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90" r:id="rId2"/>
    <p:sldId id="570" r:id="rId3"/>
    <p:sldId id="579" r:id="rId4"/>
    <p:sldId id="589" r:id="rId5"/>
    <p:sldId id="600" r:id="rId6"/>
    <p:sldId id="596" r:id="rId7"/>
    <p:sldId id="597" r:id="rId8"/>
    <p:sldId id="595" r:id="rId9"/>
    <p:sldId id="583" r:id="rId10"/>
    <p:sldId id="601" r:id="rId11"/>
    <p:sldId id="571" r:id="rId12"/>
    <p:sldId id="558" r:id="rId13"/>
    <p:sldId id="586" r:id="rId14"/>
    <p:sldId id="599" r:id="rId15"/>
    <p:sldId id="598" r:id="rId16"/>
    <p:sldId id="569" r:id="rId17"/>
    <p:sldId id="261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p" lastIdx="7" clrIdx="0"/>
  <p:cmAuthor id="1" name="ushakova" initials="u" lastIdx="2" clrIdx="1"/>
  <p:cmAuthor id="2" name="kuryleva" initials="k" lastIdx="1" clrIdx="2"/>
  <p:cmAuthor id="3" name="Маринченко Татьяна Михайловна" initials="МТМ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DBD2E4"/>
    <a:srgbClr val="D7F5B9"/>
    <a:srgbClr val="015F34"/>
    <a:srgbClr val="93C01A"/>
    <a:srgbClr val="529463"/>
    <a:srgbClr val="017943"/>
    <a:srgbClr val="F2EFF5"/>
    <a:srgbClr val="00806A"/>
    <a:srgbClr val="A9B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Objects="1">
      <p:cViewPr varScale="1">
        <p:scale>
          <a:sx n="135" d="100"/>
          <a:sy n="135" d="100"/>
        </p:scale>
        <p:origin x="-9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2892" y="102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в Федеральный Бюджет РФ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</c:v>
                </c:pt>
                <c:pt idx="1">
                  <c:v>9.5</c:v>
                </c:pt>
                <c:pt idx="2">
                  <c:v>24.8</c:v>
                </c:pt>
                <c:pt idx="3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562249603837986E-2"/>
                  <c:y val="-7.892865376482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248998415352049E-3"/>
                  <c:y val="-8.26871610869603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62249603838012E-2"/>
                  <c:y val="-0.105238205019767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373497623028078E-3"/>
                  <c:y val="-0.108996712341902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0.5</c:v>
                </c:pt>
                <c:pt idx="1">
                  <c:v>2.2000000000000002</c:v>
                </c:pt>
                <c:pt idx="2">
                  <c:v>3.5</c:v>
                </c:pt>
                <c:pt idx="3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632768"/>
        <c:axId val="32223744"/>
        <c:axId val="0"/>
      </c:bar3DChart>
      <c:catAx>
        <c:axId val="976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23744"/>
        <c:crosses val="autoZero"/>
        <c:auto val="1"/>
        <c:lblAlgn val="ctr"/>
        <c:lblOffset val="100"/>
        <c:noMultiLvlLbl val="0"/>
      </c:catAx>
      <c:valAx>
        <c:axId val="32223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6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475778369557356"/>
          <c:w val="0.98809727690288762"/>
          <c:h val="0.61965527685903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1425665102660038E-2"/>
                  <c:y val="-5.0707426419990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085550342200178E-3"/>
                  <c:y val="2.72816909779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728169097792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25665102660057E-2"/>
                  <c:y val="-4.8441112720643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851330205320076E-2"/>
                  <c:y val="-3.9995800965777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872.6</c:v>
                </c:pt>
                <c:pt idx="1">
                  <c:v>5584.5</c:v>
                </c:pt>
                <c:pt idx="2">
                  <c:v>5357</c:v>
                </c:pt>
                <c:pt idx="3">
                  <c:v>7410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2"/>
        <c:axId val="33670656"/>
        <c:axId val="33687808"/>
      </c:barChart>
      <c:catAx>
        <c:axId val="3367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87808"/>
        <c:crosses val="autoZero"/>
        <c:auto val="1"/>
        <c:lblAlgn val="ctr"/>
        <c:lblOffset val="100"/>
        <c:noMultiLvlLbl val="0"/>
      </c:catAx>
      <c:valAx>
        <c:axId val="3368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377583950260168E-2"/>
          <c:w val="0.98809727690288762"/>
          <c:h val="0.64451488325150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2"/>
        <c:axId val="91076096"/>
        <c:axId val="33691264"/>
      </c:barChart>
      <c:catAx>
        <c:axId val="910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91264"/>
        <c:crosses val="autoZero"/>
        <c:auto val="1"/>
        <c:lblAlgn val="ctr"/>
        <c:lblOffset val="100"/>
        <c:noMultiLvlLbl val="0"/>
      </c:catAx>
      <c:valAx>
        <c:axId val="336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07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27190181700684"/>
          <c:w val="0.98809727690288762"/>
          <c:h val="0.69587539039447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33</c:v>
                </c:pt>
                <c:pt idx="2">
                  <c:v>49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22"/>
        <c:axId val="91085312"/>
        <c:axId val="99240768"/>
      </c:barChart>
      <c:catAx>
        <c:axId val="910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40768"/>
        <c:crosses val="autoZero"/>
        <c:auto val="1"/>
        <c:lblAlgn val="ctr"/>
        <c:lblOffset val="100"/>
        <c:noMultiLvlLbl val="0"/>
      </c:catAx>
      <c:valAx>
        <c:axId val="9924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0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27190181700684"/>
          <c:w val="0.98809727690288762"/>
          <c:h val="0.69587539039447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60.033000000000001</c:v>
                </c:pt>
                <c:pt idx="1">
                  <c:v>108.5</c:v>
                </c:pt>
                <c:pt idx="2">
                  <c:v>152.88200000000006</c:v>
                </c:pt>
                <c:pt idx="3">
                  <c:v>268.012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-22"/>
        <c:axId val="91084288"/>
        <c:axId val="99243072"/>
      </c:barChart>
      <c:catAx>
        <c:axId val="9108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43072"/>
        <c:crosses val="autoZero"/>
        <c:auto val="1"/>
        <c:lblAlgn val="ctr"/>
        <c:lblOffset val="100"/>
        <c:noMultiLvlLbl val="0"/>
      </c:catAx>
      <c:valAx>
        <c:axId val="99243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0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27869656975434E-4"/>
          <c:y val="0"/>
          <c:w val="0.99940721303430247"/>
          <c:h val="0.85470850874166837"/>
        </c:manualLayout>
      </c:layout>
      <c:bar3DChart>
        <c:barDir val="col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7901205510853105E-2"/>
                  <c:y val="-3.7199320068442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56087824351298E-2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910342066873362E-2"/>
                  <c:y val="-3.932799694272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Лист1!$A$34:$A$36</c:f>
              <c:strCache>
                <c:ptCount val="3"/>
                <c:pt idx="0">
                  <c:v>Вариант с истощением</c:v>
                </c:pt>
                <c:pt idx="1">
                  <c:v>Вариант с сайклинг процессом</c:v>
                </c:pt>
                <c:pt idx="2">
                  <c:v>Вариант с закачкой дополнительного объема метана</c:v>
                </c:pt>
              </c:strCache>
            </c:strRef>
          </c:cat>
          <c:val>
            <c:numRef>
              <c:f>Лист1!$N$30:$P$30</c:f>
              <c:numCache>
                <c:formatCode>General</c:formatCode>
                <c:ptCount val="3"/>
                <c:pt idx="0">
                  <c:v>31.66</c:v>
                </c:pt>
                <c:pt idx="1">
                  <c:v>61.82</c:v>
                </c:pt>
                <c:pt idx="2">
                  <c:v>64.650000000000006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776128"/>
        <c:axId val="32205632"/>
        <c:axId val="0"/>
      </c:bar3DChart>
      <c:catAx>
        <c:axId val="9777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05632"/>
        <c:crosses val="autoZero"/>
        <c:auto val="1"/>
        <c:lblAlgn val="ctr"/>
        <c:lblOffset val="100"/>
        <c:noMultiLvlLbl val="0"/>
      </c:catAx>
      <c:valAx>
        <c:axId val="32205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77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53330540484281E-2"/>
          <c:y val="0.12145255491712184"/>
          <c:w val="0.87448127136291487"/>
          <c:h val="0.474978261987601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Вариант с истощением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Лист1!$A$5:$A$28</c:f>
              <c:numCache>
                <c:formatCode>General</c:formatCode>
                <c:ptCount val="2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</c:numCache>
            </c:numRef>
          </c:xVal>
          <c:yVal>
            <c:numRef>
              <c:f>Лист1!$B$5:$B$28</c:f>
              <c:numCache>
                <c:formatCode>General</c:formatCode>
                <c:ptCount val="24"/>
                <c:pt idx="0">
                  <c:v>918</c:v>
                </c:pt>
                <c:pt idx="1">
                  <c:v>2190</c:v>
                </c:pt>
                <c:pt idx="2">
                  <c:v>2190</c:v>
                </c:pt>
                <c:pt idx="3">
                  <c:v>2190</c:v>
                </c:pt>
                <c:pt idx="4">
                  <c:v>2196</c:v>
                </c:pt>
                <c:pt idx="5">
                  <c:v>2190</c:v>
                </c:pt>
                <c:pt idx="6">
                  <c:v>2190</c:v>
                </c:pt>
                <c:pt idx="7">
                  <c:v>2060</c:v>
                </c:pt>
                <c:pt idx="8">
                  <c:v>1465.9</c:v>
                </c:pt>
                <c:pt idx="9">
                  <c:v>927.2</c:v>
                </c:pt>
                <c:pt idx="10">
                  <c:v>633</c:v>
                </c:pt>
                <c:pt idx="11">
                  <c:v>459.1</c:v>
                </c:pt>
                <c:pt idx="12">
                  <c:v>348</c:v>
                </c:pt>
                <c:pt idx="13">
                  <c:v>270.89999999999998</c:v>
                </c:pt>
                <c:pt idx="14">
                  <c:v>216.8</c:v>
                </c:pt>
                <c:pt idx="15">
                  <c:v>177</c:v>
                </c:pt>
                <c:pt idx="16">
                  <c:v>147.4</c:v>
                </c:pt>
                <c:pt idx="17">
                  <c:v>123.9</c:v>
                </c:pt>
                <c:pt idx="18">
                  <c:v>105.7</c:v>
                </c:pt>
                <c:pt idx="19">
                  <c:v>91.1</c:v>
                </c:pt>
                <c:pt idx="20">
                  <c:v>79.5</c:v>
                </c:pt>
                <c:pt idx="21">
                  <c:v>69.5</c:v>
                </c:pt>
                <c:pt idx="22">
                  <c:v>61.4</c:v>
                </c:pt>
                <c:pt idx="23">
                  <c:v>54.6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Вариант с сайклинг процессом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Лист1!$A$5:$A$28</c:f>
              <c:numCache>
                <c:formatCode>General</c:formatCode>
                <c:ptCount val="2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</c:numCache>
            </c:numRef>
          </c:xVal>
          <c:yVal>
            <c:numRef>
              <c:f>Лист1!$C$5:$C$28</c:f>
              <c:numCache>
                <c:formatCode>0.0</c:formatCode>
                <c:ptCount val="24"/>
                <c:pt idx="0">
                  <c:v>865.8</c:v>
                </c:pt>
                <c:pt idx="1">
                  <c:v>1982</c:v>
                </c:pt>
                <c:pt idx="2">
                  <c:v>1822.6</c:v>
                </c:pt>
                <c:pt idx="3">
                  <c:v>1722.8</c:v>
                </c:pt>
                <c:pt idx="4">
                  <c:v>1696.2</c:v>
                </c:pt>
                <c:pt idx="5">
                  <c:v>1682.3</c:v>
                </c:pt>
                <c:pt idx="6">
                  <c:v>1668.7</c:v>
                </c:pt>
                <c:pt idx="7">
                  <c:v>1653.3</c:v>
                </c:pt>
                <c:pt idx="8">
                  <c:v>1649.8</c:v>
                </c:pt>
                <c:pt idx="9">
                  <c:v>1644.2</c:v>
                </c:pt>
                <c:pt idx="10">
                  <c:v>1633.3</c:v>
                </c:pt>
                <c:pt idx="11">
                  <c:v>1618.9</c:v>
                </c:pt>
                <c:pt idx="12">
                  <c:v>1601.5</c:v>
                </c:pt>
                <c:pt idx="13">
                  <c:v>1572</c:v>
                </c:pt>
                <c:pt idx="14">
                  <c:v>1546.4</c:v>
                </c:pt>
                <c:pt idx="15">
                  <c:v>1521.9</c:v>
                </c:pt>
                <c:pt idx="16">
                  <c:v>1500.7</c:v>
                </c:pt>
                <c:pt idx="17">
                  <c:v>1469.2</c:v>
                </c:pt>
                <c:pt idx="18">
                  <c:v>1443</c:v>
                </c:pt>
                <c:pt idx="19">
                  <c:v>1416.6</c:v>
                </c:pt>
                <c:pt idx="20">
                  <c:v>1392.3</c:v>
                </c:pt>
                <c:pt idx="21">
                  <c:v>1314.7</c:v>
                </c:pt>
                <c:pt idx="22">
                  <c:v>1137</c:v>
                </c:pt>
                <c:pt idx="23">
                  <c:v>1103.3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Лист1!$D$4</c:f>
              <c:strCache>
                <c:ptCount val="1"/>
                <c:pt idx="0">
                  <c:v>Вариант с закачкой дополнительного объема метана</c:v>
                </c:pt>
              </c:strCache>
            </c:strRef>
          </c:tx>
          <c:spPr>
            <a:ln w="19050" cap="rnd">
              <a:solidFill>
                <a:schemeClr val="accent3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3">
                    <a:alpha val="60000"/>
                  </a:schemeClr>
                </a:solidFill>
              </a:ln>
              <a:effectLst/>
            </c:spPr>
          </c:marker>
          <c:xVal>
            <c:numRef>
              <c:f>Лист1!$A$5:$A$28</c:f>
              <c:numCache>
                <c:formatCode>General</c:formatCode>
                <c:ptCount val="2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</c:numCache>
            </c:numRef>
          </c:xVal>
          <c:yVal>
            <c:numRef>
              <c:f>Лист1!$D$5:$D$28</c:f>
              <c:numCache>
                <c:formatCode>0.0</c:formatCode>
                <c:ptCount val="24"/>
                <c:pt idx="0">
                  <c:v>865.8</c:v>
                </c:pt>
                <c:pt idx="1">
                  <c:v>1982.1</c:v>
                </c:pt>
                <c:pt idx="2">
                  <c:v>1823.3</c:v>
                </c:pt>
                <c:pt idx="3">
                  <c:v>1725.9</c:v>
                </c:pt>
                <c:pt idx="4">
                  <c:v>1714.4</c:v>
                </c:pt>
                <c:pt idx="5">
                  <c:v>1726.7</c:v>
                </c:pt>
                <c:pt idx="6">
                  <c:v>1737.4</c:v>
                </c:pt>
                <c:pt idx="7">
                  <c:v>1740</c:v>
                </c:pt>
                <c:pt idx="8">
                  <c:v>1757.6</c:v>
                </c:pt>
                <c:pt idx="9">
                  <c:v>1759.3</c:v>
                </c:pt>
                <c:pt idx="10">
                  <c:v>1759.4</c:v>
                </c:pt>
                <c:pt idx="11">
                  <c:v>1759</c:v>
                </c:pt>
                <c:pt idx="12">
                  <c:v>1762.9</c:v>
                </c:pt>
                <c:pt idx="13">
                  <c:v>1756.8</c:v>
                </c:pt>
                <c:pt idx="14">
                  <c:v>1757.6</c:v>
                </c:pt>
                <c:pt idx="15">
                  <c:v>1756.7</c:v>
                </c:pt>
                <c:pt idx="16">
                  <c:v>1761.2</c:v>
                </c:pt>
                <c:pt idx="17">
                  <c:v>1757.2</c:v>
                </c:pt>
                <c:pt idx="18">
                  <c:v>1757</c:v>
                </c:pt>
                <c:pt idx="19">
                  <c:v>1757.3</c:v>
                </c:pt>
                <c:pt idx="20">
                  <c:v>1720.7</c:v>
                </c:pt>
                <c:pt idx="21">
                  <c:v>1515.4</c:v>
                </c:pt>
                <c:pt idx="22">
                  <c:v>1351.2</c:v>
                </c:pt>
                <c:pt idx="23">
                  <c:v>1337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37888"/>
        <c:axId val="99238464"/>
      </c:scatterChart>
      <c:valAx>
        <c:axId val="99237888"/>
        <c:scaling>
          <c:orientation val="minMax"/>
          <c:max val="203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38464"/>
        <c:crosses val="autoZero"/>
        <c:crossBetween val="midCat"/>
      </c:valAx>
      <c:valAx>
        <c:axId val="992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237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65796671688666"/>
          <c:y val="0.80732530217545539"/>
          <c:w val="0.7033420332831134"/>
          <c:h val="0.19267469782454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[Workbook2]Sheet1!$H$3</c:f>
              <c:strCache>
                <c:ptCount val="1"/>
                <c:pt idx="0">
                  <c:v>Rf</c:v>
                </c:pt>
              </c:strCache>
            </c:strRef>
          </c:tx>
          <c:spPr>
            <a:ln w="2222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[Workbook2]Sheet1!$D$4:$D$26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[Workbook2]Sheet1!$E$4:$E$26</c:f>
              <c:numCache>
                <c:formatCode>General</c:formatCode>
                <c:ptCount val="23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0.26788000000000001</c:v>
                </c:pt>
                <c:pt idx="7">
                  <c:v>0.29088000000000003</c:v>
                </c:pt>
                <c:pt idx="8">
                  <c:v>0.30564000000000002</c:v>
                </c:pt>
                <c:pt idx="9">
                  <c:v>0.315</c:v>
                </c:pt>
                <c:pt idx="10">
                  <c:v>0.32256000000000001</c:v>
                </c:pt>
                <c:pt idx="11">
                  <c:v>0.3276</c:v>
                </c:pt>
                <c:pt idx="12">
                  <c:v>0.33228000000000002</c:v>
                </c:pt>
                <c:pt idx="13">
                  <c:v>0.33479999999999999</c:v>
                </c:pt>
                <c:pt idx="14">
                  <c:v>0.33767999999999998</c:v>
                </c:pt>
                <c:pt idx="15">
                  <c:v>0.3402</c:v>
                </c:pt>
                <c:pt idx="16">
                  <c:v>0.34055999999999997</c:v>
                </c:pt>
                <c:pt idx="17">
                  <c:v>0.34127999999999997</c:v>
                </c:pt>
                <c:pt idx="18">
                  <c:v>0.34164</c:v>
                </c:pt>
                <c:pt idx="19">
                  <c:v>0.34344000000000002</c:v>
                </c:pt>
                <c:pt idx="20">
                  <c:v>0.34704000000000002</c:v>
                </c:pt>
                <c:pt idx="21">
                  <c:v>0.34883999999999998</c:v>
                </c:pt>
                <c:pt idx="22">
                  <c:v>0.35099999999999998</c:v>
                </c:pt>
              </c:numCache>
            </c:numRef>
          </c:yVal>
          <c:smooth val="1"/>
        </c:ser>
        <c:ser>
          <c:idx val="1"/>
          <c:order val="1"/>
          <c:spPr>
            <a:ln w="22225" cap="rnd">
              <a:solidFill>
                <a:srgbClr val="C00000">
                  <a:alpha val="50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[Workbook2]Sheet1!$D$4:$D$26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[Workbook2]Sheet1!$F$4:$F$26</c:f>
              <c:numCache>
                <c:formatCode>General</c:formatCode>
                <c:ptCount val="23"/>
                <c:pt idx="0">
                  <c:v>0.04</c:v>
                </c:pt>
                <c:pt idx="1">
                  <c:v>0.08</c:v>
                </c:pt>
                <c:pt idx="2">
                  <c:v>0.12</c:v>
                </c:pt>
                <c:pt idx="3">
                  <c:v>0.16</c:v>
                </c:pt>
                <c:pt idx="4">
                  <c:v>0.2</c:v>
                </c:pt>
                <c:pt idx="5">
                  <c:v>0.24</c:v>
                </c:pt>
                <c:pt idx="6">
                  <c:v>0.27511999999999998</c:v>
                </c:pt>
                <c:pt idx="7">
                  <c:v>0.30703999999999998</c:v>
                </c:pt>
                <c:pt idx="8">
                  <c:v>0.33960000000000001</c:v>
                </c:pt>
                <c:pt idx="9">
                  <c:v>0.36749999999999999</c:v>
                </c:pt>
                <c:pt idx="10">
                  <c:v>0.39423999999999998</c:v>
                </c:pt>
                <c:pt idx="11">
                  <c:v>0.41860000000000003</c:v>
                </c:pt>
                <c:pt idx="12">
                  <c:v>0.44303999999999999</c:v>
                </c:pt>
                <c:pt idx="13">
                  <c:v>0.46500000000000002</c:v>
                </c:pt>
                <c:pt idx="14">
                  <c:v>0.47838000000000003</c:v>
                </c:pt>
                <c:pt idx="15">
                  <c:v>0.48667500000000002</c:v>
                </c:pt>
                <c:pt idx="16">
                  <c:v>0.49192000000000002</c:v>
                </c:pt>
                <c:pt idx="17">
                  <c:v>0.49296000000000001</c:v>
                </c:pt>
                <c:pt idx="18">
                  <c:v>0.49347999999999997</c:v>
                </c:pt>
                <c:pt idx="19">
                  <c:v>0.49608000000000002</c:v>
                </c:pt>
                <c:pt idx="20">
                  <c:v>0.49626720000000002</c:v>
                </c:pt>
                <c:pt idx="21">
                  <c:v>0.49884119999999998</c:v>
                </c:pt>
                <c:pt idx="22">
                  <c:v>0.49939499999999998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688384"/>
        <c:axId val="33688960"/>
      </c:scatterChart>
      <c:valAx>
        <c:axId val="33688384"/>
        <c:scaling>
          <c:orientation val="minMax"/>
          <c:max val="25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Время, г. 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42238670598534356"/>
              <c:y val="0.852962443551949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88960"/>
        <c:crosses val="autoZero"/>
        <c:crossBetween val="midCat"/>
        <c:majorUnit val="5"/>
      </c:valAx>
      <c:valAx>
        <c:axId val="336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Извлечение нефти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657132908261436E-2"/>
              <c:y val="9.416845006202875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68838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DB0FE-A13A-46AE-A646-B85D0DBAAD8C}" type="doc">
      <dgm:prSet loTypeId="urn:microsoft.com/office/officeart/2005/8/layout/chevron1" loCatId="process" qsTypeId="urn:microsoft.com/office/officeart/2005/8/quickstyle/simple3" qsCatId="simple" csTypeId="urn:microsoft.com/office/officeart/2005/8/colors/accent2_4" csCatId="accent2" phldr="1"/>
      <dgm:spPr/>
    </dgm:pt>
    <dgm:pt modelId="{931594F3-A550-4E2F-BCF2-C97054E388FD}">
      <dgm:prSet phldrT="[Текст]" custT="1"/>
      <dgm:spPr/>
      <dgm:t>
        <a:bodyPr/>
        <a:lstStyle/>
        <a:p>
          <a:r>
            <a:rPr lang="ru-RU" sz="1800" b="1" dirty="0" smtClean="0"/>
            <a:t>Этан + Пропан</a:t>
          </a:r>
          <a:endParaRPr lang="ru-RU" sz="1800" b="1" dirty="0"/>
        </a:p>
      </dgm:t>
    </dgm:pt>
    <dgm:pt modelId="{CF3EABB9-039D-4957-89BA-1598360EC965}" type="parTrans" cxnId="{44DC357F-99DF-4F18-B926-61ECD3DCECD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75FACD4-B050-477A-A586-DB9E2D242F4D}" type="sibTrans" cxnId="{44DC357F-99DF-4F18-B926-61ECD3DCECD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CEBA409-E3A9-474B-B144-AB6FE7578408}">
      <dgm:prSet phldrT="[Текст]" custT="1"/>
      <dgm:spPr/>
      <dgm:t>
        <a:bodyPr/>
        <a:lstStyle/>
        <a:p>
          <a:r>
            <a:rPr lang="ru-RU" sz="1800" b="1" dirty="0" smtClean="0"/>
            <a:t>Полиэтилен</a:t>
          </a:r>
          <a:endParaRPr lang="ru-RU" sz="1800" b="1" dirty="0"/>
        </a:p>
      </dgm:t>
    </dgm:pt>
    <dgm:pt modelId="{1B3FF6E0-B8B8-435B-BEB3-B874CD1E2010}" type="parTrans" cxnId="{316E87A8-D41E-43BD-8709-6A516708C32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D9336C3-F301-4122-9E1C-4A4677175101}" type="sibTrans" cxnId="{316E87A8-D41E-43BD-8709-6A516708C322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BAF348B-FB80-40F7-829A-F14FC655E049}">
      <dgm:prSet phldrT="[Текст]" custT="1"/>
      <dgm:spPr/>
      <dgm:t>
        <a:bodyPr/>
        <a:lstStyle/>
        <a:p>
          <a:r>
            <a:rPr lang="ru-RU" sz="1800" b="1" smtClean="0"/>
            <a:t>Этилен</a:t>
          </a:r>
          <a:endParaRPr lang="ru-RU" sz="1800" b="1" dirty="0"/>
        </a:p>
      </dgm:t>
    </dgm:pt>
    <dgm:pt modelId="{36B27B0E-B9D8-41E0-B9D2-6BB584D6B95D}" type="parTrans" cxnId="{E0A2B1F7-945F-47EF-A813-4FE96F41D08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00DD40E-1915-4C3C-9E25-E6E0053C4B8D}" type="sibTrans" cxnId="{E0A2B1F7-945F-47EF-A813-4FE96F41D08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D34BAD04-968D-4694-8C7D-792E307127E4}" type="pres">
      <dgm:prSet presAssocID="{E4ADB0FE-A13A-46AE-A646-B85D0DBAAD8C}" presName="Name0" presStyleCnt="0">
        <dgm:presLayoutVars>
          <dgm:dir/>
          <dgm:animLvl val="lvl"/>
          <dgm:resizeHandles val="exact"/>
        </dgm:presLayoutVars>
      </dgm:prSet>
      <dgm:spPr/>
    </dgm:pt>
    <dgm:pt modelId="{D3605849-AF47-4EB2-87E1-CE79761F6991}" type="pres">
      <dgm:prSet presAssocID="{931594F3-A550-4E2F-BCF2-C97054E388F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E3228-67C9-467A-97C4-F91DD3B1603D}" type="pres">
      <dgm:prSet presAssocID="{F75FACD4-B050-477A-A586-DB9E2D242F4D}" presName="parTxOnlySpace" presStyleCnt="0"/>
      <dgm:spPr/>
    </dgm:pt>
    <dgm:pt modelId="{3E5EA51A-3024-48A2-A417-8B102151FCB3}" type="pres">
      <dgm:prSet presAssocID="{ABAF348B-FB80-40F7-829A-F14FC655E0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B7722-1E0C-4B14-98BF-66EBCB5382AC}" type="pres">
      <dgm:prSet presAssocID="{E00DD40E-1915-4C3C-9E25-E6E0053C4B8D}" presName="parTxOnlySpace" presStyleCnt="0"/>
      <dgm:spPr/>
    </dgm:pt>
    <dgm:pt modelId="{E47FE4A3-5B29-4432-A1EE-87C3BDD70C96}" type="pres">
      <dgm:prSet presAssocID="{1CEBA409-E3A9-474B-B144-AB6FE757840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D32AD6-CC94-41FE-920C-2FB3F6CFACF2}" type="presOf" srcId="{ABAF348B-FB80-40F7-829A-F14FC655E049}" destId="{3E5EA51A-3024-48A2-A417-8B102151FCB3}" srcOrd="0" destOrd="0" presId="urn:microsoft.com/office/officeart/2005/8/layout/chevron1"/>
    <dgm:cxn modelId="{316E87A8-D41E-43BD-8709-6A516708C322}" srcId="{E4ADB0FE-A13A-46AE-A646-B85D0DBAAD8C}" destId="{1CEBA409-E3A9-474B-B144-AB6FE7578408}" srcOrd="2" destOrd="0" parTransId="{1B3FF6E0-B8B8-435B-BEB3-B874CD1E2010}" sibTransId="{1D9336C3-F301-4122-9E1C-4A4677175101}"/>
    <dgm:cxn modelId="{E0A2B1F7-945F-47EF-A813-4FE96F41D087}" srcId="{E4ADB0FE-A13A-46AE-A646-B85D0DBAAD8C}" destId="{ABAF348B-FB80-40F7-829A-F14FC655E049}" srcOrd="1" destOrd="0" parTransId="{36B27B0E-B9D8-41E0-B9D2-6BB584D6B95D}" sibTransId="{E00DD40E-1915-4C3C-9E25-E6E0053C4B8D}"/>
    <dgm:cxn modelId="{958C9D6D-F548-43E5-BCF7-BB7925706F61}" type="presOf" srcId="{931594F3-A550-4E2F-BCF2-C97054E388FD}" destId="{D3605849-AF47-4EB2-87E1-CE79761F6991}" srcOrd="0" destOrd="0" presId="urn:microsoft.com/office/officeart/2005/8/layout/chevron1"/>
    <dgm:cxn modelId="{21772803-398A-4E93-ADA6-DEF90D3F61D6}" type="presOf" srcId="{1CEBA409-E3A9-474B-B144-AB6FE7578408}" destId="{E47FE4A3-5B29-4432-A1EE-87C3BDD70C96}" srcOrd="0" destOrd="0" presId="urn:microsoft.com/office/officeart/2005/8/layout/chevron1"/>
    <dgm:cxn modelId="{44DC357F-99DF-4F18-B926-61ECD3DCECD2}" srcId="{E4ADB0FE-A13A-46AE-A646-B85D0DBAAD8C}" destId="{931594F3-A550-4E2F-BCF2-C97054E388FD}" srcOrd="0" destOrd="0" parTransId="{CF3EABB9-039D-4957-89BA-1598360EC965}" sibTransId="{F75FACD4-B050-477A-A586-DB9E2D242F4D}"/>
    <dgm:cxn modelId="{AC1F33EF-CFB6-42ED-851D-95CF33F0709A}" type="presOf" srcId="{E4ADB0FE-A13A-46AE-A646-B85D0DBAAD8C}" destId="{D34BAD04-968D-4694-8C7D-792E307127E4}" srcOrd="0" destOrd="0" presId="urn:microsoft.com/office/officeart/2005/8/layout/chevron1"/>
    <dgm:cxn modelId="{4B523930-F1CE-4FC9-9398-FBF45097712A}" type="presParOf" srcId="{D34BAD04-968D-4694-8C7D-792E307127E4}" destId="{D3605849-AF47-4EB2-87E1-CE79761F6991}" srcOrd="0" destOrd="0" presId="urn:microsoft.com/office/officeart/2005/8/layout/chevron1"/>
    <dgm:cxn modelId="{C78ADB25-9DB4-4EBD-B0CE-8D6F462FCA5E}" type="presParOf" srcId="{D34BAD04-968D-4694-8C7D-792E307127E4}" destId="{90BE3228-67C9-467A-97C4-F91DD3B1603D}" srcOrd="1" destOrd="0" presId="urn:microsoft.com/office/officeart/2005/8/layout/chevron1"/>
    <dgm:cxn modelId="{EA9A1178-A683-4FCA-8E9F-3A76ED79401D}" type="presParOf" srcId="{D34BAD04-968D-4694-8C7D-792E307127E4}" destId="{3E5EA51A-3024-48A2-A417-8B102151FCB3}" srcOrd="2" destOrd="0" presId="urn:microsoft.com/office/officeart/2005/8/layout/chevron1"/>
    <dgm:cxn modelId="{825058D9-7BAC-4437-9B98-CC6244012554}" type="presParOf" srcId="{D34BAD04-968D-4694-8C7D-792E307127E4}" destId="{0C2B7722-1E0C-4B14-98BF-66EBCB5382AC}" srcOrd="3" destOrd="0" presId="urn:microsoft.com/office/officeart/2005/8/layout/chevron1"/>
    <dgm:cxn modelId="{18478B6E-D536-46B2-8C09-7C66B90093D2}" type="presParOf" srcId="{D34BAD04-968D-4694-8C7D-792E307127E4}" destId="{E47FE4A3-5B29-4432-A1EE-87C3BDD70C9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05849-AF47-4EB2-87E1-CE79761F6991}">
      <dsp:nvSpPr>
        <dsp:cNvPr id="0" name=""/>
        <dsp:cNvSpPr/>
      </dsp:nvSpPr>
      <dsp:spPr>
        <a:xfrm>
          <a:off x="1592" y="0"/>
          <a:ext cx="1940388" cy="28804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Этан + Пропан</a:t>
          </a:r>
          <a:endParaRPr lang="ru-RU" sz="1800" b="1" kern="1200" dirty="0"/>
        </a:p>
      </dsp:txBody>
      <dsp:txXfrm>
        <a:off x="145612" y="0"/>
        <a:ext cx="1652348" cy="288040"/>
      </dsp:txXfrm>
    </dsp:sp>
    <dsp:sp modelId="{3E5EA51A-3024-48A2-A417-8B102151FCB3}">
      <dsp:nvSpPr>
        <dsp:cNvPr id="0" name=""/>
        <dsp:cNvSpPr/>
      </dsp:nvSpPr>
      <dsp:spPr>
        <a:xfrm>
          <a:off x="1747941" y="0"/>
          <a:ext cx="1940388" cy="28804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Этилен</a:t>
          </a:r>
          <a:endParaRPr lang="ru-RU" sz="1800" b="1" kern="1200" dirty="0"/>
        </a:p>
      </dsp:txBody>
      <dsp:txXfrm>
        <a:off x="1891961" y="0"/>
        <a:ext cx="1652348" cy="288040"/>
      </dsp:txXfrm>
    </dsp:sp>
    <dsp:sp modelId="{E47FE4A3-5B29-4432-A1EE-87C3BDD70C96}">
      <dsp:nvSpPr>
        <dsp:cNvPr id="0" name=""/>
        <dsp:cNvSpPr/>
      </dsp:nvSpPr>
      <dsp:spPr>
        <a:xfrm>
          <a:off x="3494291" y="0"/>
          <a:ext cx="1940388" cy="288040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Полиэтилен</a:t>
          </a:r>
          <a:endParaRPr lang="ru-RU" sz="1800" b="1" kern="1200" dirty="0"/>
        </a:p>
      </dsp:txBody>
      <dsp:txXfrm>
        <a:off x="3638311" y="0"/>
        <a:ext cx="1652348" cy="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4D1DC3-C8AF-4D1B-A700-2E6DDEA02886}" type="datetimeFigureOut">
              <a:rPr lang="ru-RU"/>
              <a:pPr>
                <a:defRPr/>
              </a:pPr>
              <a:t>20.10.2014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5" tIns="45482" rIns="90965" bIns="45482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65" tIns="45482" rIns="90965" bIns="454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FF575F-E9B0-42DC-B045-DC5EFC678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5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21915-E5D0-4624-8F99-48EE56911F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6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B22CD-03EC-42B8-9E42-AC8B7C7A616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F575F-E9B0-42DC-B045-DC5EFC6781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5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F575F-E9B0-42DC-B045-DC5EFC6781C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0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FF575F-E9B0-42DC-B045-DC5EFC6781C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C6904A-0D8E-4EF6-AE06-D4D0DE542A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889"/>
            <a:ext cx="9144000" cy="643064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0" y="100027"/>
            <a:ext cx="1466743" cy="1744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04856" cy="5760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A0E95-297D-4C7E-BE5F-14F96A94E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DEDE5-0F61-4F04-96DD-FBA677C2C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F2D6-F6AC-454E-A217-4A72B87A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E98F-9A30-4B1F-8F5F-5C52D8861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04856" cy="5760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156E-8F87-491A-956D-72906D24C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44ED-0FF6-449F-B44D-28205320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2300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53800" y="2996940"/>
            <a:ext cx="5490199" cy="38610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224515" y="908650"/>
            <a:ext cx="8668085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224515" y="2973773"/>
            <a:ext cx="8668085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2300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20000"/>
                <a:lumOff val="8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6291"/>
            <a:ext cx="5148080" cy="359499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224515" y="908650"/>
            <a:ext cx="8668085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224515" y="2973773"/>
            <a:ext cx="8668085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9"/>
            <a:ext cx="9144000" cy="778503"/>
          </a:xfrm>
          <a:prstGeom prst="rect">
            <a:avLst/>
          </a:prstGeom>
        </p:spPr>
      </p:pic>
      <p:pic>
        <p:nvPicPr>
          <p:cNvPr id="14" name="Picture 37" descr="Picture1 copy.png"/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65589"/>
            <a:ext cx="1835620" cy="5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 userDrawn="1"/>
        </p:nvSpPr>
        <p:spPr>
          <a:xfrm>
            <a:off x="0" y="5945079"/>
            <a:ext cx="1961591" cy="93613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26"/>
          <p:cNvCxnSpPr/>
          <p:nvPr userDrawn="1"/>
        </p:nvCxnSpPr>
        <p:spPr>
          <a:xfrm rot="5400000">
            <a:off x="7920038" y="53975"/>
            <a:ext cx="107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-125971" y="6451690"/>
            <a:ext cx="2087562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rgbClr val="015F34"/>
                </a:solidFill>
                <a:latin typeface="+mn-lt"/>
              </a:rPr>
              <a:t>ИРКУТСКАЯ</a:t>
            </a:r>
            <a:r>
              <a:rPr lang="ru-RU" sz="1050" b="1" baseline="0" dirty="0">
                <a:solidFill>
                  <a:srgbClr val="015F34"/>
                </a:solidFill>
                <a:latin typeface="+mn-lt"/>
              </a:rPr>
              <a:t> </a:t>
            </a:r>
            <a:r>
              <a:rPr lang="ru-RU" sz="1050" b="1" dirty="0" smtClean="0">
                <a:solidFill>
                  <a:srgbClr val="015F34"/>
                </a:solidFill>
                <a:latin typeface="+mn-lt"/>
              </a:rPr>
              <a:t>НЕФТЯНАЯ КОМПАНИЯ</a:t>
            </a:r>
            <a:endParaRPr lang="ru-RU" sz="1050" b="1" dirty="0">
              <a:solidFill>
                <a:srgbClr val="015F34"/>
              </a:solidFill>
              <a:latin typeface="+mn-lt"/>
            </a:endParaRPr>
          </a:p>
        </p:txBody>
      </p:sp>
      <p:cxnSp>
        <p:nvCxnSpPr>
          <p:cNvPr id="11" name="Straight Connector 13"/>
          <p:cNvCxnSpPr/>
          <p:nvPr userDrawn="1"/>
        </p:nvCxnSpPr>
        <p:spPr>
          <a:xfrm rot="5400000">
            <a:off x="1854075" y="6588000"/>
            <a:ext cx="39528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50732"/>
            <a:ext cx="8784976" cy="5286579"/>
          </a:xfrm>
        </p:spPr>
        <p:txBody>
          <a:bodyPr/>
          <a:lstStyle>
            <a:lvl1pPr marL="342900" indent="-342900">
              <a:buFont typeface="Wingdings 2" panose="05020102010507070707" pitchFamily="18" charset="2"/>
              <a:buChar char=""/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buFont typeface="Wingdings" panose="05000000000000000000" pitchFamily="2" charset="2"/>
              <a:buChar char="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70510" cy="764630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017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2813" y="6381750"/>
            <a:ext cx="431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FD51-2740-49EA-BDA9-73F4F5BDD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381750"/>
            <a:ext cx="6120730" cy="365125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rgbClr val="015B3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0" y="787672"/>
            <a:ext cx="9144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16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rotWithShape="0">
          <a:gsLst>
            <a:gs pos="0">
              <a:srgbClr val="DDEBCF"/>
            </a:gs>
            <a:gs pos="50000">
              <a:srgbClr val="44803C"/>
            </a:gs>
            <a:gs pos="100000">
              <a:srgbClr val="0D4B2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0" y="0"/>
            <a:ext cx="9144000" cy="23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rotWithShape="0">
          <a:gsLst>
            <a:gs pos="0">
              <a:srgbClr val="DDEBCF"/>
            </a:gs>
            <a:gs pos="50000">
              <a:srgbClr val="44803C"/>
            </a:gs>
            <a:gs pos="100000">
              <a:srgbClr val="0D4B2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04856" cy="5760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3632-B4C6-4D02-B9DB-EC03650E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04856" cy="5760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1D44-FF95-4E88-A02A-3EB624E19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981075"/>
            <a:ext cx="85693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448425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015B32"/>
                </a:solidFill>
                <a:latin typeface="+mn-lt"/>
              </a:defRPr>
            </a:lvl1pPr>
          </a:lstStyle>
          <a:p>
            <a:pPr>
              <a:defRPr/>
            </a:pPr>
            <a:fld id="{B8378B04-C1C6-4C7D-8C2C-AF05B986B7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" name="Title Placeholder 29"/>
          <p:cNvSpPr>
            <a:spLocks noGrp="1"/>
          </p:cNvSpPr>
          <p:nvPr>
            <p:ph type="title"/>
          </p:nvPr>
        </p:nvSpPr>
        <p:spPr>
          <a:xfrm>
            <a:off x="457200" y="188913"/>
            <a:ext cx="7427913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1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ru-RU" sz="2400" kern="1200" dirty="0">
          <a:solidFill>
            <a:srgbClr val="FFFFB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B3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15B32"/>
        </a:buClr>
        <a:buSzPct val="60000"/>
        <a:buFont typeface="Wingdings 2" pitchFamily="18" charset="2"/>
        <a:buChar char="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15B32"/>
        </a:buClr>
        <a:buSzPct val="9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15B32"/>
        </a:buClr>
        <a:buSzPct val="100000"/>
        <a:buFont typeface="Arial" pitchFamily="34" charset="0"/>
        <a:buChar char="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ru/url?sa=i&amp;rct=j&amp;q=ufpj%5bbvbxtcrbq+pfdjl&amp;source=images&amp;cd=&amp;cad=rja&amp;docid=UGrNqdbI91e9XM&amp;tbnid=pRbFHPTGpAoxxM:&amp;ved=0CAUQjRw&amp;url=http://www.mega-mir.com/news/section3720/element880054/&amp;ei=wYD3UdaHBoLa4AS5x4DABA&amp;bvm=bv.49967636,d.bGE&amp;psig=AFQjCNG3yIIVanykfLqG-cuD3IGj3bNP5Q&amp;ust=1375261181286917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6"/>
          <p:cNvSpPr txBox="1">
            <a:spLocks/>
          </p:cNvSpPr>
          <p:nvPr/>
        </p:nvSpPr>
        <p:spPr>
          <a:xfrm>
            <a:off x="1991411" y="116540"/>
            <a:ext cx="7129462" cy="936625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ru-RU" sz="2400" b="1" kern="1200" baseline="0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ahoma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"Иркутская нефтяная компания"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51"/>
          <p:cNvSpPr txBox="1">
            <a:spLocks/>
          </p:cNvSpPr>
          <p:nvPr/>
        </p:nvSpPr>
        <p:spPr>
          <a:xfrm>
            <a:off x="3275820" y="6015915"/>
            <a:ext cx="2304320" cy="67562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/>
          <a:lstStyle>
            <a:lvl1pPr marL="0" algn="r" defTabSz="914400" rtl="0" eaLnBrk="1" latinLnBrk="0" hangingPunct="1">
              <a:buNone/>
              <a:defRPr lang="ru-RU" sz="1800" b="0" kern="1200" dirty="0" smtClean="0">
                <a:solidFill>
                  <a:srgbClr val="F4FD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ahoma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октября 2014 г.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Москва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6"/>
          <p:cNvSpPr txBox="1">
            <a:spLocks/>
          </p:cNvSpPr>
          <p:nvPr/>
        </p:nvSpPr>
        <p:spPr>
          <a:xfrm>
            <a:off x="2627730" y="692802"/>
            <a:ext cx="6493143" cy="9366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algn="ctr" defTabSz="914400" rtl="0" eaLnBrk="1" latinLnBrk="0" hangingPunct="1">
              <a:defRPr lang="ru-RU" sz="2400" b="1" kern="1200" baseline="0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ahoma" pitchFamily="34" charset="0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КОМПЛЕКСНЫЙ ПОДХОД ПРИ ОСВОЕНИИ МЕСТОРОЖДЕНИЙ УГЛЕВОДОРОДНОГО СЫРЬЯ НА ТЕРРИТОРИИ ВОСТОЧНОЙ СИБИРИ</a:t>
            </a:r>
            <a:endParaRPr lang="en-US" dirty="0">
              <a:solidFill>
                <a:srgbClr val="0080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19840" y="5949350"/>
            <a:ext cx="2088290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40" y="6741460"/>
            <a:ext cx="2088290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2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 интенсификации добычи нефти и газового конденсата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4799" y="1114761"/>
            <a:ext cx="231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Коэффициент извлечения газового конденсата</a:t>
            </a:r>
          </a:p>
          <a:p>
            <a:pPr algn="ctr"/>
            <a:endParaRPr lang="ru-RU" sz="1600" b="1" dirty="0" smtClean="0">
              <a:solidFill>
                <a:srgbClr val="015B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ahoma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11879" y="2066811"/>
            <a:ext cx="854704" cy="854704"/>
            <a:chOff x="931" y="1683884"/>
            <a:chExt cx="1816951" cy="18169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Овал 6"/>
            <p:cNvSpPr/>
            <p:nvPr/>
          </p:nvSpPr>
          <p:spPr>
            <a:xfrm>
              <a:off x="931" y="1683884"/>
              <a:ext cx="1816951" cy="181695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267017" y="1949970"/>
              <a:ext cx="1284779" cy="12847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993" tIns="15240" rIns="99993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0,4</a:t>
              </a:r>
              <a:endPara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427980" y="2066811"/>
            <a:ext cx="854704" cy="854704"/>
            <a:chOff x="1454493" y="1683884"/>
            <a:chExt cx="1816951" cy="18169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1454493" y="1683884"/>
              <a:ext cx="1816951" cy="181695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6"/>
            <p:cNvSpPr/>
            <p:nvPr/>
          </p:nvSpPr>
          <p:spPr>
            <a:xfrm>
              <a:off x="1720579" y="1949970"/>
              <a:ext cx="1284779" cy="12847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993" tIns="15240" rIns="99993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0,7</a:t>
              </a:r>
              <a:endParaRPr lang="ru-RU" sz="1600" b="1" kern="1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4049308" y="2319203"/>
            <a:ext cx="495948" cy="361974"/>
          </a:xfrm>
          <a:prstGeom prst="rightArrow">
            <a:avLst>
              <a:gd name="adj1" fmla="val 4518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41540" y="3113776"/>
            <a:ext cx="231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Коэффициент извлечения нефти</a:t>
            </a:r>
          </a:p>
          <a:p>
            <a:pPr algn="ctr"/>
            <a:endParaRPr lang="ru-RU" sz="1600" b="1" dirty="0" smtClean="0">
              <a:solidFill>
                <a:srgbClr val="015B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ahom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315557" y="3819605"/>
            <a:ext cx="854704" cy="854704"/>
            <a:chOff x="931" y="1683884"/>
            <a:chExt cx="1816951" cy="18169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931" y="1683884"/>
              <a:ext cx="1816951" cy="181695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267017" y="1949970"/>
              <a:ext cx="1284779" cy="12847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993" tIns="15240" rIns="99993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0,28</a:t>
              </a:r>
              <a:endParaRPr lang="ru-RU" sz="1600" b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431658" y="3819605"/>
            <a:ext cx="854704" cy="854704"/>
            <a:chOff x="1454493" y="1683884"/>
            <a:chExt cx="1816951" cy="18169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1454493" y="1683884"/>
              <a:ext cx="1816951" cy="181695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6"/>
            <p:cNvSpPr/>
            <p:nvPr/>
          </p:nvSpPr>
          <p:spPr>
            <a:xfrm>
              <a:off x="1720579" y="1949970"/>
              <a:ext cx="1284779" cy="12847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993" tIns="15240" rIns="99993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endParaRPr lang="ru-RU" sz="1600" b="1" kern="12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4052986" y="4071997"/>
            <a:ext cx="495948" cy="361974"/>
          </a:xfrm>
          <a:prstGeom prst="rightArrow">
            <a:avLst>
              <a:gd name="adj1" fmla="val 4518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irkutskoil.ru/images/upload/img1302568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1118581"/>
            <a:ext cx="2784723" cy="1914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1001540"/>
            <a:ext cx="2954927" cy="203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33268" t="9534" r="37201" b="21167"/>
          <a:stretch>
            <a:fillRect/>
          </a:stretch>
        </p:blipFill>
        <p:spPr bwMode="auto">
          <a:xfrm>
            <a:off x="107379" y="3212970"/>
            <a:ext cx="2784723" cy="2844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201" y="3228882"/>
            <a:ext cx="3024420" cy="2648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68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027988" cy="7806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Законодательные </a:t>
            </a:r>
            <a:r>
              <a:rPr lang="ru-RU" sz="2000" dirty="0" smtClean="0"/>
              <a:t>основы, </a:t>
            </a:r>
            <a:r>
              <a:rPr lang="ru-RU" sz="2000" dirty="0"/>
              <a:t>как катализаторы выбора инвестиционных </a:t>
            </a:r>
            <a:r>
              <a:rPr lang="ru-RU" sz="2000" dirty="0" smtClean="0"/>
              <a:t>приоритетов при реализации газовых проектов</a:t>
            </a:r>
            <a:endParaRPr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8381" y="1360812"/>
            <a:ext cx="4105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200" dirty="0">
                <a:cs typeface="Arial" pitchFamily="34" charset="0"/>
              </a:rPr>
              <a:t>Федеральный Закон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30.09.13 г</a:t>
            </a:r>
            <a:r>
              <a:rPr lang="ru-RU" sz="1200" dirty="0" smtClean="0">
                <a:cs typeface="Arial" pitchFamily="34" charset="0"/>
              </a:rPr>
              <a:t>. № 263-ФЗ «</a:t>
            </a:r>
            <a:r>
              <a:rPr lang="ru-RU" sz="1200" dirty="0">
                <a:cs typeface="Arial" pitchFamily="34" charset="0"/>
              </a:rPr>
              <a:t>О внесении изменений в главу 26 части второй Налогового кодекса Российской Федерации» в части установления формулы для расчета ставки налога на добычу полезных ископаемых при добыче газового </a:t>
            </a:r>
            <a:r>
              <a:rPr lang="ru-RU" sz="1200" dirty="0" smtClean="0">
                <a:cs typeface="Arial" pitchFamily="34" charset="0"/>
              </a:rPr>
              <a:t> конденсата </a:t>
            </a:r>
            <a:r>
              <a:rPr lang="ru-RU" sz="1200" dirty="0">
                <a:cs typeface="Arial" pitchFamily="34" charset="0"/>
              </a:rPr>
              <a:t>и газа горючего природного.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8380" y="1268701"/>
            <a:ext cx="4177589" cy="1440200"/>
          </a:xfrm>
          <a:prstGeom prst="rect">
            <a:avLst/>
          </a:prstGeom>
          <a:noFill/>
          <a:ln w="19050">
            <a:solidFill>
              <a:srgbClr val="5294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99243" y="1360812"/>
            <a:ext cx="446462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200" dirty="0">
                <a:cs typeface="Arial" pitchFamily="34" charset="0"/>
              </a:rPr>
              <a:t>Федеральный Закон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30.09.13 г</a:t>
            </a:r>
            <a:r>
              <a:rPr lang="ru-RU" sz="1200" dirty="0" smtClean="0">
                <a:cs typeface="Arial" pitchFamily="34" charset="0"/>
              </a:rPr>
              <a:t>. № 267-ФЗ «О </a:t>
            </a:r>
            <a:r>
              <a:rPr lang="ru-RU" sz="1200" dirty="0">
                <a:cs typeface="Arial" pitchFamily="34" charset="0"/>
              </a:rPr>
              <a:t>внесении изменений в части первую и вторую Налогового кодекса Российской </a:t>
            </a:r>
            <a:r>
              <a:rPr lang="ru-RU" sz="1200" dirty="0" smtClean="0">
                <a:cs typeface="Arial" pitchFamily="34" charset="0"/>
              </a:rPr>
              <a:t>Федерации </a:t>
            </a:r>
            <a:r>
              <a:rPr lang="ru-RU" sz="1200" dirty="0">
                <a:cs typeface="Arial" pitchFamily="34" charset="0"/>
              </a:rPr>
              <a:t>в части стимулирования реализации региональных инвестиционных проектов на территориях Дальневосточного федерального округа и отдельных субъектов Российской </a:t>
            </a:r>
            <a:r>
              <a:rPr lang="ru-RU" sz="1200" dirty="0" smtClean="0">
                <a:cs typeface="Arial" pitchFamily="34" charset="0"/>
              </a:rPr>
              <a:t>Федерации»</a:t>
            </a:r>
            <a:endParaRPr lang="ru-RU" sz="1200" dirty="0"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chemeClr val="accent4">
                  <a:lumMod val="50000"/>
                </a:schemeClr>
              </a:buClr>
              <a:buSzPct val="70000"/>
              <a:buFont typeface="Wingdings 2" panose="05020102010507070707" pitchFamily="18" charset="2"/>
              <a:buChar char=""/>
              <a:defRPr/>
            </a:pPr>
            <a:endParaRPr lang="ru-RU" sz="1200" dirty="0"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9242" y="1268701"/>
            <a:ext cx="4464621" cy="1440200"/>
          </a:xfrm>
          <a:prstGeom prst="rect">
            <a:avLst/>
          </a:prstGeom>
          <a:noFill/>
          <a:ln w="19050">
            <a:solidFill>
              <a:srgbClr val="5294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24"/>
          <p:cNvSpPr/>
          <p:nvPr/>
        </p:nvSpPr>
        <p:spPr>
          <a:xfrm>
            <a:off x="196952" y="3284980"/>
            <a:ext cx="8640716" cy="2232310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defRPr/>
            </a:pPr>
            <a:endParaRPr lang="ru-RU" sz="1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buFont typeface="Wingdings 2" pitchFamily="18" charset="2"/>
              <a:buChar char=""/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381" y="3933070"/>
            <a:ext cx="864360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200" dirty="0">
                <a:cs typeface="Arial" pitchFamily="34" charset="0"/>
              </a:rPr>
              <a:t>Закон Иркутской области от </a:t>
            </a:r>
            <a:r>
              <a:rPr lang="ru-RU" sz="1200" dirty="0" smtClean="0">
                <a:cs typeface="Arial" pitchFamily="34" charset="0"/>
              </a:rPr>
              <a:t>20.01.2014 г</a:t>
            </a:r>
            <a:r>
              <a:rPr lang="ru-RU" sz="1200" dirty="0">
                <a:cs typeface="Arial" pitchFamily="34" charset="0"/>
              </a:rPr>
              <a:t>. </a:t>
            </a:r>
            <a:r>
              <a:rPr lang="ru-RU" sz="1200" dirty="0" smtClean="0">
                <a:cs typeface="Arial" pitchFamily="34" charset="0"/>
              </a:rPr>
              <a:t>№ 13-ОЗ «О </a:t>
            </a:r>
            <a:r>
              <a:rPr lang="ru-RU" sz="1200" dirty="0">
                <a:cs typeface="Arial" pitchFamily="34" charset="0"/>
              </a:rPr>
              <a:t>внесении изменений в Закон </a:t>
            </a:r>
            <a:r>
              <a:rPr lang="ru-RU" sz="1200" dirty="0" smtClean="0">
                <a:cs typeface="Arial" pitchFamily="34" charset="0"/>
              </a:rPr>
              <a:t>№ 60-ОЗ» </a:t>
            </a:r>
            <a:r>
              <a:rPr lang="ru-RU" sz="1200" dirty="0">
                <a:cs typeface="Arial" pitchFamily="34" charset="0"/>
              </a:rPr>
              <a:t>«О пониженных налоговых ставках налога на прибыль организаций, подлежащего зачислению в областной бюджет, для отдельных категорий налогоплательщиков». Согласно законопроекту для участников региональных инвестиционных проектов предусматриваются налоговые ставки по налогу на прибыль организаций: - в течение первых пяти налоговых периодов - в размере 0%; - в течение следующих пяти налоговых периодов - в размере 10</a:t>
            </a:r>
            <a:r>
              <a:rPr lang="ru-RU" sz="1200" dirty="0" smtClean="0">
                <a:cs typeface="Arial" pitchFamily="34" charset="0"/>
              </a:rPr>
              <a:t>%.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200" dirty="0">
                <a:cs typeface="Arial" pitchFamily="34" charset="0"/>
              </a:rPr>
              <a:t>Большая поддержка по реализации инвестиционных проектов оказана со стороны Правительства Иркутской области и Губернатора Иркутской </a:t>
            </a:r>
            <a:r>
              <a:rPr lang="ru-RU" sz="1200" dirty="0" smtClean="0">
                <a:cs typeface="Arial" pitchFamily="34" charset="0"/>
              </a:rPr>
              <a:t>области.</a:t>
            </a:r>
            <a:endParaRPr lang="ru-RU" sz="1200" dirty="0"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547580" y="3501010"/>
            <a:ext cx="5916336" cy="307777"/>
            <a:chOff x="3950247" y="980660"/>
            <a:chExt cx="5916336" cy="307777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3950247" y="1138064"/>
              <a:ext cx="1235686" cy="0"/>
            </a:xfrm>
            <a:prstGeom prst="line">
              <a:avLst/>
            </a:prstGeom>
            <a:ln w="15875">
              <a:solidFill>
                <a:srgbClr val="017943"/>
              </a:solidFill>
              <a:headEnd type="none"/>
              <a:tailEnd type="oval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5326247" y="980660"/>
              <a:ext cx="3208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solidFill>
                    <a:schemeClr val="accent4">
                      <a:lumMod val="50000"/>
                    </a:schemeClr>
                  </a:solidFill>
                  <a:cs typeface="Arial" pitchFamily="34" charset="0"/>
                </a:rPr>
                <a:t>Региональная поддержка проекта</a:t>
              </a:r>
              <a:endParaRPr lang="ru-RU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630897" y="1138064"/>
              <a:ext cx="1235686" cy="0"/>
            </a:xfrm>
            <a:prstGeom prst="line">
              <a:avLst/>
            </a:prstGeom>
            <a:ln w="15875">
              <a:solidFill>
                <a:srgbClr val="017943"/>
              </a:solidFill>
              <a:headEnd type="oval"/>
              <a:tailEnd type="none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6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027988" cy="7806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Планы </a:t>
            </a:r>
            <a:r>
              <a:rPr lang="ru-RU" sz="1800" dirty="0"/>
              <a:t>ООО «Иркутская нефтяная компания» по </a:t>
            </a:r>
            <a:r>
              <a:rPr lang="ru-RU" sz="1800" dirty="0" smtClean="0"/>
              <a:t>реализации газовых проектов</a:t>
            </a:r>
            <a:endParaRPr sz="1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5023" y="2138585"/>
            <a:ext cx="439261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defRPr/>
            </a:pPr>
            <a:r>
              <a:rPr lang="en-US" sz="1100" dirty="0" smtClean="0">
                <a:cs typeface="Arial" pitchFamily="34" charset="0"/>
              </a:rPr>
              <a:t> </a:t>
            </a:r>
          </a:p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defRPr/>
            </a:pPr>
            <a:r>
              <a:rPr lang="en-US" sz="1100" dirty="0">
                <a:cs typeface="Arial" pitchFamily="34" charset="0"/>
              </a:rPr>
              <a:t> </a:t>
            </a:r>
            <a:endParaRPr lang="en-US" sz="1100" dirty="0" smtClean="0">
              <a:cs typeface="Arial" pitchFamily="34" charset="0"/>
            </a:endParaRPr>
          </a:p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defRPr/>
            </a:pPr>
            <a:r>
              <a:rPr lang="en-US" sz="1100" dirty="0">
                <a:cs typeface="Arial" pitchFamily="34" charset="0"/>
              </a:rPr>
              <a:t> </a:t>
            </a:r>
            <a:endParaRPr lang="en-US" sz="1100" dirty="0" smtClean="0"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endParaRPr lang="ru-RU" sz="1100" dirty="0">
              <a:cs typeface="Arial" pitchFamily="34" charset="0"/>
            </a:endParaRPr>
          </a:p>
        </p:txBody>
      </p:sp>
      <p:pic>
        <p:nvPicPr>
          <p:cNvPr id="20" name="Picture 2" descr="R:\Финансово-экономический  отдел\Отдел оценки рисков\Годовой отчет по компании\2011\Годовой отчет 2012 RUS\Картинки для отчета\Карта месторождений\map of field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9" y="887918"/>
            <a:ext cx="5682499" cy="53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769252" y="1655990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Южно-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Джункунский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3409202" y="106960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Сунтарский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3841288" y="185983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Бюкский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816842" y="1701551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Северо-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Могдинский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928689" y="4235893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Аянский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915171" y="4878749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50" b="1" i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Марковское</a:t>
            </a:r>
            <a:r>
              <a:rPr lang="ru-RU" sz="105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НГКМ</a:t>
            </a:r>
            <a:endParaRPr lang="en-US" sz="1050" b="1" i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1865622" y="5481301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Нарьягинское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456792" y="5709504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Ангаро-Илимское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251496" y="486630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Большетирское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1" name="Text Box 25"/>
          <p:cNvSpPr txBox="1">
            <a:spLocks noChangeArrowheads="1"/>
          </p:cNvSpPr>
          <p:nvPr/>
        </p:nvSpPr>
        <p:spPr bwMode="auto">
          <a:xfrm>
            <a:off x="74873" y="428873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Ялыкский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65398" y="388608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Западно-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Ярактинский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2842008" y="3979281"/>
            <a:ext cx="1350340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Ярактинское </a:t>
            </a:r>
            <a:endParaRPr lang="en-US" sz="1050" b="1" i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5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НГКМ</a:t>
            </a:r>
            <a:endParaRPr lang="en-US" sz="1050" b="1" i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1716954" y="291858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Даниловское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384808" y="326388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Средненепский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463362" y="1325796"/>
            <a:ext cx="324000" cy="472282"/>
          </a:xfrm>
          <a:prstGeom prst="rect">
            <a:avLst/>
          </a:prstGeom>
          <a:noFill/>
          <a:ln w="16256">
            <a:solidFill>
              <a:srgbClr val="015F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3805362" y="142778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Верхнеджункунский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823976" y="215611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Чаяндинское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600058" y="2384319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Верхнечонское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3337192" y="3037918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Талаканское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056549" y="3678203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Дулисьминское</a:t>
            </a:r>
            <a:r>
              <a:rPr lang="ru-RU" sz="1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Полилиния 51"/>
          <p:cNvSpPr/>
          <p:nvPr/>
        </p:nvSpPr>
        <p:spPr>
          <a:xfrm>
            <a:off x="1287687" y="3678203"/>
            <a:ext cx="825335" cy="426080"/>
          </a:xfrm>
          <a:custGeom>
            <a:avLst/>
            <a:gdLst>
              <a:gd name="connsiteX0" fmla="*/ 0 w 825335"/>
              <a:gd name="connsiteY0" fmla="*/ 237506 h 504701"/>
              <a:gd name="connsiteX1" fmla="*/ 0 w 825335"/>
              <a:gd name="connsiteY1" fmla="*/ 0 h 504701"/>
              <a:gd name="connsiteX2" fmla="*/ 789709 w 825335"/>
              <a:gd name="connsiteY2" fmla="*/ 35626 h 504701"/>
              <a:gd name="connsiteX3" fmla="*/ 825335 w 825335"/>
              <a:gd name="connsiteY3" fmla="*/ 100940 h 504701"/>
              <a:gd name="connsiteX4" fmla="*/ 819397 w 825335"/>
              <a:gd name="connsiteY4" fmla="*/ 190005 h 504701"/>
              <a:gd name="connsiteX5" fmla="*/ 765959 w 825335"/>
              <a:gd name="connsiteY5" fmla="*/ 237506 h 504701"/>
              <a:gd name="connsiteX6" fmla="*/ 665018 w 825335"/>
              <a:gd name="connsiteY6" fmla="*/ 338446 h 504701"/>
              <a:gd name="connsiteX7" fmla="*/ 665018 w 825335"/>
              <a:gd name="connsiteY7" fmla="*/ 403761 h 504701"/>
              <a:gd name="connsiteX8" fmla="*/ 516577 w 825335"/>
              <a:gd name="connsiteY8" fmla="*/ 504701 h 504701"/>
              <a:gd name="connsiteX9" fmla="*/ 475013 w 825335"/>
              <a:gd name="connsiteY9" fmla="*/ 451262 h 504701"/>
              <a:gd name="connsiteX10" fmla="*/ 475013 w 825335"/>
              <a:gd name="connsiteY10" fmla="*/ 285007 h 504701"/>
              <a:gd name="connsiteX11" fmla="*/ 0 w 825335"/>
              <a:gd name="connsiteY11" fmla="*/ 237506 h 50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335" h="504701">
                <a:moveTo>
                  <a:pt x="0" y="237506"/>
                </a:moveTo>
                <a:lnTo>
                  <a:pt x="0" y="0"/>
                </a:lnTo>
                <a:lnTo>
                  <a:pt x="789709" y="35626"/>
                </a:lnTo>
                <a:lnTo>
                  <a:pt x="825335" y="100940"/>
                </a:lnTo>
                <a:lnTo>
                  <a:pt x="819397" y="190005"/>
                </a:lnTo>
                <a:lnTo>
                  <a:pt x="765959" y="237506"/>
                </a:lnTo>
                <a:lnTo>
                  <a:pt x="665018" y="338446"/>
                </a:lnTo>
                <a:lnTo>
                  <a:pt x="665018" y="403761"/>
                </a:lnTo>
                <a:lnTo>
                  <a:pt x="516577" y="504701"/>
                </a:lnTo>
                <a:lnTo>
                  <a:pt x="475013" y="451262"/>
                </a:lnTo>
                <a:lnTo>
                  <a:pt x="475013" y="285007"/>
                </a:lnTo>
                <a:lnTo>
                  <a:pt x="0" y="237506"/>
                </a:lnTo>
                <a:close/>
              </a:path>
            </a:pathLst>
          </a:custGeom>
          <a:noFill/>
          <a:ln w="15875">
            <a:solidFill>
              <a:srgbClr val="015F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56792" y="365434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rgbClr val="015F34"/>
                </a:solidFill>
                <a:latin typeface="+mj-lt"/>
                <a:cs typeface="Arial" pitchFamily="34" charset="0"/>
              </a:rPr>
              <a:t>Кийский</a:t>
            </a:r>
            <a:r>
              <a:rPr lang="ru-RU" sz="1000" b="1" i="1" dirty="0" smtClean="0">
                <a:solidFill>
                  <a:srgbClr val="015F34"/>
                </a:solidFill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solidFill>
                <a:srgbClr val="015F34"/>
              </a:solidFill>
              <a:latin typeface="+mj-lt"/>
              <a:cs typeface="Arial" pitchFamily="34" charset="0"/>
            </a:endParaRPr>
          </a:p>
        </p:txBody>
      </p:sp>
      <p:sp>
        <p:nvSpPr>
          <p:cNvPr id="54" name="Овальная выноска 53"/>
          <p:cNvSpPr/>
          <p:nvPr/>
        </p:nvSpPr>
        <p:spPr>
          <a:xfrm>
            <a:off x="2963560" y="3838915"/>
            <a:ext cx="1115396" cy="650974"/>
          </a:xfrm>
          <a:prstGeom prst="wedgeEllipseCallout">
            <a:avLst>
              <a:gd name="adj1" fmla="val -163200"/>
              <a:gd name="adj2" fmla="val 12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ьная выноска 54"/>
          <p:cNvSpPr/>
          <p:nvPr/>
        </p:nvSpPr>
        <p:spPr>
          <a:xfrm>
            <a:off x="1865622" y="4757851"/>
            <a:ext cx="1338188" cy="477738"/>
          </a:xfrm>
          <a:prstGeom prst="wedgeEllipseCallout">
            <a:avLst>
              <a:gd name="adj1" fmla="val -46728"/>
              <a:gd name="adj2" fmla="val -539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58365"/>
              </p:ext>
            </p:extLst>
          </p:nvPr>
        </p:nvGraphicFramePr>
        <p:xfrm>
          <a:off x="5917854" y="1036082"/>
          <a:ext cx="3069836" cy="16475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68848"/>
                <a:gridCol w="1100988"/>
              </a:tblGrid>
              <a:tr h="2566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Ресурсная база для программы </a:t>
                      </a:r>
                    </a:p>
                    <a:p>
                      <a:pPr algn="ctr"/>
                      <a:r>
                        <a:rPr lang="ru-RU" sz="1200" dirty="0" smtClean="0"/>
                        <a:t>эффективного использования газа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B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943"/>
                    </a:solidFill>
                  </a:tcPr>
                </a:tc>
              </a:tr>
              <a:tr h="513346">
                <a:tc>
                  <a:txBody>
                    <a:bodyPr/>
                    <a:lstStyle/>
                    <a:p>
                      <a:pPr marL="0" lvl="2" indent="0" algn="ctr" rtl="0" fontAlgn="auto"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15B32"/>
                        </a:buClr>
                        <a:buSzPct val="60000"/>
                        <a:buFont typeface="Wingdings 2" pitchFamily="18" charset="2"/>
                        <a:buNone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Наименование месторождения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ctr" defTabSz="914400" rtl="0" eaLnBrk="1" fontAlgn="auto" latinLnBrk="0" hangingPunct="1"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15B32"/>
                        </a:buClr>
                        <a:buSzPct val="60000"/>
                        <a:buFont typeface="Wingdings 2" pitchFamily="18" charset="2"/>
                        <a:buNone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Запасы свободного газа, категория С1,С2 млрд. нм</a:t>
                      </a:r>
                      <a:r>
                        <a:rPr lang="ru-RU" sz="1000" kern="1200" baseline="300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kern="1200" baseline="300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Ярактинское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НГКМ</a:t>
                      </a:r>
                      <a:endParaRPr lang="ru-RU" sz="110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34,98*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7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Марковское</a:t>
                      </a:r>
                      <a:r>
                        <a:rPr lang="ru-RU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НГКМ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23,46</a:t>
                      </a:r>
                      <a:endParaRPr lang="ru-RU" sz="12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2831"/>
              </p:ext>
            </p:extLst>
          </p:nvPr>
        </p:nvGraphicFramePr>
        <p:xfrm>
          <a:off x="5886927" y="3383200"/>
          <a:ext cx="3127350" cy="144216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97532"/>
                <a:gridCol w="818900"/>
                <a:gridCol w="710918"/>
              </a:tblGrid>
              <a:tr h="2566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Прогнозируемые объемы добычи газа</a:t>
                      </a:r>
                      <a:endParaRPr lang="ru-RU" sz="12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9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300" b="0" i="0" u="none" strike="noStrike" dirty="0">
                        <a:solidFill>
                          <a:srgbClr val="FFFFB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7943"/>
                    </a:solidFill>
                  </a:tcPr>
                </a:tc>
              </a:tr>
              <a:tr h="513346">
                <a:tc>
                  <a:txBody>
                    <a:bodyPr/>
                    <a:lstStyle/>
                    <a:p>
                      <a:pPr marL="0" lvl="2" indent="0" algn="ctr" rtl="0" fontAlgn="auto"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15B32"/>
                        </a:buClr>
                        <a:buSzPct val="60000"/>
                        <a:buFont typeface="Wingdings 2" pitchFamily="18" charset="2"/>
                        <a:buNone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Наименование месторождения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ctr" rtl="0" fontAlgn="auto"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15B32"/>
                        </a:buClr>
                        <a:buSzPct val="60000"/>
                        <a:buFont typeface="Wingdings 2" pitchFamily="18" charset="2"/>
                        <a:buNone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ПНГ, млрд. м</a:t>
                      </a:r>
                      <a:r>
                        <a:rPr lang="ru-RU" sz="1000" kern="1200" baseline="300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/год</a:t>
                      </a: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ctr" rtl="0" fontAlgn="auto"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015B32"/>
                        </a:buClr>
                        <a:buSzPct val="60000"/>
                        <a:buFont typeface="Wingdings 2" pitchFamily="18" charset="2"/>
                        <a:buNone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ПГ, млрд. м</a:t>
                      </a:r>
                      <a:r>
                        <a:rPr lang="ru-RU" sz="1000" kern="1200" baseline="300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panose="020B0604020202020204" pitchFamily="34" charset="0"/>
                        </a:rPr>
                        <a:t>/год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15F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Ярактинское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НГКМ</a:t>
                      </a:r>
                      <a:endParaRPr lang="ru-RU" sz="1200" b="0" i="0" u="none" strike="noStrike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3,9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7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Марковское</a:t>
                      </a:r>
                      <a:r>
                        <a:rPr lang="ru-RU" sz="12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НГКМ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17854" y="2840207"/>
            <a:ext cx="28280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*Выполняется переоценка с увеличением до 60,0 млрд.м3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59094" y="4996720"/>
            <a:ext cx="2819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Суммарный объем </a:t>
            </a:r>
          </a:p>
          <a:p>
            <a:pPr algn="ctr"/>
            <a:r>
              <a:rPr lang="ru-RU" sz="24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добычи газа </a:t>
            </a:r>
          </a:p>
          <a:p>
            <a:pPr algn="ctr"/>
            <a:r>
              <a:rPr lang="ru-RU" sz="24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7,6 млрд. м</a:t>
            </a:r>
            <a:r>
              <a:rPr lang="ru-RU" sz="2400" b="1" baseline="30000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/год</a:t>
            </a:r>
            <a:endParaRPr lang="ru-RU" sz="2400" b="1" dirty="0" smtClean="0">
              <a:solidFill>
                <a:srgbClr val="015B3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Конфигурация проекта с учетом трех этапов реализации</a:t>
            </a:r>
            <a:endParaRPr sz="2000" dirty="0"/>
          </a:p>
        </p:txBody>
      </p:sp>
      <p:sp>
        <p:nvSpPr>
          <p:cNvPr id="2" name="AutoShape 2" descr="http://www.begin.ru/assets/images/Logos/Media/Logo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begin.ru/assets/images/Logos/Media/LogoExper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6587"/>
            <a:ext cx="9144000" cy="5392813"/>
          </a:xfrm>
          <a:prstGeom prst="rect">
            <a:avLst/>
          </a:prstGeom>
        </p:spPr>
      </p:pic>
      <p:sp>
        <p:nvSpPr>
          <p:cNvPr id="6" name="Slide Number Placeholder 19"/>
          <p:cNvSpPr>
            <a:spLocks noGrp="1"/>
          </p:cNvSpPr>
          <p:nvPr>
            <p:ph type="sldNum" sz="quarter" idx="10"/>
          </p:nvPr>
        </p:nvSpPr>
        <p:spPr>
          <a:xfrm>
            <a:off x="8532813" y="6381750"/>
            <a:ext cx="431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51720" y="6381750"/>
            <a:ext cx="612073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Программа развития газового бизнеса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«Продуктовый прорыв»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0" name="Rectangle 24"/>
          <p:cNvSpPr/>
          <p:nvPr/>
        </p:nvSpPr>
        <p:spPr>
          <a:xfrm>
            <a:off x="5301434" y="2845487"/>
            <a:ext cx="1887957" cy="58933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Полиэтилен высокой плотности</a:t>
            </a:r>
          </a:p>
        </p:txBody>
      </p:sp>
      <p:sp>
        <p:nvSpPr>
          <p:cNvPr id="11" name="Rectangle 24"/>
          <p:cNvSpPr/>
          <p:nvPr/>
        </p:nvSpPr>
        <p:spPr>
          <a:xfrm>
            <a:off x="395420" y="2996940"/>
            <a:ext cx="1887957" cy="949380"/>
          </a:xfrm>
          <a:prstGeom prst="rect">
            <a:avLst/>
          </a:prstGeom>
          <a:solidFill>
            <a:srgbClr val="D7F5B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Природный и попутный нефтяной газ</a:t>
            </a:r>
          </a:p>
        </p:txBody>
      </p:sp>
      <p:sp>
        <p:nvSpPr>
          <p:cNvPr id="23" name="Rectangle 24"/>
          <p:cNvSpPr/>
          <p:nvPr/>
        </p:nvSpPr>
        <p:spPr>
          <a:xfrm>
            <a:off x="5292100" y="2067856"/>
            <a:ext cx="1887957" cy="58933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Линейный полиэтилен низкой плотности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1027" y="1222486"/>
            <a:ext cx="201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Технологическое сырье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801154" y="1310749"/>
            <a:ext cx="0" cy="431520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2" idx="1"/>
          </p:cNvCxnSpPr>
          <p:nvPr/>
        </p:nvCxnSpPr>
        <p:spPr>
          <a:xfrm>
            <a:off x="2799930" y="2348256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10298" y="1316429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00977" y="3111758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0299" y="4845635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810299" y="5622367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4"/>
          <p:cNvSpPr/>
          <p:nvPr/>
        </p:nvSpPr>
        <p:spPr>
          <a:xfrm>
            <a:off x="2986732" y="2060810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Пропан технический</a:t>
            </a:r>
          </a:p>
        </p:txBody>
      </p:sp>
      <p:sp>
        <p:nvSpPr>
          <p:cNvPr id="13" name="Rectangle 24"/>
          <p:cNvSpPr/>
          <p:nvPr/>
        </p:nvSpPr>
        <p:spPr>
          <a:xfrm>
            <a:off x="3039312" y="1073541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Бутан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технический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4"/>
          <p:cNvSpPr/>
          <p:nvPr/>
        </p:nvSpPr>
        <p:spPr>
          <a:xfrm>
            <a:off x="2987780" y="2852920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Этан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4"/>
          <p:cNvSpPr/>
          <p:nvPr/>
        </p:nvSpPr>
        <p:spPr>
          <a:xfrm>
            <a:off x="2987953" y="5294914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СПГ</a:t>
            </a:r>
          </a:p>
        </p:txBody>
      </p:sp>
      <p:sp>
        <p:nvSpPr>
          <p:cNvPr id="22" name="Rectangle 24"/>
          <p:cNvSpPr/>
          <p:nvPr/>
        </p:nvSpPr>
        <p:spPr>
          <a:xfrm>
            <a:off x="2987779" y="4582349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Гелий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283377" y="3468352"/>
            <a:ext cx="517777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800977" y="4077684"/>
            <a:ext cx="1868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/>
          <p:cNvSpPr/>
          <p:nvPr/>
        </p:nvSpPr>
        <p:spPr>
          <a:xfrm>
            <a:off x="2997100" y="3790239"/>
            <a:ext cx="1769461" cy="574891"/>
          </a:xfrm>
          <a:prstGeom prst="rect">
            <a:avLst/>
          </a:prstGeom>
          <a:gradFill flip="none" rotWithShape="1">
            <a:gsLst>
              <a:gs pos="1000">
                <a:srgbClr val="DBD2E4"/>
              </a:gs>
              <a:gs pos="100000">
                <a:srgbClr val="D7F5B9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Стабильный газовый конденсат технический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3176" y="5406417"/>
            <a:ext cx="2855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Экологически чистый вид топлива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80390" y="2220202"/>
            <a:ext cx="14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Продукты с высокой </a:t>
            </a:r>
          </a:p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добавленной стоимостью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53176" y="3989910"/>
            <a:ext cx="201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Технологическое сырье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50" y="4707135"/>
            <a:ext cx="2017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529463"/>
                </a:solidFill>
                <a:cs typeface="Arial" panose="020B0604020202020204" pitchFamily="34" charset="0"/>
              </a:rPr>
              <a:t>Технологическое сырье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808773" y="2276840"/>
            <a:ext cx="195287" cy="93613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Возможность эффективного использования этана и пропана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67544" y="5733256"/>
            <a:ext cx="8136904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5553" y="836589"/>
            <a:ext cx="8779060" cy="4281438"/>
          </a:xfrm>
          <a:prstGeom prst="rect">
            <a:avLst/>
          </a:prstGeom>
          <a:pattFill prst="dk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256236" y="2718206"/>
            <a:ext cx="444567" cy="2253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1812" y="3457784"/>
            <a:ext cx="3096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Плановый объем производства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полиэтилена: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до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500 тыс. т. год.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35355" y="1394767"/>
            <a:ext cx="5205921" cy="1323439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Газохимический комплекс </a:t>
            </a:r>
            <a:r>
              <a:rPr lang="ru-RU" sz="1600" b="1" dirty="0" smtClean="0"/>
              <a:t>ориентирован </a:t>
            </a:r>
            <a:r>
              <a:rPr lang="ru-RU" sz="1600" b="1" dirty="0"/>
              <a:t>на </a:t>
            </a:r>
            <a:r>
              <a:rPr lang="ru-RU" sz="1600" b="1" dirty="0" smtClean="0"/>
              <a:t>производство полиолефинов - гранулированного линейного </a:t>
            </a:r>
            <a:r>
              <a:rPr lang="ru-RU" sz="1600" b="1" dirty="0"/>
              <a:t>полиэтилена низкой плотности </a:t>
            </a:r>
            <a:r>
              <a:rPr lang="en-US" sz="1600" b="1" dirty="0" smtClean="0"/>
              <a:t>LLDPE</a:t>
            </a:r>
            <a:r>
              <a:rPr lang="ru-RU" sz="1600" b="1" dirty="0" smtClean="0"/>
              <a:t> </a:t>
            </a:r>
            <a:r>
              <a:rPr lang="ru-RU" sz="1600" b="1" dirty="0"/>
              <a:t>и полиэтилена </a:t>
            </a:r>
            <a:r>
              <a:rPr lang="ru-RU" sz="1600" b="1" dirty="0" smtClean="0"/>
              <a:t>высокой плотности </a:t>
            </a:r>
            <a:r>
              <a:rPr lang="en-US" sz="1600" b="1" dirty="0" smtClean="0"/>
              <a:t>HDPE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17152" y="3052408"/>
            <a:ext cx="1656230" cy="188875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ahoma" pitchFamily="34" charset="0"/>
              </a:rPr>
              <a:t>Получение продукции с высокой добавленной стоимостью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92292" y="3052407"/>
            <a:ext cx="3248984" cy="1888751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ahoma" pitchFamily="34" charset="0"/>
              </a:rPr>
              <a:t>Возможность открытия новых промышленных производств конечных товаров бытового и промышленного назначения, в том числе на территории Иркутской области 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6894500" y="2718206"/>
            <a:ext cx="444567" cy="2253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4040" y="5370139"/>
            <a:ext cx="8780573" cy="83474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США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Канаде этан является основным сырьем для производства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полиолефинов.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России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Западной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Европе полиолефины, в основном, получают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продуктов переработки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824540223"/>
              </p:ext>
            </p:extLst>
          </p:nvPr>
        </p:nvGraphicFramePr>
        <p:xfrm>
          <a:off x="3398243" y="984952"/>
          <a:ext cx="5436272" cy="288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 descr="http://www.mega-mir.com/upload/medialibrary/775/fgyyni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6" y="959755"/>
            <a:ext cx="3039854" cy="25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1812" y="3215141"/>
            <a:ext cx="3046018" cy="26161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ahoma" pitchFamily="34" charset="0"/>
              </a:rPr>
              <a:t>Аналог проектируемой печи пиролиза</a:t>
            </a:r>
            <a:endParaRPr lang="ru-RU" sz="11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027988" cy="78068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Вопросы</a:t>
            </a:r>
            <a:r>
              <a:rPr lang="ru-RU" sz="1800" dirty="0"/>
              <a:t>, требующие внимания со стороны органов власти</a:t>
            </a:r>
            <a:endParaRPr sz="1800" dirty="0"/>
          </a:p>
        </p:txBody>
      </p:sp>
      <p:sp>
        <p:nvSpPr>
          <p:cNvPr id="11" name="Rectangle 24"/>
          <p:cNvSpPr/>
          <p:nvPr/>
        </p:nvSpPr>
        <p:spPr>
          <a:xfrm>
            <a:off x="212152" y="1052670"/>
            <a:ext cx="8640716" cy="2952410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defRPr/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buFont typeface="Wingdings 2" pitchFamily="18" charset="2"/>
              <a:buChar char=""/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621" y="1808634"/>
            <a:ext cx="850689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400" dirty="0" smtClean="0">
                <a:cs typeface="Arial" pitchFamily="34" charset="0"/>
              </a:rPr>
              <a:t>Создание </a:t>
            </a:r>
            <a:r>
              <a:rPr lang="ru-RU" sz="1400" dirty="0">
                <a:cs typeface="Arial" pitchFamily="34" charset="0"/>
              </a:rPr>
              <a:t>нормативно-правовой базы для приоритетного доступа в ГТС «Сила Сибири» поставщикам сухого </a:t>
            </a:r>
            <a:r>
              <a:rPr lang="ru-RU" sz="1400" dirty="0" err="1">
                <a:cs typeface="Arial" pitchFamily="34" charset="0"/>
              </a:rPr>
              <a:t>отбензиненного</a:t>
            </a:r>
            <a:r>
              <a:rPr lang="ru-RU" sz="1400" dirty="0">
                <a:cs typeface="Arial" pitchFamily="34" charset="0"/>
              </a:rPr>
              <a:t> газа, получаемого в результате </a:t>
            </a:r>
            <a:r>
              <a:rPr lang="ru-RU" sz="1400" dirty="0" smtClean="0">
                <a:cs typeface="Arial" pitchFamily="34" charset="0"/>
              </a:rPr>
              <a:t>переработки, </a:t>
            </a:r>
            <a:r>
              <a:rPr lang="ru-RU" sz="1400" dirty="0">
                <a:cs typeface="Arial" pitchFamily="34" charset="0"/>
              </a:rPr>
              <a:t>как попутного нефтяного газа, так и природного газа с учетом извлечения этана и (или) гелия</a:t>
            </a:r>
            <a:r>
              <a:rPr lang="ru-RU" sz="1400" dirty="0" smtClean="0">
                <a:cs typeface="Arial" pitchFamily="34" charset="0"/>
              </a:rPr>
              <a:t>.</a:t>
            </a:r>
            <a:endParaRPr lang="en-US" sz="1400" dirty="0" smtClean="0"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400" dirty="0">
                <a:cs typeface="Arial" pitchFamily="34" charset="0"/>
              </a:rPr>
              <a:t>Обеспечение прозрачности процедуры предоставления льготной экспортной пошлины на нефть месторождений </a:t>
            </a:r>
            <a:r>
              <a:rPr lang="ru-RU" sz="1400" dirty="0" smtClean="0">
                <a:cs typeface="Arial" pitchFamily="34" charset="0"/>
              </a:rPr>
              <a:t>ООО «ИНК», </a:t>
            </a:r>
            <a:r>
              <a:rPr lang="ru-RU" sz="1400" dirty="0">
                <a:cs typeface="Arial" pitchFamily="34" charset="0"/>
              </a:rPr>
              <a:t>которые входят в состав месторождений Восточной Сибири, перечисленных в Распоряжении </a:t>
            </a:r>
            <a:r>
              <a:rPr lang="ru-RU" sz="1400" dirty="0" smtClean="0">
                <a:cs typeface="Arial" pitchFamily="34" charset="0"/>
              </a:rPr>
              <a:t>правительства РФ от </a:t>
            </a:r>
            <a:r>
              <a:rPr lang="ru-RU" sz="1400" dirty="0">
                <a:cs typeface="Arial" pitchFamily="34" charset="0"/>
              </a:rPr>
              <a:t>30 марта 2013 г. № </a:t>
            </a:r>
            <a:r>
              <a:rPr lang="ru-RU" sz="1400" dirty="0" smtClean="0">
                <a:cs typeface="Arial" pitchFamily="34" charset="0"/>
              </a:rPr>
              <a:t>486-р О </a:t>
            </a:r>
            <a:r>
              <a:rPr lang="ru-RU" sz="1400" dirty="0">
                <a:cs typeface="Arial" pitchFamily="34" charset="0"/>
              </a:rPr>
              <a:t>перечне месторождений с указанием количества нефти сырой, добываемой на каждом из них, которое может быть вывезено с применением особых формул расчета ставок вывозных таможенных </a:t>
            </a:r>
            <a:r>
              <a:rPr lang="ru-RU" sz="1400" dirty="0" smtClean="0">
                <a:cs typeface="Arial" pitchFamily="34" charset="0"/>
              </a:rPr>
              <a:t>пошлин  </a:t>
            </a:r>
            <a:r>
              <a:rPr lang="ru-RU" sz="1400" dirty="0">
                <a:cs typeface="Arial" pitchFamily="34" charset="0"/>
              </a:rPr>
              <a:t>(ред. N 1565-р от 19.08.2014), предусматривающего предоставление льгот по </a:t>
            </a:r>
            <a:r>
              <a:rPr lang="ru-RU" sz="1400" dirty="0" smtClean="0">
                <a:cs typeface="Arial" pitchFamily="34" charset="0"/>
              </a:rPr>
              <a:t>экспорту.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89807" y="1342839"/>
            <a:ext cx="8220164" cy="6786"/>
            <a:chOff x="2840688" y="1133517"/>
            <a:chExt cx="8220164" cy="678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840688" y="1133517"/>
              <a:ext cx="2381943" cy="6786"/>
            </a:xfrm>
            <a:prstGeom prst="line">
              <a:avLst/>
            </a:prstGeom>
            <a:ln w="15875">
              <a:solidFill>
                <a:srgbClr val="017943"/>
              </a:solidFill>
              <a:headEnd type="none"/>
              <a:tailEnd type="oval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8895141" y="1140303"/>
              <a:ext cx="2165711" cy="0"/>
            </a:xfrm>
            <a:prstGeom prst="line">
              <a:avLst/>
            </a:prstGeom>
            <a:ln w="15875">
              <a:solidFill>
                <a:srgbClr val="017943"/>
              </a:solidFill>
              <a:headEnd type="oval"/>
              <a:tailEnd type="none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61353" y="1182164"/>
            <a:ext cx="586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Правовое стимулирование проектов,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направленных  на комплексное освоение месторождений УВС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1025" y="3577376"/>
            <a:ext cx="8506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endParaRPr lang="ru-RU" sz="1400" dirty="0" smtClean="0">
              <a:cs typeface="Arial" pitchFamily="34" charset="0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199012" y="4077090"/>
            <a:ext cx="8641843" cy="2136207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defRPr/>
            </a:pPr>
            <a:endParaRPr lang="ru-RU" sz="12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ct val="20000"/>
              </a:spcBef>
              <a:spcAft>
                <a:spcPts val="600"/>
              </a:spcAft>
              <a:buClr>
                <a:srgbClr val="015B32"/>
              </a:buClr>
              <a:buSzPct val="60000"/>
              <a:buFont typeface="Wingdings 2" pitchFamily="18" charset="2"/>
              <a:buChar char=""/>
              <a:defRPr/>
            </a:pP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8397" y="4459926"/>
            <a:ext cx="856307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400" dirty="0" smtClean="0">
                <a:cs typeface="Arial" pitchFamily="34" charset="0"/>
              </a:rPr>
              <a:t>Целевое (приоритетное) направление средств федерального </a:t>
            </a:r>
            <a:r>
              <a:rPr lang="ru-RU" sz="1400" dirty="0">
                <a:cs typeface="Arial" pitchFamily="34" charset="0"/>
              </a:rPr>
              <a:t>бюджета при реализации </a:t>
            </a:r>
            <a:r>
              <a:rPr lang="ru-RU" sz="1400" dirty="0" smtClean="0">
                <a:cs typeface="Arial" pitchFamily="34" charset="0"/>
              </a:rPr>
              <a:t>региональных программ</a:t>
            </a:r>
            <a:r>
              <a:rPr lang="ru-RU" sz="1400" dirty="0">
                <a:cs typeface="Arial" pitchFamily="34" charset="0"/>
              </a:rPr>
              <a:t>, направленных на </a:t>
            </a:r>
            <a:r>
              <a:rPr lang="ru-RU" sz="1400" dirty="0" smtClean="0">
                <a:cs typeface="Arial" pitchFamily="34" charset="0"/>
              </a:rPr>
              <a:t>развитие рынка СПГ на территории Восточной Сибири, особенно на территории регионов, расположенных в </a:t>
            </a:r>
            <a:r>
              <a:rPr lang="ru-RU" sz="1400" dirty="0">
                <a:cs typeface="Arial" pitchFamily="34" charset="0"/>
              </a:rPr>
              <a:t>особо охраняемой зоне оз. </a:t>
            </a:r>
            <a:r>
              <a:rPr lang="ru-RU" sz="1400" dirty="0" smtClean="0">
                <a:cs typeface="Arial" pitchFamily="34" charset="0"/>
              </a:rPr>
              <a:t>Байкал, в том числе:</a:t>
            </a:r>
          </a:p>
          <a:p>
            <a:pPr marL="285750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Tx/>
              <a:buChar char="-"/>
              <a:defRPr/>
            </a:pPr>
            <a:r>
              <a:rPr lang="ru-RU" sz="1400" dirty="0" smtClean="0">
                <a:cs typeface="Arial" pitchFamily="34" charset="0"/>
              </a:rPr>
              <a:t>экономически эффективный перевод теплоисточников на СПГ;</a:t>
            </a:r>
          </a:p>
          <a:p>
            <a:pPr marL="285750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Tx/>
              <a:buChar char="-"/>
              <a:defRPr/>
            </a:pPr>
            <a:r>
              <a:rPr lang="ru-RU" sz="1400" dirty="0" smtClean="0">
                <a:cs typeface="Arial" pitchFamily="34" charset="0"/>
              </a:rPr>
              <a:t>развитие рынка СПГ, как </a:t>
            </a:r>
            <a:r>
              <a:rPr lang="ru-RU" sz="1400" dirty="0" err="1" smtClean="0">
                <a:cs typeface="Arial" pitchFamily="34" charset="0"/>
              </a:rPr>
              <a:t>газоматорного</a:t>
            </a:r>
            <a:r>
              <a:rPr lang="ru-RU" sz="1400" dirty="0" smtClean="0">
                <a:cs typeface="Arial" pitchFamily="34" charset="0"/>
              </a:rPr>
              <a:t> и бункерного топлива.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endParaRPr lang="ru-RU" sz="1400" dirty="0">
              <a:cs typeface="Arial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89807" y="4344865"/>
            <a:ext cx="8220164" cy="6786"/>
            <a:chOff x="2840688" y="1133517"/>
            <a:chExt cx="8220164" cy="6786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2840688" y="1133517"/>
              <a:ext cx="2381943" cy="6786"/>
            </a:xfrm>
            <a:prstGeom prst="line">
              <a:avLst/>
            </a:prstGeom>
            <a:ln w="15875">
              <a:solidFill>
                <a:srgbClr val="017943"/>
              </a:solidFill>
              <a:headEnd type="none"/>
              <a:tailEnd type="oval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895141" y="1140303"/>
              <a:ext cx="2165711" cy="0"/>
            </a:xfrm>
            <a:prstGeom prst="line">
              <a:avLst/>
            </a:prstGeom>
            <a:ln w="15875">
              <a:solidFill>
                <a:srgbClr val="017943"/>
              </a:solidFill>
              <a:headEnd type="oval"/>
              <a:tailEnd type="none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1693223" y="4077090"/>
            <a:ext cx="586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Стимулирование развития рынка газа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на территории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Восточной Сибири</a:t>
            </a:r>
          </a:p>
        </p:txBody>
      </p:sp>
    </p:spTree>
    <p:extLst>
      <p:ext uri="{BB962C8B-B14F-4D97-AF65-F5344CB8AC3E}">
        <p14:creationId xmlns:p14="http://schemas.microsoft.com/office/powerpoint/2010/main" val="38163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9"/>
          <p:cNvSpPr txBox="1">
            <a:spLocks/>
          </p:cNvSpPr>
          <p:nvPr/>
        </p:nvSpPr>
        <p:spPr>
          <a:xfrm>
            <a:off x="3419840" y="1556740"/>
            <a:ext cx="5400675" cy="6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lang="ru-RU" sz="2400" b="0" kern="1200" dirty="0" smtClean="0">
                <a:solidFill>
                  <a:srgbClr val="F4FDA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Tahoma" pitchFamily="34" charset="0"/>
              </a:defRPr>
            </a:lvl1pPr>
          </a:lstStyle>
          <a:p>
            <a:pPr indent="-342900" algn="r" fontAlgn="auto">
              <a:spcAft>
                <a:spcPts val="0"/>
              </a:spcAft>
              <a:buClr>
                <a:srgbClr val="015B32"/>
              </a:buClr>
              <a:buSzPct val="60000"/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0080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800" b="1" dirty="0">
              <a:solidFill>
                <a:srgbClr val="00806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476258" y="4547685"/>
            <a:ext cx="4407268" cy="1339672"/>
          </a:xfrm>
          <a:prstGeom prst="rect">
            <a:avLst/>
          </a:prstGeom>
          <a:pattFill prst="dk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5762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Общие </a:t>
            </a:r>
            <a:r>
              <a:rPr lang="ru-RU" sz="2000" dirty="0"/>
              <a:t>сведения</a:t>
            </a:r>
            <a:endParaRPr sz="2000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08513"/>
              </p:ext>
            </p:extLst>
          </p:nvPr>
        </p:nvGraphicFramePr>
        <p:xfrm>
          <a:off x="251398" y="4547685"/>
          <a:ext cx="3816529" cy="1286398"/>
        </p:xfrm>
        <a:graphic>
          <a:graphicData uri="http://schemas.openxmlformats.org/drawingml/2006/table">
            <a:tbl>
              <a:tblPr/>
              <a:tblGrid>
                <a:gridCol w="700958"/>
                <a:gridCol w="761584"/>
                <a:gridCol w="830819"/>
                <a:gridCol w="761584"/>
                <a:gridCol w="761584"/>
              </a:tblGrid>
              <a:tr h="28804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FFFFB3"/>
                          </a:solidFill>
                          <a:latin typeface="Arial"/>
                        </a:rPr>
                        <a:t>Добыча </a:t>
                      </a:r>
                      <a:r>
                        <a:rPr lang="ru-RU" sz="1300" b="0" i="0" u="none" strike="noStrike" dirty="0" smtClean="0">
                          <a:solidFill>
                            <a:srgbClr val="FFFFB3"/>
                          </a:solidFill>
                          <a:latin typeface="Arial"/>
                        </a:rPr>
                        <a:t>нефти и конденсата (млн</a:t>
                      </a:r>
                      <a:r>
                        <a:rPr lang="ru-RU" sz="1300" b="0" i="0" u="none" strike="noStrike" dirty="0">
                          <a:solidFill>
                            <a:srgbClr val="FFFFB3"/>
                          </a:solidFill>
                          <a:latin typeface="Arial"/>
                        </a:rPr>
                        <a:t>. </a:t>
                      </a:r>
                      <a:r>
                        <a:rPr lang="ru-RU" sz="1300" b="0" i="0" u="none" strike="noStrike" dirty="0" smtClean="0">
                          <a:solidFill>
                            <a:srgbClr val="FFFFB3"/>
                          </a:solidFill>
                          <a:latin typeface="Arial"/>
                        </a:rPr>
                        <a:t>тонн)</a:t>
                      </a:r>
                      <a:endParaRPr lang="ru-RU" sz="1300" b="0" i="0" u="none" strike="noStrike" dirty="0">
                        <a:solidFill>
                          <a:srgbClr val="FFFFB3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9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FFFFB3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94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300" b="0" i="0" u="none" strike="noStrike" dirty="0">
                        <a:solidFill>
                          <a:srgbClr val="FFFFB3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7943"/>
                    </a:solidFill>
                  </a:tcPr>
                </a:tc>
              </a:tr>
              <a:tr h="45475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факт)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2011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факт)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</a:t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</a:t>
                      </a:r>
                    </a:p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(факт)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</a:t>
                      </a:r>
                    </a:p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(план)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543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179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1399" y="924570"/>
            <a:ext cx="3816531" cy="3440560"/>
          </a:xfrm>
          <a:prstGeom prst="rect">
            <a:avLst/>
          </a:prstGeom>
          <a:pattFill prst="dk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420" y="1072188"/>
            <a:ext cx="3534923" cy="1169551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Компания </a:t>
            </a:r>
            <a:r>
              <a:rPr lang="ru-RU" sz="1400" b="1" dirty="0" smtClean="0"/>
              <a:t>создана </a:t>
            </a:r>
            <a:r>
              <a:rPr lang="ru-RU" sz="1400" b="1" dirty="0"/>
              <a:t>27 ноября 2000 </a:t>
            </a:r>
            <a:r>
              <a:rPr lang="ru-RU" sz="1400" b="1" dirty="0" smtClean="0"/>
              <a:t>года, </a:t>
            </a:r>
            <a:r>
              <a:rPr lang="ru-RU" sz="1400" b="1" dirty="0"/>
              <a:t>и </a:t>
            </a:r>
            <a:r>
              <a:rPr lang="ru-RU" sz="1400" b="1" dirty="0" smtClean="0"/>
              <a:t>в </a:t>
            </a:r>
            <a:r>
              <a:rPr lang="ru-RU" sz="1400" b="1" dirty="0"/>
              <a:t>2004 году первая </a:t>
            </a:r>
            <a:r>
              <a:rPr lang="ru-RU" sz="1400" b="1" dirty="0" smtClean="0"/>
              <a:t>из нефтяных компаний приступила </a:t>
            </a:r>
            <a:r>
              <a:rPr lang="ru-RU" sz="1400" b="1" dirty="0"/>
              <a:t>к </a:t>
            </a:r>
            <a:r>
              <a:rPr lang="ru-RU" sz="1400" b="1" dirty="0" smtClean="0"/>
              <a:t>промышленной </a:t>
            </a:r>
            <a:r>
              <a:rPr lang="ru-RU" sz="1400" b="1" dirty="0"/>
              <a:t>добыче </a:t>
            </a:r>
            <a:r>
              <a:rPr lang="ru-RU" sz="1400" b="1" dirty="0" smtClean="0"/>
              <a:t>УВС на </a:t>
            </a:r>
            <a:r>
              <a:rPr lang="ru-RU" sz="1400" b="1" dirty="0"/>
              <a:t>территории Иркутской </a:t>
            </a:r>
            <a:r>
              <a:rPr lang="ru-RU" sz="1400" b="1" dirty="0" smtClean="0"/>
              <a:t>области</a:t>
            </a:r>
            <a:r>
              <a:rPr lang="en-US" sz="1400" b="1" dirty="0" smtClean="0"/>
              <a:t>.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420" y="2348850"/>
            <a:ext cx="3534923" cy="738664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Списочная численность </a:t>
            </a:r>
            <a:r>
              <a:rPr lang="ru-RU" sz="1400" b="1" dirty="0" smtClean="0"/>
              <a:t>работников Компании </a:t>
            </a:r>
            <a:r>
              <a:rPr lang="ru-RU" sz="1400" b="1" dirty="0"/>
              <a:t>совместно </a:t>
            </a:r>
            <a:r>
              <a:rPr lang="ru-RU" sz="1400" b="1" dirty="0" smtClean="0"/>
              <a:t>с </a:t>
            </a:r>
            <a:r>
              <a:rPr lang="ru-RU" sz="1400" b="1" dirty="0"/>
              <a:t>дочерними обществами </a:t>
            </a:r>
            <a:r>
              <a:rPr lang="ru-RU" sz="1400" b="1" dirty="0" smtClean="0"/>
              <a:t>– </a:t>
            </a:r>
            <a:r>
              <a:rPr lang="ru-RU" sz="1400" b="1" dirty="0" smtClean="0">
                <a:solidFill>
                  <a:srgbClr val="C00000"/>
                </a:solidFill>
              </a:rPr>
              <a:t>3 360 </a:t>
            </a:r>
            <a:r>
              <a:rPr lang="ru-RU" sz="1400" b="1" dirty="0" smtClean="0"/>
              <a:t>человек</a:t>
            </a:r>
            <a:r>
              <a:rPr lang="en-US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3058" y="3212970"/>
            <a:ext cx="3534923" cy="95410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Компания </a:t>
            </a:r>
            <a:r>
              <a:rPr lang="ru-RU" sz="1400" b="1" dirty="0" smtClean="0"/>
              <a:t>зарегистрирована на </a:t>
            </a:r>
            <a:r>
              <a:rPr lang="ru-RU" sz="1400" b="1" dirty="0"/>
              <a:t>территории Иркутской </a:t>
            </a:r>
            <a:r>
              <a:rPr lang="ru-RU" sz="1400" b="1" dirty="0" smtClean="0"/>
              <a:t>области </a:t>
            </a:r>
            <a:r>
              <a:rPr lang="ru-RU" sz="1400" b="1" dirty="0"/>
              <a:t>и работает </a:t>
            </a:r>
            <a:r>
              <a:rPr lang="ru-RU" sz="1400" b="1" dirty="0" smtClean="0"/>
              <a:t>на </a:t>
            </a:r>
            <a:r>
              <a:rPr lang="ru-RU" sz="1400" b="1" dirty="0"/>
              <a:t>территории Иркутской </a:t>
            </a:r>
            <a:r>
              <a:rPr lang="ru-RU" sz="1400" b="1" dirty="0" smtClean="0"/>
              <a:t>области </a:t>
            </a:r>
            <a:r>
              <a:rPr lang="ru-RU" sz="1400" b="1" dirty="0"/>
              <a:t>и Республики </a:t>
            </a:r>
            <a:r>
              <a:rPr lang="ru-RU" sz="1400" b="1" dirty="0" smtClean="0"/>
              <a:t>Саха </a:t>
            </a:r>
            <a:r>
              <a:rPr lang="ru-RU" sz="1400" b="1" dirty="0"/>
              <a:t>(Якутия</a:t>
            </a:r>
            <a:r>
              <a:rPr lang="ru-RU" sz="1400" b="1" dirty="0" smtClean="0"/>
              <a:t>)</a:t>
            </a:r>
            <a:r>
              <a:rPr lang="en-US" sz="1400" b="1" dirty="0" smtClean="0"/>
              <a:t>.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52135" y="4740467"/>
            <a:ext cx="4196446" cy="95410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/>
              <a:t>За последние 4 года Компания увеличила объем добычи УВС </a:t>
            </a:r>
            <a:r>
              <a:rPr lang="ru-RU" sz="1400" b="1" dirty="0">
                <a:solidFill>
                  <a:srgbClr val="C00000"/>
                </a:solidFill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</a:rPr>
              <a:t>4,8 раз</a:t>
            </a:r>
            <a:r>
              <a:rPr lang="ru-RU" sz="1400" b="1" dirty="0" smtClean="0"/>
              <a:t> и </a:t>
            </a:r>
            <a:r>
              <a:rPr lang="ru-RU" sz="1400" b="1" dirty="0">
                <a:solidFill>
                  <a:srgbClr val="C00000"/>
                </a:solidFill>
              </a:rPr>
              <a:t>в </a:t>
            </a:r>
            <a:r>
              <a:rPr lang="ru-RU" sz="1400" b="1" dirty="0" smtClean="0">
                <a:solidFill>
                  <a:srgbClr val="C00000"/>
                </a:solidFill>
              </a:rPr>
              <a:t>9,</a:t>
            </a:r>
            <a:r>
              <a:rPr lang="en-US" sz="1400" b="1" dirty="0" smtClean="0">
                <a:solidFill>
                  <a:srgbClr val="C00000"/>
                </a:solidFill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</a:rPr>
              <a:t> раз </a:t>
            </a:r>
            <a:r>
              <a:rPr lang="ru-RU" sz="1400" b="1" dirty="0"/>
              <a:t>отчисление налогов в </a:t>
            </a:r>
            <a:r>
              <a:rPr lang="ru-RU" sz="1400" b="1" dirty="0" smtClean="0"/>
              <a:t>бюджет Российской Федерации. 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6258" y="924571"/>
            <a:ext cx="4395585" cy="3440560"/>
          </a:xfrm>
          <a:prstGeom prst="rect">
            <a:avLst/>
          </a:prstGeom>
          <a:noFill/>
          <a:ln w="19050">
            <a:solidFill>
              <a:srgbClr val="5294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07323" y="947729"/>
            <a:ext cx="437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Платежи от группы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компаний ИНК в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бюджет Российской Федерации (млрд. </a:t>
            </a: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руб.)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64749364"/>
              </p:ext>
            </p:extLst>
          </p:nvPr>
        </p:nvGraphicFramePr>
        <p:xfrm>
          <a:off x="4448055" y="1339411"/>
          <a:ext cx="4455546" cy="302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9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035" y="830639"/>
            <a:ext cx="5724029" cy="5428884"/>
            <a:chOff x="76036" y="936927"/>
            <a:chExt cx="5713842" cy="532259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36" y="936927"/>
              <a:ext cx="5713842" cy="5322596"/>
            </a:xfrm>
            <a:prstGeom prst="rect">
              <a:avLst/>
            </a:prstGeom>
          </p:spPr>
        </p:pic>
        <p:sp>
          <p:nvSpPr>
            <p:cNvPr id="40" name="Полилиния 39"/>
            <p:cNvSpPr/>
            <p:nvPr/>
          </p:nvSpPr>
          <p:spPr>
            <a:xfrm>
              <a:off x="1644683" y="4617186"/>
              <a:ext cx="215900" cy="71967"/>
            </a:xfrm>
            <a:custGeom>
              <a:avLst/>
              <a:gdLst>
                <a:gd name="connsiteX0" fmla="*/ 431800 w 431800"/>
                <a:gd name="connsiteY0" fmla="*/ 0 h 143934"/>
                <a:gd name="connsiteX1" fmla="*/ 389466 w 431800"/>
                <a:gd name="connsiteY1" fmla="*/ 25400 h 143934"/>
                <a:gd name="connsiteX2" fmla="*/ 364066 w 431800"/>
                <a:gd name="connsiteY2" fmla="*/ 50800 h 143934"/>
                <a:gd name="connsiteX3" fmla="*/ 321733 w 431800"/>
                <a:gd name="connsiteY3" fmla="*/ 59267 h 143934"/>
                <a:gd name="connsiteX4" fmla="*/ 237066 w 431800"/>
                <a:gd name="connsiteY4" fmla="*/ 76200 h 143934"/>
                <a:gd name="connsiteX5" fmla="*/ 186266 w 431800"/>
                <a:gd name="connsiteY5" fmla="*/ 93134 h 143934"/>
                <a:gd name="connsiteX6" fmla="*/ 143933 w 431800"/>
                <a:gd name="connsiteY6" fmla="*/ 101600 h 143934"/>
                <a:gd name="connsiteX7" fmla="*/ 93133 w 431800"/>
                <a:gd name="connsiteY7" fmla="*/ 118534 h 143934"/>
                <a:gd name="connsiteX8" fmla="*/ 67733 w 431800"/>
                <a:gd name="connsiteY8" fmla="*/ 127000 h 143934"/>
                <a:gd name="connsiteX9" fmla="*/ 0 w 431800"/>
                <a:gd name="connsiteY9" fmla="*/ 143934 h 14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800" h="143934">
                  <a:moveTo>
                    <a:pt x="431800" y="0"/>
                  </a:moveTo>
                  <a:cubicBezTo>
                    <a:pt x="417689" y="8467"/>
                    <a:pt x="402631" y="15526"/>
                    <a:pt x="389466" y="25400"/>
                  </a:cubicBezTo>
                  <a:cubicBezTo>
                    <a:pt x="379887" y="32584"/>
                    <a:pt x="374776" y="45445"/>
                    <a:pt x="364066" y="50800"/>
                  </a:cubicBezTo>
                  <a:cubicBezTo>
                    <a:pt x="351195" y="57236"/>
                    <a:pt x="335694" y="55777"/>
                    <a:pt x="321733" y="59267"/>
                  </a:cubicBezTo>
                  <a:cubicBezTo>
                    <a:pt x="242927" y="78969"/>
                    <a:pt x="382254" y="55461"/>
                    <a:pt x="237066" y="76200"/>
                  </a:cubicBezTo>
                  <a:cubicBezTo>
                    <a:pt x="220133" y="81845"/>
                    <a:pt x="203769" y="89634"/>
                    <a:pt x="186266" y="93134"/>
                  </a:cubicBezTo>
                  <a:cubicBezTo>
                    <a:pt x="172155" y="95956"/>
                    <a:pt x="157816" y="97814"/>
                    <a:pt x="143933" y="101600"/>
                  </a:cubicBezTo>
                  <a:cubicBezTo>
                    <a:pt x="126713" y="106296"/>
                    <a:pt x="110066" y="112890"/>
                    <a:pt x="93133" y="118534"/>
                  </a:cubicBezTo>
                  <a:cubicBezTo>
                    <a:pt x="84666" y="121356"/>
                    <a:pt x="76536" y="125533"/>
                    <a:pt x="67733" y="127000"/>
                  </a:cubicBezTo>
                  <a:cubicBezTo>
                    <a:pt x="10708" y="136505"/>
                    <a:pt x="32287" y="127789"/>
                    <a:pt x="0" y="143934"/>
                  </a:cubicBezTo>
                </a:path>
              </a:pathLst>
            </a:custGeom>
            <a:solidFill>
              <a:srgbClr val="015F34"/>
            </a:solidFill>
            <a:ln>
              <a:solidFill>
                <a:srgbClr val="015F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027988" cy="7773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fontAlgn="auto">
              <a:spcAft>
                <a:spcPts val="0"/>
              </a:spcAft>
            </a:pPr>
            <a:r>
              <a:rPr lang="ru-RU" sz="1800" kern="1200" dirty="0" smtClean="0">
                <a:solidFill>
                  <a:srgbClr val="0179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Условия деятельности компании</a:t>
            </a:r>
            <a:endParaRPr lang="ru-RU" sz="1800" kern="1200" dirty="0">
              <a:solidFill>
                <a:srgbClr val="0179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3969259" y="1835312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Южно-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Джункунский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3618660" y="1310436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Сунтарский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>
            <a:off x="3851926" y="2192329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Бюкский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68" name="Text Box 25"/>
          <p:cNvSpPr txBox="1">
            <a:spLocks noChangeArrowheads="1"/>
          </p:cNvSpPr>
          <p:nvPr/>
        </p:nvSpPr>
        <p:spPr bwMode="auto">
          <a:xfrm>
            <a:off x="1088924" y="1949413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Северо-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Могдинский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69" name="Text Box 25"/>
          <p:cNvSpPr txBox="1">
            <a:spLocks noChangeArrowheads="1"/>
          </p:cNvSpPr>
          <p:nvPr/>
        </p:nvSpPr>
        <p:spPr bwMode="auto">
          <a:xfrm>
            <a:off x="2065776" y="4219452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Аянский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1736182" y="5236632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Марковское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1664031" y="5908684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Нарьягинское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179388" y="5520992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Ангаро-Илимское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>
            <a:off x="136163" y="5264255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Большетирское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117807" y="4682068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Ялыкский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9" name="Text Box 25"/>
          <p:cNvSpPr txBox="1">
            <a:spLocks noChangeArrowheads="1"/>
          </p:cNvSpPr>
          <p:nvPr/>
        </p:nvSpPr>
        <p:spPr bwMode="auto">
          <a:xfrm>
            <a:off x="35965" y="4219452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Западно-</a:t>
            </a:r>
            <a:r>
              <a:rPr lang="ru-RU" sz="1000" b="1" i="1" dirty="0" err="1" smtClean="0">
                <a:latin typeface="+mj-lt"/>
                <a:cs typeface="Arial" pitchFamily="34" charset="0"/>
              </a:rPr>
              <a:t>Ярактинский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1672476" y="4687538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Ярактинское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1639020" y="3183209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Даниловское НГКМ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475365" y="3645118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Средненепский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83" name="Text Box 25"/>
          <p:cNvSpPr txBox="1">
            <a:spLocks noChangeArrowheads="1"/>
          </p:cNvSpPr>
          <p:nvPr/>
        </p:nvSpPr>
        <p:spPr bwMode="auto">
          <a:xfrm>
            <a:off x="2169035" y="1385184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latin typeface="+mj-lt"/>
                <a:cs typeface="Arial" pitchFamily="34" charset="0"/>
              </a:rPr>
              <a:t>Верхнеджункунский</a:t>
            </a:r>
            <a:r>
              <a:rPr lang="ru-RU" sz="1000" b="1" i="1" dirty="0" smtClean="0"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477302" y="3979569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Кийский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216892" y="5347916"/>
            <a:ext cx="1583173" cy="896162"/>
          </a:xfrm>
          <a:custGeom>
            <a:avLst/>
            <a:gdLst>
              <a:gd name="connsiteX0" fmla="*/ 0 w 1580225"/>
              <a:gd name="connsiteY0" fmla="*/ 878889 h 878889"/>
              <a:gd name="connsiteX1" fmla="*/ 1580225 w 1580225"/>
              <a:gd name="connsiteY1" fmla="*/ 870011 h 878889"/>
              <a:gd name="connsiteX2" fmla="*/ 1544715 w 1580225"/>
              <a:gd name="connsiteY2" fmla="*/ 0 h 878889"/>
              <a:gd name="connsiteX3" fmla="*/ 0 w 1580225"/>
              <a:gd name="connsiteY3" fmla="*/ 878889 h 878889"/>
              <a:gd name="connsiteX0" fmla="*/ 0 w 1550950"/>
              <a:gd name="connsiteY0" fmla="*/ 878889 h 886495"/>
              <a:gd name="connsiteX1" fmla="*/ 1550950 w 1550950"/>
              <a:gd name="connsiteY1" fmla="*/ 886495 h 886495"/>
              <a:gd name="connsiteX2" fmla="*/ 1544715 w 1550950"/>
              <a:gd name="connsiteY2" fmla="*/ 0 h 886495"/>
              <a:gd name="connsiteX3" fmla="*/ 0 w 1550950"/>
              <a:gd name="connsiteY3" fmla="*/ 878889 h 886495"/>
              <a:gd name="connsiteX0" fmla="*/ 0 w 1550950"/>
              <a:gd name="connsiteY0" fmla="*/ 889878 h 889878"/>
              <a:gd name="connsiteX1" fmla="*/ 1550950 w 1550950"/>
              <a:gd name="connsiteY1" fmla="*/ 886495 h 889878"/>
              <a:gd name="connsiteX2" fmla="*/ 1544715 w 1550950"/>
              <a:gd name="connsiteY2" fmla="*/ 0 h 889878"/>
              <a:gd name="connsiteX3" fmla="*/ 0 w 1550950"/>
              <a:gd name="connsiteY3" fmla="*/ 889878 h 889878"/>
              <a:gd name="connsiteX0" fmla="*/ 0 w 1550950"/>
              <a:gd name="connsiteY0" fmla="*/ 823940 h 823940"/>
              <a:gd name="connsiteX1" fmla="*/ 1550950 w 1550950"/>
              <a:gd name="connsiteY1" fmla="*/ 820557 h 823940"/>
              <a:gd name="connsiteX2" fmla="*/ 1538861 w 1550950"/>
              <a:gd name="connsiteY2" fmla="*/ 0 h 823940"/>
              <a:gd name="connsiteX3" fmla="*/ 0 w 1550950"/>
              <a:gd name="connsiteY3" fmla="*/ 823940 h 823940"/>
              <a:gd name="connsiteX0" fmla="*/ 0 w 1550950"/>
              <a:gd name="connsiteY0" fmla="*/ 823940 h 823940"/>
              <a:gd name="connsiteX1" fmla="*/ 1550950 w 1550950"/>
              <a:gd name="connsiteY1" fmla="*/ 820557 h 823940"/>
              <a:gd name="connsiteX2" fmla="*/ 1538861 w 1550950"/>
              <a:gd name="connsiteY2" fmla="*/ 0 h 823940"/>
              <a:gd name="connsiteX3" fmla="*/ 0 w 1550950"/>
              <a:gd name="connsiteY3" fmla="*/ 823940 h 82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950" h="823940">
                <a:moveTo>
                  <a:pt x="0" y="823940"/>
                </a:moveTo>
                <a:lnTo>
                  <a:pt x="1550950" y="820557"/>
                </a:lnTo>
                <a:cubicBezTo>
                  <a:pt x="1548872" y="525059"/>
                  <a:pt x="1540939" y="295498"/>
                  <a:pt x="1538861" y="0"/>
                </a:cubicBezTo>
                <a:cubicBezTo>
                  <a:pt x="1002488" y="197720"/>
                  <a:pt x="512954" y="549293"/>
                  <a:pt x="0" y="8239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524435" y="4829452"/>
            <a:ext cx="2256925" cy="1402672"/>
          </a:xfrm>
          <a:custGeom>
            <a:avLst/>
            <a:gdLst>
              <a:gd name="connsiteX0" fmla="*/ 701336 w 2256925"/>
              <a:gd name="connsiteY0" fmla="*/ 1402672 h 1402672"/>
              <a:gd name="connsiteX1" fmla="*/ 719091 w 2256925"/>
              <a:gd name="connsiteY1" fmla="*/ 1358284 h 1402672"/>
              <a:gd name="connsiteX2" fmla="*/ 701336 w 2256925"/>
              <a:gd name="connsiteY2" fmla="*/ 1251752 h 1402672"/>
              <a:gd name="connsiteX3" fmla="*/ 683581 w 2256925"/>
              <a:gd name="connsiteY3" fmla="*/ 1225119 h 1402672"/>
              <a:gd name="connsiteX4" fmla="*/ 648070 w 2256925"/>
              <a:gd name="connsiteY4" fmla="*/ 1189608 h 1402672"/>
              <a:gd name="connsiteX5" fmla="*/ 612559 w 2256925"/>
              <a:gd name="connsiteY5" fmla="*/ 1154098 h 1402672"/>
              <a:gd name="connsiteX6" fmla="*/ 577048 w 2256925"/>
              <a:gd name="connsiteY6" fmla="*/ 1109709 h 1402672"/>
              <a:gd name="connsiteX7" fmla="*/ 470516 w 2256925"/>
              <a:gd name="connsiteY7" fmla="*/ 1065321 h 1402672"/>
              <a:gd name="connsiteX8" fmla="*/ 435006 w 2256925"/>
              <a:gd name="connsiteY8" fmla="*/ 1074198 h 1402672"/>
              <a:gd name="connsiteX9" fmla="*/ 417250 w 2256925"/>
              <a:gd name="connsiteY9" fmla="*/ 1091954 h 1402672"/>
              <a:gd name="connsiteX10" fmla="*/ 319596 w 2256925"/>
              <a:gd name="connsiteY10" fmla="*/ 1083076 h 1402672"/>
              <a:gd name="connsiteX11" fmla="*/ 239697 w 2256925"/>
              <a:gd name="connsiteY11" fmla="*/ 1020932 h 1402672"/>
              <a:gd name="connsiteX12" fmla="*/ 213064 w 2256925"/>
              <a:gd name="connsiteY12" fmla="*/ 1029810 h 1402672"/>
              <a:gd name="connsiteX13" fmla="*/ 133165 w 2256925"/>
              <a:gd name="connsiteY13" fmla="*/ 1003177 h 1402672"/>
              <a:gd name="connsiteX14" fmla="*/ 133165 w 2256925"/>
              <a:gd name="connsiteY14" fmla="*/ 932156 h 1402672"/>
              <a:gd name="connsiteX15" fmla="*/ 150920 w 2256925"/>
              <a:gd name="connsiteY15" fmla="*/ 914400 h 1402672"/>
              <a:gd name="connsiteX16" fmla="*/ 142043 w 2256925"/>
              <a:gd name="connsiteY16" fmla="*/ 825624 h 1402672"/>
              <a:gd name="connsiteX17" fmla="*/ 124287 w 2256925"/>
              <a:gd name="connsiteY17" fmla="*/ 807868 h 1402672"/>
              <a:gd name="connsiteX18" fmla="*/ 97654 w 2256925"/>
              <a:gd name="connsiteY18" fmla="*/ 692459 h 1402672"/>
              <a:gd name="connsiteX19" fmla="*/ 71021 w 2256925"/>
              <a:gd name="connsiteY19" fmla="*/ 594804 h 1402672"/>
              <a:gd name="connsiteX20" fmla="*/ 44388 w 2256925"/>
              <a:gd name="connsiteY20" fmla="*/ 577049 h 1402672"/>
              <a:gd name="connsiteX21" fmla="*/ 8878 w 2256925"/>
              <a:gd name="connsiteY21" fmla="*/ 541538 h 1402672"/>
              <a:gd name="connsiteX22" fmla="*/ 0 w 2256925"/>
              <a:gd name="connsiteY22" fmla="*/ 514905 h 1402672"/>
              <a:gd name="connsiteX23" fmla="*/ 17755 w 2256925"/>
              <a:gd name="connsiteY23" fmla="*/ 488272 h 1402672"/>
              <a:gd name="connsiteX24" fmla="*/ 35511 w 2256925"/>
              <a:gd name="connsiteY24" fmla="*/ 435006 h 1402672"/>
              <a:gd name="connsiteX25" fmla="*/ 62144 w 2256925"/>
              <a:gd name="connsiteY25" fmla="*/ 426129 h 1402672"/>
              <a:gd name="connsiteX26" fmla="*/ 79899 w 2256925"/>
              <a:gd name="connsiteY26" fmla="*/ 408373 h 1402672"/>
              <a:gd name="connsiteX27" fmla="*/ 195309 w 2256925"/>
              <a:gd name="connsiteY27" fmla="*/ 390618 h 1402672"/>
              <a:gd name="connsiteX28" fmla="*/ 275208 w 2256925"/>
              <a:gd name="connsiteY28" fmla="*/ 355107 h 1402672"/>
              <a:gd name="connsiteX29" fmla="*/ 301841 w 2256925"/>
              <a:gd name="connsiteY29" fmla="*/ 346230 h 1402672"/>
              <a:gd name="connsiteX30" fmla="*/ 319596 w 2256925"/>
              <a:gd name="connsiteY30" fmla="*/ 328474 h 1402672"/>
              <a:gd name="connsiteX31" fmla="*/ 346229 w 2256925"/>
              <a:gd name="connsiteY31" fmla="*/ 319597 h 1402672"/>
              <a:gd name="connsiteX32" fmla="*/ 461639 w 2256925"/>
              <a:gd name="connsiteY32" fmla="*/ 310719 h 1402672"/>
              <a:gd name="connsiteX33" fmla="*/ 541538 w 2256925"/>
              <a:gd name="connsiteY33" fmla="*/ 292964 h 1402672"/>
              <a:gd name="connsiteX34" fmla="*/ 568171 w 2256925"/>
              <a:gd name="connsiteY34" fmla="*/ 284086 h 1402672"/>
              <a:gd name="connsiteX35" fmla="*/ 577048 w 2256925"/>
              <a:gd name="connsiteY35" fmla="*/ 257453 h 1402672"/>
              <a:gd name="connsiteX36" fmla="*/ 612559 w 2256925"/>
              <a:gd name="connsiteY36" fmla="*/ 221942 h 1402672"/>
              <a:gd name="connsiteX37" fmla="*/ 621437 w 2256925"/>
              <a:gd name="connsiteY37" fmla="*/ 195309 h 1402672"/>
              <a:gd name="connsiteX38" fmla="*/ 674703 w 2256925"/>
              <a:gd name="connsiteY38" fmla="*/ 150921 h 1402672"/>
              <a:gd name="connsiteX39" fmla="*/ 719091 w 2256925"/>
              <a:gd name="connsiteY39" fmla="*/ 124288 h 1402672"/>
              <a:gd name="connsiteX40" fmla="*/ 807868 w 2256925"/>
              <a:gd name="connsiteY40" fmla="*/ 115410 h 1402672"/>
              <a:gd name="connsiteX41" fmla="*/ 861134 w 2256925"/>
              <a:gd name="connsiteY41" fmla="*/ 106532 h 1402672"/>
              <a:gd name="connsiteX42" fmla="*/ 905522 w 2256925"/>
              <a:gd name="connsiteY42" fmla="*/ 62144 h 1402672"/>
              <a:gd name="connsiteX43" fmla="*/ 958788 w 2256925"/>
              <a:gd name="connsiteY43" fmla="*/ 0 h 1402672"/>
              <a:gd name="connsiteX44" fmla="*/ 1091953 w 2256925"/>
              <a:gd name="connsiteY44" fmla="*/ 8878 h 1402672"/>
              <a:gd name="connsiteX45" fmla="*/ 1118586 w 2256925"/>
              <a:gd name="connsiteY45" fmla="*/ 26633 h 1402672"/>
              <a:gd name="connsiteX46" fmla="*/ 1180730 w 2256925"/>
              <a:gd name="connsiteY46" fmla="*/ 44389 h 1402672"/>
              <a:gd name="connsiteX47" fmla="*/ 1207363 w 2256925"/>
              <a:gd name="connsiteY47" fmla="*/ 62144 h 1402672"/>
              <a:gd name="connsiteX48" fmla="*/ 1322773 w 2256925"/>
              <a:gd name="connsiteY48" fmla="*/ 88777 h 1402672"/>
              <a:gd name="connsiteX49" fmla="*/ 1349406 w 2256925"/>
              <a:gd name="connsiteY49" fmla="*/ 106532 h 1402672"/>
              <a:gd name="connsiteX50" fmla="*/ 1376039 w 2256925"/>
              <a:gd name="connsiteY50" fmla="*/ 115410 h 1402672"/>
              <a:gd name="connsiteX51" fmla="*/ 1429305 w 2256925"/>
              <a:gd name="connsiteY51" fmla="*/ 150921 h 1402672"/>
              <a:gd name="connsiteX52" fmla="*/ 1455938 w 2256925"/>
              <a:gd name="connsiteY52" fmla="*/ 168676 h 1402672"/>
              <a:gd name="connsiteX53" fmla="*/ 1526959 w 2256925"/>
              <a:gd name="connsiteY53" fmla="*/ 159798 h 1402672"/>
              <a:gd name="connsiteX54" fmla="*/ 1553592 w 2256925"/>
              <a:gd name="connsiteY54" fmla="*/ 115410 h 1402672"/>
              <a:gd name="connsiteX55" fmla="*/ 1580225 w 2256925"/>
              <a:gd name="connsiteY55" fmla="*/ 106532 h 1402672"/>
              <a:gd name="connsiteX56" fmla="*/ 1589103 w 2256925"/>
              <a:gd name="connsiteY56" fmla="*/ 79899 h 1402672"/>
              <a:gd name="connsiteX57" fmla="*/ 1642369 w 2256925"/>
              <a:gd name="connsiteY57" fmla="*/ 44389 h 1402672"/>
              <a:gd name="connsiteX58" fmla="*/ 1695635 w 2256925"/>
              <a:gd name="connsiteY58" fmla="*/ 53266 h 1402672"/>
              <a:gd name="connsiteX59" fmla="*/ 1722268 w 2256925"/>
              <a:gd name="connsiteY59" fmla="*/ 97655 h 1402672"/>
              <a:gd name="connsiteX60" fmla="*/ 1802167 w 2256925"/>
              <a:gd name="connsiteY60" fmla="*/ 142043 h 1402672"/>
              <a:gd name="connsiteX61" fmla="*/ 1819922 w 2256925"/>
              <a:gd name="connsiteY61" fmla="*/ 168676 h 1402672"/>
              <a:gd name="connsiteX62" fmla="*/ 1882066 w 2256925"/>
              <a:gd name="connsiteY62" fmla="*/ 221942 h 1402672"/>
              <a:gd name="connsiteX63" fmla="*/ 1908699 w 2256925"/>
              <a:gd name="connsiteY63" fmla="*/ 230820 h 1402672"/>
              <a:gd name="connsiteX64" fmla="*/ 1970843 w 2256925"/>
              <a:gd name="connsiteY64" fmla="*/ 239698 h 1402672"/>
              <a:gd name="connsiteX65" fmla="*/ 2024109 w 2256925"/>
              <a:gd name="connsiteY65" fmla="*/ 310719 h 1402672"/>
              <a:gd name="connsiteX66" fmla="*/ 2059619 w 2256925"/>
              <a:gd name="connsiteY66" fmla="*/ 408373 h 1402672"/>
              <a:gd name="connsiteX67" fmla="*/ 2112885 w 2256925"/>
              <a:gd name="connsiteY67" fmla="*/ 426129 h 1402672"/>
              <a:gd name="connsiteX68" fmla="*/ 2139518 w 2256925"/>
              <a:gd name="connsiteY68" fmla="*/ 435006 h 1402672"/>
              <a:gd name="connsiteX69" fmla="*/ 2166151 w 2256925"/>
              <a:gd name="connsiteY69" fmla="*/ 488272 h 1402672"/>
              <a:gd name="connsiteX70" fmla="*/ 2183907 w 2256925"/>
              <a:gd name="connsiteY70" fmla="*/ 506028 h 1402672"/>
              <a:gd name="connsiteX71" fmla="*/ 2210540 w 2256925"/>
              <a:gd name="connsiteY71" fmla="*/ 514905 h 1402672"/>
              <a:gd name="connsiteX72" fmla="*/ 2246050 w 2256925"/>
              <a:gd name="connsiteY72" fmla="*/ 523783 h 140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256925" h="1402672">
                <a:moveTo>
                  <a:pt x="701336" y="1402672"/>
                </a:moveTo>
                <a:cubicBezTo>
                  <a:pt x="707254" y="1387876"/>
                  <a:pt x="717956" y="1374179"/>
                  <a:pt x="719091" y="1358284"/>
                </a:cubicBezTo>
                <a:cubicBezTo>
                  <a:pt x="720322" y="1341050"/>
                  <a:pt x="714797" y="1278675"/>
                  <a:pt x="701336" y="1251752"/>
                </a:cubicBezTo>
                <a:cubicBezTo>
                  <a:pt x="696564" y="1242209"/>
                  <a:pt x="690525" y="1233220"/>
                  <a:pt x="683581" y="1225119"/>
                </a:cubicBezTo>
                <a:cubicBezTo>
                  <a:pt x="672687" y="1212409"/>
                  <a:pt x="648070" y="1189608"/>
                  <a:pt x="648070" y="1189608"/>
                </a:cubicBezTo>
                <a:cubicBezTo>
                  <a:pt x="628699" y="1131498"/>
                  <a:pt x="655603" y="1188533"/>
                  <a:pt x="612559" y="1154098"/>
                </a:cubicBezTo>
                <a:cubicBezTo>
                  <a:pt x="514720" y="1075828"/>
                  <a:pt x="661532" y="1170055"/>
                  <a:pt x="577048" y="1109709"/>
                </a:cubicBezTo>
                <a:cubicBezTo>
                  <a:pt x="530949" y="1076781"/>
                  <a:pt x="528322" y="1081837"/>
                  <a:pt x="470516" y="1065321"/>
                </a:cubicBezTo>
                <a:cubicBezTo>
                  <a:pt x="458679" y="1068280"/>
                  <a:pt x="445919" y="1068742"/>
                  <a:pt x="435006" y="1074198"/>
                </a:cubicBezTo>
                <a:cubicBezTo>
                  <a:pt x="427519" y="1077941"/>
                  <a:pt x="425596" y="1091312"/>
                  <a:pt x="417250" y="1091954"/>
                </a:cubicBezTo>
                <a:cubicBezTo>
                  <a:pt x="384661" y="1094461"/>
                  <a:pt x="352147" y="1086035"/>
                  <a:pt x="319596" y="1083076"/>
                </a:cubicBezTo>
                <a:cubicBezTo>
                  <a:pt x="259713" y="1023193"/>
                  <a:pt x="290151" y="1037751"/>
                  <a:pt x="239697" y="1020932"/>
                </a:cubicBezTo>
                <a:cubicBezTo>
                  <a:pt x="230819" y="1023891"/>
                  <a:pt x="222422" y="1029810"/>
                  <a:pt x="213064" y="1029810"/>
                </a:cubicBezTo>
                <a:cubicBezTo>
                  <a:pt x="165222" y="1029810"/>
                  <a:pt x="165322" y="1024614"/>
                  <a:pt x="133165" y="1003177"/>
                </a:cubicBezTo>
                <a:cubicBezTo>
                  <a:pt x="122837" y="972195"/>
                  <a:pt x="117095" y="969652"/>
                  <a:pt x="133165" y="932156"/>
                </a:cubicBezTo>
                <a:cubicBezTo>
                  <a:pt x="136462" y="924463"/>
                  <a:pt x="145002" y="920319"/>
                  <a:pt x="150920" y="914400"/>
                </a:cubicBezTo>
                <a:cubicBezTo>
                  <a:pt x="147961" y="884808"/>
                  <a:pt x="149256" y="854476"/>
                  <a:pt x="142043" y="825624"/>
                </a:cubicBezTo>
                <a:cubicBezTo>
                  <a:pt x="140013" y="817504"/>
                  <a:pt x="126169" y="816024"/>
                  <a:pt x="124287" y="807868"/>
                </a:cubicBezTo>
                <a:cubicBezTo>
                  <a:pt x="95381" y="682608"/>
                  <a:pt x="143458" y="738260"/>
                  <a:pt x="97654" y="692459"/>
                </a:cubicBezTo>
                <a:cubicBezTo>
                  <a:pt x="92403" y="650444"/>
                  <a:pt x="99798" y="623581"/>
                  <a:pt x="71021" y="594804"/>
                </a:cubicBezTo>
                <a:cubicBezTo>
                  <a:pt x="63476" y="587260"/>
                  <a:pt x="53266" y="582967"/>
                  <a:pt x="44388" y="577049"/>
                </a:cubicBezTo>
                <a:cubicBezTo>
                  <a:pt x="20717" y="506030"/>
                  <a:pt x="56224" y="588884"/>
                  <a:pt x="8878" y="541538"/>
                </a:cubicBezTo>
                <a:cubicBezTo>
                  <a:pt x="2261" y="534921"/>
                  <a:pt x="2959" y="523783"/>
                  <a:pt x="0" y="514905"/>
                </a:cubicBezTo>
                <a:cubicBezTo>
                  <a:pt x="5918" y="506027"/>
                  <a:pt x="13422" y="498022"/>
                  <a:pt x="17755" y="488272"/>
                </a:cubicBezTo>
                <a:cubicBezTo>
                  <a:pt x="25356" y="471169"/>
                  <a:pt x="17755" y="440924"/>
                  <a:pt x="35511" y="435006"/>
                </a:cubicBezTo>
                <a:lnTo>
                  <a:pt x="62144" y="426129"/>
                </a:lnTo>
                <a:cubicBezTo>
                  <a:pt x="68062" y="420210"/>
                  <a:pt x="72722" y="412679"/>
                  <a:pt x="79899" y="408373"/>
                </a:cubicBezTo>
                <a:cubicBezTo>
                  <a:pt x="105491" y="393018"/>
                  <a:pt x="190195" y="391129"/>
                  <a:pt x="195309" y="390618"/>
                </a:cubicBezTo>
                <a:cubicBezTo>
                  <a:pt x="237513" y="362482"/>
                  <a:pt x="211822" y="376236"/>
                  <a:pt x="275208" y="355107"/>
                </a:cubicBezTo>
                <a:lnTo>
                  <a:pt x="301841" y="346230"/>
                </a:lnTo>
                <a:cubicBezTo>
                  <a:pt x="307759" y="340311"/>
                  <a:pt x="312419" y="332780"/>
                  <a:pt x="319596" y="328474"/>
                </a:cubicBezTo>
                <a:cubicBezTo>
                  <a:pt x="327620" y="323659"/>
                  <a:pt x="336943" y="320758"/>
                  <a:pt x="346229" y="319597"/>
                </a:cubicBezTo>
                <a:cubicBezTo>
                  <a:pt x="384515" y="314811"/>
                  <a:pt x="423169" y="313678"/>
                  <a:pt x="461639" y="310719"/>
                </a:cubicBezTo>
                <a:cubicBezTo>
                  <a:pt x="521594" y="290733"/>
                  <a:pt x="447793" y="313796"/>
                  <a:pt x="541538" y="292964"/>
                </a:cubicBezTo>
                <a:cubicBezTo>
                  <a:pt x="550673" y="290934"/>
                  <a:pt x="559293" y="287045"/>
                  <a:pt x="568171" y="284086"/>
                </a:cubicBezTo>
                <a:cubicBezTo>
                  <a:pt x="571130" y="275208"/>
                  <a:pt x="571609" y="265068"/>
                  <a:pt x="577048" y="257453"/>
                </a:cubicBezTo>
                <a:cubicBezTo>
                  <a:pt x="586778" y="243831"/>
                  <a:pt x="612559" y="221942"/>
                  <a:pt x="612559" y="221942"/>
                </a:cubicBezTo>
                <a:cubicBezTo>
                  <a:pt x="615518" y="213064"/>
                  <a:pt x="616246" y="203095"/>
                  <a:pt x="621437" y="195309"/>
                </a:cubicBezTo>
                <a:cubicBezTo>
                  <a:pt x="639514" y="168193"/>
                  <a:pt x="651306" y="169639"/>
                  <a:pt x="674703" y="150921"/>
                </a:cubicBezTo>
                <a:cubicBezTo>
                  <a:pt x="709521" y="123066"/>
                  <a:pt x="672838" y="139704"/>
                  <a:pt x="719091" y="124288"/>
                </a:cubicBezTo>
                <a:cubicBezTo>
                  <a:pt x="757196" y="86183"/>
                  <a:pt x="718625" y="115410"/>
                  <a:pt x="807868" y="115410"/>
                </a:cubicBezTo>
                <a:cubicBezTo>
                  <a:pt x="825868" y="115410"/>
                  <a:pt x="843379" y="109491"/>
                  <a:pt x="861134" y="106532"/>
                </a:cubicBezTo>
                <a:cubicBezTo>
                  <a:pt x="912427" y="72337"/>
                  <a:pt x="866066" y="108176"/>
                  <a:pt x="905522" y="62144"/>
                </a:cubicBezTo>
                <a:cubicBezTo>
                  <a:pt x="970105" y="-13203"/>
                  <a:pt x="918027" y="61143"/>
                  <a:pt x="958788" y="0"/>
                </a:cubicBezTo>
                <a:cubicBezTo>
                  <a:pt x="1003176" y="2959"/>
                  <a:pt x="1048071" y="1564"/>
                  <a:pt x="1091953" y="8878"/>
                </a:cubicBezTo>
                <a:cubicBezTo>
                  <a:pt x="1102477" y="10632"/>
                  <a:pt x="1108779" y="22430"/>
                  <a:pt x="1118586" y="26633"/>
                </a:cubicBezTo>
                <a:cubicBezTo>
                  <a:pt x="1158411" y="43701"/>
                  <a:pt x="1146176" y="27112"/>
                  <a:pt x="1180730" y="44389"/>
                </a:cubicBezTo>
                <a:cubicBezTo>
                  <a:pt x="1190273" y="49161"/>
                  <a:pt x="1197613" y="57811"/>
                  <a:pt x="1207363" y="62144"/>
                </a:cubicBezTo>
                <a:cubicBezTo>
                  <a:pt x="1253542" y="82667"/>
                  <a:pt x="1272220" y="81555"/>
                  <a:pt x="1322773" y="88777"/>
                </a:cubicBezTo>
                <a:cubicBezTo>
                  <a:pt x="1331651" y="94695"/>
                  <a:pt x="1339863" y="101760"/>
                  <a:pt x="1349406" y="106532"/>
                </a:cubicBezTo>
                <a:cubicBezTo>
                  <a:pt x="1357776" y="110717"/>
                  <a:pt x="1367859" y="110865"/>
                  <a:pt x="1376039" y="115410"/>
                </a:cubicBezTo>
                <a:cubicBezTo>
                  <a:pt x="1394693" y="125773"/>
                  <a:pt x="1411550" y="139084"/>
                  <a:pt x="1429305" y="150921"/>
                </a:cubicBezTo>
                <a:lnTo>
                  <a:pt x="1455938" y="168676"/>
                </a:lnTo>
                <a:cubicBezTo>
                  <a:pt x="1479612" y="165717"/>
                  <a:pt x="1504107" y="166653"/>
                  <a:pt x="1526959" y="159798"/>
                </a:cubicBezTo>
                <a:cubicBezTo>
                  <a:pt x="1556413" y="150962"/>
                  <a:pt x="1536388" y="132614"/>
                  <a:pt x="1553592" y="115410"/>
                </a:cubicBezTo>
                <a:cubicBezTo>
                  <a:pt x="1560209" y="108793"/>
                  <a:pt x="1571347" y="109491"/>
                  <a:pt x="1580225" y="106532"/>
                </a:cubicBezTo>
                <a:cubicBezTo>
                  <a:pt x="1583184" y="97654"/>
                  <a:pt x="1582486" y="86516"/>
                  <a:pt x="1589103" y="79899"/>
                </a:cubicBezTo>
                <a:cubicBezTo>
                  <a:pt x="1604192" y="64810"/>
                  <a:pt x="1642369" y="44389"/>
                  <a:pt x="1642369" y="44389"/>
                </a:cubicBezTo>
                <a:cubicBezTo>
                  <a:pt x="1660124" y="47348"/>
                  <a:pt x="1678781" y="46946"/>
                  <a:pt x="1695635" y="53266"/>
                </a:cubicBezTo>
                <a:cubicBezTo>
                  <a:pt x="1728618" y="65635"/>
                  <a:pt x="1701116" y="76503"/>
                  <a:pt x="1722268" y="97655"/>
                </a:cubicBezTo>
                <a:cubicBezTo>
                  <a:pt x="1752793" y="128180"/>
                  <a:pt x="1768677" y="130879"/>
                  <a:pt x="1802167" y="142043"/>
                </a:cubicBezTo>
                <a:cubicBezTo>
                  <a:pt x="1808085" y="150921"/>
                  <a:pt x="1812978" y="160575"/>
                  <a:pt x="1819922" y="168676"/>
                </a:cubicBezTo>
                <a:cubicBezTo>
                  <a:pt x="1836305" y="187789"/>
                  <a:pt x="1858505" y="210161"/>
                  <a:pt x="1882066" y="221942"/>
                </a:cubicBezTo>
                <a:cubicBezTo>
                  <a:pt x="1890436" y="226127"/>
                  <a:pt x="1899523" y="228985"/>
                  <a:pt x="1908699" y="230820"/>
                </a:cubicBezTo>
                <a:cubicBezTo>
                  <a:pt x="1929218" y="234924"/>
                  <a:pt x="1950128" y="236739"/>
                  <a:pt x="1970843" y="239698"/>
                </a:cubicBezTo>
                <a:cubicBezTo>
                  <a:pt x="2010996" y="299928"/>
                  <a:pt x="1991264" y="277875"/>
                  <a:pt x="2024109" y="310719"/>
                </a:cubicBezTo>
                <a:cubicBezTo>
                  <a:pt x="2029608" y="354716"/>
                  <a:pt x="2018713" y="385647"/>
                  <a:pt x="2059619" y="408373"/>
                </a:cubicBezTo>
                <a:cubicBezTo>
                  <a:pt x="2075980" y="417462"/>
                  <a:pt x="2095130" y="420211"/>
                  <a:pt x="2112885" y="426129"/>
                </a:cubicBezTo>
                <a:lnTo>
                  <a:pt x="2139518" y="435006"/>
                </a:lnTo>
                <a:cubicBezTo>
                  <a:pt x="2148895" y="463135"/>
                  <a:pt x="2146484" y="463688"/>
                  <a:pt x="2166151" y="488272"/>
                </a:cubicBezTo>
                <a:cubicBezTo>
                  <a:pt x="2171380" y="494808"/>
                  <a:pt x="2176730" y="501722"/>
                  <a:pt x="2183907" y="506028"/>
                </a:cubicBezTo>
                <a:cubicBezTo>
                  <a:pt x="2191931" y="510843"/>
                  <a:pt x="2201462" y="512635"/>
                  <a:pt x="2210540" y="514905"/>
                </a:cubicBezTo>
                <a:cubicBezTo>
                  <a:pt x="2248374" y="524363"/>
                  <a:pt x="2271872" y="523783"/>
                  <a:pt x="2246050" y="523783"/>
                </a:cubicBezTo>
              </a:path>
            </a:pathLst>
          </a:custGeom>
          <a:solidFill>
            <a:schemeClr val="bg1">
              <a:lumMod val="85000"/>
            </a:schemeClr>
          </a:solidFill>
          <a:ln w="15875">
            <a:solidFill>
              <a:srgbClr val="67BA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997071" y="5441418"/>
            <a:ext cx="1712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15B32"/>
                </a:solidFill>
                <a:latin typeface="+mn-lt"/>
                <a:cs typeface="Tahoma" pitchFamily="34" charset="0"/>
              </a:rPr>
              <a:t>Республика Бурятия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891331" y="4441843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latin typeface="+mj-lt"/>
                <a:cs typeface="Arial" pitchFamily="34" charset="0"/>
              </a:rPr>
              <a:t>Аянский (Западный) ЛУ</a:t>
            </a:r>
            <a:endParaRPr lang="en-US" sz="10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4326467" y="1557867"/>
            <a:ext cx="389466" cy="220133"/>
          </a:xfrm>
          <a:custGeom>
            <a:avLst/>
            <a:gdLst>
              <a:gd name="connsiteX0" fmla="*/ 330200 w 389466"/>
              <a:gd name="connsiteY0" fmla="*/ 0 h 220133"/>
              <a:gd name="connsiteX1" fmla="*/ 16933 w 389466"/>
              <a:gd name="connsiteY1" fmla="*/ 42333 h 220133"/>
              <a:gd name="connsiteX2" fmla="*/ 0 w 389466"/>
              <a:gd name="connsiteY2" fmla="*/ 220133 h 220133"/>
              <a:gd name="connsiteX3" fmla="*/ 389466 w 389466"/>
              <a:gd name="connsiteY3" fmla="*/ 135466 h 220133"/>
              <a:gd name="connsiteX4" fmla="*/ 330200 w 389466"/>
              <a:gd name="connsiteY4" fmla="*/ 0 h 22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220133">
                <a:moveTo>
                  <a:pt x="330200" y="0"/>
                </a:moveTo>
                <a:lnTo>
                  <a:pt x="16933" y="42333"/>
                </a:lnTo>
                <a:lnTo>
                  <a:pt x="0" y="220133"/>
                </a:lnTo>
                <a:lnTo>
                  <a:pt x="389466" y="135466"/>
                </a:lnTo>
                <a:lnTo>
                  <a:pt x="330200" y="0"/>
                </a:lnTo>
                <a:close/>
              </a:path>
            </a:pathLst>
          </a:custGeom>
          <a:solidFill>
            <a:srgbClr val="529463">
              <a:alpha val="89000"/>
            </a:srgbClr>
          </a:solidFill>
          <a:ln w="6350">
            <a:solidFill>
              <a:srgbClr val="017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3866000" y="1613387"/>
            <a:ext cx="1800224" cy="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Иктехский</a:t>
            </a:r>
            <a:r>
              <a:rPr lang="ru-RU" sz="1000" b="1" i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ЛУ</a:t>
            </a:r>
            <a:endParaRPr lang="en-US" sz="1000" b="1" i="1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1" name="Rectangle 24"/>
          <p:cNvSpPr/>
          <p:nvPr/>
        </p:nvSpPr>
        <p:spPr>
          <a:xfrm>
            <a:off x="5898969" y="1111430"/>
            <a:ext cx="3133297" cy="4409562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ФАКТОРЫ, ТРЕБУЮЩИЕ ПРИНЯТИЯ СПЕЦИАЛЬНЫХ 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РЕШЕНИЙ</a:t>
            </a:r>
          </a:p>
          <a:p>
            <a:pPr marL="0" lvl="1" algn="ctr">
              <a:buClr>
                <a:srgbClr val="015F34"/>
              </a:buClr>
              <a:buSzPct val="70000"/>
              <a:defRPr/>
            </a:pP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Высокий газовый фактор, 570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м3/т добываемой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нефти, и растущие объемы добываемого ПНГ;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Действующие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обязательства по утилизации ПНГ в рамках исполнения требований Правительства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РФ;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Значительные запасы природного газа;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инфраструктуры для транспорта газа;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газопотребляющей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инфраструктуры;</a:t>
            </a: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Уникальный состав газа: 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631825" lvl="2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этана – до 10 мол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.%,</a:t>
            </a:r>
          </a:p>
          <a:p>
            <a:pPr marL="631825" lvl="2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смеси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пропана и бутана – до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мол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%, </a:t>
            </a:r>
          </a:p>
          <a:p>
            <a:pPr marL="631825" lvl="2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 - до 0,2 мол.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8237" y="2779149"/>
            <a:ext cx="87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3C01A"/>
                </a:solidFill>
                <a:latin typeface="+mn-lt"/>
                <a:cs typeface="Tahoma" pitchFamily="34" charset="0"/>
              </a:rPr>
              <a:t>ВСТО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7145" y="4021855"/>
            <a:ext cx="2047573" cy="769441"/>
          </a:xfrm>
          <a:prstGeom prst="rect">
            <a:avLst/>
          </a:prstGeom>
          <a:solidFill>
            <a:schemeClr val="bg1">
              <a:alpha val="46000"/>
            </a:schemeClr>
          </a:solidFill>
          <a:ln w="28575">
            <a:solidFill>
              <a:srgbClr val="93C01A"/>
            </a:solidFill>
          </a:ln>
        </p:spPr>
        <p:txBody>
          <a:bodyPr wrap="square">
            <a:spAutoFit/>
          </a:bodyPr>
          <a:lstStyle/>
          <a:p>
            <a:pPr marL="0" lvl="1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defRPr/>
            </a:pPr>
            <a:r>
              <a:rPr lang="ru-RU" sz="1100" i="1" dirty="0">
                <a:solidFill>
                  <a:srgbClr val="015F34"/>
                </a:solidFill>
                <a:cs typeface="Arial" pitchFamily="34" charset="0"/>
              </a:rPr>
              <a:t>ИНК </a:t>
            </a:r>
            <a:r>
              <a:rPr lang="ru-RU" sz="1100" i="1" dirty="0" smtClean="0">
                <a:solidFill>
                  <a:srgbClr val="015F34"/>
                </a:solidFill>
                <a:cs typeface="Arial" pitchFamily="34" charset="0"/>
              </a:rPr>
              <a:t>обеспечивает сдачу нефти в трубопроводную систему «Восточная Сибирь – Тихий океан»</a:t>
            </a:r>
            <a:endParaRPr lang="ru-RU" sz="1100" i="1" dirty="0">
              <a:solidFill>
                <a:srgbClr val="015F3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Геологоразведочные работы / эксплуатационное бурение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120" y="980661"/>
            <a:ext cx="3560263" cy="2544868"/>
          </a:xfrm>
          <a:prstGeom prst="rect">
            <a:avLst/>
          </a:prstGeom>
          <a:noFill/>
          <a:ln w="19050">
            <a:solidFill>
              <a:srgbClr val="5294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975599"/>
            <a:ext cx="5140691" cy="19651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75599"/>
            <a:ext cx="5140691" cy="25499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91" y="1085523"/>
            <a:ext cx="639396" cy="934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3202" y="970613"/>
            <a:ext cx="403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Поисково-разведочное бурение</a:t>
            </a:r>
            <a:endParaRPr lang="ru-RU" dirty="0" smtClean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784" y="2623169"/>
            <a:ext cx="460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ahoma" pitchFamily="34" charset="0"/>
              </a:rPr>
              <a:t>Проходка в поисково-разведочном бурении в 2013 г.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643" y="2940754"/>
            <a:ext cx="3830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cs typeface="Arial" panose="020B0604020202020204" pitchFamily="34" charset="0"/>
              </a:rPr>
              <a:t>На 88% превышает результаты проходки в 2012 г. Планируемая проходка на 2014 г. составляет 38 167 м.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44720400"/>
              </p:ext>
            </p:extLst>
          </p:nvPr>
        </p:nvGraphicFramePr>
        <p:xfrm>
          <a:off x="5634902" y="1387525"/>
          <a:ext cx="3162697" cy="1396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124899" y="2777058"/>
            <a:ext cx="2388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Сейсморазведка 2</a:t>
            </a:r>
            <a:r>
              <a:rPr lang="en-US" sz="1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и 3</a:t>
            </a:r>
            <a:r>
              <a:rPr lang="en-US" sz="1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000" b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пог</a:t>
            </a:r>
            <a:r>
              <a:rPr lang="ru-RU" sz="10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. км</a:t>
            </a:r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.*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7048" y="3063864"/>
            <a:ext cx="320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ahoma" pitchFamily="34" charset="0"/>
              </a:rPr>
              <a:t>* Объемы выполненной сейсморазведки 3</a:t>
            </a:r>
            <a:r>
              <a:rPr lang="en-US" sz="1200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ahoma" pitchFamily="34" charset="0"/>
              </a:rPr>
              <a:t>D</a:t>
            </a:r>
            <a:r>
              <a:rPr lang="ru-RU" sz="1200" i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Tahoma" pitchFamily="34" charset="0"/>
              </a:rPr>
              <a:t> пересчитаны в погонные километры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2722" y="1026310"/>
            <a:ext cx="2404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Сейсморазведочные работы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5692447" y="1361482"/>
            <a:ext cx="3096429" cy="1040"/>
            <a:chOff x="5269332" y="1130115"/>
            <a:chExt cx="3286009" cy="5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269332" y="1130170"/>
              <a:ext cx="1647581" cy="0"/>
            </a:xfrm>
            <a:prstGeom prst="line">
              <a:avLst/>
            </a:prstGeom>
            <a:ln w="15875">
              <a:solidFill>
                <a:srgbClr val="017943"/>
              </a:solidFill>
              <a:headEnd type="none"/>
              <a:tailEnd type="oval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916913" y="1130115"/>
              <a:ext cx="1638428" cy="55"/>
            </a:xfrm>
            <a:prstGeom prst="line">
              <a:avLst/>
            </a:prstGeom>
            <a:ln w="15875">
              <a:solidFill>
                <a:srgbClr val="017943"/>
              </a:solidFill>
              <a:headEnd type="oval"/>
              <a:tailEnd type="none"/>
            </a:ln>
            <a:effectLst>
              <a:glow rad="50800">
                <a:schemeClr val="accent4">
                  <a:lumMod val="40000"/>
                  <a:lumOff val="60000"/>
                  <a:alpha val="71000"/>
                </a:schemeClr>
              </a:glo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170992360"/>
              </p:ext>
            </p:extLst>
          </p:nvPr>
        </p:nvGraphicFramePr>
        <p:xfrm>
          <a:off x="1177704" y="1410976"/>
          <a:ext cx="3096432" cy="103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020924" y="1499060"/>
            <a:ext cx="1555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Количество пробуренных </a:t>
            </a:r>
          </a:p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поисковых и разведочных </a:t>
            </a:r>
          </a:p>
          <a:p>
            <a:pPr algn="ctr"/>
            <a:r>
              <a:rPr lang="ru-RU" sz="1000" b="1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скважин, шт.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47784" y="3645030"/>
            <a:ext cx="8549815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 основании данных независимой </a:t>
            </a:r>
            <a:r>
              <a:rPr lang="ru-RU" sz="1300" b="1" dirty="0" smtClean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национальной 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компании ООО «Рейтинговая Аналитическая Группа» (</a:t>
            </a:r>
            <a:r>
              <a:rPr lang="ru-RU" sz="1300" b="1" dirty="0" err="1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Group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Rating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1300" b="1" dirty="0" smtClean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результатам анализа за </a:t>
            </a:r>
            <a:r>
              <a:rPr lang="ru-RU" sz="1300" b="1" dirty="0" smtClean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2011-2012 г</a:t>
            </a:r>
            <a:r>
              <a:rPr lang="ru-RU" sz="1300" b="1" dirty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ЗАО «ИНК-СЕРВИС» занимает 2-ое место среди 5 089 буровых компаний Российской </a:t>
            </a:r>
            <a:r>
              <a:rPr lang="ru-RU" sz="1300" b="1" dirty="0" smtClean="0">
                <a:solidFill>
                  <a:srgbClr val="017943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Федерации по 6 показателям эффективности основной деятельности. </a:t>
            </a:r>
            <a:endParaRPr lang="ru-RU" sz="1300" b="1" dirty="0">
              <a:solidFill>
                <a:srgbClr val="017943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700759761"/>
              </p:ext>
            </p:extLst>
          </p:nvPr>
        </p:nvGraphicFramePr>
        <p:xfrm>
          <a:off x="1029159" y="4428088"/>
          <a:ext cx="3033999" cy="153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6341557"/>
              </p:ext>
            </p:extLst>
          </p:nvPr>
        </p:nvGraphicFramePr>
        <p:xfrm>
          <a:off x="5292666" y="4437140"/>
          <a:ext cx="3033999" cy="144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5"/>
          <p:cNvSpPr txBox="1"/>
          <p:nvPr/>
        </p:nvSpPr>
        <p:spPr>
          <a:xfrm>
            <a:off x="5761993" y="5858530"/>
            <a:ext cx="2308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Проходка эксплуатационного </a:t>
            </a:r>
          </a:p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бурения, тыс. м.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7852" y="5962027"/>
            <a:ext cx="2444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Количество пробуренных </a:t>
            </a:r>
          </a:p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эксплуатационных скважин, шт.</a:t>
            </a:r>
          </a:p>
        </p:txBody>
      </p:sp>
    </p:spTree>
    <p:extLst>
      <p:ext uri="{BB962C8B-B14F-4D97-AF65-F5344CB8AC3E}">
        <p14:creationId xmlns:p14="http://schemas.microsoft.com/office/powerpoint/2010/main" val="33950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Освоение месторождений УВС: различные подходы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Rectangle 24"/>
          <p:cNvSpPr>
            <a:spLocks noGrp="1"/>
          </p:cNvSpPr>
          <p:nvPr>
            <p:ph idx="1"/>
          </p:nvPr>
        </p:nvSpPr>
        <p:spPr>
          <a:xfrm>
            <a:off x="179512" y="950733"/>
            <a:ext cx="3816408" cy="1470127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indent="0" algn="ctr">
              <a:buClr>
                <a:srgbClr val="015F34"/>
              </a:buClr>
              <a:buSzPct val="70000"/>
              <a:buNone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Экстенсивный подход:</a:t>
            </a:r>
          </a:p>
          <a:p>
            <a:pPr marL="0" lvl="1" indent="0" algn="ctr">
              <a:buClr>
                <a:srgbClr val="015F34"/>
              </a:buClr>
              <a:buSzPct val="70000"/>
              <a:buNone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тработка залежи УВС на истощение</a:t>
            </a:r>
            <a:endParaRPr lang="ru-RU" sz="12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015F34"/>
              </a:buClr>
              <a:buSzPct val="70000"/>
              <a:defRPr/>
            </a:pP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4"/>
          <p:cNvSpPr txBox="1">
            <a:spLocks/>
          </p:cNvSpPr>
          <p:nvPr/>
        </p:nvSpPr>
        <p:spPr bwMode="auto">
          <a:xfrm>
            <a:off x="4499990" y="980660"/>
            <a:ext cx="3816408" cy="1440200"/>
          </a:xfrm>
          <a:prstGeom prst="rect">
            <a:avLst/>
          </a:prstGeom>
          <a:gradFill rotWithShape="1"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15B32"/>
              </a:buClr>
              <a:buSzPct val="60000"/>
              <a:buFont typeface="Wingdings 2" panose="05020102010507070707" pitchFamily="18" charset="2"/>
              <a:buChar char=""/>
              <a:defRPr sz="32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15B32"/>
              </a:buClr>
              <a:buSzPct val="90000"/>
              <a:buFont typeface="Wingdings" panose="05000000000000000000" pitchFamily="2" charset="2"/>
              <a:buChar char=""/>
              <a:defRPr sz="28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15B32"/>
              </a:buClr>
              <a:buSzPct val="100000"/>
              <a:buFont typeface="Arial" pitchFamily="34" charset="0"/>
              <a:buChar char="▫"/>
              <a:defRPr sz="24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015F34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Комплексный подход:</a:t>
            </a:r>
          </a:p>
          <a:p>
            <a:pPr marL="0" lvl="1" indent="0" algn="ctr">
              <a:buClr>
                <a:srgbClr val="015F34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</a:rPr>
              <a:t>рименение технологий, обеспечивающих повышение коэффициентов извлечения нефти и газового конденсата  </a:t>
            </a:r>
          </a:p>
          <a:p>
            <a:pPr marL="0" lvl="1" algn="ctr">
              <a:buClr>
                <a:srgbClr val="015F34"/>
              </a:buClr>
              <a:buSzPct val="70000"/>
              <a:defRPr/>
            </a:pP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228" y="3092791"/>
            <a:ext cx="8288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5B3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ИНК выбирает интенсивный подход и ставит перед собой цель: максимально эффективное освоение месторождений УВС на территории Восточной Сибири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191389" y="2457701"/>
            <a:ext cx="757028" cy="683346"/>
          </a:xfrm>
          <a:prstGeom prst="rightArrow">
            <a:avLst/>
          </a:prstGeom>
          <a:gradFill>
            <a:gsLst>
              <a:gs pos="0">
                <a:srgbClr val="C0504D"/>
              </a:gs>
              <a:gs pos="87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7644" y="4293120"/>
            <a:ext cx="3977481" cy="2088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5" y="4297332"/>
            <a:ext cx="3987406" cy="208441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012200" y="5950863"/>
            <a:ext cx="2492923" cy="43088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ru-RU" sz="1100" i="1" dirty="0" smtClean="0"/>
              <a:t>Установка подготовки нефти на Ярактинском НГКМ</a:t>
            </a:r>
            <a:endParaRPr lang="ru-RU" sz="11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7580" y="4293120"/>
            <a:ext cx="2737139" cy="43088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ru-RU" sz="1100" i="1" dirty="0" smtClean="0"/>
              <a:t>Установка производства дизельного топлива Ярактинском НГКМ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4526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316520" cy="7646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Комплексный подход ИНК к освоению месторождений УВС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0" name="Rectangle 24"/>
          <p:cNvSpPr/>
          <p:nvPr/>
        </p:nvSpPr>
        <p:spPr>
          <a:xfrm>
            <a:off x="206021" y="2669399"/>
            <a:ext cx="1887957" cy="94938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Обеспечение собственных нужд промыслов (энергетика)</a:t>
            </a:r>
          </a:p>
        </p:txBody>
      </p:sp>
      <p:sp>
        <p:nvSpPr>
          <p:cNvPr id="21" name="Rectangle 24"/>
          <p:cNvSpPr/>
          <p:nvPr/>
        </p:nvSpPr>
        <p:spPr>
          <a:xfrm>
            <a:off x="2221760" y="2671799"/>
            <a:ext cx="1887957" cy="94938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Комплексная переработка газа (ПГ+ПНГ) с извлечением этана, пропана, бутана, газового конденсата,  гелия</a:t>
            </a:r>
          </a:p>
        </p:txBody>
      </p:sp>
      <p:sp>
        <p:nvSpPr>
          <p:cNvPr id="23" name="Rectangle 24"/>
          <p:cNvSpPr/>
          <p:nvPr/>
        </p:nvSpPr>
        <p:spPr>
          <a:xfrm>
            <a:off x="3630866" y="4031952"/>
            <a:ext cx="1476333" cy="86412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Получение сухого </a:t>
            </a:r>
            <a:r>
              <a:rPr lang="ru-RU" sz="105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отбензиненного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газа</a:t>
            </a:r>
            <a:endParaRPr lang="ru-RU" sz="105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4"/>
          <p:cNvSpPr/>
          <p:nvPr/>
        </p:nvSpPr>
        <p:spPr>
          <a:xfrm>
            <a:off x="1918444" y="4031952"/>
            <a:ext cx="1476333" cy="864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Поставка на рынок товарных продуктов: СПБТ, стабильный газовый конденсат, гелий</a:t>
            </a:r>
          </a:p>
        </p:txBody>
      </p:sp>
      <p:sp>
        <p:nvSpPr>
          <p:cNvPr id="26" name="Rectangle 24"/>
          <p:cNvSpPr/>
          <p:nvPr/>
        </p:nvSpPr>
        <p:spPr>
          <a:xfrm>
            <a:off x="2483710" y="5355869"/>
            <a:ext cx="1476333" cy="557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СПГ</a:t>
            </a:r>
            <a:endParaRPr lang="ru-RU" sz="105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4159712" y="5355870"/>
            <a:ext cx="1476333" cy="557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Поставка СОГ сторонним потребителям</a:t>
            </a:r>
          </a:p>
        </p:txBody>
      </p:sp>
      <p:sp>
        <p:nvSpPr>
          <p:cNvPr id="28" name="Rectangle 24"/>
          <p:cNvSpPr/>
          <p:nvPr/>
        </p:nvSpPr>
        <p:spPr>
          <a:xfrm>
            <a:off x="5057139" y="2671799"/>
            <a:ext cx="1887957" cy="949380"/>
          </a:xfrm>
          <a:prstGeom prst="rect">
            <a:avLst/>
          </a:prstGeom>
          <a:solidFill>
            <a:srgbClr val="D7F5B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Активное поисково-разведочное бурение, интенсификация сейсморазведочных работ</a:t>
            </a:r>
          </a:p>
        </p:txBody>
      </p:sp>
      <p:sp>
        <p:nvSpPr>
          <p:cNvPr id="30" name="Rectangle 24"/>
          <p:cNvSpPr/>
          <p:nvPr/>
        </p:nvSpPr>
        <p:spPr>
          <a:xfrm>
            <a:off x="5872135" y="4034291"/>
            <a:ext cx="1476333" cy="864120"/>
          </a:xfrm>
          <a:prstGeom prst="rect">
            <a:avLst/>
          </a:prstGeom>
          <a:solidFill>
            <a:srgbClr val="D7F5B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Сайклинг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-процесс:</a:t>
            </a:r>
          </a:p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у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величение коэффициента извлечения ГК</a:t>
            </a:r>
            <a:endParaRPr lang="ru-RU" sz="105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24"/>
          <p:cNvSpPr/>
          <p:nvPr/>
        </p:nvSpPr>
        <p:spPr>
          <a:xfrm>
            <a:off x="7491222" y="4034291"/>
            <a:ext cx="1476333" cy="864120"/>
          </a:xfrm>
          <a:prstGeom prst="rect">
            <a:avLst/>
          </a:prstGeom>
          <a:solidFill>
            <a:srgbClr val="D7F5B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Водогазовое</a:t>
            </a:r>
            <a:r>
              <a:rPr lang="en-US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воздействие:</a:t>
            </a:r>
            <a:endParaRPr lang="ru-RU" sz="105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увеличение КИН</a:t>
            </a:r>
            <a:endParaRPr lang="ru-RU" sz="105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24"/>
          <p:cNvSpPr/>
          <p:nvPr/>
        </p:nvSpPr>
        <p:spPr>
          <a:xfrm>
            <a:off x="6637070" y="5358292"/>
            <a:ext cx="1476333" cy="557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Поставка нефти в ВСТО</a:t>
            </a:r>
          </a:p>
        </p:txBody>
      </p:sp>
      <p:sp>
        <p:nvSpPr>
          <p:cNvPr id="34" name="Rectangle 24"/>
          <p:cNvSpPr/>
          <p:nvPr/>
        </p:nvSpPr>
        <p:spPr>
          <a:xfrm>
            <a:off x="206022" y="4031952"/>
            <a:ext cx="1476333" cy="864120"/>
          </a:xfrm>
          <a:prstGeom prst="rect">
            <a:avLst/>
          </a:prstGeom>
          <a:solidFill>
            <a:srgbClr val="DBD2E4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Крекинг этана</a:t>
            </a:r>
            <a:endParaRPr lang="ru-RU" sz="105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4"/>
          <p:cNvSpPr/>
          <p:nvPr/>
        </p:nvSpPr>
        <p:spPr>
          <a:xfrm>
            <a:off x="206021" y="5358292"/>
            <a:ext cx="1476333" cy="5571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Производство полиэтилена</a:t>
            </a:r>
          </a:p>
        </p:txBody>
      </p:sp>
      <p:cxnSp>
        <p:nvCxnSpPr>
          <p:cNvPr id="5" name="Прямая соединительная линия 4"/>
          <p:cNvCxnSpPr>
            <a:endCxn id="20" idx="0"/>
          </p:cNvCxnSpPr>
          <p:nvPr/>
        </p:nvCxnSpPr>
        <p:spPr>
          <a:xfrm flipH="1">
            <a:off x="1150000" y="2468341"/>
            <a:ext cx="2740" cy="2010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1" idx="0"/>
          </p:cNvCxnSpPr>
          <p:nvPr/>
        </p:nvCxnSpPr>
        <p:spPr>
          <a:xfrm>
            <a:off x="3165739" y="2462402"/>
            <a:ext cx="0" cy="20939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34" idx="0"/>
          </p:cNvCxnSpPr>
          <p:nvPr/>
        </p:nvCxnSpPr>
        <p:spPr>
          <a:xfrm>
            <a:off x="944187" y="3819729"/>
            <a:ext cx="2" cy="21222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4" idx="0"/>
          </p:cNvCxnSpPr>
          <p:nvPr/>
        </p:nvCxnSpPr>
        <p:spPr>
          <a:xfrm>
            <a:off x="2656611" y="3621179"/>
            <a:ext cx="0" cy="41077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3" idx="0"/>
          </p:cNvCxnSpPr>
          <p:nvPr/>
        </p:nvCxnSpPr>
        <p:spPr>
          <a:xfrm>
            <a:off x="4369032" y="3827606"/>
            <a:ext cx="1" cy="20434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4" idx="2"/>
            <a:endCxn id="35" idx="0"/>
          </p:cNvCxnSpPr>
          <p:nvPr/>
        </p:nvCxnSpPr>
        <p:spPr>
          <a:xfrm flipH="1">
            <a:off x="944188" y="4896072"/>
            <a:ext cx="1" cy="46222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7" idx="0"/>
          </p:cNvCxnSpPr>
          <p:nvPr/>
        </p:nvCxnSpPr>
        <p:spPr>
          <a:xfrm>
            <a:off x="4897878" y="5180922"/>
            <a:ext cx="1" cy="1749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6" idx="0"/>
          </p:cNvCxnSpPr>
          <p:nvPr/>
        </p:nvCxnSpPr>
        <p:spPr>
          <a:xfrm>
            <a:off x="3221877" y="5180922"/>
            <a:ext cx="0" cy="17494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144521" y="2465371"/>
            <a:ext cx="2021218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162802" y="2253005"/>
            <a:ext cx="0" cy="20939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/>
          <p:nvPr/>
        </p:nvSpPr>
        <p:spPr>
          <a:xfrm>
            <a:off x="1331550" y="1317903"/>
            <a:ext cx="1769461" cy="949380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Эффективное использование газа</a:t>
            </a: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944187" y="3819729"/>
            <a:ext cx="3424845" cy="683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3221876" y="5180922"/>
            <a:ext cx="16760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23" idx="2"/>
          </p:cNvCxnSpPr>
          <p:nvPr/>
        </p:nvCxnSpPr>
        <p:spPr>
          <a:xfrm>
            <a:off x="4369033" y="4896072"/>
            <a:ext cx="0" cy="28485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6012741" y="2477939"/>
            <a:ext cx="2740" cy="2010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8028480" y="2472000"/>
            <a:ext cx="0" cy="20939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007262" y="2474969"/>
            <a:ext cx="2021218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025543" y="2262603"/>
            <a:ext cx="0" cy="20939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4"/>
          <p:cNvSpPr/>
          <p:nvPr/>
        </p:nvSpPr>
        <p:spPr>
          <a:xfrm>
            <a:off x="6133140" y="1317903"/>
            <a:ext cx="1769461" cy="9493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6000"/>
                  <a:lumOff val="44000"/>
                </a:schemeClr>
              </a:gs>
              <a:gs pos="21000">
                <a:schemeClr val="accent4">
                  <a:lumMod val="38000"/>
                  <a:lumOff val="62000"/>
                </a:schemeClr>
              </a:gs>
              <a:gs pos="100000">
                <a:srgbClr val="D7F5B9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Увеличение добычи нефти и газового конденсата</a:t>
            </a: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8552322" y="3867132"/>
            <a:ext cx="1" cy="1749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876321" y="3867132"/>
            <a:ext cx="0" cy="17494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876320" y="3867132"/>
            <a:ext cx="16760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023477" y="3582282"/>
            <a:ext cx="0" cy="28485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4"/>
          <p:cNvSpPr/>
          <p:nvPr/>
        </p:nvSpPr>
        <p:spPr>
          <a:xfrm>
            <a:off x="7072878" y="2671799"/>
            <a:ext cx="1887957" cy="949380"/>
          </a:xfrm>
          <a:prstGeom prst="rect">
            <a:avLst/>
          </a:prstGeom>
          <a:solidFill>
            <a:srgbClr val="D7F5B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05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Интенсификация добычи нефти и газового конденсата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856811" y="5065568"/>
            <a:ext cx="1676002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552322" y="4890621"/>
            <a:ext cx="1" cy="17494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876321" y="4890621"/>
            <a:ext cx="0" cy="17494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452400" y="5073442"/>
            <a:ext cx="0" cy="28485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трелка вправо 82"/>
          <p:cNvSpPr/>
          <p:nvPr/>
        </p:nvSpPr>
        <p:spPr>
          <a:xfrm>
            <a:off x="5157386" y="4365130"/>
            <a:ext cx="685679" cy="216030"/>
          </a:xfrm>
          <a:prstGeom prst="rightArrow">
            <a:avLst/>
          </a:prstGeom>
          <a:gradFill>
            <a:gsLst>
              <a:gs pos="0">
                <a:srgbClr val="C0504D"/>
              </a:gs>
              <a:gs pos="87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право 83"/>
          <p:cNvSpPr/>
          <p:nvPr/>
        </p:nvSpPr>
        <p:spPr>
          <a:xfrm rot="12018140">
            <a:off x="4096703" y="3659656"/>
            <a:ext cx="1711871" cy="216030"/>
          </a:xfrm>
          <a:prstGeom prst="rightArrow">
            <a:avLst/>
          </a:prstGeom>
          <a:gradFill>
            <a:gsLst>
              <a:gs pos="0">
                <a:srgbClr val="C0504D"/>
              </a:gs>
              <a:gs pos="87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108878" y="4731203"/>
            <a:ext cx="2919602" cy="216030"/>
          </a:xfrm>
          <a:prstGeom prst="rightArrow">
            <a:avLst/>
          </a:prstGeom>
          <a:gradFill>
            <a:gsLst>
              <a:gs pos="0">
                <a:srgbClr val="C0504D"/>
              </a:gs>
              <a:gs pos="87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316520" cy="76463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Прогнозные расчеты воздействия на пласт с использованием гидродинамических моделей на примере Марковского НГКМ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026200" y="5587329"/>
            <a:ext cx="2903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529463"/>
                </a:solidFill>
                <a:cs typeface="Arial" panose="020B0604020202020204" pitchFamily="34" charset="0"/>
              </a:rPr>
              <a:t>Геолого-гидродинамическая модель разработки западной части </a:t>
            </a:r>
            <a:r>
              <a:rPr lang="ru-RU" sz="1100" b="1" dirty="0" err="1">
                <a:solidFill>
                  <a:srgbClr val="529463"/>
                </a:solidFill>
                <a:cs typeface="Arial" panose="020B0604020202020204" pitchFamily="34" charset="0"/>
              </a:rPr>
              <a:t>парфеновского</a:t>
            </a:r>
            <a:r>
              <a:rPr lang="ru-RU" sz="1100" b="1" dirty="0">
                <a:solidFill>
                  <a:srgbClr val="529463"/>
                </a:solidFill>
                <a:cs typeface="Arial" panose="020B0604020202020204" pitchFamily="34" charset="0"/>
              </a:rPr>
              <a:t> горизонта Марковского месторождения</a:t>
            </a:r>
            <a:endParaRPr lang="ru-RU" sz="1100" dirty="0">
              <a:solidFill>
                <a:srgbClr val="529463"/>
              </a:solidFill>
            </a:endParaRPr>
          </a:p>
        </p:txBody>
      </p:sp>
      <p:pic>
        <p:nvPicPr>
          <p:cNvPr id="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283" y="2954799"/>
            <a:ext cx="2900984" cy="258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08650" y="852771"/>
            <a:ext cx="5544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Коэффициент извлечения стабильного газоконденсата, %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09923"/>
              </p:ext>
            </p:extLst>
          </p:nvPr>
        </p:nvGraphicFramePr>
        <p:xfrm>
          <a:off x="-310834" y="1059570"/>
          <a:ext cx="5949137" cy="1791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80660" y="3100251"/>
            <a:ext cx="55447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Добыча газа, млн.м3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807036"/>
              </p:ext>
            </p:extLst>
          </p:nvPr>
        </p:nvGraphicFramePr>
        <p:xfrm>
          <a:off x="235283" y="3100251"/>
          <a:ext cx="5349156" cy="307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251400" y="2996940"/>
            <a:ext cx="5184720" cy="0"/>
          </a:xfrm>
          <a:prstGeom prst="line">
            <a:avLst/>
          </a:prstGeom>
          <a:ln w="15875">
            <a:solidFill>
              <a:srgbClr val="017943"/>
            </a:solidFill>
            <a:headEnd type="oval"/>
            <a:tailEnd type="oval"/>
          </a:ln>
          <a:effectLst>
            <a:glow rad="50800">
              <a:schemeClr val="accent4">
                <a:lumMod val="40000"/>
                <a:lumOff val="60000"/>
                <a:alpha val="71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27203" y="5325719"/>
            <a:ext cx="30155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Добыча газа в период с 2016 по 2039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гг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: 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480" y="5543720"/>
            <a:ext cx="11544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1"/>
                </a:solidFill>
                <a:cs typeface="Arial" panose="020B0604020202020204" pitchFamily="34" charset="0"/>
              </a:rPr>
              <a:t>21 355 млн.м3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27480" y="5733320"/>
            <a:ext cx="11544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2"/>
                </a:solidFill>
                <a:cs typeface="Arial" panose="020B0604020202020204" pitchFamily="34" charset="0"/>
              </a:rPr>
              <a:t>36 659 млн.м3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7480" y="5941798"/>
            <a:ext cx="11544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40 342 млн.м3</a:t>
            </a:r>
          </a:p>
        </p:txBody>
      </p:sp>
      <p:sp>
        <p:nvSpPr>
          <p:cNvPr id="22" name="Rectangle 24"/>
          <p:cNvSpPr/>
          <p:nvPr/>
        </p:nvSpPr>
        <p:spPr>
          <a:xfrm>
            <a:off x="5796170" y="919287"/>
            <a:ext cx="3133297" cy="1885510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Варианты разработки: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Отработка залежи на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истощение;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Добыча с использованием технологии обратной закачки в пласт (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сайклинг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-процесса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Добыча с использованием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сайклинг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-процесса и с компенсацией объема отбора жирных фракций метаном, добытым на других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месторождениях.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07975" y="2758623"/>
            <a:ext cx="8568124" cy="3455645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Особенности проекта</a:t>
            </a:r>
            <a:r>
              <a:rPr lang="en-US" sz="2000" dirty="0"/>
              <a:t> (</a:t>
            </a:r>
            <a:r>
              <a:rPr lang="ru-RU" sz="2000" dirty="0"/>
              <a:t>нефтяная часть): </a:t>
            </a:r>
            <a:r>
              <a:rPr lang="ru-RU" sz="2000" dirty="0" err="1" smtClean="0"/>
              <a:t>сайклинг</a:t>
            </a:r>
            <a:r>
              <a:rPr lang="ru-RU" sz="2000" dirty="0" smtClean="0"/>
              <a:t>-процесс</a:t>
            </a:r>
            <a:endParaRPr sz="2000" dirty="0"/>
          </a:p>
        </p:txBody>
      </p:sp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75F7BC-020E-4B76-AEE3-0C779AC427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  <p:sp>
        <p:nvSpPr>
          <p:cNvPr id="2" name="AutoShape 2" descr="http://www.begin.ru/assets/images/Logos/Media/LogoExpe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www.begin.ru/assets/images/Logos/Media/LogoExper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77954" y="1005166"/>
            <a:ext cx="2029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Увеличение извлечения пропана и бутана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на 1,9 млн. тонн</a:t>
            </a:r>
          </a:p>
        </p:txBody>
      </p:sp>
      <p:grpSp>
        <p:nvGrpSpPr>
          <p:cNvPr id="27" name="Diagram group"/>
          <p:cNvGrpSpPr/>
          <p:nvPr/>
        </p:nvGrpSpPr>
        <p:grpSpPr>
          <a:xfrm>
            <a:off x="277752" y="880039"/>
            <a:ext cx="3286108" cy="1933687"/>
            <a:chOff x="2603979" y="0"/>
            <a:chExt cx="2419968" cy="276554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1" name="Группа 30"/>
            <p:cNvGrpSpPr/>
            <p:nvPr/>
          </p:nvGrpSpPr>
          <p:grpSpPr>
            <a:xfrm>
              <a:off x="2603979" y="0"/>
              <a:ext cx="2419968" cy="2765540"/>
              <a:chOff x="2603979" y="0"/>
              <a:chExt cx="2419968" cy="2765540"/>
            </a:xfrm>
          </p:grpSpPr>
          <p:sp>
            <p:nvSpPr>
              <p:cNvPr id="36" name="Блок-схема: ручное управление 35"/>
              <p:cNvSpPr/>
              <p:nvPr/>
            </p:nvSpPr>
            <p:spPr>
              <a:xfrm rot="16200000">
                <a:off x="2431193" y="172786"/>
                <a:ext cx="2765540" cy="2419967"/>
              </a:xfrm>
              <a:prstGeom prst="flowChartManualOperation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37" name="Блок-схема: ручное управление 4"/>
              <p:cNvSpPr/>
              <p:nvPr/>
            </p:nvSpPr>
            <p:spPr>
              <a:xfrm rot="21600000">
                <a:off x="2603980" y="553107"/>
                <a:ext cx="2419967" cy="165932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07950" tIns="0" rIns="110373" bIns="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b="1" dirty="0" smtClean="0"/>
                  <a:t>САЙКЛИНГ-ПРОЦЕСС </a:t>
                </a:r>
                <a:endParaRPr lang="ru-RU" b="1" dirty="0"/>
              </a:p>
              <a:p>
                <a:pPr lvl="0" algn="ctr" defTabSz="75565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dirty="0" smtClean="0"/>
                  <a:t>(в том числе для утилизации газа </a:t>
                </a:r>
                <a:r>
                  <a:rPr lang="ru-RU" dirty="0"/>
                  <a:t>за счет закачки в пласт</a:t>
                </a:r>
                <a:r>
                  <a:rPr lang="ru-RU" dirty="0" smtClean="0"/>
                  <a:t>)</a:t>
                </a:r>
                <a:endParaRPr lang="ru-RU" dirty="0"/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4860040" y="4727784"/>
            <a:ext cx="4016059" cy="1485284"/>
          </a:xfrm>
          <a:prstGeom prst="rect">
            <a:avLst/>
          </a:prstGeom>
          <a:pattFill prst="dkUp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03182" y="4221110"/>
            <a:ext cx="4207312" cy="1292662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/>
              <a:t>Уникальность </a:t>
            </a:r>
            <a:r>
              <a:rPr lang="ru-RU" sz="1300" dirty="0"/>
              <a:t>технологии заключается в </a:t>
            </a:r>
            <a:r>
              <a:rPr lang="ru-RU" sz="1300" dirty="0" smtClean="0"/>
              <a:t>возможности </a:t>
            </a:r>
            <a:r>
              <a:rPr lang="ru-RU" sz="1300" dirty="0"/>
              <a:t>одновременной эксплуатации газовой шапки и нефтяной оторочки (одновременная добыча газа и нефти</a:t>
            </a:r>
            <a:r>
              <a:rPr lang="ru-RU" sz="1300" dirty="0" smtClean="0"/>
              <a:t>) </a:t>
            </a:r>
            <a:r>
              <a:rPr lang="ru-RU" sz="1300" dirty="0"/>
              <a:t>в условиях отсутствия на осваиваемой территории газотранспортной и </a:t>
            </a:r>
            <a:r>
              <a:rPr lang="ru-RU" sz="1300" dirty="0" err="1"/>
              <a:t>газопотребляющей</a:t>
            </a:r>
            <a:r>
              <a:rPr lang="ru-RU" sz="1300" dirty="0"/>
              <a:t> инфраструктуры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3561544" y="1193511"/>
            <a:ext cx="2234626" cy="361974"/>
          </a:xfrm>
          <a:prstGeom prst="rightArrow">
            <a:avLst>
              <a:gd name="adj1" fmla="val 4518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84570" y="2852920"/>
            <a:ext cx="8191999" cy="954107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marL="4032250" lvl="0" indent="-4032250" algn="just"/>
            <a:r>
              <a:rPr lang="ru-RU" sz="1400" dirty="0"/>
              <a:t>ООО «Иркутская нефтяная компания</a:t>
            </a:r>
            <a:r>
              <a:rPr lang="ru-RU" sz="1400" dirty="0" smtClean="0"/>
              <a:t>» - первая и </a:t>
            </a:r>
            <a:r>
              <a:rPr lang="ru-RU" sz="1400" dirty="0"/>
              <a:t>единственная в России, начиная с 2010 года, успешно внедряет </a:t>
            </a:r>
            <a:r>
              <a:rPr lang="ru-RU" sz="1400" dirty="0" err="1"/>
              <a:t>сайклинг</a:t>
            </a:r>
            <a:r>
              <a:rPr lang="ru-RU" sz="1400" dirty="0"/>
              <a:t>-процесс с отбором тяжелых фракций на разрабатываемых месторождениях.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71" y="3260695"/>
            <a:ext cx="3984686" cy="288057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98850" y="3368898"/>
            <a:ext cx="1843774" cy="430887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1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ahoma" pitchFamily="34" charset="0"/>
              </a:rPr>
              <a:t>УКПГ ЯНГКМ: </a:t>
            </a:r>
          </a:p>
          <a:p>
            <a:r>
              <a:rPr lang="ru-RU" sz="11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ahoma" pitchFamily="34" charset="0"/>
              </a:rPr>
              <a:t>компрессорная станция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85146" y="1916790"/>
            <a:ext cx="2128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Увеличение извлечения газового конденсата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Tahoma" pitchFamily="34" charset="0"/>
              </a:rPr>
              <a:t>на 3,1 млн. тонн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3551088" y="1822000"/>
            <a:ext cx="2245081" cy="361974"/>
          </a:xfrm>
          <a:prstGeom prst="rightArrow">
            <a:avLst>
              <a:gd name="adj1" fmla="val 45188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559" y="875522"/>
            <a:ext cx="6079441" cy="56887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проекта (нефтяная часть): </a:t>
            </a:r>
            <a:br>
              <a:rPr lang="ru-RU" dirty="0" smtClean="0"/>
            </a:br>
            <a:r>
              <a:rPr lang="ru-RU" dirty="0" smtClean="0"/>
              <a:t>водогазовое воздействие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76FD51-2740-49EA-BDA9-73F4F5BDDEA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4705" y="1412720"/>
            <a:ext cx="20391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cs typeface="Arial" panose="020B0604020202020204" pitchFamily="34" charset="0"/>
              </a:rPr>
              <a:t>Извлечение </a:t>
            </a:r>
            <a:r>
              <a:rPr lang="ru-RU" sz="1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нефти </a:t>
            </a:r>
            <a:r>
              <a:rPr lang="ru-RU" sz="1100" b="1" dirty="0">
                <a:solidFill>
                  <a:srgbClr val="C00000"/>
                </a:solidFill>
                <a:cs typeface="Arial" panose="020B0604020202020204" pitchFamily="34" charset="0"/>
              </a:rPr>
              <a:t>с </a:t>
            </a:r>
            <a:r>
              <a:rPr lang="ru-RU" sz="11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помощью процесса </a:t>
            </a:r>
            <a:r>
              <a:rPr lang="ru-RU" sz="1100" b="1" dirty="0">
                <a:solidFill>
                  <a:srgbClr val="C00000"/>
                </a:solidFill>
                <a:cs typeface="Arial" panose="020B0604020202020204" pitchFamily="34" charset="0"/>
              </a:rPr>
              <a:t>ВГВ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5724159" y="4452606"/>
            <a:ext cx="180025" cy="28804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724159" y="5067168"/>
            <a:ext cx="180025" cy="28804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5724159" y="5692410"/>
            <a:ext cx="180025" cy="28804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4"/>
          <p:cNvSpPr/>
          <p:nvPr/>
        </p:nvSpPr>
        <p:spPr>
          <a:xfrm>
            <a:off x="179390" y="980660"/>
            <a:ext cx="2736380" cy="2880399"/>
          </a:xfrm>
          <a:prstGeom prst="rect">
            <a:avLst/>
          </a:prstGeom>
          <a:gradFill>
            <a:gsLst>
              <a:gs pos="0">
                <a:schemeClr val="accent4">
                  <a:lumMod val="56000"/>
                  <a:lumOff val="44000"/>
                </a:schemeClr>
              </a:gs>
              <a:gs pos="31000">
                <a:schemeClr val="accent4">
                  <a:lumMod val="38000"/>
                  <a:lumOff val="62000"/>
                </a:schemeClr>
              </a:gs>
              <a:gs pos="100000">
                <a:schemeClr val="accent3">
                  <a:tint val="15000"/>
                  <a:satMod val="350000"/>
                  <a:lumMod val="96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>
              <a:buClr>
                <a:srgbClr val="015F34"/>
              </a:buClr>
              <a:buSzPct val="70000"/>
              <a:defRPr/>
            </a:pPr>
            <a:r>
              <a:rPr lang="ru-RU" sz="11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Извлечение нефти с помощью ВГВ выше, чем извлечение с помощью </a:t>
            </a:r>
            <a:r>
              <a:rPr lang="ru-RU" sz="11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заводнения</a:t>
            </a:r>
            <a:endParaRPr lang="en-US" sz="11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015F34"/>
              </a:buClr>
              <a:buSzPct val="70000"/>
              <a:defRPr/>
            </a:pPr>
            <a:endParaRPr lang="ru-RU" sz="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ВГВ – добыть больше нефти из пласта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ВГВ улучшает коэффициент вытеснения в зоне взаимодействия с новыми зонами пласта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ВГВ уменьшает объем остаточной </a:t>
            </a:r>
            <a:r>
              <a:rPr lang="ru-RU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нефтенасыщенности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эффективнее, чем просто закачка воды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4625" lvl="1" indent="-174625" algn="just" fontAlgn="auto">
              <a:spcBef>
                <a:spcPts val="0"/>
              </a:spcBef>
              <a:spcAft>
                <a:spcPts val="600"/>
              </a:spcAft>
              <a:buClr>
                <a:srgbClr val="015F34"/>
              </a:buClr>
              <a:buSzPct val="70000"/>
              <a:buFont typeface="Wingdings 2" panose="05020102010507070707" pitchFamily="18" charset="2"/>
              <a:buChar char=""/>
              <a:defRPr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ВГВ дает возможность утилизации газа вместо его сжигания на факеле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97352"/>
              </p:ext>
            </p:extLst>
          </p:nvPr>
        </p:nvGraphicFramePr>
        <p:xfrm>
          <a:off x="170057" y="4004354"/>
          <a:ext cx="3167621" cy="212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87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rgbClr val="015B3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+mn-lt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38649</TotalTime>
  <Words>1556</Words>
  <Application>Microsoft Office PowerPoint</Application>
  <PresentationFormat>Экран (4:3)</PresentationFormat>
  <Paragraphs>261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Общие сведения</vt:lpstr>
      <vt:lpstr>Условия деятельности компании</vt:lpstr>
      <vt:lpstr>Геологоразведочные работы / эксплуатационное бурение</vt:lpstr>
      <vt:lpstr>Освоение месторождений УВС: различные подходы</vt:lpstr>
      <vt:lpstr>Комплексный подход ИНК к освоению месторождений УВС</vt:lpstr>
      <vt:lpstr>Прогнозные расчеты воздействия на пласт с использованием гидродинамических моделей на примере Марковского НГКМ</vt:lpstr>
      <vt:lpstr>Особенности проекта (нефтяная часть): сайклинг-процесс</vt:lpstr>
      <vt:lpstr>Особенности проекта (нефтяная часть):  водогазовое воздействие</vt:lpstr>
      <vt:lpstr>Результат интенсификации добычи нефти и газового конденсата </vt:lpstr>
      <vt:lpstr>Законодательные основы, как катализаторы выбора инвестиционных приоритетов при реализации газовых проектов</vt:lpstr>
      <vt:lpstr>Планы ООО «Иркутская нефтяная компания» по реализации газовых проектов</vt:lpstr>
      <vt:lpstr>Конфигурация проекта с учетом трех этапов реализации</vt:lpstr>
      <vt:lpstr>«Продуктовый прорыв»</vt:lpstr>
      <vt:lpstr>Возможность эффективного использования этана и пропана</vt:lpstr>
      <vt:lpstr>Вопросы, требующие внимания со стороны органов власти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Павленко Анастасия</dc:creator>
  <cp:lastModifiedBy>Маринченко Татьяна Михайловна</cp:lastModifiedBy>
  <cp:revision>2250</cp:revision>
  <cp:lastPrinted>2014-10-20T07:00:50Z</cp:lastPrinted>
  <dcterms:created xsi:type="dcterms:W3CDTF">2010-10-18T05:41:36Z</dcterms:created>
  <dcterms:modified xsi:type="dcterms:W3CDTF">2014-10-20T08:05:08Z</dcterms:modified>
</cp:coreProperties>
</file>