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960" r:id="rId2"/>
    <p:sldMasterId id="2147483963" r:id="rId3"/>
    <p:sldMasterId id="2147484019" r:id="rId4"/>
    <p:sldMasterId id="2147484028" r:id="rId5"/>
    <p:sldMasterId id="2147484045" r:id="rId6"/>
  </p:sldMasterIdLst>
  <p:notesMasterIdLst>
    <p:notesMasterId r:id="rId20"/>
  </p:notesMasterIdLst>
  <p:handoutMasterIdLst>
    <p:handoutMasterId r:id="rId21"/>
  </p:handoutMasterIdLst>
  <p:sldIdLst>
    <p:sldId id="1424" r:id="rId7"/>
    <p:sldId id="1423" r:id="rId8"/>
    <p:sldId id="1637" r:id="rId9"/>
    <p:sldId id="1639" r:id="rId10"/>
    <p:sldId id="1642" r:id="rId11"/>
    <p:sldId id="1638" r:id="rId12"/>
    <p:sldId id="1652" r:id="rId13"/>
    <p:sldId id="1650" r:id="rId14"/>
    <p:sldId id="1640" r:id="rId15"/>
    <p:sldId id="1641" r:id="rId16"/>
    <p:sldId id="1651" r:id="rId17"/>
    <p:sldId id="1644" r:id="rId18"/>
    <p:sldId id="1649" r:id="rId19"/>
  </p:sldIdLst>
  <p:sldSz cx="9906000" cy="6858000" type="A4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9900"/>
    <a:srgbClr val="996633"/>
    <a:srgbClr val="663300"/>
    <a:srgbClr val="A7D3FF"/>
    <a:srgbClr val="FF5D5D"/>
    <a:srgbClr val="84C1F4"/>
    <a:srgbClr val="99CCFF"/>
    <a:srgbClr val="CC0000"/>
    <a:srgbClr val="F9F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47" autoAdjust="0"/>
    <p:restoredTop sz="87879" autoAdjust="0"/>
  </p:normalViewPr>
  <p:slideViewPr>
    <p:cSldViewPr snapToGrid="0">
      <p:cViewPr varScale="1">
        <p:scale>
          <a:sx n="94" d="100"/>
          <a:sy n="94" d="100"/>
        </p:scale>
        <p:origin x="-102" y="-300"/>
      </p:cViewPr>
      <p:guideLst>
        <p:guide orient="horz" pos="2160"/>
        <p:guide pos="31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034" y="-90"/>
      </p:cViewPr>
      <p:guideLst>
        <p:guide orient="horz" pos="3128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reminaa\Local%20Settings\Temporary%20Internet%20Files\Content.Outlook\GNQAQP0N\&#1050;&#1085;&#1080;&#1075;&#1072;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kulyushin\AppData\Local\Microsoft\Windows\Temporary%20Internet%20Files\Content.Outlook\DK03A34Q\&#1050;&#1088;&#1091;&#1087;&#1085;&#1077;&#1081;&#1096;&#1080;&#1077;%20&#1087;&#1088;&#1086;&#1077;&#1082;&#1090;&#109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Eni</c:v>
                </c:pt>
                <c:pt idx="1">
                  <c:v>ConocoPhillips</c:v>
                </c:pt>
                <c:pt idx="2">
                  <c:v>Total</c:v>
                </c:pt>
                <c:pt idx="3">
                  <c:v>Shell</c:v>
                </c:pt>
                <c:pt idx="4">
                  <c:v>Chevron</c:v>
                </c:pt>
                <c:pt idx="5">
                  <c:v>BP</c:v>
                </c:pt>
                <c:pt idx="6">
                  <c:v>ExxonMobil</c:v>
                </c:pt>
                <c:pt idx="7">
                  <c:v>ЛУКОЙЛ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3.3499999999999988</c:v>
                </c:pt>
                <c:pt idx="1">
                  <c:v>5.3730000000000002</c:v>
                </c:pt>
                <c:pt idx="2">
                  <c:v>5.6859999999999955</c:v>
                </c:pt>
                <c:pt idx="3">
                  <c:v>6.1959999999999855</c:v>
                </c:pt>
                <c:pt idx="4">
                  <c:v>6.4809999999999999</c:v>
                </c:pt>
                <c:pt idx="5">
                  <c:v>10.050000000000002</c:v>
                </c:pt>
                <c:pt idx="6">
                  <c:v>12.816000000000004</c:v>
                </c:pt>
                <c:pt idx="7">
                  <c:v>13.381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1"/>
        <c:overlap val="100"/>
        <c:axId val="10301440"/>
        <c:axId val="10302976"/>
      </c:barChart>
      <c:catAx>
        <c:axId val="10301440"/>
        <c:scaling>
          <c:orientation val="minMax"/>
        </c:scaling>
        <c:delete val="1"/>
        <c:axPos val="l"/>
        <c:majorTickMark val="out"/>
        <c:minorTickMark val="none"/>
        <c:tickLblPos val="none"/>
        <c:crossAx val="10302976"/>
        <c:crosses val="autoZero"/>
        <c:auto val="1"/>
        <c:lblAlgn val="ctr"/>
        <c:lblOffset val="100"/>
        <c:noMultiLvlLbl val="0"/>
      </c:catAx>
      <c:valAx>
        <c:axId val="10302976"/>
        <c:scaling>
          <c:orientation val="minMax"/>
          <c:max val="14"/>
          <c:min val="0"/>
        </c:scaling>
        <c:delete val="1"/>
        <c:axPos val="b"/>
        <c:numFmt formatCode="0" sourceLinked="0"/>
        <c:majorTickMark val="out"/>
        <c:minorTickMark val="none"/>
        <c:tickLblPos val="none"/>
        <c:crossAx val="10301440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b="1" i="0" baseline="0" dirty="0" smtClean="0"/>
              <a:t>Структура доказанных запасов в Узбекистане</a:t>
            </a:r>
            <a:endParaRPr lang="en-US" sz="1200" b="1" i="0" baseline="0" dirty="0"/>
          </a:p>
        </c:rich>
      </c:tx>
      <c:layout>
        <c:manualLayout>
          <c:xMode val="edge"/>
          <c:yMode val="edge"/>
          <c:x val="0.13391882915127026"/>
          <c:y val="0.1089158952028980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41004380151174524"/>
          <c:y val="0.25321659226462745"/>
          <c:w val="0.4384396419175739"/>
          <c:h val="0.537925029272933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Капитальные затраты млн долл.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CC99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cat>
            <c:strRef>
              <c:f>Лист1!$A$2:$A$3</c:f>
              <c:strCache>
                <c:ptCount val="2"/>
                <c:pt idx="0">
                  <c:v>Юго-Западный Гиссар</c:v>
                </c:pt>
                <c:pt idx="1">
                  <c:v>Кандым-Хаузак-Шады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221</c:v>
                </c:pt>
                <c:pt idx="1">
                  <c:v>639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l"/>
      <c:layout>
        <c:manualLayout>
          <c:xMode val="edge"/>
          <c:yMode val="edge"/>
          <c:x val="7.2592518723229874E-2"/>
          <c:y val="0.29905188856160131"/>
          <c:w val="0.29070856506229514"/>
          <c:h val="0.43770389592648973"/>
        </c:manualLayout>
      </c:layout>
      <c:overlay val="0"/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580700704340051E-2"/>
          <c:y val="2.909321558131598E-2"/>
          <c:w val="0.90839023692354215"/>
          <c:h val="0.85844817815001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99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Лист1!$A$2:$A$7</c:f>
              <c:strCache>
                <c:ptCount val="6"/>
                <c:pt idx="0">
                  <c:v>апр</c:v>
                </c:pt>
                <c:pt idx="1">
                  <c:v>май</c:v>
                </c:pt>
                <c:pt idx="2">
                  <c:v>июн</c:v>
                </c:pt>
                <c:pt idx="3">
                  <c:v>июл</c:v>
                </c:pt>
                <c:pt idx="4">
                  <c:v>авг</c:v>
                </c:pt>
                <c:pt idx="5">
                  <c:v>1-22 сен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145.88564492406667</c:v>
                </c:pt>
                <c:pt idx="1">
                  <c:v>194.06964377961293</c:v>
                </c:pt>
                <c:pt idx="2">
                  <c:v>232.07045002906668</c:v>
                </c:pt>
                <c:pt idx="3">
                  <c:v>264.77917462341941</c:v>
                </c:pt>
                <c:pt idx="4">
                  <c:v>306.1737562125046</c:v>
                </c:pt>
                <c:pt idx="5">
                  <c:v>317.63947270909091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25728"/>
        <c:axId val="36427264"/>
      </c:barChart>
      <c:catAx>
        <c:axId val="36425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36427264"/>
        <c:crosses val="autoZero"/>
        <c:auto val="1"/>
        <c:lblAlgn val="ctr"/>
        <c:lblOffset val="100"/>
        <c:noMultiLvlLbl val="0"/>
      </c:catAx>
      <c:valAx>
        <c:axId val="36427264"/>
        <c:scaling>
          <c:orientation val="minMax"/>
          <c:max val="320"/>
          <c:min val="12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36425728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noFill/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gradFill>
                <a:gsLst>
                  <a:gs pos="0">
                    <a:schemeClr val="bg1"/>
                  </a:gs>
                  <a:gs pos="18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C00000"/>
                  </a:gs>
                </a:gsLst>
                <a:lin ang="5400000" scaled="0"/>
              </a:gradFill>
              <a:ln>
                <a:noFill/>
                <a:prstDash val="solid"/>
              </a:ln>
            </c:spPr>
          </c:dPt>
          <c:dLbls>
            <c:delete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7.16</c:v>
                </c:pt>
                <c:pt idx="1">
                  <c:v>11.24</c:v>
                </c:pt>
                <c:pt idx="2">
                  <c:v>13.77</c:v>
                </c:pt>
                <c:pt idx="3">
                  <c:v>15.68</c:v>
                </c:pt>
                <c:pt idx="4">
                  <c:v>23.51</c:v>
                </c:pt>
                <c:pt idx="5">
                  <c:v>39.56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967616"/>
        <c:axId val="41969152"/>
      </c:barChart>
      <c:catAx>
        <c:axId val="4196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1969152"/>
        <c:crosses val="autoZero"/>
        <c:auto val="1"/>
        <c:lblAlgn val="ctr"/>
        <c:lblOffset val="100"/>
        <c:noMultiLvlLbl val="0"/>
      </c:catAx>
      <c:valAx>
        <c:axId val="41969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1967616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baseline="0" dirty="0" smtClean="0"/>
              <a:t>Продажи нефти</a:t>
            </a:r>
            <a:r>
              <a:rPr lang="en-US" sz="1400" baseline="0" dirty="0" smtClean="0"/>
              <a:t>, </a:t>
            </a:r>
            <a:r>
              <a:rPr lang="ru-RU" sz="1400" baseline="0" dirty="0" smtClean="0"/>
              <a:t>нефтепродуктов и продуктов нефтехимии ЛУКОЙЛом в Азию</a:t>
            </a:r>
            <a:r>
              <a:rPr lang="en-US" sz="1400" baseline="0" dirty="0" smtClean="0"/>
              <a:t>*, </a:t>
            </a:r>
            <a:r>
              <a:rPr lang="ru-RU" sz="1400" baseline="0" dirty="0" smtClean="0"/>
              <a:t>млн т</a:t>
            </a:r>
            <a:endParaRPr lang="ru-RU" sz="14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0225452806178247E-2"/>
          <c:y val="0.32468443151145288"/>
          <c:w val="0.88261249551592758"/>
          <c:h val="0.558269585983979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Лист1!$B$2:$B$5</c:f>
              <c:numCache>
                <c:formatCode>#,##0_ ;[Red]\-#,##0\ </c:formatCode>
                <c:ptCount val="4"/>
                <c:pt idx="0">
                  <c:v>6751150.0210000006</c:v>
                </c:pt>
                <c:pt idx="1">
                  <c:v>8641699.2150000017</c:v>
                </c:pt>
                <c:pt idx="2">
                  <c:v>12512262.926000001</c:v>
                </c:pt>
                <c:pt idx="3">
                  <c:v>13024421.382999998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575488"/>
        <c:axId val="36597760"/>
      </c:barChart>
      <c:catAx>
        <c:axId val="3657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6597760"/>
        <c:crosses val="autoZero"/>
        <c:auto val="1"/>
        <c:lblAlgn val="ctr"/>
        <c:lblOffset val="100"/>
        <c:noMultiLvlLbl val="0"/>
      </c:catAx>
      <c:valAx>
        <c:axId val="36597760"/>
        <c:scaling>
          <c:orientation val="minMax"/>
          <c:max val="14000000"/>
          <c:min val="6000000"/>
        </c:scaling>
        <c:delete val="0"/>
        <c:axPos val="l"/>
        <c:numFmt formatCode="#,##0_ ;[Red]\-#,##0\ 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6575488"/>
        <c:crosses val="autoZero"/>
        <c:crossBetween val="between"/>
        <c:majorUnit val="4000000"/>
        <c:dispUnits>
          <c:builtInUnit val="millions"/>
        </c:dispUnits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Продажи</a:t>
            </a:r>
            <a:r>
              <a:rPr lang="ru-RU" sz="1400" baseline="0" dirty="0" smtClean="0"/>
              <a:t> в </a:t>
            </a:r>
            <a:r>
              <a:rPr lang="en-US" sz="1400" dirty="0" smtClean="0"/>
              <a:t>2013</a:t>
            </a:r>
            <a:r>
              <a:rPr lang="ru-RU" sz="1400" dirty="0" smtClean="0"/>
              <a:t> г.</a:t>
            </a:r>
            <a:r>
              <a:rPr lang="en-US" sz="1400" dirty="0" smtClean="0"/>
              <a:t>*</a:t>
            </a:r>
            <a:endParaRPr lang="ru-RU" sz="14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6382941503809939E-2"/>
          <c:y val="0.23767558274970749"/>
          <c:w val="0.49173480294657274"/>
          <c:h val="0.6499605605903576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Нефть</c:v>
                </c:pt>
                <c:pt idx="1">
                  <c:v>Нефтепродукты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1.9119999999999999</c:v>
                </c:pt>
                <c:pt idx="1">
                  <c:v>11.112000000000002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517838941261389"/>
          <c:y val="0.30991319688617552"/>
          <c:w val="0.42604539143466358"/>
          <c:h val="0.369619865992487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50">
                <a:latin typeface="+mj-lt"/>
              </a:defRPr>
            </a:pPr>
            <a:r>
              <a:rPr lang="ru-RU" sz="950" b="1" i="0" baseline="0" dirty="0" smtClean="0">
                <a:effectLst/>
              </a:rPr>
              <a:t>Добыча газа в Узбекистане, млн м</a:t>
            </a:r>
            <a:r>
              <a:rPr lang="en-US" sz="950" b="1" i="0" baseline="30000" dirty="0" smtClean="0">
                <a:effectLst/>
              </a:rPr>
              <a:t>3</a:t>
            </a:r>
            <a:r>
              <a:rPr lang="ru-RU" sz="950" b="1" i="0" baseline="0" dirty="0" smtClean="0">
                <a:effectLst/>
              </a:rPr>
              <a:t>/</a:t>
            </a:r>
            <a:r>
              <a:rPr lang="ru-RU" sz="950" b="1" i="0" baseline="0" dirty="0" err="1" smtClean="0">
                <a:effectLst/>
              </a:rPr>
              <a:t>сут</a:t>
            </a:r>
            <a:endParaRPr lang="ru-RU" sz="950" dirty="0">
              <a:effectLst/>
            </a:endParaRPr>
          </a:p>
        </c:rich>
      </c:tx>
      <c:layout>
        <c:manualLayout>
          <c:xMode val="edge"/>
          <c:yMode val="edge"/>
          <c:x val="0.21412372670045818"/>
          <c:y val="6.5902763104246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660880754506914E-2"/>
          <c:y val="0.15134810881833347"/>
          <c:w val="0.90839023692354148"/>
          <c:h val="0.685639874133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Газ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8B8B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8B8B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FF8B8B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cat>
            <c:strRef>
              <c:f>Лист1!$A$2:$A$6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…</c:v>
                </c:pt>
                <c:pt idx="4">
                  <c:v>2016E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7.2219178082191791</c:v>
                </c:pt>
                <c:pt idx="1">
                  <c:v>11.6449995845795</c:v>
                </c:pt>
                <c:pt idx="2">
                  <c:v>11.294365557000001</c:v>
                </c:pt>
                <c:pt idx="4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30272"/>
        <c:axId val="10831360"/>
      </c:barChart>
      <c:catAx>
        <c:axId val="10630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0831360"/>
        <c:crosses val="autoZero"/>
        <c:auto val="1"/>
        <c:lblAlgn val="ctr"/>
        <c:lblOffset val="100"/>
        <c:noMultiLvlLbl val="0"/>
      </c:catAx>
      <c:valAx>
        <c:axId val="1083136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063027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b="1" i="0" baseline="0" dirty="0" smtClean="0"/>
              <a:t>Структура доказанных запасов в Узбекистане</a:t>
            </a:r>
            <a:endParaRPr lang="en-US" sz="1200" b="1" i="0" baseline="0" dirty="0"/>
          </a:p>
        </c:rich>
      </c:tx>
      <c:layout>
        <c:manualLayout>
          <c:xMode val="edge"/>
          <c:yMode val="edge"/>
          <c:x val="0.13391882915127026"/>
          <c:y val="0.1089158952028980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41004380151174524"/>
          <c:y val="0.25321659226462745"/>
          <c:w val="0.4384396419175739"/>
          <c:h val="0.537925029272933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Капитальные затраты млн долл.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CC99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cat>
            <c:strRef>
              <c:f>Лист1!$A$2:$A$3</c:f>
              <c:strCache>
                <c:ptCount val="2"/>
                <c:pt idx="0">
                  <c:v>Юго-Западный Гиссар</c:v>
                </c:pt>
                <c:pt idx="1">
                  <c:v>Кандым-Хаузак-Шады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221</c:v>
                </c:pt>
                <c:pt idx="1">
                  <c:v>639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l"/>
      <c:layout>
        <c:manualLayout>
          <c:xMode val="edge"/>
          <c:yMode val="edge"/>
          <c:x val="7.2592518723229874E-2"/>
          <c:y val="0.29905188856160131"/>
          <c:w val="0.29070856506229514"/>
          <c:h val="0.43770389592648973"/>
        </c:manualLayout>
      </c:layout>
      <c:overlay val="0"/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363374459692515E-2"/>
          <c:y val="5.1400554097404488E-2"/>
          <c:w val="0.96330336333815403"/>
          <c:h val="0.83261956838728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Лист2!$A$3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numRef>
              <c:f>Лист2!$B$1:$F$1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</c:numCache>
            </c:numRef>
          </c:cat>
          <c:val>
            <c:numRef>
              <c:f>Лист2!$B$3:$F$3</c:f>
              <c:numCache>
                <c:formatCode>General</c:formatCode>
                <c:ptCount val="5"/>
                <c:pt idx="0">
                  <c:v>95</c:v>
                </c:pt>
                <c:pt idx="1">
                  <c:v>143</c:v>
                </c:pt>
                <c:pt idx="2">
                  <c:v>195</c:v>
                </c:pt>
                <c:pt idx="3">
                  <c:v>248</c:v>
                </c:pt>
                <c:pt idx="4">
                  <c:v>312</c:v>
                </c:pt>
              </c:numCache>
            </c:numRef>
          </c:val>
        </c:ser>
        <c:ser>
          <c:idx val="1"/>
          <c:order val="1"/>
          <c:tx>
            <c:strRef>
              <c:f>Лист2!$A$4</c:f>
              <c:strCache>
                <c:ptCount val="1"/>
                <c:pt idx="0">
                  <c:v>Import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Лист2!$B$1:$F$1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</c:numCache>
            </c:numRef>
          </c:cat>
          <c:val>
            <c:numRef>
              <c:f>Лист2!$B$4:$F$4</c:f>
              <c:numCache>
                <c:formatCode>General</c:formatCode>
                <c:ptCount val="5"/>
                <c:pt idx="0">
                  <c:v>30</c:v>
                </c:pt>
                <c:pt idx="1">
                  <c:v>128</c:v>
                </c:pt>
                <c:pt idx="2">
                  <c:v>170</c:v>
                </c:pt>
                <c:pt idx="3">
                  <c:v>238</c:v>
                </c:pt>
                <c:pt idx="4">
                  <c:v>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144704"/>
        <c:axId val="83146240"/>
      </c:barChart>
      <c:lineChart>
        <c:grouping val="standard"/>
        <c:varyColors val="0"/>
        <c:ser>
          <c:idx val="2"/>
          <c:order val="2"/>
          <c:tx>
            <c:strRef>
              <c:f>Лист2!$A$2</c:f>
              <c:strCache>
                <c:ptCount val="1"/>
                <c:pt idx="0">
                  <c:v>Consumption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val>
            <c:numRef>
              <c:f>Лист2!$B$2:$F$2</c:f>
              <c:numCache>
                <c:formatCode>General</c:formatCode>
                <c:ptCount val="5"/>
                <c:pt idx="0">
                  <c:v>125</c:v>
                </c:pt>
                <c:pt idx="1">
                  <c:v>271</c:v>
                </c:pt>
                <c:pt idx="2">
                  <c:v>365</c:v>
                </c:pt>
                <c:pt idx="3">
                  <c:v>486</c:v>
                </c:pt>
                <c:pt idx="4">
                  <c:v>587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144704"/>
        <c:axId val="83146240"/>
      </c:lineChart>
      <c:catAx>
        <c:axId val="8314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3146240"/>
        <c:crosses val="autoZero"/>
        <c:auto val="1"/>
        <c:lblAlgn val="ctr"/>
        <c:lblOffset val="100"/>
        <c:noMultiLvlLbl val="0"/>
      </c:catAx>
      <c:valAx>
        <c:axId val="83146240"/>
        <c:scaling>
          <c:orientation val="minMax"/>
          <c:max val="8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3144704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13159525122322557"/>
          <c:y val="0.13363382835565432"/>
          <c:w val="0.15514990177889765"/>
          <c:h val="0.2475585947768544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FF8B8B"/>
              </a:solidFill>
              <a:ln>
                <a:solidFill>
                  <a:schemeClr val="tx1"/>
                </a:solidFill>
              </a:ln>
            </c:spPr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Eni</c:v>
                </c:pt>
                <c:pt idx="1">
                  <c:v>ConocoPhillips</c:v>
                </c:pt>
                <c:pt idx="2">
                  <c:v>Total</c:v>
                </c:pt>
                <c:pt idx="3">
                  <c:v>Shell</c:v>
                </c:pt>
                <c:pt idx="4">
                  <c:v>Chevron</c:v>
                </c:pt>
                <c:pt idx="5">
                  <c:v>BP</c:v>
                </c:pt>
                <c:pt idx="6">
                  <c:v>ExxonMobil</c:v>
                </c:pt>
                <c:pt idx="7">
                  <c:v>ЛУКОЙЛ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3.4928333333333192</c:v>
                </c:pt>
                <c:pt idx="1">
                  <c:v>3.2690000000000001</c:v>
                </c:pt>
                <c:pt idx="2">
                  <c:v>5.1461666666666668</c:v>
                </c:pt>
                <c:pt idx="3">
                  <c:v>7.1319999999999997</c:v>
                </c:pt>
                <c:pt idx="4">
                  <c:v>4.8658333333333328</c:v>
                </c:pt>
                <c:pt idx="5">
                  <c:v>6.7174999999999985</c:v>
                </c:pt>
                <c:pt idx="6">
                  <c:v>12.3485</c:v>
                </c:pt>
                <c:pt idx="7">
                  <c:v>3.9144999999999968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1"/>
        <c:overlap val="100"/>
        <c:axId val="10826880"/>
        <c:axId val="10828416"/>
      </c:barChart>
      <c:catAx>
        <c:axId val="10826880"/>
        <c:scaling>
          <c:orientation val="minMax"/>
        </c:scaling>
        <c:delete val="1"/>
        <c:axPos val="r"/>
        <c:majorTickMark val="out"/>
        <c:minorTickMark val="none"/>
        <c:tickLblPos val="none"/>
        <c:crossAx val="10828416"/>
        <c:crosses val="autoZero"/>
        <c:auto val="1"/>
        <c:lblAlgn val="ctr"/>
        <c:lblOffset val="100"/>
        <c:noMultiLvlLbl val="0"/>
      </c:catAx>
      <c:valAx>
        <c:axId val="10828416"/>
        <c:scaling>
          <c:orientation val="maxMin"/>
          <c:max val="14"/>
          <c:min val="0"/>
        </c:scaling>
        <c:delete val="1"/>
        <c:axPos val="b"/>
        <c:numFmt formatCode="0" sourceLinked="0"/>
        <c:majorTickMark val="out"/>
        <c:minorTickMark val="none"/>
        <c:tickLblPos val="none"/>
        <c:crossAx val="10826880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b="1" i="0" u="none" strike="noStrike" baseline="0" dirty="0" smtClean="0">
                <a:effectLst/>
              </a:rPr>
              <a:t>Капитальные затраты </a:t>
            </a:r>
            <a:r>
              <a:rPr lang="ru-RU" sz="1200" b="1" i="0" u="none" strike="noStrike" baseline="0" dirty="0" smtClean="0"/>
              <a:t>в сегменте «Геологоразведка и добыча»</a:t>
            </a:r>
            <a:r>
              <a:rPr lang="en-US" sz="1200" b="1" i="0" u="none" strike="noStrike" baseline="0" dirty="0" smtClean="0">
                <a:effectLst/>
              </a:rPr>
              <a:t>, </a:t>
            </a:r>
            <a:r>
              <a:rPr lang="ru-RU" sz="1200" b="1" i="0" u="none" strike="noStrike" baseline="0" dirty="0" err="1" smtClean="0">
                <a:effectLst/>
              </a:rPr>
              <a:t>млрд</a:t>
            </a:r>
            <a:r>
              <a:rPr lang="ru-RU" sz="1200" b="1" i="0" u="none" strike="noStrike" baseline="0" dirty="0" smtClean="0">
                <a:effectLst/>
              </a:rPr>
              <a:t> долл.</a:t>
            </a:r>
            <a:endParaRPr lang="ru-RU" sz="1200" dirty="0"/>
          </a:p>
        </c:rich>
      </c:tx>
      <c:layout>
        <c:manualLayout>
          <c:xMode val="edge"/>
          <c:yMode val="edge"/>
          <c:x val="8.7889489180573946E-2"/>
          <c:y val="1.121542558903157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741355649804684"/>
          <c:y val="0.1610378033920164"/>
          <c:w val="0.44090817222447443"/>
          <c:h val="0.759056891258734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Международные проекты</c:v>
                </c:pt>
              </c:strCache>
            </c:strRef>
          </c:tx>
          <c:spPr>
            <a:solidFill>
              <a:srgbClr val="CC9900"/>
            </a:solidFill>
            <a:ln w="3175">
              <a:solidFill>
                <a:schemeClr val="tx1"/>
              </a:solidFill>
            </a:ln>
          </c:spPr>
          <c:invertIfNegative val="0"/>
          <c:cat>
            <c:strRef>
              <c:f>Лист1!$A$2</c:f>
              <c:strCache>
                <c:ptCount val="1"/>
                <c:pt idx="0">
                  <c:v>2014П-2016П</c:v>
                </c:pt>
              </c:strCache>
            </c:strRef>
          </c:cat>
          <c:val>
            <c:numRef>
              <c:f>Лист1!$B$2</c:f>
              <c:numCache>
                <c:formatCode>0.00</c:formatCode>
                <c:ptCount val="1"/>
                <c:pt idx="0">
                  <c:v>15.76851125224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Западная Сибирь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tx1"/>
              </a:solidFill>
            </a:ln>
          </c:spPr>
          <c:invertIfNegative val="0"/>
          <c:cat>
            <c:strRef>
              <c:f>Лист1!$A$2</c:f>
              <c:strCache>
                <c:ptCount val="1"/>
                <c:pt idx="0">
                  <c:v>2014П-2016П</c:v>
                </c:pt>
              </c:strCache>
            </c:strRef>
          </c:cat>
          <c:val>
            <c:numRef>
              <c:f>Лист1!$C$2</c:f>
              <c:numCache>
                <c:formatCode>0.00</c:formatCode>
                <c:ptCount val="1"/>
                <c:pt idx="0">
                  <c:v>9.7289202510769641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Европейская часть России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3175">
              <a:solidFill>
                <a:schemeClr val="tx1"/>
              </a:solidFill>
            </a:ln>
          </c:spPr>
          <c:invertIfNegative val="0"/>
          <c:cat>
            <c:strRef>
              <c:f>Лист1!$A$2</c:f>
              <c:strCache>
                <c:ptCount val="1"/>
                <c:pt idx="0">
                  <c:v>2014П-2016П</c:v>
                </c:pt>
              </c:strCache>
            </c:strRef>
          </c:cat>
          <c:val>
            <c:numRef>
              <c:f>Лист1!$D$2</c:f>
              <c:numCache>
                <c:formatCode>0.00</c:formatCode>
                <c:ptCount val="1"/>
                <c:pt idx="0">
                  <c:v>16.400873295481109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19232"/>
        <c:axId val="10720768"/>
      </c:barChart>
      <c:catAx>
        <c:axId val="1071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0720768"/>
        <c:crosses val="autoZero"/>
        <c:auto val="1"/>
        <c:lblAlgn val="ctr"/>
        <c:lblOffset val="100"/>
        <c:noMultiLvlLbl val="0"/>
      </c:catAx>
      <c:valAx>
        <c:axId val="10720768"/>
        <c:scaling>
          <c:orientation val="minMax"/>
          <c:max val="5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0719232"/>
        <c:crosses val="autoZero"/>
        <c:crossBetween val="between"/>
        <c:majorUnit val="25"/>
      </c:valAx>
    </c:plotArea>
    <c:legend>
      <c:legendPos val="b"/>
      <c:layout>
        <c:manualLayout>
          <c:xMode val="edge"/>
          <c:yMode val="edge"/>
          <c:x val="0.62423491295777289"/>
          <c:y val="0.2481135398680043"/>
          <c:w val="0.33152956049255033"/>
          <c:h val="0.37393202858578034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96559232054766E-2"/>
          <c:y val="8.1480533493933582E-2"/>
          <c:w val="0.48940847680663302"/>
          <c:h val="0.8625342216534297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CC99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Международные проекты</c:v>
                </c:pt>
                <c:pt idx="1">
                  <c:v>Западная Сибирь</c:v>
                </c:pt>
                <c:pt idx="2">
                  <c:v>Европейская часть России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404.62938916239312</c:v>
                </c:pt>
                <c:pt idx="1">
                  <c:v>1190.7544703655062</c:v>
                </c:pt>
                <c:pt idx="2">
                  <c:v>1159.9876366481235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52"/>
      </c:pieChart>
    </c:plotArea>
    <c:legend>
      <c:legendPos val="r"/>
      <c:layout>
        <c:manualLayout>
          <c:xMode val="edge"/>
          <c:yMode val="edge"/>
          <c:x val="0.61663632462313078"/>
          <c:y val="5.0190587320108906E-2"/>
          <c:w val="0.33459255303888075"/>
          <c:h val="0.60004868194878369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6633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CC99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Ирак</c:v>
                </c:pt>
                <c:pt idx="1">
                  <c:v>Казахстан</c:v>
                </c:pt>
                <c:pt idx="2">
                  <c:v>Узбекистан</c:v>
                </c:pt>
                <c:pt idx="3">
                  <c:v>Прочее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142.02388254868973</c:v>
                </c:pt>
                <c:pt idx="1">
                  <c:v>118.81805912420013</c:v>
                </c:pt>
                <c:pt idx="2">
                  <c:v>102.09810160438192</c:v>
                </c:pt>
                <c:pt idx="3">
                  <c:v>41.689345885121313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27377902736633"/>
          <c:y val="9.1309000731450596E-2"/>
          <c:w val="0.67054305175349138"/>
          <c:h val="0.8677495437367069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Лист1!$A$1:$A$19</c:f>
              <c:strCache>
                <c:ptCount val="19"/>
                <c:pt idx="0">
                  <c:v>Gharraf</c:v>
                </c:pt>
                <c:pt idx="1">
                  <c:v>Subba-Luhais (extension) </c:v>
                </c:pt>
                <c:pt idx="2">
                  <c:v>Junin 5 </c:v>
                </c:pt>
                <c:pt idx="3">
                  <c:v>Firebag</c:v>
                </c:pt>
                <c:pt idx="4">
                  <c:v>Uzbek gas projects</c:v>
                </c:pt>
                <c:pt idx="5">
                  <c:v>Carabobo-1</c:v>
                </c:pt>
                <c:pt idx="6">
                  <c:v>Carabobo-3</c:v>
                </c:pt>
                <c:pt idx="7">
                  <c:v>Junin 4  </c:v>
                </c:pt>
                <c:pt idx="8">
                  <c:v>Kuwait North (further dev.) </c:v>
                </c:pt>
                <c:pt idx="9">
                  <c:v>Junin 6  </c:v>
                </c:pt>
                <c:pt idx="10">
                  <c:v>Halfaya (extension)  </c:v>
                </c:pt>
                <c:pt idx="11">
                  <c:v>Upper Zakum (further dev.) </c:v>
                </c:pt>
                <c:pt idx="12">
                  <c:v>Manifa </c:v>
                </c:pt>
                <c:pt idx="13">
                  <c:v>Zubeir</c:v>
                </c:pt>
                <c:pt idx="14">
                  <c:v>Majnoun (extension) </c:v>
                </c:pt>
                <c:pt idx="15">
                  <c:v>West Qurna – 2 </c:v>
                </c:pt>
                <c:pt idx="16">
                  <c:v>Kashagan</c:v>
                </c:pt>
                <c:pt idx="17">
                  <c:v>West Qurna - 1 (extension) </c:v>
                </c:pt>
                <c:pt idx="18">
                  <c:v>Rumaila (extension) </c:v>
                </c:pt>
              </c:strCache>
            </c:strRef>
          </c:cat>
          <c:val>
            <c:numRef>
              <c:f>Лист1!$B$1:$B$19</c:f>
              <c:numCache>
                <c:formatCode>General</c:formatCode>
                <c:ptCount val="19"/>
                <c:pt idx="0">
                  <c:v>230</c:v>
                </c:pt>
                <c:pt idx="1">
                  <c:v>240</c:v>
                </c:pt>
                <c:pt idx="2">
                  <c:v>240</c:v>
                </c:pt>
                <c:pt idx="3">
                  <c:v>280</c:v>
                </c:pt>
                <c:pt idx="4">
                  <c:v>330</c:v>
                </c:pt>
                <c:pt idx="5">
                  <c:v>400</c:v>
                </c:pt>
                <c:pt idx="6">
                  <c:v>400</c:v>
                </c:pt>
                <c:pt idx="7">
                  <c:v>400</c:v>
                </c:pt>
                <c:pt idx="8">
                  <c:v>450</c:v>
                </c:pt>
                <c:pt idx="9">
                  <c:v>450</c:v>
                </c:pt>
                <c:pt idx="10">
                  <c:v>500</c:v>
                </c:pt>
                <c:pt idx="11">
                  <c:v>750</c:v>
                </c:pt>
                <c:pt idx="12">
                  <c:v>900</c:v>
                </c:pt>
                <c:pt idx="13" formatCode="#,##0">
                  <c:v>1000</c:v>
                </c:pt>
                <c:pt idx="14" formatCode="#,##0">
                  <c:v>1200</c:v>
                </c:pt>
                <c:pt idx="15" formatCode="#,##0">
                  <c:v>1200</c:v>
                </c:pt>
                <c:pt idx="16" formatCode="#,##0">
                  <c:v>1500</c:v>
                </c:pt>
                <c:pt idx="17" formatCode="#,##0">
                  <c:v>1800</c:v>
                </c:pt>
                <c:pt idx="18" formatCode="#,##0">
                  <c:v>2200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82805120"/>
        <c:axId val="82806656"/>
      </c:barChart>
      <c:catAx>
        <c:axId val="828051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2806656"/>
        <c:crosses val="autoZero"/>
        <c:auto val="1"/>
        <c:lblAlgn val="ctr"/>
        <c:lblOffset val="700"/>
        <c:noMultiLvlLbl val="0"/>
      </c:catAx>
      <c:valAx>
        <c:axId val="82806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тыс. </a:t>
                </a:r>
                <a:r>
                  <a:rPr lang="ru-RU" dirty="0" err="1" smtClean="0"/>
                  <a:t>барр</a:t>
                </a:r>
                <a:r>
                  <a:rPr lang="ru-RU" dirty="0" smtClean="0"/>
                  <a:t>.</a:t>
                </a:r>
                <a:r>
                  <a:rPr lang="en-US" dirty="0" smtClean="0"/>
                  <a:t>/</a:t>
                </a:r>
                <a:r>
                  <a:rPr lang="ru-RU" dirty="0" err="1" smtClean="0"/>
                  <a:t>сут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9065183839766302"/>
              <c:y val="5.3737270457722537E-2"/>
            </c:manualLayout>
          </c:layout>
          <c:overlay val="0"/>
          <c:spPr>
            <a:solidFill>
              <a:sysClr val="window" lastClr="FFFFFF"/>
            </a:solidFill>
          </c:spPr>
        </c:title>
        <c:numFmt formatCode="General" sourceLinked="1"/>
        <c:majorTickMark val="out"/>
        <c:minorTickMark val="none"/>
        <c:tickLblPos val="high"/>
        <c:crossAx val="8280512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100"/>
            </a:pPr>
            <a:r>
              <a:rPr lang="ru-RU" sz="1100" dirty="0" smtClean="0"/>
              <a:t>Доказанные</a:t>
            </a:r>
            <a:r>
              <a:rPr lang="ru-RU" sz="1100" baseline="0" dirty="0" smtClean="0"/>
              <a:t> запасы нефти ЛУКОЙЛа </a:t>
            </a:r>
            <a:r>
              <a:rPr lang="ru-RU" sz="1100" baseline="0" dirty="0" err="1" smtClean="0"/>
              <a:t>зарубежом</a:t>
            </a:r>
            <a:r>
              <a:rPr lang="en-US" sz="1100" baseline="0" dirty="0" smtClean="0"/>
              <a:t> </a:t>
            </a:r>
            <a:endParaRPr lang="ru-RU" sz="1100" dirty="0"/>
          </a:p>
        </c:rich>
      </c:tx>
      <c:layout>
        <c:manualLayout>
          <c:xMode val="edge"/>
          <c:yMode val="edge"/>
          <c:x val="3.3032465325529933E-2"/>
          <c:y val="8.4067473223976383E-2"/>
        </c:manualLayout>
      </c:layout>
      <c:overlay val="0"/>
      <c:spPr>
        <a:solidFill>
          <a:schemeClr val="accent3">
            <a:lumMod val="20000"/>
            <a:lumOff val="80000"/>
          </a:schemeClr>
        </a:solidFill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Доказанные запасы нефти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C00000"/>
              </a:solidFill>
              <a:effectLst/>
            </c:spPr>
          </c:dPt>
          <c:dPt>
            <c:idx val="1"/>
            <c:bubble3D val="0"/>
            <c:spPr>
              <a:solidFill>
                <a:srgbClr val="CC9900"/>
              </a:solidFill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99CCFF"/>
              </a:solidFill>
              <a:effectLst/>
            </c:spPr>
          </c:dPt>
          <c:dPt>
            <c:idx val="4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effectLst/>
            </c:spPr>
          </c:dPt>
          <c:cat>
            <c:strRef>
              <c:f>Лист1!$A$2:$A$7</c:f>
              <c:strCache>
                <c:ptCount val="6"/>
                <c:pt idx="0">
                  <c:v>Uzbekistan </c:v>
                </c:pt>
                <c:pt idx="1">
                  <c:v>Kazakhstan</c:v>
                </c:pt>
                <c:pt idx="2">
                  <c:v>Azerbaijan</c:v>
                </c:pt>
                <c:pt idx="3">
                  <c:v>Iraq</c:v>
                </c:pt>
                <c:pt idx="4">
                  <c:v>Egypt</c:v>
                </c:pt>
                <c:pt idx="5">
                  <c:v>Venezuela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5.6291390728476824E-2</c:v>
                </c:pt>
                <c:pt idx="1">
                  <c:v>0.59602649006622521</c:v>
                </c:pt>
                <c:pt idx="2">
                  <c:v>2.3178807947019868E-2</c:v>
                </c:pt>
                <c:pt idx="3">
                  <c:v>0.30463576158940397</c:v>
                </c:pt>
                <c:pt idx="4">
                  <c:v>9.9337748344370865E-3</c:v>
                </c:pt>
                <c:pt idx="5">
                  <c:v>9.9337748344370865E-3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42"/>
      </c:pieChart>
      <c:spPr>
        <a:effectLst/>
      </c:spPr>
    </c:plotArea>
    <c:legend>
      <c:legendPos val="r"/>
      <c:layout>
        <c:manualLayout>
          <c:xMode val="edge"/>
          <c:yMode val="edge"/>
          <c:x val="0.64218896651288282"/>
          <c:y val="0.30280235480428269"/>
          <c:w val="0.3578109828240385"/>
          <c:h val="0.4752628679834677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050"/>
            </a:pPr>
            <a:r>
              <a:rPr lang="ru-RU" sz="1100" b="1" i="0" baseline="0" dirty="0" smtClean="0">
                <a:effectLst/>
              </a:rPr>
              <a:t>Доказанные запасы газа ЛУКОЙЛа </a:t>
            </a:r>
            <a:r>
              <a:rPr lang="ru-RU" sz="1100" b="1" i="0" baseline="0" dirty="0" err="1" smtClean="0">
                <a:effectLst/>
              </a:rPr>
              <a:t>зарубежом</a:t>
            </a:r>
            <a:endParaRPr lang="ru-RU" sz="1100" dirty="0">
              <a:effectLst/>
            </a:endParaRPr>
          </a:p>
        </c:rich>
      </c:tx>
      <c:layout>
        <c:manualLayout>
          <c:xMode val="edge"/>
          <c:yMode val="edge"/>
          <c:x val="3.7871994867741156E-2"/>
          <c:y val="4.4072221958888311E-2"/>
        </c:manualLayout>
      </c:layout>
      <c:overlay val="0"/>
      <c:spPr>
        <a:solidFill>
          <a:schemeClr val="accent3">
            <a:lumMod val="20000"/>
            <a:lumOff val="80000"/>
          </a:schemeClr>
        </a:solidFill>
        <a:effectLst/>
      </c:spPr>
    </c:title>
    <c:autoTitleDeleted val="0"/>
    <c:plotArea>
      <c:layout>
        <c:manualLayout>
          <c:layoutTarget val="inner"/>
          <c:xMode val="edge"/>
          <c:yMode val="edge"/>
          <c:x val="0.13613178438814175"/>
          <c:y val="0.35820920198487693"/>
          <c:w val="0.54570831691007626"/>
          <c:h val="0.6241211230664707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Доказанные запасы газа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C00000"/>
              </a:solidFill>
              <a:effectLst/>
            </c:spPr>
          </c:dPt>
          <c:dPt>
            <c:idx val="1"/>
            <c:bubble3D val="0"/>
            <c:spPr>
              <a:solidFill>
                <a:srgbClr val="CC9900"/>
              </a:solidFill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effectLst/>
            </c:spPr>
          </c:dPt>
          <c:dPt>
            <c:idx val="4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effectLst/>
            </c:spPr>
          </c:dPt>
          <c:cat>
            <c:strRef>
              <c:f>Лист1!$A$2:$A$4</c:f>
              <c:strCache>
                <c:ptCount val="3"/>
                <c:pt idx="0">
                  <c:v>Узбекистан </c:v>
                </c:pt>
                <c:pt idx="1">
                  <c:v>Казахстан </c:v>
                </c:pt>
                <c:pt idx="2">
                  <c:v>Азербайджан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0.81815181518151814</c:v>
                </c:pt>
                <c:pt idx="1">
                  <c:v>0.13085808580858085</c:v>
                </c:pt>
                <c:pt idx="2">
                  <c:v>5.0990099009900987E-2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75"/>
      </c:pieChart>
    </c:plotArea>
    <c:plotVisOnly val="1"/>
    <c:dispBlanksAs val="zero"/>
    <c:showDLblsOverMax val="0"/>
  </c:chart>
  <c:txPr>
    <a:bodyPr/>
    <a:lstStyle/>
    <a:p>
      <a:pPr>
        <a:defRPr sz="4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50">
                <a:latin typeface="+mj-lt"/>
              </a:defRPr>
            </a:pPr>
            <a:r>
              <a:rPr lang="ru-RU" sz="950" b="1" i="0" baseline="0" dirty="0" smtClean="0">
                <a:effectLst/>
              </a:rPr>
              <a:t>Добыча газа в Узбекистане, млн м</a:t>
            </a:r>
            <a:r>
              <a:rPr lang="en-US" sz="950" b="1" i="0" baseline="30000" dirty="0" smtClean="0">
                <a:effectLst/>
              </a:rPr>
              <a:t>3</a:t>
            </a:r>
            <a:r>
              <a:rPr lang="ru-RU" sz="950" b="1" i="0" baseline="0" dirty="0" smtClean="0">
                <a:effectLst/>
              </a:rPr>
              <a:t>/</a:t>
            </a:r>
            <a:r>
              <a:rPr lang="ru-RU" sz="950" b="1" i="0" baseline="0" dirty="0" err="1" smtClean="0">
                <a:effectLst/>
              </a:rPr>
              <a:t>сут</a:t>
            </a:r>
            <a:endParaRPr lang="ru-RU" sz="950" dirty="0">
              <a:effectLst/>
            </a:endParaRPr>
          </a:p>
        </c:rich>
      </c:tx>
      <c:layout>
        <c:manualLayout>
          <c:xMode val="edge"/>
          <c:yMode val="edge"/>
          <c:x val="0.21412372670045818"/>
          <c:y val="6.5902763104246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660880754506914E-2"/>
          <c:y val="0.15134810881833347"/>
          <c:w val="0.90839023692354148"/>
          <c:h val="0.685639874133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Газ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8B8B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8B8B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FF8B8B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cat>
            <c:strRef>
              <c:f>Лист1!$A$2:$A$6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…</c:v>
                </c:pt>
                <c:pt idx="4">
                  <c:v>2016E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7.2219178082191791</c:v>
                </c:pt>
                <c:pt idx="1">
                  <c:v>11.6449995845795</c:v>
                </c:pt>
                <c:pt idx="2">
                  <c:v>11.294365557000001</c:v>
                </c:pt>
                <c:pt idx="4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123008"/>
        <c:axId val="36124544"/>
      </c:barChart>
      <c:catAx>
        <c:axId val="36123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36124544"/>
        <c:crosses val="autoZero"/>
        <c:auto val="1"/>
        <c:lblAlgn val="ctr"/>
        <c:lblOffset val="100"/>
        <c:noMultiLvlLbl val="0"/>
      </c:catAx>
      <c:valAx>
        <c:axId val="3612454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3612300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0.2463</cdr:x>
      <cdr:y>0.09856</cdr:y>
    </cdr:from>
    <cdr:to>
      <cdr:x>0.28089</cdr:x>
      <cdr:y>0.13045</cdr:y>
    </cdr:to>
    <cdr:pic>
      <cdr:nvPicPr>
        <cdr:cNvPr id="2" name="Picture 2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327274" y="592988"/>
          <a:ext cx="326799" cy="1918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0.24429</cdr:x>
      <cdr:y>0.13944</cdr:y>
    </cdr:from>
    <cdr:to>
      <cdr:x>0.28104</cdr:x>
      <cdr:y>0.16904</cdr:y>
    </cdr:to>
    <cdr:pic>
      <cdr:nvPicPr>
        <cdr:cNvPr id="4" name="Picture 2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308225" y="838963"/>
          <a:ext cx="347264" cy="1780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0.2458</cdr:x>
      <cdr:y>0.1849</cdr:y>
    </cdr:from>
    <cdr:to>
      <cdr:x>0.28068</cdr:x>
      <cdr:y>0.2145</cdr:y>
    </cdr:to>
    <cdr:pic>
      <cdr:nvPicPr>
        <cdr:cNvPr id="5" name="Picture 7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322513" y="1112506"/>
          <a:ext cx="329576" cy="1780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0.24513</cdr:x>
      <cdr:y>0.2294</cdr:y>
    </cdr:from>
    <cdr:to>
      <cdr:x>0.27916</cdr:x>
      <cdr:y>0.26223</cdr:y>
    </cdr:to>
    <cdr:pic>
      <cdr:nvPicPr>
        <cdr:cNvPr id="6" name="Picture 2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316201" y="1380254"/>
          <a:ext cx="321543" cy="1975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0.24731</cdr:x>
      <cdr:y>0.27989</cdr:y>
    </cdr:from>
    <cdr:to>
      <cdr:x>0.28023</cdr:x>
      <cdr:y>0.30949</cdr:y>
    </cdr:to>
    <cdr:pic>
      <cdr:nvPicPr>
        <cdr:cNvPr id="7" name="Picture 2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336800" y="1684054"/>
          <a:ext cx="311070" cy="1780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0.24782</cdr:x>
      <cdr:y>0.32981</cdr:y>
    </cdr:from>
    <cdr:to>
      <cdr:x>0.27905</cdr:x>
      <cdr:y>0.35941</cdr:y>
    </cdr:to>
    <cdr:pic>
      <cdr:nvPicPr>
        <cdr:cNvPr id="8" name="Picture 2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341563" y="1984404"/>
          <a:ext cx="295124" cy="1780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0.24782</cdr:x>
      <cdr:y>0.37123</cdr:y>
    </cdr:from>
    <cdr:to>
      <cdr:x>0.28099</cdr:x>
      <cdr:y>0.40083</cdr:y>
    </cdr:to>
    <cdr:pic>
      <cdr:nvPicPr>
        <cdr:cNvPr id="9" name="Picture 10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341563" y="2233609"/>
          <a:ext cx="313420" cy="1780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0.2463</cdr:x>
      <cdr:y>0.41438</cdr:y>
    </cdr:from>
    <cdr:to>
      <cdr:x>0.28067</cdr:x>
      <cdr:y>0.44397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2327275" y="2493246"/>
          <a:ext cx="324720" cy="17803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0.2463</cdr:x>
      <cdr:y>0.45666</cdr:y>
    </cdr:from>
    <cdr:to>
      <cdr:x>0.27904</cdr:x>
      <cdr:y>0.48626</cdr:y>
    </cdr:to>
    <cdr:pic>
      <cdr:nvPicPr>
        <cdr:cNvPr id="11" name="Picture 2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327275" y="2747636"/>
          <a:ext cx="309317" cy="1780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0.2453</cdr:x>
      <cdr:y>0.50106</cdr:y>
    </cdr:from>
    <cdr:to>
      <cdr:x>0.27904</cdr:x>
      <cdr:y>0.53066</cdr:y>
    </cdr:to>
    <cdr:pic>
      <cdr:nvPicPr>
        <cdr:cNvPr id="12" name="Picture 17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317750" y="3014783"/>
          <a:ext cx="318842" cy="1780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0.2453</cdr:x>
      <cdr:y>0.54545</cdr:y>
    </cdr:from>
    <cdr:to>
      <cdr:x>0.27941</cdr:x>
      <cdr:y>0.57505</cdr:y>
    </cdr:to>
    <cdr:pic>
      <cdr:nvPicPr>
        <cdr:cNvPr id="13" name="Picture 2" descr="http://www.whydubai.ru/a/flags/kuwait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317750" y="3281869"/>
          <a:ext cx="322338" cy="17809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0.24731</cdr:x>
      <cdr:y>0.59722</cdr:y>
    </cdr:from>
    <cdr:to>
      <cdr:x>0.27985</cdr:x>
      <cdr:y>0.62546</cdr:y>
    </cdr:to>
    <cdr:pic>
      <cdr:nvPicPr>
        <cdr:cNvPr id="14" name="Picture 17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336800" y="3593388"/>
          <a:ext cx="307412" cy="1699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0.24782</cdr:x>
      <cdr:y>0.64433</cdr:y>
    </cdr:from>
    <cdr:to>
      <cdr:x>0.28025</cdr:x>
      <cdr:y>0.67153</cdr:y>
    </cdr:to>
    <cdr:pic>
      <cdr:nvPicPr>
        <cdr:cNvPr id="15" name="Picture 17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341563" y="3876800"/>
          <a:ext cx="306460" cy="1636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0.2463</cdr:x>
      <cdr:y>0.68569</cdr:y>
    </cdr:from>
    <cdr:to>
      <cdr:x>0.27904</cdr:x>
      <cdr:y>0.71317</cdr:y>
    </cdr:to>
    <cdr:pic>
      <cdr:nvPicPr>
        <cdr:cNvPr id="16" name="Picture 17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327275" y="4125671"/>
          <a:ext cx="309318" cy="1653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0.2453</cdr:x>
      <cdr:y>0.87262</cdr:y>
    </cdr:from>
    <cdr:to>
      <cdr:x>0.27907</cdr:x>
      <cdr:y>0.90062</cdr:y>
    </cdr:to>
    <cdr:pic>
      <cdr:nvPicPr>
        <cdr:cNvPr id="17" name="Picture 2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317750" y="5250382"/>
          <a:ext cx="319098" cy="1684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0.2458</cdr:x>
      <cdr:y>0.91325</cdr:y>
    </cdr:from>
    <cdr:to>
      <cdr:x>0.27904</cdr:x>
      <cdr:y>0.94285</cdr:y>
    </cdr:to>
    <cdr:pic>
      <cdr:nvPicPr>
        <cdr:cNvPr id="18" name="Picture 2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322513" y="5494856"/>
          <a:ext cx="314079" cy="1780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0.2458</cdr:x>
      <cdr:y>0.73386</cdr:y>
    </cdr:from>
    <cdr:to>
      <cdr:x>0.27878</cdr:x>
      <cdr:y>0.7651</cdr:y>
    </cdr:to>
    <cdr:pic>
      <cdr:nvPicPr>
        <cdr:cNvPr id="19" name="il_fi" descr="http://states-world.ru/flags/244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322513" y="4415511"/>
          <a:ext cx="311668" cy="187979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0.24782</cdr:x>
      <cdr:y>0.82468</cdr:y>
    </cdr:from>
    <cdr:to>
      <cdr:x>0.28073</cdr:x>
      <cdr:y>0.85216</cdr:y>
    </cdr:to>
    <cdr:pic>
      <cdr:nvPicPr>
        <cdr:cNvPr id="20" name="Picture 17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341563" y="4961919"/>
          <a:ext cx="311044" cy="1653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0.24603</cdr:x>
      <cdr:y>0.78251</cdr:y>
    </cdr:from>
    <cdr:to>
      <cdr:x>0.28136</cdr:x>
      <cdr:y>0.80911</cdr:y>
    </cdr:to>
    <cdr:pic>
      <cdr:nvPicPr>
        <cdr:cNvPr id="21" name="Picture 4" descr="http://static.hsw.com.br/gif/informacoes-canada-1.gif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324721" y="4708212"/>
          <a:ext cx="333765" cy="16005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0.03199</cdr:x>
      <cdr:y>0.22249</cdr:y>
    </cdr:from>
    <cdr:to>
      <cdr:x>0.24194</cdr:x>
      <cdr:y>0.27662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2260" y="1338680"/>
          <a:ext cx="1983782" cy="3256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</a:rPr>
            <a:t>Западная </a:t>
          </a:r>
          <a:r>
            <a:rPr lang="ru-RU" sz="1400" b="1" dirty="0" err="1" smtClean="0">
              <a:solidFill>
                <a:srgbClr val="FF0000"/>
              </a:solidFill>
            </a:rPr>
            <a:t>Курна</a:t>
          </a:r>
          <a:r>
            <a:rPr lang="ru-RU" sz="1400" b="1" dirty="0" smtClean="0">
              <a:solidFill>
                <a:srgbClr val="FF0000"/>
              </a:solidFill>
            </a:rPr>
            <a:t> 2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0.00242</cdr:x>
      <cdr:y>0.71641</cdr:y>
    </cdr:from>
    <cdr:to>
      <cdr:x>0.24597</cdr:x>
      <cdr:y>0.78256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22860" y="4310513"/>
          <a:ext cx="2301255" cy="3979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200" b="1" dirty="0" smtClean="0">
              <a:solidFill>
                <a:srgbClr val="FF0000"/>
              </a:solidFill>
            </a:rPr>
            <a:t>Газовые месторождения в Узбекистане</a:t>
          </a:r>
          <a:endParaRPr lang="ru-RU" sz="12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</cdr:x>
      <cdr:y>0.52846</cdr:y>
    </cdr:from>
    <cdr:to>
      <cdr:x>0.56286</cdr:x>
      <cdr:y>0.67935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1300" y="2490788"/>
          <a:ext cx="990600" cy="711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0.49236</cdr:x>
      <cdr:y>0.4228</cdr:y>
    </cdr:from>
    <cdr:to>
      <cdr:x>0.76099</cdr:x>
      <cdr:y>0.68419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13149" y="1479015"/>
          <a:ext cx="1152922" cy="914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 smtClean="0"/>
            <a:t>860</a:t>
          </a:r>
          <a:r>
            <a:rPr lang="en-US" sz="1200" dirty="0" smtClean="0"/>
            <a:t> </a:t>
          </a:r>
        </a:p>
        <a:p xmlns:a="http://schemas.openxmlformats.org/drawingml/2006/main">
          <a:pPr algn="ctr"/>
          <a:r>
            <a:rPr lang="ru-RU" dirty="0"/>
            <a:t>м</a:t>
          </a:r>
          <a:r>
            <a:rPr lang="ru-RU" sz="1100" dirty="0" smtClean="0"/>
            <a:t>лн </a:t>
          </a:r>
          <a:endParaRPr lang="en-US" sz="1100" dirty="0" smtClean="0"/>
        </a:p>
        <a:p xmlns:a="http://schemas.openxmlformats.org/drawingml/2006/main">
          <a:pPr algn="ctr"/>
          <a:r>
            <a:rPr lang="ru-RU" sz="1100" dirty="0" err="1" smtClean="0"/>
            <a:t>барр</a:t>
          </a:r>
          <a:r>
            <a:rPr lang="ru-RU" dirty="0" smtClean="0"/>
            <a:t>. н. э.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0.38583</cdr:x>
      <cdr:y>0.09536</cdr:y>
    </cdr:from>
    <cdr:to>
      <cdr:x>0.54388</cdr:x>
      <cdr:y>0.32475</cdr:y>
    </cdr:to>
    <cdr:sp macro="" textlink="">
      <cdr:nvSpPr>
        <cdr:cNvPr id="2" name="Овал 1"/>
        <cdr:cNvSpPr/>
      </cdr:nvSpPr>
      <cdr:spPr bwMode="auto">
        <a:xfrm xmlns:a="http://schemas.openxmlformats.org/drawingml/2006/main">
          <a:off x="1961093" y="232305"/>
          <a:ext cx="803353" cy="5588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ysDot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rgbClr val="FF0000"/>
              </a:solidFill>
            </a:rPr>
            <a:t>+220%</a:t>
          </a:r>
          <a:endParaRPr lang="ru-RU" sz="1400" b="1" dirty="0">
            <a:solidFill>
              <a:srgbClr val="FF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0.49236</cdr:x>
      <cdr:y>0.4228</cdr:y>
    </cdr:from>
    <cdr:to>
      <cdr:x>0.76099</cdr:x>
      <cdr:y>0.68419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13149" y="1479015"/>
          <a:ext cx="1152922" cy="914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 smtClean="0"/>
            <a:t>860</a:t>
          </a:r>
          <a:r>
            <a:rPr lang="en-US" sz="1200" dirty="0" smtClean="0"/>
            <a:t> </a:t>
          </a:r>
        </a:p>
        <a:p xmlns:a="http://schemas.openxmlformats.org/drawingml/2006/main">
          <a:pPr algn="ctr"/>
          <a:r>
            <a:rPr lang="ru-RU" dirty="0"/>
            <a:t>м</a:t>
          </a:r>
          <a:r>
            <a:rPr lang="ru-RU" sz="1100" dirty="0" smtClean="0"/>
            <a:t>лн </a:t>
          </a:r>
          <a:endParaRPr lang="en-US" sz="1100" dirty="0" smtClean="0"/>
        </a:p>
        <a:p xmlns:a="http://schemas.openxmlformats.org/drawingml/2006/main">
          <a:pPr algn="ctr"/>
          <a:r>
            <a:rPr lang="ru-RU" sz="1100" dirty="0" err="1" smtClean="0"/>
            <a:t>барр</a:t>
          </a:r>
          <a:r>
            <a:rPr lang="ru-RU" dirty="0" smtClean="0"/>
            <a:t>. н. э.</a:t>
          </a:r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0" tIns="46299" rIns="92600" bIns="46299" numCol="1" anchor="t" anchorCtr="0" compatLnSpc="1">
            <a:prstTxWarp prst="textNoShape">
              <a:avLst/>
            </a:prstTxWarp>
          </a:bodyPr>
          <a:lstStyle>
            <a:lvl1pPr algn="l" defTabSz="928422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1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0" tIns="46299" rIns="92600" bIns="46299" numCol="1" anchor="t" anchorCtr="0" compatLnSpc="1">
            <a:prstTxWarp prst="textNoShape">
              <a:avLst/>
            </a:prstTxWarp>
          </a:bodyPr>
          <a:lstStyle>
            <a:lvl1pPr algn="r" defTabSz="928422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0" tIns="46299" rIns="92600" bIns="46299" numCol="1" anchor="b" anchorCtr="0" compatLnSpc="1">
            <a:prstTxWarp prst="textNoShape">
              <a:avLst/>
            </a:prstTxWarp>
          </a:bodyPr>
          <a:lstStyle>
            <a:lvl1pPr algn="l" defTabSz="928422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0" tIns="46299" rIns="92600" bIns="46299" numCol="1" anchor="b" anchorCtr="0" compatLnSpc="1">
            <a:prstTxWarp prst="textNoShape">
              <a:avLst/>
            </a:prstTxWarp>
          </a:bodyPr>
          <a:lstStyle>
            <a:lvl1pPr algn="r" defTabSz="928422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5CF0AD2-F2B4-4EAC-AB19-EF9A4E6D9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391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0" tIns="46299" rIns="92600" bIns="46299" numCol="1" anchor="t" anchorCtr="0" compatLnSpc="1">
            <a:prstTxWarp prst="textNoShape">
              <a:avLst/>
            </a:prstTxWarp>
          </a:bodyPr>
          <a:lstStyle>
            <a:lvl1pPr algn="l" defTabSz="928422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1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0" tIns="46299" rIns="92600" bIns="46299" numCol="1" anchor="t" anchorCtr="0" compatLnSpc="1">
            <a:prstTxWarp prst="textNoShape">
              <a:avLst/>
            </a:prstTxWarp>
          </a:bodyPr>
          <a:lstStyle>
            <a:lvl1pPr algn="r" defTabSz="928422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75" y="742950"/>
            <a:ext cx="537527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6" y="4716463"/>
            <a:ext cx="498792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0" tIns="46299" rIns="92600" bIns="462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0" tIns="46299" rIns="92600" bIns="46299" numCol="1" anchor="b" anchorCtr="0" compatLnSpc="1">
            <a:prstTxWarp prst="textNoShape">
              <a:avLst/>
            </a:prstTxWarp>
          </a:bodyPr>
          <a:lstStyle>
            <a:lvl1pPr algn="l" defTabSz="928422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0" tIns="46299" rIns="92600" bIns="46299" numCol="1" anchor="b" anchorCtr="0" compatLnSpc="1">
            <a:prstTxWarp prst="textNoShape">
              <a:avLst/>
            </a:prstTxWarp>
          </a:bodyPr>
          <a:lstStyle>
            <a:lvl1pPr algn="r" defTabSz="928422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DAC4491-608D-4640-95AE-5AAD8DF8F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77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8BC569-FF36-408C-A461-507157D3986B}" type="slidenum">
              <a:rPr lang="ru-RU"/>
              <a:pPr/>
              <a:t>2</a:t>
            </a:fld>
            <a:endParaRPr lang="ru-RU" dirty="0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75275" cy="3722688"/>
          </a:xfrm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72" y="4716947"/>
            <a:ext cx="4982732" cy="446901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75" y="742950"/>
            <a:ext cx="537527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27077" y="4691065"/>
            <a:ext cx="5346699" cy="4468812"/>
          </a:xfrm>
        </p:spPr>
        <p:txBody>
          <a:bodyPr/>
          <a:lstStyle/>
          <a:p>
            <a:pPr indent="266680" algn="just" defTabSz="914332" eaLnBrk="1" hangingPunct="1">
              <a:defRPr/>
            </a:pPr>
            <a:endParaRPr lang="ru-RU" sz="1400" dirty="0">
              <a:latin typeface="+mn-lt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8413"/>
            <a:fld id="{A06F53CB-BB39-4528-AD1D-A5DD221AB30C}" type="slidenum">
              <a:rPr lang="ru-RU" b="0">
                <a:solidFill>
                  <a:prstClr val="black"/>
                </a:solidFill>
                <a:latin typeface="Times New Roman"/>
              </a:rPr>
              <a:pPr defTabSz="928413"/>
              <a:t>12</a:t>
            </a:fld>
            <a:endParaRPr lang="ru-RU" b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6522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AC4491-608D-4640-95AE-5AAD8DF8F4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6F53CB-BB39-4528-AD1D-A5DD221AB30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86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AC4491-608D-4640-95AE-5AAD8DF8F48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79368-662F-43DA-99A6-AA61DB5E515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03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75" y="742950"/>
            <a:ext cx="537527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98766" y="4716463"/>
            <a:ext cx="5783282" cy="4468812"/>
          </a:xfrm>
        </p:spPr>
        <p:txBody>
          <a:bodyPr>
            <a:normAutofit/>
          </a:bodyPr>
          <a:lstStyle/>
          <a:p>
            <a:pPr indent="180961" algn="just"/>
            <a:r>
              <a:rPr lang="ru-RU" dirty="0" smtClean="0"/>
              <a:t>Разработка Западной Курны-2 и газовых месторождений в Узбекистане по уровню планируемой добычи УВ </a:t>
            </a:r>
            <a:r>
              <a:rPr lang="ru-RU" dirty="0"/>
              <a:t>входят </a:t>
            </a:r>
            <a:r>
              <a:rPr lang="ru-RU" dirty="0" smtClean="0"/>
              <a:t>в мировой </a:t>
            </a:r>
            <a:br>
              <a:rPr lang="ru-RU" dirty="0" smtClean="0"/>
            </a:br>
            <a:r>
              <a:rPr lang="ru-RU" dirty="0" smtClean="0"/>
              <a:t>ТОП-20 мега-проектов. При этом наш иракский проект находится на 4-ом месте.</a:t>
            </a:r>
          </a:p>
          <a:p>
            <a:pPr indent="180961" algn="just"/>
            <a:endParaRPr lang="ru-RU" sz="1400" dirty="0"/>
          </a:p>
          <a:p>
            <a:pPr indent="180961" algn="just"/>
            <a:r>
              <a:rPr lang="ru-RU" dirty="0" smtClean="0"/>
              <a:t>Расскажу подробнее о положении дел по каждому из приоритетных направлений нашей работы.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8413"/>
            <a:fld id="{A2D84DC4-61FA-47CB-A765-B1B24123C1BF}" type="slidenum">
              <a:rPr lang="ru-RU" b="0">
                <a:solidFill>
                  <a:prstClr val="black"/>
                </a:solidFill>
                <a:latin typeface="Times New Roman"/>
              </a:rPr>
              <a:pPr defTabSz="928413"/>
              <a:t>6</a:t>
            </a:fld>
            <a:endParaRPr lang="ru-RU" b="0">
              <a:solidFill>
                <a:prstClr val="black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73" tIns="47187" rIns="94373" bIns="47187" anchor="b"/>
          <a:lstStyle/>
          <a:p>
            <a:pPr algn="r" defTabSz="939347"/>
            <a:fld id="{14715F0D-C256-46DC-9733-C61B39FBC2CC}" type="slidenum">
              <a:rPr lang="ru-RU" sz="1300" b="0">
                <a:latin typeface="Arial" pitchFamily="34" charset="0"/>
              </a:rPr>
              <a:pPr algn="r" defTabSz="939347"/>
              <a:t>7</a:t>
            </a:fld>
            <a:endParaRPr lang="ru-RU" sz="1300" b="0" dirty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2950"/>
            <a:ext cx="5378450" cy="3724275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5" y="4718055"/>
            <a:ext cx="5438775" cy="4467225"/>
          </a:xfrm>
          <a:noFill/>
          <a:ln/>
        </p:spPr>
        <p:txBody>
          <a:bodyPr lIns="94373" tIns="47187" rIns="94373" bIns="47187"/>
          <a:lstStyle/>
          <a:p>
            <a:pPr defTabSz="904818">
              <a:defRPr/>
            </a:pPr>
            <a:r>
              <a:rPr lang="ru-RU" dirty="0" smtClean="0"/>
              <a:t>Источник:</a:t>
            </a:r>
          </a:p>
          <a:p>
            <a:r>
              <a:rPr lang="ru-RU" dirty="0" smtClean="0"/>
              <a:t>2014Е-2016Е</a:t>
            </a:r>
            <a:r>
              <a:rPr lang="ru-RU" baseline="0" dirty="0" smtClean="0"/>
              <a:t> – </a:t>
            </a:r>
            <a:r>
              <a:rPr lang="ru-RU" baseline="0" dirty="0" err="1" smtClean="0"/>
              <a:t>Сурцуков</a:t>
            </a:r>
            <a:endParaRPr lang="ru-RU" baseline="0" dirty="0" smtClean="0"/>
          </a:p>
          <a:p>
            <a:r>
              <a:rPr lang="ru-RU" baseline="0" dirty="0" smtClean="0"/>
              <a:t>Текст - </a:t>
            </a:r>
            <a:r>
              <a:rPr lang="ru-RU" baseline="0" dirty="0" err="1" smtClean="0"/>
              <a:t>Сурцуков</a:t>
            </a:r>
            <a:endParaRPr lang="ru-RU" dirty="0" smtClean="0"/>
          </a:p>
          <a:p>
            <a:pPr defTabSz="881944"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6F53CB-BB39-4528-AD1D-A5DD221AB3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09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AC4491-608D-4640-95AE-5AAD8DF8F4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73" tIns="47187" rIns="94373" bIns="47187" anchor="b"/>
          <a:lstStyle/>
          <a:p>
            <a:pPr algn="r" defTabSz="939347"/>
            <a:fld id="{14715F0D-C256-46DC-9733-C61B39FBC2CC}" type="slidenum">
              <a:rPr lang="ru-RU" sz="1300" b="0">
                <a:latin typeface="Arial" pitchFamily="34" charset="0"/>
              </a:rPr>
              <a:pPr algn="r" defTabSz="939347"/>
              <a:t>11</a:t>
            </a:fld>
            <a:endParaRPr lang="ru-RU" sz="1300" b="0" dirty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2950"/>
            <a:ext cx="5378450" cy="3724275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5" y="4718055"/>
            <a:ext cx="5438775" cy="4467225"/>
          </a:xfrm>
          <a:noFill/>
          <a:ln/>
        </p:spPr>
        <p:txBody>
          <a:bodyPr lIns="94373" tIns="47187" rIns="94373" bIns="47187"/>
          <a:lstStyle/>
          <a:p>
            <a:pPr defTabSz="904818">
              <a:defRPr/>
            </a:pPr>
            <a:r>
              <a:rPr lang="ru-RU" dirty="0" smtClean="0"/>
              <a:t>Источник:</a:t>
            </a:r>
          </a:p>
          <a:p>
            <a:r>
              <a:rPr lang="ru-RU" dirty="0" smtClean="0"/>
              <a:t>2014Е-2016Е</a:t>
            </a:r>
            <a:r>
              <a:rPr lang="ru-RU" baseline="0" dirty="0" smtClean="0"/>
              <a:t> – </a:t>
            </a:r>
            <a:r>
              <a:rPr lang="ru-RU" baseline="0" dirty="0" err="1" smtClean="0"/>
              <a:t>Сурцуков</a:t>
            </a:r>
            <a:endParaRPr lang="ru-RU" baseline="0" dirty="0" smtClean="0"/>
          </a:p>
          <a:p>
            <a:r>
              <a:rPr lang="ru-RU" baseline="0" dirty="0" smtClean="0"/>
              <a:t>Текст - </a:t>
            </a:r>
            <a:r>
              <a:rPr lang="ru-RU" baseline="0" dirty="0" err="1" smtClean="0"/>
              <a:t>Сурцуков</a:t>
            </a:r>
            <a:endParaRPr lang="ru-RU" dirty="0" smtClean="0"/>
          </a:p>
          <a:p>
            <a:pPr defTabSz="881944"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58000" y="6858000"/>
            <a:ext cx="1933575" cy="2746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FF3300"/>
                </a:solidFill>
                <a:cs typeface="+mn-cs"/>
              </a:rPr>
              <a:t>  [</a:t>
            </a:r>
            <a:fld id="{DDA535FA-92A7-42D5-A887-48697FF0C70E}" type="datetime8">
              <a:rPr lang="en-US" sz="1200">
                <a:solidFill>
                  <a:srgbClr val="FF3300"/>
                </a:solidFill>
                <a:cs typeface="+mn-cs"/>
              </a:rPr>
              <a:pPr>
                <a:defRPr/>
              </a:pPr>
              <a:t>10/22/2014 2:08 PM</a:t>
            </a:fld>
            <a:r>
              <a:rPr lang="en-US" sz="1200">
                <a:solidFill>
                  <a:srgbClr val="FF3300"/>
                </a:solidFill>
                <a:cs typeface="+mn-cs"/>
              </a:rPr>
              <a:t>]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3284538"/>
            <a:ext cx="9296400" cy="165735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399088"/>
            <a:ext cx="9296400" cy="865187"/>
          </a:xfrm>
        </p:spPr>
        <p:txBody>
          <a:bodyPr/>
          <a:lstStyle>
            <a:lvl1pPr marL="0" indent="0" algn="ctr">
              <a:buFontTx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48550" y="152400"/>
            <a:ext cx="2076450" cy="64627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152400"/>
            <a:ext cx="6078537" cy="64627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61950"/>
            <a:ext cx="8305800" cy="800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17613" y="1473199"/>
            <a:ext cx="8280400" cy="5141913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3650" y="406400"/>
            <a:ext cx="8261350" cy="755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17613" y="1517649"/>
            <a:ext cx="8280400" cy="5097463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3650" y="361950"/>
            <a:ext cx="8261350" cy="800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7613" y="1606549"/>
            <a:ext cx="4064000" cy="5008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434013" y="1606550"/>
            <a:ext cx="4064000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434013" y="3873500"/>
            <a:ext cx="4064000" cy="2741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3650" y="361950"/>
            <a:ext cx="8261350" cy="8001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7613" y="1562099"/>
            <a:ext cx="4064000" cy="5053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434013" y="1562100"/>
            <a:ext cx="4064000" cy="215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434013" y="3873500"/>
            <a:ext cx="4064000" cy="2741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 userDrawn="1"/>
        </p:nvSpPr>
        <p:spPr>
          <a:xfrm>
            <a:off x="2063750" y="4318000"/>
            <a:ext cx="3556000" cy="1511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0" dirty="0" smtClean="0">
              <a:cs typeface="Tahom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 userDrawn="1"/>
        </p:nvSpPr>
        <p:spPr>
          <a:xfrm>
            <a:off x="2063750" y="4318000"/>
            <a:ext cx="3556000" cy="1511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0" dirty="0" smtClean="0">
              <a:cs typeface="Tahom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0532" y="2060852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AD08-D090-42A6-8095-7B93987579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6150-BE5E-4BCC-9BB7-E379E6BDBA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28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AC4-23C4-49F6-A06F-35CE85F181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2094" y="6384938"/>
            <a:ext cx="660400" cy="365125"/>
          </a:xfrm>
        </p:spPr>
        <p:txBody>
          <a:bodyPr/>
          <a:lstStyle/>
          <a:p>
            <a:fld id="{6F8E6150-BE5E-4BCC-9BB7-E379E6BDBA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12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759B-33E8-49E3-B3A9-0D78B1EACB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6150-BE5E-4BCC-9BB7-E379E6BDBA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0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B6E-1AAF-464D-927D-6DD5A94967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6150-BE5E-4BCC-9BB7-E379E6BDBA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36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68BFF-D692-4DA2-BEA4-488836C58C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6150-BE5E-4BCC-9BB7-E379E6BDBA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24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23D7-0717-4E49-B8A7-7F4139EF3A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6150-BE5E-4BCC-9BB7-E379E6BDBA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7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D24F-B0C7-43AF-88E5-37E7922D3C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6150-BE5E-4BCC-9BB7-E379E6BDBA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43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362-B893-4607-A1B3-5DC11BCDC0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6150-BE5E-4BCC-9BB7-E379E6BDBA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64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58004" y="6858000"/>
            <a:ext cx="1858499" cy="27918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200">
                <a:solidFill>
                  <a:srgbClr val="FF3300"/>
                </a:solidFill>
                <a:latin typeface="Tahoma"/>
              </a:rPr>
              <a:t>  [</a:t>
            </a:r>
            <a:fld id="{DDA535FA-92A7-42D5-A887-48697FF0C70E}" type="datetime8">
              <a:rPr lang="en-US" sz="1200">
                <a:solidFill>
                  <a:srgbClr val="FF3300"/>
                </a:solidFill>
                <a:latin typeface="Tahoma"/>
              </a:rPr>
              <a:pPr/>
              <a:t>10/22/2014 2:08 PM</a:t>
            </a:fld>
            <a:r>
              <a:rPr lang="en-US" sz="1200">
                <a:solidFill>
                  <a:srgbClr val="FF3300"/>
                </a:solidFill>
                <a:latin typeface="Tahoma"/>
              </a:rPr>
              <a:t>]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3284538"/>
            <a:ext cx="9296400" cy="165735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399100"/>
            <a:ext cx="9296400" cy="865187"/>
          </a:xfrm>
        </p:spPr>
        <p:txBody>
          <a:bodyPr/>
          <a:lstStyle>
            <a:lvl1pPr marL="0" indent="0" algn="ctr">
              <a:buFontTx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0858132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20321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1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4877990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7613" y="981075"/>
            <a:ext cx="4064000" cy="5634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4018" y="981075"/>
            <a:ext cx="4064000" cy="5634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11515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050" y="184150"/>
            <a:ext cx="7613650" cy="11557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82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82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48868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72919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33402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3216484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0995570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51013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48553" y="152402"/>
            <a:ext cx="2076450" cy="64627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9" y="152402"/>
            <a:ext cx="6078537" cy="64627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14090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61950"/>
            <a:ext cx="8305800" cy="800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17614" y="1473206"/>
            <a:ext cx="8280400" cy="5141913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82130011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3655" y="406400"/>
            <a:ext cx="8261351" cy="755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17614" y="1517649"/>
            <a:ext cx="8280400" cy="5097463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85472393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3655" y="361950"/>
            <a:ext cx="8261351" cy="800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7613" y="1606553"/>
            <a:ext cx="4064000" cy="5008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434018" y="1606550"/>
            <a:ext cx="4064000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434018" y="3873501"/>
            <a:ext cx="4064000" cy="2741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7819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7613" y="981075"/>
            <a:ext cx="4064000" cy="5634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4013" y="981075"/>
            <a:ext cx="4064000" cy="5634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3655" y="361950"/>
            <a:ext cx="8261351" cy="8001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7613" y="1562100"/>
            <a:ext cx="4064000" cy="5053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434018" y="1562100"/>
            <a:ext cx="4064000" cy="215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434018" y="3873501"/>
            <a:ext cx="4064000" cy="2741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51353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 userDrawn="1"/>
        </p:nvSpPr>
        <p:spPr>
          <a:xfrm>
            <a:off x="2063753" y="4318000"/>
            <a:ext cx="3556001" cy="1511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0" dirty="0" smtClean="0">
              <a:solidFill>
                <a:prstClr val="black">
                  <a:tint val="75000"/>
                </a:prstClr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62588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58000" y="6858000"/>
            <a:ext cx="1933575" cy="2746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200">
                <a:solidFill>
                  <a:srgbClr val="FF3300"/>
                </a:solidFill>
              </a:rPr>
              <a:t>  [</a:t>
            </a:r>
            <a:fld id="{DDA535FA-92A7-42D5-A887-48697FF0C70E}" type="datetime8">
              <a:rPr lang="en-US" sz="1200">
                <a:solidFill>
                  <a:srgbClr val="FF3300"/>
                </a:solidFill>
              </a:rPr>
              <a:pPr/>
              <a:t>10/22/2014 2:08 PM</a:t>
            </a:fld>
            <a:r>
              <a:rPr lang="en-US" sz="1200">
                <a:solidFill>
                  <a:srgbClr val="FF3300"/>
                </a:solidFill>
              </a:rPr>
              <a:t>]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3284538"/>
            <a:ext cx="9296400" cy="165735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399088"/>
            <a:ext cx="9296400" cy="865187"/>
          </a:xfrm>
        </p:spPr>
        <p:txBody>
          <a:bodyPr/>
          <a:lstStyle>
            <a:lvl1pPr marL="0" indent="0" algn="ctr">
              <a:buFontTx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6530922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0408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5226399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7613" y="981075"/>
            <a:ext cx="4064000" cy="5634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4013" y="981075"/>
            <a:ext cx="4064000" cy="5634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435534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050" y="184150"/>
            <a:ext cx="7613650" cy="11557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62537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78242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99537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968927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050" y="184150"/>
            <a:ext cx="7613650" cy="11557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5308750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47583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48550" y="152400"/>
            <a:ext cx="2076450" cy="64627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152400"/>
            <a:ext cx="6078537" cy="64627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64058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61950"/>
            <a:ext cx="8305800" cy="800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17613" y="1473199"/>
            <a:ext cx="8280400" cy="5141913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419652532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3650" y="406400"/>
            <a:ext cx="8261350" cy="755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17613" y="1517649"/>
            <a:ext cx="8280400" cy="5097463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94213692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3650" y="361950"/>
            <a:ext cx="8261350" cy="800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7613" y="1606549"/>
            <a:ext cx="4064000" cy="5008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434013" y="1606550"/>
            <a:ext cx="4064000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434013" y="3873500"/>
            <a:ext cx="4064000" cy="2741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75202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3650" y="361950"/>
            <a:ext cx="8261350" cy="8001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7613" y="1562099"/>
            <a:ext cx="4064000" cy="5053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434013" y="1562100"/>
            <a:ext cx="4064000" cy="215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434013" y="3873500"/>
            <a:ext cx="4064000" cy="2741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96412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image" Target="../media/image7.gif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image" Target="../media/image7.gif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" descr="polos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87450" y="341313"/>
            <a:ext cx="87185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63650" y="361950"/>
            <a:ext cx="84010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562100"/>
            <a:ext cx="924560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858000" y="6858000"/>
            <a:ext cx="1933575" cy="2746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FF3300"/>
                </a:solidFill>
                <a:cs typeface="+mn-cs"/>
              </a:rPr>
              <a:t>  [</a:t>
            </a:r>
            <a:fld id="{F024024A-F0A7-44C6-A036-888497E742DA}" type="datetime8">
              <a:rPr lang="en-US" sz="1200">
                <a:solidFill>
                  <a:srgbClr val="FF3300"/>
                </a:solidFill>
                <a:cs typeface="+mn-cs"/>
              </a:rPr>
              <a:pPr>
                <a:defRPr/>
              </a:pPr>
              <a:t>10/22/2014 2:08 PM</a:t>
            </a:fld>
            <a:r>
              <a:rPr lang="en-US" sz="1200">
                <a:solidFill>
                  <a:srgbClr val="FF3300"/>
                </a:solidFill>
                <a:cs typeface="+mn-cs"/>
              </a:rPr>
              <a:t>]</a:t>
            </a: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9425638" y="6625345"/>
            <a:ext cx="449262" cy="2159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BA715BDA-E538-4283-8F65-299D794B0506}" type="slidenum">
              <a:rPr lang="ru-RU" sz="800">
                <a:cs typeface="+mn-cs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ru-RU" sz="800" dirty="0">
              <a:cs typeface="+mn-cs"/>
            </a:endParaRPr>
          </a:p>
        </p:txBody>
      </p:sp>
      <p:sp>
        <p:nvSpPr>
          <p:cNvPr id="6" name="AutoShape 43"/>
          <p:cNvSpPr>
            <a:spLocks noChangeArrowheads="1"/>
          </p:cNvSpPr>
          <p:nvPr/>
        </p:nvSpPr>
        <p:spPr bwMode="auto">
          <a:xfrm rot="10800000">
            <a:off x="8997950" y="450850"/>
            <a:ext cx="288925" cy="647700"/>
          </a:xfrm>
          <a:prstGeom prst="chevron">
            <a:avLst>
              <a:gd name="adj" fmla="val 59889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sp>
        <p:nvSpPr>
          <p:cNvPr id="7" name="AutoShape 44"/>
          <p:cNvSpPr>
            <a:spLocks noChangeArrowheads="1"/>
          </p:cNvSpPr>
          <p:nvPr/>
        </p:nvSpPr>
        <p:spPr bwMode="auto">
          <a:xfrm rot="10800000">
            <a:off x="9213850" y="450850"/>
            <a:ext cx="288925" cy="647700"/>
          </a:xfrm>
          <a:prstGeom prst="chevron">
            <a:avLst>
              <a:gd name="adj" fmla="val 59889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auto">
          <a:xfrm rot="10800000">
            <a:off x="9429750" y="450850"/>
            <a:ext cx="288925" cy="647700"/>
          </a:xfrm>
          <a:prstGeom prst="chevron">
            <a:avLst>
              <a:gd name="adj" fmla="val 59889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610811" y="9381"/>
            <a:ext cx="2297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i="1" dirty="0">
                <a:solidFill>
                  <a:srgbClr val="FF0000"/>
                </a:solidFill>
              </a:rPr>
              <a:t>Всегда в движении!</a:t>
            </a:r>
          </a:p>
        </p:txBody>
      </p:sp>
      <p:pic>
        <p:nvPicPr>
          <p:cNvPr id="17" name="Picture 4" descr="log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0825" y="341313"/>
            <a:ext cx="6683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65" name="Picture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34753"/>
            <a:ext cx="668338" cy="16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0" r:id="rId2"/>
    <p:sldLayoutId id="2147483979" r:id="rId3"/>
    <p:sldLayoutId id="2147483978" r:id="rId4"/>
    <p:sldLayoutId id="2147483977" r:id="rId5"/>
    <p:sldLayoutId id="2147483976" r:id="rId6"/>
    <p:sldLayoutId id="2147483975" r:id="rId7"/>
    <p:sldLayoutId id="2147483974" r:id="rId8"/>
    <p:sldLayoutId id="2147483973" r:id="rId9"/>
    <p:sldLayoutId id="2147483972" r:id="rId10"/>
    <p:sldLayoutId id="2147483971" r:id="rId11"/>
    <p:sldLayoutId id="2147483970" r:id="rId12"/>
    <p:sldLayoutId id="2147483969" r:id="rId13"/>
    <p:sldLayoutId id="2147483968" r:id="rId14"/>
    <p:sldLayoutId id="2147483967" r:id="rId15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979613" y="4221163"/>
            <a:ext cx="3744912" cy="1728787"/>
          </a:xfrm>
          <a:prstGeom prst="rect">
            <a:avLst/>
          </a:prstGeom>
          <a:solidFill>
            <a:schemeClr val="bg1">
              <a:alpha val="75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7412" name="Заголовок 1"/>
          <p:cNvSpPr>
            <a:spLocks noGrp="1"/>
          </p:cNvSpPr>
          <p:nvPr>
            <p:ph type="title"/>
          </p:nvPr>
        </p:nvSpPr>
        <p:spPr bwMode="auto">
          <a:xfrm>
            <a:off x="2063750" y="539750"/>
            <a:ext cx="35560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979613" y="404813"/>
            <a:ext cx="3744912" cy="3744912"/>
          </a:xfrm>
          <a:prstGeom prst="rect">
            <a:avLst/>
          </a:prstGeom>
          <a:solidFill>
            <a:srgbClr val="A80000">
              <a:alpha val="75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440691" y="404813"/>
            <a:ext cx="23262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1600" i="1" dirty="0">
                <a:solidFill>
                  <a:srgbClr val="FF0000"/>
                </a:solidFill>
              </a:rPr>
              <a:t>Всегда в движении!</a:t>
            </a:r>
          </a:p>
        </p:txBody>
      </p:sp>
      <p:pic>
        <p:nvPicPr>
          <p:cNvPr id="196613" name="Рисунок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96" y="404813"/>
            <a:ext cx="1159392" cy="146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979613" y="4221163"/>
            <a:ext cx="3744912" cy="1728787"/>
          </a:xfrm>
          <a:prstGeom prst="rect">
            <a:avLst/>
          </a:prstGeom>
          <a:solidFill>
            <a:schemeClr val="bg1">
              <a:alpha val="75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9460" name="Заголовок 1"/>
          <p:cNvSpPr>
            <a:spLocks noGrp="1"/>
          </p:cNvSpPr>
          <p:nvPr>
            <p:ph type="title"/>
          </p:nvPr>
        </p:nvSpPr>
        <p:spPr bwMode="auto">
          <a:xfrm>
            <a:off x="2063750" y="539750"/>
            <a:ext cx="35560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979613" y="404813"/>
            <a:ext cx="3744912" cy="3744912"/>
          </a:xfrm>
          <a:prstGeom prst="rect">
            <a:avLst/>
          </a:prstGeom>
          <a:solidFill>
            <a:srgbClr val="A80000">
              <a:alpha val="75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440691" y="404813"/>
            <a:ext cx="23262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1600" i="1" dirty="0">
                <a:solidFill>
                  <a:srgbClr val="FF0000"/>
                </a:solidFill>
              </a:rPr>
              <a:t>Всегда в движении!</a:t>
            </a:r>
          </a:p>
        </p:txBody>
      </p:sp>
      <p:pic>
        <p:nvPicPr>
          <p:cNvPr id="13" name="Рисунок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96" y="404813"/>
            <a:ext cx="1159392" cy="146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586" y="332656"/>
            <a:ext cx="7800867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930CB11-D623-4FEB-B185-D4B876F1AD15}" type="datetime1">
              <a:rPr lang="ru-RU" b="0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22.10.2014</a:t>
            </a:fld>
            <a:endParaRPr lang="ru-RU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8E6150-BE5E-4BCC-9BB7-E379E6BDBA98}" type="slidenum">
              <a:rPr lang="ru-RU" b="0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4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log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0831" y="341312"/>
            <a:ext cx="668338" cy="865188"/>
          </a:xfrm>
          <a:prstGeom prst="rect">
            <a:avLst/>
          </a:prstGeom>
          <a:noFill/>
        </p:spPr>
      </p:pic>
      <p:pic>
        <p:nvPicPr>
          <p:cNvPr id="10" name="Picture 5" descr="polosa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87450" y="341312"/>
            <a:ext cx="8718550" cy="8651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63650" y="361950"/>
            <a:ext cx="84010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562100"/>
            <a:ext cx="924560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</p:txBody>
      </p:sp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6858004" y="6858000"/>
            <a:ext cx="1858499" cy="27918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200">
                <a:solidFill>
                  <a:srgbClr val="FF3300"/>
                </a:solidFill>
                <a:latin typeface="Tahoma"/>
              </a:rPr>
              <a:t>  [</a:t>
            </a:r>
            <a:fld id="{F024024A-F0A7-44C6-A036-888497E742DA}" type="datetime8">
              <a:rPr lang="en-US" sz="1200">
                <a:solidFill>
                  <a:srgbClr val="FF3300"/>
                </a:solidFill>
                <a:latin typeface="Tahoma"/>
              </a:rPr>
              <a:pPr/>
              <a:t>10/22/2014 2:08 PM</a:t>
            </a:fld>
            <a:r>
              <a:rPr lang="en-US" sz="1200">
                <a:solidFill>
                  <a:srgbClr val="FF3300"/>
                </a:solidFill>
                <a:latin typeface="Tahoma"/>
              </a:rPr>
              <a:t>]</a:t>
            </a:r>
          </a:p>
        </p:txBody>
      </p:sp>
      <p:sp>
        <p:nvSpPr>
          <p:cNvPr id="1029" name="Text Box 18"/>
          <p:cNvSpPr txBox="1">
            <a:spLocks noChangeArrowheads="1"/>
          </p:cNvSpPr>
          <p:nvPr/>
        </p:nvSpPr>
        <p:spPr bwMode="auto">
          <a:xfrm>
            <a:off x="9215442" y="6499225"/>
            <a:ext cx="449263" cy="2154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5E954DF6-61C6-497F-81CB-F2150626FDE8}" type="slidenum">
              <a:rPr lang="ru-RU" sz="800">
                <a:solidFill>
                  <a:prstClr val="black"/>
                </a:solidFill>
                <a:latin typeface="Tahoma"/>
              </a:rPr>
              <a:pPr algn="ctr">
                <a:spcBef>
                  <a:spcPct val="50000"/>
                </a:spcBef>
              </a:pPr>
              <a:t>‹#›</a:t>
            </a:fld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6" name="AutoShape 43"/>
          <p:cNvSpPr>
            <a:spLocks noChangeArrowheads="1"/>
          </p:cNvSpPr>
          <p:nvPr/>
        </p:nvSpPr>
        <p:spPr bwMode="auto">
          <a:xfrm rot="10800000">
            <a:off x="8997950" y="450850"/>
            <a:ext cx="288925" cy="647700"/>
          </a:xfrm>
          <a:prstGeom prst="chevron">
            <a:avLst>
              <a:gd name="adj" fmla="val 59889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AutoShape 44"/>
          <p:cNvSpPr>
            <a:spLocks noChangeArrowheads="1"/>
          </p:cNvSpPr>
          <p:nvPr/>
        </p:nvSpPr>
        <p:spPr bwMode="auto">
          <a:xfrm rot="10800000">
            <a:off x="9213854" y="450850"/>
            <a:ext cx="288925" cy="647700"/>
          </a:xfrm>
          <a:prstGeom prst="chevron">
            <a:avLst>
              <a:gd name="adj" fmla="val 59889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auto">
          <a:xfrm rot="10800000">
            <a:off x="9429750" y="450850"/>
            <a:ext cx="288925" cy="647700"/>
          </a:xfrm>
          <a:prstGeom prst="chevron">
            <a:avLst>
              <a:gd name="adj" fmla="val 59889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2" name="Picture 3" descr="\\.psf\Home\Projects\------ Lukoil Major\Materials\luk_tagline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064506" y="21460"/>
            <a:ext cx="1689100" cy="340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912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  <p:sldLayoutId id="2147484043" r:id="rId15"/>
    <p:sldLayoutId id="2147484044" r:id="rId16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0825" y="341312"/>
            <a:ext cx="668338" cy="865188"/>
          </a:xfrm>
          <a:prstGeom prst="rect">
            <a:avLst/>
          </a:prstGeom>
          <a:noFill/>
        </p:spPr>
      </p:pic>
      <p:pic>
        <p:nvPicPr>
          <p:cNvPr id="10" name="Picture 5" descr="polos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87450" y="341312"/>
            <a:ext cx="8718550" cy="8651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63650" y="361950"/>
            <a:ext cx="84010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562100"/>
            <a:ext cx="924560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</p:txBody>
      </p:sp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6858000" y="6858000"/>
            <a:ext cx="1933575" cy="2746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200">
                <a:solidFill>
                  <a:srgbClr val="FF3300"/>
                </a:solidFill>
              </a:rPr>
              <a:t>  [</a:t>
            </a:r>
            <a:fld id="{F024024A-F0A7-44C6-A036-888497E742DA}" type="datetime8">
              <a:rPr lang="en-US" sz="1200">
                <a:solidFill>
                  <a:srgbClr val="FF3300"/>
                </a:solidFill>
              </a:rPr>
              <a:pPr/>
              <a:t>10/22/2014 2:08 PM</a:t>
            </a:fld>
            <a:r>
              <a:rPr lang="en-US" sz="1200">
                <a:solidFill>
                  <a:srgbClr val="FF3300"/>
                </a:solidFill>
              </a:rPr>
              <a:t>]</a:t>
            </a:r>
          </a:p>
        </p:txBody>
      </p:sp>
      <p:sp>
        <p:nvSpPr>
          <p:cNvPr id="1029" name="Text Box 18"/>
          <p:cNvSpPr txBox="1">
            <a:spLocks noChangeArrowheads="1"/>
          </p:cNvSpPr>
          <p:nvPr/>
        </p:nvSpPr>
        <p:spPr bwMode="auto">
          <a:xfrm>
            <a:off x="9470629" y="6637454"/>
            <a:ext cx="449263" cy="2154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5E954DF6-61C6-497F-81CB-F2150626FDE8}" type="slidenum">
              <a:rPr lang="ru-RU" sz="8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6" name="AutoShape 43"/>
          <p:cNvSpPr>
            <a:spLocks noChangeArrowheads="1"/>
          </p:cNvSpPr>
          <p:nvPr/>
        </p:nvSpPr>
        <p:spPr bwMode="auto">
          <a:xfrm rot="10800000">
            <a:off x="8997950" y="450850"/>
            <a:ext cx="288925" cy="647700"/>
          </a:xfrm>
          <a:prstGeom prst="chevron">
            <a:avLst>
              <a:gd name="adj" fmla="val 59889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AutoShape 44"/>
          <p:cNvSpPr>
            <a:spLocks noChangeArrowheads="1"/>
          </p:cNvSpPr>
          <p:nvPr/>
        </p:nvSpPr>
        <p:spPr bwMode="auto">
          <a:xfrm rot="10800000">
            <a:off x="9213850" y="450850"/>
            <a:ext cx="288925" cy="647700"/>
          </a:xfrm>
          <a:prstGeom prst="chevron">
            <a:avLst>
              <a:gd name="adj" fmla="val 59889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auto">
          <a:xfrm rot="10800000">
            <a:off x="9429750" y="450850"/>
            <a:ext cx="288925" cy="647700"/>
          </a:xfrm>
          <a:prstGeom prst="chevron">
            <a:avLst>
              <a:gd name="adj" fmla="val 59889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3" descr="\\.psf\Home\Projects\------ Lukoil Major\Materials\luk_tagline.gi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64500" y="21460"/>
            <a:ext cx="1689100" cy="340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795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5" Type="http://schemas.openxmlformats.org/officeDocument/2006/relationships/chart" Target="../charts/chart14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6" Type="http://schemas.openxmlformats.org/officeDocument/2006/relationships/chart" Target="../charts/chart16.xml"/><Relationship Id="rId5" Type="http://schemas.openxmlformats.org/officeDocument/2006/relationships/image" Target="cid:image001.png@01CF7A9F.2CAC1EA0" TargetMode="Externa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hart" Target="../charts/chart2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chart" Target="../charts/chart1.xml"/><Relationship Id="rId9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chart" Target="../charts/chart6.xml"/><Relationship Id="rId7" Type="http://schemas.openxmlformats.org/officeDocument/2006/relationships/image" Target="../media/image27.jpeg"/><Relationship Id="rId12" Type="http://schemas.openxmlformats.org/officeDocument/2006/relationships/image" Target="../media/image32.gif"/><Relationship Id="rId2" Type="http://schemas.openxmlformats.org/officeDocument/2006/relationships/notesSlide" Target="../notesSlides/notesSlide5.xml"/><Relationship Id="rId16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png"/><Relationship Id="rId10" Type="http://schemas.openxmlformats.org/officeDocument/2006/relationships/image" Target="../media/image30.gif"/><Relationship Id="rId4" Type="http://schemas.openxmlformats.org/officeDocument/2006/relationships/chart" Target="../charts/chart7.xml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image" Target="cid:image001.png@01CF7A9F.2CAC1EA0" TargetMode="Externa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9353550" y="6540500"/>
            <a:ext cx="177800" cy="13335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Позиция компании ОАО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«ЛУКОЙЛ</a:t>
            </a:r>
            <a:r>
              <a:rPr lang="ru-RU" dirty="0"/>
              <a:t>» на новых сырьевых рынках</a:t>
            </a:r>
          </a:p>
        </p:txBody>
      </p:sp>
      <p:sp>
        <p:nvSpPr>
          <p:cNvPr id="14" name="Прямоугольник 12"/>
          <p:cNvSpPr>
            <a:spLocks noChangeArrowheads="1"/>
          </p:cNvSpPr>
          <p:nvPr/>
        </p:nvSpPr>
        <p:spPr bwMode="auto">
          <a:xfrm>
            <a:off x="2000627" y="4237640"/>
            <a:ext cx="3699134" cy="172354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0" dirty="0" smtClean="0">
                <a:cs typeface="Tahoma" pitchFamily="34" charset="0"/>
              </a:rPr>
              <a:t>	</a:t>
            </a:r>
          </a:p>
          <a:p>
            <a:r>
              <a:rPr lang="ru-RU" b="0" dirty="0" smtClean="0">
                <a:cs typeface="Tahoma" pitchFamily="34" charset="0"/>
              </a:rPr>
              <a:t>	</a:t>
            </a:r>
          </a:p>
          <a:p>
            <a:endParaRPr lang="ru-RU" sz="1600" b="0" dirty="0">
              <a:cs typeface="Tahoma" pitchFamily="34" charset="0"/>
            </a:endParaRPr>
          </a:p>
          <a:p>
            <a:endParaRPr lang="ru-RU" sz="1600" b="0" dirty="0" smtClean="0">
              <a:cs typeface="Tahoma" pitchFamily="34" charset="0"/>
            </a:endParaRPr>
          </a:p>
          <a:p>
            <a:endParaRPr lang="ru-RU" sz="1600" dirty="0" smtClean="0">
              <a:cs typeface="Tahoma" pitchFamily="34" charset="0"/>
            </a:endParaRPr>
          </a:p>
          <a:p>
            <a:endParaRPr lang="ru-RU" sz="1600" dirty="0" smtClean="0">
              <a:cs typeface="Tahoma" pitchFamily="34" charset="0"/>
            </a:endParaRPr>
          </a:p>
          <a:p>
            <a:r>
              <a:rPr lang="ru-RU" b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Октябрь 2014</a:t>
            </a:r>
            <a:endParaRPr lang="ru-RU" b="0" dirty="0">
              <a:solidFill>
                <a:schemeClr val="tx1">
                  <a:lumMod val="65000"/>
                  <a:lumOff val="35000"/>
                </a:schemeClr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643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Деятельность ЛУКОЙЛа в странах АТР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93632" y="4795280"/>
            <a:ext cx="4781446" cy="1881962"/>
          </a:xfrm>
          <a:solidFill>
            <a:srgbClr val="CC9900"/>
          </a:solidFill>
        </p:spPr>
        <p:txBody>
          <a:bodyPr/>
          <a:lstStyle/>
          <a:p>
            <a:pPr lvl="0"/>
            <a:r>
              <a:rPr lang="ru-RU" sz="1600" dirty="0"/>
              <a:t>Продажи нефти, нефтепродуктов и продуктов нефтехимии ЛУКОЙЛа в страны Азии превысили 10 млн т в 2012 и 2013 гг. </a:t>
            </a:r>
          </a:p>
          <a:p>
            <a:pPr lvl="0"/>
            <a:r>
              <a:rPr lang="ru-RU" sz="1600" dirty="0"/>
              <a:t>В июле 2013 года, ЛУКОЙЛ начал поставки «легкой» нефти в трубопровод ВСТО. В 1 кв. 2014 г., Компания экспортировала 300 тыс. т «легкой» нефти через </a:t>
            </a:r>
            <a:r>
              <a:rPr lang="ru-RU" sz="1600" dirty="0" smtClean="0"/>
              <a:t>ВСТО</a:t>
            </a:r>
            <a:r>
              <a:rPr lang="ru-RU" sz="1600" dirty="0"/>
              <a:t>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61016631"/>
              </p:ext>
            </p:extLst>
          </p:nvPr>
        </p:nvGraphicFramePr>
        <p:xfrm>
          <a:off x="79743" y="1217418"/>
          <a:ext cx="4582633" cy="3009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Прямая со стрелкой 16"/>
          <p:cNvCxnSpPr/>
          <p:nvPr/>
        </p:nvCxnSpPr>
        <p:spPr bwMode="auto">
          <a:xfrm flipV="1">
            <a:off x="1169580" y="2095199"/>
            <a:ext cx="2679405" cy="10195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8" t="51847" r="6429" b="13319"/>
          <a:stretch/>
        </p:blipFill>
        <p:spPr bwMode="auto">
          <a:xfrm>
            <a:off x="4914899" y="1913851"/>
            <a:ext cx="4609890" cy="226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914899" y="3958712"/>
            <a:ext cx="125547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0" i="1" smtClean="0">
                <a:solidFill>
                  <a:srgbClr val="000000"/>
                </a:solidFill>
              </a:rPr>
              <a:t>Источник</a:t>
            </a:r>
            <a:r>
              <a:rPr lang="en-US" sz="800" b="0" i="1" smtClean="0">
                <a:solidFill>
                  <a:srgbClr val="000000"/>
                </a:solidFill>
              </a:rPr>
              <a:t>: </a:t>
            </a:r>
            <a:r>
              <a:rPr lang="en-US" sz="800" b="0" i="1" dirty="0" smtClean="0">
                <a:solidFill>
                  <a:srgbClr val="000000"/>
                </a:solidFill>
              </a:rPr>
              <a:t>Transneft.ru</a:t>
            </a:r>
            <a:endParaRPr lang="ru-RU" sz="800" b="0" i="1" dirty="0">
              <a:solidFill>
                <a:srgbClr val="000000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995428851"/>
              </p:ext>
            </p:extLst>
          </p:nvPr>
        </p:nvGraphicFramePr>
        <p:xfrm>
          <a:off x="950965" y="4539520"/>
          <a:ext cx="2903984" cy="2197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524" y="6613451"/>
            <a:ext cx="29530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rgbClr val="000000"/>
                </a:solidFill>
              </a:rPr>
              <a:t>* </a:t>
            </a:r>
            <a:r>
              <a:rPr lang="ru-RU" sz="1000" b="0" dirty="0" smtClean="0">
                <a:solidFill>
                  <a:srgbClr val="000000"/>
                </a:solidFill>
              </a:rPr>
              <a:t>Включая объемы ЛУКОЙЛа и третьих сторон</a:t>
            </a:r>
            <a:endParaRPr lang="ru-RU" sz="1000" b="0" dirty="0">
              <a:solidFill>
                <a:srgbClr val="000000"/>
              </a:solidFill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1169580" y="2095199"/>
            <a:ext cx="1297174" cy="7017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CAGR &gt; 20%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40647" y="1510848"/>
            <a:ext cx="27628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ja-JP" dirty="0" smtClean="0">
                <a:solidFill>
                  <a:prstClr val="black"/>
                </a:solidFill>
                <a:latin typeface="Arial CYR"/>
                <a:ea typeface="MS PGothic" pitchFamily="34" charset="-128"/>
                <a:cs typeface="Arial" pitchFamily="34" charset="0"/>
              </a:rPr>
              <a:t>Схема нефтепровода ВСТО</a:t>
            </a:r>
            <a:endParaRPr lang="ru-RU" altLang="ja-JP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9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1263651" y="361950"/>
            <a:ext cx="75104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kern="0" dirty="0" smtClean="0">
                <a:solidFill>
                  <a:schemeClr val="bg1"/>
                </a:solidFill>
              </a:rPr>
              <a:t>Международные проекты: Узбекистан</a:t>
            </a:r>
            <a:endParaRPr lang="ru-RU" sz="2000" kern="0" dirty="0">
              <a:solidFill>
                <a:schemeClr val="bg1"/>
              </a:solidFill>
              <a:sym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46740898"/>
              </p:ext>
            </p:extLst>
          </p:nvPr>
        </p:nvGraphicFramePr>
        <p:xfrm>
          <a:off x="5049398" y="1117352"/>
          <a:ext cx="4436407" cy="2891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Прямая со стрелкой 10"/>
          <p:cNvCxnSpPr/>
          <p:nvPr/>
        </p:nvCxnSpPr>
        <p:spPr bwMode="auto">
          <a:xfrm flipV="1">
            <a:off x="5624623" y="1913860"/>
            <a:ext cx="3149490" cy="10419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" name="Рисунок 1" descr="cid:image001.png@01CF7A9F.2CAC1EA0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95300" y="1419225"/>
            <a:ext cx="4038600" cy="2295524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297176" y="4311950"/>
            <a:ext cx="5491866" cy="2361330"/>
          </a:xfrm>
          <a:prstGeom prst="rect">
            <a:avLst/>
          </a:prstGeom>
          <a:solidFill>
            <a:srgbClr val="CC9900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600" b="0" kern="0" dirty="0" smtClean="0"/>
              <a:t>Проекты в Узбекистане являются крупнейшими газовыми добывающими проектами в портфеле международных проектов ЛУКОЙЛа</a:t>
            </a:r>
            <a:endParaRPr lang="en-US" sz="1600" b="0" kern="0" dirty="0" smtClean="0"/>
          </a:p>
          <a:p>
            <a:pPr>
              <a:lnSpc>
                <a:spcPct val="150000"/>
              </a:lnSpc>
            </a:pPr>
            <a:r>
              <a:rPr lang="ru-RU" sz="1600" b="0" kern="0" dirty="0" smtClean="0"/>
              <a:t>Ожидается значительный рост добычи</a:t>
            </a:r>
            <a:endParaRPr lang="en-US" sz="1600" b="0" kern="0" dirty="0" smtClean="0"/>
          </a:p>
          <a:p>
            <a:pPr>
              <a:lnSpc>
                <a:spcPct val="150000"/>
              </a:lnSpc>
            </a:pPr>
            <a:r>
              <a:rPr lang="ru-RU" sz="1600" b="0" kern="0" dirty="0" smtClean="0"/>
              <a:t>Китай – один из основных рынков для газа из Узбекистана</a:t>
            </a:r>
            <a:endParaRPr lang="ru-RU" sz="1600" b="0" kern="0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24015195"/>
              </p:ext>
            </p:extLst>
          </p:nvPr>
        </p:nvGraphicFramePr>
        <p:xfrm>
          <a:off x="131283" y="3770768"/>
          <a:ext cx="4291861" cy="349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0368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263651" y="361950"/>
            <a:ext cx="7754342" cy="844550"/>
          </a:xfrm>
        </p:spPr>
        <p:txBody>
          <a:bodyPr/>
          <a:lstStyle/>
          <a:p>
            <a:r>
              <a:rPr lang="ru-RU" dirty="0" smtClean="0"/>
              <a:t>Растущий спрос на природный газ в Китае</a:t>
            </a:r>
            <a:endParaRPr lang="ru-RU" dirty="0"/>
          </a:p>
        </p:txBody>
      </p:sp>
      <p:sp>
        <p:nvSpPr>
          <p:cNvPr id="307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-104908" y="6611955"/>
            <a:ext cx="469504" cy="217487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1000">
                <a:solidFill>
                  <a:srgbClr val="FF0000"/>
                </a:solidFill>
                <a:latin typeface="Microsoft Sans Serif" pitchFamily="34" charset="0"/>
              </a:defRPr>
            </a:lvl1pPr>
            <a:lvl2pPr marL="742950" indent="-285750" eaLnBrk="0" hangingPunct="0">
              <a:defRPr sz="1000">
                <a:solidFill>
                  <a:srgbClr val="FF0000"/>
                </a:solidFill>
                <a:latin typeface="Microsoft Sans Serif" pitchFamily="34" charset="0"/>
              </a:defRPr>
            </a:lvl2pPr>
            <a:lvl3pPr marL="1143000" indent="-228600" eaLnBrk="0" hangingPunct="0">
              <a:defRPr sz="1000">
                <a:solidFill>
                  <a:srgbClr val="FF0000"/>
                </a:solidFill>
                <a:latin typeface="Microsoft Sans Serif" pitchFamily="34" charset="0"/>
              </a:defRPr>
            </a:lvl3pPr>
            <a:lvl4pPr marL="1600200" indent="-228600" eaLnBrk="0" hangingPunct="0">
              <a:defRPr sz="1000">
                <a:solidFill>
                  <a:srgbClr val="FF0000"/>
                </a:solidFill>
                <a:latin typeface="Microsoft Sans Serif" pitchFamily="34" charset="0"/>
              </a:defRPr>
            </a:lvl4pPr>
            <a:lvl5pPr marL="2057400" indent="-228600" eaLnBrk="0" hangingPunct="0">
              <a:defRPr sz="1000">
                <a:solidFill>
                  <a:srgbClr val="FF0000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Microsoft Sans Serif" pitchFamily="34" charset="0"/>
              </a:defRPr>
            </a:lvl9pPr>
          </a:lstStyle>
          <a:p>
            <a:fld id="{12827DFC-A6E7-401E-8E0C-2DDB5BCFCDE0}" type="slidenum">
              <a:rPr lang="ru-RU">
                <a:solidFill>
                  <a:prstClr val="white"/>
                </a:solidFill>
                <a:latin typeface="Verdana"/>
              </a:rPr>
              <a:pPr/>
              <a:t>12</a:t>
            </a:fld>
            <a:endParaRPr smtClean="0">
              <a:latin typeface="Verdana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05432"/>
              </p:ext>
            </p:extLst>
          </p:nvPr>
        </p:nvGraphicFramePr>
        <p:xfrm>
          <a:off x="489098" y="1685259"/>
          <a:ext cx="8793125" cy="4279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56274" y="1485205"/>
            <a:ext cx="79848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prstClr val="black"/>
                </a:solidFill>
              </a:rPr>
              <a:t>Производство и импорт природного газа Китаем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ru-RU" dirty="0" smtClean="0">
                <a:solidFill>
                  <a:prstClr val="black"/>
                </a:solidFill>
              </a:rPr>
              <a:t>млрд м</a:t>
            </a:r>
            <a:r>
              <a:rPr lang="ru-RU" dirty="0" smtClean="0">
                <a:solidFill>
                  <a:prstClr val="black"/>
                </a:solidFill>
                <a:latin typeface="Tahoma"/>
                <a:cs typeface="Tahoma"/>
              </a:rPr>
              <a:t>³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95688" y="6601846"/>
            <a:ext cx="93994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FF0000"/>
                </a:solidFill>
                <a:latin typeface="Microsoft Sans Serif" pitchFamily="34" charset="0"/>
              </a:defRPr>
            </a:lvl1pPr>
            <a:lvl2pPr marL="742950" indent="-285750" eaLnBrk="0" hangingPunct="0">
              <a:defRPr sz="1000">
                <a:solidFill>
                  <a:srgbClr val="FF0000"/>
                </a:solidFill>
                <a:latin typeface="Microsoft Sans Serif" pitchFamily="34" charset="0"/>
              </a:defRPr>
            </a:lvl2pPr>
            <a:lvl3pPr marL="1143000" indent="-228600" eaLnBrk="0" hangingPunct="0">
              <a:defRPr sz="1000">
                <a:solidFill>
                  <a:srgbClr val="FF0000"/>
                </a:solidFill>
                <a:latin typeface="Microsoft Sans Serif" pitchFamily="34" charset="0"/>
              </a:defRPr>
            </a:lvl3pPr>
            <a:lvl4pPr marL="1600200" indent="-228600" eaLnBrk="0" hangingPunct="0">
              <a:defRPr sz="1000">
                <a:solidFill>
                  <a:srgbClr val="FF0000"/>
                </a:solidFill>
                <a:latin typeface="Microsoft Sans Serif" pitchFamily="34" charset="0"/>
              </a:defRPr>
            </a:lvl4pPr>
            <a:lvl5pPr marL="2057400" indent="-228600" eaLnBrk="0" hangingPunct="0">
              <a:defRPr sz="1000">
                <a:solidFill>
                  <a:srgbClr val="FF0000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Microsoft Sans Serif" pitchFamily="34" charset="0"/>
              </a:defRPr>
            </a:lvl9pPr>
          </a:lstStyle>
          <a:p>
            <a:pPr marL="88880"/>
            <a:r>
              <a:rPr lang="ru-RU" sz="800" b="0" i="1" dirty="0" smtClean="0">
                <a:solidFill>
                  <a:prstClr val="black"/>
                </a:solidFill>
                <a:latin typeface="Tahoma"/>
              </a:rPr>
              <a:t>Источник</a:t>
            </a:r>
            <a:r>
              <a:rPr lang="en-US" sz="800" b="0" i="1" dirty="0" smtClean="0">
                <a:solidFill>
                  <a:prstClr val="black"/>
                </a:solidFill>
                <a:latin typeface="Tahoma"/>
              </a:rPr>
              <a:t>: </a:t>
            </a:r>
            <a:r>
              <a:rPr lang="ru-RU" sz="800" b="0" i="1" dirty="0" smtClean="0">
                <a:solidFill>
                  <a:prstClr val="black"/>
                </a:solidFill>
                <a:latin typeface="Tahoma"/>
              </a:rPr>
              <a:t>ИНЭИ РАН</a:t>
            </a:r>
            <a:endParaRPr sz="400" b="0" dirty="0">
              <a:latin typeface="Tahoma"/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 flipV="1">
            <a:off x="1599615" y="2294287"/>
            <a:ext cx="6535949" cy="24211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Прямоугольник 8"/>
          <p:cNvSpPr/>
          <p:nvPr/>
        </p:nvSpPr>
        <p:spPr bwMode="auto">
          <a:xfrm>
            <a:off x="1905000" y="2294287"/>
            <a:ext cx="1437640" cy="874029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Импорт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Производство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13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605" y="361950"/>
            <a:ext cx="8125120" cy="844550"/>
          </a:xfrm>
        </p:spPr>
        <p:txBody>
          <a:bodyPr/>
          <a:lstStyle/>
          <a:p>
            <a:r>
              <a:rPr lang="ru-RU" dirty="0" smtClean="0"/>
              <a:t>Аналитические агентства постоянно увеличивают прогнозные объемы потребления природного газа в Китае</a:t>
            </a:r>
            <a:endParaRPr lang="ru-RU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-17687" y="6428506"/>
            <a:ext cx="6606795" cy="44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A3A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sz="900" b="0" i="1" u="none" dirty="0" smtClean="0"/>
              <a:t>* «ЛУКОЙЛ», Основные тенденции развития глобальных рынков нефти и газа до  2025 г. </a:t>
            </a:r>
            <a:endParaRPr lang="en-US" sz="900" b="0" i="1" u="none" dirty="0" smtClean="0"/>
          </a:p>
          <a:p>
            <a:pPr>
              <a:spcBef>
                <a:spcPct val="50000"/>
              </a:spcBef>
            </a:pPr>
            <a:r>
              <a:rPr lang="ru-RU" sz="900" b="0" i="1" u="none" dirty="0"/>
              <a:t>** </a:t>
            </a:r>
            <a:r>
              <a:rPr lang="en-US" sz="900" b="0" i="1" u="none" dirty="0"/>
              <a:t>Energy Information Administration; International Energy Agency</a:t>
            </a:r>
            <a:r>
              <a:rPr lang="ru-RU" sz="900" b="0" i="1" u="none" dirty="0" smtClean="0"/>
              <a:t>, </a:t>
            </a:r>
            <a:r>
              <a:rPr lang="en-US" sz="900" b="0" i="1" u="none" dirty="0" smtClean="0"/>
              <a:t>PFC</a:t>
            </a:r>
            <a:r>
              <a:rPr lang="ru-RU" sz="900" b="0" i="1" u="none" dirty="0"/>
              <a:t>, ИНЭИ </a:t>
            </a:r>
            <a:r>
              <a:rPr lang="ru-RU" sz="900" b="0" i="1" u="none" dirty="0" smtClean="0"/>
              <a:t>РАН</a:t>
            </a:r>
            <a:endParaRPr lang="ru-RU" sz="900" b="0" i="1" u="none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2624" y="1458629"/>
            <a:ext cx="4953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none" dirty="0" smtClean="0">
                <a:latin typeface="+mn-lt"/>
              </a:rPr>
              <a:t>Прогноз потребления газа, млрд м</a:t>
            </a:r>
            <a:r>
              <a:rPr lang="ru-RU" b="1" u="none" baseline="30000" dirty="0" smtClean="0">
                <a:latin typeface="+mn-lt"/>
              </a:rPr>
              <a:t>3</a:t>
            </a:r>
            <a:endParaRPr lang="ru-RU" b="1" u="none" baseline="30000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67125" y="1397074"/>
            <a:ext cx="4953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u="none" dirty="0" smtClean="0">
                <a:latin typeface="+mn-lt"/>
              </a:rPr>
              <a:t>Международные агентства** пересматривают прогнозы потребления газа в Китае в сторону повышения, млрд м</a:t>
            </a:r>
            <a:r>
              <a:rPr lang="ru-RU" sz="1400" b="1" u="none" baseline="30000" dirty="0" smtClean="0">
                <a:latin typeface="+mn-lt"/>
              </a:rPr>
              <a:t>3</a:t>
            </a:r>
            <a:endParaRPr lang="ru-RU" sz="1400" b="1" u="none" baseline="30000" dirty="0">
              <a:latin typeface="+mn-lt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66" y="2129182"/>
            <a:ext cx="4916422" cy="283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93" y="2142002"/>
            <a:ext cx="5327822" cy="283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353252" y="2121373"/>
            <a:ext cx="747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Среднее</a:t>
            </a:r>
            <a:endParaRPr lang="ru-RU" sz="1000" dirty="0"/>
          </a:p>
        </p:txBody>
      </p:sp>
      <p:sp>
        <p:nvSpPr>
          <p:cNvPr id="25" name="Стрелка вверх 24"/>
          <p:cNvSpPr/>
          <p:nvPr/>
        </p:nvSpPr>
        <p:spPr bwMode="auto">
          <a:xfrm>
            <a:off x="6424194" y="4065001"/>
            <a:ext cx="103008" cy="142126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Стрелка вверх 25"/>
          <p:cNvSpPr/>
          <p:nvPr/>
        </p:nvSpPr>
        <p:spPr bwMode="auto">
          <a:xfrm>
            <a:off x="6940842" y="3904251"/>
            <a:ext cx="103008" cy="245293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7" name="Стрелка вверх 26"/>
          <p:cNvSpPr/>
          <p:nvPr/>
        </p:nvSpPr>
        <p:spPr bwMode="auto">
          <a:xfrm>
            <a:off x="7457490" y="3757026"/>
            <a:ext cx="103008" cy="310669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Стрелка вверх 27"/>
          <p:cNvSpPr/>
          <p:nvPr/>
        </p:nvSpPr>
        <p:spPr bwMode="auto">
          <a:xfrm>
            <a:off x="7984914" y="3649075"/>
            <a:ext cx="103008" cy="377821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2" name="Стрелка вверх 31"/>
          <p:cNvSpPr/>
          <p:nvPr/>
        </p:nvSpPr>
        <p:spPr bwMode="auto">
          <a:xfrm>
            <a:off x="8480800" y="3516693"/>
            <a:ext cx="103008" cy="438855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Стрелка вверх 32"/>
          <p:cNvSpPr/>
          <p:nvPr/>
        </p:nvSpPr>
        <p:spPr bwMode="auto">
          <a:xfrm>
            <a:off x="9007436" y="3396015"/>
            <a:ext cx="103008" cy="432945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>
          <a:xfrm>
            <a:off x="242624" y="5256830"/>
            <a:ext cx="9546418" cy="829010"/>
          </a:xfrm>
          <a:prstGeom prst="rect">
            <a:avLst/>
          </a:prstGeom>
          <a:solidFill>
            <a:srgbClr val="CC9900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600" b="0" kern="0" dirty="0"/>
              <a:t>Прогнозные объемы потребления природного газа в Китае постоянно повышаются аналитическими агентствами </a:t>
            </a:r>
          </a:p>
        </p:txBody>
      </p:sp>
    </p:spTree>
    <p:extLst>
      <p:ext uri="{BB962C8B-B14F-4D97-AF65-F5344CB8AC3E}">
        <p14:creationId xmlns:p14="http://schemas.microsoft.com/office/powerpoint/2010/main" val="3517569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62063" y="415150"/>
            <a:ext cx="8169275" cy="381000"/>
          </a:xfrm>
        </p:spPr>
        <p:txBody>
          <a:bodyPr/>
          <a:lstStyle/>
          <a:p>
            <a:r>
              <a:rPr lang="ru-RU" dirty="0"/>
              <a:t>Заявления относительно будущего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4803" y="1270105"/>
            <a:ext cx="8640762" cy="5456515"/>
          </a:xfrm>
        </p:spPr>
        <p:txBody>
          <a:bodyPr/>
          <a:lstStyle/>
          <a:p>
            <a:pPr marL="287338" indent="-287338">
              <a:buClr>
                <a:srgbClr val="FF0000"/>
              </a:buClr>
              <a:buSzPct val="150000"/>
            </a:pPr>
            <a:r>
              <a:rPr lang="ru-RU" sz="1300" dirty="0"/>
              <a:t>Некоторые заявления в настоящей презентации не являются историческими </a:t>
            </a:r>
            <a:r>
              <a:rPr lang="ru-RU" sz="1300" dirty="0" smtClean="0"/>
              <a:t>фактами, </a:t>
            </a:r>
            <a:r>
              <a:rPr lang="ru-RU" sz="1300" dirty="0"/>
              <a:t>а представляют собой заявления относительно будущего. К таким заявлениям </a:t>
            </a:r>
            <a:r>
              <a:rPr lang="ru-RU" sz="1300" dirty="0" smtClean="0"/>
              <a:t>относятся, </a:t>
            </a:r>
            <a:r>
              <a:rPr lang="ru-RU" sz="1300" dirty="0"/>
              <a:t>помимо прочего</a:t>
            </a:r>
            <a:r>
              <a:rPr lang="en-US" sz="1300" dirty="0"/>
              <a:t>:</a:t>
            </a:r>
            <a:endParaRPr lang="ru-RU" sz="1300" dirty="0"/>
          </a:p>
          <a:p>
            <a:pPr marL="852488" lvl="1" indent="-374650">
              <a:buClr>
                <a:schemeClr val="tx1"/>
              </a:buClr>
              <a:buSzPct val="150000"/>
            </a:pPr>
            <a:r>
              <a:rPr lang="ru-RU" sz="1100" dirty="0"/>
              <a:t>планы или прогнозы в отношении </a:t>
            </a:r>
            <a:r>
              <a:rPr lang="ru-RU" sz="1100" dirty="0" smtClean="0"/>
              <a:t>доходов, </a:t>
            </a:r>
            <a:r>
              <a:rPr lang="ru-RU" sz="1100" dirty="0"/>
              <a:t>прибыли (убытка</a:t>
            </a:r>
            <a:r>
              <a:rPr lang="ru-RU" sz="1100" dirty="0" smtClean="0"/>
              <a:t>), </a:t>
            </a:r>
            <a:r>
              <a:rPr lang="ru-RU" sz="1100" dirty="0"/>
              <a:t>прибыли (убытка) на </a:t>
            </a:r>
            <a:r>
              <a:rPr lang="ru-RU" sz="1100" dirty="0" smtClean="0"/>
              <a:t>акцию, дивидендов, </a:t>
            </a:r>
            <a:r>
              <a:rPr lang="ru-RU" sz="1100" dirty="0"/>
              <a:t>структуры </a:t>
            </a:r>
            <a:r>
              <a:rPr lang="ru-RU" sz="1100" dirty="0" smtClean="0"/>
              <a:t>капитала, </a:t>
            </a:r>
            <a:r>
              <a:rPr lang="ru-RU" sz="1100" dirty="0"/>
              <a:t>иных финансовых показателей и соотношений;</a:t>
            </a:r>
          </a:p>
          <a:p>
            <a:pPr marL="852488" lvl="1" indent="-374650">
              <a:buClr>
                <a:schemeClr val="tx1"/>
              </a:buClr>
              <a:buSzPct val="150000"/>
            </a:pPr>
            <a:r>
              <a:rPr lang="ru-RU" sz="1100" dirty="0"/>
              <a:t>заявления относительно наших </a:t>
            </a:r>
            <a:r>
              <a:rPr lang="ru-RU" sz="1100" dirty="0" smtClean="0"/>
              <a:t>планов, </a:t>
            </a:r>
            <a:r>
              <a:rPr lang="ru-RU" sz="1100" dirty="0"/>
              <a:t>целей или </a:t>
            </a:r>
            <a:r>
              <a:rPr lang="ru-RU" sz="1100" dirty="0" smtClean="0"/>
              <a:t>задач, </a:t>
            </a:r>
            <a:r>
              <a:rPr lang="ru-RU" sz="1100" dirty="0"/>
              <a:t>в том числе относящихся к продукции и услугам;</a:t>
            </a:r>
          </a:p>
          <a:p>
            <a:pPr marL="852488" lvl="1" indent="-374650">
              <a:buClr>
                <a:schemeClr val="tx1"/>
              </a:buClr>
              <a:buSzPct val="150000"/>
            </a:pPr>
            <a:r>
              <a:rPr lang="ru-RU" sz="1100" dirty="0"/>
              <a:t>заявления относительно будущих экономических показателей; и</a:t>
            </a:r>
          </a:p>
          <a:p>
            <a:pPr marL="852488" lvl="1" indent="-374650">
              <a:buClr>
                <a:schemeClr val="tx1"/>
              </a:buClr>
              <a:buSzPct val="150000"/>
            </a:pPr>
            <a:r>
              <a:rPr lang="ru-RU" sz="1100" dirty="0"/>
              <a:t>заявления относительно </a:t>
            </a:r>
            <a:r>
              <a:rPr lang="ru-RU" sz="1100" dirty="0" smtClean="0"/>
              <a:t>предпосылок, </a:t>
            </a:r>
            <a:r>
              <a:rPr lang="ru-RU" sz="1100" dirty="0"/>
              <a:t>на которых основываются заявления</a:t>
            </a:r>
            <a:r>
              <a:rPr lang="ru-RU" sz="1000" dirty="0"/>
              <a:t>.</a:t>
            </a:r>
          </a:p>
          <a:p>
            <a:pPr marL="287338" indent="-287338">
              <a:buClr>
                <a:srgbClr val="FF0000"/>
              </a:buClr>
              <a:buSzPct val="150000"/>
            </a:pPr>
            <a:r>
              <a:rPr lang="ru-RU" sz="1300" dirty="0"/>
              <a:t>Такие </a:t>
            </a:r>
            <a:r>
              <a:rPr lang="ru-RU" sz="1300" dirty="0" smtClean="0"/>
              <a:t>слова, </a:t>
            </a:r>
            <a:r>
              <a:rPr lang="ru-RU" sz="1300" dirty="0"/>
              <a:t>как "полагает</a:t>
            </a:r>
            <a:r>
              <a:rPr lang="ru-RU" sz="1300" dirty="0" smtClean="0"/>
              <a:t>", </a:t>
            </a:r>
            <a:r>
              <a:rPr lang="ru-RU" sz="1300" dirty="0"/>
              <a:t>"ожидает</a:t>
            </a:r>
            <a:r>
              <a:rPr lang="ru-RU" sz="1300" dirty="0" smtClean="0"/>
              <a:t>", </a:t>
            </a:r>
            <a:r>
              <a:rPr lang="ru-RU" sz="1300" dirty="0"/>
              <a:t>"предполагает</a:t>
            </a:r>
            <a:r>
              <a:rPr lang="ru-RU" sz="1300" dirty="0" smtClean="0"/>
              <a:t>", </a:t>
            </a:r>
            <a:r>
              <a:rPr lang="ru-RU" sz="1300" dirty="0"/>
              <a:t>"планирует</a:t>
            </a:r>
            <a:r>
              <a:rPr lang="ru-RU" sz="1300" dirty="0" smtClean="0"/>
              <a:t>", </a:t>
            </a:r>
            <a:r>
              <a:rPr lang="ru-RU" sz="1300" dirty="0"/>
              <a:t>"намеревается" и "рассчитывает</a:t>
            </a:r>
            <a:r>
              <a:rPr lang="ru-RU" sz="1300" dirty="0" smtClean="0"/>
              <a:t>", </a:t>
            </a:r>
            <a:r>
              <a:rPr lang="ru-RU" sz="1300" dirty="0"/>
              <a:t>а также аналогичные </a:t>
            </a:r>
            <a:r>
              <a:rPr lang="ru-RU" sz="1300" dirty="0" smtClean="0"/>
              <a:t>обороты, </a:t>
            </a:r>
            <a:r>
              <a:rPr lang="ru-RU" sz="1300" dirty="0"/>
              <a:t>призваны обозначить перспективные </a:t>
            </a:r>
            <a:r>
              <a:rPr lang="ru-RU" sz="1300" dirty="0" smtClean="0"/>
              <a:t>заявления, </a:t>
            </a:r>
            <a:r>
              <a:rPr lang="ru-RU" sz="1300" dirty="0"/>
              <a:t>но при этом не представляют собой исключительные варианты обозначения таких заявлений. </a:t>
            </a:r>
          </a:p>
          <a:p>
            <a:pPr marL="287338" indent="-287338">
              <a:buClr>
                <a:srgbClr val="FF0000"/>
              </a:buClr>
              <a:buSzPct val="150000"/>
            </a:pPr>
            <a:r>
              <a:rPr lang="ru-RU" sz="1300" dirty="0"/>
              <a:t>По своей природе заявления относительно будущего подразумевают некоторые неотъемлемые риски и неясные </a:t>
            </a:r>
            <a:r>
              <a:rPr lang="ru-RU" sz="1300" dirty="0" smtClean="0"/>
              <a:t>вопросы, </a:t>
            </a:r>
            <a:r>
              <a:rPr lang="ru-RU" sz="1300" dirty="0"/>
              <a:t>как </a:t>
            </a:r>
            <a:r>
              <a:rPr lang="ru-RU" sz="1300" dirty="0" smtClean="0"/>
              <a:t>общие, </a:t>
            </a:r>
            <a:r>
              <a:rPr lang="ru-RU" sz="1300" dirty="0"/>
              <a:t>так и </a:t>
            </a:r>
            <a:r>
              <a:rPr lang="ru-RU" sz="1300" dirty="0" smtClean="0"/>
              <a:t>конкретные, </a:t>
            </a:r>
            <a:r>
              <a:rPr lang="ru-RU" sz="1300" dirty="0"/>
              <a:t>и существует риск </a:t>
            </a:r>
            <a:r>
              <a:rPr lang="ru-RU" sz="1300" dirty="0" smtClean="0"/>
              <a:t>того, </a:t>
            </a:r>
            <a:r>
              <a:rPr lang="ru-RU" sz="1300" dirty="0"/>
              <a:t>что </a:t>
            </a:r>
            <a:r>
              <a:rPr lang="ru-RU" sz="1300" dirty="0" smtClean="0"/>
              <a:t>планы, ожидания, </a:t>
            </a:r>
            <a:r>
              <a:rPr lang="ru-RU" sz="1300" dirty="0"/>
              <a:t>прогнозы и иные заявления относительно будущего не реализуются. Вам следует помнить о </a:t>
            </a:r>
            <a:r>
              <a:rPr lang="ru-RU" sz="1300" dirty="0" smtClean="0"/>
              <a:t>том, </a:t>
            </a:r>
            <a:r>
              <a:rPr lang="ru-RU" sz="1300" dirty="0"/>
              <a:t>что в силу ряда важных факторов фактические результаты могут существенно отличаться от </a:t>
            </a:r>
            <a:r>
              <a:rPr lang="ru-RU" sz="1300" dirty="0" smtClean="0"/>
              <a:t>планов, целей, ожиданий, </a:t>
            </a:r>
            <a:r>
              <a:rPr lang="ru-RU" sz="1300" dirty="0"/>
              <a:t>оценок и </a:t>
            </a:r>
            <a:r>
              <a:rPr lang="ru-RU" sz="1300" dirty="0" smtClean="0"/>
              <a:t>намерений, </a:t>
            </a:r>
            <a:r>
              <a:rPr lang="ru-RU" sz="1300" dirty="0"/>
              <a:t>выраженных в таких заявлениях относительно </a:t>
            </a:r>
            <a:r>
              <a:rPr lang="ru-RU" sz="1300" dirty="0" smtClean="0"/>
              <a:t>будущего, </a:t>
            </a:r>
            <a:r>
              <a:rPr lang="ru-RU" sz="1300" dirty="0"/>
              <a:t>включая нашу возможность провести программу реструктуризации и сокращения расходов. </a:t>
            </a:r>
          </a:p>
          <a:p>
            <a:pPr marL="287338" indent="-287338">
              <a:buClr>
                <a:srgbClr val="FF0000"/>
              </a:buClr>
              <a:buSzPct val="150000"/>
            </a:pPr>
            <a:r>
              <a:rPr lang="ru-RU" sz="1300" dirty="0"/>
              <a:t>Если вы полагаетесь на заявления относительно </a:t>
            </a:r>
            <a:r>
              <a:rPr lang="ru-RU" sz="1300" dirty="0" smtClean="0"/>
              <a:t>будущего, </a:t>
            </a:r>
            <a:r>
              <a:rPr lang="ru-RU" sz="1300" dirty="0"/>
              <a:t>вам следует тщательно проанализировать обозначенные выше факты и прочие вопросы и </a:t>
            </a:r>
            <a:r>
              <a:rPr lang="ru-RU" sz="1300" dirty="0" smtClean="0"/>
              <a:t>события, </a:t>
            </a:r>
            <a:r>
              <a:rPr lang="ru-RU" sz="1300" dirty="0"/>
              <a:t>в которых отсутствует </a:t>
            </a:r>
            <a:r>
              <a:rPr lang="ru-RU" sz="1300" dirty="0" smtClean="0"/>
              <a:t>ясность, </a:t>
            </a:r>
            <a:r>
              <a:rPr lang="ru-RU" sz="1300" dirty="0"/>
              <a:t>особенно в свете </a:t>
            </a:r>
            <a:r>
              <a:rPr lang="ru-RU" sz="1300" dirty="0" smtClean="0"/>
              <a:t>политической, экономической, </a:t>
            </a:r>
            <a:r>
              <a:rPr lang="ru-RU" sz="1300" dirty="0"/>
              <a:t>социальной и правовой </a:t>
            </a:r>
            <a:r>
              <a:rPr lang="ru-RU" sz="1300" dirty="0" smtClean="0"/>
              <a:t>ситуации, </a:t>
            </a:r>
            <a:r>
              <a:rPr lang="ru-RU" sz="1300" dirty="0"/>
              <a:t>в которой функционирует Компания. Такие перспективные заявления являются действительными только в дату их </a:t>
            </a:r>
            <a:r>
              <a:rPr lang="ru-RU" sz="1300" dirty="0" smtClean="0"/>
              <a:t>опубликования, </a:t>
            </a:r>
            <a:r>
              <a:rPr lang="ru-RU" sz="1300" dirty="0"/>
              <a:t>и Компания не берет на себя обязательство по их обновлению или </a:t>
            </a:r>
            <a:r>
              <a:rPr lang="ru-RU" sz="1300" dirty="0" smtClean="0"/>
              <a:t>пересмотру, </a:t>
            </a:r>
            <a:r>
              <a:rPr lang="ru-RU" sz="1300" dirty="0"/>
              <a:t>будь то при получении новой </a:t>
            </a:r>
            <a:r>
              <a:rPr lang="ru-RU" sz="1300" dirty="0" smtClean="0"/>
              <a:t>информации, </a:t>
            </a:r>
            <a:r>
              <a:rPr lang="ru-RU" sz="1300" dirty="0"/>
              <a:t>при наступлении новых событий или по иной причине. Компания не делает никаких </a:t>
            </a:r>
            <a:r>
              <a:rPr lang="ru-RU" sz="1300" dirty="0" smtClean="0"/>
              <a:t>заявлений, </a:t>
            </a:r>
            <a:r>
              <a:rPr lang="ru-RU" sz="1300" dirty="0"/>
              <a:t>не предоставляет никаких заверений и не публикует никаких прогнозов относительно </a:t>
            </a:r>
            <a:r>
              <a:rPr lang="ru-RU" sz="1300" dirty="0" smtClean="0"/>
              <a:t>того, </a:t>
            </a:r>
            <a:r>
              <a:rPr lang="ru-RU" sz="1300" dirty="0"/>
              <a:t>что </a:t>
            </a:r>
            <a:r>
              <a:rPr lang="ru-RU" sz="1300" dirty="0" smtClean="0"/>
              <a:t>результаты, </a:t>
            </a:r>
            <a:r>
              <a:rPr lang="ru-RU" sz="1300" dirty="0"/>
              <a:t>изложенные в таких заявлениях относительно </a:t>
            </a:r>
            <a:r>
              <a:rPr lang="ru-RU" sz="1300" dirty="0" smtClean="0"/>
              <a:t>будущего, </a:t>
            </a:r>
            <a:r>
              <a:rPr lang="ru-RU" sz="1300" dirty="0"/>
              <a:t>будут достигнуты. Такие заявления относительно будущего представляют только один из возможных вариантов развития ситуации и не могут рассматриваться как наиболее вероятный или стандартный ход событий.</a:t>
            </a:r>
          </a:p>
        </p:txBody>
      </p:sp>
    </p:spTree>
    <p:extLst>
      <p:ext uri="{BB962C8B-B14F-4D97-AF65-F5344CB8AC3E}">
        <p14:creationId xmlns:p14="http://schemas.microsoft.com/office/powerpoint/2010/main" val="2371619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ЛУКОЙЛ – глобальная энергетическая Компания</a:t>
            </a:r>
          </a:p>
        </p:txBody>
      </p:sp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213360" y="6214375"/>
            <a:ext cx="9331627" cy="584790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>
              <a:lnSpc>
                <a:spcPct val="125000"/>
              </a:lnSpc>
              <a:spcBef>
                <a:spcPct val="55000"/>
              </a:spcBef>
              <a:spcAft>
                <a:spcPct val="5000"/>
              </a:spcAft>
            </a:pPr>
            <a:r>
              <a:rPr lang="ru-RU" sz="1600" dirty="0" smtClean="0"/>
              <a:t>ЛУКОЙЛ – компания полного энергетического цикла, оперирующая в </a:t>
            </a:r>
            <a:r>
              <a:rPr lang="ru-RU" sz="1600" dirty="0" smtClean="0">
                <a:solidFill>
                  <a:srgbClr val="FF0000"/>
                </a:solidFill>
              </a:rPr>
              <a:t>46 странах </a:t>
            </a:r>
            <a:r>
              <a:rPr lang="ru-RU" sz="1600" dirty="0" smtClean="0"/>
              <a:t>в разведке, добыче, переработке, сбыте, нефтехимии, электроэнергетике, транспорте</a:t>
            </a:r>
            <a:endParaRPr lang="en-GB" sz="1600" dirty="0" smtClean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168303" y="4788181"/>
            <a:ext cx="510363" cy="12109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" t="480" r="729" b="449"/>
          <a:stretch/>
        </p:blipFill>
        <p:spPr bwMode="auto">
          <a:xfrm>
            <a:off x="2988821" y="1411796"/>
            <a:ext cx="6840761" cy="454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2134289"/>
            <a:ext cx="2818889" cy="27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6"/>
          <p:cNvSpPr txBox="1"/>
          <p:nvPr/>
        </p:nvSpPr>
        <p:spPr>
          <a:xfrm>
            <a:off x="213360" y="1563838"/>
            <a:ext cx="273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Полный энергетический цикл</a:t>
            </a:r>
            <a:endParaRPr lang="ru-RU" sz="1600" dirty="0"/>
          </a:p>
        </p:txBody>
      </p:sp>
      <p:sp>
        <p:nvSpPr>
          <p:cNvPr id="23" name="TextBox 14"/>
          <p:cNvSpPr txBox="1"/>
          <p:nvPr/>
        </p:nvSpPr>
        <p:spPr>
          <a:xfrm>
            <a:off x="1216045" y="2637557"/>
            <a:ext cx="8191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 smtClean="0"/>
              <a:t>Разведка</a:t>
            </a:r>
            <a:endParaRPr lang="ru-RU" sz="700" dirty="0"/>
          </a:p>
        </p:txBody>
      </p:sp>
      <p:sp>
        <p:nvSpPr>
          <p:cNvPr id="24" name="TextBox 15"/>
          <p:cNvSpPr txBox="1"/>
          <p:nvPr/>
        </p:nvSpPr>
        <p:spPr>
          <a:xfrm>
            <a:off x="1848204" y="2913992"/>
            <a:ext cx="10287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 smtClean="0"/>
              <a:t>Добыча</a:t>
            </a:r>
            <a:endParaRPr lang="ru-RU" sz="700" dirty="0"/>
          </a:p>
        </p:txBody>
      </p:sp>
      <p:sp>
        <p:nvSpPr>
          <p:cNvPr id="25" name="TextBox 16"/>
          <p:cNvSpPr txBox="1"/>
          <p:nvPr/>
        </p:nvSpPr>
        <p:spPr>
          <a:xfrm>
            <a:off x="2374653" y="3587571"/>
            <a:ext cx="785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 smtClean="0"/>
              <a:t>Нефтепереработка</a:t>
            </a:r>
            <a:endParaRPr lang="ru-RU" sz="700" dirty="0"/>
          </a:p>
        </p:txBody>
      </p:sp>
      <p:sp>
        <p:nvSpPr>
          <p:cNvPr id="26" name="TextBox 18"/>
          <p:cNvSpPr txBox="1"/>
          <p:nvPr/>
        </p:nvSpPr>
        <p:spPr>
          <a:xfrm>
            <a:off x="1684775" y="4857905"/>
            <a:ext cx="7048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ru-RU" sz="700" dirty="0" smtClean="0"/>
              <a:t>Транспорт</a:t>
            </a:r>
            <a:endParaRPr lang="ru-RU" sz="700" dirty="0"/>
          </a:p>
        </p:txBody>
      </p:sp>
      <p:sp>
        <p:nvSpPr>
          <p:cNvPr id="27" name="TextBox 19"/>
          <p:cNvSpPr txBox="1"/>
          <p:nvPr/>
        </p:nvSpPr>
        <p:spPr>
          <a:xfrm>
            <a:off x="876654" y="4867430"/>
            <a:ext cx="7048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 smtClean="0"/>
              <a:t>Сбыт</a:t>
            </a:r>
            <a:endParaRPr lang="ru-RU" sz="700" dirty="0"/>
          </a:p>
        </p:txBody>
      </p:sp>
      <p:sp>
        <p:nvSpPr>
          <p:cNvPr id="28" name="TextBox 20"/>
          <p:cNvSpPr txBox="1"/>
          <p:nvPr/>
        </p:nvSpPr>
        <p:spPr>
          <a:xfrm>
            <a:off x="248004" y="4364874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 smtClean="0"/>
              <a:t>Возобновляемые источники энергии</a:t>
            </a:r>
            <a:endParaRPr lang="ru-RU" sz="700" dirty="0"/>
          </a:p>
        </p:txBody>
      </p:sp>
      <p:sp>
        <p:nvSpPr>
          <p:cNvPr id="29" name="TextBox 21"/>
          <p:cNvSpPr txBox="1"/>
          <p:nvPr/>
        </p:nvSpPr>
        <p:spPr>
          <a:xfrm>
            <a:off x="131030" y="3582032"/>
            <a:ext cx="821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 err="1" smtClean="0"/>
              <a:t>Электро</a:t>
            </a:r>
            <a:r>
              <a:rPr lang="ru-RU" sz="700" dirty="0" smtClean="0"/>
              <a:t> энергетика</a:t>
            </a:r>
            <a:endParaRPr lang="ru-RU" sz="700" dirty="0"/>
          </a:p>
        </p:txBody>
      </p:sp>
      <p:sp>
        <p:nvSpPr>
          <p:cNvPr id="30" name="TextBox 22"/>
          <p:cNvSpPr txBox="1"/>
          <p:nvPr/>
        </p:nvSpPr>
        <p:spPr>
          <a:xfrm>
            <a:off x="505179" y="2854296"/>
            <a:ext cx="704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 err="1" smtClean="0"/>
              <a:t>Газопереработка</a:t>
            </a:r>
            <a:endParaRPr lang="ru-RU" sz="700" dirty="0"/>
          </a:p>
        </p:txBody>
      </p:sp>
      <p:sp>
        <p:nvSpPr>
          <p:cNvPr id="31" name="TextBox 16"/>
          <p:cNvSpPr txBox="1"/>
          <p:nvPr/>
        </p:nvSpPr>
        <p:spPr>
          <a:xfrm>
            <a:off x="2246898" y="4388937"/>
            <a:ext cx="7856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 smtClean="0"/>
              <a:t>Нефтехимия</a:t>
            </a:r>
            <a:endParaRPr lang="ru-RU" sz="700" dirty="0"/>
          </a:p>
        </p:txBody>
      </p:sp>
      <p:sp>
        <p:nvSpPr>
          <p:cNvPr id="32" name="TextBox 6"/>
          <p:cNvSpPr txBox="1"/>
          <p:nvPr/>
        </p:nvSpPr>
        <p:spPr>
          <a:xfrm>
            <a:off x="263813" y="5163470"/>
            <a:ext cx="273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Вертикальная интеграция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65801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ЛУКОЙЛ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59773" y="1470542"/>
            <a:ext cx="4135582" cy="500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>
              <a:lnSpc>
                <a:spcPct val="150000"/>
              </a:lnSpc>
              <a:buClr>
                <a:srgbClr val="CC0000"/>
              </a:buClr>
              <a:buSzPct val="200000"/>
            </a:pPr>
            <a:r>
              <a:rPr lang="ru-RU" sz="1500" dirty="0" smtClean="0"/>
              <a:t>ЛУКОЙЛ в мире</a:t>
            </a:r>
            <a:r>
              <a:rPr lang="en-US" sz="1500" dirty="0" smtClean="0"/>
              <a:t>:</a:t>
            </a:r>
          </a:p>
          <a:p>
            <a:pPr marL="95250">
              <a:lnSpc>
                <a:spcPct val="150000"/>
              </a:lnSpc>
              <a:buClr>
                <a:srgbClr val="CC0000"/>
              </a:buClr>
              <a:buSzPct val="200000"/>
            </a:pPr>
            <a:r>
              <a:rPr lang="en-US" sz="1500" dirty="0" smtClean="0">
                <a:solidFill>
                  <a:srgbClr val="FF0000"/>
                </a:solidFill>
              </a:rPr>
              <a:t>2% </a:t>
            </a:r>
            <a:r>
              <a:rPr lang="ru-RU" sz="1500" dirty="0" smtClean="0">
                <a:solidFill>
                  <a:srgbClr val="FF0000"/>
                </a:solidFill>
              </a:rPr>
              <a:t> </a:t>
            </a:r>
            <a:r>
              <a:rPr lang="ru-RU" sz="1500" b="0" dirty="0" smtClean="0"/>
              <a:t>в добыче нефти</a:t>
            </a:r>
            <a:endParaRPr lang="en-US" sz="1500" b="0" dirty="0"/>
          </a:p>
          <a:p>
            <a:pPr marL="95250">
              <a:lnSpc>
                <a:spcPct val="150000"/>
              </a:lnSpc>
              <a:buClr>
                <a:srgbClr val="CC0000"/>
              </a:buClr>
              <a:buSzPct val="200000"/>
            </a:pPr>
            <a:r>
              <a:rPr lang="ru-RU" sz="1500" dirty="0">
                <a:solidFill>
                  <a:srgbClr val="FF0000"/>
                </a:solidFill>
              </a:rPr>
              <a:t>2</a:t>
            </a:r>
            <a:r>
              <a:rPr lang="en-US" sz="1500" dirty="0" smtClean="0">
                <a:solidFill>
                  <a:srgbClr val="FF0000"/>
                </a:solidFill>
              </a:rPr>
              <a:t>% </a:t>
            </a:r>
            <a:r>
              <a:rPr lang="ru-RU" sz="1500" dirty="0" smtClean="0">
                <a:solidFill>
                  <a:srgbClr val="FF0000"/>
                </a:solidFill>
              </a:rPr>
              <a:t> </a:t>
            </a:r>
            <a:r>
              <a:rPr lang="ru-RU" sz="1500" b="0" dirty="0" smtClean="0"/>
              <a:t>в переработке</a:t>
            </a:r>
            <a:endParaRPr lang="en-US" sz="1500" b="0" dirty="0"/>
          </a:p>
          <a:p>
            <a:pPr marL="95250">
              <a:lnSpc>
                <a:spcPct val="150000"/>
              </a:lnSpc>
              <a:buClr>
                <a:srgbClr val="CC0000"/>
              </a:buClr>
              <a:buSzPct val="200000"/>
            </a:pPr>
            <a:r>
              <a:rPr lang="en-US" sz="1500" dirty="0" smtClean="0">
                <a:solidFill>
                  <a:srgbClr val="FF0000"/>
                </a:solidFill>
              </a:rPr>
              <a:t>1% </a:t>
            </a:r>
            <a:r>
              <a:rPr lang="ru-RU" sz="1500" b="0" dirty="0" smtClean="0"/>
              <a:t> в доказанных запасах нефти</a:t>
            </a:r>
            <a:r>
              <a:rPr lang="en-US" sz="1500" b="0" dirty="0" smtClean="0"/>
              <a:t> </a:t>
            </a:r>
          </a:p>
          <a:p>
            <a:pPr marL="95250">
              <a:lnSpc>
                <a:spcPct val="150000"/>
              </a:lnSpc>
              <a:buClr>
                <a:srgbClr val="CC0000"/>
              </a:buClr>
              <a:buSzPct val="200000"/>
            </a:pPr>
            <a:r>
              <a:rPr lang="en-US" sz="1500" b="0" dirty="0"/>
              <a:t>	</a:t>
            </a:r>
          </a:p>
          <a:p>
            <a:pPr marL="95250">
              <a:lnSpc>
                <a:spcPct val="150000"/>
              </a:lnSpc>
              <a:buClr>
                <a:srgbClr val="CC0000"/>
              </a:buClr>
              <a:buSzPct val="200000"/>
            </a:pPr>
            <a:r>
              <a:rPr lang="ru-RU" sz="1500" dirty="0" smtClean="0"/>
              <a:t>ЛУКОЙЛ в мировых корпоративных рейтингах</a:t>
            </a:r>
            <a:r>
              <a:rPr lang="en-US" sz="1500" dirty="0" smtClean="0"/>
              <a:t>:</a:t>
            </a:r>
            <a:endParaRPr lang="en-US" sz="1500" dirty="0"/>
          </a:p>
          <a:p>
            <a:pPr marL="623888" indent="-623888">
              <a:spcBef>
                <a:spcPts val="1200"/>
              </a:spcBef>
              <a:spcAft>
                <a:spcPts val="120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№</a:t>
            </a:r>
            <a:r>
              <a:rPr lang="ru-RU" sz="1600" dirty="0" smtClean="0">
                <a:solidFill>
                  <a:srgbClr val="FF0000"/>
                </a:solidFill>
              </a:rPr>
              <a:t>7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ru-RU" sz="1600" b="0" dirty="0" smtClean="0"/>
              <a:t>среди</a:t>
            </a:r>
            <a:r>
              <a:rPr lang="en-US" sz="1600" b="0" dirty="0" smtClean="0"/>
              <a:t> </a:t>
            </a:r>
            <a:r>
              <a:rPr lang="ru-RU" sz="1600" b="0" dirty="0" smtClean="0"/>
              <a:t>публично торгуемых нефтяных компаний </a:t>
            </a:r>
            <a:r>
              <a:rPr lang="en-US" sz="1600" b="0" dirty="0" smtClean="0"/>
              <a:t>(The Fortune Global-500)</a:t>
            </a:r>
          </a:p>
          <a:p>
            <a:pPr marL="623888" indent="-623888">
              <a:spcBef>
                <a:spcPts val="1200"/>
              </a:spcBef>
              <a:spcAft>
                <a:spcPts val="120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№</a:t>
            </a:r>
            <a:r>
              <a:rPr lang="ru-RU" sz="1600" dirty="0" smtClean="0">
                <a:solidFill>
                  <a:srgbClr val="FF0000"/>
                </a:solidFill>
              </a:rPr>
              <a:t>7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ru-RU" sz="1600" b="0" dirty="0" smtClean="0"/>
              <a:t>среди</a:t>
            </a:r>
            <a:r>
              <a:rPr lang="en-US" sz="1600" b="0" dirty="0" smtClean="0"/>
              <a:t> 250</a:t>
            </a:r>
            <a:r>
              <a:rPr lang="ru-RU" sz="1600" b="0" dirty="0" smtClean="0"/>
              <a:t> крупнейших энергетических компаний</a:t>
            </a:r>
            <a:r>
              <a:rPr lang="en-US" sz="1600" b="0" dirty="0" smtClean="0"/>
              <a:t> (</a:t>
            </a:r>
            <a:r>
              <a:rPr lang="en-US" sz="1600" b="0" dirty="0"/>
              <a:t>Platt’s</a:t>
            </a:r>
            <a:r>
              <a:rPr lang="en-US" sz="1600" b="0" dirty="0" smtClean="0"/>
              <a:t>)</a:t>
            </a:r>
            <a:endParaRPr lang="en-US" sz="1600" b="0" dirty="0"/>
          </a:p>
          <a:p>
            <a:pPr marL="623888" indent="-623888">
              <a:spcBef>
                <a:spcPts val="1200"/>
              </a:spcBef>
              <a:spcAft>
                <a:spcPts val="120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№64 </a:t>
            </a:r>
            <a:r>
              <a:rPr lang="ru-RU" sz="1600" b="0" dirty="0" smtClean="0"/>
              <a:t>среди 2 000 крупнейших компаний мира </a:t>
            </a:r>
            <a:r>
              <a:rPr lang="en-US" sz="1600" b="0" dirty="0" smtClean="0"/>
              <a:t>(The </a:t>
            </a:r>
            <a:r>
              <a:rPr lang="en-US" sz="1600" b="0" dirty="0"/>
              <a:t>Forbes 2000</a:t>
            </a:r>
            <a:r>
              <a:rPr lang="en-US" sz="1600" b="0" dirty="0" smtClean="0"/>
              <a:t>)</a:t>
            </a:r>
            <a:endParaRPr lang="en-US" sz="1500" dirty="0" smtClean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31576363"/>
              </p:ext>
            </p:extLst>
          </p:nvPr>
        </p:nvGraphicFramePr>
        <p:xfrm>
          <a:off x="7427037" y="1983711"/>
          <a:ext cx="2437931" cy="3882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12" descr="ShellPecten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2066" y="4004601"/>
            <a:ext cx="3698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897077" y="2196269"/>
            <a:ext cx="314325" cy="312738"/>
            <a:chOff x="3461" y="3072"/>
            <a:chExt cx="321" cy="297"/>
          </a:xfrm>
        </p:grpSpPr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3461" y="3072"/>
              <a:ext cx="321" cy="2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3497" y="3102"/>
              <a:ext cx="268" cy="228"/>
            </a:xfrm>
            <a:custGeom>
              <a:avLst/>
              <a:gdLst>
                <a:gd name="T0" fmla="*/ 213 w 2008"/>
                <a:gd name="T1" fmla="*/ 81 h 1718"/>
                <a:gd name="T2" fmla="*/ 212 w 2008"/>
                <a:gd name="T3" fmla="*/ 84 h 1718"/>
                <a:gd name="T4" fmla="*/ 211 w 2008"/>
                <a:gd name="T5" fmla="*/ 87 h 1718"/>
                <a:gd name="T6" fmla="*/ 211 w 2008"/>
                <a:gd name="T7" fmla="*/ 90 h 1718"/>
                <a:gd name="T8" fmla="*/ 211 w 2008"/>
                <a:gd name="T9" fmla="*/ 93 h 1718"/>
                <a:gd name="T10" fmla="*/ 212 w 2008"/>
                <a:gd name="T11" fmla="*/ 95 h 1718"/>
                <a:gd name="T12" fmla="*/ 33 w 2008"/>
                <a:gd name="T13" fmla="*/ 228 h 1718"/>
                <a:gd name="T14" fmla="*/ 23 w 2008"/>
                <a:gd name="T15" fmla="*/ 225 h 1718"/>
                <a:gd name="T16" fmla="*/ 13 w 2008"/>
                <a:gd name="T17" fmla="*/ 220 h 1718"/>
                <a:gd name="T18" fmla="*/ 6 w 2008"/>
                <a:gd name="T19" fmla="*/ 213 h 1718"/>
                <a:gd name="T20" fmla="*/ 2 w 2008"/>
                <a:gd name="T21" fmla="*/ 204 h 1718"/>
                <a:gd name="T22" fmla="*/ 0 w 2008"/>
                <a:gd name="T23" fmla="*/ 194 h 1718"/>
                <a:gd name="T24" fmla="*/ 2 w 2008"/>
                <a:gd name="T25" fmla="*/ 10 h 1718"/>
                <a:gd name="T26" fmla="*/ 9 w 2008"/>
                <a:gd name="T27" fmla="*/ 3 h 1718"/>
                <a:gd name="T28" fmla="*/ 19 w 2008"/>
                <a:gd name="T29" fmla="*/ 0 h 1718"/>
                <a:gd name="T30" fmla="*/ 28 w 2008"/>
                <a:gd name="T31" fmla="*/ 2 h 1718"/>
                <a:gd name="T32" fmla="*/ 35 w 2008"/>
                <a:gd name="T33" fmla="*/ 10 h 1718"/>
                <a:gd name="T34" fmla="*/ 37 w 2008"/>
                <a:gd name="T35" fmla="*/ 183 h 1718"/>
                <a:gd name="T36" fmla="*/ 38 w 2008"/>
                <a:gd name="T37" fmla="*/ 186 h 1718"/>
                <a:gd name="T38" fmla="*/ 39 w 2008"/>
                <a:gd name="T39" fmla="*/ 189 h 1718"/>
                <a:gd name="T40" fmla="*/ 41 w 2008"/>
                <a:gd name="T41" fmla="*/ 191 h 1718"/>
                <a:gd name="T42" fmla="*/ 44 w 2008"/>
                <a:gd name="T43" fmla="*/ 193 h 1718"/>
                <a:gd name="T44" fmla="*/ 47 w 2008"/>
                <a:gd name="T45" fmla="*/ 194 h 1718"/>
                <a:gd name="T46" fmla="*/ 174 w 2008"/>
                <a:gd name="T47" fmla="*/ 98 h 1718"/>
                <a:gd name="T48" fmla="*/ 173 w 2008"/>
                <a:gd name="T49" fmla="*/ 96 h 1718"/>
                <a:gd name="T50" fmla="*/ 173 w 2008"/>
                <a:gd name="T51" fmla="*/ 94 h 1718"/>
                <a:gd name="T52" fmla="*/ 172 w 2008"/>
                <a:gd name="T53" fmla="*/ 92 h 1718"/>
                <a:gd name="T54" fmla="*/ 172 w 2008"/>
                <a:gd name="T55" fmla="*/ 90 h 1718"/>
                <a:gd name="T56" fmla="*/ 172 w 2008"/>
                <a:gd name="T57" fmla="*/ 88 h 1718"/>
                <a:gd name="T58" fmla="*/ 172 w 2008"/>
                <a:gd name="T59" fmla="*/ 85 h 1718"/>
                <a:gd name="T60" fmla="*/ 172 w 2008"/>
                <a:gd name="T61" fmla="*/ 83 h 1718"/>
                <a:gd name="T62" fmla="*/ 173 w 2008"/>
                <a:gd name="T63" fmla="*/ 79 h 1718"/>
                <a:gd name="T64" fmla="*/ 174 w 2008"/>
                <a:gd name="T65" fmla="*/ 76 h 1718"/>
                <a:gd name="T66" fmla="*/ 176 w 2008"/>
                <a:gd name="T67" fmla="*/ 73 h 1718"/>
                <a:gd name="T68" fmla="*/ 217 w 2008"/>
                <a:gd name="T69" fmla="*/ 10 h 1718"/>
                <a:gd name="T70" fmla="*/ 219 w 2008"/>
                <a:gd name="T71" fmla="*/ 7 h 1718"/>
                <a:gd name="T72" fmla="*/ 221 w 2008"/>
                <a:gd name="T73" fmla="*/ 4 h 1718"/>
                <a:gd name="T74" fmla="*/ 224 w 2008"/>
                <a:gd name="T75" fmla="*/ 2 h 1718"/>
                <a:gd name="T76" fmla="*/ 228 w 2008"/>
                <a:gd name="T77" fmla="*/ 1 h 1718"/>
                <a:gd name="T78" fmla="*/ 232 w 2008"/>
                <a:gd name="T79" fmla="*/ 0 h 1718"/>
                <a:gd name="T80" fmla="*/ 237 w 2008"/>
                <a:gd name="T81" fmla="*/ 0 h 1718"/>
                <a:gd name="T82" fmla="*/ 242 w 2008"/>
                <a:gd name="T83" fmla="*/ 2 h 1718"/>
                <a:gd name="T84" fmla="*/ 246 w 2008"/>
                <a:gd name="T85" fmla="*/ 4 h 1718"/>
                <a:gd name="T86" fmla="*/ 249 w 2008"/>
                <a:gd name="T87" fmla="*/ 8 h 1718"/>
                <a:gd name="T88" fmla="*/ 251 w 2008"/>
                <a:gd name="T89" fmla="*/ 12 h 1718"/>
                <a:gd name="T90" fmla="*/ 252 w 2008"/>
                <a:gd name="T91" fmla="*/ 17 h 1718"/>
                <a:gd name="T92" fmla="*/ 252 w 2008"/>
                <a:gd name="T93" fmla="*/ 20 h 1718"/>
                <a:gd name="T94" fmla="*/ 251 w 2008"/>
                <a:gd name="T95" fmla="*/ 23 h 17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08"/>
                <a:gd name="T145" fmla="*/ 0 h 1718"/>
                <a:gd name="T146" fmla="*/ 2008 w 2008"/>
                <a:gd name="T147" fmla="*/ 1718 h 171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08" h="1718">
                  <a:moveTo>
                    <a:pt x="1876" y="183"/>
                  </a:moveTo>
                  <a:lnTo>
                    <a:pt x="1601" y="598"/>
                  </a:lnTo>
                  <a:lnTo>
                    <a:pt x="1597" y="607"/>
                  </a:lnTo>
                  <a:lnTo>
                    <a:pt x="1592" y="616"/>
                  </a:lnTo>
                  <a:lnTo>
                    <a:pt x="1588" y="624"/>
                  </a:lnTo>
                  <a:lnTo>
                    <a:pt x="1585" y="632"/>
                  </a:lnTo>
                  <a:lnTo>
                    <a:pt x="1582" y="640"/>
                  </a:lnTo>
                  <a:lnTo>
                    <a:pt x="1581" y="647"/>
                  </a:lnTo>
                  <a:lnTo>
                    <a:pt x="1580" y="655"/>
                  </a:lnTo>
                  <a:lnTo>
                    <a:pt x="1579" y="663"/>
                  </a:lnTo>
                  <a:lnTo>
                    <a:pt x="1579" y="669"/>
                  </a:lnTo>
                  <a:lnTo>
                    <a:pt x="1579" y="677"/>
                  </a:lnTo>
                  <a:lnTo>
                    <a:pt x="1580" y="684"/>
                  </a:lnTo>
                  <a:lnTo>
                    <a:pt x="1581" y="691"/>
                  </a:lnTo>
                  <a:lnTo>
                    <a:pt x="1583" y="697"/>
                  </a:lnTo>
                  <a:lnTo>
                    <a:pt x="1585" y="705"/>
                  </a:lnTo>
                  <a:lnTo>
                    <a:pt x="1587" y="711"/>
                  </a:lnTo>
                  <a:lnTo>
                    <a:pt x="1590" y="718"/>
                  </a:lnTo>
                  <a:lnTo>
                    <a:pt x="2008" y="1718"/>
                  </a:lnTo>
                  <a:lnTo>
                    <a:pt x="278" y="1718"/>
                  </a:lnTo>
                  <a:lnTo>
                    <a:pt x="249" y="1717"/>
                  </a:lnTo>
                  <a:lnTo>
                    <a:pt x="222" y="1713"/>
                  </a:lnTo>
                  <a:lnTo>
                    <a:pt x="195" y="1707"/>
                  </a:lnTo>
                  <a:lnTo>
                    <a:pt x="170" y="1699"/>
                  </a:lnTo>
                  <a:lnTo>
                    <a:pt x="145" y="1687"/>
                  </a:lnTo>
                  <a:lnTo>
                    <a:pt x="123" y="1675"/>
                  </a:lnTo>
                  <a:lnTo>
                    <a:pt x="101" y="1659"/>
                  </a:lnTo>
                  <a:lnTo>
                    <a:pt x="82" y="1643"/>
                  </a:lnTo>
                  <a:lnTo>
                    <a:pt x="64" y="1625"/>
                  </a:lnTo>
                  <a:lnTo>
                    <a:pt x="48" y="1605"/>
                  </a:lnTo>
                  <a:lnTo>
                    <a:pt x="35" y="1584"/>
                  </a:lnTo>
                  <a:lnTo>
                    <a:pt x="23" y="1562"/>
                  </a:lnTo>
                  <a:lnTo>
                    <a:pt x="14" y="1538"/>
                  </a:lnTo>
                  <a:lnTo>
                    <a:pt x="7" y="1514"/>
                  </a:lnTo>
                  <a:lnTo>
                    <a:pt x="4" y="1489"/>
                  </a:lnTo>
                  <a:lnTo>
                    <a:pt x="2" y="1463"/>
                  </a:lnTo>
                  <a:lnTo>
                    <a:pt x="0" y="132"/>
                  </a:lnTo>
                  <a:lnTo>
                    <a:pt x="5" y="100"/>
                  </a:lnTo>
                  <a:lnTo>
                    <a:pt x="14" y="74"/>
                  </a:lnTo>
                  <a:lnTo>
                    <a:pt x="27" y="52"/>
                  </a:lnTo>
                  <a:lnTo>
                    <a:pt x="45" y="34"/>
                  </a:lnTo>
                  <a:lnTo>
                    <a:pt x="66" y="19"/>
                  </a:lnTo>
                  <a:lnTo>
                    <a:pt x="89" y="9"/>
                  </a:lnTo>
                  <a:lnTo>
                    <a:pt x="114" y="2"/>
                  </a:lnTo>
                  <a:lnTo>
                    <a:pt x="140" y="0"/>
                  </a:lnTo>
                  <a:lnTo>
                    <a:pt x="164" y="2"/>
                  </a:lnTo>
                  <a:lnTo>
                    <a:pt x="189" y="9"/>
                  </a:lnTo>
                  <a:lnTo>
                    <a:pt x="212" y="18"/>
                  </a:lnTo>
                  <a:lnTo>
                    <a:pt x="233" y="33"/>
                  </a:lnTo>
                  <a:lnTo>
                    <a:pt x="251" y="50"/>
                  </a:lnTo>
                  <a:lnTo>
                    <a:pt x="264" y="73"/>
                  </a:lnTo>
                  <a:lnTo>
                    <a:pt x="273" y="99"/>
                  </a:lnTo>
                  <a:lnTo>
                    <a:pt x="278" y="130"/>
                  </a:lnTo>
                  <a:lnTo>
                    <a:pt x="278" y="1379"/>
                  </a:lnTo>
                  <a:lnTo>
                    <a:pt x="279" y="1386"/>
                  </a:lnTo>
                  <a:lnTo>
                    <a:pt x="279" y="1394"/>
                  </a:lnTo>
                  <a:lnTo>
                    <a:pt x="281" y="1402"/>
                  </a:lnTo>
                  <a:lnTo>
                    <a:pt x="284" y="1409"/>
                  </a:lnTo>
                  <a:lnTo>
                    <a:pt x="288" y="1416"/>
                  </a:lnTo>
                  <a:lnTo>
                    <a:pt x="292" y="1422"/>
                  </a:lnTo>
                  <a:lnTo>
                    <a:pt x="297" y="1430"/>
                  </a:lnTo>
                  <a:lnTo>
                    <a:pt x="302" y="1436"/>
                  </a:lnTo>
                  <a:lnTo>
                    <a:pt x="308" y="1441"/>
                  </a:lnTo>
                  <a:lnTo>
                    <a:pt x="314" y="1446"/>
                  </a:lnTo>
                  <a:lnTo>
                    <a:pt x="322" y="1452"/>
                  </a:lnTo>
                  <a:lnTo>
                    <a:pt x="329" y="1455"/>
                  </a:lnTo>
                  <a:lnTo>
                    <a:pt x="338" y="1458"/>
                  </a:lnTo>
                  <a:lnTo>
                    <a:pt x="346" y="1460"/>
                  </a:lnTo>
                  <a:lnTo>
                    <a:pt x="354" y="1462"/>
                  </a:lnTo>
                  <a:lnTo>
                    <a:pt x="363" y="1462"/>
                  </a:lnTo>
                  <a:lnTo>
                    <a:pt x="1630" y="1462"/>
                  </a:lnTo>
                  <a:lnTo>
                    <a:pt x="1302" y="739"/>
                  </a:lnTo>
                  <a:lnTo>
                    <a:pt x="1301" y="734"/>
                  </a:lnTo>
                  <a:lnTo>
                    <a:pt x="1300" y="729"/>
                  </a:lnTo>
                  <a:lnTo>
                    <a:pt x="1297" y="723"/>
                  </a:lnTo>
                  <a:lnTo>
                    <a:pt x="1296" y="718"/>
                  </a:lnTo>
                  <a:lnTo>
                    <a:pt x="1295" y="713"/>
                  </a:lnTo>
                  <a:lnTo>
                    <a:pt x="1294" y="708"/>
                  </a:lnTo>
                  <a:lnTo>
                    <a:pt x="1293" y="703"/>
                  </a:lnTo>
                  <a:lnTo>
                    <a:pt x="1292" y="697"/>
                  </a:lnTo>
                  <a:lnTo>
                    <a:pt x="1291" y="692"/>
                  </a:lnTo>
                  <a:lnTo>
                    <a:pt x="1291" y="687"/>
                  </a:lnTo>
                  <a:lnTo>
                    <a:pt x="1290" y="682"/>
                  </a:lnTo>
                  <a:lnTo>
                    <a:pt x="1288" y="676"/>
                  </a:lnTo>
                  <a:lnTo>
                    <a:pt x="1288" y="671"/>
                  </a:lnTo>
                  <a:lnTo>
                    <a:pt x="1288" y="666"/>
                  </a:lnTo>
                  <a:lnTo>
                    <a:pt x="1287" y="661"/>
                  </a:lnTo>
                  <a:lnTo>
                    <a:pt x="1287" y="656"/>
                  </a:lnTo>
                  <a:lnTo>
                    <a:pt x="1287" y="649"/>
                  </a:lnTo>
                  <a:lnTo>
                    <a:pt x="1288" y="643"/>
                  </a:lnTo>
                  <a:lnTo>
                    <a:pt x="1290" y="637"/>
                  </a:lnTo>
                  <a:lnTo>
                    <a:pt x="1291" y="630"/>
                  </a:lnTo>
                  <a:lnTo>
                    <a:pt x="1292" y="622"/>
                  </a:lnTo>
                  <a:lnTo>
                    <a:pt x="1293" y="615"/>
                  </a:lnTo>
                  <a:lnTo>
                    <a:pt x="1295" y="608"/>
                  </a:lnTo>
                  <a:lnTo>
                    <a:pt x="1297" y="599"/>
                  </a:lnTo>
                  <a:lnTo>
                    <a:pt x="1301" y="591"/>
                  </a:lnTo>
                  <a:lnTo>
                    <a:pt x="1303" y="584"/>
                  </a:lnTo>
                  <a:lnTo>
                    <a:pt x="1306" y="575"/>
                  </a:lnTo>
                  <a:lnTo>
                    <a:pt x="1308" y="567"/>
                  </a:lnTo>
                  <a:lnTo>
                    <a:pt x="1312" y="560"/>
                  </a:lnTo>
                  <a:lnTo>
                    <a:pt x="1316" y="551"/>
                  </a:lnTo>
                  <a:lnTo>
                    <a:pt x="1320" y="543"/>
                  </a:lnTo>
                  <a:lnTo>
                    <a:pt x="1323" y="536"/>
                  </a:lnTo>
                  <a:lnTo>
                    <a:pt x="1625" y="72"/>
                  </a:lnTo>
                  <a:lnTo>
                    <a:pt x="1629" y="65"/>
                  </a:lnTo>
                  <a:lnTo>
                    <a:pt x="1634" y="58"/>
                  </a:lnTo>
                  <a:lnTo>
                    <a:pt x="1639" y="50"/>
                  </a:lnTo>
                  <a:lnTo>
                    <a:pt x="1646" y="44"/>
                  </a:lnTo>
                  <a:lnTo>
                    <a:pt x="1651" y="38"/>
                  </a:lnTo>
                  <a:lnTo>
                    <a:pt x="1659" y="32"/>
                  </a:lnTo>
                  <a:lnTo>
                    <a:pt x="1666" y="26"/>
                  </a:lnTo>
                  <a:lnTo>
                    <a:pt x="1674" y="21"/>
                  </a:lnTo>
                  <a:lnTo>
                    <a:pt x="1681" y="17"/>
                  </a:lnTo>
                  <a:lnTo>
                    <a:pt x="1689" y="13"/>
                  </a:lnTo>
                  <a:lnTo>
                    <a:pt x="1698" y="10"/>
                  </a:lnTo>
                  <a:lnTo>
                    <a:pt x="1707" y="7"/>
                  </a:lnTo>
                  <a:lnTo>
                    <a:pt x="1716" y="4"/>
                  </a:lnTo>
                  <a:lnTo>
                    <a:pt x="1726" y="2"/>
                  </a:lnTo>
                  <a:lnTo>
                    <a:pt x="1736" y="1"/>
                  </a:lnTo>
                  <a:lnTo>
                    <a:pt x="1746" y="0"/>
                  </a:lnTo>
                  <a:lnTo>
                    <a:pt x="1759" y="0"/>
                  </a:lnTo>
                  <a:lnTo>
                    <a:pt x="1773" y="2"/>
                  </a:lnTo>
                  <a:lnTo>
                    <a:pt x="1786" y="4"/>
                  </a:lnTo>
                  <a:lnTo>
                    <a:pt x="1798" y="8"/>
                  </a:lnTo>
                  <a:lnTo>
                    <a:pt x="1811" y="12"/>
                  </a:lnTo>
                  <a:lnTo>
                    <a:pt x="1823" y="17"/>
                  </a:lnTo>
                  <a:lnTo>
                    <a:pt x="1833" y="24"/>
                  </a:lnTo>
                  <a:lnTo>
                    <a:pt x="1843" y="32"/>
                  </a:lnTo>
                  <a:lnTo>
                    <a:pt x="1853" y="40"/>
                  </a:lnTo>
                  <a:lnTo>
                    <a:pt x="1861" y="49"/>
                  </a:lnTo>
                  <a:lnTo>
                    <a:pt x="1868" y="60"/>
                  </a:lnTo>
                  <a:lnTo>
                    <a:pt x="1875" y="70"/>
                  </a:lnTo>
                  <a:lnTo>
                    <a:pt x="1880" y="82"/>
                  </a:lnTo>
                  <a:lnTo>
                    <a:pt x="1884" y="93"/>
                  </a:lnTo>
                  <a:lnTo>
                    <a:pt x="1886" y="107"/>
                  </a:lnTo>
                  <a:lnTo>
                    <a:pt x="1888" y="120"/>
                  </a:lnTo>
                  <a:lnTo>
                    <a:pt x="1888" y="126"/>
                  </a:lnTo>
                  <a:lnTo>
                    <a:pt x="1887" y="135"/>
                  </a:lnTo>
                  <a:lnTo>
                    <a:pt x="1886" y="143"/>
                  </a:lnTo>
                  <a:lnTo>
                    <a:pt x="1885" y="151"/>
                  </a:lnTo>
                  <a:lnTo>
                    <a:pt x="1884" y="160"/>
                  </a:lnTo>
                  <a:lnTo>
                    <a:pt x="1882" y="169"/>
                  </a:lnTo>
                  <a:lnTo>
                    <a:pt x="1880" y="176"/>
                  </a:lnTo>
                  <a:lnTo>
                    <a:pt x="1876" y="1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3559" y="3101"/>
              <a:ext cx="97" cy="184"/>
            </a:xfrm>
            <a:custGeom>
              <a:avLst/>
              <a:gdLst>
                <a:gd name="T0" fmla="*/ 61 w 734"/>
                <a:gd name="T1" fmla="*/ 17 h 1378"/>
                <a:gd name="T2" fmla="*/ 62 w 734"/>
                <a:gd name="T3" fmla="*/ 10 h 1378"/>
                <a:gd name="T4" fmla="*/ 66 w 734"/>
                <a:gd name="T5" fmla="*/ 4 h 1378"/>
                <a:gd name="T6" fmla="*/ 72 w 734"/>
                <a:gd name="T7" fmla="*/ 1 h 1378"/>
                <a:gd name="T8" fmla="*/ 79 w 734"/>
                <a:gd name="T9" fmla="*/ 0 h 1378"/>
                <a:gd name="T10" fmla="*/ 85 w 734"/>
                <a:gd name="T11" fmla="*/ 1 h 1378"/>
                <a:gd name="T12" fmla="*/ 91 w 734"/>
                <a:gd name="T13" fmla="*/ 4 h 1378"/>
                <a:gd name="T14" fmla="*/ 95 w 734"/>
                <a:gd name="T15" fmla="*/ 10 h 1378"/>
                <a:gd name="T16" fmla="*/ 97 w 734"/>
                <a:gd name="T17" fmla="*/ 17 h 1378"/>
                <a:gd name="T18" fmla="*/ 97 w 734"/>
                <a:gd name="T19" fmla="*/ 141 h 1378"/>
                <a:gd name="T20" fmla="*/ 97 w 734"/>
                <a:gd name="T21" fmla="*/ 146 h 1378"/>
                <a:gd name="T22" fmla="*/ 96 w 734"/>
                <a:gd name="T23" fmla="*/ 150 h 1378"/>
                <a:gd name="T24" fmla="*/ 94 w 734"/>
                <a:gd name="T25" fmla="*/ 155 h 1378"/>
                <a:gd name="T26" fmla="*/ 92 w 734"/>
                <a:gd name="T27" fmla="*/ 159 h 1378"/>
                <a:gd name="T28" fmla="*/ 90 w 734"/>
                <a:gd name="T29" fmla="*/ 163 h 1378"/>
                <a:gd name="T30" fmla="*/ 87 w 734"/>
                <a:gd name="T31" fmla="*/ 167 h 1378"/>
                <a:gd name="T32" fmla="*/ 84 w 734"/>
                <a:gd name="T33" fmla="*/ 170 h 1378"/>
                <a:gd name="T34" fmla="*/ 81 w 734"/>
                <a:gd name="T35" fmla="*/ 173 h 1378"/>
                <a:gd name="T36" fmla="*/ 78 w 734"/>
                <a:gd name="T37" fmla="*/ 175 h 1378"/>
                <a:gd name="T38" fmla="*/ 74 w 734"/>
                <a:gd name="T39" fmla="*/ 178 h 1378"/>
                <a:gd name="T40" fmla="*/ 70 w 734"/>
                <a:gd name="T41" fmla="*/ 180 h 1378"/>
                <a:gd name="T42" fmla="*/ 65 w 734"/>
                <a:gd name="T43" fmla="*/ 181 h 1378"/>
                <a:gd name="T44" fmla="*/ 61 w 734"/>
                <a:gd name="T45" fmla="*/ 183 h 1378"/>
                <a:gd name="T46" fmla="*/ 56 w 734"/>
                <a:gd name="T47" fmla="*/ 183 h 1378"/>
                <a:gd name="T48" fmla="*/ 51 w 734"/>
                <a:gd name="T49" fmla="*/ 184 h 1378"/>
                <a:gd name="T50" fmla="*/ 46 w 734"/>
                <a:gd name="T51" fmla="*/ 184 h 1378"/>
                <a:gd name="T52" fmla="*/ 41 w 734"/>
                <a:gd name="T53" fmla="*/ 183 h 1378"/>
                <a:gd name="T54" fmla="*/ 36 w 734"/>
                <a:gd name="T55" fmla="*/ 183 h 1378"/>
                <a:gd name="T56" fmla="*/ 32 w 734"/>
                <a:gd name="T57" fmla="*/ 181 h 1378"/>
                <a:gd name="T58" fmla="*/ 28 w 734"/>
                <a:gd name="T59" fmla="*/ 180 h 1378"/>
                <a:gd name="T60" fmla="*/ 23 w 734"/>
                <a:gd name="T61" fmla="*/ 178 h 1378"/>
                <a:gd name="T62" fmla="*/ 20 w 734"/>
                <a:gd name="T63" fmla="*/ 175 h 1378"/>
                <a:gd name="T64" fmla="*/ 16 w 734"/>
                <a:gd name="T65" fmla="*/ 173 h 1378"/>
                <a:gd name="T66" fmla="*/ 13 w 734"/>
                <a:gd name="T67" fmla="*/ 170 h 1378"/>
                <a:gd name="T68" fmla="*/ 10 w 734"/>
                <a:gd name="T69" fmla="*/ 166 h 1378"/>
                <a:gd name="T70" fmla="*/ 7 w 734"/>
                <a:gd name="T71" fmla="*/ 163 h 1378"/>
                <a:gd name="T72" fmla="*/ 5 w 734"/>
                <a:gd name="T73" fmla="*/ 159 h 1378"/>
                <a:gd name="T74" fmla="*/ 3 w 734"/>
                <a:gd name="T75" fmla="*/ 155 h 1378"/>
                <a:gd name="T76" fmla="*/ 2 w 734"/>
                <a:gd name="T77" fmla="*/ 150 h 1378"/>
                <a:gd name="T78" fmla="*/ 1 w 734"/>
                <a:gd name="T79" fmla="*/ 146 h 1378"/>
                <a:gd name="T80" fmla="*/ 0 w 734"/>
                <a:gd name="T81" fmla="*/ 141 h 1378"/>
                <a:gd name="T82" fmla="*/ 0 w 734"/>
                <a:gd name="T83" fmla="*/ 17 h 1378"/>
                <a:gd name="T84" fmla="*/ 2 w 734"/>
                <a:gd name="T85" fmla="*/ 10 h 1378"/>
                <a:gd name="T86" fmla="*/ 6 w 734"/>
                <a:gd name="T87" fmla="*/ 4 h 1378"/>
                <a:gd name="T88" fmla="*/ 11 w 734"/>
                <a:gd name="T89" fmla="*/ 1 h 1378"/>
                <a:gd name="T90" fmla="*/ 18 w 734"/>
                <a:gd name="T91" fmla="*/ 0 h 1378"/>
                <a:gd name="T92" fmla="*/ 25 w 734"/>
                <a:gd name="T93" fmla="*/ 1 h 1378"/>
                <a:gd name="T94" fmla="*/ 31 w 734"/>
                <a:gd name="T95" fmla="*/ 4 h 1378"/>
                <a:gd name="T96" fmla="*/ 35 w 734"/>
                <a:gd name="T97" fmla="*/ 10 h 1378"/>
                <a:gd name="T98" fmla="*/ 36 w 734"/>
                <a:gd name="T99" fmla="*/ 17 h 1378"/>
                <a:gd name="T100" fmla="*/ 36 w 734"/>
                <a:gd name="T101" fmla="*/ 140 h 1378"/>
                <a:gd name="T102" fmla="*/ 39 w 734"/>
                <a:gd name="T103" fmla="*/ 144 h 1378"/>
                <a:gd name="T104" fmla="*/ 42 w 734"/>
                <a:gd name="T105" fmla="*/ 147 h 1378"/>
                <a:gd name="T106" fmla="*/ 46 w 734"/>
                <a:gd name="T107" fmla="*/ 149 h 1378"/>
                <a:gd name="T108" fmla="*/ 51 w 734"/>
                <a:gd name="T109" fmla="*/ 149 h 1378"/>
                <a:gd name="T110" fmla="*/ 55 w 734"/>
                <a:gd name="T111" fmla="*/ 148 h 1378"/>
                <a:gd name="T112" fmla="*/ 59 w 734"/>
                <a:gd name="T113" fmla="*/ 144 h 1378"/>
                <a:gd name="T114" fmla="*/ 61 w 734"/>
                <a:gd name="T115" fmla="*/ 140 h 137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4"/>
                <a:gd name="T175" fmla="*/ 0 h 1378"/>
                <a:gd name="T176" fmla="*/ 734 w 734"/>
                <a:gd name="T177" fmla="*/ 1378 h 137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4" h="1378">
                  <a:moveTo>
                    <a:pt x="460" y="1024"/>
                  </a:moveTo>
                  <a:lnTo>
                    <a:pt x="460" y="131"/>
                  </a:lnTo>
                  <a:lnTo>
                    <a:pt x="462" y="100"/>
                  </a:lnTo>
                  <a:lnTo>
                    <a:pt x="471" y="74"/>
                  </a:lnTo>
                  <a:lnTo>
                    <a:pt x="485" y="51"/>
                  </a:lnTo>
                  <a:lnTo>
                    <a:pt x="502" y="33"/>
                  </a:lnTo>
                  <a:lnTo>
                    <a:pt x="522" y="18"/>
                  </a:lnTo>
                  <a:lnTo>
                    <a:pt x="546" y="8"/>
                  </a:lnTo>
                  <a:lnTo>
                    <a:pt x="570" y="2"/>
                  </a:lnTo>
                  <a:lnTo>
                    <a:pt x="596" y="0"/>
                  </a:lnTo>
                  <a:lnTo>
                    <a:pt x="622" y="2"/>
                  </a:lnTo>
                  <a:lnTo>
                    <a:pt x="646" y="8"/>
                  </a:lnTo>
                  <a:lnTo>
                    <a:pt x="669" y="18"/>
                  </a:lnTo>
                  <a:lnTo>
                    <a:pt x="691" y="33"/>
                  </a:lnTo>
                  <a:lnTo>
                    <a:pt x="707" y="51"/>
                  </a:lnTo>
                  <a:lnTo>
                    <a:pt x="722" y="73"/>
                  </a:lnTo>
                  <a:lnTo>
                    <a:pt x="731" y="100"/>
                  </a:lnTo>
                  <a:lnTo>
                    <a:pt x="734" y="131"/>
                  </a:lnTo>
                  <a:lnTo>
                    <a:pt x="734" y="1034"/>
                  </a:lnTo>
                  <a:lnTo>
                    <a:pt x="734" y="1054"/>
                  </a:lnTo>
                  <a:lnTo>
                    <a:pt x="732" y="1072"/>
                  </a:lnTo>
                  <a:lnTo>
                    <a:pt x="731" y="1090"/>
                  </a:lnTo>
                  <a:lnTo>
                    <a:pt x="726" y="1109"/>
                  </a:lnTo>
                  <a:lnTo>
                    <a:pt x="723" y="1125"/>
                  </a:lnTo>
                  <a:lnTo>
                    <a:pt x="717" y="1142"/>
                  </a:lnTo>
                  <a:lnTo>
                    <a:pt x="712" y="1159"/>
                  </a:lnTo>
                  <a:lnTo>
                    <a:pt x="705" y="1175"/>
                  </a:lnTo>
                  <a:lnTo>
                    <a:pt x="698" y="1190"/>
                  </a:lnTo>
                  <a:lnTo>
                    <a:pt x="689" y="1206"/>
                  </a:lnTo>
                  <a:lnTo>
                    <a:pt x="681" y="1219"/>
                  </a:lnTo>
                  <a:lnTo>
                    <a:pt x="672" y="1234"/>
                  </a:lnTo>
                  <a:lnTo>
                    <a:pt x="661" y="1247"/>
                  </a:lnTo>
                  <a:lnTo>
                    <a:pt x="651" y="1260"/>
                  </a:lnTo>
                  <a:lnTo>
                    <a:pt x="638" y="1271"/>
                  </a:lnTo>
                  <a:lnTo>
                    <a:pt x="626" y="1283"/>
                  </a:lnTo>
                  <a:lnTo>
                    <a:pt x="614" y="1294"/>
                  </a:lnTo>
                  <a:lnTo>
                    <a:pt x="600" y="1305"/>
                  </a:lnTo>
                  <a:lnTo>
                    <a:pt x="587" y="1314"/>
                  </a:lnTo>
                  <a:lnTo>
                    <a:pt x="573" y="1323"/>
                  </a:lnTo>
                  <a:lnTo>
                    <a:pt x="557" y="1332"/>
                  </a:lnTo>
                  <a:lnTo>
                    <a:pt x="543" y="1339"/>
                  </a:lnTo>
                  <a:lnTo>
                    <a:pt x="526" y="1346"/>
                  </a:lnTo>
                  <a:lnTo>
                    <a:pt x="510" y="1353"/>
                  </a:lnTo>
                  <a:lnTo>
                    <a:pt x="494" y="1359"/>
                  </a:lnTo>
                  <a:lnTo>
                    <a:pt x="476" y="1363"/>
                  </a:lnTo>
                  <a:lnTo>
                    <a:pt x="459" y="1367"/>
                  </a:lnTo>
                  <a:lnTo>
                    <a:pt x="441" y="1371"/>
                  </a:lnTo>
                  <a:lnTo>
                    <a:pt x="423" y="1373"/>
                  </a:lnTo>
                  <a:lnTo>
                    <a:pt x="404" y="1377"/>
                  </a:lnTo>
                  <a:lnTo>
                    <a:pt x="387" y="1377"/>
                  </a:lnTo>
                  <a:lnTo>
                    <a:pt x="368" y="1378"/>
                  </a:lnTo>
                  <a:lnTo>
                    <a:pt x="349" y="1377"/>
                  </a:lnTo>
                  <a:lnTo>
                    <a:pt x="331" y="1377"/>
                  </a:lnTo>
                  <a:lnTo>
                    <a:pt x="312" y="1373"/>
                  </a:lnTo>
                  <a:lnTo>
                    <a:pt x="294" y="1371"/>
                  </a:lnTo>
                  <a:lnTo>
                    <a:pt x="276" y="1367"/>
                  </a:lnTo>
                  <a:lnTo>
                    <a:pt x="259" y="1363"/>
                  </a:lnTo>
                  <a:lnTo>
                    <a:pt x="242" y="1358"/>
                  </a:lnTo>
                  <a:lnTo>
                    <a:pt x="225" y="1353"/>
                  </a:lnTo>
                  <a:lnTo>
                    <a:pt x="210" y="1346"/>
                  </a:lnTo>
                  <a:lnTo>
                    <a:pt x="193" y="1339"/>
                  </a:lnTo>
                  <a:lnTo>
                    <a:pt x="177" y="1331"/>
                  </a:lnTo>
                  <a:lnTo>
                    <a:pt x="163" y="1322"/>
                  </a:lnTo>
                  <a:lnTo>
                    <a:pt x="148" y="1313"/>
                  </a:lnTo>
                  <a:lnTo>
                    <a:pt x="134" y="1304"/>
                  </a:lnTo>
                  <a:lnTo>
                    <a:pt x="122" y="1293"/>
                  </a:lnTo>
                  <a:lnTo>
                    <a:pt x="108" y="1282"/>
                  </a:lnTo>
                  <a:lnTo>
                    <a:pt x="96" y="1270"/>
                  </a:lnTo>
                  <a:lnTo>
                    <a:pt x="85" y="1258"/>
                  </a:lnTo>
                  <a:lnTo>
                    <a:pt x="74" y="1245"/>
                  </a:lnTo>
                  <a:lnTo>
                    <a:pt x="64" y="1233"/>
                  </a:lnTo>
                  <a:lnTo>
                    <a:pt x="54" y="1218"/>
                  </a:lnTo>
                  <a:lnTo>
                    <a:pt x="45" y="1204"/>
                  </a:lnTo>
                  <a:lnTo>
                    <a:pt x="37" y="1189"/>
                  </a:lnTo>
                  <a:lnTo>
                    <a:pt x="29" y="1173"/>
                  </a:lnTo>
                  <a:lnTo>
                    <a:pt x="23" y="1158"/>
                  </a:lnTo>
                  <a:lnTo>
                    <a:pt x="17" y="1141"/>
                  </a:lnTo>
                  <a:lnTo>
                    <a:pt x="12" y="1124"/>
                  </a:lnTo>
                  <a:lnTo>
                    <a:pt x="8" y="1108"/>
                  </a:lnTo>
                  <a:lnTo>
                    <a:pt x="5" y="1090"/>
                  </a:lnTo>
                  <a:lnTo>
                    <a:pt x="3" y="1071"/>
                  </a:lnTo>
                  <a:lnTo>
                    <a:pt x="0" y="1053"/>
                  </a:lnTo>
                  <a:lnTo>
                    <a:pt x="0" y="1034"/>
                  </a:lnTo>
                  <a:lnTo>
                    <a:pt x="0" y="131"/>
                  </a:lnTo>
                  <a:lnTo>
                    <a:pt x="4" y="100"/>
                  </a:lnTo>
                  <a:lnTo>
                    <a:pt x="13" y="74"/>
                  </a:lnTo>
                  <a:lnTo>
                    <a:pt x="26" y="51"/>
                  </a:lnTo>
                  <a:lnTo>
                    <a:pt x="43" y="33"/>
                  </a:lnTo>
                  <a:lnTo>
                    <a:pt x="64" y="19"/>
                  </a:lnTo>
                  <a:lnTo>
                    <a:pt x="87" y="9"/>
                  </a:lnTo>
                  <a:lnTo>
                    <a:pt x="112" y="2"/>
                  </a:lnTo>
                  <a:lnTo>
                    <a:pt x="138" y="0"/>
                  </a:lnTo>
                  <a:lnTo>
                    <a:pt x="164" y="2"/>
                  </a:lnTo>
                  <a:lnTo>
                    <a:pt x="189" y="9"/>
                  </a:lnTo>
                  <a:lnTo>
                    <a:pt x="211" y="19"/>
                  </a:lnTo>
                  <a:lnTo>
                    <a:pt x="232" y="33"/>
                  </a:lnTo>
                  <a:lnTo>
                    <a:pt x="250" y="51"/>
                  </a:lnTo>
                  <a:lnTo>
                    <a:pt x="263" y="74"/>
                  </a:lnTo>
                  <a:lnTo>
                    <a:pt x="272" y="100"/>
                  </a:lnTo>
                  <a:lnTo>
                    <a:pt x="275" y="131"/>
                  </a:lnTo>
                  <a:lnTo>
                    <a:pt x="275" y="1024"/>
                  </a:lnTo>
                  <a:lnTo>
                    <a:pt x="276" y="1045"/>
                  </a:lnTo>
                  <a:lnTo>
                    <a:pt x="283" y="1064"/>
                  </a:lnTo>
                  <a:lnTo>
                    <a:pt x="292" y="1080"/>
                  </a:lnTo>
                  <a:lnTo>
                    <a:pt x="304" y="1093"/>
                  </a:lnTo>
                  <a:lnTo>
                    <a:pt x="318" y="1104"/>
                  </a:lnTo>
                  <a:lnTo>
                    <a:pt x="333" y="1111"/>
                  </a:lnTo>
                  <a:lnTo>
                    <a:pt x="350" y="1115"/>
                  </a:lnTo>
                  <a:lnTo>
                    <a:pt x="368" y="1117"/>
                  </a:lnTo>
                  <a:lnTo>
                    <a:pt x="384" y="1116"/>
                  </a:lnTo>
                  <a:lnTo>
                    <a:pt x="401" y="1112"/>
                  </a:lnTo>
                  <a:lnTo>
                    <a:pt x="417" y="1105"/>
                  </a:lnTo>
                  <a:lnTo>
                    <a:pt x="431" y="1094"/>
                  </a:lnTo>
                  <a:lnTo>
                    <a:pt x="443" y="1082"/>
                  </a:lnTo>
                  <a:lnTo>
                    <a:pt x="452" y="1066"/>
                  </a:lnTo>
                  <a:lnTo>
                    <a:pt x="458" y="1046"/>
                  </a:lnTo>
                  <a:lnTo>
                    <a:pt x="460" y="10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2" name="Picture 17" descr="ChevronTexaco_logo"/>
          <p:cNvPicPr>
            <a:picLocks noChangeAspect="1" noChangeArrowheads="1"/>
          </p:cNvPicPr>
          <p:nvPr/>
        </p:nvPicPr>
        <p:blipFill>
          <a:blip r:embed="rId6" cstate="print"/>
          <a:srcRect r="43372"/>
          <a:stretch>
            <a:fillRect/>
          </a:stretch>
        </p:blipFill>
        <p:spPr bwMode="auto">
          <a:xfrm>
            <a:off x="6835882" y="3644879"/>
            <a:ext cx="4953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564" y="2741921"/>
            <a:ext cx="871538" cy="1635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1369" y="4954327"/>
            <a:ext cx="873125" cy="198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5" name="Picture 21" descr="Total__815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46273" y="4376062"/>
            <a:ext cx="485329" cy="44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7793" y="3028062"/>
            <a:ext cx="3413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Objec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691635"/>
              </p:ext>
            </p:extLst>
          </p:nvPr>
        </p:nvGraphicFramePr>
        <p:xfrm>
          <a:off x="6887108" y="5312909"/>
          <a:ext cx="4365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CorelDRAW" r:id="rId11" imgW="566928" imgH="566928" progId="">
                  <p:embed/>
                </p:oleObj>
              </mc:Choice>
              <mc:Fallback>
                <p:oleObj name="CorelDRAW" r:id="rId11" imgW="566928" imgH="566928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7108" y="5312909"/>
                        <a:ext cx="43656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4774010" y="5803161"/>
            <a:ext cx="4582633" cy="900246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55000"/>
              </a:spcBef>
              <a:spcAft>
                <a:spcPct val="5000"/>
              </a:spcAft>
            </a:pPr>
            <a:r>
              <a:rPr lang="ru-RU" dirty="0" smtClean="0"/>
              <a:t>ЛУКОЙЛ – </a:t>
            </a:r>
            <a:r>
              <a:rPr lang="ru-RU" dirty="0" smtClean="0">
                <a:solidFill>
                  <a:srgbClr val="FF0000"/>
                </a:solidFill>
              </a:rPr>
              <a:t>лидер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по доказанным запасам нефти </a:t>
            </a:r>
            <a:r>
              <a:rPr lang="ru-RU" dirty="0" smtClean="0"/>
              <a:t>среди частных публичных </a:t>
            </a:r>
            <a:r>
              <a:rPr lang="en-GB" dirty="0" smtClean="0"/>
              <a:t> </a:t>
            </a:r>
            <a:r>
              <a:rPr lang="ru-RU" dirty="0" smtClean="0"/>
              <a:t>нефтегазовых компаний мира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6608" y="1207152"/>
            <a:ext cx="48303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500" dirty="0" smtClean="0">
                <a:solidFill>
                  <a:srgbClr val="000000"/>
                </a:solidFill>
              </a:rPr>
              <a:t>Доказанные запасы углеводородов, </a:t>
            </a:r>
            <a:r>
              <a:rPr lang="ru-RU" sz="1500" dirty="0" err="1" smtClean="0">
                <a:solidFill>
                  <a:srgbClr val="000000"/>
                </a:solidFill>
              </a:rPr>
              <a:t>млрд</a:t>
            </a:r>
            <a:r>
              <a:rPr lang="ru-RU" sz="1500" dirty="0" smtClean="0">
                <a:solidFill>
                  <a:srgbClr val="000000"/>
                </a:solidFill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</a:rPr>
              <a:t>барр</a:t>
            </a:r>
            <a:r>
              <a:rPr lang="ru-RU" sz="1500" dirty="0" smtClean="0">
                <a:solidFill>
                  <a:srgbClr val="000000"/>
                </a:solidFill>
              </a:rPr>
              <a:t>. н. э.</a:t>
            </a:r>
            <a:endParaRPr lang="ru-RU" sz="1500" dirty="0"/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876208248"/>
              </p:ext>
            </p:extLst>
          </p:nvPr>
        </p:nvGraphicFramePr>
        <p:xfrm>
          <a:off x="3709530" y="1983710"/>
          <a:ext cx="2964660" cy="388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89294" y="1732538"/>
            <a:ext cx="118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Нефть</a:t>
            </a:r>
            <a:endParaRPr lang="ru-RU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5784249" y="1722236"/>
            <a:ext cx="772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Газ</a:t>
            </a:r>
            <a:endParaRPr lang="ru-RU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-13815" y="6641275"/>
            <a:ext cx="90201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0" dirty="0" smtClean="0"/>
              <a:t>Источник</a:t>
            </a:r>
            <a:r>
              <a:rPr lang="en-US" sz="800" b="0" dirty="0" smtClean="0"/>
              <a:t>: ExxonMobil, BP, Chevron, Shell, Total, ConocoPhillips, </a:t>
            </a:r>
            <a:r>
              <a:rPr lang="en-US" sz="800" b="0" dirty="0" err="1" smtClean="0"/>
              <a:t>Eni</a:t>
            </a:r>
            <a:endParaRPr lang="ru-RU" sz="800" b="0" dirty="0"/>
          </a:p>
        </p:txBody>
      </p:sp>
    </p:spTree>
    <p:extLst>
      <p:ext uri="{BB962C8B-B14F-4D97-AF65-F5344CB8AC3E}">
        <p14:creationId xmlns:p14="http://schemas.microsoft.com/office/powerpoint/2010/main" val="1686393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45294849"/>
              </p:ext>
            </p:extLst>
          </p:nvPr>
        </p:nvGraphicFramePr>
        <p:xfrm>
          <a:off x="448708" y="1912842"/>
          <a:ext cx="4479489" cy="3585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851" y="361950"/>
            <a:ext cx="8006493" cy="844550"/>
          </a:xfrm>
        </p:spPr>
        <p:txBody>
          <a:bodyPr/>
          <a:lstStyle/>
          <a:p>
            <a:r>
              <a:rPr lang="ru-RU" dirty="0"/>
              <a:t>Капитальные </a:t>
            </a:r>
            <a:r>
              <a:rPr lang="ru-RU" dirty="0" smtClean="0"/>
              <a:t>затраты</a:t>
            </a:r>
            <a:r>
              <a:rPr lang="ru-RU" dirty="0"/>
              <a:t> и добыча</a:t>
            </a:r>
            <a:r>
              <a:rPr lang="ru-RU" dirty="0" smtClean="0"/>
              <a:t> в сегменте «Геологоразведка и добыча» в 2014-2016 гг.</a:t>
            </a:r>
            <a:endParaRPr lang="ru-RU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334658" y="1485794"/>
            <a:ext cx="2945217" cy="45591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+mn-lt"/>
              </a:rPr>
              <a:t>Структура добычи углеводородов на</a:t>
            </a:r>
            <a:r>
              <a:rPr lang="ru-RU" sz="1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+mn-lt"/>
              </a:rPr>
              <a:t>2014</a:t>
            </a:r>
            <a:r>
              <a:rPr lang="ru-RU" sz="1200" b="1" dirty="0" smtClean="0">
                <a:solidFill>
                  <a:srgbClr val="000000"/>
                </a:solidFill>
                <a:latin typeface="+mn-lt"/>
              </a:rPr>
              <a:t>П</a:t>
            </a:r>
            <a:r>
              <a:rPr lang="en-US" sz="1200" b="1" dirty="0" smtClean="0">
                <a:solidFill>
                  <a:srgbClr val="000000"/>
                </a:solidFill>
                <a:latin typeface="+mn-lt"/>
              </a:rPr>
              <a:t>-2016</a:t>
            </a:r>
            <a:r>
              <a:rPr lang="ru-RU" sz="1200" b="1" dirty="0" smtClean="0">
                <a:solidFill>
                  <a:srgbClr val="000000"/>
                </a:solidFill>
                <a:latin typeface="+mn-lt"/>
              </a:rPr>
              <a:t>П гг.</a:t>
            </a:r>
            <a:endParaRPr lang="en-US" sz="12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730900405"/>
              </p:ext>
            </p:extLst>
          </p:nvPr>
        </p:nvGraphicFramePr>
        <p:xfrm>
          <a:off x="5621980" y="1935237"/>
          <a:ext cx="3511629" cy="199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78138385"/>
              </p:ext>
            </p:extLst>
          </p:nvPr>
        </p:nvGraphicFramePr>
        <p:xfrm>
          <a:off x="5701129" y="4296414"/>
          <a:ext cx="3131143" cy="2000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 bwMode="auto">
          <a:xfrm flipH="1">
            <a:off x="5933209" y="3751118"/>
            <a:ext cx="436418" cy="13716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7129384" y="3730336"/>
            <a:ext cx="487152" cy="1278082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2178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49107"/>
              </p:ext>
            </p:extLst>
          </p:nvPr>
        </p:nvGraphicFramePr>
        <p:xfrm>
          <a:off x="177800" y="968188"/>
          <a:ext cx="9448799" cy="6016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923237000"/>
              </p:ext>
            </p:extLst>
          </p:nvPr>
        </p:nvGraphicFramePr>
        <p:xfrm>
          <a:off x="6982548" y="2454273"/>
          <a:ext cx="2406814" cy="2207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3650" y="361950"/>
            <a:ext cx="7637659" cy="844550"/>
          </a:xfrm>
        </p:spPr>
        <p:txBody>
          <a:bodyPr/>
          <a:lstStyle/>
          <a:p>
            <a:r>
              <a:rPr lang="ru-RU" dirty="0"/>
              <a:t>Проекты ЛУКОЙЛа в рейтинге 20 крупнейших мировых нефтегазовых </a:t>
            </a:r>
            <a:r>
              <a:rPr lang="ru-RU" dirty="0" smtClean="0"/>
              <a:t>проектов по добыче</a:t>
            </a:r>
            <a:endParaRPr dirty="0"/>
          </a:p>
        </p:txBody>
      </p:sp>
      <p:pic>
        <p:nvPicPr>
          <p:cNvPr id="1028" name="Picture 4" descr="http://lawprofessors.typepad.com/laborprof_blog/images/2007/05/02/bplog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097" y="1492904"/>
            <a:ext cx="477673" cy="52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586.jpg (128×42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567" y="1772601"/>
            <a:ext cx="816149" cy="24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56155303.jpg (120×83)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242" y="2099413"/>
            <a:ext cx="390044" cy="24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56155303.jpg (120×83)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602" y="2873944"/>
            <a:ext cx="390044" cy="24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1586.jpg (128×42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33" y="3476087"/>
            <a:ext cx="816149" cy="24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actksacom00.web129.discountasp.net/media/1585980/aramco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708" y="3105608"/>
            <a:ext cx="317994" cy="37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spe.org/events/iogcec/images/cnpc_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248" y="3644198"/>
            <a:ext cx="379644" cy="37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zensol.com/images/logo_pdvsa.gif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230" y="4022125"/>
            <a:ext cx="682591" cy="22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dmsdebates.com/images/m2/kpc_logo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785" y="4254546"/>
            <a:ext cx="437107" cy="35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http://www.zensol.com/images/logo_pdvsa.gif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070" y="4515722"/>
            <a:ext cx="682591" cy="22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://www.zensol.com/images/logo_pdvsa.gif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301" y="4782460"/>
            <a:ext cx="682591" cy="22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1586.jpg (128×42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921" y="5640889"/>
            <a:ext cx="816149" cy="24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etrel Resource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437" y="6165304"/>
            <a:ext cx="368629" cy="28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img.inforotor.ru/news/150x95/3741814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891" y="6453336"/>
            <a:ext cx="557670" cy="26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capital.ro/uploads/pics/0-47743-logo_lukoil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041" y="2282521"/>
            <a:ext cx="399294" cy="47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-35303" y="6620061"/>
            <a:ext cx="22736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  <a:latin typeface="Tahoma"/>
                <a:cs typeface="+mn-cs"/>
              </a:rPr>
              <a:t>Источник</a:t>
            </a:r>
            <a:r>
              <a:rPr lang="en-US" sz="800" dirty="0" smtClean="0">
                <a:solidFill>
                  <a:prstClr val="black"/>
                </a:solidFill>
                <a:latin typeface="Tahoma"/>
                <a:cs typeface="+mn-cs"/>
              </a:rPr>
              <a:t>: </a:t>
            </a:r>
            <a:r>
              <a:rPr lang="en-US" sz="800" dirty="0">
                <a:solidFill>
                  <a:prstClr val="black"/>
                </a:solidFill>
                <a:latin typeface="Tahoma"/>
                <a:cs typeface="+mn-cs"/>
              </a:rPr>
              <a:t>Oil &amp; Gas Journal, 11/2012</a:t>
            </a:r>
            <a:endParaRPr sz="800" dirty="0" smtClean="0">
              <a:solidFill>
                <a:prstClr val="black"/>
              </a:solidFill>
              <a:cs typeface="+mn-cs"/>
            </a:endParaRPr>
          </a:p>
        </p:txBody>
      </p:sp>
      <p:pic>
        <p:nvPicPr>
          <p:cNvPr id="32" name="chart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10422" y="2608156"/>
            <a:ext cx="267698" cy="280937"/>
          </a:xfrm>
          <a:prstGeom prst="rect">
            <a:avLst/>
          </a:prstGeom>
        </p:spPr>
      </p:pic>
      <p:pic>
        <p:nvPicPr>
          <p:cNvPr id="34" name="Picture 16" descr="http://www.zensol.com/images/logo_pdvsa.gif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031" y="5114325"/>
            <a:ext cx="682591" cy="22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4" descr="http://www.capital.ro/uploads/pics/0-47743-logo_lukoil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56" y="5242528"/>
            <a:ext cx="399294" cy="47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 descr="http://www.zensol.com/images/logo_pdvsa.gif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75" y="5890115"/>
            <a:ext cx="682591" cy="22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924854809"/>
              </p:ext>
            </p:extLst>
          </p:nvPr>
        </p:nvGraphicFramePr>
        <p:xfrm>
          <a:off x="6812468" y="4581730"/>
          <a:ext cx="2316329" cy="2177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26" name="Прямоугольник 25"/>
          <p:cNvSpPr/>
          <p:nvPr/>
        </p:nvSpPr>
        <p:spPr bwMode="auto">
          <a:xfrm>
            <a:off x="8703058" y="2973836"/>
            <a:ext cx="851479" cy="1337967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0" dirty="0" smtClean="0"/>
              <a:t>Узбекистан</a:t>
            </a:r>
          </a:p>
          <a:p>
            <a:r>
              <a:rPr lang="ru-RU" b="0" dirty="0" smtClean="0"/>
              <a:t>Казахстан</a:t>
            </a:r>
          </a:p>
          <a:p>
            <a:r>
              <a:rPr lang="ru-RU" sz="1100" b="0" dirty="0" smtClean="0"/>
              <a:t>Азербайджан</a:t>
            </a:r>
          </a:p>
          <a:p>
            <a:r>
              <a:rPr lang="ru-RU" b="0" dirty="0" smtClean="0"/>
              <a:t>Ирак</a:t>
            </a:r>
          </a:p>
          <a:p>
            <a:r>
              <a:rPr lang="ru-RU" sz="1100" b="0" dirty="0" smtClean="0"/>
              <a:t>Египет</a:t>
            </a:r>
          </a:p>
          <a:p>
            <a:r>
              <a:rPr lang="ru-RU" b="0" dirty="0" smtClean="0"/>
              <a:t>Венесуэла</a:t>
            </a:r>
            <a:endParaRPr lang="ru-RU" sz="1100" b="0" dirty="0"/>
          </a:p>
        </p:txBody>
      </p:sp>
    </p:spTree>
    <p:extLst>
      <p:ext uri="{BB962C8B-B14F-4D97-AF65-F5344CB8AC3E}">
        <p14:creationId xmlns:p14="http://schemas.microsoft.com/office/powerpoint/2010/main" val="19832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1263651" y="361950"/>
            <a:ext cx="75104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kern="0" dirty="0" smtClean="0">
                <a:solidFill>
                  <a:schemeClr val="bg1"/>
                </a:solidFill>
              </a:rPr>
              <a:t>Международные проекты: Узбекистан</a:t>
            </a:r>
            <a:endParaRPr lang="ru-RU" sz="2000" kern="0" dirty="0">
              <a:solidFill>
                <a:schemeClr val="bg1"/>
              </a:solidFill>
              <a:sym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89214782"/>
              </p:ext>
            </p:extLst>
          </p:nvPr>
        </p:nvGraphicFramePr>
        <p:xfrm>
          <a:off x="5049398" y="1117352"/>
          <a:ext cx="4436407" cy="2891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Прямая со стрелкой 10"/>
          <p:cNvCxnSpPr/>
          <p:nvPr/>
        </p:nvCxnSpPr>
        <p:spPr bwMode="auto">
          <a:xfrm flipV="1">
            <a:off x="5624623" y="1913860"/>
            <a:ext cx="3149490" cy="10419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" name="Рисунок 1" descr="cid:image001.png@01CF7A9F.2CAC1EA0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95300" y="1419225"/>
            <a:ext cx="4038600" cy="2295524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297176" y="4311950"/>
            <a:ext cx="5491866" cy="2361330"/>
          </a:xfrm>
          <a:prstGeom prst="rect">
            <a:avLst/>
          </a:prstGeom>
          <a:solidFill>
            <a:srgbClr val="CC9900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600" b="0" kern="0" dirty="0" smtClean="0"/>
              <a:t>Проекты в Узбекистане являются крупнейшими газовыми добывающими проектами в портфеле международных проектов ЛУКОЙЛа</a:t>
            </a:r>
            <a:endParaRPr lang="en-US" sz="1600" b="0" kern="0" dirty="0" smtClean="0"/>
          </a:p>
          <a:p>
            <a:pPr>
              <a:lnSpc>
                <a:spcPct val="150000"/>
              </a:lnSpc>
            </a:pPr>
            <a:r>
              <a:rPr lang="ru-RU" sz="1600" b="0" kern="0" dirty="0" smtClean="0"/>
              <a:t>Ожидается значительный рост добычи</a:t>
            </a:r>
            <a:endParaRPr lang="en-US" sz="1600" b="0" kern="0" dirty="0" smtClean="0"/>
          </a:p>
          <a:p>
            <a:pPr>
              <a:lnSpc>
                <a:spcPct val="150000"/>
              </a:lnSpc>
            </a:pPr>
            <a:r>
              <a:rPr lang="ru-RU" sz="1600" b="0" kern="0" dirty="0" smtClean="0"/>
              <a:t>Китай – один из основных рынков для газа из Узбекистана</a:t>
            </a:r>
            <a:endParaRPr lang="ru-RU" sz="1600" b="0" kern="0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054369554"/>
              </p:ext>
            </p:extLst>
          </p:nvPr>
        </p:nvGraphicFramePr>
        <p:xfrm>
          <a:off x="131283" y="3770768"/>
          <a:ext cx="4291861" cy="349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42540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074626775"/>
              </p:ext>
            </p:extLst>
          </p:nvPr>
        </p:nvGraphicFramePr>
        <p:xfrm>
          <a:off x="4592107" y="4299055"/>
          <a:ext cx="5082835" cy="2436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5382292" y="3817513"/>
            <a:ext cx="3948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600" b="1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ru-RU" sz="1200" dirty="0">
                <a:solidFill>
                  <a:srgbClr val="000000"/>
                </a:solidFill>
              </a:rPr>
              <a:t>Добыча нефти на месторождении Западная Курна-2 в 2014 г., тыс. </a:t>
            </a:r>
            <a:r>
              <a:rPr lang="ru-RU" sz="1200" dirty="0" err="1">
                <a:solidFill>
                  <a:srgbClr val="000000"/>
                </a:solidFill>
              </a:rPr>
              <a:t>барр</a:t>
            </a:r>
            <a:r>
              <a:rPr lang="ru-RU" sz="1200" dirty="0">
                <a:solidFill>
                  <a:srgbClr val="000000"/>
                </a:solidFill>
              </a:rPr>
              <a:t>.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ru-RU" sz="1200" dirty="0" err="1">
                <a:solidFill>
                  <a:srgbClr val="000000"/>
                </a:solidFill>
              </a:rPr>
              <a:t>сут</a:t>
            </a:r>
            <a:endParaRPr lang="ru-RU" sz="700" dirty="0">
              <a:solidFill>
                <a:srgbClr val="000000"/>
              </a:solidFill>
            </a:endParaRPr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4978242" y="1438010"/>
            <a:ext cx="4622958" cy="2290846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</p:spPr>
        <p:txBody>
          <a:bodyPr wrap="square" lIns="144000" rIns="144000" anchor="ctr">
            <a:noAutofit/>
          </a:bodyPr>
          <a:lstStyle/>
          <a:p>
            <a:pPr marL="92075" indent="-92075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0" dirty="0" smtClean="0"/>
              <a:t>Добыча </a:t>
            </a:r>
            <a:r>
              <a:rPr lang="ru-RU" b="0" dirty="0"/>
              <a:t>достигла 330 тыс. </a:t>
            </a:r>
            <a:r>
              <a:rPr lang="ru-RU" b="0" dirty="0" err="1"/>
              <a:t>барр</a:t>
            </a:r>
            <a:r>
              <a:rPr lang="ru-RU" b="0" dirty="0"/>
              <a:t>.</a:t>
            </a:r>
            <a:r>
              <a:rPr lang="en-US" b="0" dirty="0"/>
              <a:t>/</a:t>
            </a:r>
            <a:r>
              <a:rPr lang="ru-RU" b="0" dirty="0" err="1"/>
              <a:t>сут</a:t>
            </a:r>
            <a:r>
              <a:rPr lang="ru-RU" b="0" dirty="0"/>
              <a:t> </a:t>
            </a:r>
          </a:p>
          <a:p>
            <a:pPr marL="92075" indent="-92075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 smtClean="0"/>
              <a:t>19 </a:t>
            </a:r>
            <a:r>
              <a:rPr lang="ru-RU" b="0" dirty="0"/>
              <a:t>августа</a:t>
            </a:r>
            <a:r>
              <a:rPr lang="en-GB" b="0" dirty="0"/>
              <a:t> </a:t>
            </a:r>
            <a:r>
              <a:rPr lang="ru-RU" b="0" dirty="0"/>
              <a:t>из Ирака отбыл танкер </a:t>
            </a:r>
            <a:r>
              <a:rPr lang="en-US" b="0" dirty="0"/>
              <a:t>Sea Triumph</a:t>
            </a:r>
            <a:r>
              <a:rPr lang="ru-RU" b="0" dirty="0"/>
              <a:t> с 1 млн </a:t>
            </a:r>
            <a:r>
              <a:rPr lang="ru-RU" b="0" dirty="0" err="1"/>
              <a:t>барр</a:t>
            </a:r>
            <a:r>
              <a:rPr lang="ru-RU" b="0" dirty="0"/>
              <a:t>. первой </a:t>
            </a:r>
            <a:r>
              <a:rPr lang="ru-RU" b="0" dirty="0" smtClean="0"/>
              <a:t>компенсационной нефти ЛУКОЙЛа</a:t>
            </a:r>
          </a:p>
          <a:p>
            <a:pPr marL="92075" indent="-92075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0" dirty="0" smtClean="0"/>
              <a:t>Танкер </a:t>
            </a:r>
            <a:r>
              <a:rPr lang="ru-RU" b="0" dirty="0" err="1"/>
              <a:t>Sea</a:t>
            </a:r>
            <a:r>
              <a:rPr lang="ru-RU" b="0" dirty="0"/>
              <a:t> </a:t>
            </a:r>
            <a:r>
              <a:rPr lang="ru-RU" b="0" dirty="0" err="1"/>
              <a:t>Triumph</a:t>
            </a:r>
            <a:r>
              <a:rPr lang="ru-RU" b="0" dirty="0"/>
              <a:t>, вышедший из Басры 19 августа, успешно доставил 1 сентября </a:t>
            </a:r>
            <a:r>
              <a:rPr lang="ru-RU" b="0" dirty="0" err="1"/>
              <a:t>с.г</a:t>
            </a:r>
            <a:r>
              <a:rPr lang="ru-RU" b="0" dirty="0"/>
              <a:t>. первую партию компенсационной нефти </a:t>
            </a:r>
            <a:r>
              <a:rPr lang="ru-RU" b="0" dirty="0" smtClean="0"/>
              <a:t>в </a:t>
            </a:r>
            <a:r>
              <a:rPr lang="ru-RU" b="0" dirty="0"/>
              <a:t>итальянский порт </a:t>
            </a:r>
            <a:r>
              <a:rPr lang="ru-RU" b="0" dirty="0" err="1"/>
              <a:t>Аугуста</a:t>
            </a:r>
            <a:endParaRPr lang="ru-RU" b="0" dirty="0" smtClean="0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263651" y="361950"/>
            <a:ext cx="75104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kern="0" dirty="0" smtClean="0">
                <a:solidFill>
                  <a:schemeClr val="bg1"/>
                </a:solidFill>
              </a:rPr>
              <a:t>Развитие проекта Западная Курна-2</a:t>
            </a:r>
            <a:endParaRPr lang="ru-RU" sz="2000" kern="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50476" y="1646319"/>
            <a:ext cx="4151021" cy="2101902"/>
            <a:chOff x="195269" y="1560669"/>
            <a:chExt cx="4661194" cy="2393811"/>
          </a:xfrm>
        </p:grpSpPr>
        <p:pic>
          <p:nvPicPr>
            <p:cNvPr id="2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388" y="1560669"/>
              <a:ext cx="3517018" cy="2393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Полилиния 2"/>
            <p:cNvSpPr/>
            <p:nvPr/>
          </p:nvSpPr>
          <p:spPr bwMode="auto">
            <a:xfrm>
              <a:off x="1668337" y="2338370"/>
              <a:ext cx="2743315" cy="1605113"/>
            </a:xfrm>
            <a:custGeom>
              <a:avLst/>
              <a:gdLst>
                <a:gd name="connsiteX0" fmla="*/ 1951163 w 2743315"/>
                <a:gd name="connsiteY0" fmla="*/ 452455 h 1605113"/>
                <a:gd name="connsiteX1" fmla="*/ 2284538 w 2743315"/>
                <a:gd name="connsiteY1" fmla="*/ 757255 h 1605113"/>
                <a:gd name="connsiteX2" fmla="*/ 2436938 w 2743315"/>
                <a:gd name="connsiteY2" fmla="*/ 671530 h 1605113"/>
                <a:gd name="connsiteX3" fmla="*/ 2741738 w 2743315"/>
                <a:gd name="connsiteY3" fmla="*/ 909655 h 1605113"/>
                <a:gd name="connsiteX4" fmla="*/ 2294063 w 2743315"/>
                <a:gd name="connsiteY4" fmla="*/ 1471630 h 1605113"/>
                <a:gd name="connsiteX5" fmla="*/ 1760663 w 2743315"/>
                <a:gd name="connsiteY5" fmla="*/ 1538305 h 1605113"/>
                <a:gd name="connsiteX6" fmla="*/ 1217738 w 2743315"/>
                <a:gd name="connsiteY6" fmla="*/ 652480 h 1605113"/>
                <a:gd name="connsiteX7" fmla="*/ 817688 w 2743315"/>
                <a:gd name="connsiteY7" fmla="*/ 271480 h 1605113"/>
                <a:gd name="connsiteX8" fmla="*/ 84263 w 2743315"/>
                <a:gd name="connsiteY8" fmla="*/ 23830 h 1605113"/>
                <a:gd name="connsiteX9" fmla="*/ 46163 w 2743315"/>
                <a:gd name="connsiteY9" fmla="*/ 23830 h 160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3315" h="1605113">
                  <a:moveTo>
                    <a:pt x="1951163" y="452455"/>
                  </a:moveTo>
                  <a:cubicBezTo>
                    <a:pt x="2077369" y="586599"/>
                    <a:pt x="2203576" y="720743"/>
                    <a:pt x="2284538" y="757255"/>
                  </a:cubicBezTo>
                  <a:cubicBezTo>
                    <a:pt x="2365500" y="793767"/>
                    <a:pt x="2360738" y="646130"/>
                    <a:pt x="2436938" y="671530"/>
                  </a:cubicBezTo>
                  <a:cubicBezTo>
                    <a:pt x="2513138" y="696930"/>
                    <a:pt x="2765551" y="776305"/>
                    <a:pt x="2741738" y="909655"/>
                  </a:cubicBezTo>
                  <a:cubicBezTo>
                    <a:pt x="2717926" y="1043005"/>
                    <a:pt x="2457576" y="1366855"/>
                    <a:pt x="2294063" y="1471630"/>
                  </a:cubicBezTo>
                  <a:cubicBezTo>
                    <a:pt x="2130550" y="1576405"/>
                    <a:pt x="1940050" y="1674830"/>
                    <a:pt x="1760663" y="1538305"/>
                  </a:cubicBezTo>
                  <a:cubicBezTo>
                    <a:pt x="1581275" y="1401780"/>
                    <a:pt x="1374900" y="863617"/>
                    <a:pt x="1217738" y="652480"/>
                  </a:cubicBezTo>
                  <a:cubicBezTo>
                    <a:pt x="1060576" y="441343"/>
                    <a:pt x="1006600" y="376255"/>
                    <a:pt x="817688" y="271480"/>
                  </a:cubicBezTo>
                  <a:cubicBezTo>
                    <a:pt x="628776" y="166705"/>
                    <a:pt x="212850" y="65105"/>
                    <a:pt x="84263" y="23830"/>
                  </a:cubicBezTo>
                  <a:cubicBezTo>
                    <a:pt x="-44324" y="-17445"/>
                    <a:pt x="919" y="3192"/>
                    <a:pt x="46163" y="23830"/>
                  </a:cubicBezTo>
                </a:path>
              </a:pathLst>
            </a:custGeom>
            <a:noFill/>
            <a:ln w="1905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09" y="3241279"/>
              <a:ext cx="657225" cy="647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09" y="1584639"/>
              <a:ext cx="657225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69" y="2531583"/>
              <a:ext cx="805303" cy="347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555419" y="2233800"/>
              <a:ext cx="1301044" cy="47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Западная </a:t>
              </a:r>
              <a:endParaRPr lang="en-US" sz="1200" dirty="0" smtClean="0"/>
            </a:p>
            <a:p>
              <a:r>
                <a:rPr lang="ru-RU" sz="1200" dirty="0" smtClean="0"/>
                <a:t>Курна-2</a:t>
              </a:r>
              <a:endParaRPr lang="ru-RU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37298" y="2424479"/>
              <a:ext cx="808037" cy="287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ISAB</a:t>
              </a:r>
              <a:endParaRPr lang="ru-RU" sz="1200" dirty="0"/>
            </a:p>
          </p:txBody>
        </p:sp>
        <p:cxnSp>
          <p:nvCxnSpPr>
            <p:cNvPr id="15" name="Прямая со стрелкой 14"/>
            <p:cNvCxnSpPr/>
            <p:nvPr/>
          </p:nvCxnSpPr>
          <p:spPr bwMode="auto">
            <a:xfrm rot="10800000">
              <a:off x="636020" y="2278021"/>
              <a:ext cx="0" cy="29229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Прямая со стрелкой 18"/>
            <p:cNvCxnSpPr/>
            <p:nvPr/>
          </p:nvCxnSpPr>
          <p:spPr bwMode="auto">
            <a:xfrm rot="10800000">
              <a:off x="636021" y="2916196"/>
              <a:ext cx="0" cy="29229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Овал 15"/>
            <p:cNvSpPr/>
            <p:nvPr/>
          </p:nvSpPr>
          <p:spPr bwMode="auto">
            <a:xfrm>
              <a:off x="3514725" y="2686050"/>
              <a:ext cx="142875" cy="1524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 bwMode="auto">
            <a:xfrm>
              <a:off x="1606424" y="2268822"/>
              <a:ext cx="142875" cy="1524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195269" y="1560669"/>
              <a:ext cx="4390137" cy="2382814"/>
            </a:xfrm>
            <a:prstGeom prst="rect">
              <a:avLst/>
            </a:prstGeom>
            <a:no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98755" y="1299511"/>
            <a:ext cx="2295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Вертикальная интеграция</a:t>
            </a:r>
            <a:endParaRPr lang="ru-RU" sz="1200" dirty="0"/>
          </a:p>
        </p:txBody>
      </p:sp>
      <p:cxnSp>
        <p:nvCxnSpPr>
          <p:cNvPr id="22" name="Прямая со стрелкой 21"/>
          <p:cNvCxnSpPr/>
          <p:nvPr/>
        </p:nvCxnSpPr>
        <p:spPr bwMode="auto">
          <a:xfrm flipV="1">
            <a:off x="5361972" y="4531360"/>
            <a:ext cx="3948522" cy="18183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13"/>
          <a:stretch/>
        </p:blipFill>
        <p:spPr bwMode="auto">
          <a:xfrm>
            <a:off x="384810" y="4152109"/>
            <a:ext cx="3985457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82017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3313" y="502778"/>
            <a:ext cx="6869961" cy="576063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Ирак. Экспорт нефти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17148890"/>
              </p:ext>
            </p:extLst>
          </p:nvPr>
        </p:nvGraphicFramePr>
        <p:xfrm>
          <a:off x="134823" y="1637643"/>
          <a:ext cx="4543504" cy="288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15099" y="1329866"/>
            <a:ext cx="36552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ja-JP" dirty="0" smtClean="0">
                <a:solidFill>
                  <a:prstClr val="black"/>
                </a:solidFill>
                <a:latin typeface="Arial CYR"/>
                <a:ea typeface="MS PGothic" pitchFamily="34" charset="-128"/>
                <a:cs typeface="MS PGothic" pitchFamily="34" charset="-128"/>
              </a:rPr>
              <a:t>Импорт иракской нефти в Китай</a:t>
            </a:r>
            <a:r>
              <a:rPr lang="en-US" altLang="ja-JP" dirty="0" smtClean="0">
                <a:solidFill>
                  <a:prstClr val="black"/>
                </a:solidFill>
                <a:latin typeface="Arial CYR"/>
                <a:ea typeface="MS PGothic" pitchFamily="34" charset="-128"/>
                <a:cs typeface="MS PGothic" pitchFamily="34" charset="-128"/>
              </a:rPr>
              <a:t>, </a:t>
            </a:r>
            <a:r>
              <a:rPr lang="ru-RU" altLang="ja-JP" dirty="0" smtClean="0">
                <a:solidFill>
                  <a:prstClr val="black"/>
                </a:solidFill>
                <a:latin typeface="Arial CYR"/>
                <a:ea typeface="MS PGothic" pitchFamily="34" charset="-128"/>
                <a:cs typeface="MS PGothic" pitchFamily="34" charset="-128"/>
              </a:rPr>
              <a:t>млн т</a:t>
            </a:r>
            <a:endParaRPr lang="ru-RU" altLang="ja-JP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4087" y="1766043"/>
            <a:ext cx="5130741" cy="297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901069" y="1356960"/>
            <a:ext cx="27628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ja-JP" dirty="0" smtClean="0">
                <a:solidFill>
                  <a:prstClr val="black"/>
                </a:solidFill>
                <a:latin typeface="Arial CYR"/>
                <a:ea typeface="MS PGothic" pitchFamily="34" charset="-128"/>
                <a:cs typeface="MS PGothic" pitchFamily="34" charset="-128"/>
              </a:rPr>
              <a:t>Поставки нефти</a:t>
            </a:r>
            <a:r>
              <a:rPr lang="en-US" altLang="ja-JP" dirty="0" smtClean="0">
                <a:solidFill>
                  <a:prstClr val="black"/>
                </a:solidFill>
                <a:latin typeface="Arial CYR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ja-JP" dirty="0" err="1" smtClean="0">
                <a:solidFill>
                  <a:prstClr val="black"/>
                </a:solidFill>
                <a:latin typeface="Arial CYR"/>
                <a:ea typeface="MS PGothic" pitchFamily="34" charset="-128"/>
                <a:cs typeface="MS PGothic" pitchFamily="34" charset="-128"/>
              </a:rPr>
              <a:t>Basrah</a:t>
            </a:r>
            <a:endParaRPr lang="ru-RU" altLang="ja-JP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9001" y="4812061"/>
            <a:ext cx="9332191" cy="1815882"/>
          </a:xfrm>
          <a:prstGeom prst="rect">
            <a:avLst/>
          </a:prstGeom>
          <a:solidFill>
            <a:srgbClr val="CC99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ru-RU" altLang="ja-JP" sz="1600" b="0" dirty="0" smtClean="0">
                <a:solidFill>
                  <a:prstClr val="black"/>
                </a:solidFill>
              </a:rPr>
              <a:t>Китай продолжит увеличивать импорт из Ирака в ближайшем будущем и нефть с Западной </a:t>
            </a:r>
            <a:r>
              <a:rPr lang="ru-RU" altLang="ja-JP" sz="1600" b="0" dirty="0" err="1" smtClean="0">
                <a:solidFill>
                  <a:prstClr val="black"/>
                </a:solidFill>
              </a:rPr>
              <a:t>Курны</a:t>
            </a:r>
            <a:r>
              <a:rPr lang="ru-RU" altLang="ja-JP" sz="1600" b="0" dirty="0" smtClean="0">
                <a:solidFill>
                  <a:prstClr val="black"/>
                </a:solidFill>
              </a:rPr>
              <a:t> будет приветствоваться.  </a:t>
            </a:r>
            <a:endParaRPr lang="en-US" altLang="ja-JP" sz="1600" b="0" dirty="0">
              <a:solidFill>
                <a:prstClr val="black"/>
              </a:solidFill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ru-RU" altLang="ja-JP" sz="1600" b="0" dirty="0" smtClean="0">
                <a:solidFill>
                  <a:prstClr val="black"/>
                </a:solidFill>
              </a:rPr>
              <a:t>Азия обгоняет Северную Америку в качестве основного рынка </a:t>
            </a:r>
            <a:r>
              <a:rPr lang="ru-RU" altLang="ja-JP" sz="1600" b="0" dirty="0">
                <a:solidFill>
                  <a:prstClr val="black"/>
                </a:solidFill>
              </a:rPr>
              <a:t>нефти </a:t>
            </a:r>
            <a:r>
              <a:rPr lang="en-US" altLang="ja-JP" sz="1600" b="0" dirty="0" err="1">
                <a:solidFill>
                  <a:prstClr val="black"/>
                </a:solidFill>
              </a:rPr>
              <a:t>Basrah</a:t>
            </a:r>
            <a:endParaRPr lang="en-US" altLang="ja-JP" sz="1600" b="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ja-JP" sz="1600" b="0" dirty="0" smtClean="0">
                <a:solidFill>
                  <a:prstClr val="black"/>
                </a:solidFill>
              </a:rPr>
              <a:t>В 2013 году Китай увеличил импорт нефти из Ирака почти </a:t>
            </a:r>
            <a:r>
              <a:rPr lang="ru-RU" altLang="ja-JP" sz="1600" b="0" dirty="0">
                <a:solidFill>
                  <a:prstClr val="black"/>
                </a:solidFill>
              </a:rPr>
              <a:t>на </a:t>
            </a:r>
            <a:r>
              <a:rPr lang="ru-RU" altLang="ja-JP" sz="1600" b="0" dirty="0" smtClean="0">
                <a:solidFill>
                  <a:prstClr val="black"/>
                </a:solidFill>
              </a:rPr>
              <a:t>50% г/г. В первые четыре месяца 2014 года темпы роста достигли 30% г/г.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ja-JP" sz="1600" b="0" dirty="0" smtClean="0">
                <a:solidFill>
                  <a:prstClr val="black"/>
                </a:solidFill>
              </a:rPr>
              <a:t>Доля Ирака в импорте в Китае составила 10%. Ирак является 5ым по величине поставщиком.</a:t>
            </a:r>
            <a:endParaRPr lang="en-US" altLang="ja-JP" sz="1600" b="0" dirty="0">
              <a:solidFill>
                <a:prstClr val="black"/>
              </a:solidFill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4880163" y="4488210"/>
            <a:ext cx="31101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0" dirty="0" smtClean="0">
                <a:solidFill>
                  <a:prstClr val="black"/>
                </a:solidFill>
                <a:latin typeface="Tahoma"/>
              </a:rPr>
              <a:t>2008-2013 </a:t>
            </a:r>
            <a:r>
              <a:rPr lang="ru-RU" sz="800" b="0" dirty="0" smtClean="0">
                <a:solidFill>
                  <a:prstClr val="black"/>
                </a:solidFill>
                <a:latin typeface="Tahoma"/>
              </a:rPr>
              <a:t>данные по продажам</a:t>
            </a:r>
            <a:r>
              <a:rPr lang="en-GB" sz="800" b="0" dirty="0" smtClean="0">
                <a:solidFill>
                  <a:prstClr val="black"/>
                </a:solidFill>
                <a:latin typeface="Tahoma"/>
              </a:rPr>
              <a:t>, 2014-2020 </a:t>
            </a:r>
            <a:r>
              <a:rPr lang="ru-RU" sz="800" b="0" dirty="0" smtClean="0">
                <a:solidFill>
                  <a:prstClr val="black"/>
                </a:solidFill>
                <a:latin typeface="Tahoma"/>
              </a:rPr>
              <a:t>анализ компании</a:t>
            </a:r>
            <a:endParaRPr lang="en-GB" sz="800" b="0" dirty="0">
              <a:solidFill>
                <a:prstClr val="black"/>
              </a:solidFill>
              <a:latin typeface="Tahom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9212" y="4291073"/>
            <a:ext cx="58664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Азия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7693" y="4294611"/>
            <a:ext cx="71066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Европа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8117" y="4295610"/>
            <a:ext cx="177916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Северная Америка</a:t>
            </a:r>
            <a:endParaRPr lang="ru-RU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31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Управления">
  <a:themeElements>
    <a:clrScheme name="Шаблон Управления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Шаблон Управления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Шаблон Управления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Управления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Управлен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Управления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Управлен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Управлен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Управлен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Шаблон Управления">
  <a:themeElements>
    <a:clrScheme name="LUKOIL">
      <a:dk1>
        <a:sysClr val="windowText" lastClr="000000"/>
      </a:dk1>
      <a:lt1>
        <a:sysClr val="window" lastClr="FFFFFF"/>
      </a:lt1>
      <a:dk2>
        <a:srgbClr val="C00000"/>
      </a:dk2>
      <a:lt2>
        <a:srgbClr val="FFFFFF"/>
      </a:lt2>
      <a:accent1>
        <a:srgbClr val="C00000"/>
      </a:accent1>
      <a:accent2>
        <a:srgbClr val="D8D8D8"/>
      </a:accent2>
      <a:accent3>
        <a:srgbClr val="FFC000"/>
      </a:accent3>
      <a:accent4>
        <a:srgbClr val="7F7F7F"/>
      </a:accent4>
      <a:accent5>
        <a:srgbClr val="0F243E"/>
      </a:accent5>
      <a:accent6>
        <a:srgbClr val="76923C"/>
      </a:accent6>
      <a:hlink>
        <a:srgbClr val="0000FF"/>
      </a:hlink>
      <a:folHlink>
        <a:srgbClr val="800080"/>
      </a:folHlink>
    </a:clrScheme>
    <a:fontScheme name="Шаблон Управления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Шаблон Управления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Управления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Управлен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Управления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Управлен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Управлен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Управлен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Шаблон Управления">
  <a:themeElements>
    <a:clrScheme name="Шаблон Управления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Шаблон Управления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Шаблон Управления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Управления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Управлен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Управления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Управлен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Управлен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Управлен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106725</TotalTime>
  <Words>1075</Words>
  <Application>Microsoft Office PowerPoint</Application>
  <PresentationFormat>Лист A4 (210x297 мм)</PresentationFormat>
  <Paragraphs>144</Paragraphs>
  <Slides>13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Шаблон Управления</vt:lpstr>
      <vt:lpstr>Специальное оформление</vt:lpstr>
      <vt:lpstr>1_Специальное оформление</vt:lpstr>
      <vt:lpstr>3_Тема Office</vt:lpstr>
      <vt:lpstr>2_Шаблон Управления</vt:lpstr>
      <vt:lpstr>1_Шаблон Управления</vt:lpstr>
      <vt:lpstr>CorelDRAW</vt:lpstr>
      <vt:lpstr>Позиция компании ОАО  «ЛУКОЙЛ» на новых сырьевых рынках</vt:lpstr>
      <vt:lpstr>Заявления относительно будущего</vt:lpstr>
      <vt:lpstr>ЛУКОЙЛ – глобальная энергетическая Компания</vt:lpstr>
      <vt:lpstr>ЛУКОЙЛ</vt:lpstr>
      <vt:lpstr>Капитальные затраты и добыча в сегменте «Геологоразведка и добыча» в 2014-2016 гг.</vt:lpstr>
      <vt:lpstr>Проекты ЛУКОЙЛа в рейтинге 20 крупнейших мировых нефтегазовых проектов по добыче</vt:lpstr>
      <vt:lpstr>Презентация PowerPoint</vt:lpstr>
      <vt:lpstr>Презентация PowerPoint</vt:lpstr>
      <vt:lpstr>Ирак. Экспорт нефти</vt:lpstr>
      <vt:lpstr>Деятельность ЛУКОЙЛа в странах АТР</vt:lpstr>
      <vt:lpstr>Презентация PowerPoint</vt:lpstr>
      <vt:lpstr>Растущий спрос на природный газ в Китае</vt:lpstr>
      <vt:lpstr>Аналитические агентства постоянно увеличивают прогнозные объемы потребления природного газа в Китае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Mamakin, Sergey</dc:creator>
  <cp:lastModifiedBy>Администратор</cp:lastModifiedBy>
  <cp:revision>5590</cp:revision>
  <cp:lastPrinted>2014-10-20T07:25:43Z</cp:lastPrinted>
  <dcterms:created xsi:type="dcterms:W3CDTF">2002-06-23T14:56:08Z</dcterms:created>
  <dcterms:modified xsi:type="dcterms:W3CDTF">2014-10-22T10:09:13Z</dcterms:modified>
</cp:coreProperties>
</file>