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"/>
  </p:notesMasterIdLst>
  <p:handoutMasterIdLst>
    <p:handoutMasterId r:id="rId6"/>
  </p:handoutMasterIdLst>
  <p:sldIdLst>
    <p:sldId id="285" r:id="rId2"/>
    <p:sldId id="284" r:id="rId3"/>
    <p:sldId id="286" r:id="rId4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BD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 autoAdjust="0"/>
    <p:restoredTop sz="94599" autoAdjust="0"/>
  </p:normalViewPr>
  <p:slideViewPr>
    <p:cSldViewPr>
      <p:cViewPr>
        <p:scale>
          <a:sx n="125" d="100"/>
          <a:sy n="125" d="100"/>
        </p:scale>
        <p:origin x="-588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6" d="100"/>
        <a:sy n="14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'US production'!$B$77</c:f>
              <c:strCache>
                <c:ptCount val="1"/>
                <c:pt idx="0">
                  <c:v>ExxonMobil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'US production'!$C$62:$G$62</c:f>
              <c:strCach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6M2014</c:v>
                </c:pt>
              </c:strCache>
            </c:strRef>
          </c:cat>
          <c:val>
            <c:numRef>
              <c:f>'US production'!$C$77:$G$77</c:f>
              <c:numCache>
                <c:formatCode>#,##0</c:formatCode>
                <c:ptCount val="5"/>
                <c:pt idx="0">
                  <c:v>2596</c:v>
                </c:pt>
                <c:pt idx="1">
                  <c:v>3917</c:v>
                </c:pt>
                <c:pt idx="2">
                  <c:v>3822</c:v>
                </c:pt>
                <c:pt idx="3">
                  <c:v>3545</c:v>
                </c:pt>
                <c:pt idx="4">
                  <c:v>3416.5</c:v>
                </c:pt>
              </c:numCache>
            </c:numRef>
          </c:val>
        </c:ser>
        <c:ser>
          <c:idx val="1"/>
          <c:order val="1"/>
          <c:tx>
            <c:strRef>
              <c:f>'US production'!$B$78</c:f>
              <c:strCache>
                <c:ptCount val="1"/>
                <c:pt idx="0">
                  <c:v>Chevron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'US production'!$C$62:$G$62</c:f>
              <c:strCach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6M2014</c:v>
                </c:pt>
              </c:strCache>
            </c:strRef>
          </c:cat>
          <c:val>
            <c:numRef>
              <c:f>'US production'!$C$78:$G$78</c:f>
              <c:numCache>
                <c:formatCode>#,##0</c:formatCode>
                <c:ptCount val="5"/>
                <c:pt idx="0">
                  <c:v>1314</c:v>
                </c:pt>
                <c:pt idx="1">
                  <c:v>1279</c:v>
                </c:pt>
                <c:pt idx="2">
                  <c:v>1203</c:v>
                </c:pt>
                <c:pt idx="3">
                  <c:v>1246</c:v>
                </c:pt>
                <c:pt idx="4">
                  <c:v>1228</c:v>
                </c:pt>
              </c:numCache>
            </c:numRef>
          </c:val>
        </c:ser>
        <c:ser>
          <c:idx val="2"/>
          <c:order val="2"/>
          <c:tx>
            <c:strRef>
              <c:f>'US production'!$B$79</c:f>
              <c:strCache>
                <c:ptCount val="1"/>
                <c:pt idx="0">
                  <c:v>BP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'US production'!$C$62:$G$62</c:f>
              <c:strCach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6M2014</c:v>
                </c:pt>
              </c:strCache>
            </c:strRef>
          </c:cat>
          <c:val>
            <c:numRef>
              <c:f>'US production'!$C$79:$G$79</c:f>
              <c:numCache>
                <c:formatCode>#,##0</c:formatCode>
                <c:ptCount val="5"/>
                <c:pt idx="0">
                  <c:v>2184</c:v>
                </c:pt>
                <c:pt idx="1">
                  <c:v>1843</c:v>
                </c:pt>
                <c:pt idx="2">
                  <c:v>1651</c:v>
                </c:pt>
                <c:pt idx="3">
                  <c:v>1539</c:v>
                </c:pt>
                <c:pt idx="4">
                  <c:v>1502</c:v>
                </c:pt>
              </c:numCache>
            </c:numRef>
          </c:val>
        </c:ser>
        <c:ser>
          <c:idx val="3"/>
          <c:order val="3"/>
          <c:tx>
            <c:strRef>
              <c:f>'US production'!$B$80</c:f>
              <c:strCache>
                <c:ptCount val="1"/>
                <c:pt idx="0">
                  <c:v>Shell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'US production'!$C$62:$G$62</c:f>
              <c:strCach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6M2014</c:v>
                </c:pt>
              </c:strCache>
            </c:strRef>
          </c:cat>
          <c:val>
            <c:numRef>
              <c:f>'US production'!$C$80:$G$80</c:f>
              <c:numCache>
                <c:formatCode>#,##0</c:formatCode>
                <c:ptCount val="5"/>
                <c:pt idx="0">
                  <c:v>1149</c:v>
                </c:pt>
                <c:pt idx="1">
                  <c:v>961</c:v>
                </c:pt>
                <c:pt idx="2">
                  <c:v>1062</c:v>
                </c:pt>
                <c:pt idx="3">
                  <c:v>1082</c:v>
                </c:pt>
                <c:pt idx="4">
                  <c:v>1058</c:v>
                </c:pt>
              </c:numCache>
            </c:numRef>
          </c:val>
        </c:ser>
        <c:ser>
          <c:idx val="4"/>
          <c:order val="4"/>
          <c:tx>
            <c:strRef>
              <c:f>'US production'!$B$81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'US production'!$C$62:$G$62</c:f>
              <c:strCach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6M2014</c:v>
                </c:pt>
              </c:strCache>
            </c:strRef>
          </c:cat>
          <c:val>
            <c:numRef>
              <c:f>'US production'!$C$81:$G$81</c:f>
              <c:numCache>
                <c:formatCode>#,##0</c:formatCode>
                <c:ptCount val="5"/>
                <c:pt idx="0">
                  <c:v>51155.646575342398</c:v>
                </c:pt>
                <c:pt idx="1">
                  <c:v>54744.8712328767</c:v>
                </c:pt>
                <c:pt idx="2">
                  <c:v>57993.172131147498</c:v>
                </c:pt>
                <c:pt idx="3">
                  <c:v>59113.608219178001</c:v>
                </c:pt>
                <c:pt idx="4">
                  <c:v>61782.754838709676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0854400"/>
        <c:axId val="84773696"/>
      </c:barChart>
      <c:catAx>
        <c:axId val="90854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4773696"/>
        <c:crosses val="autoZero"/>
        <c:auto val="1"/>
        <c:lblAlgn val="ctr"/>
        <c:lblOffset val="100"/>
        <c:noMultiLvlLbl val="0"/>
      </c:catAx>
      <c:valAx>
        <c:axId val="84773696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crossAx val="9085440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7252537182852143"/>
          <c:y val="2.7777777777777776E-2"/>
          <c:w val="0.65772681539807509"/>
          <c:h val="6.9440069991251088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800">
          <a:latin typeface="Georgia" panose="02040502050405020303" pitchFamily="18" charset="0"/>
        </a:defRPr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'US production'!$B$63</c:f>
              <c:strCache>
                <c:ptCount val="1"/>
                <c:pt idx="0">
                  <c:v>ExxonMobil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'US production'!$C$62:$G$62</c:f>
              <c:strCach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6M2014</c:v>
                </c:pt>
              </c:strCache>
            </c:strRef>
          </c:cat>
          <c:val>
            <c:numRef>
              <c:f>'US production'!$C$63:$G$63</c:f>
              <c:numCache>
                <c:formatCode>#,##0</c:formatCode>
                <c:ptCount val="5"/>
                <c:pt idx="0">
                  <c:v>408</c:v>
                </c:pt>
                <c:pt idx="1">
                  <c:v>423</c:v>
                </c:pt>
                <c:pt idx="2">
                  <c:v>418</c:v>
                </c:pt>
                <c:pt idx="3">
                  <c:v>431</c:v>
                </c:pt>
                <c:pt idx="4" formatCode="General">
                  <c:v>450</c:v>
                </c:pt>
              </c:numCache>
            </c:numRef>
          </c:val>
        </c:ser>
        <c:ser>
          <c:idx val="1"/>
          <c:order val="1"/>
          <c:tx>
            <c:strRef>
              <c:f>'US production'!$B$64</c:f>
              <c:strCache>
                <c:ptCount val="1"/>
                <c:pt idx="0">
                  <c:v>Chevron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'US production'!$C$62:$G$62</c:f>
              <c:strCach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6M2014</c:v>
                </c:pt>
              </c:strCache>
            </c:strRef>
          </c:cat>
          <c:val>
            <c:numRef>
              <c:f>'US production'!$C$64:$G$64</c:f>
              <c:numCache>
                <c:formatCode>#,##0</c:formatCode>
                <c:ptCount val="5"/>
                <c:pt idx="0">
                  <c:v>489</c:v>
                </c:pt>
                <c:pt idx="1">
                  <c:v>465</c:v>
                </c:pt>
                <c:pt idx="2">
                  <c:v>455</c:v>
                </c:pt>
                <c:pt idx="3">
                  <c:v>449</c:v>
                </c:pt>
                <c:pt idx="4" formatCode="General">
                  <c:v>449</c:v>
                </c:pt>
              </c:numCache>
            </c:numRef>
          </c:val>
        </c:ser>
        <c:ser>
          <c:idx val="2"/>
          <c:order val="2"/>
          <c:tx>
            <c:strRef>
              <c:f>'US production'!$B$65</c:f>
              <c:strCache>
                <c:ptCount val="1"/>
                <c:pt idx="0">
                  <c:v>BP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'US production'!$C$62:$G$62</c:f>
              <c:strCach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6M2014</c:v>
                </c:pt>
              </c:strCache>
            </c:strRef>
          </c:cat>
          <c:val>
            <c:numRef>
              <c:f>'US production'!$C$65:$G$65</c:f>
              <c:numCache>
                <c:formatCode>#,##0</c:formatCode>
                <c:ptCount val="5"/>
                <c:pt idx="0">
                  <c:v>594</c:v>
                </c:pt>
                <c:pt idx="1">
                  <c:v>453</c:v>
                </c:pt>
                <c:pt idx="2">
                  <c:v>390</c:v>
                </c:pt>
                <c:pt idx="3">
                  <c:v>363</c:v>
                </c:pt>
                <c:pt idx="4">
                  <c:v>413</c:v>
                </c:pt>
              </c:numCache>
            </c:numRef>
          </c:val>
        </c:ser>
        <c:ser>
          <c:idx val="3"/>
          <c:order val="3"/>
          <c:tx>
            <c:strRef>
              <c:f>'US production'!$B$66</c:f>
              <c:strCache>
                <c:ptCount val="1"/>
                <c:pt idx="0">
                  <c:v>Shell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'US production'!$C$62:$G$62</c:f>
              <c:strCach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6M2014</c:v>
                </c:pt>
              </c:strCache>
            </c:strRef>
          </c:cat>
          <c:val>
            <c:numRef>
              <c:f>'US production'!$C$66:$G$66</c:f>
              <c:numCache>
                <c:formatCode>#,##0</c:formatCode>
                <c:ptCount val="5"/>
                <c:pt idx="0">
                  <c:v>163</c:v>
                </c:pt>
                <c:pt idx="1">
                  <c:v>141</c:v>
                </c:pt>
                <c:pt idx="2">
                  <c:v>155</c:v>
                </c:pt>
                <c:pt idx="3">
                  <c:v>237</c:v>
                </c:pt>
                <c:pt idx="4">
                  <c:v>264</c:v>
                </c:pt>
              </c:numCache>
            </c:numRef>
          </c:val>
        </c:ser>
        <c:ser>
          <c:idx val="4"/>
          <c:order val="4"/>
          <c:tx>
            <c:strRef>
              <c:f>'US production'!$B$67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'US production'!$C$62:$G$62</c:f>
              <c:strCach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6M2014</c:v>
                </c:pt>
              </c:strCache>
            </c:strRef>
          </c:cat>
          <c:val>
            <c:numRef>
              <c:f>'US production'!$C$67:$G$67</c:f>
              <c:numCache>
                <c:formatCode>#,##0</c:formatCode>
                <c:ptCount val="5"/>
                <c:pt idx="0">
                  <c:v>5897.7150000000001</c:v>
                </c:pt>
                <c:pt idx="1">
                  <c:v>6386</c:v>
                </c:pt>
                <c:pt idx="2">
                  <c:v>7474</c:v>
                </c:pt>
                <c:pt idx="3">
                  <c:v>8523</c:v>
                </c:pt>
                <c:pt idx="4">
                  <c:v>9527.63549667179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0855936"/>
        <c:axId val="84775424"/>
      </c:barChart>
      <c:catAx>
        <c:axId val="90855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4775424"/>
        <c:crosses val="autoZero"/>
        <c:auto val="1"/>
        <c:lblAlgn val="ctr"/>
        <c:lblOffset val="100"/>
        <c:noMultiLvlLbl val="0"/>
      </c:catAx>
      <c:valAx>
        <c:axId val="84775424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crossAx val="9085593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7252537182852143"/>
          <c:y val="2.7777777777777776E-2"/>
          <c:w val="0.65772681539807509"/>
          <c:h val="6.9440069991251088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800">
          <a:latin typeface="Georgia" panose="02040502050405020303" pitchFamily="18" charset="0"/>
        </a:defRPr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999879489033502"/>
          <c:y val="9.7758411266552853E-2"/>
          <c:w val="0.8468606893227284"/>
          <c:h val="0.8332016750333393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'US production'!$B$77</c:f>
              <c:strCache>
                <c:ptCount val="1"/>
                <c:pt idx="0">
                  <c:v>ExxonMobil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'US production'!$C$62:$G$62</c:f>
              <c:strCach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6M2014</c:v>
                </c:pt>
              </c:strCache>
            </c:strRef>
          </c:cat>
          <c:val>
            <c:numRef>
              <c:f>'US production'!$C$77:$G$77</c:f>
              <c:numCache>
                <c:formatCode>#,##0</c:formatCode>
                <c:ptCount val="5"/>
                <c:pt idx="0">
                  <c:v>2596</c:v>
                </c:pt>
                <c:pt idx="1">
                  <c:v>3917</c:v>
                </c:pt>
                <c:pt idx="2">
                  <c:v>3822</c:v>
                </c:pt>
                <c:pt idx="3">
                  <c:v>3545</c:v>
                </c:pt>
                <c:pt idx="4">
                  <c:v>3416.5</c:v>
                </c:pt>
              </c:numCache>
            </c:numRef>
          </c:val>
        </c:ser>
        <c:ser>
          <c:idx val="1"/>
          <c:order val="1"/>
          <c:tx>
            <c:strRef>
              <c:f>'US production'!$B$78</c:f>
              <c:strCache>
                <c:ptCount val="1"/>
                <c:pt idx="0">
                  <c:v>Chevron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'US production'!$C$62:$G$62</c:f>
              <c:strCach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6M2014</c:v>
                </c:pt>
              </c:strCache>
            </c:strRef>
          </c:cat>
          <c:val>
            <c:numRef>
              <c:f>'US production'!$C$78:$G$78</c:f>
              <c:numCache>
                <c:formatCode>#,##0</c:formatCode>
                <c:ptCount val="5"/>
                <c:pt idx="0">
                  <c:v>1314</c:v>
                </c:pt>
                <c:pt idx="1">
                  <c:v>1279</c:v>
                </c:pt>
                <c:pt idx="2">
                  <c:v>1203</c:v>
                </c:pt>
                <c:pt idx="3">
                  <c:v>1246</c:v>
                </c:pt>
                <c:pt idx="4">
                  <c:v>1228</c:v>
                </c:pt>
              </c:numCache>
            </c:numRef>
          </c:val>
        </c:ser>
        <c:ser>
          <c:idx val="2"/>
          <c:order val="2"/>
          <c:tx>
            <c:strRef>
              <c:f>'US production'!$B$79</c:f>
              <c:strCache>
                <c:ptCount val="1"/>
                <c:pt idx="0">
                  <c:v>BP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'US production'!$C$62:$G$62</c:f>
              <c:strCach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6M2014</c:v>
                </c:pt>
              </c:strCache>
            </c:strRef>
          </c:cat>
          <c:val>
            <c:numRef>
              <c:f>'US production'!$C$79:$G$79</c:f>
              <c:numCache>
                <c:formatCode>#,##0</c:formatCode>
                <c:ptCount val="5"/>
                <c:pt idx="0">
                  <c:v>2184</c:v>
                </c:pt>
                <c:pt idx="1">
                  <c:v>1843</c:v>
                </c:pt>
                <c:pt idx="2">
                  <c:v>1651</c:v>
                </c:pt>
                <c:pt idx="3">
                  <c:v>1539</c:v>
                </c:pt>
                <c:pt idx="4">
                  <c:v>1502</c:v>
                </c:pt>
              </c:numCache>
            </c:numRef>
          </c:val>
        </c:ser>
        <c:ser>
          <c:idx val="3"/>
          <c:order val="3"/>
          <c:tx>
            <c:strRef>
              <c:f>'US production'!$B$80</c:f>
              <c:strCache>
                <c:ptCount val="1"/>
                <c:pt idx="0">
                  <c:v>Shell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'US production'!$C$62:$G$62</c:f>
              <c:strCach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6M2014</c:v>
                </c:pt>
              </c:strCache>
            </c:strRef>
          </c:cat>
          <c:val>
            <c:numRef>
              <c:f>'US production'!$C$80:$G$80</c:f>
              <c:numCache>
                <c:formatCode>#,##0</c:formatCode>
                <c:ptCount val="5"/>
                <c:pt idx="0">
                  <c:v>1149</c:v>
                </c:pt>
                <c:pt idx="1">
                  <c:v>961</c:v>
                </c:pt>
                <c:pt idx="2">
                  <c:v>1062</c:v>
                </c:pt>
                <c:pt idx="3">
                  <c:v>1082</c:v>
                </c:pt>
                <c:pt idx="4">
                  <c:v>1058</c:v>
                </c:pt>
              </c:numCache>
            </c:numRef>
          </c:val>
        </c:ser>
        <c:ser>
          <c:idx val="4"/>
          <c:order val="4"/>
          <c:tx>
            <c:strRef>
              <c:f>'US production'!$B$81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'US production'!$C$62:$G$62</c:f>
              <c:strCach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6M2014</c:v>
                </c:pt>
              </c:strCache>
            </c:strRef>
          </c:cat>
          <c:val>
            <c:numRef>
              <c:f>'US production'!$C$81:$G$81</c:f>
              <c:numCache>
                <c:formatCode>#,##0</c:formatCode>
                <c:ptCount val="5"/>
                <c:pt idx="0">
                  <c:v>51155.646575342398</c:v>
                </c:pt>
                <c:pt idx="1">
                  <c:v>54744.8712328767</c:v>
                </c:pt>
                <c:pt idx="2">
                  <c:v>57993.172131147498</c:v>
                </c:pt>
                <c:pt idx="3">
                  <c:v>59113.608219178001</c:v>
                </c:pt>
                <c:pt idx="4">
                  <c:v>61782.754838709676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3141248"/>
        <c:axId val="84778304"/>
      </c:barChart>
      <c:catAx>
        <c:axId val="33141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4778304"/>
        <c:crosses val="autoZero"/>
        <c:auto val="1"/>
        <c:lblAlgn val="ctr"/>
        <c:lblOffset val="100"/>
        <c:noMultiLvlLbl val="0"/>
      </c:catAx>
      <c:valAx>
        <c:axId val="84778304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crossAx val="3314124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7252537182852143"/>
          <c:y val="2.7777777777777776E-2"/>
          <c:w val="0.65772681539807509"/>
          <c:h val="6.9440069991251088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800">
          <a:latin typeface="Georgia" panose="02040502050405020303" pitchFamily="18" charset="0"/>
        </a:defRPr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'US production'!$B$63</c:f>
              <c:strCache>
                <c:ptCount val="1"/>
                <c:pt idx="0">
                  <c:v>ExxonMobil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'US production'!$C$62:$G$62</c:f>
              <c:strCach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6M2014</c:v>
                </c:pt>
              </c:strCache>
            </c:strRef>
          </c:cat>
          <c:val>
            <c:numRef>
              <c:f>'US production'!$C$63:$G$63</c:f>
              <c:numCache>
                <c:formatCode>#,##0</c:formatCode>
                <c:ptCount val="5"/>
                <c:pt idx="0">
                  <c:v>408</c:v>
                </c:pt>
                <c:pt idx="1">
                  <c:v>423</c:v>
                </c:pt>
                <c:pt idx="2">
                  <c:v>418</c:v>
                </c:pt>
                <c:pt idx="3">
                  <c:v>431</c:v>
                </c:pt>
                <c:pt idx="4" formatCode="General">
                  <c:v>450</c:v>
                </c:pt>
              </c:numCache>
            </c:numRef>
          </c:val>
        </c:ser>
        <c:ser>
          <c:idx val="1"/>
          <c:order val="1"/>
          <c:tx>
            <c:strRef>
              <c:f>'US production'!$B$64</c:f>
              <c:strCache>
                <c:ptCount val="1"/>
                <c:pt idx="0">
                  <c:v>Chevron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'US production'!$C$62:$G$62</c:f>
              <c:strCach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6M2014</c:v>
                </c:pt>
              </c:strCache>
            </c:strRef>
          </c:cat>
          <c:val>
            <c:numRef>
              <c:f>'US production'!$C$64:$G$64</c:f>
              <c:numCache>
                <c:formatCode>#,##0</c:formatCode>
                <c:ptCount val="5"/>
                <c:pt idx="0">
                  <c:v>489</c:v>
                </c:pt>
                <c:pt idx="1">
                  <c:v>465</c:v>
                </c:pt>
                <c:pt idx="2">
                  <c:v>455</c:v>
                </c:pt>
                <c:pt idx="3">
                  <c:v>449</c:v>
                </c:pt>
                <c:pt idx="4" formatCode="General">
                  <c:v>449</c:v>
                </c:pt>
              </c:numCache>
            </c:numRef>
          </c:val>
        </c:ser>
        <c:ser>
          <c:idx val="2"/>
          <c:order val="2"/>
          <c:tx>
            <c:strRef>
              <c:f>'US production'!$B$65</c:f>
              <c:strCache>
                <c:ptCount val="1"/>
                <c:pt idx="0">
                  <c:v>BP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'US production'!$C$62:$G$62</c:f>
              <c:strCach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6M2014</c:v>
                </c:pt>
              </c:strCache>
            </c:strRef>
          </c:cat>
          <c:val>
            <c:numRef>
              <c:f>'US production'!$C$65:$G$65</c:f>
              <c:numCache>
                <c:formatCode>#,##0</c:formatCode>
                <c:ptCount val="5"/>
                <c:pt idx="0">
                  <c:v>594</c:v>
                </c:pt>
                <c:pt idx="1">
                  <c:v>453</c:v>
                </c:pt>
                <c:pt idx="2">
                  <c:v>390</c:v>
                </c:pt>
                <c:pt idx="3">
                  <c:v>363</c:v>
                </c:pt>
                <c:pt idx="4">
                  <c:v>413</c:v>
                </c:pt>
              </c:numCache>
            </c:numRef>
          </c:val>
        </c:ser>
        <c:ser>
          <c:idx val="3"/>
          <c:order val="3"/>
          <c:tx>
            <c:strRef>
              <c:f>'US production'!$B$66</c:f>
              <c:strCache>
                <c:ptCount val="1"/>
                <c:pt idx="0">
                  <c:v>Shell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'US production'!$C$62:$G$62</c:f>
              <c:strCach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6M2014</c:v>
                </c:pt>
              </c:strCache>
            </c:strRef>
          </c:cat>
          <c:val>
            <c:numRef>
              <c:f>'US production'!$C$66:$G$66</c:f>
              <c:numCache>
                <c:formatCode>#,##0</c:formatCode>
                <c:ptCount val="5"/>
                <c:pt idx="0">
                  <c:v>163</c:v>
                </c:pt>
                <c:pt idx="1">
                  <c:v>141</c:v>
                </c:pt>
                <c:pt idx="2">
                  <c:v>155</c:v>
                </c:pt>
                <c:pt idx="3">
                  <c:v>237</c:v>
                </c:pt>
                <c:pt idx="4">
                  <c:v>264</c:v>
                </c:pt>
              </c:numCache>
            </c:numRef>
          </c:val>
        </c:ser>
        <c:ser>
          <c:idx val="4"/>
          <c:order val="4"/>
          <c:tx>
            <c:strRef>
              <c:f>'US production'!$B$67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'US production'!$C$62:$G$62</c:f>
              <c:strCach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6M2014</c:v>
                </c:pt>
              </c:strCache>
            </c:strRef>
          </c:cat>
          <c:val>
            <c:numRef>
              <c:f>'US production'!$C$67:$G$67</c:f>
              <c:numCache>
                <c:formatCode>#,##0</c:formatCode>
                <c:ptCount val="5"/>
                <c:pt idx="0">
                  <c:v>5897.7150000000001</c:v>
                </c:pt>
                <c:pt idx="1">
                  <c:v>6386</c:v>
                </c:pt>
                <c:pt idx="2">
                  <c:v>7474</c:v>
                </c:pt>
                <c:pt idx="3">
                  <c:v>8523</c:v>
                </c:pt>
                <c:pt idx="4">
                  <c:v>9527.63549667179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0487040"/>
        <c:axId val="88345408"/>
      </c:barChart>
      <c:catAx>
        <c:axId val="150487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8345408"/>
        <c:crosses val="autoZero"/>
        <c:auto val="1"/>
        <c:lblAlgn val="ctr"/>
        <c:lblOffset val="100"/>
        <c:noMultiLvlLbl val="0"/>
      </c:catAx>
      <c:valAx>
        <c:axId val="88345408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crossAx val="15048704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7252537182852143"/>
          <c:y val="2.7777777777777776E-2"/>
          <c:w val="0.65772681539807509"/>
          <c:h val="6.9440069991251088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800">
          <a:latin typeface="Georgia" panose="02040502050405020303" pitchFamily="18" charset="0"/>
        </a:defRPr>
      </a:pPr>
      <a:endParaRPr lang="ru-RU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29C6F3-79B2-4878-893F-AC5AB18244EC}" type="datetimeFigureOut">
              <a:rPr lang="ru-RU" smtClean="0"/>
              <a:t>20.10.2014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0FA98-A6E5-462C-B04F-82E416EA71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5601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D8AE1-6DCA-4258-B6DE-654A060E5C3C}" type="datetimeFigureOut">
              <a:rPr lang="ru-RU" smtClean="0"/>
              <a:t>20.10.2014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159D52-07CA-44B6-B05D-0C98CCB2E8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501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I:\000 Clients\Merchant Cantos\snow on rig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41" y="274638"/>
            <a:ext cx="8626475" cy="63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0" y="4092575"/>
            <a:ext cx="9144000" cy="130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4" tIns="45512" rIns="91024" bIns="45512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5" name="Picture 2" descr="I:\000 Clients\Merchant Cantos\RusPetr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614" y="4464050"/>
            <a:ext cx="9112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261941" y="5394325"/>
            <a:ext cx="8626475" cy="365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4" tIns="45512" rIns="91024" bIns="45512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57177" y="4093055"/>
            <a:ext cx="8886824" cy="1318055"/>
          </a:xfrm>
          <a:prstGeom prst="rect">
            <a:avLst/>
          </a:prstGeom>
          <a:noFill/>
        </p:spPr>
        <p:txBody>
          <a:bodyPr bIns="107506" rtlCol="0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50825" y="6605588"/>
            <a:ext cx="4321175" cy="252412"/>
          </a:xfrm>
          <a:prstGeom prst="rect">
            <a:avLst/>
          </a:prstGeom>
        </p:spPr>
        <p:txBody>
          <a:bodyPr lIns="91024" tIns="45512" rIns="91024" bIns="45512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5FF5B-6155-4493-9414-189326A6398F}" type="slidenum">
              <a:rPr lang="en-GB">
                <a:solidFill>
                  <a:srgbClr val="4B5E5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4B5E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255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80160"/>
            <a:ext cx="8626472" cy="525716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50825" y="6605588"/>
            <a:ext cx="4321175" cy="252412"/>
          </a:xfrm>
          <a:prstGeom prst="rect">
            <a:avLst/>
          </a:prstGeom>
        </p:spPr>
        <p:txBody>
          <a:bodyPr lIns="91024" tIns="45512" rIns="91024" bIns="45512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5C8E3-007A-427B-88F8-4CB26A01B491}" type="slidenum">
              <a:rPr lang="en-GB">
                <a:solidFill>
                  <a:srgbClr val="4B5E5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4B5E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785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26"/>
            <a:ext cx="8626472" cy="493712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50825" y="6605588"/>
            <a:ext cx="4321175" cy="252412"/>
          </a:xfrm>
          <a:prstGeom prst="rect">
            <a:avLst/>
          </a:prstGeom>
        </p:spPr>
        <p:txBody>
          <a:bodyPr lIns="91024" tIns="45512" rIns="91024" bIns="45512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F8719-0359-457A-A475-3D6D4B850E5D}" type="slidenum">
              <a:rPr lang="en-GB">
                <a:solidFill>
                  <a:srgbClr val="4B5E5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4B5E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70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19" y="2001841"/>
            <a:ext cx="8643244" cy="453548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57200" y="1600200"/>
            <a:ext cx="8637589" cy="241300"/>
          </a:xfrm>
          <a:solidFill>
            <a:srgbClr val="FFFFFF">
              <a:alpha val="0"/>
            </a:srgbClr>
          </a:solidFill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4"/>
          </p:nvPr>
        </p:nvSpPr>
        <p:spPr>
          <a:xfrm>
            <a:off x="250825" y="6605588"/>
            <a:ext cx="4321175" cy="252412"/>
          </a:xfrm>
          <a:prstGeom prst="rect">
            <a:avLst/>
          </a:prstGeom>
        </p:spPr>
        <p:txBody>
          <a:bodyPr lIns="91024" tIns="45512" rIns="91024" bIns="45512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2CFE9-8BEF-431C-A7E5-520666C90387}" type="slidenum">
              <a:rPr lang="en-GB">
                <a:solidFill>
                  <a:srgbClr val="4B5E5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4B5E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567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4572000" y="1600226"/>
            <a:ext cx="0" cy="493712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277813" y="1933575"/>
            <a:ext cx="42291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4659314" y="1933575"/>
            <a:ext cx="423545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45" y="2001841"/>
            <a:ext cx="4244281" cy="453548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01841"/>
            <a:ext cx="4229792" cy="453548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57200" y="1600200"/>
            <a:ext cx="4238625" cy="287542"/>
          </a:xfrm>
          <a:solidFill>
            <a:srgbClr val="FFFFFF">
              <a:alpha val="0"/>
            </a:srgbClr>
          </a:solidFill>
        </p:spPr>
        <p:txBody>
          <a:bodyPr anchor="ctr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648226" y="1600200"/>
            <a:ext cx="4238625" cy="287542"/>
          </a:xfrm>
          <a:solidFill>
            <a:srgbClr val="FFFFFF">
              <a:alpha val="0"/>
            </a:srgbClr>
          </a:solidFill>
        </p:spPr>
        <p:txBody>
          <a:bodyPr anchor="ctr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250825" y="6605588"/>
            <a:ext cx="4321175" cy="252412"/>
          </a:xfrm>
          <a:prstGeom prst="rect">
            <a:avLst/>
          </a:prstGeom>
        </p:spPr>
        <p:txBody>
          <a:bodyPr lIns="91024" tIns="45512" rIns="91024" bIns="45512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0CEEE-3EE2-4DAE-8C77-2DC2801D4750}" type="slidenum">
              <a:rPr lang="en-GB">
                <a:solidFill>
                  <a:srgbClr val="4B5E5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4B5E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6281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4572000" y="1600226"/>
            <a:ext cx="0" cy="493712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45" y="1600226"/>
            <a:ext cx="4244281" cy="49371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6"/>
            <a:ext cx="4229792" cy="49371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50825" y="6605588"/>
            <a:ext cx="4321175" cy="252412"/>
          </a:xfrm>
          <a:prstGeom prst="rect">
            <a:avLst/>
          </a:prstGeom>
        </p:spPr>
        <p:txBody>
          <a:bodyPr lIns="91024" tIns="45512" rIns="91024" bIns="45512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53F3E-03FE-4ADF-B497-CBC22CEF98B5}" type="slidenum">
              <a:rPr lang="en-GB">
                <a:solidFill>
                  <a:srgbClr val="4B5E5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4B5E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244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4572000" y="1600226"/>
            <a:ext cx="0" cy="493712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45" y="1600226"/>
            <a:ext cx="2059881" cy="4937125"/>
          </a:xfrm>
          <a:solidFill>
            <a:srgbClr val="F2EFEB"/>
          </a:solidFill>
        </p:spPr>
        <p:txBody>
          <a:bodyPr lIns="35823" rIns="35823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6"/>
            <a:ext cx="4229792" cy="4937125"/>
          </a:xfrm>
          <a:gradFill flip="none" rotWithShape="1">
            <a:gsLst>
              <a:gs pos="0">
                <a:schemeClr val="bg2">
                  <a:lumMod val="40000"/>
                  <a:lumOff val="60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410545" y="1600226"/>
            <a:ext cx="2059881" cy="4937125"/>
          </a:xfrm>
          <a:solidFill>
            <a:srgbClr val="F2EFEB"/>
          </a:solidFill>
        </p:spPr>
        <p:txBody>
          <a:bodyPr lIns="35823" rIns="35823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4"/>
          </p:nvPr>
        </p:nvSpPr>
        <p:spPr>
          <a:xfrm>
            <a:off x="250825" y="6605588"/>
            <a:ext cx="4321175" cy="252412"/>
          </a:xfrm>
          <a:prstGeom prst="rect">
            <a:avLst/>
          </a:prstGeom>
        </p:spPr>
        <p:txBody>
          <a:bodyPr lIns="91024" tIns="45512" rIns="91024" bIns="45512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57854-A608-4058-9211-A3A16445E4BD}" type="slidenum">
              <a:rPr lang="en-GB">
                <a:solidFill>
                  <a:srgbClr val="4B5E5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4B5E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418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2720975" y="1600226"/>
            <a:ext cx="0" cy="493712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45" y="1600226"/>
            <a:ext cx="2375567" cy="49371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15798" y="1600226"/>
            <a:ext cx="6095999" cy="49371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50825" y="6605588"/>
            <a:ext cx="4321175" cy="252412"/>
          </a:xfrm>
          <a:prstGeom prst="rect">
            <a:avLst/>
          </a:prstGeom>
        </p:spPr>
        <p:txBody>
          <a:bodyPr lIns="91024" tIns="45512" rIns="91024" bIns="45512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6090D-1A31-4D8E-AAD2-B1BD13999975}" type="slidenum">
              <a:rPr lang="en-GB">
                <a:solidFill>
                  <a:srgbClr val="4B5E5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4B5E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53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50825" y="6605588"/>
            <a:ext cx="4321175" cy="252412"/>
          </a:xfrm>
          <a:prstGeom prst="rect">
            <a:avLst/>
          </a:prstGeom>
        </p:spPr>
        <p:txBody>
          <a:bodyPr lIns="91024" tIns="45512" rIns="91024" bIns="45512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82518-EDFD-4DE3-9100-BD563E47D061}" type="slidenum">
              <a:rPr lang="en-GB">
                <a:solidFill>
                  <a:srgbClr val="4B5E5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4B5E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307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50825" y="6605588"/>
            <a:ext cx="4321175" cy="252412"/>
          </a:xfrm>
          <a:prstGeom prst="rect">
            <a:avLst/>
          </a:prstGeom>
        </p:spPr>
        <p:txBody>
          <a:bodyPr lIns="91024" tIns="45512" rIns="91024" bIns="45512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BC30C-3FE5-43F7-B371-C75414C50263}" type="slidenum">
              <a:rPr lang="en-GB">
                <a:solidFill>
                  <a:srgbClr val="4B5E5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4B5E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335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067" y="191501"/>
            <a:ext cx="8819562" cy="4578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473" y="1599673"/>
            <a:ext cx="4049369" cy="93014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37160" y="1599673"/>
            <a:ext cx="4049370" cy="930142"/>
          </a:xfrm>
        </p:spPr>
        <p:txBody>
          <a:bodyPr rtlCol="0"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C2FFF-5B00-43F1-9516-0B0DB075E834}" type="slidenum">
              <a:rPr lang="en-GB">
                <a:solidFill>
                  <a:srgbClr val="4B5E5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4B5E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014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Ruspetr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I:\000 Clients\Merchant Cantos\Ruspetro choosen images jpegs\ruspetro03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74638"/>
            <a:ext cx="8631238" cy="63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0" y="4092575"/>
            <a:ext cx="9144000" cy="130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4" tIns="45512" rIns="91024" bIns="45512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5" name="Picture 2" descr="I:\000 Clients\Merchant Cantos\RusPetr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614" y="4464050"/>
            <a:ext cx="9112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261941" y="5394325"/>
            <a:ext cx="8626475" cy="365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4" tIns="45512" rIns="91024" bIns="45512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57177" y="4093055"/>
            <a:ext cx="8886824" cy="1318055"/>
          </a:xfrm>
          <a:prstGeom prst="rect">
            <a:avLst/>
          </a:prstGeom>
          <a:noFill/>
        </p:spPr>
        <p:txBody>
          <a:bodyPr bIns="107506" rtlCol="0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1E54F-5D42-404F-9C0D-0E5A0CEA0C32}" type="slidenum">
              <a:rPr lang="en-GB">
                <a:solidFill>
                  <a:srgbClr val="4B5E5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4B5E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125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000 Clients\Merchant Cantos\RusPetr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614" y="4464050"/>
            <a:ext cx="9112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261941" y="5394325"/>
            <a:ext cx="8626475" cy="365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145" tIns="45072" rIns="90145" bIns="45072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265420" y="274643"/>
            <a:ext cx="8623077" cy="6331362"/>
          </a:xfrm>
        </p:spPr>
        <p:txBody>
          <a:bodyPr rtlCol="0">
            <a:normAutofit/>
          </a:bodyPr>
          <a:lstStyle/>
          <a:p>
            <a:pPr lvl="0"/>
            <a:endParaRPr lang="en-GB" noProof="0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57177" y="4093110"/>
            <a:ext cx="8631242" cy="1318055"/>
          </a:xfrm>
          <a:prstGeom prst="rect">
            <a:avLst/>
          </a:prstGeom>
          <a:solidFill>
            <a:schemeClr val="bg1"/>
          </a:solidFill>
        </p:spPr>
        <p:txBody>
          <a:bodyPr tIns="45072" bIns="106463" rtlCol="0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250825" y="6605588"/>
            <a:ext cx="4321175" cy="252412"/>
          </a:xfrm>
          <a:prstGeom prst="rect">
            <a:avLst/>
          </a:prstGeom>
        </p:spPr>
        <p:txBody>
          <a:bodyPr lIns="91024" tIns="45512" rIns="91024" bIns="45512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26F03-FCAF-4C2B-AF21-B63849334BE0}" type="slidenum">
              <a:rPr lang="en-GB">
                <a:solidFill>
                  <a:srgbClr val="4B5E5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4B5E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7536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000 Clients\Merchant Cantos\RusPetr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614" y="4464050"/>
            <a:ext cx="9112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261941" y="5394325"/>
            <a:ext cx="8626475" cy="365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145" tIns="45072" rIns="90145" bIns="45072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265420" y="274643"/>
            <a:ext cx="8623077" cy="6331362"/>
          </a:xfrm>
        </p:spPr>
        <p:txBody>
          <a:bodyPr rtlCol="0">
            <a:normAutofit/>
          </a:bodyPr>
          <a:lstStyle/>
          <a:p>
            <a:pPr lvl="0"/>
            <a:endParaRPr lang="en-GB" noProof="0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57177" y="4093110"/>
            <a:ext cx="8631242" cy="1318055"/>
          </a:xfrm>
          <a:prstGeom prst="rect">
            <a:avLst/>
          </a:prstGeom>
          <a:solidFill>
            <a:schemeClr val="bg1"/>
          </a:solidFill>
        </p:spPr>
        <p:txBody>
          <a:bodyPr tIns="45072" bIns="106463" rtlCol="0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250825" y="6605588"/>
            <a:ext cx="4321175" cy="252412"/>
          </a:xfrm>
          <a:prstGeom prst="rect">
            <a:avLst/>
          </a:prstGeom>
        </p:spPr>
        <p:txBody>
          <a:bodyPr lIns="91024" tIns="45512" rIns="91024" bIns="45512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9745B-260F-475B-86A1-EE89BBB930FF}" type="slidenum">
              <a:rPr lang="en-GB">
                <a:solidFill>
                  <a:srgbClr val="4B5E5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4B5E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0720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000 Clients\Merchant Cantos\RusPetr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614" y="4464050"/>
            <a:ext cx="9112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261941" y="5394325"/>
            <a:ext cx="8626475" cy="365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145" tIns="45072" rIns="90145" bIns="45072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265420" y="274643"/>
            <a:ext cx="8623077" cy="6331362"/>
          </a:xfrm>
        </p:spPr>
        <p:txBody>
          <a:bodyPr rtlCol="0">
            <a:normAutofit/>
          </a:bodyPr>
          <a:lstStyle/>
          <a:p>
            <a:pPr lvl="0"/>
            <a:endParaRPr lang="en-GB" noProof="0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57177" y="4093110"/>
            <a:ext cx="8631242" cy="1318055"/>
          </a:xfrm>
          <a:prstGeom prst="rect">
            <a:avLst/>
          </a:prstGeom>
          <a:solidFill>
            <a:schemeClr val="bg1"/>
          </a:solidFill>
        </p:spPr>
        <p:txBody>
          <a:bodyPr tIns="45072" bIns="106463" rtlCol="0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250825" y="6605588"/>
            <a:ext cx="4321175" cy="252412"/>
          </a:xfrm>
          <a:prstGeom prst="rect">
            <a:avLst/>
          </a:prstGeom>
        </p:spPr>
        <p:txBody>
          <a:bodyPr lIns="91024" tIns="45512" rIns="91024" bIns="45512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78634-5CB9-4434-910B-D0E3BF861268}" type="slidenum">
              <a:rPr lang="en-GB">
                <a:solidFill>
                  <a:srgbClr val="4B5E5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4B5E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36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 userDrawn="1"/>
        </p:nvCxnSpPr>
        <p:spPr>
          <a:xfrm>
            <a:off x="246089" y="1933575"/>
            <a:ext cx="863917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4660900" y="4097338"/>
            <a:ext cx="4241800" cy="23368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161" tIns="45080" rIns="90161" bIns="4508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4638676" y="2046288"/>
            <a:ext cx="4241800" cy="187642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161" tIns="45080" rIns="90161" bIns="4508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15" name="Group 12"/>
          <p:cNvGrpSpPr>
            <a:grpSpLocks/>
          </p:cNvGrpSpPr>
          <p:nvPr userDrawn="1"/>
        </p:nvGrpSpPr>
        <p:grpSpPr bwMode="auto">
          <a:xfrm>
            <a:off x="265113" y="2046290"/>
            <a:ext cx="4243387" cy="1890712"/>
            <a:chOff x="265113" y="1600200"/>
            <a:chExt cx="8636894" cy="23368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265113" y="1600200"/>
              <a:ext cx="4242514" cy="233680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278038" y="1600200"/>
              <a:ext cx="8623969" cy="233680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solidFill>
                  <a:prstClr val="white"/>
                </a:solidFill>
              </a:endParaRPr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266700" y="4097338"/>
            <a:ext cx="4241800" cy="23368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161" tIns="45080" rIns="90161" bIns="4508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265114" y="1933575"/>
            <a:ext cx="42291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279401" y="4430713"/>
            <a:ext cx="42291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4673602" y="4430713"/>
            <a:ext cx="423545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>
            <a:off x="4584700" y="4097338"/>
            <a:ext cx="0" cy="23368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>
            <a:off x="265139" y="4008438"/>
            <a:ext cx="864393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>
            <a:off x="4584700" y="2046290"/>
            <a:ext cx="0" cy="189071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57203" y="1600200"/>
            <a:ext cx="8637589" cy="241300"/>
          </a:xfrm>
          <a:solidFill>
            <a:srgbClr val="FFFFFF">
              <a:alpha val="0"/>
            </a:srgbClr>
          </a:solidFill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6"/>
          </p:nvPr>
        </p:nvSpPr>
        <p:spPr>
          <a:xfrm>
            <a:off x="4648203" y="4499669"/>
            <a:ext cx="4229792" cy="1922462"/>
          </a:xfrm>
        </p:spPr>
        <p:txBody>
          <a:bodyPr lIns="35456" rIns="35456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7" name="Content Placeholder 2"/>
          <p:cNvSpPr>
            <a:spLocks noGrp="1"/>
          </p:cNvSpPr>
          <p:nvPr>
            <p:ph sz="half" idx="1"/>
          </p:nvPr>
        </p:nvSpPr>
        <p:spPr>
          <a:xfrm>
            <a:off x="251600" y="2046514"/>
            <a:ext cx="4244281" cy="1890495"/>
          </a:xfrm>
        </p:spPr>
        <p:txBody>
          <a:bodyPr lIns="35456" rIns="35456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0" name="Content Placeholder 2"/>
          <p:cNvSpPr>
            <a:spLocks noGrp="1"/>
          </p:cNvSpPr>
          <p:nvPr>
            <p:ph sz="half" idx="15"/>
          </p:nvPr>
        </p:nvSpPr>
        <p:spPr>
          <a:xfrm>
            <a:off x="265194" y="4499748"/>
            <a:ext cx="4244281" cy="1935161"/>
          </a:xfrm>
        </p:spPr>
        <p:txBody>
          <a:bodyPr lIns="35456" rIns="35456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270795" y="4098029"/>
            <a:ext cx="4238625" cy="287542"/>
          </a:xfrm>
          <a:solidFill>
            <a:srgbClr val="FFFFFF">
              <a:alpha val="0"/>
            </a:srgbClr>
          </a:solidFill>
        </p:spPr>
        <p:txBody>
          <a:bodyPr lIns="35450" anchor="ctr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4648226" y="4098029"/>
            <a:ext cx="4238625" cy="287542"/>
          </a:xfrm>
          <a:solidFill>
            <a:srgbClr val="FFFFFF">
              <a:alpha val="0"/>
            </a:srgbClr>
          </a:solidFill>
        </p:spPr>
        <p:txBody>
          <a:bodyPr lIns="35450" anchor="ctr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28" name="Content Placeholder 3"/>
          <p:cNvSpPr>
            <a:spLocks noGrp="1"/>
          </p:cNvSpPr>
          <p:nvPr>
            <p:ph sz="half" idx="20"/>
          </p:nvPr>
        </p:nvSpPr>
        <p:spPr>
          <a:xfrm>
            <a:off x="4643440" y="2011365"/>
            <a:ext cx="4229792" cy="1922462"/>
          </a:xfrm>
        </p:spPr>
        <p:txBody>
          <a:bodyPr lIns="35456" rIns="35456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30" name="Footer Placeholder 5"/>
          <p:cNvSpPr>
            <a:spLocks noGrp="1"/>
          </p:cNvSpPr>
          <p:nvPr>
            <p:ph type="ftr" sz="quarter" idx="21"/>
          </p:nvPr>
        </p:nvSpPr>
        <p:spPr>
          <a:xfrm>
            <a:off x="250825" y="6605588"/>
            <a:ext cx="4321175" cy="252412"/>
          </a:xfrm>
          <a:prstGeom prst="rect">
            <a:avLst/>
          </a:prstGeom>
        </p:spPr>
        <p:txBody>
          <a:bodyPr lIns="91024" tIns="45512" rIns="91024" bIns="45512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1" name="Slide Number Placehold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D33CB-199B-416D-8214-4F7A6549E419}" type="slidenum">
              <a:rPr lang="en-GB">
                <a:solidFill>
                  <a:srgbClr val="4B5E5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4B5E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6968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B922-4D2C-4643-A651-85810DB4A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570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I:\000 Clients\Merchant Cantos\ruspetro99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41" y="274638"/>
            <a:ext cx="8626475" cy="63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0" y="4092575"/>
            <a:ext cx="9144000" cy="130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4" tIns="45512" rIns="91024" bIns="45512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5" name="Picture 2" descr="I:\000 Clients\Merchant Cantos\RusPetr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614" y="4464050"/>
            <a:ext cx="9112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261941" y="5394325"/>
            <a:ext cx="8626475" cy="365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4" tIns="45512" rIns="91024" bIns="45512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57177" y="4093055"/>
            <a:ext cx="8886824" cy="1318055"/>
          </a:xfrm>
          <a:prstGeom prst="rect">
            <a:avLst/>
          </a:prstGeom>
          <a:noFill/>
        </p:spPr>
        <p:txBody>
          <a:bodyPr bIns="107506" rtlCol="0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2F484-C2FE-4729-A1AD-D236AFB6373A}" type="slidenum">
              <a:rPr lang="en-GB">
                <a:solidFill>
                  <a:srgbClr val="4B5E5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4B5E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917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I:\000 Clients\Merchant Cantos\snow on rig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" b="819"/>
          <a:stretch>
            <a:fillRect/>
          </a:stretch>
        </p:blipFill>
        <p:spPr bwMode="auto">
          <a:xfrm>
            <a:off x="265115" y="274638"/>
            <a:ext cx="8613775" cy="63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0" y="4092575"/>
            <a:ext cx="9144000" cy="130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4" tIns="45512" rIns="91024" bIns="45512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5" name="Picture 2" descr="I:\000 Clients\Merchant Cantos\RusPetr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614" y="4464050"/>
            <a:ext cx="9112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261941" y="5394325"/>
            <a:ext cx="8626475" cy="365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4" tIns="45512" rIns="91024" bIns="45512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57177" y="4093055"/>
            <a:ext cx="8886824" cy="1318055"/>
          </a:xfrm>
          <a:prstGeom prst="rect">
            <a:avLst/>
          </a:prstGeom>
          <a:noFill/>
        </p:spPr>
        <p:txBody>
          <a:bodyPr bIns="107506" rtlCol="0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81EAE-25BC-4194-9BFE-C59B057FBB71}" type="slidenum">
              <a:rPr lang="en-GB">
                <a:solidFill>
                  <a:srgbClr val="4B5E5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4B5E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609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I:\000 Clients\Merchant Cantos\Ruspetro choosen images jpegs\ruspetro7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274638"/>
            <a:ext cx="8648700" cy="63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0" y="4092575"/>
            <a:ext cx="9144000" cy="130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4" tIns="45512" rIns="91024" bIns="45512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5" name="Picture 2" descr="I:\000 Clients\Merchant Cantos\RusPetr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614" y="4464050"/>
            <a:ext cx="9112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261941" y="5394325"/>
            <a:ext cx="8626475" cy="365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4" tIns="45512" rIns="91024" bIns="45512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57177" y="4093055"/>
            <a:ext cx="8886824" cy="1318055"/>
          </a:xfrm>
          <a:prstGeom prst="rect">
            <a:avLst/>
          </a:prstGeom>
          <a:noFill/>
        </p:spPr>
        <p:txBody>
          <a:bodyPr bIns="107506" rtlCol="0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3CB7D-B295-4639-82E3-88D8D6CB23D8}" type="slidenum">
              <a:rPr lang="en-GB">
                <a:solidFill>
                  <a:srgbClr val="4B5E5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4B5E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370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I:\000 Clients\Merchant Cantos\Ruspetro choosen images jpegs\ruspetro5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74638"/>
            <a:ext cx="8620125" cy="63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0" y="4092575"/>
            <a:ext cx="9144000" cy="130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4" tIns="45512" rIns="91024" bIns="45512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5" name="Picture 2" descr="I:\000 Clients\Merchant Cantos\RusPetr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614" y="4464050"/>
            <a:ext cx="9112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261941" y="5394325"/>
            <a:ext cx="8626475" cy="365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4" tIns="45512" rIns="91024" bIns="45512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57177" y="4093055"/>
            <a:ext cx="8886824" cy="1318055"/>
          </a:xfrm>
          <a:prstGeom prst="rect">
            <a:avLst/>
          </a:prstGeom>
          <a:noFill/>
        </p:spPr>
        <p:txBody>
          <a:bodyPr bIns="107506" rtlCol="0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6A59B-4AE9-45F0-8E6A-111B6A0AE0EE}" type="slidenum">
              <a:rPr lang="en-GB">
                <a:solidFill>
                  <a:srgbClr val="4B5E5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4B5E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150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I:\000 Clients\Merchant Cantos\Ruspetro choosen images jpegs\ruspetro15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74638"/>
            <a:ext cx="8620125" cy="63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0" y="4092575"/>
            <a:ext cx="9144000" cy="130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4" tIns="45512" rIns="91024" bIns="45512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5" name="Picture 2" descr="I:\000 Clients\Merchant Cantos\RusPetr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614" y="4464050"/>
            <a:ext cx="9112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261941" y="5394325"/>
            <a:ext cx="8626475" cy="365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4" tIns="45512" rIns="91024" bIns="45512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57177" y="4093055"/>
            <a:ext cx="8886824" cy="1318055"/>
          </a:xfrm>
          <a:prstGeom prst="rect">
            <a:avLst/>
          </a:prstGeom>
          <a:noFill/>
        </p:spPr>
        <p:txBody>
          <a:bodyPr bIns="107506" rtlCol="0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1FB0E-FC68-47EA-AAE0-7840B96415A3}" type="slidenum">
              <a:rPr lang="en-GB">
                <a:solidFill>
                  <a:srgbClr val="4B5E5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4B5E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903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I:\000 Clients\Merchant Cantos\Ruspetro choosen images jpegs\ruspetro59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274638"/>
            <a:ext cx="8615362" cy="63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0" y="4092575"/>
            <a:ext cx="9144000" cy="130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4" tIns="45512" rIns="91024" bIns="45512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5" name="Picture 2" descr="I:\000 Clients\Merchant Cantos\RusPetr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614" y="4464050"/>
            <a:ext cx="9112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261941" y="5394325"/>
            <a:ext cx="8626475" cy="365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4" tIns="45512" rIns="91024" bIns="45512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57177" y="4093055"/>
            <a:ext cx="8886824" cy="1318055"/>
          </a:xfrm>
          <a:prstGeom prst="rect">
            <a:avLst/>
          </a:prstGeom>
          <a:noFill/>
        </p:spPr>
        <p:txBody>
          <a:bodyPr bIns="107506" rtlCol="0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977BC-622A-4A92-85FE-8CA1ADD69807}" type="slidenum">
              <a:rPr lang="en-GB">
                <a:solidFill>
                  <a:srgbClr val="4B5E5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4B5E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16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50825" y="1243013"/>
            <a:ext cx="8626475" cy="365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4" tIns="45512" rIns="91024" bIns="45512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5" name="Picture 2" descr="I:\000 Clients\Merchant Cantos\RusPetr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501" y="314325"/>
            <a:ext cx="9112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50825" y="1260475"/>
            <a:ext cx="8626475" cy="5345525"/>
          </a:xfrm>
        </p:spPr>
        <p:txBody>
          <a:bodyPr rtlCol="0">
            <a:normAutofit/>
          </a:bodyPr>
          <a:lstStyle/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0691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50825" y="274664"/>
            <a:ext cx="8626475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512" rIns="0" bIns="4551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0825" y="1600226"/>
            <a:ext cx="8626475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512" rIns="0" bIns="455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43700" y="6605588"/>
            <a:ext cx="2133600" cy="252412"/>
          </a:xfrm>
          <a:prstGeom prst="rect">
            <a:avLst/>
          </a:prstGeom>
        </p:spPr>
        <p:txBody>
          <a:bodyPr vert="horz" lIns="91024" tIns="45512" rIns="0" bIns="45512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8989F4B-88F2-4511-923C-E8DDCD057272}" type="slidenum">
              <a:rPr lang="en-GB">
                <a:solidFill>
                  <a:srgbClr val="4B5E5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4B5E5F"/>
              </a:solidFill>
            </a:endParaRPr>
          </a:p>
        </p:txBody>
      </p:sp>
      <p:pic>
        <p:nvPicPr>
          <p:cNvPr id="1029" name="Picture 2" descr="I:\000 Clients\Merchant Cantos\RusPetro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501" y="314325"/>
            <a:ext cx="9112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250825" y="6605588"/>
            <a:ext cx="862647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0825" y="1243013"/>
            <a:ext cx="8626475" cy="365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4" tIns="45512" rIns="91024" bIns="45512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964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Georgia" pitchFamily="18" charset="0"/>
        </a:defRPr>
      </a:lvl5pPr>
      <a:lvl6pPr marL="455108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Georgia" pitchFamily="18" charset="0"/>
        </a:defRPr>
      </a:lvl6pPr>
      <a:lvl7pPr marL="910212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Georgia" pitchFamily="18" charset="0"/>
        </a:defRPr>
      </a:lvl7pPr>
      <a:lvl8pPr marL="1365322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Georgia" pitchFamily="18" charset="0"/>
        </a:defRPr>
      </a:lvl8pPr>
      <a:lvl9pPr marL="182043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Georgia" pitchFamily="18" charset="0"/>
        </a:defRPr>
      </a:lvl9pPr>
    </p:titleStyle>
    <p:bodyStyle>
      <a:lvl1pPr marL="181731" indent="-18173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47207" indent="-18173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2"/>
          </a:solidFill>
          <a:latin typeface="+mn-lt"/>
          <a:ea typeface="+mn-ea"/>
          <a:cs typeface="+mn-cs"/>
        </a:defRPr>
      </a:lvl2pPr>
      <a:lvl3pPr marL="802758" indent="-18173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158311" indent="-17382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13863" indent="-17382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03089" indent="-227553" algn="l" defTabSz="9102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8197" indent="-227553" algn="l" defTabSz="9102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3302" indent="-227553" algn="l" defTabSz="9102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8413" indent="-227553" algn="l" defTabSz="9102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108" algn="l" defTabSz="910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212" algn="l" defTabSz="910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322" algn="l" defTabSz="910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430" algn="l" defTabSz="910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5534" algn="l" defTabSz="910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0640" algn="l" defTabSz="910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5751" algn="l" defTabSz="910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0856" algn="l" defTabSz="910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en-US" dirty="0" smtClean="0"/>
              <a:t>National Oil and Gas Forum 2014</a:t>
            </a:r>
            <a:br>
              <a:rPr lang="en-US" dirty="0" smtClean="0"/>
            </a:br>
            <a:r>
              <a:rPr lang="ru-RU" dirty="0" smtClean="0"/>
              <a:t>Национальный нефтегазовый форум 2014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7667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Independent E&amp;Ps Driving 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46876"/>
            <a:ext cx="8626472" cy="1046020"/>
          </a:xfrm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 smtClean="0">
                <a:latin typeface="+mj-lt"/>
              </a:rPr>
              <a:t>Large companies often making decisions far away from the field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 smtClean="0">
                <a:latin typeface="+mj-lt"/>
              </a:rPr>
              <a:t>Large</a:t>
            </a:r>
            <a:r>
              <a:rPr lang="en-US" sz="1400" baseline="0" dirty="0" smtClean="0">
                <a:latin typeface="+mj-lt"/>
              </a:rPr>
              <a:t> companies often have a lower tolerance for tactical error</a:t>
            </a:r>
            <a:endParaRPr lang="en-US" sz="1400" dirty="0" smtClean="0">
              <a:latin typeface="+mj-lt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 smtClean="0">
                <a:latin typeface="+mj-lt"/>
              </a:rPr>
              <a:t>‘R&amp;D’ approach to unconventional.  Too slow for economic success!</a:t>
            </a:r>
          </a:p>
        </p:txBody>
      </p:sp>
      <p:sp>
        <p:nvSpPr>
          <p:cNvPr id="5" name="Text Placeholder 7"/>
          <p:cNvSpPr txBox="1">
            <a:spLocks/>
          </p:cNvSpPr>
          <p:nvPr/>
        </p:nvSpPr>
        <p:spPr bwMode="auto">
          <a:xfrm>
            <a:off x="107504" y="2624734"/>
            <a:ext cx="42386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36" tIns="45568" rIns="91136" bIns="45568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en-US" altLang="en-US" sz="1200" b="1" dirty="0">
                <a:latin typeface="Georgia"/>
              </a:rPr>
              <a:t>US </a:t>
            </a:r>
            <a:r>
              <a:rPr lang="en-US" altLang="en-US" sz="1200" b="1" dirty="0" smtClean="0">
                <a:latin typeface="Georgia"/>
              </a:rPr>
              <a:t>Oil &amp; Liquids </a:t>
            </a:r>
            <a:r>
              <a:rPr lang="en-US" altLang="en-US" sz="1200" b="1" dirty="0">
                <a:latin typeface="Georgia"/>
              </a:rPr>
              <a:t>Production, ‘000 </a:t>
            </a:r>
            <a:r>
              <a:rPr lang="en-US" altLang="en-US" sz="1200" b="1" dirty="0" err="1">
                <a:latin typeface="Georgia"/>
              </a:rPr>
              <a:t>bopd</a:t>
            </a:r>
            <a:endParaRPr lang="en-US" altLang="en-US" sz="1200" b="1" dirty="0">
              <a:latin typeface="Georgia"/>
            </a:endParaRPr>
          </a:p>
        </p:txBody>
      </p:sp>
      <p:sp>
        <p:nvSpPr>
          <p:cNvPr id="8" name="Text Placeholder 7"/>
          <p:cNvSpPr txBox="1">
            <a:spLocks/>
          </p:cNvSpPr>
          <p:nvPr/>
        </p:nvSpPr>
        <p:spPr bwMode="auto">
          <a:xfrm>
            <a:off x="4512010" y="2624734"/>
            <a:ext cx="42386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36" tIns="45568" rIns="91136" bIns="45568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en-US" altLang="en-US" sz="1200" b="1" dirty="0" smtClean="0">
                <a:latin typeface="Georgia"/>
              </a:rPr>
              <a:t>US Natural Gas Production, mm </a:t>
            </a:r>
            <a:r>
              <a:rPr lang="en-US" altLang="en-US" sz="1200" b="1" dirty="0" err="1" smtClean="0">
                <a:latin typeface="Georgia"/>
              </a:rPr>
              <a:t>cf</a:t>
            </a:r>
            <a:r>
              <a:rPr lang="en-US" altLang="en-US" sz="1200" b="1" dirty="0" smtClean="0">
                <a:latin typeface="Georgia"/>
              </a:rPr>
              <a:t>/d</a:t>
            </a:r>
            <a:endParaRPr lang="en-US" altLang="en-US" sz="1200" b="1" dirty="0">
              <a:latin typeface="Georgia"/>
            </a:endParaRPr>
          </a:p>
        </p:txBody>
      </p:sp>
      <p:cxnSp>
        <p:nvCxnSpPr>
          <p:cNvPr id="9" name="Straight Connector 42"/>
          <p:cNvCxnSpPr/>
          <p:nvPr/>
        </p:nvCxnSpPr>
        <p:spPr bwMode="auto">
          <a:xfrm>
            <a:off x="189202" y="2913659"/>
            <a:ext cx="393192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42"/>
          <p:cNvCxnSpPr/>
          <p:nvPr/>
        </p:nvCxnSpPr>
        <p:spPr bwMode="auto">
          <a:xfrm flipV="1">
            <a:off x="4626326" y="2908016"/>
            <a:ext cx="4194146" cy="11285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89202" y="6612023"/>
            <a:ext cx="6252119" cy="245977"/>
          </a:xfrm>
          <a:prstGeom prst="rect">
            <a:avLst/>
          </a:prstGeom>
          <a:noFill/>
        </p:spPr>
        <p:txBody>
          <a:bodyPr wrap="square" lIns="91198" tIns="45599" rIns="91198" bIns="45599" rtlCol="0">
            <a:spAutoFit/>
          </a:bodyPr>
          <a:lstStyle>
            <a:defPPr>
              <a:defRPr lang="en-US"/>
            </a:defPPr>
            <a:lvl1pPr marL="174561" indent="-174561" algn="just">
              <a:lnSpc>
                <a:spcPct val="150000"/>
              </a:lnSpc>
              <a:spcAft>
                <a:spcPts val="400"/>
              </a:spcAft>
              <a:buFont typeface="Wingdings" panose="05000000000000000000" pitchFamily="2" charset="2"/>
              <a:buChar char="§"/>
              <a:defRPr sz="1000">
                <a:latin typeface="+mj-lt"/>
                <a:cs typeface="+mn-cs"/>
              </a:defRPr>
            </a:lvl1pPr>
          </a:lstStyle>
          <a:p>
            <a:pPr marL="0" indent="0">
              <a:lnSpc>
                <a:spcPts val="1200"/>
              </a:lnSpc>
              <a:buNone/>
            </a:pPr>
            <a:r>
              <a:rPr lang="en-GB" sz="600" i="1" dirty="0"/>
              <a:t>Source: </a:t>
            </a:r>
            <a:r>
              <a:rPr lang="en-GB" sz="600" i="1" dirty="0" smtClean="0"/>
              <a:t>Companies materials, BP Statistical Review, EIA</a:t>
            </a:r>
            <a:endParaRPr lang="en-GB" sz="600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0AF8719-0359-457A-A475-3D6D4B850E5D}" type="slidenum">
              <a:rPr lang="en-GB" smtClean="0">
                <a:solidFill>
                  <a:srgbClr val="4B5E5F"/>
                </a:solidFill>
              </a:rPr>
              <a:pPr>
                <a:defRPr/>
              </a:pPr>
              <a:t>2</a:t>
            </a:fld>
            <a:endParaRPr lang="en-GB" dirty="0">
              <a:solidFill>
                <a:srgbClr val="4B5E5F"/>
              </a:solidFill>
            </a:endParaRPr>
          </a:p>
        </p:txBody>
      </p:sp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0546559"/>
              </p:ext>
            </p:extLst>
          </p:nvPr>
        </p:nvGraphicFramePr>
        <p:xfrm>
          <a:off x="4605088" y="2844695"/>
          <a:ext cx="4215384" cy="3767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2110402"/>
              </p:ext>
            </p:extLst>
          </p:nvPr>
        </p:nvGraphicFramePr>
        <p:xfrm>
          <a:off x="107504" y="2838851"/>
          <a:ext cx="4215384" cy="3770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TextBox 25"/>
          <p:cNvSpPr txBox="1"/>
          <p:nvPr/>
        </p:nvSpPr>
        <p:spPr>
          <a:xfrm rot="20482186">
            <a:off x="1770416" y="3698486"/>
            <a:ext cx="1056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+mj-lt"/>
              </a:rPr>
              <a:t>E&amp;P CAGR +13%</a:t>
            </a:r>
            <a:endParaRPr lang="ru-RU" sz="800" b="1" dirty="0"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902270" y="5589820"/>
            <a:ext cx="1085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FF0000"/>
                </a:solidFill>
                <a:latin typeface="+mj-lt"/>
              </a:rPr>
              <a:t>Big Oil CAGR -1%</a:t>
            </a:r>
            <a:endParaRPr lang="ru-RU" sz="8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>
            <a:off x="827584" y="5812738"/>
            <a:ext cx="2880320" cy="2356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V="1">
            <a:off x="5436096" y="3648286"/>
            <a:ext cx="2736304" cy="35677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21200595">
            <a:off x="6468325" y="3540563"/>
            <a:ext cx="10038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+mj-lt"/>
              </a:rPr>
              <a:t>E&amp;P CAGR +5%</a:t>
            </a:r>
            <a:endParaRPr lang="ru-RU" sz="800" b="1" dirty="0"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411706" y="5699715"/>
            <a:ext cx="10695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FF0000"/>
                </a:solidFill>
                <a:latin typeface="+mj-lt"/>
              </a:rPr>
              <a:t>Big Oil CAGR 0%</a:t>
            </a:r>
            <a:endParaRPr lang="ru-RU" sz="8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35" name="Прямая со стрелкой 34"/>
          <p:cNvCxnSpPr/>
          <p:nvPr/>
        </p:nvCxnSpPr>
        <p:spPr>
          <a:xfrm>
            <a:off x="5580112" y="5917621"/>
            <a:ext cx="2780229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V="1">
            <a:off x="971600" y="3449358"/>
            <a:ext cx="2736304" cy="91574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587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Независимые игроки являются </a:t>
            </a:r>
            <a:br>
              <a:rPr lang="ru-RU" dirty="0"/>
            </a:br>
            <a:r>
              <a:rPr lang="ru-RU" dirty="0"/>
              <a:t>движущей силой </a:t>
            </a:r>
            <a:r>
              <a:rPr lang="ru-RU" dirty="0" smtClean="0"/>
              <a:t>роста в США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46876"/>
            <a:ext cx="8626472" cy="1046020"/>
          </a:xfrm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400" dirty="0">
                <a:latin typeface="+mj-lt"/>
              </a:rPr>
              <a:t>Крупные компании часто принимают решения </a:t>
            </a:r>
            <a:r>
              <a:rPr lang="ru-RU" sz="1400" dirty="0" smtClean="0">
                <a:latin typeface="+mj-lt"/>
              </a:rPr>
              <a:t>удаленно от месторождений</a:t>
            </a:r>
            <a:endParaRPr lang="en-US" sz="1400" dirty="0">
              <a:latin typeface="+mj-lt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400" dirty="0">
                <a:latin typeface="+mj-lt"/>
              </a:rPr>
              <a:t>Крупные компании часто не делают скидку на тактические ошибки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400" dirty="0">
                <a:latin typeface="+mj-lt"/>
              </a:rPr>
              <a:t>Научно-исследовательской подход к ТРИЗ</a:t>
            </a:r>
            <a:r>
              <a:rPr lang="en-US" sz="1400" dirty="0">
                <a:latin typeface="+mj-lt"/>
              </a:rPr>
              <a:t>.  </a:t>
            </a:r>
            <a:r>
              <a:rPr lang="ru-RU" sz="1400" dirty="0">
                <a:latin typeface="+mj-lt"/>
              </a:rPr>
              <a:t>Слишком медленно для достижения рентабельности</a:t>
            </a:r>
            <a:r>
              <a:rPr lang="en-US" sz="1400" dirty="0">
                <a:latin typeface="+mj-lt"/>
              </a:rPr>
              <a:t>!</a:t>
            </a:r>
          </a:p>
        </p:txBody>
      </p:sp>
      <p:sp>
        <p:nvSpPr>
          <p:cNvPr id="5" name="Text Placeholder 7"/>
          <p:cNvSpPr txBox="1">
            <a:spLocks/>
          </p:cNvSpPr>
          <p:nvPr/>
        </p:nvSpPr>
        <p:spPr bwMode="auto">
          <a:xfrm>
            <a:off x="107504" y="2624734"/>
            <a:ext cx="42386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36" tIns="45568" rIns="91136" bIns="45568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ru-RU" altLang="en-US" sz="1100" b="1" dirty="0">
                <a:latin typeface="Georgia"/>
              </a:rPr>
              <a:t>Добыча жидких УВ в США</a:t>
            </a:r>
            <a:r>
              <a:rPr lang="en-US" altLang="en-US" sz="1100" b="1" dirty="0">
                <a:latin typeface="Georgia"/>
              </a:rPr>
              <a:t>, ‘000 </a:t>
            </a:r>
            <a:r>
              <a:rPr lang="ru-RU" altLang="en-US" sz="1100" b="1" dirty="0">
                <a:latin typeface="Georgia"/>
              </a:rPr>
              <a:t>бар./</a:t>
            </a:r>
            <a:r>
              <a:rPr lang="ru-RU" altLang="en-US" sz="1100" b="1" dirty="0" err="1">
                <a:latin typeface="Georgia"/>
              </a:rPr>
              <a:t>сут</a:t>
            </a:r>
            <a:r>
              <a:rPr lang="ru-RU" altLang="en-US" sz="1100" b="1" dirty="0">
                <a:latin typeface="Georgia"/>
              </a:rPr>
              <a:t>. н.э.</a:t>
            </a:r>
            <a:endParaRPr lang="en-US" altLang="en-US" sz="1100" b="1" dirty="0">
              <a:latin typeface="Georgia"/>
            </a:endParaRPr>
          </a:p>
        </p:txBody>
      </p:sp>
      <p:sp>
        <p:nvSpPr>
          <p:cNvPr id="8" name="Text Placeholder 7"/>
          <p:cNvSpPr txBox="1">
            <a:spLocks/>
          </p:cNvSpPr>
          <p:nvPr/>
        </p:nvSpPr>
        <p:spPr bwMode="auto">
          <a:xfrm>
            <a:off x="4512010" y="2624734"/>
            <a:ext cx="4238625" cy="44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36" tIns="45568" rIns="91136" bIns="45568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ru-RU" altLang="en-US" sz="1100" b="1" dirty="0">
                <a:latin typeface="Georgia"/>
              </a:rPr>
              <a:t>Добыча природного газа в США</a:t>
            </a:r>
            <a:r>
              <a:rPr lang="en-US" altLang="en-US" sz="1100" b="1" dirty="0">
                <a:latin typeface="Georgia"/>
              </a:rPr>
              <a:t>, </a:t>
            </a:r>
            <a:r>
              <a:rPr lang="ru-RU" altLang="en-US" sz="1100" b="1" dirty="0" smtClean="0">
                <a:latin typeface="Georgia"/>
              </a:rPr>
              <a:t>млн. </a:t>
            </a:r>
            <a:r>
              <a:rPr lang="ru-RU" altLang="en-US" sz="1100" b="1" dirty="0" err="1" smtClean="0">
                <a:latin typeface="Georgia"/>
              </a:rPr>
              <a:t>куб.фут</a:t>
            </a:r>
            <a:r>
              <a:rPr lang="ru-RU" altLang="en-US" sz="1100" b="1" dirty="0">
                <a:latin typeface="Georgia"/>
              </a:rPr>
              <a:t>./</a:t>
            </a:r>
            <a:r>
              <a:rPr lang="ru-RU" altLang="en-US" sz="1100" b="1" dirty="0" err="1">
                <a:latin typeface="Georgia"/>
              </a:rPr>
              <a:t>сут</a:t>
            </a:r>
            <a:r>
              <a:rPr lang="ru-RU" altLang="en-US" sz="1100" b="1" dirty="0">
                <a:latin typeface="Georgia"/>
              </a:rPr>
              <a:t>.</a:t>
            </a:r>
            <a:endParaRPr lang="en-US" altLang="en-US" sz="1100" b="1" dirty="0">
              <a:latin typeface="Georgia"/>
            </a:endParaRPr>
          </a:p>
        </p:txBody>
      </p:sp>
      <p:cxnSp>
        <p:nvCxnSpPr>
          <p:cNvPr id="9" name="Straight Connector 42"/>
          <p:cNvCxnSpPr/>
          <p:nvPr/>
        </p:nvCxnSpPr>
        <p:spPr bwMode="auto">
          <a:xfrm>
            <a:off x="189202" y="2913659"/>
            <a:ext cx="393192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42"/>
          <p:cNvCxnSpPr/>
          <p:nvPr/>
        </p:nvCxnSpPr>
        <p:spPr bwMode="auto">
          <a:xfrm flipV="1">
            <a:off x="4604626" y="2913659"/>
            <a:ext cx="4194146" cy="11285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89202" y="6612023"/>
            <a:ext cx="6252119" cy="225330"/>
          </a:xfrm>
          <a:prstGeom prst="rect">
            <a:avLst/>
          </a:prstGeom>
          <a:noFill/>
        </p:spPr>
        <p:txBody>
          <a:bodyPr wrap="square" lIns="91198" tIns="45599" rIns="91198" bIns="45599" rtlCol="0">
            <a:spAutoFit/>
          </a:bodyPr>
          <a:lstStyle>
            <a:defPPr>
              <a:defRPr lang="en-US"/>
            </a:defPPr>
            <a:lvl1pPr marL="174561" indent="-174561" algn="just">
              <a:lnSpc>
                <a:spcPct val="150000"/>
              </a:lnSpc>
              <a:spcAft>
                <a:spcPts val="400"/>
              </a:spcAft>
              <a:buFont typeface="Wingdings" panose="05000000000000000000" pitchFamily="2" charset="2"/>
              <a:buChar char="§"/>
              <a:defRPr sz="1000">
                <a:latin typeface="+mj-lt"/>
                <a:cs typeface="+mn-cs"/>
              </a:defRPr>
            </a:lvl1pPr>
          </a:lstStyle>
          <a:p>
            <a:pPr marL="0" indent="0">
              <a:lnSpc>
                <a:spcPts val="1200"/>
              </a:lnSpc>
              <a:buNone/>
            </a:pPr>
            <a:r>
              <a:rPr lang="ru-RU" sz="600" i="1" dirty="0"/>
              <a:t>Источник</a:t>
            </a:r>
            <a:r>
              <a:rPr lang="en-GB" sz="600" i="1" dirty="0"/>
              <a:t>: </a:t>
            </a:r>
            <a:r>
              <a:rPr lang="ru-RU" sz="600" i="1" dirty="0"/>
              <a:t>Материалы компаний</a:t>
            </a:r>
            <a:r>
              <a:rPr lang="en-GB" sz="600" i="1" dirty="0"/>
              <a:t>, BP Statistical Review, EIA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0AF8719-0359-457A-A475-3D6D4B850E5D}" type="slidenum">
              <a:rPr lang="en-GB" smtClean="0">
                <a:solidFill>
                  <a:srgbClr val="4B5E5F"/>
                </a:solidFill>
              </a:rPr>
              <a:pPr>
                <a:defRPr/>
              </a:pPr>
              <a:t>3</a:t>
            </a:fld>
            <a:endParaRPr lang="en-GB" dirty="0">
              <a:solidFill>
                <a:srgbClr val="4B5E5F"/>
              </a:solidFill>
            </a:endParaRPr>
          </a:p>
        </p:txBody>
      </p:sp>
      <p:graphicFrame>
        <p:nvGraphicFramePr>
          <p:cNvPr id="31" name="Диаграмма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0133535"/>
              </p:ext>
            </p:extLst>
          </p:nvPr>
        </p:nvGraphicFramePr>
        <p:xfrm>
          <a:off x="4605088" y="2844695"/>
          <a:ext cx="4215384" cy="3767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2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718398"/>
              </p:ext>
            </p:extLst>
          </p:nvPr>
        </p:nvGraphicFramePr>
        <p:xfrm>
          <a:off x="107504" y="2838851"/>
          <a:ext cx="4215384" cy="3770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8" name="Прямая со стрелкой 17"/>
          <p:cNvCxnSpPr/>
          <p:nvPr/>
        </p:nvCxnSpPr>
        <p:spPr>
          <a:xfrm>
            <a:off x="894668" y="5877272"/>
            <a:ext cx="2957252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921293" y="3501008"/>
            <a:ext cx="2736304" cy="87653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20532107">
            <a:off x="915021" y="3760746"/>
            <a:ext cx="21611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/>
              <a:t>Прирост независимых компаний </a:t>
            </a:r>
            <a:r>
              <a:rPr lang="en-US" sz="800" b="1" dirty="0"/>
              <a:t>+14%</a:t>
            </a:r>
            <a:endParaRPr lang="ru-RU" sz="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662244" y="5661828"/>
            <a:ext cx="16530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FF0000"/>
                </a:solidFill>
              </a:rPr>
              <a:t>Спад крупных компаний </a:t>
            </a:r>
            <a:r>
              <a:rPr lang="en-US" sz="800" b="1" dirty="0">
                <a:solidFill>
                  <a:srgbClr val="FF0000"/>
                </a:solidFill>
              </a:rPr>
              <a:t>-4%</a:t>
            </a:r>
            <a:endParaRPr lang="ru-RU" sz="800" b="1" dirty="0">
              <a:solidFill>
                <a:srgbClr val="FF0000"/>
              </a:solidFill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 flipV="1">
            <a:off x="5433829" y="3631880"/>
            <a:ext cx="2736304" cy="36625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21159041">
            <a:off x="5572379" y="3635582"/>
            <a:ext cx="21178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/>
              <a:t>Прирост независимых компаний </a:t>
            </a:r>
            <a:r>
              <a:rPr lang="en-US" sz="800" b="1" dirty="0"/>
              <a:t>+5%</a:t>
            </a:r>
            <a:endParaRPr lang="ru-RU" sz="8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6090990" y="5707096"/>
            <a:ext cx="16482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solidFill>
                  <a:srgbClr val="FF0000"/>
                </a:solidFill>
              </a:rPr>
              <a:t>Спад крупных компаний </a:t>
            </a:r>
            <a:r>
              <a:rPr lang="en-US" sz="800" b="1" dirty="0">
                <a:solidFill>
                  <a:srgbClr val="FF0000"/>
                </a:solidFill>
              </a:rPr>
              <a:t>-1%</a:t>
            </a:r>
            <a:endParaRPr lang="ru-RU" sz="800" b="1" dirty="0">
              <a:solidFill>
                <a:srgbClr val="FF0000"/>
              </a:solidFill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>
            <a:off x="5441764" y="5932100"/>
            <a:ext cx="294666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71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4B5E5F"/>
      </a:dk2>
      <a:lt2>
        <a:srgbClr val="D1C8B6"/>
      </a:lt2>
      <a:accent1>
        <a:srgbClr val="F6861F"/>
      </a:accent1>
      <a:accent2>
        <a:srgbClr val="202E30"/>
      </a:accent2>
      <a:accent3>
        <a:srgbClr val="39494A"/>
      </a:accent3>
      <a:accent4>
        <a:srgbClr val="85A640"/>
      </a:accent4>
      <a:accent5>
        <a:srgbClr val="00A3CA"/>
      </a:accent5>
      <a:accent6>
        <a:srgbClr val="BB232A"/>
      </a:accent6>
      <a:hlink>
        <a:srgbClr val="F6861F"/>
      </a:hlink>
      <a:folHlink>
        <a:srgbClr val="5F5E5F"/>
      </a:folHlink>
    </a:clrScheme>
    <a:fontScheme name="RusPetro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7414</TotalTime>
  <Words>177</Words>
  <Application>Microsoft Office PowerPoint</Application>
  <PresentationFormat>Экран (4:3)</PresentationFormat>
  <Paragraphs>25</Paragraphs>
  <Slides>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4" baseType="lpstr">
      <vt:lpstr>Office Theme</vt:lpstr>
      <vt:lpstr>    National Oil and Gas Forum 2014 Национальный нефтегазовый форум 2014</vt:lpstr>
      <vt:lpstr>Independent E&amp;Ps Driving Growth</vt:lpstr>
      <vt:lpstr>Независимые игроки являются  движущей силой роста в США</vt:lpstr>
    </vt:vector>
  </TitlesOfParts>
  <Company>RusPetro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Entrepreneurial Performance</dc:title>
  <dc:creator>Marina Alekseeva</dc:creator>
  <cp:lastModifiedBy>Marina Alekseeva</cp:lastModifiedBy>
  <cp:revision>131</cp:revision>
  <cp:lastPrinted>2014-10-17T11:41:25Z</cp:lastPrinted>
  <dcterms:created xsi:type="dcterms:W3CDTF">2013-09-24T15:56:47Z</dcterms:created>
  <dcterms:modified xsi:type="dcterms:W3CDTF">2014-10-20T12:29:55Z</dcterms:modified>
</cp:coreProperties>
</file>