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AF69"/>
    <a:srgbClr val="EC8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9" autoAdjust="0"/>
  </p:normalViewPr>
  <p:slideViewPr>
    <p:cSldViewPr>
      <p:cViewPr varScale="1">
        <p:scale>
          <a:sx n="66" d="100"/>
          <a:sy n="66" d="100"/>
        </p:scale>
        <p:origin x="-104" y="-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88F102-9281-46D2-ADAB-8D6BC357638A}" type="datetimeFigureOut">
              <a:rPr lang="ru-RU" smtClean="0"/>
              <a:t>23.10.14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6E44340-D8F7-4543-8B84-C5EEBC1300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295232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tabLst>
                <a:tab pos="2969895" algn="ctr"/>
                <a:tab pos="5940425" algn="r"/>
              </a:tabLst>
            </a:pPr>
            <a:r>
              <a:rPr lang="ru-RU" sz="2800" dirty="0">
                <a:latin typeface="Arial Black" panose="020B0A04020102020204" pitchFamily="34" charset="0"/>
              </a:rPr>
              <a:t>Технологическая платформа </a:t>
            </a:r>
            <a:r>
              <a:rPr lang="ru-RU" sz="3600" dirty="0">
                <a:latin typeface="Arial Black" panose="020B0A04020102020204" pitchFamily="34" charset="0"/>
              </a:rPr>
              <a:t>«Технологии добычи и использования углеводородов»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93096"/>
            <a:ext cx="8136904" cy="216024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latin typeface="Arial Black" panose="020B0A04020102020204" pitchFamily="34" charset="0"/>
                <a:ea typeface="SimSun"/>
                <a:cs typeface="Times New Roman"/>
              </a:rPr>
              <a:t>Законодательные </a:t>
            </a:r>
            <a:r>
              <a:rPr lang="ru-RU" sz="4800" b="1" dirty="0" smtClean="0">
                <a:latin typeface="Arial Black" panose="020B0A04020102020204" pitchFamily="34" charset="0"/>
                <a:ea typeface="SimSun"/>
                <a:cs typeface="Times New Roman"/>
              </a:rPr>
              <a:t>инициативы</a:t>
            </a:r>
            <a:endParaRPr lang="ru-RU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13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224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Законодательное стимулирование инновационного развития 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23528" y="2132856"/>
            <a:ext cx="8604448" cy="43204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июне 2013 г. создана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«Инновационное развитие ТЭК»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председателе Комитета Госдумы РФ по энергетике:</a:t>
            </a:r>
            <a:endParaRPr lang="ru-RU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2336" lvl="1" indent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по стимулированию инновационного развития нефтегазовых предприятий</a:t>
            </a:r>
          </a:p>
          <a:p>
            <a:pPr marL="402336" lvl="1" indent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по стимулированию инновационного развития предприятий нефтяного машиностроения</a:t>
            </a:r>
          </a:p>
          <a:p>
            <a:pPr marL="109728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2013 -2014 г. проведены 6 заседаний рабочих групп и подготовлены предложения по законодательному стимулированию внедрения МУН и производителей НГ оборудования</a:t>
            </a:r>
          </a:p>
        </p:txBody>
      </p:sp>
    </p:spTree>
    <p:extLst>
      <p:ext uri="{BB962C8B-B14F-4D97-AF65-F5344CB8AC3E}">
        <p14:creationId xmlns:p14="http://schemas.microsoft.com/office/powerpoint/2010/main" val="93382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ЭДУАРД\Desktop\irtekduma (2)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272808" cy="580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5345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стимулированию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инновационного развития производителей нефтегазового оборудования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НИР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НИОКР и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технологий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МУН</a:t>
            </a:r>
            <a:endParaRPr lang="ru-RU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НДС на НИОКР</a:t>
            </a:r>
          </a:p>
          <a:p>
            <a:pPr lvl="1"/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Отнесение затрат на НИОКР на себестоимость продукции</a:t>
            </a:r>
          </a:p>
          <a:p>
            <a:pPr lvl="1">
              <a:lnSpc>
                <a:spcPct val="120000"/>
              </a:lnSpc>
            </a:pP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омпенсация расходов по обслуживанию кредитов на НИОКР</a:t>
            </a:r>
          </a:p>
          <a:p>
            <a:pPr>
              <a:lnSpc>
                <a:spcPct val="120000"/>
              </a:lnSpc>
            </a:pP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заказчика (ВИНК) и подрядчика</a:t>
            </a:r>
          </a:p>
          <a:p>
            <a:pPr lvl="1"/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тендерных механизмов</a:t>
            </a:r>
          </a:p>
          <a:p>
            <a:pPr lvl="1"/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Сокращение </a:t>
            </a:r>
            <a:r>
              <a:rPr lang="ru-RU" sz="6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сроков оплаты работ с 60 до 10 </a:t>
            </a:r>
            <a:r>
              <a:rPr lang="ru-RU" sz="6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</a:t>
            </a:r>
          </a:p>
          <a:p>
            <a:pPr lvl="1"/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инвестиционной составляющей в договорах на поставку оборудования 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-25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от стоимости 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контракта)</a:t>
            </a:r>
          </a:p>
          <a:p>
            <a:pPr lvl="1"/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величение сроков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контрактов на поставку 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оборудования до </a:t>
            </a:r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3-5 </a:t>
            </a:r>
            <a:r>
              <a:rPr lang="ru-RU" sz="7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7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отечественных производителей </a:t>
            </a:r>
            <a:r>
              <a:rPr lang="ru-RU" sz="7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НГ оборудования</a:t>
            </a:r>
            <a:endParaRPr lang="ru-RU" sz="7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7512" lvl="2" indent="0">
              <a:buNone/>
            </a:pP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Локализации для </a:t>
            </a:r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шельфовых </a:t>
            </a: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месторождений</a:t>
            </a:r>
            <a:endParaRPr lang="ru-RU" sz="7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7512" lvl="2" indent="0">
              <a:buNone/>
            </a:pP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</a:t>
            </a:r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ВИНК программ по </a:t>
            </a:r>
            <a:r>
              <a:rPr lang="ru-RU" sz="7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имортозамещению</a:t>
            </a:r>
            <a:endParaRPr lang="ru-RU" sz="7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67512" lvl="2" indent="0">
              <a:buNone/>
            </a:pP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Понижающие </a:t>
            </a:r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коэффициентов </a:t>
            </a: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ставкам арендной платы за землю </a:t>
            </a: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</a:t>
            </a:r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</a:t>
            </a: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кредитам коммерческих </a:t>
            </a: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 Предоставление </a:t>
            </a:r>
            <a:r>
              <a:rPr lang="ru-RU" sz="7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на переподготовку </a:t>
            </a:r>
            <a:r>
              <a:rPr lang="ru-RU" sz="7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</a:t>
            </a:r>
            <a:endParaRPr lang="ru-RU" sz="7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325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0668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созданию федеральных отраслевых программ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ФЦП «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Нефтеотдача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буровых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установок грузоподъемностью до 1000 т, </a:t>
            </a:r>
          </a:p>
          <a:p>
            <a:pPr lvl="1"/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Мобильных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буровых установок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50-100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</a:p>
          <a:p>
            <a:pPr lvl="1"/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Высокотехнологичных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скважинных компоновок для одновременно-раздельной эксплуатации </a:t>
            </a:r>
            <a:endParaRPr lang="ru-RU" sz="2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НИОКР и полигонные испытания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создания испытательных и сертификационных центров </a:t>
            </a:r>
          </a:p>
          <a:p>
            <a:pPr lvl="1"/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импортозамещения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нефтегазовой отрасли </a:t>
            </a:r>
          </a:p>
          <a:p>
            <a:pPr lvl="1"/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стимулирования экспортных поставок </a:t>
            </a:r>
          </a:p>
          <a:p>
            <a:pPr lvl="1"/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обновления нормативной базы 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03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по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стимулированию внедрения МУН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Внести в Налоговый Кодекс определение термина «Методы увеличения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нефтеотдачи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пластов» </a:t>
            </a:r>
          </a:p>
          <a:p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Нулевая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НДПИ на период реализации проектов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налога на прибыль средств на НИОКР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налога дополнительных капитальных вложений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Освобождение от экспортных пошлин по проектам внедрения МУН.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Отмена НДС на работы по НИОКР по развитию новых МУН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расходов по обслуживанию банковских кредитов </a:t>
            </a:r>
          </a:p>
          <a:p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6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130393</TotalTime>
  <Words>264</Words>
  <Application>Microsoft Macintosh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Технологическая платформа «Технологии добычи и использования углеводородов» </vt:lpstr>
      <vt:lpstr>Законодательное стимулирование инновационного развития </vt:lpstr>
      <vt:lpstr>Презентация PowerPoint</vt:lpstr>
      <vt:lpstr>Предложения по стимулированию инновационного развития производителей нефтегазового оборудования </vt:lpstr>
      <vt:lpstr>Предложения по созданию федеральных отраслевых программ, </vt:lpstr>
      <vt:lpstr>Предложения по стимулированию внедрения МУН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КОНСУЛЬТАТИВНЫЙ СОВЕТ ПРИ ПРЕДСЕДАТЕЛЕ КОМИТЕТА ПО ЭНЕРГЕТИКЕ  СЕКЦИЯ « ИННОВАЦИОННОЕ РАЗВИТИЕ ТЭК»</dc:title>
  <dc:creator>ЭДУАРД</dc:creator>
  <cp:lastModifiedBy>Михаил Силин</cp:lastModifiedBy>
  <cp:revision>78</cp:revision>
  <dcterms:created xsi:type="dcterms:W3CDTF">2013-06-18T07:24:01Z</dcterms:created>
  <dcterms:modified xsi:type="dcterms:W3CDTF">2014-10-23T06:01:10Z</dcterms:modified>
</cp:coreProperties>
</file>