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78" r:id="rId3"/>
    <p:sldId id="269" r:id="rId4"/>
    <p:sldId id="271" r:id="rId5"/>
    <p:sldId id="273" r:id="rId6"/>
    <p:sldId id="268" r:id="rId7"/>
    <p:sldId id="260" r:id="rId8"/>
    <p:sldId id="276" r:id="rId9"/>
    <p:sldId id="259" r:id="rId10"/>
    <p:sldId id="279" r:id="rId11"/>
    <p:sldId id="274" r:id="rId12"/>
    <p:sldId id="275" r:id="rId13"/>
    <p:sldId id="270" r:id="rId14"/>
    <p:sldId id="277" r:id="rId15"/>
    <p:sldId id="263" r:id="rId16"/>
    <p:sldId id="264" r:id="rId17"/>
    <p:sldId id="265" r:id="rId18"/>
    <p:sldId id="281" r:id="rId19"/>
    <p:sldId id="262" r:id="rId20"/>
  </p:sldIdLst>
  <p:sldSz cx="9144000" cy="6858000" type="screen4x3"/>
  <p:notesSz cx="6802438" cy="99345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8FEFD"/>
    <a:srgbClr val="E5FEFF"/>
    <a:srgbClr val="E0FCF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Добыча </a:t>
            </a:r>
            <a:r>
              <a:rPr lang="ru-RU" dirty="0" smtClean="0"/>
              <a:t>природного газа </a:t>
            </a:r>
            <a:r>
              <a:rPr lang="ru-RU" dirty="0"/>
              <a:t>ОАО "Газпром" и независимыми организациями </a:t>
            </a:r>
          </a:p>
          <a:p>
            <a:pPr>
              <a:defRPr/>
            </a:pPr>
            <a:r>
              <a:rPr lang="ru-RU" dirty="0"/>
              <a:t>в РФ в </a:t>
            </a:r>
            <a:r>
              <a:rPr lang="ru-RU" dirty="0" smtClean="0"/>
              <a:t>2008</a:t>
            </a:r>
            <a:r>
              <a:rPr lang="ru-RU" baseline="0" dirty="0" smtClean="0"/>
              <a:t> г. и </a:t>
            </a:r>
            <a:r>
              <a:rPr lang="ru-RU" dirty="0" smtClean="0"/>
              <a:t>2013 г.</a:t>
            </a:r>
            <a:endParaRPr lang="ru-RU" dirty="0"/>
          </a:p>
        </c:rich>
      </c:tx>
      <c:layout>
        <c:manualLayout>
          <c:xMode val="edge"/>
          <c:yMode val="edge"/>
          <c:x val="0.14889504196590814"/>
          <c:y val="1.5433718933281491E-3"/>
        </c:manualLayout>
      </c:layout>
    </c:title>
    <c:plotArea>
      <c:layout>
        <c:manualLayout>
          <c:layoutTarget val="inner"/>
          <c:xMode val="edge"/>
          <c:yMode val="edge"/>
          <c:x val="0.27844807860555892"/>
          <c:y val="0.1427891489690179"/>
          <c:w val="0.7117839116264314"/>
          <c:h val="0.51312245969784021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Добыча газа:</c:v>
                </c:pt>
              </c:strCache>
            </c:strRef>
          </c:tx>
          <c:spPr>
            <a:solidFill>
              <a:srgbClr val="C0504D">
                <a:lumMod val="40000"/>
                <a:lumOff val="60000"/>
              </a:srgbClr>
            </a:solidFill>
          </c:spPr>
          <c:dLbls>
            <c:dLbl>
              <c:idx val="0"/>
              <c:layout>
                <c:manualLayout>
                  <c:x val="-2.8446660048525078E-3"/>
                  <c:y val="0.224470008382906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100%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8446660048525078E-3"/>
                  <c:y val="0.224470008382906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100%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Лист1!$B$1:$C$1</c:f>
              <c:numCache>
                <c:formatCode>General</c:formatCode>
                <c:ptCount val="2"/>
                <c:pt idx="0">
                  <c:v>2008</c:v>
                </c:pt>
                <c:pt idx="1">
                  <c:v>2013</c:v>
                </c:pt>
              </c:numCache>
            </c:numRef>
          </c:cat>
          <c:val>
            <c:numRef>
              <c:f>Лист1!$B$2:$C$2</c:f>
              <c:numCache>
                <c:formatCode>#,##0.0</c:formatCode>
                <c:ptCount val="2"/>
                <c:pt idx="0">
                  <c:v>665.1</c:v>
                </c:pt>
                <c:pt idx="1">
                  <c:v>668.21100000000001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в т.ч. ОАО "Газпром"</c:v>
                </c:pt>
              </c:strCache>
            </c:strRef>
          </c:tx>
          <c:spPr>
            <a:solidFill>
              <a:srgbClr val="9BBB59">
                <a:lumMod val="40000"/>
                <a:lumOff val="60000"/>
              </a:srgbClr>
            </a:solidFill>
          </c:spPr>
          <c:dLbls>
            <c:dLbl>
              <c:idx val="0"/>
              <c:layout>
                <c:manualLayout>
                  <c:x val="-1.4223330024262539E-3"/>
                  <c:y val="0.1809503128800985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82,6%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2669990072787614E-3"/>
                  <c:y val="0.1511736791150189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74,7%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Лист1!$B$1:$C$1</c:f>
              <c:numCache>
                <c:formatCode>General</c:formatCode>
                <c:ptCount val="2"/>
                <c:pt idx="0">
                  <c:v>2008</c:v>
                </c:pt>
                <c:pt idx="1">
                  <c:v>2013</c:v>
                </c:pt>
              </c:numCache>
            </c:numRef>
          </c:cat>
          <c:val>
            <c:numRef>
              <c:f>Лист1!$B$3:$C$3</c:f>
              <c:numCache>
                <c:formatCode>#,##0.0</c:formatCode>
                <c:ptCount val="2"/>
                <c:pt idx="0">
                  <c:v>549.70000000000005</c:v>
                </c:pt>
                <c:pt idx="1">
                  <c:v>498.95599999999996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в т.ч. независимыми производителями</c:v>
                </c:pt>
              </c:strCache>
            </c:strRef>
          </c:tx>
          <c:spPr>
            <a:solidFill>
              <a:srgbClr val="1F497D">
                <a:lumMod val="20000"/>
                <a:lumOff val="80000"/>
              </a:srgbClr>
            </a:solidFill>
          </c:spPr>
          <c:dLbls>
            <c:dLbl>
              <c:idx val="0"/>
              <c:layout>
                <c:manualLayout>
                  <c:x val="0"/>
                  <c:y val="5.955326753015899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17,4%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4223330024262539E-3"/>
                  <c:y val="7.78773498471310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25,3%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Лист1!$B$1:$C$1</c:f>
              <c:numCache>
                <c:formatCode>General</c:formatCode>
                <c:ptCount val="2"/>
                <c:pt idx="0">
                  <c:v>2008</c:v>
                </c:pt>
                <c:pt idx="1">
                  <c:v>2013</c:v>
                </c:pt>
              </c:numCache>
            </c:numRef>
          </c:cat>
          <c:val>
            <c:numRef>
              <c:f>Лист1!$B$4:$C$4</c:f>
              <c:numCache>
                <c:formatCode>#,##0.0</c:formatCode>
                <c:ptCount val="2"/>
                <c:pt idx="0">
                  <c:v>115.39999999999999</c:v>
                </c:pt>
                <c:pt idx="1">
                  <c:v>169.255</c:v>
                </c:pt>
              </c:numCache>
            </c:numRef>
          </c:val>
        </c:ser>
        <c:dLbls/>
        <c:axId val="75740672"/>
        <c:axId val="75742208"/>
      </c:barChart>
      <c:catAx>
        <c:axId val="75740672"/>
        <c:scaling>
          <c:orientation val="minMax"/>
        </c:scaling>
        <c:axPos val="b"/>
        <c:numFmt formatCode="General" sourceLinked="1"/>
        <c:majorTickMark val="none"/>
        <c:tickLblPos val="nextTo"/>
        <c:crossAx val="75742208"/>
        <c:crosses val="autoZero"/>
        <c:auto val="1"/>
        <c:lblAlgn val="ctr"/>
        <c:lblOffset val="100"/>
      </c:catAx>
      <c:valAx>
        <c:axId val="7574220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Объем добытого </a:t>
                </a:r>
              </a:p>
              <a:p>
                <a:pPr>
                  <a:defRPr/>
                </a:pPr>
                <a:r>
                  <a:rPr lang="ru-RU" dirty="0"/>
                  <a:t>газа, млрд. куб. м</a:t>
                </a:r>
              </a:p>
            </c:rich>
          </c:tx>
          <c:layout>
            <c:manualLayout>
              <c:xMode val="edge"/>
              <c:yMode val="edge"/>
              <c:x val="0.11958001530295917"/>
              <c:y val="0.32521458654666086"/>
            </c:manualLayout>
          </c:layout>
        </c:title>
        <c:numFmt formatCode="#,##0.0" sourceLinked="1"/>
        <c:majorTickMark val="none"/>
        <c:tickLblPos val="nextTo"/>
        <c:crossAx val="757406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400">
          <a:latin typeface="Calibri" pitchFamily="34" charset="0"/>
        </a:defRPr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4273323740903227"/>
          <c:y val="5.5363975152858277E-2"/>
          <c:w val="0.71247831090131808"/>
          <c:h val="0.73599692626745172"/>
        </c:manualLayout>
      </c:layout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Лист2!$B$2:$G$2</c:f>
              <c:strCache>
                <c:ptCount val="6"/>
                <c:pt idx="0">
                  <c:v>эл. энергетика</c:v>
                </c:pt>
                <c:pt idx="1">
                  <c:v>агрохимия</c:v>
                </c:pt>
                <c:pt idx="2">
                  <c:v>химическая</c:v>
                </c:pt>
                <c:pt idx="3">
                  <c:v>цементная</c:v>
                </c:pt>
                <c:pt idx="4">
                  <c:v>металлургия</c:v>
                </c:pt>
                <c:pt idx="5">
                  <c:v>прочие</c:v>
                </c:pt>
              </c:strCache>
            </c:strRef>
          </c:cat>
          <c:val>
            <c:numRef>
              <c:f>Лист2!$B$3:$G$3</c:f>
              <c:numCache>
                <c:formatCode>0%</c:formatCode>
                <c:ptCount val="6"/>
                <c:pt idx="0">
                  <c:v>0.55000000000000004</c:v>
                </c:pt>
                <c:pt idx="1">
                  <c:v>0.25</c:v>
                </c:pt>
                <c:pt idx="2">
                  <c:v>8.0000000000000016E-2</c:v>
                </c:pt>
                <c:pt idx="3">
                  <c:v>3.0000000000000002E-2</c:v>
                </c:pt>
                <c:pt idx="4">
                  <c:v>4.0000000000000008E-2</c:v>
                </c:pt>
                <c:pt idx="5">
                  <c:v>0.05</c:v>
                </c:pt>
              </c:numCache>
            </c:numRef>
          </c:val>
        </c:ser>
        <c:ser>
          <c:idx val="1"/>
          <c:order val="1"/>
          <c:dLbls>
            <c:showPercent val="1"/>
            <c:showLeaderLines val="1"/>
          </c:dLbls>
          <c:cat>
            <c:strRef>
              <c:f>Лист2!$B$2:$G$2</c:f>
              <c:strCache>
                <c:ptCount val="6"/>
                <c:pt idx="0">
                  <c:v>эл. энергетика</c:v>
                </c:pt>
                <c:pt idx="1">
                  <c:v>агрохимия</c:v>
                </c:pt>
                <c:pt idx="2">
                  <c:v>химическая</c:v>
                </c:pt>
                <c:pt idx="3">
                  <c:v>цементная</c:v>
                </c:pt>
                <c:pt idx="4">
                  <c:v>металлургия</c:v>
                </c:pt>
                <c:pt idx="5">
                  <c:v>прочие</c:v>
                </c:pt>
              </c:strCache>
            </c:strRef>
          </c:cat>
          <c:val>
            <c:numRef>
              <c:f>Лист2!$B$4:$G$4</c:f>
              <c:numCache>
                <c:formatCode>0%</c:formatCode>
                <c:ptCount val="6"/>
                <c:pt idx="0">
                  <c:v>0.8600000000000001</c:v>
                </c:pt>
                <c:pt idx="1">
                  <c:v>1.0000000000000002E-2</c:v>
                </c:pt>
                <c:pt idx="2">
                  <c:v>2.0000000000000004E-2</c:v>
                </c:pt>
                <c:pt idx="3">
                  <c:v>3.0000000000000002E-2</c:v>
                </c:pt>
                <c:pt idx="4">
                  <c:v>3.0000000000000002E-2</c:v>
                </c:pt>
                <c:pt idx="5">
                  <c:v>0.05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17350149893010988"/>
          <c:y val="0.8433339278091907"/>
          <c:w val="0.66733596899350855"/>
          <c:h val="0.15285582303720641"/>
        </c:manualLayout>
      </c:layout>
      <c:txPr>
        <a:bodyPr/>
        <a:lstStyle/>
        <a:p>
          <a:pPr rtl="0">
            <a:defRPr sz="1400">
              <a:latin typeface="Calibri" pitchFamily="34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latin typeface="Calibri" pitchFamily="34" charset="0"/>
              </a:defRPr>
            </a:pPr>
            <a:r>
              <a:rPr lang="ru-RU" sz="1680" dirty="0" smtClean="0">
                <a:latin typeface="Calibri" pitchFamily="34" charset="0"/>
              </a:rPr>
              <a:t>Поставки природного газа ОАО «Газпром» </a:t>
            </a:r>
          </a:p>
          <a:p>
            <a:pPr>
              <a:defRPr sz="1600">
                <a:latin typeface="Calibri" pitchFamily="34" charset="0"/>
              </a:defRPr>
            </a:pPr>
            <a:r>
              <a:rPr lang="ru-RU" sz="1680" dirty="0" smtClean="0">
                <a:latin typeface="Calibri" pitchFamily="34" charset="0"/>
              </a:rPr>
              <a:t>и независимыми производителями на внутренний рынок в 2012-2013</a:t>
            </a:r>
            <a:r>
              <a:rPr lang="ru-RU" sz="1680" baseline="0" dirty="0" smtClean="0">
                <a:latin typeface="Calibri" pitchFamily="34" charset="0"/>
              </a:rPr>
              <a:t> гг.</a:t>
            </a:r>
            <a:endParaRPr lang="ru-RU" sz="1680" dirty="0">
              <a:latin typeface="Calibri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28191995244256018"/>
          <c:y val="0.18197581221134163"/>
          <c:w val="0.70243438453075091"/>
          <c:h val="0.59184098592219903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Поставка газа:</c:v>
                </c:pt>
              </c:strCache>
            </c:strRef>
          </c:tx>
          <c:spPr>
            <a:solidFill>
              <a:srgbClr val="9BBB59">
                <a:lumMod val="40000"/>
                <a:lumOff val="60000"/>
              </a:srgbClr>
            </a:solidFill>
          </c:spPr>
          <c:dLbls>
            <c:dLbl>
              <c:idx val="0"/>
              <c:layout>
                <c:manualLayout>
                  <c:x val="-2.8446660048525078E-3"/>
                  <c:y val="0.26798970388571547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Calibri" pitchFamily="34" charset="0"/>
                      </a:rPr>
                      <a:t>100%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4223330024262539E-3"/>
                  <c:y val="0.3183809302573885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100%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>
                    <a:latin typeface="Calibri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Лист1!$B$1:$C$1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Лист1!$B$2:$C$2</c:f>
              <c:numCache>
                <c:formatCode>#,##0.0</c:formatCode>
                <c:ptCount val="2"/>
                <c:pt idx="0">
                  <c:v>406.7</c:v>
                </c:pt>
                <c:pt idx="1">
                  <c:v>448.5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в т.ч. ОАО "Газпром"</c:v>
                </c:pt>
              </c:strCache>
            </c:strRef>
          </c:tx>
          <c:spPr>
            <a:solidFill>
              <a:srgbClr val="C0504D">
                <a:lumMod val="40000"/>
                <a:lumOff val="60000"/>
              </a:srgbClr>
            </a:solidFill>
          </c:spPr>
          <c:dLbls>
            <c:dLbl>
              <c:idx val="0"/>
              <c:layout>
                <c:manualLayout>
                  <c:x val="-1.4223330024262539E-3"/>
                  <c:y val="0.2061459260659349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71,6%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1199472449618926E-7"/>
                  <c:y val="0.1924028643282059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62,3%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>
                    <a:latin typeface="Calibri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Лист1!$B$1:$C$1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Лист1!$B$3:$C$3</c:f>
              <c:numCache>
                <c:formatCode>#,##0.0</c:formatCode>
                <c:ptCount val="2"/>
                <c:pt idx="0">
                  <c:v>291.3</c:v>
                </c:pt>
                <c:pt idx="1">
                  <c:v>279.3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в т.ч. независимыми производителями</c:v>
                </c:pt>
              </c:strCache>
            </c:strRef>
          </c:tx>
          <c:spPr>
            <a:solidFill>
              <a:srgbClr val="1F497D">
                <a:lumMod val="20000"/>
                <a:lumOff val="80000"/>
              </a:srgbClr>
            </a:solidFill>
            <a:ln>
              <a:solidFill>
                <a:srgbClr val="1F497D">
                  <a:lumMod val="40000"/>
                  <a:lumOff val="60000"/>
                </a:srgbClr>
              </a:solidFill>
            </a:ln>
          </c:spPr>
          <c:dLbls>
            <c:dLbl>
              <c:idx val="0"/>
              <c:layout>
                <c:manualLayout>
                  <c:x val="0"/>
                  <c:y val="8.9329901295238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28,4%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2669990072787614E-3"/>
                  <c:y val="0.1305589061532845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37,7%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>
                    <a:latin typeface="Calibri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Лист1!$B$1:$C$1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Лист1!$B$4:$C$4</c:f>
              <c:numCache>
                <c:formatCode>#,##0.0</c:formatCode>
                <c:ptCount val="2"/>
                <c:pt idx="0" formatCode="General">
                  <c:v>115.39999999999999</c:v>
                </c:pt>
                <c:pt idx="1">
                  <c:v>169.2</c:v>
                </c:pt>
              </c:numCache>
            </c:numRef>
          </c:val>
        </c:ser>
        <c:dLbls/>
        <c:axId val="98188288"/>
        <c:axId val="98202368"/>
      </c:barChart>
      <c:catAx>
        <c:axId val="98188288"/>
        <c:scaling>
          <c:orientation val="minMax"/>
        </c:scaling>
        <c:axPos val="b"/>
        <c:numFmt formatCode="General" sourceLinked="1"/>
        <c:majorTickMark val="none"/>
        <c:tickLblPos val="nextTo"/>
        <c:crossAx val="98202368"/>
        <c:crosses val="autoZero"/>
        <c:auto val="1"/>
        <c:lblAlgn val="ctr"/>
        <c:lblOffset val="100"/>
      </c:catAx>
      <c:valAx>
        <c:axId val="982023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>
                    <a:latin typeface="Calibri" pitchFamily="34" charset="0"/>
                  </a:defRPr>
                </a:pPr>
                <a:r>
                  <a:rPr lang="ru-RU" sz="1400" dirty="0" smtClean="0">
                    <a:latin typeface="Calibri" pitchFamily="34" charset="0"/>
                  </a:rPr>
                  <a:t>Поставлено газа</a:t>
                </a:r>
                <a:r>
                  <a:rPr lang="ru-RU" sz="1400" dirty="0">
                    <a:latin typeface="Calibri" pitchFamily="34" charset="0"/>
                  </a:rPr>
                  <a:t>, </a:t>
                </a:r>
              </a:p>
              <a:p>
                <a:pPr>
                  <a:defRPr sz="1400">
                    <a:latin typeface="Calibri" pitchFamily="34" charset="0"/>
                  </a:defRPr>
                </a:pPr>
                <a:r>
                  <a:rPr lang="ru-RU" sz="1400" dirty="0">
                    <a:latin typeface="Calibri" pitchFamily="34" charset="0"/>
                  </a:rPr>
                  <a:t>млрд. куб. м</a:t>
                </a:r>
              </a:p>
            </c:rich>
          </c:tx>
          <c:layout>
            <c:manualLayout>
              <c:xMode val="edge"/>
              <c:yMode val="edge"/>
              <c:x val="0.12906630446079473"/>
              <c:y val="0.29805995582020467"/>
            </c:manualLayout>
          </c:layout>
        </c:title>
        <c:numFmt formatCode="#,##0.0" sourceLinked="1"/>
        <c:majorTickMark val="none"/>
        <c:tickLblPos val="nextTo"/>
        <c:txPr>
          <a:bodyPr/>
          <a:lstStyle/>
          <a:p>
            <a:pPr>
              <a:defRPr sz="1400">
                <a:latin typeface="Calibri" pitchFamily="34" charset="0"/>
              </a:defRPr>
            </a:pPr>
            <a:endParaRPr lang="ru-RU"/>
          </a:p>
        </c:txPr>
        <c:crossAx val="981882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>
                <a:latin typeface="Calibri" pitchFamily="34" charset="0"/>
              </a:defRPr>
            </a:pPr>
            <a:endParaRPr lang="ru-RU"/>
          </a:p>
        </c:txPr>
      </c:dTable>
    </c:plotArea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712126072013507"/>
          <c:y val="6.4341696521454314E-2"/>
          <c:w val="0.74373983087900664"/>
          <c:h val="0.67541485289513292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Реализация СУГ:</c:v>
                </c:pt>
              </c:strCache>
            </c:strRef>
          </c:tx>
          <c:dLbls>
            <c:dLbl>
              <c:idx val="0"/>
              <c:layout>
                <c:manualLayout>
                  <c:x val="-1.4223330024262539E-3"/>
                  <c:y val="0.2496656215687435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100%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4223330024262539E-3"/>
                  <c:y val="0.3000568479404165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100%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4223330024263582E-3"/>
                  <c:y val="0.3115093993885240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100%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Лист1!$B$2:$D$2</c:f>
              <c:numCache>
                <c:formatCode>#,##0.0</c:formatCode>
                <c:ptCount val="3"/>
                <c:pt idx="0">
                  <c:v>9463.2000000000007</c:v>
                </c:pt>
                <c:pt idx="1">
                  <c:v>10775.6</c:v>
                </c:pt>
                <c:pt idx="2">
                  <c:v>11535.599999999997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в т.ч. в РФ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1786598025904769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67,3%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2669990072787614E-3"/>
                  <c:y val="0.1901123540385844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65,9%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1.4223330024262539E-3"/>
                  <c:y val="0.1672072511423695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60,5%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Лист1!$B$3:$D$3</c:f>
              <c:numCache>
                <c:formatCode>#,##0.0</c:formatCode>
                <c:ptCount val="3"/>
                <c:pt idx="0">
                  <c:v>6370.9</c:v>
                </c:pt>
                <c:pt idx="1">
                  <c:v>7110</c:v>
                </c:pt>
                <c:pt idx="2">
                  <c:v>6980.2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в т.ч. на экспорт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9.84919424537244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32,7%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4223330024262539E-3"/>
                  <c:y val="0.1007824527433459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34,1%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0.1168160247706964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39,5%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Лист1!$B$1:$D$1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Лист1!$B$4:$D$4</c:f>
              <c:numCache>
                <c:formatCode>#,##0.0</c:formatCode>
                <c:ptCount val="3"/>
                <c:pt idx="0">
                  <c:v>3092.3</c:v>
                </c:pt>
                <c:pt idx="1">
                  <c:v>3665.6</c:v>
                </c:pt>
                <c:pt idx="2">
                  <c:v>4555.4000000000005</c:v>
                </c:pt>
              </c:numCache>
            </c:numRef>
          </c:val>
        </c:ser>
        <c:dLbls/>
        <c:axId val="99003392"/>
        <c:axId val="99046144"/>
      </c:barChart>
      <c:catAx>
        <c:axId val="99003392"/>
        <c:scaling>
          <c:orientation val="minMax"/>
        </c:scaling>
        <c:axPos val="b"/>
        <c:numFmt formatCode="General" sourceLinked="1"/>
        <c:majorTickMark val="none"/>
        <c:tickLblPos val="nextTo"/>
        <c:crossAx val="99046144"/>
        <c:crosses val="autoZero"/>
        <c:auto val="1"/>
        <c:lblAlgn val="ctr"/>
        <c:lblOffset val="100"/>
      </c:catAx>
      <c:valAx>
        <c:axId val="990461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Реализовано </a:t>
                </a:r>
                <a:r>
                  <a:rPr lang="ru-RU" dirty="0"/>
                  <a:t>СУГ, тыс. тонн</a:t>
                </a:r>
              </a:p>
            </c:rich>
          </c:tx>
          <c:layout>
            <c:manualLayout>
              <c:xMode val="edge"/>
              <c:yMode val="edge"/>
              <c:x val="7.305931061423282E-2"/>
              <c:y val="0.23530358098739393"/>
            </c:manualLayout>
          </c:layout>
        </c:title>
        <c:numFmt formatCode="#,##0.0" sourceLinked="1"/>
        <c:majorTickMark val="none"/>
        <c:tickLblPos val="nextTo"/>
        <c:crossAx val="990033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400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199427150814586"/>
          <c:y val="6.5907179144597219E-2"/>
          <c:w val="0.58475481189851264"/>
          <c:h val="0.73610237670090184"/>
        </c:manualLayout>
      </c:layout>
      <c:pie3DChart>
        <c:varyColors val="1"/>
        <c:ser>
          <c:idx val="0"/>
          <c:order val="0"/>
          <c:dLbls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Лист1!$A$47:$A$52</c:f>
              <c:strCache>
                <c:ptCount val="6"/>
                <c:pt idx="0">
                  <c:v>ОАО "Сибур Холдинг"</c:v>
                </c:pt>
                <c:pt idx="1">
                  <c:v>ОАО "Газпром"</c:v>
                </c:pt>
                <c:pt idx="2">
                  <c:v>ОАО "ЛУКОЙЛ"</c:v>
                </c:pt>
                <c:pt idx="3">
                  <c:v>ОАО "НОВАТЭК"</c:v>
                </c:pt>
                <c:pt idx="4">
                  <c:v>ОАО "Сургутнефтегаз"</c:v>
                </c:pt>
                <c:pt idx="5">
                  <c:v>Прочие</c:v>
                </c:pt>
              </c:strCache>
            </c:strRef>
          </c:cat>
          <c:val>
            <c:numRef>
              <c:f>Лист1!$H$47:$H$52</c:f>
              <c:numCache>
                <c:formatCode>General</c:formatCode>
                <c:ptCount val="6"/>
                <c:pt idx="0">
                  <c:v>7580.6500000000015</c:v>
                </c:pt>
                <c:pt idx="1">
                  <c:v>6997.83</c:v>
                </c:pt>
                <c:pt idx="2">
                  <c:v>3406.04</c:v>
                </c:pt>
                <c:pt idx="3">
                  <c:v>2322.2199999999998</c:v>
                </c:pt>
                <c:pt idx="4">
                  <c:v>1862.7</c:v>
                </c:pt>
                <c:pt idx="5">
                  <c:v>5259.57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5.3112474255433501E-2"/>
          <c:y val="0.79155112806944361"/>
          <c:w val="0.93577648835108729"/>
          <c:h val="0.19591979041760077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45FD29-186C-465F-A5A5-01DBC5077AD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AD773C-3B43-458F-912F-DBDA5B025E60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2006 год</a:t>
          </a:r>
          <a:endParaRPr lang="ru-RU" sz="1600" dirty="0">
            <a:solidFill>
              <a:schemeClr val="tx1"/>
            </a:solidFill>
          </a:endParaRPr>
        </a:p>
      </dgm:t>
    </dgm:pt>
    <dgm:pt modelId="{6410F5BA-FCCD-43CC-9A2F-C23498ECD066}" type="parTrans" cxnId="{3AD8FCE5-0F11-4996-B7E1-21A1ADFAE63A}">
      <dgm:prSet/>
      <dgm:spPr/>
      <dgm:t>
        <a:bodyPr/>
        <a:lstStyle/>
        <a:p>
          <a:endParaRPr lang="ru-RU"/>
        </a:p>
      </dgm:t>
    </dgm:pt>
    <dgm:pt modelId="{605F8C15-79B0-4E3E-AE5B-707AA116B845}" type="sibTrans" cxnId="{3AD8FCE5-0F11-4996-B7E1-21A1ADFAE63A}">
      <dgm:prSet/>
      <dgm:spPr/>
      <dgm:t>
        <a:bodyPr/>
        <a:lstStyle/>
        <a:p>
          <a:endParaRPr lang="ru-RU"/>
        </a:p>
      </dgm:t>
    </dgm:pt>
    <dgm:pt modelId="{07309BCE-22E8-444C-BEB6-032F67A9AADA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Правительством Российской Федерации принято решение </a:t>
          </a:r>
        </a:p>
        <a:p>
          <a:r>
            <a:rPr lang="ru-RU" sz="1200" b="1" dirty="0" smtClean="0">
              <a:solidFill>
                <a:schemeClr val="tx1"/>
              </a:solidFill>
            </a:rPr>
            <a:t>об изменении принципов регулирования оптовых цен: </a:t>
          </a:r>
        </a:p>
        <a:p>
          <a:r>
            <a:rPr lang="ru-RU" sz="1200" dirty="0" smtClean="0">
              <a:solidFill>
                <a:schemeClr val="tx1"/>
              </a:solidFill>
            </a:rPr>
            <a:t>- поэтапное достижение оптовыми ценами на газа ОАО «Газпром» </a:t>
          </a:r>
        </a:p>
        <a:p>
          <a:r>
            <a:rPr lang="ru-RU" sz="1200" dirty="0" smtClean="0">
              <a:solidFill>
                <a:schemeClr val="tx1"/>
              </a:solidFill>
            </a:rPr>
            <a:t>равной доходности  поставок газа на внешний и внутренний рынок</a:t>
          </a:r>
          <a:endParaRPr lang="ru-RU" sz="1200" dirty="0">
            <a:solidFill>
              <a:schemeClr val="tx1"/>
            </a:solidFill>
          </a:endParaRPr>
        </a:p>
      </dgm:t>
    </dgm:pt>
    <dgm:pt modelId="{87153245-6618-4CC9-B959-66D53968A893}" type="parTrans" cxnId="{9310A429-CCF4-423C-B767-02F3773678F3}">
      <dgm:prSet/>
      <dgm:spPr>
        <a:ln w="28575">
          <a:noFill/>
        </a:ln>
      </dgm:spPr>
      <dgm:t>
        <a:bodyPr/>
        <a:lstStyle/>
        <a:p>
          <a:endParaRPr lang="ru-RU" dirty="0"/>
        </a:p>
      </dgm:t>
    </dgm:pt>
    <dgm:pt modelId="{9C26CC7A-2653-4099-947A-DD84AAC2D081}" type="sibTrans" cxnId="{9310A429-CCF4-423C-B767-02F3773678F3}">
      <dgm:prSet/>
      <dgm:spPr/>
      <dgm:t>
        <a:bodyPr/>
        <a:lstStyle/>
        <a:p>
          <a:endParaRPr lang="ru-RU"/>
        </a:p>
      </dgm:t>
    </dgm:pt>
    <dgm:pt modelId="{12F4260A-2EEC-43CE-8070-29A6D80B3C45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2007 год</a:t>
          </a:r>
          <a:endParaRPr lang="ru-RU" sz="1600" dirty="0">
            <a:solidFill>
              <a:schemeClr val="tx1"/>
            </a:solidFill>
          </a:endParaRPr>
        </a:p>
      </dgm:t>
    </dgm:pt>
    <dgm:pt modelId="{FD20B0DF-2DFC-4678-82F6-7F8E4AAFD5C0}" type="parTrans" cxnId="{3882050F-FE53-4FA3-AFE2-306BBBD26CC0}">
      <dgm:prSet/>
      <dgm:spPr/>
      <dgm:t>
        <a:bodyPr/>
        <a:lstStyle/>
        <a:p>
          <a:endParaRPr lang="ru-RU"/>
        </a:p>
      </dgm:t>
    </dgm:pt>
    <dgm:pt modelId="{04C6F2E7-6075-46CC-8C14-150E70089570}" type="sibTrans" cxnId="{3882050F-FE53-4FA3-AFE2-306BBBD26CC0}">
      <dgm:prSet/>
      <dgm:spPr/>
      <dgm:t>
        <a:bodyPr/>
        <a:lstStyle/>
        <a:p>
          <a:endParaRPr lang="ru-RU"/>
        </a:p>
      </dgm:t>
    </dgm:pt>
    <dgm:pt modelId="{7F1E0B8D-1435-4DF5-930E-DB51F3AD7499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Изменение принципов регулирования оптовых цен </a:t>
          </a:r>
        </a:p>
        <a:p>
          <a:r>
            <a:rPr lang="ru-RU" sz="1200" b="1" dirty="0" smtClean="0">
              <a:solidFill>
                <a:schemeClr val="tx1"/>
              </a:solidFill>
            </a:rPr>
            <a:t>(Постановление Правительства от 28.05.2007 № 333 «О совершенствовании государственного регулирования цен на газ»): </a:t>
          </a:r>
        </a:p>
        <a:p>
          <a:r>
            <a:rPr lang="ru-RU" sz="1200" dirty="0" smtClean="0">
              <a:solidFill>
                <a:schemeClr val="tx1"/>
              </a:solidFill>
            </a:rPr>
            <a:t>-  метод индексации оптовых цен на газ ОАО «Газпром» </a:t>
          </a:r>
        </a:p>
        <a:p>
          <a:r>
            <a:rPr lang="ru-RU" sz="1200" dirty="0" smtClean="0">
              <a:solidFill>
                <a:schemeClr val="tx1"/>
              </a:solidFill>
            </a:rPr>
            <a:t>- сохранение принципов равной доходности  поставок газа </a:t>
          </a:r>
        </a:p>
        <a:p>
          <a:r>
            <a:rPr lang="ru-RU" sz="1200" dirty="0" smtClean="0">
              <a:solidFill>
                <a:schemeClr val="tx1"/>
              </a:solidFill>
            </a:rPr>
            <a:t>на внешний и внутренний рынок</a:t>
          </a:r>
          <a:endParaRPr lang="ru-RU" sz="1200" dirty="0">
            <a:solidFill>
              <a:schemeClr val="tx1"/>
            </a:solidFill>
          </a:endParaRPr>
        </a:p>
      </dgm:t>
    </dgm:pt>
    <dgm:pt modelId="{B0D733A5-339A-4279-A128-F9473646B102}" type="parTrans" cxnId="{7883BCA3-BB20-4C65-9631-2305EE99F943}">
      <dgm:prSet/>
      <dgm:spPr>
        <a:ln w="28575">
          <a:noFill/>
        </a:ln>
      </dgm:spPr>
      <dgm:t>
        <a:bodyPr/>
        <a:lstStyle/>
        <a:p>
          <a:endParaRPr lang="ru-RU" dirty="0"/>
        </a:p>
      </dgm:t>
    </dgm:pt>
    <dgm:pt modelId="{3A1889B5-FED8-48B8-817A-45EEDCB470B2}" type="sibTrans" cxnId="{7883BCA3-BB20-4C65-9631-2305EE99F943}">
      <dgm:prSet/>
      <dgm:spPr/>
      <dgm:t>
        <a:bodyPr/>
        <a:lstStyle/>
        <a:p>
          <a:endParaRPr lang="ru-RU"/>
        </a:p>
      </dgm:t>
    </dgm:pt>
    <dgm:pt modelId="{664B51A6-828B-4324-8557-21AAC64A694E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2012 год</a:t>
          </a:r>
          <a:endParaRPr lang="ru-RU" sz="1600" dirty="0">
            <a:solidFill>
              <a:schemeClr val="tx1"/>
            </a:solidFill>
          </a:endParaRPr>
        </a:p>
      </dgm:t>
    </dgm:pt>
    <dgm:pt modelId="{4EE526DA-B1DD-4546-AD14-3CAE26E0C576}" type="parTrans" cxnId="{E0C01DB8-B488-473E-AC3A-7AA01567625B}">
      <dgm:prSet/>
      <dgm:spPr/>
      <dgm:t>
        <a:bodyPr/>
        <a:lstStyle/>
        <a:p>
          <a:endParaRPr lang="ru-RU"/>
        </a:p>
      </dgm:t>
    </dgm:pt>
    <dgm:pt modelId="{4938BE29-5406-4C6E-AAC1-9D37707AA1F6}" type="sibTrans" cxnId="{E0C01DB8-B488-473E-AC3A-7AA01567625B}">
      <dgm:prSet/>
      <dgm:spPr/>
      <dgm:t>
        <a:bodyPr/>
        <a:lstStyle/>
        <a:p>
          <a:endParaRPr lang="ru-RU"/>
        </a:p>
      </dgm:t>
    </dgm:pt>
    <dgm:pt modelId="{BF00552D-D840-4D60-8710-048D30203532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Изменение принципов регулирования оптовых цен</a:t>
          </a:r>
        </a:p>
        <a:p>
          <a:r>
            <a:rPr lang="ru-RU" sz="1200" b="1" dirty="0" smtClean="0">
              <a:solidFill>
                <a:schemeClr val="tx1"/>
              </a:solidFill>
            </a:rPr>
            <a:t>(Постановление Правительства от 28.05.2007 № 333 «О совершенствовании государственного регулирования цен на газ»):  </a:t>
          </a:r>
        </a:p>
        <a:p>
          <a:r>
            <a:rPr lang="ru-RU" sz="1200" dirty="0" smtClean="0">
              <a:solidFill>
                <a:schemeClr val="tx1"/>
              </a:solidFill>
            </a:rPr>
            <a:t>-  применение формулы цены на газ ОАО «Газпром»</a:t>
          </a:r>
          <a:endParaRPr lang="ru-RU" sz="1200" dirty="0">
            <a:solidFill>
              <a:schemeClr val="tx1"/>
            </a:solidFill>
          </a:endParaRPr>
        </a:p>
      </dgm:t>
    </dgm:pt>
    <dgm:pt modelId="{6EE00DDD-A0DC-4031-B1B5-BDC355980D68}" type="parTrans" cxnId="{59BD60CA-6DCE-41CA-8737-8D349A34F674}">
      <dgm:prSet/>
      <dgm:spPr>
        <a:ln w="28575">
          <a:noFill/>
        </a:ln>
      </dgm:spPr>
      <dgm:t>
        <a:bodyPr/>
        <a:lstStyle/>
        <a:p>
          <a:endParaRPr lang="ru-RU" dirty="0"/>
        </a:p>
      </dgm:t>
    </dgm:pt>
    <dgm:pt modelId="{2A0EB3A1-2C43-49A5-B604-B0A1AEB2812A}" type="sibTrans" cxnId="{59BD60CA-6DCE-41CA-8737-8D349A34F674}">
      <dgm:prSet/>
      <dgm:spPr/>
      <dgm:t>
        <a:bodyPr/>
        <a:lstStyle/>
        <a:p>
          <a:endParaRPr lang="ru-RU"/>
        </a:p>
      </dgm:t>
    </dgm:pt>
    <dgm:pt modelId="{8F802DBF-A539-4DF7-B6F6-D1503D05DB30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2013 год</a:t>
          </a:r>
          <a:endParaRPr lang="ru-RU" sz="1600" dirty="0">
            <a:solidFill>
              <a:schemeClr val="tx1"/>
            </a:solidFill>
          </a:endParaRPr>
        </a:p>
      </dgm:t>
    </dgm:pt>
    <dgm:pt modelId="{657B65DF-1D60-4CB1-92D5-3DA8F1BA335F}" type="parTrans" cxnId="{18ECEFCE-D569-43D3-A852-5692D8CC0021}">
      <dgm:prSet/>
      <dgm:spPr/>
      <dgm:t>
        <a:bodyPr/>
        <a:lstStyle/>
        <a:p>
          <a:endParaRPr lang="ru-RU"/>
        </a:p>
      </dgm:t>
    </dgm:pt>
    <dgm:pt modelId="{FF99F708-7D49-4E38-8322-041900E937F6}" type="sibTrans" cxnId="{18ECEFCE-D569-43D3-A852-5692D8CC0021}">
      <dgm:prSet/>
      <dgm:spPr/>
      <dgm:t>
        <a:bodyPr/>
        <a:lstStyle/>
        <a:p>
          <a:endParaRPr lang="ru-RU"/>
        </a:p>
      </dgm:t>
    </dgm:pt>
    <dgm:pt modelId="{778D39B2-2282-4BA0-9E31-D07CA4BB2FFF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Изменение принципов регулирования оптовых цен: </a:t>
          </a:r>
        </a:p>
        <a:p>
          <a:r>
            <a:rPr lang="ru-RU" sz="1200" b="1" dirty="0" smtClean="0">
              <a:solidFill>
                <a:schemeClr val="tx1"/>
              </a:solidFill>
            </a:rPr>
            <a:t>Приказ ФСТ России от 14.07.2011 N 165-э/2</a:t>
          </a:r>
        </a:p>
        <a:p>
          <a:r>
            <a:rPr lang="ru-RU" sz="1200" b="1" dirty="0" smtClean="0">
              <a:solidFill>
                <a:schemeClr val="tx1"/>
              </a:solidFill>
            </a:rPr>
            <a:t>«Об утверждении Положения об определении формулы цены газа»:</a:t>
          </a:r>
        </a:p>
        <a:p>
          <a:r>
            <a:rPr lang="ru-RU" sz="1200" dirty="0" smtClean="0">
              <a:solidFill>
                <a:schemeClr val="tx1"/>
              </a:solidFill>
            </a:rPr>
            <a:t>-  применение формулы цены на газ ОАО «Газпром» ежеквартально </a:t>
          </a:r>
        </a:p>
        <a:p>
          <a:r>
            <a:rPr lang="ru-RU" sz="1200" dirty="0" smtClean="0">
              <a:solidFill>
                <a:schemeClr val="tx1"/>
              </a:solidFill>
            </a:rPr>
            <a:t>с учетом изменения стоимости корзины цен на нефтепродукты </a:t>
          </a:r>
        </a:p>
        <a:p>
          <a:r>
            <a:rPr lang="ru-RU" sz="1200" dirty="0" smtClean="0">
              <a:solidFill>
                <a:schemeClr val="tx1"/>
              </a:solidFill>
            </a:rPr>
            <a:t>на европейском рынке в пределах +/- 3% </a:t>
          </a:r>
        </a:p>
        <a:p>
          <a:r>
            <a:rPr lang="ru-RU" sz="1200" dirty="0" smtClean="0">
              <a:solidFill>
                <a:schemeClr val="tx1"/>
              </a:solidFill>
            </a:rPr>
            <a:t>от среднего уровня прогноза социально-экономического развития на 2013 г.</a:t>
          </a:r>
          <a:endParaRPr lang="ru-RU" sz="1200" dirty="0">
            <a:solidFill>
              <a:schemeClr val="tx1"/>
            </a:solidFill>
          </a:endParaRPr>
        </a:p>
      </dgm:t>
    </dgm:pt>
    <dgm:pt modelId="{E4CD76FF-53D0-4643-AFFF-C48F29BA644B}" type="parTrans" cxnId="{047BEFDD-FE2D-4B2C-BB78-29126918D23A}">
      <dgm:prSet/>
      <dgm:spPr>
        <a:ln w="28575">
          <a:noFill/>
        </a:ln>
      </dgm:spPr>
      <dgm:t>
        <a:bodyPr/>
        <a:lstStyle/>
        <a:p>
          <a:endParaRPr lang="ru-RU" dirty="0"/>
        </a:p>
      </dgm:t>
    </dgm:pt>
    <dgm:pt modelId="{8626C625-C40C-41DE-895F-8FB48F7AE40C}" type="sibTrans" cxnId="{047BEFDD-FE2D-4B2C-BB78-29126918D23A}">
      <dgm:prSet/>
      <dgm:spPr/>
      <dgm:t>
        <a:bodyPr/>
        <a:lstStyle/>
        <a:p>
          <a:endParaRPr lang="ru-RU"/>
        </a:p>
      </dgm:t>
    </dgm:pt>
    <dgm:pt modelId="{CF59716A-542F-4CD6-85CE-9A0C2F083143}" type="pres">
      <dgm:prSet presAssocID="{B545FD29-186C-465F-A5A5-01DBC5077AD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9B772D-F30B-4C3E-BC3A-E7498B558A08}" type="pres">
      <dgm:prSet presAssocID="{55AD773C-3B43-458F-912F-DBDA5B025E60}" presName="root1" presStyleCnt="0"/>
      <dgm:spPr/>
      <dgm:t>
        <a:bodyPr/>
        <a:lstStyle/>
        <a:p>
          <a:endParaRPr lang="ru-RU"/>
        </a:p>
      </dgm:t>
    </dgm:pt>
    <dgm:pt modelId="{F218CA79-F4DF-4869-8CEC-30F08AF5DAC7}" type="pres">
      <dgm:prSet presAssocID="{55AD773C-3B43-458F-912F-DBDA5B025E60}" presName="LevelOneTextNode" presStyleLbl="node0" presStyleIdx="0" presStyleCnt="4" custScaleX="55503" custScaleY="32620" custLinFactNeighborX="-62439" custLinFactNeighborY="-1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0F0108-EDCE-49F2-9B8D-1CCE49113EE7}" type="pres">
      <dgm:prSet presAssocID="{55AD773C-3B43-458F-912F-DBDA5B025E60}" presName="level2hierChild" presStyleCnt="0"/>
      <dgm:spPr/>
      <dgm:t>
        <a:bodyPr/>
        <a:lstStyle/>
        <a:p>
          <a:endParaRPr lang="ru-RU"/>
        </a:p>
      </dgm:t>
    </dgm:pt>
    <dgm:pt modelId="{E207CA59-E2CA-4612-BAD7-2971EF60F7AE}" type="pres">
      <dgm:prSet presAssocID="{87153245-6618-4CC9-B959-66D53968A893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1C1143BA-DF0E-4BFC-840A-236A78BD7A38}" type="pres">
      <dgm:prSet presAssocID="{87153245-6618-4CC9-B959-66D53968A893}" presName="connTx" presStyleLbl="parChTrans1D2" presStyleIdx="0" presStyleCnt="4"/>
      <dgm:spPr/>
      <dgm:t>
        <a:bodyPr/>
        <a:lstStyle/>
        <a:p>
          <a:endParaRPr lang="ru-RU"/>
        </a:p>
      </dgm:t>
    </dgm:pt>
    <dgm:pt modelId="{CB38C417-26AD-40FC-A01A-E1E22943E8BA}" type="pres">
      <dgm:prSet presAssocID="{07309BCE-22E8-444C-BEB6-032F67A9AADA}" presName="root2" presStyleCnt="0"/>
      <dgm:spPr/>
      <dgm:t>
        <a:bodyPr/>
        <a:lstStyle/>
        <a:p>
          <a:endParaRPr lang="ru-RU"/>
        </a:p>
      </dgm:t>
    </dgm:pt>
    <dgm:pt modelId="{926ACFAB-B55A-4ED2-BCCC-C4E3B65B30B5}" type="pres">
      <dgm:prSet presAssocID="{07309BCE-22E8-444C-BEB6-032F67A9AADA}" presName="LevelTwoTextNode" presStyleLbl="node2" presStyleIdx="0" presStyleCnt="4" custScaleX="234139" custScaleY="70494" custLinFactNeighborX="1190" custLinFactNeighborY="-1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4D31E8-20B3-4D39-82B1-91891DD5FF79}" type="pres">
      <dgm:prSet presAssocID="{07309BCE-22E8-444C-BEB6-032F67A9AADA}" presName="level3hierChild" presStyleCnt="0"/>
      <dgm:spPr/>
      <dgm:t>
        <a:bodyPr/>
        <a:lstStyle/>
        <a:p>
          <a:endParaRPr lang="ru-RU"/>
        </a:p>
      </dgm:t>
    </dgm:pt>
    <dgm:pt modelId="{EFF28011-739F-4128-90CC-9D193E50445B}" type="pres">
      <dgm:prSet presAssocID="{12F4260A-2EEC-43CE-8070-29A6D80B3C45}" presName="root1" presStyleCnt="0"/>
      <dgm:spPr/>
      <dgm:t>
        <a:bodyPr/>
        <a:lstStyle/>
        <a:p>
          <a:endParaRPr lang="ru-RU"/>
        </a:p>
      </dgm:t>
    </dgm:pt>
    <dgm:pt modelId="{E15B28DD-746C-4772-ACAE-3291D1BDCABD}" type="pres">
      <dgm:prSet presAssocID="{12F4260A-2EEC-43CE-8070-29A6D80B3C45}" presName="LevelOneTextNode" presStyleLbl="node0" presStyleIdx="1" presStyleCnt="4" custScaleX="55502" custScaleY="32620" custLinFactNeighborX="-62439" custLinFactNeighborY="-7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533A95-4499-4CFF-8CE3-68F3E70D912F}" type="pres">
      <dgm:prSet presAssocID="{12F4260A-2EEC-43CE-8070-29A6D80B3C45}" presName="level2hierChild" presStyleCnt="0"/>
      <dgm:spPr/>
      <dgm:t>
        <a:bodyPr/>
        <a:lstStyle/>
        <a:p>
          <a:endParaRPr lang="ru-RU"/>
        </a:p>
      </dgm:t>
    </dgm:pt>
    <dgm:pt modelId="{C96A2FBC-39CA-4204-846A-74346E5CE84E}" type="pres">
      <dgm:prSet presAssocID="{B0D733A5-339A-4279-A128-F9473646B102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536E9C94-6B0C-4487-9CC7-54705C37BAF8}" type="pres">
      <dgm:prSet presAssocID="{B0D733A5-339A-4279-A128-F9473646B102}" presName="connTx" presStyleLbl="parChTrans1D2" presStyleIdx="1" presStyleCnt="4"/>
      <dgm:spPr/>
      <dgm:t>
        <a:bodyPr/>
        <a:lstStyle/>
        <a:p>
          <a:endParaRPr lang="ru-RU"/>
        </a:p>
      </dgm:t>
    </dgm:pt>
    <dgm:pt modelId="{E1C94735-FF5F-4C89-AB07-E0E37B7918F5}" type="pres">
      <dgm:prSet presAssocID="{7F1E0B8D-1435-4DF5-930E-DB51F3AD7499}" presName="root2" presStyleCnt="0"/>
      <dgm:spPr/>
      <dgm:t>
        <a:bodyPr/>
        <a:lstStyle/>
        <a:p>
          <a:endParaRPr lang="ru-RU"/>
        </a:p>
      </dgm:t>
    </dgm:pt>
    <dgm:pt modelId="{A6271483-917D-4C64-94C2-ED556D163885}" type="pres">
      <dgm:prSet presAssocID="{7F1E0B8D-1435-4DF5-930E-DB51F3AD7499}" presName="LevelTwoTextNode" presStyleLbl="node2" presStyleIdx="1" presStyleCnt="4" custScaleX="234138" custScaleY="92033" custLinFactNeighborX="1191" custLinFactNeighborY="-7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5615A3-916C-4D30-92C5-3762EF53CAC9}" type="pres">
      <dgm:prSet presAssocID="{7F1E0B8D-1435-4DF5-930E-DB51F3AD7499}" presName="level3hierChild" presStyleCnt="0"/>
      <dgm:spPr/>
      <dgm:t>
        <a:bodyPr/>
        <a:lstStyle/>
        <a:p>
          <a:endParaRPr lang="ru-RU"/>
        </a:p>
      </dgm:t>
    </dgm:pt>
    <dgm:pt modelId="{B255C97B-DFF2-4A2F-8715-35DBB0D61D79}" type="pres">
      <dgm:prSet presAssocID="{664B51A6-828B-4324-8557-21AAC64A694E}" presName="root1" presStyleCnt="0"/>
      <dgm:spPr/>
      <dgm:t>
        <a:bodyPr/>
        <a:lstStyle/>
        <a:p>
          <a:endParaRPr lang="ru-RU"/>
        </a:p>
      </dgm:t>
    </dgm:pt>
    <dgm:pt modelId="{AF900D9C-4C79-437F-96F6-A7F2DB849B76}" type="pres">
      <dgm:prSet presAssocID="{664B51A6-828B-4324-8557-21AAC64A694E}" presName="LevelOneTextNode" presStyleLbl="node0" presStyleIdx="2" presStyleCnt="4" custScaleX="55502" custScaleY="32620" custLinFactNeighborX="-6366" custLinFactNeighborY="-35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AB3C5A-4F8B-4F2F-9E95-AF87BDC163FF}" type="pres">
      <dgm:prSet presAssocID="{664B51A6-828B-4324-8557-21AAC64A694E}" presName="level2hierChild" presStyleCnt="0"/>
      <dgm:spPr/>
      <dgm:t>
        <a:bodyPr/>
        <a:lstStyle/>
        <a:p>
          <a:endParaRPr lang="ru-RU"/>
        </a:p>
      </dgm:t>
    </dgm:pt>
    <dgm:pt modelId="{AB1C03D5-A513-494A-BB30-77FC65CF23EA}" type="pres">
      <dgm:prSet presAssocID="{6EE00DDD-A0DC-4031-B1B5-BDC355980D68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79EC4715-4D68-4959-9132-7C34B104BE27}" type="pres">
      <dgm:prSet presAssocID="{6EE00DDD-A0DC-4031-B1B5-BDC355980D68}" presName="connTx" presStyleLbl="parChTrans1D2" presStyleIdx="2" presStyleCnt="4"/>
      <dgm:spPr/>
      <dgm:t>
        <a:bodyPr/>
        <a:lstStyle/>
        <a:p>
          <a:endParaRPr lang="ru-RU"/>
        </a:p>
      </dgm:t>
    </dgm:pt>
    <dgm:pt modelId="{3A46BBF1-064F-49F4-8315-2B1879F4B0E6}" type="pres">
      <dgm:prSet presAssocID="{BF00552D-D840-4D60-8710-048D30203532}" presName="root2" presStyleCnt="0"/>
      <dgm:spPr/>
      <dgm:t>
        <a:bodyPr/>
        <a:lstStyle/>
        <a:p>
          <a:endParaRPr lang="ru-RU"/>
        </a:p>
      </dgm:t>
    </dgm:pt>
    <dgm:pt modelId="{4AA45B52-9C05-4434-84CC-039E58EB518E}" type="pres">
      <dgm:prSet presAssocID="{BF00552D-D840-4D60-8710-048D30203532}" presName="LevelTwoTextNode" presStyleLbl="node2" presStyleIdx="2" presStyleCnt="4" custScaleX="235146" custScaleY="84239" custLinFactNeighborX="1191" custLinFactNeighborY="-14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999CB7-A2B3-4021-9380-4E198A2FBA6F}" type="pres">
      <dgm:prSet presAssocID="{BF00552D-D840-4D60-8710-048D30203532}" presName="level3hierChild" presStyleCnt="0"/>
      <dgm:spPr/>
      <dgm:t>
        <a:bodyPr/>
        <a:lstStyle/>
        <a:p>
          <a:endParaRPr lang="ru-RU"/>
        </a:p>
      </dgm:t>
    </dgm:pt>
    <dgm:pt modelId="{C622E245-F211-4F89-B684-42E4670165C4}" type="pres">
      <dgm:prSet presAssocID="{8F802DBF-A539-4DF7-B6F6-D1503D05DB30}" presName="root1" presStyleCnt="0"/>
      <dgm:spPr/>
      <dgm:t>
        <a:bodyPr/>
        <a:lstStyle/>
        <a:p>
          <a:endParaRPr lang="ru-RU"/>
        </a:p>
      </dgm:t>
    </dgm:pt>
    <dgm:pt modelId="{355CC71B-E758-4830-8A1D-2B32D9A2D1D4}" type="pres">
      <dgm:prSet presAssocID="{8F802DBF-A539-4DF7-B6F6-D1503D05DB30}" presName="LevelOneTextNode" presStyleLbl="node0" presStyleIdx="3" presStyleCnt="4" custScaleX="55503" custScaleY="39818" custLinFactNeighborX="-6935" custLinFactNeighborY="-81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4F7D5A-2993-482F-BDDC-515E7BF0B395}" type="pres">
      <dgm:prSet presAssocID="{8F802DBF-A539-4DF7-B6F6-D1503D05DB30}" presName="level2hierChild" presStyleCnt="0"/>
      <dgm:spPr/>
      <dgm:t>
        <a:bodyPr/>
        <a:lstStyle/>
        <a:p>
          <a:endParaRPr lang="ru-RU"/>
        </a:p>
      </dgm:t>
    </dgm:pt>
    <dgm:pt modelId="{023F87CF-9749-4E76-B42D-6E3361A1B3D9}" type="pres">
      <dgm:prSet presAssocID="{E4CD76FF-53D0-4643-AFFF-C48F29BA644B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682C498B-300C-4A28-8DB0-3F8E4215B070}" type="pres">
      <dgm:prSet presAssocID="{E4CD76FF-53D0-4643-AFFF-C48F29BA644B}" presName="connTx" presStyleLbl="parChTrans1D2" presStyleIdx="3" presStyleCnt="4"/>
      <dgm:spPr/>
      <dgm:t>
        <a:bodyPr/>
        <a:lstStyle/>
        <a:p>
          <a:endParaRPr lang="ru-RU"/>
        </a:p>
      </dgm:t>
    </dgm:pt>
    <dgm:pt modelId="{4A8CAB5B-14F5-4615-AB31-DE322BE6EA9A}" type="pres">
      <dgm:prSet presAssocID="{778D39B2-2282-4BA0-9E31-D07CA4BB2FFF}" presName="root2" presStyleCnt="0"/>
      <dgm:spPr/>
      <dgm:t>
        <a:bodyPr/>
        <a:lstStyle/>
        <a:p>
          <a:endParaRPr lang="ru-RU"/>
        </a:p>
      </dgm:t>
    </dgm:pt>
    <dgm:pt modelId="{CA47F4AB-DD0D-4E3A-8A45-05F98FED2D3D}" type="pres">
      <dgm:prSet presAssocID="{778D39B2-2282-4BA0-9E31-D07CA4BB2FFF}" presName="LevelTwoTextNode" presStyleLbl="node2" presStyleIdx="3" presStyleCnt="4" custScaleX="235147" custScaleY="125247" custLinFactNeighborX="1190" custLinFactNeighborY="-21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E967C4-71C3-4D62-820F-AE598C322F26}" type="pres">
      <dgm:prSet presAssocID="{778D39B2-2282-4BA0-9E31-D07CA4BB2FFF}" presName="level3hierChild" presStyleCnt="0"/>
      <dgm:spPr/>
      <dgm:t>
        <a:bodyPr/>
        <a:lstStyle/>
        <a:p>
          <a:endParaRPr lang="ru-RU"/>
        </a:p>
      </dgm:t>
    </dgm:pt>
  </dgm:ptLst>
  <dgm:cxnLst>
    <dgm:cxn modelId="{668F05F7-1D6F-4B9D-A4EF-D6632E8B2668}" type="presOf" srcId="{87153245-6618-4CC9-B959-66D53968A893}" destId="{1C1143BA-DF0E-4BFC-840A-236A78BD7A38}" srcOrd="1" destOrd="0" presId="urn:microsoft.com/office/officeart/2005/8/layout/hierarchy2"/>
    <dgm:cxn modelId="{49ACBF20-65D7-4059-9E8D-E8B454D23B1D}" type="presOf" srcId="{778D39B2-2282-4BA0-9E31-D07CA4BB2FFF}" destId="{CA47F4AB-DD0D-4E3A-8A45-05F98FED2D3D}" srcOrd="0" destOrd="0" presId="urn:microsoft.com/office/officeart/2005/8/layout/hierarchy2"/>
    <dgm:cxn modelId="{5B8C3551-5A2F-46B6-AC7E-D44B5B1A8FF3}" type="presOf" srcId="{7F1E0B8D-1435-4DF5-930E-DB51F3AD7499}" destId="{A6271483-917D-4C64-94C2-ED556D163885}" srcOrd="0" destOrd="0" presId="urn:microsoft.com/office/officeart/2005/8/layout/hierarchy2"/>
    <dgm:cxn modelId="{0225A433-A152-4107-A72A-79E9B0A5F863}" type="presOf" srcId="{E4CD76FF-53D0-4643-AFFF-C48F29BA644B}" destId="{682C498B-300C-4A28-8DB0-3F8E4215B070}" srcOrd="1" destOrd="0" presId="urn:microsoft.com/office/officeart/2005/8/layout/hierarchy2"/>
    <dgm:cxn modelId="{7883BCA3-BB20-4C65-9631-2305EE99F943}" srcId="{12F4260A-2EEC-43CE-8070-29A6D80B3C45}" destId="{7F1E0B8D-1435-4DF5-930E-DB51F3AD7499}" srcOrd="0" destOrd="0" parTransId="{B0D733A5-339A-4279-A128-F9473646B102}" sibTransId="{3A1889B5-FED8-48B8-817A-45EEDCB470B2}"/>
    <dgm:cxn modelId="{3AD8FCE5-0F11-4996-B7E1-21A1ADFAE63A}" srcId="{B545FD29-186C-465F-A5A5-01DBC5077AD7}" destId="{55AD773C-3B43-458F-912F-DBDA5B025E60}" srcOrd="0" destOrd="0" parTransId="{6410F5BA-FCCD-43CC-9A2F-C23498ECD066}" sibTransId="{605F8C15-79B0-4E3E-AE5B-707AA116B845}"/>
    <dgm:cxn modelId="{217FFA1D-002F-49B9-AD8E-1C055BB3F144}" type="presOf" srcId="{6EE00DDD-A0DC-4031-B1B5-BDC355980D68}" destId="{AB1C03D5-A513-494A-BB30-77FC65CF23EA}" srcOrd="0" destOrd="0" presId="urn:microsoft.com/office/officeart/2005/8/layout/hierarchy2"/>
    <dgm:cxn modelId="{047BEFDD-FE2D-4B2C-BB78-29126918D23A}" srcId="{8F802DBF-A539-4DF7-B6F6-D1503D05DB30}" destId="{778D39B2-2282-4BA0-9E31-D07CA4BB2FFF}" srcOrd="0" destOrd="0" parTransId="{E4CD76FF-53D0-4643-AFFF-C48F29BA644B}" sibTransId="{8626C625-C40C-41DE-895F-8FB48F7AE40C}"/>
    <dgm:cxn modelId="{2262A4DC-F6BF-4664-ACF7-F15D1A55F329}" type="presOf" srcId="{87153245-6618-4CC9-B959-66D53968A893}" destId="{E207CA59-E2CA-4612-BAD7-2971EF60F7AE}" srcOrd="0" destOrd="0" presId="urn:microsoft.com/office/officeart/2005/8/layout/hierarchy2"/>
    <dgm:cxn modelId="{E59970BC-14AF-4D0F-A604-23E3E9A065EC}" type="presOf" srcId="{B545FD29-186C-465F-A5A5-01DBC5077AD7}" destId="{CF59716A-542F-4CD6-85CE-9A0C2F083143}" srcOrd="0" destOrd="0" presId="urn:microsoft.com/office/officeart/2005/8/layout/hierarchy2"/>
    <dgm:cxn modelId="{18ECEFCE-D569-43D3-A852-5692D8CC0021}" srcId="{B545FD29-186C-465F-A5A5-01DBC5077AD7}" destId="{8F802DBF-A539-4DF7-B6F6-D1503D05DB30}" srcOrd="3" destOrd="0" parTransId="{657B65DF-1D60-4CB1-92D5-3DA8F1BA335F}" sibTransId="{FF99F708-7D49-4E38-8322-041900E937F6}"/>
    <dgm:cxn modelId="{673263BE-37C0-4071-9B73-861194FB05BA}" type="presOf" srcId="{B0D733A5-339A-4279-A128-F9473646B102}" destId="{C96A2FBC-39CA-4204-846A-74346E5CE84E}" srcOrd="0" destOrd="0" presId="urn:microsoft.com/office/officeart/2005/8/layout/hierarchy2"/>
    <dgm:cxn modelId="{E0C01DB8-B488-473E-AC3A-7AA01567625B}" srcId="{B545FD29-186C-465F-A5A5-01DBC5077AD7}" destId="{664B51A6-828B-4324-8557-21AAC64A694E}" srcOrd="2" destOrd="0" parTransId="{4EE526DA-B1DD-4546-AD14-3CAE26E0C576}" sibTransId="{4938BE29-5406-4C6E-AAC1-9D37707AA1F6}"/>
    <dgm:cxn modelId="{BA87137C-14DB-4544-879A-E4CBA9BEF00E}" type="presOf" srcId="{E4CD76FF-53D0-4643-AFFF-C48F29BA644B}" destId="{023F87CF-9749-4E76-B42D-6E3361A1B3D9}" srcOrd="0" destOrd="0" presId="urn:microsoft.com/office/officeart/2005/8/layout/hierarchy2"/>
    <dgm:cxn modelId="{3882050F-FE53-4FA3-AFE2-306BBBD26CC0}" srcId="{B545FD29-186C-465F-A5A5-01DBC5077AD7}" destId="{12F4260A-2EEC-43CE-8070-29A6D80B3C45}" srcOrd="1" destOrd="0" parTransId="{FD20B0DF-2DFC-4678-82F6-7F8E4AAFD5C0}" sibTransId="{04C6F2E7-6075-46CC-8C14-150E70089570}"/>
    <dgm:cxn modelId="{59BD60CA-6DCE-41CA-8737-8D349A34F674}" srcId="{664B51A6-828B-4324-8557-21AAC64A694E}" destId="{BF00552D-D840-4D60-8710-048D30203532}" srcOrd="0" destOrd="0" parTransId="{6EE00DDD-A0DC-4031-B1B5-BDC355980D68}" sibTransId="{2A0EB3A1-2C43-49A5-B604-B0A1AEB2812A}"/>
    <dgm:cxn modelId="{B8B27F09-9D5C-4288-A226-CBBDB0F5C9EF}" type="presOf" srcId="{664B51A6-828B-4324-8557-21AAC64A694E}" destId="{AF900D9C-4C79-437F-96F6-A7F2DB849B76}" srcOrd="0" destOrd="0" presId="urn:microsoft.com/office/officeart/2005/8/layout/hierarchy2"/>
    <dgm:cxn modelId="{1F7895EF-BEA8-49BE-9F66-6616A2E0E61D}" type="presOf" srcId="{12F4260A-2EEC-43CE-8070-29A6D80B3C45}" destId="{E15B28DD-746C-4772-ACAE-3291D1BDCABD}" srcOrd="0" destOrd="0" presId="urn:microsoft.com/office/officeart/2005/8/layout/hierarchy2"/>
    <dgm:cxn modelId="{6544F0EE-8A00-4954-A3E2-AC40EA47D315}" type="presOf" srcId="{55AD773C-3B43-458F-912F-DBDA5B025E60}" destId="{F218CA79-F4DF-4869-8CEC-30F08AF5DAC7}" srcOrd="0" destOrd="0" presId="urn:microsoft.com/office/officeart/2005/8/layout/hierarchy2"/>
    <dgm:cxn modelId="{D0F1C852-27AB-4DA5-B492-88EC78A77E9D}" type="presOf" srcId="{8F802DBF-A539-4DF7-B6F6-D1503D05DB30}" destId="{355CC71B-E758-4830-8A1D-2B32D9A2D1D4}" srcOrd="0" destOrd="0" presId="urn:microsoft.com/office/officeart/2005/8/layout/hierarchy2"/>
    <dgm:cxn modelId="{8C2C8F39-0E83-42F9-B9FA-CA9A5966795C}" type="presOf" srcId="{07309BCE-22E8-444C-BEB6-032F67A9AADA}" destId="{926ACFAB-B55A-4ED2-BCCC-C4E3B65B30B5}" srcOrd="0" destOrd="0" presId="urn:microsoft.com/office/officeart/2005/8/layout/hierarchy2"/>
    <dgm:cxn modelId="{9310A429-CCF4-423C-B767-02F3773678F3}" srcId="{55AD773C-3B43-458F-912F-DBDA5B025E60}" destId="{07309BCE-22E8-444C-BEB6-032F67A9AADA}" srcOrd="0" destOrd="0" parTransId="{87153245-6618-4CC9-B959-66D53968A893}" sibTransId="{9C26CC7A-2653-4099-947A-DD84AAC2D081}"/>
    <dgm:cxn modelId="{48EC3EB7-05B3-4B82-93D6-9A51B0E3A6ED}" type="presOf" srcId="{B0D733A5-339A-4279-A128-F9473646B102}" destId="{536E9C94-6B0C-4487-9CC7-54705C37BAF8}" srcOrd="1" destOrd="0" presId="urn:microsoft.com/office/officeart/2005/8/layout/hierarchy2"/>
    <dgm:cxn modelId="{1D55E65E-97B1-4591-8A59-91A2C4EC9EC5}" type="presOf" srcId="{6EE00DDD-A0DC-4031-B1B5-BDC355980D68}" destId="{79EC4715-4D68-4959-9132-7C34B104BE27}" srcOrd="1" destOrd="0" presId="urn:microsoft.com/office/officeart/2005/8/layout/hierarchy2"/>
    <dgm:cxn modelId="{BCEEAF05-6EEC-43CC-9CEA-0C057D627CC1}" type="presOf" srcId="{BF00552D-D840-4D60-8710-048D30203532}" destId="{4AA45B52-9C05-4434-84CC-039E58EB518E}" srcOrd="0" destOrd="0" presId="urn:microsoft.com/office/officeart/2005/8/layout/hierarchy2"/>
    <dgm:cxn modelId="{FB3B79A6-0D68-4D47-ADF9-B1D1B1076D2C}" type="presParOf" srcId="{CF59716A-542F-4CD6-85CE-9A0C2F083143}" destId="{839B772D-F30B-4C3E-BC3A-E7498B558A08}" srcOrd="0" destOrd="0" presId="urn:microsoft.com/office/officeart/2005/8/layout/hierarchy2"/>
    <dgm:cxn modelId="{02ECFA66-9AFD-41FE-8C17-5CF06B7603F5}" type="presParOf" srcId="{839B772D-F30B-4C3E-BC3A-E7498B558A08}" destId="{F218CA79-F4DF-4869-8CEC-30F08AF5DAC7}" srcOrd="0" destOrd="0" presId="urn:microsoft.com/office/officeart/2005/8/layout/hierarchy2"/>
    <dgm:cxn modelId="{770B405B-99D2-4813-A666-7CAC5A0DD3B2}" type="presParOf" srcId="{839B772D-F30B-4C3E-BC3A-E7498B558A08}" destId="{0B0F0108-EDCE-49F2-9B8D-1CCE49113EE7}" srcOrd="1" destOrd="0" presId="urn:microsoft.com/office/officeart/2005/8/layout/hierarchy2"/>
    <dgm:cxn modelId="{BFCDE7EF-AEE7-4F42-8F6D-459EC3401F47}" type="presParOf" srcId="{0B0F0108-EDCE-49F2-9B8D-1CCE49113EE7}" destId="{E207CA59-E2CA-4612-BAD7-2971EF60F7AE}" srcOrd="0" destOrd="0" presId="urn:microsoft.com/office/officeart/2005/8/layout/hierarchy2"/>
    <dgm:cxn modelId="{7C9849BB-E4A3-46B2-A2B7-EE8CDA91FFCB}" type="presParOf" srcId="{E207CA59-E2CA-4612-BAD7-2971EF60F7AE}" destId="{1C1143BA-DF0E-4BFC-840A-236A78BD7A38}" srcOrd="0" destOrd="0" presId="urn:microsoft.com/office/officeart/2005/8/layout/hierarchy2"/>
    <dgm:cxn modelId="{CEDDCDC0-A3E3-48A6-A4A4-32962C305FFD}" type="presParOf" srcId="{0B0F0108-EDCE-49F2-9B8D-1CCE49113EE7}" destId="{CB38C417-26AD-40FC-A01A-E1E22943E8BA}" srcOrd="1" destOrd="0" presId="urn:microsoft.com/office/officeart/2005/8/layout/hierarchy2"/>
    <dgm:cxn modelId="{5F6A130E-B52B-4012-A947-E153B91ADD5B}" type="presParOf" srcId="{CB38C417-26AD-40FC-A01A-E1E22943E8BA}" destId="{926ACFAB-B55A-4ED2-BCCC-C4E3B65B30B5}" srcOrd="0" destOrd="0" presId="urn:microsoft.com/office/officeart/2005/8/layout/hierarchy2"/>
    <dgm:cxn modelId="{3984CCD9-CC0B-4530-87CB-2B04620EEB32}" type="presParOf" srcId="{CB38C417-26AD-40FC-A01A-E1E22943E8BA}" destId="{1E4D31E8-20B3-4D39-82B1-91891DD5FF79}" srcOrd="1" destOrd="0" presId="urn:microsoft.com/office/officeart/2005/8/layout/hierarchy2"/>
    <dgm:cxn modelId="{7B9099FC-4197-4FCD-B372-FC6F1C4CA5C7}" type="presParOf" srcId="{CF59716A-542F-4CD6-85CE-9A0C2F083143}" destId="{EFF28011-739F-4128-90CC-9D193E50445B}" srcOrd="1" destOrd="0" presId="urn:microsoft.com/office/officeart/2005/8/layout/hierarchy2"/>
    <dgm:cxn modelId="{3A0194D9-9E2F-4A7A-B8A8-24BF2AEF13ED}" type="presParOf" srcId="{EFF28011-739F-4128-90CC-9D193E50445B}" destId="{E15B28DD-746C-4772-ACAE-3291D1BDCABD}" srcOrd="0" destOrd="0" presId="urn:microsoft.com/office/officeart/2005/8/layout/hierarchy2"/>
    <dgm:cxn modelId="{C1D67234-2205-4E0C-9709-250DD459618D}" type="presParOf" srcId="{EFF28011-739F-4128-90CC-9D193E50445B}" destId="{60533A95-4499-4CFF-8CE3-68F3E70D912F}" srcOrd="1" destOrd="0" presId="urn:microsoft.com/office/officeart/2005/8/layout/hierarchy2"/>
    <dgm:cxn modelId="{2B72243C-33DB-4680-9BBB-11FDD516EB79}" type="presParOf" srcId="{60533A95-4499-4CFF-8CE3-68F3E70D912F}" destId="{C96A2FBC-39CA-4204-846A-74346E5CE84E}" srcOrd="0" destOrd="0" presId="urn:microsoft.com/office/officeart/2005/8/layout/hierarchy2"/>
    <dgm:cxn modelId="{1A4F89D8-E300-423D-AF5B-B009B8D9F29F}" type="presParOf" srcId="{C96A2FBC-39CA-4204-846A-74346E5CE84E}" destId="{536E9C94-6B0C-4487-9CC7-54705C37BAF8}" srcOrd="0" destOrd="0" presId="urn:microsoft.com/office/officeart/2005/8/layout/hierarchy2"/>
    <dgm:cxn modelId="{193D78DA-B5E2-42D2-8676-083F9E304F20}" type="presParOf" srcId="{60533A95-4499-4CFF-8CE3-68F3E70D912F}" destId="{E1C94735-FF5F-4C89-AB07-E0E37B7918F5}" srcOrd="1" destOrd="0" presId="urn:microsoft.com/office/officeart/2005/8/layout/hierarchy2"/>
    <dgm:cxn modelId="{1B50B445-6EDA-4506-A895-55CC106438FA}" type="presParOf" srcId="{E1C94735-FF5F-4C89-AB07-E0E37B7918F5}" destId="{A6271483-917D-4C64-94C2-ED556D163885}" srcOrd="0" destOrd="0" presId="urn:microsoft.com/office/officeart/2005/8/layout/hierarchy2"/>
    <dgm:cxn modelId="{D24334E2-4E96-46C6-8B5D-01B52DD1E42B}" type="presParOf" srcId="{E1C94735-FF5F-4C89-AB07-E0E37B7918F5}" destId="{4E5615A3-916C-4D30-92C5-3762EF53CAC9}" srcOrd="1" destOrd="0" presId="urn:microsoft.com/office/officeart/2005/8/layout/hierarchy2"/>
    <dgm:cxn modelId="{4C1857D7-F003-453A-96F3-66A7CDF1C943}" type="presParOf" srcId="{CF59716A-542F-4CD6-85CE-9A0C2F083143}" destId="{B255C97B-DFF2-4A2F-8715-35DBB0D61D79}" srcOrd="2" destOrd="0" presId="urn:microsoft.com/office/officeart/2005/8/layout/hierarchy2"/>
    <dgm:cxn modelId="{5677C177-5B91-4A52-A411-40C0C3D9AA7A}" type="presParOf" srcId="{B255C97B-DFF2-4A2F-8715-35DBB0D61D79}" destId="{AF900D9C-4C79-437F-96F6-A7F2DB849B76}" srcOrd="0" destOrd="0" presId="urn:microsoft.com/office/officeart/2005/8/layout/hierarchy2"/>
    <dgm:cxn modelId="{F159D465-03D1-4BE2-A57E-DC1A2D5AA719}" type="presParOf" srcId="{B255C97B-DFF2-4A2F-8715-35DBB0D61D79}" destId="{1DAB3C5A-4F8B-4F2F-9E95-AF87BDC163FF}" srcOrd="1" destOrd="0" presId="urn:microsoft.com/office/officeart/2005/8/layout/hierarchy2"/>
    <dgm:cxn modelId="{0F97C830-A296-4C66-A896-A771062A793E}" type="presParOf" srcId="{1DAB3C5A-4F8B-4F2F-9E95-AF87BDC163FF}" destId="{AB1C03D5-A513-494A-BB30-77FC65CF23EA}" srcOrd="0" destOrd="0" presId="urn:microsoft.com/office/officeart/2005/8/layout/hierarchy2"/>
    <dgm:cxn modelId="{A14A2906-A42A-4BC2-BC96-363F2DDE8FA8}" type="presParOf" srcId="{AB1C03D5-A513-494A-BB30-77FC65CF23EA}" destId="{79EC4715-4D68-4959-9132-7C34B104BE27}" srcOrd="0" destOrd="0" presId="urn:microsoft.com/office/officeart/2005/8/layout/hierarchy2"/>
    <dgm:cxn modelId="{84C95C02-D55D-4BE0-BFB8-5124492D62E7}" type="presParOf" srcId="{1DAB3C5A-4F8B-4F2F-9E95-AF87BDC163FF}" destId="{3A46BBF1-064F-49F4-8315-2B1879F4B0E6}" srcOrd="1" destOrd="0" presId="urn:microsoft.com/office/officeart/2005/8/layout/hierarchy2"/>
    <dgm:cxn modelId="{6C4B8B56-B57F-4BE0-8C85-F19E9D4D8D29}" type="presParOf" srcId="{3A46BBF1-064F-49F4-8315-2B1879F4B0E6}" destId="{4AA45B52-9C05-4434-84CC-039E58EB518E}" srcOrd="0" destOrd="0" presId="urn:microsoft.com/office/officeart/2005/8/layout/hierarchy2"/>
    <dgm:cxn modelId="{F9FAF0DB-6EFD-4853-B606-BC277DFCCA63}" type="presParOf" srcId="{3A46BBF1-064F-49F4-8315-2B1879F4B0E6}" destId="{6C999CB7-A2B3-4021-9380-4E198A2FBA6F}" srcOrd="1" destOrd="0" presId="urn:microsoft.com/office/officeart/2005/8/layout/hierarchy2"/>
    <dgm:cxn modelId="{B2331C13-165B-4B87-8589-7D81CA3CB663}" type="presParOf" srcId="{CF59716A-542F-4CD6-85CE-9A0C2F083143}" destId="{C622E245-F211-4F89-B684-42E4670165C4}" srcOrd="3" destOrd="0" presId="urn:microsoft.com/office/officeart/2005/8/layout/hierarchy2"/>
    <dgm:cxn modelId="{F866C4EC-7063-4D57-9852-D1F50E79CA12}" type="presParOf" srcId="{C622E245-F211-4F89-B684-42E4670165C4}" destId="{355CC71B-E758-4830-8A1D-2B32D9A2D1D4}" srcOrd="0" destOrd="0" presId="urn:microsoft.com/office/officeart/2005/8/layout/hierarchy2"/>
    <dgm:cxn modelId="{2F41BA1C-753B-41F7-ADAC-A0B2B658E692}" type="presParOf" srcId="{C622E245-F211-4F89-B684-42E4670165C4}" destId="{524F7D5A-2993-482F-BDDC-515E7BF0B395}" srcOrd="1" destOrd="0" presId="urn:microsoft.com/office/officeart/2005/8/layout/hierarchy2"/>
    <dgm:cxn modelId="{0395DB53-F859-4FFA-B06E-485680E4358F}" type="presParOf" srcId="{524F7D5A-2993-482F-BDDC-515E7BF0B395}" destId="{023F87CF-9749-4E76-B42D-6E3361A1B3D9}" srcOrd="0" destOrd="0" presId="urn:microsoft.com/office/officeart/2005/8/layout/hierarchy2"/>
    <dgm:cxn modelId="{6D5F82E7-EC2B-4BA8-9E3B-DB88A4AD81E2}" type="presParOf" srcId="{023F87CF-9749-4E76-B42D-6E3361A1B3D9}" destId="{682C498B-300C-4A28-8DB0-3F8E4215B070}" srcOrd="0" destOrd="0" presId="urn:microsoft.com/office/officeart/2005/8/layout/hierarchy2"/>
    <dgm:cxn modelId="{D5CF214C-E191-4B35-A1B2-DE632CBE3F30}" type="presParOf" srcId="{524F7D5A-2993-482F-BDDC-515E7BF0B395}" destId="{4A8CAB5B-14F5-4615-AB31-DE322BE6EA9A}" srcOrd="1" destOrd="0" presId="urn:microsoft.com/office/officeart/2005/8/layout/hierarchy2"/>
    <dgm:cxn modelId="{6FEC0E57-E25B-4DD8-8CC6-655DD9AA0421}" type="presParOf" srcId="{4A8CAB5B-14F5-4615-AB31-DE322BE6EA9A}" destId="{CA47F4AB-DD0D-4E3A-8A45-05F98FED2D3D}" srcOrd="0" destOrd="0" presId="urn:microsoft.com/office/officeart/2005/8/layout/hierarchy2"/>
    <dgm:cxn modelId="{2FC14805-5278-43DA-A443-C720E40ADABB}" type="presParOf" srcId="{4A8CAB5B-14F5-4615-AB31-DE322BE6EA9A}" destId="{1FE967C4-71C3-4D62-820F-AE598C322F2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E826ED-9639-43AC-872B-A1CB64FD74A5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EC92A1-A21D-4639-A49F-80DC35A1CDA4}">
      <dgm:prSet phldrT="[Текст]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dirty="0" smtClean="0"/>
            <a:t>Переход от регулирования оптовых цен на газ к регулированию тарифов на услуги по транспортировке газа</a:t>
          </a:r>
          <a:endParaRPr lang="ru-RU" dirty="0"/>
        </a:p>
      </dgm:t>
    </dgm:pt>
    <dgm:pt modelId="{DA947B40-7823-4FF0-8332-2A5584A8803D}" type="parTrans" cxnId="{EE923550-4CCC-40E4-975D-E8A9A54C1F11}">
      <dgm:prSet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718EF364-4CD7-44E4-94E5-CF16C6ECDDD8}" type="sibTrans" cxnId="{EE923550-4CCC-40E4-975D-E8A9A54C1F11}">
      <dgm:prSet/>
      <dgm:spPr/>
      <dgm:t>
        <a:bodyPr/>
        <a:lstStyle/>
        <a:p>
          <a:endParaRPr lang="ru-RU"/>
        </a:p>
      </dgm:t>
    </dgm:pt>
    <dgm:pt modelId="{76C13FA4-1081-4DF4-87F0-0FD83C92232E}">
      <dgm:prSet phldrT="[Текст]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dirty="0" smtClean="0"/>
            <a:t>Устранение существующих неравных условий поставки газа независимыми организациями и ОАО «Газпром»</a:t>
          </a:r>
          <a:endParaRPr lang="ru-RU" dirty="0"/>
        </a:p>
      </dgm:t>
    </dgm:pt>
    <dgm:pt modelId="{27938F92-8763-4DA8-B9E0-7079222AFDED}" type="parTrans" cxnId="{86DD1EC4-BF70-46EF-8A3A-C7104FE6D9DD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07D3FCC0-894C-49FE-AA96-C20CDD7D3DD1}" type="sibTrans" cxnId="{86DD1EC4-BF70-46EF-8A3A-C7104FE6D9DD}">
      <dgm:prSet/>
      <dgm:spPr/>
      <dgm:t>
        <a:bodyPr/>
        <a:lstStyle/>
        <a:p>
          <a:endParaRPr lang="ru-RU"/>
        </a:p>
      </dgm:t>
    </dgm:pt>
    <dgm:pt modelId="{A4177862-A94F-4407-9F1B-F41024021BAF}">
      <dgm:prSet phldrT="[Текст]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algn="ctr"/>
          <a:r>
            <a:rPr lang="ru-RU" dirty="0" smtClean="0"/>
            <a:t>Либерализация рынка природного газа  </a:t>
          </a:r>
          <a:endParaRPr lang="ru-RU" dirty="0"/>
        </a:p>
      </dgm:t>
    </dgm:pt>
    <dgm:pt modelId="{34E26C08-4BE7-412B-A71D-3CF0DEE0F816}" type="sibTrans" cxnId="{CEDF0731-D7BB-47C2-AF18-2EF2B77FF6F3}">
      <dgm:prSet/>
      <dgm:spPr/>
      <dgm:t>
        <a:bodyPr/>
        <a:lstStyle/>
        <a:p>
          <a:endParaRPr lang="ru-RU"/>
        </a:p>
      </dgm:t>
    </dgm:pt>
    <dgm:pt modelId="{031C179F-DFFA-490A-AD1E-BAE2EC7CCE68}" type="parTrans" cxnId="{CEDF0731-D7BB-47C2-AF18-2EF2B77FF6F3}">
      <dgm:prSet/>
      <dgm:spPr/>
      <dgm:t>
        <a:bodyPr/>
        <a:lstStyle/>
        <a:p>
          <a:endParaRPr lang="ru-RU"/>
        </a:p>
      </dgm:t>
    </dgm:pt>
    <dgm:pt modelId="{CC998DE0-1C1F-47E0-97CA-D4A60F15E86A}">
      <dgm:prSet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dirty="0" smtClean="0"/>
            <a:t>Принятие мер по развитию газовой отрасли, необходимых для начала биржевых торгов природным газом</a:t>
          </a:r>
          <a:endParaRPr lang="ru-RU" dirty="0"/>
        </a:p>
      </dgm:t>
    </dgm:pt>
    <dgm:pt modelId="{B19BF0D3-5015-4C59-812D-E23B9F63E5FB}" type="parTrans" cxnId="{179513F5-9911-4A04-978E-62B1EE37D228}">
      <dgm:prSet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5C50AD8F-9491-41E7-BA3D-B1985C701924}" type="sibTrans" cxnId="{179513F5-9911-4A04-978E-62B1EE37D228}">
      <dgm:prSet/>
      <dgm:spPr/>
      <dgm:t>
        <a:bodyPr/>
        <a:lstStyle/>
        <a:p>
          <a:endParaRPr lang="ru-RU"/>
        </a:p>
      </dgm:t>
    </dgm:pt>
    <dgm:pt modelId="{75BE4D2B-76ED-4465-9A3E-8706EE957A38}" type="pres">
      <dgm:prSet presAssocID="{4EE826ED-9639-43AC-872B-A1CB64FD74A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BCCE14E-3A04-4F53-B77F-BDE85ECF0786}" type="pres">
      <dgm:prSet presAssocID="{A4177862-A94F-4407-9F1B-F41024021BAF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5C2C16B-257D-4DF0-89D5-D83BDED6FD5E}" type="pres">
      <dgm:prSet presAssocID="{A4177862-A94F-4407-9F1B-F41024021BAF}" presName="rootComposite1" presStyleCnt="0"/>
      <dgm:spPr/>
      <dgm:t>
        <a:bodyPr/>
        <a:lstStyle/>
        <a:p>
          <a:endParaRPr lang="ru-RU"/>
        </a:p>
      </dgm:t>
    </dgm:pt>
    <dgm:pt modelId="{FC47CBF2-B4A5-4D78-8ECD-783BA9332C52}" type="pres">
      <dgm:prSet presAssocID="{A4177862-A94F-4407-9F1B-F41024021BAF}" presName="rootText1" presStyleLbl="node0" presStyleIdx="0" presStyleCnt="1" custScaleX="179525" custScaleY="17304" custLinFactNeighborX="553" custLinFactNeighborY="-178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A3A2FC-4C14-44E9-95F7-B1A1924FDFB3}" type="pres">
      <dgm:prSet presAssocID="{A4177862-A94F-4407-9F1B-F41024021BA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BEAD5F6-9E9F-4825-8C50-09F3217B56EC}" type="pres">
      <dgm:prSet presAssocID="{A4177862-A94F-4407-9F1B-F41024021BAF}" presName="hierChild2" presStyleCnt="0"/>
      <dgm:spPr/>
      <dgm:t>
        <a:bodyPr/>
        <a:lstStyle/>
        <a:p>
          <a:endParaRPr lang="ru-RU"/>
        </a:p>
      </dgm:t>
    </dgm:pt>
    <dgm:pt modelId="{FE6217D3-DAD8-41CB-AA6A-44FD54628B74}" type="pres">
      <dgm:prSet presAssocID="{DA947B40-7823-4FF0-8332-2A5584A8803D}" presName="Name37" presStyleLbl="parChTrans1D2" presStyleIdx="0" presStyleCnt="3"/>
      <dgm:spPr/>
      <dgm:t>
        <a:bodyPr/>
        <a:lstStyle/>
        <a:p>
          <a:endParaRPr lang="ru-RU"/>
        </a:p>
      </dgm:t>
    </dgm:pt>
    <dgm:pt modelId="{0496CC10-A583-4038-80E7-9E9C22D4AFC3}" type="pres">
      <dgm:prSet presAssocID="{0EEC92A1-A21D-4639-A49F-80DC35A1CDA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00462F2-CA6A-4BF4-8FD1-71D888E929B3}" type="pres">
      <dgm:prSet presAssocID="{0EEC92A1-A21D-4639-A49F-80DC35A1CDA4}" presName="rootComposite" presStyleCnt="0"/>
      <dgm:spPr/>
      <dgm:t>
        <a:bodyPr/>
        <a:lstStyle/>
        <a:p>
          <a:endParaRPr lang="ru-RU"/>
        </a:p>
      </dgm:t>
    </dgm:pt>
    <dgm:pt modelId="{3721EC53-40A2-4396-B1B9-A369ACB92CB7}" type="pres">
      <dgm:prSet presAssocID="{0EEC92A1-A21D-4639-A49F-80DC35A1CDA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740136-8E7A-454D-9632-2123D1199177}" type="pres">
      <dgm:prSet presAssocID="{0EEC92A1-A21D-4639-A49F-80DC35A1CDA4}" presName="rootConnector" presStyleLbl="node2" presStyleIdx="0" presStyleCnt="3"/>
      <dgm:spPr/>
      <dgm:t>
        <a:bodyPr/>
        <a:lstStyle/>
        <a:p>
          <a:endParaRPr lang="ru-RU"/>
        </a:p>
      </dgm:t>
    </dgm:pt>
    <dgm:pt modelId="{48119646-F784-4A7A-9945-A69FADD71637}" type="pres">
      <dgm:prSet presAssocID="{0EEC92A1-A21D-4639-A49F-80DC35A1CDA4}" presName="hierChild4" presStyleCnt="0"/>
      <dgm:spPr/>
      <dgm:t>
        <a:bodyPr/>
        <a:lstStyle/>
        <a:p>
          <a:endParaRPr lang="ru-RU"/>
        </a:p>
      </dgm:t>
    </dgm:pt>
    <dgm:pt modelId="{F123BD03-EF81-450D-B3C2-F2DB35785FDF}" type="pres">
      <dgm:prSet presAssocID="{0EEC92A1-A21D-4639-A49F-80DC35A1CDA4}" presName="hierChild5" presStyleCnt="0"/>
      <dgm:spPr/>
      <dgm:t>
        <a:bodyPr/>
        <a:lstStyle/>
        <a:p>
          <a:endParaRPr lang="ru-RU"/>
        </a:p>
      </dgm:t>
    </dgm:pt>
    <dgm:pt modelId="{6B368A17-834B-4AA6-B120-8951B8392062}" type="pres">
      <dgm:prSet presAssocID="{27938F92-8763-4DA8-B9E0-7079222AFDED}" presName="Name37" presStyleLbl="parChTrans1D2" presStyleIdx="1" presStyleCnt="3"/>
      <dgm:spPr/>
      <dgm:t>
        <a:bodyPr/>
        <a:lstStyle/>
        <a:p>
          <a:endParaRPr lang="ru-RU"/>
        </a:p>
      </dgm:t>
    </dgm:pt>
    <dgm:pt modelId="{2EC1D7F7-08AD-4124-98D9-EB394674A2B9}" type="pres">
      <dgm:prSet presAssocID="{76C13FA4-1081-4DF4-87F0-0FD83C92232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E315E12-76C4-4D72-B655-462E292EDC86}" type="pres">
      <dgm:prSet presAssocID="{76C13FA4-1081-4DF4-87F0-0FD83C92232E}" presName="rootComposite" presStyleCnt="0"/>
      <dgm:spPr/>
      <dgm:t>
        <a:bodyPr/>
        <a:lstStyle/>
        <a:p>
          <a:endParaRPr lang="ru-RU"/>
        </a:p>
      </dgm:t>
    </dgm:pt>
    <dgm:pt modelId="{89483407-C1AD-4EC8-B173-4A36FCC777A5}" type="pres">
      <dgm:prSet presAssocID="{76C13FA4-1081-4DF4-87F0-0FD83C92232E}" presName="rootText" presStyleLbl="node2" presStyleIdx="1" presStyleCnt="3" custLinFactNeighborX="9" custLinFactNeighborY="100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0719FF-FC38-4AD1-87A1-64F0A09D2B0C}" type="pres">
      <dgm:prSet presAssocID="{76C13FA4-1081-4DF4-87F0-0FD83C92232E}" presName="rootConnector" presStyleLbl="node2" presStyleIdx="1" presStyleCnt="3"/>
      <dgm:spPr/>
      <dgm:t>
        <a:bodyPr/>
        <a:lstStyle/>
        <a:p>
          <a:endParaRPr lang="ru-RU"/>
        </a:p>
      </dgm:t>
    </dgm:pt>
    <dgm:pt modelId="{6C2CD508-19B9-44AB-B7D4-634D7055276D}" type="pres">
      <dgm:prSet presAssocID="{76C13FA4-1081-4DF4-87F0-0FD83C92232E}" presName="hierChild4" presStyleCnt="0"/>
      <dgm:spPr/>
      <dgm:t>
        <a:bodyPr/>
        <a:lstStyle/>
        <a:p>
          <a:endParaRPr lang="ru-RU"/>
        </a:p>
      </dgm:t>
    </dgm:pt>
    <dgm:pt modelId="{D03C871A-A31D-4156-95FC-8D9BF35F1037}" type="pres">
      <dgm:prSet presAssocID="{76C13FA4-1081-4DF4-87F0-0FD83C92232E}" presName="hierChild5" presStyleCnt="0"/>
      <dgm:spPr/>
      <dgm:t>
        <a:bodyPr/>
        <a:lstStyle/>
        <a:p>
          <a:endParaRPr lang="ru-RU"/>
        </a:p>
      </dgm:t>
    </dgm:pt>
    <dgm:pt modelId="{6C91BE70-BB9C-42B6-9BE0-C7A334CE31B2}" type="pres">
      <dgm:prSet presAssocID="{B19BF0D3-5015-4C59-812D-E23B9F63E5FB}" presName="Name37" presStyleLbl="parChTrans1D2" presStyleIdx="2" presStyleCnt="3"/>
      <dgm:spPr/>
      <dgm:t>
        <a:bodyPr/>
        <a:lstStyle/>
        <a:p>
          <a:endParaRPr lang="ru-RU"/>
        </a:p>
      </dgm:t>
    </dgm:pt>
    <dgm:pt modelId="{F4FF527D-6DA5-49F3-888F-30F984235CE8}" type="pres">
      <dgm:prSet presAssocID="{CC998DE0-1C1F-47E0-97CA-D4A60F15E86A}" presName="hierRoot2" presStyleCnt="0">
        <dgm:presLayoutVars>
          <dgm:hierBranch val="init"/>
        </dgm:presLayoutVars>
      </dgm:prSet>
      <dgm:spPr/>
    </dgm:pt>
    <dgm:pt modelId="{88EB9484-D39A-408C-93EC-7442530CF67C}" type="pres">
      <dgm:prSet presAssocID="{CC998DE0-1C1F-47E0-97CA-D4A60F15E86A}" presName="rootComposite" presStyleCnt="0"/>
      <dgm:spPr/>
    </dgm:pt>
    <dgm:pt modelId="{D6227626-DD52-4B66-BC2A-6AD3D90C4505}" type="pres">
      <dgm:prSet presAssocID="{CC998DE0-1C1F-47E0-97CA-D4A60F15E86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BA3C8F-B04B-40FD-84C5-CD7F56A0871F}" type="pres">
      <dgm:prSet presAssocID="{CC998DE0-1C1F-47E0-97CA-D4A60F15E86A}" presName="rootConnector" presStyleLbl="node2" presStyleIdx="2" presStyleCnt="3"/>
      <dgm:spPr/>
      <dgm:t>
        <a:bodyPr/>
        <a:lstStyle/>
        <a:p>
          <a:endParaRPr lang="ru-RU"/>
        </a:p>
      </dgm:t>
    </dgm:pt>
    <dgm:pt modelId="{2B24C95A-EEAF-4F40-9433-AF24528AFD9B}" type="pres">
      <dgm:prSet presAssocID="{CC998DE0-1C1F-47E0-97CA-D4A60F15E86A}" presName="hierChild4" presStyleCnt="0"/>
      <dgm:spPr/>
    </dgm:pt>
    <dgm:pt modelId="{F1E180CF-D4BB-45CF-BD4E-B9C84EE2C78B}" type="pres">
      <dgm:prSet presAssocID="{CC998DE0-1C1F-47E0-97CA-D4A60F15E86A}" presName="hierChild5" presStyleCnt="0"/>
      <dgm:spPr/>
    </dgm:pt>
    <dgm:pt modelId="{BD0B9AFE-06E1-4280-BEE9-885A3381F7CE}" type="pres">
      <dgm:prSet presAssocID="{A4177862-A94F-4407-9F1B-F41024021BAF}" presName="hierChild3" presStyleCnt="0"/>
      <dgm:spPr/>
      <dgm:t>
        <a:bodyPr/>
        <a:lstStyle/>
        <a:p>
          <a:endParaRPr lang="ru-RU"/>
        </a:p>
      </dgm:t>
    </dgm:pt>
  </dgm:ptLst>
  <dgm:cxnLst>
    <dgm:cxn modelId="{3EC7C3EB-DA93-4CD6-A9D9-580E470B23F7}" type="presOf" srcId="{DA947B40-7823-4FF0-8332-2A5584A8803D}" destId="{FE6217D3-DAD8-41CB-AA6A-44FD54628B74}" srcOrd="0" destOrd="0" presId="urn:microsoft.com/office/officeart/2005/8/layout/orgChart1"/>
    <dgm:cxn modelId="{0AFEDF96-7D16-4CF5-B3FB-34E382442F03}" type="presOf" srcId="{A4177862-A94F-4407-9F1B-F41024021BAF}" destId="{B6A3A2FC-4C14-44E9-95F7-B1A1924FDFB3}" srcOrd="1" destOrd="0" presId="urn:microsoft.com/office/officeart/2005/8/layout/orgChart1"/>
    <dgm:cxn modelId="{CEDF0731-D7BB-47C2-AF18-2EF2B77FF6F3}" srcId="{4EE826ED-9639-43AC-872B-A1CB64FD74A5}" destId="{A4177862-A94F-4407-9F1B-F41024021BAF}" srcOrd="0" destOrd="0" parTransId="{031C179F-DFFA-490A-AD1E-BAE2EC7CCE68}" sibTransId="{34E26C08-4BE7-412B-A71D-3CF0DEE0F816}"/>
    <dgm:cxn modelId="{4C429335-FFF2-472B-8A7E-AE9AEF04C5C2}" type="presOf" srcId="{CC998DE0-1C1F-47E0-97CA-D4A60F15E86A}" destId="{D6227626-DD52-4B66-BC2A-6AD3D90C4505}" srcOrd="0" destOrd="0" presId="urn:microsoft.com/office/officeart/2005/8/layout/orgChart1"/>
    <dgm:cxn modelId="{86DD1EC4-BF70-46EF-8A3A-C7104FE6D9DD}" srcId="{A4177862-A94F-4407-9F1B-F41024021BAF}" destId="{76C13FA4-1081-4DF4-87F0-0FD83C92232E}" srcOrd="1" destOrd="0" parTransId="{27938F92-8763-4DA8-B9E0-7079222AFDED}" sibTransId="{07D3FCC0-894C-49FE-AA96-C20CDD7D3DD1}"/>
    <dgm:cxn modelId="{70CC7544-64C9-46E8-98DD-CC3420B6A0D4}" type="presOf" srcId="{76C13FA4-1081-4DF4-87F0-0FD83C92232E}" destId="{89483407-C1AD-4EC8-B173-4A36FCC777A5}" srcOrd="0" destOrd="0" presId="urn:microsoft.com/office/officeart/2005/8/layout/orgChart1"/>
    <dgm:cxn modelId="{EE923550-4CCC-40E4-975D-E8A9A54C1F11}" srcId="{A4177862-A94F-4407-9F1B-F41024021BAF}" destId="{0EEC92A1-A21D-4639-A49F-80DC35A1CDA4}" srcOrd="0" destOrd="0" parTransId="{DA947B40-7823-4FF0-8332-2A5584A8803D}" sibTransId="{718EF364-4CD7-44E4-94E5-CF16C6ECDDD8}"/>
    <dgm:cxn modelId="{0264354A-1AF9-4317-9947-6139B8C5C347}" type="presOf" srcId="{B19BF0D3-5015-4C59-812D-E23B9F63E5FB}" destId="{6C91BE70-BB9C-42B6-9BE0-C7A334CE31B2}" srcOrd="0" destOrd="0" presId="urn:microsoft.com/office/officeart/2005/8/layout/orgChart1"/>
    <dgm:cxn modelId="{179513F5-9911-4A04-978E-62B1EE37D228}" srcId="{A4177862-A94F-4407-9F1B-F41024021BAF}" destId="{CC998DE0-1C1F-47E0-97CA-D4A60F15E86A}" srcOrd="2" destOrd="0" parTransId="{B19BF0D3-5015-4C59-812D-E23B9F63E5FB}" sibTransId="{5C50AD8F-9491-41E7-BA3D-B1985C701924}"/>
    <dgm:cxn modelId="{6B2F80AB-7726-4941-A794-4DB618808752}" type="presOf" srcId="{0EEC92A1-A21D-4639-A49F-80DC35A1CDA4}" destId="{3721EC53-40A2-4396-B1B9-A369ACB92CB7}" srcOrd="0" destOrd="0" presId="urn:microsoft.com/office/officeart/2005/8/layout/orgChart1"/>
    <dgm:cxn modelId="{27EFDC54-4513-40F1-8CE0-711FD32C66B8}" type="presOf" srcId="{76C13FA4-1081-4DF4-87F0-0FD83C92232E}" destId="{0D0719FF-FC38-4AD1-87A1-64F0A09D2B0C}" srcOrd="1" destOrd="0" presId="urn:microsoft.com/office/officeart/2005/8/layout/orgChart1"/>
    <dgm:cxn modelId="{86B4E6E4-2BC7-4AF9-BD04-186C9404EF12}" type="presOf" srcId="{A4177862-A94F-4407-9F1B-F41024021BAF}" destId="{FC47CBF2-B4A5-4D78-8ECD-783BA9332C52}" srcOrd="0" destOrd="0" presId="urn:microsoft.com/office/officeart/2005/8/layout/orgChart1"/>
    <dgm:cxn modelId="{7EACF743-B7C6-4611-A6C3-5A368F3B8F49}" type="presOf" srcId="{CC998DE0-1C1F-47E0-97CA-D4A60F15E86A}" destId="{60BA3C8F-B04B-40FD-84C5-CD7F56A0871F}" srcOrd="1" destOrd="0" presId="urn:microsoft.com/office/officeart/2005/8/layout/orgChart1"/>
    <dgm:cxn modelId="{511EBBED-A5D2-450D-B2BD-810605A945CE}" type="presOf" srcId="{0EEC92A1-A21D-4639-A49F-80DC35A1CDA4}" destId="{A5740136-8E7A-454D-9632-2123D1199177}" srcOrd="1" destOrd="0" presId="urn:microsoft.com/office/officeart/2005/8/layout/orgChart1"/>
    <dgm:cxn modelId="{6653D00B-4B61-4608-85F9-28F1023FA119}" type="presOf" srcId="{27938F92-8763-4DA8-B9E0-7079222AFDED}" destId="{6B368A17-834B-4AA6-B120-8951B8392062}" srcOrd="0" destOrd="0" presId="urn:microsoft.com/office/officeart/2005/8/layout/orgChart1"/>
    <dgm:cxn modelId="{377ACAA0-14CA-41D6-836C-6D8CC4AA4545}" type="presOf" srcId="{4EE826ED-9639-43AC-872B-A1CB64FD74A5}" destId="{75BE4D2B-76ED-4465-9A3E-8706EE957A38}" srcOrd="0" destOrd="0" presId="urn:microsoft.com/office/officeart/2005/8/layout/orgChart1"/>
    <dgm:cxn modelId="{C7FFE693-0189-43EA-8F77-109B22F47D95}" type="presParOf" srcId="{75BE4D2B-76ED-4465-9A3E-8706EE957A38}" destId="{8BCCE14E-3A04-4F53-B77F-BDE85ECF0786}" srcOrd="0" destOrd="0" presId="urn:microsoft.com/office/officeart/2005/8/layout/orgChart1"/>
    <dgm:cxn modelId="{E3191EF5-6D7B-4329-9B10-A8AC56ADD5AE}" type="presParOf" srcId="{8BCCE14E-3A04-4F53-B77F-BDE85ECF0786}" destId="{F5C2C16B-257D-4DF0-89D5-D83BDED6FD5E}" srcOrd="0" destOrd="0" presId="urn:microsoft.com/office/officeart/2005/8/layout/orgChart1"/>
    <dgm:cxn modelId="{19A9448E-0977-490E-8715-67AC547D354B}" type="presParOf" srcId="{F5C2C16B-257D-4DF0-89D5-D83BDED6FD5E}" destId="{FC47CBF2-B4A5-4D78-8ECD-783BA9332C52}" srcOrd="0" destOrd="0" presId="urn:microsoft.com/office/officeart/2005/8/layout/orgChart1"/>
    <dgm:cxn modelId="{E6A00FC9-131B-453B-A131-33820D9AFCA8}" type="presParOf" srcId="{F5C2C16B-257D-4DF0-89D5-D83BDED6FD5E}" destId="{B6A3A2FC-4C14-44E9-95F7-B1A1924FDFB3}" srcOrd="1" destOrd="0" presId="urn:microsoft.com/office/officeart/2005/8/layout/orgChart1"/>
    <dgm:cxn modelId="{E0360DFB-B841-4914-A05E-70703375DE5C}" type="presParOf" srcId="{8BCCE14E-3A04-4F53-B77F-BDE85ECF0786}" destId="{CBEAD5F6-9E9F-4825-8C50-09F3217B56EC}" srcOrd="1" destOrd="0" presId="urn:microsoft.com/office/officeart/2005/8/layout/orgChart1"/>
    <dgm:cxn modelId="{8601B889-BE07-42AA-AA97-17E7513EA004}" type="presParOf" srcId="{CBEAD5F6-9E9F-4825-8C50-09F3217B56EC}" destId="{FE6217D3-DAD8-41CB-AA6A-44FD54628B74}" srcOrd="0" destOrd="0" presId="urn:microsoft.com/office/officeart/2005/8/layout/orgChart1"/>
    <dgm:cxn modelId="{84683EFE-E659-443D-BD9E-63B84C188814}" type="presParOf" srcId="{CBEAD5F6-9E9F-4825-8C50-09F3217B56EC}" destId="{0496CC10-A583-4038-80E7-9E9C22D4AFC3}" srcOrd="1" destOrd="0" presId="urn:microsoft.com/office/officeart/2005/8/layout/orgChart1"/>
    <dgm:cxn modelId="{5A4B977B-4C10-48B7-8967-A4170A4444D1}" type="presParOf" srcId="{0496CC10-A583-4038-80E7-9E9C22D4AFC3}" destId="{200462F2-CA6A-4BF4-8FD1-71D888E929B3}" srcOrd="0" destOrd="0" presId="urn:microsoft.com/office/officeart/2005/8/layout/orgChart1"/>
    <dgm:cxn modelId="{C17EF320-B211-4948-8463-71199104BF8F}" type="presParOf" srcId="{200462F2-CA6A-4BF4-8FD1-71D888E929B3}" destId="{3721EC53-40A2-4396-B1B9-A369ACB92CB7}" srcOrd="0" destOrd="0" presId="urn:microsoft.com/office/officeart/2005/8/layout/orgChart1"/>
    <dgm:cxn modelId="{03B2ADAC-8A45-4647-89A2-99E457930193}" type="presParOf" srcId="{200462F2-CA6A-4BF4-8FD1-71D888E929B3}" destId="{A5740136-8E7A-454D-9632-2123D1199177}" srcOrd="1" destOrd="0" presId="urn:microsoft.com/office/officeart/2005/8/layout/orgChart1"/>
    <dgm:cxn modelId="{7A4B0003-5726-4E3C-93C8-51662651DB9F}" type="presParOf" srcId="{0496CC10-A583-4038-80E7-9E9C22D4AFC3}" destId="{48119646-F784-4A7A-9945-A69FADD71637}" srcOrd="1" destOrd="0" presId="urn:microsoft.com/office/officeart/2005/8/layout/orgChart1"/>
    <dgm:cxn modelId="{BE8DFEB4-9BBA-4CF3-93F7-2AF6BAF7CBAD}" type="presParOf" srcId="{0496CC10-A583-4038-80E7-9E9C22D4AFC3}" destId="{F123BD03-EF81-450D-B3C2-F2DB35785FDF}" srcOrd="2" destOrd="0" presId="urn:microsoft.com/office/officeart/2005/8/layout/orgChart1"/>
    <dgm:cxn modelId="{304F978E-725B-4BD3-858F-46B421558E48}" type="presParOf" srcId="{CBEAD5F6-9E9F-4825-8C50-09F3217B56EC}" destId="{6B368A17-834B-4AA6-B120-8951B8392062}" srcOrd="2" destOrd="0" presId="urn:microsoft.com/office/officeart/2005/8/layout/orgChart1"/>
    <dgm:cxn modelId="{D2D83A89-C4A6-47F4-829E-A04F20FC216B}" type="presParOf" srcId="{CBEAD5F6-9E9F-4825-8C50-09F3217B56EC}" destId="{2EC1D7F7-08AD-4124-98D9-EB394674A2B9}" srcOrd="3" destOrd="0" presId="urn:microsoft.com/office/officeart/2005/8/layout/orgChart1"/>
    <dgm:cxn modelId="{8AC41F15-1AC8-4963-88FC-BF57497AF399}" type="presParOf" srcId="{2EC1D7F7-08AD-4124-98D9-EB394674A2B9}" destId="{2E315E12-76C4-4D72-B655-462E292EDC86}" srcOrd="0" destOrd="0" presId="urn:microsoft.com/office/officeart/2005/8/layout/orgChart1"/>
    <dgm:cxn modelId="{76BC1F0E-FF24-4073-AC53-E7751678C715}" type="presParOf" srcId="{2E315E12-76C4-4D72-B655-462E292EDC86}" destId="{89483407-C1AD-4EC8-B173-4A36FCC777A5}" srcOrd="0" destOrd="0" presId="urn:microsoft.com/office/officeart/2005/8/layout/orgChart1"/>
    <dgm:cxn modelId="{53D47201-2D2B-4B34-BB4B-B1754B6F8D74}" type="presParOf" srcId="{2E315E12-76C4-4D72-B655-462E292EDC86}" destId="{0D0719FF-FC38-4AD1-87A1-64F0A09D2B0C}" srcOrd="1" destOrd="0" presId="urn:microsoft.com/office/officeart/2005/8/layout/orgChart1"/>
    <dgm:cxn modelId="{5AE1CA6D-53DB-4D8B-A0EE-01EA304EFC1F}" type="presParOf" srcId="{2EC1D7F7-08AD-4124-98D9-EB394674A2B9}" destId="{6C2CD508-19B9-44AB-B7D4-634D7055276D}" srcOrd="1" destOrd="0" presId="urn:microsoft.com/office/officeart/2005/8/layout/orgChart1"/>
    <dgm:cxn modelId="{2FE01D42-44B0-4465-B6FA-72B836241393}" type="presParOf" srcId="{2EC1D7F7-08AD-4124-98D9-EB394674A2B9}" destId="{D03C871A-A31D-4156-95FC-8D9BF35F1037}" srcOrd="2" destOrd="0" presId="urn:microsoft.com/office/officeart/2005/8/layout/orgChart1"/>
    <dgm:cxn modelId="{E72616BD-9C43-4525-B4C3-21DD31ECE977}" type="presParOf" srcId="{CBEAD5F6-9E9F-4825-8C50-09F3217B56EC}" destId="{6C91BE70-BB9C-42B6-9BE0-C7A334CE31B2}" srcOrd="4" destOrd="0" presId="urn:microsoft.com/office/officeart/2005/8/layout/orgChart1"/>
    <dgm:cxn modelId="{D240B084-A6FC-4D6E-8F8E-CCA283D92C10}" type="presParOf" srcId="{CBEAD5F6-9E9F-4825-8C50-09F3217B56EC}" destId="{F4FF527D-6DA5-49F3-888F-30F984235CE8}" srcOrd="5" destOrd="0" presId="urn:microsoft.com/office/officeart/2005/8/layout/orgChart1"/>
    <dgm:cxn modelId="{49E88AAE-68DE-4F75-BA6D-B0A7300D3875}" type="presParOf" srcId="{F4FF527D-6DA5-49F3-888F-30F984235CE8}" destId="{88EB9484-D39A-408C-93EC-7442530CF67C}" srcOrd="0" destOrd="0" presId="urn:microsoft.com/office/officeart/2005/8/layout/orgChart1"/>
    <dgm:cxn modelId="{DB189210-4885-4DDE-A13D-D34A035F5669}" type="presParOf" srcId="{88EB9484-D39A-408C-93EC-7442530CF67C}" destId="{D6227626-DD52-4B66-BC2A-6AD3D90C4505}" srcOrd="0" destOrd="0" presId="urn:microsoft.com/office/officeart/2005/8/layout/orgChart1"/>
    <dgm:cxn modelId="{A20C9220-AB31-47E3-8F9E-45D0B7AF3AFB}" type="presParOf" srcId="{88EB9484-D39A-408C-93EC-7442530CF67C}" destId="{60BA3C8F-B04B-40FD-84C5-CD7F56A0871F}" srcOrd="1" destOrd="0" presId="urn:microsoft.com/office/officeart/2005/8/layout/orgChart1"/>
    <dgm:cxn modelId="{9126083D-EBFB-4968-BF7D-CED2FE97A3A4}" type="presParOf" srcId="{F4FF527D-6DA5-49F3-888F-30F984235CE8}" destId="{2B24C95A-EEAF-4F40-9433-AF24528AFD9B}" srcOrd="1" destOrd="0" presId="urn:microsoft.com/office/officeart/2005/8/layout/orgChart1"/>
    <dgm:cxn modelId="{FD1138C6-7087-4205-9F4E-936F4350DE90}" type="presParOf" srcId="{F4FF527D-6DA5-49F3-888F-30F984235CE8}" destId="{F1E180CF-D4BB-45CF-BD4E-B9C84EE2C78B}" srcOrd="2" destOrd="0" presId="urn:microsoft.com/office/officeart/2005/8/layout/orgChart1"/>
    <dgm:cxn modelId="{CF6F8192-9462-4D6C-815E-AB9B8D09C704}" type="presParOf" srcId="{8BCCE14E-3A04-4F53-B77F-BDE85ECF0786}" destId="{BD0B9AFE-06E1-4280-BEE9-885A3381F7C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3FD8C9-6D1D-4AD7-B200-921A6957198C}" type="doc">
      <dgm:prSet loTypeId="urn:microsoft.com/office/officeart/2005/8/layout/pyramid1" loCatId="pyramid" qsTypeId="urn:microsoft.com/office/officeart/2005/8/quickstyle/3d3" qsCatId="3D" csTypeId="urn:microsoft.com/office/officeart/2005/8/colors/colorful1#1" csCatId="colorful" phldr="1"/>
      <dgm:spPr/>
    </dgm:pt>
    <dgm:pt modelId="{0387EBE5-2F86-4FB2-A77A-CAA3F2677A8E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>
            <a:spcAft>
              <a:spcPct val="35000"/>
            </a:spcAft>
          </a:pPr>
          <a:endParaRPr lang="ru-RU" sz="1450" dirty="0" smtClean="0">
            <a:latin typeface="Calibri" pitchFamily="34" charset="0"/>
          </a:endParaRPr>
        </a:p>
        <a:p>
          <a:pPr>
            <a:spcAft>
              <a:spcPct val="35000"/>
            </a:spcAft>
          </a:pPr>
          <a:endParaRPr lang="ru-RU" sz="1450" dirty="0" smtClean="0">
            <a:latin typeface="Calibri" pitchFamily="34" charset="0"/>
          </a:endParaRPr>
        </a:p>
        <a:p>
          <a:pPr>
            <a:spcAft>
              <a:spcPts val="0"/>
            </a:spcAft>
          </a:pPr>
          <a:r>
            <a:rPr lang="ru-RU" sz="1450" dirty="0" smtClean="0">
              <a:latin typeface="Calibri" pitchFamily="34" charset="0"/>
            </a:rPr>
            <a:t>Рыночное</a:t>
          </a:r>
        </a:p>
        <a:p>
          <a:pPr>
            <a:spcAft>
              <a:spcPts val="0"/>
            </a:spcAft>
          </a:pPr>
          <a:r>
            <a:rPr lang="ru-RU" sz="1450" dirty="0" smtClean="0">
              <a:latin typeface="Calibri" pitchFamily="34" charset="0"/>
            </a:rPr>
            <a:t> ценообразование</a:t>
          </a:r>
        </a:p>
      </dgm:t>
    </dgm:pt>
    <dgm:pt modelId="{494FD021-E923-4CE6-B936-D95A2EB0510A}" type="parTrans" cxnId="{8F433E71-99F9-4EF0-8DB8-CE05B17A2276}">
      <dgm:prSet/>
      <dgm:spPr/>
      <dgm:t>
        <a:bodyPr/>
        <a:lstStyle/>
        <a:p>
          <a:endParaRPr lang="ru-RU" sz="1450">
            <a:latin typeface="Calibri" pitchFamily="34" charset="0"/>
          </a:endParaRPr>
        </a:p>
      </dgm:t>
    </dgm:pt>
    <dgm:pt modelId="{4C2061E6-2E11-49E9-A543-C6901E087AC9}" type="sibTrans" cxnId="{8F433E71-99F9-4EF0-8DB8-CE05B17A2276}">
      <dgm:prSet/>
      <dgm:spPr/>
      <dgm:t>
        <a:bodyPr/>
        <a:lstStyle/>
        <a:p>
          <a:endParaRPr lang="ru-RU" sz="1450">
            <a:latin typeface="Calibri" pitchFamily="34" charset="0"/>
          </a:endParaRPr>
        </a:p>
      </dgm:t>
    </dgm:pt>
    <dgm:pt modelId="{4B13ACC6-7D30-4E60-982B-1B12618C05E5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eaLnBrk="1" latinLnBrk="0"/>
          <a:r>
            <a:rPr lang="ru-RU" sz="1450" dirty="0" smtClean="0">
              <a:latin typeface="Calibri" pitchFamily="34" charset="0"/>
            </a:rPr>
            <a:t>Установление единого тарифа на транспортировку газа</a:t>
          </a:r>
        </a:p>
      </dgm:t>
    </dgm:pt>
    <dgm:pt modelId="{1F31075C-4363-495F-9584-C94F5E816800}" type="parTrans" cxnId="{CDE8E97A-EC67-452F-AD7D-3C73DBECA1C1}">
      <dgm:prSet/>
      <dgm:spPr/>
      <dgm:t>
        <a:bodyPr/>
        <a:lstStyle/>
        <a:p>
          <a:endParaRPr lang="ru-RU" sz="1450">
            <a:latin typeface="Calibri" pitchFamily="34" charset="0"/>
          </a:endParaRPr>
        </a:p>
      </dgm:t>
    </dgm:pt>
    <dgm:pt modelId="{72865192-DC86-4B27-BDE6-2757D5956973}" type="sibTrans" cxnId="{CDE8E97A-EC67-452F-AD7D-3C73DBECA1C1}">
      <dgm:prSet/>
      <dgm:spPr/>
      <dgm:t>
        <a:bodyPr/>
        <a:lstStyle/>
        <a:p>
          <a:endParaRPr lang="ru-RU" sz="1450">
            <a:latin typeface="Calibri" pitchFamily="34" charset="0"/>
          </a:endParaRPr>
        </a:p>
      </dgm:t>
    </dgm:pt>
    <dgm:pt modelId="{2DB263B6-41A5-45F1-B024-9C1FCC2BE84F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eaLnBrk="1" latinLnBrk="0">
            <a:spcAft>
              <a:spcPts val="0"/>
            </a:spcAft>
          </a:pPr>
          <a:r>
            <a:rPr lang="ru-RU" sz="1450" dirty="0" smtClean="0">
              <a:latin typeface="Calibri" pitchFamily="34" charset="0"/>
            </a:rPr>
            <a:t>Использование </a:t>
          </a:r>
          <a:r>
            <a:rPr lang="ru-RU" sz="1450" dirty="0" err="1" smtClean="0">
              <a:latin typeface="Calibri" pitchFamily="34" charset="0"/>
            </a:rPr>
            <a:t>netback</a:t>
          </a:r>
          <a:r>
            <a:rPr lang="ru-RU" sz="1450" dirty="0" smtClean="0">
              <a:latin typeface="Calibri" pitchFamily="34" charset="0"/>
            </a:rPr>
            <a:t> </a:t>
          </a:r>
          <a:r>
            <a:rPr lang="ru-RU" sz="1450" dirty="0" err="1" smtClean="0">
              <a:latin typeface="Calibri" pitchFamily="34" charset="0"/>
            </a:rPr>
            <a:t>price</a:t>
          </a:r>
          <a:endParaRPr lang="ru-RU" sz="1450" dirty="0" smtClean="0">
            <a:latin typeface="Calibri" pitchFamily="34" charset="0"/>
          </a:endParaRPr>
        </a:p>
        <a:p>
          <a:pPr eaLnBrk="1" latinLnBrk="0">
            <a:spcAft>
              <a:spcPts val="0"/>
            </a:spcAft>
          </a:pPr>
          <a:r>
            <a:rPr lang="ru-RU" sz="1450" dirty="0" smtClean="0">
              <a:latin typeface="Calibri" pitchFamily="34" charset="0"/>
            </a:rPr>
            <a:t> (</a:t>
          </a:r>
          <a:r>
            <a:rPr lang="ru-RU" sz="1450" dirty="0" err="1" smtClean="0">
              <a:latin typeface="Calibri" pitchFamily="34" charset="0"/>
            </a:rPr>
            <a:t>спотового</a:t>
          </a:r>
          <a:r>
            <a:rPr lang="ru-RU" sz="1450" dirty="0" smtClean="0">
              <a:latin typeface="Calibri" pitchFamily="34" charset="0"/>
            </a:rPr>
            <a:t> – NBP (Великобритания), </a:t>
          </a:r>
        </a:p>
        <a:p>
          <a:pPr eaLnBrk="1" latinLnBrk="0">
            <a:spcAft>
              <a:spcPts val="0"/>
            </a:spcAft>
          </a:pPr>
          <a:r>
            <a:rPr lang="ru-RU" sz="1450" dirty="0" smtClean="0">
              <a:latin typeface="Calibri" pitchFamily="34" charset="0"/>
            </a:rPr>
            <a:t>долгосрочного – NCG (Германия)</a:t>
          </a:r>
        </a:p>
      </dgm:t>
    </dgm:pt>
    <dgm:pt modelId="{7E07C65C-3DB8-4779-846F-CDF02F46A426}" type="parTrans" cxnId="{9D8F6E0F-5DE9-4221-9D6A-68A77229AB16}">
      <dgm:prSet/>
      <dgm:spPr/>
      <dgm:t>
        <a:bodyPr/>
        <a:lstStyle/>
        <a:p>
          <a:endParaRPr lang="ru-RU" sz="1450">
            <a:latin typeface="Calibri" pitchFamily="34" charset="0"/>
          </a:endParaRPr>
        </a:p>
      </dgm:t>
    </dgm:pt>
    <dgm:pt modelId="{D4009BCE-241C-43D5-8F24-00ED859C8222}" type="sibTrans" cxnId="{9D8F6E0F-5DE9-4221-9D6A-68A77229AB16}">
      <dgm:prSet/>
      <dgm:spPr/>
      <dgm:t>
        <a:bodyPr/>
        <a:lstStyle/>
        <a:p>
          <a:endParaRPr lang="ru-RU" sz="1450">
            <a:latin typeface="Calibri" pitchFamily="34" charset="0"/>
          </a:endParaRPr>
        </a:p>
      </dgm:t>
    </dgm:pt>
    <dgm:pt modelId="{2485524B-EB7B-41A6-ABA5-513DB3CF200B}">
      <dgm:prSet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20000"/>
              <a:lumOff val="80000"/>
            </a:schemeClr>
          </a:solidFill>
        </a:ln>
      </dgm:spPr>
      <dgm:t>
        <a:bodyPr/>
        <a:lstStyle/>
        <a:p>
          <a:r>
            <a:rPr lang="ru-RU" sz="1450" dirty="0" smtClean="0">
              <a:latin typeface="Calibri" pitchFamily="34" charset="0"/>
            </a:rPr>
            <a:t>Регистрация внебиржевых контрактов путём регистрации сделок</a:t>
          </a:r>
        </a:p>
      </dgm:t>
    </dgm:pt>
    <dgm:pt modelId="{63FED7D3-CB44-4139-822E-D7337AB126A3}" type="parTrans" cxnId="{DBD9AED6-9A79-445D-991E-DF611D7A4914}">
      <dgm:prSet/>
      <dgm:spPr/>
      <dgm:t>
        <a:bodyPr/>
        <a:lstStyle/>
        <a:p>
          <a:endParaRPr lang="ru-RU" sz="1450">
            <a:latin typeface="Calibri" pitchFamily="34" charset="0"/>
          </a:endParaRPr>
        </a:p>
      </dgm:t>
    </dgm:pt>
    <dgm:pt modelId="{9BC83DFD-A185-40BB-9BCF-65CB693EC44D}" type="sibTrans" cxnId="{DBD9AED6-9A79-445D-991E-DF611D7A4914}">
      <dgm:prSet/>
      <dgm:spPr/>
      <dgm:t>
        <a:bodyPr/>
        <a:lstStyle/>
        <a:p>
          <a:endParaRPr lang="ru-RU" sz="1450">
            <a:latin typeface="Calibri" pitchFamily="34" charset="0"/>
          </a:endParaRPr>
        </a:p>
      </dgm:t>
    </dgm:pt>
    <dgm:pt modelId="{2D076368-8020-420F-A25D-6BE42EAAA3FB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450" dirty="0" smtClean="0">
              <a:latin typeface="Calibri" pitchFamily="34" charset="0"/>
            </a:rPr>
            <a:t>Формирование индикатора на организованных торгах</a:t>
          </a:r>
        </a:p>
      </dgm:t>
    </dgm:pt>
    <dgm:pt modelId="{3C7125F9-C9D0-4AC9-B79D-8C69AA53A6FD}" type="parTrans" cxnId="{5AD665F1-BB60-4603-9A65-53C10B7A7664}">
      <dgm:prSet/>
      <dgm:spPr/>
      <dgm:t>
        <a:bodyPr/>
        <a:lstStyle/>
        <a:p>
          <a:endParaRPr lang="ru-RU" sz="1450">
            <a:latin typeface="Calibri" pitchFamily="34" charset="0"/>
          </a:endParaRPr>
        </a:p>
      </dgm:t>
    </dgm:pt>
    <dgm:pt modelId="{EB75F139-B33F-42BE-AF7B-D15801FFA5BA}" type="sibTrans" cxnId="{5AD665F1-BB60-4603-9A65-53C10B7A7664}">
      <dgm:prSet/>
      <dgm:spPr/>
      <dgm:t>
        <a:bodyPr/>
        <a:lstStyle/>
        <a:p>
          <a:endParaRPr lang="ru-RU" sz="1450">
            <a:latin typeface="Calibri" pitchFamily="34" charset="0"/>
          </a:endParaRPr>
        </a:p>
      </dgm:t>
    </dgm:pt>
    <dgm:pt modelId="{B8DA50DF-6781-429A-8893-035F1BD9B24F}" type="pres">
      <dgm:prSet presAssocID="{833FD8C9-6D1D-4AD7-B200-921A6957198C}" presName="Name0" presStyleCnt="0">
        <dgm:presLayoutVars>
          <dgm:dir/>
          <dgm:animLvl val="lvl"/>
          <dgm:resizeHandles val="exact"/>
        </dgm:presLayoutVars>
      </dgm:prSet>
      <dgm:spPr/>
    </dgm:pt>
    <dgm:pt modelId="{2C1AB249-16EB-4684-B374-68DAEDB92EFF}" type="pres">
      <dgm:prSet presAssocID="{0387EBE5-2F86-4FB2-A77A-CAA3F2677A8E}" presName="Name8" presStyleCnt="0"/>
      <dgm:spPr/>
    </dgm:pt>
    <dgm:pt modelId="{E9EA6371-5DA2-49D8-8225-E4F430F6AD8A}" type="pres">
      <dgm:prSet presAssocID="{0387EBE5-2F86-4FB2-A77A-CAA3F2677A8E}" presName="level" presStyleLbl="node1" presStyleIdx="0" presStyleCnt="5" custScaleY="544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E0BAA-2C51-4F8E-92B6-56BDC9BC556B}" type="pres">
      <dgm:prSet presAssocID="{0387EBE5-2F86-4FB2-A77A-CAA3F2677A8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B16F13-6311-4F3D-9AE0-021AE21C9379}" type="pres">
      <dgm:prSet presAssocID="{2D076368-8020-420F-A25D-6BE42EAAA3FB}" presName="Name8" presStyleCnt="0"/>
      <dgm:spPr/>
    </dgm:pt>
    <dgm:pt modelId="{1DCFE299-7E25-496F-ACFF-AD7F2CBEA13B}" type="pres">
      <dgm:prSet presAssocID="{2D076368-8020-420F-A25D-6BE42EAAA3FB}" presName="level" presStyleLbl="node1" presStyleIdx="1" presStyleCnt="5" custScaleY="272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1033D-0A38-4FC3-9C87-04DA4105A126}" type="pres">
      <dgm:prSet presAssocID="{2D076368-8020-420F-A25D-6BE42EAAA3F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C0639-7C0E-486A-AE09-3187F4093373}" type="pres">
      <dgm:prSet presAssocID="{2485524B-EB7B-41A6-ABA5-513DB3CF200B}" presName="Name8" presStyleCnt="0"/>
      <dgm:spPr/>
    </dgm:pt>
    <dgm:pt modelId="{F0486389-D40C-4D05-B2A5-3A9D91CA4EC6}" type="pres">
      <dgm:prSet presAssocID="{2485524B-EB7B-41A6-ABA5-513DB3CF200B}" presName="level" presStyleLbl="node1" presStyleIdx="2" presStyleCnt="5" custScaleY="299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BC99B3-91D2-491E-937A-956D5FA80AD6}" type="pres">
      <dgm:prSet presAssocID="{2485524B-EB7B-41A6-ABA5-513DB3CF200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38DC66-1CF0-4ADC-BC2C-2637E7D6BAD8}" type="pres">
      <dgm:prSet presAssocID="{2DB263B6-41A5-45F1-B024-9C1FCC2BE84F}" presName="Name8" presStyleCnt="0"/>
      <dgm:spPr/>
    </dgm:pt>
    <dgm:pt modelId="{2338ED94-CA4C-4FA1-8A9F-10D8B980288A}" type="pres">
      <dgm:prSet presAssocID="{2DB263B6-41A5-45F1-B024-9C1FCC2BE84F}" presName="level" presStyleLbl="node1" presStyleIdx="3" presStyleCnt="5" custScaleY="312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F6835B-6936-46CA-B33C-F1902E86BDB9}" type="pres">
      <dgm:prSet presAssocID="{2DB263B6-41A5-45F1-B024-9C1FCC2BE84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E16FB-DB89-4159-990F-F99C690E8E6E}" type="pres">
      <dgm:prSet presAssocID="{4B13ACC6-7D30-4E60-982B-1B12618C05E5}" presName="Name8" presStyleCnt="0"/>
      <dgm:spPr/>
    </dgm:pt>
    <dgm:pt modelId="{DE6F2BD3-8A2B-4804-AC37-B6CBFF7256D2}" type="pres">
      <dgm:prSet presAssocID="{4B13ACC6-7D30-4E60-982B-1B12618C05E5}" presName="level" presStyleLbl="node1" presStyleIdx="4" presStyleCnt="5" custScaleY="305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C2BDA-70CD-46C3-99F7-6D84FB623E27}" type="pres">
      <dgm:prSet presAssocID="{4B13ACC6-7D30-4E60-982B-1B12618C05E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E850E3-6043-48D9-8B81-D69F4D25F1FA}" type="presOf" srcId="{2485524B-EB7B-41A6-ABA5-513DB3CF200B}" destId="{F0486389-D40C-4D05-B2A5-3A9D91CA4EC6}" srcOrd="0" destOrd="0" presId="urn:microsoft.com/office/officeart/2005/8/layout/pyramid1"/>
    <dgm:cxn modelId="{8F433E71-99F9-4EF0-8DB8-CE05B17A2276}" srcId="{833FD8C9-6D1D-4AD7-B200-921A6957198C}" destId="{0387EBE5-2F86-4FB2-A77A-CAA3F2677A8E}" srcOrd="0" destOrd="0" parTransId="{494FD021-E923-4CE6-B936-D95A2EB0510A}" sibTransId="{4C2061E6-2E11-49E9-A543-C6901E087AC9}"/>
    <dgm:cxn modelId="{C6F31C12-03E7-41D4-B1C0-EE5E63F423E5}" type="presOf" srcId="{2DB263B6-41A5-45F1-B024-9C1FCC2BE84F}" destId="{2338ED94-CA4C-4FA1-8A9F-10D8B980288A}" srcOrd="0" destOrd="0" presId="urn:microsoft.com/office/officeart/2005/8/layout/pyramid1"/>
    <dgm:cxn modelId="{9D8F6E0F-5DE9-4221-9D6A-68A77229AB16}" srcId="{833FD8C9-6D1D-4AD7-B200-921A6957198C}" destId="{2DB263B6-41A5-45F1-B024-9C1FCC2BE84F}" srcOrd="3" destOrd="0" parTransId="{7E07C65C-3DB8-4779-846F-CDF02F46A426}" sibTransId="{D4009BCE-241C-43D5-8F24-00ED859C8222}"/>
    <dgm:cxn modelId="{DBD9AED6-9A79-445D-991E-DF611D7A4914}" srcId="{833FD8C9-6D1D-4AD7-B200-921A6957198C}" destId="{2485524B-EB7B-41A6-ABA5-513DB3CF200B}" srcOrd="2" destOrd="0" parTransId="{63FED7D3-CB44-4139-822E-D7337AB126A3}" sibTransId="{9BC83DFD-A185-40BB-9BCF-65CB693EC44D}"/>
    <dgm:cxn modelId="{E95A5586-DF12-4234-86FD-EDBF6057522C}" type="presOf" srcId="{2485524B-EB7B-41A6-ABA5-513DB3CF200B}" destId="{15BC99B3-91D2-491E-937A-956D5FA80AD6}" srcOrd="1" destOrd="0" presId="urn:microsoft.com/office/officeart/2005/8/layout/pyramid1"/>
    <dgm:cxn modelId="{24280FAD-69FB-435C-951F-C7A4CB164759}" type="presOf" srcId="{4B13ACC6-7D30-4E60-982B-1B12618C05E5}" destId="{DE6F2BD3-8A2B-4804-AC37-B6CBFF7256D2}" srcOrd="0" destOrd="0" presId="urn:microsoft.com/office/officeart/2005/8/layout/pyramid1"/>
    <dgm:cxn modelId="{C0595D21-1C02-41E2-BD48-B3879A630010}" type="presOf" srcId="{2D076368-8020-420F-A25D-6BE42EAAA3FB}" destId="{3C01033D-0A38-4FC3-9C87-04DA4105A126}" srcOrd="1" destOrd="0" presId="urn:microsoft.com/office/officeart/2005/8/layout/pyramid1"/>
    <dgm:cxn modelId="{B50762C9-8264-4330-B20F-FE95DCA63F25}" type="presOf" srcId="{0387EBE5-2F86-4FB2-A77A-CAA3F2677A8E}" destId="{CF0E0BAA-2C51-4F8E-92B6-56BDC9BC556B}" srcOrd="1" destOrd="0" presId="urn:microsoft.com/office/officeart/2005/8/layout/pyramid1"/>
    <dgm:cxn modelId="{5AD665F1-BB60-4603-9A65-53C10B7A7664}" srcId="{833FD8C9-6D1D-4AD7-B200-921A6957198C}" destId="{2D076368-8020-420F-A25D-6BE42EAAA3FB}" srcOrd="1" destOrd="0" parTransId="{3C7125F9-C9D0-4AC9-B79D-8C69AA53A6FD}" sibTransId="{EB75F139-B33F-42BE-AF7B-D15801FFA5BA}"/>
    <dgm:cxn modelId="{7A492EC2-AAD3-4155-A8B7-9A8944737E1C}" type="presOf" srcId="{0387EBE5-2F86-4FB2-A77A-CAA3F2677A8E}" destId="{E9EA6371-5DA2-49D8-8225-E4F430F6AD8A}" srcOrd="0" destOrd="0" presId="urn:microsoft.com/office/officeart/2005/8/layout/pyramid1"/>
    <dgm:cxn modelId="{CDE8E97A-EC67-452F-AD7D-3C73DBECA1C1}" srcId="{833FD8C9-6D1D-4AD7-B200-921A6957198C}" destId="{4B13ACC6-7D30-4E60-982B-1B12618C05E5}" srcOrd="4" destOrd="0" parTransId="{1F31075C-4363-495F-9584-C94F5E816800}" sibTransId="{72865192-DC86-4B27-BDE6-2757D5956973}"/>
    <dgm:cxn modelId="{B2110702-8C92-4F91-A872-51D0710E5E65}" type="presOf" srcId="{2DB263B6-41A5-45F1-B024-9C1FCC2BE84F}" destId="{62F6835B-6936-46CA-B33C-F1902E86BDB9}" srcOrd="1" destOrd="0" presId="urn:microsoft.com/office/officeart/2005/8/layout/pyramid1"/>
    <dgm:cxn modelId="{976CFD99-ED6A-40A1-89EE-CF92E0B24C24}" type="presOf" srcId="{4B13ACC6-7D30-4E60-982B-1B12618C05E5}" destId="{939C2BDA-70CD-46C3-99F7-6D84FB623E27}" srcOrd="1" destOrd="0" presId="urn:microsoft.com/office/officeart/2005/8/layout/pyramid1"/>
    <dgm:cxn modelId="{FC3BCB55-E240-4262-96E7-1E46CC3AB8F1}" type="presOf" srcId="{2D076368-8020-420F-A25D-6BE42EAAA3FB}" destId="{1DCFE299-7E25-496F-ACFF-AD7F2CBEA13B}" srcOrd="0" destOrd="0" presId="urn:microsoft.com/office/officeart/2005/8/layout/pyramid1"/>
    <dgm:cxn modelId="{378CB6BD-E3D6-4518-A100-78A2A4335024}" type="presOf" srcId="{833FD8C9-6D1D-4AD7-B200-921A6957198C}" destId="{B8DA50DF-6781-429A-8893-035F1BD9B24F}" srcOrd="0" destOrd="0" presId="urn:microsoft.com/office/officeart/2005/8/layout/pyramid1"/>
    <dgm:cxn modelId="{7F58334E-3693-4CE6-844B-56DA13DC2FA7}" type="presParOf" srcId="{B8DA50DF-6781-429A-8893-035F1BD9B24F}" destId="{2C1AB249-16EB-4684-B374-68DAEDB92EFF}" srcOrd="0" destOrd="0" presId="urn:microsoft.com/office/officeart/2005/8/layout/pyramid1"/>
    <dgm:cxn modelId="{90706DF4-4478-4544-AB08-607D24272EE6}" type="presParOf" srcId="{2C1AB249-16EB-4684-B374-68DAEDB92EFF}" destId="{E9EA6371-5DA2-49D8-8225-E4F430F6AD8A}" srcOrd="0" destOrd="0" presId="urn:microsoft.com/office/officeart/2005/8/layout/pyramid1"/>
    <dgm:cxn modelId="{83A77F01-CD0C-4C77-A86D-E3BCA401878D}" type="presParOf" srcId="{2C1AB249-16EB-4684-B374-68DAEDB92EFF}" destId="{CF0E0BAA-2C51-4F8E-92B6-56BDC9BC556B}" srcOrd="1" destOrd="0" presId="urn:microsoft.com/office/officeart/2005/8/layout/pyramid1"/>
    <dgm:cxn modelId="{EBFB8A23-C09D-4E25-A13E-DA1CC9D798A3}" type="presParOf" srcId="{B8DA50DF-6781-429A-8893-035F1BD9B24F}" destId="{9EB16F13-6311-4F3D-9AE0-021AE21C9379}" srcOrd="1" destOrd="0" presId="urn:microsoft.com/office/officeart/2005/8/layout/pyramid1"/>
    <dgm:cxn modelId="{1857638A-44B9-48B0-A5C4-E7A7E3543A9C}" type="presParOf" srcId="{9EB16F13-6311-4F3D-9AE0-021AE21C9379}" destId="{1DCFE299-7E25-496F-ACFF-AD7F2CBEA13B}" srcOrd="0" destOrd="0" presId="urn:microsoft.com/office/officeart/2005/8/layout/pyramid1"/>
    <dgm:cxn modelId="{0A1DC3C4-F0EB-4D81-AA0A-F40143A317D6}" type="presParOf" srcId="{9EB16F13-6311-4F3D-9AE0-021AE21C9379}" destId="{3C01033D-0A38-4FC3-9C87-04DA4105A126}" srcOrd="1" destOrd="0" presId="urn:microsoft.com/office/officeart/2005/8/layout/pyramid1"/>
    <dgm:cxn modelId="{1CEC0884-2D32-41DE-B8B9-003DC6E06385}" type="presParOf" srcId="{B8DA50DF-6781-429A-8893-035F1BD9B24F}" destId="{287C0639-7C0E-486A-AE09-3187F4093373}" srcOrd="2" destOrd="0" presId="urn:microsoft.com/office/officeart/2005/8/layout/pyramid1"/>
    <dgm:cxn modelId="{AC1DB22F-FADB-4714-A9EE-C3BA10624385}" type="presParOf" srcId="{287C0639-7C0E-486A-AE09-3187F4093373}" destId="{F0486389-D40C-4D05-B2A5-3A9D91CA4EC6}" srcOrd="0" destOrd="0" presId="urn:microsoft.com/office/officeart/2005/8/layout/pyramid1"/>
    <dgm:cxn modelId="{729B5B84-3138-43BC-A4AE-1D0CB1323907}" type="presParOf" srcId="{287C0639-7C0E-486A-AE09-3187F4093373}" destId="{15BC99B3-91D2-491E-937A-956D5FA80AD6}" srcOrd="1" destOrd="0" presId="urn:microsoft.com/office/officeart/2005/8/layout/pyramid1"/>
    <dgm:cxn modelId="{61905CF1-AC57-48D9-8D68-E45C446F6F18}" type="presParOf" srcId="{B8DA50DF-6781-429A-8893-035F1BD9B24F}" destId="{7A38DC66-1CF0-4ADC-BC2C-2637E7D6BAD8}" srcOrd="3" destOrd="0" presId="urn:microsoft.com/office/officeart/2005/8/layout/pyramid1"/>
    <dgm:cxn modelId="{431A0A3B-D8A8-443C-BCF4-F00A793C490A}" type="presParOf" srcId="{7A38DC66-1CF0-4ADC-BC2C-2637E7D6BAD8}" destId="{2338ED94-CA4C-4FA1-8A9F-10D8B980288A}" srcOrd="0" destOrd="0" presId="urn:microsoft.com/office/officeart/2005/8/layout/pyramid1"/>
    <dgm:cxn modelId="{44C005E9-72BA-4265-8F46-CBC8E30B5BE7}" type="presParOf" srcId="{7A38DC66-1CF0-4ADC-BC2C-2637E7D6BAD8}" destId="{62F6835B-6936-46CA-B33C-F1902E86BDB9}" srcOrd="1" destOrd="0" presId="urn:microsoft.com/office/officeart/2005/8/layout/pyramid1"/>
    <dgm:cxn modelId="{3279356F-059F-4035-8CB1-CE5B8A74FFAD}" type="presParOf" srcId="{B8DA50DF-6781-429A-8893-035F1BD9B24F}" destId="{882E16FB-DB89-4159-990F-F99C690E8E6E}" srcOrd="4" destOrd="0" presId="urn:microsoft.com/office/officeart/2005/8/layout/pyramid1"/>
    <dgm:cxn modelId="{AC35E4F1-F534-4355-8B4F-432CDDE7F7E5}" type="presParOf" srcId="{882E16FB-DB89-4159-990F-F99C690E8E6E}" destId="{DE6F2BD3-8A2B-4804-AC37-B6CBFF7256D2}" srcOrd="0" destOrd="0" presId="urn:microsoft.com/office/officeart/2005/8/layout/pyramid1"/>
    <dgm:cxn modelId="{3E328243-4599-4C5C-ACB5-F4601A6633C5}" type="presParOf" srcId="{882E16FB-DB89-4159-990F-F99C690E8E6E}" destId="{939C2BDA-70CD-46C3-99F7-6D84FB623E2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18CA79-F4DF-4869-8CEC-30F08AF5DAC7}">
      <dsp:nvSpPr>
        <dsp:cNvPr id="0" name=""/>
        <dsp:cNvSpPr/>
      </dsp:nvSpPr>
      <dsp:spPr>
        <a:xfrm>
          <a:off x="0" y="243502"/>
          <a:ext cx="1416726" cy="416316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2006 год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243502"/>
        <a:ext cx="1416726" cy="416316"/>
      </dsp:txXfrm>
    </dsp:sp>
    <dsp:sp modelId="{E207CA59-E2CA-4612-BAD7-2971EF60F7AE}">
      <dsp:nvSpPr>
        <dsp:cNvPr id="0" name=""/>
        <dsp:cNvSpPr/>
      </dsp:nvSpPr>
      <dsp:spPr>
        <a:xfrm>
          <a:off x="1416726" y="430104"/>
          <a:ext cx="1218374" cy="43112"/>
        </a:xfrm>
        <a:custGeom>
          <a:avLst/>
          <a:gdLst/>
          <a:ahLst/>
          <a:cxnLst/>
          <a:rect l="0" t="0" r="0" b="0"/>
          <a:pathLst>
            <a:path>
              <a:moveTo>
                <a:pt x="0" y="21556"/>
              </a:moveTo>
              <a:lnTo>
                <a:pt x="1218374" y="21556"/>
              </a:lnTo>
            </a:path>
          </a:pathLst>
        </a:custGeom>
        <a:noFill/>
        <a:ln w="285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1995454" y="421201"/>
        <a:ext cx="60918" cy="60918"/>
      </dsp:txXfrm>
    </dsp:sp>
    <dsp:sp modelId="{926ACFAB-B55A-4ED2-BCCC-C4E3B65B30B5}">
      <dsp:nvSpPr>
        <dsp:cNvPr id="0" name=""/>
        <dsp:cNvSpPr/>
      </dsp:nvSpPr>
      <dsp:spPr>
        <a:xfrm>
          <a:off x="2635101" y="1816"/>
          <a:ext cx="5976452" cy="899687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Правительством Российской Федерации принято решение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об изменении принципов регулирования оптовых цен: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- поэтапное достижение оптовыми ценами на газа ОАО «Газпром»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равной доходности  поставок газа на внешний и внутренний рынок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635101" y="1816"/>
        <a:ext cx="5976452" cy="899687"/>
      </dsp:txXfrm>
    </dsp:sp>
    <dsp:sp modelId="{E15B28DD-746C-4772-ACAE-3291D1BDCABD}">
      <dsp:nvSpPr>
        <dsp:cNvPr id="0" name=""/>
        <dsp:cNvSpPr/>
      </dsp:nvSpPr>
      <dsp:spPr>
        <a:xfrm>
          <a:off x="0" y="1463308"/>
          <a:ext cx="1416701" cy="416316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2007 год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1463308"/>
        <a:ext cx="1416701" cy="416316"/>
      </dsp:txXfrm>
    </dsp:sp>
    <dsp:sp modelId="{C96A2FBC-39CA-4204-846A-74346E5CE84E}">
      <dsp:nvSpPr>
        <dsp:cNvPr id="0" name=""/>
        <dsp:cNvSpPr/>
      </dsp:nvSpPr>
      <dsp:spPr>
        <a:xfrm>
          <a:off x="1416701" y="1649910"/>
          <a:ext cx="1218399" cy="43112"/>
        </a:xfrm>
        <a:custGeom>
          <a:avLst/>
          <a:gdLst/>
          <a:ahLst/>
          <a:cxnLst/>
          <a:rect l="0" t="0" r="0" b="0"/>
          <a:pathLst>
            <a:path>
              <a:moveTo>
                <a:pt x="0" y="21556"/>
              </a:moveTo>
              <a:lnTo>
                <a:pt x="1218399" y="21556"/>
              </a:lnTo>
            </a:path>
          </a:pathLst>
        </a:custGeom>
        <a:noFill/>
        <a:ln w="285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1995441" y="1641006"/>
        <a:ext cx="60919" cy="60919"/>
      </dsp:txXfrm>
    </dsp:sp>
    <dsp:sp modelId="{A6271483-917D-4C64-94C2-ED556D163885}">
      <dsp:nvSpPr>
        <dsp:cNvPr id="0" name=""/>
        <dsp:cNvSpPr/>
      </dsp:nvSpPr>
      <dsp:spPr>
        <a:xfrm>
          <a:off x="2635101" y="1084175"/>
          <a:ext cx="5976426" cy="1174581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Изменение принципов регулирования оптовых цен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(Постановление Правительства от 28.05.2007 № 333 «О совершенствовании государственного регулирования цен на газ»):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-  метод индексации оптовых цен на газ ОАО «Газпром»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- сохранение принципов равной доходности  поставок газа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на внешний и внутренний рынок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635101" y="1084175"/>
        <a:ext cx="5976426" cy="1174581"/>
      </dsp:txXfrm>
    </dsp:sp>
    <dsp:sp modelId="{AF900D9C-4C79-437F-96F6-A7F2DB849B76}">
      <dsp:nvSpPr>
        <dsp:cNvPr id="0" name=""/>
        <dsp:cNvSpPr/>
      </dsp:nvSpPr>
      <dsp:spPr>
        <a:xfrm>
          <a:off x="4496" y="2744177"/>
          <a:ext cx="1416701" cy="416316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2012 год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496" y="2744177"/>
        <a:ext cx="1416701" cy="416316"/>
      </dsp:txXfrm>
    </dsp:sp>
    <dsp:sp modelId="{AB1C03D5-A513-494A-BB30-77FC65CF23EA}">
      <dsp:nvSpPr>
        <dsp:cNvPr id="0" name=""/>
        <dsp:cNvSpPr/>
      </dsp:nvSpPr>
      <dsp:spPr>
        <a:xfrm rot="75455">
          <a:off x="1421051" y="2944103"/>
          <a:ext cx="1214195" cy="43112"/>
        </a:xfrm>
        <a:custGeom>
          <a:avLst/>
          <a:gdLst/>
          <a:ahLst/>
          <a:cxnLst/>
          <a:rect l="0" t="0" r="0" b="0"/>
          <a:pathLst>
            <a:path>
              <a:moveTo>
                <a:pt x="0" y="21556"/>
              </a:moveTo>
              <a:lnTo>
                <a:pt x="1214195" y="21556"/>
              </a:lnTo>
            </a:path>
          </a:pathLst>
        </a:custGeom>
        <a:noFill/>
        <a:ln w="285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75455">
        <a:off x="1997794" y="2935304"/>
        <a:ext cx="60709" cy="60709"/>
      </dsp:txXfrm>
    </dsp:sp>
    <dsp:sp modelId="{4AA45B52-9C05-4434-84CC-039E58EB518E}">
      <dsp:nvSpPr>
        <dsp:cNvPr id="0" name=""/>
        <dsp:cNvSpPr/>
      </dsp:nvSpPr>
      <dsp:spPr>
        <a:xfrm>
          <a:off x="2635101" y="2441428"/>
          <a:ext cx="6002155" cy="1075109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Изменение принципов регулирования оптовых цен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(Постановление Правительства от 28.05.2007 № 333 «О совершенствовании государственного регулирования цен на газ»):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-  применение формулы цены на газ ОАО «Газпром»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635101" y="2441428"/>
        <a:ext cx="6002155" cy="1075109"/>
      </dsp:txXfrm>
    </dsp:sp>
    <dsp:sp modelId="{355CC71B-E758-4830-8A1D-2B32D9A2D1D4}">
      <dsp:nvSpPr>
        <dsp:cNvPr id="0" name=""/>
        <dsp:cNvSpPr/>
      </dsp:nvSpPr>
      <dsp:spPr>
        <a:xfrm>
          <a:off x="0" y="4168434"/>
          <a:ext cx="1416726" cy="508181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2013 год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4168434"/>
        <a:ext cx="1416726" cy="508181"/>
      </dsp:txXfrm>
    </dsp:sp>
    <dsp:sp modelId="{023F87CF-9749-4E76-B42D-6E3361A1B3D9}">
      <dsp:nvSpPr>
        <dsp:cNvPr id="0" name=""/>
        <dsp:cNvSpPr/>
      </dsp:nvSpPr>
      <dsp:spPr>
        <a:xfrm rot="213916">
          <a:off x="1415545" y="4438924"/>
          <a:ext cx="1220737" cy="43112"/>
        </a:xfrm>
        <a:custGeom>
          <a:avLst/>
          <a:gdLst/>
          <a:ahLst/>
          <a:cxnLst/>
          <a:rect l="0" t="0" r="0" b="0"/>
          <a:pathLst>
            <a:path>
              <a:moveTo>
                <a:pt x="0" y="21556"/>
              </a:moveTo>
              <a:lnTo>
                <a:pt x="1220737" y="21556"/>
              </a:lnTo>
            </a:path>
          </a:pathLst>
        </a:custGeom>
        <a:noFill/>
        <a:ln w="285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213916">
        <a:off x="1995395" y="4429962"/>
        <a:ext cx="61036" cy="61036"/>
      </dsp:txXfrm>
    </dsp:sp>
    <dsp:sp modelId="{CA47F4AB-DD0D-4E3A-8A45-05F98FED2D3D}">
      <dsp:nvSpPr>
        <dsp:cNvPr id="0" name=""/>
        <dsp:cNvSpPr/>
      </dsp:nvSpPr>
      <dsp:spPr>
        <a:xfrm>
          <a:off x="2635101" y="3699197"/>
          <a:ext cx="6002181" cy="1598479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Изменение принципов регулирования оптовых цен: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Приказ ФСТ России от 14.07.2011 N 165-э/2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«Об утверждении Положения об определении формулы цены газа»: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-  применение формулы цены на газ ОАО «Газпром» ежеквартально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 учетом изменения стоимости корзины цен на нефтепродукты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на европейском рынке в пределах +/- 3%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от среднего уровня прогноза социально-экономического развития на 2013 г.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635101" y="3699197"/>
        <a:ext cx="6002181" cy="15984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91BE70-BB9C-42B6-9BE0-C7A334CE31B2}">
      <dsp:nvSpPr>
        <dsp:cNvPr id="0" name=""/>
        <dsp:cNvSpPr/>
      </dsp:nvSpPr>
      <dsp:spPr>
        <a:xfrm>
          <a:off x="4298678" y="193980"/>
          <a:ext cx="2700457" cy="470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477"/>
              </a:lnTo>
              <a:lnTo>
                <a:pt x="2700457" y="235477"/>
              </a:lnTo>
              <a:lnTo>
                <a:pt x="2700457" y="470890"/>
              </a:lnTo>
            </a:path>
          </a:pathLst>
        </a:custGeom>
        <a:noFill/>
        <a:ln w="127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368A17-834B-4AA6-B120-8951B8392062}">
      <dsp:nvSpPr>
        <dsp:cNvPr id="0" name=""/>
        <dsp:cNvSpPr/>
      </dsp:nvSpPr>
      <dsp:spPr>
        <a:xfrm>
          <a:off x="4240761" y="193980"/>
          <a:ext cx="91440" cy="470954"/>
        </a:xfrm>
        <a:custGeom>
          <a:avLst/>
          <a:gdLst/>
          <a:ahLst/>
          <a:cxnLst/>
          <a:rect l="0" t="0" r="0" b="0"/>
          <a:pathLst>
            <a:path>
              <a:moveTo>
                <a:pt x="57916" y="0"/>
              </a:moveTo>
              <a:lnTo>
                <a:pt x="57916" y="235541"/>
              </a:lnTo>
              <a:lnTo>
                <a:pt x="45720" y="235541"/>
              </a:lnTo>
              <a:lnTo>
                <a:pt x="45720" y="470954"/>
              </a:lnTo>
            </a:path>
          </a:pathLst>
        </a:custGeom>
        <a:noFill/>
        <a:ln w="127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6217D3-DAD8-41CB-AA6A-44FD54628B74}">
      <dsp:nvSpPr>
        <dsp:cNvPr id="0" name=""/>
        <dsp:cNvSpPr/>
      </dsp:nvSpPr>
      <dsp:spPr>
        <a:xfrm>
          <a:off x="1573423" y="193980"/>
          <a:ext cx="2725254" cy="470890"/>
        </a:xfrm>
        <a:custGeom>
          <a:avLst/>
          <a:gdLst/>
          <a:ahLst/>
          <a:cxnLst/>
          <a:rect l="0" t="0" r="0" b="0"/>
          <a:pathLst>
            <a:path>
              <a:moveTo>
                <a:pt x="2725254" y="0"/>
              </a:moveTo>
              <a:lnTo>
                <a:pt x="2725254" y="235477"/>
              </a:lnTo>
              <a:lnTo>
                <a:pt x="0" y="235477"/>
              </a:lnTo>
              <a:lnTo>
                <a:pt x="0" y="470890"/>
              </a:lnTo>
            </a:path>
          </a:pathLst>
        </a:custGeom>
        <a:noFill/>
        <a:ln w="127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47CBF2-B4A5-4D78-8ECD-783BA9332C52}">
      <dsp:nvSpPr>
        <dsp:cNvPr id="0" name=""/>
        <dsp:cNvSpPr/>
      </dsp:nvSpPr>
      <dsp:spPr>
        <a:xfrm>
          <a:off x="2286176" y="0"/>
          <a:ext cx="4025004" cy="193980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Либерализация рынка природного газа  </a:t>
          </a:r>
          <a:endParaRPr lang="ru-RU" sz="1300" kern="1200" dirty="0"/>
        </a:p>
      </dsp:txBody>
      <dsp:txXfrm>
        <a:off x="2286176" y="0"/>
        <a:ext cx="4025004" cy="193980"/>
      </dsp:txXfrm>
    </dsp:sp>
    <dsp:sp modelId="{3721EC53-40A2-4396-B1B9-A369ACB92CB7}">
      <dsp:nvSpPr>
        <dsp:cNvPr id="0" name=""/>
        <dsp:cNvSpPr/>
      </dsp:nvSpPr>
      <dsp:spPr>
        <a:xfrm>
          <a:off x="452408" y="664870"/>
          <a:ext cx="2242030" cy="1121015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Переход от регулирования оптовых цен на газ к регулированию тарифов на услуги по транспортировке газа</a:t>
          </a:r>
          <a:endParaRPr lang="ru-RU" sz="1300" kern="1200" dirty="0"/>
        </a:p>
      </dsp:txBody>
      <dsp:txXfrm>
        <a:off x="452408" y="664870"/>
        <a:ext cx="2242030" cy="1121015"/>
      </dsp:txXfrm>
    </dsp:sp>
    <dsp:sp modelId="{89483407-C1AD-4EC8-B173-4A36FCC777A5}">
      <dsp:nvSpPr>
        <dsp:cNvPr id="0" name=""/>
        <dsp:cNvSpPr/>
      </dsp:nvSpPr>
      <dsp:spPr>
        <a:xfrm>
          <a:off x="3165466" y="664934"/>
          <a:ext cx="2242030" cy="1121015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Устранение существующих неравных условий поставки газа независимыми организациями и ОАО «Газпром»</a:t>
          </a:r>
          <a:endParaRPr lang="ru-RU" sz="1300" kern="1200" dirty="0"/>
        </a:p>
      </dsp:txBody>
      <dsp:txXfrm>
        <a:off x="3165466" y="664934"/>
        <a:ext cx="2242030" cy="1121015"/>
      </dsp:txXfrm>
    </dsp:sp>
    <dsp:sp modelId="{D6227626-DD52-4B66-BC2A-6AD3D90C4505}">
      <dsp:nvSpPr>
        <dsp:cNvPr id="0" name=""/>
        <dsp:cNvSpPr/>
      </dsp:nvSpPr>
      <dsp:spPr>
        <a:xfrm>
          <a:off x="5878121" y="664870"/>
          <a:ext cx="2242030" cy="1121015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Принятие мер по развитию газовой отрасли, необходимых для начала биржевых торгов природным газом</a:t>
          </a:r>
          <a:endParaRPr lang="ru-RU" sz="1300" kern="1200" dirty="0"/>
        </a:p>
      </dsp:txBody>
      <dsp:txXfrm>
        <a:off x="5878121" y="664870"/>
        <a:ext cx="2242030" cy="112101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EA6371-5DA2-49D8-8225-E4F430F6AD8A}">
      <dsp:nvSpPr>
        <dsp:cNvPr id="0" name=""/>
        <dsp:cNvSpPr/>
      </dsp:nvSpPr>
      <dsp:spPr>
        <a:xfrm>
          <a:off x="2850345" y="0"/>
          <a:ext cx="2609676" cy="1469808"/>
        </a:xfrm>
        <a:prstGeom prst="trapezoid">
          <a:avLst>
            <a:gd name="adj" fmla="val 88776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50" kern="1200" dirty="0" smtClean="0">
            <a:latin typeface="Calibri" pitchFamily="34" charset="0"/>
          </a:endParaRPr>
        </a:p>
        <a:p>
          <a:pPr lvl="0" algn="ctr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50" kern="1200" dirty="0" smtClean="0">
            <a:latin typeface="Calibri" pitchFamily="34" charset="0"/>
          </a:endParaRPr>
        </a:p>
        <a:p>
          <a:pPr lvl="0" algn="ctr" defTabSz="6445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50" kern="1200" dirty="0" smtClean="0">
              <a:latin typeface="Calibri" pitchFamily="34" charset="0"/>
            </a:rPr>
            <a:t>Рыночное</a:t>
          </a:r>
        </a:p>
        <a:p>
          <a:pPr lvl="0" algn="ctr" defTabSz="6445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50" kern="1200" dirty="0" smtClean="0">
              <a:latin typeface="Calibri" pitchFamily="34" charset="0"/>
            </a:rPr>
            <a:t> ценообразование</a:t>
          </a:r>
        </a:p>
      </dsp:txBody>
      <dsp:txXfrm>
        <a:off x="2850345" y="0"/>
        <a:ext cx="2609676" cy="1469808"/>
      </dsp:txXfrm>
    </dsp:sp>
    <dsp:sp modelId="{1DCFE299-7E25-496F-ACFF-AD7F2CBEA13B}">
      <dsp:nvSpPr>
        <dsp:cNvPr id="0" name=""/>
        <dsp:cNvSpPr/>
      </dsp:nvSpPr>
      <dsp:spPr>
        <a:xfrm>
          <a:off x="2198345" y="1469808"/>
          <a:ext cx="3913676" cy="734431"/>
        </a:xfrm>
        <a:prstGeom prst="trapezoid">
          <a:avLst>
            <a:gd name="adj" fmla="val 88776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50" kern="1200" dirty="0" smtClean="0">
              <a:latin typeface="Calibri" pitchFamily="34" charset="0"/>
            </a:rPr>
            <a:t>Формирование индикатора на организованных торгах</a:t>
          </a:r>
        </a:p>
      </dsp:txBody>
      <dsp:txXfrm>
        <a:off x="2883238" y="1469808"/>
        <a:ext cx="2543889" cy="734431"/>
      </dsp:txXfrm>
    </dsp:sp>
    <dsp:sp modelId="{F0486389-D40C-4D05-B2A5-3A9D91CA4EC6}">
      <dsp:nvSpPr>
        <dsp:cNvPr id="0" name=""/>
        <dsp:cNvSpPr/>
      </dsp:nvSpPr>
      <dsp:spPr>
        <a:xfrm>
          <a:off x="1480390" y="2204239"/>
          <a:ext cx="5349585" cy="808725"/>
        </a:xfrm>
        <a:prstGeom prst="trapezoid">
          <a:avLst>
            <a:gd name="adj" fmla="val 88776"/>
          </a:avLst>
        </a:prstGeom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20000"/>
              <a:lumOff val="80000"/>
            </a:schemeClr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50" kern="1200" dirty="0" smtClean="0">
              <a:latin typeface="Calibri" pitchFamily="34" charset="0"/>
            </a:rPr>
            <a:t>Регистрация внебиржевых контрактов путём регистрации сделок</a:t>
          </a:r>
        </a:p>
      </dsp:txBody>
      <dsp:txXfrm>
        <a:off x="2416568" y="2204239"/>
        <a:ext cx="3477230" cy="808725"/>
      </dsp:txXfrm>
    </dsp:sp>
    <dsp:sp modelId="{2338ED94-CA4C-4FA1-8A9F-10D8B980288A}">
      <dsp:nvSpPr>
        <dsp:cNvPr id="0" name=""/>
        <dsp:cNvSpPr/>
      </dsp:nvSpPr>
      <dsp:spPr>
        <a:xfrm>
          <a:off x="731639" y="3012964"/>
          <a:ext cx="6847088" cy="843415"/>
        </a:xfrm>
        <a:prstGeom prst="trapezoid">
          <a:avLst>
            <a:gd name="adj" fmla="val 88776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44525" eaLnBrk="1" latinLnBrk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50" kern="1200" dirty="0" smtClean="0">
              <a:latin typeface="Calibri" pitchFamily="34" charset="0"/>
            </a:rPr>
            <a:t>Использование </a:t>
          </a:r>
          <a:r>
            <a:rPr lang="ru-RU" sz="1450" kern="1200" dirty="0" err="1" smtClean="0">
              <a:latin typeface="Calibri" pitchFamily="34" charset="0"/>
            </a:rPr>
            <a:t>netback</a:t>
          </a:r>
          <a:r>
            <a:rPr lang="ru-RU" sz="1450" kern="1200" dirty="0" smtClean="0">
              <a:latin typeface="Calibri" pitchFamily="34" charset="0"/>
            </a:rPr>
            <a:t> </a:t>
          </a:r>
          <a:r>
            <a:rPr lang="ru-RU" sz="1450" kern="1200" dirty="0" err="1" smtClean="0">
              <a:latin typeface="Calibri" pitchFamily="34" charset="0"/>
            </a:rPr>
            <a:t>price</a:t>
          </a:r>
          <a:endParaRPr lang="ru-RU" sz="1450" kern="1200" dirty="0" smtClean="0">
            <a:latin typeface="Calibri" pitchFamily="34" charset="0"/>
          </a:endParaRPr>
        </a:p>
        <a:p>
          <a:pPr lvl="0" algn="ctr" defTabSz="644525" eaLnBrk="1" latinLnBrk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50" kern="1200" dirty="0" smtClean="0">
              <a:latin typeface="Calibri" pitchFamily="34" charset="0"/>
            </a:rPr>
            <a:t> (</a:t>
          </a:r>
          <a:r>
            <a:rPr lang="ru-RU" sz="1450" kern="1200" dirty="0" err="1" smtClean="0">
              <a:latin typeface="Calibri" pitchFamily="34" charset="0"/>
            </a:rPr>
            <a:t>спотового</a:t>
          </a:r>
          <a:r>
            <a:rPr lang="ru-RU" sz="1450" kern="1200" dirty="0" smtClean="0">
              <a:latin typeface="Calibri" pitchFamily="34" charset="0"/>
            </a:rPr>
            <a:t> – NBP (Великобритания), </a:t>
          </a:r>
        </a:p>
        <a:p>
          <a:pPr lvl="0" algn="ctr" defTabSz="644525" eaLnBrk="1" latinLnBrk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50" kern="1200" dirty="0" smtClean="0">
              <a:latin typeface="Calibri" pitchFamily="34" charset="0"/>
            </a:rPr>
            <a:t>долгосрочного – NCG (Германия)</a:t>
          </a:r>
        </a:p>
      </dsp:txBody>
      <dsp:txXfrm>
        <a:off x="1929879" y="3012964"/>
        <a:ext cx="4450607" cy="843415"/>
      </dsp:txXfrm>
    </dsp:sp>
    <dsp:sp modelId="{DE6F2BD3-8A2B-4804-AC37-B6CBFF7256D2}">
      <dsp:nvSpPr>
        <dsp:cNvPr id="0" name=""/>
        <dsp:cNvSpPr/>
      </dsp:nvSpPr>
      <dsp:spPr>
        <a:xfrm>
          <a:off x="0" y="3856380"/>
          <a:ext cx="8310366" cy="824139"/>
        </a:xfrm>
        <a:prstGeom prst="trapezoid">
          <a:avLst>
            <a:gd name="adj" fmla="val 88776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44525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50" kern="1200" dirty="0" smtClean="0">
              <a:latin typeface="Calibri" pitchFamily="34" charset="0"/>
            </a:rPr>
            <a:t>Установление единого тарифа на транспортировку газа</a:t>
          </a:r>
        </a:p>
      </dsp:txBody>
      <dsp:txXfrm>
        <a:off x="1454314" y="3856380"/>
        <a:ext cx="5401738" cy="824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7723" cy="496729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3142" y="1"/>
            <a:ext cx="2947723" cy="496729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8FF39277-5D39-41BD-B769-E1B96AE06878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5" y="4718924"/>
            <a:ext cx="5441950" cy="4470559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6123"/>
            <a:ext cx="2947723" cy="496729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3142" y="9436123"/>
            <a:ext cx="2947723" cy="496729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F0AECC9F-BCE2-457D-83F3-3DD19A46F6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6507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920AA9C-E492-408B-8BF1-080F496224A6}" type="slidenum">
              <a:rPr lang="ru-RU" smtClean="0">
                <a:solidFill>
                  <a:srgbClr val="C0504D"/>
                </a:solidFill>
              </a:rPr>
              <a:pPr/>
              <a:t>1</a:t>
            </a:fld>
            <a:endParaRPr lang="ru-RU" dirty="0" smtClean="0">
              <a:solidFill>
                <a:srgbClr val="C0504D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7288" cy="3725862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4144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7288" cy="3725862"/>
          </a:xfrm>
          <a:ln/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>
              <a:latin typeface="Arial" charset="0"/>
            </a:endParaRPr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182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75" indent="-285722" defTabSz="930182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85" indent="-228577" defTabSz="930182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40" indent="-228577" defTabSz="930182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94" indent="-228577" defTabSz="930182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48" indent="-228577" defTabSz="9301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502" indent="-228577" defTabSz="9301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56" indent="-228577" defTabSz="9301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10" indent="-228577" defTabSz="9301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5299EDB-CEE2-47E6-B1E5-AB62D6F7561F}" type="slidenum">
              <a:rPr lang="ru-RU" sz="1200">
                <a:solidFill>
                  <a:prstClr val="black"/>
                </a:solidFill>
              </a:rPr>
              <a:pPr eaLnBrk="1" hangingPunct="1"/>
              <a:t>2</a:t>
            </a:fld>
            <a:endParaRPr lang="ru-RU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0400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7288" cy="3725862"/>
          </a:xfrm>
          <a:ln/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>
              <a:latin typeface="Arial" charset="0"/>
            </a:endParaRPr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182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75" indent="-285722" defTabSz="930182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85" indent="-228577" defTabSz="930182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40" indent="-228577" defTabSz="930182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94" indent="-228577" defTabSz="930182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48" indent="-228577" defTabSz="9301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502" indent="-228577" defTabSz="9301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56" indent="-228577" defTabSz="9301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10" indent="-228577" defTabSz="9301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5299EDB-CEE2-47E6-B1E5-AB62D6F7561F}" type="slidenum">
              <a:rPr lang="ru-RU" sz="1200">
                <a:solidFill>
                  <a:prstClr val="black"/>
                </a:solidFill>
              </a:rPr>
              <a:pPr eaLnBrk="1" hangingPunct="1"/>
              <a:t>4</a:t>
            </a:fld>
            <a:endParaRPr lang="ru-RU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0400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7288" cy="3725862"/>
          </a:xfrm>
          <a:ln/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>
              <a:latin typeface="Arial" charset="0"/>
            </a:endParaRPr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182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75" indent="-285722" defTabSz="930182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85" indent="-228577" defTabSz="930182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40" indent="-228577" defTabSz="930182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94" indent="-228577" defTabSz="930182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48" indent="-228577" defTabSz="9301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502" indent="-228577" defTabSz="9301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56" indent="-228577" defTabSz="9301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10" indent="-228577" defTabSz="9301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5299EDB-CEE2-47E6-B1E5-AB62D6F7561F}" type="slidenum">
              <a:rPr lang="ru-RU" sz="1200">
                <a:solidFill>
                  <a:prstClr val="black"/>
                </a:solidFill>
              </a:rPr>
              <a:pPr eaLnBrk="1" hangingPunct="1"/>
              <a:t>9</a:t>
            </a:fld>
            <a:endParaRPr lang="ru-RU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596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7288" cy="3725862"/>
          </a:xfrm>
          <a:ln/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>
              <a:latin typeface="Arial" charset="0"/>
            </a:endParaRPr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182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75" indent="-285722" defTabSz="930182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85" indent="-228577" defTabSz="930182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40" indent="-228577" defTabSz="930182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94" indent="-228577" defTabSz="930182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48" indent="-228577" defTabSz="9301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502" indent="-228577" defTabSz="9301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56" indent="-228577" defTabSz="9301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10" indent="-228577" defTabSz="9301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5299EDB-CEE2-47E6-B1E5-AB62D6F7561F}" type="slidenum">
              <a:rPr lang="ru-RU" sz="1200">
                <a:solidFill>
                  <a:prstClr val="black"/>
                </a:solidFill>
              </a:rPr>
              <a:pPr eaLnBrk="1" hangingPunct="1"/>
              <a:t>10</a:t>
            </a:fld>
            <a:endParaRPr lang="ru-RU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0400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8448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99B3A-AA00-44B3-8188-B34952D371B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23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BB281-F6E7-4247-AB8F-FF0E3086D91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8706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92A33-7454-454A-94C1-14E2A02364A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5355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E9D79-8000-49C9-A6CD-672A06F528E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725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5D105-18E1-4CAF-BFDF-6FF03EAE1AF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5384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5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775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28857-EEF9-46CE-9B74-94231D4500E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055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4B12A-8100-47A2-BED4-1B57AE97978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1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5E103-224E-443C-BC7F-95D37CD1E3A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39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219EC-A078-40CA-BBB7-15E07503754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86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1955A-94F5-4194-BCC8-6FA7BEE0489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785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4CC3F-C336-43F1-B953-919C3625C8D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30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04290-0BDA-4C7C-90EC-ACE57743CB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697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CEC3D-1025-4465-AA72-23FDD841588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417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F508A5-0E5D-48B3-9F92-50C0500C78C8}" type="slidenum">
              <a:rPr lang="ru-RU">
                <a:solidFill>
                  <a:srgbClr val="FFFFFF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658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8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91" name="Rectangle 3079"/>
          <p:cNvSpPr>
            <a:spLocks noGrp="1" noChangeArrowheads="1"/>
          </p:cNvSpPr>
          <p:nvPr>
            <p:ph type="subTitle" idx="4294967295"/>
          </p:nvPr>
        </p:nvSpPr>
        <p:spPr>
          <a:xfrm>
            <a:off x="251520" y="3429007"/>
            <a:ext cx="8641602" cy="1943869"/>
          </a:xfrm>
          <a:extLst/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Антимонопольное регулирование внутреннего рынка газа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321174" y="1052755"/>
            <a:ext cx="670489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60000"/>
              </a:spcBef>
              <a:spcAft>
                <a:spcPct val="0"/>
              </a:spcAft>
              <a:buClr>
                <a:prstClr val="black"/>
              </a:buClr>
            </a:pPr>
            <a:r>
              <a:rPr lang="ru-RU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Федеральная антимонопольная служба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59832" y="5301210"/>
            <a:ext cx="60841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ru-RU" sz="2000" i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А.Н</a:t>
            </a:r>
            <a:r>
              <a:rPr lang="ru-RU" sz="2000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Голомолзин</a:t>
            </a:r>
          </a:p>
          <a:p>
            <a:pPr lvl="0" algn="r">
              <a:spcBef>
                <a:spcPct val="0"/>
              </a:spcBef>
              <a:defRPr/>
            </a:pPr>
            <a:r>
              <a:rPr lang="ru-RU" sz="2000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руководителя ФАС России</a:t>
            </a:r>
          </a:p>
          <a:p>
            <a:pPr lvl="0" algn="r">
              <a:spcBef>
                <a:spcPct val="0"/>
              </a:spcBef>
              <a:defRPr/>
            </a:pPr>
            <a:r>
              <a:rPr lang="ru-RU" sz="2000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Москва, </a:t>
            </a:r>
            <a:r>
              <a:rPr lang="ru-RU" sz="2000" i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sz="2000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2014 г.</a:t>
            </a:r>
            <a:r>
              <a:rPr lang="ru-RU" sz="2000" kern="0" dirty="0">
                <a:solidFill>
                  <a:prstClr val="black"/>
                </a:solidFill>
                <a:cs typeface="Times New Roman" pitchFamily="18" charset="0"/>
              </a:rPr>
              <a:t/>
            </a:r>
            <a:br>
              <a:rPr lang="ru-RU" sz="2000" kern="0" dirty="0">
                <a:solidFill>
                  <a:prstClr val="black"/>
                </a:solidFill>
                <a:cs typeface="Times New Roman" pitchFamily="18" charset="0"/>
              </a:rPr>
            </a:br>
            <a:endParaRPr lang="ru-RU" sz="2000" kern="0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95864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B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285750" y="0"/>
            <a:ext cx="8229600" cy="64293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Поставка природного газа в РФ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(по данным ЦДУ ТЭК)</a:t>
            </a: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54AE39-B893-461A-8663-2311DAE7B6D3}" type="slidenum">
              <a:rPr lang="ru-RU" sz="1600" smtClean="0">
                <a:solidFill>
                  <a:srgbClr val="FFFFFF"/>
                </a:solidFill>
              </a:rPr>
              <a:pPr eaLnBrk="1" hangingPunct="1"/>
              <a:t>10</a:t>
            </a:fld>
            <a:endParaRPr lang="ru-RU" sz="1600" dirty="0" smtClean="0">
              <a:solidFill>
                <a:srgbClr val="FFFFFF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16759381"/>
              </p:ext>
            </p:extLst>
          </p:nvPr>
        </p:nvGraphicFramePr>
        <p:xfrm>
          <a:off x="107504" y="980728"/>
          <a:ext cx="892899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1062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 flipH="1">
            <a:off x="4491692" y="3460815"/>
            <a:ext cx="3159" cy="386887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469734" y="1913927"/>
            <a:ext cx="0" cy="504056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Стандарты раскрытия информации субъектами естественных монополий,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оказывающими услуги по транспортировке газа по трубопроводам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C28857-EEF9-46CE-9B74-94231D4500E6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3310" y="1193847"/>
            <a:ext cx="7632848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Постановление Правительства РФ от 29.10.2010 № 872 </a:t>
            </a:r>
          </a:p>
          <a:p>
            <a:pPr algn="ctr"/>
            <a:r>
              <a:rPr lang="ru-RU" sz="1600" dirty="0" smtClean="0"/>
              <a:t>«О стандартах раскрытия информации субъектами естественных монополий, оказывающими услуги по транспортировке газа по трубопроводам» 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417983"/>
            <a:ext cx="7416824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Приказ ФАС России от 07.04.2014 № 231/14 </a:t>
            </a:r>
          </a:p>
          <a:p>
            <a:pPr algn="ctr"/>
            <a:r>
              <a:rPr lang="ru-RU" sz="1600" dirty="0" smtClean="0"/>
              <a:t>«Об утверждении форм, сроков и периодичности раскрытия информации субъектами естественных монополий,</a:t>
            </a:r>
          </a:p>
          <a:p>
            <a:pPr algn="ctr"/>
            <a:r>
              <a:rPr lang="ru-RU" sz="1600" dirty="0" smtClean="0"/>
              <a:t> оказывающими услуги по транспортировке газа по трубопроводам» 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5276" y="4253896"/>
            <a:ext cx="3891069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prstClr val="black"/>
                </a:solidFill>
              </a:rPr>
              <a:t>Транспортировка газа</a:t>
            </a:r>
          </a:p>
          <a:p>
            <a:pPr lvl="0" algn="ctr"/>
            <a:r>
              <a:rPr lang="ru-RU" sz="1400" b="1" dirty="0" smtClean="0">
                <a:solidFill>
                  <a:prstClr val="black"/>
                </a:solidFill>
              </a:rPr>
              <a:t>по газораспределительным сетям:</a:t>
            </a:r>
          </a:p>
          <a:p>
            <a:pPr lvl="0" algn="just"/>
            <a:r>
              <a:rPr lang="ru-RU" sz="1400" dirty="0" smtClean="0">
                <a:solidFill>
                  <a:prstClr val="black"/>
                </a:solidFill>
              </a:rPr>
              <a:t>- наименование газораспределительной сети;</a:t>
            </a:r>
          </a:p>
          <a:p>
            <a:pPr lvl="0" algn="just"/>
            <a:r>
              <a:rPr lang="ru-RU" sz="1400" dirty="0">
                <a:solidFill>
                  <a:prstClr val="black"/>
                </a:solidFill>
              </a:rPr>
              <a:t>- </a:t>
            </a:r>
            <a:r>
              <a:rPr lang="ru-RU" sz="1400" dirty="0" smtClean="0">
                <a:solidFill>
                  <a:prstClr val="black"/>
                </a:solidFill>
              </a:rPr>
              <a:t>количество </a:t>
            </a:r>
            <a:r>
              <a:rPr lang="ru-RU" sz="1400" dirty="0">
                <a:solidFill>
                  <a:prstClr val="black"/>
                </a:solidFill>
              </a:rPr>
              <a:t>поступивших заявок на доступ к услугам по транспортировке газа;</a:t>
            </a:r>
          </a:p>
          <a:p>
            <a:pPr lvl="0" algn="just"/>
            <a:r>
              <a:rPr lang="ru-RU" sz="1400" dirty="0">
                <a:solidFill>
                  <a:prstClr val="black"/>
                </a:solidFill>
              </a:rPr>
              <a:t>- количество отклонённых заявок;</a:t>
            </a:r>
          </a:p>
          <a:p>
            <a:pPr lvl="0" algn="just"/>
            <a:r>
              <a:rPr lang="ru-RU" sz="1400" dirty="0">
                <a:solidFill>
                  <a:prstClr val="black"/>
                </a:solidFill>
              </a:rPr>
              <a:t>- количество заявок на рассмотрении;</a:t>
            </a:r>
          </a:p>
          <a:p>
            <a:pPr lvl="0" algn="just"/>
            <a:r>
              <a:rPr lang="ru-RU" sz="1400" dirty="0">
                <a:solidFill>
                  <a:prstClr val="black"/>
                </a:solidFill>
              </a:rPr>
              <a:t>- количество удовлетворенных </a:t>
            </a:r>
            <a:r>
              <a:rPr lang="ru-RU" sz="1400" dirty="0" smtClean="0">
                <a:solidFill>
                  <a:prstClr val="black"/>
                </a:solidFill>
              </a:rPr>
              <a:t>заявок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85758" y="4361617"/>
            <a:ext cx="4104456" cy="18158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Транспортировка газа </a:t>
            </a:r>
          </a:p>
          <a:p>
            <a:pPr algn="ctr"/>
            <a:r>
              <a:rPr lang="ru-RU" sz="1400" b="1" dirty="0" smtClean="0"/>
              <a:t>по магистральным газопроводам:</a:t>
            </a:r>
          </a:p>
          <a:p>
            <a:pPr algn="just"/>
            <a:r>
              <a:rPr lang="ru-RU" sz="1400" dirty="0" smtClean="0"/>
              <a:t>- наименование магистрального газопровода;</a:t>
            </a:r>
          </a:p>
          <a:p>
            <a:pPr algn="just"/>
            <a:r>
              <a:rPr lang="ru-RU" sz="1400" dirty="0" smtClean="0"/>
              <a:t>- количество поступивших заявок на доступ к услугам по транспортировке газа;</a:t>
            </a:r>
          </a:p>
          <a:p>
            <a:pPr algn="just"/>
            <a:r>
              <a:rPr lang="ru-RU" sz="1400" dirty="0" smtClean="0"/>
              <a:t>- количество отклонённых заявок;</a:t>
            </a:r>
          </a:p>
          <a:p>
            <a:pPr algn="just"/>
            <a:r>
              <a:rPr lang="ru-RU" sz="1400" dirty="0" smtClean="0"/>
              <a:t>- количество заявок на рассмотрении;</a:t>
            </a:r>
          </a:p>
          <a:p>
            <a:pPr algn="just"/>
            <a:r>
              <a:rPr lang="ru-RU" sz="1400" dirty="0" smtClean="0"/>
              <a:t>- количество удовлетворенных заявок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310810" y="3841375"/>
            <a:ext cx="4535188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6" idx="0"/>
          </p:cNvCxnSpPr>
          <p:nvPr/>
        </p:nvCxnSpPr>
        <p:spPr>
          <a:xfrm>
            <a:off x="2310810" y="3841375"/>
            <a:ext cx="1" cy="412521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845997" y="3841375"/>
            <a:ext cx="1" cy="487274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1412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 стрелкой 28"/>
          <p:cNvCxnSpPr/>
          <p:nvPr/>
        </p:nvCxnSpPr>
        <p:spPr>
          <a:xfrm flipV="1">
            <a:off x="3911376" y="5189423"/>
            <a:ext cx="465258" cy="1"/>
          </a:xfrm>
          <a:prstGeom prst="straightConnector1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3912691" y="1961256"/>
            <a:ext cx="465258" cy="1"/>
          </a:xfrm>
          <a:prstGeom prst="straightConnector1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74" y="-608"/>
            <a:ext cx="9134627" cy="621297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Обеспечение недискриминационного доступа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C28857-EEF9-46CE-9B74-94231D4500E6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627" y="1268760"/>
            <a:ext cx="3837446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Обеспечение недискриминационного доступа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 магистральным трубопроводам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(принятие постановления Правительства, предусмотренного распоряжением Правительства РФ от 03.02.2014 № 115-р)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0627" y="4496925"/>
            <a:ext cx="3837446" cy="13849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Обеспечение недискриминационного доступа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 газораспределительным сетям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(принятие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постановления Правительства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РФ от 03.02.2014 №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115-р,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предусмотренного распоряжением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385851" y="3789040"/>
            <a:ext cx="4689698" cy="28007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Отменяет постановление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от 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24.11.1998 г. № 1370 «Об утверждении положения об обеспечении доступа организаций к местным газораспределительным сетям». </a:t>
            </a:r>
            <a:endParaRPr lang="ru-RU" sz="11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Вводит новое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газораспределительной сети, что позволяет расширить сферу регулирования вопросов недискриминационного доступа на все газораспределительные сети без соответствующей привязки к их месту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Уточняет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свободной мощности газораспределительной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сети в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избежания различного толкования в процессе применения нормативного правового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акта.</a:t>
            </a: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Вводит существенные условия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об оказании услуг по транспортировке газа, а также основные обязанности сторон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Вводит детальную регламентацию вопросов подключения к газораспределительным сетям для транспортировки газа в целях создания равных условий для собственников газораспределительных сетей</a:t>
            </a:r>
            <a:endParaRPr lang="ru-RU" sz="11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93739" y="1052736"/>
            <a:ext cx="4681810" cy="26314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Отменяет  действующее  постановление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от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июля 1997 года № 858 «Об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обеспечении доступа независимых организаций к газотранспортной системе открытого акционерного общества «Газпром».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Водит новое понятие свободной мощности магистрального газопровода, магистрального газопровода и потребителя услуги.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Вводит существенные условия договора об оказании услуг по транспортировке газа, а также основные обязанности сторон.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Регламентирует процедуру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договора и основания для отказа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договора, что обеспечивает эффективность и стабильность транспортировки газа по магистральным путям для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потребителей.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Вводит детальную регламентацию вопросов подключения к магистральным газопроводам в целях создания равных условий транспортировки газа.</a:t>
            </a:r>
            <a:endParaRPr lang="ru-RU" sz="11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15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 стрелкой 23"/>
          <p:cNvCxnSpPr/>
          <p:nvPr/>
        </p:nvCxnSpPr>
        <p:spPr>
          <a:xfrm>
            <a:off x="6746943" y="5308760"/>
            <a:ext cx="0" cy="424497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116236" y="3907429"/>
            <a:ext cx="0" cy="460792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248554" y="1040947"/>
            <a:ext cx="677983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prstClr val="black"/>
                </a:solidFill>
              </a:rPr>
              <a:t>ПОДЗЕМНЫЕ ХРАНИЛИЩА ГАЗА (ПХГ) – это неотъемлемая часть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prstClr val="black"/>
                </a:solidFill>
              </a:rPr>
              <a:t>Единой системы газоснабжения, находящейся в собственности ОАО </a:t>
            </a:r>
            <a:r>
              <a:rPr lang="en-US" sz="1200" b="1" dirty="0">
                <a:solidFill>
                  <a:prstClr val="black"/>
                </a:solidFill>
              </a:rPr>
              <a:t>«</a:t>
            </a:r>
            <a:r>
              <a:rPr lang="ru-RU" sz="1200" b="1" dirty="0">
                <a:solidFill>
                  <a:prstClr val="black"/>
                </a:solidFill>
              </a:rPr>
              <a:t>Газпром</a:t>
            </a:r>
            <a:r>
              <a:rPr lang="en-US" sz="1200" b="1" dirty="0">
                <a:solidFill>
                  <a:prstClr val="black"/>
                </a:solidFill>
              </a:rPr>
              <a:t>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9076" y="1484787"/>
            <a:ext cx="8785848" cy="8617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prstClr val="black"/>
                </a:solidFill>
              </a:rPr>
              <a:t>Любая организация на территории РФ имеет право недискриминационного доступа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prstClr val="black"/>
                </a:solidFill>
              </a:rPr>
              <a:t>к ГТС ОАО «Газпром» для транспортировки газа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prstClr val="black"/>
                </a:solidFill>
              </a:rPr>
              <a:t>(Положение об обеспечении доступа независимых организаций к ГТС ОАО </a:t>
            </a:r>
            <a:r>
              <a:rPr lang="en-US" sz="1200" b="1" dirty="0">
                <a:solidFill>
                  <a:prstClr val="black"/>
                </a:solidFill>
              </a:rPr>
              <a:t>«</a:t>
            </a:r>
            <a:r>
              <a:rPr lang="ru-RU" sz="1200" b="1" dirty="0">
                <a:solidFill>
                  <a:prstClr val="black"/>
                </a:solidFill>
              </a:rPr>
              <a:t>Газпром</a:t>
            </a:r>
            <a:r>
              <a:rPr lang="en-US" sz="1200" b="1" dirty="0">
                <a:solidFill>
                  <a:prstClr val="black"/>
                </a:solidFill>
              </a:rPr>
              <a:t>»</a:t>
            </a:r>
            <a:r>
              <a:rPr lang="ru-RU" sz="1200" b="1" dirty="0">
                <a:solidFill>
                  <a:prstClr val="black"/>
                </a:solidFill>
              </a:rPr>
              <a:t>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ru-RU" sz="1200" b="1" dirty="0">
                <a:solidFill>
                  <a:prstClr val="black"/>
                </a:solidFill>
              </a:rPr>
              <a:t>утвержденное постановлением Правительства РФ от 14.07.1997 </a:t>
            </a:r>
            <a:r>
              <a:rPr lang="en-US" sz="1200" b="1" dirty="0">
                <a:solidFill>
                  <a:prstClr val="black"/>
                </a:solidFill>
              </a:rPr>
              <a:t>№ 858</a:t>
            </a:r>
            <a:r>
              <a:rPr lang="ru-RU" sz="1200" b="1" dirty="0">
                <a:solidFill>
                  <a:prstClr val="black"/>
                </a:solidFill>
              </a:rPr>
              <a:t>)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A219EC-A078-40CA-BBB7-15E07503754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t>Формирование среднесрочной и долгосрочной политики в сфере предоставления услуг по ПХГ, как для собственника Единой системы газоснабжения, так и для независимых организаций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00" b="1" dirty="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Arial" charset="0"/>
              </a:rPr>
              <a:t>включая вопрос доступа к соответствующей инфраструктуре и стоимости услуг</a:t>
            </a:r>
            <a:endParaRPr lang="ru-RU" sz="1100" b="1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79713" y="2708920"/>
            <a:ext cx="5516921" cy="13388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</a:rPr>
              <a:t>Средневзвешенный тариф для независимых организаций превысил тарифы для организаций группы лиц ОАО «Газпром»: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>
                <a:solidFill>
                  <a:prstClr val="black"/>
                </a:solidFill>
                <a:cs typeface="Arial"/>
              </a:rPr>
              <a:t>→</a:t>
            </a:r>
            <a:r>
              <a:rPr lang="ru-RU" sz="1300" b="1" dirty="0">
                <a:solidFill>
                  <a:prstClr val="black"/>
                </a:solidFill>
              </a:rPr>
              <a:t> более чем на 12% в 2009 и 2010 гг.;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>
                <a:solidFill>
                  <a:prstClr val="black"/>
                </a:solidFill>
                <a:cs typeface="Arial"/>
              </a:rPr>
              <a:t>→</a:t>
            </a:r>
            <a:r>
              <a:rPr lang="ru-RU" sz="1300" b="1" dirty="0">
                <a:solidFill>
                  <a:prstClr val="black"/>
                </a:solidFill>
              </a:rPr>
              <a:t> более чем на 24% в 2011 и 2012 гг.;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>
                <a:solidFill>
                  <a:prstClr val="black"/>
                </a:solidFill>
                <a:cs typeface="Arial"/>
              </a:rPr>
              <a:t>→</a:t>
            </a:r>
            <a:r>
              <a:rPr lang="ru-RU" sz="1300" b="1" dirty="0">
                <a:solidFill>
                  <a:prstClr val="black"/>
                </a:solidFill>
              </a:rPr>
              <a:t> более чем на 35% в 2013 г.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0251" y="4393125"/>
            <a:ext cx="2834094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prstClr val="black"/>
                </a:solidFill>
              </a:rPr>
              <a:t>ОАО «ЛУКОЙЛ»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prstClr val="black"/>
                </a:solidFill>
              </a:rPr>
              <a:t>считает целесообразным введение государственного регулирования цен на услуги ПХГ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439062" y="4368221"/>
            <a:ext cx="4615761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prstClr val="black"/>
                </a:solidFill>
              </a:rPr>
              <a:t>ОАО </a:t>
            </a:r>
            <a:r>
              <a:rPr lang="en-US" sz="1200" b="1" dirty="0">
                <a:solidFill>
                  <a:prstClr val="black"/>
                </a:solidFill>
              </a:rPr>
              <a:t>«</a:t>
            </a:r>
            <a:r>
              <a:rPr lang="ru-RU" sz="1200" b="1" dirty="0">
                <a:solidFill>
                  <a:prstClr val="black"/>
                </a:solidFill>
              </a:rPr>
              <a:t>НОВАТЭК</a:t>
            </a:r>
            <a:r>
              <a:rPr lang="en-US" sz="1200" b="1" dirty="0">
                <a:solidFill>
                  <a:prstClr val="black"/>
                </a:solidFill>
              </a:rPr>
              <a:t>» </a:t>
            </a:r>
            <a:endParaRPr lang="ru-RU" sz="1200" b="1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prstClr val="black"/>
                </a:solidFill>
              </a:rPr>
              <a:t>считает, что тарифы на услуги ПХГ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prstClr val="black"/>
                </a:solidFill>
              </a:rPr>
              <a:t> должны быть значительно снижены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prstClr val="black"/>
                </a:solidFill>
              </a:rPr>
              <a:t>для выравнивания накопленных темпов роста услуг ПХГ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prstClr val="black"/>
                </a:solidFill>
              </a:rPr>
              <a:t>с тарифами на услуги по транспортировке газа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378526" y="4047748"/>
            <a:ext cx="0" cy="345377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641435" y="4047748"/>
            <a:ext cx="0" cy="1685508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3" idx="2"/>
          </p:cNvCxnSpPr>
          <p:nvPr/>
        </p:nvCxnSpPr>
        <p:spPr>
          <a:xfrm>
            <a:off x="1487298" y="5224122"/>
            <a:ext cx="0" cy="509135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84459" y="5733257"/>
            <a:ext cx="8441553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prstClr val="black"/>
                </a:solidFill>
              </a:rPr>
              <a:t>ФАС России считает необходимым установление равной стоимости пользования услугами ПХГ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prstClr val="black"/>
                </a:solidFill>
              </a:rPr>
              <a:t>для организаций группы лиц ОАО «Газпром»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prstClr val="black"/>
                </a:solidFill>
              </a:rPr>
              <a:t>и независимых организаций в рамках одного ПХГ</a:t>
            </a:r>
          </a:p>
        </p:txBody>
      </p:sp>
    </p:spTree>
    <p:extLst>
      <p:ext uri="{BB962C8B-B14F-4D97-AF65-F5344CB8AC3E}">
        <p14:creationId xmlns:p14="http://schemas.microsoft.com/office/powerpoint/2010/main" xmlns="" val="5231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низ 10"/>
          <p:cNvSpPr/>
          <p:nvPr/>
        </p:nvSpPr>
        <p:spPr>
          <a:xfrm>
            <a:off x="4578627" y="2097973"/>
            <a:ext cx="265876" cy="466931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 i="1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/>
          <a:lstStyle/>
          <a:p>
            <a:r>
              <a:rPr lang="ru-RU" sz="19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рынка услуг по техническому обслуживанию, ремонту и замене ВДГО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A5E103-224E-443C-BC7F-95D37CD1E3A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8157" y="980731"/>
            <a:ext cx="6336704" cy="12311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Постановление Правительства РФ от 14.05.2013 № 410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(Правила пользования газом):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исключительное право на техническое диагностирование,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техническое обслуживание и ремонт внутридомового и внутриквартирного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газового оборудования закреплено за газораспределительными организациями</a:t>
            </a:r>
            <a:endParaRPr lang="en-US" sz="1400" dirty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48611" y="2564904"/>
            <a:ext cx="7195797" cy="18466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prstClr val="black"/>
                </a:solidFill>
                <a:latin typeface="Calibri" pitchFamily="34" charset="0"/>
              </a:rPr>
              <a:t>Решение Верховного Суда РФ по делу № АКПИ13-826 от 10.12.2013: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Calibri" pitchFamily="34" charset="0"/>
              </a:rPr>
              <a:t>Правила пользования газом в части, наделяющей исключительным правом осуществлять деятельность по техническому обслуживанию, ремонту и замене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Calibri" pitchFamily="34" charset="0"/>
              </a:rPr>
              <a:t>внутридомового и (или) внутриквартирного газового оборудования только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Calibri" pitchFamily="34" charset="0"/>
              </a:rPr>
              <a:t>газораспределительную организацию, осуществляющую транспортировку газа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Calibri" pitchFamily="34" charset="0"/>
              </a:rPr>
              <a:t>по договору с поставщиком газа признаны недействующими, в связи с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Calibri" pitchFamily="34" charset="0"/>
              </a:rPr>
              <a:t>ограничением гражданских прав хозяйствующих субъектов на осуществление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Calibri" pitchFamily="34" charset="0"/>
              </a:rPr>
              <a:t>вида деятельности, не запрещенного федеральным законом</a:t>
            </a:r>
            <a:endParaRPr lang="ru-RU" sz="14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82183" y="4798784"/>
            <a:ext cx="7992888" cy="16619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prstClr val="black"/>
                </a:solidFill>
                <a:latin typeface="Calibri" pitchFamily="34" charset="0"/>
              </a:rPr>
              <a:t>Законопроект № 580331-6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prstClr val="black"/>
                </a:solidFill>
                <a:latin typeface="Calibri" pitchFamily="34" charset="0"/>
              </a:rPr>
              <a:t>«О внесении изменений в Федеральный закон «О газоснабжении в Российской Федерации»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prstClr val="black"/>
                </a:solidFill>
                <a:latin typeface="Calibri" pitchFamily="34" charset="0"/>
              </a:rPr>
              <a:t>(внесен депутатами Государственной Думы Федерального Собрания РФ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prstClr val="black"/>
                </a:solidFill>
                <a:latin typeface="Calibri" pitchFamily="34" charset="0"/>
              </a:rPr>
              <a:t>А. Г. Сидякиным, П. Р. </a:t>
            </a:r>
            <a:r>
              <a:rPr lang="ru-RU" sz="1500" b="1" dirty="0" err="1" smtClean="0">
                <a:solidFill>
                  <a:prstClr val="black"/>
                </a:solidFill>
                <a:latin typeface="Calibri" pitchFamily="34" charset="0"/>
              </a:rPr>
              <a:t>Качкаевым</a:t>
            </a:r>
            <a:r>
              <a:rPr lang="ru-RU" sz="1500" b="1" dirty="0" smtClean="0">
                <a:solidFill>
                  <a:prstClr val="black"/>
                </a:solidFill>
                <a:latin typeface="Calibri" pitchFamily="34" charset="0"/>
              </a:rPr>
              <a:t>, Р. А. Баталовой):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Calibri" pitchFamily="34" charset="0"/>
              </a:rPr>
              <a:t>Пунктом 2 статьи 1 устанавливается исключительное право на техническое диагностирование, техническое обслуживание и ремонт внутридомового и внутриквартирного газового оборудования для газораспределительных организаций</a:t>
            </a:r>
            <a:endParaRPr lang="ru-RU" sz="14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497" y="5066470"/>
            <a:ext cx="33015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492688" y="5074150"/>
            <a:ext cx="6559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78157" y="1484784"/>
            <a:ext cx="6336704" cy="727053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76332" y="2240249"/>
            <a:ext cx="26749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 исключено             </a:t>
            </a:r>
            <a:r>
              <a:rPr lang="ru-RU" sz="1400" dirty="0" err="1" smtClean="0">
                <a:solidFill>
                  <a:srgbClr val="C00000"/>
                </a:solidFill>
              </a:rPr>
              <a:t>исключено</a:t>
            </a:r>
            <a:endParaRPr lang="ru-RU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29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B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1694" y="0"/>
            <a:ext cx="8440615" cy="6096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Реализация СУГ в 2011-2013 гг.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51694" y="0"/>
            <a:ext cx="844061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85000"/>
              </a:lnSpc>
              <a:defRPr/>
            </a:pPr>
            <a:endParaRPr lang="ru-RU" sz="2000" dirty="0">
              <a:solidFill>
                <a:prstClr val="black"/>
              </a:solidFill>
              <a:ea typeface="Times New Roman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56938172"/>
              </p:ext>
            </p:extLst>
          </p:nvPr>
        </p:nvGraphicFramePr>
        <p:xfrm>
          <a:off x="107505" y="980728"/>
          <a:ext cx="892899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0360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B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1694" y="0"/>
            <a:ext cx="8440615" cy="6096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рынка СУГ в 2011-2013 гг.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51694" y="0"/>
            <a:ext cx="844061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85000"/>
              </a:lnSpc>
              <a:defRPr/>
            </a:pPr>
            <a:endParaRPr lang="ru-RU" sz="2000" dirty="0">
              <a:solidFill>
                <a:prstClr val="black"/>
              </a:solidFill>
              <a:ea typeface="Times New Roman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22031663"/>
              </p:ext>
            </p:extLst>
          </p:nvPr>
        </p:nvGraphicFramePr>
        <p:xfrm>
          <a:off x="351693" y="908720"/>
          <a:ext cx="844061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6553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karasev\Desktop\0023-020-R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694" y="1052740"/>
            <a:ext cx="8440615" cy="548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694" y="0"/>
            <a:ext cx="8440615" cy="609600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Крупнейшие производители СУГ в РФ</a:t>
            </a:r>
            <a:b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разрезе нефте- и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газоперерабатывающих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заводов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1694" y="0"/>
            <a:ext cx="844061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ru-RU" sz="2000" dirty="0">
              <a:solidFill>
                <a:prstClr val="black"/>
              </a:solidFill>
              <a:latin typeface="Calibri" pitchFamily="34" charset="0"/>
              <a:ea typeface="Times New Roman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9683273"/>
              </p:ext>
            </p:extLst>
          </p:nvPr>
        </p:nvGraphicFramePr>
        <p:xfrm>
          <a:off x="107504" y="993013"/>
          <a:ext cx="5283811" cy="2820082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428613"/>
                <a:gridCol w="1329378"/>
                <a:gridCol w="1262910"/>
                <a:gridCol w="12629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dirty="0">
                          <a:effectLst/>
                          <a:latin typeface="Calibri" pitchFamily="34" charset="0"/>
                        </a:rPr>
                        <a:t>НПЗ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dirty="0">
                          <a:effectLst/>
                          <a:latin typeface="Calibri" pitchFamily="34" charset="0"/>
                        </a:rPr>
                        <a:t>Группа лиц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dirty="0">
                          <a:effectLst/>
                          <a:latin typeface="Calibri" pitchFamily="34" charset="0"/>
                        </a:rPr>
                        <a:t>НПЗ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dirty="0">
                          <a:effectLst/>
                          <a:latin typeface="Calibri" pitchFamily="34" charset="0"/>
                        </a:rPr>
                        <a:t>Группа лиц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/>
                </a:tc>
              </a:tr>
              <a:tr h="17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b="0" dirty="0">
                          <a:effectLst/>
                          <a:latin typeface="Calibri" pitchFamily="34" charset="0"/>
                        </a:rPr>
                        <a:t>Нижегороднефтеоргсинтез</a:t>
                      </a:r>
                      <a:endParaRPr lang="ru-RU" sz="1050" b="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b="1" dirty="0">
                          <a:effectLst/>
                          <a:latin typeface="Calibri" pitchFamily="34" charset="0"/>
                        </a:rPr>
                        <a:t>ОАО «ЛУКОЙЛ»</a:t>
                      </a:r>
                      <a:endParaRPr lang="ru-RU" sz="105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dirty="0">
                          <a:effectLst/>
                          <a:latin typeface="Calibri" pitchFamily="34" charset="0"/>
                        </a:rPr>
                        <a:t>Ачинский НПЗ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b="1" dirty="0">
                          <a:effectLst/>
                          <a:latin typeface="Calibri" pitchFamily="34" charset="0"/>
                        </a:rPr>
                        <a:t>ОАО «Роснефть»</a:t>
                      </a:r>
                      <a:endParaRPr lang="ru-RU" sz="105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</a:tr>
              <a:tr h="17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b="0" dirty="0">
                          <a:effectLst/>
                          <a:latin typeface="Calibri" pitchFamily="34" charset="0"/>
                        </a:rPr>
                        <a:t>Волгограднефтепереработка</a:t>
                      </a:r>
                      <a:endParaRPr lang="ru-RU" sz="1050" b="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dirty="0">
                          <a:effectLst/>
                          <a:latin typeface="Calibri" pitchFamily="34" charset="0"/>
                        </a:rPr>
                        <a:t>Ангарский НХК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b="0" dirty="0">
                          <a:effectLst/>
                          <a:latin typeface="Calibri" pitchFamily="34" charset="0"/>
                        </a:rPr>
                        <a:t>Ухтанефтепереработка</a:t>
                      </a:r>
                      <a:endParaRPr lang="ru-RU" sz="1050" b="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dirty="0">
                          <a:effectLst/>
                          <a:latin typeface="Calibri" pitchFamily="34" charset="0"/>
                        </a:rPr>
                        <a:t>Комсомольский НПЗ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b="0" dirty="0">
                          <a:effectLst/>
                          <a:latin typeface="Calibri" pitchFamily="34" charset="0"/>
                        </a:rPr>
                        <a:t>Пермнефтеоргсинтез</a:t>
                      </a:r>
                      <a:endParaRPr lang="ru-RU" sz="1050" b="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dirty="0">
                          <a:effectLst/>
                          <a:latin typeface="Calibri" pitchFamily="34" charset="0"/>
                        </a:rPr>
                        <a:t>Туапсинский НПЗ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b="0" dirty="0">
                          <a:effectLst/>
                          <a:latin typeface="Calibri" pitchFamily="34" charset="0"/>
                        </a:rPr>
                        <a:t>Салаватнефтеоргсинтез</a:t>
                      </a:r>
                      <a:endParaRPr lang="ru-RU" sz="1050" b="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b="1" dirty="0">
                          <a:effectLst/>
                          <a:latin typeface="Calibri" pitchFamily="34" charset="0"/>
                        </a:rPr>
                        <a:t>ОАО «Газпром»</a:t>
                      </a:r>
                      <a:endParaRPr lang="ru-RU" sz="105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dirty="0">
                          <a:effectLst/>
                          <a:latin typeface="Calibri" pitchFamily="34" charset="0"/>
                        </a:rPr>
                        <a:t>Куйбышевский НПЗ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b="0" dirty="0">
                          <a:effectLst/>
                          <a:latin typeface="Calibri" pitchFamily="34" charset="0"/>
                        </a:rPr>
                        <a:t>Московский НПЗ</a:t>
                      </a:r>
                      <a:endParaRPr lang="ru-RU" sz="1050" b="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dirty="0">
                          <a:effectLst/>
                          <a:latin typeface="Calibri" pitchFamily="34" charset="0"/>
                        </a:rPr>
                        <a:t>Новокуйбышевский НПЗ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b="0" dirty="0">
                          <a:effectLst/>
                          <a:latin typeface="Calibri" pitchFamily="34" charset="0"/>
                        </a:rPr>
                        <a:t>Омский НПЗ</a:t>
                      </a:r>
                      <a:endParaRPr lang="ru-RU" sz="1050" b="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dirty="0">
                          <a:effectLst/>
                          <a:latin typeface="Calibri" pitchFamily="34" charset="0"/>
                        </a:rPr>
                        <a:t>Сызранский НПЗ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b="0" dirty="0">
                          <a:effectLst/>
                          <a:latin typeface="Calibri" pitchFamily="34" charset="0"/>
                        </a:rPr>
                        <a:t>Ярославнефтеоргсинтез</a:t>
                      </a:r>
                      <a:endParaRPr lang="ru-RU" sz="1050" b="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b="1" dirty="0">
                          <a:effectLst/>
                          <a:latin typeface="Calibri" pitchFamily="34" charset="0"/>
                        </a:rPr>
                        <a:t>ОАО «Славнефть-ЯНОС»</a:t>
                      </a:r>
                      <a:endParaRPr lang="ru-RU" sz="105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dirty="0">
                          <a:effectLst/>
                          <a:latin typeface="Calibri" pitchFamily="34" charset="0"/>
                        </a:rPr>
                        <a:t>Рязанский НПЗ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b="0" dirty="0">
                          <a:effectLst/>
                          <a:latin typeface="Calibri" pitchFamily="34" charset="0"/>
                        </a:rPr>
                        <a:t>Нижнекамский НПЗ</a:t>
                      </a:r>
                      <a:endParaRPr lang="ru-RU" sz="1050" b="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b="1" dirty="0">
                          <a:effectLst/>
                          <a:latin typeface="Calibri" pitchFamily="34" charset="0"/>
                        </a:rPr>
                        <a:t>ОАО «Нижнекамскнефтехим»</a:t>
                      </a:r>
                      <a:endParaRPr lang="ru-RU" sz="105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dirty="0">
                          <a:effectLst/>
                          <a:latin typeface="Calibri" pitchFamily="34" charset="0"/>
                        </a:rPr>
                        <a:t>Саратовский НПЗ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b="0" dirty="0">
                          <a:effectLst/>
                          <a:latin typeface="Calibri" pitchFamily="34" charset="0"/>
                        </a:rPr>
                        <a:t>Орскнефтеоргсинтез</a:t>
                      </a:r>
                      <a:endParaRPr lang="ru-RU" sz="1050" b="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b="1" dirty="0">
                          <a:effectLst/>
                          <a:latin typeface="Calibri" pitchFamily="34" charset="0"/>
                        </a:rPr>
                        <a:t>ЗАО «Завод синтетического спирта»</a:t>
                      </a:r>
                      <a:endParaRPr lang="ru-RU" sz="105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itchFamily="34" charset="0"/>
                        </a:rPr>
                        <a:t>Ново-Уфимский НПЗ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b="1" dirty="0">
                          <a:effectLst/>
                          <a:latin typeface="Calibri" pitchFamily="34" charset="0"/>
                        </a:rPr>
                        <a:t>ОАО «Башнефть»</a:t>
                      </a:r>
                      <a:endParaRPr lang="ru-RU" sz="105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</a:tr>
              <a:tr h="17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b="0" dirty="0">
                          <a:effectLst/>
                          <a:latin typeface="Calibri" pitchFamily="34" charset="0"/>
                        </a:rPr>
                        <a:t>Киришинефтеоргсинтез</a:t>
                      </a:r>
                      <a:endParaRPr lang="ru-RU" sz="1050" b="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b="1" dirty="0">
                          <a:effectLst/>
                          <a:latin typeface="Calibri" pitchFamily="34" charset="0"/>
                        </a:rPr>
                        <a:t>ОАО «Сургутнефтегаз»</a:t>
                      </a:r>
                      <a:endParaRPr lang="ru-RU" sz="105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itchFamily="34" charset="0"/>
                        </a:rPr>
                        <a:t>Уфимский НПЗ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Calibri" pitchFamily="34" charset="0"/>
                        </a:rPr>
                        <a:t>Хабаровский НПЗ</a:t>
                      </a:r>
                      <a:endParaRPr lang="ru-RU" sz="1050" b="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b="1" dirty="0">
                          <a:effectLst/>
                          <a:latin typeface="Calibri" pitchFamily="34" charset="0"/>
                        </a:rPr>
                        <a:t>ОАО «НК «Альянс»</a:t>
                      </a:r>
                      <a:endParaRPr lang="ru-RU" sz="105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dirty="0">
                          <a:effectLst/>
                          <a:latin typeface="Calibri" pitchFamily="34" charset="0"/>
                        </a:rPr>
                        <a:t>Тобольск-нефтехим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b="1" dirty="0">
                          <a:effectLst/>
                          <a:latin typeface="Calibri" pitchFamily="34" charset="0"/>
                        </a:rPr>
                        <a:t>ОАО «</a:t>
                      </a:r>
                      <a:r>
                        <a:rPr lang="ru-RU" sz="800" b="1" dirty="0" smtClean="0">
                          <a:effectLst/>
                          <a:latin typeface="Calibri" pitchFamily="34" charset="0"/>
                        </a:rPr>
                        <a:t>Сибур Холдинг»</a:t>
                      </a:r>
                      <a:endParaRPr lang="ru-RU" sz="105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</a:tr>
              <a:tr h="17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dirty="0">
                          <a:effectLst/>
                          <a:latin typeface="Calibri" pitchFamily="34" charset="0"/>
                        </a:rPr>
                        <a:t>Уралоргсинтез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800" dirty="0">
                          <a:effectLst/>
                          <a:latin typeface="Calibri" pitchFamily="34" charset="0"/>
                        </a:rPr>
                        <a:t>Красноленинский ГПЗ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47984627"/>
              </p:ext>
            </p:extLst>
          </p:nvPr>
        </p:nvGraphicFramePr>
        <p:xfrm>
          <a:off x="6228184" y="980728"/>
          <a:ext cx="2798513" cy="2033016"/>
        </p:xfrm>
        <a:graphic>
          <a:graphicData uri="http://schemas.openxmlformats.org/drawingml/2006/table">
            <a:tbl>
              <a:tblPr firstRow="1" firstCol="1" bandRow="1"/>
              <a:tblGrid>
                <a:gridCol w="643787"/>
                <a:gridCol w="2154726"/>
              </a:tblGrid>
              <a:tr h="19278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Виды СУГ, производимых в РФ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ПТ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Пропан технический  </a:t>
                      </a:r>
                    </a:p>
                  </a:txBody>
                  <a:tcPr marL="63305" marR="63305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БТ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Бутан технический</a:t>
                      </a:r>
                    </a:p>
                  </a:txBody>
                  <a:tcPr marL="63305" marR="63305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СПБТ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Смесь пропана и бутана технических</a:t>
                      </a:r>
                    </a:p>
                  </a:txBody>
                  <a:tcPr marL="63305" marR="63305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ПА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Пропан автомобильный</a:t>
                      </a:r>
                    </a:p>
                  </a:txBody>
                  <a:tcPr marL="63305" marR="63305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ПБА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Пропан-бутан автомобильный</a:t>
                      </a:r>
                    </a:p>
                  </a:txBody>
                  <a:tcPr marL="63305" marR="63305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БНФ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Фракция нормального бутана</a:t>
                      </a:r>
                    </a:p>
                  </a:txBody>
                  <a:tcPr marL="63305" marR="63305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ИБФ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Изобутановая фракция</a:t>
                      </a:r>
                    </a:p>
                  </a:txBody>
                  <a:tcPr marL="63305" marR="63305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ППФ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Пропан-пропиленовая фракция</a:t>
                      </a:r>
                    </a:p>
                  </a:txBody>
                  <a:tcPr marL="63305" marR="63305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b="1" dirty="0"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ПБПФ</a:t>
                      </a:r>
                      <a:endParaRPr lang="ru-RU" sz="105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050" dirty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Пропан-бутан-пентановая фракция</a:t>
                      </a:r>
                    </a:p>
                  </a:txBody>
                  <a:tcPr marL="63305" marR="63305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117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трелка вниз 16"/>
          <p:cNvSpPr/>
          <p:nvPr/>
        </p:nvSpPr>
        <p:spPr>
          <a:xfrm>
            <a:off x="4460487" y="5296506"/>
            <a:ext cx="265876" cy="508758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600" b="1" i="1" dirty="0">
              <a:solidFill>
                <a:prstClr val="white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1153688" y="1588773"/>
            <a:ext cx="265876" cy="466931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 i="1" dirty="0">
              <a:solidFill>
                <a:prstClr val="white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4007014" y="1590034"/>
            <a:ext cx="265876" cy="454298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 i="1" dirty="0">
              <a:solidFill>
                <a:prstClr val="white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7283603" y="1588773"/>
            <a:ext cx="265876" cy="466931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 i="1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организованной торговли СУГ в РФ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A5E103-224E-443C-BC7F-95D37CD1E3A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846" y="1052736"/>
            <a:ext cx="8972308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В совместный приказ ФАС России и Минэнерго России «Об установлении минимальной величины продаваемых на биржевых торгах нефти и нефтепродуктов…» вносятся изменения в части установления минимальная величина продаваемых на бирже сжиженных углеводородных газов, произведенных и (или) реализуемых хозяйствующим субъектом, занимающим доминирующее положение на </a:t>
            </a:r>
            <a:r>
              <a:rPr lang="ru-RU" sz="1600" b="1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оптовых </a:t>
            </a:r>
            <a:r>
              <a:rPr lang="ru-RU" sz="16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товарных </a:t>
            </a:r>
            <a:r>
              <a:rPr lang="ru-RU" sz="1600" b="1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рынках, </a:t>
            </a:r>
            <a:r>
              <a:rPr lang="ru-RU" sz="16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согласно которому:</a:t>
            </a:r>
            <a:endParaRPr lang="en-US" sz="1600" b="1" dirty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20227" y="2708920"/>
            <a:ext cx="4680520" cy="10926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>
                <a:solidFill>
                  <a:prstClr val="black"/>
                </a:solidFill>
                <a:latin typeface="Calibri" pitchFamily="34" charset="0"/>
              </a:rPr>
              <a:t>Минимальная величина </a:t>
            </a:r>
            <a:r>
              <a:rPr lang="ru-RU" sz="1300" b="1" dirty="0" smtClean="0">
                <a:solidFill>
                  <a:prstClr val="black"/>
                </a:solidFill>
                <a:latin typeface="Calibri" pitchFamily="34" charset="0"/>
              </a:rPr>
              <a:t>продаваемых на бирже СУГ, используемых для коммунально-бытового потребления и в качестве газомоторного топлива, составляет: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solidFill>
                  <a:prstClr val="black"/>
                </a:solidFill>
                <a:latin typeface="Calibri" pitchFamily="34" charset="0"/>
              </a:rPr>
              <a:t>5% - от производства;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solidFill>
                  <a:prstClr val="black"/>
                </a:solidFill>
                <a:latin typeface="Calibri" pitchFamily="34" charset="0"/>
              </a:rPr>
              <a:t>10% - от поставок на внутренний рынок  </a:t>
            </a:r>
            <a:endParaRPr lang="ru-RU" sz="13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0" y="3933056"/>
            <a:ext cx="9144000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421964" y="4149080"/>
            <a:ext cx="8352928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ФАС России разработан проект изменений, вносимых в Постановление Правительства РФ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от 23.07.2013 г. № 623 «Об утверждении Положения о предоставлении информации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о заключенных сторонами не на организованных торгах договорах…»,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согласно которому биржам предоставляется информация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о внебиржевых контрактов в отношении следующих товаров: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904400" y="5805264"/>
            <a:ext cx="737805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Сжиженный </a:t>
            </a:r>
            <a:r>
              <a:rPr lang="ru-RU" sz="14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углеводородный газ (СУГ) – при  объёме реализации за предшествующий год свыше 100 тыс. тонн, при условии, что объём сделки составляет не менее 30 тонн.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4306124" y="2254622"/>
            <a:ext cx="265876" cy="454298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 i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484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B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1066802" y="533400"/>
            <a:ext cx="734536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4000" b="1" dirty="0">
              <a:solidFill>
                <a:srgbClr val="333399"/>
              </a:solidFill>
              <a:ea typeface="ＭＳ Ｐゴシック" charset="-128"/>
            </a:endParaRPr>
          </a:p>
          <a:p>
            <a:pPr algn="ctr"/>
            <a:r>
              <a:rPr lang="ru-RU" sz="4000" b="1" dirty="0">
                <a:solidFill>
                  <a:srgbClr val="333399"/>
                </a:solidFill>
                <a:ea typeface="ＭＳ Ｐゴシック" charset="-128"/>
              </a:rPr>
              <a:t>СПАСИБО ЗА ВНИМАНИЕ!</a:t>
            </a:r>
            <a:r>
              <a:rPr lang="en-US" sz="2000" b="1" dirty="0">
                <a:solidFill>
                  <a:srgbClr val="333399"/>
                </a:solidFill>
                <a:ea typeface="ＭＳ Ｐゴシック" charset="-128"/>
              </a:rPr>
              <a:t/>
            </a:r>
            <a:br>
              <a:rPr lang="en-US" sz="2000" b="1" dirty="0">
                <a:solidFill>
                  <a:srgbClr val="333399"/>
                </a:solidFill>
                <a:ea typeface="ＭＳ Ｐゴシック" charset="-128"/>
              </a:rPr>
            </a:br>
            <a:endParaRPr lang="ru-RU" sz="2000" b="1" dirty="0">
              <a:solidFill>
                <a:srgbClr val="333399"/>
              </a:solidFill>
              <a:ea typeface="ＭＳ Ｐゴシック" charset="-128"/>
            </a:endParaRPr>
          </a:p>
          <a:p>
            <a:pPr algn="ctr"/>
            <a:endParaRPr lang="ru-RU" sz="2000" b="1" dirty="0">
              <a:solidFill>
                <a:srgbClr val="333399"/>
              </a:solidFill>
              <a:ea typeface="ＭＳ Ｐゴシック" charset="-128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914650" y="2133600"/>
            <a:ext cx="4705350" cy="2362200"/>
            <a:chOff x="1676400" y="2743200"/>
            <a:chExt cx="4343400" cy="2362200"/>
          </a:xfrm>
        </p:grpSpPr>
        <p:pic>
          <p:nvPicPr>
            <p:cNvPr id="51208" name="Picture 5" descr="FAS-logo-color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09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10" name="Picture 7" descr="twitter_newbird_blue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11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000" dirty="0">
                  <a:solidFill>
                    <a:srgbClr val="333399"/>
                  </a:solidFill>
                </a:rPr>
                <a:t>fas.gov.ru</a:t>
              </a:r>
            </a:p>
          </p:txBody>
        </p:sp>
        <p:sp>
          <p:nvSpPr>
            <p:cNvPr id="51212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000" dirty="0">
                  <a:solidFill>
                    <a:srgbClr val="333399"/>
                  </a:solidFill>
                </a:rPr>
                <a:t>FAS-book</a:t>
              </a:r>
            </a:p>
          </p:txBody>
        </p:sp>
        <p:sp>
          <p:nvSpPr>
            <p:cNvPr id="51213" name="TextBox 10"/>
            <p:cNvSpPr txBox="1">
              <a:spLocks noChangeArrowheads="1"/>
            </p:cNvSpPr>
            <p:nvPr/>
          </p:nvSpPr>
          <p:spPr bwMode="auto">
            <a:xfrm>
              <a:off x="2536573" y="4343400"/>
              <a:ext cx="348322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000" dirty="0" err="1">
                  <a:solidFill>
                    <a:srgbClr val="333399"/>
                  </a:solidFill>
                </a:rPr>
                <a:t>rus_fas</a:t>
              </a:r>
              <a:endParaRPr lang="en-US" sz="3000" dirty="0">
                <a:solidFill>
                  <a:srgbClr val="333399"/>
                </a:solidFill>
              </a:endParaRPr>
            </a:p>
          </p:txBody>
        </p:sp>
      </p:grpSp>
      <p:pic>
        <p:nvPicPr>
          <p:cNvPr id="51204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9265" y="449581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5" name="TextBox 11"/>
          <p:cNvSpPr txBox="1">
            <a:spLocks noChangeArrowheads="1"/>
          </p:cNvSpPr>
          <p:nvPr/>
        </p:nvSpPr>
        <p:spPr bwMode="auto">
          <a:xfrm>
            <a:off x="3841754" y="4513273"/>
            <a:ext cx="25241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>
                <a:solidFill>
                  <a:srgbClr val="333399"/>
                </a:solidFill>
              </a:rPr>
              <a:t>fasovka</a:t>
            </a:r>
            <a:endParaRPr lang="ru-RU" sz="3000">
              <a:solidFill>
                <a:srgbClr val="333399"/>
              </a:solidFill>
            </a:endParaRPr>
          </a:p>
        </p:txBody>
      </p:sp>
      <p:pic>
        <p:nvPicPr>
          <p:cNvPr id="51206" name="Picture 13" descr="anticartel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67051" y="5362575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7" name="TextBox 11"/>
          <p:cNvSpPr txBox="1">
            <a:spLocks noChangeArrowheads="1"/>
          </p:cNvSpPr>
          <p:nvPr/>
        </p:nvSpPr>
        <p:spPr bwMode="auto">
          <a:xfrm>
            <a:off x="3905255" y="5286375"/>
            <a:ext cx="25241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>
                <a:solidFill>
                  <a:srgbClr val="333399"/>
                </a:solidFill>
              </a:rPr>
              <a:t>anticartel.ru</a:t>
            </a:r>
            <a:endParaRPr lang="ru-RU" sz="3000">
              <a:solidFill>
                <a:srgbClr val="333399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34CC3F-C336-43F1-B953-919C3625C8D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811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B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285750" y="0"/>
            <a:ext cx="8229600" cy="64293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Добыча природного газа в РФ (по данным ЦДУ ТЭК)</a:t>
            </a: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54AE39-B893-461A-8663-2311DAE7B6D3}" type="slidenum">
              <a:rPr lang="ru-RU" sz="1600" smtClean="0">
                <a:solidFill>
                  <a:srgbClr val="FFFFFF"/>
                </a:solidFill>
              </a:rPr>
              <a:pPr eaLnBrk="1" hangingPunct="1"/>
              <a:t>2</a:t>
            </a:fld>
            <a:endParaRPr lang="ru-RU" sz="1600" dirty="0" smtClean="0">
              <a:solidFill>
                <a:srgbClr val="FFFFFF"/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83750130"/>
              </p:ext>
            </p:extLst>
          </p:nvPr>
        </p:nvGraphicFramePr>
        <p:xfrm>
          <a:off x="107508" y="980728"/>
          <a:ext cx="892899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8821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Формирование рыночных механизмов ценообразования на рынке газа в РФ 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C28857-EEF9-46CE-9B74-94231D4500E6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5894598"/>
              </p:ext>
            </p:extLst>
          </p:nvPr>
        </p:nvGraphicFramePr>
        <p:xfrm>
          <a:off x="716802" y="1556792"/>
          <a:ext cx="7843335" cy="40752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12147"/>
                <a:gridCol w="1926477"/>
                <a:gridCol w="2304711"/>
              </a:tblGrid>
              <a:tr h="7833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Рыночные механизмы ценообразования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Рынок газа</a:t>
                      </a:r>
                      <a:endParaRPr lang="ru-RU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Рынок нефтепродуктов</a:t>
                      </a:r>
                      <a:endParaRPr lang="ru-RU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 сформированного индикатора на организованных торгах</a:t>
                      </a:r>
                    </a:p>
                  </a:txBody>
                  <a:tcPr marL="84406" marR="8440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есть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 внебиржевого индикатора, сформированного путём регистрации сделок</a:t>
                      </a:r>
                    </a:p>
                  </a:txBody>
                  <a:tcPr marL="84406" marR="844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есть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Использование 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netback price</a:t>
                      </a:r>
                    </a:p>
                  </a:txBody>
                  <a:tcPr marL="84406" marR="8440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есть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 единого тарифа на транспортировку</a:t>
                      </a:r>
                    </a:p>
                  </a:txBody>
                  <a:tcPr marL="84406" marR="8440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есть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3054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285750" y="0"/>
            <a:ext cx="8229600" cy="64293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Ценообразование в сфере газоснабжения</a:t>
            </a: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54AE39-B893-461A-8663-2311DAE7B6D3}" type="slidenum">
              <a:rPr lang="ru-RU" sz="1600" smtClean="0">
                <a:solidFill>
                  <a:srgbClr val="FFFFFF"/>
                </a:solidFill>
              </a:rPr>
              <a:pPr eaLnBrk="1" hangingPunct="1"/>
              <a:t>4</a:t>
            </a:fld>
            <a:endParaRPr lang="ru-RU" sz="1600" dirty="0" smtClean="0">
              <a:solidFill>
                <a:srgbClr val="FFFFFF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962705336"/>
              </p:ext>
            </p:extLst>
          </p:nvPr>
        </p:nvGraphicFramePr>
        <p:xfrm>
          <a:off x="179512" y="1052736"/>
          <a:ext cx="877389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трелка вправо 5"/>
          <p:cNvSpPr/>
          <p:nvPr/>
        </p:nvSpPr>
        <p:spPr>
          <a:xfrm>
            <a:off x="1475656" y="1218496"/>
            <a:ext cx="1152128" cy="576064"/>
          </a:xfrm>
          <a:prstGeom prst="rightArrow">
            <a:avLst>
              <a:gd name="adj1" fmla="val 39417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475656" y="2436464"/>
            <a:ext cx="1152128" cy="612000"/>
          </a:xfrm>
          <a:prstGeom prst="rightArrow">
            <a:avLst>
              <a:gd name="adj1" fmla="val 40039"/>
              <a:gd name="adj2" fmla="val 4834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586216" y="3717032"/>
            <a:ext cx="1152128" cy="576064"/>
          </a:xfrm>
          <a:prstGeom prst="rightArrow">
            <a:avLst>
              <a:gd name="adj1" fmla="val 42945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475656" y="5229200"/>
            <a:ext cx="1152128" cy="576064"/>
          </a:xfrm>
          <a:prstGeom prst="rightArrow">
            <a:avLst>
              <a:gd name="adj1" fmla="val 39418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777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7858C6-FA9C-4551-BC6F-46D391FB96E3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white"/>
                </a:solidFill>
                <a:latin typeface="+mj-lt"/>
                <a:cs typeface="Times New Roman" pitchFamily="18" charset="0"/>
              </a:rPr>
              <a:t>Тарификация транспортировки газа</a:t>
            </a: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xmlns="" val="4292826326"/>
              </p:ext>
            </p:extLst>
          </p:nvPr>
        </p:nvGraphicFramePr>
        <p:xfrm>
          <a:off x="219777" y="4572008"/>
          <a:ext cx="8572560" cy="178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153834" y="1000108"/>
            <a:ext cx="4308229" cy="1714512"/>
            <a:chOff x="151605" y="196463"/>
            <a:chExt cx="2794247" cy="1279681"/>
          </a:xfr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51605" y="196463"/>
              <a:ext cx="2794247" cy="1279681"/>
            </a:xfrm>
            <a:prstGeom prst="roundRect">
              <a:avLst>
                <a:gd name="adj" fmla="val 10000"/>
              </a:avLst>
            </a:prstGeom>
            <a:grpFill/>
            <a:sp3d z="-127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151605" y="196463"/>
              <a:ext cx="2794247" cy="383904"/>
            </a:xfrm>
            <a:prstGeom prst="rect">
              <a:avLst/>
            </a:prstGeom>
            <a:grpFill/>
            <a:sp3d z="-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Тариф на транспортировку газа для независимых хозяйствующих субъектов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85720" y="1500174"/>
            <a:ext cx="3956566" cy="714380"/>
            <a:chOff x="1022449" y="476014"/>
            <a:chExt cx="967825" cy="699143"/>
          </a:xfr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1022449" y="476014"/>
              <a:ext cx="967825" cy="699143"/>
            </a:xfrm>
            <a:prstGeom prst="roundRect">
              <a:avLst>
                <a:gd name="adj" fmla="val 10000"/>
              </a:avLst>
            </a:prstGeom>
            <a:grpFill/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1042926" y="496491"/>
              <a:ext cx="926871" cy="65818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15240" rIns="20320" bIns="15240" numCol="1" spcCol="1270" anchor="ctr" anchorCtr="0">
              <a:noAutofit/>
            </a:bodyPr>
            <a:lstStyle/>
            <a:p>
              <a:pPr algn="ctr" defTabSz="3556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В соответствии методикой расчета тарифов на услуги по транспортировке газа по магистральным газопроводам, утвержденной приказом ФСТ России от 23.08.2005 № 388-э/1, тариф включает все расходы по транспортировке газа 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85720" y="2285992"/>
            <a:ext cx="3956566" cy="357190"/>
            <a:chOff x="1004849" y="0"/>
            <a:chExt cx="1019568" cy="323370"/>
          </a:xfr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1004849" y="0"/>
              <a:ext cx="1019568" cy="323370"/>
            </a:xfrm>
            <a:prstGeom prst="roundRect">
              <a:avLst>
                <a:gd name="adj" fmla="val 10000"/>
              </a:avLst>
            </a:prstGeom>
            <a:grpFill/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1014320" y="9471"/>
              <a:ext cx="1000626" cy="30442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9525" rIns="12700" bIns="9525" numCol="1" spcCol="1270" anchor="ctr" anchorCtr="0">
              <a:noAutofit/>
            </a:bodyPr>
            <a:lstStyle/>
            <a:p>
              <a:pPr algn="ctr" defTabSz="2222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Высокий уровень конечных цен на газ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769828" y="928670"/>
            <a:ext cx="4220337" cy="1857388"/>
            <a:chOff x="9188265" y="0"/>
            <a:chExt cx="1291862" cy="1908976"/>
          </a:xfr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9188265" y="0"/>
              <a:ext cx="1291862" cy="1908976"/>
            </a:xfrm>
            <a:prstGeom prst="roundRect">
              <a:avLst>
                <a:gd name="adj" fmla="val 10000"/>
              </a:avLst>
            </a:prstGeom>
            <a:grpFill/>
            <a:sp3d z="-127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9188265" y="0"/>
              <a:ext cx="1291862" cy="572692"/>
            </a:xfrm>
            <a:prstGeom prst="rect">
              <a:avLst/>
            </a:prstGeom>
            <a:grpFill/>
            <a:sp3d z="-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Оптовая цен на газ ОАО «Газпром</a:t>
              </a:r>
              <a:r>
                <a:rPr lang="ru-RU" sz="1600" b="1" i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»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5033599" y="2214554"/>
            <a:ext cx="3692795" cy="428628"/>
            <a:chOff x="10071179" y="0"/>
            <a:chExt cx="485569" cy="999257"/>
          </a:xfr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10071179" y="0"/>
              <a:ext cx="485569" cy="999257"/>
            </a:xfrm>
            <a:prstGeom prst="roundRect">
              <a:avLst>
                <a:gd name="adj" fmla="val 10000"/>
              </a:avLst>
            </a:prstGeom>
            <a:grpFill/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10085401" y="14222"/>
              <a:ext cx="457125" cy="97081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9525" rIns="12700" bIns="9525" numCol="1" spcCol="1270" anchor="ctr" anchorCtr="0">
              <a:noAutofit/>
            </a:bodyPr>
            <a:lstStyle/>
            <a:p>
              <a:pPr algn="ctr" defTabSz="2222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Занижение стоимости транспортировки собственного газа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033600" y="1357298"/>
            <a:ext cx="3626852" cy="785818"/>
            <a:chOff x="10071179" y="0"/>
            <a:chExt cx="485569" cy="999257"/>
          </a:xfr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10071179" y="0"/>
              <a:ext cx="485569" cy="999257"/>
            </a:xfrm>
            <a:prstGeom prst="roundRect">
              <a:avLst>
                <a:gd name="adj" fmla="val 10000"/>
              </a:avLst>
            </a:prstGeom>
            <a:grpFill/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Скругленный прямоугольник 4"/>
            <p:cNvSpPr/>
            <p:nvPr/>
          </p:nvSpPr>
          <p:spPr>
            <a:xfrm>
              <a:off x="10085401" y="14222"/>
              <a:ext cx="457125" cy="97081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9525" rIns="12700" bIns="9525" numCol="1" spcCol="1270" anchor="ctr" anchorCtr="0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Оптовая цен включает в себя затраты по транспортировке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87893" y="2857499"/>
            <a:ext cx="8922043" cy="992233"/>
            <a:chOff x="0" y="1650972"/>
            <a:chExt cx="9665547" cy="992233"/>
          </a:xfr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0" y="1650972"/>
              <a:ext cx="9665547" cy="992233"/>
            </a:xfrm>
            <a:prstGeom prst="roundRect">
              <a:avLst>
                <a:gd name="adj" fmla="val 10000"/>
              </a:avLst>
            </a:prstGeom>
            <a:grpFill/>
            <a:sp3d z="-127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Скругленный прямоугольник 4"/>
            <p:cNvSpPr/>
            <p:nvPr/>
          </p:nvSpPr>
          <p:spPr>
            <a:xfrm>
              <a:off x="0" y="1650972"/>
              <a:ext cx="9665547" cy="297669"/>
            </a:xfrm>
            <a:prstGeom prst="rect">
              <a:avLst/>
            </a:prstGeom>
            <a:grpFill/>
            <a:sp3d z="-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 fontAlgn="base">
                <a:spcBef>
                  <a:spcPct val="0"/>
                </a:spcBef>
              </a:pPr>
              <a:endParaRPr lang="ru-RU" sz="1600" i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algn="ctr" defTabSz="711200" fontAlgn="base">
                <a:spcBef>
                  <a:spcPct val="0"/>
                </a:spcBef>
              </a:pPr>
              <a:endParaRPr lang="ru-RU" sz="1600" i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algn="ctr" defTabSz="711200" fontAlgn="base">
                <a:spcBef>
                  <a:spcPct val="0"/>
                </a:spcBef>
              </a:pPr>
              <a:endParaRPr lang="ru-RU" sz="1600" i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algn="ctr" defTabSz="711200" fontAlgn="base">
                <a:spcBef>
                  <a:spcPct val="0"/>
                </a:spcBef>
              </a:pPr>
              <a:r>
                <a:rPr lang="ru-RU" sz="1600" i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Формирование единых принципов расчета тарифов на транспортировку газа для всех участников рынка позволит обеспечить равные условия ценообразования на газ независимых организаций и ОАО «Газпром».</a:t>
              </a:r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219779" y="4143380"/>
            <a:ext cx="85011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Arial" charset="0"/>
              </a:rPr>
              <a:t>Меры, принимаемые Правительством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252002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Формирование рыночных механизмов ценообразования на рынке газа в РФ 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C28857-EEF9-46CE-9B74-94231D4500E6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756093508"/>
              </p:ext>
            </p:extLst>
          </p:nvPr>
        </p:nvGraphicFramePr>
        <p:xfrm>
          <a:off x="467544" y="1412776"/>
          <a:ext cx="8310367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2491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B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7858C6-FA9C-4551-BC6F-46D391FB96E3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4926984" y="2672916"/>
            <a:ext cx="4107012" cy="155064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-5143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Разработан проект совместного приказа ФАС России и Минэнерго России «Об утверждении минимальной величины продаваемого на бирже природного газа и требований к биржевым торгам, в ходе которых заключаются сделки с природным газом, хозяйствующим субъектам занимающим доминирующее положение на соответствующем товарном рынке»</a:t>
            </a:r>
            <a:endParaRPr lang="ru-RU" sz="1200" b="1" i="1" kern="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132492" y="2852936"/>
            <a:ext cx="4104456" cy="11906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-514350"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ФАС России, Минэнерго России и Банк России утвержден План мероприятий направленный на развитие биржевой торговли природным газом, согласно которому запуск биржевых торгов природным газом планируется осуществить 24.10.2014</a:t>
            </a:r>
            <a:endParaRPr lang="ru-RU" sz="1200" b="1" i="1" kern="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0" y="2"/>
            <a:ext cx="9144000" cy="571479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Меры, принимаемые ФАС России для развития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организованной торговли газом в Российской Федерации</a:t>
            </a: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132492" y="4437112"/>
            <a:ext cx="4104456" cy="1660146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Для формирования внебиржевого индекса ФАС России разработан Проект постановления Правительства РФ о внесении изменений в  Постановление Правительства РФ от 23.07.2013 № 623, предусматривающий включения природного газа в перечень товаров, информации о внебиржевых договорах в отношении которых предоставляется для регистрации на биржу.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4939314" y="4507396"/>
            <a:ext cx="4109716" cy="1519578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ФАС России разработан проект постановления Правительства РФ «Об утверждении Правил недискриминационного доступа к услугам по транспортировке газа по магистральным газопроводам, Правил подключения (технологического присоединения) к магистральным газопроводам, а также о признании утратившими силу некоторых актов Правительства РФ»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572000" y="1988842"/>
            <a:ext cx="0" cy="3638387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endCxn id="10" idx="1"/>
          </p:cNvCxnSpPr>
          <p:nvPr/>
        </p:nvCxnSpPr>
        <p:spPr>
          <a:xfrm>
            <a:off x="4569498" y="3448236"/>
            <a:ext cx="357484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572000" y="5627225"/>
            <a:ext cx="357484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11" idx="3"/>
          </p:cNvCxnSpPr>
          <p:nvPr/>
        </p:nvCxnSpPr>
        <p:spPr>
          <a:xfrm flipH="1">
            <a:off x="4236948" y="3448236"/>
            <a:ext cx="362596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4209405" y="5627225"/>
            <a:ext cx="362596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72293" y="1341136"/>
            <a:ext cx="8929046" cy="9172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514350" algn="ctr" eaLnBrk="0" fontAlgn="base" hangingPunct="0">
              <a:spcBef>
                <a:spcPct val="0"/>
              </a:spcBef>
            </a:pPr>
            <a:r>
              <a:rPr lang="ru-RU" sz="1650" b="1" kern="0" dirty="0">
                <a:solidFill>
                  <a:prstClr val="black"/>
                </a:solidFill>
                <a:latin typeface="Calibri" pitchFamily="34" charset="0"/>
              </a:rPr>
              <a:t>Решение Президентской комиссии </a:t>
            </a:r>
          </a:p>
          <a:p>
            <a:pPr indent="-514350" algn="ctr" eaLnBrk="0" fontAlgn="base" hangingPunct="0">
              <a:spcBef>
                <a:spcPct val="0"/>
              </a:spcBef>
            </a:pPr>
            <a:r>
              <a:rPr lang="ru-RU" sz="1650" b="1" kern="0" dirty="0">
                <a:solidFill>
                  <a:prstClr val="black"/>
                </a:solidFill>
                <a:latin typeface="Calibri" pitchFamily="34" charset="0"/>
              </a:rPr>
              <a:t>по вопросам развития топливно-энергетического комплекса и экологической безопасности</a:t>
            </a:r>
          </a:p>
          <a:p>
            <a:pPr indent="-514350" algn="ctr" eaLnBrk="0" fontAlgn="base" hangingPunct="0">
              <a:spcBef>
                <a:spcPct val="0"/>
              </a:spcBef>
            </a:pPr>
            <a:r>
              <a:rPr lang="ru-RU" sz="1650" b="1" kern="0" dirty="0">
                <a:solidFill>
                  <a:prstClr val="black"/>
                </a:solidFill>
                <a:latin typeface="Calibri" pitchFamily="34" charset="0"/>
              </a:rPr>
              <a:t>от 04.06.2014 № А4-26-368 </a:t>
            </a:r>
            <a:endParaRPr lang="ru-RU" sz="1600" b="1" kern="0" dirty="0">
              <a:solidFill>
                <a:prstClr val="black"/>
              </a:solidFill>
            </a:endParaRPr>
          </a:p>
          <a:p>
            <a:pPr indent="-5143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750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трелка вниз 16"/>
          <p:cNvSpPr/>
          <p:nvPr/>
        </p:nvSpPr>
        <p:spPr>
          <a:xfrm>
            <a:off x="4460487" y="5296506"/>
            <a:ext cx="265876" cy="508758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600" b="1" i="1" dirty="0">
              <a:solidFill>
                <a:prstClr val="white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1153688" y="1588773"/>
            <a:ext cx="265876" cy="466931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 i="1" dirty="0">
              <a:solidFill>
                <a:prstClr val="white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4007014" y="1590034"/>
            <a:ext cx="265876" cy="454298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 i="1" dirty="0">
              <a:solidFill>
                <a:prstClr val="white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7283603" y="1588773"/>
            <a:ext cx="265876" cy="466931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 i="1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/>
          <a:lstStyle/>
          <a:p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организованной торговли природным газом</a:t>
            </a:r>
            <a:endParaRPr lang="ru-RU" sz="19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A5E103-224E-443C-BC7F-95D37CD1E3A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271" y="980731"/>
            <a:ext cx="8972308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Разработан проект совместного приказа ФАС России и Минэнерго России «Об утверждении минимальной величины продаваемого на бирже природного газа и требований к биржевым торгам, в ходе которых заключаются сделки с природным газом…», согласно которому:</a:t>
            </a:r>
            <a:endParaRPr lang="en-US" sz="1600" b="1" dirty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271" y="2044333"/>
            <a:ext cx="2470662" cy="14927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>
                <a:solidFill>
                  <a:prstClr val="black"/>
                </a:solidFill>
                <a:latin typeface="Calibri" pitchFamily="34" charset="0"/>
              </a:rPr>
              <a:t>Минимальная величина продаваемого на бирже </a:t>
            </a:r>
            <a:r>
              <a:rPr lang="ru-RU" sz="1300" b="1" dirty="0" smtClean="0">
                <a:solidFill>
                  <a:prstClr val="black"/>
                </a:solidFill>
                <a:latin typeface="Calibri" pitchFamily="34" charset="0"/>
              </a:rPr>
              <a:t>природного газа</a:t>
            </a:r>
            <a:r>
              <a:rPr lang="ru-RU" sz="1300" b="1" dirty="0">
                <a:solidFill>
                  <a:prstClr val="black"/>
                </a:solidFill>
                <a:latin typeface="Calibri" pitchFamily="34" charset="0"/>
              </a:rPr>
              <a:t>, добытого и (или) реализуемого хозяйствующим субъектом, занимающим доминирующее положение, составляет 3</a:t>
            </a:r>
            <a:r>
              <a:rPr lang="ru-RU" sz="1300" b="1" dirty="0" smtClean="0">
                <a:solidFill>
                  <a:prstClr val="black"/>
                </a:solidFill>
                <a:latin typeface="Calibri" pitchFamily="34" charset="0"/>
              </a:rPr>
              <a:t>%</a:t>
            </a:r>
            <a:endParaRPr lang="ru-RU" sz="13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10870" y="2044331"/>
            <a:ext cx="3124039" cy="14927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>
                <a:solidFill>
                  <a:prstClr val="black"/>
                </a:solidFill>
                <a:latin typeface="Calibri" pitchFamily="34" charset="0"/>
              </a:rPr>
              <a:t>Стартовая цена рассчитывается биржей и устанавливается в размере, не превышающем средневзвешенные ценовые значения сделок с соответствующим биржевым товаром, заключенных в течение предыдущей торговой сессии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929492" y="2055702"/>
            <a:ext cx="3124039" cy="16927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>
                <a:solidFill>
                  <a:prstClr val="black"/>
                </a:solidFill>
                <a:latin typeface="Calibri" pitchFamily="34" charset="0"/>
              </a:rPr>
              <a:t>Минимальное количество участников биржевых торгов в течение торговой сессии должно составлять: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>
                <a:solidFill>
                  <a:prstClr val="black"/>
                </a:solidFill>
                <a:latin typeface="Calibri" pitchFamily="34" charset="0"/>
              </a:rPr>
              <a:t>- не менее 2-х участников, подавших заявки на продажу природного газа;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>
                <a:solidFill>
                  <a:prstClr val="black"/>
                </a:solidFill>
                <a:latin typeface="Calibri" pitchFamily="34" charset="0"/>
              </a:rPr>
              <a:t>- не менее 3-х участников, подавших заявки на покупку одного вида природного газа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0" y="3933056"/>
            <a:ext cx="9144000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421964" y="4149080"/>
            <a:ext cx="8352928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ФАС России разработан проект изменений, вносимых в Постановление Правительства РФ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от 23.07.2013 г. № 623 «Об утверждении Положения о предоставлении информации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о заключенных сторонами не на организованных торгах договорах…»,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согласно которому биржам предоставляется информация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о внебиржевых контрактов в отношении следующих товаров: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904400" y="5805264"/>
            <a:ext cx="7378050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Газ природный, реализованный на внутреннем рынке Российской Федерации по нерегулируемым государством ценам при объеме добычи и (или) производства группой лиц производителя свыше 1 млрд. кубических метров за предшествующий 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284368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B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285750" y="0"/>
            <a:ext cx="8462714" cy="64293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Отраслевая принадлежность покупателей газа 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электронных торгах в 2006-2008 гг. </a:t>
            </a: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54AE39-B893-461A-8663-2311DAE7B6D3}" type="slidenum">
              <a:rPr lang="ru-RU" sz="1600" smtClean="0">
                <a:solidFill>
                  <a:srgbClr val="FFFFFF"/>
                </a:solidFill>
              </a:rPr>
              <a:pPr eaLnBrk="1" hangingPunct="1"/>
              <a:t>9</a:t>
            </a:fld>
            <a:endParaRPr lang="ru-RU" sz="1600" dirty="0" smtClean="0">
              <a:solidFill>
                <a:srgbClr val="FFFFFF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31632393"/>
              </p:ext>
            </p:extLst>
          </p:nvPr>
        </p:nvGraphicFramePr>
        <p:xfrm>
          <a:off x="179512" y="908720"/>
          <a:ext cx="885698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1308512"/>
              </p:ext>
            </p:extLst>
          </p:nvPr>
        </p:nvGraphicFramePr>
        <p:xfrm>
          <a:off x="104452" y="5445224"/>
          <a:ext cx="8935103" cy="108012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263656"/>
                <a:gridCol w="1621693"/>
                <a:gridCol w="1200473"/>
                <a:gridCol w="1311043"/>
                <a:gridCol w="1242595"/>
                <a:gridCol w="1432144"/>
                <a:gridCol w="863499"/>
              </a:tblGrid>
              <a:tr h="3658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Справочно: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эл. энергетика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агрохимия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химическая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цементная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металлургия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прочие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84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2007 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55%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8%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4%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58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2008 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86%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3049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2126</Words>
  <Application>Microsoft Office PowerPoint</Application>
  <PresentationFormat>Экран (4:3)</PresentationFormat>
  <Paragraphs>333</Paragraphs>
  <Slides>19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Оформление по умолчанию</vt:lpstr>
      <vt:lpstr>Слайд 1</vt:lpstr>
      <vt:lpstr>Добыча природного газа в РФ (по данным ЦДУ ТЭК)</vt:lpstr>
      <vt:lpstr>Формирование рыночных механизмов ценообразования на рынке газа в РФ </vt:lpstr>
      <vt:lpstr>Ценообразование в сфере газоснабжения</vt:lpstr>
      <vt:lpstr>Слайд 5</vt:lpstr>
      <vt:lpstr>Формирование рыночных механизмов ценообразования на рынке газа в РФ </vt:lpstr>
      <vt:lpstr>Слайд 7</vt:lpstr>
      <vt:lpstr>Развитие организованной торговли природным газом</vt:lpstr>
      <vt:lpstr>Отраслевая принадлежность покупателей газа  на электронных торгах в 2006-2008 гг. </vt:lpstr>
      <vt:lpstr>Поставка природного газа в РФ  (по данным ЦДУ ТЭК)</vt:lpstr>
      <vt:lpstr>Стандарты раскрытия информации субъектами естественных монополий, оказывающими услуги по транспортировке газа по трубопроводам</vt:lpstr>
      <vt:lpstr> Обеспечение недискриминационного доступа</vt:lpstr>
      <vt:lpstr>Слайд 13</vt:lpstr>
      <vt:lpstr>Развитие рынка услуг по техническому обслуживанию, ремонту и замене ВДГО </vt:lpstr>
      <vt:lpstr>Реализация СУГ в 2011-2013 гг.</vt:lpstr>
      <vt:lpstr>Структура рынка СУГ в 2011-2013 гг.</vt:lpstr>
      <vt:lpstr>Крупнейшие производители СУГ в РФ в разрезе нефте- и газоперерабатывающих заводов</vt:lpstr>
      <vt:lpstr>Развитие организованной торговли СУГ в РФ</vt:lpstr>
      <vt:lpstr>Слайд 19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Карасев Дмитрий Игоревич</dc:creator>
  <cp:lastModifiedBy>antonova</cp:lastModifiedBy>
  <cp:revision>32</cp:revision>
  <cp:lastPrinted>2014-10-23T08:48:28Z</cp:lastPrinted>
  <dcterms:created xsi:type="dcterms:W3CDTF">2014-10-10T05:39:39Z</dcterms:created>
  <dcterms:modified xsi:type="dcterms:W3CDTF">2014-10-23T09:47:46Z</dcterms:modified>
</cp:coreProperties>
</file>