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35" r:id="rId3"/>
    <p:sldId id="340" r:id="rId4"/>
    <p:sldId id="343" r:id="rId5"/>
    <p:sldId id="333" r:id="rId6"/>
    <p:sldId id="336" r:id="rId7"/>
    <p:sldId id="346" r:id="rId8"/>
    <p:sldId id="349" r:id="rId9"/>
    <p:sldId id="345" r:id="rId10"/>
    <p:sldId id="347" r:id="rId11"/>
    <p:sldId id="348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3EAD9"/>
    <a:srgbClr val="CCFF33"/>
    <a:srgbClr val="ECF2B0"/>
    <a:srgbClr val="006666"/>
    <a:srgbClr val="FFFFFF"/>
    <a:srgbClr val="E2EC88"/>
    <a:srgbClr val="D0EDFC"/>
    <a:srgbClr val="83593F"/>
    <a:srgbClr val="752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8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072837014506762"/>
          <c:y val="0.15697650075719854"/>
          <c:w val="0.42337688976270976"/>
          <c:h val="0.61226813008999414"/>
        </c:manualLayout>
      </c:layout>
      <c:pieChart>
        <c:varyColors val="1"/>
        <c:ser>
          <c:idx val="0"/>
          <c:order val="0"/>
          <c:explosion val="25"/>
          <c:dLbls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Лист2!$A$1:$A$7</c:f>
              <c:strCache>
                <c:ptCount val="7"/>
                <c:pt idx="0">
                  <c:v>МУН</c:v>
                </c:pt>
                <c:pt idx="1">
                  <c:v>Утилизация ПНГ, подготовка газа</c:v>
                </c:pt>
                <c:pt idx="2">
                  <c:v>Мех.добыча</c:v>
                </c:pt>
                <c:pt idx="3">
                  <c:v>Геофизика</c:v>
                </c:pt>
                <c:pt idx="4">
                  <c:v>Телеметрия</c:v>
                </c:pt>
                <c:pt idx="5">
                  <c:v>Разведка</c:v>
                </c:pt>
                <c:pt idx="6">
                  <c:v>Моделирование</c:v>
                </c:pt>
              </c:strCache>
            </c:strRef>
          </c:cat>
          <c:val>
            <c:numRef>
              <c:f>Лист2!$B$1:$B$7</c:f>
              <c:numCache>
                <c:formatCode>General</c:formatCode>
                <c:ptCount val="7"/>
                <c:pt idx="0">
                  <c:v>11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59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66FD2-475E-4C63-806F-9FBF5BAC55EC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B196A-21BD-4D5B-B61D-B77A7AD7E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4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5A0BC-1049-4FA9-B40C-8BC3ACEF0C8E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3E703-070F-4290-ABCD-4C480B348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4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7938" y="406400"/>
            <a:ext cx="481963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8263" y="292100"/>
            <a:ext cx="276701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2382747"/>
            <a:ext cx="3991429" cy="1632857"/>
          </a:xfrm>
          <a:prstGeom prst="rect">
            <a:avLst/>
          </a:prstGeom>
        </p:spPr>
        <p:txBody>
          <a:bodyPr/>
          <a:lstStyle>
            <a:lvl1pPr algn="r">
              <a:defRPr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93780" y="1946977"/>
            <a:ext cx="1602180" cy="114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345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8737133" y="0"/>
            <a:ext cx="255588" cy="6429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683158" y="277813"/>
            <a:ext cx="390525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8F8CABC1-4C51-42A9-9B69-400D0D17AB6F}" type="slidenum">
              <a:rPr lang="en-US" sz="1200">
                <a:solidFill>
                  <a:schemeClr val="bg1"/>
                </a:solidFill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16728" y="88900"/>
            <a:ext cx="6503297" cy="7963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>
                <a:latin typeface="HelveticaNeueCyr-Roman"/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7794" y="88900"/>
            <a:ext cx="1218934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17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942" y="109799"/>
            <a:ext cx="7486821" cy="8591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629" y="2090912"/>
            <a:ext cx="7697810" cy="4323408"/>
          </a:xfrm>
        </p:spPr>
        <p:txBody>
          <a:bodyPr/>
          <a:lstStyle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91764" y="0"/>
            <a:ext cx="255841" cy="9810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24548" y="602667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97762"/>
            <a:ext cx="1209693" cy="8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4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8293100" y="0"/>
            <a:ext cx="255588" cy="6429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EFEFEF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239125" y="277813"/>
            <a:ext cx="390525" cy="365125"/>
          </a:xfrm>
          <a:prstGeom prst="rect">
            <a:avLst/>
          </a:prstGeom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fld id="{48EEC2DC-D401-4105-88C5-F6435740B14B}" type="slidenum">
              <a:rPr lang="en-US" sz="1200">
                <a:solidFill>
                  <a:srgbClr val="D4FF01"/>
                </a:solidFill>
                <a:ea typeface="MS PGothic" pitchFamily="34" charset="-128"/>
                <a:cs typeface="Arial" pitchFamily="34" charset="0"/>
              </a:rPr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D4FF01"/>
              </a:solidFill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53206"/>
            <a:ext cx="1218934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35963" y="186531"/>
            <a:ext cx="6558691" cy="796399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HelveticaNeueCyr-Heavy"/>
                <a:cs typeface="Arial" pitchFamily="34" charset="0"/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2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876F5-5C4A-499F-AE2C-57A0FF99EF1E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1B133-B8ED-4E78-8B2B-BB336CFAD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52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4" r:id="rId2"/>
    <p:sldLayoutId id="2147483695" r:id="rId3"/>
    <p:sldLayoutId id="214748369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889334" y="1847214"/>
            <a:ext cx="4203866" cy="186579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ru-RU" sz="2400" b="1" dirty="0" smtClean="0">
                <a:solidFill>
                  <a:srgbClr val="2992BE"/>
                </a:solidFill>
                <a:latin typeface="HelveticaNeueCyr-Heavy" charset="0"/>
              </a:rPr>
              <a:t>ОПЫТ ПОДДЕРЖКИ РАЗВИТИЯ И КОММЕРЦИАЛИЗАЦИИ НОВЫХ ТЕХНОЛОГИЙ</a:t>
            </a:r>
            <a:endParaRPr lang="ru-RU" sz="2400" b="1" dirty="0">
              <a:solidFill>
                <a:srgbClr val="2992BE"/>
              </a:solidFill>
              <a:latin typeface="HelveticaNeueCyr-Heavy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452" y="5638060"/>
            <a:ext cx="12096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3438" y="5780852"/>
            <a:ext cx="3570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Николай Грачёв</a:t>
            </a:r>
          </a:p>
          <a:p>
            <a:pPr algn="ctr"/>
            <a:r>
              <a:rPr lang="ru-RU" sz="1400" dirty="0" smtClean="0"/>
              <a:t>Вице-президент, Исполнительный директор</a:t>
            </a:r>
          </a:p>
          <a:p>
            <a:pPr algn="ctr"/>
            <a:r>
              <a:rPr lang="ru-RU" sz="1400" dirty="0" smtClean="0"/>
              <a:t>Кластера </a:t>
            </a:r>
            <a:r>
              <a:rPr lang="ru-RU" sz="1400" dirty="0" err="1" smtClean="0"/>
              <a:t>энергоэффективных</a:t>
            </a:r>
            <a:r>
              <a:rPr lang="ru-RU" sz="1400" dirty="0" smtClean="0"/>
              <a:t> технологий</a:t>
            </a:r>
          </a:p>
          <a:p>
            <a:pPr algn="ctr"/>
            <a:r>
              <a:rPr lang="ru-RU" sz="1400" dirty="0" smtClean="0"/>
              <a:t>г. Москва, 23 октября 2014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07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31 ОКТЯБРЯ ЗАВЕРШАЕТСЯ ПРИЁМ ЗАЯВОК НА КОНКУРС ИННОВАЦИОННЫХ ПРОЕКТОВ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7" y="909202"/>
            <a:ext cx="7730249" cy="593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0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ПРЕДЛОЖЕНИЯ В ПРОЕКТ РЕШЕНИЯ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031989"/>
            <a:ext cx="8039099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Рекомендовать Минэнерго РФ совместно с Минэкономразвития РФ провести серию круглых столов для обсуждения целей и механизмов создания </a:t>
            </a:r>
            <a:r>
              <a:rPr lang="ru-RU" b="1" dirty="0" smtClean="0"/>
              <a:t>корпоративных венчурных фондов </a:t>
            </a:r>
            <a:r>
              <a:rPr lang="ru-RU" dirty="0" smtClean="0"/>
              <a:t>в компаниях ТЭК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Создать рабочую группу для подготовки рекомендаций по созданию </a:t>
            </a:r>
            <a:r>
              <a:rPr lang="ru-RU" b="1" dirty="0" smtClean="0"/>
              <a:t>научных </a:t>
            </a:r>
            <a:r>
              <a:rPr lang="ru-RU" b="1" dirty="0" smtClean="0"/>
              <a:t>полигонов </a:t>
            </a:r>
            <a:r>
              <a:rPr lang="ru-RU" dirty="0" smtClean="0"/>
              <a:t>для испытания новых технологий в рамках Консультативного совета с привлечением профильных </a:t>
            </a:r>
            <a:r>
              <a:rPr lang="ru-RU" dirty="0" smtClean="0"/>
              <a:t>Министерств, регионов, нефтяных и нефтесервисных компаний</a:t>
            </a:r>
            <a:endParaRPr lang="ru-RU" dirty="0" smtClean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Рекомендовать членам Консультативного совета, участникам Технологической платформы и других экспертных сообществ принять участие в </a:t>
            </a:r>
            <a:r>
              <a:rPr lang="ru-RU" b="1" dirty="0" smtClean="0"/>
              <a:t>менторской программе</a:t>
            </a:r>
            <a:r>
              <a:rPr lang="ru-RU" dirty="0" smtClean="0"/>
              <a:t>, реализуемой </a:t>
            </a:r>
            <a:r>
              <a:rPr lang="ru-RU" dirty="0"/>
              <a:t>Фондом «Сколково»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Рекомендовать </a:t>
            </a:r>
            <a:r>
              <a:rPr lang="ru-RU" dirty="0" smtClean="0"/>
              <a:t>Минэнерго РФ и </a:t>
            </a:r>
            <a:r>
              <a:rPr lang="ru-RU" dirty="0" err="1" smtClean="0"/>
              <a:t>Минпромторгу</a:t>
            </a:r>
            <a:r>
              <a:rPr lang="ru-RU" dirty="0" smtClean="0"/>
              <a:t> РФ организовать </a:t>
            </a:r>
            <a:r>
              <a:rPr lang="ru-RU" b="1" dirty="0" smtClean="0"/>
              <a:t>рабочую группу с участием сервисных и инжиниринговых компаний, производителей оборудования </a:t>
            </a:r>
            <a:r>
              <a:rPr lang="ru-RU" dirty="0" smtClean="0"/>
              <a:t>и</a:t>
            </a:r>
            <a:r>
              <a:rPr lang="ru-RU" b="1" dirty="0" smtClean="0"/>
              <a:t> </a:t>
            </a:r>
            <a:r>
              <a:rPr lang="ru-RU" dirty="0" smtClean="0"/>
              <a:t>институтов </a:t>
            </a:r>
            <a:r>
              <a:rPr lang="ru-RU" dirty="0"/>
              <a:t>развития (Фонд «Сколково», РВК, </a:t>
            </a:r>
            <a:r>
              <a:rPr lang="ru-RU" dirty="0" err="1"/>
              <a:t>Роснано</a:t>
            </a:r>
            <a:r>
              <a:rPr lang="ru-RU" dirty="0"/>
              <a:t> и т.п.)с </a:t>
            </a:r>
            <a:r>
              <a:rPr lang="ru-RU" dirty="0" smtClean="0"/>
              <a:t>целью </a:t>
            </a:r>
          </a:p>
          <a:p>
            <a:pPr marL="742950" lvl="1" indent="-285750" algn="just"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ru-RU" dirty="0" smtClean="0"/>
              <a:t>Определения и обсуждения потребностей в новых технологиях</a:t>
            </a:r>
          </a:p>
          <a:p>
            <a:pPr marL="742950" lvl="1" indent="-285750" algn="just"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ru-RU" dirty="0" smtClean="0"/>
              <a:t>Рассмотрение новых технологий МСП, обсуждение результатов и опыта их внедрения </a:t>
            </a:r>
          </a:p>
          <a:p>
            <a:pPr marL="742950" lvl="1" indent="-285750" algn="just"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ru-RU" dirty="0" smtClean="0"/>
              <a:t>Мониторинг и координация действий по внедрению новых 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728" y="88900"/>
            <a:ext cx="7449131" cy="796399"/>
          </a:xfrm>
        </p:spPr>
        <p:txBody>
          <a:bodyPr>
            <a:noAutofit/>
          </a:bodyPr>
          <a:lstStyle/>
          <a:p>
            <a:r>
              <a:rPr lang="ru-RU" dirty="0" smtClean="0"/>
              <a:t>ТЕХНОЛОГИИ РАЗВЕДКИ И ДОБЫЧИ – ПРИОРИТЕТНОЕ НАПРАВЛЕНИЕ «СКОЛКОВО»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53198"/>
              </p:ext>
            </p:extLst>
          </p:nvPr>
        </p:nvGraphicFramePr>
        <p:xfrm>
          <a:off x="-1351129" y="3309582"/>
          <a:ext cx="8447964" cy="322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574" y="1302940"/>
            <a:ext cx="731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участников «Сколково» разрабатывают технологии добычи нефти и газа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7890" y="1302940"/>
            <a:ext cx="709684" cy="369332"/>
          </a:xfrm>
          <a:prstGeom prst="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7890" y="1821555"/>
            <a:ext cx="709684" cy="369332"/>
          </a:xfrm>
          <a:prstGeom prst="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35%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574" y="1821555"/>
            <a:ext cx="355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ост количества участников за год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46209" y="5670347"/>
            <a:ext cx="1419367" cy="97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НИОКР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46209" y="4194347"/>
            <a:ext cx="1419367" cy="14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46207" y="3507069"/>
            <a:ext cx="1419367" cy="68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Первые продажи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46208" y="3039069"/>
            <a:ext cx="1419367" cy="468000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Рост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0251" y="2306472"/>
            <a:ext cx="8465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9939" y="2392738"/>
            <a:ext cx="487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Преобладают технологии увеличения </a:t>
            </a:r>
            <a:r>
              <a:rPr lang="ru-RU" b="1" dirty="0" err="1" smtClean="0"/>
              <a:t>нефтеотдачи</a:t>
            </a:r>
            <a:r>
              <a:rPr lang="ru-RU" b="1" dirty="0" smtClean="0"/>
              <a:t> и подготовки/утилизации газа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915701" y="597168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27%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915701" y="474768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41%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915701" y="366440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19%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915701" y="308840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13%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345925" y="2392738"/>
            <a:ext cx="3419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Почти половина проектов находится на стадии испытаний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233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728" y="88900"/>
            <a:ext cx="7255772" cy="796399"/>
          </a:xfrm>
        </p:spPr>
        <p:txBody>
          <a:bodyPr>
            <a:noAutofit/>
          </a:bodyPr>
          <a:lstStyle/>
          <a:p>
            <a:r>
              <a:rPr lang="ru-RU" dirty="0" smtClean="0"/>
              <a:t>ФАКТОРЫ ПРИВЛЕКАТЕЛЬНОСТИ ДЛЯ УЧАСТНИКОВ СКОЛКОВО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11447"/>
              </p:ext>
            </p:extLst>
          </p:nvPr>
        </p:nvGraphicFramePr>
        <p:xfrm>
          <a:off x="546100" y="3303743"/>
          <a:ext cx="3810000" cy="13492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95529"/>
                <a:gridCol w="922499"/>
                <a:gridCol w="891972"/>
              </a:tblGrid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ФОТ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 anchor="ctr"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483"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7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Страховые взносы</a:t>
                      </a:r>
                      <a:endParaRPr lang="ru-RU" sz="1400" b="1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89" marB="45689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01798"/>
              </p:ext>
            </p:extLst>
          </p:nvPr>
        </p:nvGraphicFramePr>
        <p:xfrm>
          <a:off x="4768850" y="3303743"/>
          <a:ext cx="3808413" cy="13492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92560"/>
                <a:gridCol w="924252"/>
                <a:gridCol w="891601"/>
              </a:tblGrid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Импорт оборудования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388" marR="84388" marT="45687" marB="45687" anchor="ctr"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475">
                <a:tc>
                  <a:txBody>
                    <a:bodyPr/>
                    <a:lstStyle/>
                    <a:p>
                      <a:endParaRPr lang="ru-RU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388" marR="84388" marT="45687" marB="45687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388" marR="84388" marT="45687" marB="45687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388" marR="84388" marT="45687" marB="45687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73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  <a:cs typeface="+mn-cs"/>
                        </a:rPr>
                        <a:t>Таможенные пошлины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388" marR="84388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388" marR="84388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5-35%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388" marR="84388" marT="45687" marB="45687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3676806"/>
            <a:ext cx="8826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3673631"/>
            <a:ext cx="88106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06354"/>
              </p:ext>
            </p:extLst>
          </p:nvPr>
        </p:nvGraphicFramePr>
        <p:xfrm>
          <a:off x="4779963" y="4791796"/>
          <a:ext cx="3784600" cy="16547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91048"/>
                <a:gridCol w="1593552"/>
              </a:tblGrid>
              <a:tr h="36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Строительство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 anchor="ctr"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3442"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6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Аренды земли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 </a:t>
                      </a:r>
                      <a:r>
                        <a:rPr lang="ru-RU" sz="1400" dirty="0" smtClean="0"/>
                        <a:t>100</a:t>
                      </a:r>
                      <a:r>
                        <a:rPr lang="ru-RU" sz="1400" baseline="0" dirty="0" smtClean="0"/>
                        <a:t> р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/м</a:t>
                      </a:r>
                      <a:r>
                        <a:rPr lang="ru-RU" sz="1400" baseline="30000" dirty="0" smtClean="0"/>
                        <a:t>2</a:t>
                      </a:r>
                      <a:r>
                        <a:rPr lang="ru-RU" sz="1400" dirty="0" smtClean="0"/>
                        <a:t>/год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/>
                </a:tc>
              </a:tr>
              <a:tr h="3106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Коммуникации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Ниже рынка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04" marR="84404" marT="45722" marB="45722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55941"/>
              </p:ext>
            </p:extLst>
          </p:nvPr>
        </p:nvGraphicFramePr>
        <p:xfrm>
          <a:off x="546100" y="4791796"/>
          <a:ext cx="3810000" cy="19587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93391"/>
                <a:gridCol w="924637"/>
                <a:gridCol w="891972"/>
              </a:tblGrid>
              <a:tr h="360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Налоги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 anchor="ctr"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511">
                <a:tc>
                  <a:txBody>
                    <a:bodyPr/>
                    <a:lstStyle/>
                    <a:p>
                      <a:endParaRPr lang="ru-RU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73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  <a:cs typeface="+mn-cs"/>
                        </a:rPr>
                        <a:t>Налог на имущество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2,2%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</a:tr>
              <a:tr h="3047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прибыль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20%</a:t>
                      </a:r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</a:tr>
              <a:tr h="30473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Calibri" pitchFamily="34" charset="0"/>
                          <a:cs typeface="Arial" pitchFamily="34" charset="0"/>
                        </a:rPr>
                        <a:t>НДС</a:t>
                      </a:r>
                      <a:endParaRPr lang="ru-RU" sz="1400" b="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Calibri" pitchFamily="34" charset="0"/>
                          <a:cs typeface="Arial" pitchFamily="34" charset="0"/>
                        </a:rPr>
                        <a:t>0%</a:t>
                      </a:r>
                      <a:endParaRPr lang="ru-RU" sz="1400" b="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Calibri" pitchFamily="34" charset="0"/>
                          <a:cs typeface="Arial" pitchFamily="34" charset="0"/>
                        </a:rPr>
                        <a:t>18%</a:t>
                      </a:r>
                      <a:endParaRPr lang="ru-RU" sz="1400" b="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4423" marR="84423" marT="45691" marB="45691"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5187084"/>
            <a:ext cx="88106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http://www.sk.ru/%7E/media/Files/IGorod/Sk%20ru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687918"/>
            <a:ext cx="895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www.sk.ru/%7E/media/Files/IGorod/Sk%20ru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3684743"/>
            <a:ext cx="893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sk.ru/%7E/media/Files/IGorod/Sk%20ru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186321"/>
            <a:ext cx="895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://www.sk.ru/%7E/media/Files/IGorod/Sk%20ru.as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5168034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59657" y="2818772"/>
            <a:ext cx="7989092" cy="377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Налоговые льготы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54" y="1142611"/>
            <a:ext cx="622434" cy="66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628116" y="1305538"/>
            <a:ext cx="1784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ИНФОРМАЦИОННАЯ</a:t>
            </a:r>
          </a:p>
          <a:p>
            <a:r>
              <a:rPr lang="ru-RU" sz="1400" dirty="0" smtClean="0"/>
              <a:t>И </a:t>
            </a:r>
            <a:r>
              <a:rPr lang="en-US" sz="1400" dirty="0" smtClean="0"/>
              <a:t>PR</a:t>
            </a:r>
            <a:r>
              <a:rPr lang="ru-RU" sz="1400" dirty="0" smtClean="0"/>
              <a:t> </a:t>
            </a:r>
            <a:r>
              <a:rPr lang="ru-RU" sz="1400" b="1" dirty="0" smtClean="0"/>
              <a:t>ПОДДЕРЖКА</a:t>
            </a:r>
            <a:endParaRPr lang="en-US" sz="1400" dirty="0" smtClean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652" y="1939578"/>
            <a:ext cx="707212" cy="692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309512" y="2070615"/>
            <a:ext cx="1045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СЕРВИСЫ:</a:t>
            </a:r>
          </a:p>
          <a:p>
            <a:r>
              <a:rPr lang="ru-RU" sz="1400" b="1" dirty="0" smtClean="0"/>
              <a:t>ЦКП И ЦИС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429067" y="2070615"/>
            <a:ext cx="1304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АКСЕЛЕРАЦИЯ</a:t>
            </a:r>
          </a:p>
          <a:p>
            <a:r>
              <a:rPr lang="ru-RU" sz="1400" b="1" dirty="0" smtClean="0"/>
              <a:t>СТАРТАПОВ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12" y="1171133"/>
            <a:ext cx="8477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393173" y="1448899"/>
            <a:ext cx="817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ЛЬГОТЫ</a:t>
            </a:r>
            <a:endParaRPr lang="ru-RU" sz="1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41555" y="1431828"/>
            <a:ext cx="801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ГРАНТЫ</a:t>
            </a:r>
            <a:endParaRPr lang="ru-RU" sz="1400" dirty="0" smtClean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14" y="1291919"/>
            <a:ext cx="666300" cy="54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Изображение 3"/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5814" y="1971233"/>
            <a:ext cx="583048" cy="66440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7" name="Прямоугольник 26"/>
          <p:cNvSpPr/>
          <p:nvPr/>
        </p:nvSpPr>
        <p:spPr>
          <a:xfrm>
            <a:off x="6734214" y="2126947"/>
            <a:ext cx="1685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СЕТЕВОЕ </a:t>
            </a:r>
          </a:p>
          <a:p>
            <a:r>
              <a:rPr lang="ru-RU" sz="1400" b="1" dirty="0" smtClean="0"/>
              <a:t>ВЗАИМОДЕЙСТВИЕ</a:t>
            </a:r>
            <a:endParaRPr lang="ru-RU" sz="1400" b="1" dirty="0"/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218" y="2002030"/>
            <a:ext cx="738420" cy="78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532361" y="2791536"/>
            <a:ext cx="80128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2361" y="1136356"/>
            <a:ext cx="80128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8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032544" y="3145862"/>
            <a:ext cx="7395135" cy="3105756"/>
          </a:xfrm>
          <a:custGeom>
            <a:avLst/>
            <a:gdLst>
              <a:gd name="connsiteX0" fmla="*/ 446356 w 7395135"/>
              <a:gd name="connsiteY0" fmla="*/ 69890 h 3506478"/>
              <a:gd name="connsiteX1" fmla="*/ 3827911 w 7395135"/>
              <a:gd name="connsiteY1" fmla="*/ 879 h 3506478"/>
              <a:gd name="connsiteX2" fmla="*/ 7381994 w 7395135"/>
              <a:gd name="connsiteY2" fmla="*/ 113022 h 3506478"/>
              <a:gd name="connsiteX3" fmla="*/ 7390620 w 7395135"/>
              <a:gd name="connsiteY3" fmla="*/ 656486 h 3506478"/>
              <a:gd name="connsiteX4" fmla="*/ 7304356 w 7395135"/>
              <a:gd name="connsiteY4" fmla="*/ 1570886 h 3506478"/>
              <a:gd name="connsiteX5" fmla="*/ 6873035 w 7395135"/>
              <a:gd name="connsiteY5" fmla="*/ 2890728 h 3506478"/>
              <a:gd name="connsiteX6" fmla="*/ 5898250 w 7395135"/>
              <a:gd name="connsiteY6" fmla="*/ 3391060 h 3506478"/>
              <a:gd name="connsiteX7" fmla="*/ 3474228 w 7395135"/>
              <a:gd name="connsiteY7" fmla="*/ 3503203 h 3506478"/>
              <a:gd name="connsiteX8" fmla="*/ 1170975 w 7395135"/>
              <a:gd name="connsiteY8" fmla="*/ 3313422 h 3506478"/>
              <a:gd name="connsiteX9" fmla="*/ 506741 w 7395135"/>
              <a:gd name="connsiteY9" fmla="*/ 2976992 h 3506478"/>
              <a:gd name="connsiteX10" fmla="*/ 144432 w 7395135"/>
              <a:gd name="connsiteY10" fmla="*/ 2148856 h 3506478"/>
              <a:gd name="connsiteX11" fmla="*/ 49541 w 7395135"/>
              <a:gd name="connsiteY11" fmla="*/ 1113686 h 3506478"/>
              <a:gd name="connsiteX12" fmla="*/ 32288 w 7395135"/>
              <a:gd name="connsiteY12" fmla="*/ 104396 h 3506478"/>
              <a:gd name="connsiteX13" fmla="*/ 446356 w 7395135"/>
              <a:gd name="connsiteY13" fmla="*/ 69890 h 350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5135" h="3506478">
                <a:moveTo>
                  <a:pt x="446356" y="69890"/>
                </a:moveTo>
                <a:cubicBezTo>
                  <a:pt x="1559163" y="31790"/>
                  <a:pt x="2671971" y="-6310"/>
                  <a:pt x="3827911" y="879"/>
                </a:cubicBezTo>
                <a:cubicBezTo>
                  <a:pt x="4983851" y="8068"/>
                  <a:pt x="6696194" y="49762"/>
                  <a:pt x="7381994" y="113022"/>
                </a:cubicBezTo>
                <a:cubicBezTo>
                  <a:pt x="7384869" y="294177"/>
                  <a:pt x="7403560" y="413509"/>
                  <a:pt x="7390620" y="656486"/>
                </a:cubicBezTo>
                <a:cubicBezTo>
                  <a:pt x="7377680" y="899463"/>
                  <a:pt x="7390620" y="1198512"/>
                  <a:pt x="7304356" y="1570886"/>
                </a:cubicBezTo>
                <a:cubicBezTo>
                  <a:pt x="7218092" y="1943260"/>
                  <a:pt x="7107386" y="2587366"/>
                  <a:pt x="6873035" y="2890728"/>
                </a:cubicBezTo>
                <a:cubicBezTo>
                  <a:pt x="6638684" y="3194090"/>
                  <a:pt x="6464718" y="3288981"/>
                  <a:pt x="5898250" y="3391060"/>
                </a:cubicBezTo>
                <a:cubicBezTo>
                  <a:pt x="5331782" y="3493139"/>
                  <a:pt x="4262107" y="3516143"/>
                  <a:pt x="3474228" y="3503203"/>
                </a:cubicBezTo>
                <a:cubicBezTo>
                  <a:pt x="2686349" y="3490263"/>
                  <a:pt x="1665556" y="3401124"/>
                  <a:pt x="1170975" y="3313422"/>
                </a:cubicBezTo>
                <a:cubicBezTo>
                  <a:pt x="676394" y="3225720"/>
                  <a:pt x="677831" y="3171086"/>
                  <a:pt x="506741" y="2976992"/>
                </a:cubicBezTo>
                <a:cubicBezTo>
                  <a:pt x="335651" y="2782898"/>
                  <a:pt x="220632" y="2459407"/>
                  <a:pt x="144432" y="2148856"/>
                </a:cubicBezTo>
                <a:cubicBezTo>
                  <a:pt x="68232" y="1838305"/>
                  <a:pt x="68232" y="1454429"/>
                  <a:pt x="49541" y="1113686"/>
                </a:cubicBezTo>
                <a:cubicBezTo>
                  <a:pt x="30850" y="772943"/>
                  <a:pt x="-41036" y="274049"/>
                  <a:pt x="32288" y="104396"/>
                </a:cubicBezTo>
                <a:lnTo>
                  <a:pt x="446356" y="69890"/>
                </a:lnTo>
                <a:close/>
              </a:path>
            </a:pathLst>
          </a:custGeom>
          <a:pattFill prst="pct5">
            <a:fgClr>
              <a:schemeClr val="tx1">
                <a:lumMod val="75000"/>
                <a:lumOff val="25000"/>
              </a:schemeClr>
            </a:fgClr>
            <a:bgClr>
              <a:srgbClr val="EACAB0"/>
            </a:bgClr>
          </a:pattFill>
          <a:ln w="19050">
            <a:solidFill>
              <a:srgbClr val="835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1219200" y="5127689"/>
            <a:ext cx="6910388" cy="857543"/>
          </a:xfrm>
          <a:custGeom>
            <a:avLst/>
            <a:gdLst>
              <a:gd name="connsiteX0" fmla="*/ 319088 w 6910388"/>
              <a:gd name="connsiteY0" fmla="*/ 649224 h 857543"/>
              <a:gd name="connsiteX1" fmla="*/ 2338388 w 6910388"/>
              <a:gd name="connsiteY1" fmla="*/ 744474 h 857543"/>
              <a:gd name="connsiteX2" fmla="*/ 2962275 w 6910388"/>
              <a:gd name="connsiteY2" fmla="*/ 839724 h 857543"/>
              <a:gd name="connsiteX3" fmla="*/ 3671888 w 6910388"/>
              <a:gd name="connsiteY3" fmla="*/ 854011 h 857543"/>
              <a:gd name="connsiteX4" fmla="*/ 4157663 w 6910388"/>
              <a:gd name="connsiteY4" fmla="*/ 796861 h 857543"/>
              <a:gd name="connsiteX5" fmla="*/ 4852988 w 6910388"/>
              <a:gd name="connsiteY5" fmla="*/ 834961 h 857543"/>
              <a:gd name="connsiteX6" fmla="*/ 5443538 w 6910388"/>
              <a:gd name="connsiteY6" fmla="*/ 696849 h 857543"/>
              <a:gd name="connsiteX7" fmla="*/ 6219825 w 6910388"/>
              <a:gd name="connsiteY7" fmla="*/ 534924 h 857543"/>
              <a:gd name="connsiteX8" fmla="*/ 6719888 w 6910388"/>
              <a:gd name="connsiteY8" fmla="*/ 525399 h 857543"/>
              <a:gd name="connsiteX9" fmla="*/ 6843713 w 6910388"/>
              <a:gd name="connsiteY9" fmla="*/ 311086 h 857543"/>
              <a:gd name="connsiteX10" fmla="*/ 6910388 w 6910388"/>
              <a:gd name="connsiteY10" fmla="*/ 144399 h 857543"/>
              <a:gd name="connsiteX11" fmla="*/ 6381750 w 6910388"/>
              <a:gd name="connsiteY11" fmla="*/ 39624 h 857543"/>
              <a:gd name="connsiteX12" fmla="*/ 5819775 w 6910388"/>
              <a:gd name="connsiteY12" fmla="*/ 15811 h 857543"/>
              <a:gd name="connsiteX13" fmla="*/ 5405438 w 6910388"/>
              <a:gd name="connsiteY13" fmla="*/ 77724 h 857543"/>
              <a:gd name="connsiteX14" fmla="*/ 4672013 w 6910388"/>
              <a:gd name="connsiteY14" fmla="*/ 39624 h 857543"/>
              <a:gd name="connsiteX15" fmla="*/ 4033838 w 6910388"/>
              <a:gd name="connsiteY15" fmla="*/ 34861 h 857543"/>
              <a:gd name="connsiteX16" fmla="*/ 3467100 w 6910388"/>
              <a:gd name="connsiteY16" fmla="*/ 87249 h 857543"/>
              <a:gd name="connsiteX17" fmla="*/ 2757488 w 6910388"/>
              <a:gd name="connsiteY17" fmla="*/ 1524 h 857543"/>
              <a:gd name="connsiteX18" fmla="*/ 1747838 w 6910388"/>
              <a:gd name="connsiteY18" fmla="*/ 39624 h 857543"/>
              <a:gd name="connsiteX19" fmla="*/ 1181100 w 6910388"/>
              <a:gd name="connsiteY19" fmla="*/ 130111 h 857543"/>
              <a:gd name="connsiteX20" fmla="*/ 261938 w 6910388"/>
              <a:gd name="connsiteY20" fmla="*/ 39624 h 857543"/>
              <a:gd name="connsiteX21" fmla="*/ 0 w 6910388"/>
              <a:gd name="connsiteY21" fmla="*/ 49149 h 857543"/>
              <a:gd name="connsiteX22" fmla="*/ 114300 w 6910388"/>
              <a:gd name="connsiteY22" fmla="*/ 339661 h 857543"/>
              <a:gd name="connsiteX23" fmla="*/ 233363 w 6910388"/>
              <a:gd name="connsiteY23" fmla="*/ 534924 h 857543"/>
              <a:gd name="connsiteX24" fmla="*/ 319088 w 6910388"/>
              <a:gd name="connsiteY24" fmla="*/ 649224 h 85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910388" h="857543">
                <a:moveTo>
                  <a:pt x="319088" y="649224"/>
                </a:moveTo>
                <a:cubicBezTo>
                  <a:pt x="669925" y="684149"/>
                  <a:pt x="1897857" y="712724"/>
                  <a:pt x="2338388" y="744474"/>
                </a:cubicBezTo>
                <a:cubicBezTo>
                  <a:pt x="2778919" y="776224"/>
                  <a:pt x="2740025" y="821468"/>
                  <a:pt x="2962275" y="839724"/>
                </a:cubicBezTo>
                <a:cubicBezTo>
                  <a:pt x="3184525" y="857980"/>
                  <a:pt x="3472657" y="861155"/>
                  <a:pt x="3671888" y="854011"/>
                </a:cubicBezTo>
                <a:cubicBezTo>
                  <a:pt x="3871119" y="846867"/>
                  <a:pt x="3960813" y="800036"/>
                  <a:pt x="4157663" y="796861"/>
                </a:cubicBezTo>
                <a:cubicBezTo>
                  <a:pt x="4354513" y="793686"/>
                  <a:pt x="4638676" y="851630"/>
                  <a:pt x="4852988" y="834961"/>
                </a:cubicBezTo>
                <a:cubicBezTo>
                  <a:pt x="5067300" y="818292"/>
                  <a:pt x="5215732" y="746855"/>
                  <a:pt x="5443538" y="696849"/>
                </a:cubicBezTo>
                <a:cubicBezTo>
                  <a:pt x="5671344" y="646843"/>
                  <a:pt x="6007100" y="563499"/>
                  <a:pt x="6219825" y="534924"/>
                </a:cubicBezTo>
                <a:cubicBezTo>
                  <a:pt x="6432550" y="506349"/>
                  <a:pt x="6636544" y="528574"/>
                  <a:pt x="6719888" y="525399"/>
                </a:cubicBezTo>
                <a:cubicBezTo>
                  <a:pt x="6761163" y="453961"/>
                  <a:pt x="6811963" y="374586"/>
                  <a:pt x="6843713" y="311086"/>
                </a:cubicBezTo>
                <a:cubicBezTo>
                  <a:pt x="6875463" y="247586"/>
                  <a:pt x="6892925" y="195992"/>
                  <a:pt x="6910388" y="144399"/>
                </a:cubicBezTo>
                <a:cubicBezTo>
                  <a:pt x="6734175" y="109474"/>
                  <a:pt x="6563519" y="61055"/>
                  <a:pt x="6381750" y="39624"/>
                </a:cubicBezTo>
                <a:cubicBezTo>
                  <a:pt x="6199981" y="18193"/>
                  <a:pt x="5982494" y="9461"/>
                  <a:pt x="5819775" y="15811"/>
                </a:cubicBezTo>
                <a:cubicBezTo>
                  <a:pt x="5657056" y="22161"/>
                  <a:pt x="5596732" y="73755"/>
                  <a:pt x="5405438" y="77724"/>
                </a:cubicBezTo>
                <a:cubicBezTo>
                  <a:pt x="5214144" y="81693"/>
                  <a:pt x="4900613" y="46768"/>
                  <a:pt x="4672013" y="39624"/>
                </a:cubicBezTo>
                <a:cubicBezTo>
                  <a:pt x="4443413" y="32480"/>
                  <a:pt x="4234657" y="26924"/>
                  <a:pt x="4033838" y="34861"/>
                </a:cubicBezTo>
                <a:cubicBezTo>
                  <a:pt x="3833019" y="42798"/>
                  <a:pt x="3679825" y="92805"/>
                  <a:pt x="3467100" y="87249"/>
                </a:cubicBezTo>
                <a:cubicBezTo>
                  <a:pt x="3254375" y="81693"/>
                  <a:pt x="3044032" y="9461"/>
                  <a:pt x="2757488" y="1524"/>
                </a:cubicBezTo>
                <a:cubicBezTo>
                  <a:pt x="2470944" y="-6413"/>
                  <a:pt x="2010569" y="18193"/>
                  <a:pt x="1747838" y="39624"/>
                </a:cubicBezTo>
                <a:cubicBezTo>
                  <a:pt x="1485107" y="61055"/>
                  <a:pt x="1428750" y="130111"/>
                  <a:pt x="1181100" y="130111"/>
                </a:cubicBezTo>
                <a:cubicBezTo>
                  <a:pt x="933450" y="130111"/>
                  <a:pt x="458788" y="53118"/>
                  <a:pt x="261938" y="39624"/>
                </a:cubicBezTo>
                <a:cubicBezTo>
                  <a:pt x="65088" y="26130"/>
                  <a:pt x="32544" y="37639"/>
                  <a:pt x="0" y="49149"/>
                </a:cubicBezTo>
                <a:cubicBezTo>
                  <a:pt x="38100" y="145986"/>
                  <a:pt x="75406" y="258699"/>
                  <a:pt x="114300" y="339661"/>
                </a:cubicBezTo>
                <a:cubicBezTo>
                  <a:pt x="153194" y="420623"/>
                  <a:pt x="198438" y="483330"/>
                  <a:pt x="233363" y="534924"/>
                </a:cubicBezTo>
                <a:cubicBezTo>
                  <a:pt x="268288" y="586518"/>
                  <a:pt x="-31749" y="614299"/>
                  <a:pt x="319088" y="649224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326047" y="116744"/>
            <a:ext cx="7520522" cy="796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lvl="0">
              <a:spcBef>
                <a:spcPts val="400"/>
              </a:spcBef>
              <a:defRPr sz="2000" b="1">
                <a:latin typeface="HelveticaNeueCyr-Heavy" charset="0"/>
                <a:cs typeface="+mj-cs"/>
              </a:defRPr>
            </a:lvl1pPr>
          </a:lstStyle>
          <a:p>
            <a:r>
              <a:rPr lang="ru-RU" sz="2400" b="0" dirty="0" smtClean="0"/>
              <a:t>ПОРТФЕЛЬ ПРОЕКТОВ УЖЕ ОТВЕЧАЕТ НА КЛЮЧЕВЫЕ ВЫЗОВЫ ОТРАСЛИ</a:t>
            </a:r>
            <a:endParaRPr lang="ru-RU" sz="24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17585" y="1362974"/>
            <a:ext cx="7240444" cy="6617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cs typeface="Arial" pitchFamily="34" charset="0"/>
              </a:rPr>
              <a:t>Примеры перспективных проектов по направлению: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cs typeface="Arial" pitchFamily="34" charset="0"/>
              </a:rPr>
              <a:t>Повышение эффективности разработки месторождений за счёт увеличения КИН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360947" y="2420888"/>
            <a:ext cx="2414337" cy="864096"/>
          </a:xfrm>
          <a:prstGeom prst="wedgeRectCallout">
            <a:avLst>
              <a:gd name="adj1" fmla="val 61545"/>
              <a:gd name="adj2" fmla="val -3668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ЭНГО Инжиниринг, СТАРТ-Катализатор: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Технологии очистки нефти и газа с высоким содержанием </a:t>
            </a:r>
            <a:r>
              <a:rPr lang="en-US" sz="1000" dirty="0" smtClean="0">
                <a:solidFill>
                  <a:prstClr val="black"/>
                </a:solidFill>
              </a:rPr>
              <a:t>H</a:t>
            </a:r>
            <a:r>
              <a:rPr lang="en-US" sz="1000" baseline="-25000" dirty="0" smtClean="0">
                <a:solidFill>
                  <a:prstClr val="black"/>
                </a:solidFill>
              </a:rPr>
              <a:t>2</a:t>
            </a:r>
            <a:r>
              <a:rPr lang="en-US" sz="1000" dirty="0" smtClean="0">
                <a:solidFill>
                  <a:prstClr val="black"/>
                </a:solidFill>
              </a:rPr>
              <a:t>S </a:t>
            </a:r>
            <a:r>
              <a:rPr lang="ru-RU" sz="1000" dirty="0" smtClean="0">
                <a:solidFill>
                  <a:prstClr val="black"/>
                </a:solidFill>
              </a:rPr>
              <a:t>и </a:t>
            </a:r>
            <a:r>
              <a:rPr lang="en-US" sz="1000" dirty="0" smtClean="0">
                <a:solidFill>
                  <a:prstClr val="black"/>
                </a:solidFill>
              </a:rPr>
              <a:t>CO</a:t>
            </a:r>
            <a:r>
              <a:rPr lang="en-US" sz="1000" baseline="-25000" dirty="0" smtClean="0">
                <a:solidFill>
                  <a:prstClr val="black"/>
                </a:solidFill>
              </a:rPr>
              <a:t>2</a:t>
            </a:r>
            <a:r>
              <a:rPr lang="ru-RU" sz="1000" dirty="0" smtClean="0">
                <a:solidFill>
                  <a:prstClr val="black"/>
                </a:solidFill>
              </a:rPr>
              <a:t> с капиталоёмкостью и операционными затратами </a:t>
            </a:r>
            <a:r>
              <a:rPr lang="en-US" sz="1000" dirty="0" smtClean="0">
                <a:solidFill>
                  <a:prstClr val="black"/>
                </a:solidFill>
              </a:rPr>
              <a:t>&lt;</a:t>
            </a:r>
            <a:r>
              <a:rPr lang="ru-RU" sz="1000" dirty="0" smtClean="0">
                <a:solidFill>
                  <a:prstClr val="black"/>
                </a:solidFill>
              </a:rPr>
              <a:t>50% от существующих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3866055" y="5293869"/>
            <a:ext cx="112664" cy="559702"/>
          </a:xfrm>
          <a:custGeom>
            <a:avLst/>
            <a:gdLst>
              <a:gd name="connsiteX0" fmla="*/ 96345 w 225328"/>
              <a:gd name="connsiteY0" fmla="*/ 26 h 559702"/>
              <a:gd name="connsiteX1" fmla="*/ 92 w 225328"/>
              <a:gd name="connsiteY1" fmla="*/ 288784 h 559702"/>
              <a:gd name="connsiteX2" fmla="*/ 80303 w 225328"/>
              <a:gd name="connsiteY2" fmla="*/ 537436 h 559702"/>
              <a:gd name="connsiteX3" fmla="*/ 160513 w 225328"/>
              <a:gd name="connsiteY3" fmla="*/ 521394 h 559702"/>
              <a:gd name="connsiteX4" fmla="*/ 224682 w 225328"/>
              <a:gd name="connsiteY4" fmla="*/ 304826 h 559702"/>
              <a:gd name="connsiteX5" fmla="*/ 96345 w 225328"/>
              <a:gd name="connsiteY5" fmla="*/ 26 h 5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28" h="559702">
                <a:moveTo>
                  <a:pt x="96345" y="26"/>
                </a:moveTo>
                <a:cubicBezTo>
                  <a:pt x="58913" y="-2648"/>
                  <a:pt x="2766" y="199216"/>
                  <a:pt x="92" y="288784"/>
                </a:cubicBezTo>
                <a:cubicBezTo>
                  <a:pt x="-2582" y="378352"/>
                  <a:pt x="53566" y="498668"/>
                  <a:pt x="80303" y="537436"/>
                </a:cubicBezTo>
                <a:cubicBezTo>
                  <a:pt x="107040" y="576204"/>
                  <a:pt x="136450" y="560162"/>
                  <a:pt x="160513" y="521394"/>
                </a:cubicBezTo>
                <a:cubicBezTo>
                  <a:pt x="184576" y="482626"/>
                  <a:pt x="231366" y="390384"/>
                  <a:pt x="224682" y="304826"/>
                </a:cubicBezTo>
                <a:cubicBezTo>
                  <a:pt x="217998" y="219268"/>
                  <a:pt x="133777" y="2700"/>
                  <a:pt x="96345" y="26"/>
                </a:cubicBezTo>
                <a:close/>
              </a:path>
            </a:pathLst>
          </a:custGeom>
          <a:pattFill prst="weave">
            <a:fgClr>
              <a:schemeClr val="bg2">
                <a:lumMod val="90000"/>
              </a:schemeClr>
            </a:fgClr>
            <a:bgClr>
              <a:schemeClr val="accent5">
                <a:lumMod val="75000"/>
              </a:schemeClr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194919" y="5293869"/>
            <a:ext cx="112664" cy="559702"/>
          </a:xfrm>
          <a:custGeom>
            <a:avLst/>
            <a:gdLst>
              <a:gd name="connsiteX0" fmla="*/ 96345 w 225328"/>
              <a:gd name="connsiteY0" fmla="*/ 26 h 559702"/>
              <a:gd name="connsiteX1" fmla="*/ 92 w 225328"/>
              <a:gd name="connsiteY1" fmla="*/ 288784 h 559702"/>
              <a:gd name="connsiteX2" fmla="*/ 80303 w 225328"/>
              <a:gd name="connsiteY2" fmla="*/ 537436 h 559702"/>
              <a:gd name="connsiteX3" fmla="*/ 160513 w 225328"/>
              <a:gd name="connsiteY3" fmla="*/ 521394 h 559702"/>
              <a:gd name="connsiteX4" fmla="*/ 224682 w 225328"/>
              <a:gd name="connsiteY4" fmla="*/ 304826 h 559702"/>
              <a:gd name="connsiteX5" fmla="*/ 96345 w 225328"/>
              <a:gd name="connsiteY5" fmla="*/ 26 h 5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28" h="559702">
                <a:moveTo>
                  <a:pt x="96345" y="26"/>
                </a:moveTo>
                <a:cubicBezTo>
                  <a:pt x="58913" y="-2648"/>
                  <a:pt x="2766" y="199216"/>
                  <a:pt x="92" y="288784"/>
                </a:cubicBezTo>
                <a:cubicBezTo>
                  <a:pt x="-2582" y="378352"/>
                  <a:pt x="53566" y="498668"/>
                  <a:pt x="80303" y="537436"/>
                </a:cubicBezTo>
                <a:cubicBezTo>
                  <a:pt x="107040" y="576204"/>
                  <a:pt x="136450" y="560162"/>
                  <a:pt x="160513" y="521394"/>
                </a:cubicBezTo>
                <a:cubicBezTo>
                  <a:pt x="184576" y="482626"/>
                  <a:pt x="231366" y="390384"/>
                  <a:pt x="224682" y="304826"/>
                </a:cubicBezTo>
                <a:cubicBezTo>
                  <a:pt x="217998" y="219268"/>
                  <a:pt x="133777" y="2700"/>
                  <a:pt x="96345" y="26"/>
                </a:cubicBezTo>
                <a:close/>
              </a:path>
            </a:pathLst>
          </a:custGeom>
          <a:pattFill prst="weave">
            <a:fgClr>
              <a:schemeClr val="bg2">
                <a:lumMod val="90000"/>
              </a:schemeClr>
            </a:fgClr>
            <a:bgClr>
              <a:schemeClr val="accent5">
                <a:lumMod val="75000"/>
              </a:schemeClr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4509506" y="5293869"/>
            <a:ext cx="112664" cy="559702"/>
          </a:xfrm>
          <a:custGeom>
            <a:avLst/>
            <a:gdLst>
              <a:gd name="connsiteX0" fmla="*/ 96345 w 225328"/>
              <a:gd name="connsiteY0" fmla="*/ 26 h 559702"/>
              <a:gd name="connsiteX1" fmla="*/ 92 w 225328"/>
              <a:gd name="connsiteY1" fmla="*/ 288784 h 559702"/>
              <a:gd name="connsiteX2" fmla="*/ 80303 w 225328"/>
              <a:gd name="connsiteY2" fmla="*/ 537436 h 559702"/>
              <a:gd name="connsiteX3" fmla="*/ 160513 w 225328"/>
              <a:gd name="connsiteY3" fmla="*/ 521394 h 559702"/>
              <a:gd name="connsiteX4" fmla="*/ 224682 w 225328"/>
              <a:gd name="connsiteY4" fmla="*/ 304826 h 559702"/>
              <a:gd name="connsiteX5" fmla="*/ 96345 w 225328"/>
              <a:gd name="connsiteY5" fmla="*/ 26 h 5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28" h="559702">
                <a:moveTo>
                  <a:pt x="96345" y="26"/>
                </a:moveTo>
                <a:cubicBezTo>
                  <a:pt x="58913" y="-2648"/>
                  <a:pt x="2766" y="199216"/>
                  <a:pt x="92" y="288784"/>
                </a:cubicBezTo>
                <a:cubicBezTo>
                  <a:pt x="-2582" y="378352"/>
                  <a:pt x="53566" y="498668"/>
                  <a:pt x="80303" y="537436"/>
                </a:cubicBezTo>
                <a:cubicBezTo>
                  <a:pt x="107040" y="576204"/>
                  <a:pt x="136450" y="560162"/>
                  <a:pt x="160513" y="521394"/>
                </a:cubicBezTo>
                <a:cubicBezTo>
                  <a:pt x="184576" y="482626"/>
                  <a:pt x="231366" y="390384"/>
                  <a:pt x="224682" y="304826"/>
                </a:cubicBezTo>
                <a:cubicBezTo>
                  <a:pt x="217998" y="219268"/>
                  <a:pt x="133777" y="2700"/>
                  <a:pt x="96345" y="26"/>
                </a:cubicBezTo>
                <a:close/>
              </a:path>
            </a:pathLst>
          </a:custGeom>
          <a:pattFill prst="weave">
            <a:fgClr>
              <a:schemeClr val="bg2">
                <a:lumMod val="90000"/>
              </a:schemeClr>
            </a:fgClr>
            <a:bgClr>
              <a:schemeClr val="accent5">
                <a:lumMod val="75000"/>
              </a:schemeClr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4811954" y="5293869"/>
            <a:ext cx="112664" cy="559702"/>
          </a:xfrm>
          <a:custGeom>
            <a:avLst/>
            <a:gdLst>
              <a:gd name="connsiteX0" fmla="*/ 96345 w 225328"/>
              <a:gd name="connsiteY0" fmla="*/ 26 h 559702"/>
              <a:gd name="connsiteX1" fmla="*/ 92 w 225328"/>
              <a:gd name="connsiteY1" fmla="*/ 288784 h 559702"/>
              <a:gd name="connsiteX2" fmla="*/ 80303 w 225328"/>
              <a:gd name="connsiteY2" fmla="*/ 537436 h 559702"/>
              <a:gd name="connsiteX3" fmla="*/ 160513 w 225328"/>
              <a:gd name="connsiteY3" fmla="*/ 521394 h 559702"/>
              <a:gd name="connsiteX4" fmla="*/ 224682 w 225328"/>
              <a:gd name="connsiteY4" fmla="*/ 304826 h 559702"/>
              <a:gd name="connsiteX5" fmla="*/ 96345 w 225328"/>
              <a:gd name="connsiteY5" fmla="*/ 26 h 5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28" h="559702">
                <a:moveTo>
                  <a:pt x="96345" y="26"/>
                </a:moveTo>
                <a:cubicBezTo>
                  <a:pt x="58913" y="-2648"/>
                  <a:pt x="2766" y="199216"/>
                  <a:pt x="92" y="288784"/>
                </a:cubicBezTo>
                <a:cubicBezTo>
                  <a:pt x="-2582" y="378352"/>
                  <a:pt x="53566" y="498668"/>
                  <a:pt x="80303" y="537436"/>
                </a:cubicBezTo>
                <a:cubicBezTo>
                  <a:pt x="107040" y="576204"/>
                  <a:pt x="136450" y="560162"/>
                  <a:pt x="160513" y="521394"/>
                </a:cubicBezTo>
                <a:cubicBezTo>
                  <a:pt x="184576" y="482626"/>
                  <a:pt x="231366" y="390384"/>
                  <a:pt x="224682" y="304826"/>
                </a:cubicBezTo>
                <a:cubicBezTo>
                  <a:pt x="217998" y="219268"/>
                  <a:pt x="133777" y="2700"/>
                  <a:pt x="96345" y="26"/>
                </a:cubicBezTo>
                <a:close/>
              </a:path>
            </a:pathLst>
          </a:custGeom>
          <a:pattFill prst="weave">
            <a:fgClr>
              <a:schemeClr val="bg2">
                <a:lumMod val="90000"/>
              </a:schemeClr>
            </a:fgClr>
            <a:bgClr>
              <a:schemeClr val="accent5">
                <a:lumMod val="75000"/>
              </a:schemeClr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5140818" y="5293869"/>
            <a:ext cx="112664" cy="559702"/>
          </a:xfrm>
          <a:custGeom>
            <a:avLst/>
            <a:gdLst>
              <a:gd name="connsiteX0" fmla="*/ 96345 w 225328"/>
              <a:gd name="connsiteY0" fmla="*/ 26 h 559702"/>
              <a:gd name="connsiteX1" fmla="*/ 92 w 225328"/>
              <a:gd name="connsiteY1" fmla="*/ 288784 h 559702"/>
              <a:gd name="connsiteX2" fmla="*/ 80303 w 225328"/>
              <a:gd name="connsiteY2" fmla="*/ 537436 h 559702"/>
              <a:gd name="connsiteX3" fmla="*/ 160513 w 225328"/>
              <a:gd name="connsiteY3" fmla="*/ 521394 h 559702"/>
              <a:gd name="connsiteX4" fmla="*/ 224682 w 225328"/>
              <a:gd name="connsiteY4" fmla="*/ 304826 h 559702"/>
              <a:gd name="connsiteX5" fmla="*/ 96345 w 225328"/>
              <a:gd name="connsiteY5" fmla="*/ 26 h 5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28" h="559702">
                <a:moveTo>
                  <a:pt x="96345" y="26"/>
                </a:moveTo>
                <a:cubicBezTo>
                  <a:pt x="58913" y="-2648"/>
                  <a:pt x="2766" y="199216"/>
                  <a:pt x="92" y="288784"/>
                </a:cubicBezTo>
                <a:cubicBezTo>
                  <a:pt x="-2582" y="378352"/>
                  <a:pt x="53566" y="498668"/>
                  <a:pt x="80303" y="537436"/>
                </a:cubicBezTo>
                <a:cubicBezTo>
                  <a:pt x="107040" y="576204"/>
                  <a:pt x="136450" y="560162"/>
                  <a:pt x="160513" y="521394"/>
                </a:cubicBezTo>
                <a:cubicBezTo>
                  <a:pt x="184576" y="482626"/>
                  <a:pt x="231366" y="390384"/>
                  <a:pt x="224682" y="304826"/>
                </a:cubicBezTo>
                <a:cubicBezTo>
                  <a:pt x="217998" y="219268"/>
                  <a:pt x="133777" y="2700"/>
                  <a:pt x="96345" y="26"/>
                </a:cubicBezTo>
                <a:close/>
              </a:path>
            </a:pathLst>
          </a:custGeom>
          <a:pattFill prst="weave">
            <a:fgClr>
              <a:schemeClr val="bg2">
                <a:lumMod val="90000"/>
              </a:schemeClr>
            </a:fgClr>
            <a:bgClr>
              <a:schemeClr val="accent5">
                <a:lumMod val="75000"/>
              </a:schemeClr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5455405" y="5293869"/>
            <a:ext cx="112664" cy="559702"/>
          </a:xfrm>
          <a:custGeom>
            <a:avLst/>
            <a:gdLst>
              <a:gd name="connsiteX0" fmla="*/ 96345 w 225328"/>
              <a:gd name="connsiteY0" fmla="*/ 26 h 559702"/>
              <a:gd name="connsiteX1" fmla="*/ 92 w 225328"/>
              <a:gd name="connsiteY1" fmla="*/ 288784 h 559702"/>
              <a:gd name="connsiteX2" fmla="*/ 80303 w 225328"/>
              <a:gd name="connsiteY2" fmla="*/ 537436 h 559702"/>
              <a:gd name="connsiteX3" fmla="*/ 160513 w 225328"/>
              <a:gd name="connsiteY3" fmla="*/ 521394 h 559702"/>
              <a:gd name="connsiteX4" fmla="*/ 224682 w 225328"/>
              <a:gd name="connsiteY4" fmla="*/ 304826 h 559702"/>
              <a:gd name="connsiteX5" fmla="*/ 96345 w 225328"/>
              <a:gd name="connsiteY5" fmla="*/ 26 h 5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28" h="559702">
                <a:moveTo>
                  <a:pt x="96345" y="26"/>
                </a:moveTo>
                <a:cubicBezTo>
                  <a:pt x="58913" y="-2648"/>
                  <a:pt x="2766" y="199216"/>
                  <a:pt x="92" y="288784"/>
                </a:cubicBezTo>
                <a:cubicBezTo>
                  <a:pt x="-2582" y="378352"/>
                  <a:pt x="53566" y="498668"/>
                  <a:pt x="80303" y="537436"/>
                </a:cubicBezTo>
                <a:cubicBezTo>
                  <a:pt x="107040" y="576204"/>
                  <a:pt x="136450" y="560162"/>
                  <a:pt x="160513" y="521394"/>
                </a:cubicBezTo>
                <a:cubicBezTo>
                  <a:pt x="184576" y="482626"/>
                  <a:pt x="231366" y="390384"/>
                  <a:pt x="224682" y="304826"/>
                </a:cubicBezTo>
                <a:cubicBezTo>
                  <a:pt x="217998" y="219268"/>
                  <a:pt x="133777" y="2700"/>
                  <a:pt x="96345" y="26"/>
                </a:cubicBezTo>
                <a:close/>
              </a:path>
            </a:pathLst>
          </a:custGeom>
          <a:pattFill prst="weave">
            <a:fgClr>
              <a:schemeClr val="bg2">
                <a:lumMod val="90000"/>
              </a:schemeClr>
            </a:fgClr>
            <a:bgClr>
              <a:schemeClr val="accent5">
                <a:lumMod val="75000"/>
              </a:schemeClr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38" name="Прямоугольная выноска 37"/>
          <p:cNvSpPr/>
          <p:nvPr/>
        </p:nvSpPr>
        <p:spPr>
          <a:xfrm>
            <a:off x="3717449" y="2223382"/>
            <a:ext cx="2234173" cy="845578"/>
          </a:xfrm>
          <a:prstGeom prst="wedgeRectCallout">
            <a:avLst>
              <a:gd name="adj1" fmla="val -70025"/>
              <a:gd name="adj2" fmla="val 42478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err="1" smtClean="0">
                <a:solidFill>
                  <a:prstClr val="black"/>
                </a:solidFill>
              </a:rPr>
              <a:t>Газохим</a:t>
            </a:r>
            <a:r>
              <a:rPr lang="ru-RU" sz="1000" b="1" dirty="0" smtClean="0">
                <a:solidFill>
                  <a:prstClr val="black"/>
                </a:solidFill>
              </a:rPr>
              <a:t> Техно: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Первая технология переработки ПНГ в СЖУ экономически оправданная для малых месторождений (до 100 </a:t>
            </a:r>
            <a:r>
              <a:rPr lang="ru-RU" sz="1000" dirty="0" err="1" smtClean="0">
                <a:solidFill>
                  <a:prstClr val="black"/>
                </a:solidFill>
              </a:rPr>
              <a:t>тыс.т</a:t>
            </a:r>
            <a:r>
              <a:rPr lang="ru-RU" sz="1000" dirty="0" smtClean="0">
                <a:solidFill>
                  <a:prstClr val="black"/>
                </a:solidFill>
              </a:rPr>
              <a:t> н.э./год)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3141942" y="2720746"/>
            <a:ext cx="3176337" cy="2895600"/>
          </a:xfrm>
          <a:custGeom>
            <a:avLst/>
            <a:gdLst>
              <a:gd name="connsiteX0" fmla="*/ 0 w 3176337"/>
              <a:gd name="connsiteY0" fmla="*/ 0 h 3312694"/>
              <a:gd name="connsiteX1" fmla="*/ 80210 w 3176337"/>
              <a:gd name="connsiteY1" fmla="*/ 2703094 h 3312694"/>
              <a:gd name="connsiteX2" fmla="*/ 136358 w 3176337"/>
              <a:gd name="connsiteY2" fmla="*/ 3007894 h 3312694"/>
              <a:gd name="connsiteX3" fmla="*/ 336884 w 3176337"/>
              <a:gd name="connsiteY3" fmla="*/ 3208421 h 3312694"/>
              <a:gd name="connsiteX4" fmla="*/ 569495 w 3176337"/>
              <a:gd name="connsiteY4" fmla="*/ 3272589 h 3312694"/>
              <a:gd name="connsiteX5" fmla="*/ 874295 w 3176337"/>
              <a:gd name="connsiteY5" fmla="*/ 3288631 h 3312694"/>
              <a:gd name="connsiteX6" fmla="*/ 2550695 w 3176337"/>
              <a:gd name="connsiteY6" fmla="*/ 3312694 h 3312694"/>
              <a:gd name="connsiteX7" fmla="*/ 3176337 w 3176337"/>
              <a:gd name="connsiteY7" fmla="*/ 3304673 h 331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6337" h="3312694">
                <a:moveTo>
                  <a:pt x="0" y="0"/>
                </a:moveTo>
                <a:cubicBezTo>
                  <a:pt x="21389" y="1092868"/>
                  <a:pt x="42779" y="2185736"/>
                  <a:pt x="80210" y="2703094"/>
                </a:cubicBezTo>
                <a:cubicBezTo>
                  <a:pt x="98926" y="2804694"/>
                  <a:pt x="93579" y="2923673"/>
                  <a:pt x="136358" y="3007894"/>
                </a:cubicBezTo>
                <a:cubicBezTo>
                  <a:pt x="179137" y="3092115"/>
                  <a:pt x="264695" y="3164305"/>
                  <a:pt x="336884" y="3208421"/>
                </a:cubicBezTo>
                <a:cubicBezTo>
                  <a:pt x="409073" y="3252537"/>
                  <a:pt x="479926" y="3259221"/>
                  <a:pt x="569495" y="3272589"/>
                </a:cubicBezTo>
                <a:cubicBezTo>
                  <a:pt x="659064" y="3285957"/>
                  <a:pt x="874295" y="3288631"/>
                  <a:pt x="874295" y="3288631"/>
                </a:cubicBezTo>
                <a:lnTo>
                  <a:pt x="2550695" y="3312694"/>
                </a:lnTo>
                <a:lnTo>
                  <a:pt x="3176337" y="3304673"/>
                </a:lnTo>
              </a:path>
            </a:pathLst>
          </a:custGeom>
          <a:noFill/>
          <a:ln w="57150">
            <a:solidFill>
              <a:schemeClr val="bg1">
                <a:lumMod val="65000"/>
              </a:schemeClr>
            </a:solidFill>
          </a:ln>
          <a:effectLst>
            <a:glow rad="25400">
              <a:schemeClr val="tx2"/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FEFEF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5756669" y="4620101"/>
            <a:ext cx="2671010" cy="673768"/>
          </a:xfrm>
          <a:prstGeom prst="wedgeRectCallout">
            <a:avLst>
              <a:gd name="adj1" fmla="val -34852"/>
              <a:gd name="adj2" fmla="val 87061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Нефтегазовый центр МФТИ, РИТЭК ИЦ: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Повышение </a:t>
            </a:r>
            <a:r>
              <a:rPr lang="ru-RU" sz="1000" dirty="0" err="1" smtClean="0">
                <a:solidFill>
                  <a:prstClr val="black"/>
                </a:solidFill>
              </a:rPr>
              <a:t>нефтеотдачи</a:t>
            </a:r>
            <a:r>
              <a:rPr lang="ru-RU" sz="1000" dirty="0" smtClean="0">
                <a:solidFill>
                  <a:prstClr val="black"/>
                </a:solidFill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</a:rPr>
              <a:t>баженовской</a:t>
            </a:r>
            <a:r>
              <a:rPr lang="ru-RU" sz="1000" dirty="0" smtClean="0">
                <a:solidFill>
                  <a:prstClr val="black"/>
                </a:solidFill>
              </a:rPr>
              <a:t> свиты в 2-2,5 раза с помощью методов </a:t>
            </a:r>
            <a:r>
              <a:rPr lang="ru-RU" sz="1000" dirty="0" err="1" smtClean="0">
                <a:solidFill>
                  <a:prstClr val="black"/>
                </a:solidFill>
              </a:rPr>
              <a:t>термогазового</a:t>
            </a:r>
            <a:r>
              <a:rPr lang="ru-RU" sz="1000" dirty="0" smtClean="0">
                <a:solidFill>
                  <a:prstClr val="black"/>
                </a:solidFill>
              </a:rPr>
              <a:t> воздействия</a:t>
            </a: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831104" y="5848957"/>
            <a:ext cx="2845352" cy="712264"/>
          </a:xfrm>
          <a:prstGeom prst="wedgeRectCallout">
            <a:avLst>
              <a:gd name="adj1" fmla="val -34578"/>
              <a:gd name="adj2" fmla="val -73320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НОВАС </a:t>
            </a:r>
            <a:r>
              <a:rPr lang="ru-RU" sz="1000" b="1" dirty="0" err="1" smtClean="0">
                <a:solidFill>
                  <a:prstClr val="black"/>
                </a:solidFill>
              </a:rPr>
              <a:t>Ск</a:t>
            </a:r>
            <a:r>
              <a:rPr lang="ru-RU" sz="1000" b="1" dirty="0" smtClean="0">
                <a:solidFill>
                  <a:prstClr val="black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Повышение </a:t>
            </a:r>
            <a:r>
              <a:rPr lang="ru-RU" sz="1000" dirty="0" err="1" smtClean="0">
                <a:solidFill>
                  <a:prstClr val="black"/>
                </a:solidFill>
              </a:rPr>
              <a:t>нефтеотдачи</a:t>
            </a:r>
            <a:r>
              <a:rPr lang="ru-RU" sz="1000" dirty="0" smtClean="0">
                <a:solidFill>
                  <a:prstClr val="black"/>
                </a:solidFill>
              </a:rPr>
              <a:t> горизонтальных скважин в 1,5-2 раза с окупаемостью 6-12 мес. методом плазменно-импульсного воздействия</a:t>
            </a: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56176" y="3678783"/>
            <a:ext cx="2703093" cy="684690"/>
          </a:xfrm>
          <a:prstGeom prst="wedgeRectCallout">
            <a:avLst>
              <a:gd name="adj1" fmla="val -32042"/>
              <a:gd name="adj2" fmla="val 78132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prstClr val="black"/>
                </a:solidFill>
              </a:rPr>
              <a:t>RFD, </a:t>
            </a:r>
            <a:r>
              <a:rPr lang="en-US" sz="1000" b="1" dirty="0" err="1" smtClean="0">
                <a:solidFill>
                  <a:prstClr val="black"/>
                </a:solidFill>
              </a:rPr>
              <a:t>Introvision</a:t>
            </a:r>
            <a:r>
              <a:rPr lang="ru-RU" sz="1000" b="1" dirty="0" smtClean="0">
                <a:solidFill>
                  <a:prstClr val="black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Рост эффективности ГТМ на 20-30% за счёт применения высокоскоростных интегрированных моделей керна</a:t>
            </a:r>
            <a:r>
              <a:rPr lang="ru-RU" sz="1000" dirty="0">
                <a:solidFill>
                  <a:prstClr val="black"/>
                </a:solidFill>
              </a:rPr>
              <a:t> </a:t>
            </a:r>
            <a:r>
              <a:rPr lang="ru-RU" sz="1000" dirty="0" smtClean="0">
                <a:solidFill>
                  <a:prstClr val="black"/>
                </a:solidFill>
              </a:rPr>
              <a:t>и пласта</a:t>
            </a: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611560" y="5512073"/>
            <a:ext cx="2626775" cy="693016"/>
          </a:xfrm>
          <a:prstGeom prst="wedgeRectCallout">
            <a:avLst>
              <a:gd name="adj1" fmla="val 58745"/>
              <a:gd name="adj2" fmla="val -43412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РЭНК, НГКТ: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Насосные установки для малодебитных скважин и высоковязких </a:t>
            </a:r>
            <a:r>
              <a:rPr lang="ru-RU" sz="1000" dirty="0" err="1" smtClean="0">
                <a:solidFill>
                  <a:prstClr val="black"/>
                </a:solidFill>
              </a:rPr>
              <a:t>нефтей</a:t>
            </a:r>
            <a:r>
              <a:rPr lang="ru-RU" sz="1000" dirty="0" smtClean="0">
                <a:solidFill>
                  <a:prstClr val="black"/>
                </a:solidFill>
              </a:rPr>
              <a:t> с удельным расходом э/э на 30-50% ниже УЭЦН</a:t>
            </a: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1032544" y="4782157"/>
            <a:ext cx="1892969" cy="673768"/>
          </a:xfrm>
          <a:prstGeom prst="wedgeRectCallout">
            <a:avLst>
              <a:gd name="adj1" fmla="val 63071"/>
              <a:gd name="adj2" fmla="val -8711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МИКС: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Бесконтактное выявление дефектов труб НКТ, колонны и кондуктора размером от 5 см.</a:t>
            </a: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421405" y="4021128"/>
            <a:ext cx="2034000" cy="995697"/>
          </a:xfrm>
          <a:prstGeom prst="wedgeRectCallout">
            <a:avLst>
              <a:gd name="adj1" fmla="val -52126"/>
              <a:gd name="adj2" fmla="val 77103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СОНОГРАМ: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Повышение успешности ГТМ до 90-95% за счёт предварительной диагностики потоков жидкости и газа методом спектральной </a:t>
            </a:r>
            <a:r>
              <a:rPr lang="ru-RU" sz="1000" dirty="0" err="1" smtClean="0">
                <a:solidFill>
                  <a:prstClr val="black"/>
                </a:solidFill>
              </a:rPr>
              <a:t>шумометрии</a:t>
            </a:r>
            <a:endParaRPr lang="ru-RU" sz="1000" dirty="0" smtClean="0">
              <a:solidFill>
                <a:prstClr val="black"/>
              </a:solidFill>
            </a:endParaRPr>
          </a:p>
        </p:txBody>
      </p:sp>
      <p:sp>
        <p:nvSpPr>
          <p:cNvPr id="37" name="Прямоугольная выноска 36"/>
          <p:cNvSpPr/>
          <p:nvPr/>
        </p:nvSpPr>
        <p:spPr>
          <a:xfrm>
            <a:off x="3544667" y="5914734"/>
            <a:ext cx="2212001" cy="673768"/>
          </a:xfrm>
          <a:prstGeom prst="wedgeRectCallout">
            <a:avLst>
              <a:gd name="adj1" fmla="val -4660"/>
              <a:gd name="adj2" fmla="val -74188"/>
            </a:avLst>
          </a:prstGeom>
          <a:solidFill>
            <a:schemeClr val="bg2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СИНАПС: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</a:rPr>
              <a:t>Повышение эффективности ГРП на 20-30% за счёт высокоточного микросейсмического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34996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thumbs.gograph.com/gg56370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12" y="5143530"/>
            <a:ext cx="1301972" cy="112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idea-icon-vector-bulb-19408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4" t="4711" r="5753" b="10952"/>
          <a:stretch/>
        </p:blipFill>
        <p:spPr bwMode="auto">
          <a:xfrm>
            <a:off x="306015" y="3497492"/>
            <a:ext cx="994552" cy="101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clipartclipart.com/free_clipart_images/black_silhouetted_successful_salesman_or_business_person_moving_up_in_the_business_world_0071-1012-0314-3238_SM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019" y="3501403"/>
            <a:ext cx="889022" cy="10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ятиугольник 7"/>
          <p:cNvSpPr/>
          <p:nvPr/>
        </p:nvSpPr>
        <p:spPr>
          <a:xfrm>
            <a:off x="1405718" y="1078173"/>
            <a:ext cx="6554301" cy="5568287"/>
          </a:xfrm>
          <a:prstGeom prst="homePlate">
            <a:avLst>
              <a:gd name="adj" fmla="val 164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728" y="88900"/>
            <a:ext cx="7087802" cy="796399"/>
          </a:xfrm>
        </p:spPr>
        <p:txBody>
          <a:bodyPr>
            <a:noAutofit/>
          </a:bodyPr>
          <a:lstStyle/>
          <a:p>
            <a:r>
              <a:rPr lang="ru-RU" dirty="0" smtClean="0"/>
              <a:t>ВЫЗОВЫ НА ПУТИ ОТ ИДЕИ К БОЛЬШОМУ БИЗНЕСУ И СПОСОБЫ ПОДДЕРЖКИ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3836" y="3036474"/>
            <a:ext cx="69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Идея</a:t>
            </a:r>
            <a:endParaRPr lang="ru-RU" b="1" dirty="0"/>
          </a:p>
        </p:txBody>
      </p:sp>
      <p:pic>
        <p:nvPicPr>
          <p:cNvPr id="1034" name="Picture 10" descr="http://reocsanantonioblog.com/wp-content/uploads/2012/12/Oil_R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79" y="3932432"/>
            <a:ext cx="1222438" cy="88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683338" y="2802439"/>
            <a:ext cx="138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Успешный бизнес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37770" y="3761414"/>
            <a:ext cx="401122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Доступ к «скважине» для испытаний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Расширение программ ОПР ВИНК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Коммерческие научные полигоны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Выделенные объекты для ОПИ ранних стадий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37771" y="5102586"/>
            <a:ext cx="423177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Преодоление рыночных барьеров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err="1" smtClean="0"/>
              <a:t>Нефтесервисные</a:t>
            </a:r>
            <a:r>
              <a:rPr lang="ru-RU" sz="1400" dirty="0" smtClean="0"/>
              <a:t> компании как интеграторы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Упрощение закупочных процедур для МИП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Развитие отраслевой координации и обмена опытом</a:t>
            </a:r>
            <a:endParaRPr lang="ru-RU" sz="1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82463" y="2392999"/>
            <a:ext cx="5523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82463" y="3752409"/>
            <a:ext cx="5523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82463" y="5088938"/>
            <a:ext cx="5523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6" descr="http://us.cdn3.123rf.com/168nwm/jackrust/jackrust1103/jackrust110300091/9060189-business-tea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48" y="240731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837770" y="2426472"/>
            <a:ext cx="2554289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Развитие компетенций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Менторские программы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Бизнес-акселераторы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Экспертные сообщества</a:t>
            </a:r>
            <a:endParaRPr lang="ru-RU" sz="1400" dirty="0"/>
          </a:p>
        </p:txBody>
      </p:sp>
      <p:pic>
        <p:nvPicPr>
          <p:cNvPr id="25" name="Picture 8" descr="http://1.bp.blogspot.com/-zqVtu2u_wzE/T8JCjzsHTGI/AAAAAAAAAsw/UDdsmQT-Lh4/s1600/images-2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463" y="1246500"/>
            <a:ext cx="751969" cy="96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837770" y="1079347"/>
            <a:ext cx="401988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Привлечение инвестиций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Гранты и субсидии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Корпоративные </a:t>
            </a:r>
            <a:r>
              <a:rPr lang="ru-RU" sz="1400" dirty="0" smtClean="0"/>
              <a:t>венчурные фонды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Инфраструктура </a:t>
            </a:r>
            <a:r>
              <a:rPr lang="ru-RU" sz="1400" dirty="0" smtClean="0"/>
              <a:t>– Клубы бизнес-ангелов и т.п.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1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728" y="88900"/>
            <a:ext cx="6976372" cy="796399"/>
          </a:xfrm>
        </p:spPr>
        <p:txBody>
          <a:bodyPr>
            <a:noAutofit/>
          </a:bodyPr>
          <a:lstStyle/>
          <a:p>
            <a:r>
              <a:rPr lang="ru-RU" sz="2200" dirty="0" smtClean="0"/>
              <a:t>ГРАНТЫ – НЕОБХОДИМЫЙ, НО НЕДОСТАТОЧНЫЙ ИНСТРУМЕНТ ПОДДЕРЖКИ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031999" y="1172988"/>
            <a:ext cx="599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</a:t>
            </a:r>
            <a:r>
              <a:rPr lang="ru-RU" sz="2000" b="1" dirty="0" smtClean="0"/>
              <a:t>жидаемый объём утверждённых грантов в 2014 г. по нефтегазовому направлению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19001"/>
              </p:ext>
            </p:extLst>
          </p:nvPr>
        </p:nvGraphicFramePr>
        <p:xfrm>
          <a:off x="511626" y="2819402"/>
          <a:ext cx="8331202" cy="37719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9088"/>
                <a:gridCol w="3672114"/>
              </a:tblGrid>
              <a:tr h="42822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ПРИМЕРЫ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ПРОЕКТОВ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ОСНОВНЫЕ ВЫЗОВЫ</a:t>
                      </a:r>
                      <a:endParaRPr lang="ru-RU" sz="1600" dirty="0"/>
                    </a:p>
                  </a:txBody>
                  <a:tcPr anchor="ctr"/>
                </a:tc>
              </a:tr>
              <a:tr h="668735">
                <a:tc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/>
                        <a:t>Разработка </a:t>
                      </a:r>
                      <a:r>
                        <a:rPr lang="ru-RU" sz="1600" dirty="0" err="1" smtClean="0"/>
                        <a:t>трёхсенсорного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магнито</a:t>
                      </a:r>
                      <a:r>
                        <a:rPr lang="ru-RU" sz="1600" dirty="0" smtClean="0"/>
                        <a:t>-импульсного дефектоскопа конструкции скважин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Наработка</a:t>
                      </a:r>
                      <a:r>
                        <a:rPr lang="ru-RU" sz="1600" baseline="0" dirty="0" smtClean="0"/>
                        <a:t> достоверной статистики на скважинах</a:t>
                      </a:r>
                      <a:endParaRPr lang="ru-RU" sz="1600" dirty="0"/>
                    </a:p>
                  </a:txBody>
                  <a:tcPr anchor="ctr"/>
                </a:tc>
              </a:tr>
              <a:tr h="668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Создание опытно-промышленной установки </a:t>
                      </a:r>
                      <a:r>
                        <a:rPr lang="ru-RU" sz="1600" dirty="0" err="1" smtClean="0"/>
                        <a:t>обессеривания</a:t>
                      </a:r>
                      <a:r>
                        <a:rPr lang="ru-RU" sz="1600" dirty="0" smtClean="0"/>
                        <a:t> нефти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Поиск объекта для строительства установки</a:t>
                      </a:r>
                      <a:endParaRPr lang="ru-RU" sz="1600" dirty="0"/>
                    </a:p>
                  </a:txBody>
                  <a:tcPr anchor="ctr"/>
                </a:tc>
              </a:tr>
              <a:tr h="6687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Разработка системы бесконтактной диагностики состояния трубопроводов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Привлечение</a:t>
                      </a:r>
                      <a:r>
                        <a:rPr lang="ru-RU" sz="1600" baseline="0" dirty="0" smtClean="0"/>
                        <a:t> инвестиций</a:t>
                      </a:r>
                      <a:endParaRPr lang="ru-RU" sz="1600" dirty="0"/>
                    </a:p>
                  </a:txBody>
                  <a:tcPr anchor="ctr"/>
                </a:tc>
              </a:tr>
              <a:tr h="668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Разработка опытного образца ультразвуковой установки высокой мощности для ОПЗ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Устранение научно-технических неопределённостей</a:t>
                      </a:r>
                      <a:endParaRPr lang="ru-RU" sz="1600" dirty="0"/>
                    </a:p>
                  </a:txBody>
                  <a:tcPr anchor="ctr"/>
                </a:tc>
              </a:tr>
              <a:tr h="668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Создание компактного мобильного комплекса плазменно-импульсной обработки скважин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/>
                        <a:t>Поиск</a:t>
                      </a:r>
                      <a:r>
                        <a:rPr lang="ru-RU" sz="1600" baseline="0" dirty="0" smtClean="0"/>
                        <a:t> скважин в РФ для испытаний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8800" y="1244598"/>
            <a:ext cx="1473200" cy="636275"/>
          </a:xfrm>
          <a:prstGeom prst="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Около 500 млн 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500" y="2139433"/>
            <a:ext cx="660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КАЖДЫЙ ПРОЕКТ УНИКАЛЕН И ТРЕБУЕТ АДРЕСНОГО ПОДХОДА ПРИ ВЫБОРЕ ЛУЧШИХ СПОСОБОВ ПОДДЕРЖКИ: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6100" y="2082800"/>
            <a:ext cx="8280400" cy="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6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141" y="152400"/>
            <a:ext cx="6925572" cy="796399"/>
          </a:xfrm>
        </p:spPr>
        <p:txBody>
          <a:bodyPr>
            <a:noAutofit/>
          </a:bodyPr>
          <a:lstStyle/>
          <a:p>
            <a:r>
              <a:rPr lang="ru-RU" dirty="0" smtClean="0"/>
              <a:t>УЖЕ БОЛЕЕ 50 МЕНТОРОВ УЧАСТВУЮТ В РАЗВИТИИ СТАРТАПОВ СКОЛКОВО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8224" y="3597520"/>
            <a:ext cx="2160240" cy="25202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 cmpd="sng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r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Calibri" pitchFamily="34" charset="0"/>
              </a:rPr>
              <a:t>ПОНРАВИТЬСЯ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Calibri" pitchFamily="34" charset="0"/>
              </a:rPr>
              <a:t>ДРУГ ДРУГУ</a:t>
            </a:r>
            <a:endParaRPr lang="ru-RU" sz="1400" dirty="0">
              <a:solidFill>
                <a:schemeClr val="tx1"/>
              </a:solidFill>
              <a:cs typeface="Calibri" pitchFamily="34" charset="0"/>
            </a:endParaRPr>
          </a:p>
        </p:txBody>
      </p:sp>
      <p:pic>
        <p:nvPicPr>
          <p:cNvPr id="4" name="Изображение 5" descr="Screen Shot 2014-10-13 at 15.28.2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87"/>
          <a:stretch/>
        </p:blipFill>
        <p:spPr>
          <a:xfrm>
            <a:off x="0" y="1212522"/>
            <a:ext cx="9144000" cy="1210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3957560"/>
            <a:ext cx="1728192" cy="3357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для ментора…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325712"/>
            <a:ext cx="17281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для стартапа…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10921"/>
            <a:ext cx="914400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500" b="1" spc="30" dirty="0" smtClean="0">
                <a:solidFill>
                  <a:schemeClr val="accent3">
                    <a:lumMod val="75000"/>
                  </a:schemeClr>
                </a:solidFill>
              </a:rPr>
              <a:t>МЕНТОРСКАЯ ПРОГРАММА СКОЛКОВО: 3,5 ШАГА К УСПЕХУ</a:t>
            </a:r>
            <a:endParaRPr lang="ru-RU" sz="2500" b="1" spc="3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15" idx="3"/>
            <a:endCxn id="14" idx="1"/>
          </p:cNvCxnSpPr>
          <p:nvPr/>
        </p:nvCxnSpPr>
        <p:spPr>
          <a:xfrm flipV="1">
            <a:off x="3995936" y="4133620"/>
            <a:ext cx="403906" cy="3960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6" idx="3"/>
            <a:endCxn id="17" idx="1"/>
          </p:cNvCxnSpPr>
          <p:nvPr/>
        </p:nvCxnSpPr>
        <p:spPr>
          <a:xfrm flipV="1">
            <a:off x="6250087" y="4133620"/>
            <a:ext cx="504116" cy="3960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1" idx="3"/>
            <a:endCxn id="20" idx="1"/>
          </p:cNvCxnSpPr>
          <p:nvPr/>
        </p:nvCxnSpPr>
        <p:spPr>
          <a:xfrm flipV="1">
            <a:off x="3995936" y="5573780"/>
            <a:ext cx="403906" cy="3960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2" idx="3"/>
            <a:endCxn id="23" idx="1"/>
          </p:cNvCxnSpPr>
          <p:nvPr/>
        </p:nvCxnSpPr>
        <p:spPr>
          <a:xfrm flipV="1">
            <a:off x="6250087" y="5573780"/>
            <a:ext cx="504116" cy="3960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123728" y="3741536"/>
            <a:ext cx="423664" cy="784167"/>
          </a:xfrm>
          <a:prstGeom prst="roundRect">
            <a:avLst>
              <a:gd name="adj" fmla="val 0"/>
            </a:avLst>
          </a:prstGeom>
          <a:solidFill>
            <a:srgbClr val="293315"/>
          </a:solidFill>
          <a:ln w="3175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rIns="0" rtlCol="0" anchor="t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Calibri" pitchFamily="34" charset="0"/>
              </a:rPr>
              <a:t>1</a:t>
            </a:r>
            <a:endParaRPr lang="ru-RU" sz="4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99842" y="3741536"/>
            <a:ext cx="423664" cy="784167"/>
          </a:xfrm>
          <a:prstGeom prst="roundRect">
            <a:avLst>
              <a:gd name="adj" fmla="val 0"/>
            </a:avLst>
          </a:prstGeom>
          <a:solidFill>
            <a:srgbClr val="293315"/>
          </a:solidFill>
          <a:ln w="3175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rIns="0" rtlCol="0" anchor="t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Calibri" pitchFamily="34" charset="0"/>
              </a:rPr>
              <a:t>2</a:t>
            </a:r>
            <a:endParaRPr lang="ru-RU" sz="4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374153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ЗАПОЛНИТЬ АНКЕТУ НА </a:t>
            </a:r>
            <a:r>
              <a:rPr lang="en-US" sz="1400" dirty="0" smtClean="0">
                <a:solidFill>
                  <a:schemeClr val="tx1"/>
                </a:solidFill>
              </a:rPr>
              <a:t>MENTOR.SK.RU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09927" y="374153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ПРОЙТИ УТВЕРЖДЕНИЕ ЭКСПЕРТАМИ </a:t>
            </a:r>
            <a:r>
              <a:rPr lang="en-US" sz="1400" dirty="0" smtClean="0">
                <a:solidFill>
                  <a:schemeClr val="tx1"/>
                </a:solidFill>
              </a:rPr>
              <a:t>SK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54203" y="3741536"/>
            <a:ext cx="423664" cy="784167"/>
          </a:xfrm>
          <a:prstGeom prst="roundRect">
            <a:avLst>
              <a:gd name="adj" fmla="val 0"/>
            </a:avLst>
          </a:prstGeom>
          <a:solidFill>
            <a:srgbClr val="293315"/>
          </a:solidFill>
          <a:ln w="3175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rIns="0" rtlCol="0" anchor="t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cs typeface="Calibri" pitchFamily="34" charset="0"/>
              </a:rPr>
              <a:t>3</a:t>
            </a:r>
            <a:endParaRPr lang="ru-RU" sz="4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374153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ВЫБРАТЬ СТАРТАП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23728" y="5181696"/>
            <a:ext cx="423664" cy="784167"/>
          </a:xfrm>
          <a:prstGeom prst="roundRect">
            <a:avLst>
              <a:gd name="adj" fmla="val 0"/>
            </a:avLst>
          </a:prstGeom>
          <a:solidFill>
            <a:srgbClr val="293315"/>
          </a:solidFill>
          <a:ln w="3175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rIns="0" rtlCol="0" anchor="t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Calibri" pitchFamily="34" charset="0"/>
              </a:rPr>
              <a:t>1</a:t>
            </a:r>
            <a:endParaRPr lang="ru-RU" sz="4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99842" y="5181696"/>
            <a:ext cx="423664" cy="784167"/>
          </a:xfrm>
          <a:prstGeom prst="roundRect">
            <a:avLst>
              <a:gd name="adj" fmla="val 0"/>
            </a:avLst>
          </a:prstGeom>
          <a:solidFill>
            <a:srgbClr val="293315"/>
          </a:solidFill>
          <a:ln w="3175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rIns="0" rtlCol="0" anchor="t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cs typeface="Calibri" pitchFamily="34" charset="0"/>
              </a:rPr>
              <a:t>2</a:t>
            </a:r>
            <a:endParaRPr lang="ru-RU" sz="4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55776" y="518169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СТАТЬ РЕЗИДЕНТОМ СКОЛКОВО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09927" y="518169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ЗАПОЛНИТЬ АНКЕТУ НА </a:t>
            </a:r>
            <a:r>
              <a:rPr lang="en-US" sz="1400" dirty="0">
                <a:solidFill>
                  <a:schemeClr val="tx1"/>
                </a:solidFill>
              </a:rPr>
              <a:t>MENTOR.SK.RU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54203" y="5181696"/>
            <a:ext cx="423664" cy="784167"/>
          </a:xfrm>
          <a:prstGeom prst="roundRect">
            <a:avLst>
              <a:gd name="adj" fmla="val 0"/>
            </a:avLst>
          </a:prstGeom>
          <a:solidFill>
            <a:srgbClr val="293315"/>
          </a:solidFill>
          <a:ln w="3175">
            <a:solidFill>
              <a:srgbClr val="293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rIns="0" rtlCol="0" anchor="t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cs typeface="Calibri" pitchFamily="34" charset="0"/>
              </a:rPr>
              <a:t>3</a:t>
            </a:r>
            <a:endParaRPr lang="ru-RU" sz="4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518169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ВЫБРАТЬ МЕНТОРА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27931" y="6343134"/>
            <a:ext cx="1543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mentor.sk.ru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768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141" y="152400"/>
            <a:ext cx="6925572" cy="796399"/>
          </a:xfrm>
        </p:spPr>
        <p:txBody>
          <a:bodyPr>
            <a:noAutofit/>
          </a:bodyPr>
          <a:lstStyle/>
          <a:p>
            <a:r>
              <a:rPr lang="ru-RU" dirty="0" smtClean="0"/>
              <a:t>СОЗДАНИЕ СИПЫТАТЕЛЬНЫХ ПОЛИГОНОВ – КЛЮЧЕВЫЕ ПРЕДПОСЫЛКИ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10989" y="1173811"/>
            <a:ext cx="819374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Открытость</a:t>
            </a:r>
            <a:r>
              <a:rPr lang="ru-RU" sz="1600" dirty="0" smtClean="0"/>
              <a:t> </a:t>
            </a:r>
            <a:r>
              <a:rPr lang="ru-RU" sz="1600" dirty="0"/>
              <a:t>– полигоны должны быть доступны для внешних участников;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Комплексность</a:t>
            </a:r>
            <a:r>
              <a:rPr lang="ru-RU" sz="1600" dirty="0" smtClean="0"/>
              <a:t> </a:t>
            </a:r>
            <a:r>
              <a:rPr lang="ru-RU" sz="1600" dirty="0"/>
              <a:t>– для различных технологий необходимо создания нескольких испытательных площадок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География</a:t>
            </a:r>
            <a:r>
              <a:rPr lang="ru-RU" sz="1600" dirty="0" smtClean="0"/>
              <a:t> </a:t>
            </a:r>
            <a:r>
              <a:rPr lang="ru-RU" sz="1600" dirty="0"/>
              <a:t>– полигоны для технологий добычи рекомендуется создать в основных нефтегазовых провинциях, например, Поволжье, Восточная и Западная Сибирь;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Форма </a:t>
            </a:r>
            <a:r>
              <a:rPr lang="ru-RU" sz="1600" b="1" dirty="0"/>
              <a:t>собственности </a:t>
            </a:r>
            <a:r>
              <a:rPr lang="ru-RU" sz="1600" dirty="0"/>
              <a:t>– полигоны могут быть как частные, так в форме </a:t>
            </a:r>
            <a:r>
              <a:rPr lang="ru-RU" sz="1600" dirty="0" err="1"/>
              <a:t>частно</a:t>
            </a:r>
            <a:r>
              <a:rPr lang="ru-RU" sz="1600" dirty="0"/>
              <a:t>-государственного партнерства;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Специальное </a:t>
            </a:r>
            <a:r>
              <a:rPr lang="ru-RU" sz="1600" b="1" dirty="0"/>
              <a:t>регулирование </a:t>
            </a:r>
            <a:r>
              <a:rPr lang="ru-RU" sz="1600" dirty="0"/>
              <a:t>– для полигонов должны быть реализованы упрощённые механизмы технического и прочих видов регулирования. Например, полигоны, реализованные на действующих месторождениях, могут быть освобождены от требований по выполнению проектных показателей разработки;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Стимулирование</a:t>
            </a:r>
            <a:r>
              <a:rPr lang="ru-RU" sz="1600" dirty="0" smtClean="0"/>
              <a:t> </a:t>
            </a:r>
            <a:r>
              <a:rPr lang="ru-RU" sz="1600" dirty="0"/>
              <a:t>– необходимо создать достаточные экономические предпосылки для успешного развития полигонов (налоговые льготы, возможность реализации добытых ресурсов и т.д.). Для полигонов-месторождений возможно освобождение от НДПИ в соответствии с определением «научного полигона» в законе «О недрах»;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Контроль</a:t>
            </a:r>
            <a:r>
              <a:rPr lang="ru-RU" sz="1600" dirty="0" smtClean="0"/>
              <a:t> </a:t>
            </a:r>
            <a:r>
              <a:rPr lang="ru-RU" sz="1600" dirty="0"/>
              <a:t>– внедрение эффективных механизмов государственного контроля за исследовательскими и экономическими результатами деятельности полигонов, обеспечение правил промышленной безопасности и охраны труда и экологических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11418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728" y="143492"/>
            <a:ext cx="6967463" cy="796399"/>
          </a:xfrm>
        </p:spPr>
        <p:txBody>
          <a:bodyPr>
            <a:noAutofit/>
          </a:bodyPr>
          <a:lstStyle/>
          <a:p>
            <a:r>
              <a:rPr lang="ru-RU" dirty="0" smtClean="0"/>
              <a:t>НЕФТЕСЕРВИС И ПРОИЗВОДИТЕЛИ ОБОРУДОВАНИЯ В РОЛИ АГРЕГАТОРОВ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3703" y="2449766"/>
            <a:ext cx="2825086" cy="1228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Нефтесервисные</a:t>
            </a:r>
            <a:r>
              <a:rPr lang="ru-RU" dirty="0" smtClean="0">
                <a:solidFill>
                  <a:schemeClr val="tx1"/>
                </a:solidFill>
              </a:rPr>
              <a:t> и инжиниринговые компании, производители </a:t>
            </a:r>
            <a:r>
              <a:rPr lang="ru-RU" dirty="0" err="1" smtClean="0">
                <a:solidFill>
                  <a:schemeClr val="tx1"/>
                </a:solidFill>
              </a:rPr>
              <a:t>оборедования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96581" y="2511182"/>
            <a:ext cx="1910687" cy="11054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Заказчики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4842" y="1351122"/>
            <a:ext cx="2129051" cy="887104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Малое инновационное предприятие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4842" y="2620364"/>
            <a:ext cx="2129051" cy="887104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4842" y="3889606"/>
            <a:ext cx="2129051" cy="887104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…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5" idx="3"/>
            <a:endCxn id="3" idx="1"/>
          </p:cNvCxnSpPr>
          <p:nvPr/>
        </p:nvCxnSpPr>
        <p:spPr>
          <a:xfrm>
            <a:off x="2483893" y="1794674"/>
            <a:ext cx="859810" cy="1269242"/>
          </a:xfrm>
          <a:prstGeom prst="straightConnector1">
            <a:avLst/>
          </a:prstGeom>
          <a:ln w="28575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3" idx="1"/>
          </p:cNvCxnSpPr>
          <p:nvPr/>
        </p:nvCxnSpPr>
        <p:spPr>
          <a:xfrm>
            <a:off x="2483893" y="3063916"/>
            <a:ext cx="859810" cy="0"/>
          </a:xfrm>
          <a:prstGeom prst="straightConnector1">
            <a:avLst/>
          </a:prstGeom>
          <a:ln w="28575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3"/>
            <a:endCxn id="3" idx="1"/>
          </p:cNvCxnSpPr>
          <p:nvPr/>
        </p:nvCxnSpPr>
        <p:spPr>
          <a:xfrm flipV="1">
            <a:off x="2483893" y="3063916"/>
            <a:ext cx="859810" cy="1269242"/>
          </a:xfrm>
          <a:prstGeom prst="straightConnector1">
            <a:avLst/>
          </a:prstGeom>
          <a:ln w="28575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3"/>
            <a:endCxn id="4" idx="1"/>
          </p:cNvCxnSpPr>
          <p:nvPr/>
        </p:nvCxnSpPr>
        <p:spPr>
          <a:xfrm>
            <a:off x="6168789" y="3063916"/>
            <a:ext cx="627792" cy="1"/>
          </a:xfrm>
          <a:prstGeom prst="straightConnector1">
            <a:avLst/>
          </a:prstGeom>
          <a:ln w="28575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ая выноска 19"/>
          <p:cNvSpPr/>
          <p:nvPr/>
        </p:nvSpPr>
        <p:spPr>
          <a:xfrm>
            <a:off x="450376" y="5227093"/>
            <a:ext cx="2320120" cy="846161"/>
          </a:xfrm>
          <a:prstGeom prst="wedgeRectCallout">
            <a:avLst>
              <a:gd name="adj1" fmla="val -7303"/>
              <a:gd name="adj2" fmla="val -990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Доступ к рынку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3098039" y="4148920"/>
            <a:ext cx="2825086" cy="1364776"/>
          </a:xfrm>
          <a:prstGeom prst="wedgeRectCallout">
            <a:avLst>
              <a:gd name="adj1" fmla="val -6715"/>
              <a:gd name="adj2" fmla="val -810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Расширение продуктовой линейки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Удовлетворённость заказчика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6550930" y="4094322"/>
            <a:ext cx="2292824" cy="1132771"/>
          </a:xfrm>
          <a:prstGeom prst="wedgeRectCallout">
            <a:avLst>
              <a:gd name="adj1" fmla="val -6715"/>
              <a:gd name="adj2" fmla="val -8469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Качественное удовлетворение потребностей</a:t>
            </a:r>
          </a:p>
        </p:txBody>
      </p:sp>
    </p:spTree>
    <p:extLst>
      <p:ext uri="{BB962C8B-B14F-4D97-AF65-F5344CB8AC3E}">
        <p14:creationId xmlns:p14="http://schemas.microsoft.com/office/powerpoint/2010/main" val="27811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11861</TotalTime>
  <Words>910</Words>
  <Application>Microsoft Office PowerPoint</Application>
  <PresentationFormat>Экран (4:3)</PresentationFormat>
  <Paragraphs>157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ОПЫТ ПОДДЕРЖКИ РАЗВИТИЯ И КОММЕРЦИАЛИЗАЦИИ НОВЫХ ТЕХНОЛОГИЙ</vt:lpstr>
      <vt:lpstr>ТЕХНОЛОГИИ РАЗВЕДКИ И ДОБЫЧИ – ПРИОРИТЕТНОЕ НАПРАВЛЕНИЕ «СКОЛКОВО»</vt:lpstr>
      <vt:lpstr>ФАКТОРЫ ПРИВЛЕКАТЕЛЬНОСТИ ДЛЯ УЧАСТНИКОВ СКОЛКОВО</vt:lpstr>
      <vt:lpstr>Презентация PowerPoint</vt:lpstr>
      <vt:lpstr>ВЫЗОВЫ НА ПУТИ ОТ ИДЕИ К БОЛЬШОМУ БИЗНЕСУ И СПОСОБЫ ПОДДЕРЖКИ</vt:lpstr>
      <vt:lpstr>ГРАНТЫ – НЕОБХОДИМЫЙ, НО НЕДОСТАТОЧНЫЙ ИНСТРУМЕНТ ПОДДЕРЖКИ</vt:lpstr>
      <vt:lpstr>УЖЕ БОЛЕЕ 50 МЕНТОРОВ УЧАСТВУЮТ В РАЗВИТИИ СТАРТАПОВ СКОЛКОВО</vt:lpstr>
      <vt:lpstr>СОЗДАНИЕ СИПЫТАТЕЛЬНЫХ ПОЛИГОНОВ – КЛЮЧЕВЫЕ ПРЕДПОСЫЛКИ</vt:lpstr>
      <vt:lpstr>НЕФТЕСЕРВИС И ПРОИЗВОДИТЕЛИ ОБОРУДОВАНИЯ В РОЛИ АГРЕГАТОРОВ</vt:lpstr>
      <vt:lpstr>31 ОКТЯБРЯ ЗАВЕРШАЕТСЯ ПРИЁМ ЗАЯВОК НА КОНКУРС ИННОВАЦИОННЫХ ПРОЕКТОВ</vt:lpstr>
      <vt:lpstr>ПРЕДЛОЖЕНИЯ В ПРОЕКТ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Pertsovskiy Oleg</dc:creator>
  <cp:lastModifiedBy>Grachev Nikolay</cp:lastModifiedBy>
  <cp:revision>163</cp:revision>
  <cp:lastPrinted>2013-09-13T12:34:51Z</cp:lastPrinted>
  <dcterms:created xsi:type="dcterms:W3CDTF">2012-12-13T08:29:57Z</dcterms:created>
  <dcterms:modified xsi:type="dcterms:W3CDTF">2014-10-23T05:50:25Z</dcterms:modified>
</cp:coreProperties>
</file>