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slideMasters/slideMaster6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slideLayouts/slideLayout54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12" r:id="rId3"/>
    <p:sldMasterId id="2147483728" r:id="rId4"/>
    <p:sldMasterId id="2147483734" r:id="rId5"/>
    <p:sldMasterId id="2147483741" r:id="rId6"/>
  </p:sldMasterIdLst>
  <p:notesMasterIdLst>
    <p:notesMasterId r:id="rId23"/>
  </p:notesMasterIdLst>
  <p:sldIdLst>
    <p:sldId id="334" r:id="rId7"/>
    <p:sldId id="330" r:id="rId8"/>
    <p:sldId id="296" r:id="rId9"/>
    <p:sldId id="285" r:id="rId10"/>
    <p:sldId id="261" r:id="rId11"/>
    <p:sldId id="348" r:id="rId12"/>
    <p:sldId id="336" r:id="rId13"/>
    <p:sldId id="353" r:id="rId14"/>
    <p:sldId id="337" r:id="rId15"/>
    <p:sldId id="341" r:id="rId16"/>
    <p:sldId id="338" r:id="rId17"/>
    <p:sldId id="347" r:id="rId18"/>
    <p:sldId id="352" r:id="rId19"/>
    <p:sldId id="351" r:id="rId20"/>
    <p:sldId id="349" r:id="rId21"/>
    <p:sldId id="350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FFCC99"/>
    <a:srgbClr val="FFCC66"/>
    <a:srgbClr val="FF9999"/>
    <a:srgbClr val="CCCCFF"/>
    <a:srgbClr val="CC66FF"/>
    <a:srgbClr val="FF7C80"/>
    <a:srgbClr val="FF9966"/>
    <a:srgbClr val="FF5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56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-20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space\misc\&#1089;&#1090;&#1088;&#1072;&#1090;&#1077;&#1075;&#1080;&#1103;\2014\&#1089;&#1077;&#1075;&#1084;&#1077;&#1085;&#1090;&#1085;&#1072;&#1103;%20&#1089;&#1090;&#1088;&#1072;&#1090;&#1077;&#1075;&#1080;&#1103;%20&#1087;&#1086;%20&#1043;&#1056;&#1056;%20&#1085;&#1072;%20&#1089;&#1091;&#1096;&#1077;%20&#1074;%20&#1056;&#1060;\&#1088;&#1072;&#1089;&#1095;&#1077;&#1090;%20&#1087;&#1088;&#1080;&#1088;&#1086;&#1089;&#1090;&#1086;&#1074;%20&#1086;&#1090;%20&#1087;&#1088;&#1080;&#1086;&#1073;&#1088;&#1077;&#1090;&#1077;&#1085;&#1080;&#1103;%20&#1085;&#1086;&#1074;&#1099;&#1093;%20&#1051;&#105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6.0814880036452371E-2"/>
          <c:y val="0.15686798689034676"/>
          <c:w val="0.5769125726429325"/>
          <c:h val="0.78221794800577649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explosion val="15"/>
          <c:dPt>
            <c:idx val="0"/>
            <c:spPr>
              <a:solidFill>
                <a:srgbClr val="FF7C80"/>
              </a:solidFill>
            </c:spPr>
          </c:dPt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3271340962397479"/>
                  <c:y val="7.3042231418731715E-2"/>
                </c:manualLayout>
              </c:layout>
              <c:showVal val="1"/>
            </c:dLbl>
            <c:dLbl>
              <c:idx val="1"/>
              <c:layout>
                <c:manualLayout>
                  <c:x val="-0.15292002648012393"/>
                  <c:y val="-9.9716698144651311E-2"/>
                </c:manualLayout>
              </c:layout>
              <c:showVal val="1"/>
            </c:dLbl>
            <c:dLbl>
              <c:idx val="3"/>
              <c:layout>
                <c:manualLayout>
                  <c:x val="-8.3829057546648711E-2"/>
                  <c:y val="9.1028080213309704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Лист1!$B$1:$E$1</c:f>
              <c:strCache>
                <c:ptCount val="4"/>
                <c:pt idx="0">
                  <c:v>Суша, АВС1</c:v>
                </c:pt>
                <c:pt idx="1">
                  <c:v>Суша, C2</c:v>
                </c:pt>
                <c:pt idx="2">
                  <c:v>Шельф, АВС1</c:v>
                </c:pt>
                <c:pt idx="3">
                  <c:v>Шельф, C2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4136.6768590000001</c:v>
                </c:pt>
                <c:pt idx="1">
                  <c:v>2205.7552681999987</c:v>
                </c:pt>
                <c:pt idx="2">
                  <c:v>95.649000000000001</c:v>
                </c:pt>
                <c:pt idx="3">
                  <c:v>88.164000000000001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ayout>
        <c:manualLayout>
          <c:xMode val="edge"/>
          <c:yMode val="edge"/>
          <c:x val="0.64423170294456222"/>
          <c:y val="0.33263699866681606"/>
          <c:w val="0.32321777601154938"/>
          <c:h val="0.39769574213976333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zero"/>
  </c:chart>
  <c:spPr>
    <a:solidFill>
      <a:prstClr val="white"/>
    </a:solidFill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2.7376254911334542E-2"/>
          <c:y val="2.8511096364668188E-2"/>
          <c:w val="0.7734661426508167"/>
          <c:h val="0.97148927896900361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cat>
            <c:strRef>
              <c:f>Лист1!$B$1:$E$1</c:f>
              <c:strCache>
                <c:ptCount val="4"/>
                <c:pt idx="0">
                  <c:v>нефть, C2</c:v>
                </c:pt>
                <c:pt idx="1">
                  <c:v>нефть, ресурсы</c:v>
                </c:pt>
                <c:pt idx="2">
                  <c:v>газ, С2</c:v>
                </c:pt>
                <c:pt idx="3">
                  <c:v>газ, ресурсы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1">
                  <c:v>20423</c:v>
                </c:pt>
                <c:pt idx="3">
                  <c:v>22969</c:v>
                </c:pt>
              </c:numCache>
            </c:numRef>
          </c:val>
        </c:ser>
      </c:pie3DChart>
    </c:plotArea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6958532367949305E-2"/>
          <c:y val="0.1717419014962312"/>
          <c:w val="0.92608293526410135"/>
          <c:h val="0.717922858421136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Затраты на ГРР, млн.руб</c:v>
                </c:pt>
              </c:strCache>
            </c:strRef>
          </c:tx>
          <c:spPr>
            <a:solidFill>
              <a:schemeClr val="accent6"/>
            </a:solidFill>
          </c:spPr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13.895000000000017</c:v>
                </c:pt>
                <c:pt idx="1">
                  <c:v>24.610000000000031</c:v>
                </c:pt>
                <c:pt idx="2">
                  <c:v>27.108000000000001</c:v>
                </c:pt>
                <c:pt idx="3">
                  <c:v>33.661000000000001</c:v>
                </c:pt>
                <c:pt idx="4">
                  <c:v>42.523000000000003</c:v>
                </c:pt>
              </c:numCache>
            </c:numRef>
          </c:val>
        </c:ser>
        <c:dLbls>
          <c:showVal val="1"/>
        </c:dLbls>
        <c:axId val="88090112"/>
        <c:axId val="88522112"/>
      </c:barChart>
      <c:catAx>
        <c:axId val="880901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88522112"/>
        <c:crosses val="autoZero"/>
        <c:auto val="1"/>
        <c:lblAlgn val="ctr"/>
        <c:lblOffset val="100"/>
      </c:catAx>
      <c:valAx>
        <c:axId val="8852211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000" b="0" dirty="0" err="1" smtClean="0"/>
                  <a:t>млрд.руб</a:t>
                </a:r>
                <a:endParaRPr lang="ru-RU" sz="1000" b="0" dirty="0"/>
              </a:p>
            </c:rich>
          </c:tx>
          <c:layout>
            <c:manualLayout>
              <c:xMode val="edge"/>
              <c:yMode val="edge"/>
              <c:x val="6.7197331578089672E-2"/>
              <c:y val="0.11003844918132218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8090112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0238799210140346E-2"/>
          <c:y val="9.4122748987486973E-2"/>
          <c:w val="0.92608293526410135"/>
          <c:h val="0.547473260546807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Нефть, млн т</c:v>
                </c:pt>
              </c:strCache>
            </c:strRef>
          </c:tx>
          <c:spPr>
            <a:solidFill>
              <a:schemeClr val="accent6"/>
            </a:solidFill>
          </c:spPr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0</c:formatCode>
                <c:ptCount val="5"/>
                <c:pt idx="0">
                  <c:v>169</c:v>
                </c:pt>
                <c:pt idx="1">
                  <c:v>188</c:v>
                </c:pt>
                <c:pt idx="2">
                  <c:v>226</c:v>
                </c:pt>
                <c:pt idx="3">
                  <c:v>185</c:v>
                </c:pt>
                <c:pt idx="4">
                  <c:v>277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Газ, млрд м3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</c:v>
                </c:pt>
                <c:pt idx="1">
                  <c:v>120</c:v>
                </c:pt>
                <c:pt idx="2">
                  <c:v>66</c:v>
                </c:pt>
                <c:pt idx="3">
                  <c:v>117</c:v>
                </c:pt>
                <c:pt idx="4">
                  <c:v>94</c:v>
                </c:pt>
              </c:numCache>
            </c:numRef>
          </c:val>
        </c:ser>
        <c:dLbls>
          <c:showVal val="1"/>
        </c:dLbls>
        <c:axId val="89934848"/>
        <c:axId val="89944832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прирост нефти от экспл.бурения, %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40</c:v>
                </c:pt>
                <c:pt idx="1">
                  <c:v>23</c:v>
                </c:pt>
                <c:pt idx="2">
                  <c:v>53</c:v>
                </c:pt>
                <c:pt idx="3">
                  <c:v>45</c:v>
                </c:pt>
                <c:pt idx="4">
                  <c:v>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прирост газа от экспл.бурения,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</c:ser>
        <c:marker val="1"/>
        <c:axId val="89965312"/>
        <c:axId val="89946752"/>
      </c:lineChart>
      <c:catAx>
        <c:axId val="899348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89944832"/>
        <c:crosses val="autoZero"/>
        <c:auto val="1"/>
        <c:lblAlgn val="ctr"/>
        <c:lblOffset val="100"/>
      </c:catAx>
      <c:valAx>
        <c:axId val="8994483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800" b="0"/>
                </a:pPr>
                <a:r>
                  <a:rPr lang="ru-RU" sz="800" b="0" dirty="0" smtClean="0"/>
                  <a:t>млн.т, млрд.м3</a:t>
                </a:r>
                <a:endParaRPr lang="ru-RU" sz="800" b="0" dirty="0"/>
              </a:p>
            </c:rich>
          </c:tx>
          <c:layout>
            <c:manualLayout>
              <c:xMode val="edge"/>
              <c:yMode val="edge"/>
              <c:x val="4.6848093267414716E-2"/>
              <c:y val="1.2632524957544408E-3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9934848"/>
        <c:crosses val="autoZero"/>
        <c:crossBetween val="between"/>
      </c:valAx>
      <c:valAx>
        <c:axId val="89946752"/>
        <c:scaling>
          <c:orientation val="minMax"/>
        </c:scaling>
        <c:axPos val="r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ru-RU" sz="800" dirty="0" smtClean="0"/>
                  <a:t>%</a:t>
                </a:r>
                <a:endParaRPr lang="ru-RU" sz="800" dirty="0"/>
              </a:p>
            </c:rich>
          </c:tx>
          <c:layout>
            <c:manualLayout>
              <c:xMode val="edge"/>
              <c:yMode val="edge"/>
              <c:x val="0.90553721885588878"/>
              <c:y val="1.419081007460064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9965312"/>
        <c:crosses val="max"/>
        <c:crossBetween val="between"/>
      </c:valAx>
      <c:catAx>
        <c:axId val="89965312"/>
        <c:scaling>
          <c:orientation val="minMax"/>
        </c:scaling>
        <c:delete val="1"/>
        <c:axPos val="b"/>
        <c:numFmt formatCode="General" sourceLinked="1"/>
        <c:tickLblPos val="none"/>
        <c:crossAx val="8994675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"/>
          <c:y val="0.73891994026807506"/>
          <c:w val="0.97859473977171951"/>
          <c:h val="0.19883207421397617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0238799210140346E-2"/>
          <c:y val="9.4122748987487084E-2"/>
          <c:w val="0.92608293526410135"/>
          <c:h val="0.562590664529338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Поисковые скважины</c:v>
                </c:pt>
              </c:strCache>
            </c:strRef>
          </c:tx>
          <c:spPr>
            <a:solidFill>
              <a:schemeClr val="accent6"/>
            </a:solidFill>
          </c:spPr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0</c:formatCode>
                <c:ptCount val="5"/>
                <c:pt idx="0">
                  <c:v>21</c:v>
                </c:pt>
                <c:pt idx="1">
                  <c:v>27</c:v>
                </c:pt>
                <c:pt idx="2">
                  <c:v>41</c:v>
                </c:pt>
                <c:pt idx="3">
                  <c:v>44</c:v>
                </c:pt>
                <c:pt idx="4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Разведочные скважины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</c:v>
                </c:pt>
                <c:pt idx="1">
                  <c:v>33</c:v>
                </c:pt>
                <c:pt idx="2">
                  <c:v>43</c:v>
                </c:pt>
                <c:pt idx="3">
                  <c:v>39</c:v>
                </c:pt>
                <c:pt idx="4">
                  <c:v>42</c:v>
                </c:pt>
              </c:numCache>
            </c:numRef>
          </c:val>
        </c:ser>
        <c:dLbls>
          <c:showVal val="1"/>
        </c:dLbls>
        <c:axId val="90037632"/>
        <c:axId val="90068096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Успешность бурения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71</c:v>
                </c:pt>
                <c:pt idx="1">
                  <c:v>77</c:v>
                </c:pt>
                <c:pt idx="2">
                  <c:v>73</c:v>
                </c:pt>
                <c:pt idx="3">
                  <c:v>79</c:v>
                </c:pt>
                <c:pt idx="4">
                  <c:v>76</c:v>
                </c:pt>
              </c:numCache>
            </c:numRef>
          </c:val>
        </c:ser>
        <c:marker val="1"/>
        <c:axId val="90076288"/>
        <c:axId val="90070016"/>
      </c:lineChart>
      <c:catAx>
        <c:axId val="900376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90068096"/>
        <c:crosses val="autoZero"/>
        <c:auto val="1"/>
        <c:lblAlgn val="ctr"/>
        <c:lblOffset val="100"/>
      </c:catAx>
      <c:valAx>
        <c:axId val="9006809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800" b="0"/>
                </a:pPr>
                <a:r>
                  <a:rPr lang="ru-RU" sz="800" b="0" dirty="0" err="1" smtClean="0"/>
                  <a:t>скв</a:t>
                </a:r>
                <a:r>
                  <a:rPr lang="ru-RU" sz="800" b="0" dirty="0" smtClean="0"/>
                  <a:t>.</a:t>
                </a:r>
                <a:endParaRPr lang="ru-RU" sz="800" b="0" dirty="0"/>
              </a:p>
            </c:rich>
          </c:tx>
          <c:layout>
            <c:manualLayout>
              <c:xMode val="edge"/>
              <c:yMode val="edge"/>
              <c:x val="4.6848093267414716E-2"/>
              <c:y val="1.2632524957544408E-3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0037632"/>
        <c:crosses val="autoZero"/>
        <c:crossBetween val="between"/>
        <c:majorUnit val="10"/>
      </c:valAx>
      <c:valAx>
        <c:axId val="90070016"/>
        <c:scaling>
          <c:orientation val="minMax"/>
          <c:max val="100"/>
          <c:min val="0"/>
        </c:scaling>
        <c:axPos val="r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ru-RU" sz="800" dirty="0" smtClean="0"/>
                  <a:t>%</a:t>
                </a:r>
                <a:endParaRPr lang="ru-RU" sz="800" dirty="0"/>
              </a:p>
            </c:rich>
          </c:tx>
          <c:layout>
            <c:manualLayout>
              <c:xMode val="edge"/>
              <c:yMode val="edge"/>
              <c:x val="0.90553721885588878"/>
              <c:y val="1.419081007460064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0076288"/>
        <c:crosses val="max"/>
        <c:crossBetween val="between"/>
        <c:majorUnit val="20"/>
      </c:valAx>
      <c:catAx>
        <c:axId val="90076288"/>
        <c:scaling>
          <c:orientation val="minMax"/>
        </c:scaling>
        <c:delete val="1"/>
        <c:axPos val="b"/>
        <c:numFmt formatCode="General" sourceLinked="1"/>
        <c:tickLblPos val="none"/>
        <c:crossAx val="90070016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"/>
          <c:y val="0.73891994026807573"/>
          <c:w val="0.97859473977171951"/>
          <c:h val="0.19883207421397617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0908136943117483E-2"/>
          <c:y val="0.10482331553358556"/>
          <c:w val="0.85527628006610379"/>
          <c:h val="0.57130108933882273"/>
        </c:manualLayout>
      </c:layout>
      <c:areaChart>
        <c:grouping val="stacked"/>
        <c:ser>
          <c:idx val="3"/>
          <c:order val="0"/>
          <c:tx>
            <c:strRef>
              <c:f>'с риском'!$A$20</c:f>
              <c:strCache>
                <c:ptCount val="1"/>
                <c:pt idx="0">
                  <c:v>С1, действующие лицензии</c:v>
                </c:pt>
              </c:strCache>
            </c:strRef>
          </c:tx>
          <c:spPr>
            <a:solidFill>
              <a:srgbClr val="92D050">
                <a:alpha val="75000"/>
              </a:srgbClr>
            </a:solidFill>
            <a:ln w="12700">
              <a:noFill/>
            </a:ln>
          </c:spPr>
          <c:cat>
            <c:multiLvlStrRef>
              <c:f>ИТОГО!#ССЫЛКА!</c:f>
            </c:multiLvlStrRef>
          </c:cat>
          <c:val>
            <c:numRef>
              <c:f>'с риском'!$E$20:$P$20</c:f>
              <c:numCache>
                <c:formatCode>0.0</c:formatCode>
                <c:ptCount val="12"/>
                <c:pt idx="0">
                  <c:v>204.62658953412358</c:v>
                </c:pt>
                <c:pt idx="1">
                  <c:v>202</c:v>
                </c:pt>
                <c:pt idx="2">
                  <c:v>201.16635445647751</c:v>
                </c:pt>
                <c:pt idx="3">
                  <c:v>203.39011937883154</c:v>
                </c:pt>
                <c:pt idx="4">
                  <c:v>199.45611937883149</c:v>
                </c:pt>
                <c:pt idx="5">
                  <c:v>187.72964922353918</c:v>
                </c:pt>
                <c:pt idx="6">
                  <c:v>193.04788430118535</c:v>
                </c:pt>
                <c:pt idx="7">
                  <c:v>164.65811937883154</c:v>
                </c:pt>
                <c:pt idx="8">
                  <c:v>159.54811937883144</c:v>
                </c:pt>
                <c:pt idx="9">
                  <c:v>147.32211937883162</c:v>
                </c:pt>
                <c:pt idx="10">
                  <c:v>129.56211937883154</c:v>
                </c:pt>
                <c:pt idx="11">
                  <c:v>135.36211937883158</c:v>
                </c:pt>
              </c:numCache>
            </c:numRef>
          </c:val>
        </c:ser>
        <c:ser>
          <c:idx val="0"/>
          <c:order val="1"/>
          <c:tx>
            <c:strRef>
              <c:f>'с риском'!$D$57</c:f>
              <c:strCache>
                <c:ptCount val="1"/>
                <c:pt idx="0">
                  <c:v>С1 приобретение</c:v>
                </c:pt>
              </c:strCache>
            </c:strRef>
          </c:tx>
          <c:spPr>
            <a:solidFill>
              <a:srgbClr val="F79646">
                <a:lumMod val="60000"/>
                <a:lumOff val="40000"/>
                <a:alpha val="80000"/>
              </a:srgbClr>
            </a:solidFill>
          </c:spPr>
          <c:val>
            <c:numRef>
              <c:f>'с риском'!$E$57:$P$57</c:f>
              <c:numCache>
                <c:formatCode>General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14.400000000000002</c:v>
                </c:pt>
                <c:pt idx="6">
                  <c:v>15.6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20.399999999999999</c:v>
                </c:pt>
                <c:pt idx="11">
                  <c:v>19.2</c:v>
                </c:pt>
              </c:numCache>
            </c:numRef>
          </c:val>
        </c:ser>
        <c:ser>
          <c:idx val="1"/>
          <c:order val="3"/>
          <c:tx>
            <c:strRef>
              <c:f>'с риском'!$D$56</c:f>
              <c:strCache>
                <c:ptCount val="1"/>
                <c:pt idx="0">
                  <c:v>С1 от ГРР на приобретениях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alpha val="80000"/>
              </a:srgbClr>
            </a:solidFill>
          </c:spPr>
          <c:val>
            <c:numRef>
              <c:f>'с риском'!$E$56:$P$56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18</c:v>
                </c:pt>
                <c:pt idx="4">
                  <c:v>18</c:v>
                </c:pt>
                <c:pt idx="5">
                  <c:v>27</c:v>
                </c:pt>
                <c:pt idx="6">
                  <c:v>27</c:v>
                </c:pt>
                <c:pt idx="7">
                  <c:v>28.8</c:v>
                </c:pt>
                <c:pt idx="8">
                  <c:v>31.5</c:v>
                </c:pt>
                <c:pt idx="9">
                  <c:v>34.200000000000003</c:v>
                </c:pt>
                <c:pt idx="10">
                  <c:v>37.800000000000004</c:v>
                </c:pt>
                <c:pt idx="11">
                  <c:v>38.700000000000003</c:v>
                </c:pt>
              </c:numCache>
            </c:numRef>
          </c:val>
        </c:ser>
        <c:ser>
          <c:idx val="5"/>
          <c:order val="6"/>
          <c:tx>
            <c:strRef>
              <c:f>'с риском'!$D$81</c:f>
              <c:strCache>
                <c:ptCount val="1"/>
                <c:pt idx="0">
                  <c:v>С1, эспл бур. на приобретениях</c:v>
                </c:pt>
              </c:strCache>
            </c:strRef>
          </c:tx>
          <c:spPr>
            <a:solidFill>
              <a:schemeClr val="bg2">
                <a:lumMod val="75000"/>
                <a:alpha val="80000"/>
              </a:schemeClr>
            </a:solidFill>
          </c:spPr>
          <c:val>
            <c:numRef>
              <c:f>'с риском'!$E$81:$P$81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18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28.8</c:v>
                </c:pt>
              </c:numCache>
            </c:numRef>
          </c:val>
        </c:ser>
        <c:axId val="70476544"/>
        <c:axId val="70478080"/>
      </c:areaChart>
      <c:barChart>
        <c:barDir val="col"/>
        <c:grouping val="stacked"/>
        <c:ser>
          <c:idx val="6"/>
          <c:order val="5"/>
          <c:tx>
            <c:strRef>
              <c:f>'с риском'!$A$11</c:f>
              <c:strCache>
                <c:ptCount val="1"/>
                <c:pt idx="0">
                  <c:v>скв ГРР на старых и новых ЛУ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>
              <a:outerShdw dist="25400" algn="ctr" rotWithShape="0">
                <a:sysClr val="windowText" lastClr="000000">
                  <a:alpha val="70000"/>
                </a:sysClr>
              </a:outerShdw>
            </a:effectLst>
          </c:spPr>
          <c:val>
            <c:numRef>
              <c:f>'с риском'!$E$11:$P$11</c:f>
              <c:numCache>
                <c:formatCode>General</c:formatCode>
                <c:ptCount val="12"/>
                <c:pt idx="0">
                  <c:v>104</c:v>
                </c:pt>
                <c:pt idx="1">
                  <c:v>116</c:v>
                </c:pt>
                <c:pt idx="2">
                  <c:v>113</c:v>
                </c:pt>
                <c:pt idx="3">
                  <c:v>122</c:v>
                </c:pt>
                <c:pt idx="4">
                  <c:v>119</c:v>
                </c:pt>
                <c:pt idx="5">
                  <c:v>124</c:v>
                </c:pt>
                <c:pt idx="6">
                  <c:v>122</c:v>
                </c:pt>
                <c:pt idx="7">
                  <c:v>110</c:v>
                </c:pt>
                <c:pt idx="8">
                  <c:v>109</c:v>
                </c:pt>
                <c:pt idx="9">
                  <c:v>101</c:v>
                </c:pt>
                <c:pt idx="10">
                  <c:v>97</c:v>
                </c:pt>
                <c:pt idx="11">
                  <c:v>96</c:v>
                </c:pt>
              </c:numCache>
            </c:numRef>
          </c:val>
        </c:ser>
        <c:gapWidth val="372"/>
        <c:overlap val="100"/>
        <c:axId val="70486272"/>
        <c:axId val="70484352"/>
      </c:barChart>
      <c:lineChart>
        <c:grouping val="standard"/>
        <c:ser>
          <c:idx val="4"/>
          <c:order val="2"/>
          <c:tx>
            <c:strRef>
              <c:f>'с риском'!$A$17</c:f>
              <c:strCache>
                <c:ptCount val="1"/>
                <c:pt idx="0">
                  <c:v>Добыча с учётом риска. Суша РФ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'с риском'!$E$34:$U$34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'с риском'!$E$17:$P$17</c:f>
              <c:numCache>
                <c:formatCode>General</c:formatCode>
                <c:ptCount val="12"/>
                <c:pt idx="0">
                  <c:v>202.4</c:v>
                </c:pt>
                <c:pt idx="1">
                  <c:v>202.5</c:v>
                </c:pt>
                <c:pt idx="2">
                  <c:v>203.9</c:v>
                </c:pt>
                <c:pt idx="3">
                  <c:v>207.8</c:v>
                </c:pt>
                <c:pt idx="4">
                  <c:v>212.2</c:v>
                </c:pt>
                <c:pt idx="5">
                  <c:v>212.9</c:v>
                </c:pt>
                <c:pt idx="6">
                  <c:v>210.9</c:v>
                </c:pt>
                <c:pt idx="7">
                  <c:v>208.3</c:v>
                </c:pt>
                <c:pt idx="8">
                  <c:v>204.8</c:v>
                </c:pt>
                <c:pt idx="9">
                  <c:v>198.9</c:v>
                </c:pt>
                <c:pt idx="10">
                  <c:v>193.5</c:v>
                </c:pt>
                <c:pt idx="11">
                  <c:v>187.5</c:v>
                </c:pt>
              </c:numCache>
            </c:numRef>
          </c:val>
        </c:ser>
        <c:ser>
          <c:idx val="2"/>
          <c:order val="4"/>
          <c:tx>
            <c:strRef>
              <c:f>'с риском'!$A$18</c:f>
              <c:strCache>
                <c:ptCount val="1"/>
                <c:pt idx="0">
                  <c:v>Добыча без учёта риска. Суша РФ</c:v>
                </c:pt>
              </c:strCache>
            </c:strRef>
          </c:tx>
          <c:spPr>
            <a:ln w="254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numRef>
              <c:f>'с риском'!$E$34:$U$34</c:f>
              <c:numCache>
                <c:formatCode>General</c:formatCode>
                <c:ptCount val="1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</c:numCache>
            </c:numRef>
          </c:cat>
          <c:val>
            <c:numRef>
              <c:f>'с риском'!$E$18:$P$18</c:f>
              <c:numCache>
                <c:formatCode>General</c:formatCode>
                <c:ptCount val="12"/>
                <c:pt idx="0">
                  <c:v>202.4</c:v>
                </c:pt>
                <c:pt idx="1">
                  <c:v>202.5</c:v>
                </c:pt>
                <c:pt idx="2">
                  <c:v>203.9</c:v>
                </c:pt>
                <c:pt idx="3">
                  <c:v>207.8</c:v>
                </c:pt>
                <c:pt idx="4">
                  <c:v>212.6</c:v>
                </c:pt>
                <c:pt idx="5">
                  <c:v>214.3</c:v>
                </c:pt>
                <c:pt idx="6">
                  <c:v>213</c:v>
                </c:pt>
                <c:pt idx="7">
                  <c:v>211.7</c:v>
                </c:pt>
                <c:pt idx="8">
                  <c:v>207.8</c:v>
                </c:pt>
                <c:pt idx="9">
                  <c:v>204</c:v>
                </c:pt>
                <c:pt idx="10">
                  <c:v>199.7</c:v>
                </c:pt>
                <c:pt idx="11">
                  <c:v>196.1</c:v>
                </c:pt>
              </c:numCache>
            </c:numRef>
          </c:val>
        </c:ser>
        <c:marker val="1"/>
        <c:axId val="70476544"/>
        <c:axId val="70478080"/>
      </c:lineChart>
      <c:catAx>
        <c:axId val="70476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0478080"/>
        <c:crosses val="autoZero"/>
        <c:auto val="1"/>
        <c:lblAlgn val="ctr"/>
        <c:lblOffset val="100"/>
      </c:catAx>
      <c:valAx>
        <c:axId val="70478080"/>
        <c:scaling>
          <c:orientation val="minMax"/>
          <c:min val="0"/>
        </c:scaling>
        <c:axPos val="l"/>
        <c:majorGridlines>
          <c:spPr>
            <a:ln>
              <a:solidFill>
                <a:sysClr val="window" lastClr="FFFFFF">
                  <a:lumMod val="65000"/>
                  <a:alpha val="50000"/>
                </a:sys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b="0" dirty="0" smtClean="0"/>
                  <a:t>млн.т</a:t>
                </a:r>
                <a:endParaRPr lang="ru-RU" b="0" dirty="0"/>
              </a:p>
            </c:rich>
          </c:tx>
          <c:layout>
            <c:manualLayout>
              <c:xMode val="edge"/>
              <c:yMode val="edge"/>
              <c:x val="6.9471881596489274E-2"/>
              <c:y val="4.3223732716566862E-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0476544"/>
        <c:crosses val="autoZero"/>
        <c:crossBetween val="between"/>
      </c:valAx>
      <c:valAx>
        <c:axId val="70484352"/>
        <c:scaling>
          <c:orientation val="minMax"/>
          <c:max val="350"/>
          <c:min val="0"/>
        </c:scaling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b="0" dirty="0" err="1" smtClean="0"/>
                  <a:t>скв</a:t>
                </a:r>
                <a:r>
                  <a:rPr lang="ru-RU" b="0" dirty="0" smtClean="0"/>
                  <a:t>.</a:t>
                </a:r>
                <a:endParaRPr lang="ru-RU" b="0" dirty="0"/>
              </a:p>
            </c:rich>
          </c:tx>
          <c:layout>
            <c:manualLayout>
              <c:xMode val="edge"/>
              <c:yMode val="edge"/>
              <c:x val="0.86735566707865841"/>
              <c:y val="4.3224048338063419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0486272"/>
        <c:crosses val="max"/>
        <c:crossBetween val="between"/>
      </c:valAx>
      <c:catAx>
        <c:axId val="70486272"/>
        <c:scaling>
          <c:orientation val="minMax"/>
        </c:scaling>
        <c:delete val="1"/>
        <c:axPos val="b"/>
        <c:tickLblPos val="none"/>
        <c:crossAx val="70484352"/>
        <c:crosses val="autoZero"/>
        <c:auto val="1"/>
        <c:lblAlgn val="ctr"/>
        <c:lblOffset val="100"/>
      </c:catAx>
      <c:spPr>
        <a:solidFill>
          <a:srgbClr val="FFFFFF"/>
        </a:solidFill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5.6907983552445751E-2"/>
          <c:y val="0.77017787899053902"/>
          <c:w val="0.86429376123235668"/>
          <c:h val="0.16898821704443254"/>
        </c:manualLayout>
      </c:layout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zero"/>
  </c:chart>
  <c:spPr>
    <a:solidFill>
      <a:srgbClr val="FFFFFF"/>
    </a:solidFill>
    <a:ln>
      <a:solidFill>
        <a:srgbClr val="FFFFFF"/>
      </a:solidFill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545041171141319"/>
          <c:y val="0.17146496815286708"/>
          <c:w val="0.8441185315147417"/>
          <c:h val="0.52430054068066456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предложения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0</c:formatCode>
                <c:ptCount val="5"/>
                <c:pt idx="0">
                  <c:v>261</c:v>
                </c:pt>
                <c:pt idx="1">
                  <c:v>338</c:v>
                </c:pt>
                <c:pt idx="2">
                  <c:v>264</c:v>
                </c:pt>
                <c:pt idx="3">
                  <c:v>241</c:v>
                </c:pt>
                <c:pt idx="4">
                  <c:v>92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приобретения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0</c:formatCode>
                <c:ptCount val="5"/>
                <c:pt idx="0">
                  <c:v>70</c:v>
                </c:pt>
                <c:pt idx="1">
                  <c:v>69</c:v>
                </c:pt>
                <c:pt idx="2">
                  <c:v>72</c:v>
                </c:pt>
                <c:pt idx="3">
                  <c:v>61</c:v>
                </c:pt>
                <c:pt idx="4">
                  <c:v>43</c:v>
                </c:pt>
              </c:numCache>
            </c:numRef>
          </c:val>
        </c:ser>
        <c:axId val="72658944"/>
        <c:axId val="72660480"/>
      </c:barChart>
      <c:catAx>
        <c:axId val="72658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72660480"/>
        <c:crosses val="autoZero"/>
        <c:auto val="1"/>
        <c:lblAlgn val="ctr"/>
        <c:lblOffset val="100"/>
      </c:catAx>
      <c:valAx>
        <c:axId val="72660480"/>
        <c:scaling>
          <c:orientation val="minMax"/>
          <c:min val="0"/>
        </c:scaling>
        <c:axPos val="l"/>
        <c:majorGridlines/>
        <c:title>
          <c:tx>
            <c:rich>
              <a:bodyPr rot="0" vert="horz" anchor="ctr" anchorCtr="0"/>
              <a:lstStyle/>
              <a:p>
                <a:pPr>
                  <a:defRPr sz="700" b="0"/>
                </a:pPr>
                <a:r>
                  <a:rPr lang="ru-RU" sz="700" b="0" dirty="0" smtClean="0"/>
                  <a:t>шт.</a:t>
                </a:r>
                <a:endParaRPr lang="ru-RU" sz="700" b="0" baseline="30000" dirty="0"/>
              </a:p>
            </c:rich>
          </c:tx>
          <c:layout>
            <c:manualLayout>
              <c:xMode val="edge"/>
              <c:yMode val="edge"/>
              <c:x val="0.12076398650040292"/>
              <c:y val="0.16612853201496133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2658944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48307898131519955"/>
          <c:y val="0.19482866101297383"/>
          <c:w val="0.45327083386028488"/>
          <c:h val="0.10949246380031846"/>
        </c:manualLayout>
      </c:layout>
      <c:spPr>
        <a:solidFill>
          <a:prstClr val="white"/>
        </a:solidFill>
      </c:spPr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545041171141319"/>
          <c:y val="0.19596086545939345"/>
          <c:w val="0.8441185315147417"/>
          <c:h val="0.52430054068066489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Запасы, предложено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0</c:formatCode>
                <c:ptCount val="5"/>
                <c:pt idx="0">
                  <c:v>685.9</c:v>
                </c:pt>
                <c:pt idx="1">
                  <c:v>706</c:v>
                </c:pt>
                <c:pt idx="2">
                  <c:v>1477.1</c:v>
                </c:pt>
                <c:pt idx="3">
                  <c:v>720.2</c:v>
                </c:pt>
                <c:pt idx="4">
                  <c:v>280.7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Запасы, приобретено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0</c:formatCode>
                <c:ptCount val="5"/>
                <c:pt idx="0">
                  <c:v>260.2</c:v>
                </c:pt>
                <c:pt idx="1">
                  <c:v>320.2</c:v>
                </c:pt>
                <c:pt idx="2">
                  <c:v>1161.9000000000001</c:v>
                </c:pt>
                <c:pt idx="3">
                  <c:v>456.3</c:v>
                </c:pt>
                <c:pt idx="4">
                  <c:v>234.1</c:v>
                </c:pt>
              </c:numCache>
            </c:numRef>
          </c:val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Ресурсы, предложено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Лист1!$D$2:$D$6</c:f>
              <c:numCache>
                <c:formatCode>0</c:formatCode>
                <c:ptCount val="5"/>
                <c:pt idx="0">
                  <c:v>6381.8</c:v>
                </c:pt>
                <c:pt idx="1">
                  <c:v>7198.2</c:v>
                </c:pt>
                <c:pt idx="2">
                  <c:v>10062.1</c:v>
                </c:pt>
                <c:pt idx="3">
                  <c:v>4718.3</c:v>
                </c:pt>
                <c:pt idx="4">
                  <c:v>1684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Ресурсы, приобретено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Лист1!$E$2:$E$6</c:f>
              <c:numCache>
                <c:formatCode>0</c:formatCode>
                <c:ptCount val="5"/>
                <c:pt idx="0">
                  <c:v>468.6</c:v>
                </c:pt>
                <c:pt idx="1">
                  <c:v>1172</c:v>
                </c:pt>
                <c:pt idx="2">
                  <c:v>2945.8</c:v>
                </c:pt>
                <c:pt idx="3">
                  <c:v>913.2</c:v>
                </c:pt>
                <c:pt idx="4">
                  <c:v>559</c:v>
                </c:pt>
              </c:numCache>
            </c:numRef>
          </c:val>
        </c:ser>
        <c:axId val="72713344"/>
        <c:axId val="72714880"/>
      </c:barChart>
      <c:catAx>
        <c:axId val="727133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72714880"/>
        <c:crosses val="autoZero"/>
        <c:auto val="1"/>
        <c:lblAlgn val="ctr"/>
        <c:lblOffset val="100"/>
      </c:catAx>
      <c:valAx>
        <c:axId val="72714880"/>
        <c:scaling>
          <c:orientation val="minMax"/>
          <c:min val="0"/>
        </c:scaling>
        <c:axPos val="l"/>
        <c:majorGridlines/>
        <c:title>
          <c:tx>
            <c:rich>
              <a:bodyPr rot="0" vert="horz" anchor="ctr" anchorCtr="0"/>
              <a:lstStyle/>
              <a:p>
                <a:pPr>
                  <a:defRPr sz="700" b="0"/>
                </a:pPr>
                <a:r>
                  <a:rPr lang="ru-RU" sz="700" b="0" dirty="0" err="1" smtClean="0"/>
                  <a:t>млн.т.у.т</a:t>
                </a:r>
                <a:r>
                  <a:rPr lang="ru-RU" sz="700" b="0" dirty="0" smtClean="0"/>
                  <a:t>.</a:t>
                </a:r>
                <a:endParaRPr lang="ru-RU" sz="700" b="0" baseline="30000" dirty="0"/>
              </a:p>
            </c:rich>
          </c:tx>
          <c:layout>
            <c:manualLayout>
              <c:xMode val="edge"/>
              <c:yMode val="edge"/>
              <c:x val="0.11215961936628499"/>
              <c:y val="0.22001914910688941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2713344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66950693588775367"/>
          <c:y val="0.1899295140046168"/>
          <c:w val="0.28291588226154396"/>
          <c:h val="0.29092292214445342"/>
        </c:manualLayout>
      </c:layout>
      <c:spPr>
        <a:solidFill>
          <a:prstClr val="white"/>
        </a:solidFill>
      </c:spPr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2.7376254911334542E-2"/>
          <c:y val="9.4815675751127565E-2"/>
          <c:w val="0.66764480967179007"/>
          <c:h val="0.9051843338728125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explosion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explosion val="1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explosion val="36"/>
            <c:spPr>
              <a:solidFill>
                <a:srgbClr val="92D050"/>
              </a:solidFill>
            </c:spPr>
          </c:dPt>
          <c:dPt>
            <c:idx val="5"/>
            <c:explosion val="38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2285665999372544"/>
                  <c:y val="6.4190161207159271E-2"/>
                </c:manualLayout>
              </c:layout>
              <c:showVal val="1"/>
            </c:dLbl>
            <c:dLbl>
              <c:idx val="1"/>
              <c:layout>
                <c:manualLayout>
                  <c:x val="-0.13241520478210964"/>
                  <c:y val="-0.13200349533812494"/>
                </c:manualLayout>
              </c:layout>
              <c:showVal val="1"/>
            </c:dLbl>
            <c:dLbl>
              <c:idx val="3"/>
              <c:layout>
                <c:manualLayout>
                  <c:x val="-5.8117614323916933E-2"/>
                  <c:y val="-1.473518611892125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Лист1!$B$1:$E$1</c:f>
              <c:strCache>
                <c:ptCount val="4"/>
                <c:pt idx="0">
                  <c:v>Суша, АВС1</c:v>
                </c:pt>
                <c:pt idx="1">
                  <c:v>Суша, C2</c:v>
                </c:pt>
                <c:pt idx="2">
                  <c:v>Шельф, АВС1</c:v>
                </c:pt>
                <c:pt idx="3">
                  <c:v>Шельф, C2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7647.7744157999996</c:v>
                </c:pt>
                <c:pt idx="1">
                  <c:v>3514.0921957999999</c:v>
                </c:pt>
                <c:pt idx="2">
                  <c:v>126.67999999999998</c:v>
                </c:pt>
                <c:pt idx="3">
                  <c:v>70.509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ayout>
        <c:manualLayout>
          <c:xMode val="edge"/>
          <c:yMode val="edge"/>
          <c:x val="0.64362618955136919"/>
          <c:y val="0.30976508308193684"/>
          <c:w val="0.32647946929683841"/>
          <c:h val="0.36201426337244969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zero"/>
  </c:chart>
  <c:spPr>
    <a:solidFill>
      <a:schemeClr val="bg1">
        <a:alpha val="5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5.1488230698381182E-2"/>
          <c:y val="9.8130763248528E-2"/>
          <c:w val="0.61086850564990991"/>
          <c:h val="0.76881920527349057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explosion val="25"/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explosion val="15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explosion val="7"/>
            <c:spPr>
              <a:solidFill>
                <a:srgbClr val="FF9999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3052369181202153"/>
                  <c:y val="5.4906910928026055E-2"/>
                </c:manualLayout>
              </c:layout>
              <c:showVal val="1"/>
            </c:dLbl>
            <c:dLbl>
              <c:idx val="1"/>
              <c:layout>
                <c:manualLayout>
                  <c:x val="-2.2839853542843253E-2"/>
                  <c:y val="5.3648278846210082E-2"/>
                </c:manualLayout>
              </c:layout>
              <c:showVal val="1"/>
            </c:dLbl>
            <c:dLbl>
              <c:idx val="2"/>
              <c:layout>
                <c:manualLayout>
                  <c:x val="0.10912093996724403"/>
                  <c:y val="4.3431748324260257E-2"/>
                </c:manualLayout>
              </c:layout>
              <c:showVal val="1"/>
            </c:dLbl>
            <c:dLbl>
              <c:idx val="3"/>
              <c:layout>
                <c:manualLayout>
                  <c:x val="-0.14813811010246236"/>
                  <c:y val="-0.10665759360071098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Лист1!$B$1:$E$1</c:f>
              <c:strCache>
                <c:ptCount val="4"/>
                <c:pt idx="0">
                  <c:v>нефть на суше</c:v>
                </c:pt>
                <c:pt idx="1">
                  <c:v>газ на суше</c:v>
                </c:pt>
                <c:pt idx="2">
                  <c:v>нефть на шельфе</c:v>
                </c:pt>
                <c:pt idx="3">
                  <c:v>газ на шельфе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2169</c:v>
                </c:pt>
                <c:pt idx="1">
                  <c:v>806</c:v>
                </c:pt>
                <c:pt idx="2">
                  <c:v>24113</c:v>
                </c:pt>
                <c:pt idx="3">
                  <c:v>23863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ayout>
        <c:manualLayout>
          <c:xMode val="edge"/>
          <c:yMode val="edge"/>
          <c:x val="0.65163794524622709"/>
          <c:y val="0.26665648261304298"/>
          <c:w val="0.30853673068583781"/>
          <c:h val="0.44317112913380002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2.7376254911334542E-2"/>
          <c:y val="2.8511096364668188E-2"/>
          <c:w val="0.7734661426508167"/>
          <c:h val="0.97148927896900361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2285665999372544"/>
                  <c:y val="6.4190161207159271E-2"/>
                </c:manualLayout>
              </c:layout>
              <c:showVal val="1"/>
            </c:dLbl>
            <c:dLbl>
              <c:idx val="1"/>
              <c:layout>
                <c:manualLayout>
                  <c:x val="-0.20142991358448162"/>
                  <c:y val="9.077865617270596E-2"/>
                </c:manualLayout>
              </c:layout>
              <c:showVal val="1"/>
            </c:dLbl>
            <c:dLbl>
              <c:idx val="2"/>
              <c:layout>
                <c:manualLayout>
                  <c:x val="-0.27527738463842183"/>
                  <c:y val="-0.20408697279249768"/>
                </c:manualLayout>
              </c:layout>
              <c:showVal val="1"/>
            </c:dLbl>
            <c:dLbl>
              <c:idx val="3"/>
              <c:layout>
                <c:manualLayout>
                  <c:x val="4.0461687831787184E-2"/>
                  <c:y val="-0.23846984837942101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Лист1!$B$1:$E$1</c:f>
              <c:strCache>
                <c:ptCount val="4"/>
                <c:pt idx="0">
                  <c:v>нефть, C2</c:v>
                </c:pt>
                <c:pt idx="1">
                  <c:v>нефть, ресурсы</c:v>
                </c:pt>
                <c:pt idx="2">
                  <c:v>газ, С2</c:v>
                </c:pt>
                <c:pt idx="3">
                  <c:v>газ, ресурсы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2051</c:v>
                </c:pt>
                <c:pt idx="1">
                  <c:v>839.50155581520585</c:v>
                </c:pt>
                <c:pt idx="2">
                  <c:v>1228</c:v>
                </c:pt>
                <c:pt idx="3">
                  <c:v>127.26900000000002</c:v>
                </c:pt>
              </c:numCache>
            </c:numRef>
          </c:val>
        </c:ser>
      </c:pie3DChart>
    </c:plotArea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2.7376254911334542E-2"/>
          <c:y val="2.8511096364668188E-2"/>
          <c:w val="0.7734661426508167"/>
          <c:h val="0.97148927896900361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2285591456021792"/>
                  <c:y val="-0.1400268391231384"/>
                </c:manualLayout>
              </c:layout>
              <c:showVal val="1"/>
            </c:dLbl>
            <c:dLbl>
              <c:idx val="1"/>
              <c:layout>
                <c:manualLayout>
                  <c:x val="2.8616989416634871E-2"/>
                  <c:y val="0.15575681649407391"/>
                </c:manualLayout>
              </c:layout>
              <c:showVal val="1"/>
            </c:dLbl>
            <c:dLbl>
              <c:idx val="2"/>
              <c:layout>
                <c:manualLayout>
                  <c:x val="-0.24460446423827303"/>
                  <c:y val="-9.2695840813009731E-2"/>
                </c:manualLayout>
              </c:layout>
              <c:showVal val="1"/>
            </c:dLbl>
            <c:dLbl>
              <c:idx val="3"/>
              <c:layout>
                <c:manualLayout>
                  <c:x val="-0.17424875496925471"/>
                  <c:y val="-0.21990465971617268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Лист1!$B$1:$E$1</c:f>
              <c:strCache>
                <c:ptCount val="4"/>
                <c:pt idx="0">
                  <c:v>нефть, C2</c:v>
                </c:pt>
                <c:pt idx="1">
                  <c:v>нефть, ресурсы</c:v>
                </c:pt>
                <c:pt idx="2">
                  <c:v>газ, С2</c:v>
                </c:pt>
                <c:pt idx="3">
                  <c:v>газ, ресурсы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1240</c:v>
                </c:pt>
                <c:pt idx="1">
                  <c:v>1134.6351999999999</c:v>
                </c:pt>
                <c:pt idx="2">
                  <c:v>864</c:v>
                </c:pt>
                <c:pt idx="3">
                  <c:v>649.96046742341207</c:v>
                </c:pt>
              </c:numCache>
            </c:numRef>
          </c:val>
        </c:ser>
      </c:pie3DChart>
    </c:plotArea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2.7376254911334542E-2"/>
          <c:y val="2.8511096364668188E-2"/>
          <c:w val="0.7734661426508167"/>
          <c:h val="0.97148927896900361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6886469136279544"/>
                  <c:y val="-9.3613867465018527E-2"/>
                </c:manualLayout>
              </c:layout>
              <c:showVal val="1"/>
            </c:dLbl>
            <c:dLbl>
              <c:idx val="1"/>
              <c:layout>
                <c:manualLayout>
                  <c:x val="-0.11707938248407182"/>
                  <c:y val="0.15575681649407391"/>
                </c:manualLayout>
              </c:layout>
              <c:showVal val="1"/>
            </c:dLbl>
            <c:dLbl>
              <c:idx val="2"/>
              <c:layout>
                <c:manualLayout>
                  <c:x val="-0.24460446423827303"/>
                  <c:y val="-9.2695840813009758E-2"/>
                </c:manualLayout>
              </c:layout>
              <c:showVal val="1"/>
            </c:dLbl>
            <c:dLbl>
              <c:idx val="3"/>
              <c:layout>
                <c:manualLayout>
                  <c:x val="-0.1205711442689948"/>
                  <c:y val="-0.23846984837942101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Лист1!$B$1:$E$1</c:f>
              <c:strCache>
                <c:ptCount val="4"/>
                <c:pt idx="0">
                  <c:v>нефть, C2</c:v>
                </c:pt>
                <c:pt idx="1">
                  <c:v>нефть, ресурсы</c:v>
                </c:pt>
                <c:pt idx="2">
                  <c:v>газ, С2</c:v>
                </c:pt>
                <c:pt idx="3">
                  <c:v>газ, ресурсы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44.493000000000002</c:v>
                </c:pt>
                <c:pt idx="1">
                  <c:v>16.437819456598898</c:v>
                </c:pt>
                <c:pt idx="2">
                  <c:v>25.077000000000005</c:v>
                </c:pt>
                <c:pt idx="3">
                  <c:v>15.936461657535499</c:v>
                </c:pt>
              </c:numCache>
            </c:numRef>
          </c:val>
        </c:ser>
      </c:pie3DChart>
    </c:plotArea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2.7376254911334542E-2"/>
          <c:y val="2.8511096364668188E-2"/>
          <c:w val="0.7734661426508167"/>
          <c:h val="0.97148927896900361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.13052354086260948"/>
                  <c:y val="-0.14002757003607785"/>
                </c:manualLayout>
              </c:layout>
              <c:showVal val="1"/>
            </c:dLbl>
            <c:dLbl>
              <c:idx val="1"/>
              <c:layout>
                <c:manualLayout>
                  <c:x val="-0.20909874748216511"/>
                  <c:y val="0.10006125050433012"/>
                </c:manualLayout>
              </c:layout>
              <c:showVal val="1"/>
            </c:dLbl>
            <c:dLbl>
              <c:idx val="2"/>
              <c:layout>
                <c:manualLayout>
                  <c:x val="-0.18325862343797591"/>
                  <c:y val="-0.23193548670030931"/>
                </c:manualLayout>
              </c:layout>
              <c:showVal val="1"/>
            </c:dLbl>
            <c:dLbl>
              <c:idx val="3"/>
              <c:layout>
                <c:manualLayout>
                  <c:x val="9.7887674316379947E-3"/>
                  <c:y val="-0.23846984837942101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Лист1!$B$1:$E$1</c:f>
              <c:strCache>
                <c:ptCount val="4"/>
                <c:pt idx="0">
                  <c:v>нефть, C2</c:v>
                </c:pt>
                <c:pt idx="1">
                  <c:v>нефть, ресурсы</c:v>
                </c:pt>
                <c:pt idx="2">
                  <c:v>газ, С2</c:v>
                </c:pt>
                <c:pt idx="3">
                  <c:v>газ, ресурсы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178.3669792</c:v>
                </c:pt>
                <c:pt idx="1">
                  <c:v>178.45241991069099</c:v>
                </c:pt>
                <c:pt idx="2">
                  <c:v>88.494825199999994</c:v>
                </c:pt>
                <c:pt idx="3">
                  <c:v>12.747999999999999</c:v>
                </c:pt>
              </c:numCache>
            </c:numRef>
          </c:val>
        </c:ser>
      </c:pie3DChart>
    </c:plotArea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2.7376254911334542E-2"/>
          <c:y val="2.8511096364668188E-2"/>
          <c:w val="0.7734661426508167"/>
          <c:h val="0.97148927896900361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8.4350531100409201E-2"/>
                  <c:y val="5.3648278846210082E-2"/>
                </c:manualLayout>
              </c:layout>
              <c:spPr/>
              <c:txPr>
                <a:bodyPr/>
                <a:lstStyle/>
                <a:p>
                  <a:pPr>
                    <a:defRPr sz="800" b="1"/>
                  </a:pPr>
                  <a:endParaRPr lang="ru-RU"/>
                </a:p>
              </c:txPr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Лист1!$B$1:$E$1</c:f>
              <c:strCache>
                <c:ptCount val="4"/>
                <c:pt idx="0">
                  <c:v>нефть, C2</c:v>
                </c:pt>
                <c:pt idx="1">
                  <c:v>нефть, ресурсы</c:v>
                </c:pt>
                <c:pt idx="2">
                  <c:v>газ, С2</c:v>
                </c:pt>
                <c:pt idx="3">
                  <c:v>газ, ресурсы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1">
                  <c:v>1938</c:v>
                </c:pt>
                <c:pt idx="3">
                  <c:v>2237</c:v>
                </c:pt>
              </c:numCache>
            </c:numRef>
          </c:val>
        </c:ser>
      </c:pie3DChart>
    </c:plotArea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90"/>
      <c:perspective val="30"/>
    </c:view3D>
    <c:plotArea>
      <c:layout>
        <c:manualLayout>
          <c:layoutTarget val="inner"/>
          <c:xMode val="edge"/>
          <c:yMode val="edge"/>
          <c:x val="2.7376254911334542E-2"/>
          <c:y val="2.8511096364668188E-2"/>
          <c:w val="0.7734661426508167"/>
          <c:h val="0.97148927896900361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4.6009984397868839E-2"/>
                  <c:y val="0.13719089691788633"/>
                </c:manualLayout>
              </c:layout>
              <c:spPr/>
              <c:txPr>
                <a:bodyPr/>
                <a:lstStyle/>
                <a:p>
                  <a:pPr>
                    <a:defRPr sz="800" b="1"/>
                  </a:pPr>
                  <a:endParaRPr lang="ru-RU"/>
                </a:p>
              </c:txPr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5.9225303468696706E-2"/>
                  <c:y val="6.7855764564171236E-2"/>
                </c:manualLayout>
              </c:layout>
              <c:tx>
                <c:rich>
                  <a:bodyPr/>
                  <a:lstStyle/>
                  <a:p>
                    <a:pPr>
                      <a:defRPr sz="800" b="1"/>
                    </a:pPr>
                    <a:r>
                      <a:rPr lang="en-US" sz="800" dirty="0" smtClean="0"/>
                      <a:t>81</a:t>
                    </a: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Лист1!$B$1:$E$1</c:f>
              <c:strCache>
                <c:ptCount val="4"/>
                <c:pt idx="0">
                  <c:v>нефть, C2</c:v>
                </c:pt>
                <c:pt idx="1">
                  <c:v>нефть, ресурсы</c:v>
                </c:pt>
                <c:pt idx="2">
                  <c:v>газ, С2</c:v>
                </c:pt>
                <c:pt idx="3">
                  <c:v>газ, ресурсы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1">
                  <c:v>3518</c:v>
                </c:pt>
                <c:pt idx="3">
                  <c:v>81</c:v>
                </c:pt>
              </c:numCache>
            </c:numRef>
          </c:val>
        </c:ser>
      </c:pie3DChart>
    </c:plotArea>
    <c:plotVisOnly val="1"/>
    <c:dispBlanksAs val="zero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C9D5E-602A-4B9F-9C96-C08C158EEEEE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706B-F4E7-4D9F-BC97-1B6030534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31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Геологические запасы по пласту ЮС0 составляют 509,8 млн.т. Геологические риски перевода из категории С2 в С1 не учитывались, коэффициент на запасы категории С2 принят равным </a:t>
            </a:r>
            <a:r>
              <a:rPr lang="ru-RU" smtClean="0">
                <a:solidFill>
                  <a:srgbClr val="FF0000"/>
                </a:solidFill>
                <a:latin typeface="Arial" charset="0"/>
              </a:rPr>
              <a:t>1</a:t>
            </a:r>
          </a:p>
          <a:p>
            <a:endParaRPr lang="ru-RU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047FB6-0B70-4FF2-959D-3C7A5B298BF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Раздел 1.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Написать название проекта и указать за какой период была произведена оценка экономических показателей.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Раздел 2.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запрос инвестиций включать как капитальные вложения, так и затраты некапитального характера, которые возникают при осуществлении конкретного инвестиционного проекта.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Запрашиваются инвестиции на этап проекта или часть проекта на горизонте необходимых лет, что отражается в строках таблицы «Текущий запрос».  В строках «Будущие инвестиции» показываются те инвестиции, которые будут запрашиваться по результатам реализации текущего этапа.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Свободный денежный поток (</a:t>
            </a:r>
            <a:r>
              <a:rPr lang="en-US" altLang="ru-RU" smtClean="0"/>
              <a:t>FCF</a:t>
            </a:r>
            <a:r>
              <a:rPr lang="ru-RU" altLang="ru-RU" smtClean="0"/>
              <a:t>) считается на остаточную стоимость проекта без учета ранее понесенных затрат.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последней строке таблицы необходимо указать какой объем инвестиций из запрашиваемой суммы включен в бизнес-план.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Раздел 3.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Необходимо указать дату, когда данный проект будет вынесения на Инвестиционный Комитет  для предоставления статуса исполнения проекта.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261B2-14E8-44A0-B612-11B6EF8EA96E}" type="slidenum">
              <a:rPr lang="ru-RU" altLang="ru-RU" sz="13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4625" indent="-174625"/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9139D0-4B1B-4DBB-912A-DE196446DCDF}" type="slidenum">
              <a:rPr lang="ru-RU" sz="13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3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8FE1B-FCF2-4DDA-BB50-E7B7E36F5308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9139D0-4B1B-4DBB-912A-DE196446DCDF}" type="slidenum">
              <a:rPr lang="ru-RU" sz="13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3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.v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3.v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5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9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88913"/>
            <a:ext cx="2178050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383337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51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856" y="93664"/>
            <a:ext cx="7817827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737" y="1598616"/>
            <a:ext cx="8213480" cy="4135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5614" y="6245225"/>
            <a:ext cx="2135187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5788" y="6245225"/>
            <a:ext cx="2892425" cy="4762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0700" y="6373813"/>
            <a:ext cx="2133600" cy="4064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7B19E09-0322-446A-B577-6880E29360DE}" type="slidenum">
              <a:rPr lang="ru-RU" sz="200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‹#›</a:t>
            </a:fld>
            <a:endParaRPr lang="ru-RU" sz="2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67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6" y="175544"/>
            <a:ext cx="7743433" cy="597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6904" y="1237657"/>
            <a:ext cx="8230197" cy="4888666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D3F53C-E9FD-498C-A683-068CE0CAB0F3}" type="datetime1">
              <a:rPr lang="ru-RU">
                <a:solidFill>
                  <a:srgbClr val="808080"/>
                </a:solidFill>
              </a:rPr>
              <a:pPr>
                <a:defRPr/>
              </a:pPr>
              <a:t>23.10.2014</a:t>
            </a:fld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8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DA65AE-F410-49E5-8819-AD33C8981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79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0"/>
              </a:spcBef>
              <a:buNone/>
              <a:defRPr lang="ru-RU" sz="1600" kern="1200" dirty="0" smtClean="0">
                <a:solidFill>
                  <a:srgbClr val="3D46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  <a:lvl2pPr>
              <a:defRPr b="0">
                <a:latin typeface="Arial" pitchFamily="34" charset="0"/>
                <a:cs typeface="Arial" pitchFamily="34" charset="0"/>
              </a:defRPr>
            </a:lvl2pPr>
            <a:lvl3pPr>
              <a:defRPr b="0">
                <a:latin typeface="Arial" pitchFamily="34" charset="0"/>
                <a:cs typeface="Arial" pitchFamily="34" charset="0"/>
              </a:defRPr>
            </a:lvl3pPr>
            <a:lvl4pPr>
              <a:defRPr b="0">
                <a:latin typeface="Arial" pitchFamily="34" charset="0"/>
                <a:cs typeface="Arial" pitchFamily="34" charset="0"/>
              </a:defRPr>
            </a:lvl4pPr>
            <a:lvl5pPr>
              <a:defRPr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B95B-C011-4212-927A-09BE7FDA09FE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FC12-6467-4AE8-A50E-2B54510AF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651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00" y="176259"/>
            <a:ext cx="7525487" cy="597442"/>
          </a:xfrm>
        </p:spPr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0"/>
              </a:spcBef>
              <a:buNone/>
              <a:defRPr lang="ru-RU" sz="1600" kern="1200" dirty="0" smtClean="0">
                <a:solidFill>
                  <a:srgbClr val="3D46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299" y="1304764"/>
            <a:ext cx="8331789" cy="4912303"/>
          </a:xfrm>
        </p:spPr>
        <p:txBody>
          <a:bodyPr rtlCol="0">
            <a:normAutofit/>
          </a:bodyPr>
          <a:lstStyle>
            <a:lvl1pPr marL="232037" indent="-232037" algn="l" defTabSz="800319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ru-RU" sz="1000" b="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1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0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04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06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0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0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11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12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defRPr/>
            </a:pPr>
            <a:fld id="{D79CD919-7557-4C5F-903B-DAC02845E116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defRPr/>
            </a:pPr>
            <a:fld id="{435E2D6F-1800-4AFC-A300-A1D6252D4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280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0"/>
              </a:spcBef>
              <a:buNone/>
              <a:defRPr lang="ru-RU" sz="1600" kern="1200" dirty="0" smtClean="0">
                <a:solidFill>
                  <a:srgbClr val="3D46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00" y="1304761"/>
            <a:ext cx="4043428" cy="4821562"/>
          </a:xfrm>
        </p:spPr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800319" rtl="0" eaLnBrk="1" latinLnBrk="0" hangingPunct="1">
              <a:spcBef>
                <a:spcPct val="20000"/>
              </a:spcBef>
              <a:defRPr lang="ru-RU" sz="1000" kern="1200" dirty="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672" y="1304761"/>
            <a:ext cx="4043428" cy="4821562"/>
          </a:xfrm>
        </p:spPr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73D4-6408-4759-AC4F-A3BDAF67A846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0626-E97E-4884-AE36-958F2D716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60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0"/>
              </a:spcBef>
              <a:buNone/>
              <a:defRPr lang="ru-RU" sz="1600" kern="1200" dirty="0" smtClean="0">
                <a:solidFill>
                  <a:srgbClr val="3D46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03" y="1172001"/>
            <a:ext cx="4040442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00159" indent="0">
              <a:buNone/>
              <a:defRPr sz="1800" b="1"/>
            </a:lvl2pPr>
            <a:lvl3pPr marL="800319" indent="0">
              <a:buNone/>
              <a:defRPr sz="1600" b="1"/>
            </a:lvl3pPr>
            <a:lvl4pPr marL="1200477" indent="0">
              <a:buNone/>
              <a:defRPr sz="1400" b="1"/>
            </a:lvl4pPr>
            <a:lvl5pPr marL="1600636" indent="0">
              <a:buNone/>
              <a:defRPr sz="1400" b="1"/>
            </a:lvl5pPr>
            <a:lvl6pPr marL="2000796" indent="0">
              <a:buNone/>
              <a:defRPr sz="1400" b="1"/>
            </a:lvl6pPr>
            <a:lvl7pPr marL="2400954" indent="0">
              <a:buNone/>
              <a:defRPr sz="1400" b="1"/>
            </a:lvl7pPr>
            <a:lvl8pPr marL="2801112" indent="0">
              <a:buNone/>
              <a:defRPr sz="1400" b="1"/>
            </a:lvl8pPr>
            <a:lvl9pPr marL="320127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03" y="1835822"/>
            <a:ext cx="4040442" cy="4290502"/>
          </a:xfrm>
        </p:spPr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800319" rtl="0" eaLnBrk="1" latinLnBrk="0" hangingPunct="1">
              <a:spcBef>
                <a:spcPct val="20000"/>
              </a:spcBef>
              <a:defRPr lang="ru-RU" sz="1000" kern="1200" dirty="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5" y="1171997"/>
            <a:ext cx="4041934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200" b="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159" indent="0">
              <a:buNone/>
              <a:defRPr sz="1800" b="1"/>
            </a:lvl2pPr>
            <a:lvl3pPr marL="800319" indent="0">
              <a:buNone/>
              <a:defRPr sz="1600" b="1"/>
            </a:lvl3pPr>
            <a:lvl4pPr marL="1200477" indent="0">
              <a:buNone/>
              <a:defRPr sz="1400" b="1"/>
            </a:lvl4pPr>
            <a:lvl5pPr marL="1600636" indent="0">
              <a:buNone/>
              <a:defRPr sz="1400" b="1"/>
            </a:lvl5pPr>
            <a:lvl6pPr marL="2000796" indent="0">
              <a:buNone/>
              <a:defRPr sz="1400" b="1"/>
            </a:lvl6pPr>
            <a:lvl7pPr marL="2400954" indent="0">
              <a:buNone/>
              <a:defRPr sz="1400" b="1"/>
            </a:lvl7pPr>
            <a:lvl8pPr marL="2801112" indent="0">
              <a:buNone/>
              <a:defRPr sz="1400" b="1"/>
            </a:lvl8pPr>
            <a:lvl9pPr marL="320127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5" y="1835822"/>
            <a:ext cx="4041934" cy="4290502"/>
          </a:xfrm>
        </p:spPr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20000"/>
              </a:spcBef>
              <a:defRPr lang="ru-RU" sz="1000" kern="1200" dirty="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800319" rtl="0" eaLnBrk="1" latinLnBrk="0" hangingPunct="1">
              <a:spcBef>
                <a:spcPct val="20000"/>
              </a:spcBef>
              <a:defRPr lang="ru-RU" sz="1000" kern="1200" dirty="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800319" rtl="0" eaLnBrk="1" latinLnBrk="0" hangingPunct="1">
              <a:spcBef>
                <a:spcPct val="20000"/>
              </a:spcBef>
              <a:defRPr lang="ru-RU" sz="1000" kern="1200" dirty="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800319" rtl="0" eaLnBrk="1" latinLnBrk="0" hangingPunct="1">
              <a:spcBef>
                <a:spcPct val="20000"/>
              </a:spcBef>
              <a:defRPr lang="ru-RU" sz="1000" kern="1200" dirty="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800319" rtl="0" eaLnBrk="1" latinLnBrk="0" hangingPunct="1">
              <a:spcBef>
                <a:spcPct val="20000"/>
              </a:spcBef>
              <a:defRPr lang="ru-RU" sz="1000" kern="1200" dirty="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B714-EFD9-4866-ADDC-BF868FFEF0FC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D380-6F0A-42BD-BC7D-EF000BAA3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949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0"/>
              </a:spcBef>
              <a:buNone/>
              <a:defRPr lang="ru-RU" sz="1600" kern="1200" smtClean="0">
                <a:solidFill>
                  <a:srgbClr val="3D46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1700-B309-43C3-88DE-5B791E17CEF9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Стр. </a:t>
            </a:r>
            <a:fld id="{DE764285-4AB4-4978-A7AE-E0338D63B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3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8767" y="176262"/>
            <a:ext cx="7743458" cy="597443"/>
          </a:xfrm>
        </p:spPr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0"/>
              </a:spcBef>
              <a:buNone/>
              <a:defRPr lang="ru-RU" sz="1600" kern="1200" smtClean="0">
                <a:solidFill>
                  <a:srgbClr val="3D46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268288" y="631190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4CE3-6863-46B3-A48A-14F0246B5EAB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759575" y="6329365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43AD050-A6B1-40CC-B9CC-FA21CC7EF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13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893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457200" y="176213"/>
            <a:ext cx="7743825" cy="596900"/>
          </a:xfrm>
          <a:prstGeom prst="rect">
            <a:avLst/>
          </a:prstGeom>
        </p:spPr>
        <p:txBody>
          <a:bodyPr lIns="80032" tIns="40016" rIns="80032" bIns="40016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dirty="0">
                <a:latin typeface="Arial" pitchFamily="34" charset="0"/>
                <a:cs typeface="Arial" pitchFamily="34" charset="0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4" y="1105613"/>
            <a:ext cx="3008681" cy="329714"/>
          </a:xfrm>
          <a:solidFill>
            <a:srgbClr val="6B6B6B"/>
          </a:solidFill>
        </p:spPr>
        <p:txBody>
          <a:bodyPr rtlCol="0" anchorCtr="1">
            <a:normAutofit/>
          </a:bodyPr>
          <a:lstStyle>
            <a:lvl1pPr algn="l">
              <a:defRPr lang="ru-RU" sz="1200" b="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581" y="1105616"/>
            <a:ext cx="5112517" cy="5020709"/>
          </a:xfrm>
        </p:spPr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800319" rtl="0" eaLnBrk="1" latinLnBrk="0" hangingPunct="1">
              <a:spcBef>
                <a:spcPct val="20000"/>
              </a:spcBef>
              <a:defRPr lang="ru-RU" sz="1000" kern="1200" dirty="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04" y="1503913"/>
            <a:ext cx="3008681" cy="4622415"/>
          </a:xfrm>
        </p:spPr>
        <p:txBody>
          <a:bodyPr/>
          <a:lstStyle>
            <a:lvl1pPr marL="0" indent="0">
              <a:buNone/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159" indent="0">
              <a:buNone/>
              <a:defRPr sz="1000"/>
            </a:lvl2pPr>
            <a:lvl3pPr marL="800319" indent="0">
              <a:buNone/>
              <a:defRPr sz="800"/>
            </a:lvl3pPr>
            <a:lvl4pPr marL="1200477" indent="0">
              <a:buNone/>
              <a:defRPr sz="700"/>
            </a:lvl4pPr>
            <a:lvl5pPr marL="1600636" indent="0">
              <a:buNone/>
              <a:defRPr sz="700"/>
            </a:lvl5pPr>
            <a:lvl6pPr marL="2000796" indent="0">
              <a:buNone/>
              <a:defRPr sz="700"/>
            </a:lvl6pPr>
            <a:lvl7pPr marL="2400954" indent="0">
              <a:buNone/>
              <a:defRPr sz="700"/>
            </a:lvl7pPr>
            <a:lvl8pPr marL="2801112" indent="0">
              <a:buNone/>
              <a:defRPr sz="700"/>
            </a:lvl8pPr>
            <a:lvl9pPr marL="320127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7E4C-323B-4A74-BB2A-9B35214D7F3C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B126-47C3-4CCF-A1EB-76C1C0714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448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457200" y="176213"/>
            <a:ext cx="7743825" cy="596900"/>
          </a:xfrm>
          <a:prstGeom prst="rect">
            <a:avLst/>
          </a:prstGeom>
        </p:spPr>
        <p:txBody>
          <a:bodyPr lIns="80032" tIns="40016" rIns="80032" bIns="40016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dirty="0">
                <a:latin typeface="Arial" pitchFamily="34" charset="0"/>
                <a:cs typeface="Arial" pitchFamily="34" charset="0"/>
              </a:rPr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581" y="1105616"/>
            <a:ext cx="5112517" cy="5020709"/>
          </a:xfrm>
        </p:spPr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800319" rtl="0" eaLnBrk="1" latinLnBrk="0" hangingPunct="1">
              <a:spcBef>
                <a:spcPct val="20000"/>
              </a:spcBef>
              <a:defRPr lang="ru-RU" sz="1000" kern="1200" dirty="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04" y="1105616"/>
            <a:ext cx="3008681" cy="5020709"/>
          </a:xfrm>
        </p:spPr>
        <p:txBody>
          <a:bodyPr/>
          <a:lstStyle>
            <a:lvl1pPr marL="0" indent="0">
              <a:buNone/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159" indent="0">
              <a:buNone/>
              <a:defRPr sz="1000"/>
            </a:lvl2pPr>
            <a:lvl3pPr marL="800319" indent="0">
              <a:buNone/>
              <a:defRPr sz="800"/>
            </a:lvl3pPr>
            <a:lvl4pPr marL="1200477" indent="0">
              <a:buNone/>
              <a:defRPr sz="700"/>
            </a:lvl4pPr>
            <a:lvl5pPr marL="1600636" indent="0">
              <a:buNone/>
              <a:defRPr sz="700"/>
            </a:lvl5pPr>
            <a:lvl6pPr marL="2000796" indent="0">
              <a:buNone/>
              <a:defRPr sz="700"/>
            </a:lvl6pPr>
            <a:lvl7pPr marL="2400954" indent="0">
              <a:buNone/>
              <a:defRPr sz="700"/>
            </a:lvl7pPr>
            <a:lvl8pPr marL="2801112" indent="0">
              <a:buNone/>
              <a:defRPr sz="700"/>
            </a:lvl8pPr>
            <a:lvl9pPr marL="320127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7A88-BCD5-4DA9-B1DC-AAC6370D6C1D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F376-AAD5-40DA-931B-2DBA0B95F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15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457200" y="176213"/>
            <a:ext cx="7743825" cy="596900"/>
          </a:xfrm>
          <a:prstGeom prst="rect">
            <a:avLst/>
          </a:prstGeom>
        </p:spPr>
        <p:txBody>
          <a:bodyPr lIns="80032" tIns="40016" rIns="80032" bIns="40016" anchor="ctr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defTabSz="914286">
              <a:spcBef>
                <a:spcPct val="0"/>
              </a:spcBef>
              <a:defRPr/>
            </a:pPr>
            <a:r>
              <a:rPr>
                <a:latin typeface="Arial" pitchFamily="34" charset="0"/>
                <a:cs typeface="Arial" pitchFamily="34" charset="0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490" y="4623888"/>
            <a:ext cx="3292402" cy="398295"/>
          </a:xfrm>
          <a:solidFill>
            <a:srgbClr val="6B6B6B"/>
          </a:solidFill>
        </p:spPr>
        <p:txBody>
          <a:bodyPr rtlCol="0" anchorCtr="1">
            <a:normAutofit/>
          </a:bodyPr>
          <a:lstStyle>
            <a:lvl1pPr algn="l">
              <a:defRPr lang="ru-RU" sz="12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0490" y="1304765"/>
            <a:ext cx="3292401" cy="3290349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0159" indent="0">
              <a:buNone/>
              <a:defRPr sz="2400"/>
            </a:lvl2pPr>
            <a:lvl3pPr marL="800319" indent="0">
              <a:buNone/>
              <a:defRPr sz="2100"/>
            </a:lvl3pPr>
            <a:lvl4pPr marL="1200477" indent="0">
              <a:buNone/>
              <a:defRPr sz="1800"/>
            </a:lvl4pPr>
            <a:lvl5pPr marL="1600636" indent="0">
              <a:buNone/>
              <a:defRPr sz="1800"/>
            </a:lvl5pPr>
            <a:lvl6pPr marL="2000796" indent="0">
              <a:buNone/>
              <a:defRPr sz="1800"/>
            </a:lvl6pPr>
            <a:lvl7pPr marL="2400954" indent="0">
              <a:buNone/>
              <a:defRPr sz="1800"/>
            </a:lvl7pPr>
            <a:lvl8pPr marL="2801112" indent="0">
              <a:buNone/>
              <a:defRPr sz="1800"/>
            </a:lvl8pPr>
            <a:lvl9pPr marL="320127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490" y="5354097"/>
            <a:ext cx="3292402" cy="805435"/>
          </a:xfrm>
        </p:spPr>
        <p:txBody>
          <a:bodyPr rtlCol="0">
            <a:normAutofit/>
          </a:bodyPr>
          <a:lstStyle>
            <a:lvl1pPr marL="0" indent="0" algn="l" defTabSz="800319" rtl="0" eaLnBrk="1" latinLnBrk="0" hangingPunct="1">
              <a:spcBef>
                <a:spcPct val="20000"/>
              </a:spcBef>
              <a:buNone/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159" indent="0">
              <a:buNone/>
              <a:defRPr sz="1000"/>
            </a:lvl2pPr>
            <a:lvl3pPr marL="800319" indent="0">
              <a:buNone/>
              <a:defRPr sz="800"/>
            </a:lvl3pPr>
            <a:lvl4pPr marL="1200477" indent="0">
              <a:buNone/>
              <a:defRPr sz="700"/>
            </a:lvl4pPr>
            <a:lvl5pPr marL="1600636" indent="0">
              <a:buNone/>
              <a:defRPr sz="700"/>
            </a:lvl5pPr>
            <a:lvl6pPr marL="2000796" indent="0">
              <a:buNone/>
              <a:defRPr sz="700"/>
            </a:lvl6pPr>
            <a:lvl7pPr marL="2400954" indent="0">
              <a:buNone/>
              <a:defRPr sz="700"/>
            </a:lvl7pPr>
            <a:lvl8pPr marL="2801112" indent="0">
              <a:buNone/>
              <a:defRPr sz="700"/>
            </a:lvl8pPr>
            <a:lvl9pPr marL="320127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3"/>
          </p:nvPr>
        </p:nvSpPr>
        <p:spPr>
          <a:xfrm>
            <a:off x="3967274" y="1304765"/>
            <a:ext cx="4837813" cy="4845921"/>
          </a:xfrm>
        </p:spPr>
        <p:txBody>
          <a:bodyPr rtlCol="0">
            <a:normAutofit/>
          </a:bodyPr>
          <a:lstStyle>
            <a:lvl1pPr marL="0" indent="0" algn="l" defTabSz="800319" rtl="0" eaLnBrk="1" latinLnBrk="0" hangingPunct="1">
              <a:spcBef>
                <a:spcPct val="20000"/>
              </a:spcBef>
              <a:buNone/>
              <a:defRPr lang="ru-RU" sz="10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159" indent="0">
              <a:buNone/>
              <a:defRPr sz="1000"/>
            </a:lvl2pPr>
            <a:lvl3pPr marL="800319" indent="0">
              <a:buNone/>
              <a:defRPr sz="800"/>
            </a:lvl3pPr>
            <a:lvl4pPr marL="1200477" indent="0">
              <a:buNone/>
              <a:defRPr sz="700"/>
            </a:lvl4pPr>
            <a:lvl5pPr marL="1600636" indent="0">
              <a:buNone/>
              <a:defRPr sz="700"/>
            </a:lvl5pPr>
            <a:lvl6pPr marL="2000796" indent="0">
              <a:buNone/>
              <a:defRPr sz="700"/>
            </a:lvl6pPr>
            <a:lvl7pPr marL="2400954" indent="0">
              <a:buNone/>
              <a:defRPr sz="700"/>
            </a:lvl7pPr>
            <a:lvl8pPr marL="2801112" indent="0">
              <a:buNone/>
              <a:defRPr sz="700"/>
            </a:lvl8pPr>
            <a:lvl9pPr marL="320127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5682-4DAE-4522-B03F-7DB3E38FCBBF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A884-41E0-4C5B-A56C-87CE3F05B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7515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межуточный 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490" y="1304765"/>
            <a:ext cx="5039389" cy="398295"/>
          </a:xfrm>
          <a:solidFill>
            <a:srgbClr val="6B6B6B"/>
          </a:solidFill>
        </p:spPr>
        <p:txBody>
          <a:bodyPr rtlCol="0" anchorCtr="1">
            <a:normAutofit/>
          </a:bodyPr>
          <a:lstStyle>
            <a:lvl1pPr algn="l">
              <a:defRPr lang="ru-RU" sz="12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81454" y="1304763"/>
            <a:ext cx="2956441" cy="4514008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400159" indent="0">
              <a:buNone/>
              <a:defRPr sz="2400"/>
            </a:lvl2pPr>
            <a:lvl3pPr marL="800319" indent="0">
              <a:buNone/>
              <a:defRPr sz="2100"/>
            </a:lvl3pPr>
            <a:lvl4pPr marL="1200477" indent="0">
              <a:buNone/>
              <a:defRPr sz="1800"/>
            </a:lvl4pPr>
            <a:lvl5pPr marL="1600636" indent="0">
              <a:buNone/>
              <a:defRPr sz="1800"/>
            </a:lvl5pPr>
            <a:lvl6pPr marL="2000796" indent="0">
              <a:buNone/>
              <a:defRPr sz="1800"/>
            </a:lvl6pPr>
            <a:lvl7pPr marL="2400954" indent="0">
              <a:buNone/>
              <a:defRPr sz="1800"/>
            </a:lvl7pPr>
            <a:lvl8pPr marL="2801112" indent="0">
              <a:buNone/>
              <a:defRPr sz="1800"/>
            </a:lvl8pPr>
            <a:lvl9pPr marL="320127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79602" y="1902204"/>
            <a:ext cx="3695553" cy="3916566"/>
          </a:xfrm>
        </p:spPr>
        <p:txBody>
          <a:bodyPr rtlCol="0">
            <a:normAutofit/>
          </a:bodyPr>
          <a:lstStyle>
            <a:lvl1pPr marL="300119" indent="-300119" algn="l" defTabSz="800319" rtl="0" eaLnBrk="1" latinLnBrk="0" hangingPunct="1">
              <a:spcBef>
                <a:spcPct val="20000"/>
              </a:spcBef>
              <a:buFont typeface="+mj-lt"/>
              <a:buAutoNum type="arabicPeriod"/>
              <a:defRPr lang="ru-RU" sz="1200" kern="1200" smtClean="0">
                <a:solidFill>
                  <a:srgbClr val="3D46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159" indent="0">
              <a:buNone/>
              <a:defRPr sz="1000"/>
            </a:lvl2pPr>
            <a:lvl3pPr marL="800319" indent="0">
              <a:buNone/>
              <a:defRPr sz="800"/>
            </a:lvl3pPr>
            <a:lvl4pPr marL="1200477" indent="0">
              <a:buNone/>
              <a:defRPr sz="700"/>
            </a:lvl4pPr>
            <a:lvl5pPr marL="1600636" indent="0">
              <a:buNone/>
              <a:defRPr sz="700"/>
            </a:lvl5pPr>
            <a:lvl6pPr marL="2000796" indent="0">
              <a:buNone/>
              <a:defRPr sz="700"/>
            </a:lvl6pPr>
            <a:lvl7pPr marL="2400954" indent="0">
              <a:buNone/>
              <a:defRPr sz="700"/>
            </a:lvl7pPr>
            <a:lvl8pPr marL="2801112" indent="0">
              <a:buNone/>
              <a:defRPr sz="700"/>
            </a:lvl8pPr>
            <a:lvl9pPr marL="320127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ED8-4AA0-403D-95AA-3CEC87046EEB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12B3-C25C-4F4B-9ADA-67AFFEB66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7127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457200" y="176213"/>
            <a:ext cx="7743825" cy="596900"/>
          </a:xfrm>
          <a:prstGeom prst="rect">
            <a:avLst/>
          </a:prstGeom>
        </p:spPr>
        <p:txBody>
          <a:bodyPr lIns="80032" tIns="40016" rIns="80032" bIns="40016" anchor="ctr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defTabSz="914286">
              <a:spcBef>
                <a:spcPct val="0"/>
              </a:spcBef>
              <a:defRPr/>
            </a:pPr>
            <a:r>
              <a:rPr/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2346" y="5818769"/>
            <a:ext cx="3762744" cy="331912"/>
          </a:xfrm>
          <a:solidFill>
            <a:srgbClr val="6B6B6B"/>
          </a:solidFill>
        </p:spPr>
        <p:txBody>
          <a:bodyPr rtlCol="0" anchorCtr="1">
            <a:normAutofit/>
          </a:bodyPr>
          <a:lstStyle>
            <a:lvl1pPr algn="l">
              <a:defRPr lang="ru-RU" sz="1200" b="0" kern="1200" dirty="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42346" y="1304766"/>
            <a:ext cx="3762743" cy="4418851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0159" indent="0">
              <a:buNone/>
              <a:defRPr sz="2400"/>
            </a:lvl2pPr>
            <a:lvl3pPr marL="800319" indent="0">
              <a:buNone/>
              <a:defRPr sz="2100"/>
            </a:lvl3pPr>
            <a:lvl4pPr marL="1200477" indent="0">
              <a:buNone/>
              <a:defRPr sz="1800"/>
            </a:lvl4pPr>
            <a:lvl5pPr marL="1600636" indent="0">
              <a:buNone/>
              <a:defRPr sz="1800"/>
            </a:lvl5pPr>
            <a:lvl6pPr marL="2000796" indent="0">
              <a:buNone/>
              <a:defRPr sz="1800"/>
            </a:lvl6pPr>
            <a:lvl7pPr marL="2400954" indent="0">
              <a:buNone/>
              <a:defRPr sz="1800"/>
            </a:lvl7pPr>
            <a:lvl8pPr marL="2801112" indent="0">
              <a:buNone/>
              <a:defRPr sz="1800"/>
            </a:lvl8pPr>
            <a:lvl9pPr marL="320127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13"/>
          </p:nvPr>
        </p:nvSpPr>
        <p:spPr>
          <a:xfrm>
            <a:off x="406105" y="1304765"/>
            <a:ext cx="4434662" cy="4845921"/>
          </a:xfrm>
        </p:spPr>
        <p:txBody>
          <a:bodyPr rtlCol="0">
            <a:normAutofit/>
          </a:bodyPr>
          <a:lstStyle>
            <a:lvl1pPr marL="0" indent="0" algn="l" defTabSz="800319" rtl="0" eaLnBrk="1" latinLnBrk="0" hangingPunct="1">
              <a:spcBef>
                <a:spcPct val="20000"/>
              </a:spcBef>
              <a:buNone/>
              <a:defRPr lang="ru-RU" sz="10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400159" indent="0">
              <a:buNone/>
              <a:defRPr sz="1000"/>
            </a:lvl2pPr>
            <a:lvl3pPr marL="800319" indent="0">
              <a:buNone/>
              <a:defRPr sz="800"/>
            </a:lvl3pPr>
            <a:lvl4pPr marL="1200477" indent="0">
              <a:buNone/>
              <a:defRPr sz="700"/>
            </a:lvl4pPr>
            <a:lvl5pPr marL="1600636" indent="0">
              <a:buNone/>
              <a:defRPr sz="700"/>
            </a:lvl5pPr>
            <a:lvl6pPr marL="2000796" indent="0">
              <a:buNone/>
              <a:defRPr sz="700"/>
            </a:lvl6pPr>
            <a:lvl7pPr marL="2400954" indent="0">
              <a:buNone/>
              <a:defRPr sz="700"/>
            </a:lvl7pPr>
            <a:lvl8pPr marL="2801112" indent="0">
              <a:buNone/>
              <a:defRPr sz="700"/>
            </a:lvl8pPr>
            <a:lvl9pPr marL="320127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36EC6-8858-49DE-95C3-A3A356663BB9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34BC-23D1-4843-9ADD-A8A8EC912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3286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800319" rtl="0" eaLnBrk="1" latinLnBrk="0" hangingPunct="1">
              <a:spcBef>
                <a:spcPct val="20000"/>
              </a:spcBef>
              <a:defRPr lang="ru-RU" sz="10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C6B88-E5BC-4B45-AFDC-60A3B57B1C8F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6D5D-71F3-4479-882C-AB70D0500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6726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0396-2623-4A76-BB35-FFF407E6F6D1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D7EF-5775-44AC-8ECA-2FC12C90E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619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6" y="175544"/>
            <a:ext cx="7743433" cy="597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6904" y="1237657"/>
            <a:ext cx="8230197" cy="4888666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AA73-3D6F-492B-8D99-613FB35B5D0F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CFC7-D2E2-4778-A16D-280F57C8B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841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6" y="175544"/>
            <a:ext cx="7743433" cy="597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6904" y="1237657"/>
            <a:ext cx="8230197" cy="4888666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05CE-6E7C-4C72-8F4B-088A72AF02F2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B9EA-B955-43C9-A9E7-9E8F88507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939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04" y="175548"/>
            <a:ext cx="8230197" cy="59507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43C5-8F98-493D-B67E-54314BA435BB}" type="datetime1">
              <a:rPr lang="ru-RU"/>
              <a:pPr>
                <a:defRPr/>
              </a:pPr>
              <a:t>23.10.2014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D64E-3913-4190-A414-0A7FC4C3C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40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373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856" y="93664"/>
            <a:ext cx="7817827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737" y="1598616"/>
            <a:ext cx="8213480" cy="4135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5614" y="6245225"/>
            <a:ext cx="21351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5788" y="6245225"/>
            <a:ext cx="289242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0700" y="6373813"/>
            <a:ext cx="21336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2B63-284D-45AF-A88D-E3C8D21FB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6256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52856" y="93664"/>
            <a:ext cx="7817827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737" y="1598616"/>
            <a:ext cx="4035669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081" y="1598616"/>
            <a:ext cx="4037134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737" y="3741738"/>
            <a:ext cx="4035669" cy="1992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2081" y="3741738"/>
            <a:ext cx="4037134" cy="1992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5614" y="6245225"/>
            <a:ext cx="21351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5788" y="6245225"/>
            <a:ext cx="289242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70700" y="6373813"/>
            <a:ext cx="21336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EC5C-18DF-4A8D-B32A-E54998DEE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612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856" y="93664"/>
            <a:ext cx="7817827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737" y="1598616"/>
            <a:ext cx="4035669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081" y="1598616"/>
            <a:ext cx="4037134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2081" y="3741738"/>
            <a:ext cx="4037134" cy="1992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5614" y="6245225"/>
            <a:ext cx="21351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5788" y="6245225"/>
            <a:ext cx="28924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70700" y="6373813"/>
            <a:ext cx="21336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7201-C635-4D8B-817A-DD7A625C0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53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AE7B13-CD5C-4417-B6F2-7B86F9817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02" y="1304761"/>
            <a:ext cx="4043428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670" y="1304761"/>
            <a:ext cx="4043428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CB9F0F-0048-4672-8AF2-B382B3EC4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02" y="1171999"/>
            <a:ext cx="4040442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02" y="1835822"/>
            <a:ext cx="404044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4" y="1171997"/>
            <a:ext cx="4041934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4" y="1835822"/>
            <a:ext cx="4041934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44B8C8-A84D-46CF-A96C-5B5625BED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6902" y="176262"/>
            <a:ext cx="7743459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57105-02C1-4B10-BBB6-DF06BB585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F5D960-EBE0-4616-A430-1C50EAC26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6167BE-1858-4B47-9399-FD0489F19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07950" y="6453188"/>
            <a:ext cx="2895600" cy="333375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2799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90" y="1196975"/>
            <a:ext cx="42814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967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7190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243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152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68766" y="6312516"/>
            <a:ext cx="2133700" cy="3643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2778FAD-4306-4F53-AB27-2FFC7F229F8D}" type="datetime1">
              <a:rPr lang="ru-RU" smtClean="0">
                <a:solidFill>
                  <a:srgbClr val="FFFFFF"/>
                </a:solidFill>
              </a:rPr>
              <a:pPr/>
              <a:t>23.10.2014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9526" y="6330218"/>
            <a:ext cx="2133699" cy="364363"/>
          </a:xfrm>
          <a:prstGeom prst="rect">
            <a:avLst/>
          </a:prstGeom>
        </p:spPr>
        <p:txBody>
          <a:bodyPr lIns="85551" tIns="42776" rIns="85551" bIns="42776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38062F-6F33-473A-8D88-5D0A755C48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8766" y="176262"/>
            <a:ext cx="7743458" cy="597443"/>
          </a:xfrm>
        </p:spPr>
        <p:txBody>
          <a:bodyPr vert="horz" lIns="85551" tIns="42776" rIns="85551" bIns="42776" rtlCol="0" anchor="ctr">
            <a:normAutofit/>
          </a:bodyPr>
          <a:lstStyle>
            <a:lvl1pPr algn="l" defTabSz="855513" rtl="0" eaLnBrk="1" latinLnBrk="0" hangingPunct="1">
              <a:spcBef>
                <a:spcPct val="0"/>
              </a:spcBef>
              <a:buNone/>
              <a:defRPr lang="ru-RU" sz="1700" kern="1200" smtClean="0">
                <a:solidFill>
                  <a:srgbClr val="3D46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86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/>
        </p:nvGraphicFramePr>
        <p:xfrm>
          <a:off x="1511" y="1592"/>
          <a:ext cx="1465" cy="1587"/>
        </p:xfrm>
        <a:graphic>
          <a:graphicData uri="http://schemas.openxmlformats.org/presentationml/2006/ole">
            <p:oleObj spid="_x0000_s59429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46" y="1509715"/>
            <a:ext cx="8274051" cy="4613275"/>
          </a:xfrm>
        </p:spPr>
        <p:txBody>
          <a:bodyPr/>
          <a:lstStyle>
            <a:lvl1pPr marL="1588" indent="-1588">
              <a:buClr>
                <a:srgbClr val="947C30"/>
              </a:buClr>
              <a:defRPr sz="1400"/>
            </a:lvl1pPr>
            <a:lvl2pPr>
              <a:buClr>
                <a:srgbClr val="947C30"/>
              </a:buClr>
              <a:defRPr sz="1400"/>
            </a:lvl2pPr>
            <a:lvl3pPr>
              <a:buClr>
                <a:srgbClr val="947C30"/>
              </a:buClr>
              <a:defRPr sz="1400"/>
            </a:lvl3pPr>
            <a:lvl4pPr>
              <a:buClr>
                <a:srgbClr val="947C30"/>
              </a:buClr>
              <a:defRPr sz="1400"/>
            </a:lvl4pPr>
            <a:lvl5pPr>
              <a:buClr>
                <a:srgbClr val="947C30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54156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/>
        </p:nvGraphicFramePr>
        <p:xfrm>
          <a:off x="1511" y="1592"/>
          <a:ext cx="1465" cy="1587"/>
        </p:xfrm>
        <a:graphic>
          <a:graphicData uri="http://schemas.openxmlformats.org/presentationml/2006/ole">
            <p:oleObj spid="_x0000_s60453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0045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/>
        </p:nvGraphicFramePr>
        <p:xfrm>
          <a:off x="1511" y="1592"/>
          <a:ext cx="1465" cy="1587"/>
        </p:xfrm>
        <a:graphic>
          <a:graphicData uri="http://schemas.openxmlformats.org/presentationml/2006/ole">
            <p:oleObj spid="_x0000_s61477" name="think-cell Slide" r:id="rId3" imgW="360" imgH="36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93028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565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" y="6454088"/>
            <a:ext cx="2895600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6804025" y="6454088"/>
            <a:ext cx="2133600" cy="333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543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68766" y="6313090"/>
            <a:ext cx="2133700" cy="364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2778FAD-4306-4F53-AB27-2FFC7F229F8D}" type="datetime1">
              <a:rPr lang="ru-RU" smtClean="0">
                <a:solidFill>
                  <a:srgbClr val="FFFFFF"/>
                </a:solidFill>
              </a:rPr>
              <a:pPr/>
              <a:t>23.10.2014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9526" y="6330792"/>
            <a:ext cx="2133699" cy="364363"/>
          </a:xfrm>
          <a:prstGeom prst="rect">
            <a:avLst/>
          </a:prstGeom>
        </p:spPr>
        <p:txBody>
          <a:bodyPr lIns="85551" tIns="42776" rIns="85551" bIns="42776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0A38062F-6F33-473A-8D88-5D0A755C482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8766" y="176262"/>
            <a:ext cx="7743458" cy="597443"/>
          </a:xfrm>
        </p:spPr>
        <p:txBody>
          <a:bodyPr vert="horz" lIns="85551" tIns="42776" rIns="85551" bIns="42776" rtlCol="0" anchor="ctr">
            <a:normAutofit/>
          </a:bodyPr>
          <a:lstStyle>
            <a:lvl1pPr algn="l" defTabSz="855513" rtl="0" eaLnBrk="1" latinLnBrk="0" hangingPunct="1">
              <a:spcBef>
                <a:spcPct val="0"/>
              </a:spcBef>
              <a:buNone/>
              <a:defRPr lang="ru-RU" sz="1700" kern="1200" smtClean="0">
                <a:solidFill>
                  <a:srgbClr val="3D464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455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520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445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7351" y="765175"/>
            <a:ext cx="2092325" cy="5360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127750" cy="5360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86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85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ags" Target="../tags/tag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7.xml"/><Relationship Id="rId9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1196975"/>
            <a:ext cx="87137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Основной текст </a:t>
            </a:r>
            <a:r>
              <a:rPr lang="en-US" smtClean="0"/>
              <a:t> - </a:t>
            </a:r>
            <a:r>
              <a:rPr lang="ru-RU" smtClean="0"/>
              <a:t>шрифт </a:t>
            </a:r>
            <a:r>
              <a:rPr lang="en-US" smtClean="0"/>
              <a:t>Arial (12 pt)</a:t>
            </a:r>
          </a:p>
          <a:p>
            <a:pPr lvl="0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7561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раздела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Arial</a:t>
            </a:r>
            <a:r>
              <a:rPr lang="ru-RU" smtClean="0"/>
              <a:t> (</a:t>
            </a:r>
            <a:r>
              <a:rPr lang="en-US" smtClean="0"/>
              <a:t>18pt)</a:t>
            </a:r>
            <a:endParaRPr lang="ru-RU" smtClean="0"/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453190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808080"/>
                </a:solidFill>
              </a:rPr>
              <a:t>Нижний колонтитул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453190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808080"/>
                </a:solidFill>
              </a:rPr>
              <a:t>Дата и время</a:t>
            </a:r>
            <a:r>
              <a:rPr lang="en-US">
                <a:solidFill>
                  <a:srgbClr val="808080"/>
                </a:solidFill>
              </a:rPr>
              <a:t> </a:t>
            </a:r>
            <a:r>
              <a:rPr lang="ru-RU">
                <a:solidFill>
                  <a:srgbClr val="808080"/>
                </a:solidFill>
              </a:rPr>
              <a:t>шрифт </a:t>
            </a:r>
            <a:r>
              <a:rPr lang="en-US">
                <a:solidFill>
                  <a:srgbClr val="808080"/>
                </a:solidFill>
              </a:rPr>
              <a:t>Arial (10 pt)</a:t>
            </a:r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73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753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762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ts val="1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2pPr>
      <a:lvl3pPr marL="14573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17713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781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353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925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497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069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38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32" tIns="40016" rIns="80032" bIns="400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38252"/>
            <a:ext cx="82296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32" tIns="40016" rIns="80032" bIns="400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80032" tIns="40016" rIns="80032" bIns="40016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1414D-85B6-4118-B5C2-FE207422AE87}" type="datetime1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23.10.2014</a:t>
            </a:fld>
            <a:endParaRPr lang="ru-RU"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80032" tIns="40016" rIns="80032" bIns="40016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BE543-2EC6-4C1A-9FF9-8C4574814936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71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Arial" charset="0"/>
          <a:cs typeface="Arial" charset="0"/>
        </a:defRPr>
      </a:lvl5pPr>
      <a:lvl6pPr marL="400159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Arial" charset="0"/>
          <a:cs typeface="Arial" charset="0"/>
        </a:defRPr>
      </a:lvl6pPr>
      <a:lvl7pPr marL="800319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Arial" charset="0"/>
          <a:cs typeface="Arial" charset="0"/>
        </a:defRPr>
      </a:lvl7pPr>
      <a:lvl8pPr marL="1200477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Arial" charset="0"/>
          <a:cs typeface="Arial" charset="0"/>
        </a:defRPr>
      </a:lvl8pPr>
      <a:lvl9pPr marL="1600636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Arial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2"/>
        </a:buBlip>
        <a:defRPr sz="1000" kern="1200">
          <a:solidFill>
            <a:srgbClr val="3D464A"/>
          </a:solidFill>
          <a:latin typeface="Arial" pitchFamily="34" charset="0"/>
          <a:ea typeface="+mn-ea"/>
          <a:cs typeface="Arial" pitchFamily="34" charset="0"/>
        </a:defRPr>
      </a:lvl1pPr>
      <a:lvl2pPr marL="647700" indent="-249238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sz="1000" kern="1200">
          <a:solidFill>
            <a:srgbClr val="3D464A"/>
          </a:solidFill>
          <a:latin typeface="Arial" pitchFamily="34" charset="0"/>
          <a:ea typeface="+mn-ea"/>
          <a:cs typeface="Arial" pitchFamily="34" charset="0"/>
        </a:defRPr>
      </a:lvl2pPr>
      <a:lvl3pPr marL="998538" indent="-198438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000" kern="1200">
          <a:solidFill>
            <a:srgbClr val="3D464A"/>
          </a:solidFill>
          <a:latin typeface="Arial" pitchFamily="34" charset="0"/>
          <a:ea typeface="+mn-ea"/>
          <a:cs typeface="Arial" pitchFamily="34" charset="0"/>
        </a:defRPr>
      </a:lvl3pPr>
      <a:lvl4pPr marL="1400175" indent="-198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000" kern="1200">
          <a:solidFill>
            <a:srgbClr val="3D464A"/>
          </a:solidFill>
          <a:latin typeface="Arial" pitchFamily="34" charset="0"/>
          <a:ea typeface="+mn-ea"/>
          <a:cs typeface="Arial" pitchFamily="34" charset="0"/>
        </a:defRPr>
      </a:lvl4pPr>
      <a:lvl5pPr marL="1798638" indent="-1984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000" kern="1200">
          <a:solidFill>
            <a:srgbClr val="3D464A"/>
          </a:solidFill>
          <a:latin typeface="Arial" pitchFamily="34" charset="0"/>
          <a:ea typeface="+mn-ea"/>
          <a:cs typeface="Arial" pitchFamily="34" charset="0"/>
        </a:defRPr>
      </a:lvl5pPr>
      <a:lvl6pPr marL="2200876" indent="-200079" algn="l" defTabSz="8003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033" indent="-200079" algn="l" defTabSz="8003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1193" indent="-200079" algn="l" defTabSz="8003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1352" indent="-200079" algn="l" defTabSz="8003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0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159" algn="l" defTabSz="800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319" algn="l" defTabSz="800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7" algn="l" defTabSz="800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636" algn="l" defTabSz="800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796" algn="l" defTabSz="800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954" algn="l" defTabSz="800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1112" algn="l" defTabSz="800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1273" algn="l" defTabSz="8003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38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38250"/>
            <a:ext cx="82296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prstClr val="black">
                    <a:tint val="75000"/>
                  </a:prstClr>
                </a:solidFill>
                <a:latin typeface="Europe" pitchFamily="50" charset="-5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371E7-E5D8-49F8-A7D8-5F9FF1B0DC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0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95" y="1196975"/>
            <a:ext cx="87137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Основной текст </a:t>
            </a:r>
            <a:r>
              <a:rPr lang="en-US" smtClean="0"/>
              <a:t> - </a:t>
            </a:r>
            <a:r>
              <a:rPr lang="ru-RU" smtClean="0"/>
              <a:t>шрифт </a:t>
            </a:r>
            <a:r>
              <a:rPr lang="en-US" smtClean="0"/>
              <a:t>Arial (12 pt)</a:t>
            </a:r>
          </a:p>
          <a:p>
            <a:pPr lvl="0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7561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раздела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Arial</a:t>
            </a:r>
            <a:r>
              <a:rPr lang="ru-RU" smtClean="0"/>
              <a:t> (</a:t>
            </a:r>
            <a:r>
              <a:rPr lang="en-US" smtClean="0"/>
              <a:t>18pt)</a:t>
            </a:r>
            <a:endParaRPr lang="ru-RU" smtClean="0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453514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707601" y="6634163"/>
            <a:ext cx="19367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69FFA-753D-46CC-9C82-A4DCC87E77BF}" type="slidenum">
              <a:rPr lang="en-US" sz="11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45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3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762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ts val="1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4573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17713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781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353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925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497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069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/>
        </p:nvGraphicFramePr>
        <p:xfrm>
          <a:off x="1511" y="1592"/>
          <a:ext cx="1465" cy="1587"/>
        </p:xfrm>
        <a:graphic>
          <a:graphicData uri="http://schemas.openxmlformats.org/presentationml/2006/ole">
            <p:oleObj spid="_x0000_s58405" name="think-cell Slide" r:id="rId9" imgW="360" imgH="360" progId="">
              <p:embed/>
            </p:oleObj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9" y="163513"/>
            <a:ext cx="8060502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1" rIns="0" bIns="4443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509715"/>
            <a:ext cx="827405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47" tIns="38447" rIns="38447" bIns="38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0" y="989012"/>
            <a:ext cx="9144000" cy="110164"/>
          </a:xfrm>
          <a:prstGeom prst="rect">
            <a:avLst/>
          </a:prstGeom>
          <a:solidFill>
            <a:srgbClr val="F0D500"/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91423" tIns="91423" rIns="91423" bIns="91423" anchor="ctr"/>
          <a:lstStyle/>
          <a:p>
            <a:pPr algn="ctr" fontAlgn="base"/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6954" y="6674400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ru-RU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ru-RU" sz="900" dirty="0" smtClean="0">
              <a:solidFill>
                <a:srgbClr val="000000"/>
              </a:solidFill>
            </a:endParaRPr>
          </a:p>
          <a:p>
            <a:endParaRPr lang="ru-RU" sz="900" dirty="0" smtClean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 l="14201" t="10015" r="12158" b="4142"/>
          <a:stretch>
            <a:fillRect/>
          </a:stretch>
        </p:blipFill>
        <p:spPr bwMode="auto">
          <a:xfrm>
            <a:off x="8512615" y="237563"/>
            <a:ext cx="473123" cy="65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610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txStyles>
    <p:titleStyle>
      <a:lvl1pPr algn="l" defTabSz="888840" rtl="0" fontAlgn="base">
        <a:spcBef>
          <a:spcPct val="0"/>
        </a:spcBef>
        <a:spcAft>
          <a:spcPct val="0"/>
        </a:spcAft>
        <a:defRPr lang="en-GB" sz="2200" b="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  <a:lvl2pPr algn="l" defTabSz="88884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88884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88884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88884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117" algn="l" defTabSz="88884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235" algn="l" defTabSz="88884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353" algn="l" defTabSz="88884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470" algn="l" defTabSz="88884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0" indent="0" algn="l" defTabSz="888840" rtl="0" fontAlgn="base">
        <a:spcBef>
          <a:spcPts val="0"/>
        </a:spcBef>
        <a:spcAft>
          <a:spcPct val="0"/>
        </a:spcAft>
        <a:buClr>
          <a:srgbClr val="947C30"/>
        </a:buClr>
        <a:buFont typeface="Arial" pitchFamily="34" charset="0"/>
        <a:buNone/>
        <a:defRPr lang="en-GB" sz="1400" b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420" indent="-222210" algn="l" defTabSz="888840" rtl="0" fontAlgn="base">
        <a:spcBef>
          <a:spcPct val="20000"/>
        </a:spcBef>
        <a:spcAft>
          <a:spcPct val="0"/>
        </a:spcAft>
        <a:buClr>
          <a:srgbClr val="947C30"/>
        </a:buClr>
        <a:buChar char="•"/>
        <a:defRPr lang="en-GB" sz="1400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88840" indent="-222210" algn="l" defTabSz="888840" rtl="0" fontAlgn="base">
        <a:spcBef>
          <a:spcPct val="20000"/>
        </a:spcBef>
        <a:spcAft>
          <a:spcPct val="0"/>
        </a:spcAft>
        <a:buClr>
          <a:srgbClr val="947C30"/>
        </a:buClr>
        <a:buFont typeface="Arial" pitchFamily="34" charset="0"/>
        <a:buChar char="─"/>
        <a:defRPr lang="en-GB" sz="14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38022" indent="-226972" algn="l" defTabSz="888840" rtl="0" fontAlgn="base">
        <a:spcBef>
          <a:spcPct val="20000"/>
        </a:spcBef>
        <a:spcAft>
          <a:spcPct val="0"/>
        </a:spcAft>
        <a:buClr>
          <a:srgbClr val="947C30"/>
        </a:buClr>
        <a:buFont typeface="Arial" pitchFamily="34" charset="0"/>
        <a:buChar char="─"/>
        <a:defRPr lang="en-GB" sz="14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998302" indent="-220623" algn="l" defTabSz="888840" rtl="0" fontAlgn="base">
        <a:spcBef>
          <a:spcPct val="20000"/>
        </a:spcBef>
        <a:spcAft>
          <a:spcPct val="0"/>
        </a:spcAft>
        <a:buClr>
          <a:srgbClr val="947C30"/>
        </a:buClr>
        <a:buFont typeface="Arial" pitchFamily="34" charset="0"/>
        <a:buChar char="─"/>
        <a:defRPr lang="en-GB" sz="14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55420" indent="-220623" algn="l" defTabSz="88884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2538" indent="-220623" algn="l" defTabSz="88884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69655" indent="-220623" algn="l" defTabSz="88884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6773" indent="-220623" algn="l" defTabSz="888840" rtl="0" fontAlgn="base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439" y="765175"/>
            <a:ext cx="41862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презентации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Arial</a:t>
            </a:r>
            <a:r>
              <a:rPr lang="ru-RU" smtClean="0"/>
              <a:t> (20</a:t>
            </a:r>
            <a:r>
              <a:rPr lang="en-US" smtClean="0"/>
              <a:t> pt)</a:t>
            </a:r>
            <a:endParaRPr lang="ru-RU" smtClean="0"/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524627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Дата/время шрифт Arial (10 pt)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9.jpeg"/><Relationship Id="rId7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635896" y="764704"/>
            <a:ext cx="5040559" cy="792088"/>
          </a:xfrm>
        </p:spPr>
        <p:txBody>
          <a:bodyPr/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Национальный нефтегазовый форум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1600" dirty="0" smtClean="0"/>
              <a:t>Перспективы развития геологоразведки под призмой устойчивого спроса на углеводороды»</a:t>
            </a:r>
            <a:endParaRPr lang="ru-RU" sz="1600" dirty="0"/>
          </a:p>
        </p:txBody>
      </p:sp>
      <p:sp>
        <p:nvSpPr>
          <p:cNvPr id="14" name="Заголовок 12"/>
          <p:cNvSpPr txBox="1">
            <a:spLocks/>
          </p:cNvSpPr>
          <p:nvPr/>
        </p:nvSpPr>
        <p:spPr bwMode="auto">
          <a:xfrm>
            <a:off x="7235280" y="6542584"/>
            <a:ext cx="1908720" cy="3154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0" dirty="0" smtClean="0">
                <a:solidFill>
                  <a:srgbClr val="FFFFFF"/>
                </a:solidFill>
                <a:cs typeface="Arial" charset="0"/>
              </a:rPr>
              <a:t>    Москва, 22-24.10.2014г</a:t>
            </a:r>
            <a:endParaRPr lang="ru-RU" sz="1000" kern="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ChangeArrowheads="1"/>
          </p:cNvSpPr>
          <p:nvPr/>
        </p:nvSpPr>
        <p:spPr bwMode="auto">
          <a:xfrm>
            <a:off x="539552" y="260648"/>
            <a:ext cx="784542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defTabSz="9128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Новый взгляд на поисковые объекты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8066" name="Номер слайда 3"/>
          <p:cNvSpPr txBox="1">
            <a:spLocks noGrp="1"/>
          </p:cNvSpPr>
          <p:nvPr/>
        </p:nvSpPr>
        <p:spPr bwMode="auto">
          <a:xfrm>
            <a:off x="8743950" y="6570663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fld id="{59549A75-67FF-43BC-9187-A75EB0A1E960}" type="slidenum">
              <a:rPr lang="ru-RU" altLang="ru-RU" sz="1200" b="1">
                <a:solidFill>
                  <a:srgbClr val="000000"/>
                </a:solidFill>
                <a:latin typeface="Century Gothic" pitchFamily="34" charset="0"/>
              </a:rPr>
              <a:pPr algn="ctr"/>
              <a:t>10</a:t>
            </a:fld>
            <a:endParaRPr lang="ru-RU" altLang="ru-RU" sz="12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8067" name="TextBox 37"/>
          <p:cNvSpPr txBox="1">
            <a:spLocks noChangeArrowheads="1"/>
          </p:cNvSpPr>
          <p:nvPr/>
        </p:nvSpPr>
        <p:spPr bwMode="auto">
          <a:xfrm>
            <a:off x="4785096" y="908050"/>
            <a:ext cx="3974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400" b="1" dirty="0"/>
              <a:t>Иркутские активы. Поиск зон улучшенных</a:t>
            </a:r>
          </a:p>
          <a:p>
            <a:pPr algn="ctr"/>
            <a:r>
              <a:rPr lang="ru-RU" sz="1400" b="1" dirty="0"/>
              <a:t>коллекторов на </a:t>
            </a:r>
            <a:r>
              <a:rPr lang="ru-RU" sz="1400" b="1" dirty="0" err="1"/>
              <a:t>палеоподнятиях</a:t>
            </a:r>
            <a:endParaRPr lang="ru-RU" sz="1400" b="1" dirty="0"/>
          </a:p>
        </p:txBody>
      </p:sp>
      <p:sp>
        <p:nvSpPr>
          <p:cNvPr id="88068" name="TextBox 1"/>
          <p:cNvSpPr txBox="1">
            <a:spLocks noChangeArrowheads="1"/>
          </p:cNvSpPr>
          <p:nvPr/>
        </p:nvSpPr>
        <p:spPr bwMode="auto">
          <a:xfrm>
            <a:off x="4191000" y="3553852"/>
            <a:ext cx="439261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400" b="1" dirty="0"/>
              <a:t>Оренбургские </a:t>
            </a:r>
            <a:r>
              <a:rPr lang="ru-RU" sz="1400" b="1" dirty="0" smtClean="0"/>
              <a:t>активы.</a:t>
            </a:r>
          </a:p>
          <a:p>
            <a:pPr algn="ctr"/>
            <a:r>
              <a:rPr lang="ru-RU" sz="1400" b="1" dirty="0" smtClean="0"/>
              <a:t>Поиск </a:t>
            </a:r>
            <a:r>
              <a:rPr lang="ru-RU" sz="1400" b="1" dirty="0" err="1"/>
              <a:t>рифогенных</a:t>
            </a:r>
            <a:r>
              <a:rPr lang="ru-RU" sz="1400" b="1" dirty="0"/>
              <a:t> объектов</a:t>
            </a:r>
          </a:p>
        </p:txBody>
      </p:sp>
      <p:sp>
        <p:nvSpPr>
          <p:cNvPr id="88069" name="TextBox 43"/>
          <p:cNvSpPr txBox="1">
            <a:spLocks noChangeArrowheads="1"/>
          </p:cNvSpPr>
          <p:nvPr/>
        </p:nvSpPr>
        <p:spPr bwMode="auto">
          <a:xfrm>
            <a:off x="351437" y="908050"/>
            <a:ext cx="3172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400" b="1" dirty="0"/>
              <a:t>Красноярские активы. Поиск зон </a:t>
            </a:r>
          </a:p>
          <a:p>
            <a:pPr algn="ctr"/>
            <a:r>
              <a:rPr lang="ru-RU" sz="1400" b="1" dirty="0"/>
              <a:t>повышенной </a:t>
            </a:r>
            <a:r>
              <a:rPr lang="ru-RU" sz="1400" b="1" dirty="0" err="1"/>
              <a:t>трещиноватости</a:t>
            </a:r>
            <a:endParaRPr lang="ru-RU" sz="1400" b="1" dirty="0"/>
          </a:p>
        </p:txBody>
      </p:sp>
      <p:pic>
        <p:nvPicPr>
          <p:cNvPr id="8807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412875"/>
            <a:ext cx="48418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107950" y="1413247"/>
            <a:ext cx="3317875" cy="2663825"/>
            <a:chOff x="4494440" y="4005064"/>
            <a:chExt cx="3317920" cy="2664296"/>
          </a:xfrm>
        </p:grpSpPr>
        <p:pic>
          <p:nvPicPr>
            <p:cNvPr id="8808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440" y="4005064"/>
              <a:ext cx="3317920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8088" name="Прямая соединительная линия 10"/>
            <p:cNvCxnSpPr>
              <a:cxnSpLocks noChangeShapeType="1"/>
            </p:cNvCxnSpPr>
            <p:nvPr/>
          </p:nvCxnSpPr>
          <p:spPr bwMode="auto">
            <a:xfrm>
              <a:off x="7812360" y="4005064"/>
              <a:ext cx="0" cy="2664296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89" name="TextBox 53"/>
            <p:cNvSpPr txBox="1">
              <a:spLocks noChangeArrowheads="1"/>
            </p:cNvSpPr>
            <p:nvPr/>
          </p:nvSpPr>
          <p:spPr bwMode="auto">
            <a:xfrm>
              <a:off x="4697197" y="4043956"/>
              <a:ext cx="732914" cy="246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1000" dirty="0"/>
                <a:t>Высокая</a:t>
              </a:r>
            </a:p>
          </p:txBody>
        </p:sp>
        <p:sp>
          <p:nvSpPr>
            <p:cNvPr id="88090" name="TextBox 54"/>
            <p:cNvSpPr txBox="1">
              <a:spLocks noChangeArrowheads="1"/>
            </p:cNvSpPr>
            <p:nvPr/>
          </p:nvSpPr>
          <p:spPr bwMode="auto">
            <a:xfrm>
              <a:off x="4716016" y="4259980"/>
              <a:ext cx="794497" cy="246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1000" dirty="0"/>
                <a:t>Средняя</a:t>
              </a:r>
            </a:p>
          </p:txBody>
        </p:sp>
        <p:sp>
          <p:nvSpPr>
            <p:cNvPr id="88091" name="TextBox 55"/>
            <p:cNvSpPr txBox="1">
              <a:spLocks noChangeArrowheads="1"/>
            </p:cNvSpPr>
            <p:nvPr/>
          </p:nvSpPr>
          <p:spPr bwMode="auto">
            <a:xfrm>
              <a:off x="4716016" y="4652780"/>
              <a:ext cx="714095" cy="246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1000" dirty="0"/>
                <a:t>Низкая</a:t>
              </a:r>
            </a:p>
          </p:txBody>
        </p:sp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4067944" y="1412875"/>
            <a:ext cx="4955406" cy="1728788"/>
            <a:chOff x="4590589" y="1570023"/>
            <a:chExt cx="4445907" cy="1354921"/>
          </a:xfrm>
        </p:grpSpPr>
        <p:grpSp>
          <p:nvGrpSpPr>
            <p:cNvPr id="4" name="Группа 11"/>
            <p:cNvGrpSpPr>
              <a:grpSpLocks/>
            </p:cNvGrpSpPr>
            <p:nvPr/>
          </p:nvGrpSpPr>
          <p:grpSpPr bwMode="auto">
            <a:xfrm>
              <a:off x="4655416" y="1570023"/>
              <a:ext cx="4381080" cy="1354921"/>
              <a:chOff x="4644008" y="1426007"/>
              <a:chExt cx="4381080" cy="1354921"/>
            </a:xfrm>
          </p:grpSpPr>
          <p:pic>
            <p:nvPicPr>
              <p:cNvPr id="8808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1426007"/>
                <a:ext cx="2724896" cy="1354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085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8" y="1464116"/>
                <a:ext cx="1620692" cy="131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086" name="TextBox 42"/>
              <p:cNvSpPr txBox="1">
                <a:spLocks noChangeArrowheads="1"/>
              </p:cNvSpPr>
              <p:nvPr/>
            </p:nvSpPr>
            <p:spPr bwMode="auto">
              <a:xfrm>
                <a:off x="7384183" y="1748345"/>
                <a:ext cx="1640905" cy="112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ru-RU" sz="1000" b="1" dirty="0"/>
                  <a:t>Литологическая ловушка</a:t>
                </a:r>
              </a:p>
            </p:txBody>
          </p:sp>
        </p:grpSp>
        <p:sp>
          <p:nvSpPr>
            <p:cNvPr id="88083" name="TextBox 57"/>
            <p:cNvSpPr txBox="1">
              <a:spLocks noChangeArrowheads="1"/>
            </p:cNvSpPr>
            <p:nvPr/>
          </p:nvSpPr>
          <p:spPr bwMode="auto">
            <a:xfrm>
              <a:off x="4590589" y="1586313"/>
              <a:ext cx="1637595" cy="112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1000" b="1" dirty="0"/>
                <a:t>Перспективные объекты</a:t>
              </a:r>
            </a:p>
          </p:txBody>
        </p:sp>
      </p:grp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6443663" y="4036630"/>
            <a:ext cx="2579687" cy="2200658"/>
            <a:chOff x="1403350" y="5383315"/>
            <a:chExt cx="1749425" cy="1430235"/>
          </a:xfrm>
        </p:grpSpPr>
        <p:pic>
          <p:nvPicPr>
            <p:cNvPr id="8808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5441950"/>
              <a:ext cx="174942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81" name="TextBox 57"/>
            <p:cNvSpPr txBox="1">
              <a:spLocks noChangeArrowheads="1"/>
            </p:cNvSpPr>
            <p:nvPr/>
          </p:nvSpPr>
          <p:spPr bwMode="auto">
            <a:xfrm>
              <a:off x="1524642" y="5383315"/>
              <a:ext cx="1359404" cy="93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1000" b="1" dirty="0"/>
                <a:t>Перспективные объекты</a:t>
              </a:r>
            </a:p>
          </p:txBody>
        </p:sp>
      </p:grpSp>
      <p:sp>
        <p:nvSpPr>
          <p:cNvPr id="88074" name="TextBox 11"/>
          <p:cNvSpPr txBox="1">
            <a:spLocks noChangeArrowheads="1"/>
          </p:cNvSpPr>
          <p:nvPr/>
        </p:nvSpPr>
        <p:spPr bwMode="auto">
          <a:xfrm>
            <a:off x="1697911" y="6308725"/>
            <a:ext cx="5708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200" dirty="0"/>
              <a:t>      </a:t>
            </a:r>
            <a:r>
              <a:rPr lang="ru-RU" sz="1400" b="1" dirty="0" smtClean="0"/>
              <a:t>Использование </a:t>
            </a:r>
            <a:r>
              <a:rPr lang="ru-RU" sz="1400" b="1" dirty="0"/>
              <a:t>новых подходов и современных </a:t>
            </a:r>
            <a:r>
              <a:rPr lang="ru-RU" sz="1400" b="1" dirty="0" smtClean="0"/>
              <a:t>методов</a:t>
            </a:r>
          </a:p>
          <a:p>
            <a:pPr algn="ctr"/>
            <a:r>
              <a:rPr lang="ru-RU" sz="1400" b="1" dirty="0" smtClean="0"/>
              <a:t>позволяет </a:t>
            </a:r>
            <a:r>
              <a:rPr lang="ru-RU" sz="1400" b="1" dirty="0"/>
              <a:t>выявлять  </a:t>
            </a:r>
            <a:r>
              <a:rPr lang="ru-RU" sz="1400" b="1" dirty="0" smtClean="0"/>
              <a:t>высоко перспективные объекты.</a:t>
            </a:r>
            <a:endParaRPr lang="ru-RU" sz="1400" b="1" dirty="0"/>
          </a:p>
        </p:txBody>
      </p:sp>
      <p:grpSp>
        <p:nvGrpSpPr>
          <p:cNvPr id="6" name="Группа 10"/>
          <p:cNvGrpSpPr>
            <a:grpSpLocks/>
          </p:cNvGrpSpPr>
          <p:nvPr/>
        </p:nvGrpSpPr>
        <p:grpSpPr bwMode="auto">
          <a:xfrm>
            <a:off x="977900" y="4005263"/>
            <a:ext cx="5278438" cy="2303462"/>
            <a:chOff x="1487693" y="4005064"/>
            <a:chExt cx="4767970" cy="2001393"/>
          </a:xfrm>
        </p:grpSpPr>
        <p:pic>
          <p:nvPicPr>
            <p:cNvPr id="8807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693" y="4005064"/>
              <a:ext cx="4767970" cy="200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7" name="TextBox 40"/>
            <p:cNvSpPr txBox="1">
              <a:spLocks noChangeArrowheads="1"/>
            </p:cNvSpPr>
            <p:nvPr/>
          </p:nvSpPr>
          <p:spPr bwMode="auto">
            <a:xfrm>
              <a:off x="3953683" y="5624059"/>
              <a:ext cx="1973966" cy="125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1000" b="1" dirty="0" err="1"/>
                <a:t>Рыбкинское</a:t>
              </a:r>
              <a:r>
                <a:rPr lang="ru-RU" sz="1000" b="1" dirty="0"/>
                <a:t> месторождение.</a:t>
              </a:r>
            </a:p>
          </p:txBody>
        </p:sp>
        <p:sp>
          <p:nvSpPr>
            <p:cNvPr id="88078" name="TextBox 41"/>
            <p:cNvSpPr txBox="1">
              <a:spLocks noChangeArrowheads="1"/>
            </p:cNvSpPr>
            <p:nvPr/>
          </p:nvSpPr>
          <p:spPr bwMode="auto">
            <a:xfrm>
              <a:off x="1937312" y="5628807"/>
              <a:ext cx="1600340" cy="125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ru-RU" sz="1000" b="1" dirty="0"/>
                <a:t>Перспективные объекты</a:t>
              </a:r>
            </a:p>
          </p:txBody>
        </p:sp>
        <p:sp>
          <p:nvSpPr>
            <p:cNvPr id="88079" name="Прямоугольник 9"/>
            <p:cNvSpPr>
              <a:spLocks noChangeArrowheads="1"/>
            </p:cNvSpPr>
            <p:nvPr/>
          </p:nvSpPr>
          <p:spPr bwMode="auto">
            <a:xfrm>
              <a:off x="1619672" y="4005064"/>
              <a:ext cx="4464496" cy="1440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7718" tIns="48860" rIns="97718" bIns="48860" anchor="ctr"/>
            <a:lstStyle/>
            <a:p>
              <a:endParaRPr lang="ru-RU" sz="8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7743092" cy="512465"/>
          </a:xfrm>
        </p:spPr>
        <p:txBody>
          <a:bodyPr/>
          <a:lstStyle/>
          <a:p>
            <a:pPr algn="ctr">
              <a:defRPr/>
            </a:pPr>
            <a:r>
              <a:rPr lang="ru-RU" sz="2000" b="1" kern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Arial" pitchFamily="34" charset="0"/>
              </a:rPr>
              <a:t>Стратегия развития ГРР на суше РФ – от восполнения запасов к эффективному переводу их в добычу</a:t>
            </a:r>
          </a:p>
        </p:txBody>
      </p: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743950" y="6570665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C29BB3C-2CAD-4A92-A71E-D3CFD9B52872}" type="slidenum">
              <a:rPr lang="ru-RU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2803" y="1196752"/>
            <a:ext cx="9031197" cy="4968552"/>
            <a:chOff x="112803" y="1196752"/>
            <a:chExt cx="9031197" cy="496855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12803" y="1196752"/>
              <a:ext cx="9031197" cy="4968552"/>
              <a:chOff x="112803" y="1196752"/>
              <a:chExt cx="9031197" cy="4968552"/>
            </a:xfrm>
          </p:grpSpPr>
          <p:pic>
            <p:nvPicPr>
              <p:cNvPr id="1331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2803" y="1196752"/>
                <a:ext cx="9031197" cy="4968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635896" y="2326811"/>
                <a:ext cx="2880320" cy="28623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28600" indent="-228600">
                  <a:spcBef>
                    <a:spcPts val="1200"/>
                  </a:spcBef>
                  <a:buAutoNum type="arabicPeriod"/>
                </a:pPr>
                <a:r>
                  <a:rPr lang="ru-RU" sz="1000" dirty="0" smtClean="0"/>
                  <a:t>Эффективный перевод ресурсов в запасы, качественная подготовка запасов к промышленному освоению.</a:t>
                </a:r>
              </a:p>
              <a:p>
                <a:pPr marL="228600" indent="-228600">
                  <a:spcBef>
                    <a:spcPts val="1200"/>
                  </a:spcBef>
                  <a:buAutoNum type="arabicPeriod"/>
                </a:pPr>
                <a:r>
                  <a:rPr lang="ru-RU" sz="1000" dirty="0" smtClean="0"/>
                  <a:t>Увеличение доли затрат на ГРР в инвестициях </a:t>
                </a:r>
                <a:r>
                  <a:rPr lang="ru-RU" sz="1000" dirty="0" err="1" smtClean="0"/>
                  <a:t>РиД</a:t>
                </a:r>
                <a:r>
                  <a:rPr lang="ru-RU" sz="1000" dirty="0" smtClean="0"/>
                  <a:t>, что соответствует уровню международных компаний.</a:t>
                </a:r>
              </a:p>
              <a:p>
                <a:pPr marL="228600" indent="-228600">
                  <a:spcBef>
                    <a:spcPts val="1200"/>
                  </a:spcBef>
                  <a:buAutoNum type="arabicPeriod"/>
                </a:pPr>
                <a:r>
                  <a:rPr lang="ru-RU" sz="1000" dirty="0" smtClean="0"/>
                  <a:t>Приобретение ресурсов и запасов нераспределенного фонда за счет участия в аукционах.</a:t>
                </a:r>
              </a:p>
              <a:p>
                <a:pPr marL="228600" indent="-228600">
                  <a:spcBef>
                    <a:spcPts val="1200"/>
                  </a:spcBef>
                  <a:buAutoNum type="arabicPeriod"/>
                </a:pPr>
                <a:r>
                  <a:rPr lang="ru-RU" sz="1000" dirty="0" smtClean="0"/>
                  <a:t>Формирование новых центров добычи УВ, в первую очередь в Восточной Сибири.</a:t>
                </a:r>
              </a:p>
              <a:p>
                <a:pPr marL="228600" indent="-228600">
                  <a:buAutoNum type="arabicPeriod"/>
                </a:pPr>
                <a:endParaRPr lang="ru-RU" sz="1000" dirty="0"/>
              </a:p>
              <a:p>
                <a:pPr marL="228600" indent="-228600">
                  <a:buAutoNum type="arabicPeriod"/>
                </a:pPr>
                <a:endParaRPr lang="ru-RU" sz="1000" dirty="0" smtClean="0"/>
              </a:p>
              <a:p>
                <a:endParaRPr lang="ru-RU" sz="10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285311" y="2204864"/>
                <a:ext cx="2858689" cy="28623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28600" indent="-228600">
                  <a:spcAft>
                    <a:spcPts val="1200"/>
                  </a:spcAft>
                  <a:buAutoNum type="arabicPeriod"/>
                </a:pPr>
                <a:r>
                  <a:rPr lang="ru-RU" sz="1000" dirty="0" smtClean="0"/>
                  <a:t>Мировое лидерство по соотношению запасов на стадии разработки и перспективных ресурсов.</a:t>
                </a:r>
              </a:p>
              <a:p>
                <a:pPr marL="228600" indent="-228600">
                  <a:spcAft>
                    <a:spcPts val="1200"/>
                  </a:spcAft>
                  <a:buAutoNum type="arabicPeriod"/>
                </a:pPr>
                <a:r>
                  <a:rPr lang="ru-RU" sz="1000" dirty="0" smtClean="0"/>
                  <a:t>Мировое лидерство по эффективности ГРР – успешности бурения, стоимости прироста запасов.</a:t>
                </a:r>
              </a:p>
              <a:p>
                <a:pPr marL="228600" indent="-228600">
                  <a:buAutoNum type="arabicPeriod"/>
                </a:pPr>
                <a:endParaRPr lang="ru-RU" sz="1000" dirty="0"/>
              </a:p>
              <a:p>
                <a:pPr marL="228600" indent="-228600">
                  <a:buAutoNum type="arabicPeriod"/>
                </a:pPr>
                <a:endParaRPr lang="ru-RU" sz="1000" dirty="0" smtClean="0"/>
              </a:p>
              <a:p>
                <a:pPr marL="228600" indent="-228600">
                  <a:buAutoNum type="arabicPeriod"/>
                </a:pPr>
                <a:endParaRPr lang="ru-RU" sz="1000" dirty="0"/>
              </a:p>
              <a:p>
                <a:pPr marL="228600" indent="-228600">
                  <a:buAutoNum type="arabicPeriod"/>
                </a:pPr>
                <a:endParaRPr lang="ru-RU" sz="1000" dirty="0" smtClean="0"/>
              </a:p>
              <a:p>
                <a:pPr marL="228600" indent="-228600">
                  <a:buAutoNum type="arabicPeriod"/>
                </a:pPr>
                <a:endParaRPr lang="ru-RU" sz="1000" dirty="0"/>
              </a:p>
              <a:p>
                <a:endParaRPr lang="ru-RU" sz="1000" dirty="0"/>
              </a:p>
              <a:p>
                <a:pPr marL="228600" indent="-228600">
                  <a:buAutoNum type="arabicPeriod"/>
                </a:pPr>
                <a:endParaRPr lang="ru-RU" sz="1000" dirty="0" smtClean="0"/>
              </a:p>
              <a:p>
                <a:pPr marL="228600" indent="-228600">
                  <a:buAutoNum type="arabicPeriod"/>
                </a:pPr>
                <a:endParaRPr lang="ru-RU" sz="1000" dirty="0"/>
              </a:p>
              <a:p>
                <a:pPr marL="228600" indent="-228600">
                  <a:buAutoNum type="arabicPeriod"/>
                </a:pPr>
                <a:endParaRPr lang="ru-RU" sz="1000" dirty="0" smtClean="0"/>
              </a:p>
              <a:p>
                <a:endParaRPr lang="ru-RU" sz="1000" dirty="0"/>
              </a:p>
            </p:txBody>
          </p:sp>
        </p:grpSp>
        <p:sp>
          <p:nvSpPr>
            <p:cNvPr id="3" name="Прямоугольник 2"/>
            <p:cNvSpPr/>
            <p:nvPr/>
          </p:nvSpPr>
          <p:spPr bwMode="auto">
            <a:xfrm>
              <a:off x="1403648" y="2852936"/>
              <a:ext cx="432048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987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8388424" cy="1008112"/>
          </a:xfrm>
        </p:spPr>
        <p:txBody>
          <a:bodyPr/>
          <a:lstStyle/>
          <a:p>
            <a:pPr algn="ctr">
              <a:defRPr/>
            </a:pPr>
            <a:r>
              <a:rPr lang="ru-RU" sz="2000" b="1" kern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Arial" pitchFamily="34" charset="0"/>
              </a:rPr>
              <a:t>Стратегия развития шельфовых проектов РФ. </a:t>
            </a:r>
            <a:br>
              <a:rPr lang="ru-RU" sz="2000" b="1" kern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ru-RU" sz="2000" b="1" kern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Arial" pitchFamily="34" charset="0"/>
              </a:rPr>
              <a:t>Новое направление добычи с мультипликативным эффектом на экономику РФ</a:t>
            </a:r>
          </a:p>
        </p:txBody>
      </p: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743950" y="6570665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C29BB3C-2CAD-4A92-A71E-D3CFD9B52872}" type="slidenum">
              <a:rPr lang="ru-RU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3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 bwMode="auto">
          <a:xfrm>
            <a:off x="8532440" y="6021288"/>
            <a:ext cx="288032" cy="216024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4608637" y="3037309"/>
            <a:ext cx="2088232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4522912" y="3208759"/>
            <a:ext cx="2088232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2843808" y="2924944"/>
            <a:ext cx="1656184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2843808" y="3068960"/>
            <a:ext cx="1656184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347864" y="309538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ГРР</a:t>
            </a:r>
            <a:endParaRPr lang="ru-RU" sz="1100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endCxn id="16" idx="1"/>
          </p:cNvCxnSpPr>
          <p:nvPr/>
        </p:nvCxnSpPr>
        <p:spPr bwMode="auto">
          <a:xfrm>
            <a:off x="2915816" y="3221360"/>
            <a:ext cx="432048" cy="4827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627784" y="2636912"/>
            <a:ext cx="20162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Times New Roman" pitchFamily="18" charset="0"/>
              </a:rPr>
              <a:t>2.</a:t>
            </a:r>
            <a:r>
              <a:rPr lang="ru-RU" sz="1000" dirty="0" smtClean="0">
                <a:cs typeface="Times New Roman" pitchFamily="18" charset="0"/>
              </a:rPr>
              <a:t> Эффективность проведения</a:t>
            </a:r>
          </a:p>
          <a:p>
            <a:r>
              <a:rPr lang="ru-RU" sz="1000" dirty="0" smtClean="0">
                <a:cs typeface="Times New Roman" pitchFamily="18" charset="0"/>
              </a:rPr>
              <a:t>     ГРР</a:t>
            </a:r>
          </a:p>
          <a:p>
            <a:endParaRPr lang="ru-RU" sz="1000" dirty="0" smtClean="0">
              <a:cs typeface="Times New Roman" pitchFamily="18" charset="0"/>
            </a:endParaRPr>
          </a:p>
          <a:p>
            <a:endParaRPr lang="ru-RU" sz="1000" dirty="0"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4008" y="2924944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endParaRPr lang="ru-R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427984" y="3254787"/>
            <a:ext cx="2880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7984" y="4149080"/>
            <a:ext cx="2880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3.</a:t>
            </a:r>
          </a:p>
        </p:txBody>
      </p:sp>
    </p:spTree>
    <p:extLst>
      <p:ext uri="{BB962C8B-B14F-4D97-AF65-F5344CB8AC3E}">
        <p14:creationId xmlns="" xmlns:p14="http://schemas.microsoft.com/office/powerpoint/2010/main" val="28645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572000" y="4653136"/>
            <a:ext cx="4207739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Clr>
                <a:srgbClr val="FFC000"/>
              </a:buClr>
              <a:buSzPct val="150000"/>
            </a:pPr>
            <a:r>
              <a:rPr lang="ru-RU" sz="1100" b="1" dirty="0" smtClean="0">
                <a:solidFill>
                  <a:srgbClr val="000000"/>
                </a:solidFill>
              </a:rPr>
              <a:t>Планы и ожидания Компании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</a:rPr>
              <a:t>Сохранение ежегодного уровня возмещения добычи приростами  запасов (не менее </a:t>
            </a:r>
            <a:r>
              <a:rPr lang="en-US" sz="1100" dirty="0" smtClean="0">
                <a:solidFill>
                  <a:srgbClr val="000000"/>
                </a:solidFill>
              </a:rPr>
              <a:t>100</a:t>
            </a:r>
            <a:r>
              <a:rPr lang="ru-RU" sz="1100" dirty="0" smtClean="0">
                <a:solidFill>
                  <a:srgbClr val="000000"/>
                </a:solidFill>
              </a:rPr>
              <a:t>%);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</a:rPr>
              <a:t>Преимущественное наращивание запасов в среднесрочной перспективе за счет ГРР в отдаленных регионах;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</a:rPr>
              <a:t>Повышение качества подготовки ресурсной базы объектов нераспределенного фонда в рамках  государственных программ.</a:t>
            </a:r>
            <a:endParaRPr lang="ru-RU" sz="1100" dirty="0">
              <a:solidFill>
                <a:srgbClr val="000000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0" y="3501008"/>
          <a:ext cx="46085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260648"/>
            <a:ext cx="8229600" cy="503213"/>
          </a:xfrm>
          <a:ln algn="ctr"/>
          <a:extLst/>
        </p:spPr>
        <p:txBody>
          <a:bodyPr lIns="36000" tIns="36000" rIns="36000" bIns="36000" anchor="t"/>
          <a:lstStyle/>
          <a:p>
            <a:pPr algn="ctr">
              <a:defRPr/>
            </a:pPr>
            <a:r>
              <a:rPr lang="ru-RU" b="1" kern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Arial" pitchFamily="34" charset="0"/>
              </a:rPr>
              <a:t>Прогноз восполнения ресурсной базы на суше РФ</a:t>
            </a:r>
            <a:endParaRPr lang="ru-RU" b="1" kern="1200" dirty="0">
              <a:solidFill>
                <a:prstClr val="white">
                  <a:lumMod val="50000"/>
                </a:prstClr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284984"/>
            <a:ext cx="4408725" cy="10926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Clr>
                <a:srgbClr val="FFC000"/>
              </a:buClr>
              <a:buSzPct val="150000"/>
            </a:pPr>
            <a:r>
              <a:rPr lang="ru-RU" sz="1100" b="1" dirty="0">
                <a:solidFill>
                  <a:srgbClr val="000000"/>
                </a:solidFill>
              </a:rPr>
              <a:t>Т</a:t>
            </a:r>
            <a:r>
              <a:rPr lang="ru-RU" sz="1100" b="1" dirty="0" smtClean="0">
                <a:solidFill>
                  <a:srgbClr val="000000"/>
                </a:solidFill>
              </a:rPr>
              <a:t>енденции и причины изменений результатов аукционов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С</a:t>
            </a:r>
            <a:r>
              <a:rPr lang="ru-RU" sz="1100" dirty="0" smtClean="0">
                <a:solidFill>
                  <a:srgbClr val="000000"/>
                </a:solidFill>
              </a:rPr>
              <a:t>нижение объема предложений и приобретений;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</a:rPr>
              <a:t>Сокращение объемов предлагаемых запасов приводит к необходимости увеличения недропользователями расходов на подготовку ресурсной базы для освоения. </a:t>
            </a: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743950" y="6570665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C29BB3C-2CAD-4A92-A71E-D3CFD9B52872}" type="slidenum">
              <a:rPr lang="ru-RU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237312"/>
            <a:ext cx="4375571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Удержание прироста запасов на «полке» возможно</a:t>
            </a:r>
          </a:p>
          <a:p>
            <a:r>
              <a:rPr lang="ru-RU" sz="1300" dirty="0" smtClean="0"/>
              <a:t>только за счет ГРР на новых лицензионных участках.</a:t>
            </a:r>
            <a:endParaRPr lang="ru-RU" sz="1300" dirty="0"/>
          </a:p>
        </p:txBody>
      </p:sp>
      <p:graphicFrame>
        <p:nvGraphicFramePr>
          <p:cNvPr id="21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20148"/>
              </p:ext>
            </p:extLst>
          </p:nvPr>
        </p:nvGraphicFramePr>
        <p:xfrm>
          <a:off x="0" y="1052736"/>
          <a:ext cx="44279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55576" y="3501008"/>
            <a:ext cx="33131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/>
                <a:cs typeface="+mn-cs"/>
              </a:rPr>
              <a:t>Прирост запасов нефти С1. Суша РФ</a:t>
            </a:r>
            <a:endParaRPr lang="ru-RU" sz="1100" b="1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graphicFrame>
        <p:nvGraphicFramePr>
          <p:cNvPr id="25" name="Диаграмма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91958170"/>
              </p:ext>
            </p:extLst>
          </p:nvPr>
        </p:nvGraphicFramePr>
        <p:xfrm>
          <a:off x="4499992" y="980728"/>
          <a:ext cx="44279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32048" y="1052736"/>
            <a:ext cx="3600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/>
                <a:cs typeface="+mn-cs"/>
              </a:rPr>
              <a:t>Объем предложений и приобретений лицензионных участков на аукционах в РФ</a:t>
            </a:r>
            <a:endParaRPr lang="ru-RU" sz="1100" b="1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0032" y="1052736"/>
            <a:ext cx="3600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/>
                <a:cs typeface="+mn-cs"/>
              </a:rPr>
              <a:t>Объем предложений и приобретений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Arial"/>
                <a:cs typeface="+mn-cs"/>
              </a:rPr>
              <a:t>запасов и ресурсов на аукционах в РФ</a:t>
            </a:r>
            <a:endParaRPr lang="ru-RU" sz="1100" b="1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0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1"/>
          <p:cNvSpPr>
            <a:spLocks noGrp="1" noChangeArrowheads="1"/>
          </p:cNvSpPr>
          <p:nvPr>
            <p:ph type="title"/>
          </p:nvPr>
        </p:nvSpPr>
        <p:spPr>
          <a:xfrm>
            <a:off x="399107" y="76870"/>
            <a:ext cx="8061325" cy="831850"/>
          </a:xfrm>
        </p:spPr>
        <p:txBody>
          <a:bodyPr lIns="72000" tIns="72000" rIns="72000" bIns="72000" anchor="ctr"/>
          <a:lstStyle/>
          <a:p>
            <a:pPr algn="ctr" defTabSz="912813" eaLnBrk="1" hangingPunct="1">
              <a:spcBef>
                <a:spcPct val="20000"/>
              </a:spcBef>
            </a:pPr>
            <a:r>
              <a:rPr lang="ru-RU" sz="2000" b="1" kern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Arial" pitchFamily="34" charset="0"/>
              </a:rPr>
              <a:t>Предложения о мерах государственной поддержки </a:t>
            </a:r>
          </a:p>
        </p:txBody>
      </p:sp>
      <p:sp>
        <p:nvSpPr>
          <p:cNvPr id="132" name="Номер слайда 3"/>
          <p:cNvSpPr txBox="1">
            <a:spLocks noGrp="1"/>
          </p:cNvSpPr>
          <p:nvPr/>
        </p:nvSpPr>
        <p:spPr bwMode="auto">
          <a:xfrm>
            <a:off x="8743950" y="6570665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C29BB3C-2CAD-4A92-A71E-D3CFD9B52872}" type="slidenum">
              <a:rPr lang="ru-RU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507"/>
          <p:cNvSpPr txBox="1">
            <a:spLocks noChangeArrowheads="1"/>
          </p:cNvSpPr>
          <p:nvPr/>
        </p:nvSpPr>
        <p:spPr bwMode="auto">
          <a:xfrm>
            <a:off x="292019" y="1129432"/>
            <a:ext cx="8713788" cy="423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500"/>
              </a:spcAft>
              <a:buClr>
                <a:srgbClr val="FFC000"/>
              </a:buClr>
              <a:buSzPct val="150000"/>
              <a:buFont typeface="Wingdings" pitchFamily="2" charset="2"/>
              <a:buChar char="§"/>
            </a:pPr>
            <a:r>
              <a:rPr lang="ru-RU" altLang="ru-RU" dirty="0" smtClean="0"/>
              <a:t> </a:t>
            </a:r>
            <a:r>
              <a:rPr lang="ru-RU" altLang="ru-RU" sz="1200" b="1" dirty="0" smtClean="0"/>
              <a:t>Установление вычета из НДПИ затрат пользователя недр на проведение геолого-разведочных работ и       подготовку месторождений к вводу в промышленную разработку</a:t>
            </a:r>
            <a:r>
              <a:rPr lang="ru-RU" altLang="ru-RU" sz="1200" dirty="0" smtClean="0"/>
              <a:t>.</a:t>
            </a:r>
          </a:p>
          <a:p>
            <a:pPr algn="just">
              <a:spcAft>
                <a:spcPts val="600"/>
              </a:spcAft>
              <a:buClr>
                <a:srgbClr val="FFC000"/>
              </a:buClr>
              <a:buSzPct val="150000"/>
              <a:buFont typeface="Wingdings" pitchFamily="2" charset="2"/>
              <a:buChar char="§"/>
            </a:pPr>
            <a:r>
              <a:rPr lang="ru-RU" altLang="ru-RU" sz="1400" dirty="0" smtClean="0"/>
              <a:t> </a:t>
            </a:r>
            <a:r>
              <a:rPr lang="ru-RU" altLang="ru-RU" sz="1200" b="1" dirty="0" smtClean="0"/>
              <a:t>Устранение административных барьеров в сфере недропользования:</a:t>
            </a:r>
          </a:p>
          <a:p>
            <a:pPr marL="171450" indent="-171450" algn="just">
              <a:spcAft>
                <a:spcPts val="600"/>
              </a:spcAft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200" dirty="0"/>
              <a:t>установить порядок изъятия земельных участков для целей недропользования;</a:t>
            </a:r>
            <a:endParaRPr lang="en-US" altLang="ru-RU" sz="1200" dirty="0" smtClean="0"/>
          </a:p>
          <a:p>
            <a:pPr marL="171450" indent="-1714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200" dirty="0" smtClean="0"/>
              <a:t>пересмотреть порядок  и ограничения для изменения Условий пользования недрами;</a:t>
            </a:r>
          </a:p>
          <a:p>
            <a:pPr marL="171450" indent="-1714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200" dirty="0" smtClean="0"/>
              <a:t>упростить систему корректировки показателей разработки месторождений УВС.</a:t>
            </a:r>
          </a:p>
          <a:p>
            <a:pPr algn="just">
              <a:lnSpc>
                <a:spcPct val="150000"/>
              </a:lnSpc>
              <a:buClr>
                <a:srgbClr val="FFC000"/>
              </a:buClr>
              <a:buSzPct val="150000"/>
              <a:buFont typeface="Wingdings" pitchFamily="2" charset="2"/>
              <a:buChar char="§"/>
            </a:pPr>
            <a:r>
              <a:rPr lang="ru-RU" altLang="ru-RU" dirty="0" smtClean="0"/>
              <a:t> </a:t>
            </a:r>
            <a:r>
              <a:rPr lang="ru-RU" altLang="ru-RU" sz="1200" b="1" dirty="0" smtClean="0"/>
              <a:t>Совершенствование системы лицензирования недропользования:</a:t>
            </a:r>
          </a:p>
          <a:p>
            <a:pPr marL="171450" indent="-1714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200" b="1" dirty="0" smtClean="0"/>
              <a:t> </a:t>
            </a:r>
            <a:r>
              <a:rPr lang="ru-RU" altLang="ru-RU" sz="1200" dirty="0" smtClean="0"/>
              <a:t>возможность </a:t>
            </a:r>
            <a:r>
              <a:rPr lang="ru-RU" altLang="ru-RU" sz="1200" dirty="0"/>
              <a:t>предоставления права пользования </a:t>
            </a:r>
            <a:r>
              <a:rPr lang="ru-RU" altLang="ru-RU" sz="1200" dirty="0" smtClean="0"/>
              <a:t>участком недр единственному </a:t>
            </a:r>
            <a:r>
              <a:rPr lang="ru-RU" altLang="ru-RU" sz="1200" dirty="0"/>
              <a:t>участнику </a:t>
            </a:r>
            <a:r>
              <a:rPr lang="ru-RU" altLang="ru-RU" sz="1200" dirty="0" smtClean="0"/>
              <a:t>аукциона;</a:t>
            </a:r>
          </a:p>
          <a:p>
            <a:pPr marL="171450" indent="-1714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200" dirty="0"/>
              <a:t>исключить из условий пользования недрами конкретные виды, объёмы и сроки ГРР, перейти на выполнение ГРР в соответствии с утверждённым проектом ГРР;</a:t>
            </a:r>
          </a:p>
          <a:p>
            <a:pPr marL="171450" indent="-1714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200" dirty="0" smtClean="0"/>
              <a:t>снятие </a:t>
            </a:r>
            <a:r>
              <a:rPr lang="ru-RU" altLang="ru-RU" sz="1200" dirty="0"/>
              <a:t>в рамках совмещённой лицензии временных ограничений на проведение работ по геологическому изучению участка недр</a:t>
            </a:r>
            <a:r>
              <a:rPr lang="ru-RU" altLang="ru-RU" sz="1200" dirty="0" smtClean="0"/>
              <a:t>;</a:t>
            </a:r>
          </a:p>
          <a:p>
            <a:pPr marL="171450" indent="-1714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200" dirty="0" smtClean="0"/>
              <a:t> установить возможность </a:t>
            </a:r>
            <a:r>
              <a:rPr lang="ru-RU" altLang="ru-RU" sz="1200" dirty="0"/>
              <a:t>объединения </a:t>
            </a:r>
            <a:r>
              <a:rPr lang="ru-RU" altLang="ru-RU" sz="1200" dirty="0" smtClean="0"/>
              <a:t>лицензий </a:t>
            </a:r>
            <a:r>
              <a:rPr lang="ru-RU" altLang="ru-RU" sz="1200" dirty="0"/>
              <a:t>на различные по глубине объекты одного месторождения, а также  смежных по площади лицензий, выданных одному </a:t>
            </a:r>
            <a:r>
              <a:rPr lang="ru-RU" altLang="ru-RU" sz="1200" dirty="0" err="1"/>
              <a:t>недропользователю</a:t>
            </a:r>
            <a:r>
              <a:rPr lang="ru-RU" altLang="ru-RU" sz="1200" dirty="0"/>
              <a:t> и содержащих части одного </a:t>
            </a:r>
            <a:r>
              <a:rPr lang="ru-RU" altLang="ru-RU" sz="1200" dirty="0" smtClean="0"/>
              <a:t>месторождения;</a:t>
            </a:r>
            <a:endParaRPr lang="ru-RU" altLang="ru-RU" sz="1200" dirty="0"/>
          </a:p>
          <a:p>
            <a:pPr marL="171450" indent="-1714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200" dirty="0" smtClean="0"/>
              <a:t>совершенствование Положения об установлении и изменении границ участков недр, предоставленных в пользование.</a:t>
            </a:r>
          </a:p>
          <a:p>
            <a:pPr algn="just">
              <a:buClr>
                <a:srgbClr val="FFC000"/>
              </a:buClr>
              <a:buSzPct val="150000"/>
            </a:pPr>
            <a:endParaRPr lang="ru-RU" altLang="ru-RU" sz="1200" dirty="0"/>
          </a:p>
          <a:p>
            <a:pPr algn="just">
              <a:buClr>
                <a:srgbClr val="FFC000"/>
              </a:buClr>
              <a:buSzPct val="150000"/>
            </a:pPr>
            <a:r>
              <a:rPr lang="ru-RU" altLang="ru-RU" sz="1400" b="1" dirty="0" smtClean="0"/>
              <a:t>          Эти, а также ряд других </a:t>
            </a:r>
            <a:r>
              <a:rPr lang="ru-RU" altLang="ru-RU" sz="1400" b="1" dirty="0"/>
              <a:t>предложений направлены </a:t>
            </a:r>
            <a:r>
              <a:rPr lang="ru-RU" altLang="ru-RU" sz="1400" b="1" dirty="0" smtClean="0"/>
              <a:t>в Межведомственную рабочую группу </a:t>
            </a:r>
            <a:r>
              <a:rPr lang="ru-RU" altLang="ru-RU" sz="1400" b="1" dirty="0"/>
              <a:t>по снятию административных барьеров в сфере </a:t>
            </a:r>
            <a:r>
              <a:rPr lang="ru-RU" altLang="ru-RU" sz="1400" b="1" dirty="0" smtClean="0"/>
              <a:t>недропользования и в МПР.</a:t>
            </a:r>
            <a:endParaRPr lang="ru-RU" alt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10068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3"/>
          <p:cNvSpPr>
            <a:spLocks noChangeArrowheads="1"/>
          </p:cNvSpPr>
          <p:nvPr/>
        </p:nvSpPr>
        <p:spPr bwMode="auto">
          <a:xfrm>
            <a:off x="179388" y="260350"/>
            <a:ext cx="777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20000"/>
              </a:spcBef>
            </a:pPr>
            <a:r>
              <a:rPr lang="ru-RU" altLang="ru-RU" sz="2000" b="1">
                <a:solidFill>
                  <a:srgbClr val="7F7F7F"/>
                </a:solidFill>
                <a:latin typeface="Calibri" pitchFamily="34" charset="0"/>
              </a:rPr>
              <a:t>Выводы</a:t>
            </a:r>
          </a:p>
        </p:txBody>
      </p:sp>
      <p:sp>
        <p:nvSpPr>
          <p:cNvPr id="66563" name="Номер слайда 3"/>
          <p:cNvSpPr txBox="1">
            <a:spLocks noGrp="1"/>
          </p:cNvSpPr>
          <p:nvPr/>
        </p:nvSpPr>
        <p:spPr bwMode="auto">
          <a:xfrm>
            <a:off x="8743950" y="6570663"/>
            <a:ext cx="4000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/>
          <a:lstStyle/>
          <a:p>
            <a:pPr algn="ctr"/>
            <a:fld id="{4D058F37-15A8-4B9E-A692-EB39586CAF0C}" type="slidenum">
              <a:rPr lang="ru-RU" altLang="ru-RU" sz="1200" b="1">
                <a:solidFill>
                  <a:srgbClr val="000000"/>
                </a:solidFill>
                <a:latin typeface="Century Gothic" pitchFamily="34" charset="0"/>
              </a:rPr>
              <a:pPr algn="ctr"/>
              <a:t>15</a:t>
            </a:fld>
            <a:endParaRPr lang="ru-RU" altLang="ru-RU" sz="12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6565" name="TextBox 507"/>
          <p:cNvSpPr txBox="1">
            <a:spLocks noChangeArrowheads="1"/>
          </p:cNvSpPr>
          <p:nvPr/>
        </p:nvSpPr>
        <p:spPr bwMode="auto">
          <a:xfrm>
            <a:off x="107504" y="949652"/>
            <a:ext cx="878567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Поисковые </a:t>
            </a:r>
            <a:r>
              <a:rPr lang="ru-RU" altLang="ru-RU" sz="1600" dirty="0"/>
              <a:t>объекты становятся сложнее. Для их эффективного освоения необходимо дальнейшее развитие существующих подходов и методов</a:t>
            </a:r>
            <a:r>
              <a:rPr lang="ru-RU" altLang="ru-RU" sz="1600" dirty="0" smtClean="0"/>
              <a:t>.</a:t>
            </a:r>
          </a:p>
          <a:p>
            <a:pPr marL="285750" indent="-285750" algn="just">
              <a:buClr>
                <a:srgbClr val="FFC000"/>
              </a:buClr>
              <a:buSzPct val="150000"/>
            </a:pPr>
            <a:endParaRPr lang="ru-RU" altLang="ru-RU" sz="1600" dirty="0"/>
          </a:p>
          <a:p>
            <a:pPr marL="285750" indent="-2857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Новые технологии вносят изменения в сложившиеся роли и результаты поискового, разведочного и эксплуатационного бурения;</a:t>
            </a:r>
          </a:p>
          <a:p>
            <a:pPr marL="285750" indent="-285750" algn="just">
              <a:buClr>
                <a:srgbClr val="FFC000"/>
              </a:buClr>
              <a:buSzPct val="150000"/>
            </a:pPr>
            <a:endParaRPr lang="ru-RU" altLang="ru-RU" sz="1600" dirty="0" smtClean="0"/>
          </a:p>
          <a:p>
            <a:pPr marL="285750" indent="-2857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Для суши РФ в средне срочной перспективе удержание </a:t>
            </a:r>
            <a:r>
              <a:rPr lang="ru-RU" altLang="ru-RU" sz="1600" dirty="0"/>
              <a:t>прироста запасов на «полке» </a:t>
            </a:r>
            <a:r>
              <a:rPr lang="ru-RU" altLang="ru-RU" sz="1600" dirty="0" smtClean="0"/>
              <a:t>возможно за </a:t>
            </a:r>
            <a:r>
              <a:rPr lang="ru-RU" altLang="ru-RU" sz="1600" dirty="0"/>
              <a:t>счет ГРР на новых лицензионных </a:t>
            </a:r>
            <a:r>
              <a:rPr lang="ru-RU" altLang="ru-RU" sz="1600" dirty="0" smtClean="0"/>
              <a:t>участках, расположенных в отдаленных регионах;</a:t>
            </a:r>
          </a:p>
          <a:p>
            <a:pPr marL="285750" indent="-285750" algn="just">
              <a:buClr>
                <a:srgbClr val="FFC000"/>
              </a:buClr>
              <a:buSzPct val="150000"/>
            </a:pPr>
            <a:endParaRPr lang="en-US" altLang="ru-RU" sz="1600" dirty="0" smtClean="0"/>
          </a:p>
          <a:p>
            <a:pPr marL="285750" indent="-2857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При продолжении ГРР на шельфе возможно значительное увеличение прироста запасов за счет открытия </a:t>
            </a:r>
            <a:r>
              <a:rPr lang="ru-RU" altLang="ru-RU" sz="1600" dirty="0"/>
              <a:t>крупных и уникальных </a:t>
            </a:r>
            <a:r>
              <a:rPr lang="ru-RU" altLang="ru-RU" sz="1600" dirty="0" smtClean="0"/>
              <a:t>месторождений</a:t>
            </a:r>
          </a:p>
          <a:p>
            <a:pPr marL="285750" indent="-285750" algn="just">
              <a:buClr>
                <a:srgbClr val="FFC000"/>
              </a:buClr>
              <a:buSzPct val="150000"/>
            </a:pPr>
            <a:endParaRPr lang="en-US" altLang="ru-RU" sz="1600" dirty="0" smtClean="0"/>
          </a:p>
          <a:p>
            <a:pPr marL="285750" indent="-2857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Необходима разработка и внедрение собственных уникальных технологий и оборудования  для ГРР на шельфе Арктики.</a:t>
            </a:r>
          </a:p>
          <a:p>
            <a:pPr marL="285750" indent="-285750" algn="just">
              <a:buClr>
                <a:srgbClr val="FFC000"/>
              </a:buClr>
              <a:buSzPct val="150000"/>
            </a:pPr>
            <a:endParaRPr lang="en-US" altLang="ru-RU" sz="1600" dirty="0" smtClean="0">
              <a:solidFill>
                <a:srgbClr val="FF0000"/>
              </a:solidFill>
            </a:endParaRPr>
          </a:p>
          <a:p>
            <a:pPr marL="285750" indent="-285750" algn="just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/>
              <a:t>Поддержка </a:t>
            </a:r>
            <a:r>
              <a:rPr lang="ru-RU" sz="1600" dirty="0"/>
              <a:t>государства – необходимое условие для эффективных работ по ВМСБ за счёт установления механизмов частичной компенсации затрат на ГРР, а так же установления гибкого процесса лицензионными обязательствами с учётом специфики проведения работ в различных регионах и снятия ограничений по срокам их </a:t>
            </a:r>
            <a:r>
              <a:rPr lang="ru-RU" sz="1600" dirty="0" smtClean="0"/>
              <a:t>проведения</a:t>
            </a:r>
            <a:endParaRPr lang="ru-RU" alt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8174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3"/>
          <p:cNvSpPr>
            <a:spLocks noChangeArrowheads="1"/>
          </p:cNvSpPr>
          <p:nvPr/>
        </p:nvSpPr>
        <p:spPr bwMode="auto">
          <a:xfrm>
            <a:off x="539552" y="2852936"/>
            <a:ext cx="77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20000"/>
              </a:spcBef>
            </a:pPr>
            <a:r>
              <a:rPr lang="ru-RU" altLang="ru-RU" sz="4400" b="1" dirty="0" smtClean="0">
                <a:solidFill>
                  <a:srgbClr val="7F7F7F"/>
                </a:solidFill>
                <a:latin typeface="Calibri" pitchFamily="34" charset="0"/>
              </a:rPr>
              <a:t>СПАСИБО ЗА ВНИМАНИЕ!</a:t>
            </a:r>
            <a:endParaRPr lang="ru-RU" altLang="ru-RU" sz="4400" b="1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6563" name="Номер слайда 3"/>
          <p:cNvSpPr txBox="1">
            <a:spLocks noGrp="1"/>
          </p:cNvSpPr>
          <p:nvPr/>
        </p:nvSpPr>
        <p:spPr bwMode="auto">
          <a:xfrm>
            <a:off x="8743950" y="6570663"/>
            <a:ext cx="4000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/>
          <a:lstStyle/>
          <a:p>
            <a:pPr algn="ctr"/>
            <a:fld id="{4D058F37-15A8-4B9E-A692-EB39586CAF0C}" type="slidenum">
              <a:rPr lang="ru-RU" altLang="ru-RU" sz="1200" b="1">
                <a:solidFill>
                  <a:srgbClr val="000000"/>
                </a:solidFill>
                <a:latin typeface="Century Gothic" pitchFamily="34" charset="0"/>
              </a:rPr>
              <a:pPr algn="ctr"/>
              <a:t>16</a:t>
            </a:fld>
            <a:endParaRPr lang="ru-RU" altLang="ru-RU" sz="1200" b="1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1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1"/>
          <p:cNvSpPr>
            <a:spLocks noGrp="1" noChangeArrowheads="1"/>
          </p:cNvSpPr>
          <p:nvPr>
            <p:ph type="title"/>
          </p:nvPr>
        </p:nvSpPr>
        <p:spPr>
          <a:xfrm>
            <a:off x="188913" y="258763"/>
            <a:ext cx="8208962" cy="647700"/>
          </a:xfrm>
        </p:spPr>
        <p:txBody>
          <a:bodyPr lIns="72000" tIns="72000" rIns="72000" bIns="72000" anchor="ctr"/>
          <a:lstStyle/>
          <a:p>
            <a:pPr algn="ctr" eaLnBrk="1" hangingPunct="1"/>
            <a:r>
              <a:rPr lang="ru-RU" altLang="ru-RU" dirty="0" smtClean="0"/>
              <a:t>Основные задачи геологоразведочных работ</a:t>
            </a:r>
          </a:p>
        </p:txBody>
      </p:sp>
      <p:sp>
        <p:nvSpPr>
          <p:cNvPr id="57347" name="Rectangle 132"/>
          <p:cNvSpPr>
            <a:spLocks noChangeArrowheads="1"/>
          </p:cNvSpPr>
          <p:nvPr/>
        </p:nvSpPr>
        <p:spPr bwMode="auto">
          <a:xfrm>
            <a:off x="2351088" y="3127375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Содержимое 7"/>
          <p:cNvSpPr txBox="1">
            <a:spLocks/>
          </p:cNvSpPr>
          <p:nvPr/>
        </p:nvSpPr>
        <p:spPr bwMode="auto">
          <a:xfrm>
            <a:off x="1187450" y="1125538"/>
            <a:ext cx="7777163" cy="5327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38447" tIns="38447" rIns="38447" bIns="38447"/>
          <a:lstStyle>
            <a:lvl1pPr marL="0" indent="0" algn="l" defTabSz="888840" rtl="0" fontAlgn="base">
              <a:spcBef>
                <a:spcPts val="0"/>
              </a:spcBef>
              <a:spcAft>
                <a:spcPct val="0"/>
              </a:spcAft>
              <a:buClr>
                <a:srgbClr val="947C30"/>
              </a:buClr>
              <a:buFont typeface="Arial" pitchFamily="34" charset="0"/>
              <a:buNone/>
              <a:defRPr lang="en-GB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420" indent="-222210" algn="l" defTabSz="88884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buChar char="•"/>
              <a:defRPr lang="en-GB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8840" indent="-222210" algn="l" defTabSz="88884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buFont typeface="Arial" pitchFamily="34" charset="0"/>
              <a:buChar char="─"/>
              <a:defRPr lang="en-GB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8022" indent="-226972" algn="l" defTabSz="88884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buFont typeface="Arial" pitchFamily="34" charset="0"/>
              <a:buChar char="─"/>
              <a:defRPr lang="en-GB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8302" indent="-220623" algn="l" defTabSz="888840" rtl="0" fontAlgn="base">
              <a:spcBef>
                <a:spcPct val="20000"/>
              </a:spcBef>
              <a:spcAft>
                <a:spcPct val="0"/>
              </a:spcAft>
              <a:buClr>
                <a:srgbClr val="947C30"/>
              </a:buClr>
              <a:buFont typeface="Arial" pitchFamily="34" charset="0"/>
              <a:buChar char="─"/>
              <a:defRPr lang="en-GB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420" indent="-220623" algn="l" defTabSz="88884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2538" indent="-220623" algn="l" defTabSz="88884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69655" indent="-220623" algn="l" defTabSz="88884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6773" indent="-220623" algn="l" defTabSz="88884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257300" indent="-176213">
              <a:spcBef>
                <a:spcPts val="2000"/>
              </a:spcBef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0000"/>
              </a:solidFill>
            </a:endParaRPr>
          </a:p>
          <a:p>
            <a:pPr marL="1257300" indent="-176213">
              <a:spcBef>
                <a:spcPts val="20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0000"/>
                </a:solidFill>
              </a:rPr>
              <a:t>Поддержание оптимального ресурсного потенциала и запасов </a:t>
            </a:r>
            <a:r>
              <a:rPr lang="ru-RU" sz="1600" dirty="0" smtClean="0">
                <a:solidFill>
                  <a:srgbClr val="000000"/>
                </a:solidFill>
              </a:rPr>
              <a:t>Компании</a:t>
            </a:r>
            <a:endParaRPr lang="ru-RU" sz="1600" dirty="0">
              <a:solidFill>
                <a:srgbClr val="000000"/>
              </a:solidFill>
            </a:endParaRPr>
          </a:p>
          <a:p>
            <a:pPr marL="1257300" indent="-176213" defTabSz="887413">
              <a:spcBef>
                <a:spcPts val="2000"/>
              </a:spcBef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</a:rPr>
              <a:t>Создание </a:t>
            </a:r>
            <a:r>
              <a:rPr lang="ru-RU" sz="1600" dirty="0" smtClean="0">
                <a:solidFill>
                  <a:srgbClr val="000000"/>
                </a:solidFill>
              </a:rPr>
              <a:t>новых </a:t>
            </a:r>
            <a:r>
              <a:rPr lang="ru-RU" sz="1600" dirty="0">
                <a:solidFill>
                  <a:srgbClr val="000000"/>
                </a:solidFill>
              </a:rPr>
              <a:t>центров добычи, в первую очередь, Восточная Сибирь</a:t>
            </a:r>
            <a:r>
              <a:rPr lang="ru-RU" sz="1600" dirty="0"/>
              <a:t> и Арктический шельф</a:t>
            </a:r>
          </a:p>
          <a:p>
            <a:pPr marL="1257300" indent="-176213">
              <a:spcBef>
                <a:spcPts val="2000"/>
              </a:spcBef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Создание </a:t>
            </a:r>
            <a:r>
              <a:rPr lang="ru-RU" sz="1600" dirty="0">
                <a:solidFill>
                  <a:srgbClr val="000000"/>
                </a:solidFill>
              </a:rPr>
              <a:t>сбалансированного портфеля ГРР, обеспечивающего эффективные источники добычи в среднесрочной и долгосрочной перспективе </a:t>
            </a:r>
          </a:p>
          <a:p>
            <a:pPr marL="1257300" indent="-176213">
              <a:spcBef>
                <a:spcPts val="20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0000"/>
                </a:solidFill>
              </a:rPr>
              <a:t>Обновление портфеля ГРР ресурсами и запасами высокого качества</a:t>
            </a:r>
          </a:p>
          <a:p>
            <a:pPr marL="1257300" indent="-176213">
              <a:spcBef>
                <a:spcPts val="20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000000"/>
                </a:solidFill>
              </a:rPr>
              <a:t>Эффективный перевод ресурсов в запасы и запасов в добычу</a:t>
            </a:r>
          </a:p>
        </p:txBody>
      </p:sp>
      <p:pic>
        <p:nvPicPr>
          <p:cNvPr id="57349" name="Picture 2" descr="C:\Documents and Settings\vadoronin\My Documents\My Pictures\DSC06572.JPG"/>
          <p:cNvPicPr>
            <a:picLocks noChangeAspect="1" noChangeArrowheads="1"/>
          </p:cNvPicPr>
          <p:nvPr/>
        </p:nvPicPr>
        <p:blipFill>
          <a:blip r:embed="rId3" cstate="print"/>
          <a:srcRect l="28854" r="26788"/>
          <a:stretch>
            <a:fillRect/>
          </a:stretch>
        </p:blipFill>
        <p:spPr bwMode="auto">
          <a:xfrm>
            <a:off x="0" y="2192338"/>
            <a:ext cx="208756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 descr="Graphic1"/>
          <p:cNvPicPr>
            <a:picLocks noChangeAspect="1" noChangeArrowheads="1"/>
          </p:cNvPicPr>
          <p:nvPr/>
        </p:nvPicPr>
        <p:blipFill>
          <a:blip r:embed="rId4" cstate="print"/>
          <a:srcRect t="9874"/>
          <a:stretch>
            <a:fillRect/>
          </a:stretch>
        </p:blipFill>
        <p:spPr bwMode="auto">
          <a:xfrm>
            <a:off x="6948488" y="5272088"/>
            <a:ext cx="217963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="" xmlns:p14="http://schemas.microsoft.com/office/powerpoint/2010/main" val="2217412965"/>
              </p:ext>
            </p:extLst>
          </p:nvPr>
        </p:nvGraphicFramePr>
        <p:xfrm>
          <a:off x="0" y="3977680"/>
          <a:ext cx="42839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6" name="Rectangle 23"/>
          <p:cNvSpPr>
            <a:spLocks noChangeArrowheads="1"/>
          </p:cNvSpPr>
          <p:nvPr/>
        </p:nvSpPr>
        <p:spPr bwMode="auto">
          <a:xfrm>
            <a:off x="467544" y="260648"/>
            <a:ext cx="7773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Запасы нефти и газа ОАО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«НК «РОСНЕФТЬ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».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172947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Запасы газа в РФ на 01.01.2014, млрд м</a:t>
            </a:r>
            <a:r>
              <a:rPr lang="ru-RU" sz="1400" b="1" baseline="30000" dirty="0" smtClean="0"/>
              <a:t>3</a:t>
            </a:r>
            <a:endParaRPr lang="ru-RU" sz="1400" b="1" baseline="30000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1333264772"/>
              </p:ext>
            </p:extLst>
          </p:nvPr>
        </p:nvGraphicFramePr>
        <p:xfrm>
          <a:off x="0" y="1196752"/>
          <a:ext cx="42839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04" y="112474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Запасы нефти и конденсата в РФ</a:t>
            </a:r>
          </a:p>
          <a:p>
            <a:pPr algn="ctr"/>
            <a:r>
              <a:rPr lang="ru-RU" sz="1400" b="1" dirty="0" smtClean="0"/>
              <a:t>на 01.01.2014, млн т</a:t>
            </a:r>
            <a:endParaRPr lang="ru-RU" sz="1400" b="1" baseline="30000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407471" y="1124744"/>
            <a:ext cx="4536504" cy="525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1400" b="1" dirty="0" smtClean="0"/>
              <a:t>Ресурсы нефти и газа на суше и шельфе РФ</a:t>
            </a:r>
          </a:p>
          <a:p>
            <a:pPr algn="ctr"/>
            <a:r>
              <a:rPr lang="ru-RU" sz="1400" b="1" dirty="0" smtClean="0"/>
              <a:t>(млн т, млрд м</a:t>
            </a:r>
            <a:r>
              <a:rPr lang="ru-RU" sz="1400" b="1" baseline="30000" dirty="0" smtClean="0"/>
              <a:t>3</a:t>
            </a:r>
            <a:r>
              <a:rPr lang="ru-RU" sz="1400" b="1" dirty="0" smtClean="0"/>
              <a:t>)</a:t>
            </a:r>
            <a:endParaRPr lang="ru-RU" sz="1400" b="1" baseline="30000" dirty="0"/>
          </a:p>
        </p:txBody>
      </p:sp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743950" y="6570665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C29BB3C-2CAD-4A92-A71E-D3CFD9B52872}" type="slidenum">
              <a:rPr lang="ru-RU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421719385"/>
              </p:ext>
            </p:extLst>
          </p:nvPr>
        </p:nvGraphicFramePr>
        <p:xfrm>
          <a:off x="4679504" y="1556792"/>
          <a:ext cx="446449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 bwMode="auto">
          <a:xfrm>
            <a:off x="4139952" y="1052736"/>
            <a:ext cx="0" cy="5688632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8770866"/>
              </p:ext>
            </p:extLst>
          </p:nvPr>
        </p:nvGraphicFramePr>
        <p:xfrm>
          <a:off x="4407471" y="3933056"/>
          <a:ext cx="4445000" cy="2518410"/>
        </p:xfrm>
        <a:graphic>
          <a:graphicData uri="http://schemas.openxmlformats.org/drawingml/2006/table">
            <a:tbl>
              <a:tblPr/>
              <a:tblGrid>
                <a:gridCol w="2599786"/>
                <a:gridCol w="979675"/>
                <a:gridCol w="865539"/>
              </a:tblGrid>
              <a:tr h="381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Итоги 2013 года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Нефть и конденсат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Газ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Прирост запасов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млн.т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– для нефти и конденсата,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млрд.м3 – для газа)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Коэффициент замещения запасов,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Кратность запасов,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Открыто: месторождений,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шт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     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……… …...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залежей, 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 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</a:t>
                      </a:r>
                      <a:endParaRPr lang="ru-RU" sz="12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70</a:t>
                      </a:r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39"/>
          <p:cNvSpPr txBox="1"/>
          <p:nvPr/>
        </p:nvSpPr>
        <p:spPr>
          <a:xfrm>
            <a:off x="6522368" y="3286145"/>
            <a:ext cx="258613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* - </a:t>
            </a:r>
            <a:r>
              <a:rPr lang="ru-RU" sz="1100" dirty="0" smtClean="0"/>
              <a:t>ресурсы </a:t>
            </a:r>
            <a:r>
              <a:rPr lang="ru-RU" sz="1100" dirty="0"/>
              <a:t>по оценке </a:t>
            </a:r>
            <a:r>
              <a:rPr lang="en-US" sz="1100" dirty="0" err="1" smtClean="0"/>
              <a:t>DeGolyer</a:t>
            </a:r>
            <a:r>
              <a:rPr lang="en-US" sz="1100" dirty="0" smtClean="0"/>
              <a:t> and </a:t>
            </a:r>
            <a:r>
              <a:rPr lang="en-US" sz="1100" dirty="0" err="1" smtClean="0"/>
              <a:t>MacNaughton</a:t>
            </a:r>
            <a:r>
              <a:rPr lang="en-US" sz="1100" dirty="0" smtClean="0"/>
              <a:t> </a:t>
            </a:r>
            <a:r>
              <a:rPr lang="ru-RU" sz="1100" dirty="0" smtClean="0"/>
              <a:t>на 31.12.2013г»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87036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C:\workspace\misc\стратегия\2014\сегментная стратегия по ГРР на суше в РФ\Л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9057151" cy="4896544"/>
          </a:xfrm>
          <a:prstGeom prst="rect">
            <a:avLst/>
          </a:prstGeom>
          <a:noFill/>
        </p:spPr>
      </p:pic>
      <p:sp>
        <p:nvSpPr>
          <p:cNvPr id="41986" name="Rectangle 23"/>
          <p:cNvSpPr>
            <a:spLocks noChangeArrowheads="1"/>
          </p:cNvSpPr>
          <p:nvPr/>
        </p:nvSpPr>
        <p:spPr bwMode="auto">
          <a:xfrm>
            <a:off x="251520" y="260350"/>
            <a:ext cx="7845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Распределение запасов С2 и ресурсов Компании в РФ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5364088" y="2852936"/>
            <a:ext cx="2215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Дальневосточный</a:t>
            </a:r>
            <a:endParaRPr lang="ru-RU" sz="1000" b="1" dirty="0"/>
          </a:p>
        </p:txBody>
      </p:sp>
      <p:sp>
        <p:nvSpPr>
          <p:cNvPr id="330" name="TextBox 329"/>
          <p:cNvSpPr txBox="1"/>
          <p:nvPr/>
        </p:nvSpPr>
        <p:spPr>
          <a:xfrm>
            <a:off x="5148064" y="443711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Восточная Сибирь</a:t>
            </a:r>
            <a:endParaRPr lang="ru-RU" sz="1000" b="1" dirty="0"/>
          </a:p>
        </p:txBody>
      </p:sp>
      <p:sp>
        <p:nvSpPr>
          <p:cNvPr id="493" name="TextBox 492"/>
          <p:cNvSpPr txBox="1"/>
          <p:nvPr/>
        </p:nvSpPr>
        <p:spPr>
          <a:xfrm>
            <a:off x="899592" y="3212976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Центральный</a:t>
            </a:r>
            <a:endParaRPr lang="ru-RU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31840" y="472514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Зап.Сибирь </a:t>
            </a:r>
            <a:endParaRPr lang="ru-RU" sz="1000" b="1" dirty="0"/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457222561"/>
              </p:ext>
            </p:extLst>
          </p:nvPr>
        </p:nvGraphicFramePr>
        <p:xfrm>
          <a:off x="2843808" y="3429000"/>
          <a:ext cx="1656184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="" xmlns:p14="http://schemas.microsoft.com/office/powerpoint/2010/main" val="457222561"/>
              </p:ext>
            </p:extLst>
          </p:nvPr>
        </p:nvGraphicFramePr>
        <p:xfrm>
          <a:off x="4211960" y="3140968"/>
          <a:ext cx="1656184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="" xmlns:p14="http://schemas.microsoft.com/office/powerpoint/2010/main" val="1145135649"/>
              </p:ext>
            </p:extLst>
          </p:nvPr>
        </p:nvGraphicFramePr>
        <p:xfrm>
          <a:off x="5868144" y="3001783"/>
          <a:ext cx="1224136" cy="107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795129799"/>
              </p:ext>
            </p:extLst>
          </p:nvPr>
        </p:nvGraphicFramePr>
        <p:xfrm>
          <a:off x="1043608" y="3284984"/>
          <a:ext cx="136815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1115616" y="5589240"/>
            <a:ext cx="2304256" cy="1131079"/>
            <a:chOff x="107504" y="1052736"/>
            <a:chExt cx="2304256" cy="1131079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107504" y="1052736"/>
              <a:ext cx="360040" cy="2160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107504" y="1340768"/>
              <a:ext cx="360040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107504" y="1628800"/>
              <a:ext cx="360040" cy="21602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107504" y="1916832"/>
              <a:ext cx="360040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7718" tIns="48860" rIns="97718" bIns="4886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611560" y="1052736"/>
              <a:ext cx="1800200" cy="113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indent="-171450" algn="just" fontAlgn="base">
                <a:spcBef>
                  <a:spcPts val="1100"/>
                </a:spcBef>
                <a:spcAft>
                  <a:spcPct val="0"/>
                </a:spcAft>
              </a:pPr>
              <a:r>
                <a:rPr lang="ru-RU" sz="1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Запасы нефти С2, млн т,</a:t>
              </a:r>
            </a:p>
            <a:p>
              <a:pPr marL="171450" indent="-171450" algn="just" fontAlgn="base">
                <a:spcBef>
                  <a:spcPts val="1100"/>
                </a:spcBef>
                <a:spcAft>
                  <a:spcPct val="0"/>
                </a:spcAft>
              </a:pPr>
              <a:r>
                <a:rPr lang="ru-RU" sz="1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Ресурсы нефти, млн т,</a:t>
              </a:r>
            </a:p>
            <a:p>
              <a:pPr marL="171450" indent="-171450" algn="just" fontAlgn="base">
                <a:spcBef>
                  <a:spcPts val="1100"/>
                </a:spcBef>
                <a:spcAft>
                  <a:spcPct val="0"/>
                </a:spcAft>
              </a:pPr>
              <a:r>
                <a:rPr lang="ru-RU" sz="1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Запасы газа С2, </a:t>
              </a:r>
              <a:r>
                <a:rPr lang="ru-RU" sz="10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млрд</a:t>
              </a:r>
              <a:r>
                <a:rPr lang="ru-RU" sz="1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м</a:t>
              </a:r>
              <a:r>
                <a:rPr lang="ru-RU" sz="1000" baseline="30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  <a:r>
                <a:rPr lang="ru-RU" sz="1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,</a:t>
              </a:r>
            </a:p>
            <a:p>
              <a:pPr marL="171450" indent="-171450" algn="just" fontAlgn="base">
                <a:spcBef>
                  <a:spcPts val="1100"/>
                </a:spcBef>
                <a:spcAft>
                  <a:spcPct val="0"/>
                </a:spcAft>
              </a:pPr>
              <a:r>
                <a:rPr lang="ru-RU" sz="1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Ресурсы газа, </a:t>
              </a:r>
              <a:r>
                <a:rPr lang="ru-RU" sz="1000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млрд</a:t>
              </a:r>
              <a:r>
                <a:rPr lang="ru-RU" sz="1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 м</a:t>
              </a:r>
              <a:r>
                <a:rPr lang="ru-RU" sz="1000" baseline="30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  <a:r>
                <a:rPr lang="ru-RU" sz="1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.</a:t>
              </a:r>
            </a:p>
          </p:txBody>
        </p:sp>
      </p:grp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6084168" y="957923"/>
            <a:ext cx="266429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" indent="-171450"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Запасы С2 и ресурсы на суше РФ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5094473"/>
              </p:ext>
            </p:extLst>
          </p:nvPr>
        </p:nvGraphicFramePr>
        <p:xfrm>
          <a:off x="5255568" y="1190162"/>
          <a:ext cx="3888432" cy="1320261"/>
        </p:xfrm>
        <a:graphic>
          <a:graphicData uri="http://schemas.openxmlformats.org/drawingml/2006/table">
            <a:tbl>
              <a:tblPr/>
              <a:tblGrid>
                <a:gridCol w="1368152"/>
                <a:gridCol w="720080"/>
                <a:gridCol w="792088"/>
                <a:gridCol w="349250"/>
                <a:gridCol w="658862"/>
              </a:tblGrid>
              <a:tr h="13584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нефть, млн тонн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газ, млрд м3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ресурсы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С2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ресурсы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Зап. Сибирь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2 051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Восточная Сибирь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Центральный район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Дальний Восток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8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7" name="Номер слайда 3"/>
          <p:cNvSpPr txBox="1">
            <a:spLocks noGrp="1"/>
          </p:cNvSpPr>
          <p:nvPr/>
        </p:nvSpPr>
        <p:spPr bwMode="auto">
          <a:xfrm>
            <a:off x="8743950" y="6570665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C29BB3C-2CAD-4A92-A71E-D3CFD9B52872}" type="slidenum">
              <a:rPr lang="ru-RU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3347864" y="4990383"/>
            <a:ext cx="532859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" indent="-17145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ru-RU" sz="11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Результаты ГРР 20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09</a:t>
            </a:r>
            <a:r>
              <a:rPr lang="ru-RU" sz="11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-2013гг.</a:t>
            </a: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899592" y="957923"/>
            <a:ext cx="266429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1450" indent="-171450"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Ресурсы на шельфе</a:t>
            </a: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35496" y="1196752"/>
          <a:ext cx="3352800" cy="1143000"/>
        </p:xfrm>
        <a:graphic>
          <a:graphicData uri="http://schemas.openxmlformats.org/drawingml/2006/table">
            <a:tbl>
              <a:tblPr/>
              <a:tblGrid>
                <a:gridCol w="1422400"/>
                <a:gridCol w="939800"/>
                <a:gridCol w="990600"/>
              </a:tblGrid>
              <a:tr h="190500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нефть, млн тонн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газ, млрд м3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Ресурсы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Ресурсы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Арктические моря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20 423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22 969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Дальневосточные моря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1 938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2 237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Южные моря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3 518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25 879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25 288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="" xmlns:p14="http://schemas.microsoft.com/office/powerpoint/2010/main" val="457222561"/>
              </p:ext>
            </p:extLst>
          </p:nvPr>
        </p:nvGraphicFramePr>
        <p:xfrm>
          <a:off x="7487816" y="2924944"/>
          <a:ext cx="1656184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="" xmlns:p14="http://schemas.microsoft.com/office/powerpoint/2010/main" val="457222561"/>
              </p:ext>
            </p:extLst>
          </p:nvPr>
        </p:nvGraphicFramePr>
        <p:xfrm>
          <a:off x="0" y="4509120"/>
          <a:ext cx="1656184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79512" y="458112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Южные моря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19872" y="98072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Арктические  моря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43800" y="299695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Дальневосточные  моря </a:t>
            </a:r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44408" y="3429000"/>
            <a:ext cx="444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2 237</a:t>
            </a:r>
            <a:endParaRPr lang="ru-RU" sz="8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836712"/>
            <a:ext cx="2232248" cy="1944216"/>
            <a:chOff x="2915816" y="2132856"/>
            <a:chExt cx="1656184" cy="1368152"/>
          </a:xfrm>
        </p:grpSpPr>
        <p:graphicFrame>
          <p:nvGraphicFramePr>
            <p:cNvPr id="44" name="Диаграмма 43"/>
            <p:cNvGraphicFramePr/>
            <p:nvPr>
              <p:extLst>
                <p:ext uri="{D42A27DB-BD31-4B8C-83A1-F6EECF244321}">
                  <p14:modId xmlns="" xmlns:p14="http://schemas.microsoft.com/office/powerpoint/2010/main" val="3110714269"/>
                </p:ext>
              </p:extLst>
            </p:nvPr>
          </p:nvGraphicFramePr>
          <p:xfrm>
            <a:off x="2915816" y="2132856"/>
            <a:ext cx="1656184" cy="1368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3707904" y="2636912"/>
              <a:ext cx="5020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/>
                <a:t>22 969</a:t>
              </a:r>
              <a:endParaRPr lang="ru-RU" sz="8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59832" y="2636912"/>
              <a:ext cx="5020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b="1" dirty="0" smtClean="0"/>
                <a:t>20 423</a:t>
              </a:r>
              <a:endParaRPr lang="ru-RU" sz="800" b="1" dirty="0"/>
            </a:p>
          </p:txBody>
        </p:sp>
      </p:grp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6358757"/>
              </p:ext>
            </p:extLst>
          </p:nvPr>
        </p:nvGraphicFramePr>
        <p:xfrm>
          <a:off x="3347864" y="5229200"/>
          <a:ext cx="5384800" cy="1524000"/>
        </p:xfrm>
        <a:graphic>
          <a:graphicData uri="http://schemas.openxmlformats.org/drawingml/2006/table">
            <a:tbl>
              <a:tblPr/>
              <a:tblGrid>
                <a:gridCol w="676674"/>
                <a:gridCol w="1000715"/>
                <a:gridCol w="953062"/>
                <a:gridCol w="1105552"/>
                <a:gridCol w="876817"/>
                <a:gridCol w="771980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Прирост запасов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Объемы работ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нефть, млн.т.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газ, млрд.м3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проходка, тыс.м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2Д пог.км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3Д, км2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12 139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11 630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33 504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74 343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51 750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1648" y="2348880"/>
            <a:ext cx="2478124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* - </a:t>
            </a:r>
            <a:r>
              <a:rPr lang="ru-RU" sz="900" dirty="0" smtClean="0"/>
              <a:t>ресурсы </a:t>
            </a:r>
            <a:r>
              <a:rPr lang="ru-RU" sz="900" dirty="0"/>
              <a:t>по оценке </a:t>
            </a:r>
            <a:r>
              <a:rPr lang="en-US" sz="900" dirty="0" err="1" smtClean="0"/>
              <a:t>DeGolyer</a:t>
            </a:r>
            <a:r>
              <a:rPr lang="en-US" sz="900" dirty="0" smtClean="0"/>
              <a:t> and </a:t>
            </a:r>
            <a:r>
              <a:rPr lang="en-US" sz="900" dirty="0" err="1" smtClean="0"/>
              <a:t>MacNaughton</a:t>
            </a:r>
            <a:r>
              <a:rPr lang="en-US" sz="900" dirty="0" smtClean="0"/>
              <a:t> </a:t>
            </a:r>
            <a:r>
              <a:rPr lang="ru-RU" sz="900" dirty="0" smtClean="0"/>
              <a:t>на 31.12.2013г  и ресурсы ЛУ Амур-</a:t>
            </a:r>
            <a:r>
              <a:rPr lang="ru-RU" sz="900" dirty="0" err="1" smtClean="0"/>
              <a:t>Лиманский</a:t>
            </a:r>
            <a:r>
              <a:rPr lang="ru-RU" sz="900" dirty="0" smtClean="0"/>
              <a:t>, Восточно-Сибирский, Притаймырский по оценке ОАО «НК «Роснефть»</a:t>
            </a:r>
            <a:endParaRPr lang="ru-RU" sz="900" dirty="0"/>
          </a:p>
        </p:txBody>
      </p:sp>
    </p:spTree>
    <p:extLst>
      <p:ext uri="{BB962C8B-B14F-4D97-AF65-F5344CB8AC3E}">
        <p14:creationId xmlns="" xmlns:p14="http://schemas.microsoft.com/office/powerpoint/2010/main" val="87036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467544" y="260350"/>
            <a:ext cx="777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pitchFamily="34" charset="0"/>
              </a:rPr>
              <a:t>Объемы и эффективность ГРР Компании на суше</a:t>
            </a:r>
            <a:endParaRPr lang="ru-RU" sz="2000" b="1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2" y="98072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Объемы ПРБ и успешность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2785438824"/>
              </p:ext>
            </p:extLst>
          </p:nvPr>
        </p:nvGraphicFramePr>
        <p:xfrm>
          <a:off x="179512" y="3789040"/>
          <a:ext cx="37799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9024" y="378904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Затраты на ГРР, млрд руб</a:t>
            </a:r>
            <a:r>
              <a:rPr lang="ru-RU" sz="1100" dirty="0" smtClean="0">
                <a:solidFill>
                  <a:prstClr val="black"/>
                </a:solidFill>
              </a:rPr>
              <a:t>.</a:t>
            </a:r>
            <a:endParaRPr lang="ru-RU" sz="1100" dirty="0">
              <a:solidFill>
                <a:prstClr val="black"/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2785438824"/>
              </p:ext>
            </p:extLst>
          </p:nvPr>
        </p:nvGraphicFramePr>
        <p:xfrm>
          <a:off x="4283968" y="1268760"/>
          <a:ext cx="46085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88024" y="105273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Прирост запасов нефти и газа</a:t>
            </a:r>
            <a:endParaRPr lang="ru-RU" sz="1400" b="1" baseline="30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3968" y="3717032"/>
            <a:ext cx="4752528" cy="112338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FFC000"/>
              </a:buClr>
              <a:buSzPct val="150000"/>
              <a:defRPr/>
            </a:pPr>
            <a:r>
              <a:rPr lang="ru-RU" sz="1300" b="1" dirty="0" smtClean="0">
                <a:solidFill>
                  <a:srgbClr val="000000"/>
                </a:solidFill>
              </a:rPr>
              <a:t>Ключевые показатели за 5 лет: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Прирост запасов: </a:t>
            </a:r>
            <a:r>
              <a:rPr lang="ru-RU" sz="1300" b="1" dirty="0" smtClean="0">
                <a:solidFill>
                  <a:srgbClr val="000000"/>
                </a:solidFill>
              </a:rPr>
              <a:t>1050 млн т</a:t>
            </a:r>
            <a:r>
              <a:rPr lang="ru-RU" sz="1300" dirty="0" smtClean="0">
                <a:solidFill>
                  <a:srgbClr val="000000"/>
                </a:solidFill>
              </a:rPr>
              <a:t>. нефти, </a:t>
            </a:r>
            <a:r>
              <a:rPr lang="ru-RU" sz="1300" b="1" dirty="0" smtClean="0">
                <a:solidFill>
                  <a:srgbClr val="000000"/>
                </a:solidFill>
              </a:rPr>
              <a:t>455 млрд м3 газа</a:t>
            </a:r>
            <a:r>
              <a:rPr lang="ru-RU" sz="1300" dirty="0" smtClean="0">
                <a:solidFill>
                  <a:srgbClr val="000000"/>
                </a:solidFill>
              </a:rPr>
              <a:t>;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Открыто </a:t>
            </a:r>
            <a:r>
              <a:rPr lang="ru-RU" sz="1300" b="1" dirty="0" smtClean="0">
                <a:solidFill>
                  <a:srgbClr val="000000"/>
                </a:solidFill>
              </a:rPr>
              <a:t>38</a:t>
            </a:r>
            <a:r>
              <a:rPr lang="ru-RU" sz="1300" dirty="0" smtClean="0">
                <a:solidFill>
                  <a:srgbClr val="000000"/>
                </a:solidFill>
              </a:rPr>
              <a:t> месторождений и </a:t>
            </a:r>
            <a:r>
              <a:rPr lang="ru-RU" sz="1300" b="1" dirty="0" smtClean="0">
                <a:solidFill>
                  <a:srgbClr val="000000"/>
                </a:solidFill>
              </a:rPr>
              <a:t>605</a:t>
            </a:r>
            <a:r>
              <a:rPr lang="ru-RU" sz="1300" dirty="0" smtClean="0">
                <a:solidFill>
                  <a:srgbClr val="000000"/>
                </a:solidFill>
              </a:rPr>
              <a:t> залежей;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Средняя успешность бурения – </a:t>
            </a:r>
            <a:r>
              <a:rPr lang="ru-RU" sz="1300" b="1" dirty="0" smtClean="0">
                <a:solidFill>
                  <a:srgbClr val="000000"/>
                </a:solidFill>
              </a:rPr>
              <a:t>75%</a:t>
            </a:r>
            <a:r>
              <a:rPr lang="ru-RU" sz="13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235566" y="4941168"/>
            <a:ext cx="4726665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FFC000"/>
              </a:buClr>
              <a:buSzPct val="150000"/>
            </a:pPr>
            <a:r>
              <a:rPr lang="ru-RU" sz="1300" b="1" dirty="0" smtClean="0">
                <a:solidFill>
                  <a:srgbClr val="000000"/>
                </a:solidFill>
              </a:rPr>
              <a:t>Наметившиеся тенденции в ГРР: 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</a:rPr>
              <a:t>Внедрение новых технологий 3</a:t>
            </a:r>
            <a:r>
              <a:rPr lang="en-US" sz="1300" dirty="0" smtClean="0">
                <a:solidFill>
                  <a:srgbClr val="000000"/>
                </a:solidFill>
              </a:rPr>
              <a:t>D </a:t>
            </a:r>
            <a:r>
              <a:rPr lang="ru-RU" sz="1300" dirty="0" smtClean="0">
                <a:solidFill>
                  <a:srgbClr val="000000"/>
                </a:solidFill>
              </a:rPr>
              <a:t>способствует сокращению  числа разведочных скважин;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00000"/>
                </a:solidFill>
              </a:rPr>
              <a:t>Увеличивается объем перевода запасов в категорию С1 за счет эксплуатационного бурения.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300" dirty="0">
                <a:solidFill>
                  <a:srgbClr val="000000"/>
                </a:solidFill>
              </a:rPr>
              <a:t>Увеличение доли поисковых скважин относительно разведочных не приводит к снижению успешности </a:t>
            </a:r>
            <a:r>
              <a:rPr lang="ru-RU" sz="1300" dirty="0" smtClean="0">
                <a:solidFill>
                  <a:srgbClr val="000000"/>
                </a:solidFill>
              </a:rPr>
              <a:t>бурения.</a:t>
            </a: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743950" y="6570665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C29BB3C-2CAD-4A92-A71E-D3CFD9B52872}" type="slidenum">
              <a:rPr lang="ru-RU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596390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solidFill>
                  <a:prstClr val="black"/>
                </a:solidFill>
              </a:rPr>
              <a:t>* - до 2012 года с учётом активов ТНК-ВР</a:t>
            </a:r>
            <a:endParaRPr lang="ru-RU" sz="1000" i="1" dirty="0">
              <a:solidFill>
                <a:prstClr val="black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594854830"/>
              </p:ext>
            </p:extLst>
          </p:nvPr>
        </p:nvGraphicFramePr>
        <p:xfrm>
          <a:off x="179512" y="1271990"/>
          <a:ext cx="40324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2884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" descr="R:\Application\SHELF_GRR\01_РОССИЯ\РОССИЯ_ОБЩИЕ_ДОКУМЕНТЫ\Картографические данные\РОССИЯ_ШЕЛЬФ\1.2 Лицензионные участки Р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12" y="1052514"/>
            <a:ext cx="7687408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32"/>
          <p:cNvSpPr txBox="1">
            <a:spLocks noChangeArrowheads="1"/>
          </p:cNvSpPr>
          <p:nvPr/>
        </p:nvSpPr>
        <p:spPr bwMode="auto">
          <a:xfrm>
            <a:off x="0" y="117475"/>
            <a:ext cx="84274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pitchFamily="34" charset="0"/>
              </a:rPr>
              <a:t>Результаты работы ОАО «НК «Роснефть» на </a:t>
            </a:r>
            <a:r>
              <a:rPr lang="ru-RU" sz="2000" b="1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pitchFamily="34" charset="0"/>
              </a:rPr>
              <a:t>российском</a:t>
            </a:r>
          </a:p>
          <a:p>
            <a:pPr algn="ctr"/>
            <a:r>
              <a:rPr lang="ru-RU" sz="2000" b="1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pitchFamily="34" charset="0"/>
              </a:rPr>
              <a:t>континентальном </a:t>
            </a:r>
            <a:r>
              <a:rPr lang="ru-RU" sz="20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pitchFamily="34" charset="0"/>
              </a:rPr>
              <a:t>шельфе за прошедшее десятилетие</a:t>
            </a:r>
          </a:p>
        </p:txBody>
      </p:sp>
      <p:sp>
        <p:nvSpPr>
          <p:cNvPr id="18437" name="Text Box 46"/>
          <p:cNvSpPr txBox="1">
            <a:spLocks noChangeArrowheads="1"/>
          </p:cNvSpPr>
          <p:nvPr/>
        </p:nvSpPr>
        <p:spPr bwMode="auto">
          <a:xfrm>
            <a:off x="2411760" y="3141664"/>
            <a:ext cx="4680520" cy="1398587"/>
          </a:xfrm>
          <a:prstGeom prst="rect">
            <a:avLst/>
          </a:prstGeom>
          <a:solidFill>
            <a:schemeClr val="bg1"/>
          </a:solidFill>
          <a:ln w="3175">
            <a:solidFill>
              <a:srgbClr val="969696"/>
            </a:solidFill>
            <a:miter lim="800000"/>
            <a:headEnd/>
            <a:tailEnd/>
          </a:ln>
          <a:effectLst>
            <a:prstShdw prst="shdw17" dist="17961" dir="2700000">
              <a:srgbClr val="5A5A5A">
                <a:alpha val="74997"/>
              </a:srgbClr>
            </a:prstShdw>
          </a:effectLst>
        </p:spPr>
        <p:txBody>
          <a:bodyPr anchor="ctr"/>
          <a:lstStyle/>
          <a:p>
            <a:pPr marL="177800" indent="-177800" algn="ctr">
              <a:spcBef>
                <a:spcPct val="10000"/>
              </a:spcBef>
              <a:spcAft>
                <a:spcPct val="10000"/>
              </a:spcAft>
            </a:pPr>
            <a:r>
              <a:rPr lang="ru-RU" sz="1400" b="1" u="sng" dirty="0"/>
              <a:t>Геологоразведочные работы за 2002-2014 гг.:</a:t>
            </a:r>
            <a:endParaRPr lang="ru-RU" sz="1400" u="sng" dirty="0"/>
          </a:p>
          <a:p>
            <a:pPr marL="635000" lvl="1" indent="-1778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 typeface="Arial" charset="0"/>
              <a:buChar char="–"/>
            </a:pPr>
            <a:r>
              <a:rPr lang="ru-RU" sz="1300" dirty="0"/>
              <a:t>Сейсморазведка 2</a:t>
            </a:r>
            <a:r>
              <a:rPr lang="en-US" sz="1300" dirty="0"/>
              <a:t>D</a:t>
            </a:r>
            <a:r>
              <a:rPr lang="ru-RU" sz="1300" dirty="0"/>
              <a:t>: </a:t>
            </a:r>
            <a:r>
              <a:rPr lang="en-US" sz="1300" dirty="0"/>
              <a:t>&gt;</a:t>
            </a:r>
            <a:r>
              <a:rPr lang="ru-RU" sz="1300" dirty="0"/>
              <a:t> 114 000 </a:t>
            </a:r>
            <a:r>
              <a:rPr lang="ru-RU" sz="1300" dirty="0" err="1"/>
              <a:t>пог</a:t>
            </a:r>
            <a:r>
              <a:rPr lang="ru-RU" sz="1300" dirty="0"/>
              <a:t>. км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 typeface="Arial" charset="0"/>
              <a:buChar char="–"/>
            </a:pPr>
            <a:r>
              <a:rPr lang="ru-RU" sz="1300" dirty="0"/>
              <a:t>Сейсморазведка 3</a:t>
            </a:r>
            <a:r>
              <a:rPr lang="en-US" sz="1300" dirty="0"/>
              <a:t>D</a:t>
            </a:r>
            <a:r>
              <a:rPr lang="ru-RU" sz="1300" dirty="0"/>
              <a:t>: </a:t>
            </a:r>
            <a:r>
              <a:rPr lang="en-US" sz="1300" dirty="0"/>
              <a:t>&gt;</a:t>
            </a:r>
            <a:r>
              <a:rPr lang="ru-RU" sz="1300" dirty="0"/>
              <a:t> 40 000 км</a:t>
            </a:r>
            <a:r>
              <a:rPr lang="ru-RU" sz="1300" baseline="30000" dirty="0"/>
              <a:t>2</a:t>
            </a:r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 typeface="Arial" charset="0"/>
              <a:buChar char="–"/>
            </a:pPr>
            <a:r>
              <a:rPr lang="ru-RU" sz="1300" dirty="0"/>
              <a:t>Общее количество скважин </a:t>
            </a:r>
            <a:r>
              <a:rPr lang="ru-RU" sz="1300" dirty="0" smtClean="0"/>
              <a:t>достигло – 20 шт.</a:t>
            </a:r>
            <a:endParaRPr lang="ru-RU" sz="1300" dirty="0"/>
          </a:p>
          <a:p>
            <a:pPr marL="635000" lvl="1" indent="-177800">
              <a:spcBef>
                <a:spcPct val="10000"/>
              </a:spcBef>
              <a:spcAft>
                <a:spcPct val="10000"/>
              </a:spcAft>
              <a:buFont typeface="Arial" charset="0"/>
              <a:buChar char="–"/>
            </a:pPr>
            <a:r>
              <a:rPr lang="ru-RU" sz="1300" dirty="0"/>
              <a:t>Общее количество </a:t>
            </a:r>
            <a:r>
              <a:rPr lang="ru-RU" sz="1300" dirty="0" smtClean="0"/>
              <a:t>месторождений достигло </a:t>
            </a:r>
            <a:r>
              <a:rPr lang="ru-RU" sz="1300" dirty="0"/>
              <a:t>-13</a:t>
            </a:r>
          </a:p>
        </p:txBody>
      </p:sp>
      <p:sp>
        <p:nvSpPr>
          <p:cNvPr id="18438" name="Text Box 46"/>
          <p:cNvSpPr txBox="1">
            <a:spLocks noChangeArrowheads="1"/>
          </p:cNvSpPr>
          <p:nvPr/>
        </p:nvSpPr>
        <p:spPr bwMode="auto">
          <a:xfrm>
            <a:off x="3508131" y="4724400"/>
            <a:ext cx="1861038" cy="1225550"/>
          </a:xfrm>
          <a:prstGeom prst="rect">
            <a:avLst/>
          </a:prstGeom>
          <a:solidFill>
            <a:schemeClr val="bg1"/>
          </a:solidFill>
          <a:ln w="3175">
            <a:solidFill>
              <a:srgbClr val="969696"/>
            </a:solidFill>
            <a:miter lim="800000"/>
            <a:headEnd/>
            <a:tailEnd/>
          </a:ln>
          <a:effectLst>
            <a:prstShdw prst="shdw17" dist="17961" dir="2700000">
              <a:srgbClr val="5A5A5A">
                <a:alpha val="74997"/>
              </a:srgbClr>
            </a:prstShdw>
          </a:effectLst>
        </p:spPr>
        <p:txBody>
          <a:bodyPr anchor="ctr"/>
          <a:lstStyle/>
          <a:p>
            <a:pPr marL="177800" indent="-177800" algn="ctr">
              <a:spcBef>
                <a:spcPct val="10000"/>
              </a:spcBef>
              <a:spcAft>
                <a:spcPct val="10000"/>
              </a:spcAft>
            </a:pPr>
            <a:r>
              <a:rPr lang="ru-RU" sz="1400" b="1"/>
              <a:t>50 лицензионных участков</a:t>
            </a:r>
          </a:p>
          <a:p>
            <a:pPr marL="177800" indent="-177800" algn="ctr">
              <a:spcBef>
                <a:spcPct val="10000"/>
              </a:spcBef>
              <a:spcAft>
                <a:spcPct val="10000"/>
              </a:spcAft>
            </a:pPr>
            <a:r>
              <a:rPr lang="ru-RU" sz="1400" b="1"/>
              <a:t>Ресурсная база: 46 млрд. тонн НЭ</a:t>
            </a: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743950" y="6570665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C29BB3C-2CAD-4A92-A71E-D3CFD9B52872}" type="slidenum">
              <a:rPr lang="ru-RU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847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 txBox="1">
            <a:spLocks/>
          </p:cNvSpPr>
          <p:nvPr/>
        </p:nvSpPr>
        <p:spPr bwMode="auto">
          <a:xfrm>
            <a:off x="683568" y="265113"/>
            <a:ext cx="7643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pitchFamily="34" charset="0"/>
              </a:rPr>
              <a:t>Результаты геологоразведочных работ 2014 </a:t>
            </a:r>
            <a:r>
              <a:rPr lang="ru-RU" sz="2000" b="1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pitchFamily="34" charset="0"/>
              </a:rPr>
              <a:t>г на шельфе</a:t>
            </a:r>
            <a:endParaRPr lang="ru-RU" sz="2000" b="1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9460" name="Picture 2" descr="R:\Application\SHELF_GRR\01_РОССИЯ\РОССИЯ_ОБЩИЕ_ДОКУМЕНТЫ\Картографические данные\ГРР_КАРТЫ\ГРР-2014_общая.jpg"/>
          <p:cNvPicPr>
            <a:picLocks noChangeAspect="1" noChangeArrowheads="1"/>
          </p:cNvPicPr>
          <p:nvPr/>
        </p:nvPicPr>
        <p:blipFill>
          <a:blip r:embed="rId2" cstate="print"/>
          <a:srcRect l="2049" t="3905" r="3030" b="4156"/>
          <a:stretch>
            <a:fillRect/>
          </a:stretch>
        </p:blipFill>
        <p:spPr bwMode="auto">
          <a:xfrm>
            <a:off x="732693" y="1065213"/>
            <a:ext cx="7627327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26"/>
          <p:cNvSpPr>
            <a:spLocks noChangeArrowheads="1"/>
          </p:cNvSpPr>
          <p:nvPr/>
        </p:nvSpPr>
        <p:spPr bwMode="auto">
          <a:xfrm rot="-4691243">
            <a:off x="4758470" y="1854445"/>
            <a:ext cx="314325" cy="2387112"/>
          </a:xfrm>
          <a:prstGeom prst="triangle">
            <a:avLst>
              <a:gd name="adj" fmla="val 0"/>
            </a:avLst>
          </a:prstGeom>
          <a:solidFill>
            <a:srgbClr val="597DB7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pic>
        <p:nvPicPr>
          <p:cNvPr id="19463" name="Picture 27" descr="3-Red-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105" y="3141663"/>
            <a:ext cx="1188426" cy="1154112"/>
          </a:xfrm>
          <a:prstGeom prst="rect">
            <a:avLst/>
          </a:prstGeom>
          <a:noFill/>
          <a:ln w="317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743950" y="6570665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C29BB3C-2CAD-4A92-A71E-D3CFD9B52872}" type="slidenum">
              <a:rPr lang="ru-RU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051050" y="4379913"/>
            <a:ext cx="4270375" cy="2289175"/>
          </a:xfrm>
          <a:prstGeom prst="rect">
            <a:avLst/>
          </a:prstGeom>
          <a:solidFill>
            <a:srgbClr val="F9ECAE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  <p:txBody>
          <a:bodyPr>
            <a:spAutoFit/>
          </a:bodyPr>
          <a:lstStyle/>
          <a:p>
            <a:pPr marL="176213" indent="-176213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Char char="–"/>
            </a:pPr>
            <a:r>
              <a:rPr lang="ru-RU" sz="1200" dirty="0">
                <a:cs typeface="Arial" charset="0"/>
              </a:rPr>
              <a:t>Завершено бурение на структуре Университетская в Карском море. Открыто нефтегазовое месторождение</a:t>
            </a:r>
          </a:p>
          <a:p>
            <a:pPr marL="176213" indent="-176213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Char char="–"/>
            </a:pPr>
            <a:r>
              <a:rPr lang="ru-RU" sz="1200" dirty="0">
                <a:cs typeface="Arial" charset="0"/>
              </a:rPr>
              <a:t>Завершено бурение на структуре Рыбачья в Каспийском море. Открыто нефтегазовое месторождение</a:t>
            </a:r>
          </a:p>
          <a:p>
            <a:pPr marL="176213" indent="-176213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Char char="–"/>
            </a:pPr>
            <a:r>
              <a:rPr lang="ru-RU" sz="1200" dirty="0">
                <a:cs typeface="Arial" charset="0"/>
              </a:rPr>
              <a:t>Завершено бурение эксплуатационной и разведочной скважин на северной оконечности месторождения </a:t>
            </a:r>
            <a:r>
              <a:rPr lang="ru-RU" sz="1200" dirty="0" err="1">
                <a:cs typeface="Arial" charset="0"/>
              </a:rPr>
              <a:t>Чайво</a:t>
            </a:r>
            <a:endParaRPr lang="ru-RU" sz="1200" dirty="0">
              <a:cs typeface="Arial" charset="0"/>
            </a:endParaRPr>
          </a:p>
          <a:p>
            <a:pPr marL="176213" indent="-176213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Char char="–"/>
            </a:pPr>
            <a:r>
              <a:rPr lang="ru-RU" sz="1200" dirty="0">
                <a:cs typeface="Arial" charset="0"/>
              </a:rPr>
              <a:t>На </a:t>
            </a:r>
            <a:r>
              <a:rPr lang="ru-RU" sz="1200" dirty="0" smtClean="0">
                <a:cs typeface="Arial" charset="0"/>
              </a:rPr>
              <a:t>18.10.14 </a:t>
            </a:r>
            <a:r>
              <a:rPr lang="ru-RU" sz="1200" dirty="0">
                <a:cs typeface="Arial" charset="0"/>
              </a:rPr>
              <a:t>проведены сейсморазведочные работы 2</a:t>
            </a:r>
            <a:r>
              <a:rPr lang="en-US" sz="1200" dirty="0">
                <a:cs typeface="Arial" charset="0"/>
              </a:rPr>
              <a:t>D </a:t>
            </a:r>
            <a:r>
              <a:rPr lang="ru-RU" sz="1200" dirty="0">
                <a:cs typeface="Arial" charset="0"/>
              </a:rPr>
              <a:t>в объеме </a:t>
            </a:r>
            <a:r>
              <a:rPr lang="ru-RU" sz="1200" dirty="0" smtClean="0">
                <a:cs typeface="Arial" charset="0"/>
              </a:rPr>
              <a:t>28800 </a:t>
            </a:r>
            <a:r>
              <a:rPr lang="ru-RU" sz="1200" dirty="0" err="1">
                <a:cs typeface="Arial" charset="0"/>
              </a:rPr>
              <a:t>пог</a:t>
            </a:r>
            <a:r>
              <a:rPr lang="ru-RU" sz="1200" dirty="0">
                <a:cs typeface="Arial" charset="0"/>
              </a:rPr>
              <a:t>. км, 3</a:t>
            </a:r>
            <a:r>
              <a:rPr lang="en-US" sz="1200" dirty="0">
                <a:cs typeface="Arial" charset="0"/>
              </a:rPr>
              <a:t>D </a:t>
            </a:r>
            <a:r>
              <a:rPr lang="ru-RU" sz="1200" dirty="0">
                <a:cs typeface="Arial" charset="0"/>
              </a:rPr>
              <a:t>в объеме 12 </a:t>
            </a:r>
            <a:r>
              <a:rPr lang="ru-RU" sz="1200" dirty="0" smtClean="0">
                <a:cs typeface="Arial" charset="0"/>
              </a:rPr>
              <a:t>950 </a:t>
            </a:r>
            <a:r>
              <a:rPr lang="ru-RU" sz="1200" dirty="0">
                <a:cs typeface="Arial" charset="0"/>
              </a:rPr>
              <a:t>кв. км</a:t>
            </a:r>
          </a:p>
          <a:p>
            <a:pPr marL="176213" indent="-176213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charset="0"/>
              <a:buChar char="–"/>
            </a:pPr>
            <a:r>
              <a:rPr lang="ru-RU" sz="1200" dirty="0">
                <a:cs typeface="Arial" charset="0"/>
              </a:rPr>
              <a:t>Проведены аэрогеофизические исследования в объеме 225 000 </a:t>
            </a:r>
            <a:r>
              <a:rPr lang="ru-RU" sz="1200" dirty="0" err="1">
                <a:cs typeface="Arial" charset="0"/>
              </a:rPr>
              <a:t>пог</a:t>
            </a:r>
            <a:r>
              <a:rPr lang="ru-RU" sz="1200" dirty="0">
                <a:cs typeface="Arial" charset="0"/>
              </a:rPr>
              <a:t>.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1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061325" cy="831850"/>
          </a:xfrm>
        </p:spPr>
        <p:txBody>
          <a:bodyPr lIns="72000" tIns="72000" rIns="72000" bIns="72000" anchor="ctr"/>
          <a:lstStyle/>
          <a:p>
            <a:pPr algn="r" defTabSz="912813" eaLnBrk="1" hangingPunct="1">
              <a:spcBef>
                <a:spcPct val="20000"/>
              </a:spcBef>
            </a:pPr>
            <a:r>
              <a:rPr lang="ru-RU" sz="2000" b="1" kern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Arial" pitchFamily="34" charset="0"/>
              </a:rPr>
              <a:t>Научное сопровождение ГРР</a:t>
            </a:r>
          </a:p>
        </p:txBody>
      </p:sp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55563" y="3357563"/>
            <a:ext cx="6245225" cy="3311525"/>
            <a:chOff x="1037" y="1136"/>
            <a:chExt cx="4607" cy="1931"/>
          </a:xfrm>
        </p:grpSpPr>
        <p:sp>
          <p:nvSpPr>
            <p:cNvPr id="13484" name="Freeform 194"/>
            <p:cNvSpPr>
              <a:spLocks/>
            </p:cNvSpPr>
            <p:nvPr/>
          </p:nvSpPr>
          <p:spPr bwMode="auto">
            <a:xfrm>
              <a:off x="1037" y="1136"/>
              <a:ext cx="4607" cy="1931"/>
            </a:xfrm>
            <a:custGeom>
              <a:avLst/>
              <a:gdLst>
                <a:gd name="T0" fmla="*/ 4334 w 4607"/>
                <a:gd name="T1" fmla="*/ 907 h 1931"/>
                <a:gd name="T2" fmla="*/ 4480 w 4607"/>
                <a:gd name="T3" fmla="*/ 993 h 1931"/>
                <a:gd name="T4" fmla="*/ 4544 w 4607"/>
                <a:gd name="T5" fmla="*/ 943 h 1931"/>
                <a:gd name="T6" fmla="*/ 4470 w 4607"/>
                <a:gd name="T7" fmla="*/ 854 h 1931"/>
                <a:gd name="T8" fmla="*/ 4401 w 4607"/>
                <a:gd name="T9" fmla="*/ 788 h 1931"/>
                <a:gd name="T10" fmla="*/ 4062 w 4607"/>
                <a:gd name="T11" fmla="*/ 724 h 1931"/>
                <a:gd name="T12" fmla="*/ 3541 w 4607"/>
                <a:gd name="T13" fmla="*/ 608 h 1931"/>
                <a:gd name="T14" fmla="*/ 3178 w 4607"/>
                <a:gd name="T15" fmla="*/ 539 h 1931"/>
                <a:gd name="T16" fmla="*/ 2869 w 4607"/>
                <a:gd name="T17" fmla="*/ 527 h 1931"/>
                <a:gd name="T18" fmla="*/ 2581 w 4607"/>
                <a:gd name="T19" fmla="*/ 428 h 1931"/>
                <a:gd name="T20" fmla="*/ 2379 w 4607"/>
                <a:gd name="T21" fmla="*/ 357 h 1931"/>
                <a:gd name="T22" fmla="*/ 2227 w 4607"/>
                <a:gd name="T23" fmla="*/ 445 h 1931"/>
                <a:gd name="T24" fmla="*/ 2448 w 4607"/>
                <a:gd name="T25" fmla="*/ 197 h 1931"/>
                <a:gd name="T26" fmla="*/ 2178 w 4607"/>
                <a:gd name="T27" fmla="*/ 82 h 1931"/>
                <a:gd name="T28" fmla="*/ 1994 w 4607"/>
                <a:gd name="T29" fmla="*/ 180 h 1931"/>
                <a:gd name="T30" fmla="*/ 1683 w 4607"/>
                <a:gd name="T31" fmla="*/ 301 h 1931"/>
                <a:gd name="T32" fmla="*/ 1516 w 4607"/>
                <a:gd name="T33" fmla="*/ 465 h 1931"/>
                <a:gd name="T34" fmla="*/ 1587 w 4607"/>
                <a:gd name="T35" fmla="*/ 545 h 1931"/>
                <a:gd name="T36" fmla="*/ 1357 w 4607"/>
                <a:gd name="T37" fmla="*/ 563 h 1931"/>
                <a:gd name="T38" fmla="*/ 1355 w 4607"/>
                <a:gd name="T39" fmla="*/ 727 h 1931"/>
                <a:gd name="T40" fmla="*/ 1344 w 4607"/>
                <a:gd name="T41" fmla="*/ 795 h 1931"/>
                <a:gd name="T42" fmla="*/ 1296 w 4607"/>
                <a:gd name="T43" fmla="*/ 787 h 1931"/>
                <a:gd name="T44" fmla="*/ 1116 w 4607"/>
                <a:gd name="T45" fmla="*/ 590 h 1931"/>
                <a:gd name="T46" fmla="*/ 938 w 4607"/>
                <a:gd name="T47" fmla="*/ 691 h 1931"/>
                <a:gd name="T48" fmla="*/ 772 w 4607"/>
                <a:gd name="T49" fmla="*/ 733 h 1931"/>
                <a:gd name="T50" fmla="*/ 533 w 4607"/>
                <a:gd name="T51" fmla="*/ 866 h 1931"/>
                <a:gd name="T52" fmla="*/ 429 w 4607"/>
                <a:gd name="T53" fmla="*/ 886 h 1931"/>
                <a:gd name="T54" fmla="*/ 257 w 4607"/>
                <a:gd name="T55" fmla="*/ 1026 h 1931"/>
                <a:gd name="T56" fmla="*/ 404 w 4607"/>
                <a:gd name="T57" fmla="*/ 848 h 1931"/>
                <a:gd name="T58" fmla="*/ 131 w 4607"/>
                <a:gd name="T59" fmla="*/ 679 h 1931"/>
                <a:gd name="T60" fmla="*/ 84 w 4607"/>
                <a:gd name="T61" fmla="*/ 981 h 1931"/>
                <a:gd name="T62" fmla="*/ 33 w 4607"/>
                <a:gd name="T63" fmla="*/ 1242 h 1931"/>
                <a:gd name="T64" fmla="*/ 37 w 4607"/>
                <a:gd name="T65" fmla="*/ 1399 h 1931"/>
                <a:gd name="T66" fmla="*/ 163 w 4607"/>
                <a:gd name="T67" fmla="*/ 1507 h 1931"/>
                <a:gd name="T68" fmla="*/ 238 w 4607"/>
                <a:gd name="T69" fmla="*/ 1614 h 1931"/>
                <a:gd name="T70" fmla="*/ 360 w 4607"/>
                <a:gd name="T71" fmla="*/ 1682 h 1931"/>
                <a:gd name="T72" fmla="*/ 323 w 4607"/>
                <a:gd name="T73" fmla="*/ 1775 h 1931"/>
                <a:gd name="T74" fmla="*/ 527 w 4607"/>
                <a:gd name="T75" fmla="*/ 1899 h 1931"/>
                <a:gd name="T76" fmla="*/ 575 w 4607"/>
                <a:gd name="T77" fmla="*/ 1767 h 1931"/>
                <a:gd name="T78" fmla="*/ 557 w 4607"/>
                <a:gd name="T79" fmla="*/ 1675 h 1931"/>
                <a:gd name="T80" fmla="*/ 694 w 4607"/>
                <a:gd name="T81" fmla="*/ 1580 h 1931"/>
                <a:gd name="T82" fmla="*/ 839 w 4607"/>
                <a:gd name="T83" fmla="*/ 1598 h 1931"/>
                <a:gd name="T84" fmla="*/ 956 w 4607"/>
                <a:gd name="T85" fmla="*/ 1577 h 1931"/>
                <a:gd name="T86" fmla="*/ 961 w 4607"/>
                <a:gd name="T87" fmla="*/ 1501 h 1931"/>
                <a:gd name="T88" fmla="*/ 1162 w 4607"/>
                <a:gd name="T89" fmla="*/ 1446 h 1931"/>
                <a:gd name="T90" fmla="*/ 1282 w 4607"/>
                <a:gd name="T91" fmla="*/ 1479 h 1931"/>
                <a:gd name="T92" fmla="*/ 1383 w 4607"/>
                <a:gd name="T93" fmla="*/ 1478 h 1931"/>
                <a:gd name="T94" fmla="*/ 1587 w 4607"/>
                <a:gd name="T95" fmla="*/ 1600 h 1931"/>
                <a:gd name="T96" fmla="*/ 1826 w 4607"/>
                <a:gd name="T97" fmla="*/ 1617 h 1931"/>
                <a:gd name="T98" fmla="*/ 2303 w 4607"/>
                <a:gd name="T99" fmla="*/ 1659 h 1931"/>
                <a:gd name="T100" fmla="*/ 2724 w 4607"/>
                <a:gd name="T101" fmla="*/ 1510 h 1931"/>
                <a:gd name="T102" fmla="*/ 3026 w 4607"/>
                <a:gd name="T103" fmla="*/ 1736 h 1931"/>
                <a:gd name="T104" fmla="*/ 2971 w 4607"/>
                <a:gd name="T105" fmla="*/ 1869 h 1931"/>
                <a:gd name="T106" fmla="*/ 3226 w 4607"/>
                <a:gd name="T107" fmla="*/ 1515 h 1931"/>
                <a:gd name="T108" fmla="*/ 3068 w 4607"/>
                <a:gd name="T109" fmla="*/ 1464 h 1931"/>
                <a:gd name="T110" fmla="*/ 3434 w 4607"/>
                <a:gd name="T111" fmla="*/ 1255 h 1931"/>
                <a:gd name="T112" fmla="*/ 3591 w 4607"/>
                <a:gd name="T113" fmla="*/ 1246 h 1931"/>
                <a:gd name="T114" fmla="*/ 3831 w 4607"/>
                <a:gd name="T115" fmla="*/ 1145 h 1931"/>
                <a:gd name="T116" fmla="*/ 3802 w 4607"/>
                <a:gd name="T117" fmla="*/ 1218 h 1931"/>
                <a:gd name="T118" fmla="*/ 3776 w 4607"/>
                <a:gd name="T119" fmla="*/ 1464 h 1931"/>
                <a:gd name="T120" fmla="*/ 3813 w 4607"/>
                <a:gd name="T121" fmla="*/ 1330 h 1931"/>
                <a:gd name="T122" fmla="*/ 4015 w 4607"/>
                <a:gd name="T123" fmla="*/ 1204 h 1931"/>
                <a:gd name="T124" fmla="*/ 4287 w 4607"/>
                <a:gd name="T125" fmla="*/ 1113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07"/>
                <a:gd name="T190" fmla="*/ 0 h 1931"/>
                <a:gd name="T191" fmla="*/ 4607 w 4607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07" h="1931">
                  <a:moveTo>
                    <a:pt x="4282" y="1053"/>
                  </a:moveTo>
                  <a:lnTo>
                    <a:pt x="4278" y="1028"/>
                  </a:lnTo>
                  <a:lnTo>
                    <a:pt x="4266" y="1026"/>
                  </a:lnTo>
                  <a:lnTo>
                    <a:pt x="4274" y="1023"/>
                  </a:lnTo>
                  <a:lnTo>
                    <a:pt x="4266" y="1008"/>
                  </a:lnTo>
                  <a:lnTo>
                    <a:pt x="4263" y="1014"/>
                  </a:lnTo>
                  <a:lnTo>
                    <a:pt x="4246" y="1005"/>
                  </a:lnTo>
                  <a:lnTo>
                    <a:pt x="4242" y="987"/>
                  </a:lnTo>
                  <a:lnTo>
                    <a:pt x="4266" y="987"/>
                  </a:lnTo>
                  <a:lnTo>
                    <a:pt x="4274" y="997"/>
                  </a:lnTo>
                  <a:lnTo>
                    <a:pt x="4309" y="972"/>
                  </a:lnTo>
                  <a:lnTo>
                    <a:pt x="4315" y="968"/>
                  </a:lnTo>
                  <a:lnTo>
                    <a:pt x="4336" y="943"/>
                  </a:lnTo>
                  <a:lnTo>
                    <a:pt x="4320" y="922"/>
                  </a:lnTo>
                  <a:lnTo>
                    <a:pt x="4317" y="908"/>
                  </a:lnTo>
                  <a:lnTo>
                    <a:pt x="4334" y="907"/>
                  </a:lnTo>
                  <a:lnTo>
                    <a:pt x="4334" y="896"/>
                  </a:lnTo>
                  <a:lnTo>
                    <a:pt x="4338" y="896"/>
                  </a:lnTo>
                  <a:lnTo>
                    <a:pt x="4346" y="907"/>
                  </a:lnTo>
                  <a:lnTo>
                    <a:pt x="4357" y="895"/>
                  </a:lnTo>
                  <a:lnTo>
                    <a:pt x="4357" y="910"/>
                  </a:lnTo>
                  <a:lnTo>
                    <a:pt x="4344" y="910"/>
                  </a:lnTo>
                  <a:lnTo>
                    <a:pt x="4358" y="942"/>
                  </a:lnTo>
                  <a:lnTo>
                    <a:pt x="4415" y="938"/>
                  </a:lnTo>
                  <a:lnTo>
                    <a:pt x="4430" y="946"/>
                  </a:lnTo>
                  <a:lnTo>
                    <a:pt x="4430" y="970"/>
                  </a:lnTo>
                  <a:lnTo>
                    <a:pt x="4447" y="984"/>
                  </a:lnTo>
                  <a:lnTo>
                    <a:pt x="4459" y="987"/>
                  </a:lnTo>
                  <a:lnTo>
                    <a:pt x="4456" y="984"/>
                  </a:lnTo>
                  <a:lnTo>
                    <a:pt x="4466" y="982"/>
                  </a:lnTo>
                  <a:lnTo>
                    <a:pt x="4463" y="986"/>
                  </a:lnTo>
                  <a:lnTo>
                    <a:pt x="4480" y="993"/>
                  </a:lnTo>
                  <a:lnTo>
                    <a:pt x="4485" y="1005"/>
                  </a:lnTo>
                  <a:lnTo>
                    <a:pt x="4494" y="1000"/>
                  </a:lnTo>
                  <a:lnTo>
                    <a:pt x="4496" y="1008"/>
                  </a:lnTo>
                  <a:lnTo>
                    <a:pt x="4503" y="994"/>
                  </a:lnTo>
                  <a:lnTo>
                    <a:pt x="4501" y="1009"/>
                  </a:lnTo>
                  <a:lnTo>
                    <a:pt x="4514" y="1013"/>
                  </a:lnTo>
                  <a:lnTo>
                    <a:pt x="4516" y="1003"/>
                  </a:lnTo>
                  <a:lnTo>
                    <a:pt x="4511" y="1000"/>
                  </a:lnTo>
                  <a:lnTo>
                    <a:pt x="4532" y="1003"/>
                  </a:lnTo>
                  <a:lnTo>
                    <a:pt x="4515" y="990"/>
                  </a:lnTo>
                  <a:lnTo>
                    <a:pt x="4523" y="986"/>
                  </a:lnTo>
                  <a:lnTo>
                    <a:pt x="4511" y="984"/>
                  </a:lnTo>
                  <a:lnTo>
                    <a:pt x="4539" y="969"/>
                  </a:lnTo>
                  <a:lnTo>
                    <a:pt x="4524" y="958"/>
                  </a:lnTo>
                  <a:lnTo>
                    <a:pt x="4536" y="958"/>
                  </a:lnTo>
                  <a:lnTo>
                    <a:pt x="4544" y="943"/>
                  </a:lnTo>
                  <a:lnTo>
                    <a:pt x="4566" y="945"/>
                  </a:lnTo>
                  <a:lnTo>
                    <a:pt x="4559" y="934"/>
                  </a:lnTo>
                  <a:lnTo>
                    <a:pt x="4559" y="925"/>
                  </a:lnTo>
                  <a:lnTo>
                    <a:pt x="4580" y="938"/>
                  </a:lnTo>
                  <a:lnTo>
                    <a:pt x="4582" y="919"/>
                  </a:lnTo>
                  <a:lnTo>
                    <a:pt x="4607" y="910"/>
                  </a:lnTo>
                  <a:lnTo>
                    <a:pt x="4582" y="903"/>
                  </a:lnTo>
                  <a:lnTo>
                    <a:pt x="4585" y="897"/>
                  </a:lnTo>
                  <a:lnTo>
                    <a:pt x="4548" y="861"/>
                  </a:lnTo>
                  <a:lnTo>
                    <a:pt x="4508" y="858"/>
                  </a:lnTo>
                  <a:lnTo>
                    <a:pt x="4503" y="867"/>
                  </a:lnTo>
                  <a:lnTo>
                    <a:pt x="4500" y="861"/>
                  </a:lnTo>
                  <a:lnTo>
                    <a:pt x="4506" y="854"/>
                  </a:lnTo>
                  <a:lnTo>
                    <a:pt x="4492" y="848"/>
                  </a:lnTo>
                  <a:lnTo>
                    <a:pt x="4490" y="856"/>
                  </a:lnTo>
                  <a:lnTo>
                    <a:pt x="4470" y="854"/>
                  </a:lnTo>
                  <a:lnTo>
                    <a:pt x="4482" y="858"/>
                  </a:lnTo>
                  <a:lnTo>
                    <a:pt x="4480" y="878"/>
                  </a:lnTo>
                  <a:lnTo>
                    <a:pt x="4492" y="885"/>
                  </a:lnTo>
                  <a:lnTo>
                    <a:pt x="4485" y="896"/>
                  </a:lnTo>
                  <a:lnTo>
                    <a:pt x="4486" y="886"/>
                  </a:lnTo>
                  <a:lnTo>
                    <a:pt x="4465" y="871"/>
                  </a:lnTo>
                  <a:lnTo>
                    <a:pt x="4456" y="834"/>
                  </a:lnTo>
                  <a:lnTo>
                    <a:pt x="4461" y="831"/>
                  </a:lnTo>
                  <a:lnTo>
                    <a:pt x="4444" y="813"/>
                  </a:lnTo>
                  <a:lnTo>
                    <a:pt x="4430" y="810"/>
                  </a:lnTo>
                  <a:lnTo>
                    <a:pt x="4444" y="831"/>
                  </a:lnTo>
                  <a:lnTo>
                    <a:pt x="4415" y="813"/>
                  </a:lnTo>
                  <a:lnTo>
                    <a:pt x="4425" y="805"/>
                  </a:lnTo>
                  <a:lnTo>
                    <a:pt x="4399" y="799"/>
                  </a:lnTo>
                  <a:lnTo>
                    <a:pt x="4404" y="794"/>
                  </a:lnTo>
                  <a:lnTo>
                    <a:pt x="4401" y="788"/>
                  </a:lnTo>
                  <a:lnTo>
                    <a:pt x="4389" y="781"/>
                  </a:lnTo>
                  <a:lnTo>
                    <a:pt x="4370" y="779"/>
                  </a:lnTo>
                  <a:lnTo>
                    <a:pt x="4365" y="767"/>
                  </a:lnTo>
                  <a:lnTo>
                    <a:pt x="4350" y="762"/>
                  </a:lnTo>
                  <a:lnTo>
                    <a:pt x="4346" y="748"/>
                  </a:lnTo>
                  <a:lnTo>
                    <a:pt x="4324" y="739"/>
                  </a:lnTo>
                  <a:lnTo>
                    <a:pt x="4314" y="736"/>
                  </a:lnTo>
                  <a:lnTo>
                    <a:pt x="4270" y="703"/>
                  </a:lnTo>
                  <a:lnTo>
                    <a:pt x="4205" y="674"/>
                  </a:lnTo>
                  <a:lnTo>
                    <a:pt x="4124" y="675"/>
                  </a:lnTo>
                  <a:lnTo>
                    <a:pt x="4057" y="659"/>
                  </a:lnTo>
                  <a:lnTo>
                    <a:pt x="4045" y="663"/>
                  </a:lnTo>
                  <a:lnTo>
                    <a:pt x="4045" y="682"/>
                  </a:lnTo>
                  <a:lnTo>
                    <a:pt x="4036" y="691"/>
                  </a:lnTo>
                  <a:lnTo>
                    <a:pt x="4050" y="693"/>
                  </a:lnTo>
                  <a:lnTo>
                    <a:pt x="4062" y="724"/>
                  </a:lnTo>
                  <a:lnTo>
                    <a:pt x="4030" y="747"/>
                  </a:lnTo>
                  <a:lnTo>
                    <a:pt x="3985" y="717"/>
                  </a:lnTo>
                  <a:lnTo>
                    <a:pt x="3981" y="693"/>
                  </a:lnTo>
                  <a:lnTo>
                    <a:pt x="3971" y="680"/>
                  </a:lnTo>
                  <a:lnTo>
                    <a:pt x="3944" y="699"/>
                  </a:lnTo>
                  <a:lnTo>
                    <a:pt x="3892" y="693"/>
                  </a:lnTo>
                  <a:lnTo>
                    <a:pt x="3866" y="679"/>
                  </a:lnTo>
                  <a:lnTo>
                    <a:pt x="3818" y="684"/>
                  </a:lnTo>
                  <a:lnTo>
                    <a:pt x="3786" y="705"/>
                  </a:lnTo>
                  <a:lnTo>
                    <a:pt x="3786" y="694"/>
                  </a:lnTo>
                  <a:lnTo>
                    <a:pt x="3742" y="676"/>
                  </a:lnTo>
                  <a:lnTo>
                    <a:pt x="3751" y="648"/>
                  </a:lnTo>
                  <a:lnTo>
                    <a:pt x="3750" y="635"/>
                  </a:lnTo>
                  <a:lnTo>
                    <a:pt x="3718" y="597"/>
                  </a:lnTo>
                  <a:lnTo>
                    <a:pt x="3602" y="595"/>
                  </a:lnTo>
                  <a:lnTo>
                    <a:pt x="3541" y="608"/>
                  </a:lnTo>
                  <a:lnTo>
                    <a:pt x="3520" y="596"/>
                  </a:lnTo>
                  <a:lnTo>
                    <a:pt x="3536" y="581"/>
                  </a:lnTo>
                  <a:lnTo>
                    <a:pt x="3515" y="562"/>
                  </a:lnTo>
                  <a:lnTo>
                    <a:pt x="3490" y="564"/>
                  </a:lnTo>
                  <a:lnTo>
                    <a:pt x="3476" y="548"/>
                  </a:lnTo>
                  <a:lnTo>
                    <a:pt x="3442" y="544"/>
                  </a:lnTo>
                  <a:lnTo>
                    <a:pt x="3454" y="527"/>
                  </a:lnTo>
                  <a:lnTo>
                    <a:pt x="3470" y="531"/>
                  </a:lnTo>
                  <a:lnTo>
                    <a:pt x="3462" y="508"/>
                  </a:lnTo>
                  <a:lnTo>
                    <a:pt x="3454" y="502"/>
                  </a:lnTo>
                  <a:lnTo>
                    <a:pt x="3218" y="454"/>
                  </a:lnTo>
                  <a:lnTo>
                    <a:pt x="3211" y="461"/>
                  </a:lnTo>
                  <a:lnTo>
                    <a:pt x="3220" y="476"/>
                  </a:lnTo>
                  <a:lnTo>
                    <a:pt x="3179" y="516"/>
                  </a:lnTo>
                  <a:lnTo>
                    <a:pt x="3184" y="531"/>
                  </a:lnTo>
                  <a:lnTo>
                    <a:pt x="3178" y="539"/>
                  </a:lnTo>
                  <a:lnTo>
                    <a:pt x="3187" y="561"/>
                  </a:lnTo>
                  <a:lnTo>
                    <a:pt x="3171" y="556"/>
                  </a:lnTo>
                  <a:lnTo>
                    <a:pt x="3129" y="583"/>
                  </a:lnTo>
                  <a:lnTo>
                    <a:pt x="3061" y="548"/>
                  </a:lnTo>
                  <a:lnTo>
                    <a:pt x="3046" y="548"/>
                  </a:lnTo>
                  <a:lnTo>
                    <a:pt x="3040" y="569"/>
                  </a:lnTo>
                  <a:lnTo>
                    <a:pt x="3008" y="563"/>
                  </a:lnTo>
                  <a:lnTo>
                    <a:pt x="2982" y="521"/>
                  </a:lnTo>
                  <a:lnTo>
                    <a:pt x="2963" y="555"/>
                  </a:lnTo>
                  <a:lnTo>
                    <a:pt x="2962" y="581"/>
                  </a:lnTo>
                  <a:lnTo>
                    <a:pt x="2941" y="615"/>
                  </a:lnTo>
                  <a:lnTo>
                    <a:pt x="2932" y="599"/>
                  </a:lnTo>
                  <a:lnTo>
                    <a:pt x="2903" y="590"/>
                  </a:lnTo>
                  <a:lnTo>
                    <a:pt x="2879" y="545"/>
                  </a:lnTo>
                  <a:lnTo>
                    <a:pt x="2871" y="548"/>
                  </a:lnTo>
                  <a:lnTo>
                    <a:pt x="2869" y="527"/>
                  </a:lnTo>
                  <a:lnTo>
                    <a:pt x="2892" y="507"/>
                  </a:lnTo>
                  <a:lnTo>
                    <a:pt x="2889" y="505"/>
                  </a:lnTo>
                  <a:lnTo>
                    <a:pt x="2894" y="490"/>
                  </a:lnTo>
                  <a:lnTo>
                    <a:pt x="2883" y="474"/>
                  </a:lnTo>
                  <a:lnTo>
                    <a:pt x="2890" y="442"/>
                  </a:lnTo>
                  <a:lnTo>
                    <a:pt x="2854" y="404"/>
                  </a:lnTo>
                  <a:lnTo>
                    <a:pt x="2820" y="398"/>
                  </a:lnTo>
                  <a:lnTo>
                    <a:pt x="2810" y="408"/>
                  </a:lnTo>
                  <a:lnTo>
                    <a:pt x="2731" y="372"/>
                  </a:lnTo>
                  <a:lnTo>
                    <a:pt x="2729" y="384"/>
                  </a:lnTo>
                  <a:lnTo>
                    <a:pt x="2717" y="380"/>
                  </a:lnTo>
                  <a:lnTo>
                    <a:pt x="2711" y="405"/>
                  </a:lnTo>
                  <a:lnTo>
                    <a:pt x="2720" y="430"/>
                  </a:lnTo>
                  <a:lnTo>
                    <a:pt x="2712" y="438"/>
                  </a:lnTo>
                  <a:lnTo>
                    <a:pt x="2653" y="448"/>
                  </a:lnTo>
                  <a:lnTo>
                    <a:pt x="2581" y="428"/>
                  </a:lnTo>
                  <a:lnTo>
                    <a:pt x="2578" y="406"/>
                  </a:lnTo>
                  <a:lnTo>
                    <a:pt x="2591" y="402"/>
                  </a:lnTo>
                  <a:lnTo>
                    <a:pt x="2499" y="384"/>
                  </a:lnTo>
                  <a:lnTo>
                    <a:pt x="2439" y="401"/>
                  </a:lnTo>
                  <a:lnTo>
                    <a:pt x="2461" y="416"/>
                  </a:lnTo>
                  <a:lnTo>
                    <a:pt x="2436" y="425"/>
                  </a:lnTo>
                  <a:lnTo>
                    <a:pt x="2428" y="424"/>
                  </a:lnTo>
                  <a:lnTo>
                    <a:pt x="2439" y="416"/>
                  </a:lnTo>
                  <a:lnTo>
                    <a:pt x="2431" y="414"/>
                  </a:lnTo>
                  <a:lnTo>
                    <a:pt x="2434" y="390"/>
                  </a:lnTo>
                  <a:lnTo>
                    <a:pt x="2418" y="357"/>
                  </a:lnTo>
                  <a:lnTo>
                    <a:pt x="2419" y="376"/>
                  </a:lnTo>
                  <a:lnTo>
                    <a:pt x="2409" y="385"/>
                  </a:lnTo>
                  <a:lnTo>
                    <a:pt x="2376" y="375"/>
                  </a:lnTo>
                  <a:lnTo>
                    <a:pt x="2374" y="364"/>
                  </a:lnTo>
                  <a:lnTo>
                    <a:pt x="2379" y="357"/>
                  </a:lnTo>
                  <a:lnTo>
                    <a:pt x="2363" y="369"/>
                  </a:lnTo>
                  <a:lnTo>
                    <a:pt x="2340" y="357"/>
                  </a:lnTo>
                  <a:lnTo>
                    <a:pt x="2325" y="375"/>
                  </a:lnTo>
                  <a:lnTo>
                    <a:pt x="2330" y="393"/>
                  </a:lnTo>
                  <a:lnTo>
                    <a:pt x="2355" y="376"/>
                  </a:lnTo>
                  <a:lnTo>
                    <a:pt x="2365" y="388"/>
                  </a:lnTo>
                  <a:lnTo>
                    <a:pt x="2330" y="406"/>
                  </a:lnTo>
                  <a:lnTo>
                    <a:pt x="2313" y="398"/>
                  </a:lnTo>
                  <a:lnTo>
                    <a:pt x="2321" y="408"/>
                  </a:lnTo>
                  <a:lnTo>
                    <a:pt x="2316" y="413"/>
                  </a:lnTo>
                  <a:lnTo>
                    <a:pt x="2270" y="430"/>
                  </a:lnTo>
                  <a:lnTo>
                    <a:pt x="2238" y="428"/>
                  </a:lnTo>
                  <a:lnTo>
                    <a:pt x="2236" y="433"/>
                  </a:lnTo>
                  <a:lnTo>
                    <a:pt x="2236" y="445"/>
                  </a:lnTo>
                  <a:lnTo>
                    <a:pt x="2247" y="454"/>
                  </a:lnTo>
                  <a:lnTo>
                    <a:pt x="2227" y="445"/>
                  </a:lnTo>
                  <a:lnTo>
                    <a:pt x="2211" y="454"/>
                  </a:lnTo>
                  <a:lnTo>
                    <a:pt x="2259" y="393"/>
                  </a:lnTo>
                  <a:lnTo>
                    <a:pt x="2287" y="394"/>
                  </a:lnTo>
                  <a:lnTo>
                    <a:pt x="2352" y="316"/>
                  </a:lnTo>
                  <a:lnTo>
                    <a:pt x="2391" y="301"/>
                  </a:lnTo>
                  <a:lnTo>
                    <a:pt x="2391" y="290"/>
                  </a:lnTo>
                  <a:lnTo>
                    <a:pt x="2407" y="286"/>
                  </a:lnTo>
                  <a:lnTo>
                    <a:pt x="2402" y="281"/>
                  </a:lnTo>
                  <a:lnTo>
                    <a:pt x="2428" y="267"/>
                  </a:lnTo>
                  <a:lnTo>
                    <a:pt x="2445" y="244"/>
                  </a:lnTo>
                  <a:lnTo>
                    <a:pt x="2441" y="229"/>
                  </a:lnTo>
                  <a:lnTo>
                    <a:pt x="2445" y="223"/>
                  </a:lnTo>
                  <a:lnTo>
                    <a:pt x="2422" y="217"/>
                  </a:lnTo>
                  <a:lnTo>
                    <a:pt x="2409" y="194"/>
                  </a:lnTo>
                  <a:lnTo>
                    <a:pt x="2436" y="217"/>
                  </a:lnTo>
                  <a:lnTo>
                    <a:pt x="2448" y="197"/>
                  </a:lnTo>
                  <a:lnTo>
                    <a:pt x="2446" y="184"/>
                  </a:lnTo>
                  <a:lnTo>
                    <a:pt x="2439" y="184"/>
                  </a:lnTo>
                  <a:lnTo>
                    <a:pt x="2428" y="154"/>
                  </a:lnTo>
                  <a:lnTo>
                    <a:pt x="2419" y="169"/>
                  </a:lnTo>
                  <a:lnTo>
                    <a:pt x="2411" y="156"/>
                  </a:lnTo>
                  <a:lnTo>
                    <a:pt x="2416" y="147"/>
                  </a:lnTo>
                  <a:lnTo>
                    <a:pt x="2369" y="106"/>
                  </a:lnTo>
                  <a:lnTo>
                    <a:pt x="2287" y="102"/>
                  </a:lnTo>
                  <a:lnTo>
                    <a:pt x="2264" y="132"/>
                  </a:lnTo>
                  <a:lnTo>
                    <a:pt x="2230" y="132"/>
                  </a:lnTo>
                  <a:lnTo>
                    <a:pt x="2259" y="102"/>
                  </a:lnTo>
                  <a:lnTo>
                    <a:pt x="2264" y="87"/>
                  </a:lnTo>
                  <a:lnTo>
                    <a:pt x="2262" y="78"/>
                  </a:lnTo>
                  <a:lnTo>
                    <a:pt x="2217" y="73"/>
                  </a:lnTo>
                  <a:lnTo>
                    <a:pt x="2219" y="62"/>
                  </a:lnTo>
                  <a:lnTo>
                    <a:pt x="2178" y="82"/>
                  </a:lnTo>
                  <a:lnTo>
                    <a:pt x="2227" y="42"/>
                  </a:lnTo>
                  <a:lnTo>
                    <a:pt x="2219" y="19"/>
                  </a:lnTo>
                  <a:lnTo>
                    <a:pt x="2173" y="0"/>
                  </a:lnTo>
                  <a:lnTo>
                    <a:pt x="2141" y="11"/>
                  </a:lnTo>
                  <a:lnTo>
                    <a:pt x="2094" y="68"/>
                  </a:lnTo>
                  <a:lnTo>
                    <a:pt x="2081" y="95"/>
                  </a:lnTo>
                  <a:lnTo>
                    <a:pt x="2096" y="113"/>
                  </a:lnTo>
                  <a:lnTo>
                    <a:pt x="2088" y="111"/>
                  </a:lnTo>
                  <a:lnTo>
                    <a:pt x="2088" y="123"/>
                  </a:lnTo>
                  <a:lnTo>
                    <a:pt x="2024" y="131"/>
                  </a:lnTo>
                  <a:lnTo>
                    <a:pt x="2051" y="154"/>
                  </a:lnTo>
                  <a:lnTo>
                    <a:pt x="2046" y="175"/>
                  </a:lnTo>
                  <a:lnTo>
                    <a:pt x="2036" y="165"/>
                  </a:lnTo>
                  <a:lnTo>
                    <a:pt x="2018" y="151"/>
                  </a:lnTo>
                  <a:lnTo>
                    <a:pt x="1990" y="169"/>
                  </a:lnTo>
                  <a:lnTo>
                    <a:pt x="1994" y="180"/>
                  </a:lnTo>
                  <a:lnTo>
                    <a:pt x="1958" y="190"/>
                  </a:lnTo>
                  <a:lnTo>
                    <a:pt x="1962" y="180"/>
                  </a:lnTo>
                  <a:lnTo>
                    <a:pt x="1954" y="178"/>
                  </a:lnTo>
                  <a:lnTo>
                    <a:pt x="1935" y="190"/>
                  </a:lnTo>
                  <a:lnTo>
                    <a:pt x="1945" y="168"/>
                  </a:lnTo>
                  <a:lnTo>
                    <a:pt x="1937" y="163"/>
                  </a:lnTo>
                  <a:lnTo>
                    <a:pt x="1855" y="173"/>
                  </a:lnTo>
                  <a:lnTo>
                    <a:pt x="1855" y="182"/>
                  </a:lnTo>
                  <a:lnTo>
                    <a:pt x="1873" y="182"/>
                  </a:lnTo>
                  <a:lnTo>
                    <a:pt x="1870" y="192"/>
                  </a:lnTo>
                  <a:lnTo>
                    <a:pt x="1752" y="226"/>
                  </a:lnTo>
                  <a:lnTo>
                    <a:pt x="1717" y="261"/>
                  </a:lnTo>
                  <a:lnTo>
                    <a:pt x="1687" y="261"/>
                  </a:lnTo>
                  <a:lnTo>
                    <a:pt x="1709" y="269"/>
                  </a:lnTo>
                  <a:lnTo>
                    <a:pt x="1693" y="275"/>
                  </a:lnTo>
                  <a:lnTo>
                    <a:pt x="1683" y="301"/>
                  </a:lnTo>
                  <a:lnTo>
                    <a:pt x="1659" y="286"/>
                  </a:lnTo>
                  <a:lnTo>
                    <a:pt x="1653" y="300"/>
                  </a:lnTo>
                  <a:lnTo>
                    <a:pt x="1679" y="311"/>
                  </a:lnTo>
                  <a:lnTo>
                    <a:pt x="1657" y="328"/>
                  </a:lnTo>
                  <a:lnTo>
                    <a:pt x="1681" y="337"/>
                  </a:lnTo>
                  <a:lnTo>
                    <a:pt x="1687" y="353"/>
                  </a:lnTo>
                  <a:lnTo>
                    <a:pt x="1679" y="356"/>
                  </a:lnTo>
                  <a:lnTo>
                    <a:pt x="1681" y="369"/>
                  </a:lnTo>
                  <a:lnTo>
                    <a:pt x="1521" y="393"/>
                  </a:lnTo>
                  <a:lnTo>
                    <a:pt x="1509" y="398"/>
                  </a:lnTo>
                  <a:lnTo>
                    <a:pt x="1516" y="404"/>
                  </a:lnTo>
                  <a:lnTo>
                    <a:pt x="1502" y="416"/>
                  </a:lnTo>
                  <a:lnTo>
                    <a:pt x="1509" y="420"/>
                  </a:lnTo>
                  <a:lnTo>
                    <a:pt x="1502" y="428"/>
                  </a:lnTo>
                  <a:lnTo>
                    <a:pt x="1521" y="450"/>
                  </a:lnTo>
                  <a:lnTo>
                    <a:pt x="1516" y="465"/>
                  </a:lnTo>
                  <a:lnTo>
                    <a:pt x="1521" y="485"/>
                  </a:lnTo>
                  <a:lnTo>
                    <a:pt x="1558" y="502"/>
                  </a:lnTo>
                  <a:lnTo>
                    <a:pt x="1560" y="508"/>
                  </a:lnTo>
                  <a:lnTo>
                    <a:pt x="1557" y="515"/>
                  </a:lnTo>
                  <a:lnTo>
                    <a:pt x="1591" y="532"/>
                  </a:lnTo>
                  <a:lnTo>
                    <a:pt x="1596" y="550"/>
                  </a:lnTo>
                  <a:lnTo>
                    <a:pt x="1587" y="576"/>
                  </a:lnTo>
                  <a:lnTo>
                    <a:pt x="1597" y="619"/>
                  </a:lnTo>
                  <a:lnTo>
                    <a:pt x="1597" y="639"/>
                  </a:lnTo>
                  <a:lnTo>
                    <a:pt x="1582" y="645"/>
                  </a:lnTo>
                  <a:lnTo>
                    <a:pt x="1583" y="659"/>
                  </a:lnTo>
                  <a:lnTo>
                    <a:pt x="1557" y="645"/>
                  </a:lnTo>
                  <a:lnTo>
                    <a:pt x="1560" y="615"/>
                  </a:lnTo>
                  <a:lnTo>
                    <a:pt x="1557" y="581"/>
                  </a:lnTo>
                  <a:lnTo>
                    <a:pt x="1579" y="567"/>
                  </a:lnTo>
                  <a:lnTo>
                    <a:pt x="1587" y="545"/>
                  </a:lnTo>
                  <a:lnTo>
                    <a:pt x="1535" y="540"/>
                  </a:lnTo>
                  <a:lnTo>
                    <a:pt x="1516" y="516"/>
                  </a:lnTo>
                  <a:lnTo>
                    <a:pt x="1473" y="492"/>
                  </a:lnTo>
                  <a:lnTo>
                    <a:pt x="1422" y="507"/>
                  </a:lnTo>
                  <a:lnTo>
                    <a:pt x="1420" y="515"/>
                  </a:lnTo>
                  <a:lnTo>
                    <a:pt x="1438" y="521"/>
                  </a:lnTo>
                  <a:lnTo>
                    <a:pt x="1415" y="540"/>
                  </a:lnTo>
                  <a:lnTo>
                    <a:pt x="1403" y="543"/>
                  </a:lnTo>
                  <a:lnTo>
                    <a:pt x="1391" y="524"/>
                  </a:lnTo>
                  <a:lnTo>
                    <a:pt x="1380" y="528"/>
                  </a:lnTo>
                  <a:lnTo>
                    <a:pt x="1389" y="552"/>
                  </a:lnTo>
                  <a:lnTo>
                    <a:pt x="1423" y="573"/>
                  </a:lnTo>
                  <a:lnTo>
                    <a:pt x="1435" y="567"/>
                  </a:lnTo>
                  <a:lnTo>
                    <a:pt x="1449" y="597"/>
                  </a:lnTo>
                  <a:lnTo>
                    <a:pt x="1363" y="569"/>
                  </a:lnTo>
                  <a:lnTo>
                    <a:pt x="1357" y="563"/>
                  </a:lnTo>
                  <a:lnTo>
                    <a:pt x="1366" y="561"/>
                  </a:lnTo>
                  <a:lnTo>
                    <a:pt x="1366" y="548"/>
                  </a:lnTo>
                  <a:lnTo>
                    <a:pt x="1357" y="520"/>
                  </a:lnTo>
                  <a:lnTo>
                    <a:pt x="1368" y="500"/>
                  </a:lnTo>
                  <a:lnTo>
                    <a:pt x="1364" y="481"/>
                  </a:lnTo>
                  <a:lnTo>
                    <a:pt x="1368" y="478"/>
                  </a:lnTo>
                  <a:lnTo>
                    <a:pt x="1354" y="454"/>
                  </a:lnTo>
                  <a:lnTo>
                    <a:pt x="1344" y="455"/>
                  </a:lnTo>
                  <a:lnTo>
                    <a:pt x="1352" y="500"/>
                  </a:lnTo>
                  <a:lnTo>
                    <a:pt x="1305" y="532"/>
                  </a:lnTo>
                  <a:lnTo>
                    <a:pt x="1295" y="555"/>
                  </a:lnTo>
                  <a:lnTo>
                    <a:pt x="1331" y="617"/>
                  </a:lnTo>
                  <a:lnTo>
                    <a:pt x="1311" y="674"/>
                  </a:lnTo>
                  <a:lnTo>
                    <a:pt x="1321" y="700"/>
                  </a:lnTo>
                  <a:lnTo>
                    <a:pt x="1317" y="718"/>
                  </a:lnTo>
                  <a:lnTo>
                    <a:pt x="1355" y="727"/>
                  </a:lnTo>
                  <a:lnTo>
                    <a:pt x="1381" y="717"/>
                  </a:lnTo>
                  <a:lnTo>
                    <a:pt x="1425" y="740"/>
                  </a:lnTo>
                  <a:lnTo>
                    <a:pt x="1440" y="778"/>
                  </a:lnTo>
                  <a:lnTo>
                    <a:pt x="1424" y="787"/>
                  </a:lnTo>
                  <a:lnTo>
                    <a:pt x="1423" y="810"/>
                  </a:lnTo>
                  <a:lnTo>
                    <a:pt x="1460" y="822"/>
                  </a:lnTo>
                  <a:lnTo>
                    <a:pt x="1429" y="824"/>
                  </a:lnTo>
                  <a:lnTo>
                    <a:pt x="1415" y="812"/>
                  </a:lnTo>
                  <a:lnTo>
                    <a:pt x="1420" y="783"/>
                  </a:lnTo>
                  <a:lnTo>
                    <a:pt x="1415" y="778"/>
                  </a:lnTo>
                  <a:lnTo>
                    <a:pt x="1417" y="764"/>
                  </a:lnTo>
                  <a:lnTo>
                    <a:pt x="1401" y="751"/>
                  </a:lnTo>
                  <a:lnTo>
                    <a:pt x="1395" y="733"/>
                  </a:lnTo>
                  <a:lnTo>
                    <a:pt x="1339" y="748"/>
                  </a:lnTo>
                  <a:lnTo>
                    <a:pt x="1331" y="771"/>
                  </a:lnTo>
                  <a:lnTo>
                    <a:pt x="1344" y="795"/>
                  </a:lnTo>
                  <a:lnTo>
                    <a:pt x="1343" y="814"/>
                  </a:lnTo>
                  <a:lnTo>
                    <a:pt x="1321" y="836"/>
                  </a:lnTo>
                  <a:lnTo>
                    <a:pt x="1308" y="865"/>
                  </a:lnTo>
                  <a:lnTo>
                    <a:pt x="1276" y="882"/>
                  </a:lnTo>
                  <a:lnTo>
                    <a:pt x="1273" y="901"/>
                  </a:lnTo>
                  <a:lnTo>
                    <a:pt x="1268" y="902"/>
                  </a:lnTo>
                  <a:lnTo>
                    <a:pt x="1214" y="895"/>
                  </a:lnTo>
                  <a:lnTo>
                    <a:pt x="1211" y="875"/>
                  </a:lnTo>
                  <a:lnTo>
                    <a:pt x="1205" y="870"/>
                  </a:lnTo>
                  <a:lnTo>
                    <a:pt x="1224" y="874"/>
                  </a:lnTo>
                  <a:lnTo>
                    <a:pt x="1265" y="859"/>
                  </a:lnTo>
                  <a:lnTo>
                    <a:pt x="1250" y="846"/>
                  </a:lnTo>
                  <a:lnTo>
                    <a:pt x="1271" y="848"/>
                  </a:lnTo>
                  <a:lnTo>
                    <a:pt x="1285" y="822"/>
                  </a:lnTo>
                  <a:lnTo>
                    <a:pt x="1296" y="813"/>
                  </a:lnTo>
                  <a:lnTo>
                    <a:pt x="1296" y="787"/>
                  </a:lnTo>
                  <a:lnTo>
                    <a:pt x="1306" y="769"/>
                  </a:lnTo>
                  <a:lnTo>
                    <a:pt x="1306" y="757"/>
                  </a:lnTo>
                  <a:lnTo>
                    <a:pt x="1280" y="730"/>
                  </a:lnTo>
                  <a:lnTo>
                    <a:pt x="1285" y="675"/>
                  </a:lnTo>
                  <a:lnTo>
                    <a:pt x="1278" y="645"/>
                  </a:lnTo>
                  <a:lnTo>
                    <a:pt x="1287" y="636"/>
                  </a:lnTo>
                  <a:lnTo>
                    <a:pt x="1288" y="604"/>
                  </a:lnTo>
                  <a:lnTo>
                    <a:pt x="1282" y="580"/>
                  </a:lnTo>
                  <a:lnTo>
                    <a:pt x="1259" y="557"/>
                  </a:lnTo>
                  <a:lnTo>
                    <a:pt x="1285" y="503"/>
                  </a:lnTo>
                  <a:lnTo>
                    <a:pt x="1282" y="464"/>
                  </a:lnTo>
                  <a:lnTo>
                    <a:pt x="1192" y="448"/>
                  </a:lnTo>
                  <a:lnTo>
                    <a:pt x="1179" y="474"/>
                  </a:lnTo>
                  <a:lnTo>
                    <a:pt x="1165" y="536"/>
                  </a:lnTo>
                  <a:lnTo>
                    <a:pt x="1121" y="573"/>
                  </a:lnTo>
                  <a:lnTo>
                    <a:pt x="1116" y="590"/>
                  </a:lnTo>
                  <a:lnTo>
                    <a:pt x="1128" y="590"/>
                  </a:lnTo>
                  <a:lnTo>
                    <a:pt x="1113" y="608"/>
                  </a:lnTo>
                  <a:lnTo>
                    <a:pt x="1138" y="615"/>
                  </a:lnTo>
                  <a:lnTo>
                    <a:pt x="1130" y="644"/>
                  </a:lnTo>
                  <a:lnTo>
                    <a:pt x="1135" y="659"/>
                  </a:lnTo>
                  <a:lnTo>
                    <a:pt x="1124" y="662"/>
                  </a:lnTo>
                  <a:lnTo>
                    <a:pt x="1123" y="691"/>
                  </a:lnTo>
                  <a:lnTo>
                    <a:pt x="1158" y="698"/>
                  </a:lnTo>
                  <a:lnTo>
                    <a:pt x="1156" y="706"/>
                  </a:lnTo>
                  <a:lnTo>
                    <a:pt x="1167" y="731"/>
                  </a:lnTo>
                  <a:lnTo>
                    <a:pt x="1185" y="740"/>
                  </a:lnTo>
                  <a:lnTo>
                    <a:pt x="1162" y="782"/>
                  </a:lnTo>
                  <a:lnTo>
                    <a:pt x="1128" y="743"/>
                  </a:lnTo>
                  <a:lnTo>
                    <a:pt x="1045" y="696"/>
                  </a:lnTo>
                  <a:lnTo>
                    <a:pt x="962" y="675"/>
                  </a:lnTo>
                  <a:lnTo>
                    <a:pt x="938" y="691"/>
                  </a:lnTo>
                  <a:lnTo>
                    <a:pt x="957" y="723"/>
                  </a:lnTo>
                  <a:lnTo>
                    <a:pt x="952" y="738"/>
                  </a:lnTo>
                  <a:lnTo>
                    <a:pt x="925" y="752"/>
                  </a:lnTo>
                  <a:lnTo>
                    <a:pt x="928" y="766"/>
                  </a:lnTo>
                  <a:lnTo>
                    <a:pt x="916" y="775"/>
                  </a:lnTo>
                  <a:lnTo>
                    <a:pt x="904" y="767"/>
                  </a:lnTo>
                  <a:lnTo>
                    <a:pt x="914" y="751"/>
                  </a:lnTo>
                  <a:lnTo>
                    <a:pt x="896" y="730"/>
                  </a:lnTo>
                  <a:lnTo>
                    <a:pt x="853" y="762"/>
                  </a:lnTo>
                  <a:lnTo>
                    <a:pt x="800" y="759"/>
                  </a:lnTo>
                  <a:lnTo>
                    <a:pt x="779" y="786"/>
                  </a:lnTo>
                  <a:lnTo>
                    <a:pt x="758" y="775"/>
                  </a:lnTo>
                  <a:lnTo>
                    <a:pt x="756" y="758"/>
                  </a:lnTo>
                  <a:lnTo>
                    <a:pt x="761" y="746"/>
                  </a:lnTo>
                  <a:lnTo>
                    <a:pt x="751" y="742"/>
                  </a:lnTo>
                  <a:lnTo>
                    <a:pt x="772" y="733"/>
                  </a:lnTo>
                  <a:lnTo>
                    <a:pt x="741" y="739"/>
                  </a:lnTo>
                  <a:lnTo>
                    <a:pt x="737" y="747"/>
                  </a:lnTo>
                  <a:lnTo>
                    <a:pt x="738" y="754"/>
                  </a:lnTo>
                  <a:lnTo>
                    <a:pt x="733" y="757"/>
                  </a:lnTo>
                  <a:lnTo>
                    <a:pt x="724" y="748"/>
                  </a:lnTo>
                  <a:lnTo>
                    <a:pt x="714" y="758"/>
                  </a:lnTo>
                  <a:lnTo>
                    <a:pt x="720" y="762"/>
                  </a:lnTo>
                  <a:lnTo>
                    <a:pt x="714" y="774"/>
                  </a:lnTo>
                  <a:lnTo>
                    <a:pt x="705" y="763"/>
                  </a:lnTo>
                  <a:lnTo>
                    <a:pt x="693" y="766"/>
                  </a:lnTo>
                  <a:lnTo>
                    <a:pt x="591" y="822"/>
                  </a:lnTo>
                  <a:lnTo>
                    <a:pt x="581" y="846"/>
                  </a:lnTo>
                  <a:lnTo>
                    <a:pt x="581" y="858"/>
                  </a:lnTo>
                  <a:lnTo>
                    <a:pt x="551" y="878"/>
                  </a:lnTo>
                  <a:lnTo>
                    <a:pt x="548" y="865"/>
                  </a:lnTo>
                  <a:lnTo>
                    <a:pt x="533" y="866"/>
                  </a:lnTo>
                  <a:lnTo>
                    <a:pt x="505" y="831"/>
                  </a:lnTo>
                  <a:lnTo>
                    <a:pt x="515" y="813"/>
                  </a:lnTo>
                  <a:lnTo>
                    <a:pt x="551" y="807"/>
                  </a:lnTo>
                  <a:lnTo>
                    <a:pt x="544" y="783"/>
                  </a:lnTo>
                  <a:lnTo>
                    <a:pt x="527" y="766"/>
                  </a:lnTo>
                  <a:lnTo>
                    <a:pt x="456" y="753"/>
                  </a:lnTo>
                  <a:lnTo>
                    <a:pt x="481" y="775"/>
                  </a:lnTo>
                  <a:lnTo>
                    <a:pt x="479" y="810"/>
                  </a:lnTo>
                  <a:lnTo>
                    <a:pt x="473" y="838"/>
                  </a:lnTo>
                  <a:lnTo>
                    <a:pt x="493" y="859"/>
                  </a:lnTo>
                  <a:lnTo>
                    <a:pt x="479" y="898"/>
                  </a:lnTo>
                  <a:lnTo>
                    <a:pt x="481" y="922"/>
                  </a:lnTo>
                  <a:lnTo>
                    <a:pt x="471" y="908"/>
                  </a:lnTo>
                  <a:lnTo>
                    <a:pt x="461" y="913"/>
                  </a:lnTo>
                  <a:lnTo>
                    <a:pt x="465" y="901"/>
                  </a:lnTo>
                  <a:lnTo>
                    <a:pt x="429" y="886"/>
                  </a:lnTo>
                  <a:lnTo>
                    <a:pt x="405" y="913"/>
                  </a:lnTo>
                  <a:lnTo>
                    <a:pt x="361" y="938"/>
                  </a:lnTo>
                  <a:lnTo>
                    <a:pt x="362" y="954"/>
                  </a:lnTo>
                  <a:lnTo>
                    <a:pt x="389" y="1002"/>
                  </a:lnTo>
                  <a:lnTo>
                    <a:pt x="323" y="984"/>
                  </a:lnTo>
                  <a:lnTo>
                    <a:pt x="312" y="994"/>
                  </a:lnTo>
                  <a:lnTo>
                    <a:pt x="309" y="986"/>
                  </a:lnTo>
                  <a:lnTo>
                    <a:pt x="318" y="982"/>
                  </a:lnTo>
                  <a:lnTo>
                    <a:pt x="278" y="963"/>
                  </a:lnTo>
                  <a:lnTo>
                    <a:pt x="266" y="978"/>
                  </a:lnTo>
                  <a:lnTo>
                    <a:pt x="270" y="989"/>
                  </a:lnTo>
                  <a:lnTo>
                    <a:pt x="289" y="1008"/>
                  </a:lnTo>
                  <a:lnTo>
                    <a:pt x="305" y="1003"/>
                  </a:lnTo>
                  <a:lnTo>
                    <a:pt x="314" y="1033"/>
                  </a:lnTo>
                  <a:lnTo>
                    <a:pt x="295" y="1039"/>
                  </a:lnTo>
                  <a:lnTo>
                    <a:pt x="257" y="1026"/>
                  </a:lnTo>
                  <a:lnTo>
                    <a:pt x="240" y="1008"/>
                  </a:lnTo>
                  <a:lnTo>
                    <a:pt x="214" y="1003"/>
                  </a:lnTo>
                  <a:lnTo>
                    <a:pt x="220" y="994"/>
                  </a:lnTo>
                  <a:lnTo>
                    <a:pt x="219" y="979"/>
                  </a:lnTo>
                  <a:lnTo>
                    <a:pt x="204" y="954"/>
                  </a:lnTo>
                  <a:lnTo>
                    <a:pt x="214" y="948"/>
                  </a:lnTo>
                  <a:lnTo>
                    <a:pt x="217" y="922"/>
                  </a:lnTo>
                  <a:lnTo>
                    <a:pt x="137" y="854"/>
                  </a:lnTo>
                  <a:lnTo>
                    <a:pt x="150" y="848"/>
                  </a:lnTo>
                  <a:lnTo>
                    <a:pt x="180" y="872"/>
                  </a:lnTo>
                  <a:lnTo>
                    <a:pt x="207" y="874"/>
                  </a:lnTo>
                  <a:lnTo>
                    <a:pt x="208" y="885"/>
                  </a:lnTo>
                  <a:lnTo>
                    <a:pt x="332" y="910"/>
                  </a:lnTo>
                  <a:lnTo>
                    <a:pt x="366" y="898"/>
                  </a:lnTo>
                  <a:lnTo>
                    <a:pt x="398" y="870"/>
                  </a:lnTo>
                  <a:lnTo>
                    <a:pt x="404" y="848"/>
                  </a:lnTo>
                  <a:lnTo>
                    <a:pt x="395" y="843"/>
                  </a:lnTo>
                  <a:lnTo>
                    <a:pt x="392" y="818"/>
                  </a:lnTo>
                  <a:lnTo>
                    <a:pt x="362" y="789"/>
                  </a:lnTo>
                  <a:lnTo>
                    <a:pt x="320" y="778"/>
                  </a:lnTo>
                  <a:lnTo>
                    <a:pt x="247" y="719"/>
                  </a:lnTo>
                  <a:lnTo>
                    <a:pt x="178" y="717"/>
                  </a:lnTo>
                  <a:lnTo>
                    <a:pt x="171" y="705"/>
                  </a:lnTo>
                  <a:lnTo>
                    <a:pt x="163" y="711"/>
                  </a:lnTo>
                  <a:lnTo>
                    <a:pt x="165" y="703"/>
                  </a:lnTo>
                  <a:lnTo>
                    <a:pt x="137" y="694"/>
                  </a:lnTo>
                  <a:lnTo>
                    <a:pt x="142" y="682"/>
                  </a:lnTo>
                  <a:lnTo>
                    <a:pt x="163" y="693"/>
                  </a:lnTo>
                  <a:lnTo>
                    <a:pt x="169" y="682"/>
                  </a:lnTo>
                  <a:lnTo>
                    <a:pt x="134" y="669"/>
                  </a:lnTo>
                  <a:lnTo>
                    <a:pt x="136" y="680"/>
                  </a:lnTo>
                  <a:lnTo>
                    <a:pt x="131" y="679"/>
                  </a:lnTo>
                  <a:lnTo>
                    <a:pt x="127" y="688"/>
                  </a:lnTo>
                  <a:lnTo>
                    <a:pt x="106" y="680"/>
                  </a:lnTo>
                  <a:lnTo>
                    <a:pt x="106" y="693"/>
                  </a:lnTo>
                  <a:lnTo>
                    <a:pt x="88" y="688"/>
                  </a:lnTo>
                  <a:lnTo>
                    <a:pt x="84" y="702"/>
                  </a:lnTo>
                  <a:lnTo>
                    <a:pt x="55" y="726"/>
                  </a:lnTo>
                  <a:lnTo>
                    <a:pt x="42" y="738"/>
                  </a:lnTo>
                  <a:lnTo>
                    <a:pt x="46" y="740"/>
                  </a:lnTo>
                  <a:lnTo>
                    <a:pt x="42" y="769"/>
                  </a:lnTo>
                  <a:lnTo>
                    <a:pt x="64" y="787"/>
                  </a:lnTo>
                  <a:lnTo>
                    <a:pt x="84" y="819"/>
                  </a:lnTo>
                  <a:lnTo>
                    <a:pt x="60" y="859"/>
                  </a:lnTo>
                  <a:lnTo>
                    <a:pt x="85" y="926"/>
                  </a:lnTo>
                  <a:lnTo>
                    <a:pt x="76" y="954"/>
                  </a:lnTo>
                  <a:lnTo>
                    <a:pt x="76" y="979"/>
                  </a:lnTo>
                  <a:lnTo>
                    <a:pt x="84" y="981"/>
                  </a:lnTo>
                  <a:lnTo>
                    <a:pt x="85" y="998"/>
                  </a:lnTo>
                  <a:lnTo>
                    <a:pt x="99" y="1010"/>
                  </a:lnTo>
                  <a:lnTo>
                    <a:pt x="90" y="1040"/>
                  </a:lnTo>
                  <a:lnTo>
                    <a:pt x="104" y="1056"/>
                  </a:lnTo>
                  <a:lnTo>
                    <a:pt x="122" y="1075"/>
                  </a:lnTo>
                  <a:lnTo>
                    <a:pt x="122" y="1093"/>
                  </a:lnTo>
                  <a:lnTo>
                    <a:pt x="79" y="1147"/>
                  </a:lnTo>
                  <a:lnTo>
                    <a:pt x="14" y="1196"/>
                  </a:lnTo>
                  <a:lnTo>
                    <a:pt x="42" y="1192"/>
                  </a:lnTo>
                  <a:lnTo>
                    <a:pt x="42" y="1205"/>
                  </a:lnTo>
                  <a:lnTo>
                    <a:pt x="36" y="1200"/>
                  </a:lnTo>
                  <a:lnTo>
                    <a:pt x="41" y="1211"/>
                  </a:lnTo>
                  <a:lnTo>
                    <a:pt x="76" y="1218"/>
                  </a:lnTo>
                  <a:lnTo>
                    <a:pt x="88" y="1228"/>
                  </a:lnTo>
                  <a:lnTo>
                    <a:pt x="55" y="1228"/>
                  </a:lnTo>
                  <a:lnTo>
                    <a:pt x="33" y="1242"/>
                  </a:lnTo>
                  <a:lnTo>
                    <a:pt x="34" y="1255"/>
                  </a:lnTo>
                  <a:lnTo>
                    <a:pt x="23" y="1271"/>
                  </a:lnTo>
                  <a:lnTo>
                    <a:pt x="0" y="1276"/>
                  </a:lnTo>
                  <a:lnTo>
                    <a:pt x="7" y="1300"/>
                  </a:lnTo>
                  <a:lnTo>
                    <a:pt x="12" y="1302"/>
                  </a:lnTo>
                  <a:lnTo>
                    <a:pt x="14" y="1311"/>
                  </a:lnTo>
                  <a:lnTo>
                    <a:pt x="19" y="1316"/>
                  </a:lnTo>
                  <a:lnTo>
                    <a:pt x="21" y="1323"/>
                  </a:lnTo>
                  <a:lnTo>
                    <a:pt x="12" y="1332"/>
                  </a:lnTo>
                  <a:lnTo>
                    <a:pt x="13" y="1336"/>
                  </a:lnTo>
                  <a:lnTo>
                    <a:pt x="23" y="1347"/>
                  </a:lnTo>
                  <a:lnTo>
                    <a:pt x="19" y="1364"/>
                  </a:lnTo>
                  <a:lnTo>
                    <a:pt x="27" y="1367"/>
                  </a:lnTo>
                  <a:lnTo>
                    <a:pt x="34" y="1379"/>
                  </a:lnTo>
                  <a:lnTo>
                    <a:pt x="36" y="1397"/>
                  </a:lnTo>
                  <a:lnTo>
                    <a:pt x="37" y="1399"/>
                  </a:lnTo>
                  <a:lnTo>
                    <a:pt x="64" y="1403"/>
                  </a:lnTo>
                  <a:lnTo>
                    <a:pt x="70" y="1407"/>
                  </a:lnTo>
                  <a:lnTo>
                    <a:pt x="69" y="1415"/>
                  </a:lnTo>
                  <a:lnTo>
                    <a:pt x="91" y="1409"/>
                  </a:lnTo>
                  <a:lnTo>
                    <a:pt x="112" y="1420"/>
                  </a:lnTo>
                  <a:lnTo>
                    <a:pt x="110" y="1431"/>
                  </a:lnTo>
                  <a:lnTo>
                    <a:pt x="115" y="1438"/>
                  </a:lnTo>
                  <a:lnTo>
                    <a:pt x="110" y="1452"/>
                  </a:lnTo>
                  <a:lnTo>
                    <a:pt x="126" y="1476"/>
                  </a:lnTo>
                  <a:lnTo>
                    <a:pt x="136" y="1483"/>
                  </a:lnTo>
                  <a:lnTo>
                    <a:pt x="137" y="1492"/>
                  </a:lnTo>
                  <a:lnTo>
                    <a:pt x="150" y="1491"/>
                  </a:lnTo>
                  <a:lnTo>
                    <a:pt x="157" y="1494"/>
                  </a:lnTo>
                  <a:lnTo>
                    <a:pt x="159" y="1499"/>
                  </a:lnTo>
                  <a:lnTo>
                    <a:pt x="163" y="1501"/>
                  </a:lnTo>
                  <a:lnTo>
                    <a:pt x="163" y="1507"/>
                  </a:lnTo>
                  <a:lnTo>
                    <a:pt x="147" y="1517"/>
                  </a:lnTo>
                  <a:lnTo>
                    <a:pt x="129" y="1513"/>
                  </a:lnTo>
                  <a:lnTo>
                    <a:pt x="122" y="1519"/>
                  </a:lnTo>
                  <a:lnTo>
                    <a:pt x="127" y="1526"/>
                  </a:lnTo>
                  <a:lnTo>
                    <a:pt x="136" y="1557"/>
                  </a:lnTo>
                  <a:lnTo>
                    <a:pt x="143" y="1561"/>
                  </a:lnTo>
                  <a:lnTo>
                    <a:pt x="154" y="1550"/>
                  </a:lnTo>
                  <a:lnTo>
                    <a:pt x="191" y="1548"/>
                  </a:lnTo>
                  <a:lnTo>
                    <a:pt x="209" y="1568"/>
                  </a:lnTo>
                  <a:lnTo>
                    <a:pt x="209" y="1571"/>
                  </a:lnTo>
                  <a:lnTo>
                    <a:pt x="202" y="1573"/>
                  </a:lnTo>
                  <a:lnTo>
                    <a:pt x="207" y="1587"/>
                  </a:lnTo>
                  <a:lnTo>
                    <a:pt x="220" y="1592"/>
                  </a:lnTo>
                  <a:lnTo>
                    <a:pt x="228" y="1590"/>
                  </a:lnTo>
                  <a:lnTo>
                    <a:pt x="236" y="1598"/>
                  </a:lnTo>
                  <a:lnTo>
                    <a:pt x="238" y="1614"/>
                  </a:lnTo>
                  <a:lnTo>
                    <a:pt x="243" y="1620"/>
                  </a:lnTo>
                  <a:lnTo>
                    <a:pt x="259" y="1620"/>
                  </a:lnTo>
                  <a:lnTo>
                    <a:pt x="265" y="1625"/>
                  </a:lnTo>
                  <a:lnTo>
                    <a:pt x="272" y="1625"/>
                  </a:lnTo>
                  <a:lnTo>
                    <a:pt x="291" y="1619"/>
                  </a:lnTo>
                  <a:lnTo>
                    <a:pt x="311" y="1637"/>
                  </a:lnTo>
                  <a:lnTo>
                    <a:pt x="320" y="1634"/>
                  </a:lnTo>
                  <a:lnTo>
                    <a:pt x="334" y="1642"/>
                  </a:lnTo>
                  <a:lnTo>
                    <a:pt x="343" y="1640"/>
                  </a:lnTo>
                  <a:lnTo>
                    <a:pt x="371" y="1650"/>
                  </a:lnTo>
                  <a:lnTo>
                    <a:pt x="368" y="1653"/>
                  </a:lnTo>
                  <a:lnTo>
                    <a:pt x="372" y="1663"/>
                  </a:lnTo>
                  <a:lnTo>
                    <a:pt x="368" y="1669"/>
                  </a:lnTo>
                  <a:lnTo>
                    <a:pt x="360" y="1671"/>
                  </a:lnTo>
                  <a:lnTo>
                    <a:pt x="370" y="1678"/>
                  </a:lnTo>
                  <a:lnTo>
                    <a:pt x="360" y="1682"/>
                  </a:lnTo>
                  <a:lnTo>
                    <a:pt x="361" y="1695"/>
                  </a:lnTo>
                  <a:lnTo>
                    <a:pt x="366" y="1696"/>
                  </a:lnTo>
                  <a:lnTo>
                    <a:pt x="360" y="1715"/>
                  </a:lnTo>
                  <a:lnTo>
                    <a:pt x="344" y="1715"/>
                  </a:lnTo>
                  <a:lnTo>
                    <a:pt x="337" y="1711"/>
                  </a:lnTo>
                  <a:lnTo>
                    <a:pt x="328" y="1720"/>
                  </a:lnTo>
                  <a:lnTo>
                    <a:pt x="320" y="1722"/>
                  </a:lnTo>
                  <a:lnTo>
                    <a:pt x="316" y="1728"/>
                  </a:lnTo>
                  <a:lnTo>
                    <a:pt x="318" y="1741"/>
                  </a:lnTo>
                  <a:lnTo>
                    <a:pt x="342" y="1736"/>
                  </a:lnTo>
                  <a:lnTo>
                    <a:pt x="346" y="1742"/>
                  </a:lnTo>
                  <a:lnTo>
                    <a:pt x="320" y="1750"/>
                  </a:lnTo>
                  <a:lnTo>
                    <a:pt x="323" y="1754"/>
                  </a:lnTo>
                  <a:lnTo>
                    <a:pt x="303" y="1756"/>
                  </a:lnTo>
                  <a:lnTo>
                    <a:pt x="300" y="1760"/>
                  </a:lnTo>
                  <a:lnTo>
                    <a:pt x="323" y="1775"/>
                  </a:lnTo>
                  <a:lnTo>
                    <a:pt x="307" y="1778"/>
                  </a:lnTo>
                  <a:lnTo>
                    <a:pt x="291" y="1798"/>
                  </a:lnTo>
                  <a:lnTo>
                    <a:pt x="276" y="1798"/>
                  </a:lnTo>
                  <a:lnTo>
                    <a:pt x="270" y="1804"/>
                  </a:lnTo>
                  <a:lnTo>
                    <a:pt x="290" y="1822"/>
                  </a:lnTo>
                  <a:lnTo>
                    <a:pt x="297" y="1821"/>
                  </a:lnTo>
                  <a:lnTo>
                    <a:pt x="330" y="1838"/>
                  </a:lnTo>
                  <a:lnTo>
                    <a:pt x="360" y="1860"/>
                  </a:lnTo>
                  <a:lnTo>
                    <a:pt x="384" y="1858"/>
                  </a:lnTo>
                  <a:lnTo>
                    <a:pt x="415" y="1868"/>
                  </a:lnTo>
                  <a:lnTo>
                    <a:pt x="448" y="1868"/>
                  </a:lnTo>
                  <a:lnTo>
                    <a:pt x="478" y="1888"/>
                  </a:lnTo>
                  <a:lnTo>
                    <a:pt x="498" y="1882"/>
                  </a:lnTo>
                  <a:lnTo>
                    <a:pt x="512" y="1884"/>
                  </a:lnTo>
                  <a:lnTo>
                    <a:pt x="527" y="1890"/>
                  </a:lnTo>
                  <a:lnTo>
                    <a:pt x="527" y="1899"/>
                  </a:lnTo>
                  <a:lnTo>
                    <a:pt x="547" y="1909"/>
                  </a:lnTo>
                  <a:lnTo>
                    <a:pt x="567" y="1920"/>
                  </a:lnTo>
                  <a:lnTo>
                    <a:pt x="571" y="1930"/>
                  </a:lnTo>
                  <a:lnTo>
                    <a:pt x="589" y="1931"/>
                  </a:lnTo>
                  <a:lnTo>
                    <a:pt x="603" y="1914"/>
                  </a:lnTo>
                  <a:lnTo>
                    <a:pt x="599" y="1910"/>
                  </a:lnTo>
                  <a:lnTo>
                    <a:pt x="577" y="1875"/>
                  </a:lnTo>
                  <a:lnTo>
                    <a:pt x="578" y="1848"/>
                  </a:lnTo>
                  <a:lnTo>
                    <a:pt x="575" y="1857"/>
                  </a:lnTo>
                  <a:lnTo>
                    <a:pt x="566" y="1839"/>
                  </a:lnTo>
                  <a:lnTo>
                    <a:pt x="551" y="1825"/>
                  </a:lnTo>
                  <a:lnTo>
                    <a:pt x="570" y="1802"/>
                  </a:lnTo>
                  <a:lnTo>
                    <a:pt x="572" y="1787"/>
                  </a:lnTo>
                  <a:lnTo>
                    <a:pt x="577" y="1788"/>
                  </a:lnTo>
                  <a:lnTo>
                    <a:pt x="579" y="1773"/>
                  </a:lnTo>
                  <a:lnTo>
                    <a:pt x="575" y="1767"/>
                  </a:lnTo>
                  <a:lnTo>
                    <a:pt x="585" y="1768"/>
                  </a:lnTo>
                  <a:lnTo>
                    <a:pt x="594" y="1784"/>
                  </a:lnTo>
                  <a:lnTo>
                    <a:pt x="606" y="1770"/>
                  </a:lnTo>
                  <a:lnTo>
                    <a:pt x="619" y="1766"/>
                  </a:lnTo>
                  <a:lnTo>
                    <a:pt x="606" y="1760"/>
                  </a:lnTo>
                  <a:lnTo>
                    <a:pt x="603" y="1758"/>
                  </a:lnTo>
                  <a:lnTo>
                    <a:pt x="604" y="1752"/>
                  </a:lnTo>
                  <a:lnTo>
                    <a:pt x="619" y="1752"/>
                  </a:lnTo>
                  <a:lnTo>
                    <a:pt x="608" y="1728"/>
                  </a:lnTo>
                  <a:lnTo>
                    <a:pt x="599" y="1717"/>
                  </a:lnTo>
                  <a:lnTo>
                    <a:pt x="575" y="1715"/>
                  </a:lnTo>
                  <a:lnTo>
                    <a:pt x="575" y="1718"/>
                  </a:lnTo>
                  <a:lnTo>
                    <a:pt x="570" y="1714"/>
                  </a:lnTo>
                  <a:lnTo>
                    <a:pt x="566" y="1698"/>
                  </a:lnTo>
                  <a:lnTo>
                    <a:pt x="551" y="1693"/>
                  </a:lnTo>
                  <a:lnTo>
                    <a:pt x="557" y="1675"/>
                  </a:lnTo>
                  <a:lnTo>
                    <a:pt x="567" y="1668"/>
                  </a:lnTo>
                  <a:lnTo>
                    <a:pt x="560" y="1660"/>
                  </a:lnTo>
                  <a:lnTo>
                    <a:pt x="565" y="1640"/>
                  </a:lnTo>
                  <a:lnTo>
                    <a:pt x="574" y="1634"/>
                  </a:lnTo>
                  <a:lnTo>
                    <a:pt x="578" y="1618"/>
                  </a:lnTo>
                  <a:lnTo>
                    <a:pt x="604" y="1645"/>
                  </a:lnTo>
                  <a:lnTo>
                    <a:pt x="617" y="1637"/>
                  </a:lnTo>
                  <a:lnTo>
                    <a:pt x="608" y="1614"/>
                  </a:lnTo>
                  <a:lnTo>
                    <a:pt x="615" y="1613"/>
                  </a:lnTo>
                  <a:lnTo>
                    <a:pt x="630" y="1606"/>
                  </a:lnTo>
                  <a:lnTo>
                    <a:pt x="633" y="1596"/>
                  </a:lnTo>
                  <a:lnTo>
                    <a:pt x="656" y="1589"/>
                  </a:lnTo>
                  <a:lnTo>
                    <a:pt x="667" y="1576"/>
                  </a:lnTo>
                  <a:lnTo>
                    <a:pt x="684" y="1573"/>
                  </a:lnTo>
                  <a:lnTo>
                    <a:pt x="687" y="1581"/>
                  </a:lnTo>
                  <a:lnTo>
                    <a:pt x="694" y="1580"/>
                  </a:lnTo>
                  <a:lnTo>
                    <a:pt x="697" y="1582"/>
                  </a:lnTo>
                  <a:lnTo>
                    <a:pt x="703" y="1572"/>
                  </a:lnTo>
                  <a:lnTo>
                    <a:pt x="711" y="1571"/>
                  </a:lnTo>
                  <a:lnTo>
                    <a:pt x="715" y="1571"/>
                  </a:lnTo>
                  <a:lnTo>
                    <a:pt x="722" y="1581"/>
                  </a:lnTo>
                  <a:lnTo>
                    <a:pt x="748" y="1581"/>
                  </a:lnTo>
                  <a:lnTo>
                    <a:pt x="774" y="1606"/>
                  </a:lnTo>
                  <a:lnTo>
                    <a:pt x="777" y="1617"/>
                  </a:lnTo>
                  <a:lnTo>
                    <a:pt x="781" y="1616"/>
                  </a:lnTo>
                  <a:lnTo>
                    <a:pt x="781" y="1600"/>
                  </a:lnTo>
                  <a:lnTo>
                    <a:pt x="786" y="1598"/>
                  </a:lnTo>
                  <a:lnTo>
                    <a:pt x="794" y="1609"/>
                  </a:lnTo>
                  <a:lnTo>
                    <a:pt x="810" y="1616"/>
                  </a:lnTo>
                  <a:lnTo>
                    <a:pt x="830" y="1601"/>
                  </a:lnTo>
                  <a:lnTo>
                    <a:pt x="839" y="1602"/>
                  </a:lnTo>
                  <a:lnTo>
                    <a:pt x="839" y="1598"/>
                  </a:lnTo>
                  <a:lnTo>
                    <a:pt x="851" y="1597"/>
                  </a:lnTo>
                  <a:lnTo>
                    <a:pt x="861" y="1604"/>
                  </a:lnTo>
                  <a:lnTo>
                    <a:pt x="871" y="1597"/>
                  </a:lnTo>
                  <a:lnTo>
                    <a:pt x="882" y="1596"/>
                  </a:lnTo>
                  <a:lnTo>
                    <a:pt x="889" y="1597"/>
                  </a:lnTo>
                  <a:lnTo>
                    <a:pt x="898" y="1613"/>
                  </a:lnTo>
                  <a:lnTo>
                    <a:pt x="915" y="1613"/>
                  </a:lnTo>
                  <a:lnTo>
                    <a:pt x="914" y="1613"/>
                  </a:lnTo>
                  <a:lnTo>
                    <a:pt x="916" y="1618"/>
                  </a:lnTo>
                  <a:lnTo>
                    <a:pt x="925" y="1618"/>
                  </a:lnTo>
                  <a:lnTo>
                    <a:pt x="933" y="1606"/>
                  </a:lnTo>
                  <a:lnTo>
                    <a:pt x="947" y="1613"/>
                  </a:lnTo>
                  <a:lnTo>
                    <a:pt x="970" y="1608"/>
                  </a:lnTo>
                  <a:lnTo>
                    <a:pt x="980" y="1588"/>
                  </a:lnTo>
                  <a:lnTo>
                    <a:pt x="959" y="1583"/>
                  </a:lnTo>
                  <a:lnTo>
                    <a:pt x="956" y="1577"/>
                  </a:lnTo>
                  <a:lnTo>
                    <a:pt x="942" y="1574"/>
                  </a:lnTo>
                  <a:lnTo>
                    <a:pt x="940" y="1569"/>
                  </a:lnTo>
                  <a:lnTo>
                    <a:pt x="933" y="1567"/>
                  </a:lnTo>
                  <a:lnTo>
                    <a:pt x="933" y="1565"/>
                  </a:lnTo>
                  <a:lnTo>
                    <a:pt x="958" y="1552"/>
                  </a:lnTo>
                  <a:lnTo>
                    <a:pt x="961" y="1545"/>
                  </a:lnTo>
                  <a:lnTo>
                    <a:pt x="951" y="1534"/>
                  </a:lnTo>
                  <a:lnTo>
                    <a:pt x="962" y="1525"/>
                  </a:lnTo>
                  <a:lnTo>
                    <a:pt x="988" y="1525"/>
                  </a:lnTo>
                  <a:lnTo>
                    <a:pt x="994" y="1521"/>
                  </a:lnTo>
                  <a:lnTo>
                    <a:pt x="983" y="1514"/>
                  </a:lnTo>
                  <a:lnTo>
                    <a:pt x="966" y="1513"/>
                  </a:lnTo>
                  <a:lnTo>
                    <a:pt x="965" y="1506"/>
                  </a:lnTo>
                  <a:lnTo>
                    <a:pt x="975" y="1502"/>
                  </a:lnTo>
                  <a:lnTo>
                    <a:pt x="971" y="1499"/>
                  </a:lnTo>
                  <a:lnTo>
                    <a:pt x="961" y="1501"/>
                  </a:lnTo>
                  <a:lnTo>
                    <a:pt x="965" y="1491"/>
                  </a:lnTo>
                  <a:lnTo>
                    <a:pt x="959" y="1487"/>
                  </a:lnTo>
                  <a:lnTo>
                    <a:pt x="973" y="1483"/>
                  </a:lnTo>
                  <a:lnTo>
                    <a:pt x="976" y="1487"/>
                  </a:lnTo>
                  <a:lnTo>
                    <a:pt x="1000" y="1486"/>
                  </a:lnTo>
                  <a:lnTo>
                    <a:pt x="1004" y="1489"/>
                  </a:lnTo>
                  <a:lnTo>
                    <a:pt x="1008" y="1483"/>
                  </a:lnTo>
                  <a:lnTo>
                    <a:pt x="1020" y="1483"/>
                  </a:lnTo>
                  <a:lnTo>
                    <a:pt x="1035" y="1475"/>
                  </a:lnTo>
                  <a:lnTo>
                    <a:pt x="1047" y="1478"/>
                  </a:lnTo>
                  <a:lnTo>
                    <a:pt x="1048" y="1475"/>
                  </a:lnTo>
                  <a:lnTo>
                    <a:pt x="1060" y="1471"/>
                  </a:lnTo>
                  <a:lnTo>
                    <a:pt x="1075" y="1471"/>
                  </a:lnTo>
                  <a:lnTo>
                    <a:pt x="1080" y="1461"/>
                  </a:lnTo>
                  <a:lnTo>
                    <a:pt x="1100" y="1458"/>
                  </a:lnTo>
                  <a:lnTo>
                    <a:pt x="1162" y="1446"/>
                  </a:lnTo>
                  <a:lnTo>
                    <a:pt x="1165" y="1436"/>
                  </a:lnTo>
                  <a:lnTo>
                    <a:pt x="1172" y="1435"/>
                  </a:lnTo>
                  <a:lnTo>
                    <a:pt x="1185" y="1428"/>
                  </a:lnTo>
                  <a:lnTo>
                    <a:pt x="1204" y="1431"/>
                  </a:lnTo>
                  <a:lnTo>
                    <a:pt x="1218" y="1438"/>
                  </a:lnTo>
                  <a:lnTo>
                    <a:pt x="1232" y="1433"/>
                  </a:lnTo>
                  <a:lnTo>
                    <a:pt x="1239" y="1436"/>
                  </a:lnTo>
                  <a:lnTo>
                    <a:pt x="1242" y="1453"/>
                  </a:lnTo>
                  <a:lnTo>
                    <a:pt x="1250" y="1458"/>
                  </a:lnTo>
                  <a:lnTo>
                    <a:pt x="1248" y="1467"/>
                  </a:lnTo>
                  <a:lnTo>
                    <a:pt x="1242" y="1474"/>
                  </a:lnTo>
                  <a:lnTo>
                    <a:pt x="1247" y="1479"/>
                  </a:lnTo>
                  <a:lnTo>
                    <a:pt x="1271" y="1478"/>
                  </a:lnTo>
                  <a:lnTo>
                    <a:pt x="1272" y="1470"/>
                  </a:lnTo>
                  <a:lnTo>
                    <a:pt x="1276" y="1471"/>
                  </a:lnTo>
                  <a:lnTo>
                    <a:pt x="1282" y="1479"/>
                  </a:lnTo>
                  <a:lnTo>
                    <a:pt x="1281" y="1487"/>
                  </a:lnTo>
                  <a:lnTo>
                    <a:pt x="1288" y="1487"/>
                  </a:lnTo>
                  <a:lnTo>
                    <a:pt x="1285" y="1482"/>
                  </a:lnTo>
                  <a:lnTo>
                    <a:pt x="1288" y="1481"/>
                  </a:lnTo>
                  <a:lnTo>
                    <a:pt x="1306" y="1487"/>
                  </a:lnTo>
                  <a:lnTo>
                    <a:pt x="1317" y="1483"/>
                  </a:lnTo>
                  <a:lnTo>
                    <a:pt x="1319" y="1490"/>
                  </a:lnTo>
                  <a:lnTo>
                    <a:pt x="1311" y="1492"/>
                  </a:lnTo>
                  <a:lnTo>
                    <a:pt x="1306" y="1499"/>
                  </a:lnTo>
                  <a:lnTo>
                    <a:pt x="1309" y="1506"/>
                  </a:lnTo>
                  <a:lnTo>
                    <a:pt x="1324" y="1499"/>
                  </a:lnTo>
                  <a:lnTo>
                    <a:pt x="1340" y="1504"/>
                  </a:lnTo>
                  <a:lnTo>
                    <a:pt x="1340" y="1497"/>
                  </a:lnTo>
                  <a:lnTo>
                    <a:pt x="1358" y="1491"/>
                  </a:lnTo>
                  <a:lnTo>
                    <a:pt x="1372" y="1478"/>
                  </a:lnTo>
                  <a:lnTo>
                    <a:pt x="1383" y="1478"/>
                  </a:lnTo>
                  <a:lnTo>
                    <a:pt x="1404" y="1469"/>
                  </a:lnTo>
                  <a:lnTo>
                    <a:pt x="1407" y="1475"/>
                  </a:lnTo>
                  <a:lnTo>
                    <a:pt x="1397" y="1479"/>
                  </a:lnTo>
                  <a:lnTo>
                    <a:pt x="1397" y="1486"/>
                  </a:lnTo>
                  <a:lnTo>
                    <a:pt x="1437" y="1514"/>
                  </a:lnTo>
                  <a:lnTo>
                    <a:pt x="1499" y="1608"/>
                  </a:lnTo>
                  <a:lnTo>
                    <a:pt x="1506" y="1604"/>
                  </a:lnTo>
                  <a:lnTo>
                    <a:pt x="1514" y="1592"/>
                  </a:lnTo>
                  <a:lnTo>
                    <a:pt x="1518" y="1590"/>
                  </a:lnTo>
                  <a:lnTo>
                    <a:pt x="1530" y="1597"/>
                  </a:lnTo>
                  <a:lnTo>
                    <a:pt x="1529" y="1601"/>
                  </a:lnTo>
                  <a:lnTo>
                    <a:pt x="1535" y="1610"/>
                  </a:lnTo>
                  <a:lnTo>
                    <a:pt x="1570" y="1610"/>
                  </a:lnTo>
                  <a:lnTo>
                    <a:pt x="1575" y="1604"/>
                  </a:lnTo>
                  <a:lnTo>
                    <a:pt x="1582" y="1604"/>
                  </a:lnTo>
                  <a:lnTo>
                    <a:pt x="1587" y="1600"/>
                  </a:lnTo>
                  <a:lnTo>
                    <a:pt x="1595" y="1602"/>
                  </a:lnTo>
                  <a:lnTo>
                    <a:pt x="1615" y="1614"/>
                  </a:lnTo>
                  <a:lnTo>
                    <a:pt x="1618" y="1628"/>
                  </a:lnTo>
                  <a:lnTo>
                    <a:pt x="1631" y="1633"/>
                  </a:lnTo>
                  <a:lnTo>
                    <a:pt x="1633" y="1639"/>
                  </a:lnTo>
                  <a:lnTo>
                    <a:pt x="1644" y="1650"/>
                  </a:lnTo>
                  <a:lnTo>
                    <a:pt x="1672" y="1656"/>
                  </a:lnTo>
                  <a:lnTo>
                    <a:pt x="1676" y="1650"/>
                  </a:lnTo>
                  <a:lnTo>
                    <a:pt x="1683" y="1648"/>
                  </a:lnTo>
                  <a:lnTo>
                    <a:pt x="1699" y="1668"/>
                  </a:lnTo>
                  <a:lnTo>
                    <a:pt x="1688" y="1678"/>
                  </a:lnTo>
                  <a:lnTo>
                    <a:pt x="1702" y="1682"/>
                  </a:lnTo>
                  <a:lnTo>
                    <a:pt x="1712" y="1676"/>
                  </a:lnTo>
                  <a:lnTo>
                    <a:pt x="1726" y="1659"/>
                  </a:lnTo>
                  <a:lnTo>
                    <a:pt x="1793" y="1625"/>
                  </a:lnTo>
                  <a:lnTo>
                    <a:pt x="1826" y="1617"/>
                  </a:lnTo>
                  <a:lnTo>
                    <a:pt x="1896" y="1623"/>
                  </a:lnTo>
                  <a:lnTo>
                    <a:pt x="1913" y="1638"/>
                  </a:lnTo>
                  <a:lnTo>
                    <a:pt x="1996" y="1638"/>
                  </a:lnTo>
                  <a:lnTo>
                    <a:pt x="2001" y="1636"/>
                  </a:lnTo>
                  <a:lnTo>
                    <a:pt x="1999" y="1622"/>
                  </a:lnTo>
                  <a:lnTo>
                    <a:pt x="2005" y="1613"/>
                  </a:lnTo>
                  <a:lnTo>
                    <a:pt x="1997" y="1586"/>
                  </a:lnTo>
                  <a:lnTo>
                    <a:pt x="2036" y="1558"/>
                  </a:lnTo>
                  <a:lnTo>
                    <a:pt x="2111" y="1583"/>
                  </a:lnTo>
                  <a:lnTo>
                    <a:pt x="2118" y="1612"/>
                  </a:lnTo>
                  <a:lnTo>
                    <a:pt x="2140" y="1625"/>
                  </a:lnTo>
                  <a:lnTo>
                    <a:pt x="2159" y="1629"/>
                  </a:lnTo>
                  <a:lnTo>
                    <a:pt x="2198" y="1614"/>
                  </a:lnTo>
                  <a:lnTo>
                    <a:pt x="2215" y="1618"/>
                  </a:lnTo>
                  <a:lnTo>
                    <a:pt x="2282" y="1645"/>
                  </a:lnTo>
                  <a:lnTo>
                    <a:pt x="2303" y="1659"/>
                  </a:lnTo>
                  <a:lnTo>
                    <a:pt x="2340" y="1665"/>
                  </a:lnTo>
                  <a:lnTo>
                    <a:pt x="2365" y="1669"/>
                  </a:lnTo>
                  <a:lnTo>
                    <a:pt x="2424" y="1654"/>
                  </a:lnTo>
                  <a:lnTo>
                    <a:pt x="2468" y="1630"/>
                  </a:lnTo>
                  <a:lnTo>
                    <a:pt x="2499" y="1643"/>
                  </a:lnTo>
                  <a:lnTo>
                    <a:pt x="2520" y="1640"/>
                  </a:lnTo>
                  <a:lnTo>
                    <a:pt x="2561" y="1654"/>
                  </a:lnTo>
                  <a:lnTo>
                    <a:pt x="2599" y="1636"/>
                  </a:lnTo>
                  <a:lnTo>
                    <a:pt x="2602" y="1623"/>
                  </a:lnTo>
                  <a:lnTo>
                    <a:pt x="2620" y="1582"/>
                  </a:lnTo>
                  <a:lnTo>
                    <a:pt x="2642" y="1566"/>
                  </a:lnTo>
                  <a:lnTo>
                    <a:pt x="2640" y="1547"/>
                  </a:lnTo>
                  <a:lnTo>
                    <a:pt x="2621" y="1547"/>
                  </a:lnTo>
                  <a:lnTo>
                    <a:pt x="2624" y="1541"/>
                  </a:lnTo>
                  <a:lnTo>
                    <a:pt x="2646" y="1519"/>
                  </a:lnTo>
                  <a:lnTo>
                    <a:pt x="2724" y="1510"/>
                  </a:lnTo>
                  <a:lnTo>
                    <a:pt x="2747" y="1522"/>
                  </a:lnTo>
                  <a:lnTo>
                    <a:pt x="2781" y="1529"/>
                  </a:lnTo>
                  <a:lnTo>
                    <a:pt x="2802" y="1553"/>
                  </a:lnTo>
                  <a:lnTo>
                    <a:pt x="2807" y="1574"/>
                  </a:lnTo>
                  <a:lnTo>
                    <a:pt x="2824" y="1607"/>
                  </a:lnTo>
                  <a:lnTo>
                    <a:pt x="2834" y="1652"/>
                  </a:lnTo>
                  <a:lnTo>
                    <a:pt x="2882" y="1659"/>
                  </a:lnTo>
                  <a:lnTo>
                    <a:pt x="2921" y="1678"/>
                  </a:lnTo>
                  <a:lnTo>
                    <a:pt x="2927" y="1694"/>
                  </a:lnTo>
                  <a:lnTo>
                    <a:pt x="2927" y="1709"/>
                  </a:lnTo>
                  <a:lnTo>
                    <a:pt x="2936" y="1721"/>
                  </a:lnTo>
                  <a:lnTo>
                    <a:pt x="2963" y="1722"/>
                  </a:lnTo>
                  <a:lnTo>
                    <a:pt x="3040" y="1694"/>
                  </a:lnTo>
                  <a:lnTo>
                    <a:pt x="3036" y="1701"/>
                  </a:lnTo>
                  <a:lnTo>
                    <a:pt x="3039" y="1726"/>
                  </a:lnTo>
                  <a:lnTo>
                    <a:pt x="3026" y="1736"/>
                  </a:lnTo>
                  <a:lnTo>
                    <a:pt x="3012" y="1777"/>
                  </a:lnTo>
                  <a:lnTo>
                    <a:pt x="2993" y="1809"/>
                  </a:lnTo>
                  <a:lnTo>
                    <a:pt x="2987" y="1814"/>
                  </a:lnTo>
                  <a:lnTo>
                    <a:pt x="2958" y="1806"/>
                  </a:lnTo>
                  <a:lnTo>
                    <a:pt x="2933" y="1824"/>
                  </a:lnTo>
                  <a:lnTo>
                    <a:pt x="2940" y="1841"/>
                  </a:lnTo>
                  <a:lnTo>
                    <a:pt x="2940" y="1868"/>
                  </a:lnTo>
                  <a:lnTo>
                    <a:pt x="2922" y="1885"/>
                  </a:lnTo>
                  <a:lnTo>
                    <a:pt x="2922" y="1893"/>
                  </a:lnTo>
                  <a:lnTo>
                    <a:pt x="2925" y="1898"/>
                  </a:lnTo>
                  <a:lnTo>
                    <a:pt x="2927" y="1896"/>
                  </a:lnTo>
                  <a:lnTo>
                    <a:pt x="2927" y="1891"/>
                  </a:lnTo>
                  <a:lnTo>
                    <a:pt x="2940" y="1891"/>
                  </a:lnTo>
                  <a:lnTo>
                    <a:pt x="2958" y="1865"/>
                  </a:lnTo>
                  <a:lnTo>
                    <a:pt x="2963" y="1875"/>
                  </a:lnTo>
                  <a:lnTo>
                    <a:pt x="2971" y="1869"/>
                  </a:lnTo>
                  <a:lnTo>
                    <a:pt x="2971" y="1884"/>
                  </a:lnTo>
                  <a:lnTo>
                    <a:pt x="2997" y="1889"/>
                  </a:lnTo>
                  <a:lnTo>
                    <a:pt x="3019" y="1884"/>
                  </a:lnTo>
                  <a:lnTo>
                    <a:pt x="3048" y="1865"/>
                  </a:lnTo>
                  <a:lnTo>
                    <a:pt x="3133" y="1775"/>
                  </a:lnTo>
                  <a:lnTo>
                    <a:pt x="3148" y="1748"/>
                  </a:lnTo>
                  <a:lnTo>
                    <a:pt x="3171" y="1718"/>
                  </a:lnTo>
                  <a:lnTo>
                    <a:pt x="3197" y="1694"/>
                  </a:lnTo>
                  <a:lnTo>
                    <a:pt x="3207" y="1638"/>
                  </a:lnTo>
                  <a:lnTo>
                    <a:pt x="3200" y="1613"/>
                  </a:lnTo>
                  <a:lnTo>
                    <a:pt x="3211" y="1587"/>
                  </a:lnTo>
                  <a:lnTo>
                    <a:pt x="3227" y="1558"/>
                  </a:lnTo>
                  <a:lnTo>
                    <a:pt x="3220" y="1550"/>
                  </a:lnTo>
                  <a:lnTo>
                    <a:pt x="3222" y="1542"/>
                  </a:lnTo>
                  <a:lnTo>
                    <a:pt x="3220" y="1530"/>
                  </a:lnTo>
                  <a:lnTo>
                    <a:pt x="3226" y="1515"/>
                  </a:lnTo>
                  <a:lnTo>
                    <a:pt x="3198" y="1497"/>
                  </a:lnTo>
                  <a:lnTo>
                    <a:pt x="3183" y="1476"/>
                  </a:lnTo>
                  <a:lnTo>
                    <a:pt x="3151" y="1475"/>
                  </a:lnTo>
                  <a:lnTo>
                    <a:pt x="3151" y="1495"/>
                  </a:lnTo>
                  <a:lnTo>
                    <a:pt x="3141" y="1506"/>
                  </a:lnTo>
                  <a:lnTo>
                    <a:pt x="3142" y="1495"/>
                  </a:lnTo>
                  <a:lnTo>
                    <a:pt x="3135" y="1499"/>
                  </a:lnTo>
                  <a:lnTo>
                    <a:pt x="3111" y="1505"/>
                  </a:lnTo>
                  <a:lnTo>
                    <a:pt x="3121" y="1492"/>
                  </a:lnTo>
                  <a:lnTo>
                    <a:pt x="3112" y="1483"/>
                  </a:lnTo>
                  <a:lnTo>
                    <a:pt x="3121" y="1475"/>
                  </a:lnTo>
                  <a:lnTo>
                    <a:pt x="3107" y="1479"/>
                  </a:lnTo>
                  <a:lnTo>
                    <a:pt x="3107" y="1490"/>
                  </a:lnTo>
                  <a:lnTo>
                    <a:pt x="3096" y="1497"/>
                  </a:lnTo>
                  <a:lnTo>
                    <a:pt x="3096" y="1463"/>
                  </a:lnTo>
                  <a:lnTo>
                    <a:pt x="3068" y="1464"/>
                  </a:lnTo>
                  <a:lnTo>
                    <a:pt x="3054" y="1457"/>
                  </a:lnTo>
                  <a:lnTo>
                    <a:pt x="3055" y="1450"/>
                  </a:lnTo>
                  <a:lnTo>
                    <a:pt x="3122" y="1399"/>
                  </a:lnTo>
                  <a:lnTo>
                    <a:pt x="3165" y="1351"/>
                  </a:lnTo>
                  <a:lnTo>
                    <a:pt x="3198" y="1328"/>
                  </a:lnTo>
                  <a:lnTo>
                    <a:pt x="3211" y="1307"/>
                  </a:lnTo>
                  <a:lnTo>
                    <a:pt x="3251" y="1271"/>
                  </a:lnTo>
                  <a:lnTo>
                    <a:pt x="3276" y="1259"/>
                  </a:lnTo>
                  <a:lnTo>
                    <a:pt x="3342" y="1255"/>
                  </a:lnTo>
                  <a:lnTo>
                    <a:pt x="3357" y="1268"/>
                  </a:lnTo>
                  <a:lnTo>
                    <a:pt x="3370" y="1254"/>
                  </a:lnTo>
                  <a:lnTo>
                    <a:pt x="3400" y="1263"/>
                  </a:lnTo>
                  <a:lnTo>
                    <a:pt x="3423" y="1256"/>
                  </a:lnTo>
                  <a:lnTo>
                    <a:pt x="3430" y="1265"/>
                  </a:lnTo>
                  <a:lnTo>
                    <a:pt x="3437" y="1263"/>
                  </a:lnTo>
                  <a:lnTo>
                    <a:pt x="3434" y="1255"/>
                  </a:lnTo>
                  <a:lnTo>
                    <a:pt x="3445" y="1253"/>
                  </a:lnTo>
                  <a:lnTo>
                    <a:pt x="3443" y="1243"/>
                  </a:lnTo>
                  <a:lnTo>
                    <a:pt x="3449" y="1240"/>
                  </a:lnTo>
                  <a:lnTo>
                    <a:pt x="3494" y="1254"/>
                  </a:lnTo>
                  <a:lnTo>
                    <a:pt x="3509" y="1248"/>
                  </a:lnTo>
                  <a:lnTo>
                    <a:pt x="3530" y="1261"/>
                  </a:lnTo>
                  <a:lnTo>
                    <a:pt x="3502" y="1271"/>
                  </a:lnTo>
                  <a:lnTo>
                    <a:pt x="3509" y="1280"/>
                  </a:lnTo>
                  <a:lnTo>
                    <a:pt x="3541" y="1273"/>
                  </a:lnTo>
                  <a:lnTo>
                    <a:pt x="3550" y="1278"/>
                  </a:lnTo>
                  <a:lnTo>
                    <a:pt x="3572" y="1265"/>
                  </a:lnTo>
                  <a:lnTo>
                    <a:pt x="3608" y="1269"/>
                  </a:lnTo>
                  <a:lnTo>
                    <a:pt x="3614" y="1266"/>
                  </a:lnTo>
                  <a:lnTo>
                    <a:pt x="3613" y="1259"/>
                  </a:lnTo>
                  <a:lnTo>
                    <a:pt x="3587" y="1253"/>
                  </a:lnTo>
                  <a:lnTo>
                    <a:pt x="3591" y="1246"/>
                  </a:lnTo>
                  <a:lnTo>
                    <a:pt x="3587" y="1236"/>
                  </a:lnTo>
                  <a:lnTo>
                    <a:pt x="3593" y="1236"/>
                  </a:lnTo>
                  <a:lnTo>
                    <a:pt x="3607" y="1213"/>
                  </a:lnTo>
                  <a:lnTo>
                    <a:pt x="3637" y="1192"/>
                  </a:lnTo>
                  <a:lnTo>
                    <a:pt x="3674" y="1147"/>
                  </a:lnTo>
                  <a:lnTo>
                    <a:pt x="3723" y="1134"/>
                  </a:lnTo>
                  <a:lnTo>
                    <a:pt x="3747" y="1147"/>
                  </a:lnTo>
                  <a:lnTo>
                    <a:pt x="3763" y="1133"/>
                  </a:lnTo>
                  <a:lnTo>
                    <a:pt x="3757" y="1152"/>
                  </a:lnTo>
                  <a:lnTo>
                    <a:pt x="3748" y="1164"/>
                  </a:lnTo>
                  <a:lnTo>
                    <a:pt x="3751" y="1172"/>
                  </a:lnTo>
                  <a:lnTo>
                    <a:pt x="3747" y="1181"/>
                  </a:lnTo>
                  <a:lnTo>
                    <a:pt x="3763" y="1180"/>
                  </a:lnTo>
                  <a:lnTo>
                    <a:pt x="3756" y="1200"/>
                  </a:lnTo>
                  <a:lnTo>
                    <a:pt x="3818" y="1149"/>
                  </a:lnTo>
                  <a:lnTo>
                    <a:pt x="3831" y="1145"/>
                  </a:lnTo>
                  <a:lnTo>
                    <a:pt x="3837" y="1153"/>
                  </a:lnTo>
                  <a:lnTo>
                    <a:pt x="3843" y="1147"/>
                  </a:lnTo>
                  <a:lnTo>
                    <a:pt x="3836" y="1140"/>
                  </a:lnTo>
                  <a:lnTo>
                    <a:pt x="3837" y="1124"/>
                  </a:lnTo>
                  <a:lnTo>
                    <a:pt x="3852" y="1104"/>
                  </a:lnTo>
                  <a:lnTo>
                    <a:pt x="3877" y="1096"/>
                  </a:lnTo>
                  <a:lnTo>
                    <a:pt x="3892" y="1105"/>
                  </a:lnTo>
                  <a:lnTo>
                    <a:pt x="3891" y="1109"/>
                  </a:lnTo>
                  <a:lnTo>
                    <a:pt x="3870" y="1120"/>
                  </a:lnTo>
                  <a:lnTo>
                    <a:pt x="3866" y="1147"/>
                  </a:lnTo>
                  <a:lnTo>
                    <a:pt x="3859" y="1153"/>
                  </a:lnTo>
                  <a:lnTo>
                    <a:pt x="3859" y="1168"/>
                  </a:lnTo>
                  <a:lnTo>
                    <a:pt x="3852" y="1175"/>
                  </a:lnTo>
                  <a:lnTo>
                    <a:pt x="3856" y="1184"/>
                  </a:lnTo>
                  <a:lnTo>
                    <a:pt x="3806" y="1207"/>
                  </a:lnTo>
                  <a:lnTo>
                    <a:pt x="3802" y="1218"/>
                  </a:lnTo>
                  <a:lnTo>
                    <a:pt x="3764" y="1249"/>
                  </a:lnTo>
                  <a:lnTo>
                    <a:pt x="3706" y="1315"/>
                  </a:lnTo>
                  <a:lnTo>
                    <a:pt x="3678" y="1328"/>
                  </a:lnTo>
                  <a:lnTo>
                    <a:pt x="3663" y="1327"/>
                  </a:lnTo>
                  <a:lnTo>
                    <a:pt x="3669" y="1340"/>
                  </a:lnTo>
                  <a:lnTo>
                    <a:pt x="3662" y="1359"/>
                  </a:lnTo>
                  <a:lnTo>
                    <a:pt x="3636" y="1376"/>
                  </a:lnTo>
                  <a:lnTo>
                    <a:pt x="3627" y="1428"/>
                  </a:lnTo>
                  <a:lnTo>
                    <a:pt x="3628" y="1461"/>
                  </a:lnTo>
                  <a:lnTo>
                    <a:pt x="3662" y="1606"/>
                  </a:lnTo>
                  <a:lnTo>
                    <a:pt x="3702" y="1570"/>
                  </a:lnTo>
                  <a:lnTo>
                    <a:pt x="3712" y="1529"/>
                  </a:lnTo>
                  <a:lnTo>
                    <a:pt x="3742" y="1517"/>
                  </a:lnTo>
                  <a:lnTo>
                    <a:pt x="3750" y="1521"/>
                  </a:lnTo>
                  <a:lnTo>
                    <a:pt x="3748" y="1487"/>
                  </a:lnTo>
                  <a:lnTo>
                    <a:pt x="3776" y="1464"/>
                  </a:lnTo>
                  <a:lnTo>
                    <a:pt x="3794" y="1467"/>
                  </a:lnTo>
                  <a:lnTo>
                    <a:pt x="3809" y="1458"/>
                  </a:lnTo>
                  <a:lnTo>
                    <a:pt x="3798" y="1426"/>
                  </a:lnTo>
                  <a:lnTo>
                    <a:pt x="3805" y="1408"/>
                  </a:lnTo>
                  <a:lnTo>
                    <a:pt x="3818" y="1397"/>
                  </a:lnTo>
                  <a:lnTo>
                    <a:pt x="3814" y="1390"/>
                  </a:lnTo>
                  <a:lnTo>
                    <a:pt x="3833" y="1383"/>
                  </a:lnTo>
                  <a:lnTo>
                    <a:pt x="3826" y="1396"/>
                  </a:lnTo>
                  <a:lnTo>
                    <a:pt x="3835" y="1407"/>
                  </a:lnTo>
                  <a:lnTo>
                    <a:pt x="3843" y="1395"/>
                  </a:lnTo>
                  <a:lnTo>
                    <a:pt x="3841" y="1379"/>
                  </a:lnTo>
                  <a:lnTo>
                    <a:pt x="3829" y="1375"/>
                  </a:lnTo>
                  <a:lnTo>
                    <a:pt x="3828" y="1355"/>
                  </a:lnTo>
                  <a:lnTo>
                    <a:pt x="3841" y="1328"/>
                  </a:lnTo>
                  <a:lnTo>
                    <a:pt x="3826" y="1321"/>
                  </a:lnTo>
                  <a:lnTo>
                    <a:pt x="3813" y="1330"/>
                  </a:lnTo>
                  <a:lnTo>
                    <a:pt x="3808" y="1323"/>
                  </a:lnTo>
                  <a:lnTo>
                    <a:pt x="3809" y="1309"/>
                  </a:lnTo>
                  <a:lnTo>
                    <a:pt x="3833" y="1271"/>
                  </a:lnTo>
                  <a:lnTo>
                    <a:pt x="3841" y="1271"/>
                  </a:lnTo>
                  <a:lnTo>
                    <a:pt x="3850" y="1235"/>
                  </a:lnTo>
                  <a:lnTo>
                    <a:pt x="3864" y="1228"/>
                  </a:lnTo>
                  <a:lnTo>
                    <a:pt x="3870" y="1235"/>
                  </a:lnTo>
                  <a:lnTo>
                    <a:pt x="3879" y="1225"/>
                  </a:lnTo>
                  <a:lnTo>
                    <a:pt x="3892" y="1236"/>
                  </a:lnTo>
                  <a:lnTo>
                    <a:pt x="3899" y="1218"/>
                  </a:lnTo>
                  <a:lnTo>
                    <a:pt x="3924" y="1204"/>
                  </a:lnTo>
                  <a:lnTo>
                    <a:pt x="3928" y="1207"/>
                  </a:lnTo>
                  <a:lnTo>
                    <a:pt x="3927" y="1236"/>
                  </a:lnTo>
                  <a:lnTo>
                    <a:pt x="3948" y="1207"/>
                  </a:lnTo>
                  <a:lnTo>
                    <a:pt x="3981" y="1196"/>
                  </a:lnTo>
                  <a:lnTo>
                    <a:pt x="4015" y="1204"/>
                  </a:lnTo>
                  <a:lnTo>
                    <a:pt x="4042" y="1230"/>
                  </a:lnTo>
                  <a:lnTo>
                    <a:pt x="4048" y="1207"/>
                  </a:lnTo>
                  <a:lnTo>
                    <a:pt x="4093" y="1184"/>
                  </a:lnTo>
                  <a:lnTo>
                    <a:pt x="4091" y="1175"/>
                  </a:lnTo>
                  <a:lnTo>
                    <a:pt x="4101" y="1177"/>
                  </a:lnTo>
                  <a:lnTo>
                    <a:pt x="4100" y="1170"/>
                  </a:lnTo>
                  <a:lnTo>
                    <a:pt x="4123" y="1160"/>
                  </a:lnTo>
                  <a:lnTo>
                    <a:pt x="4131" y="1144"/>
                  </a:lnTo>
                  <a:lnTo>
                    <a:pt x="4142" y="1148"/>
                  </a:lnTo>
                  <a:lnTo>
                    <a:pt x="4174" y="1132"/>
                  </a:lnTo>
                  <a:lnTo>
                    <a:pt x="4177" y="1123"/>
                  </a:lnTo>
                  <a:lnTo>
                    <a:pt x="4235" y="1104"/>
                  </a:lnTo>
                  <a:lnTo>
                    <a:pt x="4230" y="1085"/>
                  </a:lnTo>
                  <a:lnTo>
                    <a:pt x="4242" y="1101"/>
                  </a:lnTo>
                  <a:lnTo>
                    <a:pt x="4248" y="1096"/>
                  </a:lnTo>
                  <a:lnTo>
                    <a:pt x="4287" y="1113"/>
                  </a:lnTo>
                  <a:lnTo>
                    <a:pt x="4301" y="1093"/>
                  </a:lnTo>
                  <a:lnTo>
                    <a:pt x="4287" y="1077"/>
                  </a:lnTo>
                  <a:lnTo>
                    <a:pt x="4298" y="1076"/>
                  </a:lnTo>
                  <a:lnTo>
                    <a:pt x="4282" y="1053"/>
                  </a:lnTo>
                  <a:close/>
                </a:path>
              </a:pathLst>
            </a:custGeom>
            <a:solidFill>
              <a:srgbClr val="E0C8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5" name="Freeform 195"/>
            <p:cNvSpPr>
              <a:spLocks/>
            </p:cNvSpPr>
            <p:nvPr/>
          </p:nvSpPr>
          <p:spPr bwMode="auto">
            <a:xfrm>
              <a:off x="1037" y="1136"/>
              <a:ext cx="4607" cy="1931"/>
            </a:xfrm>
            <a:custGeom>
              <a:avLst/>
              <a:gdLst>
                <a:gd name="T0" fmla="*/ 4334 w 4607"/>
                <a:gd name="T1" fmla="*/ 907 h 1931"/>
                <a:gd name="T2" fmla="*/ 4480 w 4607"/>
                <a:gd name="T3" fmla="*/ 993 h 1931"/>
                <a:gd name="T4" fmla="*/ 4544 w 4607"/>
                <a:gd name="T5" fmla="*/ 943 h 1931"/>
                <a:gd name="T6" fmla="*/ 4470 w 4607"/>
                <a:gd name="T7" fmla="*/ 854 h 1931"/>
                <a:gd name="T8" fmla="*/ 4401 w 4607"/>
                <a:gd name="T9" fmla="*/ 788 h 1931"/>
                <a:gd name="T10" fmla="*/ 4062 w 4607"/>
                <a:gd name="T11" fmla="*/ 724 h 1931"/>
                <a:gd name="T12" fmla="*/ 3541 w 4607"/>
                <a:gd name="T13" fmla="*/ 608 h 1931"/>
                <a:gd name="T14" fmla="*/ 3178 w 4607"/>
                <a:gd name="T15" fmla="*/ 539 h 1931"/>
                <a:gd name="T16" fmla="*/ 2869 w 4607"/>
                <a:gd name="T17" fmla="*/ 527 h 1931"/>
                <a:gd name="T18" fmla="*/ 2581 w 4607"/>
                <a:gd name="T19" fmla="*/ 428 h 1931"/>
                <a:gd name="T20" fmla="*/ 2379 w 4607"/>
                <a:gd name="T21" fmla="*/ 357 h 1931"/>
                <a:gd name="T22" fmla="*/ 2227 w 4607"/>
                <a:gd name="T23" fmla="*/ 445 h 1931"/>
                <a:gd name="T24" fmla="*/ 2448 w 4607"/>
                <a:gd name="T25" fmla="*/ 197 h 1931"/>
                <a:gd name="T26" fmla="*/ 2178 w 4607"/>
                <a:gd name="T27" fmla="*/ 82 h 1931"/>
                <a:gd name="T28" fmla="*/ 1994 w 4607"/>
                <a:gd name="T29" fmla="*/ 180 h 1931"/>
                <a:gd name="T30" fmla="*/ 1683 w 4607"/>
                <a:gd name="T31" fmla="*/ 301 h 1931"/>
                <a:gd name="T32" fmla="*/ 1516 w 4607"/>
                <a:gd name="T33" fmla="*/ 465 h 1931"/>
                <a:gd name="T34" fmla="*/ 1587 w 4607"/>
                <a:gd name="T35" fmla="*/ 545 h 1931"/>
                <a:gd name="T36" fmla="*/ 1357 w 4607"/>
                <a:gd name="T37" fmla="*/ 563 h 1931"/>
                <a:gd name="T38" fmla="*/ 1355 w 4607"/>
                <a:gd name="T39" fmla="*/ 727 h 1931"/>
                <a:gd name="T40" fmla="*/ 1344 w 4607"/>
                <a:gd name="T41" fmla="*/ 795 h 1931"/>
                <a:gd name="T42" fmla="*/ 1296 w 4607"/>
                <a:gd name="T43" fmla="*/ 787 h 1931"/>
                <a:gd name="T44" fmla="*/ 1116 w 4607"/>
                <a:gd name="T45" fmla="*/ 590 h 1931"/>
                <a:gd name="T46" fmla="*/ 938 w 4607"/>
                <a:gd name="T47" fmla="*/ 691 h 1931"/>
                <a:gd name="T48" fmla="*/ 772 w 4607"/>
                <a:gd name="T49" fmla="*/ 733 h 1931"/>
                <a:gd name="T50" fmla="*/ 533 w 4607"/>
                <a:gd name="T51" fmla="*/ 866 h 1931"/>
                <a:gd name="T52" fmla="*/ 429 w 4607"/>
                <a:gd name="T53" fmla="*/ 886 h 1931"/>
                <a:gd name="T54" fmla="*/ 257 w 4607"/>
                <a:gd name="T55" fmla="*/ 1026 h 1931"/>
                <a:gd name="T56" fmla="*/ 404 w 4607"/>
                <a:gd name="T57" fmla="*/ 848 h 1931"/>
                <a:gd name="T58" fmla="*/ 131 w 4607"/>
                <a:gd name="T59" fmla="*/ 679 h 1931"/>
                <a:gd name="T60" fmla="*/ 84 w 4607"/>
                <a:gd name="T61" fmla="*/ 981 h 1931"/>
                <a:gd name="T62" fmla="*/ 33 w 4607"/>
                <a:gd name="T63" fmla="*/ 1242 h 1931"/>
                <a:gd name="T64" fmla="*/ 37 w 4607"/>
                <a:gd name="T65" fmla="*/ 1399 h 1931"/>
                <a:gd name="T66" fmla="*/ 163 w 4607"/>
                <a:gd name="T67" fmla="*/ 1507 h 1931"/>
                <a:gd name="T68" fmla="*/ 238 w 4607"/>
                <a:gd name="T69" fmla="*/ 1614 h 1931"/>
                <a:gd name="T70" fmla="*/ 360 w 4607"/>
                <a:gd name="T71" fmla="*/ 1682 h 1931"/>
                <a:gd name="T72" fmla="*/ 323 w 4607"/>
                <a:gd name="T73" fmla="*/ 1775 h 1931"/>
                <a:gd name="T74" fmla="*/ 527 w 4607"/>
                <a:gd name="T75" fmla="*/ 1899 h 1931"/>
                <a:gd name="T76" fmla="*/ 575 w 4607"/>
                <a:gd name="T77" fmla="*/ 1767 h 1931"/>
                <a:gd name="T78" fmla="*/ 557 w 4607"/>
                <a:gd name="T79" fmla="*/ 1675 h 1931"/>
                <a:gd name="T80" fmla="*/ 694 w 4607"/>
                <a:gd name="T81" fmla="*/ 1580 h 1931"/>
                <a:gd name="T82" fmla="*/ 839 w 4607"/>
                <a:gd name="T83" fmla="*/ 1598 h 1931"/>
                <a:gd name="T84" fmla="*/ 956 w 4607"/>
                <a:gd name="T85" fmla="*/ 1577 h 1931"/>
                <a:gd name="T86" fmla="*/ 961 w 4607"/>
                <a:gd name="T87" fmla="*/ 1501 h 1931"/>
                <a:gd name="T88" fmla="*/ 1162 w 4607"/>
                <a:gd name="T89" fmla="*/ 1446 h 1931"/>
                <a:gd name="T90" fmla="*/ 1282 w 4607"/>
                <a:gd name="T91" fmla="*/ 1479 h 1931"/>
                <a:gd name="T92" fmla="*/ 1383 w 4607"/>
                <a:gd name="T93" fmla="*/ 1478 h 1931"/>
                <a:gd name="T94" fmla="*/ 1587 w 4607"/>
                <a:gd name="T95" fmla="*/ 1600 h 1931"/>
                <a:gd name="T96" fmla="*/ 1826 w 4607"/>
                <a:gd name="T97" fmla="*/ 1617 h 1931"/>
                <a:gd name="T98" fmla="*/ 2303 w 4607"/>
                <a:gd name="T99" fmla="*/ 1659 h 1931"/>
                <a:gd name="T100" fmla="*/ 2724 w 4607"/>
                <a:gd name="T101" fmla="*/ 1510 h 1931"/>
                <a:gd name="T102" fmla="*/ 3026 w 4607"/>
                <a:gd name="T103" fmla="*/ 1736 h 1931"/>
                <a:gd name="T104" fmla="*/ 2971 w 4607"/>
                <a:gd name="T105" fmla="*/ 1869 h 1931"/>
                <a:gd name="T106" fmla="*/ 3226 w 4607"/>
                <a:gd name="T107" fmla="*/ 1515 h 1931"/>
                <a:gd name="T108" fmla="*/ 3068 w 4607"/>
                <a:gd name="T109" fmla="*/ 1464 h 1931"/>
                <a:gd name="T110" fmla="*/ 3434 w 4607"/>
                <a:gd name="T111" fmla="*/ 1255 h 1931"/>
                <a:gd name="T112" fmla="*/ 3591 w 4607"/>
                <a:gd name="T113" fmla="*/ 1246 h 1931"/>
                <a:gd name="T114" fmla="*/ 3831 w 4607"/>
                <a:gd name="T115" fmla="*/ 1145 h 1931"/>
                <a:gd name="T116" fmla="*/ 3802 w 4607"/>
                <a:gd name="T117" fmla="*/ 1218 h 1931"/>
                <a:gd name="T118" fmla="*/ 3776 w 4607"/>
                <a:gd name="T119" fmla="*/ 1464 h 1931"/>
                <a:gd name="T120" fmla="*/ 3813 w 4607"/>
                <a:gd name="T121" fmla="*/ 1330 h 1931"/>
                <a:gd name="T122" fmla="*/ 4015 w 4607"/>
                <a:gd name="T123" fmla="*/ 1204 h 1931"/>
                <a:gd name="T124" fmla="*/ 4287 w 4607"/>
                <a:gd name="T125" fmla="*/ 1113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07"/>
                <a:gd name="T190" fmla="*/ 0 h 1931"/>
                <a:gd name="T191" fmla="*/ 4607 w 4607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07" h="1931">
                  <a:moveTo>
                    <a:pt x="4282" y="1053"/>
                  </a:moveTo>
                  <a:lnTo>
                    <a:pt x="4278" y="1028"/>
                  </a:lnTo>
                  <a:lnTo>
                    <a:pt x="4266" y="1026"/>
                  </a:lnTo>
                  <a:lnTo>
                    <a:pt x="4274" y="1023"/>
                  </a:lnTo>
                  <a:lnTo>
                    <a:pt x="4266" y="1008"/>
                  </a:lnTo>
                  <a:lnTo>
                    <a:pt x="4263" y="1014"/>
                  </a:lnTo>
                  <a:lnTo>
                    <a:pt x="4246" y="1005"/>
                  </a:lnTo>
                  <a:lnTo>
                    <a:pt x="4242" y="987"/>
                  </a:lnTo>
                  <a:lnTo>
                    <a:pt x="4266" y="987"/>
                  </a:lnTo>
                  <a:lnTo>
                    <a:pt x="4274" y="997"/>
                  </a:lnTo>
                  <a:lnTo>
                    <a:pt x="4309" y="972"/>
                  </a:lnTo>
                  <a:lnTo>
                    <a:pt x="4315" y="968"/>
                  </a:lnTo>
                  <a:lnTo>
                    <a:pt x="4336" y="943"/>
                  </a:lnTo>
                  <a:lnTo>
                    <a:pt x="4320" y="922"/>
                  </a:lnTo>
                  <a:lnTo>
                    <a:pt x="4317" y="908"/>
                  </a:lnTo>
                  <a:lnTo>
                    <a:pt x="4334" y="907"/>
                  </a:lnTo>
                  <a:lnTo>
                    <a:pt x="4334" y="896"/>
                  </a:lnTo>
                  <a:lnTo>
                    <a:pt x="4338" y="896"/>
                  </a:lnTo>
                  <a:lnTo>
                    <a:pt x="4346" y="907"/>
                  </a:lnTo>
                  <a:lnTo>
                    <a:pt x="4357" y="895"/>
                  </a:lnTo>
                  <a:lnTo>
                    <a:pt x="4357" y="910"/>
                  </a:lnTo>
                  <a:lnTo>
                    <a:pt x="4344" y="910"/>
                  </a:lnTo>
                  <a:lnTo>
                    <a:pt x="4358" y="942"/>
                  </a:lnTo>
                  <a:lnTo>
                    <a:pt x="4415" y="938"/>
                  </a:lnTo>
                  <a:lnTo>
                    <a:pt x="4430" y="946"/>
                  </a:lnTo>
                  <a:lnTo>
                    <a:pt x="4430" y="970"/>
                  </a:lnTo>
                  <a:lnTo>
                    <a:pt x="4447" y="984"/>
                  </a:lnTo>
                  <a:lnTo>
                    <a:pt x="4459" y="987"/>
                  </a:lnTo>
                  <a:lnTo>
                    <a:pt x="4456" y="984"/>
                  </a:lnTo>
                  <a:lnTo>
                    <a:pt x="4466" y="982"/>
                  </a:lnTo>
                  <a:lnTo>
                    <a:pt x="4463" y="986"/>
                  </a:lnTo>
                  <a:lnTo>
                    <a:pt x="4480" y="993"/>
                  </a:lnTo>
                  <a:lnTo>
                    <a:pt x="4485" y="1005"/>
                  </a:lnTo>
                  <a:lnTo>
                    <a:pt x="4494" y="1000"/>
                  </a:lnTo>
                  <a:lnTo>
                    <a:pt x="4496" y="1008"/>
                  </a:lnTo>
                  <a:lnTo>
                    <a:pt x="4503" y="994"/>
                  </a:lnTo>
                  <a:lnTo>
                    <a:pt x="4501" y="1009"/>
                  </a:lnTo>
                  <a:lnTo>
                    <a:pt x="4514" y="1013"/>
                  </a:lnTo>
                  <a:lnTo>
                    <a:pt x="4516" y="1003"/>
                  </a:lnTo>
                  <a:lnTo>
                    <a:pt x="4511" y="1000"/>
                  </a:lnTo>
                  <a:lnTo>
                    <a:pt x="4532" y="1003"/>
                  </a:lnTo>
                  <a:lnTo>
                    <a:pt x="4515" y="990"/>
                  </a:lnTo>
                  <a:lnTo>
                    <a:pt x="4523" y="986"/>
                  </a:lnTo>
                  <a:lnTo>
                    <a:pt x="4511" y="984"/>
                  </a:lnTo>
                  <a:lnTo>
                    <a:pt x="4539" y="969"/>
                  </a:lnTo>
                  <a:lnTo>
                    <a:pt x="4524" y="958"/>
                  </a:lnTo>
                  <a:lnTo>
                    <a:pt x="4536" y="958"/>
                  </a:lnTo>
                  <a:lnTo>
                    <a:pt x="4544" y="943"/>
                  </a:lnTo>
                  <a:lnTo>
                    <a:pt x="4566" y="945"/>
                  </a:lnTo>
                  <a:lnTo>
                    <a:pt x="4559" y="934"/>
                  </a:lnTo>
                  <a:lnTo>
                    <a:pt x="4559" y="925"/>
                  </a:lnTo>
                  <a:lnTo>
                    <a:pt x="4580" y="938"/>
                  </a:lnTo>
                  <a:lnTo>
                    <a:pt x="4582" y="919"/>
                  </a:lnTo>
                  <a:lnTo>
                    <a:pt x="4607" y="910"/>
                  </a:lnTo>
                  <a:lnTo>
                    <a:pt x="4582" y="903"/>
                  </a:lnTo>
                  <a:lnTo>
                    <a:pt x="4585" y="897"/>
                  </a:lnTo>
                  <a:lnTo>
                    <a:pt x="4548" y="861"/>
                  </a:lnTo>
                  <a:lnTo>
                    <a:pt x="4508" y="858"/>
                  </a:lnTo>
                  <a:lnTo>
                    <a:pt x="4503" y="867"/>
                  </a:lnTo>
                  <a:lnTo>
                    <a:pt x="4500" y="861"/>
                  </a:lnTo>
                  <a:lnTo>
                    <a:pt x="4506" y="854"/>
                  </a:lnTo>
                  <a:lnTo>
                    <a:pt x="4492" y="848"/>
                  </a:lnTo>
                  <a:lnTo>
                    <a:pt x="4490" y="856"/>
                  </a:lnTo>
                  <a:lnTo>
                    <a:pt x="4470" y="854"/>
                  </a:lnTo>
                  <a:lnTo>
                    <a:pt x="4482" y="858"/>
                  </a:lnTo>
                  <a:lnTo>
                    <a:pt x="4480" y="878"/>
                  </a:lnTo>
                  <a:lnTo>
                    <a:pt x="4492" y="885"/>
                  </a:lnTo>
                  <a:lnTo>
                    <a:pt x="4485" y="896"/>
                  </a:lnTo>
                  <a:lnTo>
                    <a:pt x="4486" y="886"/>
                  </a:lnTo>
                  <a:lnTo>
                    <a:pt x="4465" y="871"/>
                  </a:lnTo>
                  <a:lnTo>
                    <a:pt x="4456" y="834"/>
                  </a:lnTo>
                  <a:lnTo>
                    <a:pt x="4461" y="831"/>
                  </a:lnTo>
                  <a:lnTo>
                    <a:pt x="4444" y="813"/>
                  </a:lnTo>
                  <a:lnTo>
                    <a:pt x="4430" y="810"/>
                  </a:lnTo>
                  <a:lnTo>
                    <a:pt x="4444" y="831"/>
                  </a:lnTo>
                  <a:lnTo>
                    <a:pt x="4415" y="813"/>
                  </a:lnTo>
                  <a:lnTo>
                    <a:pt x="4425" y="805"/>
                  </a:lnTo>
                  <a:lnTo>
                    <a:pt x="4399" y="799"/>
                  </a:lnTo>
                  <a:lnTo>
                    <a:pt x="4404" y="794"/>
                  </a:lnTo>
                  <a:lnTo>
                    <a:pt x="4401" y="788"/>
                  </a:lnTo>
                  <a:lnTo>
                    <a:pt x="4389" y="781"/>
                  </a:lnTo>
                  <a:lnTo>
                    <a:pt x="4370" y="779"/>
                  </a:lnTo>
                  <a:lnTo>
                    <a:pt x="4365" y="767"/>
                  </a:lnTo>
                  <a:lnTo>
                    <a:pt x="4350" y="762"/>
                  </a:lnTo>
                  <a:lnTo>
                    <a:pt x="4346" y="748"/>
                  </a:lnTo>
                  <a:lnTo>
                    <a:pt x="4324" y="739"/>
                  </a:lnTo>
                  <a:lnTo>
                    <a:pt x="4314" y="736"/>
                  </a:lnTo>
                  <a:lnTo>
                    <a:pt x="4270" y="703"/>
                  </a:lnTo>
                  <a:lnTo>
                    <a:pt x="4205" y="674"/>
                  </a:lnTo>
                  <a:lnTo>
                    <a:pt x="4124" y="675"/>
                  </a:lnTo>
                  <a:lnTo>
                    <a:pt x="4057" y="659"/>
                  </a:lnTo>
                  <a:lnTo>
                    <a:pt x="4045" y="663"/>
                  </a:lnTo>
                  <a:lnTo>
                    <a:pt x="4045" y="682"/>
                  </a:lnTo>
                  <a:lnTo>
                    <a:pt x="4036" y="691"/>
                  </a:lnTo>
                  <a:lnTo>
                    <a:pt x="4050" y="693"/>
                  </a:lnTo>
                  <a:lnTo>
                    <a:pt x="4062" y="724"/>
                  </a:lnTo>
                  <a:lnTo>
                    <a:pt x="4030" y="747"/>
                  </a:lnTo>
                  <a:lnTo>
                    <a:pt x="3985" y="717"/>
                  </a:lnTo>
                  <a:lnTo>
                    <a:pt x="3981" y="693"/>
                  </a:lnTo>
                  <a:lnTo>
                    <a:pt x="3971" y="680"/>
                  </a:lnTo>
                  <a:lnTo>
                    <a:pt x="3944" y="699"/>
                  </a:lnTo>
                  <a:lnTo>
                    <a:pt x="3892" y="693"/>
                  </a:lnTo>
                  <a:lnTo>
                    <a:pt x="3866" y="679"/>
                  </a:lnTo>
                  <a:lnTo>
                    <a:pt x="3818" y="684"/>
                  </a:lnTo>
                  <a:lnTo>
                    <a:pt x="3786" y="705"/>
                  </a:lnTo>
                  <a:lnTo>
                    <a:pt x="3786" y="694"/>
                  </a:lnTo>
                  <a:lnTo>
                    <a:pt x="3742" y="676"/>
                  </a:lnTo>
                  <a:lnTo>
                    <a:pt x="3751" y="648"/>
                  </a:lnTo>
                  <a:lnTo>
                    <a:pt x="3750" y="635"/>
                  </a:lnTo>
                  <a:lnTo>
                    <a:pt x="3718" y="597"/>
                  </a:lnTo>
                  <a:lnTo>
                    <a:pt x="3602" y="595"/>
                  </a:lnTo>
                  <a:lnTo>
                    <a:pt x="3541" y="608"/>
                  </a:lnTo>
                  <a:lnTo>
                    <a:pt x="3520" y="596"/>
                  </a:lnTo>
                  <a:lnTo>
                    <a:pt x="3536" y="581"/>
                  </a:lnTo>
                  <a:lnTo>
                    <a:pt x="3515" y="562"/>
                  </a:lnTo>
                  <a:lnTo>
                    <a:pt x="3490" y="564"/>
                  </a:lnTo>
                  <a:lnTo>
                    <a:pt x="3476" y="548"/>
                  </a:lnTo>
                  <a:lnTo>
                    <a:pt x="3442" y="544"/>
                  </a:lnTo>
                  <a:lnTo>
                    <a:pt x="3454" y="527"/>
                  </a:lnTo>
                  <a:lnTo>
                    <a:pt x="3470" y="531"/>
                  </a:lnTo>
                  <a:lnTo>
                    <a:pt x="3462" y="508"/>
                  </a:lnTo>
                  <a:lnTo>
                    <a:pt x="3454" y="502"/>
                  </a:lnTo>
                  <a:lnTo>
                    <a:pt x="3218" y="454"/>
                  </a:lnTo>
                  <a:lnTo>
                    <a:pt x="3211" y="461"/>
                  </a:lnTo>
                  <a:lnTo>
                    <a:pt x="3220" y="476"/>
                  </a:lnTo>
                  <a:lnTo>
                    <a:pt x="3179" y="516"/>
                  </a:lnTo>
                  <a:lnTo>
                    <a:pt x="3184" y="531"/>
                  </a:lnTo>
                  <a:lnTo>
                    <a:pt x="3178" y="539"/>
                  </a:lnTo>
                  <a:lnTo>
                    <a:pt x="3187" y="561"/>
                  </a:lnTo>
                  <a:lnTo>
                    <a:pt x="3171" y="556"/>
                  </a:lnTo>
                  <a:lnTo>
                    <a:pt x="3129" y="583"/>
                  </a:lnTo>
                  <a:lnTo>
                    <a:pt x="3061" y="548"/>
                  </a:lnTo>
                  <a:lnTo>
                    <a:pt x="3046" y="548"/>
                  </a:lnTo>
                  <a:lnTo>
                    <a:pt x="3040" y="569"/>
                  </a:lnTo>
                  <a:lnTo>
                    <a:pt x="3008" y="563"/>
                  </a:lnTo>
                  <a:lnTo>
                    <a:pt x="2982" y="521"/>
                  </a:lnTo>
                  <a:lnTo>
                    <a:pt x="2963" y="555"/>
                  </a:lnTo>
                  <a:lnTo>
                    <a:pt x="2962" y="581"/>
                  </a:lnTo>
                  <a:lnTo>
                    <a:pt x="2941" y="615"/>
                  </a:lnTo>
                  <a:lnTo>
                    <a:pt x="2932" y="599"/>
                  </a:lnTo>
                  <a:lnTo>
                    <a:pt x="2903" y="590"/>
                  </a:lnTo>
                  <a:lnTo>
                    <a:pt x="2879" y="545"/>
                  </a:lnTo>
                  <a:lnTo>
                    <a:pt x="2871" y="548"/>
                  </a:lnTo>
                  <a:lnTo>
                    <a:pt x="2869" y="527"/>
                  </a:lnTo>
                  <a:lnTo>
                    <a:pt x="2892" y="507"/>
                  </a:lnTo>
                  <a:lnTo>
                    <a:pt x="2889" y="505"/>
                  </a:lnTo>
                  <a:lnTo>
                    <a:pt x="2894" y="490"/>
                  </a:lnTo>
                  <a:lnTo>
                    <a:pt x="2883" y="474"/>
                  </a:lnTo>
                  <a:lnTo>
                    <a:pt x="2890" y="442"/>
                  </a:lnTo>
                  <a:lnTo>
                    <a:pt x="2854" y="404"/>
                  </a:lnTo>
                  <a:lnTo>
                    <a:pt x="2820" y="398"/>
                  </a:lnTo>
                  <a:lnTo>
                    <a:pt x="2810" y="408"/>
                  </a:lnTo>
                  <a:lnTo>
                    <a:pt x="2731" y="372"/>
                  </a:lnTo>
                  <a:lnTo>
                    <a:pt x="2729" y="384"/>
                  </a:lnTo>
                  <a:lnTo>
                    <a:pt x="2717" y="380"/>
                  </a:lnTo>
                  <a:lnTo>
                    <a:pt x="2711" y="405"/>
                  </a:lnTo>
                  <a:lnTo>
                    <a:pt x="2720" y="430"/>
                  </a:lnTo>
                  <a:lnTo>
                    <a:pt x="2712" y="438"/>
                  </a:lnTo>
                  <a:lnTo>
                    <a:pt x="2653" y="448"/>
                  </a:lnTo>
                  <a:lnTo>
                    <a:pt x="2581" y="428"/>
                  </a:lnTo>
                  <a:lnTo>
                    <a:pt x="2578" y="406"/>
                  </a:lnTo>
                  <a:lnTo>
                    <a:pt x="2591" y="402"/>
                  </a:lnTo>
                  <a:lnTo>
                    <a:pt x="2499" y="384"/>
                  </a:lnTo>
                  <a:lnTo>
                    <a:pt x="2439" y="401"/>
                  </a:lnTo>
                  <a:lnTo>
                    <a:pt x="2461" y="416"/>
                  </a:lnTo>
                  <a:lnTo>
                    <a:pt x="2436" y="425"/>
                  </a:lnTo>
                  <a:lnTo>
                    <a:pt x="2428" y="424"/>
                  </a:lnTo>
                  <a:lnTo>
                    <a:pt x="2439" y="416"/>
                  </a:lnTo>
                  <a:lnTo>
                    <a:pt x="2431" y="414"/>
                  </a:lnTo>
                  <a:lnTo>
                    <a:pt x="2434" y="390"/>
                  </a:lnTo>
                  <a:lnTo>
                    <a:pt x="2418" y="357"/>
                  </a:lnTo>
                  <a:lnTo>
                    <a:pt x="2419" y="376"/>
                  </a:lnTo>
                  <a:lnTo>
                    <a:pt x="2409" y="385"/>
                  </a:lnTo>
                  <a:lnTo>
                    <a:pt x="2376" y="375"/>
                  </a:lnTo>
                  <a:lnTo>
                    <a:pt x="2374" y="364"/>
                  </a:lnTo>
                  <a:lnTo>
                    <a:pt x="2379" y="357"/>
                  </a:lnTo>
                  <a:lnTo>
                    <a:pt x="2363" y="369"/>
                  </a:lnTo>
                  <a:lnTo>
                    <a:pt x="2340" y="357"/>
                  </a:lnTo>
                  <a:lnTo>
                    <a:pt x="2325" y="375"/>
                  </a:lnTo>
                  <a:lnTo>
                    <a:pt x="2330" y="393"/>
                  </a:lnTo>
                  <a:lnTo>
                    <a:pt x="2355" y="376"/>
                  </a:lnTo>
                  <a:lnTo>
                    <a:pt x="2365" y="388"/>
                  </a:lnTo>
                  <a:lnTo>
                    <a:pt x="2330" y="406"/>
                  </a:lnTo>
                  <a:lnTo>
                    <a:pt x="2313" y="398"/>
                  </a:lnTo>
                  <a:lnTo>
                    <a:pt x="2321" y="408"/>
                  </a:lnTo>
                  <a:lnTo>
                    <a:pt x="2316" y="413"/>
                  </a:lnTo>
                  <a:lnTo>
                    <a:pt x="2270" y="430"/>
                  </a:lnTo>
                  <a:lnTo>
                    <a:pt x="2238" y="428"/>
                  </a:lnTo>
                  <a:lnTo>
                    <a:pt x="2236" y="433"/>
                  </a:lnTo>
                  <a:lnTo>
                    <a:pt x="2236" y="445"/>
                  </a:lnTo>
                  <a:lnTo>
                    <a:pt x="2247" y="454"/>
                  </a:lnTo>
                  <a:lnTo>
                    <a:pt x="2227" y="445"/>
                  </a:lnTo>
                  <a:lnTo>
                    <a:pt x="2211" y="454"/>
                  </a:lnTo>
                  <a:lnTo>
                    <a:pt x="2259" y="393"/>
                  </a:lnTo>
                  <a:lnTo>
                    <a:pt x="2287" y="394"/>
                  </a:lnTo>
                  <a:lnTo>
                    <a:pt x="2352" y="316"/>
                  </a:lnTo>
                  <a:lnTo>
                    <a:pt x="2391" y="301"/>
                  </a:lnTo>
                  <a:lnTo>
                    <a:pt x="2391" y="290"/>
                  </a:lnTo>
                  <a:lnTo>
                    <a:pt x="2407" y="286"/>
                  </a:lnTo>
                  <a:lnTo>
                    <a:pt x="2402" y="281"/>
                  </a:lnTo>
                  <a:lnTo>
                    <a:pt x="2428" y="267"/>
                  </a:lnTo>
                  <a:lnTo>
                    <a:pt x="2445" y="244"/>
                  </a:lnTo>
                  <a:lnTo>
                    <a:pt x="2441" y="229"/>
                  </a:lnTo>
                  <a:lnTo>
                    <a:pt x="2445" y="223"/>
                  </a:lnTo>
                  <a:lnTo>
                    <a:pt x="2422" y="217"/>
                  </a:lnTo>
                  <a:lnTo>
                    <a:pt x="2409" y="194"/>
                  </a:lnTo>
                  <a:lnTo>
                    <a:pt x="2436" y="217"/>
                  </a:lnTo>
                  <a:lnTo>
                    <a:pt x="2448" y="197"/>
                  </a:lnTo>
                  <a:lnTo>
                    <a:pt x="2446" y="184"/>
                  </a:lnTo>
                  <a:lnTo>
                    <a:pt x="2439" y="184"/>
                  </a:lnTo>
                  <a:lnTo>
                    <a:pt x="2428" y="154"/>
                  </a:lnTo>
                  <a:lnTo>
                    <a:pt x="2419" y="169"/>
                  </a:lnTo>
                  <a:lnTo>
                    <a:pt x="2411" y="156"/>
                  </a:lnTo>
                  <a:lnTo>
                    <a:pt x="2416" y="147"/>
                  </a:lnTo>
                  <a:lnTo>
                    <a:pt x="2369" y="106"/>
                  </a:lnTo>
                  <a:lnTo>
                    <a:pt x="2287" y="102"/>
                  </a:lnTo>
                  <a:lnTo>
                    <a:pt x="2264" y="132"/>
                  </a:lnTo>
                  <a:lnTo>
                    <a:pt x="2230" y="132"/>
                  </a:lnTo>
                  <a:lnTo>
                    <a:pt x="2259" y="102"/>
                  </a:lnTo>
                  <a:lnTo>
                    <a:pt x="2264" y="87"/>
                  </a:lnTo>
                  <a:lnTo>
                    <a:pt x="2262" y="78"/>
                  </a:lnTo>
                  <a:lnTo>
                    <a:pt x="2217" y="73"/>
                  </a:lnTo>
                  <a:lnTo>
                    <a:pt x="2219" y="62"/>
                  </a:lnTo>
                  <a:lnTo>
                    <a:pt x="2178" y="82"/>
                  </a:lnTo>
                  <a:lnTo>
                    <a:pt x="2227" y="42"/>
                  </a:lnTo>
                  <a:lnTo>
                    <a:pt x="2219" y="19"/>
                  </a:lnTo>
                  <a:lnTo>
                    <a:pt x="2173" y="0"/>
                  </a:lnTo>
                  <a:lnTo>
                    <a:pt x="2141" y="11"/>
                  </a:lnTo>
                  <a:lnTo>
                    <a:pt x="2094" y="68"/>
                  </a:lnTo>
                  <a:lnTo>
                    <a:pt x="2081" y="95"/>
                  </a:lnTo>
                  <a:lnTo>
                    <a:pt x="2096" y="113"/>
                  </a:lnTo>
                  <a:lnTo>
                    <a:pt x="2088" y="111"/>
                  </a:lnTo>
                  <a:lnTo>
                    <a:pt x="2088" y="123"/>
                  </a:lnTo>
                  <a:lnTo>
                    <a:pt x="2024" y="131"/>
                  </a:lnTo>
                  <a:lnTo>
                    <a:pt x="2051" y="154"/>
                  </a:lnTo>
                  <a:lnTo>
                    <a:pt x="2046" y="175"/>
                  </a:lnTo>
                  <a:lnTo>
                    <a:pt x="2036" y="165"/>
                  </a:lnTo>
                  <a:lnTo>
                    <a:pt x="2018" y="151"/>
                  </a:lnTo>
                  <a:lnTo>
                    <a:pt x="1990" y="169"/>
                  </a:lnTo>
                  <a:lnTo>
                    <a:pt x="1994" y="180"/>
                  </a:lnTo>
                  <a:lnTo>
                    <a:pt x="1958" y="190"/>
                  </a:lnTo>
                  <a:lnTo>
                    <a:pt x="1962" y="180"/>
                  </a:lnTo>
                  <a:lnTo>
                    <a:pt x="1954" y="178"/>
                  </a:lnTo>
                  <a:lnTo>
                    <a:pt x="1935" y="190"/>
                  </a:lnTo>
                  <a:lnTo>
                    <a:pt x="1945" y="168"/>
                  </a:lnTo>
                  <a:lnTo>
                    <a:pt x="1937" y="163"/>
                  </a:lnTo>
                  <a:lnTo>
                    <a:pt x="1855" y="173"/>
                  </a:lnTo>
                  <a:lnTo>
                    <a:pt x="1855" y="182"/>
                  </a:lnTo>
                  <a:lnTo>
                    <a:pt x="1873" y="182"/>
                  </a:lnTo>
                  <a:lnTo>
                    <a:pt x="1870" y="192"/>
                  </a:lnTo>
                  <a:lnTo>
                    <a:pt x="1752" y="226"/>
                  </a:lnTo>
                  <a:lnTo>
                    <a:pt x="1717" y="261"/>
                  </a:lnTo>
                  <a:lnTo>
                    <a:pt x="1687" y="261"/>
                  </a:lnTo>
                  <a:lnTo>
                    <a:pt x="1709" y="269"/>
                  </a:lnTo>
                  <a:lnTo>
                    <a:pt x="1693" y="275"/>
                  </a:lnTo>
                  <a:lnTo>
                    <a:pt x="1683" y="301"/>
                  </a:lnTo>
                  <a:lnTo>
                    <a:pt x="1659" y="286"/>
                  </a:lnTo>
                  <a:lnTo>
                    <a:pt x="1653" y="300"/>
                  </a:lnTo>
                  <a:lnTo>
                    <a:pt x="1679" y="311"/>
                  </a:lnTo>
                  <a:lnTo>
                    <a:pt x="1657" y="328"/>
                  </a:lnTo>
                  <a:lnTo>
                    <a:pt x="1681" y="337"/>
                  </a:lnTo>
                  <a:lnTo>
                    <a:pt x="1687" y="353"/>
                  </a:lnTo>
                  <a:lnTo>
                    <a:pt x="1679" y="356"/>
                  </a:lnTo>
                  <a:lnTo>
                    <a:pt x="1681" y="369"/>
                  </a:lnTo>
                  <a:lnTo>
                    <a:pt x="1521" y="393"/>
                  </a:lnTo>
                  <a:lnTo>
                    <a:pt x="1509" y="398"/>
                  </a:lnTo>
                  <a:lnTo>
                    <a:pt x="1516" y="404"/>
                  </a:lnTo>
                  <a:lnTo>
                    <a:pt x="1502" y="416"/>
                  </a:lnTo>
                  <a:lnTo>
                    <a:pt x="1509" y="420"/>
                  </a:lnTo>
                  <a:lnTo>
                    <a:pt x="1502" y="428"/>
                  </a:lnTo>
                  <a:lnTo>
                    <a:pt x="1521" y="450"/>
                  </a:lnTo>
                  <a:lnTo>
                    <a:pt x="1516" y="465"/>
                  </a:lnTo>
                  <a:lnTo>
                    <a:pt x="1521" y="485"/>
                  </a:lnTo>
                  <a:lnTo>
                    <a:pt x="1558" y="502"/>
                  </a:lnTo>
                  <a:lnTo>
                    <a:pt x="1560" y="508"/>
                  </a:lnTo>
                  <a:lnTo>
                    <a:pt x="1557" y="515"/>
                  </a:lnTo>
                  <a:lnTo>
                    <a:pt x="1591" y="532"/>
                  </a:lnTo>
                  <a:lnTo>
                    <a:pt x="1596" y="550"/>
                  </a:lnTo>
                  <a:lnTo>
                    <a:pt x="1587" y="576"/>
                  </a:lnTo>
                  <a:lnTo>
                    <a:pt x="1597" y="619"/>
                  </a:lnTo>
                  <a:lnTo>
                    <a:pt x="1597" y="639"/>
                  </a:lnTo>
                  <a:lnTo>
                    <a:pt x="1582" y="645"/>
                  </a:lnTo>
                  <a:lnTo>
                    <a:pt x="1583" y="659"/>
                  </a:lnTo>
                  <a:lnTo>
                    <a:pt x="1557" y="645"/>
                  </a:lnTo>
                  <a:lnTo>
                    <a:pt x="1560" y="615"/>
                  </a:lnTo>
                  <a:lnTo>
                    <a:pt x="1557" y="581"/>
                  </a:lnTo>
                  <a:lnTo>
                    <a:pt x="1579" y="567"/>
                  </a:lnTo>
                  <a:lnTo>
                    <a:pt x="1587" y="545"/>
                  </a:lnTo>
                  <a:lnTo>
                    <a:pt x="1535" y="540"/>
                  </a:lnTo>
                  <a:lnTo>
                    <a:pt x="1516" y="516"/>
                  </a:lnTo>
                  <a:lnTo>
                    <a:pt x="1473" y="492"/>
                  </a:lnTo>
                  <a:lnTo>
                    <a:pt x="1422" y="507"/>
                  </a:lnTo>
                  <a:lnTo>
                    <a:pt x="1420" y="515"/>
                  </a:lnTo>
                  <a:lnTo>
                    <a:pt x="1438" y="521"/>
                  </a:lnTo>
                  <a:lnTo>
                    <a:pt x="1415" y="540"/>
                  </a:lnTo>
                  <a:lnTo>
                    <a:pt x="1403" y="543"/>
                  </a:lnTo>
                  <a:lnTo>
                    <a:pt x="1391" y="524"/>
                  </a:lnTo>
                  <a:lnTo>
                    <a:pt x="1380" y="528"/>
                  </a:lnTo>
                  <a:lnTo>
                    <a:pt x="1389" y="552"/>
                  </a:lnTo>
                  <a:lnTo>
                    <a:pt x="1423" y="573"/>
                  </a:lnTo>
                  <a:lnTo>
                    <a:pt x="1435" y="567"/>
                  </a:lnTo>
                  <a:lnTo>
                    <a:pt x="1449" y="597"/>
                  </a:lnTo>
                  <a:lnTo>
                    <a:pt x="1363" y="569"/>
                  </a:lnTo>
                  <a:lnTo>
                    <a:pt x="1357" y="563"/>
                  </a:lnTo>
                  <a:lnTo>
                    <a:pt x="1366" y="561"/>
                  </a:lnTo>
                  <a:lnTo>
                    <a:pt x="1366" y="548"/>
                  </a:lnTo>
                  <a:lnTo>
                    <a:pt x="1357" y="520"/>
                  </a:lnTo>
                  <a:lnTo>
                    <a:pt x="1368" y="500"/>
                  </a:lnTo>
                  <a:lnTo>
                    <a:pt x="1364" y="481"/>
                  </a:lnTo>
                  <a:lnTo>
                    <a:pt x="1368" y="478"/>
                  </a:lnTo>
                  <a:lnTo>
                    <a:pt x="1354" y="454"/>
                  </a:lnTo>
                  <a:lnTo>
                    <a:pt x="1344" y="455"/>
                  </a:lnTo>
                  <a:lnTo>
                    <a:pt x="1352" y="500"/>
                  </a:lnTo>
                  <a:lnTo>
                    <a:pt x="1305" y="532"/>
                  </a:lnTo>
                  <a:lnTo>
                    <a:pt x="1295" y="555"/>
                  </a:lnTo>
                  <a:lnTo>
                    <a:pt x="1331" y="617"/>
                  </a:lnTo>
                  <a:lnTo>
                    <a:pt x="1311" y="674"/>
                  </a:lnTo>
                  <a:lnTo>
                    <a:pt x="1321" y="700"/>
                  </a:lnTo>
                  <a:lnTo>
                    <a:pt x="1317" y="718"/>
                  </a:lnTo>
                  <a:lnTo>
                    <a:pt x="1355" y="727"/>
                  </a:lnTo>
                  <a:lnTo>
                    <a:pt x="1381" y="717"/>
                  </a:lnTo>
                  <a:lnTo>
                    <a:pt x="1425" y="740"/>
                  </a:lnTo>
                  <a:lnTo>
                    <a:pt x="1440" y="778"/>
                  </a:lnTo>
                  <a:lnTo>
                    <a:pt x="1424" y="787"/>
                  </a:lnTo>
                  <a:lnTo>
                    <a:pt x="1423" y="810"/>
                  </a:lnTo>
                  <a:lnTo>
                    <a:pt x="1460" y="822"/>
                  </a:lnTo>
                  <a:lnTo>
                    <a:pt x="1429" y="824"/>
                  </a:lnTo>
                  <a:lnTo>
                    <a:pt x="1415" y="812"/>
                  </a:lnTo>
                  <a:lnTo>
                    <a:pt x="1420" y="783"/>
                  </a:lnTo>
                  <a:lnTo>
                    <a:pt x="1415" y="778"/>
                  </a:lnTo>
                  <a:lnTo>
                    <a:pt x="1417" y="764"/>
                  </a:lnTo>
                  <a:lnTo>
                    <a:pt x="1401" y="751"/>
                  </a:lnTo>
                  <a:lnTo>
                    <a:pt x="1395" y="733"/>
                  </a:lnTo>
                  <a:lnTo>
                    <a:pt x="1339" y="748"/>
                  </a:lnTo>
                  <a:lnTo>
                    <a:pt x="1331" y="771"/>
                  </a:lnTo>
                  <a:lnTo>
                    <a:pt x="1344" y="795"/>
                  </a:lnTo>
                  <a:lnTo>
                    <a:pt x="1343" y="814"/>
                  </a:lnTo>
                  <a:lnTo>
                    <a:pt x="1321" y="836"/>
                  </a:lnTo>
                  <a:lnTo>
                    <a:pt x="1308" y="865"/>
                  </a:lnTo>
                  <a:lnTo>
                    <a:pt x="1276" y="882"/>
                  </a:lnTo>
                  <a:lnTo>
                    <a:pt x="1273" y="901"/>
                  </a:lnTo>
                  <a:lnTo>
                    <a:pt x="1268" y="902"/>
                  </a:lnTo>
                  <a:lnTo>
                    <a:pt x="1214" y="895"/>
                  </a:lnTo>
                  <a:lnTo>
                    <a:pt x="1211" y="875"/>
                  </a:lnTo>
                  <a:lnTo>
                    <a:pt x="1205" y="870"/>
                  </a:lnTo>
                  <a:lnTo>
                    <a:pt x="1224" y="874"/>
                  </a:lnTo>
                  <a:lnTo>
                    <a:pt x="1265" y="859"/>
                  </a:lnTo>
                  <a:lnTo>
                    <a:pt x="1250" y="846"/>
                  </a:lnTo>
                  <a:lnTo>
                    <a:pt x="1271" y="848"/>
                  </a:lnTo>
                  <a:lnTo>
                    <a:pt x="1285" y="822"/>
                  </a:lnTo>
                  <a:lnTo>
                    <a:pt x="1296" y="813"/>
                  </a:lnTo>
                  <a:lnTo>
                    <a:pt x="1296" y="787"/>
                  </a:lnTo>
                  <a:lnTo>
                    <a:pt x="1306" y="769"/>
                  </a:lnTo>
                  <a:lnTo>
                    <a:pt x="1306" y="757"/>
                  </a:lnTo>
                  <a:lnTo>
                    <a:pt x="1280" y="730"/>
                  </a:lnTo>
                  <a:lnTo>
                    <a:pt x="1285" y="675"/>
                  </a:lnTo>
                  <a:lnTo>
                    <a:pt x="1278" y="645"/>
                  </a:lnTo>
                  <a:lnTo>
                    <a:pt x="1287" y="636"/>
                  </a:lnTo>
                  <a:lnTo>
                    <a:pt x="1288" y="604"/>
                  </a:lnTo>
                  <a:lnTo>
                    <a:pt x="1282" y="580"/>
                  </a:lnTo>
                  <a:lnTo>
                    <a:pt x="1259" y="557"/>
                  </a:lnTo>
                  <a:lnTo>
                    <a:pt x="1285" y="503"/>
                  </a:lnTo>
                  <a:lnTo>
                    <a:pt x="1282" y="464"/>
                  </a:lnTo>
                  <a:lnTo>
                    <a:pt x="1192" y="448"/>
                  </a:lnTo>
                  <a:lnTo>
                    <a:pt x="1179" y="474"/>
                  </a:lnTo>
                  <a:lnTo>
                    <a:pt x="1165" y="536"/>
                  </a:lnTo>
                  <a:lnTo>
                    <a:pt x="1121" y="573"/>
                  </a:lnTo>
                  <a:lnTo>
                    <a:pt x="1116" y="590"/>
                  </a:lnTo>
                  <a:lnTo>
                    <a:pt x="1128" y="590"/>
                  </a:lnTo>
                  <a:lnTo>
                    <a:pt x="1113" y="608"/>
                  </a:lnTo>
                  <a:lnTo>
                    <a:pt x="1138" y="615"/>
                  </a:lnTo>
                  <a:lnTo>
                    <a:pt x="1130" y="644"/>
                  </a:lnTo>
                  <a:lnTo>
                    <a:pt x="1135" y="659"/>
                  </a:lnTo>
                  <a:lnTo>
                    <a:pt x="1124" y="662"/>
                  </a:lnTo>
                  <a:lnTo>
                    <a:pt x="1123" y="691"/>
                  </a:lnTo>
                  <a:lnTo>
                    <a:pt x="1158" y="698"/>
                  </a:lnTo>
                  <a:lnTo>
                    <a:pt x="1156" y="706"/>
                  </a:lnTo>
                  <a:lnTo>
                    <a:pt x="1167" y="731"/>
                  </a:lnTo>
                  <a:lnTo>
                    <a:pt x="1185" y="740"/>
                  </a:lnTo>
                  <a:lnTo>
                    <a:pt x="1162" y="782"/>
                  </a:lnTo>
                  <a:lnTo>
                    <a:pt x="1128" y="743"/>
                  </a:lnTo>
                  <a:lnTo>
                    <a:pt x="1045" y="696"/>
                  </a:lnTo>
                  <a:lnTo>
                    <a:pt x="962" y="675"/>
                  </a:lnTo>
                  <a:lnTo>
                    <a:pt x="938" y="691"/>
                  </a:lnTo>
                  <a:lnTo>
                    <a:pt x="957" y="723"/>
                  </a:lnTo>
                  <a:lnTo>
                    <a:pt x="952" y="738"/>
                  </a:lnTo>
                  <a:lnTo>
                    <a:pt x="925" y="752"/>
                  </a:lnTo>
                  <a:lnTo>
                    <a:pt x="928" y="766"/>
                  </a:lnTo>
                  <a:lnTo>
                    <a:pt x="916" y="775"/>
                  </a:lnTo>
                  <a:lnTo>
                    <a:pt x="904" y="767"/>
                  </a:lnTo>
                  <a:lnTo>
                    <a:pt x="914" y="751"/>
                  </a:lnTo>
                  <a:lnTo>
                    <a:pt x="896" y="730"/>
                  </a:lnTo>
                  <a:lnTo>
                    <a:pt x="853" y="762"/>
                  </a:lnTo>
                  <a:lnTo>
                    <a:pt x="800" y="759"/>
                  </a:lnTo>
                  <a:lnTo>
                    <a:pt x="779" y="786"/>
                  </a:lnTo>
                  <a:lnTo>
                    <a:pt x="758" y="775"/>
                  </a:lnTo>
                  <a:lnTo>
                    <a:pt x="756" y="758"/>
                  </a:lnTo>
                  <a:lnTo>
                    <a:pt x="761" y="746"/>
                  </a:lnTo>
                  <a:lnTo>
                    <a:pt x="751" y="742"/>
                  </a:lnTo>
                  <a:lnTo>
                    <a:pt x="772" y="733"/>
                  </a:lnTo>
                  <a:lnTo>
                    <a:pt x="741" y="739"/>
                  </a:lnTo>
                  <a:lnTo>
                    <a:pt x="737" y="747"/>
                  </a:lnTo>
                  <a:lnTo>
                    <a:pt x="738" y="754"/>
                  </a:lnTo>
                  <a:lnTo>
                    <a:pt x="733" y="757"/>
                  </a:lnTo>
                  <a:lnTo>
                    <a:pt x="724" y="748"/>
                  </a:lnTo>
                  <a:lnTo>
                    <a:pt x="714" y="758"/>
                  </a:lnTo>
                  <a:lnTo>
                    <a:pt x="720" y="762"/>
                  </a:lnTo>
                  <a:lnTo>
                    <a:pt x="714" y="774"/>
                  </a:lnTo>
                  <a:lnTo>
                    <a:pt x="705" y="763"/>
                  </a:lnTo>
                  <a:lnTo>
                    <a:pt x="693" y="766"/>
                  </a:lnTo>
                  <a:lnTo>
                    <a:pt x="591" y="822"/>
                  </a:lnTo>
                  <a:lnTo>
                    <a:pt x="581" y="846"/>
                  </a:lnTo>
                  <a:lnTo>
                    <a:pt x="581" y="858"/>
                  </a:lnTo>
                  <a:lnTo>
                    <a:pt x="551" y="878"/>
                  </a:lnTo>
                  <a:lnTo>
                    <a:pt x="548" y="865"/>
                  </a:lnTo>
                  <a:lnTo>
                    <a:pt x="533" y="866"/>
                  </a:lnTo>
                  <a:lnTo>
                    <a:pt x="505" y="831"/>
                  </a:lnTo>
                  <a:lnTo>
                    <a:pt x="515" y="813"/>
                  </a:lnTo>
                  <a:lnTo>
                    <a:pt x="551" y="807"/>
                  </a:lnTo>
                  <a:lnTo>
                    <a:pt x="544" y="783"/>
                  </a:lnTo>
                  <a:lnTo>
                    <a:pt x="527" y="766"/>
                  </a:lnTo>
                  <a:lnTo>
                    <a:pt x="456" y="753"/>
                  </a:lnTo>
                  <a:lnTo>
                    <a:pt x="481" y="775"/>
                  </a:lnTo>
                  <a:lnTo>
                    <a:pt x="479" y="810"/>
                  </a:lnTo>
                  <a:lnTo>
                    <a:pt x="473" y="838"/>
                  </a:lnTo>
                  <a:lnTo>
                    <a:pt x="493" y="859"/>
                  </a:lnTo>
                  <a:lnTo>
                    <a:pt x="479" y="898"/>
                  </a:lnTo>
                  <a:lnTo>
                    <a:pt x="481" y="922"/>
                  </a:lnTo>
                  <a:lnTo>
                    <a:pt x="471" y="908"/>
                  </a:lnTo>
                  <a:lnTo>
                    <a:pt x="461" y="913"/>
                  </a:lnTo>
                  <a:lnTo>
                    <a:pt x="465" y="901"/>
                  </a:lnTo>
                  <a:lnTo>
                    <a:pt x="429" y="886"/>
                  </a:lnTo>
                  <a:lnTo>
                    <a:pt x="405" y="913"/>
                  </a:lnTo>
                  <a:lnTo>
                    <a:pt x="361" y="938"/>
                  </a:lnTo>
                  <a:lnTo>
                    <a:pt x="362" y="954"/>
                  </a:lnTo>
                  <a:lnTo>
                    <a:pt x="389" y="1002"/>
                  </a:lnTo>
                  <a:lnTo>
                    <a:pt x="323" y="984"/>
                  </a:lnTo>
                  <a:lnTo>
                    <a:pt x="312" y="994"/>
                  </a:lnTo>
                  <a:lnTo>
                    <a:pt x="309" y="986"/>
                  </a:lnTo>
                  <a:lnTo>
                    <a:pt x="318" y="982"/>
                  </a:lnTo>
                  <a:lnTo>
                    <a:pt x="278" y="963"/>
                  </a:lnTo>
                  <a:lnTo>
                    <a:pt x="266" y="978"/>
                  </a:lnTo>
                  <a:lnTo>
                    <a:pt x="270" y="989"/>
                  </a:lnTo>
                  <a:lnTo>
                    <a:pt x="289" y="1008"/>
                  </a:lnTo>
                  <a:lnTo>
                    <a:pt x="305" y="1003"/>
                  </a:lnTo>
                  <a:lnTo>
                    <a:pt x="314" y="1033"/>
                  </a:lnTo>
                  <a:lnTo>
                    <a:pt x="295" y="1039"/>
                  </a:lnTo>
                  <a:lnTo>
                    <a:pt x="257" y="1026"/>
                  </a:lnTo>
                  <a:lnTo>
                    <a:pt x="240" y="1008"/>
                  </a:lnTo>
                  <a:lnTo>
                    <a:pt x="214" y="1003"/>
                  </a:lnTo>
                  <a:lnTo>
                    <a:pt x="220" y="994"/>
                  </a:lnTo>
                  <a:lnTo>
                    <a:pt x="219" y="979"/>
                  </a:lnTo>
                  <a:lnTo>
                    <a:pt x="204" y="954"/>
                  </a:lnTo>
                  <a:lnTo>
                    <a:pt x="214" y="948"/>
                  </a:lnTo>
                  <a:lnTo>
                    <a:pt x="217" y="922"/>
                  </a:lnTo>
                  <a:lnTo>
                    <a:pt x="137" y="854"/>
                  </a:lnTo>
                  <a:lnTo>
                    <a:pt x="150" y="848"/>
                  </a:lnTo>
                  <a:lnTo>
                    <a:pt x="180" y="872"/>
                  </a:lnTo>
                  <a:lnTo>
                    <a:pt x="207" y="874"/>
                  </a:lnTo>
                  <a:lnTo>
                    <a:pt x="208" y="885"/>
                  </a:lnTo>
                  <a:lnTo>
                    <a:pt x="332" y="910"/>
                  </a:lnTo>
                  <a:lnTo>
                    <a:pt x="366" y="898"/>
                  </a:lnTo>
                  <a:lnTo>
                    <a:pt x="398" y="870"/>
                  </a:lnTo>
                  <a:lnTo>
                    <a:pt x="404" y="848"/>
                  </a:lnTo>
                  <a:lnTo>
                    <a:pt x="395" y="843"/>
                  </a:lnTo>
                  <a:lnTo>
                    <a:pt x="392" y="818"/>
                  </a:lnTo>
                  <a:lnTo>
                    <a:pt x="362" y="789"/>
                  </a:lnTo>
                  <a:lnTo>
                    <a:pt x="320" y="778"/>
                  </a:lnTo>
                  <a:lnTo>
                    <a:pt x="247" y="719"/>
                  </a:lnTo>
                  <a:lnTo>
                    <a:pt x="178" y="717"/>
                  </a:lnTo>
                  <a:lnTo>
                    <a:pt x="171" y="705"/>
                  </a:lnTo>
                  <a:lnTo>
                    <a:pt x="163" y="711"/>
                  </a:lnTo>
                  <a:lnTo>
                    <a:pt x="165" y="703"/>
                  </a:lnTo>
                  <a:lnTo>
                    <a:pt x="137" y="694"/>
                  </a:lnTo>
                  <a:lnTo>
                    <a:pt x="142" y="682"/>
                  </a:lnTo>
                  <a:lnTo>
                    <a:pt x="163" y="693"/>
                  </a:lnTo>
                  <a:lnTo>
                    <a:pt x="169" y="682"/>
                  </a:lnTo>
                  <a:lnTo>
                    <a:pt x="134" y="669"/>
                  </a:lnTo>
                  <a:lnTo>
                    <a:pt x="136" y="680"/>
                  </a:lnTo>
                  <a:lnTo>
                    <a:pt x="131" y="679"/>
                  </a:lnTo>
                  <a:lnTo>
                    <a:pt x="127" y="688"/>
                  </a:lnTo>
                  <a:lnTo>
                    <a:pt x="106" y="680"/>
                  </a:lnTo>
                  <a:lnTo>
                    <a:pt x="106" y="693"/>
                  </a:lnTo>
                  <a:lnTo>
                    <a:pt x="88" y="688"/>
                  </a:lnTo>
                  <a:lnTo>
                    <a:pt x="84" y="702"/>
                  </a:lnTo>
                  <a:lnTo>
                    <a:pt x="55" y="726"/>
                  </a:lnTo>
                  <a:lnTo>
                    <a:pt x="42" y="738"/>
                  </a:lnTo>
                  <a:lnTo>
                    <a:pt x="46" y="740"/>
                  </a:lnTo>
                  <a:lnTo>
                    <a:pt x="42" y="769"/>
                  </a:lnTo>
                  <a:lnTo>
                    <a:pt x="64" y="787"/>
                  </a:lnTo>
                  <a:lnTo>
                    <a:pt x="84" y="819"/>
                  </a:lnTo>
                  <a:lnTo>
                    <a:pt x="60" y="859"/>
                  </a:lnTo>
                  <a:lnTo>
                    <a:pt x="85" y="926"/>
                  </a:lnTo>
                  <a:lnTo>
                    <a:pt x="76" y="954"/>
                  </a:lnTo>
                  <a:lnTo>
                    <a:pt x="76" y="979"/>
                  </a:lnTo>
                  <a:lnTo>
                    <a:pt x="84" y="981"/>
                  </a:lnTo>
                  <a:lnTo>
                    <a:pt x="85" y="998"/>
                  </a:lnTo>
                  <a:lnTo>
                    <a:pt x="99" y="1010"/>
                  </a:lnTo>
                  <a:lnTo>
                    <a:pt x="90" y="1040"/>
                  </a:lnTo>
                  <a:lnTo>
                    <a:pt x="104" y="1056"/>
                  </a:lnTo>
                  <a:lnTo>
                    <a:pt x="122" y="1075"/>
                  </a:lnTo>
                  <a:lnTo>
                    <a:pt x="122" y="1093"/>
                  </a:lnTo>
                  <a:lnTo>
                    <a:pt x="79" y="1147"/>
                  </a:lnTo>
                  <a:lnTo>
                    <a:pt x="14" y="1196"/>
                  </a:lnTo>
                  <a:lnTo>
                    <a:pt x="42" y="1192"/>
                  </a:lnTo>
                  <a:lnTo>
                    <a:pt x="42" y="1205"/>
                  </a:lnTo>
                  <a:lnTo>
                    <a:pt x="36" y="1200"/>
                  </a:lnTo>
                  <a:lnTo>
                    <a:pt x="41" y="1211"/>
                  </a:lnTo>
                  <a:lnTo>
                    <a:pt x="76" y="1218"/>
                  </a:lnTo>
                  <a:lnTo>
                    <a:pt x="88" y="1228"/>
                  </a:lnTo>
                  <a:lnTo>
                    <a:pt x="55" y="1228"/>
                  </a:lnTo>
                  <a:lnTo>
                    <a:pt x="33" y="1242"/>
                  </a:lnTo>
                  <a:lnTo>
                    <a:pt x="34" y="1255"/>
                  </a:lnTo>
                  <a:lnTo>
                    <a:pt x="23" y="1271"/>
                  </a:lnTo>
                  <a:lnTo>
                    <a:pt x="0" y="1276"/>
                  </a:lnTo>
                  <a:lnTo>
                    <a:pt x="7" y="1300"/>
                  </a:lnTo>
                  <a:lnTo>
                    <a:pt x="12" y="1302"/>
                  </a:lnTo>
                  <a:lnTo>
                    <a:pt x="14" y="1311"/>
                  </a:lnTo>
                  <a:lnTo>
                    <a:pt x="19" y="1316"/>
                  </a:lnTo>
                  <a:lnTo>
                    <a:pt x="21" y="1323"/>
                  </a:lnTo>
                  <a:lnTo>
                    <a:pt x="12" y="1332"/>
                  </a:lnTo>
                  <a:lnTo>
                    <a:pt x="13" y="1336"/>
                  </a:lnTo>
                  <a:lnTo>
                    <a:pt x="23" y="1347"/>
                  </a:lnTo>
                  <a:lnTo>
                    <a:pt x="19" y="1364"/>
                  </a:lnTo>
                  <a:lnTo>
                    <a:pt x="27" y="1367"/>
                  </a:lnTo>
                  <a:lnTo>
                    <a:pt x="34" y="1379"/>
                  </a:lnTo>
                  <a:lnTo>
                    <a:pt x="36" y="1397"/>
                  </a:lnTo>
                  <a:lnTo>
                    <a:pt x="37" y="1399"/>
                  </a:lnTo>
                  <a:lnTo>
                    <a:pt x="64" y="1403"/>
                  </a:lnTo>
                  <a:lnTo>
                    <a:pt x="70" y="1407"/>
                  </a:lnTo>
                  <a:lnTo>
                    <a:pt x="69" y="1415"/>
                  </a:lnTo>
                  <a:lnTo>
                    <a:pt x="91" y="1409"/>
                  </a:lnTo>
                  <a:lnTo>
                    <a:pt x="112" y="1420"/>
                  </a:lnTo>
                  <a:lnTo>
                    <a:pt x="110" y="1431"/>
                  </a:lnTo>
                  <a:lnTo>
                    <a:pt x="115" y="1438"/>
                  </a:lnTo>
                  <a:lnTo>
                    <a:pt x="110" y="1452"/>
                  </a:lnTo>
                  <a:lnTo>
                    <a:pt x="126" y="1476"/>
                  </a:lnTo>
                  <a:lnTo>
                    <a:pt x="136" y="1483"/>
                  </a:lnTo>
                  <a:lnTo>
                    <a:pt x="137" y="1492"/>
                  </a:lnTo>
                  <a:lnTo>
                    <a:pt x="150" y="1491"/>
                  </a:lnTo>
                  <a:lnTo>
                    <a:pt x="157" y="1494"/>
                  </a:lnTo>
                  <a:lnTo>
                    <a:pt x="159" y="1499"/>
                  </a:lnTo>
                  <a:lnTo>
                    <a:pt x="163" y="1501"/>
                  </a:lnTo>
                  <a:lnTo>
                    <a:pt x="163" y="1507"/>
                  </a:lnTo>
                  <a:lnTo>
                    <a:pt x="147" y="1517"/>
                  </a:lnTo>
                  <a:lnTo>
                    <a:pt x="129" y="1513"/>
                  </a:lnTo>
                  <a:lnTo>
                    <a:pt x="122" y="1519"/>
                  </a:lnTo>
                  <a:lnTo>
                    <a:pt x="127" y="1526"/>
                  </a:lnTo>
                  <a:lnTo>
                    <a:pt x="136" y="1557"/>
                  </a:lnTo>
                  <a:lnTo>
                    <a:pt x="143" y="1561"/>
                  </a:lnTo>
                  <a:lnTo>
                    <a:pt x="154" y="1550"/>
                  </a:lnTo>
                  <a:lnTo>
                    <a:pt x="191" y="1548"/>
                  </a:lnTo>
                  <a:lnTo>
                    <a:pt x="209" y="1568"/>
                  </a:lnTo>
                  <a:lnTo>
                    <a:pt x="209" y="1571"/>
                  </a:lnTo>
                  <a:lnTo>
                    <a:pt x="202" y="1573"/>
                  </a:lnTo>
                  <a:lnTo>
                    <a:pt x="207" y="1587"/>
                  </a:lnTo>
                  <a:lnTo>
                    <a:pt x="220" y="1592"/>
                  </a:lnTo>
                  <a:lnTo>
                    <a:pt x="228" y="1590"/>
                  </a:lnTo>
                  <a:lnTo>
                    <a:pt x="236" y="1598"/>
                  </a:lnTo>
                  <a:lnTo>
                    <a:pt x="238" y="1614"/>
                  </a:lnTo>
                  <a:lnTo>
                    <a:pt x="243" y="1620"/>
                  </a:lnTo>
                  <a:lnTo>
                    <a:pt x="259" y="1620"/>
                  </a:lnTo>
                  <a:lnTo>
                    <a:pt x="265" y="1625"/>
                  </a:lnTo>
                  <a:lnTo>
                    <a:pt x="272" y="1625"/>
                  </a:lnTo>
                  <a:lnTo>
                    <a:pt x="291" y="1619"/>
                  </a:lnTo>
                  <a:lnTo>
                    <a:pt x="311" y="1637"/>
                  </a:lnTo>
                  <a:lnTo>
                    <a:pt x="320" y="1634"/>
                  </a:lnTo>
                  <a:lnTo>
                    <a:pt x="334" y="1642"/>
                  </a:lnTo>
                  <a:lnTo>
                    <a:pt x="343" y="1640"/>
                  </a:lnTo>
                  <a:lnTo>
                    <a:pt x="371" y="1650"/>
                  </a:lnTo>
                  <a:lnTo>
                    <a:pt x="368" y="1653"/>
                  </a:lnTo>
                  <a:lnTo>
                    <a:pt x="372" y="1663"/>
                  </a:lnTo>
                  <a:lnTo>
                    <a:pt x="368" y="1669"/>
                  </a:lnTo>
                  <a:lnTo>
                    <a:pt x="360" y="1671"/>
                  </a:lnTo>
                  <a:lnTo>
                    <a:pt x="370" y="1678"/>
                  </a:lnTo>
                  <a:lnTo>
                    <a:pt x="360" y="1682"/>
                  </a:lnTo>
                  <a:lnTo>
                    <a:pt x="361" y="1695"/>
                  </a:lnTo>
                  <a:lnTo>
                    <a:pt x="366" y="1696"/>
                  </a:lnTo>
                  <a:lnTo>
                    <a:pt x="360" y="1715"/>
                  </a:lnTo>
                  <a:lnTo>
                    <a:pt x="344" y="1715"/>
                  </a:lnTo>
                  <a:lnTo>
                    <a:pt x="337" y="1711"/>
                  </a:lnTo>
                  <a:lnTo>
                    <a:pt x="328" y="1720"/>
                  </a:lnTo>
                  <a:lnTo>
                    <a:pt x="320" y="1722"/>
                  </a:lnTo>
                  <a:lnTo>
                    <a:pt x="316" y="1728"/>
                  </a:lnTo>
                  <a:lnTo>
                    <a:pt x="318" y="1741"/>
                  </a:lnTo>
                  <a:lnTo>
                    <a:pt x="342" y="1736"/>
                  </a:lnTo>
                  <a:lnTo>
                    <a:pt x="346" y="1742"/>
                  </a:lnTo>
                  <a:lnTo>
                    <a:pt x="320" y="1750"/>
                  </a:lnTo>
                  <a:lnTo>
                    <a:pt x="323" y="1754"/>
                  </a:lnTo>
                  <a:lnTo>
                    <a:pt x="303" y="1756"/>
                  </a:lnTo>
                  <a:lnTo>
                    <a:pt x="300" y="1760"/>
                  </a:lnTo>
                  <a:lnTo>
                    <a:pt x="323" y="1775"/>
                  </a:lnTo>
                  <a:lnTo>
                    <a:pt x="307" y="1778"/>
                  </a:lnTo>
                  <a:lnTo>
                    <a:pt x="291" y="1798"/>
                  </a:lnTo>
                  <a:lnTo>
                    <a:pt x="276" y="1798"/>
                  </a:lnTo>
                  <a:lnTo>
                    <a:pt x="270" y="1804"/>
                  </a:lnTo>
                  <a:lnTo>
                    <a:pt x="290" y="1822"/>
                  </a:lnTo>
                  <a:lnTo>
                    <a:pt x="297" y="1821"/>
                  </a:lnTo>
                  <a:lnTo>
                    <a:pt x="330" y="1838"/>
                  </a:lnTo>
                  <a:lnTo>
                    <a:pt x="360" y="1860"/>
                  </a:lnTo>
                  <a:lnTo>
                    <a:pt x="384" y="1858"/>
                  </a:lnTo>
                  <a:lnTo>
                    <a:pt x="415" y="1868"/>
                  </a:lnTo>
                  <a:lnTo>
                    <a:pt x="448" y="1868"/>
                  </a:lnTo>
                  <a:lnTo>
                    <a:pt x="478" y="1888"/>
                  </a:lnTo>
                  <a:lnTo>
                    <a:pt x="498" y="1882"/>
                  </a:lnTo>
                  <a:lnTo>
                    <a:pt x="512" y="1884"/>
                  </a:lnTo>
                  <a:lnTo>
                    <a:pt x="527" y="1890"/>
                  </a:lnTo>
                  <a:lnTo>
                    <a:pt x="527" y="1899"/>
                  </a:lnTo>
                  <a:lnTo>
                    <a:pt x="547" y="1909"/>
                  </a:lnTo>
                  <a:lnTo>
                    <a:pt x="567" y="1920"/>
                  </a:lnTo>
                  <a:lnTo>
                    <a:pt x="571" y="1930"/>
                  </a:lnTo>
                  <a:lnTo>
                    <a:pt x="589" y="1931"/>
                  </a:lnTo>
                  <a:lnTo>
                    <a:pt x="603" y="1914"/>
                  </a:lnTo>
                  <a:lnTo>
                    <a:pt x="599" y="1910"/>
                  </a:lnTo>
                  <a:lnTo>
                    <a:pt x="577" y="1875"/>
                  </a:lnTo>
                  <a:lnTo>
                    <a:pt x="578" y="1848"/>
                  </a:lnTo>
                  <a:lnTo>
                    <a:pt x="575" y="1857"/>
                  </a:lnTo>
                  <a:lnTo>
                    <a:pt x="566" y="1839"/>
                  </a:lnTo>
                  <a:lnTo>
                    <a:pt x="551" y="1825"/>
                  </a:lnTo>
                  <a:lnTo>
                    <a:pt x="570" y="1802"/>
                  </a:lnTo>
                  <a:lnTo>
                    <a:pt x="572" y="1787"/>
                  </a:lnTo>
                  <a:lnTo>
                    <a:pt x="577" y="1788"/>
                  </a:lnTo>
                  <a:lnTo>
                    <a:pt x="579" y="1773"/>
                  </a:lnTo>
                  <a:lnTo>
                    <a:pt x="575" y="1767"/>
                  </a:lnTo>
                  <a:lnTo>
                    <a:pt x="585" y="1768"/>
                  </a:lnTo>
                  <a:lnTo>
                    <a:pt x="594" y="1784"/>
                  </a:lnTo>
                  <a:lnTo>
                    <a:pt x="606" y="1770"/>
                  </a:lnTo>
                  <a:lnTo>
                    <a:pt x="619" y="1766"/>
                  </a:lnTo>
                  <a:lnTo>
                    <a:pt x="606" y="1760"/>
                  </a:lnTo>
                  <a:lnTo>
                    <a:pt x="603" y="1758"/>
                  </a:lnTo>
                  <a:lnTo>
                    <a:pt x="604" y="1752"/>
                  </a:lnTo>
                  <a:lnTo>
                    <a:pt x="619" y="1752"/>
                  </a:lnTo>
                  <a:lnTo>
                    <a:pt x="608" y="1728"/>
                  </a:lnTo>
                  <a:lnTo>
                    <a:pt x="599" y="1717"/>
                  </a:lnTo>
                  <a:lnTo>
                    <a:pt x="575" y="1715"/>
                  </a:lnTo>
                  <a:lnTo>
                    <a:pt x="575" y="1718"/>
                  </a:lnTo>
                  <a:lnTo>
                    <a:pt x="570" y="1714"/>
                  </a:lnTo>
                  <a:lnTo>
                    <a:pt x="566" y="1698"/>
                  </a:lnTo>
                  <a:lnTo>
                    <a:pt x="551" y="1693"/>
                  </a:lnTo>
                  <a:lnTo>
                    <a:pt x="557" y="1675"/>
                  </a:lnTo>
                  <a:lnTo>
                    <a:pt x="567" y="1668"/>
                  </a:lnTo>
                  <a:lnTo>
                    <a:pt x="560" y="1660"/>
                  </a:lnTo>
                  <a:lnTo>
                    <a:pt x="565" y="1640"/>
                  </a:lnTo>
                  <a:lnTo>
                    <a:pt x="574" y="1634"/>
                  </a:lnTo>
                  <a:lnTo>
                    <a:pt x="578" y="1618"/>
                  </a:lnTo>
                  <a:lnTo>
                    <a:pt x="604" y="1645"/>
                  </a:lnTo>
                  <a:lnTo>
                    <a:pt x="617" y="1637"/>
                  </a:lnTo>
                  <a:lnTo>
                    <a:pt x="608" y="1614"/>
                  </a:lnTo>
                  <a:lnTo>
                    <a:pt x="615" y="1613"/>
                  </a:lnTo>
                  <a:lnTo>
                    <a:pt x="630" y="1606"/>
                  </a:lnTo>
                  <a:lnTo>
                    <a:pt x="633" y="1596"/>
                  </a:lnTo>
                  <a:lnTo>
                    <a:pt x="656" y="1589"/>
                  </a:lnTo>
                  <a:lnTo>
                    <a:pt x="667" y="1576"/>
                  </a:lnTo>
                  <a:lnTo>
                    <a:pt x="684" y="1573"/>
                  </a:lnTo>
                  <a:lnTo>
                    <a:pt x="687" y="1581"/>
                  </a:lnTo>
                  <a:lnTo>
                    <a:pt x="694" y="1580"/>
                  </a:lnTo>
                  <a:lnTo>
                    <a:pt x="697" y="1582"/>
                  </a:lnTo>
                  <a:lnTo>
                    <a:pt x="703" y="1572"/>
                  </a:lnTo>
                  <a:lnTo>
                    <a:pt x="711" y="1571"/>
                  </a:lnTo>
                  <a:lnTo>
                    <a:pt x="715" y="1571"/>
                  </a:lnTo>
                  <a:lnTo>
                    <a:pt x="722" y="1581"/>
                  </a:lnTo>
                  <a:lnTo>
                    <a:pt x="748" y="1581"/>
                  </a:lnTo>
                  <a:lnTo>
                    <a:pt x="774" y="1606"/>
                  </a:lnTo>
                  <a:lnTo>
                    <a:pt x="777" y="1617"/>
                  </a:lnTo>
                  <a:lnTo>
                    <a:pt x="781" y="1616"/>
                  </a:lnTo>
                  <a:lnTo>
                    <a:pt x="781" y="1600"/>
                  </a:lnTo>
                  <a:lnTo>
                    <a:pt x="786" y="1598"/>
                  </a:lnTo>
                  <a:lnTo>
                    <a:pt x="794" y="1609"/>
                  </a:lnTo>
                  <a:lnTo>
                    <a:pt x="810" y="1616"/>
                  </a:lnTo>
                  <a:lnTo>
                    <a:pt x="830" y="1601"/>
                  </a:lnTo>
                  <a:lnTo>
                    <a:pt x="839" y="1602"/>
                  </a:lnTo>
                  <a:lnTo>
                    <a:pt x="839" y="1598"/>
                  </a:lnTo>
                  <a:lnTo>
                    <a:pt x="851" y="1597"/>
                  </a:lnTo>
                  <a:lnTo>
                    <a:pt x="861" y="1604"/>
                  </a:lnTo>
                  <a:lnTo>
                    <a:pt x="871" y="1597"/>
                  </a:lnTo>
                  <a:lnTo>
                    <a:pt x="882" y="1596"/>
                  </a:lnTo>
                  <a:lnTo>
                    <a:pt x="889" y="1597"/>
                  </a:lnTo>
                  <a:lnTo>
                    <a:pt x="898" y="1613"/>
                  </a:lnTo>
                  <a:lnTo>
                    <a:pt x="915" y="1613"/>
                  </a:lnTo>
                  <a:lnTo>
                    <a:pt x="914" y="1613"/>
                  </a:lnTo>
                  <a:lnTo>
                    <a:pt x="916" y="1618"/>
                  </a:lnTo>
                  <a:lnTo>
                    <a:pt x="925" y="1618"/>
                  </a:lnTo>
                  <a:lnTo>
                    <a:pt x="933" y="1606"/>
                  </a:lnTo>
                  <a:lnTo>
                    <a:pt x="947" y="1613"/>
                  </a:lnTo>
                  <a:lnTo>
                    <a:pt x="970" y="1608"/>
                  </a:lnTo>
                  <a:lnTo>
                    <a:pt x="980" y="1588"/>
                  </a:lnTo>
                  <a:lnTo>
                    <a:pt x="959" y="1583"/>
                  </a:lnTo>
                  <a:lnTo>
                    <a:pt x="956" y="1577"/>
                  </a:lnTo>
                  <a:lnTo>
                    <a:pt x="942" y="1574"/>
                  </a:lnTo>
                  <a:lnTo>
                    <a:pt x="940" y="1569"/>
                  </a:lnTo>
                  <a:lnTo>
                    <a:pt x="933" y="1567"/>
                  </a:lnTo>
                  <a:lnTo>
                    <a:pt x="933" y="1565"/>
                  </a:lnTo>
                  <a:lnTo>
                    <a:pt x="958" y="1552"/>
                  </a:lnTo>
                  <a:lnTo>
                    <a:pt x="961" y="1545"/>
                  </a:lnTo>
                  <a:lnTo>
                    <a:pt x="951" y="1534"/>
                  </a:lnTo>
                  <a:lnTo>
                    <a:pt x="962" y="1525"/>
                  </a:lnTo>
                  <a:lnTo>
                    <a:pt x="988" y="1525"/>
                  </a:lnTo>
                  <a:lnTo>
                    <a:pt x="994" y="1521"/>
                  </a:lnTo>
                  <a:lnTo>
                    <a:pt x="983" y="1514"/>
                  </a:lnTo>
                  <a:lnTo>
                    <a:pt x="966" y="1513"/>
                  </a:lnTo>
                  <a:lnTo>
                    <a:pt x="965" y="1506"/>
                  </a:lnTo>
                  <a:lnTo>
                    <a:pt x="975" y="1502"/>
                  </a:lnTo>
                  <a:lnTo>
                    <a:pt x="971" y="1499"/>
                  </a:lnTo>
                  <a:lnTo>
                    <a:pt x="961" y="1501"/>
                  </a:lnTo>
                  <a:lnTo>
                    <a:pt x="965" y="1491"/>
                  </a:lnTo>
                  <a:lnTo>
                    <a:pt x="959" y="1487"/>
                  </a:lnTo>
                  <a:lnTo>
                    <a:pt x="973" y="1483"/>
                  </a:lnTo>
                  <a:lnTo>
                    <a:pt x="976" y="1487"/>
                  </a:lnTo>
                  <a:lnTo>
                    <a:pt x="1000" y="1486"/>
                  </a:lnTo>
                  <a:lnTo>
                    <a:pt x="1004" y="1489"/>
                  </a:lnTo>
                  <a:lnTo>
                    <a:pt x="1008" y="1483"/>
                  </a:lnTo>
                  <a:lnTo>
                    <a:pt x="1020" y="1483"/>
                  </a:lnTo>
                  <a:lnTo>
                    <a:pt x="1035" y="1475"/>
                  </a:lnTo>
                  <a:lnTo>
                    <a:pt x="1047" y="1478"/>
                  </a:lnTo>
                  <a:lnTo>
                    <a:pt x="1048" y="1475"/>
                  </a:lnTo>
                  <a:lnTo>
                    <a:pt x="1060" y="1471"/>
                  </a:lnTo>
                  <a:lnTo>
                    <a:pt x="1075" y="1471"/>
                  </a:lnTo>
                  <a:lnTo>
                    <a:pt x="1080" y="1461"/>
                  </a:lnTo>
                  <a:lnTo>
                    <a:pt x="1100" y="1458"/>
                  </a:lnTo>
                  <a:lnTo>
                    <a:pt x="1162" y="1446"/>
                  </a:lnTo>
                  <a:lnTo>
                    <a:pt x="1165" y="1436"/>
                  </a:lnTo>
                  <a:lnTo>
                    <a:pt x="1172" y="1435"/>
                  </a:lnTo>
                  <a:lnTo>
                    <a:pt x="1185" y="1428"/>
                  </a:lnTo>
                  <a:lnTo>
                    <a:pt x="1204" y="1431"/>
                  </a:lnTo>
                  <a:lnTo>
                    <a:pt x="1218" y="1438"/>
                  </a:lnTo>
                  <a:lnTo>
                    <a:pt x="1232" y="1433"/>
                  </a:lnTo>
                  <a:lnTo>
                    <a:pt x="1239" y="1436"/>
                  </a:lnTo>
                  <a:lnTo>
                    <a:pt x="1242" y="1453"/>
                  </a:lnTo>
                  <a:lnTo>
                    <a:pt x="1250" y="1458"/>
                  </a:lnTo>
                  <a:lnTo>
                    <a:pt x="1248" y="1467"/>
                  </a:lnTo>
                  <a:lnTo>
                    <a:pt x="1242" y="1474"/>
                  </a:lnTo>
                  <a:lnTo>
                    <a:pt x="1247" y="1479"/>
                  </a:lnTo>
                  <a:lnTo>
                    <a:pt x="1271" y="1478"/>
                  </a:lnTo>
                  <a:lnTo>
                    <a:pt x="1272" y="1470"/>
                  </a:lnTo>
                  <a:lnTo>
                    <a:pt x="1276" y="1471"/>
                  </a:lnTo>
                  <a:lnTo>
                    <a:pt x="1282" y="1479"/>
                  </a:lnTo>
                  <a:lnTo>
                    <a:pt x="1281" y="1487"/>
                  </a:lnTo>
                  <a:lnTo>
                    <a:pt x="1288" y="1487"/>
                  </a:lnTo>
                  <a:lnTo>
                    <a:pt x="1285" y="1482"/>
                  </a:lnTo>
                  <a:lnTo>
                    <a:pt x="1288" y="1481"/>
                  </a:lnTo>
                  <a:lnTo>
                    <a:pt x="1306" y="1487"/>
                  </a:lnTo>
                  <a:lnTo>
                    <a:pt x="1317" y="1483"/>
                  </a:lnTo>
                  <a:lnTo>
                    <a:pt x="1319" y="1490"/>
                  </a:lnTo>
                  <a:lnTo>
                    <a:pt x="1311" y="1492"/>
                  </a:lnTo>
                  <a:lnTo>
                    <a:pt x="1306" y="1499"/>
                  </a:lnTo>
                  <a:lnTo>
                    <a:pt x="1309" y="1506"/>
                  </a:lnTo>
                  <a:lnTo>
                    <a:pt x="1324" y="1499"/>
                  </a:lnTo>
                  <a:lnTo>
                    <a:pt x="1340" y="1504"/>
                  </a:lnTo>
                  <a:lnTo>
                    <a:pt x="1340" y="1497"/>
                  </a:lnTo>
                  <a:lnTo>
                    <a:pt x="1358" y="1491"/>
                  </a:lnTo>
                  <a:lnTo>
                    <a:pt x="1372" y="1478"/>
                  </a:lnTo>
                  <a:lnTo>
                    <a:pt x="1383" y="1478"/>
                  </a:lnTo>
                  <a:lnTo>
                    <a:pt x="1404" y="1469"/>
                  </a:lnTo>
                  <a:lnTo>
                    <a:pt x="1407" y="1475"/>
                  </a:lnTo>
                  <a:lnTo>
                    <a:pt x="1397" y="1479"/>
                  </a:lnTo>
                  <a:lnTo>
                    <a:pt x="1397" y="1486"/>
                  </a:lnTo>
                  <a:lnTo>
                    <a:pt x="1437" y="1514"/>
                  </a:lnTo>
                  <a:lnTo>
                    <a:pt x="1499" y="1608"/>
                  </a:lnTo>
                  <a:lnTo>
                    <a:pt x="1506" y="1604"/>
                  </a:lnTo>
                  <a:lnTo>
                    <a:pt x="1514" y="1592"/>
                  </a:lnTo>
                  <a:lnTo>
                    <a:pt x="1518" y="1590"/>
                  </a:lnTo>
                  <a:lnTo>
                    <a:pt x="1530" y="1597"/>
                  </a:lnTo>
                  <a:lnTo>
                    <a:pt x="1529" y="1601"/>
                  </a:lnTo>
                  <a:lnTo>
                    <a:pt x="1535" y="1610"/>
                  </a:lnTo>
                  <a:lnTo>
                    <a:pt x="1570" y="1610"/>
                  </a:lnTo>
                  <a:lnTo>
                    <a:pt x="1575" y="1604"/>
                  </a:lnTo>
                  <a:lnTo>
                    <a:pt x="1582" y="1604"/>
                  </a:lnTo>
                  <a:lnTo>
                    <a:pt x="1587" y="1600"/>
                  </a:lnTo>
                  <a:lnTo>
                    <a:pt x="1595" y="1602"/>
                  </a:lnTo>
                  <a:lnTo>
                    <a:pt x="1615" y="1614"/>
                  </a:lnTo>
                  <a:lnTo>
                    <a:pt x="1618" y="1628"/>
                  </a:lnTo>
                  <a:lnTo>
                    <a:pt x="1631" y="1633"/>
                  </a:lnTo>
                  <a:lnTo>
                    <a:pt x="1633" y="1639"/>
                  </a:lnTo>
                  <a:lnTo>
                    <a:pt x="1644" y="1650"/>
                  </a:lnTo>
                  <a:lnTo>
                    <a:pt x="1672" y="1656"/>
                  </a:lnTo>
                  <a:lnTo>
                    <a:pt x="1676" y="1650"/>
                  </a:lnTo>
                  <a:lnTo>
                    <a:pt x="1683" y="1648"/>
                  </a:lnTo>
                  <a:lnTo>
                    <a:pt x="1699" y="1668"/>
                  </a:lnTo>
                  <a:lnTo>
                    <a:pt x="1688" y="1678"/>
                  </a:lnTo>
                  <a:lnTo>
                    <a:pt x="1702" y="1682"/>
                  </a:lnTo>
                  <a:lnTo>
                    <a:pt x="1712" y="1676"/>
                  </a:lnTo>
                  <a:lnTo>
                    <a:pt x="1726" y="1659"/>
                  </a:lnTo>
                  <a:lnTo>
                    <a:pt x="1793" y="1625"/>
                  </a:lnTo>
                  <a:lnTo>
                    <a:pt x="1826" y="1617"/>
                  </a:lnTo>
                  <a:lnTo>
                    <a:pt x="1896" y="1623"/>
                  </a:lnTo>
                  <a:lnTo>
                    <a:pt x="1913" y="1638"/>
                  </a:lnTo>
                  <a:lnTo>
                    <a:pt x="1996" y="1638"/>
                  </a:lnTo>
                  <a:lnTo>
                    <a:pt x="2001" y="1636"/>
                  </a:lnTo>
                  <a:lnTo>
                    <a:pt x="1999" y="1622"/>
                  </a:lnTo>
                  <a:lnTo>
                    <a:pt x="2005" y="1613"/>
                  </a:lnTo>
                  <a:lnTo>
                    <a:pt x="1997" y="1586"/>
                  </a:lnTo>
                  <a:lnTo>
                    <a:pt x="2036" y="1558"/>
                  </a:lnTo>
                  <a:lnTo>
                    <a:pt x="2111" y="1583"/>
                  </a:lnTo>
                  <a:lnTo>
                    <a:pt x="2118" y="1612"/>
                  </a:lnTo>
                  <a:lnTo>
                    <a:pt x="2140" y="1625"/>
                  </a:lnTo>
                  <a:lnTo>
                    <a:pt x="2159" y="1629"/>
                  </a:lnTo>
                  <a:lnTo>
                    <a:pt x="2198" y="1614"/>
                  </a:lnTo>
                  <a:lnTo>
                    <a:pt x="2215" y="1618"/>
                  </a:lnTo>
                  <a:lnTo>
                    <a:pt x="2282" y="1645"/>
                  </a:lnTo>
                  <a:lnTo>
                    <a:pt x="2303" y="1659"/>
                  </a:lnTo>
                  <a:lnTo>
                    <a:pt x="2340" y="1665"/>
                  </a:lnTo>
                  <a:lnTo>
                    <a:pt x="2365" y="1669"/>
                  </a:lnTo>
                  <a:lnTo>
                    <a:pt x="2424" y="1654"/>
                  </a:lnTo>
                  <a:lnTo>
                    <a:pt x="2468" y="1630"/>
                  </a:lnTo>
                  <a:lnTo>
                    <a:pt x="2499" y="1643"/>
                  </a:lnTo>
                  <a:lnTo>
                    <a:pt x="2520" y="1640"/>
                  </a:lnTo>
                  <a:lnTo>
                    <a:pt x="2561" y="1654"/>
                  </a:lnTo>
                  <a:lnTo>
                    <a:pt x="2599" y="1636"/>
                  </a:lnTo>
                  <a:lnTo>
                    <a:pt x="2602" y="1623"/>
                  </a:lnTo>
                  <a:lnTo>
                    <a:pt x="2620" y="1582"/>
                  </a:lnTo>
                  <a:lnTo>
                    <a:pt x="2642" y="1566"/>
                  </a:lnTo>
                  <a:lnTo>
                    <a:pt x="2640" y="1547"/>
                  </a:lnTo>
                  <a:lnTo>
                    <a:pt x="2621" y="1547"/>
                  </a:lnTo>
                  <a:lnTo>
                    <a:pt x="2624" y="1541"/>
                  </a:lnTo>
                  <a:lnTo>
                    <a:pt x="2646" y="1519"/>
                  </a:lnTo>
                  <a:lnTo>
                    <a:pt x="2724" y="1510"/>
                  </a:lnTo>
                  <a:lnTo>
                    <a:pt x="2747" y="1522"/>
                  </a:lnTo>
                  <a:lnTo>
                    <a:pt x="2781" y="1529"/>
                  </a:lnTo>
                  <a:lnTo>
                    <a:pt x="2802" y="1553"/>
                  </a:lnTo>
                  <a:lnTo>
                    <a:pt x="2807" y="1574"/>
                  </a:lnTo>
                  <a:lnTo>
                    <a:pt x="2824" y="1607"/>
                  </a:lnTo>
                  <a:lnTo>
                    <a:pt x="2834" y="1652"/>
                  </a:lnTo>
                  <a:lnTo>
                    <a:pt x="2882" y="1659"/>
                  </a:lnTo>
                  <a:lnTo>
                    <a:pt x="2921" y="1678"/>
                  </a:lnTo>
                  <a:lnTo>
                    <a:pt x="2927" y="1694"/>
                  </a:lnTo>
                  <a:lnTo>
                    <a:pt x="2927" y="1709"/>
                  </a:lnTo>
                  <a:lnTo>
                    <a:pt x="2936" y="1721"/>
                  </a:lnTo>
                  <a:lnTo>
                    <a:pt x="2963" y="1722"/>
                  </a:lnTo>
                  <a:lnTo>
                    <a:pt x="3040" y="1694"/>
                  </a:lnTo>
                  <a:lnTo>
                    <a:pt x="3036" y="1701"/>
                  </a:lnTo>
                  <a:lnTo>
                    <a:pt x="3039" y="1726"/>
                  </a:lnTo>
                  <a:lnTo>
                    <a:pt x="3026" y="1736"/>
                  </a:lnTo>
                  <a:lnTo>
                    <a:pt x="3012" y="1777"/>
                  </a:lnTo>
                  <a:lnTo>
                    <a:pt x="2993" y="1809"/>
                  </a:lnTo>
                  <a:lnTo>
                    <a:pt x="2987" y="1814"/>
                  </a:lnTo>
                  <a:lnTo>
                    <a:pt x="2958" y="1806"/>
                  </a:lnTo>
                  <a:lnTo>
                    <a:pt x="2933" y="1824"/>
                  </a:lnTo>
                  <a:lnTo>
                    <a:pt x="2940" y="1841"/>
                  </a:lnTo>
                  <a:lnTo>
                    <a:pt x="2940" y="1868"/>
                  </a:lnTo>
                  <a:lnTo>
                    <a:pt x="2922" y="1885"/>
                  </a:lnTo>
                  <a:lnTo>
                    <a:pt x="2922" y="1893"/>
                  </a:lnTo>
                  <a:lnTo>
                    <a:pt x="2925" y="1898"/>
                  </a:lnTo>
                  <a:lnTo>
                    <a:pt x="2927" y="1896"/>
                  </a:lnTo>
                  <a:lnTo>
                    <a:pt x="2927" y="1891"/>
                  </a:lnTo>
                  <a:lnTo>
                    <a:pt x="2940" y="1891"/>
                  </a:lnTo>
                  <a:lnTo>
                    <a:pt x="2958" y="1865"/>
                  </a:lnTo>
                  <a:lnTo>
                    <a:pt x="2963" y="1875"/>
                  </a:lnTo>
                  <a:lnTo>
                    <a:pt x="2971" y="1869"/>
                  </a:lnTo>
                  <a:lnTo>
                    <a:pt x="2971" y="1884"/>
                  </a:lnTo>
                  <a:lnTo>
                    <a:pt x="2997" y="1889"/>
                  </a:lnTo>
                  <a:lnTo>
                    <a:pt x="3019" y="1884"/>
                  </a:lnTo>
                  <a:lnTo>
                    <a:pt x="3048" y="1865"/>
                  </a:lnTo>
                  <a:lnTo>
                    <a:pt x="3133" y="1775"/>
                  </a:lnTo>
                  <a:lnTo>
                    <a:pt x="3148" y="1748"/>
                  </a:lnTo>
                  <a:lnTo>
                    <a:pt x="3171" y="1718"/>
                  </a:lnTo>
                  <a:lnTo>
                    <a:pt x="3197" y="1694"/>
                  </a:lnTo>
                  <a:lnTo>
                    <a:pt x="3207" y="1638"/>
                  </a:lnTo>
                  <a:lnTo>
                    <a:pt x="3200" y="1613"/>
                  </a:lnTo>
                  <a:lnTo>
                    <a:pt x="3211" y="1587"/>
                  </a:lnTo>
                  <a:lnTo>
                    <a:pt x="3227" y="1558"/>
                  </a:lnTo>
                  <a:lnTo>
                    <a:pt x="3220" y="1550"/>
                  </a:lnTo>
                  <a:lnTo>
                    <a:pt x="3222" y="1542"/>
                  </a:lnTo>
                  <a:lnTo>
                    <a:pt x="3220" y="1530"/>
                  </a:lnTo>
                  <a:lnTo>
                    <a:pt x="3226" y="1515"/>
                  </a:lnTo>
                  <a:lnTo>
                    <a:pt x="3198" y="1497"/>
                  </a:lnTo>
                  <a:lnTo>
                    <a:pt x="3183" y="1476"/>
                  </a:lnTo>
                  <a:lnTo>
                    <a:pt x="3151" y="1475"/>
                  </a:lnTo>
                  <a:lnTo>
                    <a:pt x="3151" y="1495"/>
                  </a:lnTo>
                  <a:lnTo>
                    <a:pt x="3141" y="1506"/>
                  </a:lnTo>
                  <a:lnTo>
                    <a:pt x="3142" y="1495"/>
                  </a:lnTo>
                  <a:lnTo>
                    <a:pt x="3135" y="1499"/>
                  </a:lnTo>
                  <a:lnTo>
                    <a:pt x="3111" y="1505"/>
                  </a:lnTo>
                  <a:lnTo>
                    <a:pt x="3121" y="1492"/>
                  </a:lnTo>
                  <a:lnTo>
                    <a:pt x="3112" y="1483"/>
                  </a:lnTo>
                  <a:lnTo>
                    <a:pt x="3121" y="1475"/>
                  </a:lnTo>
                  <a:lnTo>
                    <a:pt x="3107" y="1479"/>
                  </a:lnTo>
                  <a:lnTo>
                    <a:pt x="3107" y="1490"/>
                  </a:lnTo>
                  <a:lnTo>
                    <a:pt x="3096" y="1497"/>
                  </a:lnTo>
                  <a:lnTo>
                    <a:pt x="3096" y="1463"/>
                  </a:lnTo>
                  <a:lnTo>
                    <a:pt x="3068" y="1464"/>
                  </a:lnTo>
                  <a:lnTo>
                    <a:pt x="3054" y="1457"/>
                  </a:lnTo>
                  <a:lnTo>
                    <a:pt x="3055" y="1450"/>
                  </a:lnTo>
                  <a:lnTo>
                    <a:pt x="3122" y="1399"/>
                  </a:lnTo>
                  <a:lnTo>
                    <a:pt x="3165" y="1351"/>
                  </a:lnTo>
                  <a:lnTo>
                    <a:pt x="3198" y="1328"/>
                  </a:lnTo>
                  <a:lnTo>
                    <a:pt x="3211" y="1307"/>
                  </a:lnTo>
                  <a:lnTo>
                    <a:pt x="3251" y="1271"/>
                  </a:lnTo>
                  <a:lnTo>
                    <a:pt x="3276" y="1259"/>
                  </a:lnTo>
                  <a:lnTo>
                    <a:pt x="3342" y="1255"/>
                  </a:lnTo>
                  <a:lnTo>
                    <a:pt x="3357" y="1268"/>
                  </a:lnTo>
                  <a:lnTo>
                    <a:pt x="3370" y="1254"/>
                  </a:lnTo>
                  <a:lnTo>
                    <a:pt x="3400" y="1263"/>
                  </a:lnTo>
                  <a:lnTo>
                    <a:pt x="3423" y="1256"/>
                  </a:lnTo>
                  <a:lnTo>
                    <a:pt x="3430" y="1265"/>
                  </a:lnTo>
                  <a:lnTo>
                    <a:pt x="3437" y="1263"/>
                  </a:lnTo>
                  <a:lnTo>
                    <a:pt x="3434" y="1255"/>
                  </a:lnTo>
                  <a:lnTo>
                    <a:pt x="3445" y="1253"/>
                  </a:lnTo>
                  <a:lnTo>
                    <a:pt x="3443" y="1243"/>
                  </a:lnTo>
                  <a:lnTo>
                    <a:pt x="3449" y="1240"/>
                  </a:lnTo>
                  <a:lnTo>
                    <a:pt x="3494" y="1254"/>
                  </a:lnTo>
                  <a:lnTo>
                    <a:pt x="3509" y="1248"/>
                  </a:lnTo>
                  <a:lnTo>
                    <a:pt x="3530" y="1261"/>
                  </a:lnTo>
                  <a:lnTo>
                    <a:pt x="3502" y="1271"/>
                  </a:lnTo>
                  <a:lnTo>
                    <a:pt x="3509" y="1280"/>
                  </a:lnTo>
                  <a:lnTo>
                    <a:pt x="3541" y="1273"/>
                  </a:lnTo>
                  <a:lnTo>
                    <a:pt x="3550" y="1278"/>
                  </a:lnTo>
                  <a:lnTo>
                    <a:pt x="3572" y="1265"/>
                  </a:lnTo>
                  <a:lnTo>
                    <a:pt x="3608" y="1269"/>
                  </a:lnTo>
                  <a:lnTo>
                    <a:pt x="3614" y="1266"/>
                  </a:lnTo>
                  <a:lnTo>
                    <a:pt x="3613" y="1259"/>
                  </a:lnTo>
                  <a:lnTo>
                    <a:pt x="3587" y="1253"/>
                  </a:lnTo>
                  <a:lnTo>
                    <a:pt x="3591" y="1246"/>
                  </a:lnTo>
                  <a:lnTo>
                    <a:pt x="3587" y="1236"/>
                  </a:lnTo>
                  <a:lnTo>
                    <a:pt x="3593" y="1236"/>
                  </a:lnTo>
                  <a:lnTo>
                    <a:pt x="3607" y="1213"/>
                  </a:lnTo>
                  <a:lnTo>
                    <a:pt x="3637" y="1192"/>
                  </a:lnTo>
                  <a:lnTo>
                    <a:pt x="3674" y="1147"/>
                  </a:lnTo>
                  <a:lnTo>
                    <a:pt x="3723" y="1134"/>
                  </a:lnTo>
                  <a:lnTo>
                    <a:pt x="3747" y="1147"/>
                  </a:lnTo>
                  <a:lnTo>
                    <a:pt x="3763" y="1133"/>
                  </a:lnTo>
                  <a:lnTo>
                    <a:pt x="3757" y="1152"/>
                  </a:lnTo>
                  <a:lnTo>
                    <a:pt x="3748" y="1164"/>
                  </a:lnTo>
                  <a:lnTo>
                    <a:pt x="3751" y="1172"/>
                  </a:lnTo>
                  <a:lnTo>
                    <a:pt x="3747" y="1181"/>
                  </a:lnTo>
                  <a:lnTo>
                    <a:pt x="3763" y="1180"/>
                  </a:lnTo>
                  <a:lnTo>
                    <a:pt x="3756" y="1200"/>
                  </a:lnTo>
                  <a:lnTo>
                    <a:pt x="3818" y="1149"/>
                  </a:lnTo>
                  <a:lnTo>
                    <a:pt x="3831" y="1145"/>
                  </a:lnTo>
                  <a:lnTo>
                    <a:pt x="3837" y="1153"/>
                  </a:lnTo>
                  <a:lnTo>
                    <a:pt x="3843" y="1147"/>
                  </a:lnTo>
                  <a:lnTo>
                    <a:pt x="3836" y="1140"/>
                  </a:lnTo>
                  <a:lnTo>
                    <a:pt x="3837" y="1124"/>
                  </a:lnTo>
                  <a:lnTo>
                    <a:pt x="3852" y="1104"/>
                  </a:lnTo>
                  <a:lnTo>
                    <a:pt x="3877" y="1096"/>
                  </a:lnTo>
                  <a:lnTo>
                    <a:pt x="3892" y="1105"/>
                  </a:lnTo>
                  <a:lnTo>
                    <a:pt x="3891" y="1109"/>
                  </a:lnTo>
                  <a:lnTo>
                    <a:pt x="3870" y="1120"/>
                  </a:lnTo>
                  <a:lnTo>
                    <a:pt x="3866" y="1147"/>
                  </a:lnTo>
                  <a:lnTo>
                    <a:pt x="3859" y="1153"/>
                  </a:lnTo>
                  <a:lnTo>
                    <a:pt x="3859" y="1168"/>
                  </a:lnTo>
                  <a:lnTo>
                    <a:pt x="3852" y="1175"/>
                  </a:lnTo>
                  <a:lnTo>
                    <a:pt x="3856" y="1184"/>
                  </a:lnTo>
                  <a:lnTo>
                    <a:pt x="3806" y="1207"/>
                  </a:lnTo>
                  <a:lnTo>
                    <a:pt x="3802" y="1218"/>
                  </a:lnTo>
                  <a:lnTo>
                    <a:pt x="3764" y="1249"/>
                  </a:lnTo>
                  <a:lnTo>
                    <a:pt x="3706" y="1315"/>
                  </a:lnTo>
                  <a:lnTo>
                    <a:pt x="3678" y="1328"/>
                  </a:lnTo>
                  <a:lnTo>
                    <a:pt x="3663" y="1327"/>
                  </a:lnTo>
                  <a:lnTo>
                    <a:pt x="3669" y="1340"/>
                  </a:lnTo>
                  <a:lnTo>
                    <a:pt x="3662" y="1359"/>
                  </a:lnTo>
                  <a:lnTo>
                    <a:pt x="3636" y="1376"/>
                  </a:lnTo>
                  <a:lnTo>
                    <a:pt x="3627" y="1428"/>
                  </a:lnTo>
                  <a:lnTo>
                    <a:pt x="3628" y="1461"/>
                  </a:lnTo>
                  <a:lnTo>
                    <a:pt x="3662" y="1606"/>
                  </a:lnTo>
                  <a:lnTo>
                    <a:pt x="3702" y="1570"/>
                  </a:lnTo>
                  <a:lnTo>
                    <a:pt x="3712" y="1529"/>
                  </a:lnTo>
                  <a:lnTo>
                    <a:pt x="3742" y="1517"/>
                  </a:lnTo>
                  <a:lnTo>
                    <a:pt x="3750" y="1521"/>
                  </a:lnTo>
                  <a:lnTo>
                    <a:pt x="3748" y="1487"/>
                  </a:lnTo>
                  <a:lnTo>
                    <a:pt x="3776" y="1464"/>
                  </a:lnTo>
                  <a:lnTo>
                    <a:pt x="3794" y="1467"/>
                  </a:lnTo>
                  <a:lnTo>
                    <a:pt x="3809" y="1458"/>
                  </a:lnTo>
                  <a:lnTo>
                    <a:pt x="3798" y="1426"/>
                  </a:lnTo>
                  <a:lnTo>
                    <a:pt x="3805" y="1408"/>
                  </a:lnTo>
                  <a:lnTo>
                    <a:pt x="3818" y="1397"/>
                  </a:lnTo>
                  <a:lnTo>
                    <a:pt x="3814" y="1390"/>
                  </a:lnTo>
                  <a:lnTo>
                    <a:pt x="3833" y="1383"/>
                  </a:lnTo>
                  <a:lnTo>
                    <a:pt x="3826" y="1396"/>
                  </a:lnTo>
                  <a:lnTo>
                    <a:pt x="3835" y="1407"/>
                  </a:lnTo>
                  <a:lnTo>
                    <a:pt x="3843" y="1395"/>
                  </a:lnTo>
                  <a:lnTo>
                    <a:pt x="3841" y="1379"/>
                  </a:lnTo>
                  <a:lnTo>
                    <a:pt x="3829" y="1375"/>
                  </a:lnTo>
                  <a:lnTo>
                    <a:pt x="3828" y="1355"/>
                  </a:lnTo>
                  <a:lnTo>
                    <a:pt x="3841" y="1328"/>
                  </a:lnTo>
                  <a:lnTo>
                    <a:pt x="3826" y="1321"/>
                  </a:lnTo>
                  <a:lnTo>
                    <a:pt x="3813" y="1330"/>
                  </a:lnTo>
                  <a:lnTo>
                    <a:pt x="3808" y="1323"/>
                  </a:lnTo>
                  <a:lnTo>
                    <a:pt x="3809" y="1309"/>
                  </a:lnTo>
                  <a:lnTo>
                    <a:pt x="3833" y="1271"/>
                  </a:lnTo>
                  <a:lnTo>
                    <a:pt x="3841" y="1271"/>
                  </a:lnTo>
                  <a:lnTo>
                    <a:pt x="3850" y="1235"/>
                  </a:lnTo>
                  <a:lnTo>
                    <a:pt x="3864" y="1228"/>
                  </a:lnTo>
                  <a:lnTo>
                    <a:pt x="3870" y="1235"/>
                  </a:lnTo>
                  <a:lnTo>
                    <a:pt x="3879" y="1225"/>
                  </a:lnTo>
                  <a:lnTo>
                    <a:pt x="3892" y="1236"/>
                  </a:lnTo>
                  <a:lnTo>
                    <a:pt x="3899" y="1218"/>
                  </a:lnTo>
                  <a:lnTo>
                    <a:pt x="3924" y="1204"/>
                  </a:lnTo>
                  <a:lnTo>
                    <a:pt x="3928" y="1207"/>
                  </a:lnTo>
                  <a:lnTo>
                    <a:pt x="3927" y="1236"/>
                  </a:lnTo>
                  <a:lnTo>
                    <a:pt x="3948" y="1207"/>
                  </a:lnTo>
                  <a:lnTo>
                    <a:pt x="3981" y="1196"/>
                  </a:lnTo>
                  <a:lnTo>
                    <a:pt x="4015" y="1204"/>
                  </a:lnTo>
                  <a:lnTo>
                    <a:pt x="4042" y="1230"/>
                  </a:lnTo>
                  <a:lnTo>
                    <a:pt x="4048" y="1207"/>
                  </a:lnTo>
                  <a:lnTo>
                    <a:pt x="4093" y="1184"/>
                  </a:lnTo>
                  <a:lnTo>
                    <a:pt x="4091" y="1175"/>
                  </a:lnTo>
                  <a:lnTo>
                    <a:pt x="4101" y="1177"/>
                  </a:lnTo>
                  <a:lnTo>
                    <a:pt x="4100" y="1170"/>
                  </a:lnTo>
                  <a:lnTo>
                    <a:pt x="4123" y="1160"/>
                  </a:lnTo>
                  <a:lnTo>
                    <a:pt x="4131" y="1144"/>
                  </a:lnTo>
                  <a:lnTo>
                    <a:pt x="4142" y="1148"/>
                  </a:lnTo>
                  <a:lnTo>
                    <a:pt x="4174" y="1132"/>
                  </a:lnTo>
                  <a:lnTo>
                    <a:pt x="4177" y="1123"/>
                  </a:lnTo>
                  <a:lnTo>
                    <a:pt x="4235" y="1104"/>
                  </a:lnTo>
                  <a:lnTo>
                    <a:pt x="4230" y="1085"/>
                  </a:lnTo>
                  <a:lnTo>
                    <a:pt x="4242" y="1101"/>
                  </a:lnTo>
                  <a:lnTo>
                    <a:pt x="4248" y="1096"/>
                  </a:lnTo>
                  <a:lnTo>
                    <a:pt x="4287" y="1113"/>
                  </a:lnTo>
                  <a:lnTo>
                    <a:pt x="4301" y="1093"/>
                  </a:lnTo>
                  <a:lnTo>
                    <a:pt x="4287" y="1077"/>
                  </a:lnTo>
                  <a:lnTo>
                    <a:pt x="4298" y="1076"/>
                  </a:lnTo>
                  <a:lnTo>
                    <a:pt x="4282" y="1053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7" name="Rectangle 210"/>
          <p:cNvSpPr>
            <a:spLocks noChangeArrowheads="1"/>
          </p:cNvSpPr>
          <p:nvPr/>
        </p:nvSpPr>
        <p:spPr bwMode="auto">
          <a:xfrm>
            <a:off x="179388" y="5084763"/>
            <a:ext cx="496887" cy="184150"/>
          </a:xfrm>
          <a:prstGeom prst="rect">
            <a:avLst/>
          </a:prstGeom>
          <a:solidFill>
            <a:srgbClr val="FF9900"/>
          </a:solidFill>
          <a:ln w="31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entury Gothic" pitchFamily="34" charset="0"/>
              </a:rPr>
              <a:t>ЦАУК</a:t>
            </a:r>
            <a:endParaRPr lang="en-GB" sz="12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318" name="Rectangle 211"/>
          <p:cNvSpPr>
            <a:spLocks noChangeArrowheads="1"/>
          </p:cNvSpPr>
          <p:nvPr/>
        </p:nvSpPr>
        <p:spPr bwMode="auto">
          <a:xfrm>
            <a:off x="755650" y="5229225"/>
            <a:ext cx="1216025" cy="185738"/>
          </a:xfrm>
          <a:prstGeom prst="rect">
            <a:avLst/>
          </a:prstGeom>
          <a:solidFill>
            <a:srgbClr val="FF9900"/>
          </a:solidFill>
          <a:ln w="31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Century Gothic" pitchFamily="34" charset="0"/>
              </a:rPr>
              <a:t>Ижевский ННЦ</a:t>
            </a:r>
            <a:endParaRPr lang="en-GB" sz="12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319" name="Rectangle 251"/>
          <p:cNvSpPr>
            <a:spLocks noChangeArrowheads="1"/>
          </p:cNvSpPr>
          <p:nvPr/>
        </p:nvSpPr>
        <p:spPr bwMode="auto">
          <a:xfrm>
            <a:off x="1331913" y="5732463"/>
            <a:ext cx="1346200" cy="187325"/>
          </a:xfrm>
          <a:prstGeom prst="rect">
            <a:avLst/>
          </a:prstGeom>
          <a:solidFill>
            <a:srgbClr val="FF9900"/>
          </a:solidFill>
          <a:ln w="31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Century Gothic" pitchFamily="34" charset="0"/>
              </a:rPr>
              <a:t>УфаНИПИнефть</a:t>
            </a:r>
            <a:endParaRPr lang="en-GB" sz="12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320" name="Rectangle 280"/>
          <p:cNvSpPr>
            <a:spLocks noChangeArrowheads="1"/>
          </p:cNvSpPr>
          <p:nvPr/>
        </p:nvSpPr>
        <p:spPr bwMode="auto">
          <a:xfrm>
            <a:off x="2195513" y="5300663"/>
            <a:ext cx="1452562" cy="185737"/>
          </a:xfrm>
          <a:prstGeom prst="rect">
            <a:avLst/>
          </a:prstGeom>
          <a:solidFill>
            <a:srgbClr val="FF9900"/>
          </a:solidFill>
          <a:ln w="31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Century Gothic" pitchFamily="34" charset="0"/>
              </a:rPr>
              <a:t>ТомскНИПИнефть</a:t>
            </a:r>
            <a:endParaRPr lang="en-GB" sz="1200" b="1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3" name="Group 281"/>
          <p:cNvGrpSpPr>
            <a:grpSpLocks/>
          </p:cNvGrpSpPr>
          <p:nvPr/>
        </p:nvGrpSpPr>
        <p:grpSpPr bwMode="auto">
          <a:xfrm>
            <a:off x="4800600" y="6092825"/>
            <a:ext cx="276225" cy="720725"/>
            <a:chOff x="4272" y="2610"/>
            <a:chExt cx="87" cy="307"/>
          </a:xfrm>
        </p:grpSpPr>
        <p:sp>
          <p:nvSpPr>
            <p:cNvPr id="13482" name="Freeform 282"/>
            <p:cNvSpPr>
              <a:spLocks/>
            </p:cNvSpPr>
            <p:nvPr/>
          </p:nvSpPr>
          <p:spPr bwMode="auto">
            <a:xfrm>
              <a:off x="4272" y="2610"/>
              <a:ext cx="87" cy="307"/>
            </a:xfrm>
            <a:custGeom>
              <a:avLst/>
              <a:gdLst>
                <a:gd name="T0" fmla="*/ 27 w 87"/>
                <a:gd name="T1" fmla="*/ 0 h 307"/>
                <a:gd name="T2" fmla="*/ 35 w 87"/>
                <a:gd name="T3" fmla="*/ 7 h 307"/>
                <a:gd name="T4" fmla="*/ 49 w 87"/>
                <a:gd name="T5" fmla="*/ 59 h 307"/>
                <a:gd name="T6" fmla="*/ 42 w 87"/>
                <a:gd name="T7" fmla="*/ 79 h 307"/>
                <a:gd name="T8" fmla="*/ 45 w 87"/>
                <a:gd name="T9" fmla="*/ 108 h 307"/>
                <a:gd name="T10" fmla="*/ 74 w 87"/>
                <a:gd name="T11" fmla="*/ 188 h 307"/>
                <a:gd name="T12" fmla="*/ 87 w 87"/>
                <a:gd name="T13" fmla="*/ 211 h 307"/>
                <a:gd name="T14" fmla="*/ 62 w 87"/>
                <a:gd name="T15" fmla="*/ 191 h 307"/>
                <a:gd name="T16" fmla="*/ 41 w 87"/>
                <a:gd name="T17" fmla="*/ 195 h 307"/>
                <a:gd name="T18" fmla="*/ 27 w 87"/>
                <a:gd name="T19" fmla="*/ 251 h 307"/>
                <a:gd name="T20" fmla="*/ 42 w 87"/>
                <a:gd name="T21" fmla="*/ 276 h 307"/>
                <a:gd name="T22" fmla="*/ 52 w 87"/>
                <a:gd name="T23" fmla="*/ 281 h 307"/>
                <a:gd name="T24" fmla="*/ 55 w 87"/>
                <a:gd name="T25" fmla="*/ 299 h 307"/>
                <a:gd name="T26" fmla="*/ 52 w 87"/>
                <a:gd name="T27" fmla="*/ 304 h 307"/>
                <a:gd name="T28" fmla="*/ 50 w 87"/>
                <a:gd name="T29" fmla="*/ 288 h 307"/>
                <a:gd name="T30" fmla="*/ 27 w 87"/>
                <a:gd name="T31" fmla="*/ 283 h 307"/>
                <a:gd name="T32" fmla="*/ 15 w 87"/>
                <a:gd name="T33" fmla="*/ 307 h 307"/>
                <a:gd name="T34" fmla="*/ 10 w 87"/>
                <a:gd name="T35" fmla="*/ 304 h 307"/>
                <a:gd name="T36" fmla="*/ 7 w 87"/>
                <a:gd name="T37" fmla="*/ 283 h 307"/>
                <a:gd name="T38" fmla="*/ 17 w 87"/>
                <a:gd name="T39" fmla="*/ 236 h 307"/>
                <a:gd name="T40" fmla="*/ 7 w 87"/>
                <a:gd name="T41" fmla="*/ 212 h 307"/>
                <a:gd name="T42" fmla="*/ 17 w 87"/>
                <a:gd name="T43" fmla="*/ 167 h 307"/>
                <a:gd name="T44" fmla="*/ 12 w 87"/>
                <a:gd name="T45" fmla="*/ 139 h 307"/>
                <a:gd name="T46" fmla="*/ 15 w 87"/>
                <a:gd name="T47" fmla="*/ 120 h 307"/>
                <a:gd name="T48" fmla="*/ 1 w 87"/>
                <a:gd name="T49" fmla="*/ 103 h 307"/>
                <a:gd name="T50" fmla="*/ 0 w 87"/>
                <a:gd name="T51" fmla="*/ 78 h 307"/>
                <a:gd name="T52" fmla="*/ 6 w 87"/>
                <a:gd name="T53" fmla="*/ 33 h 307"/>
                <a:gd name="T54" fmla="*/ 23 w 87"/>
                <a:gd name="T55" fmla="*/ 36 h 307"/>
                <a:gd name="T56" fmla="*/ 30 w 87"/>
                <a:gd name="T57" fmla="*/ 25 h 307"/>
                <a:gd name="T58" fmla="*/ 19 w 87"/>
                <a:gd name="T59" fmla="*/ 2 h 307"/>
                <a:gd name="T60" fmla="*/ 27 w 87"/>
                <a:gd name="T61" fmla="*/ 0 h 3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7"/>
                <a:gd name="T94" fmla="*/ 0 h 307"/>
                <a:gd name="T95" fmla="*/ 87 w 87"/>
                <a:gd name="T96" fmla="*/ 307 h 3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7" h="307">
                  <a:moveTo>
                    <a:pt x="27" y="0"/>
                  </a:moveTo>
                  <a:lnTo>
                    <a:pt x="35" y="7"/>
                  </a:lnTo>
                  <a:lnTo>
                    <a:pt x="49" y="59"/>
                  </a:lnTo>
                  <a:lnTo>
                    <a:pt x="42" y="79"/>
                  </a:lnTo>
                  <a:lnTo>
                    <a:pt x="45" y="108"/>
                  </a:lnTo>
                  <a:lnTo>
                    <a:pt x="74" y="188"/>
                  </a:lnTo>
                  <a:lnTo>
                    <a:pt x="87" y="211"/>
                  </a:lnTo>
                  <a:lnTo>
                    <a:pt x="62" y="191"/>
                  </a:lnTo>
                  <a:lnTo>
                    <a:pt x="41" y="195"/>
                  </a:lnTo>
                  <a:lnTo>
                    <a:pt x="27" y="251"/>
                  </a:lnTo>
                  <a:lnTo>
                    <a:pt x="42" y="276"/>
                  </a:lnTo>
                  <a:lnTo>
                    <a:pt x="52" y="281"/>
                  </a:lnTo>
                  <a:lnTo>
                    <a:pt x="55" y="299"/>
                  </a:lnTo>
                  <a:lnTo>
                    <a:pt x="52" y="304"/>
                  </a:lnTo>
                  <a:lnTo>
                    <a:pt x="50" y="288"/>
                  </a:lnTo>
                  <a:lnTo>
                    <a:pt x="27" y="283"/>
                  </a:lnTo>
                  <a:lnTo>
                    <a:pt x="15" y="307"/>
                  </a:lnTo>
                  <a:lnTo>
                    <a:pt x="10" y="304"/>
                  </a:lnTo>
                  <a:lnTo>
                    <a:pt x="7" y="283"/>
                  </a:lnTo>
                  <a:lnTo>
                    <a:pt x="17" y="236"/>
                  </a:lnTo>
                  <a:lnTo>
                    <a:pt x="7" y="212"/>
                  </a:lnTo>
                  <a:lnTo>
                    <a:pt x="17" y="167"/>
                  </a:lnTo>
                  <a:lnTo>
                    <a:pt x="12" y="139"/>
                  </a:lnTo>
                  <a:lnTo>
                    <a:pt x="15" y="120"/>
                  </a:lnTo>
                  <a:lnTo>
                    <a:pt x="1" y="103"/>
                  </a:lnTo>
                  <a:lnTo>
                    <a:pt x="0" y="78"/>
                  </a:lnTo>
                  <a:lnTo>
                    <a:pt x="6" y="33"/>
                  </a:lnTo>
                  <a:lnTo>
                    <a:pt x="23" y="36"/>
                  </a:lnTo>
                  <a:lnTo>
                    <a:pt x="30" y="2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C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3" name="Freeform 283"/>
            <p:cNvSpPr>
              <a:spLocks/>
            </p:cNvSpPr>
            <p:nvPr/>
          </p:nvSpPr>
          <p:spPr bwMode="auto">
            <a:xfrm>
              <a:off x="4272" y="2610"/>
              <a:ext cx="87" cy="307"/>
            </a:xfrm>
            <a:custGeom>
              <a:avLst/>
              <a:gdLst>
                <a:gd name="T0" fmla="*/ 27 w 87"/>
                <a:gd name="T1" fmla="*/ 0 h 307"/>
                <a:gd name="T2" fmla="*/ 35 w 87"/>
                <a:gd name="T3" fmla="*/ 7 h 307"/>
                <a:gd name="T4" fmla="*/ 49 w 87"/>
                <a:gd name="T5" fmla="*/ 59 h 307"/>
                <a:gd name="T6" fmla="*/ 42 w 87"/>
                <a:gd name="T7" fmla="*/ 79 h 307"/>
                <a:gd name="T8" fmla="*/ 45 w 87"/>
                <a:gd name="T9" fmla="*/ 108 h 307"/>
                <a:gd name="T10" fmla="*/ 74 w 87"/>
                <a:gd name="T11" fmla="*/ 188 h 307"/>
                <a:gd name="T12" fmla="*/ 87 w 87"/>
                <a:gd name="T13" fmla="*/ 211 h 307"/>
                <a:gd name="T14" fmla="*/ 62 w 87"/>
                <a:gd name="T15" fmla="*/ 191 h 307"/>
                <a:gd name="T16" fmla="*/ 41 w 87"/>
                <a:gd name="T17" fmla="*/ 195 h 307"/>
                <a:gd name="T18" fmla="*/ 27 w 87"/>
                <a:gd name="T19" fmla="*/ 251 h 307"/>
                <a:gd name="T20" fmla="*/ 42 w 87"/>
                <a:gd name="T21" fmla="*/ 276 h 307"/>
                <a:gd name="T22" fmla="*/ 52 w 87"/>
                <a:gd name="T23" fmla="*/ 281 h 307"/>
                <a:gd name="T24" fmla="*/ 55 w 87"/>
                <a:gd name="T25" fmla="*/ 299 h 307"/>
                <a:gd name="T26" fmla="*/ 52 w 87"/>
                <a:gd name="T27" fmla="*/ 304 h 307"/>
                <a:gd name="T28" fmla="*/ 50 w 87"/>
                <a:gd name="T29" fmla="*/ 288 h 307"/>
                <a:gd name="T30" fmla="*/ 27 w 87"/>
                <a:gd name="T31" fmla="*/ 283 h 307"/>
                <a:gd name="T32" fmla="*/ 15 w 87"/>
                <a:gd name="T33" fmla="*/ 307 h 307"/>
                <a:gd name="T34" fmla="*/ 10 w 87"/>
                <a:gd name="T35" fmla="*/ 304 h 307"/>
                <a:gd name="T36" fmla="*/ 7 w 87"/>
                <a:gd name="T37" fmla="*/ 283 h 307"/>
                <a:gd name="T38" fmla="*/ 17 w 87"/>
                <a:gd name="T39" fmla="*/ 236 h 307"/>
                <a:gd name="T40" fmla="*/ 7 w 87"/>
                <a:gd name="T41" fmla="*/ 212 h 307"/>
                <a:gd name="T42" fmla="*/ 17 w 87"/>
                <a:gd name="T43" fmla="*/ 167 h 307"/>
                <a:gd name="T44" fmla="*/ 12 w 87"/>
                <a:gd name="T45" fmla="*/ 139 h 307"/>
                <a:gd name="T46" fmla="*/ 15 w 87"/>
                <a:gd name="T47" fmla="*/ 120 h 307"/>
                <a:gd name="T48" fmla="*/ 1 w 87"/>
                <a:gd name="T49" fmla="*/ 103 h 307"/>
                <a:gd name="T50" fmla="*/ 0 w 87"/>
                <a:gd name="T51" fmla="*/ 78 h 307"/>
                <a:gd name="T52" fmla="*/ 6 w 87"/>
                <a:gd name="T53" fmla="*/ 33 h 307"/>
                <a:gd name="T54" fmla="*/ 23 w 87"/>
                <a:gd name="T55" fmla="*/ 36 h 307"/>
                <a:gd name="T56" fmla="*/ 30 w 87"/>
                <a:gd name="T57" fmla="*/ 25 h 307"/>
                <a:gd name="T58" fmla="*/ 19 w 87"/>
                <a:gd name="T59" fmla="*/ 2 h 307"/>
                <a:gd name="T60" fmla="*/ 27 w 87"/>
                <a:gd name="T61" fmla="*/ 0 h 3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7"/>
                <a:gd name="T94" fmla="*/ 0 h 307"/>
                <a:gd name="T95" fmla="*/ 87 w 87"/>
                <a:gd name="T96" fmla="*/ 307 h 3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7" h="307">
                  <a:moveTo>
                    <a:pt x="27" y="0"/>
                  </a:moveTo>
                  <a:lnTo>
                    <a:pt x="35" y="7"/>
                  </a:lnTo>
                  <a:lnTo>
                    <a:pt x="49" y="59"/>
                  </a:lnTo>
                  <a:lnTo>
                    <a:pt x="42" y="79"/>
                  </a:lnTo>
                  <a:lnTo>
                    <a:pt x="45" y="108"/>
                  </a:lnTo>
                  <a:lnTo>
                    <a:pt x="74" y="188"/>
                  </a:lnTo>
                  <a:lnTo>
                    <a:pt x="87" y="211"/>
                  </a:lnTo>
                  <a:lnTo>
                    <a:pt x="62" y="191"/>
                  </a:lnTo>
                  <a:lnTo>
                    <a:pt x="41" y="195"/>
                  </a:lnTo>
                  <a:lnTo>
                    <a:pt x="27" y="251"/>
                  </a:lnTo>
                  <a:lnTo>
                    <a:pt x="42" y="276"/>
                  </a:lnTo>
                  <a:lnTo>
                    <a:pt x="52" y="281"/>
                  </a:lnTo>
                  <a:lnTo>
                    <a:pt x="55" y="299"/>
                  </a:lnTo>
                  <a:lnTo>
                    <a:pt x="52" y="304"/>
                  </a:lnTo>
                  <a:lnTo>
                    <a:pt x="50" y="288"/>
                  </a:lnTo>
                  <a:lnTo>
                    <a:pt x="27" y="283"/>
                  </a:lnTo>
                  <a:lnTo>
                    <a:pt x="15" y="307"/>
                  </a:lnTo>
                  <a:lnTo>
                    <a:pt x="10" y="304"/>
                  </a:lnTo>
                  <a:lnTo>
                    <a:pt x="7" y="283"/>
                  </a:lnTo>
                  <a:lnTo>
                    <a:pt x="17" y="236"/>
                  </a:lnTo>
                  <a:lnTo>
                    <a:pt x="7" y="212"/>
                  </a:lnTo>
                  <a:lnTo>
                    <a:pt x="17" y="167"/>
                  </a:lnTo>
                  <a:lnTo>
                    <a:pt x="12" y="139"/>
                  </a:lnTo>
                  <a:lnTo>
                    <a:pt x="15" y="120"/>
                  </a:lnTo>
                  <a:lnTo>
                    <a:pt x="1" y="103"/>
                  </a:lnTo>
                  <a:lnTo>
                    <a:pt x="0" y="78"/>
                  </a:lnTo>
                  <a:lnTo>
                    <a:pt x="6" y="33"/>
                  </a:lnTo>
                  <a:lnTo>
                    <a:pt x="23" y="36"/>
                  </a:lnTo>
                  <a:lnTo>
                    <a:pt x="30" y="2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2" name="Oval 285"/>
          <p:cNvSpPr>
            <a:spLocks noChangeArrowheads="1"/>
          </p:cNvSpPr>
          <p:nvPr/>
        </p:nvSpPr>
        <p:spPr bwMode="auto">
          <a:xfrm>
            <a:off x="4751388" y="6361113"/>
            <a:ext cx="255587" cy="255587"/>
          </a:xfrm>
          <a:prstGeom prst="ellipse">
            <a:avLst/>
          </a:prstGeom>
          <a:solidFill>
            <a:schemeClr val="bg1"/>
          </a:solidFill>
          <a:ln w="15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808080"/>
              </a:buClr>
              <a:buSzPct val="150000"/>
              <a:buFont typeface="Arial" pitchFamily="34" charset="0"/>
              <a:buNone/>
            </a:pPr>
            <a:endParaRPr lang="ru-RU" sz="1200" b="1">
              <a:ea typeface="MS PGothic" pitchFamily="34" charset="-128"/>
            </a:endParaRPr>
          </a:p>
        </p:txBody>
      </p:sp>
      <p:grpSp>
        <p:nvGrpSpPr>
          <p:cNvPr id="4" name="Group 286"/>
          <p:cNvGrpSpPr>
            <a:grpSpLocks/>
          </p:cNvGrpSpPr>
          <p:nvPr/>
        </p:nvGrpSpPr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p>
          <p:nvSpPr>
            <p:cNvPr id="13472" name="Freeform 287"/>
            <p:cNvSpPr>
              <a:spLocks/>
            </p:cNvSpPr>
            <p:nvPr/>
          </p:nvSpPr>
          <p:spPr bwMode="auto">
            <a:xfrm>
              <a:off x="2689" y="2724"/>
              <a:ext cx="118" cy="43"/>
            </a:xfrm>
            <a:custGeom>
              <a:avLst/>
              <a:gdLst>
                <a:gd name="T0" fmla="*/ 0 w 389"/>
                <a:gd name="T1" fmla="*/ 0 h 140"/>
                <a:gd name="T2" fmla="*/ 0 w 389"/>
                <a:gd name="T3" fmla="*/ 0 h 140"/>
                <a:gd name="T4" fmla="*/ 0 w 389"/>
                <a:gd name="T5" fmla="*/ 0 h 140"/>
                <a:gd name="T6" fmla="*/ 0 w 389"/>
                <a:gd name="T7" fmla="*/ 0 h 140"/>
                <a:gd name="T8" fmla="*/ 0 w 389"/>
                <a:gd name="T9" fmla="*/ 0 h 140"/>
                <a:gd name="T10" fmla="*/ 0 w 389"/>
                <a:gd name="T11" fmla="*/ 0 h 140"/>
                <a:gd name="T12" fmla="*/ 0 w 389"/>
                <a:gd name="T13" fmla="*/ 0 h 140"/>
                <a:gd name="T14" fmla="*/ 0 w 389"/>
                <a:gd name="T15" fmla="*/ 0 h 140"/>
                <a:gd name="T16" fmla="*/ 0 w 389"/>
                <a:gd name="T17" fmla="*/ 0 h 140"/>
                <a:gd name="T18" fmla="*/ 0 w 389"/>
                <a:gd name="T19" fmla="*/ 0 h 140"/>
                <a:gd name="T20" fmla="*/ 0 w 389"/>
                <a:gd name="T21" fmla="*/ 0 h 140"/>
                <a:gd name="T22" fmla="*/ 0 w 389"/>
                <a:gd name="T23" fmla="*/ 0 h 140"/>
                <a:gd name="T24" fmla="*/ 0 w 389"/>
                <a:gd name="T25" fmla="*/ 0 h 140"/>
                <a:gd name="T26" fmla="*/ 0 w 389"/>
                <a:gd name="T27" fmla="*/ 0 h 140"/>
                <a:gd name="T28" fmla="*/ 0 w 389"/>
                <a:gd name="T29" fmla="*/ 0 h 140"/>
                <a:gd name="T30" fmla="*/ 0 w 389"/>
                <a:gd name="T31" fmla="*/ 0 h 140"/>
                <a:gd name="T32" fmla="*/ 0 w 389"/>
                <a:gd name="T33" fmla="*/ 0 h 140"/>
                <a:gd name="T34" fmla="*/ 0 w 389"/>
                <a:gd name="T35" fmla="*/ 0 h 140"/>
                <a:gd name="T36" fmla="*/ 0 w 389"/>
                <a:gd name="T37" fmla="*/ 0 h 140"/>
                <a:gd name="T38" fmla="*/ 0 w 389"/>
                <a:gd name="T39" fmla="*/ 0 h 140"/>
                <a:gd name="T40" fmla="*/ 0 w 389"/>
                <a:gd name="T41" fmla="*/ 0 h 140"/>
                <a:gd name="T42" fmla="*/ 0 w 389"/>
                <a:gd name="T43" fmla="*/ 0 h 140"/>
                <a:gd name="T44" fmla="*/ 0 w 389"/>
                <a:gd name="T45" fmla="*/ 0 h 140"/>
                <a:gd name="T46" fmla="*/ 0 w 389"/>
                <a:gd name="T47" fmla="*/ 0 h 140"/>
                <a:gd name="T48" fmla="*/ 0 w 389"/>
                <a:gd name="T49" fmla="*/ 0 h 140"/>
                <a:gd name="T50" fmla="*/ 0 w 389"/>
                <a:gd name="T51" fmla="*/ 0 h 140"/>
                <a:gd name="T52" fmla="*/ 0 w 389"/>
                <a:gd name="T53" fmla="*/ 0 h 140"/>
                <a:gd name="T54" fmla="*/ 0 w 389"/>
                <a:gd name="T55" fmla="*/ 0 h 140"/>
                <a:gd name="T56" fmla="*/ 0 w 389"/>
                <a:gd name="T57" fmla="*/ 0 h 140"/>
                <a:gd name="T58" fmla="*/ 0 w 389"/>
                <a:gd name="T59" fmla="*/ 0 h 140"/>
                <a:gd name="T60" fmla="*/ 0 w 389"/>
                <a:gd name="T61" fmla="*/ 0 h 140"/>
                <a:gd name="T62" fmla="*/ 0 w 389"/>
                <a:gd name="T63" fmla="*/ 0 h 140"/>
                <a:gd name="T64" fmla="*/ 0 w 389"/>
                <a:gd name="T65" fmla="*/ 0 h 140"/>
                <a:gd name="T66" fmla="*/ 0 w 389"/>
                <a:gd name="T67" fmla="*/ 0 h 140"/>
                <a:gd name="T68" fmla="*/ 0 w 389"/>
                <a:gd name="T69" fmla="*/ 0 h 140"/>
                <a:gd name="T70" fmla="*/ 0 w 389"/>
                <a:gd name="T71" fmla="*/ 0 h 140"/>
                <a:gd name="T72" fmla="*/ 0 w 389"/>
                <a:gd name="T73" fmla="*/ 0 h 140"/>
                <a:gd name="T74" fmla="*/ 0 w 389"/>
                <a:gd name="T75" fmla="*/ 0 h 140"/>
                <a:gd name="T76" fmla="*/ 0 w 389"/>
                <a:gd name="T77" fmla="*/ 0 h 140"/>
                <a:gd name="T78" fmla="*/ 0 w 389"/>
                <a:gd name="T79" fmla="*/ 0 h 140"/>
                <a:gd name="T80" fmla="*/ 0 w 389"/>
                <a:gd name="T81" fmla="*/ 0 h 140"/>
                <a:gd name="T82" fmla="*/ 0 w 389"/>
                <a:gd name="T83" fmla="*/ 0 h 140"/>
                <a:gd name="T84" fmla="*/ 0 w 389"/>
                <a:gd name="T85" fmla="*/ 0 h 140"/>
                <a:gd name="T86" fmla="*/ 0 w 389"/>
                <a:gd name="T87" fmla="*/ 0 h 140"/>
                <a:gd name="T88" fmla="*/ 0 w 389"/>
                <a:gd name="T89" fmla="*/ 0 h 140"/>
                <a:gd name="T90" fmla="*/ 0 w 389"/>
                <a:gd name="T91" fmla="*/ 0 h 140"/>
                <a:gd name="T92" fmla="*/ 0 w 389"/>
                <a:gd name="T93" fmla="*/ 0 h 140"/>
                <a:gd name="T94" fmla="*/ 0 w 389"/>
                <a:gd name="T95" fmla="*/ 0 h 140"/>
                <a:gd name="T96" fmla="*/ 0 w 389"/>
                <a:gd name="T97" fmla="*/ 0 h 140"/>
                <a:gd name="T98" fmla="*/ 0 w 389"/>
                <a:gd name="T99" fmla="*/ 0 h 1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89"/>
                <a:gd name="T151" fmla="*/ 0 h 140"/>
                <a:gd name="T152" fmla="*/ 389 w 389"/>
                <a:gd name="T153" fmla="*/ 140 h 1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89" h="140">
                  <a:moveTo>
                    <a:pt x="378" y="95"/>
                  </a:moveTo>
                  <a:lnTo>
                    <a:pt x="378" y="95"/>
                  </a:lnTo>
                  <a:lnTo>
                    <a:pt x="360" y="84"/>
                  </a:lnTo>
                  <a:lnTo>
                    <a:pt x="342" y="73"/>
                  </a:lnTo>
                  <a:lnTo>
                    <a:pt x="322" y="63"/>
                  </a:lnTo>
                  <a:lnTo>
                    <a:pt x="303" y="55"/>
                  </a:lnTo>
                  <a:lnTo>
                    <a:pt x="282" y="46"/>
                  </a:lnTo>
                  <a:lnTo>
                    <a:pt x="261" y="38"/>
                  </a:lnTo>
                  <a:lnTo>
                    <a:pt x="238" y="31"/>
                  </a:lnTo>
                  <a:lnTo>
                    <a:pt x="217" y="24"/>
                  </a:lnTo>
                  <a:lnTo>
                    <a:pt x="193" y="18"/>
                  </a:lnTo>
                  <a:lnTo>
                    <a:pt x="171" y="14"/>
                  </a:lnTo>
                  <a:lnTo>
                    <a:pt x="147" y="10"/>
                  </a:lnTo>
                  <a:lnTo>
                    <a:pt x="123" y="6"/>
                  </a:lnTo>
                  <a:lnTo>
                    <a:pt x="99" y="4"/>
                  </a:lnTo>
                  <a:lnTo>
                    <a:pt x="74" y="1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7" y="7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1" y="35"/>
                  </a:lnTo>
                  <a:lnTo>
                    <a:pt x="7" y="43"/>
                  </a:lnTo>
                  <a:lnTo>
                    <a:pt x="15" y="49"/>
                  </a:lnTo>
                  <a:lnTo>
                    <a:pt x="25" y="50"/>
                  </a:lnTo>
                  <a:lnTo>
                    <a:pt x="48" y="50"/>
                  </a:lnTo>
                  <a:lnTo>
                    <a:pt x="70" y="52"/>
                  </a:lnTo>
                  <a:lnTo>
                    <a:pt x="94" y="53"/>
                  </a:lnTo>
                  <a:lnTo>
                    <a:pt x="116" y="56"/>
                  </a:lnTo>
                  <a:lnTo>
                    <a:pt x="137" y="60"/>
                  </a:lnTo>
                  <a:lnTo>
                    <a:pt x="160" y="63"/>
                  </a:lnTo>
                  <a:lnTo>
                    <a:pt x="181" y="69"/>
                  </a:lnTo>
                  <a:lnTo>
                    <a:pt x="202" y="73"/>
                  </a:lnTo>
                  <a:lnTo>
                    <a:pt x="223" y="80"/>
                  </a:lnTo>
                  <a:lnTo>
                    <a:pt x="242" y="85"/>
                  </a:lnTo>
                  <a:lnTo>
                    <a:pt x="262" y="92"/>
                  </a:lnTo>
                  <a:lnTo>
                    <a:pt x="282" y="101"/>
                  </a:lnTo>
                  <a:lnTo>
                    <a:pt x="300" y="109"/>
                  </a:lnTo>
                  <a:lnTo>
                    <a:pt x="318" y="118"/>
                  </a:lnTo>
                  <a:lnTo>
                    <a:pt x="335" y="127"/>
                  </a:lnTo>
                  <a:lnTo>
                    <a:pt x="352" y="137"/>
                  </a:lnTo>
                  <a:lnTo>
                    <a:pt x="360" y="140"/>
                  </a:lnTo>
                  <a:lnTo>
                    <a:pt x="370" y="140"/>
                  </a:lnTo>
                  <a:lnTo>
                    <a:pt x="378" y="137"/>
                  </a:lnTo>
                  <a:lnTo>
                    <a:pt x="385" y="130"/>
                  </a:lnTo>
                  <a:lnTo>
                    <a:pt x="389" y="120"/>
                  </a:lnTo>
                  <a:lnTo>
                    <a:pt x="389" y="111"/>
                  </a:lnTo>
                  <a:lnTo>
                    <a:pt x="385" y="102"/>
                  </a:lnTo>
                  <a:lnTo>
                    <a:pt x="378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3" name="Freeform 288"/>
            <p:cNvSpPr>
              <a:spLocks/>
            </p:cNvSpPr>
            <p:nvPr/>
          </p:nvSpPr>
          <p:spPr bwMode="auto">
            <a:xfrm>
              <a:off x="2851" y="2670"/>
              <a:ext cx="120" cy="44"/>
            </a:xfrm>
            <a:custGeom>
              <a:avLst/>
              <a:gdLst>
                <a:gd name="T0" fmla="*/ 0 w 397"/>
                <a:gd name="T1" fmla="*/ 0 h 144"/>
                <a:gd name="T2" fmla="*/ 0 w 397"/>
                <a:gd name="T3" fmla="*/ 0 h 144"/>
                <a:gd name="T4" fmla="*/ 0 w 397"/>
                <a:gd name="T5" fmla="*/ 0 h 144"/>
                <a:gd name="T6" fmla="*/ 0 w 397"/>
                <a:gd name="T7" fmla="*/ 0 h 144"/>
                <a:gd name="T8" fmla="*/ 0 w 397"/>
                <a:gd name="T9" fmla="*/ 0 h 144"/>
                <a:gd name="T10" fmla="*/ 0 w 397"/>
                <a:gd name="T11" fmla="*/ 0 h 144"/>
                <a:gd name="T12" fmla="*/ 0 w 397"/>
                <a:gd name="T13" fmla="*/ 0 h 144"/>
                <a:gd name="T14" fmla="*/ 0 w 397"/>
                <a:gd name="T15" fmla="*/ 0 h 144"/>
                <a:gd name="T16" fmla="*/ 0 w 397"/>
                <a:gd name="T17" fmla="*/ 0 h 144"/>
                <a:gd name="T18" fmla="*/ 0 w 397"/>
                <a:gd name="T19" fmla="*/ 0 h 144"/>
                <a:gd name="T20" fmla="*/ 0 w 397"/>
                <a:gd name="T21" fmla="*/ 0 h 144"/>
                <a:gd name="T22" fmla="*/ 0 w 397"/>
                <a:gd name="T23" fmla="*/ 0 h 144"/>
                <a:gd name="T24" fmla="*/ 0 w 397"/>
                <a:gd name="T25" fmla="*/ 0 h 144"/>
                <a:gd name="T26" fmla="*/ 0 w 397"/>
                <a:gd name="T27" fmla="*/ 0 h 144"/>
                <a:gd name="T28" fmla="*/ 0 w 397"/>
                <a:gd name="T29" fmla="*/ 0 h 144"/>
                <a:gd name="T30" fmla="*/ 0 w 397"/>
                <a:gd name="T31" fmla="*/ 0 h 144"/>
                <a:gd name="T32" fmla="*/ 0 w 397"/>
                <a:gd name="T33" fmla="*/ 0 h 144"/>
                <a:gd name="T34" fmla="*/ 0 w 397"/>
                <a:gd name="T35" fmla="*/ 0 h 144"/>
                <a:gd name="T36" fmla="*/ 0 w 397"/>
                <a:gd name="T37" fmla="*/ 0 h 144"/>
                <a:gd name="T38" fmla="*/ 0 w 397"/>
                <a:gd name="T39" fmla="*/ 0 h 144"/>
                <a:gd name="T40" fmla="*/ 0 w 397"/>
                <a:gd name="T41" fmla="*/ 0 h 144"/>
                <a:gd name="T42" fmla="*/ 0 w 397"/>
                <a:gd name="T43" fmla="*/ 0 h 144"/>
                <a:gd name="T44" fmla="*/ 0 w 397"/>
                <a:gd name="T45" fmla="*/ 0 h 144"/>
                <a:gd name="T46" fmla="*/ 0 w 397"/>
                <a:gd name="T47" fmla="*/ 0 h 144"/>
                <a:gd name="T48" fmla="*/ 0 w 397"/>
                <a:gd name="T49" fmla="*/ 0 h 144"/>
                <a:gd name="T50" fmla="*/ 0 w 397"/>
                <a:gd name="T51" fmla="*/ 0 h 144"/>
                <a:gd name="T52" fmla="*/ 0 w 397"/>
                <a:gd name="T53" fmla="*/ 0 h 144"/>
                <a:gd name="T54" fmla="*/ 0 w 397"/>
                <a:gd name="T55" fmla="*/ 0 h 144"/>
                <a:gd name="T56" fmla="*/ 0 w 397"/>
                <a:gd name="T57" fmla="*/ 0 h 144"/>
                <a:gd name="T58" fmla="*/ 0 w 397"/>
                <a:gd name="T59" fmla="*/ 0 h 144"/>
                <a:gd name="T60" fmla="*/ 0 w 397"/>
                <a:gd name="T61" fmla="*/ 0 h 144"/>
                <a:gd name="T62" fmla="*/ 0 w 397"/>
                <a:gd name="T63" fmla="*/ 0 h 144"/>
                <a:gd name="T64" fmla="*/ 0 w 397"/>
                <a:gd name="T65" fmla="*/ 0 h 144"/>
                <a:gd name="T66" fmla="*/ 0 w 397"/>
                <a:gd name="T67" fmla="*/ 0 h 144"/>
                <a:gd name="T68" fmla="*/ 0 w 397"/>
                <a:gd name="T69" fmla="*/ 0 h 144"/>
                <a:gd name="T70" fmla="*/ 0 w 397"/>
                <a:gd name="T71" fmla="*/ 0 h 144"/>
                <a:gd name="T72" fmla="*/ 0 w 397"/>
                <a:gd name="T73" fmla="*/ 0 h 144"/>
                <a:gd name="T74" fmla="*/ 0 w 397"/>
                <a:gd name="T75" fmla="*/ 0 h 144"/>
                <a:gd name="T76" fmla="*/ 0 w 397"/>
                <a:gd name="T77" fmla="*/ 0 h 144"/>
                <a:gd name="T78" fmla="*/ 0 w 397"/>
                <a:gd name="T79" fmla="*/ 0 h 144"/>
                <a:gd name="T80" fmla="*/ 0 w 397"/>
                <a:gd name="T81" fmla="*/ 0 h 144"/>
                <a:gd name="T82" fmla="*/ 0 w 397"/>
                <a:gd name="T83" fmla="*/ 0 h 144"/>
                <a:gd name="T84" fmla="*/ 0 w 397"/>
                <a:gd name="T85" fmla="*/ 0 h 144"/>
                <a:gd name="T86" fmla="*/ 0 w 397"/>
                <a:gd name="T87" fmla="*/ 0 h 144"/>
                <a:gd name="T88" fmla="*/ 0 w 397"/>
                <a:gd name="T89" fmla="*/ 0 h 144"/>
                <a:gd name="T90" fmla="*/ 0 w 397"/>
                <a:gd name="T91" fmla="*/ 0 h 144"/>
                <a:gd name="T92" fmla="*/ 0 w 397"/>
                <a:gd name="T93" fmla="*/ 0 h 144"/>
                <a:gd name="T94" fmla="*/ 0 w 397"/>
                <a:gd name="T95" fmla="*/ 0 h 144"/>
                <a:gd name="T96" fmla="*/ 0 w 397"/>
                <a:gd name="T97" fmla="*/ 0 h 144"/>
                <a:gd name="T98" fmla="*/ 0 w 397"/>
                <a:gd name="T99" fmla="*/ 0 h 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7"/>
                <a:gd name="T151" fmla="*/ 0 h 144"/>
                <a:gd name="T152" fmla="*/ 397 w 397"/>
                <a:gd name="T153" fmla="*/ 144 h 1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7" h="144">
                  <a:moveTo>
                    <a:pt x="39" y="140"/>
                  </a:moveTo>
                  <a:lnTo>
                    <a:pt x="39" y="140"/>
                  </a:lnTo>
                  <a:lnTo>
                    <a:pt x="56" y="130"/>
                  </a:lnTo>
                  <a:lnTo>
                    <a:pt x="73" y="119"/>
                  </a:lnTo>
                  <a:lnTo>
                    <a:pt x="90" y="111"/>
                  </a:lnTo>
                  <a:lnTo>
                    <a:pt x="110" y="102"/>
                  </a:lnTo>
                  <a:lnTo>
                    <a:pt x="128" y="94"/>
                  </a:lnTo>
                  <a:lnTo>
                    <a:pt x="149" y="87"/>
                  </a:lnTo>
                  <a:lnTo>
                    <a:pt x="168" y="80"/>
                  </a:lnTo>
                  <a:lnTo>
                    <a:pt x="189" y="74"/>
                  </a:lnTo>
                  <a:lnTo>
                    <a:pt x="212" y="69"/>
                  </a:lnTo>
                  <a:lnTo>
                    <a:pt x="233" y="63"/>
                  </a:lnTo>
                  <a:lnTo>
                    <a:pt x="255" y="60"/>
                  </a:lnTo>
                  <a:lnTo>
                    <a:pt x="278" y="56"/>
                  </a:lnTo>
                  <a:lnTo>
                    <a:pt x="302" y="53"/>
                  </a:lnTo>
                  <a:lnTo>
                    <a:pt x="324" y="52"/>
                  </a:lnTo>
                  <a:lnTo>
                    <a:pt x="348" y="50"/>
                  </a:lnTo>
                  <a:lnTo>
                    <a:pt x="372" y="50"/>
                  </a:lnTo>
                  <a:lnTo>
                    <a:pt x="381" y="49"/>
                  </a:lnTo>
                  <a:lnTo>
                    <a:pt x="390" y="43"/>
                  </a:lnTo>
                  <a:lnTo>
                    <a:pt x="395" y="35"/>
                  </a:lnTo>
                  <a:lnTo>
                    <a:pt x="397" y="25"/>
                  </a:lnTo>
                  <a:lnTo>
                    <a:pt x="395" y="15"/>
                  </a:lnTo>
                  <a:lnTo>
                    <a:pt x="390" y="7"/>
                  </a:lnTo>
                  <a:lnTo>
                    <a:pt x="381" y="1"/>
                  </a:lnTo>
                  <a:lnTo>
                    <a:pt x="372" y="0"/>
                  </a:lnTo>
                  <a:lnTo>
                    <a:pt x="346" y="0"/>
                  </a:lnTo>
                  <a:lnTo>
                    <a:pt x="321" y="1"/>
                  </a:lnTo>
                  <a:lnTo>
                    <a:pt x="296" y="4"/>
                  </a:lnTo>
                  <a:lnTo>
                    <a:pt x="271" y="7"/>
                  </a:lnTo>
                  <a:lnTo>
                    <a:pt x="247" y="10"/>
                  </a:lnTo>
                  <a:lnTo>
                    <a:pt x="222" y="15"/>
                  </a:lnTo>
                  <a:lnTo>
                    <a:pt x="198" y="20"/>
                  </a:lnTo>
                  <a:lnTo>
                    <a:pt x="175" y="27"/>
                  </a:lnTo>
                  <a:lnTo>
                    <a:pt x="152" y="32"/>
                  </a:lnTo>
                  <a:lnTo>
                    <a:pt x="131" y="41"/>
                  </a:lnTo>
                  <a:lnTo>
                    <a:pt x="108" y="49"/>
                  </a:lnTo>
                  <a:lnTo>
                    <a:pt x="87" y="57"/>
                  </a:lnTo>
                  <a:lnTo>
                    <a:pt x="66" y="67"/>
                  </a:lnTo>
                  <a:lnTo>
                    <a:pt x="46" y="77"/>
                  </a:lnTo>
                  <a:lnTo>
                    <a:pt x="28" y="88"/>
                  </a:lnTo>
                  <a:lnTo>
                    <a:pt x="10" y="99"/>
                  </a:lnTo>
                  <a:lnTo>
                    <a:pt x="3" y="106"/>
                  </a:lnTo>
                  <a:lnTo>
                    <a:pt x="0" y="115"/>
                  </a:lnTo>
                  <a:lnTo>
                    <a:pt x="0" y="125"/>
                  </a:lnTo>
                  <a:lnTo>
                    <a:pt x="4" y="134"/>
                  </a:lnTo>
                  <a:lnTo>
                    <a:pt x="11" y="141"/>
                  </a:lnTo>
                  <a:lnTo>
                    <a:pt x="20" y="144"/>
                  </a:lnTo>
                  <a:lnTo>
                    <a:pt x="30" y="144"/>
                  </a:lnTo>
                  <a:lnTo>
                    <a:pt x="39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4" name="Freeform 289"/>
            <p:cNvSpPr>
              <a:spLocks/>
            </p:cNvSpPr>
            <p:nvPr/>
          </p:nvSpPr>
          <p:spPr bwMode="auto">
            <a:xfrm>
              <a:off x="2853" y="2724"/>
              <a:ext cx="118" cy="43"/>
            </a:xfrm>
            <a:custGeom>
              <a:avLst/>
              <a:gdLst>
                <a:gd name="T0" fmla="*/ 0 w 390"/>
                <a:gd name="T1" fmla="*/ 0 h 140"/>
                <a:gd name="T2" fmla="*/ 0 w 390"/>
                <a:gd name="T3" fmla="*/ 0 h 140"/>
                <a:gd name="T4" fmla="*/ 0 w 390"/>
                <a:gd name="T5" fmla="*/ 0 h 140"/>
                <a:gd name="T6" fmla="*/ 0 w 390"/>
                <a:gd name="T7" fmla="*/ 0 h 140"/>
                <a:gd name="T8" fmla="*/ 0 w 390"/>
                <a:gd name="T9" fmla="*/ 0 h 140"/>
                <a:gd name="T10" fmla="*/ 0 w 390"/>
                <a:gd name="T11" fmla="*/ 0 h 140"/>
                <a:gd name="T12" fmla="*/ 0 w 390"/>
                <a:gd name="T13" fmla="*/ 0 h 140"/>
                <a:gd name="T14" fmla="*/ 0 w 390"/>
                <a:gd name="T15" fmla="*/ 0 h 140"/>
                <a:gd name="T16" fmla="*/ 0 w 390"/>
                <a:gd name="T17" fmla="*/ 0 h 140"/>
                <a:gd name="T18" fmla="*/ 0 w 390"/>
                <a:gd name="T19" fmla="*/ 0 h 140"/>
                <a:gd name="T20" fmla="*/ 0 w 390"/>
                <a:gd name="T21" fmla="*/ 0 h 140"/>
                <a:gd name="T22" fmla="*/ 0 w 390"/>
                <a:gd name="T23" fmla="*/ 0 h 140"/>
                <a:gd name="T24" fmla="*/ 0 w 390"/>
                <a:gd name="T25" fmla="*/ 0 h 140"/>
                <a:gd name="T26" fmla="*/ 0 w 390"/>
                <a:gd name="T27" fmla="*/ 0 h 140"/>
                <a:gd name="T28" fmla="*/ 0 w 390"/>
                <a:gd name="T29" fmla="*/ 0 h 140"/>
                <a:gd name="T30" fmla="*/ 0 w 390"/>
                <a:gd name="T31" fmla="*/ 0 h 140"/>
                <a:gd name="T32" fmla="*/ 0 w 390"/>
                <a:gd name="T33" fmla="*/ 0 h 140"/>
                <a:gd name="T34" fmla="*/ 0 w 390"/>
                <a:gd name="T35" fmla="*/ 0 h 140"/>
                <a:gd name="T36" fmla="*/ 0 w 390"/>
                <a:gd name="T37" fmla="*/ 0 h 140"/>
                <a:gd name="T38" fmla="*/ 0 w 390"/>
                <a:gd name="T39" fmla="*/ 0 h 140"/>
                <a:gd name="T40" fmla="*/ 0 w 390"/>
                <a:gd name="T41" fmla="*/ 0 h 140"/>
                <a:gd name="T42" fmla="*/ 0 w 390"/>
                <a:gd name="T43" fmla="*/ 0 h 140"/>
                <a:gd name="T44" fmla="*/ 0 w 390"/>
                <a:gd name="T45" fmla="*/ 0 h 140"/>
                <a:gd name="T46" fmla="*/ 0 w 390"/>
                <a:gd name="T47" fmla="*/ 0 h 140"/>
                <a:gd name="T48" fmla="*/ 0 w 390"/>
                <a:gd name="T49" fmla="*/ 0 h 140"/>
                <a:gd name="T50" fmla="*/ 0 w 390"/>
                <a:gd name="T51" fmla="*/ 0 h 140"/>
                <a:gd name="T52" fmla="*/ 0 w 390"/>
                <a:gd name="T53" fmla="*/ 0 h 140"/>
                <a:gd name="T54" fmla="*/ 0 w 390"/>
                <a:gd name="T55" fmla="*/ 0 h 140"/>
                <a:gd name="T56" fmla="*/ 0 w 390"/>
                <a:gd name="T57" fmla="*/ 0 h 140"/>
                <a:gd name="T58" fmla="*/ 0 w 390"/>
                <a:gd name="T59" fmla="*/ 0 h 140"/>
                <a:gd name="T60" fmla="*/ 0 w 390"/>
                <a:gd name="T61" fmla="*/ 0 h 140"/>
                <a:gd name="T62" fmla="*/ 0 w 390"/>
                <a:gd name="T63" fmla="*/ 0 h 140"/>
                <a:gd name="T64" fmla="*/ 0 w 390"/>
                <a:gd name="T65" fmla="*/ 0 h 140"/>
                <a:gd name="T66" fmla="*/ 0 w 390"/>
                <a:gd name="T67" fmla="*/ 0 h 140"/>
                <a:gd name="T68" fmla="*/ 0 w 390"/>
                <a:gd name="T69" fmla="*/ 0 h 140"/>
                <a:gd name="T70" fmla="*/ 0 w 390"/>
                <a:gd name="T71" fmla="*/ 0 h 140"/>
                <a:gd name="T72" fmla="*/ 0 w 390"/>
                <a:gd name="T73" fmla="*/ 0 h 140"/>
                <a:gd name="T74" fmla="*/ 0 w 390"/>
                <a:gd name="T75" fmla="*/ 0 h 140"/>
                <a:gd name="T76" fmla="*/ 0 w 390"/>
                <a:gd name="T77" fmla="*/ 0 h 140"/>
                <a:gd name="T78" fmla="*/ 0 w 390"/>
                <a:gd name="T79" fmla="*/ 0 h 140"/>
                <a:gd name="T80" fmla="*/ 0 w 390"/>
                <a:gd name="T81" fmla="*/ 0 h 140"/>
                <a:gd name="T82" fmla="*/ 0 w 390"/>
                <a:gd name="T83" fmla="*/ 0 h 140"/>
                <a:gd name="T84" fmla="*/ 0 w 390"/>
                <a:gd name="T85" fmla="*/ 0 h 140"/>
                <a:gd name="T86" fmla="*/ 0 w 390"/>
                <a:gd name="T87" fmla="*/ 0 h 140"/>
                <a:gd name="T88" fmla="*/ 0 w 390"/>
                <a:gd name="T89" fmla="*/ 0 h 140"/>
                <a:gd name="T90" fmla="*/ 0 w 390"/>
                <a:gd name="T91" fmla="*/ 0 h 140"/>
                <a:gd name="T92" fmla="*/ 0 w 390"/>
                <a:gd name="T93" fmla="*/ 0 h 140"/>
                <a:gd name="T94" fmla="*/ 0 w 390"/>
                <a:gd name="T95" fmla="*/ 0 h 140"/>
                <a:gd name="T96" fmla="*/ 0 w 390"/>
                <a:gd name="T97" fmla="*/ 0 h 140"/>
                <a:gd name="T98" fmla="*/ 0 w 390"/>
                <a:gd name="T99" fmla="*/ 0 h 1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0"/>
                <a:gd name="T151" fmla="*/ 0 h 140"/>
                <a:gd name="T152" fmla="*/ 390 w 390"/>
                <a:gd name="T153" fmla="*/ 140 h 1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0" h="140">
                  <a:moveTo>
                    <a:pt x="365" y="0"/>
                  </a:moveTo>
                  <a:lnTo>
                    <a:pt x="339" y="0"/>
                  </a:lnTo>
                  <a:lnTo>
                    <a:pt x="314" y="1"/>
                  </a:lnTo>
                  <a:lnTo>
                    <a:pt x="290" y="4"/>
                  </a:lnTo>
                  <a:lnTo>
                    <a:pt x="267" y="6"/>
                  </a:lnTo>
                  <a:lnTo>
                    <a:pt x="243" y="10"/>
                  </a:lnTo>
                  <a:lnTo>
                    <a:pt x="219" y="14"/>
                  </a:lnTo>
                  <a:lnTo>
                    <a:pt x="195" y="18"/>
                  </a:lnTo>
                  <a:lnTo>
                    <a:pt x="173" y="24"/>
                  </a:lnTo>
                  <a:lnTo>
                    <a:pt x="150" y="31"/>
                  </a:lnTo>
                  <a:lnTo>
                    <a:pt x="129" y="38"/>
                  </a:lnTo>
                  <a:lnTo>
                    <a:pt x="108" y="46"/>
                  </a:lnTo>
                  <a:lnTo>
                    <a:pt x="87" y="55"/>
                  </a:lnTo>
                  <a:lnTo>
                    <a:pt x="68" y="63"/>
                  </a:lnTo>
                  <a:lnTo>
                    <a:pt x="48" y="73"/>
                  </a:lnTo>
                  <a:lnTo>
                    <a:pt x="30" y="84"/>
                  </a:lnTo>
                  <a:lnTo>
                    <a:pt x="11" y="95"/>
                  </a:lnTo>
                  <a:lnTo>
                    <a:pt x="4" y="102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3" y="130"/>
                  </a:lnTo>
                  <a:lnTo>
                    <a:pt x="10" y="137"/>
                  </a:lnTo>
                  <a:lnTo>
                    <a:pt x="20" y="140"/>
                  </a:lnTo>
                  <a:lnTo>
                    <a:pt x="30" y="140"/>
                  </a:lnTo>
                  <a:lnTo>
                    <a:pt x="38" y="137"/>
                  </a:lnTo>
                  <a:lnTo>
                    <a:pt x="55" y="127"/>
                  </a:lnTo>
                  <a:lnTo>
                    <a:pt x="72" y="118"/>
                  </a:lnTo>
                  <a:lnTo>
                    <a:pt x="90" y="109"/>
                  </a:lnTo>
                  <a:lnTo>
                    <a:pt x="108" y="101"/>
                  </a:lnTo>
                  <a:lnTo>
                    <a:pt x="128" y="92"/>
                  </a:lnTo>
                  <a:lnTo>
                    <a:pt x="147" y="85"/>
                  </a:lnTo>
                  <a:lnTo>
                    <a:pt x="167" y="80"/>
                  </a:lnTo>
                  <a:lnTo>
                    <a:pt x="188" y="73"/>
                  </a:lnTo>
                  <a:lnTo>
                    <a:pt x="209" y="69"/>
                  </a:lnTo>
                  <a:lnTo>
                    <a:pt x="230" y="63"/>
                  </a:lnTo>
                  <a:lnTo>
                    <a:pt x="253" y="60"/>
                  </a:lnTo>
                  <a:lnTo>
                    <a:pt x="274" y="56"/>
                  </a:lnTo>
                  <a:lnTo>
                    <a:pt x="296" y="53"/>
                  </a:lnTo>
                  <a:lnTo>
                    <a:pt x="320" y="52"/>
                  </a:lnTo>
                  <a:lnTo>
                    <a:pt x="342" y="50"/>
                  </a:lnTo>
                  <a:lnTo>
                    <a:pt x="365" y="50"/>
                  </a:lnTo>
                  <a:lnTo>
                    <a:pt x="374" y="49"/>
                  </a:lnTo>
                  <a:lnTo>
                    <a:pt x="383" y="43"/>
                  </a:lnTo>
                  <a:lnTo>
                    <a:pt x="388" y="35"/>
                  </a:lnTo>
                  <a:lnTo>
                    <a:pt x="390" y="25"/>
                  </a:lnTo>
                  <a:lnTo>
                    <a:pt x="388" y="15"/>
                  </a:lnTo>
                  <a:lnTo>
                    <a:pt x="383" y="7"/>
                  </a:lnTo>
                  <a:lnTo>
                    <a:pt x="374" y="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5" name="Freeform 290"/>
            <p:cNvSpPr>
              <a:spLocks/>
            </p:cNvSpPr>
            <p:nvPr/>
          </p:nvSpPr>
          <p:spPr bwMode="auto">
            <a:xfrm>
              <a:off x="2689" y="2670"/>
              <a:ext cx="120" cy="44"/>
            </a:xfrm>
            <a:custGeom>
              <a:avLst/>
              <a:gdLst>
                <a:gd name="T0" fmla="*/ 0 w 396"/>
                <a:gd name="T1" fmla="*/ 0 h 144"/>
                <a:gd name="T2" fmla="*/ 0 w 396"/>
                <a:gd name="T3" fmla="*/ 0 h 144"/>
                <a:gd name="T4" fmla="*/ 0 w 396"/>
                <a:gd name="T5" fmla="*/ 0 h 144"/>
                <a:gd name="T6" fmla="*/ 0 w 396"/>
                <a:gd name="T7" fmla="*/ 0 h 144"/>
                <a:gd name="T8" fmla="*/ 0 w 396"/>
                <a:gd name="T9" fmla="*/ 0 h 144"/>
                <a:gd name="T10" fmla="*/ 0 w 396"/>
                <a:gd name="T11" fmla="*/ 0 h 144"/>
                <a:gd name="T12" fmla="*/ 0 w 396"/>
                <a:gd name="T13" fmla="*/ 0 h 144"/>
                <a:gd name="T14" fmla="*/ 0 w 396"/>
                <a:gd name="T15" fmla="*/ 0 h 144"/>
                <a:gd name="T16" fmla="*/ 0 w 396"/>
                <a:gd name="T17" fmla="*/ 0 h 144"/>
                <a:gd name="T18" fmla="*/ 0 w 396"/>
                <a:gd name="T19" fmla="*/ 0 h 144"/>
                <a:gd name="T20" fmla="*/ 0 w 396"/>
                <a:gd name="T21" fmla="*/ 0 h 144"/>
                <a:gd name="T22" fmla="*/ 0 w 396"/>
                <a:gd name="T23" fmla="*/ 0 h 144"/>
                <a:gd name="T24" fmla="*/ 0 w 396"/>
                <a:gd name="T25" fmla="*/ 0 h 144"/>
                <a:gd name="T26" fmla="*/ 0 w 396"/>
                <a:gd name="T27" fmla="*/ 0 h 144"/>
                <a:gd name="T28" fmla="*/ 0 w 396"/>
                <a:gd name="T29" fmla="*/ 0 h 144"/>
                <a:gd name="T30" fmla="*/ 0 w 396"/>
                <a:gd name="T31" fmla="*/ 0 h 144"/>
                <a:gd name="T32" fmla="*/ 0 w 396"/>
                <a:gd name="T33" fmla="*/ 0 h 144"/>
                <a:gd name="T34" fmla="*/ 0 w 396"/>
                <a:gd name="T35" fmla="*/ 0 h 144"/>
                <a:gd name="T36" fmla="*/ 0 w 396"/>
                <a:gd name="T37" fmla="*/ 0 h 144"/>
                <a:gd name="T38" fmla="*/ 0 w 396"/>
                <a:gd name="T39" fmla="*/ 0 h 144"/>
                <a:gd name="T40" fmla="*/ 0 w 396"/>
                <a:gd name="T41" fmla="*/ 0 h 144"/>
                <a:gd name="T42" fmla="*/ 0 w 396"/>
                <a:gd name="T43" fmla="*/ 0 h 144"/>
                <a:gd name="T44" fmla="*/ 0 w 396"/>
                <a:gd name="T45" fmla="*/ 0 h 144"/>
                <a:gd name="T46" fmla="*/ 0 w 396"/>
                <a:gd name="T47" fmla="*/ 0 h 144"/>
                <a:gd name="T48" fmla="*/ 0 w 396"/>
                <a:gd name="T49" fmla="*/ 0 h 144"/>
                <a:gd name="T50" fmla="*/ 0 w 396"/>
                <a:gd name="T51" fmla="*/ 0 h 144"/>
                <a:gd name="T52" fmla="*/ 0 w 396"/>
                <a:gd name="T53" fmla="*/ 0 h 144"/>
                <a:gd name="T54" fmla="*/ 0 w 396"/>
                <a:gd name="T55" fmla="*/ 0 h 144"/>
                <a:gd name="T56" fmla="*/ 0 w 396"/>
                <a:gd name="T57" fmla="*/ 0 h 144"/>
                <a:gd name="T58" fmla="*/ 0 w 396"/>
                <a:gd name="T59" fmla="*/ 0 h 144"/>
                <a:gd name="T60" fmla="*/ 0 w 396"/>
                <a:gd name="T61" fmla="*/ 0 h 144"/>
                <a:gd name="T62" fmla="*/ 0 w 396"/>
                <a:gd name="T63" fmla="*/ 0 h 144"/>
                <a:gd name="T64" fmla="*/ 0 w 396"/>
                <a:gd name="T65" fmla="*/ 0 h 144"/>
                <a:gd name="T66" fmla="*/ 0 w 396"/>
                <a:gd name="T67" fmla="*/ 0 h 144"/>
                <a:gd name="T68" fmla="*/ 0 w 396"/>
                <a:gd name="T69" fmla="*/ 0 h 144"/>
                <a:gd name="T70" fmla="*/ 0 w 396"/>
                <a:gd name="T71" fmla="*/ 0 h 144"/>
                <a:gd name="T72" fmla="*/ 0 w 396"/>
                <a:gd name="T73" fmla="*/ 0 h 144"/>
                <a:gd name="T74" fmla="*/ 0 w 396"/>
                <a:gd name="T75" fmla="*/ 0 h 144"/>
                <a:gd name="T76" fmla="*/ 0 w 396"/>
                <a:gd name="T77" fmla="*/ 0 h 144"/>
                <a:gd name="T78" fmla="*/ 0 w 396"/>
                <a:gd name="T79" fmla="*/ 0 h 144"/>
                <a:gd name="T80" fmla="*/ 0 w 396"/>
                <a:gd name="T81" fmla="*/ 0 h 144"/>
                <a:gd name="T82" fmla="*/ 0 w 396"/>
                <a:gd name="T83" fmla="*/ 0 h 144"/>
                <a:gd name="T84" fmla="*/ 0 w 396"/>
                <a:gd name="T85" fmla="*/ 0 h 144"/>
                <a:gd name="T86" fmla="*/ 0 w 396"/>
                <a:gd name="T87" fmla="*/ 0 h 144"/>
                <a:gd name="T88" fmla="*/ 0 w 396"/>
                <a:gd name="T89" fmla="*/ 0 h 144"/>
                <a:gd name="T90" fmla="*/ 0 w 396"/>
                <a:gd name="T91" fmla="*/ 0 h 144"/>
                <a:gd name="T92" fmla="*/ 0 w 396"/>
                <a:gd name="T93" fmla="*/ 0 h 144"/>
                <a:gd name="T94" fmla="*/ 0 w 396"/>
                <a:gd name="T95" fmla="*/ 0 h 144"/>
                <a:gd name="T96" fmla="*/ 0 w 396"/>
                <a:gd name="T97" fmla="*/ 0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144"/>
                <a:gd name="T149" fmla="*/ 396 w 396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144">
                  <a:moveTo>
                    <a:pt x="25" y="50"/>
                  </a:moveTo>
                  <a:lnTo>
                    <a:pt x="49" y="50"/>
                  </a:lnTo>
                  <a:lnTo>
                    <a:pt x="73" y="52"/>
                  </a:lnTo>
                  <a:lnTo>
                    <a:pt x="95" y="53"/>
                  </a:lnTo>
                  <a:lnTo>
                    <a:pt x="118" y="56"/>
                  </a:lnTo>
                  <a:lnTo>
                    <a:pt x="141" y="60"/>
                  </a:lnTo>
                  <a:lnTo>
                    <a:pt x="162" y="63"/>
                  </a:lnTo>
                  <a:lnTo>
                    <a:pt x="185" y="69"/>
                  </a:lnTo>
                  <a:lnTo>
                    <a:pt x="206" y="74"/>
                  </a:lnTo>
                  <a:lnTo>
                    <a:pt x="227" y="80"/>
                  </a:lnTo>
                  <a:lnTo>
                    <a:pt x="248" y="87"/>
                  </a:lnTo>
                  <a:lnTo>
                    <a:pt x="268" y="94"/>
                  </a:lnTo>
                  <a:lnTo>
                    <a:pt x="287" y="102"/>
                  </a:lnTo>
                  <a:lnTo>
                    <a:pt x="305" y="111"/>
                  </a:lnTo>
                  <a:lnTo>
                    <a:pt x="324" y="119"/>
                  </a:lnTo>
                  <a:lnTo>
                    <a:pt x="340" y="130"/>
                  </a:lnTo>
                  <a:lnTo>
                    <a:pt x="357" y="140"/>
                  </a:lnTo>
                  <a:lnTo>
                    <a:pt x="367" y="144"/>
                  </a:lnTo>
                  <a:lnTo>
                    <a:pt x="377" y="144"/>
                  </a:lnTo>
                  <a:lnTo>
                    <a:pt x="385" y="141"/>
                  </a:lnTo>
                  <a:lnTo>
                    <a:pt x="392" y="134"/>
                  </a:lnTo>
                  <a:lnTo>
                    <a:pt x="396" y="125"/>
                  </a:lnTo>
                  <a:lnTo>
                    <a:pt x="396" y="115"/>
                  </a:lnTo>
                  <a:lnTo>
                    <a:pt x="392" y="106"/>
                  </a:lnTo>
                  <a:lnTo>
                    <a:pt x="385" y="99"/>
                  </a:lnTo>
                  <a:lnTo>
                    <a:pt x="367" y="88"/>
                  </a:lnTo>
                  <a:lnTo>
                    <a:pt x="349" y="77"/>
                  </a:lnTo>
                  <a:lnTo>
                    <a:pt x="329" y="67"/>
                  </a:lnTo>
                  <a:lnTo>
                    <a:pt x="310" y="57"/>
                  </a:lnTo>
                  <a:lnTo>
                    <a:pt x="289" y="49"/>
                  </a:lnTo>
                  <a:lnTo>
                    <a:pt x="266" y="41"/>
                  </a:lnTo>
                  <a:lnTo>
                    <a:pt x="244" y="32"/>
                  </a:lnTo>
                  <a:lnTo>
                    <a:pt x="221" y="27"/>
                  </a:lnTo>
                  <a:lnTo>
                    <a:pt x="197" y="20"/>
                  </a:lnTo>
                  <a:lnTo>
                    <a:pt x="175" y="15"/>
                  </a:lnTo>
                  <a:lnTo>
                    <a:pt x="150" y="10"/>
                  </a:lnTo>
                  <a:lnTo>
                    <a:pt x="126" y="7"/>
                  </a:lnTo>
                  <a:lnTo>
                    <a:pt x="101" y="4"/>
                  </a:lnTo>
                  <a:lnTo>
                    <a:pt x="76" y="1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7" y="7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1" y="35"/>
                  </a:lnTo>
                  <a:lnTo>
                    <a:pt x="7" y="43"/>
                  </a:lnTo>
                  <a:lnTo>
                    <a:pt x="15" y="49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6" name="Freeform 291"/>
            <p:cNvSpPr>
              <a:spLocks/>
            </p:cNvSpPr>
            <p:nvPr/>
          </p:nvSpPr>
          <p:spPr bwMode="auto">
            <a:xfrm>
              <a:off x="2924" y="2787"/>
              <a:ext cx="23" cy="30"/>
            </a:xfrm>
            <a:custGeom>
              <a:avLst/>
              <a:gdLst>
                <a:gd name="T0" fmla="*/ 0 w 76"/>
                <a:gd name="T1" fmla="*/ 0 h 101"/>
                <a:gd name="T2" fmla="*/ 0 w 76"/>
                <a:gd name="T3" fmla="*/ 0 h 101"/>
                <a:gd name="T4" fmla="*/ 0 w 76"/>
                <a:gd name="T5" fmla="*/ 0 h 101"/>
                <a:gd name="T6" fmla="*/ 0 w 76"/>
                <a:gd name="T7" fmla="*/ 0 h 101"/>
                <a:gd name="T8" fmla="*/ 0 w 76"/>
                <a:gd name="T9" fmla="*/ 0 h 101"/>
                <a:gd name="T10" fmla="*/ 0 w 76"/>
                <a:gd name="T11" fmla="*/ 0 h 101"/>
                <a:gd name="T12" fmla="*/ 0 w 76"/>
                <a:gd name="T13" fmla="*/ 0 h 101"/>
                <a:gd name="T14" fmla="*/ 0 w 76"/>
                <a:gd name="T15" fmla="*/ 0 h 101"/>
                <a:gd name="T16" fmla="*/ 0 w 76"/>
                <a:gd name="T17" fmla="*/ 0 h 101"/>
                <a:gd name="T18" fmla="*/ 0 w 76"/>
                <a:gd name="T19" fmla="*/ 0 h 101"/>
                <a:gd name="T20" fmla="*/ 0 w 76"/>
                <a:gd name="T21" fmla="*/ 0 h 101"/>
                <a:gd name="T22" fmla="*/ 0 w 76"/>
                <a:gd name="T23" fmla="*/ 0 h 101"/>
                <a:gd name="T24" fmla="*/ 0 w 76"/>
                <a:gd name="T25" fmla="*/ 0 h 101"/>
                <a:gd name="T26" fmla="*/ 0 w 76"/>
                <a:gd name="T27" fmla="*/ 0 h 101"/>
                <a:gd name="T28" fmla="*/ 0 w 76"/>
                <a:gd name="T29" fmla="*/ 0 h 101"/>
                <a:gd name="T30" fmla="*/ 0 w 76"/>
                <a:gd name="T31" fmla="*/ 0 h 101"/>
                <a:gd name="T32" fmla="*/ 0 w 76"/>
                <a:gd name="T33" fmla="*/ 0 h 101"/>
                <a:gd name="T34" fmla="*/ 0 w 76"/>
                <a:gd name="T35" fmla="*/ 0 h 101"/>
                <a:gd name="T36" fmla="*/ 0 w 76"/>
                <a:gd name="T37" fmla="*/ 0 h 101"/>
                <a:gd name="T38" fmla="*/ 0 w 76"/>
                <a:gd name="T39" fmla="*/ 0 h 101"/>
                <a:gd name="T40" fmla="*/ 0 w 76"/>
                <a:gd name="T41" fmla="*/ 0 h 101"/>
                <a:gd name="T42" fmla="*/ 0 w 76"/>
                <a:gd name="T43" fmla="*/ 0 h 1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101"/>
                <a:gd name="T68" fmla="*/ 76 w 76"/>
                <a:gd name="T69" fmla="*/ 101 h 1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101">
                  <a:moveTo>
                    <a:pt x="29" y="101"/>
                  </a:moveTo>
                  <a:lnTo>
                    <a:pt x="35" y="100"/>
                  </a:lnTo>
                  <a:lnTo>
                    <a:pt x="41" y="100"/>
                  </a:lnTo>
                  <a:lnTo>
                    <a:pt x="46" y="98"/>
                  </a:lnTo>
                  <a:lnTo>
                    <a:pt x="53" y="97"/>
                  </a:lnTo>
                  <a:lnTo>
                    <a:pt x="59" y="95"/>
                  </a:lnTo>
                  <a:lnTo>
                    <a:pt x="64" y="95"/>
                  </a:lnTo>
                  <a:lnTo>
                    <a:pt x="70" y="94"/>
                  </a:lnTo>
                  <a:lnTo>
                    <a:pt x="76" y="94"/>
                  </a:lnTo>
                  <a:lnTo>
                    <a:pt x="67" y="81"/>
                  </a:lnTo>
                  <a:lnTo>
                    <a:pt x="60" y="69"/>
                  </a:lnTo>
                  <a:lnTo>
                    <a:pt x="53" y="56"/>
                  </a:lnTo>
                  <a:lnTo>
                    <a:pt x="46" y="43"/>
                  </a:lnTo>
                  <a:lnTo>
                    <a:pt x="39" y="32"/>
                  </a:lnTo>
                  <a:lnTo>
                    <a:pt x="32" y="21"/>
                  </a:lnTo>
                  <a:lnTo>
                    <a:pt x="27" y="1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0" y="1"/>
                  </a:lnTo>
                  <a:lnTo>
                    <a:pt x="5" y="1"/>
                  </a:lnTo>
                  <a:lnTo>
                    <a:pt x="0" y="3"/>
                  </a:lnTo>
                  <a:lnTo>
                    <a:pt x="29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7" name="Freeform 292"/>
            <p:cNvSpPr>
              <a:spLocks/>
            </p:cNvSpPr>
            <p:nvPr/>
          </p:nvSpPr>
          <p:spPr bwMode="auto">
            <a:xfrm>
              <a:off x="2696" y="2784"/>
              <a:ext cx="22" cy="31"/>
            </a:xfrm>
            <a:custGeom>
              <a:avLst/>
              <a:gdLst>
                <a:gd name="T0" fmla="*/ 0 w 73"/>
                <a:gd name="T1" fmla="*/ 0 h 102"/>
                <a:gd name="T2" fmla="*/ 0 w 73"/>
                <a:gd name="T3" fmla="*/ 0 h 102"/>
                <a:gd name="T4" fmla="*/ 0 w 73"/>
                <a:gd name="T5" fmla="*/ 0 h 102"/>
                <a:gd name="T6" fmla="*/ 0 w 73"/>
                <a:gd name="T7" fmla="*/ 0 h 102"/>
                <a:gd name="T8" fmla="*/ 0 w 73"/>
                <a:gd name="T9" fmla="*/ 0 h 102"/>
                <a:gd name="T10" fmla="*/ 0 w 73"/>
                <a:gd name="T11" fmla="*/ 0 h 102"/>
                <a:gd name="T12" fmla="*/ 0 w 73"/>
                <a:gd name="T13" fmla="*/ 0 h 102"/>
                <a:gd name="T14" fmla="*/ 0 w 73"/>
                <a:gd name="T15" fmla="*/ 0 h 102"/>
                <a:gd name="T16" fmla="*/ 0 w 73"/>
                <a:gd name="T17" fmla="*/ 0 h 102"/>
                <a:gd name="T18" fmla="*/ 0 w 73"/>
                <a:gd name="T19" fmla="*/ 0 h 102"/>
                <a:gd name="T20" fmla="*/ 0 w 73"/>
                <a:gd name="T21" fmla="*/ 0 h 102"/>
                <a:gd name="T22" fmla="*/ 0 w 73"/>
                <a:gd name="T23" fmla="*/ 0 h 102"/>
                <a:gd name="T24" fmla="*/ 0 w 73"/>
                <a:gd name="T25" fmla="*/ 0 h 102"/>
                <a:gd name="T26" fmla="*/ 0 w 73"/>
                <a:gd name="T27" fmla="*/ 0 h 102"/>
                <a:gd name="T28" fmla="*/ 0 w 73"/>
                <a:gd name="T29" fmla="*/ 0 h 102"/>
                <a:gd name="T30" fmla="*/ 0 w 73"/>
                <a:gd name="T31" fmla="*/ 0 h 102"/>
                <a:gd name="T32" fmla="*/ 0 w 73"/>
                <a:gd name="T33" fmla="*/ 0 h 102"/>
                <a:gd name="T34" fmla="*/ 0 w 73"/>
                <a:gd name="T35" fmla="*/ 0 h 102"/>
                <a:gd name="T36" fmla="*/ 0 w 73"/>
                <a:gd name="T37" fmla="*/ 0 h 1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102"/>
                <a:gd name="T59" fmla="*/ 73 w 73"/>
                <a:gd name="T60" fmla="*/ 102 h 1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102">
                  <a:moveTo>
                    <a:pt x="73" y="102"/>
                  </a:moveTo>
                  <a:lnTo>
                    <a:pt x="66" y="1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0" y="99"/>
                  </a:lnTo>
                  <a:lnTo>
                    <a:pt x="1" y="99"/>
                  </a:lnTo>
                  <a:lnTo>
                    <a:pt x="9" y="99"/>
                  </a:lnTo>
                  <a:lnTo>
                    <a:pt x="19" y="99"/>
                  </a:lnTo>
                  <a:lnTo>
                    <a:pt x="28" y="99"/>
                  </a:lnTo>
                  <a:lnTo>
                    <a:pt x="38" y="101"/>
                  </a:lnTo>
                  <a:lnTo>
                    <a:pt x="46" y="101"/>
                  </a:lnTo>
                  <a:lnTo>
                    <a:pt x="54" y="101"/>
                  </a:lnTo>
                  <a:lnTo>
                    <a:pt x="64" y="102"/>
                  </a:lnTo>
                  <a:lnTo>
                    <a:pt x="73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8" name="Freeform 293"/>
            <p:cNvSpPr>
              <a:spLocks/>
            </p:cNvSpPr>
            <p:nvPr/>
          </p:nvSpPr>
          <p:spPr bwMode="auto">
            <a:xfrm>
              <a:off x="2640" y="2592"/>
              <a:ext cx="384" cy="273"/>
            </a:xfrm>
            <a:custGeom>
              <a:avLst/>
              <a:gdLst>
                <a:gd name="T0" fmla="*/ 0 w 1267"/>
                <a:gd name="T1" fmla="*/ 0 h 901"/>
                <a:gd name="T2" fmla="*/ 0 w 1267"/>
                <a:gd name="T3" fmla="*/ 0 h 901"/>
                <a:gd name="T4" fmla="*/ 0 w 1267"/>
                <a:gd name="T5" fmla="*/ 0 h 901"/>
                <a:gd name="T6" fmla="*/ 0 w 1267"/>
                <a:gd name="T7" fmla="*/ 0 h 901"/>
                <a:gd name="T8" fmla="*/ 0 w 1267"/>
                <a:gd name="T9" fmla="*/ 0 h 901"/>
                <a:gd name="T10" fmla="*/ 0 w 1267"/>
                <a:gd name="T11" fmla="*/ 0 h 901"/>
                <a:gd name="T12" fmla="*/ 0 w 1267"/>
                <a:gd name="T13" fmla="*/ 0 h 901"/>
                <a:gd name="T14" fmla="*/ 0 w 1267"/>
                <a:gd name="T15" fmla="*/ 0 h 901"/>
                <a:gd name="T16" fmla="*/ 0 w 1267"/>
                <a:gd name="T17" fmla="*/ 0 h 901"/>
                <a:gd name="T18" fmla="*/ 0 w 1267"/>
                <a:gd name="T19" fmla="*/ 0 h 901"/>
                <a:gd name="T20" fmla="*/ 0 w 1267"/>
                <a:gd name="T21" fmla="*/ 0 h 901"/>
                <a:gd name="T22" fmla="*/ 0 w 1267"/>
                <a:gd name="T23" fmla="*/ 0 h 901"/>
                <a:gd name="T24" fmla="*/ 0 w 1267"/>
                <a:gd name="T25" fmla="*/ 0 h 901"/>
                <a:gd name="T26" fmla="*/ 0 w 1267"/>
                <a:gd name="T27" fmla="*/ 0 h 901"/>
                <a:gd name="T28" fmla="*/ 0 w 1267"/>
                <a:gd name="T29" fmla="*/ 0 h 901"/>
                <a:gd name="T30" fmla="*/ 0 w 1267"/>
                <a:gd name="T31" fmla="*/ 0 h 901"/>
                <a:gd name="T32" fmla="*/ 0 w 1267"/>
                <a:gd name="T33" fmla="*/ 0 h 901"/>
                <a:gd name="T34" fmla="*/ 0 w 1267"/>
                <a:gd name="T35" fmla="*/ 0 h 901"/>
                <a:gd name="T36" fmla="*/ 0 w 1267"/>
                <a:gd name="T37" fmla="*/ 0 h 901"/>
                <a:gd name="T38" fmla="*/ 0 w 1267"/>
                <a:gd name="T39" fmla="*/ 0 h 901"/>
                <a:gd name="T40" fmla="*/ 0 w 1267"/>
                <a:gd name="T41" fmla="*/ 0 h 901"/>
                <a:gd name="T42" fmla="*/ 0 w 1267"/>
                <a:gd name="T43" fmla="*/ 0 h 901"/>
                <a:gd name="T44" fmla="*/ 0 w 1267"/>
                <a:gd name="T45" fmla="*/ 0 h 901"/>
                <a:gd name="T46" fmla="*/ 0 w 1267"/>
                <a:gd name="T47" fmla="*/ 0 h 901"/>
                <a:gd name="T48" fmla="*/ 0 w 1267"/>
                <a:gd name="T49" fmla="*/ 0 h 901"/>
                <a:gd name="T50" fmla="*/ 0 w 1267"/>
                <a:gd name="T51" fmla="*/ 0 h 901"/>
                <a:gd name="T52" fmla="*/ 0 w 1267"/>
                <a:gd name="T53" fmla="*/ 0 h 901"/>
                <a:gd name="T54" fmla="*/ 0 w 1267"/>
                <a:gd name="T55" fmla="*/ 0 h 901"/>
                <a:gd name="T56" fmla="*/ 0 w 1267"/>
                <a:gd name="T57" fmla="*/ 0 h 901"/>
                <a:gd name="T58" fmla="*/ 0 w 1267"/>
                <a:gd name="T59" fmla="*/ 0 h 901"/>
                <a:gd name="T60" fmla="*/ 0 w 1267"/>
                <a:gd name="T61" fmla="*/ 0 h 901"/>
                <a:gd name="T62" fmla="*/ 0 w 1267"/>
                <a:gd name="T63" fmla="*/ 0 h 901"/>
                <a:gd name="T64" fmla="*/ 0 w 1267"/>
                <a:gd name="T65" fmla="*/ 0 h 901"/>
                <a:gd name="T66" fmla="*/ 0 w 1267"/>
                <a:gd name="T67" fmla="*/ 0 h 901"/>
                <a:gd name="T68" fmla="*/ 0 w 1267"/>
                <a:gd name="T69" fmla="*/ 0 h 901"/>
                <a:gd name="T70" fmla="*/ 0 w 1267"/>
                <a:gd name="T71" fmla="*/ 0 h 901"/>
                <a:gd name="T72" fmla="*/ 0 w 1267"/>
                <a:gd name="T73" fmla="*/ 0 h 901"/>
                <a:gd name="T74" fmla="*/ 0 w 1267"/>
                <a:gd name="T75" fmla="*/ 0 h 901"/>
                <a:gd name="T76" fmla="*/ 0 w 1267"/>
                <a:gd name="T77" fmla="*/ 0 h 901"/>
                <a:gd name="T78" fmla="*/ 0 w 1267"/>
                <a:gd name="T79" fmla="*/ 0 h 901"/>
                <a:gd name="T80" fmla="*/ 0 w 1267"/>
                <a:gd name="T81" fmla="*/ 0 h 901"/>
                <a:gd name="T82" fmla="*/ 0 w 1267"/>
                <a:gd name="T83" fmla="*/ 0 h 901"/>
                <a:gd name="T84" fmla="*/ 0 w 1267"/>
                <a:gd name="T85" fmla="*/ 0 h 901"/>
                <a:gd name="T86" fmla="*/ 0 w 1267"/>
                <a:gd name="T87" fmla="*/ 0 h 901"/>
                <a:gd name="T88" fmla="*/ 0 w 1267"/>
                <a:gd name="T89" fmla="*/ 0 h 901"/>
                <a:gd name="T90" fmla="*/ 0 w 1267"/>
                <a:gd name="T91" fmla="*/ 0 h 901"/>
                <a:gd name="T92" fmla="*/ 0 w 1267"/>
                <a:gd name="T93" fmla="*/ 0 h 901"/>
                <a:gd name="T94" fmla="*/ 0 w 1267"/>
                <a:gd name="T95" fmla="*/ 0 h 901"/>
                <a:gd name="T96" fmla="*/ 0 w 1267"/>
                <a:gd name="T97" fmla="*/ 0 h 901"/>
                <a:gd name="T98" fmla="*/ 0 w 1267"/>
                <a:gd name="T99" fmla="*/ 0 h 901"/>
                <a:gd name="T100" fmla="*/ 0 w 1267"/>
                <a:gd name="T101" fmla="*/ 0 h 9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7"/>
                <a:gd name="T154" fmla="*/ 0 h 901"/>
                <a:gd name="T155" fmla="*/ 1267 w 1267"/>
                <a:gd name="T156" fmla="*/ 901 h 9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7" h="901">
                  <a:moveTo>
                    <a:pt x="1226" y="14"/>
                  </a:moveTo>
                  <a:lnTo>
                    <a:pt x="1208" y="11"/>
                  </a:lnTo>
                  <a:lnTo>
                    <a:pt x="1190" y="7"/>
                  </a:lnTo>
                  <a:lnTo>
                    <a:pt x="1171" y="6"/>
                  </a:lnTo>
                  <a:lnTo>
                    <a:pt x="1153" y="3"/>
                  </a:lnTo>
                  <a:lnTo>
                    <a:pt x="1133" y="1"/>
                  </a:lnTo>
                  <a:lnTo>
                    <a:pt x="1115" y="1"/>
                  </a:lnTo>
                  <a:lnTo>
                    <a:pt x="1096" y="0"/>
                  </a:lnTo>
                  <a:lnTo>
                    <a:pt x="1077" y="0"/>
                  </a:lnTo>
                  <a:lnTo>
                    <a:pt x="1044" y="1"/>
                  </a:lnTo>
                  <a:lnTo>
                    <a:pt x="1009" y="3"/>
                  </a:lnTo>
                  <a:lnTo>
                    <a:pt x="977" y="7"/>
                  </a:lnTo>
                  <a:lnTo>
                    <a:pt x="943" y="11"/>
                  </a:lnTo>
                  <a:lnTo>
                    <a:pt x="912" y="18"/>
                  </a:lnTo>
                  <a:lnTo>
                    <a:pt x="880" y="25"/>
                  </a:lnTo>
                  <a:lnTo>
                    <a:pt x="850" y="35"/>
                  </a:lnTo>
                  <a:lnTo>
                    <a:pt x="821" y="45"/>
                  </a:lnTo>
                  <a:lnTo>
                    <a:pt x="793" y="56"/>
                  </a:lnTo>
                  <a:lnTo>
                    <a:pt x="766" y="69"/>
                  </a:lnTo>
                  <a:lnTo>
                    <a:pt x="740" y="83"/>
                  </a:lnTo>
                  <a:lnTo>
                    <a:pt x="716" y="97"/>
                  </a:lnTo>
                  <a:lnTo>
                    <a:pt x="692" y="112"/>
                  </a:lnTo>
                  <a:lnTo>
                    <a:pt x="671" y="129"/>
                  </a:lnTo>
                  <a:lnTo>
                    <a:pt x="650" y="147"/>
                  </a:lnTo>
                  <a:lnTo>
                    <a:pt x="632" y="165"/>
                  </a:lnTo>
                  <a:lnTo>
                    <a:pt x="614" y="147"/>
                  </a:lnTo>
                  <a:lnTo>
                    <a:pt x="594" y="129"/>
                  </a:lnTo>
                  <a:lnTo>
                    <a:pt x="571" y="112"/>
                  </a:lnTo>
                  <a:lnTo>
                    <a:pt x="549" y="97"/>
                  </a:lnTo>
                  <a:lnTo>
                    <a:pt x="525" y="83"/>
                  </a:lnTo>
                  <a:lnTo>
                    <a:pt x="499" y="69"/>
                  </a:lnTo>
                  <a:lnTo>
                    <a:pt x="472" y="56"/>
                  </a:lnTo>
                  <a:lnTo>
                    <a:pt x="444" y="45"/>
                  </a:lnTo>
                  <a:lnTo>
                    <a:pt x="415" y="35"/>
                  </a:lnTo>
                  <a:lnTo>
                    <a:pt x="384" y="25"/>
                  </a:lnTo>
                  <a:lnTo>
                    <a:pt x="353" y="18"/>
                  </a:lnTo>
                  <a:lnTo>
                    <a:pt x="321" y="11"/>
                  </a:lnTo>
                  <a:lnTo>
                    <a:pt x="288" y="7"/>
                  </a:lnTo>
                  <a:lnTo>
                    <a:pt x="255" y="3"/>
                  </a:lnTo>
                  <a:lnTo>
                    <a:pt x="221" y="1"/>
                  </a:lnTo>
                  <a:lnTo>
                    <a:pt x="186" y="0"/>
                  </a:lnTo>
                  <a:lnTo>
                    <a:pt x="168" y="0"/>
                  </a:lnTo>
                  <a:lnTo>
                    <a:pt x="148" y="1"/>
                  </a:lnTo>
                  <a:lnTo>
                    <a:pt x="130" y="1"/>
                  </a:lnTo>
                  <a:lnTo>
                    <a:pt x="112" y="3"/>
                  </a:lnTo>
                  <a:lnTo>
                    <a:pt x="94" y="6"/>
                  </a:lnTo>
                  <a:lnTo>
                    <a:pt x="77" y="7"/>
                  </a:lnTo>
                  <a:lnTo>
                    <a:pt x="59" y="11"/>
                  </a:lnTo>
                  <a:lnTo>
                    <a:pt x="40" y="14"/>
                  </a:lnTo>
                  <a:lnTo>
                    <a:pt x="0" y="22"/>
                  </a:lnTo>
                  <a:lnTo>
                    <a:pt x="0" y="685"/>
                  </a:lnTo>
                  <a:lnTo>
                    <a:pt x="0" y="901"/>
                  </a:lnTo>
                  <a:lnTo>
                    <a:pt x="60" y="889"/>
                  </a:lnTo>
                  <a:lnTo>
                    <a:pt x="68" y="887"/>
                  </a:lnTo>
                  <a:lnTo>
                    <a:pt x="77" y="886"/>
                  </a:lnTo>
                  <a:lnTo>
                    <a:pt x="85" y="884"/>
                  </a:lnTo>
                  <a:lnTo>
                    <a:pt x="94" y="883"/>
                  </a:lnTo>
                  <a:lnTo>
                    <a:pt x="102" y="883"/>
                  </a:lnTo>
                  <a:lnTo>
                    <a:pt x="110" y="882"/>
                  </a:lnTo>
                  <a:lnTo>
                    <a:pt x="119" y="880"/>
                  </a:lnTo>
                  <a:lnTo>
                    <a:pt x="127" y="880"/>
                  </a:lnTo>
                  <a:lnTo>
                    <a:pt x="168" y="777"/>
                  </a:lnTo>
                  <a:lnTo>
                    <a:pt x="159" y="777"/>
                  </a:lnTo>
                  <a:lnTo>
                    <a:pt x="150" y="778"/>
                  </a:lnTo>
                  <a:lnTo>
                    <a:pt x="141" y="778"/>
                  </a:lnTo>
                  <a:lnTo>
                    <a:pt x="133" y="778"/>
                  </a:lnTo>
                  <a:lnTo>
                    <a:pt x="124" y="779"/>
                  </a:lnTo>
                  <a:lnTo>
                    <a:pt x="116" y="779"/>
                  </a:lnTo>
                  <a:lnTo>
                    <a:pt x="109" y="781"/>
                  </a:lnTo>
                  <a:lnTo>
                    <a:pt x="101" y="781"/>
                  </a:lnTo>
                  <a:lnTo>
                    <a:pt x="101" y="739"/>
                  </a:lnTo>
                  <a:lnTo>
                    <a:pt x="110" y="737"/>
                  </a:lnTo>
                  <a:lnTo>
                    <a:pt x="120" y="736"/>
                  </a:lnTo>
                  <a:lnTo>
                    <a:pt x="131" y="735"/>
                  </a:lnTo>
                  <a:lnTo>
                    <a:pt x="141" y="735"/>
                  </a:lnTo>
                  <a:lnTo>
                    <a:pt x="152" y="733"/>
                  </a:lnTo>
                  <a:lnTo>
                    <a:pt x="162" y="733"/>
                  </a:lnTo>
                  <a:lnTo>
                    <a:pt x="173" y="733"/>
                  </a:lnTo>
                  <a:lnTo>
                    <a:pt x="185" y="733"/>
                  </a:lnTo>
                  <a:lnTo>
                    <a:pt x="224" y="634"/>
                  </a:lnTo>
                  <a:lnTo>
                    <a:pt x="209" y="632"/>
                  </a:lnTo>
                  <a:lnTo>
                    <a:pt x="193" y="632"/>
                  </a:lnTo>
                  <a:lnTo>
                    <a:pt x="176" y="632"/>
                  </a:lnTo>
                  <a:lnTo>
                    <a:pt x="161" y="632"/>
                  </a:lnTo>
                  <a:lnTo>
                    <a:pt x="145" y="634"/>
                  </a:lnTo>
                  <a:lnTo>
                    <a:pt x="130" y="635"/>
                  </a:lnTo>
                  <a:lnTo>
                    <a:pt x="116" y="636"/>
                  </a:lnTo>
                  <a:lnTo>
                    <a:pt x="101" y="638"/>
                  </a:lnTo>
                  <a:lnTo>
                    <a:pt x="101" y="107"/>
                  </a:lnTo>
                  <a:lnTo>
                    <a:pt x="110" y="105"/>
                  </a:lnTo>
                  <a:lnTo>
                    <a:pt x="122" y="104"/>
                  </a:lnTo>
                  <a:lnTo>
                    <a:pt x="131" y="102"/>
                  </a:lnTo>
                  <a:lnTo>
                    <a:pt x="143" y="102"/>
                  </a:lnTo>
                  <a:lnTo>
                    <a:pt x="152" y="101"/>
                  </a:lnTo>
                  <a:lnTo>
                    <a:pt x="164" y="101"/>
                  </a:lnTo>
                  <a:lnTo>
                    <a:pt x="175" y="101"/>
                  </a:lnTo>
                  <a:lnTo>
                    <a:pt x="186" y="101"/>
                  </a:lnTo>
                  <a:lnTo>
                    <a:pt x="220" y="102"/>
                  </a:lnTo>
                  <a:lnTo>
                    <a:pt x="253" y="104"/>
                  </a:lnTo>
                  <a:lnTo>
                    <a:pt x="286" y="108"/>
                  </a:lnTo>
                  <a:lnTo>
                    <a:pt x="318" y="114"/>
                  </a:lnTo>
                  <a:lnTo>
                    <a:pt x="349" y="121"/>
                  </a:lnTo>
                  <a:lnTo>
                    <a:pt x="378" y="129"/>
                  </a:lnTo>
                  <a:lnTo>
                    <a:pt x="406" y="137"/>
                  </a:lnTo>
                  <a:lnTo>
                    <a:pt x="434" y="149"/>
                  </a:lnTo>
                  <a:lnTo>
                    <a:pt x="459" y="161"/>
                  </a:lnTo>
                  <a:lnTo>
                    <a:pt x="485" y="174"/>
                  </a:lnTo>
                  <a:lnTo>
                    <a:pt x="507" y="188"/>
                  </a:lnTo>
                  <a:lnTo>
                    <a:pt x="527" y="203"/>
                  </a:lnTo>
                  <a:lnTo>
                    <a:pt x="546" y="220"/>
                  </a:lnTo>
                  <a:lnTo>
                    <a:pt x="562" y="237"/>
                  </a:lnTo>
                  <a:lnTo>
                    <a:pt x="577" y="255"/>
                  </a:lnTo>
                  <a:lnTo>
                    <a:pt x="588" y="273"/>
                  </a:lnTo>
                  <a:lnTo>
                    <a:pt x="632" y="353"/>
                  </a:lnTo>
                  <a:lnTo>
                    <a:pt x="677" y="273"/>
                  </a:lnTo>
                  <a:lnTo>
                    <a:pt x="688" y="255"/>
                  </a:lnTo>
                  <a:lnTo>
                    <a:pt x="703" y="237"/>
                  </a:lnTo>
                  <a:lnTo>
                    <a:pt x="719" y="220"/>
                  </a:lnTo>
                  <a:lnTo>
                    <a:pt x="738" y="203"/>
                  </a:lnTo>
                  <a:lnTo>
                    <a:pt x="758" y="188"/>
                  </a:lnTo>
                  <a:lnTo>
                    <a:pt x="780" y="174"/>
                  </a:lnTo>
                  <a:lnTo>
                    <a:pt x="806" y="161"/>
                  </a:lnTo>
                  <a:lnTo>
                    <a:pt x="831" y="149"/>
                  </a:lnTo>
                  <a:lnTo>
                    <a:pt x="857" y="137"/>
                  </a:lnTo>
                  <a:lnTo>
                    <a:pt x="887" y="129"/>
                  </a:lnTo>
                  <a:lnTo>
                    <a:pt x="916" y="121"/>
                  </a:lnTo>
                  <a:lnTo>
                    <a:pt x="947" y="114"/>
                  </a:lnTo>
                  <a:lnTo>
                    <a:pt x="979" y="108"/>
                  </a:lnTo>
                  <a:lnTo>
                    <a:pt x="1012" y="104"/>
                  </a:lnTo>
                  <a:lnTo>
                    <a:pt x="1044" y="102"/>
                  </a:lnTo>
                  <a:lnTo>
                    <a:pt x="1077" y="101"/>
                  </a:lnTo>
                  <a:lnTo>
                    <a:pt x="1089" y="101"/>
                  </a:lnTo>
                  <a:lnTo>
                    <a:pt x="1100" y="101"/>
                  </a:lnTo>
                  <a:lnTo>
                    <a:pt x="1111" y="101"/>
                  </a:lnTo>
                  <a:lnTo>
                    <a:pt x="1122" y="102"/>
                  </a:lnTo>
                  <a:lnTo>
                    <a:pt x="1133" y="102"/>
                  </a:lnTo>
                  <a:lnTo>
                    <a:pt x="1145" y="104"/>
                  </a:lnTo>
                  <a:lnTo>
                    <a:pt x="1155" y="105"/>
                  </a:lnTo>
                  <a:lnTo>
                    <a:pt x="1166" y="107"/>
                  </a:lnTo>
                  <a:lnTo>
                    <a:pt x="1166" y="638"/>
                  </a:lnTo>
                  <a:lnTo>
                    <a:pt x="1155" y="636"/>
                  </a:lnTo>
                  <a:lnTo>
                    <a:pt x="1145" y="635"/>
                  </a:lnTo>
                  <a:lnTo>
                    <a:pt x="1133" y="634"/>
                  </a:lnTo>
                  <a:lnTo>
                    <a:pt x="1122" y="634"/>
                  </a:lnTo>
                  <a:lnTo>
                    <a:pt x="1111" y="632"/>
                  </a:lnTo>
                  <a:lnTo>
                    <a:pt x="1100" y="632"/>
                  </a:lnTo>
                  <a:lnTo>
                    <a:pt x="1089" y="632"/>
                  </a:lnTo>
                  <a:lnTo>
                    <a:pt x="1077" y="632"/>
                  </a:lnTo>
                  <a:lnTo>
                    <a:pt x="1062" y="632"/>
                  </a:lnTo>
                  <a:lnTo>
                    <a:pt x="1047" y="632"/>
                  </a:lnTo>
                  <a:lnTo>
                    <a:pt x="1031" y="634"/>
                  </a:lnTo>
                  <a:lnTo>
                    <a:pt x="1016" y="635"/>
                  </a:lnTo>
                  <a:lnTo>
                    <a:pt x="1000" y="636"/>
                  </a:lnTo>
                  <a:lnTo>
                    <a:pt x="985" y="638"/>
                  </a:lnTo>
                  <a:lnTo>
                    <a:pt x="971" y="639"/>
                  </a:lnTo>
                  <a:lnTo>
                    <a:pt x="956" y="642"/>
                  </a:lnTo>
                  <a:lnTo>
                    <a:pt x="963" y="652"/>
                  </a:lnTo>
                  <a:lnTo>
                    <a:pt x="968" y="663"/>
                  </a:lnTo>
                  <a:lnTo>
                    <a:pt x="975" y="674"/>
                  </a:lnTo>
                  <a:lnTo>
                    <a:pt x="982" y="685"/>
                  </a:lnTo>
                  <a:lnTo>
                    <a:pt x="989" y="698"/>
                  </a:lnTo>
                  <a:lnTo>
                    <a:pt x="996" y="711"/>
                  </a:lnTo>
                  <a:lnTo>
                    <a:pt x="1003" y="723"/>
                  </a:lnTo>
                  <a:lnTo>
                    <a:pt x="1012" y="736"/>
                  </a:lnTo>
                  <a:lnTo>
                    <a:pt x="1031" y="735"/>
                  </a:lnTo>
                  <a:lnTo>
                    <a:pt x="1049" y="733"/>
                  </a:lnTo>
                  <a:lnTo>
                    <a:pt x="1069" y="733"/>
                  </a:lnTo>
                  <a:lnTo>
                    <a:pt x="1089" y="733"/>
                  </a:lnTo>
                  <a:lnTo>
                    <a:pt x="1108" y="733"/>
                  </a:lnTo>
                  <a:lnTo>
                    <a:pt x="1128" y="735"/>
                  </a:lnTo>
                  <a:lnTo>
                    <a:pt x="1146" y="736"/>
                  </a:lnTo>
                  <a:lnTo>
                    <a:pt x="1166" y="739"/>
                  </a:lnTo>
                  <a:lnTo>
                    <a:pt x="1166" y="781"/>
                  </a:lnTo>
                  <a:lnTo>
                    <a:pt x="1155" y="779"/>
                  </a:lnTo>
                  <a:lnTo>
                    <a:pt x="1145" y="779"/>
                  </a:lnTo>
                  <a:lnTo>
                    <a:pt x="1133" y="778"/>
                  </a:lnTo>
                  <a:lnTo>
                    <a:pt x="1122" y="778"/>
                  </a:lnTo>
                  <a:lnTo>
                    <a:pt x="1111" y="777"/>
                  </a:lnTo>
                  <a:lnTo>
                    <a:pt x="1100" y="777"/>
                  </a:lnTo>
                  <a:lnTo>
                    <a:pt x="1089" y="777"/>
                  </a:lnTo>
                  <a:lnTo>
                    <a:pt x="1077" y="777"/>
                  </a:lnTo>
                  <a:lnTo>
                    <a:pt x="1068" y="777"/>
                  </a:lnTo>
                  <a:lnTo>
                    <a:pt x="1058" y="777"/>
                  </a:lnTo>
                  <a:lnTo>
                    <a:pt x="1047" y="777"/>
                  </a:lnTo>
                  <a:lnTo>
                    <a:pt x="1037" y="778"/>
                  </a:lnTo>
                  <a:lnTo>
                    <a:pt x="1044" y="791"/>
                  </a:lnTo>
                  <a:lnTo>
                    <a:pt x="1052" y="803"/>
                  </a:lnTo>
                  <a:lnTo>
                    <a:pt x="1059" y="816"/>
                  </a:lnTo>
                  <a:lnTo>
                    <a:pt x="1066" y="828"/>
                  </a:lnTo>
                  <a:lnTo>
                    <a:pt x="1073" y="841"/>
                  </a:lnTo>
                  <a:lnTo>
                    <a:pt x="1082" y="854"/>
                  </a:lnTo>
                  <a:lnTo>
                    <a:pt x="1089" y="865"/>
                  </a:lnTo>
                  <a:lnTo>
                    <a:pt x="1096" y="877"/>
                  </a:lnTo>
                  <a:lnTo>
                    <a:pt x="1110" y="877"/>
                  </a:lnTo>
                  <a:lnTo>
                    <a:pt x="1124" y="879"/>
                  </a:lnTo>
                  <a:lnTo>
                    <a:pt x="1138" y="880"/>
                  </a:lnTo>
                  <a:lnTo>
                    <a:pt x="1152" y="880"/>
                  </a:lnTo>
                  <a:lnTo>
                    <a:pt x="1166" y="883"/>
                  </a:lnTo>
                  <a:lnTo>
                    <a:pt x="1180" y="884"/>
                  </a:lnTo>
                  <a:lnTo>
                    <a:pt x="1194" y="886"/>
                  </a:lnTo>
                  <a:lnTo>
                    <a:pt x="1206" y="889"/>
                  </a:lnTo>
                  <a:lnTo>
                    <a:pt x="1267" y="901"/>
                  </a:lnTo>
                  <a:lnTo>
                    <a:pt x="1267" y="22"/>
                  </a:lnTo>
                  <a:lnTo>
                    <a:pt x="122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9" name="Freeform 294"/>
            <p:cNvSpPr>
              <a:spLocks/>
            </p:cNvSpPr>
            <p:nvPr/>
          </p:nvSpPr>
          <p:spPr bwMode="auto">
            <a:xfrm>
              <a:off x="2678" y="2827"/>
              <a:ext cx="43" cy="32"/>
            </a:xfrm>
            <a:custGeom>
              <a:avLst/>
              <a:gdLst>
                <a:gd name="T0" fmla="*/ 0 w 139"/>
                <a:gd name="T1" fmla="*/ 0 h 105"/>
                <a:gd name="T2" fmla="*/ 0 w 139"/>
                <a:gd name="T3" fmla="*/ 0 h 105"/>
                <a:gd name="T4" fmla="*/ 0 w 139"/>
                <a:gd name="T5" fmla="*/ 0 h 105"/>
                <a:gd name="T6" fmla="*/ 0 w 139"/>
                <a:gd name="T7" fmla="*/ 0 h 105"/>
                <a:gd name="T8" fmla="*/ 0 w 139"/>
                <a:gd name="T9" fmla="*/ 0 h 105"/>
                <a:gd name="T10" fmla="*/ 0 w 139"/>
                <a:gd name="T11" fmla="*/ 0 h 105"/>
                <a:gd name="T12" fmla="*/ 0 w 139"/>
                <a:gd name="T13" fmla="*/ 0 h 105"/>
                <a:gd name="T14" fmla="*/ 0 w 139"/>
                <a:gd name="T15" fmla="*/ 0 h 105"/>
                <a:gd name="T16" fmla="*/ 0 w 139"/>
                <a:gd name="T17" fmla="*/ 0 h 105"/>
                <a:gd name="T18" fmla="*/ 0 w 139"/>
                <a:gd name="T19" fmla="*/ 0 h 105"/>
                <a:gd name="T20" fmla="*/ 0 w 139"/>
                <a:gd name="T21" fmla="*/ 0 h 105"/>
                <a:gd name="T22" fmla="*/ 0 w 139"/>
                <a:gd name="T23" fmla="*/ 0 h 105"/>
                <a:gd name="T24" fmla="*/ 0 w 139"/>
                <a:gd name="T25" fmla="*/ 0 h 105"/>
                <a:gd name="T26" fmla="*/ 0 w 139"/>
                <a:gd name="T27" fmla="*/ 0 h 105"/>
                <a:gd name="T28" fmla="*/ 0 w 139"/>
                <a:gd name="T29" fmla="*/ 0 h 105"/>
                <a:gd name="T30" fmla="*/ 0 w 139"/>
                <a:gd name="T31" fmla="*/ 0 h 105"/>
                <a:gd name="T32" fmla="*/ 0 w 139"/>
                <a:gd name="T33" fmla="*/ 0 h 105"/>
                <a:gd name="T34" fmla="*/ 0 w 139"/>
                <a:gd name="T35" fmla="*/ 0 h 105"/>
                <a:gd name="T36" fmla="*/ 0 w 139"/>
                <a:gd name="T37" fmla="*/ 0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05"/>
                <a:gd name="T59" fmla="*/ 139 w 139"/>
                <a:gd name="T60" fmla="*/ 105 h 1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05">
                  <a:moveTo>
                    <a:pt x="41" y="0"/>
                  </a:moveTo>
                  <a:lnTo>
                    <a:pt x="0" y="103"/>
                  </a:lnTo>
                  <a:lnTo>
                    <a:pt x="17" y="102"/>
                  </a:lnTo>
                  <a:lnTo>
                    <a:pt x="35" y="100"/>
                  </a:lnTo>
                  <a:lnTo>
                    <a:pt x="52" y="100"/>
                  </a:lnTo>
                  <a:lnTo>
                    <a:pt x="70" y="100"/>
                  </a:lnTo>
                  <a:lnTo>
                    <a:pt x="87" y="100"/>
                  </a:lnTo>
                  <a:lnTo>
                    <a:pt x="105" y="102"/>
                  </a:lnTo>
                  <a:lnTo>
                    <a:pt x="122" y="103"/>
                  </a:lnTo>
                  <a:lnTo>
                    <a:pt x="139" y="105"/>
                  </a:lnTo>
                  <a:lnTo>
                    <a:pt x="132" y="4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8" y="1"/>
                  </a:lnTo>
                  <a:lnTo>
                    <a:pt x="87" y="1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5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0" name="Freeform 295"/>
            <p:cNvSpPr>
              <a:spLocks/>
            </p:cNvSpPr>
            <p:nvPr/>
          </p:nvSpPr>
          <p:spPr bwMode="auto">
            <a:xfrm>
              <a:off x="2936" y="2828"/>
              <a:ext cx="36" cy="31"/>
            </a:xfrm>
            <a:custGeom>
              <a:avLst/>
              <a:gdLst>
                <a:gd name="T0" fmla="*/ 0 w 118"/>
                <a:gd name="T1" fmla="*/ 0 h 102"/>
                <a:gd name="T2" fmla="*/ 0 w 118"/>
                <a:gd name="T3" fmla="*/ 0 h 102"/>
                <a:gd name="T4" fmla="*/ 0 w 118"/>
                <a:gd name="T5" fmla="*/ 0 h 102"/>
                <a:gd name="T6" fmla="*/ 0 w 118"/>
                <a:gd name="T7" fmla="*/ 0 h 102"/>
                <a:gd name="T8" fmla="*/ 0 w 118"/>
                <a:gd name="T9" fmla="*/ 0 h 102"/>
                <a:gd name="T10" fmla="*/ 0 w 118"/>
                <a:gd name="T11" fmla="*/ 0 h 102"/>
                <a:gd name="T12" fmla="*/ 0 w 118"/>
                <a:gd name="T13" fmla="*/ 0 h 102"/>
                <a:gd name="T14" fmla="*/ 0 w 118"/>
                <a:gd name="T15" fmla="*/ 0 h 102"/>
                <a:gd name="T16" fmla="*/ 0 w 118"/>
                <a:gd name="T17" fmla="*/ 0 h 102"/>
                <a:gd name="T18" fmla="*/ 0 w 118"/>
                <a:gd name="T19" fmla="*/ 0 h 102"/>
                <a:gd name="T20" fmla="*/ 0 w 118"/>
                <a:gd name="T21" fmla="*/ 0 h 102"/>
                <a:gd name="T22" fmla="*/ 0 w 118"/>
                <a:gd name="T23" fmla="*/ 0 h 102"/>
                <a:gd name="T24" fmla="*/ 0 w 118"/>
                <a:gd name="T25" fmla="*/ 0 h 102"/>
                <a:gd name="T26" fmla="*/ 0 w 118"/>
                <a:gd name="T27" fmla="*/ 0 h 102"/>
                <a:gd name="T28" fmla="*/ 0 w 118"/>
                <a:gd name="T29" fmla="*/ 0 h 102"/>
                <a:gd name="T30" fmla="*/ 0 w 118"/>
                <a:gd name="T31" fmla="*/ 0 h 102"/>
                <a:gd name="T32" fmla="*/ 0 w 118"/>
                <a:gd name="T33" fmla="*/ 0 h 102"/>
                <a:gd name="T34" fmla="*/ 0 w 118"/>
                <a:gd name="T35" fmla="*/ 0 h 102"/>
                <a:gd name="T36" fmla="*/ 0 w 118"/>
                <a:gd name="T37" fmla="*/ 0 h 102"/>
                <a:gd name="T38" fmla="*/ 0 w 118"/>
                <a:gd name="T39" fmla="*/ 0 h 102"/>
                <a:gd name="T40" fmla="*/ 0 w 118"/>
                <a:gd name="T41" fmla="*/ 0 h 102"/>
                <a:gd name="T42" fmla="*/ 0 w 118"/>
                <a:gd name="T43" fmla="*/ 0 h 102"/>
                <a:gd name="T44" fmla="*/ 0 w 118"/>
                <a:gd name="T45" fmla="*/ 0 h 102"/>
                <a:gd name="T46" fmla="*/ 0 w 118"/>
                <a:gd name="T47" fmla="*/ 0 h 102"/>
                <a:gd name="T48" fmla="*/ 0 w 118"/>
                <a:gd name="T49" fmla="*/ 0 h 102"/>
                <a:gd name="T50" fmla="*/ 0 w 118"/>
                <a:gd name="T51" fmla="*/ 0 h 1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02"/>
                <a:gd name="T80" fmla="*/ 118 w 118"/>
                <a:gd name="T81" fmla="*/ 102 h 1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02">
                  <a:moveTo>
                    <a:pt x="0" y="6"/>
                  </a:moveTo>
                  <a:lnTo>
                    <a:pt x="29" y="102"/>
                  </a:lnTo>
                  <a:lnTo>
                    <a:pt x="41" y="101"/>
                  </a:lnTo>
                  <a:lnTo>
                    <a:pt x="52" y="101"/>
                  </a:lnTo>
                  <a:lnTo>
                    <a:pt x="63" y="99"/>
                  </a:lnTo>
                  <a:lnTo>
                    <a:pt x="74" y="99"/>
                  </a:lnTo>
                  <a:lnTo>
                    <a:pt x="84" y="99"/>
                  </a:lnTo>
                  <a:lnTo>
                    <a:pt x="95" y="99"/>
                  </a:lnTo>
                  <a:lnTo>
                    <a:pt x="106" y="99"/>
                  </a:lnTo>
                  <a:lnTo>
                    <a:pt x="118" y="99"/>
                  </a:lnTo>
                  <a:lnTo>
                    <a:pt x="111" y="87"/>
                  </a:lnTo>
                  <a:lnTo>
                    <a:pt x="104" y="76"/>
                  </a:lnTo>
                  <a:lnTo>
                    <a:pt x="95" y="63"/>
                  </a:lnTo>
                  <a:lnTo>
                    <a:pt x="88" y="50"/>
                  </a:lnTo>
                  <a:lnTo>
                    <a:pt x="81" y="38"/>
                  </a:lnTo>
                  <a:lnTo>
                    <a:pt x="74" y="25"/>
                  </a:lnTo>
                  <a:lnTo>
                    <a:pt x="66" y="13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5" y="1"/>
                  </a:lnTo>
                  <a:lnTo>
                    <a:pt x="36" y="1"/>
                  </a:lnTo>
                  <a:lnTo>
                    <a:pt x="29" y="3"/>
                  </a:lnTo>
                  <a:lnTo>
                    <a:pt x="22" y="3"/>
                  </a:lnTo>
                  <a:lnTo>
                    <a:pt x="15" y="4"/>
                  </a:lnTo>
                  <a:lnTo>
                    <a:pt x="7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1" name="Freeform 296"/>
            <p:cNvSpPr>
              <a:spLocks/>
            </p:cNvSpPr>
            <p:nvPr/>
          </p:nvSpPr>
          <p:spPr bwMode="auto">
            <a:xfrm>
              <a:off x="2716" y="2784"/>
              <a:ext cx="229" cy="115"/>
            </a:xfrm>
            <a:custGeom>
              <a:avLst/>
              <a:gdLst>
                <a:gd name="T0" fmla="*/ 0 w 756"/>
                <a:gd name="T1" fmla="*/ 0 h 378"/>
                <a:gd name="T2" fmla="*/ 0 w 756"/>
                <a:gd name="T3" fmla="*/ 0 h 378"/>
                <a:gd name="T4" fmla="*/ 0 w 756"/>
                <a:gd name="T5" fmla="*/ 0 h 378"/>
                <a:gd name="T6" fmla="*/ 0 w 756"/>
                <a:gd name="T7" fmla="*/ 0 h 378"/>
                <a:gd name="T8" fmla="*/ 0 w 756"/>
                <a:gd name="T9" fmla="*/ 0 h 378"/>
                <a:gd name="T10" fmla="*/ 0 w 756"/>
                <a:gd name="T11" fmla="*/ 0 h 378"/>
                <a:gd name="T12" fmla="*/ 0 w 756"/>
                <a:gd name="T13" fmla="*/ 0 h 378"/>
                <a:gd name="T14" fmla="*/ 0 w 756"/>
                <a:gd name="T15" fmla="*/ 0 h 378"/>
                <a:gd name="T16" fmla="*/ 0 w 756"/>
                <a:gd name="T17" fmla="*/ 0 h 378"/>
                <a:gd name="T18" fmla="*/ 0 w 756"/>
                <a:gd name="T19" fmla="*/ 0 h 378"/>
                <a:gd name="T20" fmla="*/ 0 w 756"/>
                <a:gd name="T21" fmla="*/ 0 h 378"/>
                <a:gd name="T22" fmla="*/ 0 w 756"/>
                <a:gd name="T23" fmla="*/ 0 h 378"/>
                <a:gd name="T24" fmla="*/ 0 w 756"/>
                <a:gd name="T25" fmla="*/ 0 h 378"/>
                <a:gd name="T26" fmla="*/ 0 w 756"/>
                <a:gd name="T27" fmla="*/ 0 h 378"/>
                <a:gd name="T28" fmla="*/ 0 w 756"/>
                <a:gd name="T29" fmla="*/ 0 h 378"/>
                <a:gd name="T30" fmla="*/ 0 w 756"/>
                <a:gd name="T31" fmla="*/ 0 h 378"/>
                <a:gd name="T32" fmla="*/ 0 w 756"/>
                <a:gd name="T33" fmla="*/ 0 h 378"/>
                <a:gd name="T34" fmla="*/ 0 w 756"/>
                <a:gd name="T35" fmla="*/ 0 h 378"/>
                <a:gd name="T36" fmla="*/ 0 w 756"/>
                <a:gd name="T37" fmla="*/ 0 h 378"/>
                <a:gd name="T38" fmla="*/ 0 w 756"/>
                <a:gd name="T39" fmla="*/ 0 h 378"/>
                <a:gd name="T40" fmla="*/ 0 w 756"/>
                <a:gd name="T41" fmla="*/ 0 h 378"/>
                <a:gd name="T42" fmla="*/ 0 w 756"/>
                <a:gd name="T43" fmla="*/ 0 h 378"/>
                <a:gd name="T44" fmla="*/ 0 w 756"/>
                <a:gd name="T45" fmla="*/ 0 h 378"/>
                <a:gd name="T46" fmla="*/ 0 w 756"/>
                <a:gd name="T47" fmla="*/ 0 h 378"/>
                <a:gd name="T48" fmla="*/ 0 w 756"/>
                <a:gd name="T49" fmla="*/ 0 h 378"/>
                <a:gd name="T50" fmla="*/ 0 w 756"/>
                <a:gd name="T51" fmla="*/ 0 h 378"/>
                <a:gd name="T52" fmla="*/ 0 w 756"/>
                <a:gd name="T53" fmla="*/ 0 h 378"/>
                <a:gd name="T54" fmla="*/ 0 w 756"/>
                <a:gd name="T55" fmla="*/ 0 h 378"/>
                <a:gd name="T56" fmla="*/ 0 w 756"/>
                <a:gd name="T57" fmla="*/ 0 h 378"/>
                <a:gd name="T58" fmla="*/ 0 w 756"/>
                <a:gd name="T59" fmla="*/ 0 h 378"/>
                <a:gd name="T60" fmla="*/ 0 w 756"/>
                <a:gd name="T61" fmla="*/ 0 h 378"/>
                <a:gd name="T62" fmla="*/ 0 w 756"/>
                <a:gd name="T63" fmla="*/ 0 h 378"/>
                <a:gd name="T64" fmla="*/ 0 w 756"/>
                <a:gd name="T65" fmla="*/ 0 h 378"/>
                <a:gd name="T66" fmla="*/ 0 w 756"/>
                <a:gd name="T67" fmla="*/ 0 h 378"/>
                <a:gd name="T68" fmla="*/ 0 w 756"/>
                <a:gd name="T69" fmla="*/ 0 h 378"/>
                <a:gd name="T70" fmla="*/ 0 w 756"/>
                <a:gd name="T71" fmla="*/ 0 h 378"/>
                <a:gd name="T72" fmla="*/ 0 w 756"/>
                <a:gd name="T73" fmla="*/ 0 h 378"/>
                <a:gd name="T74" fmla="*/ 0 w 756"/>
                <a:gd name="T75" fmla="*/ 0 h 378"/>
                <a:gd name="T76" fmla="*/ 0 w 756"/>
                <a:gd name="T77" fmla="*/ 0 h 378"/>
                <a:gd name="T78" fmla="*/ 0 w 756"/>
                <a:gd name="T79" fmla="*/ 0 h 378"/>
                <a:gd name="T80" fmla="*/ 0 w 756"/>
                <a:gd name="T81" fmla="*/ 0 h 378"/>
                <a:gd name="T82" fmla="*/ 0 w 756"/>
                <a:gd name="T83" fmla="*/ 0 h 378"/>
                <a:gd name="T84" fmla="*/ 0 w 756"/>
                <a:gd name="T85" fmla="*/ 0 h 378"/>
                <a:gd name="T86" fmla="*/ 0 w 756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56"/>
                <a:gd name="T133" fmla="*/ 0 h 378"/>
                <a:gd name="T134" fmla="*/ 756 w 756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56" h="378">
                  <a:moveTo>
                    <a:pt x="431" y="262"/>
                  </a:moveTo>
                  <a:lnTo>
                    <a:pt x="441" y="248"/>
                  </a:lnTo>
                  <a:lnTo>
                    <a:pt x="452" y="234"/>
                  </a:lnTo>
                  <a:lnTo>
                    <a:pt x="463" y="221"/>
                  </a:lnTo>
                  <a:lnTo>
                    <a:pt x="477" y="209"/>
                  </a:lnTo>
                  <a:lnTo>
                    <a:pt x="493" y="198"/>
                  </a:lnTo>
                  <a:lnTo>
                    <a:pt x="508" y="185"/>
                  </a:lnTo>
                  <a:lnTo>
                    <a:pt x="525" y="175"/>
                  </a:lnTo>
                  <a:lnTo>
                    <a:pt x="543" y="164"/>
                  </a:lnTo>
                  <a:lnTo>
                    <a:pt x="562" y="156"/>
                  </a:lnTo>
                  <a:lnTo>
                    <a:pt x="581" y="146"/>
                  </a:lnTo>
                  <a:lnTo>
                    <a:pt x="602" y="137"/>
                  </a:lnTo>
                  <a:lnTo>
                    <a:pt x="623" y="130"/>
                  </a:lnTo>
                  <a:lnTo>
                    <a:pt x="644" y="123"/>
                  </a:lnTo>
                  <a:lnTo>
                    <a:pt x="668" y="118"/>
                  </a:lnTo>
                  <a:lnTo>
                    <a:pt x="690" y="112"/>
                  </a:lnTo>
                  <a:lnTo>
                    <a:pt x="714" y="108"/>
                  </a:lnTo>
                  <a:lnTo>
                    <a:pt x="685" y="10"/>
                  </a:lnTo>
                  <a:lnTo>
                    <a:pt x="661" y="14"/>
                  </a:lnTo>
                  <a:lnTo>
                    <a:pt x="639" y="20"/>
                  </a:lnTo>
                  <a:lnTo>
                    <a:pt x="616" y="27"/>
                  </a:lnTo>
                  <a:lnTo>
                    <a:pt x="594" y="34"/>
                  </a:lnTo>
                  <a:lnTo>
                    <a:pt x="573" y="41"/>
                  </a:lnTo>
                  <a:lnTo>
                    <a:pt x="552" y="49"/>
                  </a:lnTo>
                  <a:lnTo>
                    <a:pt x="531" y="57"/>
                  </a:lnTo>
                  <a:lnTo>
                    <a:pt x="511" y="67"/>
                  </a:lnTo>
                  <a:lnTo>
                    <a:pt x="493" y="77"/>
                  </a:lnTo>
                  <a:lnTo>
                    <a:pt x="473" y="88"/>
                  </a:lnTo>
                  <a:lnTo>
                    <a:pt x="456" y="100"/>
                  </a:lnTo>
                  <a:lnTo>
                    <a:pt x="440" y="111"/>
                  </a:lnTo>
                  <a:lnTo>
                    <a:pt x="424" y="123"/>
                  </a:lnTo>
                  <a:lnTo>
                    <a:pt x="409" y="136"/>
                  </a:lnTo>
                  <a:lnTo>
                    <a:pt x="395" y="149"/>
                  </a:lnTo>
                  <a:lnTo>
                    <a:pt x="381" y="163"/>
                  </a:lnTo>
                  <a:lnTo>
                    <a:pt x="365" y="146"/>
                  </a:lnTo>
                  <a:lnTo>
                    <a:pt x="347" y="130"/>
                  </a:lnTo>
                  <a:lnTo>
                    <a:pt x="329" y="115"/>
                  </a:lnTo>
                  <a:lnTo>
                    <a:pt x="309" y="101"/>
                  </a:lnTo>
                  <a:lnTo>
                    <a:pt x="288" y="88"/>
                  </a:lnTo>
                  <a:lnTo>
                    <a:pt x="266" y="76"/>
                  </a:lnTo>
                  <a:lnTo>
                    <a:pt x="243" y="63"/>
                  </a:lnTo>
                  <a:lnTo>
                    <a:pt x="220" y="52"/>
                  </a:lnTo>
                  <a:lnTo>
                    <a:pt x="194" y="42"/>
                  </a:lnTo>
                  <a:lnTo>
                    <a:pt x="168" y="34"/>
                  </a:lnTo>
                  <a:lnTo>
                    <a:pt x="141" y="25"/>
                  </a:lnTo>
                  <a:lnTo>
                    <a:pt x="114" y="18"/>
                  </a:lnTo>
                  <a:lnTo>
                    <a:pt x="86" y="13"/>
                  </a:lnTo>
                  <a:lnTo>
                    <a:pt x="58" y="7"/>
                  </a:lnTo>
                  <a:lnTo>
                    <a:pt x="29" y="3"/>
                  </a:lnTo>
                  <a:lnTo>
                    <a:pt x="0" y="0"/>
                  </a:lnTo>
                  <a:lnTo>
                    <a:pt x="7" y="101"/>
                  </a:lnTo>
                  <a:lnTo>
                    <a:pt x="33" y="104"/>
                  </a:lnTo>
                  <a:lnTo>
                    <a:pt x="60" y="109"/>
                  </a:lnTo>
                  <a:lnTo>
                    <a:pt x="86" y="115"/>
                  </a:lnTo>
                  <a:lnTo>
                    <a:pt x="112" y="121"/>
                  </a:lnTo>
                  <a:lnTo>
                    <a:pt x="136" y="128"/>
                  </a:lnTo>
                  <a:lnTo>
                    <a:pt x="159" y="136"/>
                  </a:lnTo>
                  <a:lnTo>
                    <a:pt x="182" y="146"/>
                  </a:lnTo>
                  <a:lnTo>
                    <a:pt x="204" y="156"/>
                  </a:lnTo>
                  <a:lnTo>
                    <a:pt x="224" y="167"/>
                  </a:lnTo>
                  <a:lnTo>
                    <a:pt x="243" y="178"/>
                  </a:lnTo>
                  <a:lnTo>
                    <a:pt x="262" y="191"/>
                  </a:lnTo>
                  <a:lnTo>
                    <a:pt x="278" y="203"/>
                  </a:lnTo>
                  <a:lnTo>
                    <a:pt x="294" y="217"/>
                  </a:lnTo>
                  <a:lnTo>
                    <a:pt x="308" y="231"/>
                  </a:lnTo>
                  <a:lnTo>
                    <a:pt x="320" y="247"/>
                  </a:lnTo>
                  <a:lnTo>
                    <a:pt x="332" y="262"/>
                  </a:lnTo>
                  <a:lnTo>
                    <a:pt x="316" y="251"/>
                  </a:lnTo>
                  <a:lnTo>
                    <a:pt x="299" y="240"/>
                  </a:lnTo>
                  <a:lnTo>
                    <a:pt x="283" y="228"/>
                  </a:lnTo>
                  <a:lnTo>
                    <a:pt x="264" y="219"/>
                  </a:lnTo>
                  <a:lnTo>
                    <a:pt x="246" y="209"/>
                  </a:lnTo>
                  <a:lnTo>
                    <a:pt x="227" y="200"/>
                  </a:lnTo>
                  <a:lnTo>
                    <a:pt x="207" y="192"/>
                  </a:lnTo>
                  <a:lnTo>
                    <a:pt x="187" y="185"/>
                  </a:lnTo>
                  <a:lnTo>
                    <a:pt x="166" y="178"/>
                  </a:lnTo>
                  <a:lnTo>
                    <a:pt x="145" y="171"/>
                  </a:lnTo>
                  <a:lnTo>
                    <a:pt x="123" y="165"/>
                  </a:lnTo>
                  <a:lnTo>
                    <a:pt x="100" y="160"/>
                  </a:lnTo>
                  <a:lnTo>
                    <a:pt x="78" y="156"/>
                  </a:lnTo>
                  <a:lnTo>
                    <a:pt x="56" y="151"/>
                  </a:lnTo>
                  <a:lnTo>
                    <a:pt x="32" y="149"/>
                  </a:lnTo>
                  <a:lnTo>
                    <a:pt x="8" y="146"/>
                  </a:lnTo>
                  <a:lnTo>
                    <a:pt x="15" y="247"/>
                  </a:lnTo>
                  <a:lnTo>
                    <a:pt x="39" y="249"/>
                  </a:lnTo>
                  <a:lnTo>
                    <a:pt x="61" y="254"/>
                  </a:lnTo>
                  <a:lnTo>
                    <a:pt x="84" y="259"/>
                  </a:lnTo>
                  <a:lnTo>
                    <a:pt x="106" y="264"/>
                  </a:lnTo>
                  <a:lnTo>
                    <a:pt x="127" y="271"/>
                  </a:lnTo>
                  <a:lnTo>
                    <a:pt x="148" y="278"/>
                  </a:lnTo>
                  <a:lnTo>
                    <a:pt x="169" y="285"/>
                  </a:lnTo>
                  <a:lnTo>
                    <a:pt x="189" y="293"/>
                  </a:lnTo>
                  <a:lnTo>
                    <a:pt x="207" y="301"/>
                  </a:lnTo>
                  <a:lnTo>
                    <a:pt x="225" y="311"/>
                  </a:lnTo>
                  <a:lnTo>
                    <a:pt x="242" y="321"/>
                  </a:lnTo>
                  <a:lnTo>
                    <a:pt x="257" y="331"/>
                  </a:lnTo>
                  <a:lnTo>
                    <a:pt x="273" y="342"/>
                  </a:lnTo>
                  <a:lnTo>
                    <a:pt x="287" y="353"/>
                  </a:lnTo>
                  <a:lnTo>
                    <a:pt x="299" y="366"/>
                  </a:lnTo>
                  <a:lnTo>
                    <a:pt x="311" y="378"/>
                  </a:lnTo>
                  <a:lnTo>
                    <a:pt x="452" y="378"/>
                  </a:lnTo>
                  <a:lnTo>
                    <a:pt x="465" y="366"/>
                  </a:lnTo>
                  <a:lnTo>
                    <a:pt x="477" y="353"/>
                  </a:lnTo>
                  <a:lnTo>
                    <a:pt x="491" y="342"/>
                  </a:lnTo>
                  <a:lnTo>
                    <a:pt x="507" y="329"/>
                  </a:lnTo>
                  <a:lnTo>
                    <a:pt x="524" y="320"/>
                  </a:lnTo>
                  <a:lnTo>
                    <a:pt x="541" y="310"/>
                  </a:lnTo>
                  <a:lnTo>
                    <a:pt x="559" y="300"/>
                  </a:lnTo>
                  <a:lnTo>
                    <a:pt x="578" y="290"/>
                  </a:lnTo>
                  <a:lnTo>
                    <a:pt x="598" y="283"/>
                  </a:lnTo>
                  <a:lnTo>
                    <a:pt x="619" y="275"/>
                  </a:lnTo>
                  <a:lnTo>
                    <a:pt x="641" y="268"/>
                  </a:lnTo>
                  <a:lnTo>
                    <a:pt x="662" y="262"/>
                  </a:lnTo>
                  <a:lnTo>
                    <a:pt x="685" y="256"/>
                  </a:lnTo>
                  <a:lnTo>
                    <a:pt x="709" y="252"/>
                  </a:lnTo>
                  <a:lnTo>
                    <a:pt x="733" y="248"/>
                  </a:lnTo>
                  <a:lnTo>
                    <a:pt x="756" y="245"/>
                  </a:lnTo>
                  <a:lnTo>
                    <a:pt x="727" y="149"/>
                  </a:lnTo>
                  <a:lnTo>
                    <a:pt x="706" y="151"/>
                  </a:lnTo>
                  <a:lnTo>
                    <a:pt x="685" y="156"/>
                  </a:lnTo>
                  <a:lnTo>
                    <a:pt x="664" y="160"/>
                  </a:lnTo>
                  <a:lnTo>
                    <a:pt x="643" y="164"/>
                  </a:lnTo>
                  <a:lnTo>
                    <a:pt x="623" y="170"/>
                  </a:lnTo>
                  <a:lnTo>
                    <a:pt x="602" y="175"/>
                  </a:lnTo>
                  <a:lnTo>
                    <a:pt x="584" y="182"/>
                  </a:lnTo>
                  <a:lnTo>
                    <a:pt x="564" y="188"/>
                  </a:lnTo>
                  <a:lnTo>
                    <a:pt x="546" y="196"/>
                  </a:lnTo>
                  <a:lnTo>
                    <a:pt x="528" y="205"/>
                  </a:lnTo>
                  <a:lnTo>
                    <a:pt x="510" y="213"/>
                  </a:lnTo>
                  <a:lnTo>
                    <a:pt x="493" y="221"/>
                  </a:lnTo>
                  <a:lnTo>
                    <a:pt x="476" y="231"/>
                  </a:lnTo>
                  <a:lnTo>
                    <a:pt x="461" y="241"/>
                  </a:lnTo>
                  <a:lnTo>
                    <a:pt x="445" y="251"/>
                  </a:lnTo>
                  <a:lnTo>
                    <a:pt x="431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4" name="Rectangle 298"/>
          <p:cNvSpPr>
            <a:spLocks noChangeArrowheads="1"/>
          </p:cNvSpPr>
          <p:nvPr/>
        </p:nvSpPr>
        <p:spPr bwMode="auto">
          <a:xfrm>
            <a:off x="746125" y="6453188"/>
            <a:ext cx="609600" cy="185737"/>
          </a:xfrm>
          <a:prstGeom prst="rect">
            <a:avLst/>
          </a:prstGeom>
          <a:solidFill>
            <a:srgbClr val="FF9900"/>
          </a:solidFill>
          <a:ln w="31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Century Gothic" pitchFamily="34" charset="0"/>
              </a:rPr>
              <a:t>РН-НТЦ</a:t>
            </a:r>
            <a:endParaRPr lang="en-GB" sz="1200" b="1">
              <a:solidFill>
                <a:srgbClr val="000000"/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13325" name="Rectangle 326"/>
          <p:cNvSpPr>
            <a:spLocks noChangeArrowheads="1"/>
          </p:cNvSpPr>
          <p:nvPr/>
        </p:nvSpPr>
        <p:spPr bwMode="auto">
          <a:xfrm>
            <a:off x="1476375" y="5013325"/>
            <a:ext cx="1314450" cy="185738"/>
          </a:xfrm>
          <a:prstGeom prst="rect">
            <a:avLst/>
          </a:prstGeom>
          <a:solidFill>
            <a:srgbClr val="FF9900"/>
          </a:solidFill>
          <a:ln w="31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Century Gothic" pitchFamily="34" charset="0"/>
              </a:rPr>
              <a:t>Тюменский ННЦ</a:t>
            </a:r>
            <a:endParaRPr lang="en-GB" sz="1200" b="1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5" name="Group 198"/>
          <p:cNvGrpSpPr>
            <a:grpSpLocks/>
          </p:cNvGrpSpPr>
          <p:nvPr/>
        </p:nvGrpSpPr>
        <p:grpSpPr bwMode="auto">
          <a:xfrm>
            <a:off x="530225" y="6237288"/>
            <a:ext cx="255588" cy="255587"/>
            <a:chOff x="4128" y="2880"/>
            <a:chExt cx="185" cy="185"/>
          </a:xfrm>
        </p:grpSpPr>
        <p:sp>
          <p:nvSpPr>
            <p:cNvPr id="13460" name="Oval 199"/>
            <p:cNvSpPr>
              <a:spLocks noChangeArrowheads="1"/>
            </p:cNvSpPr>
            <p:nvPr/>
          </p:nvSpPr>
          <p:spPr bwMode="auto">
            <a:xfrm>
              <a:off x="4128" y="2880"/>
              <a:ext cx="185" cy="185"/>
            </a:xfrm>
            <a:prstGeom prst="ellipse">
              <a:avLst/>
            </a:prstGeom>
            <a:solidFill>
              <a:schemeClr val="bg1"/>
            </a:solidFill>
            <a:ln w="15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 b="1">
                <a:ea typeface="MS PGothic" pitchFamily="34" charset="-128"/>
              </a:endParaRPr>
            </a:p>
          </p:txBody>
        </p:sp>
        <p:grpSp>
          <p:nvGrpSpPr>
            <p:cNvPr id="6" name="Group 200"/>
            <p:cNvGrpSpPr>
              <a:grpSpLocks/>
            </p:cNvGrpSpPr>
            <p:nvPr/>
          </p:nvGrpSpPr>
          <p:grpSpPr bwMode="auto">
            <a:xfrm>
              <a:off x="4156" y="2924"/>
              <a:ext cx="132" cy="106"/>
              <a:chOff x="2640" y="2592"/>
              <a:chExt cx="384" cy="307"/>
            </a:xfrm>
          </p:grpSpPr>
          <p:sp>
            <p:nvSpPr>
              <p:cNvPr id="13462" name="Freeform 201"/>
              <p:cNvSpPr>
                <a:spLocks/>
              </p:cNvSpPr>
              <p:nvPr/>
            </p:nvSpPr>
            <p:spPr bwMode="auto">
              <a:xfrm>
                <a:off x="2689" y="2724"/>
                <a:ext cx="118" cy="43"/>
              </a:xfrm>
              <a:custGeom>
                <a:avLst/>
                <a:gdLst>
                  <a:gd name="T0" fmla="*/ 0 w 389"/>
                  <a:gd name="T1" fmla="*/ 0 h 140"/>
                  <a:gd name="T2" fmla="*/ 0 w 389"/>
                  <a:gd name="T3" fmla="*/ 0 h 140"/>
                  <a:gd name="T4" fmla="*/ 0 w 389"/>
                  <a:gd name="T5" fmla="*/ 0 h 140"/>
                  <a:gd name="T6" fmla="*/ 0 w 389"/>
                  <a:gd name="T7" fmla="*/ 0 h 140"/>
                  <a:gd name="T8" fmla="*/ 0 w 389"/>
                  <a:gd name="T9" fmla="*/ 0 h 140"/>
                  <a:gd name="T10" fmla="*/ 0 w 389"/>
                  <a:gd name="T11" fmla="*/ 0 h 140"/>
                  <a:gd name="T12" fmla="*/ 0 w 389"/>
                  <a:gd name="T13" fmla="*/ 0 h 140"/>
                  <a:gd name="T14" fmla="*/ 0 w 389"/>
                  <a:gd name="T15" fmla="*/ 0 h 140"/>
                  <a:gd name="T16" fmla="*/ 0 w 389"/>
                  <a:gd name="T17" fmla="*/ 0 h 140"/>
                  <a:gd name="T18" fmla="*/ 0 w 389"/>
                  <a:gd name="T19" fmla="*/ 0 h 140"/>
                  <a:gd name="T20" fmla="*/ 0 w 389"/>
                  <a:gd name="T21" fmla="*/ 0 h 140"/>
                  <a:gd name="T22" fmla="*/ 0 w 389"/>
                  <a:gd name="T23" fmla="*/ 0 h 140"/>
                  <a:gd name="T24" fmla="*/ 0 w 389"/>
                  <a:gd name="T25" fmla="*/ 0 h 140"/>
                  <a:gd name="T26" fmla="*/ 0 w 389"/>
                  <a:gd name="T27" fmla="*/ 0 h 140"/>
                  <a:gd name="T28" fmla="*/ 0 w 389"/>
                  <a:gd name="T29" fmla="*/ 0 h 140"/>
                  <a:gd name="T30" fmla="*/ 0 w 389"/>
                  <a:gd name="T31" fmla="*/ 0 h 140"/>
                  <a:gd name="T32" fmla="*/ 0 w 389"/>
                  <a:gd name="T33" fmla="*/ 0 h 140"/>
                  <a:gd name="T34" fmla="*/ 0 w 389"/>
                  <a:gd name="T35" fmla="*/ 0 h 140"/>
                  <a:gd name="T36" fmla="*/ 0 w 389"/>
                  <a:gd name="T37" fmla="*/ 0 h 140"/>
                  <a:gd name="T38" fmla="*/ 0 w 389"/>
                  <a:gd name="T39" fmla="*/ 0 h 140"/>
                  <a:gd name="T40" fmla="*/ 0 w 389"/>
                  <a:gd name="T41" fmla="*/ 0 h 140"/>
                  <a:gd name="T42" fmla="*/ 0 w 389"/>
                  <a:gd name="T43" fmla="*/ 0 h 140"/>
                  <a:gd name="T44" fmla="*/ 0 w 389"/>
                  <a:gd name="T45" fmla="*/ 0 h 140"/>
                  <a:gd name="T46" fmla="*/ 0 w 389"/>
                  <a:gd name="T47" fmla="*/ 0 h 140"/>
                  <a:gd name="T48" fmla="*/ 0 w 389"/>
                  <a:gd name="T49" fmla="*/ 0 h 140"/>
                  <a:gd name="T50" fmla="*/ 0 w 389"/>
                  <a:gd name="T51" fmla="*/ 0 h 140"/>
                  <a:gd name="T52" fmla="*/ 0 w 389"/>
                  <a:gd name="T53" fmla="*/ 0 h 140"/>
                  <a:gd name="T54" fmla="*/ 0 w 389"/>
                  <a:gd name="T55" fmla="*/ 0 h 140"/>
                  <a:gd name="T56" fmla="*/ 0 w 389"/>
                  <a:gd name="T57" fmla="*/ 0 h 140"/>
                  <a:gd name="T58" fmla="*/ 0 w 389"/>
                  <a:gd name="T59" fmla="*/ 0 h 140"/>
                  <a:gd name="T60" fmla="*/ 0 w 389"/>
                  <a:gd name="T61" fmla="*/ 0 h 140"/>
                  <a:gd name="T62" fmla="*/ 0 w 389"/>
                  <a:gd name="T63" fmla="*/ 0 h 140"/>
                  <a:gd name="T64" fmla="*/ 0 w 389"/>
                  <a:gd name="T65" fmla="*/ 0 h 140"/>
                  <a:gd name="T66" fmla="*/ 0 w 389"/>
                  <a:gd name="T67" fmla="*/ 0 h 140"/>
                  <a:gd name="T68" fmla="*/ 0 w 389"/>
                  <a:gd name="T69" fmla="*/ 0 h 140"/>
                  <a:gd name="T70" fmla="*/ 0 w 389"/>
                  <a:gd name="T71" fmla="*/ 0 h 140"/>
                  <a:gd name="T72" fmla="*/ 0 w 389"/>
                  <a:gd name="T73" fmla="*/ 0 h 140"/>
                  <a:gd name="T74" fmla="*/ 0 w 389"/>
                  <a:gd name="T75" fmla="*/ 0 h 140"/>
                  <a:gd name="T76" fmla="*/ 0 w 389"/>
                  <a:gd name="T77" fmla="*/ 0 h 140"/>
                  <a:gd name="T78" fmla="*/ 0 w 389"/>
                  <a:gd name="T79" fmla="*/ 0 h 140"/>
                  <a:gd name="T80" fmla="*/ 0 w 389"/>
                  <a:gd name="T81" fmla="*/ 0 h 140"/>
                  <a:gd name="T82" fmla="*/ 0 w 389"/>
                  <a:gd name="T83" fmla="*/ 0 h 140"/>
                  <a:gd name="T84" fmla="*/ 0 w 389"/>
                  <a:gd name="T85" fmla="*/ 0 h 140"/>
                  <a:gd name="T86" fmla="*/ 0 w 389"/>
                  <a:gd name="T87" fmla="*/ 0 h 140"/>
                  <a:gd name="T88" fmla="*/ 0 w 389"/>
                  <a:gd name="T89" fmla="*/ 0 h 140"/>
                  <a:gd name="T90" fmla="*/ 0 w 389"/>
                  <a:gd name="T91" fmla="*/ 0 h 140"/>
                  <a:gd name="T92" fmla="*/ 0 w 389"/>
                  <a:gd name="T93" fmla="*/ 0 h 140"/>
                  <a:gd name="T94" fmla="*/ 0 w 389"/>
                  <a:gd name="T95" fmla="*/ 0 h 140"/>
                  <a:gd name="T96" fmla="*/ 0 w 389"/>
                  <a:gd name="T97" fmla="*/ 0 h 140"/>
                  <a:gd name="T98" fmla="*/ 0 w 389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9"/>
                  <a:gd name="T151" fmla="*/ 0 h 140"/>
                  <a:gd name="T152" fmla="*/ 389 w 389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9" h="140">
                    <a:moveTo>
                      <a:pt x="378" y="95"/>
                    </a:moveTo>
                    <a:lnTo>
                      <a:pt x="378" y="95"/>
                    </a:lnTo>
                    <a:lnTo>
                      <a:pt x="360" y="84"/>
                    </a:lnTo>
                    <a:lnTo>
                      <a:pt x="342" y="73"/>
                    </a:lnTo>
                    <a:lnTo>
                      <a:pt x="322" y="63"/>
                    </a:lnTo>
                    <a:lnTo>
                      <a:pt x="303" y="55"/>
                    </a:lnTo>
                    <a:lnTo>
                      <a:pt x="282" y="46"/>
                    </a:lnTo>
                    <a:lnTo>
                      <a:pt x="261" y="38"/>
                    </a:lnTo>
                    <a:lnTo>
                      <a:pt x="238" y="31"/>
                    </a:lnTo>
                    <a:lnTo>
                      <a:pt x="217" y="24"/>
                    </a:lnTo>
                    <a:lnTo>
                      <a:pt x="193" y="18"/>
                    </a:lnTo>
                    <a:lnTo>
                      <a:pt x="171" y="14"/>
                    </a:lnTo>
                    <a:lnTo>
                      <a:pt x="147" y="10"/>
                    </a:lnTo>
                    <a:lnTo>
                      <a:pt x="123" y="6"/>
                    </a:lnTo>
                    <a:lnTo>
                      <a:pt x="99" y="4"/>
                    </a:lnTo>
                    <a:lnTo>
                      <a:pt x="74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lnTo>
                      <a:pt x="48" y="50"/>
                    </a:lnTo>
                    <a:lnTo>
                      <a:pt x="70" y="52"/>
                    </a:lnTo>
                    <a:lnTo>
                      <a:pt x="94" y="53"/>
                    </a:lnTo>
                    <a:lnTo>
                      <a:pt x="116" y="56"/>
                    </a:lnTo>
                    <a:lnTo>
                      <a:pt x="137" y="60"/>
                    </a:lnTo>
                    <a:lnTo>
                      <a:pt x="160" y="63"/>
                    </a:lnTo>
                    <a:lnTo>
                      <a:pt x="181" y="69"/>
                    </a:lnTo>
                    <a:lnTo>
                      <a:pt x="202" y="73"/>
                    </a:lnTo>
                    <a:lnTo>
                      <a:pt x="223" y="80"/>
                    </a:lnTo>
                    <a:lnTo>
                      <a:pt x="242" y="85"/>
                    </a:lnTo>
                    <a:lnTo>
                      <a:pt x="262" y="92"/>
                    </a:lnTo>
                    <a:lnTo>
                      <a:pt x="282" y="101"/>
                    </a:lnTo>
                    <a:lnTo>
                      <a:pt x="300" y="109"/>
                    </a:lnTo>
                    <a:lnTo>
                      <a:pt x="318" y="118"/>
                    </a:lnTo>
                    <a:lnTo>
                      <a:pt x="335" y="127"/>
                    </a:lnTo>
                    <a:lnTo>
                      <a:pt x="352" y="137"/>
                    </a:lnTo>
                    <a:lnTo>
                      <a:pt x="360" y="140"/>
                    </a:lnTo>
                    <a:lnTo>
                      <a:pt x="370" y="140"/>
                    </a:lnTo>
                    <a:lnTo>
                      <a:pt x="378" y="137"/>
                    </a:lnTo>
                    <a:lnTo>
                      <a:pt x="385" y="130"/>
                    </a:lnTo>
                    <a:lnTo>
                      <a:pt x="389" y="120"/>
                    </a:lnTo>
                    <a:lnTo>
                      <a:pt x="389" y="111"/>
                    </a:lnTo>
                    <a:lnTo>
                      <a:pt x="385" y="102"/>
                    </a:lnTo>
                    <a:lnTo>
                      <a:pt x="378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3" name="Freeform 202"/>
              <p:cNvSpPr>
                <a:spLocks/>
              </p:cNvSpPr>
              <p:nvPr/>
            </p:nvSpPr>
            <p:spPr bwMode="auto">
              <a:xfrm>
                <a:off x="2851" y="2670"/>
                <a:ext cx="120" cy="44"/>
              </a:xfrm>
              <a:custGeom>
                <a:avLst/>
                <a:gdLst>
                  <a:gd name="T0" fmla="*/ 0 w 397"/>
                  <a:gd name="T1" fmla="*/ 0 h 144"/>
                  <a:gd name="T2" fmla="*/ 0 w 397"/>
                  <a:gd name="T3" fmla="*/ 0 h 144"/>
                  <a:gd name="T4" fmla="*/ 0 w 397"/>
                  <a:gd name="T5" fmla="*/ 0 h 144"/>
                  <a:gd name="T6" fmla="*/ 0 w 397"/>
                  <a:gd name="T7" fmla="*/ 0 h 144"/>
                  <a:gd name="T8" fmla="*/ 0 w 397"/>
                  <a:gd name="T9" fmla="*/ 0 h 144"/>
                  <a:gd name="T10" fmla="*/ 0 w 397"/>
                  <a:gd name="T11" fmla="*/ 0 h 144"/>
                  <a:gd name="T12" fmla="*/ 0 w 397"/>
                  <a:gd name="T13" fmla="*/ 0 h 144"/>
                  <a:gd name="T14" fmla="*/ 0 w 397"/>
                  <a:gd name="T15" fmla="*/ 0 h 144"/>
                  <a:gd name="T16" fmla="*/ 0 w 397"/>
                  <a:gd name="T17" fmla="*/ 0 h 144"/>
                  <a:gd name="T18" fmla="*/ 0 w 397"/>
                  <a:gd name="T19" fmla="*/ 0 h 144"/>
                  <a:gd name="T20" fmla="*/ 0 w 397"/>
                  <a:gd name="T21" fmla="*/ 0 h 144"/>
                  <a:gd name="T22" fmla="*/ 0 w 397"/>
                  <a:gd name="T23" fmla="*/ 0 h 144"/>
                  <a:gd name="T24" fmla="*/ 0 w 397"/>
                  <a:gd name="T25" fmla="*/ 0 h 144"/>
                  <a:gd name="T26" fmla="*/ 0 w 397"/>
                  <a:gd name="T27" fmla="*/ 0 h 144"/>
                  <a:gd name="T28" fmla="*/ 0 w 397"/>
                  <a:gd name="T29" fmla="*/ 0 h 144"/>
                  <a:gd name="T30" fmla="*/ 0 w 397"/>
                  <a:gd name="T31" fmla="*/ 0 h 144"/>
                  <a:gd name="T32" fmla="*/ 0 w 397"/>
                  <a:gd name="T33" fmla="*/ 0 h 144"/>
                  <a:gd name="T34" fmla="*/ 0 w 397"/>
                  <a:gd name="T35" fmla="*/ 0 h 144"/>
                  <a:gd name="T36" fmla="*/ 0 w 397"/>
                  <a:gd name="T37" fmla="*/ 0 h 144"/>
                  <a:gd name="T38" fmla="*/ 0 w 397"/>
                  <a:gd name="T39" fmla="*/ 0 h 144"/>
                  <a:gd name="T40" fmla="*/ 0 w 397"/>
                  <a:gd name="T41" fmla="*/ 0 h 144"/>
                  <a:gd name="T42" fmla="*/ 0 w 397"/>
                  <a:gd name="T43" fmla="*/ 0 h 144"/>
                  <a:gd name="T44" fmla="*/ 0 w 397"/>
                  <a:gd name="T45" fmla="*/ 0 h 144"/>
                  <a:gd name="T46" fmla="*/ 0 w 397"/>
                  <a:gd name="T47" fmla="*/ 0 h 144"/>
                  <a:gd name="T48" fmla="*/ 0 w 397"/>
                  <a:gd name="T49" fmla="*/ 0 h 144"/>
                  <a:gd name="T50" fmla="*/ 0 w 397"/>
                  <a:gd name="T51" fmla="*/ 0 h 144"/>
                  <a:gd name="T52" fmla="*/ 0 w 397"/>
                  <a:gd name="T53" fmla="*/ 0 h 144"/>
                  <a:gd name="T54" fmla="*/ 0 w 397"/>
                  <a:gd name="T55" fmla="*/ 0 h 144"/>
                  <a:gd name="T56" fmla="*/ 0 w 397"/>
                  <a:gd name="T57" fmla="*/ 0 h 144"/>
                  <a:gd name="T58" fmla="*/ 0 w 397"/>
                  <a:gd name="T59" fmla="*/ 0 h 144"/>
                  <a:gd name="T60" fmla="*/ 0 w 397"/>
                  <a:gd name="T61" fmla="*/ 0 h 144"/>
                  <a:gd name="T62" fmla="*/ 0 w 397"/>
                  <a:gd name="T63" fmla="*/ 0 h 144"/>
                  <a:gd name="T64" fmla="*/ 0 w 397"/>
                  <a:gd name="T65" fmla="*/ 0 h 144"/>
                  <a:gd name="T66" fmla="*/ 0 w 397"/>
                  <a:gd name="T67" fmla="*/ 0 h 144"/>
                  <a:gd name="T68" fmla="*/ 0 w 397"/>
                  <a:gd name="T69" fmla="*/ 0 h 144"/>
                  <a:gd name="T70" fmla="*/ 0 w 397"/>
                  <a:gd name="T71" fmla="*/ 0 h 144"/>
                  <a:gd name="T72" fmla="*/ 0 w 397"/>
                  <a:gd name="T73" fmla="*/ 0 h 144"/>
                  <a:gd name="T74" fmla="*/ 0 w 397"/>
                  <a:gd name="T75" fmla="*/ 0 h 144"/>
                  <a:gd name="T76" fmla="*/ 0 w 397"/>
                  <a:gd name="T77" fmla="*/ 0 h 144"/>
                  <a:gd name="T78" fmla="*/ 0 w 397"/>
                  <a:gd name="T79" fmla="*/ 0 h 144"/>
                  <a:gd name="T80" fmla="*/ 0 w 397"/>
                  <a:gd name="T81" fmla="*/ 0 h 144"/>
                  <a:gd name="T82" fmla="*/ 0 w 397"/>
                  <a:gd name="T83" fmla="*/ 0 h 144"/>
                  <a:gd name="T84" fmla="*/ 0 w 397"/>
                  <a:gd name="T85" fmla="*/ 0 h 144"/>
                  <a:gd name="T86" fmla="*/ 0 w 397"/>
                  <a:gd name="T87" fmla="*/ 0 h 144"/>
                  <a:gd name="T88" fmla="*/ 0 w 397"/>
                  <a:gd name="T89" fmla="*/ 0 h 144"/>
                  <a:gd name="T90" fmla="*/ 0 w 397"/>
                  <a:gd name="T91" fmla="*/ 0 h 144"/>
                  <a:gd name="T92" fmla="*/ 0 w 397"/>
                  <a:gd name="T93" fmla="*/ 0 h 144"/>
                  <a:gd name="T94" fmla="*/ 0 w 397"/>
                  <a:gd name="T95" fmla="*/ 0 h 144"/>
                  <a:gd name="T96" fmla="*/ 0 w 397"/>
                  <a:gd name="T97" fmla="*/ 0 h 144"/>
                  <a:gd name="T98" fmla="*/ 0 w 397"/>
                  <a:gd name="T99" fmla="*/ 0 h 1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7"/>
                  <a:gd name="T151" fmla="*/ 0 h 144"/>
                  <a:gd name="T152" fmla="*/ 397 w 397"/>
                  <a:gd name="T153" fmla="*/ 144 h 1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7" h="144">
                    <a:moveTo>
                      <a:pt x="39" y="140"/>
                    </a:moveTo>
                    <a:lnTo>
                      <a:pt x="39" y="140"/>
                    </a:lnTo>
                    <a:lnTo>
                      <a:pt x="56" y="130"/>
                    </a:lnTo>
                    <a:lnTo>
                      <a:pt x="73" y="119"/>
                    </a:lnTo>
                    <a:lnTo>
                      <a:pt x="90" y="111"/>
                    </a:lnTo>
                    <a:lnTo>
                      <a:pt x="110" y="102"/>
                    </a:lnTo>
                    <a:lnTo>
                      <a:pt x="128" y="94"/>
                    </a:lnTo>
                    <a:lnTo>
                      <a:pt x="149" y="87"/>
                    </a:lnTo>
                    <a:lnTo>
                      <a:pt x="168" y="80"/>
                    </a:lnTo>
                    <a:lnTo>
                      <a:pt x="189" y="74"/>
                    </a:lnTo>
                    <a:lnTo>
                      <a:pt x="212" y="69"/>
                    </a:lnTo>
                    <a:lnTo>
                      <a:pt x="233" y="63"/>
                    </a:lnTo>
                    <a:lnTo>
                      <a:pt x="255" y="60"/>
                    </a:lnTo>
                    <a:lnTo>
                      <a:pt x="278" y="56"/>
                    </a:lnTo>
                    <a:lnTo>
                      <a:pt x="302" y="53"/>
                    </a:lnTo>
                    <a:lnTo>
                      <a:pt x="324" y="52"/>
                    </a:lnTo>
                    <a:lnTo>
                      <a:pt x="348" y="50"/>
                    </a:lnTo>
                    <a:lnTo>
                      <a:pt x="372" y="50"/>
                    </a:lnTo>
                    <a:lnTo>
                      <a:pt x="381" y="49"/>
                    </a:lnTo>
                    <a:lnTo>
                      <a:pt x="390" y="43"/>
                    </a:lnTo>
                    <a:lnTo>
                      <a:pt x="395" y="35"/>
                    </a:lnTo>
                    <a:lnTo>
                      <a:pt x="397" y="25"/>
                    </a:lnTo>
                    <a:lnTo>
                      <a:pt x="395" y="15"/>
                    </a:lnTo>
                    <a:lnTo>
                      <a:pt x="390" y="7"/>
                    </a:lnTo>
                    <a:lnTo>
                      <a:pt x="381" y="1"/>
                    </a:lnTo>
                    <a:lnTo>
                      <a:pt x="372" y="0"/>
                    </a:lnTo>
                    <a:lnTo>
                      <a:pt x="346" y="0"/>
                    </a:lnTo>
                    <a:lnTo>
                      <a:pt x="321" y="1"/>
                    </a:lnTo>
                    <a:lnTo>
                      <a:pt x="296" y="4"/>
                    </a:lnTo>
                    <a:lnTo>
                      <a:pt x="271" y="7"/>
                    </a:lnTo>
                    <a:lnTo>
                      <a:pt x="247" y="10"/>
                    </a:lnTo>
                    <a:lnTo>
                      <a:pt x="222" y="15"/>
                    </a:lnTo>
                    <a:lnTo>
                      <a:pt x="198" y="20"/>
                    </a:lnTo>
                    <a:lnTo>
                      <a:pt x="175" y="27"/>
                    </a:lnTo>
                    <a:lnTo>
                      <a:pt x="152" y="32"/>
                    </a:lnTo>
                    <a:lnTo>
                      <a:pt x="131" y="41"/>
                    </a:lnTo>
                    <a:lnTo>
                      <a:pt x="108" y="49"/>
                    </a:lnTo>
                    <a:lnTo>
                      <a:pt x="87" y="57"/>
                    </a:lnTo>
                    <a:lnTo>
                      <a:pt x="66" y="67"/>
                    </a:lnTo>
                    <a:lnTo>
                      <a:pt x="46" y="77"/>
                    </a:lnTo>
                    <a:lnTo>
                      <a:pt x="28" y="88"/>
                    </a:lnTo>
                    <a:lnTo>
                      <a:pt x="10" y="99"/>
                    </a:lnTo>
                    <a:lnTo>
                      <a:pt x="3" y="106"/>
                    </a:lnTo>
                    <a:lnTo>
                      <a:pt x="0" y="115"/>
                    </a:lnTo>
                    <a:lnTo>
                      <a:pt x="0" y="125"/>
                    </a:lnTo>
                    <a:lnTo>
                      <a:pt x="4" y="134"/>
                    </a:lnTo>
                    <a:lnTo>
                      <a:pt x="11" y="141"/>
                    </a:lnTo>
                    <a:lnTo>
                      <a:pt x="20" y="144"/>
                    </a:lnTo>
                    <a:lnTo>
                      <a:pt x="30" y="144"/>
                    </a:lnTo>
                    <a:lnTo>
                      <a:pt x="39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4" name="Freeform 203"/>
              <p:cNvSpPr>
                <a:spLocks/>
              </p:cNvSpPr>
              <p:nvPr/>
            </p:nvSpPr>
            <p:spPr bwMode="auto">
              <a:xfrm>
                <a:off x="2853" y="2724"/>
                <a:ext cx="118" cy="43"/>
              </a:xfrm>
              <a:custGeom>
                <a:avLst/>
                <a:gdLst>
                  <a:gd name="T0" fmla="*/ 0 w 390"/>
                  <a:gd name="T1" fmla="*/ 0 h 140"/>
                  <a:gd name="T2" fmla="*/ 0 w 390"/>
                  <a:gd name="T3" fmla="*/ 0 h 140"/>
                  <a:gd name="T4" fmla="*/ 0 w 390"/>
                  <a:gd name="T5" fmla="*/ 0 h 140"/>
                  <a:gd name="T6" fmla="*/ 0 w 390"/>
                  <a:gd name="T7" fmla="*/ 0 h 140"/>
                  <a:gd name="T8" fmla="*/ 0 w 390"/>
                  <a:gd name="T9" fmla="*/ 0 h 140"/>
                  <a:gd name="T10" fmla="*/ 0 w 390"/>
                  <a:gd name="T11" fmla="*/ 0 h 140"/>
                  <a:gd name="T12" fmla="*/ 0 w 390"/>
                  <a:gd name="T13" fmla="*/ 0 h 140"/>
                  <a:gd name="T14" fmla="*/ 0 w 390"/>
                  <a:gd name="T15" fmla="*/ 0 h 140"/>
                  <a:gd name="T16" fmla="*/ 0 w 390"/>
                  <a:gd name="T17" fmla="*/ 0 h 140"/>
                  <a:gd name="T18" fmla="*/ 0 w 390"/>
                  <a:gd name="T19" fmla="*/ 0 h 140"/>
                  <a:gd name="T20" fmla="*/ 0 w 390"/>
                  <a:gd name="T21" fmla="*/ 0 h 140"/>
                  <a:gd name="T22" fmla="*/ 0 w 390"/>
                  <a:gd name="T23" fmla="*/ 0 h 140"/>
                  <a:gd name="T24" fmla="*/ 0 w 390"/>
                  <a:gd name="T25" fmla="*/ 0 h 140"/>
                  <a:gd name="T26" fmla="*/ 0 w 390"/>
                  <a:gd name="T27" fmla="*/ 0 h 140"/>
                  <a:gd name="T28" fmla="*/ 0 w 390"/>
                  <a:gd name="T29" fmla="*/ 0 h 140"/>
                  <a:gd name="T30" fmla="*/ 0 w 390"/>
                  <a:gd name="T31" fmla="*/ 0 h 140"/>
                  <a:gd name="T32" fmla="*/ 0 w 390"/>
                  <a:gd name="T33" fmla="*/ 0 h 140"/>
                  <a:gd name="T34" fmla="*/ 0 w 390"/>
                  <a:gd name="T35" fmla="*/ 0 h 140"/>
                  <a:gd name="T36" fmla="*/ 0 w 390"/>
                  <a:gd name="T37" fmla="*/ 0 h 140"/>
                  <a:gd name="T38" fmla="*/ 0 w 390"/>
                  <a:gd name="T39" fmla="*/ 0 h 140"/>
                  <a:gd name="T40" fmla="*/ 0 w 390"/>
                  <a:gd name="T41" fmla="*/ 0 h 140"/>
                  <a:gd name="T42" fmla="*/ 0 w 390"/>
                  <a:gd name="T43" fmla="*/ 0 h 140"/>
                  <a:gd name="T44" fmla="*/ 0 w 390"/>
                  <a:gd name="T45" fmla="*/ 0 h 140"/>
                  <a:gd name="T46" fmla="*/ 0 w 390"/>
                  <a:gd name="T47" fmla="*/ 0 h 140"/>
                  <a:gd name="T48" fmla="*/ 0 w 390"/>
                  <a:gd name="T49" fmla="*/ 0 h 140"/>
                  <a:gd name="T50" fmla="*/ 0 w 390"/>
                  <a:gd name="T51" fmla="*/ 0 h 140"/>
                  <a:gd name="T52" fmla="*/ 0 w 390"/>
                  <a:gd name="T53" fmla="*/ 0 h 140"/>
                  <a:gd name="T54" fmla="*/ 0 w 390"/>
                  <a:gd name="T55" fmla="*/ 0 h 140"/>
                  <a:gd name="T56" fmla="*/ 0 w 390"/>
                  <a:gd name="T57" fmla="*/ 0 h 140"/>
                  <a:gd name="T58" fmla="*/ 0 w 390"/>
                  <a:gd name="T59" fmla="*/ 0 h 140"/>
                  <a:gd name="T60" fmla="*/ 0 w 390"/>
                  <a:gd name="T61" fmla="*/ 0 h 140"/>
                  <a:gd name="T62" fmla="*/ 0 w 390"/>
                  <a:gd name="T63" fmla="*/ 0 h 140"/>
                  <a:gd name="T64" fmla="*/ 0 w 390"/>
                  <a:gd name="T65" fmla="*/ 0 h 140"/>
                  <a:gd name="T66" fmla="*/ 0 w 390"/>
                  <a:gd name="T67" fmla="*/ 0 h 140"/>
                  <a:gd name="T68" fmla="*/ 0 w 390"/>
                  <a:gd name="T69" fmla="*/ 0 h 140"/>
                  <a:gd name="T70" fmla="*/ 0 w 390"/>
                  <a:gd name="T71" fmla="*/ 0 h 140"/>
                  <a:gd name="T72" fmla="*/ 0 w 390"/>
                  <a:gd name="T73" fmla="*/ 0 h 140"/>
                  <a:gd name="T74" fmla="*/ 0 w 390"/>
                  <a:gd name="T75" fmla="*/ 0 h 140"/>
                  <a:gd name="T76" fmla="*/ 0 w 390"/>
                  <a:gd name="T77" fmla="*/ 0 h 140"/>
                  <a:gd name="T78" fmla="*/ 0 w 390"/>
                  <a:gd name="T79" fmla="*/ 0 h 140"/>
                  <a:gd name="T80" fmla="*/ 0 w 390"/>
                  <a:gd name="T81" fmla="*/ 0 h 140"/>
                  <a:gd name="T82" fmla="*/ 0 w 390"/>
                  <a:gd name="T83" fmla="*/ 0 h 140"/>
                  <a:gd name="T84" fmla="*/ 0 w 390"/>
                  <a:gd name="T85" fmla="*/ 0 h 140"/>
                  <a:gd name="T86" fmla="*/ 0 w 390"/>
                  <a:gd name="T87" fmla="*/ 0 h 140"/>
                  <a:gd name="T88" fmla="*/ 0 w 390"/>
                  <a:gd name="T89" fmla="*/ 0 h 140"/>
                  <a:gd name="T90" fmla="*/ 0 w 390"/>
                  <a:gd name="T91" fmla="*/ 0 h 140"/>
                  <a:gd name="T92" fmla="*/ 0 w 390"/>
                  <a:gd name="T93" fmla="*/ 0 h 140"/>
                  <a:gd name="T94" fmla="*/ 0 w 390"/>
                  <a:gd name="T95" fmla="*/ 0 h 140"/>
                  <a:gd name="T96" fmla="*/ 0 w 390"/>
                  <a:gd name="T97" fmla="*/ 0 h 140"/>
                  <a:gd name="T98" fmla="*/ 0 w 390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0"/>
                  <a:gd name="T151" fmla="*/ 0 h 140"/>
                  <a:gd name="T152" fmla="*/ 390 w 390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0" h="140">
                    <a:moveTo>
                      <a:pt x="365" y="0"/>
                    </a:moveTo>
                    <a:lnTo>
                      <a:pt x="339" y="0"/>
                    </a:lnTo>
                    <a:lnTo>
                      <a:pt x="314" y="1"/>
                    </a:lnTo>
                    <a:lnTo>
                      <a:pt x="290" y="4"/>
                    </a:lnTo>
                    <a:lnTo>
                      <a:pt x="267" y="6"/>
                    </a:lnTo>
                    <a:lnTo>
                      <a:pt x="243" y="10"/>
                    </a:lnTo>
                    <a:lnTo>
                      <a:pt x="219" y="14"/>
                    </a:lnTo>
                    <a:lnTo>
                      <a:pt x="195" y="18"/>
                    </a:lnTo>
                    <a:lnTo>
                      <a:pt x="173" y="24"/>
                    </a:lnTo>
                    <a:lnTo>
                      <a:pt x="150" y="31"/>
                    </a:lnTo>
                    <a:lnTo>
                      <a:pt x="129" y="38"/>
                    </a:lnTo>
                    <a:lnTo>
                      <a:pt x="108" y="46"/>
                    </a:lnTo>
                    <a:lnTo>
                      <a:pt x="87" y="55"/>
                    </a:lnTo>
                    <a:lnTo>
                      <a:pt x="68" y="63"/>
                    </a:lnTo>
                    <a:lnTo>
                      <a:pt x="48" y="73"/>
                    </a:lnTo>
                    <a:lnTo>
                      <a:pt x="30" y="84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3" y="130"/>
                    </a:lnTo>
                    <a:lnTo>
                      <a:pt x="10" y="137"/>
                    </a:lnTo>
                    <a:lnTo>
                      <a:pt x="20" y="140"/>
                    </a:lnTo>
                    <a:lnTo>
                      <a:pt x="30" y="140"/>
                    </a:lnTo>
                    <a:lnTo>
                      <a:pt x="38" y="137"/>
                    </a:lnTo>
                    <a:lnTo>
                      <a:pt x="55" y="127"/>
                    </a:lnTo>
                    <a:lnTo>
                      <a:pt x="72" y="118"/>
                    </a:lnTo>
                    <a:lnTo>
                      <a:pt x="90" y="109"/>
                    </a:lnTo>
                    <a:lnTo>
                      <a:pt x="108" y="101"/>
                    </a:lnTo>
                    <a:lnTo>
                      <a:pt x="128" y="92"/>
                    </a:lnTo>
                    <a:lnTo>
                      <a:pt x="147" y="85"/>
                    </a:lnTo>
                    <a:lnTo>
                      <a:pt x="167" y="80"/>
                    </a:lnTo>
                    <a:lnTo>
                      <a:pt x="188" y="73"/>
                    </a:lnTo>
                    <a:lnTo>
                      <a:pt x="209" y="69"/>
                    </a:lnTo>
                    <a:lnTo>
                      <a:pt x="230" y="63"/>
                    </a:lnTo>
                    <a:lnTo>
                      <a:pt x="253" y="60"/>
                    </a:lnTo>
                    <a:lnTo>
                      <a:pt x="274" y="56"/>
                    </a:lnTo>
                    <a:lnTo>
                      <a:pt x="296" y="53"/>
                    </a:lnTo>
                    <a:lnTo>
                      <a:pt x="320" y="52"/>
                    </a:lnTo>
                    <a:lnTo>
                      <a:pt x="342" y="50"/>
                    </a:lnTo>
                    <a:lnTo>
                      <a:pt x="365" y="50"/>
                    </a:lnTo>
                    <a:lnTo>
                      <a:pt x="374" y="49"/>
                    </a:lnTo>
                    <a:lnTo>
                      <a:pt x="383" y="43"/>
                    </a:lnTo>
                    <a:lnTo>
                      <a:pt x="388" y="35"/>
                    </a:lnTo>
                    <a:lnTo>
                      <a:pt x="390" y="25"/>
                    </a:lnTo>
                    <a:lnTo>
                      <a:pt x="388" y="15"/>
                    </a:lnTo>
                    <a:lnTo>
                      <a:pt x="383" y="7"/>
                    </a:lnTo>
                    <a:lnTo>
                      <a:pt x="374" y="1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5" name="Freeform 204"/>
              <p:cNvSpPr>
                <a:spLocks/>
              </p:cNvSpPr>
              <p:nvPr/>
            </p:nvSpPr>
            <p:spPr bwMode="auto">
              <a:xfrm>
                <a:off x="2689" y="2670"/>
                <a:ext cx="120" cy="44"/>
              </a:xfrm>
              <a:custGeom>
                <a:avLst/>
                <a:gdLst>
                  <a:gd name="T0" fmla="*/ 0 w 396"/>
                  <a:gd name="T1" fmla="*/ 0 h 144"/>
                  <a:gd name="T2" fmla="*/ 0 w 396"/>
                  <a:gd name="T3" fmla="*/ 0 h 144"/>
                  <a:gd name="T4" fmla="*/ 0 w 396"/>
                  <a:gd name="T5" fmla="*/ 0 h 144"/>
                  <a:gd name="T6" fmla="*/ 0 w 396"/>
                  <a:gd name="T7" fmla="*/ 0 h 144"/>
                  <a:gd name="T8" fmla="*/ 0 w 396"/>
                  <a:gd name="T9" fmla="*/ 0 h 144"/>
                  <a:gd name="T10" fmla="*/ 0 w 396"/>
                  <a:gd name="T11" fmla="*/ 0 h 144"/>
                  <a:gd name="T12" fmla="*/ 0 w 396"/>
                  <a:gd name="T13" fmla="*/ 0 h 144"/>
                  <a:gd name="T14" fmla="*/ 0 w 396"/>
                  <a:gd name="T15" fmla="*/ 0 h 144"/>
                  <a:gd name="T16" fmla="*/ 0 w 396"/>
                  <a:gd name="T17" fmla="*/ 0 h 144"/>
                  <a:gd name="T18" fmla="*/ 0 w 396"/>
                  <a:gd name="T19" fmla="*/ 0 h 144"/>
                  <a:gd name="T20" fmla="*/ 0 w 396"/>
                  <a:gd name="T21" fmla="*/ 0 h 144"/>
                  <a:gd name="T22" fmla="*/ 0 w 396"/>
                  <a:gd name="T23" fmla="*/ 0 h 144"/>
                  <a:gd name="T24" fmla="*/ 0 w 396"/>
                  <a:gd name="T25" fmla="*/ 0 h 144"/>
                  <a:gd name="T26" fmla="*/ 0 w 396"/>
                  <a:gd name="T27" fmla="*/ 0 h 144"/>
                  <a:gd name="T28" fmla="*/ 0 w 396"/>
                  <a:gd name="T29" fmla="*/ 0 h 144"/>
                  <a:gd name="T30" fmla="*/ 0 w 396"/>
                  <a:gd name="T31" fmla="*/ 0 h 144"/>
                  <a:gd name="T32" fmla="*/ 0 w 396"/>
                  <a:gd name="T33" fmla="*/ 0 h 144"/>
                  <a:gd name="T34" fmla="*/ 0 w 396"/>
                  <a:gd name="T35" fmla="*/ 0 h 144"/>
                  <a:gd name="T36" fmla="*/ 0 w 396"/>
                  <a:gd name="T37" fmla="*/ 0 h 144"/>
                  <a:gd name="T38" fmla="*/ 0 w 396"/>
                  <a:gd name="T39" fmla="*/ 0 h 144"/>
                  <a:gd name="T40" fmla="*/ 0 w 396"/>
                  <a:gd name="T41" fmla="*/ 0 h 144"/>
                  <a:gd name="T42" fmla="*/ 0 w 396"/>
                  <a:gd name="T43" fmla="*/ 0 h 144"/>
                  <a:gd name="T44" fmla="*/ 0 w 396"/>
                  <a:gd name="T45" fmla="*/ 0 h 144"/>
                  <a:gd name="T46" fmla="*/ 0 w 396"/>
                  <a:gd name="T47" fmla="*/ 0 h 144"/>
                  <a:gd name="T48" fmla="*/ 0 w 396"/>
                  <a:gd name="T49" fmla="*/ 0 h 144"/>
                  <a:gd name="T50" fmla="*/ 0 w 396"/>
                  <a:gd name="T51" fmla="*/ 0 h 144"/>
                  <a:gd name="T52" fmla="*/ 0 w 396"/>
                  <a:gd name="T53" fmla="*/ 0 h 144"/>
                  <a:gd name="T54" fmla="*/ 0 w 396"/>
                  <a:gd name="T55" fmla="*/ 0 h 144"/>
                  <a:gd name="T56" fmla="*/ 0 w 396"/>
                  <a:gd name="T57" fmla="*/ 0 h 144"/>
                  <a:gd name="T58" fmla="*/ 0 w 396"/>
                  <a:gd name="T59" fmla="*/ 0 h 144"/>
                  <a:gd name="T60" fmla="*/ 0 w 396"/>
                  <a:gd name="T61" fmla="*/ 0 h 144"/>
                  <a:gd name="T62" fmla="*/ 0 w 396"/>
                  <a:gd name="T63" fmla="*/ 0 h 144"/>
                  <a:gd name="T64" fmla="*/ 0 w 396"/>
                  <a:gd name="T65" fmla="*/ 0 h 144"/>
                  <a:gd name="T66" fmla="*/ 0 w 396"/>
                  <a:gd name="T67" fmla="*/ 0 h 144"/>
                  <a:gd name="T68" fmla="*/ 0 w 396"/>
                  <a:gd name="T69" fmla="*/ 0 h 144"/>
                  <a:gd name="T70" fmla="*/ 0 w 396"/>
                  <a:gd name="T71" fmla="*/ 0 h 144"/>
                  <a:gd name="T72" fmla="*/ 0 w 396"/>
                  <a:gd name="T73" fmla="*/ 0 h 144"/>
                  <a:gd name="T74" fmla="*/ 0 w 396"/>
                  <a:gd name="T75" fmla="*/ 0 h 144"/>
                  <a:gd name="T76" fmla="*/ 0 w 396"/>
                  <a:gd name="T77" fmla="*/ 0 h 144"/>
                  <a:gd name="T78" fmla="*/ 0 w 396"/>
                  <a:gd name="T79" fmla="*/ 0 h 144"/>
                  <a:gd name="T80" fmla="*/ 0 w 396"/>
                  <a:gd name="T81" fmla="*/ 0 h 144"/>
                  <a:gd name="T82" fmla="*/ 0 w 396"/>
                  <a:gd name="T83" fmla="*/ 0 h 144"/>
                  <a:gd name="T84" fmla="*/ 0 w 396"/>
                  <a:gd name="T85" fmla="*/ 0 h 144"/>
                  <a:gd name="T86" fmla="*/ 0 w 396"/>
                  <a:gd name="T87" fmla="*/ 0 h 144"/>
                  <a:gd name="T88" fmla="*/ 0 w 396"/>
                  <a:gd name="T89" fmla="*/ 0 h 144"/>
                  <a:gd name="T90" fmla="*/ 0 w 396"/>
                  <a:gd name="T91" fmla="*/ 0 h 144"/>
                  <a:gd name="T92" fmla="*/ 0 w 396"/>
                  <a:gd name="T93" fmla="*/ 0 h 144"/>
                  <a:gd name="T94" fmla="*/ 0 w 396"/>
                  <a:gd name="T95" fmla="*/ 0 h 144"/>
                  <a:gd name="T96" fmla="*/ 0 w 396"/>
                  <a:gd name="T97" fmla="*/ 0 h 1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6"/>
                  <a:gd name="T148" fmla="*/ 0 h 144"/>
                  <a:gd name="T149" fmla="*/ 396 w 396"/>
                  <a:gd name="T150" fmla="*/ 144 h 1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6" h="144">
                    <a:moveTo>
                      <a:pt x="25" y="50"/>
                    </a:moveTo>
                    <a:lnTo>
                      <a:pt x="49" y="50"/>
                    </a:lnTo>
                    <a:lnTo>
                      <a:pt x="73" y="52"/>
                    </a:lnTo>
                    <a:lnTo>
                      <a:pt x="95" y="53"/>
                    </a:lnTo>
                    <a:lnTo>
                      <a:pt x="118" y="56"/>
                    </a:lnTo>
                    <a:lnTo>
                      <a:pt x="141" y="60"/>
                    </a:lnTo>
                    <a:lnTo>
                      <a:pt x="162" y="63"/>
                    </a:lnTo>
                    <a:lnTo>
                      <a:pt x="185" y="69"/>
                    </a:lnTo>
                    <a:lnTo>
                      <a:pt x="206" y="74"/>
                    </a:lnTo>
                    <a:lnTo>
                      <a:pt x="227" y="80"/>
                    </a:lnTo>
                    <a:lnTo>
                      <a:pt x="248" y="87"/>
                    </a:lnTo>
                    <a:lnTo>
                      <a:pt x="268" y="94"/>
                    </a:lnTo>
                    <a:lnTo>
                      <a:pt x="287" y="102"/>
                    </a:lnTo>
                    <a:lnTo>
                      <a:pt x="305" y="111"/>
                    </a:lnTo>
                    <a:lnTo>
                      <a:pt x="324" y="119"/>
                    </a:lnTo>
                    <a:lnTo>
                      <a:pt x="340" y="130"/>
                    </a:lnTo>
                    <a:lnTo>
                      <a:pt x="357" y="140"/>
                    </a:lnTo>
                    <a:lnTo>
                      <a:pt x="367" y="144"/>
                    </a:lnTo>
                    <a:lnTo>
                      <a:pt x="377" y="144"/>
                    </a:lnTo>
                    <a:lnTo>
                      <a:pt x="385" y="141"/>
                    </a:lnTo>
                    <a:lnTo>
                      <a:pt x="392" y="134"/>
                    </a:lnTo>
                    <a:lnTo>
                      <a:pt x="396" y="125"/>
                    </a:lnTo>
                    <a:lnTo>
                      <a:pt x="396" y="115"/>
                    </a:lnTo>
                    <a:lnTo>
                      <a:pt x="392" y="106"/>
                    </a:lnTo>
                    <a:lnTo>
                      <a:pt x="385" y="99"/>
                    </a:lnTo>
                    <a:lnTo>
                      <a:pt x="367" y="88"/>
                    </a:lnTo>
                    <a:lnTo>
                      <a:pt x="349" y="77"/>
                    </a:lnTo>
                    <a:lnTo>
                      <a:pt x="329" y="67"/>
                    </a:lnTo>
                    <a:lnTo>
                      <a:pt x="310" y="57"/>
                    </a:lnTo>
                    <a:lnTo>
                      <a:pt x="289" y="49"/>
                    </a:lnTo>
                    <a:lnTo>
                      <a:pt x="266" y="41"/>
                    </a:lnTo>
                    <a:lnTo>
                      <a:pt x="244" y="32"/>
                    </a:lnTo>
                    <a:lnTo>
                      <a:pt x="221" y="27"/>
                    </a:lnTo>
                    <a:lnTo>
                      <a:pt x="197" y="20"/>
                    </a:lnTo>
                    <a:lnTo>
                      <a:pt x="175" y="15"/>
                    </a:lnTo>
                    <a:lnTo>
                      <a:pt x="150" y="10"/>
                    </a:lnTo>
                    <a:lnTo>
                      <a:pt x="126" y="7"/>
                    </a:lnTo>
                    <a:lnTo>
                      <a:pt x="101" y="4"/>
                    </a:lnTo>
                    <a:lnTo>
                      <a:pt x="76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6" name="Freeform 205"/>
              <p:cNvSpPr>
                <a:spLocks/>
              </p:cNvSpPr>
              <p:nvPr/>
            </p:nvSpPr>
            <p:spPr bwMode="auto">
              <a:xfrm>
                <a:off x="2924" y="2787"/>
                <a:ext cx="23" cy="30"/>
              </a:xfrm>
              <a:custGeom>
                <a:avLst/>
                <a:gdLst>
                  <a:gd name="T0" fmla="*/ 0 w 76"/>
                  <a:gd name="T1" fmla="*/ 0 h 101"/>
                  <a:gd name="T2" fmla="*/ 0 w 76"/>
                  <a:gd name="T3" fmla="*/ 0 h 101"/>
                  <a:gd name="T4" fmla="*/ 0 w 76"/>
                  <a:gd name="T5" fmla="*/ 0 h 101"/>
                  <a:gd name="T6" fmla="*/ 0 w 76"/>
                  <a:gd name="T7" fmla="*/ 0 h 101"/>
                  <a:gd name="T8" fmla="*/ 0 w 76"/>
                  <a:gd name="T9" fmla="*/ 0 h 101"/>
                  <a:gd name="T10" fmla="*/ 0 w 76"/>
                  <a:gd name="T11" fmla="*/ 0 h 101"/>
                  <a:gd name="T12" fmla="*/ 0 w 76"/>
                  <a:gd name="T13" fmla="*/ 0 h 101"/>
                  <a:gd name="T14" fmla="*/ 0 w 76"/>
                  <a:gd name="T15" fmla="*/ 0 h 101"/>
                  <a:gd name="T16" fmla="*/ 0 w 76"/>
                  <a:gd name="T17" fmla="*/ 0 h 101"/>
                  <a:gd name="T18" fmla="*/ 0 w 76"/>
                  <a:gd name="T19" fmla="*/ 0 h 101"/>
                  <a:gd name="T20" fmla="*/ 0 w 76"/>
                  <a:gd name="T21" fmla="*/ 0 h 101"/>
                  <a:gd name="T22" fmla="*/ 0 w 76"/>
                  <a:gd name="T23" fmla="*/ 0 h 101"/>
                  <a:gd name="T24" fmla="*/ 0 w 76"/>
                  <a:gd name="T25" fmla="*/ 0 h 101"/>
                  <a:gd name="T26" fmla="*/ 0 w 76"/>
                  <a:gd name="T27" fmla="*/ 0 h 101"/>
                  <a:gd name="T28" fmla="*/ 0 w 76"/>
                  <a:gd name="T29" fmla="*/ 0 h 101"/>
                  <a:gd name="T30" fmla="*/ 0 w 76"/>
                  <a:gd name="T31" fmla="*/ 0 h 101"/>
                  <a:gd name="T32" fmla="*/ 0 w 76"/>
                  <a:gd name="T33" fmla="*/ 0 h 101"/>
                  <a:gd name="T34" fmla="*/ 0 w 76"/>
                  <a:gd name="T35" fmla="*/ 0 h 101"/>
                  <a:gd name="T36" fmla="*/ 0 w 76"/>
                  <a:gd name="T37" fmla="*/ 0 h 101"/>
                  <a:gd name="T38" fmla="*/ 0 w 76"/>
                  <a:gd name="T39" fmla="*/ 0 h 101"/>
                  <a:gd name="T40" fmla="*/ 0 w 76"/>
                  <a:gd name="T41" fmla="*/ 0 h 101"/>
                  <a:gd name="T42" fmla="*/ 0 w 76"/>
                  <a:gd name="T43" fmla="*/ 0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101"/>
                  <a:gd name="T68" fmla="*/ 76 w 7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101">
                    <a:moveTo>
                      <a:pt x="29" y="101"/>
                    </a:moveTo>
                    <a:lnTo>
                      <a:pt x="35" y="100"/>
                    </a:lnTo>
                    <a:lnTo>
                      <a:pt x="41" y="100"/>
                    </a:lnTo>
                    <a:lnTo>
                      <a:pt x="46" y="98"/>
                    </a:lnTo>
                    <a:lnTo>
                      <a:pt x="53" y="97"/>
                    </a:lnTo>
                    <a:lnTo>
                      <a:pt x="59" y="95"/>
                    </a:lnTo>
                    <a:lnTo>
                      <a:pt x="64" y="95"/>
                    </a:lnTo>
                    <a:lnTo>
                      <a:pt x="70" y="94"/>
                    </a:lnTo>
                    <a:lnTo>
                      <a:pt x="76" y="94"/>
                    </a:lnTo>
                    <a:lnTo>
                      <a:pt x="67" y="81"/>
                    </a:lnTo>
                    <a:lnTo>
                      <a:pt x="60" y="69"/>
                    </a:lnTo>
                    <a:lnTo>
                      <a:pt x="53" y="56"/>
                    </a:lnTo>
                    <a:lnTo>
                      <a:pt x="46" y="43"/>
                    </a:lnTo>
                    <a:lnTo>
                      <a:pt x="39" y="32"/>
                    </a:lnTo>
                    <a:lnTo>
                      <a:pt x="32" y="21"/>
                    </a:lnTo>
                    <a:lnTo>
                      <a:pt x="27" y="1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29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7" name="Freeform 206"/>
              <p:cNvSpPr>
                <a:spLocks/>
              </p:cNvSpPr>
              <p:nvPr/>
            </p:nvSpPr>
            <p:spPr bwMode="auto">
              <a:xfrm>
                <a:off x="2696" y="2784"/>
                <a:ext cx="22" cy="31"/>
              </a:xfrm>
              <a:custGeom>
                <a:avLst/>
                <a:gdLst>
                  <a:gd name="T0" fmla="*/ 0 w 73"/>
                  <a:gd name="T1" fmla="*/ 0 h 102"/>
                  <a:gd name="T2" fmla="*/ 0 w 73"/>
                  <a:gd name="T3" fmla="*/ 0 h 102"/>
                  <a:gd name="T4" fmla="*/ 0 w 73"/>
                  <a:gd name="T5" fmla="*/ 0 h 102"/>
                  <a:gd name="T6" fmla="*/ 0 w 73"/>
                  <a:gd name="T7" fmla="*/ 0 h 102"/>
                  <a:gd name="T8" fmla="*/ 0 w 73"/>
                  <a:gd name="T9" fmla="*/ 0 h 102"/>
                  <a:gd name="T10" fmla="*/ 0 w 73"/>
                  <a:gd name="T11" fmla="*/ 0 h 102"/>
                  <a:gd name="T12" fmla="*/ 0 w 73"/>
                  <a:gd name="T13" fmla="*/ 0 h 102"/>
                  <a:gd name="T14" fmla="*/ 0 w 73"/>
                  <a:gd name="T15" fmla="*/ 0 h 102"/>
                  <a:gd name="T16" fmla="*/ 0 w 73"/>
                  <a:gd name="T17" fmla="*/ 0 h 102"/>
                  <a:gd name="T18" fmla="*/ 0 w 73"/>
                  <a:gd name="T19" fmla="*/ 0 h 102"/>
                  <a:gd name="T20" fmla="*/ 0 w 73"/>
                  <a:gd name="T21" fmla="*/ 0 h 102"/>
                  <a:gd name="T22" fmla="*/ 0 w 73"/>
                  <a:gd name="T23" fmla="*/ 0 h 102"/>
                  <a:gd name="T24" fmla="*/ 0 w 73"/>
                  <a:gd name="T25" fmla="*/ 0 h 102"/>
                  <a:gd name="T26" fmla="*/ 0 w 73"/>
                  <a:gd name="T27" fmla="*/ 0 h 102"/>
                  <a:gd name="T28" fmla="*/ 0 w 73"/>
                  <a:gd name="T29" fmla="*/ 0 h 102"/>
                  <a:gd name="T30" fmla="*/ 0 w 73"/>
                  <a:gd name="T31" fmla="*/ 0 h 102"/>
                  <a:gd name="T32" fmla="*/ 0 w 73"/>
                  <a:gd name="T33" fmla="*/ 0 h 102"/>
                  <a:gd name="T34" fmla="*/ 0 w 73"/>
                  <a:gd name="T35" fmla="*/ 0 h 102"/>
                  <a:gd name="T36" fmla="*/ 0 w 73"/>
                  <a:gd name="T37" fmla="*/ 0 h 1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102"/>
                  <a:gd name="T59" fmla="*/ 73 w 73"/>
                  <a:gd name="T60" fmla="*/ 102 h 1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102">
                    <a:moveTo>
                      <a:pt x="73" y="102"/>
                    </a:moveTo>
                    <a:lnTo>
                      <a:pt x="66" y="1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0" y="99"/>
                    </a:lnTo>
                    <a:lnTo>
                      <a:pt x="1" y="99"/>
                    </a:lnTo>
                    <a:lnTo>
                      <a:pt x="9" y="99"/>
                    </a:lnTo>
                    <a:lnTo>
                      <a:pt x="19" y="99"/>
                    </a:lnTo>
                    <a:lnTo>
                      <a:pt x="28" y="99"/>
                    </a:lnTo>
                    <a:lnTo>
                      <a:pt x="38" y="101"/>
                    </a:lnTo>
                    <a:lnTo>
                      <a:pt x="46" y="101"/>
                    </a:lnTo>
                    <a:lnTo>
                      <a:pt x="54" y="101"/>
                    </a:lnTo>
                    <a:lnTo>
                      <a:pt x="64" y="102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8" name="Freeform 207"/>
              <p:cNvSpPr>
                <a:spLocks/>
              </p:cNvSpPr>
              <p:nvPr/>
            </p:nvSpPr>
            <p:spPr bwMode="auto">
              <a:xfrm>
                <a:off x="2640" y="2592"/>
                <a:ext cx="384" cy="273"/>
              </a:xfrm>
              <a:custGeom>
                <a:avLst/>
                <a:gdLst>
                  <a:gd name="T0" fmla="*/ 0 w 1267"/>
                  <a:gd name="T1" fmla="*/ 0 h 901"/>
                  <a:gd name="T2" fmla="*/ 0 w 1267"/>
                  <a:gd name="T3" fmla="*/ 0 h 901"/>
                  <a:gd name="T4" fmla="*/ 0 w 1267"/>
                  <a:gd name="T5" fmla="*/ 0 h 901"/>
                  <a:gd name="T6" fmla="*/ 0 w 1267"/>
                  <a:gd name="T7" fmla="*/ 0 h 901"/>
                  <a:gd name="T8" fmla="*/ 0 w 1267"/>
                  <a:gd name="T9" fmla="*/ 0 h 901"/>
                  <a:gd name="T10" fmla="*/ 0 w 1267"/>
                  <a:gd name="T11" fmla="*/ 0 h 901"/>
                  <a:gd name="T12" fmla="*/ 0 w 1267"/>
                  <a:gd name="T13" fmla="*/ 0 h 901"/>
                  <a:gd name="T14" fmla="*/ 0 w 1267"/>
                  <a:gd name="T15" fmla="*/ 0 h 901"/>
                  <a:gd name="T16" fmla="*/ 0 w 1267"/>
                  <a:gd name="T17" fmla="*/ 0 h 901"/>
                  <a:gd name="T18" fmla="*/ 0 w 1267"/>
                  <a:gd name="T19" fmla="*/ 0 h 901"/>
                  <a:gd name="T20" fmla="*/ 0 w 1267"/>
                  <a:gd name="T21" fmla="*/ 0 h 901"/>
                  <a:gd name="T22" fmla="*/ 0 w 1267"/>
                  <a:gd name="T23" fmla="*/ 0 h 901"/>
                  <a:gd name="T24" fmla="*/ 0 w 1267"/>
                  <a:gd name="T25" fmla="*/ 0 h 901"/>
                  <a:gd name="T26" fmla="*/ 0 w 1267"/>
                  <a:gd name="T27" fmla="*/ 0 h 901"/>
                  <a:gd name="T28" fmla="*/ 0 w 1267"/>
                  <a:gd name="T29" fmla="*/ 0 h 901"/>
                  <a:gd name="T30" fmla="*/ 0 w 1267"/>
                  <a:gd name="T31" fmla="*/ 0 h 901"/>
                  <a:gd name="T32" fmla="*/ 0 w 1267"/>
                  <a:gd name="T33" fmla="*/ 0 h 901"/>
                  <a:gd name="T34" fmla="*/ 0 w 1267"/>
                  <a:gd name="T35" fmla="*/ 0 h 901"/>
                  <a:gd name="T36" fmla="*/ 0 w 1267"/>
                  <a:gd name="T37" fmla="*/ 0 h 901"/>
                  <a:gd name="T38" fmla="*/ 0 w 1267"/>
                  <a:gd name="T39" fmla="*/ 0 h 901"/>
                  <a:gd name="T40" fmla="*/ 0 w 1267"/>
                  <a:gd name="T41" fmla="*/ 0 h 901"/>
                  <a:gd name="T42" fmla="*/ 0 w 1267"/>
                  <a:gd name="T43" fmla="*/ 0 h 901"/>
                  <a:gd name="T44" fmla="*/ 0 w 1267"/>
                  <a:gd name="T45" fmla="*/ 0 h 901"/>
                  <a:gd name="T46" fmla="*/ 0 w 1267"/>
                  <a:gd name="T47" fmla="*/ 0 h 901"/>
                  <a:gd name="T48" fmla="*/ 0 w 1267"/>
                  <a:gd name="T49" fmla="*/ 0 h 901"/>
                  <a:gd name="T50" fmla="*/ 0 w 1267"/>
                  <a:gd name="T51" fmla="*/ 0 h 901"/>
                  <a:gd name="T52" fmla="*/ 0 w 1267"/>
                  <a:gd name="T53" fmla="*/ 0 h 901"/>
                  <a:gd name="T54" fmla="*/ 0 w 1267"/>
                  <a:gd name="T55" fmla="*/ 0 h 901"/>
                  <a:gd name="T56" fmla="*/ 0 w 1267"/>
                  <a:gd name="T57" fmla="*/ 0 h 901"/>
                  <a:gd name="T58" fmla="*/ 0 w 1267"/>
                  <a:gd name="T59" fmla="*/ 0 h 901"/>
                  <a:gd name="T60" fmla="*/ 0 w 1267"/>
                  <a:gd name="T61" fmla="*/ 0 h 901"/>
                  <a:gd name="T62" fmla="*/ 0 w 1267"/>
                  <a:gd name="T63" fmla="*/ 0 h 901"/>
                  <a:gd name="T64" fmla="*/ 0 w 1267"/>
                  <a:gd name="T65" fmla="*/ 0 h 901"/>
                  <a:gd name="T66" fmla="*/ 0 w 1267"/>
                  <a:gd name="T67" fmla="*/ 0 h 901"/>
                  <a:gd name="T68" fmla="*/ 0 w 1267"/>
                  <a:gd name="T69" fmla="*/ 0 h 901"/>
                  <a:gd name="T70" fmla="*/ 0 w 1267"/>
                  <a:gd name="T71" fmla="*/ 0 h 901"/>
                  <a:gd name="T72" fmla="*/ 0 w 1267"/>
                  <a:gd name="T73" fmla="*/ 0 h 901"/>
                  <a:gd name="T74" fmla="*/ 0 w 1267"/>
                  <a:gd name="T75" fmla="*/ 0 h 901"/>
                  <a:gd name="T76" fmla="*/ 0 w 1267"/>
                  <a:gd name="T77" fmla="*/ 0 h 901"/>
                  <a:gd name="T78" fmla="*/ 0 w 1267"/>
                  <a:gd name="T79" fmla="*/ 0 h 901"/>
                  <a:gd name="T80" fmla="*/ 0 w 1267"/>
                  <a:gd name="T81" fmla="*/ 0 h 901"/>
                  <a:gd name="T82" fmla="*/ 0 w 1267"/>
                  <a:gd name="T83" fmla="*/ 0 h 901"/>
                  <a:gd name="T84" fmla="*/ 0 w 1267"/>
                  <a:gd name="T85" fmla="*/ 0 h 901"/>
                  <a:gd name="T86" fmla="*/ 0 w 1267"/>
                  <a:gd name="T87" fmla="*/ 0 h 901"/>
                  <a:gd name="T88" fmla="*/ 0 w 1267"/>
                  <a:gd name="T89" fmla="*/ 0 h 901"/>
                  <a:gd name="T90" fmla="*/ 0 w 1267"/>
                  <a:gd name="T91" fmla="*/ 0 h 901"/>
                  <a:gd name="T92" fmla="*/ 0 w 1267"/>
                  <a:gd name="T93" fmla="*/ 0 h 901"/>
                  <a:gd name="T94" fmla="*/ 0 w 1267"/>
                  <a:gd name="T95" fmla="*/ 0 h 901"/>
                  <a:gd name="T96" fmla="*/ 0 w 1267"/>
                  <a:gd name="T97" fmla="*/ 0 h 901"/>
                  <a:gd name="T98" fmla="*/ 0 w 1267"/>
                  <a:gd name="T99" fmla="*/ 0 h 901"/>
                  <a:gd name="T100" fmla="*/ 0 w 1267"/>
                  <a:gd name="T101" fmla="*/ 0 h 9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7"/>
                  <a:gd name="T154" fmla="*/ 0 h 901"/>
                  <a:gd name="T155" fmla="*/ 1267 w 1267"/>
                  <a:gd name="T156" fmla="*/ 901 h 9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7" h="901">
                    <a:moveTo>
                      <a:pt x="1226" y="14"/>
                    </a:moveTo>
                    <a:lnTo>
                      <a:pt x="1208" y="11"/>
                    </a:lnTo>
                    <a:lnTo>
                      <a:pt x="1190" y="7"/>
                    </a:lnTo>
                    <a:lnTo>
                      <a:pt x="1171" y="6"/>
                    </a:lnTo>
                    <a:lnTo>
                      <a:pt x="1153" y="3"/>
                    </a:lnTo>
                    <a:lnTo>
                      <a:pt x="1133" y="1"/>
                    </a:lnTo>
                    <a:lnTo>
                      <a:pt x="1115" y="1"/>
                    </a:lnTo>
                    <a:lnTo>
                      <a:pt x="1096" y="0"/>
                    </a:lnTo>
                    <a:lnTo>
                      <a:pt x="1077" y="0"/>
                    </a:lnTo>
                    <a:lnTo>
                      <a:pt x="1044" y="1"/>
                    </a:lnTo>
                    <a:lnTo>
                      <a:pt x="1009" y="3"/>
                    </a:lnTo>
                    <a:lnTo>
                      <a:pt x="977" y="7"/>
                    </a:lnTo>
                    <a:lnTo>
                      <a:pt x="943" y="11"/>
                    </a:lnTo>
                    <a:lnTo>
                      <a:pt x="912" y="18"/>
                    </a:lnTo>
                    <a:lnTo>
                      <a:pt x="880" y="25"/>
                    </a:lnTo>
                    <a:lnTo>
                      <a:pt x="850" y="35"/>
                    </a:lnTo>
                    <a:lnTo>
                      <a:pt x="821" y="45"/>
                    </a:lnTo>
                    <a:lnTo>
                      <a:pt x="793" y="56"/>
                    </a:lnTo>
                    <a:lnTo>
                      <a:pt x="766" y="69"/>
                    </a:lnTo>
                    <a:lnTo>
                      <a:pt x="740" y="83"/>
                    </a:lnTo>
                    <a:lnTo>
                      <a:pt x="716" y="97"/>
                    </a:lnTo>
                    <a:lnTo>
                      <a:pt x="692" y="112"/>
                    </a:lnTo>
                    <a:lnTo>
                      <a:pt x="671" y="129"/>
                    </a:lnTo>
                    <a:lnTo>
                      <a:pt x="650" y="147"/>
                    </a:lnTo>
                    <a:lnTo>
                      <a:pt x="632" y="165"/>
                    </a:lnTo>
                    <a:lnTo>
                      <a:pt x="614" y="147"/>
                    </a:lnTo>
                    <a:lnTo>
                      <a:pt x="594" y="129"/>
                    </a:lnTo>
                    <a:lnTo>
                      <a:pt x="571" y="112"/>
                    </a:lnTo>
                    <a:lnTo>
                      <a:pt x="549" y="97"/>
                    </a:lnTo>
                    <a:lnTo>
                      <a:pt x="525" y="83"/>
                    </a:lnTo>
                    <a:lnTo>
                      <a:pt x="499" y="69"/>
                    </a:lnTo>
                    <a:lnTo>
                      <a:pt x="472" y="56"/>
                    </a:lnTo>
                    <a:lnTo>
                      <a:pt x="444" y="45"/>
                    </a:lnTo>
                    <a:lnTo>
                      <a:pt x="415" y="35"/>
                    </a:lnTo>
                    <a:lnTo>
                      <a:pt x="384" y="25"/>
                    </a:lnTo>
                    <a:lnTo>
                      <a:pt x="353" y="18"/>
                    </a:lnTo>
                    <a:lnTo>
                      <a:pt x="321" y="11"/>
                    </a:lnTo>
                    <a:lnTo>
                      <a:pt x="288" y="7"/>
                    </a:lnTo>
                    <a:lnTo>
                      <a:pt x="255" y="3"/>
                    </a:lnTo>
                    <a:lnTo>
                      <a:pt x="221" y="1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48" y="1"/>
                    </a:lnTo>
                    <a:lnTo>
                      <a:pt x="130" y="1"/>
                    </a:lnTo>
                    <a:lnTo>
                      <a:pt x="112" y="3"/>
                    </a:lnTo>
                    <a:lnTo>
                      <a:pt x="94" y="6"/>
                    </a:lnTo>
                    <a:lnTo>
                      <a:pt x="77" y="7"/>
                    </a:lnTo>
                    <a:lnTo>
                      <a:pt x="59" y="11"/>
                    </a:lnTo>
                    <a:lnTo>
                      <a:pt x="40" y="14"/>
                    </a:lnTo>
                    <a:lnTo>
                      <a:pt x="0" y="22"/>
                    </a:lnTo>
                    <a:lnTo>
                      <a:pt x="0" y="685"/>
                    </a:lnTo>
                    <a:lnTo>
                      <a:pt x="0" y="901"/>
                    </a:lnTo>
                    <a:lnTo>
                      <a:pt x="60" y="889"/>
                    </a:lnTo>
                    <a:lnTo>
                      <a:pt x="68" y="887"/>
                    </a:lnTo>
                    <a:lnTo>
                      <a:pt x="77" y="886"/>
                    </a:lnTo>
                    <a:lnTo>
                      <a:pt x="85" y="884"/>
                    </a:lnTo>
                    <a:lnTo>
                      <a:pt x="94" y="883"/>
                    </a:lnTo>
                    <a:lnTo>
                      <a:pt x="102" y="883"/>
                    </a:lnTo>
                    <a:lnTo>
                      <a:pt x="110" y="882"/>
                    </a:lnTo>
                    <a:lnTo>
                      <a:pt x="119" y="880"/>
                    </a:lnTo>
                    <a:lnTo>
                      <a:pt x="127" y="880"/>
                    </a:lnTo>
                    <a:lnTo>
                      <a:pt x="168" y="777"/>
                    </a:lnTo>
                    <a:lnTo>
                      <a:pt x="159" y="777"/>
                    </a:lnTo>
                    <a:lnTo>
                      <a:pt x="150" y="778"/>
                    </a:lnTo>
                    <a:lnTo>
                      <a:pt x="141" y="778"/>
                    </a:lnTo>
                    <a:lnTo>
                      <a:pt x="133" y="778"/>
                    </a:lnTo>
                    <a:lnTo>
                      <a:pt x="124" y="779"/>
                    </a:lnTo>
                    <a:lnTo>
                      <a:pt x="116" y="779"/>
                    </a:lnTo>
                    <a:lnTo>
                      <a:pt x="109" y="781"/>
                    </a:lnTo>
                    <a:lnTo>
                      <a:pt x="101" y="781"/>
                    </a:lnTo>
                    <a:lnTo>
                      <a:pt x="101" y="739"/>
                    </a:lnTo>
                    <a:lnTo>
                      <a:pt x="110" y="737"/>
                    </a:lnTo>
                    <a:lnTo>
                      <a:pt x="120" y="736"/>
                    </a:lnTo>
                    <a:lnTo>
                      <a:pt x="131" y="735"/>
                    </a:lnTo>
                    <a:lnTo>
                      <a:pt x="141" y="735"/>
                    </a:lnTo>
                    <a:lnTo>
                      <a:pt x="152" y="733"/>
                    </a:lnTo>
                    <a:lnTo>
                      <a:pt x="162" y="733"/>
                    </a:lnTo>
                    <a:lnTo>
                      <a:pt x="173" y="733"/>
                    </a:lnTo>
                    <a:lnTo>
                      <a:pt x="185" y="733"/>
                    </a:lnTo>
                    <a:lnTo>
                      <a:pt x="224" y="634"/>
                    </a:lnTo>
                    <a:lnTo>
                      <a:pt x="209" y="632"/>
                    </a:lnTo>
                    <a:lnTo>
                      <a:pt x="193" y="632"/>
                    </a:lnTo>
                    <a:lnTo>
                      <a:pt x="176" y="632"/>
                    </a:lnTo>
                    <a:lnTo>
                      <a:pt x="161" y="632"/>
                    </a:lnTo>
                    <a:lnTo>
                      <a:pt x="145" y="634"/>
                    </a:lnTo>
                    <a:lnTo>
                      <a:pt x="130" y="635"/>
                    </a:lnTo>
                    <a:lnTo>
                      <a:pt x="116" y="636"/>
                    </a:lnTo>
                    <a:lnTo>
                      <a:pt x="101" y="638"/>
                    </a:lnTo>
                    <a:lnTo>
                      <a:pt x="101" y="107"/>
                    </a:lnTo>
                    <a:lnTo>
                      <a:pt x="110" y="105"/>
                    </a:lnTo>
                    <a:lnTo>
                      <a:pt x="122" y="104"/>
                    </a:lnTo>
                    <a:lnTo>
                      <a:pt x="131" y="102"/>
                    </a:lnTo>
                    <a:lnTo>
                      <a:pt x="143" y="102"/>
                    </a:lnTo>
                    <a:lnTo>
                      <a:pt x="152" y="101"/>
                    </a:lnTo>
                    <a:lnTo>
                      <a:pt x="164" y="101"/>
                    </a:lnTo>
                    <a:lnTo>
                      <a:pt x="175" y="101"/>
                    </a:lnTo>
                    <a:lnTo>
                      <a:pt x="186" y="101"/>
                    </a:lnTo>
                    <a:lnTo>
                      <a:pt x="220" y="102"/>
                    </a:lnTo>
                    <a:lnTo>
                      <a:pt x="253" y="104"/>
                    </a:lnTo>
                    <a:lnTo>
                      <a:pt x="286" y="108"/>
                    </a:lnTo>
                    <a:lnTo>
                      <a:pt x="318" y="114"/>
                    </a:lnTo>
                    <a:lnTo>
                      <a:pt x="349" y="121"/>
                    </a:lnTo>
                    <a:lnTo>
                      <a:pt x="378" y="129"/>
                    </a:lnTo>
                    <a:lnTo>
                      <a:pt x="406" y="137"/>
                    </a:lnTo>
                    <a:lnTo>
                      <a:pt x="434" y="149"/>
                    </a:lnTo>
                    <a:lnTo>
                      <a:pt x="459" y="161"/>
                    </a:lnTo>
                    <a:lnTo>
                      <a:pt x="485" y="174"/>
                    </a:lnTo>
                    <a:lnTo>
                      <a:pt x="507" y="188"/>
                    </a:lnTo>
                    <a:lnTo>
                      <a:pt x="527" y="203"/>
                    </a:lnTo>
                    <a:lnTo>
                      <a:pt x="546" y="220"/>
                    </a:lnTo>
                    <a:lnTo>
                      <a:pt x="562" y="237"/>
                    </a:lnTo>
                    <a:lnTo>
                      <a:pt x="577" y="255"/>
                    </a:lnTo>
                    <a:lnTo>
                      <a:pt x="588" y="273"/>
                    </a:lnTo>
                    <a:lnTo>
                      <a:pt x="632" y="353"/>
                    </a:lnTo>
                    <a:lnTo>
                      <a:pt x="677" y="273"/>
                    </a:lnTo>
                    <a:lnTo>
                      <a:pt x="688" y="255"/>
                    </a:lnTo>
                    <a:lnTo>
                      <a:pt x="703" y="237"/>
                    </a:lnTo>
                    <a:lnTo>
                      <a:pt x="719" y="220"/>
                    </a:lnTo>
                    <a:lnTo>
                      <a:pt x="738" y="203"/>
                    </a:lnTo>
                    <a:lnTo>
                      <a:pt x="758" y="188"/>
                    </a:lnTo>
                    <a:lnTo>
                      <a:pt x="780" y="174"/>
                    </a:lnTo>
                    <a:lnTo>
                      <a:pt x="806" y="161"/>
                    </a:lnTo>
                    <a:lnTo>
                      <a:pt x="831" y="149"/>
                    </a:lnTo>
                    <a:lnTo>
                      <a:pt x="857" y="137"/>
                    </a:lnTo>
                    <a:lnTo>
                      <a:pt x="887" y="129"/>
                    </a:lnTo>
                    <a:lnTo>
                      <a:pt x="916" y="121"/>
                    </a:lnTo>
                    <a:lnTo>
                      <a:pt x="947" y="114"/>
                    </a:lnTo>
                    <a:lnTo>
                      <a:pt x="979" y="108"/>
                    </a:lnTo>
                    <a:lnTo>
                      <a:pt x="1012" y="104"/>
                    </a:lnTo>
                    <a:lnTo>
                      <a:pt x="1044" y="102"/>
                    </a:lnTo>
                    <a:lnTo>
                      <a:pt x="1077" y="101"/>
                    </a:lnTo>
                    <a:lnTo>
                      <a:pt x="1089" y="101"/>
                    </a:lnTo>
                    <a:lnTo>
                      <a:pt x="1100" y="101"/>
                    </a:lnTo>
                    <a:lnTo>
                      <a:pt x="1111" y="101"/>
                    </a:lnTo>
                    <a:lnTo>
                      <a:pt x="1122" y="102"/>
                    </a:lnTo>
                    <a:lnTo>
                      <a:pt x="1133" y="102"/>
                    </a:lnTo>
                    <a:lnTo>
                      <a:pt x="1145" y="104"/>
                    </a:lnTo>
                    <a:lnTo>
                      <a:pt x="1155" y="105"/>
                    </a:lnTo>
                    <a:lnTo>
                      <a:pt x="1166" y="107"/>
                    </a:lnTo>
                    <a:lnTo>
                      <a:pt x="1166" y="638"/>
                    </a:lnTo>
                    <a:lnTo>
                      <a:pt x="1155" y="636"/>
                    </a:lnTo>
                    <a:lnTo>
                      <a:pt x="1145" y="635"/>
                    </a:lnTo>
                    <a:lnTo>
                      <a:pt x="1133" y="634"/>
                    </a:lnTo>
                    <a:lnTo>
                      <a:pt x="1122" y="634"/>
                    </a:lnTo>
                    <a:lnTo>
                      <a:pt x="1111" y="632"/>
                    </a:lnTo>
                    <a:lnTo>
                      <a:pt x="1100" y="632"/>
                    </a:lnTo>
                    <a:lnTo>
                      <a:pt x="1089" y="632"/>
                    </a:lnTo>
                    <a:lnTo>
                      <a:pt x="1077" y="632"/>
                    </a:lnTo>
                    <a:lnTo>
                      <a:pt x="1062" y="632"/>
                    </a:lnTo>
                    <a:lnTo>
                      <a:pt x="1047" y="632"/>
                    </a:lnTo>
                    <a:lnTo>
                      <a:pt x="1031" y="634"/>
                    </a:lnTo>
                    <a:lnTo>
                      <a:pt x="1016" y="635"/>
                    </a:lnTo>
                    <a:lnTo>
                      <a:pt x="1000" y="636"/>
                    </a:lnTo>
                    <a:lnTo>
                      <a:pt x="985" y="638"/>
                    </a:lnTo>
                    <a:lnTo>
                      <a:pt x="971" y="639"/>
                    </a:lnTo>
                    <a:lnTo>
                      <a:pt x="956" y="642"/>
                    </a:lnTo>
                    <a:lnTo>
                      <a:pt x="963" y="652"/>
                    </a:lnTo>
                    <a:lnTo>
                      <a:pt x="968" y="663"/>
                    </a:lnTo>
                    <a:lnTo>
                      <a:pt x="975" y="674"/>
                    </a:lnTo>
                    <a:lnTo>
                      <a:pt x="982" y="685"/>
                    </a:lnTo>
                    <a:lnTo>
                      <a:pt x="989" y="698"/>
                    </a:lnTo>
                    <a:lnTo>
                      <a:pt x="996" y="711"/>
                    </a:lnTo>
                    <a:lnTo>
                      <a:pt x="1003" y="723"/>
                    </a:lnTo>
                    <a:lnTo>
                      <a:pt x="1012" y="736"/>
                    </a:lnTo>
                    <a:lnTo>
                      <a:pt x="1031" y="735"/>
                    </a:lnTo>
                    <a:lnTo>
                      <a:pt x="1049" y="733"/>
                    </a:lnTo>
                    <a:lnTo>
                      <a:pt x="1069" y="733"/>
                    </a:lnTo>
                    <a:lnTo>
                      <a:pt x="1089" y="733"/>
                    </a:lnTo>
                    <a:lnTo>
                      <a:pt x="1108" y="733"/>
                    </a:lnTo>
                    <a:lnTo>
                      <a:pt x="1128" y="735"/>
                    </a:lnTo>
                    <a:lnTo>
                      <a:pt x="1146" y="736"/>
                    </a:lnTo>
                    <a:lnTo>
                      <a:pt x="1166" y="739"/>
                    </a:lnTo>
                    <a:lnTo>
                      <a:pt x="1166" y="781"/>
                    </a:lnTo>
                    <a:lnTo>
                      <a:pt x="1155" y="779"/>
                    </a:lnTo>
                    <a:lnTo>
                      <a:pt x="1145" y="779"/>
                    </a:lnTo>
                    <a:lnTo>
                      <a:pt x="1133" y="778"/>
                    </a:lnTo>
                    <a:lnTo>
                      <a:pt x="1122" y="778"/>
                    </a:lnTo>
                    <a:lnTo>
                      <a:pt x="1111" y="777"/>
                    </a:lnTo>
                    <a:lnTo>
                      <a:pt x="1100" y="777"/>
                    </a:lnTo>
                    <a:lnTo>
                      <a:pt x="1089" y="777"/>
                    </a:lnTo>
                    <a:lnTo>
                      <a:pt x="1077" y="777"/>
                    </a:lnTo>
                    <a:lnTo>
                      <a:pt x="1068" y="777"/>
                    </a:lnTo>
                    <a:lnTo>
                      <a:pt x="1058" y="777"/>
                    </a:lnTo>
                    <a:lnTo>
                      <a:pt x="1047" y="777"/>
                    </a:lnTo>
                    <a:lnTo>
                      <a:pt x="1037" y="778"/>
                    </a:lnTo>
                    <a:lnTo>
                      <a:pt x="1044" y="791"/>
                    </a:lnTo>
                    <a:lnTo>
                      <a:pt x="1052" y="803"/>
                    </a:lnTo>
                    <a:lnTo>
                      <a:pt x="1059" y="816"/>
                    </a:lnTo>
                    <a:lnTo>
                      <a:pt x="1066" y="828"/>
                    </a:lnTo>
                    <a:lnTo>
                      <a:pt x="1073" y="841"/>
                    </a:lnTo>
                    <a:lnTo>
                      <a:pt x="1082" y="854"/>
                    </a:lnTo>
                    <a:lnTo>
                      <a:pt x="1089" y="865"/>
                    </a:lnTo>
                    <a:lnTo>
                      <a:pt x="1096" y="877"/>
                    </a:lnTo>
                    <a:lnTo>
                      <a:pt x="1110" y="877"/>
                    </a:lnTo>
                    <a:lnTo>
                      <a:pt x="1124" y="879"/>
                    </a:lnTo>
                    <a:lnTo>
                      <a:pt x="1138" y="880"/>
                    </a:lnTo>
                    <a:lnTo>
                      <a:pt x="1152" y="880"/>
                    </a:lnTo>
                    <a:lnTo>
                      <a:pt x="1166" y="883"/>
                    </a:lnTo>
                    <a:lnTo>
                      <a:pt x="1180" y="884"/>
                    </a:lnTo>
                    <a:lnTo>
                      <a:pt x="1194" y="886"/>
                    </a:lnTo>
                    <a:lnTo>
                      <a:pt x="1206" y="889"/>
                    </a:lnTo>
                    <a:lnTo>
                      <a:pt x="1267" y="901"/>
                    </a:lnTo>
                    <a:lnTo>
                      <a:pt x="1267" y="22"/>
                    </a:lnTo>
                    <a:lnTo>
                      <a:pt x="122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69" name="Freeform 208"/>
              <p:cNvSpPr>
                <a:spLocks/>
              </p:cNvSpPr>
              <p:nvPr/>
            </p:nvSpPr>
            <p:spPr bwMode="auto">
              <a:xfrm>
                <a:off x="2678" y="2827"/>
                <a:ext cx="43" cy="32"/>
              </a:xfrm>
              <a:custGeom>
                <a:avLst/>
                <a:gdLst>
                  <a:gd name="T0" fmla="*/ 0 w 139"/>
                  <a:gd name="T1" fmla="*/ 0 h 105"/>
                  <a:gd name="T2" fmla="*/ 0 w 139"/>
                  <a:gd name="T3" fmla="*/ 0 h 105"/>
                  <a:gd name="T4" fmla="*/ 0 w 139"/>
                  <a:gd name="T5" fmla="*/ 0 h 105"/>
                  <a:gd name="T6" fmla="*/ 0 w 139"/>
                  <a:gd name="T7" fmla="*/ 0 h 105"/>
                  <a:gd name="T8" fmla="*/ 0 w 139"/>
                  <a:gd name="T9" fmla="*/ 0 h 105"/>
                  <a:gd name="T10" fmla="*/ 0 w 139"/>
                  <a:gd name="T11" fmla="*/ 0 h 105"/>
                  <a:gd name="T12" fmla="*/ 0 w 139"/>
                  <a:gd name="T13" fmla="*/ 0 h 105"/>
                  <a:gd name="T14" fmla="*/ 0 w 139"/>
                  <a:gd name="T15" fmla="*/ 0 h 105"/>
                  <a:gd name="T16" fmla="*/ 0 w 139"/>
                  <a:gd name="T17" fmla="*/ 0 h 105"/>
                  <a:gd name="T18" fmla="*/ 0 w 139"/>
                  <a:gd name="T19" fmla="*/ 0 h 105"/>
                  <a:gd name="T20" fmla="*/ 0 w 139"/>
                  <a:gd name="T21" fmla="*/ 0 h 105"/>
                  <a:gd name="T22" fmla="*/ 0 w 139"/>
                  <a:gd name="T23" fmla="*/ 0 h 105"/>
                  <a:gd name="T24" fmla="*/ 0 w 139"/>
                  <a:gd name="T25" fmla="*/ 0 h 105"/>
                  <a:gd name="T26" fmla="*/ 0 w 139"/>
                  <a:gd name="T27" fmla="*/ 0 h 105"/>
                  <a:gd name="T28" fmla="*/ 0 w 139"/>
                  <a:gd name="T29" fmla="*/ 0 h 105"/>
                  <a:gd name="T30" fmla="*/ 0 w 139"/>
                  <a:gd name="T31" fmla="*/ 0 h 105"/>
                  <a:gd name="T32" fmla="*/ 0 w 139"/>
                  <a:gd name="T33" fmla="*/ 0 h 105"/>
                  <a:gd name="T34" fmla="*/ 0 w 139"/>
                  <a:gd name="T35" fmla="*/ 0 h 105"/>
                  <a:gd name="T36" fmla="*/ 0 w 139"/>
                  <a:gd name="T37" fmla="*/ 0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9"/>
                  <a:gd name="T58" fmla="*/ 0 h 105"/>
                  <a:gd name="T59" fmla="*/ 139 w 139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9" h="105">
                    <a:moveTo>
                      <a:pt x="41" y="0"/>
                    </a:moveTo>
                    <a:lnTo>
                      <a:pt x="0" y="103"/>
                    </a:lnTo>
                    <a:lnTo>
                      <a:pt x="17" y="102"/>
                    </a:lnTo>
                    <a:lnTo>
                      <a:pt x="35" y="100"/>
                    </a:lnTo>
                    <a:lnTo>
                      <a:pt x="52" y="100"/>
                    </a:lnTo>
                    <a:lnTo>
                      <a:pt x="70" y="100"/>
                    </a:lnTo>
                    <a:lnTo>
                      <a:pt x="87" y="100"/>
                    </a:lnTo>
                    <a:lnTo>
                      <a:pt x="105" y="102"/>
                    </a:lnTo>
                    <a:lnTo>
                      <a:pt x="122" y="103"/>
                    </a:lnTo>
                    <a:lnTo>
                      <a:pt x="139" y="105"/>
                    </a:lnTo>
                    <a:lnTo>
                      <a:pt x="132" y="4"/>
                    </a:lnTo>
                    <a:lnTo>
                      <a:pt x="121" y="2"/>
                    </a:lnTo>
                    <a:lnTo>
                      <a:pt x="110" y="2"/>
                    </a:lnTo>
                    <a:lnTo>
                      <a:pt x="98" y="1"/>
                    </a:lnTo>
                    <a:lnTo>
                      <a:pt x="87" y="1"/>
                    </a:lnTo>
                    <a:lnTo>
                      <a:pt x="76" y="0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0" name="Freeform 209"/>
              <p:cNvSpPr>
                <a:spLocks/>
              </p:cNvSpPr>
              <p:nvPr/>
            </p:nvSpPr>
            <p:spPr bwMode="auto">
              <a:xfrm>
                <a:off x="2936" y="2828"/>
                <a:ext cx="36" cy="31"/>
              </a:xfrm>
              <a:custGeom>
                <a:avLst/>
                <a:gdLst>
                  <a:gd name="T0" fmla="*/ 0 w 118"/>
                  <a:gd name="T1" fmla="*/ 0 h 102"/>
                  <a:gd name="T2" fmla="*/ 0 w 118"/>
                  <a:gd name="T3" fmla="*/ 0 h 102"/>
                  <a:gd name="T4" fmla="*/ 0 w 118"/>
                  <a:gd name="T5" fmla="*/ 0 h 102"/>
                  <a:gd name="T6" fmla="*/ 0 w 118"/>
                  <a:gd name="T7" fmla="*/ 0 h 102"/>
                  <a:gd name="T8" fmla="*/ 0 w 118"/>
                  <a:gd name="T9" fmla="*/ 0 h 102"/>
                  <a:gd name="T10" fmla="*/ 0 w 118"/>
                  <a:gd name="T11" fmla="*/ 0 h 102"/>
                  <a:gd name="T12" fmla="*/ 0 w 118"/>
                  <a:gd name="T13" fmla="*/ 0 h 102"/>
                  <a:gd name="T14" fmla="*/ 0 w 118"/>
                  <a:gd name="T15" fmla="*/ 0 h 102"/>
                  <a:gd name="T16" fmla="*/ 0 w 118"/>
                  <a:gd name="T17" fmla="*/ 0 h 102"/>
                  <a:gd name="T18" fmla="*/ 0 w 118"/>
                  <a:gd name="T19" fmla="*/ 0 h 102"/>
                  <a:gd name="T20" fmla="*/ 0 w 118"/>
                  <a:gd name="T21" fmla="*/ 0 h 102"/>
                  <a:gd name="T22" fmla="*/ 0 w 118"/>
                  <a:gd name="T23" fmla="*/ 0 h 102"/>
                  <a:gd name="T24" fmla="*/ 0 w 118"/>
                  <a:gd name="T25" fmla="*/ 0 h 102"/>
                  <a:gd name="T26" fmla="*/ 0 w 118"/>
                  <a:gd name="T27" fmla="*/ 0 h 102"/>
                  <a:gd name="T28" fmla="*/ 0 w 118"/>
                  <a:gd name="T29" fmla="*/ 0 h 102"/>
                  <a:gd name="T30" fmla="*/ 0 w 118"/>
                  <a:gd name="T31" fmla="*/ 0 h 102"/>
                  <a:gd name="T32" fmla="*/ 0 w 118"/>
                  <a:gd name="T33" fmla="*/ 0 h 102"/>
                  <a:gd name="T34" fmla="*/ 0 w 118"/>
                  <a:gd name="T35" fmla="*/ 0 h 102"/>
                  <a:gd name="T36" fmla="*/ 0 w 118"/>
                  <a:gd name="T37" fmla="*/ 0 h 102"/>
                  <a:gd name="T38" fmla="*/ 0 w 118"/>
                  <a:gd name="T39" fmla="*/ 0 h 102"/>
                  <a:gd name="T40" fmla="*/ 0 w 118"/>
                  <a:gd name="T41" fmla="*/ 0 h 102"/>
                  <a:gd name="T42" fmla="*/ 0 w 118"/>
                  <a:gd name="T43" fmla="*/ 0 h 102"/>
                  <a:gd name="T44" fmla="*/ 0 w 118"/>
                  <a:gd name="T45" fmla="*/ 0 h 102"/>
                  <a:gd name="T46" fmla="*/ 0 w 118"/>
                  <a:gd name="T47" fmla="*/ 0 h 102"/>
                  <a:gd name="T48" fmla="*/ 0 w 118"/>
                  <a:gd name="T49" fmla="*/ 0 h 102"/>
                  <a:gd name="T50" fmla="*/ 0 w 118"/>
                  <a:gd name="T51" fmla="*/ 0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02"/>
                  <a:gd name="T80" fmla="*/ 118 w 118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02">
                    <a:moveTo>
                      <a:pt x="0" y="6"/>
                    </a:moveTo>
                    <a:lnTo>
                      <a:pt x="29" y="102"/>
                    </a:lnTo>
                    <a:lnTo>
                      <a:pt x="41" y="101"/>
                    </a:lnTo>
                    <a:lnTo>
                      <a:pt x="52" y="101"/>
                    </a:lnTo>
                    <a:lnTo>
                      <a:pt x="63" y="99"/>
                    </a:lnTo>
                    <a:lnTo>
                      <a:pt x="74" y="99"/>
                    </a:lnTo>
                    <a:lnTo>
                      <a:pt x="84" y="99"/>
                    </a:lnTo>
                    <a:lnTo>
                      <a:pt x="95" y="99"/>
                    </a:lnTo>
                    <a:lnTo>
                      <a:pt x="106" y="99"/>
                    </a:lnTo>
                    <a:lnTo>
                      <a:pt x="118" y="99"/>
                    </a:lnTo>
                    <a:lnTo>
                      <a:pt x="111" y="87"/>
                    </a:lnTo>
                    <a:lnTo>
                      <a:pt x="104" y="76"/>
                    </a:lnTo>
                    <a:lnTo>
                      <a:pt x="95" y="63"/>
                    </a:lnTo>
                    <a:lnTo>
                      <a:pt x="88" y="50"/>
                    </a:lnTo>
                    <a:lnTo>
                      <a:pt x="81" y="38"/>
                    </a:lnTo>
                    <a:lnTo>
                      <a:pt x="74" y="25"/>
                    </a:lnTo>
                    <a:lnTo>
                      <a:pt x="66" y="13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5" y="1"/>
                    </a:lnTo>
                    <a:lnTo>
                      <a:pt x="36" y="1"/>
                    </a:lnTo>
                    <a:lnTo>
                      <a:pt x="29" y="3"/>
                    </a:lnTo>
                    <a:lnTo>
                      <a:pt x="22" y="3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1" name="Freeform 210"/>
              <p:cNvSpPr>
                <a:spLocks/>
              </p:cNvSpPr>
              <p:nvPr/>
            </p:nvSpPr>
            <p:spPr bwMode="auto">
              <a:xfrm>
                <a:off x="2716" y="2784"/>
                <a:ext cx="229" cy="115"/>
              </a:xfrm>
              <a:custGeom>
                <a:avLst/>
                <a:gdLst>
                  <a:gd name="T0" fmla="*/ 0 w 756"/>
                  <a:gd name="T1" fmla="*/ 0 h 378"/>
                  <a:gd name="T2" fmla="*/ 0 w 756"/>
                  <a:gd name="T3" fmla="*/ 0 h 378"/>
                  <a:gd name="T4" fmla="*/ 0 w 756"/>
                  <a:gd name="T5" fmla="*/ 0 h 378"/>
                  <a:gd name="T6" fmla="*/ 0 w 756"/>
                  <a:gd name="T7" fmla="*/ 0 h 378"/>
                  <a:gd name="T8" fmla="*/ 0 w 756"/>
                  <a:gd name="T9" fmla="*/ 0 h 378"/>
                  <a:gd name="T10" fmla="*/ 0 w 756"/>
                  <a:gd name="T11" fmla="*/ 0 h 378"/>
                  <a:gd name="T12" fmla="*/ 0 w 756"/>
                  <a:gd name="T13" fmla="*/ 0 h 378"/>
                  <a:gd name="T14" fmla="*/ 0 w 756"/>
                  <a:gd name="T15" fmla="*/ 0 h 378"/>
                  <a:gd name="T16" fmla="*/ 0 w 756"/>
                  <a:gd name="T17" fmla="*/ 0 h 378"/>
                  <a:gd name="T18" fmla="*/ 0 w 756"/>
                  <a:gd name="T19" fmla="*/ 0 h 378"/>
                  <a:gd name="T20" fmla="*/ 0 w 756"/>
                  <a:gd name="T21" fmla="*/ 0 h 378"/>
                  <a:gd name="T22" fmla="*/ 0 w 756"/>
                  <a:gd name="T23" fmla="*/ 0 h 378"/>
                  <a:gd name="T24" fmla="*/ 0 w 756"/>
                  <a:gd name="T25" fmla="*/ 0 h 378"/>
                  <a:gd name="T26" fmla="*/ 0 w 756"/>
                  <a:gd name="T27" fmla="*/ 0 h 378"/>
                  <a:gd name="T28" fmla="*/ 0 w 756"/>
                  <a:gd name="T29" fmla="*/ 0 h 378"/>
                  <a:gd name="T30" fmla="*/ 0 w 756"/>
                  <a:gd name="T31" fmla="*/ 0 h 378"/>
                  <a:gd name="T32" fmla="*/ 0 w 756"/>
                  <a:gd name="T33" fmla="*/ 0 h 378"/>
                  <a:gd name="T34" fmla="*/ 0 w 756"/>
                  <a:gd name="T35" fmla="*/ 0 h 378"/>
                  <a:gd name="T36" fmla="*/ 0 w 756"/>
                  <a:gd name="T37" fmla="*/ 0 h 378"/>
                  <a:gd name="T38" fmla="*/ 0 w 756"/>
                  <a:gd name="T39" fmla="*/ 0 h 378"/>
                  <a:gd name="T40" fmla="*/ 0 w 756"/>
                  <a:gd name="T41" fmla="*/ 0 h 378"/>
                  <a:gd name="T42" fmla="*/ 0 w 756"/>
                  <a:gd name="T43" fmla="*/ 0 h 378"/>
                  <a:gd name="T44" fmla="*/ 0 w 756"/>
                  <a:gd name="T45" fmla="*/ 0 h 378"/>
                  <a:gd name="T46" fmla="*/ 0 w 756"/>
                  <a:gd name="T47" fmla="*/ 0 h 378"/>
                  <a:gd name="T48" fmla="*/ 0 w 756"/>
                  <a:gd name="T49" fmla="*/ 0 h 378"/>
                  <a:gd name="T50" fmla="*/ 0 w 756"/>
                  <a:gd name="T51" fmla="*/ 0 h 378"/>
                  <a:gd name="T52" fmla="*/ 0 w 756"/>
                  <a:gd name="T53" fmla="*/ 0 h 378"/>
                  <a:gd name="T54" fmla="*/ 0 w 756"/>
                  <a:gd name="T55" fmla="*/ 0 h 378"/>
                  <a:gd name="T56" fmla="*/ 0 w 756"/>
                  <a:gd name="T57" fmla="*/ 0 h 378"/>
                  <a:gd name="T58" fmla="*/ 0 w 756"/>
                  <a:gd name="T59" fmla="*/ 0 h 378"/>
                  <a:gd name="T60" fmla="*/ 0 w 756"/>
                  <a:gd name="T61" fmla="*/ 0 h 378"/>
                  <a:gd name="T62" fmla="*/ 0 w 756"/>
                  <a:gd name="T63" fmla="*/ 0 h 378"/>
                  <a:gd name="T64" fmla="*/ 0 w 756"/>
                  <a:gd name="T65" fmla="*/ 0 h 378"/>
                  <a:gd name="T66" fmla="*/ 0 w 756"/>
                  <a:gd name="T67" fmla="*/ 0 h 378"/>
                  <a:gd name="T68" fmla="*/ 0 w 756"/>
                  <a:gd name="T69" fmla="*/ 0 h 378"/>
                  <a:gd name="T70" fmla="*/ 0 w 756"/>
                  <a:gd name="T71" fmla="*/ 0 h 378"/>
                  <a:gd name="T72" fmla="*/ 0 w 756"/>
                  <a:gd name="T73" fmla="*/ 0 h 378"/>
                  <a:gd name="T74" fmla="*/ 0 w 756"/>
                  <a:gd name="T75" fmla="*/ 0 h 378"/>
                  <a:gd name="T76" fmla="*/ 0 w 756"/>
                  <a:gd name="T77" fmla="*/ 0 h 378"/>
                  <a:gd name="T78" fmla="*/ 0 w 756"/>
                  <a:gd name="T79" fmla="*/ 0 h 378"/>
                  <a:gd name="T80" fmla="*/ 0 w 756"/>
                  <a:gd name="T81" fmla="*/ 0 h 378"/>
                  <a:gd name="T82" fmla="*/ 0 w 756"/>
                  <a:gd name="T83" fmla="*/ 0 h 378"/>
                  <a:gd name="T84" fmla="*/ 0 w 756"/>
                  <a:gd name="T85" fmla="*/ 0 h 378"/>
                  <a:gd name="T86" fmla="*/ 0 w 756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56"/>
                  <a:gd name="T133" fmla="*/ 0 h 378"/>
                  <a:gd name="T134" fmla="*/ 756 w 75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56" h="378">
                    <a:moveTo>
                      <a:pt x="431" y="262"/>
                    </a:moveTo>
                    <a:lnTo>
                      <a:pt x="441" y="248"/>
                    </a:lnTo>
                    <a:lnTo>
                      <a:pt x="452" y="234"/>
                    </a:lnTo>
                    <a:lnTo>
                      <a:pt x="463" y="221"/>
                    </a:lnTo>
                    <a:lnTo>
                      <a:pt x="477" y="209"/>
                    </a:lnTo>
                    <a:lnTo>
                      <a:pt x="493" y="198"/>
                    </a:lnTo>
                    <a:lnTo>
                      <a:pt x="508" y="185"/>
                    </a:lnTo>
                    <a:lnTo>
                      <a:pt x="525" y="175"/>
                    </a:lnTo>
                    <a:lnTo>
                      <a:pt x="543" y="164"/>
                    </a:lnTo>
                    <a:lnTo>
                      <a:pt x="562" y="156"/>
                    </a:lnTo>
                    <a:lnTo>
                      <a:pt x="581" y="146"/>
                    </a:lnTo>
                    <a:lnTo>
                      <a:pt x="602" y="137"/>
                    </a:lnTo>
                    <a:lnTo>
                      <a:pt x="623" y="130"/>
                    </a:lnTo>
                    <a:lnTo>
                      <a:pt x="644" y="123"/>
                    </a:lnTo>
                    <a:lnTo>
                      <a:pt x="668" y="118"/>
                    </a:lnTo>
                    <a:lnTo>
                      <a:pt x="690" y="112"/>
                    </a:lnTo>
                    <a:lnTo>
                      <a:pt x="714" y="108"/>
                    </a:lnTo>
                    <a:lnTo>
                      <a:pt x="685" y="10"/>
                    </a:lnTo>
                    <a:lnTo>
                      <a:pt x="661" y="14"/>
                    </a:lnTo>
                    <a:lnTo>
                      <a:pt x="639" y="20"/>
                    </a:lnTo>
                    <a:lnTo>
                      <a:pt x="616" y="27"/>
                    </a:lnTo>
                    <a:lnTo>
                      <a:pt x="594" y="34"/>
                    </a:lnTo>
                    <a:lnTo>
                      <a:pt x="573" y="41"/>
                    </a:lnTo>
                    <a:lnTo>
                      <a:pt x="552" y="49"/>
                    </a:lnTo>
                    <a:lnTo>
                      <a:pt x="531" y="57"/>
                    </a:lnTo>
                    <a:lnTo>
                      <a:pt x="511" y="67"/>
                    </a:lnTo>
                    <a:lnTo>
                      <a:pt x="493" y="77"/>
                    </a:lnTo>
                    <a:lnTo>
                      <a:pt x="473" y="88"/>
                    </a:lnTo>
                    <a:lnTo>
                      <a:pt x="456" y="100"/>
                    </a:lnTo>
                    <a:lnTo>
                      <a:pt x="440" y="111"/>
                    </a:lnTo>
                    <a:lnTo>
                      <a:pt x="424" y="123"/>
                    </a:lnTo>
                    <a:lnTo>
                      <a:pt x="409" y="136"/>
                    </a:lnTo>
                    <a:lnTo>
                      <a:pt x="395" y="149"/>
                    </a:lnTo>
                    <a:lnTo>
                      <a:pt x="381" y="163"/>
                    </a:lnTo>
                    <a:lnTo>
                      <a:pt x="365" y="146"/>
                    </a:lnTo>
                    <a:lnTo>
                      <a:pt x="347" y="130"/>
                    </a:lnTo>
                    <a:lnTo>
                      <a:pt x="329" y="115"/>
                    </a:lnTo>
                    <a:lnTo>
                      <a:pt x="309" y="101"/>
                    </a:lnTo>
                    <a:lnTo>
                      <a:pt x="288" y="88"/>
                    </a:lnTo>
                    <a:lnTo>
                      <a:pt x="266" y="76"/>
                    </a:lnTo>
                    <a:lnTo>
                      <a:pt x="243" y="63"/>
                    </a:lnTo>
                    <a:lnTo>
                      <a:pt x="220" y="52"/>
                    </a:lnTo>
                    <a:lnTo>
                      <a:pt x="194" y="42"/>
                    </a:lnTo>
                    <a:lnTo>
                      <a:pt x="168" y="34"/>
                    </a:lnTo>
                    <a:lnTo>
                      <a:pt x="141" y="25"/>
                    </a:lnTo>
                    <a:lnTo>
                      <a:pt x="114" y="18"/>
                    </a:lnTo>
                    <a:lnTo>
                      <a:pt x="86" y="13"/>
                    </a:lnTo>
                    <a:lnTo>
                      <a:pt x="58" y="7"/>
                    </a:lnTo>
                    <a:lnTo>
                      <a:pt x="29" y="3"/>
                    </a:lnTo>
                    <a:lnTo>
                      <a:pt x="0" y="0"/>
                    </a:lnTo>
                    <a:lnTo>
                      <a:pt x="7" y="101"/>
                    </a:lnTo>
                    <a:lnTo>
                      <a:pt x="33" y="104"/>
                    </a:lnTo>
                    <a:lnTo>
                      <a:pt x="60" y="109"/>
                    </a:lnTo>
                    <a:lnTo>
                      <a:pt x="86" y="115"/>
                    </a:lnTo>
                    <a:lnTo>
                      <a:pt x="112" y="121"/>
                    </a:lnTo>
                    <a:lnTo>
                      <a:pt x="136" y="128"/>
                    </a:lnTo>
                    <a:lnTo>
                      <a:pt x="159" y="136"/>
                    </a:lnTo>
                    <a:lnTo>
                      <a:pt x="182" y="146"/>
                    </a:lnTo>
                    <a:lnTo>
                      <a:pt x="204" y="156"/>
                    </a:lnTo>
                    <a:lnTo>
                      <a:pt x="224" y="167"/>
                    </a:lnTo>
                    <a:lnTo>
                      <a:pt x="243" y="178"/>
                    </a:lnTo>
                    <a:lnTo>
                      <a:pt x="262" y="191"/>
                    </a:lnTo>
                    <a:lnTo>
                      <a:pt x="278" y="203"/>
                    </a:lnTo>
                    <a:lnTo>
                      <a:pt x="294" y="217"/>
                    </a:lnTo>
                    <a:lnTo>
                      <a:pt x="308" y="231"/>
                    </a:lnTo>
                    <a:lnTo>
                      <a:pt x="320" y="247"/>
                    </a:lnTo>
                    <a:lnTo>
                      <a:pt x="332" y="262"/>
                    </a:lnTo>
                    <a:lnTo>
                      <a:pt x="316" y="251"/>
                    </a:lnTo>
                    <a:lnTo>
                      <a:pt x="299" y="240"/>
                    </a:lnTo>
                    <a:lnTo>
                      <a:pt x="283" y="228"/>
                    </a:lnTo>
                    <a:lnTo>
                      <a:pt x="264" y="219"/>
                    </a:lnTo>
                    <a:lnTo>
                      <a:pt x="246" y="209"/>
                    </a:lnTo>
                    <a:lnTo>
                      <a:pt x="227" y="200"/>
                    </a:lnTo>
                    <a:lnTo>
                      <a:pt x="207" y="192"/>
                    </a:lnTo>
                    <a:lnTo>
                      <a:pt x="187" y="185"/>
                    </a:lnTo>
                    <a:lnTo>
                      <a:pt x="166" y="178"/>
                    </a:lnTo>
                    <a:lnTo>
                      <a:pt x="145" y="171"/>
                    </a:lnTo>
                    <a:lnTo>
                      <a:pt x="123" y="165"/>
                    </a:lnTo>
                    <a:lnTo>
                      <a:pt x="100" y="160"/>
                    </a:lnTo>
                    <a:lnTo>
                      <a:pt x="78" y="156"/>
                    </a:lnTo>
                    <a:lnTo>
                      <a:pt x="56" y="151"/>
                    </a:lnTo>
                    <a:lnTo>
                      <a:pt x="32" y="149"/>
                    </a:lnTo>
                    <a:lnTo>
                      <a:pt x="8" y="146"/>
                    </a:lnTo>
                    <a:lnTo>
                      <a:pt x="15" y="247"/>
                    </a:lnTo>
                    <a:lnTo>
                      <a:pt x="39" y="249"/>
                    </a:lnTo>
                    <a:lnTo>
                      <a:pt x="61" y="254"/>
                    </a:lnTo>
                    <a:lnTo>
                      <a:pt x="84" y="259"/>
                    </a:lnTo>
                    <a:lnTo>
                      <a:pt x="106" y="264"/>
                    </a:lnTo>
                    <a:lnTo>
                      <a:pt x="127" y="271"/>
                    </a:lnTo>
                    <a:lnTo>
                      <a:pt x="148" y="278"/>
                    </a:lnTo>
                    <a:lnTo>
                      <a:pt x="169" y="285"/>
                    </a:lnTo>
                    <a:lnTo>
                      <a:pt x="189" y="293"/>
                    </a:lnTo>
                    <a:lnTo>
                      <a:pt x="207" y="301"/>
                    </a:lnTo>
                    <a:lnTo>
                      <a:pt x="225" y="311"/>
                    </a:lnTo>
                    <a:lnTo>
                      <a:pt x="242" y="321"/>
                    </a:lnTo>
                    <a:lnTo>
                      <a:pt x="257" y="331"/>
                    </a:lnTo>
                    <a:lnTo>
                      <a:pt x="273" y="342"/>
                    </a:lnTo>
                    <a:lnTo>
                      <a:pt x="287" y="353"/>
                    </a:lnTo>
                    <a:lnTo>
                      <a:pt x="299" y="366"/>
                    </a:lnTo>
                    <a:lnTo>
                      <a:pt x="311" y="378"/>
                    </a:lnTo>
                    <a:lnTo>
                      <a:pt x="452" y="378"/>
                    </a:lnTo>
                    <a:lnTo>
                      <a:pt x="465" y="366"/>
                    </a:lnTo>
                    <a:lnTo>
                      <a:pt x="477" y="353"/>
                    </a:lnTo>
                    <a:lnTo>
                      <a:pt x="491" y="342"/>
                    </a:lnTo>
                    <a:lnTo>
                      <a:pt x="507" y="329"/>
                    </a:lnTo>
                    <a:lnTo>
                      <a:pt x="524" y="320"/>
                    </a:lnTo>
                    <a:lnTo>
                      <a:pt x="541" y="310"/>
                    </a:lnTo>
                    <a:lnTo>
                      <a:pt x="559" y="300"/>
                    </a:lnTo>
                    <a:lnTo>
                      <a:pt x="578" y="290"/>
                    </a:lnTo>
                    <a:lnTo>
                      <a:pt x="598" y="283"/>
                    </a:lnTo>
                    <a:lnTo>
                      <a:pt x="619" y="275"/>
                    </a:lnTo>
                    <a:lnTo>
                      <a:pt x="641" y="268"/>
                    </a:lnTo>
                    <a:lnTo>
                      <a:pt x="662" y="262"/>
                    </a:lnTo>
                    <a:lnTo>
                      <a:pt x="685" y="256"/>
                    </a:lnTo>
                    <a:lnTo>
                      <a:pt x="709" y="252"/>
                    </a:lnTo>
                    <a:lnTo>
                      <a:pt x="733" y="248"/>
                    </a:lnTo>
                    <a:lnTo>
                      <a:pt x="756" y="245"/>
                    </a:lnTo>
                    <a:lnTo>
                      <a:pt x="727" y="149"/>
                    </a:lnTo>
                    <a:lnTo>
                      <a:pt x="706" y="151"/>
                    </a:lnTo>
                    <a:lnTo>
                      <a:pt x="685" y="156"/>
                    </a:lnTo>
                    <a:lnTo>
                      <a:pt x="664" y="160"/>
                    </a:lnTo>
                    <a:lnTo>
                      <a:pt x="643" y="164"/>
                    </a:lnTo>
                    <a:lnTo>
                      <a:pt x="623" y="170"/>
                    </a:lnTo>
                    <a:lnTo>
                      <a:pt x="602" y="175"/>
                    </a:lnTo>
                    <a:lnTo>
                      <a:pt x="584" y="182"/>
                    </a:lnTo>
                    <a:lnTo>
                      <a:pt x="564" y="188"/>
                    </a:lnTo>
                    <a:lnTo>
                      <a:pt x="546" y="196"/>
                    </a:lnTo>
                    <a:lnTo>
                      <a:pt x="528" y="205"/>
                    </a:lnTo>
                    <a:lnTo>
                      <a:pt x="510" y="213"/>
                    </a:lnTo>
                    <a:lnTo>
                      <a:pt x="493" y="221"/>
                    </a:lnTo>
                    <a:lnTo>
                      <a:pt x="476" y="231"/>
                    </a:lnTo>
                    <a:lnTo>
                      <a:pt x="461" y="241"/>
                    </a:lnTo>
                    <a:lnTo>
                      <a:pt x="445" y="251"/>
                    </a:lnTo>
                    <a:lnTo>
                      <a:pt x="431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3327" name="Picture 211" descr="logo_d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5272088"/>
            <a:ext cx="295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28" name="AutoShape 279"/>
          <p:cNvCxnSpPr>
            <a:cxnSpLocks noChangeShapeType="1"/>
            <a:endCxn id="13460" idx="0"/>
          </p:cNvCxnSpPr>
          <p:nvPr/>
        </p:nvCxnSpPr>
        <p:spPr bwMode="auto">
          <a:xfrm flipH="1">
            <a:off x="658813" y="5481638"/>
            <a:ext cx="66675" cy="755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9" name="AutoShape 283"/>
          <p:cNvCxnSpPr>
            <a:cxnSpLocks noChangeShapeType="1"/>
            <a:endCxn id="13421" idx="1"/>
          </p:cNvCxnSpPr>
          <p:nvPr/>
        </p:nvCxnSpPr>
        <p:spPr bwMode="auto">
          <a:xfrm>
            <a:off x="725488" y="5481638"/>
            <a:ext cx="303212" cy="65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30" name="AutoShape 284"/>
          <p:cNvCxnSpPr>
            <a:cxnSpLocks noChangeShapeType="1"/>
            <a:endCxn id="13400" idx="2"/>
          </p:cNvCxnSpPr>
          <p:nvPr/>
        </p:nvCxnSpPr>
        <p:spPr bwMode="auto">
          <a:xfrm>
            <a:off x="725488" y="5481638"/>
            <a:ext cx="53340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31" name="AutoShape 285"/>
          <p:cNvCxnSpPr>
            <a:cxnSpLocks noChangeShapeType="1"/>
            <a:endCxn id="13424" idx="2"/>
          </p:cNvCxnSpPr>
          <p:nvPr/>
        </p:nvCxnSpPr>
        <p:spPr bwMode="auto">
          <a:xfrm>
            <a:off x="725488" y="5481638"/>
            <a:ext cx="1830387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32" name="AutoShape 286"/>
          <p:cNvCxnSpPr>
            <a:cxnSpLocks noChangeShapeType="1"/>
            <a:endCxn id="13388" idx="2"/>
          </p:cNvCxnSpPr>
          <p:nvPr/>
        </p:nvCxnSpPr>
        <p:spPr bwMode="auto">
          <a:xfrm>
            <a:off x="725488" y="5481638"/>
            <a:ext cx="966787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33" name="AutoShape 287"/>
          <p:cNvCxnSpPr>
            <a:cxnSpLocks noChangeShapeType="1"/>
            <a:endCxn id="13322" idx="2"/>
          </p:cNvCxnSpPr>
          <p:nvPr/>
        </p:nvCxnSpPr>
        <p:spPr bwMode="auto">
          <a:xfrm>
            <a:off x="760413" y="5481638"/>
            <a:ext cx="3990975" cy="1006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34" name="Rectangle 312"/>
          <p:cNvSpPr>
            <a:spLocks noChangeArrowheads="1"/>
          </p:cNvSpPr>
          <p:nvPr/>
        </p:nvSpPr>
        <p:spPr bwMode="auto">
          <a:xfrm>
            <a:off x="611188" y="6021388"/>
            <a:ext cx="1633537" cy="185737"/>
          </a:xfrm>
          <a:prstGeom prst="rect">
            <a:avLst/>
          </a:prstGeom>
          <a:solidFill>
            <a:srgbClr val="FF9900"/>
          </a:solidFill>
          <a:ln w="31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Century Gothic" pitchFamily="34" charset="0"/>
              </a:rPr>
              <a:t>СамараНИПИнефть</a:t>
            </a:r>
            <a:endParaRPr lang="en-GB" sz="1200" b="1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7" name="Group 264"/>
          <p:cNvGrpSpPr>
            <a:grpSpLocks/>
          </p:cNvGrpSpPr>
          <p:nvPr/>
        </p:nvGrpSpPr>
        <p:grpSpPr bwMode="auto">
          <a:xfrm>
            <a:off x="1042988" y="5732463"/>
            <a:ext cx="255587" cy="255587"/>
            <a:chOff x="4128" y="2880"/>
            <a:chExt cx="185" cy="185"/>
          </a:xfrm>
        </p:grpSpPr>
        <p:sp>
          <p:nvSpPr>
            <p:cNvPr id="13448" name="Oval 265"/>
            <p:cNvSpPr>
              <a:spLocks noChangeArrowheads="1"/>
            </p:cNvSpPr>
            <p:nvPr/>
          </p:nvSpPr>
          <p:spPr bwMode="auto">
            <a:xfrm>
              <a:off x="4128" y="2880"/>
              <a:ext cx="185" cy="185"/>
            </a:xfrm>
            <a:prstGeom prst="ellipse">
              <a:avLst/>
            </a:prstGeom>
            <a:solidFill>
              <a:schemeClr val="bg1"/>
            </a:solidFill>
            <a:ln w="15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 b="1">
                <a:ea typeface="MS PGothic" pitchFamily="34" charset="-128"/>
              </a:endParaRPr>
            </a:p>
          </p:txBody>
        </p:sp>
        <p:grpSp>
          <p:nvGrpSpPr>
            <p:cNvPr id="8" name="Group 266"/>
            <p:cNvGrpSpPr>
              <a:grpSpLocks/>
            </p:cNvGrpSpPr>
            <p:nvPr/>
          </p:nvGrpSpPr>
          <p:grpSpPr bwMode="auto">
            <a:xfrm>
              <a:off x="4156" y="2924"/>
              <a:ext cx="132" cy="106"/>
              <a:chOff x="2640" y="2592"/>
              <a:chExt cx="384" cy="307"/>
            </a:xfrm>
          </p:grpSpPr>
          <p:sp>
            <p:nvSpPr>
              <p:cNvPr id="13450" name="Freeform 267"/>
              <p:cNvSpPr>
                <a:spLocks/>
              </p:cNvSpPr>
              <p:nvPr/>
            </p:nvSpPr>
            <p:spPr bwMode="auto">
              <a:xfrm>
                <a:off x="2689" y="2724"/>
                <a:ext cx="118" cy="43"/>
              </a:xfrm>
              <a:custGeom>
                <a:avLst/>
                <a:gdLst>
                  <a:gd name="T0" fmla="*/ 0 w 389"/>
                  <a:gd name="T1" fmla="*/ 0 h 140"/>
                  <a:gd name="T2" fmla="*/ 0 w 389"/>
                  <a:gd name="T3" fmla="*/ 0 h 140"/>
                  <a:gd name="T4" fmla="*/ 0 w 389"/>
                  <a:gd name="T5" fmla="*/ 0 h 140"/>
                  <a:gd name="T6" fmla="*/ 0 w 389"/>
                  <a:gd name="T7" fmla="*/ 0 h 140"/>
                  <a:gd name="T8" fmla="*/ 0 w 389"/>
                  <a:gd name="T9" fmla="*/ 0 h 140"/>
                  <a:gd name="T10" fmla="*/ 0 w 389"/>
                  <a:gd name="T11" fmla="*/ 0 h 140"/>
                  <a:gd name="T12" fmla="*/ 0 w 389"/>
                  <a:gd name="T13" fmla="*/ 0 h 140"/>
                  <a:gd name="T14" fmla="*/ 0 w 389"/>
                  <a:gd name="T15" fmla="*/ 0 h 140"/>
                  <a:gd name="T16" fmla="*/ 0 w 389"/>
                  <a:gd name="T17" fmla="*/ 0 h 140"/>
                  <a:gd name="T18" fmla="*/ 0 w 389"/>
                  <a:gd name="T19" fmla="*/ 0 h 140"/>
                  <a:gd name="T20" fmla="*/ 0 w 389"/>
                  <a:gd name="T21" fmla="*/ 0 h 140"/>
                  <a:gd name="T22" fmla="*/ 0 w 389"/>
                  <a:gd name="T23" fmla="*/ 0 h 140"/>
                  <a:gd name="T24" fmla="*/ 0 w 389"/>
                  <a:gd name="T25" fmla="*/ 0 h 140"/>
                  <a:gd name="T26" fmla="*/ 0 w 389"/>
                  <a:gd name="T27" fmla="*/ 0 h 140"/>
                  <a:gd name="T28" fmla="*/ 0 w 389"/>
                  <a:gd name="T29" fmla="*/ 0 h 140"/>
                  <a:gd name="T30" fmla="*/ 0 w 389"/>
                  <a:gd name="T31" fmla="*/ 0 h 140"/>
                  <a:gd name="T32" fmla="*/ 0 w 389"/>
                  <a:gd name="T33" fmla="*/ 0 h 140"/>
                  <a:gd name="T34" fmla="*/ 0 w 389"/>
                  <a:gd name="T35" fmla="*/ 0 h 140"/>
                  <a:gd name="T36" fmla="*/ 0 w 389"/>
                  <a:gd name="T37" fmla="*/ 0 h 140"/>
                  <a:gd name="T38" fmla="*/ 0 w 389"/>
                  <a:gd name="T39" fmla="*/ 0 h 140"/>
                  <a:gd name="T40" fmla="*/ 0 w 389"/>
                  <a:gd name="T41" fmla="*/ 0 h 140"/>
                  <a:gd name="T42" fmla="*/ 0 w 389"/>
                  <a:gd name="T43" fmla="*/ 0 h 140"/>
                  <a:gd name="T44" fmla="*/ 0 w 389"/>
                  <a:gd name="T45" fmla="*/ 0 h 140"/>
                  <a:gd name="T46" fmla="*/ 0 w 389"/>
                  <a:gd name="T47" fmla="*/ 0 h 140"/>
                  <a:gd name="T48" fmla="*/ 0 w 389"/>
                  <a:gd name="T49" fmla="*/ 0 h 140"/>
                  <a:gd name="T50" fmla="*/ 0 w 389"/>
                  <a:gd name="T51" fmla="*/ 0 h 140"/>
                  <a:gd name="T52" fmla="*/ 0 w 389"/>
                  <a:gd name="T53" fmla="*/ 0 h 140"/>
                  <a:gd name="T54" fmla="*/ 0 w 389"/>
                  <a:gd name="T55" fmla="*/ 0 h 140"/>
                  <a:gd name="T56" fmla="*/ 0 w 389"/>
                  <a:gd name="T57" fmla="*/ 0 h 140"/>
                  <a:gd name="T58" fmla="*/ 0 w 389"/>
                  <a:gd name="T59" fmla="*/ 0 h 140"/>
                  <a:gd name="T60" fmla="*/ 0 w 389"/>
                  <a:gd name="T61" fmla="*/ 0 h 140"/>
                  <a:gd name="T62" fmla="*/ 0 w 389"/>
                  <a:gd name="T63" fmla="*/ 0 h 140"/>
                  <a:gd name="T64" fmla="*/ 0 w 389"/>
                  <a:gd name="T65" fmla="*/ 0 h 140"/>
                  <a:gd name="T66" fmla="*/ 0 w 389"/>
                  <a:gd name="T67" fmla="*/ 0 h 140"/>
                  <a:gd name="T68" fmla="*/ 0 w 389"/>
                  <a:gd name="T69" fmla="*/ 0 h 140"/>
                  <a:gd name="T70" fmla="*/ 0 w 389"/>
                  <a:gd name="T71" fmla="*/ 0 h 140"/>
                  <a:gd name="T72" fmla="*/ 0 w 389"/>
                  <a:gd name="T73" fmla="*/ 0 h 140"/>
                  <a:gd name="T74" fmla="*/ 0 w 389"/>
                  <a:gd name="T75" fmla="*/ 0 h 140"/>
                  <a:gd name="T76" fmla="*/ 0 w 389"/>
                  <a:gd name="T77" fmla="*/ 0 h 140"/>
                  <a:gd name="T78" fmla="*/ 0 w 389"/>
                  <a:gd name="T79" fmla="*/ 0 h 140"/>
                  <a:gd name="T80" fmla="*/ 0 w 389"/>
                  <a:gd name="T81" fmla="*/ 0 h 140"/>
                  <a:gd name="T82" fmla="*/ 0 w 389"/>
                  <a:gd name="T83" fmla="*/ 0 h 140"/>
                  <a:gd name="T84" fmla="*/ 0 w 389"/>
                  <a:gd name="T85" fmla="*/ 0 h 140"/>
                  <a:gd name="T86" fmla="*/ 0 w 389"/>
                  <a:gd name="T87" fmla="*/ 0 h 140"/>
                  <a:gd name="T88" fmla="*/ 0 w 389"/>
                  <a:gd name="T89" fmla="*/ 0 h 140"/>
                  <a:gd name="T90" fmla="*/ 0 w 389"/>
                  <a:gd name="T91" fmla="*/ 0 h 140"/>
                  <a:gd name="T92" fmla="*/ 0 w 389"/>
                  <a:gd name="T93" fmla="*/ 0 h 140"/>
                  <a:gd name="T94" fmla="*/ 0 w 389"/>
                  <a:gd name="T95" fmla="*/ 0 h 140"/>
                  <a:gd name="T96" fmla="*/ 0 w 389"/>
                  <a:gd name="T97" fmla="*/ 0 h 140"/>
                  <a:gd name="T98" fmla="*/ 0 w 389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9"/>
                  <a:gd name="T151" fmla="*/ 0 h 140"/>
                  <a:gd name="T152" fmla="*/ 389 w 389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9" h="140">
                    <a:moveTo>
                      <a:pt x="378" y="95"/>
                    </a:moveTo>
                    <a:lnTo>
                      <a:pt x="378" y="95"/>
                    </a:lnTo>
                    <a:lnTo>
                      <a:pt x="360" y="84"/>
                    </a:lnTo>
                    <a:lnTo>
                      <a:pt x="342" y="73"/>
                    </a:lnTo>
                    <a:lnTo>
                      <a:pt x="322" y="63"/>
                    </a:lnTo>
                    <a:lnTo>
                      <a:pt x="303" y="55"/>
                    </a:lnTo>
                    <a:lnTo>
                      <a:pt x="282" y="46"/>
                    </a:lnTo>
                    <a:lnTo>
                      <a:pt x="261" y="38"/>
                    </a:lnTo>
                    <a:lnTo>
                      <a:pt x="238" y="31"/>
                    </a:lnTo>
                    <a:lnTo>
                      <a:pt x="217" y="24"/>
                    </a:lnTo>
                    <a:lnTo>
                      <a:pt x="193" y="18"/>
                    </a:lnTo>
                    <a:lnTo>
                      <a:pt x="171" y="14"/>
                    </a:lnTo>
                    <a:lnTo>
                      <a:pt x="147" y="10"/>
                    </a:lnTo>
                    <a:lnTo>
                      <a:pt x="123" y="6"/>
                    </a:lnTo>
                    <a:lnTo>
                      <a:pt x="99" y="4"/>
                    </a:lnTo>
                    <a:lnTo>
                      <a:pt x="74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lnTo>
                      <a:pt x="48" y="50"/>
                    </a:lnTo>
                    <a:lnTo>
                      <a:pt x="70" y="52"/>
                    </a:lnTo>
                    <a:lnTo>
                      <a:pt x="94" y="53"/>
                    </a:lnTo>
                    <a:lnTo>
                      <a:pt x="116" y="56"/>
                    </a:lnTo>
                    <a:lnTo>
                      <a:pt x="137" y="60"/>
                    </a:lnTo>
                    <a:lnTo>
                      <a:pt x="160" y="63"/>
                    </a:lnTo>
                    <a:lnTo>
                      <a:pt x="181" y="69"/>
                    </a:lnTo>
                    <a:lnTo>
                      <a:pt x="202" y="73"/>
                    </a:lnTo>
                    <a:lnTo>
                      <a:pt x="223" y="80"/>
                    </a:lnTo>
                    <a:lnTo>
                      <a:pt x="242" y="85"/>
                    </a:lnTo>
                    <a:lnTo>
                      <a:pt x="262" y="92"/>
                    </a:lnTo>
                    <a:lnTo>
                      <a:pt x="282" y="101"/>
                    </a:lnTo>
                    <a:lnTo>
                      <a:pt x="300" y="109"/>
                    </a:lnTo>
                    <a:lnTo>
                      <a:pt x="318" y="118"/>
                    </a:lnTo>
                    <a:lnTo>
                      <a:pt x="335" y="127"/>
                    </a:lnTo>
                    <a:lnTo>
                      <a:pt x="352" y="137"/>
                    </a:lnTo>
                    <a:lnTo>
                      <a:pt x="360" y="140"/>
                    </a:lnTo>
                    <a:lnTo>
                      <a:pt x="370" y="140"/>
                    </a:lnTo>
                    <a:lnTo>
                      <a:pt x="378" y="137"/>
                    </a:lnTo>
                    <a:lnTo>
                      <a:pt x="385" y="130"/>
                    </a:lnTo>
                    <a:lnTo>
                      <a:pt x="389" y="120"/>
                    </a:lnTo>
                    <a:lnTo>
                      <a:pt x="389" y="111"/>
                    </a:lnTo>
                    <a:lnTo>
                      <a:pt x="385" y="102"/>
                    </a:lnTo>
                    <a:lnTo>
                      <a:pt x="378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" name="Freeform 268"/>
              <p:cNvSpPr>
                <a:spLocks/>
              </p:cNvSpPr>
              <p:nvPr/>
            </p:nvSpPr>
            <p:spPr bwMode="auto">
              <a:xfrm>
                <a:off x="2851" y="2670"/>
                <a:ext cx="120" cy="44"/>
              </a:xfrm>
              <a:custGeom>
                <a:avLst/>
                <a:gdLst>
                  <a:gd name="T0" fmla="*/ 0 w 397"/>
                  <a:gd name="T1" fmla="*/ 0 h 144"/>
                  <a:gd name="T2" fmla="*/ 0 w 397"/>
                  <a:gd name="T3" fmla="*/ 0 h 144"/>
                  <a:gd name="T4" fmla="*/ 0 w 397"/>
                  <a:gd name="T5" fmla="*/ 0 h 144"/>
                  <a:gd name="T6" fmla="*/ 0 w 397"/>
                  <a:gd name="T7" fmla="*/ 0 h 144"/>
                  <a:gd name="T8" fmla="*/ 0 w 397"/>
                  <a:gd name="T9" fmla="*/ 0 h 144"/>
                  <a:gd name="T10" fmla="*/ 0 w 397"/>
                  <a:gd name="T11" fmla="*/ 0 h 144"/>
                  <a:gd name="T12" fmla="*/ 0 w 397"/>
                  <a:gd name="T13" fmla="*/ 0 h 144"/>
                  <a:gd name="T14" fmla="*/ 0 w 397"/>
                  <a:gd name="T15" fmla="*/ 0 h 144"/>
                  <a:gd name="T16" fmla="*/ 0 w 397"/>
                  <a:gd name="T17" fmla="*/ 0 h 144"/>
                  <a:gd name="T18" fmla="*/ 0 w 397"/>
                  <a:gd name="T19" fmla="*/ 0 h 144"/>
                  <a:gd name="T20" fmla="*/ 0 w 397"/>
                  <a:gd name="T21" fmla="*/ 0 h 144"/>
                  <a:gd name="T22" fmla="*/ 0 w 397"/>
                  <a:gd name="T23" fmla="*/ 0 h 144"/>
                  <a:gd name="T24" fmla="*/ 0 w 397"/>
                  <a:gd name="T25" fmla="*/ 0 h 144"/>
                  <a:gd name="T26" fmla="*/ 0 w 397"/>
                  <a:gd name="T27" fmla="*/ 0 h 144"/>
                  <a:gd name="T28" fmla="*/ 0 w 397"/>
                  <a:gd name="T29" fmla="*/ 0 h 144"/>
                  <a:gd name="T30" fmla="*/ 0 w 397"/>
                  <a:gd name="T31" fmla="*/ 0 h 144"/>
                  <a:gd name="T32" fmla="*/ 0 w 397"/>
                  <a:gd name="T33" fmla="*/ 0 h 144"/>
                  <a:gd name="T34" fmla="*/ 0 w 397"/>
                  <a:gd name="T35" fmla="*/ 0 h 144"/>
                  <a:gd name="T36" fmla="*/ 0 w 397"/>
                  <a:gd name="T37" fmla="*/ 0 h 144"/>
                  <a:gd name="T38" fmla="*/ 0 w 397"/>
                  <a:gd name="T39" fmla="*/ 0 h 144"/>
                  <a:gd name="T40" fmla="*/ 0 w 397"/>
                  <a:gd name="T41" fmla="*/ 0 h 144"/>
                  <a:gd name="T42" fmla="*/ 0 w 397"/>
                  <a:gd name="T43" fmla="*/ 0 h 144"/>
                  <a:gd name="T44" fmla="*/ 0 w 397"/>
                  <a:gd name="T45" fmla="*/ 0 h 144"/>
                  <a:gd name="T46" fmla="*/ 0 w 397"/>
                  <a:gd name="T47" fmla="*/ 0 h 144"/>
                  <a:gd name="T48" fmla="*/ 0 w 397"/>
                  <a:gd name="T49" fmla="*/ 0 h 144"/>
                  <a:gd name="T50" fmla="*/ 0 w 397"/>
                  <a:gd name="T51" fmla="*/ 0 h 144"/>
                  <a:gd name="T52" fmla="*/ 0 w 397"/>
                  <a:gd name="T53" fmla="*/ 0 h 144"/>
                  <a:gd name="T54" fmla="*/ 0 w 397"/>
                  <a:gd name="T55" fmla="*/ 0 h 144"/>
                  <a:gd name="T56" fmla="*/ 0 w 397"/>
                  <a:gd name="T57" fmla="*/ 0 h 144"/>
                  <a:gd name="T58" fmla="*/ 0 w 397"/>
                  <a:gd name="T59" fmla="*/ 0 h 144"/>
                  <a:gd name="T60" fmla="*/ 0 w 397"/>
                  <a:gd name="T61" fmla="*/ 0 h 144"/>
                  <a:gd name="T62" fmla="*/ 0 w 397"/>
                  <a:gd name="T63" fmla="*/ 0 h 144"/>
                  <a:gd name="T64" fmla="*/ 0 w 397"/>
                  <a:gd name="T65" fmla="*/ 0 h 144"/>
                  <a:gd name="T66" fmla="*/ 0 w 397"/>
                  <a:gd name="T67" fmla="*/ 0 h 144"/>
                  <a:gd name="T68" fmla="*/ 0 w 397"/>
                  <a:gd name="T69" fmla="*/ 0 h 144"/>
                  <a:gd name="T70" fmla="*/ 0 w 397"/>
                  <a:gd name="T71" fmla="*/ 0 h 144"/>
                  <a:gd name="T72" fmla="*/ 0 w 397"/>
                  <a:gd name="T73" fmla="*/ 0 h 144"/>
                  <a:gd name="T74" fmla="*/ 0 w 397"/>
                  <a:gd name="T75" fmla="*/ 0 h 144"/>
                  <a:gd name="T76" fmla="*/ 0 w 397"/>
                  <a:gd name="T77" fmla="*/ 0 h 144"/>
                  <a:gd name="T78" fmla="*/ 0 w 397"/>
                  <a:gd name="T79" fmla="*/ 0 h 144"/>
                  <a:gd name="T80" fmla="*/ 0 w 397"/>
                  <a:gd name="T81" fmla="*/ 0 h 144"/>
                  <a:gd name="T82" fmla="*/ 0 w 397"/>
                  <a:gd name="T83" fmla="*/ 0 h 144"/>
                  <a:gd name="T84" fmla="*/ 0 w 397"/>
                  <a:gd name="T85" fmla="*/ 0 h 144"/>
                  <a:gd name="T86" fmla="*/ 0 w 397"/>
                  <a:gd name="T87" fmla="*/ 0 h 144"/>
                  <a:gd name="T88" fmla="*/ 0 w 397"/>
                  <a:gd name="T89" fmla="*/ 0 h 144"/>
                  <a:gd name="T90" fmla="*/ 0 w 397"/>
                  <a:gd name="T91" fmla="*/ 0 h 144"/>
                  <a:gd name="T92" fmla="*/ 0 w 397"/>
                  <a:gd name="T93" fmla="*/ 0 h 144"/>
                  <a:gd name="T94" fmla="*/ 0 w 397"/>
                  <a:gd name="T95" fmla="*/ 0 h 144"/>
                  <a:gd name="T96" fmla="*/ 0 w 397"/>
                  <a:gd name="T97" fmla="*/ 0 h 144"/>
                  <a:gd name="T98" fmla="*/ 0 w 397"/>
                  <a:gd name="T99" fmla="*/ 0 h 1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7"/>
                  <a:gd name="T151" fmla="*/ 0 h 144"/>
                  <a:gd name="T152" fmla="*/ 397 w 397"/>
                  <a:gd name="T153" fmla="*/ 144 h 1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7" h="144">
                    <a:moveTo>
                      <a:pt x="39" y="140"/>
                    </a:moveTo>
                    <a:lnTo>
                      <a:pt x="39" y="140"/>
                    </a:lnTo>
                    <a:lnTo>
                      <a:pt x="56" y="130"/>
                    </a:lnTo>
                    <a:lnTo>
                      <a:pt x="73" y="119"/>
                    </a:lnTo>
                    <a:lnTo>
                      <a:pt x="90" y="111"/>
                    </a:lnTo>
                    <a:lnTo>
                      <a:pt x="110" y="102"/>
                    </a:lnTo>
                    <a:lnTo>
                      <a:pt x="128" y="94"/>
                    </a:lnTo>
                    <a:lnTo>
                      <a:pt x="149" y="87"/>
                    </a:lnTo>
                    <a:lnTo>
                      <a:pt x="168" y="80"/>
                    </a:lnTo>
                    <a:lnTo>
                      <a:pt x="189" y="74"/>
                    </a:lnTo>
                    <a:lnTo>
                      <a:pt x="212" y="69"/>
                    </a:lnTo>
                    <a:lnTo>
                      <a:pt x="233" y="63"/>
                    </a:lnTo>
                    <a:lnTo>
                      <a:pt x="255" y="60"/>
                    </a:lnTo>
                    <a:lnTo>
                      <a:pt x="278" y="56"/>
                    </a:lnTo>
                    <a:lnTo>
                      <a:pt x="302" y="53"/>
                    </a:lnTo>
                    <a:lnTo>
                      <a:pt x="324" y="52"/>
                    </a:lnTo>
                    <a:lnTo>
                      <a:pt x="348" y="50"/>
                    </a:lnTo>
                    <a:lnTo>
                      <a:pt x="372" y="50"/>
                    </a:lnTo>
                    <a:lnTo>
                      <a:pt x="381" y="49"/>
                    </a:lnTo>
                    <a:lnTo>
                      <a:pt x="390" y="43"/>
                    </a:lnTo>
                    <a:lnTo>
                      <a:pt x="395" y="35"/>
                    </a:lnTo>
                    <a:lnTo>
                      <a:pt x="397" y="25"/>
                    </a:lnTo>
                    <a:lnTo>
                      <a:pt x="395" y="15"/>
                    </a:lnTo>
                    <a:lnTo>
                      <a:pt x="390" y="7"/>
                    </a:lnTo>
                    <a:lnTo>
                      <a:pt x="381" y="1"/>
                    </a:lnTo>
                    <a:lnTo>
                      <a:pt x="372" y="0"/>
                    </a:lnTo>
                    <a:lnTo>
                      <a:pt x="346" y="0"/>
                    </a:lnTo>
                    <a:lnTo>
                      <a:pt x="321" y="1"/>
                    </a:lnTo>
                    <a:lnTo>
                      <a:pt x="296" y="4"/>
                    </a:lnTo>
                    <a:lnTo>
                      <a:pt x="271" y="7"/>
                    </a:lnTo>
                    <a:lnTo>
                      <a:pt x="247" y="10"/>
                    </a:lnTo>
                    <a:lnTo>
                      <a:pt x="222" y="15"/>
                    </a:lnTo>
                    <a:lnTo>
                      <a:pt x="198" y="20"/>
                    </a:lnTo>
                    <a:lnTo>
                      <a:pt x="175" y="27"/>
                    </a:lnTo>
                    <a:lnTo>
                      <a:pt x="152" y="32"/>
                    </a:lnTo>
                    <a:lnTo>
                      <a:pt x="131" y="41"/>
                    </a:lnTo>
                    <a:lnTo>
                      <a:pt x="108" y="49"/>
                    </a:lnTo>
                    <a:lnTo>
                      <a:pt x="87" y="57"/>
                    </a:lnTo>
                    <a:lnTo>
                      <a:pt x="66" y="67"/>
                    </a:lnTo>
                    <a:lnTo>
                      <a:pt x="46" y="77"/>
                    </a:lnTo>
                    <a:lnTo>
                      <a:pt x="28" y="88"/>
                    </a:lnTo>
                    <a:lnTo>
                      <a:pt x="10" y="99"/>
                    </a:lnTo>
                    <a:lnTo>
                      <a:pt x="3" y="106"/>
                    </a:lnTo>
                    <a:lnTo>
                      <a:pt x="0" y="115"/>
                    </a:lnTo>
                    <a:lnTo>
                      <a:pt x="0" y="125"/>
                    </a:lnTo>
                    <a:lnTo>
                      <a:pt x="4" y="134"/>
                    </a:lnTo>
                    <a:lnTo>
                      <a:pt x="11" y="141"/>
                    </a:lnTo>
                    <a:lnTo>
                      <a:pt x="20" y="144"/>
                    </a:lnTo>
                    <a:lnTo>
                      <a:pt x="30" y="144"/>
                    </a:lnTo>
                    <a:lnTo>
                      <a:pt x="39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" name="Freeform 269"/>
              <p:cNvSpPr>
                <a:spLocks/>
              </p:cNvSpPr>
              <p:nvPr/>
            </p:nvSpPr>
            <p:spPr bwMode="auto">
              <a:xfrm>
                <a:off x="2853" y="2724"/>
                <a:ext cx="118" cy="43"/>
              </a:xfrm>
              <a:custGeom>
                <a:avLst/>
                <a:gdLst>
                  <a:gd name="T0" fmla="*/ 0 w 390"/>
                  <a:gd name="T1" fmla="*/ 0 h 140"/>
                  <a:gd name="T2" fmla="*/ 0 w 390"/>
                  <a:gd name="T3" fmla="*/ 0 h 140"/>
                  <a:gd name="T4" fmla="*/ 0 w 390"/>
                  <a:gd name="T5" fmla="*/ 0 h 140"/>
                  <a:gd name="T6" fmla="*/ 0 w 390"/>
                  <a:gd name="T7" fmla="*/ 0 h 140"/>
                  <a:gd name="T8" fmla="*/ 0 w 390"/>
                  <a:gd name="T9" fmla="*/ 0 h 140"/>
                  <a:gd name="T10" fmla="*/ 0 w 390"/>
                  <a:gd name="T11" fmla="*/ 0 h 140"/>
                  <a:gd name="T12" fmla="*/ 0 w 390"/>
                  <a:gd name="T13" fmla="*/ 0 h 140"/>
                  <a:gd name="T14" fmla="*/ 0 w 390"/>
                  <a:gd name="T15" fmla="*/ 0 h 140"/>
                  <a:gd name="T16" fmla="*/ 0 w 390"/>
                  <a:gd name="T17" fmla="*/ 0 h 140"/>
                  <a:gd name="T18" fmla="*/ 0 w 390"/>
                  <a:gd name="T19" fmla="*/ 0 h 140"/>
                  <a:gd name="T20" fmla="*/ 0 w 390"/>
                  <a:gd name="T21" fmla="*/ 0 h 140"/>
                  <a:gd name="T22" fmla="*/ 0 w 390"/>
                  <a:gd name="T23" fmla="*/ 0 h 140"/>
                  <a:gd name="T24" fmla="*/ 0 w 390"/>
                  <a:gd name="T25" fmla="*/ 0 h 140"/>
                  <a:gd name="T26" fmla="*/ 0 w 390"/>
                  <a:gd name="T27" fmla="*/ 0 h 140"/>
                  <a:gd name="T28" fmla="*/ 0 w 390"/>
                  <a:gd name="T29" fmla="*/ 0 h 140"/>
                  <a:gd name="T30" fmla="*/ 0 w 390"/>
                  <a:gd name="T31" fmla="*/ 0 h 140"/>
                  <a:gd name="T32" fmla="*/ 0 w 390"/>
                  <a:gd name="T33" fmla="*/ 0 h 140"/>
                  <a:gd name="T34" fmla="*/ 0 w 390"/>
                  <a:gd name="T35" fmla="*/ 0 h 140"/>
                  <a:gd name="T36" fmla="*/ 0 w 390"/>
                  <a:gd name="T37" fmla="*/ 0 h 140"/>
                  <a:gd name="T38" fmla="*/ 0 w 390"/>
                  <a:gd name="T39" fmla="*/ 0 h 140"/>
                  <a:gd name="T40" fmla="*/ 0 w 390"/>
                  <a:gd name="T41" fmla="*/ 0 h 140"/>
                  <a:gd name="T42" fmla="*/ 0 w 390"/>
                  <a:gd name="T43" fmla="*/ 0 h 140"/>
                  <a:gd name="T44" fmla="*/ 0 w 390"/>
                  <a:gd name="T45" fmla="*/ 0 h 140"/>
                  <a:gd name="T46" fmla="*/ 0 w 390"/>
                  <a:gd name="T47" fmla="*/ 0 h 140"/>
                  <a:gd name="T48" fmla="*/ 0 w 390"/>
                  <a:gd name="T49" fmla="*/ 0 h 140"/>
                  <a:gd name="T50" fmla="*/ 0 w 390"/>
                  <a:gd name="T51" fmla="*/ 0 h 140"/>
                  <a:gd name="T52" fmla="*/ 0 w 390"/>
                  <a:gd name="T53" fmla="*/ 0 h 140"/>
                  <a:gd name="T54" fmla="*/ 0 w 390"/>
                  <a:gd name="T55" fmla="*/ 0 h 140"/>
                  <a:gd name="T56" fmla="*/ 0 w 390"/>
                  <a:gd name="T57" fmla="*/ 0 h 140"/>
                  <a:gd name="T58" fmla="*/ 0 w 390"/>
                  <a:gd name="T59" fmla="*/ 0 h 140"/>
                  <a:gd name="T60" fmla="*/ 0 w 390"/>
                  <a:gd name="T61" fmla="*/ 0 h 140"/>
                  <a:gd name="T62" fmla="*/ 0 w 390"/>
                  <a:gd name="T63" fmla="*/ 0 h 140"/>
                  <a:gd name="T64" fmla="*/ 0 w 390"/>
                  <a:gd name="T65" fmla="*/ 0 h 140"/>
                  <a:gd name="T66" fmla="*/ 0 w 390"/>
                  <a:gd name="T67" fmla="*/ 0 h 140"/>
                  <a:gd name="T68" fmla="*/ 0 w 390"/>
                  <a:gd name="T69" fmla="*/ 0 h 140"/>
                  <a:gd name="T70" fmla="*/ 0 w 390"/>
                  <a:gd name="T71" fmla="*/ 0 h 140"/>
                  <a:gd name="T72" fmla="*/ 0 w 390"/>
                  <a:gd name="T73" fmla="*/ 0 h 140"/>
                  <a:gd name="T74" fmla="*/ 0 w 390"/>
                  <a:gd name="T75" fmla="*/ 0 h 140"/>
                  <a:gd name="T76" fmla="*/ 0 w 390"/>
                  <a:gd name="T77" fmla="*/ 0 h 140"/>
                  <a:gd name="T78" fmla="*/ 0 w 390"/>
                  <a:gd name="T79" fmla="*/ 0 h 140"/>
                  <a:gd name="T80" fmla="*/ 0 w 390"/>
                  <a:gd name="T81" fmla="*/ 0 h 140"/>
                  <a:gd name="T82" fmla="*/ 0 w 390"/>
                  <a:gd name="T83" fmla="*/ 0 h 140"/>
                  <a:gd name="T84" fmla="*/ 0 w 390"/>
                  <a:gd name="T85" fmla="*/ 0 h 140"/>
                  <a:gd name="T86" fmla="*/ 0 w 390"/>
                  <a:gd name="T87" fmla="*/ 0 h 140"/>
                  <a:gd name="T88" fmla="*/ 0 w 390"/>
                  <a:gd name="T89" fmla="*/ 0 h 140"/>
                  <a:gd name="T90" fmla="*/ 0 w 390"/>
                  <a:gd name="T91" fmla="*/ 0 h 140"/>
                  <a:gd name="T92" fmla="*/ 0 w 390"/>
                  <a:gd name="T93" fmla="*/ 0 h 140"/>
                  <a:gd name="T94" fmla="*/ 0 w 390"/>
                  <a:gd name="T95" fmla="*/ 0 h 140"/>
                  <a:gd name="T96" fmla="*/ 0 w 390"/>
                  <a:gd name="T97" fmla="*/ 0 h 140"/>
                  <a:gd name="T98" fmla="*/ 0 w 390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0"/>
                  <a:gd name="T151" fmla="*/ 0 h 140"/>
                  <a:gd name="T152" fmla="*/ 390 w 390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0" h="140">
                    <a:moveTo>
                      <a:pt x="365" y="0"/>
                    </a:moveTo>
                    <a:lnTo>
                      <a:pt x="339" y="0"/>
                    </a:lnTo>
                    <a:lnTo>
                      <a:pt x="314" y="1"/>
                    </a:lnTo>
                    <a:lnTo>
                      <a:pt x="290" y="4"/>
                    </a:lnTo>
                    <a:lnTo>
                      <a:pt x="267" y="6"/>
                    </a:lnTo>
                    <a:lnTo>
                      <a:pt x="243" y="10"/>
                    </a:lnTo>
                    <a:lnTo>
                      <a:pt x="219" y="14"/>
                    </a:lnTo>
                    <a:lnTo>
                      <a:pt x="195" y="18"/>
                    </a:lnTo>
                    <a:lnTo>
                      <a:pt x="173" y="24"/>
                    </a:lnTo>
                    <a:lnTo>
                      <a:pt x="150" y="31"/>
                    </a:lnTo>
                    <a:lnTo>
                      <a:pt x="129" y="38"/>
                    </a:lnTo>
                    <a:lnTo>
                      <a:pt x="108" y="46"/>
                    </a:lnTo>
                    <a:lnTo>
                      <a:pt x="87" y="55"/>
                    </a:lnTo>
                    <a:lnTo>
                      <a:pt x="68" y="63"/>
                    </a:lnTo>
                    <a:lnTo>
                      <a:pt x="48" y="73"/>
                    </a:lnTo>
                    <a:lnTo>
                      <a:pt x="30" y="84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3" y="130"/>
                    </a:lnTo>
                    <a:lnTo>
                      <a:pt x="10" y="137"/>
                    </a:lnTo>
                    <a:lnTo>
                      <a:pt x="20" y="140"/>
                    </a:lnTo>
                    <a:lnTo>
                      <a:pt x="30" y="140"/>
                    </a:lnTo>
                    <a:lnTo>
                      <a:pt x="38" y="137"/>
                    </a:lnTo>
                    <a:lnTo>
                      <a:pt x="55" y="127"/>
                    </a:lnTo>
                    <a:lnTo>
                      <a:pt x="72" y="118"/>
                    </a:lnTo>
                    <a:lnTo>
                      <a:pt x="90" y="109"/>
                    </a:lnTo>
                    <a:lnTo>
                      <a:pt x="108" y="101"/>
                    </a:lnTo>
                    <a:lnTo>
                      <a:pt x="128" y="92"/>
                    </a:lnTo>
                    <a:lnTo>
                      <a:pt x="147" y="85"/>
                    </a:lnTo>
                    <a:lnTo>
                      <a:pt x="167" y="80"/>
                    </a:lnTo>
                    <a:lnTo>
                      <a:pt x="188" y="73"/>
                    </a:lnTo>
                    <a:lnTo>
                      <a:pt x="209" y="69"/>
                    </a:lnTo>
                    <a:lnTo>
                      <a:pt x="230" y="63"/>
                    </a:lnTo>
                    <a:lnTo>
                      <a:pt x="253" y="60"/>
                    </a:lnTo>
                    <a:lnTo>
                      <a:pt x="274" y="56"/>
                    </a:lnTo>
                    <a:lnTo>
                      <a:pt x="296" y="53"/>
                    </a:lnTo>
                    <a:lnTo>
                      <a:pt x="320" y="52"/>
                    </a:lnTo>
                    <a:lnTo>
                      <a:pt x="342" y="50"/>
                    </a:lnTo>
                    <a:lnTo>
                      <a:pt x="365" y="50"/>
                    </a:lnTo>
                    <a:lnTo>
                      <a:pt x="374" y="49"/>
                    </a:lnTo>
                    <a:lnTo>
                      <a:pt x="383" y="43"/>
                    </a:lnTo>
                    <a:lnTo>
                      <a:pt x="388" y="35"/>
                    </a:lnTo>
                    <a:lnTo>
                      <a:pt x="390" y="25"/>
                    </a:lnTo>
                    <a:lnTo>
                      <a:pt x="388" y="15"/>
                    </a:lnTo>
                    <a:lnTo>
                      <a:pt x="383" y="7"/>
                    </a:lnTo>
                    <a:lnTo>
                      <a:pt x="374" y="1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3" name="Freeform 270"/>
              <p:cNvSpPr>
                <a:spLocks/>
              </p:cNvSpPr>
              <p:nvPr/>
            </p:nvSpPr>
            <p:spPr bwMode="auto">
              <a:xfrm>
                <a:off x="2689" y="2670"/>
                <a:ext cx="120" cy="44"/>
              </a:xfrm>
              <a:custGeom>
                <a:avLst/>
                <a:gdLst>
                  <a:gd name="T0" fmla="*/ 0 w 396"/>
                  <a:gd name="T1" fmla="*/ 0 h 144"/>
                  <a:gd name="T2" fmla="*/ 0 w 396"/>
                  <a:gd name="T3" fmla="*/ 0 h 144"/>
                  <a:gd name="T4" fmla="*/ 0 w 396"/>
                  <a:gd name="T5" fmla="*/ 0 h 144"/>
                  <a:gd name="T6" fmla="*/ 0 w 396"/>
                  <a:gd name="T7" fmla="*/ 0 h 144"/>
                  <a:gd name="T8" fmla="*/ 0 w 396"/>
                  <a:gd name="T9" fmla="*/ 0 h 144"/>
                  <a:gd name="T10" fmla="*/ 0 w 396"/>
                  <a:gd name="T11" fmla="*/ 0 h 144"/>
                  <a:gd name="T12" fmla="*/ 0 w 396"/>
                  <a:gd name="T13" fmla="*/ 0 h 144"/>
                  <a:gd name="T14" fmla="*/ 0 w 396"/>
                  <a:gd name="T15" fmla="*/ 0 h 144"/>
                  <a:gd name="T16" fmla="*/ 0 w 396"/>
                  <a:gd name="T17" fmla="*/ 0 h 144"/>
                  <a:gd name="T18" fmla="*/ 0 w 396"/>
                  <a:gd name="T19" fmla="*/ 0 h 144"/>
                  <a:gd name="T20" fmla="*/ 0 w 396"/>
                  <a:gd name="T21" fmla="*/ 0 h 144"/>
                  <a:gd name="T22" fmla="*/ 0 w 396"/>
                  <a:gd name="T23" fmla="*/ 0 h 144"/>
                  <a:gd name="T24" fmla="*/ 0 w 396"/>
                  <a:gd name="T25" fmla="*/ 0 h 144"/>
                  <a:gd name="T26" fmla="*/ 0 w 396"/>
                  <a:gd name="T27" fmla="*/ 0 h 144"/>
                  <a:gd name="T28" fmla="*/ 0 w 396"/>
                  <a:gd name="T29" fmla="*/ 0 h 144"/>
                  <a:gd name="T30" fmla="*/ 0 w 396"/>
                  <a:gd name="T31" fmla="*/ 0 h 144"/>
                  <a:gd name="T32" fmla="*/ 0 w 396"/>
                  <a:gd name="T33" fmla="*/ 0 h 144"/>
                  <a:gd name="T34" fmla="*/ 0 w 396"/>
                  <a:gd name="T35" fmla="*/ 0 h 144"/>
                  <a:gd name="T36" fmla="*/ 0 w 396"/>
                  <a:gd name="T37" fmla="*/ 0 h 144"/>
                  <a:gd name="T38" fmla="*/ 0 w 396"/>
                  <a:gd name="T39" fmla="*/ 0 h 144"/>
                  <a:gd name="T40" fmla="*/ 0 w 396"/>
                  <a:gd name="T41" fmla="*/ 0 h 144"/>
                  <a:gd name="T42" fmla="*/ 0 w 396"/>
                  <a:gd name="T43" fmla="*/ 0 h 144"/>
                  <a:gd name="T44" fmla="*/ 0 w 396"/>
                  <a:gd name="T45" fmla="*/ 0 h 144"/>
                  <a:gd name="T46" fmla="*/ 0 w 396"/>
                  <a:gd name="T47" fmla="*/ 0 h 144"/>
                  <a:gd name="T48" fmla="*/ 0 w 396"/>
                  <a:gd name="T49" fmla="*/ 0 h 144"/>
                  <a:gd name="T50" fmla="*/ 0 w 396"/>
                  <a:gd name="T51" fmla="*/ 0 h 144"/>
                  <a:gd name="T52" fmla="*/ 0 w 396"/>
                  <a:gd name="T53" fmla="*/ 0 h 144"/>
                  <a:gd name="T54" fmla="*/ 0 w 396"/>
                  <a:gd name="T55" fmla="*/ 0 h 144"/>
                  <a:gd name="T56" fmla="*/ 0 w 396"/>
                  <a:gd name="T57" fmla="*/ 0 h 144"/>
                  <a:gd name="T58" fmla="*/ 0 w 396"/>
                  <a:gd name="T59" fmla="*/ 0 h 144"/>
                  <a:gd name="T60" fmla="*/ 0 w 396"/>
                  <a:gd name="T61" fmla="*/ 0 h 144"/>
                  <a:gd name="T62" fmla="*/ 0 w 396"/>
                  <a:gd name="T63" fmla="*/ 0 h 144"/>
                  <a:gd name="T64" fmla="*/ 0 w 396"/>
                  <a:gd name="T65" fmla="*/ 0 h 144"/>
                  <a:gd name="T66" fmla="*/ 0 w 396"/>
                  <a:gd name="T67" fmla="*/ 0 h 144"/>
                  <a:gd name="T68" fmla="*/ 0 w 396"/>
                  <a:gd name="T69" fmla="*/ 0 h 144"/>
                  <a:gd name="T70" fmla="*/ 0 w 396"/>
                  <a:gd name="T71" fmla="*/ 0 h 144"/>
                  <a:gd name="T72" fmla="*/ 0 w 396"/>
                  <a:gd name="T73" fmla="*/ 0 h 144"/>
                  <a:gd name="T74" fmla="*/ 0 w 396"/>
                  <a:gd name="T75" fmla="*/ 0 h 144"/>
                  <a:gd name="T76" fmla="*/ 0 w 396"/>
                  <a:gd name="T77" fmla="*/ 0 h 144"/>
                  <a:gd name="T78" fmla="*/ 0 w 396"/>
                  <a:gd name="T79" fmla="*/ 0 h 144"/>
                  <a:gd name="T80" fmla="*/ 0 w 396"/>
                  <a:gd name="T81" fmla="*/ 0 h 144"/>
                  <a:gd name="T82" fmla="*/ 0 w 396"/>
                  <a:gd name="T83" fmla="*/ 0 h 144"/>
                  <a:gd name="T84" fmla="*/ 0 w 396"/>
                  <a:gd name="T85" fmla="*/ 0 h 144"/>
                  <a:gd name="T86" fmla="*/ 0 w 396"/>
                  <a:gd name="T87" fmla="*/ 0 h 144"/>
                  <a:gd name="T88" fmla="*/ 0 w 396"/>
                  <a:gd name="T89" fmla="*/ 0 h 144"/>
                  <a:gd name="T90" fmla="*/ 0 w 396"/>
                  <a:gd name="T91" fmla="*/ 0 h 144"/>
                  <a:gd name="T92" fmla="*/ 0 w 396"/>
                  <a:gd name="T93" fmla="*/ 0 h 144"/>
                  <a:gd name="T94" fmla="*/ 0 w 396"/>
                  <a:gd name="T95" fmla="*/ 0 h 144"/>
                  <a:gd name="T96" fmla="*/ 0 w 396"/>
                  <a:gd name="T97" fmla="*/ 0 h 1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6"/>
                  <a:gd name="T148" fmla="*/ 0 h 144"/>
                  <a:gd name="T149" fmla="*/ 396 w 396"/>
                  <a:gd name="T150" fmla="*/ 144 h 1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6" h="144">
                    <a:moveTo>
                      <a:pt x="25" y="50"/>
                    </a:moveTo>
                    <a:lnTo>
                      <a:pt x="49" y="50"/>
                    </a:lnTo>
                    <a:lnTo>
                      <a:pt x="73" y="52"/>
                    </a:lnTo>
                    <a:lnTo>
                      <a:pt x="95" y="53"/>
                    </a:lnTo>
                    <a:lnTo>
                      <a:pt x="118" y="56"/>
                    </a:lnTo>
                    <a:lnTo>
                      <a:pt x="141" y="60"/>
                    </a:lnTo>
                    <a:lnTo>
                      <a:pt x="162" y="63"/>
                    </a:lnTo>
                    <a:lnTo>
                      <a:pt x="185" y="69"/>
                    </a:lnTo>
                    <a:lnTo>
                      <a:pt x="206" y="74"/>
                    </a:lnTo>
                    <a:lnTo>
                      <a:pt x="227" y="80"/>
                    </a:lnTo>
                    <a:lnTo>
                      <a:pt x="248" y="87"/>
                    </a:lnTo>
                    <a:lnTo>
                      <a:pt x="268" y="94"/>
                    </a:lnTo>
                    <a:lnTo>
                      <a:pt x="287" y="102"/>
                    </a:lnTo>
                    <a:lnTo>
                      <a:pt x="305" y="111"/>
                    </a:lnTo>
                    <a:lnTo>
                      <a:pt x="324" y="119"/>
                    </a:lnTo>
                    <a:lnTo>
                      <a:pt x="340" y="130"/>
                    </a:lnTo>
                    <a:lnTo>
                      <a:pt x="357" y="140"/>
                    </a:lnTo>
                    <a:lnTo>
                      <a:pt x="367" y="144"/>
                    </a:lnTo>
                    <a:lnTo>
                      <a:pt x="377" y="144"/>
                    </a:lnTo>
                    <a:lnTo>
                      <a:pt x="385" y="141"/>
                    </a:lnTo>
                    <a:lnTo>
                      <a:pt x="392" y="134"/>
                    </a:lnTo>
                    <a:lnTo>
                      <a:pt x="396" y="125"/>
                    </a:lnTo>
                    <a:lnTo>
                      <a:pt x="396" y="115"/>
                    </a:lnTo>
                    <a:lnTo>
                      <a:pt x="392" y="106"/>
                    </a:lnTo>
                    <a:lnTo>
                      <a:pt x="385" y="99"/>
                    </a:lnTo>
                    <a:lnTo>
                      <a:pt x="367" y="88"/>
                    </a:lnTo>
                    <a:lnTo>
                      <a:pt x="349" y="77"/>
                    </a:lnTo>
                    <a:lnTo>
                      <a:pt x="329" y="67"/>
                    </a:lnTo>
                    <a:lnTo>
                      <a:pt x="310" y="57"/>
                    </a:lnTo>
                    <a:lnTo>
                      <a:pt x="289" y="49"/>
                    </a:lnTo>
                    <a:lnTo>
                      <a:pt x="266" y="41"/>
                    </a:lnTo>
                    <a:lnTo>
                      <a:pt x="244" y="32"/>
                    </a:lnTo>
                    <a:lnTo>
                      <a:pt x="221" y="27"/>
                    </a:lnTo>
                    <a:lnTo>
                      <a:pt x="197" y="20"/>
                    </a:lnTo>
                    <a:lnTo>
                      <a:pt x="175" y="15"/>
                    </a:lnTo>
                    <a:lnTo>
                      <a:pt x="150" y="10"/>
                    </a:lnTo>
                    <a:lnTo>
                      <a:pt x="126" y="7"/>
                    </a:lnTo>
                    <a:lnTo>
                      <a:pt x="101" y="4"/>
                    </a:lnTo>
                    <a:lnTo>
                      <a:pt x="76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4" name="Freeform 271"/>
              <p:cNvSpPr>
                <a:spLocks/>
              </p:cNvSpPr>
              <p:nvPr/>
            </p:nvSpPr>
            <p:spPr bwMode="auto">
              <a:xfrm>
                <a:off x="2924" y="2787"/>
                <a:ext cx="23" cy="30"/>
              </a:xfrm>
              <a:custGeom>
                <a:avLst/>
                <a:gdLst>
                  <a:gd name="T0" fmla="*/ 0 w 76"/>
                  <a:gd name="T1" fmla="*/ 0 h 101"/>
                  <a:gd name="T2" fmla="*/ 0 w 76"/>
                  <a:gd name="T3" fmla="*/ 0 h 101"/>
                  <a:gd name="T4" fmla="*/ 0 w 76"/>
                  <a:gd name="T5" fmla="*/ 0 h 101"/>
                  <a:gd name="T6" fmla="*/ 0 w 76"/>
                  <a:gd name="T7" fmla="*/ 0 h 101"/>
                  <a:gd name="T8" fmla="*/ 0 w 76"/>
                  <a:gd name="T9" fmla="*/ 0 h 101"/>
                  <a:gd name="T10" fmla="*/ 0 w 76"/>
                  <a:gd name="T11" fmla="*/ 0 h 101"/>
                  <a:gd name="T12" fmla="*/ 0 w 76"/>
                  <a:gd name="T13" fmla="*/ 0 h 101"/>
                  <a:gd name="T14" fmla="*/ 0 w 76"/>
                  <a:gd name="T15" fmla="*/ 0 h 101"/>
                  <a:gd name="T16" fmla="*/ 0 w 76"/>
                  <a:gd name="T17" fmla="*/ 0 h 101"/>
                  <a:gd name="T18" fmla="*/ 0 w 76"/>
                  <a:gd name="T19" fmla="*/ 0 h 101"/>
                  <a:gd name="T20" fmla="*/ 0 w 76"/>
                  <a:gd name="T21" fmla="*/ 0 h 101"/>
                  <a:gd name="T22" fmla="*/ 0 w 76"/>
                  <a:gd name="T23" fmla="*/ 0 h 101"/>
                  <a:gd name="T24" fmla="*/ 0 w 76"/>
                  <a:gd name="T25" fmla="*/ 0 h 101"/>
                  <a:gd name="T26" fmla="*/ 0 w 76"/>
                  <a:gd name="T27" fmla="*/ 0 h 101"/>
                  <a:gd name="T28" fmla="*/ 0 w 76"/>
                  <a:gd name="T29" fmla="*/ 0 h 101"/>
                  <a:gd name="T30" fmla="*/ 0 w 76"/>
                  <a:gd name="T31" fmla="*/ 0 h 101"/>
                  <a:gd name="T32" fmla="*/ 0 w 76"/>
                  <a:gd name="T33" fmla="*/ 0 h 101"/>
                  <a:gd name="T34" fmla="*/ 0 w 76"/>
                  <a:gd name="T35" fmla="*/ 0 h 101"/>
                  <a:gd name="T36" fmla="*/ 0 w 76"/>
                  <a:gd name="T37" fmla="*/ 0 h 101"/>
                  <a:gd name="T38" fmla="*/ 0 w 76"/>
                  <a:gd name="T39" fmla="*/ 0 h 101"/>
                  <a:gd name="T40" fmla="*/ 0 w 76"/>
                  <a:gd name="T41" fmla="*/ 0 h 101"/>
                  <a:gd name="T42" fmla="*/ 0 w 76"/>
                  <a:gd name="T43" fmla="*/ 0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101"/>
                  <a:gd name="T68" fmla="*/ 76 w 7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101">
                    <a:moveTo>
                      <a:pt x="29" y="101"/>
                    </a:moveTo>
                    <a:lnTo>
                      <a:pt x="35" y="100"/>
                    </a:lnTo>
                    <a:lnTo>
                      <a:pt x="41" y="100"/>
                    </a:lnTo>
                    <a:lnTo>
                      <a:pt x="46" y="98"/>
                    </a:lnTo>
                    <a:lnTo>
                      <a:pt x="53" y="97"/>
                    </a:lnTo>
                    <a:lnTo>
                      <a:pt x="59" y="95"/>
                    </a:lnTo>
                    <a:lnTo>
                      <a:pt x="64" y="95"/>
                    </a:lnTo>
                    <a:lnTo>
                      <a:pt x="70" y="94"/>
                    </a:lnTo>
                    <a:lnTo>
                      <a:pt x="76" y="94"/>
                    </a:lnTo>
                    <a:lnTo>
                      <a:pt x="67" y="81"/>
                    </a:lnTo>
                    <a:lnTo>
                      <a:pt x="60" y="69"/>
                    </a:lnTo>
                    <a:lnTo>
                      <a:pt x="53" y="56"/>
                    </a:lnTo>
                    <a:lnTo>
                      <a:pt x="46" y="43"/>
                    </a:lnTo>
                    <a:lnTo>
                      <a:pt x="39" y="32"/>
                    </a:lnTo>
                    <a:lnTo>
                      <a:pt x="32" y="21"/>
                    </a:lnTo>
                    <a:lnTo>
                      <a:pt x="27" y="1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29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5" name="Freeform 272"/>
              <p:cNvSpPr>
                <a:spLocks/>
              </p:cNvSpPr>
              <p:nvPr/>
            </p:nvSpPr>
            <p:spPr bwMode="auto">
              <a:xfrm>
                <a:off x="2696" y="2784"/>
                <a:ext cx="22" cy="31"/>
              </a:xfrm>
              <a:custGeom>
                <a:avLst/>
                <a:gdLst>
                  <a:gd name="T0" fmla="*/ 0 w 73"/>
                  <a:gd name="T1" fmla="*/ 0 h 102"/>
                  <a:gd name="T2" fmla="*/ 0 w 73"/>
                  <a:gd name="T3" fmla="*/ 0 h 102"/>
                  <a:gd name="T4" fmla="*/ 0 w 73"/>
                  <a:gd name="T5" fmla="*/ 0 h 102"/>
                  <a:gd name="T6" fmla="*/ 0 w 73"/>
                  <a:gd name="T7" fmla="*/ 0 h 102"/>
                  <a:gd name="T8" fmla="*/ 0 w 73"/>
                  <a:gd name="T9" fmla="*/ 0 h 102"/>
                  <a:gd name="T10" fmla="*/ 0 w 73"/>
                  <a:gd name="T11" fmla="*/ 0 h 102"/>
                  <a:gd name="T12" fmla="*/ 0 w 73"/>
                  <a:gd name="T13" fmla="*/ 0 h 102"/>
                  <a:gd name="T14" fmla="*/ 0 w 73"/>
                  <a:gd name="T15" fmla="*/ 0 h 102"/>
                  <a:gd name="T16" fmla="*/ 0 w 73"/>
                  <a:gd name="T17" fmla="*/ 0 h 102"/>
                  <a:gd name="T18" fmla="*/ 0 w 73"/>
                  <a:gd name="T19" fmla="*/ 0 h 102"/>
                  <a:gd name="T20" fmla="*/ 0 w 73"/>
                  <a:gd name="T21" fmla="*/ 0 h 102"/>
                  <a:gd name="T22" fmla="*/ 0 w 73"/>
                  <a:gd name="T23" fmla="*/ 0 h 102"/>
                  <a:gd name="T24" fmla="*/ 0 w 73"/>
                  <a:gd name="T25" fmla="*/ 0 h 102"/>
                  <a:gd name="T26" fmla="*/ 0 w 73"/>
                  <a:gd name="T27" fmla="*/ 0 h 102"/>
                  <a:gd name="T28" fmla="*/ 0 w 73"/>
                  <a:gd name="T29" fmla="*/ 0 h 102"/>
                  <a:gd name="T30" fmla="*/ 0 w 73"/>
                  <a:gd name="T31" fmla="*/ 0 h 102"/>
                  <a:gd name="T32" fmla="*/ 0 w 73"/>
                  <a:gd name="T33" fmla="*/ 0 h 102"/>
                  <a:gd name="T34" fmla="*/ 0 w 73"/>
                  <a:gd name="T35" fmla="*/ 0 h 102"/>
                  <a:gd name="T36" fmla="*/ 0 w 73"/>
                  <a:gd name="T37" fmla="*/ 0 h 1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102"/>
                  <a:gd name="T59" fmla="*/ 73 w 73"/>
                  <a:gd name="T60" fmla="*/ 102 h 1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102">
                    <a:moveTo>
                      <a:pt x="73" y="102"/>
                    </a:moveTo>
                    <a:lnTo>
                      <a:pt x="66" y="1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0" y="99"/>
                    </a:lnTo>
                    <a:lnTo>
                      <a:pt x="1" y="99"/>
                    </a:lnTo>
                    <a:lnTo>
                      <a:pt x="9" y="99"/>
                    </a:lnTo>
                    <a:lnTo>
                      <a:pt x="19" y="99"/>
                    </a:lnTo>
                    <a:lnTo>
                      <a:pt x="28" y="99"/>
                    </a:lnTo>
                    <a:lnTo>
                      <a:pt x="38" y="101"/>
                    </a:lnTo>
                    <a:lnTo>
                      <a:pt x="46" y="101"/>
                    </a:lnTo>
                    <a:lnTo>
                      <a:pt x="54" y="101"/>
                    </a:lnTo>
                    <a:lnTo>
                      <a:pt x="64" y="102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6" name="Freeform 273"/>
              <p:cNvSpPr>
                <a:spLocks/>
              </p:cNvSpPr>
              <p:nvPr/>
            </p:nvSpPr>
            <p:spPr bwMode="auto">
              <a:xfrm>
                <a:off x="2640" y="2592"/>
                <a:ext cx="384" cy="273"/>
              </a:xfrm>
              <a:custGeom>
                <a:avLst/>
                <a:gdLst>
                  <a:gd name="T0" fmla="*/ 0 w 1267"/>
                  <a:gd name="T1" fmla="*/ 0 h 901"/>
                  <a:gd name="T2" fmla="*/ 0 w 1267"/>
                  <a:gd name="T3" fmla="*/ 0 h 901"/>
                  <a:gd name="T4" fmla="*/ 0 w 1267"/>
                  <a:gd name="T5" fmla="*/ 0 h 901"/>
                  <a:gd name="T6" fmla="*/ 0 w 1267"/>
                  <a:gd name="T7" fmla="*/ 0 h 901"/>
                  <a:gd name="T8" fmla="*/ 0 w 1267"/>
                  <a:gd name="T9" fmla="*/ 0 h 901"/>
                  <a:gd name="T10" fmla="*/ 0 w 1267"/>
                  <a:gd name="T11" fmla="*/ 0 h 901"/>
                  <a:gd name="T12" fmla="*/ 0 w 1267"/>
                  <a:gd name="T13" fmla="*/ 0 h 901"/>
                  <a:gd name="T14" fmla="*/ 0 w 1267"/>
                  <a:gd name="T15" fmla="*/ 0 h 901"/>
                  <a:gd name="T16" fmla="*/ 0 w 1267"/>
                  <a:gd name="T17" fmla="*/ 0 h 901"/>
                  <a:gd name="T18" fmla="*/ 0 w 1267"/>
                  <a:gd name="T19" fmla="*/ 0 h 901"/>
                  <a:gd name="T20" fmla="*/ 0 w 1267"/>
                  <a:gd name="T21" fmla="*/ 0 h 901"/>
                  <a:gd name="T22" fmla="*/ 0 w 1267"/>
                  <a:gd name="T23" fmla="*/ 0 h 901"/>
                  <a:gd name="T24" fmla="*/ 0 w 1267"/>
                  <a:gd name="T25" fmla="*/ 0 h 901"/>
                  <a:gd name="T26" fmla="*/ 0 w 1267"/>
                  <a:gd name="T27" fmla="*/ 0 h 901"/>
                  <a:gd name="T28" fmla="*/ 0 w 1267"/>
                  <a:gd name="T29" fmla="*/ 0 h 901"/>
                  <a:gd name="T30" fmla="*/ 0 w 1267"/>
                  <a:gd name="T31" fmla="*/ 0 h 901"/>
                  <a:gd name="T32" fmla="*/ 0 w 1267"/>
                  <a:gd name="T33" fmla="*/ 0 h 901"/>
                  <a:gd name="T34" fmla="*/ 0 w 1267"/>
                  <a:gd name="T35" fmla="*/ 0 h 901"/>
                  <a:gd name="T36" fmla="*/ 0 w 1267"/>
                  <a:gd name="T37" fmla="*/ 0 h 901"/>
                  <a:gd name="T38" fmla="*/ 0 w 1267"/>
                  <a:gd name="T39" fmla="*/ 0 h 901"/>
                  <a:gd name="T40" fmla="*/ 0 w 1267"/>
                  <a:gd name="T41" fmla="*/ 0 h 901"/>
                  <a:gd name="T42" fmla="*/ 0 w 1267"/>
                  <a:gd name="T43" fmla="*/ 0 h 901"/>
                  <a:gd name="T44" fmla="*/ 0 w 1267"/>
                  <a:gd name="T45" fmla="*/ 0 h 901"/>
                  <a:gd name="T46" fmla="*/ 0 w 1267"/>
                  <a:gd name="T47" fmla="*/ 0 h 901"/>
                  <a:gd name="T48" fmla="*/ 0 w 1267"/>
                  <a:gd name="T49" fmla="*/ 0 h 901"/>
                  <a:gd name="T50" fmla="*/ 0 w 1267"/>
                  <a:gd name="T51" fmla="*/ 0 h 901"/>
                  <a:gd name="T52" fmla="*/ 0 w 1267"/>
                  <a:gd name="T53" fmla="*/ 0 h 901"/>
                  <a:gd name="T54" fmla="*/ 0 w 1267"/>
                  <a:gd name="T55" fmla="*/ 0 h 901"/>
                  <a:gd name="T56" fmla="*/ 0 w 1267"/>
                  <a:gd name="T57" fmla="*/ 0 h 901"/>
                  <a:gd name="T58" fmla="*/ 0 w 1267"/>
                  <a:gd name="T59" fmla="*/ 0 h 901"/>
                  <a:gd name="T60" fmla="*/ 0 w 1267"/>
                  <a:gd name="T61" fmla="*/ 0 h 901"/>
                  <a:gd name="T62" fmla="*/ 0 w 1267"/>
                  <a:gd name="T63" fmla="*/ 0 h 901"/>
                  <a:gd name="T64" fmla="*/ 0 w 1267"/>
                  <a:gd name="T65" fmla="*/ 0 h 901"/>
                  <a:gd name="T66" fmla="*/ 0 w 1267"/>
                  <a:gd name="T67" fmla="*/ 0 h 901"/>
                  <a:gd name="T68" fmla="*/ 0 w 1267"/>
                  <a:gd name="T69" fmla="*/ 0 h 901"/>
                  <a:gd name="T70" fmla="*/ 0 w 1267"/>
                  <a:gd name="T71" fmla="*/ 0 h 901"/>
                  <a:gd name="T72" fmla="*/ 0 w 1267"/>
                  <a:gd name="T73" fmla="*/ 0 h 901"/>
                  <a:gd name="T74" fmla="*/ 0 w 1267"/>
                  <a:gd name="T75" fmla="*/ 0 h 901"/>
                  <a:gd name="T76" fmla="*/ 0 w 1267"/>
                  <a:gd name="T77" fmla="*/ 0 h 901"/>
                  <a:gd name="T78" fmla="*/ 0 w 1267"/>
                  <a:gd name="T79" fmla="*/ 0 h 901"/>
                  <a:gd name="T80" fmla="*/ 0 w 1267"/>
                  <a:gd name="T81" fmla="*/ 0 h 901"/>
                  <a:gd name="T82" fmla="*/ 0 w 1267"/>
                  <a:gd name="T83" fmla="*/ 0 h 901"/>
                  <a:gd name="T84" fmla="*/ 0 w 1267"/>
                  <a:gd name="T85" fmla="*/ 0 h 901"/>
                  <a:gd name="T86" fmla="*/ 0 w 1267"/>
                  <a:gd name="T87" fmla="*/ 0 h 901"/>
                  <a:gd name="T88" fmla="*/ 0 w 1267"/>
                  <a:gd name="T89" fmla="*/ 0 h 901"/>
                  <a:gd name="T90" fmla="*/ 0 w 1267"/>
                  <a:gd name="T91" fmla="*/ 0 h 901"/>
                  <a:gd name="T92" fmla="*/ 0 w 1267"/>
                  <a:gd name="T93" fmla="*/ 0 h 901"/>
                  <a:gd name="T94" fmla="*/ 0 w 1267"/>
                  <a:gd name="T95" fmla="*/ 0 h 901"/>
                  <a:gd name="T96" fmla="*/ 0 w 1267"/>
                  <a:gd name="T97" fmla="*/ 0 h 901"/>
                  <a:gd name="T98" fmla="*/ 0 w 1267"/>
                  <a:gd name="T99" fmla="*/ 0 h 901"/>
                  <a:gd name="T100" fmla="*/ 0 w 1267"/>
                  <a:gd name="T101" fmla="*/ 0 h 9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7"/>
                  <a:gd name="T154" fmla="*/ 0 h 901"/>
                  <a:gd name="T155" fmla="*/ 1267 w 1267"/>
                  <a:gd name="T156" fmla="*/ 901 h 9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7" h="901">
                    <a:moveTo>
                      <a:pt x="1226" y="14"/>
                    </a:moveTo>
                    <a:lnTo>
                      <a:pt x="1208" y="11"/>
                    </a:lnTo>
                    <a:lnTo>
                      <a:pt x="1190" y="7"/>
                    </a:lnTo>
                    <a:lnTo>
                      <a:pt x="1171" y="6"/>
                    </a:lnTo>
                    <a:lnTo>
                      <a:pt x="1153" y="3"/>
                    </a:lnTo>
                    <a:lnTo>
                      <a:pt x="1133" y="1"/>
                    </a:lnTo>
                    <a:lnTo>
                      <a:pt x="1115" y="1"/>
                    </a:lnTo>
                    <a:lnTo>
                      <a:pt x="1096" y="0"/>
                    </a:lnTo>
                    <a:lnTo>
                      <a:pt x="1077" y="0"/>
                    </a:lnTo>
                    <a:lnTo>
                      <a:pt x="1044" y="1"/>
                    </a:lnTo>
                    <a:lnTo>
                      <a:pt x="1009" y="3"/>
                    </a:lnTo>
                    <a:lnTo>
                      <a:pt x="977" y="7"/>
                    </a:lnTo>
                    <a:lnTo>
                      <a:pt x="943" y="11"/>
                    </a:lnTo>
                    <a:lnTo>
                      <a:pt x="912" y="18"/>
                    </a:lnTo>
                    <a:lnTo>
                      <a:pt x="880" y="25"/>
                    </a:lnTo>
                    <a:lnTo>
                      <a:pt x="850" y="35"/>
                    </a:lnTo>
                    <a:lnTo>
                      <a:pt x="821" y="45"/>
                    </a:lnTo>
                    <a:lnTo>
                      <a:pt x="793" y="56"/>
                    </a:lnTo>
                    <a:lnTo>
                      <a:pt x="766" y="69"/>
                    </a:lnTo>
                    <a:lnTo>
                      <a:pt x="740" y="83"/>
                    </a:lnTo>
                    <a:lnTo>
                      <a:pt x="716" y="97"/>
                    </a:lnTo>
                    <a:lnTo>
                      <a:pt x="692" y="112"/>
                    </a:lnTo>
                    <a:lnTo>
                      <a:pt x="671" y="129"/>
                    </a:lnTo>
                    <a:lnTo>
                      <a:pt x="650" y="147"/>
                    </a:lnTo>
                    <a:lnTo>
                      <a:pt x="632" y="165"/>
                    </a:lnTo>
                    <a:lnTo>
                      <a:pt x="614" y="147"/>
                    </a:lnTo>
                    <a:lnTo>
                      <a:pt x="594" y="129"/>
                    </a:lnTo>
                    <a:lnTo>
                      <a:pt x="571" y="112"/>
                    </a:lnTo>
                    <a:lnTo>
                      <a:pt x="549" y="97"/>
                    </a:lnTo>
                    <a:lnTo>
                      <a:pt x="525" y="83"/>
                    </a:lnTo>
                    <a:lnTo>
                      <a:pt x="499" y="69"/>
                    </a:lnTo>
                    <a:lnTo>
                      <a:pt x="472" y="56"/>
                    </a:lnTo>
                    <a:lnTo>
                      <a:pt x="444" y="45"/>
                    </a:lnTo>
                    <a:lnTo>
                      <a:pt x="415" y="35"/>
                    </a:lnTo>
                    <a:lnTo>
                      <a:pt x="384" y="25"/>
                    </a:lnTo>
                    <a:lnTo>
                      <a:pt x="353" y="18"/>
                    </a:lnTo>
                    <a:lnTo>
                      <a:pt x="321" y="11"/>
                    </a:lnTo>
                    <a:lnTo>
                      <a:pt x="288" y="7"/>
                    </a:lnTo>
                    <a:lnTo>
                      <a:pt x="255" y="3"/>
                    </a:lnTo>
                    <a:lnTo>
                      <a:pt x="221" y="1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48" y="1"/>
                    </a:lnTo>
                    <a:lnTo>
                      <a:pt x="130" y="1"/>
                    </a:lnTo>
                    <a:lnTo>
                      <a:pt x="112" y="3"/>
                    </a:lnTo>
                    <a:lnTo>
                      <a:pt x="94" y="6"/>
                    </a:lnTo>
                    <a:lnTo>
                      <a:pt x="77" y="7"/>
                    </a:lnTo>
                    <a:lnTo>
                      <a:pt x="59" y="11"/>
                    </a:lnTo>
                    <a:lnTo>
                      <a:pt x="40" y="14"/>
                    </a:lnTo>
                    <a:lnTo>
                      <a:pt x="0" y="22"/>
                    </a:lnTo>
                    <a:lnTo>
                      <a:pt x="0" y="685"/>
                    </a:lnTo>
                    <a:lnTo>
                      <a:pt x="0" y="901"/>
                    </a:lnTo>
                    <a:lnTo>
                      <a:pt x="60" y="889"/>
                    </a:lnTo>
                    <a:lnTo>
                      <a:pt x="68" y="887"/>
                    </a:lnTo>
                    <a:lnTo>
                      <a:pt x="77" y="886"/>
                    </a:lnTo>
                    <a:lnTo>
                      <a:pt x="85" y="884"/>
                    </a:lnTo>
                    <a:lnTo>
                      <a:pt x="94" y="883"/>
                    </a:lnTo>
                    <a:lnTo>
                      <a:pt x="102" y="883"/>
                    </a:lnTo>
                    <a:lnTo>
                      <a:pt x="110" y="882"/>
                    </a:lnTo>
                    <a:lnTo>
                      <a:pt x="119" y="880"/>
                    </a:lnTo>
                    <a:lnTo>
                      <a:pt x="127" y="880"/>
                    </a:lnTo>
                    <a:lnTo>
                      <a:pt x="168" y="777"/>
                    </a:lnTo>
                    <a:lnTo>
                      <a:pt x="159" y="777"/>
                    </a:lnTo>
                    <a:lnTo>
                      <a:pt x="150" y="778"/>
                    </a:lnTo>
                    <a:lnTo>
                      <a:pt x="141" y="778"/>
                    </a:lnTo>
                    <a:lnTo>
                      <a:pt x="133" y="778"/>
                    </a:lnTo>
                    <a:lnTo>
                      <a:pt x="124" y="779"/>
                    </a:lnTo>
                    <a:lnTo>
                      <a:pt x="116" y="779"/>
                    </a:lnTo>
                    <a:lnTo>
                      <a:pt x="109" y="781"/>
                    </a:lnTo>
                    <a:lnTo>
                      <a:pt x="101" y="781"/>
                    </a:lnTo>
                    <a:lnTo>
                      <a:pt x="101" y="739"/>
                    </a:lnTo>
                    <a:lnTo>
                      <a:pt x="110" y="737"/>
                    </a:lnTo>
                    <a:lnTo>
                      <a:pt x="120" y="736"/>
                    </a:lnTo>
                    <a:lnTo>
                      <a:pt x="131" y="735"/>
                    </a:lnTo>
                    <a:lnTo>
                      <a:pt x="141" y="735"/>
                    </a:lnTo>
                    <a:lnTo>
                      <a:pt x="152" y="733"/>
                    </a:lnTo>
                    <a:lnTo>
                      <a:pt x="162" y="733"/>
                    </a:lnTo>
                    <a:lnTo>
                      <a:pt x="173" y="733"/>
                    </a:lnTo>
                    <a:lnTo>
                      <a:pt x="185" y="733"/>
                    </a:lnTo>
                    <a:lnTo>
                      <a:pt x="224" y="634"/>
                    </a:lnTo>
                    <a:lnTo>
                      <a:pt x="209" y="632"/>
                    </a:lnTo>
                    <a:lnTo>
                      <a:pt x="193" y="632"/>
                    </a:lnTo>
                    <a:lnTo>
                      <a:pt x="176" y="632"/>
                    </a:lnTo>
                    <a:lnTo>
                      <a:pt x="161" y="632"/>
                    </a:lnTo>
                    <a:lnTo>
                      <a:pt x="145" y="634"/>
                    </a:lnTo>
                    <a:lnTo>
                      <a:pt x="130" y="635"/>
                    </a:lnTo>
                    <a:lnTo>
                      <a:pt x="116" y="636"/>
                    </a:lnTo>
                    <a:lnTo>
                      <a:pt x="101" y="638"/>
                    </a:lnTo>
                    <a:lnTo>
                      <a:pt x="101" y="107"/>
                    </a:lnTo>
                    <a:lnTo>
                      <a:pt x="110" y="105"/>
                    </a:lnTo>
                    <a:lnTo>
                      <a:pt x="122" y="104"/>
                    </a:lnTo>
                    <a:lnTo>
                      <a:pt x="131" y="102"/>
                    </a:lnTo>
                    <a:lnTo>
                      <a:pt x="143" y="102"/>
                    </a:lnTo>
                    <a:lnTo>
                      <a:pt x="152" y="101"/>
                    </a:lnTo>
                    <a:lnTo>
                      <a:pt x="164" y="101"/>
                    </a:lnTo>
                    <a:lnTo>
                      <a:pt x="175" y="101"/>
                    </a:lnTo>
                    <a:lnTo>
                      <a:pt x="186" y="101"/>
                    </a:lnTo>
                    <a:lnTo>
                      <a:pt x="220" y="102"/>
                    </a:lnTo>
                    <a:lnTo>
                      <a:pt x="253" y="104"/>
                    </a:lnTo>
                    <a:lnTo>
                      <a:pt x="286" y="108"/>
                    </a:lnTo>
                    <a:lnTo>
                      <a:pt x="318" y="114"/>
                    </a:lnTo>
                    <a:lnTo>
                      <a:pt x="349" y="121"/>
                    </a:lnTo>
                    <a:lnTo>
                      <a:pt x="378" y="129"/>
                    </a:lnTo>
                    <a:lnTo>
                      <a:pt x="406" y="137"/>
                    </a:lnTo>
                    <a:lnTo>
                      <a:pt x="434" y="149"/>
                    </a:lnTo>
                    <a:lnTo>
                      <a:pt x="459" y="161"/>
                    </a:lnTo>
                    <a:lnTo>
                      <a:pt x="485" y="174"/>
                    </a:lnTo>
                    <a:lnTo>
                      <a:pt x="507" y="188"/>
                    </a:lnTo>
                    <a:lnTo>
                      <a:pt x="527" y="203"/>
                    </a:lnTo>
                    <a:lnTo>
                      <a:pt x="546" y="220"/>
                    </a:lnTo>
                    <a:lnTo>
                      <a:pt x="562" y="237"/>
                    </a:lnTo>
                    <a:lnTo>
                      <a:pt x="577" y="255"/>
                    </a:lnTo>
                    <a:lnTo>
                      <a:pt x="588" y="273"/>
                    </a:lnTo>
                    <a:lnTo>
                      <a:pt x="632" y="353"/>
                    </a:lnTo>
                    <a:lnTo>
                      <a:pt x="677" y="273"/>
                    </a:lnTo>
                    <a:lnTo>
                      <a:pt x="688" y="255"/>
                    </a:lnTo>
                    <a:lnTo>
                      <a:pt x="703" y="237"/>
                    </a:lnTo>
                    <a:lnTo>
                      <a:pt x="719" y="220"/>
                    </a:lnTo>
                    <a:lnTo>
                      <a:pt x="738" y="203"/>
                    </a:lnTo>
                    <a:lnTo>
                      <a:pt x="758" y="188"/>
                    </a:lnTo>
                    <a:lnTo>
                      <a:pt x="780" y="174"/>
                    </a:lnTo>
                    <a:lnTo>
                      <a:pt x="806" y="161"/>
                    </a:lnTo>
                    <a:lnTo>
                      <a:pt x="831" y="149"/>
                    </a:lnTo>
                    <a:lnTo>
                      <a:pt x="857" y="137"/>
                    </a:lnTo>
                    <a:lnTo>
                      <a:pt x="887" y="129"/>
                    </a:lnTo>
                    <a:lnTo>
                      <a:pt x="916" y="121"/>
                    </a:lnTo>
                    <a:lnTo>
                      <a:pt x="947" y="114"/>
                    </a:lnTo>
                    <a:lnTo>
                      <a:pt x="979" y="108"/>
                    </a:lnTo>
                    <a:lnTo>
                      <a:pt x="1012" y="104"/>
                    </a:lnTo>
                    <a:lnTo>
                      <a:pt x="1044" y="102"/>
                    </a:lnTo>
                    <a:lnTo>
                      <a:pt x="1077" y="101"/>
                    </a:lnTo>
                    <a:lnTo>
                      <a:pt x="1089" y="101"/>
                    </a:lnTo>
                    <a:lnTo>
                      <a:pt x="1100" y="101"/>
                    </a:lnTo>
                    <a:lnTo>
                      <a:pt x="1111" y="101"/>
                    </a:lnTo>
                    <a:lnTo>
                      <a:pt x="1122" y="102"/>
                    </a:lnTo>
                    <a:lnTo>
                      <a:pt x="1133" y="102"/>
                    </a:lnTo>
                    <a:lnTo>
                      <a:pt x="1145" y="104"/>
                    </a:lnTo>
                    <a:lnTo>
                      <a:pt x="1155" y="105"/>
                    </a:lnTo>
                    <a:lnTo>
                      <a:pt x="1166" y="107"/>
                    </a:lnTo>
                    <a:lnTo>
                      <a:pt x="1166" y="638"/>
                    </a:lnTo>
                    <a:lnTo>
                      <a:pt x="1155" y="636"/>
                    </a:lnTo>
                    <a:lnTo>
                      <a:pt x="1145" y="635"/>
                    </a:lnTo>
                    <a:lnTo>
                      <a:pt x="1133" y="634"/>
                    </a:lnTo>
                    <a:lnTo>
                      <a:pt x="1122" y="634"/>
                    </a:lnTo>
                    <a:lnTo>
                      <a:pt x="1111" y="632"/>
                    </a:lnTo>
                    <a:lnTo>
                      <a:pt x="1100" y="632"/>
                    </a:lnTo>
                    <a:lnTo>
                      <a:pt x="1089" y="632"/>
                    </a:lnTo>
                    <a:lnTo>
                      <a:pt x="1077" y="632"/>
                    </a:lnTo>
                    <a:lnTo>
                      <a:pt x="1062" y="632"/>
                    </a:lnTo>
                    <a:lnTo>
                      <a:pt x="1047" y="632"/>
                    </a:lnTo>
                    <a:lnTo>
                      <a:pt x="1031" y="634"/>
                    </a:lnTo>
                    <a:lnTo>
                      <a:pt x="1016" y="635"/>
                    </a:lnTo>
                    <a:lnTo>
                      <a:pt x="1000" y="636"/>
                    </a:lnTo>
                    <a:lnTo>
                      <a:pt x="985" y="638"/>
                    </a:lnTo>
                    <a:lnTo>
                      <a:pt x="971" y="639"/>
                    </a:lnTo>
                    <a:lnTo>
                      <a:pt x="956" y="642"/>
                    </a:lnTo>
                    <a:lnTo>
                      <a:pt x="963" y="652"/>
                    </a:lnTo>
                    <a:lnTo>
                      <a:pt x="968" y="663"/>
                    </a:lnTo>
                    <a:lnTo>
                      <a:pt x="975" y="674"/>
                    </a:lnTo>
                    <a:lnTo>
                      <a:pt x="982" y="685"/>
                    </a:lnTo>
                    <a:lnTo>
                      <a:pt x="989" y="698"/>
                    </a:lnTo>
                    <a:lnTo>
                      <a:pt x="996" y="711"/>
                    </a:lnTo>
                    <a:lnTo>
                      <a:pt x="1003" y="723"/>
                    </a:lnTo>
                    <a:lnTo>
                      <a:pt x="1012" y="736"/>
                    </a:lnTo>
                    <a:lnTo>
                      <a:pt x="1031" y="735"/>
                    </a:lnTo>
                    <a:lnTo>
                      <a:pt x="1049" y="733"/>
                    </a:lnTo>
                    <a:lnTo>
                      <a:pt x="1069" y="733"/>
                    </a:lnTo>
                    <a:lnTo>
                      <a:pt x="1089" y="733"/>
                    </a:lnTo>
                    <a:lnTo>
                      <a:pt x="1108" y="733"/>
                    </a:lnTo>
                    <a:lnTo>
                      <a:pt x="1128" y="735"/>
                    </a:lnTo>
                    <a:lnTo>
                      <a:pt x="1146" y="736"/>
                    </a:lnTo>
                    <a:lnTo>
                      <a:pt x="1166" y="739"/>
                    </a:lnTo>
                    <a:lnTo>
                      <a:pt x="1166" y="781"/>
                    </a:lnTo>
                    <a:lnTo>
                      <a:pt x="1155" y="779"/>
                    </a:lnTo>
                    <a:lnTo>
                      <a:pt x="1145" y="779"/>
                    </a:lnTo>
                    <a:lnTo>
                      <a:pt x="1133" y="778"/>
                    </a:lnTo>
                    <a:lnTo>
                      <a:pt x="1122" y="778"/>
                    </a:lnTo>
                    <a:lnTo>
                      <a:pt x="1111" y="777"/>
                    </a:lnTo>
                    <a:lnTo>
                      <a:pt x="1100" y="777"/>
                    </a:lnTo>
                    <a:lnTo>
                      <a:pt x="1089" y="777"/>
                    </a:lnTo>
                    <a:lnTo>
                      <a:pt x="1077" y="777"/>
                    </a:lnTo>
                    <a:lnTo>
                      <a:pt x="1068" y="777"/>
                    </a:lnTo>
                    <a:lnTo>
                      <a:pt x="1058" y="777"/>
                    </a:lnTo>
                    <a:lnTo>
                      <a:pt x="1047" y="777"/>
                    </a:lnTo>
                    <a:lnTo>
                      <a:pt x="1037" y="778"/>
                    </a:lnTo>
                    <a:lnTo>
                      <a:pt x="1044" y="791"/>
                    </a:lnTo>
                    <a:lnTo>
                      <a:pt x="1052" y="803"/>
                    </a:lnTo>
                    <a:lnTo>
                      <a:pt x="1059" y="816"/>
                    </a:lnTo>
                    <a:lnTo>
                      <a:pt x="1066" y="828"/>
                    </a:lnTo>
                    <a:lnTo>
                      <a:pt x="1073" y="841"/>
                    </a:lnTo>
                    <a:lnTo>
                      <a:pt x="1082" y="854"/>
                    </a:lnTo>
                    <a:lnTo>
                      <a:pt x="1089" y="865"/>
                    </a:lnTo>
                    <a:lnTo>
                      <a:pt x="1096" y="877"/>
                    </a:lnTo>
                    <a:lnTo>
                      <a:pt x="1110" y="877"/>
                    </a:lnTo>
                    <a:lnTo>
                      <a:pt x="1124" y="879"/>
                    </a:lnTo>
                    <a:lnTo>
                      <a:pt x="1138" y="880"/>
                    </a:lnTo>
                    <a:lnTo>
                      <a:pt x="1152" y="880"/>
                    </a:lnTo>
                    <a:lnTo>
                      <a:pt x="1166" y="883"/>
                    </a:lnTo>
                    <a:lnTo>
                      <a:pt x="1180" y="884"/>
                    </a:lnTo>
                    <a:lnTo>
                      <a:pt x="1194" y="886"/>
                    </a:lnTo>
                    <a:lnTo>
                      <a:pt x="1206" y="889"/>
                    </a:lnTo>
                    <a:lnTo>
                      <a:pt x="1267" y="901"/>
                    </a:lnTo>
                    <a:lnTo>
                      <a:pt x="1267" y="22"/>
                    </a:lnTo>
                    <a:lnTo>
                      <a:pt x="122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7" name="Freeform 274"/>
              <p:cNvSpPr>
                <a:spLocks/>
              </p:cNvSpPr>
              <p:nvPr/>
            </p:nvSpPr>
            <p:spPr bwMode="auto">
              <a:xfrm>
                <a:off x="2678" y="2827"/>
                <a:ext cx="43" cy="32"/>
              </a:xfrm>
              <a:custGeom>
                <a:avLst/>
                <a:gdLst>
                  <a:gd name="T0" fmla="*/ 0 w 139"/>
                  <a:gd name="T1" fmla="*/ 0 h 105"/>
                  <a:gd name="T2" fmla="*/ 0 w 139"/>
                  <a:gd name="T3" fmla="*/ 0 h 105"/>
                  <a:gd name="T4" fmla="*/ 0 w 139"/>
                  <a:gd name="T5" fmla="*/ 0 h 105"/>
                  <a:gd name="T6" fmla="*/ 0 w 139"/>
                  <a:gd name="T7" fmla="*/ 0 h 105"/>
                  <a:gd name="T8" fmla="*/ 0 w 139"/>
                  <a:gd name="T9" fmla="*/ 0 h 105"/>
                  <a:gd name="T10" fmla="*/ 0 w 139"/>
                  <a:gd name="T11" fmla="*/ 0 h 105"/>
                  <a:gd name="T12" fmla="*/ 0 w 139"/>
                  <a:gd name="T13" fmla="*/ 0 h 105"/>
                  <a:gd name="T14" fmla="*/ 0 w 139"/>
                  <a:gd name="T15" fmla="*/ 0 h 105"/>
                  <a:gd name="T16" fmla="*/ 0 w 139"/>
                  <a:gd name="T17" fmla="*/ 0 h 105"/>
                  <a:gd name="T18" fmla="*/ 0 w 139"/>
                  <a:gd name="T19" fmla="*/ 0 h 105"/>
                  <a:gd name="T20" fmla="*/ 0 w 139"/>
                  <a:gd name="T21" fmla="*/ 0 h 105"/>
                  <a:gd name="T22" fmla="*/ 0 w 139"/>
                  <a:gd name="T23" fmla="*/ 0 h 105"/>
                  <a:gd name="T24" fmla="*/ 0 w 139"/>
                  <a:gd name="T25" fmla="*/ 0 h 105"/>
                  <a:gd name="T26" fmla="*/ 0 w 139"/>
                  <a:gd name="T27" fmla="*/ 0 h 105"/>
                  <a:gd name="T28" fmla="*/ 0 w 139"/>
                  <a:gd name="T29" fmla="*/ 0 h 105"/>
                  <a:gd name="T30" fmla="*/ 0 w 139"/>
                  <a:gd name="T31" fmla="*/ 0 h 105"/>
                  <a:gd name="T32" fmla="*/ 0 w 139"/>
                  <a:gd name="T33" fmla="*/ 0 h 105"/>
                  <a:gd name="T34" fmla="*/ 0 w 139"/>
                  <a:gd name="T35" fmla="*/ 0 h 105"/>
                  <a:gd name="T36" fmla="*/ 0 w 139"/>
                  <a:gd name="T37" fmla="*/ 0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9"/>
                  <a:gd name="T58" fmla="*/ 0 h 105"/>
                  <a:gd name="T59" fmla="*/ 139 w 139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9" h="105">
                    <a:moveTo>
                      <a:pt x="41" y="0"/>
                    </a:moveTo>
                    <a:lnTo>
                      <a:pt x="0" y="103"/>
                    </a:lnTo>
                    <a:lnTo>
                      <a:pt x="17" y="102"/>
                    </a:lnTo>
                    <a:lnTo>
                      <a:pt x="35" y="100"/>
                    </a:lnTo>
                    <a:lnTo>
                      <a:pt x="52" y="100"/>
                    </a:lnTo>
                    <a:lnTo>
                      <a:pt x="70" y="100"/>
                    </a:lnTo>
                    <a:lnTo>
                      <a:pt x="87" y="100"/>
                    </a:lnTo>
                    <a:lnTo>
                      <a:pt x="105" y="102"/>
                    </a:lnTo>
                    <a:lnTo>
                      <a:pt x="122" y="103"/>
                    </a:lnTo>
                    <a:lnTo>
                      <a:pt x="139" y="105"/>
                    </a:lnTo>
                    <a:lnTo>
                      <a:pt x="132" y="4"/>
                    </a:lnTo>
                    <a:lnTo>
                      <a:pt x="121" y="2"/>
                    </a:lnTo>
                    <a:lnTo>
                      <a:pt x="110" y="2"/>
                    </a:lnTo>
                    <a:lnTo>
                      <a:pt x="98" y="1"/>
                    </a:lnTo>
                    <a:lnTo>
                      <a:pt x="87" y="1"/>
                    </a:lnTo>
                    <a:lnTo>
                      <a:pt x="76" y="0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8" name="Freeform 275"/>
              <p:cNvSpPr>
                <a:spLocks/>
              </p:cNvSpPr>
              <p:nvPr/>
            </p:nvSpPr>
            <p:spPr bwMode="auto">
              <a:xfrm>
                <a:off x="2936" y="2828"/>
                <a:ext cx="36" cy="31"/>
              </a:xfrm>
              <a:custGeom>
                <a:avLst/>
                <a:gdLst>
                  <a:gd name="T0" fmla="*/ 0 w 118"/>
                  <a:gd name="T1" fmla="*/ 0 h 102"/>
                  <a:gd name="T2" fmla="*/ 0 w 118"/>
                  <a:gd name="T3" fmla="*/ 0 h 102"/>
                  <a:gd name="T4" fmla="*/ 0 w 118"/>
                  <a:gd name="T5" fmla="*/ 0 h 102"/>
                  <a:gd name="T6" fmla="*/ 0 w 118"/>
                  <a:gd name="T7" fmla="*/ 0 h 102"/>
                  <a:gd name="T8" fmla="*/ 0 w 118"/>
                  <a:gd name="T9" fmla="*/ 0 h 102"/>
                  <a:gd name="T10" fmla="*/ 0 w 118"/>
                  <a:gd name="T11" fmla="*/ 0 h 102"/>
                  <a:gd name="T12" fmla="*/ 0 w 118"/>
                  <a:gd name="T13" fmla="*/ 0 h 102"/>
                  <a:gd name="T14" fmla="*/ 0 w 118"/>
                  <a:gd name="T15" fmla="*/ 0 h 102"/>
                  <a:gd name="T16" fmla="*/ 0 w 118"/>
                  <a:gd name="T17" fmla="*/ 0 h 102"/>
                  <a:gd name="T18" fmla="*/ 0 w 118"/>
                  <a:gd name="T19" fmla="*/ 0 h 102"/>
                  <a:gd name="T20" fmla="*/ 0 w 118"/>
                  <a:gd name="T21" fmla="*/ 0 h 102"/>
                  <a:gd name="T22" fmla="*/ 0 w 118"/>
                  <a:gd name="T23" fmla="*/ 0 h 102"/>
                  <a:gd name="T24" fmla="*/ 0 w 118"/>
                  <a:gd name="T25" fmla="*/ 0 h 102"/>
                  <a:gd name="T26" fmla="*/ 0 w 118"/>
                  <a:gd name="T27" fmla="*/ 0 h 102"/>
                  <a:gd name="T28" fmla="*/ 0 w 118"/>
                  <a:gd name="T29" fmla="*/ 0 h 102"/>
                  <a:gd name="T30" fmla="*/ 0 w 118"/>
                  <a:gd name="T31" fmla="*/ 0 h 102"/>
                  <a:gd name="T32" fmla="*/ 0 w 118"/>
                  <a:gd name="T33" fmla="*/ 0 h 102"/>
                  <a:gd name="T34" fmla="*/ 0 w 118"/>
                  <a:gd name="T35" fmla="*/ 0 h 102"/>
                  <a:gd name="T36" fmla="*/ 0 w 118"/>
                  <a:gd name="T37" fmla="*/ 0 h 102"/>
                  <a:gd name="T38" fmla="*/ 0 w 118"/>
                  <a:gd name="T39" fmla="*/ 0 h 102"/>
                  <a:gd name="T40" fmla="*/ 0 w 118"/>
                  <a:gd name="T41" fmla="*/ 0 h 102"/>
                  <a:gd name="T42" fmla="*/ 0 w 118"/>
                  <a:gd name="T43" fmla="*/ 0 h 102"/>
                  <a:gd name="T44" fmla="*/ 0 w 118"/>
                  <a:gd name="T45" fmla="*/ 0 h 102"/>
                  <a:gd name="T46" fmla="*/ 0 w 118"/>
                  <a:gd name="T47" fmla="*/ 0 h 102"/>
                  <a:gd name="T48" fmla="*/ 0 w 118"/>
                  <a:gd name="T49" fmla="*/ 0 h 102"/>
                  <a:gd name="T50" fmla="*/ 0 w 118"/>
                  <a:gd name="T51" fmla="*/ 0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02"/>
                  <a:gd name="T80" fmla="*/ 118 w 118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02">
                    <a:moveTo>
                      <a:pt x="0" y="6"/>
                    </a:moveTo>
                    <a:lnTo>
                      <a:pt x="29" y="102"/>
                    </a:lnTo>
                    <a:lnTo>
                      <a:pt x="41" y="101"/>
                    </a:lnTo>
                    <a:lnTo>
                      <a:pt x="52" y="101"/>
                    </a:lnTo>
                    <a:lnTo>
                      <a:pt x="63" y="99"/>
                    </a:lnTo>
                    <a:lnTo>
                      <a:pt x="74" y="99"/>
                    </a:lnTo>
                    <a:lnTo>
                      <a:pt x="84" y="99"/>
                    </a:lnTo>
                    <a:lnTo>
                      <a:pt x="95" y="99"/>
                    </a:lnTo>
                    <a:lnTo>
                      <a:pt x="106" y="99"/>
                    </a:lnTo>
                    <a:lnTo>
                      <a:pt x="118" y="99"/>
                    </a:lnTo>
                    <a:lnTo>
                      <a:pt x="111" y="87"/>
                    </a:lnTo>
                    <a:lnTo>
                      <a:pt x="104" y="76"/>
                    </a:lnTo>
                    <a:lnTo>
                      <a:pt x="95" y="63"/>
                    </a:lnTo>
                    <a:lnTo>
                      <a:pt x="88" y="50"/>
                    </a:lnTo>
                    <a:lnTo>
                      <a:pt x="81" y="38"/>
                    </a:lnTo>
                    <a:lnTo>
                      <a:pt x="74" y="25"/>
                    </a:lnTo>
                    <a:lnTo>
                      <a:pt x="66" y="13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5" y="1"/>
                    </a:lnTo>
                    <a:lnTo>
                      <a:pt x="36" y="1"/>
                    </a:lnTo>
                    <a:lnTo>
                      <a:pt x="29" y="3"/>
                    </a:lnTo>
                    <a:lnTo>
                      <a:pt x="22" y="3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9" name="Freeform 276"/>
              <p:cNvSpPr>
                <a:spLocks/>
              </p:cNvSpPr>
              <p:nvPr/>
            </p:nvSpPr>
            <p:spPr bwMode="auto">
              <a:xfrm>
                <a:off x="2716" y="2784"/>
                <a:ext cx="229" cy="115"/>
              </a:xfrm>
              <a:custGeom>
                <a:avLst/>
                <a:gdLst>
                  <a:gd name="T0" fmla="*/ 0 w 756"/>
                  <a:gd name="T1" fmla="*/ 0 h 378"/>
                  <a:gd name="T2" fmla="*/ 0 w 756"/>
                  <a:gd name="T3" fmla="*/ 0 h 378"/>
                  <a:gd name="T4" fmla="*/ 0 w 756"/>
                  <a:gd name="T5" fmla="*/ 0 h 378"/>
                  <a:gd name="T6" fmla="*/ 0 w 756"/>
                  <a:gd name="T7" fmla="*/ 0 h 378"/>
                  <a:gd name="T8" fmla="*/ 0 w 756"/>
                  <a:gd name="T9" fmla="*/ 0 h 378"/>
                  <a:gd name="T10" fmla="*/ 0 w 756"/>
                  <a:gd name="T11" fmla="*/ 0 h 378"/>
                  <a:gd name="T12" fmla="*/ 0 w 756"/>
                  <a:gd name="T13" fmla="*/ 0 h 378"/>
                  <a:gd name="T14" fmla="*/ 0 w 756"/>
                  <a:gd name="T15" fmla="*/ 0 h 378"/>
                  <a:gd name="T16" fmla="*/ 0 w 756"/>
                  <a:gd name="T17" fmla="*/ 0 h 378"/>
                  <a:gd name="T18" fmla="*/ 0 w 756"/>
                  <a:gd name="T19" fmla="*/ 0 h 378"/>
                  <a:gd name="T20" fmla="*/ 0 w 756"/>
                  <a:gd name="T21" fmla="*/ 0 h 378"/>
                  <a:gd name="T22" fmla="*/ 0 w 756"/>
                  <a:gd name="T23" fmla="*/ 0 h 378"/>
                  <a:gd name="T24" fmla="*/ 0 w 756"/>
                  <a:gd name="T25" fmla="*/ 0 h 378"/>
                  <a:gd name="T26" fmla="*/ 0 w 756"/>
                  <a:gd name="T27" fmla="*/ 0 h 378"/>
                  <a:gd name="T28" fmla="*/ 0 w 756"/>
                  <a:gd name="T29" fmla="*/ 0 h 378"/>
                  <a:gd name="T30" fmla="*/ 0 w 756"/>
                  <a:gd name="T31" fmla="*/ 0 h 378"/>
                  <a:gd name="T32" fmla="*/ 0 w 756"/>
                  <a:gd name="T33" fmla="*/ 0 h 378"/>
                  <a:gd name="T34" fmla="*/ 0 w 756"/>
                  <a:gd name="T35" fmla="*/ 0 h 378"/>
                  <a:gd name="T36" fmla="*/ 0 w 756"/>
                  <a:gd name="T37" fmla="*/ 0 h 378"/>
                  <a:gd name="T38" fmla="*/ 0 w 756"/>
                  <a:gd name="T39" fmla="*/ 0 h 378"/>
                  <a:gd name="T40" fmla="*/ 0 w 756"/>
                  <a:gd name="T41" fmla="*/ 0 h 378"/>
                  <a:gd name="T42" fmla="*/ 0 w 756"/>
                  <a:gd name="T43" fmla="*/ 0 h 378"/>
                  <a:gd name="T44" fmla="*/ 0 w 756"/>
                  <a:gd name="T45" fmla="*/ 0 h 378"/>
                  <a:gd name="T46" fmla="*/ 0 w 756"/>
                  <a:gd name="T47" fmla="*/ 0 h 378"/>
                  <a:gd name="T48" fmla="*/ 0 w 756"/>
                  <a:gd name="T49" fmla="*/ 0 h 378"/>
                  <a:gd name="T50" fmla="*/ 0 w 756"/>
                  <a:gd name="T51" fmla="*/ 0 h 378"/>
                  <a:gd name="T52" fmla="*/ 0 w 756"/>
                  <a:gd name="T53" fmla="*/ 0 h 378"/>
                  <a:gd name="T54" fmla="*/ 0 w 756"/>
                  <a:gd name="T55" fmla="*/ 0 h 378"/>
                  <a:gd name="T56" fmla="*/ 0 w 756"/>
                  <a:gd name="T57" fmla="*/ 0 h 378"/>
                  <a:gd name="T58" fmla="*/ 0 w 756"/>
                  <a:gd name="T59" fmla="*/ 0 h 378"/>
                  <a:gd name="T60" fmla="*/ 0 w 756"/>
                  <a:gd name="T61" fmla="*/ 0 h 378"/>
                  <a:gd name="T62" fmla="*/ 0 w 756"/>
                  <a:gd name="T63" fmla="*/ 0 h 378"/>
                  <a:gd name="T64" fmla="*/ 0 w 756"/>
                  <a:gd name="T65" fmla="*/ 0 h 378"/>
                  <a:gd name="T66" fmla="*/ 0 w 756"/>
                  <a:gd name="T67" fmla="*/ 0 h 378"/>
                  <a:gd name="T68" fmla="*/ 0 w 756"/>
                  <a:gd name="T69" fmla="*/ 0 h 378"/>
                  <a:gd name="T70" fmla="*/ 0 w 756"/>
                  <a:gd name="T71" fmla="*/ 0 h 378"/>
                  <a:gd name="T72" fmla="*/ 0 w 756"/>
                  <a:gd name="T73" fmla="*/ 0 h 378"/>
                  <a:gd name="T74" fmla="*/ 0 w 756"/>
                  <a:gd name="T75" fmla="*/ 0 h 378"/>
                  <a:gd name="T76" fmla="*/ 0 w 756"/>
                  <a:gd name="T77" fmla="*/ 0 h 378"/>
                  <a:gd name="T78" fmla="*/ 0 w 756"/>
                  <a:gd name="T79" fmla="*/ 0 h 378"/>
                  <a:gd name="T80" fmla="*/ 0 w 756"/>
                  <a:gd name="T81" fmla="*/ 0 h 378"/>
                  <a:gd name="T82" fmla="*/ 0 w 756"/>
                  <a:gd name="T83" fmla="*/ 0 h 378"/>
                  <a:gd name="T84" fmla="*/ 0 w 756"/>
                  <a:gd name="T85" fmla="*/ 0 h 378"/>
                  <a:gd name="T86" fmla="*/ 0 w 756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56"/>
                  <a:gd name="T133" fmla="*/ 0 h 378"/>
                  <a:gd name="T134" fmla="*/ 756 w 75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56" h="378">
                    <a:moveTo>
                      <a:pt x="431" y="262"/>
                    </a:moveTo>
                    <a:lnTo>
                      <a:pt x="441" y="248"/>
                    </a:lnTo>
                    <a:lnTo>
                      <a:pt x="452" y="234"/>
                    </a:lnTo>
                    <a:lnTo>
                      <a:pt x="463" y="221"/>
                    </a:lnTo>
                    <a:lnTo>
                      <a:pt x="477" y="209"/>
                    </a:lnTo>
                    <a:lnTo>
                      <a:pt x="493" y="198"/>
                    </a:lnTo>
                    <a:lnTo>
                      <a:pt x="508" y="185"/>
                    </a:lnTo>
                    <a:lnTo>
                      <a:pt x="525" y="175"/>
                    </a:lnTo>
                    <a:lnTo>
                      <a:pt x="543" y="164"/>
                    </a:lnTo>
                    <a:lnTo>
                      <a:pt x="562" y="156"/>
                    </a:lnTo>
                    <a:lnTo>
                      <a:pt x="581" y="146"/>
                    </a:lnTo>
                    <a:lnTo>
                      <a:pt x="602" y="137"/>
                    </a:lnTo>
                    <a:lnTo>
                      <a:pt x="623" y="130"/>
                    </a:lnTo>
                    <a:lnTo>
                      <a:pt x="644" y="123"/>
                    </a:lnTo>
                    <a:lnTo>
                      <a:pt x="668" y="118"/>
                    </a:lnTo>
                    <a:lnTo>
                      <a:pt x="690" y="112"/>
                    </a:lnTo>
                    <a:lnTo>
                      <a:pt x="714" y="108"/>
                    </a:lnTo>
                    <a:lnTo>
                      <a:pt x="685" y="10"/>
                    </a:lnTo>
                    <a:lnTo>
                      <a:pt x="661" y="14"/>
                    </a:lnTo>
                    <a:lnTo>
                      <a:pt x="639" y="20"/>
                    </a:lnTo>
                    <a:lnTo>
                      <a:pt x="616" y="27"/>
                    </a:lnTo>
                    <a:lnTo>
                      <a:pt x="594" y="34"/>
                    </a:lnTo>
                    <a:lnTo>
                      <a:pt x="573" y="41"/>
                    </a:lnTo>
                    <a:lnTo>
                      <a:pt x="552" y="49"/>
                    </a:lnTo>
                    <a:lnTo>
                      <a:pt x="531" y="57"/>
                    </a:lnTo>
                    <a:lnTo>
                      <a:pt x="511" y="67"/>
                    </a:lnTo>
                    <a:lnTo>
                      <a:pt x="493" y="77"/>
                    </a:lnTo>
                    <a:lnTo>
                      <a:pt x="473" y="88"/>
                    </a:lnTo>
                    <a:lnTo>
                      <a:pt x="456" y="100"/>
                    </a:lnTo>
                    <a:lnTo>
                      <a:pt x="440" y="111"/>
                    </a:lnTo>
                    <a:lnTo>
                      <a:pt x="424" y="123"/>
                    </a:lnTo>
                    <a:lnTo>
                      <a:pt x="409" y="136"/>
                    </a:lnTo>
                    <a:lnTo>
                      <a:pt x="395" y="149"/>
                    </a:lnTo>
                    <a:lnTo>
                      <a:pt x="381" y="163"/>
                    </a:lnTo>
                    <a:lnTo>
                      <a:pt x="365" y="146"/>
                    </a:lnTo>
                    <a:lnTo>
                      <a:pt x="347" y="130"/>
                    </a:lnTo>
                    <a:lnTo>
                      <a:pt x="329" y="115"/>
                    </a:lnTo>
                    <a:lnTo>
                      <a:pt x="309" y="101"/>
                    </a:lnTo>
                    <a:lnTo>
                      <a:pt x="288" y="88"/>
                    </a:lnTo>
                    <a:lnTo>
                      <a:pt x="266" y="76"/>
                    </a:lnTo>
                    <a:lnTo>
                      <a:pt x="243" y="63"/>
                    </a:lnTo>
                    <a:lnTo>
                      <a:pt x="220" y="52"/>
                    </a:lnTo>
                    <a:lnTo>
                      <a:pt x="194" y="42"/>
                    </a:lnTo>
                    <a:lnTo>
                      <a:pt x="168" y="34"/>
                    </a:lnTo>
                    <a:lnTo>
                      <a:pt x="141" y="25"/>
                    </a:lnTo>
                    <a:lnTo>
                      <a:pt x="114" y="18"/>
                    </a:lnTo>
                    <a:lnTo>
                      <a:pt x="86" y="13"/>
                    </a:lnTo>
                    <a:lnTo>
                      <a:pt x="58" y="7"/>
                    </a:lnTo>
                    <a:lnTo>
                      <a:pt x="29" y="3"/>
                    </a:lnTo>
                    <a:lnTo>
                      <a:pt x="0" y="0"/>
                    </a:lnTo>
                    <a:lnTo>
                      <a:pt x="7" y="101"/>
                    </a:lnTo>
                    <a:lnTo>
                      <a:pt x="33" y="104"/>
                    </a:lnTo>
                    <a:lnTo>
                      <a:pt x="60" y="109"/>
                    </a:lnTo>
                    <a:lnTo>
                      <a:pt x="86" y="115"/>
                    </a:lnTo>
                    <a:lnTo>
                      <a:pt x="112" y="121"/>
                    </a:lnTo>
                    <a:lnTo>
                      <a:pt x="136" y="128"/>
                    </a:lnTo>
                    <a:lnTo>
                      <a:pt x="159" y="136"/>
                    </a:lnTo>
                    <a:lnTo>
                      <a:pt x="182" y="146"/>
                    </a:lnTo>
                    <a:lnTo>
                      <a:pt x="204" y="156"/>
                    </a:lnTo>
                    <a:lnTo>
                      <a:pt x="224" y="167"/>
                    </a:lnTo>
                    <a:lnTo>
                      <a:pt x="243" y="178"/>
                    </a:lnTo>
                    <a:lnTo>
                      <a:pt x="262" y="191"/>
                    </a:lnTo>
                    <a:lnTo>
                      <a:pt x="278" y="203"/>
                    </a:lnTo>
                    <a:lnTo>
                      <a:pt x="294" y="217"/>
                    </a:lnTo>
                    <a:lnTo>
                      <a:pt x="308" y="231"/>
                    </a:lnTo>
                    <a:lnTo>
                      <a:pt x="320" y="247"/>
                    </a:lnTo>
                    <a:lnTo>
                      <a:pt x="332" y="262"/>
                    </a:lnTo>
                    <a:lnTo>
                      <a:pt x="316" y="251"/>
                    </a:lnTo>
                    <a:lnTo>
                      <a:pt x="299" y="240"/>
                    </a:lnTo>
                    <a:lnTo>
                      <a:pt x="283" y="228"/>
                    </a:lnTo>
                    <a:lnTo>
                      <a:pt x="264" y="219"/>
                    </a:lnTo>
                    <a:lnTo>
                      <a:pt x="246" y="209"/>
                    </a:lnTo>
                    <a:lnTo>
                      <a:pt x="227" y="200"/>
                    </a:lnTo>
                    <a:lnTo>
                      <a:pt x="207" y="192"/>
                    </a:lnTo>
                    <a:lnTo>
                      <a:pt x="187" y="185"/>
                    </a:lnTo>
                    <a:lnTo>
                      <a:pt x="166" y="178"/>
                    </a:lnTo>
                    <a:lnTo>
                      <a:pt x="145" y="171"/>
                    </a:lnTo>
                    <a:lnTo>
                      <a:pt x="123" y="165"/>
                    </a:lnTo>
                    <a:lnTo>
                      <a:pt x="100" y="160"/>
                    </a:lnTo>
                    <a:lnTo>
                      <a:pt x="78" y="156"/>
                    </a:lnTo>
                    <a:lnTo>
                      <a:pt x="56" y="151"/>
                    </a:lnTo>
                    <a:lnTo>
                      <a:pt x="32" y="149"/>
                    </a:lnTo>
                    <a:lnTo>
                      <a:pt x="8" y="146"/>
                    </a:lnTo>
                    <a:lnTo>
                      <a:pt x="15" y="247"/>
                    </a:lnTo>
                    <a:lnTo>
                      <a:pt x="39" y="249"/>
                    </a:lnTo>
                    <a:lnTo>
                      <a:pt x="61" y="254"/>
                    </a:lnTo>
                    <a:lnTo>
                      <a:pt x="84" y="259"/>
                    </a:lnTo>
                    <a:lnTo>
                      <a:pt x="106" y="264"/>
                    </a:lnTo>
                    <a:lnTo>
                      <a:pt x="127" y="271"/>
                    </a:lnTo>
                    <a:lnTo>
                      <a:pt x="148" y="278"/>
                    </a:lnTo>
                    <a:lnTo>
                      <a:pt x="169" y="285"/>
                    </a:lnTo>
                    <a:lnTo>
                      <a:pt x="189" y="293"/>
                    </a:lnTo>
                    <a:lnTo>
                      <a:pt x="207" y="301"/>
                    </a:lnTo>
                    <a:lnTo>
                      <a:pt x="225" y="311"/>
                    </a:lnTo>
                    <a:lnTo>
                      <a:pt x="242" y="321"/>
                    </a:lnTo>
                    <a:lnTo>
                      <a:pt x="257" y="331"/>
                    </a:lnTo>
                    <a:lnTo>
                      <a:pt x="273" y="342"/>
                    </a:lnTo>
                    <a:lnTo>
                      <a:pt x="287" y="353"/>
                    </a:lnTo>
                    <a:lnTo>
                      <a:pt x="299" y="366"/>
                    </a:lnTo>
                    <a:lnTo>
                      <a:pt x="311" y="378"/>
                    </a:lnTo>
                    <a:lnTo>
                      <a:pt x="452" y="378"/>
                    </a:lnTo>
                    <a:lnTo>
                      <a:pt x="465" y="366"/>
                    </a:lnTo>
                    <a:lnTo>
                      <a:pt x="477" y="353"/>
                    </a:lnTo>
                    <a:lnTo>
                      <a:pt x="491" y="342"/>
                    </a:lnTo>
                    <a:lnTo>
                      <a:pt x="507" y="329"/>
                    </a:lnTo>
                    <a:lnTo>
                      <a:pt x="524" y="320"/>
                    </a:lnTo>
                    <a:lnTo>
                      <a:pt x="541" y="310"/>
                    </a:lnTo>
                    <a:lnTo>
                      <a:pt x="559" y="300"/>
                    </a:lnTo>
                    <a:lnTo>
                      <a:pt x="578" y="290"/>
                    </a:lnTo>
                    <a:lnTo>
                      <a:pt x="598" y="283"/>
                    </a:lnTo>
                    <a:lnTo>
                      <a:pt x="619" y="275"/>
                    </a:lnTo>
                    <a:lnTo>
                      <a:pt x="641" y="268"/>
                    </a:lnTo>
                    <a:lnTo>
                      <a:pt x="662" y="262"/>
                    </a:lnTo>
                    <a:lnTo>
                      <a:pt x="685" y="256"/>
                    </a:lnTo>
                    <a:lnTo>
                      <a:pt x="709" y="252"/>
                    </a:lnTo>
                    <a:lnTo>
                      <a:pt x="733" y="248"/>
                    </a:lnTo>
                    <a:lnTo>
                      <a:pt x="756" y="245"/>
                    </a:lnTo>
                    <a:lnTo>
                      <a:pt x="727" y="149"/>
                    </a:lnTo>
                    <a:lnTo>
                      <a:pt x="706" y="151"/>
                    </a:lnTo>
                    <a:lnTo>
                      <a:pt x="685" y="156"/>
                    </a:lnTo>
                    <a:lnTo>
                      <a:pt x="664" y="160"/>
                    </a:lnTo>
                    <a:lnTo>
                      <a:pt x="643" y="164"/>
                    </a:lnTo>
                    <a:lnTo>
                      <a:pt x="623" y="170"/>
                    </a:lnTo>
                    <a:lnTo>
                      <a:pt x="602" y="175"/>
                    </a:lnTo>
                    <a:lnTo>
                      <a:pt x="584" y="182"/>
                    </a:lnTo>
                    <a:lnTo>
                      <a:pt x="564" y="188"/>
                    </a:lnTo>
                    <a:lnTo>
                      <a:pt x="546" y="196"/>
                    </a:lnTo>
                    <a:lnTo>
                      <a:pt x="528" y="205"/>
                    </a:lnTo>
                    <a:lnTo>
                      <a:pt x="510" y="213"/>
                    </a:lnTo>
                    <a:lnTo>
                      <a:pt x="493" y="221"/>
                    </a:lnTo>
                    <a:lnTo>
                      <a:pt x="476" y="231"/>
                    </a:lnTo>
                    <a:lnTo>
                      <a:pt x="461" y="241"/>
                    </a:lnTo>
                    <a:lnTo>
                      <a:pt x="445" y="251"/>
                    </a:lnTo>
                    <a:lnTo>
                      <a:pt x="431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36" name="Rectangle 326"/>
          <p:cNvSpPr>
            <a:spLocks noChangeArrowheads="1"/>
          </p:cNvSpPr>
          <p:nvPr/>
        </p:nvSpPr>
        <p:spPr bwMode="auto">
          <a:xfrm>
            <a:off x="2700338" y="5732463"/>
            <a:ext cx="1933575" cy="185737"/>
          </a:xfrm>
          <a:prstGeom prst="rect">
            <a:avLst/>
          </a:prstGeom>
          <a:solidFill>
            <a:srgbClr val="FF9900"/>
          </a:solidFill>
          <a:ln w="31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Century Gothic" pitchFamily="34" charset="0"/>
              </a:rPr>
              <a:t>КрасноярскНИПИнефть</a:t>
            </a:r>
            <a:endParaRPr lang="en-GB" sz="1200" b="1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9" name="Group 225"/>
          <p:cNvGrpSpPr>
            <a:grpSpLocks/>
          </p:cNvGrpSpPr>
          <p:nvPr/>
        </p:nvGrpSpPr>
        <p:grpSpPr bwMode="auto">
          <a:xfrm>
            <a:off x="2916238" y="5516563"/>
            <a:ext cx="255587" cy="255587"/>
            <a:chOff x="4128" y="2880"/>
            <a:chExt cx="185" cy="185"/>
          </a:xfrm>
        </p:grpSpPr>
        <p:sp>
          <p:nvSpPr>
            <p:cNvPr id="13436" name="Oval 226"/>
            <p:cNvSpPr>
              <a:spLocks noChangeArrowheads="1"/>
            </p:cNvSpPr>
            <p:nvPr/>
          </p:nvSpPr>
          <p:spPr bwMode="auto">
            <a:xfrm>
              <a:off x="4128" y="2880"/>
              <a:ext cx="185" cy="185"/>
            </a:xfrm>
            <a:prstGeom prst="ellipse">
              <a:avLst/>
            </a:prstGeom>
            <a:solidFill>
              <a:schemeClr val="bg1"/>
            </a:solidFill>
            <a:ln w="15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 b="1">
                <a:ea typeface="MS PGothic" pitchFamily="34" charset="-128"/>
              </a:endParaRPr>
            </a:p>
          </p:txBody>
        </p:sp>
        <p:grpSp>
          <p:nvGrpSpPr>
            <p:cNvPr id="10" name="Group 227"/>
            <p:cNvGrpSpPr>
              <a:grpSpLocks/>
            </p:cNvGrpSpPr>
            <p:nvPr/>
          </p:nvGrpSpPr>
          <p:grpSpPr bwMode="auto">
            <a:xfrm>
              <a:off x="4156" y="2924"/>
              <a:ext cx="132" cy="106"/>
              <a:chOff x="2640" y="2592"/>
              <a:chExt cx="384" cy="307"/>
            </a:xfrm>
          </p:grpSpPr>
          <p:sp>
            <p:nvSpPr>
              <p:cNvPr id="13438" name="Freeform 228"/>
              <p:cNvSpPr>
                <a:spLocks/>
              </p:cNvSpPr>
              <p:nvPr/>
            </p:nvSpPr>
            <p:spPr bwMode="auto">
              <a:xfrm>
                <a:off x="2689" y="2724"/>
                <a:ext cx="118" cy="43"/>
              </a:xfrm>
              <a:custGeom>
                <a:avLst/>
                <a:gdLst>
                  <a:gd name="T0" fmla="*/ 0 w 389"/>
                  <a:gd name="T1" fmla="*/ 0 h 140"/>
                  <a:gd name="T2" fmla="*/ 0 w 389"/>
                  <a:gd name="T3" fmla="*/ 0 h 140"/>
                  <a:gd name="T4" fmla="*/ 0 w 389"/>
                  <a:gd name="T5" fmla="*/ 0 h 140"/>
                  <a:gd name="T6" fmla="*/ 0 w 389"/>
                  <a:gd name="T7" fmla="*/ 0 h 140"/>
                  <a:gd name="T8" fmla="*/ 0 w 389"/>
                  <a:gd name="T9" fmla="*/ 0 h 140"/>
                  <a:gd name="T10" fmla="*/ 0 w 389"/>
                  <a:gd name="T11" fmla="*/ 0 h 140"/>
                  <a:gd name="T12" fmla="*/ 0 w 389"/>
                  <a:gd name="T13" fmla="*/ 0 h 140"/>
                  <a:gd name="T14" fmla="*/ 0 w 389"/>
                  <a:gd name="T15" fmla="*/ 0 h 140"/>
                  <a:gd name="T16" fmla="*/ 0 w 389"/>
                  <a:gd name="T17" fmla="*/ 0 h 140"/>
                  <a:gd name="T18" fmla="*/ 0 w 389"/>
                  <a:gd name="T19" fmla="*/ 0 h 140"/>
                  <a:gd name="T20" fmla="*/ 0 w 389"/>
                  <a:gd name="T21" fmla="*/ 0 h 140"/>
                  <a:gd name="T22" fmla="*/ 0 w 389"/>
                  <a:gd name="T23" fmla="*/ 0 h 140"/>
                  <a:gd name="T24" fmla="*/ 0 w 389"/>
                  <a:gd name="T25" fmla="*/ 0 h 140"/>
                  <a:gd name="T26" fmla="*/ 0 w 389"/>
                  <a:gd name="T27" fmla="*/ 0 h 140"/>
                  <a:gd name="T28" fmla="*/ 0 w 389"/>
                  <a:gd name="T29" fmla="*/ 0 h 140"/>
                  <a:gd name="T30" fmla="*/ 0 w 389"/>
                  <a:gd name="T31" fmla="*/ 0 h 140"/>
                  <a:gd name="T32" fmla="*/ 0 w 389"/>
                  <a:gd name="T33" fmla="*/ 0 h 140"/>
                  <a:gd name="T34" fmla="*/ 0 w 389"/>
                  <a:gd name="T35" fmla="*/ 0 h 140"/>
                  <a:gd name="T36" fmla="*/ 0 w 389"/>
                  <a:gd name="T37" fmla="*/ 0 h 140"/>
                  <a:gd name="T38" fmla="*/ 0 w 389"/>
                  <a:gd name="T39" fmla="*/ 0 h 140"/>
                  <a:gd name="T40" fmla="*/ 0 w 389"/>
                  <a:gd name="T41" fmla="*/ 0 h 140"/>
                  <a:gd name="T42" fmla="*/ 0 w 389"/>
                  <a:gd name="T43" fmla="*/ 0 h 140"/>
                  <a:gd name="T44" fmla="*/ 0 w 389"/>
                  <a:gd name="T45" fmla="*/ 0 h 140"/>
                  <a:gd name="T46" fmla="*/ 0 w 389"/>
                  <a:gd name="T47" fmla="*/ 0 h 140"/>
                  <a:gd name="T48" fmla="*/ 0 w 389"/>
                  <a:gd name="T49" fmla="*/ 0 h 140"/>
                  <a:gd name="T50" fmla="*/ 0 w 389"/>
                  <a:gd name="T51" fmla="*/ 0 h 140"/>
                  <a:gd name="T52" fmla="*/ 0 w 389"/>
                  <a:gd name="T53" fmla="*/ 0 h 140"/>
                  <a:gd name="T54" fmla="*/ 0 w 389"/>
                  <a:gd name="T55" fmla="*/ 0 h 140"/>
                  <a:gd name="T56" fmla="*/ 0 w 389"/>
                  <a:gd name="T57" fmla="*/ 0 h 140"/>
                  <a:gd name="T58" fmla="*/ 0 w 389"/>
                  <a:gd name="T59" fmla="*/ 0 h 140"/>
                  <a:gd name="T60" fmla="*/ 0 w 389"/>
                  <a:gd name="T61" fmla="*/ 0 h 140"/>
                  <a:gd name="T62" fmla="*/ 0 w 389"/>
                  <a:gd name="T63" fmla="*/ 0 h 140"/>
                  <a:gd name="T64" fmla="*/ 0 w 389"/>
                  <a:gd name="T65" fmla="*/ 0 h 140"/>
                  <a:gd name="T66" fmla="*/ 0 w 389"/>
                  <a:gd name="T67" fmla="*/ 0 h 140"/>
                  <a:gd name="T68" fmla="*/ 0 w 389"/>
                  <a:gd name="T69" fmla="*/ 0 h 140"/>
                  <a:gd name="T70" fmla="*/ 0 w 389"/>
                  <a:gd name="T71" fmla="*/ 0 h 140"/>
                  <a:gd name="T72" fmla="*/ 0 w 389"/>
                  <a:gd name="T73" fmla="*/ 0 h 140"/>
                  <a:gd name="T74" fmla="*/ 0 w 389"/>
                  <a:gd name="T75" fmla="*/ 0 h 140"/>
                  <a:gd name="T76" fmla="*/ 0 w 389"/>
                  <a:gd name="T77" fmla="*/ 0 h 140"/>
                  <a:gd name="T78" fmla="*/ 0 w 389"/>
                  <a:gd name="T79" fmla="*/ 0 h 140"/>
                  <a:gd name="T80" fmla="*/ 0 w 389"/>
                  <a:gd name="T81" fmla="*/ 0 h 140"/>
                  <a:gd name="T82" fmla="*/ 0 w 389"/>
                  <a:gd name="T83" fmla="*/ 0 h 140"/>
                  <a:gd name="T84" fmla="*/ 0 w 389"/>
                  <a:gd name="T85" fmla="*/ 0 h 140"/>
                  <a:gd name="T86" fmla="*/ 0 w 389"/>
                  <a:gd name="T87" fmla="*/ 0 h 140"/>
                  <a:gd name="T88" fmla="*/ 0 w 389"/>
                  <a:gd name="T89" fmla="*/ 0 h 140"/>
                  <a:gd name="T90" fmla="*/ 0 w 389"/>
                  <a:gd name="T91" fmla="*/ 0 h 140"/>
                  <a:gd name="T92" fmla="*/ 0 w 389"/>
                  <a:gd name="T93" fmla="*/ 0 h 140"/>
                  <a:gd name="T94" fmla="*/ 0 w 389"/>
                  <a:gd name="T95" fmla="*/ 0 h 140"/>
                  <a:gd name="T96" fmla="*/ 0 w 389"/>
                  <a:gd name="T97" fmla="*/ 0 h 140"/>
                  <a:gd name="T98" fmla="*/ 0 w 389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9"/>
                  <a:gd name="T151" fmla="*/ 0 h 140"/>
                  <a:gd name="T152" fmla="*/ 389 w 389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9" h="140">
                    <a:moveTo>
                      <a:pt x="378" y="95"/>
                    </a:moveTo>
                    <a:lnTo>
                      <a:pt x="378" y="95"/>
                    </a:lnTo>
                    <a:lnTo>
                      <a:pt x="360" y="84"/>
                    </a:lnTo>
                    <a:lnTo>
                      <a:pt x="342" y="73"/>
                    </a:lnTo>
                    <a:lnTo>
                      <a:pt x="322" y="63"/>
                    </a:lnTo>
                    <a:lnTo>
                      <a:pt x="303" y="55"/>
                    </a:lnTo>
                    <a:lnTo>
                      <a:pt x="282" y="46"/>
                    </a:lnTo>
                    <a:lnTo>
                      <a:pt x="261" y="38"/>
                    </a:lnTo>
                    <a:lnTo>
                      <a:pt x="238" y="31"/>
                    </a:lnTo>
                    <a:lnTo>
                      <a:pt x="217" y="24"/>
                    </a:lnTo>
                    <a:lnTo>
                      <a:pt x="193" y="18"/>
                    </a:lnTo>
                    <a:lnTo>
                      <a:pt x="171" y="14"/>
                    </a:lnTo>
                    <a:lnTo>
                      <a:pt x="147" y="10"/>
                    </a:lnTo>
                    <a:lnTo>
                      <a:pt x="123" y="6"/>
                    </a:lnTo>
                    <a:lnTo>
                      <a:pt x="99" y="4"/>
                    </a:lnTo>
                    <a:lnTo>
                      <a:pt x="74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lnTo>
                      <a:pt x="48" y="50"/>
                    </a:lnTo>
                    <a:lnTo>
                      <a:pt x="70" y="52"/>
                    </a:lnTo>
                    <a:lnTo>
                      <a:pt x="94" y="53"/>
                    </a:lnTo>
                    <a:lnTo>
                      <a:pt x="116" y="56"/>
                    </a:lnTo>
                    <a:lnTo>
                      <a:pt x="137" y="60"/>
                    </a:lnTo>
                    <a:lnTo>
                      <a:pt x="160" y="63"/>
                    </a:lnTo>
                    <a:lnTo>
                      <a:pt x="181" y="69"/>
                    </a:lnTo>
                    <a:lnTo>
                      <a:pt x="202" y="73"/>
                    </a:lnTo>
                    <a:lnTo>
                      <a:pt x="223" y="80"/>
                    </a:lnTo>
                    <a:lnTo>
                      <a:pt x="242" y="85"/>
                    </a:lnTo>
                    <a:lnTo>
                      <a:pt x="262" y="92"/>
                    </a:lnTo>
                    <a:lnTo>
                      <a:pt x="282" y="101"/>
                    </a:lnTo>
                    <a:lnTo>
                      <a:pt x="300" y="109"/>
                    </a:lnTo>
                    <a:lnTo>
                      <a:pt x="318" y="118"/>
                    </a:lnTo>
                    <a:lnTo>
                      <a:pt x="335" y="127"/>
                    </a:lnTo>
                    <a:lnTo>
                      <a:pt x="352" y="137"/>
                    </a:lnTo>
                    <a:lnTo>
                      <a:pt x="360" y="140"/>
                    </a:lnTo>
                    <a:lnTo>
                      <a:pt x="370" y="140"/>
                    </a:lnTo>
                    <a:lnTo>
                      <a:pt x="378" y="137"/>
                    </a:lnTo>
                    <a:lnTo>
                      <a:pt x="385" y="130"/>
                    </a:lnTo>
                    <a:lnTo>
                      <a:pt x="389" y="120"/>
                    </a:lnTo>
                    <a:lnTo>
                      <a:pt x="389" y="111"/>
                    </a:lnTo>
                    <a:lnTo>
                      <a:pt x="385" y="102"/>
                    </a:lnTo>
                    <a:lnTo>
                      <a:pt x="378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9" name="Freeform 229"/>
              <p:cNvSpPr>
                <a:spLocks/>
              </p:cNvSpPr>
              <p:nvPr/>
            </p:nvSpPr>
            <p:spPr bwMode="auto">
              <a:xfrm>
                <a:off x="2851" y="2670"/>
                <a:ext cx="120" cy="44"/>
              </a:xfrm>
              <a:custGeom>
                <a:avLst/>
                <a:gdLst>
                  <a:gd name="T0" fmla="*/ 0 w 397"/>
                  <a:gd name="T1" fmla="*/ 0 h 144"/>
                  <a:gd name="T2" fmla="*/ 0 w 397"/>
                  <a:gd name="T3" fmla="*/ 0 h 144"/>
                  <a:gd name="T4" fmla="*/ 0 w 397"/>
                  <a:gd name="T5" fmla="*/ 0 h 144"/>
                  <a:gd name="T6" fmla="*/ 0 w 397"/>
                  <a:gd name="T7" fmla="*/ 0 h 144"/>
                  <a:gd name="T8" fmla="*/ 0 w 397"/>
                  <a:gd name="T9" fmla="*/ 0 h 144"/>
                  <a:gd name="T10" fmla="*/ 0 w 397"/>
                  <a:gd name="T11" fmla="*/ 0 h 144"/>
                  <a:gd name="T12" fmla="*/ 0 w 397"/>
                  <a:gd name="T13" fmla="*/ 0 h 144"/>
                  <a:gd name="T14" fmla="*/ 0 w 397"/>
                  <a:gd name="T15" fmla="*/ 0 h 144"/>
                  <a:gd name="T16" fmla="*/ 0 w 397"/>
                  <a:gd name="T17" fmla="*/ 0 h 144"/>
                  <a:gd name="T18" fmla="*/ 0 w 397"/>
                  <a:gd name="T19" fmla="*/ 0 h 144"/>
                  <a:gd name="T20" fmla="*/ 0 w 397"/>
                  <a:gd name="T21" fmla="*/ 0 h 144"/>
                  <a:gd name="T22" fmla="*/ 0 w 397"/>
                  <a:gd name="T23" fmla="*/ 0 h 144"/>
                  <a:gd name="T24" fmla="*/ 0 w 397"/>
                  <a:gd name="T25" fmla="*/ 0 h 144"/>
                  <a:gd name="T26" fmla="*/ 0 w 397"/>
                  <a:gd name="T27" fmla="*/ 0 h 144"/>
                  <a:gd name="T28" fmla="*/ 0 w 397"/>
                  <a:gd name="T29" fmla="*/ 0 h 144"/>
                  <a:gd name="T30" fmla="*/ 0 w 397"/>
                  <a:gd name="T31" fmla="*/ 0 h 144"/>
                  <a:gd name="T32" fmla="*/ 0 w 397"/>
                  <a:gd name="T33" fmla="*/ 0 h 144"/>
                  <a:gd name="T34" fmla="*/ 0 w 397"/>
                  <a:gd name="T35" fmla="*/ 0 h 144"/>
                  <a:gd name="T36" fmla="*/ 0 w 397"/>
                  <a:gd name="T37" fmla="*/ 0 h 144"/>
                  <a:gd name="T38" fmla="*/ 0 w 397"/>
                  <a:gd name="T39" fmla="*/ 0 h 144"/>
                  <a:gd name="T40" fmla="*/ 0 w 397"/>
                  <a:gd name="T41" fmla="*/ 0 h 144"/>
                  <a:gd name="T42" fmla="*/ 0 w 397"/>
                  <a:gd name="T43" fmla="*/ 0 h 144"/>
                  <a:gd name="T44" fmla="*/ 0 w 397"/>
                  <a:gd name="T45" fmla="*/ 0 h 144"/>
                  <a:gd name="T46" fmla="*/ 0 w 397"/>
                  <a:gd name="T47" fmla="*/ 0 h 144"/>
                  <a:gd name="T48" fmla="*/ 0 w 397"/>
                  <a:gd name="T49" fmla="*/ 0 h 144"/>
                  <a:gd name="T50" fmla="*/ 0 w 397"/>
                  <a:gd name="T51" fmla="*/ 0 h 144"/>
                  <a:gd name="T52" fmla="*/ 0 w 397"/>
                  <a:gd name="T53" fmla="*/ 0 h 144"/>
                  <a:gd name="T54" fmla="*/ 0 w 397"/>
                  <a:gd name="T55" fmla="*/ 0 h 144"/>
                  <a:gd name="T56" fmla="*/ 0 w 397"/>
                  <a:gd name="T57" fmla="*/ 0 h 144"/>
                  <a:gd name="T58" fmla="*/ 0 w 397"/>
                  <a:gd name="T59" fmla="*/ 0 h 144"/>
                  <a:gd name="T60" fmla="*/ 0 w 397"/>
                  <a:gd name="T61" fmla="*/ 0 h 144"/>
                  <a:gd name="T62" fmla="*/ 0 w 397"/>
                  <a:gd name="T63" fmla="*/ 0 h 144"/>
                  <a:gd name="T64" fmla="*/ 0 w 397"/>
                  <a:gd name="T65" fmla="*/ 0 h 144"/>
                  <a:gd name="T66" fmla="*/ 0 w 397"/>
                  <a:gd name="T67" fmla="*/ 0 h 144"/>
                  <a:gd name="T68" fmla="*/ 0 w 397"/>
                  <a:gd name="T69" fmla="*/ 0 h 144"/>
                  <a:gd name="T70" fmla="*/ 0 w 397"/>
                  <a:gd name="T71" fmla="*/ 0 h 144"/>
                  <a:gd name="T72" fmla="*/ 0 w 397"/>
                  <a:gd name="T73" fmla="*/ 0 h 144"/>
                  <a:gd name="T74" fmla="*/ 0 w 397"/>
                  <a:gd name="T75" fmla="*/ 0 h 144"/>
                  <a:gd name="T76" fmla="*/ 0 w 397"/>
                  <a:gd name="T77" fmla="*/ 0 h 144"/>
                  <a:gd name="T78" fmla="*/ 0 w 397"/>
                  <a:gd name="T79" fmla="*/ 0 h 144"/>
                  <a:gd name="T80" fmla="*/ 0 w 397"/>
                  <a:gd name="T81" fmla="*/ 0 h 144"/>
                  <a:gd name="T82" fmla="*/ 0 w 397"/>
                  <a:gd name="T83" fmla="*/ 0 h 144"/>
                  <a:gd name="T84" fmla="*/ 0 w 397"/>
                  <a:gd name="T85" fmla="*/ 0 h 144"/>
                  <a:gd name="T86" fmla="*/ 0 w 397"/>
                  <a:gd name="T87" fmla="*/ 0 h 144"/>
                  <a:gd name="T88" fmla="*/ 0 w 397"/>
                  <a:gd name="T89" fmla="*/ 0 h 144"/>
                  <a:gd name="T90" fmla="*/ 0 w 397"/>
                  <a:gd name="T91" fmla="*/ 0 h 144"/>
                  <a:gd name="T92" fmla="*/ 0 w 397"/>
                  <a:gd name="T93" fmla="*/ 0 h 144"/>
                  <a:gd name="T94" fmla="*/ 0 w 397"/>
                  <a:gd name="T95" fmla="*/ 0 h 144"/>
                  <a:gd name="T96" fmla="*/ 0 w 397"/>
                  <a:gd name="T97" fmla="*/ 0 h 144"/>
                  <a:gd name="T98" fmla="*/ 0 w 397"/>
                  <a:gd name="T99" fmla="*/ 0 h 1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7"/>
                  <a:gd name="T151" fmla="*/ 0 h 144"/>
                  <a:gd name="T152" fmla="*/ 397 w 397"/>
                  <a:gd name="T153" fmla="*/ 144 h 1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7" h="144">
                    <a:moveTo>
                      <a:pt x="39" y="140"/>
                    </a:moveTo>
                    <a:lnTo>
                      <a:pt x="39" y="140"/>
                    </a:lnTo>
                    <a:lnTo>
                      <a:pt x="56" y="130"/>
                    </a:lnTo>
                    <a:lnTo>
                      <a:pt x="73" y="119"/>
                    </a:lnTo>
                    <a:lnTo>
                      <a:pt x="90" y="111"/>
                    </a:lnTo>
                    <a:lnTo>
                      <a:pt x="110" y="102"/>
                    </a:lnTo>
                    <a:lnTo>
                      <a:pt x="128" y="94"/>
                    </a:lnTo>
                    <a:lnTo>
                      <a:pt x="149" y="87"/>
                    </a:lnTo>
                    <a:lnTo>
                      <a:pt x="168" y="80"/>
                    </a:lnTo>
                    <a:lnTo>
                      <a:pt x="189" y="74"/>
                    </a:lnTo>
                    <a:lnTo>
                      <a:pt x="212" y="69"/>
                    </a:lnTo>
                    <a:lnTo>
                      <a:pt x="233" y="63"/>
                    </a:lnTo>
                    <a:lnTo>
                      <a:pt x="255" y="60"/>
                    </a:lnTo>
                    <a:lnTo>
                      <a:pt x="278" y="56"/>
                    </a:lnTo>
                    <a:lnTo>
                      <a:pt x="302" y="53"/>
                    </a:lnTo>
                    <a:lnTo>
                      <a:pt x="324" y="52"/>
                    </a:lnTo>
                    <a:lnTo>
                      <a:pt x="348" y="50"/>
                    </a:lnTo>
                    <a:lnTo>
                      <a:pt x="372" y="50"/>
                    </a:lnTo>
                    <a:lnTo>
                      <a:pt x="381" y="49"/>
                    </a:lnTo>
                    <a:lnTo>
                      <a:pt x="390" y="43"/>
                    </a:lnTo>
                    <a:lnTo>
                      <a:pt x="395" y="35"/>
                    </a:lnTo>
                    <a:lnTo>
                      <a:pt x="397" y="25"/>
                    </a:lnTo>
                    <a:lnTo>
                      <a:pt x="395" y="15"/>
                    </a:lnTo>
                    <a:lnTo>
                      <a:pt x="390" y="7"/>
                    </a:lnTo>
                    <a:lnTo>
                      <a:pt x="381" y="1"/>
                    </a:lnTo>
                    <a:lnTo>
                      <a:pt x="372" y="0"/>
                    </a:lnTo>
                    <a:lnTo>
                      <a:pt x="346" y="0"/>
                    </a:lnTo>
                    <a:lnTo>
                      <a:pt x="321" y="1"/>
                    </a:lnTo>
                    <a:lnTo>
                      <a:pt x="296" y="4"/>
                    </a:lnTo>
                    <a:lnTo>
                      <a:pt x="271" y="7"/>
                    </a:lnTo>
                    <a:lnTo>
                      <a:pt x="247" y="10"/>
                    </a:lnTo>
                    <a:lnTo>
                      <a:pt x="222" y="15"/>
                    </a:lnTo>
                    <a:lnTo>
                      <a:pt x="198" y="20"/>
                    </a:lnTo>
                    <a:lnTo>
                      <a:pt x="175" y="27"/>
                    </a:lnTo>
                    <a:lnTo>
                      <a:pt x="152" y="32"/>
                    </a:lnTo>
                    <a:lnTo>
                      <a:pt x="131" y="41"/>
                    </a:lnTo>
                    <a:lnTo>
                      <a:pt x="108" y="49"/>
                    </a:lnTo>
                    <a:lnTo>
                      <a:pt x="87" y="57"/>
                    </a:lnTo>
                    <a:lnTo>
                      <a:pt x="66" y="67"/>
                    </a:lnTo>
                    <a:lnTo>
                      <a:pt x="46" y="77"/>
                    </a:lnTo>
                    <a:lnTo>
                      <a:pt x="28" y="88"/>
                    </a:lnTo>
                    <a:lnTo>
                      <a:pt x="10" y="99"/>
                    </a:lnTo>
                    <a:lnTo>
                      <a:pt x="3" y="106"/>
                    </a:lnTo>
                    <a:lnTo>
                      <a:pt x="0" y="115"/>
                    </a:lnTo>
                    <a:lnTo>
                      <a:pt x="0" y="125"/>
                    </a:lnTo>
                    <a:lnTo>
                      <a:pt x="4" y="134"/>
                    </a:lnTo>
                    <a:lnTo>
                      <a:pt x="11" y="141"/>
                    </a:lnTo>
                    <a:lnTo>
                      <a:pt x="20" y="144"/>
                    </a:lnTo>
                    <a:lnTo>
                      <a:pt x="30" y="144"/>
                    </a:lnTo>
                    <a:lnTo>
                      <a:pt x="39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" name="Freeform 230"/>
              <p:cNvSpPr>
                <a:spLocks/>
              </p:cNvSpPr>
              <p:nvPr/>
            </p:nvSpPr>
            <p:spPr bwMode="auto">
              <a:xfrm>
                <a:off x="2853" y="2724"/>
                <a:ext cx="118" cy="43"/>
              </a:xfrm>
              <a:custGeom>
                <a:avLst/>
                <a:gdLst>
                  <a:gd name="T0" fmla="*/ 0 w 390"/>
                  <a:gd name="T1" fmla="*/ 0 h 140"/>
                  <a:gd name="T2" fmla="*/ 0 w 390"/>
                  <a:gd name="T3" fmla="*/ 0 h 140"/>
                  <a:gd name="T4" fmla="*/ 0 w 390"/>
                  <a:gd name="T5" fmla="*/ 0 h 140"/>
                  <a:gd name="T6" fmla="*/ 0 w 390"/>
                  <a:gd name="T7" fmla="*/ 0 h 140"/>
                  <a:gd name="T8" fmla="*/ 0 w 390"/>
                  <a:gd name="T9" fmla="*/ 0 h 140"/>
                  <a:gd name="T10" fmla="*/ 0 w 390"/>
                  <a:gd name="T11" fmla="*/ 0 h 140"/>
                  <a:gd name="T12" fmla="*/ 0 w 390"/>
                  <a:gd name="T13" fmla="*/ 0 h 140"/>
                  <a:gd name="T14" fmla="*/ 0 w 390"/>
                  <a:gd name="T15" fmla="*/ 0 h 140"/>
                  <a:gd name="T16" fmla="*/ 0 w 390"/>
                  <a:gd name="T17" fmla="*/ 0 h 140"/>
                  <a:gd name="T18" fmla="*/ 0 w 390"/>
                  <a:gd name="T19" fmla="*/ 0 h 140"/>
                  <a:gd name="T20" fmla="*/ 0 w 390"/>
                  <a:gd name="T21" fmla="*/ 0 h 140"/>
                  <a:gd name="T22" fmla="*/ 0 w 390"/>
                  <a:gd name="T23" fmla="*/ 0 h 140"/>
                  <a:gd name="T24" fmla="*/ 0 w 390"/>
                  <a:gd name="T25" fmla="*/ 0 h 140"/>
                  <a:gd name="T26" fmla="*/ 0 w 390"/>
                  <a:gd name="T27" fmla="*/ 0 h 140"/>
                  <a:gd name="T28" fmla="*/ 0 w 390"/>
                  <a:gd name="T29" fmla="*/ 0 h 140"/>
                  <a:gd name="T30" fmla="*/ 0 w 390"/>
                  <a:gd name="T31" fmla="*/ 0 h 140"/>
                  <a:gd name="T32" fmla="*/ 0 w 390"/>
                  <a:gd name="T33" fmla="*/ 0 h 140"/>
                  <a:gd name="T34" fmla="*/ 0 w 390"/>
                  <a:gd name="T35" fmla="*/ 0 h 140"/>
                  <a:gd name="T36" fmla="*/ 0 w 390"/>
                  <a:gd name="T37" fmla="*/ 0 h 140"/>
                  <a:gd name="T38" fmla="*/ 0 w 390"/>
                  <a:gd name="T39" fmla="*/ 0 h 140"/>
                  <a:gd name="T40" fmla="*/ 0 w 390"/>
                  <a:gd name="T41" fmla="*/ 0 h 140"/>
                  <a:gd name="T42" fmla="*/ 0 w 390"/>
                  <a:gd name="T43" fmla="*/ 0 h 140"/>
                  <a:gd name="T44" fmla="*/ 0 w 390"/>
                  <a:gd name="T45" fmla="*/ 0 h 140"/>
                  <a:gd name="T46" fmla="*/ 0 w 390"/>
                  <a:gd name="T47" fmla="*/ 0 h 140"/>
                  <a:gd name="T48" fmla="*/ 0 w 390"/>
                  <a:gd name="T49" fmla="*/ 0 h 140"/>
                  <a:gd name="T50" fmla="*/ 0 w 390"/>
                  <a:gd name="T51" fmla="*/ 0 h 140"/>
                  <a:gd name="T52" fmla="*/ 0 w 390"/>
                  <a:gd name="T53" fmla="*/ 0 h 140"/>
                  <a:gd name="T54" fmla="*/ 0 w 390"/>
                  <a:gd name="T55" fmla="*/ 0 h 140"/>
                  <a:gd name="T56" fmla="*/ 0 w 390"/>
                  <a:gd name="T57" fmla="*/ 0 h 140"/>
                  <a:gd name="T58" fmla="*/ 0 w 390"/>
                  <a:gd name="T59" fmla="*/ 0 h 140"/>
                  <a:gd name="T60" fmla="*/ 0 w 390"/>
                  <a:gd name="T61" fmla="*/ 0 h 140"/>
                  <a:gd name="T62" fmla="*/ 0 w 390"/>
                  <a:gd name="T63" fmla="*/ 0 h 140"/>
                  <a:gd name="T64" fmla="*/ 0 w 390"/>
                  <a:gd name="T65" fmla="*/ 0 h 140"/>
                  <a:gd name="T66" fmla="*/ 0 w 390"/>
                  <a:gd name="T67" fmla="*/ 0 h 140"/>
                  <a:gd name="T68" fmla="*/ 0 w 390"/>
                  <a:gd name="T69" fmla="*/ 0 h 140"/>
                  <a:gd name="T70" fmla="*/ 0 w 390"/>
                  <a:gd name="T71" fmla="*/ 0 h 140"/>
                  <a:gd name="T72" fmla="*/ 0 w 390"/>
                  <a:gd name="T73" fmla="*/ 0 h 140"/>
                  <a:gd name="T74" fmla="*/ 0 w 390"/>
                  <a:gd name="T75" fmla="*/ 0 h 140"/>
                  <a:gd name="T76" fmla="*/ 0 w 390"/>
                  <a:gd name="T77" fmla="*/ 0 h 140"/>
                  <a:gd name="T78" fmla="*/ 0 w 390"/>
                  <a:gd name="T79" fmla="*/ 0 h 140"/>
                  <a:gd name="T80" fmla="*/ 0 w 390"/>
                  <a:gd name="T81" fmla="*/ 0 h 140"/>
                  <a:gd name="T82" fmla="*/ 0 w 390"/>
                  <a:gd name="T83" fmla="*/ 0 h 140"/>
                  <a:gd name="T84" fmla="*/ 0 w 390"/>
                  <a:gd name="T85" fmla="*/ 0 h 140"/>
                  <a:gd name="T86" fmla="*/ 0 w 390"/>
                  <a:gd name="T87" fmla="*/ 0 h 140"/>
                  <a:gd name="T88" fmla="*/ 0 w 390"/>
                  <a:gd name="T89" fmla="*/ 0 h 140"/>
                  <a:gd name="T90" fmla="*/ 0 w 390"/>
                  <a:gd name="T91" fmla="*/ 0 h 140"/>
                  <a:gd name="T92" fmla="*/ 0 w 390"/>
                  <a:gd name="T93" fmla="*/ 0 h 140"/>
                  <a:gd name="T94" fmla="*/ 0 w 390"/>
                  <a:gd name="T95" fmla="*/ 0 h 140"/>
                  <a:gd name="T96" fmla="*/ 0 w 390"/>
                  <a:gd name="T97" fmla="*/ 0 h 140"/>
                  <a:gd name="T98" fmla="*/ 0 w 390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0"/>
                  <a:gd name="T151" fmla="*/ 0 h 140"/>
                  <a:gd name="T152" fmla="*/ 390 w 390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0" h="140">
                    <a:moveTo>
                      <a:pt x="365" y="0"/>
                    </a:moveTo>
                    <a:lnTo>
                      <a:pt x="339" y="0"/>
                    </a:lnTo>
                    <a:lnTo>
                      <a:pt x="314" y="1"/>
                    </a:lnTo>
                    <a:lnTo>
                      <a:pt x="290" y="4"/>
                    </a:lnTo>
                    <a:lnTo>
                      <a:pt x="267" y="6"/>
                    </a:lnTo>
                    <a:lnTo>
                      <a:pt x="243" y="10"/>
                    </a:lnTo>
                    <a:lnTo>
                      <a:pt x="219" y="14"/>
                    </a:lnTo>
                    <a:lnTo>
                      <a:pt x="195" y="18"/>
                    </a:lnTo>
                    <a:lnTo>
                      <a:pt x="173" y="24"/>
                    </a:lnTo>
                    <a:lnTo>
                      <a:pt x="150" y="31"/>
                    </a:lnTo>
                    <a:lnTo>
                      <a:pt x="129" y="38"/>
                    </a:lnTo>
                    <a:lnTo>
                      <a:pt x="108" y="46"/>
                    </a:lnTo>
                    <a:lnTo>
                      <a:pt x="87" y="55"/>
                    </a:lnTo>
                    <a:lnTo>
                      <a:pt x="68" y="63"/>
                    </a:lnTo>
                    <a:lnTo>
                      <a:pt x="48" y="73"/>
                    </a:lnTo>
                    <a:lnTo>
                      <a:pt x="30" y="84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3" y="130"/>
                    </a:lnTo>
                    <a:lnTo>
                      <a:pt x="10" y="137"/>
                    </a:lnTo>
                    <a:lnTo>
                      <a:pt x="20" y="140"/>
                    </a:lnTo>
                    <a:lnTo>
                      <a:pt x="30" y="140"/>
                    </a:lnTo>
                    <a:lnTo>
                      <a:pt x="38" y="137"/>
                    </a:lnTo>
                    <a:lnTo>
                      <a:pt x="55" y="127"/>
                    </a:lnTo>
                    <a:lnTo>
                      <a:pt x="72" y="118"/>
                    </a:lnTo>
                    <a:lnTo>
                      <a:pt x="90" y="109"/>
                    </a:lnTo>
                    <a:lnTo>
                      <a:pt x="108" y="101"/>
                    </a:lnTo>
                    <a:lnTo>
                      <a:pt x="128" y="92"/>
                    </a:lnTo>
                    <a:lnTo>
                      <a:pt x="147" y="85"/>
                    </a:lnTo>
                    <a:lnTo>
                      <a:pt x="167" y="80"/>
                    </a:lnTo>
                    <a:lnTo>
                      <a:pt x="188" y="73"/>
                    </a:lnTo>
                    <a:lnTo>
                      <a:pt x="209" y="69"/>
                    </a:lnTo>
                    <a:lnTo>
                      <a:pt x="230" y="63"/>
                    </a:lnTo>
                    <a:lnTo>
                      <a:pt x="253" y="60"/>
                    </a:lnTo>
                    <a:lnTo>
                      <a:pt x="274" y="56"/>
                    </a:lnTo>
                    <a:lnTo>
                      <a:pt x="296" y="53"/>
                    </a:lnTo>
                    <a:lnTo>
                      <a:pt x="320" y="52"/>
                    </a:lnTo>
                    <a:lnTo>
                      <a:pt x="342" y="50"/>
                    </a:lnTo>
                    <a:lnTo>
                      <a:pt x="365" y="50"/>
                    </a:lnTo>
                    <a:lnTo>
                      <a:pt x="374" y="49"/>
                    </a:lnTo>
                    <a:lnTo>
                      <a:pt x="383" y="43"/>
                    </a:lnTo>
                    <a:lnTo>
                      <a:pt x="388" y="35"/>
                    </a:lnTo>
                    <a:lnTo>
                      <a:pt x="390" y="25"/>
                    </a:lnTo>
                    <a:lnTo>
                      <a:pt x="388" y="15"/>
                    </a:lnTo>
                    <a:lnTo>
                      <a:pt x="383" y="7"/>
                    </a:lnTo>
                    <a:lnTo>
                      <a:pt x="374" y="1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" name="Freeform 231"/>
              <p:cNvSpPr>
                <a:spLocks/>
              </p:cNvSpPr>
              <p:nvPr/>
            </p:nvSpPr>
            <p:spPr bwMode="auto">
              <a:xfrm>
                <a:off x="2689" y="2670"/>
                <a:ext cx="120" cy="44"/>
              </a:xfrm>
              <a:custGeom>
                <a:avLst/>
                <a:gdLst>
                  <a:gd name="T0" fmla="*/ 0 w 396"/>
                  <a:gd name="T1" fmla="*/ 0 h 144"/>
                  <a:gd name="T2" fmla="*/ 0 w 396"/>
                  <a:gd name="T3" fmla="*/ 0 h 144"/>
                  <a:gd name="T4" fmla="*/ 0 w 396"/>
                  <a:gd name="T5" fmla="*/ 0 h 144"/>
                  <a:gd name="T6" fmla="*/ 0 w 396"/>
                  <a:gd name="T7" fmla="*/ 0 h 144"/>
                  <a:gd name="T8" fmla="*/ 0 w 396"/>
                  <a:gd name="T9" fmla="*/ 0 h 144"/>
                  <a:gd name="T10" fmla="*/ 0 w 396"/>
                  <a:gd name="T11" fmla="*/ 0 h 144"/>
                  <a:gd name="T12" fmla="*/ 0 w 396"/>
                  <a:gd name="T13" fmla="*/ 0 h 144"/>
                  <a:gd name="T14" fmla="*/ 0 w 396"/>
                  <a:gd name="T15" fmla="*/ 0 h 144"/>
                  <a:gd name="T16" fmla="*/ 0 w 396"/>
                  <a:gd name="T17" fmla="*/ 0 h 144"/>
                  <a:gd name="T18" fmla="*/ 0 w 396"/>
                  <a:gd name="T19" fmla="*/ 0 h 144"/>
                  <a:gd name="T20" fmla="*/ 0 w 396"/>
                  <a:gd name="T21" fmla="*/ 0 h 144"/>
                  <a:gd name="T22" fmla="*/ 0 w 396"/>
                  <a:gd name="T23" fmla="*/ 0 h 144"/>
                  <a:gd name="T24" fmla="*/ 0 w 396"/>
                  <a:gd name="T25" fmla="*/ 0 h 144"/>
                  <a:gd name="T26" fmla="*/ 0 w 396"/>
                  <a:gd name="T27" fmla="*/ 0 h 144"/>
                  <a:gd name="T28" fmla="*/ 0 w 396"/>
                  <a:gd name="T29" fmla="*/ 0 h 144"/>
                  <a:gd name="T30" fmla="*/ 0 w 396"/>
                  <a:gd name="T31" fmla="*/ 0 h 144"/>
                  <a:gd name="T32" fmla="*/ 0 w 396"/>
                  <a:gd name="T33" fmla="*/ 0 h 144"/>
                  <a:gd name="T34" fmla="*/ 0 w 396"/>
                  <a:gd name="T35" fmla="*/ 0 h 144"/>
                  <a:gd name="T36" fmla="*/ 0 w 396"/>
                  <a:gd name="T37" fmla="*/ 0 h 144"/>
                  <a:gd name="T38" fmla="*/ 0 w 396"/>
                  <a:gd name="T39" fmla="*/ 0 h 144"/>
                  <a:gd name="T40" fmla="*/ 0 w 396"/>
                  <a:gd name="T41" fmla="*/ 0 h 144"/>
                  <a:gd name="T42" fmla="*/ 0 w 396"/>
                  <a:gd name="T43" fmla="*/ 0 h 144"/>
                  <a:gd name="T44" fmla="*/ 0 w 396"/>
                  <a:gd name="T45" fmla="*/ 0 h 144"/>
                  <a:gd name="T46" fmla="*/ 0 w 396"/>
                  <a:gd name="T47" fmla="*/ 0 h 144"/>
                  <a:gd name="T48" fmla="*/ 0 w 396"/>
                  <a:gd name="T49" fmla="*/ 0 h 144"/>
                  <a:gd name="T50" fmla="*/ 0 w 396"/>
                  <a:gd name="T51" fmla="*/ 0 h 144"/>
                  <a:gd name="T52" fmla="*/ 0 w 396"/>
                  <a:gd name="T53" fmla="*/ 0 h 144"/>
                  <a:gd name="T54" fmla="*/ 0 w 396"/>
                  <a:gd name="T55" fmla="*/ 0 h 144"/>
                  <a:gd name="T56" fmla="*/ 0 w 396"/>
                  <a:gd name="T57" fmla="*/ 0 h 144"/>
                  <a:gd name="T58" fmla="*/ 0 w 396"/>
                  <a:gd name="T59" fmla="*/ 0 h 144"/>
                  <a:gd name="T60" fmla="*/ 0 w 396"/>
                  <a:gd name="T61" fmla="*/ 0 h 144"/>
                  <a:gd name="T62" fmla="*/ 0 w 396"/>
                  <a:gd name="T63" fmla="*/ 0 h 144"/>
                  <a:gd name="T64" fmla="*/ 0 w 396"/>
                  <a:gd name="T65" fmla="*/ 0 h 144"/>
                  <a:gd name="T66" fmla="*/ 0 w 396"/>
                  <a:gd name="T67" fmla="*/ 0 h 144"/>
                  <a:gd name="T68" fmla="*/ 0 w 396"/>
                  <a:gd name="T69" fmla="*/ 0 h 144"/>
                  <a:gd name="T70" fmla="*/ 0 w 396"/>
                  <a:gd name="T71" fmla="*/ 0 h 144"/>
                  <a:gd name="T72" fmla="*/ 0 w 396"/>
                  <a:gd name="T73" fmla="*/ 0 h 144"/>
                  <a:gd name="T74" fmla="*/ 0 w 396"/>
                  <a:gd name="T75" fmla="*/ 0 h 144"/>
                  <a:gd name="T76" fmla="*/ 0 w 396"/>
                  <a:gd name="T77" fmla="*/ 0 h 144"/>
                  <a:gd name="T78" fmla="*/ 0 w 396"/>
                  <a:gd name="T79" fmla="*/ 0 h 144"/>
                  <a:gd name="T80" fmla="*/ 0 w 396"/>
                  <a:gd name="T81" fmla="*/ 0 h 144"/>
                  <a:gd name="T82" fmla="*/ 0 w 396"/>
                  <a:gd name="T83" fmla="*/ 0 h 144"/>
                  <a:gd name="T84" fmla="*/ 0 w 396"/>
                  <a:gd name="T85" fmla="*/ 0 h 144"/>
                  <a:gd name="T86" fmla="*/ 0 w 396"/>
                  <a:gd name="T87" fmla="*/ 0 h 144"/>
                  <a:gd name="T88" fmla="*/ 0 w 396"/>
                  <a:gd name="T89" fmla="*/ 0 h 144"/>
                  <a:gd name="T90" fmla="*/ 0 w 396"/>
                  <a:gd name="T91" fmla="*/ 0 h 144"/>
                  <a:gd name="T92" fmla="*/ 0 w 396"/>
                  <a:gd name="T93" fmla="*/ 0 h 144"/>
                  <a:gd name="T94" fmla="*/ 0 w 396"/>
                  <a:gd name="T95" fmla="*/ 0 h 144"/>
                  <a:gd name="T96" fmla="*/ 0 w 396"/>
                  <a:gd name="T97" fmla="*/ 0 h 1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6"/>
                  <a:gd name="T148" fmla="*/ 0 h 144"/>
                  <a:gd name="T149" fmla="*/ 396 w 396"/>
                  <a:gd name="T150" fmla="*/ 144 h 1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6" h="144">
                    <a:moveTo>
                      <a:pt x="25" y="50"/>
                    </a:moveTo>
                    <a:lnTo>
                      <a:pt x="49" y="50"/>
                    </a:lnTo>
                    <a:lnTo>
                      <a:pt x="73" y="52"/>
                    </a:lnTo>
                    <a:lnTo>
                      <a:pt x="95" y="53"/>
                    </a:lnTo>
                    <a:lnTo>
                      <a:pt x="118" y="56"/>
                    </a:lnTo>
                    <a:lnTo>
                      <a:pt x="141" y="60"/>
                    </a:lnTo>
                    <a:lnTo>
                      <a:pt x="162" y="63"/>
                    </a:lnTo>
                    <a:lnTo>
                      <a:pt x="185" y="69"/>
                    </a:lnTo>
                    <a:lnTo>
                      <a:pt x="206" y="74"/>
                    </a:lnTo>
                    <a:lnTo>
                      <a:pt x="227" y="80"/>
                    </a:lnTo>
                    <a:lnTo>
                      <a:pt x="248" y="87"/>
                    </a:lnTo>
                    <a:lnTo>
                      <a:pt x="268" y="94"/>
                    </a:lnTo>
                    <a:lnTo>
                      <a:pt x="287" y="102"/>
                    </a:lnTo>
                    <a:lnTo>
                      <a:pt x="305" y="111"/>
                    </a:lnTo>
                    <a:lnTo>
                      <a:pt x="324" y="119"/>
                    </a:lnTo>
                    <a:lnTo>
                      <a:pt x="340" y="130"/>
                    </a:lnTo>
                    <a:lnTo>
                      <a:pt x="357" y="140"/>
                    </a:lnTo>
                    <a:lnTo>
                      <a:pt x="367" y="144"/>
                    </a:lnTo>
                    <a:lnTo>
                      <a:pt x="377" y="144"/>
                    </a:lnTo>
                    <a:lnTo>
                      <a:pt x="385" y="141"/>
                    </a:lnTo>
                    <a:lnTo>
                      <a:pt x="392" y="134"/>
                    </a:lnTo>
                    <a:lnTo>
                      <a:pt x="396" y="125"/>
                    </a:lnTo>
                    <a:lnTo>
                      <a:pt x="396" y="115"/>
                    </a:lnTo>
                    <a:lnTo>
                      <a:pt x="392" y="106"/>
                    </a:lnTo>
                    <a:lnTo>
                      <a:pt x="385" y="99"/>
                    </a:lnTo>
                    <a:lnTo>
                      <a:pt x="367" y="88"/>
                    </a:lnTo>
                    <a:lnTo>
                      <a:pt x="349" y="77"/>
                    </a:lnTo>
                    <a:lnTo>
                      <a:pt x="329" y="67"/>
                    </a:lnTo>
                    <a:lnTo>
                      <a:pt x="310" y="57"/>
                    </a:lnTo>
                    <a:lnTo>
                      <a:pt x="289" y="49"/>
                    </a:lnTo>
                    <a:lnTo>
                      <a:pt x="266" y="41"/>
                    </a:lnTo>
                    <a:lnTo>
                      <a:pt x="244" y="32"/>
                    </a:lnTo>
                    <a:lnTo>
                      <a:pt x="221" y="27"/>
                    </a:lnTo>
                    <a:lnTo>
                      <a:pt x="197" y="20"/>
                    </a:lnTo>
                    <a:lnTo>
                      <a:pt x="175" y="15"/>
                    </a:lnTo>
                    <a:lnTo>
                      <a:pt x="150" y="10"/>
                    </a:lnTo>
                    <a:lnTo>
                      <a:pt x="126" y="7"/>
                    </a:lnTo>
                    <a:lnTo>
                      <a:pt x="101" y="4"/>
                    </a:lnTo>
                    <a:lnTo>
                      <a:pt x="76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" name="Freeform 232"/>
              <p:cNvSpPr>
                <a:spLocks/>
              </p:cNvSpPr>
              <p:nvPr/>
            </p:nvSpPr>
            <p:spPr bwMode="auto">
              <a:xfrm>
                <a:off x="2924" y="2787"/>
                <a:ext cx="23" cy="30"/>
              </a:xfrm>
              <a:custGeom>
                <a:avLst/>
                <a:gdLst>
                  <a:gd name="T0" fmla="*/ 0 w 76"/>
                  <a:gd name="T1" fmla="*/ 0 h 101"/>
                  <a:gd name="T2" fmla="*/ 0 w 76"/>
                  <a:gd name="T3" fmla="*/ 0 h 101"/>
                  <a:gd name="T4" fmla="*/ 0 w 76"/>
                  <a:gd name="T5" fmla="*/ 0 h 101"/>
                  <a:gd name="T6" fmla="*/ 0 w 76"/>
                  <a:gd name="T7" fmla="*/ 0 h 101"/>
                  <a:gd name="T8" fmla="*/ 0 w 76"/>
                  <a:gd name="T9" fmla="*/ 0 h 101"/>
                  <a:gd name="T10" fmla="*/ 0 w 76"/>
                  <a:gd name="T11" fmla="*/ 0 h 101"/>
                  <a:gd name="T12" fmla="*/ 0 w 76"/>
                  <a:gd name="T13" fmla="*/ 0 h 101"/>
                  <a:gd name="T14" fmla="*/ 0 w 76"/>
                  <a:gd name="T15" fmla="*/ 0 h 101"/>
                  <a:gd name="T16" fmla="*/ 0 w 76"/>
                  <a:gd name="T17" fmla="*/ 0 h 101"/>
                  <a:gd name="T18" fmla="*/ 0 w 76"/>
                  <a:gd name="T19" fmla="*/ 0 h 101"/>
                  <a:gd name="T20" fmla="*/ 0 w 76"/>
                  <a:gd name="T21" fmla="*/ 0 h 101"/>
                  <a:gd name="T22" fmla="*/ 0 w 76"/>
                  <a:gd name="T23" fmla="*/ 0 h 101"/>
                  <a:gd name="T24" fmla="*/ 0 w 76"/>
                  <a:gd name="T25" fmla="*/ 0 h 101"/>
                  <a:gd name="T26" fmla="*/ 0 w 76"/>
                  <a:gd name="T27" fmla="*/ 0 h 101"/>
                  <a:gd name="T28" fmla="*/ 0 w 76"/>
                  <a:gd name="T29" fmla="*/ 0 h 101"/>
                  <a:gd name="T30" fmla="*/ 0 w 76"/>
                  <a:gd name="T31" fmla="*/ 0 h 101"/>
                  <a:gd name="T32" fmla="*/ 0 w 76"/>
                  <a:gd name="T33" fmla="*/ 0 h 101"/>
                  <a:gd name="T34" fmla="*/ 0 w 76"/>
                  <a:gd name="T35" fmla="*/ 0 h 101"/>
                  <a:gd name="T36" fmla="*/ 0 w 76"/>
                  <a:gd name="T37" fmla="*/ 0 h 101"/>
                  <a:gd name="T38" fmla="*/ 0 w 76"/>
                  <a:gd name="T39" fmla="*/ 0 h 101"/>
                  <a:gd name="T40" fmla="*/ 0 w 76"/>
                  <a:gd name="T41" fmla="*/ 0 h 101"/>
                  <a:gd name="T42" fmla="*/ 0 w 76"/>
                  <a:gd name="T43" fmla="*/ 0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101"/>
                  <a:gd name="T68" fmla="*/ 76 w 7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101">
                    <a:moveTo>
                      <a:pt x="29" y="101"/>
                    </a:moveTo>
                    <a:lnTo>
                      <a:pt x="35" y="100"/>
                    </a:lnTo>
                    <a:lnTo>
                      <a:pt x="41" y="100"/>
                    </a:lnTo>
                    <a:lnTo>
                      <a:pt x="46" y="98"/>
                    </a:lnTo>
                    <a:lnTo>
                      <a:pt x="53" y="97"/>
                    </a:lnTo>
                    <a:lnTo>
                      <a:pt x="59" y="95"/>
                    </a:lnTo>
                    <a:lnTo>
                      <a:pt x="64" y="95"/>
                    </a:lnTo>
                    <a:lnTo>
                      <a:pt x="70" y="94"/>
                    </a:lnTo>
                    <a:lnTo>
                      <a:pt x="76" y="94"/>
                    </a:lnTo>
                    <a:lnTo>
                      <a:pt x="67" y="81"/>
                    </a:lnTo>
                    <a:lnTo>
                      <a:pt x="60" y="69"/>
                    </a:lnTo>
                    <a:lnTo>
                      <a:pt x="53" y="56"/>
                    </a:lnTo>
                    <a:lnTo>
                      <a:pt x="46" y="43"/>
                    </a:lnTo>
                    <a:lnTo>
                      <a:pt x="39" y="32"/>
                    </a:lnTo>
                    <a:lnTo>
                      <a:pt x="32" y="21"/>
                    </a:lnTo>
                    <a:lnTo>
                      <a:pt x="27" y="1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29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" name="Freeform 233"/>
              <p:cNvSpPr>
                <a:spLocks/>
              </p:cNvSpPr>
              <p:nvPr/>
            </p:nvSpPr>
            <p:spPr bwMode="auto">
              <a:xfrm>
                <a:off x="2696" y="2784"/>
                <a:ext cx="22" cy="31"/>
              </a:xfrm>
              <a:custGeom>
                <a:avLst/>
                <a:gdLst>
                  <a:gd name="T0" fmla="*/ 0 w 73"/>
                  <a:gd name="T1" fmla="*/ 0 h 102"/>
                  <a:gd name="T2" fmla="*/ 0 w 73"/>
                  <a:gd name="T3" fmla="*/ 0 h 102"/>
                  <a:gd name="T4" fmla="*/ 0 w 73"/>
                  <a:gd name="T5" fmla="*/ 0 h 102"/>
                  <a:gd name="T6" fmla="*/ 0 w 73"/>
                  <a:gd name="T7" fmla="*/ 0 h 102"/>
                  <a:gd name="T8" fmla="*/ 0 w 73"/>
                  <a:gd name="T9" fmla="*/ 0 h 102"/>
                  <a:gd name="T10" fmla="*/ 0 w 73"/>
                  <a:gd name="T11" fmla="*/ 0 h 102"/>
                  <a:gd name="T12" fmla="*/ 0 w 73"/>
                  <a:gd name="T13" fmla="*/ 0 h 102"/>
                  <a:gd name="T14" fmla="*/ 0 w 73"/>
                  <a:gd name="T15" fmla="*/ 0 h 102"/>
                  <a:gd name="T16" fmla="*/ 0 w 73"/>
                  <a:gd name="T17" fmla="*/ 0 h 102"/>
                  <a:gd name="T18" fmla="*/ 0 w 73"/>
                  <a:gd name="T19" fmla="*/ 0 h 102"/>
                  <a:gd name="T20" fmla="*/ 0 w 73"/>
                  <a:gd name="T21" fmla="*/ 0 h 102"/>
                  <a:gd name="T22" fmla="*/ 0 w 73"/>
                  <a:gd name="T23" fmla="*/ 0 h 102"/>
                  <a:gd name="T24" fmla="*/ 0 w 73"/>
                  <a:gd name="T25" fmla="*/ 0 h 102"/>
                  <a:gd name="T26" fmla="*/ 0 w 73"/>
                  <a:gd name="T27" fmla="*/ 0 h 102"/>
                  <a:gd name="T28" fmla="*/ 0 w 73"/>
                  <a:gd name="T29" fmla="*/ 0 h 102"/>
                  <a:gd name="T30" fmla="*/ 0 w 73"/>
                  <a:gd name="T31" fmla="*/ 0 h 102"/>
                  <a:gd name="T32" fmla="*/ 0 w 73"/>
                  <a:gd name="T33" fmla="*/ 0 h 102"/>
                  <a:gd name="T34" fmla="*/ 0 w 73"/>
                  <a:gd name="T35" fmla="*/ 0 h 102"/>
                  <a:gd name="T36" fmla="*/ 0 w 73"/>
                  <a:gd name="T37" fmla="*/ 0 h 1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102"/>
                  <a:gd name="T59" fmla="*/ 73 w 73"/>
                  <a:gd name="T60" fmla="*/ 102 h 1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102">
                    <a:moveTo>
                      <a:pt x="73" y="102"/>
                    </a:moveTo>
                    <a:lnTo>
                      <a:pt x="66" y="1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0" y="99"/>
                    </a:lnTo>
                    <a:lnTo>
                      <a:pt x="1" y="99"/>
                    </a:lnTo>
                    <a:lnTo>
                      <a:pt x="9" y="99"/>
                    </a:lnTo>
                    <a:lnTo>
                      <a:pt x="19" y="99"/>
                    </a:lnTo>
                    <a:lnTo>
                      <a:pt x="28" y="99"/>
                    </a:lnTo>
                    <a:lnTo>
                      <a:pt x="38" y="101"/>
                    </a:lnTo>
                    <a:lnTo>
                      <a:pt x="46" y="101"/>
                    </a:lnTo>
                    <a:lnTo>
                      <a:pt x="54" y="101"/>
                    </a:lnTo>
                    <a:lnTo>
                      <a:pt x="64" y="102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" name="Freeform 234"/>
              <p:cNvSpPr>
                <a:spLocks/>
              </p:cNvSpPr>
              <p:nvPr/>
            </p:nvSpPr>
            <p:spPr bwMode="auto">
              <a:xfrm>
                <a:off x="2640" y="2592"/>
                <a:ext cx="384" cy="273"/>
              </a:xfrm>
              <a:custGeom>
                <a:avLst/>
                <a:gdLst>
                  <a:gd name="T0" fmla="*/ 0 w 1267"/>
                  <a:gd name="T1" fmla="*/ 0 h 901"/>
                  <a:gd name="T2" fmla="*/ 0 w 1267"/>
                  <a:gd name="T3" fmla="*/ 0 h 901"/>
                  <a:gd name="T4" fmla="*/ 0 w 1267"/>
                  <a:gd name="T5" fmla="*/ 0 h 901"/>
                  <a:gd name="T6" fmla="*/ 0 w 1267"/>
                  <a:gd name="T7" fmla="*/ 0 h 901"/>
                  <a:gd name="T8" fmla="*/ 0 w 1267"/>
                  <a:gd name="T9" fmla="*/ 0 h 901"/>
                  <a:gd name="T10" fmla="*/ 0 w 1267"/>
                  <a:gd name="T11" fmla="*/ 0 h 901"/>
                  <a:gd name="T12" fmla="*/ 0 w 1267"/>
                  <a:gd name="T13" fmla="*/ 0 h 901"/>
                  <a:gd name="T14" fmla="*/ 0 w 1267"/>
                  <a:gd name="T15" fmla="*/ 0 h 901"/>
                  <a:gd name="T16" fmla="*/ 0 w 1267"/>
                  <a:gd name="T17" fmla="*/ 0 h 901"/>
                  <a:gd name="T18" fmla="*/ 0 w 1267"/>
                  <a:gd name="T19" fmla="*/ 0 h 901"/>
                  <a:gd name="T20" fmla="*/ 0 w 1267"/>
                  <a:gd name="T21" fmla="*/ 0 h 901"/>
                  <a:gd name="T22" fmla="*/ 0 w 1267"/>
                  <a:gd name="T23" fmla="*/ 0 h 901"/>
                  <a:gd name="T24" fmla="*/ 0 w 1267"/>
                  <a:gd name="T25" fmla="*/ 0 h 901"/>
                  <a:gd name="T26" fmla="*/ 0 w 1267"/>
                  <a:gd name="T27" fmla="*/ 0 h 901"/>
                  <a:gd name="T28" fmla="*/ 0 w 1267"/>
                  <a:gd name="T29" fmla="*/ 0 h 901"/>
                  <a:gd name="T30" fmla="*/ 0 w 1267"/>
                  <a:gd name="T31" fmla="*/ 0 h 901"/>
                  <a:gd name="T32" fmla="*/ 0 w 1267"/>
                  <a:gd name="T33" fmla="*/ 0 h 901"/>
                  <a:gd name="T34" fmla="*/ 0 w 1267"/>
                  <a:gd name="T35" fmla="*/ 0 h 901"/>
                  <a:gd name="T36" fmla="*/ 0 w 1267"/>
                  <a:gd name="T37" fmla="*/ 0 h 901"/>
                  <a:gd name="T38" fmla="*/ 0 w 1267"/>
                  <a:gd name="T39" fmla="*/ 0 h 901"/>
                  <a:gd name="T40" fmla="*/ 0 w 1267"/>
                  <a:gd name="T41" fmla="*/ 0 h 901"/>
                  <a:gd name="T42" fmla="*/ 0 w 1267"/>
                  <a:gd name="T43" fmla="*/ 0 h 901"/>
                  <a:gd name="T44" fmla="*/ 0 w 1267"/>
                  <a:gd name="T45" fmla="*/ 0 h 901"/>
                  <a:gd name="T46" fmla="*/ 0 w 1267"/>
                  <a:gd name="T47" fmla="*/ 0 h 901"/>
                  <a:gd name="T48" fmla="*/ 0 w 1267"/>
                  <a:gd name="T49" fmla="*/ 0 h 901"/>
                  <a:gd name="T50" fmla="*/ 0 w 1267"/>
                  <a:gd name="T51" fmla="*/ 0 h 901"/>
                  <a:gd name="T52" fmla="*/ 0 w 1267"/>
                  <a:gd name="T53" fmla="*/ 0 h 901"/>
                  <a:gd name="T54" fmla="*/ 0 w 1267"/>
                  <a:gd name="T55" fmla="*/ 0 h 901"/>
                  <a:gd name="T56" fmla="*/ 0 w 1267"/>
                  <a:gd name="T57" fmla="*/ 0 h 901"/>
                  <a:gd name="T58" fmla="*/ 0 w 1267"/>
                  <a:gd name="T59" fmla="*/ 0 h 901"/>
                  <a:gd name="T60" fmla="*/ 0 w 1267"/>
                  <a:gd name="T61" fmla="*/ 0 h 901"/>
                  <a:gd name="T62" fmla="*/ 0 w 1267"/>
                  <a:gd name="T63" fmla="*/ 0 h 901"/>
                  <a:gd name="T64" fmla="*/ 0 w 1267"/>
                  <a:gd name="T65" fmla="*/ 0 h 901"/>
                  <a:gd name="T66" fmla="*/ 0 w 1267"/>
                  <a:gd name="T67" fmla="*/ 0 h 901"/>
                  <a:gd name="T68" fmla="*/ 0 w 1267"/>
                  <a:gd name="T69" fmla="*/ 0 h 901"/>
                  <a:gd name="T70" fmla="*/ 0 w 1267"/>
                  <a:gd name="T71" fmla="*/ 0 h 901"/>
                  <a:gd name="T72" fmla="*/ 0 w 1267"/>
                  <a:gd name="T73" fmla="*/ 0 h 901"/>
                  <a:gd name="T74" fmla="*/ 0 w 1267"/>
                  <a:gd name="T75" fmla="*/ 0 h 901"/>
                  <a:gd name="T76" fmla="*/ 0 w 1267"/>
                  <a:gd name="T77" fmla="*/ 0 h 901"/>
                  <a:gd name="T78" fmla="*/ 0 w 1267"/>
                  <a:gd name="T79" fmla="*/ 0 h 901"/>
                  <a:gd name="T80" fmla="*/ 0 w 1267"/>
                  <a:gd name="T81" fmla="*/ 0 h 901"/>
                  <a:gd name="T82" fmla="*/ 0 w 1267"/>
                  <a:gd name="T83" fmla="*/ 0 h 901"/>
                  <a:gd name="T84" fmla="*/ 0 w 1267"/>
                  <a:gd name="T85" fmla="*/ 0 h 901"/>
                  <a:gd name="T86" fmla="*/ 0 w 1267"/>
                  <a:gd name="T87" fmla="*/ 0 h 901"/>
                  <a:gd name="T88" fmla="*/ 0 w 1267"/>
                  <a:gd name="T89" fmla="*/ 0 h 901"/>
                  <a:gd name="T90" fmla="*/ 0 w 1267"/>
                  <a:gd name="T91" fmla="*/ 0 h 901"/>
                  <a:gd name="T92" fmla="*/ 0 w 1267"/>
                  <a:gd name="T93" fmla="*/ 0 h 901"/>
                  <a:gd name="T94" fmla="*/ 0 w 1267"/>
                  <a:gd name="T95" fmla="*/ 0 h 901"/>
                  <a:gd name="T96" fmla="*/ 0 w 1267"/>
                  <a:gd name="T97" fmla="*/ 0 h 901"/>
                  <a:gd name="T98" fmla="*/ 0 w 1267"/>
                  <a:gd name="T99" fmla="*/ 0 h 901"/>
                  <a:gd name="T100" fmla="*/ 0 w 1267"/>
                  <a:gd name="T101" fmla="*/ 0 h 9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7"/>
                  <a:gd name="T154" fmla="*/ 0 h 901"/>
                  <a:gd name="T155" fmla="*/ 1267 w 1267"/>
                  <a:gd name="T156" fmla="*/ 901 h 9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7" h="901">
                    <a:moveTo>
                      <a:pt x="1226" y="14"/>
                    </a:moveTo>
                    <a:lnTo>
                      <a:pt x="1208" y="11"/>
                    </a:lnTo>
                    <a:lnTo>
                      <a:pt x="1190" y="7"/>
                    </a:lnTo>
                    <a:lnTo>
                      <a:pt x="1171" y="6"/>
                    </a:lnTo>
                    <a:lnTo>
                      <a:pt x="1153" y="3"/>
                    </a:lnTo>
                    <a:lnTo>
                      <a:pt x="1133" y="1"/>
                    </a:lnTo>
                    <a:lnTo>
                      <a:pt x="1115" y="1"/>
                    </a:lnTo>
                    <a:lnTo>
                      <a:pt x="1096" y="0"/>
                    </a:lnTo>
                    <a:lnTo>
                      <a:pt x="1077" y="0"/>
                    </a:lnTo>
                    <a:lnTo>
                      <a:pt x="1044" y="1"/>
                    </a:lnTo>
                    <a:lnTo>
                      <a:pt x="1009" y="3"/>
                    </a:lnTo>
                    <a:lnTo>
                      <a:pt x="977" y="7"/>
                    </a:lnTo>
                    <a:lnTo>
                      <a:pt x="943" y="11"/>
                    </a:lnTo>
                    <a:lnTo>
                      <a:pt x="912" y="18"/>
                    </a:lnTo>
                    <a:lnTo>
                      <a:pt x="880" y="25"/>
                    </a:lnTo>
                    <a:lnTo>
                      <a:pt x="850" y="35"/>
                    </a:lnTo>
                    <a:lnTo>
                      <a:pt x="821" y="45"/>
                    </a:lnTo>
                    <a:lnTo>
                      <a:pt x="793" y="56"/>
                    </a:lnTo>
                    <a:lnTo>
                      <a:pt x="766" y="69"/>
                    </a:lnTo>
                    <a:lnTo>
                      <a:pt x="740" y="83"/>
                    </a:lnTo>
                    <a:lnTo>
                      <a:pt x="716" y="97"/>
                    </a:lnTo>
                    <a:lnTo>
                      <a:pt x="692" y="112"/>
                    </a:lnTo>
                    <a:lnTo>
                      <a:pt x="671" y="129"/>
                    </a:lnTo>
                    <a:lnTo>
                      <a:pt x="650" y="147"/>
                    </a:lnTo>
                    <a:lnTo>
                      <a:pt x="632" y="165"/>
                    </a:lnTo>
                    <a:lnTo>
                      <a:pt x="614" y="147"/>
                    </a:lnTo>
                    <a:lnTo>
                      <a:pt x="594" y="129"/>
                    </a:lnTo>
                    <a:lnTo>
                      <a:pt x="571" y="112"/>
                    </a:lnTo>
                    <a:lnTo>
                      <a:pt x="549" y="97"/>
                    </a:lnTo>
                    <a:lnTo>
                      <a:pt x="525" y="83"/>
                    </a:lnTo>
                    <a:lnTo>
                      <a:pt x="499" y="69"/>
                    </a:lnTo>
                    <a:lnTo>
                      <a:pt x="472" y="56"/>
                    </a:lnTo>
                    <a:lnTo>
                      <a:pt x="444" y="45"/>
                    </a:lnTo>
                    <a:lnTo>
                      <a:pt x="415" y="35"/>
                    </a:lnTo>
                    <a:lnTo>
                      <a:pt x="384" y="25"/>
                    </a:lnTo>
                    <a:lnTo>
                      <a:pt x="353" y="18"/>
                    </a:lnTo>
                    <a:lnTo>
                      <a:pt x="321" y="11"/>
                    </a:lnTo>
                    <a:lnTo>
                      <a:pt x="288" y="7"/>
                    </a:lnTo>
                    <a:lnTo>
                      <a:pt x="255" y="3"/>
                    </a:lnTo>
                    <a:lnTo>
                      <a:pt x="221" y="1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48" y="1"/>
                    </a:lnTo>
                    <a:lnTo>
                      <a:pt x="130" y="1"/>
                    </a:lnTo>
                    <a:lnTo>
                      <a:pt x="112" y="3"/>
                    </a:lnTo>
                    <a:lnTo>
                      <a:pt x="94" y="6"/>
                    </a:lnTo>
                    <a:lnTo>
                      <a:pt x="77" y="7"/>
                    </a:lnTo>
                    <a:lnTo>
                      <a:pt x="59" y="11"/>
                    </a:lnTo>
                    <a:lnTo>
                      <a:pt x="40" y="14"/>
                    </a:lnTo>
                    <a:lnTo>
                      <a:pt x="0" y="22"/>
                    </a:lnTo>
                    <a:lnTo>
                      <a:pt x="0" y="685"/>
                    </a:lnTo>
                    <a:lnTo>
                      <a:pt x="0" y="901"/>
                    </a:lnTo>
                    <a:lnTo>
                      <a:pt x="60" y="889"/>
                    </a:lnTo>
                    <a:lnTo>
                      <a:pt x="68" y="887"/>
                    </a:lnTo>
                    <a:lnTo>
                      <a:pt x="77" y="886"/>
                    </a:lnTo>
                    <a:lnTo>
                      <a:pt x="85" y="884"/>
                    </a:lnTo>
                    <a:lnTo>
                      <a:pt x="94" y="883"/>
                    </a:lnTo>
                    <a:lnTo>
                      <a:pt x="102" y="883"/>
                    </a:lnTo>
                    <a:lnTo>
                      <a:pt x="110" y="882"/>
                    </a:lnTo>
                    <a:lnTo>
                      <a:pt x="119" y="880"/>
                    </a:lnTo>
                    <a:lnTo>
                      <a:pt x="127" y="880"/>
                    </a:lnTo>
                    <a:lnTo>
                      <a:pt x="168" y="777"/>
                    </a:lnTo>
                    <a:lnTo>
                      <a:pt x="159" y="777"/>
                    </a:lnTo>
                    <a:lnTo>
                      <a:pt x="150" y="778"/>
                    </a:lnTo>
                    <a:lnTo>
                      <a:pt x="141" y="778"/>
                    </a:lnTo>
                    <a:lnTo>
                      <a:pt x="133" y="778"/>
                    </a:lnTo>
                    <a:lnTo>
                      <a:pt x="124" y="779"/>
                    </a:lnTo>
                    <a:lnTo>
                      <a:pt x="116" y="779"/>
                    </a:lnTo>
                    <a:lnTo>
                      <a:pt x="109" y="781"/>
                    </a:lnTo>
                    <a:lnTo>
                      <a:pt x="101" y="781"/>
                    </a:lnTo>
                    <a:lnTo>
                      <a:pt x="101" y="739"/>
                    </a:lnTo>
                    <a:lnTo>
                      <a:pt x="110" y="737"/>
                    </a:lnTo>
                    <a:lnTo>
                      <a:pt x="120" y="736"/>
                    </a:lnTo>
                    <a:lnTo>
                      <a:pt x="131" y="735"/>
                    </a:lnTo>
                    <a:lnTo>
                      <a:pt x="141" y="735"/>
                    </a:lnTo>
                    <a:lnTo>
                      <a:pt x="152" y="733"/>
                    </a:lnTo>
                    <a:lnTo>
                      <a:pt x="162" y="733"/>
                    </a:lnTo>
                    <a:lnTo>
                      <a:pt x="173" y="733"/>
                    </a:lnTo>
                    <a:lnTo>
                      <a:pt x="185" y="733"/>
                    </a:lnTo>
                    <a:lnTo>
                      <a:pt x="224" y="634"/>
                    </a:lnTo>
                    <a:lnTo>
                      <a:pt x="209" y="632"/>
                    </a:lnTo>
                    <a:lnTo>
                      <a:pt x="193" y="632"/>
                    </a:lnTo>
                    <a:lnTo>
                      <a:pt x="176" y="632"/>
                    </a:lnTo>
                    <a:lnTo>
                      <a:pt x="161" y="632"/>
                    </a:lnTo>
                    <a:lnTo>
                      <a:pt x="145" y="634"/>
                    </a:lnTo>
                    <a:lnTo>
                      <a:pt x="130" y="635"/>
                    </a:lnTo>
                    <a:lnTo>
                      <a:pt x="116" y="636"/>
                    </a:lnTo>
                    <a:lnTo>
                      <a:pt x="101" y="638"/>
                    </a:lnTo>
                    <a:lnTo>
                      <a:pt x="101" y="107"/>
                    </a:lnTo>
                    <a:lnTo>
                      <a:pt x="110" y="105"/>
                    </a:lnTo>
                    <a:lnTo>
                      <a:pt x="122" y="104"/>
                    </a:lnTo>
                    <a:lnTo>
                      <a:pt x="131" y="102"/>
                    </a:lnTo>
                    <a:lnTo>
                      <a:pt x="143" y="102"/>
                    </a:lnTo>
                    <a:lnTo>
                      <a:pt x="152" y="101"/>
                    </a:lnTo>
                    <a:lnTo>
                      <a:pt x="164" y="101"/>
                    </a:lnTo>
                    <a:lnTo>
                      <a:pt x="175" y="101"/>
                    </a:lnTo>
                    <a:lnTo>
                      <a:pt x="186" y="101"/>
                    </a:lnTo>
                    <a:lnTo>
                      <a:pt x="220" y="102"/>
                    </a:lnTo>
                    <a:lnTo>
                      <a:pt x="253" y="104"/>
                    </a:lnTo>
                    <a:lnTo>
                      <a:pt x="286" y="108"/>
                    </a:lnTo>
                    <a:lnTo>
                      <a:pt x="318" y="114"/>
                    </a:lnTo>
                    <a:lnTo>
                      <a:pt x="349" y="121"/>
                    </a:lnTo>
                    <a:lnTo>
                      <a:pt x="378" y="129"/>
                    </a:lnTo>
                    <a:lnTo>
                      <a:pt x="406" y="137"/>
                    </a:lnTo>
                    <a:lnTo>
                      <a:pt x="434" y="149"/>
                    </a:lnTo>
                    <a:lnTo>
                      <a:pt x="459" y="161"/>
                    </a:lnTo>
                    <a:lnTo>
                      <a:pt x="485" y="174"/>
                    </a:lnTo>
                    <a:lnTo>
                      <a:pt x="507" y="188"/>
                    </a:lnTo>
                    <a:lnTo>
                      <a:pt x="527" y="203"/>
                    </a:lnTo>
                    <a:lnTo>
                      <a:pt x="546" y="220"/>
                    </a:lnTo>
                    <a:lnTo>
                      <a:pt x="562" y="237"/>
                    </a:lnTo>
                    <a:lnTo>
                      <a:pt x="577" y="255"/>
                    </a:lnTo>
                    <a:lnTo>
                      <a:pt x="588" y="273"/>
                    </a:lnTo>
                    <a:lnTo>
                      <a:pt x="632" y="353"/>
                    </a:lnTo>
                    <a:lnTo>
                      <a:pt x="677" y="273"/>
                    </a:lnTo>
                    <a:lnTo>
                      <a:pt x="688" y="255"/>
                    </a:lnTo>
                    <a:lnTo>
                      <a:pt x="703" y="237"/>
                    </a:lnTo>
                    <a:lnTo>
                      <a:pt x="719" y="220"/>
                    </a:lnTo>
                    <a:lnTo>
                      <a:pt x="738" y="203"/>
                    </a:lnTo>
                    <a:lnTo>
                      <a:pt x="758" y="188"/>
                    </a:lnTo>
                    <a:lnTo>
                      <a:pt x="780" y="174"/>
                    </a:lnTo>
                    <a:lnTo>
                      <a:pt x="806" y="161"/>
                    </a:lnTo>
                    <a:lnTo>
                      <a:pt x="831" y="149"/>
                    </a:lnTo>
                    <a:lnTo>
                      <a:pt x="857" y="137"/>
                    </a:lnTo>
                    <a:lnTo>
                      <a:pt x="887" y="129"/>
                    </a:lnTo>
                    <a:lnTo>
                      <a:pt x="916" y="121"/>
                    </a:lnTo>
                    <a:lnTo>
                      <a:pt x="947" y="114"/>
                    </a:lnTo>
                    <a:lnTo>
                      <a:pt x="979" y="108"/>
                    </a:lnTo>
                    <a:lnTo>
                      <a:pt x="1012" y="104"/>
                    </a:lnTo>
                    <a:lnTo>
                      <a:pt x="1044" y="102"/>
                    </a:lnTo>
                    <a:lnTo>
                      <a:pt x="1077" y="101"/>
                    </a:lnTo>
                    <a:lnTo>
                      <a:pt x="1089" y="101"/>
                    </a:lnTo>
                    <a:lnTo>
                      <a:pt x="1100" y="101"/>
                    </a:lnTo>
                    <a:lnTo>
                      <a:pt x="1111" y="101"/>
                    </a:lnTo>
                    <a:lnTo>
                      <a:pt x="1122" y="102"/>
                    </a:lnTo>
                    <a:lnTo>
                      <a:pt x="1133" y="102"/>
                    </a:lnTo>
                    <a:lnTo>
                      <a:pt x="1145" y="104"/>
                    </a:lnTo>
                    <a:lnTo>
                      <a:pt x="1155" y="105"/>
                    </a:lnTo>
                    <a:lnTo>
                      <a:pt x="1166" y="107"/>
                    </a:lnTo>
                    <a:lnTo>
                      <a:pt x="1166" y="638"/>
                    </a:lnTo>
                    <a:lnTo>
                      <a:pt x="1155" y="636"/>
                    </a:lnTo>
                    <a:lnTo>
                      <a:pt x="1145" y="635"/>
                    </a:lnTo>
                    <a:lnTo>
                      <a:pt x="1133" y="634"/>
                    </a:lnTo>
                    <a:lnTo>
                      <a:pt x="1122" y="634"/>
                    </a:lnTo>
                    <a:lnTo>
                      <a:pt x="1111" y="632"/>
                    </a:lnTo>
                    <a:lnTo>
                      <a:pt x="1100" y="632"/>
                    </a:lnTo>
                    <a:lnTo>
                      <a:pt x="1089" y="632"/>
                    </a:lnTo>
                    <a:lnTo>
                      <a:pt x="1077" y="632"/>
                    </a:lnTo>
                    <a:lnTo>
                      <a:pt x="1062" y="632"/>
                    </a:lnTo>
                    <a:lnTo>
                      <a:pt x="1047" y="632"/>
                    </a:lnTo>
                    <a:lnTo>
                      <a:pt x="1031" y="634"/>
                    </a:lnTo>
                    <a:lnTo>
                      <a:pt x="1016" y="635"/>
                    </a:lnTo>
                    <a:lnTo>
                      <a:pt x="1000" y="636"/>
                    </a:lnTo>
                    <a:lnTo>
                      <a:pt x="985" y="638"/>
                    </a:lnTo>
                    <a:lnTo>
                      <a:pt x="971" y="639"/>
                    </a:lnTo>
                    <a:lnTo>
                      <a:pt x="956" y="642"/>
                    </a:lnTo>
                    <a:lnTo>
                      <a:pt x="963" y="652"/>
                    </a:lnTo>
                    <a:lnTo>
                      <a:pt x="968" y="663"/>
                    </a:lnTo>
                    <a:lnTo>
                      <a:pt x="975" y="674"/>
                    </a:lnTo>
                    <a:lnTo>
                      <a:pt x="982" y="685"/>
                    </a:lnTo>
                    <a:lnTo>
                      <a:pt x="989" y="698"/>
                    </a:lnTo>
                    <a:lnTo>
                      <a:pt x="996" y="711"/>
                    </a:lnTo>
                    <a:lnTo>
                      <a:pt x="1003" y="723"/>
                    </a:lnTo>
                    <a:lnTo>
                      <a:pt x="1012" y="736"/>
                    </a:lnTo>
                    <a:lnTo>
                      <a:pt x="1031" y="735"/>
                    </a:lnTo>
                    <a:lnTo>
                      <a:pt x="1049" y="733"/>
                    </a:lnTo>
                    <a:lnTo>
                      <a:pt x="1069" y="733"/>
                    </a:lnTo>
                    <a:lnTo>
                      <a:pt x="1089" y="733"/>
                    </a:lnTo>
                    <a:lnTo>
                      <a:pt x="1108" y="733"/>
                    </a:lnTo>
                    <a:lnTo>
                      <a:pt x="1128" y="735"/>
                    </a:lnTo>
                    <a:lnTo>
                      <a:pt x="1146" y="736"/>
                    </a:lnTo>
                    <a:lnTo>
                      <a:pt x="1166" y="739"/>
                    </a:lnTo>
                    <a:lnTo>
                      <a:pt x="1166" y="781"/>
                    </a:lnTo>
                    <a:lnTo>
                      <a:pt x="1155" y="779"/>
                    </a:lnTo>
                    <a:lnTo>
                      <a:pt x="1145" y="779"/>
                    </a:lnTo>
                    <a:lnTo>
                      <a:pt x="1133" y="778"/>
                    </a:lnTo>
                    <a:lnTo>
                      <a:pt x="1122" y="778"/>
                    </a:lnTo>
                    <a:lnTo>
                      <a:pt x="1111" y="777"/>
                    </a:lnTo>
                    <a:lnTo>
                      <a:pt x="1100" y="777"/>
                    </a:lnTo>
                    <a:lnTo>
                      <a:pt x="1089" y="777"/>
                    </a:lnTo>
                    <a:lnTo>
                      <a:pt x="1077" y="777"/>
                    </a:lnTo>
                    <a:lnTo>
                      <a:pt x="1068" y="777"/>
                    </a:lnTo>
                    <a:lnTo>
                      <a:pt x="1058" y="777"/>
                    </a:lnTo>
                    <a:lnTo>
                      <a:pt x="1047" y="777"/>
                    </a:lnTo>
                    <a:lnTo>
                      <a:pt x="1037" y="778"/>
                    </a:lnTo>
                    <a:lnTo>
                      <a:pt x="1044" y="791"/>
                    </a:lnTo>
                    <a:lnTo>
                      <a:pt x="1052" y="803"/>
                    </a:lnTo>
                    <a:lnTo>
                      <a:pt x="1059" y="816"/>
                    </a:lnTo>
                    <a:lnTo>
                      <a:pt x="1066" y="828"/>
                    </a:lnTo>
                    <a:lnTo>
                      <a:pt x="1073" y="841"/>
                    </a:lnTo>
                    <a:lnTo>
                      <a:pt x="1082" y="854"/>
                    </a:lnTo>
                    <a:lnTo>
                      <a:pt x="1089" y="865"/>
                    </a:lnTo>
                    <a:lnTo>
                      <a:pt x="1096" y="877"/>
                    </a:lnTo>
                    <a:lnTo>
                      <a:pt x="1110" y="877"/>
                    </a:lnTo>
                    <a:lnTo>
                      <a:pt x="1124" y="879"/>
                    </a:lnTo>
                    <a:lnTo>
                      <a:pt x="1138" y="880"/>
                    </a:lnTo>
                    <a:lnTo>
                      <a:pt x="1152" y="880"/>
                    </a:lnTo>
                    <a:lnTo>
                      <a:pt x="1166" y="883"/>
                    </a:lnTo>
                    <a:lnTo>
                      <a:pt x="1180" y="884"/>
                    </a:lnTo>
                    <a:lnTo>
                      <a:pt x="1194" y="886"/>
                    </a:lnTo>
                    <a:lnTo>
                      <a:pt x="1206" y="889"/>
                    </a:lnTo>
                    <a:lnTo>
                      <a:pt x="1267" y="901"/>
                    </a:lnTo>
                    <a:lnTo>
                      <a:pt x="1267" y="22"/>
                    </a:lnTo>
                    <a:lnTo>
                      <a:pt x="122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" name="Freeform 235"/>
              <p:cNvSpPr>
                <a:spLocks/>
              </p:cNvSpPr>
              <p:nvPr/>
            </p:nvSpPr>
            <p:spPr bwMode="auto">
              <a:xfrm>
                <a:off x="2678" y="2827"/>
                <a:ext cx="43" cy="32"/>
              </a:xfrm>
              <a:custGeom>
                <a:avLst/>
                <a:gdLst>
                  <a:gd name="T0" fmla="*/ 0 w 139"/>
                  <a:gd name="T1" fmla="*/ 0 h 105"/>
                  <a:gd name="T2" fmla="*/ 0 w 139"/>
                  <a:gd name="T3" fmla="*/ 0 h 105"/>
                  <a:gd name="T4" fmla="*/ 0 w 139"/>
                  <a:gd name="T5" fmla="*/ 0 h 105"/>
                  <a:gd name="T6" fmla="*/ 0 w 139"/>
                  <a:gd name="T7" fmla="*/ 0 h 105"/>
                  <a:gd name="T8" fmla="*/ 0 w 139"/>
                  <a:gd name="T9" fmla="*/ 0 h 105"/>
                  <a:gd name="T10" fmla="*/ 0 w 139"/>
                  <a:gd name="T11" fmla="*/ 0 h 105"/>
                  <a:gd name="T12" fmla="*/ 0 w 139"/>
                  <a:gd name="T13" fmla="*/ 0 h 105"/>
                  <a:gd name="T14" fmla="*/ 0 w 139"/>
                  <a:gd name="T15" fmla="*/ 0 h 105"/>
                  <a:gd name="T16" fmla="*/ 0 w 139"/>
                  <a:gd name="T17" fmla="*/ 0 h 105"/>
                  <a:gd name="T18" fmla="*/ 0 w 139"/>
                  <a:gd name="T19" fmla="*/ 0 h 105"/>
                  <a:gd name="T20" fmla="*/ 0 w 139"/>
                  <a:gd name="T21" fmla="*/ 0 h 105"/>
                  <a:gd name="T22" fmla="*/ 0 w 139"/>
                  <a:gd name="T23" fmla="*/ 0 h 105"/>
                  <a:gd name="T24" fmla="*/ 0 w 139"/>
                  <a:gd name="T25" fmla="*/ 0 h 105"/>
                  <a:gd name="T26" fmla="*/ 0 w 139"/>
                  <a:gd name="T27" fmla="*/ 0 h 105"/>
                  <a:gd name="T28" fmla="*/ 0 w 139"/>
                  <a:gd name="T29" fmla="*/ 0 h 105"/>
                  <a:gd name="T30" fmla="*/ 0 w 139"/>
                  <a:gd name="T31" fmla="*/ 0 h 105"/>
                  <a:gd name="T32" fmla="*/ 0 w 139"/>
                  <a:gd name="T33" fmla="*/ 0 h 105"/>
                  <a:gd name="T34" fmla="*/ 0 w 139"/>
                  <a:gd name="T35" fmla="*/ 0 h 105"/>
                  <a:gd name="T36" fmla="*/ 0 w 139"/>
                  <a:gd name="T37" fmla="*/ 0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9"/>
                  <a:gd name="T58" fmla="*/ 0 h 105"/>
                  <a:gd name="T59" fmla="*/ 139 w 139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9" h="105">
                    <a:moveTo>
                      <a:pt x="41" y="0"/>
                    </a:moveTo>
                    <a:lnTo>
                      <a:pt x="0" y="103"/>
                    </a:lnTo>
                    <a:lnTo>
                      <a:pt x="17" y="102"/>
                    </a:lnTo>
                    <a:lnTo>
                      <a:pt x="35" y="100"/>
                    </a:lnTo>
                    <a:lnTo>
                      <a:pt x="52" y="100"/>
                    </a:lnTo>
                    <a:lnTo>
                      <a:pt x="70" y="100"/>
                    </a:lnTo>
                    <a:lnTo>
                      <a:pt x="87" y="100"/>
                    </a:lnTo>
                    <a:lnTo>
                      <a:pt x="105" y="102"/>
                    </a:lnTo>
                    <a:lnTo>
                      <a:pt x="122" y="103"/>
                    </a:lnTo>
                    <a:lnTo>
                      <a:pt x="139" y="105"/>
                    </a:lnTo>
                    <a:lnTo>
                      <a:pt x="132" y="4"/>
                    </a:lnTo>
                    <a:lnTo>
                      <a:pt x="121" y="2"/>
                    </a:lnTo>
                    <a:lnTo>
                      <a:pt x="110" y="2"/>
                    </a:lnTo>
                    <a:lnTo>
                      <a:pt x="98" y="1"/>
                    </a:lnTo>
                    <a:lnTo>
                      <a:pt x="87" y="1"/>
                    </a:lnTo>
                    <a:lnTo>
                      <a:pt x="76" y="0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6" name="Freeform 236"/>
              <p:cNvSpPr>
                <a:spLocks/>
              </p:cNvSpPr>
              <p:nvPr/>
            </p:nvSpPr>
            <p:spPr bwMode="auto">
              <a:xfrm>
                <a:off x="2936" y="2828"/>
                <a:ext cx="36" cy="31"/>
              </a:xfrm>
              <a:custGeom>
                <a:avLst/>
                <a:gdLst>
                  <a:gd name="T0" fmla="*/ 0 w 118"/>
                  <a:gd name="T1" fmla="*/ 0 h 102"/>
                  <a:gd name="T2" fmla="*/ 0 w 118"/>
                  <a:gd name="T3" fmla="*/ 0 h 102"/>
                  <a:gd name="T4" fmla="*/ 0 w 118"/>
                  <a:gd name="T5" fmla="*/ 0 h 102"/>
                  <a:gd name="T6" fmla="*/ 0 w 118"/>
                  <a:gd name="T7" fmla="*/ 0 h 102"/>
                  <a:gd name="T8" fmla="*/ 0 w 118"/>
                  <a:gd name="T9" fmla="*/ 0 h 102"/>
                  <a:gd name="T10" fmla="*/ 0 w 118"/>
                  <a:gd name="T11" fmla="*/ 0 h 102"/>
                  <a:gd name="T12" fmla="*/ 0 w 118"/>
                  <a:gd name="T13" fmla="*/ 0 h 102"/>
                  <a:gd name="T14" fmla="*/ 0 w 118"/>
                  <a:gd name="T15" fmla="*/ 0 h 102"/>
                  <a:gd name="T16" fmla="*/ 0 w 118"/>
                  <a:gd name="T17" fmla="*/ 0 h 102"/>
                  <a:gd name="T18" fmla="*/ 0 w 118"/>
                  <a:gd name="T19" fmla="*/ 0 h 102"/>
                  <a:gd name="T20" fmla="*/ 0 w 118"/>
                  <a:gd name="T21" fmla="*/ 0 h 102"/>
                  <a:gd name="T22" fmla="*/ 0 w 118"/>
                  <a:gd name="T23" fmla="*/ 0 h 102"/>
                  <a:gd name="T24" fmla="*/ 0 w 118"/>
                  <a:gd name="T25" fmla="*/ 0 h 102"/>
                  <a:gd name="T26" fmla="*/ 0 w 118"/>
                  <a:gd name="T27" fmla="*/ 0 h 102"/>
                  <a:gd name="T28" fmla="*/ 0 w 118"/>
                  <a:gd name="T29" fmla="*/ 0 h 102"/>
                  <a:gd name="T30" fmla="*/ 0 w 118"/>
                  <a:gd name="T31" fmla="*/ 0 h 102"/>
                  <a:gd name="T32" fmla="*/ 0 w 118"/>
                  <a:gd name="T33" fmla="*/ 0 h 102"/>
                  <a:gd name="T34" fmla="*/ 0 w 118"/>
                  <a:gd name="T35" fmla="*/ 0 h 102"/>
                  <a:gd name="T36" fmla="*/ 0 w 118"/>
                  <a:gd name="T37" fmla="*/ 0 h 102"/>
                  <a:gd name="T38" fmla="*/ 0 w 118"/>
                  <a:gd name="T39" fmla="*/ 0 h 102"/>
                  <a:gd name="T40" fmla="*/ 0 w 118"/>
                  <a:gd name="T41" fmla="*/ 0 h 102"/>
                  <a:gd name="T42" fmla="*/ 0 w 118"/>
                  <a:gd name="T43" fmla="*/ 0 h 102"/>
                  <a:gd name="T44" fmla="*/ 0 w 118"/>
                  <a:gd name="T45" fmla="*/ 0 h 102"/>
                  <a:gd name="T46" fmla="*/ 0 w 118"/>
                  <a:gd name="T47" fmla="*/ 0 h 102"/>
                  <a:gd name="T48" fmla="*/ 0 w 118"/>
                  <a:gd name="T49" fmla="*/ 0 h 102"/>
                  <a:gd name="T50" fmla="*/ 0 w 118"/>
                  <a:gd name="T51" fmla="*/ 0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02"/>
                  <a:gd name="T80" fmla="*/ 118 w 118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02">
                    <a:moveTo>
                      <a:pt x="0" y="6"/>
                    </a:moveTo>
                    <a:lnTo>
                      <a:pt x="29" y="102"/>
                    </a:lnTo>
                    <a:lnTo>
                      <a:pt x="41" y="101"/>
                    </a:lnTo>
                    <a:lnTo>
                      <a:pt x="52" y="101"/>
                    </a:lnTo>
                    <a:lnTo>
                      <a:pt x="63" y="99"/>
                    </a:lnTo>
                    <a:lnTo>
                      <a:pt x="74" y="99"/>
                    </a:lnTo>
                    <a:lnTo>
                      <a:pt x="84" y="99"/>
                    </a:lnTo>
                    <a:lnTo>
                      <a:pt x="95" y="99"/>
                    </a:lnTo>
                    <a:lnTo>
                      <a:pt x="106" y="99"/>
                    </a:lnTo>
                    <a:lnTo>
                      <a:pt x="118" y="99"/>
                    </a:lnTo>
                    <a:lnTo>
                      <a:pt x="111" y="87"/>
                    </a:lnTo>
                    <a:lnTo>
                      <a:pt x="104" y="76"/>
                    </a:lnTo>
                    <a:lnTo>
                      <a:pt x="95" y="63"/>
                    </a:lnTo>
                    <a:lnTo>
                      <a:pt x="88" y="50"/>
                    </a:lnTo>
                    <a:lnTo>
                      <a:pt x="81" y="38"/>
                    </a:lnTo>
                    <a:lnTo>
                      <a:pt x="74" y="25"/>
                    </a:lnTo>
                    <a:lnTo>
                      <a:pt x="66" y="13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5" y="1"/>
                    </a:lnTo>
                    <a:lnTo>
                      <a:pt x="36" y="1"/>
                    </a:lnTo>
                    <a:lnTo>
                      <a:pt x="29" y="3"/>
                    </a:lnTo>
                    <a:lnTo>
                      <a:pt x="22" y="3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" name="Freeform 237"/>
              <p:cNvSpPr>
                <a:spLocks/>
              </p:cNvSpPr>
              <p:nvPr/>
            </p:nvSpPr>
            <p:spPr bwMode="auto">
              <a:xfrm>
                <a:off x="2716" y="2784"/>
                <a:ext cx="229" cy="115"/>
              </a:xfrm>
              <a:custGeom>
                <a:avLst/>
                <a:gdLst>
                  <a:gd name="T0" fmla="*/ 0 w 756"/>
                  <a:gd name="T1" fmla="*/ 0 h 378"/>
                  <a:gd name="T2" fmla="*/ 0 w 756"/>
                  <a:gd name="T3" fmla="*/ 0 h 378"/>
                  <a:gd name="T4" fmla="*/ 0 w 756"/>
                  <a:gd name="T5" fmla="*/ 0 h 378"/>
                  <a:gd name="T6" fmla="*/ 0 w 756"/>
                  <a:gd name="T7" fmla="*/ 0 h 378"/>
                  <a:gd name="T8" fmla="*/ 0 w 756"/>
                  <a:gd name="T9" fmla="*/ 0 h 378"/>
                  <a:gd name="T10" fmla="*/ 0 w 756"/>
                  <a:gd name="T11" fmla="*/ 0 h 378"/>
                  <a:gd name="T12" fmla="*/ 0 w 756"/>
                  <a:gd name="T13" fmla="*/ 0 h 378"/>
                  <a:gd name="T14" fmla="*/ 0 w 756"/>
                  <a:gd name="T15" fmla="*/ 0 h 378"/>
                  <a:gd name="T16" fmla="*/ 0 w 756"/>
                  <a:gd name="T17" fmla="*/ 0 h 378"/>
                  <a:gd name="T18" fmla="*/ 0 w 756"/>
                  <a:gd name="T19" fmla="*/ 0 h 378"/>
                  <a:gd name="T20" fmla="*/ 0 w 756"/>
                  <a:gd name="T21" fmla="*/ 0 h 378"/>
                  <a:gd name="T22" fmla="*/ 0 w 756"/>
                  <a:gd name="T23" fmla="*/ 0 h 378"/>
                  <a:gd name="T24" fmla="*/ 0 w 756"/>
                  <a:gd name="T25" fmla="*/ 0 h 378"/>
                  <a:gd name="T26" fmla="*/ 0 w 756"/>
                  <a:gd name="T27" fmla="*/ 0 h 378"/>
                  <a:gd name="T28" fmla="*/ 0 w 756"/>
                  <a:gd name="T29" fmla="*/ 0 h 378"/>
                  <a:gd name="T30" fmla="*/ 0 w 756"/>
                  <a:gd name="T31" fmla="*/ 0 h 378"/>
                  <a:gd name="T32" fmla="*/ 0 w 756"/>
                  <a:gd name="T33" fmla="*/ 0 h 378"/>
                  <a:gd name="T34" fmla="*/ 0 w 756"/>
                  <a:gd name="T35" fmla="*/ 0 h 378"/>
                  <a:gd name="T36" fmla="*/ 0 w 756"/>
                  <a:gd name="T37" fmla="*/ 0 h 378"/>
                  <a:gd name="T38" fmla="*/ 0 w 756"/>
                  <a:gd name="T39" fmla="*/ 0 h 378"/>
                  <a:gd name="T40" fmla="*/ 0 w 756"/>
                  <a:gd name="T41" fmla="*/ 0 h 378"/>
                  <a:gd name="T42" fmla="*/ 0 w 756"/>
                  <a:gd name="T43" fmla="*/ 0 h 378"/>
                  <a:gd name="T44" fmla="*/ 0 w 756"/>
                  <a:gd name="T45" fmla="*/ 0 h 378"/>
                  <a:gd name="T46" fmla="*/ 0 w 756"/>
                  <a:gd name="T47" fmla="*/ 0 h 378"/>
                  <a:gd name="T48" fmla="*/ 0 w 756"/>
                  <a:gd name="T49" fmla="*/ 0 h 378"/>
                  <a:gd name="T50" fmla="*/ 0 w 756"/>
                  <a:gd name="T51" fmla="*/ 0 h 378"/>
                  <a:gd name="T52" fmla="*/ 0 w 756"/>
                  <a:gd name="T53" fmla="*/ 0 h 378"/>
                  <a:gd name="T54" fmla="*/ 0 w 756"/>
                  <a:gd name="T55" fmla="*/ 0 h 378"/>
                  <a:gd name="T56" fmla="*/ 0 w 756"/>
                  <a:gd name="T57" fmla="*/ 0 h 378"/>
                  <a:gd name="T58" fmla="*/ 0 w 756"/>
                  <a:gd name="T59" fmla="*/ 0 h 378"/>
                  <a:gd name="T60" fmla="*/ 0 w 756"/>
                  <a:gd name="T61" fmla="*/ 0 h 378"/>
                  <a:gd name="T62" fmla="*/ 0 w 756"/>
                  <a:gd name="T63" fmla="*/ 0 h 378"/>
                  <a:gd name="T64" fmla="*/ 0 w 756"/>
                  <a:gd name="T65" fmla="*/ 0 h 378"/>
                  <a:gd name="T66" fmla="*/ 0 w 756"/>
                  <a:gd name="T67" fmla="*/ 0 h 378"/>
                  <a:gd name="T68" fmla="*/ 0 w 756"/>
                  <a:gd name="T69" fmla="*/ 0 h 378"/>
                  <a:gd name="T70" fmla="*/ 0 w 756"/>
                  <a:gd name="T71" fmla="*/ 0 h 378"/>
                  <a:gd name="T72" fmla="*/ 0 w 756"/>
                  <a:gd name="T73" fmla="*/ 0 h 378"/>
                  <a:gd name="T74" fmla="*/ 0 w 756"/>
                  <a:gd name="T75" fmla="*/ 0 h 378"/>
                  <a:gd name="T76" fmla="*/ 0 w 756"/>
                  <a:gd name="T77" fmla="*/ 0 h 378"/>
                  <a:gd name="T78" fmla="*/ 0 w 756"/>
                  <a:gd name="T79" fmla="*/ 0 h 378"/>
                  <a:gd name="T80" fmla="*/ 0 w 756"/>
                  <a:gd name="T81" fmla="*/ 0 h 378"/>
                  <a:gd name="T82" fmla="*/ 0 w 756"/>
                  <a:gd name="T83" fmla="*/ 0 h 378"/>
                  <a:gd name="T84" fmla="*/ 0 w 756"/>
                  <a:gd name="T85" fmla="*/ 0 h 378"/>
                  <a:gd name="T86" fmla="*/ 0 w 756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56"/>
                  <a:gd name="T133" fmla="*/ 0 h 378"/>
                  <a:gd name="T134" fmla="*/ 756 w 75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56" h="378">
                    <a:moveTo>
                      <a:pt x="431" y="262"/>
                    </a:moveTo>
                    <a:lnTo>
                      <a:pt x="441" y="248"/>
                    </a:lnTo>
                    <a:lnTo>
                      <a:pt x="452" y="234"/>
                    </a:lnTo>
                    <a:lnTo>
                      <a:pt x="463" y="221"/>
                    </a:lnTo>
                    <a:lnTo>
                      <a:pt x="477" y="209"/>
                    </a:lnTo>
                    <a:lnTo>
                      <a:pt x="493" y="198"/>
                    </a:lnTo>
                    <a:lnTo>
                      <a:pt x="508" y="185"/>
                    </a:lnTo>
                    <a:lnTo>
                      <a:pt x="525" y="175"/>
                    </a:lnTo>
                    <a:lnTo>
                      <a:pt x="543" y="164"/>
                    </a:lnTo>
                    <a:lnTo>
                      <a:pt x="562" y="156"/>
                    </a:lnTo>
                    <a:lnTo>
                      <a:pt x="581" y="146"/>
                    </a:lnTo>
                    <a:lnTo>
                      <a:pt x="602" y="137"/>
                    </a:lnTo>
                    <a:lnTo>
                      <a:pt x="623" y="130"/>
                    </a:lnTo>
                    <a:lnTo>
                      <a:pt x="644" y="123"/>
                    </a:lnTo>
                    <a:lnTo>
                      <a:pt x="668" y="118"/>
                    </a:lnTo>
                    <a:lnTo>
                      <a:pt x="690" y="112"/>
                    </a:lnTo>
                    <a:lnTo>
                      <a:pt x="714" y="108"/>
                    </a:lnTo>
                    <a:lnTo>
                      <a:pt x="685" y="10"/>
                    </a:lnTo>
                    <a:lnTo>
                      <a:pt x="661" y="14"/>
                    </a:lnTo>
                    <a:lnTo>
                      <a:pt x="639" y="20"/>
                    </a:lnTo>
                    <a:lnTo>
                      <a:pt x="616" y="27"/>
                    </a:lnTo>
                    <a:lnTo>
                      <a:pt x="594" y="34"/>
                    </a:lnTo>
                    <a:lnTo>
                      <a:pt x="573" y="41"/>
                    </a:lnTo>
                    <a:lnTo>
                      <a:pt x="552" y="49"/>
                    </a:lnTo>
                    <a:lnTo>
                      <a:pt x="531" y="57"/>
                    </a:lnTo>
                    <a:lnTo>
                      <a:pt x="511" y="67"/>
                    </a:lnTo>
                    <a:lnTo>
                      <a:pt x="493" y="77"/>
                    </a:lnTo>
                    <a:lnTo>
                      <a:pt x="473" y="88"/>
                    </a:lnTo>
                    <a:lnTo>
                      <a:pt x="456" y="100"/>
                    </a:lnTo>
                    <a:lnTo>
                      <a:pt x="440" y="111"/>
                    </a:lnTo>
                    <a:lnTo>
                      <a:pt x="424" y="123"/>
                    </a:lnTo>
                    <a:lnTo>
                      <a:pt x="409" y="136"/>
                    </a:lnTo>
                    <a:lnTo>
                      <a:pt x="395" y="149"/>
                    </a:lnTo>
                    <a:lnTo>
                      <a:pt x="381" y="163"/>
                    </a:lnTo>
                    <a:lnTo>
                      <a:pt x="365" y="146"/>
                    </a:lnTo>
                    <a:lnTo>
                      <a:pt x="347" y="130"/>
                    </a:lnTo>
                    <a:lnTo>
                      <a:pt x="329" y="115"/>
                    </a:lnTo>
                    <a:lnTo>
                      <a:pt x="309" y="101"/>
                    </a:lnTo>
                    <a:lnTo>
                      <a:pt x="288" y="88"/>
                    </a:lnTo>
                    <a:lnTo>
                      <a:pt x="266" y="76"/>
                    </a:lnTo>
                    <a:lnTo>
                      <a:pt x="243" y="63"/>
                    </a:lnTo>
                    <a:lnTo>
                      <a:pt x="220" y="52"/>
                    </a:lnTo>
                    <a:lnTo>
                      <a:pt x="194" y="42"/>
                    </a:lnTo>
                    <a:lnTo>
                      <a:pt x="168" y="34"/>
                    </a:lnTo>
                    <a:lnTo>
                      <a:pt x="141" y="25"/>
                    </a:lnTo>
                    <a:lnTo>
                      <a:pt x="114" y="18"/>
                    </a:lnTo>
                    <a:lnTo>
                      <a:pt x="86" y="13"/>
                    </a:lnTo>
                    <a:lnTo>
                      <a:pt x="58" y="7"/>
                    </a:lnTo>
                    <a:lnTo>
                      <a:pt x="29" y="3"/>
                    </a:lnTo>
                    <a:lnTo>
                      <a:pt x="0" y="0"/>
                    </a:lnTo>
                    <a:lnTo>
                      <a:pt x="7" y="101"/>
                    </a:lnTo>
                    <a:lnTo>
                      <a:pt x="33" y="104"/>
                    </a:lnTo>
                    <a:lnTo>
                      <a:pt x="60" y="109"/>
                    </a:lnTo>
                    <a:lnTo>
                      <a:pt x="86" y="115"/>
                    </a:lnTo>
                    <a:lnTo>
                      <a:pt x="112" y="121"/>
                    </a:lnTo>
                    <a:lnTo>
                      <a:pt x="136" y="128"/>
                    </a:lnTo>
                    <a:lnTo>
                      <a:pt x="159" y="136"/>
                    </a:lnTo>
                    <a:lnTo>
                      <a:pt x="182" y="146"/>
                    </a:lnTo>
                    <a:lnTo>
                      <a:pt x="204" y="156"/>
                    </a:lnTo>
                    <a:lnTo>
                      <a:pt x="224" y="167"/>
                    </a:lnTo>
                    <a:lnTo>
                      <a:pt x="243" y="178"/>
                    </a:lnTo>
                    <a:lnTo>
                      <a:pt x="262" y="191"/>
                    </a:lnTo>
                    <a:lnTo>
                      <a:pt x="278" y="203"/>
                    </a:lnTo>
                    <a:lnTo>
                      <a:pt x="294" y="217"/>
                    </a:lnTo>
                    <a:lnTo>
                      <a:pt x="308" y="231"/>
                    </a:lnTo>
                    <a:lnTo>
                      <a:pt x="320" y="247"/>
                    </a:lnTo>
                    <a:lnTo>
                      <a:pt x="332" y="262"/>
                    </a:lnTo>
                    <a:lnTo>
                      <a:pt x="316" y="251"/>
                    </a:lnTo>
                    <a:lnTo>
                      <a:pt x="299" y="240"/>
                    </a:lnTo>
                    <a:lnTo>
                      <a:pt x="283" y="228"/>
                    </a:lnTo>
                    <a:lnTo>
                      <a:pt x="264" y="219"/>
                    </a:lnTo>
                    <a:lnTo>
                      <a:pt x="246" y="209"/>
                    </a:lnTo>
                    <a:lnTo>
                      <a:pt x="227" y="200"/>
                    </a:lnTo>
                    <a:lnTo>
                      <a:pt x="207" y="192"/>
                    </a:lnTo>
                    <a:lnTo>
                      <a:pt x="187" y="185"/>
                    </a:lnTo>
                    <a:lnTo>
                      <a:pt x="166" y="178"/>
                    </a:lnTo>
                    <a:lnTo>
                      <a:pt x="145" y="171"/>
                    </a:lnTo>
                    <a:lnTo>
                      <a:pt x="123" y="165"/>
                    </a:lnTo>
                    <a:lnTo>
                      <a:pt x="100" y="160"/>
                    </a:lnTo>
                    <a:lnTo>
                      <a:pt x="78" y="156"/>
                    </a:lnTo>
                    <a:lnTo>
                      <a:pt x="56" y="151"/>
                    </a:lnTo>
                    <a:lnTo>
                      <a:pt x="32" y="149"/>
                    </a:lnTo>
                    <a:lnTo>
                      <a:pt x="8" y="146"/>
                    </a:lnTo>
                    <a:lnTo>
                      <a:pt x="15" y="247"/>
                    </a:lnTo>
                    <a:lnTo>
                      <a:pt x="39" y="249"/>
                    </a:lnTo>
                    <a:lnTo>
                      <a:pt x="61" y="254"/>
                    </a:lnTo>
                    <a:lnTo>
                      <a:pt x="84" y="259"/>
                    </a:lnTo>
                    <a:lnTo>
                      <a:pt x="106" y="264"/>
                    </a:lnTo>
                    <a:lnTo>
                      <a:pt x="127" y="271"/>
                    </a:lnTo>
                    <a:lnTo>
                      <a:pt x="148" y="278"/>
                    </a:lnTo>
                    <a:lnTo>
                      <a:pt x="169" y="285"/>
                    </a:lnTo>
                    <a:lnTo>
                      <a:pt x="189" y="293"/>
                    </a:lnTo>
                    <a:lnTo>
                      <a:pt x="207" y="301"/>
                    </a:lnTo>
                    <a:lnTo>
                      <a:pt x="225" y="311"/>
                    </a:lnTo>
                    <a:lnTo>
                      <a:pt x="242" y="321"/>
                    </a:lnTo>
                    <a:lnTo>
                      <a:pt x="257" y="331"/>
                    </a:lnTo>
                    <a:lnTo>
                      <a:pt x="273" y="342"/>
                    </a:lnTo>
                    <a:lnTo>
                      <a:pt x="287" y="353"/>
                    </a:lnTo>
                    <a:lnTo>
                      <a:pt x="299" y="366"/>
                    </a:lnTo>
                    <a:lnTo>
                      <a:pt x="311" y="378"/>
                    </a:lnTo>
                    <a:lnTo>
                      <a:pt x="452" y="378"/>
                    </a:lnTo>
                    <a:lnTo>
                      <a:pt x="465" y="366"/>
                    </a:lnTo>
                    <a:lnTo>
                      <a:pt x="477" y="353"/>
                    </a:lnTo>
                    <a:lnTo>
                      <a:pt x="491" y="342"/>
                    </a:lnTo>
                    <a:lnTo>
                      <a:pt x="507" y="329"/>
                    </a:lnTo>
                    <a:lnTo>
                      <a:pt x="524" y="320"/>
                    </a:lnTo>
                    <a:lnTo>
                      <a:pt x="541" y="310"/>
                    </a:lnTo>
                    <a:lnTo>
                      <a:pt x="559" y="300"/>
                    </a:lnTo>
                    <a:lnTo>
                      <a:pt x="578" y="290"/>
                    </a:lnTo>
                    <a:lnTo>
                      <a:pt x="598" y="283"/>
                    </a:lnTo>
                    <a:lnTo>
                      <a:pt x="619" y="275"/>
                    </a:lnTo>
                    <a:lnTo>
                      <a:pt x="641" y="268"/>
                    </a:lnTo>
                    <a:lnTo>
                      <a:pt x="662" y="262"/>
                    </a:lnTo>
                    <a:lnTo>
                      <a:pt x="685" y="256"/>
                    </a:lnTo>
                    <a:lnTo>
                      <a:pt x="709" y="252"/>
                    </a:lnTo>
                    <a:lnTo>
                      <a:pt x="733" y="248"/>
                    </a:lnTo>
                    <a:lnTo>
                      <a:pt x="756" y="245"/>
                    </a:lnTo>
                    <a:lnTo>
                      <a:pt x="727" y="149"/>
                    </a:lnTo>
                    <a:lnTo>
                      <a:pt x="706" y="151"/>
                    </a:lnTo>
                    <a:lnTo>
                      <a:pt x="685" y="156"/>
                    </a:lnTo>
                    <a:lnTo>
                      <a:pt x="664" y="160"/>
                    </a:lnTo>
                    <a:lnTo>
                      <a:pt x="643" y="164"/>
                    </a:lnTo>
                    <a:lnTo>
                      <a:pt x="623" y="170"/>
                    </a:lnTo>
                    <a:lnTo>
                      <a:pt x="602" y="175"/>
                    </a:lnTo>
                    <a:lnTo>
                      <a:pt x="584" y="182"/>
                    </a:lnTo>
                    <a:lnTo>
                      <a:pt x="564" y="188"/>
                    </a:lnTo>
                    <a:lnTo>
                      <a:pt x="546" y="196"/>
                    </a:lnTo>
                    <a:lnTo>
                      <a:pt x="528" y="205"/>
                    </a:lnTo>
                    <a:lnTo>
                      <a:pt x="510" y="213"/>
                    </a:lnTo>
                    <a:lnTo>
                      <a:pt x="493" y="221"/>
                    </a:lnTo>
                    <a:lnTo>
                      <a:pt x="476" y="231"/>
                    </a:lnTo>
                    <a:lnTo>
                      <a:pt x="461" y="241"/>
                    </a:lnTo>
                    <a:lnTo>
                      <a:pt x="445" y="251"/>
                    </a:lnTo>
                    <a:lnTo>
                      <a:pt x="431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13338" name="AutoShape 131"/>
          <p:cNvCxnSpPr>
            <a:cxnSpLocks noChangeShapeType="1"/>
            <a:endCxn id="13436" idx="2"/>
          </p:cNvCxnSpPr>
          <p:nvPr/>
        </p:nvCxnSpPr>
        <p:spPr bwMode="auto">
          <a:xfrm>
            <a:off x="725488" y="5481638"/>
            <a:ext cx="219075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1" name="Group 212"/>
          <p:cNvGrpSpPr>
            <a:grpSpLocks/>
          </p:cNvGrpSpPr>
          <p:nvPr/>
        </p:nvGrpSpPr>
        <p:grpSpPr bwMode="auto">
          <a:xfrm>
            <a:off x="2555875" y="5516563"/>
            <a:ext cx="255588" cy="255587"/>
            <a:chOff x="4128" y="2880"/>
            <a:chExt cx="185" cy="185"/>
          </a:xfrm>
        </p:grpSpPr>
        <p:sp>
          <p:nvSpPr>
            <p:cNvPr id="13424" name="Oval 213"/>
            <p:cNvSpPr>
              <a:spLocks noChangeArrowheads="1"/>
            </p:cNvSpPr>
            <p:nvPr/>
          </p:nvSpPr>
          <p:spPr bwMode="auto">
            <a:xfrm>
              <a:off x="4128" y="2880"/>
              <a:ext cx="185" cy="185"/>
            </a:xfrm>
            <a:prstGeom prst="ellipse">
              <a:avLst/>
            </a:prstGeom>
            <a:solidFill>
              <a:schemeClr val="bg1"/>
            </a:solidFill>
            <a:ln w="15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 b="1">
                <a:ea typeface="MS PGothic" pitchFamily="34" charset="-128"/>
              </a:endParaRPr>
            </a:p>
          </p:txBody>
        </p:sp>
        <p:grpSp>
          <p:nvGrpSpPr>
            <p:cNvPr id="12" name="Group 214"/>
            <p:cNvGrpSpPr>
              <a:grpSpLocks/>
            </p:cNvGrpSpPr>
            <p:nvPr/>
          </p:nvGrpSpPr>
          <p:grpSpPr bwMode="auto">
            <a:xfrm>
              <a:off x="4156" y="2924"/>
              <a:ext cx="132" cy="106"/>
              <a:chOff x="2640" y="2592"/>
              <a:chExt cx="384" cy="307"/>
            </a:xfrm>
          </p:grpSpPr>
          <p:sp>
            <p:nvSpPr>
              <p:cNvPr id="13426" name="Freeform 215"/>
              <p:cNvSpPr>
                <a:spLocks/>
              </p:cNvSpPr>
              <p:nvPr/>
            </p:nvSpPr>
            <p:spPr bwMode="auto">
              <a:xfrm>
                <a:off x="2689" y="2724"/>
                <a:ext cx="118" cy="43"/>
              </a:xfrm>
              <a:custGeom>
                <a:avLst/>
                <a:gdLst>
                  <a:gd name="T0" fmla="*/ 0 w 389"/>
                  <a:gd name="T1" fmla="*/ 0 h 140"/>
                  <a:gd name="T2" fmla="*/ 0 w 389"/>
                  <a:gd name="T3" fmla="*/ 0 h 140"/>
                  <a:gd name="T4" fmla="*/ 0 w 389"/>
                  <a:gd name="T5" fmla="*/ 0 h 140"/>
                  <a:gd name="T6" fmla="*/ 0 w 389"/>
                  <a:gd name="T7" fmla="*/ 0 h 140"/>
                  <a:gd name="T8" fmla="*/ 0 w 389"/>
                  <a:gd name="T9" fmla="*/ 0 h 140"/>
                  <a:gd name="T10" fmla="*/ 0 w 389"/>
                  <a:gd name="T11" fmla="*/ 0 h 140"/>
                  <a:gd name="T12" fmla="*/ 0 w 389"/>
                  <a:gd name="T13" fmla="*/ 0 h 140"/>
                  <a:gd name="T14" fmla="*/ 0 w 389"/>
                  <a:gd name="T15" fmla="*/ 0 h 140"/>
                  <a:gd name="T16" fmla="*/ 0 w 389"/>
                  <a:gd name="T17" fmla="*/ 0 h 140"/>
                  <a:gd name="T18" fmla="*/ 0 w 389"/>
                  <a:gd name="T19" fmla="*/ 0 h 140"/>
                  <a:gd name="T20" fmla="*/ 0 w 389"/>
                  <a:gd name="T21" fmla="*/ 0 h 140"/>
                  <a:gd name="T22" fmla="*/ 0 w 389"/>
                  <a:gd name="T23" fmla="*/ 0 h 140"/>
                  <a:gd name="T24" fmla="*/ 0 w 389"/>
                  <a:gd name="T25" fmla="*/ 0 h 140"/>
                  <a:gd name="T26" fmla="*/ 0 w 389"/>
                  <a:gd name="T27" fmla="*/ 0 h 140"/>
                  <a:gd name="T28" fmla="*/ 0 w 389"/>
                  <a:gd name="T29" fmla="*/ 0 h 140"/>
                  <a:gd name="T30" fmla="*/ 0 w 389"/>
                  <a:gd name="T31" fmla="*/ 0 h 140"/>
                  <a:gd name="T32" fmla="*/ 0 w 389"/>
                  <a:gd name="T33" fmla="*/ 0 h 140"/>
                  <a:gd name="T34" fmla="*/ 0 w 389"/>
                  <a:gd name="T35" fmla="*/ 0 h 140"/>
                  <a:gd name="T36" fmla="*/ 0 w 389"/>
                  <a:gd name="T37" fmla="*/ 0 h 140"/>
                  <a:gd name="T38" fmla="*/ 0 w 389"/>
                  <a:gd name="T39" fmla="*/ 0 h 140"/>
                  <a:gd name="T40" fmla="*/ 0 w 389"/>
                  <a:gd name="T41" fmla="*/ 0 h 140"/>
                  <a:gd name="T42" fmla="*/ 0 w 389"/>
                  <a:gd name="T43" fmla="*/ 0 h 140"/>
                  <a:gd name="T44" fmla="*/ 0 w 389"/>
                  <a:gd name="T45" fmla="*/ 0 h 140"/>
                  <a:gd name="T46" fmla="*/ 0 w 389"/>
                  <a:gd name="T47" fmla="*/ 0 h 140"/>
                  <a:gd name="T48" fmla="*/ 0 w 389"/>
                  <a:gd name="T49" fmla="*/ 0 h 140"/>
                  <a:gd name="T50" fmla="*/ 0 w 389"/>
                  <a:gd name="T51" fmla="*/ 0 h 140"/>
                  <a:gd name="T52" fmla="*/ 0 w 389"/>
                  <a:gd name="T53" fmla="*/ 0 h 140"/>
                  <a:gd name="T54" fmla="*/ 0 w 389"/>
                  <a:gd name="T55" fmla="*/ 0 h 140"/>
                  <a:gd name="T56" fmla="*/ 0 w 389"/>
                  <a:gd name="T57" fmla="*/ 0 h 140"/>
                  <a:gd name="T58" fmla="*/ 0 w 389"/>
                  <a:gd name="T59" fmla="*/ 0 h 140"/>
                  <a:gd name="T60" fmla="*/ 0 w 389"/>
                  <a:gd name="T61" fmla="*/ 0 h 140"/>
                  <a:gd name="T62" fmla="*/ 0 w 389"/>
                  <a:gd name="T63" fmla="*/ 0 h 140"/>
                  <a:gd name="T64" fmla="*/ 0 w 389"/>
                  <a:gd name="T65" fmla="*/ 0 h 140"/>
                  <a:gd name="T66" fmla="*/ 0 w 389"/>
                  <a:gd name="T67" fmla="*/ 0 h 140"/>
                  <a:gd name="T68" fmla="*/ 0 w 389"/>
                  <a:gd name="T69" fmla="*/ 0 h 140"/>
                  <a:gd name="T70" fmla="*/ 0 w 389"/>
                  <a:gd name="T71" fmla="*/ 0 h 140"/>
                  <a:gd name="T72" fmla="*/ 0 w 389"/>
                  <a:gd name="T73" fmla="*/ 0 h 140"/>
                  <a:gd name="T74" fmla="*/ 0 w 389"/>
                  <a:gd name="T75" fmla="*/ 0 h 140"/>
                  <a:gd name="T76" fmla="*/ 0 w 389"/>
                  <a:gd name="T77" fmla="*/ 0 h 140"/>
                  <a:gd name="T78" fmla="*/ 0 w 389"/>
                  <a:gd name="T79" fmla="*/ 0 h 140"/>
                  <a:gd name="T80" fmla="*/ 0 w 389"/>
                  <a:gd name="T81" fmla="*/ 0 h 140"/>
                  <a:gd name="T82" fmla="*/ 0 w 389"/>
                  <a:gd name="T83" fmla="*/ 0 h 140"/>
                  <a:gd name="T84" fmla="*/ 0 w 389"/>
                  <a:gd name="T85" fmla="*/ 0 h 140"/>
                  <a:gd name="T86" fmla="*/ 0 w 389"/>
                  <a:gd name="T87" fmla="*/ 0 h 140"/>
                  <a:gd name="T88" fmla="*/ 0 w 389"/>
                  <a:gd name="T89" fmla="*/ 0 h 140"/>
                  <a:gd name="T90" fmla="*/ 0 w 389"/>
                  <a:gd name="T91" fmla="*/ 0 h 140"/>
                  <a:gd name="T92" fmla="*/ 0 w 389"/>
                  <a:gd name="T93" fmla="*/ 0 h 140"/>
                  <a:gd name="T94" fmla="*/ 0 w 389"/>
                  <a:gd name="T95" fmla="*/ 0 h 140"/>
                  <a:gd name="T96" fmla="*/ 0 w 389"/>
                  <a:gd name="T97" fmla="*/ 0 h 140"/>
                  <a:gd name="T98" fmla="*/ 0 w 389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9"/>
                  <a:gd name="T151" fmla="*/ 0 h 140"/>
                  <a:gd name="T152" fmla="*/ 389 w 389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9" h="140">
                    <a:moveTo>
                      <a:pt x="378" y="95"/>
                    </a:moveTo>
                    <a:lnTo>
                      <a:pt x="378" y="95"/>
                    </a:lnTo>
                    <a:lnTo>
                      <a:pt x="360" y="84"/>
                    </a:lnTo>
                    <a:lnTo>
                      <a:pt x="342" y="73"/>
                    </a:lnTo>
                    <a:lnTo>
                      <a:pt x="322" y="63"/>
                    </a:lnTo>
                    <a:lnTo>
                      <a:pt x="303" y="55"/>
                    </a:lnTo>
                    <a:lnTo>
                      <a:pt x="282" y="46"/>
                    </a:lnTo>
                    <a:lnTo>
                      <a:pt x="261" y="38"/>
                    </a:lnTo>
                    <a:lnTo>
                      <a:pt x="238" y="31"/>
                    </a:lnTo>
                    <a:lnTo>
                      <a:pt x="217" y="24"/>
                    </a:lnTo>
                    <a:lnTo>
                      <a:pt x="193" y="18"/>
                    </a:lnTo>
                    <a:lnTo>
                      <a:pt x="171" y="14"/>
                    </a:lnTo>
                    <a:lnTo>
                      <a:pt x="147" y="10"/>
                    </a:lnTo>
                    <a:lnTo>
                      <a:pt x="123" y="6"/>
                    </a:lnTo>
                    <a:lnTo>
                      <a:pt x="99" y="4"/>
                    </a:lnTo>
                    <a:lnTo>
                      <a:pt x="74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lnTo>
                      <a:pt x="48" y="50"/>
                    </a:lnTo>
                    <a:lnTo>
                      <a:pt x="70" y="52"/>
                    </a:lnTo>
                    <a:lnTo>
                      <a:pt x="94" y="53"/>
                    </a:lnTo>
                    <a:lnTo>
                      <a:pt x="116" y="56"/>
                    </a:lnTo>
                    <a:lnTo>
                      <a:pt x="137" y="60"/>
                    </a:lnTo>
                    <a:lnTo>
                      <a:pt x="160" y="63"/>
                    </a:lnTo>
                    <a:lnTo>
                      <a:pt x="181" y="69"/>
                    </a:lnTo>
                    <a:lnTo>
                      <a:pt x="202" y="73"/>
                    </a:lnTo>
                    <a:lnTo>
                      <a:pt x="223" y="80"/>
                    </a:lnTo>
                    <a:lnTo>
                      <a:pt x="242" y="85"/>
                    </a:lnTo>
                    <a:lnTo>
                      <a:pt x="262" y="92"/>
                    </a:lnTo>
                    <a:lnTo>
                      <a:pt x="282" y="101"/>
                    </a:lnTo>
                    <a:lnTo>
                      <a:pt x="300" y="109"/>
                    </a:lnTo>
                    <a:lnTo>
                      <a:pt x="318" y="118"/>
                    </a:lnTo>
                    <a:lnTo>
                      <a:pt x="335" y="127"/>
                    </a:lnTo>
                    <a:lnTo>
                      <a:pt x="352" y="137"/>
                    </a:lnTo>
                    <a:lnTo>
                      <a:pt x="360" y="140"/>
                    </a:lnTo>
                    <a:lnTo>
                      <a:pt x="370" y="140"/>
                    </a:lnTo>
                    <a:lnTo>
                      <a:pt x="378" y="137"/>
                    </a:lnTo>
                    <a:lnTo>
                      <a:pt x="385" y="130"/>
                    </a:lnTo>
                    <a:lnTo>
                      <a:pt x="389" y="120"/>
                    </a:lnTo>
                    <a:lnTo>
                      <a:pt x="389" y="111"/>
                    </a:lnTo>
                    <a:lnTo>
                      <a:pt x="385" y="102"/>
                    </a:lnTo>
                    <a:lnTo>
                      <a:pt x="378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" name="Freeform 216"/>
              <p:cNvSpPr>
                <a:spLocks/>
              </p:cNvSpPr>
              <p:nvPr/>
            </p:nvSpPr>
            <p:spPr bwMode="auto">
              <a:xfrm>
                <a:off x="2851" y="2670"/>
                <a:ext cx="120" cy="44"/>
              </a:xfrm>
              <a:custGeom>
                <a:avLst/>
                <a:gdLst>
                  <a:gd name="T0" fmla="*/ 0 w 397"/>
                  <a:gd name="T1" fmla="*/ 0 h 144"/>
                  <a:gd name="T2" fmla="*/ 0 w 397"/>
                  <a:gd name="T3" fmla="*/ 0 h 144"/>
                  <a:gd name="T4" fmla="*/ 0 w 397"/>
                  <a:gd name="T5" fmla="*/ 0 h 144"/>
                  <a:gd name="T6" fmla="*/ 0 w 397"/>
                  <a:gd name="T7" fmla="*/ 0 h 144"/>
                  <a:gd name="T8" fmla="*/ 0 w 397"/>
                  <a:gd name="T9" fmla="*/ 0 h 144"/>
                  <a:gd name="T10" fmla="*/ 0 w 397"/>
                  <a:gd name="T11" fmla="*/ 0 h 144"/>
                  <a:gd name="T12" fmla="*/ 0 w 397"/>
                  <a:gd name="T13" fmla="*/ 0 h 144"/>
                  <a:gd name="T14" fmla="*/ 0 w 397"/>
                  <a:gd name="T15" fmla="*/ 0 h 144"/>
                  <a:gd name="T16" fmla="*/ 0 w 397"/>
                  <a:gd name="T17" fmla="*/ 0 h 144"/>
                  <a:gd name="T18" fmla="*/ 0 w 397"/>
                  <a:gd name="T19" fmla="*/ 0 h 144"/>
                  <a:gd name="T20" fmla="*/ 0 w 397"/>
                  <a:gd name="T21" fmla="*/ 0 h 144"/>
                  <a:gd name="T22" fmla="*/ 0 w 397"/>
                  <a:gd name="T23" fmla="*/ 0 h 144"/>
                  <a:gd name="T24" fmla="*/ 0 w 397"/>
                  <a:gd name="T25" fmla="*/ 0 h 144"/>
                  <a:gd name="T26" fmla="*/ 0 w 397"/>
                  <a:gd name="T27" fmla="*/ 0 h 144"/>
                  <a:gd name="T28" fmla="*/ 0 w 397"/>
                  <a:gd name="T29" fmla="*/ 0 h 144"/>
                  <a:gd name="T30" fmla="*/ 0 w 397"/>
                  <a:gd name="T31" fmla="*/ 0 h 144"/>
                  <a:gd name="T32" fmla="*/ 0 w 397"/>
                  <a:gd name="T33" fmla="*/ 0 h 144"/>
                  <a:gd name="T34" fmla="*/ 0 w 397"/>
                  <a:gd name="T35" fmla="*/ 0 h 144"/>
                  <a:gd name="T36" fmla="*/ 0 w 397"/>
                  <a:gd name="T37" fmla="*/ 0 h 144"/>
                  <a:gd name="T38" fmla="*/ 0 w 397"/>
                  <a:gd name="T39" fmla="*/ 0 h 144"/>
                  <a:gd name="T40" fmla="*/ 0 w 397"/>
                  <a:gd name="T41" fmla="*/ 0 h 144"/>
                  <a:gd name="T42" fmla="*/ 0 w 397"/>
                  <a:gd name="T43" fmla="*/ 0 h 144"/>
                  <a:gd name="T44" fmla="*/ 0 w 397"/>
                  <a:gd name="T45" fmla="*/ 0 h 144"/>
                  <a:gd name="T46" fmla="*/ 0 w 397"/>
                  <a:gd name="T47" fmla="*/ 0 h 144"/>
                  <a:gd name="T48" fmla="*/ 0 w 397"/>
                  <a:gd name="T49" fmla="*/ 0 h 144"/>
                  <a:gd name="T50" fmla="*/ 0 w 397"/>
                  <a:gd name="T51" fmla="*/ 0 h 144"/>
                  <a:gd name="T52" fmla="*/ 0 w 397"/>
                  <a:gd name="T53" fmla="*/ 0 h 144"/>
                  <a:gd name="T54" fmla="*/ 0 w 397"/>
                  <a:gd name="T55" fmla="*/ 0 h 144"/>
                  <a:gd name="T56" fmla="*/ 0 w 397"/>
                  <a:gd name="T57" fmla="*/ 0 h 144"/>
                  <a:gd name="T58" fmla="*/ 0 w 397"/>
                  <a:gd name="T59" fmla="*/ 0 h 144"/>
                  <a:gd name="T60" fmla="*/ 0 w 397"/>
                  <a:gd name="T61" fmla="*/ 0 h 144"/>
                  <a:gd name="T62" fmla="*/ 0 w 397"/>
                  <a:gd name="T63" fmla="*/ 0 h 144"/>
                  <a:gd name="T64" fmla="*/ 0 w 397"/>
                  <a:gd name="T65" fmla="*/ 0 h 144"/>
                  <a:gd name="T66" fmla="*/ 0 w 397"/>
                  <a:gd name="T67" fmla="*/ 0 h 144"/>
                  <a:gd name="T68" fmla="*/ 0 w 397"/>
                  <a:gd name="T69" fmla="*/ 0 h 144"/>
                  <a:gd name="T70" fmla="*/ 0 w 397"/>
                  <a:gd name="T71" fmla="*/ 0 h 144"/>
                  <a:gd name="T72" fmla="*/ 0 w 397"/>
                  <a:gd name="T73" fmla="*/ 0 h 144"/>
                  <a:gd name="T74" fmla="*/ 0 w 397"/>
                  <a:gd name="T75" fmla="*/ 0 h 144"/>
                  <a:gd name="T76" fmla="*/ 0 w 397"/>
                  <a:gd name="T77" fmla="*/ 0 h 144"/>
                  <a:gd name="T78" fmla="*/ 0 w 397"/>
                  <a:gd name="T79" fmla="*/ 0 h 144"/>
                  <a:gd name="T80" fmla="*/ 0 w 397"/>
                  <a:gd name="T81" fmla="*/ 0 h 144"/>
                  <a:gd name="T82" fmla="*/ 0 w 397"/>
                  <a:gd name="T83" fmla="*/ 0 h 144"/>
                  <a:gd name="T84" fmla="*/ 0 w 397"/>
                  <a:gd name="T85" fmla="*/ 0 h 144"/>
                  <a:gd name="T86" fmla="*/ 0 w 397"/>
                  <a:gd name="T87" fmla="*/ 0 h 144"/>
                  <a:gd name="T88" fmla="*/ 0 w 397"/>
                  <a:gd name="T89" fmla="*/ 0 h 144"/>
                  <a:gd name="T90" fmla="*/ 0 w 397"/>
                  <a:gd name="T91" fmla="*/ 0 h 144"/>
                  <a:gd name="T92" fmla="*/ 0 w 397"/>
                  <a:gd name="T93" fmla="*/ 0 h 144"/>
                  <a:gd name="T94" fmla="*/ 0 w 397"/>
                  <a:gd name="T95" fmla="*/ 0 h 144"/>
                  <a:gd name="T96" fmla="*/ 0 w 397"/>
                  <a:gd name="T97" fmla="*/ 0 h 144"/>
                  <a:gd name="T98" fmla="*/ 0 w 397"/>
                  <a:gd name="T99" fmla="*/ 0 h 1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7"/>
                  <a:gd name="T151" fmla="*/ 0 h 144"/>
                  <a:gd name="T152" fmla="*/ 397 w 397"/>
                  <a:gd name="T153" fmla="*/ 144 h 1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7" h="144">
                    <a:moveTo>
                      <a:pt x="39" y="140"/>
                    </a:moveTo>
                    <a:lnTo>
                      <a:pt x="39" y="140"/>
                    </a:lnTo>
                    <a:lnTo>
                      <a:pt x="56" y="130"/>
                    </a:lnTo>
                    <a:lnTo>
                      <a:pt x="73" y="119"/>
                    </a:lnTo>
                    <a:lnTo>
                      <a:pt x="90" y="111"/>
                    </a:lnTo>
                    <a:lnTo>
                      <a:pt x="110" y="102"/>
                    </a:lnTo>
                    <a:lnTo>
                      <a:pt x="128" y="94"/>
                    </a:lnTo>
                    <a:lnTo>
                      <a:pt x="149" y="87"/>
                    </a:lnTo>
                    <a:lnTo>
                      <a:pt x="168" y="80"/>
                    </a:lnTo>
                    <a:lnTo>
                      <a:pt x="189" y="74"/>
                    </a:lnTo>
                    <a:lnTo>
                      <a:pt x="212" y="69"/>
                    </a:lnTo>
                    <a:lnTo>
                      <a:pt x="233" y="63"/>
                    </a:lnTo>
                    <a:lnTo>
                      <a:pt x="255" y="60"/>
                    </a:lnTo>
                    <a:lnTo>
                      <a:pt x="278" y="56"/>
                    </a:lnTo>
                    <a:lnTo>
                      <a:pt x="302" y="53"/>
                    </a:lnTo>
                    <a:lnTo>
                      <a:pt x="324" y="52"/>
                    </a:lnTo>
                    <a:lnTo>
                      <a:pt x="348" y="50"/>
                    </a:lnTo>
                    <a:lnTo>
                      <a:pt x="372" y="50"/>
                    </a:lnTo>
                    <a:lnTo>
                      <a:pt x="381" y="49"/>
                    </a:lnTo>
                    <a:lnTo>
                      <a:pt x="390" y="43"/>
                    </a:lnTo>
                    <a:lnTo>
                      <a:pt x="395" y="35"/>
                    </a:lnTo>
                    <a:lnTo>
                      <a:pt x="397" y="25"/>
                    </a:lnTo>
                    <a:lnTo>
                      <a:pt x="395" y="15"/>
                    </a:lnTo>
                    <a:lnTo>
                      <a:pt x="390" y="7"/>
                    </a:lnTo>
                    <a:lnTo>
                      <a:pt x="381" y="1"/>
                    </a:lnTo>
                    <a:lnTo>
                      <a:pt x="372" y="0"/>
                    </a:lnTo>
                    <a:lnTo>
                      <a:pt x="346" y="0"/>
                    </a:lnTo>
                    <a:lnTo>
                      <a:pt x="321" y="1"/>
                    </a:lnTo>
                    <a:lnTo>
                      <a:pt x="296" y="4"/>
                    </a:lnTo>
                    <a:lnTo>
                      <a:pt x="271" y="7"/>
                    </a:lnTo>
                    <a:lnTo>
                      <a:pt x="247" y="10"/>
                    </a:lnTo>
                    <a:lnTo>
                      <a:pt x="222" y="15"/>
                    </a:lnTo>
                    <a:lnTo>
                      <a:pt x="198" y="20"/>
                    </a:lnTo>
                    <a:lnTo>
                      <a:pt x="175" y="27"/>
                    </a:lnTo>
                    <a:lnTo>
                      <a:pt x="152" y="32"/>
                    </a:lnTo>
                    <a:lnTo>
                      <a:pt x="131" y="41"/>
                    </a:lnTo>
                    <a:lnTo>
                      <a:pt x="108" y="49"/>
                    </a:lnTo>
                    <a:lnTo>
                      <a:pt x="87" y="57"/>
                    </a:lnTo>
                    <a:lnTo>
                      <a:pt x="66" y="67"/>
                    </a:lnTo>
                    <a:lnTo>
                      <a:pt x="46" y="77"/>
                    </a:lnTo>
                    <a:lnTo>
                      <a:pt x="28" y="88"/>
                    </a:lnTo>
                    <a:lnTo>
                      <a:pt x="10" y="99"/>
                    </a:lnTo>
                    <a:lnTo>
                      <a:pt x="3" y="106"/>
                    </a:lnTo>
                    <a:lnTo>
                      <a:pt x="0" y="115"/>
                    </a:lnTo>
                    <a:lnTo>
                      <a:pt x="0" y="125"/>
                    </a:lnTo>
                    <a:lnTo>
                      <a:pt x="4" y="134"/>
                    </a:lnTo>
                    <a:lnTo>
                      <a:pt x="11" y="141"/>
                    </a:lnTo>
                    <a:lnTo>
                      <a:pt x="20" y="144"/>
                    </a:lnTo>
                    <a:lnTo>
                      <a:pt x="30" y="144"/>
                    </a:lnTo>
                    <a:lnTo>
                      <a:pt x="39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" name="Freeform 217"/>
              <p:cNvSpPr>
                <a:spLocks/>
              </p:cNvSpPr>
              <p:nvPr/>
            </p:nvSpPr>
            <p:spPr bwMode="auto">
              <a:xfrm>
                <a:off x="2853" y="2724"/>
                <a:ext cx="118" cy="43"/>
              </a:xfrm>
              <a:custGeom>
                <a:avLst/>
                <a:gdLst>
                  <a:gd name="T0" fmla="*/ 0 w 390"/>
                  <a:gd name="T1" fmla="*/ 0 h 140"/>
                  <a:gd name="T2" fmla="*/ 0 w 390"/>
                  <a:gd name="T3" fmla="*/ 0 h 140"/>
                  <a:gd name="T4" fmla="*/ 0 w 390"/>
                  <a:gd name="T5" fmla="*/ 0 h 140"/>
                  <a:gd name="T6" fmla="*/ 0 w 390"/>
                  <a:gd name="T7" fmla="*/ 0 h 140"/>
                  <a:gd name="T8" fmla="*/ 0 w 390"/>
                  <a:gd name="T9" fmla="*/ 0 h 140"/>
                  <a:gd name="T10" fmla="*/ 0 w 390"/>
                  <a:gd name="T11" fmla="*/ 0 h 140"/>
                  <a:gd name="T12" fmla="*/ 0 w 390"/>
                  <a:gd name="T13" fmla="*/ 0 h 140"/>
                  <a:gd name="T14" fmla="*/ 0 w 390"/>
                  <a:gd name="T15" fmla="*/ 0 h 140"/>
                  <a:gd name="T16" fmla="*/ 0 w 390"/>
                  <a:gd name="T17" fmla="*/ 0 h 140"/>
                  <a:gd name="T18" fmla="*/ 0 w 390"/>
                  <a:gd name="T19" fmla="*/ 0 h 140"/>
                  <a:gd name="T20" fmla="*/ 0 w 390"/>
                  <a:gd name="T21" fmla="*/ 0 h 140"/>
                  <a:gd name="T22" fmla="*/ 0 w 390"/>
                  <a:gd name="T23" fmla="*/ 0 h 140"/>
                  <a:gd name="T24" fmla="*/ 0 w 390"/>
                  <a:gd name="T25" fmla="*/ 0 h 140"/>
                  <a:gd name="T26" fmla="*/ 0 w 390"/>
                  <a:gd name="T27" fmla="*/ 0 h 140"/>
                  <a:gd name="T28" fmla="*/ 0 w 390"/>
                  <a:gd name="T29" fmla="*/ 0 h 140"/>
                  <a:gd name="T30" fmla="*/ 0 w 390"/>
                  <a:gd name="T31" fmla="*/ 0 h 140"/>
                  <a:gd name="T32" fmla="*/ 0 w 390"/>
                  <a:gd name="T33" fmla="*/ 0 h 140"/>
                  <a:gd name="T34" fmla="*/ 0 w 390"/>
                  <a:gd name="T35" fmla="*/ 0 h 140"/>
                  <a:gd name="T36" fmla="*/ 0 w 390"/>
                  <a:gd name="T37" fmla="*/ 0 h 140"/>
                  <a:gd name="T38" fmla="*/ 0 w 390"/>
                  <a:gd name="T39" fmla="*/ 0 h 140"/>
                  <a:gd name="T40" fmla="*/ 0 w 390"/>
                  <a:gd name="T41" fmla="*/ 0 h 140"/>
                  <a:gd name="T42" fmla="*/ 0 w 390"/>
                  <a:gd name="T43" fmla="*/ 0 h 140"/>
                  <a:gd name="T44" fmla="*/ 0 w 390"/>
                  <a:gd name="T45" fmla="*/ 0 h 140"/>
                  <a:gd name="T46" fmla="*/ 0 w 390"/>
                  <a:gd name="T47" fmla="*/ 0 h 140"/>
                  <a:gd name="T48" fmla="*/ 0 w 390"/>
                  <a:gd name="T49" fmla="*/ 0 h 140"/>
                  <a:gd name="T50" fmla="*/ 0 w 390"/>
                  <a:gd name="T51" fmla="*/ 0 h 140"/>
                  <a:gd name="T52" fmla="*/ 0 w 390"/>
                  <a:gd name="T53" fmla="*/ 0 h 140"/>
                  <a:gd name="T54" fmla="*/ 0 w 390"/>
                  <a:gd name="T55" fmla="*/ 0 h 140"/>
                  <a:gd name="T56" fmla="*/ 0 w 390"/>
                  <a:gd name="T57" fmla="*/ 0 h 140"/>
                  <a:gd name="T58" fmla="*/ 0 w 390"/>
                  <a:gd name="T59" fmla="*/ 0 h 140"/>
                  <a:gd name="T60" fmla="*/ 0 w 390"/>
                  <a:gd name="T61" fmla="*/ 0 h 140"/>
                  <a:gd name="T62" fmla="*/ 0 w 390"/>
                  <a:gd name="T63" fmla="*/ 0 h 140"/>
                  <a:gd name="T64" fmla="*/ 0 w 390"/>
                  <a:gd name="T65" fmla="*/ 0 h 140"/>
                  <a:gd name="T66" fmla="*/ 0 w 390"/>
                  <a:gd name="T67" fmla="*/ 0 h 140"/>
                  <a:gd name="T68" fmla="*/ 0 w 390"/>
                  <a:gd name="T69" fmla="*/ 0 h 140"/>
                  <a:gd name="T70" fmla="*/ 0 w 390"/>
                  <a:gd name="T71" fmla="*/ 0 h 140"/>
                  <a:gd name="T72" fmla="*/ 0 w 390"/>
                  <a:gd name="T73" fmla="*/ 0 h 140"/>
                  <a:gd name="T74" fmla="*/ 0 w 390"/>
                  <a:gd name="T75" fmla="*/ 0 h 140"/>
                  <a:gd name="T76" fmla="*/ 0 w 390"/>
                  <a:gd name="T77" fmla="*/ 0 h 140"/>
                  <a:gd name="T78" fmla="*/ 0 w 390"/>
                  <a:gd name="T79" fmla="*/ 0 h 140"/>
                  <a:gd name="T80" fmla="*/ 0 w 390"/>
                  <a:gd name="T81" fmla="*/ 0 h 140"/>
                  <a:gd name="T82" fmla="*/ 0 w 390"/>
                  <a:gd name="T83" fmla="*/ 0 h 140"/>
                  <a:gd name="T84" fmla="*/ 0 w 390"/>
                  <a:gd name="T85" fmla="*/ 0 h 140"/>
                  <a:gd name="T86" fmla="*/ 0 w 390"/>
                  <a:gd name="T87" fmla="*/ 0 h 140"/>
                  <a:gd name="T88" fmla="*/ 0 w 390"/>
                  <a:gd name="T89" fmla="*/ 0 h 140"/>
                  <a:gd name="T90" fmla="*/ 0 w 390"/>
                  <a:gd name="T91" fmla="*/ 0 h 140"/>
                  <a:gd name="T92" fmla="*/ 0 w 390"/>
                  <a:gd name="T93" fmla="*/ 0 h 140"/>
                  <a:gd name="T94" fmla="*/ 0 w 390"/>
                  <a:gd name="T95" fmla="*/ 0 h 140"/>
                  <a:gd name="T96" fmla="*/ 0 w 390"/>
                  <a:gd name="T97" fmla="*/ 0 h 140"/>
                  <a:gd name="T98" fmla="*/ 0 w 390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0"/>
                  <a:gd name="T151" fmla="*/ 0 h 140"/>
                  <a:gd name="T152" fmla="*/ 390 w 390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0" h="140">
                    <a:moveTo>
                      <a:pt x="365" y="0"/>
                    </a:moveTo>
                    <a:lnTo>
                      <a:pt x="339" y="0"/>
                    </a:lnTo>
                    <a:lnTo>
                      <a:pt x="314" y="1"/>
                    </a:lnTo>
                    <a:lnTo>
                      <a:pt x="290" y="4"/>
                    </a:lnTo>
                    <a:lnTo>
                      <a:pt x="267" y="6"/>
                    </a:lnTo>
                    <a:lnTo>
                      <a:pt x="243" y="10"/>
                    </a:lnTo>
                    <a:lnTo>
                      <a:pt x="219" y="14"/>
                    </a:lnTo>
                    <a:lnTo>
                      <a:pt x="195" y="18"/>
                    </a:lnTo>
                    <a:lnTo>
                      <a:pt x="173" y="24"/>
                    </a:lnTo>
                    <a:lnTo>
                      <a:pt x="150" y="31"/>
                    </a:lnTo>
                    <a:lnTo>
                      <a:pt x="129" y="38"/>
                    </a:lnTo>
                    <a:lnTo>
                      <a:pt x="108" y="46"/>
                    </a:lnTo>
                    <a:lnTo>
                      <a:pt x="87" y="55"/>
                    </a:lnTo>
                    <a:lnTo>
                      <a:pt x="68" y="63"/>
                    </a:lnTo>
                    <a:lnTo>
                      <a:pt x="48" y="73"/>
                    </a:lnTo>
                    <a:lnTo>
                      <a:pt x="30" y="84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3" y="130"/>
                    </a:lnTo>
                    <a:lnTo>
                      <a:pt x="10" y="137"/>
                    </a:lnTo>
                    <a:lnTo>
                      <a:pt x="20" y="140"/>
                    </a:lnTo>
                    <a:lnTo>
                      <a:pt x="30" y="140"/>
                    </a:lnTo>
                    <a:lnTo>
                      <a:pt x="38" y="137"/>
                    </a:lnTo>
                    <a:lnTo>
                      <a:pt x="55" y="127"/>
                    </a:lnTo>
                    <a:lnTo>
                      <a:pt x="72" y="118"/>
                    </a:lnTo>
                    <a:lnTo>
                      <a:pt x="90" y="109"/>
                    </a:lnTo>
                    <a:lnTo>
                      <a:pt x="108" y="101"/>
                    </a:lnTo>
                    <a:lnTo>
                      <a:pt x="128" y="92"/>
                    </a:lnTo>
                    <a:lnTo>
                      <a:pt x="147" y="85"/>
                    </a:lnTo>
                    <a:lnTo>
                      <a:pt x="167" y="80"/>
                    </a:lnTo>
                    <a:lnTo>
                      <a:pt x="188" y="73"/>
                    </a:lnTo>
                    <a:lnTo>
                      <a:pt x="209" y="69"/>
                    </a:lnTo>
                    <a:lnTo>
                      <a:pt x="230" y="63"/>
                    </a:lnTo>
                    <a:lnTo>
                      <a:pt x="253" y="60"/>
                    </a:lnTo>
                    <a:lnTo>
                      <a:pt x="274" y="56"/>
                    </a:lnTo>
                    <a:lnTo>
                      <a:pt x="296" y="53"/>
                    </a:lnTo>
                    <a:lnTo>
                      <a:pt x="320" y="52"/>
                    </a:lnTo>
                    <a:lnTo>
                      <a:pt x="342" y="50"/>
                    </a:lnTo>
                    <a:lnTo>
                      <a:pt x="365" y="50"/>
                    </a:lnTo>
                    <a:lnTo>
                      <a:pt x="374" y="49"/>
                    </a:lnTo>
                    <a:lnTo>
                      <a:pt x="383" y="43"/>
                    </a:lnTo>
                    <a:lnTo>
                      <a:pt x="388" y="35"/>
                    </a:lnTo>
                    <a:lnTo>
                      <a:pt x="390" y="25"/>
                    </a:lnTo>
                    <a:lnTo>
                      <a:pt x="388" y="15"/>
                    </a:lnTo>
                    <a:lnTo>
                      <a:pt x="383" y="7"/>
                    </a:lnTo>
                    <a:lnTo>
                      <a:pt x="374" y="1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" name="Freeform 218"/>
              <p:cNvSpPr>
                <a:spLocks/>
              </p:cNvSpPr>
              <p:nvPr/>
            </p:nvSpPr>
            <p:spPr bwMode="auto">
              <a:xfrm>
                <a:off x="2689" y="2670"/>
                <a:ext cx="120" cy="44"/>
              </a:xfrm>
              <a:custGeom>
                <a:avLst/>
                <a:gdLst>
                  <a:gd name="T0" fmla="*/ 0 w 396"/>
                  <a:gd name="T1" fmla="*/ 0 h 144"/>
                  <a:gd name="T2" fmla="*/ 0 w 396"/>
                  <a:gd name="T3" fmla="*/ 0 h 144"/>
                  <a:gd name="T4" fmla="*/ 0 w 396"/>
                  <a:gd name="T5" fmla="*/ 0 h 144"/>
                  <a:gd name="T6" fmla="*/ 0 w 396"/>
                  <a:gd name="T7" fmla="*/ 0 h 144"/>
                  <a:gd name="T8" fmla="*/ 0 w 396"/>
                  <a:gd name="T9" fmla="*/ 0 h 144"/>
                  <a:gd name="T10" fmla="*/ 0 w 396"/>
                  <a:gd name="T11" fmla="*/ 0 h 144"/>
                  <a:gd name="T12" fmla="*/ 0 w 396"/>
                  <a:gd name="T13" fmla="*/ 0 h 144"/>
                  <a:gd name="T14" fmla="*/ 0 w 396"/>
                  <a:gd name="T15" fmla="*/ 0 h 144"/>
                  <a:gd name="T16" fmla="*/ 0 w 396"/>
                  <a:gd name="T17" fmla="*/ 0 h 144"/>
                  <a:gd name="T18" fmla="*/ 0 w 396"/>
                  <a:gd name="T19" fmla="*/ 0 h 144"/>
                  <a:gd name="T20" fmla="*/ 0 w 396"/>
                  <a:gd name="T21" fmla="*/ 0 h 144"/>
                  <a:gd name="T22" fmla="*/ 0 w 396"/>
                  <a:gd name="T23" fmla="*/ 0 h 144"/>
                  <a:gd name="T24" fmla="*/ 0 w 396"/>
                  <a:gd name="T25" fmla="*/ 0 h 144"/>
                  <a:gd name="T26" fmla="*/ 0 w 396"/>
                  <a:gd name="T27" fmla="*/ 0 h 144"/>
                  <a:gd name="T28" fmla="*/ 0 w 396"/>
                  <a:gd name="T29" fmla="*/ 0 h 144"/>
                  <a:gd name="T30" fmla="*/ 0 w 396"/>
                  <a:gd name="T31" fmla="*/ 0 h 144"/>
                  <a:gd name="T32" fmla="*/ 0 w 396"/>
                  <a:gd name="T33" fmla="*/ 0 h 144"/>
                  <a:gd name="T34" fmla="*/ 0 w 396"/>
                  <a:gd name="T35" fmla="*/ 0 h 144"/>
                  <a:gd name="T36" fmla="*/ 0 w 396"/>
                  <a:gd name="T37" fmla="*/ 0 h 144"/>
                  <a:gd name="T38" fmla="*/ 0 w 396"/>
                  <a:gd name="T39" fmla="*/ 0 h 144"/>
                  <a:gd name="T40" fmla="*/ 0 w 396"/>
                  <a:gd name="T41" fmla="*/ 0 h 144"/>
                  <a:gd name="T42" fmla="*/ 0 w 396"/>
                  <a:gd name="T43" fmla="*/ 0 h 144"/>
                  <a:gd name="T44" fmla="*/ 0 w 396"/>
                  <a:gd name="T45" fmla="*/ 0 h 144"/>
                  <a:gd name="T46" fmla="*/ 0 w 396"/>
                  <a:gd name="T47" fmla="*/ 0 h 144"/>
                  <a:gd name="T48" fmla="*/ 0 w 396"/>
                  <a:gd name="T49" fmla="*/ 0 h 144"/>
                  <a:gd name="T50" fmla="*/ 0 w 396"/>
                  <a:gd name="T51" fmla="*/ 0 h 144"/>
                  <a:gd name="T52" fmla="*/ 0 w 396"/>
                  <a:gd name="T53" fmla="*/ 0 h 144"/>
                  <a:gd name="T54" fmla="*/ 0 w 396"/>
                  <a:gd name="T55" fmla="*/ 0 h 144"/>
                  <a:gd name="T56" fmla="*/ 0 w 396"/>
                  <a:gd name="T57" fmla="*/ 0 h 144"/>
                  <a:gd name="T58" fmla="*/ 0 w 396"/>
                  <a:gd name="T59" fmla="*/ 0 h 144"/>
                  <a:gd name="T60" fmla="*/ 0 w 396"/>
                  <a:gd name="T61" fmla="*/ 0 h 144"/>
                  <a:gd name="T62" fmla="*/ 0 w 396"/>
                  <a:gd name="T63" fmla="*/ 0 h 144"/>
                  <a:gd name="T64" fmla="*/ 0 w 396"/>
                  <a:gd name="T65" fmla="*/ 0 h 144"/>
                  <a:gd name="T66" fmla="*/ 0 w 396"/>
                  <a:gd name="T67" fmla="*/ 0 h 144"/>
                  <a:gd name="T68" fmla="*/ 0 w 396"/>
                  <a:gd name="T69" fmla="*/ 0 h 144"/>
                  <a:gd name="T70" fmla="*/ 0 w 396"/>
                  <a:gd name="T71" fmla="*/ 0 h 144"/>
                  <a:gd name="T72" fmla="*/ 0 w 396"/>
                  <a:gd name="T73" fmla="*/ 0 h 144"/>
                  <a:gd name="T74" fmla="*/ 0 w 396"/>
                  <a:gd name="T75" fmla="*/ 0 h 144"/>
                  <a:gd name="T76" fmla="*/ 0 w 396"/>
                  <a:gd name="T77" fmla="*/ 0 h 144"/>
                  <a:gd name="T78" fmla="*/ 0 w 396"/>
                  <a:gd name="T79" fmla="*/ 0 h 144"/>
                  <a:gd name="T80" fmla="*/ 0 w 396"/>
                  <a:gd name="T81" fmla="*/ 0 h 144"/>
                  <a:gd name="T82" fmla="*/ 0 w 396"/>
                  <a:gd name="T83" fmla="*/ 0 h 144"/>
                  <a:gd name="T84" fmla="*/ 0 w 396"/>
                  <a:gd name="T85" fmla="*/ 0 h 144"/>
                  <a:gd name="T86" fmla="*/ 0 w 396"/>
                  <a:gd name="T87" fmla="*/ 0 h 144"/>
                  <a:gd name="T88" fmla="*/ 0 w 396"/>
                  <a:gd name="T89" fmla="*/ 0 h 144"/>
                  <a:gd name="T90" fmla="*/ 0 w 396"/>
                  <a:gd name="T91" fmla="*/ 0 h 144"/>
                  <a:gd name="T92" fmla="*/ 0 w 396"/>
                  <a:gd name="T93" fmla="*/ 0 h 144"/>
                  <a:gd name="T94" fmla="*/ 0 w 396"/>
                  <a:gd name="T95" fmla="*/ 0 h 144"/>
                  <a:gd name="T96" fmla="*/ 0 w 396"/>
                  <a:gd name="T97" fmla="*/ 0 h 1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6"/>
                  <a:gd name="T148" fmla="*/ 0 h 144"/>
                  <a:gd name="T149" fmla="*/ 396 w 396"/>
                  <a:gd name="T150" fmla="*/ 144 h 1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6" h="144">
                    <a:moveTo>
                      <a:pt x="25" y="50"/>
                    </a:moveTo>
                    <a:lnTo>
                      <a:pt x="49" y="50"/>
                    </a:lnTo>
                    <a:lnTo>
                      <a:pt x="73" y="52"/>
                    </a:lnTo>
                    <a:lnTo>
                      <a:pt x="95" y="53"/>
                    </a:lnTo>
                    <a:lnTo>
                      <a:pt x="118" y="56"/>
                    </a:lnTo>
                    <a:lnTo>
                      <a:pt x="141" y="60"/>
                    </a:lnTo>
                    <a:lnTo>
                      <a:pt x="162" y="63"/>
                    </a:lnTo>
                    <a:lnTo>
                      <a:pt x="185" y="69"/>
                    </a:lnTo>
                    <a:lnTo>
                      <a:pt x="206" y="74"/>
                    </a:lnTo>
                    <a:lnTo>
                      <a:pt x="227" y="80"/>
                    </a:lnTo>
                    <a:lnTo>
                      <a:pt x="248" y="87"/>
                    </a:lnTo>
                    <a:lnTo>
                      <a:pt x="268" y="94"/>
                    </a:lnTo>
                    <a:lnTo>
                      <a:pt x="287" y="102"/>
                    </a:lnTo>
                    <a:lnTo>
                      <a:pt x="305" y="111"/>
                    </a:lnTo>
                    <a:lnTo>
                      <a:pt x="324" y="119"/>
                    </a:lnTo>
                    <a:lnTo>
                      <a:pt x="340" y="130"/>
                    </a:lnTo>
                    <a:lnTo>
                      <a:pt x="357" y="140"/>
                    </a:lnTo>
                    <a:lnTo>
                      <a:pt x="367" y="144"/>
                    </a:lnTo>
                    <a:lnTo>
                      <a:pt x="377" y="144"/>
                    </a:lnTo>
                    <a:lnTo>
                      <a:pt x="385" y="141"/>
                    </a:lnTo>
                    <a:lnTo>
                      <a:pt x="392" y="134"/>
                    </a:lnTo>
                    <a:lnTo>
                      <a:pt x="396" y="125"/>
                    </a:lnTo>
                    <a:lnTo>
                      <a:pt x="396" y="115"/>
                    </a:lnTo>
                    <a:lnTo>
                      <a:pt x="392" y="106"/>
                    </a:lnTo>
                    <a:lnTo>
                      <a:pt x="385" y="99"/>
                    </a:lnTo>
                    <a:lnTo>
                      <a:pt x="367" y="88"/>
                    </a:lnTo>
                    <a:lnTo>
                      <a:pt x="349" y="77"/>
                    </a:lnTo>
                    <a:lnTo>
                      <a:pt x="329" y="67"/>
                    </a:lnTo>
                    <a:lnTo>
                      <a:pt x="310" y="57"/>
                    </a:lnTo>
                    <a:lnTo>
                      <a:pt x="289" y="49"/>
                    </a:lnTo>
                    <a:lnTo>
                      <a:pt x="266" y="41"/>
                    </a:lnTo>
                    <a:lnTo>
                      <a:pt x="244" y="32"/>
                    </a:lnTo>
                    <a:lnTo>
                      <a:pt x="221" y="27"/>
                    </a:lnTo>
                    <a:lnTo>
                      <a:pt x="197" y="20"/>
                    </a:lnTo>
                    <a:lnTo>
                      <a:pt x="175" y="15"/>
                    </a:lnTo>
                    <a:lnTo>
                      <a:pt x="150" y="10"/>
                    </a:lnTo>
                    <a:lnTo>
                      <a:pt x="126" y="7"/>
                    </a:lnTo>
                    <a:lnTo>
                      <a:pt x="101" y="4"/>
                    </a:lnTo>
                    <a:lnTo>
                      <a:pt x="76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" name="Freeform 219"/>
              <p:cNvSpPr>
                <a:spLocks/>
              </p:cNvSpPr>
              <p:nvPr/>
            </p:nvSpPr>
            <p:spPr bwMode="auto">
              <a:xfrm>
                <a:off x="2924" y="2787"/>
                <a:ext cx="23" cy="30"/>
              </a:xfrm>
              <a:custGeom>
                <a:avLst/>
                <a:gdLst>
                  <a:gd name="T0" fmla="*/ 0 w 76"/>
                  <a:gd name="T1" fmla="*/ 0 h 101"/>
                  <a:gd name="T2" fmla="*/ 0 w 76"/>
                  <a:gd name="T3" fmla="*/ 0 h 101"/>
                  <a:gd name="T4" fmla="*/ 0 w 76"/>
                  <a:gd name="T5" fmla="*/ 0 h 101"/>
                  <a:gd name="T6" fmla="*/ 0 w 76"/>
                  <a:gd name="T7" fmla="*/ 0 h 101"/>
                  <a:gd name="T8" fmla="*/ 0 w 76"/>
                  <a:gd name="T9" fmla="*/ 0 h 101"/>
                  <a:gd name="T10" fmla="*/ 0 w 76"/>
                  <a:gd name="T11" fmla="*/ 0 h 101"/>
                  <a:gd name="T12" fmla="*/ 0 w 76"/>
                  <a:gd name="T13" fmla="*/ 0 h 101"/>
                  <a:gd name="T14" fmla="*/ 0 w 76"/>
                  <a:gd name="T15" fmla="*/ 0 h 101"/>
                  <a:gd name="T16" fmla="*/ 0 w 76"/>
                  <a:gd name="T17" fmla="*/ 0 h 101"/>
                  <a:gd name="T18" fmla="*/ 0 w 76"/>
                  <a:gd name="T19" fmla="*/ 0 h 101"/>
                  <a:gd name="T20" fmla="*/ 0 w 76"/>
                  <a:gd name="T21" fmla="*/ 0 h 101"/>
                  <a:gd name="T22" fmla="*/ 0 w 76"/>
                  <a:gd name="T23" fmla="*/ 0 h 101"/>
                  <a:gd name="T24" fmla="*/ 0 w 76"/>
                  <a:gd name="T25" fmla="*/ 0 h 101"/>
                  <a:gd name="T26" fmla="*/ 0 w 76"/>
                  <a:gd name="T27" fmla="*/ 0 h 101"/>
                  <a:gd name="T28" fmla="*/ 0 w 76"/>
                  <a:gd name="T29" fmla="*/ 0 h 101"/>
                  <a:gd name="T30" fmla="*/ 0 w 76"/>
                  <a:gd name="T31" fmla="*/ 0 h 101"/>
                  <a:gd name="T32" fmla="*/ 0 w 76"/>
                  <a:gd name="T33" fmla="*/ 0 h 101"/>
                  <a:gd name="T34" fmla="*/ 0 w 76"/>
                  <a:gd name="T35" fmla="*/ 0 h 101"/>
                  <a:gd name="T36" fmla="*/ 0 w 76"/>
                  <a:gd name="T37" fmla="*/ 0 h 101"/>
                  <a:gd name="T38" fmla="*/ 0 w 76"/>
                  <a:gd name="T39" fmla="*/ 0 h 101"/>
                  <a:gd name="T40" fmla="*/ 0 w 76"/>
                  <a:gd name="T41" fmla="*/ 0 h 101"/>
                  <a:gd name="T42" fmla="*/ 0 w 76"/>
                  <a:gd name="T43" fmla="*/ 0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101"/>
                  <a:gd name="T68" fmla="*/ 76 w 7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101">
                    <a:moveTo>
                      <a:pt x="29" y="101"/>
                    </a:moveTo>
                    <a:lnTo>
                      <a:pt x="35" y="100"/>
                    </a:lnTo>
                    <a:lnTo>
                      <a:pt x="41" y="100"/>
                    </a:lnTo>
                    <a:lnTo>
                      <a:pt x="46" y="98"/>
                    </a:lnTo>
                    <a:lnTo>
                      <a:pt x="53" y="97"/>
                    </a:lnTo>
                    <a:lnTo>
                      <a:pt x="59" y="95"/>
                    </a:lnTo>
                    <a:lnTo>
                      <a:pt x="64" y="95"/>
                    </a:lnTo>
                    <a:lnTo>
                      <a:pt x="70" y="94"/>
                    </a:lnTo>
                    <a:lnTo>
                      <a:pt x="76" y="94"/>
                    </a:lnTo>
                    <a:lnTo>
                      <a:pt x="67" y="81"/>
                    </a:lnTo>
                    <a:lnTo>
                      <a:pt x="60" y="69"/>
                    </a:lnTo>
                    <a:lnTo>
                      <a:pt x="53" y="56"/>
                    </a:lnTo>
                    <a:lnTo>
                      <a:pt x="46" y="43"/>
                    </a:lnTo>
                    <a:lnTo>
                      <a:pt x="39" y="32"/>
                    </a:lnTo>
                    <a:lnTo>
                      <a:pt x="32" y="21"/>
                    </a:lnTo>
                    <a:lnTo>
                      <a:pt x="27" y="1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29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" name="Freeform 220"/>
              <p:cNvSpPr>
                <a:spLocks/>
              </p:cNvSpPr>
              <p:nvPr/>
            </p:nvSpPr>
            <p:spPr bwMode="auto">
              <a:xfrm>
                <a:off x="2696" y="2784"/>
                <a:ext cx="22" cy="31"/>
              </a:xfrm>
              <a:custGeom>
                <a:avLst/>
                <a:gdLst>
                  <a:gd name="T0" fmla="*/ 0 w 73"/>
                  <a:gd name="T1" fmla="*/ 0 h 102"/>
                  <a:gd name="T2" fmla="*/ 0 w 73"/>
                  <a:gd name="T3" fmla="*/ 0 h 102"/>
                  <a:gd name="T4" fmla="*/ 0 w 73"/>
                  <a:gd name="T5" fmla="*/ 0 h 102"/>
                  <a:gd name="T6" fmla="*/ 0 w 73"/>
                  <a:gd name="T7" fmla="*/ 0 h 102"/>
                  <a:gd name="T8" fmla="*/ 0 w 73"/>
                  <a:gd name="T9" fmla="*/ 0 h 102"/>
                  <a:gd name="T10" fmla="*/ 0 w 73"/>
                  <a:gd name="T11" fmla="*/ 0 h 102"/>
                  <a:gd name="T12" fmla="*/ 0 w 73"/>
                  <a:gd name="T13" fmla="*/ 0 h 102"/>
                  <a:gd name="T14" fmla="*/ 0 w 73"/>
                  <a:gd name="T15" fmla="*/ 0 h 102"/>
                  <a:gd name="T16" fmla="*/ 0 w 73"/>
                  <a:gd name="T17" fmla="*/ 0 h 102"/>
                  <a:gd name="T18" fmla="*/ 0 w 73"/>
                  <a:gd name="T19" fmla="*/ 0 h 102"/>
                  <a:gd name="T20" fmla="*/ 0 w 73"/>
                  <a:gd name="T21" fmla="*/ 0 h 102"/>
                  <a:gd name="T22" fmla="*/ 0 w 73"/>
                  <a:gd name="T23" fmla="*/ 0 h 102"/>
                  <a:gd name="T24" fmla="*/ 0 w 73"/>
                  <a:gd name="T25" fmla="*/ 0 h 102"/>
                  <a:gd name="T26" fmla="*/ 0 w 73"/>
                  <a:gd name="T27" fmla="*/ 0 h 102"/>
                  <a:gd name="T28" fmla="*/ 0 w 73"/>
                  <a:gd name="T29" fmla="*/ 0 h 102"/>
                  <a:gd name="T30" fmla="*/ 0 w 73"/>
                  <a:gd name="T31" fmla="*/ 0 h 102"/>
                  <a:gd name="T32" fmla="*/ 0 w 73"/>
                  <a:gd name="T33" fmla="*/ 0 h 102"/>
                  <a:gd name="T34" fmla="*/ 0 w 73"/>
                  <a:gd name="T35" fmla="*/ 0 h 102"/>
                  <a:gd name="T36" fmla="*/ 0 w 73"/>
                  <a:gd name="T37" fmla="*/ 0 h 1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102"/>
                  <a:gd name="T59" fmla="*/ 73 w 73"/>
                  <a:gd name="T60" fmla="*/ 102 h 1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102">
                    <a:moveTo>
                      <a:pt x="73" y="102"/>
                    </a:moveTo>
                    <a:lnTo>
                      <a:pt x="66" y="1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0" y="99"/>
                    </a:lnTo>
                    <a:lnTo>
                      <a:pt x="1" y="99"/>
                    </a:lnTo>
                    <a:lnTo>
                      <a:pt x="9" y="99"/>
                    </a:lnTo>
                    <a:lnTo>
                      <a:pt x="19" y="99"/>
                    </a:lnTo>
                    <a:lnTo>
                      <a:pt x="28" y="99"/>
                    </a:lnTo>
                    <a:lnTo>
                      <a:pt x="38" y="101"/>
                    </a:lnTo>
                    <a:lnTo>
                      <a:pt x="46" y="101"/>
                    </a:lnTo>
                    <a:lnTo>
                      <a:pt x="54" y="101"/>
                    </a:lnTo>
                    <a:lnTo>
                      <a:pt x="64" y="102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" name="Freeform 221"/>
              <p:cNvSpPr>
                <a:spLocks/>
              </p:cNvSpPr>
              <p:nvPr/>
            </p:nvSpPr>
            <p:spPr bwMode="auto">
              <a:xfrm>
                <a:off x="2640" y="2592"/>
                <a:ext cx="384" cy="273"/>
              </a:xfrm>
              <a:custGeom>
                <a:avLst/>
                <a:gdLst>
                  <a:gd name="T0" fmla="*/ 0 w 1267"/>
                  <a:gd name="T1" fmla="*/ 0 h 901"/>
                  <a:gd name="T2" fmla="*/ 0 w 1267"/>
                  <a:gd name="T3" fmla="*/ 0 h 901"/>
                  <a:gd name="T4" fmla="*/ 0 w 1267"/>
                  <a:gd name="T5" fmla="*/ 0 h 901"/>
                  <a:gd name="T6" fmla="*/ 0 w 1267"/>
                  <a:gd name="T7" fmla="*/ 0 h 901"/>
                  <a:gd name="T8" fmla="*/ 0 w 1267"/>
                  <a:gd name="T9" fmla="*/ 0 h 901"/>
                  <a:gd name="T10" fmla="*/ 0 w 1267"/>
                  <a:gd name="T11" fmla="*/ 0 h 901"/>
                  <a:gd name="T12" fmla="*/ 0 w 1267"/>
                  <a:gd name="T13" fmla="*/ 0 h 901"/>
                  <a:gd name="T14" fmla="*/ 0 w 1267"/>
                  <a:gd name="T15" fmla="*/ 0 h 901"/>
                  <a:gd name="T16" fmla="*/ 0 w 1267"/>
                  <a:gd name="T17" fmla="*/ 0 h 901"/>
                  <a:gd name="T18" fmla="*/ 0 w 1267"/>
                  <a:gd name="T19" fmla="*/ 0 h 901"/>
                  <a:gd name="T20" fmla="*/ 0 w 1267"/>
                  <a:gd name="T21" fmla="*/ 0 h 901"/>
                  <a:gd name="T22" fmla="*/ 0 w 1267"/>
                  <a:gd name="T23" fmla="*/ 0 h 901"/>
                  <a:gd name="T24" fmla="*/ 0 w 1267"/>
                  <a:gd name="T25" fmla="*/ 0 h 901"/>
                  <a:gd name="T26" fmla="*/ 0 w 1267"/>
                  <a:gd name="T27" fmla="*/ 0 h 901"/>
                  <a:gd name="T28" fmla="*/ 0 w 1267"/>
                  <a:gd name="T29" fmla="*/ 0 h 901"/>
                  <a:gd name="T30" fmla="*/ 0 w 1267"/>
                  <a:gd name="T31" fmla="*/ 0 h 901"/>
                  <a:gd name="T32" fmla="*/ 0 w 1267"/>
                  <a:gd name="T33" fmla="*/ 0 h 901"/>
                  <a:gd name="T34" fmla="*/ 0 w 1267"/>
                  <a:gd name="T35" fmla="*/ 0 h 901"/>
                  <a:gd name="T36" fmla="*/ 0 w 1267"/>
                  <a:gd name="T37" fmla="*/ 0 h 901"/>
                  <a:gd name="T38" fmla="*/ 0 w 1267"/>
                  <a:gd name="T39" fmla="*/ 0 h 901"/>
                  <a:gd name="T40" fmla="*/ 0 w 1267"/>
                  <a:gd name="T41" fmla="*/ 0 h 901"/>
                  <a:gd name="T42" fmla="*/ 0 w 1267"/>
                  <a:gd name="T43" fmla="*/ 0 h 901"/>
                  <a:gd name="T44" fmla="*/ 0 w 1267"/>
                  <a:gd name="T45" fmla="*/ 0 h 901"/>
                  <a:gd name="T46" fmla="*/ 0 w 1267"/>
                  <a:gd name="T47" fmla="*/ 0 h 901"/>
                  <a:gd name="T48" fmla="*/ 0 w 1267"/>
                  <a:gd name="T49" fmla="*/ 0 h 901"/>
                  <a:gd name="T50" fmla="*/ 0 w 1267"/>
                  <a:gd name="T51" fmla="*/ 0 h 901"/>
                  <a:gd name="T52" fmla="*/ 0 w 1267"/>
                  <a:gd name="T53" fmla="*/ 0 h 901"/>
                  <a:gd name="T54" fmla="*/ 0 w 1267"/>
                  <a:gd name="T55" fmla="*/ 0 h 901"/>
                  <a:gd name="T56" fmla="*/ 0 w 1267"/>
                  <a:gd name="T57" fmla="*/ 0 h 901"/>
                  <a:gd name="T58" fmla="*/ 0 w 1267"/>
                  <a:gd name="T59" fmla="*/ 0 h 901"/>
                  <a:gd name="T60" fmla="*/ 0 w 1267"/>
                  <a:gd name="T61" fmla="*/ 0 h 901"/>
                  <a:gd name="T62" fmla="*/ 0 w 1267"/>
                  <a:gd name="T63" fmla="*/ 0 h 901"/>
                  <a:gd name="T64" fmla="*/ 0 w 1267"/>
                  <a:gd name="T65" fmla="*/ 0 h 901"/>
                  <a:gd name="T66" fmla="*/ 0 w 1267"/>
                  <a:gd name="T67" fmla="*/ 0 h 901"/>
                  <a:gd name="T68" fmla="*/ 0 w 1267"/>
                  <a:gd name="T69" fmla="*/ 0 h 901"/>
                  <a:gd name="T70" fmla="*/ 0 w 1267"/>
                  <a:gd name="T71" fmla="*/ 0 h 901"/>
                  <a:gd name="T72" fmla="*/ 0 w 1267"/>
                  <a:gd name="T73" fmla="*/ 0 h 901"/>
                  <a:gd name="T74" fmla="*/ 0 w 1267"/>
                  <a:gd name="T75" fmla="*/ 0 h 901"/>
                  <a:gd name="T76" fmla="*/ 0 w 1267"/>
                  <a:gd name="T77" fmla="*/ 0 h 901"/>
                  <a:gd name="T78" fmla="*/ 0 w 1267"/>
                  <a:gd name="T79" fmla="*/ 0 h 901"/>
                  <a:gd name="T80" fmla="*/ 0 w 1267"/>
                  <a:gd name="T81" fmla="*/ 0 h 901"/>
                  <a:gd name="T82" fmla="*/ 0 w 1267"/>
                  <a:gd name="T83" fmla="*/ 0 h 901"/>
                  <a:gd name="T84" fmla="*/ 0 w 1267"/>
                  <a:gd name="T85" fmla="*/ 0 h 901"/>
                  <a:gd name="T86" fmla="*/ 0 w 1267"/>
                  <a:gd name="T87" fmla="*/ 0 h 901"/>
                  <a:gd name="T88" fmla="*/ 0 w 1267"/>
                  <a:gd name="T89" fmla="*/ 0 h 901"/>
                  <a:gd name="T90" fmla="*/ 0 w 1267"/>
                  <a:gd name="T91" fmla="*/ 0 h 901"/>
                  <a:gd name="T92" fmla="*/ 0 w 1267"/>
                  <a:gd name="T93" fmla="*/ 0 h 901"/>
                  <a:gd name="T94" fmla="*/ 0 w 1267"/>
                  <a:gd name="T95" fmla="*/ 0 h 901"/>
                  <a:gd name="T96" fmla="*/ 0 w 1267"/>
                  <a:gd name="T97" fmla="*/ 0 h 901"/>
                  <a:gd name="T98" fmla="*/ 0 w 1267"/>
                  <a:gd name="T99" fmla="*/ 0 h 901"/>
                  <a:gd name="T100" fmla="*/ 0 w 1267"/>
                  <a:gd name="T101" fmla="*/ 0 h 9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7"/>
                  <a:gd name="T154" fmla="*/ 0 h 901"/>
                  <a:gd name="T155" fmla="*/ 1267 w 1267"/>
                  <a:gd name="T156" fmla="*/ 901 h 9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7" h="901">
                    <a:moveTo>
                      <a:pt x="1226" y="14"/>
                    </a:moveTo>
                    <a:lnTo>
                      <a:pt x="1208" y="11"/>
                    </a:lnTo>
                    <a:lnTo>
                      <a:pt x="1190" y="7"/>
                    </a:lnTo>
                    <a:lnTo>
                      <a:pt x="1171" y="6"/>
                    </a:lnTo>
                    <a:lnTo>
                      <a:pt x="1153" y="3"/>
                    </a:lnTo>
                    <a:lnTo>
                      <a:pt x="1133" y="1"/>
                    </a:lnTo>
                    <a:lnTo>
                      <a:pt x="1115" y="1"/>
                    </a:lnTo>
                    <a:lnTo>
                      <a:pt x="1096" y="0"/>
                    </a:lnTo>
                    <a:lnTo>
                      <a:pt x="1077" y="0"/>
                    </a:lnTo>
                    <a:lnTo>
                      <a:pt x="1044" y="1"/>
                    </a:lnTo>
                    <a:lnTo>
                      <a:pt x="1009" y="3"/>
                    </a:lnTo>
                    <a:lnTo>
                      <a:pt x="977" y="7"/>
                    </a:lnTo>
                    <a:lnTo>
                      <a:pt x="943" y="11"/>
                    </a:lnTo>
                    <a:lnTo>
                      <a:pt x="912" y="18"/>
                    </a:lnTo>
                    <a:lnTo>
                      <a:pt x="880" y="25"/>
                    </a:lnTo>
                    <a:lnTo>
                      <a:pt x="850" y="35"/>
                    </a:lnTo>
                    <a:lnTo>
                      <a:pt x="821" y="45"/>
                    </a:lnTo>
                    <a:lnTo>
                      <a:pt x="793" y="56"/>
                    </a:lnTo>
                    <a:lnTo>
                      <a:pt x="766" y="69"/>
                    </a:lnTo>
                    <a:lnTo>
                      <a:pt x="740" y="83"/>
                    </a:lnTo>
                    <a:lnTo>
                      <a:pt x="716" y="97"/>
                    </a:lnTo>
                    <a:lnTo>
                      <a:pt x="692" y="112"/>
                    </a:lnTo>
                    <a:lnTo>
                      <a:pt x="671" y="129"/>
                    </a:lnTo>
                    <a:lnTo>
                      <a:pt x="650" y="147"/>
                    </a:lnTo>
                    <a:lnTo>
                      <a:pt x="632" y="165"/>
                    </a:lnTo>
                    <a:lnTo>
                      <a:pt x="614" y="147"/>
                    </a:lnTo>
                    <a:lnTo>
                      <a:pt x="594" y="129"/>
                    </a:lnTo>
                    <a:lnTo>
                      <a:pt x="571" y="112"/>
                    </a:lnTo>
                    <a:lnTo>
                      <a:pt x="549" y="97"/>
                    </a:lnTo>
                    <a:lnTo>
                      <a:pt x="525" y="83"/>
                    </a:lnTo>
                    <a:lnTo>
                      <a:pt x="499" y="69"/>
                    </a:lnTo>
                    <a:lnTo>
                      <a:pt x="472" y="56"/>
                    </a:lnTo>
                    <a:lnTo>
                      <a:pt x="444" y="45"/>
                    </a:lnTo>
                    <a:lnTo>
                      <a:pt x="415" y="35"/>
                    </a:lnTo>
                    <a:lnTo>
                      <a:pt x="384" y="25"/>
                    </a:lnTo>
                    <a:lnTo>
                      <a:pt x="353" y="18"/>
                    </a:lnTo>
                    <a:lnTo>
                      <a:pt x="321" y="11"/>
                    </a:lnTo>
                    <a:lnTo>
                      <a:pt x="288" y="7"/>
                    </a:lnTo>
                    <a:lnTo>
                      <a:pt x="255" y="3"/>
                    </a:lnTo>
                    <a:lnTo>
                      <a:pt x="221" y="1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48" y="1"/>
                    </a:lnTo>
                    <a:lnTo>
                      <a:pt x="130" y="1"/>
                    </a:lnTo>
                    <a:lnTo>
                      <a:pt x="112" y="3"/>
                    </a:lnTo>
                    <a:lnTo>
                      <a:pt x="94" y="6"/>
                    </a:lnTo>
                    <a:lnTo>
                      <a:pt x="77" y="7"/>
                    </a:lnTo>
                    <a:lnTo>
                      <a:pt x="59" y="11"/>
                    </a:lnTo>
                    <a:lnTo>
                      <a:pt x="40" y="14"/>
                    </a:lnTo>
                    <a:lnTo>
                      <a:pt x="0" y="22"/>
                    </a:lnTo>
                    <a:lnTo>
                      <a:pt x="0" y="685"/>
                    </a:lnTo>
                    <a:lnTo>
                      <a:pt x="0" y="901"/>
                    </a:lnTo>
                    <a:lnTo>
                      <a:pt x="60" y="889"/>
                    </a:lnTo>
                    <a:lnTo>
                      <a:pt x="68" y="887"/>
                    </a:lnTo>
                    <a:lnTo>
                      <a:pt x="77" y="886"/>
                    </a:lnTo>
                    <a:lnTo>
                      <a:pt x="85" y="884"/>
                    </a:lnTo>
                    <a:lnTo>
                      <a:pt x="94" y="883"/>
                    </a:lnTo>
                    <a:lnTo>
                      <a:pt x="102" y="883"/>
                    </a:lnTo>
                    <a:lnTo>
                      <a:pt x="110" y="882"/>
                    </a:lnTo>
                    <a:lnTo>
                      <a:pt x="119" y="880"/>
                    </a:lnTo>
                    <a:lnTo>
                      <a:pt x="127" y="880"/>
                    </a:lnTo>
                    <a:lnTo>
                      <a:pt x="168" y="777"/>
                    </a:lnTo>
                    <a:lnTo>
                      <a:pt x="159" y="777"/>
                    </a:lnTo>
                    <a:lnTo>
                      <a:pt x="150" y="778"/>
                    </a:lnTo>
                    <a:lnTo>
                      <a:pt x="141" y="778"/>
                    </a:lnTo>
                    <a:lnTo>
                      <a:pt x="133" y="778"/>
                    </a:lnTo>
                    <a:lnTo>
                      <a:pt x="124" y="779"/>
                    </a:lnTo>
                    <a:lnTo>
                      <a:pt x="116" y="779"/>
                    </a:lnTo>
                    <a:lnTo>
                      <a:pt x="109" y="781"/>
                    </a:lnTo>
                    <a:lnTo>
                      <a:pt x="101" y="781"/>
                    </a:lnTo>
                    <a:lnTo>
                      <a:pt x="101" y="739"/>
                    </a:lnTo>
                    <a:lnTo>
                      <a:pt x="110" y="737"/>
                    </a:lnTo>
                    <a:lnTo>
                      <a:pt x="120" y="736"/>
                    </a:lnTo>
                    <a:lnTo>
                      <a:pt x="131" y="735"/>
                    </a:lnTo>
                    <a:lnTo>
                      <a:pt x="141" y="735"/>
                    </a:lnTo>
                    <a:lnTo>
                      <a:pt x="152" y="733"/>
                    </a:lnTo>
                    <a:lnTo>
                      <a:pt x="162" y="733"/>
                    </a:lnTo>
                    <a:lnTo>
                      <a:pt x="173" y="733"/>
                    </a:lnTo>
                    <a:lnTo>
                      <a:pt x="185" y="733"/>
                    </a:lnTo>
                    <a:lnTo>
                      <a:pt x="224" y="634"/>
                    </a:lnTo>
                    <a:lnTo>
                      <a:pt x="209" y="632"/>
                    </a:lnTo>
                    <a:lnTo>
                      <a:pt x="193" y="632"/>
                    </a:lnTo>
                    <a:lnTo>
                      <a:pt x="176" y="632"/>
                    </a:lnTo>
                    <a:lnTo>
                      <a:pt x="161" y="632"/>
                    </a:lnTo>
                    <a:lnTo>
                      <a:pt x="145" y="634"/>
                    </a:lnTo>
                    <a:lnTo>
                      <a:pt x="130" y="635"/>
                    </a:lnTo>
                    <a:lnTo>
                      <a:pt x="116" y="636"/>
                    </a:lnTo>
                    <a:lnTo>
                      <a:pt x="101" y="638"/>
                    </a:lnTo>
                    <a:lnTo>
                      <a:pt x="101" y="107"/>
                    </a:lnTo>
                    <a:lnTo>
                      <a:pt x="110" y="105"/>
                    </a:lnTo>
                    <a:lnTo>
                      <a:pt x="122" y="104"/>
                    </a:lnTo>
                    <a:lnTo>
                      <a:pt x="131" y="102"/>
                    </a:lnTo>
                    <a:lnTo>
                      <a:pt x="143" y="102"/>
                    </a:lnTo>
                    <a:lnTo>
                      <a:pt x="152" y="101"/>
                    </a:lnTo>
                    <a:lnTo>
                      <a:pt x="164" y="101"/>
                    </a:lnTo>
                    <a:lnTo>
                      <a:pt x="175" y="101"/>
                    </a:lnTo>
                    <a:lnTo>
                      <a:pt x="186" y="101"/>
                    </a:lnTo>
                    <a:lnTo>
                      <a:pt x="220" y="102"/>
                    </a:lnTo>
                    <a:lnTo>
                      <a:pt x="253" y="104"/>
                    </a:lnTo>
                    <a:lnTo>
                      <a:pt x="286" y="108"/>
                    </a:lnTo>
                    <a:lnTo>
                      <a:pt x="318" y="114"/>
                    </a:lnTo>
                    <a:lnTo>
                      <a:pt x="349" y="121"/>
                    </a:lnTo>
                    <a:lnTo>
                      <a:pt x="378" y="129"/>
                    </a:lnTo>
                    <a:lnTo>
                      <a:pt x="406" y="137"/>
                    </a:lnTo>
                    <a:lnTo>
                      <a:pt x="434" y="149"/>
                    </a:lnTo>
                    <a:lnTo>
                      <a:pt x="459" y="161"/>
                    </a:lnTo>
                    <a:lnTo>
                      <a:pt x="485" y="174"/>
                    </a:lnTo>
                    <a:lnTo>
                      <a:pt x="507" y="188"/>
                    </a:lnTo>
                    <a:lnTo>
                      <a:pt x="527" y="203"/>
                    </a:lnTo>
                    <a:lnTo>
                      <a:pt x="546" y="220"/>
                    </a:lnTo>
                    <a:lnTo>
                      <a:pt x="562" y="237"/>
                    </a:lnTo>
                    <a:lnTo>
                      <a:pt x="577" y="255"/>
                    </a:lnTo>
                    <a:lnTo>
                      <a:pt x="588" y="273"/>
                    </a:lnTo>
                    <a:lnTo>
                      <a:pt x="632" y="353"/>
                    </a:lnTo>
                    <a:lnTo>
                      <a:pt x="677" y="273"/>
                    </a:lnTo>
                    <a:lnTo>
                      <a:pt x="688" y="255"/>
                    </a:lnTo>
                    <a:lnTo>
                      <a:pt x="703" y="237"/>
                    </a:lnTo>
                    <a:lnTo>
                      <a:pt x="719" y="220"/>
                    </a:lnTo>
                    <a:lnTo>
                      <a:pt x="738" y="203"/>
                    </a:lnTo>
                    <a:lnTo>
                      <a:pt x="758" y="188"/>
                    </a:lnTo>
                    <a:lnTo>
                      <a:pt x="780" y="174"/>
                    </a:lnTo>
                    <a:lnTo>
                      <a:pt x="806" y="161"/>
                    </a:lnTo>
                    <a:lnTo>
                      <a:pt x="831" y="149"/>
                    </a:lnTo>
                    <a:lnTo>
                      <a:pt x="857" y="137"/>
                    </a:lnTo>
                    <a:lnTo>
                      <a:pt x="887" y="129"/>
                    </a:lnTo>
                    <a:lnTo>
                      <a:pt x="916" y="121"/>
                    </a:lnTo>
                    <a:lnTo>
                      <a:pt x="947" y="114"/>
                    </a:lnTo>
                    <a:lnTo>
                      <a:pt x="979" y="108"/>
                    </a:lnTo>
                    <a:lnTo>
                      <a:pt x="1012" y="104"/>
                    </a:lnTo>
                    <a:lnTo>
                      <a:pt x="1044" y="102"/>
                    </a:lnTo>
                    <a:lnTo>
                      <a:pt x="1077" y="101"/>
                    </a:lnTo>
                    <a:lnTo>
                      <a:pt x="1089" y="101"/>
                    </a:lnTo>
                    <a:lnTo>
                      <a:pt x="1100" y="101"/>
                    </a:lnTo>
                    <a:lnTo>
                      <a:pt x="1111" y="101"/>
                    </a:lnTo>
                    <a:lnTo>
                      <a:pt x="1122" y="102"/>
                    </a:lnTo>
                    <a:lnTo>
                      <a:pt x="1133" y="102"/>
                    </a:lnTo>
                    <a:lnTo>
                      <a:pt x="1145" y="104"/>
                    </a:lnTo>
                    <a:lnTo>
                      <a:pt x="1155" y="105"/>
                    </a:lnTo>
                    <a:lnTo>
                      <a:pt x="1166" y="107"/>
                    </a:lnTo>
                    <a:lnTo>
                      <a:pt x="1166" y="638"/>
                    </a:lnTo>
                    <a:lnTo>
                      <a:pt x="1155" y="636"/>
                    </a:lnTo>
                    <a:lnTo>
                      <a:pt x="1145" y="635"/>
                    </a:lnTo>
                    <a:lnTo>
                      <a:pt x="1133" y="634"/>
                    </a:lnTo>
                    <a:lnTo>
                      <a:pt x="1122" y="634"/>
                    </a:lnTo>
                    <a:lnTo>
                      <a:pt x="1111" y="632"/>
                    </a:lnTo>
                    <a:lnTo>
                      <a:pt x="1100" y="632"/>
                    </a:lnTo>
                    <a:lnTo>
                      <a:pt x="1089" y="632"/>
                    </a:lnTo>
                    <a:lnTo>
                      <a:pt x="1077" y="632"/>
                    </a:lnTo>
                    <a:lnTo>
                      <a:pt x="1062" y="632"/>
                    </a:lnTo>
                    <a:lnTo>
                      <a:pt x="1047" y="632"/>
                    </a:lnTo>
                    <a:lnTo>
                      <a:pt x="1031" y="634"/>
                    </a:lnTo>
                    <a:lnTo>
                      <a:pt x="1016" y="635"/>
                    </a:lnTo>
                    <a:lnTo>
                      <a:pt x="1000" y="636"/>
                    </a:lnTo>
                    <a:lnTo>
                      <a:pt x="985" y="638"/>
                    </a:lnTo>
                    <a:lnTo>
                      <a:pt x="971" y="639"/>
                    </a:lnTo>
                    <a:lnTo>
                      <a:pt x="956" y="642"/>
                    </a:lnTo>
                    <a:lnTo>
                      <a:pt x="963" y="652"/>
                    </a:lnTo>
                    <a:lnTo>
                      <a:pt x="968" y="663"/>
                    </a:lnTo>
                    <a:lnTo>
                      <a:pt x="975" y="674"/>
                    </a:lnTo>
                    <a:lnTo>
                      <a:pt x="982" y="685"/>
                    </a:lnTo>
                    <a:lnTo>
                      <a:pt x="989" y="698"/>
                    </a:lnTo>
                    <a:lnTo>
                      <a:pt x="996" y="711"/>
                    </a:lnTo>
                    <a:lnTo>
                      <a:pt x="1003" y="723"/>
                    </a:lnTo>
                    <a:lnTo>
                      <a:pt x="1012" y="736"/>
                    </a:lnTo>
                    <a:lnTo>
                      <a:pt x="1031" y="735"/>
                    </a:lnTo>
                    <a:lnTo>
                      <a:pt x="1049" y="733"/>
                    </a:lnTo>
                    <a:lnTo>
                      <a:pt x="1069" y="733"/>
                    </a:lnTo>
                    <a:lnTo>
                      <a:pt x="1089" y="733"/>
                    </a:lnTo>
                    <a:lnTo>
                      <a:pt x="1108" y="733"/>
                    </a:lnTo>
                    <a:lnTo>
                      <a:pt x="1128" y="735"/>
                    </a:lnTo>
                    <a:lnTo>
                      <a:pt x="1146" y="736"/>
                    </a:lnTo>
                    <a:lnTo>
                      <a:pt x="1166" y="739"/>
                    </a:lnTo>
                    <a:lnTo>
                      <a:pt x="1166" y="781"/>
                    </a:lnTo>
                    <a:lnTo>
                      <a:pt x="1155" y="779"/>
                    </a:lnTo>
                    <a:lnTo>
                      <a:pt x="1145" y="779"/>
                    </a:lnTo>
                    <a:lnTo>
                      <a:pt x="1133" y="778"/>
                    </a:lnTo>
                    <a:lnTo>
                      <a:pt x="1122" y="778"/>
                    </a:lnTo>
                    <a:lnTo>
                      <a:pt x="1111" y="777"/>
                    </a:lnTo>
                    <a:lnTo>
                      <a:pt x="1100" y="777"/>
                    </a:lnTo>
                    <a:lnTo>
                      <a:pt x="1089" y="777"/>
                    </a:lnTo>
                    <a:lnTo>
                      <a:pt x="1077" y="777"/>
                    </a:lnTo>
                    <a:lnTo>
                      <a:pt x="1068" y="777"/>
                    </a:lnTo>
                    <a:lnTo>
                      <a:pt x="1058" y="777"/>
                    </a:lnTo>
                    <a:lnTo>
                      <a:pt x="1047" y="777"/>
                    </a:lnTo>
                    <a:lnTo>
                      <a:pt x="1037" y="778"/>
                    </a:lnTo>
                    <a:lnTo>
                      <a:pt x="1044" y="791"/>
                    </a:lnTo>
                    <a:lnTo>
                      <a:pt x="1052" y="803"/>
                    </a:lnTo>
                    <a:lnTo>
                      <a:pt x="1059" y="816"/>
                    </a:lnTo>
                    <a:lnTo>
                      <a:pt x="1066" y="828"/>
                    </a:lnTo>
                    <a:lnTo>
                      <a:pt x="1073" y="841"/>
                    </a:lnTo>
                    <a:lnTo>
                      <a:pt x="1082" y="854"/>
                    </a:lnTo>
                    <a:lnTo>
                      <a:pt x="1089" y="865"/>
                    </a:lnTo>
                    <a:lnTo>
                      <a:pt x="1096" y="877"/>
                    </a:lnTo>
                    <a:lnTo>
                      <a:pt x="1110" y="877"/>
                    </a:lnTo>
                    <a:lnTo>
                      <a:pt x="1124" y="879"/>
                    </a:lnTo>
                    <a:lnTo>
                      <a:pt x="1138" y="880"/>
                    </a:lnTo>
                    <a:lnTo>
                      <a:pt x="1152" y="880"/>
                    </a:lnTo>
                    <a:lnTo>
                      <a:pt x="1166" y="883"/>
                    </a:lnTo>
                    <a:lnTo>
                      <a:pt x="1180" y="884"/>
                    </a:lnTo>
                    <a:lnTo>
                      <a:pt x="1194" y="886"/>
                    </a:lnTo>
                    <a:lnTo>
                      <a:pt x="1206" y="889"/>
                    </a:lnTo>
                    <a:lnTo>
                      <a:pt x="1267" y="901"/>
                    </a:lnTo>
                    <a:lnTo>
                      <a:pt x="1267" y="22"/>
                    </a:lnTo>
                    <a:lnTo>
                      <a:pt x="122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" name="Freeform 222"/>
              <p:cNvSpPr>
                <a:spLocks/>
              </p:cNvSpPr>
              <p:nvPr/>
            </p:nvSpPr>
            <p:spPr bwMode="auto">
              <a:xfrm>
                <a:off x="2678" y="2827"/>
                <a:ext cx="43" cy="32"/>
              </a:xfrm>
              <a:custGeom>
                <a:avLst/>
                <a:gdLst>
                  <a:gd name="T0" fmla="*/ 0 w 139"/>
                  <a:gd name="T1" fmla="*/ 0 h 105"/>
                  <a:gd name="T2" fmla="*/ 0 w 139"/>
                  <a:gd name="T3" fmla="*/ 0 h 105"/>
                  <a:gd name="T4" fmla="*/ 0 w 139"/>
                  <a:gd name="T5" fmla="*/ 0 h 105"/>
                  <a:gd name="T6" fmla="*/ 0 w 139"/>
                  <a:gd name="T7" fmla="*/ 0 h 105"/>
                  <a:gd name="T8" fmla="*/ 0 w 139"/>
                  <a:gd name="T9" fmla="*/ 0 h 105"/>
                  <a:gd name="T10" fmla="*/ 0 w 139"/>
                  <a:gd name="T11" fmla="*/ 0 h 105"/>
                  <a:gd name="T12" fmla="*/ 0 w 139"/>
                  <a:gd name="T13" fmla="*/ 0 h 105"/>
                  <a:gd name="T14" fmla="*/ 0 w 139"/>
                  <a:gd name="T15" fmla="*/ 0 h 105"/>
                  <a:gd name="T16" fmla="*/ 0 w 139"/>
                  <a:gd name="T17" fmla="*/ 0 h 105"/>
                  <a:gd name="T18" fmla="*/ 0 w 139"/>
                  <a:gd name="T19" fmla="*/ 0 h 105"/>
                  <a:gd name="T20" fmla="*/ 0 w 139"/>
                  <a:gd name="T21" fmla="*/ 0 h 105"/>
                  <a:gd name="T22" fmla="*/ 0 w 139"/>
                  <a:gd name="T23" fmla="*/ 0 h 105"/>
                  <a:gd name="T24" fmla="*/ 0 w 139"/>
                  <a:gd name="T25" fmla="*/ 0 h 105"/>
                  <a:gd name="T26" fmla="*/ 0 w 139"/>
                  <a:gd name="T27" fmla="*/ 0 h 105"/>
                  <a:gd name="T28" fmla="*/ 0 w 139"/>
                  <a:gd name="T29" fmla="*/ 0 h 105"/>
                  <a:gd name="T30" fmla="*/ 0 w 139"/>
                  <a:gd name="T31" fmla="*/ 0 h 105"/>
                  <a:gd name="T32" fmla="*/ 0 w 139"/>
                  <a:gd name="T33" fmla="*/ 0 h 105"/>
                  <a:gd name="T34" fmla="*/ 0 w 139"/>
                  <a:gd name="T35" fmla="*/ 0 h 105"/>
                  <a:gd name="T36" fmla="*/ 0 w 139"/>
                  <a:gd name="T37" fmla="*/ 0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9"/>
                  <a:gd name="T58" fmla="*/ 0 h 105"/>
                  <a:gd name="T59" fmla="*/ 139 w 139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9" h="105">
                    <a:moveTo>
                      <a:pt x="41" y="0"/>
                    </a:moveTo>
                    <a:lnTo>
                      <a:pt x="0" y="103"/>
                    </a:lnTo>
                    <a:lnTo>
                      <a:pt x="17" y="102"/>
                    </a:lnTo>
                    <a:lnTo>
                      <a:pt x="35" y="100"/>
                    </a:lnTo>
                    <a:lnTo>
                      <a:pt x="52" y="100"/>
                    </a:lnTo>
                    <a:lnTo>
                      <a:pt x="70" y="100"/>
                    </a:lnTo>
                    <a:lnTo>
                      <a:pt x="87" y="100"/>
                    </a:lnTo>
                    <a:lnTo>
                      <a:pt x="105" y="102"/>
                    </a:lnTo>
                    <a:lnTo>
                      <a:pt x="122" y="103"/>
                    </a:lnTo>
                    <a:lnTo>
                      <a:pt x="139" y="105"/>
                    </a:lnTo>
                    <a:lnTo>
                      <a:pt x="132" y="4"/>
                    </a:lnTo>
                    <a:lnTo>
                      <a:pt x="121" y="2"/>
                    </a:lnTo>
                    <a:lnTo>
                      <a:pt x="110" y="2"/>
                    </a:lnTo>
                    <a:lnTo>
                      <a:pt x="98" y="1"/>
                    </a:lnTo>
                    <a:lnTo>
                      <a:pt x="87" y="1"/>
                    </a:lnTo>
                    <a:lnTo>
                      <a:pt x="76" y="0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4" name="Freeform 223"/>
              <p:cNvSpPr>
                <a:spLocks/>
              </p:cNvSpPr>
              <p:nvPr/>
            </p:nvSpPr>
            <p:spPr bwMode="auto">
              <a:xfrm>
                <a:off x="2936" y="2828"/>
                <a:ext cx="36" cy="31"/>
              </a:xfrm>
              <a:custGeom>
                <a:avLst/>
                <a:gdLst>
                  <a:gd name="T0" fmla="*/ 0 w 118"/>
                  <a:gd name="T1" fmla="*/ 0 h 102"/>
                  <a:gd name="T2" fmla="*/ 0 w 118"/>
                  <a:gd name="T3" fmla="*/ 0 h 102"/>
                  <a:gd name="T4" fmla="*/ 0 w 118"/>
                  <a:gd name="T5" fmla="*/ 0 h 102"/>
                  <a:gd name="T6" fmla="*/ 0 w 118"/>
                  <a:gd name="T7" fmla="*/ 0 h 102"/>
                  <a:gd name="T8" fmla="*/ 0 w 118"/>
                  <a:gd name="T9" fmla="*/ 0 h 102"/>
                  <a:gd name="T10" fmla="*/ 0 w 118"/>
                  <a:gd name="T11" fmla="*/ 0 h 102"/>
                  <a:gd name="T12" fmla="*/ 0 w 118"/>
                  <a:gd name="T13" fmla="*/ 0 h 102"/>
                  <a:gd name="T14" fmla="*/ 0 w 118"/>
                  <a:gd name="T15" fmla="*/ 0 h 102"/>
                  <a:gd name="T16" fmla="*/ 0 w 118"/>
                  <a:gd name="T17" fmla="*/ 0 h 102"/>
                  <a:gd name="T18" fmla="*/ 0 w 118"/>
                  <a:gd name="T19" fmla="*/ 0 h 102"/>
                  <a:gd name="T20" fmla="*/ 0 w 118"/>
                  <a:gd name="T21" fmla="*/ 0 h 102"/>
                  <a:gd name="T22" fmla="*/ 0 w 118"/>
                  <a:gd name="T23" fmla="*/ 0 h 102"/>
                  <a:gd name="T24" fmla="*/ 0 w 118"/>
                  <a:gd name="T25" fmla="*/ 0 h 102"/>
                  <a:gd name="T26" fmla="*/ 0 w 118"/>
                  <a:gd name="T27" fmla="*/ 0 h 102"/>
                  <a:gd name="T28" fmla="*/ 0 w 118"/>
                  <a:gd name="T29" fmla="*/ 0 h 102"/>
                  <a:gd name="T30" fmla="*/ 0 w 118"/>
                  <a:gd name="T31" fmla="*/ 0 h 102"/>
                  <a:gd name="T32" fmla="*/ 0 w 118"/>
                  <a:gd name="T33" fmla="*/ 0 h 102"/>
                  <a:gd name="T34" fmla="*/ 0 w 118"/>
                  <a:gd name="T35" fmla="*/ 0 h 102"/>
                  <a:gd name="T36" fmla="*/ 0 w 118"/>
                  <a:gd name="T37" fmla="*/ 0 h 102"/>
                  <a:gd name="T38" fmla="*/ 0 w 118"/>
                  <a:gd name="T39" fmla="*/ 0 h 102"/>
                  <a:gd name="T40" fmla="*/ 0 w 118"/>
                  <a:gd name="T41" fmla="*/ 0 h 102"/>
                  <a:gd name="T42" fmla="*/ 0 w 118"/>
                  <a:gd name="T43" fmla="*/ 0 h 102"/>
                  <a:gd name="T44" fmla="*/ 0 w 118"/>
                  <a:gd name="T45" fmla="*/ 0 h 102"/>
                  <a:gd name="T46" fmla="*/ 0 w 118"/>
                  <a:gd name="T47" fmla="*/ 0 h 102"/>
                  <a:gd name="T48" fmla="*/ 0 w 118"/>
                  <a:gd name="T49" fmla="*/ 0 h 102"/>
                  <a:gd name="T50" fmla="*/ 0 w 118"/>
                  <a:gd name="T51" fmla="*/ 0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02"/>
                  <a:gd name="T80" fmla="*/ 118 w 118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02">
                    <a:moveTo>
                      <a:pt x="0" y="6"/>
                    </a:moveTo>
                    <a:lnTo>
                      <a:pt x="29" y="102"/>
                    </a:lnTo>
                    <a:lnTo>
                      <a:pt x="41" y="101"/>
                    </a:lnTo>
                    <a:lnTo>
                      <a:pt x="52" y="101"/>
                    </a:lnTo>
                    <a:lnTo>
                      <a:pt x="63" y="99"/>
                    </a:lnTo>
                    <a:lnTo>
                      <a:pt x="74" y="99"/>
                    </a:lnTo>
                    <a:lnTo>
                      <a:pt x="84" y="99"/>
                    </a:lnTo>
                    <a:lnTo>
                      <a:pt x="95" y="99"/>
                    </a:lnTo>
                    <a:lnTo>
                      <a:pt x="106" y="99"/>
                    </a:lnTo>
                    <a:lnTo>
                      <a:pt x="118" y="99"/>
                    </a:lnTo>
                    <a:lnTo>
                      <a:pt x="111" y="87"/>
                    </a:lnTo>
                    <a:lnTo>
                      <a:pt x="104" y="76"/>
                    </a:lnTo>
                    <a:lnTo>
                      <a:pt x="95" y="63"/>
                    </a:lnTo>
                    <a:lnTo>
                      <a:pt x="88" y="50"/>
                    </a:lnTo>
                    <a:lnTo>
                      <a:pt x="81" y="38"/>
                    </a:lnTo>
                    <a:lnTo>
                      <a:pt x="74" y="25"/>
                    </a:lnTo>
                    <a:lnTo>
                      <a:pt x="66" y="13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5" y="1"/>
                    </a:lnTo>
                    <a:lnTo>
                      <a:pt x="36" y="1"/>
                    </a:lnTo>
                    <a:lnTo>
                      <a:pt x="29" y="3"/>
                    </a:lnTo>
                    <a:lnTo>
                      <a:pt x="22" y="3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" name="Freeform 224"/>
              <p:cNvSpPr>
                <a:spLocks/>
              </p:cNvSpPr>
              <p:nvPr/>
            </p:nvSpPr>
            <p:spPr bwMode="auto">
              <a:xfrm>
                <a:off x="2716" y="2784"/>
                <a:ext cx="229" cy="115"/>
              </a:xfrm>
              <a:custGeom>
                <a:avLst/>
                <a:gdLst>
                  <a:gd name="T0" fmla="*/ 0 w 756"/>
                  <a:gd name="T1" fmla="*/ 0 h 378"/>
                  <a:gd name="T2" fmla="*/ 0 w 756"/>
                  <a:gd name="T3" fmla="*/ 0 h 378"/>
                  <a:gd name="T4" fmla="*/ 0 w 756"/>
                  <a:gd name="T5" fmla="*/ 0 h 378"/>
                  <a:gd name="T6" fmla="*/ 0 w 756"/>
                  <a:gd name="T7" fmla="*/ 0 h 378"/>
                  <a:gd name="T8" fmla="*/ 0 w 756"/>
                  <a:gd name="T9" fmla="*/ 0 h 378"/>
                  <a:gd name="T10" fmla="*/ 0 w 756"/>
                  <a:gd name="T11" fmla="*/ 0 h 378"/>
                  <a:gd name="T12" fmla="*/ 0 w 756"/>
                  <a:gd name="T13" fmla="*/ 0 h 378"/>
                  <a:gd name="T14" fmla="*/ 0 w 756"/>
                  <a:gd name="T15" fmla="*/ 0 h 378"/>
                  <a:gd name="T16" fmla="*/ 0 w 756"/>
                  <a:gd name="T17" fmla="*/ 0 h 378"/>
                  <a:gd name="T18" fmla="*/ 0 w 756"/>
                  <a:gd name="T19" fmla="*/ 0 h 378"/>
                  <a:gd name="T20" fmla="*/ 0 w 756"/>
                  <a:gd name="T21" fmla="*/ 0 h 378"/>
                  <a:gd name="T22" fmla="*/ 0 w 756"/>
                  <a:gd name="T23" fmla="*/ 0 h 378"/>
                  <a:gd name="T24" fmla="*/ 0 w 756"/>
                  <a:gd name="T25" fmla="*/ 0 h 378"/>
                  <a:gd name="T26" fmla="*/ 0 w 756"/>
                  <a:gd name="T27" fmla="*/ 0 h 378"/>
                  <a:gd name="T28" fmla="*/ 0 w 756"/>
                  <a:gd name="T29" fmla="*/ 0 h 378"/>
                  <a:gd name="T30" fmla="*/ 0 w 756"/>
                  <a:gd name="T31" fmla="*/ 0 h 378"/>
                  <a:gd name="T32" fmla="*/ 0 w 756"/>
                  <a:gd name="T33" fmla="*/ 0 h 378"/>
                  <a:gd name="T34" fmla="*/ 0 w 756"/>
                  <a:gd name="T35" fmla="*/ 0 h 378"/>
                  <a:gd name="T36" fmla="*/ 0 w 756"/>
                  <a:gd name="T37" fmla="*/ 0 h 378"/>
                  <a:gd name="T38" fmla="*/ 0 w 756"/>
                  <a:gd name="T39" fmla="*/ 0 h 378"/>
                  <a:gd name="T40" fmla="*/ 0 w 756"/>
                  <a:gd name="T41" fmla="*/ 0 h 378"/>
                  <a:gd name="T42" fmla="*/ 0 w 756"/>
                  <a:gd name="T43" fmla="*/ 0 h 378"/>
                  <a:gd name="T44" fmla="*/ 0 w 756"/>
                  <a:gd name="T45" fmla="*/ 0 h 378"/>
                  <a:gd name="T46" fmla="*/ 0 w 756"/>
                  <a:gd name="T47" fmla="*/ 0 h 378"/>
                  <a:gd name="T48" fmla="*/ 0 w 756"/>
                  <a:gd name="T49" fmla="*/ 0 h 378"/>
                  <a:gd name="T50" fmla="*/ 0 w 756"/>
                  <a:gd name="T51" fmla="*/ 0 h 378"/>
                  <a:gd name="T52" fmla="*/ 0 w 756"/>
                  <a:gd name="T53" fmla="*/ 0 h 378"/>
                  <a:gd name="T54" fmla="*/ 0 w 756"/>
                  <a:gd name="T55" fmla="*/ 0 h 378"/>
                  <a:gd name="T56" fmla="*/ 0 w 756"/>
                  <a:gd name="T57" fmla="*/ 0 h 378"/>
                  <a:gd name="T58" fmla="*/ 0 w 756"/>
                  <a:gd name="T59" fmla="*/ 0 h 378"/>
                  <a:gd name="T60" fmla="*/ 0 w 756"/>
                  <a:gd name="T61" fmla="*/ 0 h 378"/>
                  <a:gd name="T62" fmla="*/ 0 w 756"/>
                  <a:gd name="T63" fmla="*/ 0 h 378"/>
                  <a:gd name="T64" fmla="*/ 0 w 756"/>
                  <a:gd name="T65" fmla="*/ 0 h 378"/>
                  <a:gd name="T66" fmla="*/ 0 w 756"/>
                  <a:gd name="T67" fmla="*/ 0 h 378"/>
                  <a:gd name="T68" fmla="*/ 0 w 756"/>
                  <a:gd name="T69" fmla="*/ 0 h 378"/>
                  <a:gd name="T70" fmla="*/ 0 w 756"/>
                  <a:gd name="T71" fmla="*/ 0 h 378"/>
                  <a:gd name="T72" fmla="*/ 0 w 756"/>
                  <a:gd name="T73" fmla="*/ 0 h 378"/>
                  <a:gd name="T74" fmla="*/ 0 w 756"/>
                  <a:gd name="T75" fmla="*/ 0 h 378"/>
                  <a:gd name="T76" fmla="*/ 0 w 756"/>
                  <a:gd name="T77" fmla="*/ 0 h 378"/>
                  <a:gd name="T78" fmla="*/ 0 w 756"/>
                  <a:gd name="T79" fmla="*/ 0 h 378"/>
                  <a:gd name="T80" fmla="*/ 0 w 756"/>
                  <a:gd name="T81" fmla="*/ 0 h 378"/>
                  <a:gd name="T82" fmla="*/ 0 w 756"/>
                  <a:gd name="T83" fmla="*/ 0 h 378"/>
                  <a:gd name="T84" fmla="*/ 0 w 756"/>
                  <a:gd name="T85" fmla="*/ 0 h 378"/>
                  <a:gd name="T86" fmla="*/ 0 w 756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56"/>
                  <a:gd name="T133" fmla="*/ 0 h 378"/>
                  <a:gd name="T134" fmla="*/ 756 w 75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56" h="378">
                    <a:moveTo>
                      <a:pt x="431" y="262"/>
                    </a:moveTo>
                    <a:lnTo>
                      <a:pt x="441" y="248"/>
                    </a:lnTo>
                    <a:lnTo>
                      <a:pt x="452" y="234"/>
                    </a:lnTo>
                    <a:lnTo>
                      <a:pt x="463" y="221"/>
                    </a:lnTo>
                    <a:lnTo>
                      <a:pt x="477" y="209"/>
                    </a:lnTo>
                    <a:lnTo>
                      <a:pt x="493" y="198"/>
                    </a:lnTo>
                    <a:lnTo>
                      <a:pt x="508" y="185"/>
                    </a:lnTo>
                    <a:lnTo>
                      <a:pt x="525" y="175"/>
                    </a:lnTo>
                    <a:lnTo>
                      <a:pt x="543" y="164"/>
                    </a:lnTo>
                    <a:lnTo>
                      <a:pt x="562" y="156"/>
                    </a:lnTo>
                    <a:lnTo>
                      <a:pt x="581" y="146"/>
                    </a:lnTo>
                    <a:lnTo>
                      <a:pt x="602" y="137"/>
                    </a:lnTo>
                    <a:lnTo>
                      <a:pt x="623" y="130"/>
                    </a:lnTo>
                    <a:lnTo>
                      <a:pt x="644" y="123"/>
                    </a:lnTo>
                    <a:lnTo>
                      <a:pt x="668" y="118"/>
                    </a:lnTo>
                    <a:lnTo>
                      <a:pt x="690" y="112"/>
                    </a:lnTo>
                    <a:lnTo>
                      <a:pt x="714" y="108"/>
                    </a:lnTo>
                    <a:lnTo>
                      <a:pt x="685" y="10"/>
                    </a:lnTo>
                    <a:lnTo>
                      <a:pt x="661" y="14"/>
                    </a:lnTo>
                    <a:lnTo>
                      <a:pt x="639" y="20"/>
                    </a:lnTo>
                    <a:lnTo>
                      <a:pt x="616" y="27"/>
                    </a:lnTo>
                    <a:lnTo>
                      <a:pt x="594" y="34"/>
                    </a:lnTo>
                    <a:lnTo>
                      <a:pt x="573" y="41"/>
                    </a:lnTo>
                    <a:lnTo>
                      <a:pt x="552" y="49"/>
                    </a:lnTo>
                    <a:lnTo>
                      <a:pt x="531" y="57"/>
                    </a:lnTo>
                    <a:lnTo>
                      <a:pt x="511" y="67"/>
                    </a:lnTo>
                    <a:lnTo>
                      <a:pt x="493" y="77"/>
                    </a:lnTo>
                    <a:lnTo>
                      <a:pt x="473" y="88"/>
                    </a:lnTo>
                    <a:lnTo>
                      <a:pt x="456" y="100"/>
                    </a:lnTo>
                    <a:lnTo>
                      <a:pt x="440" y="111"/>
                    </a:lnTo>
                    <a:lnTo>
                      <a:pt x="424" y="123"/>
                    </a:lnTo>
                    <a:lnTo>
                      <a:pt x="409" y="136"/>
                    </a:lnTo>
                    <a:lnTo>
                      <a:pt x="395" y="149"/>
                    </a:lnTo>
                    <a:lnTo>
                      <a:pt x="381" y="163"/>
                    </a:lnTo>
                    <a:lnTo>
                      <a:pt x="365" y="146"/>
                    </a:lnTo>
                    <a:lnTo>
                      <a:pt x="347" y="130"/>
                    </a:lnTo>
                    <a:lnTo>
                      <a:pt x="329" y="115"/>
                    </a:lnTo>
                    <a:lnTo>
                      <a:pt x="309" y="101"/>
                    </a:lnTo>
                    <a:lnTo>
                      <a:pt x="288" y="88"/>
                    </a:lnTo>
                    <a:lnTo>
                      <a:pt x="266" y="76"/>
                    </a:lnTo>
                    <a:lnTo>
                      <a:pt x="243" y="63"/>
                    </a:lnTo>
                    <a:lnTo>
                      <a:pt x="220" y="52"/>
                    </a:lnTo>
                    <a:lnTo>
                      <a:pt x="194" y="42"/>
                    </a:lnTo>
                    <a:lnTo>
                      <a:pt x="168" y="34"/>
                    </a:lnTo>
                    <a:lnTo>
                      <a:pt x="141" y="25"/>
                    </a:lnTo>
                    <a:lnTo>
                      <a:pt x="114" y="18"/>
                    </a:lnTo>
                    <a:lnTo>
                      <a:pt x="86" y="13"/>
                    </a:lnTo>
                    <a:lnTo>
                      <a:pt x="58" y="7"/>
                    </a:lnTo>
                    <a:lnTo>
                      <a:pt x="29" y="3"/>
                    </a:lnTo>
                    <a:lnTo>
                      <a:pt x="0" y="0"/>
                    </a:lnTo>
                    <a:lnTo>
                      <a:pt x="7" y="101"/>
                    </a:lnTo>
                    <a:lnTo>
                      <a:pt x="33" y="104"/>
                    </a:lnTo>
                    <a:lnTo>
                      <a:pt x="60" y="109"/>
                    </a:lnTo>
                    <a:lnTo>
                      <a:pt x="86" y="115"/>
                    </a:lnTo>
                    <a:lnTo>
                      <a:pt x="112" y="121"/>
                    </a:lnTo>
                    <a:lnTo>
                      <a:pt x="136" y="128"/>
                    </a:lnTo>
                    <a:lnTo>
                      <a:pt x="159" y="136"/>
                    </a:lnTo>
                    <a:lnTo>
                      <a:pt x="182" y="146"/>
                    </a:lnTo>
                    <a:lnTo>
                      <a:pt x="204" y="156"/>
                    </a:lnTo>
                    <a:lnTo>
                      <a:pt x="224" y="167"/>
                    </a:lnTo>
                    <a:lnTo>
                      <a:pt x="243" y="178"/>
                    </a:lnTo>
                    <a:lnTo>
                      <a:pt x="262" y="191"/>
                    </a:lnTo>
                    <a:lnTo>
                      <a:pt x="278" y="203"/>
                    </a:lnTo>
                    <a:lnTo>
                      <a:pt x="294" y="217"/>
                    </a:lnTo>
                    <a:lnTo>
                      <a:pt x="308" y="231"/>
                    </a:lnTo>
                    <a:lnTo>
                      <a:pt x="320" y="247"/>
                    </a:lnTo>
                    <a:lnTo>
                      <a:pt x="332" y="262"/>
                    </a:lnTo>
                    <a:lnTo>
                      <a:pt x="316" y="251"/>
                    </a:lnTo>
                    <a:lnTo>
                      <a:pt x="299" y="240"/>
                    </a:lnTo>
                    <a:lnTo>
                      <a:pt x="283" y="228"/>
                    </a:lnTo>
                    <a:lnTo>
                      <a:pt x="264" y="219"/>
                    </a:lnTo>
                    <a:lnTo>
                      <a:pt x="246" y="209"/>
                    </a:lnTo>
                    <a:lnTo>
                      <a:pt x="227" y="200"/>
                    </a:lnTo>
                    <a:lnTo>
                      <a:pt x="207" y="192"/>
                    </a:lnTo>
                    <a:lnTo>
                      <a:pt x="187" y="185"/>
                    </a:lnTo>
                    <a:lnTo>
                      <a:pt x="166" y="178"/>
                    </a:lnTo>
                    <a:lnTo>
                      <a:pt x="145" y="171"/>
                    </a:lnTo>
                    <a:lnTo>
                      <a:pt x="123" y="165"/>
                    </a:lnTo>
                    <a:lnTo>
                      <a:pt x="100" y="160"/>
                    </a:lnTo>
                    <a:lnTo>
                      <a:pt x="78" y="156"/>
                    </a:lnTo>
                    <a:lnTo>
                      <a:pt x="56" y="151"/>
                    </a:lnTo>
                    <a:lnTo>
                      <a:pt x="32" y="149"/>
                    </a:lnTo>
                    <a:lnTo>
                      <a:pt x="8" y="146"/>
                    </a:lnTo>
                    <a:lnTo>
                      <a:pt x="15" y="247"/>
                    </a:lnTo>
                    <a:lnTo>
                      <a:pt x="39" y="249"/>
                    </a:lnTo>
                    <a:lnTo>
                      <a:pt x="61" y="254"/>
                    </a:lnTo>
                    <a:lnTo>
                      <a:pt x="84" y="259"/>
                    </a:lnTo>
                    <a:lnTo>
                      <a:pt x="106" y="264"/>
                    </a:lnTo>
                    <a:lnTo>
                      <a:pt x="127" y="271"/>
                    </a:lnTo>
                    <a:lnTo>
                      <a:pt x="148" y="278"/>
                    </a:lnTo>
                    <a:lnTo>
                      <a:pt x="169" y="285"/>
                    </a:lnTo>
                    <a:lnTo>
                      <a:pt x="189" y="293"/>
                    </a:lnTo>
                    <a:lnTo>
                      <a:pt x="207" y="301"/>
                    </a:lnTo>
                    <a:lnTo>
                      <a:pt x="225" y="311"/>
                    </a:lnTo>
                    <a:lnTo>
                      <a:pt x="242" y="321"/>
                    </a:lnTo>
                    <a:lnTo>
                      <a:pt x="257" y="331"/>
                    </a:lnTo>
                    <a:lnTo>
                      <a:pt x="273" y="342"/>
                    </a:lnTo>
                    <a:lnTo>
                      <a:pt x="287" y="353"/>
                    </a:lnTo>
                    <a:lnTo>
                      <a:pt x="299" y="366"/>
                    </a:lnTo>
                    <a:lnTo>
                      <a:pt x="311" y="378"/>
                    </a:lnTo>
                    <a:lnTo>
                      <a:pt x="452" y="378"/>
                    </a:lnTo>
                    <a:lnTo>
                      <a:pt x="465" y="366"/>
                    </a:lnTo>
                    <a:lnTo>
                      <a:pt x="477" y="353"/>
                    </a:lnTo>
                    <a:lnTo>
                      <a:pt x="491" y="342"/>
                    </a:lnTo>
                    <a:lnTo>
                      <a:pt x="507" y="329"/>
                    </a:lnTo>
                    <a:lnTo>
                      <a:pt x="524" y="320"/>
                    </a:lnTo>
                    <a:lnTo>
                      <a:pt x="541" y="310"/>
                    </a:lnTo>
                    <a:lnTo>
                      <a:pt x="559" y="300"/>
                    </a:lnTo>
                    <a:lnTo>
                      <a:pt x="578" y="290"/>
                    </a:lnTo>
                    <a:lnTo>
                      <a:pt x="598" y="283"/>
                    </a:lnTo>
                    <a:lnTo>
                      <a:pt x="619" y="275"/>
                    </a:lnTo>
                    <a:lnTo>
                      <a:pt x="641" y="268"/>
                    </a:lnTo>
                    <a:lnTo>
                      <a:pt x="662" y="262"/>
                    </a:lnTo>
                    <a:lnTo>
                      <a:pt x="685" y="256"/>
                    </a:lnTo>
                    <a:lnTo>
                      <a:pt x="709" y="252"/>
                    </a:lnTo>
                    <a:lnTo>
                      <a:pt x="733" y="248"/>
                    </a:lnTo>
                    <a:lnTo>
                      <a:pt x="756" y="245"/>
                    </a:lnTo>
                    <a:lnTo>
                      <a:pt x="727" y="149"/>
                    </a:lnTo>
                    <a:lnTo>
                      <a:pt x="706" y="151"/>
                    </a:lnTo>
                    <a:lnTo>
                      <a:pt x="685" y="156"/>
                    </a:lnTo>
                    <a:lnTo>
                      <a:pt x="664" y="160"/>
                    </a:lnTo>
                    <a:lnTo>
                      <a:pt x="643" y="164"/>
                    </a:lnTo>
                    <a:lnTo>
                      <a:pt x="623" y="170"/>
                    </a:lnTo>
                    <a:lnTo>
                      <a:pt x="602" y="175"/>
                    </a:lnTo>
                    <a:lnTo>
                      <a:pt x="584" y="182"/>
                    </a:lnTo>
                    <a:lnTo>
                      <a:pt x="564" y="188"/>
                    </a:lnTo>
                    <a:lnTo>
                      <a:pt x="546" y="196"/>
                    </a:lnTo>
                    <a:lnTo>
                      <a:pt x="528" y="205"/>
                    </a:lnTo>
                    <a:lnTo>
                      <a:pt x="510" y="213"/>
                    </a:lnTo>
                    <a:lnTo>
                      <a:pt x="493" y="221"/>
                    </a:lnTo>
                    <a:lnTo>
                      <a:pt x="476" y="231"/>
                    </a:lnTo>
                    <a:lnTo>
                      <a:pt x="461" y="241"/>
                    </a:lnTo>
                    <a:lnTo>
                      <a:pt x="445" y="251"/>
                    </a:lnTo>
                    <a:lnTo>
                      <a:pt x="431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13340" name="AutoShape 279"/>
          <p:cNvCxnSpPr>
            <a:cxnSpLocks noChangeShapeType="1"/>
            <a:endCxn id="13448" idx="2"/>
          </p:cNvCxnSpPr>
          <p:nvPr/>
        </p:nvCxnSpPr>
        <p:spPr bwMode="auto">
          <a:xfrm>
            <a:off x="725488" y="5481638"/>
            <a:ext cx="317500" cy="379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41" name="Прямоугольник 179"/>
          <p:cNvSpPr>
            <a:spLocks noChangeArrowheads="1"/>
          </p:cNvSpPr>
          <p:nvPr/>
        </p:nvSpPr>
        <p:spPr bwMode="auto">
          <a:xfrm>
            <a:off x="250825" y="1412776"/>
            <a:ext cx="4608513" cy="2323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</a:rPr>
              <a:t>Для решения задач ГРР в Компании задействованы 8 корпоративных научно-исследовательских и проектных институтов (КНИПИ) - более 2000 специалистов-геологов и разработчиков.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endParaRPr lang="ru-RU" sz="1200" b="1" dirty="0" smtClean="0">
              <a:solidFill>
                <a:srgbClr val="000000"/>
              </a:solidFill>
            </a:endParaRP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</a:rPr>
              <a:t>Регионально-распределенная </a:t>
            </a:r>
            <a:r>
              <a:rPr lang="ru-RU" sz="1200" b="1" dirty="0">
                <a:solidFill>
                  <a:srgbClr val="000000"/>
                </a:solidFill>
              </a:rPr>
              <a:t>сеть КНИПИ тесно связана с </a:t>
            </a:r>
            <a:r>
              <a:rPr lang="ru-RU" sz="1200" b="1" dirty="0" smtClean="0">
                <a:solidFill>
                  <a:srgbClr val="000000"/>
                </a:solidFill>
              </a:rPr>
              <a:t>добывающими регионами </a:t>
            </a: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endParaRPr lang="ru-RU" sz="1200" b="1" dirty="0" smtClean="0">
              <a:solidFill>
                <a:srgbClr val="000000"/>
              </a:solidFill>
            </a:endParaRPr>
          </a:p>
          <a:p>
            <a:pPr marL="171450" indent="-171450" algn="just">
              <a:spcBef>
                <a:spcPts val="6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0000"/>
                </a:solidFill>
              </a:rPr>
              <a:t>Комплексное </a:t>
            </a:r>
            <a:r>
              <a:rPr lang="ru-RU" sz="1200" b="1" dirty="0">
                <a:solidFill>
                  <a:srgbClr val="000000"/>
                </a:solidFill>
              </a:rPr>
              <a:t>сопровождение </a:t>
            </a:r>
            <a:r>
              <a:rPr lang="ru-RU" sz="1200" b="1" dirty="0" smtClean="0">
                <a:solidFill>
                  <a:srgbClr val="000000"/>
                </a:solidFill>
              </a:rPr>
              <a:t>ГРР, обработка </a:t>
            </a:r>
            <a:r>
              <a:rPr lang="ru-RU" sz="1200" b="1" dirty="0">
                <a:solidFill>
                  <a:srgbClr val="000000"/>
                </a:solidFill>
              </a:rPr>
              <a:t>и </a:t>
            </a:r>
            <a:r>
              <a:rPr lang="ru-RU" sz="1200" b="1" dirty="0" smtClean="0">
                <a:solidFill>
                  <a:srgbClr val="000000"/>
                </a:solidFill>
              </a:rPr>
              <a:t>интерпретация </a:t>
            </a:r>
            <a:r>
              <a:rPr lang="ru-RU" sz="1200" b="1" dirty="0">
                <a:solidFill>
                  <a:srgbClr val="000000"/>
                </a:solidFill>
              </a:rPr>
              <a:t>сейсмики, лаб.исследований керна </a:t>
            </a:r>
            <a:endParaRPr lang="ru-RU" sz="1200" b="1" dirty="0" smtClean="0">
              <a:solidFill>
                <a:srgbClr val="000000"/>
              </a:solidFill>
            </a:endParaRPr>
          </a:p>
        </p:txBody>
      </p:sp>
      <p:grpSp>
        <p:nvGrpSpPr>
          <p:cNvPr id="13" name="Group 185"/>
          <p:cNvGrpSpPr>
            <a:grpSpLocks/>
          </p:cNvGrpSpPr>
          <p:nvPr/>
        </p:nvGrpSpPr>
        <p:grpSpPr bwMode="auto">
          <a:xfrm>
            <a:off x="971550" y="5373688"/>
            <a:ext cx="255588" cy="255587"/>
            <a:chOff x="4128" y="2880"/>
            <a:chExt cx="185" cy="185"/>
          </a:xfrm>
        </p:grpSpPr>
        <p:sp>
          <p:nvSpPr>
            <p:cNvPr id="13412" name="Oval 186"/>
            <p:cNvSpPr>
              <a:spLocks noChangeArrowheads="1"/>
            </p:cNvSpPr>
            <p:nvPr/>
          </p:nvSpPr>
          <p:spPr bwMode="auto">
            <a:xfrm>
              <a:off x="4128" y="2880"/>
              <a:ext cx="185" cy="185"/>
            </a:xfrm>
            <a:prstGeom prst="ellipse">
              <a:avLst/>
            </a:prstGeom>
            <a:solidFill>
              <a:schemeClr val="bg1"/>
            </a:solidFill>
            <a:ln w="15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 b="1">
                <a:ea typeface="MS PGothic" pitchFamily="34" charset="-128"/>
              </a:endParaRPr>
            </a:p>
          </p:txBody>
        </p:sp>
        <p:grpSp>
          <p:nvGrpSpPr>
            <p:cNvPr id="14" name="Group 187"/>
            <p:cNvGrpSpPr>
              <a:grpSpLocks/>
            </p:cNvGrpSpPr>
            <p:nvPr/>
          </p:nvGrpSpPr>
          <p:grpSpPr bwMode="auto">
            <a:xfrm>
              <a:off x="4156" y="2924"/>
              <a:ext cx="132" cy="106"/>
              <a:chOff x="2640" y="2592"/>
              <a:chExt cx="384" cy="307"/>
            </a:xfrm>
          </p:grpSpPr>
          <p:sp>
            <p:nvSpPr>
              <p:cNvPr id="13414" name="Freeform 188"/>
              <p:cNvSpPr>
                <a:spLocks/>
              </p:cNvSpPr>
              <p:nvPr/>
            </p:nvSpPr>
            <p:spPr bwMode="auto">
              <a:xfrm>
                <a:off x="2689" y="2724"/>
                <a:ext cx="118" cy="43"/>
              </a:xfrm>
              <a:custGeom>
                <a:avLst/>
                <a:gdLst>
                  <a:gd name="T0" fmla="*/ 0 w 389"/>
                  <a:gd name="T1" fmla="*/ 0 h 140"/>
                  <a:gd name="T2" fmla="*/ 0 w 389"/>
                  <a:gd name="T3" fmla="*/ 0 h 140"/>
                  <a:gd name="T4" fmla="*/ 0 w 389"/>
                  <a:gd name="T5" fmla="*/ 0 h 140"/>
                  <a:gd name="T6" fmla="*/ 0 w 389"/>
                  <a:gd name="T7" fmla="*/ 0 h 140"/>
                  <a:gd name="T8" fmla="*/ 0 w 389"/>
                  <a:gd name="T9" fmla="*/ 0 h 140"/>
                  <a:gd name="T10" fmla="*/ 0 w 389"/>
                  <a:gd name="T11" fmla="*/ 0 h 140"/>
                  <a:gd name="T12" fmla="*/ 0 w 389"/>
                  <a:gd name="T13" fmla="*/ 0 h 140"/>
                  <a:gd name="T14" fmla="*/ 0 w 389"/>
                  <a:gd name="T15" fmla="*/ 0 h 140"/>
                  <a:gd name="T16" fmla="*/ 0 w 389"/>
                  <a:gd name="T17" fmla="*/ 0 h 140"/>
                  <a:gd name="T18" fmla="*/ 0 w 389"/>
                  <a:gd name="T19" fmla="*/ 0 h 140"/>
                  <a:gd name="T20" fmla="*/ 0 w 389"/>
                  <a:gd name="T21" fmla="*/ 0 h 140"/>
                  <a:gd name="T22" fmla="*/ 0 w 389"/>
                  <a:gd name="T23" fmla="*/ 0 h 140"/>
                  <a:gd name="T24" fmla="*/ 0 w 389"/>
                  <a:gd name="T25" fmla="*/ 0 h 140"/>
                  <a:gd name="T26" fmla="*/ 0 w 389"/>
                  <a:gd name="T27" fmla="*/ 0 h 140"/>
                  <a:gd name="T28" fmla="*/ 0 w 389"/>
                  <a:gd name="T29" fmla="*/ 0 h 140"/>
                  <a:gd name="T30" fmla="*/ 0 w 389"/>
                  <a:gd name="T31" fmla="*/ 0 h 140"/>
                  <a:gd name="T32" fmla="*/ 0 w 389"/>
                  <a:gd name="T33" fmla="*/ 0 h 140"/>
                  <a:gd name="T34" fmla="*/ 0 w 389"/>
                  <a:gd name="T35" fmla="*/ 0 h 140"/>
                  <a:gd name="T36" fmla="*/ 0 w 389"/>
                  <a:gd name="T37" fmla="*/ 0 h 140"/>
                  <a:gd name="T38" fmla="*/ 0 w 389"/>
                  <a:gd name="T39" fmla="*/ 0 h 140"/>
                  <a:gd name="T40" fmla="*/ 0 w 389"/>
                  <a:gd name="T41" fmla="*/ 0 h 140"/>
                  <a:gd name="T42" fmla="*/ 0 w 389"/>
                  <a:gd name="T43" fmla="*/ 0 h 140"/>
                  <a:gd name="T44" fmla="*/ 0 w 389"/>
                  <a:gd name="T45" fmla="*/ 0 h 140"/>
                  <a:gd name="T46" fmla="*/ 0 w 389"/>
                  <a:gd name="T47" fmla="*/ 0 h 140"/>
                  <a:gd name="T48" fmla="*/ 0 w 389"/>
                  <a:gd name="T49" fmla="*/ 0 h 140"/>
                  <a:gd name="T50" fmla="*/ 0 w 389"/>
                  <a:gd name="T51" fmla="*/ 0 h 140"/>
                  <a:gd name="T52" fmla="*/ 0 w 389"/>
                  <a:gd name="T53" fmla="*/ 0 h 140"/>
                  <a:gd name="T54" fmla="*/ 0 w 389"/>
                  <a:gd name="T55" fmla="*/ 0 h 140"/>
                  <a:gd name="T56" fmla="*/ 0 w 389"/>
                  <a:gd name="T57" fmla="*/ 0 h 140"/>
                  <a:gd name="T58" fmla="*/ 0 w 389"/>
                  <a:gd name="T59" fmla="*/ 0 h 140"/>
                  <a:gd name="T60" fmla="*/ 0 w 389"/>
                  <a:gd name="T61" fmla="*/ 0 h 140"/>
                  <a:gd name="T62" fmla="*/ 0 w 389"/>
                  <a:gd name="T63" fmla="*/ 0 h 140"/>
                  <a:gd name="T64" fmla="*/ 0 w 389"/>
                  <a:gd name="T65" fmla="*/ 0 h 140"/>
                  <a:gd name="T66" fmla="*/ 0 w 389"/>
                  <a:gd name="T67" fmla="*/ 0 h 140"/>
                  <a:gd name="T68" fmla="*/ 0 w 389"/>
                  <a:gd name="T69" fmla="*/ 0 h 140"/>
                  <a:gd name="T70" fmla="*/ 0 w 389"/>
                  <a:gd name="T71" fmla="*/ 0 h 140"/>
                  <a:gd name="T72" fmla="*/ 0 w 389"/>
                  <a:gd name="T73" fmla="*/ 0 h 140"/>
                  <a:gd name="T74" fmla="*/ 0 w 389"/>
                  <a:gd name="T75" fmla="*/ 0 h 140"/>
                  <a:gd name="T76" fmla="*/ 0 w 389"/>
                  <a:gd name="T77" fmla="*/ 0 h 140"/>
                  <a:gd name="T78" fmla="*/ 0 w 389"/>
                  <a:gd name="T79" fmla="*/ 0 h 140"/>
                  <a:gd name="T80" fmla="*/ 0 w 389"/>
                  <a:gd name="T81" fmla="*/ 0 h 140"/>
                  <a:gd name="T82" fmla="*/ 0 w 389"/>
                  <a:gd name="T83" fmla="*/ 0 h 140"/>
                  <a:gd name="T84" fmla="*/ 0 w 389"/>
                  <a:gd name="T85" fmla="*/ 0 h 140"/>
                  <a:gd name="T86" fmla="*/ 0 w 389"/>
                  <a:gd name="T87" fmla="*/ 0 h 140"/>
                  <a:gd name="T88" fmla="*/ 0 w 389"/>
                  <a:gd name="T89" fmla="*/ 0 h 140"/>
                  <a:gd name="T90" fmla="*/ 0 w 389"/>
                  <a:gd name="T91" fmla="*/ 0 h 140"/>
                  <a:gd name="T92" fmla="*/ 0 w 389"/>
                  <a:gd name="T93" fmla="*/ 0 h 140"/>
                  <a:gd name="T94" fmla="*/ 0 w 389"/>
                  <a:gd name="T95" fmla="*/ 0 h 140"/>
                  <a:gd name="T96" fmla="*/ 0 w 389"/>
                  <a:gd name="T97" fmla="*/ 0 h 140"/>
                  <a:gd name="T98" fmla="*/ 0 w 389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9"/>
                  <a:gd name="T151" fmla="*/ 0 h 140"/>
                  <a:gd name="T152" fmla="*/ 389 w 389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9" h="140">
                    <a:moveTo>
                      <a:pt x="378" y="95"/>
                    </a:moveTo>
                    <a:lnTo>
                      <a:pt x="378" y="95"/>
                    </a:lnTo>
                    <a:lnTo>
                      <a:pt x="360" y="84"/>
                    </a:lnTo>
                    <a:lnTo>
                      <a:pt x="342" y="73"/>
                    </a:lnTo>
                    <a:lnTo>
                      <a:pt x="322" y="63"/>
                    </a:lnTo>
                    <a:lnTo>
                      <a:pt x="303" y="55"/>
                    </a:lnTo>
                    <a:lnTo>
                      <a:pt x="282" y="46"/>
                    </a:lnTo>
                    <a:lnTo>
                      <a:pt x="261" y="38"/>
                    </a:lnTo>
                    <a:lnTo>
                      <a:pt x="238" y="31"/>
                    </a:lnTo>
                    <a:lnTo>
                      <a:pt x="217" y="24"/>
                    </a:lnTo>
                    <a:lnTo>
                      <a:pt x="193" y="18"/>
                    </a:lnTo>
                    <a:lnTo>
                      <a:pt x="171" y="14"/>
                    </a:lnTo>
                    <a:lnTo>
                      <a:pt x="147" y="10"/>
                    </a:lnTo>
                    <a:lnTo>
                      <a:pt x="123" y="6"/>
                    </a:lnTo>
                    <a:lnTo>
                      <a:pt x="99" y="4"/>
                    </a:lnTo>
                    <a:lnTo>
                      <a:pt x="74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lnTo>
                      <a:pt x="48" y="50"/>
                    </a:lnTo>
                    <a:lnTo>
                      <a:pt x="70" y="52"/>
                    </a:lnTo>
                    <a:lnTo>
                      <a:pt x="94" y="53"/>
                    </a:lnTo>
                    <a:lnTo>
                      <a:pt x="116" y="56"/>
                    </a:lnTo>
                    <a:lnTo>
                      <a:pt x="137" y="60"/>
                    </a:lnTo>
                    <a:lnTo>
                      <a:pt x="160" y="63"/>
                    </a:lnTo>
                    <a:lnTo>
                      <a:pt x="181" y="69"/>
                    </a:lnTo>
                    <a:lnTo>
                      <a:pt x="202" y="73"/>
                    </a:lnTo>
                    <a:lnTo>
                      <a:pt x="223" y="80"/>
                    </a:lnTo>
                    <a:lnTo>
                      <a:pt x="242" y="85"/>
                    </a:lnTo>
                    <a:lnTo>
                      <a:pt x="262" y="92"/>
                    </a:lnTo>
                    <a:lnTo>
                      <a:pt x="282" y="101"/>
                    </a:lnTo>
                    <a:lnTo>
                      <a:pt x="300" y="109"/>
                    </a:lnTo>
                    <a:lnTo>
                      <a:pt x="318" y="118"/>
                    </a:lnTo>
                    <a:lnTo>
                      <a:pt x="335" y="127"/>
                    </a:lnTo>
                    <a:lnTo>
                      <a:pt x="352" y="137"/>
                    </a:lnTo>
                    <a:lnTo>
                      <a:pt x="360" y="140"/>
                    </a:lnTo>
                    <a:lnTo>
                      <a:pt x="370" y="140"/>
                    </a:lnTo>
                    <a:lnTo>
                      <a:pt x="378" y="137"/>
                    </a:lnTo>
                    <a:lnTo>
                      <a:pt x="385" y="130"/>
                    </a:lnTo>
                    <a:lnTo>
                      <a:pt x="389" y="120"/>
                    </a:lnTo>
                    <a:lnTo>
                      <a:pt x="389" y="111"/>
                    </a:lnTo>
                    <a:lnTo>
                      <a:pt x="385" y="102"/>
                    </a:lnTo>
                    <a:lnTo>
                      <a:pt x="378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" name="Freeform 189"/>
              <p:cNvSpPr>
                <a:spLocks/>
              </p:cNvSpPr>
              <p:nvPr/>
            </p:nvSpPr>
            <p:spPr bwMode="auto">
              <a:xfrm>
                <a:off x="2851" y="2670"/>
                <a:ext cx="120" cy="44"/>
              </a:xfrm>
              <a:custGeom>
                <a:avLst/>
                <a:gdLst>
                  <a:gd name="T0" fmla="*/ 0 w 397"/>
                  <a:gd name="T1" fmla="*/ 0 h 144"/>
                  <a:gd name="T2" fmla="*/ 0 w 397"/>
                  <a:gd name="T3" fmla="*/ 0 h 144"/>
                  <a:gd name="T4" fmla="*/ 0 w 397"/>
                  <a:gd name="T5" fmla="*/ 0 h 144"/>
                  <a:gd name="T6" fmla="*/ 0 w 397"/>
                  <a:gd name="T7" fmla="*/ 0 h 144"/>
                  <a:gd name="T8" fmla="*/ 0 w 397"/>
                  <a:gd name="T9" fmla="*/ 0 h 144"/>
                  <a:gd name="T10" fmla="*/ 0 w 397"/>
                  <a:gd name="T11" fmla="*/ 0 h 144"/>
                  <a:gd name="T12" fmla="*/ 0 w 397"/>
                  <a:gd name="T13" fmla="*/ 0 h 144"/>
                  <a:gd name="T14" fmla="*/ 0 w 397"/>
                  <a:gd name="T15" fmla="*/ 0 h 144"/>
                  <a:gd name="T16" fmla="*/ 0 w 397"/>
                  <a:gd name="T17" fmla="*/ 0 h 144"/>
                  <a:gd name="T18" fmla="*/ 0 w 397"/>
                  <a:gd name="T19" fmla="*/ 0 h 144"/>
                  <a:gd name="T20" fmla="*/ 0 w 397"/>
                  <a:gd name="T21" fmla="*/ 0 h 144"/>
                  <a:gd name="T22" fmla="*/ 0 w 397"/>
                  <a:gd name="T23" fmla="*/ 0 h 144"/>
                  <a:gd name="T24" fmla="*/ 0 w 397"/>
                  <a:gd name="T25" fmla="*/ 0 h 144"/>
                  <a:gd name="T26" fmla="*/ 0 w 397"/>
                  <a:gd name="T27" fmla="*/ 0 h 144"/>
                  <a:gd name="T28" fmla="*/ 0 w 397"/>
                  <a:gd name="T29" fmla="*/ 0 h 144"/>
                  <a:gd name="T30" fmla="*/ 0 w 397"/>
                  <a:gd name="T31" fmla="*/ 0 h 144"/>
                  <a:gd name="T32" fmla="*/ 0 w 397"/>
                  <a:gd name="T33" fmla="*/ 0 h 144"/>
                  <a:gd name="T34" fmla="*/ 0 w 397"/>
                  <a:gd name="T35" fmla="*/ 0 h 144"/>
                  <a:gd name="T36" fmla="*/ 0 w 397"/>
                  <a:gd name="T37" fmla="*/ 0 h 144"/>
                  <a:gd name="T38" fmla="*/ 0 w 397"/>
                  <a:gd name="T39" fmla="*/ 0 h 144"/>
                  <a:gd name="T40" fmla="*/ 0 w 397"/>
                  <a:gd name="T41" fmla="*/ 0 h 144"/>
                  <a:gd name="T42" fmla="*/ 0 w 397"/>
                  <a:gd name="T43" fmla="*/ 0 h 144"/>
                  <a:gd name="T44" fmla="*/ 0 w 397"/>
                  <a:gd name="T45" fmla="*/ 0 h 144"/>
                  <a:gd name="T46" fmla="*/ 0 w 397"/>
                  <a:gd name="T47" fmla="*/ 0 h 144"/>
                  <a:gd name="T48" fmla="*/ 0 w 397"/>
                  <a:gd name="T49" fmla="*/ 0 h 144"/>
                  <a:gd name="T50" fmla="*/ 0 w 397"/>
                  <a:gd name="T51" fmla="*/ 0 h 144"/>
                  <a:gd name="T52" fmla="*/ 0 w 397"/>
                  <a:gd name="T53" fmla="*/ 0 h 144"/>
                  <a:gd name="T54" fmla="*/ 0 w 397"/>
                  <a:gd name="T55" fmla="*/ 0 h 144"/>
                  <a:gd name="T56" fmla="*/ 0 w 397"/>
                  <a:gd name="T57" fmla="*/ 0 h 144"/>
                  <a:gd name="T58" fmla="*/ 0 w 397"/>
                  <a:gd name="T59" fmla="*/ 0 h 144"/>
                  <a:gd name="T60" fmla="*/ 0 w 397"/>
                  <a:gd name="T61" fmla="*/ 0 h 144"/>
                  <a:gd name="T62" fmla="*/ 0 w 397"/>
                  <a:gd name="T63" fmla="*/ 0 h 144"/>
                  <a:gd name="T64" fmla="*/ 0 w 397"/>
                  <a:gd name="T65" fmla="*/ 0 h 144"/>
                  <a:gd name="T66" fmla="*/ 0 w 397"/>
                  <a:gd name="T67" fmla="*/ 0 h 144"/>
                  <a:gd name="T68" fmla="*/ 0 w 397"/>
                  <a:gd name="T69" fmla="*/ 0 h 144"/>
                  <a:gd name="T70" fmla="*/ 0 w 397"/>
                  <a:gd name="T71" fmla="*/ 0 h 144"/>
                  <a:gd name="T72" fmla="*/ 0 w 397"/>
                  <a:gd name="T73" fmla="*/ 0 h 144"/>
                  <a:gd name="T74" fmla="*/ 0 w 397"/>
                  <a:gd name="T75" fmla="*/ 0 h 144"/>
                  <a:gd name="T76" fmla="*/ 0 w 397"/>
                  <a:gd name="T77" fmla="*/ 0 h 144"/>
                  <a:gd name="T78" fmla="*/ 0 w 397"/>
                  <a:gd name="T79" fmla="*/ 0 h 144"/>
                  <a:gd name="T80" fmla="*/ 0 w 397"/>
                  <a:gd name="T81" fmla="*/ 0 h 144"/>
                  <a:gd name="T82" fmla="*/ 0 w 397"/>
                  <a:gd name="T83" fmla="*/ 0 h 144"/>
                  <a:gd name="T84" fmla="*/ 0 w 397"/>
                  <a:gd name="T85" fmla="*/ 0 h 144"/>
                  <a:gd name="T86" fmla="*/ 0 w 397"/>
                  <a:gd name="T87" fmla="*/ 0 h 144"/>
                  <a:gd name="T88" fmla="*/ 0 w 397"/>
                  <a:gd name="T89" fmla="*/ 0 h 144"/>
                  <a:gd name="T90" fmla="*/ 0 w 397"/>
                  <a:gd name="T91" fmla="*/ 0 h 144"/>
                  <a:gd name="T92" fmla="*/ 0 w 397"/>
                  <a:gd name="T93" fmla="*/ 0 h 144"/>
                  <a:gd name="T94" fmla="*/ 0 w 397"/>
                  <a:gd name="T95" fmla="*/ 0 h 144"/>
                  <a:gd name="T96" fmla="*/ 0 w 397"/>
                  <a:gd name="T97" fmla="*/ 0 h 144"/>
                  <a:gd name="T98" fmla="*/ 0 w 397"/>
                  <a:gd name="T99" fmla="*/ 0 h 1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7"/>
                  <a:gd name="T151" fmla="*/ 0 h 144"/>
                  <a:gd name="T152" fmla="*/ 397 w 397"/>
                  <a:gd name="T153" fmla="*/ 144 h 1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7" h="144">
                    <a:moveTo>
                      <a:pt x="39" y="140"/>
                    </a:moveTo>
                    <a:lnTo>
                      <a:pt x="39" y="140"/>
                    </a:lnTo>
                    <a:lnTo>
                      <a:pt x="56" y="130"/>
                    </a:lnTo>
                    <a:lnTo>
                      <a:pt x="73" y="119"/>
                    </a:lnTo>
                    <a:lnTo>
                      <a:pt x="90" y="111"/>
                    </a:lnTo>
                    <a:lnTo>
                      <a:pt x="110" y="102"/>
                    </a:lnTo>
                    <a:lnTo>
                      <a:pt x="128" y="94"/>
                    </a:lnTo>
                    <a:lnTo>
                      <a:pt x="149" y="87"/>
                    </a:lnTo>
                    <a:lnTo>
                      <a:pt x="168" y="80"/>
                    </a:lnTo>
                    <a:lnTo>
                      <a:pt x="189" y="74"/>
                    </a:lnTo>
                    <a:lnTo>
                      <a:pt x="212" y="69"/>
                    </a:lnTo>
                    <a:lnTo>
                      <a:pt x="233" y="63"/>
                    </a:lnTo>
                    <a:lnTo>
                      <a:pt x="255" y="60"/>
                    </a:lnTo>
                    <a:lnTo>
                      <a:pt x="278" y="56"/>
                    </a:lnTo>
                    <a:lnTo>
                      <a:pt x="302" y="53"/>
                    </a:lnTo>
                    <a:lnTo>
                      <a:pt x="324" y="52"/>
                    </a:lnTo>
                    <a:lnTo>
                      <a:pt x="348" y="50"/>
                    </a:lnTo>
                    <a:lnTo>
                      <a:pt x="372" y="50"/>
                    </a:lnTo>
                    <a:lnTo>
                      <a:pt x="381" y="49"/>
                    </a:lnTo>
                    <a:lnTo>
                      <a:pt x="390" y="43"/>
                    </a:lnTo>
                    <a:lnTo>
                      <a:pt x="395" y="35"/>
                    </a:lnTo>
                    <a:lnTo>
                      <a:pt x="397" y="25"/>
                    </a:lnTo>
                    <a:lnTo>
                      <a:pt x="395" y="15"/>
                    </a:lnTo>
                    <a:lnTo>
                      <a:pt x="390" y="7"/>
                    </a:lnTo>
                    <a:lnTo>
                      <a:pt x="381" y="1"/>
                    </a:lnTo>
                    <a:lnTo>
                      <a:pt x="372" y="0"/>
                    </a:lnTo>
                    <a:lnTo>
                      <a:pt x="346" y="0"/>
                    </a:lnTo>
                    <a:lnTo>
                      <a:pt x="321" y="1"/>
                    </a:lnTo>
                    <a:lnTo>
                      <a:pt x="296" y="4"/>
                    </a:lnTo>
                    <a:lnTo>
                      <a:pt x="271" y="7"/>
                    </a:lnTo>
                    <a:lnTo>
                      <a:pt x="247" y="10"/>
                    </a:lnTo>
                    <a:lnTo>
                      <a:pt x="222" y="15"/>
                    </a:lnTo>
                    <a:lnTo>
                      <a:pt x="198" y="20"/>
                    </a:lnTo>
                    <a:lnTo>
                      <a:pt x="175" y="27"/>
                    </a:lnTo>
                    <a:lnTo>
                      <a:pt x="152" y="32"/>
                    </a:lnTo>
                    <a:lnTo>
                      <a:pt x="131" y="41"/>
                    </a:lnTo>
                    <a:lnTo>
                      <a:pt x="108" y="49"/>
                    </a:lnTo>
                    <a:lnTo>
                      <a:pt x="87" y="57"/>
                    </a:lnTo>
                    <a:lnTo>
                      <a:pt x="66" y="67"/>
                    </a:lnTo>
                    <a:lnTo>
                      <a:pt x="46" y="77"/>
                    </a:lnTo>
                    <a:lnTo>
                      <a:pt x="28" y="88"/>
                    </a:lnTo>
                    <a:lnTo>
                      <a:pt x="10" y="99"/>
                    </a:lnTo>
                    <a:lnTo>
                      <a:pt x="3" y="106"/>
                    </a:lnTo>
                    <a:lnTo>
                      <a:pt x="0" y="115"/>
                    </a:lnTo>
                    <a:lnTo>
                      <a:pt x="0" y="125"/>
                    </a:lnTo>
                    <a:lnTo>
                      <a:pt x="4" y="134"/>
                    </a:lnTo>
                    <a:lnTo>
                      <a:pt x="11" y="141"/>
                    </a:lnTo>
                    <a:lnTo>
                      <a:pt x="20" y="144"/>
                    </a:lnTo>
                    <a:lnTo>
                      <a:pt x="30" y="144"/>
                    </a:lnTo>
                    <a:lnTo>
                      <a:pt x="39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" name="Freeform 190"/>
              <p:cNvSpPr>
                <a:spLocks/>
              </p:cNvSpPr>
              <p:nvPr/>
            </p:nvSpPr>
            <p:spPr bwMode="auto">
              <a:xfrm>
                <a:off x="2853" y="2724"/>
                <a:ext cx="118" cy="43"/>
              </a:xfrm>
              <a:custGeom>
                <a:avLst/>
                <a:gdLst>
                  <a:gd name="T0" fmla="*/ 0 w 390"/>
                  <a:gd name="T1" fmla="*/ 0 h 140"/>
                  <a:gd name="T2" fmla="*/ 0 w 390"/>
                  <a:gd name="T3" fmla="*/ 0 h 140"/>
                  <a:gd name="T4" fmla="*/ 0 w 390"/>
                  <a:gd name="T5" fmla="*/ 0 h 140"/>
                  <a:gd name="T6" fmla="*/ 0 w 390"/>
                  <a:gd name="T7" fmla="*/ 0 h 140"/>
                  <a:gd name="T8" fmla="*/ 0 w 390"/>
                  <a:gd name="T9" fmla="*/ 0 h 140"/>
                  <a:gd name="T10" fmla="*/ 0 w 390"/>
                  <a:gd name="T11" fmla="*/ 0 h 140"/>
                  <a:gd name="T12" fmla="*/ 0 w 390"/>
                  <a:gd name="T13" fmla="*/ 0 h 140"/>
                  <a:gd name="T14" fmla="*/ 0 w 390"/>
                  <a:gd name="T15" fmla="*/ 0 h 140"/>
                  <a:gd name="T16" fmla="*/ 0 w 390"/>
                  <a:gd name="T17" fmla="*/ 0 h 140"/>
                  <a:gd name="T18" fmla="*/ 0 w 390"/>
                  <a:gd name="T19" fmla="*/ 0 h 140"/>
                  <a:gd name="T20" fmla="*/ 0 w 390"/>
                  <a:gd name="T21" fmla="*/ 0 h 140"/>
                  <a:gd name="T22" fmla="*/ 0 w 390"/>
                  <a:gd name="T23" fmla="*/ 0 h 140"/>
                  <a:gd name="T24" fmla="*/ 0 w 390"/>
                  <a:gd name="T25" fmla="*/ 0 h 140"/>
                  <a:gd name="T26" fmla="*/ 0 w 390"/>
                  <a:gd name="T27" fmla="*/ 0 h 140"/>
                  <a:gd name="T28" fmla="*/ 0 w 390"/>
                  <a:gd name="T29" fmla="*/ 0 h 140"/>
                  <a:gd name="T30" fmla="*/ 0 w 390"/>
                  <a:gd name="T31" fmla="*/ 0 h 140"/>
                  <a:gd name="T32" fmla="*/ 0 w 390"/>
                  <a:gd name="T33" fmla="*/ 0 h 140"/>
                  <a:gd name="T34" fmla="*/ 0 w 390"/>
                  <a:gd name="T35" fmla="*/ 0 h 140"/>
                  <a:gd name="T36" fmla="*/ 0 w 390"/>
                  <a:gd name="T37" fmla="*/ 0 h 140"/>
                  <a:gd name="T38" fmla="*/ 0 w 390"/>
                  <a:gd name="T39" fmla="*/ 0 h 140"/>
                  <a:gd name="T40" fmla="*/ 0 w 390"/>
                  <a:gd name="T41" fmla="*/ 0 h 140"/>
                  <a:gd name="T42" fmla="*/ 0 w 390"/>
                  <a:gd name="T43" fmla="*/ 0 h 140"/>
                  <a:gd name="T44" fmla="*/ 0 w 390"/>
                  <a:gd name="T45" fmla="*/ 0 h 140"/>
                  <a:gd name="T46" fmla="*/ 0 w 390"/>
                  <a:gd name="T47" fmla="*/ 0 h 140"/>
                  <a:gd name="T48" fmla="*/ 0 w 390"/>
                  <a:gd name="T49" fmla="*/ 0 h 140"/>
                  <a:gd name="T50" fmla="*/ 0 w 390"/>
                  <a:gd name="T51" fmla="*/ 0 h 140"/>
                  <a:gd name="T52" fmla="*/ 0 w 390"/>
                  <a:gd name="T53" fmla="*/ 0 h 140"/>
                  <a:gd name="T54" fmla="*/ 0 w 390"/>
                  <a:gd name="T55" fmla="*/ 0 h 140"/>
                  <a:gd name="T56" fmla="*/ 0 w 390"/>
                  <a:gd name="T57" fmla="*/ 0 h 140"/>
                  <a:gd name="T58" fmla="*/ 0 w 390"/>
                  <a:gd name="T59" fmla="*/ 0 h 140"/>
                  <a:gd name="T60" fmla="*/ 0 w 390"/>
                  <a:gd name="T61" fmla="*/ 0 h 140"/>
                  <a:gd name="T62" fmla="*/ 0 w 390"/>
                  <a:gd name="T63" fmla="*/ 0 h 140"/>
                  <a:gd name="T64" fmla="*/ 0 w 390"/>
                  <a:gd name="T65" fmla="*/ 0 h 140"/>
                  <a:gd name="T66" fmla="*/ 0 w 390"/>
                  <a:gd name="T67" fmla="*/ 0 h 140"/>
                  <a:gd name="T68" fmla="*/ 0 w 390"/>
                  <a:gd name="T69" fmla="*/ 0 h 140"/>
                  <a:gd name="T70" fmla="*/ 0 w 390"/>
                  <a:gd name="T71" fmla="*/ 0 h 140"/>
                  <a:gd name="T72" fmla="*/ 0 w 390"/>
                  <a:gd name="T73" fmla="*/ 0 h 140"/>
                  <a:gd name="T74" fmla="*/ 0 w 390"/>
                  <a:gd name="T75" fmla="*/ 0 h 140"/>
                  <a:gd name="T76" fmla="*/ 0 w 390"/>
                  <a:gd name="T77" fmla="*/ 0 h 140"/>
                  <a:gd name="T78" fmla="*/ 0 w 390"/>
                  <a:gd name="T79" fmla="*/ 0 h 140"/>
                  <a:gd name="T80" fmla="*/ 0 w 390"/>
                  <a:gd name="T81" fmla="*/ 0 h 140"/>
                  <a:gd name="T82" fmla="*/ 0 w 390"/>
                  <a:gd name="T83" fmla="*/ 0 h 140"/>
                  <a:gd name="T84" fmla="*/ 0 w 390"/>
                  <a:gd name="T85" fmla="*/ 0 h 140"/>
                  <a:gd name="T86" fmla="*/ 0 w 390"/>
                  <a:gd name="T87" fmla="*/ 0 h 140"/>
                  <a:gd name="T88" fmla="*/ 0 w 390"/>
                  <a:gd name="T89" fmla="*/ 0 h 140"/>
                  <a:gd name="T90" fmla="*/ 0 w 390"/>
                  <a:gd name="T91" fmla="*/ 0 h 140"/>
                  <a:gd name="T92" fmla="*/ 0 w 390"/>
                  <a:gd name="T93" fmla="*/ 0 h 140"/>
                  <a:gd name="T94" fmla="*/ 0 w 390"/>
                  <a:gd name="T95" fmla="*/ 0 h 140"/>
                  <a:gd name="T96" fmla="*/ 0 w 390"/>
                  <a:gd name="T97" fmla="*/ 0 h 140"/>
                  <a:gd name="T98" fmla="*/ 0 w 390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0"/>
                  <a:gd name="T151" fmla="*/ 0 h 140"/>
                  <a:gd name="T152" fmla="*/ 390 w 390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0" h="140">
                    <a:moveTo>
                      <a:pt x="365" y="0"/>
                    </a:moveTo>
                    <a:lnTo>
                      <a:pt x="339" y="0"/>
                    </a:lnTo>
                    <a:lnTo>
                      <a:pt x="314" y="1"/>
                    </a:lnTo>
                    <a:lnTo>
                      <a:pt x="290" y="4"/>
                    </a:lnTo>
                    <a:lnTo>
                      <a:pt x="267" y="6"/>
                    </a:lnTo>
                    <a:lnTo>
                      <a:pt x="243" y="10"/>
                    </a:lnTo>
                    <a:lnTo>
                      <a:pt x="219" y="14"/>
                    </a:lnTo>
                    <a:lnTo>
                      <a:pt x="195" y="18"/>
                    </a:lnTo>
                    <a:lnTo>
                      <a:pt x="173" y="24"/>
                    </a:lnTo>
                    <a:lnTo>
                      <a:pt x="150" y="31"/>
                    </a:lnTo>
                    <a:lnTo>
                      <a:pt x="129" y="38"/>
                    </a:lnTo>
                    <a:lnTo>
                      <a:pt x="108" y="46"/>
                    </a:lnTo>
                    <a:lnTo>
                      <a:pt x="87" y="55"/>
                    </a:lnTo>
                    <a:lnTo>
                      <a:pt x="68" y="63"/>
                    </a:lnTo>
                    <a:lnTo>
                      <a:pt x="48" y="73"/>
                    </a:lnTo>
                    <a:lnTo>
                      <a:pt x="30" y="84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3" y="130"/>
                    </a:lnTo>
                    <a:lnTo>
                      <a:pt x="10" y="137"/>
                    </a:lnTo>
                    <a:lnTo>
                      <a:pt x="20" y="140"/>
                    </a:lnTo>
                    <a:lnTo>
                      <a:pt x="30" y="140"/>
                    </a:lnTo>
                    <a:lnTo>
                      <a:pt x="38" y="137"/>
                    </a:lnTo>
                    <a:lnTo>
                      <a:pt x="55" y="127"/>
                    </a:lnTo>
                    <a:lnTo>
                      <a:pt x="72" y="118"/>
                    </a:lnTo>
                    <a:lnTo>
                      <a:pt x="90" y="109"/>
                    </a:lnTo>
                    <a:lnTo>
                      <a:pt x="108" y="101"/>
                    </a:lnTo>
                    <a:lnTo>
                      <a:pt x="128" y="92"/>
                    </a:lnTo>
                    <a:lnTo>
                      <a:pt x="147" y="85"/>
                    </a:lnTo>
                    <a:lnTo>
                      <a:pt x="167" y="80"/>
                    </a:lnTo>
                    <a:lnTo>
                      <a:pt x="188" y="73"/>
                    </a:lnTo>
                    <a:lnTo>
                      <a:pt x="209" y="69"/>
                    </a:lnTo>
                    <a:lnTo>
                      <a:pt x="230" y="63"/>
                    </a:lnTo>
                    <a:lnTo>
                      <a:pt x="253" y="60"/>
                    </a:lnTo>
                    <a:lnTo>
                      <a:pt x="274" y="56"/>
                    </a:lnTo>
                    <a:lnTo>
                      <a:pt x="296" y="53"/>
                    </a:lnTo>
                    <a:lnTo>
                      <a:pt x="320" y="52"/>
                    </a:lnTo>
                    <a:lnTo>
                      <a:pt x="342" y="50"/>
                    </a:lnTo>
                    <a:lnTo>
                      <a:pt x="365" y="50"/>
                    </a:lnTo>
                    <a:lnTo>
                      <a:pt x="374" y="49"/>
                    </a:lnTo>
                    <a:lnTo>
                      <a:pt x="383" y="43"/>
                    </a:lnTo>
                    <a:lnTo>
                      <a:pt x="388" y="35"/>
                    </a:lnTo>
                    <a:lnTo>
                      <a:pt x="390" y="25"/>
                    </a:lnTo>
                    <a:lnTo>
                      <a:pt x="388" y="15"/>
                    </a:lnTo>
                    <a:lnTo>
                      <a:pt x="383" y="7"/>
                    </a:lnTo>
                    <a:lnTo>
                      <a:pt x="374" y="1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7" name="Freeform 191"/>
              <p:cNvSpPr>
                <a:spLocks/>
              </p:cNvSpPr>
              <p:nvPr/>
            </p:nvSpPr>
            <p:spPr bwMode="auto">
              <a:xfrm>
                <a:off x="2689" y="2670"/>
                <a:ext cx="120" cy="44"/>
              </a:xfrm>
              <a:custGeom>
                <a:avLst/>
                <a:gdLst>
                  <a:gd name="T0" fmla="*/ 0 w 396"/>
                  <a:gd name="T1" fmla="*/ 0 h 144"/>
                  <a:gd name="T2" fmla="*/ 0 w 396"/>
                  <a:gd name="T3" fmla="*/ 0 h 144"/>
                  <a:gd name="T4" fmla="*/ 0 w 396"/>
                  <a:gd name="T5" fmla="*/ 0 h 144"/>
                  <a:gd name="T6" fmla="*/ 0 w 396"/>
                  <a:gd name="T7" fmla="*/ 0 h 144"/>
                  <a:gd name="T8" fmla="*/ 0 w 396"/>
                  <a:gd name="T9" fmla="*/ 0 h 144"/>
                  <a:gd name="T10" fmla="*/ 0 w 396"/>
                  <a:gd name="T11" fmla="*/ 0 h 144"/>
                  <a:gd name="T12" fmla="*/ 0 w 396"/>
                  <a:gd name="T13" fmla="*/ 0 h 144"/>
                  <a:gd name="T14" fmla="*/ 0 w 396"/>
                  <a:gd name="T15" fmla="*/ 0 h 144"/>
                  <a:gd name="T16" fmla="*/ 0 w 396"/>
                  <a:gd name="T17" fmla="*/ 0 h 144"/>
                  <a:gd name="T18" fmla="*/ 0 w 396"/>
                  <a:gd name="T19" fmla="*/ 0 h 144"/>
                  <a:gd name="T20" fmla="*/ 0 w 396"/>
                  <a:gd name="T21" fmla="*/ 0 h 144"/>
                  <a:gd name="T22" fmla="*/ 0 w 396"/>
                  <a:gd name="T23" fmla="*/ 0 h 144"/>
                  <a:gd name="T24" fmla="*/ 0 w 396"/>
                  <a:gd name="T25" fmla="*/ 0 h 144"/>
                  <a:gd name="T26" fmla="*/ 0 w 396"/>
                  <a:gd name="T27" fmla="*/ 0 h 144"/>
                  <a:gd name="T28" fmla="*/ 0 w 396"/>
                  <a:gd name="T29" fmla="*/ 0 h 144"/>
                  <a:gd name="T30" fmla="*/ 0 w 396"/>
                  <a:gd name="T31" fmla="*/ 0 h 144"/>
                  <a:gd name="T32" fmla="*/ 0 w 396"/>
                  <a:gd name="T33" fmla="*/ 0 h 144"/>
                  <a:gd name="T34" fmla="*/ 0 w 396"/>
                  <a:gd name="T35" fmla="*/ 0 h 144"/>
                  <a:gd name="T36" fmla="*/ 0 w 396"/>
                  <a:gd name="T37" fmla="*/ 0 h 144"/>
                  <a:gd name="T38" fmla="*/ 0 w 396"/>
                  <a:gd name="T39" fmla="*/ 0 h 144"/>
                  <a:gd name="T40" fmla="*/ 0 w 396"/>
                  <a:gd name="T41" fmla="*/ 0 h 144"/>
                  <a:gd name="T42" fmla="*/ 0 w 396"/>
                  <a:gd name="T43" fmla="*/ 0 h 144"/>
                  <a:gd name="T44" fmla="*/ 0 w 396"/>
                  <a:gd name="T45" fmla="*/ 0 h 144"/>
                  <a:gd name="T46" fmla="*/ 0 w 396"/>
                  <a:gd name="T47" fmla="*/ 0 h 144"/>
                  <a:gd name="T48" fmla="*/ 0 w 396"/>
                  <a:gd name="T49" fmla="*/ 0 h 144"/>
                  <a:gd name="T50" fmla="*/ 0 w 396"/>
                  <a:gd name="T51" fmla="*/ 0 h 144"/>
                  <a:gd name="T52" fmla="*/ 0 w 396"/>
                  <a:gd name="T53" fmla="*/ 0 h 144"/>
                  <a:gd name="T54" fmla="*/ 0 w 396"/>
                  <a:gd name="T55" fmla="*/ 0 h 144"/>
                  <a:gd name="T56" fmla="*/ 0 w 396"/>
                  <a:gd name="T57" fmla="*/ 0 h 144"/>
                  <a:gd name="T58" fmla="*/ 0 w 396"/>
                  <a:gd name="T59" fmla="*/ 0 h 144"/>
                  <a:gd name="T60" fmla="*/ 0 w 396"/>
                  <a:gd name="T61" fmla="*/ 0 h 144"/>
                  <a:gd name="T62" fmla="*/ 0 w 396"/>
                  <a:gd name="T63" fmla="*/ 0 h 144"/>
                  <a:gd name="T64" fmla="*/ 0 w 396"/>
                  <a:gd name="T65" fmla="*/ 0 h 144"/>
                  <a:gd name="T66" fmla="*/ 0 w 396"/>
                  <a:gd name="T67" fmla="*/ 0 h 144"/>
                  <a:gd name="T68" fmla="*/ 0 w 396"/>
                  <a:gd name="T69" fmla="*/ 0 h 144"/>
                  <a:gd name="T70" fmla="*/ 0 w 396"/>
                  <a:gd name="T71" fmla="*/ 0 h 144"/>
                  <a:gd name="T72" fmla="*/ 0 w 396"/>
                  <a:gd name="T73" fmla="*/ 0 h 144"/>
                  <a:gd name="T74" fmla="*/ 0 w 396"/>
                  <a:gd name="T75" fmla="*/ 0 h 144"/>
                  <a:gd name="T76" fmla="*/ 0 w 396"/>
                  <a:gd name="T77" fmla="*/ 0 h 144"/>
                  <a:gd name="T78" fmla="*/ 0 w 396"/>
                  <a:gd name="T79" fmla="*/ 0 h 144"/>
                  <a:gd name="T80" fmla="*/ 0 w 396"/>
                  <a:gd name="T81" fmla="*/ 0 h 144"/>
                  <a:gd name="T82" fmla="*/ 0 w 396"/>
                  <a:gd name="T83" fmla="*/ 0 h 144"/>
                  <a:gd name="T84" fmla="*/ 0 w 396"/>
                  <a:gd name="T85" fmla="*/ 0 h 144"/>
                  <a:gd name="T86" fmla="*/ 0 w 396"/>
                  <a:gd name="T87" fmla="*/ 0 h 144"/>
                  <a:gd name="T88" fmla="*/ 0 w 396"/>
                  <a:gd name="T89" fmla="*/ 0 h 144"/>
                  <a:gd name="T90" fmla="*/ 0 w 396"/>
                  <a:gd name="T91" fmla="*/ 0 h 144"/>
                  <a:gd name="T92" fmla="*/ 0 w 396"/>
                  <a:gd name="T93" fmla="*/ 0 h 144"/>
                  <a:gd name="T94" fmla="*/ 0 w 396"/>
                  <a:gd name="T95" fmla="*/ 0 h 144"/>
                  <a:gd name="T96" fmla="*/ 0 w 396"/>
                  <a:gd name="T97" fmla="*/ 0 h 1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6"/>
                  <a:gd name="T148" fmla="*/ 0 h 144"/>
                  <a:gd name="T149" fmla="*/ 396 w 396"/>
                  <a:gd name="T150" fmla="*/ 144 h 1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6" h="144">
                    <a:moveTo>
                      <a:pt x="25" y="50"/>
                    </a:moveTo>
                    <a:lnTo>
                      <a:pt x="49" y="50"/>
                    </a:lnTo>
                    <a:lnTo>
                      <a:pt x="73" y="52"/>
                    </a:lnTo>
                    <a:lnTo>
                      <a:pt x="95" y="53"/>
                    </a:lnTo>
                    <a:lnTo>
                      <a:pt x="118" y="56"/>
                    </a:lnTo>
                    <a:lnTo>
                      <a:pt x="141" y="60"/>
                    </a:lnTo>
                    <a:lnTo>
                      <a:pt x="162" y="63"/>
                    </a:lnTo>
                    <a:lnTo>
                      <a:pt x="185" y="69"/>
                    </a:lnTo>
                    <a:lnTo>
                      <a:pt x="206" y="74"/>
                    </a:lnTo>
                    <a:lnTo>
                      <a:pt x="227" y="80"/>
                    </a:lnTo>
                    <a:lnTo>
                      <a:pt x="248" y="87"/>
                    </a:lnTo>
                    <a:lnTo>
                      <a:pt x="268" y="94"/>
                    </a:lnTo>
                    <a:lnTo>
                      <a:pt x="287" y="102"/>
                    </a:lnTo>
                    <a:lnTo>
                      <a:pt x="305" y="111"/>
                    </a:lnTo>
                    <a:lnTo>
                      <a:pt x="324" y="119"/>
                    </a:lnTo>
                    <a:lnTo>
                      <a:pt x="340" y="130"/>
                    </a:lnTo>
                    <a:lnTo>
                      <a:pt x="357" y="140"/>
                    </a:lnTo>
                    <a:lnTo>
                      <a:pt x="367" y="144"/>
                    </a:lnTo>
                    <a:lnTo>
                      <a:pt x="377" y="144"/>
                    </a:lnTo>
                    <a:lnTo>
                      <a:pt x="385" y="141"/>
                    </a:lnTo>
                    <a:lnTo>
                      <a:pt x="392" y="134"/>
                    </a:lnTo>
                    <a:lnTo>
                      <a:pt x="396" y="125"/>
                    </a:lnTo>
                    <a:lnTo>
                      <a:pt x="396" y="115"/>
                    </a:lnTo>
                    <a:lnTo>
                      <a:pt x="392" y="106"/>
                    </a:lnTo>
                    <a:lnTo>
                      <a:pt x="385" y="99"/>
                    </a:lnTo>
                    <a:lnTo>
                      <a:pt x="367" y="88"/>
                    </a:lnTo>
                    <a:lnTo>
                      <a:pt x="349" y="77"/>
                    </a:lnTo>
                    <a:lnTo>
                      <a:pt x="329" y="67"/>
                    </a:lnTo>
                    <a:lnTo>
                      <a:pt x="310" y="57"/>
                    </a:lnTo>
                    <a:lnTo>
                      <a:pt x="289" y="49"/>
                    </a:lnTo>
                    <a:lnTo>
                      <a:pt x="266" y="41"/>
                    </a:lnTo>
                    <a:lnTo>
                      <a:pt x="244" y="32"/>
                    </a:lnTo>
                    <a:lnTo>
                      <a:pt x="221" y="27"/>
                    </a:lnTo>
                    <a:lnTo>
                      <a:pt x="197" y="20"/>
                    </a:lnTo>
                    <a:lnTo>
                      <a:pt x="175" y="15"/>
                    </a:lnTo>
                    <a:lnTo>
                      <a:pt x="150" y="10"/>
                    </a:lnTo>
                    <a:lnTo>
                      <a:pt x="126" y="7"/>
                    </a:lnTo>
                    <a:lnTo>
                      <a:pt x="101" y="4"/>
                    </a:lnTo>
                    <a:lnTo>
                      <a:pt x="76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8" name="Freeform 192"/>
              <p:cNvSpPr>
                <a:spLocks/>
              </p:cNvSpPr>
              <p:nvPr/>
            </p:nvSpPr>
            <p:spPr bwMode="auto">
              <a:xfrm>
                <a:off x="2924" y="2787"/>
                <a:ext cx="23" cy="30"/>
              </a:xfrm>
              <a:custGeom>
                <a:avLst/>
                <a:gdLst>
                  <a:gd name="T0" fmla="*/ 0 w 76"/>
                  <a:gd name="T1" fmla="*/ 0 h 101"/>
                  <a:gd name="T2" fmla="*/ 0 w 76"/>
                  <a:gd name="T3" fmla="*/ 0 h 101"/>
                  <a:gd name="T4" fmla="*/ 0 w 76"/>
                  <a:gd name="T5" fmla="*/ 0 h 101"/>
                  <a:gd name="T6" fmla="*/ 0 w 76"/>
                  <a:gd name="T7" fmla="*/ 0 h 101"/>
                  <a:gd name="T8" fmla="*/ 0 w 76"/>
                  <a:gd name="T9" fmla="*/ 0 h 101"/>
                  <a:gd name="T10" fmla="*/ 0 w 76"/>
                  <a:gd name="T11" fmla="*/ 0 h 101"/>
                  <a:gd name="T12" fmla="*/ 0 w 76"/>
                  <a:gd name="T13" fmla="*/ 0 h 101"/>
                  <a:gd name="T14" fmla="*/ 0 w 76"/>
                  <a:gd name="T15" fmla="*/ 0 h 101"/>
                  <a:gd name="T16" fmla="*/ 0 w 76"/>
                  <a:gd name="T17" fmla="*/ 0 h 101"/>
                  <a:gd name="T18" fmla="*/ 0 w 76"/>
                  <a:gd name="T19" fmla="*/ 0 h 101"/>
                  <a:gd name="T20" fmla="*/ 0 w 76"/>
                  <a:gd name="T21" fmla="*/ 0 h 101"/>
                  <a:gd name="T22" fmla="*/ 0 w 76"/>
                  <a:gd name="T23" fmla="*/ 0 h 101"/>
                  <a:gd name="T24" fmla="*/ 0 w 76"/>
                  <a:gd name="T25" fmla="*/ 0 h 101"/>
                  <a:gd name="T26" fmla="*/ 0 w 76"/>
                  <a:gd name="T27" fmla="*/ 0 h 101"/>
                  <a:gd name="T28" fmla="*/ 0 w 76"/>
                  <a:gd name="T29" fmla="*/ 0 h 101"/>
                  <a:gd name="T30" fmla="*/ 0 w 76"/>
                  <a:gd name="T31" fmla="*/ 0 h 101"/>
                  <a:gd name="T32" fmla="*/ 0 w 76"/>
                  <a:gd name="T33" fmla="*/ 0 h 101"/>
                  <a:gd name="T34" fmla="*/ 0 w 76"/>
                  <a:gd name="T35" fmla="*/ 0 h 101"/>
                  <a:gd name="T36" fmla="*/ 0 w 76"/>
                  <a:gd name="T37" fmla="*/ 0 h 101"/>
                  <a:gd name="T38" fmla="*/ 0 w 76"/>
                  <a:gd name="T39" fmla="*/ 0 h 101"/>
                  <a:gd name="T40" fmla="*/ 0 w 76"/>
                  <a:gd name="T41" fmla="*/ 0 h 101"/>
                  <a:gd name="T42" fmla="*/ 0 w 76"/>
                  <a:gd name="T43" fmla="*/ 0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101"/>
                  <a:gd name="T68" fmla="*/ 76 w 7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101">
                    <a:moveTo>
                      <a:pt x="29" y="101"/>
                    </a:moveTo>
                    <a:lnTo>
                      <a:pt x="35" y="100"/>
                    </a:lnTo>
                    <a:lnTo>
                      <a:pt x="41" y="100"/>
                    </a:lnTo>
                    <a:lnTo>
                      <a:pt x="46" y="98"/>
                    </a:lnTo>
                    <a:lnTo>
                      <a:pt x="53" y="97"/>
                    </a:lnTo>
                    <a:lnTo>
                      <a:pt x="59" y="95"/>
                    </a:lnTo>
                    <a:lnTo>
                      <a:pt x="64" y="95"/>
                    </a:lnTo>
                    <a:lnTo>
                      <a:pt x="70" y="94"/>
                    </a:lnTo>
                    <a:lnTo>
                      <a:pt x="76" y="94"/>
                    </a:lnTo>
                    <a:lnTo>
                      <a:pt x="67" y="81"/>
                    </a:lnTo>
                    <a:lnTo>
                      <a:pt x="60" y="69"/>
                    </a:lnTo>
                    <a:lnTo>
                      <a:pt x="53" y="56"/>
                    </a:lnTo>
                    <a:lnTo>
                      <a:pt x="46" y="43"/>
                    </a:lnTo>
                    <a:lnTo>
                      <a:pt x="39" y="32"/>
                    </a:lnTo>
                    <a:lnTo>
                      <a:pt x="32" y="21"/>
                    </a:lnTo>
                    <a:lnTo>
                      <a:pt x="27" y="1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29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" name="Freeform 193"/>
              <p:cNvSpPr>
                <a:spLocks/>
              </p:cNvSpPr>
              <p:nvPr/>
            </p:nvSpPr>
            <p:spPr bwMode="auto">
              <a:xfrm>
                <a:off x="2696" y="2784"/>
                <a:ext cx="22" cy="31"/>
              </a:xfrm>
              <a:custGeom>
                <a:avLst/>
                <a:gdLst>
                  <a:gd name="T0" fmla="*/ 0 w 73"/>
                  <a:gd name="T1" fmla="*/ 0 h 102"/>
                  <a:gd name="T2" fmla="*/ 0 w 73"/>
                  <a:gd name="T3" fmla="*/ 0 h 102"/>
                  <a:gd name="T4" fmla="*/ 0 w 73"/>
                  <a:gd name="T5" fmla="*/ 0 h 102"/>
                  <a:gd name="T6" fmla="*/ 0 w 73"/>
                  <a:gd name="T7" fmla="*/ 0 h 102"/>
                  <a:gd name="T8" fmla="*/ 0 w 73"/>
                  <a:gd name="T9" fmla="*/ 0 h 102"/>
                  <a:gd name="T10" fmla="*/ 0 w 73"/>
                  <a:gd name="T11" fmla="*/ 0 h 102"/>
                  <a:gd name="T12" fmla="*/ 0 w 73"/>
                  <a:gd name="T13" fmla="*/ 0 h 102"/>
                  <a:gd name="T14" fmla="*/ 0 w 73"/>
                  <a:gd name="T15" fmla="*/ 0 h 102"/>
                  <a:gd name="T16" fmla="*/ 0 w 73"/>
                  <a:gd name="T17" fmla="*/ 0 h 102"/>
                  <a:gd name="T18" fmla="*/ 0 w 73"/>
                  <a:gd name="T19" fmla="*/ 0 h 102"/>
                  <a:gd name="T20" fmla="*/ 0 w 73"/>
                  <a:gd name="T21" fmla="*/ 0 h 102"/>
                  <a:gd name="T22" fmla="*/ 0 w 73"/>
                  <a:gd name="T23" fmla="*/ 0 h 102"/>
                  <a:gd name="T24" fmla="*/ 0 w 73"/>
                  <a:gd name="T25" fmla="*/ 0 h 102"/>
                  <a:gd name="T26" fmla="*/ 0 w 73"/>
                  <a:gd name="T27" fmla="*/ 0 h 102"/>
                  <a:gd name="T28" fmla="*/ 0 w 73"/>
                  <a:gd name="T29" fmla="*/ 0 h 102"/>
                  <a:gd name="T30" fmla="*/ 0 w 73"/>
                  <a:gd name="T31" fmla="*/ 0 h 102"/>
                  <a:gd name="T32" fmla="*/ 0 w 73"/>
                  <a:gd name="T33" fmla="*/ 0 h 102"/>
                  <a:gd name="T34" fmla="*/ 0 w 73"/>
                  <a:gd name="T35" fmla="*/ 0 h 102"/>
                  <a:gd name="T36" fmla="*/ 0 w 73"/>
                  <a:gd name="T37" fmla="*/ 0 h 1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102"/>
                  <a:gd name="T59" fmla="*/ 73 w 73"/>
                  <a:gd name="T60" fmla="*/ 102 h 1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102">
                    <a:moveTo>
                      <a:pt x="73" y="102"/>
                    </a:moveTo>
                    <a:lnTo>
                      <a:pt x="66" y="1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0" y="99"/>
                    </a:lnTo>
                    <a:lnTo>
                      <a:pt x="1" y="99"/>
                    </a:lnTo>
                    <a:lnTo>
                      <a:pt x="9" y="99"/>
                    </a:lnTo>
                    <a:lnTo>
                      <a:pt x="19" y="99"/>
                    </a:lnTo>
                    <a:lnTo>
                      <a:pt x="28" y="99"/>
                    </a:lnTo>
                    <a:lnTo>
                      <a:pt x="38" y="101"/>
                    </a:lnTo>
                    <a:lnTo>
                      <a:pt x="46" y="101"/>
                    </a:lnTo>
                    <a:lnTo>
                      <a:pt x="54" y="101"/>
                    </a:lnTo>
                    <a:lnTo>
                      <a:pt x="64" y="102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" name="Freeform 194"/>
              <p:cNvSpPr>
                <a:spLocks/>
              </p:cNvSpPr>
              <p:nvPr/>
            </p:nvSpPr>
            <p:spPr bwMode="auto">
              <a:xfrm>
                <a:off x="2640" y="2592"/>
                <a:ext cx="384" cy="273"/>
              </a:xfrm>
              <a:custGeom>
                <a:avLst/>
                <a:gdLst>
                  <a:gd name="T0" fmla="*/ 0 w 1267"/>
                  <a:gd name="T1" fmla="*/ 0 h 901"/>
                  <a:gd name="T2" fmla="*/ 0 w 1267"/>
                  <a:gd name="T3" fmla="*/ 0 h 901"/>
                  <a:gd name="T4" fmla="*/ 0 w 1267"/>
                  <a:gd name="T5" fmla="*/ 0 h 901"/>
                  <a:gd name="T6" fmla="*/ 0 w 1267"/>
                  <a:gd name="T7" fmla="*/ 0 h 901"/>
                  <a:gd name="T8" fmla="*/ 0 w 1267"/>
                  <a:gd name="T9" fmla="*/ 0 h 901"/>
                  <a:gd name="T10" fmla="*/ 0 w 1267"/>
                  <a:gd name="T11" fmla="*/ 0 h 901"/>
                  <a:gd name="T12" fmla="*/ 0 w 1267"/>
                  <a:gd name="T13" fmla="*/ 0 h 901"/>
                  <a:gd name="T14" fmla="*/ 0 w 1267"/>
                  <a:gd name="T15" fmla="*/ 0 h 901"/>
                  <a:gd name="T16" fmla="*/ 0 w 1267"/>
                  <a:gd name="T17" fmla="*/ 0 h 901"/>
                  <a:gd name="T18" fmla="*/ 0 w 1267"/>
                  <a:gd name="T19" fmla="*/ 0 h 901"/>
                  <a:gd name="T20" fmla="*/ 0 w 1267"/>
                  <a:gd name="T21" fmla="*/ 0 h 901"/>
                  <a:gd name="T22" fmla="*/ 0 w 1267"/>
                  <a:gd name="T23" fmla="*/ 0 h 901"/>
                  <a:gd name="T24" fmla="*/ 0 w 1267"/>
                  <a:gd name="T25" fmla="*/ 0 h 901"/>
                  <a:gd name="T26" fmla="*/ 0 w 1267"/>
                  <a:gd name="T27" fmla="*/ 0 h 901"/>
                  <a:gd name="T28" fmla="*/ 0 w 1267"/>
                  <a:gd name="T29" fmla="*/ 0 h 901"/>
                  <a:gd name="T30" fmla="*/ 0 w 1267"/>
                  <a:gd name="T31" fmla="*/ 0 h 901"/>
                  <a:gd name="T32" fmla="*/ 0 w 1267"/>
                  <a:gd name="T33" fmla="*/ 0 h 901"/>
                  <a:gd name="T34" fmla="*/ 0 w 1267"/>
                  <a:gd name="T35" fmla="*/ 0 h 901"/>
                  <a:gd name="T36" fmla="*/ 0 w 1267"/>
                  <a:gd name="T37" fmla="*/ 0 h 901"/>
                  <a:gd name="T38" fmla="*/ 0 w 1267"/>
                  <a:gd name="T39" fmla="*/ 0 h 901"/>
                  <a:gd name="T40" fmla="*/ 0 w 1267"/>
                  <a:gd name="T41" fmla="*/ 0 h 901"/>
                  <a:gd name="T42" fmla="*/ 0 w 1267"/>
                  <a:gd name="T43" fmla="*/ 0 h 901"/>
                  <a:gd name="T44" fmla="*/ 0 w 1267"/>
                  <a:gd name="T45" fmla="*/ 0 h 901"/>
                  <a:gd name="T46" fmla="*/ 0 w 1267"/>
                  <a:gd name="T47" fmla="*/ 0 h 901"/>
                  <a:gd name="T48" fmla="*/ 0 w 1267"/>
                  <a:gd name="T49" fmla="*/ 0 h 901"/>
                  <a:gd name="T50" fmla="*/ 0 w 1267"/>
                  <a:gd name="T51" fmla="*/ 0 h 901"/>
                  <a:gd name="T52" fmla="*/ 0 w 1267"/>
                  <a:gd name="T53" fmla="*/ 0 h 901"/>
                  <a:gd name="T54" fmla="*/ 0 w 1267"/>
                  <a:gd name="T55" fmla="*/ 0 h 901"/>
                  <a:gd name="T56" fmla="*/ 0 w 1267"/>
                  <a:gd name="T57" fmla="*/ 0 h 901"/>
                  <a:gd name="T58" fmla="*/ 0 w 1267"/>
                  <a:gd name="T59" fmla="*/ 0 h 901"/>
                  <a:gd name="T60" fmla="*/ 0 w 1267"/>
                  <a:gd name="T61" fmla="*/ 0 h 901"/>
                  <a:gd name="T62" fmla="*/ 0 w 1267"/>
                  <a:gd name="T63" fmla="*/ 0 h 901"/>
                  <a:gd name="T64" fmla="*/ 0 w 1267"/>
                  <a:gd name="T65" fmla="*/ 0 h 901"/>
                  <a:gd name="T66" fmla="*/ 0 w 1267"/>
                  <a:gd name="T67" fmla="*/ 0 h 901"/>
                  <a:gd name="T68" fmla="*/ 0 w 1267"/>
                  <a:gd name="T69" fmla="*/ 0 h 901"/>
                  <a:gd name="T70" fmla="*/ 0 w 1267"/>
                  <a:gd name="T71" fmla="*/ 0 h 901"/>
                  <a:gd name="T72" fmla="*/ 0 w 1267"/>
                  <a:gd name="T73" fmla="*/ 0 h 901"/>
                  <a:gd name="T74" fmla="*/ 0 w 1267"/>
                  <a:gd name="T75" fmla="*/ 0 h 901"/>
                  <a:gd name="T76" fmla="*/ 0 w 1267"/>
                  <a:gd name="T77" fmla="*/ 0 h 901"/>
                  <a:gd name="T78" fmla="*/ 0 w 1267"/>
                  <a:gd name="T79" fmla="*/ 0 h 901"/>
                  <a:gd name="T80" fmla="*/ 0 w 1267"/>
                  <a:gd name="T81" fmla="*/ 0 h 901"/>
                  <a:gd name="T82" fmla="*/ 0 w 1267"/>
                  <a:gd name="T83" fmla="*/ 0 h 901"/>
                  <a:gd name="T84" fmla="*/ 0 w 1267"/>
                  <a:gd name="T85" fmla="*/ 0 h 901"/>
                  <a:gd name="T86" fmla="*/ 0 w 1267"/>
                  <a:gd name="T87" fmla="*/ 0 h 901"/>
                  <a:gd name="T88" fmla="*/ 0 w 1267"/>
                  <a:gd name="T89" fmla="*/ 0 h 901"/>
                  <a:gd name="T90" fmla="*/ 0 w 1267"/>
                  <a:gd name="T91" fmla="*/ 0 h 901"/>
                  <a:gd name="T92" fmla="*/ 0 w 1267"/>
                  <a:gd name="T93" fmla="*/ 0 h 901"/>
                  <a:gd name="T94" fmla="*/ 0 w 1267"/>
                  <a:gd name="T95" fmla="*/ 0 h 901"/>
                  <a:gd name="T96" fmla="*/ 0 w 1267"/>
                  <a:gd name="T97" fmla="*/ 0 h 901"/>
                  <a:gd name="T98" fmla="*/ 0 w 1267"/>
                  <a:gd name="T99" fmla="*/ 0 h 901"/>
                  <a:gd name="T100" fmla="*/ 0 w 1267"/>
                  <a:gd name="T101" fmla="*/ 0 h 9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7"/>
                  <a:gd name="T154" fmla="*/ 0 h 901"/>
                  <a:gd name="T155" fmla="*/ 1267 w 1267"/>
                  <a:gd name="T156" fmla="*/ 901 h 9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7" h="901">
                    <a:moveTo>
                      <a:pt x="1226" y="14"/>
                    </a:moveTo>
                    <a:lnTo>
                      <a:pt x="1208" y="11"/>
                    </a:lnTo>
                    <a:lnTo>
                      <a:pt x="1190" y="7"/>
                    </a:lnTo>
                    <a:lnTo>
                      <a:pt x="1171" y="6"/>
                    </a:lnTo>
                    <a:lnTo>
                      <a:pt x="1153" y="3"/>
                    </a:lnTo>
                    <a:lnTo>
                      <a:pt x="1133" y="1"/>
                    </a:lnTo>
                    <a:lnTo>
                      <a:pt x="1115" y="1"/>
                    </a:lnTo>
                    <a:lnTo>
                      <a:pt x="1096" y="0"/>
                    </a:lnTo>
                    <a:lnTo>
                      <a:pt x="1077" y="0"/>
                    </a:lnTo>
                    <a:lnTo>
                      <a:pt x="1044" y="1"/>
                    </a:lnTo>
                    <a:lnTo>
                      <a:pt x="1009" y="3"/>
                    </a:lnTo>
                    <a:lnTo>
                      <a:pt x="977" y="7"/>
                    </a:lnTo>
                    <a:lnTo>
                      <a:pt x="943" y="11"/>
                    </a:lnTo>
                    <a:lnTo>
                      <a:pt x="912" y="18"/>
                    </a:lnTo>
                    <a:lnTo>
                      <a:pt x="880" y="25"/>
                    </a:lnTo>
                    <a:lnTo>
                      <a:pt x="850" y="35"/>
                    </a:lnTo>
                    <a:lnTo>
                      <a:pt x="821" y="45"/>
                    </a:lnTo>
                    <a:lnTo>
                      <a:pt x="793" y="56"/>
                    </a:lnTo>
                    <a:lnTo>
                      <a:pt x="766" y="69"/>
                    </a:lnTo>
                    <a:lnTo>
                      <a:pt x="740" y="83"/>
                    </a:lnTo>
                    <a:lnTo>
                      <a:pt x="716" y="97"/>
                    </a:lnTo>
                    <a:lnTo>
                      <a:pt x="692" y="112"/>
                    </a:lnTo>
                    <a:lnTo>
                      <a:pt x="671" y="129"/>
                    </a:lnTo>
                    <a:lnTo>
                      <a:pt x="650" y="147"/>
                    </a:lnTo>
                    <a:lnTo>
                      <a:pt x="632" y="165"/>
                    </a:lnTo>
                    <a:lnTo>
                      <a:pt x="614" y="147"/>
                    </a:lnTo>
                    <a:lnTo>
                      <a:pt x="594" y="129"/>
                    </a:lnTo>
                    <a:lnTo>
                      <a:pt x="571" y="112"/>
                    </a:lnTo>
                    <a:lnTo>
                      <a:pt x="549" y="97"/>
                    </a:lnTo>
                    <a:lnTo>
                      <a:pt x="525" y="83"/>
                    </a:lnTo>
                    <a:lnTo>
                      <a:pt x="499" y="69"/>
                    </a:lnTo>
                    <a:lnTo>
                      <a:pt x="472" y="56"/>
                    </a:lnTo>
                    <a:lnTo>
                      <a:pt x="444" y="45"/>
                    </a:lnTo>
                    <a:lnTo>
                      <a:pt x="415" y="35"/>
                    </a:lnTo>
                    <a:lnTo>
                      <a:pt x="384" y="25"/>
                    </a:lnTo>
                    <a:lnTo>
                      <a:pt x="353" y="18"/>
                    </a:lnTo>
                    <a:lnTo>
                      <a:pt x="321" y="11"/>
                    </a:lnTo>
                    <a:lnTo>
                      <a:pt x="288" y="7"/>
                    </a:lnTo>
                    <a:lnTo>
                      <a:pt x="255" y="3"/>
                    </a:lnTo>
                    <a:lnTo>
                      <a:pt x="221" y="1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48" y="1"/>
                    </a:lnTo>
                    <a:lnTo>
                      <a:pt x="130" y="1"/>
                    </a:lnTo>
                    <a:lnTo>
                      <a:pt x="112" y="3"/>
                    </a:lnTo>
                    <a:lnTo>
                      <a:pt x="94" y="6"/>
                    </a:lnTo>
                    <a:lnTo>
                      <a:pt x="77" y="7"/>
                    </a:lnTo>
                    <a:lnTo>
                      <a:pt x="59" y="11"/>
                    </a:lnTo>
                    <a:lnTo>
                      <a:pt x="40" y="14"/>
                    </a:lnTo>
                    <a:lnTo>
                      <a:pt x="0" y="22"/>
                    </a:lnTo>
                    <a:lnTo>
                      <a:pt x="0" y="685"/>
                    </a:lnTo>
                    <a:lnTo>
                      <a:pt x="0" y="901"/>
                    </a:lnTo>
                    <a:lnTo>
                      <a:pt x="60" y="889"/>
                    </a:lnTo>
                    <a:lnTo>
                      <a:pt x="68" y="887"/>
                    </a:lnTo>
                    <a:lnTo>
                      <a:pt x="77" y="886"/>
                    </a:lnTo>
                    <a:lnTo>
                      <a:pt x="85" y="884"/>
                    </a:lnTo>
                    <a:lnTo>
                      <a:pt x="94" y="883"/>
                    </a:lnTo>
                    <a:lnTo>
                      <a:pt x="102" y="883"/>
                    </a:lnTo>
                    <a:lnTo>
                      <a:pt x="110" y="882"/>
                    </a:lnTo>
                    <a:lnTo>
                      <a:pt x="119" y="880"/>
                    </a:lnTo>
                    <a:lnTo>
                      <a:pt x="127" y="880"/>
                    </a:lnTo>
                    <a:lnTo>
                      <a:pt x="168" y="777"/>
                    </a:lnTo>
                    <a:lnTo>
                      <a:pt x="159" y="777"/>
                    </a:lnTo>
                    <a:lnTo>
                      <a:pt x="150" y="778"/>
                    </a:lnTo>
                    <a:lnTo>
                      <a:pt x="141" y="778"/>
                    </a:lnTo>
                    <a:lnTo>
                      <a:pt x="133" y="778"/>
                    </a:lnTo>
                    <a:lnTo>
                      <a:pt x="124" y="779"/>
                    </a:lnTo>
                    <a:lnTo>
                      <a:pt x="116" y="779"/>
                    </a:lnTo>
                    <a:lnTo>
                      <a:pt x="109" y="781"/>
                    </a:lnTo>
                    <a:lnTo>
                      <a:pt x="101" y="781"/>
                    </a:lnTo>
                    <a:lnTo>
                      <a:pt x="101" y="739"/>
                    </a:lnTo>
                    <a:lnTo>
                      <a:pt x="110" y="737"/>
                    </a:lnTo>
                    <a:lnTo>
                      <a:pt x="120" y="736"/>
                    </a:lnTo>
                    <a:lnTo>
                      <a:pt x="131" y="735"/>
                    </a:lnTo>
                    <a:lnTo>
                      <a:pt x="141" y="735"/>
                    </a:lnTo>
                    <a:lnTo>
                      <a:pt x="152" y="733"/>
                    </a:lnTo>
                    <a:lnTo>
                      <a:pt x="162" y="733"/>
                    </a:lnTo>
                    <a:lnTo>
                      <a:pt x="173" y="733"/>
                    </a:lnTo>
                    <a:lnTo>
                      <a:pt x="185" y="733"/>
                    </a:lnTo>
                    <a:lnTo>
                      <a:pt x="224" y="634"/>
                    </a:lnTo>
                    <a:lnTo>
                      <a:pt x="209" y="632"/>
                    </a:lnTo>
                    <a:lnTo>
                      <a:pt x="193" y="632"/>
                    </a:lnTo>
                    <a:lnTo>
                      <a:pt x="176" y="632"/>
                    </a:lnTo>
                    <a:lnTo>
                      <a:pt x="161" y="632"/>
                    </a:lnTo>
                    <a:lnTo>
                      <a:pt x="145" y="634"/>
                    </a:lnTo>
                    <a:lnTo>
                      <a:pt x="130" y="635"/>
                    </a:lnTo>
                    <a:lnTo>
                      <a:pt x="116" y="636"/>
                    </a:lnTo>
                    <a:lnTo>
                      <a:pt x="101" y="638"/>
                    </a:lnTo>
                    <a:lnTo>
                      <a:pt x="101" y="107"/>
                    </a:lnTo>
                    <a:lnTo>
                      <a:pt x="110" y="105"/>
                    </a:lnTo>
                    <a:lnTo>
                      <a:pt x="122" y="104"/>
                    </a:lnTo>
                    <a:lnTo>
                      <a:pt x="131" y="102"/>
                    </a:lnTo>
                    <a:lnTo>
                      <a:pt x="143" y="102"/>
                    </a:lnTo>
                    <a:lnTo>
                      <a:pt x="152" y="101"/>
                    </a:lnTo>
                    <a:lnTo>
                      <a:pt x="164" y="101"/>
                    </a:lnTo>
                    <a:lnTo>
                      <a:pt x="175" y="101"/>
                    </a:lnTo>
                    <a:lnTo>
                      <a:pt x="186" y="101"/>
                    </a:lnTo>
                    <a:lnTo>
                      <a:pt x="220" y="102"/>
                    </a:lnTo>
                    <a:lnTo>
                      <a:pt x="253" y="104"/>
                    </a:lnTo>
                    <a:lnTo>
                      <a:pt x="286" y="108"/>
                    </a:lnTo>
                    <a:lnTo>
                      <a:pt x="318" y="114"/>
                    </a:lnTo>
                    <a:lnTo>
                      <a:pt x="349" y="121"/>
                    </a:lnTo>
                    <a:lnTo>
                      <a:pt x="378" y="129"/>
                    </a:lnTo>
                    <a:lnTo>
                      <a:pt x="406" y="137"/>
                    </a:lnTo>
                    <a:lnTo>
                      <a:pt x="434" y="149"/>
                    </a:lnTo>
                    <a:lnTo>
                      <a:pt x="459" y="161"/>
                    </a:lnTo>
                    <a:lnTo>
                      <a:pt x="485" y="174"/>
                    </a:lnTo>
                    <a:lnTo>
                      <a:pt x="507" y="188"/>
                    </a:lnTo>
                    <a:lnTo>
                      <a:pt x="527" y="203"/>
                    </a:lnTo>
                    <a:lnTo>
                      <a:pt x="546" y="220"/>
                    </a:lnTo>
                    <a:lnTo>
                      <a:pt x="562" y="237"/>
                    </a:lnTo>
                    <a:lnTo>
                      <a:pt x="577" y="255"/>
                    </a:lnTo>
                    <a:lnTo>
                      <a:pt x="588" y="273"/>
                    </a:lnTo>
                    <a:lnTo>
                      <a:pt x="632" y="353"/>
                    </a:lnTo>
                    <a:lnTo>
                      <a:pt x="677" y="273"/>
                    </a:lnTo>
                    <a:lnTo>
                      <a:pt x="688" y="255"/>
                    </a:lnTo>
                    <a:lnTo>
                      <a:pt x="703" y="237"/>
                    </a:lnTo>
                    <a:lnTo>
                      <a:pt x="719" y="220"/>
                    </a:lnTo>
                    <a:lnTo>
                      <a:pt x="738" y="203"/>
                    </a:lnTo>
                    <a:lnTo>
                      <a:pt x="758" y="188"/>
                    </a:lnTo>
                    <a:lnTo>
                      <a:pt x="780" y="174"/>
                    </a:lnTo>
                    <a:lnTo>
                      <a:pt x="806" y="161"/>
                    </a:lnTo>
                    <a:lnTo>
                      <a:pt x="831" y="149"/>
                    </a:lnTo>
                    <a:lnTo>
                      <a:pt x="857" y="137"/>
                    </a:lnTo>
                    <a:lnTo>
                      <a:pt x="887" y="129"/>
                    </a:lnTo>
                    <a:lnTo>
                      <a:pt x="916" y="121"/>
                    </a:lnTo>
                    <a:lnTo>
                      <a:pt x="947" y="114"/>
                    </a:lnTo>
                    <a:lnTo>
                      <a:pt x="979" y="108"/>
                    </a:lnTo>
                    <a:lnTo>
                      <a:pt x="1012" y="104"/>
                    </a:lnTo>
                    <a:lnTo>
                      <a:pt x="1044" y="102"/>
                    </a:lnTo>
                    <a:lnTo>
                      <a:pt x="1077" y="101"/>
                    </a:lnTo>
                    <a:lnTo>
                      <a:pt x="1089" y="101"/>
                    </a:lnTo>
                    <a:lnTo>
                      <a:pt x="1100" y="101"/>
                    </a:lnTo>
                    <a:lnTo>
                      <a:pt x="1111" y="101"/>
                    </a:lnTo>
                    <a:lnTo>
                      <a:pt x="1122" y="102"/>
                    </a:lnTo>
                    <a:lnTo>
                      <a:pt x="1133" y="102"/>
                    </a:lnTo>
                    <a:lnTo>
                      <a:pt x="1145" y="104"/>
                    </a:lnTo>
                    <a:lnTo>
                      <a:pt x="1155" y="105"/>
                    </a:lnTo>
                    <a:lnTo>
                      <a:pt x="1166" y="107"/>
                    </a:lnTo>
                    <a:lnTo>
                      <a:pt x="1166" y="638"/>
                    </a:lnTo>
                    <a:lnTo>
                      <a:pt x="1155" y="636"/>
                    </a:lnTo>
                    <a:lnTo>
                      <a:pt x="1145" y="635"/>
                    </a:lnTo>
                    <a:lnTo>
                      <a:pt x="1133" y="634"/>
                    </a:lnTo>
                    <a:lnTo>
                      <a:pt x="1122" y="634"/>
                    </a:lnTo>
                    <a:lnTo>
                      <a:pt x="1111" y="632"/>
                    </a:lnTo>
                    <a:lnTo>
                      <a:pt x="1100" y="632"/>
                    </a:lnTo>
                    <a:lnTo>
                      <a:pt x="1089" y="632"/>
                    </a:lnTo>
                    <a:lnTo>
                      <a:pt x="1077" y="632"/>
                    </a:lnTo>
                    <a:lnTo>
                      <a:pt x="1062" y="632"/>
                    </a:lnTo>
                    <a:lnTo>
                      <a:pt x="1047" y="632"/>
                    </a:lnTo>
                    <a:lnTo>
                      <a:pt x="1031" y="634"/>
                    </a:lnTo>
                    <a:lnTo>
                      <a:pt x="1016" y="635"/>
                    </a:lnTo>
                    <a:lnTo>
                      <a:pt x="1000" y="636"/>
                    </a:lnTo>
                    <a:lnTo>
                      <a:pt x="985" y="638"/>
                    </a:lnTo>
                    <a:lnTo>
                      <a:pt x="971" y="639"/>
                    </a:lnTo>
                    <a:lnTo>
                      <a:pt x="956" y="642"/>
                    </a:lnTo>
                    <a:lnTo>
                      <a:pt x="963" y="652"/>
                    </a:lnTo>
                    <a:lnTo>
                      <a:pt x="968" y="663"/>
                    </a:lnTo>
                    <a:lnTo>
                      <a:pt x="975" y="674"/>
                    </a:lnTo>
                    <a:lnTo>
                      <a:pt x="982" y="685"/>
                    </a:lnTo>
                    <a:lnTo>
                      <a:pt x="989" y="698"/>
                    </a:lnTo>
                    <a:lnTo>
                      <a:pt x="996" y="711"/>
                    </a:lnTo>
                    <a:lnTo>
                      <a:pt x="1003" y="723"/>
                    </a:lnTo>
                    <a:lnTo>
                      <a:pt x="1012" y="736"/>
                    </a:lnTo>
                    <a:lnTo>
                      <a:pt x="1031" y="735"/>
                    </a:lnTo>
                    <a:lnTo>
                      <a:pt x="1049" y="733"/>
                    </a:lnTo>
                    <a:lnTo>
                      <a:pt x="1069" y="733"/>
                    </a:lnTo>
                    <a:lnTo>
                      <a:pt x="1089" y="733"/>
                    </a:lnTo>
                    <a:lnTo>
                      <a:pt x="1108" y="733"/>
                    </a:lnTo>
                    <a:lnTo>
                      <a:pt x="1128" y="735"/>
                    </a:lnTo>
                    <a:lnTo>
                      <a:pt x="1146" y="736"/>
                    </a:lnTo>
                    <a:lnTo>
                      <a:pt x="1166" y="739"/>
                    </a:lnTo>
                    <a:lnTo>
                      <a:pt x="1166" y="781"/>
                    </a:lnTo>
                    <a:lnTo>
                      <a:pt x="1155" y="779"/>
                    </a:lnTo>
                    <a:lnTo>
                      <a:pt x="1145" y="779"/>
                    </a:lnTo>
                    <a:lnTo>
                      <a:pt x="1133" y="778"/>
                    </a:lnTo>
                    <a:lnTo>
                      <a:pt x="1122" y="778"/>
                    </a:lnTo>
                    <a:lnTo>
                      <a:pt x="1111" y="777"/>
                    </a:lnTo>
                    <a:lnTo>
                      <a:pt x="1100" y="777"/>
                    </a:lnTo>
                    <a:lnTo>
                      <a:pt x="1089" y="777"/>
                    </a:lnTo>
                    <a:lnTo>
                      <a:pt x="1077" y="777"/>
                    </a:lnTo>
                    <a:lnTo>
                      <a:pt x="1068" y="777"/>
                    </a:lnTo>
                    <a:lnTo>
                      <a:pt x="1058" y="777"/>
                    </a:lnTo>
                    <a:lnTo>
                      <a:pt x="1047" y="777"/>
                    </a:lnTo>
                    <a:lnTo>
                      <a:pt x="1037" y="778"/>
                    </a:lnTo>
                    <a:lnTo>
                      <a:pt x="1044" y="791"/>
                    </a:lnTo>
                    <a:lnTo>
                      <a:pt x="1052" y="803"/>
                    </a:lnTo>
                    <a:lnTo>
                      <a:pt x="1059" y="816"/>
                    </a:lnTo>
                    <a:lnTo>
                      <a:pt x="1066" y="828"/>
                    </a:lnTo>
                    <a:lnTo>
                      <a:pt x="1073" y="841"/>
                    </a:lnTo>
                    <a:lnTo>
                      <a:pt x="1082" y="854"/>
                    </a:lnTo>
                    <a:lnTo>
                      <a:pt x="1089" y="865"/>
                    </a:lnTo>
                    <a:lnTo>
                      <a:pt x="1096" y="877"/>
                    </a:lnTo>
                    <a:lnTo>
                      <a:pt x="1110" y="877"/>
                    </a:lnTo>
                    <a:lnTo>
                      <a:pt x="1124" y="879"/>
                    </a:lnTo>
                    <a:lnTo>
                      <a:pt x="1138" y="880"/>
                    </a:lnTo>
                    <a:lnTo>
                      <a:pt x="1152" y="880"/>
                    </a:lnTo>
                    <a:lnTo>
                      <a:pt x="1166" y="883"/>
                    </a:lnTo>
                    <a:lnTo>
                      <a:pt x="1180" y="884"/>
                    </a:lnTo>
                    <a:lnTo>
                      <a:pt x="1194" y="886"/>
                    </a:lnTo>
                    <a:lnTo>
                      <a:pt x="1206" y="889"/>
                    </a:lnTo>
                    <a:lnTo>
                      <a:pt x="1267" y="901"/>
                    </a:lnTo>
                    <a:lnTo>
                      <a:pt x="1267" y="22"/>
                    </a:lnTo>
                    <a:lnTo>
                      <a:pt x="122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" name="Freeform 195"/>
              <p:cNvSpPr>
                <a:spLocks/>
              </p:cNvSpPr>
              <p:nvPr/>
            </p:nvSpPr>
            <p:spPr bwMode="auto">
              <a:xfrm>
                <a:off x="2678" y="2827"/>
                <a:ext cx="43" cy="32"/>
              </a:xfrm>
              <a:custGeom>
                <a:avLst/>
                <a:gdLst>
                  <a:gd name="T0" fmla="*/ 0 w 139"/>
                  <a:gd name="T1" fmla="*/ 0 h 105"/>
                  <a:gd name="T2" fmla="*/ 0 w 139"/>
                  <a:gd name="T3" fmla="*/ 0 h 105"/>
                  <a:gd name="T4" fmla="*/ 0 w 139"/>
                  <a:gd name="T5" fmla="*/ 0 h 105"/>
                  <a:gd name="T6" fmla="*/ 0 w 139"/>
                  <a:gd name="T7" fmla="*/ 0 h 105"/>
                  <a:gd name="T8" fmla="*/ 0 w 139"/>
                  <a:gd name="T9" fmla="*/ 0 h 105"/>
                  <a:gd name="T10" fmla="*/ 0 w 139"/>
                  <a:gd name="T11" fmla="*/ 0 h 105"/>
                  <a:gd name="T12" fmla="*/ 0 w 139"/>
                  <a:gd name="T13" fmla="*/ 0 h 105"/>
                  <a:gd name="T14" fmla="*/ 0 w 139"/>
                  <a:gd name="T15" fmla="*/ 0 h 105"/>
                  <a:gd name="T16" fmla="*/ 0 w 139"/>
                  <a:gd name="T17" fmla="*/ 0 h 105"/>
                  <a:gd name="T18" fmla="*/ 0 w 139"/>
                  <a:gd name="T19" fmla="*/ 0 h 105"/>
                  <a:gd name="T20" fmla="*/ 0 w 139"/>
                  <a:gd name="T21" fmla="*/ 0 h 105"/>
                  <a:gd name="T22" fmla="*/ 0 w 139"/>
                  <a:gd name="T23" fmla="*/ 0 h 105"/>
                  <a:gd name="T24" fmla="*/ 0 w 139"/>
                  <a:gd name="T25" fmla="*/ 0 h 105"/>
                  <a:gd name="T26" fmla="*/ 0 w 139"/>
                  <a:gd name="T27" fmla="*/ 0 h 105"/>
                  <a:gd name="T28" fmla="*/ 0 w 139"/>
                  <a:gd name="T29" fmla="*/ 0 h 105"/>
                  <a:gd name="T30" fmla="*/ 0 w 139"/>
                  <a:gd name="T31" fmla="*/ 0 h 105"/>
                  <a:gd name="T32" fmla="*/ 0 w 139"/>
                  <a:gd name="T33" fmla="*/ 0 h 105"/>
                  <a:gd name="T34" fmla="*/ 0 w 139"/>
                  <a:gd name="T35" fmla="*/ 0 h 105"/>
                  <a:gd name="T36" fmla="*/ 0 w 139"/>
                  <a:gd name="T37" fmla="*/ 0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9"/>
                  <a:gd name="T58" fmla="*/ 0 h 105"/>
                  <a:gd name="T59" fmla="*/ 139 w 139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9" h="105">
                    <a:moveTo>
                      <a:pt x="41" y="0"/>
                    </a:moveTo>
                    <a:lnTo>
                      <a:pt x="0" y="103"/>
                    </a:lnTo>
                    <a:lnTo>
                      <a:pt x="17" y="102"/>
                    </a:lnTo>
                    <a:lnTo>
                      <a:pt x="35" y="100"/>
                    </a:lnTo>
                    <a:lnTo>
                      <a:pt x="52" y="100"/>
                    </a:lnTo>
                    <a:lnTo>
                      <a:pt x="70" y="100"/>
                    </a:lnTo>
                    <a:lnTo>
                      <a:pt x="87" y="100"/>
                    </a:lnTo>
                    <a:lnTo>
                      <a:pt x="105" y="102"/>
                    </a:lnTo>
                    <a:lnTo>
                      <a:pt x="122" y="103"/>
                    </a:lnTo>
                    <a:lnTo>
                      <a:pt x="139" y="105"/>
                    </a:lnTo>
                    <a:lnTo>
                      <a:pt x="132" y="4"/>
                    </a:lnTo>
                    <a:lnTo>
                      <a:pt x="121" y="2"/>
                    </a:lnTo>
                    <a:lnTo>
                      <a:pt x="110" y="2"/>
                    </a:lnTo>
                    <a:lnTo>
                      <a:pt x="98" y="1"/>
                    </a:lnTo>
                    <a:lnTo>
                      <a:pt x="87" y="1"/>
                    </a:lnTo>
                    <a:lnTo>
                      <a:pt x="76" y="0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" name="Freeform 196"/>
              <p:cNvSpPr>
                <a:spLocks/>
              </p:cNvSpPr>
              <p:nvPr/>
            </p:nvSpPr>
            <p:spPr bwMode="auto">
              <a:xfrm>
                <a:off x="2936" y="2828"/>
                <a:ext cx="36" cy="31"/>
              </a:xfrm>
              <a:custGeom>
                <a:avLst/>
                <a:gdLst>
                  <a:gd name="T0" fmla="*/ 0 w 118"/>
                  <a:gd name="T1" fmla="*/ 0 h 102"/>
                  <a:gd name="T2" fmla="*/ 0 w 118"/>
                  <a:gd name="T3" fmla="*/ 0 h 102"/>
                  <a:gd name="T4" fmla="*/ 0 w 118"/>
                  <a:gd name="T5" fmla="*/ 0 h 102"/>
                  <a:gd name="T6" fmla="*/ 0 w 118"/>
                  <a:gd name="T7" fmla="*/ 0 h 102"/>
                  <a:gd name="T8" fmla="*/ 0 w 118"/>
                  <a:gd name="T9" fmla="*/ 0 h 102"/>
                  <a:gd name="T10" fmla="*/ 0 w 118"/>
                  <a:gd name="T11" fmla="*/ 0 h 102"/>
                  <a:gd name="T12" fmla="*/ 0 w 118"/>
                  <a:gd name="T13" fmla="*/ 0 h 102"/>
                  <a:gd name="T14" fmla="*/ 0 w 118"/>
                  <a:gd name="T15" fmla="*/ 0 h 102"/>
                  <a:gd name="T16" fmla="*/ 0 w 118"/>
                  <a:gd name="T17" fmla="*/ 0 h 102"/>
                  <a:gd name="T18" fmla="*/ 0 w 118"/>
                  <a:gd name="T19" fmla="*/ 0 h 102"/>
                  <a:gd name="T20" fmla="*/ 0 w 118"/>
                  <a:gd name="T21" fmla="*/ 0 h 102"/>
                  <a:gd name="T22" fmla="*/ 0 w 118"/>
                  <a:gd name="T23" fmla="*/ 0 h 102"/>
                  <a:gd name="T24" fmla="*/ 0 w 118"/>
                  <a:gd name="T25" fmla="*/ 0 h 102"/>
                  <a:gd name="T26" fmla="*/ 0 w 118"/>
                  <a:gd name="T27" fmla="*/ 0 h 102"/>
                  <a:gd name="T28" fmla="*/ 0 w 118"/>
                  <a:gd name="T29" fmla="*/ 0 h 102"/>
                  <a:gd name="T30" fmla="*/ 0 w 118"/>
                  <a:gd name="T31" fmla="*/ 0 h 102"/>
                  <a:gd name="T32" fmla="*/ 0 w 118"/>
                  <a:gd name="T33" fmla="*/ 0 h 102"/>
                  <a:gd name="T34" fmla="*/ 0 w 118"/>
                  <a:gd name="T35" fmla="*/ 0 h 102"/>
                  <a:gd name="T36" fmla="*/ 0 w 118"/>
                  <a:gd name="T37" fmla="*/ 0 h 102"/>
                  <a:gd name="T38" fmla="*/ 0 w 118"/>
                  <a:gd name="T39" fmla="*/ 0 h 102"/>
                  <a:gd name="T40" fmla="*/ 0 w 118"/>
                  <a:gd name="T41" fmla="*/ 0 h 102"/>
                  <a:gd name="T42" fmla="*/ 0 w 118"/>
                  <a:gd name="T43" fmla="*/ 0 h 102"/>
                  <a:gd name="T44" fmla="*/ 0 w 118"/>
                  <a:gd name="T45" fmla="*/ 0 h 102"/>
                  <a:gd name="T46" fmla="*/ 0 w 118"/>
                  <a:gd name="T47" fmla="*/ 0 h 102"/>
                  <a:gd name="T48" fmla="*/ 0 w 118"/>
                  <a:gd name="T49" fmla="*/ 0 h 102"/>
                  <a:gd name="T50" fmla="*/ 0 w 118"/>
                  <a:gd name="T51" fmla="*/ 0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02"/>
                  <a:gd name="T80" fmla="*/ 118 w 118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02">
                    <a:moveTo>
                      <a:pt x="0" y="6"/>
                    </a:moveTo>
                    <a:lnTo>
                      <a:pt x="29" y="102"/>
                    </a:lnTo>
                    <a:lnTo>
                      <a:pt x="41" y="101"/>
                    </a:lnTo>
                    <a:lnTo>
                      <a:pt x="52" y="101"/>
                    </a:lnTo>
                    <a:lnTo>
                      <a:pt x="63" y="99"/>
                    </a:lnTo>
                    <a:lnTo>
                      <a:pt x="74" y="99"/>
                    </a:lnTo>
                    <a:lnTo>
                      <a:pt x="84" y="99"/>
                    </a:lnTo>
                    <a:lnTo>
                      <a:pt x="95" y="99"/>
                    </a:lnTo>
                    <a:lnTo>
                      <a:pt x="106" y="99"/>
                    </a:lnTo>
                    <a:lnTo>
                      <a:pt x="118" y="99"/>
                    </a:lnTo>
                    <a:lnTo>
                      <a:pt x="111" y="87"/>
                    </a:lnTo>
                    <a:lnTo>
                      <a:pt x="104" y="76"/>
                    </a:lnTo>
                    <a:lnTo>
                      <a:pt x="95" y="63"/>
                    </a:lnTo>
                    <a:lnTo>
                      <a:pt x="88" y="50"/>
                    </a:lnTo>
                    <a:lnTo>
                      <a:pt x="81" y="38"/>
                    </a:lnTo>
                    <a:lnTo>
                      <a:pt x="74" y="25"/>
                    </a:lnTo>
                    <a:lnTo>
                      <a:pt x="66" y="13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5" y="1"/>
                    </a:lnTo>
                    <a:lnTo>
                      <a:pt x="36" y="1"/>
                    </a:lnTo>
                    <a:lnTo>
                      <a:pt x="29" y="3"/>
                    </a:lnTo>
                    <a:lnTo>
                      <a:pt x="22" y="3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" name="Freeform 197"/>
              <p:cNvSpPr>
                <a:spLocks/>
              </p:cNvSpPr>
              <p:nvPr/>
            </p:nvSpPr>
            <p:spPr bwMode="auto">
              <a:xfrm>
                <a:off x="2716" y="2784"/>
                <a:ext cx="229" cy="115"/>
              </a:xfrm>
              <a:custGeom>
                <a:avLst/>
                <a:gdLst>
                  <a:gd name="T0" fmla="*/ 0 w 756"/>
                  <a:gd name="T1" fmla="*/ 0 h 378"/>
                  <a:gd name="T2" fmla="*/ 0 w 756"/>
                  <a:gd name="T3" fmla="*/ 0 h 378"/>
                  <a:gd name="T4" fmla="*/ 0 w 756"/>
                  <a:gd name="T5" fmla="*/ 0 h 378"/>
                  <a:gd name="T6" fmla="*/ 0 w 756"/>
                  <a:gd name="T7" fmla="*/ 0 h 378"/>
                  <a:gd name="T8" fmla="*/ 0 w 756"/>
                  <a:gd name="T9" fmla="*/ 0 h 378"/>
                  <a:gd name="T10" fmla="*/ 0 w 756"/>
                  <a:gd name="T11" fmla="*/ 0 h 378"/>
                  <a:gd name="T12" fmla="*/ 0 w 756"/>
                  <a:gd name="T13" fmla="*/ 0 h 378"/>
                  <a:gd name="T14" fmla="*/ 0 w 756"/>
                  <a:gd name="T15" fmla="*/ 0 h 378"/>
                  <a:gd name="T16" fmla="*/ 0 w 756"/>
                  <a:gd name="T17" fmla="*/ 0 h 378"/>
                  <a:gd name="T18" fmla="*/ 0 w 756"/>
                  <a:gd name="T19" fmla="*/ 0 h 378"/>
                  <a:gd name="T20" fmla="*/ 0 w 756"/>
                  <a:gd name="T21" fmla="*/ 0 h 378"/>
                  <a:gd name="T22" fmla="*/ 0 w 756"/>
                  <a:gd name="T23" fmla="*/ 0 h 378"/>
                  <a:gd name="T24" fmla="*/ 0 w 756"/>
                  <a:gd name="T25" fmla="*/ 0 h 378"/>
                  <a:gd name="T26" fmla="*/ 0 w 756"/>
                  <a:gd name="T27" fmla="*/ 0 h 378"/>
                  <a:gd name="T28" fmla="*/ 0 w 756"/>
                  <a:gd name="T29" fmla="*/ 0 h 378"/>
                  <a:gd name="T30" fmla="*/ 0 w 756"/>
                  <a:gd name="T31" fmla="*/ 0 h 378"/>
                  <a:gd name="T32" fmla="*/ 0 w 756"/>
                  <a:gd name="T33" fmla="*/ 0 h 378"/>
                  <a:gd name="T34" fmla="*/ 0 w 756"/>
                  <a:gd name="T35" fmla="*/ 0 h 378"/>
                  <a:gd name="T36" fmla="*/ 0 w 756"/>
                  <a:gd name="T37" fmla="*/ 0 h 378"/>
                  <a:gd name="T38" fmla="*/ 0 w 756"/>
                  <a:gd name="T39" fmla="*/ 0 h 378"/>
                  <a:gd name="T40" fmla="*/ 0 w 756"/>
                  <a:gd name="T41" fmla="*/ 0 h 378"/>
                  <a:gd name="T42" fmla="*/ 0 w 756"/>
                  <a:gd name="T43" fmla="*/ 0 h 378"/>
                  <a:gd name="T44" fmla="*/ 0 w 756"/>
                  <a:gd name="T45" fmla="*/ 0 h 378"/>
                  <a:gd name="T46" fmla="*/ 0 w 756"/>
                  <a:gd name="T47" fmla="*/ 0 h 378"/>
                  <a:gd name="T48" fmla="*/ 0 w 756"/>
                  <a:gd name="T49" fmla="*/ 0 h 378"/>
                  <a:gd name="T50" fmla="*/ 0 w 756"/>
                  <a:gd name="T51" fmla="*/ 0 h 378"/>
                  <a:gd name="T52" fmla="*/ 0 w 756"/>
                  <a:gd name="T53" fmla="*/ 0 h 378"/>
                  <a:gd name="T54" fmla="*/ 0 w 756"/>
                  <a:gd name="T55" fmla="*/ 0 h 378"/>
                  <a:gd name="T56" fmla="*/ 0 w 756"/>
                  <a:gd name="T57" fmla="*/ 0 h 378"/>
                  <a:gd name="T58" fmla="*/ 0 w 756"/>
                  <a:gd name="T59" fmla="*/ 0 h 378"/>
                  <a:gd name="T60" fmla="*/ 0 w 756"/>
                  <a:gd name="T61" fmla="*/ 0 h 378"/>
                  <a:gd name="T62" fmla="*/ 0 w 756"/>
                  <a:gd name="T63" fmla="*/ 0 h 378"/>
                  <a:gd name="T64" fmla="*/ 0 w 756"/>
                  <a:gd name="T65" fmla="*/ 0 h 378"/>
                  <a:gd name="T66" fmla="*/ 0 w 756"/>
                  <a:gd name="T67" fmla="*/ 0 h 378"/>
                  <a:gd name="T68" fmla="*/ 0 w 756"/>
                  <a:gd name="T69" fmla="*/ 0 h 378"/>
                  <a:gd name="T70" fmla="*/ 0 w 756"/>
                  <a:gd name="T71" fmla="*/ 0 h 378"/>
                  <a:gd name="T72" fmla="*/ 0 w 756"/>
                  <a:gd name="T73" fmla="*/ 0 h 378"/>
                  <a:gd name="T74" fmla="*/ 0 w 756"/>
                  <a:gd name="T75" fmla="*/ 0 h 378"/>
                  <a:gd name="T76" fmla="*/ 0 w 756"/>
                  <a:gd name="T77" fmla="*/ 0 h 378"/>
                  <a:gd name="T78" fmla="*/ 0 w 756"/>
                  <a:gd name="T79" fmla="*/ 0 h 378"/>
                  <a:gd name="T80" fmla="*/ 0 w 756"/>
                  <a:gd name="T81" fmla="*/ 0 h 378"/>
                  <a:gd name="T82" fmla="*/ 0 w 756"/>
                  <a:gd name="T83" fmla="*/ 0 h 378"/>
                  <a:gd name="T84" fmla="*/ 0 w 756"/>
                  <a:gd name="T85" fmla="*/ 0 h 378"/>
                  <a:gd name="T86" fmla="*/ 0 w 756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56"/>
                  <a:gd name="T133" fmla="*/ 0 h 378"/>
                  <a:gd name="T134" fmla="*/ 756 w 75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56" h="378">
                    <a:moveTo>
                      <a:pt x="431" y="262"/>
                    </a:moveTo>
                    <a:lnTo>
                      <a:pt x="441" y="248"/>
                    </a:lnTo>
                    <a:lnTo>
                      <a:pt x="452" y="234"/>
                    </a:lnTo>
                    <a:lnTo>
                      <a:pt x="463" y="221"/>
                    </a:lnTo>
                    <a:lnTo>
                      <a:pt x="477" y="209"/>
                    </a:lnTo>
                    <a:lnTo>
                      <a:pt x="493" y="198"/>
                    </a:lnTo>
                    <a:lnTo>
                      <a:pt x="508" y="185"/>
                    </a:lnTo>
                    <a:lnTo>
                      <a:pt x="525" y="175"/>
                    </a:lnTo>
                    <a:lnTo>
                      <a:pt x="543" y="164"/>
                    </a:lnTo>
                    <a:lnTo>
                      <a:pt x="562" y="156"/>
                    </a:lnTo>
                    <a:lnTo>
                      <a:pt x="581" y="146"/>
                    </a:lnTo>
                    <a:lnTo>
                      <a:pt x="602" y="137"/>
                    </a:lnTo>
                    <a:lnTo>
                      <a:pt x="623" y="130"/>
                    </a:lnTo>
                    <a:lnTo>
                      <a:pt x="644" y="123"/>
                    </a:lnTo>
                    <a:lnTo>
                      <a:pt x="668" y="118"/>
                    </a:lnTo>
                    <a:lnTo>
                      <a:pt x="690" y="112"/>
                    </a:lnTo>
                    <a:lnTo>
                      <a:pt x="714" y="108"/>
                    </a:lnTo>
                    <a:lnTo>
                      <a:pt x="685" y="10"/>
                    </a:lnTo>
                    <a:lnTo>
                      <a:pt x="661" y="14"/>
                    </a:lnTo>
                    <a:lnTo>
                      <a:pt x="639" y="20"/>
                    </a:lnTo>
                    <a:lnTo>
                      <a:pt x="616" y="27"/>
                    </a:lnTo>
                    <a:lnTo>
                      <a:pt x="594" y="34"/>
                    </a:lnTo>
                    <a:lnTo>
                      <a:pt x="573" y="41"/>
                    </a:lnTo>
                    <a:lnTo>
                      <a:pt x="552" y="49"/>
                    </a:lnTo>
                    <a:lnTo>
                      <a:pt x="531" y="57"/>
                    </a:lnTo>
                    <a:lnTo>
                      <a:pt x="511" y="67"/>
                    </a:lnTo>
                    <a:lnTo>
                      <a:pt x="493" y="77"/>
                    </a:lnTo>
                    <a:lnTo>
                      <a:pt x="473" y="88"/>
                    </a:lnTo>
                    <a:lnTo>
                      <a:pt x="456" y="100"/>
                    </a:lnTo>
                    <a:lnTo>
                      <a:pt x="440" y="111"/>
                    </a:lnTo>
                    <a:lnTo>
                      <a:pt x="424" y="123"/>
                    </a:lnTo>
                    <a:lnTo>
                      <a:pt x="409" y="136"/>
                    </a:lnTo>
                    <a:lnTo>
                      <a:pt x="395" y="149"/>
                    </a:lnTo>
                    <a:lnTo>
                      <a:pt x="381" y="163"/>
                    </a:lnTo>
                    <a:lnTo>
                      <a:pt x="365" y="146"/>
                    </a:lnTo>
                    <a:lnTo>
                      <a:pt x="347" y="130"/>
                    </a:lnTo>
                    <a:lnTo>
                      <a:pt x="329" y="115"/>
                    </a:lnTo>
                    <a:lnTo>
                      <a:pt x="309" y="101"/>
                    </a:lnTo>
                    <a:lnTo>
                      <a:pt x="288" y="88"/>
                    </a:lnTo>
                    <a:lnTo>
                      <a:pt x="266" y="76"/>
                    </a:lnTo>
                    <a:lnTo>
                      <a:pt x="243" y="63"/>
                    </a:lnTo>
                    <a:lnTo>
                      <a:pt x="220" y="52"/>
                    </a:lnTo>
                    <a:lnTo>
                      <a:pt x="194" y="42"/>
                    </a:lnTo>
                    <a:lnTo>
                      <a:pt x="168" y="34"/>
                    </a:lnTo>
                    <a:lnTo>
                      <a:pt x="141" y="25"/>
                    </a:lnTo>
                    <a:lnTo>
                      <a:pt x="114" y="18"/>
                    </a:lnTo>
                    <a:lnTo>
                      <a:pt x="86" y="13"/>
                    </a:lnTo>
                    <a:lnTo>
                      <a:pt x="58" y="7"/>
                    </a:lnTo>
                    <a:lnTo>
                      <a:pt x="29" y="3"/>
                    </a:lnTo>
                    <a:lnTo>
                      <a:pt x="0" y="0"/>
                    </a:lnTo>
                    <a:lnTo>
                      <a:pt x="7" y="101"/>
                    </a:lnTo>
                    <a:lnTo>
                      <a:pt x="33" y="104"/>
                    </a:lnTo>
                    <a:lnTo>
                      <a:pt x="60" y="109"/>
                    </a:lnTo>
                    <a:lnTo>
                      <a:pt x="86" y="115"/>
                    </a:lnTo>
                    <a:lnTo>
                      <a:pt x="112" y="121"/>
                    </a:lnTo>
                    <a:lnTo>
                      <a:pt x="136" y="128"/>
                    </a:lnTo>
                    <a:lnTo>
                      <a:pt x="159" y="136"/>
                    </a:lnTo>
                    <a:lnTo>
                      <a:pt x="182" y="146"/>
                    </a:lnTo>
                    <a:lnTo>
                      <a:pt x="204" y="156"/>
                    </a:lnTo>
                    <a:lnTo>
                      <a:pt x="224" y="167"/>
                    </a:lnTo>
                    <a:lnTo>
                      <a:pt x="243" y="178"/>
                    </a:lnTo>
                    <a:lnTo>
                      <a:pt x="262" y="191"/>
                    </a:lnTo>
                    <a:lnTo>
                      <a:pt x="278" y="203"/>
                    </a:lnTo>
                    <a:lnTo>
                      <a:pt x="294" y="217"/>
                    </a:lnTo>
                    <a:lnTo>
                      <a:pt x="308" y="231"/>
                    </a:lnTo>
                    <a:lnTo>
                      <a:pt x="320" y="247"/>
                    </a:lnTo>
                    <a:lnTo>
                      <a:pt x="332" y="262"/>
                    </a:lnTo>
                    <a:lnTo>
                      <a:pt x="316" y="251"/>
                    </a:lnTo>
                    <a:lnTo>
                      <a:pt x="299" y="240"/>
                    </a:lnTo>
                    <a:lnTo>
                      <a:pt x="283" y="228"/>
                    </a:lnTo>
                    <a:lnTo>
                      <a:pt x="264" y="219"/>
                    </a:lnTo>
                    <a:lnTo>
                      <a:pt x="246" y="209"/>
                    </a:lnTo>
                    <a:lnTo>
                      <a:pt x="227" y="200"/>
                    </a:lnTo>
                    <a:lnTo>
                      <a:pt x="207" y="192"/>
                    </a:lnTo>
                    <a:lnTo>
                      <a:pt x="187" y="185"/>
                    </a:lnTo>
                    <a:lnTo>
                      <a:pt x="166" y="178"/>
                    </a:lnTo>
                    <a:lnTo>
                      <a:pt x="145" y="171"/>
                    </a:lnTo>
                    <a:lnTo>
                      <a:pt x="123" y="165"/>
                    </a:lnTo>
                    <a:lnTo>
                      <a:pt x="100" y="160"/>
                    </a:lnTo>
                    <a:lnTo>
                      <a:pt x="78" y="156"/>
                    </a:lnTo>
                    <a:lnTo>
                      <a:pt x="56" y="151"/>
                    </a:lnTo>
                    <a:lnTo>
                      <a:pt x="32" y="149"/>
                    </a:lnTo>
                    <a:lnTo>
                      <a:pt x="8" y="146"/>
                    </a:lnTo>
                    <a:lnTo>
                      <a:pt x="15" y="247"/>
                    </a:lnTo>
                    <a:lnTo>
                      <a:pt x="39" y="249"/>
                    </a:lnTo>
                    <a:lnTo>
                      <a:pt x="61" y="254"/>
                    </a:lnTo>
                    <a:lnTo>
                      <a:pt x="84" y="259"/>
                    </a:lnTo>
                    <a:lnTo>
                      <a:pt x="106" y="264"/>
                    </a:lnTo>
                    <a:lnTo>
                      <a:pt x="127" y="271"/>
                    </a:lnTo>
                    <a:lnTo>
                      <a:pt x="148" y="278"/>
                    </a:lnTo>
                    <a:lnTo>
                      <a:pt x="169" y="285"/>
                    </a:lnTo>
                    <a:lnTo>
                      <a:pt x="189" y="293"/>
                    </a:lnTo>
                    <a:lnTo>
                      <a:pt x="207" y="301"/>
                    </a:lnTo>
                    <a:lnTo>
                      <a:pt x="225" y="311"/>
                    </a:lnTo>
                    <a:lnTo>
                      <a:pt x="242" y="321"/>
                    </a:lnTo>
                    <a:lnTo>
                      <a:pt x="257" y="331"/>
                    </a:lnTo>
                    <a:lnTo>
                      <a:pt x="273" y="342"/>
                    </a:lnTo>
                    <a:lnTo>
                      <a:pt x="287" y="353"/>
                    </a:lnTo>
                    <a:lnTo>
                      <a:pt x="299" y="366"/>
                    </a:lnTo>
                    <a:lnTo>
                      <a:pt x="311" y="378"/>
                    </a:lnTo>
                    <a:lnTo>
                      <a:pt x="452" y="378"/>
                    </a:lnTo>
                    <a:lnTo>
                      <a:pt x="465" y="366"/>
                    </a:lnTo>
                    <a:lnTo>
                      <a:pt x="477" y="353"/>
                    </a:lnTo>
                    <a:lnTo>
                      <a:pt x="491" y="342"/>
                    </a:lnTo>
                    <a:lnTo>
                      <a:pt x="507" y="329"/>
                    </a:lnTo>
                    <a:lnTo>
                      <a:pt x="524" y="320"/>
                    </a:lnTo>
                    <a:lnTo>
                      <a:pt x="541" y="310"/>
                    </a:lnTo>
                    <a:lnTo>
                      <a:pt x="559" y="300"/>
                    </a:lnTo>
                    <a:lnTo>
                      <a:pt x="578" y="290"/>
                    </a:lnTo>
                    <a:lnTo>
                      <a:pt x="598" y="283"/>
                    </a:lnTo>
                    <a:lnTo>
                      <a:pt x="619" y="275"/>
                    </a:lnTo>
                    <a:lnTo>
                      <a:pt x="641" y="268"/>
                    </a:lnTo>
                    <a:lnTo>
                      <a:pt x="662" y="262"/>
                    </a:lnTo>
                    <a:lnTo>
                      <a:pt x="685" y="256"/>
                    </a:lnTo>
                    <a:lnTo>
                      <a:pt x="709" y="252"/>
                    </a:lnTo>
                    <a:lnTo>
                      <a:pt x="733" y="248"/>
                    </a:lnTo>
                    <a:lnTo>
                      <a:pt x="756" y="245"/>
                    </a:lnTo>
                    <a:lnTo>
                      <a:pt x="727" y="149"/>
                    </a:lnTo>
                    <a:lnTo>
                      <a:pt x="706" y="151"/>
                    </a:lnTo>
                    <a:lnTo>
                      <a:pt x="685" y="156"/>
                    </a:lnTo>
                    <a:lnTo>
                      <a:pt x="664" y="160"/>
                    </a:lnTo>
                    <a:lnTo>
                      <a:pt x="643" y="164"/>
                    </a:lnTo>
                    <a:lnTo>
                      <a:pt x="623" y="170"/>
                    </a:lnTo>
                    <a:lnTo>
                      <a:pt x="602" y="175"/>
                    </a:lnTo>
                    <a:lnTo>
                      <a:pt x="584" y="182"/>
                    </a:lnTo>
                    <a:lnTo>
                      <a:pt x="564" y="188"/>
                    </a:lnTo>
                    <a:lnTo>
                      <a:pt x="546" y="196"/>
                    </a:lnTo>
                    <a:lnTo>
                      <a:pt x="528" y="205"/>
                    </a:lnTo>
                    <a:lnTo>
                      <a:pt x="510" y="213"/>
                    </a:lnTo>
                    <a:lnTo>
                      <a:pt x="493" y="221"/>
                    </a:lnTo>
                    <a:lnTo>
                      <a:pt x="476" y="231"/>
                    </a:lnTo>
                    <a:lnTo>
                      <a:pt x="461" y="241"/>
                    </a:lnTo>
                    <a:lnTo>
                      <a:pt x="445" y="251"/>
                    </a:lnTo>
                    <a:lnTo>
                      <a:pt x="431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72"/>
          <p:cNvGrpSpPr>
            <a:grpSpLocks/>
          </p:cNvGrpSpPr>
          <p:nvPr/>
        </p:nvGrpSpPr>
        <p:grpSpPr bwMode="auto">
          <a:xfrm>
            <a:off x="1258888" y="5516563"/>
            <a:ext cx="255587" cy="255587"/>
            <a:chOff x="4128" y="2880"/>
            <a:chExt cx="185" cy="185"/>
          </a:xfrm>
        </p:grpSpPr>
        <p:sp>
          <p:nvSpPr>
            <p:cNvPr id="13400" name="Oval 173"/>
            <p:cNvSpPr>
              <a:spLocks noChangeArrowheads="1"/>
            </p:cNvSpPr>
            <p:nvPr/>
          </p:nvSpPr>
          <p:spPr bwMode="auto">
            <a:xfrm>
              <a:off x="4128" y="2880"/>
              <a:ext cx="185" cy="185"/>
            </a:xfrm>
            <a:prstGeom prst="ellipse">
              <a:avLst/>
            </a:prstGeom>
            <a:solidFill>
              <a:schemeClr val="bg1"/>
            </a:solidFill>
            <a:ln w="15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 b="1">
                <a:ea typeface="MS PGothic" pitchFamily="34" charset="-128"/>
              </a:endParaRPr>
            </a:p>
          </p:txBody>
        </p:sp>
        <p:grpSp>
          <p:nvGrpSpPr>
            <p:cNvPr id="16" name="Group 174"/>
            <p:cNvGrpSpPr>
              <a:grpSpLocks/>
            </p:cNvGrpSpPr>
            <p:nvPr/>
          </p:nvGrpSpPr>
          <p:grpSpPr bwMode="auto">
            <a:xfrm>
              <a:off x="4156" y="2924"/>
              <a:ext cx="132" cy="106"/>
              <a:chOff x="2640" y="2592"/>
              <a:chExt cx="384" cy="307"/>
            </a:xfrm>
          </p:grpSpPr>
          <p:sp>
            <p:nvSpPr>
              <p:cNvPr id="13402" name="Freeform 175"/>
              <p:cNvSpPr>
                <a:spLocks/>
              </p:cNvSpPr>
              <p:nvPr/>
            </p:nvSpPr>
            <p:spPr bwMode="auto">
              <a:xfrm>
                <a:off x="2689" y="2724"/>
                <a:ext cx="118" cy="43"/>
              </a:xfrm>
              <a:custGeom>
                <a:avLst/>
                <a:gdLst>
                  <a:gd name="T0" fmla="*/ 0 w 389"/>
                  <a:gd name="T1" fmla="*/ 0 h 140"/>
                  <a:gd name="T2" fmla="*/ 0 w 389"/>
                  <a:gd name="T3" fmla="*/ 0 h 140"/>
                  <a:gd name="T4" fmla="*/ 0 w 389"/>
                  <a:gd name="T5" fmla="*/ 0 h 140"/>
                  <a:gd name="T6" fmla="*/ 0 w 389"/>
                  <a:gd name="T7" fmla="*/ 0 h 140"/>
                  <a:gd name="T8" fmla="*/ 0 w 389"/>
                  <a:gd name="T9" fmla="*/ 0 h 140"/>
                  <a:gd name="T10" fmla="*/ 0 w 389"/>
                  <a:gd name="T11" fmla="*/ 0 h 140"/>
                  <a:gd name="T12" fmla="*/ 0 w 389"/>
                  <a:gd name="T13" fmla="*/ 0 h 140"/>
                  <a:gd name="T14" fmla="*/ 0 w 389"/>
                  <a:gd name="T15" fmla="*/ 0 h 140"/>
                  <a:gd name="T16" fmla="*/ 0 w 389"/>
                  <a:gd name="T17" fmla="*/ 0 h 140"/>
                  <a:gd name="T18" fmla="*/ 0 w 389"/>
                  <a:gd name="T19" fmla="*/ 0 h 140"/>
                  <a:gd name="T20" fmla="*/ 0 w 389"/>
                  <a:gd name="T21" fmla="*/ 0 h 140"/>
                  <a:gd name="T22" fmla="*/ 0 w 389"/>
                  <a:gd name="T23" fmla="*/ 0 h 140"/>
                  <a:gd name="T24" fmla="*/ 0 w 389"/>
                  <a:gd name="T25" fmla="*/ 0 h 140"/>
                  <a:gd name="T26" fmla="*/ 0 w 389"/>
                  <a:gd name="T27" fmla="*/ 0 h 140"/>
                  <a:gd name="T28" fmla="*/ 0 w 389"/>
                  <a:gd name="T29" fmla="*/ 0 h 140"/>
                  <a:gd name="T30" fmla="*/ 0 w 389"/>
                  <a:gd name="T31" fmla="*/ 0 h 140"/>
                  <a:gd name="T32" fmla="*/ 0 w 389"/>
                  <a:gd name="T33" fmla="*/ 0 h 140"/>
                  <a:gd name="T34" fmla="*/ 0 w 389"/>
                  <a:gd name="T35" fmla="*/ 0 h 140"/>
                  <a:gd name="T36" fmla="*/ 0 w 389"/>
                  <a:gd name="T37" fmla="*/ 0 h 140"/>
                  <a:gd name="T38" fmla="*/ 0 w 389"/>
                  <a:gd name="T39" fmla="*/ 0 h 140"/>
                  <a:gd name="T40" fmla="*/ 0 w 389"/>
                  <a:gd name="T41" fmla="*/ 0 h 140"/>
                  <a:gd name="T42" fmla="*/ 0 w 389"/>
                  <a:gd name="T43" fmla="*/ 0 h 140"/>
                  <a:gd name="T44" fmla="*/ 0 w 389"/>
                  <a:gd name="T45" fmla="*/ 0 h 140"/>
                  <a:gd name="T46" fmla="*/ 0 w 389"/>
                  <a:gd name="T47" fmla="*/ 0 h 140"/>
                  <a:gd name="T48" fmla="*/ 0 w 389"/>
                  <a:gd name="T49" fmla="*/ 0 h 140"/>
                  <a:gd name="T50" fmla="*/ 0 w 389"/>
                  <a:gd name="T51" fmla="*/ 0 h 140"/>
                  <a:gd name="T52" fmla="*/ 0 w 389"/>
                  <a:gd name="T53" fmla="*/ 0 h 140"/>
                  <a:gd name="T54" fmla="*/ 0 w 389"/>
                  <a:gd name="T55" fmla="*/ 0 h 140"/>
                  <a:gd name="T56" fmla="*/ 0 w 389"/>
                  <a:gd name="T57" fmla="*/ 0 h 140"/>
                  <a:gd name="T58" fmla="*/ 0 w 389"/>
                  <a:gd name="T59" fmla="*/ 0 h 140"/>
                  <a:gd name="T60" fmla="*/ 0 w 389"/>
                  <a:gd name="T61" fmla="*/ 0 h 140"/>
                  <a:gd name="T62" fmla="*/ 0 w 389"/>
                  <a:gd name="T63" fmla="*/ 0 h 140"/>
                  <a:gd name="T64" fmla="*/ 0 w 389"/>
                  <a:gd name="T65" fmla="*/ 0 h 140"/>
                  <a:gd name="T66" fmla="*/ 0 w 389"/>
                  <a:gd name="T67" fmla="*/ 0 h 140"/>
                  <a:gd name="T68" fmla="*/ 0 w 389"/>
                  <a:gd name="T69" fmla="*/ 0 h 140"/>
                  <a:gd name="T70" fmla="*/ 0 w 389"/>
                  <a:gd name="T71" fmla="*/ 0 h 140"/>
                  <a:gd name="T72" fmla="*/ 0 w 389"/>
                  <a:gd name="T73" fmla="*/ 0 h 140"/>
                  <a:gd name="T74" fmla="*/ 0 w 389"/>
                  <a:gd name="T75" fmla="*/ 0 h 140"/>
                  <a:gd name="T76" fmla="*/ 0 w 389"/>
                  <a:gd name="T77" fmla="*/ 0 h 140"/>
                  <a:gd name="T78" fmla="*/ 0 w 389"/>
                  <a:gd name="T79" fmla="*/ 0 h 140"/>
                  <a:gd name="T80" fmla="*/ 0 w 389"/>
                  <a:gd name="T81" fmla="*/ 0 h 140"/>
                  <a:gd name="T82" fmla="*/ 0 w 389"/>
                  <a:gd name="T83" fmla="*/ 0 h 140"/>
                  <a:gd name="T84" fmla="*/ 0 w 389"/>
                  <a:gd name="T85" fmla="*/ 0 h 140"/>
                  <a:gd name="T86" fmla="*/ 0 w 389"/>
                  <a:gd name="T87" fmla="*/ 0 h 140"/>
                  <a:gd name="T88" fmla="*/ 0 w 389"/>
                  <a:gd name="T89" fmla="*/ 0 h 140"/>
                  <a:gd name="T90" fmla="*/ 0 w 389"/>
                  <a:gd name="T91" fmla="*/ 0 h 140"/>
                  <a:gd name="T92" fmla="*/ 0 w 389"/>
                  <a:gd name="T93" fmla="*/ 0 h 140"/>
                  <a:gd name="T94" fmla="*/ 0 w 389"/>
                  <a:gd name="T95" fmla="*/ 0 h 140"/>
                  <a:gd name="T96" fmla="*/ 0 w 389"/>
                  <a:gd name="T97" fmla="*/ 0 h 140"/>
                  <a:gd name="T98" fmla="*/ 0 w 389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9"/>
                  <a:gd name="T151" fmla="*/ 0 h 140"/>
                  <a:gd name="T152" fmla="*/ 389 w 389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9" h="140">
                    <a:moveTo>
                      <a:pt x="378" y="95"/>
                    </a:moveTo>
                    <a:lnTo>
                      <a:pt x="378" y="95"/>
                    </a:lnTo>
                    <a:lnTo>
                      <a:pt x="360" y="84"/>
                    </a:lnTo>
                    <a:lnTo>
                      <a:pt x="342" y="73"/>
                    </a:lnTo>
                    <a:lnTo>
                      <a:pt x="322" y="63"/>
                    </a:lnTo>
                    <a:lnTo>
                      <a:pt x="303" y="55"/>
                    </a:lnTo>
                    <a:lnTo>
                      <a:pt x="282" y="46"/>
                    </a:lnTo>
                    <a:lnTo>
                      <a:pt x="261" y="38"/>
                    </a:lnTo>
                    <a:lnTo>
                      <a:pt x="238" y="31"/>
                    </a:lnTo>
                    <a:lnTo>
                      <a:pt x="217" y="24"/>
                    </a:lnTo>
                    <a:lnTo>
                      <a:pt x="193" y="18"/>
                    </a:lnTo>
                    <a:lnTo>
                      <a:pt x="171" y="14"/>
                    </a:lnTo>
                    <a:lnTo>
                      <a:pt x="147" y="10"/>
                    </a:lnTo>
                    <a:lnTo>
                      <a:pt x="123" y="6"/>
                    </a:lnTo>
                    <a:lnTo>
                      <a:pt x="99" y="4"/>
                    </a:lnTo>
                    <a:lnTo>
                      <a:pt x="74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lnTo>
                      <a:pt x="48" y="50"/>
                    </a:lnTo>
                    <a:lnTo>
                      <a:pt x="70" y="52"/>
                    </a:lnTo>
                    <a:lnTo>
                      <a:pt x="94" y="53"/>
                    </a:lnTo>
                    <a:lnTo>
                      <a:pt x="116" y="56"/>
                    </a:lnTo>
                    <a:lnTo>
                      <a:pt x="137" y="60"/>
                    </a:lnTo>
                    <a:lnTo>
                      <a:pt x="160" y="63"/>
                    </a:lnTo>
                    <a:lnTo>
                      <a:pt x="181" y="69"/>
                    </a:lnTo>
                    <a:lnTo>
                      <a:pt x="202" y="73"/>
                    </a:lnTo>
                    <a:lnTo>
                      <a:pt x="223" y="80"/>
                    </a:lnTo>
                    <a:lnTo>
                      <a:pt x="242" y="85"/>
                    </a:lnTo>
                    <a:lnTo>
                      <a:pt x="262" y="92"/>
                    </a:lnTo>
                    <a:lnTo>
                      <a:pt x="282" y="101"/>
                    </a:lnTo>
                    <a:lnTo>
                      <a:pt x="300" y="109"/>
                    </a:lnTo>
                    <a:lnTo>
                      <a:pt x="318" y="118"/>
                    </a:lnTo>
                    <a:lnTo>
                      <a:pt x="335" y="127"/>
                    </a:lnTo>
                    <a:lnTo>
                      <a:pt x="352" y="137"/>
                    </a:lnTo>
                    <a:lnTo>
                      <a:pt x="360" y="140"/>
                    </a:lnTo>
                    <a:lnTo>
                      <a:pt x="370" y="140"/>
                    </a:lnTo>
                    <a:lnTo>
                      <a:pt x="378" y="137"/>
                    </a:lnTo>
                    <a:lnTo>
                      <a:pt x="385" y="130"/>
                    </a:lnTo>
                    <a:lnTo>
                      <a:pt x="389" y="120"/>
                    </a:lnTo>
                    <a:lnTo>
                      <a:pt x="389" y="111"/>
                    </a:lnTo>
                    <a:lnTo>
                      <a:pt x="385" y="102"/>
                    </a:lnTo>
                    <a:lnTo>
                      <a:pt x="378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3" name="Freeform 176"/>
              <p:cNvSpPr>
                <a:spLocks/>
              </p:cNvSpPr>
              <p:nvPr/>
            </p:nvSpPr>
            <p:spPr bwMode="auto">
              <a:xfrm>
                <a:off x="2851" y="2670"/>
                <a:ext cx="120" cy="44"/>
              </a:xfrm>
              <a:custGeom>
                <a:avLst/>
                <a:gdLst>
                  <a:gd name="T0" fmla="*/ 0 w 397"/>
                  <a:gd name="T1" fmla="*/ 0 h 144"/>
                  <a:gd name="T2" fmla="*/ 0 w 397"/>
                  <a:gd name="T3" fmla="*/ 0 h 144"/>
                  <a:gd name="T4" fmla="*/ 0 w 397"/>
                  <a:gd name="T5" fmla="*/ 0 h 144"/>
                  <a:gd name="T6" fmla="*/ 0 w 397"/>
                  <a:gd name="T7" fmla="*/ 0 h 144"/>
                  <a:gd name="T8" fmla="*/ 0 w 397"/>
                  <a:gd name="T9" fmla="*/ 0 h 144"/>
                  <a:gd name="T10" fmla="*/ 0 w 397"/>
                  <a:gd name="T11" fmla="*/ 0 h 144"/>
                  <a:gd name="T12" fmla="*/ 0 w 397"/>
                  <a:gd name="T13" fmla="*/ 0 h 144"/>
                  <a:gd name="T14" fmla="*/ 0 w 397"/>
                  <a:gd name="T15" fmla="*/ 0 h 144"/>
                  <a:gd name="T16" fmla="*/ 0 w 397"/>
                  <a:gd name="T17" fmla="*/ 0 h 144"/>
                  <a:gd name="T18" fmla="*/ 0 w 397"/>
                  <a:gd name="T19" fmla="*/ 0 h 144"/>
                  <a:gd name="T20" fmla="*/ 0 w 397"/>
                  <a:gd name="T21" fmla="*/ 0 h 144"/>
                  <a:gd name="T22" fmla="*/ 0 w 397"/>
                  <a:gd name="T23" fmla="*/ 0 h 144"/>
                  <a:gd name="T24" fmla="*/ 0 w 397"/>
                  <a:gd name="T25" fmla="*/ 0 h 144"/>
                  <a:gd name="T26" fmla="*/ 0 w 397"/>
                  <a:gd name="T27" fmla="*/ 0 h 144"/>
                  <a:gd name="T28" fmla="*/ 0 w 397"/>
                  <a:gd name="T29" fmla="*/ 0 h 144"/>
                  <a:gd name="T30" fmla="*/ 0 w 397"/>
                  <a:gd name="T31" fmla="*/ 0 h 144"/>
                  <a:gd name="T32" fmla="*/ 0 w 397"/>
                  <a:gd name="T33" fmla="*/ 0 h 144"/>
                  <a:gd name="T34" fmla="*/ 0 w 397"/>
                  <a:gd name="T35" fmla="*/ 0 h 144"/>
                  <a:gd name="T36" fmla="*/ 0 w 397"/>
                  <a:gd name="T37" fmla="*/ 0 h 144"/>
                  <a:gd name="T38" fmla="*/ 0 w 397"/>
                  <a:gd name="T39" fmla="*/ 0 h 144"/>
                  <a:gd name="T40" fmla="*/ 0 w 397"/>
                  <a:gd name="T41" fmla="*/ 0 h 144"/>
                  <a:gd name="T42" fmla="*/ 0 w 397"/>
                  <a:gd name="T43" fmla="*/ 0 h 144"/>
                  <a:gd name="T44" fmla="*/ 0 w 397"/>
                  <a:gd name="T45" fmla="*/ 0 h 144"/>
                  <a:gd name="T46" fmla="*/ 0 w 397"/>
                  <a:gd name="T47" fmla="*/ 0 h 144"/>
                  <a:gd name="T48" fmla="*/ 0 w 397"/>
                  <a:gd name="T49" fmla="*/ 0 h 144"/>
                  <a:gd name="T50" fmla="*/ 0 w 397"/>
                  <a:gd name="T51" fmla="*/ 0 h 144"/>
                  <a:gd name="T52" fmla="*/ 0 w 397"/>
                  <a:gd name="T53" fmla="*/ 0 h 144"/>
                  <a:gd name="T54" fmla="*/ 0 w 397"/>
                  <a:gd name="T55" fmla="*/ 0 h 144"/>
                  <a:gd name="T56" fmla="*/ 0 w 397"/>
                  <a:gd name="T57" fmla="*/ 0 h 144"/>
                  <a:gd name="T58" fmla="*/ 0 w 397"/>
                  <a:gd name="T59" fmla="*/ 0 h 144"/>
                  <a:gd name="T60" fmla="*/ 0 w 397"/>
                  <a:gd name="T61" fmla="*/ 0 h 144"/>
                  <a:gd name="T62" fmla="*/ 0 w 397"/>
                  <a:gd name="T63" fmla="*/ 0 h 144"/>
                  <a:gd name="T64" fmla="*/ 0 w 397"/>
                  <a:gd name="T65" fmla="*/ 0 h 144"/>
                  <a:gd name="T66" fmla="*/ 0 w 397"/>
                  <a:gd name="T67" fmla="*/ 0 h 144"/>
                  <a:gd name="T68" fmla="*/ 0 w 397"/>
                  <a:gd name="T69" fmla="*/ 0 h 144"/>
                  <a:gd name="T70" fmla="*/ 0 w 397"/>
                  <a:gd name="T71" fmla="*/ 0 h 144"/>
                  <a:gd name="T72" fmla="*/ 0 w 397"/>
                  <a:gd name="T73" fmla="*/ 0 h 144"/>
                  <a:gd name="T74" fmla="*/ 0 w 397"/>
                  <a:gd name="T75" fmla="*/ 0 h 144"/>
                  <a:gd name="T76" fmla="*/ 0 w 397"/>
                  <a:gd name="T77" fmla="*/ 0 h 144"/>
                  <a:gd name="T78" fmla="*/ 0 w 397"/>
                  <a:gd name="T79" fmla="*/ 0 h 144"/>
                  <a:gd name="T80" fmla="*/ 0 w 397"/>
                  <a:gd name="T81" fmla="*/ 0 h 144"/>
                  <a:gd name="T82" fmla="*/ 0 w 397"/>
                  <a:gd name="T83" fmla="*/ 0 h 144"/>
                  <a:gd name="T84" fmla="*/ 0 w 397"/>
                  <a:gd name="T85" fmla="*/ 0 h 144"/>
                  <a:gd name="T86" fmla="*/ 0 w 397"/>
                  <a:gd name="T87" fmla="*/ 0 h 144"/>
                  <a:gd name="T88" fmla="*/ 0 w 397"/>
                  <a:gd name="T89" fmla="*/ 0 h 144"/>
                  <a:gd name="T90" fmla="*/ 0 w 397"/>
                  <a:gd name="T91" fmla="*/ 0 h 144"/>
                  <a:gd name="T92" fmla="*/ 0 w 397"/>
                  <a:gd name="T93" fmla="*/ 0 h 144"/>
                  <a:gd name="T94" fmla="*/ 0 w 397"/>
                  <a:gd name="T95" fmla="*/ 0 h 144"/>
                  <a:gd name="T96" fmla="*/ 0 w 397"/>
                  <a:gd name="T97" fmla="*/ 0 h 144"/>
                  <a:gd name="T98" fmla="*/ 0 w 397"/>
                  <a:gd name="T99" fmla="*/ 0 h 1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7"/>
                  <a:gd name="T151" fmla="*/ 0 h 144"/>
                  <a:gd name="T152" fmla="*/ 397 w 397"/>
                  <a:gd name="T153" fmla="*/ 144 h 1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7" h="144">
                    <a:moveTo>
                      <a:pt x="39" y="140"/>
                    </a:moveTo>
                    <a:lnTo>
                      <a:pt x="39" y="140"/>
                    </a:lnTo>
                    <a:lnTo>
                      <a:pt x="56" y="130"/>
                    </a:lnTo>
                    <a:lnTo>
                      <a:pt x="73" y="119"/>
                    </a:lnTo>
                    <a:lnTo>
                      <a:pt x="90" y="111"/>
                    </a:lnTo>
                    <a:lnTo>
                      <a:pt x="110" y="102"/>
                    </a:lnTo>
                    <a:lnTo>
                      <a:pt x="128" y="94"/>
                    </a:lnTo>
                    <a:lnTo>
                      <a:pt x="149" y="87"/>
                    </a:lnTo>
                    <a:lnTo>
                      <a:pt x="168" y="80"/>
                    </a:lnTo>
                    <a:lnTo>
                      <a:pt x="189" y="74"/>
                    </a:lnTo>
                    <a:lnTo>
                      <a:pt x="212" y="69"/>
                    </a:lnTo>
                    <a:lnTo>
                      <a:pt x="233" y="63"/>
                    </a:lnTo>
                    <a:lnTo>
                      <a:pt x="255" y="60"/>
                    </a:lnTo>
                    <a:lnTo>
                      <a:pt x="278" y="56"/>
                    </a:lnTo>
                    <a:lnTo>
                      <a:pt x="302" y="53"/>
                    </a:lnTo>
                    <a:lnTo>
                      <a:pt x="324" y="52"/>
                    </a:lnTo>
                    <a:lnTo>
                      <a:pt x="348" y="50"/>
                    </a:lnTo>
                    <a:lnTo>
                      <a:pt x="372" y="50"/>
                    </a:lnTo>
                    <a:lnTo>
                      <a:pt x="381" y="49"/>
                    </a:lnTo>
                    <a:lnTo>
                      <a:pt x="390" y="43"/>
                    </a:lnTo>
                    <a:lnTo>
                      <a:pt x="395" y="35"/>
                    </a:lnTo>
                    <a:lnTo>
                      <a:pt x="397" y="25"/>
                    </a:lnTo>
                    <a:lnTo>
                      <a:pt x="395" y="15"/>
                    </a:lnTo>
                    <a:lnTo>
                      <a:pt x="390" y="7"/>
                    </a:lnTo>
                    <a:lnTo>
                      <a:pt x="381" y="1"/>
                    </a:lnTo>
                    <a:lnTo>
                      <a:pt x="372" y="0"/>
                    </a:lnTo>
                    <a:lnTo>
                      <a:pt x="346" y="0"/>
                    </a:lnTo>
                    <a:lnTo>
                      <a:pt x="321" y="1"/>
                    </a:lnTo>
                    <a:lnTo>
                      <a:pt x="296" y="4"/>
                    </a:lnTo>
                    <a:lnTo>
                      <a:pt x="271" y="7"/>
                    </a:lnTo>
                    <a:lnTo>
                      <a:pt x="247" y="10"/>
                    </a:lnTo>
                    <a:lnTo>
                      <a:pt x="222" y="15"/>
                    </a:lnTo>
                    <a:lnTo>
                      <a:pt x="198" y="20"/>
                    </a:lnTo>
                    <a:lnTo>
                      <a:pt x="175" y="27"/>
                    </a:lnTo>
                    <a:lnTo>
                      <a:pt x="152" y="32"/>
                    </a:lnTo>
                    <a:lnTo>
                      <a:pt x="131" y="41"/>
                    </a:lnTo>
                    <a:lnTo>
                      <a:pt x="108" y="49"/>
                    </a:lnTo>
                    <a:lnTo>
                      <a:pt x="87" y="57"/>
                    </a:lnTo>
                    <a:lnTo>
                      <a:pt x="66" y="67"/>
                    </a:lnTo>
                    <a:lnTo>
                      <a:pt x="46" y="77"/>
                    </a:lnTo>
                    <a:lnTo>
                      <a:pt x="28" y="88"/>
                    </a:lnTo>
                    <a:lnTo>
                      <a:pt x="10" y="99"/>
                    </a:lnTo>
                    <a:lnTo>
                      <a:pt x="3" y="106"/>
                    </a:lnTo>
                    <a:lnTo>
                      <a:pt x="0" y="115"/>
                    </a:lnTo>
                    <a:lnTo>
                      <a:pt x="0" y="125"/>
                    </a:lnTo>
                    <a:lnTo>
                      <a:pt x="4" y="134"/>
                    </a:lnTo>
                    <a:lnTo>
                      <a:pt x="11" y="141"/>
                    </a:lnTo>
                    <a:lnTo>
                      <a:pt x="20" y="144"/>
                    </a:lnTo>
                    <a:lnTo>
                      <a:pt x="30" y="144"/>
                    </a:lnTo>
                    <a:lnTo>
                      <a:pt x="39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4" name="Freeform 177"/>
              <p:cNvSpPr>
                <a:spLocks/>
              </p:cNvSpPr>
              <p:nvPr/>
            </p:nvSpPr>
            <p:spPr bwMode="auto">
              <a:xfrm>
                <a:off x="2853" y="2724"/>
                <a:ext cx="118" cy="43"/>
              </a:xfrm>
              <a:custGeom>
                <a:avLst/>
                <a:gdLst>
                  <a:gd name="T0" fmla="*/ 0 w 390"/>
                  <a:gd name="T1" fmla="*/ 0 h 140"/>
                  <a:gd name="T2" fmla="*/ 0 w 390"/>
                  <a:gd name="T3" fmla="*/ 0 h 140"/>
                  <a:gd name="T4" fmla="*/ 0 w 390"/>
                  <a:gd name="T5" fmla="*/ 0 h 140"/>
                  <a:gd name="T6" fmla="*/ 0 w 390"/>
                  <a:gd name="T7" fmla="*/ 0 h 140"/>
                  <a:gd name="T8" fmla="*/ 0 w 390"/>
                  <a:gd name="T9" fmla="*/ 0 h 140"/>
                  <a:gd name="T10" fmla="*/ 0 w 390"/>
                  <a:gd name="T11" fmla="*/ 0 h 140"/>
                  <a:gd name="T12" fmla="*/ 0 w 390"/>
                  <a:gd name="T13" fmla="*/ 0 h 140"/>
                  <a:gd name="T14" fmla="*/ 0 w 390"/>
                  <a:gd name="T15" fmla="*/ 0 h 140"/>
                  <a:gd name="T16" fmla="*/ 0 w 390"/>
                  <a:gd name="T17" fmla="*/ 0 h 140"/>
                  <a:gd name="T18" fmla="*/ 0 w 390"/>
                  <a:gd name="T19" fmla="*/ 0 h 140"/>
                  <a:gd name="T20" fmla="*/ 0 w 390"/>
                  <a:gd name="T21" fmla="*/ 0 h 140"/>
                  <a:gd name="T22" fmla="*/ 0 w 390"/>
                  <a:gd name="T23" fmla="*/ 0 h 140"/>
                  <a:gd name="T24" fmla="*/ 0 w 390"/>
                  <a:gd name="T25" fmla="*/ 0 h 140"/>
                  <a:gd name="T26" fmla="*/ 0 w 390"/>
                  <a:gd name="T27" fmla="*/ 0 h 140"/>
                  <a:gd name="T28" fmla="*/ 0 w 390"/>
                  <a:gd name="T29" fmla="*/ 0 h 140"/>
                  <a:gd name="T30" fmla="*/ 0 w 390"/>
                  <a:gd name="T31" fmla="*/ 0 h 140"/>
                  <a:gd name="T32" fmla="*/ 0 w 390"/>
                  <a:gd name="T33" fmla="*/ 0 h 140"/>
                  <a:gd name="T34" fmla="*/ 0 w 390"/>
                  <a:gd name="T35" fmla="*/ 0 h 140"/>
                  <a:gd name="T36" fmla="*/ 0 w 390"/>
                  <a:gd name="T37" fmla="*/ 0 h 140"/>
                  <a:gd name="T38" fmla="*/ 0 w 390"/>
                  <a:gd name="T39" fmla="*/ 0 h 140"/>
                  <a:gd name="T40" fmla="*/ 0 w 390"/>
                  <a:gd name="T41" fmla="*/ 0 h 140"/>
                  <a:gd name="T42" fmla="*/ 0 w 390"/>
                  <a:gd name="T43" fmla="*/ 0 h 140"/>
                  <a:gd name="T44" fmla="*/ 0 w 390"/>
                  <a:gd name="T45" fmla="*/ 0 h 140"/>
                  <a:gd name="T46" fmla="*/ 0 w 390"/>
                  <a:gd name="T47" fmla="*/ 0 h 140"/>
                  <a:gd name="T48" fmla="*/ 0 w 390"/>
                  <a:gd name="T49" fmla="*/ 0 h 140"/>
                  <a:gd name="T50" fmla="*/ 0 w 390"/>
                  <a:gd name="T51" fmla="*/ 0 h 140"/>
                  <a:gd name="T52" fmla="*/ 0 w 390"/>
                  <a:gd name="T53" fmla="*/ 0 h 140"/>
                  <a:gd name="T54" fmla="*/ 0 w 390"/>
                  <a:gd name="T55" fmla="*/ 0 h 140"/>
                  <a:gd name="T56" fmla="*/ 0 w 390"/>
                  <a:gd name="T57" fmla="*/ 0 h 140"/>
                  <a:gd name="T58" fmla="*/ 0 w 390"/>
                  <a:gd name="T59" fmla="*/ 0 h 140"/>
                  <a:gd name="T60" fmla="*/ 0 w 390"/>
                  <a:gd name="T61" fmla="*/ 0 h 140"/>
                  <a:gd name="T62" fmla="*/ 0 w 390"/>
                  <a:gd name="T63" fmla="*/ 0 h 140"/>
                  <a:gd name="T64" fmla="*/ 0 w 390"/>
                  <a:gd name="T65" fmla="*/ 0 h 140"/>
                  <a:gd name="T66" fmla="*/ 0 w 390"/>
                  <a:gd name="T67" fmla="*/ 0 h 140"/>
                  <a:gd name="T68" fmla="*/ 0 w 390"/>
                  <a:gd name="T69" fmla="*/ 0 h 140"/>
                  <a:gd name="T70" fmla="*/ 0 w 390"/>
                  <a:gd name="T71" fmla="*/ 0 h 140"/>
                  <a:gd name="T72" fmla="*/ 0 w 390"/>
                  <a:gd name="T73" fmla="*/ 0 h 140"/>
                  <a:gd name="T74" fmla="*/ 0 w 390"/>
                  <a:gd name="T75" fmla="*/ 0 h 140"/>
                  <a:gd name="T76" fmla="*/ 0 w 390"/>
                  <a:gd name="T77" fmla="*/ 0 h 140"/>
                  <a:gd name="T78" fmla="*/ 0 w 390"/>
                  <a:gd name="T79" fmla="*/ 0 h 140"/>
                  <a:gd name="T80" fmla="*/ 0 w 390"/>
                  <a:gd name="T81" fmla="*/ 0 h 140"/>
                  <a:gd name="T82" fmla="*/ 0 w 390"/>
                  <a:gd name="T83" fmla="*/ 0 h 140"/>
                  <a:gd name="T84" fmla="*/ 0 w 390"/>
                  <a:gd name="T85" fmla="*/ 0 h 140"/>
                  <a:gd name="T86" fmla="*/ 0 w 390"/>
                  <a:gd name="T87" fmla="*/ 0 h 140"/>
                  <a:gd name="T88" fmla="*/ 0 w 390"/>
                  <a:gd name="T89" fmla="*/ 0 h 140"/>
                  <a:gd name="T90" fmla="*/ 0 w 390"/>
                  <a:gd name="T91" fmla="*/ 0 h 140"/>
                  <a:gd name="T92" fmla="*/ 0 w 390"/>
                  <a:gd name="T93" fmla="*/ 0 h 140"/>
                  <a:gd name="T94" fmla="*/ 0 w 390"/>
                  <a:gd name="T95" fmla="*/ 0 h 140"/>
                  <a:gd name="T96" fmla="*/ 0 w 390"/>
                  <a:gd name="T97" fmla="*/ 0 h 140"/>
                  <a:gd name="T98" fmla="*/ 0 w 390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0"/>
                  <a:gd name="T151" fmla="*/ 0 h 140"/>
                  <a:gd name="T152" fmla="*/ 390 w 390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0" h="140">
                    <a:moveTo>
                      <a:pt x="365" y="0"/>
                    </a:moveTo>
                    <a:lnTo>
                      <a:pt x="339" y="0"/>
                    </a:lnTo>
                    <a:lnTo>
                      <a:pt x="314" y="1"/>
                    </a:lnTo>
                    <a:lnTo>
                      <a:pt x="290" y="4"/>
                    </a:lnTo>
                    <a:lnTo>
                      <a:pt x="267" y="6"/>
                    </a:lnTo>
                    <a:lnTo>
                      <a:pt x="243" y="10"/>
                    </a:lnTo>
                    <a:lnTo>
                      <a:pt x="219" y="14"/>
                    </a:lnTo>
                    <a:lnTo>
                      <a:pt x="195" y="18"/>
                    </a:lnTo>
                    <a:lnTo>
                      <a:pt x="173" y="24"/>
                    </a:lnTo>
                    <a:lnTo>
                      <a:pt x="150" y="31"/>
                    </a:lnTo>
                    <a:lnTo>
                      <a:pt x="129" y="38"/>
                    </a:lnTo>
                    <a:lnTo>
                      <a:pt x="108" y="46"/>
                    </a:lnTo>
                    <a:lnTo>
                      <a:pt x="87" y="55"/>
                    </a:lnTo>
                    <a:lnTo>
                      <a:pt x="68" y="63"/>
                    </a:lnTo>
                    <a:lnTo>
                      <a:pt x="48" y="73"/>
                    </a:lnTo>
                    <a:lnTo>
                      <a:pt x="30" y="84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3" y="130"/>
                    </a:lnTo>
                    <a:lnTo>
                      <a:pt x="10" y="137"/>
                    </a:lnTo>
                    <a:lnTo>
                      <a:pt x="20" y="140"/>
                    </a:lnTo>
                    <a:lnTo>
                      <a:pt x="30" y="140"/>
                    </a:lnTo>
                    <a:lnTo>
                      <a:pt x="38" y="137"/>
                    </a:lnTo>
                    <a:lnTo>
                      <a:pt x="55" y="127"/>
                    </a:lnTo>
                    <a:lnTo>
                      <a:pt x="72" y="118"/>
                    </a:lnTo>
                    <a:lnTo>
                      <a:pt x="90" y="109"/>
                    </a:lnTo>
                    <a:lnTo>
                      <a:pt x="108" y="101"/>
                    </a:lnTo>
                    <a:lnTo>
                      <a:pt x="128" y="92"/>
                    </a:lnTo>
                    <a:lnTo>
                      <a:pt x="147" y="85"/>
                    </a:lnTo>
                    <a:lnTo>
                      <a:pt x="167" y="80"/>
                    </a:lnTo>
                    <a:lnTo>
                      <a:pt x="188" y="73"/>
                    </a:lnTo>
                    <a:lnTo>
                      <a:pt x="209" y="69"/>
                    </a:lnTo>
                    <a:lnTo>
                      <a:pt x="230" y="63"/>
                    </a:lnTo>
                    <a:lnTo>
                      <a:pt x="253" y="60"/>
                    </a:lnTo>
                    <a:lnTo>
                      <a:pt x="274" y="56"/>
                    </a:lnTo>
                    <a:lnTo>
                      <a:pt x="296" y="53"/>
                    </a:lnTo>
                    <a:lnTo>
                      <a:pt x="320" y="52"/>
                    </a:lnTo>
                    <a:lnTo>
                      <a:pt x="342" y="50"/>
                    </a:lnTo>
                    <a:lnTo>
                      <a:pt x="365" y="50"/>
                    </a:lnTo>
                    <a:lnTo>
                      <a:pt x="374" y="49"/>
                    </a:lnTo>
                    <a:lnTo>
                      <a:pt x="383" y="43"/>
                    </a:lnTo>
                    <a:lnTo>
                      <a:pt x="388" y="35"/>
                    </a:lnTo>
                    <a:lnTo>
                      <a:pt x="390" y="25"/>
                    </a:lnTo>
                    <a:lnTo>
                      <a:pt x="388" y="15"/>
                    </a:lnTo>
                    <a:lnTo>
                      <a:pt x="383" y="7"/>
                    </a:lnTo>
                    <a:lnTo>
                      <a:pt x="374" y="1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5" name="Freeform 178"/>
              <p:cNvSpPr>
                <a:spLocks/>
              </p:cNvSpPr>
              <p:nvPr/>
            </p:nvSpPr>
            <p:spPr bwMode="auto">
              <a:xfrm>
                <a:off x="2689" y="2670"/>
                <a:ext cx="120" cy="44"/>
              </a:xfrm>
              <a:custGeom>
                <a:avLst/>
                <a:gdLst>
                  <a:gd name="T0" fmla="*/ 0 w 396"/>
                  <a:gd name="T1" fmla="*/ 0 h 144"/>
                  <a:gd name="T2" fmla="*/ 0 w 396"/>
                  <a:gd name="T3" fmla="*/ 0 h 144"/>
                  <a:gd name="T4" fmla="*/ 0 w 396"/>
                  <a:gd name="T5" fmla="*/ 0 h 144"/>
                  <a:gd name="T6" fmla="*/ 0 w 396"/>
                  <a:gd name="T7" fmla="*/ 0 h 144"/>
                  <a:gd name="T8" fmla="*/ 0 w 396"/>
                  <a:gd name="T9" fmla="*/ 0 h 144"/>
                  <a:gd name="T10" fmla="*/ 0 w 396"/>
                  <a:gd name="T11" fmla="*/ 0 h 144"/>
                  <a:gd name="T12" fmla="*/ 0 w 396"/>
                  <a:gd name="T13" fmla="*/ 0 h 144"/>
                  <a:gd name="T14" fmla="*/ 0 w 396"/>
                  <a:gd name="T15" fmla="*/ 0 h 144"/>
                  <a:gd name="T16" fmla="*/ 0 w 396"/>
                  <a:gd name="T17" fmla="*/ 0 h 144"/>
                  <a:gd name="T18" fmla="*/ 0 w 396"/>
                  <a:gd name="T19" fmla="*/ 0 h 144"/>
                  <a:gd name="T20" fmla="*/ 0 w 396"/>
                  <a:gd name="T21" fmla="*/ 0 h 144"/>
                  <a:gd name="T22" fmla="*/ 0 w 396"/>
                  <a:gd name="T23" fmla="*/ 0 h 144"/>
                  <a:gd name="T24" fmla="*/ 0 w 396"/>
                  <a:gd name="T25" fmla="*/ 0 h 144"/>
                  <a:gd name="T26" fmla="*/ 0 w 396"/>
                  <a:gd name="T27" fmla="*/ 0 h 144"/>
                  <a:gd name="T28" fmla="*/ 0 w 396"/>
                  <a:gd name="T29" fmla="*/ 0 h 144"/>
                  <a:gd name="T30" fmla="*/ 0 w 396"/>
                  <a:gd name="T31" fmla="*/ 0 h 144"/>
                  <a:gd name="T32" fmla="*/ 0 w 396"/>
                  <a:gd name="T33" fmla="*/ 0 h 144"/>
                  <a:gd name="T34" fmla="*/ 0 w 396"/>
                  <a:gd name="T35" fmla="*/ 0 h 144"/>
                  <a:gd name="T36" fmla="*/ 0 w 396"/>
                  <a:gd name="T37" fmla="*/ 0 h 144"/>
                  <a:gd name="T38" fmla="*/ 0 w 396"/>
                  <a:gd name="T39" fmla="*/ 0 h 144"/>
                  <a:gd name="T40" fmla="*/ 0 w 396"/>
                  <a:gd name="T41" fmla="*/ 0 h 144"/>
                  <a:gd name="T42" fmla="*/ 0 w 396"/>
                  <a:gd name="T43" fmla="*/ 0 h 144"/>
                  <a:gd name="T44" fmla="*/ 0 w 396"/>
                  <a:gd name="T45" fmla="*/ 0 h 144"/>
                  <a:gd name="T46" fmla="*/ 0 w 396"/>
                  <a:gd name="T47" fmla="*/ 0 h 144"/>
                  <a:gd name="T48" fmla="*/ 0 w 396"/>
                  <a:gd name="T49" fmla="*/ 0 h 144"/>
                  <a:gd name="T50" fmla="*/ 0 w 396"/>
                  <a:gd name="T51" fmla="*/ 0 h 144"/>
                  <a:gd name="T52" fmla="*/ 0 w 396"/>
                  <a:gd name="T53" fmla="*/ 0 h 144"/>
                  <a:gd name="T54" fmla="*/ 0 w 396"/>
                  <a:gd name="T55" fmla="*/ 0 h 144"/>
                  <a:gd name="T56" fmla="*/ 0 w 396"/>
                  <a:gd name="T57" fmla="*/ 0 h 144"/>
                  <a:gd name="T58" fmla="*/ 0 w 396"/>
                  <a:gd name="T59" fmla="*/ 0 h 144"/>
                  <a:gd name="T60" fmla="*/ 0 w 396"/>
                  <a:gd name="T61" fmla="*/ 0 h 144"/>
                  <a:gd name="T62" fmla="*/ 0 w 396"/>
                  <a:gd name="T63" fmla="*/ 0 h 144"/>
                  <a:gd name="T64" fmla="*/ 0 w 396"/>
                  <a:gd name="T65" fmla="*/ 0 h 144"/>
                  <a:gd name="T66" fmla="*/ 0 w 396"/>
                  <a:gd name="T67" fmla="*/ 0 h 144"/>
                  <a:gd name="T68" fmla="*/ 0 w 396"/>
                  <a:gd name="T69" fmla="*/ 0 h 144"/>
                  <a:gd name="T70" fmla="*/ 0 w 396"/>
                  <a:gd name="T71" fmla="*/ 0 h 144"/>
                  <a:gd name="T72" fmla="*/ 0 w 396"/>
                  <a:gd name="T73" fmla="*/ 0 h 144"/>
                  <a:gd name="T74" fmla="*/ 0 w 396"/>
                  <a:gd name="T75" fmla="*/ 0 h 144"/>
                  <a:gd name="T76" fmla="*/ 0 w 396"/>
                  <a:gd name="T77" fmla="*/ 0 h 144"/>
                  <a:gd name="T78" fmla="*/ 0 w 396"/>
                  <a:gd name="T79" fmla="*/ 0 h 144"/>
                  <a:gd name="T80" fmla="*/ 0 w 396"/>
                  <a:gd name="T81" fmla="*/ 0 h 144"/>
                  <a:gd name="T82" fmla="*/ 0 w 396"/>
                  <a:gd name="T83" fmla="*/ 0 h 144"/>
                  <a:gd name="T84" fmla="*/ 0 w 396"/>
                  <a:gd name="T85" fmla="*/ 0 h 144"/>
                  <a:gd name="T86" fmla="*/ 0 w 396"/>
                  <a:gd name="T87" fmla="*/ 0 h 144"/>
                  <a:gd name="T88" fmla="*/ 0 w 396"/>
                  <a:gd name="T89" fmla="*/ 0 h 144"/>
                  <a:gd name="T90" fmla="*/ 0 w 396"/>
                  <a:gd name="T91" fmla="*/ 0 h 144"/>
                  <a:gd name="T92" fmla="*/ 0 w 396"/>
                  <a:gd name="T93" fmla="*/ 0 h 144"/>
                  <a:gd name="T94" fmla="*/ 0 w 396"/>
                  <a:gd name="T95" fmla="*/ 0 h 144"/>
                  <a:gd name="T96" fmla="*/ 0 w 396"/>
                  <a:gd name="T97" fmla="*/ 0 h 1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6"/>
                  <a:gd name="T148" fmla="*/ 0 h 144"/>
                  <a:gd name="T149" fmla="*/ 396 w 396"/>
                  <a:gd name="T150" fmla="*/ 144 h 1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6" h="144">
                    <a:moveTo>
                      <a:pt x="25" y="50"/>
                    </a:moveTo>
                    <a:lnTo>
                      <a:pt x="49" y="50"/>
                    </a:lnTo>
                    <a:lnTo>
                      <a:pt x="73" y="52"/>
                    </a:lnTo>
                    <a:lnTo>
                      <a:pt x="95" y="53"/>
                    </a:lnTo>
                    <a:lnTo>
                      <a:pt x="118" y="56"/>
                    </a:lnTo>
                    <a:lnTo>
                      <a:pt x="141" y="60"/>
                    </a:lnTo>
                    <a:lnTo>
                      <a:pt x="162" y="63"/>
                    </a:lnTo>
                    <a:lnTo>
                      <a:pt x="185" y="69"/>
                    </a:lnTo>
                    <a:lnTo>
                      <a:pt x="206" y="74"/>
                    </a:lnTo>
                    <a:lnTo>
                      <a:pt x="227" y="80"/>
                    </a:lnTo>
                    <a:lnTo>
                      <a:pt x="248" y="87"/>
                    </a:lnTo>
                    <a:lnTo>
                      <a:pt x="268" y="94"/>
                    </a:lnTo>
                    <a:lnTo>
                      <a:pt x="287" y="102"/>
                    </a:lnTo>
                    <a:lnTo>
                      <a:pt x="305" y="111"/>
                    </a:lnTo>
                    <a:lnTo>
                      <a:pt x="324" y="119"/>
                    </a:lnTo>
                    <a:lnTo>
                      <a:pt x="340" y="130"/>
                    </a:lnTo>
                    <a:lnTo>
                      <a:pt x="357" y="140"/>
                    </a:lnTo>
                    <a:lnTo>
                      <a:pt x="367" y="144"/>
                    </a:lnTo>
                    <a:lnTo>
                      <a:pt x="377" y="144"/>
                    </a:lnTo>
                    <a:lnTo>
                      <a:pt x="385" y="141"/>
                    </a:lnTo>
                    <a:lnTo>
                      <a:pt x="392" y="134"/>
                    </a:lnTo>
                    <a:lnTo>
                      <a:pt x="396" y="125"/>
                    </a:lnTo>
                    <a:lnTo>
                      <a:pt x="396" y="115"/>
                    </a:lnTo>
                    <a:lnTo>
                      <a:pt x="392" y="106"/>
                    </a:lnTo>
                    <a:lnTo>
                      <a:pt x="385" y="99"/>
                    </a:lnTo>
                    <a:lnTo>
                      <a:pt x="367" y="88"/>
                    </a:lnTo>
                    <a:lnTo>
                      <a:pt x="349" y="77"/>
                    </a:lnTo>
                    <a:lnTo>
                      <a:pt x="329" y="67"/>
                    </a:lnTo>
                    <a:lnTo>
                      <a:pt x="310" y="57"/>
                    </a:lnTo>
                    <a:lnTo>
                      <a:pt x="289" y="49"/>
                    </a:lnTo>
                    <a:lnTo>
                      <a:pt x="266" y="41"/>
                    </a:lnTo>
                    <a:lnTo>
                      <a:pt x="244" y="32"/>
                    </a:lnTo>
                    <a:lnTo>
                      <a:pt x="221" y="27"/>
                    </a:lnTo>
                    <a:lnTo>
                      <a:pt x="197" y="20"/>
                    </a:lnTo>
                    <a:lnTo>
                      <a:pt x="175" y="15"/>
                    </a:lnTo>
                    <a:lnTo>
                      <a:pt x="150" y="10"/>
                    </a:lnTo>
                    <a:lnTo>
                      <a:pt x="126" y="7"/>
                    </a:lnTo>
                    <a:lnTo>
                      <a:pt x="101" y="4"/>
                    </a:lnTo>
                    <a:lnTo>
                      <a:pt x="76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6" name="Freeform 179"/>
              <p:cNvSpPr>
                <a:spLocks/>
              </p:cNvSpPr>
              <p:nvPr/>
            </p:nvSpPr>
            <p:spPr bwMode="auto">
              <a:xfrm>
                <a:off x="2924" y="2787"/>
                <a:ext cx="23" cy="30"/>
              </a:xfrm>
              <a:custGeom>
                <a:avLst/>
                <a:gdLst>
                  <a:gd name="T0" fmla="*/ 0 w 76"/>
                  <a:gd name="T1" fmla="*/ 0 h 101"/>
                  <a:gd name="T2" fmla="*/ 0 w 76"/>
                  <a:gd name="T3" fmla="*/ 0 h 101"/>
                  <a:gd name="T4" fmla="*/ 0 w 76"/>
                  <a:gd name="T5" fmla="*/ 0 h 101"/>
                  <a:gd name="T6" fmla="*/ 0 w 76"/>
                  <a:gd name="T7" fmla="*/ 0 h 101"/>
                  <a:gd name="T8" fmla="*/ 0 w 76"/>
                  <a:gd name="T9" fmla="*/ 0 h 101"/>
                  <a:gd name="T10" fmla="*/ 0 w 76"/>
                  <a:gd name="T11" fmla="*/ 0 h 101"/>
                  <a:gd name="T12" fmla="*/ 0 w 76"/>
                  <a:gd name="T13" fmla="*/ 0 h 101"/>
                  <a:gd name="T14" fmla="*/ 0 w 76"/>
                  <a:gd name="T15" fmla="*/ 0 h 101"/>
                  <a:gd name="T16" fmla="*/ 0 w 76"/>
                  <a:gd name="T17" fmla="*/ 0 h 101"/>
                  <a:gd name="T18" fmla="*/ 0 w 76"/>
                  <a:gd name="T19" fmla="*/ 0 h 101"/>
                  <a:gd name="T20" fmla="*/ 0 w 76"/>
                  <a:gd name="T21" fmla="*/ 0 h 101"/>
                  <a:gd name="T22" fmla="*/ 0 w 76"/>
                  <a:gd name="T23" fmla="*/ 0 h 101"/>
                  <a:gd name="T24" fmla="*/ 0 w 76"/>
                  <a:gd name="T25" fmla="*/ 0 h 101"/>
                  <a:gd name="T26" fmla="*/ 0 w 76"/>
                  <a:gd name="T27" fmla="*/ 0 h 101"/>
                  <a:gd name="T28" fmla="*/ 0 w 76"/>
                  <a:gd name="T29" fmla="*/ 0 h 101"/>
                  <a:gd name="T30" fmla="*/ 0 w 76"/>
                  <a:gd name="T31" fmla="*/ 0 h 101"/>
                  <a:gd name="T32" fmla="*/ 0 w 76"/>
                  <a:gd name="T33" fmla="*/ 0 h 101"/>
                  <a:gd name="T34" fmla="*/ 0 w 76"/>
                  <a:gd name="T35" fmla="*/ 0 h 101"/>
                  <a:gd name="T36" fmla="*/ 0 w 76"/>
                  <a:gd name="T37" fmla="*/ 0 h 101"/>
                  <a:gd name="T38" fmla="*/ 0 w 76"/>
                  <a:gd name="T39" fmla="*/ 0 h 101"/>
                  <a:gd name="T40" fmla="*/ 0 w 76"/>
                  <a:gd name="T41" fmla="*/ 0 h 101"/>
                  <a:gd name="T42" fmla="*/ 0 w 76"/>
                  <a:gd name="T43" fmla="*/ 0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101"/>
                  <a:gd name="T68" fmla="*/ 76 w 7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101">
                    <a:moveTo>
                      <a:pt x="29" y="101"/>
                    </a:moveTo>
                    <a:lnTo>
                      <a:pt x="35" y="100"/>
                    </a:lnTo>
                    <a:lnTo>
                      <a:pt x="41" y="100"/>
                    </a:lnTo>
                    <a:lnTo>
                      <a:pt x="46" y="98"/>
                    </a:lnTo>
                    <a:lnTo>
                      <a:pt x="53" y="97"/>
                    </a:lnTo>
                    <a:lnTo>
                      <a:pt x="59" y="95"/>
                    </a:lnTo>
                    <a:lnTo>
                      <a:pt x="64" y="95"/>
                    </a:lnTo>
                    <a:lnTo>
                      <a:pt x="70" y="94"/>
                    </a:lnTo>
                    <a:lnTo>
                      <a:pt x="76" y="94"/>
                    </a:lnTo>
                    <a:lnTo>
                      <a:pt x="67" y="81"/>
                    </a:lnTo>
                    <a:lnTo>
                      <a:pt x="60" y="69"/>
                    </a:lnTo>
                    <a:lnTo>
                      <a:pt x="53" y="56"/>
                    </a:lnTo>
                    <a:lnTo>
                      <a:pt x="46" y="43"/>
                    </a:lnTo>
                    <a:lnTo>
                      <a:pt x="39" y="32"/>
                    </a:lnTo>
                    <a:lnTo>
                      <a:pt x="32" y="21"/>
                    </a:lnTo>
                    <a:lnTo>
                      <a:pt x="27" y="1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29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7" name="Freeform 180"/>
              <p:cNvSpPr>
                <a:spLocks/>
              </p:cNvSpPr>
              <p:nvPr/>
            </p:nvSpPr>
            <p:spPr bwMode="auto">
              <a:xfrm>
                <a:off x="2696" y="2784"/>
                <a:ext cx="22" cy="31"/>
              </a:xfrm>
              <a:custGeom>
                <a:avLst/>
                <a:gdLst>
                  <a:gd name="T0" fmla="*/ 0 w 73"/>
                  <a:gd name="T1" fmla="*/ 0 h 102"/>
                  <a:gd name="T2" fmla="*/ 0 w 73"/>
                  <a:gd name="T3" fmla="*/ 0 h 102"/>
                  <a:gd name="T4" fmla="*/ 0 w 73"/>
                  <a:gd name="T5" fmla="*/ 0 h 102"/>
                  <a:gd name="T6" fmla="*/ 0 w 73"/>
                  <a:gd name="T7" fmla="*/ 0 h 102"/>
                  <a:gd name="T8" fmla="*/ 0 w 73"/>
                  <a:gd name="T9" fmla="*/ 0 h 102"/>
                  <a:gd name="T10" fmla="*/ 0 w 73"/>
                  <a:gd name="T11" fmla="*/ 0 h 102"/>
                  <a:gd name="T12" fmla="*/ 0 w 73"/>
                  <a:gd name="T13" fmla="*/ 0 h 102"/>
                  <a:gd name="T14" fmla="*/ 0 w 73"/>
                  <a:gd name="T15" fmla="*/ 0 h 102"/>
                  <a:gd name="T16" fmla="*/ 0 w 73"/>
                  <a:gd name="T17" fmla="*/ 0 h 102"/>
                  <a:gd name="T18" fmla="*/ 0 w 73"/>
                  <a:gd name="T19" fmla="*/ 0 h 102"/>
                  <a:gd name="T20" fmla="*/ 0 w 73"/>
                  <a:gd name="T21" fmla="*/ 0 h 102"/>
                  <a:gd name="T22" fmla="*/ 0 w 73"/>
                  <a:gd name="T23" fmla="*/ 0 h 102"/>
                  <a:gd name="T24" fmla="*/ 0 w 73"/>
                  <a:gd name="T25" fmla="*/ 0 h 102"/>
                  <a:gd name="T26" fmla="*/ 0 w 73"/>
                  <a:gd name="T27" fmla="*/ 0 h 102"/>
                  <a:gd name="T28" fmla="*/ 0 w 73"/>
                  <a:gd name="T29" fmla="*/ 0 h 102"/>
                  <a:gd name="T30" fmla="*/ 0 w 73"/>
                  <a:gd name="T31" fmla="*/ 0 h 102"/>
                  <a:gd name="T32" fmla="*/ 0 w 73"/>
                  <a:gd name="T33" fmla="*/ 0 h 102"/>
                  <a:gd name="T34" fmla="*/ 0 w 73"/>
                  <a:gd name="T35" fmla="*/ 0 h 102"/>
                  <a:gd name="T36" fmla="*/ 0 w 73"/>
                  <a:gd name="T37" fmla="*/ 0 h 1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102"/>
                  <a:gd name="T59" fmla="*/ 73 w 73"/>
                  <a:gd name="T60" fmla="*/ 102 h 1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102">
                    <a:moveTo>
                      <a:pt x="73" y="102"/>
                    </a:moveTo>
                    <a:lnTo>
                      <a:pt x="66" y="1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0" y="99"/>
                    </a:lnTo>
                    <a:lnTo>
                      <a:pt x="1" y="99"/>
                    </a:lnTo>
                    <a:lnTo>
                      <a:pt x="9" y="99"/>
                    </a:lnTo>
                    <a:lnTo>
                      <a:pt x="19" y="99"/>
                    </a:lnTo>
                    <a:lnTo>
                      <a:pt x="28" y="99"/>
                    </a:lnTo>
                    <a:lnTo>
                      <a:pt x="38" y="101"/>
                    </a:lnTo>
                    <a:lnTo>
                      <a:pt x="46" y="101"/>
                    </a:lnTo>
                    <a:lnTo>
                      <a:pt x="54" y="101"/>
                    </a:lnTo>
                    <a:lnTo>
                      <a:pt x="64" y="102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8" name="Freeform 181"/>
              <p:cNvSpPr>
                <a:spLocks/>
              </p:cNvSpPr>
              <p:nvPr/>
            </p:nvSpPr>
            <p:spPr bwMode="auto">
              <a:xfrm>
                <a:off x="2640" y="2592"/>
                <a:ext cx="384" cy="273"/>
              </a:xfrm>
              <a:custGeom>
                <a:avLst/>
                <a:gdLst>
                  <a:gd name="T0" fmla="*/ 0 w 1267"/>
                  <a:gd name="T1" fmla="*/ 0 h 901"/>
                  <a:gd name="T2" fmla="*/ 0 w 1267"/>
                  <a:gd name="T3" fmla="*/ 0 h 901"/>
                  <a:gd name="T4" fmla="*/ 0 w 1267"/>
                  <a:gd name="T5" fmla="*/ 0 h 901"/>
                  <a:gd name="T6" fmla="*/ 0 w 1267"/>
                  <a:gd name="T7" fmla="*/ 0 h 901"/>
                  <a:gd name="T8" fmla="*/ 0 w 1267"/>
                  <a:gd name="T9" fmla="*/ 0 h 901"/>
                  <a:gd name="T10" fmla="*/ 0 w 1267"/>
                  <a:gd name="T11" fmla="*/ 0 h 901"/>
                  <a:gd name="T12" fmla="*/ 0 w 1267"/>
                  <a:gd name="T13" fmla="*/ 0 h 901"/>
                  <a:gd name="T14" fmla="*/ 0 w 1267"/>
                  <a:gd name="T15" fmla="*/ 0 h 901"/>
                  <a:gd name="T16" fmla="*/ 0 w 1267"/>
                  <a:gd name="T17" fmla="*/ 0 h 901"/>
                  <a:gd name="T18" fmla="*/ 0 w 1267"/>
                  <a:gd name="T19" fmla="*/ 0 h 901"/>
                  <a:gd name="T20" fmla="*/ 0 w 1267"/>
                  <a:gd name="T21" fmla="*/ 0 h 901"/>
                  <a:gd name="T22" fmla="*/ 0 w 1267"/>
                  <a:gd name="T23" fmla="*/ 0 h 901"/>
                  <a:gd name="T24" fmla="*/ 0 w 1267"/>
                  <a:gd name="T25" fmla="*/ 0 h 901"/>
                  <a:gd name="T26" fmla="*/ 0 w 1267"/>
                  <a:gd name="T27" fmla="*/ 0 h 901"/>
                  <a:gd name="T28" fmla="*/ 0 w 1267"/>
                  <a:gd name="T29" fmla="*/ 0 h 901"/>
                  <a:gd name="T30" fmla="*/ 0 w 1267"/>
                  <a:gd name="T31" fmla="*/ 0 h 901"/>
                  <a:gd name="T32" fmla="*/ 0 w 1267"/>
                  <a:gd name="T33" fmla="*/ 0 h 901"/>
                  <a:gd name="T34" fmla="*/ 0 w 1267"/>
                  <a:gd name="T35" fmla="*/ 0 h 901"/>
                  <a:gd name="T36" fmla="*/ 0 w 1267"/>
                  <a:gd name="T37" fmla="*/ 0 h 901"/>
                  <a:gd name="T38" fmla="*/ 0 w 1267"/>
                  <a:gd name="T39" fmla="*/ 0 h 901"/>
                  <a:gd name="T40" fmla="*/ 0 w 1267"/>
                  <a:gd name="T41" fmla="*/ 0 h 901"/>
                  <a:gd name="T42" fmla="*/ 0 w 1267"/>
                  <a:gd name="T43" fmla="*/ 0 h 901"/>
                  <a:gd name="T44" fmla="*/ 0 w 1267"/>
                  <a:gd name="T45" fmla="*/ 0 h 901"/>
                  <a:gd name="T46" fmla="*/ 0 w 1267"/>
                  <a:gd name="T47" fmla="*/ 0 h 901"/>
                  <a:gd name="T48" fmla="*/ 0 w 1267"/>
                  <a:gd name="T49" fmla="*/ 0 h 901"/>
                  <a:gd name="T50" fmla="*/ 0 w 1267"/>
                  <a:gd name="T51" fmla="*/ 0 h 901"/>
                  <a:gd name="T52" fmla="*/ 0 w 1267"/>
                  <a:gd name="T53" fmla="*/ 0 h 901"/>
                  <a:gd name="T54" fmla="*/ 0 w 1267"/>
                  <a:gd name="T55" fmla="*/ 0 h 901"/>
                  <a:gd name="T56" fmla="*/ 0 w 1267"/>
                  <a:gd name="T57" fmla="*/ 0 h 901"/>
                  <a:gd name="T58" fmla="*/ 0 w 1267"/>
                  <a:gd name="T59" fmla="*/ 0 h 901"/>
                  <a:gd name="T60" fmla="*/ 0 w 1267"/>
                  <a:gd name="T61" fmla="*/ 0 h 901"/>
                  <a:gd name="T62" fmla="*/ 0 w 1267"/>
                  <a:gd name="T63" fmla="*/ 0 h 901"/>
                  <a:gd name="T64" fmla="*/ 0 w 1267"/>
                  <a:gd name="T65" fmla="*/ 0 h 901"/>
                  <a:gd name="T66" fmla="*/ 0 w 1267"/>
                  <a:gd name="T67" fmla="*/ 0 h 901"/>
                  <a:gd name="T68" fmla="*/ 0 w 1267"/>
                  <a:gd name="T69" fmla="*/ 0 h 901"/>
                  <a:gd name="T70" fmla="*/ 0 w 1267"/>
                  <a:gd name="T71" fmla="*/ 0 h 901"/>
                  <a:gd name="T72" fmla="*/ 0 w 1267"/>
                  <a:gd name="T73" fmla="*/ 0 h 901"/>
                  <a:gd name="T74" fmla="*/ 0 w 1267"/>
                  <a:gd name="T75" fmla="*/ 0 h 901"/>
                  <a:gd name="T76" fmla="*/ 0 w 1267"/>
                  <a:gd name="T77" fmla="*/ 0 h 901"/>
                  <a:gd name="T78" fmla="*/ 0 w 1267"/>
                  <a:gd name="T79" fmla="*/ 0 h 901"/>
                  <a:gd name="T80" fmla="*/ 0 w 1267"/>
                  <a:gd name="T81" fmla="*/ 0 h 901"/>
                  <a:gd name="T82" fmla="*/ 0 w 1267"/>
                  <a:gd name="T83" fmla="*/ 0 h 901"/>
                  <a:gd name="T84" fmla="*/ 0 w 1267"/>
                  <a:gd name="T85" fmla="*/ 0 h 901"/>
                  <a:gd name="T86" fmla="*/ 0 w 1267"/>
                  <a:gd name="T87" fmla="*/ 0 h 901"/>
                  <a:gd name="T88" fmla="*/ 0 w 1267"/>
                  <a:gd name="T89" fmla="*/ 0 h 901"/>
                  <a:gd name="T90" fmla="*/ 0 w 1267"/>
                  <a:gd name="T91" fmla="*/ 0 h 901"/>
                  <a:gd name="T92" fmla="*/ 0 w 1267"/>
                  <a:gd name="T93" fmla="*/ 0 h 901"/>
                  <a:gd name="T94" fmla="*/ 0 w 1267"/>
                  <a:gd name="T95" fmla="*/ 0 h 901"/>
                  <a:gd name="T96" fmla="*/ 0 w 1267"/>
                  <a:gd name="T97" fmla="*/ 0 h 901"/>
                  <a:gd name="T98" fmla="*/ 0 w 1267"/>
                  <a:gd name="T99" fmla="*/ 0 h 901"/>
                  <a:gd name="T100" fmla="*/ 0 w 1267"/>
                  <a:gd name="T101" fmla="*/ 0 h 9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7"/>
                  <a:gd name="T154" fmla="*/ 0 h 901"/>
                  <a:gd name="T155" fmla="*/ 1267 w 1267"/>
                  <a:gd name="T156" fmla="*/ 901 h 9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7" h="901">
                    <a:moveTo>
                      <a:pt x="1226" y="14"/>
                    </a:moveTo>
                    <a:lnTo>
                      <a:pt x="1208" y="11"/>
                    </a:lnTo>
                    <a:lnTo>
                      <a:pt x="1190" y="7"/>
                    </a:lnTo>
                    <a:lnTo>
                      <a:pt x="1171" y="6"/>
                    </a:lnTo>
                    <a:lnTo>
                      <a:pt x="1153" y="3"/>
                    </a:lnTo>
                    <a:lnTo>
                      <a:pt x="1133" y="1"/>
                    </a:lnTo>
                    <a:lnTo>
                      <a:pt x="1115" y="1"/>
                    </a:lnTo>
                    <a:lnTo>
                      <a:pt x="1096" y="0"/>
                    </a:lnTo>
                    <a:lnTo>
                      <a:pt x="1077" y="0"/>
                    </a:lnTo>
                    <a:lnTo>
                      <a:pt x="1044" y="1"/>
                    </a:lnTo>
                    <a:lnTo>
                      <a:pt x="1009" y="3"/>
                    </a:lnTo>
                    <a:lnTo>
                      <a:pt x="977" y="7"/>
                    </a:lnTo>
                    <a:lnTo>
                      <a:pt x="943" y="11"/>
                    </a:lnTo>
                    <a:lnTo>
                      <a:pt x="912" y="18"/>
                    </a:lnTo>
                    <a:lnTo>
                      <a:pt x="880" y="25"/>
                    </a:lnTo>
                    <a:lnTo>
                      <a:pt x="850" y="35"/>
                    </a:lnTo>
                    <a:lnTo>
                      <a:pt x="821" y="45"/>
                    </a:lnTo>
                    <a:lnTo>
                      <a:pt x="793" y="56"/>
                    </a:lnTo>
                    <a:lnTo>
                      <a:pt x="766" y="69"/>
                    </a:lnTo>
                    <a:lnTo>
                      <a:pt x="740" y="83"/>
                    </a:lnTo>
                    <a:lnTo>
                      <a:pt x="716" y="97"/>
                    </a:lnTo>
                    <a:lnTo>
                      <a:pt x="692" y="112"/>
                    </a:lnTo>
                    <a:lnTo>
                      <a:pt x="671" y="129"/>
                    </a:lnTo>
                    <a:lnTo>
                      <a:pt x="650" y="147"/>
                    </a:lnTo>
                    <a:lnTo>
                      <a:pt x="632" y="165"/>
                    </a:lnTo>
                    <a:lnTo>
                      <a:pt x="614" y="147"/>
                    </a:lnTo>
                    <a:lnTo>
                      <a:pt x="594" y="129"/>
                    </a:lnTo>
                    <a:lnTo>
                      <a:pt x="571" y="112"/>
                    </a:lnTo>
                    <a:lnTo>
                      <a:pt x="549" y="97"/>
                    </a:lnTo>
                    <a:lnTo>
                      <a:pt x="525" y="83"/>
                    </a:lnTo>
                    <a:lnTo>
                      <a:pt x="499" y="69"/>
                    </a:lnTo>
                    <a:lnTo>
                      <a:pt x="472" y="56"/>
                    </a:lnTo>
                    <a:lnTo>
                      <a:pt x="444" y="45"/>
                    </a:lnTo>
                    <a:lnTo>
                      <a:pt x="415" y="35"/>
                    </a:lnTo>
                    <a:lnTo>
                      <a:pt x="384" y="25"/>
                    </a:lnTo>
                    <a:lnTo>
                      <a:pt x="353" y="18"/>
                    </a:lnTo>
                    <a:lnTo>
                      <a:pt x="321" y="11"/>
                    </a:lnTo>
                    <a:lnTo>
                      <a:pt x="288" y="7"/>
                    </a:lnTo>
                    <a:lnTo>
                      <a:pt x="255" y="3"/>
                    </a:lnTo>
                    <a:lnTo>
                      <a:pt x="221" y="1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48" y="1"/>
                    </a:lnTo>
                    <a:lnTo>
                      <a:pt x="130" y="1"/>
                    </a:lnTo>
                    <a:lnTo>
                      <a:pt x="112" y="3"/>
                    </a:lnTo>
                    <a:lnTo>
                      <a:pt x="94" y="6"/>
                    </a:lnTo>
                    <a:lnTo>
                      <a:pt x="77" y="7"/>
                    </a:lnTo>
                    <a:lnTo>
                      <a:pt x="59" y="11"/>
                    </a:lnTo>
                    <a:lnTo>
                      <a:pt x="40" y="14"/>
                    </a:lnTo>
                    <a:lnTo>
                      <a:pt x="0" y="22"/>
                    </a:lnTo>
                    <a:lnTo>
                      <a:pt x="0" y="685"/>
                    </a:lnTo>
                    <a:lnTo>
                      <a:pt x="0" y="901"/>
                    </a:lnTo>
                    <a:lnTo>
                      <a:pt x="60" y="889"/>
                    </a:lnTo>
                    <a:lnTo>
                      <a:pt x="68" y="887"/>
                    </a:lnTo>
                    <a:lnTo>
                      <a:pt x="77" y="886"/>
                    </a:lnTo>
                    <a:lnTo>
                      <a:pt x="85" y="884"/>
                    </a:lnTo>
                    <a:lnTo>
                      <a:pt x="94" y="883"/>
                    </a:lnTo>
                    <a:lnTo>
                      <a:pt x="102" y="883"/>
                    </a:lnTo>
                    <a:lnTo>
                      <a:pt x="110" y="882"/>
                    </a:lnTo>
                    <a:lnTo>
                      <a:pt x="119" y="880"/>
                    </a:lnTo>
                    <a:lnTo>
                      <a:pt x="127" y="880"/>
                    </a:lnTo>
                    <a:lnTo>
                      <a:pt x="168" y="777"/>
                    </a:lnTo>
                    <a:lnTo>
                      <a:pt x="159" y="777"/>
                    </a:lnTo>
                    <a:lnTo>
                      <a:pt x="150" y="778"/>
                    </a:lnTo>
                    <a:lnTo>
                      <a:pt x="141" y="778"/>
                    </a:lnTo>
                    <a:lnTo>
                      <a:pt x="133" y="778"/>
                    </a:lnTo>
                    <a:lnTo>
                      <a:pt x="124" y="779"/>
                    </a:lnTo>
                    <a:lnTo>
                      <a:pt x="116" y="779"/>
                    </a:lnTo>
                    <a:lnTo>
                      <a:pt x="109" y="781"/>
                    </a:lnTo>
                    <a:lnTo>
                      <a:pt x="101" y="781"/>
                    </a:lnTo>
                    <a:lnTo>
                      <a:pt x="101" y="739"/>
                    </a:lnTo>
                    <a:lnTo>
                      <a:pt x="110" y="737"/>
                    </a:lnTo>
                    <a:lnTo>
                      <a:pt x="120" y="736"/>
                    </a:lnTo>
                    <a:lnTo>
                      <a:pt x="131" y="735"/>
                    </a:lnTo>
                    <a:lnTo>
                      <a:pt x="141" y="735"/>
                    </a:lnTo>
                    <a:lnTo>
                      <a:pt x="152" y="733"/>
                    </a:lnTo>
                    <a:lnTo>
                      <a:pt x="162" y="733"/>
                    </a:lnTo>
                    <a:lnTo>
                      <a:pt x="173" y="733"/>
                    </a:lnTo>
                    <a:lnTo>
                      <a:pt x="185" y="733"/>
                    </a:lnTo>
                    <a:lnTo>
                      <a:pt x="224" y="634"/>
                    </a:lnTo>
                    <a:lnTo>
                      <a:pt x="209" y="632"/>
                    </a:lnTo>
                    <a:lnTo>
                      <a:pt x="193" y="632"/>
                    </a:lnTo>
                    <a:lnTo>
                      <a:pt x="176" y="632"/>
                    </a:lnTo>
                    <a:lnTo>
                      <a:pt x="161" y="632"/>
                    </a:lnTo>
                    <a:lnTo>
                      <a:pt x="145" y="634"/>
                    </a:lnTo>
                    <a:lnTo>
                      <a:pt x="130" y="635"/>
                    </a:lnTo>
                    <a:lnTo>
                      <a:pt x="116" y="636"/>
                    </a:lnTo>
                    <a:lnTo>
                      <a:pt x="101" y="638"/>
                    </a:lnTo>
                    <a:lnTo>
                      <a:pt x="101" y="107"/>
                    </a:lnTo>
                    <a:lnTo>
                      <a:pt x="110" y="105"/>
                    </a:lnTo>
                    <a:lnTo>
                      <a:pt x="122" y="104"/>
                    </a:lnTo>
                    <a:lnTo>
                      <a:pt x="131" y="102"/>
                    </a:lnTo>
                    <a:lnTo>
                      <a:pt x="143" y="102"/>
                    </a:lnTo>
                    <a:lnTo>
                      <a:pt x="152" y="101"/>
                    </a:lnTo>
                    <a:lnTo>
                      <a:pt x="164" y="101"/>
                    </a:lnTo>
                    <a:lnTo>
                      <a:pt x="175" y="101"/>
                    </a:lnTo>
                    <a:lnTo>
                      <a:pt x="186" y="101"/>
                    </a:lnTo>
                    <a:lnTo>
                      <a:pt x="220" y="102"/>
                    </a:lnTo>
                    <a:lnTo>
                      <a:pt x="253" y="104"/>
                    </a:lnTo>
                    <a:lnTo>
                      <a:pt x="286" y="108"/>
                    </a:lnTo>
                    <a:lnTo>
                      <a:pt x="318" y="114"/>
                    </a:lnTo>
                    <a:lnTo>
                      <a:pt x="349" y="121"/>
                    </a:lnTo>
                    <a:lnTo>
                      <a:pt x="378" y="129"/>
                    </a:lnTo>
                    <a:lnTo>
                      <a:pt x="406" y="137"/>
                    </a:lnTo>
                    <a:lnTo>
                      <a:pt x="434" y="149"/>
                    </a:lnTo>
                    <a:lnTo>
                      <a:pt x="459" y="161"/>
                    </a:lnTo>
                    <a:lnTo>
                      <a:pt x="485" y="174"/>
                    </a:lnTo>
                    <a:lnTo>
                      <a:pt x="507" y="188"/>
                    </a:lnTo>
                    <a:lnTo>
                      <a:pt x="527" y="203"/>
                    </a:lnTo>
                    <a:lnTo>
                      <a:pt x="546" y="220"/>
                    </a:lnTo>
                    <a:lnTo>
                      <a:pt x="562" y="237"/>
                    </a:lnTo>
                    <a:lnTo>
                      <a:pt x="577" y="255"/>
                    </a:lnTo>
                    <a:lnTo>
                      <a:pt x="588" y="273"/>
                    </a:lnTo>
                    <a:lnTo>
                      <a:pt x="632" y="353"/>
                    </a:lnTo>
                    <a:lnTo>
                      <a:pt x="677" y="273"/>
                    </a:lnTo>
                    <a:lnTo>
                      <a:pt x="688" y="255"/>
                    </a:lnTo>
                    <a:lnTo>
                      <a:pt x="703" y="237"/>
                    </a:lnTo>
                    <a:lnTo>
                      <a:pt x="719" y="220"/>
                    </a:lnTo>
                    <a:lnTo>
                      <a:pt x="738" y="203"/>
                    </a:lnTo>
                    <a:lnTo>
                      <a:pt x="758" y="188"/>
                    </a:lnTo>
                    <a:lnTo>
                      <a:pt x="780" y="174"/>
                    </a:lnTo>
                    <a:lnTo>
                      <a:pt x="806" y="161"/>
                    </a:lnTo>
                    <a:lnTo>
                      <a:pt x="831" y="149"/>
                    </a:lnTo>
                    <a:lnTo>
                      <a:pt x="857" y="137"/>
                    </a:lnTo>
                    <a:lnTo>
                      <a:pt x="887" y="129"/>
                    </a:lnTo>
                    <a:lnTo>
                      <a:pt x="916" y="121"/>
                    </a:lnTo>
                    <a:lnTo>
                      <a:pt x="947" y="114"/>
                    </a:lnTo>
                    <a:lnTo>
                      <a:pt x="979" y="108"/>
                    </a:lnTo>
                    <a:lnTo>
                      <a:pt x="1012" y="104"/>
                    </a:lnTo>
                    <a:lnTo>
                      <a:pt x="1044" y="102"/>
                    </a:lnTo>
                    <a:lnTo>
                      <a:pt x="1077" y="101"/>
                    </a:lnTo>
                    <a:lnTo>
                      <a:pt x="1089" y="101"/>
                    </a:lnTo>
                    <a:lnTo>
                      <a:pt x="1100" y="101"/>
                    </a:lnTo>
                    <a:lnTo>
                      <a:pt x="1111" y="101"/>
                    </a:lnTo>
                    <a:lnTo>
                      <a:pt x="1122" y="102"/>
                    </a:lnTo>
                    <a:lnTo>
                      <a:pt x="1133" y="102"/>
                    </a:lnTo>
                    <a:lnTo>
                      <a:pt x="1145" y="104"/>
                    </a:lnTo>
                    <a:lnTo>
                      <a:pt x="1155" y="105"/>
                    </a:lnTo>
                    <a:lnTo>
                      <a:pt x="1166" y="107"/>
                    </a:lnTo>
                    <a:lnTo>
                      <a:pt x="1166" y="638"/>
                    </a:lnTo>
                    <a:lnTo>
                      <a:pt x="1155" y="636"/>
                    </a:lnTo>
                    <a:lnTo>
                      <a:pt x="1145" y="635"/>
                    </a:lnTo>
                    <a:lnTo>
                      <a:pt x="1133" y="634"/>
                    </a:lnTo>
                    <a:lnTo>
                      <a:pt x="1122" y="634"/>
                    </a:lnTo>
                    <a:lnTo>
                      <a:pt x="1111" y="632"/>
                    </a:lnTo>
                    <a:lnTo>
                      <a:pt x="1100" y="632"/>
                    </a:lnTo>
                    <a:lnTo>
                      <a:pt x="1089" y="632"/>
                    </a:lnTo>
                    <a:lnTo>
                      <a:pt x="1077" y="632"/>
                    </a:lnTo>
                    <a:lnTo>
                      <a:pt x="1062" y="632"/>
                    </a:lnTo>
                    <a:lnTo>
                      <a:pt x="1047" y="632"/>
                    </a:lnTo>
                    <a:lnTo>
                      <a:pt x="1031" y="634"/>
                    </a:lnTo>
                    <a:lnTo>
                      <a:pt x="1016" y="635"/>
                    </a:lnTo>
                    <a:lnTo>
                      <a:pt x="1000" y="636"/>
                    </a:lnTo>
                    <a:lnTo>
                      <a:pt x="985" y="638"/>
                    </a:lnTo>
                    <a:lnTo>
                      <a:pt x="971" y="639"/>
                    </a:lnTo>
                    <a:lnTo>
                      <a:pt x="956" y="642"/>
                    </a:lnTo>
                    <a:lnTo>
                      <a:pt x="963" y="652"/>
                    </a:lnTo>
                    <a:lnTo>
                      <a:pt x="968" y="663"/>
                    </a:lnTo>
                    <a:lnTo>
                      <a:pt x="975" y="674"/>
                    </a:lnTo>
                    <a:lnTo>
                      <a:pt x="982" y="685"/>
                    </a:lnTo>
                    <a:lnTo>
                      <a:pt x="989" y="698"/>
                    </a:lnTo>
                    <a:lnTo>
                      <a:pt x="996" y="711"/>
                    </a:lnTo>
                    <a:lnTo>
                      <a:pt x="1003" y="723"/>
                    </a:lnTo>
                    <a:lnTo>
                      <a:pt x="1012" y="736"/>
                    </a:lnTo>
                    <a:lnTo>
                      <a:pt x="1031" y="735"/>
                    </a:lnTo>
                    <a:lnTo>
                      <a:pt x="1049" y="733"/>
                    </a:lnTo>
                    <a:lnTo>
                      <a:pt x="1069" y="733"/>
                    </a:lnTo>
                    <a:lnTo>
                      <a:pt x="1089" y="733"/>
                    </a:lnTo>
                    <a:lnTo>
                      <a:pt x="1108" y="733"/>
                    </a:lnTo>
                    <a:lnTo>
                      <a:pt x="1128" y="735"/>
                    </a:lnTo>
                    <a:lnTo>
                      <a:pt x="1146" y="736"/>
                    </a:lnTo>
                    <a:lnTo>
                      <a:pt x="1166" y="739"/>
                    </a:lnTo>
                    <a:lnTo>
                      <a:pt x="1166" y="781"/>
                    </a:lnTo>
                    <a:lnTo>
                      <a:pt x="1155" y="779"/>
                    </a:lnTo>
                    <a:lnTo>
                      <a:pt x="1145" y="779"/>
                    </a:lnTo>
                    <a:lnTo>
                      <a:pt x="1133" y="778"/>
                    </a:lnTo>
                    <a:lnTo>
                      <a:pt x="1122" y="778"/>
                    </a:lnTo>
                    <a:lnTo>
                      <a:pt x="1111" y="777"/>
                    </a:lnTo>
                    <a:lnTo>
                      <a:pt x="1100" y="777"/>
                    </a:lnTo>
                    <a:lnTo>
                      <a:pt x="1089" y="777"/>
                    </a:lnTo>
                    <a:lnTo>
                      <a:pt x="1077" y="777"/>
                    </a:lnTo>
                    <a:lnTo>
                      <a:pt x="1068" y="777"/>
                    </a:lnTo>
                    <a:lnTo>
                      <a:pt x="1058" y="777"/>
                    </a:lnTo>
                    <a:lnTo>
                      <a:pt x="1047" y="777"/>
                    </a:lnTo>
                    <a:lnTo>
                      <a:pt x="1037" y="778"/>
                    </a:lnTo>
                    <a:lnTo>
                      <a:pt x="1044" y="791"/>
                    </a:lnTo>
                    <a:lnTo>
                      <a:pt x="1052" y="803"/>
                    </a:lnTo>
                    <a:lnTo>
                      <a:pt x="1059" y="816"/>
                    </a:lnTo>
                    <a:lnTo>
                      <a:pt x="1066" y="828"/>
                    </a:lnTo>
                    <a:lnTo>
                      <a:pt x="1073" y="841"/>
                    </a:lnTo>
                    <a:lnTo>
                      <a:pt x="1082" y="854"/>
                    </a:lnTo>
                    <a:lnTo>
                      <a:pt x="1089" y="865"/>
                    </a:lnTo>
                    <a:lnTo>
                      <a:pt x="1096" y="877"/>
                    </a:lnTo>
                    <a:lnTo>
                      <a:pt x="1110" y="877"/>
                    </a:lnTo>
                    <a:lnTo>
                      <a:pt x="1124" y="879"/>
                    </a:lnTo>
                    <a:lnTo>
                      <a:pt x="1138" y="880"/>
                    </a:lnTo>
                    <a:lnTo>
                      <a:pt x="1152" y="880"/>
                    </a:lnTo>
                    <a:lnTo>
                      <a:pt x="1166" y="883"/>
                    </a:lnTo>
                    <a:lnTo>
                      <a:pt x="1180" y="884"/>
                    </a:lnTo>
                    <a:lnTo>
                      <a:pt x="1194" y="886"/>
                    </a:lnTo>
                    <a:lnTo>
                      <a:pt x="1206" y="889"/>
                    </a:lnTo>
                    <a:lnTo>
                      <a:pt x="1267" y="901"/>
                    </a:lnTo>
                    <a:lnTo>
                      <a:pt x="1267" y="22"/>
                    </a:lnTo>
                    <a:lnTo>
                      <a:pt x="122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09" name="Freeform 182"/>
              <p:cNvSpPr>
                <a:spLocks/>
              </p:cNvSpPr>
              <p:nvPr/>
            </p:nvSpPr>
            <p:spPr bwMode="auto">
              <a:xfrm>
                <a:off x="2678" y="2827"/>
                <a:ext cx="43" cy="32"/>
              </a:xfrm>
              <a:custGeom>
                <a:avLst/>
                <a:gdLst>
                  <a:gd name="T0" fmla="*/ 0 w 139"/>
                  <a:gd name="T1" fmla="*/ 0 h 105"/>
                  <a:gd name="T2" fmla="*/ 0 w 139"/>
                  <a:gd name="T3" fmla="*/ 0 h 105"/>
                  <a:gd name="T4" fmla="*/ 0 w 139"/>
                  <a:gd name="T5" fmla="*/ 0 h 105"/>
                  <a:gd name="T6" fmla="*/ 0 w 139"/>
                  <a:gd name="T7" fmla="*/ 0 h 105"/>
                  <a:gd name="T8" fmla="*/ 0 w 139"/>
                  <a:gd name="T9" fmla="*/ 0 h 105"/>
                  <a:gd name="T10" fmla="*/ 0 w 139"/>
                  <a:gd name="T11" fmla="*/ 0 h 105"/>
                  <a:gd name="T12" fmla="*/ 0 w 139"/>
                  <a:gd name="T13" fmla="*/ 0 h 105"/>
                  <a:gd name="T14" fmla="*/ 0 w 139"/>
                  <a:gd name="T15" fmla="*/ 0 h 105"/>
                  <a:gd name="T16" fmla="*/ 0 w 139"/>
                  <a:gd name="T17" fmla="*/ 0 h 105"/>
                  <a:gd name="T18" fmla="*/ 0 w 139"/>
                  <a:gd name="T19" fmla="*/ 0 h 105"/>
                  <a:gd name="T20" fmla="*/ 0 w 139"/>
                  <a:gd name="T21" fmla="*/ 0 h 105"/>
                  <a:gd name="T22" fmla="*/ 0 w 139"/>
                  <a:gd name="T23" fmla="*/ 0 h 105"/>
                  <a:gd name="T24" fmla="*/ 0 w 139"/>
                  <a:gd name="T25" fmla="*/ 0 h 105"/>
                  <a:gd name="T26" fmla="*/ 0 w 139"/>
                  <a:gd name="T27" fmla="*/ 0 h 105"/>
                  <a:gd name="T28" fmla="*/ 0 w 139"/>
                  <a:gd name="T29" fmla="*/ 0 h 105"/>
                  <a:gd name="T30" fmla="*/ 0 w 139"/>
                  <a:gd name="T31" fmla="*/ 0 h 105"/>
                  <a:gd name="T32" fmla="*/ 0 w 139"/>
                  <a:gd name="T33" fmla="*/ 0 h 105"/>
                  <a:gd name="T34" fmla="*/ 0 w 139"/>
                  <a:gd name="T35" fmla="*/ 0 h 105"/>
                  <a:gd name="T36" fmla="*/ 0 w 139"/>
                  <a:gd name="T37" fmla="*/ 0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9"/>
                  <a:gd name="T58" fmla="*/ 0 h 105"/>
                  <a:gd name="T59" fmla="*/ 139 w 139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9" h="105">
                    <a:moveTo>
                      <a:pt x="41" y="0"/>
                    </a:moveTo>
                    <a:lnTo>
                      <a:pt x="0" y="103"/>
                    </a:lnTo>
                    <a:lnTo>
                      <a:pt x="17" y="102"/>
                    </a:lnTo>
                    <a:lnTo>
                      <a:pt x="35" y="100"/>
                    </a:lnTo>
                    <a:lnTo>
                      <a:pt x="52" y="100"/>
                    </a:lnTo>
                    <a:lnTo>
                      <a:pt x="70" y="100"/>
                    </a:lnTo>
                    <a:lnTo>
                      <a:pt x="87" y="100"/>
                    </a:lnTo>
                    <a:lnTo>
                      <a:pt x="105" y="102"/>
                    </a:lnTo>
                    <a:lnTo>
                      <a:pt x="122" y="103"/>
                    </a:lnTo>
                    <a:lnTo>
                      <a:pt x="139" y="105"/>
                    </a:lnTo>
                    <a:lnTo>
                      <a:pt x="132" y="4"/>
                    </a:lnTo>
                    <a:lnTo>
                      <a:pt x="121" y="2"/>
                    </a:lnTo>
                    <a:lnTo>
                      <a:pt x="110" y="2"/>
                    </a:lnTo>
                    <a:lnTo>
                      <a:pt x="98" y="1"/>
                    </a:lnTo>
                    <a:lnTo>
                      <a:pt x="87" y="1"/>
                    </a:lnTo>
                    <a:lnTo>
                      <a:pt x="76" y="0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0" name="Freeform 183"/>
              <p:cNvSpPr>
                <a:spLocks/>
              </p:cNvSpPr>
              <p:nvPr/>
            </p:nvSpPr>
            <p:spPr bwMode="auto">
              <a:xfrm>
                <a:off x="2936" y="2828"/>
                <a:ext cx="36" cy="31"/>
              </a:xfrm>
              <a:custGeom>
                <a:avLst/>
                <a:gdLst>
                  <a:gd name="T0" fmla="*/ 0 w 118"/>
                  <a:gd name="T1" fmla="*/ 0 h 102"/>
                  <a:gd name="T2" fmla="*/ 0 w 118"/>
                  <a:gd name="T3" fmla="*/ 0 h 102"/>
                  <a:gd name="T4" fmla="*/ 0 w 118"/>
                  <a:gd name="T5" fmla="*/ 0 h 102"/>
                  <a:gd name="T6" fmla="*/ 0 w 118"/>
                  <a:gd name="T7" fmla="*/ 0 h 102"/>
                  <a:gd name="T8" fmla="*/ 0 w 118"/>
                  <a:gd name="T9" fmla="*/ 0 h 102"/>
                  <a:gd name="T10" fmla="*/ 0 w 118"/>
                  <a:gd name="T11" fmla="*/ 0 h 102"/>
                  <a:gd name="T12" fmla="*/ 0 w 118"/>
                  <a:gd name="T13" fmla="*/ 0 h 102"/>
                  <a:gd name="T14" fmla="*/ 0 w 118"/>
                  <a:gd name="T15" fmla="*/ 0 h 102"/>
                  <a:gd name="T16" fmla="*/ 0 w 118"/>
                  <a:gd name="T17" fmla="*/ 0 h 102"/>
                  <a:gd name="T18" fmla="*/ 0 w 118"/>
                  <a:gd name="T19" fmla="*/ 0 h 102"/>
                  <a:gd name="T20" fmla="*/ 0 w 118"/>
                  <a:gd name="T21" fmla="*/ 0 h 102"/>
                  <a:gd name="T22" fmla="*/ 0 w 118"/>
                  <a:gd name="T23" fmla="*/ 0 h 102"/>
                  <a:gd name="T24" fmla="*/ 0 w 118"/>
                  <a:gd name="T25" fmla="*/ 0 h 102"/>
                  <a:gd name="T26" fmla="*/ 0 w 118"/>
                  <a:gd name="T27" fmla="*/ 0 h 102"/>
                  <a:gd name="T28" fmla="*/ 0 w 118"/>
                  <a:gd name="T29" fmla="*/ 0 h 102"/>
                  <a:gd name="T30" fmla="*/ 0 w 118"/>
                  <a:gd name="T31" fmla="*/ 0 h 102"/>
                  <a:gd name="T32" fmla="*/ 0 w 118"/>
                  <a:gd name="T33" fmla="*/ 0 h 102"/>
                  <a:gd name="T34" fmla="*/ 0 w 118"/>
                  <a:gd name="T35" fmla="*/ 0 h 102"/>
                  <a:gd name="T36" fmla="*/ 0 w 118"/>
                  <a:gd name="T37" fmla="*/ 0 h 102"/>
                  <a:gd name="T38" fmla="*/ 0 w 118"/>
                  <a:gd name="T39" fmla="*/ 0 h 102"/>
                  <a:gd name="T40" fmla="*/ 0 w 118"/>
                  <a:gd name="T41" fmla="*/ 0 h 102"/>
                  <a:gd name="T42" fmla="*/ 0 w 118"/>
                  <a:gd name="T43" fmla="*/ 0 h 102"/>
                  <a:gd name="T44" fmla="*/ 0 w 118"/>
                  <a:gd name="T45" fmla="*/ 0 h 102"/>
                  <a:gd name="T46" fmla="*/ 0 w 118"/>
                  <a:gd name="T47" fmla="*/ 0 h 102"/>
                  <a:gd name="T48" fmla="*/ 0 w 118"/>
                  <a:gd name="T49" fmla="*/ 0 h 102"/>
                  <a:gd name="T50" fmla="*/ 0 w 118"/>
                  <a:gd name="T51" fmla="*/ 0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02"/>
                  <a:gd name="T80" fmla="*/ 118 w 118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02">
                    <a:moveTo>
                      <a:pt x="0" y="6"/>
                    </a:moveTo>
                    <a:lnTo>
                      <a:pt x="29" y="102"/>
                    </a:lnTo>
                    <a:lnTo>
                      <a:pt x="41" y="101"/>
                    </a:lnTo>
                    <a:lnTo>
                      <a:pt x="52" y="101"/>
                    </a:lnTo>
                    <a:lnTo>
                      <a:pt x="63" y="99"/>
                    </a:lnTo>
                    <a:lnTo>
                      <a:pt x="74" y="99"/>
                    </a:lnTo>
                    <a:lnTo>
                      <a:pt x="84" y="99"/>
                    </a:lnTo>
                    <a:lnTo>
                      <a:pt x="95" y="99"/>
                    </a:lnTo>
                    <a:lnTo>
                      <a:pt x="106" y="99"/>
                    </a:lnTo>
                    <a:lnTo>
                      <a:pt x="118" y="99"/>
                    </a:lnTo>
                    <a:lnTo>
                      <a:pt x="111" y="87"/>
                    </a:lnTo>
                    <a:lnTo>
                      <a:pt x="104" y="76"/>
                    </a:lnTo>
                    <a:lnTo>
                      <a:pt x="95" y="63"/>
                    </a:lnTo>
                    <a:lnTo>
                      <a:pt x="88" y="50"/>
                    </a:lnTo>
                    <a:lnTo>
                      <a:pt x="81" y="38"/>
                    </a:lnTo>
                    <a:lnTo>
                      <a:pt x="74" y="25"/>
                    </a:lnTo>
                    <a:lnTo>
                      <a:pt x="66" y="13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5" y="1"/>
                    </a:lnTo>
                    <a:lnTo>
                      <a:pt x="36" y="1"/>
                    </a:lnTo>
                    <a:lnTo>
                      <a:pt x="29" y="3"/>
                    </a:lnTo>
                    <a:lnTo>
                      <a:pt x="22" y="3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1" name="Freeform 184"/>
              <p:cNvSpPr>
                <a:spLocks/>
              </p:cNvSpPr>
              <p:nvPr/>
            </p:nvSpPr>
            <p:spPr bwMode="auto">
              <a:xfrm>
                <a:off x="2716" y="2784"/>
                <a:ext cx="229" cy="115"/>
              </a:xfrm>
              <a:custGeom>
                <a:avLst/>
                <a:gdLst>
                  <a:gd name="T0" fmla="*/ 0 w 756"/>
                  <a:gd name="T1" fmla="*/ 0 h 378"/>
                  <a:gd name="T2" fmla="*/ 0 w 756"/>
                  <a:gd name="T3" fmla="*/ 0 h 378"/>
                  <a:gd name="T4" fmla="*/ 0 w 756"/>
                  <a:gd name="T5" fmla="*/ 0 h 378"/>
                  <a:gd name="T6" fmla="*/ 0 w 756"/>
                  <a:gd name="T7" fmla="*/ 0 h 378"/>
                  <a:gd name="T8" fmla="*/ 0 w 756"/>
                  <a:gd name="T9" fmla="*/ 0 h 378"/>
                  <a:gd name="T10" fmla="*/ 0 w 756"/>
                  <a:gd name="T11" fmla="*/ 0 h 378"/>
                  <a:gd name="T12" fmla="*/ 0 w 756"/>
                  <a:gd name="T13" fmla="*/ 0 h 378"/>
                  <a:gd name="T14" fmla="*/ 0 w 756"/>
                  <a:gd name="T15" fmla="*/ 0 h 378"/>
                  <a:gd name="T16" fmla="*/ 0 w 756"/>
                  <a:gd name="T17" fmla="*/ 0 h 378"/>
                  <a:gd name="T18" fmla="*/ 0 w 756"/>
                  <a:gd name="T19" fmla="*/ 0 h 378"/>
                  <a:gd name="T20" fmla="*/ 0 w 756"/>
                  <a:gd name="T21" fmla="*/ 0 h 378"/>
                  <a:gd name="T22" fmla="*/ 0 w 756"/>
                  <a:gd name="T23" fmla="*/ 0 h 378"/>
                  <a:gd name="T24" fmla="*/ 0 w 756"/>
                  <a:gd name="T25" fmla="*/ 0 h 378"/>
                  <a:gd name="T26" fmla="*/ 0 w 756"/>
                  <a:gd name="T27" fmla="*/ 0 h 378"/>
                  <a:gd name="T28" fmla="*/ 0 w 756"/>
                  <a:gd name="T29" fmla="*/ 0 h 378"/>
                  <a:gd name="T30" fmla="*/ 0 w 756"/>
                  <a:gd name="T31" fmla="*/ 0 h 378"/>
                  <a:gd name="T32" fmla="*/ 0 w 756"/>
                  <a:gd name="T33" fmla="*/ 0 h 378"/>
                  <a:gd name="T34" fmla="*/ 0 w 756"/>
                  <a:gd name="T35" fmla="*/ 0 h 378"/>
                  <a:gd name="T36" fmla="*/ 0 w 756"/>
                  <a:gd name="T37" fmla="*/ 0 h 378"/>
                  <a:gd name="T38" fmla="*/ 0 w 756"/>
                  <a:gd name="T39" fmla="*/ 0 h 378"/>
                  <a:gd name="T40" fmla="*/ 0 w 756"/>
                  <a:gd name="T41" fmla="*/ 0 h 378"/>
                  <a:gd name="T42" fmla="*/ 0 w 756"/>
                  <a:gd name="T43" fmla="*/ 0 h 378"/>
                  <a:gd name="T44" fmla="*/ 0 w 756"/>
                  <a:gd name="T45" fmla="*/ 0 h 378"/>
                  <a:gd name="T46" fmla="*/ 0 w 756"/>
                  <a:gd name="T47" fmla="*/ 0 h 378"/>
                  <a:gd name="T48" fmla="*/ 0 w 756"/>
                  <a:gd name="T49" fmla="*/ 0 h 378"/>
                  <a:gd name="T50" fmla="*/ 0 w 756"/>
                  <a:gd name="T51" fmla="*/ 0 h 378"/>
                  <a:gd name="T52" fmla="*/ 0 w 756"/>
                  <a:gd name="T53" fmla="*/ 0 h 378"/>
                  <a:gd name="T54" fmla="*/ 0 w 756"/>
                  <a:gd name="T55" fmla="*/ 0 h 378"/>
                  <a:gd name="T56" fmla="*/ 0 w 756"/>
                  <a:gd name="T57" fmla="*/ 0 h 378"/>
                  <a:gd name="T58" fmla="*/ 0 w 756"/>
                  <a:gd name="T59" fmla="*/ 0 h 378"/>
                  <a:gd name="T60" fmla="*/ 0 w 756"/>
                  <a:gd name="T61" fmla="*/ 0 h 378"/>
                  <a:gd name="T62" fmla="*/ 0 w 756"/>
                  <a:gd name="T63" fmla="*/ 0 h 378"/>
                  <a:gd name="T64" fmla="*/ 0 w 756"/>
                  <a:gd name="T65" fmla="*/ 0 h 378"/>
                  <a:gd name="T66" fmla="*/ 0 w 756"/>
                  <a:gd name="T67" fmla="*/ 0 h 378"/>
                  <a:gd name="T68" fmla="*/ 0 w 756"/>
                  <a:gd name="T69" fmla="*/ 0 h 378"/>
                  <a:gd name="T70" fmla="*/ 0 w 756"/>
                  <a:gd name="T71" fmla="*/ 0 h 378"/>
                  <a:gd name="T72" fmla="*/ 0 w 756"/>
                  <a:gd name="T73" fmla="*/ 0 h 378"/>
                  <a:gd name="T74" fmla="*/ 0 w 756"/>
                  <a:gd name="T75" fmla="*/ 0 h 378"/>
                  <a:gd name="T76" fmla="*/ 0 w 756"/>
                  <a:gd name="T77" fmla="*/ 0 h 378"/>
                  <a:gd name="T78" fmla="*/ 0 w 756"/>
                  <a:gd name="T79" fmla="*/ 0 h 378"/>
                  <a:gd name="T80" fmla="*/ 0 w 756"/>
                  <a:gd name="T81" fmla="*/ 0 h 378"/>
                  <a:gd name="T82" fmla="*/ 0 w 756"/>
                  <a:gd name="T83" fmla="*/ 0 h 378"/>
                  <a:gd name="T84" fmla="*/ 0 w 756"/>
                  <a:gd name="T85" fmla="*/ 0 h 378"/>
                  <a:gd name="T86" fmla="*/ 0 w 756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56"/>
                  <a:gd name="T133" fmla="*/ 0 h 378"/>
                  <a:gd name="T134" fmla="*/ 756 w 75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56" h="378">
                    <a:moveTo>
                      <a:pt x="431" y="262"/>
                    </a:moveTo>
                    <a:lnTo>
                      <a:pt x="441" y="248"/>
                    </a:lnTo>
                    <a:lnTo>
                      <a:pt x="452" y="234"/>
                    </a:lnTo>
                    <a:lnTo>
                      <a:pt x="463" y="221"/>
                    </a:lnTo>
                    <a:lnTo>
                      <a:pt x="477" y="209"/>
                    </a:lnTo>
                    <a:lnTo>
                      <a:pt x="493" y="198"/>
                    </a:lnTo>
                    <a:lnTo>
                      <a:pt x="508" y="185"/>
                    </a:lnTo>
                    <a:lnTo>
                      <a:pt x="525" y="175"/>
                    </a:lnTo>
                    <a:lnTo>
                      <a:pt x="543" y="164"/>
                    </a:lnTo>
                    <a:lnTo>
                      <a:pt x="562" y="156"/>
                    </a:lnTo>
                    <a:lnTo>
                      <a:pt x="581" y="146"/>
                    </a:lnTo>
                    <a:lnTo>
                      <a:pt x="602" y="137"/>
                    </a:lnTo>
                    <a:lnTo>
                      <a:pt x="623" y="130"/>
                    </a:lnTo>
                    <a:lnTo>
                      <a:pt x="644" y="123"/>
                    </a:lnTo>
                    <a:lnTo>
                      <a:pt x="668" y="118"/>
                    </a:lnTo>
                    <a:lnTo>
                      <a:pt x="690" y="112"/>
                    </a:lnTo>
                    <a:lnTo>
                      <a:pt x="714" y="108"/>
                    </a:lnTo>
                    <a:lnTo>
                      <a:pt x="685" y="10"/>
                    </a:lnTo>
                    <a:lnTo>
                      <a:pt x="661" y="14"/>
                    </a:lnTo>
                    <a:lnTo>
                      <a:pt x="639" y="20"/>
                    </a:lnTo>
                    <a:lnTo>
                      <a:pt x="616" y="27"/>
                    </a:lnTo>
                    <a:lnTo>
                      <a:pt x="594" y="34"/>
                    </a:lnTo>
                    <a:lnTo>
                      <a:pt x="573" y="41"/>
                    </a:lnTo>
                    <a:lnTo>
                      <a:pt x="552" y="49"/>
                    </a:lnTo>
                    <a:lnTo>
                      <a:pt x="531" y="57"/>
                    </a:lnTo>
                    <a:lnTo>
                      <a:pt x="511" y="67"/>
                    </a:lnTo>
                    <a:lnTo>
                      <a:pt x="493" y="77"/>
                    </a:lnTo>
                    <a:lnTo>
                      <a:pt x="473" y="88"/>
                    </a:lnTo>
                    <a:lnTo>
                      <a:pt x="456" y="100"/>
                    </a:lnTo>
                    <a:lnTo>
                      <a:pt x="440" y="111"/>
                    </a:lnTo>
                    <a:lnTo>
                      <a:pt x="424" y="123"/>
                    </a:lnTo>
                    <a:lnTo>
                      <a:pt x="409" y="136"/>
                    </a:lnTo>
                    <a:lnTo>
                      <a:pt x="395" y="149"/>
                    </a:lnTo>
                    <a:lnTo>
                      <a:pt x="381" y="163"/>
                    </a:lnTo>
                    <a:lnTo>
                      <a:pt x="365" y="146"/>
                    </a:lnTo>
                    <a:lnTo>
                      <a:pt x="347" y="130"/>
                    </a:lnTo>
                    <a:lnTo>
                      <a:pt x="329" y="115"/>
                    </a:lnTo>
                    <a:lnTo>
                      <a:pt x="309" y="101"/>
                    </a:lnTo>
                    <a:lnTo>
                      <a:pt x="288" y="88"/>
                    </a:lnTo>
                    <a:lnTo>
                      <a:pt x="266" y="76"/>
                    </a:lnTo>
                    <a:lnTo>
                      <a:pt x="243" y="63"/>
                    </a:lnTo>
                    <a:lnTo>
                      <a:pt x="220" y="52"/>
                    </a:lnTo>
                    <a:lnTo>
                      <a:pt x="194" y="42"/>
                    </a:lnTo>
                    <a:lnTo>
                      <a:pt x="168" y="34"/>
                    </a:lnTo>
                    <a:lnTo>
                      <a:pt x="141" y="25"/>
                    </a:lnTo>
                    <a:lnTo>
                      <a:pt x="114" y="18"/>
                    </a:lnTo>
                    <a:lnTo>
                      <a:pt x="86" y="13"/>
                    </a:lnTo>
                    <a:lnTo>
                      <a:pt x="58" y="7"/>
                    </a:lnTo>
                    <a:lnTo>
                      <a:pt x="29" y="3"/>
                    </a:lnTo>
                    <a:lnTo>
                      <a:pt x="0" y="0"/>
                    </a:lnTo>
                    <a:lnTo>
                      <a:pt x="7" y="101"/>
                    </a:lnTo>
                    <a:lnTo>
                      <a:pt x="33" y="104"/>
                    </a:lnTo>
                    <a:lnTo>
                      <a:pt x="60" y="109"/>
                    </a:lnTo>
                    <a:lnTo>
                      <a:pt x="86" y="115"/>
                    </a:lnTo>
                    <a:lnTo>
                      <a:pt x="112" y="121"/>
                    </a:lnTo>
                    <a:lnTo>
                      <a:pt x="136" y="128"/>
                    </a:lnTo>
                    <a:lnTo>
                      <a:pt x="159" y="136"/>
                    </a:lnTo>
                    <a:lnTo>
                      <a:pt x="182" y="146"/>
                    </a:lnTo>
                    <a:lnTo>
                      <a:pt x="204" y="156"/>
                    </a:lnTo>
                    <a:lnTo>
                      <a:pt x="224" y="167"/>
                    </a:lnTo>
                    <a:lnTo>
                      <a:pt x="243" y="178"/>
                    </a:lnTo>
                    <a:lnTo>
                      <a:pt x="262" y="191"/>
                    </a:lnTo>
                    <a:lnTo>
                      <a:pt x="278" y="203"/>
                    </a:lnTo>
                    <a:lnTo>
                      <a:pt x="294" y="217"/>
                    </a:lnTo>
                    <a:lnTo>
                      <a:pt x="308" y="231"/>
                    </a:lnTo>
                    <a:lnTo>
                      <a:pt x="320" y="247"/>
                    </a:lnTo>
                    <a:lnTo>
                      <a:pt x="332" y="262"/>
                    </a:lnTo>
                    <a:lnTo>
                      <a:pt x="316" y="251"/>
                    </a:lnTo>
                    <a:lnTo>
                      <a:pt x="299" y="240"/>
                    </a:lnTo>
                    <a:lnTo>
                      <a:pt x="283" y="228"/>
                    </a:lnTo>
                    <a:lnTo>
                      <a:pt x="264" y="219"/>
                    </a:lnTo>
                    <a:lnTo>
                      <a:pt x="246" y="209"/>
                    </a:lnTo>
                    <a:lnTo>
                      <a:pt x="227" y="200"/>
                    </a:lnTo>
                    <a:lnTo>
                      <a:pt x="207" y="192"/>
                    </a:lnTo>
                    <a:lnTo>
                      <a:pt x="187" y="185"/>
                    </a:lnTo>
                    <a:lnTo>
                      <a:pt x="166" y="178"/>
                    </a:lnTo>
                    <a:lnTo>
                      <a:pt x="145" y="171"/>
                    </a:lnTo>
                    <a:lnTo>
                      <a:pt x="123" y="165"/>
                    </a:lnTo>
                    <a:lnTo>
                      <a:pt x="100" y="160"/>
                    </a:lnTo>
                    <a:lnTo>
                      <a:pt x="78" y="156"/>
                    </a:lnTo>
                    <a:lnTo>
                      <a:pt x="56" y="151"/>
                    </a:lnTo>
                    <a:lnTo>
                      <a:pt x="32" y="149"/>
                    </a:lnTo>
                    <a:lnTo>
                      <a:pt x="8" y="146"/>
                    </a:lnTo>
                    <a:lnTo>
                      <a:pt x="15" y="247"/>
                    </a:lnTo>
                    <a:lnTo>
                      <a:pt x="39" y="249"/>
                    </a:lnTo>
                    <a:lnTo>
                      <a:pt x="61" y="254"/>
                    </a:lnTo>
                    <a:lnTo>
                      <a:pt x="84" y="259"/>
                    </a:lnTo>
                    <a:lnTo>
                      <a:pt x="106" y="264"/>
                    </a:lnTo>
                    <a:lnTo>
                      <a:pt x="127" y="271"/>
                    </a:lnTo>
                    <a:lnTo>
                      <a:pt x="148" y="278"/>
                    </a:lnTo>
                    <a:lnTo>
                      <a:pt x="169" y="285"/>
                    </a:lnTo>
                    <a:lnTo>
                      <a:pt x="189" y="293"/>
                    </a:lnTo>
                    <a:lnTo>
                      <a:pt x="207" y="301"/>
                    </a:lnTo>
                    <a:lnTo>
                      <a:pt x="225" y="311"/>
                    </a:lnTo>
                    <a:lnTo>
                      <a:pt x="242" y="321"/>
                    </a:lnTo>
                    <a:lnTo>
                      <a:pt x="257" y="331"/>
                    </a:lnTo>
                    <a:lnTo>
                      <a:pt x="273" y="342"/>
                    </a:lnTo>
                    <a:lnTo>
                      <a:pt x="287" y="353"/>
                    </a:lnTo>
                    <a:lnTo>
                      <a:pt x="299" y="366"/>
                    </a:lnTo>
                    <a:lnTo>
                      <a:pt x="311" y="378"/>
                    </a:lnTo>
                    <a:lnTo>
                      <a:pt x="452" y="378"/>
                    </a:lnTo>
                    <a:lnTo>
                      <a:pt x="465" y="366"/>
                    </a:lnTo>
                    <a:lnTo>
                      <a:pt x="477" y="353"/>
                    </a:lnTo>
                    <a:lnTo>
                      <a:pt x="491" y="342"/>
                    </a:lnTo>
                    <a:lnTo>
                      <a:pt x="507" y="329"/>
                    </a:lnTo>
                    <a:lnTo>
                      <a:pt x="524" y="320"/>
                    </a:lnTo>
                    <a:lnTo>
                      <a:pt x="541" y="310"/>
                    </a:lnTo>
                    <a:lnTo>
                      <a:pt x="559" y="300"/>
                    </a:lnTo>
                    <a:lnTo>
                      <a:pt x="578" y="290"/>
                    </a:lnTo>
                    <a:lnTo>
                      <a:pt x="598" y="283"/>
                    </a:lnTo>
                    <a:lnTo>
                      <a:pt x="619" y="275"/>
                    </a:lnTo>
                    <a:lnTo>
                      <a:pt x="641" y="268"/>
                    </a:lnTo>
                    <a:lnTo>
                      <a:pt x="662" y="262"/>
                    </a:lnTo>
                    <a:lnTo>
                      <a:pt x="685" y="256"/>
                    </a:lnTo>
                    <a:lnTo>
                      <a:pt x="709" y="252"/>
                    </a:lnTo>
                    <a:lnTo>
                      <a:pt x="733" y="248"/>
                    </a:lnTo>
                    <a:lnTo>
                      <a:pt x="756" y="245"/>
                    </a:lnTo>
                    <a:lnTo>
                      <a:pt x="727" y="149"/>
                    </a:lnTo>
                    <a:lnTo>
                      <a:pt x="706" y="151"/>
                    </a:lnTo>
                    <a:lnTo>
                      <a:pt x="685" y="156"/>
                    </a:lnTo>
                    <a:lnTo>
                      <a:pt x="664" y="160"/>
                    </a:lnTo>
                    <a:lnTo>
                      <a:pt x="643" y="164"/>
                    </a:lnTo>
                    <a:lnTo>
                      <a:pt x="623" y="170"/>
                    </a:lnTo>
                    <a:lnTo>
                      <a:pt x="602" y="175"/>
                    </a:lnTo>
                    <a:lnTo>
                      <a:pt x="584" y="182"/>
                    </a:lnTo>
                    <a:lnTo>
                      <a:pt x="564" y="188"/>
                    </a:lnTo>
                    <a:lnTo>
                      <a:pt x="546" y="196"/>
                    </a:lnTo>
                    <a:lnTo>
                      <a:pt x="528" y="205"/>
                    </a:lnTo>
                    <a:lnTo>
                      <a:pt x="510" y="213"/>
                    </a:lnTo>
                    <a:lnTo>
                      <a:pt x="493" y="221"/>
                    </a:lnTo>
                    <a:lnTo>
                      <a:pt x="476" y="231"/>
                    </a:lnTo>
                    <a:lnTo>
                      <a:pt x="461" y="241"/>
                    </a:lnTo>
                    <a:lnTo>
                      <a:pt x="445" y="251"/>
                    </a:lnTo>
                    <a:lnTo>
                      <a:pt x="431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7" name="Group 225"/>
          <p:cNvGrpSpPr>
            <a:grpSpLocks/>
          </p:cNvGrpSpPr>
          <p:nvPr/>
        </p:nvGrpSpPr>
        <p:grpSpPr bwMode="auto">
          <a:xfrm>
            <a:off x="1692275" y="5445125"/>
            <a:ext cx="255588" cy="255588"/>
            <a:chOff x="4128" y="2880"/>
            <a:chExt cx="185" cy="185"/>
          </a:xfrm>
        </p:grpSpPr>
        <p:sp>
          <p:nvSpPr>
            <p:cNvPr id="13388" name="Oval 226"/>
            <p:cNvSpPr>
              <a:spLocks noChangeArrowheads="1"/>
            </p:cNvSpPr>
            <p:nvPr/>
          </p:nvSpPr>
          <p:spPr bwMode="auto">
            <a:xfrm>
              <a:off x="4128" y="2880"/>
              <a:ext cx="185" cy="185"/>
            </a:xfrm>
            <a:prstGeom prst="ellipse">
              <a:avLst/>
            </a:prstGeom>
            <a:solidFill>
              <a:schemeClr val="bg1"/>
            </a:solidFill>
            <a:ln w="1524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 b="1">
                <a:ea typeface="MS PGothic" pitchFamily="34" charset="-128"/>
              </a:endParaRPr>
            </a:p>
          </p:txBody>
        </p:sp>
        <p:grpSp>
          <p:nvGrpSpPr>
            <p:cNvPr id="18" name="Group 227"/>
            <p:cNvGrpSpPr>
              <a:grpSpLocks/>
            </p:cNvGrpSpPr>
            <p:nvPr/>
          </p:nvGrpSpPr>
          <p:grpSpPr bwMode="auto">
            <a:xfrm>
              <a:off x="4156" y="2924"/>
              <a:ext cx="132" cy="106"/>
              <a:chOff x="2640" y="2592"/>
              <a:chExt cx="384" cy="307"/>
            </a:xfrm>
          </p:grpSpPr>
          <p:sp>
            <p:nvSpPr>
              <p:cNvPr id="13390" name="Freeform 228"/>
              <p:cNvSpPr>
                <a:spLocks/>
              </p:cNvSpPr>
              <p:nvPr/>
            </p:nvSpPr>
            <p:spPr bwMode="auto">
              <a:xfrm>
                <a:off x="2689" y="2724"/>
                <a:ext cx="118" cy="43"/>
              </a:xfrm>
              <a:custGeom>
                <a:avLst/>
                <a:gdLst>
                  <a:gd name="T0" fmla="*/ 0 w 389"/>
                  <a:gd name="T1" fmla="*/ 0 h 140"/>
                  <a:gd name="T2" fmla="*/ 0 w 389"/>
                  <a:gd name="T3" fmla="*/ 0 h 140"/>
                  <a:gd name="T4" fmla="*/ 0 w 389"/>
                  <a:gd name="T5" fmla="*/ 0 h 140"/>
                  <a:gd name="T6" fmla="*/ 0 w 389"/>
                  <a:gd name="T7" fmla="*/ 0 h 140"/>
                  <a:gd name="T8" fmla="*/ 0 w 389"/>
                  <a:gd name="T9" fmla="*/ 0 h 140"/>
                  <a:gd name="T10" fmla="*/ 0 w 389"/>
                  <a:gd name="T11" fmla="*/ 0 h 140"/>
                  <a:gd name="T12" fmla="*/ 0 w 389"/>
                  <a:gd name="T13" fmla="*/ 0 h 140"/>
                  <a:gd name="T14" fmla="*/ 0 w 389"/>
                  <a:gd name="T15" fmla="*/ 0 h 140"/>
                  <a:gd name="T16" fmla="*/ 0 w 389"/>
                  <a:gd name="T17" fmla="*/ 0 h 140"/>
                  <a:gd name="T18" fmla="*/ 0 w 389"/>
                  <a:gd name="T19" fmla="*/ 0 h 140"/>
                  <a:gd name="T20" fmla="*/ 0 w 389"/>
                  <a:gd name="T21" fmla="*/ 0 h 140"/>
                  <a:gd name="T22" fmla="*/ 0 w 389"/>
                  <a:gd name="T23" fmla="*/ 0 h 140"/>
                  <a:gd name="T24" fmla="*/ 0 w 389"/>
                  <a:gd name="T25" fmla="*/ 0 h 140"/>
                  <a:gd name="T26" fmla="*/ 0 w 389"/>
                  <a:gd name="T27" fmla="*/ 0 h 140"/>
                  <a:gd name="T28" fmla="*/ 0 w 389"/>
                  <a:gd name="T29" fmla="*/ 0 h 140"/>
                  <a:gd name="T30" fmla="*/ 0 w 389"/>
                  <a:gd name="T31" fmla="*/ 0 h 140"/>
                  <a:gd name="T32" fmla="*/ 0 w 389"/>
                  <a:gd name="T33" fmla="*/ 0 h 140"/>
                  <a:gd name="T34" fmla="*/ 0 w 389"/>
                  <a:gd name="T35" fmla="*/ 0 h 140"/>
                  <a:gd name="T36" fmla="*/ 0 w 389"/>
                  <a:gd name="T37" fmla="*/ 0 h 140"/>
                  <a:gd name="T38" fmla="*/ 0 w 389"/>
                  <a:gd name="T39" fmla="*/ 0 h 140"/>
                  <a:gd name="T40" fmla="*/ 0 w 389"/>
                  <a:gd name="T41" fmla="*/ 0 h 140"/>
                  <a:gd name="T42" fmla="*/ 0 w 389"/>
                  <a:gd name="T43" fmla="*/ 0 h 140"/>
                  <a:gd name="T44" fmla="*/ 0 w 389"/>
                  <a:gd name="T45" fmla="*/ 0 h 140"/>
                  <a:gd name="T46" fmla="*/ 0 w 389"/>
                  <a:gd name="T47" fmla="*/ 0 h 140"/>
                  <a:gd name="T48" fmla="*/ 0 w 389"/>
                  <a:gd name="T49" fmla="*/ 0 h 140"/>
                  <a:gd name="T50" fmla="*/ 0 w 389"/>
                  <a:gd name="T51" fmla="*/ 0 h 140"/>
                  <a:gd name="T52" fmla="*/ 0 w 389"/>
                  <a:gd name="T53" fmla="*/ 0 h 140"/>
                  <a:gd name="T54" fmla="*/ 0 w 389"/>
                  <a:gd name="T55" fmla="*/ 0 h 140"/>
                  <a:gd name="T56" fmla="*/ 0 w 389"/>
                  <a:gd name="T57" fmla="*/ 0 h 140"/>
                  <a:gd name="T58" fmla="*/ 0 w 389"/>
                  <a:gd name="T59" fmla="*/ 0 h 140"/>
                  <a:gd name="T60" fmla="*/ 0 w 389"/>
                  <a:gd name="T61" fmla="*/ 0 h 140"/>
                  <a:gd name="T62" fmla="*/ 0 w 389"/>
                  <a:gd name="T63" fmla="*/ 0 h 140"/>
                  <a:gd name="T64" fmla="*/ 0 w 389"/>
                  <a:gd name="T65" fmla="*/ 0 h 140"/>
                  <a:gd name="T66" fmla="*/ 0 w 389"/>
                  <a:gd name="T67" fmla="*/ 0 h 140"/>
                  <a:gd name="T68" fmla="*/ 0 w 389"/>
                  <a:gd name="T69" fmla="*/ 0 h 140"/>
                  <a:gd name="T70" fmla="*/ 0 w 389"/>
                  <a:gd name="T71" fmla="*/ 0 h 140"/>
                  <a:gd name="T72" fmla="*/ 0 w 389"/>
                  <a:gd name="T73" fmla="*/ 0 h 140"/>
                  <a:gd name="T74" fmla="*/ 0 w 389"/>
                  <a:gd name="T75" fmla="*/ 0 h 140"/>
                  <a:gd name="T76" fmla="*/ 0 w 389"/>
                  <a:gd name="T77" fmla="*/ 0 h 140"/>
                  <a:gd name="T78" fmla="*/ 0 w 389"/>
                  <a:gd name="T79" fmla="*/ 0 h 140"/>
                  <a:gd name="T80" fmla="*/ 0 w 389"/>
                  <a:gd name="T81" fmla="*/ 0 h 140"/>
                  <a:gd name="T82" fmla="*/ 0 w 389"/>
                  <a:gd name="T83" fmla="*/ 0 h 140"/>
                  <a:gd name="T84" fmla="*/ 0 w 389"/>
                  <a:gd name="T85" fmla="*/ 0 h 140"/>
                  <a:gd name="T86" fmla="*/ 0 w 389"/>
                  <a:gd name="T87" fmla="*/ 0 h 140"/>
                  <a:gd name="T88" fmla="*/ 0 w 389"/>
                  <a:gd name="T89" fmla="*/ 0 h 140"/>
                  <a:gd name="T90" fmla="*/ 0 w 389"/>
                  <a:gd name="T91" fmla="*/ 0 h 140"/>
                  <a:gd name="T92" fmla="*/ 0 w 389"/>
                  <a:gd name="T93" fmla="*/ 0 h 140"/>
                  <a:gd name="T94" fmla="*/ 0 w 389"/>
                  <a:gd name="T95" fmla="*/ 0 h 140"/>
                  <a:gd name="T96" fmla="*/ 0 w 389"/>
                  <a:gd name="T97" fmla="*/ 0 h 140"/>
                  <a:gd name="T98" fmla="*/ 0 w 389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9"/>
                  <a:gd name="T151" fmla="*/ 0 h 140"/>
                  <a:gd name="T152" fmla="*/ 389 w 389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9" h="140">
                    <a:moveTo>
                      <a:pt x="378" y="95"/>
                    </a:moveTo>
                    <a:lnTo>
                      <a:pt x="378" y="95"/>
                    </a:lnTo>
                    <a:lnTo>
                      <a:pt x="360" y="84"/>
                    </a:lnTo>
                    <a:lnTo>
                      <a:pt x="342" y="73"/>
                    </a:lnTo>
                    <a:lnTo>
                      <a:pt x="322" y="63"/>
                    </a:lnTo>
                    <a:lnTo>
                      <a:pt x="303" y="55"/>
                    </a:lnTo>
                    <a:lnTo>
                      <a:pt x="282" y="46"/>
                    </a:lnTo>
                    <a:lnTo>
                      <a:pt x="261" y="38"/>
                    </a:lnTo>
                    <a:lnTo>
                      <a:pt x="238" y="31"/>
                    </a:lnTo>
                    <a:lnTo>
                      <a:pt x="217" y="24"/>
                    </a:lnTo>
                    <a:lnTo>
                      <a:pt x="193" y="18"/>
                    </a:lnTo>
                    <a:lnTo>
                      <a:pt x="171" y="14"/>
                    </a:lnTo>
                    <a:lnTo>
                      <a:pt x="147" y="10"/>
                    </a:lnTo>
                    <a:lnTo>
                      <a:pt x="123" y="6"/>
                    </a:lnTo>
                    <a:lnTo>
                      <a:pt x="99" y="4"/>
                    </a:lnTo>
                    <a:lnTo>
                      <a:pt x="74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lnTo>
                      <a:pt x="48" y="50"/>
                    </a:lnTo>
                    <a:lnTo>
                      <a:pt x="70" y="52"/>
                    </a:lnTo>
                    <a:lnTo>
                      <a:pt x="94" y="53"/>
                    </a:lnTo>
                    <a:lnTo>
                      <a:pt x="116" y="56"/>
                    </a:lnTo>
                    <a:lnTo>
                      <a:pt x="137" y="60"/>
                    </a:lnTo>
                    <a:lnTo>
                      <a:pt x="160" y="63"/>
                    </a:lnTo>
                    <a:lnTo>
                      <a:pt x="181" y="69"/>
                    </a:lnTo>
                    <a:lnTo>
                      <a:pt x="202" y="73"/>
                    </a:lnTo>
                    <a:lnTo>
                      <a:pt x="223" y="80"/>
                    </a:lnTo>
                    <a:lnTo>
                      <a:pt x="242" y="85"/>
                    </a:lnTo>
                    <a:lnTo>
                      <a:pt x="262" y="92"/>
                    </a:lnTo>
                    <a:lnTo>
                      <a:pt x="282" y="101"/>
                    </a:lnTo>
                    <a:lnTo>
                      <a:pt x="300" y="109"/>
                    </a:lnTo>
                    <a:lnTo>
                      <a:pt x="318" y="118"/>
                    </a:lnTo>
                    <a:lnTo>
                      <a:pt x="335" y="127"/>
                    </a:lnTo>
                    <a:lnTo>
                      <a:pt x="352" y="137"/>
                    </a:lnTo>
                    <a:lnTo>
                      <a:pt x="360" y="140"/>
                    </a:lnTo>
                    <a:lnTo>
                      <a:pt x="370" y="140"/>
                    </a:lnTo>
                    <a:lnTo>
                      <a:pt x="378" y="137"/>
                    </a:lnTo>
                    <a:lnTo>
                      <a:pt x="385" y="130"/>
                    </a:lnTo>
                    <a:lnTo>
                      <a:pt x="389" y="120"/>
                    </a:lnTo>
                    <a:lnTo>
                      <a:pt x="389" y="111"/>
                    </a:lnTo>
                    <a:lnTo>
                      <a:pt x="385" y="102"/>
                    </a:lnTo>
                    <a:lnTo>
                      <a:pt x="378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1" name="Freeform 229"/>
              <p:cNvSpPr>
                <a:spLocks/>
              </p:cNvSpPr>
              <p:nvPr/>
            </p:nvSpPr>
            <p:spPr bwMode="auto">
              <a:xfrm>
                <a:off x="2851" y="2670"/>
                <a:ext cx="120" cy="44"/>
              </a:xfrm>
              <a:custGeom>
                <a:avLst/>
                <a:gdLst>
                  <a:gd name="T0" fmla="*/ 0 w 397"/>
                  <a:gd name="T1" fmla="*/ 0 h 144"/>
                  <a:gd name="T2" fmla="*/ 0 w 397"/>
                  <a:gd name="T3" fmla="*/ 0 h 144"/>
                  <a:gd name="T4" fmla="*/ 0 w 397"/>
                  <a:gd name="T5" fmla="*/ 0 h 144"/>
                  <a:gd name="T6" fmla="*/ 0 w 397"/>
                  <a:gd name="T7" fmla="*/ 0 h 144"/>
                  <a:gd name="T8" fmla="*/ 0 w 397"/>
                  <a:gd name="T9" fmla="*/ 0 h 144"/>
                  <a:gd name="T10" fmla="*/ 0 w 397"/>
                  <a:gd name="T11" fmla="*/ 0 h 144"/>
                  <a:gd name="T12" fmla="*/ 0 w 397"/>
                  <a:gd name="T13" fmla="*/ 0 h 144"/>
                  <a:gd name="T14" fmla="*/ 0 w 397"/>
                  <a:gd name="T15" fmla="*/ 0 h 144"/>
                  <a:gd name="T16" fmla="*/ 0 w 397"/>
                  <a:gd name="T17" fmla="*/ 0 h 144"/>
                  <a:gd name="T18" fmla="*/ 0 w 397"/>
                  <a:gd name="T19" fmla="*/ 0 h 144"/>
                  <a:gd name="T20" fmla="*/ 0 w 397"/>
                  <a:gd name="T21" fmla="*/ 0 h 144"/>
                  <a:gd name="T22" fmla="*/ 0 w 397"/>
                  <a:gd name="T23" fmla="*/ 0 h 144"/>
                  <a:gd name="T24" fmla="*/ 0 w 397"/>
                  <a:gd name="T25" fmla="*/ 0 h 144"/>
                  <a:gd name="T26" fmla="*/ 0 w 397"/>
                  <a:gd name="T27" fmla="*/ 0 h 144"/>
                  <a:gd name="T28" fmla="*/ 0 w 397"/>
                  <a:gd name="T29" fmla="*/ 0 h 144"/>
                  <a:gd name="T30" fmla="*/ 0 w 397"/>
                  <a:gd name="T31" fmla="*/ 0 h 144"/>
                  <a:gd name="T32" fmla="*/ 0 w 397"/>
                  <a:gd name="T33" fmla="*/ 0 h 144"/>
                  <a:gd name="T34" fmla="*/ 0 w 397"/>
                  <a:gd name="T35" fmla="*/ 0 h 144"/>
                  <a:gd name="T36" fmla="*/ 0 w 397"/>
                  <a:gd name="T37" fmla="*/ 0 h 144"/>
                  <a:gd name="T38" fmla="*/ 0 w 397"/>
                  <a:gd name="T39" fmla="*/ 0 h 144"/>
                  <a:gd name="T40" fmla="*/ 0 w 397"/>
                  <a:gd name="T41" fmla="*/ 0 h 144"/>
                  <a:gd name="T42" fmla="*/ 0 w 397"/>
                  <a:gd name="T43" fmla="*/ 0 h 144"/>
                  <a:gd name="T44" fmla="*/ 0 w 397"/>
                  <a:gd name="T45" fmla="*/ 0 h 144"/>
                  <a:gd name="T46" fmla="*/ 0 w 397"/>
                  <a:gd name="T47" fmla="*/ 0 h 144"/>
                  <a:gd name="T48" fmla="*/ 0 w 397"/>
                  <a:gd name="T49" fmla="*/ 0 h 144"/>
                  <a:gd name="T50" fmla="*/ 0 w 397"/>
                  <a:gd name="T51" fmla="*/ 0 h 144"/>
                  <a:gd name="T52" fmla="*/ 0 w 397"/>
                  <a:gd name="T53" fmla="*/ 0 h 144"/>
                  <a:gd name="T54" fmla="*/ 0 w 397"/>
                  <a:gd name="T55" fmla="*/ 0 h 144"/>
                  <a:gd name="T56" fmla="*/ 0 w 397"/>
                  <a:gd name="T57" fmla="*/ 0 h 144"/>
                  <a:gd name="T58" fmla="*/ 0 w 397"/>
                  <a:gd name="T59" fmla="*/ 0 h 144"/>
                  <a:gd name="T60" fmla="*/ 0 w 397"/>
                  <a:gd name="T61" fmla="*/ 0 h 144"/>
                  <a:gd name="T62" fmla="*/ 0 w 397"/>
                  <a:gd name="T63" fmla="*/ 0 h 144"/>
                  <a:gd name="T64" fmla="*/ 0 w 397"/>
                  <a:gd name="T65" fmla="*/ 0 h 144"/>
                  <a:gd name="T66" fmla="*/ 0 w 397"/>
                  <a:gd name="T67" fmla="*/ 0 h 144"/>
                  <a:gd name="T68" fmla="*/ 0 w 397"/>
                  <a:gd name="T69" fmla="*/ 0 h 144"/>
                  <a:gd name="T70" fmla="*/ 0 w 397"/>
                  <a:gd name="T71" fmla="*/ 0 h 144"/>
                  <a:gd name="T72" fmla="*/ 0 w 397"/>
                  <a:gd name="T73" fmla="*/ 0 h 144"/>
                  <a:gd name="T74" fmla="*/ 0 w 397"/>
                  <a:gd name="T75" fmla="*/ 0 h 144"/>
                  <a:gd name="T76" fmla="*/ 0 w 397"/>
                  <a:gd name="T77" fmla="*/ 0 h 144"/>
                  <a:gd name="T78" fmla="*/ 0 w 397"/>
                  <a:gd name="T79" fmla="*/ 0 h 144"/>
                  <a:gd name="T80" fmla="*/ 0 w 397"/>
                  <a:gd name="T81" fmla="*/ 0 h 144"/>
                  <a:gd name="T82" fmla="*/ 0 w 397"/>
                  <a:gd name="T83" fmla="*/ 0 h 144"/>
                  <a:gd name="T84" fmla="*/ 0 w 397"/>
                  <a:gd name="T85" fmla="*/ 0 h 144"/>
                  <a:gd name="T86" fmla="*/ 0 w 397"/>
                  <a:gd name="T87" fmla="*/ 0 h 144"/>
                  <a:gd name="T88" fmla="*/ 0 w 397"/>
                  <a:gd name="T89" fmla="*/ 0 h 144"/>
                  <a:gd name="T90" fmla="*/ 0 w 397"/>
                  <a:gd name="T91" fmla="*/ 0 h 144"/>
                  <a:gd name="T92" fmla="*/ 0 w 397"/>
                  <a:gd name="T93" fmla="*/ 0 h 144"/>
                  <a:gd name="T94" fmla="*/ 0 w 397"/>
                  <a:gd name="T95" fmla="*/ 0 h 144"/>
                  <a:gd name="T96" fmla="*/ 0 w 397"/>
                  <a:gd name="T97" fmla="*/ 0 h 144"/>
                  <a:gd name="T98" fmla="*/ 0 w 397"/>
                  <a:gd name="T99" fmla="*/ 0 h 1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7"/>
                  <a:gd name="T151" fmla="*/ 0 h 144"/>
                  <a:gd name="T152" fmla="*/ 397 w 397"/>
                  <a:gd name="T153" fmla="*/ 144 h 1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7" h="144">
                    <a:moveTo>
                      <a:pt x="39" y="140"/>
                    </a:moveTo>
                    <a:lnTo>
                      <a:pt x="39" y="140"/>
                    </a:lnTo>
                    <a:lnTo>
                      <a:pt x="56" y="130"/>
                    </a:lnTo>
                    <a:lnTo>
                      <a:pt x="73" y="119"/>
                    </a:lnTo>
                    <a:lnTo>
                      <a:pt x="90" y="111"/>
                    </a:lnTo>
                    <a:lnTo>
                      <a:pt x="110" y="102"/>
                    </a:lnTo>
                    <a:lnTo>
                      <a:pt x="128" y="94"/>
                    </a:lnTo>
                    <a:lnTo>
                      <a:pt x="149" y="87"/>
                    </a:lnTo>
                    <a:lnTo>
                      <a:pt x="168" y="80"/>
                    </a:lnTo>
                    <a:lnTo>
                      <a:pt x="189" y="74"/>
                    </a:lnTo>
                    <a:lnTo>
                      <a:pt x="212" y="69"/>
                    </a:lnTo>
                    <a:lnTo>
                      <a:pt x="233" y="63"/>
                    </a:lnTo>
                    <a:lnTo>
                      <a:pt x="255" y="60"/>
                    </a:lnTo>
                    <a:lnTo>
                      <a:pt x="278" y="56"/>
                    </a:lnTo>
                    <a:lnTo>
                      <a:pt x="302" y="53"/>
                    </a:lnTo>
                    <a:lnTo>
                      <a:pt x="324" y="52"/>
                    </a:lnTo>
                    <a:lnTo>
                      <a:pt x="348" y="50"/>
                    </a:lnTo>
                    <a:lnTo>
                      <a:pt x="372" y="50"/>
                    </a:lnTo>
                    <a:lnTo>
                      <a:pt x="381" y="49"/>
                    </a:lnTo>
                    <a:lnTo>
                      <a:pt x="390" y="43"/>
                    </a:lnTo>
                    <a:lnTo>
                      <a:pt x="395" y="35"/>
                    </a:lnTo>
                    <a:lnTo>
                      <a:pt x="397" y="25"/>
                    </a:lnTo>
                    <a:lnTo>
                      <a:pt x="395" y="15"/>
                    </a:lnTo>
                    <a:lnTo>
                      <a:pt x="390" y="7"/>
                    </a:lnTo>
                    <a:lnTo>
                      <a:pt x="381" y="1"/>
                    </a:lnTo>
                    <a:lnTo>
                      <a:pt x="372" y="0"/>
                    </a:lnTo>
                    <a:lnTo>
                      <a:pt x="346" y="0"/>
                    </a:lnTo>
                    <a:lnTo>
                      <a:pt x="321" y="1"/>
                    </a:lnTo>
                    <a:lnTo>
                      <a:pt x="296" y="4"/>
                    </a:lnTo>
                    <a:lnTo>
                      <a:pt x="271" y="7"/>
                    </a:lnTo>
                    <a:lnTo>
                      <a:pt x="247" y="10"/>
                    </a:lnTo>
                    <a:lnTo>
                      <a:pt x="222" y="15"/>
                    </a:lnTo>
                    <a:lnTo>
                      <a:pt x="198" y="20"/>
                    </a:lnTo>
                    <a:lnTo>
                      <a:pt x="175" y="27"/>
                    </a:lnTo>
                    <a:lnTo>
                      <a:pt x="152" y="32"/>
                    </a:lnTo>
                    <a:lnTo>
                      <a:pt x="131" y="41"/>
                    </a:lnTo>
                    <a:lnTo>
                      <a:pt x="108" y="49"/>
                    </a:lnTo>
                    <a:lnTo>
                      <a:pt x="87" y="57"/>
                    </a:lnTo>
                    <a:lnTo>
                      <a:pt x="66" y="67"/>
                    </a:lnTo>
                    <a:lnTo>
                      <a:pt x="46" y="77"/>
                    </a:lnTo>
                    <a:lnTo>
                      <a:pt x="28" y="88"/>
                    </a:lnTo>
                    <a:lnTo>
                      <a:pt x="10" y="99"/>
                    </a:lnTo>
                    <a:lnTo>
                      <a:pt x="3" y="106"/>
                    </a:lnTo>
                    <a:lnTo>
                      <a:pt x="0" y="115"/>
                    </a:lnTo>
                    <a:lnTo>
                      <a:pt x="0" y="125"/>
                    </a:lnTo>
                    <a:lnTo>
                      <a:pt x="4" y="134"/>
                    </a:lnTo>
                    <a:lnTo>
                      <a:pt x="11" y="141"/>
                    </a:lnTo>
                    <a:lnTo>
                      <a:pt x="20" y="144"/>
                    </a:lnTo>
                    <a:lnTo>
                      <a:pt x="30" y="144"/>
                    </a:lnTo>
                    <a:lnTo>
                      <a:pt x="39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2" name="Freeform 230"/>
              <p:cNvSpPr>
                <a:spLocks/>
              </p:cNvSpPr>
              <p:nvPr/>
            </p:nvSpPr>
            <p:spPr bwMode="auto">
              <a:xfrm>
                <a:off x="2853" y="2724"/>
                <a:ext cx="118" cy="43"/>
              </a:xfrm>
              <a:custGeom>
                <a:avLst/>
                <a:gdLst>
                  <a:gd name="T0" fmla="*/ 0 w 390"/>
                  <a:gd name="T1" fmla="*/ 0 h 140"/>
                  <a:gd name="T2" fmla="*/ 0 w 390"/>
                  <a:gd name="T3" fmla="*/ 0 h 140"/>
                  <a:gd name="T4" fmla="*/ 0 w 390"/>
                  <a:gd name="T5" fmla="*/ 0 h 140"/>
                  <a:gd name="T6" fmla="*/ 0 w 390"/>
                  <a:gd name="T7" fmla="*/ 0 h 140"/>
                  <a:gd name="T8" fmla="*/ 0 w 390"/>
                  <a:gd name="T9" fmla="*/ 0 h 140"/>
                  <a:gd name="T10" fmla="*/ 0 w 390"/>
                  <a:gd name="T11" fmla="*/ 0 h 140"/>
                  <a:gd name="T12" fmla="*/ 0 w 390"/>
                  <a:gd name="T13" fmla="*/ 0 h 140"/>
                  <a:gd name="T14" fmla="*/ 0 w 390"/>
                  <a:gd name="T15" fmla="*/ 0 h 140"/>
                  <a:gd name="T16" fmla="*/ 0 w 390"/>
                  <a:gd name="T17" fmla="*/ 0 h 140"/>
                  <a:gd name="T18" fmla="*/ 0 w 390"/>
                  <a:gd name="T19" fmla="*/ 0 h 140"/>
                  <a:gd name="T20" fmla="*/ 0 w 390"/>
                  <a:gd name="T21" fmla="*/ 0 h 140"/>
                  <a:gd name="T22" fmla="*/ 0 w 390"/>
                  <a:gd name="T23" fmla="*/ 0 h 140"/>
                  <a:gd name="T24" fmla="*/ 0 w 390"/>
                  <a:gd name="T25" fmla="*/ 0 h 140"/>
                  <a:gd name="T26" fmla="*/ 0 w 390"/>
                  <a:gd name="T27" fmla="*/ 0 h 140"/>
                  <a:gd name="T28" fmla="*/ 0 w 390"/>
                  <a:gd name="T29" fmla="*/ 0 h 140"/>
                  <a:gd name="T30" fmla="*/ 0 w 390"/>
                  <a:gd name="T31" fmla="*/ 0 h 140"/>
                  <a:gd name="T32" fmla="*/ 0 w 390"/>
                  <a:gd name="T33" fmla="*/ 0 h 140"/>
                  <a:gd name="T34" fmla="*/ 0 w 390"/>
                  <a:gd name="T35" fmla="*/ 0 h 140"/>
                  <a:gd name="T36" fmla="*/ 0 w 390"/>
                  <a:gd name="T37" fmla="*/ 0 h 140"/>
                  <a:gd name="T38" fmla="*/ 0 w 390"/>
                  <a:gd name="T39" fmla="*/ 0 h 140"/>
                  <a:gd name="T40" fmla="*/ 0 w 390"/>
                  <a:gd name="T41" fmla="*/ 0 h 140"/>
                  <a:gd name="T42" fmla="*/ 0 w 390"/>
                  <a:gd name="T43" fmla="*/ 0 h 140"/>
                  <a:gd name="T44" fmla="*/ 0 w 390"/>
                  <a:gd name="T45" fmla="*/ 0 h 140"/>
                  <a:gd name="T46" fmla="*/ 0 w 390"/>
                  <a:gd name="T47" fmla="*/ 0 h 140"/>
                  <a:gd name="T48" fmla="*/ 0 w 390"/>
                  <a:gd name="T49" fmla="*/ 0 h 140"/>
                  <a:gd name="T50" fmla="*/ 0 w 390"/>
                  <a:gd name="T51" fmla="*/ 0 h 140"/>
                  <a:gd name="T52" fmla="*/ 0 w 390"/>
                  <a:gd name="T53" fmla="*/ 0 h 140"/>
                  <a:gd name="T54" fmla="*/ 0 w 390"/>
                  <a:gd name="T55" fmla="*/ 0 h 140"/>
                  <a:gd name="T56" fmla="*/ 0 w 390"/>
                  <a:gd name="T57" fmla="*/ 0 h 140"/>
                  <a:gd name="T58" fmla="*/ 0 w 390"/>
                  <a:gd name="T59" fmla="*/ 0 h 140"/>
                  <a:gd name="T60" fmla="*/ 0 w 390"/>
                  <a:gd name="T61" fmla="*/ 0 h 140"/>
                  <a:gd name="T62" fmla="*/ 0 w 390"/>
                  <a:gd name="T63" fmla="*/ 0 h 140"/>
                  <a:gd name="T64" fmla="*/ 0 w 390"/>
                  <a:gd name="T65" fmla="*/ 0 h 140"/>
                  <a:gd name="T66" fmla="*/ 0 w 390"/>
                  <a:gd name="T67" fmla="*/ 0 h 140"/>
                  <a:gd name="T68" fmla="*/ 0 w 390"/>
                  <a:gd name="T69" fmla="*/ 0 h 140"/>
                  <a:gd name="T70" fmla="*/ 0 w 390"/>
                  <a:gd name="T71" fmla="*/ 0 h 140"/>
                  <a:gd name="T72" fmla="*/ 0 w 390"/>
                  <a:gd name="T73" fmla="*/ 0 h 140"/>
                  <a:gd name="T74" fmla="*/ 0 w 390"/>
                  <a:gd name="T75" fmla="*/ 0 h 140"/>
                  <a:gd name="T76" fmla="*/ 0 w 390"/>
                  <a:gd name="T77" fmla="*/ 0 h 140"/>
                  <a:gd name="T78" fmla="*/ 0 w 390"/>
                  <a:gd name="T79" fmla="*/ 0 h 140"/>
                  <a:gd name="T80" fmla="*/ 0 w 390"/>
                  <a:gd name="T81" fmla="*/ 0 h 140"/>
                  <a:gd name="T82" fmla="*/ 0 w 390"/>
                  <a:gd name="T83" fmla="*/ 0 h 140"/>
                  <a:gd name="T84" fmla="*/ 0 w 390"/>
                  <a:gd name="T85" fmla="*/ 0 h 140"/>
                  <a:gd name="T86" fmla="*/ 0 w 390"/>
                  <a:gd name="T87" fmla="*/ 0 h 140"/>
                  <a:gd name="T88" fmla="*/ 0 w 390"/>
                  <a:gd name="T89" fmla="*/ 0 h 140"/>
                  <a:gd name="T90" fmla="*/ 0 w 390"/>
                  <a:gd name="T91" fmla="*/ 0 h 140"/>
                  <a:gd name="T92" fmla="*/ 0 w 390"/>
                  <a:gd name="T93" fmla="*/ 0 h 140"/>
                  <a:gd name="T94" fmla="*/ 0 w 390"/>
                  <a:gd name="T95" fmla="*/ 0 h 140"/>
                  <a:gd name="T96" fmla="*/ 0 w 390"/>
                  <a:gd name="T97" fmla="*/ 0 h 140"/>
                  <a:gd name="T98" fmla="*/ 0 w 390"/>
                  <a:gd name="T99" fmla="*/ 0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90"/>
                  <a:gd name="T151" fmla="*/ 0 h 140"/>
                  <a:gd name="T152" fmla="*/ 390 w 390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90" h="140">
                    <a:moveTo>
                      <a:pt x="365" y="0"/>
                    </a:moveTo>
                    <a:lnTo>
                      <a:pt x="339" y="0"/>
                    </a:lnTo>
                    <a:lnTo>
                      <a:pt x="314" y="1"/>
                    </a:lnTo>
                    <a:lnTo>
                      <a:pt x="290" y="4"/>
                    </a:lnTo>
                    <a:lnTo>
                      <a:pt x="267" y="6"/>
                    </a:lnTo>
                    <a:lnTo>
                      <a:pt x="243" y="10"/>
                    </a:lnTo>
                    <a:lnTo>
                      <a:pt x="219" y="14"/>
                    </a:lnTo>
                    <a:lnTo>
                      <a:pt x="195" y="18"/>
                    </a:lnTo>
                    <a:lnTo>
                      <a:pt x="173" y="24"/>
                    </a:lnTo>
                    <a:lnTo>
                      <a:pt x="150" y="31"/>
                    </a:lnTo>
                    <a:lnTo>
                      <a:pt x="129" y="38"/>
                    </a:lnTo>
                    <a:lnTo>
                      <a:pt x="108" y="46"/>
                    </a:lnTo>
                    <a:lnTo>
                      <a:pt x="87" y="55"/>
                    </a:lnTo>
                    <a:lnTo>
                      <a:pt x="68" y="63"/>
                    </a:lnTo>
                    <a:lnTo>
                      <a:pt x="48" y="73"/>
                    </a:lnTo>
                    <a:lnTo>
                      <a:pt x="30" y="84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3" y="130"/>
                    </a:lnTo>
                    <a:lnTo>
                      <a:pt x="10" y="137"/>
                    </a:lnTo>
                    <a:lnTo>
                      <a:pt x="20" y="140"/>
                    </a:lnTo>
                    <a:lnTo>
                      <a:pt x="30" y="140"/>
                    </a:lnTo>
                    <a:lnTo>
                      <a:pt x="38" y="137"/>
                    </a:lnTo>
                    <a:lnTo>
                      <a:pt x="55" y="127"/>
                    </a:lnTo>
                    <a:lnTo>
                      <a:pt x="72" y="118"/>
                    </a:lnTo>
                    <a:lnTo>
                      <a:pt x="90" y="109"/>
                    </a:lnTo>
                    <a:lnTo>
                      <a:pt x="108" y="101"/>
                    </a:lnTo>
                    <a:lnTo>
                      <a:pt x="128" y="92"/>
                    </a:lnTo>
                    <a:lnTo>
                      <a:pt x="147" y="85"/>
                    </a:lnTo>
                    <a:lnTo>
                      <a:pt x="167" y="80"/>
                    </a:lnTo>
                    <a:lnTo>
                      <a:pt x="188" y="73"/>
                    </a:lnTo>
                    <a:lnTo>
                      <a:pt x="209" y="69"/>
                    </a:lnTo>
                    <a:lnTo>
                      <a:pt x="230" y="63"/>
                    </a:lnTo>
                    <a:lnTo>
                      <a:pt x="253" y="60"/>
                    </a:lnTo>
                    <a:lnTo>
                      <a:pt x="274" y="56"/>
                    </a:lnTo>
                    <a:lnTo>
                      <a:pt x="296" y="53"/>
                    </a:lnTo>
                    <a:lnTo>
                      <a:pt x="320" y="52"/>
                    </a:lnTo>
                    <a:lnTo>
                      <a:pt x="342" y="50"/>
                    </a:lnTo>
                    <a:lnTo>
                      <a:pt x="365" y="50"/>
                    </a:lnTo>
                    <a:lnTo>
                      <a:pt x="374" y="49"/>
                    </a:lnTo>
                    <a:lnTo>
                      <a:pt x="383" y="43"/>
                    </a:lnTo>
                    <a:lnTo>
                      <a:pt x="388" y="35"/>
                    </a:lnTo>
                    <a:lnTo>
                      <a:pt x="390" y="25"/>
                    </a:lnTo>
                    <a:lnTo>
                      <a:pt x="388" y="15"/>
                    </a:lnTo>
                    <a:lnTo>
                      <a:pt x="383" y="7"/>
                    </a:lnTo>
                    <a:lnTo>
                      <a:pt x="374" y="1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3" name="Freeform 231"/>
              <p:cNvSpPr>
                <a:spLocks/>
              </p:cNvSpPr>
              <p:nvPr/>
            </p:nvSpPr>
            <p:spPr bwMode="auto">
              <a:xfrm>
                <a:off x="2689" y="2670"/>
                <a:ext cx="120" cy="44"/>
              </a:xfrm>
              <a:custGeom>
                <a:avLst/>
                <a:gdLst>
                  <a:gd name="T0" fmla="*/ 0 w 396"/>
                  <a:gd name="T1" fmla="*/ 0 h 144"/>
                  <a:gd name="T2" fmla="*/ 0 w 396"/>
                  <a:gd name="T3" fmla="*/ 0 h 144"/>
                  <a:gd name="T4" fmla="*/ 0 w 396"/>
                  <a:gd name="T5" fmla="*/ 0 h 144"/>
                  <a:gd name="T6" fmla="*/ 0 w 396"/>
                  <a:gd name="T7" fmla="*/ 0 h 144"/>
                  <a:gd name="T8" fmla="*/ 0 w 396"/>
                  <a:gd name="T9" fmla="*/ 0 h 144"/>
                  <a:gd name="T10" fmla="*/ 0 w 396"/>
                  <a:gd name="T11" fmla="*/ 0 h 144"/>
                  <a:gd name="T12" fmla="*/ 0 w 396"/>
                  <a:gd name="T13" fmla="*/ 0 h 144"/>
                  <a:gd name="T14" fmla="*/ 0 w 396"/>
                  <a:gd name="T15" fmla="*/ 0 h 144"/>
                  <a:gd name="T16" fmla="*/ 0 w 396"/>
                  <a:gd name="T17" fmla="*/ 0 h 144"/>
                  <a:gd name="T18" fmla="*/ 0 w 396"/>
                  <a:gd name="T19" fmla="*/ 0 h 144"/>
                  <a:gd name="T20" fmla="*/ 0 w 396"/>
                  <a:gd name="T21" fmla="*/ 0 h 144"/>
                  <a:gd name="T22" fmla="*/ 0 w 396"/>
                  <a:gd name="T23" fmla="*/ 0 h 144"/>
                  <a:gd name="T24" fmla="*/ 0 w 396"/>
                  <a:gd name="T25" fmla="*/ 0 h 144"/>
                  <a:gd name="T26" fmla="*/ 0 w 396"/>
                  <a:gd name="T27" fmla="*/ 0 h 144"/>
                  <a:gd name="T28" fmla="*/ 0 w 396"/>
                  <a:gd name="T29" fmla="*/ 0 h 144"/>
                  <a:gd name="T30" fmla="*/ 0 w 396"/>
                  <a:gd name="T31" fmla="*/ 0 h 144"/>
                  <a:gd name="T32" fmla="*/ 0 w 396"/>
                  <a:gd name="T33" fmla="*/ 0 h 144"/>
                  <a:gd name="T34" fmla="*/ 0 w 396"/>
                  <a:gd name="T35" fmla="*/ 0 h 144"/>
                  <a:gd name="T36" fmla="*/ 0 w 396"/>
                  <a:gd name="T37" fmla="*/ 0 h 144"/>
                  <a:gd name="T38" fmla="*/ 0 w 396"/>
                  <a:gd name="T39" fmla="*/ 0 h 144"/>
                  <a:gd name="T40" fmla="*/ 0 w 396"/>
                  <a:gd name="T41" fmla="*/ 0 h 144"/>
                  <a:gd name="T42" fmla="*/ 0 w 396"/>
                  <a:gd name="T43" fmla="*/ 0 h 144"/>
                  <a:gd name="T44" fmla="*/ 0 w 396"/>
                  <a:gd name="T45" fmla="*/ 0 h 144"/>
                  <a:gd name="T46" fmla="*/ 0 w 396"/>
                  <a:gd name="T47" fmla="*/ 0 h 144"/>
                  <a:gd name="T48" fmla="*/ 0 w 396"/>
                  <a:gd name="T49" fmla="*/ 0 h 144"/>
                  <a:gd name="T50" fmla="*/ 0 w 396"/>
                  <a:gd name="T51" fmla="*/ 0 h 144"/>
                  <a:gd name="T52" fmla="*/ 0 w 396"/>
                  <a:gd name="T53" fmla="*/ 0 h 144"/>
                  <a:gd name="T54" fmla="*/ 0 w 396"/>
                  <a:gd name="T55" fmla="*/ 0 h 144"/>
                  <a:gd name="T56" fmla="*/ 0 w 396"/>
                  <a:gd name="T57" fmla="*/ 0 h 144"/>
                  <a:gd name="T58" fmla="*/ 0 w 396"/>
                  <a:gd name="T59" fmla="*/ 0 h 144"/>
                  <a:gd name="T60" fmla="*/ 0 w 396"/>
                  <a:gd name="T61" fmla="*/ 0 h 144"/>
                  <a:gd name="T62" fmla="*/ 0 w 396"/>
                  <a:gd name="T63" fmla="*/ 0 h 144"/>
                  <a:gd name="T64" fmla="*/ 0 w 396"/>
                  <a:gd name="T65" fmla="*/ 0 h 144"/>
                  <a:gd name="T66" fmla="*/ 0 w 396"/>
                  <a:gd name="T67" fmla="*/ 0 h 144"/>
                  <a:gd name="T68" fmla="*/ 0 w 396"/>
                  <a:gd name="T69" fmla="*/ 0 h 144"/>
                  <a:gd name="T70" fmla="*/ 0 w 396"/>
                  <a:gd name="T71" fmla="*/ 0 h 144"/>
                  <a:gd name="T72" fmla="*/ 0 w 396"/>
                  <a:gd name="T73" fmla="*/ 0 h 144"/>
                  <a:gd name="T74" fmla="*/ 0 w 396"/>
                  <a:gd name="T75" fmla="*/ 0 h 144"/>
                  <a:gd name="T76" fmla="*/ 0 w 396"/>
                  <a:gd name="T77" fmla="*/ 0 h 144"/>
                  <a:gd name="T78" fmla="*/ 0 w 396"/>
                  <a:gd name="T79" fmla="*/ 0 h 144"/>
                  <a:gd name="T80" fmla="*/ 0 w 396"/>
                  <a:gd name="T81" fmla="*/ 0 h 144"/>
                  <a:gd name="T82" fmla="*/ 0 w 396"/>
                  <a:gd name="T83" fmla="*/ 0 h 144"/>
                  <a:gd name="T84" fmla="*/ 0 w 396"/>
                  <a:gd name="T85" fmla="*/ 0 h 144"/>
                  <a:gd name="T86" fmla="*/ 0 w 396"/>
                  <a:gd name="T87" fmla="*/ 0 h 144"/>
                  <a:gd name="T88" fmla="*/ 0 w 396"/>
                  <a:gd name="T89" fmla="*/ 0 h 144"/>
                  <a:gd name="T90" fmla="*/ 0 w 396"/>
                  <a:gd name="T91" fmla="*/ 0 h 144"/>
                  <a:gd name="T92" fmla="*/ 0 w 396"/>
                  <a:gd name="T93" fmla="*/ 0 h 144"/>
                  <a:gd name="T94" fmla="*/ 0 w 396"/>
                  <a:gd name="T95" fmla="*/ 0 h 144"/>
                  <a:gd name="T96" fmla="*/ 0 w 396"/>
                  <a:gd name="T97" fmla="*/ 0 h 1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6"/>
                  <a:gd name="T148" fmla="*/ 0 h 144"/>
                  <a:gd name="T149" fmla="*/ 396 w 396"/>
                  <a:gd name="T150" fmla="*/ 144 h 1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6" h="144">
                    <a:moveTo>
                      <a:pt x="25" y="50"/>
                    </a:moveTo>
                    <a:lnTo>
                      <a:pt x="49" y="50"/>
                    </a:lnTo>
                    <a:lnTo>
                      <a:pt x="73" y="52"/>
                    </a:lnTo>
                    <a:lnTo>
                      <a:pt x="95" y="53"/>
                    </a:lnTo>
                    <a:lnTo>
                      <a:pt x="118" y="56"/>
                    </a:lnTo>
                    <a:lnTo>
                      <a:pt x="141" y="60"/>
                    </a:lnTo>
                    <a:lnTo>
                      <a:pt x="162" y="63"/>
                    </a:lnTo>
                    <a:lnTo>
                      <a:pt x="185" y="69"/>
                    </a:lnTo>
                    <a:lnTo>
                      <a:pt x="206" y="74"/>
                    </a:lnTo>
                    <a:lnTo>
                      <a:pt x="227" y="80"/>
                    </a:lnTo>
                    <a:lnTo>
                      <a:pt x="248" y="87"/>
                    </a:lnTo>
                    <a:lnTo>
                      <a:pt x="268" y="94"/>
                    </a:lnTo>
                    <a:lnTo>
                      <a:pt x="287" y="102"/>
                    </a:lnTo>
                    <a:lnTo>
                      <a:pt x="305" y="111"/>
                    </a:lnTo>
                    <a:lnTo>
                      <a:pt x="324" y="119"/>
                    </a:lnTo>
                    <a:lnTo>
                      <a:pt x="340" y="130"/>
                    </a:lnTo>
                    <a:lnTo>
                      <a:pt x="357" y="140"/>
                    </a:lnTo>
                    <a:lnTo>
                      <a:pt x="367" y="144"/>
                    </a:lnTo>
                    <a:lnTo>
                      <a:pt x="377" y="144"/>
                    </a:lnTo>
                    <a:lnTo>
                      <a:pt x="385" y="141"/>
                    </a:lnTo>
                    <a:lnTo>
                      <a:pt x="392" y="134"/>
                    </a:lnTo>
                    <a:lnTo>
                      <a:pt x="396" y="125"/>
                    </a:lnTo>
                    <a:lnTo>
                      <a:pt x="396" y="115"/>
                    </a:lnTo>
                    <a:lnTo>
                      <a:pt x="392" y="106"/>
                    </a:lnTo>
                    <a:lnTo>
                      <a:pt x="385" y="99"/>
                    </a:lnTo>
                    <a:lnTo>
                      <a:pt x="367" y="88"/>
                    </a:lnTo>
                    <a:lnTo>
                      <a:pt x="349" y="77"/>
                    </a:lnTo>
                    <a:lnTo>
                      <a:pt x="329" y="67"/>
                    </a:lnTo>
                    <a:lnTo>
                      <a:pt x="310" y="57"/>
                    </a:lnTo>
                    <a:lnTo>
                      <a:pt x="289" y="49"/>
                    </a:lnTo>
                    <a:lnTo>
                      <a:pt x="266" y="41"/>
                    </a:lnTo>
                    <a:lnTo>
                      <a:pt x="244" y="32"/>
                    </a:lnTo>
                    <a:lnTo>
                      <a:pt x="221" y="27"/>
                    </a:lnTo>
                    <a:lnTo>
                      <a:pt x="197" y="20"/>
                    </a:lnTo>
                    <a:lnTo>
                      <a:pt x="175" y="15"/>
                    </a:lnTo>
                    <a:lnTo>
                      <a:pt x="150" y="10"/>
                    </a:lnTo>
                    <a:lnTo>
                      <a:pt x="126" y="7"/>
                    </a:lnTo>
                    <a:lnTo>
                      <a:pt x="101" y="4"/>
                    </a:lnTo>
                    <a:lnTo>
                      <a:pt x="76" y="1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9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4" name="Freeform 232"/>
              <p:cNvSpPr>
                <a:spLocks/>
              </p:cNvSpPr>
              <p:nvPr/>
            </p:nvSpPr>
            <p:spPr bwMode="auto">
              <a:xfrm>
                <a:off x="2924" y="2787"/>
                <a:ext cx="23" cy="30"/>
              </a:xfrm>
              <a:custGeom>
                <a:avLst/>
                <a:gdLst>
                  <a:gd name="T0" fmla="*/ 0 w 76"/>
                  <a:gd name="T1" fmla="*/ 0 h 101"/>
                  <a:gd name="T2" fmla="*/ 0 w 76"/>
                  <a:gd name="T3" fmla="*/ 0 h 101"/>
                  <a:gd name="T4" fmla="*/ 0 w 76"/>
                  <a:gd name="T5" fmla="*/ 0 h 101"/>
                  <a:gd name="T6" fmla="*/ 0 w 76"/>
                  <a:gd name="T7" fmla="*/ 0 h 101"/>
                  <a:gd name="T8" fmla="*/ 0 w 76"/>
                  <a:gd name="T9" fmla="*/ 0 h 101"/>
                  <a:gd name="T10" fmla="*/ 0 w 76"/>
                  <a:gd name="T11" fmla="*/ 0 h 101"/>
                  <a:gd name="T12" fmla="*/ 0 w 76"/>
                  <a:gd name="T13" fmla="*/ 0 h 101"/>
                  <a:gd name="T14" fmla="*/ 0 w 76"/>
                  <a:gd name="T15" fmla="*/ 0 h 101"/>
                  <a:gd name="T16" fmla="*/ 0 w 76"/>
                  <a:gd name="T17" fmla="*/ 0 h 101"/>
                  <a:gd name="T18" fmla="*/ 0 w 76"/>
                  <a:gd name="T19" fmla="*/ 0 h 101"/>
                  <a:gd name="T20" fmla="*/ 0 w 76"/>
                  <a:gd name="T21" fmla="*/ 0 h 101"/>
                  <a:gd name="T22" fmla="*/ 0 w 76"/>
                  <a:gd name="T23" fmla="*/ 0 h 101"/>
                  <a:gd name="T24" fmla="*/ 0 w 76"/>
                  <a:gd name="T25" fmla="*/ 0 h 101"/>
                  <a:gd name="T26" fmla="*/ 0 w 76"/>
                  <a:gd name="T27" fmla="*/ 0 h 101"/>
                  <a:gd name="T28" fmla="*/ 0 w 76"/>
                  <a:gd name="T29" fmla="*/ 0 h 101"/>
                  <a:gd name="T30" fmla="*/ 0 w 76"/>
                  <a:gd name="T31" fmla="*/ 0 h 101"/>
                  <a:gd name="T32" fmla="*/ 0 w 76"/>
                  <a:gd name="T33" fmla="*/ 0 h 101"/>
                  <a:gd name="T34" fmla="*/ 0 w 76"/>
                  <a:gd name="T35" fmla="*/ 0 h 101"/>
                  <a:gd name="T36" fmla="*/ 0 w 76"/>
                  <a:gd name="T37" fmla="*/ 0 h 101"/>
                  <a:gd name="T38" fmla="*/ 0 w 76"/>
                  <a:gd name="T39" fmla="*/ 0 h 101"/>
                  <a:gd name="T40" fmla="*/ 0 w 76"/>
                  <a:gd name="T41" fmla="*/ 0 h 101"/>
                  <a:gd name="T42" fmla="*/ 0 w 76"/>
                  <a:gd name="T43" fmla="*/ 0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101"/>
                  <a:gd name="T68" fmla="*/ 76 w 7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101">
                    <a:moveTo>
                      <a:pt x="29" y="101"/>
                    </a:moveTo>
                    <a:lnTo>
                      <a:pt x="35" y="100"/>
                    </a:lnTo>
                    <a:lnTo>
                      <a:pt x="41" y="100"/>
                    </a:lnTo>
                    <a:lnTo>
                      <a:pt x="46" y="98"/>
                    </a:lnTo>
                    <a:lnTo>
                      <a:pt x="53" y="97"/>
                    </a:lnTo>
                    <a:lnTo>
                      <a:pt x="59" y="95"/>
                    </a:lnTo>
                    <a:lnTo>
                      <a:pt x="64" y="95"/>
                    </a:lnTo>
                    <a:lnTo>
                      <a:pt x="70" y="94"/>
                    </a:lnTo>
                    <a:lnTo>
                      <a:pt x="76" y="94"/>
                    </a:lnTo>
                    <a:lnTo>
                      <a:pt x="67" y="81"/>
                    </a:lnTo>
                    <a:lnTo>
                      <a:pt x="60" y="69"/>
                    </a:lnTo>
                    <a:lnTo>
                      <a:pt x="53" y="56"/>
                    </a:lnTo>
                    <a:lnTo>
                      <a:pt x="46" y="43"/>
                    </a:lnTo>
                    <a:lnTo>
                      <a:pt x="39" y="32"/>
                    </a:lnTo>
                    <a:lnTo>
                      <a:pt x="32" y="21"/>
                    </a:lnTo>
                    <a:lnTo>
                      <a:pt x="27" y="1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29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5" name="Freeform 233"/>
              <p:cNvSpPr>
                <a:spLocks/>
              </p:cNvSpPr>
              <p:nvPr/>
            </p:nvSpPr>
            <p:spPr bwMode="auto">
              <a:xfrm>
                <a:off x="2696" y="2784"/>
                <a:ext cx="22" cy="31"/>
              </a:xfrm>
              <a:custGeom>
                <a:avLst/>
                <a:gdLst>
                  <a:gd name="T0" fmla="*/ 0 w 73"/>
                  <a:gd name="T1" fmla="*/ 0 h 102"/>
                  <a:gd name="T2" fmla="*/ 0 w 73"/>
                  <a:gd name="T3" fmla="*/ 0 h 102"/>
                  <a:gd name="T4" fmla="*/ 0 w 73"/>
                  <a:gd name="T5" fmla="*/ 0 h 102"/>
                  <a:gd name="T6" fmla="*/ 0 w 73"/>
                  <a:gd name="T7" fmla="*/ 0 h 102"/>
                  <a:gd name="T8" fmla="*/ 0 w 73"/>
                  <a:gd name="T9" fmla="*/ 0 h 102"/>
                  <a:gd name="T10" fmla="*/ 0 w 73"/>
                  <a:gd name="T11" fmla="*/ 0 h 102"/>
                  <a:gd name="T12" fmla="*/ 0 w 73"/>
                  <a:gd name="T13" fmla="*/ 0 h 102"/>
                  <a:gd name="T14" fmla="*/ 0 w 73"/>
                  <a:gd name="T15" fmla="*/ 0 h 102"/>
                  <a:gd name="T16" fmla="*/ 0 w 73"/>
                  <a:gd name="T17" fmla="*/ 0 h 102"/>
                  <a:gd name="T18" fmla="*/ 0 w 73"/>
                  <a:gd name="T19" fmla="*/ 0 h 102"/>
                  <a:gd name="T20" fmla="*/ 0 w 73"/>
                  <a:gd name="T21" fmla="*/ 0 h 102"/>
                  <a:gd name="T22" fmla="*/ 0 w 73"/>
                  <a:gd name="T23" fmla="*/ 0 h 102"/>
                  <a:gd name="T24" fmla="*/ 0 w 73"/>
                  <a:gd name="T25" fmla="*/ 0 h 102"/>
                  <a:gd name="T26" fmla="*/ 0 w 73"/>
                  <a:gd name="T27" fmla="*/ 0 h 102"/>
                  <a:gd name="T28" fmla="*/ 0 w 73"/>
                  <a:gd name="T29" fmla="*/ 0 h 102"/>
                  <a:gd name="T30" fmla="*/ 0 w 73"/>
                  <a:gd name="T31" fmla="*/ 0 h 102"/>
                  <a:gd name="T32" fmla="*/ 0 w 73"/>
                  <a:gd name="T33" fmla="*/ 0 h 102"/>
                  <a:gd name="T34" fmla="*/ 0 w 73"/>
                  <a:gd name="T35" fmla="*/ 0 h 102"/>
                  <a:gd name="T36" fmla="*/ 0 w 73"/>
                  <a:gd name="T37" fmla="*/ 0 h 1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102"/>
                  <a:gd name="T59" fmla="*/ 73 w 73"/>
                  <a:gd name="T60" fmla="*/ 102 h 1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102">
                    <a:moveTo>
                      <a:pt x="73" y="102"/>
                    </a:moveTo>
                    <a:lnTo>
                      <a:pt x="66" y="1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9" y="0"/>
                    </a:lnTo>
                    <a:lnTo>
                      <a:pt x="0" y="99"/>
                    </a:lnTo>
                    <a:lnTo>
                      <a:pt x="1" y="99"/>
                    </a:lnTo>
                    <a:lnTo>
                      <a:pt x="9" y="99"/>
                    </a:lnTo>
                    <a:lnTo>
                      <a:pt x="19" y="99"/>
                    </a:lnTo>
                    <a:lnTo>
                      <a:pt x="28" y="99"/>
                    </a:lnTo>
                    <a:lnTo>
                      <a:pt x="38" y="101"/>
                    </a:lnTo>
                    <a:lnTo>
                      <a:pt x="46" y="101"/>
                    </a:lnTo>
                    <a:lnTo>
                      <a:pt x="54" y="101"/>
                    </a:lnTo>
                    <a:lnTo>
                      <a:pt x="64" y="102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6" name="Freeform 234"/>
              <p:cNvSpPr>
                <a:spLocks/>
              </p:cNvSpPr>
              <p:nvPr/>
            </p:nvSpPr>
            <p:spPr bwMode="auto">
              <a:xfrm>
                <a:off x="2640" y="2592"/>
                <a:ext cx="384" cy="273"/>
              </a:xfrm>
              <a:custGeom>
                <a:avLst/>
                <a:gdLst>
                  <a:gd name="T0" fmla="*/ 0 w 1267"/>
                  <a:gd name="T1" fmla="*/ 0 h 901"/>
                  <a:gd name="T2" fmla="*/ 0 w 1267"/>
                  <a:gd name="T3" fmla="*/ 0 h 901"/>
                  <a:gd name="T4" fmla="*/ 0 w 1267"/>
                  <a:gd name="T5" fmla="*/ 0 h 901"/>
                  <a:gd name="T6" fmla="*/ 0 w 1267"/>
                  <a:gd name="T7" fmla="*/ 0 h 901"/>
                  <a:gd name="T8" fmla="*/ 0 w 1267"/>
                  <a:gd name="T9" fmla="*/ 0 h 901"/>
                  <a:gd name="T10" fmla="*/ 0 w 1267"/>
                  <a:gd name="T11" fmla="*/ 0 h 901"/>
                  <a:gd name="T12" fmla="*/ 0 w 1267"/>
                  <a:gd name="T13" fmla="*/ 0 h 901"/>
                  <a:gd name="T14" fmla="*/ 0 w 1267"/>
                  <a:gd name="T15" fmla="*/ 0 h 901"/>
                  <a:gd name="T16" fmla="*/ 0 w 1267"/>
                  <a:gd name="T17" fmla="*/ 0 h 901"/>
                  <a:gd name="T18" fmla="*/ 0 w 1267"/>
                  <a:gd name="T19" fmla="*/ 0 h 901"/>
                  <a:gd name="T20" fmla="*/ 0 w 1267"/>
                  <a:gd name="T21" fmla="*/ 0 h 901"/>
                  <a:gd name="T22" fmla="*/ 0 w 1267"/>
                  <a:gd name="T23" fmla="*/ 0 h 901"/>
                  <a:gd name="T24" fmla="*/ 0 w 1267"/>
                  <a:gd name="T25" fmla="*/ 0 h 901"/>
                  <a:gd name="T26" fmla="*/ 0 w 1267"/>
                  <a:gd name="T27" fmla="*/ 0 h 901"/>
                  <a:gd name="T28" fmla="*/ 0 w 1267"/>
                  <a:gd name="T29" fmla="*/ 0 h 901"/>
                  <a:gd name="T30" fmla="*/ 0 w 1267"/>
                  <a:gd name="T31" fmla="*/ 0 h 901"/>
                  <a:gd name="T32" fmla="*/ 0 w 1267"/>
                  <a:gd name="T33" fmla="*/ 0 h 901"/>
                  <a:gd name="T34" fmla="*/ 0 w 1267"/>
                  <a:gd name="T35" fmla="*/ 0 h 901"/>
                  <a:gd name="T36" fmla="*/ 0 w 1267"/>
                  <a:gd name="T37" fmla="*/ 0 h 901"/>
                  <a:gd name="T38" fmla="*/ 0 w 1267"/>
                  <a:gd name="T39" fmla="*/ 0 h 901"/>
                  <a:gd name="T40" fmla="*/ 0 w 1267"/>
                  <a:gd name="T41" fmla="*/ 0 h 901"/>
                  <a:gd name="T42" fmla="*/ 0 w 1267"/>
                  <a:gd name="T43" fmla="*/ 0 h 901"/>
                  <a:gd name="T44" fmla="*/ 0 w 1267"/>
                  <a:gd name="T45" fmla="*/ 0 h 901"/>
                  <a:gd name="T46" fmla="*/ 0 w 1267"/>
                  <a:gd name="T47" fmla="*/ 0 h 901"/>
                  <a:gd name="T48" fmla="*/ 0 w 1267"/>
                  <a:gd name="T49" fmla="*/ 0 h 901"/>
                  <a:gd name="T50" fmla="*/ 0 w 1267"/>
                  <a:gd name="T51" fmla="*/ 0 h 901"/>
                  <a:gd name="T52" fmla="*/ 0 w 1267"/>
                  <a:gd name="T53" fmla="*/ 0 h 901"/>
                  <a:gd name="T54" fmla="*/ 0 w 1267"/>
                  <a:gd name="T55" fmla="*/ 0 h 901"/>
                  <a:gd name="T56" fmla="*/ 0 w 1267"/>
                  <a:gd name="T57" fmla="*/ 0 h 901"/>
                  <a:gd name="T58" fmla="*/ 0 w 1267"/>
                  <a:gd name="T59" fmla="*/ 0 h 901"/>
                  <a:gd name="T60" fmla="*/ 0 w 1267"/>
                  <a:gd name="T61" fmla="*/ 0 h 901"/>
                  <a:gd name="T62" fmla="*/ 0 w 1267"/>
                  <a:gd name="T63" fmla="*/ 0 h 901"/>
                  <a:gd name="T64" fmla="*/ 0 w 1267"/>
                  <a:gd name="T65" fmla="*/ 0 h 901"/>
                  <a:gd name="T66" fmla="*/ 0 w 1267"/>
                  <a:gd name="T67" fmla="*/ 0 h 901"/>
                  <a:gd name="T68" fmla="*/ 0 w 1267"/>
                  <a:gd name="T69" fmla="*/ 0 h 901"/>
                  <a:gd name="T70" fmla="*/ 0 w 1267"/>
                  <a:gd name="T71" fmla="*/ 0 h 901"/>
                  <a:gd name="T72" fmla="*/ 0 w 1267"/>
                  <a:gd name="T73" fmla="*/ 0 h 901"/>
                  <a:gd name="T74" fmla="*/ 0 w 1267"/>
                  <a:gd name="T75" fmla="*/ 0 h 901"/>
                  <a:gd name="T76" fmla="*/ 0 w 1267"/>
                  <a:gd name="T77" fmla="*/ 0 h 901"/>
                  <a:gd name="T78" fmla="*/ 0 w 1267"/>
                  <a:gd name="T79" fmla="*/ 0 h 901"/>
                  <a:gd name="T80" fmla="*/ 0 w 1267"/>
                  <a:gd name="T81" fmla="*/ 0 h 901"/>
                  <a:gd name="T82" fmla="*/ 0 w 1267"/>
                  <a:gd name="T83" fmla="*/ 0 h 901"/>
                  <a:gd name="T84" fmla="*/ 0 w 1267"/>
                  <a:gd name="T85" fmla="*/ 0 h 901"/>
                  <a:gd name="T86" fmla="*/ 0 w 1267"/>
                  <a:gd name="T87" fmla="*/ 0 h 901"/>
                  <a:gd name="T88" fmla="*/ 0 w 1267"/>
                  <a:gd name="T89" fmla="*/ 0 h 901"/>
                  <a:gd name="T90" fmla="*/ 0 w 1267"/>
                  <a:gd name="T91" fmla="*/ 0 h 901"/>
                  <a:gd name="T92" fmla="*/ 0 w 1267"/>
                  <a:gd name="T93" fmla="*/ 0 h 901"/>
                  <a:gd name="T94" fmla="*/ 0 w 1267"/>
                  <a:gd name="T95" fmla="*/ 0 h 901"/>
                  <a:gd name="T96" fmla="*/ 0 w 1267"/>
                  <a:gd name="T97" fmla="*/ 0 h 901"/>
                  <a:gd name="T98" fmla="*/ 0 w 1267"/>
                  <a:gd name="T99" fmla="*/ 0 h 901"/>
                  <a:gd name="T100" fmla="*/ 0 w 1267"/>
                  <a:gd name="T101" fmla="*/ 0 h 9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67"/>
                  <a:gd name="T154" fmla="*/ 0 h 901"/>
                  <a:gd name="T155" fmla="*/ 1267 w 1267"/>
                  <a:gd name="T156" fmla="*/ 901 h 9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67" h="901">
                    <a:moveTo>
                      <a:pt x="1226" y="14"/>
                    </a:moveTo>
                    <a:lnTo>
                      <a:pt x="1208" y="11"/>
                    </a:lnTo>
                    <a:lnTo>
                      <a:pt x="1190" y="7"/>
                    </a:lnTo>
                    <a:lnTo>
                      <a:pt x="1171" y="6"/>
                    </a:lnTo>
                    <a:lnTo>
                      <a:pt x="1153" y="3"/>
                    </a:lnTo>
                    <a:lnTo>
                      <a:pt x="1133" y="1"/>
                    </a:lnTo>
                    <a:lnTo>
                      <a:pt x="1115" y="1"/>
                    </a:lnTo>
                    <a:lnTo>
                      <a:pt x="1096" y="0"/>
                    </a:lnTo>
                    <a:lnTo>
                      <a:pt x="1077" y="0"/>
                    </a:lnTo>
                    <a:lnTo>
                      <a:pt x="1044" y="1"/>
                    </a:lnTo>
                    <a:lnTo>
                      <a:pt x="1009" y="3"/>
                    </a:lnTo>
                    <a:lnTo>
                      <a:pt x="977" y="7"/>
                    </a:lnTo>
                    <a:lnTo>
                      <a:pt x="943" y="11"/>
                    </a:lnTo>
                    <a:lnTo>
                      <a:pt x="912" y="18"/>
                    </a:lnTo>
                    <a:lnTo>
                      <a:pt x="880" y="25"/>
                    </a:lnTo>
                    <a:lnTo>
                      <a:pt x="850" y="35"/>
                    </a:lnTo>
                    <a:lnTo>
                      <a:pt x="821" y="45"/>
                    </a:lnTo>
                    <a:lnTo>
                      <a:pt x="793" y="56"/>
                    </a:lnTo>
                    <a:lnTo>
                      <a:pt x="766" y="69"/>
                    </a:lnTo>
                    <a:lnTo>
                      <a:pt x="740" y="83"/>
                    </a:lnTo>
                    <a:lnTo>
                      <a:pt x="716" y="97"/>
                    </a:lnTo>
                    <a:lnTo>
                      <a:pt x="692" y="112"/>
                    </a:lnTo>
                    <a:lnTo>
                      <a:pt x="671" y="129"/>
                    </a:lnTo>
                    <a:lnTo>
                      <a:pt x="650" y="147"/>
                    </a:lnTo>
                    <a:lnTo>
                      <a:pt x="632" y="165"/>
                    </a:lnTo>
                    <a:lnTo>
                      <a:pt x="614" y="147"/>
                    </a:lnTo>
                    <a:lnTo>
                      <a:pt x="594" y="129"/>
                    </a:lnTo>
                    <a:lnTo>
                      <a:pt x="571" y="112"/>
                    </a:lnTo>
                    <a:lnTo>
                      <a:pt x="549" y="97"/>
                    </a:lnTo>
                    <a:lnTo>
                      <a:pt x="525" y="83"/>
                    </a:lnTo>
                    <a:lnTo>
                      <a:pt x="499" y="69"/>
                    </a:lnTo>
                    <a:lnTo>
                      <a:pt x="472" y="56"/>
                    </a:lnTo>
                    <a:lnTo>
                      <a:pt x="444" y="45"/>
                    </a:lnTo>
                    <a:lnTo>
                      <a:pt x="415" y="35"/>
                    </a:lnTo>
                    <a:lnTo>
                      <a:pt x="384" y="25"/>
                    </a:lnTo>
                    <a:lnTo>
                      <a:pt x="353" y="18"/>
                    </a:lnTo>
                    <a:lnTo>
                      <a:pt x="321" y="11"/>
                    </a:lnTo>
                    <a:lnTo>
                      <a:pt x="288" y="7"/>
                    </a:lnTo>
                    <a:lnTo>
                      <a:pt x="255" y="3"/>
                    </a:lnTo>
                    <a:lnTo>
                      <a:pt x="221" y="1"/>
                    </a:lnTo>
                    <a:lnTo>
                      <a:pt x="186" y="0"/>
                    </a:lnTo>
                    <a:lnTo>
                      <a:pt x="168" y="0"/>
                    </a:lnTo>
                    <a:lnTo>
                      <a:pt x="148" y="1"/>
                    </a:lnTo>
                    <a:lnTo>
                      <a:pt x="130" y="1"/>
                    </a:lnTo>
                    <a:lnTo>
                      <a:pt x="112" y="3"/>
                    </a:lnTo>
                    <a:lnTo>
                      <a:pt x="94" y="6"/>
                    </a:lnTo>
                    <a:lnTo>
                      <a:pt x="77" y="7"/>
                    </a:lnTo>
                    <a:lnTo>
                      <a:pt x="59" y="11"/>
                    </a:lnTo>
                    <a:lnTo>
                      <a:pt x="40" y="14"/>
                    </a:lnTo>
                    <a:lnTo>
                      <a:pt x="0" y="22"/>
                    </a:lnTo>
                    <a:lnTo>
                      <a:pt x="0" y="685"/>
                    </a:lnTo>
                    <a:lnTo>
                      <a:pt x="0" y="901"/>
                    </a:lnTo>
                    <a:lnTo>
                      <a:pt x="60" y="889"/>
                    </a:lnTo>
                    <a:lnTo>
                      <a:pt x="68" y="887"/>
                    </a:lnTo>
                    <a:lnTo>
                      <a:pt x="77" y="886"/>
                    </a:lnTo>
                    <a:lnTo>
                      <a:pt x="85" y="884"/>
                    </a:lnTo>
                    <a:lnTo>
                      <a:pt x="94" y="883"/>
                    </a:lnTo>
                    <a:lnTo>
                      <a:pt x="102" y="883"/>
                    </a:lnTo>
                    <a:lnTo>
                      <a:pt x="110" y="882"/>
                    </a:lnTo>
                    <a:lnTo>
                      <a:pt x="119" y="880"/>
                    </a:lnTo>
                    <a:lnTo>
                      <a:pt x="127" y="880"/>
                    </a:lnTo>
                    <a:lnTo>
                      <a:pt x="168" y="777"/>
                    </a:lnTo>
                    <a:lnTo>
                      <a:pt x="159" y="777"/>
                    </a:lnTo>
                    <a:lnTo>
                      <a:pt x="150" y="778"/>
                    </a:lnTo>
                    <a:lnTo>
                      <a:pt x="141" y="778"/>
                    </a:lnTo>
                    <a:lnTo>
                      <a:pt x="133" y="778"/>
                    </a:lnTo>
                    <a:lnTo>
                      <a:pt x="124" y="779"/>
                    </a:lnTo>
                    <a:lnTo>
                      <a:pt x="116" y="779"/>
                    </a:lnTo>
                    <a:lnTo>
                      <a:pt x="109" y="781"/>
                    </a:lnTo>
                    <a:lnTo>
                      <a:pt x="101" y="781"/>
                    </a:lnTo>
                    <a:lnTo>
                      <a:pt x="101" y="739"/>
                    </a:lnTo>
                    <a:lnTo>
                      <a:pt x="110" y="737"/>
                    </a:lnTo>
                    <a:lnTo>
                      <a:pt x="120" y="736"/>
                    </a:lnTo>
                    <a:lnTo>
                      <a:pt x="131" y="735"/>
                    </a:lnTo>
                    <a:lnTo>
                      <a:pt x="141" y="735"/>
                    </a:lnTo>
                    <a:lnTo>
                      <a:pt x="152" y="733"/>
                    </a:lnTo>
                    <a:lnTo>
                      <a:pt x="162" y="733"/>
                    </a:lnTo>
                    <a:lnTo>
                      <a:pt x="173" y="733"/>
                    </a:lnTo>
                    <a:lnTo>
                      <a:pt x="185" y="733"/>
                    </a:lnTo>
                    <a:lnTo>
                      <a:pt x="224" y="634"/>
                    </a:lnTo>
                    <a:lnTo>
                      <a:pt x="209" y="632"/>
                    </a:lnTo>
                    <a:lnTo>
                      <a:pt x="193" y="632"/>
                    </a:lnTo>
                    <a:lnTo>
                      <a:pt x="176" y="632"/>
                    </a:lnTo>
                    <a:lnTo>
                      <a:pt x="161" y="632"/>
                    </a:lnTo>
                    <a:lnTo>
                      <a:pt x="145" y="634"/>
                    </a:lnTo>
                    <a:lnTo>
                      <a:pt x="130" y="635"/>
                    </a:lnTo>
                    <a:lnTo>
                      <a:pt x="116" y="636"/>
                    </a:lnTo>
                    <a:lnTo>
                      <a:pt x="101" y="638"/>
                    </a:lnTo>
                    <a:lnTo>
                      <a:pt x="101" y="107"/>
                    </a:lnTo>
                    <a:lnTo>
                      <a:pt x="110" y="105"/>
                    </a:lnTo>
                    <a:lnTo>
                      <a:pt x="122" y="104"/>
                    </a:lnTo>
                    <a:lnTo>
                      <a:pt x="131" y="102"/>
                    </a:lnTo>
                    <a:lnTo>
                      <a:pt x="143" y="102"/>
                    </a:lnTo>
                    <a:lnTo>
                      <a:pt x="152" y="101"/>
                    </a:lnTo>
                    <a:lnTo>
                      <a:pt x="164" y="101"/>
                    </a:lnTo>
                    <a:lnTo>
                      <a:pt x="175" y="101"/>
                    </a:lnTo>
                    <a:lnTo>
                      <a:pt x="186" y="101"/>
                    </a:lnTo>
                    <a:lnTo>
                      <a:pt x="220" y="102"/>
                    </a:lnTo>
                    <a:lnTo>
                      <a:pt x="253" y="104"/>
                    </a:lnTo>
                    <a:lnTo>
                      <a:pt x="286" y="108"/>
                    </a:lnTo>
                    <a:lnTo>
                      <a:pt x="318" y="114"/>
                    </a:lnTo>
                    <a:lnTo>
                      <a:pt x="349" y="121"/>
                    </a:lnTo>
                    <a:lnTo>
                      <a:pt x="378" y="129"/>
                    </a:lnTo>
                    <a:lnTo>
                      <a:pt x="406" y="137"/>
                    </a:lnTo>
                    <a:lnTo>
                      <a:pt x="434" y="149"/>
                    </a:lnTo>
                    <a:lnTo>
                      <a:pt x="459" y="161"/>
                    </a:lnTo>
                    <a:lnTo>
                      <a:pt x="485" y="174"/>
                    </a:lnTo>
                    <a:lnTo>
                      <a:pt x="507" y="188"/>
                    </a:lnTo>
                    <a:lnTo>
                      <a:pt x="527" y="203"/>
                    </a:lnTo>
                    <a:lnTo>
                      <a:pt x="546" y="220"/>
                    </a:lnTo>
                    <a:lnTo>
                      <a:pt x="562" y="237"/>
                    </a:lnTo>
                    <a:lnTo>
                      <a:pt x="577" y="255"/>
                    </a:lnTo>
                    <a:lnTo>
                      <a:pt x="588" y="273"/>
                    </a:lnTo>
                    <a:lnTo>
                      <a:pt x="632" y="353"/>
                    </a:lnTo>
                    <a:lnTo>
                      <a:pt x="677" y="273"/>
                    </a:lnTo>
                    <a:lnTo>
                      <a:pt x="688" y="255"/>
                    </a:lnTo>
                    <a:lnTo>
                      <a:pt x="703" y="237"/>
                    </a:lnTo>
                    <a:lnTo>
                      <a:pt x="719" y="220"/>
                    </a:lnTo>
                    <a:lnTo>
                      <a:pt x="738" y="203"/>
                    </a:lnTo>
                    <a:lnTo>
                      <a:pt x="758" y="188"/>
                    </a:lnTo>
                    <a:lnTo>
                      <a:pt x="780" y="174"/>
                    </a:lnTo>
                    <a:lnTo>
                      <a:pt x="806" y="161"/>
                    </a:lnTo>
                    <a:lnTo>
                      <a:pt x="831" y="149"/>
                    </a:lnTo>
                    <a:lnTo>
                      <a:pt x="857" y="137"/>
                    </a:lnTo>
                    <a:lnTo>
                      <a:pt x="887" y="129"/>
                    </a:lnTo>
                    <a:lnTo>
                      <a:pt x="916" y="121"/>
                    </a:lnTo>
                    <a:lnTo>
                      <a:pt x="947" y="114"/>
                    </a:lnTo>
                    <a:lnTo>
                      <a:pt x="979" y="108"/>
                    </a:lnTo>
                    <a:lnTo>
                      <a:pt x="1012" y="104"/>
                    </a:lnTo>
                    <a:lnTo>
                      <a:pt x="1044" y="102"/>
                    </a:lnTo>
                    <a:lnTo>
                      <a:pt x="1077" y="101"/>
                    </a:lnTo>
                    <a:lnTo>
                      <a:pt x="1089" y="101"/>
                    </a:lnTo>
                    <a:lnTo>
                      <a:pt x="1100" y="101"/>
                    </a:lnTo>
                    <a:lnTo>
                      <a:pt x="1111" y="101"/>
                    </a:lnTo>
                    <a:lnTo>
                      <a:pt x="1122" y="102"/>
                    </a:lnTo>
                    <a:lnTo>
                      <a:pt x="1133" y="102"/>
                    </a:lnTo>
                    <a:lnTo>
                      <a:pt x="1145" y="104"/>
                    </a:lnTo>
                    <a:lnTo>
                      <a:pt x="1155" y="105"/>
                    </a:lnTo>
                    <a:lnTo>
                      <a:pt x="1166" y="107"/>
                    </a:lnTo>
                    <a:lnTo>
                      <a:pt x="1166" y="638"/>
                    </a:lnTo>
                    <a:lnTo>
                      <a:pt x="1155" y="636"/>
                    </a:lnTo>
                    <a:lnTo>
                      <a:pt x="1145" y="635"/>
                    </a:lnTo>
                    <a:lnTo>
                      <a:pt x="1133" y="634"/>
                    </a:lnTo>
                    <a:lnTo>
                      <a:pt x="1122" y="634"/>
                    </a:lnTo>
                    <a:lnTo>
                      <a:pt x="1111" y="632"/>
                    </a:lnTo>
                    <a:lnTo>
                      <a:pt x="1100" y="632"/>
                    </a:lnTo>
                    <a:lnTo>
                      <a:pt x="1089" y="632"/>
                    </a:lnTo>
                    <a:lnTo>
                      <a:pt x="1077" y="632"/>
                    </a:lnTo>
                    <a:lnTo>
                      <a:pt x="1062" y="632"/>
                    </a:lnTo>
                    <a:lnTo>
                      <a:pt x="1047" y="632"/>
                    </a:lnTo>
                    <a:lnTo>
                      <a:pt x="1031" y="634"/>
                    </a:lnTo>
                    <a:lnTo>
                      <a:pt x="1016" y="635"/>
                    </a:lnTo>
                    <a:lnTo>
                      <a:pt x="1000" y="636"/>
                    </a:lnTo>
                    <a:lnTo>
                      <a:pt x="985" y="638"/>
                    </a:lnTo>
                    <a:lnTo>
                      <a:pt x="971" y="639"/>
                    </a:lnTo>
                    <a:lnTo>
                      <a:pt x="956" y="642"/>
                    </a:lnTo>
                    <a:lnTo>
                      <a:pt x="963" y="652"/>
                    </a:lnTo>
                    <a:lnTo>
                      <a:pt x="968" y="663"/>
                    </a:lnTo>
                    <a:lnTo>
                      <a:pt x="975" y="674"/>
                    </a:lnTo>
                    <a:lnTo>
                      <a:pt x="982" y="685"/>
                    </a:lnTo>
                    <a:lnTo>
                      <a:pt x="989" y="698"/>
                    </a:lnTo>
                    <a:lnTo>
                      <a:pt x="996" y="711"/>
                    </a:lnTo>
                    <a:lnTo>
                      <a:pt x="1003" y="723"/>
                    </a:lnTo>
                    <a:lnTo>
                      <a:pt x="1012" y="736"/>
                    </a:lnTo>
                    <a:lnTo>
                      <a:pt x="1031" y="735"/>
                    </a:lnTo>
                    <a:lnTo>
                      <a:pt x="1049" y="733"/>
                    </a:lnTo>
                    <a:lnTo>
                      <a:pt x="1069" y="733"/>
                    </a:lnTo>
                    <a:lnTo>
                      <a:pt x="1089" y="733"/>
                    </a:lnTo>
                    <a:lnTo>
                      <a:pt x="1108" y="733"/>
                    </a:lnTo>
                    <a:lnTo>
                      <a:pt x="1128" y="735"/>
                    </a:lnTo>
                    <a:lnTo>
                      <a:pt x="1146" y="736"/>
                    </a:lnTo>
                    <a:lnTo>
                      <a:pt x="1166" y="739"/>
                    </a:lnTo>
                    <a:lnTo>
                      <a:pt x="1166" y="781"/>
                    </a:lnTo>
                    <a:lnTo>
                      <a:pt x="1155" y="779"/>
                    </a:lnTo>
                    <a:lnTo>
                      <a:pt x="1145" y="779"/>
                    </a:lnTo>
                    <a:lnTo>
                      <a:pt x="1133" y="778"/>
                    </a:lnTo>
                    <a:lnTo>
                      <a:pt x="1122" y="778"/>
                    </a:lnTo>
                    <a:lnTo>
                      <a:pt x="1111" y="777"/>
                    </a:lnTo>
                    <a:lnTo>
                      <a:pt x="1100" y="777"/>
                    </a:lnTo>
                    <a:lnTo>
                      <a:pt x="1089" y="777"/>
                    </a:lnTo>
                    <a:lnTo>
                      <a:pt x="1077" y="777"/>
                    </a:lnTo>
                    <a:lnTo>
                      <a:pt x="1068" y="777"/>
                    </a:lnTo>
                    <a:lnTo>
                      <a:pt x="1058" y="777"/>
                    </a:lnTo>
                    <a:lnTo>
                      <a:pt x="1047" y="777"/>
                    </a:lnTo>
                    <a:lnTo>
                      <a:pt x="1037" y="778"/>
                    </a:lnTo>
                    <a:lnTo>
                      <a:pt x="1044" y="791"/>
                    </a:lnTo>
                    <a:lnTo>
                      <a:pt x="1052" y="803"/>
                    </a:lnTo>
                    <a:lnTo>
                      <a:pt x="1059" y="816"/>
                    </a:lnTo>
                    <a:lnTo>
                      <a:pt x="1066" y="828"/>
                    </a:lnTo>
                    <a:lnTo>
                      <a:pt x="1073" y="841"/>
                    </a:lnTo>
                    <a:lnTo>
                      <a:pt x="1082" y="854"/>
                    </a:lnTo>
                    <a:lnTo>
                      <a:pt x="1089" y="865"/>
                    </a:lnTo>
                    <a:lnTo>
                      <a:pt x="1096" y="877"/>
                    </a:lnTo>
                    <a:lnTo>
                      <a:pt x="1110" y="877"/>
                    </a:lnTo>
                    <a:lnTo>
                      <a:pt x="1124" y="879"/>
                    </a:lnTo>
                    <a:lnTo>
                      <a:pt x="1138" y="880"/>
                    </a:lnTo>
                    <a:lnTo>
                      <a:pt x="1152" y="880"/>
                    </a:lnTo>
                    <a:lnTo>
                      <a:pt x="1166" y="883"/>
                    </a:lnTo>
                    <a:lnTo>
                      <a:pt x="1180" y="884"/>
                    </a:lnTo>
                    <a:lnTo>
                      <a:pt x="1194" y="886"/>
                    </a:lnTo>
                    <a:lnTo>
                      <a:pt x="1206" y="889"/>
                    </a:lnTo>
                    <a:lnTo>
                      <a:pt x="1267" y="901"/>
                    </a:lnTo>
                    <a:lnTo>
                      <a:pt x="1267" y="22"/>
                    </a:lnTo>
                    <a:lnTo>
                      <a:pt x="122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7" name="Freeform 235"/>
              <p:cNvSpPr>
                <a:spLocks/>
              </p:cNvSpPr>
              <p:nvPr/>
            </p:nvSpPr>
            <p:spPr bwMode="auto">
              <a:xfrm>
                <a:off x="2678" y="2827"/>
                <a:ext cx="43" cy="32"/>
              </a:xfrm>
              <a:custGeom>
                <a:avLst/>
                <a:gdLst>
                  <a:gd name="T0" fmla="*/ 0 w 139"/>
                  <a:gd name="T1" fmla="*/ 0 h 105"/>
                  <a:gd name="T2" fmla="*/ 0 w 139"/>
                  <a:gd name="T3" fmla="*/ 0 h 105"/>
                  <a:gd name="T4" fmla="*/ 0 w 139"/>
                  <a:gd name="T5" fmla="*/ 0 h 105"/>
                  <a:gd name="T6" fmla="*/ 0 w 139"/>
                  <a:gd name="T7" fmla="*/ 0 h 105"/>
                  <a:gd name="T8" fmla="*/ 0 w 139"/>
                  <a:gd name="T9" fmla="*/ 0 h 105"/>
                  <a:gd name="T10" fmla="*/ 0 w 139"/>
                  <a:gd name="T11" fmla="*/ 0 h 105"/>
                  <a:gd name="T12" fmla="*/ 0 w 139"/>
                  <a:gd name="T13" fmla="*/ 0 h 105"/>
                  <a:gd name="T14" fmla="*/ 0 w 139"/>
                  <a:gd name="T15" fmla="*/ 0 h 105"/>
                  <a:gd name="T16" fmla="*/ 0 w 139"/>
                  <a:gd name="T17" fmla="*/ 0 h 105"/>
                  <a:gd name="T18" fmla="*/ 0 w 139"/>
                  <a:gd name="T19" fmla="*/ 0 h 105"/>
                  <a:gd name="T20" fmla="*/ 0 w 139"/>
                  <a:gd name="T21" fmla="*/ 0 h 105"/>
                  <a:gd name="T22" fmla="*/ 0 w 139"/>
                  <a:gd name="T23" fmla="*/ 0 h 105"/>
                  <a:gd name="T24" fmla="*/ 0 w 139"/>
                  <a:gd name="T25" fmla="*/ 0 h 105"/>
                  <a:gd name="T26" fmla="*/ 0 w 139"/>
                  <a:gd name="T27" fmla="*/ 0 h 105"/>
                  <a:gd name="T28" fmla="*/ 0 w 139"/>
                  <a:gd name="T29" fmla="*/ 0 h 105"/>
                  <a:gd name="T30" fmla="*/ 0 w 139"/>
                  <a:gd name="T31" fmla="*/ 0 h 105"/>
                  <a:gd name="T32" fmla="*/ 0 w 139"/>
                  <a:gd name="T33" fmla="*/ 0 h 105"/>
                  <a:gd name="T34" fmla="*/ 0 w 139"/>
                  <a:gd name="T35" fmla="*/ 0 h 105"/>
                  <a:gd name="T36" fmla="*/ 0 w 139"/>
                  <a:gd name="T37" fmla="*/ 0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9"/>
                  <a:gd name="T58" fmla="*/ 0 h 105"/>
                  <a:gd name="T59" fmla="*/ 139 w 139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9" h="105">
                    <a:moveTo>
                      <a:pt x="41" y="0"/>
                    </a:moveTo>
                    <a:lnTo>
                      <a:pt x="0" y="103"/>
                    </a:lnTo>
                    <a:lnTo>
                      <a:pt x="17" y="102"/>
                    </a:lnTo>
                    <a:lnTo>
                      <a:pt x="35" y="100"/>
                    </a:lnTo>
                    <a:lnTo>
                      <a:pt x="52" y="100"/>
                    </a:lnTo>
                    <a:lnTo>
                      <a:pt x="70" y="100"/>
                    </a:lnTo>
                    <a:lnTo>
                      <a:pt x="87" y="100"/>
                    </a:lnTo>
                    <a:lnTo>
                      <a:pt x="105" y="102"/>
                    </a:lnTo>
                    <a:lnTo>
                      <a:pt x="122" y="103"/>
                    </a:lnTo>
                    <a:lnTo>
                      <a:pt x="139" y="105"/>
                    </a:lnTo>
                    <a:lnTo>
                      <a:pt x="132" y="4"/>
                    </a:lnTo>
                    <a:lnTo>
                      <a:pt x="121" y="2"/>
                    </a:lnTo>
                    <a:lnTo>
                      <a:pt x="110" y="2"/>
                    </a:lnTo>
                    <a:lnTo>
                      <a:pt x="98" y="1"/>
                    </a:lnTo>
                    <a:lnTo>
                      <a:pt x="87" y="1"/>
                    </a:lnTo>
                    <a:lnTo>
                      <a:pt x="76" y="0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8" name="Freeform 236"/>
              <p:cNvSpPr>
                <a:spLocks/>
              </p:cNvSpPr>
              <p:nvPr/>
            </p:nvSpPr>
            <p:spPr bwMode="auto">
              <a:xfrm>
                <a:off x="2936" y="2828"/>
                <a:ext cx="36" cy="31"/>
              </a:xfrm>
              <a:custGeom>
                <a:avLst/>
                <a:gdLst>
                  <a:gd name="T0" fmla="*/ 0 w 118"/>
                  <a:gd name="T1" fmla="*/ 0 h 102"/>
                  <a:gd name="T2" fmla="*/ 0 w 118"/>
                  <a:gd name="T3" fmla="*/ 0 h 102"/>
                  <a:gd name="T4" fmla="*/ 0 w 118"/>
                  <a:gd name="T5" fmla="*/ 0 h 102"/>
                  <a:gd name="T6" fmla="*/ 0 w 118"/>
                  <a:gd name="T7" fmla="*/ 0 h 102"/>
                  <a:gd name="T8" fmla="*/ 0 w 118"/>
                  <a:gd name="T9" fmla="*/ 0 h 102"/>
                  <a:gd name="T10" fmla="*/ 0 w 118"/>
                  <a:gd name="T11" fmla="*/ 0 h 102"/>
                  <a:gd name="T12" fmla="*/ 0 w 118"/>
                  <a:gd name="T13" fmla="*/ 0 h 102"/>
                  <a:gd name="T14" fmla="*/ 0 w 118"/>
                  <a:gd name="T15" fmla="*/ 0 h 102"/>
                  <a:gd name="T16" fmla="*/ 0 w 118"/>
                  <a:gd name="T17" fmla="*/ 0 h 102"/>
                  <a:gd name="T18" fmla="*/ 0 w 118"/>
                  <a:gd name="T19" fmla="*/ 0 h 102"/>
                  <a:gd name="T20" fmla="*/ 0 w 118"/>
                  <a:gd name="T21" fmla="*/ 0 h 102"/>
                  <a:gd name="T22" fmla="*/ 0 w 118"/>
                  <a:gd name="T23" fmla="*/ 0 h 102"/>
                  <a:gd name="T24" fmla="*/ 0 w 118"/>
                  <a:gd name="T25" fmla="*/ 0 h 102"/>
                  <a:gd name="T26" fmla="*/ 0 w 118"/>
                  <a:gd name="T27" fmla="*/ 0 h 102"/>
                  <a:gd name="T28" fmla="*/ 0 w 118"/>
                  <a:gd name="T29" fmla="*/ 0 h 102"/>
                  <a:gd name="T30" fmla="*/ 0 w 118"/>
                  <a:gd name="T31" fmla="*/ 0 h 102"/>
                  <a:gd name="T32" fmla="*/ 0 w 118"/>
                  <a:gd name="T33" fmla="*/ 0 h 102"/>
                  <a:gd name="T34" fmla="*/ 0 w 118"/>
                  <a:gd name="T35" fmla="*/ 0 h 102"/>
                  <a:gd name="T36" fmla="*/ 0 w 118"/>
                  <a:gd name="T37" fmla="*/ 0 h 102"/>
                  <a:gd name="T38" fmla="*/ 0 w 118"/>
                  <a:gd name="T39" fmla="*/ 0 h 102"/>
                  <a:gd name="T40" fmla="*/ 0 w 118"/>
                  <a:gd name="T41" fmla="*/ 0 h 102"/>
                  <a:gd name="T42" fmla="*/ 0 w 118"/>
                  <a:gd name="T43" fmla="*/ 0 h 102"/>
                  <a:gd name="T44" fmla="*/ 0 w 118"/>
                  <a:gd name="T45" fmla="*/ 0 h 102"/>
                  <a:gd name="T46" fmla="*/ 0 w 118"/>
                  <a:gd name="T47" fmla="*/ 0 h 102"/>
                  <a:gd name="T48" fmla="*/ 0 w 118"/>
                  <a:gd name="T49" fmla="*/ 0 h 102"/>
                  <a:gd name="T50" fmla="*/ 0 w 118"/>
                  <a:gd name="T51" fmla="*/ 0 h 1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02"/>
                  <a:gd name="T80" fmla="*/ 118 w 118"/>
                  <a:gd name="T81" fmla="*/ 102 h 1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02">
                    <a:moveTo>
                      <a:pt x="0" y="6"/>
                    </a:moveTo>
                    <a:lnTo>
                      <a:pt x="29" y="102"/>
                    </a:lnTo>
                    <a:lnTo>
                      <a:pt x="41" y="101"/>
                    </a:lnTo>
                    <a:lnTo>
                      <a:pt x="52" y="101"/>
                    </a:lnTo>
                    <a:lnTo>
                      <a:pt x="63" y="99"/>
                    </a:lnTo>
                    <a:lnTo>
                      <a:pt x="74" y="99"/>
                    </a:lnTo>
                    <a:lnTo>
                      <a:pt x="84" y="99"/>
                    </a:lnTo>
                    <a:lnTo>
                      <a:pt x="95" y="99"/>
                    </a:lnTo>
                    <a:lnTo>
                      <a:pt x="106" y="99"/>
                    </a:lnTo>
                    <a:lnTo>
                      <a:pt x="118" y="99"/>
                    </a:lnTo>
                    <a:lnTo>
                      <a:pt x="111" y="87"/>
                    </a:lnTo>
                    <a:lnTo>
                      <a:pt x="104" y="76"/>
                    </a:lnTo>
                    <a:lnTo>
                      <a:pt x="95" y="63"/>
                    </a:lnTo>
                    <a:lnTo>
                      <a:pt x="88" y="50"/>
                    </a:lnTo>
                    <a:lnTo>
                      <a:pt x="81" y="38"/>
                    </a:lnTo>
                    <a:lnTo>
                      <a:pt x="74" y="25"/>
                    </a:lnTo>
                    <a:lnTo>
                      <a:pt x="66" y="13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5" y="1"/>
                    </a:lnTo>
                    <a:lnTo>
                      <a:pt x="36" y="1"/>
                    </a:lnTo>
                    <a:lnTo>
                      <a:pt x="29" y="3"/>
                    </a:lnTo>
                    <a:lnTo>
                      <a:pt x="22" y="3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99" name="Freeform 237"/>
              <p:cNvSpPr>
                <a:spLocks/>
              </p:cNvSpPr>
              <p:nvPr/>
            </p:nvSpPr>
            <p:spPr bwMode="auto">
              <a:xfrm>
                <a:off x="2716" y="2784"/>
                <a:ext cx="229" cy="115"/>
              </a:xfrm>
              <a:custGeom>
                <a:avLst/>
                <a:gdLst>
                  <a:gd name="T0" fmla="*/ 0 w 756"/>
                  <a:gd name="T1" fmla="*/ 0 h 378"/>
                  <a:gd name="T2" fmla="*/ 0 w 756"/>
                  <a:gd name="T3" fmla="*/ 0 h 378"/>
                  <a:gd name="T4" fmla="*/ 0 w 756"/>
                  <a:gd name="T5" fmla="*/ 0 h 378"/>
                  <a:gd name="T6" fmla="*/ 0 w 756"/>
                  <a:gd name="T7" fmla="*/ 0 h 378"/>
                  <a:gd name="T8" fmla="*/ 0 w 756"/>
                  <a:gd name="T9" fmla="*/ 0 h 378"/>
                  <a:gd name="T10" fmla="*/ 0 w 756"/>
                  <a:gd name="T11" fmla="*/ 0 h 378"/>
                  <a:gd name="T12" fmla="*/ 0 w 756"/>
                  <a:gd name="T13" fmla="*/ 0 h 378"/>
                  <a:gd name="T14" fmla="*/ 0 w 756"/>
                  <a:gd name="T15" fmla="*/ 0 h 378"/>
                  <a:gd name="T16" fmla="*/ 0 w 756"/>
                  <a:gd name="T17" fmla="*/ 0 h 378"/>
                  <a:gd name="T18" fmla="*/ 0 w 756"/>
                  <a:gd name="T19" fmla="*/ 0 h 378"/>
                  <a:gd name="T20" fmla="*/ 0 w 756"/>
                  <a:gd name="T21" fmla="*/ 0 h 378"/>
                  <a:gd name="T22" fmla="*/ 0 w 756"/>
                  <a:gd name="T23" fmla="*/ 0 h 378"/>
                  <a:gd name="T24" fmla="*/ 0 w 756"/>
                  <a:gd name="T25" fmla="*/ 0 h 378"/>
                  <a:gd name="T26" fmla="*/ 0 w 756"/>
                  <a:gd name="T27" fmla="*/ 0 h 378"/>
                  <a:gd name="T28" fmla="*/ 0 w 756"/>
                  <a:gd name="T29" fmla="*/ 0 h 378"/>
                  <a:gd name="T30" fmla="*/ 0 w 756"/>
                  <a:gd name="T31" fmla="*/ 0 h 378"/>
                  <a:gd name="T32" fmla="*/ 0 w 756"/>
                  <a:gd name="T33" fmla="*/ 0 h 378"/>
                  <a:gd name="T34" fmla="*/ 0 w 756"/>
                  <a:gd name="T35" fmla="*/ 0 h 378"/>
                  <a:gd name="T36" fmla="*/ 0 w 756"/>
                  <a:gd name="T37" fmla="*/ 0 h 378"/>
                  <a:gd name="T38" fmla="*/ 0 w 756"/>
                  <a:gd name="T39" fmla="*/ 0 h 378"/>
                  <a:gd name="T40" fmla="*/ 0 w 756"/>
                  <a:gd name="T41" fmla="*/ 0 h 378"/>
                  <a:gd name="T42" fmla="*/ 0 w 756"/>
                  <a:gd name="T43" fmla="*/ 0 h 378"/>
                  <a:gd name="T44" fmla="*/ 0 w 756"/>
                  <a:gd name="T45" fmla="*/ 0 h 378"/>
                  <a:gd name="T46" fmla="*/ 0 w 756"/>
                  <a:gd name="T47" fmla="*/ 0 h 378"/>
                  <a:gd name="T48" fmla="*/ 0 w 756"/>
                  <a:gd name="T49" fmla="*/ 0 h 378"/>
                  <a:gd name="T50" fmla="*/ 0 w 756"/>
                  <a:gd name="T51" fmla="*/ 0 h 378"/>
                  <a:gd name="T52" fmla="*/ 0 w 756"/>
                  <a:gd name="T53" fmla="*/ 0 h 378"/>
                  <a:gd name="T54" fmla="*/ 0 w 756"/>
                  <a:gd name="T55" fmla="*/ 0 h 378"/>
                  <a:gd name="T56" fmla="*/ 0 w 756"/>
                  <a:gd name="T57" fmla="*/ 0 h 378"/>
                  <a:gd name="T58" fmla="*/ 0 w 756"/>
                  <a:gd name="T59" fmla="*/ 0 h 378"/>
                  <a:gd name="T60" fmla="*/ 0 w 756"/>
                  <a:gd name="T61" fmla="*/ 0 h 378"/>
                  <a:gd name="T62" fmla="*/ 0 w 756"/>
                  <a:gd name="T63" fmla="*/ 0 h 378"/>
                  <a:gd name="T64" fmla="*/ 0 w 756"/>
                  <a:gd name="T65" fmla="*/ 0 h 378"/>
                  <a:gd name="T66" fmla="*/ 0 w 756"/>
                  <a:gd name="T67" fmla="*/ 0 h 378"/>
                  <a:gd name="T68" fmla="*/ 0 w 756"/>
                  <a:gd name="T69" fmla="*/ 0 h 378"/>
                  <a:gd name="T70" fmla="*/ 0 w 756"/>
                  <a:gd name="T71" fmla="*/ 0 h 378"/>
                  <a:gd name="T72" fmla="*/ 0 w 756"/>
                  <a:gd name="T73" fmla="*/ 0 h 378"/>
                  <a:gd name="T74" fmla="*/ 0 w 756"/>
                  <a:gd name="T75" fmla="*/ 0 h 378"/>
                  <a:gd name="T76" fmla="*/ 0 w 756"/>
                  <a:gd name="T77" fmla="*/ 0 h 378"/>
                  <a:gd name="T78" fmla="*/ 0 w 756"/>
                  <a:gd name="T79" fmla="*/ 0 h 378"/>
                  <a:gd name="T80" fmla="*/ 0 w 756"/>
                  <a:gd name="T81" fmla="*/ 0 h 378"/>
                  <a:gd name="T82" fmla="*/ 0 w 756"/>
                  <a:gd name="T83" fmla="*/ 0 h 378"/>
                  <a:gd name="T84" fmla="*/ 0 w 756"/>
                  <a:gd name="T85" fmla="*/ 0 h 378"/>
                  <a:gd name="T86" fmla="*/ 0 w 756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56"/>
                  <a:gd name="T133" fmla="*/ 0 h 378"/>
                  <a:gd name="T134" fmla="*/ 756 w 75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56" h="378">
                    <a:moveTo>
                      <a:pt x="431" y="262"/>
                    </a:moveTo>
                    <a:lnTo>
                      <a:pt x="441" y="248"/>
                    </a:lnTo>
                    <a:lnTo>
                      <a:pt x="452" y="234"/>
                    </a:lnTo>
                    <a:lnTo>
                      <a:pt x="463" y="221"/>
                    </a:lnTo>
                    <a:lnTo>
                      <a:pt x="477" y="209"/>
                    </a:lnTo>
                    <a:lnTo>
                      <a:pt x="493" y="198"/>
                    </a:lnTo>
                    <a:lnTo>
                      <a:pt x="508" y="185"/>
                    </a:lnTo>
                    <a:lnTo>
                      <a:pt x="525" y="175"/>
                    </a:lnTo>
                    <a:lnTo>
                      <a:pt x="543" y="164"/>
                    </a:lnTo>
                    <a:lnTo>
                      <a:pt x="562" y="156"/>
                    </a:lnTo>
                    <a:lnTo>
                      <a:pt x="581" y="146"/>
                    </a:lnTo>
                    <a:lnTo>
                      <a:pt x="602" y="137"/>
                    </a:lnTo>
                    <a:lnTo>
                      <a:pt x="623" y="130"/>
                    </a:lnTo>
                    <a:lnTo>
                      <a:pt x="644" y="123"/>
                    </a:lnTo>
                    <a:lnTo>
                      <a:pt x="668" y="118"/>
                    </a:lnTo>
                    <a:lnTo>
                      <a:pt x="690" y="112"/>
                    </a:lnTo>
                    <a:lnTo>
                      <a:pt x="714" y="108"/>
                    </a:lnTo>
                    <a:lnTo>
                      <a:pt x="685" y="10"/>
                    </a:lnTo>
                    <a:lnTo>
                      <a:pt x="661" y="14"/>
                    </a:lnTo>
                    <a:lnTo>
                      <a:pt x="639" y="20"/>
                    </a:lnTo>
                    <a:lnTo>
                      <a:pt x="616" y="27"/>
                    </a:lnTo>
                    <a:lnTo>
                      <a:pt x="594" y="34"/>
                    </a:lnTo>
                    <a:lnTo>
                      <a:pt x="573" y="41"/>
                    </a:lnTo>
                    <a:lnTo>
                      <a:pt x="552" y="49"/>
                    </a:lnTo>
                    <a:lnTo>
                      <a:pt x="531" y="57"/>
                    </a:lnTo>
                    <a:lnTo>
                      <a:pt x="511" y="67"/>
                    </a:lnTo>
                    <a:lnTo>
                      <a:pt x="493" y="77"/>
                    </a:lnTo>
                    <a:lnTo>
                      <a:pt x="473" y="88"/>
                    </a:lnTo>
                    <a:lnTo>
                      <a:pt x="456" y="100"/>
                    </a:lnTo>
                    <a:lnTo>
                      <a:pt x="440" y="111"/>
                    </a:lnTo>
                    <a:lnTo>
                      <a:pt x="424" y="123"/>
                    </a:lnTo>
                    <a:lnTo>
                      <a:pt x="409" y="136"/>
                    </a:lnTo>
                    <a:lnTo>
                      <a:pt x="395" y="149"/>
                    </a:lnTo>
                    <a:lnTo>
                      <a:pt x="381" y="163"/>
                    </a:lnTo>
                    <a:lnTo>
                      <a:pt x="365" y="146"/>
                    </a:lnTo>
                    <a:lnTo>
                      <a:pt x="347" y="130"/>
                    </a:lnTo>
                    <a:lnTo>
                      <a:pt x="329" y="115"/>
                    </a:lnTo>
                    <a:lnTo>
                      <a:pt x="309" y="101"/>
                    </a:lnTo>
                    <a:lnTo>
                      <a:pt x="288" y="88"/>
                    </a:lnTo>
                    <a:lnTo>
                      <a:pt x="266" y="76"/>
                    </a:lnTo>
                    <a:lnTo>
                      <a:pt x="243" y="63"/>
                    </a:lnTo>
                    <a:lnTo>
                      <a:pt x="220" y="52"/>
                    </a:lnTo>
                    <a:lnTo>
                      <a:pt x="194" y="42"/>
                    </a:lnTo>
                    <a:lnTo>
                      <a:pt x="168" y="34"/>
                    </a:lnTo>
                    <a:lnTo>
                      <a:pt x="141" y="25"/>
                    </a:lnTo>
                    <a:lnTo>
                      <a:pt x="114" y="18"/>
                    </a:lnTo>
                    <a:lnTo>
                      <a:pt x="86" y="13"/>
                    </a:lnTo>
                    <a:lnTo>
                      <a:pt x="58" y="7"/>
                    </a:lnTo>
                    <a:lnTo>
                      <a:pt x="29" y="3"/>
                    </a:lnTo>
                    <a:lnTo>
                      <a:pt x="0" y="0"/>
                    </a:lnTo>
                    <a:lnTo>
                      <a:pt x="7" y="101"/>
                    </a:lnTo>
                    <a:lnTo>
                      <a:pt x="33" y="104"/>
                    </a:lnTo>
                    <a:lnTo>
                      <a:pt x="60" y="109"/>
                    </a:lnTo>
                    <a:lnTo>
                      <a:pt x="86" y="115"/>
                    </a:lnTo>
                    <a:lnTo>
                      <a:pt x="112" y="121"/>
                    </a:lnTo>
                    <a:lnTo>
                      <a:pt x="136" y="128"/>
                    </a:lnTo>
                    <a:lnTo>
                      <a:pt x="159" y="136"/>
                    </a:lnTo>
                    <a:lnTo>
                      <a:pt x="182" y="146"/>
                    </a:lnTo>
                    <a:lnTo>
                      <a:pt x="204" y="156"/>
                    </a:lnTo>
                    <a:lnTo>
                      <a:pt x="224" y="167"/>
                    </a:lnTo>
                    <a:lnTo>
                      <a:pt x="243" y="178"/>
                    </a:lnTo>
                    <a:lnTo>
                      <a:pt x="262" y="191"/>
                    </a:lnTo>
                    <a:lnTo>
                      <a:pt x="278" y="203"/>
                    </a:lnTo>
                    <a:lnTo>
                      <a:pt x="294" y="217"/>
                    </a:lnTo>
                    <a:lnTo>
                      <a:pt x="308" y="231"/>
                    </a:lnTo>
                    <a:lnTo>
                      <a:pt x="320" y="247"/>
                    </a:lnTo>
                    <a:lnTo>
                      <a:pt x="332" y="262"/>
                    </a:lnTo>
                    <a:lnTo>
                      <a:pt x="316" y="251"/>
                    </a:lnTo>
                    <a:lnTo>
                      <a:pt x="299" y="240"/>
                    </a:lnTo>
                    <a:lnTo>
                      <a:pt x="283" y="228"/>
                    </a:lnTo>
                    <a:lnTo>
                      <a:pt x="264" y="219"/>
                    </a:lnTo>
                    <a:lnTo>
                      <a:pt x="246" y="209"/>
                    </a:lnTo>
                    <a:lnTo>
                      <a:pt x="227" y="200"/>
                    </a:lnTo>
                    <a:lnTo>
                      <a:pt x="207" y="192"/>
                    </a:lnTo>
                    <a:lnTo>
                      <a:pt x="187" y="185"/>
                    </a:lnTo>
                    <a:lnTo>
                      <a:pt x="166" y="178"/>
                    </a:lnTo>
                    <a:lnTo>
                      <a:pt x="145" y="171"/>
                    </a:lnTo>
                    <a:lnTo>
                      <a:pt x="123" y="165"/>
                    </a:lnTo>
                    <a:lnTo>
                      <a:pt x="100" y="160"/>
                    </a:lnTo>
                    <a:lnTo>
                      <a:pt x="78" y="156"/>
                    </a:lnTo>
                    <a:lnTo>
                      <a:pt x="56" y="151"/>
                    </a:lnTo>
                    <a:lnTo>
                      <a:pt x="32" y="149"/>
                    </a:lnTo>
                    <a:lnTo>
                      <a:pt x="8" y="146"/>
                    </a:lnTo>
                    <a:lnTo>
                      <a:pt x="15" y="247"/>
                    </a:lnTo>
                    <a:lnTo>
                      <a:pt x="39" y="249"/>
                    </a:lnTo>
                    <a:lnTo>
                      <a:pt x="61" y="254"/>
                    </a:lnTo>
                    <a:lnTo>
                      <a:pt x="84" y="259"/>
                    </a:lnTo>
                    <a:lnTo>
                      <a:pt x="106" y="264"/>
                    </a:lnTo>
                    <a:lnTo>
                      <a:pt x="127" y="271"/>
                    </a:lnTo>
                    <a:lnTo>
                      <a:pt x="148" y="278"/>
                    </a:lnTo>
                    <a:lnTo>
                      <a:pt x="169" y="285"/>
                    </a:lnTo>
                    <a:lnTo>
                      <a:pt x="189" y="293"/>
                    </a:lnTo>
                    <a:lnTo>
                      <a:pt x="207" y="301"/>
                    </a:lnTo>
                    <a:lnTo>
                      <a:pt x="225" y="311"/>
                    </a:lnTo>
                    <a:lnTo>
                      <a:pt x="242" y="321"/>
                    </a:lnTo>
                    <a:lnTo>
                      <a:pt x="257" y="331"/>
                    </a:lnTo>
                    <a:lnTo>
                      <a:pt x="273" y="342"/>
                    </a:lnTo>
                    <a:lnTo>
                      <a:pt x="287" y="353"/>
                    </a:lnTo>
                    <a:lnTo>
                      <a:pt x="299" y="366"/>
                    </a:lnTo>
                    <a:lnTo>
                      <a:pt x="311" y="378"/>
                    </a:lnTo>
                    <a:lnTo>
                      <a:pt x="452" y="378"/>
                    </a:lnTo>
                    <a:lnTo>
                      <a:pt x="465" y="366"/>
                    </a:lnTo>
                    <a:lnTo>
                      <a:pt x="477" y="353"/>
                    </a:lnTo>
                    <a:lnTo>
                      <a:pt x="491" y="342"/>
                    </a:lnTo>
                    <a:lnTo>
                      <a:pt x="507" y="329"/>
                    </a:lnTo>
                    <a:lnTo>
                      <a:pt x="524" y="320"/>
                    </a:lnTo>
                    <a:lnTo>
                      <a:pt x="541" y="310"/>
                    </a:lnTo>
                    <a:lnTo>
                      <a:pt x="559" y="300"/>
                    </a:lnTo>
                    <a:lnTo>
                      <a:pt x="578" y="290"/>
                    </a:lnTo>
                    <a:lnTo>
                      <a:pt x="598" y="283"/>
                    </a:lnTo>
                    <a:lnTo>
                      <a:pt x="619" y="275"/>
                    </a:lnTo>
                    <a:lnTo>
                      <a:pt x="641" y="268"/>
                    </a:lnTo>
                    <a:lnTo>
                      <a:pt x="662" y="262"/>
                    </a:lnTo>
                    <a:lnTo>
                      <a:pt x="685" y="256"/>
                    </a:lnTo>
                    <a:lnTo>
                      <a:pt x="709" y="252"/>
                    </a:lnTo>
                    <a:lnTo>
                      <a:pt x="733" y="248"/>
                    </a:lnTo>
                    <a:lnTo>
                      <a:pt x="756" y="245"/>
                    </a:lnTo>
                    <a:lnTo>
                      <a:pt x="727" y="149"/>
                    </a:lnTo>
                    <a:lnTo>
                      <a:pt x="706" y="151"/>
                    </a:lnTo>
                    <a:lnTo>
                      <a:pt x="685" y="156"/>
                    </a:lnTo>
                    <a:lnTo>
                      <a:pt x="664" y="160"/>
                    </a:lnTo>
                    <a:lnTo>
                      <a:pt x="643" y="164"/>
                    </a:lnTo>
                    <a:lnTo>
                      <a:pt x="623" y="170"/>
                    </a:lnTo>
                    <a:lnTo>
                      <a:pt x="602" y="175"/>
                    </a:lnTo>
                    <a:lnTo>
                      <a:pt x="584" y="182"/>
                    </a:lnTo>
                    <a:lnTo>
                      <a:pt x="564" y="188"/>
                    </a:lnTo>
                    <a:lnTo>
                      <a:pt x="546" y="196"/>
                    </a:lnTo>
                    <a:lnTo>
                      <a:pt x="528" y="205"/>
                    </a:lnTo>
                    <a:lnTo>
                      <a:pt x="510" y="213"/>
                    </a:lnTo>
                    <a:lnTo>
                      <a:pt x="493" y="221"/>
                    </a:lnTo>
                    <a:lnTo>
                      <a:pt x="476" y="231"/>
                    </a:lnTo>
                    <a:lnTo>
                      <a:pt x="461" y="241"/>
                    </a:lnTo>
                    <a:lnTo>
                      <a:pt x="445" y="251"/>
                    </a:lnTo>
                    <a:lnTo>
                      <a:pt x="431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45" name="Rectangle 297"/>
          <p:cNvSpPr>
            <a:spLocks noChangeArrowheads="1"/>
          </p:cNvSpPr>
          <p:nvPr/>
        </p:nvSpPr>
        <p:spPr bwMode="auto">
          <a:xfrm>
            <a:off x="3851275" y="6092825"/>
            <a:ext cx="1169988" cy="184150"/>
          </a:xfrm>
          <a:prstGeom prst="rect">
            <a:avLst/>
          </a:prstGeom>
          <a:solidFill>
            <a:srgbClr val="FF9900"/>
          </a:solidFill>
          <a:ln w="317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lIns="36000" tIns="0" rIns="36000" bIns="0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Century Gothic" pitchFamily="34" charset="0"/>
              </a:rPr>
              <a:t>СахалинНИПИ</a:t>
            </a:r>
            <a:endParaRPr lang="en-GB" sz="1200" b="1">
              <a:solidFill>
                <a:srgbClr val="000000"/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174" name="Содержимое 7"/>
          <p:cNvSpPr txBox="1">
            <a:spLocks/>
          </p:cNvSpPr>
          <p:nvPr/>
        </p:nvSpPr>
        <p:spPr bwMode="auto">
          <a:xfrm>
            <a:off x="5077569" y="1052339"/>
            <a:ext cx="3888432" cy="5805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8447" tIns="38447" rIns="38447" bIns="38447"/>
          <a:lstStyle/>
          <a:p>
            <a:pPr algn="ctr">
              <a:lnSpc>
                <a:spcPct val="150000"/>
              </a:lnSpc>
              <a:spcBef>
                <a:spcPts val="1200"/>
              </a:spcBef>
              <a:buClr>
                <a:srgbClr val="947C30"/>
              </a:buClr>
              <a:defRPr/>
            </a:pPr>
            <a:r>
              <a:rPr lang="ru-RU" sz="1400" b="1" dirty="0" smtClean="0">
                <a:latin typeface="+mn-lt"/>
                <a:cs typeface="+mn-cs"/>
              </a:rPr>
              <a:t>Целевые задачи КНИПИ:</a:t>
            </a:r>
          </a:p>
          <a:p>
            <a:pPr marL="285750" indent="-285750" algn="just"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ru-RU" sz="1100" b="1" kern="0" dirty="0" smtClean="0"/>
              <a:t>Повышение успешности ГРР</a:t>
            </a:r>
          </a:p>
          <a:p>
            <a:pPr marL="171450" indent="-171450" algn="just">
              <a:spcBef>
                <a:spcPts val="600"/>
              </a:spcBef>
              <a:spcAft>
                <a:spcPts val="5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</a:rPr>
              <a:t>Создание региональных и локальных геолого-геофизических моделей;</a:t>
            </a:r>
          </a:p>
          <a:p>
            <a:pPr marL="171450" indent="-171450" algn="just">
              <a:spcBef>
                <a:spcPts val="600"/>
              </a:spcBef>
              <a:spcAft>
                <a:spcPts val="5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</a:rPr>
              <a:t>Анализ рисков, текущей успешности;</a:t>
            </a:r>
          </a:p>
          <a:p>
            <a:pPr marL="171450" indent="-171450" algn="just">
              <a:spcBef>
                <a:spcPts val="600"/>
              </a:spcBef>
              <a:spcAft>
                <a:spcPts val="5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</a:rPr>
              <a:t>Внедрение передовых сейсморазведочных и промыслово-геофизических исследований;</a:t>
            </a:r>
          </a:p>
          <a:p>
            <a:pPr marL="285750" indent="-285750" algn="just"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ru-RU" sz="1100" b="1" kern="0" dirty="0"/>
              <a:t>Снижение затрат на ГРР</a:t>
            </a:r>
          </a:p>
          <a:p>
            <a:pPr marL="171450" indent="-171450" algn="just">
              <a:spcBef>
                <a:spcPts val="600"/>
              </a:spcBef>
              <a:spcAft>
                <a:spcPts val="5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Повышение качества проектирования для снижения аварийности бурения, оптимизации объемов и сложности сейсморазведочных съемок;</a:t>
            </a:r>
          </a:p>
          <a:p>
            <a:pPr marL="285750" indent="-285750" algn="just"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ru-RU" sz="1100" b="1" kern="0" dirty="0" smtClean="0"/>
              <a:t>Управление запасами и ресурсами</a:t>
            </a:r>
          </a:p>
          <a:p>
            <a:pPr marL="171450" indent="-171450" algn="just">
              <a:spcBef>
                <a:spcPts val="600"/>
              </a:spcBef>
              <a:spcAft>
                <a:spcPts val="5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</a:rPr>
              <a:t>Повышение надежности текущих запасов и ресурсов за счет более качественного обоснования текущих </a:t>
            </a:r>
            <a:r>
              <a:rPr lang="ru-RU" sz="1100" dirty="0" err="1" smtClean="0">
                <a:solidFill>
                  <a:srgbClr val="000000"/>
                </a:solidFill>
              </a:rPr>
              <a:t>подсчетных</a:t>
            </a:r>
            <a:r>
              <a:rPr lang="ru-RU" sz="1100" dirty="0" smtClean="0">
                <a:solidFill>
                  <a:srgbClr val="000000"/>
                </a:solidFill>
              </a:rPr>
              <a:t> параметров;</a:t>
            </a:r>
          </a:p>
          <a:p>
            <a:pPr marL="171450" indent="-171450" algn="just">
              <a:spcBef>
                <a:spcPts val="600"/>
              </a:spcBef>
              <a:spcAft>
                <a:spcPts val="5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</a:rPr>
              <a:t>Обоснование и учет запасов и ресурсов за счет выявления пропущенных залежей, запасов в нетрадиционных коллекторах, тяжелых и вязких нефтей, битумов;</a:t>
            </a:r>
          </a:p>
          <a:p>
            <a:pPr marL="285750" indent="-285750" algn="just"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ru-RU" sz="1100" b="1" kern="0" dirty="0" smtClean="0"/>
              <a:t>Создание центров компетенций, знаний по новым технологиям</a:t>
            </a:r>
          </a:p>
          <a:p>
            <a:pPr marL="171450" indent="-171450" algn="just">
              <a:spcBef>
                <a:spcPts val="600"/>
              </a:spcBef>
              <a:spcAft>
                <a:spcPts val="5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</a:rPr>
              <a:t>Сейсмическая синхронная и стохастическая инверсия;</a:t>
            </a:r>
          </a:p>
          <a:p>
            <a:pPr marL="171450" indent="-171450" algn="just">
              <a:spcBef>
                <a:spcPts val="600"/>
              </a:spcBef>
              <a:spcAft>
                <a:spcPts val="500"/>
              </a:spcAft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000000"/>
                </a:solidFill>
              </a:rPr>
              <a:t>Анализ анизотропии и </a:t>
            </a:r>
            <a:r>
              <a:rPr lang="ru-RU" sz="1100" dirty="0" err="1" smtClean="0">
                <a:solidFill>
                  <a:srgbClr val="000000"/>
                </a:solidFill>
              </a:rPr>
              <a:t>трещиноватости</a:t>
            </a:r>
            <a:r>
              <a:rPr lang="ru-RU" sz="1100" dirty="0" smtClean="0">
                <a:solidFill>
                  <a:srgbClr val="000000"/>
                </a:solidFill>
              </a:rPr>
              <a:t> коллекторов;</a:t>
            </a:r>
            <a:r>
              <a:rPr lang="ru-RU" sz="1100" dirty="0" smtClean="0"/>
              <a:t> </a:t>
            </a:r>
            <a:endParaRPr lang="ru-RU" sz="1100" i="1" kern="0" dirty="0">
              <a:latin typeface="+mn-lt"/>
              <a:cs typeface="+mn-cs"/>
            </a:endParaRPr>
          </a:p>
        </p:txBody>
      </p:sp>
      <p:sp>
        <p:nvSpPr>
          <p:cNvPr id="132" name="Номер слайда 3"/>
          <p:cNvSpPr txBox="1">
            <a:spLocks noGrp="1"/>
          </p:cNvSpPr>
          <p:nvPr/>
        </p:nvSpPr>
        <p:spPr bwMode="auto">
          <a:xfrm>
            <a:off x="8743950" y="6570665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C29BB3C-2CAD-4A92-A71E-D3CFD9B52872}" type="slidenum">
              <a:rPr lang="ru-RU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9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7743092" cy="512465"/>
          </a:xfrm>
        </p:spPr>
        <p:txBody>
          <a:bodyPr/>
          <a:lstStyle/>
          <a:p>
            <a:pPr algn="r">
              <a:defRPr/>
            </a:pPr>
            <a:r>
              <a:rPr lang="ru-RU" sz="2000" b="1" kern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Arial" pitchFamily="34" charset="0"/>
              </a:rPr>
              <a:t>Новые технологии ГРР</a:t>
            </a:r>
            <a:r>
              <a:rPr lang="ru-RU" sz="2000" b="1" kern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lang="ru-RU" sz="2000" b="1" kern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ea typeface="+mn-ea"/>
                <a:cs typeface="Arial" pitchFamily="34" charset="0"/>
              </a:rPr>
            </a:br>
            <a:endParaRPr lang="ru-RU" sz="2000" b="1" kern="1200" dirty="0" smtClean="0">
              <a:solidFill>
                <a:prstClr val="white">
                  <a:lumMod val="50000"/>
                </a:prstClr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361" y="4437112"/>
            <a:ext cx="13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Развитие технологий ГРР </a:t>
            </a:r>
          </a:p>
          <a:p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и разработки месторождений высоковязких </a:t>
            </a:r>
            <a:r>
              <a:rPr lang="ru-RU" sz="1200" b="1" dirty="0" err="1" smtClean="0">
                <a:latin typeface="Calibri" pitchFamily="34" charset="0"/>
                <a:cs typeface="Calibri" pitchFamily="34" charset="0"/>
              </a:rPr>
              <a:t>нефтей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5" y="994061"/>
            <a:ext cx="299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Бассейновое моделирование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3789040"/>
            <a:ext cx="34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Специальные исследования керна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20072" y="3789040"/>
            <a:ext cx="332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Оценка перспектив ТРИЗ и нетрадиционных коллекторов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01374"/>
            <a:ext cx="3816424" cy="24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340768"/>
            <a:ext cx="2808312" cy="20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3456384" cy="238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0"/>
          <p:cNvPicPr>
            <a:picLocks noChangeAspect="1" noChangeArrowheads="1"/>
          </p:cNvPicPr>
          <p:nvPr/>
        </p:nvPicPr>
        <p:blipFill>
          <a:blip r:embed="rId6" cstate="print"/>
          <a:srcRect t="47751" r="65782" b="10623"/>
          <a:stretch>
            <a:fillRect/>
          </a:stretch>
        </p:blipFill>
        <p:spPr bwMode="auto">
          <a:xfrm>
            <a:off x="4960946" y="4438154"/>
            <a:ext cx="2837640" cy="241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9552" y="980728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Сейсморазведочные работы</a:t>
            </a:r>
            <a:endParaRPr lang="ru-RU" sz="1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1475"/>
            <a:ext cx="3960440" cy="276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504" y="1340768"/>
            <a:ext cx="1331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144000">
              <a:buFont typeface="Arial" pitchFamily="34" charset="0"/>
              <a:buChar char="•"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Достоверные данные о геометрии резервуаров</a:t>
            </a:r>
          </a:p>
          <a:p>
            <a:pPr marL="72000" indent="-144000">
              <a:buFont typeface="Arial" pitchFamily="34" charset="0"/>
              <a:buChar char="•"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Оценка свойств коллекторов</a:t>
            </a:r>
          </a:p>
          <a:p>
            <a:pPr marL="72000" indent="-144000">
              <a:buFont typeface="Arial" pitchFamily="34" charset="0"/>
              <a:buChar char="•"/>
            </a:pPr>
            <a:r>
              <a:rPr lang="ru-RU" sz="1200" b="1" dirty="0" smtClean="0">
                <a:latin typeface="Calibri" pitchFamily="34" charset="0"/>
                <a:cs typeface="Calibri" pitchFamily="34" charset="0"/>
              </a:rPr>
              <a:t>Оценка вероятности наличия УВ</a:t>
            </a:r>
            <a:endParaRPr lang="ru-RU" sz="1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4932040" y="1124744"/>
            <a:ext cx="0" cy="5616624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 flipH="1">
            <a:off x="179512" y="3789040"/>
            <a:ext cx="8856984" cy="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743950" y="6570665"/>
            <a:ext cx="4000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C29BB3C-2CAD-4A92-A71E-D3CFD9B52872}" type="slidenum">
              <a:rPr lang="ru-RU" sz="1000" b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87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_SGxPO60ylwkbMmhSI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heme/theme1.xml><?xml version="1.0" encoding="utf-8"?>
<a:theme xmlns:a="http://schemas.openxmlformats.org/drawingml/2006/main" name="1_Внутренний слайд с текст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Внутренний слайд с текс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Внутренний слайд с тексто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0_Внутренний слайд с текст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Внутренний слайд с текс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100" dirty="0"/>
        </a:defPPr>
      </a:lstStyle>
    </a:txDef>
  </a:objectDefaults>
  <a:extraClrSchemeLst>
    <a:extraClrScheme>
      <a:clrScheme name="1_Внутренний слайд с тексто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Letter Blank">
  <a:themeElements>
    <a:clrScheme name="RB Colours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CDFBE"/>
      </a:accent1>
      <a:accent2>
        <a:srgbClr val="FFE17D"/>
      </a:accent2>
      <a:accent3>
        <a:srgbClr val="FFFFFF"/>
      </a:accent3>
      <a:accent4>
        <a:srgbClr val="000000"/>
      </a:accent4>
      <a:accent5>
        <a:srgbClr val="F4ECDB"/>
      </a:accent5>
      <a:accent6>
        <a:srgbClr val="E7CC71"/>
      </a:accent6>
      <a:hlink>
        <a:srgbClr val="FFD300"/>
      </a:hlink>
      <a:folHlink>
        <a:srgbClr val="87878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2E2E2"/>
        </a:solidFill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2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lIns="45720" rIns="45720" rtlCol="0" anchor="t" anchorCtr="0">
        <a:spAutoFit/>
      </a:bodyPr>
      <a:lstStyle>
        <a:defPPr algn="l">
          <a:spcBef>
            <a:spcPct val="0"/>
          </a:spcBef>
          <a:buClr>
            <a:srgbClr val="947C18"/>
          </a:buClr>
          <a:buSzPct val="100000"/>
          <a:defRPr sz="1200" dirty="0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итульный слайд 4">
  <a:themeElements>
    <a:clrScheme name="титульный слайд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итульный слайд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итульный слайд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8247</TotalTime>
  <Words>1723</Words>
  <Application>Microsoft Office PowerPoint</Application>
  <PresentationFormat>Экран (4:3)</PresentationFormat>
  <Paragraphs>358</Paragraphs>
  <Slides>16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1_Внутренний слайд с текстом</vt:lpstr>
      <vt:lpstr>2_внутренний слайд</vt:lpstr>
      <vt:lpstr>14_внутренний слайд</vt:lpstr>
      <vt:lpstr>30_Внутренний слайд с текстом</vt:lpstr>
      <vt:lpstr>5_Letter Blank</vt:lpstr>
      <vt:lpstr>титульный слайд 4</vt:lpstr>
      <vt:lpstr>think-cell Slide</vt:lpstr>
      <vt:lpstr>II Национальный нефтегазовый форум  «Перспективы развития геологоразведки под призмой устойчивого спроса на углеводороды»</vt:lpstr>
      <vt:lpstr>Основные задачи геологоразведочных работ</vt:lpstr>
      <vt:lpstr>Слайд 3</vt:lpstr>
      <vt:lpstr>Слайд 4</vt:lpstr>
      <vt:lpstr>Слайд 5</vt:lpstr>
      <vt:lpstr>Слайд 6</vt:lpstr>
      <vt:lpstr>Слайд 7</vt:lpstr>
      <vt:lpstr>Научное сопровождение ГРР</vt:lpstr>
      <vt:lpstr>Новые технологии ГРР </vt:lpstr>
      <vt:lpstr>Слайд 10</vt:lpstr>
      <vt:lpstr>Стратегия развития ГРР на суше РФ – от восполнения запасов к эффективному переводу их в добычу</vt:lpstr>
      <vt:lpstr>Стратегия развития шельфовых проектов РФ.  Новое направление добычи с мультипликативным эффектом на экономику РФ</vt:lpstr>
      <vt:lpstr>Прогноз восполнения ресурсной базы на суше РФ</vt:lpstr>
      <vt:lpstr>Предложения о мерах государственной поддержки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Denga, Uliana Y.</dc:creator>
  <cp:lastModifiedBy>lazeev</cp:lastModifiedBy>
  <cp:revision>489</cp:revision>
  <cp:lastPrinted>2014-10-21T04:52:19Z</cp:lastPrinted>
  <dcterms:created xsi:type="dcterms:W3CDTF">2014-03-05T06:09:32Z</dcterms:created>
  <dcterms:modified xsi:type="dcterms:W3CDTF">2014-10-23T07:59:22Z</dcterms:modified>
</cp:coreProperties>
</file>