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2" r:id="rId2"/>
    <p:sldId id="319" r:id="rId3"/>
    <p:sldId id="320" r:id="rId4"/>
    <p:sldId id="321" r:id="rId5"/>
    <p:sldId id="322" r:id="rId6"/>
    <p:sldId id="323" r:id="rId7"/>
    <p:sldId id="324" r:id="rId8"/>
    <p:sldId id="328" r:id="rId9"/>
    <p:sldId id="332" r:id="rId10"/>
    <p:sldId id="329" r:id="rId11"/>
    <p:sldId id="325" r:id="rId12"/>
    <p:sldId id="326" r:id="rId13"/>
    <p:sldId id="315" r:id="rId14"/>
    <p:sldId id="308" r:id="rId15"/>
    <p:sldId id="330" r:id="rId16"/>
    <p:sldId id="28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55" autoAdjust="0"/>
    <p:restoredTop sz="94660"/>
  </p:normalViewPr>
  <p:slideViewPr>
    <p:cSldViewPr>
      <p:cViewPr>
        <p:scale>
          <a:sx n="80" d="100"/>
          <a:sy n="80" d="100"/>
        </p:scale>
        <p:origin x="-102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EFB6D-8C37-6443-A589-8481F5E9166B}" type="datetimeFigureOut">
              <a:rPr lang="ru-RU" smtClean="0"/>
              <a:t>23.10.14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5F80D-5586-7B44-96C9-16216A2E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4335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B4619-9520-5044-909A-DE97C48D281C}" type="datetimeFigureOut">
              <a:rPr lang="ru-RU" smtClean="0"/>
              <a:t>23.10.14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724CF-AC73-894D-B473-8D183D640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819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9A4B0-1B2A-4315-B73E-39668B03737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EFA6-654A-654D-A9DC-11F8D7FF029B}" type="datetime1">
              <a:rPr lang="ru-RU" smtClean="0"/>
              <a:t>23.10.14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D297-0D95-48BA-9A76-237B1A5C7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B443-4001-354D-9C9F-E9F22E140ED1}" type="datetime1">
              <a:rPr lang="ru-RU" smtClean="0"/>
              <a:t>23.10.14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D297-0D95-48BA-9A76-237B1A5C7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261F-BDC3-5843-BBC6-812EFB786053}" type="datetime1">
              <a:rPr lang="ru-RU" smtClean="0"/>
              <a:t>23.10.14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D297-0D95-48BA-9A76-237B1A5C7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63AF-A296-4040-A547-43D47FC788C2}" type="datetime1">
              <a:rPr lang="ru-RU" smtClean="0"/>
              <a:t>23.10.14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D297-0D95-48BA-9A76-237B1A5C7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0A50-A6A7-C64C-A3AB-A00C5E863B41}" type="datetime1">
              <a:rPr lang="ru-RU" smtClean="0"/>
              <a:t>23.10.14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D297-0D95-48BA-9A76-237B1A5C7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9DDE-7066-3641-9A93-1ADDCBF4DBDB}" type="datetime1">
              <a:rPr lang="ru-RU" smtClean="0"/>
              <a:t>23.10.14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D297-0D95-48BA-9A76-237B1A5C7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52A1-182C-4A47-B0D0-79F2636F6727}" type="datetime1">
              <a:rPr lang="ru-RU" smtClean="0"/>
              <a:t>23.10.14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D297-0D95-48BA-9A76-237B1A5C7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CF86-F18B-464E-BF6A-390257AE675A}" type="datetime1">
              <a:rPr lang="ru-RU" smtClean="0"/>
              <a:t>23.10.14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D297-0D95-48BA-9A76-237B1A5C7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F029-9007-514E-B512-9154F16CFFE6}" type="datetime1">
              <a:rPr lang="ru-RU" smtClean="0"/>
              <a:t>23.10.14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D297-0D95-48BA-9A76-237B1A5C7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B3E8-2A10-824C-BBFC-1A78AC7A4901}" type="datetime1">
              <a:rPr lang="ru-RU" smtClean="0"/>
              <a:t>23.10.14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D297-0D95-48BA-9A76-237B1A5C7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A645-8BD9-1D4D-A395-323CFAE9323A}" type="datetime1">
              <a:rPr lang="ru-RU" smtClean="0"/>
              <a:t>23.10.14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D297-0D95-48BA-9A76-237B1A5C7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1D1DE-34CD-4C45-B4CA-3FE25C2CA53C}" type="datetime1">
              <a:rPr lang="ru-RU" smtClean="0"/>
              <a:t>23.10.14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DD297-0D95-48BA-9A76-237B1A5C7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jpeg"/><Relationship Id="rId12" Type="http://schemas.openxmlformats.org/officeDocument/2006/relationships/image" Target="../media/image21.png"/><Relationship Id="rId13" Type="http://schemas.openxmlformats.org/officeDocument/2006/relationships/image" Target="../media/image22.jpeg"/><Relationship Id="rId14" Type="http://schemas.openxmlformats.org/officeDocument/2006/relationships/image" Target="../media/image23.jpeg"/><Relationship Id="rId15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6.jpeg"/><Relationship Id="rId4" Type="http://schemas.openxmlformats.org/officeDocument/2006/relationships/slide" Target="slide11.xml"/><Relationship Id="rId5" Type="http://schemas.openxmlformats.org/officeDocument/2006/relationships/image" Target="../media/image17.jpeg"/><Relationship Id="rId6" Type="http://schemas.openxmlformats.org/officeDocument/2006/relationships/slide" Target="slide12.xml"/><Relationship Id="rId7" Type="http://schemas.openxmlformats.org/officeDocument/2006/relationships/image" Target="../media/image18.jpeg"/><Relationship Id="rId8" Type="http://schemas.openxmlformats.org/officeDocument/2006/relationships/slide" Target="slide7.xml"/><Relationship Id="rId9" Type="http://schemas.openxmlformats.org/officeDocument/2006/relationships/image" Target="../media/image19.jpeg"/><Relationship Id="rId10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hyperlink" Target="mailto:annaburceva@yandex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42875" y="214313"/>
            <a:ext cx="8858250" cy="3286695"/>
          </a:xfrm>
          <a:prstGeom prst="rect">
            <a:avLst/>
          </a:prstGeom>
          <a:solidFill>
            <a:srgbClr val="00A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528" y="1484784"/>
            <a:ext cx="7072312" cy="1440160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Проблемы и возможные пути их решения при переходе от успешно завершенных НИОКР к опытной и промышленной эксплуатации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9" name="Прямоугольник 46"/>
          <p:cNvSpPr>
            <a:spLocks noChangeArrowheads="1"/>
          </p:cNvSpPr>
          <p:nvPr/>
        </p:nvSpPr>
        <p:spPr bwMode="auto">
          <a:xfrm>
            <a:off x="3995936" y="3861048"/>
            <a:ext cx="4861173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>
                <a:latin typeface="Calibri" pitchFamily="34" charset="0"/>
              </a:rPr>
              <a:t>Силин Михаил Александрович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latin typeface="Calibri" pitchFamily="34" charset="0"/>
              </a:rPr>
              <a:t>Проректор по инновационной деятельности и 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latin typeface="Calibri" pitchFamily="34" charset="0"/>
              </a:rPr>
              <a:t>коммерциализации разработок 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latin typeface="Calibri" pitchFamily="34" charset="0"/>
              </a:rPr>
              <a:t>НИУ РГУ нефти и газа имени И.М. Губкина</a:t>
            </a:r>
            <a:endParaRPr lang="en-US" b="1" dirty="0" smtClean="0">
              <a:latin typeface="Calibri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5857875"/>
            <a:ext cx="20129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037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42875" y="0"/>
            <a:ext cx="8858250" cy="214313"/>
          </a:xfrm>
          <a:prstGeom prst="rect">
            <a:avLst/>
          </a:prstGeom>
          <a:solidFill>
            <a:srgbClr val="00A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214313"/>
            <a:ext cx="6810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875" y="214313"/>
            <a:ext cx="8029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ИНТЕГРАЦИЯ РОССИЙСКОГО ПО для ТЭК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12226"/>
            <a:ext cx="8640960" cy="6246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0000"/>
              </a:lnSpc>
              <a:buClr>
                <a:srgbClr val="A2001F"/>
              </a:buClr>
              <a:buAutoNum type="arabicPeriod"/>
            </a:pPr>
            <a:r>
              <a:rPr lang="ru-RU" sz="2800" b="1" dirty="0" smtClean="0"/>
              <a:t>Проанализировано все ПО, разработанное в России для </a:t>
            </a:r>
            <a:r>
              <a:rPr lang="ru-RU" sz="2800" b="1" smtClean="0"/>
              <a:t>нефтяной отрасли.</a:t>
            </a:r>
            <a:endParaRPr lang="ru-RU" sz="2800" b="1" dirty="0" smtClean="0"/>
          </a:p>
          <a:p>
            <a:pPr marL="457200" indent="-457200" algn="just">
              <a:lnSpc>
                <a:spcPct val="110000"/>
              </a:lnSpc>
              <a:buClr>
                <a:srgbClr val="A2001F"/>
              </a:buClr>
              <a:buAutoNum type="arabicPeriod"/>
            </a:pPr>
            <a:r>
              <a:rPr lang="ru-RU" sz="2800" b="1" dirty="0" smtClean="0"/>
              <a:t>Собрали совещание производителей ПО. Договорились о взаимодействии с ТП.</a:t>
            </a:r>
          </a:p>
          <a:p>
            <a:pPr marL="457200" indent="-457200" algn="just">
              <a:lnSpc>
                <a:spcPct val="110000"/>
              </a:lnSpc>
              <a:buClr>
                <a:srgbClr val="A2001F"/>
              </a:buClr>
              <a:buAutoNum type="arabicPeriod"/>
            </a:pPr>
            <a:r>
              <a:rPr lang="ru-RU" sz="2800" b="1" dirty="0" smtClean="0"/>
              <a:t>Минэнерго РФ, Минсвязи РФ провели совместное совещание с госкомпаниями по разработке полной линейки отечественного ПО:</a:t>
            </a:r>
          </a:p>
          <a:p>
            <a:pPr marL="914400" lvl="1" indent="-457200" algn="just">
              <a:lnSpc>
                <a:spcPct val="110000"/>
              </a:lnSpc>
              <a:buClr>
                <a:srgbClr val="A2001F"/>
              </a:buClr>
              <a:buFont typeface="Arial"/>
              <a:buChar char="•"/>
            </a:pPr>
            <a:r>
              <a:rPr lang="ru-RU" sz="2800" b="1" dirty="0" smtClean="0"/>
              <a:t>Необходима оценка экспертами компаний</a:t>
            </a:r>
          </a:p>
          <a:p>
            <a:pPr marL="914400" lvl="1" indent="-457200" algn="just">
              <a:lnSpc>
                <a:spcPct val="110000"/>
              </a:lnSpc>
              <a:buClr>
                <a:srgbClr val="A2001F"/>
              </a:buClr>
              <a:buFont typeface="Arial"/>
              <a:buChar char="•"/>
            </a:pPr>
            <a:r>
              <a:rPr lang="ru-RU" sz="2800" b="1" dirty="0" smtClean="0"/>
              <a:t>Необходима РГ по разработке ТЗ для доработки ПО и для разработки интеграционных систем</a:t>
            </a:r>
          </a:p>
          <a:p>
            <a:pPr algn="just">
              <a:lnSpc>
                <a:spcPct val="110000"/>
              </a:lnSpc>
              <a:buClr>
                <a:srgbClr val="A2001F"/>
              </a:buClr>
            </a:pPr>
            <a:endParaRPr lang="ru-RU" sz="2800" b="1" dirty="0" smtClean="0">
              <a:solidFill>
                <a:srgbClr val="000000"/>
              </a:solidFill>
            </a:endParaRPr>
          </a:p>
          <a:p>
            <a:pPr lvl="1" algn="just">
              <a:lnSpc>
                <a:spcPct val="110000"/>
              </a:lnSpc>
              <a:buClr>
                <a:srgbClr val="A2001F"/>
              </a:buClr>
            </a:pPr>
            <a:endParaRPr lang="ru-RU" sz="2800" b="1" dirty="0">
              <a:solidFill>
                <a:srgbClr val="000000"/>
              </a:solidFill>
            </a:endParaRPr>
          </a:p>
          <a:p>
            <a:pPr lvl="1" algn="just">
              <a:lnSpc>
                <a:spcPct val="110000"/>
              </a:lnSpc>
              <a:buClr>
                <a:srgbClr val="A2001F"/>
              </a:buClr>
            </a:pP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D297-0D95-48BA-9A76-237B1A5C763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67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42875" y="0"/>
            <a:ext cx="8858250" cy="214313"/>
          </a:xfrm>
          <a:prstGeom prst="rect">
            <a:avLst/>
          </a:prstGeom>
          <a:solidFill>
            <a:srgbClr val="00A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214313"/>
            <a:ext cx="6810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875" y="214313"/>
            <a:ext cx="8029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СОЗДАНИЕ ВНЕДРЕНЧЕСКОГО ПРЕДПРИЯТИЯ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719" y="620688"/>
            <a:ext cx="72866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B0F0"/>
                </a:solidFill>
              </a:rPr>
              <a:t>Предложения</a:t>
            </a: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196752"/>
            <a:ext cx="7848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НАПРАВЛЕНИЕ:</a:t>
            </a:r>
          </a:p>
          <a:p>
            <a:endParaRPr lang="ru-RU" sz="2400" dirty="0" smtClean="0"/>
          </a:p>
          <a:p>
            <a:r>
              <a:rPr lang="ru-RU" sz="2400" b="1" dirty="0" smtClean="0"/>
              <a:t>Технологии добычи углеводородов </a:t>
            </a:r>
            <a:r>
              <a:rPr lang="ru-RU" sz="2400" b="1" dirty="0" err="1"/>
              <a:t>Б</a:t>
            </a:r>
            <a:r>
              <a:rPr lang="ru-RU" sz="2400" b="1" dirty="0" err="1" smtClean="0"/>
              <a:t>аженовской</a:t>
            </a:r>
            <a:r>
              <a:rPr lang="ru-RU" sz="2400" b="1" dirty="0" smtClean="0"/>
              <a:t> свиты</a:t>
            </a:r>
          </a:p>
          <a:p>
            <a:endParaRPr lang="ru-RU" sz="2400" b="1" dirty="0" smtClean="0"/>
          </a:p>
          <a:p>
            <a:r>
              <a:rPr lang="ru-RU" sz="2400" dirty="0"/>
              <a:t>	</a:t>
            </a:r>
            <a:r>
              <a:rPr lang="ru-RU" sz="2400" b="1" dirty="0" smtClean="0">
                <a:solidFill>
                  <a:srgbClr val="800000"/>
                </a:solidFill>
              </a:rPr>
              <a:t>ГРП</a:t>
            </a:r>
            <a:r>
              <a:rPr lang="ru-RU" sz="2400" dirty="0" smtClean="0">
                <a:solidFill>
                  <a:srgbClr val="800000"/>
                </a:solidFill>
              </a:rPr>
              <a:t> </a:t>
            </a:r>
            <a:r>
              <a:rPr lang="ru-RU" sz="2400" dirty="0" smtClean="0"/>
              <a:t>(флот, подземное оборудование, мат. 	обеспечение, рабочие жидкости, СММ)</a:t>
            </a:r>
          </a:p>
          <a:p>
            <a:r>
              <a:rPr lang="ru-RU" sz="2400" dirty="0" smtClean="0"/>
              <a:t>		</a:t>
            </a:r>
            <a:r>
              <a:rPr lang="ru-RU" sz="2400" dirty="0" smtClean="0"/>
              <a:t>СММ, </a:t>
            </a:r>
            <a:r>
              <a:rPr lang="ru-RU" sz="2400" i="1" dirty="0" smtClean="0"/>
              <a:t>РГУ </a:t>
            </a:r>
            <a:r>
              <a:rPr lang="ru-RU" sz="2400" i="1" dirty="0" smtClean="0"/>
              <a:t>нефти и газа, </a:t>
            </a:r>
            <a:r>
              <a:rPr lang="ru-RU" sz="2400" i="1" dirty="0" err="1" smtClean="0"/>
              <a:t>ВНИИНефть</a:t>
            </a:r>
            <a:endParaRPr lang="ru-RU" sz="2400" i="1" dirty="0" smtClean="0"/>
          </a:p>
          <a:p>
            <a:endParaRPr lang="ru-RU" sz="2400" i="1" dirty="0" smtClean="0"/>
          </a:p>
          <a:p>
            <a:r>
              <a:rPr lang="ru-RU" sz="2400" dirty="0"/>
              <a:t>	</a:t>
            </a:r>
            <a:r>
              <a:rPr lang="ru-RU" sz="2400" b="1" dirty="0" smtClean="0">
                <a:solidFill>
                  <a:srgbClr val="800000"/>
                </a:solidFill>
              </a:rPr>
              <a:t>Тепловые методы </a:t>
            </a:r>
            <a:r>
              <a:rPr lang="ru-RU" sz="2400" dirty="0" smtClean="0"/>
              <a:t>(парогенераторы наземные, 	внутрискважинные, внутрипластовое горение, 	</a:t>
            </a:r>
            <a:r>
              <a:rPr lang="ru-RU" sz="2400" dirty="0" err="1" smtClean="0"/>
              <a:t>внутрипластовый</a:t>
            </a:r>
            <a:r>
              <a:rPr lang="ru-RU" sz="2400" dirty="0" smtClean="0"/>
              <a:t> «крекинг»)</a:t>
            </a:r>
          </a:p>
          <a:p>
            <a:r>
              <a:rPr lang="ru-RU" sz="2400" dirty="0" smtClean="0"/>
              <a:t>		</a:t>
            </a:r>
            <a:r>
              <a:rPr lang="ru-RU" sz="2400" dirty="0" smtClean="0"/>
              <a:t>ОАО «</a:t>
            </a:r>
            <a:r>
              <a:rPr lang="ru-RU" sz="2400" smtClean="0"/>
              <a:t>Зарубежнефть» ,</a:t>
            </a:r>
            <a:r>
              <a:rPr lang="ru-RU" sz="2400" i="1" smtClean="0"/>
              <a:t>«</a:t>
            </a:r>
            <a:r>
              <a:rPr lang="ru-RU" sz="2400" i="1" dirty="0" smtClean="0"/>
              <a:t>Новые технологии</a:t>
            </a:r>
            <a:r>
              <a:rPr lang="ru-RU" sz="2400" i="1" smtClean="0"/>
              <a:t>» </a:t>
            </a:r>
            <a:r>
              <a:rPr lang="ru-RU" sz="2400" i="1" smtClean="0"/>
              <a:t>          Самара</a:t>
            </a:r>
            <a:endParaRPr lang="ru-RU" sz="2400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D297-0D95-48BA-9A76-237B1A5C763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04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5"/>
          <p:cNvPicPr>
            <a:picLocks/>
          </p:cNvPicPr>
          <p:nvPr/>
        </p:nvPicPr>
        <p:blipFill>
          <a:blip r:embed="rId2" cstate="print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30051" r="5901" b="6950"/>
          <a:stretch>
            <a:fillRect/>
          </a:stretch>
        </p:blipFill>
        <p:spPr bwMode="auto">
          <a:xfrm>
            <a:off x="250825" y="980728"/>
            <a:ext cx="8820150" cy="5832475"/>
          </a:xfrm>
          <a:prstGeom prst="rect">
            <a:avLst/>
          </a:prstGeom>
          <a:noFill/>
          <a:ln>
            <a:noFill/>
          </a:ln>
          <a:effectLst>
            <a:outerShdw blurRad="63500" dist="50800" dir="5400000" sx="999" sy="999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42875" y="0"/>
            <a:ext cx="8858250" cy="214313"/>
          </a:xfrm>
          <a:prstGeom prst="rect">
            <a:avLst/>
          </a:prstGeom>
          <a:solidFill>
            <a:srgbClr val="00A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214313"/>
            <a:ext cx="6810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875" y="214313"/>
            <a:ext cx="8029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Комплекс агрегатов для гидравлического разрыва пласта ОАО «СММ»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1052736"/>
            <a:ext cx="8424936" cy="5309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just">
              <a:spcAft>
                <a:spcPts val="600"/>
              </a:spcAft>
              <a:buClr>
                <a:srgbClr val="A2001F"/>
              </a:buClr>
            </a:pPr>
            <a:r>
              <a:rPr lang="ru-RU" b="1" dirty="0"/>
              <a:t>ОАО «СММ» создано в 1992 г. на базе Государственного </a:t>
            </a:r>
            <a:r>
              <a:rPr lang="ru-RU" b="1" dirty="0" smtClean="0"/>
              <a:t>концерна оборонной </a:t>
            </a:r>
            <a:r>
              <a:rPr lang="ru-RU" b="1" dirty="0"/>
              <a:t>промышленности.</a:t>
            </a:r>
          </a:p>
          <a:p>
            <a:pPr indent="-342900" algn="just">
              <a:spcAft>
                <a:spcPts val="600"/>
              </a:spcAft>
              <a:buClr>
                <a:srgbClr val="A2001F"/>
              </a:buClr>
            </a:pPr>
            <a:r>
              <a:rPr lang="ru-RU" b="1" dirty="0"/>
              <a:t>Работы по разработке и изготовлению оборудования для </a:t>
            </a:r>
            <a:r>
              <a:rPr lang="ru-RU" b="1" dirty="0" err="1"/>
              <a:t>гидроразрыва</a:t>
            </a:r>
            <a:r>
              <a:rPr lang="ru-RU" b="1" dirty="0"/>
              <a:t> были начаты в 1993 году. По </a:t>
            </a:r>
            <a:r>
              <a:rPr lang="ru-RU" b="1" dirty="0" smtClean="0"/>
              <a:t>постановлению Правительства </a:t>
            </a:r>
            <a:r>
              <a:rPr lang="ru-RU" b="1" dirty="0"/>
              <a:t>Российской Федерации ОАО «СММ» разработало, изготовило, испытало и приступило к эксплуатации первого мобильного комплекса для </a:t>
            </a:r>
            <a:r>
              <a:rPr lang="ru-RU" b="1" dirty="0" err="1"/>
              <a:t>глубокопроникающего</a:t>
            </a:r>
            <a:r>
              <a:rPr lang="ru-RU" b="1" dirty="0"/>
              <a:t> гидравлического разрыва пласта (МК ГГРП), аналогичного по своим параметрам зарубежным комплексам, </a:t>
            </a:r>
            <a:r>
              <a:rPr lang="ru-RU" b="1" dirty="0" err="1"/>
              <a:t>эксплуатировавшимся</a:t>
            </a:r>
            <a:r>
              <a:rPr lang="ru-RU" b="1" dirty="0"/>
              <a:t> в ряде регионов Российской Федерации.</a:t>
            </a:r>
          </a:p>
          <a:p>
            <a:pPr indent="-342900" algn="just">
              <a:spcAft>
                <a:spcPts val="600"/>
              </a:spcAft>
              <a:buClr>
                <a:srgbClr val="A2001F"/>
              </a:buClr>
            </a:pPr>
            <a:r>
              <a:rPr lang="ru-RU" b="1" dirty="0"/>
              <a:t>С 1999 года ОАО «СММ</a:t>
            </a:r>
            <a:r>
              <a:rPr lang="ru-RU" b="1" dirty="0" smtClean="0"/>
              <a:t>» приступило </a:t>
            </a:r>
            <a:r>
              <a:rPr lang="ru-RU" b="1" dirty="0"/>
              <a:t>к выполнению </a:t>
            </a:r>
            <a:r>
              <a:rPr lang="ru-RU" b="1" dirty="0" err="1"/>
              <a:t>гидроразрывов</a:t>
            </a:r>
            <a:r>
              <a:rPr lang="ru-RU" b="1" dirty="0"/>
              <a:t> на месторождениях АО «</a:t>
            </a:r>
            <a:r>
              <a:rPr lang="ru-RU" b="1" dirty="0" err="1"/>
              <a:t>Мангистаумунайгаз</a:t>
            </a:r>
            <a:r>
              <a:rPr lang="ru-RU" b="1" dirty="0"/>
              <a:t>» (Казахстан). Благодаря высокой эффективности этих работ ОАО «СММ» по заказу АО «</a:t>
            </a:r>
            <a:r>
              <a:rPr lang="ru-RU" b="1" dirty="0" err="1"/>
              <a:t>Мангистаумунайгаз</a:t>
            </a:r>
            <a:r>
              <a:rPr lang="ru-RU" b="1" dirty="0"/>
              <a:t>» в 2002 году изготовило второй комплекс (МК ГГРП-М), а в 2005 году - третий комплекс МК ГГРП. К настоящему времени комплексами выполнено более 1100 ГРП с коэффициентом успешности более 90% и повышением дебитов скважин в 3 и более раз.</a:t>
            </a:r>
          </a:p>
          <a:p>
            <a:pPr indent="-342900" algn="just">
              <a:spcAft>
                <a:spcPts val="600"/>
              </a:spcAft>
              <a:buClr>
                <a:srgbClr val="A2001F"/>
              </a:buClr>
            </a:pPr>
            <a:r>
              <a:rPr lang="ru-RU" b="1" dirty="0"/>
              <a:t>Успешная работа ОАО «СММ» по проведению </a:t>
            </a:r>
            <a:r>
              <a:rPr lang="ru-RU" b="1" dirty="0" err="1"/>
              <a:t>гидроразрывов</a:t>
            </a:r>
            <a:r>
              <a:rPr lang="ru-RU" b="1" dirty="0"/>
              <a:t> пластов позволила основному заказчику этих работ – АО «</a:t>
            </a:r>
            <a:r>
              <a:rPr lang="ru-RU" b="1" dirty="0" err="1"/>
              <a:t>Мангистаумунайгаз</a:t>
            </a:r>
            <a:r>
              <a:rPr lang="ru-RU" b="1" dirty="0"/>
              <a:t>» получить дополнительно за период с 1999 г. по 2014 г. около 14 000 000 тонн нефти.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D297-0D95-48BA-9A76-237B1A5C763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466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42875" y="0"/>
            <a:ext cx="8858250" cy="214313"/>
          </a:xfrm>
          <a:prstGeom prst="rect">
            <a:avLst/>
          </a:prstGeom>
          <a:solidFill>
            <a:srgbClr val="00A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214313"/>
            <a:ext cx="6810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875" y="214313"/>
            <a:ext cx="8029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Состав</a:t>
            </a:r>
            <a:r>
              <a:rPr lang="nb-NO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комплекса</a:t>
            </a:r>
            <a:r>
              <a:rPr lang="nb-NO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ГРП ОАО «СММ»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3" descr="D:\МАИ документы\Презентации\презентация исх\Т 100 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41168"/>
            <a:ext cx="246221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ANA-105M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546"/>
            <a:ext cx="24653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APS-8M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23" y="692546"/>
            <a:ext cx="244951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ASK4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673" y="692546"/>
            <a:ext cx="24272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МАНИФ1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571"/>
            <a:ext cx="24479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486" y="2942034"/>
            <a:ext cx="2403475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3" descr="D:\МАИ документы\Бецема_ВЦ-30\P101001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48" y="2924571"/>
            <a:ext cx="23558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МАИ документы\Презентации\презентация исх\DSCI3265_обрезка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23" y="4941168"/>
            <a:ext cx="24320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21" descr="G:\документы\Презентации\DSCI262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573" y="4995689"/>
            <a:ext cx="2608263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348521" y="4568683"/>
            <a:ext cx="8597623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ru-RU" sz="1600" b="1" dirty="0">
                <a:solidFill>
                  <a:schemeClr val="tx2"/>
                </a:solidFill>
                <a:latin typeface="+mn-lt"/>
                <a:cs typeface="Times New Roman" charset="0"/>
              </a:rPr>
              <a:t>Дополнительное оборудование, используемое как в составе комплекса ГРП, так и автономно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D297-0D95-48BA-9A76-237B1A5C763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40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42875" y="0"/>
            <a:ext cx="8858250" cy="214313"/>
          </a:xfrm>
          <a:prstGeom prst="rect">
            <a:avLst/>
          </a:prstGeom>
          <a:solidFill>
            <a:srgbClr val="00A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214313"/>
            <a:ext cx="6810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875" y="214313"/>
            <a:ext cx="8029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ФЛОТ ГРП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561159"/>
              </p:ext>
            </p:extLst>
          </p:nvPr>
        </p:nvGraphicFramePr>
        <p:xfrm>
          <a:off x="107504" y="848445"/>
          <a:ext cx="8856984" cy="567689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952328"/>
                <a:gridCol w="3616602"/>
                <a:gridCol w="885698"/>
                <a:gridCol w="140235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 оборудования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Изготовитель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Стоимость млн 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Насосный агрегат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ЗАО ПКБ «Автоматика»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(г. Санкт-Петербург)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Блендер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ЗАО ПКБ «Автоматика» (г. Санкт-Петербург)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Машина управления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ООО «Велко» (г. Москва)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Машина манифольдов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ОАО «ПНИТИ»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г. Москва)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Проппантовоз 100т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Фидмаш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АТУ (агрегат перевозки ВЦ)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МЗ «</a:t>
                      </a:r>
                      <a:r>
                        <a:rPr lang="ru-RU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Бецема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»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г. Красногорск)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ВЦ-30 (вертикальные цистерны)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МЗ «</a:t>
                      </a:r>
                      <a:r>
                        <a:rPr lang="ru-RU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Бецема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»(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г. Красногорск)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Гидратационная установка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 РФ не выпускались в промышленных масштабах, возможно, сможет ПКБ «Автоматика»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Установка хим. добавок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Насосная установка ЦА-400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ЗНМ «Синергия»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г. Пермь)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Кислотный насосный агрегат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ЗНМ «Синергия»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г. Пермь)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Паро-производящая установка ППУ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ЗНМ «Синергия»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г. Пермь)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Вспомогательные агрегаты и техника (автокран, бортовые машины, длинномеры и т.п.)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К-т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619672" y="6505134"/>
            <a:ext cx="72866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B0F0"/>
                </a:solidFill>
              </a:rPr>
              <a:t>ИТОГО:						        640 млн </a:t>
            </a:r>
            <a:r>
              <a:rPr lang="ru-RU" sz="1600" b="1" dirty="0" err="1" smtClean="0">
                <a:solidFill>
                  <a:srgbClr val="00B0F0"/>
                </a:solidFill>
              </a:rPr>
              <a:t>руб</a:t>
            </a: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D297-0D95-48BA-9A76-237B1A5C763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569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42875" y="0"/>
            <a:ext cx="8858250" cy="214313"/>
          </a:xfrm>
          <a:prstGeom prst="rect">
            <a:avLst/>
          </a:prstGeom>
          <a:solidFill>
            <a:srgbClr val="00A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214313"/>
            <a:ext cx="6810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875" y="214313"/>
            <a:ext cx="8029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Разработка профессиональных стандартов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052736"/>
            <a:ext cx="8424936" cy="577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0000"/>
              </a:lnSpc>
              <a:buClr>
                <a:srgbClr val="A2001F"/>
              </a:buClr>
              <a:buAutoNum type="arabicPeriod"/>
            </a:pPr>
            <a:r>
              <a:rPr lang="ru-RU" sz="2800" b="1" dirty="0" smtClean="0">
                <a:solidFill>
                  <a:srgbClr val="000000"/>
                </a:solidFill>
              </a:rPr>
              <a:t>В 2014 г. разработаны 22 профессиональных стандарта (ПС):</a:t>
            </a:r>
          </a:p>
          <a:p>
            <a:pPr marL="457200" indent="-457200" algn="just">
              <a:lnSpc>
                <a:spcPct val="110000"/>
              </a:lnSpc>
              <a:buClr>
                <a:srgbClr val="A2001F"/>
              </a:buClr>
              <a:buFontTx/>
              <a:buChar char="-"/>
            </a:pPr>
            <a:r>
              <a:rPr lang="ru-RU" sz="2800" b="1" dirty="0" smtClean="0">
                <a:solidFill>
                  <a:srgbClr val="000000"/>
                </a:solidFill>
              </a:rPr>
              <a:t>утверждены Национальным советом по квалификациям 4 ПС;</a:t>
            </a:r>
          </a:p>
          <a:p>
            <a:pPr marL="457200" indent="-457200" algn="just">
              <a:lnSpc>
                <a:spcPct val="110000"/>
              </a:lnSpc>
              <a:buClr>
                <a:srgbClr val="A2001F"/>
              </a:buClr>
              <a:buFontTx/>
              <a:buChar char="-"/>
            </a:pPr>
            <a:r>
              <a:rPr lang="ru-RU" sz="2800" b="1" dirty="0" smtClean="0">
                <a:solidFill>
                  <a:srgbClr val="000000"/>
                </a:solidFill>
              </a:rPr>
              <a:t>согласованы Минтруда 5 ПС;</a:t>
            </a:r>
          </a:p>
          <a:p>
            <a:pPr algn="just">
              <a:lnSpc>
                <a:spcPct val="110000"/>
              </a:lnSpc>
              <a:buClr>
                <a:srgbClr val="A2001F"/>
              </a:buClr>
            </a:pPr>
            <a:r>
              <a:rPr lang="ru-RU" sz="2800" b="1" dirty="0" smtClean="0">
                <a:solidFill>
                  <a:srgbClr val="000000"/>
                </a:solidFill>
              </a:rPr>
              <a:t>2. Планируются в 2015 -2018 </a:t>
            </a:r>
            <a:r>
              <a:rPr lang="ru-RU" sz="2800" b="1" dirty="0" err="1" smtClean="0">
                <a:solidFill>
                  <a:srgbClr val="000000"/>
                </a:solidFill>
              </a:rPr>
              <a:t>гг</a:t>
            </a:r>
            <a:r>
              <a:rPr lang="ru-RU" sz="2800" b="1" dirty="0" smtClean="0">
                <a:solidFill>
                  <a:srgbClr val="000000"/>
                </a:solidFill>
              </a:rPr>
              <a:t> 24ПС по темам:</a:t>
            </a:r>
          </a:p>
          <a:p>
            <a:pPr marL="457200" indent="-457200" algn="just">
              <a:lnSpc>
                <a:spcPct val="110000"/>
              </a:lnSpc>
              <a:buClr>
                <a:srgbClr val="A2001F"/>
              </a:buClr>
              <a:buFontTx/>
              <a:buChar char="-"/>
            </a:pPr>
            <a:r>
              <a:rPr lang="ru-RU" sz="2800" b="1" dirty="0" smtClean="0">
                <a:solidFill>
                  <a:srgbClr val="000000"/>
                </a:solidFill>
              </a:rPr>
              <a:t>Геофизика 5 ПС;</a:t>
            </a:r>
          </a:p>
          <a:p>
            <a:pPr marL="457200" indent="-457200" algn="just">
              <a:lnSpc>
                <a:spcPct val="110000"/>
              </a:lnSpc>
              <a:buClr>
                <a:srgbClr val="A2001F"/>
              </a:buClr>
              <a:buFontTx/>
              <a:buChar char="-"/>
            </a:pPr>
            <a:r>
              <a:rPr lang="ru-RU" sz="2800" b="1" dirty="0" smtClean="0">
                <a:solidFill>
                  <a:srgbClr val="000000"/>
                </a:solidFill>
              </a:rPr>
              <a:t>Бурение горизонтальных скважин и подводное бурение 4 ПС;</a:t>
            </a:r>
          </a:p>
          <a:p>
            <a:pPr marL="457200" indent="-457200" algn="just">
              <a:lnSpc>
                <a:spcPct val="110000"/>
              </a:lnSpc>
              <a:buClr>
                <a:srgbClr val="A2001F"/>
              </a:buClr>
              <a:buFontTx/>
              <a:buChar char="-"/>
            </a:pPr>
            <a:r>
              <a:rPr lang="ru-RU" sz="2800" b="1" dirty="0" smtClean="0">
                <a:solidFill>
                  <a:srgbClr val="000000"/>
                </a:solidFill>
              </a:rPr>
              <a:t>Подводная добыча 4 ПС;</a:t>
            </a:r>
          </a:p>
          <a:p>
            <a:pPr marL="457200" indent="-457200" algn="just">
              <a:lnSpc>
                <a:spcPct val="110000"/>
              </a:lnSpc>
              <a:buClr>
                <a:srgbClr val="A2001F"/>
              </a:buClr>
              <a:buFontTx/>
              <a:buChar char="-"/>
            </a:pPr>
            <a:r>
              <a:rPr lang="ru-RU" sz="2800" b="1" dirty="0" smtClean="0">
                <a:solidFill>
                  <a:srgbClr val="000000"/>
                </a:solidFill>
              </a:rPr>
              <a:t>СПГ 2  ПС. </a:t>
            </a:r>
          </a:p>
          <a:p>
            <a:pPr algn="just">
              <a:lnSpc>
                <a:spcPct val="110000"/>
              </a:lnSpc>
              <a:buClr>
                <a:srgbClr val="A2001F"/>
              </a:buClr>
            </a:pPr>
            <a:endParaRPr lang="ru-RU" sz="2800" b="1" dirty="0" smtClean="0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D297-0D95-48BA-9A76-237B1A5C763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31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42875" y="0"/>
            <a:ext cx="8858250" cy="214313"/>
          </a:xfrm>
          <a:prstGeom prst="rect">
            <a:avLst/>
          </a:prstGeom>
          <a:solidFill>
            <a:srgbClr val="00A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214313"/>
            <a:ext cx="6810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2910" y="3643314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/>
            <a:endParaRPr lang="ru-RU" sz="2400" b="1" dirty="0" smtClean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2143116"/>
            <a:ext cx="7643866" cy="292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3200" b="1" dirty="0">
                <a:solidFill>
                  <a:srgbClr val="800000"/>
                </a:solidFill>
                <a:latin typeface="Calibri" pitchFamily="34" charset="0"/>
              </a:rPr>
              <a:t>Силин Михаил Александрович</a:t>
            </a:r>
          </a:p>
          <a:p>
            <a:pPr algn="r">
              <a:spcAft>
                <a:spcPts val="600"/>
              </a:spcAft>
            </a:pPr>
            <a:r>
              <a:rPr lang="ru-RU" sz="2400" b="1" dirty="0">
                <a:latin typeface="Calibri" pitchFamily="34" charset="0"/>
              </a:rPr>
              <a:t>Проректор по инновационной деятельности и </a:t>
            </a:r>
          </a:p>
          <a:p>
            <a:pPr algn="r">
              <a:spcAft>
                <a:spcPts val="600"/>
              </a:spcAft>
            </a:pPr>
            <a:r>
              <a:rPr lang="ru-RU" sz="2400" b="1" dirty="0">
                <a:latin typeface="Calibri" pitchFamily="34" charset="0"/>
              </a:rPr>
              <a:t>коммерциализации разработок </a:t>
            </a:r>
          </a:p>
          <a:p>
            <a:pPr algn="r">
              <a:spcAft>
                <a:spcPts val="600"/>
              </a:spcAft>
            </a:pPr>
            <a:r>
              <a:rPr lang="ru-RU" sz="2400" b="1" dirty="0">
                <a:latin typeface="Calibri" pitchFamily="34" charset="0"/>
              </a:rPr>
              <a:t>НИУ РГУ нефти и газа имени И.М. Губкина</a:t>
            </a:r>
            <a:endParaRPr lang="en-US" sz="2400" b="1" dirty="0">
              <a:latin typeface="Calibri" pitchFamily="34" charset="0"/>
            </a:endParaRPr>
          </a:p>
          <a:p>
            <a:pPr algn="r"/>
            <a:r>
              <a:rPr lang="en-US" sz="2800" b="1" dirty="0" smtClean="0">
                <a:solidFill>
                  <a:srgbClr val="C00000"/>
                </a:solidFill>
                <a:hlinkClick r:id="rId3"/>
              </a:rPr>
              <a:t>Silin.M@gubkin.ru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r"/>
            <a:r>
              <a:rPr lang="en-US" sz="2800" b="1" dirty="0" smtClean="0">
                <a:solidFill>
                  <a:srgbClr val="800000"/>
                </a:solidFill>
              </a:rPr>
              <a:t>(499)</a:t>
            </a:r>
            <a:r>
              <a:rPr lang="ru-RU" sz="2800" b="1" dirty="0" smtClean="0">
                <a:solidFill>
                  <a:srgbClr val="800000"/>
                </a:solidFill>
              </a:rPr>
              <a:t>507</a:t>
            </a:r>
            <a:r>
              <a:rPr lang="en-US" sz="2800" b="1" dirty="0" smtClean="0">
                <a:solidFill>
                  <a:srgbClr val="800000"/>
                </a:solidFill>
              </a:rPr>
              <a:t>-</a:t>
            </a:r>
            <a:r>
              <a:rPr lang="ru-RU" sz="2800" b="1" dirty="0" smtClean="0">
                <a:solidFill>
                  <a:srgbClr val="800000"/>
                </a:solidFill>
              </a:rPr>
              <a:t>8</a:t>
            </a:r>
            <a:r>
              <a:rPr lang="en-US" sz="2800" b="1" dirty="0" smtClean="0">
                <a:solidFill>
                  <a:srgbClr val="800000"/>
                </a:solidFill>
              </a:rPr>
              <a:t>8-65</a:t>
            </a:r>
            <a:endParaRPr lang="ru-RU" sz="4000" b="1" dirty="0">
              <a:solidFill>
                <a:srgbClr val="8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D297-0D95-48BA-9A76-237B1A5C763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75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42875" y="0"/>
            <a:ext cx="8858250" cy="214313"/>
          </a:xfrm>
          <a:prstGeom prst="rect">
            <a:avLst/>
          </a:prstGeom>
          <a:solidFill>
            <a:srgbClr val="00A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214313"/>
            <a:ext cx="6810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875" y="214313"/>
            <a:ext cx="8029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Направления работы ТЕХНОЛОГИЧЕСКОЙ ПЛАТФОРМЫ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268760"/>
            <a:ext cx="8424936" cy="5873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A2001F"/>
              </a:buClr>
              <a:buAutoNum type="arabicPeriod"/>
            </a:pPr>
            <a:r>
              <a:rPr lang="ru-RU" sz="2800" b="1" dirty="0" smtClean="0">
                <a:solidFill>
                  <a:srgbClr val="000000"/>
                </a:solidFill>
              </a:rPr>
              <a:t>Инновационный процесс. Проблемы и решения.</a:t>
            </a:r>
          </a:p>
          <a:p>
            <a:pPr marL="457200" indent="-457200" algn="just">
              <a:lnSpc>
                <a:spcPct val="150000"/>
              </a:lnSpc>
              <a:buClr>
                <a:srgbClr val="A2001F"/>
              </a:buClr>
              <a:buAutoNum type="arabicPeriod"/>
            </a:pPr>
            <a:r>
              <a:rPr lang="ru-RU" sz="2800" b="1" dirty="0" smtClean="0">
                <a:solidFill>
                  <a:srgbClr val="000000"/>
                </a:solidFill>
              </a:rPr>
              <a:t>Создание коммуникационных инструментов</a:t>
            </a:r>
          </a:p>
          <a:p>
            <a:pPr marL="457200" indent="-457200" algn="just">
              <a:lnSpc>
                <a:spcPct val="150000"/>
              </a:lnSpc>
              <a:buClr>
                <a:srgbClr val="A2001F"/>
              </a:buClr>
              <a:buAutoNum type="arabicPeriod"/>
            </a:pPr>
            <a:r>
              <a:rPr lang="ru-RU" sz="2800" b="1" dirty="0" smtClean="0">
                <a:solidFill>
                  <a:srgbClr val="000000"/>
                </a:solidFill>
              </a:rPr>
              <a:t>Программное </a:t>
            </a:r>
            <a:r>
              <a:rPr lang="ru-RU" sz="2800" b="1" dirty="0">
                <a:solidFill>
                  <a:srgbClr val="000000"/>
                </a:solidFill>
              </a:rPr>
              <a:t>обеспечение ТЭК</a:t>
            </a:r>
          </a:p>
          <a:p>
            <a:pPr marL="457200" indent="-457200" algn="just">
              <a:lnSpc>
                <a:spcPct val="150000"/>
              </a:lnSpc>
              <a:buClr>
                <a:srgbClr val="A2001F"/>
              </a:buClr>
              <a:buFontTx/>
              <a:buAutoNum type="arabicPeriod"/>
            </a:pPr>
            <a:r>
              <a:rPr lang="ru-RU" sz="2800" b="1" dirty="0" smtClean="0">
                <a:solidFill>
                  <a:srgbClr val="000000"/>
                </a:solidFill>
              </a:rPr>
              <a:t>Внедренческое предприятие</a:t>
            </a:r>
          </a:p>
          <a:p>
            <a:pPr marL="457200" indent="-457200" algn="just">
              <a:lnSpc>
                <a:spcPct val="150000"/>
              </a:lnSpc>
              <a:buClr>
                <a:srgbClr val="A2001F"/>
              </a:buClr>
              <a:buFontTx/>
              <a:buAutoNum type="arabicPeriod"/>
            </a:pPr>
            <a:r>
              <a:rPr lang="ru-RU" sz="2800" b="1" dirty="0">
                <a:solidFill>
                  <a:srgbClr val="000000"/>
                </a:solidFill>
              </a:rPr>
              <a:t>Профессиональные стандарты</a:t>
            </a:r>
          </a:p>
          <a:p>
            <a:pPr algn="just">
              <a:lnSpc>
                <a:spcPct val="150000"/>
              </a:lnSpc>
              <a:buClr>
                <a:srgbClr val="A2001F"/>
              </a:buClr>
            </a:pPr>
            <a:endParaRPr lang="ru-RU" sz="2800" b="1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buClr>
                <a:srgbClr val="A2001F"/>
              </a:buClr>
            </a:pPr>
            <a:endParaRPr lang="ru-RU" sz="2800" b="1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150000"/>
              </a:lnSpc>
              <a:buClr>
                <a:srgbClr val="A2001F"/>
              </a:buClr>
              <a:buAutoNum type="arabicPeriod"/>
            </a:pPr>
            <a:endParaRPr lang="ru-RU" sz="2800" b="1" dirty="0" smtClean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150000"/>
              </a:lnSpc>
              <a:buClr>
                <a:srgbClr val="A2001F"/>
              </a:buClr>
              <a:buAutoNum type="arabicPeriod"/>
            </a:pPr>
            <a:endParaRPr lang="ru-RU" sz="2800" b="1" dirty="0" smtClean="0">
              <a:solidFill>
                <a:srgbClr val="0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D297-0D95-48BA-9A76-237B1A5C763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22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42875" y="0"/>
            <a:ext cx="8858250" cy="214313"/>
          </a:xfrm>
          <a:prstGeom prst="rect">
            <a:avLst/>
          </a:prstGeom>
          <a:solidFill>
            <a:srgbClr val="00A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214313"/>
            <a:ext cx="6810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875" y="214313"/>
            <a:ext cx="8029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УЧАСТНИКИ ИННОВАЦИОННОГО ПРОЦЕССА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их ожидания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24744"/>
            <a:ext cx="8640960" cy="523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0000"/>
              </a:lnSpc>
              <a:buClr>
                <a:srgbClr val="A2001F"/>
              </a:buClr>
              <a:buAutoNum type="arabicPeriod"/>
            </a:pPr>
            <a:r>
              <a:rPr lang="ru-RU" sz="2800" b="1" dirty="0" smtClean="0"/>
              <a:t>Нефтегазовые компании. </a:t>
            </a:r>
          </a:p>
          <a:p>
            <a:pPr lvl="1" algn="just">
              <a:lnSpc>
                <a:spcPct val="110000"/>
              </a:lnSpc>
              <a:buClr>
                <a:srgbClr val="A2001F"/>
              </a:buClr>
            </a:pPr>
            <a:r>
              <a:rPr lang="ru-RU" sz="2000" b="1" dirty="0">
                <a:solidFill>
                  <a:srgbClr val="000000"/>
                </a:solidFill>
              </a:rPr>
              <a:t>Крупные проекты, новые регионы, рискованные вложения (</a:t>
            </a:r>
            <a:r>
              <a:rPr lang="ru-RU" sz="2000" b="1" dirty="0" smtClean="0">
                <a:solidFill>
                  <a:srgbClr val="000000"/>
                </a:solidFill>
              </a:rPr>
              <a:t>нерентабельные </a:t>
            </a:r>
            <a:r>
              <a:rPr lang="ru-RU" sz="2000" b="1" dirty="0">
                <a:solidFill>
                  <a:srgbClr val="000000"/>
                </a:solidFill>
              </a:rPr>
              <a:t>без льгот</a:t>
            </a:r>
            <a:r>
              <a:rPr lang="ru-RU" sz="2000" b="1" dirty="0" smtClean="0">
                <a:solidFill>
                  <a:srgbClr val="000000"/>
                </a:solidFill>
              </a:rPr>
              <a:t>)</a:t>
            </a:r>
            <a:endParaRPr lang="ru-RU" sz="2000" b="1" dirty="0" smtClean="0"/>
          </a:p>
          <a:p>
            <a:pPr marL="457200" indent="-457200" algn="just">
              <a:lnSpc>
                <a:spcPct val="110000"/>
              </a:lnSpc>
              <a:buClr>
                <a:srgbClr val="A2001F"/>
              </a:buClr>
              <a:buAutoNum type="arabicPeriod"/>
            </a:pPr>
            <a:r>
              <a:rPr lang="ru-RU" sz="2800" b="1" dirty="0" smtClean="0"/>
              <a:t>Сервисные компании.</a:t>
            </a:r>
          </a:p>
          <a:p>
            <a:pPr lvl="1" algn="just">
              <a:lnSpc>
                <a:spcPct val="110000"/>
              </a:lnSpc>
              <a:buClr>
                <a:srgbClr val="A2001F"/>
              </a:buClr>
            </a:pPr>
            <a:r>
              <a:rPr lang="ru-RU" sz="2000" b="1" dirty="0" smtClean="0"/>
              <a:t>Сложность получения заказа (конкуренция с иностранными компаниями, слабая научная база)</a:t>
            </a:r>
          </a:p>
          <a:p>
            <a:pPr marL="457200" indent="-457200" algn="just">
              <a:lnSpc>
                <a:spcPct val="110000"/>
              </a:lnSpc>
              <a:buClr>
                <a:srgbClr val="A2001F"/>
              </a:buClr>
              <a:buAutoNum type="arabicPeriod"/>
            </a:pPr>
            <a:r>
              <a:rPr lang="ru-RU" sz="2800" b="1" dirty="0" smtClean="0"/>
              <a:t>Малые инновационные предприятия – СКОЛКОВО, УНИВЕРСИТЕТЫ ≈250 предприятий)</a:t>
            </a:r>
          </a:p>
          <a:p>
            <a:pPr marL="914400" lvl="1" indent="-457200" algn="just">
              <a:lnSpc>
                <a:spcPct val="110000"/>
              </a:lnSpc>
              <a:buClr>
                <a:srgbClr val="A2001F"/>
              </a:buClr>
              <a:buFont typeface="Arial"/>
              <a:buChar char="•"/>
            </a:pPr>
            <a:r>
              <a:rPr lang="ru-RU" sz="2800" b="1" dirty="0" smtClean="0"/>
              <a:t>Нет льгот при получении заказа (нет опыта, мало оборудования, высокая конкуренция)</a:t>
            </a:r>
          </a:p>
          <a:p>
            <a:pPr marL="914400" lvl="1" indent="-457200" algn="just">
              <a:lnSpc>
                <a:spcPct val="110000"/>
              </a:lnSpc>
              <a:buClr>
                <a:srgbClr val="A2001F"/>
              </a:buClr>
              <a:buFont typeface="Arial"/>
              <a:buChar char="•"/>
            </a:pPr>
            <a:r>
              <a:rPr lang="ru-RU" sz="2800" b="1" dirty="0" smtClean="0"/>
              <a:t>Высокие риски для МИП и для предприятий</a:t>
            </a:r>
          </a:p>
          <a:p>
            <a:pPr marL="914400" lvl="1" indent="-457200" algn="just">
              <a:lnSpc>
                <a:spcPct val="110000"/>
              </a:lnSpc>
              <a:buClr>
                <a:srgbClr val="A2001F"/>
              </a:buClr>
              <a:buFont typeface="Arial"/>
              <a:buChar char="•"/>
            </a:pPr>
            <a:r>
              <a:rPr lang="ru-RU" sz="2800" b="1" dirty="0" smtClean="0"/>
              <a:t>Неиспытанные на полигонах технологии</a:t>
            </a:r>
            <a:endParaRPr lang="ru-RU" sz="28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D297-0D95-48BA-9A76-237B1A5C763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41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42875" y="0"/>
            <a:ext cx="8858250" cy="214313"/>
          </a:xfrm>
          <a:prstGeom prst="rect">
            <a:avLst/>
          </a:prstGeom>
          <a:solidFill>
            <a:srgbClr val="00A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214313"/>
            <a:ext cx="6810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875" y="214313"/>
            <a:ext cx="8029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ЧТО ЖДУТ МАЛЫЕ ИННОВАЦИОННЫЕ ПРЕДПРИЯТИЯ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268760"/>
            <a:ext cx="8424936" cy="3876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0000"/>
              </a:lnSpc>
              <a:buClr>
                <a:srgbClr val="A2001F"/>
              </a:buClr>
              <a:buAutoNum type="arabicPeriod"/>
            </a:pPr>
            <a:r>
              <a:rPr lang="ru-RU" sz="2800" b="1" dirty="0" err="1" smtClean="0"/>
              <a:t>Бестендерное</a:t>
            </a:r>
            <a:r>
              <a:rPr lang="ru-RU" sz="2800" b="1" dirty="0" smtClean="0"/>
              <a:t> участие в получении заказов.</a:t>
            </a:r>
          </a:p>
          <a:p>
            <a:pPr marL="457200" indent="-457200" algn="just">
              <a:lnSpc>
                <a:spcPct val="110000"/>
              </a:lnSpc>
              <a:buClr>
                <a:srgbClr val="A2001F"/>
              </a:buClr>
              <a:buAutoNum type="arabicPeriod"/>
            </a:pPr>
            <a:r>
              <a:rPr lang="ru-RU" sz="2800" b="1" dirty="0" smtClean="0">
                <a:solidFill>
                  <a:srgbClr val="000000"/>
                </a:solidFill>
              </a:rPr>
              <a:t>Разделение рисков (страхование рисков).</a:t>
            </a:r>
          </a:p>
          <a:p>
            <a:pPr marL="457200" indent="-457200" algn="just">
              <a:lnSpc>
                <a:spcPct val="110000"/>
              </a:lnSpc>
              <a:buClr>
                <a:srgbClr val="A2001F"/>
              </a:buClr>
              <a:buAutoNum type="arabicPeriod"/>
            </a:pPr>
            <a:r>
              <a:rPr lang="ru-RU" sz="2800" b="1" dirty="0" smtClean="0">
                <a:solidFill>
                  <a:srgbClr val="000000"/>
                </a:solidFill>
              </a:rPr>
              <a:t>Определения понятий «инновационная продукция, технология». Экспертная оценка.</a:t>
            </a:r>
          </a:p>
          <a:p>
            <a:pPr marL="457200" indent="-457200" algn="just">
              <a:lnSpc>
                <a:spcPct val="110000"/>
              </a:lnSpc>
              <a:buClr>
                <a:srgbClr val="A2001F"/>
              </a:buClr>
              <a:buAutoNum type="arabicPeriod"/>
            </a:pPr>
            <a:r>
              <a:rPr lang="ru-RU" sz="2800" b="1" dirty="0" smtClean="0">
                <a:solidFill>
                  <a:srgbClr val="000000"/>
                </a:solidFill>
              </a:rPr>
              <a:t>Преференции по отношению к другим участникам</a:t>
            </a:r>
          </a:p>
          <a:p>
            <a:pPr algn="just">
              <a:lnSpc>
                <a:spcPct val="110000"/>
              </a:lnSpc>
              <a:buClr>
                <a:srgbClr val="A2001F"/>
              </a:buClr>
            </a:pPr>
            <a:r>
              <a:rPr lang="ru-RU" sz="2800" b="1" dirty="0">
                <a:solidFill>
                  <a:srgbClr val="000000"/>
                </a:solidFill>
              </a:rPr>
              <a:t>	</a:t>
            </a:r>
            <a:r>
              <a:rPr lang="ru-RU" sz="2800" b="1" i="1" dirty="0" smtClean="0">
                <a:solidFill>
                  <a:srgbClr val="000000"/>
                </a:solidFill>
              </a:rPr>
              <a:t>(Казахстан – </a:t>
            </a:r>
            <a:r>
              <a:rPr lang="en-US" sz="2800" b="1" i="1" dirty="0" smtClean="0">
                <a:solidFill>
                  <a:srgbClr val="000000"/>
                </a:solidFill>
              </a:rPr>
              <a:t>15% </a:t>
            </a:r>
            <a:r>
              <a:rPr lang="ru-RU" sz="2800" b="1" i="1" dirty="0" smtClean="0">
                <a:solidFill>
                  <a:srgbClr val="000000"/>
                </a:solidFill>
              </a:rPr>
              <a:t>дисконт по отношению к 	 	иностранным участникам)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719" y="620688"/>
            <a:ext cx="72866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B0F0"/>
                </a:solidFill>
              </a:rPr>
              <a:t>Предложения</a:t>
            </a: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D297-0D95-48BA-9A76-237B1A5C763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465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42875" y="0"/>
            <a:ext cx="8858250" cy="214313"/>
          </a:xfrm>
          <a:prstGeom prst="rect">
            <a:avLst/>
          </a:prstGeom>
          <a:solidFill>
            <a:srgbClr val="00A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214313"/>
            <a:ext cx="6810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875" y="214313"/>
            <a:ext cx="8029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ЧТО ЖДУТ УНИВЕРСИТЕТЫ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268760"/>
            <a:ext cx="8424936" cy="3876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0000"/>
              </a:lnSpc>
              <a:buClr>
                <a:srgbClr val="A2001F"/>
              </a:buClr>
              <a:buAutoNum type="arabicPeriod"/>
            </a:pPr>
            <a:r>
              <a:rPr lang="ru-RU" sz="2800" b="1" dirty="0" smtClean="0">
                <a:solidFill>
                  <a:srgbClr val="000000"/>
                </a:solidFill>
              </a:rPr>
              <a:t>Внесение в </a:t>
            </a:r>
            <a:r>
              <a:rPr lang="ru-RU" sz="2800" b="1" dirty="0" err="1" smtClean="0">
                <a:solidFill>
                  <a:srgbClr val="000000"/>
                </a:solidFill>
              </a:rPr>
              <a:t>ПИРы</a:t>
            </a:r>
            <a:r>
              <a:rPr lang="ru-RU" sz="2800" b="1" dirty="0" smtClean="0">
                <a:solidFill>
                  <a:srgbClr val="000000"/>
                </a:solidFill>
              </a:rPr>
              <a:t> компаний условия первоочередного использования технологий и разработок Университетов (МИП).</a:t>
            </a:r>
          </a:p>
          <a:p>
            <a:pPr marL="457200" indent="-457200" algn="just">
              <a:lnSpc>
                <a:spcPct val="110000"/>
              </a:lnSpc>
              <a:buClr>
                <a:srgbClr val="A2001F"/>
              </a:buClr>
              <a:buAutoNum type="arabicPeriod"/>
            </a:pPr>
            <a:r>
              <a:rPr lang="ru-RU" sz="2800" b="1" dirty="0" smtClean="0">
                <a:solidFill>
                  <a:srgbClr val="000000"/>
                </a:solidFill>
              </a:rPr>
              <a:t>Определение в ПИР ежегодного объема средств на НИР и НИОКР, выполняемых Университетами.</a:t>
            </a:r>
          </a:p>
          <a:p>
            <a:pPr marL="457200" indent="-457200" algn="just">
              <a:lnSpc>
                <a:spcPct val="110000"/>
              </a:lnSpc>
              <a:buClr>
                <a:srgbClr val="A2001F"/>
              </a:buClr>
              <a:buAutoNum type="arabicPeriod"/>
            </a:pPr>
            <a:r>
              <a:rPr lang="ru-RU" sz="2800" b="1" dirty="0" smtClean="0">
                <a:solidFill>
                  <a:srgbClr val="000000"/>
                </a:solidFill>
              </a:rPr>
              <a:t>Обеспечение финансирования НИР по стратегическим направлениям </a:t>
            </a:r>
            <a:r>
              <a:rPr lang="ru-RU" sz="2800" b="1" dirty="0">
                <a:solidFill>
                  <a:srgbClr val="000000"/>
                </a:solidFill>
              </a:rPr>
              <a:t>(</a:t>
            </a:r>
            <a:r>
              <a:rPr lang="ru-RU" sz="2800" b="1" dirty="0" smtClean="0">
                <a:solidFill>
                  <a:srgbClr val="000000"/>
                </a:solidFill>
              </a:rPr>
              <a:t>ТРИЗ, шельф, КИН, ПНГ) </a:t>
            </a:r>
            <a:r>
              <a:rPr lang="ru-RU" sz="2800" b="1" dirty="0">
                <a:solidFill>
                  <a:srgbClr val="000000"/>
                </a:solidFill>
              </a:rPr>
              <a:t>от </a:t>
            </a:r>
            <a:r>
              <a:rPr lang="ru-RU" sz="2800" b="1" dirty="0" smtClean="0">
                <a:solidFill>
                  <a:srgbClr val="000000"/>
                </a:solidFill>
              </a:rPr>
              <a:t>Министерства </a:t>
            </a:r>
            <a:r>
              <a:rPr lang="ru-RU" sz="2800" b="1" dirty="0">
                <a:solidFill>
                  <a:srgbClr val="000000"/>
                </a:solidFill>
              </a:rPr>
              <a:t>Энергетики </a:t>
            </a:r>
            <a:r>
              <a:rPr lang="ru-RU" sz="2800" b="1" dirty="0" smtClean="0">
                <a:solidFill>
                  <a:srgbClr val="000000"/>
                </a:solidFill>
              </a:rPr>
              <a:t>РФ.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719" y="620688"/>
            <a:ext cx="72866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B0F0"/>
                </a:solidFill>
              </a:rPr>
              <a:t>Предложения</a:t>
            </a: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D297-0D95-48BA-9A76-237B1A5C763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02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42875" y="0"/>
            <a:ext cx="8858250" cy="214313"/>
          </a:xfrm>
          <a:prstGeom prst="rect">
            <a:avLst/>
          </a:prstGeom>
          <a:solidFill>
            <a:srgbClr val="00A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214313"/>
            <a:ext cx="6810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875" y="214313"/>
            <a:ext cx="8029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ЧТО ЖДУТ КОМПАНИИ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908720"/>
            <a:ext cx="8424936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A2001F"/>
              </a:buClr>
            </a:pPr>
            <a:r>
              <a:rPr lang="ru-RU" sz="2000" b="1" dirty="0" smtClean="0"/>
              <a:t>1.	Создать финансовый механизм со стороны государства для  </a:t>
            </a:r>
            <a:r>
              <a:rPr lang="ru-RU" sz="2000" b="1" dirty="0" smtClean="0">
                <a:solidFill>
                  <a:srgbClr val="800000"/>
                </a:solidFill>
              </a:rPr>
              <a:t>поддержки внедрения инновационных технологий </a:t>
            </a:r>
            <a:r>
              <a:rPr lang="ru-RU" sz="2000" b="1" dirty="0" smtClean="0"/>
              <a:t>в нефтегазовой отрасли, аналогов которым нет в РФ, в т.ч.:</a:t>
            </a:r>
          </a:p>
          <a:p>
            <a:pPr marL="342900" indent="-342900" algn="just">
              <a:buClr>
                <a:srgbClr val="A2001F"/>
              </a:buClr>
              <a:buFont typeface="Arial"/>
              <a:buChar char="•"/>
            </a:pPr>
            <a:r>
              <a:rPr lang="ru-RU" sz="2000" b="1" dirty="0" smtClean="0"/>
              <a:t>установить систему государственных финансовых преференций , предусматривающих налоговые льготы для нефтяных компаний, активно внедряющих </a:t>
            </a:r>
            <a:r>
              <a:rPr lang="ru-RU" sz="2000" b="1" dirty="0" smtClean="0">
                <a:solidFill>
                  <a:srgbClr val="800000"/>
                </a:solidFill>
              </a:rPr>
              <a:t>инновационные проекты в сложных природно-геологических условиях</a:t>
            </a:r>
            <a:r>
              <a:rPr lang="ru-RU" sz="2000" b="1" dirty="0" smtClean="0"/>
              <a:t>, в частности, переход на дифференцированные ставки НДПИ;</a:t>
            </a:r>
          </a:p>
          <a:p>
            <a:pPr marL="342900" indent="-342900" algn="just">
              <a:buClr>
                <a:srgbClr val="A2001F"/>
              </a:buClr>
              <a:buFont typeface="Arial"/>
              <a:buChar char="•"/>
            </a:pPr>
            <a:r>
              <a:rPr lang="ru-RU" sz="2000" b="1" dirty="0" smtClean="0"/>
              <a:t>предусмотреть налоговые льготы для нефтяных компаний, внедряющих инновационные проекты при освоении месторождений </a:t>
            </a:r>
            <a:r>
              <a:rPr lang="ru-RU" sz="2000" b="1" dirty="0" smtClean="0">
                <a:solidFill>
                  <a:srgbClr val="800000"/>
                </a:solidFill>
              </a:rPr>
              <a:t>с </a:t>
            </a:r>
            <a:r>
              <a:rPr lang="ru-RU" sz="2000" b="1" dirty="0" err="1" smtClean="0">
                <a:solidFill>
                  <a:srgbClr val="800000"/>
                </a:solidFill>
              </a:rPr>
              <a:t>трудноизвлекаемыми</a:t>
            </a:r>
            <a:r>
              <a:rPr lang="ru-RU" sz="2000" b="1" dirty="0" smtClean="0">
                <a:solidFill>
                  <a:srgbClr val="800000"/>
                </a:solidFill>
              </a:rPr>
              <a:t> запасами </a:t>
            </a:r>
            <a:r>
              <a:rPr lang="ru-RU" sz="2000" b="1" dirty="0" smtClean="0"/>
              <a:t>с применением инновационных МУН («налоговые каникулы»  или снижение ставки НДПИ);</a:t>
            </a:r>
          </a:p>
          <a:p>
            <a:pPr marL="342900" indent="-342900" algn="just">
              <a:spcAft>
                <a:spcPts val="600"/>
              </a:spcAft>
              <a:buClr>
                <a:srgbClr val="A2001F"/>
              </a:buClr>
              <a:buFont typeface="Arial"/>
              <a:buChar char="•"/>
            </a:pPr>
            <a:r>
              <a:rPr lang="ru-RU" sz="2000" b="1" dirty="0" smtClean="0">
                <a:solidFill>
                  <a:srgbClr val="800000"/>
                </a:solidFill>
              </a:rPr>
              <a:t>освободить</a:t>
            </a:r>
            <a:r>
              <a:rPr lang="ru-RU" sz="2000" b="1" dirty="0" smtClean="0"/>
              <a:t> объемы «инновационной» </a:t>
            </a:r>
            <a:r>
              <a:rPr lang="ru-RU" sz="2000" b="1" dirty="0" smtClean="0">
                <a:solidFill>
                  <a:srgbClr val="800000"/>
                </a:solidFill>
              </a:rPr>
              <a:t>нефти, от экспортных пошлин </a:t>
            </a:r>
            <a:r>
              <a:rPr lang="ru-RU" sz="2000" b="1" dirty="0" smtClean="0"/>
              <a:t>или предусмотреть их обоснованное снижение.</a:t>
            </a:r>
          </a:p>
          <a:p>
            <a:pPr algn="just">
              <a:buClr>
                <a:srgbClr val="A2001F"/>
              </a:buClr>
            </a:pPr>
            <a:r>
              <a:rPr lang="ru-RU" sz="2000" b="1" dirty="0" smtClean="0">
                <a:solidFill>
                  <a:schemeClr val="tx2"/>
                </a:solidFill>
              </a:rPr>
              <a:t>В результате будут основания для повышения инвестиционной активности, ввода новых месторождений, освоения новых залежей с </a:t>
            </a:r>
            <a:r>
              <a:rPr lang="ru-RU" sz="2000" b="1" dirty="0" err="1" smtClean="0">
                <a:solidFill>
                  <a:schemeClr val="tx2"/>
                </a:solidFill>
              </a:rPr>
              <a:t>трудноизвлекаемыми</a:t>
            </a:r>
            <a:r>
              <a:rPr lang="ru-RU" sz="2000" b="1" dirty="0" smtClean="0">
                <a:solidFill>
                  <a:schemeClr val="tx2"/>
                </a:solidFill>
              </a:rPr>
              <a:t> запасами, увеличения объемов геологоразведочных работ, выхода на новые площади и глубокие поисковые горизонты.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719" y="620688"/>
            <a:ext cx="72866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B0F0"/>
                </a:solidFill>
              </a:rPr>
              <a:t>Предложения</a:t>
            </a: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D297-0D95-48BA-9A76-237B1A5C763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11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42875" y="0"/>
            <a:ext cx="8858250" cy="214313"/>
          </a:xfrm>
          <a:prstGeom prst="rect">
            <a:avLst/>
          </a:prstGeom>
          <a:solidFill>
            <a:srgbClr val="00A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214313"/>
            <a:ext cx="6810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875" y="214313"/>
            <a:ext cx="8029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ПОДДЕРЖКА </a:t>
            </a:r>
            <a:r>
              <a:rPr lang="uk-UA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uk-UA" sz="2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РАЗВИТИЕ </a:t>
            </a: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ОТРАСЛЕВЫХ ИННОВАЦИЙ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908720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A2001F"/>
              </a:buClr>
            </a:pPr>
            <a:r>
              <a:rPr lang="ru-RU" sz="2000" b="1" dirty="0" smtClean="0"/>
              <a:t>2.	Создать при участии государства </a:t>
            </a:r>
            <a:r>
              <a:rPr lang="ru-RU" sz="2000" b="1" dirty="0" smtClean="0">
                <a:solidFill>
                  <a:srgbClr val="C00000"/>
                </a:solidFill>
              </a:rPr>
              <a:t>систему страхования рисков </a:t>
            </a:r>
            <a:r>
              <a:rPr lang="ru-RU" sz="2000" b="1" dirty="0" smtClean="0"/>
              <a:t>при  внедрении инноваций в нефтегазовой отрасли (как для </a:t>
            </a:r>
            <a:r>
              <a:rPr lang="ru-RU" sz="2000" b="1" dirty="0" err="1" smtClean="0"/>
              <a:t>недропользователей</a:t>
            </a:r>
            <a:r>
              <a:rPr lang="ru-RU" sz="2000" b="1" dirty="0" smtClean="0"/>
              <a:t>, таки для сервисных организаций).</a:t>
            </a:r>
          </a:p>
          <a:p>
            <a:pPr marL="342900" indent="-342900" algn="just">
              <a:buClr>
                <a:srgbClr val="A2001F"/>
              </a:buClr>
            </a:pPr>
            <a:r>
              <a:rPr lang="ru-RU" sz="2000" b="1" dirty="0" smtClean="0"/>
              <a:t>3.	Создать </a:t>
            </a:r>
            <a:r>
              <a:rPr lang="ru-RU" sz="2000" b="1" dirty="0" smtClean="0">
                <a:solidFill>
                  <a:srgbClr val="C00000"/>
                </a:solidFill>
              </a:rPr>
              <a:t>отраслевой(</a:t>
            </a:r>
            <a:r>
              <a:rPr lang="ru-RU" sz="2000" b="1" dirty="0" err="1" smtClean="0">
                <a:solidFill>
                  <a:srgbClr val="C00000"/>
                </a:solidFill>
              </a:rPr>
              <a:t>ые</a:t>
            </a:r>
            <a:r>
              <a:rPr lang="ru-RU" sz="2000" b="1" dirty="0" smtClean="0">
                <a:solidFill>
                  <a:srgbClr val="C00000"/>
                </a:solidFill>
              </a:rPr>
              <a:t>) фонд(</a:t>
            </a:r>
            <a:r>
              <a:rPr lang="ru-RU" sz="2000" b="1" dirty="0" err="1" smtClean="0">
                <a:solidFill>
                  <a:srgbClr val="C00000"/>
                </a:solidFill>
              </a:rPr>
              <a:t>ы</a:t>
            </a:r>
            <a:r>
              <a:rPr lang="ru-RU" sz="2000" b="1" dirty="0" smtClean="0">
                <a:solidFill>
                  <a:srgbClr val="C00000"/>
                </a:solidFill>
              </a:rPr>
              <a:t>)</a:t>
            </a:r>
            <a:r>
              <a:rPr lang="ru-RU" sz="2000" b="1" dirty="0" smtClean="0"/>
              <a:t>, которые направляет(ют) часть средств, полученных от налогообложения нефтегазовой отрасли на R&amp;D проекты (НИОКР), отобранные Правительством РФ (его комитетами, министерствами, комиссиями, экспертными советами) на конкурсной основе. </a:t>
            </a:r>
          </a:p>
          <a:p>
            <a:pPr marL="457200" indent="-457200" algn="just">
              <a:buClr>
                <a:srgbClr val="A2001F"/>
              </a:buClr>
              <a:buAutoNum type="arabicPeriod" startAt="4"/>
            </a:pPr>
            <a:r>
              <a:rPr lang="ru-RU" sz="2000" b="1" dirty="0" smtClean="0"/>
              <a:t>Восстановить </a:t>
            </a:r>
            <a:r>
              <a:rPr lang="ru-RU" sz="2000" b="1" dirty="0" smtClean="0">
                <a:solidFill>
                  <a:srgbClr val="C00000"/>
                </a:solidFill>
              </a:rPr>
              <a:t>государственную программу воспроизводства сырьевой базы нефтедобычи </a:t>
            </a:r>
            <a:r>
              <a:rPr lang="ru-RU" sz="2000" b="1" dirty="0" smtClean="0"/>
              <a:t>за счет развития и внедрения современных методов увеличения </a:t>
            </a:r>
            <a:r>
              <a:rPr lang="ru-RU" sz="2000" b="1" dirty="0" err="1" smtClean="0"/>
              <a:t>нефтеотдачи</a:t>
            </a:r>
            <a:r>
              <a:rPr lang="ru-RU" sz="2000" b="1" dirty="0" smtClean="0"/>
              <a:t> при участии ведущих нефтяных компаний РФ </a:t>
            </a:r>
            <a:r>
              <a:rPr lang="ru-RU" sz="2000" b="1" i="1" dirty="0" smtClean="0"/>
              <a:t>(например воссоздать РМНТК «</a:t>
            </a:r>
            <a:r>
              <a:rPr lang="ru-RU" sz="2000" b="1" i="1" dirty="0" err="1" smtClean="0"/>
              <a:t>Нефтеотдача</a:t>
            </a:r>
            <a:r>
              <a:rPr lang="ru-RU" sz="2000" b="1" i="1" dirty="0" smtClean="0"/>
              <a:t>»).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719" y="620688"/>
            <a:ext cx="72866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B0F0"/>
                </a:solidFill>
              </a:rPr>
              <a:t>Предложения</a:t>
            </a: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5301208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Поддержка инноваций в ТЭК –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самый верный и быстрый путь модернизации российской экономики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D297-0D95-48BA-9A76-237B1A5C763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274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42875" y="0"/>
            <a:ext cx="8858250" cy="214313"/>
          </a:xfrm>
          <a:prstGeom prst="rect">
            <a:avLst/>
          </a:prstGeom>
          <a:solidFill>
            <a:srgbClr val="00A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214313"/>
            <a:ext cx="6810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875" y="214313"/>
            <a:ext cx="8029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СОЗДАНИЕ КОММУНИКАЦИОННЫХ ИНСТРУМЕНТОВ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141277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КОМПАНИИ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40406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Участники ТП</a:t>
            </a:r>
            <a:endParaRPr lang="ru-RU" sz="3200" b="1" dirty="0">
              <a:solidFill>
                <a:srgbClr val="C0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339752" y="1988840"/>
            <a:ext cx="0" cy="648072"/>
          </a:xfrm>
          <a:prstGeom prst="straightConnector1">
            <a:avLst/>
          </a:prstGeom>
          <a:ln w="412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868144" y="1988840"/>
            <a:ext cx="0" cy="648072"/>
          </a:xfrm>
          <a:prstGeom prst="straightConnector1">
            <a:avLst/>
          </a:prstGeom>
          <a:ln w="412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504" y="2924944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Какие разработки есть?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2708920"/>
            <a:ext cx="165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Каталог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Сайты</a:t>
            </a:r>
            <a:endParaRPr lang="ru-RU" sz="3200" b="1" dirty="0">
              <a:solidFill>
                <a:schemeClr val="tx2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6012160" y="3789040"/>
            <a:ext cx="0" cy="648072"/>
          </a:xfrm>
          <a:prstGeom prst="straightConnector1">
            <a:avLst/>
          </a:prstGeom>
          <a:ln w="412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339752" y="3789040"/>
            <a:ext cx="0" cy="648072"/>
          </a:xfrm>
          <a:prstGeom prst="straightConnector1">
            <a:avLst/>
          </a:prstGeom>
          <a:ln w="412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7504" y="4509120"/>
            <a:ext cx="4680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Банк проблем</a:t>
            </a:r>
          </a:p>
          <a:p>
            <a:pPr algn="ctr"/>
            <a:r>
              <a:rPr lang="ru-RU" sz="2800" dirty="0" smtClean="0"/>
              <a:t>(на примере ОАО «Лукойл»,</a:t>
            </a:r>
          </a:p>
          <a:p>
            <a:pPr algn="ctr"/>
            <a:r>
              <a:rPr lang="ru-RU" sz="2800" dirty="0" smtClean="0"/>
              <a:t>«</a:t>
            </a:r>
            <a:r>
              <a:rPr lang="ru-RU" sz="2800" dirty="0"/>
              <a:t>KAZENERGY</a:t>
            </a:r>
            <a:r>
              <a:rPr lang="ru-RU" sz="2800" dirty="0" smtClean="0"/>
              <a:t>»)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923928" y="450912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Поиск решений </a:t>
            </a:r>
            <a:endParaRPr lang="ru-RU" sz="32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660232" y="2636912"/>
            <a:ext cx="2376264" cy="1440160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88 разработок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9 ВУЗов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6 НИИ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2 научные компании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D297-0D95-48BA-9A76-237B1A5C7631}" type="slidenum">
              <a:rPr lang="ru-RU" smtClean="0"/>
              <a:pPr/>
              <a:t>8</a:t>
            </a:fld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851920" y="4869160"/>
            <a:ext cx="648072" cy="0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63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http://eor-soft.com/images/img577403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516" y="2288142"/>
            <a:ext cx="1278857" cy="60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внобедренный треугольник 2"/>
          <p:cNvSpPr/>
          <p:nvPr/>
        </p:nvSpPr>
        <p:spPr>
          <a:xfrm>
            <a:off x="2743200" y="2209800"/>
            <a:ext cx="3774483" cy="30480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18393"/>
            <a:ext cx="685800" cy="928694"/>
          </a:xfrm>
          <a:prstGeom prst="rect">
            <a:avLst/>
          </a:prstGeom>
        </p:spPr>
      </p:pic>
      <p:pic>
        <p:nvPicPr>
          <p:cNvPr id="36" name="Рисунок 3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  <p:sp>
        <p:nvSpPr>
          <p:cNvPr id="37" name="Заголовок 36"/>
          <p:cNvSpPr>
            <a:spLocks noGrp="1"/>
          </p:cNvSpPr>
          <p:nvPr>
            <p:ph type="ctrTitle"/>
          </p:nvPr>
        </p:nvSpPr>
        <p:spPr>
          <a:xfrm>
            <a:off x="1143000" y="0"/>
            <a:ext cx="6781800" cy="14700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Объединение производителей ПО и оборудования на независимой площадке Технологической платформы ТДИУ 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9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304800" y="6324600"/>
            <a:ext cx="457200" cy="365125"/>
          </a:xfrm>
        </p:spPr>
        <p:txBody>
          <a:bodyPr/>
          <a:lstStyle/>
          <a:p>
            <a:fld id="{37F33526-1943-4DA6-94FE-E970A3B4A8F6}" type="slidenum">
              <a:rPr lang="en-US" b="1" smtClean="0">
                <a:solidFill>
                  <a:schemeClr val="tx1"/>
                </a:solidFill>
              </a:rPr>
              <a:pPr/>
              <a:t>9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http://community.sk.ru/themes/generic/images/sklogo_r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5410200"/>
            <a:ext cx="1057275" cy="762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0841" y="2603480"/>
            <a:ext cx="34891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Объединенная группа разработчиков ПО: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ООО «Геликоид» (интегратор)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ЗАО «ТИНГ» (</a:t>
            </a:r>
            <a:r>
              <a:rPr lang="ru-RU" dirty="0" err="1" smtClean="0">
                <a:solidFill>
                  <a:schemeClr val="tx2"/>
                </a:solidFill>
              </a:rPr>
              <a:t>петрофизика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и мониторинг разработки)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ООО «Дельта Ойл Проект (геологическое моделирование)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ООО «</a:t>
            </a:r>
            <a:r>
              <a:rPr lang="en-US" dirty="0" smtClean="0">
                <a:solidFill>
                  <a:schemeClr val="tx2"/>
                </a:solidFill>
              </a:rPr>
              <a:t>RFD</a:t>
            </a:r>
            <a:r>
              <a:rPr lang="ru-RU" dirty="0" smtClean="0">
                <a:solidFill>
                  <a:schemeClr val="tx2"/>
                </a:solidFill>
              </a:rPr>
              <a:t>» (гидродинамическое моделирование)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ООО «</a:t>
            </a:r>
            <a:r>
              <a:rPr lang="en-US" dirty="0" smtClean="0">
                <a:solidFill>
                  <a:schemeClr val="tx2"/>
                </a:solidFill>
              </a:rPr>
              <a:t>EOR-soft</a:t>
            </a:r>
            <a:r>
              <a:rPr lang="ru-RU" dirty="0" smtClean="0">
                <a:solidFill>
                  <a:schemeClr val="tx2"/>
                </a:solidFill>
              </a:rPr>
              <a:t>»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     (анализ ГТМ)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0" y="5334000"/>
            <a:ext cx="3489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Инновационное развитие: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Сколково (кластеры ЭЭТ и ИТ) 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Институт «</a:t>
            </a:r>
            <a:r>
              <a:rPr lang="ru-RU" dirty="0" err="1" smtClean="0">
                <a:solidFill>
                  <a:schemeClr val="tx2"/>
                </a:solidFill>
              </a:rPr>
              <a:t>Сколтех</a:t>
            </a:r>
            <a:r>
              <a:rPr lang="ru-RU" dirty="0" smtClean="0">
                <a:solidFill>
                  <a:schemeClr val="tx2"/>
                </a:solidFill>
              </a:rPr>
              <a:t>»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97641" y="2602468"/>
            <a:ext cx="37939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Разработчики ПО:</a:t>
            </a:r>
          </a:p>
          <a:p>
            <a:pPr marL="342900" indent="-342900" algn="r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НЦ РИТ «Дельта» (геологическое и гидродинамическое моделирование)</a:t>
            </a:r>
          </a:p>
          <a:p>
            <a:pPr marL="342900" indent="-342900" algn="r">
              <a:buFontTx/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ОАО «ЦГЭ» (сейсмика и </a:t>
            </a:r>
            <a:r>
              <a:rPr lang="ru-RU" dirty="0" err="1">
                <a:solidFill>
                  <a:schemeClr val="tx2"/>
                </a:solidFill>
              </a:rPr>
              <a:t>петрофизика</a:t>
            </a:r>
            <a:r>
              <a:rPr lang="ru-RU" dirty="0" smtClean="0">
                <a:solidFill>
                  <a:schemeClr val="tx2"/>
                </a:solidFill>
              </a:rPr>
              <a:t>)</a:t>
            </a:r>
          </a:p>
          <a:p>
            <a:pPr marL="342900" indent="-342900" algn="r">
              <a:buFontTx/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ООО «Уфимский НТЦ»</a:t>
            </a:r>
          </a:p>
          <a:p>
            <a:pPr algn="r"/>
            <a:r>
              <a:rPr lang="ru-RU" dirty="0" smtClean="0">
                <a:solidFill>
                  <a:schemeClr val="tx2"/>
                </a:solidFill>
              </a:rPr>
              <a:t>(мониторинг разработки)</a:t>
            </a:r>
          </a:p>
          <a:p>
            <a:pPr algn="r"/>
            <a:r>
              <a:rPr lang="ru-RU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  <a:p>
            <a:pPr marL="342900" indent="-342900" algn="r">
              <a:buAutoNum type="arabicPeriod"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7" name="Picture 6" descr="D:\PRESENTATIONS\Буклет2\2 копия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05577"/>
            <a:ext cx="1143000" cy="789116"/>
          </a:xfrm>
          <a:prstGeom prst="rect">
            <a:avLst/>
          </a:prstGeom>
          <a:noFill/>
        </p:spPr>
      </p:pic>
      <p:pic>
        <p:nvPicPr>
          <p:cNvPr id="7" name="Picture 2" descr="&amp;Dcy;&amp;iecy;&amp;lcy;&amp;softcy;&amp;tcy;&amp;acy; &amp;Ocy;&amp;jcy;&amp;lcy; &amp;Pcy;&amp;rcy;&amp;ocy;&amp;iecy;&amp;kcy;&amp;tcy;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65697" y="1744862"/>
            <a:ext cx="93525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1754742"/>
            <a:ext cx="1627483" cy="53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2601" y="4191000"/>
            <a:ext cx="213239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3440" y="3257876"/>
            <a:ext cx="1034001" cy="95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7800" y="1691337"/>
            <a:ext cx="841138" cy="89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80288" y="1691336"/>
            <a:ext cx="806312" cy="89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39000" y="1686023"/>
            <a:ext cx="1197944" cy="9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05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4549</TotalTime>
  <Words>1002</Words>
  <Application>Microsoft Macintosh PowerPoint</Application>
  <PresentationFormat>Экран (4:3)</PresentationFormat>
  <Paragraphs>193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Проблемы и возможные пути их решения при переходе от успешно завершенных НИОКР к опытной и промышленной эксплуатации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Объединение производителей ПО и оборудования на независимой площадке Технологической платформы ТДИУ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ONMYPLAY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BSSG</dc:creator>
  <cp:lastModifiedBy>Михаил Силин</cp:lastModifiedBy>
  <cp:revision>382</cp:revision>
  <dcterms:created xsi:type="dcterms:W3CDTF">2011-11-21T02:15:04Z</dcterms:created>
  <dcterms:modified xsi:type="dcterms:W3CDTF">2014-10-23T04:02:24Z</dcterms:modified>
</cp:coreProperties>
</file>