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7.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8.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66" r:id="rId1"/>
    <p:sldMasterId id="2147483879" r:id="rId2"/>
    <p:sldMasterId id="2147483888" r:id="rId3"/>
    <p:sldMasterId id="2147483911" r:id="rId4"/>
    <p:sldMasterId id="2147483931" r:id="rId5"/>
    <p:sldMasterId id="2147483951" r:id="rId6"/>
    <p:sldMasterId id="2147483971" r:id="rId7"/>
    <p:sldMasterId id="2147483991" r:id="rId8"/>
    <p:sldMasterId id="2147484007" r:id="rId9"/>
  </p:sldMasterIdLst>
  <p:notesMasterIdLst>
    <p:notesMasterId r:id="rId38"/>
  </p:notesMasterIdLst>
  <p:handoutMasterIdLst>
    <p:handoutMasterId r:id="rId39"/>
  </p:handoutMasterIdLst>
  <p:sldIdLst>
    <p:sldId id="472" r:id="rId10"/>
    <p:sldId id="491" r:id="rId11"/>
    <p:sldId id="492" r:id="rId12"/>
    <p:sldId id="502" r:id="rId13"/>
    <p:sldId id="493" r:id="rId14"/>
    <p:sldId id="462" r:id="rId15"/>
    <p:sldId id="494" r:id="rId16"/>
    <p:sldId id="489" r:id="rId17"/>
    <p:sldId id="490" r:id="rId18"/>
    <p:sldId id="487" r:id="rId19"/>
    <p:sldId id="488" r:id="rId20"/>
    <p:sldId id="504" r:id="rId21"/>
    <p:sldId id="467" r:id="rId22"/>
    <p:sldId id="468" r:id="rId23"/>
    <p:sldId id="505" r:id="rId24"/>
    <p:sldId id="506" r:id="rId25"/>
    <p:sldId id="495" r:id="rId26"/>
    <p:sldId id="496" r:id="rId27"/>
    <p:sldId id="497" r:id="rId28"/>
    <p:sldId id="498" r:id="rId29"/>
    <p:sldId id="384" r:id="rId30"/>
    <p:sldId id="471" r:id="rId31"/>
    <p:sldId id="453" r:id="rId32"/>
    <p:sldId id="503" r:id="rId33"/>
    <p:sldId id="499" r:id="rId34"/>
    <p:sldId id="500" r:id="rId35"/>
    <p:sldId id="501" r:id="rId36"/>
    <p:sldId id="484" r:id="rId37"/>
  </p:sldIdLst>
  <p:sldSz cx="9144000" cy="5143500" type="screen16x9"/>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8" autoAdjust="0"/>
    <p:restoredTop sz="71813" autoAdjust="0"/>
  </p:normalViewPr>
  <p:slideViewPr>
    <p:cSldViewPr snapToGrid="0" snapToObjects="1" showGuides="1">
      <p:cViewPr varScale="1">
        <p:scale>
          <a:sx n="70" d="100"/>
          <a:sy n="70" d="100"/>
        </p:scale>
        <p:origin x="1158" y="72"/>
      </p:cViewPr>
      <p:guideLst>
        <p:guide orient="horz" pos="1621"/>
        <p:guide pos="2880"/>
      </p:guideLst>
    </p:cSldViewPr>
  </p:slideViewPr>
  <p:notesTextViewPr>
    <p:cViewPr>
      <p:scale>
        <a:sx n="3" d="2"/>
        <a:sy n="3" d="2"/>
      </p:scale>
      <p:origin x="0" y="0"/>
    </p:cViewPr>
  </p:notesTextViewPr>
  <p:sorterViewPr>
    <p:cViewPr>
      <p:scale>
        <a:sx n="100" d="100"/>
        <a:sy n="100" d="100"/>
      </p:scale>
      <p:origin x="0" y="-9156"/>
    </p:cViewPr>
  </p:sorterViewPr>
  <p:notesViewPr>
    <p:cSldViewPr snapToGrid="0" snapToObjects="1" showGuides="1">
      <p:cViewPr varScale="1">
        <p:scale>
          <a:sx n="102" d="100"/>
          <a:sy n="102" d="100"/>
        </p:scale>
        <p:origin x="-3474" y="-9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75409836065574"/>
          <c:y val="0.11475409836065574"/>
          <c:w val="0.78142076502732238"/>
          <c:h val="0.78142076502732238"/>
        </c:manualLayout>
      </c:layout>
      <c:pieChart>
        <c:varyColors val="1"/>
        <c:ser>
          <c:idx val="0"/>
          <c:order val="0"/>
          <c:tx>
            <c:strRef>
              <c:f>Sheet1!$B$1</c:f>
              <c:strCache>
                <c:ptCount val="1"/>
              </c:strCache>
            </c:strRef>
          </c:tx>
          <c:spPr>
            <a:ln w="9564">
              <a:solidFill>
                <a:srgbClr val="646464"/>
              </a:solidFill>
              <a:prstDash val="solid"/>
            </a:ln>
          </c:spPr>
          <c:dPt>
            <c:idx val="0"/>
            <c:bubble3D val="0"/>
            <c:explosion val="7"/>
            <c:spPr>
              <a:solidFill>
                <a:schemeClr val="accent6"/>
              </a:solidFill>
              <a:ln w="9564">
                <a:solidFill>
                  <a:srgbClr val="646464"/>
                </a:solidFill>
                <a:prstDash val="solid"/>
              </a:ln>
            </c:spPr>
          </c:dPt>
          <c:dPt>
            <c:idx val="1"/>
            <c:bubble3D val="0"/>
            <c:spPr>
              <a:solidFill>
                <a:srgbClr val="C0C0C0"/>
              </a:solidFill>
              <a:ln w="9564">
                <a:solidFill>
                  <a:srgbClr val="646464"/>
                </a:solidFill>
                <a:prstDash val="solid"/>
              </a:ln>
            </c:spPr>
          </c:dPt>
          <c:dPt>
            <c:idx val="2"/>
            <c:bubble3D val="0"/>
            <c:spPr>
              <a:solidFill>
                <a:schemeClr val="hlink"/>
              </a:solidFill>
              <a:ln w="9564">
                <a:solidFill>
                  <a:srgbClr val="646464"/>
                </a:solidFill>
                <a:prstDash val="solid"/>
              </a:ln>
            </c:spPr>
          </c:dPt>
          <c:cat>
            <c:numRef>
              <c:f>Sheet1!$A$2:$A$3</c:f>
              <c:numCache>
                <c:formatCode>General</c:formatCode>
                <c:ptCount val="2"/>
              </c:numCache>
            </c:numRef>
          </c:cat>
          <c:val>
            <c:numRef>
              <c:f>Sheet1!$B$2:$B$3</c:f>
              <c:numCache>
                <c:formatCode>""#\ ##0"%";""\-""#\ ##0"%"</c:formatCode>
                <c:ptCount val="2"/>
                <c:pt idx="0">
                  <c:v>75.000000000008527</c:v>
                </c:pt>
                <c:pt idx="1">
                  <c:v>25.000000000002842</c:v>
                </c:pt>
              </c:numCache>
            </c:numRef>
          </c:val>
        </c:ser>
        <c:dLbls>
          <c:showLegendKey val="0"/>
          <c:showVal val="0"/>
          <c:showCatName val="0"/>
          <c:showSerName val="0"/>
          <c:showPercent val="0"/>
          <c:showBubbleSize val="0"/>
          <c:showLeaderLines val="0"/>
        </c:dLbls>
        <c:firstSliceAng val="90"/>
      </c:pieChart>
      <c:spPr>
        <a:noFill/>
        <a:ln w="19127">
          <a:noFill/>
        </a:ln>
      </c:spPr>
    </c:plotArea>
    <c:plotVisOnly val="1"/>
    <c:dispBlanksAs val="zero"/>
    <c:showDLblsOverMax val="0"/>
  </c:chart>
  <c:spPr>
    <a:noFill/>
    <a:ln>
      <a:noFill/>
    </a:ln>
  </c:spPr>
  <c:txPr>
    <a:bodyPr/>
    <a:lstStyle/>
    <a:p>
      <a:pPr>
        <a:defRPr sz="904" b="1" i="0" u="none" strike="noStrike" baseline="0">
          <a:solidFill>
            <a:schemeClr val="tx1"/>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39303" y="391269"/>
            <a:ext cx="3085703" cy="496411"/>
          </a:xfrm>
          <a:prstGeom prst="rect">
            <a:avLst/>
          </a:prstGeom>
        </p:spPr>
        <p:txBody>
          <a:bodyPr vert="horz" lIns="91440" tIns="45720" rIns="91440" bIns="45720" rtlCol="0"/>
          <a:lstStyle>
            <a:lvl1pPr algn="l">
              <a:defRPr sz="1200"/>
            </a:lvl1pPr>
          </a:lstStyle>
          <a:p>
            <a:endParaRPr lang="en-US" cap="all" dirty="0">
              <a:solidFill>
                <a:schemeClr val="tx2"/>
              </a:solidFill>
              <a:latin typeface="Arial" pitchFamily="34" charset="0"/>
              <a:cs typeface="Arial" pitchFamily="34" charset="0"/>
            </a:endParaRPr>
          </a:p>
        </p:txBody>
      </p:sp>
      <p:sp>
        <p:nvSpPr>
          <p:cNvPr id="3" name="Date Placeholder 2"/>
          <p:cNvSpPr>
            <a:spLocks noGrp="1"/>
          </p:cNvSpPr>
          <p:nvPr>
            <p:ph type="dt" sz="quarter" idx="1"/>
          </p:nvPr>
        </p:nvSpPr>
        <p:spPr>
          <a:xfrm>
            <a:off x="5211551" y="391269"/>
            <a:ext cx="1118783" cy="496411"/>
          </a:xfrm>
          <a:prstGeom prst="rect">
            <a:avLst/>
          </a:prstGeom>
        </p:spPr>
        <p:txBody>
          <a:bodyPr vert="horz" lIns="91440" tIns="45720" rIns="91440" bIns="45720" rtlCol="0"/>
          <a:lstStyle>
            <a:lvl1pPr algn="r">
              <a:defRPr sz="1200"/>
            </a:lvl1pPr>
          </a:lstStyle>
          <a:p>
            <a:fld id="{0129DCB2-666D-443B-B634-60AAAE2CBEAB}" type="datetimeFigureOut">
              <a:rPr lang="en-US" smtClean="0">
                <a:solidFill>
                  <a:schemeClr val="tx2"/>
                </a:solidFill>
                <a:latin typeface="Arial" pitchFamily="34" charset="0"/>
                <a:cs typeface="Arial" pitchFamily="34" charset="0"/>
              </a:rPr>
              <a:t>10/23/2014</a:t>
            </a:fld>
            <a:endParaRPr lang="en-US" dirty="0">
              <a:solidFill>
                <a:schemeClr val="tx2"/>
              </a:solidFill>
              <a:latin typeface="Arial" pitchFamily="34" charset="0"/>
              <a:cs typeface="Arial" pitchFamily="34" charset="0"/>
            </a:endParaRPr>
          </a:p>
        </p:txBody>
      </p:sp>
      <p:sp>
        <p:nvSpPr>
          <p:cNvPr id="9" name="Textbox 3"/>
          <p:cNvSpPr/>
          <p:nvPr/>
        </p:nvSpPr>
        <p:spPr>
          <a:xfrm>
            <a:off x="399441" y="9314674"/>
            <a:ext cx="2999396" cy="153888"/>
          </a:xfrm>
          <a:prstGeom prst="rect">
            <a:avLst/>
          </a:prstGeom>
        </p:spPr>
        <p:txBody>
          <a:bodyPr wrap="square">
            <a:spAutoFit/>
          </a:bodyPr>
          <a:lstStyle/>
          <a:p>
            <a:pPr>
              <a:defRPr/>
            </a:pPr>
            <a:r>
              <a:rPr lang="en-US" sz="400" b="1" kern="100" spc="50" baseline="0" dirty="0" smtClean="0">
                <a:solidFill>
                  <a:schemeClr val="tx2"/>
                </a:solidFill>
                <a:latin typeface="Arial" pitchFamily="34" charset="0"/>
                <a:cs typeface="Arial" pitchFamily="34" charset="0"/>
              </a:rPr>
              <a:t>Copyright © 2013, SAS Institute Inc. All rights reserved.</a:t>
            </a:r>
          </a:p>
        </p:txBody>
      </p:sp>
      <p:sp>
        <p:nvSpPr>
          <p:cNvPr id="5" name="Slide Number Placeholder 4"/>
          <p:cNvSpPr>
            <a:spLocks noGrp="1"/>
          </p:cNvSpPr>
          <p:nvPr>
            <p:ph type="sldNum" sz="quarter" idx="3"/>
          </p:nvPr>
        </p:nvSpPr>
        <p:spPr>
          <a:xfrm>
            <a:off x="3543603" y="9015313"/>
            <a:ext cx="2786733" cy="496411"/>
          </a:xfrm>
          <a:prstGeom prst="rect">
            <a:avLst/>
          </a:prstGeom>
        </p:spPr>
        <p:txBody>
          <a:bodyPr vert="horz" lIns="91440" tIns="45720" rIns="91440" bIns="45720" rtlCol="0" anchor="b"/>
          <a:lstStyle>
            <a:lvl1pPr algn="r">
              <a:defRPr sz="1200"/>
            </a:lvl1pPr>
          </a:lstStyle>
          <a:p>
            <a:fld id="{DB127DA2-341D-4995-A858-42616FD3ECF2}" type="slidenum">
              <a:rPr lang="en-US" smtClean="0">
                <a:solidFill>
                  <a:schemeClr val="tx2"/>
                </a:solidFill>
                <a:latin typeface="Arial" pitchFamily="34" charset="0"/>
                <a:cs typeface="Arial" pitchFamily="34" charset="0"/>
              </a:rPr>
              <a:t>‹#›</a:t>
            </a:fld>
            <a:endParaRPr lang="en-US" dirty="0">
              <a:solidFill>
                <a:schemeClr val="tx2"/>
              </a:solidFill>
              <a:latin typeface="Arial" pitchFamily="34" charset="0"/>
              <a:cs typeface="Arial" pitchFamily="34" charset="0"/>
            </a:endParaRPr>
          </a:p>
        </p:txBody>
      </p:sp>
      <p:pic>
        <p:nvPicPr>
          <p:cNvPr id="8"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08" y="475767"/>
            <a:ext cx="1009400" cy="257244"/>
          </a:xfrm>
          <a:prstGeom prst="rect">
            <a:avLst/>
          </a:prstGeom>
        </p:spPr>
      </p:pic>
    </p:spTree>
    <p:extLst>
      <p:ext uri="{BB962C8B-B14F-4D97-AF65-F5344CB8AC3E}">
        <p14:creationId xmlns:p14="http://schemas.microsoft.com/office/powerpoint/2010/main" val="2823059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39303" y="391747"/>
            <a:ext cx="3085704" cy="496411"/>
          </a:xfrm>
          <a:prstGeom prst="rect">
            <a:avLst/>
          </a:prstGeom>
        </p:spPr>
        <p:txBody>
          <a:bodyPr vert="horz" lIns="91440" tIns="45720" rIns="91440" bIns="45720" rtlCol="0"/>
          <a:lstStyle>
            <a:lvl1pPr algn="l">
              <a:defRPr sz="1200" cap="all" baseline="0">
                <a:solidFill>
                  <a:schemeClr val="tx2"/>
                </a:solidFill>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5211551" y="391747"/>
            <a:ext cx="1118785" cy="496411"/>
          </a:xfrm>
          <a:prstGeom prst="rect">
            <a:avLst/>
          </a:prstGeom>
        </p:spPr>
        <p:txBody>
          <a:bodyPr vert="horz" lIns="91440" tIns="45720" rIns="91440" bIns="45720" rtlCol="0"/>
          <a:lstStyle>
            <a:lvl1pPr algn="r">
              <a:defRPr sz="1200">
                <a:solidFill>
                  <a:schemeClr val="tx2"/>
                </a:solidFill>
                <a:latin typeface="Arial" pitchFamily="34" charset="0"/>
                <a:cs typeface="Arial" pitchFamily="34" charset="0"/>
              </a:defRPr>
            </a:lvl1pPr>
          </a:lstStyle>
          <a:p>
            <a:fld id="{B707393A-A5CC-43F0-840F-48DA71FAE2C9}" type="datetimeFigureOut">
              <a:rPr lang="en-US" smtClean="0"/>
              <a:pPr/>
              <a:t>10/23/2014</a:t>
            </a:fld>
            <a:endParaRPr lang="en-US" dirty="0"/>
          </a:p>
        </p:txBody>
      </p:sp>
      <p:sp>
        <p:nvSpPr>
          <p:cNvPr id="4" name="Slide Image Placeholder 3"/>
          <p:cNvSpPr>
            <a:spLocks noGrp="1" noRot="1" noChangeAspect="1"/>
          </p:cNvSpPr>
          <p:nvPr>
            <p:ph type="sldImg" idx="2"/>
          </p:nvPr>
        </p:nvSpPr>
        <p:spPr>
          <a:xfrm>
            <a:off x="198438" y="992188"/>
            <a:ext cx="6410325" cy="3606800"/>
          </a:xfrm>
          <a:prstGeom prst="rect">
            <a:avLst/>
          </a:prstGeom>
          <a:noFill/>
          <a:ln w="12700">
            <a:solidFill>
              <a:schemeClr val="bg2">
                <a:lumMod val="60000"/>
                <a:lumOff val="40000"/>
              </a:schemeClr>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76783" y="4705345"/>
            <a:ext cx="5853552" cy="4310923"/>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5"/>
          <p:cNvSpPr/>
          <p:nvPr/>
        </p:nvSpPr>
        <p:spPr>
          <a:xfrm>
            <a:off x="404764" y="9314674"/>
            <a:ext cx="2994073" cy="153888"/>
          </a:xfrm>
          <a:prstGeom prst="rect">
            <a:avLst/>
          </a:prstGeom>
        </p:spPr>
        <p:txBody>
          <a:bodyPr wrap="square">
            <a:spAutoFit/>
          </a:bodyPr>
          <a:lstStyle/>
          <a:p>
            <a:pPr>
              <a:defRPr/>
            </a:pPr>
            <a:r>
              <a:rPr lang="en-US" sz="400" b="1" kern="100" spc="50" baseline="0" dirty="0" smtClean="0">
                <a:solidFill>
                  <a:schemeClr val="tx2"/>
                </a:solidFill>
                <a:latin typeface="Arial" pitchFamily="34" charset="0"/>
                <a:cs typeface="Arial" pitchFamily="34" charset="0"/>
              </a:rPr>
              <a:t>Copyright © 2013, SAS Institute Inc. All rights reserved.</a:t>
            </a:r>
          </a:p>
        </p:txBody>
      </p:sp>
      <p:sp>
        <p:nvSpPr>
          <p:cNvPr id="7" name="Slide Number Placeholder 6"/>
          <p:cNvSpPr>
            <a:spLocks noGrp="1"/>
          </p:cNvSpPr>
          <p:nvPr>
            <p:ph type="sldNum" sz="quarter" idx="5"/>
          </p:nvPr>
        </p:nvSpPr>
        <p:spPr>
          <a:xfrm>
            <a:off x="3543603" y="9016268"/>
            <a:ext cx="2786733" cy="496411"/>
          </a:xfrm>
          <a:prstGeom prst="rect">
            <a:avLst/>
          </a:prstGeom>
        </p:spPr>
        <p:txBody>
          <a:bodyPr vert="horz" lIns="91440" tIns="45720" rIns="91440" bIns="45720" rtlCol="0" anchor="b"/>
          <a:lstStyle>
            <a:lvl1pPr algn="r">
              <a:defRPr sz="1200">
                <a:solidFill>
                  <a:schemeClr val="tx2"/>
                </a:solidFill>
                <a:latin typeface="Arial" pitchFamily="34" charset="0"/>
                <a:cs typeface="Arial" pitchFamily="34" charset="0"/>
              </a:defRPr>
            </a:lvl1pPr>
          </a:lstStyle>
          <a:p>
            <a:fld id="{BAE402D1-88AD-43C2-B8BB-8C7904BBCA11}" type="slidenum">
              <a:rPr lang="en-US" smtClean="0"/>
              <a:pPr/>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547" y="476245"/>
            <a:ext cx="1009400" cy="257244"/>
          </a:xfrm>
          <a:prstGeom prst="rect">
            <a:avLst/>
          </a:prstGeom>
        </p:spPr>
      </p:pic>
    </p:spTree>
    <p:extLst>
      <p:ext uri="{BB962C8B-B14F-4D97-AF65-F5344CB8AC3E}">
        <p14:creationId xmlns:p14="http://schemas.microsoft.com/office/powerpoint/2010/main" val="323604440"/>
      </p:ext>
    </p:extLst>
  </p:cSld>
  <p:clrMap bg1="lt1" tx1="dk1" bg2="lt2" tx2="dk2" accent1="accent1" accent2="accent2" accent3="accent3" accent4="accent4" accent5="accent5" accent6="accent6" hlink="hlink" folHlink="folHlink"/>
  <p:notesStyle>
    <a:lvl1pPr marL="0" algn="l" defTabSz="182880" rtl="0" eaLnBrk="1" latinLnBrk="0" hangingPunct="1">
      <a:lnSpc>
        <a:spcPct val="100000"/>
      </a:lnSpc>
      <a:defRPr sz="1200" kern="1200" baseline="0">
        <a:solidFill>
          <a:schemeClr val="tx2"/>
        </a:solidFill>
        <a:effectLst/>
        <a:latin typeface="Arial" pitchFamily="34" charset="0"/>
        <a:ea typeface="+mn-ea"/>
        <a:cs typeface="Arial" pitchFamily="34" charset="0"/>
      </a:defRPr>
    </a:lvl1pPr>
    <a:lvl2pPr marL="457200" algn="l" defTabSz="182880" rtl="0" eaLnBrk="1" latinLnBrk="0" hangingPunct="1">
      <a:lnSpc>
        <a:spcPct val="100000"/>
      </a:lnSpc>
      <a:defRPr sz="1200" kern="1200" baseline="0">
        <a:solidFill>
          <a:schemeClr val="tx2"/>
        </a:solidFill>
        <a:latin typeface="Arial" pitchFamily="34" charset="0"/>
        <a:ea typeface="+mn-ea"/>
        <a:cs typeface="Arial" pitchFamily="34" charset="0"/>
      </a:defRPr>
    </a:lvl2pPr>
    <a:lvl3pPr marL="914400" algn="l" defTabSz="182880" rtl="0" eaLnBrk="1" latinLnBrk="0" hangingPunct="1">
      <a:lnSpc>
        <a:spcPct val="100000"/>
      </a:lnSpc>
      <a:defRPr sz="1200" kern="1200" baseline="0">
        <a:solidFill>
          <a:schemeClr val="tx2"/>
        </a:solidFill>
        <a:latin typeface="Arial" pitchFamily="34" charset="0"/>
        <a:ea typeface="+mn-ea"/>
        <a:cs typeface="Arial" pitchFamily="34" charset="0"/>
      </a:defRPr>
    </a:lvl3pPr>
    <a:lvl4pPr marL="1371600" algn="l" defTabSz="182880" rtl="0" eaLnBrk="1" latinLnBrk="0" hangingPunct="1">
      <a:lnSpc>
        <a:spcPct val="100000"/>
      </a:lnSpc>
      <a:defRPr sz="1200" kern="1200" baseline="0">
        <a:solidFill>
          <a:schemeClr val="tx2"/>
        </a:solidFill>
        <a:latin typeface="Arial" pitchFamily="34" charset="0"/>
        <a:ea typeface="+mn-ea"/>
        <a:cs typeface="Arial" pitchFamily="34" charset="0"/>
      </a:defRPr>
    </a:lvl4pPr>
    <a:lvl5pPr marL="1828800" algn="l" defTabSz="182880" rtl="0" eaLnBrk="1" latinLnBrk="0" hangingPunct="1">
      <a:lnSpc>
        <a:spcPct val="100000"/>
      </a:lnSpc>
      <a:defRPr sz="1200" kern="1200" baseline="0">
        <a:solidFill>
          <a:schemeClr val="tx2"/>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992188"/>
            <a:ext cx="6413500" cy="3608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1</a:t>
            </a:fld>
            <a:endParaRPr lang="en-US" dirty="0"/>
          </a:p>
        </p:txBody>
      </p:sp>
    </p:spTree>
    <p:extLst>
      <p:ext uri="{BB962C8B-B14F-4D97-AF65-F5344CB8AC3E}">
        <p14:creationId xmlns:p14="http://schemas.microsoft.com/office/powerpoint/2010/main" val="1932269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1071563"/>
            <a:ext cx="6924675" cy="3895725"/>
          </a:xfrm>
        </p:spPr>
      </p:sp>
      <p:sp>
        <p:nvSpPr>
          <p:cNvPr id="3" name="Notes Placeholder 2"/>
          <p:cNvSpPr>
            <a:spLocks noGrp="1"/>
          </p:cNvSpPr>
          <p:nvPr>
            <p:ph type="body" idx="1"/>
          </p:nvPr>
        </p:nvSpPr>
        <p:spPr/>
        <p:txBody>
          <a:bodyPr/>
          <a:lstStyle/>
          <a:p>
            <a:pPr>
              <a:spcBef>
                <a:spcPts val="409"/>
              </a:spcBef>
            </a:pPr>
            <a:r>
              <a:rPr lang="ru-RU" sz="1000" b="1" kern="1200" baseline="0" dirty="0" err="1" smtClean="0">
                <a:solidFill>
                  <a:srgbClr val="000000"/>
                </a:solidFill>
                <a:effectLst/>
                <a:latin typeface="Arial"/>
                <a:ea typeface="+mn-ea"/>
                <a:cs typeface="Arial" pitchFamily="34" charset="0"/>
              </a:rPr>
              <a:t>Data</a:t>
            </a:r>
            <a:r>
              <a:rPr lang="ru-RU" sz="1000" b="1" kern="1200" baseline="0" dirty="0" smtClean="0">
                <a:solidFill>
                  <a:srgbClr val="000000"/>
                </a:solidFill>
                <a:effectLst/>
                <a:latin typeface="Arial"/>
                <a:ea typeface="+mn-ea"/>
                <a:cs typeface="Arial" pitchFamily="34" charset="0"/>
              </a:rPr>
              <a:t> </a:t>
            </a:r>
            <a:r>
              <a:rPr lang="ru-RU" sz="1000" b="1" kern="1200" baseline="0" dirty="0" err="1" smtClean="0">
                <a:solidFill>
                  <a:srgbClr val="000000"/>
                </a:solidFill>
                <a:effectLst/>
                <a:latin typeface="Arial"/>
                <a:ea typeface="+mn-ea"/>
                <a:cs typeface="Arial" pitchFamily="34" charset="0"/>
              </a:rPr>
              <a:t>Mining</a:t>
            </a:r>
            <a:r>
              <a:rPr lang="ru-RU" sz="1000" b="1" kern="1200" baseline="0" dirty="0" smtClean="0">
                <a:solidFill>
                  <a:srgbClr val="000000"/>
                </a:solidFill>
                <a:effectLst/>
                <a:latin typeface="Arial"/>
                <a:ea typeface="+mn-ea"/>
                <a:cs typeface="Arial" pitchFamily="34" charset="0"/>
              </a:rPr>
              <a:t> – расчет вероятности инцидента по состоянию работы оборудования</a:t>
            </a:r>
          </a:p>
          <a:p>
            <a:pPr>
              <a:spcBef>
                <a:spcPts val="409"/>
              </a:spcBef>
            </a:pPr>
            <a:r>
              <a:rPr lang="ru-RU" sz="1000" b="1" kern="1200" baseline="0" dirty="0" smtClean="0">
                <a:solidFill>
                  <a:srgbClr val="000000"/>
                </a:solidFill>
                <a:effectLst/>
                <a:latin typeface="Arial"/>
                <a:ea typeface="+mn-ea"/>
                <a:cs typeface="Arial" pitchFamily="34" charset="0"/>
              </a:rPr>
              <a:t>Специализированные методы анализа оборудования</a:t>
            </a:r>
          </a:p>
          <a:p>
            <a:pPr>
              <a:spcBef>
                <a:spcPts val="409"/>
              </a:spcBef>
            </a:pPr>
            <a:r>
              <a:rPr lang="ru-RU" sz="1000" b="1" kern="1200" baseline="0" dirty="0" err="1" smtClean="0">
                <a:solidFill>
                  <a:srgbClr val="000000"/>
                </a:solidFill>
                <a:effectLst/>
                <a:latin typeface="Arial"/>
                <a:ea typeface="+mn-ea"/>
                <a:cs typeface="Arial" pitchFamily="34" charset="0"/>
              </a:rPr>
              <a:t>Quality</a:t>
            </a:r>
            <a:r>
              <a:rPr lang="ru-RU" sz="1000" b="1" kern="1200" baseline="0" dirty="0" smtClean="0">
                <a:solidFill>
                  <a:srgbClr val="000000"/>
                </a:solidFill>
                <a:effectLst/>
                <a:latin typeface="Arial"/>
                <a:ea typeface="+mn-ea"/>
                <a:cs typeface="Arial" pitchFamily="34" charset="0"/>
              </a:rPr>
              <a:t> </a:t>
            </a:r>
            <a:r>
              <a:rPr lang="ru-RU" sz="1000" b="1" kern="1200" baseline="0" dirty="0" err="1" smtClean="0">
                <a:solidFill>
                  <a:srgbClr val="000000"/>
                </a:solidFill>
                <a:effectLst/>
                <a:latin typeface="Arial"/>
                <a:ea typeface="+mn-ea"/>
                <a:cs typeface="Arial" pitchFamily="34" charset="0"/>
              </a:rPr>
              <a:t>Control</a:t>
            </a:r>
            <a:r>
              <a:rPr lang="ru-RU" sz="1000" b="1" kern="1200" baseline="0" dirty="0" smtClean="0">
                <a:solidFill>
                  <a:srgbClr val="000000"/>
                </a:solidFill>
                <a:effectLst/>
                <a:latin typeface="Arial"/>
                <a:ea typeface="+mn-ea"/>
                <a:cs typeface="Arial" pitchFamily="34" charset="0"/>
              </a:rPr>
              <a:t> – выделение нештатных событий во временных рядах</a:t>
            </a:r>
          </a:p>
          <a:p>
            <a:pPr>
              <a:spcBef>
                <a:spcPts val="409"/>
              </a:spcBef>
            </a:pPr>
            <a:r>
              <a:rPr lang="ru-RU" sz="1000" b="1" kern="1200" baseline="0" dirty="0" err="1" smtClean="0">
                <a:solidFill>
                  <a:srgbClr val="000000"/>
                </a:solidFill>
                <a:effectLst/>
                <a:latin typeface="Arial"/>
                <a:ea typeface="+mn-ea"/>
                <a:cs typeface="Arial" pitchFamily="34" charset="0"/>
              </a:rPr>
              <a:t>Time</a:t>
            </a:r>
            <a:r>
              <a:rPr lang="ru-RU" sz="1000" b="1" kern="1200" baseline="0" dirty="0" smtClean="0">
                <a:solidFill>
                  <a:srgbClr val="000000"/>
                </a:solidFill>
                <a:effectLst/>
                <a:latin typeface="Arial"/>
                <a:ea typeface="+mn-ea"/>
                <a:cs typeface="Arial" pitchFamily="34" charset="0"/>
              </a:rPr>
              <a:t> </a:t>
            </a:r>
            <a:r>
              <a:rPr lang="ru-RU" sz="1000" b="1" kern="1200" baseline="0" dirty="0" err="1" smtClean="0">
                <a:solidFill>
                  <a:srgbClr val="000000"/>
                </a:solidFill>
                <a:effectLst/>
                <a:latin typeface="Arial"/>
                <a:ea typeface="+mn-ea"/>
                <a:cs typeface="Arial" pitchFamily="34" charset="0"/>
              </a:rPr>
              <a:t>Series</a:t>
            </a:r>
            <a:r>
              <a:rPr lang="ru-RU" sz="1000" b="1" kern="1200" baseline="0" dirty="0" smtClean="0">
                <a:solidFill>
                  <a:srgbClr val="000000"/>
                </a:solidFill>
                <a:effectLst/>
                <a:latin typeface="Arial"/>
                <a:ea typeface="+mn-ea"/>
                <a:cs typeface="Arial" pitchFamily="34" charset="0"/>
              </a:rPr>
              <a:t> </a:t>
            </a:r>
            <a:r>
              <a:rPr lang="ru-RU" sz="1000" b="1" kern="1200" baseline="0" dirty="0" err="1" smtClean="0">
                <a:solidFill>
                  <a:srgbClr val="000000"/>
                </a:solidFill>
                <a:effectLst/>
                <a:latin typeface="Arial"/>
                <a:ea typeface="+mn-ea"/>
                <a:cs typeface="Arial" pitchFamily="34" charset="0"/>
              </a:rPr>
              <a:t>Data</a:t>
            </a:r>
            <a:r>
              <a:rPr lang="ru-RU" sz="1000" b="1" kern="1200" baseline="0" dirty="0" smtClean="0">
                <a:solidFill>
                  <a:srgbClr val="000000"/>
                </a:solidFill>
                <a:effectLst/>
                <a:latin typeface="Arial"/>
                <a:ea typeface="+mn-ea"/>
                <a:cs typeface="Arial" pitchFamily="34" charset="0"/>
              </a:rPr>
              <a:t> </a:t>
            </a:r>
            <a:r>
              <a:rPr lang="ru-RU" sz="1000" b="1" kern="1200" baseline="0" dirty="0" err="1" smtClean="0">
                <a:solidFill>
                  <a:srgbClr val="000000"/>
                </a:solidFill>
                <a:effectLst/>
                <a:latin typeface="Arial"/>
                <a:ea typeface="+mn-ea"/>
                <a:cs typeface="Arial" pitchFamily="34" charset="0"/>
              </a:rPr>
              <a:t>Mining</a:t>
            </a:r>
            <a:r>
              <a:rPr lang="ru-RU" sz="1000" b="1" kern="1200" baseline="0" dirty="0" smtClean="0">
                <a:solidFill>
                  <a:srgbClr val="000000"/>
                </a:solidFill>
                <a:effectLst/>
                <a:latin typeface="Arial"/>
                <a:ea typeface="+mn-ea"/>
                <a:cs typeface="Arial" pitchFamily="34" charset="0"/>
              </a:rPr>
              <a:t> – расчет вероятности инцидента по временному ряду</a:t>
            </a:r>
          </a:p>
          <a:p>
            <a:pPr>
              <a:spcBef>
                <a:spcPts val="409"/>
              </a:spcBef>
            </a:pPr>
            <a:r>
              <a:rPr lang="ru-RU" sz="1000" b="1" kern="1200" baseline="0" dirty="0" smtClean="0">
                <a:solidFill>
                  <a:srgbClr val="000000"/>
                </a:solidFill>
                <a:effectLst/>
                <a:latin typeface="Arial"/>
                <a:ea typeface="+mn-ea"/>
                <a:cs typeface="Arial" pitchFamily="34" charset="0"/>
              </a:rPr>
              <a:t>Ассоциативный анализ – выявление последовательности событий, которая приводит к инцидентам</a:t>
            </a:r>
          </a:p>
          <a:p>
            <a:pPr>
              <a:spcBef>
                <a:spcPts val="409"/>
              </a:spcBef>
            </a:pPr>
            <a:r>
              <a:rPr lang="ru-RU" sz="1000" b="1" kern="1200" baseline="0" dirty="0" smtClean="0">
                <a:solidFill>
                  <a:srgbClr val="000000"/>
                </a:solidFill>
                <a:effectLst/>
                <a:latin typeface="Arial"/>
                <a:ea typeface="+mn-ea"/>
                <a:cs typeface="Arial" pitchFamily="34" charset="0"/>
              </a:rPr>
              <a:t>Прогнозирование временных рядов – ожидаемое достижение критических значений</a:t>
            </a:r>
          </a:p>
          <a:p>
            <a:pPr>
              <a:spcBef>
                <a:spcPts val="409"/>
              </a:spcBef>
            </a:pPr>
            <a:endParaRPr lang="ru-RU" sz="1000" b="1" kern="1200" baseline="0" dirty="0" smtClean="0">
              <a:solidFill>
                <a:srgbClr val="000000"/>
              </a:solidFill>
              <a:effectLst/>
              <a:latin typeface="Arial"/>
              <a:ea typeface="+mn-ea"/>
              <a:cs typeface="Arial" pitchFamily="34" charset="0"/>
            </a:endParaRPr>
          </a:p>
          <a:p>
            <a:pPr>
              <a:spcBef>
                <a:spcPts val="409"/>
              </a:spcBef>
            </a:pPr>
            <a:endParaRPr lang="ru-RU" sz="1000" b="1" kern="1200" baseline="0" dirty="0" smtClean="0">
              <a:solidFill>
                <a:srgbClr val="000000"/>
              </a:solidFill>
              <a:effectLst/>
              <a:latin typeface="Arial"/>
              <a:ea typeface="+mn-ea"/>
              <a:cs typeface="Arial" pitchFamily="34" charset="0"/>
            </a:endParaRPr>
          </a:p>
          <a:p>
            <a:pPr>
              <a:spcBef>
                <a:spcPts val="409"/>
              </a:spcBef>
            </a:pPr>
            <a:r>
              <a:rPr lang="en-GB" sz="1000" b="1" kern="1200" baseline="0" dirty="0" err="1" smtClean="0">
                <a:solidFill>
                  <a:srgbClr val="000000"/>
                </a:solidFill>
                <a:effectLst/>
                <a:latin typeface="Arial"/>
                <a:ea typeface="+mn-ea"/>
                <a:cs typeface="Arial" pitchFamily="34" charset="0"/>
              </a:rPr>
              <a:t>Таким</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образом</a:t>
            </a:r>
            <a:r>
              <a:rPr lang="en-GB" sz="1000" b="1" kern="1200" baseline="0" dirty="0" smtClean="0">
                <a:solidFill>
                  <a:srgbClr val="000000"/>
                </a:solidFill>
                <a:effectLst/>
                <a:latin typeface="Arial"/>
                <a:ea typeface="+mn-ea"/>
                <a:cs typeface="Arial" pitchFamily="34" charset="0"/>
              </a:rPr>
              <a:t>, в </a:t>
            </a:r>
            <a:r>
              <a:rPr lang="en-GB" sz="1000" b="1" kern="1200" baseline="0" dirty="0" err="1" smtClean="0">
                <a:solidFill>
                  <a:srgbClr val="000000"/>
                </a:solidFill>
                <a:effectLst/>
                <a:latin typeface="Arial"/>
                <a:ea typeface="+mn-ea"/>
                <a:cs typeface="Arial" pitchFamily="34" charset="0"/>
              </a:rPr>
              <a:t>этом</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примере</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где</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событие</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произошло</a:t>
            </a:r>
            <a:r>
              <a:rPr lang="en-GB" sz="1000" b="1" kern="1200" baseline="0" dirty="0" smtClean="0">
                <a:solidFill>
                  <a:srgbClr val="000000"/>
                </a:solidFill>
                <a:effectLst/>
                <a:latin typeface="Arial"/>
                <a:ea typeface="+mn-ea"/>
                <a:cs typeface="Arial" pitchFamily="34" charset="0"/>
              </a:rPr>
              <a:t> 3 </a:t>
            </a:r>
            <a:r>
              <a:rPr lang="en-GB" sz="1000" b="1" kern="1200" baseline="0" dirty="0" err="1" smtClean="0">
                <a:solidFill>
                  <a:srgbClr val="000000"/>
                </a:solidFill>
                <a:effectLst/>
                <a:latin typeface="Arial"/>
                <a:ea typeface="+mn-ea"/>
                <a:cs typeface="Arial" pitchFamily="34" charset="0"/>
              </a:rPr>
              <a:t>раза</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можно</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видеть</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что</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появление</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ступенчатого</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изменения</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указывает</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на</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возможность</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будущего</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отказа</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Затем</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отказ</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развивается</a:t>
            </a:r>
            <a:r>
              <a:rPr lang="en-GB" sz="1000" b="1" kern="1200" baseline="0" dirty="0" smtClean="0">
                <a:solidFill>
                  <a:srgbClr val="000000"/>
                </a:solidFill>
                <a:effectLst/>
                <a:latin typeface="Arial"/>
                <a:ea typeface="+mn-ea"/>
                <a:cs typeface="Arial" pitchFamily="34" charset="0"/>
              </a:rPr>
              <a:t> с </a:t>
            </a:r>
            <a:r>
              <a:rPr lang="en-GB" sz="1000" b="1" kern="1200" baseline="0" dirty="0" err="1" smtClean="0">
                <a:solidFill>
                  <a:srgbClr val="000000"/>
                </a:solidFill>
                <a:effectLst/>
                <a:latin typeface="Arial"/>
                <a:ea typeface="+mn-ea"/>
                <a:cs typeface="Arial" pitchFamily="34" charset="0"/>
              </a:rPr>
              <a:t>возникновением</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неустойчивости</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указывающей</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на</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высокую</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вероятность</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приближающегося</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отказа</a:t>
            </a:r>
            <a:r>
              <a:rPr lang="en-GB" sz="1000" b="1" kern="1200" baseline="0" dirty="0" smtClean="0">
                <a:solidFill>
                  <a:srgbClr val="000000"/>
                </a:solidFill>
                <a:effectLst/>
                <a:latin typeface="Arial"/>
                <a:ea typeface="+mn-ea"/>
                <a:cs typeface="Arial" pitchFamily="34" charset="0"/>
              </a:rPr>
              <a:t>.</a:t>
            </a:r>
          </a:p>
          <a:p>
            <a:endParaRPr lang="en-US" sz="1000" dirty="0" smtClean="0"/>
          </a:p>
          <a:p>
            <a:pPr>
              <a:spcBef>
                <a:spcPts val="409"/>
              </a:spcBef>
            </a:pPr>
            <a:r>
              <a:rPr lang="en-GB" sz="1000" b="1" kern="1200" baseline="0" dirty="0" err="1" smtClean="0">
                <a:solidFill>
                  <a:srgbClr val="000000"/>
                </a:solidFill>
                <a:effectLst/>
                <a:latin typeface="Arial"/>
                <a:ea typeface="+mn-ea"/>
                <a:cs typeface="Arial" pitchFamily="34" charset="0"/>
              </a:rPr>
              <a:t>Результаты</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процесса</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корреляции</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могут</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быть</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оформлены</a:t>
            </a:r>
            <a:r>
              <a:rPr lang="en-GB" sz="1000" b="1" kern="1200" baseline="0" dirty="0" smtClean="0">
                <a:solidFill>
                  <a:srgbClr val="000000"/>
                </a:solidFill>
                <a:effectLst/>
                <a:latin typeface="Arial"/>
                <a:ea typeface="+mn-ea"/>
                <a:cs typeface="Arial" pitchFamily="34" charset="0"/>
              </a:rPr>
              <a:t> и </a:t>
            </a:r>
            <a:r>
              <a:rPr lang="en-GB" sz="1000" b="1" kern="1200" baseline="0" dirty="0" err="1" smtClean="0">
                <a:solidFill>
                  <a:srgbClr val="000000"/>
                </a:solidFill>
                <a:effectLst/>
                <a:latin typeface="Arial"/>
                <a:ea typeface="+mn-ea"/>
                <a:cs typeface="Arial" pitchFamily="34" charset="0"/>
              </a:rPr>
              <a:t>развернуты</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оперативно</a:t>
            </a:r>
            <a:r>
              <a:rPr lang="en-GB" sz="1000" b="1" kern="1200" baseline="0" dirty="0" smtClean="0">
                <a:solidFill>
                  <a:srgbClr val="000000"/>
                </a:solidFill>
                <a:effectLst/>
                <a:latin typeface="Arial"/>
                <a:ea typeface="+mn-ea"/>
                <a:cs typeface="Arial" pitchFamily="34" charset="0"/>
              </a:rPr>
              <a:t> в </a:t>
            </a:r>
            <a:r>
              <a:rPr lang="en-GB" sz="1000" b="1" kern="1200" baseline="0" dirty="0" err="1" smtClean="0">
                <a:solidFill>
                  <a:srgbClr val="000000"/>
                </a:solidFill>
                <a:effectLst/>
                <a:latin typeface="Arial"/>
                <a:ea typeface="+mn-ea"/>
                <a:cs typeface="Arial" pitchFamily="34" charset="0"/>
              </a:rPr>
              <a:t>виде</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прогнозной</a:t>
            </a:r>
            <a:r>
              <a:rPr lang="en-GB" sz="1000" b="1" kern="1200" baseline="0" dirty="0" smtClean="0">
                <a:solidFill>
                  <a:srgbClr val="000000"/>
                </a:solidFill>
                <a:effectLst/>
                <a:latin typeface="Arial"/>
                <a:ea typeface="+mn-ea"/>
                <a:cs typeface="Arial" pitchFamily="34" charset="0"/>
              </a:rPr>
              <a:t> </a:t>
            </a:r>
            <a:r>
              <a:rPr lang="en-GB" sz="1000" b="1" kern="1200" baseline="0" dirty="0" err="1" smtClean="0">
                <a:solidFill>
                  <a:srgbClr val="000000"/>
                </a:solidFill>
                <a:effectLst/>
                <a:latin typeface="Arial"/>
                <a:ea typeface="+mn-ea"/>
                <a:cs typeface="Arial" pitchFamily="34" charset="0"/>
              </a:rPr>
              <a:t>модели</a:t>
            </a:r>
            <a:r>
              <a:rPr lang="en-GB" sz="1000" b="1" kern="1200" baseline="0" dirty="0" smtClean="0">
                <a:solidFill>
                  <a:srgbClr val="000000"/>
                </a:solidFill>
                <a:effectLst/>
                <a:latin typeface="Arial"/>
                <a:ea typeface="+mn-ea"/>
                <a:cs typeface="Arial" pitchFamily="34" charset="0"/>
              </a:rPr>
              <a:t>.</a:t>
            </a:r>
          </a:p>
          <a:p>
            <a:pPr>
              <a:spcBef>
                <a:spcPts val="409"/>
              </a:spcBef>
            </a:pPr>
            <a:endParaRPr lang="en-GB" sz="1100" b="1" dirty="0">
              <a:solidFill>
                <a:srgbClr val="000000"/>
              </a:solidFill>
              <a:latin typeface="Arial"/>
              <a:cs typeface="+mn-cs"/>
            </a:endParaRPr>
          </a:p>
        </p:txBody>
      </p:sp>
      <p:sp>
        <p:nvSpPr>
          <p:cNvPr id="4" name="Slide Number Placeholder 3"/>
          <p:cNvSpPr>
            <a:spLocks noGrp="1"/>
          </p:cNvSpPr>
          <p:nvPr>
            <p:ph type="sldNum" sz="quarter" idx="10"/>
          </p:nvPr>
        </p:nvSpPr>
        <p:spPr/>
        <p:txBody>
          <a:bodyPr/>
          <a:lstStyle/>
          <a:p>
            <a:fld id="{627E625E-4ECF-487B-9A7A-BDE5518197FF}" type="slidenum">
              <a:rPr lang="en-US" sz="900" b="1">
                <a:solidFill>
                  <a:srgbClr val="000000"/>
                </a:solidFill>
                <a:latin typeface="Arial"/>
                <a:cs typeface="+mn-cs"/>
              </a:rPr>
              <a:pPr/>
              <a:t>13</a:t>
            </a:fld>
            <a:endParaRPr lang="en-US" sz="900" b="1">
              <a:solidFill>
                <a:srgbClr val="000000"/>
              </a:solidFill>
              <a:latin typeface="Arial"/>
              <a:cs typeface="+mn-cs"/>
            </a:endParaRPr>
          </a:p>
        </p:txBody>
      </p:sp>
    </p:spTree>
    <p:extLst>
      <p:ext uri="{BB962C8B-B14F-4D97-AF65-F5344CB8AC3E}">
        <p14:creationId xmlns:p14="http://schemas.microsoft.com/office/powerpoint/2010/main" val="2771462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916238" y="706438"/>
            <a:ext cx="6286501" cy="3536950"/>
          </a:xfrm>
        </p:spPr>
      </p:sp>
      <p:sp>
        <p:nvSpPr>
          <p:cNvPr id="3" name="Заметки 2"/>
          <p:cNvSpPr>
            <a:spLocks noGrp="1"/>
          </p:cNvSpPr>
          <p:nvPr>
            <p:ph type="body" idx="1"/>
          </p:nvPr>
        </p:nvSpPr>
        <p:spPr/>
        <p:txBody>
          <a:bodyPr/>
          <a:lstStyle/>
          <a:p>
            <a:endParaRPr lang="ru-RU" dirty="0" smtClean="0"/>
          </a:p>
        </p:txBody>
      </p:sp>
      <p:sp>
        <p:nvSpPr>
          <p:cNvPr id="4" name="Номер слайда 3"/>
          <p:cNvSpPr>
            <a:spLocks noGrp="1"/>
          </p:cNvSpPr>
          <p:nvPr>
            <p:ph type="sldNum" sz="quarter" idx="10"/>
          </p:nvPr>
        </p:nvSpPr>
        <p:spPr/>
        <p:txBody>
          <a:bodyPr/>
          <a:lstStyle/>
          <a:p>
            <a:fld id="{BAE402D1-88AD-43C2-B8BB-8C7904BBCA11}" type="slidenum">
              <a:rPr lang="en-US" smtClean="0"/>
              <a:pPr/>
              <a:t>14</a:t>
            </a:fld>
            <a:endParaRPr lang="en-US" dirty="0"/>
          </a:p>
        </p:txBody>
      </p:sp>
    </p:spTree>
    <p:extLst>
      <p:ext uri="{BB962C8B-B14F-4D97-AF65-F5344CB8AC3E}">
        <p14:creationId xmlns:p14="http://schemas.microsoft.com/office/powerpoint/2010/main" val="3859968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14400"/>
            <a:ext cx="5905500" cy="3322638"/>
          </a:xfrm>
        </p:spPr>
      </p:sp>
      <p:sp>
        <p:nvSpPr>
          <p:cNvPr id="3" name="Notes Placeholder 2"/>
          <p:cNvSpPr>
            <a:spLocks noGrp="1"/>
          </p:cNvSpPr>
          <p:nvPr>
            <p:ph type="body" idx="1"/>
          </p:nvPr>
        </p:nvSpPr>
        <p:spPr/>
        <p:txBody>
          <a:bodyPr>
            <a:normAutofit/>
          </a:bodyPr>
          <a:lstStyle/>
          <a:p>
            <a:pPr>
              <a:spcBef>
                <a:spcPts val="409"/>
              </a:spcBef>
            </a:pPr>
            <a:r>
              <a:rPr lang="nb-NO" sz="1100" b="1" dirty="0">
                <a:solidFill>
                  <a:srgbClr val="000000"/>
                </a:solidFill>
                <a:latin typeface="Arial"/>
                <a:cs typeface="+mn-cs"/>
              </a:rPr>
              <a:t>Сравнительный анализ вместе с кривой выработанности оборудования в наилучшей степени представляет различие между </a:t>
            </a:r>
            <a:r>
              <a:rPr lang="ru-RU" sz="1100" b="1" dirty="0" smtClean="0">
                <a:solidFill>
                  <a:srgbClr val="000000"/>
                </a:solidFill>
                <a:latin typeface="Arial"/>
                <a:cs typeface="+mn-cs"/>
              </a:rPr>
              <a:t>реактивным</a:t>
            </a:r>
            <a:r>
              <a:rPr lang="nb-NO" sz="1100" b="1" dirty="0" smtClean="0">
                <a:solidFill>
                  <a:srgbClr val="000000"/>
                </a:solidFill>
                <a:latin typeface="Arial"/>
                <a:cs typeface="+mn-cs"/>
              </a:rPr>
              <a:t> </a:t>
            </a:r>
            <a:r>
              <a:rPr lang="nb-NO" sz="1100" b="1" dirty="0">
                <a:solidFill>
                  <a:srgbClr val="000000"/>
                </a:solidFill>
                <a:latin typeface="Arial"/>
                <a:cs typeface="+mn-cs"/>
              </a:rPr>
              <a:t>подходом к обслуживанию и представленной инновацией, которая позволяет повысить </a:t>
            </a:r>
            <a:r>
              <a:rPr lang="ru-RU" sz="1100" b="1" dirty="0" smtClean="0">
                <a:solidFill>
                  <a:srgbClr val="000000"/>
                </a:solidFill>
                <a:latin typeface="Arial"/>
                <a:cs typeface="+mn-cs"/>
              </a:rPr>
              <a:t>надежность</a:t>
            </a:r>
            <a:r>
              <a:rPr lang="nb-NO" sz="1100" b="1" dirty="0" smtClean="0">
                <a:solidFill>
                  <a:srgbClr val="000000"/>
                </a:solidFill>
                <a:latin typeface="Arial"/>
                <a:cs typeface="+mn-cs"/>
              </a:rPr>
              <a:t>.</a:t>
            </a:r>
            <a:endParaRPr lang="nb-NO" sz="1100" b="1" dirty="0">
              <a:solidFill>
                <a:srgbClr val="000000"/>
              </a:solidFill>
              <a:latin typeface="Arial"/>
              <a:cs typeface="+mn-cs"/>
            </a:endParaRPr>
          </a:p>
          <a:p>
            <a:pPr defTabSz="864931">
              <a:spcBef>
                <a:spcPts val="409"/>
              </a:spcBef>
            </a:pPr>
            <a:r>
              <a:rPr lang="nb-NO" sz="1100" b="1" dirty="0" err="1">
                <a:solidFill>
                  <a:srgbClr val="000000"/>
                </a:solidFill>
                <a:latin typeface="Arial"/>
                <a:cs typeface="+mn-cs"/>
              </a:rPr>
              <a:t>При</a:t>
            </a:r>
            <a:r>
              <a:rPr lang="nb-NO" sz="1100" b="1" dirty="0">
                <a:solidFill>
                  <a:srgbClr val="000000"/>
                </a:solidFill>
                <a:latin typeface="Arial"/>
                <a:cs typeface="+mn-cs"/>
              </a:rPr>
              <a:t> </a:t>
            </a:r>
            <a:r>
              <a:rPr lang="nb-NO" sz="1100" b="1" dirty="0" err="1">
                <a:solidFill>
                  <a:srgbClr val="000000"/>
                </a:solidFill>
                <a:latin typeface="Arial"/>
                <a:cs typeface="+mn-cs"/>
              </a:rPr>
              <a:t>традиционной</a:t>
            </a:r>
            <a:r>
              <a:rPr lang="nb-NO" sz="1100" b="1" dirty="0">
                <a:solidFill>
                  <a:srgbClr val="000000"/>
                </a:solidFill>
                <a:latin typeface="Arial"/>
                <a:cs typeface="+mn-cs"/>
              </a:rPr>
              <a:t> </a:t>
            </a:r>
            <a:r>
              <a:rPr lang="nb-NO" sz="1100" b="1" dirty="0" err="1">
                <a:solidFill>
                  <a:srgbClr val="000000"/>
                </a:solidFill>
                <a:latin typeface="Arial"/>
                <a:cs typeface="+mn-cs"/>
              </a:rPr>
              <a:t>программе</a:t>
            </a:r>
            <a:r>
              <a:rPr lang="nb-NO" sz="1100" b="1" dirty="0">
                <a:solidFill>
                  <a:srgbClr val="000000"/>
                </a:solidFill>
                <a:latin typeface="Arial"/>
                <a:cs typeface="+mn-cs"/>
              </a:rPr>
              <a:t> </a:t>
            </a:r>
            <a:r>
              <a:rPr lang="nb-NO" sz="1100" b="1" dirty="0" err="1">
                <a:solidFill>
                  <a:srgbClr val="000000"/>
                </a:solidFill>
                <a:latin typeface="Arial"/>
                <a:cs typeface="+mn-cs"/>
              </a:rPr>
              <a:t>технического</a:t>
            </a:r>
            <a:r>
              <a:rPr lang="nb-NO" sz="1100" b="1" dirty="0">
                <a:solidFill>
                  <a:srgbClr val="000000"/>
                </a:solidFill>
                <a:latin typeface="Arial"/>
                <a:cs typeface="+mn-cs"/>
              </a:rPr>
              <a:t> </a:t>
            </a:r>
            <a:r>
              <a:rPr lang="nb-NO" sz="1100" b="1" dirty="0" err="1">
                <a:solidFill>
                  <a:srgbClr val="000000"/>
                </a:solidFill>
                <a:latin typeface="Arial"/>
                <a:cs typeface="+mn-cs"/>
              </a:rPr>
              <a:t>обслуживания</a:t>
            </a:r>
            <a:r>
              <a:rPr lang="nb-NO" sz="1100" b="1" dirty="0">
                <a:solidFill>
                  <a:srgbClr val="000000"/>
                </a:solidFill>
                <a:latin typeface="Arial"/>
                <a:cs typeface="+mn-cs"/>
              </a:rPr>
              <a:t> </a:t>
            </a:r>
            <a:r>
              <a:rPr lang="en-US" sz="1100" b="1" dirty="0" err="1">
                <a:solidFill>
                  <a:srgbClr val="000000"/>
                </a:solidFill>
                <a:latin typeface="Calibri"/>
                <a:cs typeface="+mn-cs"/>
              </a:rPr>
              <a:t>бригады</a:t>
            </a:r>
            <a:r>
              <a:rPr lang="en-US" sz="1100" b="1" dirty="0">
                <a:solidFill>
                  <a:srgbClr val="000000"/>
                </a:solidFill>
                <a:latin typeface="Calibri"/>
                <a:cs typeface="+mn-cs"/>
              </a:rPr>
              <a:t> </a:t>
            </a:r>
            <a:r>
              <a:rPr lang="en-US" sz="1100" b="1" dirty="0" err="1">
                <a:solidFill>
                  <a:srgbClr val="000000"/>
                </a:solidFill>
                <a:latin typeface="Calibri"/>
                <a:cs typeface="+mn-cs"/>
              </a:rPr>
              <a:t>технического</a:t>
            </a:r>
            <a:r>
              <a:rPr lang="en-US" sz="1100" b="1" dirty="0">
                <a:solidFill>
                  <a:srgbClr val="000000"/>
                </a:solidFill>
                <a:latin typeface="Calibri"/>
                <a:cs typeface="+mn-cs"/>
              </a:rPr>
              <a:t> </a:t>
            </a:r>
            <a:r>
              <a:rPr lang="en-US" sz="1100" b="1" dirty="0" err="1">
                <a:solidFill>
                  <a:srgbClr val="000000"/>
                </a:solidFill>
                <a:latin typeface="Calibri"/>
                <a:cs typeface="+mn-cs"/>
              </a:rPr>
              <a:t>обслуживания</a:t>
            </a:r>
            <a:r>
              <a:rPr lang="en-US" sz="1100" b="1" dirty="0">
                <a:solidFill>
                  <a:srgbClr val="000000"/>
                </a:solidFill>
                <a:latin typeface="Calibri"/>
                <a:cs typeface="+mn-cs"/>
              </a:rPr>
              <a:t> </a:t>
            </a:r>
            <a:r>
              <a:rPr lang="en-US" sz="1100" b="1" dirty="0" err="1">
                <a:solidFill>
                  <a:srgbClr val="000000"/>
                </a:solidFill>
                <a:latin typeface="Calibri"/>
                <a:cs typeface="+mn-cs"/>
              </a:rPr>
              <a:t>начинают</a:t>
            </a:r>
            <a:r>
              <a:rPr lang="en-US" sz="1100" b="1" dirty="0">
                <a:solidFill>
                  <a:srgbClr val="000000"/>
                </a:solidFill>
                <a:latin typeface="Calibri"/>
                <a:cs typeface="+mn-cs"/>
              </a:rPr>
              <a:t> </a:t>
            </a:r>
            <a:r>
              <a:rPr lang="en-US" sz="1100" b="1" dirty="0" err="1">
                <a:solidFill>
                  <a:srgbClr val="000000"/>
                </a:solidFill>
                <a:latin typeface="Calibri"/>
                <a:cs typeface="+mn-cs"/>
              </a:rPr>
              <a:t>работать</a:t>
            </a:r>
            <a:r>
              <a:rPr lang="en-US" sz="1100" b="1" dirty="0">
                <a:solidFill>
                  <a:srgbClr val="000000"/>
                </a:solidFill>
                <a:latin typeface="Calibri"/>
                <a:cs typeface="+mn-cs"/>
              </a:rPr>
              <a:t> </a:t>
            </a:r>
            <a:r>
              <a:rPr lang="en-US" sz="1100" b="1" dirty="0" err="1">
                <a:solidFill>
                  <a:srgbClr val="000000"/>
                </a:solidFill>
                <a:latin typeface="Calibri"/>
                <a:cs typeface="+mn-cs"/>
              </a:rPr>
              <a:t>над</a:t>
            </a:r>
            <a:r>
              <a:rPr lang="en-US" sz="1100" b="1" dirty="0">
                <a:solidFill>
                  <a:srgbClr val="000000"/>
                </a:solidFill>
                <a:latin typeface="Calibri"/>
                <a:cs typeface="+mn-cs"/>
              </a:rPr>
              <a:t> </a:t>
            </a:r>
            <a:r>
              <a:rPr lang="en-US" sz="1100" b="1" dirty="0" err="1">
                <a:solidFill>
                  <a:srgbClr val="000000"/>
                </a:solidFill>
                <a:latin typeface="Calibri"/>
                <a:cs typeface="+mn-cs"/>
              </a:rPr>
              <a:t>разрешением</a:t>
            </a:r>
            <a:r>
              <a:rPr lang="en-US" sz="1100" b="1" dirty="0">
                <a:solidFill>
                  <a:srgbClr val="000000"/>
                </a:solidFill>
                <a:latin typeface="Calibri"/>
                <a:cs typeface="+mn-cs"/>
              </a:rPr>
              <a:t> </a:t>
            </a:r>
            <a:r>
              <a:rPr lang="en-US" sz="1100" b="1" dirty="0" err="1">
                <a:solidFill>
                  <a:srgbClr val="000000"/>
                </a:solidFill>
                <a:latin typeface="Calibri"/>
                <a:cs typeface="+mn-cs"/>
              </a:rPr>
              <a:t>событий</a:t>
            </a:r>
            <a:r>
              <a:rPr lang="en-US" sz="1100" b="1" dirty="0">
                <a:solidFill>
                  <a:srgbClr val="000000"/>
                </a:solidFill>
                <a:latin typeface="Calibri"/>
                <a:cs typeface="+mn-cs"/>
              </a:rPr>
              <a:t>, </a:t>
            </a:r>
            <a:r>
              <a:rPr lang="en-US" sz="1100" b="1" dirty="0" err="1">
                <a:solidFill>
                  <a:srgbClr val="000000"/>
                </a:solidFill>
                <a:latin typeface="Calibri"/>
                <a:cs typeface="+mn-cs"/>
              </a:rPr>
              <a:t>вызывающих</a:t>
            </a:r>
            <a:r>
              <a:rPr lang="en-US" sz="1100" b="1" dirty="0">
                <a:solidFill>
                  <a:srgbClr val="000000"/>
                </a:solidFill>
                <a:latin typeface="Calibri"/>
                <a:cs typeface="+mn-cs"/>
              </a:rPr>
              <a:t> </a:t>
            </a:r>
            <a:r>
              <a:rPr lang="en-US" sz="1100" b="1" dirty="0" err="1">
                <a:solidFill>
                  <a:srgbClr val="000000"/>
                </a:solidFill>
                <a:latin typeface="Calibri"/>
                <a:cs typeface="+mn-cs"/>
              </a:rPr>
              <a:t>нарушения</a:t>
            </a:r>
            <a:r>
              <a:rPr lang="en-US" sz="1100" b="1" dirty="0">
                <a:solidFill>
                  <a:srgbClr val="000000"/>
                </a:solidFill>
                <a:latin typeface="Calibri"/>
                <a:cs typeface="+mn-cs"/>
              </a:rPr>
              <a:t>, </a:t>
            </a:r>
            <a:r>
              <a:rPr lang="en-US" sz="1100" b="1" dirty="0" err="1">
                <a:solidFill>
                  <a:srgbClr val="000000"/>
                </a:solidFill>
                <a:latin typeface="Calibri"/>
                <a:cs typeface="+mn-cs"/>
              </a:rPr>
              <a:t>когда</a:t>
            </a:r>
            <a:r>
              <a:rPr lang="en-US" sz="1100" b="1" dirty="0">
                <a:solidFill>
                  <a:srgbClr val="000000"/>
                </a:solidFill>
                <a:latin typeface="Calibri"/>
                <a:cs typeface="+mn-cs"/>
              </a:rPr>
              <a:t> </a:t>
            </a:r>
            <a:r>
              <a:rPr lang="en-US" sz="1100" b="1" dirty="0" err="1">
                <a:solidFill>
                  <a:srgbClr val="000000"/>
                </a:solidFill>
                <a:latin typeface="Calibri"/>
                <a:cs typeface="+mn-cs"/>
              </a:rPr>
              <a:t>определенная</a:t>
            </a:r>
            <a:r>
              <a:rPr lang="en-US" sz="1100" b="1" dirty="0">
                <a:solidFill>
                  <a:srgbClr val="000000"/>
                </a:solidFill>
                <a:latin typeface="Calibri"/>
                <a:cs typeface="+mn-cs"/>
              </a:rPr>
              <a:t> </a:t>
            </a:r>
            <a:r>
              <a:rPr lang="en-US" sz="1100" b="1" dirty="0" err="1">
                <a:solidFill>
                  <a:srgbClr val="000000"/>
                </a:solidFill>
                <a:latin typeface="Calibri"/>
                <a:cs typeface="+mn-cs"/>
              </a:rPr>
              <a:t>часть</a:t>
            </a:r>
            <a:r>
              <a:rPr lang="en-US" sz="1100" b="1" dirty="0">
                <a:solidFill>
                  <a:srgbClr val="000000"/>
                </a:solidFill>
                <a:latin typeface="Calibri"/>
                <a:cs typeface="+mn-cs"/>
              </a:rPr>
              <a:t> </a:t>
            </a:r>
            <a:r>
              <a:rPr lang="en-US" sz="1100" b="1" dirty="0" err="1">
                <a:solidFill>
                  <a:srgbClr val="000000"/>
                </a:solidFill>
                <a:latin typeface="Calibri"/>
                <a:cs typeface="+mn-cs"/>
              </a:rPr>
              <a:t>оборудования</a:t>
            </a:r>
            <a:r>
              <a:rPr lang="en-US" sz="1100" b="1" dirty="0">
                <a:solidFill>
                  <a:srgbClr val="000000"/>
                </a:solidFill>
                <a:latin typeface="Calibri"/>
                <a:cs typeface="+mn-cs"/>
              </a:rPr>
              <a:t> </a:t>
            </a:r>
            <a:r>
              <a:rPr lang="en-US" sz="1100" b="1" dirty="0" err="1">
                <a:solidFill>
                  <a:srgbClr val="000000"/>
                </a:solidFill>
                <a:latin typeface="Calibri"/>
                <a:cs typeface="+mn-cs"/>
              </a:rPr>
              <a:t>частично</a:t>
            </a:r>
            <a:r>
              <a:rPr lang="en-US" sz="1100" b="1" dirty="0">
                <a:solidFill>
                  <a:srgbClr val="000000"/>
                </a:solidFill>
                <a:latin typeface="Calibri"/>
                <a:cs typeface="+mn-cs"/>
              </a:rPr>
              <a:t> </a:t>
            </a:r>
            <a:r>
              <a:rPr lang="en-US" sz="1100" b="1" dirty="0" err="1">
                <a:solidFill>
                  <a:srgbClr val="000000"/>
                </a:solidFill>
                <a:latin typeface="Calibri"/>
                <a:cs typeface="+mn-cs"/>
              </a:rPr>
              <a:t>или</a:t>
            </a:r>
            <a:r>
              <a:rPr lang="en-US" sz="1100" b="1" dirty="0">
                <a:solidFill>
                  <a:srgbClr val="000000"/>
                </a:solidFill>
                <a:latin typeface="Calibri"/>
                <a:cs typeface="+mn-cs"/>
              </a:rPr>
              <a:t> </a:t>
            </a:r>
            <a:r>
              <a:rPr lang="en-US" sz="1100" b="1" dirty="0" err="1">
                <a:solidFill>
                  <a:srgbClr val="000000"/>
                </a:solidFill>
                <a:latin typeface="Calibri"/>
                <a:cs typeface="+mn-cs"/>
              </a:rPr>
              <a:t>полностью</a:t>
            </a:r>
            <a:r>
              <a:rPr lang="en-US" sz="1100" b="1" dirty="0">
                <a:solidFill>
                  <a:srgbClr val="000000"/>
                </a:solidFill>
                <a:latin typeface="Calibri"/>
                <a:cs typeface="+mn-cs"/>
              </a:rPr>
              <a:t> </a:t>
            </a:r>
            <a:r>
              <a:rPr lang="en-US" sz="1100" b="1" dirty="0" err="1">
                <a:solidFill>
                  <a:srgbClr val="000000"/>
                </a:solidFill>
                <a:latin typeface="Calibri"/>
                <a:cs typeface="+mn-cs"/>
              </a:rPr>
              <a:t>утрачивает</a:t>
            </a:r>
            <a:r>
              <a:rPr lang="en-US" sz="1100" b="1" dirty="0">
                <a:solidFill>
                  <a:srgbClr val="000000"/>
                </a:solidFill>
                <a:latin typeface="Calibri"/>
                <a:cs typeface="+mn-cs"/>
              </a:rPr>
              <a:t> </a:t>
            </a:r>
            <a:r>
              <a:rPr lang="en-US" sz="1100" b="1" dirty="0" err="1">
                <a:solidFill>
                  <a:srgbClr val="000000"/>
                </a:solidFill>
                <a:latin typeface="Calibri"/>
                <a:cs typeface="+mn-cs"/>
              </a:rPr>
              <a:t>способность</a:t>
            </a:r>
            <a:r>
              <a:rPr lang="en-US" sz="1100" b="1" dirty="0">
                <a:solidFill>
                  <a:srgbClr val="000000"/>
                </a:solidFill>
                <a:latin typeface="Calibri"/>
                <a:cs typeface="+mn-cs"/>
              </a:rPr>
              <a:t> </a:t>
            </a:r>
            <a:r>
              <a:rPr lang="en-US" sz="1100" b="1" dirty="0" err="1">
                <a:solidFill>
                  <a:srgbClr val="000000"/>
                </a:solidFill>
                <a:latin typeface="Calibri"/>
                <a:cs typeface="+mn-cs"/>
              </a:rPr>
              <a:t>функционировать</a:t>
            </a:r>
            <a:r>
              <a:rPr lang="en-US" sz="1100" b="1" dirty="0">
                <a:solidFill>
                  <a:srgbClr val="000000"/>
                </a:solidFill>
                <a:latin typeface="Calibri"/>
                <a:cs typeface="+mn-cs"/>
              </a:rPr>
              <a:t>. "</a:t>
            </a:r>
            <a:r>
              <a:rPr lang="en-US" sz="1100" b="1" dirty="0" err="1">
                <a:solidFill>
                  <a:srgbClr val="000000"/>
                </a:solidFill>
                <a:latin typeface="Calibri"/>
                <a:cs typeface="+mn-cs"/>
              </a:rPr>
              <a:t>Задержка</a:t>
            </a:r>
            <a:r>
              <a:rPr lang="en-US" sz="1100" b="1" dirty="0">
                <a:solidFill>
                  <a:srgbClr val="000000"/>
                </a:solidFill>
                <a:latin typeface="Calibri"/>
                <a:cs typeface="+mn-cs"/>
              </a:rPr>
              <a:t>" </a:t>
            </a:r>
            <a:r>
              <a:rPr lang="en-US" sz="1100" b="1" dirty="0" err="1">
                <a:solidFill>
                  <a:srgbClr val="000000"/>
                </a:solidFill>
                <a:latin typeface="Calibri"/>
                <a:cs typeface="+mn-cs"/>
              </a:rPr>
              <a:t>здесь</a:t>
            </a:r>
            <a:r>
              <a:rPr lang="en-US" sz="1100" b="1" dirty="0">
                <a:solidFill>
                  <a:srgbClr val="000000"/>
                </a:solidFill>
                <a:latin typeface="Calibri"/>
                <a:cs typeface="+mn-cs"/>
              </a:rPr>
              <a:t> </a:t>
            </a:r>
            <a:r>
              <a:rPr lang="en-US" sz="1100" b="1" dirty="0" err="1">
                <a:solidFill>
                  <a:srgbClr val="000000"/>
                </a:solidFill>
                <a:latin typeface="Calibri"/>
                <a:cs typeface="+mn-cs"/>
              </a:rPr>
              <a:t>означает</a:t>
            </a:r>
            <a:r>
              <a:rPr lang="en-US" sz="1100" b="1" dirty="0">
                <a:solidFill>
                  <a:srgbClr val="000000"/>
                </a:solidFill>
                <a:latin typeface="Calibri"/>
                <a:cs typeface="+mn-cs"/>
              </a:rPr>
              <a:t> "</a:t>
            </a:r>
            <a:r>
              <a:rPr lang="en-US" sz="1100" b="1" dirty="0" err="1">
                <a:solidFill>
                  <a:srgbClr val="000000"/>
                </a:solidFill>
                <a:latin typeface="Calibri"/>
                <a:cs typeface="+mn-cs"/>
              </a:rPr>
              <a:t>после</a:t>
            </a:r>
            <a:r>
              <a:rPr lang="en-US" sz="1100" b="1" dirty="0">
                <a:solidFill>
                  <a:srgbClr val="000000"/>
                </a:solidFill>
                <a:latin typeface="Calibri"/>
                <a:cs typeface="+mn-cs"/>
              </a:rPr>
              <a:t> </a:t>
            </a:r>
            <a:r>
              <a:rPr lang="en-US" sz="1100" b="1" dirty="0" err="1">
                <a:solidFill>
                  <a:srgbClr val="000000"/>
                </a:solidFill>
                <a:latin typeface="Calibri"/>
                <a:cs typeface="+mn-cs"/>
              </a:rPr>
              <a:t>утраты</a:t>
            </a:r>
            <a:r>
              <a:rPr lang="en-US" sz="1100" b="1" dirty="0">
                <a:solidFill>
                  <a:srgbClr val="000000"/>
                </a:solidFill>
                <a:latin typeface="Calibri"/>
                <a:cs typeface="+mn-cs"/>
              </a:rPr>
              <a:t> </a:t>
            </a:r>
            <a:r>
              <a:rPr lang="en-US" sz="1100" b="1" dirty="0" err="1">
                <a:solidFill>
                  <a:srgbClr val="000000"/>
                </a:solidFill>
                <a:latin typeface="Calibri"/>
                <a:cs typeface="+mn-cs"/>
              </a:rPr>
              <a:t>способности</a:t>
            </a:r>
            <a:r>
              <a:rPr lang="en-US" sz="1100" b="1" dirty="0">
                <a:solidFill>
                  <a:srgbClr val="000000"/>
                </a:solidFill>
                <a:latin typeface="Calibri"/>
                <a:cs typeface="+mn-cs"/>
              </a:rPr>
              <a:t> </a:t>
            </a:r>
            <a:r>
              <a:rPr lang="en-US" sz="1100" b="1" dirty="0" err="1">
                <a:solidFill>
                  <a:srgbClr val="000000"/>
                </a:solidFill>
                <a:latin typeface="Calibri"/>
                <a:cs typeface="+mn-cs"/>
              </a:rPr>
              <a:t>функционировать</a:t>
            </a:r>
            <a:r>
              <a:rPr lang="en-US" sz="1100" b="1" dirty="0">
                <a:solidFill>
                  <a:srgbClr val="000000"/>
                </a:solidFill>
                <a:latin typeface="Calibri"/>
                <a:cs typeface="+mn-cs"/>
              </a:rPr>
              <a:t>". </a:t>
            </a:r>
            <a:r>
              <a:rPr lang="en-US" sz="1100" b="1" dirty="0" err="1">
                <a:solidFill>
                  <a:srgbClr val="000000"/>
                </a:solidFill>
                <a:latin typeface="Calibri"/>
                <a:cs typeface="+mn-cs"/>
              </a:rPr>
              <a:t>До</a:t>
            </a:r>
            <a:r>
              <a:rPr lang="en-US" sz="1100" b="1" dirty="0">
                <a:solidFill>
                  <a:srgbClr val="000000"/>
                </a:solidFill>
                <a:latin typeface="Calibri"/>
                <a:cs typeface="+mn-cs"/>
              </a:rPr>
              <a:t> </a:t>
            </a:r>
            <a:r>
              <a:rPr lang="en-US" sz="1100" b="1" dirty="0" err="1">
                <a:solidFill>
                  <a:srgbClr val="000000"/>
                </a:solidFill>
                <a:latin typeface="Calibri"/>
                <a:cs typeface="+mn-cs"/>
              </a:rPr>
              <a:t>настоящего</a:t>
            </a:r>
            <a:r>
              <a:rPr lang="en-US" sz="1100" b="1" dirty="0">
                <a:solidFill>
                  <a:srgbClr val="000000"/>
                </a:solidFill>
                <a:latin typeface="Calibri"/>
                <a:cs typeface="+mn-cs"/>
              </a:rPr>
              <a:t> </a:t>
            </a:r>
            <a:r>
              <a:rPr lang="en-US" sz="1100" b="1" dirty="0" err="1">
                <a:solidFill>
                  <a:srgbClr val="000000"/>
                </a:solidFill>
                <a:latin typeface="Calibri"/>
                <a:cs typeface="+mn-cs"/>
              </a:rPr>
              <a:t>времени</a:t>
            </a:r>
            <a:r>
              <a:rPr lang="en-US" sz="1100" b="1" dirty="0">
                <a:solidFill>
                  <a:srgbClr val="000000"/>
                </a:solidFill>
                <a:latin typeface="Calibri"/>
                <a:cs typeface="+mn-cs"/>
              </a:rPr>
              <a:t> </a:t>
            </a:r>
            <a:r>
              <a:rPr lang="en-US" sz="1100" b="1" dirty="0" err="1">
                <a:solidFill>
                  <a:srgbClr val="000000"/>
                </a:solidFill>
                <a:latin typeface="Calibri"/>
                <a:cs typeface="+mn-cs"/>
              </a:rPr>
              <a:t>усилия</a:t>
            </a:r>
            <a:r>
              <a:rPr lang="en-US" sz="1100" b="1" dirty="0">
                <a:solidFill>
                  <a:srgbClr val="000000"/>
                </a:solidFill>
                <a:latin typeface="Calibri"/>
                <a:cs typeface="+mn-cs"/>
              </a:rPr>
              <a:t> </a:t>
            </a:r>
            <a:r>
              <a:rPr lang="en-US" sz="1100" b="1" dirty="0" err="1">
                <a:solidFill>
                  <a:srgbClr val="000000"/>
                </a:solidFill>
                <a:latin typeface="Calibri"/>
                <a:cs typeface="+mn-cs"/>
              </a:rPr>
              <a:t>направлены</a:t>
            </a:r>
            <a:r>
              <a:rPr lang="en-US" sz="1100" b="1" dirty="0">
                <a:solidFill>
                  <a:srgbClr val="000000"/>
                </a:solidFill>
                <a:latin typeface="Calibri"/>
                <a:cs typeface="+mn-cs"/>
              </a:rPr>
              <a:t> </a:t>
            </a:r>
            <a:r>
              <a:rPr lang="en-US" sz="1100" b="1" dirty="0" err="1">
                <a:solidFill>
                  <a:srgbClr val="000000"/>
                </a:solidFill>
                <a:latin typeface="Calibri"/>
                <a:cs typeface="+mn-cs"/>
              </a:rPr>
              <a:t>на</a:t>
            </a:r>
            <a:r>
              <a:rPr lang="en-US" sz="1100" b="1" dirty="0">
                <a:solidFill>
                  <a:srgbClr val="000000"/>
                </a:solidFill>
                <a:latin typeface="Calibri"/>
                <a:cs typeface="+mn-cs"/>
              </a:rPr>
              <a:t> </a:t>
            </a:r>
            <a:r>
              <a:rPr lang="en-US" sz="1100" b="1" dirty="0" err="1">
                <a:solidFill>
                  <a:srgbClr val="000000"/>
                </a:solidFill>
                <a:latin typeface="Calibri"/>
                <a:cs typeface="+mn-cs"/>
              </a:rPr>
              <a:t>сокращение</a:t>
            </a:r>
            <a:r>
              <a:rPr lang="en-US" sz="1100" b="1" dirty="0">
                <a:solidFill>
                  <a:srgbClr val="000000"/>
                </a:solidFill>
                <a:latin typeface="Calibri"/>
                <a:cs typeface="+mn-cs"/>
              </a:rPr>
              <a:t> </a:t>
            </a:r>
            <a:r>
              <a:rPr lang="en-US" sz="1100" b="1" dirty="0" err="1">
                <a:solidFill>
                  <a:srgbClr val="000000"/>
                </a:solidFill>
                <a:latin typeface="Calibri"/>
                <a:cs typeface="+mn-cs"/>
              </a:rPr>
              <a:t>времени</a:t>
            </a:r>
            <a:r>
              <a:rPr lang="en-US" sz="1100" b="1" dirty="0">
                <a:solidFill>
                  <a:srgbClr val="000000"/>
                </a:solidFill>
                <a:latin typeface="Calibri"/>
                <a:cs typeface="+mn-cs"/>
              </a:rPr>
              <a:t> </a:t>
            </a:r>
            <a:r>
              <a:rPr lang="en-US" sz="1100" b="1" dirty="0" err="1">
                <a:solidFill>
                  <a:srgbClr val="000000"/>
                </a:solidFill>
                <a:latin typeface="Calibri"/>
                <a:cs typeface="+mn-cs"/>
              </a:rPr>
              <a:t>от</a:t>
            </a:r>
            <a:r>
              <a:rPr lang="en-US" sz="1100" b="1" dirty="0">
                <a:solidFill>
                  <a:srgbClr val="000000"/>
                </a:solidFill>
                <a:latin typeface="Calibri"/>
                <a:cs typeface="+mn-cs"/>
              </a:rPr>
              <a:t> </a:t>
            </a:r>
            <a:r>
              <a:rPr lang="en-US" sz="1100" b="1" dirty="0" err="1">
                <a:solidFill>
                  <a:srgbClr val="000000"/>
                </a:solidFill>
                <a:latin typeface="Calibri"/>
                <a:cs typeface="+mn-cs"/>
              </a:rPr>
              <a:t>осуществления</a:t>
            </a:r>
            <a:r>
              <a:rPr lang="en-US" sz="1100" b="1" dirty="0">
                <a:solidFill>
                  <a:srgbClr val="000000"/>
                </a:solidFill>
                <a:latin typeface="Calibri"/>
                <a:cs typeface="+mn-cs"/>
              </a:rPr>
              <a:t> </a:t>
            </a:r>
            <a:r>
              <a:rPr lang="en-US" sz="1100" b="1" dirty="0" err="1">
                <a:solidFill>
                  <a:srgbClr val="000000"/>
                </a:solidFill>
                <a:latin typeface="Calibri"/>
                <a:cs typeface="+mn-cs"/>
              </a:rPr>
              <a:t>до</a:t>
            </a:r>
            <a:r>
              <a:rPr lang="en-US" sz="1100" b="1" dirty="0">
                <a:solidFill>
                  <a:srgbClr val="000000"/>
                </a:solidFill>
                <a:latin typeface="Calibri"/>
                <a:cs typeface="+mn-cs"/>
              </a:rPr>
              <a:t> </a:t>
            </a:r>
            <a:r>
              <a:rPr lang="en-US" sz="1100" b="1" dirty="0" err="1">
                <a:solidFill>
                  <a:srgbClr val="000000"/>
                </a:solidFill>
                <a:latin typeface="Calibri"/>
                <a:cs typeface="+mn-cs"/>
              </a:rPr>
              <a:t>вмешательства</a:t>
            </a:r>
            <a:r>
              <a:rPr lang="en-US" sz="1100" b="1" dirty="0">
                <a:solidFill>
                  <a:srgbClr val="000000"/>
                </a:solidFill>
                <a:latin typeface="Calibri"/>
                <a:cs typeface="+mn-cs"/>
              </a:rPr>
              <a:t>, т. е. </a:t>
            </a:r>
            <a:r>
              <a:rPr lang="en-US" sz="1100" b="1" dirty="0" err="1">
                <a:solidFill>
                  <a:srgbClr val="000000"/>
                </a:solidFill>
                <a:latin typeface="Calibri"/>
                <a:cs typeface="+mn-cs"/>
              </a:rPr>
              <a:t>от</a:t>
            </a:r>
            <a:r>
              <a:rPr lang="en-US" sz="1100" b="1" dirty="0">
                <a:solidFill>
                  <a:srgbClr val="000000"/>
                </a:solidFill>
                <a:latin typeface="Calibri"/>
                <a:cs typeface="+mn-cs"/>
              </a:rPr>
              <a:t> </a:t>
            </a:r>
            <a:r>
              <a:rPr lang="en-US" sz="1100" b="1" dirty="0" err="1">
                <a:solidFill>
                  <a:srgbClr val="000000"/>
                </a:solidFill>
                <a:latin typeface="Calibri"/>
                <a:cs typeface="+mn-cs"/>
              </a:rPr>
              <a:t>реактивного</a:t>
            </a:r>
            <a:r>
              <a:rPr lang="en-US" sz="1100" b="1" dirty="0">
                <a:solidFill>
                  <a:srgbClr val="000000"/>
                </a:solidFill>
                <a:latin typeface="Calibri"/>
                <a:cs typeface="+mn-cs"/>
              </a:rPr>
              <a:t> </a:t>
            </a:r>
            <a:r>
              <a:rPr lang="en-US" sz="1100" b="1" dirty="0" err="1">
                <a:solidFill>
                  <a:srgbClr val="000000"/>
                </a:solidFill>
                <a:latin typeface="Calibri"/>
                <a:cs typeface="+mn-cs"/>
              </a:rPr>
              <a:t>до</a:t>
            </a:r>
            <a:r>
              <a:rPr lang="en-US" sz="1100" b="1" dirty="0">
                <a:solidFill>
                  <a:srgbClr val="000000"/>
                </a:solidFill>
                <a:latin typeface="Calibri"/>
                <a:cs typeface="+mn-cs"/>
              </a:rPr>
              <a:t> </a:t>
            </a:r>
            <a:r>
              <a:rPr lang="en-US" sz="1100" b="1" dirty="0" err="1">
                <a:solidFill>
                  <a:srgbClr val="000000"/>
                </a:solidFill>
                <a:latin typeface="Calibri"/>
                <a:cs typeface="+mn-cs"/>
              </a:rPr>
              <a:t>упреждающего</a:t>
            </a:r>
            <a:r>
              <a:rPr lang="en-US" sz="1100" b="1" dirty="0">
                <a:solidFill>
                  <a:srgbClr val="000000"/>
                </a:solidFill>
                <a:latin typeface="Calibri"/>
                <a:cs typeface="+mn-cs"/>
              </a:rPr>
              <a:t> </a:t>
            </a:r>
            <a:r>
              <a:rPr lang="en-US" sz="1100" b="1" dirty="0" err="1">
                <a:solidFill>
                  <a:srgbClr val="000000"/>
                </a:solidFill>
                <a:latin typeface="Calibri"/>
                <a:cs typeface="+mn-cs"/>
              </a:rPr>
              <a:t>момента</a:t>
            </a:r>
            <a:r>
              <a:rPr lang="en-US" sz="1100" b="1" dirty="0">
                <a:solidFill>
                  <a:srgbClr val="000000"/>
                </a:solidFill>
                <a:latin typeface="Calibri"/>
                <a:cs typeface="+mn-cs"/>
              </a:rPr>
              <a:t>.</a:t>
            </a:r>
          </a:p>
        </p:txBody>
      </p:sp>
      <p:sp>
        <p:nvSpPr>
          <p:cNvPr id="4" name="Slide Number Placeholder 3"/>
          <p:cNvSpPr>
            <a:spLocks noGrp="1"/>
          </p:cNvSpPr>
          <p:nvPr>
            <p:ph type="sldNum" sz="quarter" idx="10"/>
          </p:nvPr>
        </p:nvSpPr>
        <p:spPr/>
        <p:txBody>
          <a:bodyPr/>
          <a:lstStyle/>
          <a:p>
            <a:fld id="{802AEAFA-4090-460F-B4E6-D886A23D872D}" type="slidenum">
              <a:rPr lang="de-DE" sz="900" b="1">
                <a:solidFill>
                  <a:srgbClr val="000000"/>
                </a:solidFill>
                <a:latin typeface="Arial"/>
                <a:cs typeface="+mn-cs"/>
              </a:rPr>
              <a:pPr/>
              <a:t>17</a:t>
            </a:fld>
            <a:endParaRPr lang="de-DE" sz="900" b="1">
              <a:solidFill>
                <a:srgbClr val="000000"/>
              </a:solidFill>
              <a:latin typeface="Arial"/>
              <a:cs typeface="+mn-cs"/>
            </a:endParaRPr>
          </a:p>
        </p:txBody>
      </p:sp>
    </p:spTree>
    <p:extLst>
      <p:ext uri="{BB962C8B-B14F-4D97-AF65-F5344CB8AC3E}">
        <p14:creationId xmlns:p14="http://schemas.microsoft.com/office/powerpoint/2010/main" val="623292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14400"/>
            <a:ext cx="5905500" cy="3322638"/>
          </a:xfrm>
        </p:spPr>
      </p:sp>
      <p:sp>
        <p:nvSpPr>
          <p:cNvPr id="3" name="Notes Placeholder 2"/>
          <p:cNvSpPr>
            <a:spLocks noGrp="1"/>
          </p:cNvSpPr>
          <p:nvPr>
            <p:ph type="body" idx="1"/>
          </p:nvPr>
        </p:nvSpPr>
        <p:spPr/>
        <p:txBody>
          <a:bodyPr>
            <a:normAutofit/>
          </a:bodyPr>
          <a:lstStyle/>
          <a:p>
            <a:pPr>
              <a:spcBef>
                <a:spcPts val="409"/>
              </a:spcBef>
            </a:pPr>
            <a:r>
              <a:rPr lang="nb-NO" sz="1100" b="1">
                <a:solidFill>
                  <a:srgbClr val="000000"/>
                </a:solidFill>
                <a:latin typeface="Arial"/>
                <a:cs typeface="+mn-cs"/>
              </a:rPr>
              <a:t>Сравнительный анализ вместе с кривой выработанности оборудования в наилучшей степени представляет различие между традиционным подходом к обслуживанию и представленной инновацией, которая позволяет повысить эффективность и продуктивность.</a:t>
            </a:r>
          </a:p>
          <a:p>
            <a:pPr defTabSz="864931">
              <a:spcBef>
                <a:spcPts val="409"/>
              </a:spcBef>
            </a:pPr>
            <a:r>
              <a:rPr lang="nb-NO" sz="1100" b="1">
                <a:solidFill>
                  <a:srgbClr val="000000"/>
                </a:solidFill>
                <a:latin typeface="Arial"/>
                <a:cs typeface="+mn-cs"/>
              </a:rPr>
              <a:t>При традиционной программе технического обслуживания </a:t>
            </a:r>
            <a:r>
              <a:rPr lang="en-US" sz="1100" b="1">
                <a:solidFill>
                  <a:srgbClr val="000000"/>
                </a:solidFill>
                <a:latin typeface="Calibri"/>
                <a:cs typeface="+mn-cs"/>
              </a:rPr>
              <a:t>бригады технического обслуживания начинают работать над разрешением событий, вызывающих нарушения, когда определенная часть оборудования частично или полностью утрачивает способность функционировать. "Задержка" здесь означает "после утраты способности функционировать". До настоящего времени усилия направлены на сокращение времени от осуществления до вмешательства, т. е. от реактивного до упреждающего момента.</a:t>
            </a:r>
          </a:p>
        </p:txBody>
      </p:sp>
      <p:sp>
        <p:nvSpPr>
          <p:cNvPr id="4" name="Slide Number Placeholder 3"/>
          <p:cNvSpPr>
            <a:spLocks noGrp="1"/>
          </p:cNvSpPr>
          <p:nvPr>
            <p:ph type="sldNum" sz="quarter" idx="10"/>
          </p:nvPr>
        </p:nvSpPr>
        <p:spPr/>
        <p:txBody>
          <a:bodyPr/>
          <a:lstStyle/>
          <a:p>
            <a:fld id="{802AEAFA-4090-460F-B4E6-D886A23D872D}" type="slidenum">
              <a:rPr lang="de-DE" sz="900" b="1">
                <a:solidFill>
                  <a:srgbClr val="000000"/>
                </a:solidFill>
                <a:latin typeface="Arial"/>
                <a:cs typeface="+mn-cs"/>
              </a:rPr>
              <a:pPr/>
              <a:t>18</a:t>
            </a:fld>
            <a:endParaRPr lang="de-DE" sz="900" b="1">
              <a:solidFill>
                <a:srgbClr val="000000"/>
              </a:solidFill>
              <a:latin typeface="Arial"/>
              <a:cs typeface="+mn-cs"/>
            </a:endParaRPr>
          </a:p>
        </p:txBody>
      </p:sp>
    </p:spTree>
    <p:extLst>
      <p:ext uri="{BB962C8B-B14F-4D97-AF65-F5344CB8AC3E}">
        <p14:creationId xmlns:p14="http://schemas.microsoft.com/office/powerpoint/2010/main" val="2205886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14400"/>
            <a:ext cx="5905500" cy="3322638"/>
          </a:xfrm>
        </p:spPr>
      </p:sp>
      <p:sp>
        <p:nvSpPr>
          <p:cNvPr id="3" name="Notes Placeholder 2"/>
          <p:cNvSpPr>
            <a:spLocks noGrp="1"/>
          </p:cNvSpPr>
          <p:nvPr>
            <p:ph type="body" idx="1"/>
          </p:nvPr>
        </p:nvSpPr>
        <p:spPr/>
        <p:txBody>
          <a:bodyPr>
            <a:normAutofit/>
          </a:bodyPr>
          <a:lstStyle/>
          <a:p>
            <a:pPr>
              <a:spcBef>
                <a:spcPts val="409"/>
              </a:spcBef>
            </a:pPr>
            <a:r>
              <a:rPr lang="nb-NO" sz="1100" b="1" dirty="0">
                <a:solidFill>
                  <a:srgbClr val="000000"/>
                </a:solidFill>
                <a:latin typeface="Arial"/>
                <a:cs typeface="+mn-cs"/>
              </a:rPr>
              <a:t>Сравнительный анализ вместе с кривой выработанности оборудования в наилучшей степени представляет различие между традиционным подходом к обслуживанию и представленной инновацией, которая позволяет повысить эффективность и продуктивность.</a:t>
            </a:r>
          </a:p>
          <a:p>
            <a:pPr defTabSz="864931">
              <a:spcBef>
                <a:spcPts val="409"/>
              </a:spcBef>
            </a:pPr>
            <a:r>
              <a:rPr lang="nb-NO" sz="1100" b="1" dirty="0">
                <a:solidFill>
                  <a:srgbClr val="000000"/>
                </a:solidFill>
                <a:latin typeface="Arial"/>
                <a:cs typeface="+mn-cs"/>
              </a:rPr>
              <a:t>При традиционной программе технического обслуживания </a:t>
            </a:r>
            <a:r>
              <a:rPr lang="en-US" sz="1100" b="1" dirty="0" err="1">
                <a:solidFill>
                  <a:srgbClr val="000000"/>
                </a:solidFill>
                <a:latin typeface="Calibri"/>
                <a:cs typeface="+mn-cs"/>
              </a:rPr>
              <a:t>бригады</a:t>
            </a:r>
            <a:r>
              <a:rPr lang="en-US" sz="1100" b="1" dirty="0">
                <a:solidFill>
                  <a:srgbClr val="000000"/>
                </a:solidFill>
                <a:latin typeface="Calibri"/>
                <a:cs typeface="+mn-cs"/>
              </a:rPr>
              <a:t> </a:t>
            </a:r>
            <a:r>
              <a:rPr lang="en-US" sz="1100" b="1" dirty="0" err="1">
                <a:solidFill>
                  <a:srgbClr val="000000"/>
                </a:solidFill>
                <a:latin typeface="Calibri"/>
                <a:cs typeface="+mn-cs"/>
              </a:rPr>
              <a:t>технического</a:t>
            </a:r>
            <a:r>
              <a:rPr lang="en-US" sz="1100" b="1" dirty="0">
                <a:solidFill>
                  <a:srgbClr val="000000"/>
                </a:solidFill>
                <a:latin typeface="Calibri"/>
                <a:cs typeface="+mn-cs"/>
              </a:rPr>
              <a:t> </a:t>
            </a:r>
            <a:r>
              <a:rPr lang="en-US" sz="1100" b="1" dirty="0" err="1">
                <a:solidFill>
                  <a:srgbClr val="000000"/>
                </a:solidFill>
                <a:latin typeface="Calibri"/>
                <a:cs typeface="+mn-cs"/>
              </a:rPr>
              <a:t>обслуживания</a:t>
            </a:r>
            <a:r>
              <a:rPr lang="en-US" sz="1100" b="1" dirty="0">
                <a:solidFill>
                  <a:srgbClr val="000000"/>
                </a:solidFill>
                <a:latin typeface="Calibri"/>
                <a:cs typeface="+mn-cs"/>
              </a:rPr>
              <a:t> </a:t>
            </a:r>
            <a:r>
              <a:rPr lang="en-US" sz="1100" b="1" dirty="0" err="1">
                <a:solidFill>
                  <a:srgbClr val="000000"/>
                </a:solidFill>
                <a:latin typeface="Calibri"/>
                <a:cs typeface="+mn-cs"/>
              </a:rPr>
              <a:t>начинают</a:t>
            </a:r>
            <a:r>
              <a:rPr lang="en-US" sz="1100" b="1" dirty="0">
                <a:solidFill>
                  <a:srgbClr val="000000"/>
                </a:solidFill>
                <a:latin typeface="Calibri"/>
                <a:cs typeface="+mn-cs"/>
              </a:rPr>
              <a:t> </a:t>
            </a:r>
            <a:r>
              <a:rPr lang="en-US" sz="1100" b="1" dirty="0" err="1">
                <a:solidFill>
                  <a:srgbClr val="000000"/>
                </a:solidFill>
                <a:latin typeface="Calibri"/>
                <a:cs typeface="+mn-cs"/>
              </a:rPr>
              <a:t>работать</a:t>
            </a:r>
            <a:r>
              <a:rPr lang="en-US" sz="1100" b="1" dirty="0">
                <a:solidFill>
                  <a:srgbClr val="000000"/>
                </a:solidFill>
                <a:latin typeface="Calibri"/>
                <a:cs typeface="+mn-cs"/>
              </a:rPr>
              <a:t> </a:t>
            </a:r>
            <a:r>
              <a:rPr lang="en-US" sz="1100" b="1" dirty="0" err="1">
                <a:solidFill>
                  <a:srgbClr val="000000"/>
                </a:solidFill>
                <a:latin typeface="Calibri"/>
                <a:cs typeface="+mn-cs"/>
              </a:rPr>
              <a:t>над</a:t>
            </a:r>
            <a:r>
              <a:rPr lang="en-US" sz="1100" b="1" dirty="0">
                <a:solidFill>
                  <a:srgbClr val="000000"/>
                </a:solidFill>
                <a:latin typeface="Calibri"/>
                <a:cs typeface="+mn-cs"/>
              </a:rPr>
              <a:t> </a:t>
            </a:r>
            <a:r>
              <a:rPr lang="en-US" sz="1100" b="1" dirty="0" err="1">
                <a:solidFill>
                  <a:srgbClr val="000000"/>
                </a:solidFill>
                <a:latin typeface="Calibri"/>
                <a:cs typeface="+mn-cs"/>
              </a:rPr>
              <a:t>разрешением</a:t>
            </a:r>
            <a:r>
              <a:rPr lang="en-US" sz="1100" b="1" dirty="0">
                <a:solidFill>
                  <a:srgbClr val="000000"/>
                </a:solidFill>
                <a:latin typeface="Calibri"/>
                <a:cs typeface="+mn-cs"/>
              </a:rPr>
              <a:t> </a:t>
            </a:r>
            <a:r>
              <a:rPr lang="en-US" sz="1100" b="1" dirty="0" err="1">
                <a:solidFill>
                  <a:srgbClr val="000000"/>
                </a:solidFill>
                <a:latin typeface="Calibri"/>
                <a:cs typeface="+mn-cs"/>
              </a:rPr>
              <a:t>событий</a:t>
            </a:r>
            <a:r>
              <a:rPr lang="en-US" sz="1100" b="1" dirty="0">
                <a:solidFill>
                  <a:srgbClr val="000000"/>
                </a:solidFill>
                <a:latin typeface="Calibri"/>
                <a:cs typeface="+mn-cs"/>
              </a:rPr>
              <a:t>, </a:t>
            </a:r>
            <a:r>
              <a:rPr lang="en-US" sz="1100" b="1" dirty="0" err="1">
                <a:solidFill>
                  <a:srgbClr val="000000"/>
                </a:solidFill>
                <a:latin typeface="Calibri"/>
                <a:cs typeface="+mn-cs"/>
              </a:rPr>
              <a:t>вызывающих</a:t>
            </a:r>
            <a:r>
              <a:rPr lang="en-US" sz="1100" b="1" dirty="0">
                <a:solidFill>
                  <a:srgbClr val="000000"/>
                </a:solidFill>
                <a:latin typeface="Calibri"/>
                <a:cs typeface="+mn-cs"/>
              </a:rPr>
              <a:t> </a:t>
            </a:r>
            <a:r>
              <a:rPr lang="en-US" sz="1100" b="1" dirty="0" err="1">
                <a:solidFill>
                  <a:srgbClr val="000000"/>
                </a:solidFill>
                <a:latin typeface="Calibri"/>
                <a:cs typeface="+mn-cs"/>
              </a:rPr>
              <a:t>нарушения</a:t>
            </a:r>
            <a:r>
              <a:rPr lang="en-US" sz="1100" b="1" dirty="0">
                <a:solidFill>
                  <a:srgbClr val="000000"/>
                </a:solidFill>
                <a:latin typeface="Calibri"/>
                <a:cs typeface="+mn-cs"/>
              </a:rPr>
              <a:t>, </a:t>
            </a:r>
            <a:r>
              <a:rPr lang="en-US" sz="1100" b="1" dirty="0" err="1">
                <a:solidFill>
                  <a:srgbClr val="000000"/>
                </a:solidFill>
                <a:latin typeface="Calibri"/>
                <a:cs typeface="+mn-cs"/>
              </a:rPr>
              <a:t>когда</a:t>
            </a:r>
            <a:r>
              <a:rPr lang="en-US" sz="1100" b="1" dirty="0">
                <a:solidFill>
                  <a:srgbClr val="000000"/>
                </a:solidFill>
                <a:latin typeface="Calibri"/>
                <a:cs typeface="+mn-cs"/>
              </a:rPr>
              <a:t> </a:t>
            </a:r>
            <a:r>
              <a:rPr lang="en-US" sz="1100" b="1" dirty="0" err="1">
                <a:solidFill>
                  <a:srgbClr val="000000"/>
                </a:solidFill>
                <a:latin typeface="Calibri"/>
                <a:cs typeface="+mn-cs"/>
              </a:rPr>
              <a:t>определенная</a:t>
            </a:r>
            <a:r>
              <a:rPr lang="en-US" sz="1100" b="1" dirty="0">
                <a:solidFill>
                  <a:srgbClr val="000000"/>
                </a:solidFill>
                <a:latin typeface="Calibri"/>
                <a:cs typeface="+mn-cs"/>
              </a:rPr>
              <a:t> </a:t>
            </a:r>
            <a:r>
              <a:rPr lang="en-US" sz="1100" b="1" dirty="0" err="1">
                <a:solidFill>
                  <a:srgbClr val="000000"/>
                </a:solidFill>
                <a:latin typeface="Calibri"/>
                <a:cs typeface="+mn-cs"/>
              </a:rPr>
              <a:t>часть</a:t>
            </a:r>
            <a:r>
              <a:rPr lang="en-US" sz="1100" b="1" dirty="0">
                <a:solidFill>
                  <a:srgbClr val="000000"/>
                </a:solidFill>
                <a:latin typeface="Calibri"/>
                <a:cs typeface="+mn-cs"/>
              </a:rPr>
              <a:t> </a:t>
            </a:r>
            <a:r>
              <a:rPr lang="en-US" sz="1100" b="1" dirty="0" err="1">
                <a:solidFill>
                  <a:srgbClr val="000000"/>
                </a:solidFill>
                <a:latin typeface="Calibri"/>
                <a:cs typeface="+mn-cs"/>
              </a:rPr>
              <a:t>оборудования</a:t>
            </a:r>
            <a:r>
              <a:rPr lang="en-US" sz="1100" b="1" dirty="0">
                <a:solidFill>
                  <a:srgbClr val="000000"/>
                </a:solidFill>
                <a:latin typeface="Calibri"/>
                <a:cs typeface="+mn-cs"/>
              </a:rPr>
              <a:t> </a:t>
            </a:r>
            <a:r>
              <a:rPr lang="en-US" sz="1100" b="1" dirty="0" err="1">
                <a:solidFill>
                  <a:srgbClr val="000000"/>
                </a:solidFill>
                <a:latin typeface="Calibri"/>
                <a:cs typeface="+mn-cs"/>
              </a:rPr>
              <a:t>частично</a:t>
            </a:r>
            <a:r>
              <a:rPr lang="en-US" sz="1100" b="1" dirty="0">
                <a:solidFill>
                  <a:srgbClr val="000000"/>
                </a:solidFill>
                <a:latin typeface="Calibri"/>
                <a:cs typeface="+mn-cs"/>
              </a:rPr>
              <a:t> </a:t>
            </a:r>
            <a:r>
              <a:rPr lang="en-US" sz="1100" b="1" dirty="0" err="1">
                <a:solidFill>
                  <a:srgbClr val="000000"/>
                </a:solidFill>
                <a:latin typeface="Calibri"/>
                <a:cs typeface="+mn-cs"/>
              </a:rPr>
              <a:t>или</a:t>
            </a:r>
            <a:r>
              <a:rPr lang="en-US" sz="1100" b="1" dirty="0">
                <a:solidFill>
                  <a:srgbClr val="000000"/>
                </a:solidFill>
                <a:latin typeface="Calibri"/>
                <a:cs typeface="+mn-cs"/>
              </a:rPr>
              <a:t> </a:t>
            </a:r>
            <a:r>
              <a:rPr lang="en-US" sz="1100" b="1" dirty="0" err="1">
                <a:solidFill>
                  <a:srgbClr val="000000"/>
                </a:solidFill>
                <a:latin typeface="Calibri"/>
                <a:cs typeface="+mn-cs"/>
              </a:rPr>
              <a:t>полностью</a:t>
            </a:r>
            <a:r>
              <a:rPr lang="en-US" sz="1100" b="1" dirty="0">
                <a:solidFill>
                  <a:srgbClr val="000000"/>
                </a:solidFill>
                <a:latin typeface="Calibri"/>
                <a:cs typeface="+mn-cs"/>
              </a:rPr>
              <a:t> </a:t>
            </a:r>
            <a:r>
              <a:rPr lang="en-US" sz="1100" b="1" dirty="0" err="1">
                <a:solidFill>
                  <a:srgbClr val="000000"/>
                </a:solidFill>
                <a:latin typeface="Calibri"/>
                <a:cs typeface="+mn-cs"/>
              </a:rPr>
              <a:t>утрачивает</a:t>
            </a:r>
            <a:r>
              <a:rPr lang="en-US" sz="1100" b="1" dirty="0">
                <a:solidFill>
                  <a:srgbClr val="000000"/>
                </a:solidFill>
                <a:latin typeface="Calibri"/>
                <a:cs typeface="+mn-cs"/>
              </a:rPr>
              <a:t> </a:t>
            </a:r>
            <a:r>
              <a:rPr lang="en-US" sz="1100" b="1" dirty="0" err="1">
                <a:solidFill>
                  <a:srgbClr val="000000"/>
                </a:solidFill>
                <a:latin typeface="Calibri"/>
                <a:cs typeface="+mn-cs"/>
              </a:rPr>
              <a:t>способность</a:t>
            </a:r>
            <a:r>
              <a:rPr lang="en-US" sz="1100" b="1" dirty="0">
                <a:solidFill>
                  <a:srgbClr val="000000"/>
                </a:solidFill>
                <a:latin typeface="Calibri"/>
                <a:cs typeface="+mn-cs"/>
              </a:rPr>
              <a:t> </a:t>
            </a:r>
            <a:r>
              <a:rPr lang="en-US" sz="1100" b="1" dirty="0" err="1">
                <a:solidFill>
                  <a:srgbClr val="000000"/>
                </a:solidFill>
                <a:latin typeface="Calibri"/>
                <a:cs typeface="+mn-cs"/>
              </a:rPr>
              <a:t>функционировать</a:t>
            </a:r>
            <a:r>
              <a:rPr lang="en-US" sz="1100" b="1" dirty="0">
                <a:solidFill>
                  <a:srgbClr val="000000"/>
                </a:solidFill>
                <a:latin typeface="Calibri"/>
                <a:cs typeface="+mn-cs"/>
              </a:rPr>
              <a:t>. "</a:t>
            </a:r>
            <a:r>
              <a:rPr lang="en-US" sz="1100" b="1" dirty="0" err="1">
                <a:solidFill>
                  <a:srgbClr val="000000"/>
                </a:solidFill>
                <a:latin typeface="Calibri"/>
                <a:cs typeface="+mn-cs"/>
              </a:rPr>
              <a:t>Задержка</a:t>
            </a:r>
            <a:r>
              <a:rPr lang="en-US" sz="1100" b="1" dirty="0">
                <a:solidFill>
                  <a:srgbClr val="000000"/>
                </a:solidFill>
                <a:latin typeface="Calibri"/>
                <a:cs typeface="+mn-cs"/>
              </a:rPr>
              <a:t>" </a:t>
            </a:r>
            <a:r>
              <a:rPr lang="en-US" sz="1100" b="1" dirty="0" err="1">
                <a:solidFill>
                  <a:srgbClr val="000000"/>
                </a:solidFill>
                <a:latin typeface="Calibri"/>
                <a:cs typeface="+mn-cs"/>
              </a:rPr>
              <a:t>здесь</a:t>
            </a:r>
            <a:r>
              <a:rPr lang="en-US" sz="1100" b="1" dirty="0">
                <a:solidFill>
                  <a:srgbClr val="000000"/>
                </a:solidFill>
                <a:latin typeface="Calibri"/>
                <a:cs typeface="+mn-cs"/>
              </a:rPr>
              <a:t> </a:t>
            </a:r>
            <a:r>
              <a:rPr lang="en-US" sz="1100" b="1" dirty="0" err="1">
                <a:solidFill>
                  <a:srgbClr val="000000"/>
                </a:solidFill>
                <a:latin typeface="Calibri"/>
                <a:cs typeface="+mn-cs"/>
              </a:rPr>
              <a:t>означает</a:t>
            </a:r>
            <a:r>
              <a:rPr lang="en-US" sz="1100" b="1" dirty="0">
                <a:solidFill>
                  <a:srgbClr val="000000"/>
                </a:solidFill>
                <a:latin typeface="Calibri"/>
                <a:cs typeface="+mn-cs"/>
              </a:rPr>
              <a:t> "</a:t>
            </a:r>
            <a:r>
              <a:rPr lang="en-US" sz="1100" b="1" dirty="0" err="1">
                <a:solidFill>
                  <a:srgbClr val="000000"/>
                </a:solidFill>
                <a:latin typeface="Calibri"/>
                <a:cs typeface="+mn-cs"/>
              </a:rPr>
              <a:t>после</a:t>
            </a:r>
            <a:r>
              <a:rPr lang="en-US" sz="1100" b="1" dirty="0">
                <a:solidFill>
                  <a:srgbClr val="000000"/>
                </a:solidFill>
                <a:latin typeface="Calibri"/>
                <a:cs typeface="+mn-cs"/>
              </a:rPr>
              <a:t> </a:t>
            </a:r>
            <a:r>
              <a:rPr lang="en-US" sz="1100" b="1" dirty="0" err="1">
                <a:solidFill>
                  <a:srgbClr val="000000"/>
                </a:solidFill>
                <a:latin typeface="Calibri"/>
                <a:cs typeface="+mn-cs"/>
              </a:rPr>
              <a:t>утраты</a:t>
            </a:r>
            <a:r>
              <a:rPr lang="en-US" sz="1100" b="1" dirty="0">
                <a:solidFill>
                  <a:srgbClr val="000000"/>
                </a:solidFill>
                <a:latin typeface="Calibri"/>
                <a:cs typeface="+mn-cs"/>
              </a:rPr>
              <a:t> </a:t>
            </a:r>
            <a:r>
              <a:rPr lang="en-US" sz="1100" b="1" dirty="0" err="1">
                <a:solidFill>
                  <a:srgbClr val="000000"/>
                </a:solidFill>
                <a:latin typeface="Calibri"/>
                <a:cs typeface="+mn-cs"/>
              </a:rPr>
              <a:t>способности</a:t>
            </a:r>
            <a:r>
              <a:rPr lang="en-US" sz="1100" b="1" dirty="0">
                <a:solidFill>
                  <a:srgbClr val="000000"/>
                </a:solidFill>
                <a:latin typeface="Calibri"/>
                <a:cs typeface="+mn-cs"/>
              </a:rPr>
              <a:t> </a:t>
            </a:r>
            <a:r>
              <a:rPr lang="en-US" sz="1100" b="1" dirty="0" err="1">
                <a:solidFill>
                  <a:srgbClr val="000000"/>
                </a:solidFill>
                <a:latin typeface="Calibri"/>
                <a:cs typeface="+mn-cs"/>
              </a:rPr>
              <a:t>функционировать</a:t>
            </a:r>
            <a:r>
              <a:rPr lang="en-US" sz="1100" b="1" dirty="0">
                <a:solidFill>
                  <a:srgbClr val="000000"/>
                </a:solidFill>
                <a:latin typeface="Calibri"/>
                <a:cs typeface="+mn-cs"/>
              </a:rPr>
              <a:t>". </a:t>
            </a:r>
            <a:r>
              <a:rPr lang="en-US" sz="1100" b="1" dirty="0" err="1">
                <a:solidFill>
                  <a:srgbClr val="000000"/>
                </a:solidFill>
                <a:latin typeface="Calibri"/>
                <a:cs typeface="+mn-cs"/>
              </a:rPr>
              <a:t>До</a:t>
            </a:r>
            <a:r>
              <a:rPr lang="en-US" sz="1100" b="1" dirty="0">
                <a:solidFill>
                  <a:srgbClr val="000000"/>
                </a:solidFill>
                <a:latin typeface="Calibri"/>
                <a:cs typeface="+mn-cs"/>
              </a:rPr>
              <a:t> </a:t>
            </a:r>
            <a:r>
              <a:rPr lang="en-US" sz="1100" b="1" dirty="0" err="1">
                <a:solidFill>
                  <a:srgbClr val="000000"/>
                </a:solidFill>
                <a:latin typeface="Calibri"/>
                <a:cs typeface="+mn-cs"/>
              </a:rPr>
              <a:t>настоящего</a:t>
            </a:r>
            <a:r>
              <a:rPr lang="en-US" sz="1100" b="1" dirty="0">
                <a:solidFill>
                  <a:srgbClr val="000000"/>
                </a:solidFill>
                <a:latin typeface="Calibri"/>
                <a:cs typeface="+mn-cs"/>
              </a:rPr>
              <a:t> </a:t>
            </a:r>
            <a:r>
              <a:rPr lang="en-US" sz="1100" b="1" dirty="0" err="1">
                <a:solidFill>
                  <a:srgbClr val="000000"/>
                </a:solidFill>
                <a:latin typeface="Calibri"/>
                <a:cs typeface="+mn-cs"/>
              </a:rPr>
              <a:t>времени</a:t>
            </a:r>
            <a:r>
              <a:rPr lang="en-US" sz="1100" b="1" dirty="0">
                <a:solidFill>
                  <a:srgbClr val="000000"/>
                </a:solidFill>
                <a:latin typeface="Calibri"/>
                <a:cs typeface="+mn-cs"/>
              </a:rPr>
              <a:t> </a:t>
            </a:r>
            <a:r>
              <a:rPr lang="en-US" sz="1100" b="1" dirty="0" err="1">
                <a:solidFill>
                  <a:srgbClr val="000000"/>
                </a:solidFill>
                <a:latin typeface="Calibri"/>
                <a:cs typeface="+mn-cs"/>
              </a:rPr>
              <a:t>усилия</a:t>
            </a:r>
            <a:r>
              <a:rPr lang="en-US" sz="1100" b="1" dirty="0">
                <a:solidFill>
                  <a:srgbClr val="000000"/>
                </a:solidFill>
                <a:latin typeface="Calibri"/>
                <a:cs typeface="+mn-cs"/>
              </a:rPr>
              <a:t> </a:t>
            </a:r>
            <a:r>
              <a:rPr lang="en-US" sz="1100" b="1" dirty="0" err="1">
                <a:solidFill>
                  <a:srgbClr val="000000"/>
                </a:solidFill>
                <a:latin typeface="Calibri"/>
                <a:cs typeface="+mn-cs"/>
              </a:rPr>
              <a:t>направлены</a:t>
            </a:r>
            <a:r>
              <a:rPr lang="en-US" sz="1100" b="1" dirty="0">
                <a:solidFill>
                  <a:srgbClr val="000000"/>
                </a:solidFill>
                <a:latin typeface="Calibri"/>
                <a:cs typeface="+mn-cs"/>
              </a:rPr>
              <a:t> </a:t>
            </a:r>
            <a:r>
              <a:rPr lang="en-US" sz="1100" b="1" dirty="0" err="1">
                <a:solidFill>
                  <a:srgbClr val="000000"/>
                </a:solidFill>
                <a:latin typeface="Calibri"/>
                <a:cs typeface="+mn-cs"/>
              </a:rPr>
              <a:t>на</a:t>
            </a:r>
            <a:r>
              <a:rPr lang="en-US" sz="1100" b="1" dirty="0">
                <a:solidFill>
                  <a:srgbClr val="000000"/>
                </a:solidFill>
                <a:latin typeface="Calibri"/>
                <a:cs typeface="+mn-cs"/>
              </a:rPr>
              <a:t> </a:t>
            </a:r>
            <a:r>
              <a:rPr lang="en-US" sz="1100" b="1" dirty="0" err="1">
                <a:solidFill>
                  <a:srgbClr val="000000"/>
                </a:solidFill>
                <a:latin typeface="Calibri"/>
                <a:cs typeface="+mn-cs"/>
              </a:rPr>
              <a:t>сокращение</a:t>
            </a:r>
            <a:r>
              <a:rPr lang="en-US" sz="1100" b="1" dirty="0">
                <a:solidFill>
                  <a:srgbClr val="000000"/>
                </a:solidFill>
                <a:latin typeface="Calibri"/>
                <a:cs typeface="+mn-cs"/>
              </a:rPr>
              <a:t> </a:t>
            </a:r>
            <a:r>
              <a:rPr lang="en-US" sz="1100" b="1" dirty="0" err="1">
                <a:solidFill>
                  <a:srgbClr val="000000"/>
                </a:solidFill>
                <a:latin typeface="Calibri"/>
                <a:cs typeface="+mn-cs"/>
              </a:rPr>
              <a:t>времени</a:t>
            </a:r>
            <a:r>
              <a:rPr lang="en-US" sz="1100" b="1" dirty="0">
                <a:solidFill>
                  <a:srgbClr val="000000"/>
                </a:solidFill>
                <a:latin typeface="Calibri"/>
                <a:cs typeface="+mn-cs"/>
              </a:rPr>
              <a:t> </a:t>
            </a:r>
            <a:r>
              <a:rPr lang="en-US" sz="1100" b="1" dirty="0" err="1">
                <a:solidFill>
                  <a:srgbClr val="000000"/>
                </a:solidFill>
                <a:latin typeface="Calibri"/>
                <a:cs typeface="+mn-cs"/>
              </a:rPr>
              <a:t>от</a:t>
            </a:r>
            <a:r>
              <a:rPr lang="en-US" sz="1100" b="1" dirty="0">
                <a:solidFill>
                  <a:srgbClr val="000000"/>
                </a:solidFill>
                <a:latin typeface="Calibri"/>
                <a:cs typeface="+mn-cs"/>
              </a:rPr>
              <a:t> </a:t>
            </a:r>
            <a:r>
              <a:rPr lang="en-US" sz="1100" b="1" dirty="0" err="1">
                <a:solidFill>
                  <a:srgbClr val="000000"/>
                </a:solidFill>
                <a:latin typeface="Calibri"/>
                <a:cs typeface="+mn-cs"/>
              </a:rPr>
              <a:t>осуществления</a:t>
            </a:r>
            <a:r>
              <a:rPr lang="en-US" sz="1100" b="1" dirty="0">
                <a:solidFill>
                  <a:srgbClr val="000000"/>
                </a:solidFill>
                <a:latin typeface="Calibri"/>
                <a:cs typeface="+mn-cs"/>
              </a:rPr>
              <a:t> </a:t>
            </a:r>
            <a:r>
              <a:rPr lang="en-US" sz="1100" b="1" dirty="0" err="1">
                <a:solidFill>
                  <a:srgbClr val="000000"/>
                </a:solidFill>
                <a:latin typeface="Calibri"/>
                <a:cs typeface="+mn-cs"/>
              </a:rPr>
              <a:t>до</a:t>
            </a:r>
            <a:r>
              <a:rPr lang="en-US" sz="1100" b="1" dirty="0">
                <a:solidFill>
                  <a:srgbClr val="000000"/>
                </a:solidFill>
                <a:latin typeface="Calibri"/>
                <a:cs typeface="+mn-cs"/>
              </a:rPr>
              <a:t> </a:t>
            </a:r>
            <a:r>
              <a:rPr lang="en-US" sz="1100" b="1" dirty="0" err="1">
                <a:solidFill>
                  <a:srgbClr val="000000"/>
                </a:solidFill>
                <a:latin typeface="Calibri"/>
                <a:cs typeface="+mn-cs"/>
              </a:rPr>
              <a:t>вмешательства</a:t>
            </a:r>
            <a:r>
              <a:rPr lang="en-US" sz="1100" b="1" dirty="0">
                <a:solidFill>
                  <a:srgbClr val="000000"/>
                </a:solidFill>
                <a:latin typeface="Calibri"/>
                <a:cs typeface="+mn-cs"/>
              </a:rPr>
              <a:t>, т. е. </a:t>
            </a:r>
            <a:r>
              <a:rPr lang="en-US" sz="1100" b="1" dirty="0" err="1">
                <a:solidFill>
                  <a:srgbClr val="000000"/>
                </a:solidFill>
                <a:latin typeface="Calibri"/>
                <a:cs typeface="+mn-cs"/>
              </a:rPr>
              <a:t>от</a:t>
            </a:r>
            <a:r>
              <a:rPr lang="en-US" sz="1100" b="1" dirty="0">
                <a:solidFill>
                  <a:srgbClr val="000000"/>
                </a:solidFill>
                <a:latin typeface="Calibri"/>
                <a:cs typeface="+mn-cs"/>
              </a:rPr>
              <a:t> </a:t>
            </a:r>
            <a:r>
              <a:rPr lang="en-US" sz="1100" b="1" dirty="0" err="1">
                <a:solidFill>
                  <a:srgbClr val="000000"/>
                </a:solidFill>
                <a:latin typeface="Calibri"/>
                <a:cs typeface="+mn-cs"/>
              </a:rPr>
              <a:t>реактивного</a:t>
            </a:r>
            <a:r>
              <a:rPr lang="en-US" sz="1100" b="1" dirty="0">
                <a:solidFill>
                  <a:srgbClr val="000000"/>
                </a:solidFill>
                <a:latin typeface="Calibri"/>
                <a:cs typeface="+mn-cs"/>
              </a:rPr>
              <a:t> </a:t>
            </a:r>
            <a:r>
              <a:rPr lang="en-US" sz="1100" b="1" dirty="0" err="1">
                <a:solidFill>
                  <a:srgbClr val="000000"/>
                </a:solidFill>
                <a:latin typeface="Calibri"/>
                <a:cs typeface="+mn-cs"/>
              </a:rPr>
              <a:t>до</a:t>
            </a:r>
            <a:r>
              <a:rPr lang="en-US" sz="1100" b="1" dirty="0">
                <a:solidFill>
                  <a:srgbClr val="000000"/>
                </a:solidFill>
                <a:latin typeface="Calibri"/>
                <a:cs typeface="+mn-cs"/>
              </a:rPr>
              <a:t> </a:t>
            </a:r>
            <a:r>
              <a:rPr lang="en-US" sz="1100" b="1" dirty="0" err="1">
                <a:solidFill>
                  <a:srgbClr val="000000"/>
                </a:solidFill>
                <a:latin typeface="Calibri"/>
                <a:cs typeface="+mn-cs"/>
              </a:rPr>
              <a:t>упреждающего</a:t>
            </a:r>
            <a:r>
              <a:rPr lang="en-US" sz="1100" b="1" dirty="0">
                <a:solidFill>
                  <a:srgbClr val="000000"/>
                </a:solidFill>
                <a:latin typeface="Calibri"/>
                <a:cs typeface="+mn-cs"/>
              </a:rPr>
              <a:t> </a:t>
            </a:r>
            <a:r>
              <a:rPr lang="en-US" sz="1100" b="1" dirty="0" err="1">
                <a:solidFill>
                  <a:srgbClr val="000000"/>
                </a:solidFill>
                <a:latin typeface="Calibri"/>
                <a:cs typeface="+mn-cs"/>
              </a:rPr>
              <a:t>момента</a:t>
            </a:r>
            <a:r>
              <a:rPr lang="en-US" sz="1100" b="1" dirty="0">
                <a:solidFill>
                  <a:srgbClr val="000000"/>
                </a:solidFill>
                <a:latin typeface="Calibri"/>
                <a:cs typeface="+mn-cs"/>
              </a:rPr>
              <a:t>.</a:t>
            </a:r>
          </a:p>
        </p:txBody>
      </p:sp>
      <p:sp>
        <p:nvSpPr>
          <p:cNvPr id="4" name="Slide Number Placeholder 3"/>
          <p:cNvSpPr>
            <a:spLocks noGrp="1"/>
          </p:cNvSpPr>
          <p:nvPr>
            <p:ph type="sldNum" sz="quarter" idx="10"/>
          </p:nvPr>
        </p:nvSpPr>
        <p:spPr/>
        <p:txBody>
          <a:bodyPr/>
          <a:lstStyle/>
          <a:p>
            <a:fld id="{802AEAFA-4090-460F-B4E6-D886A23D872D}" type="slidenum">
              <a:rPr lang="de-DE" sz="900" b="1">
                <a:solidFill>
                  <a:srgbClr val="000000"/>
                </a:solidFill>
                <a:latin typeface="Arial"/>
                <a:cs typeface="+mn-cs"/>
              </a:rPr>
              <a:pPr/>
              <a:t>19</a:t>
            </a:fld>
            <a:endParaRPr lang="de-DE" sz="900" b="1">
              <a:solidFill>
                <a:srgbClr val="000000"/>
              </a:solidFill>
              <a:latin typeface="Arial"/>
              <a:cs typeface="+mn-cs"/>
            </a:endParaRPr>
          </a:p>
        </p:txBody>
      </p:sp>
    </p:spTree>
    <p:extLst>
      <p:ext uri="{BB962C8B-B14F-4D97-AF65-F5344CB8AC3E}">
        <p14:creationId xmlns:p14="http://schemas.microsoft.com/office/powerpoint/2010/main" val="2481443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14400"/>
            <a:ext cx="5905500" cy="3322638"/>
          </a:xfrm>
        </p:spPr>
      </p:sp>
      <p:sp>
        <p:nvSpPr>
          <p:cNvPr id="3" name="Notes Placeholder 2"/>
          <p:cNvSpPr>
            <a:spLocks noGrp="1"/>
          </p:cNvSpPr>
          <p:nvPr>
            <p:ph type="body" idx="1"/>
          </p:nvPr>
        </p:nvSpPr>
        <p:spPr/>
        <p:txBody>
          <a:bodyPr>
            <a:normAutofit/>
          </a:bodyPr>
          <a:lstStyle/>
          <a:p>
            <a:pPr>
              <a:spcBef>
                <a:spcPts val="409"/>
              </a:spcBef>
            </a:pPr>
            <a:r>
              <a:rPr lang="nb-NO" sz="1100" b="1">
                <a:solidFill>
                  <a:srgbClr val="000000"/>
                </a:solidFill>
                <a:latin typeface="Arial"/>
                <a:cs typeface="+mn-cs"/>
              </a:rPr>
              <a:t>Сравнительный анализ вместе с кривой выработанности оборудования в наилучшей степени представляет различие между традиционным подходом к обслуживанию и представленной инновацией, которая позволяет повысить эффективность и продуктивность.</a:t>
            </a:r>
          </a:p>
          <a:p>
            <a:pPr defTabSz="864931">
              <a:spcBef>
                <a:spcPts val="409"/>
              </a:spcBef>
            </a:pPr>
            <a:r>
              <a:rPr lang="nb-NO" sz="1100" b="1">
                <a:solidFill>
                  <a:srgbClr val="000000"/>
                </a:solidFill>
                <a:latin typeface="Arial"/>
                <a:cs typeface="+mn-cs"/>
              </a:rPr>
              <a:t>При традиционной программе технического обслуживания </a:t>
            </a:r>
            <a:r>
              <a:rPr lang="en-US" sz="1100" b="1">
                <a:solidFill>
                  <a:srgbClr val="000000"/>
                </a:solidFill>
                <a:latin typeface="Calibri"/>
                <a:cs typeface="+mn-cs"/>
              </a:rPr>
              <a:t>бригады технического обслуживания начинают работать над разрешением событий, вызывающих нарушения, когда определенная часть оборудования частично или полностью утрачивает способность функционировать. "Задержка" здесь означает "после утраты способности функционировать". До настоящего времени усилия направлены на сокращение времени от осуществления до вмешательства, т. е. от реактивного до упреждающего момента.</a:t>
            </a:r>
          </a:p>
        </p:txBody>
      </p:sp>
      <p:sp>
        <p:nvSpPr>
          <p:cNvPr id="4" name="Slide Number Placeholder 3"/>
          <p:cNvSpPr>
            <a:spLocks noGrp="1"/>
          </p:cNvSpPr>
          <p:nvPr>
            <p:ph type="sldNum" sz="quarter" idx="10"/>
          </p:nvPr>
        </p:nvSpPr>
        <p:spPr/>
        <p:txBody>
          <a:bodyPr/>
          <a:lstStyle/>
          <a:p>
            <a:fld id="{802AEAFA-4090-460F-B4E6-D886A23D872D}" type="slidenum">
              <a:rPr lang="de-DE" sz="900" b="1">
                <a:solidFill>
                  <a:srgbClr val="000000"/>
                </a:solidFill>
                <a:latin typeface="Arial"/>
                <a:cs typeface="+mn-cs"/>
              </a:rPr>
              <a:pPr/>
              <a:t>20</a:t>
            </a:fld>
            <a:endParaRPr lang="de-DE" sz="900" b="1">
              <a:solidFill>
                <a:srgbClr val="000000"/>
              </a:solidFill>
              <a:latin typeface="Arial"/>
              <a:cs typeface="+mn-cs"/>
            </a:endParaRPr>
          </a:p>
        </p:txBody>
      </p:sp>
    </p:spTree>
    <p:extLst>
      <p:ext uri="{BB962C8B-B14F-4D97-AF65-F5344CB8AC3E}">
        <p14:creationId xmlns:p14="http://schemas.microsoft.com/office/powerpoint/2010/main" val="3728424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75C4A3CE-4B64-4401-AAA0-8963444BCAF4}" type="slidenum">
              <a:rPr lang="en-US" smtClean="0"/>
              <a:pPr eaLnBrk="1" hangingPunct="1"/>
              <a:t>25</a:t>
            </a:fld>
            <a:endParaRPr lang="en-US" smtClean="0"/>
          </a:p>
        </p:txBody>
      </p:sp>
      <p:sp>
        <p:nvSpPr>
          <p:cNvPr id="34819" name="Rectangle 2"/>
          <p:cNvSpPr>
            <a:spLocks noGrp="1" noRot="1" noChangeAspect="1" noChangeArrowheads="1" noTextEdit="1"/>
          </p:cNvSpPr>
          <p:nvPr>
            <p:ph type="sldImg"/>
          </p:nvPr>
        </p:nvSpPr>
        <p:spPr bwMode="auto">
          <a:xfrm>
            <a:off x="92075" y="749300"/>
            <a:ext cx="6610350" cy="3719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xfrm>
            <a:off x="906357" y="4714184"/>
            <a:ext cx="4984962" cy="44659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ru-RU" dirty="0" smtClean="0"/>
              <a:t>Компания </a:t>
            </a:r>
            <a:r>
              <a:rPr lang="en-US" dirty="0" smtClean="0"/>
              <a:t>SAS </a:t>
            </a:r>
            <a:r>
              <a:rPr lang="ru-RU" dirty="0" smtClean="0"/>
              <a:t>изначально занималась разработкой программного обеспечения для применения аналитики в различных отраслях и непрерывно развивается с момента основания, демонстрируя ежегодный рост дохода. Решения </a:t>
            </a:r>
            <a:r>
              <a:rPr lang="en-US" dirty="0" smtClean="0"/>
              <a:t>SAS </a:t>
            </a:r>
            <a:r>
              <a:rPr lang="ru-RU" dirty="0" smtClean="0"/>
              <a:t>признаны лидирующими в отрасли такими авторитетными компаниями как </a:t>
            </a:r>
            <a:r>
              <a:rPr lang="en-US" dirty="0" smtClean="0"/>
              <a:t>Gartner, Forrester. </a:t>
            </a:r>
            <a:r>
              <a:rPr lang="ru-RU" dirty="0" smtClean="0"/>
              <a:t>Всемирно известная консалтинговая компания </a:t>
            </a:r>
            <a:r>
              <a:rPr lang="en-US" dirty="0" smtClean="0"/>
              <a:t>McKinsey </a:t>
            </a:r>
            <a:r>
              <a:rPr lang="ru-RU" dirty="0" smtClean="0"/>
              <a:t>официально говорит о том, что в своих исследованиях использует аналитические решения </a:t>
            </a:r>
            <a:r>
              <a:rPr lang="en-US" dirty="0" smtClean="0"/>
              <a:t>SAS.</a:t>
            </a:r>
            <a:endParaRPr lang="fr-FR" dirty="0" smtClean="0"/>
          </a:p>
        </p:txBody>
      </p:sp>
    </p:spTree>
    <p:extLst>
      <p:ext uri="{BB962C8B-B14F-4D97-AF65-F5344CB8AC3E}">
        <p14:creationId xmlns:p14="http://schemas.microsoft.com/office/powerpoint/2010/main" val="3698560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96850" y="992188"/>
            <a:ext cx="6413500" cy="3608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4D6F32A0-79CF-4160-93F3-A0BF9A85F0AB}" type="slidenum">
              <a:rPr lang="en-GB" altLang="en-GB" smtClean="0"/>
              <a:pPr eaLnBrk="1" hangingPunct="1"/>
              <a:t>26</a:t>
            </a:fld>
            <a:endParaRPr lang="en-GB" altLang="en-GB" smtClean="0"/>
          </a:p>
        </p:txBody>
      </p:sp>
    </p:spTree>
    <p:extLst>
      <p:ext uri="{BB962C8B-B14F-4D97-AF65-F5344CB8AC3E}">
        <p14:creationId xmlns:p14="http://schemas.microsoft.com/office/powerpoint/2010/main" val="1759054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992188"/>
            <a:ext cx="6413500" cy="3608387"/>
          </a:xfrm>
        </p:spPr>
      </p:sp>
      <p:sp>
        <p:nvSpPr>
          <p:cNvPr id="3" name="Notes Placeholder 2"/>
          <p:cNvSpPr>
            <a:spLocks noGrp="1"/>
          </p:cNvSpPr>
          <p:nvPr>
            <p:ph type="body" idx="1"/>
          </p:nvPr>
        </p:nvSpPr>
        <p:spPr/>
        <p:txBody>
          <a:bodyPr/>
          <a:lstStyle/>
          <a:p>
            <a:pPr marL="0" marR="0" indent="0" algn="l" defTabSz="182880" rtl="0" eaLnBrk="1" fontAlgn="auto" latinLnBrk="0" hangingPunct="1">
              <a:lnSpc>
                <a:spcPct val="100000"/>
              </a:lnSpc>
              <a:spcBef>
                <a:spcPts val="0"/>
              </a:spcBef>
              <a:spcAft>
                <a:spcPts val="0"/>
              </a:spcAft>
              <a:buClrTx/>
              <a:buSzTx/>
              <a:buFontTx/>
              <a:buNone/>
              <a:tabLst/>
              <a:defRPr/>
            </a:pPr>
            <a:r>
              <a:rPr lang="ru-RU" sz="1200" i="1" dirty="0" smtClean="0"/>
              <a:t>Аналитический центр при Правительстве Российской Федерации –</a:t>
            </a:r>
            <a:r>
              <a:rPr lang="en-US" sz="1200" i="1" dirty="0" smtClean="0"/>
              <a:t> </a:t>
            </a:r>
            <a:r>
              <a:rPr lang="ru-RU" sz="1200" i="1" dirty="0" smtClean="0"/>
              <a:t>многофункциональное экспертно-аналитическое учреждение, осуществляющее деятельность в сфере оперативной аналитики и перспективных научных исследований</a:t>
            </a:r>
            <a:endParaRPr lang="en-US" sz="1200" i="1" dirty="0" smtClean="0"/>
          </a:p>
          <a:p>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27</a:t>
            </a:fld>
            <a:endParaRPr lang="en-US" dirty="0"/>
          </a:p>
        </p:txBody>
      </p:sp>
    </p:spTree>
    <p:extLst>
      <p:ext uri="{BB962C8B-B14F-4D97-AF65-F5344CB8AC3E}">
        <p14:creationId xmlns:p14="http://schemas.microsoft.com/office/powerpoint/2010/main" val="2728548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481013" y="914400"/>
            <a:ext cx="5905500" cy="3322638"/>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7559" lvl="1" indent="-347559">
              <a:lnSpc>
                <a:spcPct val="90000"/>
              </a:lnSpc>
              <a:spcBef>
                <a:spcPct val="35000"/>
              </a:spcBef>
            </a:pPr>
            <a:r>
              <a:rPr lang="ru-RU" sz="1400" i="1" dirty="0" smtClean="0">
                <a:sym typeface="Tw Cen MT"/>
              </a:rPr>
              <a:t>«Ключевым фактором успеха внедрения системы ТОРО является переход от парадигмы «Реагирование на событие (отказ, авария, поломка)» к парадигме «Прогнозирование и предупреждение отказа, аварии, поломки», - </a:t>
            </a:r>
            <a:r>
              <a:rPr lang="ru-RU" sz="1400" dirty="0" smtClean="0">
                <a:sym typeface="Tw Cen MT"/>
              </a:rPr>
              <a:t>журнал «Нефтяное хозяйство», 12</a:t>
            </a:r>
            <a:r>
              <a:rPr lang="en-US" sz="1400" dirty="0" smtClean="0">
                <a:sym typeface="Tw Cen MT"/>
              </a:rPr>
              <a:t>’2011</a:t>
            </a:r>
            <a:r>
              <a:rPr lang="ru-RU" sz="1400" dirty="0" smtClean="0">
                <a:sym typeface="Tw Cen MT"/>
              </a:rPr>
              <a:t>, стр. 127</a:t>
            </a:r>
            <a:endParaRPr lang="ru-RU" sz="1400" dirty="0" smtClean="0">
              <a:sym typeface="Tw Cen MT"/>
            </a:endParaRPr>
          </a:p>
        </p:txBody>
      </p:sp>
      <p:sp>
        <p:nvSpPr>
          <p:cNvPr id="72708" name="Date Placeholder 3"/>
          <p:cNvSpPr>
            <a:spLocks noGrp="1"/>
          </p:cNvSpPr>
          <p:nvPr>
            <p:ph type="dt" sz="quarter" idx="1"/>
          </p:nvPr>
        </p:nvSpPr>
        <p:spPr>
          <a:xfrm>
            <a:off x="3885266" y="1"/>
            <a:ext cx="2971178" cy="4566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0" tIns="44955" rIns="89910" bIns="44955"/>
          <a:lstStyle>
            <a:lvl1pPr defTabSz="917827" eaLnBrk="0" hangingPunct="0">
              <a:defRPr sz="1400">
                <a:solidFill>
                  <a:srgbClr val="292929"/>
                </a:solidFill>
                <a:latin typeface="Arial" pitchFamily="34" charset="0"/>
              </a:defRPr>
            </a:lvl1pPr>
            <a:lvl2pPr marL="730516" indent="-280967" defTabSz="917827" eaLnBrk="0" hangingPunct="0">
              <a:defRPr sz="1400">
                <a:solidFill>
                  <a:srgbClr val="292929"/>
                </a:solidFill>
                <a:latin typeface="Arial" pitchFamily="34" charset="0"/>
              </a:defRPr>
            </a:lvl2pPr>
            <a:lvl3pPr marL="1123870" indent="-224774" defTabSz="917827" eaLnBrk="0" hangingPunct="0">
              <a:defRPr sz="1400">
                <a:solidFill>
                  <a:srgbClr val="292929"/>
                </a:solidFill>
                <a:latin typeface="Arial" pitchFamily="34" charset="0"/>
              </a:defRPr>
            </a:lvl3pPr>
            <a:lvl4pPr marL="1573418" indent="-224774" defTabSz="917827" eaLnBrk="0" hangingPunct="0">
              <a:defRPr sz="1400">
                <a:solidFill>
                  <a:srgbClr val="292929"/>
                </a:solidFill>
                <a:latin typeface="Arial" pitchFamily="34" charset="0"/>
              </a:defRPr>
            </a:lvl4pPr>
            <a:lvl5pPr marL="2022965" indent="-224774" defTabSz="917827" eaLnBrk="0" hangingPunct="0">
              <a:defRPr sz="1400">
                <a:solidFill>
                  <a:srgbClr val="292929"/>
                </a:solidFill>
                <a:latin typeface="Arial" pitchFamily="34" charset="0"/>
              </a:defRPr>
            </a:lvl5pPr>
            <a:lvl6pPr marL="2472514" indent="-224774" algn="ctr" defTabSz="917827"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22061" indent="-224774" algn="ctr" defTabSz="917827"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371609" indent="-224774" algn="ctr" defTabSz="917827"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21157" indent="-224774" algn="ctr" defTabSz="917827"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fld id="{CACD4510-FEBF-45D1-A0BD-C28D39863344}" type="datetime1">
              <a:rPr lang="en-US" sz="1100">
                <a:solidFill>
                  <a:srgbClr val="003399"/>
                </a:solidFill>
                <a:latin typeface="Arial Narrow" pitchFamily="34" charset="0"/>
              </a:rPr>
              <a:pPr/>
              <a:t>10/23/2014</a:t>
            </a:fld>
            <a:endParaRPr lang="en-US" sz="1100">
              <a:solidFill>
                <a:srgbClr val="003399"/>
              </a:solidFill>
              <a:latin typeface="Arial Narrow" pitchFamily="34" charset="0"/>
            </a:endParaRPr>
          </a:p>
        </p:txBody>
      </p:sp>
      <p:sp>
        <p:nvSpPr>
          <p:cNvPr id="7270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827" eaLnBrk="0" hangingPunct="0">
              <a:defRPr sz="1400">
                <a:solidFill>
                  <a:srgbClr val="292929"/>
                </a:solidFill>
                <a:latin typeface="Arial" pitchFamily="34" charset="0"/>
              </a:defRPr>
            </a:lvl1pPr>
            <a:lvl2pPr marL="730516" indent="-280967" defTabSz="917827" eaLnBrk="0" hangingPunct="0">
              <a:defRPr sz="1400">
                <a:solidFill>
                  <a:srgbClr val="292929"/>
                </a:solidFill>
                <a:latin typeface="Arial" pitchFamily="34" charset="0"/>
              </a:defRPr>
            </a:lvl2pPr>
            <a:lvl3pPr marL="1123870" indent="-224774" defTabSz="917827" eaLnBrk="0" hangingPunct="0">
              <a:defRPr sz="1400">
                <a:solidFill>
                  <a:srgbClr val="292929"/>
                </a:solidFill>
                <a:latin typeface="Arial" pitchFamily="34" charset="0"/>
              </a:defRPr>
            </a:lvl3pPr>
            <a:lvl4pPr marL="1573418" indent="-224774" defTabSz="917827" eaLnBrk="0" hangingPunct="0">
              <a:defRPr sz="1400">
                <a:solidFill>
                  <a:srgbClr val="292929"/>
                </a:solidFill>
                <a:latin typeface="Arial" pitchFamily="34" charset="0"/>
              </a:defRPr>
            </a:lvl4pPr>
            <a:lvl5pPr marL="2022965" indent="-224774" defTabSz="917827" eaLnBrk="0" hangingPunct="0">
              <a:defRPr sz="1400">
                <a:solidFill>
                  <a:srgbClr val="292929"/>
                </a:solidFill>
                <a:latin typeface="Arial" pitchFamily="34" charset="0"/>
              </a:defRPr>
            </a:lvl5pPr>
            <a:lvl6pPr marL="2472514" indent="-224774" algn="ctr" defTabSz="917827"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22061" indent="-224774" algn="ctr" defTabSz="917827"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371609" indent="-224774" algn="ctr" defTabSz="917827"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21157" indent="-224774" algn="ctr" defTabSz="917827"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fld id="{6E4A9EE9-C79E-4E22-8C00-1F7368AB84F1}" type="slidenum">
              <a:rPr lang="en-US" sz="1100">
                <a:solidFill>
                  <a:srgbClr val="003399"/>
                </a:solidFill>
                <a:latin typeface="Arial Narrow" pitchFamily="34" charset="0"/>
              </a:rPr>
              <a:pPr/>
              <a:t>2</a:t>
            </a:fld>
            <a:endParaRPr lang="en-US" sz="1100">
              <a:solidFill>
                <a:srgbClr val="003399"/>
              </a:solidFill>
              <a:latin typeface="Arial Narrow" pitchFamily="34" charset="0"/>
            </a:endParaRPr>
          </a:p>
        </p:txBody>
      </p:sp>
    </p:spTree>
    <p:extLst>
      <p:ext uri="{BB962C8B-B14F-4D97-AF65-F5344CB8AC3E}">
        <p14:creationId xmlns:p14="http://schemas.microsoft.com/office/powerpoint/2010/main" val="2446795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578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400">
                <a:solidFill>
                  <a:srgbClr val="292929"/>
                </a:solidFill>
                <a:latin typeface="Arial" pitchFamily="34" charset="0"/>
              </a:defRPr>
            </a:lvl1pPr>
            <a:lvl2pPr marL="742950" indent="-285750" defTabSz="933450" eaLnBrk="0" hangingPunct="0">
              <a:defRPr sz="1400">
                <a:solidFill>
                  <a:srgbClr val="292929"/>
                </a:solidFill>
                <a:latin typeface="Arial" pitchFamily="34" charset="0"/>
              </a:defRPr>
            </a:lvl2pPr>
            <a:lvl3pPr marL="1143000" indent="-228600" defTabSz="933450" eaLnBrk="0" hangingPunct="0">
              <a:defRPr sz="1400">
                <a:solidFill>
                  <a:srgbClr val="292929"/>
                </a:solidFill>
                <a:latin typeface="Arial" pitchFamily="34" charset="0"/>
              </a:defRPr>
            </a:lvl3pPr>
            <a:lvl4pPr marL="1600200" indent="-228600" defTabSz="933450" eaLnBrk="0" hangingPunct="0">
              <a:defRPr sz="1400">
                <a:solidFill>
                  <a:srgbClr val="292929"/>
                </a:solidFill>
                <a:latin typeface="Arial" pitchFamily="34" charset="0"/>
              </a:defRPr>
            </a:lvl4pPr>
            <a:lvl5pPr marL="2057400" indent="-228600" defTabSz="933450" eaLnBrk="0" hangingPunct="0">
              <a:defRPr sz="1400">
                <a:solidFill>
                  <a:srgbClr val="292929"/>
                </a:solidFill>
                <a:latin typeface="Arial" pitchFamily="34" charset="0"/>
              </a:defRPr>
            </a:lvl5pPr>
            <a:lvl6pPr marL="2514600" indent="-228600" algn="ctr" defTabSz="933450"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defTabSz="933450"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defTabSz="933450"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defTabSz="933450"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fld id="{A2956D5A-8844-4862-AF45-7EDF6C523E75}" type="datetime1">
              <a:rPr lang="en-US" sz="1200" smtClean="0">
                <a:solidFill>
                  <a:srgbClr val="003399"/>
                </a:solidFill>
                <a:latin typeface="Arial Narrow" pitchFamily="34" charset="0"/>
              </a:rPr>
              <a:pPr/>
              <a:t>10/23/2014</a:t>
            </a:fld>
            <a:endParaRPr lang="en-US" sz="1200" smtClean="0">
              <a:solidFill>
                <a:srgbClr val="003399"/>
              </a:solidFill>
              <a:latin typeface="Arial Narrow" pitchFamily="34" charset="0"/>
            </a:endParaRPr>
          </a:p>
        </p:txBody>
      </p:sp>
      <p:sp>
        <p:nvSpPr>
          <p:cNvPr id="7578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400">
                <a:solidFill>
                  <a:srgbClr val="292929"/>
                </a:solidFill>
                <a:latin typeface="Arial" pitchFamily="34" charset="0"/>
              </a:defRPr>
            </a:lvl1pPr>
            <a:lvl2pPr marL="742950" indent="-285750" defTabSz="933450" eaLnBrk="0" hangingPunct="0">
              <a:defRPr sz="1400">
                <a:solidFill>
                  <a:srgbClr val="292929"/>
                </a:solidFill>
                <a:latin typeface="Arial" pitchFamily="34" charset="0"/>
              </a:defRPr>
            </a:lvl2pPr>
            <a:lvl3pPr marL="1143000" indent="-228600" defTabSz="933450" eaLnBrk="0" hangingPunct="0">
              <a:defRPr sz="1400">
                <a:solidFill>
                  <a:srgbClr val="292929"/>
                </a:solidFill>
                <a:latin typeface="Arial" pitchFamily="34" charset="0"/>
              </a:defRPr>
            </a:lvl3pPr>
            <a:lvl4pPr marL="1600200" indent="-228600" defTabSz="933450" eaLnBrk="0" hangingPunct="0">
              <a:defRPr sz="1400">
                <a:solidFill>
                  <a:srgbClr val="292929"/>
                </a:solidFill>
                <a:latin typeface="Arial" pitchFamily="34" charset="0"/>
              </a:defRPr>
            </a:lvl4pPr>
            <a:lvl5pPr marL="2057400" indent="-228600" defTabSz="933450" eaLnBrk="0" hangingPunct="0">
              <a:defRPr sz="1400">
                <a:solidFill>
                  <a:srgbClr val="292929"/>
                </a:solidFill>
                <a:latin typeface="Arial" pitchFamily="34" charset="0"/>
              </a:defRPr>
            </a:lvl5pPr>
            <a:lvl6pPr marL="2514600" indent="-228600" algn="ctr" defTabSz="933450"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6pPr>
            <a:lvl7pPr marL="2971800" indent="-228600" algn="ctr" defTabSz="933450"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7pPr>
            <a:lvl8pPr marL="3429000" indent="-228600" algn="ctr" defTabSz="933450"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8pPr>
            <a:lvl9pPr marL="3886200" indent="-228600" algn="ctr" defTabSz="933450" eaLnBrk="0" fontAlgn="base" hangingPunct="0">
              <a:spcBef>
                <a:spcPct val="50000"/>
              </a:spcBef>
              <a:spcAft>
                <a:spcPct val="17000"/>
              </a:spcAft>
              <a:buClr>
                <a:schemeClr val="tx1"/>
              </a:buClr>
              <a:buFont typeface="Wingdings" pitchFamily="2" charset="2"/>
              <a:defRPr sz="1400">
                <a:solidFill>
                  <a:srgbClr val="292929"/>
                </a:solidFill>
                <a:latin typeface="Arial" pitchFamily="34" charset="0"/>
              </a:defRPr>
            </a:lvl9pPr>
          </a:lstStyle>
          <a:p>
            <a:fld id="{8A89F985-7188-4789-98D1-9480C03EEFE7}" type="slidenum">
              <a:rPr lang="en-US" sz="1200" smtClean="0">
                <a:solidFill>
                  <a:srgbClr val="003399"/>
                </a:solidFill>
                <a:latin typeface="Arial Narrow" pitchFamily="34" charset="0"/>
              </a:rPr>
              <a:pPr/>
              <a:t>3</a:t>
            </a:fld>
            <a:endParaRPr lang="en-US" sz="1200" smtClean="0">
              <a:solidFill>
                <a:srgbClr val="003399"/>
              </a:solidFill>
              <a:latin typeface="Arial Narrow" pitchFamily="34" charset="0"/>
            </a:endParaRPr>
          </a:p>
        </p:txBody>
      </p:sp>
    </p:spTree>
    <p:extLst>
      <p:ext uri="{BB962C8B-B14F-4D97-AF65-F5344CB8AC3E}">
        <p14:creationId xmlns:p14="http://schemas.microsoft.com/office/powerpoint/2010/main" val="3029347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031"/>
          <p:cNvSpPr>
            <a:spLocks noGrp="1" noChangeArrowheads="1"/>
          </p:cNvSpPr>
          <p:nvPr>
            <p:ph type="sldNum" sz="quarter" idx="5"/>
          </p:nvPr>
        </p:nvSpPr>
        <p:spPr>
          <a:noFill/>
        </p:spPr>
        <p:txBody>
          <a:bodyPr/>
          <a:lstStyle/>
          <a:p>
            <a:fld id="{F2A5B769-A491-4264-B646-4CB38AB85342}" type="slidenum">
              <a:rPr lang="en-US" smtClean="0"/>
              <a:pPr/>
              <a:t>4</a:t>
            </a:fld>
            <a:endParaRPr lang="en-US" smtClean="0"/>
          </a:p>
        </p:txBody>
      </p:sp>
      <p:sp>
        <p:nvSpPr>
          <p:cNvPr id="19458" name="Rectangle 2"/>
          <p:cNvSpPr>
            <a:spLocks noGrp="1" noRot="1" noChangeAspect="1" noChangeArrowheads="1" noTextEdit="1"/>
          </p:cNvSpPr>
          <p:nvPr>
            <p:ph type="sldImg"/>
          </p:nvPr>
        </p:nvSpPr>
        <p:spPr>
          <a:xfrm>
            <a:off x="431800" y="327025"/>
            <a:ext cx="6157913" cy="3465513"/>
          </a:xfrm>
          <a:ln/>
        </p:spPr>
      </p:sp>
      <p:sp>
        <p:nvSpPr>
          <p:cNvPr id="19459" name="Rectangle 3"/>
          <p:cNvSpPr>
            <a:spLocks noGrp="1" noChangeArrowheads="1"/>
          </p:cNvSpPr>
          <p:nvPr>
            <p:ph type="body" idx="1"/>
          </p:nvPr>
        </p:nvSpPr>
        <p:spPr>
          <a:noFill/>
          <a:ln/>
        </p:spPr>
        <p:txBody>
          <a:bodyPr/>
          <a:lstStyle/>
          <a:p>
            <a:pPr eaLnBrk="1" hangingPunct="1"/>
            <a:r>
              <a:rPr lang="ru-RU" dirty="0" smtClean="0"/>
              <a:t>Оптимизация техобслуживания – куда потратить средства в первую очередь, если требуемое</a:t>
            </a:r>
            <a:r>
              <a:rPr lang="ru-RU" baseline="0" dirty="0" smtClean="0"/>
              <a:t> обслуживание превышает бюджет</a:t>
            </a:r>
            <a:endParaRPr lang="en-US" dirty="0" smtClean="0"/>
          </a:p>
        </p:txBody>
      </p:sp>
    </p:spTree>
    <p:extLst>
      <p:ext uri="{BB962C8B-B14F-4D97-AF65-F5344CB8AC3E}">
        <p14:creationId xmlns:p14="http://schemas.microsoft.com/office/powerpoint/2010/main" val="364880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092FDAB3-33A9-41BD-8CBE-E45A0DCD1D2D}" type="datetime1">
              <a:rPr lang="en-US" smtClean="0"/>
              <a:pPr>
                <a:defRPr/>
              </a:pPr>
              <a:t>10/23/2014</a:t>
            </a:fld>
            <a:endParaRPr lang="en-US"/>
          </a:p>
        </p:txBody>
      </p:sp>
      <p:sp>
        <p:nvSpPr>
          <p:cNvPr id="5" name="Slide Number Placeholder 4"/>
          <p:cNvSpPr>
            <a:spLocks noGrp="1"/>
          </p:cNvSpPr>
          <p:nvPr>
            <p:ph type="sldNum" sz="quarter" idx="11"/>
          </p:nvPr>
        </p:nvSpPr>
        <p:spPr/>
        <p:txBody>
          <a:bodyPr/>
          <a:lstStyle/>
          <a:p>
            <a:pPr>
              <a:defRPr/>
            </a:pPr>
            <a:fld id="{AA9C033F-CC44-4B3C-A953-799BBED9F671}" type="slidenum">
              <a:rPr lang="en-US" smtClean="0"/>
              <a:pPr>
                <a:defRPr/>
              </a:pPr>
              <a:t>5</a:t>
            </a:fld>
            <a:endParaRPr lang="en-US"/>
          </a:p>
        </p:txBody>
      </p:sp>
    </p:spTree>
    <p:extLst>
      <p:ext uri="{BB962C8B-B14F-4D97-AF65-F5344CB8AC3E}">
        <p14:creationId xmlns:p14="http://schemas.microsoft.com/office/powerpoint/2010/main" val="2214075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992188"/>
            <a:ext cx="6413500" cy="3608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6</a:t>
            </a:fld>
            <a:endParaRPr lang="en-US" dirty="0"/>
          </a:p>
        </p:txBody>
      </p:sp>
    </p:spTree>
    <p:extLst>
      <p:ext uri="{BB962C8B-B14F-4D97-AF65-F5344CB8AC3E}">
        <p14:creationId xmlns:p14="http://schemas.microsoft.com/office/powerpoint/2010/main" val="2061106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1071563"/>
            <a:ext cx="6924675" cy="3895725"/>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a:xfrm>
            <a:off x="1" y="10183190"/>
            <a:ext cx="2919748" cy="536056"/>
          </a:xfrm>
          <a:prstGeom prst="rect">
            <a:avLst/>
          </a:prstGeom>
        </p:spPr>
        <p:txBody>
          <a:bodyPr/>
          <a:lstStyle/>
          <a:p>
            <a:r>
              <a:rPr lang="en-US" dirty="0" smtClean="0"/>
              <a:t>Copyright © 2010, SAS Institute Inc. All rights reserved.</a:t>
            </a:r>
            <a:endParaRPr lang="en-US" dirty="0">
              <a:latin typeface="Times New Roman" pitchFamily="18" charset="0"/>
            </a:endParaRPr>
          </a:p>
        </p:txBody>
      </p:sp>
      <p:sp>
        <p:nvSpPr>
          <p:cNvPr id="5" name="Slide Number Placeholder 4"/>
          <p:cNvSpPr>
            <a:spLocks noGrp="1"/>
          </p:cNvSpPr>
          <p:nvPr>
            <p:ph type="sldNum" sz="quarter" idx="11"/>
          </p:nvPr>
        </p:nvSpPr>
        <p:spPr/>
        <p:txBody>
          <a:bodyPr/>
          <a:lstStyle/>
          <a:p>
            <a:fld id="{0F3AC1AB-A7A8-4DFF-B258-11ED19841263}" type="slidenum">
              <a:rPr lang="en-US" smtClean="0"/>
              <a:pPr/>
              <a:t>7</a:t>
            </a:fld>
            <a:endParaRPr lang="en-US" dirty="0"/>
          </a:p>
        </p:txBody>
      </p:sp>
    </p:spTree>
    <p:extLst>
      <p:ext uri="{BB962C8B-B14F-4D97-AF65-F5344CB8AC3E}">
        <p14:creationId xmlns:p14="http://schemas.microsoft.com/office/powerpoint/2010/main" val="3990398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BC040D90-0D6C-4A99-97D7-ED7B895C2AD8}" type="slidenum">
              <a:rPr lang="en-US" smtClean="0"/>
              <a:pPr eaLnBrk="1" hangingPunct="1"/>
              <a:t>11</a:t>
            </a:fld>
            <a:endParaRPr lang="en-US" smtClean="0"/>
          </a:p>
        </p:txBody>
      </p:sp>
      <p:sp>
        <p:nvSpPr>
          <p:cNvPr id="40963" name="Rectangle 2"/>
          <p:cNvSpPr>
            <a:spLocks noGrp="1" noRot="1" noChangeAspect="1" noChangeArrowheads="1" noTextEdit="1"/>
          </p:cNvSpPr>
          <p:nvPr>
            <p:ph type="sldImg"/>
          </p:nvPr>
        </p:nvSpPr>
        <p:spPr bwMode="auto">
          <a:xfrm>
            <a:off x="481013" y="914400"/>
            <a:ext cx="5905500" cy="3322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defRPr/>
            </a:pPr>
            <a:r>
              <a:rPr lang="ru-RU" sz="1200" dirty="0" smtClean="0"/>
              <a:t>Отказ датчика системы управления</a:t>
            </a:r>
            <a:r>
              <a:rPr lang="ru-RU" sz="1200" baseline="0" dirty="0" smtClean="0"/>
              <a:t> печи реактора</a:t>
            </a:r>
            <a:r>
              <a:rPr lang="ru-RU" sz="1200" dirty="0" smtClean="0"/>
              <a:t> не может быть предсказан или предотвращен</a:t>
            </a:r>
            <a:endParaRPr lang="en-US" sz="1200" dirty="0" smtClean="0"/>
          </a:p>
          <a:p>
            <a:pPr marL="457200" indent="-457200">
              <a:defRPr/>
            </a:pPr>
            <a:r>
              <a:rPr lang="ru-RU" sz="1200" dirty="0" smtClean="0"/>
              <a:t>Возможности периодического обслуживания ограничены</a:t>
            </a:r>
            <a:endParaRPr lang="en-US" sz="1200" dirty="0" smtClean="0"/>
          </a:p>
          <a:p>
            <a:pPr marL="457200" indent="-457200">
              <a:defRPr/>
            </a:pPr>
            <a:r>
              <a:rPr lang="ru-RU" sz="1200" dirty="0" smtClean="0"/>
              <a:t>Данные по трендам имеют слишком большой объем, невозможно анализировать обычными офисными средствами</a:t>
            </a:r>
            <a:endParaRPr lang="en-US" sz="1200" dirty="0" smtClean="0"/>
          </a:p>
          <a:p>
            <a:pPr marL="457200" indent="-457200">
              <a:defRPr/>
            </a:pPr>
            <a:r>
              <a:rPr lang="ru-RU" sz="1200" dirty="0" smtClean="0"/>
              <a:t>Данные по тренду датчика системы управления</a:t>
            </a:r>
            <a:r>
              <a:rPr lang="ru-RU" sz="1200" baseline="0" dirty="0" smtClean="0"/>
              <a:t> печи реактора</a:t>
            </a:r>
            <a:r>
              <a:rPr lang="ru-RU" sz="1200" dirty="0" smtClean="0"/>
              <a:t> используются в качестве вспомогательных при реагирующем техобслуживании</a:t>
            </a:r>
            <a:r>
              <a:rPr lang="en-US" sz="1200" dirty="0" smtClean="0"/>
              <a:t>.</a:t>
            </a:r>
          </a:p>
          <a:p>
            <a:pPr marL="457200" indent="-457200">
              <a:defRPr/>
            </a:pPr>
            <a:r>
              <a:rPr lang="ru-RU" sz="1200" dirty="0" smtClean="0"/>
              <a:t>Анализ данных зависит от знаний конкретного эксперта, способности правильно трактовать данные из различных источников</a:t>
            </a:r>
            <a:r>
              <a:rPr lang="en-US" sz="1200" dirty="0" smtClean="0"/>
              <a:t>.</a:t>
            </a:r>
          </a:p>
          <a:p>
            <a:endParaRPr lang="en-US" dirty="0" smtClean="0">
              <a:latin typeface="Arial" pitchFamily="34" charset="0"/>
            </a:endParaRPr>
          </a:p>
        </p:txBody>
      </p:sp>
    </p:spTree>
    <p:extLst>
      <p:ext uri="{BB962C8B-B14F-4D97-AF65-F5344CB8AC3E}">
        <p14:creationId xmlns:p14="http://schemas.microsoft.com/office/powerpoint/2010/main" val="4154006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14400"/>
            <a:ext cx="5905500" cy="3322638"/>
          </a:xfrm>
        </p:spPr>
      </p:sp>
      <p:sp>
        <p:nvSpPr>
          <p:cNvPr id="3" name="Notes Placeholder 2"/>
          <p:cNvSpPr>
            <a:spLocks noGrp="1"/>
          </p:cNvSpPr>
          <p:nvPr>
            <p:ph type="body" idx="1"/>
          </p:nvPr>
        </p:nvSpPr>
        <p:spPr/>
        <p:txBody>
          <a:bodyPr/>
          <a:lstStyle/>
          <a:p>
            <a:pPr>
              <a:spcBef>
                <a:spcPts val="409"/>
              </a:spcBef>
            </a:pPr>
            <a:r>
              <a:rPr lang="en-GB" sz="1100" b="1">
                <a:solidFill>
                  <a:srgbClr val="000000"/>
                </a:solidFill>
                <a:latin typeface="Arial"/>
                <a:cs typeface="+mn-cs"/>
              </a:rPr>
              <a:t>Итак, например, датчик давления...</a:t>
            </a:r>
          </a:p>
        </p:txBody>
      </p:sp>
      <p:sp>
        <p:nvSpPr>
          <p:cNvPr id="4" name="Slide Number Placeholder 3"/>
          <p:cNvSpPr>
            <a:spLocks noGrp="1"/>
          </p:cNvSpPr>
          <p:nvPr>
            <p:ph type="sldNum" sz="quarter" idx="10"/>
          </p:nvPr>
        </p:nvSpPr>
        <p:spPr/>
        <p:txBody>
          <a:bodyPr/>
          <a:lstStyle/>
          <a:p>
            <a:fld id="{627E625E-4ECF-487B-9A7A-BDE5518197FF}" type="slidenum">
              <a:rPr lang="en-US" sz="900" b="1">
                <a:solidFill>
                  <a:srgbClr val="000000"/>
                </a:solidFill>
                <a:latin typeface="Arial"/>
                <a:cs typeface="+mn-cs"/>
              </a:rPr>
              <a:pPr/>
              <a:t>12</a:t>
            </a:fld>
            <a:endParaRPr lang="en-US" sz="900" b="1">
              <a:solidFill>
                <a:srgbClr val="000000"/>
              </a:solidFill>
              <a:latin typeface="Arial"/>
              <a:cs typeface="+mn-cs"/>
            </a:endParaRPr>
          </a:p>
        </p:txBody>
      </p:sp>
    </p:spTree>
    <p:extLst>
      <p:ext uri="{BB962C8B-B14F-4D97-AF65-F5344CB8AC3E}">
        <p14:creationId xmlns:p14="http://schemas.microsoft.com/office/powerpoint/2010/main" val="746017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0.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21.jpe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21.jpe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22.jpe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22.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39725" y="2215007"/>
            <a:ext cx="7116763" cy="430887"/>
          </a:xfrm>
        </p:spPr>
        <p:txBody>
          <a:bodyPr anchor="b"/>
          <a:lstStyle>
            <a:lvl1pPr>
              <a:defRPr sz="2200" cap="all" baseline="0">
                <a:solidFill>
                  <a:schemeClr val="bg1"/>
                </a:solidFill>
              </a:defRPr>
            </a:lvl1pPr>
          </a:lstStyle>
          <a:p>
            <a:r>
              <a:rPr lang="en-US" dirty="0" smtClean="0"/>
              <a:t>Click to edit title</a:t>
            </a:r>
            <a:endParaRPr lang="en-US" dirty="0"/>
          </a:p>
        </p:txBody>
      </p:sp>
      <p:sp>
        <p:nvSpPr>
          <p:cNvPr id="8" name="Subtitle 2"/>
          <p:cNvSpPr>
            <a:spLocks noGrp="1"/>
          </p:cNvSpPr>
          <p:nvPr>
            <p:ph type="body" sz="quarter" idx="13" hasCustomPrompt="1"/>
          </p:nvPr>
        </p:nvSpPr>
        <p:spPr>
          <a:xfrm>
            <a:off x="339725" y="2580844"/>
            <a:ext cx="7116763" cy="276999"/>
          </a:xfrm>
        </p:spPr>
        <p:txBody>
          <a:bodyPr wrap="square" anchor="t">
            <a:spAutoFit/>
          </a:bodyPr>
          <a:lstStyle>
            <a:lvl1pPr marL="0" indent="0" algn="r">
              <a:lnSpc>
                <a:spcPct val="100000"/>
              </a:lnSpc>
              <a:buFont typeface="Arial" pitchFamily="34" charset="0"/>
              <a:buNone/>
              <a:defRPr sz="1200" b="1" cap="all" baseline="0">
                <a:solidFill>
                  <a:schemeClr val="bg1"/>
                </a:solidFill>
              </a:defRPr>
            </a:lvl1pPr>
          </a:lstStyle>
          <a:p>
            <a:pPr lvl="0"/>
            <a:r>
              <a:rPr lang="en-US" dirty="0" smtClean="0"/>
              <a:t>Click to edit subtitle</a:t>
            </a:r>
            <a:endParaRPr lang="en-US" dirty="0"/>
          </a:p>
        </p:txBody>
      </p:sp>
      <p:sp>
        <p:nvSpPr>
          <p:cNvPr id="10" name="TextBox 3"/>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chemeClr val="accent1"/>
                </a:solidFill>
                <a:latin typeface="Arial"/>
                <a:ea typeface="ＭＳ Ｐゴシック" pitchFamily="34" charset="-128"/>
                <a:cs typeface="Arial"/>
              </a:rPr>
              <a:t>Copyright </a:t>
            </a:r>
            <a:r>
              <a:rPr lang="en-US" sz="400" b="0" kern="300" spc="50" dirty="0">
                <a:solidFill>
                  <a:schemeClr val="accent1"/>
                </a:solidFill>
                <a:latin typeface="Arial"/>
                <a:ea typeface="ＭＳ Ｐゴシック" pitchFamily="34" charset="-128"/>
                <a:cs typeface="Arial"/>
              </a:rPr>
              <a:t>© </a:t>
            </a:r>
            <a:r>
              <a:rPr lang="en-US" sz="400" b="0" kern="300" spc="50" dirty="0" smtClean="0">
                <a:solidFill>
                  <a:schemeClr val="accent1"/>
                </a:solidFill>
                <a:latin typeface="Arial"/>
                <a:ea typeface="ＭＳ Ｐゴシック" pitchFamily="34" charset="-128"/>
                <a:cs typeface="Arial"/>
              </a:rPr>
              <a:t>2013, </a:t>
            </a:r>
            <a:r>
              <a:rPr lang="en-US" sz="400" b="0" kern="300" spc="50" dirty="0">
                <a:solidFill>
                  <a:schemeClr val="accent1"/>
                </a:solidFill>
                <a:latin typeface="Arial"/>
                <a:ea typeface="ＭＳ Ｐゴシック" pitchFamily="34" charset="-128"/>
                <a:cs typeface="Arial"/>
              </a:rPr>
              <a:t>SAS Institute Inc. All rights reserved.</a:t>
            </a:r>
          </a:p>
        </p:txBody>
      </p:sp>
      <p:cxnSp>
        <p:nvCxnSpPr>
          <p:cNvPr id="7" name="Straight Connector 4"/>
          <p:cNvCxnSpPr/>
          <p:nvPr/>
        </p:nvCxnSpPr>
        <p:spPr bwMode="auto">
          <a:xfrm>
            <a:off x="7670800" y="0"/>
            <a:ext cx="0" cy="5143500"/>
          </a:xfrm>
          <a:prstGeom prst="line">
            <a:avLst/>
          </a:prstGeom>
          <a:solidFill>
            <a:schemeClr val="accent1"/>
          </a:solidFill>
          <a:ln w="12700" cap="flat" cmpd="sng" algn="ctr">
            <a:gradFill flip="none" rotWithShape="1">
              <a:gsLst>
                <a:gs pos="0">
                  <a:schemeClr val="accent1"/>
                </a:gs>
                <a:gs pos="100000">
                  <a:schemeClr val="accent1">
                    <a:alpha val="0"/>
                  </a:schemeClr>
                </a:gs>
              </a:gsLst>
              <a:lin ang="5400000" scaled="1"/>
              <a:tileRect/>
            </a:gradFill>
            <a:prstDash val="solid"/>
            <a:round/>
            <a:headEnd type="none" w="med" len="med"/>
            <a:tailEnd type="none" w="med" len="med"/>
          </a:ln>
          <a:effectLst/>
        </p:spPr>
      </p:cxnSp>
      <p:pic>
        <p:nvPicPr>
          <p:cNvPr id="2"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838" y="2378682"/>
            <a:ext cx="725467" cy="386136"/>
          </a:xfrm>
          <a:prstGeom prst="rect">
            <a:avLst/>
          </a:prstGeom>
        </p:spPr>
      </p:pic>
    </p:spTree>
    <p:extLst>
      <p:ext uri="{BB962C8B-B14F-4D97-AF65-F5344CB8AC3E}">
        <p14:creationId xmlns:p14="http://schemas.microsoft.com/office/powerpoint/2010/main" val="177837904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649" y="309306"/>
            <a:ext cx="8315487" cy="338554"/>
          </a:xfrm>
        </p:spPr>
        <p:txBody>
          <a:bodyPr/>
          <a:lstStyle>
            <a:lvl1pPr algn="l">
              <a:defRPr sz="1600"/>
            </a:lvl1pPr>
          </a:lstStyle>
          <a:p>
            <a:r>
              <a:rPr lang="en-US" dirty="0" smtClean="0"/>
              <a:t>Click to edit title</a:t>
            </a:r>
            <a:endParaRPr lang="en-US" dirty="0"/>
          </a:p>
        </p:txBody>
      </p:sp>
      <p:sp>
        <p:nvSpPr>
          <p:cNvPr id="6" name="TextBox 2"/>
          <p:cNvSpPr txBox="1"/>
          <p:nvPr/>
        </p:nvSpPr>
        <p:spPr>
          <a:xfrm>
            <a:off x="0" y="4989612"/>
            <a:ext cx="1931989" cy="153888"/>
          </a:xfrm>
          <a:prstGeom prst="rect">
            <a:avLst/>
          </a:prstGeom>
          <a:noFill/>
        </p:spPr>
        <p:txBody>
          <a:bodyPr wrap="square" anchor="ctr">
            <a:spAutoFit/>
          </a:bodyPr>
          <a:lstStyle/>
          <a:p>
            <a:pPr algn="l" defTabSz="274320" eaLnBrk="0" hangingPunct="0">
              <a:defRPr/>
            </a:pPr>
            <a:r>
              <a:rPr lang="en-US" sz="400" b="0" kern="300" spc="50" baseline="0" dirty="0" smtClean="0">
                <a:solidFill>
                  <a:schemeClr val="bg2">
                    <a:lumMod val="40000"/>
                    <a:lumOff val="60000"/>
                  </a:schemeClr>
                </a:solidFill>
                <a:latin typeface="Arial"/>
                <a:ea typeface="ＭＳ Ｐゴシック" pitchFamily="34" charset="-128"/>
                <a:cs typeface="Arial"/>
              </a:rPr>
              <a:t>Copyright </a:t>
            </a:r>
            <a:r>
              <a:rPr lang="en-US" sz="400" b="0" kern="300" spc="50" baseline="0" dirty="0">
                <a:solidFill>
                  <a:schemeClr val="bg2">
                    <a:lumMod val="40000"/>
                    <a:lumOff val="60000"/>
                  </a:schemeClr>
                </a:solidFill>
                <a:latin typeface="Arial"/>
                <a:ea typeface="ＭＳ Ｐゴシック" pitchFamily="34" charset="-128"/>
                <a:cs typeface="Arial"/>
              </a:rPr>
              <a:t>© </a:t>
            </a:r>
            <a:r>
              <a:rPr lang="en-US" sz="400" b="0" kern="300" spc="50" baseline="0" dirty="0" smtClean="0">
                <a:solidFill>
                  <a:schemeClr val="bg2">
                    <a:lumMod val="40000"/>
                    <a:lumOff val="60000"/>
                  </a:schemeClr>
                </a:solidFill>
                <a:latin typeface="Arial"/>
                <a:ea typeface="ＭＳ Ｐゴシック" pitchFamily="34" charset="-128"/>
                <a:cs typeface="Arial"/>
              </a:rPr>
              <a:t>2013, </a:t>
            </a:r>
            <a:r>
              <a:rPr lang="en-US" sz="400" b="0" kern="300" spc="50" baseline="0" dirty="0">
                <a:solidFill>
                  <a:schemeClr val="bg2">
                    <a:lumMod val="40000"/>
                    <a:lumOff val="60000"/>
                  </a:schemeClr>
                </a:solidFill>
                <a:latin typeface="Arial"/>
                <a:ea typeface="ＭＳ Ｐゴシック" pitchFamily="34" charset="-128"/>
                <a:cs typeface="Arial"/>
              </a:rPr>
              <a:t>SAS Institute Inc. All rights reserved.</a:t>
            </a:r>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0441" y="4670708"/>
            <a:ext cx="1018358" cy="236924"/>
          </a:xfrm>
          <a:prstGeom prst="rect">
            <a:avLst/>
          </a:prstGeom>
        </p:spPr>
      </p:pic>
    </p:spTree>
    <p:extLst>
      <p:ext uri="{BB962C8B-B14F-4D97-AF65-F5344CB8AC3E}">
        <p14:creationId xmlns:p14="http://schemas.microsoft.com/office/powerpoint/2010/main" val="2587315011"/>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559306751"/>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Image Only">
    <p:spTree>
      <p:nvGrpSpPr>
        <p:cNvPr id="1" name=""/>
        <p:cNvGrpSpPr/>
        <p:nvPr/>
      </p:nvGrpSpPr>
      <p:grpSpPr>
        <a:xfrm>
          <a:off x="0" y="0"/>
          <a:ext cx="0" cy="0"/>
          <a:chOff x="0" y="0"/>
          <a:chExt cx="0" cy="0"/>
        </a:xfrm>
      </p:grpSpPr>
      <p:pic>
        <p:nvPicPr>
          <p:cNvPr id="2" name="Picture 11" descr="ppt_4-3_text-no-color.png"/>
          <p:cNvPicPr preferRelativeResize="0">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86315"/>
            <a:ext cx="9144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52719E"/>
                </a:solidFill>
                <a:latin typeface=" arial"/>
                <a:ea typeface=" arial"/>
                <a:cs typeface=" arial"/>
              </a:rPr>
              <a:t/>
            </a:r>
            <a:br>
              <a:rPr lang="en-US" sz="600" b="1" dirty="0">
                <a:solidFill>
                  <a:srgbClr val="52719E"/>
                </a:solidFill>
                <a:latin typeface=" arial"/>
                <a:ea typeface=" arial"/>
                <a:cs typeface=" arial"/>
              </a:rPr>
            </a:br>
            <a:r>
              <a:rPr lang="en-US" sz="600" b="1" dirty="0">
                <a:solidFill>
                  <a:srgbClr val="52719E"/>
                </a:solidFill>
                <a:latin typeface=" arial"/>
                <a:ea typeface=" arial"/>
                <a:cs typeface=" arial"/>
              </a:rPr>
              <a:t>Copyright © 2011, SAS Institute Inc. All rights reserved.</a:t>
            </a:r>
          </a:p>
        </p:txBody>
      </p:sp>
    </p:spTree>
    <p:extLst>
      <p:ext uri="{BB962C8B-B14F-4D97-AF65-F5344CB8AC3E}">
        <p14:creationId xmlns:p14="http://schemas.microsoft.com/office/powerpoint/2010/main" val="8035931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Line 47"/>
          <p:cNvSpPr>
            <a:spLocks noChangeShapeType="1"/>
          </p:cNvSpPr>
          <p:nvPr/>
        </p:nvSpPr>
        <p:spPr bwMode="auto">
          <a:xfrm>
            <a:off x="733425" y="2146300"/>
            <a:ext cx="767715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5" name="Line 47"/>
          <p:cNvSpPr>
            <a:spLocks noChangeShapeType="1"/>
          </p:cNvSpPr>
          <p:nvPr/>
        </p:nvSpPr>
        <p:spPr bwMode="auto">
          <a:xfrm>
            <a:off x="733425" y="2146300"/>
            <a:ext cx="767715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6" name="Line 47"/>
          <p:cNvSpPr>
            <a:spLocks noChangeShapeType="1"/>
          </p:cNvSpPr>
          <p:nvPr userDrawn="1"/>
        </p:nvSpPr>
        <p:spPr bwMode="auto">
          <a:xfrm>
            <a:off x="733425" y="2146300"/>
            <a:ext cx="767715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pic>
        <p:nvPicPr>
          <p:cNvPr id="7" name="Picture 11" descr="ppt_4-3_text-no-color.png"/>
          <p:cNvPicPr preferRelativeResize="0">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86315"/>
            <a:ext cx="9144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9"/>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52719E"/>
                </a:solidFill>
                <a:latin typeface=" arial"/>
                <a:ea typeface=" arial"/>
                <a:cs typeface=" arial"/>
              </a:rPr>
              <a:t/>
            </a:r>
            <a:br>
              <a:rPr lang="en-US" sz="600" b="1" dirty="0">
                <a:solidFill>
                  <a:srgbClr val="52719E"/>
                </a:solidFill>
                <a:latin typeface=" arial"/>
                <a:ea typeface=" arial"/>
                <a:cs typeface=" arial"/>
              </a:rPr>
            </a:br>
            <a:r>
              <a:rPr lang="en-US" sz="600" b="1" dirty="0">
                <a:solidFill>
                  <a:srgbClr val="52719E"/>
                </a:solidFill>
                <a:latin typeface=" arial"/>
                <a:ea typeface=" arial"/>
                <a:cs typeface=" arial"/>
              </a:rPr>
              <a:t>Copyright © 2011, SAS Institute Inc. All rights reserved.</a:t>
            </a:r>
          </a:p>
        </p:txBody>
      </p:sp>
      <p:sp>
        <p:nvSpPr>
          <p:cNvPr id="2" name="Title 1"/>
          <p:cNvSpPr>
            <a:spLocks noGrp="1"/>
          </p:cNvSpPr>
          <p:nvPr>
            <p:ph type="title"/>
          </p:nvPr>
        </p:nvSpPr>
        <p:spPr>
          <a:xfrm>
            <a:off x="722313" y="2143126"/>
            <a:ext cx="7688262" cy="1021556"/>
          </a:xfrm>
        </p:spPr>
        <p:txBody>
          <a:bodyPr/>
          <a:lstStyle>
            <a:lvl1pPr algn="l">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773795"/>
            <a:ext cx="7688262" cy="369332"/>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9526217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2300" y="1135859"/>
            <a:ext cx="3873500" cy="2459071"/>
          </a:xfrm>
        </p:spPr>
        <p:txBody>
          <a:bodyPr/>
          <a:lstStyle>
            <a:lvl1pPr>
              <a:defRPr sz="2800"/>
            </a:lvl1pPr>
            <a:lvl2pPr>
              <a:buClr>
                <a:schemeClr val="accent2"/>
              </a:buClr>
              <a:defRPr sz="2400"/>
            </a:lvl2pPr>
            <a:lvl3pPr>
              <a:defRPr sz="2000">
                <a:solidFill>
                  <a:schemeClr val="bg2"/>
                </a:solidFill>
              </a:defRPr>
            </a:lvl3pPr>
            <a:lvl4pPr>
              <a:buClr>
                <a:schemeClr val="accent2"/>
              </a:buClr>
              <a:buFont typeface="Arial" pitchFamily="34" charset="0"/>
              <a:buChar char="»"/>
              <a:defRPr sz="1800">
                <a:solidFill>
                  <a:schemeClr val="bg2"/>
                </a:solidFill>
              </a:defRPr>
            </a:lvl4pPr>
            <a:lvl5pPr>
              <a:buClr>
                <a:schemeClr val="accent2"/>
              </a:buClr>
              <a:buFont typeface="Arial" pitchFamily="34" charset="0"/>
              <a:buChar char="–"/>
              <a:defRPr sz="1800">
                <a:solidFill>
                  <a:schemeClr val="bg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5859"/>
            <a:ext cx="4191000" cy="2459071"/>
          </a:xfrm>
        </p:spPr>
        <p:txBody>
          <a:bodyPr/>
          <a:lstStyle>
            <a:lvl1pPr>
              <a:defRPr sz="2800"/>
            </a:lvl1pPr>
            <a:lvl2pPr>
              <a:buClr>
                <a:schemeClr val="accent2"/>
              </a:buClr>
              <a:defRPr sz="2400"/>
            </a:lvl2pPr>
            <a:lvl3pPr>
              <a:defRPr sz="2000">
                <a:solidFill>
                  <a:schemeClr val="bg2"/>
                </a:solidFill>
              </a:defRPr>
            </a:lvl3pPr>
            <a:lvl4pPr>
              <a:buClr>
                <a:schemeClr val="accent2"/>
              </a:buClr>
              <a:buFont typeface="Arial" pitchFamily="34" charset="0"/>
              <a:buChar char="»"/>
              <a:defRPr sz="1800">
                <a:solidFill>
                  <a:schemeClr val="bg2"/>
                </a:solidFill>
              </a:defRPr>
            </a:lvl4pPr>
            <a:lvl5pPr>
              <a:buClr>
                <a:schemeClr val="accent2"/>
              </a:buClr>
              <a:buFont typeface="Arial" pitchFamily="34" charset="0"/>
              <a:buChar char="–"/>
              <a:defRPr sz="1800">
                <a:solidFill>
                  <a:schemeClr val="bg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2248085"/>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4529" y="134541"/>
            <a:ext cx="8194675" cy="8572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35000" y="709720"/>
            <a:ext cx="3862388" cy="7571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5000" y="1466851"/>
            <a:ext cx="3862388" cy="2147576"/>
          </a:xfrm>
        </p:spPr>
        <p:txBody>
          <a:bodyPr/>
          <a:lstStyle>
            <a:lvl1pPr>
              <a:defRPr sz="2400"/>
            </a:lvl1pPr>
            <a:lvl2pPr>
              <a:defRPr sz="2000"/>
            </a:lvl2pPr>
            <a:lvl3pPr>
              <a:defRPr sz="1800">
                <a:solidFill>
                  <a:schemeClr val="bg2"/>
                </a:solidFill>
              </a:defRPr>
            </a:lvl3pPr>
            <a:lvl4pPr>
              <a:buClr>
                <a:schemeClr val="accent2"/>
              </a:buClr>
              <a:buFont typeface="Arial" pitchFamily="34" charset="0"/>
              <a:buChar char="»"/>
              <a:defRPr sz="1600">
                <a:solidFill>
                  <a:schemeClr val="bg2"/>
                </a:solidFill>
              </a:defRPr>
            </a:lvl4pPr>
            <a:lvl5pPr>
              <a:buFont typeface="Arial" pitchFamily="34" charset="0"/>
              <a:buChar char="–"/>
              <a:defRPr sz="1600">
                <a:solidFill>
                  <a:schemeClr val="bg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0" y="709720"/>
            <a:ext cx="4194175" cy="7571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466849"/>
            <a:ext cx="4194175" cy="2147576"/>
          </a:xfrm>
        </p:spPr>
        <p:txBody>
          <a:bodyPr/>
          <a:lstStyle>
            <a:lvl1pPr>
              <a:defRPr sz="2400"/>
            </a:lvl1pPr>
            <a:lvl2pPr>
              <a:defRPr sz="2000"/>
            </a:lvl2pPr>
            <a:lvl3pPr>
              <a:defRPr sz="1800">
                <a:solidFill>
                  <a:schemeClr val="bg2"/>
                </a:solidFill>
              </a:defRPr>
            </a:lvl3pPr>
            <a:lvl4pPr>
              <a:buClr>
                <a:schemeClr val="accent2"/>
              </a:buClr>
              <a:buFont typeface="Arial" pitchFamily="34" charset="0"/>
              <a:buChar char="»"/>
              <a:defRPr sz="1600">
                <a:solidFill>
                  <a:schemeClr val="bg2"/>
                </a:solidFill>
              </a:defRPr>
            </a:lvl4pPr>
            <a:lvl5pPr>
              <a:buFont typeface="Arial" pitchFamily="34" charset="0"/>
              <a:buChar char="–"/>
              <a:defRPr sz="1600">
                <a:solidFill>
                  <a:schemeClr val="bg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6311836"/>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1_Black Background">
    <p:bg>
      <p:bgPr>
        <a:solidFill>
          <a:srgbClr val="000000"/>
        </a:solidFill>
        <a:effectLst/>
      </p:bgPr>
    </p:bg>
    <p:spTree>
      <p:nvGrpSpPr>
        <p:cNvPr id="1" name=""/>
        <p:cNvGrpSpPr/>
        <p:nvPr/>
      </p:nvGrpSpPr>
      <p:grpSpPr>
        <a:xfrm>
          <a:off x="0" y="0"/>
          <a:ext cx="0" cy="0"/>
          <a:chOff x="0" y="0"/>
          <a:chExt cx="0" cy="0"/>
        </a:xfrm>
      </p:grpSpPr>
      <p:sp>
        <p:nvSpPr>
          <p:cNvPr id="2" name="Slide Number Placeholder 7"/>
          <p:cNvSpPr txBox="1">
            <a:spLocks/>
          </p:cNvSpPr>
          <p:nvPr userDrawn="1"/>
        </p:nvSpPr>
        <p:spPr bwMode="auto">
          <a:xfrm>
            <a:off x="8591550" y="4908550"/>
            <a:ext cx="55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r" eaLnBrk="1" fontAlgn="base" hangingPunct="1">
              <a:spcBef>
                <a:spcPct val="50000"/>
              </a:spcBef>
              <a:spcAft>
                <a:spcPct val="17000"/>
              </a:spcAft>
              <a:buClr>
                <a:srgbClr val="000000"/>
              </a:buClr>
              <a:buFont typeface="Wingdings" pitchFamily="2" charset="2"/>
              <a:buNone/>
            </a:pPr>
            <a:fld id="{2C8A0A19-8C16-4BFA-99D1-B92E5A356B34}" type="slidenum">
              <a:rPr lang="en-US" sz="800">
                <a:solidFill>
                  <a:srgbClr val="5E5E5E"/>
                </a:solidFill>
              </a:rPr>
              <a:pPr algn="r" eaLnBrk="1" fontAlgn="base" hangingPunct="1">
                <a:spcBef>
                  <a:spcPct val="50000"/>
                </a:spcBef>
                <a:spcAft>
                  <a:spcPct val="17000"/>
                </a:spcAft>
                <a:buClr>
                  <a:srgbClr val="000000"/>
                </a:buClr>
                <a:buFont typeface="Wingdings" pitchFamily="2" charset="2"/>
                <a:buNone/>
              </a:pPr>
              <a:t>‹#›</a:t>
            </a:fld>
            <a:endParaRPr lang="en-US" sz="800" dirty="0">
              <a:solidFill>
                <a:srgbClr val="5E5E5E"/>
              </a:solidFill>
            </a:endParaRPr>
          </a:p>
        </p:txBody>
      </p:sp>
      <p:sp>
        <p:nvSpPr>
          <p:cNvPr id="3" name="TextBox 3"/>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555555"/>
                </a:solidFill>
                <a:latin typeface=" arial"/>
                <a:ea typeface=" arial"/>
                <a:cs typeface=" arial"/>
              </a:rPr>
              <a:t/>
            </a:r>
            <a:br>
              <a:rPr lang="en-US" sz="600" b="1" dirty="0">
                <a:solidFill>
                  <a:srgbClr val="555555"/>
                </a:solidFill>
                <a:latin typeface=" arial"/>
                <a:ea typeface=" arial"/>
                <a:cs typeface=" arial"/>
              </a:rPr>
            </a:br>
            <a:r>
              <a:rPr lang="en-US" sz="600" b="1" dirty="0">
                <a:solidFill>
                  <a:srgbClr val="555555"/>
                </a:solidFill>
                <a:latin typeface=" arial"/>
                <a:ea typeface=" arial"/>
                <a:cs typeface=" arial"/>
              </a:rPr>
              <a:t>Copyright © 2011, SAS Institute Inc. All rights reserved.</a:t>
            </a:r>
          </a:p>
        </p:txBody>
      </p:sp>
    </p:spTree>
    <p:extLst>
      <p:ext uri="{BB962C8B-B14F-4D97-AF65-F5344CB8AC3E}">
        <p14:creationId xmlns:p14="http://schemas.microsoft.com/office/powerpoint/2010/main" val="55889303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2" name="Slide Number Placeholder 7"/>
          <p:cNvSpPr txBox="1">
            <a:spLocks/>
          </p:cNvSpPr>
          <p:nvPr userDrawn="1"/>
        </p:nvSpPr>
        <p:spPr bwMode="auto">
          <a:xfrm>
            <a:off x="8591550" y="4908550"/>
            <a:ext cx="55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r" eaLnBrk="1" fontAlgn="base" hangingPunct="1">
              <a:spcBef>
                <a:spcPct val="50000"/>
              </a:spcBef>
              <a:spcAft>
                <a:spcPct val="17000"/>
              </a:spcAft>
              <a:buClr>
                <a:srgbClr val="000000"/>
              </a:buClr>
              <a:buFont typeface="Wingdings" pitchFamily="2" charset="2"/>
              <a:buNone/>
            </a:pPr>
            <a:fld id="{D9FFF6CC-6578-4A7B-8114-80AFC96D267F}" type="slidenum">
              <a:rPr lang="en-US" sz="800">
                <a:solidFill>
                  <a:srgbClr val="BFBFBF"/>
                </a:solidFill>
              </a:rPr>
              <a:pPr algn="r" eaLnBrk="1" fontAlgn="base" hangingPunct="1">
                <a:spcBef>
                  <a:spcPct val="50000"/>
                </a:spcBef>
                <a:spcAft>
                  <a:spcPct val="17000"/>
                </a:spcAft>
                <a:buClr>
                  <a:srgbClr val="000000"/>
                </a:buClr>
                <a:buFont typeface="Wingdings" pitchFamily="2" charset="2"/>
                <a:buNone/>
              </a:pPr>
              <a:t>‹#›</a:t>
            </a:fld>
            <a:endParaRPr lang="en-US" sz="800" dirty="0">
              <a:solidFill>
                <a:srgbClr val="BFBFBF"/>
              </a:solidFill>
            </a:endParaRPr>
          </a:p>
        </p:txBody>
      </p:sp>
      <p:sp>
        <p:nvSpPr>
          <p:cNvPr id="3" name="TextBox 4"/>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C1C1C1"/>
                </a:solidFill>
                <a:latin typeface=" arial"/>
                <a:ea typeface=" arial"/>
                <a:cs typeface=" arial"/>
              </a:rPr>
              <a:t/>
            </a:r>
            <a:br>
              <a:rPr lang="en-US" sz="600" b="1" dirty="0">
                <a:solidFill>
                  <a:srgbClr val="C1C1C1"/>
                </a:solidFill>
                <a:latin typeface=" arial"/>
                <a:ea typeface=" arial"/>
                <a:cs typeface=" arial"/>
              </a:rPr>
            </a:br>
            <a:r>
              <a:rPr lang="en-US" sz="600" b="1" dirty="0">
                <a:solidFill>
                  <a:srgbClr val="C1C1C1"/>
                </a:solidFill>
                <a:latin typeface=" arial"/>
                <a:ea typeface=" arial"/>
                <a:cs typeface=" arial"/>
              </a:rPr>
              <a:t>Copyright © 2011, SAS Institute Inc. All rights reserved.</a:t>
            </a:r>
          </a:p>
        </p:txBody>
      </p:sp>
    </p:spTree>
    <p:extLst>
      <p:ext uri="{BB962C8B-B14F-4D97-AF65-F5344CB8AC3E}">
        <p14:creationId xmlns:p14="http://schemas.microsoft.com/office/powerpoint/2010/main" val="95793518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iv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533400" y="4914900"/>
            <a:ext cx="2362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fontAlgn="base" hangingPunct="0">
              <a:spcBef>
                <a:spcPct val="0"/>
              </a:spcBef>
              <a:spcAft>
                <a:spcPct val="0"/>
              </a:spcAft>
            </a:pPr>
            <a:endParaRPr lang="en-US" sz="600" dirty="0">
              <a:solidFill>
                <a:srgbClr val="4A91D4"/>
              </a:solidFill>
              <a:ea typeface="ＭＳ Ｐゴシック" pitchFamily="34" charset="-128"/>
            </a:endParaRPr>
          </a:p>
        </p:txBody>
      </p:sp>
      <p:sp>
        <p:nvSpPr>
          <p:cNvPr id="5" name="Line 47"/>
          <p:cNvSpPr>
            <a:spLocks noChangeShapeType="1"/>
          </p:cNvSpPr>
          <p:nvPr/>
        </p:nvSpPr>
        <p:spPr bwMode="auto">
          <a:xfrm>
            <a:off x="1252538" y="3198813"/>
            <a:ext cx="4805362"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6" name="TextBox 6"/>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00539B"/>
                </a:solidFill>
                <a:latin typeface=" arial"/>
                <a:ea typeface=" arial"/>
                <a:cs typeface=" arial"/>
              </a:rPr>
              <a:t/>
            </a:r>
            <a:br>
              <a:rPr lang="en-US" sz="600" b="1" dirty="0">
                <a:solidFill>
                  <a:srgbClr val="00539B"/>
                </a:solidFill>
                <a:latin typeface=" arial"/>
                <a:ea typeface=" arial"/>
                <a:cs typeface=" arial"/>
              </a:rPr>
            </a:br>
            <a:r>
              <a:rPr lang="en-US" sz="600" b="1" dirty="0">
                <a:solidFill>
                  <a:srgbClr val="00539B"/>
                </a:solidFill>
                <a:latin typeface=" arial"/>
                <a:ea typeface=" arial"/>
                <a:cs typeface=" arial"/>
              </a:rPr>
              <a:t>Copyright © 2011, SAS Institute Inc. All rights reserved.</a:t>
            </a:r>
          </a:p>
        </p:txBody>
      </p:sp>
      <p:sp>
        <p:nvSpPr>
          <p:cNvPr id="23596" name="Rectangle 44"/>
          <p:cNvSpPr>
            <a:spLocks noGrp="1" noChangeArrowheads="1"/>
          </p:cNvSpPr>
          <p:nvPr>
            <p:ph type="ctrTitle" sz="quarter"/>
          </p:nvPr>
        </p:nvSpPr>
        <p:spPr>
          <a:xfrm>
            <a:off x="1143000" y="2199172"/>
            <a:ext cx="4914900" cy="1011944"/>
          </a:xfrm>
        </p:spPr>
        <p:txBody>
          <a:bodyPr anchor="b">
            <a:spAutoFit/>
          </a:bodyPr>
          <a:lstStyle>
            <a:lvl1pPr>
              <a:defRPr sz="3600" b="1" i="0" spc="0">
                <a:solidFill>
                  <a:schemeClr val="bg1"/>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3200403"/>
            <a:ext cx="3810000" cy="326243"/>
          </a:xfrm>
        </p:spPr>
        <p:txBody>
          <a:bodyPr/>
          <a:lstStyle>
            <a:lvl1pPr marL="0" indent="0">
              <a:lnSpc>
                <a:spcPct val="95000"/>
              </a:lnSpc>
              <a:spcBef>
                <a:spcPct val="0"/>
              </a:spcBef>
              <a:spcAft>
                <a:spcPct val="0"/>
              </a:spcAft>
              <a:buFont typeface="Wingdings" pitchFamily="2" charset="2"/>
              <a:buNone/>
              <a:defRPr sz="1600" baseline="0">
                <a:solidFill>
                  <a:schemeClr val="bg1"/>
                </a:solidFill>
                <a:latin typeface="Arial"/>
              </a:defRPr>
            </a:lvl1pPr>
          </a:lstStyle>
          <a:p>
            <a:r>
              <a:rPr lang="en-US" smtClean="0"/>
              <a:t>Click to edit Master subtitle style</a:t>
            </a:r>
            <a:endParaRPr lang="en-US" dirty="0"/>
          </a:p>
        </p:txBody>
      </p:sp>
    </p:spTree>
    <p:extLst>
      <p:ext uri="{BB962C8B-B14F-4D97-AF65-F5344CB8AC3E}">
        <p14:creationId xmlns:p14="http://schemas.microsoft.com/office/powerpoint/2010/main" val="3016185727"/>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Full Coverage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19"/>
          <p:cNvGrpSpPr>
            <a:grpSpLocks/>
          </p:cNvGrpSpPr>
          <p:nvPr userDrawn="1"/>
        </p:nvGrpSpPr>
        <p:grpSpPr bwMode="auto">
          <a:xfrm>
            <a:off x="1323979" y="4733926"/>
            <a:ext cx="1654175" cy="166688"/>
            <a:chOff x="1195324" y="673735"/>
            <a:chExt cx="4235450" cy="428625"/>
          </a:xfrm>
        </p:grpSpPr>
        <p:sp>
          <p:nvSpPr>
            <p:cNvPr id="5" name="Freeform 22"/>
            <p:cNvSpPr>
              <a:spLocks/>
            </p:cNvSpPr>
            <p:nvPr/>
          </p:nvSpPr>
          <p:spPr bwMode="auto">
            <a:xfrm>
              <a:off x="1195324" y="681899"/>
              <a:ext cx="528415" cy="412296"/>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6" name="Freeform 23"/>
            <p:cNvSpPr>
              <a:spLocks/>
            </p:cNvSpPr>
            <p:nvPr/>
          </p:nvSpPr>
          <p:spPr bwMode="auto">
            <a:xfrm>
              <a:off x="1731869" y="681899"/>
              <a:ext cx="524352" cy="412296"/>
            </a:xfrm>
            <a:custGeom>
              <a:avLst/>
              <a:gdLst>
                <a:gd name="T0" fmla="*/ 0 w 330"/>
                <a:gd name="T1" fmla="*/ 0 h 258"/>
                <a:gd name="T2" fmla="*/ 66 w 330"/>
                <a:gd name="T3" fmla="*/ 0 h 258"/>
                <a:gd name="T4" fmla="*/ 96 w 330"/>
                <a:gd name="T5" fmla="*/ 184 h 258"/>
                <a:gd name="T6" fmla="*/ 98 w 330"/>
                <a:gd name="T7" fmla="*/ 184 h 258"/>
                <a:gd name="T8" fmla="*/ 130 w 330"/>
                <a:gd name="T9" fmla="*/ 0 h 258"/>
                <a:gd name="T10" fmla="*/ 200 w 330"/>
                <a:gd name="T11" fmla="*/ 0 h 258"/>
                <a:gd name="T12" fmla="*/ 234 w 330"/>
                <a:gd name="T13" fmla="*/ 184 h 258"/>
                <a:gd name="T14" fmla="*/ 236 w 330"/>
                <a:gd name="T15" fmla="*/ 184 h 258"/>
                <a:gd name="T16" fmla="*/ 266 w 330"/>
                <a:gd name="T17" fmla="*/ 0 h 258"/>
                <a:gd name="T18" fmla="*/ 330 w 330"/>
                <a:gd name="T19" fmla="*/ 0 h 258"/>
                <a:gd name="T20" fmla="*/ 274 w 330"/>
                <a:gd name="T21" fmla="*/ 258 h 258"/>
                <a:gd name="T22" fmla="*/ 200 w 330"/>
                <a:gd name="T23" fmla="*/ 258 h 258"/>
                <a:gd name="T24" fmla="*/ 166 w 330"/>
                <a:gd name="T25" fmla="*/ 76 h 258"/>
                <a:gd name="T26" fmla="*/ 164 w 330"/>
                <a:gd name="T27" fmla="*/ 76 h 258"/>
                <a:gd name="T28" fmla="*/ 132 w 330"/>
                <a:gd name="T29" fmla="*/ 258 h 258"/>
                <a:gd name="T30" fmla="*/ 56 w 330"/>
                <a:gd name="T31" fmla="*/ 258 h 258"/>
                <a:gd name="T32" fmla="*/ 0 w 330"/>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7" name="Freeform 24"/>
            <p:cNvSpPr>
              <a:spLocks/>
            </p:cNvSpPr>
            <p:nvPr/>
          </p:nvSpPr>
          <p:spPr bwMode="auto">
            <a:xfrm>
              <a:off x="2264350" y="681899"/>
              <a:ext cx="528415" cy="412296"/>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8" name="Rectangle 25"/>
            <p:cNvSpPr>
              <a:spLocks noChangeArrowheads="1"/>
            </p:cNvSpPr>
            <p:nvPr/>
          </p:nvSpPr>
          <p:spPr bwMode="auto">
            <a:xfrm>
              <a:off x="2809024" y="975813"/>
              <a:ext cx="101617" cy="118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9" name="Freeform 26"/>
            <p:cNvSpPr>
              <a:spLocks/>
            </p:cNvSpPr>
            <p:nvPr/>
          </p:nvSpPr>
          <p:spPr bwMode="auto">
            <a:xfrm>
              <a:off x="2967547" y="673735"/>
              <a:ext cx="304856" cy="428625"/>
            </a:xfrm>
            <a:custGeom>
              <a:avLst/>
              <a:gdLst>
                <a:gd name="T0" fmla="*/ 60 w 192"/>
                <a:gd name="T1" fmla="*/ 188 h 270"/>
                <a:gd name="T2" fmla="*/ 60 w 192"/>
                <a:gd name="T3" fmla="*/ 196 h 270"/>
                <a:gd name="T4" fmla="*/ 66 w 192"/>
                <a:gd name="T5" fmla="*/ 210 h 270"/>
                <a:gd name="T6" fmla="*/ 74 w 192"/>
                <a:gd name="T7" fmla="*/ 220 h 270"/>
                <a:gd name="T8" fmla="*/ 86 w 192"/>
                <a:gd name="T9" fmla="*/ 224 h 270"/>
                <a:gd name="T10" fmla="*/ 94 w 192"/>
                <a:gd name="T11" fmla="*/ 226 h 270"/>
                <a:gd name="T12" fmla="*/ 114 w 192"/>
                <a:gd name="T13" fmla="*/ 222 h 270"/>
                <a:gd name="T14" fmla="*/ 122 w 192"/>
                <a:gd name="T15" fmla="*/ 214 h 270"/>
                <a:gd name="T16" fmla="*/ 128 w 192"/>
                <a:gd name="T17" fmla="*/ 202 h 270"/>
                <a:gd name="T18" fmla="*/ 128 w 192"/>
                <a:gd name="T19" fmla="*/ 194 h 270"/>
                <a:gd name="T20" fmla="*/ 120 w 192"/>
                <a:gd name="T21" fmla="*/ 176 h 270"/>
                <a:gd name="T22" fmla="*/ 104 w 192"/>
                <a:gd name="T23" fmla="*/ 166 h 270"/>
                <a:gd name="T24" fmla="*/ 58 w 192"/>
                <a:gd name="T25" fmla="*/ 148 h 270"/>
                <a:gd name="T26" fmla="*/ 34 w 192"/>
                <a:gd name="T27" fmla="*/ 138 h 270"/>
                <a:gd name="T28" fmla="*/ 16 w 192"/>
                <a:gd name="T29" fmla="*/ 122 h 270"/>
                <a:gd name="T30" fmla="*/ 6 w 192"/>
                <a:gd name="T31" fmla="*/ 102 h 270"/>
                <a:gd name="T32" fmla="*/ 2 w 192"/>
                <a:gd name="T33" fmla="*/ 78 h 270"/>
                <a:gd name="T34" fmla="*/ 4 w 192"/>
                <a:gd name="T35" fmla="*/ 62 h 270"/>
                <a:gd name="T36" fmla="*/ 14 w 192"/>
                <a:gd name="T37" fmla="*/ 34 h 270"/>
                <a:gd name="T38" fmla="*/ 38 w 192"/>
                <a:gd name="T39" fmla="*/ 12 h 270"/>
                <a:gd name="T40" fmla="*/ 74 w 192"/>
                <a:gd name="T41" fmla="*/ 2 h 270"/>
                <a:gd name="T42" fmla="*/ 98 w 192"/>
                <a:gd name="T43" fmla="*/ 0 h 270"/>
                <a:gd name="T44" fmla="*/ 136 w 192"/>
                <a:gd name="T45" fmla="*/ 4 h 270"/>
                <a:gd name="T46" fmla="*/ 164 w 192"/>
                <a:gd name="T47" fmla="*/ 18 h 270"/>
                <a:gd name="T48" fmla="*/ 180 w 192"/>
                <a:gd name="T49" fmla="*/ 42 h 270"/>
                <a:gd name="T50" fmla="*/ 186 w 192"/>
                <a:gd name="T51" fmla="*/ 72 h 270"/>
                <a:gd name="T52" fmla="*/ 126 w 192"/>
                <a:gd name="T53" fmla="*/ 84 h 270"/>
                <a:gd name="T54" fmla="*/ 124 w 192"/>
                <a:gd name="T55" fmla="*/ 66 h 270"/>
                <a:gd name="T56" fmla="*/ 120 w 192"/>
                <a:gd name="T57" fmla="*/ 54 h 270"/>
                <a:gd name="T58" fmla="*/ 110 w 192"/>
                <a:gd name="T59" fmla="*/ 48 h 270"/>
                <a:gd name="T60" fmla="*/ 96 w 192"/>
                <a:gd name="T61" fmla="*/ 44 h 270"/>
                <a:gd name="T62" fmla="*/ 84 w 192"/>
                <a:gd name="T63" fmla="*/ 46 h 270"/>
                <a:gd name="T64" fmla="*/ 72 w 192"/>
                <a:gd name="T65" fmla="*/ 56 h 270"/>
                <a:gd name="T66" fmla="*/ 66 w 192"/>
                <a:gd name="T67" fmla="*/ 66 h 270"/>
                <a:gd name="T68" fmla="*/ 66 w 192"/>
                <a:gd name="T69" fmla="*/ 72 h 270"/>
                <a:gd name="T70" fmla="*/ 72 w 192"/>
                <a:gd name="T71" fmla="*/ 90 h 270"/>
                <a:gd name="T72" fmla="*/ 94 w 192"/>
                <a:gd name="T73" fmla="*/ 102 h 270"/>
                <a:gd name="T74" fmla="*/ 134 w 192"/>
                <a:gd name="T75" fmla="*/ 116 h 270"/>
                <a:gd name="T76" fmla="*/ 160 w 192"/>
                <a:gd name="T77" fmla="*/ 128 h 270"/>
                <a:gd name="T78" fmla="*/ 178 w 192"/>
                <a:gd name="T79" fmla="*/ 144 h 270"/>
                <a:gd name="T80" fmla="*/ 188 w 192"/>
                <a:gd name="T81" fmla="*/ 164 h 270"/>
                <a:gd name="T82" fmla="*/ 192 w 192"/>
                <a:gd name="T83" fmla="*/ 190 h 270"/>
                <a:gd name="T84" fmla="*/ 190 w 192"/>
                <a:gd name="T85" fmla="*/ 208 h 270"/>
                <a:gd name="T86" fmla="*/ 176 w 192"/>
                <a:gd name="T87" fmla="*/ 240 h 270"/>
                <a:gd name="T88" fmla="*/ 150 w 192"/>
                <a:gd name="T89" fmla="*/ 260 h 270"/>
                <a:gd name="T90" fmla="*/ 116 w 192"/>
                <a:gd name="T91" fmla="*/ 270 h 270"/>
                <a:gd name="T92" fmla="*/ 96 w 192"/>
                <a:gd name="T93" fmla="*/ 270 h 270"/>
                <a:gd name="T94" fmla="*/ 50 w 192"/>
                <a:gd name="T95" fmla="*/ 264 h 270"/>
                <a:gd name="T96" fmla="*/ 20 w 192"/>
                <a:gd name="T97" fmla="*/ 248 h 270"/>
                <a:gd name="T98" fmla="*/ 6 w 192"/>
                <a:gd name="T99" fmla="*/ 222 h 270"/>
                <a:gd name="T100" fmla="*/ 0 w 192"/>
                <a:gd name="T101" fmla="*/ 188 h 270"/>
                <a:gd name="T102" fmla="*/ 60 w 192"/>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2" h="270">
                  <a:moveTo>
                    <a:pt x="60" y="180"/>
                  </a:moveTo>
                  <a:lnTo>
                    <a:pt x="60" y="188"/>
                  </a:lnTo>
                  <a:lnTo>
                    <a:pt x="60" y="196"/>
                  </a:lnTo>
                  <a:lnTo>
                    <a:pt x="62" y="204"/>
                  </a:lnTo>
                  <a:lnTo>
                    <a:pt x="66" y="210"/>
                  </a:lnTo>
                  <a:lnTo>
                    <a:pt x="68" y="216"/>
                  </a:lnTo>
                  <a:lnTo>
                    <a:pt x="74" y="220"/>
                  </a:lnTo>
                  <a:lnTo>
                    <a:pt x="80" y="222"/>
                  </a:lnTo>
                  <a:lnTo>
                    <a:pt x="86" y="224"/>
                  </a:lnTo>
                  <a:lnTo>
                    <a:pt x="94" y="226"/>
                  </a:lnTo>
                  <a:lnTo>
                    <a:pt x="108" y="224"/>
                  </a:lnTo>
                  <a:lnTo>
                    <a:pt x="114" y="222"/>
                  </a:lnTo>
                  <a:lnTo>
                    <a:pt x="118" y="218"/>
                  </a:lnTo>
                  <a:lnTo>
                    <a:pt x="122" y="214"/>
                  </a:lnTo>
                  <a:lnTo>
                    <a:pt x="126" y="208"/>
                  </a:lnTo>
                  <a:lnTo>
                    <a:pt x="128" y="202"/>
                  </a:lnTo>
                  <a:lnTo>
                    <a:pt x="128" y="194"/>
                  </a:lnTo>
                  <a:lnTo>
                    <a:pt x="126" y="184"/>
                  </a:lnTo>
                  <a:lnTo>
                    <a:pt x="120" y="176"/>
                  </a:lnTo>
                  <a:lnTo>
                    <a:pt x="114" y="170"/>
                  </a:lnTo>
                  <a:lnTo>
                    <a:pt x="104" y="166"/>
                  </a:lnTo>
                  <a:lnTo>
                    <a:pt x="58" y="148"/>
                  </a:lnTo>
                  <a:lnTo>
                    <a:pt x="44" y="144"/>
                  </a:lnTo>
                  <a:lnTo>
                    <a:pt x="34" y="138"/>
                  </a:lnTo>
                  <a:lnTo>
                    <a:pt x="24" y="130"/>
                  </a:lnTo>
                  <a:lnTo>
                    <a:pt x="16" y="122"/>
                  </a:lnTo>
                  <a:lnTo>
                    <a:pt x="10" y="112"/>
                  </a:lnTo>
                  <a:lnTo>
                    <a:pt x="6" y="102"/>
                  </a:lnTo>
                  <a:lnTo>
                    <a:pt x="4" y="90"/>
                  </a:lnTo>
                  <a:lnTo>
                    <a:pt x="2" y="78"/>
                  </a:lnTo>
                  <a:lnTo>
                    <a:pt x="4" y="62"/>
                  </a:lnTo>
                  <a:lnTo>
                    <a:pt x="8" y="48"/>
                  </a:lnTo>
                  <a:lnTo>
                    <a:pt x="14" y="34"/>
                  </a:lnTo>
                  <a:lnTo>
                    <a:pt x="24" y="22"/>
                  </a:lnTo>
                  <a:lnTo>
                    <a:pt x="38" y="12"/>
                  </a:lnTo>
                  <a:lnTo>
                    <a:pt x="54" y="6"/>
                  </a:lnTo>
                  <a:lnTo>
                    <a:pt x="74" y="2"/>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4" y="66"/>
                  </a:lnTo>
                  <a:lnTo>
                    <a:pt x="122" y="60"/>
                  </a:lnTo>
                  <a:lnTo>
                    <a:pt x="120" y="54"/>
                  </a:lnTo>
                  <a:lnTo>
                    <a:pt x="116" y="50"/>
                  </a:lnTo>
                  <a:lnTo>
                    <a:pt x="110" y="48"/>
                  </a:lnTo>
                  <a:lnTo>
                    <a:pt x="104" y="46"/>
                  </a:lnTo>
                  <a:lnTo>
                    <a:pt x="96" y="44"/>
                  </a:lnTo>
                  <a:lnTo>
                    <a:pt x="84" y="46"/>
                  </a:lnTo>
                  <a:lnTo>
                    <a:pt x="76" y="52"/>
                  </a:lnTo>
                  <a:lnTo>
                    <a:pt x="72" y="56"/>
                  </a:lnTo>
                  <a:lnTo>
                    <a:pt x="68" y="60"/>
                  </a:lnTo>
                  <a:lnTo>
                    <a:pt x="66" y="66"/>
                  </a:lnTo>
                  <a:lnTo>
                    <a:pt x="66" y="72"/>
                  </a:lnTo>
                  <a:lnTo>
                    <a:pt x="68" y="82"/>
                  </a:lnTo>
                  <a:lnTo>
                    <a:pt x="72" y="90"/>
                  </a:lnTo>
                  <a:lnTo>
                    <a:pt x="80" y="96"/>
                  </a:lnTo>
                  <a:lnTo>
                    <a:pt x="94" y="102"/>
                  </a:lnTo>
                  <a:lnTo>
                    <a:pt x="134" y="116"/>
                  </a:lnTo>
                  <a:lnTo>
                    <a:pt x="148" y="122"/>
                  </a:lnTo>
                  <a:lnTo>
                    <a:pt x="160" y="128"/>
                  </a:lnTo>
                  <a:lnTo>
                    <a:pt x="170" y="136"/>
                  </a:lnTo>
                  <a:lnTo>
                    <a:pt x="178" y="144"/>
                  </a:lnTo>
                  <a:lnTo>
                    <a:pt x="184" y="152"/>
                  </a:lnTo>
                  <a:lnTo>
                    <a:pt x="188" y="164"/>
                  </a:lnTo>
                  <a:lnTo>
                    <a:pt x="190" y="176"/>
                  </a:lnTo>
                  <a:lnTo>
                    <a:pt x="192" y="190"/>
                  </a:lnTo>
                  <a:lnTo>
                    <a:pt x="190" y="208"/>
                  </a:lnTo>
                  <a:lnTo>
                    <a:pt x="184" y="226"/>
                  </a:lnTo>
                  <a:lnTo>
                    <a:pt x="176" y="240"/>
                  </a:lnTo>
                  <a:lnTo>
                    <a:pt x="164" y="250"/>
                  </a:lnTo>
                  <a:lnTo>
                    <a:pt x="150" y="260"/>
                  </a:lnTo>
                  <a:lnTo>
                    <a:pt x="134" y="266"/>
                  </a:lnTo>
                  <a:lnTo>
                    <a:pt x="11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0" name="Freeform 27"/>
            <p:cNvSpPr>
              <a:spLocks noEditPoints="1"/>
            </p:cNvSpPr>
            <p:nvPr/>
          </p:nvSpPr>
          <p:spPr bwMode="auto">
            <a:xfrm>
              <a:off x="3308984" y="673735"/>
              <a:ext cx="317049" cy="428625"/>
            </a:xfrm>
            <a:custGeom>
              <a:avLst/>
              <a:gdLst>
                <a:gd name="T0" fmla="*/ 8 w 200"/>
                <a:gd name="T1" fmla="*/ 80 h 270"/>
                <a:gd name="T2" fmla="*/ 10 w 200"/>
                <a:gd name="T3" fmla="*/ 58 h 270"/>
                <a:gd name="T4" fmla="*/ 24 w 200"/>
                <a:gd name="T5" fmla="*/ 28 h 270"/>
                <a:gd name="T6" fmla="*/ 48 w 200"/>
                <a:gd name="T7" fmla="*/ 10 h 270"/>
                <a:gd name="T8" fmla="*/ 80 w 200"/>
                <a:gd name="T9" fmla="*/ 0 h 270"/>
                <a:gd name="T10" fmla="*/ 98 w 200"/>
                <a:gd name="T11" fmla="*/ 0 h 270"/>
                <a:gd name="T12" fmla="*/ 146 w 200"/>
                <a:gd name="T13" fmla="*/ 6 h 270"/>
                <a:gd name="T14" fmla="*/ 174 w 200"/>
                <a:gd name="T15" fmla="*/ 22 h 270"/>
                <a:gd name="T16" fmla="*/ 188 w 200"/>
                <a:gd name="T17" fmla="*/ 46 h 270"/>
                <a:gd name="T18" fmla="*/ 192 w 200"/>
                <a:gd name="T19" fmla="*/ 78 h 270"/>
                <a:gd name="T20" fmla="*/ 192 w 200"/>
                <a:gd name="T21" fmla="*/ 214 h 270"/>
                <a:gd name="T22" fmla="*/ 196 w 200"/>
                <a:gd name="T23" fmla="*/ 254 h 270"/>
                <a:gd name="T24" fmla="*/ 136 w 200"/>
                <a:gd name="T25" fmla="*/ 264 h 270"/>
                <a:gd name="T26" fmla="*/ 132 w 200"/>
                <a:gd name="T27" fmla="*/ 250 h 270"/>
                <a:gd name="T28" fmla="*/ 128 w 200"/>
                <a:gd name="T29" fmla="*/ 238 h 270"/>
                <a:gd name="T30" fmla="*/ 122 w 200"/>
                <a:gd name="T31" fmla="*/ 246 h 270"/>
                <a:gd name="T32" fmla="*/ 108 w 200"/>
                <a:gd name="T33" fmla="*/ 260 h 270"/>
                <a:gd name="T34" fmla="*/ 92 w 200"/>
                <a:gd name="T35" fmla="*/ 268 h 270"/>
                <a:gd name="T36" fmla="*/ 62 w 200"/>
                <a:gd name="T37" fmla="*/ 270 h 270"/>
                <a:gd name="T38" fmla="*/ 46 w 200"/>
                <a:gd name="T39" fmla="*/ 268 h 270"/>
                <a:gd name="T40" fmla="*/ 22 w 200"/>
                <a:gd name="T41" fmla="*/ 256 h 270"/>
                <a:gd name="T42" fmla="*/ 8 w 200"/>
                <a:gd name="T43" fmla="*/ 236 h 270"/>
                <a:gd name="T44" fmla="*/ 0 w 200"/>
                <a:gd name="T45" fmla="*/ 210 h 270"/>
                <a:gd name="T46" fmla="*/ 0 w 200"/>
                <a:gd name="T47" fmla="*/ 196 h 270"/>
                <a:gd name="T48" fmla="*/ 4 w 200"/>
                <a:gd name="T49" fmla="*/ 166 h 270"/>
                <a:gd name="T50" fmla="*/ 16 w 200"/>
                <a:gd name="T51" fmla="*/ 144 h 270"/>
                <a:gd name="T52" fmla="*/ 36 w 200"/>
                <a:gd name="T53" fmla="*/ 128 h 270"/>
                <a:gd name="T54" fmla="*/ 64 w 200"/>
                <a:gd name="T55" fmla="*/ 116 h 270"/>
                <a:gd name="T56" fmla="*/ 102 w 200"/>
                <a:gd name="T57" fmla="*/ 106 h 270"/>
                <a:gd name="T58" fmla="*/ 122 w 200"/>
                <a:gd name="T59" fmla="*/ 96 h 270"/>
                <a:gd name="T60" fmla="*/ 128 w 200"/>
                <a:gd name="T61" fmla="*/ 76 h 270"/>
                <a:gd name="T62" fmla="*/ 126 w 200"/>
                <a:gd name="T63" fmla="*/ 62 h 270"/>
                <a:gd name="T64" fmla="*/ 122 w 200"/>
                <a:gd name="T65" fmla="*/ 54 h 270"/>
                <a:gd name="T66" fmla="*/ 112 w 200"/>
                <a:gd name="T67" fmla="*/ 46 h 270"/>
                <a:gd name="T68" fmla="*/ 98 w 200"/>
                <a:gd name="T69" fmla="*/ 44 h 270"/>
                <a:gd name="T70" fmla="*/ 90 w 200"/>
                <a:gd name="T71" fmla="*/ 46 h 270"/>
                <a:gd name="T72" fmla="*/ 80 w 200"/>
                <a:gd name="T73" fmla="*/ 50 h 270"/>
                <a:gd name="T74" fmla="*/ 72 w 200"/>
                <a:gd name="T75" fmla="*/ 58 h 270"/>
                <a:gd name="T76" fmla="*/ 68 w 200"/>
                <a:gd name="T77" fmla="*/ 78 h 270"/>
                <a:gd name="T78" fmla="*/ 8 w 200"/>
                <a:gd name="T79" fmla="*/ 86 h 270"/>
                <a:gd name="T80" fmla="*/ 128 w 200"/>
                <a:gd name="T81" fmla="*/ 136 h 270"/>
                <a:gd name="T82" fmla="*/ 100 w 200"/>
                <a:gd name="T83" fmla="*/ 148 h 270"/>
                <a:gd name="T84" fmla="*/ 84 w 200"/>
                <a:gd name="T85" fmla="*/ 154 h 270"/>
                <a:gd name="T86" fmla="*/ 72 w 200"/>
                <a:gd name="T87" fmla="*/ 162 h 270"/>
                <a:gd name="T88" fmla="*/ 64 w 200"/>
                <a:gd name="T89" fmla="*/ 174 h 270"/>
                <a:gd name="T90" fmla="*/ 62 w 200"/>
                <a:gd name="T91" fmla="*/ 190 h 270"/>
                <a:gd name="T92" fmla="*/ 68 w 200"/>
                <a:gd name="T93" fmla="*/ 214 h 270"/>
                <a:gd name="T94" fmla="*/ 76 w 200"/>
                <a:gd name="T95" fmla="*/ 222 h 270"/>
                <a:gd name="T96" fmla="*/ 88 w 200"/>
                <a:gd name="T97" fmla="*/ 226 h 270"/>
                <a:gd name="T98" fmla="*/ 102 w 200"/>
                <a:gd name="T99" fmla="*/ 224 h 270"/>
                <a:gd name="T100" fmla="*/ 114 w 200"/>
                <a:gd name="T101" fmla="*/ 216 h 270"/>
                <a:gd name="T102" fmla="*/ 124 w 200"/>
                <a:gd name="T103" fmla="*/ 204 h 270"/>
                <a:gd name="T104" fmla="*/ 128 w 200"/>
                <a:gd name="T105" fmla="*/ 186 h 2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0" h="270">
                  <a:moveTo>
                    <a:pt x="8" y="86"/>
                  </a:moveTo>
                  <a:lnTo>
                    <a:pt x="8" y="80"/>
                  </a:lnTo>
                  <a:lnTo>
                    <a:pt x="10" y="58"/>
                  </a:lnTo>
                  <a:lnTo>
                    <a:pt x="14" y="42"/>
                  </a:lnTo>
                  <a:lnTo>
                    <a:pt x="24" y="28"/>
                  </a:lnTo>
                  <a:lnTo>
                    <a:pt x="34" y="18"/>
                  </a:lnTo>
                  <a:lnTo>
                    <a:pt x="48" y="10"/>
                  </a:lnTo>
                  <a:lnTo>
                    <a:pt x="64" y="4"/>
                  </a:lnTo>
                  <a:lnTo>
                    <a:pt x="80" y="0"/>
                  </a:lnTo>
                  <a:lnTo>
                    <a:pt x="98" y="0"/>
                  </a:lnTo>
                  <a:lnTo>
                    <a:pt x="124" y="2"/>
                  </a:lnTo>
                  <a:lnTo>
                    <a:pt x="146" y="6"/>
                  </a:lnTo>
                  <a:lnTo>
                    <a:pt x="162" y="12"/>
                  </a:lnTo>
                  <a:lnTo>
                    <a:pt x="174" y="22"/>
                  </a:lnTo>
                  <a:lnTo>
                    <a:pt x="182" y="34"/>
                  </a:lnTo>
                  <a:lnTo>
                    <a:pt x="188" y="46"/>
                  </a:lnTo>
                  <a:lnTo>
                    <a:pt x="190" y="62"/>
                  </a:lnTo>
                  <a:lnTo>
                    <a:pt x="192" y="78"/>
                  </a:lnTo>
                  <a:lnTo>
                    <a:pt x="192" y="214"/>
                  </a:lnTo>
                  <a:lnTo>
                    <a:pt x="194" y="242"/>
                  </a:lnTo>
                  <a:lnTo>
                    <a:pt x="196" y="254"/>
                  </a:lnTo>
                  <a:lnTo>
                    <a:pt x="200" y="264"/>
                  </a:lnTo>
                  <a:lnTo>
                    <a:pt x="136" y="264"/>
                  </a:lnTo>
                  <a:lnTo>
                    <a:pt x="132" y="250"/>
                  </a:lnTo>
                  <a:lnTo>
                    <a:pt x="128" y="238"/>
                  </a:lnTo>
                  <a:lnTo>
                    <a:pt x="122" y="246"/>
                  </a:lnTo>
                  <a:lnTo>
                    <a:pt x="116" y="254"/>
                  </a:lnTo>
                  <a:lnTo>
                    <a:pt x="108" y="260"/>
                  </a:lnTo>
                  <a:lnTo>
                    <a:pt x="100" y="264"/>
                  </a:lnTo>
                  <a:lnTo>
                    <a:pt x="92" y="268"/>
                  </a:lnTo>
                  <a:lnTo>
                    <a:pt x="84" y="270"/>
                  </a:lnTo>
                  <a:lnTo>
                    <a:pt x="62" y="270"/>
                  </a:lnTo>
                  <a:lnTo>
                    <a:pt x="46" y="268"/>
                  </a:lnTo>
                  <a:lnTo>
                    <a:pt x="32" y="264"/>
                  </a:lnTo>
                  <a:lnTo>
                    <a:pt x="22" y="256"/>
                  </a:lnTo>
                  <a:lnTo>
                    <a:pt x="14" y="246"/>
                  </a:lnTo>
                  <a:lnTo>
                    <a:pt x="8" y="236"/>
                  </a:lnTo>
                  <a:lnTo>
                    <a:pt x="2" y="222"/>
                  </a:lnTo>
                  <a:lnTo>
                    <a:pt x="0" y="210"/>
                  </a:lnTo>
                  <a:lnTo>
                    <a:pt x="0" y="196"/>
                  </a:lnTo>
                  <a:lnTo>
                    <a:pt x="0" y="180"/>
                  </a:lnTo>
                  <a:lnTo>
                    <a:pt x="4" y="166"/>
                  </a:lnTo>
                  <a:lnTo>
                    <a:pt x="8" y="154"/>
                  </a:lnTo>
                  <a:lnTo>
                    <a:pt x="16" y="144"/>
                  </a:lnTo>
                  <a:lnTo>
                    <a:pt x="24" y="134"/>
                  </a:lnTo>
                  <a:lnTo>
                    <a:pt x="36" y="128"/>
                  </a:lnTo>
                  <a:lnTo>
                    <a:pt x="48" y="122"/>
                  </a:lnTo>
                  <a:lnTo>
                    <a:pt x="64" y="116"/>
                  </a:lnTo>
                  <a:lnTo>
                    <a:pt x="102" y="106"/>
                  </a:lnTo>
                  <a:lnTo>
                    <a:pt x="114" y="102"/>
                  </a:lnTo>
                  <a:lnTo>
                    <a:pt x="122" y="96"/>
                  </a:lnTo>
                  <a:lnTo>
                    <a:pt x="128" y="88"/>
                  </a:lnTo>
                  <a:lnTo>
                    <a:pt x="128" y="76"/>
                  </a:lnTo>
                  <a:lnTo>
                    <a:pt x="126" y="62"/>
                  </a:lnTo>
                  <a:lnTo>
                    <a:pt x="124" y="58"/>
                  </a:lnTo>
                  <a:lnTo>
                    <a:pt x="122" y="54"/>
                  </a:lnTo>
                  <a:lnTo>
                    <a:pt x="118" y="50"/>
                  </a:lnTo>
                  <a:lnTo>
                    <a:pt x="112" y="46"/>
                  </a:lnTo>
                  <a:lnTo>
                    <a:pt x="106" y="46"/>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84" y="154"/>
                  </a:lnTo>
                  <a:lnTo>
                    <a:pt x="76" y="158"/>
                  </a:lnTo>
                  <a:lnTo>
                    <a:pt x="72" y="162"/>
                  </a:lnTo>
                  <a:lnTo>
                    <a:pt x="68" y="168"/>
                  </a:lnTo>
                  <a:lnTo>
                    <a:pt x="64" y="174"/>
                  </a:lnTo>
                  <a:lnTo>
                    <a:pt x="62" y="190"/>
                  </a:lnTo>
                  <a:lnTo>
                    <a:pt x="64" y="204"/>
                  </a:lnTo>
                  <a:lnTo>
                    <a:pt x="68" y="214"/>
                  </a:lnTo>
                  <a:lnTo>
                    <a:pt x="72" y="220"/>
                  </a:lnTo>
                  <a:lnTo>
                    <a:pt x="76" y="222"/>
                  </a:lnTo>
                  <a:lnTo>
                    <a:pt x="82" y="224"/>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1" name="Freeform 28"/>
            <p:cNvSpPr>
              <a:spLocks/>
            </p:cNvSpPr>
            <p:nvPr/>
          </p:nvSpPr>
          <p:spPr bwMode="auto">
            <a:xfrm>
              <a:off x="3670747" y="673735"/>
              <a:ext cx="300790" cy="428625"/>
            </a:xfrm>
            <a:custGeom>
              <a:avLst/>
              <a:gdLst>
                <a:gd name="T0" fmla="*/ 58 w 190"/>
                <a:gd name="T1" fmla="*/ 188 h 270"/>
                <a:gd name="T2" fmla="*/ 60 w 190"/>
                <a:gd name="T3" fmla="*/ 196 h 270"/>
                <a:gd name="T4" fmla="*/ 64 w 190"/>
                <a:gd name="T5" fmla="*/ 210 h 270"/>
                <a:gd name="T6" fmla="*/ 72 w 190"/>
                <a:gd name="T7" fmla="*/ 220 h 270"/>
                <a:gd name="T8" fmla="*/ 86 w 190"/>
                <a:gd name="T9" fmla="*/ 224 h 270"/>
                <a:gd name="T10" fmla="*/ 94 w 190"/>
                <a:gd name="T11" fmla="*/ 226 h 270"/>
                <a:gd name="T12" fmla="*/ 112 w 190"/>
                <a:gd name="T13" fmla="*/ 222 h 270"/>
                <a:gd name="T14" fmla="*/ 122 w 190"/>
                <a:gd name="T15" fmla="*/ 214 h 270"/>
                <a:gd name="T16" fmla="*/ 126 w 190"/>
                <a:gd name="T17" fmla="*/ 202 h 270"/>
                <a:gd name="T18" fmla="*/ 126 w 190"/>
                <a:gd name="T19" fmla="*/ 194 h 270"/>
                <a:gd name="T20" fmla="*/ 120 w 190"/>
                <a:gd name="T21" fmla="*/ 176 h 270"/>
                <a:gd name="T22" fmla="*/ 102 w 190"/>
                <a:gd name="T23" fmla="*/ 166 h 270"/>
                <a:gd name="T24" fmla="*/ 56 w 190"/>
                <a:gd name="T25" fmla="*/ 148 h 270"/>
                <a:gd name="T26" fmla="*/ 32 w 190"/>
                <a:gd name="T27" fmla="*/ 138 h 270"/>
                <a:gd name="T28" fmla="*/ 16 w 190"/>
                <a:gd name="T29" fmla="*/ 122 h 270"/>
                <a:gd name="T30" fmla="*/ 4 w 190"/>
                <a:gd name="T31" fmla="*/ 102 h 270"/>
                <a:gd name="T32" fmla="*/ 2 w 190"/>
                <a:gd name="T33" fmla="*/ 78 h 270"/>
                <a:gd name="T34" fmla="*/ 2 w 190"/>
                <a:gd name="T35" fmla="*/ 62 h 270"/>
                <a:gd name="T36" fmla="*/ 14 w 190"/>
                <a:gd name="T37" fmla="*/ 34 h 270"/>
                <a:gd name="T38" fmla="*/ 36 w 190"/>
                <a:gd name="T39" fmla="*/ 12 h 270"/>
                <a:gd name="T40" fmla="*/ 72 w 190"/>
                <a:gd name="T41" fmla="*/ 2 h 270"/>
                <a:gd name="T42" fmla="*/ 96 w 190"/>
                <a:gd name="T43" fmla="*/ 0 h 270"/>
                <a:gd name="T44" fmla="*/ 136 w 190"/>
                <a:gd name="T45" fmla="*/ 4 h 270"/>
                <a:gd name="T46" fmla="*/ 162 w 190"/>
                <a:gd name="T47" fmla="*/ 18 h 270"/>
                <a:gd name="T48" fmla="*/ 178 w 190"/>
                <a:gd name="T49" fmla="*/ 42 h 270"/>
                <a:gd name="T50" fmla="*/ 184 w 190"/>
                <a:gd name="T51" fmla="*/ 72 h 270"/>
                <a:gd name="T52" fmla="*/ 124 w 190"/>
                <a:gd name="T53" fmla="*/ 84 h 270"/>
                <a:gd name="T54" fmla="*/ 124 w 190"/>
                <a:gd name="T55" fmla="*/ 66 h 270"/>
                <a:gd name="T56" fmla="*/ 118 w 190"/>
                <a:gd name="T57" fmla="*/ 54 h 270"/>
                <a:gd name="T58" fmla="*/ 110 w 190"/>
                <a:gd name="T59" fmla="*/ 48 h 270"/>
                <a:gd name="T60" fmla="*/ 96 w 190"/>
                <a:gd name="T61" fmla="*/ 44 h 270"/>
                <a:gd name="T62" fmla="*/ 84 w 190"/>
                <a:gd name="T63" fmla="*/ 46 h 270"/>
                <a:gd name="T64" fmla="*/ 70 w 190"/>
                <a:gd name="T65" fmla="*/ 56 h 270"/>
                <a:gd name="T66" fmla="*/ 66 w 190"/>
                <a:gd name="T67" fmla="*/ 66 h 270"/>
                <a:gd name="T68" fmla="*/ 64 w 190"/>
                <a:gd name="T69" fmla="*/ 72 h 270"/>
                <a:gd name="T70" fmla="*/ 70 w 190"/>
                <a:gd name="T71" fmla="*/ 90 h 270"/>
                <a:gd name="T72" fmla="*/ 94 w 190"/>
                <a:gd name="T73" fmla="*/ 102 h 270"/>
                <a:gd name="T74" fmla="*/ 134 w 190"/>
                <a:gd name="T75" fmla="*/ 116 h 270"/>
                <a:gd name="T76" fmla="*/ 160 w 190"/>
                <a:gd name="T77" fmla="*/ 128 h 270"/>
                <a:gd name="T78" fmla="*/ 178 w 190"/>
                <a:gd name="T79" fmla="*/ 144 h 270"/>
                <a:gd name="T80" fmla="*/ 186 w 190"/>
                <a:gd name="T81" fmla="*/ 164 h 270"/>
                <a:gd name="T82" fmla="*/ 190 w 190"/>
                <a:gd name="T83" fmla="*/ 190 h 270"/>
                <a:gd name="T84" fmla="*/ 188 w 190"/>
                <a:gd name="T85" fmla="*/ 208 h 270"/>
                <a:gd name="T86" fmla="*/ 174 w 190"/>
                <a:gd name="T87" fmla="*/ 240 h 270"/>
                <a:gd name="T88" fmla="*/ 148 w 190"/>
                <a:gd name="T89" fmla="*/ 260 h 270"/>
                <a:gd name="T90" fmla="*/ 114 w 190"/>
                <a:gd name="T91" fmla="*/ 270 h 270"/>
                <a:gd name="T92" fmla="*/ 94 w 190"/>
                <a:gd name="T93" fmla="*/ 270 h 270"/>
                <a:gd name="T94" fmla="*/ 48 w 190"/>
                <a:gd name="T95" fmla="*/ 264 h 270"/>
                <a:gd name="T96" fmla="*/ 20 w 190"/>
                <a:gd name="T97" fmla="*/ 248 h 270"/>
                <a:gd name="T98" fmla="*/ 4 w 190"/>
                <a:gd name="T99" fmla="*/ 222 h 270"/>
                <a:gd name="T100" fmla="*/ 0 w 190"/>
                <a:gd name="T101" fmla="*/ 188 h 270"/>
                <a:gd name="T102" fmla="*/ 58 w 190"/>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0" h="270">
                  <a:moveTo>
                    <a:pt x="58" y="180"/>
                  </a:moveTo>
                  <a:lnTo>
                    <a:pt x="58" y="188"/>
                  </a:lnTo>
                  <a:lnTo>
                    <a:pt x="60" y="196"/>
                  </a:lnTo>
                  <a:lnTo>
                    <a:pt x="62" y="204"/>
                  </a:lnTo>
                  <a:lnTo>
                    <a:pt x="64" y="210"/>
                  </a:lnTo>
                  <a:lnTo>
                    <a:pt x="68" y="216"/>
                  </a:lnTo>
                  <a:lnTo>
                    <a:pt x="72" y="220"/>
                  </a:lnTo>
                  <a:lnTo>
                    <a:pt x="78" y="222"/>
                  </a:lnTo>
                  <a:lnTo>
                    <a:pt x="86" y="224"/>
                  </a:lnTo>
                  <a:lnTo>
                    <a:pt x="94" y="226"/>
                  </a:lnTo>
                  <a:lnTo>
                    <a:pt x="108" y="224"/>
                  </a:lnTo>
                  <a:lnTo>
                    <a:pt x="112" y="222"/>
                  </a:lnTo>
                  <a:lnTo>
                    <a:pt x="118" y="218"/>
                  </a:lnTo>
                  <a:lnTo>
                    <a:pt x="122" y="214"/>
                  </a:lnTo>
                  <a:lnTo>
                    <a:pt x="124" y="208"/>
                  </a:lnTo>
                  <a:lnTo>
                    <a:pt x="126" y="202"/>
                  </a:lnTo>
                  <a:lnTo>
                    <a:pt x="126" y="194"/>
                  </a:lnTo>
                  <a:lnTo>
                    <a:pt x="124" y="184"/>
                  </a:lnTo>
                  <a:lnTo>
                    <a:pt x="120" y="176"/>
                  </a:lnTo>
                  <a:lnTo>
                    <a:pt x="112" y="170"/>
                  </a:lnTo>
                  <a:lnTo>
                    <a:pt x="102" y="166"/>
                  </a:lnTo>
                  <a:lnTo>
                    <a:pt x="56" y="148"/>
                  </a:lnTo>
                  <a:lnTo>
                    <a:pt x="44" y="144"/>
                  </a:lnTo>
                  <a:lnTo>
                    <a:pt x="32" y="138"/>
                  </a:lnTo>
                  <a:lnTo>
                    <a:pt x="24" y="130"/>
                  </a:lnTo>
                  <a:lnTo>
                    <a:pt x="16" y="122"/>
                  </a:lnTo>
                  <a:lnTo>
                    <a:pt x="10" y="112"/>
                  </a:lnTo>
                  <a:lnTo>
                    <a:pt x="4" y="102"/>
                  </a:lnTo>
                  <a:lnTo>
                    <a:pt x="2" y="90"/>
                  </a:lnTo>
                  <a:lnTo>
                    <a:pt x="2" y="78"/>
                  </a:lnTo>
                  <a:lnTo>
                    <a:pt x="2" y="62"/>
                  </a:lnTo>
                  <a:lnTo>
                    <a:pt x="6" y="48"/>
                  </a:lnTo>
                  <a:lnTo>
                    <a:pt x="14" y="34"/>
                  </a:lnTo>
                  <a:lnTo>
                    <a:pt x="24" y="22"/>
                  </a:lnTo>
                  <a:lnTo>
                    <a:pt x="36" y="12"/>
                  </a:lnTo>
                  <a:lnTo>
                    <a:pt x="52" y="6"/>
                  </a:lnTo>
                  <a:lnTo>
                    <a:pt x="72" y="2"/>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66"/>
                  </a:lnTo>
                  <a:lnTo>
                    <a:pt x="122" y="60"/>
                  </a:lnTo>
                  <a:lnTo>
                    <a:pt x="118" y="54"/>
                  </a:lnTo>
                  <a:lnTo>
                    <a:pt x="114" y="50"/>
                  </a:lnTo>
                  <a:lnTo>
                    <a:pt x="110" y="48"/>
                  </a:lnTo>
                  <a:lnTo>
                    <a:pt x="104" y="46"/>
                  </a:lnTo>
                  <a:lnTo>
                    <a:pt x="96" y="44"/>
                  </a:lnTo>
                  <a:lnTo>
                    <a:pt x="84" y="46"/>
                  </a:lnTo>
                  <a:lnTo>
                    <a:pt x="74" y="52"/>
                  </a:lnTo>
                  <a:lnTo>
                    <a:pt x="70" y="56"/>
                  </a:lnTo>
                  <a:lnTo>
                    <a:pt x="68" y="60"/>
                  </a:lnTo>
                  <a:lnTo>
                    <a:pt x="66" y="66"/>
                  </a:lnTo>
                  <a:lnTo>
                    <a:pt x="64" y="72"/>
                  </a:lnTo>
                  <a:lnTo>
                    <a:pt x="66" y="82"/>
                  </a:lnTo>
                  <a:lnTo>
                    <a:pt x="70" y="90"/>
                  </a:lnTo>
                  <a:lnTo>
                    <a:pt x="80" y="96"/>
                  </a:lnTo>
                  <a:lnTo>
                    <a:pt x="94" y="102"/>
                  </a:lnTo>
                  <a:lnTo>
                    <a:pt x="134" y="116"/>
                  </a:lnTo>
                  <a:lnTo>
                    <a:pt x="148" y="122"/>
                  </a:lnTo>
                  <a:lnTo>
                    <a:pt x="160" y="128"/>
                  </a:lnTo>
                  <a:lnTo>
                    <a:pt x="170" y="136"/>
                  </a:lnTo>
                  <a:lnTo>
                    <a:pt x="178" y="144"/>
                  </a:lnTo>
                  <a:lnTo>
                    <a:pt x="182" y="152"/>
                  </a:lnTo>
                  <a:lnTo>
                    <a:pt x="186" y="164"/>
                  </a:lnTo>
                  <a:lnTo>
                    <a:pt x="190" y="176"/>
                  </a:lnTo>
                  <a:lnTo>
                    <a:pt x="190" y="190"/>
                  </a:lnTo>
                  <a:lnTo>
                    <a:pt x="188" y="208"/>
                  </a:lnTo>
                  <a:lnTo>
                    <a:pt x="182" y="226"/>
                  </a:lnTo>
                  <a:lnTo>
                    <a:pt x="174" y="240"/>
                  </a:lnTo>
                  <a:lnTo>
                    <a:pt x="162" y="250"/>
                  </a:lnTo>
                  <a:lnTo>
                    <a:pt x="148" y="260"/>
                  </a:lnTo>
                  <a:lnTo>
                    <a:pt x="132" y="266"/>
                  </a:lnTo>
                  <a:lnTo>
                    <a:pt x="11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2" name="Rectangle 29"/>
            <p:cNvSpPr>
              <a:spLocks noChangeArrowheads="1"/>
            </p:cNvSpPr>
            <p:nvPr/>
          </p:nvSpPr>
          <p:spPr bwMode="auto">
            <a:xfrm>
              <a:off x="4032506" y="975813"/>
              <a:ext cx="101620" cy="118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3" name="Freeform 30"/>
            <p:cNvSpPr>
              <a:spLocks/>
            </p:cNvSpPr>
            <p:nvPr/>
          </p:nvSpPr>
          <p:spPr bwMode="auto">
            <a:xfrm>
              <a:off x="4191032" y="673735"/>
              <a:ext cx="317049" cy="428625"/>
            </a:xfrm>
            <a:custGeom>
              <a:avLst/>
              <a:gdLst>
                <a:gd name="T0" fmla="*/ 134 w 198"/>
                <a:gd name="T1" fmla="*/ 100 h 270"/>
                <a:gd name="T2" fmla="*/ 132 w 198"/>
                <a:gd name="T3" fmla="*/ 72 h 270"/>
                <a:gd name="T4" fmla="*/ 124 w 198"/>
                <a:gd name="T5" fmla="*/ 58 h 270"/>
                <a:gd name="T6" fmla="*/ 112 w 198"/>
                <a:gd name="T7" fmla="*/ 48 h 270"/>
                <a:gd name="T8" fmla="*/ 104 w 198"/>
                <a:gd name="T9" fmla="*/ 48 h 270"/>
                <a:gd name="T10" fmla="*/ 84 w 198"/>
                <a:gd name="T11" fmla="*/ 52 h 270"/>
                <a:gd name="T12" fmla="*/ 74 w 198"/>
                <a:gd name="T13" fmla="*/ 70 h 270"/>
                <a:gd name="T14" fmla="*/ 68 w 198"/>
                <a:gd name="T15" fmla="*/ 96 h 270"/>
                <a:gd name="T16" fmla="*/ 66 w 198"/>
                <a:gd name="T17" fmla="*/ 136 h 270"/>
                <a:gd name="T18" fmla="*/ 70 w 198"/>
                <a:gd name="T19" fmla="*/ 192 h 270"/>
                <a:gd name="T20" fmla="*/ 78 w 198"/>
                <a:gd name="T21" fmla="*/ 214 h 270"/>
                <a:gd name="T22" fmla="*/ 92 w 198"/>
                <a:gd name="T23" fmla="*/ 224 h 270"/>
                <a:gd name="T24" fmla="*/ 102 w 198"/>
                <a:gd name="T25" fmla="*/ 226 h 270"/>
                <a:gd name="T26" fmla="*/ 116 w 198"/>
                <a:gd name="T27" fmla="*/ 222 h 270"/>
                <a:gd name="T28" fmla="*/ 126 w 198"/>
                <a:gd name="T29" fmla="*/ 212 h 270"/>
                <a:gd name="T30" fmla="*/ 132 w 198"/>
                <a:gd name="T31" fmla="*/ 192 h 270"/>
                <a:gd name="T32" fmla="*/ 198 w 198"/>
                <a:gd name="T33" fmla="*/ 166 h 270"/>
                <a:gd name="T34" fmla="*/ 196 w 198"/>
                <a:gd name="T35" fmla="*/ 190 h 270"/>
                <a:gd name="T36" fmla="*/ 184 w 198"/>
                <a:gd name="T37" fmla="*/ 228 h 270"/>
                <a:gd name="T38" fmla="*/ 160 w 198"/>
                <a:gd name="T39" fmla="*/ 256 h 270"/>
                <a:gd name="T40" fmla="*/ 124 w 198"/>
                <a:gd name="T41" fmla="*/ 268 h 270"/>
                <a:gd name="T42" fmla="*/ 98 w 198"/>
                <a:gd name="T43" fmla="*/ 270 h 270"/>
                <a:gd name="T44" fmla="*/ 56 w 198"/>
                <a:gd name="T45" fmla="*/ 264 h 270"/>
                <a:gd name="T46" fmla="*/ 38 w 198"/>
                <a:gd name="T47" fmla="*/ 254 h 270"/>
                <a:gd name="T48" fmla="*/ 24 w 198"/>
                <a:gd name="T49" fmla="*/ 242 h 270"/>
                <a:gd name="T50" fmla="*/ 14 w 198"/>
                <a:gd name="T51" fmla="*/ 224 h 270"/>
                <a:gd name="T52" fmla="*/ 2 w 198"/>
                <a:gd name="T53" fmla="*/ 170 h 270"/>
                <a:gd name="T54" fmla="*/ 0 w 198"/>
                <a:gd name="T55" fmla="*/ 136 h 270"/>
                <a:gd name="T56" fmla="*/ 4 w 198"/>
                <a:gd name="T57" fmla="*/ 84 h 270"/>
                <a:gd name="T58" fmla="*/ 12 w 198"/>
                <a:gd name="T59" fmla="*/ 56 h 270"/>
                <a:gd name="T60" fmla="*/ 24 w 198"/>
                <a:gd name="T61" fmla="*/ 36 h 270"/>
                <a:gd name="T62" fmla="*/ 36 w 198"/>
                <a:gd name="T63" fmla="*/ 20 h 270"/>
                <a:gd name="T64" fmla="*/ 54 w 198"/>
                <a:gd name="T65" fmla="*/ 10 h 270"/>
                <a:gd name="T66" fmla="*/ 82 w 198"/>
                <a:gd name="T67" fmla="*/ 2 h 270"/>
                <a:gd name="T68" fmla="*/ 104 w 198"/>
                <a:gd name="T69" fmla="*/ 0 h 270"/>
                <a:gd name="T70" fmla="*/ 144 w 198"/>
                <a:gd name="T71" fmla="*/ 6 h 270"/>
                <a:gd name="T72" fmla="*/ 174 w 198"/>
                <a:gd name="T73" fmla="*/ 26 h 270"/>
                <a:gd name="T74" fmla="*/ 192 w 198"/>
                <a:gd name="T75" fmla="*/ 58 h 270"/>
                <a:gd name="T76" fmla="*/ 198 w 198"/>
                <a:gd name="T77" fmla="*/ 100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94" y="48"/>
                  </a:lnTo>
                  <a:lnTo>
                    <a:pt x="84" y="52"/>
                  </a:lnTo>
                  <a:lnTo>
                    <a:pt x="78" y="60"/>
                  </a:lnTo>
                  <a:lnTo>
                    <a:pt x="74" y="70"/>
                  </a:lnTo>
                  <a:lnTo>
                    <a:pt x="70" y="82"/>
                  </a:lnTo>
                  <a:lnTo>
                    <a:pt x="68" y="96"/>
                  </a:lnTo>
                  <a:lnTo>
                    <a:pt x="66" y="136"/>
                  </a:lnTo>
                  <a:lnTo>
                    <a:pt x="68" y="176"/>
                  </a:lnTo>
                  <a:lnTo>
                    <a:pt x="70" y="192"/>
                  </a:lnTo>
                  <a:lnTo>
                    <a:pt x="72" y="204"/>
                  </a:lnTo>
                  <a:lnTo>
                    <a:pt x="78" y="214"/>
                  </a:lnTo>
                  <a:lnTo>
                    <a:pt x="84" y="220"/>
                  </a:lnTo>
                  <a:lnTo>
                    <a:pt x="92" y="224"/>
                  </a:lnTo>
                  <a:lnTo>
                    <a:pt x="102" y="226"/>
                  </a:lnTo>
                  <a:lnTo>
                    <a:pt x="110" y="224"/>
                  </a:lnTo>
                  <a:lnTo>
                    <a:pt x="116" y="222"/>
                  </a:lnTo>
                  <a:lnTo>
                    <a:pt x="122" y="218"/>
                  </a:lnTo>
                  <a:lnTo>
                    <a:pt x="126" y="212"/>
                  </a:lnTo>
                  <a:lnTo>
                    <a:pt x="130" y="202"/>
                  </a:lnTo>
                  <a:lnTo>
                    <a:pt x="132" y="192"/>
                  </a:lnTo>
                  <a:lnTo>
                    <a:pt x="134" y="166"/>
                  </a:lnTo>
                  <a:lnTo>
                    <a:pt x="198" y="166"/>
                  </a:lnTo>
                  <a:lnTo>
                    <a:pt x="196" y="190"/>
                  </a:lnTo>
                  <a:lnTo>
                    <a:pt x="192" y="210"/>
                  </a:lnTo>
                  <a:lnTo>
                    <a:pt x="184" y="228"/>
                  </a:lnTo>
                  <a:lnTo>
                    <a:pt x="174" y="244"/>
                  </a:lnTo>
                  <a:lnTo>
                    <a:pt x="160" y="256"/>
                  </a:lnTo>
                  <a:lnTo>
                    <a:pt x="144" y="264"/>
                  </a:lnTo>
                  <a:lnTo>
                    <a:pt x="124" y="268"/>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5" name="Freeform 31"/>
            <p:cNvSpPr>
              <a:spLocks noEditPoints="1"/>
            </p:cNvSpPr>
            <p:nvPr/>
          </p:nvSpPr>
          <p:spPr bwMode="auto">
            <a:xfrm>
              <a:off x="4544663" y="673735"/>
              <a:ext cx="325179" cy="428625"/>
            </a:xfrm>
            <a:custGeom>
              <a:avLst/>
              <a:gdLst>
                <a:gd name="T0" fmla="*/ 102 w 204"/>
                <a:gd name="T1" fmla="*/ 0 h 270"/>
                <a:gd name="T2" fmla="*/ 130 w 204"/>
                <a:gd name="T3" fmla="*/ 2 h 270"/>
                <a:gd name="T4" fmla="*/ 152 w 204"/>
                <a:gd name="T5" fmla="*/ 8 h 270"/>
                <a:gd name="T6" fmla="*/ 170 w 204"/>
                <a:gd name="T7" fmla="*/ 18 h 270"/>
                <a:gd name="T8" fmla="*/ 182 w 204"/>
                <a:gd name="T9" fmla="*/ 34 h 270"/>
                <a:gd name="T10" fmla="*/ 192 w 204"/>
                <a:gd name="T11" fmla="*/ 52 h 270"/>
                <a:gd name="T12" fmla="*/ 202 w 204"/>
                <a:gd name="T13" fmla="*/ 104 h 270"/>
                <a:gd name="T14" fmla="*/ 204 w 204"/>
                <a:gd name="T15" fmla="*/ 136 h 270"/>
                <a:gd name="T16" fmla="*/ 198 w 204"/>
                <a:gd name="T17" fmla="*/ 194 h 270"/>
                <a:gd name="T18" fmla="*/ 188 w 204"/>
                <a:gd name="T19" fmla="*/ 226 h 270"/>
                <a:gd name="T20" fmla="*/ 176 w 204"/>
                <a:gd name="T21" fmla="*/ 244 h 270"/>
                <a:gd name="T22" fmla="*/ 160 w 204"/>
                <a:gd name="T23" fmla="*/ 256 h 270"/>
                <a:gd name="T24" fmla="*/ 140 w 204"/>
                <a:gd name="T25" fmla="*/ 266 h 270"/>
                <a:gd name="T26" fmla="*/ 102 w 204"/>
                <a:gd name="T27" fmla="*/ 270 h 270"/>
                <a:gd name="T28" fmla="*/ 88 w 204"/>
                <a:gd name="T29" fmla="*/ 270 h 270"/>
                <a:gd name="T30" fmla="*/ 64 w 204"/>
                <a:gd name="T31" fmla="*/ 266 h 270"/>
                <a:gd name="T32" fmla="*/ 44 w 204"/>
                <a:gd name="T33" fmla="*/ 258 h 270"/>
                <a:gd name="T34" fmla="*/ 28 w 204"/>
                <a:gd name="T35" fmla="*/ 244 h 270"/>
                <a:gd name="T36" fmla="*/ 16 w 204"/>
                <a:gd name="T37" fmla="*/ 228 h 270"/>
                <a:gd name="T38" fmla="*/ 6 w 204"/>
                <a:gd name="T39" fmla="*/ 194 h 270"/>
                <a:gd name="T40" fmla="*/ 0 w 204"/>
                <a:gd name="T41" fmla="*/ 136 h 270"/>
                <a:gd name="T42" fmla="*/ 2 w 204"/>
                <a:gd name="T43" fmla="*/ 104 h 270"/>
                <a:gd name="T44" fmla="*/ 14 w 204"/>
                <a:gd name="T45" fmla="*/ 54 h 270"/>
                <a:gd name="T46" fmla="*/ 24 w 204"/>
                <a:gd name="T47" fmla="*/ 34 h 270"/>
                <a:gd name="T48" fmla="*/ 38 w 204"/>
                <a:gd name="T49" fmla="*/ 20 h 270"/>
                <a:gd name="T50" fmla="*/ 54 w 204"/>
                <a:gd name="T51" fmla="*/ 8 h 270"/>
                <a:gd name="T52" fmla="*/ 76 w 204"/>
                <a:gd name="T53" fmla="*/ 2 h 270"/>
                <a:gd name="T54" fmla="*/ 102 w 204"/>
                <a:gd name="T55" fmla="*/ 0 h 270"/>
                <a:gd name="T56" fmla="*/ 102 w 204"/>
                <a:gd name="T57" fmla="*/ 226 h 270"/>
                <a:gd name="T58" fmla="*/ 120 w 204"/>
                <a:gd name="T59" fmla="*/ 220 h 270"/>
                <a:gd name="T60" fmla="*/ 130 w 204"/>
                <a:gd name="T61" fmla="*/ 204 h 270"/>
                <a:gd name="T62" fmla="*/ 136 w 204"/>
                <a:gd name="T63" fmla="*/ 176 h 270"/>
                <a:gd name="T64" fmla="*/ 138 w 204"/>
                <a:gd name="T65" fmla="*/ 136 h 270"/>
                <a:gd name="T66" fmla="*/ 134 w 204"/>
                <a:gd name="T67" fmla="*/ 78 h 270"/>
                <a:gd name="T68" fmla="*/ 126 w 204"/>
                <a:gd name="T69" fmla="*/ 56 h 270"/>
                <a:gd name="T70" fmla="*/ 112 w 204"/>
                <a:gd name="T71" fmla="*/ 46 h 270"/>
                <a:gd name="T72" fmla="*/ 102 w 204"/>
                <a:gd name="T73" fmla="*/ 44 h 270"/>
                <a:gd name="T74" fmla="*/ 84 w 204"/>
                <a:gd name="T75" fmla="*/ 52 h 270"/>
                <a:gd name="T76" fmla="*/ 72 w 204"/>
                <a:gd name="T77" fmla="*/ 70 h 270"/>
                <a:gd name="T78" fmla="*/ 68 w 204"/>
                <a:gd name="T79" fmla="*/ 98 h 270"/>
                <a:gd name="T80" fmla="*/ 66 w 204"/>
                <a:gd name="T81" fmla="*/ 136 h 270"/>
                <a:gd name="T82" fmla="*/ 70 w 204"/>
                <a:gd name="T83" fmla="*/ 186 h 270"/>
                <a:gd name="T84" fmla="*/ 76 w 204"/>
                <a:gd name="T85" fmla="*/ 210 h 270"/>
                <a:gd name="T86" fmla="*/ 92 w 204"/>
                <a:gd name="T87" fmla="*/ 224 h 270"/>
                <a:gd name="T88" fmla="*/ 102 w 204"/>
                <a:gd name="T89" fmla="*/ 226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6" y="94"/>
                  </a:lnTo>
                  <a:lnTo>
                    <a:pt x="134" y="78"/>
                  </a:lnTo>
                  <a:lnTo>
                    <a:pt x="130" y="66"/>
                  </a:lnTo>
                  <a:lnTo>
                    <a:pt x="126" y="56"/>
                  </a:lnTo>
                  <a:lnTo>
                    <a:pt x="120" y="50"/>
                  </a:lnTo>
                  <a:lnTo>
                    <a:pt x="112" y="46"/>
                  </a:lnTo>
                  <a:lnTo>
                    <a:pt x="102" y="44"/>
                  </a:lnTo>
                  <a:lnTo>
                    <a:pt x="92" y="46"/>
                  </a:lnTo>
                  <a:lnTo>
                    <a:pt x="84" y="52"/>
                  </a:lnTo>
                  <a:lnTo>
                    <a:pt x="76" y="60"/>
                  </a:lnTo>
                  <a:lnTo>
                    <a:pt x="72" y="70"/>
                  </a:lnTo>
                  <a:lnTo>
                    <a:pt x="70" y="84"/>
                  </a:lnTo>
                  <a:lnTo>
                    <a:pt x="68" y="98"/>
                  </a:lnTo>
                  <a:lnTo>
                    <a:pt x="66" y="136"/>
                  </a:lnTo>
                  <a:lnTo>
                    <a:pt x="68" y="172"/>
                  </a:lnTo>
                  <a:lnTo>
                    <a:pt x="70" y="186"/>
                  </a:lnTo>
                  <a:lnTo>
                    <a:pt x="72" y="200"/>
                  </a:lnTo>
                  <a:lnTo>
                    <a:pt x="76" y="210"/>
                  </a:lnTo>
                  <a:lnTo>
                    <a:pt x="84" y="218"/>
                  </a:lnTo>
                  <a:lnTo>
                    <a:pt x="92" y="224"/>
                  </a:lnTo>
                  <a:lnTo>
                    <a:pt x="102" y="2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6" name="Freeform 32"/>
            <p:cNvSpPr>
              <a:spLocks/>
            </p:cNvSpPr>
            <p:nvPr/>
          </p:nvSpPr>
          <p:spPr bwMode="auto">
            <a:xfrm>
              <a:off x="4926747" y="673735"/>
              <a:ext cx="504027" cy="420461"/>
            </a:xfrm>
            <a:custGeom>
              <a:avLst/>
              <a:gdLst>
                <a:gd name="T0" fmla="*/ 62 w 318"/>
                <a:gd name="T1" fmla="*/ 6 h 264"/>
                <a:gd name="T2" fmla="*/ 64 w 318"/>
                <a:gd name="T3" fmla="*/ 32 h 264"/>
                <a:gd name="T4" fmla="*/ 76 w 318"/>
                <a:gd name="T5" fmla="*/ 18 h 264"/>
                <a:gd name="T6" fmla="*/ 92 w 318"/>
                <a:gd name="T7" fmla="*/ 8 h 264"/>
                <a:gd name="T8" fmla="*/ 128 w 318"/>
                <a:gd name="T9" fmla="*/ 0 h 264"/>
                <a:gd name="T10" fmla="*/ 140 w 318"/>
                <a:gd name="T11" fmla="*/ 0 h 264"/>
                <a:gd name="T12" fmla="*/ 158 w 318"/>
                <a:gd name="T13" fmla="*/ 6 h 264"/>
                <a:gd name="T14" fmla="*/ 174 w 318"/>
                <a:gd name="T15" fmla="*/ 16 h 264"/>
                <a:gd name="T16" fmla="*/ 184 w 318"/>
                <a:gd name="T17" fmla="*/ 32 h 264"/>
                <a:gd name="T18" fmla="*/ 188 w 318"/>
                <a:gd name="T19" fmla="*/ 40 h 264"/>
                <a:gd name="T20" fmla="*/ 194 w 318"/>
                <a:gd name="T21" fmla="*/ 32 h 264"/>
                <a:gd name="T22" fmla="*/ 206 w 318"/>
                <a:gd name="T23" fmla="*/ 16 h 264"/>
                <a:gd name="T24" fmla="*/ 222 w 318"/>
                <a:gd name="T25" fmla="*/ 6 h 264"/>
                <a:gd name="T26" fmla="*/ 242 w 318"/>
                <a:gd name="T27" fmla="*/ 0 h 264"/>
                <a:gd name="T28" fmla="*/ 254 w 318"/>
                <a:gd name="T29" fmla="*/ 0 h 264"/>
                <a:gd name="T30" fmla="*/ 282 w 318"/>
                <a:gd name="T31" fmla="*/ 4 h 264"/>
                <a:gd name="T32" fmla="*/ 302 w 318"/>
                <a:gd name="T33" fmla="*/ 20 h 264"/>
                <a:gd name="T34" fmla="*/ 314 w 318"/>
                <a:gd name="T35" fmla="*/ 44 h 264"/>
                <a:gd name="T36" fmla="*/ 318 w 318"/>
                <a:gd name="T37" fmla="*/ 76 h 264"/>
                <a:gd name="T38" fmla="*/ 252 w 318"/>
                <a:gd name="T39" fmla="*/ 264 h 264"/>
                <a:gd name="T40" fmla="*/ 252 w 318"/>
                <a:gd name="T41" fmla="*/ 84 h 264"/>
                <a:gd name="T42" fmla="*/ 246 w 318"/>
                <a:gd name="T43" fmla="*/ 60 h 264"/>
                <a:gd name="T44" fmla="*/ 238 w 318"/>
                <a:gd name="T45" fmla="*/ 52 h 264"/>
                <a:gd name="T46" fmla="*/ 226 w 318"/>
                <a:gd name="T47" fmla="*/ 50 h 264"/>
                <a:gd name="T48" fmla="*/ 218 w 318"/>
                <a:gd name="T49" fmla="*/ 52 h 264"/>
                <a:gd name="T50" fmla="*/ 206 w 318"/>
                <a:gd name="T51" fmla="*/ 56 h 264"/>
                <a:gd name="T52" fmla="*/ 198 w 318"/>
                <a:gd name="T53" fmla="*/ 68 h 264"/>
                <a:gd name="T54" fmla="*/ 192 w 318"/>
                <a:gd name="T55" fmla="*/ 84 h 264"/>
                <a:gd name="T56" fmla="*/ 192 w 318"/>
                <a:gd name="T57" fmla="*/ 264 h 264"/>
                <a:gd name="T58" fmla="*/ 126 w 318"/>
                <a:gd name="T59" fmla="*/ 84 h 264"/>
                <a:gd name="T60" fmla="*/ 124 w 318"/>
                <a:gd name="T61" fmla="*/ 70 h 264"/>
                <a:gd name="T62" fmla="*/ 116 w 318"/>
                <a:gd name="T63" fmla="*/ 56 h 264"/>
                <a:gd name="T64" fmla="*/ 106 w 318"/>
                <a:gd name="T65" fmla="*/ 50 h 264"/>
                <a:gd name="T66" fmla="*/ 100 w 318"/>
                <a:gd name="T67" fmla="*/ 50 h 264"/>
                <a:gd name="T68" fmla="*/ 86 w 318"/>
                <a:gd name="T69" fmla="*/ 54 h 264"/>
                <a:gd name="T70" fmla="*/ 74 w 318"/>
                <a:gd name="T71" fmla="*/ 62 h 264"/>
                <a:gd name="T72" fmla="*/ 68 w 318"/>
                <a:gd name="T73" fmla="*/ 76 h 264"/>
                <a:gd name="T74" fmla="*/ 66 w 318"/>
                <a:gd name="T75" fmla="*/ 94 h 264"/>
                <a:gd name="T76" fmla="*/ 0 w 318"/>
                <a:gd name="T77" fmla="*/ 264 h 2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8" h="264">
                  <a:moveTo>
                    <a:pt x="0" y="6"/>
                  </a:moveTo>
                  <a:lnTo>
                    <a:pt x="62" y="6"/>
                  </a:lnTo>
                  <a:lnTo>
                    <a:pt x="62" y="32"/>
                  </a:lnTo>
                  <a:lnTo>
                    <a:pt x="64" y="32"/>
                  </a:lnTo>
                  <a:lnTo>
                    <a:pt x="76" y="18"/>
                  </a:lnTo>
                  <a:lnTo>
                    <a:pt x="84" y="12"/>
                  </a:lnTo>
                  <a:lnTo>
                    <a:pt x="92" y="8"/>
                  </a:lnTo>
                  <a:lnTo>
                    <a:pt x="110" y="2"/>
                  </a:lnTo>
                  <a:lnTo>
                    <a:pt x="128" y="0"/>
                  </a:lnTo>
                  <a:lnTo>
                    <a:pt x="140" y="0"/>
                  </a:lnTo>
                  <a:lnTo>
                    <a:pt x="150" y="2"/>
                  </a:lnTo>
                  <a:lnTo>
                    <a:pt x="158" y="6"/>
                  </a:lnTo>
                  <a:lnTo>
                    <a:pt x="166" y="10"/>
                  </a:lnTo>
                  <a:lnTo>
                    <a:pt x="174" y="16"/>
                  </a:lnTo>
                  <a:lnTo>
                    <a:pt x="180" y="24"/>
                  </a:lnTo>
                  <a:lnTo>
                    <a:pt x="184" y="32"/>
                  </a:lnTo>
                  <a:lnTo>
                    <a:pt x="188" y="40"/>
                  </a:lnTo>
                  <a:lnTo>
                    <a:pt x="194" y="32"/>
                  </a:lnTo>
                  <a:lnTo>
                    <a:pt x="198" y="22"/>
                  </a:lnTo>
                  <a:lnTo>
                    <a:pt x="206" y="16"/>
                  </a:lnTo>
                  <a:lnTo>
                    <a:pt x="214" y="10"/>
                  </a:lnTo>
                  <a:lnTo>
                    <a:pt x="222" y="6"/>
                  </a:lnTo>
                  <a:lnTo>
                    <a:pt x="232" y="2"/>
                  </a:lnTo>
                  <a:lnTo>
                    <a:pt x="242"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0" y="70"/>
                  </a:lnTo>
                  <a:lnTo>
                    <a:pt x="246" y="60"/>
                  </a:lnTo>
                  <a:lnTo>
                    <a:pt x="242" y="56"/>
                  </a:lnTo>
                  <a:lnTo>
                    <a:pt x="238" y="52"/>
                  </a:lnTo>
                  <a:lnTo>
                    <a:pt x="232"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4" y="70"/>
                  </a:lnTo>
                  <a:lnTo>
                    <a:pt x="120" y="60"/>
                  </a:lnTo>
                  <a:lnTo>
                    <a:pt x="116" y="56"/>
                  </a:lnTo>
                  <a:lnTo>
                    <a:pt x="112" y="52"/>
                  </a:lnTo>
                  <a:lnTo>
                    <a:pt x="106"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grpSp>
      <p:sp>
        <p:nvSpPr>
          <p:cNvPr id="17" name="Rectangle 31">
            <a:hlinkClick r:id="rId3"/>
          </p:cNvPr>
          <p:cNvSpPr>
            <a:spLocks noChangeArrowheads="1"/>
          </p:cNvSpPr>
          <p:nvPr userDrawn="1"/>
        </p:nvSpPr>
        <p:spPr bwMode="auto">
          <a:xfrm>
            <a:off x="1257304" y="4676777"/>
            <a:ext cx="1806575" cy="284163"/>
          </a:xfrm>
          <a:prstGeom prst="rect">
            <a:avLst/>
          </a:prstGeom>
          <a:solidFill>
            <a:schemeClr val="bg1">
              <a:alpha val="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50000"/>
              </a:spcBef>
              <a:spcAft>
                <a:spcPct val="17000"/>
              </a:spcAft>
              <a:buClr>
                <a:srgbClr val="000000"/>
              </a:buClr>
              <a:buFont typeface="Wingdings" pitchFamily="2" charset="2"/>
              <a:buNone/>
            </a:pPr>
            <a:endParaRPr lang="en-US" sz="1400" dirty="0">
              <a:solidFill>
                <a:srgbClr val="292929"/>
              </a:solidFill>
              <a:ea typeface="ＭＳ Ｐゴシック" pitchFamily="34" charset="-128"/>
            </a:endParaRPr>
          </a:p>
        </p:txBody>
      </p:sp>
      <p:sp>
        <p:nvSpPr>
          <p:cNvPr id="18" name="TextBox 17"/>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00539B"/>
                </a:solidFill>
                <a:latin typeface=" arial"/>
                <a:ea typeface=" arial"/>
                <a:cs typeface=" arial"/>
              </a:rPr>
              <a:t/>
            </a:r>
            <a:br>
              <a:rPr lang="en-US" sz="600" b="1" dirty="0">
                <a:solidFill>
                  <a:srgbClr val="00539B"/>
                </a:solidFill>
                <a:latin typeface=" arial"/>
                <a:ea typeface=" arial"/>
                <a:cs typeface=" arial"/>
              </a:rPr>
            </a:br>
            <a:r>
              <a:rPr lang="en-US" sz="600" b="1" dirty="0">
                <a:solidFill>
                  <a:srgbClr val="00539B"/>
                </a:solidFill>
                <a:latin typeface=" arial"/>
                <a:ea typeface=" arial"/>
                <a:cs typeface=" arial"/>
              </a:rPr>
              <a:t>Copyright © 2011, SAS Institute Inc. All rights reserved.</a:t>
            </a:r>
          </a:p>
        </p:txBody>
      </p:sp>
      <p:sp>
        <p:nvSpPr>
          <p:cNvPr id="2" name="Title 1"/>
          <p:cNvSpPr>
            <a:spLocks noGrp="1"/>
          </p:cNvSpPr>
          <p:nvPr>
            <p:ph type="title"/>
          </p:nvPr>
        </p:nvSpPr>
        <p:spPr>
          <a:xfrm>
            <a:off x="1208088" y="1571627"/>
            <a:ext cx="5408612" cy="752475"/>
          </a:xfrm>
        </p:spPr>
        <p:txBody>
          <a:bodyPr anchor="ctr"/>
          <a:lstStyle>
            <a:lvl1pPr algn="l">
              <a:defRPr baseline="0">
                <a:solidFill>
                  <a:srgbClr val="FFFFFF"/>
                </a:solidFill>
              </a:defRPr>
            </a:lvl1pPr>
          </a:lstStyle>
          <a:p>
            <a:r>
              <a:rPr lang="en-US" smtClean="0"/>
              <a:t>Click to edit Master title style</a:t>
            </a:r>
            <a:endParaRPr lang="en-US" dirty="0"/>
          </a:p>
        </p:txBody>
      </p:sp>
      <p:sp>
        <p:nvSpPr>
          <p:cNvPr id="14" name="Rectangle 45"/>
          <p:cNvSpPr>
            <a:spLocks noGrp="1" noChangeArrowheads="1"/>
          </p:cNvSpPr>
          <p:nvPr>
            <p:ph type="subTitle" sz="quarter" idx="1"/>
          </p:nvPr>
        </p:nvSpPr>
        <p:spPr>
          <a:xfrm>
            <a:off x="1226185" y="246916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a:defRPr>
            </a:lvl1pPr>
          </a:lstStyle>
          <a:p>
            <a:r>
              <a:rPr lang="en-US" smtClean="0"/>
              <a:t>Click to edit Master subtitle style</a:t>
            </a:r>
            <a:endParaRPr lang="en-US" dirty="0"/>
          </a:p>
        </p:txBody>
      </p:sp>
    </p:spTree>
    <p:extLst>
      <p:ext uri="{BB962C8B-B14F-4D97-AF65-F5344CB8AC3E}">
        <p14:creationId xmlns:p14="http://schemas.microsoft.com/office/powerpoint/2010/main" val="1917452790"/>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SAS 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Group 19"/>
          <p:cNvGrpSpPr>
            <a:grpSpLocks/>
          </p:cNvGrpSpPr>
          <p:nvPr userDrawn="1"/>
        </p:nvGrpSpPr>
        <p:grpSpPr bwMode="auto">
          <a:xfrm>
            <a:off x="1323979" y="4733926"/>
            <a:ext cx="1654175" cy="166688"/>
            <a:chOff x="1195324" y="673735"/>
            <a:chExt cx="4235450" cy="428625"/>
          </a:xfrm>
        </p:grpSpPr>
        <p:sp>
          <p:nvSpPr>
            <p:cNvPr id="6" name="Freeform 22"/>
            <p:cNvSpPr>
              <a:spLocks/>
            </p:cNvSpPr>
            <p:nvPr/>
          </p:nvSpPr>
          <p:spPr bwMode="auto">
            <a:xfrm>
              <a:off x="1195324" y="681899"/>
              <a:ext cx="528415" cy="412296"/>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7" name="Freeform 23"/>
            <p:cNvSpPr>
              <a:spLocks/>
            </p:cNvSpPr>
            <p:nvPr/>
          </p:nvSpPr>
          <p:spPr bwMode="auto">
            <a:xfrm>
              <a:off x="1731869" y="681899"/>
              <a:ext cx="524352" cy="412296"/>
            </a:xfrm>
            <a:custGeom>
              <a:avLst/>
              <a:gdLst>
                <a:gd name="T0" fmla="*/ 0 w 330"/>
                <a:gd name="T1" fmla="*/ 0 h 258"/>
                <a:gd name="T2" fmla="*/ 66 w 330"/>
                <a:gd name="T3" fmla="*/ 0 h 258"/>
                <a:gd name="T4" fmla="*/ 96 w 330"/>
                <a:gd name="T5" fmla="*/ 184 h 258"/>
                <a:gd name="T6" fmla="*/ 98 w 330"/>
                <a:gd name="T7" fmla="*/ 184 h 258"/>
                <a:gd name="T8" fmla="*/ 130 w 330"/>
                <a:gd name="T9" fmla="*/ 0 h 258"/>
                <a:gd name="T10" fmla="*/ 200 w 330"/>
                <a:gd name="T11" fmla="*/ 0 h 258"/>
                <a:gd name="T12" fmla="*/ 234 w 330"/>
                <a:gd name="T13" fmla="*/ 184 h 258"/>
                <a:gd name="T14" fmla="*/ 236 w 330"/>
                <a:gd name="T15" fmla="*/ 184 h 258"/>
                <a:gd name="T16" fmla="*/ 266 w 330"/>
                <a:gd name="T17" fmla="*/ 0 h 258"/>
                <a:gd name="T18" fmla="*/ 330 w 330"/>
                <a:gd name="T19" fmla="*/ 0 h 258"/>
                <a:gd name="T20" fmla="*/ 274 w 330"/>
                <a:gd name="T21" fmla="*/ 258 h 258"/>
                <a:gd name="T22" fmla="*/ 200 w 330"/>
                <a:gd name="T23" fmla="*/ 258 h 258"/>
                <a:gd name="T24" fmla="*/ 166 w 330"/>
                <a:gd name="T25" fmla="*/ 76 h 258"/>
                <a:gd name="T26" fmla="*/ 164 w 330"/>
                <a:gd name="T27" fmla="*/ 76 h 258"/>
                <a:gd name="T28" fmla="*/ 132 w 330"/>
                <a:gd name="T29" fmla="*/ 258 h 258"/>
                <a:gd name="T30" fmla="*/ 56 w 330"/>
                <a:gd name="T31" fmla="*/ 258 h 258"/>
                <a:gd name="T32" fmla="*/ 0 w 330"/>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8" name="Freeform 24"/>
            <p:cNvSpPr>
              <a:spLocks/>
            </p:cNvSpPr>
            <p:nvPr/>
          </p:nvSpPr>
          <p:spPr bwMode="auto">
            <a:xfrm>
              <a:off x="2264350" y="681899"/>
              <a:ext cx="528415" cy="412296"/>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9" name="Rectangle 25"/>
            <p:cNvSpPr>
              <a:spLocks noChangeArrowheads="1"/>
            </p:cNvSpPr>
            <p:nvPr/>
          </p:nvSpPr>
          <p:spPr bwMode="auto">
            <a:xfrm>
              <a:off x="2809024" y="975813"/>
              <a:ext cx="101617" cy="118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0" name="Freeform 26"/>
            <p:cNvSpPr>
              <a:spLocks/>
            </p:cNvSpPr>
            <p:nvPr/>
          </p:nvSpPr>
          <p:spPr bwMode="auto">
            <a:xfrm>
              <a:off x="2967547" y="673735"/>
              <a:ext cx="304856" cy="428625"/>
            </a:xfrm>
            <a:custGeom>
              <a:avLst/>
              <a:gdLst>
                <a:gd name="T0" fmla="*/ 60 w 192"/>
                <a:gd name="T1" fmla="*/ 188 h 270"/>
                <a:gd name="T2" fmla="*/ 60 w 192"/>
                <a:gd name="T3" fmla="*/ 196 h 270"/>
                <a:gd name="T4" fmla="*/ 66 w 192"/>
                <a:gd name="T5" fmla="*/ 210 h 270"/>
                <a:gd name="T6" fmla="*/ 74 w 192"/>
                <a:gd name="T7" fmla="*/ 220 h 270"/>
                <a:gd name="T8" fmla="*/ 86 w 192"/>
                <a:gd name="T9" fmla="*/ 224 h 270"/>
                <a:gd name="T10" fmla="*/ 94 w 192"/>
                <a:gd name="T11" fmla="*/ 226 h 270"/>
                <a:gd name="T12" fmla="*/ 114 w 192"/>
                <a:gd name="T13" fmla="*/ 222 h 270"/>
                <a:gd name="T14" fmla="*/ 122 w 192"/>
                <a:gd name="T15" fmla="*/ 214 h 270"/>
                <a:gd name="T16" fmla="*/ 128 w 192"/>
                <a:gd name="T17" fmla="*/ 202 h 270"/>
                <a:gd name="T18" fmla="*/ 128 w 192"/>
                <a:gd name="T19" fmla="*/ 194 h 270"/>
                <a:gd name="T20" fmla="*/ 120 w 192"/>
                <a:gd name="T21" fmla="*/ 176 h 270"/>
                <a:gd name="T22" fmla="*/ 104 w 192"/>
                <a:gd name="T23" fmla="*/ 166 h 270"/>
                <a:gd name="T24" fmla="*/ 58 w 192"/>
                <a:gd name="T25" fmla="*/ 148 h 270"/>
                <a:gd name="T26" fmla="*/ 34 w 192"/>
                <a:gd name="T27" fmla="*/ 138 h 270"/>
                <a:gd name="T28" fmla="*/ 16 w 192"/>
                <a:gd name="T29" fmla="*/ 122 h 270"/>
                <a:gd name="T30" fmla="*/ 6 w 192"/>
                <a:gd name="T31" fmla="*/ 102 h 270"/>
                <a:gd name="T32" fmla="*/ 2 w 192"/>
                <a:gd name="T33" fmla="*/ 78 h 270"/>
                <a:gd name="T34" fmla="*/ 4 w 192"/>
                <a:gd name="T35" fmla="*/ 62 h 270"/>
                <a:gd name="T36" fmla="*/ 14 w 192"/>
                <a:gd name="T37" fmla="*/ 34 h 270"/>
                <a:gd name="T38" fmla="*/ 38 w 192"/>
                <a:gd name="T39" fmla="*/ 12 h 270"/>
                <a:gd name="T40" fmla="*/ 74 w 192"/>
                <a:gd name="T41" fmla="*/ 2 h 270"/>
                <a:gd name="T42" fmla="*/ 98 w 192"/>
                <a:gd name="T43" fmla="*/ 0 h 270"/>
                <a:gd name="T44" fmla="*/ 136 w 192"/>
                <a:gd name="T45" fmla="*/ 4 h 270"/>
                <a:gd name="T46" fmla="*/ 164 w 192"/>
                <a:gd name="T47" fmla="*/ 18 h 270"/>
                <a:gd name="T48" fmla="*/ 180 w 192"/>
                <a:gd name="T49" fmla="*/ 42 h 270"/>
                <a:gd name="T50" fmla="*/ 186 w 192"/>
                <a:gd name="T51" fmla="*/ 72 h 270"/>
                <a:gd name="T52" fmla="*/ 126 w 192"/>
                <a:gd name="T53" fmla="*/ 84 h 270"/>
                <a:gd name="T54" fmla="*/ 124 w 192"/>
                <a:gd name="T55" fmla="*/ 66 h 270"/>
                <a:gd name="T56" fmla="*/ 120 w 192"/>
                <a:gd name="T57" fmla="*/ 54 h 270"/>
                <a:gd name="T58" fmla="*/ 110 w 192"/>
                <a:gd name="T59" fmla="*/ 48 h 270"/>
                <a:gd name="T60" fmla="*/ 96 w 192"/>
                <a:gd name="T61" fmla="*/ 44 h 270"/>
                <a:gd name="T62" fmla="*/ 84 w 192"/>
                <a:gd name="T63" fmla="*/ 46 h 270"/>
                <a:gd name="T64" fmla="*/ 72 w 192"/>
                <a:gd name="T65" fmla="*/ 56 h 270"/>
                <a:gd name="T66" fmla="*/ 66 w 192"/>
                <a:gd name="T67" fmla="*/ 66 h 270"/>
                <a:gd name="T68" fmla="*/ 66 w 192"/>
                <a:gd name="T69" fmla="*/ 72 h 270"/>
                <a:gd name="T70" fmla="*/ 72 w 192"/>
                <a:gd name="T71" fmla="*/ 90 h 270"/>
                <a:gd name="T72" fmla="*/ 94 w 192"/>
                <a:gd name="T73" fmla="*/ 102 h 270"/>
                <a:gd name="T74" fmla="*/ 134 w 192"/>
                <a:gd name="T75" fmla="*/ 116 h 270"/>
                <a:gd name="T76" fmla="*/ 160 w 192"/>
                <a:gd name="T77" fmla="*/ 128 h 270"/>
                <a:gd name="T78" fmla="*/ 178 w 192"/>
                <a:gd name="T79" fmla="*/ 144 h 270"/>
                <a:gd name="T80" fmla="*/ 188 w 192"/>
                <a:gd name="T81" fmla="*/ 164 h 270"/>
                <a:gd name="T82" fmla="*/ 192 w 192"/>
                <a:gd name="T83" fmla="*/ 190 h 270"/>
                <a:gd name="T84" fmla="*/ 190 w 192"/>
                <a:gd name="T85" fmla="*/ 208 h 270"/>
                <a:gd name="T86" fmla="*/ 176 w 192"/>
                <a:gd name="T87" fmla="*/ 240 h 270"/>
                <a:gd name="T88" fmla="*/ 150 w 192"/>
                <a:gd name="T89" fmla="*/ 260 h 270"/>
                <a:gd name="T90" fmla="*/ 116 w 192"/>
                <a:gd name="T91" fmla="*/ 270 h 270"/>
                <a:gd name="T92" fmla="*/ 96 w 192"/>
                <a:gd name="T93" fmla="*/ 270 h 270"/>
                <a:gd name="T94" fmla="*/ 50 w 192"/>
                <a:gd name="T95" fmla="*/ 264 h 270"/>
                <a:gd name="T96" fmla="*/ 20 w 192"/>
                <a:gd name="T97" fmla="*/ 248 h 270"/>
                <a:gd name="T98" fmla="*/ 6 w 192"/>
                <a:gd name="T99" fmla="*/ 222 h 270"/>
                <a:gd name="T100" fmla="*/ 0 w 192"/>
                <a:gd name="T101" fmla="*/ 188 h 270"/>
                <a:gd name="T102" fmla="*/ 60 w 192"/>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2" h="270">
                  <a:moveTo>
                    <a:pt x="60" y="180"/>
                  </a:moveTo>
                  <a:lnTo>
                    <a:pt x="60" y="188"/>
                  </a:lnTo>
                  <a:lnTo>
                    <a:pt x="60" y="196"/>
                  </a:lnTo>
                  <a:lnTo>
                    <a:pt x="62" y="204"/>
                  </a:lnTo>
                  <a:lnTo>
                    <a:pt x="66" y="210"/>
                  </a:lnTo>
                  <a:lnTo>
                    <a:pt x="68" y="216"/>
                  </a:lnTo>
                  <a:lnTo>
                    <a:pt x="74" y="220"/>
                  </a:lnTo>
                  <a:lnTo>
                    <a:pt x="80" y="222"/>
                  </a:lnTo>
                  <a:lnTo>
                    <a:pt x="86" y="224"/>
                  </a:lnTo>
                  <a:lnTo>
                    <a:pt x="94" y="226"/>
                  </a:lnTo>
                  <a:lnTo>
                    <a:pt x="108" y="224"/>
                  </a:lnTo>
                  <a:lnTo>
                    <a:pt x="114" y="222"/>
                  </a:lnTo>
                  <a:lnTo>
                    <a:pt x="118" y="218"/>
                  </a:lnTo>
                  <a:lnTo>
                    <a:pt x="122" y="214"/>
                  </a:lnTo>
                  <a:lnTo>
                    <a:pt x="126" y="208"/>
                  </a:lnTo>
                  <a:lnTo>
                    <a:pt x="128" y="202"/>
                  </a:lnTo>
                  <a:lnTo>
                    <a:pt x="128" y="194"/>
                  </a:lnTo>
                  <a:lnTo>
                    <a:pt x="126" y="184"/>
                  </a:lnTo>
                  <a:lnTo>
                    <a:pt x="120" y="176"/>
                  </a:lnTo>
                  <a:lnTo>
                    <a:pt x="114" y="170"/>
                  </a:lnTo>
                  <a:lnTo>
                    <a:pt x="104" y="166"/>
                  </a:lnTo>
                  <a:lnTo>
                    <a:pt x="58" y="148"/>
                  </a:lnTo>
                  <a:lnTo>
                    <a:pt x="44" y="144"/>
                  </a:lnTo>
                  <a:lnTo>
                    <a:pt x="34" y="138"/>
                  </a:lnTo>
                  <a:lnTo>
                    <a:pt x="24" y="130"/>
                  </a:lnTo>
                  <a:lnTo>
                    <a:pt x="16" y="122"/>
                  </a:lnTo>
                  <a:lnTo>
                    <a:pt x="10" y="112"/>
                  </a:lnTo>
                  <a:lnTo>
                    <a:pt x="6" y="102"/>
                  </a:lnTo>
                  <a:lnTo>
                    <a:pt x="4" y="90"/>
                  </a:lnTo>
                  <a:lnTo>
                    <a:pt x="2" y="78"/>
                  </a:lnTo>
                  <a:lnTo>
                    <a:pt x="4" y="62"/>
                  </a:lnTo>
                  <a:lnTo>
                    <a:pt x="8" y="48"/>
                  </a:lnTo>
                  <a:lnTo>
                    <a:pt x="14" y="34"/>
                  </a:lnTo>
                  <a:lnTo>
                    <a:pt x="24" y="22"/>
                  </a:lnTo>
                  <a:lnTo>
                    <a:pt x="38" y="12"/>
                  </a:lnTo>
                  <a:lnTo>
                    <a:pt x="54" y="6"/>
                  </a:lnTo>
                  <a:lnTo>
                    <a:pt x="74" y="2"/>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4" y="66"/>
                  </a:lnTo>
                  <a:lnTo>
                    <a:pt x="122" y="60"/>
                  </a:lnTo>
                  <a:lnTo>
                    <a:pt x="120" y="54"/>
                  </a:lnTo>
                  <a:lnTo>
                    <a:pt x="116" y="50"/>
                  </a:lnTo>
                  <a:lnTo>
                    <a:pt x="110" y="48"/>
                  </a:lnTo>
                  <a:lnTo>
                    <a:pt x="104" y="46"/>
                  </a:lnTo>
                  <a:lnTo>
                    <a:pt x="96" y="44"/>
                  </a:lnTo>
                  <a:lnTo>
                    <a:pt x="84" y="46"/>
                  </a:lnTo>
                  <a:lnTo>
                    <a:pt x="76" y="52"/>
                  </a:lnTo>
                  <a:lnTo>
                    <a:pt x="72" y="56"/>
                  </a:lnTo>
                  <a:lnTo>
                    <a:pt x="68" y="60"/>
                  </a:lnTo>
                  <a:lnTo>
                    <a:pt x="66" y="66"/>
                  </a:lnTo>
                  <a:lnTo>
                    <a:pt x="66" y="72"/>
                  </a:lnTo>
                  <a:lnTo>
                    <a:pt x="68" y="82"/>
                  </a:lnTo>
                  <a:lnTo>
                    <a:pt x="72" y="90"/>
                  </a:lnTo>
                  <a:lnTo>
                    <a:pt x="80" y="96"/>
                  </a:lnTo>
                  <a:lnTo>
                    <a:pt x="94" y="102"/>
                  </a:lnTo>
                  <a:lnTo>
                    <a:pt x="134" y="116"/>
                  </a:lnTo>
                  <a:lnTo>
                    <a:pt x="148" y="122"/>
                  </a:lnTo>
                  <a:lnTo>
                    <a:pt x="160" y="128"/>
                  </a:lnTo>
                  <a:lnTo>
                    <a:pt x="170" y="136"/>
                  </a:lnTo>
                  <a:lnTo>
                    <a:pt x="178" y="144"/>
                  </a:lnTo>
                  <a:lnTo>
                    <a:pt x="184" y="152"/>
                  </a:lnTo>
                  <a:lnTo>
                    <a:pt x="188" y="164"/>
                  </a:lnTo>
                  <a:lnTo>
                    <a:pt x="190" y="176"/>
                  </a:lnTo>
                  <a:lnTo>
                    <a:pt x="192" y="190"/>
                  </a:lnTo>
                  <a:lnTo>
                    <a:pt x="190" y="208"/>
                  </a:lnTo>
                  <a:lnTo>
                    <a:pt x="184" y="226"/>
                  </a:lnTo>
                  <a:lnTo>
                    <a:pt x="176" y="240"/>
                  </a:lnTo>
                  <a:lnTo>
                    <a:pt x="164" y="250"/>
                  </a:lnTo>
                  <a:lnTo>
                    <a:pt x="150" y="260"/>
                  </a:lnTo>
                  <a:lnTo>
                    <a:pt x="134" y="266"/>
                  </a:lnTo>
                  <a:lnTo>
                    <a:pt x="11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1" name="Freeform 27"/>
            <p:cNvSpPr>
              <a:spLocks noEditPoints="1"/>
            </p:cNvSpPr>
            <p:nvPr/>
          </p:nvSpPr>
          <p:spPr bwMode="auto">
            <a:xfrm>
              <a:off x="3308984" y="673735"/>
              <a:ext cx="317049" cy="428625"/>
            </a:xfrm>
            <a:custGeom>
              <a:avLst/>
              <a:gdLst>
                <a:gd name="T0" fmla="*/ 8 w 200"/>
                <a:gd name="T1" fmla="*/ 80 h 270"/>
                <a:gd name="T2" fmla="*/ 10 w 200"/>
                <a:gd name="T3" fmla="*/ 58 h 270"/>
                <a:gd name="T4" fmla="*/ 24 w 200"/>
                <a:gd name="T5" fmla="*/ 28 h 270"/>
                <a:gd name="T6" fmla="*/ 48 w 200"/>
                <a:gd name="T7" fmla="*/ 10 h 270"/>
                <a:gd name="T8" fmla="*/ 80 w 200"/>
                <a:gd name="T9" fmla="*/ 0 h 270"/>
                <a:gd name="T10" fmla="*/ 98 w 200"/>
                <a:gd name="T11" fmla="*/ 0 h 270"/>
                <a:gd name="T12" fmla="*/ 146 w 200"/>
                <a:gd name="T13" fmla="*/ 6 h 270"/>
                <a:gd name="T14" fmla="*/ 174 w 200"/>
                <a:gd name="T15" fmla="*/ 22 h 270"/>
                <a:gd name="T16" fmla="*/ 188 w 200"/>
                <a:gd name="T17" fmla="*/ 46 h 270"/>
                <a:gd name="T18" fmla="*/ 192 w 200"/>
                <a:gd name="T19" fmla="*/ 78 h 270"/>
                <a:gd name="T20" fmla="*/ 192 w 200"/>
                <a:gd name="T21" fmla="*/ 214 h 270"/>
                <a:gd name="T22" fmla="*/ 196 w 200"/>
                <a:gd name="T23" fmla="*/ 254 h 270"/>
                <a:gd name="T24" fmla="*/ 136 w 200"/>
                <a:gd name="T25" fmla="*/ 264 h 270"/>
                <a:gd name="T26" fmla="*/ 132 w 200"/>
                <a:gd name="T27" fmla="*/ 250 h 270"/>
                <a:gd name="T28" fmla="*/ 128 w 200"/>
                <a:gd name="T29" fmla="*/ 238 h 270"/>
                <a:gd name="T30" fmla="*/ 122 w 200"/>
                <a:gd name="T31" fmla="*/ 246 h 270"/>
                <a:gd name="T32" fmla="*/ 108 w 200"/>
                <a:gd name="T33" fmla="*/ 260 h 270"/>
                <a:gd name="T34" fmla="*/ 92 w 200"/>
                <a:gd name="T35" fmla="*/ 268 h 270"/>
                <a:gd name="T36" fmla="*/ 62 w 200"/>
                <a:gd name="T37" fmla="*/ 270 h 270"/>
                <a:gd name="T38" fmla="*/ 46 w 200"/>
                <a:gd name="T39" fmla="*/ 268 h 270"/>
                <a:gd name="T40" fmla="*/ 22 w 200"/>
                <a:gd name="T41" fmla="*/ 256 h 270"/>
                <a:gd name="T42" fmla="*/ 8 w 200"/>
                <a:gd name="T43" fmla="*/ 236 h 270"/>
                <a:gd name="T44" fmla="*/ 0 w 200"/>
                <a:gd name="T45" fmla="*/ 210 h 270"/>
                <a:gd name="T46" fmla="*/ 0 w 200"/>
                <a:gd name="T47" fmla="*/ 196 h 270"/>
                <a:gd name="T48" fmla="*/ 4 w 200"/>
                <a:gd name="T49" fmla="*/ 166 h 270"/>
                <a:gd name="T50" fmla="*/ 16 w 200"/>
                <a:gd name="T51" fmla="*/ 144 h 270"/>
                <a:gd name="T52" fmla="*/ 36 w 200"/>
                <a:gd name="T53" fmla="*/ 128 h 270"/>
                <a:gd name="T54" fmla="*/ 64 w 200"/>
                <a:gd name="T55" fmla="*/ 116 h 270"/>
                <a:gd name="T56" fmla="*/ 102 w 200"/>
                <a:gd name="T57" fmla="*/ 106 h 270"/>
                <a:gd name="T58" fmla="*/ 122 w 200"/>
                <a:gd name="T59" fmla="*/ 96 h 270"/>
                <a:gd name="T60" fmla="*/ 128 w 200"/>
                <a:gd name="T61" fmla="*/ 76 h 270"/>
                <a:gd name="T62" fmla="*/ 126 w 200"/>
                <a:gd name="T63" fmla="*/ 62 h 270"/>
                <a:gd name="T64" fmla="*/ 122 w 200"/>
                <a:gd name="T65" fmla="*/ 54 h 270"/>
                <a:gd name="T66" fmla="*/ 112 w 200"/>
                <a:gd name="T67" fmla="*/ 46 h 270"/>
                <a:gd name="T68" fmla="*/ 98 w 200"/>
                <a:gd name="T69" fmla="*/ 44 h 270"/>
                <a:gd name="T70" fmla="*/ 90 w 200"/>
                <a:gd name="T71" fmla="*/ 46 h 270"/>
                <a:gd name="T72" fmla="*/ 80 w 200"/>
                <a:gd name="T73" fmla="*/ 50 h 270"/>
                <a:gd name="T74" fmla="*/ 72 w 200"/>
                <a:gd name="T75" fmla="*/ 58 h 270"/>
                <a:gd name="T76" fmla="*/ 68 w 200"/>
                <a:gd name="T77" fmla="*/ 78 h 270"/>
                <a:gd name="T78" fmla="*/ 8 w 200"/>
                <a:gd name="T79" fmla="*/ 86 h 270"/>
                <a:gd name="T80" fmla="*/ 128 w 200"/>
                <a:gd name="T81" fmla="*/ 136 h 270"/>
                <a:gd name="T82" fmla="*/ 100 w 200"/>
                <a:gd name="T83" fmla="*/ 148 h 270"/>
                <a:gd name="T84" fmla="*/ 84 w 200"/>
                <a:gd name="T85" fmla="*/ 154 h 270"/>
                <a:gd name="T86" fmla="*/ 72 w 200"/>
                <a:gd name="T87" fmla="*/ 162 h 270"/>
                <a:gd name="T88" fmla="*/ 64 w 200"/>
                <a:gd name="T89" fmla="*/ 174 h 270"/>
                <a:gd name="T90" fmla="*/ 62 w 200"/>
                <a:gd name="T91" fmla="*/ 190 h 270"/>
                <a:gd name="T92" fmla="*/ 68 w 200"/>
                <a:gd name="T93" fmla="*/ 214 h 270"/>
                <a:gd name="T94" fmla="*/ 76 w 200"/>
                <a:gd name="T95" fmla="*/ 222 h 270"/>
                <a:gd name="T96" fmla="*/ 88 w 200"/>
                <a:gd name="T97" fmla="*/ 226 h 270"/>
                <a:gd name="T98" fmla="*/ 102 w 200"/>
                <a:gd name="T99" fmla="*/ 224 h 270"/>
                <a:gd name="T100" fmla="*/ 114 w 200"/>
                <a:gd name="T101" fmla="*/ 216 h 270"/>
                <a:gd name="T102" fmla="*/ 124 w 200"/>
                <a:gd name="T103" fmla="*/ 204 h 270"/>
                <a:gd name="T104" fmla="*/ 128 w 200"/>
                <a:gd name="T105" fmla="*/ 186 h 2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0" h="270">
                  <a:moveTo>
                    <a:pt x="8" y="86"/>
                  </a:moveTo>
                  <a:lnTo>
                    <a:pt x="8" y="80"/>
                  </a:lnTo>
                  <a:lnTo>
                    <a:pt x="10" y="58"/>
                  </a:lnTo>
                  <a:lnTo>
                    <a:pt x="14" y="42"/>
                  </a:lnTo>
                  <a:lnTo>
                    <a:pt x="24" y="28"/>
                  </a:lnTo>
                  <a:lnTo>
                    <a:pt x="34" y="18"/>
                  </a:lnTo>
                  <a:lnTo>
                    <a:pt x="48" y="10"/>
                  </a:lnTo>
                  <a:lnTo>
                    <a:pt x="64" y="4"/>
                  </a:lnTo>
                  <a:lnTo>
                    <a:pt x="80" y="0"/>
                  </a:lnTo>
                  <a:lnTo>
                    <a:pt x="98" y="0"/>
                  </a:lnTo>
                  <a:lnTo>
                    <a:pt x="124" y="2"/>
                  </a:lnTo>
                  <a:lnTo>
                    <a:pt x="146" y="6"/>
                  </a:lnTo>
                  <a:lnTo>
                    <a:pt x="162" y="12"/>
                  </a:lnTo>
                  <a:lnTo>
                    <a:pt x="174" y="22"/>
                  </a:lnTo>
                  <a:lnTo>
                    <a:pt x="182" y="34"/>
                  </a:lnTo>
                  <a:lnTo>
                    <a:pt x="188" y="46"/>
                  </a:lnTo>
                  <a:lnTo>
                    <a:pt x="190" y="62"/>
                  </a:lnTo>
                  <a:lnTo>
                    <a:pt x="192" y="78"/>
                  </a:lnTo>
                  <a:lnTo>
                    <a:pt x="192" y="214"/>
                  </a:lnTo>
                  <a:lnTo>
                    <a:pt x="194" y="242"/>
                  </a:lnTo>
                  <a:lnTo>
                    <a:pt x="196" y="254"/>
                  </a:lnTo>
                  <a:lnTo>
                    <a:pt x="200" y="264"/>
                  </a:lnTo>
                  <a:lnTo>
                    <a:pt x="136" y="264"/>
                  </a:lnTo>
                  <a:lnTo>
                    <a:pt x="132" y="250"/>
                  </a:lnTo>
                  <a:lnTo>
                    <a:pt x="128" y="238"/>
                  </a:lnTo>
                  <a:lnTo>
                    <a:pt x="122" y="246"/>
                  </a:lnTo>
                  <a:lnTo>
                    <a:pt x="116" y="254"/>
                  </a:lnTo>
                  <a:lnTo>
                    <a:pt x="108" y="260"/>
                  </a:lnTo>
                  <a:lnTo>
                    <a:pt x="100" y="264"/>
                  </a:lnTo>
                  <a:lnTo>
                    <a:pt x="92" y="268"/>
                  </a:lnTo>
                  <a:lnTo>
                    <a:pt x="84" y="270"/>
                  </a:lnTo>
                  <a:lnTo>
                    <a:pt x="62" y="270"/>
                  </a:lnTo>
                  <a:lnTo>
                    <a:pt x="46" y="268"/>
                  </a:lnTo>
                  <a:lnTo>
                    <a:pt x="32" y="264"/>
                  </a:lnTo>
                  <a:lnTo>
                    <a:pt x="22" y="256"/>
                  </a:lnTo>
                  <a:lnTo>
                    <a:pt x="14" y="246"/>
                  </a:lnTo>
                  <a:lnTo>
                    <a:pt x="8" y="236"/>
                  </a:lnTo>
                  <a:lnTo>
                    <a:pt x="2" y="222"/>
                  </a:lnTo>
                  <a:lnTo>
                    <a:pt x="0" y="210"/>
                  </a:lnTo>
                  <a:lnTo>
                    <a:pt x="0" y="196"/>
                  </a:lnTo>
                  <a:lnTo>
                    <a:pt x="0" y="180"/>
                  </a:lnTo>
                  <a:lnTo>
                    <a:pt x="4" y="166"/>
                  </a:lnTo>
                  <a:lnTo>
                    <a:pt x="8" y="154"/>
                  </a:lnTo>
                  <a:lnTo>
                    <a:pt x="16" y="144"/>
                  </a:lnTo>
                  <a:lnTo>
                    <a:pt x="24" y="134"/>
                  </a:lnTo>
                  <a:lnTo>
                    <a:pt x="36" y="128"/>
                  </a:lnTo>
                  <a:lnTo>
                    <a:pt x="48" y="122"/>
                  </a:lnTo>
                  <a:lnTo>
                    <a:pt x="64" y="116"/>
                  </a:lnTo>
                  <a:lnTo>
                    <a:pt x="102" y="106"/>
                  </a:lnTo>
                  <a:lnTo>
                    <a:pt x="114" y="102"/>
                  </a:lnTo>
                  <a:lnTo>
                    <a:pt x="122" y="96"/>
                  </a:lnTo>
                  <a:lnTo>
                    <a:pt x="128" y="88"/>
                  </a:lnTo>
                  <a:lnTo>
                    <a:pt x="128" y="76"/>
                  </a:lnTo>
                  <a:lnTo>
                    <a:pt x="126" y="62"/>
                  </a:lnTo>
                  <a:lnTo>
                    <a:pt x="124" y="58"/>
                  </a:lnTo>
                  <a:lnTo>
                    <a:pt x="122" y="54"/>
                  </a:lnTo>
                  <a:lnTo>
                    <a:pt x="118" y="50"/>
                  </a:lnTo>
                  <a:lnTo>
                    <a:pt x="112" y="46"/>
                  </a:lnTo>
                  <a:lnTo>
                    <a:pt x="106" y="46"/>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84" y="154"/>
                  </a:lnTo>
                  <a:lnTo>
                    <a:pt x="76" y="158"/>
                  </a:lnTo>
                  <a:lnTo>
                    <a:pt x="72" y="162"/>
                  </a:lnTo>
                  <a:lnTo>
                    <a:pt x="68" y="168"/>
                  </a:lnTo>
                  <a:lnTo>
                    <a:pt x="64" y="174"/>
                  </a:lnTo>
                  <a:lnTo>
                    <a:pt x="62" y="190"/>
                  </a:lnTo>
                  <a:lnTo>
                    <a:pt x="64" y="204"/>
                  </a:lnTo>
                  <a:lnTo>
                    <a:pt x="68" y="214"/>
                  </a:lnTo>
                  <a:lnTo>
                    <a:pt x="72" y="220"/>
                  </a:lnTo>
                  <a:lnTo>
                    <a:pt x="76" y="222"/>
                  </a:lnTo>
                  <a:lnTo>
                    <a:pt x="82" y="224"/>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2" name="Freeform 28"/>
            <p:cNvSpPr>
              <a:spLocks/>
            </p:cNvSpPr>
            <p:nvPr/>
          </p:nvSpPr>
          <p:spPr bwMode="auto">
            <a:xfrm>
              <a:off x="3670747" y="673735"/>
              <a:ext cx="300790" cy="428625"/>
            </a:xfrm>
            <a:custGeom>
              <a:avLst/>
              <a:gdLst>
                <a:gd name="T0" fmla="*/ 58 w 190"/>
                <a:gd name="T1" fmla="*/ 188 h 270"/>
                <a:gd name="T2" fmla="*/ 60 w 190"/>
                <a:gd name="T3" fmla="*/ 196 h 270"/>
                <a:gd name="T4" fmla="*/ 64 w 190"/>
                <a:gd name="T5" fmla="*/ 210 h 270"/>
                <a:gd name="T6" fmla="*/ 72 w 190"/>
                <a:gd name="T7" fmla="*/ 220 h 270"/>
                <a:gd name="T8" fmla="*/ 86 w 190"/>
                <a:gd name="T9" fmla="*/ 224 h 270"/>
                <a:gd name="T10" fmla="*/ 94 w 190"/>
                <a:gd name="T11" fmla="*/ 226 h 270"/>
                <a:gd name="T12" fmla="*/ 112 w 190"/>
                <a:gd name="T13" fmla="*/ 222 h 270"/>
                <a:gd name="T14" fmla="*/ 122 w 190"/>
                <a:gd name="T15" fmla="*/ 214 h 270"/>
                <a:gd name="T16" fmla="*/ 126 w 190"/>
                <a:gd name="T17" fmla="*/ 202 h 270"/>
                <a:gd name="T18" fmla="*/ 126 w 190"/>
                <a:gd name="T19" fmla="*/ 194 h 270"/>
                <a:gd name="T20" fmla="*/ 120 w 190"/>
                <a:gd name="T21" fmla="*/ 176 h 270"/>
                <a:gd name="T22" fmla="*/ 102 w 190"/>
                <a:gd name="T23" fmla="*/ 166 h 270"/>
                <a:gd name="T24" fmla="*/ 56 w 190"/>
                <a:gd name="T25" fmla="*/ 148 h 270"/>
                <a:gd name="T26" fmla="*/ 32 w 190"/>
                <a:gd name="T27" fmla="*/ 138 h 270"/>
                <a:gd name="T28" fmla="*/ 16 w 190"/>
                <a:gd name="T29" fmla="*/ 122 h 270"/>
                <a:gd name="T30" fmla="*/ 4 w 190"/>
                <a:gd name="T31" fmla="*/ 102 h 270"/>
                <a:gd name="T32" fmla="*/ 2 w 190"/>
                <a:gd name="T33" fmla="*/ 78 h 270"/>
                <a:gd name="T34" fmla="*/ 2 w 190"/>
                <a:gd name="T35" fmla="*/ 62 h 270"/>
                <a:gd name="T36" fmla="*/ 14 w 190"/>
                <a:gd name="T37" fmla="*/ 34 h 270"/>
                <a:gd name="T38" fmla="*/ 36 w 190"/>
                <a:gd name="T39" fmla="*/ 12 h 270"/>
                <a:gd name="T40" fmla="*/ 72 w 190"/>
                <a:gd name="T41" fmla="*/ 2 h 270"/>
                <a:gd name="T42" fmla="*/ 96 w 190"/>
                <a:gd name="T43" fmla="*/ 0 h 270"/>
                <a:gd name="T44" fmla="*/ 136 w 190"/>
                <a:gd name="T45" fmla="*/ 4 h 270"/>
                <a:gd name="T46" fmla="*/ 162 w 190"/>
                <a:gd name="T47" fmla="*/ 18 h 270"/>
                <a:gd name="T48" fmla="*/ 178 w 190"/>
                <a:gd name="T49" fmla="*/ 42 h 270"/>
                <a:gd name="T50" fmla="*/ 184 w 190"/>
                <a:gd name="T51" fmla="*/ 72 h 270"/>
                <a:gd name="T52" fmla="*/ 124 w 190"/>
                <a:gd name="T53" fmla="*/ 84 h 270"/>
                <a:gd name="T54" fmla="*/ 124 w 190"/>
                <a:gd name="T55" fmla="*/ 66 h 270"/>
                <a:gd name="T56" fmla="*/ 118 w 190"/>
                <a:gd name="T57" fmla="*/ 54 h 270"/>
                <a:gd name="T58" fmla="*/ 110 w 190"/>
                <a:gd name="T59" fmla="*/ 48 h 270"/>
                <a:gd name="T60" fmla="*/ 96 w 190"/>
                <a:gd name="T61" fmla="*/ 44 h 270"/>
                <a:gd name="T62" fmla="*/ 84 w 190"/>
                <a:gd name="T63" fmla="*/ 46 h 270"/>
                <a:gd name="T64" fmla="*/ 70 w 190"/>
                <a:gd name="T65" fmla="*/ 56 h 270"/>
                <a:gd name="T66" fmla="*/ 66 w 190"/>
                <a:gd name="T67" fmla="*/ 66 h 270"/>
                <a:gd name="T68" fmla="*/ 64 w 190"/>
                <a:gd name="T69" fmla="*/ 72 h 270"/>
                <a:gd name="T70" fmla="*/ 70 w 190"/>
                <a:gd name="T71" fmla="*/ 90 h 270"/>
                <a:gd name="T72" fmla="*/ 94 w 190"/>
                <a:gd name="T73" fmla="*/ 102 h 270"/>
                <a:gd name="T74" fmla="*/ 134 w 190"/>
                <a:gd name="T75" fmla="*/ 116 h 270"/>
                <a:gd name="T76" fmla="*/ 160 w 190"/>
                <a:gd name="T77" fmla="*/ 128 h 270"/>
                <a:gd name="T78" fmla="*/ 178 w 190"/>
                <a:gd name="T79" fmla="*/ 144 h 270"/>
                <a:gd name="T80" fmla="*/ 186 w 190"/>
                <a:gd name="T81" fmla="*/ 164 h 270"/>
                <a:gd name="T82" fmla="*/ 190 w 190"/>
                <a:gd name="T83" fmla="*/ 190 h 270"/>
                <a:gd name="T84" fmla="*/ 188 w 190"/>
                <a:gd name="T85" fmla="*/ 208 h 270"/>
                <a:gd name="T86" fmla="*/ 174 w 190"/>
                <a:gd name="T87" fmla="*/ 240 h 270"/>
                <a:gd name="T88" fmla="*/ 148 w 190"/>
                <a:gd name="T89" fmla="*/ 260 h 270"/>
                <a:gd name="T90" fmla="*/ 114 w 190"/>
                <a:gd name="T91" fmla="*/ 270 h 270"/>
                <a:gd name="T92" fmla="*/ 94 w 190"/>
                <a:gd name="T93" fmla="*/ 270 h 270"/>
                <a:gd name="T94" fmla="*/ 48 w 190"/>
                <a:gd name="T95" fmla="*/ 264 h 270"/>
                <a:gd name="T96" fmla="*/ 20 w 190"/>
                <a:gd name="T97" fmla="*/ 248 h 270"/>
                <a:gd name="T98" fmla="*/ 4 w 190"/>
                <a:gd name="T99" fmla="*/ 222 h 270"/>
                <a:gd name="T100" fmla="*/ 0 w 190"/>
                <a:gd name="T101" fmla="*/ 188 h 270"/>
                <a:gd name="T102" fmla="*/ 58 w 190"/>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0" h="270">
                  <a:moveTo>
                    <a:pt x="58" y="180"/>
                  </a:moveTo>
                  <a:lnTo>
                    <a:pt x="58" y="188"/>
                  </a:lnTo>
                  <a:lnTo>
                    <a:pt x="60" y="196"/>
                  </a:lnTo>
                  <a:lnTo>
                    <a:pt x="62" y="204"/>
                  </a:lnTo>
                  <a:lnTo>
                    <a:pt x="64" y="210"/>
                  </a:lnTo>
                  <a:lnTo>
                    <a:pt x="68" y="216"/>
                  </a:lnTo>
                  <a:lnTo>
                    <a:pt x="72" y="220"/>
                  </a:lnTo>
                  <a:lnTo>
                    <a:pt x="78" y="222"/>
                  </a:lnTo>
                  <a:lnTo>
                    <a:pt x="86" y="224"/>
                  </a:lnTo>
                  <a:lnTo>
                    <a:pt x="94" y="226"/>
                  </a:lnTo>
                  <a:lnTo>
                    <a:pt x="108" y="224"/>
                  </a:lnTo>
                  <a:lnTo>
                    <a:pt x="112" y="222"/>
                  </a:lnTo>
                  <a:lnTo>
                    <a:pt x="118" y="218"/>
                  </a:lnTo>
                  <a:lnTo>
                    <a:pt x="122" y="214"/>
                  </a:lnTo>
                  <a:lnTo>
                    <a:pt x="124" y="208"/>
                  </a:lnTo>
                  <a:lnTo>
                    <a:pt x="126" y="202"/>
                  </a:lnTo>
                  <a:lnTo>
                    <a:pt x="126" y="194"/>
                  </a:lnTo>
                  <a:lnTo>
                    <a:pt x="124" y="184"/>
                  </a:lnTo>
                  <a:lnTo>
                    <a:pt x="120" y="176"/>
                  </a:lnTo>
                  <a:lnTo>
                    <a:pt x="112" y="170"/>
                  </a:lnTo>
                  <a:lnTo>
                    <a:pt x="102" y="166"/>
                  </a:lnTo>
                  <a:lnTo>
                    <a:pt x="56" y="148"/>
                  </a:lnTo>
                  <a:lnTo>
                    <a:pt x="44" y="144"/>
                  </a:lnTo>
                  <a:lnTo>
                    <a:pt x="32" y="138"/>
                  </a:lnTo>
                  <a:lnTo>
                    <a:pt x="24" y="130"/>
                  </a:lnTo>
                  <a:lnTo>
                    <a:pt x="16" y="122"/>
                  </a:lnTo>
                  <a:lnTo>
                    <a:pt x="10" y="112"/>
                  </a:lnTo>
                  <a:lnTo>
                    <a:pt x="4" y="102"/>
                  </a:lnTo>
                  <a:lnTo>
                    <a:pt x="2" y="90"/>
                  </a:lnTo>
                  <a:lnTo>
                    <a:pt x="2" y="78"/>
                  </a:lnTo>
                  <a:lnTo>
                    <a:pt x="2" y="62"/>
                  </a:lnTo>
                  <a:lnTo>
                    <a:pt x="6" y="48"/>
                  </a:lnTo>
                  <a:lnTo>
                    <a:pt x="14" y="34"/>
                  </a:lnTo>
                  <a:lnTo>
                    <a:pt x="24" y="22"/>
                  </a:lnTo>
                  <a:lnTo>
                    <a:pt x="36" y="12"/>
                  </a:lnTo>
                  <a:lnTo>
                    <a:pt x="52" y="6"/>
                  </a:lnTo>
                  <a:lnTo>
                    <a:pt x="72" y="2"/>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66"/>
                  </a:lnTo>
                  <a:lnTo>
                    <a:pt x="122" y="60"/>
                  </a:lnTo>
                  <a:lnTo>
                    <a:pt x="118" y="54"/>
                  </a:lnTo>
                  <a:lnTo>
                    <a:pt x="114" y="50"/>
                  </a:lnTo>
                  <a:lnTo>
                    <a:pt x="110" y="48"/>
                  </a:lnTo>
                  <a:lnTo>
                    <a:pt x="104" y="46"/>
                  </a:lnTo>
                  <a:lnTo>
                    <a:pt x="96" y="44"/>
                  </a:lnTo>
                  <a:lnTo>
                    <a:pt x="84" y="46"/>
                  </a:lnTo>
                  <a:lnTo>
                    <a:pt x="74" y="52"/>
                  </a:lnTo>
                  <a:lnTo>
                    <a:pt x="70" y="56"/>
                  </a:lnTo>
                  <a:lnTo>
                    <a:pt x="68" y="60"/>
                  </a:lnTo>
                  <a:lnTo>
                    <a:pt x="66" y="66"/>
                  </a:lnTo>
                  <a:lnTo>
                    <a:pt x="64" y="72"/>
                  </a:lnTo>
                  <a:lnTo>
                    <a:pt x="66" y="82"/>
                  </a:lnTo>
                  <a:lnTo>
                    <a:pt x="70" y="90"/>
                  </a:lnTo>
                  <a:lnTo>
                    <a:pt x="80" y="96"/>
                  </a:lnTo>
                  <a:lnTo>
                    <a:pt x="94" y="102"/>
                  </a:lnTo>
                  <a:lnTo>
                    <a:pt x="134" y="116"/>
                  </a:lnTo>
                  <a:lnTo>
                    <a:pt x="148" y="122"/>
                  </a:lnTo>
                  <a:lnTo>
                    <a:pt x="160" y="128"/>
                  </a:lnTo>
                  <a:lnTo>
                    <a:pt x="170" y="136"/>
                  </a:lnTo>
                  <a:lnTo>
                    <a:pt x="178" y="144"/>
                  </a:lnTo>
                  <a:lnTo>
                    <a:pt x="182" y="152"/>
                  </a:lnTo>
                  <a:lnTo>
                    <a:pt x="186" y="164"/>
                  </a:lnTo>
                  <a:lnTo>
                    <a:pt x="190" y="176"/>
                  </a:lnTo>
                  <a:lnTo>
                    <a:pt x="190" y="190"/>
                  </a:lnTo>
                  <a:lnTo>
                    <a:pt x="188" y="208"/>
                  </a:lnTo>
                  <a:lnTo>
                    <a:pt x="182" y="226"/>
                  </a:lnTo>
                  <a:lnTo>
                    <a:pt x="174" y="240"/>
                  </a:lnTo>
                  <a:lnTo>
                    <a:pt x="162" y="250"/>
                  </a:lnTo>
                  <a:lnTo>
                    <a:pt x="148" y="260"/>
                  </a:lnTo>
                  <a:lnTo>
                    <a:pt x="132" y="266"/>
                  </a:lnTo>
                  <a:lnTo>
                    <a:pt x="11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3" name="Rectangle 29"/>
            <p:cNvSpPr>
              <a:spLocks noChangeArrowheads="1"/>
            </p:cNvSpPr>
            <p:nvPr/>
          </p:nvSpPr>
          <p:spPr bwMode="auto">
            <a:xfrm>
              <a:off x="4032506" y="975813"/>
              <a:ext cx="101620" cy="118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4" name="Freeform 30"/>
            <p:cNvSpPr>
              <a:spLocks/>
            </p:cNvSpPr>
            <p:nvPr/>
          </p:nvSpPr>
          <p:spPr bwMode="auto">
            <a:xfrm>
              <a:off x="4191032" y="673735"/>
              <a:ext cx="317049" cy="428625"/>
            </a:xfrm>
            <a:custGeom>
              <a:avLst/>
              <a:gdLst>
                <a:gd name="T0" fmla="*/ 134 w 198"/>
                <a:gd name="T1" fmla="*/ 100 h 270"/>
                <a:gd name="T2" fmla="*/ 132 w 198"/>
                <a:gd name="T3" fmla="*/ 72 h 270"/>
                <a:gd name="T4" fmla="*/ 124 w 198"/>
                <a:gd name="T5" fmla="*/ 58 h 270"/>
                <a:gd name="T6" fmla="*/ 112 w 198"/>
                <a:gd name="T7" fmla="*/ 48 h 270"/>
                <a:gd name="T8" fmla="*/ 104 w 198"/>
                <a:gd name="T9" fmla="*/ 48 h 270"/>
                <a:gd name="T10" fmla="*/ 84 w 198"/>
                <a:gd name="T11" fmla="*/ 52 h 270"/>
                <a:gd name="T12" fmla="*/ 74 w 198"/>
                <a:gd name="T13" fmla="*/ 70 h 270"/>
                <a:gd name="T14" fmla="*/ 68 w 198"/>
                <a:gd name="T15" fmla="*/ 96 h 270"/>
                <a:gd name="T16" fmla="*/ 66 w 198"/>
                <a:gd name="T17" fmla="*/ 136 h 270"/>
                <a:gd name="T18" fmla="*/ 70 w 198"/>
                <a:gd name="T19" fmla="*/ 192 h 270"/>
                <a:gd name="T20" fmla="*/ 78 w 198"/>
                <a:gd name="T21" fmla="*/ 214 h 270"/>
                <a:gd name="T22" fmla="*/ 92 w 198"/>
                <a:gd name="T23" fmla="*/ 224 h 270"/>
                <a:gd name="T24" fmla="*/ 102 w 198"/>
                <a:gd name="T25" fmla="*/ 226 h 270"/>
                <a:gd name="T26" fmla="*/ 116 w 198"/>
                <a:gd name="T27" fmla="*/ 222 h 270"/>
                <a:gd name="T28" fmla="*/ 126 w 198"/>
                <a:gd name="T29" fmla="*/ 212 h 270"/>
                <a:gd name="T30" fmla="*/ 132 w 198"/>
                <a:gd name="T31" fmla="*/ 192 h 270"/>
                <a:gd name="T32" fmla="*/ 198 w 198"/>
                <a:gd name="T33" fmla="*/ 166 h 270"/>
                <a:gd name="T34" fmla="*/ 196 w 198"/>
                <a:gd name="T35" fmla="*/ 190 h 270"/>
                <a:gd name="T36" fmla="*/ 184 w 198"/>
                <a:gd name="T37" fmla="*/ 228 h 270"/>
                <a:gd name="T38" fmla="*/ 160 w 198"/>
                <a:gd name="T39" fmla="*/ 256 h 270"/>
                <a:gd name="T40" fmla="*/ 124 w 198"/>
                <a:gd name="T41" fmla="*/ 268 h 270"/>
                <a:gd name="T42" fmla="*/ 98 w 198"/>
                <a:gd name="T43" fmla="*/ 270 h 270"/>
                <a:gd name="T44" fmla="*/ 56 w 198"/>
                <a:gd name="T45" fmla="*/ 264 h 270"/>
                <a:gd name="T46" fmla="*/ 38 w 198"/>
                <a:gd name="T47" fmla="*/ 254 h 270"/>
                <a:gd name="T48" fmla="*/ 24 w 198"/>
                <a:gd name="T49" fmla="*/ 242 h 270"/>
                <a:gd name="T50" fmla="*/ 14 w 198"/>
                <a:gd name="T51" fmla="*/ 224 h 270"/>
                <a:gd name="T52" fmla="*/ 2 w 198"/>
                <a:gd name="T53" fmla="*/ 170 h 270"/>
                <a:gd name="T54" fmla="*/ 0 w 198"/>
                <a:gd name="T55" fmla="*/ 136 h 270"/>
                <a:gd name="T56" fmla="*/ 4 w 198"/>
                <a:gd name="T57" fmla="*/ 84 h 270"/>
                <a:gd name="T58" fmla="*/ 12 w 198"/>
                <a:gd name="T59" fmla="*/ 56 h 270"/>
                <a:gd name="T60" fmla="*/ 24 w 198"/>
                <a:gd name="T61" fmla="*/ 36 h 270"/>
                <a:gd name="T62" fmla="*/ 36 w 198"/>
                <a:gd name="T63" fmla="*/ 20 h 270"/>
                <a:gd name="T64" fmla="*/ 54 w 198"/>
                <a:gd name="T65" fmla="*/ 10 h 270"/>
                <a:gd name="T66" fmla="*/ 82 w 198"/>
                <a:gd name="T67" fmla="*/ 2 h 270"/>
                <a:gd name="T68" fmla="*/ 104 w 198"/>
                <a:gd name="T69" fmla="*/ 0 h 270"/>
                <a:gd name="T70" fmla="*/ 144 w 198"/>
                <a:gd name="T71" fmla="*/ 6 h 270"/>
                <a:gd name="T72" fmla="*/ 174 w 198"/>
                <a:gd name="T73" fmla="*/ 26 h 270"/>
                <a:gd name="T74" fmla="*/ 192 w 198"/>
                <a:gd name="T75" fmla="*/ 58 h 270"/>
                <a:gd name="T76" fmla="*/ 198 w 198"/>
                <a:gd name="T77" fmla="*/ 100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94" y="48"/>
                  </a:lnTo>
                  <a:lnTo>
                    <a:pt x="84" y="52"/>
                  </a:lnTo>
                  <a:lnTo>
                    <a:pt x="78" y="60"/>
                  </a:lnTo>
                  <a:lnTo>
                    <a:pt x="74" y="70"/>
                  </a:lnTo>
                  <a:lnTo>
                    <a:pt x="70" y="82"/>
                  </a:lnTo>
                  <a:lnTo>
                    <a:pt x="68" y="96"/>
                  </a:lnTo>
                  <a:lnTo>
                    <a:pt x="66" y="136"/>
                  </a:lnTo>
                  <a:lnTo>
                    <a:pt x="68" y="176"/>
                  </a:lnTo>
                  <a:lnTo>
                    <a:pt x="70" y="192"/>
                  </a:lnTo>
                  <a:lnTo>
                    <a:pt x="72" y="204"/>
                  </a:lnTo>
                  <a:lnTo>
                    <a:pt x="78" y="214"/>
                  </a:lnTo>
                  <a:lnTo>
                    <a:pt x="84" y="220"/>
                  </a:lnTo>
                  <a:lnTo>
                    <a:pt x="92" y="224"/>
                  </a:lnTo>
                  <a:lnTo>
                    <a:pt x="102" y="226"/>
                  </a:lnTo>
                  <a:lnTo>
                    <a:pt x="110" y="224"/>
                  </a:lnTo>
                  <a:lnTo>
                    <a:pt x="116" y="222"/>
                  </a:lnTo>
                  <a:lnTo>
                    <a:pt x="122" y="218"/>
                  </a:lnTo>
                  <a:lnTo>
                    <a:pt x="126" y="212"/>
                  </a:lnTo>
                  <a:lnTo>
                    <a:pt x="130" y="202"/>
                  </a:lnTo>
                  <a:lnTo>
                    <a:pt x="132" y="192"/>
                  </a:lnTo>
                  <a:lnTo>
                    <a:pt x="134" y="166"/>
                  </a:lnTo>
                  <a:lnTo>
                    <a:pt x="198" y="166"/>
                  </a:lnTo>
                  <a:lnTo>
                    <a:pt x="196" y="190"/>
                  </a:lnTo>
                  <a:lnTo>
                    <a:pt x="192" y="210"/>
                  </a:lnTo>
                  <a:lnTo>
                    <a:pt x="184" y="228"/>
                  </a:lnTo>
                  <a:lnTo>
                    <a:pt x="174" y="244"/>
                  </a:lnTo>
                  <a:lnTo>
                    <a:pt x="160" y="256"/>
                  </a:lnTo>
                  <a:lnTo>
                    <a:pt x="144" y="264"/>
                  </a:lnTo>
                  <a:lnTo>
                    <a:pt x="124" y="268"/>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5" name="Freeform 31"/>
            <p:cNvSpPr>
              <a:spLocks noEditPoints="1"/>
            </p:cNvSpPr>
            <p:nvPr/>
          </p:nvSpPr>
          <p:spPr bwMode="auto">
            <a:xfrm>
              <a:off x="4544663" y="673735"/>
              <a:ext cx="325179" cy="428625"/>
            </a:xfrm>
            <a:custGeom>
              <a:avLst/>
              <a:gdLst>
                <a:gd name="T0" fmla="*/ 102 w 204"/>
                <a:gd name="T1" fmla="*/ 0 h 270"/>
                <a:gd name="T2" fmla="*/ 130 w 204"/>
                <a:gd name="T3" fmla="*/ 2 h 270"/>
                <a:gd name="T4" fmla="*/ 152 w 204"/>
                <a:gd name="T5" fmla="*/ 8 h 270"/>
                <a:gd name="T6" fmla="*/ 170 w 204"/>
                <a:gd name="T7" fmla="*/ 18 h 270"/>
                <a:gd name="T8" fmla="*/ 182 w 204"/>
                <a:gd name="T9" fmla="*/ 34 h 270"/>
                <a:gd name="T10" fmla="*/ 192 w 204"/>
                <a:gd name="T11" fmla="*/ 52 h 270"/>
                <a:gd name="T12" fmla="*/ 202 w 204"/>
                <a:gd name="T13" fmla="*/ 104 h 270"/>
                <a:gd name="T14" fmla="*/ 204 w 204"/>
                <a:gd name="T15" fmla="*/ 136 h 270"/>
                <a:gd name="T16" fmla="*/ 198 w 204"/>
                <a:gd name="T17" fmla="*/ 194 h 270"/>
                <a:gd name="T18" fmla="*/ 188 w 204"/>
                <a:gd name="T19" fmla="*/ 226 h 270"/>
                <a:gd name="T20" fmla="*/ 176 w 204"/>
                <a:gd name="T21" fmla="*/ 244 h 270"/>
                <a:gd name="T22" fmla="*/ 160 w 204"/>
                <a:gd name="T23" fmla="*/ 256 h 270"/>
                <a:gd name="T24" fmla="*/ 140 w 204"/>
                <a:gd name="T25" fmla="*/ 266 h 270"/>
                <a:gd name="T26" fmla="*/ 102 w 204"/>
                <a:gd name="T27" fmla="*/ 270 h 270"/>
                <a:gd name="T28" fmla="*/ 88 w 204"/>
                <a:gd name="T29" fmla="*/ 270 h 270"/>
                <a:gd name="T30" fmla="*/ 64 w 204"/>
                <a:gd name="T31" fmla="*/ 266 h 270"/>
                <a:gd name="T32" fmla="*/ 44 w 204"/>
                <a:gd name="T33" fmla="*/ 258 h 270"/>
                <a:gd name="T34" fmla="*/ 28 w 204"/>
                <a:gd name="T35" fmla="*/ 244 h 270"/>
                <a:gd name="T36" fmla="*/ 16 w 204"/>
                <a:gd name="T37" fmla="*/ 228 h 270"/>
                <a:gd name="T38" fmla="*/ 6 w 204"/>
                <a:gd name="T39" fmla="*/ 194 h 270"/>
                <a:gd name="T40" fmla="*/ 0 w 204"/>
                <a:gd name="T41" fmla="*/ 136 h 270"/>
                <a:gd name="T42" fmla="*/ 2 w 204"/>
                <a:gd name="T43" fmla="*/ 104 h 270"/>
                <a:gd name="T44" fmla="*/ 14 w 204"/>
                <a:gd name="T45" fmla="*/ 54 h 270"/>
                <a:gd name="T46" fmla="*/ 24 w 204"/>
                <a:gd name="T47" fmla="*/ 34 h 270"/>
                <a:gd name="T48" fmla="*/ 38 w 204"/>
                <a:gd name="T49" fmla="*/ 20 h 270"/>
                <a:gd name="T50" fmla="*/ 54 w 204"/>
                <a:gd name="T51" fmla="*/ 8 h 270"/>
                <a:gd name="T52" fmla="*/ 76 w 204"/>
                <a:gd name="T53" fmla="*/ 2 h 270"/>
                <a:gd name="T54" fmla="*/ 102 w 204"/>
                <a:gd name="T55" fmla="*/ 0 h 270"/>
                <a:gd name="T56" fmla="*/ 102 w 204"/>
                <a:gd name="T57" fmla="*/ 226 h 270"/>
                <a:gd name="T58" fmla="*/ 120 w 204"/>
                <a:gd name="T59" fmla="*/ 220 h 270"/>
                <a:gd name="T60" fmla="*/ 130 w 204"/>
                <a:gd name="T61" fmla="*/ 204 h 270"/>
                <a:gd name="T62" fmla="*/ 136 w 204"/>
                <a:gd name="T63" fmla="*/ 176 h 270"/>
                <a:gd name="T64" fmla="*/ 138 w 204"/>
                <a:gd name="T65" fmla="*/ 136 h 270"/>
                <a:gd name="T66" fmla="*/ 134 w 204"/>
                <a:gd name="T67" fmla="*/ 78 h 270"/>
                <a:gd name="T68" fmla="*/ 126 w 204"/>
                <a:gd name="T69" fmla="*/ 56 h 270"/>
                <a:gd name="T70" fmla="*/ 112 w 204"/>
                <a:gd name="T71" fmla="*/ 46 h 270"/>
                <a:gd name="T72" fmla="*/ 102 w 204"/>
                <a:gd name="T73" fmla="*/ 44 h 270"/>
                <a:gd name="T74" fmla="*/ 84 w 204"/>
                <a:gd name="T75" fmla="*/ 52 h 270"/>
                <a:gd name="T76" fmla="*/ 72 w 204"/>
                <a:gd name="T77" fmla="*/ 70 h 270"/>
                <a:gd name="T78" fmla="*/ 68 w 204"/>
                <a:gd name="T79" fmla="*/ 98 h 270"/>
                <a:gd name="T80" fmla="*/ 66 w 204"/>
                <a:gd name="T81" fmla="*/ 136 h 270"/>
                <a:gd name="T82" fmla="*/ 70 w 204"/>
                <a:gd name="T83" fmla="*/ 186 h 270"/>
                <a:gd name="T84" fmla="*/ 76 w 204"/>
                <a:gd name="T85" fmla="*/ 210 h 270"/>
                <a:gd name="T86" fmla="*/ 92 w 204"/>
                <a:gd name="T87" fmla="*/ 224 h 270"/>
                <a:gd name="T88" fmla="*/ 102 w 204"/>
                <a:gd name="T89" fmla="*/ 226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6" y="94"/>
                  </a:lnTo>
                  <a:lnTo>
                    <a:pt x="134" y="78"/>
                  </a:lnTo>
                  <a:lnTo>
                    <a:pt x="130" y="66"/>
                  </a:lnTo>
                  <a:lnTo>
                    <a:pt x="126" y="56"/>
                  </a:lnTo>
                  <a:lnTo>
                    <a:pt x="120" y="50"/>
                  </a:lnTo>
                  <a:lnTo>
                    <a:pt x="112" y="46"/>
                  </a:lnTo>
                  <a:lnTo>
                    <a:pt x="102" y="44"/>
                  </a:lnTo>
                  <a:lnTo>
                    <a:pt x="92" y="46"/>
                  </a:lnTo>
                  <a:lnTo>
                    <a:pt x="84" y="52"/>
                  </a:lnTo>
                  <a:lnTo>
                    <a:pt x="76" y="60"/>
                  </a:lnTo>
                  <a:lnTo>
                    <a:pt x="72" y="70"/>
                  </a:lnTo>
                  <a:lnTo>
                    <a:pt x="70" y="84"/>
                  </a:lnTo>
                  <a:lnTo>
                    <a:pt x="68" y="98"/>
                  </a:lnTo>
                  <a:lnTo>
                    <a:pt x="66" y="136"/>
                  </a:lnTo>
                  <a:lnTo>
                    <a:pt x="68" y="172"/>
                  </a:lnTo>
                  <a:lnTo>
                    <a:pt x="70" y="186"/>
                  </a:lnTo>
                  <a:lnTo>
                    <a:pt x="72" y="200"/>
                  </a:lnTo>
                  <a:lnTo>
                    <a:pt x="76" y="210"/>
                  </a:lnTo>
                  <a:lnTo>
                    <a:pt x="84" y="218"/>
                  </a:lnTo>
                  <a:lnTo>
                    <a:pt x="92" y="224"/>
                  </a:lnTo>
                  <a:lnTo>
                    <a:pt x="102" y="2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6" name="Freeform 32"/>
            <p:cNvSpPr>
              <a:spLocks/>
            </p:cNvSpPr>
            <p:nvPr/>
          </p:nvSpPr>
          <p:spPr bwMode="auto">
            <a:xfrm>
              <a:off x="4926747" y="673735"/>
              <a:ext cx="504027" cy="420461"/>
            </a:xfrm>
            <a:custGeom>
              <a:avLst/>
              <a:gdLst>
                <a:gd name="T0" fmla="*/ 62 w 318"/>
                <a:gd name="T1" fmla="*/ 6 h 264"/>
                <a:gd name="T2" fmla="*/ 64 w 318"/>
                <a:gd name="T3" fmla="*/ 32 h 264"/>
                <a:gd name="T4" fmla="*/ 76 w 318"/>
                <a:gd name="T5" fmla="*/ 18 h 264"/>
                <a:gd name="T6" fmla="*/ 92 w 318"/>
                <a:gd name="T7" fmla="*/ 8 h 264"/>
                <a:gd name="T8" fmla="*/ 128 w 318"/>
                <a:gd name="T9" fmla="*/ 0 h 264"/>
                <a:gd name="T10" fmla="*/ 140 w 318"/>
                <a:gd name="T11" fmla="*/ 0 h 264"/>
                <a:gd name="T12" fmla="*/ 158 w 318"/>
                <a:gd name="T13" fmla="*/ 6 h 264"/>
                <a:gd name="T14" fmla="*/ 174 w 318"/>
                <a:gd name="T15" fmla="*/ 16 h 264"/>
                <a:gd name="T16" fmla="*/ 184 w 318"/>
                <a:gd name="T17" fmla="*/ 32 h 264"/>
                <a:gd name="T18" fmla="*/ 188 w 318"/>
                <a:gd name="T19" fmla="*/ 40 h 264"/>
                <a:gd name="T20" fmla="*/ 194 w 318"/>
                <a:gd name="T21" fmla="*/ 32 h 264"/>
                <a:gd name="T22" fmla="*/ 206 w 318"/>
                <a:gd name="T23" fmla="*/ 16 h 264"/>
                <a:gd name="T24" fmla="*/ 222 w 318"/>
                <a:gd name="T25" fmla="*/ 6 h 264"/>
                <a:gd name="T26" fmla="*/ 242 w 318"/>
                <a:gd name="T27" fmla="*/ 0 h 264"/>
                <a:gd name="T28" fmla="*/ 254 w 318"/>
                <a:gd name="T29" fmla="*/ 0 h 264"/>
                <a:gd name="T30" fmla="*/ 282 w 318"/>
                <a:gd name="T31" fmla="*/ 4 h 264"/>
                <a:gd name="T32" fmla="*/ 302 w 318"/>
                <a:gd name="T33" fmla="*/ 20 h 264"/>
                <a:gd name="T34" fmla="*/ 314 w 318"/>
                <a:gd name="T35" fmla="*/ 44 h 264"/>
                <a:gd name="T36" fmla="*/ 318 w 318"/>
                <a:gd name="T37" fmla="*/ 76 h 264"/>
                <a:gd name="T38" fmla="*/ 252 w 318"/>
                <a:gd name="T39" fmla="*/ 264 h 264"/>
                <a:gd name="T40" fmla="*/ 252 w 318"/>
                <a:gd name="T41" fmla="*/ 84 h 264"/>
                <a:gd name="T42" fmla="*/ 246 w 318"/>
                <a:gd name="T43" fmla="*/ 60 h 264"/>
                <a:gd name="T44" fmla="*/ 238 w 318"/>
                <a:gd name="T45" fmla="*/ 52 h 264"/>
                <a:gd name="T46" fmla="*/ 226 w 318"/>
                <a:gd name="T47" fmla="*/ 50 h 264"/>
                <a:gd name="T48" fmla="*/ 218 w 318"/>
                <a:gd name="T49" fmla="*/ 52 h 264"/>
                <a:gd name="T50" fmla="*/ 206 w 318"/>
                <a:gd name="T51" fmla="*/ 56 h 264"/>
                <a:gd name="T52" fmla="*/ 198 w 318"/>
                <a:gd name="T53" fmla="*/ 68 h 264"/>
                <a:gd name="T54" fmla="*/ 192 w 318"/>
                <a:gd name="T55" fmla="*/ 84 h 264"/>
                <a:gd name="T56" fmla="*/ 192 w 318"/>
                <a:gd name="T57" fmla="*/ 264 h 264"/>
                <a:gd name="T58" fmla="*/ 126 w 318"/>
                <a:gd name="T59" fmla="*/ 84 h 264"/>
                <a:gd name="T60" fmla="*/ 124 w 318"/>
                <a:gd name="T61" fmla="*/ 70 h 264"/>
                <a:gd name="T62" fmla="*/ 116 w 318"/>
                <a:gd name="T63" fmla="*/ 56 h 264"/>
                <a:gd name="T64" fmla="*/ 106 w 318"/>
                <a:gd name="T65" fmla="*/ 50 h 264"/>
                <a:gd name="T66" fmla="*/ 100 w 318"/>
                <a:gd name="T67" fmla="*/ 50 h 264"/>
                <a:gd name="T68" fmla="*/ 86 w 318"/>
                <a:gd name="T69" fmla="*/ 54 h 264"/>
                <a:gd name="T70" fmla="*/ 74 w 318"/>
                <a:gd name="T71" fmla="*/ 62 h 264"/>
                <a:gd name="T72" fmla="*/ 68 w 318"/>
                <a:gd name="T73" fmla="*/ 76 h 264"/>
                <a:gd name="T74" fmla="*/ 66 w 318"/>
                <a:gd name="T75" fmla="*/ 94 h 264"/>
                <a:gd name="T76" fmla="*/ 0 w 318"/>
                <a:gd name="T77" fmla="*/ 264 h 2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8" h="264">
                  <a:moveTo>
                    <a:pt x="0" y="6"/>
                  </a:moveTo>
                  <a:lnTo>
                    <a:pt x="62" y="6"/>
                  </a:lnTo>
                  <a:lnTo>
                    <a:pt x="62" y="32"/>
                  </a:lnTo>
                  <a:lnTo>
                    <a:pt x="64" y="32"/>
                  </a:lnTo>
                  <a:lnTo>
                    <a:pt x="76" y="18"/>
                  </a:lnTo>
                  <a:lnTo>
                    <a:pt x="84" y="12"/>
                  </a:lnTo>
                  <a:lnTo>
                    <a:pt x="92" y="8"/>
                  </a:lnTo>
                  <a:lnTo>
                    <a:pt x="110" y="2"/>
                  </a:lnTo>
                  <a:lnTo>
                    <a:pt x="128" y="0"/>
                  </a:lnTo>
                  <a:lnTo>
                    <a:pt x="140" y="0"/>
                  </a:lnTo>
                  <a:lnTo>
                    <a:pt x="150" y="2"/>
                  </a:lnTo>
                  <a:lnTo>
                    <a:pt x="158" y="6"/>
                  </a:lnTo>
                  <a:lnTo>
                    <a:pt x="166" y="10"/>
                  </a:lnTo>
                  <a:lnTo>
                    <a:pt x="174" y="16"/>
                  </a:lnTo>
                  <a:lnTo>
                    <a:pt x="180" y="24"/>
                  </a:lnTo>
                  <a:lnTo>
                    <a:pt x="184" y="32"/>
                  </a:lnTo>
                  <a:lnTo>
                    <a:pt x="188" y="40"/>
                  </a:lnTo>
                  <a:lnTo>
                    <a:pt x="194" y="32"/>
                  </a:lnTo>
                  <a:lnTo>
                    <a:pt x="198" y="22"/>
                  </a:lnTo>
                  <a:lnTo>
                    <a:pt x="206" y="16"/>
                  </a:lnTo>
                  <a:lnTo>
                    <a:pt x="214" y="10"/>
                  </a:lnTo>
                  <a:lnTo>
                    <a:pt x="222" y="6"/>
                  </a:lnTo>
                  <a:lnTo>
                    <a:pt x="232" y="2"/>
                  </a:lnTo>
                  <a:lnTo>
                    <a:pt x="242"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0" y="70"/>
                  </a:lnTo>
                  <a:lnTo>
                    <a:pt x="246" y="60"/>
                  </a:lnTo>
                  <a:lnTo>
                    <a:pt x="242" y="56"/>
                  </a:lnTo>
                  <a:lnTo>
                    <a:pt x="238" y="52"/>
                  </a:lnTo>
                  <a:lnTo>
                    <a:pt x="232"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4" y="70"/>
                  </a:lnTo>
                  <a:lnTo>
                    <a:pt x="120" y="60"/>
                  </a:lnTo>
                  <a:lnTo>
                    <a:pt x="116" y="56"/>
                  </a:lnTo>
                  <a:lnTo>
                    <a:pt x="112" y="52"/>
                  </a:lnTo>
                  <a:lnTo>
                    <a:pt x="106"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grpSp>
      <p:sp>
        <p:nvSpPr>
          <p:cNvPr id="17" name="Rectangle 31">
            <a:hlinkClick r:id="rId3"/>
          </p:cNvPr>
          <p:cNvSpPr>
            <a:spLocks noChangeArrowheads="1"/>
          </p:cNvSpPr>
          <p:nvPr userDrawn="1"/>
        </p:nvSpPr>
        <p:spPr bwMode="auto">
          <a:xfrm>
            <a:off x="1257304" y="4676777"/>
            <a:ext cx="1806575" cy="284163"/>
          </a:xfrm>
          <a:prstGeom prst="rect">
            <a:avLst/>
          </a:prstGeom>
          <a:solidFill>
            <a:schemeClr val="bg1">
              <a:alpha val="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50000"/>
              </a:spcBef>
              <a:spcAft>
                <a:spcPct val="17000"/>
              </a:spcAft>
              <a:buClr>
                <a:srgbClr val="000000"/>
              </a:buClr>
              <a:buFont typeface="Wingdings" pitchFamily="2" charset="2"/>
              <a:buNone/>
            </a:pPr>
            <a:endParaRPr lang="en-US" sz="1400" dirty="0">
              <a:solidFill>
                <a:srgbClr val="292929"/>
              </a:solidFill>
              <a:ea typeface="ＭＳ Ｐゴシック" pitchFamily="34" charset="-128"/>
            </a:endParaRPr>
          </a:p>
        </p:txBody>
      </p:sp>
      <p:sp>
        <p:nvSpPr>
          <p:cNvPr id="18" name="TextBox 18"/>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00539B"/>
                </a:solidFill>
                <a:latin typeface=" arial"/>
                <a:ea typeface=" arial"/>
                <a:cs typeface=" arial"/>
              </a:rPr>
              <a:t/>
            </a:r>
            <a:br>
              <a:rPr lang="en-US" sz="600" b="1" dirty="0">
                <a:solidFill>
                  <a:srgbClr val="00539B"/>
                </a:solidFill>
                <a:latin typeface=" arial"/>
                <a:ea typeface=" arial"/>
                <a:cs typeface=" arial"/>
              </a:rPr>
            </a:br>
            <a:r>
              <a:rPr lang="en-US" sz="600" b="1" dirty="0">
                <a:solidFill>
                  <a:srgbClr val="00539B"/>
                </a:solidFill>
                <a:latin typeface=" arial"/>
                <a:ea typeface=" arial"/>
                <a:cs typeface=" arial"/>
              </a:rPr>
              <a:t>Copyright © 2011, SAS Institute Inc. All rights reserved.</a:t>
            </a:r>
          </a:p>
        </p:txBody>
      </p:sp>
      <p:sp>
        <p:nvSpPr>
          <p:cNvPr id="2" name="Title 1"/>
          <p:cNvSpPr>
            <a:spLocks noGrp="1"/>
          </p:cNvSpPr>
          <p:nvPr>
            <p:ph type="title"/>
          </p:nvPr>
        </p:nvSpPr>
        <p:spPr>
          <a:xfrm>
            <a:off x="1208088" y="1571627"/>
            <a:ext cx="5408612" cy="752475"/>
          </a:xfrm>
        </p:spPr>
        <p:txBody>
          <a:bodyPr anchor="ctr"/>
          <a:lstStyle>
            <a:lvl1pPr algn="l">
              <a:defRPr baseline="0">
                <a:solidFill>
                  <a:srgbClr val="FFFFFF"/>
                </a:solidFill>
              </a:defRPr>
            </a:lvl1pPr>
          </a:lstStyle>
          <a:p>
            <a:r>
              <a:rPr lang="en-US" smtClean="0"/>
              <a:t>Click to edit Master title style</a:t>
            </a:r>
            <a:endParaRPr lang="en-US" dirty="0"/>
          </a:p>
        </p:txBody>
      </p:sp>
      <p:sp>
        <p:nvSpPr>
          <p:cNvPr id="34" name="Text Placeholder 9"/>
          <p:cNvSpPr>
            <a:spLocks noGrp="1"/>
          </p:cNvSpPr>
          <p:nvPr>
            <p:ph type="body" sz="quarter" idx="11"/>
          </p:nvPr>
        </p:nvSpPr>
        <p:spPr>
          <a:xfrm>
            <a:off x="1527051" y="2914652"/>
            <a:ext cx="5633847" cy="1413207"/>
          </a:xfrm>
        </p:spPr>
        <p:txBody>
          <a:bodyPr/>
          <a:lstStyle>
            <a:lvl1pPr marL="0" indent="0" algn="l">
              <a:lnSpc>
                <a:spcPct val="100000"/>
              </a:lnSpc>
              <a:spcBef>
                <a:spcPts val="0"/>
              </a:spcBef>
              <a:spcAft>
                <a:spcPts val="0"/>
              </a:spcAft>
              <a:buNone/>
              <a:defRPr sz="1600" b="0" baseline="0">
                <a:solidFill>
                  <a:schemeClr val="bg1"/>
                </a:solidFill>
                <a:latin typeface="Arial"/>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5" name="Rectangle 45"/>
          <p:cNvSpPr>
            <a:spLocks noGrp="1" noChangeArrowheads="1"/>
          </p:cNvSpPr>
          <p:nvPr>
            <p:ph type="subTitle" sz="quarter" idx="1"/>
          </p:nvPr>
        </p:nvSpPr>
        <p:spPr>
          <a:xfrm>
            <a:off x="1226185" y="246916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a:defRPr>
            </a:lvl1pPr>
          </a:lstStyle>
          <a:p>
            <a:r>
              <a:rPr lang="en-US" smtClean="0"/>
              <a:t>Click to edit Master subtitle style</a:t>
            </a:r>
            <a:endParaRPr lang="en-US" dirty="0"/>
          </a:p>
        </p:txBody>
      </p:sp>
    </p:spTree>
    <p:extLst>
      <p:ext uri="{BB962C8B-B14F-4D97-AF65-F5344CB8AC3E}">
        <p14:creationId xmlns:p14="http://schemas.microsoft.com/office/powerpoint/2010/main" val="39384796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AS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60443" y="2392948"/>
            <a:ext cx="5494270" cy="338554"/>
          </a:xfrm>
        </p:spPr>
        <p:txBody>
          <a:bodyPr>
            <a:spAutoFit/>
          </a:bodyPr>
          <a:lstStyle>
            <a:lvl1pPr algn="ctr">
              <a:defRPr baseline="0">
                <a:solidFill>
                  <a:schemeClr val="bg1"/>
                </a:solidFill>
              </a:defRPr>
            </a:lvl1pPr>
          </a:lstStyle>
          <a:p>
            <a:r>
              <a:rPr lang="en-US" dirty="0" smtClean="0"/>
              <a:t>Click to edit closing comments</a:t>
            </a:r>
            <a:endParaRPr lang="en-US" dirty="0"/>
          </a:p>
        </p:txBody>
      </p:sp>
      <p:sp>
        <p:nvSpPr>
          <p:cNvPr id="6" name="TextBox 2"/>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chemeClr val="accent1"/>
                </a:solidFill>
                <a:latin typeface="Arial"/>
                <a:ea typeface="ＭＳ Ｐゴシック" pitchFamily="34" charset="-128"/>
                <a:cs typeface="Arial"/>
              </a:rPr>
              <a:t>Copyright </a:t>
            </a:r>
            <a:r>
              <a:rPr lang="en-US" sz="400" b="0" kern="300" spc="50" dirty="0">
                <a:solidFill>
                  <a:schemeClr val="accent1"/>
                </a:solidFill>
                <a:latin typeface="Arial"/>
                <a:ea typeface="ＭＳ Ｐゴシック" pitchFamily="34" charset="-128"/>
                <a:cs typeface="Arial"/>
              </a:rPr>
              <a:t>© </a:t>
            </a:r>
            <a:r>
              <a:rPr lang="en-US" sz="400" b="0" kern="300" spc="50" dirty="0" smtClean="0">
                <a:solidFill>
                  <a:schemeClr val="accent1"/>
                </a:solidFill>
                <a:latin typeface="Arial"/>
                <a:ea typeface="ＭＳ Ｐゴシック" pitchFamily="34" charset="-128"/>
                <a:cs typeface="Arial"/>
              </a:rPr>
              <a:t>2013, </a:t>
            </a:r>
            <a:r>
              <a:rPr lang="en-US" sz="400" b="0" kern="300" spc="50" dirty="0">
                <a:solidFill>
                  <a:schemeClr val="accent1"/>
                </a:solidFill>
                <a:latin typeface="Arial"/>
                <a:ea typeface="ＭＳ Ｐゴシック" pitchFamily="34" charset="-128"/>
                <a:cs typeface="Arial"/>
              </a:rPr>
              <a:t>SAS Institute Inc. All rights reserved.</a:t>
            </a:r>
          </a:p>
        </p:txBody>
      </p:sp>
      <p:grpSp>
        <p:nvGrpSpPr>
          <p:cNvPr id="7" name="Group 5"/>
          <p:cNvGrpSpPr/>
          <p:nvPr/>
        </p:nvGrpSpPr>
        <p:grpSpPr>
          <a:xfrm>
            <a:off x="7753017" y="4804946"/>
            <a:ext cx="1336916" cy="338554"/>
            <a:chOff x="7807084" y="4804946"/>
            <a:chExt cx="1336916" cy="338554"/>
          </a:xfrm>
        </p:grpSpPr>
        <p:sp>
          <p:nvSpPr>
            <p:cNvPr id="3" name="TextBox 3"/>
            <p:cNvSpPr txBox="1"/>
            <p:nvPr/>
          </p:nvSpPr>
          <p:spPr>
            <a:xfrm>
              <a:off x="7807084" y="4804946"/>
              <a:ext cx="1336916" cy="338554"/>
            </a:xfrm>
            <a:prstGeom prst="rect">
              <a:avLst/>
            </a:prstGeom>
            <a:noFill/>
          </p:spPr>
          <p:txBody>
            <a:bodyPr wrap="square" rtlCol="0" anchor="b">
              <a:spAutoFit/>
            </a:bodyPr>
            <a:lstStyle/>
            <a:p>
              <a:pPr algn="r" defTabSz="274320"/>
              <a:r>
                <a:rPr lang="en-US" sz="1600" baseline="0" dirty="0" smtClean="0">
                  <a:solidFill>
                    <a:schemeClr val="accent1"/>
                  </a:solidFill>
                </a:rPr>
                <a:t>sas.com</a:t>
              </a:r>
            </a:p>
          </p:txBody>
        </p:sp>
        <p:sp>
          <p:nvSpPr>
            <p:cNvPr id="5" name="Rectangle 4">
              <a:hlinkClick r:id="rId3"/>
            </p:cNvPr>
            <p:cNvSpPr/>
            <p:nvPr userDrawn="1"/>
          </p:nvSpPr>
          <p:spPr>
            <a:xfrm>
              <a:off x="7876452" y="4865002"/>
              <a:ext cx="1267548" cy="278498"/>
            </a:xfrm>
            <a:prstGeom prst="rect">
              <a:avLst/>
            </a:prstGeom>
            <a:solidFill>
              <a:srgbClr val="003E74">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6" descr="SAS_LOGO_horz288_LG.png"/>
          <p:cNvPicPr>
            <a:picLocks noChangeAspect="1"/>
          </p:cNvPicPr>
          <p:nvPr/>
        </p:nvPicPr>
        <p:blipFill>
          <a:blip r:embed="rId4"/>
          <a:stretch>
            <a:fillRect/>
          </a:stretch>
        </p:blipFill>
        <p:spPr>
          <a:xfrm>
            <a:off x="6382777" y="2333634"/>
            <a:ext cx="2024623" cy="466707"/>
          </a:xfrm>
          <a:prstGeom prst="rect">
            <a:avLst/>
          </a:prstGeom>
        </p:spPr>
      </p:pic>
    </p:spTree>
    <p:extLst>
      <p:ext uri="{BB962C8B-B14F-4D97-AF65-F5344CB8AC3E}">
        <p14:creationId xmlns:p14="http://schemas.microsoft.com/office/powerpoint/2010/main" val="645849488"/>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SAS Closing Slide Alternativ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21"/>
          <p:cNvGrpSpPr>
            <a:grpSpLocks/>
          </p:cNvGrpSpPr>
          <p:nvPr userDrawn="1"/>
        </p:nvGrpSpPr>
        <p:grpSpPr bwMode="auto">
          <a:xfrm>
            <a:off x="3744917" y="4651377"/>
            <a:ext cx="1654175" cy="168275"/>
            <a:chOff x="1195324" y="673735"/>
            <a:chExt cx="4235450" cy="428625"/>
          </a:xfrm>
        </p:grpSpPr>
        <p:sp>
          <p:nvSpPr>
            <p:cNvPr id="5" name="Freeform 22"/>
            <p:cNvSpPr>
              <a:spLocks/>
            </p:cNvSpPr>
            <p:nvPr/>
          </p:nvSpPr>
          <p:spPr bwMode="auto">
            <a:xfrm>
              <a:off x="1195324" y="681822"/>
              <a:ext cx="528415" cy="412450"/>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6" name="Freeform 23"/>
            <p:cNvSpPr>
              <a:spLocks/>
            </p:cNvSpPr>
            <p:nvPr/>
          </p:nvSpPr>
          <p:spPr bwMode="auto">
            <a:xfrm>
              <a:off x="1731869" y="681822"/>
              <a:ext cx="524349" cy="412450"/>
            </a:xfrm>
            <a:custGeom>
              <a:avLst/>
              <a:gdLst>
                <a:gd name="T0" fmla="*/ 0 w 330"/>
                <a:gd name="T1" fmla="*/ 0 h 258"/>
                <a:gd name="T2" fmla="*/ 66 w 330"/>
                <a:gd name="T3" fmla="*/ 0 h 258"/>
                <a:gd name="T4" fmla="*/ 96 w 330"/>
                <a:gd name="T5" fmla="*/ 184 h 258"/>
                <a:gd name="T6" fmla="*/ 98 w 330"/>
                <a:gd name="T7" fmla="*/ 184 h 258"/>
                <a:gd name="T8" fmla="*/ 130 w 330"/>
                <a:gd name="T9" fmla="*/ 0 h 258"/>
                <a:gd name="T10" fmla="*/ 200 w 330"/>
                <a:gd name="T11" fmla="*/ 0 h 258"/>
                <a:gd name="T12" fmla="*/ 234 w 330"/>
                <a:gd name="T13" fmla="*/ 184 h 258"/>
                <a:gd name="T14" fmla="*/ 236 w 330"/>
                <a:gd name="T15" fmla="*/ 184 h 258"/>
                <a:gd name="T16" fmla="*/ 266 w 330"/>
                <a:gd name="T17" fmla="*/ 0 h 258"/>
                <a:gd name="T18" fmla="*/ 330 w 330"/>
                <a:gd name="T19" fmla="*/ 0 h 258"/>
                <a:gd name="T20" fmla="*/ 274 w 330"/>
                <a:gd name="T21" fmla="*/ 258 h 258"/>
                <a:gd name="T22" fmla="*/ 200 w 330"/>
                <a:gd name="T23" fmla="*/ 258 h 258"/>
                <a:gd name="T24" fmla="*/ 166 w 330"/>
                <a:gd name="T25" fmla="*/ 76 h 258"/>
                <a:gd name="T26" fmla="*/ 164 w 330"/>
                <a:gd name="T27" fmla="*/ 76 h 258"/>
                <a:gd name="T28" fmla="*/ 132 w 330"/>
                <a:gd name="T29" fmla="*/ 258 h 258"/>
                <a:gd name="T30" fmla="*/ 56 w 330"/>
                <a:gd name="T31" fmla="*/ 258 h 258"/>
                <a:gd name="T32" fmla="*/ 0 w 330"/>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7" name="Freeform 24"/>
            <p:cNvSpPr>
              <a:spLocks/>
            </p:cNvSpPr>
            <p:nvPr/>
          </p:nvSpPr>
          <p:spPr bwMode="auto">
            <a:xfrm>
              <a:off x="2264347" y="681822"/>
              <a:ext cx="528415" cy="412450"/>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8" name="Rectangle 25"/>
            <p:cNvSpPr>
              <a:spLocks noChangeArrowheads="1"/>
            </p:cNvSpPr>
            <p:nvPr/>
          </p:nvSpPr>
          <p:spPr bwMode="auto">
            <a:xfrm>
              <a:off x="2809021" y="977009"/>
              <a:ext cx="101620" cy="117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9" name="Freeform 26"/>
            <p:cNvSpPr>
              <a:spLocks/>
            </p:cNvSpPr>
            <p:nvPr/>
          </p:nvSpPr>
          <p:spPr bwMode="auto">
            <a:xfrm>
              <a:off x="2967547" y="673735"/>
              <a:ext cx="304854" cy="428625"/>
            </a:xfrm>
            <a:custGeom>
              <a:avLst/>
              <a:gdLst>
                <a:gd name="T0" fmla="*/ 60 w 192"/>
                <a:gd name="T1" fmla="*/ 188 h 270"/>
                <a:gd name="T2" fmla="*/ 60 w 192"/>
                <a:gd name="T3" fmla="*/ 196 h 270"/>
                <a:gd name="T4" fmla="*/ 66 w 192"/>
                <a:gd name="T5" fmla="*/ 210 h 270"/>
                <a:gd name="T6" fmla="*/ 74 w 192"/>
                <a:gd name="T7" fmla="*/ 220 h 270"/>
                <a:gd name="T8" fmla="*/ 86 w 192"/>
                <a:gd name="T9" fmla="*/ 224 h 270"/>
                <a:gd name="T10" fmla="*/ 94 w 192"/>
                <a:gd name="T11" fmla="*/ 226 h 270"/>
                <a:gd name="T12" fmla="*/ 114 w 192"/>
                <a:gd name="T13" fmla="*/ 222 h 270"/>
                <a:gd name="T14" fmla="*/ 122 w 192"/>
                <a:gd name="T15" fmla="*/ 214 h 270"/>
                <a:gd name="T16" fmla="*/ 128 w 192"/>
                <a:gd name="T17" fmla="*/ 202 h 270"/>
                <a:gd name="T18" fmla="*/ 128 w 192"/>
                <a:gd name="T19" fmla="*/ 194 h 270"/>
                <a:gd name="T20" fmla="*/ 120 w 192"/>
                <a:gd name="T21" fmla="*/ 176 h 270"/>
                <a:gd name="T22" fmla="*/ 104 w 192"/>
                <a:gd name="T23" fmla="*/ 166 h 270"/>
                <a:gd name="T24" fmla="*/ 58 w 192"/>
                <a:gd name="T25" fmla="*/ 148 h 270"/>
                <a:gd name="T26" fmla="*/ 34 w 192"/>
                <a:gd name="T27" fmla="*/ 138 h 270"/>
                <a:gd name="T28" fmla="*/ 16 w 192"/>
                <a:gd name="T29" fmla="*/ 122 h 270"/>
                <a:gd name="T30" fmla="*/ 6 w 192"/>
                <a:gd name="T31" fmla="*/ 102 h 270"/>
                <a:gd name="T32" fmla="*/ 2 w 192"/>
                <a:gd name="T33" fmla="*/ 78 h 270"/>
                <a:gd name="T34" fmla="*/ 4 w 192"/>
                <a:gd name="T35" fmla="*/ 62 h 270"/>
                <a:gd name="T36" fmla="*/ 14 w 192"/>
                <a:gd name="T37" fmla="*/ 34 h 270"/>
                <a:gd name="T38" fmla="*/ 38 w 192"/>
                <a:gd name="T39" fmla="*/ 12 h 270"/>
                <a:gd name="T40" fmla="*/ 74 w 192"/>
                <a:gd name="T41" fmla="*/ 2 h 270"/>
                <a:gd name="T42" fmla="*/ 98 w 192"/>
                <a:gd name="T43" fmla="*/ 0 h 270"/>
                <a:gd name="T44" fmla="*/ 136 w 192"/>
                <a:gd name="T45" fmla="*/ 4 h 270"/>
                <a:gd name="T46" fmla="*/ 164 w 192"/>
                <a:gd name="T47" fmla="*/ 18 h 270"/>
                <a:gd name="T48" fmla="*/ 180 w 192"/>
                <a:gd name="T49" fmla="*/ 42 h 270"/>
                <a:gd name="T50" fmla="*/ 186 w 192"/>
                <a:gd name="T51" fmla="*/ 72 h 270"/>
                <a:gd name="T52" fmla="*/ 126 w 192"/>
                <a:gd name="T53" fmla="*/ 84 h 270"/>
                <a:gd name="T54" fmla="*/ 124 w 192"/>
                <a:gd name="T55" fmla="*/ 66 h 270"/>
                <a:gd name="T56" fmla="*/ 120 w 192"/>
                <a:gd name="T57" fmla="*/ 54 h 270"/>
                <a:gd name="T58" fmla="*/ 110 w 192"/>
                <a:gd name="T59" fmla="*/ 48 h 270"/>
                <a:gd name="T60" fmla="*/ 96 w 192"/>
                <a:gd name="T61" fmla="*/ 44 h 270"/>
                <a:gd name="T62" fmla="*/ 84 w 192"/>
                <a:gd name="T63" fmla="*/ 46 h 270"/>
                <a:gd name="T64" fmla="*/ 72 w 192"/>
                <a:gd name="T65" fmla="*/ 56 h 270"/>
                <a:gd name="T66" fmla="*/ 66 w 192"/>
                <a:gd name="T67" fmla="*/ 66 h 270"/>
                <a:gd name="T68" fmla="*/ 66 w 192"/>
                <a:gd name="T69" fmla="*/ 72 h 270"/>
                <a:gd name="T70" fmla="*/ 72 w 192"/>
                <a:gd name="T71" fmla="*/ 90 h 270"/>
                <a:gd name="T72" fmla="*/ 94 w 192"/>
                <a:gd name="T73" fmla="*/ 102 h 270"/>
                <a:gd name="T74" fmla="*/ 134 w 192"/>
                <a:gd name="T75" fmla="*/ 116 h 270"/>
                <a:gd name="T76" fmla="*/ 160 w 192"/>
                <a:gd name="T77" fmla="*/ 128 h 270"/>
                <a:gd name="T78" fmla="*/ 178 w 192"/>
                <a:gd name="T79" fmla="*/ 144 h 270"/>
                <a:gd name="T80" fmla="*/ 188 w 192"/>
                <a:gd name="T81" fmla="*/ 164 h 270"/>
                <a:gd name="T82" fmla="*/ 192 w 192"/>
                <a:gd name="T83" fmla="*/ 190 h 270"/>
                <a:gd name="T84" fmla="*/ 190 w 192"/>
                <a:gd name="T85" fmla="*/ 208 h 270"/>
                <a:gd name="T86" fmla="*/ 176 w 192"/>
                <a:gd name="T87" fmla="*/ 240 h 270"/>
                <a:gd name="T88" fmla="*/ 150 w 192"/>
                <a:gd name="T89" fmla="*/ 260 h 270"/>
                <a:gd name="T90" fmla="*/ 116 w 192"/>
                <a:gd name="T91" fmla="*/ 270 h 270"/>
                <a:gd name="T92" fmla="*/ 96 w 192"/>
                <a:gd name="T93" fmla="*/ 270 h 270"/>
                <a:gd name="T94" fmla="*/ 50 w 192"/>
                <a:gd name="T95" fmla="*/ 264 h 270"/>
                <a:gd name="T96" fmla="*/ 20 w 192"/>
                <a:gd name="T97" fmla="*/ 248 h 270"/>
                <a:gd name="T98" fmla="*/ 6 w 192"/>
                <a:gd name="T99" fmla="*/ 222 h 270"/>
                <a:gd name="T100" fmla="*/ 0 w 192"/>
                <a:gd name="T101" fmla="*/ 188 h 270"/>
                <a:gd name="T102" fmla="*/ 60 w 192"/>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2" h="270">
                  <a:moveTo>
                    <a:pt x="60" y="180"/>
                  </a:moveTo>
                  <a:lnTo>
                    <a:pt x="60" y="188"/>
                  </a:lnTo>
                  <a:lnTo>
                    <a:pt x="60" y="196"/>
                  </a:lnTo>
                  <a:lnTo>
                    <a:pt x="62" y="204"/>
                  </a:lnTo>
                  <a:lnTo>
                    <a:pt x="66" y="210"/>
                  </a:lnTo>
                  <a:lnTo>
                    <a:pt x="68" y="216"/>
                  </a:lnTo>
                  <a:lnTo>
                    <a:pt x="74" y="220"/>
                  </a:lnTo>
                  <a:lnTo>
                    <a:pt x="80" y="222"/>
                  </a:lnTo>
                  <a:lnTo>
                    <a:pt x="86" y="224"/>
                  </a:lnTo>
                  <a:lnTo>
                    <a:pt x="94" y="226"/>
                  </a:lnTo>
                  <a:lnTo>
                    <a:pt x="108" y="224"/>
                  </a:lnTo>
                  <a:lnTo>
                    <a:pt x="114" y="222"/>
                  </a:lnTo>
                  <a:lnTo>
                    <a:pt x="118" y="218"/>
                  </a:lnTo>
                  <a:lnTo>
                    <a:pt x="122" y="214"/>
                  </a:lnTo>
                  <a:lnTo>
                    <a:pt x="126" y="208"/>
                  </a:lnTo>
                  <a:lnTo>
                    <a:pt x="128" y="202"/>
                  </a:lnTo>
                  <a:lnTo>
                    <a:pt x="128" y="194"/>
                  </a:lnTo>
                  <a:lnTo>
                    <a:pt x="126" y="184"/>
                  </a:lnTo>
                  <a:lnTo>
                    <a:pt x="120" y="176"/>
                  </a:lnTo>
                  <a:lnTo>
                    <a:pt x="114" y="170"/>
                  </a:lnTo>
                  <a:lnTo>
                    <a:pt x="104" y="166"/>
                  </a:lnTo>
                  <a:lnTo>
                    <a:pt x="58" y="148"/>
                  </a:lnTo>
                  <a:lnTo>
                    <a:pt x="44" y="144"/>
                  </a:lnTo>
                  <a:lnTo>
                    <a:pt x="34" y="138"/>
                  </a:lnTo>
                  <a:lnTo>
                    <a:pt x="24" y="130"/>
                  </a:lnTo>
                  <a:lnTo>
                    <a:pt x="16" y="122"/>
                  </a:lnTo>
                  <a:lnTo>
                    <a:pt x="10" y="112"/>
                  </a:lnTo>
                  <a:lnTo>
                    <a:pt x="6" y="102"/>
                  </a:lnTo>
                  <a:lnTo>
                    <a:pt x="4" y="90"/>
                  </a:lnTo>
                  <a:lnTo>
                    <a:pt x="2" y="78"/>
                  </a:lnTo>
                  <a:lnTo>
                    <a:pt x="4" y="62"/>
                  </a:lnTo>
                  <a:lnTo>
                    <a:pt x="8" y="48"/>
                  </a:lnTo>
                  <a:lnTo>
                    <a:pt x="14" y="34"/>
                  </a:lnTo>
                  <a:lnTo>
                    <a:pt x="24" y="22"/>
                  </a:lnTo>
                  <a:lnTo>
                    <a:pt x="38" y="12"/>
                  </a:lnTo>
                  <a:lnTo>
                    <a:pt x="54" y="6"/>
                  </a:lnTo>
                  <a:lnTo>
                    <a:pt x="74" y="2"/>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4" y="66"/>
                  </a:lnTo>
                  <a:lnTo>
                    <a:pt x="122" y="60"/>
                  </a:lnTo>
                  <a:lnTo>
                    <a:pt x="120" y="54"/>
                  </a:lnTo>
                  <a:lnTo>
                    <a:pt x="116" y="50"/>
                  </a:lnTo>
                  <a:lnTo>
                    <a:pt x="110" y="48"/>
                  </a:lnTo>
                  <a:lnTo>
                    <a:pt x="104" y="46"/>
                  </a:lnTo>
                  <a:lnTo>
                    <a:pt x="96" y="44"/>
                  </a:lnTo>
                  <a:lnTo>
                    <a:pt x="84" y="46"/>
                  </a:lnTo>
                  <a:lnTo>
                    <a:pt x="76" y="52"/>
                  </a:lnTo>
                  <a:lnTo>
                    <a:pt x="72" y="56"/>
                  </a:lnTo>
                  <a:lnTo>
                    <a:pt x="68" y="60"/>
                  </a:lnTo>
                  <a:lnTo>
                    <a:pt x="66" y="66"/>
                  </a:lnTo>
                  <a:lnTo>
                    <a:pt x="66" y="72"/>
                  </a:lnTo>
                  <a:lnTo>
                    <a:pt x="68" y="82"/>
                  </a:lnTo>
                  <a:lnTo>
                    <a:pt x="72" y="90"/>
                  </a:lnTo>
                  <a:lnTo>
                    <a:pt x="80" y="96"/>
                  </a:lnTo>
                  <a:lnTo>
                    <a:pt x="94" y="102"/>
                  </a:lnTo>
                  <a:lnTo>
                    <a:pt x="134" y="116"/>
                  </a:lnTo>
                  <a:lnTo>
                    <a:pt x="148" y="122"/>
                  </a:lnTo>
                  <a:lnTo>
                    <a:pt x="160" y="128"/>
                  </a:lnTo>
                  <a:lnTo>
                    <a:pt x="170" y="136"/>
                  </a:lnTo>
                  <a:lnTo>
                    <a:pt x="178" y="144"/>
                  </a:lnTo>
                  <a:lnTo>
                    <a:pt x="184" y="152"/>
                  </a:lnTo>
                  <a:lnTo>
                    <a:pt x="188" y="164"/>
                  </a:lnTo>
                  <a:lnTo>
                    <a:pt x="190" y="176"/>
                  </a:lnTo>
                  <a:lnTo>
                    <a:pt x="192" y="190"/>
                  </a:lnTo>
                  <a:lnTo>
                    <a:pt x="190" y="208"/>
                  </a:lnTo>
                  <a:lnTo>
                    <a:pt x="184" y="226"/>
                  </a:lnTo>
                  <a:lnTo>
                    <a:pt x="176" y="240"/>
                  </a:lnTo>
                  <a:lnTo>
                    <a:pt x="164" y="250"/>
                  </a:lnTo>
                  <a:lnTo>
                    <a:pt x="150" y="260"/>
                  </a:lnTo>
                  <a:lnTo>
                    <a:pt x="134" y="266"/>
                  </a:lnTo>
                  <a:lnTo>
                    <a:pt x="11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0" name="Freeform 27"/>
            <p:cNvSpPr>
              <a:spLocks noEditPoints="1"/>
            </p:cNvSpPr>
            <p:nvPr/>
          </p:nvSpPr>
          <p:spPr bwMode="auto">
            <a:xfrm>
              <a:off x="3308984" y="673735"/>
              <a:ext cx="317049" cy="428625"/>
            </a:xfrm>
            <a:custGeom>
              <a:avLst/>
              <a:gdLst>
                <a:gd name="T0" fmla="*/ 8 w 200"/>
                <a:gd name="T1" fmla="*/ 80 h 270"/>
                <a:gd name="T2" fmla="*/ 10 w 200"/>
                <a:gd name="T3" fmla="*/ 58 h 270"/>
                <a:gd name="T4" fmla="*/ 24 w 200"/>
                <a:gd name="T5" fmla="*/ 28 h 270"/>
                <a:gd name="T6" fmla="*/ 48 w 200"/>
                <a:gd name="T7" fmla="*/ 10 h 270"/>
                <a:gd name="T8" fmla="*/ 80 w 200"/>
                <a:gd name="T9" fmla="*/ 0 h 270"/>
                <a:gd name="T10" fmla="*/ 98 w 200"/>
                <a:gd name="T11" fmla="*/ 0 h 270"/>
                <a:gd name="T12" fmla="*/ 146 w 200"/>
                <a:gd name="T13" fmla="*/ 6 h 270"/>
                <a:gd name="T14" fmla="*/ 174 w 200"/>
                <a:gd name="T15" fmla="*/ 22 h 270"/>
                <a:gd name="T16" fmla="*/ 188 w 200"/>
                <a:gd name="T17" fmla="*/ 46 h 270"/>
                <a:gd name="T18" fmla="*/ 192 w 200"/>
                <a:gd name="T19" fmla="*/ 78 h 270"/>
                <a:gd name="T20" fmla="*/ 192 w 200"/>
                <a:gd name="T21" fmla="*/ 214 h 270"/>
                <a:gd name="T22" fmla="*/ 196 w 200"/>
                <a:gd name="T23" fmla="*/ 254 h 270"/>
                <a:gd name="T24" fmla="*/ 136 w 200"/>
                <a:gd name="T25" fmla="*/ 264 h 270"/>
                <a:gd name="T26" fmla="*/ 132 w 200"/>
                <a:gd name="T27" fmla="*/ 250 h 270"/>
                <a:gd name="T28" fmla="*/ 128 w 200"/>
                <a:gd name="T29" fmla="*/ 238 h 270"/>
                <a:gd name="T30" fmla="*/ 122 w 200"/>
                <a:gd name="T31" fmla="*/ 246 h 270"/>
                <a:gd name="T32" fmla="*/ 108 w 200"/>
                <a:gd name="T33" fmla="*/ 260 h 270"/>
                <a:gd name="T34" fmla="*/ 92 w 200"/>
                <a:gd name="T35" fmla="*/ 268 h 270"/>
                <a:gd name="T36" fmla="*/ 62 w 200"/>
                <a:gd name="T37" fmla="*/ 270 h 270"/>
                <a:gd name="T38" fmla="*/ 46 w 200"/>
                <a:gd name="T39" fmla="*/ 268 h 270"/>
                <a:gd name="T40" fmla="*/ 22 w 200"/>
                <a:gd name="T41" fmla="*/ 256 h 270"/>
                <a:gd name="T42" fmla="*/ 8 w 200"/>
                <a:gd name="T43" fmla="*/ 236 h 270"/>
                <a:gd name="T44" fmla="*/ 0 w 200"/>
                <a:gd name="T45" fmla="*/ 210 h 270"/>
                <a:gd name="T46" fmla="*/ 0 w 200"/>
                <a:gd name="T47" fmla="*/ 196 h 270"/>
                <a:gd name="T48" fmla="*/ 4 w 200"/>
                <a:gd name="T49" fmla="*/ 166 h 270"/>
                <a:gd name="T50" fmla="*/ 16 w 200"/>
                <a:gd name="T51" fmla="*/ 144 h 270"/>
                <a:gd name="T52" fmla="*/ 36 w 200"/>
                <a:gd name="T53" fmla="*/ 128 h 270"/>
                <a:gd name="T54" fmla="*/ 64 w 200"/>
                <a:gd name="T55" fmla="*/ 116 h 270"/>
                <a:gd name="T56" fmla="*/ 102 w 200"/>
                <a:gd name="T57" fmla="*/ 106 h 270"/>
                <a:gd name="T58" fmla="*/ 122 w 200"/>
                <a:gd name="T59" fmla="*/ 96 h 270"/>
                <a:gd name="T60" fmla="*/ 128 w 200"/>
                <a:gd name="T61" fmla="*/ 76 h 270"/>
                <a:gd name="T62" fmla="*/ 126 w 200"/>
                <a:gd name="T63" fmla="*/ 62 h 270"/>
                <a:gd name="T64" fmla="*/ 122 w 200"/>
                <a:gd name="T65" fmla="*/ 54 h 270"/>
                <a:gd name="T66" fmla="*/ 112 w 200"/>
                <a:gd name="T67" fmla="*/ 46 h 270"/>
                <a:gd name="T68" fmla="*/ 98 w 200"/>
                <a:gd name="T69" fmla="*/ 44 h 270"/>
                <a:gd name="T70" fmla="*/ 90 w 200"/>
                <a:gd name="T71" fmla="*/ 46 h 270"/>
                <a:gd name="T72" fmla="*/ 80 w 200"/>
                <a:gd name="T73" fmla="*/ 50 h 270"/>
                <a:gd name="T74" fmla="*/ 72 w 200"/>
                <a:gd name="T75" fmla="*/ 58 h 270"/>
                <a:gd name="T76" fmla="*/ 68 w 200"/>
                <a:gd name="T77" fmla="*/ 78 h 270"/>
                <a:gd name="T78" fmla="*/ 8 w 200"/>
                <a:gd name="T79" fmla="*/ 86 h 270"/>
                <a:gd name="T80" fmla="*/ 128 w 200"/>
                <a:gd name="T81" fmla="*/ 136 h 270"/>
                <a:gd name="T82" fmla="*/ 100 w 200"/>
                <a:gd name="T83" fmla="*/ 148 h 270"/>
                <a:gd name="T84" fmla="*/ 84 w 200"/>
                <a:gd name="T85" fmla="*/ 154 h 270"/>
                <a:gd name="T86" fmla="*/ 72 w 200"/>
                <a:gd name="T87" fmla="*/ 162 h 270"/>
                <a:gd name="T88" fmla="*/ 64 w 200"/>
                <a:gd name="T89" fmla="*/ 174 h 270"/>
                <a:gd name="T90" fmla="*/ 62 w 200"/>
                <a:gd name="T91" fmla="*/ 190 h 270"/>
                <a:gd name="T92" fmla="*/ 68 w 200"/>
                <a:gd name="T93" fmla="*/ 214 h 270"/>
                <a:gd name="T94" fmla="*/ 76 w 200"/>
                <a:gd name="T95" fmla="*/ 222 h 270"/>
                <a:gd name="T96" fmla="*/ 88 w 200"/>
                <a:gd name="T97" fmla="*/ 226 h 270"/>
                <a:gd name="T98" fmla="*/ 102 w 200"/>
                <a:gd name="T99" fmla="*/ 224 h 270"/>
                <a:gd name="T100" fmla="*/ 114 w 200"/>
                <a:gd name="T101" fmla="*/ 216 h 270"/>
                <a:gd name="T102" fmla="*/ 124 w 200"/>
                <a:gd name="T103" fmla="*/ 204 h 270"/>
                <a:gd name="T104" fmla="*/ 128 w 200"/>
                <a:gd name="T105" fmla="*/ 186 h 2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0" h="270">
                  <a:moveTo>
                    <a:pt x="8" y="86"/>
                  </a:moveTo>
                  <a:lnTo>
                    <a:pt x="8" y="80"/>
                  </a:lnTo>
                  <a:lnTo>
                    <a:pt x="10" y="58"/>
                  </a:lnTo>
                  <a:lnTo>
                    <a:pt x="14" y="42"/>
                  </a:lnTo>
                  <a:lnTo>
                    <a:pt x="24" y="28"/>
                  </a:lnTo>
                  <a:lnTo>
                    <a:pt x="34" y="18"/>
                  </a:lnTo>
                  <a:lnTo>
                    <a:pt x="48" y="10"/>
                  </a:lnTo>
                  <a:lnTo>
                    <a:pt x="64" y="4"/>
                  </a:lnTo>
                  <a:lnTo>
                    <a:pt x="80" y="0"/>
                  </a:lnTo>
                  <a:lnTo>
                    <a:pt x="98" y="0"/>
                  </a:lnTo>
                  <a:lnTo>
                    <a:pt x="124" y="2"/>
                  </a:lnTo>
                  <a:lnTo>
                    <a:pt x="146" y="6"/>
                  </a:lnTo>
                  <a:lnTo>
                    <a:pt x="162" y="12"/>
                  </a:lnTo>
                  <a:lnTo>
                    <a:pt x="174" y="22"/>
                  </a:lnTo>
                  <a:lnTo>
                    <a:pt x="182" y="34"/>
                  </a:lnTo>
                  <a:lnTo>
                    <a:pt x="188" y="46"/>
                  </a:lnTo>
                  <a:lnTo>
                    <a:pt x="190" y="62"/>
                  </a:lnTo>
                  <a:lnTo>
                    <a:pt x="192" y="78"/>
                  </a:lnTo>
                  <a:lnTo>
                    <a:pt x="192" y="214"/>
                  </a:lnTo>
                  <a:lnTo>
                    <a:pt x="194" y="242"/>
                  </a:lnTo>
                  <a:lnTo>
                    <a:pt x="196" y="254"/>
                  </a:lnTo>
                  <a:lnTo>
                    <a:pt x="200" y="264"/>
                  </a:lnTo>
                  <a:lnTo>
                    <a:pt x="136" y="264"/>
                  </a:lnTo>
                  <a:lnTo>
                    <a:pt x="132" y="250"/>
                  </a:lnTo>
                  <a:lnTo>
                    <a:pt x="128" y="238"/>
                  </a:lnTo>
                  <a:lnTo>
                    <a:pt x="122" y="246"/>
                  </a:lnTo>
                  <a:lnTo>
                    <a:pt x="116" y="254"/>
                  </a:lnTo>
                  <a:lnTo>
                    <a:pt x="108" y="260"/>
                  </a:lnTo>
                  <a:lnTo>
                    <a:pt x="100" y="264"/>
                  </a:lnTo>
                  <a:lnTo>
                    <a:pt x="92" y="268"/>
                  </a:lnTo>
                  <a:lnTo>
                    <a:pt x="84" y="270"/>
                  </a:lnTo>
                  <a:lnTo>
                    <a:pt x="62" y="270"/>
                  </a:lnTo>
                  <a:lnTo>
                    <a:pt x="46" y="268"/>
                  </a:lnTo>
                  <a:lnTo>
                    <a:pt x="32" y="264"/>
                  </a:lnTo>
                  <a:lnTo>
                    <a:pt x="22" y="256"/>
                  </a:lnTo>
                  <a:lnTo>
                    <a:pt x="14" y="246"/>
                  </a:lnTo>
                  <a:lnTo>
                    <a:pt x="8" y="236"/>
                  </a:lnTo>
                  <a:lnTo>
                    <a:pt x="2" y="222"/>
                  </a:lnTo>
                  <a:lnTo>
                    <a:pt x="0" y="210"/>
                  </a:lnTo>
                  <a:lnTo>
                    <a:pt x="0" y="196"/>
                  </a:lnTo>
                  <a:lnTo>
                    <a:pt x="0" y="180"/>
                  </a:lnTo>
                  <a:lnTo>
                    <a:pt x="4" y="166"/>
                  </a:lnTo>
                  <a:lnTo>
                    <a:pt x="8" y="154"/>
                  </a:lnTo>
                  <a:lnTo>
                    <a:pt x="16" y="144"/>
                  </a:lnTo>
                  <a:lnTo>
                    <a:pt x="24" y="134"/>
                  </a:lnTo>
                  <a:lnTo>
                    <a:pt x="36" y="128"/>
                  </a:lnTo>
                  <a:lnTo>
                    <a:pt x="48" y="122"/>
                  </a:lnTo>
                  <a:lnTo>
                    <a:pt x="64" y="116"/>
                  </a:lnTo>
                  <a:lnTo>
                    <a:pt x="102" y="106"/>
                  </a:lnTo>
                  <a:lnTo>
                    <a:pt x="114" y="102"/>
                  </a:lnTo>
                  <a:lnTo>
                    <a:pt x="122" y="96"/>
                  </a:lnTo>
                  <a:lnTo>
                    <a:pt x="128" y="88"/>
                  </a:lnTo>
                  <a:lnTo>
                    <a:pt x="128" y="76"/>
                  </a:lnTo>
                  <a:lnTo>
                    <a:pt x="126" y="62"/>
                  </a:lnTo>
                  <a:lnTo>
                    <a:pt x="124" y="58"/>
                  </a:lnTo>
                  <a:lnTo>
                    <a:pt x="122" y="54"/>
                  </a:lnTo>
                  <a:lnTo>
                    <a:pt x="118" y="50"/>
                  </a:lnTo>
                  <a:lnTo>
                    <a:pt x="112" y="46"/>
                  </a:lnTo>
                  <a:lnTo>
                    <a:pt x="106" y="46"/>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84" y="154"/>
                  </a:lnTo>
                  <a:lnTo>
                    <a:pt x="76" y="158"/>
                  </a:lnTo>
                  <a:lnTo>
                    <a:pt x="72" y="162"/>
                  </a:lnTo>
                  <a:lnTo>
                    <a:pt x="68" y="168"/>
                  </a:lnTo>
                  <a:lnTo>
                    <a:pt x="64" y="174"/>
                  </a:lnTo>
                  <a:lnTo>
                    <a:pt x="62" y="190"/>
                  </a:lnTo>
                  <a:lnTo>
                    <a:pt x="64" y="204"/>
                  </a:lnTo>
                  <a:lnTo>
                    <a:pt x="68" y="214"/>
                  </a:lnTo>
                  <a:lnTo>
                    <a:pt x="72" y="220"/>
                  </a:lnTo>
                  <a:lnTo>
                    <a:pt x="76" y="222"/>
                  </a:lnTo>
                  <a:lnTo>
                    <a:pt x="82" y="224"/>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1" name="Freeform 28"/>
            <p:cNvSpPr>
              <a:spLocks/>
            </p:cNvSpPr>
            <p:nvPr/>
          </p:nvSpPr>
          <p:spPr bwMode="auto">
            <a:xfrm>
              <a:off x="3670744" y="673735"/>
              <a:ext cx="300790" cy="428625"/>
            </a:xfrm>
            <a:custGeom>
              <a:avLst/>
              <a:gdLst>
                <a:gd name="T0" fmla="*/ 58 w 190"/>
                <a:gd name="T1" fmla="*/ 188 h 270"/>
                <a:gd name="T2" fmla="*/ 60 w 190"/>
                <a:gd name="T3" fmla="*/ 196 h 270"/>
                <a:gd name="T4" fmla="*/ 64 w 190"/>
                <a:gd name="T5" fmla="*/ 210 h 270"/>
                <a:gd name="T6" fmla="*/ 72 w 190"/>
                <a:gd name="T7" fmla="*/ 220 h 270"/>
                <a:gd name="T8" fmla="*/ 86 w 190"/>
                <a:gd name="T9" fmla="*/ 224 h 270"/>
                <a:gd name="T10" fmla="*/ 94 w 190"/>
                <a:gd name="T11" fmla="*/ 226 h 270"/>
                <a:gd name="T12" fmla="*/ 112 w 190"/>
                <a:gd name="T13" fmla="*/ 222 h 270"/>
                <a:gd name="T14" fmla="*/ 122 w 190"/>
                <a:gd name="T15" fmla="*/ 214 h 270"/>
                <a:gd name="T16" fmla="*/ 126 w 190"/>
                <a:gd name="T17" fmla="*/ 202 h 270"/>
                <a:gd name="T18" fmla="*/ 126 w 190"/>
                <a:gd name="T19" fmla="*/ 194 h 270"/>
                <a:gd name="T20" fmla="*/ 120 w 190"/>
                <a:gd name="T21" fmla="*/ 176 h 270"/>
                <a:gd name="T22" fmla="*/ 102 w 190"/>
                <a:gd name="T23" fmla="*/ 166 h 270"/>
                <a:gd name="T24" fmla="*/ 56 w 190"/>
                <a:gd name="T25" fmla="*/ 148 h 270"/>
                <a:gd name="T26" fmla="*/ 32 w 190"/>
                <a:gd name="T27" fmla="*/ 138 h 270"/>
                <a:gd name="T28" fmla="*/ 16 w 190"/>
                <a:gd name="T29" fmla="*/ 122 h 270"/>
                <a:gd name="T30" fmla="*/ 4 w 190"/>
                <a:gd name="T31" fmla="*/ 102 h 270"/>
                <a:gd name="T32" fmla="*/ 2 w 190"/>
                <a:gd name="T33" fmla="*/ 78 h 270"/>
                <a:gd name="T34" fmla="*/ 2 w 190"/>
                <a:gd name="T35" fmla="*/ 62 h 270"/>
                <a:gd name="T36" fmla="*/ 14 w 190"/>
                <a:gd name="T37" fmla="*/ 34 h 270"/>
                <a:gd name="T38" fmla="*/ 36 w 190"/>
                <a:gd name="T39" fmla="*/ 12 h 270"/>
                <a:gd name="T40" fmla="*/ 72 w 190"/>
                <a:gd name="T41" fmla="*/ 2 h 270"/>
                <a:gd name="T42" fmla="*/ 96 w 190"/>
                <a:gd name="T43" fmla="*/ 0 h 270"/>
                <a:gd name="T44" fmla="*/ 136 w 190"/>
                <a:gd name="T45" fmla="*/ 4 h 270"/>
                <a:gd name="T46" fmla="*/ 162 w 190"/>
                <a:gd name="T47" fmla="*/ 18 h 270"/>
                <a:gd name="T48" fmla="*/ 178 w 190"/>
                <a:gd name="T49" fmla="*/ 42 h 270"/>
                <a:gd name="T50" fmla="*/ 184 w 190"/>
                <a:gd name="T51" fmla="*/ 72 h 270"/>
                <a:gd name="T52" fmla="*/ 124 w 190"/>
                <a:gd name="T53" fmla="*/ 84 h 270"/>
                <a:gd name="T54" fmla="*/ 124 w 190"/>
                <a:gd name="T55" fmla="*/ 66 h 270"/>
                <a:gd name="T56" fmla="*/ 118 w 190"/>
                <a:gd name="T57" fmla="*/ 54 h 270"/>
                <a:gd name="T58" fmla="*/ 110 w 190"/>
                <a:gd name="T59" fmla="*/ 48 h 270"/>
                <a:gd name="T60" fmla="*/ 96 w 190"/>
                <a:gd name="T61" fmla="*/ 44 h 270"/>
                <a:gd name="T62" fmla="*/ 84 w 190"/>
                <a:gd name="T63" fmla="*/ 46 h 270"/>
                <a:gd name="T64" fmla="*/ 70 w 190"/>
                <a:gd name="T65" fmla="*/ 56 h 270"/>
                <a:gd name="T66" fmla="*/ 66 w 190"/>
                <a:gd name="T67" fmla="*/ 66 h 270"/>
                <a:gd name="T68" fmla="*/ 64 w 190"/>
                <a:gd name="T69" fmla="*/ 72 h 270"/>
                <a:gd name="T70" fmla="*/ 70 w 190"/>
                <a:gd name="T71" fmla="*/ 90 h 270"/>
                <a:gd name="T72" fmla="*/ 94 w 190"/>
                <a:gd name="T73" fmla="*/ 102 h 270"/>
                <a:gd name="T74" fmla="*/ 134 w 190"/>
                <a:gd name="T75" fmla="*/ 116 h 270"/>
                <a:gd name="T76" fmla="*/ 160 w 190"/>
                <a:gd name="T77" fmla="*/ 128 h 270"/>
                <a:gd name="T78" fmla="*/ 178 w 190"/>
                <a:gd name="T79" fmla="*/ 144 h 270"/>
                <a:gd name="T80" fmla="*/ 186 w 190"/>
                <a:gd name="T81" fmla="*/ 164 h 270"/>
                <a:gd name="T82" fmla="*/ 190 w 190"/>
                <a:gd name="T83" fmla="*/ 190 h 270"/>
                <a:gd name="T84" fmla="*/ 188 w 190"/>
                <a:gd name="T85" fmla="*/ 208 h 270"/>
                <a:gd name="T86" fmla="*/ 174 w 190"/>
                <a:gd name="T87" fmla="*/ 240 h 270"/>
                <a:gd name="T88" fmla="*/ 148 w 190"/>
                <a:gd name="T89" fmla="*/ 260 h 270"/>
                <a:gd name="T90" fmla="*/ 114 w 190"/>
                <a:gd name="T91" fmla="*/ 270 h 270"/>
                <a:gd name="T92" fmla="*/ 94 w 190"/>
                <a:gd name="T93" fmla="*/ 270 h 270"/>
                <a:gd name="T94" fmla="*/ 48 w 190"/>
                <a:gd name="T95" fmla="*/ 264 h 270"/>
                <a:gd name="T96" fmla="*/ 20 w 190"/>
                <a:gd name="T97" fmla="*/ 248 h 270"/>
                <a:gd name="T98" fmla="*/ 4 w 190"/>
                <a:gd name="T99" fmla="*/ 222 h 270"/>
                <a:gd name="T100" fmla="*/ 0 w 190"/>
                <a:gd name="T101" fmla="*/ 188 h 270"/>
                <a:gd name="T102" fmla="*/ 58 w 190"/>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0" h="270">
                  <a:moveTo>
                    <a:pt x="58" y="180"/>
                  </a:moveTo>
                  <a:lnTo>
                    <a:pt x="58" y="188"/>
                  </a:lnTo>
                  <a:lnTo>
                    <a:pt x="60" y="196"/>
                  </a:lnTo>
                  <a:lnTo>
                    <a:pt x="62" y="204"/>
                  </a:lnTo>
                  <a:lnTo>
                    <a:pt x="64" y="210"/>
                  </a:lnTo>
                  <a:lnTo>
                    <a:pt x="68" y="216"/>
                  </a:lnTo>
                  <a:lnTo>
                    <a:pt x="72" y="220"/>
                  </a:lnTo>
                  <a:lnTo>
                    <a:pt x="78" y="222"/>
                  </a:lnTo>
                  <a:lnTo>
                    <a:pt x="86" y="224"/>
                  </a:lnTo>
                  <a:lnTo>
                    <a:pt x="94" y="226"/>
                  </a:lnTo>
                  <a:lnTo>
                    <a:pt x="108" y="224"/>
                  </a:lnTo>
                  <a:lnTo>
                    <a:pt x="112" y="222"/>
                  </a:lnTo>
                  <a:lnTo>
                    <a:pt x="118" y="218"/>
                  </a:lnTo>
                  <a:lnTo>
                    <a:pt x="122" y="214"/>
                  </a:lnTo>
                  <a:lnTo>
                    <a:pt x="124" y="208"/>
                  </a:lnTo>
                  <a:lnTo>
                    <a:pt x="126" y="202"/>
                  </a:lnTo>
                  <a:lnTo>
                    <a:pt x="126" y="194"/>
                  </a:lnTo>
                  <a:lnTo>
                    <a:pt x="124" y="184"/>
                  </a:lnTo>
                  <a:lnTo>
                    <a:pt x="120" y="176"/>
                  </a:lnTo>
                  <a:lnTo>
                    <a:pt x="112" y="170"/>
                  </a:lnTo>
                  <a:lnTo>
                    <a:pt x="102" y="166"/>
                  </a:lnTo>
                  <a:lnTo>
                    <a:pt x="56" y="148"/>
                  </a:lnTo>
                  <a:lnTo>
                    <a:pt x="44" y="144"/>
                  </a:lnTo>
                  <a:lnTo>
                    <a:pt x="32" y="138"/>
                  </a:lnTo>
                  <a:lnTo>
                    <a:pt x="24" y="130"/>
                  </a:lnTo>
                  <a:lnTo>
                    <a:pt x="16" y="122"/>
                  </a:lnTo>
                  <a:lnTo>
                    <a:pt x="10" y="112"/>
                  </a:lnTo>
                  <a:lnTo>
                    <a:pt x="4" y="102"/>
                  </a:lnTo>
                  <a:lnTo>
                    <a:pt x="2" y="90"/>
                  </a:lnTo>
                  <a:lnTo>
                    <a:pt x="2" y="78"/>
                  </a:lnTo>
                  <a:lnTo>
                    <a:pt x="2" y="62"/>
                  </a:lnTo>
                  <a:lnTo>
                    <a:pt x="6" y="48"/>
                  </a:lnTo>
                  <a:lnTo>
                    <a:pt x="14" y="34"/>
                  </a:lnTo>
                  <a:lnTo>
                    <a:pt x="24" y="22"/>
                  </a:lnTo>
                  <a:lnTo>
                    <a:pt x="36" y="12"/>
                  </a:lnTo>
                  <a:lnTo>
                    <a:pt x="52" y="6"/>
                  </a:lnTo>
                  <a:lnTo>
                    <a:pt x="72" y="2"/>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66"/>
                  </a:lnTo>
                  <a:lnTo>
                    <a:pt x="122" y="60"/>
                  </a:lnTo>
                  <a:lnTo>
                    <a:pt x="118" y="54"/>
                  </a:lnTo>
                  <a:lnTo>
                    <a:pt x="114" y="50"/>
                  </a:lnTo>
                  <a:lnTo>
                    <a:pt x="110" y="48"/>
                  </a:lnTo>
                  <a:lnTo>
                    <a:pt x="104" y="46"/>
                  </a:lnTo>
                  <a:lnTo>
                    <a:pt x="96" y="44"/>
                  </a:lnTo>
                  <a:lnTo>
                    <a:pt x="84" y="46"/>
                  </a:lnTo>
                  <a:lnTo>
                    <a:pt x="74" y="52"/>
                  </a:lnTo>
                  <a:lnTo>
                    <a:pt x="70" y="56"/>
                  </a:lnTo>
                  <a:lnTo>
                    <a:pt x="68" y="60"/>
                  </a:lnTo>
                  <a:lnTo>
                    <a:pt x="66" y="66"/>
                  </a:lnTo>
                  <a:lnTo>
                    <a:pt x="64" y="72"/>
                  </a:lnTo>
                  <a:lnTo>
                    <a:pt x="66" y="82"/>
                  </a:lnTo>
                  <a:lnTo>
                    <a:pt x="70" y="90"/>
                  </a:lnTo>
                  <a:lnTo>
                    <a:pt x="80" y="96"/>
                  </a:lnTo>
                  <a:lnTo>
                    <a:pt x="94" y="102"/>
                  </a:lnTo>
                  <a:lnTo>
                    <a:pt x="134" y="116"/>
                  </a:lnTo>
                  <a:lnTo>
                    <a:pt x="148" y="122"/>
                  </a:lnTo>
                  <a:lnTo>
                    <a:pt x="160" y="128"/>
                  </a:lnTo>
                  <a:lnTo>
                    <a:pt x="170" y="136"/>
                  </a:lnTo>
                  <a:lnTo>
                    <a:pt x="178" y="144"/>
                  </a:lnTo>
                  <a:lnTo>
                    <a:pt x="182" y="152"/>
                  </a:lnTo>
                  <a:lnTo>
                    <a:pt x="186" y="164"/>
                  </a:lnTo>
                  <a:lnTo>
                    <a:pt x="190" y="176"/>
                  </a:lnTo>
                  <a:lnTo>
                    <a:pt x="190" y="190"/>
                  </a:lnTo>
                  <a:lnTo>
                    <a:pt x="188" y="208"/>
                  </a:lnTo>
                  <a:lnTo>
                    <a:pt x="182" y="226"/>
                  </a:lnTo>
                  <a:lnTo>
                    <a:pt x="174" y="240"/>
                  </a:lnTo>
                  <a:lnTo>
                    <a:pt x="162" y="250"/>
                  </a:lnTo>
                  <a:lnTo>
                    <a:pt x="148" y="260"/>
                  </a:lnTo>
                  <a:lnTo>
                    <a:pt x="132" y="266"/>
                  </a:lnTo>
                  <a:lnTo>
                    <a:pt x="11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2" name="Rectangle 29"/>
            <p:cNvSpPr>
              <a:spLocks noChangeArrowheads="1"/>
            </p:cNvSpPr>
            <p:nvPr/>
          </p:nvSpPr>
          <p:spPr bwMode="auto">
            <a:xfrm>
              <a:off x="4032506" y="977009"/>
              <a:ext cx="101617" cy="117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3" name="Freeform 30"/>
            <p:cNvSpPr>
              <a:spLocks/>
            </p:cNvSpPr>
            <p:nvPr/>
          </p:nvSpPr>
          <p:spPr bwMode="auto">
            <a:xfrm>
              <a:off x="4191030" y="673735"/>
              <a:ext cx="317049" cy="428625"/>
            </a:xfrm>
            <a:custGeom>
              <a:avLst/>
              <a:gdLst>
                <a:gd name="T0" fmla="*/ 134 w 198"/>
                <a:gd name="T1" fmla="*/ 100 h 270"/>
                <a:gd name="T2" fmla="*/ 132 w 198"/>
                <a:gd name="T3" fmla="*/ 72 h 270"/>
                <a:gd name="T4" fmla="*/ 124 w 198"/>
                <a:gd name="T5" fmla="*/ 58 h 270"/>
                <a:gd name="T6" fmla="*/ 112 w 198"/>
                <a:gd name="T7" fmla="*/ 48 h 270"/>
                <a:gd name="T8" fmla="*/ 104 w 198"/>
                <a:gd name="T9" fmla="*/ 48 h 270"/>
                <a:gd name="T10" fmla="*/ 84 w 198"/>
                <a:gd name="T11" fmla="*/ 52 h 270"/>
                <a:gd name="T12" fmla="*/ 74 w 198"/>
                <a:gd name="T13" fmla="*/ 70 h 270"/>
                <a:gd name="T14" fmla="*/ 68 w 198"/>
                <a:gd name="T15" fmla="*/ 96 h 270"/>
                <a:gd name="T16" fmla="*/ 66 w 198"/>
                <a:gd name="T17" fmla="*/ 136 h 270"/>
                <a:gd name="T18" fmla="*/ 70 w 198"/>
                <a:gd name="T19" fmla="*/ 192 h 270"/>
                <a:gd name="T20" fmla="*/ 78 w 198"/>
                <a:gd name="T21" fmla="*/ 214 h 270"/>
                <a:gd name="T22" fmla="*/ 92 w 198"/>
                <a:gd name="T23" fmla="*/ 224 h 270"/>
                <a:gd name="T24" fmla="*/ 102 w 198"/>
                <a:gd name="T25" fmla="*/ 226 h 270"/>
                <a:gd name="T26" fmla="*/ 116 w 198"/>
                <a:gd name="T27" fmla="*/ 222 h 270"/>
                <a:gd name="T28" fmla="*/ 126 w 198"/>
                <a:gd name="T29" fmla="*/ 212 h 270"/>
                <a:gd name="T30" fmla="*/ 132 w 198"/>
                <a:gd name="T31" fmla="*/ 192 h 270"/>
                <a:gd name="T32" fmla="*/ 198 w 198"/>
                <a:gd name="T33" fmla="*/ 166 h 270"/>
                <a:gd name="T34" fmla="*/ 196 w 198"/>
                <a:gd name="T35" fmla="*/ 190 h 270"/>
                <a:gd name="T36" fmla="*/ 184 w 198"/>
                <a:gd name="T37" fmla="*/ 228 h 270"/>
                <a:gd name="T38" fmla="*/ 160 w 198"/>
                <a:gd name="T39" fmla="*/ 256 h 270"/>
                <a:gd name="T40" fmla="*/ 124 w 198"/>
                <a:gd name="T41" fmla="*/ 268 h 270"/>
                <a:gd name="T42" fmla="*/ 98 w 198"/>
                <a:gd name="T43" fmla="*/ 270 h 270"/>
                <a:gd name="T44" fmla="*/ 56 w 198"/>
                <a:gd name="T45" fmla="*/ 264 h 270"/>
                <a:gd name="T46" fmla="*/ 38 w 198"/>
                <a:gd name="T47" fmla="*/ 254 h 270"/>
                <a:gd name="T48" fmla="*/ 24 w 198"/>
                <a:gd name="T49" fmla="*/ 242 h 270"/>
                <a:gd name="T50" fmla="*/ 14 w 198"/>
                <a:gd name="T51" fmla="*/ 224 h 270"/>
                <a:gd name="T52" fmla="*/ 2 w 198"/>
                <a:gd name="T53" fmla="*/ 170 h 270"/>
                <a:gd name="T54" fmla="*/ 0 w 198"/>
                <a:gd name="T55" fmla="*/ 136 h 270"/>
                <a:gd name="T56" fmla="*/ 4 w 198"/>
                <a:gd name="T57" fmla="*/ 84 h 270"/>
                <a:gd name="T58" fmla="*/ 12 w 198"/>
                <a:gd name="T59" fmla="*/ 56 h 270"/>
                <a:gd name="T60" fmla="*/ 24 w 198"/>
                <a:gd name="T61" fmla="*/ 36 h 270"/>
                <a:gd name="T62" fmla="*/ 36 w 198"/>
                <a:gd name="T63" fmla="*/ 20 h 270"/>
                <a:gd name="T64" fmla="*/ 54 w 198"/>
                <a:gd name="T65" fmla="*/ 10 h 270"/>
                <a:gd name="T66" fmla="*/ 82 w 198"/>
                <a:gd name="T67" fmla="*/ 2 h 270"/>
                <a:gd name="T68" fmla="*/ 104 w 198"/>
                <a:gd name="T69" fmla="*/ 0 h 270"/>
                <a:gd name="T70" fmla="*/ 144 w 198"/>
                <a:gd name="T71" fmla="*/ 6 h 270"/>
                <a:gd name="T72" fmla="*/ 174 w 198"/>
                <a:gd name="T73" fmla="*/ 26 h 270"/>
                <a:gd name="T74" fmla="*/ 192 w 198"/>
                <a:gd name="T75" fmla="*/ 58 h 270"/>
                <a:gd name="T76" fmla="*/ 198 w 198"/>
                <a:gd name="T77" fmla="*/ 100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94" y="48"/>
                  </a:lnTo>
                  <a:lnTo>
                    <a:pt x="84" y="52"/>
                  </a:lnTo>
                  <a:lnTo>
                    <a:pt x="78" y="60"/>
                  </a:lnTo>
                  <a:lnTo>
                    <a:pt x="74" y="70"/>
                  </a:lnTo>
                  <a:lnTo>
                    <a:pt x="70" y="82"/>
                  </a:lnTo>
                  <a:lnTo>
                    <a:pt x="68" y="96"/>
                  </a:lnTo>
                  <a:lnTo>
                    <a:pt x="66" y="136"/>
                  </a:lnTo>
                  <a:lnTo>
                    <a:pt x="68" y="176"/>
                  </a:lnTo>
                  <a:lnTo>
                    <a:pt x="70" y="192"/>
                  </a:lnTo>
                  <a:lnTo>
                    <a:pt x="72" y="204"/>
                  </a:lnTo>
                  <a:lnTo>
                    <a:pt x="78" y="214"/>
                  </a:lnTo>
                  <a:lnTo>
                    <a:pt x="84" y="220"/>
                  </a:lnTo>
                  <a:lnTo>
                    <a:pt x="92" y="224"/>
                  </a:lnTo>
                  <a:lnTo>
                    <a:pt x="102" y="226"/>
                  </a:lnTo>
                  <a:lnTo>
                    <a:pt x="110" y="224"/>
                  </a:lnTo>
                  <a:lnTo>
                    <a:pt x="116" y="222"/>
                  </a:lnTo>
                  <a:lnTo>
                    <a:pt x="122" y="218"/>
                  </a:lnTo>
                  <a:lnTo>
                    <a:pt x="126" y="212"/>
                  </a:lnTo>
                  <a:lnTo>
                    <a:pt x="130" y="202"/>
                  </a:lnTo>
                  <a:lnTo>
                    <a:pt x="132" y="192"/>
                  </a:lnTo>
                  <a:lnTo>
                    <a:pt x="134" y="166"/>
                  </a:lnTo>
                  <a:lnTo>
                    <a:pt x="198" y="166"/>
                  </a:lnTo>
                  <a:lnTo>
                    <a:pt x="196" y="190"/>
                  </a:lnTo>
                  <a:lnTo>
                    <a:pt x="192" y="210"/>
                  </a:lnTo>
                  <a:lnTo>
                    <a:pt x="184" y="228"/>
                  </a:lnTo>
                  <a:lnTo>
                    <a:pt x="174" y="244"/>
                  </a:lnTo>
                  <a:lnTo>
                    <a:pt x="160" y="256"/>
                  </a:lnTo>
                  <a:lnTo>
                    <a:pt x="144" y="264"/>
                  </a:lnTo>
                  <a:lnTo>
                    <a:pt x="124" y="268"/>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4" name="Freeform 31"/>
            <p:cNvSpPr>
              <a:spLocks noEditPoints="1"/>
            </p:cNvSpPr>
            <p:nvPr/>
          </p:nvSpPr>
          <p:spPr bwMode="auto">
            <a:xfrm>
              <a:off x="4544663" y="673735"/>
              <a:ext cx="325179" cy="428625"/>
            </a:xfrm>
            <a:custGeom>
              <a:avLst/>
              <a:gdLst>
                <a:gd name="T0" fmla="*/ 102 w 204"/>
                <a:gd name="T1" fmla="*/ 0 h 270"/>
                <a:gd name="T2" fmla="*/ 130 w 204"/>
                <a:gd name="T3" fmla="*/ 2 h 270"/>
                <a:gd name="T4" fmla="*/ 152 w 204"/>
                <a:gd name="T5" fmla="*/ 8 h 270"/>
                <a:gd name="T6" fmla="*/ 170 w 204"/>
                <a:gd name="T7" fmla="*/ 18 h 270"/>
                <a:gd name="T8" fmla="*/ 182 w 204"/>
                <a:gd name="T9" fmla="*/ 34 h 270"/>
                <a:gd name="T10" fmla="*/ 192 w 204"/>
                <a:gd name="T11" fmla="*/ 52 h 270"/>
                <a:gd name="T12" fmla="*/ 202 w 204"/>
                <a:gd name="T13" fmla="*/ 104 h 270"/>
                <a:gd name="T14" fmla="*/ 204 w 204"/>
                <a:gd name="T15" fmla="*/ 136 h 270"/>
                <a:gd name="T16" fmla="*/ 198 w 204"/>
                <a:gd name="T17" fmla="*/ 194 h 270"/>
                <a:gd name="T18" fmla="*/ 188 w 204"/>
                <a:gd name="T19" fmla="*/ 226 h 270"/>
                <a:gd name="T20" fmla="*/ 176 w 204"/>
                <a:gd name="T21" fmla="*/ 244 h 270"/>
                <a:gd name="T22" fmla="*/ 160 w 204"/>
                <a:gd name="T23" fmla="*/ 256 h 270"/>
                <a:gd name="T24" fmla="*/ 140 w 204"/>
                <a:gd name="T25" fmla="*/ 266 h 270"/>
                <a:gd name="T26" fmla="*/ 102 w 204"/>
                <a:gd name="T27" fmla="*/ 270 h 270"/>
                <a:gd name="T28" fmla="*/ 88 w 204"/>
                <a:gd name="T29" fmla="*/ 270 h 270"/>
                <a:gd name="T30" fmla="*/ 64 w 204"/>
                <a:gd name="T31" fmla="*/ 266 h 270"/>
                <a:gd name="T32" fmla="*/ 44 w 204"/>
                <a:gd name="T33" fmla="*/ 258 h 270"/>
                <a:gd name="T34" fmla="*/ 28 w 204"/>
                <a:gd name="T35" fmla="*/ 244 h 270"/>
                <a:gd name="T36" fmla="*/ 16 w 204"/>
                <a:gd name="T37" fmla="*/ 228 h 270"/>
                <a:gd name="T38" fmla="*/ 6 w 204"/>
                <a:gd name="T39" fmla="*/ 194 h 270"/>
                <a:gd name="T40" fmla="*/ 0 w 204"/>
                <a:gd name="T41" fmla="*/ 136 h 270"/>
                <a:gd name="T42" fmla="*/ 2 w 204"/>
                <a:gd name="T43" fmla="*/ 104 h 270"/>
                <a:gd name="T44" fmla="*/ 14 w 204"/>
                <a:gd name="T45" fmla="*/ 54 h 270"/>
                <a:gd name="T46" fmla="*/ 24 w 204"/>
                <a:gd name="T47" fmla="*/ 34 h 270"/>
                <a:gd name="T48" fmla="*/ 38 w 204"/>
                <a:gd name="T49" fmla="*/ 20 h 270"/>
                <a:gd name="T50" fmla="*/ 54 w 204"/>
                <a:gd name="T51" fmla="*/ 8 h 270"/>
                <a:gd name="T52" fmla="*/ 76 w 204"/>
                <a:gd name="T53" fmla="*/ 2 h 270"/>
                <a:gd name="T54" fmla="*/ 102 w 204"/>
                <a:gd name="T55" fmla="*/ 0 h 270"/>
                <a:gd name="T56" fmla="*/ 102 w 204"/>
                <a:gd name="T57" fmla="*/ 226 h 270"/>
                <a:gd name="T58" fmla="*/ 120 w 204"/>
                <a:gd name="T59" fmla="*/ 220 h 270"/>
                <a:gd name="T60" fmla="*/ 130 w 204"/>
                <a:gd name="T61" fmla="*/ 204 h 270"/>
                <a:gd name="T62" fmla="*/ 136 w 204"/>
                <a:gd name="T63" fmla="*/ 176 h 270"/>
                <a:gd name="T64" fmla="*/ 138 w 204"/>
                <a:gd name="T65" fmla="*/ 136 h 270"/>
                <a:gd name="T66" fmla="*/ 134 w 204"/>
                <a:gd name="T67" fmla="*/ 78 h 270"/>
                <a:gd name="T68" fmla="*/ 126 w 204"/>
                <a:gd name="T69" fmla="*/ 56 h 270"/>
                <a:gd name="T70" fmla="*/ 112 w 204"/>
                <a:gd name="T71" fmla="*/ 46 h 270"/>
                <a:gd name="T72" fmla="*/ 102 w 204"/>
                <a:gd name="T73" fmla="*/ 44 h 270"/>
                <a:gd name="T74" fmla="*/ 84 w 204"/>
                <a:gd name="T75" fmla="*/ 52 h 270"/>
                <a:gd name="T76" fmla="*/ 72 w 204"/>
                <a:gd name="T77" fmla="*/ 70 h 270"/>
                <a:gd name="T78" fmla="*/ 68 w 204"/>
                <a:gd name="T79" fmla="*/ 98 h 270"/>
                <a:gd name="T80" fmla="*/ 66 w 204"/>
                <a:gd name="T81" fmla="*/ 136 h 270"/>
                <a:gd name="T82" fmla="*/ 70 w 204"/>
                <a:gd name="T83" fmla="*/ 186 h 270"/>
                <a:gd name="T84" fmla="*/ 76 w 204"/>
                <a:gd name="T85" fmla="*/ 210 h 270"/>
                <a:gd name="T86" fmla="*/ 92 w 204"/>
                <a:gd name="T87" fmla="*/ 224 h 270"/>
                <a:gd name="T88" fmla="*/ 102 w 204"/>
                <a:gd name="T89" fmla="*/ 226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6" y="94"/>
                  </a:lnTo>
                  <a:lnTo>
                    <a:pt x="134" y="78"/>
                  </a:lnTo>
                  <a:lnTo>
                    <a:pt x="130" y="66"/>
                  </a:lnTo>
                  <a:lnTo>
                    <a:pt x="126" y="56"/>
                  </a:lnTo>
                  <a:lnTo>
                    <a:pt x="120" y="50"/>
                  </a:lnTo>
                  <a:lnTo>
                    <a:pt x="112" y="46"/>
                  </a:lnTo>
                  <a:lnTo>
                    <a:pt x="102" y="44"/>
                  </a:lnTo>
                  <a:lnTo>
                    <a:pt x="92" y="46"/>
                  </a:lnTo>
                  <a:lnTo>
                    <a:pt x="84" y="52"/>
                  </a:lnTo>
                  <a:lnTo>
                    <a:pt x="76" y="60"/>
                  </a:lnTo>
                  <a:lnTo>
                    <a:pt x="72" y="70"/>
                  </a:lnTo>
                  <a:lnTo>
                    <a:pt x="70" y="84"/>
                  </a:lnTo>
                  <a:lnTo>
                    <a:pt x="68" y="98"/>
                  </a:lnTo>
                  <a:lnTo>
                    <a:pt x="66" y="136"/>
                  </a:lnTo>
                  <a:lnTo>
                    <a:pt x="68" y="172"/>
                  </a:lnTo>
                  <a:lnTo>
                    <a:pt x="70" y="186"/>
                  </a:lnTo>
                  <a:lnTo>
                    <a:pt x="72" y="200"/>
                  </a:lnTo>
                  <a:lnTo>
                    <a:pt x="76" y="210"/>
                  </a:lnTo>
                  <a:lnTo>
                    <a:pt x="84" y="218"/>
                  </a:lnTo>
                  <a:lnTo>
                    <a:pt x="92" y="224"/>
                  </a:lnTo>
                  <a:lnTo>
                    <a:pt x="102" y="2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5" name="Freeform 32"/>
            <p:cNvSpPr>
              <a:spLocks/>
            </p:cNvSpPr>
            <p:nvPr/>
          </p:nvSpPr>
          <p:spPr bwMode="auto">
            <a:xfrm>
              <a:off x="4926747" y="673735"/>
              <a:ext cx="504027" cy="420538"/>
            </a:xfrm>
            <a:custGeom>
              <a:avLst/>
              <a:gdLst>
                <a:gd name="T0" fmla="*/ 62 w 318"/>
                <a:gd name="T1" fmla="*/ 6 h 264"/>
                <a:gd name="T2" fmla="*/ 64 w 318"/>
                <a:gd name="T3" fmla="*/ 32 h 264"/>
                <a:gd name="T4" fmla="*/ 76 w 318"/>
                <a:gd name="T5" fmla="*/ 18 h 264"/>
                <a:gd name="T6" fmla="*/ 92 w 318"/>
                <a:gd name="T7" fmla="*/ 8 h 264"/>
                <a:gd name="T8" fmla="*/ 128 w 318"/>
                <a:gd name="T9" fmla="*/ 0 h 264"/>
                <a:gd name="T10" fmla="*/ 140 w 318"/>
                <a:gd name="T11" fmla="*/ 0 h 264"/>
                <a:gd name="T12" fmla="*/ 158 w 318"/>
                <a:gd name="T13" fmla="*/ 6 h 264"/>
                <a:gd name="T14" fmla="*/ 174 w 318"/>
                <a:gd name="T15" fmla="*/ 16 h 264"/>
                <a:gd name="T16" fmla="*/ 184 w 318"/>
                <a:gd name="T17" fmla="*/ 32 h 264"/>
                <a:gd name="T18" fmla="*/ 188 w 318"/>
                <a:gd name="T19" fmla="*/ 40 h 264"/>
                <a:gd name="T20" fmla="*/ 194 w 318"/>
                <a:gd name="T21" fmla="*/ 32 h 264"/>
                <a:gd name="T22" fmla="*/ 206 w 318"/>
                <a:gd name="T23" fmla="*/ 16 h 264"/>
                <a:gd name="T24" fmla="*/ 222 w 318"/>
                <a:gd name="T25" fmla="*/ 6 h 264"/>
                <a:gd name="T26" fmla="*/ 242 w 318"/>
                <a:gd name="T27" fmla="*/ 0 h 264"/>
                <a:gd name="T28" fmla="*/ 254 w 318"/>
                <a:gd name="T29" fmla="*/ 0 h 264"/>
                <a:gd name="T30" fmla="*/ 282 w 318"/>
                <a:gd name="T31" fmla="*/ 4 h 264"/>
                <a:gd name="T32" fmla="*/ 302 w 318"/>
                <a:gd name="T33" fmla="*/ 20 h 264"/>
                <a:gd name="T34" fmla="*/ 314 w 318"/>
                <a:gd name="T35" fmla="*/ 44 h 264"/>
                <a:gd name="T36" fmla="*/ 318 w 318"/>
                <a:gd name="T37" fmla="*/ 76 h 264"/>
                <a:gd name="T38" fmla="*/ 252 w 318"/>
                <a:gd name="T39" fmla="*/ 264 h 264"/>
                <a:gd name="T40" fmla="*/ 252 w 318"/>
                <a:gd name="T41" fmla="*/ 84 h 264"/>
                <a:gd name="T42" fmla="*/ 246 w 318"/>
                <a:gd name="T43" fmla="*/ 60 h 264"/>
                <a:gd name="T44" fmla="*/ 238 w 318"/>
                <a:gd name="T45" fmla="*/ 52 h 264"/>
                <a:gd name="T46" fmla="*/ 226 w 318"/>
                <a:gd name="T47" fmla="*/ 50 h 264"/>
                <a:gd name="T48" fmla="*/ 218 w 318"/>
                <a:gd name="T49" fmla="*/ 52 h 264"/>
                <a:gd name="T50" fmla="*/ 206 w 318"/>
                <a:gd name="T51" fmla="*/ 56 h 264"/>
                <a:gd name="T52" fmla="*/ 198 w 318"/>
                <a:gd name="T53" fmla="*/ 68 h 264"/>
                <a:gd name="T54" fmla="*/ 192 w 318"/>
                <a:gd name="T55" fmla="*/ 84 h 264"/>
                <a:gd name="T56" fmla="*/ 192 w 318"/>
                <a:gd name="T57" fmla="*/ 264 h 264"/>
                <a:gd name="T58" fmla="*/ 126 w 318"/>
                <a:gd name="T59" fmla="*/ 84 h 264"/>
                <a:gd name="T60" fmla="*/ 124 w 318"/>
                <a:gd name="T61" fmla="*/ 70 h 264"/>
                <a:gd name="T62" fmla="*/ 116 w 318"/>
                <a:gd name="T63" fmla="*/ 56 h 264"/>
                <a:gd name="T64" fmla="*/ 106 w 318"/>
                <a:gd name="T65" fmla="*/ 50 h 264"/>
                <a:gd name="T66" fmla="*/ 100 w 318"/>
                <a:gd name="T67" fmla="*/ 50 h 264"/>
                <a:gd name="T68" fmla="*/ 86 w 318"/>
                <a:gd name="T69" fmla="*/ 54 h 264"/>
                <a:gd name="T70" fmla="*/ 74 w 318"/>
                <a:gd name="T71" fmla="*/ 62 h 264"/>
                <a:gd name="T72" fmla="*/ 68 w 318"/>
                <a:gd name="T73" fmla="*/ 76 h 264"/>
                <a:gd name="T74" fmla="*/ 66 w 318"/>
                <a:gd name="T75" fmla="*/ 94 h 264"/>
                <a:gd name="T76" fmla="*/ 0 w 318"/>
                <a:gd name="T77" fmla="*/ 264 h 2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8" h="264">
                  <a:moveTo>
                    <a:pt x="0" y="6"/>
                  </a:moveTo>
                  <a:lnTo>
                    <a:pt x="62" y="6"/>
                  </a:lnTo>
                  <a:lnTo>
                    <a:pt x="62" y="32"/>
                  </a:lnTo>
                  <a:lnTo>
                    <a:pt x="64" y="32"/>
                  </a:lnTo>
                  <a:lnTo>
                    <a:pt x="76" y="18"/>
                  </a:lnTo>
                  <a:lnTo>
                    <a:pt x="84" y="12"/>
                  </a:lnTo>
                  <a:lnTo>
                    <a:pt x="92" y="8"/>
                  </a:lnTo>
                  <a:lnTo>
                    <a:pt x="110" y="2"/>
                  </a:lnTo>
                  <a:lnTo>
                    <a:pt x="128" y="0"/>
                  </a:lnTo>
                  <a:lnTo>
                    <a:pt x="140" y="0"/>
                  </a:lnTo>
                  <a:lnTo>
                    <a:pt x="150" y="2"/>
                  </a:lnTo>
                  <a:lnTo>
                    <a:pt x="158" y="6"/>
                  </a:lnTo>
                  <a:lnTo>
                    <a:pt x="166" y="10"/>
                  </a:lnTo>
                  <a:lnTo>
                    <a:pt x="174" y="16"/>
                  </a:lnTo>
                  <a:lnTo>
                    <a:pt x="180" y="24"/>
                  </a:lnTo>
                  <a:lnTo>
                    <a:pt x="184" y="32"/>
                  </a:lnTo>
                  <a:lnTo>
                    <a:pt x="188" y="40"/>
                  </a:lnTo>
                  <a:lnTo>
                    <a:pt x="194" y="32"/>
                  </a:lnTo>
                  <a:lnTo>
                    <a:pt x="198" y="22"/>
                  </a:lnTo>
                  <a:lnTo>
                    <a:pt x="206" y="16"/>
                  </a:lnTo>
                  <a:lnTo>
                    <a:pt x="214" y="10"/>
                  </a:lnTo>
                  <a:lnTo>
                    <a:pt x="222" y="6"/>
                  </a:lnTo>
                  <a:lnTo>
                    <a:pt x="232" y="2"/>
                  </a:lnTo>
                  <a:lnTo>
                    <a:pt x="242"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0" y="70"/>
                  </a:lnTo>
                  <a:lnTo>
                    <a:pt x="246" y="60"/>
                  </a:lnTo>
                  <a:lnTo>
                    <a:pt x="242" y="56"/>
                  </a:lnTo>
                  <a:lnTo>
                    <a:pt x="238" y="52"/>
                  </a:lnTo>
                  <a:lnTo>
                    <a:pt x="232"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4" y="70"/>
                  </a:lnTo>
                  <a:lnTo>
                    <a:pt x="120" y="60"/>
                  </a:lnTo>
                  <a:lnTo>
                    <a:pt x="116" y="56"/>
                  </a:lnTo>
                  <a:lnTo>
                    <a:pt x="112" y="52"/>
                  </a:lnTo>
                  <a:lnTo>
                    <a:pt x="106"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grpSp>
      <p:sp>
        <p:nvSpPr>
          <p:cNvPr id="16" name="Rectangle 33">
            <a:hlinkClick r:id="rId3"/>
          </p:cNvPr>
          <p:cNvSpPr>
            <a:spLocks noChangeArrowheads="1"/>
          </p:cNvSpPr>
          <p:nvPr userDrawn="1"/>
        </p:nvSpPr>
        <p:spPr bwMode="auto">
          <a:xfrm>
            <a:off x="3668717" y="4594226"/>
            <a:ext cx="1806575" cy="284163"/>
          </a:xfrm>
          <a:prstGeom prst="rect">
            <a:avLst/>
          </a:prstGeom>
          <a:solidFill>
            <a:schemeClr val="bg1">
              <a:alpha val="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50000"/>
              </a:spcBef>
              <a:spcAft>
                <a:spcPct val="17000"/>
              </a:spcAft>
              <a:buClr>
                <a:srgbClr val="000000"/>
              </a:buClr>
              <a:buFont typeface="Wingdings" pitchFamily="2" charset="2"/>
              <a:buNone/>
            </a:pPr>
            <a:endParaRPr lang="en-US" sz="1400" dirty="0">
              <a:solidFill>
                <a:srgbClr val="292929"/>
              </a:solidFill>
              <a:ea typeface="ＭＳ Ｐゴシック" pitchFamily="34" charset="-128"/>
            </a:endParaRPr>
          </a:p>
        </p:txBody>
      </p:sp>
      <p:sp>
        <p:nvSpPr>
          <p:cNvPr id="17" name="TextBox 17"/>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00539B"/>
                </a:solidFill>
                <a:latin typeface=" arial"/>
                <a:ea typeface=" arial"/>
                <a:cs typeface=" arial"/>
              </a:rPr>
              <a:t/>
            </a:r>
            <a:br>
              <a:rPr lang="en-US" sz="600" b="1" dirty="0">
                <a:solidFill>
                  <a:srgbClr val="00539B"/>
                </a:solidFill>
                <a:latin typeface=" arial"/>
                <a:ea typeface=" arial"/>
                <a:cs typeface=" arial"/>
              </a:rPr>
            </a:br>
            <a:r>
              <a:rPr lang="en-US" sz="600" b="1" dirty="0">
                <a:solidFill>
                  <a:srgbClr val="00539B"/>
                </a:solidFill>
                <a:latin typeface=" arial"/>
                <a:ea typeface=" arial"/>
                <a:cs typeface=" arial"/>
              </a:rPr>
              <a:t>Copyright © 2011, SAS Institute Inc. All rights reserved.</a:t>
            </a:r>
          </a:p>
        </p:txBody>
      </p:sp>
      <p:sp>
        <p:nvSpPr>
          <p:cNvPr id="20" name="Text Placeholder 9"/>
          <p:cNvSpPr>
            <a:spLocks noGrp="1"/>
          </p:cNvSpPr>
          <p:nvPr>
            <p:ph type="body" sz="quarter" idx="11"/>
          </p:nvPr>
        </p:nvSpPr>
        <p:spPr>
          <a:xfrm>
            <a:off x="1755081" y="2914652"/>
            <a:ext cx="5633847" cy="1413207"/>
          </a:xfrm>
        </p:spPr>
        <p:txBody>
          <a:bodyPr/>
          <a:lstStyle>
            <a:lvl1pPr marL="0" indent="0" algn="ctr">
              <a:lnSpc>
                <a:spcPct val="100000"/>
              </a:lnSpc>
              <a:spcBef>
                <a:spcPts val="0"/>
              </a:spcBef>
              <a:spcAft>
                <a:spcPts val="0"/>
              </a:spcAft>
              <a:buNone/>
              <a:defRPr sz="1600" b="0" baseline="0">
                <a:solidFill>
                  <a:schemeClr val="bg1"/>
                </a:solidFill>
                <a:latin typeface="Arial"/>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Rectangle 45"/>
          <p:cNvSpPr>
            <a:spLocks noGrp="1" noChangeArrowheads="1"/>
          </p:cNvSpPr>
          <p:nvPr>
            <p:ph type="subTitle" sz="quarter" idx="1"/>
          </p:nvPr>
        </p:nvSpPr>
        <p:spPr>
          <a:xfrm>
            <a:off x="1752091" y="2469166"/>
            <a:ext cx="5639818" cy="355482"/>
          </a:xfrm>
        </p:spPr>
        <p:txBody>
          <a:bodyPr/>
          <a:lstStyle>
            <a:lvl1pPr marL="0" indent="0" algn="ctr">
              <a:lnSpc>
                <a:spcPct val="95000"/>
              </a:lnSpc>
              <a:spcBef>
                <a:spcPct val="0"/>
              </a:spcBef>
              <a:spcAft>
                <a:spcPct val="0"/>
              </a:spcAft>
              <a:buFont typeface="Wingdings" pitchFamily="2" charset="2"/>
              <a:buNone/>
              <a:defRPr sz="1800" b="1" baseline="0">
                <a:solidFill>
                  <a:srgbClr val="D9D9D9"/>
                </a:solidFill>
                <a:latin typeface="Arial"/>
              </a:defRPr>
            </a:lvl1pPr>
          </a:lstStyle>
          <a:p>
            <a:r>
              <a:rPr lang="en-US" smtClean="0"/>
              <a:t>Click to edit Master subtitle style</a:t>
            </a:r>
            <a:endParaRPr lang="en-US" dirty="0"/>
          </a:p>
        </p:txBody>
      </p:sp>
    </p:spTree>
    <p:extLst>
      <p:ext uri="{BB962C8B-B14F-4D97-AF65-F5344CB8AC3E}">
        <p14:creationId xmlns:p14="http://schemas.microsoft.com/office/powerpoint/2010/main" val="22155199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7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64467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A_nur_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6" name="Textplatzhalter 5"/>
          <p:cNvSpPr>
            <a:spLocks noGrp="1"/>
          </p:cNvSpPr>
          <p:nvPr>
            <p:ph type="body" sz="quarter" idx="11"/>
          </p:nvPr>
        </p:nvSpPr>
        <p:spPr>
          <a:xfrm>
            <a:off x="684213" y="476913"/>
            <a:ext cx="8208962" cy="424732"/>
          </a:xfrm>
        </p:spPr>
        <p:txBody>
          <a:bodyPr/>
          <a:lstStyle>
            <a:lvl1pPr marL="0" indent="0">
              <a:buFontTx/>
              <a:buNone/>
              <a:defRPr sz="2400">
                <a:latin typeface="+mj-lt"/>
              </a:defRPr>
            </a:lvl1pPr>
          </a:lstStyle>
          <a:p>
            <a:pPr lvl="0"/>
            <a:r>
              <a:rPr lang="en-US" smtClean="0"/>
              <a:t>Click to edit Master text styles</a:t>
            </a:r>
          </a:p>
        </p:txBody>
      </p:sp>
    </p:spTree>
    <p:extLst>
      <p:ext uri="{BB962C8B-B14F-4D97-AF65-F5344CB8AC3E}">
        <p14:creationId xmlns:p14="http://schemas.microsoft.com/office/powerpoint/2010/main" val="3664878945"/>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306473"/>
            <a:ext cx="2515438" cy="253916"/>
          </a:xfrm>
        </p:spPr>
        <p:txBody>
          <a:bodyPr/>
          <a:lstStyle>
            <a:lvl1pPr>
              <a:defRPr>
                <a:latin typeface="Calibri" pitchFamily="34" charset="0"/>
                <a:cs typeface="Calibri" pitchFamily="34" charset="0"/>
              </a:defRPr>
            </a:lvl1p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255847"/>
            <a:ext cx="6054720"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Calibri" pitchFamily="34" charset="0"/>
                <a:cs typeface="Calibri" pitchFamily="34" charset="0"/>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0" y="1879254"/>
            <a:ext cx="8232776" cy="2001766"/>
          </a:xfrm>
        </p:spPr>
        <p:txBody>
          <a:bodyPr wrap="square" anchor="t">
            <a:spAutoFit/>
          </a:bodyPr>
          <a:lstStyle>
            <a:lvl1pPr>
              <a:defRPr baseline="0">
                <a:latin typeface="Calibri" pitchFamily="34" charset="0"/>
                <a:cs typeface="Calibri" pitchFamily="34" charset="0"/>
              </a:defRPr>
            </a:lvl1pPr>
            <a:lvl2pPr>
              <a:defRPr baseline="0">
                <a:latin typeface="Calibri" pitchFamily="34" charset="0"/>
                <a:cs typeface="Calibri" pitchFamily="34" charset="0"/>
              </a:defRPr>
            </a:lvl2pPr>
            <a:lvl3pPr>
              <a:defRPr baseline="0">
                <a:latin typeface="Calibri" pitchFamily="34" charset="0"/>
                <a:cs typeface="Calibri" pitchFamily="34" charset="0"/>
              </a:defRPr>
            </a:lvl3pPr>
            <a:lvl4pPr>
              <a:defRPr baseline="0">
                <a:latin typeface="Calibri" pitchFamily="34" charset="0"/>
                <a:cs typeface="Calibri" pitchFamily="34" charset="0"/>
              </a:defRPr>
            </a:lvl4pPr>
            <a:lvl5pPr>
              <a:defRPr baseline="0">
                <a:latin typeface="Calibri" pitchFamily="34" charset="0"/>
                <a:cs typeface="Calibri"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795334489"/>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2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255847"/>
            <a:ext cx="6054720"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0" y="1879253"/>
            <a:ext cx="8232776" cy="1384995"/>
          </a:xfr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750486548"/>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6" y="255847"/>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3019617015"/>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6" y="255847"/>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291573462"/>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8120"/>
            <a:ext cx="7772400" cy="276999"/>
          </a:xfrm>
        </p:spPr>
        <p:txBody>
          <a:bodyPr/>
          <a:lstStyle/>
          <a:p>
            <a:r>
              <a:rPr lang="ru-RU"/>
              <a:t>Образец заголовка</a:t>
            </a:r>
          </a:p>
        </p:txBody>
      </p:sp>
      <p:sp>
        <p:nvSpPr>
          <p:cNvPr id="3" name="Подзаголовок 2"/>
          <p:cNvSpPr>
            <a:spLocks noGrp="1"/>
          </p:cNvSpPr>
          <p:nvPr>
            <p:ph type="subTitle" idx="1"/>
          </p:nvPr>
        </p:nvSpPr>
        <p:spPr>
          <a:xfrm>
            <a:off x="1371600" y="3403085"/>
            <a:ext cx="6400800" cy="338550"/>
          </a:xfrm>
        </p:spPr>
        <p:txBody>
          <a:bodyPr/>
          <a:lstStyle>
            <a:lvl1pPr marL="0" indent="0" algn="ctr">
              <a:buNone/>
              <a:defRPr/>
            </a:lvl1pPr>
            <a:lvl2pPr marL="457063" indent="0" algn="ctr">
              <a:buNone/>
              <a:defRPr/>
            </a:lvl2pPr>
            <a:lvl3pPr marL="914126" indent="0" algn="ctr">
              <a:buNone/>
              <a:defRPr/>
            </a:lvl3pPr>
            <a:lvl4pPr marL="1371189" indent="0" algn="ctr">
              <a:buNone/>
              <a:defRPr/>
            </a:lvl4pPr>
            <a:lvl5pPr marL="1828251" indent="0" algn="ctr">
              <a:buNone/>
              <a:defRPr/>
            </a:lvl5pPr>
            <a:lvl6pPr marL="2285314" indent="0" algn="ctr">
              <a:buNone/>
              <a:defRPr/>
            </a:lvl6pPr>
            <a:lvl7pPr marL="2742377" indent="0" algn="ctr">
              <a:buNone/>
              <a:defRPr/>
            </a:lvl7pPr>
            <a:lvl8pPr marL="3199440" indent="0" algn="ctr">
              <a:buNone/>
              <a:defRPr/>
            </a:lvl8pPr>
            <a:lvl9pPr marL="3656503" indent="0" algn="ctr">
              <a:buNone/>
              <a:defRPr/>
            </a:lvl9pPr>
          </a:lstStyle>
          <a:p>
            <a:r>
              <a:rPr lang="ru-RU"/>
              <a:t>Образец подзаголовка</a:t>
            </a:r>
          </a:p>
        </p:txBody>
      </p:sp>
    </p:spTree>
    <p:extLst>
      <p:ext uri="{BB962C8B-B14F-4D97-AF65-F5344CB8AC3E}">
        <p14:creationId xmlns:p14="http://schemas.microsoft.com/office/powerpoint/2010/main" val="9425943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a:xfrm>
            <a:off x="457200" y="1735531"/>
            <a:ext cx="8229600" cy="1672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7844820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742"/>
            <a:ext cx="7772400" cy="707758"/>
          </a:xfrm>
        </p:spPr>
        <p:txBody>
          <a:bodyPr/>
          <a:lstStyle>
            <a:lvl1pPr algn="l">
              <a:defRPr sz="3999" b="1" cap="all"/>
            </a:lvl1pPr>
          </a:lstStyle>
          <a:p>
            <a:r>
              <a:rPr lang="ru-RU"/>
              <a:t>Образец заголовка</a:t>
            </a:r>
          </a:p>
        </p:txBody>
      </p:sp>
      <p:sp>
        <p:nvSpPr>
          <p:cNvPr id="3" name="Текст 2"/>
          <p:cNvSpPr>
            <a:spLocks noGrp="1"/>
          </p:cNvSpPr>
          <p:nvPr>
            <p:ph type="body" idx="1"/>
          </p:nvPr>
        </p:nvSpPr>
        <p:spPr>
          <a:xfrm>
            <a:off x="722313" y="2905766"/>
            <a:ext cx="7772400" cy="399977"/>
          </a:xfrm>
        </p:spPr>
        <p:txBody>
          <a:bodyPr anchor="b"/>
          <a:lstStyle>
            <a:lvl1pPr marL="0" indent="0">
              <a:buNone/>
              <a:defRPr sz="1999"/>
            </a:lvl1pPr>
            <a:lvl2pPr marL="457063" indent="0">
              <a:buNone/>
              <a:defRPr sz="1799"/>
            </a:lvl2pPr>
            <a:lvl3pPr marL="914126" indent="0">
              <a:buNone/>
              <a:defRPr sz="1600"/>
            </a:lvl3pPr>
            <a:lvl4pPr marL="1371189" indent="0">
              <a:buNone/>
              <a:defRPr sz="1400"/>
            </a:lvl4pPr>
            <a:lvl5pPr marL="1828251" indent="0">
              <a:buNone/>
              <a:defRPr sz="1400"/>
            </a:lvl5pPr>
            <a:lvl6pPr marL="2285314" indent="0">
              <a:buNone/>
              <a:defRPr sz="1400"/>
            </a:lvl6pPr>
            <a:lvl7pPr marL="2742377" indent="0">
              <a:buNone/>
              <a:defRPr sz="1400"/>
            </a:lvl7pPr>
            <a:lvl8pPr marL="3199440" indent="0">
              <a:buNone/>
              <a:defRPr sz="1400"/>
            </a:lvl8pPr>
            <a:lvl9pPr marL="3656503" indent="0">
              <a:buNone/>
              <a:defRPr sz="1400"/>
            </a:lvl9pPr>
          </a:lstStyle>
          <a:p>
            <a:pPr lvl="0"/>
            <a:r>
              <a:rPr lang="ru-RU"/>
              <a:t>Образец текста</a:t>
            </a:r>
          </a:p>
        </p:txBody>
      </p:sp>
    </p:spTree>
    <p:extLst>
      <p:ext uri="{BB962C8B-B14F-4D97-AF65-F5344CB8AC3E}">
        <p14:creationId xmlns:p14="http://schemas.microsoft.com/office/powerpoint/2010/main" val="1104634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ck Background">
    <p:bg>
      <p:bgPr>
        <a:solidFill>
          <a:schemeClr val="tx1"/>
        </a:solidFill>
        <a:effectLst/>
      </p:bgPr>
    </p:bg>
    <p:spTree>
      <p:nvGrpSpPr>
        <p:cNvPr id="1" name=""/>
        <p:cNvGrpSpPr/>
        <p:nvPr/>
      </p:nvGrpSpPr>
      <p:grpSpPr>
        <a:xfrm>
          <a:off x="0" y="0"/>
          <a:ext cx="0" cy="0"/>
          <a:chOff x="0" y="0"/>
          <a:chExt cx="0" cy="0"/>
        </a:xfrm>
      </p:grpSpPr>
      <p:sp>
        <p:nvSpPr>
          <p:cNvPr id="9" name="TextBox 1"/>
          <p:cNvSpPr txBox="1"/>
          <p:nvPr/>
        </p:nvSpPr>
        <p:spPr>
          <a:xfrm>
            <a:off x="2917284" y="1945650"/>
            <a:ext cx="3309432" cy="369332"/>
          </a:xfrm>
          <a:prstGeom prst="rect">
            <a:avLst/>
          </a:prstGeom>
          <a:noFill/>
        </p:spPr>
        <p:txBody>
          <a:bodyPr wrap="none" rtlCol="0" anchor="ctr">
            <a:spAutoFit/>
          </a:bodyPr>
          <a:lstStyle/>
          <a:p>
            <a:r>
              <a:rPr lang="en-US" baseline="0" dirty="0" smtClean="0">
                <a:solidFill>
                  <a:schemeClr val="tx2"/>
                </a:solidFill>
              </a:rPr>
              <a:t>This slide is for video use only.</a:t>
            </a:r>
            <a:endParaRPr lang="en-US" baseline="0" dirty="0">
              <a:solidFill>
                <a:schemeClr val="tx2"/>
              </a:solidFill>
            </a:endParaRPr>
          </a:p>
        </p:txBody>
      </p:sp>
      <p:sp>
        <p:nvSpPr>
          <p:cNvPr id="8" name="Media Placeholder 2"/>
          <p:cNvSpPr>
            <a:spLocks noGrp="1" noChangeAspect="1"/>
          </p:cNvSpPr>
          <p:nvPr>
            <p:ph type="media" sz="quarter" idx="10"/>
          </p:nvPr>
        </p:nvSpPr>
        <p:spPr>
          <a:xfrm>
            <a:off x="1371600" y="771525"/>
            <a:ext cx="6400800" cy="3600450"/>
          </a:xfrm>
          <a:ln>
            <a:solidFill>
              <a:schemeClr val="tx2"/>
            </a:solidFill>
          </a:ln>
        </p:spPr>
        <p:txBody>
          <a:bodyPr>
            <a:noAutofit/>
          </a:bodyPr>
          <a:lstStyle>
            <a:lvl1pPr>
              <a:buNone/>
              <a:defRPr baseline="0">
                <a:solidFill>
                  <a:schemeClr val="bg2">
                    <a:lumMod val="50000"/>
                  </a:schemeClr>
                </a:solidFill>
              </a:defRPr>
            </a:lvl1pPr>
          </a:lstStyle>
          <a:p>
            <a:r>
              <a:rPr lang="en-US" smtClean="0"/>
              <a:t>Click icon to add media</a:t>
            </a:r>
            <a:endParaRPr lang="en-US" dirty="0"/>
          </a:p>
        </p:txBody>
      </p:sp>
      <p:sp>
        <p:nvSpPr>
          <p:cNvPr id="3" name="TextBox 3"/>
          <p:cNvSpPr txBox="1"/>
          <p:nvPr/>
        </p:nvSpPr>
        <p:spPr>
          <a:xfrm>
            <a:off x="0" y="4989612"/>
            <a:ext cx="1931989" cy="153888"/>
          </a:xfrm>
          <a:prstGeom prst="rect">
            <a:avLst/>
          </a:prstGeom>
          <a:noFill/>
        </p:spPr>
        <p:txBody>
          <a:bodyPr wrap="square" anchor="ctr">
            <a:spAutoFit/>
          </a:bodyPr>
          <a:lstStyle/>
          <a:p>
            <a:pPr algn="l" defTabSz="274320" eaLnBrk="0" hangingPunct="0">
              <a:defRPr/>
            </a:pPr>
            <a:r>
              <a:rPr lang="en-US" sz="400" b="0" kern="300" spc="50" baseline="0" dirty="0" smtClean="0">
                <a:solidFill>
                  <a:schemeClr val="tx1">
                    <a:lumMod val="75000"/>
                    <a:lumOff val="25000"/>
                  </a:schemeClr>
                </a:solidFill>
                <a:latin typeface="Arial"/>
                <a:ea typeface="ＭＳ Ｐゴシック" pitchFamily="34" charset="-128"/>
                <a:cs typeface="Arial"/>
              </a:rPr>
              <a:t>Copyright </a:t>
            </a:r>
            <a:r>
              <a:rPr lang="en-US" sz="400" b="0" kern="300" spc="50" baseline="0" dirty="0">
                <a:solidFill>
                  <a:schemeClr val="tx1">
                    <a:lumMod val="75000"/>
                    <a:lumOff val="25000"/>
                  </a:schemeClr>
                </a:solidFill>
                <a:latin typeface="Arial"/>
                <a:ea typeface="ＭＳ Ｐゴシック" pitchFamily="34" charset="-128"/>
                <a:cs typeface="Arial"/>
              </a:rPr>
              <a:t>© </a:t>
            </a:r>
            <a:r>
              <a:rPr lang="en-US" sz="400" b="0" kern="300" spc="50" baseline="0" dirty="0" smtClean="0">
                <a:solidFill>
                  <a:schemeClr val="tx1">
                    <a:lumMod val="75000"/>
                    <a:lumOff val="25000"/>
                  </a:schemeClr>
                </a:solidFill>
                <a:latin typeface="Arial"/>
                <a:ea typeface="ＭＳ Ｐゴシック" pitchFamily="34" charset="-128"/>
                <a:cs typeface="Arial"/>
              </a:rPr>
              <a:t>2013, </a:t>
            </a:r>
            <a:r>
              <a:rPr lang="en-US" sz="400" b="0" kern="300" spc="50" baseline="0" dirty="0">
                <a:solidFill>
                  <a:schemeClr val="tx1">
                    <a:lumMod val="75000"/>
                    <a:lumOff val="25000"/>
                  </a:schemeClr>
                </a:solidFill>
                <a:latin typeface="Arial"/>
                <a:ea typeface="ＭＳ Ｐゴシック" pitchFamily="34" charset="-128"/>
                <a:cs typeface="Arial"/>
              </a:rPr>
              <a:t>SAS Institute Inc. All rights reserved.</a:t>
            </a:r>
          </a:p>
        </p:txBody>
      </p:sp>
    </p:spTree>
    <p:extLst>
      <p:ext uri="{BB962C8B-B14F-4D97-AF65-F5344CB8AC3E}">
        <p14:creationId xmlns:p14="http://schemas.microsoft.com/office/powerpoint/2010/main" val="1702537661"/>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487802"/>
            <a:ext cx="4038600" cy="2167897"/>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487802"/>
            <a:ext cx="4038600" cy="2167897"/>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26713885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6312"/>
            <a:ext cx="8229600" cy="276999"/>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69914"/>
            <a:ext cx="4040188" cy="461533"/>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63656"/>
            <a:ext cx="4040188" cy="1898529"/>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69914"/>
            <a:ext cx="4041775" cy="461533"/>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2163656"/>
            <a:ext cx="4041775" cy="1898529"/>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9708086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21290062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259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676012"/>
            <a:ext cx="3008313" cy="399981"/>
          </a:xfrm>
        </p:spPr>
        <p:txBody>
          <a:bodyPr anchor="b"/>
          <a:lstStyle>
            <a:lvl1pPr algn="l">
              <a:defRPr sz="1999" b="1"/>
            </a:lvl1pPr>
          </a:lstStyle>
          <a:p>
            <a:r>
              <a:rPr lang="ru-RU"/>
              <a:t>Образец заголовка</a:t>
            </a:r>
          </a:p>
        </p:txBody>
      </p:sp>
      <p:sp>
        <p:nvSpPr>
          <p:cNvPr id="3" name="Содержимое 2"/>
          <p:cNvSpPr>
            <a:spLocks noGrp="1"/>
          </p:cNvSpPr>
          <p:nvPr>
            <p:ph idx="1"/>
          </p:nvPr>
        </p:nvSpPr>
        <p:spPr>
          <a:xfrm>
            <a:off x="3575050" y="1160216"/>
            <a:ext cx="5111750" cy="2478688"/>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2681307"/>
            <a:ext cx="3008313" cy="30777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ru-RU"/>
              <a:t>Образец текста</a:t>
            </a:r>
          </a:p>
        </p:txBody>
      </p:sp>
    </p:spTree>
    <p:extLst>
      <p:ext uri="{BB962C8B-B14F-4D97-AF65-F5344CB8AC3E}">
        <p14:creationId xmlns:p14="http://schemas.microsoft.com/office/powerpoint/2010/main" val="34079944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26264"/>
            <a:ext cx="5486400" cy="399981"/>
          </a:xfrm>
        </p:spPr>
        <p:txBody>
          <a:bodyPr anchor="b"/>
          <a:lstStyle>
            <a:lvl1pPr algn="l">
              <a:defRPr sz="1999" b="1"/>
            </a:lvl1pPr>
          </a:lstStyle>
          <a:p>
            <a:r>
              <a:rPr lang="ru-RU"/>
              <a:t>Образец заголовка</a:t>
            </a:r>
          </a:p>
        </p:txBody>
      </p:sp>
      <p:sp>
        <p:nvSpPr>
          <p:cNvPr id="3" name="Рисунок 2"/>
          <p:cNvSpPr>
            <a:spLocks noGrp="1"/>
          </p:cNvSpPr>
          <p:nvPr>
            <p:ph type="pic" idx="1"/>
          </p:nvPr>
        </p:nvSpPr>
        <p:spPr>
          <a:xfrm>
            <a:off x="1792288" y="1710485"/>
            <a:ext cx="5486400" cy="584643"/>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ru-RU"/>
          </a:p>
        </p:txBody>
      </p:sp>
      <p:sp>
        <p:nvSpPr>
          <p:cNvPr id="4" name="Текст 3"/>
          <p:cNvSpPr>
            <a:spLocks noGrp="1"/>
          </p:cNvSpPr>
          <p:nvPr>
            <p:ph type="body" sz="half" idx="2"/>
          </p:nvPr>
        </p:nvSpPr>
        <p:spPr>
          <a:xfrm>
            <a:off x="1792288" y="4173890"/>
            <a:ext cx="5486400" cy="30777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ru-RU"/>
              <a:t>Образец текста</a:t>
            </a:r>
          </a:p>
        </p:txBody>
      </p:sp>
    </p:spTree>
    <p:extLst>
      <p:ext uri="{BB962C8B-B14F-4D97-AF65-F5344CB8AC3E}">
        <p14:creationId xmlns:p14="http://schemas.microsoft.com/office/powerpoint/2010/main" val="23715438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a:xfrm>
            <a:off x="3181779" y="1773361"/>
            <a:ext cx="2780441" cy="15967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61201589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317468" y="298358"/>
            <a:ext cx="369332" cy="2935969"/>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584711" y="298358"/>
            <a:ext cx="1764778" cy="293596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40654290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5"/>
            <a:ext cx="2515438" cy="276914"/>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8" y="255848"/>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768681923"/>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cxnSp>
        <p:nvCxnSpPr>
          <p:cNvPr id="9" name="Straight Connector 8"/>
          <p:cNvCxnSpPr/>
          <p:nvPr userDrawn="1"/>
        </p:nvCxnSpPr>
        <p:spPr bwMode="auto">
          <a:xfrm>
            <a:off x="2635256" y="0"/>
            <a:ext cx="0" cy="914400"/>
          </a:xfrm>
          <a:prstGeom prst="line">
            <a:avLst/>
          </a:prstGeom>
          <a:solidFill>
            <a:schemeClr val="accent1"/>
          </a:solidFill>
          <a:ln w="12700" cap="flat" cmpd="sng" algn="ctr">
            <a:gradFill flip="none" rotWithShape="1">
              <a:gsLst>
                <a:gs pos="0">
                  <a:schemeClr val="accent5"/>
                </a:gs>
                <a:gs pos="100000">
                  <a:schemeClr val="accent5">
                    <a:alpha val="0"/>
                  </a:schemeClr>
                </a:gs>
              </a:gsLst>
              <a:lin ang="5400000" scaled="1"/>
              <a:tileRect/>
            </a:gradFill>
            <a:prstDash val="solid"/>
            <a:round/>
            <a:headEnd type="none" w="med" len="med"/>
            <a:tailEnd type="none" w="med" len="med"/>
          </a:ln>
          <a:effectLst/>
        </p:spPr>
      </p:cxnSp>
      <p:sp>
        <p:nvSpPr>
          <p:cNvPr id="10" name="Text Placeholder 3"/>
          <p:cNvSpPr>
            <a:spLocks noGrp="1"/>
          </p:cNvSpPr>
          <p:nvPr>
            <p:ph type="body" sz="quarter" idx="12" hasCustomPrompt="1"/>
          </p:nvPr>
        </p:nvSpPr>
        <p:spPr>
          <a:xfrm>
            <a:off x="165100" y="242302"/>
            <a:ext cx="2400306" cy="461661"/>
          </a:xfrm>
        </p:spPr>
        <p:txBody>
          <a:bodyPr wrap="square" anchor="ctr">
            <a:spAutoFit/>
          </a:bodyPr>
          <a:lstStyle>
            <a:lvl1pPr marL="0" indent="0" algn="r">
              <a:spcBef>
                <a:spcPts val="0"/>
              </a:spcBef>
              <a:spcAft>
                <a:spcPts val="0"/>
              </a:spcAft>
              <a:buNone/>
              <a:defRPr sz="1200" baseline="0">
                <a:solidFill>
                  <a:schemeClr val="accent1"/>
                </a:solidFill>
                <a:effectLst/>
                <a:latin typeface="Arial Black" pitchFamily="34" charset="0"/>
              </a:defRPr>
            </a:lvl1pPr>
          </a:lstStyle>
          <a:p>
            <a:pPr lvl="0"/>
            <a:r>
              <a:rPr lang="en-US" dirty="0" smtClean="0"/>
              <a:t>CLICK TO EDIT TITLE TEXT</a:t>
            </a:r>
            <a:endParaRPr lang="en-US" dirty="0"/>
          </a:p>
        </p:txBody>
      </p:sp>
      <p:sp>
        <p:nvSpPr>
          <p:cNvPr id="11" name="Text Placeholder 2"/>
          <p:cNvSpPr>
            <a:spLocks noGrp="1"/>
          </p:cNvSpPr>
          <p:nvPr>
            <p:ph type="body" sz="quarter" idx="13" hasCustomPrompt="1"/>
          </p:nvPr>
        </p:nvSpPr>
        <p:spPr>
          <a:xfrm>
            <a:off x="2635256" y="334637"/>
            <a:ext cx="6051544" cy="276995"/>
          </a:xfrm>
        </p:spPr>
        <p:txBody>
          <a:bodyPr wrap="square" anchor="ctr">
            <a:spAutoFit/>
          </a:bodyPr>
          <a:lstStyle>
            <a:lvl1pPr marL="0" algn="l">
              <a:spcBef>
                <a:spcPts val="0"/>
              </a:spcBef>
              <a:spcAft>
                <a:spcPts val="0"/>
              </a:spcAft>
              <a:defRPr sz="1200" b="1" baseline="0">
                <a:solidFill>
                  <a:schemeClr val="accent1">
                    <a:lumMod val="60000"/>
                    <a:lumOff val="40000"/>
                  </a:schemeClr>
                </a:solidFill>
              </a:defRPr>
            </a:lvl1pPr>
          </a:lstStyle>
          <a:p>
            <a:pPr lvl="0"/>
            <a:r>
              <a:rPr lang="en-US" dirty="0" smtClean="0"/>
              <a:t>CLICK TO EDIT SUBTITLE TEXT</a:t>
            </a:r>
            <a:endParaRPr lang="en-US" dirty="0"/>
          </a:p>
        </p:txBody>
      </p:sp>
      <p:sp>
        <p:nvSpPr>
          <p:cNvPr id="3" name="Content Placeholder 2"/>
          <p:cNvSpPr>
            <a:spLocks noGrp="1"/>
          </p:cNvSpPr>
          <p:nvPr>
            <p:ph sz="quarter" idx="14" hasCustomPrompt="1"/>
          </p:nvPr>
        </p:nvSpPr>
        <p:spPr>
          <a:xfrm>
            <a:off x="457200" y="1986977"/>
            <a:ext cx="8229600" cy="1169547"/>
          </a:xfrm>
        </p:spPr>
        <p:txBody>
          <a:bodyPr anchor="ctr">
            <a:spAutoFit/>
          </a:bodyPr>
          <a:lstStyle>
            <a:lvl1pPr marL="0" indent="0">
              <a:spcBef>
                <a:spcPts val="0"/>
              </a:spcBef>
              <a:spcAft>
                <a:spcPts val="0"/>
              </a:spcAft>
              <a:defRPr sz="1400" baseline="0"/>
            </a:lvl1pPr>
            <a:lvl2pPr marL="228531" indent="-114266">
              <a:spcBef>
                <a:spcPts val="0"/>
              </a:spcBef>
              <a:spcAft>
                <a:spcPts val="0"/>
              </a:spcAft>
              <a:tabLst/>
              <a:defRPr sz="1400"/>
            </a:lvl2pPr>
            <a:lvl3pPr marL="457063" indent="-114266">
              <a:spcBef>
                <a:spcPts val="0"/>
              </a:spcBef>
              <a:spcAft>
                <a:spcPts val="0"/>
              </a:spcAft>
              <a:defRPr sz="1400"/>
            </a:lvl3pPr>
            <a:lvl4pPr marL="685594" indent="-114266">
              <a:spcBef>
                <a:spcPts val="0"/>
              </a:spcBef>
              <a:defRPr sz="1400"/>
            </a:lvl4pPr>
            <a:lvl5pPr marL="914126" indent="-114266">
              <a:spcBef>
                <a:spcPts val="0"/>
              </a:spcBef>
              <a:tabLst/>
              <a:defRPr sz="14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304818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90117191"/>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cSld name="Image Only">
    <p:spTree>
      <p:nvGrpSpPr>
        <p:cNvPr id="1" name=""/>
        <p:cNvGrpSpPr/>
        <p:nvPr/>
      </p:nvGrpSpPr>
      <p:grpSpPr>
        <a:xfrm>
          <a:off x="0" y="0"/>
          <a:ext cx="0" cy="0"/>
          <a:chOff x="0" y="0"/>
          <a:chExt cx="0" cy="0"/>
        </a:xfrm>
      </p:grpSpPr>
      <p:pic>
        <p:nvPicPr>
          <p:cNvPr id="2" name="Picture 11" descr="ppt_4-3_text-no-color.png"/>
          <p:cNvPicPr preferRelativeResize="0">
            <a:picLocks noChangeAspect="1"/>
          </p:cNvPicPr>
          <p:nvPr userDrawn="1"/>
        </p:nvPicPr>
        <p:blipFill>
          <a:blip r:embed="rId2"/>
          <a:srcRect/>
          <a:stretch>
            <a:fillRect/>
          </a:stretch>
        </p:blipFill>
        <p:spPr bwMode="auto">
          <a:xfrm>
            <a:off x="0" y="4786325"/>
            <a:ext cx="9144000" cy="357187"/>
          </a:xfrm>
          <a:prstGeom prst="rect">
            <a:avLst/>
          </a:prstGeom>
          <a:noFill/>
          <a:ln w="9525">
            <a:noFill/>
            <a:miter lim="800000"/>
            <a:headEnd/>
            <a:tailEnd/>
          </a:ln>
        </p:spPr>
      </p:pic>
      <p:sp>
        <p:nvSpPr>
          <p:cNvPr id="3" name="TextBox 4"/>
          <p:cNvSpPr txBox="1"/>
          <p:nvPr userDrawn="1"/>
        </p:nvSpPr>
        <p:spPr>
          <a:xfrm>
            <a:off x="2995637" y="4866891"/>
            <a:ext cx="3138487" cy="276999"/>
          </a:xfrm>
          <a:prstGeom prst="rect">
            <a:avLst/>
          </a:prstGeom>
          <a:noFill/>
        </p:spPr>
        <p:txBody>
          <a:bodyPr anchor="ctr">
            <a:spAutoFit/>
          </a:bodyPr>
          <a:lstStyle/>
          <a:p>
            <a:pPr algn="ctr" eaLnBrk="0" fontAlgn="base" hangingPunct="0">
              <a:spcBef>
                <a:spcPct val="0"/>
              </a:spcBef>
              <a:spcAft>
                <a:spcPct val="0"/>
              </a:spcAft>
              <a:defRPr/>
            </a:pPr>
            <a:r>
              <a:rPr lang="en-US" sz="600" b="1" kern="300" spc="50" dirty="0">
                <a:solidFill>
                  <a:srgbClr val="52719E"/>
                </a:solidFill>
              </a:rPr>
              <a:t/>
            </a:r>
            <a:br>
              <a:rPr lang="en-US" sz="600" b="1" kern="300" spc="50" dirty="0">
                <a:solidFill>
                  <a:srgbClr val="52719E"/>
                </a:solidFill>
              </a:rPr>
            </a:br>
            <a:r>
              <a:rPr lang="en-US" sz="600" b="1" kern="300" spc="50" dirty="0">
                <a:solidFill>
                  <a:srgbClr val="52719E"/>
                </a:solidFill>
              </a:rPr>
              <a:t>Copyright © 2012, SAS Institute Inc. All rights reserved.</a:t>
            </a:r>
          </a:p>
        </p:txBody>
      </p:sp>
    </p:spTree>
    <p:extLst>
      <p:ext uri="{BB962C8B-B14F-4D97-AF65-F5344CB8AC3E}">
        <p14:creationId xmlns:p14="http://schemas.microsoft.com/office/powerpoint/2010/main" val="3332189236"/>
      </p:ext>
    </p:extLst>
  </p:cSld>
  <p:clrMapOvr>
    <a:masterClrMapping/>
  </p:clrMapOvr>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Line 47"/>
          <p:cNvSpPr>
            <a:spLocks noChangeShapeType="1"/>
          </p:cNvSpPr>
          <p:nvPr/>
        </p:nvSpPr>
        <p:spPr bwMode="auto">
          <a:xfrm>
            <a:off x="1252538" y="3198813"/>
            <a:ext cx="4805362" cy="0"/>
          </a:xfrm>
          <a:prstGeom prst="line">
            <a:avLst/>
          </a:prstGeom>
          <a:noFill/>
          <a:ln w="19050">
            <a:solidFill>
              <a:schemeClr val="accent5"/>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dirty="0">
              <a:solidFill>
                <a:srgbClr val="292929"/>
              </a:solidFill>
            </a:endParaRPr>
          </a:p>
        </p:txBody>
      </p:sp>
      <p:sp>
        <p:nvSpPr>
          <p:cNvPr id="5" name="Rectangle 5"/>
          <p:cNvSpPr>
            <a:spLocks noChangeArrowheads="1"/>
          </p:cNvSpPr>
          <p:nvPr userDrawn="1"/>
        </p:nvSpPr>
        <p:spPr bwMode="auto">
          <a:xfrm>
            <a:off x="0" y="0"/>
            <a:ext cx="544513" cy="5143500"/>
          </a:xfrm>
          <a:prstGeom prst="rect">
            <a:avLst/>
          </a:prstGeom>
          <a:solidFill>
            <a:srgbClr val="FF881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50000"/>
              </a:spcBef>
              <a:spcAft>
                <a:spcPct val="17000"/>
              </a:spcAft>
              <a:buClr>
                <a:srgbClr val="000000"/>
              </a:buClr>
              <a:buFont typeface="Wingdings" pitchFamily="2" charset="2"/>
              <a:buNone/>
            </a:pPr>
            <a:endParaRPr lang="en-US" sz="1400" dirty="0">
              <a:solidFill>
                <a:srgbClr val="292929"/>
              </a:solidFill>
              <a:ea typeface="ＭＳ Ｐゴシック" pitchFamily="34" charset="-128"/>
            </a:endParaRPr>
          </a:p>
        </p:txBody>
      </p:sp>
      <p:sp>
        <p:nvSpPr>
          <p:cNvPr id="6" name="TextBox 7"/>
          <p:cNvSpPr txBox="1"/>
          <p:nvPr userDrawn="1"/>
        </p:nvSpPr>
        <p:spPr>
          <a:xfrm>
            <a:off x="2995613" y="4867275"/>
            <a:ext cx="3138487" cy="276225"/>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C1C1C1"/>
                </a:solidFill>
                <a:latin typeface=" arial"/>
                <a:ea typeface=" arial"/>
                <a:cs typeface=" arial"/>
              </a:rPr>
              <a:t/>
            </a:r>
            <a:br>
              <a:rPr lang="en-US" sz="600" b="1" dirty="0">
                <a:solidFill>
                  <a:srgbClr val="C1C1C1"/>
                </a:solidFill>
                <a:latin typeface=" arial"/>
                <a:ea typeface=" arial"/>
                <a:cs typeface=" arial"/>
              </a:rPr>
            </a:br>
            <a:r>
              <a:rPr lang="en-US" sz="600" b="1" dirty="0">
                <a:solidFill>
                  <a:srgbClr val="C1C1C1"/>
                </a:solidFill>
                <a:latin typeface=" arial"/>
                <a:ea typeface=" arial"/>
                <a:cs typeface=" arial"/>
              </a:rPr>
              <a:t>Copyright © 2011, SAS Institute Inc. All rights reserved.</a:t>
            </a:r>
          </a:p>
        </p:txBody>
      </p:sp>
      <p:sp>
        <p:nvSpPr>
          <p:cNvPr id="23596" name="Rectangle 44"/>
          <p:cNvSpPr>
            <a:spLocks noGrp="1" noChangeArrowheads="1"/>
          </p:cNvSpPr>
          <p:nvPr>
            <p:ph type="ctrTitle" sz="quarter"/>
          </p:nvPr>
        </p:nvSpPr>
        <p:spPr>
          <a:xfrm>
            <a:off x="1143000" y="2199172"/>
            <a:ext cx="4914900" cy="1011944"/>
          </a:xfrm>
        </p:spPr>
        <p:txBody>
          <a:bodyPr anchor="b">
            <a:spAutoFit/>
          </a:bodyPr>
          <a:lstStyle>
            <a:lvl1pPr>
              <a:defRPr sz="3600" b="1" i="0" spc="0">
                <a:solidFill>
                  <a:srgbClr val="0053C3"/>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3200401"/>
            <a:ext cx="3810000" cy="326243"/>
          </a:xfrm>
        </p:spPr>
        <p:txBody>
          <a:bodyPr/>
          <a:lstStyle>
            <a:lvl1pPr marL="0" indent="0">
              <a:lnSpc>
                <a:spcPct val="95000"/>
              </a:lnSpc>
              <a:spcBef>
                <a:spcPct val="0"/>
              </a:spcBef>
              <a:spcAft>
                <a:spcPct val="0"/>
              </a:spcAft>
              <a:buFont typeface="Wingdings" pitchFamily="2" charset="2"/>
              <a:buNone/>
              <a:defRPr sz="1600" baseline="0">
                <a:solidFill>
                  <a:schemeClr val="tx1"/>
                </a:solidFill>
                <a:latin typeface="Aria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416512444"/>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53C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38175" y="919162"/>
            <a:ext cx="8201025" cy="2001766"/>
          </a:xfrm>
        </p:spPr>
        <p:txBody>
          <a:bodyPr/>
          <a:lstStyle>
            <a:lvl1pPr>
              <a:buClr>
                <a:schemeClr val="accent2"/>
              </a:buClr>
              <a:defRPr/>
            </a:lvl1pPr>
            <a:lvl2pPr>
              <a:buClr>
                <a:schemeClr val="accent2"/>
              </a:buClr>
              <a:buFont typeface="Wingdings" pitchFamily="2" charset="2"/>
              <a:buChar char="§"/>
              <a:defRPr baseline="0">
                <a:solidFill>
                  <a:schemeClr val="bg2"/>
                </a:solidFill>
              </a:defRPr>
            </a:lvl2pPr>
            <a:lvl3pPr>
              <a:buClr>
                <a:schemeClr val="accent2"/>
              </a:buClr>
              <a:buFont typeface="Arial" pitchFamily="34" charset="0"/>
              <a:buChar char="»"/>
              <a:defRPr baseline="0">
                <a:solidFill>
                  <a:schemeClr val="bg2"/>
                </a:solidFill>
              </a:defRPr>
            </a:lvl3pPr>
            <a:lvl4pPr>
              <a:buClr>
                <a:schemeClr val="accent2"/>
              </a:buClr>
              <a:buFont typeface="Arial" pitchFamily="34" charset="0"/>
              <a:buChar char="»"/>
              <a:defRPr baseline="0">
                <a:solidFill>
                  <a:schemeClr val="bg2"/>
                </a:solidFill>
              </a:defRPr>
            </a:lvl4pPr>
            <a:lvl5pPr>
              <a:buClr>
                <a:schemeClr val="accent2"/>
              </a:buClr>
              <a:buFont typeface="Arial" pitchFamily="34" charset="0"/>
              <a:buChar char="–"/>
              <a:defRPr baseline="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10520592"/>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659419700"/>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Image Only">
    <p:spTree>
      <p:nvGrpSpPr>
        <p:cNvPr id="1" name=""/>
        <p:cNvGrpSpPr/>
        <p:nvPr/>
      </p:nvGrpSpPr>
      <p:grpSpPr>
        <a:xfrm>
          <a:off x="0" y="0"/>
          <a:ext cx="0" cy="0"/>
          <a:chOff x="0" y="0"/>
          <a:chExt cx="0" cy="0"/>
        </a:xfrm>
      </p:grpSpPr>
      <p:pic>
        <p:nvPicPr>
          <p:cNvPr id="2" name="Picture 11" descr="ppt_4-3_text-no-color.png"/>
          <p:cNvPicPr preferRelativeResize="0">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86313"/>
            <a:ext cx="9144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p:cNvSpPr txBox="1"/>
          <p:nvPr userDrawn="1"/>
        </p:nvSpPr>
        <p:spPr>
          <a:xfrm>
            <a:off x="2995613" y="4867275"/>
            <a:ext cx="3138487" cy="276225"/>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52719E"/>
                </a:solidFill>
                <a:latin typeface=" arial"/>
                <a:ea typeface=" arial"/>
                <a:cs typeface=" arial"/>
              </a:rPr>
              <a:t/>
            </a:r>
            <a:br>
              <a:rPr lang="en-US" sz="600" b="1" dirty="0">
                <a:solidFill>
                  <a:srgbClr val="52719E"/>
                </a:solidFill>
                <a:latin typeface=" arial"/>
                <a:ea typeface=" arial"/>
                <a:cs typeface=" arial"/>
              </a:rPr>
            </a:br>
            <a:r>
              <a:rPr lang="en-US" sz="600" b="1" dirty="0">
                <a:solidFill>
                  <a:srgbClr val="52719E"/>
                </a:solidFill>
                <a:latin typeface=" arial"/>
                <a:ea typeface=" arial"/>
                <a:cs typeface=" arial"/>
              </a:rPr>
              <a:t>Copyright © 2011, SAS Institute Inc. All rights reserved.</a:t>
            </a:r>
          </a:p>
        </p:txBody>
      </p:sp>
    </p:spTree>
    <p:extLst>
      <p:ext uri="{BB962C8B-B14F-4D97-AF65-F5344CB8AC3E}">
        <p14:creationId xmlns:p14="http://schemas.microsoft.com/office/powerpoint/2010/main" val="1877992753"/>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Line 47"/>
          <p:cNvSpPr>
            <a:spLocks noChangeShapeType="1"/>
          </p:cNvSpPr>
          <p:nvPr/>
        </p:nvSpPr>
        <p:spPr bwMode="auto">
          <a:xfrm>
            <a:off x="733425" y="2146300"/>
            <a:ext cx="767715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5" name="Line 47"/>
          <p:cNvSpPr>
            <a:spLocks noChangeShapeType="1"/>
          </p:cNvSpPr>
          <p:nvPr/>
        </p:nvSpPr>
        <p:spPr bwMode="auto">
          <a:xfrm>
            <a:off x="733425" y="2146300"/>
            <a:ext cx="767715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6" name="Line 47"/>
          <p:cNvSpPr>
            <a:spLocks noChangeShapeType="1"/>
          </p:cNvSpPr>
          <p:nvPr userDrawn="1"/>
        </p:nvSpPr>
        <p:spPr bwMode="auto">
          <a:xfrm>
            <a:off x="733425" y="2146300"/>
            <a:ext cx="767715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pic>
        <p:nvPicPr>
          <p:cNvPr id="7" name="Picture 11" descr="ppt_4-3_text-no-color.png"/>
          <p:cNvPicPr preferRelativeResize="0">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86313"/>
            <a:ext cx="9144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9"/>
          <p:cNvSpPr txBox="1"/>
          <p:nvPr userDrawn="1"/>
        </p:nvSpPr>
        <p:spPr>
          <a:xfrm>
            <a:off x="2995613" y="4867275"/>
            <a:ext cx="3138487" cy="276225"/>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52719E"/>
                </a:solidFill>
                <a:latin typeface=" arial"/>
                <a:ea typeface=" arial"/>
                <a:cs typeface=" arial"/>
              </a:rPr>
              <a:t/>
            </a:r>
            <a:br>
              <a:rPr lang="en-US" sz="600" b="1" dirty="0">
                <a:solidFill>
                  <a:srgbClr val="52719E"/>
                </a:solidFill>
                <a:latin typeface=" arial"/>
                <a:ea typeface=" arial"/>
                <a:cs typeface=" arial"/>
              </a:rPr>
            </a:br>
            <a:r>
              <a:rPr lang="en-US" sz="600" b="1" dirty="0">
                <a:solidFill>
                  <a:srgbClr val="52719E"/>
                </a:solidFill>
                <a:latin typeface=" arial"/>
                <a:ea typeface=" arial"/>
                <a:cs typeface=" arial"/>
              </a:rPr>
              <a:t>Copyright © 2011, SAS Institute Inc. All rights reserved.</a:t>
            </a:r>
          </a:p>
        </p:txBody>
      </p:sp>
      <p:sp>
        <p:nvSpPr>
          <p:cNvPr id="2" name="Title 1"/>
          <p:cNvSpPr>
            <a:spLocks noGrp="1"/>
          </p:cNvSpPr>
          <p:nvPr>
            <p:ph type="title"/>
          </p:nvPr>
        </p:nvSpPr>
        <p:spPr>
          <a:xfrm>
            <a:off x="722313" y="2143126"/>
            <a:ext cx="7688262" cy="1021556"/>
          </a:xfrm>
        </p:spPr>
        <p:txBody>
          <a:bodyPr/>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773794"/>
            <a:ext cx="7688262" cy="369332"/>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3762091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2300" y="1135857"/>
            <a:ext cx="3873500" cy="2071273"/>
          </a:xfrm>
        </p:spPr>
        <p:txBody>
          <a:bodyPr/>
          <a:lstStyle>
            <a:lvl1pPr>
              <a:defRPr sz="2800"/>
            </a:lvl1pPr>
            <a:lvl2pPr>
              <a:buClr>
                <a:schemeClr val="accent2"/>
              </a:buClr>
              <a:defRPr sz="2400"/>
            </a:lvl2pPr>
            <a:lvl3pPr>
              <a:defRPr sz="2000">
                <a:solidFill>
                  <a:schemeClr val="bg2"/>
                </a:solidFill>
              </a:defRPr>
            </a:lvl3pPr>
            <a:lvl4pPr>
              <a:buClr>
                <a:schemeClr val="accent2"/>
              </a:buClr>
              <a:buFont typeface="Arial" pitchFamily="34" charset="0"/>
              <a:buChar char="»"/>
              <a:defRPr sz="1800">
                <a:solidFill>
                  <a:schemeClr val="bg2"/>
                </a:solidFill>
              </a:defRPr>
            </a:lvl4pPr>
            <a:lvl5pPr>
              <a:buClr>
                <a:schemeClr val="accent2"/>
              </a:buClr>
              <a:buFont typeface="Arial" pitchFamily="34" charset="0"/>
              <a:buChar char="–"/>
              <a:defRPr sz="18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35857"/>
            <a:ext cx="4191000" cy="2071273"/>
          </a:xfrm>
        </p:spPr>
        <p:txBody>
          <a:bodyPr/>
          <a:lstStyle>
            <a:lvl1pPr>
              <a:defRPr sz="2800"/>
            </a:lvl1pPr>
            <a:lvl2pPr>
              <a:buClr>
                <a:schemeClr val="accent2"/>
              </a:buClr>
              <a:defRPr sz="2400"/>
            </a:lvl2pPr>
            <a:lvl3pPr>
              <a:defRPr sz="2000">
                <a:solidFill>
                  <a:schemeClr val="bg2"/>
                </a:solidFill>
              </a:defRPr>
            </a:lvl3pPr>
            <a:lvl4pPr>
              <a:buClr>
                <a:schemeClr val="accent2"/>
              </a:buClr>
              <a:buFont typeface="Arial" pitchFamily="34" charset="0"/>
              <a:buChar char="»"/>
              <a:defRPr sz="1800">
                <a:solidFill>
                  <a:schemeClr val="bg2"/>
                </a:solidFill>
              </a:defRPr>
            </a:lvl4pPr>
            <a:lvl5pPr>
              <a:buClr>
                <a:schemeClr val="accent2"/>
              </a:buClr>
              <a:buFont typeface="Arial" pitchFamily="34" charset="0"/>
              <a:buChar char="–"/>
              <a:defRPr sz="18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9528893"/>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4525" y="134541"/>
            <a:ext cx="8194675" cy="85725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35000" y="1042118"/>
            <a:ext cx="3862388"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5000" y="1466850"/>
            <a:ext cx="3862388" cy="1815177"/>
          </a:xfrm>
        </p:spPr>
        <p:txBody>
          <a:bodyPr/>
          <a:lstStyle>
            <a:lvl1pPr>
              <a:defRPr sz="2400"/>
            </a:lvl1pPr>
            <a:lvl2pPr>
              <a:defRPr sz="2000"/>
            </a:lvl2pPr>
            <a:lvl3pPr>
              <a:defRPr sz="1800">
                <a:solidFill>
                  <a:schemeClr val="bg2"/>
                </a:solidFill>
              </a:defRPr>
            </a:lvl3pPr>
            <a:lvl4pPr>
              <a:buClr>
                <a:schemeClr val="accent2"/>
              </a:buClr>
              <a:buFont typeface="Arial" pitchFamily="34" charset="0"/>
              <a:buChar char="»"/>
              <a:defRPr sz="1600">
                <a:solidFill>
                  <a:schemeClr val="bg2"/>
                </a:solidFill>
              </a:defRPr>
            </a:lvl4pPr>
            <a:lvl5pPr>
              <a:buFont typeface="Arial" pitchFamily="34" charset="0"/>
              <a:buChar char="–"/>
              <a:defRPr sz="1600">
                <a:solidFill>
                  <a:schemeClr val="bg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042118"/>
            <a:ext cx="4194175"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466849"/>
            <a:ext cx="4194175" cy="1815177"/>
          </a:xfrm>
        </p:spPr>
        <p:txBody>
          <a:bodyPr/>
          <a:lstStyle>
            <a:lvl1pPr>
              <a:defRPr sz="2400"/>
            </a:lvl1pPr>
            <a:lvl2pPr>
              <a:defRPr sz="2000"/>
            </a:lvl2pPr>
            <a:lvl3pPr>
              <a:defRPr sz="1800">
                <a:solidFill>
                  <a:schemeClr val="bg2"/>
                </a:solidFill>
              </a:defRPr>
            </a:lvl3pPr>
            <a:lvl4pPr>
              <a:buClr>
                <a:schemeClr val="accent2"/>
              </a:buClr>
              <a:buFont typeface="Arial" pitchFamily="34" charset="0"/>
              <a:buChar char="»"/>
              <a:defRPr sz="1600">
                <a:solidFill>
                  <a:schemeClr val="bg2"/>
                </a:solidFill>
              </a:defRPr>
            </a:lvl4pPr>
            <a:lvl5pPr>
              <a:buFont typeface="Arial" pitchFamily="34" charset="0"/>
              <a:buChar char="–"/>
              <a:defRPr sz="1600">
                <a:solidFill>
                  <a:schemeClr val="bg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7733653"/>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1_Black Background">
    <p:bg>
      <p:bgPr>
        <a:solidFill>
          <a:srgbClr val="000000"/>
        </a:solidFill>
        <a:effectLst/>
      </p:bgPr>
    </p:bg>
    <p:spTree>
      <p:nvGrpSpPr>
        <p:cNvPr id="1" name=""/>
        <p:cNvGrpSpPr/>
        <p:nvPr/>
      </p:nvGrpSpPr>
      <p:grpSpPr>
        <a:xfrm>
          <a:off x="0" y="0"/>
          <a:ext cx="0" cy="0"/>
          <a:chOff x="0" y="0"/>
          <a:chExt cx="0" cy="0"/>
        </a:xfrm>
      </p:grpSpPr>
      <p:sp>
        <p:nvSpPr>
          <p:cNvPr id="2" name="Slide Number Placeholder 7"/>
          <p:cNvSpPr txBox="1">
            <a:spLocks/>
          </p:cNvSpPr>
          <p:nvPr userDrawn="1"/>
        </p:nvSpPr>
        <p:spPr bwMode="auto">
          <a:xfrm>
            <a:off x="8591550" y="4908550"/>
            <a:ext cx="55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r" eaLnBrk="1" fontAlgn="base" hangingPunct="1">
              <a:spcBef>
                <a:spcPct val="50000"/>
              </a:spcBef>
              <a:spcAft>
                <a:spcPct val="17000"/>
              </a:spcAft>
              <a:buClr>
                <a:srgbClr val="000000"/>
              </a:buClr>
              <a:buFont typeface="Wingdings" pitchFamily="2" charset="2"/>
              <a:buNone/>
            </a:pPr>
            <a:fld id="{2C8A0A19-8C16-4BFA-99D1-B92E5A356B34}" type="slidenum">
              <a:rPr lang="en-US" sz="800">
                <a:solidFill>
                  <a:srgbClr val="5E5E5E"/>
                </a:solidFill>
              </a:rPr>
              <a:pPr algn="r" eaLnBrk="1" fontAlgn="base" hangingPunct="1">
                <a:spcBef>
                  <a:spcPct val="50000"/>
                </a:spcBef>
                <a:spcAft>
                  <a:spcPct val="17000"/>
                </a:spcAft>
                <a:buClr>
                  <a:srgbClr val="000000"/>
                </a:buClr>
                <a:buFont typeface="Wingdings" pitchFamily="2" charset="2"/>
                <a:buNone/>
              </a:pPr>
              <a:t>‹#›</a:t>
            </a:fld>
            <a:endParaRPr lang="en-US" sz="800" dirty="0">
              <a:solidFill>
                <a:srgbClr val="5E5E5E"/>
              </a:solidFill>
            </a:endParaRPr>
          </a:p>
        </p:txBody>
      </p:sp>
      <p:sp>
        <p:nvSpPr>
          <p:cNvPr id="3" name="TextBox 3"/>
          <p:cNvSpPr txBox="1"/>
          <p:nvPr userDrawn="1"/>
        </p:nvSpPr>
        <p:spPr>
          <a:xfrm>
            <a:off x="2995613" y="4867275"/>
            <a:ext cx="3138487" cy="276225"/>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555555"/>
                </a:solidFill>
                <a:latin typeface=" arial"/>
                <a:ea typeface=" arial"/>
                <a:cs typeface=" arial"/>
              </a:rPr>
              <a:t/>
            </a:r>
            <a:br>
              <a:rPr lang="en-US" sz="600" b="1" dirty="0">
                <a:solidFill>
                  <a:srgbClr val="555555"/>
                </a:solidFill>
                <a:latin typeface=" arial"/>
                <a:ea typeface=" arial"/>
                <a:cs typeface=" arial"/>
              </a:rPr>
            </a:br>
            <a:r>
              <a:rPr lang="en-US" sz="600" b="1" dirty="0">
                <a:solidFill>
                  <a:srgbClr val="555555"/>
                </a:solidFill>
                <a:latin typeface=" arial"/>
                <a:ea typeface=" arial"/>
                <a:cs typeface=" arial"/>
              </a:rPr>
              <a:t>Copyright © 2011, SAS Institute Inc. All rights reserved.</a:t>
            </a:r>
          </a:p>
        </p:txBody>
      </p:sp>
    </p:spTree>
    <p:extLst>
      <p:ext uri="{BB962C8B-B14F-4D97-AF65-F5344CB8AC3E}">
        <p14:creationId xmlns:p14="http://schemas.microsoft.com/office/powerpoint/2010/main" val="817198644"/>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2" name="Slide Number Placeholder 7"/>
          <p:cNvSpPr txBox="1">
            <a:spLocks/>
          </p:cNvSpPr>
          <p:nvPr userDrawn="1"/>
        </p:nvSpPr>
        <p:spPr bwMode="auto">
          <a:xfrm>
            <a:off x="8591550" y="4908550"/>
            <a:ext cx="55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r" eaLnBrk="1" fontAlgn="base" hangingPunct="1">
              <a:spcBef>
                <a:spcPct val="50000"/>
              </a:spcBef>
              <a:spcAft>
                <a:spcPct val="17000"/>
              </a:spcAft>
              <a:buClr>
                <a:srgbClr val="000000"/>
              </a:buClr>
              <a:buFont typeface="Wingdings" pitchFamily="2" charset="2"/>
              <a:buNone/>
            </a:pPr>
            <a:fld id="{D9FFF6CC-6578-4A7B-8114-80AFC96D267F}" type="slidenum">
              <a:rPr lang="en-US" sz="800">
                <a:solidFill>
                  <a:srgbClr val="BFBFBF"/>
                </a:solidFill>
              </a:rPr>
              <a:pPr algn="r" eaLnBrk="1" fontAlgn="base" hangingPunct="1">
                <a:spcBef>
                  <a:spcPct val="50000"/>
                </a:spcBef>
                <a:spcAft>
                  <a:spcPct val="17000"/>
                </a:spcAft>
                <a:buClr>
                  <a:srgbClr val="000000"/>
                </a:buClr>
                <a:buFont typeface="Wingdings" pitchFamily="2" charset="2"/>
                <a:buNone/>
              </a:pPr>
              <a:t>‹#›</a:t>
            </a:fld>
            <a:endParaRPr lang="en-US" sz="800" dirty="0">
              <a:solidFill>
                <a:srgbClr val="BFBFBF"/>
              </a:solidFill>
            </a:endParaRPr>
          </a:p>
        </p:txBody>
      </p:sp>
      <p:sp>
        <p:nvSpPr>
          <p:cNvPr id="3" name="TextBox 4"/>
          <p:cNvSpPr txBox="1"/>
          <p:nvPr userDrawn="1"/>
        </p:nvSpPr>
        <p:spPr>
          <a:xfrm>
            <a:off x="2995613" y="4867275"/>
            <a:ext cx="3138487" cy="276225"/>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C1C1C1"/>
                </a:solidFill>
                <a:latin typeface=" arial"/>
                <a:ea typeface=" arial"/>
                <a:cs typeface=" arial"/>
              </a:rPr>
              <a:t/>
            </a:r>
            <a:br>
              <a:rPr lang="en-US" sz="600" b="1" dirty="0">
                <a:solidFill>
                  <a:srgbClr val="C1C1C1"/>
                </a:solidFill>
                <a:latin typeface=" arial"/>
                <a:ea typeface=" arial"/>
                <a:cs typeface=" arial"/>
              </a:rPr>
            </a:br>
            <a:r>
              <a:rPr lang="en-US" sz="600" b="1" dirty="0">
                <a:solidFill>
                  <a:srgbClr val="C1C1C1"/>
                </a:solidFill>
                <a:latin typeface=" arial"/>
                <a:ea typeface=" arial"/>
                <a:cs typeface=" arial"/>
              </a:rPr>
              <a:t>Copyright © 2011, SAS Institute Inc. All rights reserved.</a:t>
            </a:r>
          </a:p>
        </p:txBody>
      </p:sp>
    </p:spTree>
    <p:extLst>
      <p:ext uri="{BB962C8B-B14F-4D97-AF65-F5344CB8AC3E}">
        <p14:creationId xmlns:p14="http://schemas.microsoft.com/office/powerpoint/2010/main" val="256914473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089231"/>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iv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533400" y="4914900"/>
            <a:ext cx="2362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fontAlgn="base" hangingPunct="0">
              <a:spcBef>
                <a:spcPct val="0"/>
              </a:spcBef>
              <a:spcAft>
                <a:spcPct val="0"/>
              </a:spcAft>
            </a:pPr>
            <a:endParaRPr lang="en-US" sz="600" dirty="0">
              <a:solidFill>
                <a:srgbClr val="4A91D4"/>
              </a:solidFill>
              <a:ea typeface="ＭＳ Ｐゴシック" pitchFamily="34" charset="-128"/>
            </a:endParaRPr>
          </a:p>
        </p:txBody>
      </p:sp>
      <p:sp>
        <p:nvSpPr>
          <p:cNvPr id="5" name="Line 47"/>
          <p:cNvSpPr>
            <a:spLocks noChangeShapeType="1"/>
          </p:cNvSpPr>
          <p:nvPr/>
        </p:nvSpPr>
        <p:spPr bwMode="auto">
          <a:xfrm>
            <a:off x="1252538" y="3198813"/>
            <a:ext cx="4805362"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6" name="TextBox 6"/>
          <p:cNvSpPr txBox="1"/>
          <p:nvPr userDrawn="1"/>
        </p:nvSpPr>
        <p:spPr>
          <a:xfrm>
            <a:off x="2995613" y="4867275"/>
            <a:ext cx="3138487" cy="276225"/>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00539B"/>
                </a:solidFill>
                <a:latin typeface=" arial"/>
                <a:ea typeface=" arial"/>
                <a:cs typeface=" arial"/>
              </a:rPr>
              <a:t/>
            </a:r>
            <a:br>
              <a:rPr lang="en-US" sz="600" b="1" dirty="0">
                <a:solidFill>
                  <a:srgbClr val="00539B"/>
                </a:solidFill>
                <a:latin typeface=" arial"/>
                <a:ea typeface=" arial"/>
                <a:cs typeface=" arial"/>
              </a:rPr>
            </a:br>
            <a:r>
              <a:rPr lang="en-US" sz="600" b="1" dirty="0">
                <a:solidFill>
                  <a:srgbClr val="00539B"/>
                </a:solidFill>
                <a:latin typeface=" arial"/>
                <a:ea typeface=" arial"/>
                <a:cs typeface=" arial"/>
              </a:rPr>
              <a:t>Copyright © 2011, SAS Institute Inc. All rights reserved.</a:t>
            </a:r>
          </a:p>
        </p:txBody>
      </p:sp>
      <p:sp>
        <p:nvSpPr>
          <p:cNvPr id="23596" name="Rectangle 44"/>
          <p:cNvSpPr>
            <a:spLocks noGrp="1" noChangeArrowheads="1"/>
          </p:cNvSpPr>
          <p:nvPr>
            <p:ph type="ctrTitle" sz="quarter"/>
          </p:nvPr>
        </p:nvSpPr>
        <p:spPr>
          <a:xfrm>
            <a:off x="1143000" y="2199172"/>
            <a:ext cx="4914900" cy="1011944"/>
          </a:xfrm>
        </p:spPr>
        <p:txBody>
          <a:bodyPr anchor="b">
            <a:spAutoFit/>
          </a:bodyPr>
          <a:lstStyle>
            <a:lvl1pPr>
              <a:defRPr sz="3600" b="1" i="0" spc="0">
                <a:solidFill>
                  <a:schemeClr val="bg1"/>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3200401"/>
            <a:ext cx="3810000" cy="326243"/>
          </a:xfrm>
        </p:spPr>
        <p:txBody>
          <a:bodyPr/>
          <a:lstStyle>
            <a:lvl1pPr marL="0" indent="0">
              <a:lnSpc>
                <a:spcPct val="95000"/>
              </a:lnSpc>
              <a:spcBef>
                <a:spcPct val="0"/>
              </a:spcBef>
              <a:spcAft>
                <a:spcPct val="0"/>
              </a:spcAft>
              <a:buFont typeface="Wingdings" pitchFamily="2" charset="2"/>
              <a:buNone/>
              <a:defRPr sz="1600" baseline="0">
                <a:solidFill>
                  <a:schemeClr val="bg1"/>
                </a:solidFill>
                <a:latin typeface="Aria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571676655"/>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Full Coverage 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19"/>
          <p:cNvGrpSpPr>
            <a:grpSpLocks/>
          </p:cNvGrpSpPr>
          <p:nvPr userDrawn="1"/>
        </p:nvGrpSpPr>
        <p:grpSpPr bwMode="auto">
          <a:xfrm>
            <a:off x="1323975" y="4733925"/>
            <a:ext cx="1654175" cy="166688"/>
            <a:chOff x="1195324" y="673735"/>
            <a:chExt cx="4235450" cy="428625"/>
          </a:xfrm>
        </p:grpSpPr>
        <p:sp>
          <p:nvSpPr>
            <p:cNvPr id="5" name="Freeform 22"/>
            <p:cNvSpPr>
              <a:spLocks/>
            </p:cNvSpPr>
            <p:nvPr/>
          </p:nvSpPr>
          <p:spPr bwMode="auto">
            <a:xfrm>
              <a:off x="1195324" y="681899"/>
              <a:ext cx="528415" cy="412296"/>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6" name="Freeform 23"/>
            <p:cNvSpPr>
              <a:spLocks/>
            </p:cNvSpPr>
            <p:nvPr/>
          </p:nvSpPr>
          <p:spPr bwMode="auto">
            <a:xfrm>
              <a:off x="1731869" y="681899"/>
              <a:ext cx="524352" cy="412296"/>
            </a:xfrm>
            <a:custGeom>
              <a:avLst/>
              <a:gdLst>
                <a:gd name="T0" fmla="*/ 0 w 330"/>
                <a:gd name="T1" fmla="*/ 0 h 258"/>
                <a:gd name="T2" fmla="*/ 66 w 330"/>
                <a:gd name="T3" fmla="*/ 0 h 258"/>
                <a:gd name="T4" fmla="*/ 96 w 330"/>
                <a:gd name="T5" fmla="*/ 184 h 258"/>
                <a:gd name="T6" fmla="*/ 98 w 330"/>
                <a:gd name="T7" fmla="*/ 184 h 258"/>
                <a:gd name="T8" fmla="*/ 130 w 330"/>
                <a:gd name="T9" fmla="*/ 0 h 258"/>
                <a:gd name="T10" fmla="*/ 200 w 330"/>
                <a:gd name="T11" fmla="*/ 0 h 258"/>
                <a:gd name="T12" fmla="*/ 234 w 330"/>
                <a:gd name="T13" fmla="*/ 184 h 258"/>
                <a:gd name="T14" fmla="*/ 236 w 330"/>
                <a:gd name="T15" fmla="*/ 184 h 258"/>
                <a:gd name="T16" fmla="*/ 266 w 330"/>
                <a:gd name="T17" fmla="*/ 0 h 258"/>
                <a:gd name="T18" fmla="*/ 330 w 330"/>
                <a:gd name="T19" fmla="*/ 0 h 258"/>
                <a:gd name="T20" fmla="*/ 274 w 330"/>
                <a:gd name="T21" fmla="*/ 258 h 258"/>
                <a:gd name="T22" fmla="*/ 200 w 330"/>
                <a:gd name="T23" fmla="*/ 258 h 258"/>
                <a:gd name="T24" fmla="*/ 166 w 330"/>
                <a:gd name="T25" fmla="*/ 76 h 258"/>
                <a:gd name="T26" fmla="*/ 164 w 330"/>
                <a:gd name="T27" fmla="*/ 76 h 258"/>
                <a:gd name="T28" fmla="*/ 132 w 330"/>
                <a:gd name="T29" fmla="*/ 258 h 258"/>
                <a:gd name="T30" fmla="*/ 56 w 330"/>
                <a:gd name="T31" fmla="*/ 258 h 258"/>
                <a:gd name="T32" fmla="*/ 0 w 330"/>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7" name="Freeform 24"/>
            <p:cNvSpPr>
              <a:spLocks/>
            </p:cNvSpPr>
            <p:nvPr/>
          </p:nvSpPr>
          <p:spPr bwMode="auto">
            <a:xfrm>
              <a:off x="2264350" y="681899"/>
              <a:ext cx="528415" cy="412296"/>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8" name="Rectangle 25"/>
            <p:cNvSpPr>
              <a:spLocks noChangeArrowheads="1"/>
            </p:cNvSpPr>
            <p:nvPr/>
          </p:nvSpPr>
          <p:spPr bwMode="auto">
            <a:xfrm>
              <a:off x="2809024" y="975813"/>
              <a:ext cx="101617" cy="118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9" name="Freeform 26"/>
            <p:cNvSpPr>
              <a:spLocks/>
            </p:cNvSpPr>
            <p:nvPr/>
          </p:nvSpPr>
          <p:spPr bwMode="auto">
            <a:xfrm>
              <a:off x="2967547" y="673735"/>
              <a:ext cx="304856" cy="428625"/>
            </a:xfrm>
            <a:custGeom>
              <a:avLst/>
              <a:gdLst>
                <a:gd name="T0" fmla="*/ 60 w 192"/>
                <a:gd name="T1" fmla="*/ 188 h 270"/>
                <a:gd name="T2" fmla="*/ 60 w 192"/>
                <a:gd name="T3" fmla="*/ 196 h 270"/>
                <a:gd name="T4" fmla="*/ 66 w 192"/>
                <a:gd name="T5" fmla="*/ 210 h 270"/>
                <a:gd name="T6" fmla="*/ 74 w 192"/>
                <a:gd name="T7" fmla="*/ 220 h 270"/>
                <a:gd name="T8" fmla="*/ 86 w 192"/>
                <a:gd name="T9" fmla="*/ 224 h 270"/>
                <a:gd name="T10" fmla="*/ 94 w 192"/>
                <a:gd name="T11" fmla="*/ 226 h 270"/>
                <a:gd name="T12" fmla="*/ 114 w 192"/>
                <a:gd name="T13" fmla="*/ 222 h 270"/>
                <a:gd name="T14" fmla="*/ 122 w 192"/>
                <a:gd name="T15" fmla="*/ 214 h 270"/>
                <a:gd name="T16" fmla="*/ 128 w 192"/>
                <a:gd name="T17" fmla="*/ 202 h 270"/>
                <a:gd name="T18" fmla="*/ 128 w 192"/>
                <a:gd name="T19" fmla="*/ 194 h 270"/>
                <a:gd name="T20" fmla="*/ 120 w 192"/>
                <a:gd name="T21" fmla="*/ 176 h 270"/>
                <a:gd name="T22" fmla="*/ 104 w 192"/>
                <a:gd name="T23" fmla="*/ 166 h 270"/>
                <a:gd name="T24" fmla="*/ 58 w 192"/>
                <a:gd name="T25" fmla="*/ 148 h 270"/>
                <a:gd name="T26" fmla="*/ 34 w 192"/>
                <a:gd name="T27" fmla="*/ 138 h 270"/>
                <a:gd name="T28" fmla="*/ 16 w 192"/>
                <a:gd name="T29" fmla="*/ 122 h 270"/>
                <a:gd name="T30" fmla="*/ 6 w 192"/>
                <a:gd name="T31" fmla="*/ 102 h 270"/>
                <a:gd name="T32" fmla="*/ 2 w 192"/>
                <a:gd name="T33" fmla="*/ 78 h 270"/>
                <a:gd name="T34" fmla="*/ 4 w 192"/>
                <a:gd name="T35" fmla="*/ 62 h 270"/>
                <a:gd name="T36" fmla="*/ 14 w 192"/>
                <a:gd name="T37" fmla="*/ 34 h 270"/>
                <a:gd name="T38" fmla="*/ 38 w 192"/>
                <a:gd name="T39" fmla="*/ 12 h 270"/>
                <a:gd name="T40" fmla="*/ 74 w 192"/>
                <a:gd name="T41" fmla="*/ 2 h 270"/>
                <a:gd name="T42" fmla="*/ 98 w 192"/>
                <a:gd name="T43" fmla="*/ 0 h 270"/>
                <a:gd name="T44" fmla="*/ 136 w 192"/>
                <a:gd name="T45" fmla="*/ 4 h 270"/>
                <a:gd name="T46" fmla="*/ 164 w 192"/>
                <a:gd name="T47" fmla="*/ 18 h 270"/>
                <a:gd name="T48" fmla="*/ 180 w 192"/>
                <a:gd name="T49" fmla="*/ 42 h 270"/>
                <a:gd name="T50" fmla="*/ 186 w 192"/>
                <a:gd name="T51" fmla="*/ 72 h 270"/>
                <a:gd name="T52" fmla="*/ 126 w 192"/>
                <a:gd name="T53" fmla="*/ 84 h 270"/>
                <a:gd name="T54" fmla="*/ 124 w 192"/>
                <a:gd name="T55" fmla="*/ 66 h 270"/>
                <a:gd name="T56" fmla="*/ 120 w 192"/>
                <a:gd name="T57" fmla="*/ 54 h 270"/>
                <a:gd name="T58" fmla="*/ 110 w 192"/>
                <a:gd name="T59" fmla="*/ 48 h 270"/>
                <a:gd name="T60" fmla="*/ 96 w 192"/>
                <a:gd name="T61" fmla="*/ 44 h 270"/>
                <a:gd name="T62" fmla="*/ 84 w 192"/>
                <a:gd name="T63" fmla="*/ 46 h 270"/>
                <a:gd name="T64" fmla="*/ 72 w 192"/>
                <a:gd name="T65" fmla="*/ 56 h 270"/>
                <a:gd name="T66" fmla="*/ 66 w 192"/>
                <a:gd name="T67" fmla="*/ 66 h 270"/>
                <a:gd name="T68" fmla="*/ 66 w 192"/>
                <a:gd name="T69" fmla="*/ 72 h 270"/>
                <a:gd name="T70" fmla="*/ 72 w 192"/>
                <a:gd name="T71" fmla="*/ 90 h 270"/>
                <a:gd name="T72" fmla="*/ 94 w 192"/>
                <a:gd name="T73" fmla="*/ 102 h 270"/>
                <a:gd name="T74" fmla="*/ 134 w 192"/>
                <a:gd name="T75" fmla="*/ 116 h 270"/>
                <a:gd name="T76" fmla="*/ 160 w 192"/>
                <a:gd name="T77" fmla="*/ 128 h 270"/>
                <a:gd name="T78" fmla="*/ 178 w 192"/>
                <a:gd name="T79" fmla="*/ 144 h 270"/>
                <a:gd name="T80" fmla="*/ 188 w 192"/>
                <a:gd name="T81" fmla="*/ 164 h 270"/>
                <a:gd name="T82" fmla="*/ 192 w 192"/>
                <a:gd name="T83" fmla="*/ 190 h 270"/>
                <a:gd name="T84" fmla="*/ 190 w 192"/>
                <a:gd name="T85" fmla="*/ 208 h 270"/>
                <a:gd name="T86" fmla="*/ 176 w 192"/>
                <a:gd name="T87" fmla="*/ 240 h 270"/>
                <a:gd name="T88" fmla="*/ 150 w 192"/>
                <a:gd name="T89" fmla="*/ 260 h 270"/>
                <a:gd name="T90" fmla="*/ 116 w 192"/>
                <a:gd name="T91" fmla="*/ 270 h 270"/>
                <a:gd name="T92" fmla="*/ 96 w 192"/>
                <a:gd name="T93" fmla="*/ 270 h 270"/>
                <a:gd name="T94" fmla="*/ 50 w 192"/>
                <a:gd name="T95" fmla="*/ 264 h 270"/>
                <a:gd name="T96" fmla="*/ 20 w 192"/>
                <a:gd name="T97" fmla="*/ 248 h 270"/>
                <a:gd name="T98" fmla="*/ 6 w 192"/>
                <a:gd name="T99" fmla="*/ 222 h 270"/>
                <a:gd name="T100" fmla="*/ 0 w 192"/>
                <a:gd name="T101" fmla="*/ 188 h 270"/>
                <a:gd name="T102" fmla="*/ 60 w 192"/>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2" h="270">
                  <a:moveTo>
                    <a:pt x="60" y="180"/>
                  </a:moveTo>
                  <a:lnTo>
                    <a:pt x="60" y="188"/>
                  </a:lnTo>
                  <a:lnTo>
                    <a:pt x="60" y="196"/>
                  </a:lnTo>
                  <a:lnTo>
                    <a:pt x="62" y="204"/>
                  </a:lnTo>
                  <a:lnTo>
                    <a:pt x="66" y="210"/>
                  </a:lnTo>
                  <a:lnTo>
                    <a:pt x="68" y="216"/>
                  </a:lnTo>
                  <a:lnTo>
                    <a:pt x="74" y="220"/>
                  </a:lnTo>
                  <a:lnTo>
                    <a:pt x="80" y="222"/>
                  </a:lnTo>
                  <a:lnTo>
                    <a:pt x="86" y="224"/>
                  </a:lnTo>
                  <a:lnTo>
                    <a:pt x="94" y="226"/>
                  </a:lnTo>
                  <a:lnTo>
                    <a:pt x="108" y="224"/>
                  </a:lnTo>
                  <a:lnTo>
                    <a:pt x="114" y="222"/>
                  </a:lnTo>
                  <a:lnTo>
                    <a:pt x="118" y="218"/>
                  </a:lnTo>
                  <a:lnTo>
                    <a:pt x="122" y="214"/>
                  </a:lnTo>
                  <a:lnTo>
                    <a:pt x="126" y="208"/>
                  </a:lnTo>
                  <a:lnTo>
                    <a:pt x="128" y="202"/>
                  </a:lnTo>
                  <a:lnTo>
                    <a:pt x="128" y="194"/>
                  </a:lnTo>
                  <a:lnTo>
                    <a:pt x="126" y="184"/>
                  </a:lnTo>
                  <a:lnTo>
                    <a:pt x="120" y="176"/>
                  </a:lnTo>
                  <a:lnTo>
                    <a:pt x="114" y="170"/>
                  </a:lnTo>
                  <a:lnTo>
                    <a:pt x="104" y="166"/>
                  </a:lnTo>
                  <a:lnTo>
                    <a:pt x="58" y="148"/>
                  </a:lnTo>
                  <a:lnTo>
                    <a:pt x="44" y="144"/>
                  </a:lnTo>
                  <a:lnTo>
                    <a:pt x="34" y="138"/>
                  </a:lnTo>
                  <a:lnTo>
                    <a:pt x="24" y="130"/>
                  </a:lnTo>
                  <a:lnTo>
                    <a:pt x="16" y="122"/>
                  </a:lnTo>
                  <a:lnTo>
                    <a:pt x="10" y="112"/>
                  </a:lnTo>
                  <a:lnTo>
                    <a:pt x="6" y="102"/>
                  </a:lnTo>
                  <a:lnTo>
                    <a:pt x="4" y="90"/>
                  </a:lnTo>
                  <a:lnTo>
                    <a:pt x="2" y="78"/>
                  </a:lnTo>
                  <a:lnTo>
                    <a:pt x="4" y="62"/>
                  </a:lnTo>
                  <a:lnTo>
                    <a:pt x="8" y="48"/>
                  </a:lnTo>
                  <a:lnTo>
                    <a:pt x="14" y="34"/>
                  </a:lnTo>
                  <a:lnTo>
                    <a:pt x="24" y="22"/>
                  </a:lnTo>
                  <a:lnTo>
                    <a:pt x="38" y="12"/>
                  </a:lnTo>
                  <a:lnTo>
                    <a:pt x="54" y="6"/>
                  </a:lnTo>
                  <a:lnTo>
                    <a:pt x="74" y="2"/>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4" y="66"/>
                  </a:lnTo>
                  <a:lnTo>
                    <a:pt x="122" y="60"/>
                  </a:lnTo>
                  <a:lnTo>
                    <a:pt x="120" y="54"/>
                  </a:lnTo>
                  <a:lnTo>
                    <a:pt x="116" y="50"/>
                  </a:lnTo>
                  <a:lnTo>
                    <a:pt x="110" y="48"/>
                  </a:lnTo>
                  <a:lnTo>
                    <a:pt x="104" y="46"/>
                  </a:lnTo>
                  <a:lnTo>
                    <a:pt x="96" y="44"/>
                  </a:lnTo>
                  <a:lnTo>
                    <a:pt x="84" y="46"/>
                  </a:lnTo>
                  <a:lnTo>
                    <a:pt x="76" y="52"/>
                  </a:lnTo>
                  <a:lnTo>
                    <a:pt x="72" y="56"/>
                  </a:lnTo>
                  <a:lnTo>
                    <a:pt x="68" y="60"/>
                  </a:lnTo>
                  <a:lnTo>
                    <a:pt x="66" y="66"/>
                  </a:lnTo>
                  <a:lnTo>
                    <a:pt x="66" y="72"/>
                  </a:lnTo>
                  <a:lnTo>
                    <a:pt x="68" y="82"/>
                  </a:lnTo>
                  <a:lnTo>
                    <a:pt x="72" y="90"/>
                  </a:lnTo>
                  <a:lnTo>
                    <a:pt x="80" y="96"/>
                  </a:lnTo>
                  <a:lnTo>
                    <a:pt x="94" y="102"/>
                  </a:lnTo>
                  <a:lnTo>
                    <a:pt x="134" y="116"/>
                  </a:lnTo>
                  <a:lnTo>
                    <a:pt x="148" y="122"/>
                  </a:lnTo>
                  <a:lnTo>
                    <a:pt x="160" y="128"/>
                  </a:lnTo>
                  <a:lnTo>
                    <a:pt x="170" y="136"/>
                  </a:lnTo>
                  <a:lnTo>
                    <a:pt x="178" y="144"/>
                  </a:lnTo>
                  <a:lnTo>
                    <a:pt x="184" y="152"/>
                  </a:lnTo>
                  <a:lnTo>
                    <a:pt x="188" y="164"/>
                  </a:lnTo>
                  <a:lnTo>
                    <a:pt x="190" y="176"/>
                  </a:lnTo>
                  <a:lnTo>
                    <a:pt x="192" y="190"/>
                  </a:lnTo>
                  <a:lnTo>
                    <a:pt x="190" y="208"/>
                  </a:lnTo>
                  <a:lnTo>
                    <a:pt x="184" y="226"/>
                  </a:lnTo>
                  <a:lnTo>
                    <a:pt x="176" y="240"/>
                  </a:lnTo>
                  <a:lnTo>
                    <a:pt x="164" y="250"/>
                  </a:lnTo>
                  <a:lnTo>
                    <a:pt x="150" y="260"/>
                  </a:lnTo>
                  <a:lnTo>
                    <a:pt x="134" y="266"/>
                  </a:lnTo>
                  <a:lnTo>
                    <a:pt x="11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0" name="Freeform 27"/>
            <p:cNvSpPr>
              <a:spLocks noEditPoints="1"/>
            </p:cNvSpPr>
            <p:nvPr/>
          </p:nvSpPr>
          <p:spPr bwMode="auto">
            <a:xfrm>
              <a:off x="3308984" y="673735"/>
              <a:ext cx="317049" cy="428625"/>
            </a:xfrm>
            <a:custGeom>
              <a:avLst/>
              <a:gdLst>
                <a:gd name="T0" fmla="*/ 8 w 200"/>
                <a:gd name="T1" fmla="*/ 80 h 270"/>
                <a:gd name="T2" fmla="*/ 10 w 200"/>
                <a:gd name="T3" fmla="*/ 58 h 270"/>
                <a:gd name="T4" fmla="*/ 24 w 200"/>
                <a:gd name="T5" fmla="*/ 28 h 270"/>
                <a:gd name="T6" fmla="*/ 48 w 200"/>
                <a:gd name="T7" fmla="*/ 10 h 270"/>
                <a:gd name="T8" fmla="*/ 80 w 200"/>
                <a:gd name="T9" fmla="*/ 0 h 270"/>
                <a:gd name="T10" fmla="*/ 98 w 200"/>
                <a:gd name="T11" fmla="*/ 0 h 270"/>
                <a:gd name="T12" fmla="*/ 146 w 200"/>
                <a:gd name="T13" fmla="*/ 6 h 270"/>
                <a:gd name="T14" fmla="*/ 174 w 200"/>
                <a:gd name="T15" fmla="*/ 22 h 270"/>
                <a:gd name="T16" fmla="*/ 188 w 200"/>
                <a:gd name="T17" fmla="*/ 46 h 270"/>
                <a:gd name="T18" fmla="*/ 192 w 200"/>
                <a:gd name="T19" fmla="*/ 78 h 270"/>
                <a:gd name="T20" fmla="*/ 192 w 200"/>
                <a:gd name="T21" fmla="*/ 214 h 270"/>
                <a:gd name="T22" fmla="*/ 196 w 200"/>
                <a:gd name="T23" fmla="*/ 254 h 270"/>
                <a:gd name="T24" fmla="*/ 136 w 200"/>
                <a:gd name="T25" fmla="*/ 264 h 270"/>
                <a:gd name="T26" fmla="*/ 132 w 200"/>
                <a:gd name="T27" fmla="*/ 250 h 270"/>
                <a:gd name="T28" fmla="*/ 128 w 200"/>
                <a:gd name="T29" fmla="*/ 238 h 270"/>
                <a:gd name="T30" fmla="*/ 122 w 200"/>
                <a:gd name="T31" fmla="*/ 246 h 270"/>
                <a:gd name="T32" fmla="*/ 108 w 200"/>
                <a:gd name="T33" fmla="*/ 260 h 270"/>
                <a:gd name="T34" fmla="*/ 92 w 200"/>
                <a:gd name="T35" fmla="*/ 268 h 270"/>
                <a:gd name="T36" fmla="*/ 62 w 200"/>
                <a:gd name="T37" fmla="*/ 270 h 270"/>
                <a:gd name="T38" fmla="*/ 46 w 200"/>
                <a:gd name="T39" fmla="*/ 268 h 270"/>
                <a:gd name="T40" fmla="*/ 22 w 200"/>
                <a:gd name="T41" fmla="*/ 256 h 270"/>
                <a:gd name="T42" fmla="*/ 8 w 200"/>
                <a:gd name="T43" fmla="*/ 236 h 270"/>
                <a:gd name="T44" fmla="*/ 0 w 200"/>
                <a:gd name="T45" fmla="*/ 210 h 270"/>
                <a:gd name="T46" fmla="*/ 0 w 200"/>
                <a:gd name="T47" fmla="*/ 196 h 270"/>
                <a:gd name="T48" fmla="*/ 4 w 200"/>
                <a:gd name="T49" fmla="*/ 166 h 270"/>
                <a:gd name="T50" fmla="*/ 16 w 200"/>
                <a:gd name="T51" fmla="*/ 144 h 270"/>
                <a:gd name="T52" fmla="*/ 36 w 200"/>
                <a:gd name="T53" fmla="*/ 128 h 270"/>
                <a:gd name="T54" fmla="*/ 64 w 200"/>
                <a:gd name="T55" fmla="*/ 116 h 270"/>
                <a:gd name="T56" fmla="*/ 102 w 200"/>
                <a:gd name="T57" fmla="*/ 106 h 270"/>
                <a:gd name="T58" fmla="*/ 122 w 200"/>
                <a:gd name="T59" fmla="*/ 96 h 270"/>
                <a:gd name="T60" fmla="*/ 128 w 200"/>
                <a:gd name="T61" fmla="*/ 76 h 270"/>
                <a:gd name="T62" fmla="*/ 126 w 200"/>
                <a:gd name="T63" fmla="*/ 62 h 270"/>
                <a:gd name="T64" fmla="*/ 122 w 200"/>
                <a:gd name="T65" fmla="*/ 54 h 270"/>
                <a:gd name="T66" fmla="*/ 112 w 200"/>
                <a:gd name="T67" fmla="*/ 46 h 270"/>
                <a:gd name="T68" fmla="*/ 98 w 200"/>
                <a:gd name="T69" fmla="*/ 44 h 270"/>
                <a:gd name="T70" fmla="*/ 90 w 200"/>
                <a:gd name="T71" fmla="*/ 46 h 270"/>
                <a:gd name="T72" fmla="*/ 80 w 200"/>
                <a:gd name="T73" fmla="*/ 50 h 270"/>
                <a:gd name="T74" fmla="*/ 72 w 200"/>
                <a:gd name="T75" fmla="*/ 58 h 270"/>
                <a:gd name="T76" fmla="*/ 68 w 200"/>
                <a:gd name="T77" fmla="*/ 78 h 270"/>
                <a:gd name="T78" fmla="*/ 8 w 200"/>
                <a:gd name="T79" fmla="*/ 86 h 270"/>
                <a:gd name="T80" fmla="*/ 128 w 200"/>
                <a:gd name="T81" fmla="*/ 136 h 270"/>
                <a:gd name="T82" fmla="*/ 100 w 200"/>
                <a:gd name="T83" fmla="*/ 148 h 270"/>
                <a:gd name="T84" fmla="*/ 84 w 200"/>
                <a:gd name="T85" fmla="*/ 154 h 270"/>
                <a:gd name="T86" fmla="*/ 72 w 200"/>
                <a:gd name="T87" fmla="*/ 162 h 270"/>
                <a:gd name="T88" fmla="*/ 64 w 200"/>
                <a:gd name="T89" fmla="*/ 174 h 270"/>
                <a:gd name="T90" fmla="*/ 62 w 200"/>
                <a:gd name="T91" fmla="*/ 190 h 270"/>
                <a:gd name="T92" fmla="*/ 68 w 200"/>
                <a:gd name="T93" fmla="*/ 214 h 270"/>
                <a:gd name="T94" fmla="*/ 76 w 200"/>
                <a:gd name="T95" fmla="*/ 222 h 270"/>
                <a:gd name="T96" fmla="*/ 88 w 200"/>
                <a:gd name="T97" fmla="*/ 226 h 270"/>
                <a:gd name="T98" fmla="*/ 102 w 200"/>
                <a:gd name="T99" fmla="*/ 224 h 270"/>
                <a:gd name="T100" fmla="*/ 114 w 200"/>
                <a:gd name="T101" fmla="*/ 216 h 270"/>
                <a:gd name="T102" fmla="*/ 124 w 200"/>
                <a:gd name="T103" fmla="*/ 204 h 270"/>
                <a:gd name="T104" fmla="*/ 128 w 200"/>
                <a:gd name="T105" fmla="*/ 186 h 2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0" h="270">
                  <a:moveTo>
                    <a:pt x="8" y="86"/>
                  </a:moveTo>
                  <a:lnTo>
                    <a:pt x="8" y="80"/>
                  </a:lnTo>
                  <a:lnTo>
                    <a:pt x="10" y="58"/>
                  </a:lnTo>
                  <a:lnTo>
                    <a:pt x="14" y="42"/>
                  </a:lnTo>
                  <a:lnTo>
                    <a:pt x="24" y="28"/>
                  </a:lnTo>
                  <a:lnTo>
                    <a:pt x="34" y="18"/>
                  </a:lnTo>
                  <a:lnTo>
                    <a:pt x="48" y="10"/>
                  </a:lnTo>
                  <a:lnTo>
                    <a:pt x="64" y="4"/>
                  </a:lnTo>
                  <a:lnTo>
                    <a:pt x="80" y="0"/>
                  </a:lnTo>
                  <a:lnTo>
                    <a:pt x="98" y="0"/>
                  </a:lnTo>
                  <a:lnTo>
                    <a:pt x="124" y="2"/>
                  </a:lnTo>
                  <a:lnTo>
                    <a:pt x="146" y="6"/>
                  </a:lnTo>
                  <a:lnTo>
                    <a:pt x="162" y="12"/>
                  </a:lnTo>
                  <a:lnTo>
                    <a:pt x="174" y="22"/>
                  </a:lnTo>
                  <a:lnTo>
                    <a:pt x="182" y="34"/>
                  </a:lnTo>
                  <a:lnTo>
                    <a:pt x="188" y="46"/>
                  </a:lnTo>
                  <a:lnTo>
                    <a:pt x="190" y="62"/>
                  </a:lnTo>
                  <a:lnTo>
                    <a:pt x="192" y="78"/>
                  </a:lnTo>
                  <a:lnTo>
                    <a:pt x="192" y="214"/>
                  </a:lnTo>
                  <a:lnTo>
                    <a:pt x="194" y="242"/>
                  </a:lnTo>
                  <a:lnTo>
                    <a:pt x="196" y="254"/>
                  </a:lnTo>
                  <a:lnTo>
                    <a:pt x="200" y="264"/>
                  </a:lnTo>
                  <a:lnTo>
                    <a:pt x="136" y="264"/>
                  </a:lnTo>
                  <a:lnTo>
                    <a:pt x="132" y="250"/>
                  </a:lnTo>
                  <a:lnTo>
                    <a:pt x="128" y="238"/>
                  </a:lnTo>
                  <a:lnTo>
                    <a:pt x="122" y="246"/>
                  </a:lnTo>
                  <a:lnTo>
                    <a:pt x="116" y="254"/>
                  </a:lnTo>
                  <a:lnTo>
                    <a:pt x="108" y="260"/>
                  </a:lnTo>
                  <a:lnTo>
                    <a:pt x="100" y="264"/>
                  </a:lnTo>
                  <a:lnTo>
                    <a:pt x="92" y="268"/>
                  </a:lnTo>
                  <a:lnTo>
                    <a:pt x="84" y="270"/>
                  </a:lnTo>
                  <a:lnTo>
                    <a:pt x="62" y="270"/>
                  </a:lnTo>
                  <a:lnTo>
                    <a:pt x="46" y="268"/>
                  </a:lnTo>
                  <a:lnTo>
                    <a:pt x="32" y="264"/>
                  </a:lnTo>
                  <a:lnTo>
                    <a:pt x="22" y="256"/>
                  </a:lnTo>
                  <a:lnTo>
                    <a:pt x="14" y="246"/>
                  </a:lnTo>
                  <a:lnTo>
                    <a:pt x="8" y="236"/>
                  </a:lnTo>
                  <a:lnTo>
                    <a:pt x="2" y="222"/>
                  </a:lnTo>
                  <a:lnTo>
                    <a:pt x="0" y="210"/>
                  </a:lnTo>
                  <a:lnTo>
                    <a:pt x="0" y="196"/>
                  </a:lnTo>
                  <a:lnTo>
                    <a:pt x="0" y="180"/>
                  </a:lnTo>
                  <a:lnTo>
                    <a:pt x="4" y="166"/>
                  </a:lnTo>
                  <a:lnTo>
                    <a:pt x="8" y="154"/>
                  </a:lnTo>
                  <a:lnTo>
                    <a:pt x="16" y="144"/>
                  </a:lnTo>
                  <a:lnTo>
                    <a:pt x="24" y="134"/>
                  </a:lnTo>
                  <a:lnTo>
                    <a:pt x="36" y="128"/>
                  </a:lnTo>
                  <a:lnTo>
                    <a:pt x="48" y="122"/>
                  </a:lnTo>
                  <a:lnTo>
                    <a:pt x="64" y="116"/>
                  </a:lnTo>
                  <a:lnTo>
                    <a:pt x="102" y="106"/>
                  </a:lnTo>
                  <a:lnTo>
                    <a:pt x="114" y="102"/>
                  </a:lnTo>
                  <a:lnTo>
                    <a:pt x="122" y="96"/>
                  </a:lnTo>
                  <a:lnTo>
                    <a:pt x="128" y="88"/>
                  </a:lnTo>
                  <a:lnTo>
                    <a:pt x="128" y="76"/>
                  </a:lnTo>
                  <a:lnTo>
                    <a:pt x="126" y="62"/>
                  </a:lnTo>
                  <a:lnTo>
                    <a:pt x="124" y="58"/>
                  </a:lnTo>
                  <a:lnTo>
                    <a:pt x="122" y="54"/>
                  </a:lnTo>
                  <a:lnTo>
                    <a:pt x="118" y="50"/>
                  </a:lnTo>
                  <a:lnTo>
                    <a:pt x="112" y="46"/>
                  </a:lnTo>
                  <a:lnTo>
                    <a:pt x="106" y="46"/>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84" y="154"/>
                  </a:lnTo>
                  <a:lnTo>
                    <a:pt x="76" y="158"/>
                  </a:lnTo>
                  <a:lnTo>
                    <a:pt x="72" y="162"/>
                  </a:lnTo>
                  <a:lnTo>
                    <a:pt x="68" y="168"/>
                  </a:lnTo>
                  <a:lnTo>
                    <a:pt x="64" y="174"/>
                  </a:lnTo>
                  <a:lnTo>
                    <a:pt x="62" y="190"/>
                  </a:lnTo>
                  <a:lnTo>
                    <a:pt x="64" y="204"/>
                  </a:lnTo>
                  <a:lnTo>
                    <a:pt x="68" y="214"/>
                  </a:lnTo>
                  <a:lnTo>
                    <a:pt x="72" y="220"/>
                  </a:lnTo>
                  <a:lnTo>
                    <a:pt x="76" y="222"/>
                  </a:lnTo>
                  <a:lnTo>
                    <a:pt x="82" y="224"/>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1" name="Freeform 28"/>
            <p:cNvSpPr>
              <a:spLocks/>
            </p:cNvSpPr>
            <p:nvPr/>
          </p:nvSpPr>
          <p:spPr bwMode="auto">
            <a:xfrm>
              <a:off x="3670747" y="673735"/>
              <a:ext cx="300790" cy="428625"/>
            </a:xfrm>
            <a:custGeom>
              <a:avLst/>
              <a:gdLst>
                <a:gd name="T0" fmla="*/ 58 w 190"/>
                <a:gd name="T1" fmla="*/ 188 h 270"/>
                <a:gd name="T2" fmla="*/ 60 w 190"/>
                <a:gd name="T3" fmla="*/ 196 h 270"/>
                <a:gd name="T4" fmla="*/ 64 w 190"/>
                <a:gd name="T5" fmla="*/ 210 h 270"/>
                <a:gd name="T6" fmla="*/ 72 w 190"/>
                <a:gd name="T7" fmla="*/ 220 h 270"/>
                <a:gd name="T8" fmla="*/ 86 w 190"/>
                <a:gd name="T9" fmla="*/ 224 h 270"/>
                <a:gd name="T10" fmla="*/ 94 w 190"/>
                <a:gd name="T11" fmla="*/ 226 h 270"/>
                <a:gd name="T12" fmla="*/ 112 w 190"/>
                <a:gd name="T13" fmla="*/ 222 h 270"/>
                <a:gd name="T14" fmla="*/ 122 w 190"/>
                <a:gd name="T15" fmla="*/ 214 h 270"/>
                <a:gd name="T16" fmla="*/ 126 w 190"/>
                <a:gd name="T17" fmla="*/ 202 h 270"/>
                <a:gd name="T18" fmla="*/ 126 w 190"/>
                <a:gd name="T19" fmla="*/ 194 h 270"/>
                <a:gd name="T20" fmla="*/ 120 w 190"/>
                <a:gd name="T21" fmla="*/ 176 h 270"/>
                <a:gd name="T22" fmla="*/ 102 w 190"/>
                <a:gd name="T23" fmla="*/ 166 h 270"/>
                <a:gd name="T24" fmla="*/ 56 w 190"/>
                <a:gd name="T25" fmla="*/ 148 h 270"/>
                <a:gd name="T26" fmla="*/ 32 w 190"/>
                <a:gd name="T27" fmla="*/ 138 h 270"/>
                <a:gd name="T28" fmla="*/ 16 w 190"/>
                <a:gd name="T29" fmla="*/ 122 h 270"/>
                <a:gd name="T30" fmla="*/ 4 w 190"/>
                <a:gd name="T31" fmla="*/ 102 h 270"/>
                <a:gd name="T32" fmla="*/ 2 w 190"/>
                <a:gd name="T33" fmla="*/ 78 h 270"/>
                <a:gd name="T34" fmla="*/ 2 w 190"/>
                <a:gd name="T35" fmla="*/ 62 h 270"/>
                <a:gd name="T36" fmla="*/ 14 w 190"/>
                <a:gd name="T37" fmla="*/ 34 h 270"/>
                <a:gd name="T38" fmla="*/ 36 w 190"/>
                <a:gd name="T39" fmla="*/ 12 h 270"/>
                <a:gd name="T40" fmla="*/ 72 w 190"/>
                <a:gd name="T41" fmla="*/ 2 h 270"/>
                <a:gd name="T42" fmla="*/ 96 w 190"/>
                <a:gd name="T43" fmla="*/ 0 h 270"/>
                <a:gd name="T44" fmla="*/ 136 w 190"/>
                <a:gd name="T45" fmla="*/ 4 h 270"/>
                <a:gd name="T46" fmla="*/ 162 w 190"/>
                <a:gd name="T47" fmla="*/ 18 h 270"/>
                <a:gd name="T48" fmla="*/ 178 w 190"/>
                <a:gd name="T49" fmla="*/ 42 h 270"/>
                <a:gd name="T50" fmla="*/ 184 w 190"/>
                <a:gd name="T51" fmla="*/ 72 h 270"/>
                <a:gd name="T52" fmla="*/ 124 w 190"/>
                <a:gd name="T53" fmla="*/ 84 h 270"/>
                <a:gd name="T54" fmla="*/ 124 w 190"/>
                <a:gd name="T55" fmla="*/ 66 h 270"/>
                <a:gd name="T56" fmla="*/ 118 w 190"/>
                <a:gd name="T57" fmla="*/ 54 h 270"/>
                <a:gd name="T58" fmla="*/ 110 w 190"/>
                <a:gd name="T59" fmla="*/ 48 h 270"/>
                <a:gd name="T60" fmla="*/ 96 w 190"/>
                <a:gd name="T61" fmla="*/ 44 h 270"/>
                <a:gd name="T62" fmla="*/ 84 w 190"/>
                <a:gd name="T63" fmla="*/ 46 h 270"/>
                <a:gd name="T64" fmla="*/ 70 w 190"/>
                <a:gd name="T65" fmla="*/ 56 h 270"/>
                <a:gd name="T66" fmla="*/ 66 w 190"/>
                <a:gd name="T67" fmla="*/ 66 h 270"/>
                <a:gd name="T68" fmla="*/ 64 w 190"/>
                <a:gd name="T69" fmla="*/ 72 h 270"/>
                <a:gd name="T70" fmla="*/ 70 w 190"/>
                <a:gd name="T71" fmla="*/ 90 h 270"/>
                <a:gd name="T72" fmla="*/ 94 w 190"/>
                <a:gd name="T73" fmla="*/ 102 h 270"/>
                <a:gd name="T74" fmla="*/ 134 w 190"/>
                <a:gd name="T75" fmla="*/ 116 h 270"/>
                <a:gd name="T76" fmla="*/ 160 w 190"/>
                <a:gd name="T77" fmla="*/ 128 h 270"/>
                <a:gd name="T78" fmla="*/ 178 w 190"/>
                <a:gd name="T79" fmla="*/ 144 h 270"/>
                <a:gd name="T80" fmla="*/ 186 w 190"/>
                <a:gd name="T81" fmla="*/ 164 h 270"/>
                <a:gd name="T82" fmla="*/ 190 w 190"/>
                <a:gd name="T83" fmla="*/ 190 h 270"/>
                <a:gd name="T84" fmla="*/ 188 w 190"/>
                <a:gd name="T85" fmla="*/ 208 h 270"/>
                <a:gd name="T86" fmla="*/ 174 w 190"/>
                <a:gd name="T87" fmla="*/ 240 h 270"/>
                <a:gd name="T88" fmla="*/ 148 w 190"/>
                <a:gd name="T89" fmla="*/ 260 h 270"/>
                <a:gd name="T90" fmla="*/ 114 w 190"/>
                <a:gd name="T91" fmla="*/ 270 h 270"/>
                <a:gd name="T92" fmla="*/ 94 w 190"/>
                <a:gd name="T93" fmla="*/ 270 h 270"/>
                <a:gd name="T94" fmla="*/ 48 w 190"/>
                <a:gd name="T95" fmla="*/ 264 h 270"/>
                <a:gd name="T96" fmla="*/ 20 w 190"/>
                <a:gd name="T97" fmla="*/ 248 h 270"/>
                <a:gd name="T98" fmla="*/ 4 w 190"/>
                <a:gd name="T99" fmla="*/ 222 h 270"/>
                <a:gd name="T100" fmla="*/ 0 w 190"/>
                <a:gd name="T101" fmla="*/ 188 h 270"/>
                <a:gd name="T102" fmla="*/ 58 w 190"/>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0" h="270">
                  <a:moveTo>
                    <a:pt x="58" y="180"/>
                  </a:moveTo>
                  <a:lnTo>
                    <a:pt x="58" y="188"/>
                  </a:lnTo>
                  <a:lnTo>
                    <a:pt x="60" y="196"/>
                  </a:lnTo>
                  <a:lnTo>
                    <a:pt x="62" y="204"/>
                  </a:lnTo>
                  <a:lnTo>
                    <a:pt x="64" y="210"/>
                  </a:lnTo>
                  <a:lnTo>
                    <a:pt x="68" y="216"/>
                  </a:lnTo>
                  <a:lnTo>
                    <a:pt x="72" y="220"/>
                  </a:lnTo>
                  <a:lnTo>
                    <a:pt x="78" y="222"/>
                  </a:lnTo>
                  <a:lnTo>
                    <a:pt x="86" y="224"/>
                  </a:lnTo>
                  <a:lnTo>
                    <a:pt x="94" y="226"/>
                  </a:lnTo>
                  <a:lnTo>
                    <a:pt x="108" y="224"/>
                  </a:lnTo>
                  <a:lnTo>
                    <a:pt x="112" y="222"/>
                  </a:lnTo>
                  <a:lnTo>
                    <a:pt x="118" y="218"/>
                  </a:lnTo>
                  <a:lnTo>
                    <a:pt x="122" y="214"/>
                  </a:lnTo>
                  <a:lnTo>
                    <a:pt x="124" y="208"/>
                  </a:lnTo>
                  <a:lnTo>
                    <a:pt x="126" y="202"/>
                  </a:lnTo>
                  <a:lnTo>
                    <a:pt x="126" y="194"/>
                  </a:lnTo>
                  <a:lnTo>
                    <a:pt x="124" y="184"/>
                  </a:lnTo>
                  <a:lnTo>
                    <a:pt x="120" y="176"/>
                  </a:lnTo>
                  <a:lnTo>
                    <a:pt x="112" y="170"/>
                  </a:lnTo>
                  <a:lnTo>
                    <a:pt x="102" y="166"/>
                  </a:lnTo>
                  <a:lnTo>
                    <a:pt x="56" y="148"/>
                  </a:lnTo>
                  <a:lnTo>
                    <a:pt x="44" y="144"/>
                  </a:lnTo>
                  <a:lnTo>
                    <a:pt x="32" y="138"/>
                  </a:lnTo>
                  <a:lnTo>
                    <a:pt x="24" y="130"/>
                  </a:lnTo>
                  <a:lnTo>
                    <a:pt x="16" y="122"/>
                  </a:lnTo>
                  <a:lnTo>
                    <a:pt x="10" y="112"/>
                  </a:lnTo>
                  <a:lnTo>
                    <a:pt x="4" y="102"/>
                  </a:lnTo>
                  <a:lnTo>
                    <a:pt x="2" y="90"/>
                  </a:lnTo>
                  <a:lnTo>
                    <a:pt x="2" y="78"/>
                  </a:lnTo>
                  <a:lnTo>
                    <a:pt x="2" y="62"/>
                  </a:lnTo>
                  <a:lnTo>
                    <a:pt x="6" y="48"/>
                  </a:lnTo>
                  <a:lnTo>
                    <a:pt x="14" y="34"/>
                  </a:lnTo>
                  <a:lnTo>
                    <a:pt x="24" y="22"/>
                  </a:lnTo>
                  <a:lnTo>
                    <a:pt x="36" y="12"/>
                  </a:lnTo>
                  <a:lnTo>
                    <a:pt x="52" y="6"/>
                  </a:lnTo>
                  <a:lnTo>
                    <a:pt x="72" y="2"/>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66"/>
                  </a:lnTo>
                  <a:lnTo>
                    <a:pt x="122" y="60"/>
                  </a:lnTo>
                  <a:lnTo>
                    <a:pt x="118" y="54"/>
                  </a:lnTo>
                  <a:lnTo>
                    <a:pt x="114" y="50"/>
                  </a:lnTo>
                  <a:lnTo>
                    <a:pt x="110" y="48"/>
                  </a:lnTo>
                  <a:lnTo>
                    <a:pt x="104" y="46"/>
                  </a:lnTo>
                  <a:lnTo>
                    <a:pt x="96" y="44"/>
                  </a:lnTo>
                  <a:lnTo>
                    <a:pt x="84" y="46"/>
                  </a:lnTo>
                  <a:lnTo>
                    <a:pt x="74" y="52"/>
                  </a:lnTo>
                  <a:lnTo>
                    <a:pt x="70" y="56"/>
                  </a:lnTo>
                  <a:lnTo>
                    <a:pt x="68" y="60"/>
                  </a:lnTo>
                  <a:lnTo>
                    <a:pt x="66" y="66"/>
                  </a:lnTo>
                  <a:lnTo>
                    <a:pt x="64" y="72"/>
                  </a:lnTo>
                  <a:lnTo>
                    <a:pt x="66" y="82"/>
                  </a:lnTo>
                  <a:lnTo>
                    <a:pt x="70" y="90"/>
                  </a:lnTo>
                  <a:lnTo>
                    <a:pt x="80" y="96"/>
                  </a:lnTo>
                  <a:lnTo>
                    <a:pt x="94" y="102"/>
                  </a:lnTo>
                  <a:lnTo>
                    <a:pt x="134" y="116"/>
                  </a:lnTo>
                  <a:lnTo>
                    <a:pt x="148" y="122"/>
                  </a:lnTo>
                  <a:lnTo>
                    <a:pt x="160" y="128"/>
                  </a:lnTo>
                  <a:lnTo>
                    <a:pt x="170" y="136"/>
                  </a:lnTo>
                  <a:lnTo>
                    <a:pt x="178" y="144"/>
                  </a:lnTo>
                  <a:lnTo>
                    <a:pt x="182" y="152"/>
                  </a:lnTo>
                  <a:lnTo>
                    <a:pt x="186" y="164"/>
                  </a:lnTo>
                  <a:lnTo>
                    <a:pt x="190" y="176"/>
                  </a:lnTo>
                  <a:lnTo>
                    <a:pt x="190" y="190"/>
                  </a:lnTo>
                  <a:lnTo>
                    <a:pt x="188" y="208"/>
                  </a:lnTo>
                  <a:lnTo>
                    <a:pt x="182" y="226"/>
                  </a:lnTo>
                  <a:lnTo>
                    <a:pt x="174" y="240"/>
                  </a:lnTo>
                  <a:lnTo>
                    <a:pt x="162" y="250"/>
                  </a:lnTo>
                  <a:lnTo>
                    <a:pt x="148" y="260"/>
                  </a:lnTo>
                  <a:lnTo>
                    <a:pt x="132" y="266"/>
                  </a:lnTo>
                  <a:lnTo>
                    <a:pt x="11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2" name="Rectangle 29"/>
            <p:cNvSpPr>
              <a:spLocks noChangeArrowheads="1"/>
            </p:cNvSpPr>
            <p:nvPr/>
          </p:nvSpPr>
          <p:spPr bwMode="auto">
            <a:xfrm>
              <a:off x="4032506" y="975813"/>
              <a:ext cx="101620" cy="118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3" name="Freeform 30"/>
            <p:cNvSpPr>
              <a:spLocks/>
            </p:cNvSpPr>
            <p:nvPr/>
          </p:nvSpPr>
          <p:spPr bwMode="auto">
            <a:xfrm>
              <a:off x="4191032" y="673735"/>
              <a:ext cx="317049" cy="428625"/>
            </a:xfrm>
            <a:custGeom>
              <a:avLst/>
              <a:gdLst>
                <a:gd name="T0" fmla="*/ 134 w 198"/>
                <a:gd name="T1" fmla="*/ 100 h 270"/>
                <a:gd name="T2" fmla="*/ 132 w 198"/>
                <a:gd name="T3" fmla="*/ 72 h 270"/>
                <a:gd name="T4" fmla="*/ 124 w 198"/>
                <a:gd name="T5" fmla="*/ 58 h 270"/>
                <a:gd name="T6" fmla="*/ 112 w 198"/>
                <a:gd name="T7" fmla="*/ 48 h 270"/>
                <a:gd name="T8" fmla="*/ 104 w 198"/>
                <a:gd name="T9" fmla="*/ 48 h 270"/>
                <a:gd name="T10" fmla="*/ 84 w 198"/>
                <a:gd name="T11" fmla="*/ 52 h 270"/>
                <a:gd name="T12" fmla="*/ 74 w 198"/>
                <a:gd name="T13" fmla="*/ 70 h 270"/>
                <a:gd name="T14" fmla="*/ 68 w 198"/>
                <a:gd name="T15" fmla="*/ 96 h 270"/>
                <a:gd name="T16" fmla="*/ 66 w 198"/>
                <a:gd name="T17" fmla="*/ 136 h 270"/>
                <a:gd name="T18" fmla="*/ 70 w 198"/>
                <a:gd name="T19" fmla="*/ 192 h 270"/>
                <a:gd name="T20" fmla="*/ 78 w 198"/>
                <a:gd name="T21" fmla="*/ 214 h 270"/>
                <a:gd name="T22" fmla="*/ 92 w 198"/>
                <a:gd name="T23" fmla="*/ 224 h 270"/>
                <a:gd name="T24" fmla="*/ 102 w 198"/>
                <a:gd name="T25" fmla="*/ 226 h 270"/>
                <a:gd name="T26" fmla="*/ 116 w 198"/>
                <a:gd name="T27" fmla="*/ 222 h 270"/>
                <a:gd name="T28" fmla="*/ 126 w 198"/>
                <a:gd name="T29" fmla="*/ 212 h 270"/>
                <a:gd name="T30" fmla="*/ 132 w 198"/>
                <a:gd name="T31" fmla="*/ 192 h 270"/>
                <a:gd name="T32" fmla="*/ 198 w 198"/>
                <a:gd name="T33" fmla="*/ 166 h 270"/>
                <a:gd name="T34" fmla="*/ 196 w 198"/>
                <a:gd name="T35" fmla="*/ 190 h 270"/>
                <a:gd name="T36" fmla="*/ 184 w 198"/>
                <a:gd name="T37" fmla="*/ 228 h 270"/>
                <a:gd name="T38" fmla="*/ 160 w 198"/>
                <a:gd name="T39" fmla="*/ 256 h 270"/>
                <a:gd name="T40" fmla="*/ 124 w 198"/>
                <a:gd name="T41" fmla="*/ 268 h 270"/>
                <a:gd name="T42" fmla="*/ 98 w 198"/>
                <a:gd name="T43" fmla="*/ 270 h 270"/>
                <a:gd name="T44" fmla="*/ 56 w 198"/>
                <a:gd name="T45" fmla="*/ 264 h 270"/>
                <a:gd name="T46" fmla="*/ 38 w 198"/>
                <a:gd name="T47" fmla="*/ 254 h 270"/>
                <a:gd name="T48" fmla="*/ 24 w 198"/>
                <a:gd name="T49" fmla="*/ 242 h 270"/>
                <a:gd name="T50" fmla="*/ 14 w 198"/>
                <a:gd name="T51" fmla="*/ 224 h 270"/>
                <a:gd name="T52" fmla="*/ 2 w 198"/>
                <a:gd name="T53" fmla="*/ 170 h 270"/>
                <a:gd name="T54" fmla="*/ 0 w 198"/>
                <a:gd name="T55" fmla="*/ 136 h 270"/>
                <a:gd name="T56" fmla="*/ 4 w 198"/>
                <a:gd name="T57" fmla="*/ 84 h 270"/>
                <a:gd name="T58" fmla="*/ 12 w 198"/>
                <a:gd name="T59" fmla="*/ 56 h 270"/>
                <a:gd name="T60" fmla="*/ 24 w 198"/>
                <a:gd name="T61" fmla="*/ 36 h 270"/>
                <a:gd name="T62" fmla="*/ 36 w 198"/>
                <a:gd name="T63" fmla="*/ 20 h 270"/>
                <a:gd name="T64" fmla="*/ 54 w 198"/>
                <a:gd name="T65" fmla="*/ 10 h 270"/>
                <a:gd name="T66" fmla="*/ 82 w 198"/>
                <a:gd name="T67" fmla="*/ 2 h 270"/>
                <a:gd name="T68" fmla="*/ 104 w 198"/>
                <a:gd name="T69" fmla="*/ 0 h 270"/>
                <a:gd name="T70" fmla="*/ 144 w 198"/>
                <a:gd name="T71" fmla="*/ 6 h 270"/>
                <a:gd name="T72" fmla="*/ 174 w 198"/>
                <a:gd name="T73" fmla="*/ 26 h 270"/>
                <a:gd name="T74" fmla="*/ 192 w 198"/>
                <a:gd name="T75" fmla="*/ 58 h 270"/>
                <a:gd name="T76" fmla="*/ 198 w 198"/>
                <a:gd name="T77" fmla="*/ 100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94" y="48"/>
                  </a:lnTo>
                  <a:lnTo>
                    <a:pt x="84" y="52"/>
                  </a:lnTo>
                  <a:lnTo>
                    <a:pt x="78" y="60"/>
                  </a:lnTo>
                  <a:lnTo>
                    <a:pt x="74" y="70"/>
                  </a:lnTo>
                  <a:lnTo>
                    <a:pt x="70" y="82"/>
                  </a:lnTo>
                  <a:lnTo>
                    <a:pt x="68" y="96"/>
                  </a:lnTo>
                  <a:lnTo>
                    <a:pt x="66" y="136"/>
                  </a:lnTo>
                  <a:lnTo>
                    <a:pt x="68" y="176"/>
                  </a:lnTo>
                  <a:lnTo>
                    <a:pt x="70" y="192"/>
                  </a:lnTo>
                  <a:lnTo>
                    <a:pt x="72" y="204"/>
                  </a:lnTo>
                  <a:lnTo>
                    <a:pt x="78" y="214"/>
                  </a:lnTo>
                  <a:lnTo>
                    <a:pt x="84" y="220"/>
                  </a:lnTo>
                  <a:lnTo>
                    <a:pt x="92" y="224"/>
                  </a:lnTo>
                  <a:lnTo>
                    <a:pt x="102" y="226"/>
                  </a:lnTo>
                  <a:lnTo>
                    <a:pt x="110" y="224"/>
                  </a:lnTo>
                  <a:lnTo>
                    <a:pt x="116" y="222"/>
                  </a:lnTo>
                  <a:lnTo>
                    <a:pt x="122" y="218"/>
                  </a:lnTo>
                  <a:lnTo>
                    <a:pt x="126" y="212"/>
                  </a:lnTo>
                  <a:lnTo>
                    <a:pt x="130" y="202"/>
                  </a:lnTo>
                  <a:lnTo>
                    <a:pt x="132" y="192"/>
                  </a:lnTo>
                  <a:lnTo>
                    <a:pt x="134" y="166"/>
                  </a:lnTo>
                  <a:lnTo>
                    <a:pt x="198" y="166"/>
                  </a:lnTo>
                  <a:lnTo>
                    <a:pt x="196" y="190"/>
                  </a:lnTo>
                  <a:lnTo>
                    <a:pt x="192" y="210"/>
                  </a:lnTo>
                  <a:lnTo>
                    <a:pt x="184" y="228"/>
                  </a:lnTo>
                  <a:lnTo>
                    <a:pt x="174" y="244"/>
                  </a:lnTo>
                  <a:lnTo>
                    <a:pt x="160" y="256"/>
                  </a:lnTo>
                  <a:lnTo>
                    <a:pt x="144" y="264"/>
                  </a:lnTo>
                  <a:lnTo>
                    <a:pt x="124" y="268"/>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5" name="Freeform 31"/>
            <p:cNvSpPr>
              <a:spLocks noEditPoints="1"/>
            </p:cNvSpPr>
            <p:nvPr/>
          </p:nvSpPr>
          <p:spPr bwMode="auto">
            <a:xfrm>
              <a:off x="4544663" y="673735"/>
              <a:ext cx="325179" cy="428625"/>
            </a:xfrm>
            <a:custGeom>
              <a:avLst/>
              <a:gdLst>
                <a:gd name="T0" fmla="*/ 102 w 204"/>
                <a:gd name="T1" fmla="*/ 0 h 270"/>
                <a:gd name="T2" fmla="*/ 130 w 204"/>
                <a:gd name="T3" fmla="*/ 2 h 270"/>
                <a:gd name="T4" fmla="*/ 152 w 204"/>
                <a:gd name="T5" fmla="*/ 8 h 270"/>
                <a:gd name="T6" fmla="*/ 170 w 204"/>
                <a:gd name="T7" fmla="*/ 18 h 270"/>
                <a:gd name="T8" fmla="*/ 182 w 204"/>
                <a:gd name="T9" fmla="*/ 34 h 270"/>
                <a:gd name="T10" fmla="*/ 192 w 204"/>
                <a:gd name="T11" fmla="*/ 52 h 270"/>
                <a:gd name="T12" fmla="*/ 202 w 204"/>
                <a:gd name="T13" fmla="*/ 104 h 270"/>
                <a:gd name="T14" fmla="*/ 204 w 204"/>
                <a:gd name="T15" fmla="*/ 136 h 270"/>
                <a:gd name="T16" fmla="*/ 198 w 204"/>
                <a:gd name="T17" fmla="*/ 194 h 270"/>
                <a:gd name="T18" fmla="*/ 188 w 204"/>
                <a:gd name="T19" fmla="*/ 226 h 270"/>
                <a:gd name="T20" fmla="*/ 176 w 204"/>
                <a:gd name="T21" fmla="*/ 244 h 270"/>
                <a:gd name="T22" fmla="*/ 160 w 204"/>
                <a:gd name="T23" fmla="*/ 256 h 270"/>
                <a:gd name="T24" fmla="*/ 140 w 204"/>
                <a:gd name="T25" fmla="*/ 266 h 270"/>
                <a:gd name="T26" fmla="*/ 102 w 204"/>
                <a:gd name="T27" fmla="*/ 270 h 270"/>
                <a:gd name="T28" fmla="*/ 88 w 204"/>
                <a:gd name="T29" fmla="*/ 270 h 270"/>
                <a:gd name="T30" fmla="*/ 64 w 204"/>
                <a:gd name="T31" fmla="*/ 266 h 270"/>
                <a:gd name="T32" fmla="*/ 44 w 204"/>
                <a:gd name="T33" fmla="*/ 258 h 270"/>
                <a:gd name="T34" fmla="*/ 28 w 204"/>
                <a:gd name="T35" fmla="*/ 244 h 270"/>
                <a:gd name="T36" fmla="*/ 16 w 204"/>
                <a:gd name="T37" fmla="*/ 228 h 270"/>
                <a:gd name="T38" fmla="*/ 6 w 204"/>
                <a:gd name="T39" fmla="*/ 194 h 270"/>
                <a:gd name="T40" fmla="*/ 0 w 204"/>
                <a:gd name="T41" fmla="*/ 136 h 270"/>
                <a:gd name="T42" fmla="*/ 2 w 204"/>
                <a:gd name="T43" fmla="*/ 104 h 270"/>
                <a:gd name="T44" fmla="*/ 14 w 204"/>
                <a:gd name="T45" fmla="*/ 54 h 270"/>
                <a:gd name="T46" fmla="*/ 24 w 204"/>
                <a:gd name="T47" fmla="*/ 34 h 270"/>
                <a:gd name="T48" fmla="*/ 38 w 204"/>
                <a:gd name="T49" fmla="*/ 20 h 270"/>
                <a:gd name="T50" fmla="*/ 54 w 204"/>
                <a:gd name="T51" fmla="*/ 8 h 270"/>
                <a:gd name="T52" fmla="*/ 76 w 204"/>
                <a:gd name="T53" fmla="*/ 2 h 270"/>
                <a:gd name="T54" fmla="*/ 102 w 204"/>
                <a:gd name="T55" fmla="*/ 0 h 270"/>
                <a:gd name="T56" fmla="*/ 102 w 204"/>
                <a:gd name="T57" fmla="*/ 226 h 270"/>
                <a:gd name="T58" fmla="*/ 120 w 204"/>
                <a:gd name="T59" fmla="*/ 220 h 270"/>
                <a:gd name="T60" fmla="*/ 130 w 204"/>
                <a:gd name="T61" fmla="*/ 204 h 270"/>
                <a:gd name="T62" fmla="*/ 136 w 204"/>
                <a:gd name="T63" fmla="*/ 176 h 270"/>
                <a:gd name="T64" fmla="*/ 138 w 204"/>
                <a:gd name="T65" fmla="*/ 136 h 270"/>
                <a:gd name="T66" fmla="*/ 134 w 204"/>
                <a:gd name="T67" fmla="*/ 78 h 270"/>
                <a:gd name="T68" fmla="*/ 126 w 204"/>
                <a:gd name="T69" fmla="*/ 56 h 270"/>
                <a:gd name="T70" fmla="*/ 112 w 204"/>
                <a:gd name="T71" fmla="*/ 46 h 270"/>
                <a:gd name="T72" fmla="*/ 102 w 204"/>
                <a:gd name="T73" fmla="*/ 44 h 270"/>
                <a:gd name="T74" fmla="*/ 84 w 204"/>
                <a:gd name="T75" fmla="*/ 52 h 270"/>
                <a:gd name="T76" fmla="*/ 72 w 204"/>
                <a:gd name="T77" fmla="*/ 70 h 270"/>
                <a:gd name="T78" fmla="*/ 68 w 204"/>
                <a:gd name="T79" fmla="*/ 98 h 270"/>
                <a:gd name="T80" fmla="*/ 66 w 204"/>
                <a:gd name="T81" fmla="*/ 136 h 270"/>
                <a:gd name="T82" fmla="*/ 70 w 204"/>
                <a:gd name="T83" fmla="*/ 186 h 270"/>
                <a:gd name="T84" fmla="*/ 76 w 204"/>
                <a:gd name="T85" fmla="*/ 210 h 270"/>
                <a:gd name="T86" fmla="*/ 92 w 204"/>
                <a:gd name="T87" fmla="*/ 224 h 270"/>
                <a:gd name="T88" fmla="*/ 102 w 204"/>
                <a:gd name="T89" fmla="*/ 226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6" y="94"/>
                  </a:lnTo>
                  <a:lnTo>
                    <a:pt x="134" y="78"/>
                  </a:lnTo>
                  <a:lnTo>
                    <a:pt x="130" y="66"/>
                  </a:lnTo>
                  <a:lnTo>
                    <a:pt x="126" y="56"/>
                  </a:lnTo>
                  <a:lnTo>
                    <a:pt x="120" y="50"/>
                  </a:lnTo>
                  <a:lnTo>
                    <a:pt x="112" y="46"/>
                  </a:lnTo>
                  <a:lnTo>
                    <a:pt x="102" y="44"/>
                  </a:lnTo>
                  <a:lnTo>
                    <a:pt x="92" y="46"/>
                  </a:lnTo>
                  <a:lnTo>
                    <a:pt x="84" y="52"/>
                  </a:lnTo>
                  <a:lnTo>
                    <a:pt x="76" y="60"/>
                  </a:lnTo>
                  <a:lnTo>
                    <a:pt x="72" y="70"/>
                  </a:lnTo>
                  <a:lnTo>
                    <a:pt x="70" y="84"/>
                  </a:lnTo>
                  <a:lnTo>
                    <a:pt x="68" y="98"/>
                  </a:lnTo>
                  <a:lnTo>
                    <a:pt x="66" y="136"/>
                  </a:lnTo>
                  <a:lnTo>
                    <a:pt x="68" y="172"/>
                  </a:lnTo>
                  <a:lnTo>
                    <a:pt x="70" y="186"/>
                  </a:lnTo>
                  <a:lnTo>
                    <a:pt x="72" y="200"/>
                  </a:lnTo>
                  <a:lnTo>
                    <a:pt x="76" y="210"/>
                  </a:lnTo>
                  <a:lnTo>
                    <a:pt x="84" y="218"/>
                  </a:lnTo>
                  <a:lnTo>
                    <a:pt x="92" y="224"/>
                  </a:lnTo>
                  <a:lnTo>
                    <a:pt x="102" y="2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6" name="Freeform 32"/>
            <p:cNvSpPr>
              <a:spLocks/>
            </p:cNvSpPr>
            <p:nvPr/>
          </p:nvSpPr>
          <p:spPr bwMode="auto">
            <a:xfrm>
              <a:off x="4926747" y="673735"/>
              <a:ext cx="504027" cy="420461"/>
            </a:xfrm>
            <a:custGeom>
              <a:avLst/>
              <a:gdLst>
                <a:gd name="T0" fmla="*/ 62 w 318"/>
                <a:gd name="T1" fmla="*/ 6 h 264"/>
                <a:gd name="T2" fmla="*/ 64 w 318"/>
                <a:gd name="T3" fmla="*/ 32 h 264"/>
                <a:gd name="T4" fmla="*/ 76 w 318"/>
                <a:gd name="T5" fmla="*/ 18 h 264"/>
                <a:gd name="T6" fmla="*/ 92 w 318"/>
                <a:gd name="T7" fmla="*/ 8 h 264"/>
                <a:gd name="T8" fmla="*/ 128 w 318"/>
                <a:gd name="T9" fmla="*/ 0 h 264"/>
                <a:gd name="T10" fmla="*/ 140 w 318"/>
                <a:gd name="T11" fmla="*/ 0 h 264"/>
                <a:gd name="T12" fmla="*/ 158 w 318"/>
                <a:gd name="T13" fmla="*/ 6 h 264"/>
                <a:gd name="T14" fmla="*/ 174 w 318"/>
                <a:gd name="T15" fmla="*/ 16 h 264"/>
                <a:gd name="T16" fmla="*/ 184 w 318"/>
                <a:gd name="T17" fmla="*/ 32 h 264"/>
                <a:gd name="T18" fmla="*/ 188 w 318"/>
                <a:gd name="T19" fmla="*/ 40 h 264"/>
                <a:gd name="T20" fmla="*/ 194 w 318"/>
                <a:gd name="T21" fmla="*/ 32 h 264"/>
                <a:gd name="T22" fmla="*/ 206 w 318"/>
                <a:gd name="T23" fmla="*/ 16 h 264"/>
                <a:gd name="T24" fmla="*/ 222 w 318"/>
                <a:gd name="T25" fmla="*/ 6 h 264"/>
                <a:gd name="T26" fmla="*/ 242 w 318"/>
                <a:gd name="T27" fmla="*/ 0 h 264"/>
                <a:gd name="T28" fmla="*/ 254 w 318"/>
                <a:gd name="T29" fmla="*/ 0 h 264"/>
                <a:gd name="T30" fmla="*/ 282 w 318"/>
                <a:gd name="T31" fmla="*/ 4 h 264"/>
                <a:gd name="T32" fmla="*/ 302 w 318"/>
                <a:gd name="T33" fmla="*/ 20 h 264"/>
                <a:gd name="T34" fmla="*/ 314 w 318"/>
                <a:gd name="T35" fmla="*/ 44 h 264"/>
                <a:gd name="T36" fmla="*/ 318 w 318"/>
                <a:gd name="T37" fmla="*/ 76 h 264"/>
                <a:gd name="T38" fmla="*/ 252 w 318"/>
                <a:gd name="T39" fmla="*/ 264 h 264"/>
                <a:gd name="T40" fmla="*/ 252 w 318"/>
                <a:gd name="T41" fmla="*/ 84 h 264"/>
                <a:gd name="T42" fmla="*/ 246 w 318"/>
                <a:gd name="T43" fmla="*/ 60 h 264"/>
                <a:gd name="T44" fmla="*/ 238 w 318"/>
                <a:gd name="T45" fmla="*/ 52 h 264"/>
                <a:gd name="T46" fmla="*/ 226 w 318"/>
                <a:gd name="T47" fmla="*/ 50 h 264"/>
                <a:gd name="T48" fmla="*/ 218 w 318"/>
                <a:gd name="T49" fmla="*/ 52 h 264"/>
                <a:gd name="T50" fmla="*/ 206 w 318"/>
                <a:gd name="T51" fmla="*/ 56 h 264"/>
                <a:gd name="T52" fmla="*/ 198 w 318"/>
                <a:gd name="T53" fmla="*/ 68 h 264"/>
                <a:gd name="T54" fmla="*/ 192 w 318"/>
                <a:gd name="T55" fmla="*/ 84 h 264"/>
                <a:gd name="T56" fmla="*/ 192 w 318"/>
                <a:gd name="T57" fmla="*/ 264 h 264"/>
                <a:gd name="T58" fmla="*/ 126 w 318"/>
                <a:gd name="T59" fmla="*/ 84 h 264"/>
                <a:gd name="T60" fmla="*/ 124 w 318"/>
                <a:gd name="T61" fmla="*/ 70 h 264"/>
                <a:gd name="T62" fmla="*/ 116 w 318"/>
                <a:gd name="T63" fmla="*/ 56 h 264"/>
                <a:gd name="T64" fmla="*/ 106 w 318"/>
                <a:gd name="T65" fmla="*/ 50 h 264"/>
                <a:gd name="T66" fmla="*/ 100 w 318"/>
                <a:gd name="T67" fmla="*/ 50 h 264"/>
                <a:gd name="T68" fmla="*/ 86 w 318"/>
                <a:gd name="T69" fmla="*/ 54 h 264"/>
                <a:gd name="T70" fmla="*/ 74 w 318"/>
                <a:gd name="T71" fmla="*/ 62 h 264"/>
                <a:gd name="T72" fmla="*/ 68 w 318"/>
                <a:gd name="T73" fmla="*/ 76 h 264"/>
                <a:gd name="T74" fmla="*/ 66 w 318"/>
                <a:gd name="T75" fmla="*/ 94 h 264"/>
                <a:gd name="T76" fmla="*/ 0 w 318"/>
                <a:gd name="T77" fmla="*/ 264 h 2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8" h="264">
                  <a:moveTo>
                    <a:pt x="0" y="6"/>
                  </a:moveTo>
                  <a:lnTo>
                    <a:pt x="62" y="6"/>
                  </a:lnTo>
                  <a:lnTo>
                    <a:pt x="62" y="32"/>
                  </a:lnTo>
                  <a:lnTo>
                    <a:pt x="64" y="32"/>
                  </a:lnTo>
                  <a:lnTo>
                    <a:pt x="76" y="18"/>
                  </a:lnTo>
                  <a:lnTo>
                    <a:pt x="84" y="12"/>
                  </a:lnTo>
                  <a:lnTo>
                    <a:pt x="92" y="8"/>
                  </a:lnTo>
                  <a:lnTo>
                    <a:pt x="110" y="2"/>
                  </a:lnTo>
                  <a:lnTo>
                    <a:pt x="128" y="0"/>
                  </a:lnTo>
                  <a:lnTo>
                    <a:pt x="140" y="0"/>
                  </a:lnTo>
                  <a:lnTo>
                    <a:pt x="150" y="2"/>
                  </a:lnTo>
                  <a:lnTo>
                    <a:pt x="158" y="6"/>
                  </a:lnTo>
                  <a:lnTo>
                    <a:pt x="166" y="10"/>
                  </a:lnTo>
                  <a:lnTo>
                    <a:pt x="174" y="16"/>
                  </a:lnTo>
                  <a:lnTo>
                    <a:pt x="180" y="24"/>
                  </a:lnTo>
                  <a:lnTo>
                    <a:pt x="184" y="32"/>
                  </a:lnTo>
                  <a:lnTo>
                    <a:pt x="188" y="40"/>
                  </a:lnTo>
                  <a:lnTo>
                    <a:pt x="194" y="32"/>
                  </a:lnTo>
                  <a:lnTo>
                    <a:pt x="198" y="22"/>
                  </a:lnTo>
                  <a:lnTo>
                    <a:pt x="206" y="16"/>
                  </a:lnTo>
                  <a:lnTo>
                    <a:pt x="214" y="10"/>
                  </a:lnTo>
                  <a:lnTo>
                    <a:pt x="222" y="6"/>
                  </a:lnTo>
                  <a:lnTo>
                    <a:pt x="232" y="2"/>
                  </a:lnTo>
                  <a:lnTo>
                    <a:pt x="242"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0" y="70"/>
                  </a:lnTo>
                  <a:lnTo>
                    <a:pt x="246" y="60"/>
                  </a:lnTo>
                  <a:lnTo>
                    <a:pt x="242" y="56"/>
                  </a:lnTo>
                  <a:lnTo>
                    <a:pt x="238" y="52"/>
                  </a:lnTo>
                  <a:lnTo>
                    <a:pt x="232"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4" y="70"/>
                  </a:lnTo>
                  <a:lnTo>
                    <a:pt x="120" y="60"/>
                  </a:lnTo>
                  <a:lnTo>
                    <a:pt x="116" y="56"/>
                  </a:lnTo>
                  <a:lnTo>
                    <a:pt x="112" y="52"/>
                  </a:lnTo>
                  <a:lnTo>
                    <a:pt x="106"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grpSp>
      <p:sp>
        <p:nvSpPr>
          <p:cNvPr id="17" name="Rectangle 31">
            <a:hlinkClick r:id="rId3"/>
          </p:cNvPr>
          <p:cNvSpPr>
            <a:spLocks noChangeArrowheads="1"/>
          </p:cNvSpPr>
          <p:nvPr userDrawn="1"/>
        </p:nvSpPr>
        <p:spPr bwMode="auto">
          <a:xfrm>
            <a:off x="1257300" y="4676775"/>
            <a:ext cx="1806575" cy="284163"/>
          </a:xfrm>
          <a:prstGeom prst="rect">
            <a:avLst/>
          </a:prstGeom>
          <a:solidFill>
            <a:schemeClr val="bg1">
              <a:alpha val="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50000"/>
              </a:spcBef>
              <a:spcAft>
                <a:spcPct val="17000"/>
              </a:spcAft>
              <a:buClr>
                <a:srgbClr val="000000"/>
              </a:buClr>
              <a:buFont typeface="Wingdings" pitchFamily="2" charset="2"/>
              <a:buNone/>
            </a:pPr>
            <a:endParaRPr lang="en-US" sz="1400" dirty="0">
              <a:solidFill>
                <a:srgbClr val="292929"/>
              </a:solidFill>
              <a:ea typeface="ＭＳ Ｐゴシック" pitchFamily="34" charset="-128"/>
            </a:endParaRPr>
          </a:p>
        </p:txBody>
      </p:sp>
      <p:sp>
        <p:nvSpPr>
          <p:cNvPr id="18" name="TextBox 17"/>
          <p:cNvSpPr txBox="1"/>
          <p:nvPr userDrawn="1"/>
        </p:nvSpPr>
        <p:spPr>
          <a:xfrm>
            <a:off x="2995613" y="4867275"/>
            <a:ext cx="3138487" cy="276225"/>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00539B"/>
                </a:solidFill>
                <a:latin typeface=" arial"/>
                <a:ea typeface=" arial"/>
                <a:cs typeface=" arial"/>
              </a:rPr>
              <a:t/>
            </a:r>
            <a:br>
              <a:rPr lang="en-US" sz="600" b="1" dirty="0">
                <a:solidFill>
                  <a:srgbClr val="00539B"/>
                </a:solidFill>
                <a:latin typeface=" arial"/>
                <a:ea typeface=" arial"/>
                <a:cs typeface=" arial"/>
              </a:rPr>
            </a:br>
            <a:r>
              <a:rPr lang="en-US" sz="600" b="1" dirty="0">
                <a:solidFill>
                  <a:srgbClr val="00539B"/>
                </a:solidFill>
                <a:latin typeface=" arial"/>
                <a:ea typeface=" arial"/>
                <a:cs typeface=" arial"/>
              </a:rPr>
              <a:t>Copyright © 2011, SAS Institute Inc. All rights reserved.</a:t>
            </a:r>
          </a:p>
        </p:txBody>
      </p:sp>
      <p:sp>
        <p:nvSpPr>
          <p:cNvPr id="2" name="Title 1"/>
          <p:cNvSpPr>
            <a:spLocks noGrp="1"/>
          </p:cNvSpPr>
          <p:nvPr>
            <p:ph type="title"/>
          </p:nvPr>
        </p:nvSpPr>
        <p:spPr>
          <a:xfrm>
            <a:off x="1208088" y="1571625"/>
            <a:ext cx="5408612" cy="752475"/>
          </a:xfrm>
        </p:spPr>
        <p:txBody>
          <a:bodyPr anchor="ctr"/>
          <a:lstStyle>
            <a:lvl1pPr algn="l">
              <a:defRPr baseline="0">
                <a:solidFill>
                  <a:srgbClr val="FFFFFF"/>
                </a:solidFill>
              </a:defRPr>
            </a:lvl1pPr>
          </a:lstStyle>
          <a:p>
            <a:r>
              <a:rPr lang="en-US" dirty="0" smtClean="0"/>
              <a:t>Click to edit Master title style</a:t>
            </a:r>
            <a:endParaRPr lang="en-US" dirty="0"/>
          </a:p>
        </p:txBody>
      </p:sp>
      <p:sp>
        <p:nvSpPr>
          <p:cNvPr id="14" name="Rectangle 45"/>
          <p:cNvSpPr>
            <a:spLocks noGrp="1" noChangeArrowheads="1"/>
          </p:cNvSpPr>
          <p:nvPr>
            <p:ph type="subTitle" sz="quarter" idx="1"/>
          </p:nvPr>
        </p:nvSpPr>
        <p:spPr>
          <a:xfrm>
            <a:off x="1226185" y="246916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086706273"/>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SAS Closing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5" name="Group 19"/>
          <p:cNvGrpSpPr>
            <a:grpSpLocks/>
          </p:cNvGrpSpPr>
          <p:nvPr userDrawn="1"/>
        </p:nvGrpSpPr>
        <p:grpSpPr bwMode="auto">
          <a:xfrm>
            <a:off x="1323975" y="4733925"/>
            <a:ext cx="1654175" cy="166688"/>
            <a:chOff x="1195324" y="673735"/>
            <a:chExt cx="4235450" cy="428625"/>
          </a:xfrm>
        </p:grpSpPr>
        <p:sp>
          <p:nvSpPr>
            <p:cNvPr id="6" name="Freeform 22"/>
            <p:cNvSpPr>
              <a:spLocks/>
            </p:cNvSpPr>
            <p:nvPr/>
          </p:nvSpPr>
          <p:spPr bwMode="auto">
            <a:xfrm>
              <a:off x="1195324" y="681899"/>
              <a:ext cx="528415" cy="412296"/>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7" name="Freeform 23"/>
            <p:cNvSpPr>
              <a:spLocks/>
            </p:cNvSpPr>
            <p:nvPr/>
          </p:nvSpPr>
          <p:spPr bwMode="auto">
            <a:xfrm>
              <a:off x="1731869" y="681899"/>
              <a:ext cx="524352" cy="412296"/>
            </a:xfrm>
            <a:custGeom>
              <a:avLst/>
              <a:gdLst>
                <a:gd name="T0" fmla="*/ 0 w 330"/>
                <a:gd name="T1" fmla="*/ 0 h 258"/>
                <a:gd name="T2" fmla="*/ 66 w 330"/>
                <a:gd name="T3" fmla="*/ 0 h 258"/>
                <a:gd name="T4" fmla="*/ 96 w 330"/>
                <a:gd name="T5" fmla="*/ 184 h 258"/>
                <a:gd name="T6" fmla="*/ 98 w 330"/>
                <a:gd name="T7" fmla="*/ 184 h 258"/>
                <a:gd name="T8" fmla="*/ 130 w 330"/>
                <a:gd name="T9" fmla="*/ 0 h 258"/>
                <a:gd name="T10" fmla="*/ 200 w 330"/>
                <a:gd name="T11" fmla="*/ 0 h 258"/>
                <a:gd name="T12" fmla="*/ 234 w 330"/>
                <a:gd name="T13" fmla="*/ 184 h 258"/>
                <a:gd name="T14" fmla="*/ 236 w 330"/>
                <a:gd name="T15" fmla="*/ 184 h 258"/>
                <a:gd name="T16" fmla="*/ 266 w 330"/>
                <a:gd name="T17" fmla="*/ 0 h 258"/>
                <a:gd name="T18" fmla="*/ 330 w 330"/>
                <a:gd name="T19" fmla="*/ 0 h 258"/>
                <a:gd name="T20" fmla="*/ 274 w 330"/>
                <a:gd name="T21" fmla="*/ 258 h 258"/>
                <a:gd name="T22" fmla="*/ 200 w 330"/>
                <a:gd name="T23" fmla="*/ 258 h 258"/>
                <a:gd name="T24" fmla="*/ 166 w 330"/>
                <a:gd name="T25" fmla="*/ 76 h 258"/>
                <a:gd name="T26" fmla="*/ 164 w 330"/>
                <a:gd name="T27" fmla="*/ 76 h 258"/>
                <a:gd name="T28" fmla="*/ 132 w 330"/>
                <a:gd name="T29" fmla="*/ 258 h 258"/>
                <a:gd name="T30" fmla="*/ 56 w 330"/>
                <a:gd name="T31" fmla="*/ 258 h 258"/>
                <a:gd name="T32" fmla="*/ 0 w 330"/>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8" name="Freeform 24"/>
            <p:cNvSpPr>
              <a:spLocks/>
            </p:cNvSpPr>
            <p:nvPr/>
          </p:nvSpPr>
          <p:spPr bwMode="auto">
            <a:xfrm>
              <a:off x="2264350" y="681899"/>
              <a:ext cx="528415" cy="412296"/>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9" name="Rectangle 25"/>
            <p:cNvSpPr>
              <a:spLocks noChangeArrowheads="1"/>
            </p:cNvSpPr>
            <p:nvPr/>
          </p:nvSpPr>
          <p:spPr bwMode="auto">
            <a:xfrm>
              <a:off x="2809024" y="975813"/>
              <a:ext cx="101617" cy="118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0" name="Freeform 26"/>
            <p:cNvSpPr>
              <a:spLocks/>
            </p:cNvSpPr>
            <p:nvPr/>
          </p:nvSpPr>
          <p:spPr bwMode="auto">
            <a:xfrm>
              <a:off x="2967547" y="673735"/>
              <a:ext cx="304856" cy="428625"/>
            </a:xfrm>
            <a:custGeom>
              <a:avLst/>
              <a:gdLst>
                <a:gd name="T0" fmla="*/ 60 w 192"/>
                <a:gd name="T1" fmla="*/ 188 h 270"/>
                <a:gd name="T2" fmla="*/ 60 w 192"/>
                <a:gd name="T3" fmla="*/ 196 h 270"/>
                <a:gd name="T4" fmla="*/ 66 w 192"/>
                <a:gd name="T5" fmla="*/ 210 h 270"/>
                <a:gd name="T6" fmla="*/ 74 w 192"/>
                <a:gd name="T7" fmla="*/ 220 h 270"/>
                <a:gd name="T8" fmla="*/ 86 w 192"/>
                <a:gd name="T9" fmla="*/ 224 h 270"/>
                <a:gd name="T10" fmla="*/ 94 w 192"/>
                <a:gd name="T11" fmla="*/ 226 h 270"/>
                <a:gd name="T12" fmla="*/ 114 w 192"/>
                <a:gd name="T13" fmla="*/ 222 h 270"/>
                <a:gd name="T14" fmla="*/ 122 w 192"/>
                <a:gd name="T15" fmla="*/ 214 h 270"/>
                <a:gd name="T16" fmla="*/ 128 w 192"/>
                <a:gd name="T17" fmla="*/ 202 h 270"/>
                <a:gd name="T18" fmla="*/ 128 w 192"/>
                <a:gd name="T19" fmla="*/ 194 h 270"/>
                <a:gd name="T20" fmla="*/ 120 w 192"/>
                <a:gd name="T21" fmla="*/ 176 h 270"/>
                <a:gd name="T22" fmla="*/ 104 w 192"/>
                <a:gd name="T23" fmla="*/ 166 h 270"/>
                <a:gd name="T24" fmla="*/ 58 w 192"/>
                <a:gd name="T25" fmla="*/ 148 h 270"/>
                <a:gd name="T26" fmla="*/ 34 w 192"/>
                <a:gd name="T27" fmla="*/ 138 h 270"/>
                <a:gd name="T28" fmla="*/ 16 w 192"/>
                <a:gd name="T29" fmla="*/ 122 h 270"/>
                <a:gd name="T30" fmla="*/ 6 w 192"/>
                <a:gd name="T31" fmla="*/ 102 h 270"/>
                <a:gd name="T32" fmla="*/ 2 w 192"/>
                <a:gd name="T33" fmla="*/ 78 h 270"/>
                <a:gd name="T34" fmla="*/ 4 w 192"/>
                <a:gd name="T35" fmla="*/ 62 h 270"/>
                <a:gd name="T36" fmla="*/ 14 w 192"/>
                <a:gd name="T37" fmla="*/ 34 h 270"/>
                <a:gd name="T38" fmla="*/ 38 w 192"/>
                <a:gd name="T39" fmla="*/ 12 h 270"/>
                <a:gd name="T40" fmla="*/ 74 w 192"/>
                <a:gd name="T41" fmla="*/ 2 h 270"/>
                <a:gd name="T42" fmla="*/ 98 w 192"/>
                <a:gd name="T43" fmla="*/ 0 h 270"/>
                <a:gd name="T44" fmla="*/ 136 w 192"/>
                <a:gd name="T45" fmla="*/ 4 h 270"/>
                <a:gd name="T46" fmla="*/ 164 w 192"/>
                <a:gd name="T47" fmla="*/ 18 h 270"/>
                <a:gd name="T48" fmla="*/ 180 w 192"/>
                <a:gd name="T49" fmla="*/ 42 h 270"/>
                <a:gd name="T50" fmla="*/ 186 w 192"/>
                <a:gd name="T51" fmla="*/ 72 h 270"/>
                <a:gd name="T52" fmla="*/ 126 w 192"/>
                <a:gd name="T53" fmla="*/ 84 h 270"/>
                <a:gd name="T54" fmla="*/ 124 w 192"/>
                <a:gd name="T55" fmla="*/ 66 h 270"/>
                <a:gd name="T56" fmla="*/ 120 w 192"/>
                <a:gd name="T57" fmla="*/ 54 h 270"/>
                <a:gd name="T58" fmla="*/ 110 w 192"/>
                <a:gd name="T59" fmla="*/ 48 h 270"/>
                <a:gd name="T60" fmla="*/ 96 w 192"/>
                <a:gd name="T61" fmla="*/ 44 h 270"/>
                <a:gd name="T62" fmla="*/ 84 w 192"/>
                <a:gd name="T63" fmla="*/ 46 h 270"/>
                <a:gd name="T64" fmla="*/ 72 w 192"/>
                <a:gd name="T65" fmla="*/ 56 h 270"/>
                <a:gd name="T66" fmla="*/ 66 w 192"/>
                <a:gd name="T67" fmla="*/ 66 h 270"/>
                <a:gd name="T68" fmla="*/ 66 w 192"/>
                <a:gd name="T69" fmla="*/ 72 h 270"/>
                <a:gd name="T70" fmla="*/ 72 w 192"/>
                <a:gd name="T71" fmla="*/ 90 h 270"/>
                <a:gd name="T72" fmla="*/ 94 w 192"/>
                <a:gd name="T73" fmla="*/ 102 h 270"/>
                <a:gd name="T74" fmla="*/ 134 w 192"/>
                <a:gd name="T75" fmla="*/ 116 h 270"/>
                <a:gd name="T76" fmla="*/ 160 w 192"/>
                <a:gd name="T77" fmla="*/ 128 h 270"/>
                <a:gd name="T78" fmla="*/ 178 w 192"/>
                <a:gd name="T79" fmla="*/ 144 h 270"/>
                <a:gd name="T80" fmla="*/ 188 w 192"/>
                <a:gd name="T81" fmla="*/ 164 h 270"/>
                <a:gd name="T82" fmla="*/ 192 w 192"/>
                <a:gd name="T83" fmla="*/ 190 h 270"/>
                <a:gd name="T84" fmla="*/ 190 w 192"/>
                <a:gd name="T85" fmla="*/ 208 h 270"/>
                <a:gd name="T86" fmla="*/ 176 w 192"/>
                <a:gd name="T87" fmla="*/ 240 h 270"/>
                <a:gd name="T88" fmla="*/ 150 w 192"/>
                <a:gd name="T89" fmla="*/ 260 h 270"/>
                <a:gd name="T90" fmla="*/ 116 w 192"/>
                <a:gd name="T91" fmla="*/ 270 h 270"/>
                <a:gd name="T92" fmla="*/ 96 w 192"/>
                <a:gd name="T93" fmla="*/ 270 h 270"/>
                <a:gd name="T94" fmla="*/ 50 w 192"/>
                <a:gd name="T95" fmla="*/ 264 h 270"/>
                <a:gd name="T96" fmla="*/ 20 w 192"/>
                <a:gd name="T97" fmla="*/ 248 h 270"/>
                <a:gd name="T98" fmla="*/ 6 w 192"/>
                <a:gd name="T99" fmla="*/ 222 h 270"/>
                <a:gd name="T100" fmla="*/ 0 w 192"/>
                <a:gd name="T101" fmla="*/ 188 h 270"/>
                <a:gd name="T102" fmla="*/ 60 w 192"/>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2" h="270">
                  <a:moveTo>
                    <a:pt x="60" y="180"/>
                  </a:moveTo>
                  <a:lnTo>
                    <a:pt x="60" y="188"/>
                  </a:lnTo>
                  <a:lnTo>
                    <a:pt x="60" y="196"/>
                  </a:lnTo>
                  <a:lnTo>
                    <a:pt x="62" y="204"/>
                  </a:lnTo>
                  <a:lnTo>
                    <a:pt x="66" y="210"/>
                  </a:lnTo>
                  <a:lnTo>
                    <a:pt x="68" y="216"/>
                  </a:lnTo>
                  <a:lnTo>
                    <a:pt x="74" y="220"/>
                  </a:lnTo>
                  <a:lnTo>
                    <a:pt x="80" y="222"/>
                  </a:lnTo>
                  <a:lnTo>
                    <a:pt x="86" y="224"/>
                  </a:lnTo>
                  <a:lnTo>
                    <a:pt x="94" y="226"/>
                  </a:lnTo>
                  <a:lnTo>
                    <a:pt x="108" y="224"/>
                  </a:lnTo>
                  <a:lnTo>
                    <a:pt x="114" y="222"/>
                  </a:lnTo>
                  <a:lnTo>
                    <a:pt x="118" y="218"/>
                  </a:lnTo>
                  <a:lnTo>
                    <a:pt x="122" y="214"/>
                  </a:lnTo>
                  <a:lnTo>
                    <a:pt x="126" y="208"/>
                  </a:lnTo>
                  <a:lnTo>
                    <a:pt x="128" y="202"/>
                  </a:lnTo>
                  <a:lnTo>
                    <a:pt x="128" y="194"/>
                  </a:lnTo>
                  <a:lnTo>
                    <a:pt x="126" y="184"/>
                  </a:lnTo>
                  <a:lnTo>
                    <a:pt x="120" y="176"/>
                  </a:lnTo>
                  <a:lnTo>
                    <a:pt x="114" y="170"/>
                  </a:lnTo>
                  <a:lnTo>
                    <a:pt x="104" y="166"/>
                  </a:lnTo>
                  <a:lnTo>
                    <a:pt x="58" y="148"/>
                  </a:lnTo>
                  <a:lnTo>
                    <a:pt x="44" y="144"/>
                  </a:lnTo>
                  <a:lnTo>
                    <a:pt x="34" y="138"/>
                  </a:lnTo>
                  <a:lnTo>
                    <a:pt x="24" y="130"/>
                  </a:lnTo>
                  <a:lnTo>
                    <a:pt x="16" y="122"/>
                  </a:lnTo>
                  <a:lnTo>
                    <a:pt x="10" y="112"/>
                  </a:lnTo>
                  <a:lnTo>
                    <a:pt x="6" y="102"/>
                  </a:lnTo>
                  <a:lnTo>
                    <a:pt x="4" y="90"/>
                  </a:lnTo>
                  <a:lnTo>
                    <a:pt x="2" y="78"/>
                  </a:lnTo>
                  <a:lnTo>
                    <a:pt x="4" y="62"/>
                  </a:lnTo>
                  <a:lnTo>
                    <a:pt x="8" y="48"/>
                  </a:lnTo>
                  <a:lnTo>
                    <a:pt x="14" y="34"/>
                  </a:lnTo>
                  <a:lnTo>
                    <a:pt x="24" y="22"/>
                  </a:lnTo>
                  <a:lnTo>
                    <a:pt x="38" y="12"/>
                  </a:lnTo>
                  <a:lnTo>
                    <a:pt x="54" y="6"/>
                  </a:lnTo>
                  <a:lnTo>
                    <a:pt x="74" y="2"/>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4" y="66"/>
                  </a:lnTo>
                  <a:lnTo>
                    <a:pt x="122" y="60"/>
                  </a:lnTo>
                  <a:lnTo>
                    <a:pt x="120" y="54"/>
                  </a:lnTo>
                  <a:lnTo>
                    <a:pt x="116" y="50"/>
                  </a:lnTo>
                  <a:lnTo>
                    <a:pt x="110" y="48"/>
                  </a:lnTo>
                  <a:lnTo>
                    <a:pt x="104" y="46"/>
                  </a:lnTo>
                  <a:lnTo>
                    <a:pt x="96" y="44"/>
                  </a:lnTo>
                  <a:lnTo>
                    <a:pt x="84" y="46"/>
                  </a:lnTo>
                  <a:lnTo>
                    <a:pt x="76" y="52"/>
                  </a:lnTo>
                  <a:lnTo>
                    <a:pt x="72" y="56"/>
                  </a:lnTo>
                  <a:lnTo>
                    <a:pt x="68" y="60"/>
                  </a:lnTo>
                  <a:lnTo>
                    <a:pt x="66" y="66"/>
                  </a:lnTo>
                  <a:lnTo>
                    <a:pt x="66" y="72"/>
                  </a:lnTo>
                  <a:lnTo>
                    <a:pt x="68" y="82"/>
                  </a:lnTo>
                  <a:lnTo>
                    <a:pt x="72" y="90"/>
                  </a:lnTo>
                  <a:lnTo>
                    <a:pt x="80" y="96"/>
                  </a:lnTo>
                  <a:lnTo>
                    <a:pt x="94" y="102"/>
                  </a:lnTo>
                  <a:lnTo>
                    <a:pt x="134" y="116"/>
                  </a:lnTo>
                  <a:lnTo>
                    <a:pt x="148" y="122"/>
                  </a:lnTo>
                  <a:lnTo>
                    <a:pt x="160" y="128"/>
                  </a:lnTo>
                  <a:lnTo>
                    <a:pt x="170" y="136"/>
                  </a:lnTo>
                  <a:lnTo>
                    <a:pt x="178" y="144"/>
                  </a:lnTo>
                  <a:lnTo>
                    <a:pt x="184" y="152"/>
                  </a:lnTo>
                  <a:lnTo>
                    <a:pt x="188" y="164"/>
                  </a:lnTo>
                  <a:lnTo>
                    <a:pt x="190" y="176"/>
                  </a:lnTo>
                  <a:lnTo>
                    <a:pt x="192" y="190"/>
                  </a:lnTo>
                  <a:lnTo>
                    <a:pt x="190" y="208"/>
                  </a:lnTo>
                  <a:lnTo>
                    <a:pt x="184" y="226"/>
                  </a:lnTo>
                  <a:lnTo>
                    <a:pt x="176" y="240"/>
                  </a:lnTo>
                  <a:lnTo>
                    <a:pt x="164" y="250"/>
                  </a:lnTo>
                  <a:lnTo>
                    <a:pt x="150" y="260"/>
                  </a:lnTo>
                  <a:lnTo>
                    <a:pt x="134" y="266"/>
                  </a:lnTo>
                  <a:lnTo>
                    <a:pt x="11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1" name="Freeform 27"/>
            <p:cNvSpPr>
              <a:spLocks noEditPoints="1"/>
            </p:cNvSpPr>
            <p:nvPr/>
          </p:nvSpPr>
          <p:spPr bwMode="auto">
            <a:xfrm>
              <a:off x="3308984" y="673735"/>
              <a:ext cx="317049" cy="428625"/>
            </a:xfrm>
            <a:custGeom>
              <a:avLst/>
              <a:gdLst>
                <a:gd name="T0" fmla="*/ 8 w 200"/>
                <a:gd name="T1" fmla="*/ 80 h 270"/>
                <a:gd name="T2" fmla="*/ 10 w 200"/>
                <a:gd name="T3" fmla="*/ 58 h 270"/>
                <a:gd name="T4" fmla="*/ 24 w 200"/>
                <a:gd name="T5" fmla="*/ 28 h 270"/>
                <a:gd name="T6" fmla="*/ 48 w 200"/>
                <a:gd name="T7" fmla="*/ 10 h 270"/>
                <a:gd name="T8" fmla="*/ 80 w 200"/>
                <a:gd name="T9" fmla="*/ 0 h 270"/>
                <a:gd name="T10" fmla="*/ 98 w 200"/>
                <a:gd name="T11" fmla="*/ 0 h 270"/>
                <a:gd name="T12" fmla="*/ 146 w 200"/>
                <a:gd name="T13" fmla="*/ 6 h 270"/>
                <a:gd name="T14" fmla="*/ 174 w 200"/>
                <a:gd name="T15" fmla="*/ 22 h 270"/>
                <a:gd name="T16" fmla="*/ 188 w 200"/>
                <a:gd name="T17" fmla="*/ 46 h 270"/>
                <a:gd name="T18" fmla="*/ 192 w 200"/>
                <a:gd name="T19" fmla="*/ 78 h 270"/>
                <a:gd name="T20" fmla="*/ 192 w 200"/>
                <a:gd name="T21" fmla="*/ 214 h 270"/>
                <a:gd name="T22" fmla="*/ 196 w 200"/>
                <a:gd name="T23" fmla="*/ 254 h 270"/>
                <a:gd name="T24" fmla="*/ 136 w 200"/>
                <a:gd name="T25" fmla="*/ 264 h 270"/>
                <a:gd name="T26" fmla="*/ 132 w 200"/>
                <a:gd name="T27" fmla="*/ 250 h 270"/>
                <a:gd name="T28" fmla="*/ 128 w 200"/>
                <a:gd name="T29" fmla="*/ 238 h 270"/>
                <a:gd name="T30" fmla="*/ 122 w 200"/>
                <a:gd name="T31" fmla="*/ 246 h 270"/>
                <a:gd name="T32" fmla="*/ 108 w 200"/>
                <a:gd name="T33" fmla="*/ 260 h 270"/>
                <a:gd name="T34" fmla="*/ 92 w 200"/>
                <a:gd name="T35" fmla="*/ 268 h 270"/>
                <a:gd name="T36" fmla="*/ 62 w 200"/>
                <a:gd name="T37" fmla="*/ 270 h 270"/>
                <a:gd name="T38" fmla="*/ 46 w 200"/>
                <a:gd name="T39" fmla="*/ 268 h 270"/>
                <a:gd name="T40" fmla="*/ 22 w 200"/>
                <a:gd name="T41" fmla="*/ 256 h 270"/>
                <a:gd name="T42" fmla="*/ 8 w 200"/>
                <a:gd name="T43" fmla="*/ 236 h 270"/>
                <a:gd name="T44" fmla="*/ 0 w 200"/>
                <a:gd name="T45" fmla="*/ 210 h 270"/>
                <a:gd name="T46" fmla="*/ 0 w 200"/>
                <a:gd name="T47" fmla="*/ 196 h 270"/>
                <a:gd name="T48" fmla="*/ 4 w 200"/>
                <a:gd name="T49" fmla="*/ 166 h 270"/>
                <a:gd name="T50" fmla="*/ 16 w 200"/>
                <a:gd name="T51" fmla="*/ 144 h 270"/>
                <a:gd name="T52" fmla="*/ 36 w 200"/>
                <a:gd name="T53" fmla="*/ 128 h 270"/>
                <a:gd name="T54" fmla="*/ 64 w 200"/>
                <a:gd name="T55" fmla="*/ 116 h 270"/>
                <a:gd name="T56" fmla="*/ 102 w 200"/>
                <a:gd name="T57" fmla="*/ 106 h 270"/>
                <a:gd name="T58" fmla="*/ 122 w 200"/>
                <a:gd name="T59" fmla="*/ 96 h 270"/>
                <a:gd name="T60" fmla="*/ 128 w 200"/>
                <a:gd name="T61" fmla="*/ 76 h 270"/>
                <a:gd name="T62" fmla="*/ 126 w 200"/>
                <a:gd name="T63" fmla="*/ 62 h 270"/>
                <a:gd name="T64" fmla="*/ 122 w 200"/>
                <a:gd name="T65" fmla="*/ 54 h 270"/>
                <a:gd name="T66" fmla="*/ 112 w 200"/>
                <a:gd name="T67" fmla="*/ 46 h 270"/>
                <a:gd name="T68" fmla="*/ 98 w 200"/>
                <a:gd name="T69" fmla="*/ 44 h 270"/>
                <a:gd name="T70" fmla="*/ 90 w 200"/>
                <a:gd name="T71" fmla="*/ 46 h 270"/>
                <a:gd name="T72" fmla="*/ 80 w 200"/>
                <a:gd name="T73" fmla="*/ 50 h 270"/>
                <a:gd name="T74" fmla="*/ 72 w 200"/>
                <a:gd name="T75" fmla="*/ 58 h 270"/>
                <a:gd name="T76" fmla="*/ 68 w 200"/>
                <a:gd name="T77" fmla="*/ 78 h 270"/>
                <a:gd name="T78" fmla="*/ 8 w 200"/>
                <a:gd name="T79" fmla="*/ 86 h 270"/>
                <a:gd name="T80" fmla="*/ 128 w 200"/>
                <a:gd name="T81" fmla="*/ 136 h 270"/>
                <a:gd name="T82" fmla="*/ 100 w 200"/>
                <a:gd name="T83" fmla="*/ 148 h 270"/>
                <a:gd name="T84" fmla="*/ 84 w 200"/>
                <a:gd name="T85" fmla="*/ 154 h 270"/>
                <a:gd name="T86" fmla="*/ 72 w 200"/>
                <a:gd name="T87" fmla="*/ 162 h 270"/>
                <a:gd name="T88" fmla="*/ 64 w 200"/>
                <a:gd name="T89" fmla="*/ 174 h 270"/>
                <a:gd name="T90" fmla="*/ 62 w 200"/>
                <a:gd name="T91" fmla="*/ 190 h 270"/>
                <a:gd name="T92" fmla="*/ 68 w 200"/>
                <a:gd name="T93" fmla="*/ 214 h 270"/>
                <a:gd name="T94" fmla="*/ 76 w 200"/>
                <a:gd name="T95" fmla="*/ 222 h 270"/>
                <a:gd name="T96" fmla="*/ 88 w 200"/>
                <a:gd name="T97" fmla="*/ 226 h 270"/>
                <a:gd name="T98" fmla="*/ 102 w 200"/>
                <a:gd name="T99" fmla="*/ 224 h 270"/>
                <a:gd name="T100" fmla="*/ 114 w 200"/>
                <a:gd name="T101" fmla="*/ 216 h 270"/>
                <a:gd name="T102" fmla="*/ 124 w 200"/>
                <a:gd name="T103" fmla="*/ 204 h 270"/>
                <a:gd name="T104" fmla="*/ 128 w 200"/>
                <a:gd name="T105" fmla="*/ 186 h 2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0" h="270">
                  <a:moveTo>
                    <a:pt x="8" y="86"/>
                  </a:moveTo>
                  <a:lnTo>
                    <a:pt x="8" y="80"/>
                  </a:lnTo>
                  <a:lnTo>
                    <a:pt x="10" y="58"/>
                  </a:lnTo>
                  <a:lnTo>
                    <a:pt x="14" y="42"/>
                  </a:lnTo>
                  <a:lnTo>
                    <a:pt x="24" y="28"/>
                  </a:lnTo>
                  <a:lnTo>
                    <a:pt x="34" y="18"/>
                  </a:lnTo>
                  <a:lnTo>
                    <a:pt x="48" y="10"/>
                  </a:lnTo>
                  <a:lnTo>
                    <a:pt x="64" y="4"/>
                  </a:lnTo>
                  <a:lnTo>
                    <a:pt x="80" y="0"/>
                  </a:lnTo>
                  <a:lnTo>
                    <a:pt x="98" y="0"/>
                  </a:lnTo>
                  <a:lnTo>
                    <a:pt x="124" y="2"/>
                  </a:lnTo>
                  <a:lnTo>
                    <a:pt x="146" y="6"/>
                  </a:lnTo>
                  <a:lnTo>
                    <a:pt x="162" y="12"/>
                  </a:lnTo>
                  <a:lnTo>
                    <a:pt x="174" y="22"/>
                  </a:lnTo>
                  <a:lnTo>
                    <a:pt x="182" y="34"/>
                  </a:lnTo>
                  <a:lnTo>
                    <a:pt x="188" y="46"/>
                  </a:lnTo>
                  <a:lnTo>
                    <a:pt x="190" y="62"/>
                  </a:lnTo>
                  <a:lnTo>
                    <a:pt x="192" y="78"/>
                  </a:lnTo>
                  <a:lnTo>
                    <a:pt x="192" y="214"/>
                  </a:lnTo>
                  <a:lnTo>
                    <a:pt x="194" y="242"/>
                  </a:lnTo>
                  <a:lnTo>
                    <a:pt x="196" y="254"/>
                  </a:lnTo>
                  <a:lnTo>
                    <a:pt x="200" y="264"/>
                  </a:lnTo>
                  <a:lnTo>
                    <a:pt x="136" y="264"/>
                  </a:lnTo>
                  <a:lnTo>
                    <a:pt x="132" y="250"/>
                  </a:lnTo>
                  <a:lnTo>
                    <a:pt x="128" y="238"/>
                  </a:lnTo>
                  <a:lnTo>
                    <a:pt x="122" y="246"/>
                  </a:lnTo>
                  <a:lnTo>
                    <a:pt x="116" y="254"/>
                  </a:lnTo>
                  <a:lnTo>
                    <a:pt x="108" y="260"/>
                  </a:lnTo>
                  <a:lnTo>
                    <a:pt x="100" y="264"/>
                  </a:lnTo>
                  <a:lnTo>
                    <a:pt x="92" y="268"/>
                  </a:lnTo>
                  <a:lnTo>
                    <a:pt x="84" y="270"/>
                  </a:lnTo>
                  <a:lnTo>
                    <a:pt x="62" y="270"/>
                  </a:lnTo>
                  <a:lnTo>
                    <a:pt x="46" y="268"/>
                  </a:lnTo>
                  <a:lnTo>
                    <a:pt x="32" y="264"/>
                  </a:lnTo>
                  <a:lnTo>
                    <a:pt x="22" y="256"/>
                  </a:lnTo>
                  <a:lnTo>
                    <a:pt x="14" y="246"/>
                  </a:lnTo>
                  <a:lnTo>
                    <a:pt x="8" y="236"/>
                  </a:lnTo>
                  <a:lnTo>
                    <a:pt x="2" y="222"/>
                  </a:lnTo>
                  <a:lnTo>
                    <a:pt x="0" y="210"/>
                  </a:lnTo>
                  <a:lnTo>
                    <a:pt x="0" y="196"/>
                  </a:lnTo>
                  <a:lnTo>
                    <a:pt x="0" y="180"/>
                  </a:lnTo>
                  <a:lnTo>
                    <a:pt x="4" y="166"/>
                  </a:lnTo>
                  <a:lnTo>
                    <a:pt x="8" y="154"/>
                  </a:lnTo>
                  <a:lnTo>
                    <a:pt x="16" y="144"/>
                  </a:lnTo>
                  <a:lnTo>
                    <a:pt x="24" y="134"/>
                  </a:lnTo>
                  <a:lnTo>
                    <a:pt x="36" y="128"/>
                  </a:lnTo>
                  <a:lnTo>
                    <a:pt x="48" y="122"/>
                  </a:lnTo>
                  <a:lnTo>
                    <a:pt x="64" y="116"/>
                  </a:lnTo>
                  <a:lnTo>
                    <a:pt x="102" y="106"/>
                  </a:lnTo>
                  <a:lnTo>
                    <a:pt x="114" y="102"/>
                  </a:lnTo>
                  <a:lnTo>
                    <a:pt x="122" y="96"/>
                  </a:lnTo>
                  <a:lnTo>
                    <a:pt x="128" y="88"/>
                  </a:lnTo>
                  <a:lnTo>
                    <a:pt x="128" y="76"/>
                  </a:lnTo>
                  <a:lnTo>
                    <a:pt x="126" y="62"/>
                  </a:lnTo>
                  <a:lnTo>
                    <a:pt x="124" y="58"/>
                  </a:lnTo>
                  <a:lnTo>
                    <a:pt x="122" y="54"/>
                  </a:lnTo>
                  <a:lnTo>
                    <a:pt x="118" y="50"/>
                  </a:lnTo>
                  <a:lnTo>
                    <a:pt x="112" y="46"/>
                  </a:lnTo>
                  <a:lnTo>
                    <a:pt x="106" y="46"/>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84" y="154"/>
                  </a:lnTo>
                  <a:lnTo>
                    <a:pt x="76" y="158"/>
                  </a:lnTo>
                  <a:lnTo>
                    <a:pt x="72" y="162"/>
                  </a:lnTo>
                  <a:lnTo>
                    <a:pt x="68" y="168"/>
                  </a:lnTo>
                  <a:lnTo>
                    <a:pt x="64" y="174"/>
                  </a:lnTo>
                  <a:lnTo>
                    <a:pt x="62" y="190"/>
                  </a:lnTo>
                  <a:lnTo>
                    <a:pt x="64" y="204"/>
                  </a:lnTo>
                  <a:lnTo>
                    <a:pt x="68" y="214"/>
                  </a:lnTo>
                  <a:lnTo>
                    <a:pt x="72" y="220"/>
                  </a:lnTo>
                  <a:lnTo>
                    <a:pt x="76" y="222"/>
                  </a:lnTo>
                  <a:lnTo>
                    <a:pt x="82" y="224"/>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2" name="Freeform 28"/>
            <p:cNvSpPr>
              <a:spLocks/>
            </p:cNvSpPr>
            <p:nvPr/>
          </p:nvSpPr>
          <p:spPr bwMode="auto">
            <a:xfrm>
              <a:off x="3670747" y="673735"/>
              <a:ext cx="300790" cy="428625"/>
            </a:xfrm>
            <a:custGeom>
              <a:avLst/>
              <a:gdLst>
                <a:gd name="T0" fmla="*/ 58 w 190"/>
                <a:gd name="T1" fmla="*/ 188 h 270"/>
                <a:gd name="T2" fmla="*/ 60 w 190"/>
                <a:gd name="T3" fmla="*/ 196 h 270"/>
                <a:gd name="T4" fmla="*/ 64 w 190"/>
                <a:gd name="T5" fmla="*/ 210 h 270"/>
                <a:gd name="T6" fmla="*/ 72 w 190"/>
                <a:gd name="T7" fmla="*/ 220 h 270"/>
                <a:gd name="T8" fmla="*/ 86 w 190"/>
                <a:gd name="T9" fmla="*/ 224 h 270"/>
                <a:gd name="T10" fmla="*/ 94 w 190"/>
                <a:gd name="T11" fmla="*/ 226 h 270"/>
                <a:gd name="T12" fmla="*/ 112 w 190"/>
                <a:gd name="T13" fmla="*/ 222 h 270"/>
                <a:gd name="T14" fmla="*/ 122 w 190"/>
                <a:gd name="T15" fmla="*/ 214 h 270"/>
                <a:gd name="T16" fmla="*/ 126 w 190"/>
                <a:gd name="T17" fmla="*/ 202 h 270"/>
                <a:gd name="T18" fmla="*/ 126 w 190"/>
                <a:gd name="T19" fmla="*/ 194 h 270"/>
                <a:gd name="T20" fmla="*/ 120 w 190"/>
                <a:gd name="T21" fmla="*/ 176 h 270"/>
                <a:gd name="T22" fmla="*/ 102 w 190"/>
                <a:gd name="T23" fmla="*/ 166 h 270"/>
                <a:gd name="T24" fmla="*/ 56 w 190"/>
                <a:gd name="T25" fmla="*/ 148 h 270"/>
                <a:gd name="T26" fmla="*/ 32 w 190"/>
                <a:gd name="T27" fmla="*/ 138 h 270"/>
                <a:gd name="T28" fmla="*/ 16 w 190"/>
                <a:gd name="T29" fmla="*/ 122 h 270"/>
                <a:gd name="T30" fmla="*/ 4 w 190"/>
                <a:gd name="T31" fmla="*/ 102 h 270"/>
                <a:gd name="T32" fmla="*/ 2 w 190"/>
                <a:gd name="T33" fmla="*/ 78 h 270"/>
                <a:gd name="T34" fmla="*/ 2 w 190"/>
                <a:gd name="T35" fmla="*/ 62 h 270"/>
                <a:gd name="T36" fmla="*/ 14 w 190"/>
                <a:gd name="T37" fmla="*/ 34 h 270"/>
                <a:gd name="T38" fmla="*/ 36 w 190"/>
                <a:gd name="T39" fmla="*/ 12 h 270"/>
                <a:gd name="T40" fmla="*/ 72 w 190"/>
                <a:gd name="T41" fmla="*/ 2 h 270"/>
                <a:gd name="T42" fmla="*/ 96 w 190"/>
                <a:gd name="T43" fmla="*/ 0 h 270"/>
                <a:gd name="T44" fmla="*/ 136 w 190"/>
                <a:gd name="T45" fmla="*/ 4 h 270"/>
                <a:gd name="T46" fmla="*/ 162 w 190"/>
                <a:gd name="T47" fmla="*/ 18 h 270"/>
                <a:gd name="T48" fmla="*/ 178 w 190"/>
                <a:gd name="T49" fmla="*/ 42 h 270"/>
                <a:gd name="T50" fmla="*/ 184 w 190"/>
                <a:gd name="T51" fmla="*/ 72 h 270"/>
                <a:gd name="T52" fmla="*/ 124 w 190"/>
                <a:gd name="T53" fmla="*/ 84 h 270"/>
                <a:gd name="T54" fmla="*/ 124 w 190"/>
                <a:gd name="T55" fmla="*/ 66 h 270"/>
                <a:gd name="T56" fmla="*/ 118 w 190"/>
                <a:gd name="T57" fmla="*/ 54 h 270"/>
                <a:gd name="T58" fmla="*/ 110 w 190"/>
                <a:gd name="T59" fmla="*/ 48 h 270"/>
                <a:gd name="T60" fmla="*/ 96 w 190"/>
                <a:gd name="T61" fmla="*/ 44 h 270"/>
                <a:gd name="T62" fmla="*/ 84 w 190"/>
                <a:gd name="T63" fmla="*/ 46 h 270"/>
                <a:gd name="T64" fmla="*/ 70 w 190"/>
                <a:gd name="T65" fmla="*/ 56 h 270"/>
                <a:gd name="T66" fmla="*/ 66 w 190"/>
                <a:gd name="T67" fmla="*/ 66 h 270"/>
                <a:gd name="T68" fmla="*/ 64 w 190"/>
                <a:gd name="T69" fmla="*/ 72 h 270"/>
                <a:gd name="T70" fmla="*/ 70 w 190"/>
                <a:gd name="T71" fmla="*/ 90 h 270"/>
                <a:gd name="T72" fmla="*/ 94 w 190"/>
                <a:gd name="T73" fmla="*/ 102 h 270"/>
                <a:gd name="T74" fmla="*/ 134 w 190"/>
                <a:gd name="T75" fmla="*/ 116 h 270"/>
                <a:gd name="T76" fmla="*/ 160 w 190"/>
                <a:gd name="T77" fmla="*/ 128 h 270"/>
                <a:gd name="T78" fmla="*/ 178 w 190"/>
                <a:gd name="T79" fmla="*/ 144 h 270"/>
                <a:gd name="T80" fmla="*/ 186 w 190"/>
                <a:gd name="T81" fmla="*/ 164 h 270"/>
                <a:gd name="T82" fmla="*/ 190 w 190"/>
                <a:gd name="T83" fmla="*/ 190 h 270"/>
                <a:gd name="T84" fmla="*/ 188 w 190"/>
                <a:gd name="T85" fmla="*/ 208 h 270"/>
                <a:gd name="T86" fmla="*/ 174 w 190"/>
                <a:gd name="T87" fmla="*/ 240 h 270"/>
                <a:gd name="T88" fmla="*/ 148 w 190"/>
                <a:gd name="T89" fmla="*/ 260 h 270"/>
                <a:gd name="T90" fmla="*/ 114 w 190"/>
                <a:gd name="T91" fmla="*/ 270 h 270"/>
                <a:gd name="T92" fmla="*/ 94 w 190"/>
                <a:gd name="T93" fmla="*/ 270 h 270"/>
                <a:gd name="T94" fmla="*/ 48 w 190"/>
                <a:gd name="T95" fmla="*/ 264 h 270"/>
                <a:gd name="T96" fmla="*/ 20 w 190"/>
                <a:gd name="T97" fmla="*/ 248 h 270"/>
                <a:gd name="T98" fmla="*/ 4 w 190"/>
                <a:gd name="T99" fmla="*/ 222 h 270"/>
                <a:gd name="T100" fmla="*/ 0 w 190"/>
                <a:gd name="T101" fmla="*/ 188 h 270"/>
                <a:gd name="T102" fmla="*/ 58 w 190"/>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0" h="270">
                  <a:moveTo>
                    <a:pt x="58" y="180"/>
                  </a:moveTo>
                  <a:lnTo>
                    <a:pt x="58" y="188"/>
                  </a:lnTo>
                  <a:lnTo>
                    <a:pt x="60" y="196"/>
                  </a:lnTo>
                  <a:lnTo>
                    <a:pt x="62" y="204"/>
                  </a:lnTo>
                  <a:lnTo>
                    <a:pt x="64" y="210"/>
                  </a:lnTo>
                  <a:lnTo>
                    <a:pt x="68" y="216"/>
                  </a:lnTo>
                  <a:lnTo>
                    <a:pt x="72" y="220"/>
                  </a:lnTo>
                  <a:lnTo>
                    <a:pt x="78" y="222"/>
                  </a:lnTo>
                  <a:lnTo>
                    <a:pt x="86" y="224"/>
                  </a:lnTo>
                  <a:lnTo>
                    <a:pt x="94" y="226"/>
                  </a:lnTo>
                  <a:lnTo>
                    <a:pt x="108" y="224"/>
                  </a:lnTo>
                  <a:lnTo>
                    <a:pt x="112" y="222"/>
                  </a:lnTo>
                  <a:lnTo>
                    <a:pt x="118" y="218"/>
                  </a:lnTo>
                  <a:lnTo>
                    <a:pt x="122" y="214"/>
                  </a:lnTo>
                  <a:lnTo>
                    <a:pt x="124" y="208"/>
                  </a:lnTo>
                  <a:lnTo>
                    <a:pt x="126" y="202"/>
                  </a:lnTo>
                  <a:lnTo>
                    <a:pt x="126" y="194"/>
                  </a:lnTo>
                  <a:lnTo>
                    <a:pt x="124" y="184"/>
                  </a:lnTo>
                  <a:lnTo>
                    <a:pt x="120" y="176"/>
                  </a:lnTo>
                  <a:lnTo>
                    <a:pt x="112" y="170"/>
                  </a:lnTo>
                  <a:lnTo>
                    <a:pt x="102" y="166"/>
                  </a:lnTo>
                  <a:lnTo>
                    <a:pt x="56" y="148"/>
                  </a:lnTo>
                  <a:lnTo>
                    <a:pt x="44" y="144"/>
                  </a:lnTo>
                  <a:lnTo>
                    <a:pt x="32" y="138"/>
                  </a:lnTo>
                  <a:lnTo>
                    <a:pt x="24" y="130"/>
                  </a:lnTo>
                  <a:lnTo>
                    <a:pt x="16" y="122"/>
                  </a:lnTo>
                  <a:lnTo>
                    <a:pt x="10" y="112"/>
                  </a:lnTo>
                  <a:lnTo>
                    <a:pt x="4" y="102"/>
                  </a:lnTo>
                  <a:lnTo>
                    <a:pt x="2" y="90"/>
                  </a:lnTo>
                  <a:lnTo>
                    <a:pt x="2" y="78"/>
                  </a:lnTo>
                  <a:lnTo>
                    <a:pt x="2" y="62"/>
                  </a:lnTo>
                  <a:lnTo>
                    <a:pt x="6" y="48"/>
                  </a:lnTo>
                  <a:lnTo>
                    <a:pt x="14" y="34"/>
                  </a:lnTo>
                  <a:lnTo>
                    <a:pt x="24" y="22"/>
                  </a:lnTo>
                  <a:lnTo>
                    <a:pt x="36" y="12"/>
                  </a:lnTo>
                  <a:lnTo>
                    <a:pt x="52" y="6"/>
                  </a:lnTo>
                  <a:lnTo>
                    <a:pt x="72" y="2"/>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66"/>
                  </a:lnTo>
                  <a:lnTo>
                    <a:pt x="122" y="60"/>
                  </a:lnTo>
                  <a:lnTo>
                    <a:pt x="118" y="54"/>
                  </a:lnTo>
                  <a:lnTo>
                    <a:pt x="114" y="50"/>
                  </a:lnTo>
                  <a:lnTo>
                    <a:pt x="110" y="48"/>
                  </a:lnTo>
                  <a:lnTo>
                    <a:pt x="104" y="46"/>
                  </a:lnTo>
                  <a:lnTo>
                    <a:pt x="96" y="44"/>
                  </a:lnTo>
                  <a:lnTo>
                    <a:pt x="84" y="46"/>
                  </a:lnTo>
                  <a:lnTo>
                    <a:pt x="74" y="52"/>
                  </a:lnTo>
                  <a:lnTo>
                    <a:pt x="70" y="56"/>
                  </a:lnTo>
                  <a:lnTo>
                    <a:pt x="68" y="60"/>
                  </a:lnTo>
                  <a:lnTo>
                    <a:pt x="66" y="66"/>
                  </a:lnTo>
                  <a:lnTo>
                    <a:pt x="64" y="72"/>
                  </a:lnTo>
                  <a:lnTo>
                    <a:pt x="66" y="82"/>
                  </a:lnTo>
                  <a:lnTo>
                    <a:pt x="70" y="90"/>
                  </a:lnTo>
                  <a:lnTo>
                    <a:pt x="80" y="96"/>
                  </a:lnTo>
                  <a:lnTo>
                    <a:pt x="94" y="102"/>
                  </a:lnTo>
                  <a:lnTo>
                    <a:pt x="134" y="116"/>
                  </a:lnTo>
                  <a:lnTo>
                    <a:pt x="148" y="122"/>
                  </a:lnTo>
                  <a:lnTo>
                    <a:pt x="160" y="128"/>
                  </a:lnTo>
                  <a:lnTo>
                    <a:pt x="170" y="136"/>
                  </a:lnTo>
                  <a:lnTo>
                    <a:pt x="178" y="144"/>
                  </a:lnTo>
                  <a:lnTo>
                    <a:pt x="182" y="152"/>
                  </a:lnTo>
                  <a:lnTo>
                    <a:pt x="186" y="164"/>
                  </a:lnTo>
                  <a:lnTo>
                    <a:pt x="190" y="176"/>
                  </a:lnTo>
                  <a:lnTo>
                    <a:pt x="190" y="190"/>
                  </a:lnTo>
                  <a:lnTo>
                    <a:pt x="188" y="208"/>
                  </a:lnTo>
                  <a:lnTo>
                    <a:pt x="182" y="226"/>
                  </a:lnTo>
                  <a:lnTo>
                    <a:pt x="174" y="240"/>
                  </a:lnTo>
                  <a:lnTo>
                    <a:pt x="162" y="250"/>
                  </a:lnTo>
                  <a:lnTo>
                    <a:pt x="148" y="260"/>
                  </a:lnTo>
                  <a:lnTo>
                    <a:pt x="132" y="266"/>
                  </a:lnTo>
                  <a:lnTo>
                    <a:pt x="11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3" name="Rectangle 29"/>
            <p:cNvSpPr>
              <a:spLocks noChangeArrowheads="1"/>
            </p:cNvSpPr>
            <p:nvPr/>
          </p:nvSpPr>
          <p:spPr bwMode="auto">
            <a:xfrm>
              <a:off x="4032506" y="975813"/>
              <a:ext cx="101620" cy="118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4" name="Freeform 30"/>
            <p:cNvSpPr>
              <a:spLocks/>
            </p:cNvSpPr>
            <p:nvPr/>
          </p:nvSpPr>
          <p:spPr bwMode="auto">
            <a:xfrm>
              <a:off x="4191032" y="673735"/>
              <a:ext cx="317049" cy="428625"/>
            </a:xfrm>
            <a:custGeom>
              <a:avLst/>
              <a:gdLst>
                <a:gd name="T0" fmla="*/ 134 w 198"/>
                <a:gd name="T1" fmla="*/ 100 h 270"/>
                <a:gd name="T2" fmla="*/ 132 w 198"/>
                <a:gd name="T3" fmla="*/ 72 h 270"/>
                <a:gd name="T4" fmla="*/ 124 w 198"/>
                <a:gd name="T5" fmla="*/ 58 h 270"/>
                <a:gd name="T6" fmla="*/ 112 w 198"/>
                <a:gd name="T7" fmla="*/ 48 h 270"/>
                <a:gd name="T8" fmla="*/ 104 w 198"/>
                <a:gd name="T9" fmla="*/ 48 h 270"/>
                <a:gd name="T10" fmla="*/ 84 w 198"/>
                <a:gd name="T11" fmla="*/ 52 h 270"/>
                <a:gd name="T12" fmla="*/ 74 w 198"/>
                <a:gd name="T13" fmla="*/ 70 h 270"/>
                <a:gd name="T14" fmla="*/ 68 w 198"/>
                <a:gd name="T15" fmla="*/ 96 h 270"/>
                <a:gd name="T16" fmla="*/ 66 w 198"/>
                <a:gd name="T17" fmla="*/ 136 h 270"/>
                <a:gd name="T18" fmla="*/ 70 w 198"/>
                <a:gd name="T19" fmla="*/ 192 h 270"/>
                <a:gd name="T20" fmla="*/ 78 w 198"/>
                <a:gd name="T21" fmla="*/ 214 h 270"/>
                <a:gd name="T22" fmla="*/ 92 w 198"/>
                <a:gd name="T23" fmla="*/ 224 h 270"/>
                <a:gd name="T24" fmla="*/ 102 w 198"/>
                <a:gd name="T25" fmla="*/ 226 h 270"/>
                <a:gd name="T26" fmla="*/ 116 w 198"/>
                <a:gd name="T27" fmla="*/ 222 h 270"/>
                <a:gd name="T28" fmla="*/ 126 w 198"/>
                <a:gd name="T29" fmla="*/ 212 h 270"/>
                <a:gd name="T30" fmla="*/ 132 w 198"/>
                <a:gd name="T31" fmla="*/ 192 h 270"/>
                <a:gd name="T32" fmla="*/ 198 w 198"/>
                <a:gd name="T33" fmla="*/ 166 h 270"/>
                <a:gd name="T34" fmla="*/ 196 w 198"/>
                <a:gd name="T35" fmla="*/ 190 h 270"/>
                <a:gd name="T36" fmla="*/ 184 w 198"/>
                <a:gd name="T37" fmla="*/ 228 h 270"/>
                <a:gd name="T38" fmla="*/ 160 w 198"/>
                <a:gd name="T39" fmla="*/ 256 h 270"/>
                <a:gd name="T40" fmla="*/ 124 w 198"/>
                <a:gd name="T41" fmla="*/ 268 h 270"/>
                <a:gd name="T42" fmla="*/ 98 w 198"/>
                <a:gd name="T43" fmla="*/ 270 h 270"/>
                <a:gd name="T44" fmla="*/ 56 w 198"/>
                <a:gd name="T45" fmla="*/ 264 h 270"/>
                <a:gd name="T46" fmla="*/ 38 w 198"/>
                <a:gd name="T47" fmla="*/ 254 h 270"/>
                <a:gd name="T48" fmla="*/ 24 w 198"/>
                <a:gd name="T49" fmla="*/ 242 h 270"/>
                <a:gd name="T50" fmla="*/ 14 w 198"/>
                <a:gd name="T51" fmla="*/ 224 h 270"/>
                <a:gd name="T52" fmla="*/ 2 w 198"/>
                <a:gd name="T53" fmla="*/ 170 h 270"/>
                <a:gd name="T54" fmla="*/ 0 w 198"/>
                <a:gd name="T55" fmla="*/ 136 h 270"/>
                <a:gd name="T56" fmla="*/ 4 w 198"/>
                <a:gd name="T57" fmla="*/ 84 h 270"/>
                <a:gd name="T58" fmla="*/ 12 w 198"/>
                <a:gd name="T59" fmla="*/ 56 h 270"/>
                <a:gd name="T60" fmla="*/ 24 w 198"/>
                <a:gd name="T61" fmla="*/ 36 h 270"/>
                <a:gd name="T62" fmla="*/ 36 w 198"/>
                <a:gd name="T63" fmla="*/ 20 h 270"/>
                <a:gd name="T64" fmla="*/ 54 w 198"/>
                <a:gd name="T65" fmla="*/ 10 h 270"/>
                <a:gd name="T66" fmla="*/ 82 w 198"/>
                <a:gd name="T67" fmla="*/ 2 h 270"/>
                <a:gd name="T68" fmla="*/ 104 w 198"/>
                <a:gd name="T69" fmla="*/ 0 h 270"/>
                <a:gd name="T70" fmla="*/ 144 w 198"/>
                <a:gd name="T71" fmla="*/ 6 h 270"/>
                <a:gd name="T72" fmla="*/ 174 w 198"/>
                <a:gd name="T73" fmla="*/ 26 h 270"/>
                <a:gd name="T74" fmla="*/ 192 w 198"/>
                <a:gd name="T75" fmla="*/ 58 h 270"/>
                <a:gd name="T76" fmla="*/ 198 w 198"/>
                <a:gd name="T77" fmla="*/ 100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94" y="48"/>
                  </a:lnTo>
                  <a:lnTo>
                    <a:pt x="84" y="52"/>
                  </a:lnTo>
                  <a:lnTo>
                    <a:pt x="78" y="60"/>
                  </a:lnTo>
                  <a:lnTo>
                    <a:pt x="74" y="70"/>
                  </a:lnTo>
                  <a:lnTo>
                    <a:pt x="70" y="82"/>
                  </a:lnTo>
                  <a:lnTo>
                    <a:pt x="68" y="96"/>
                  </a:lnTo>
                  <a:lnTo>
                    <a:pt x="66" y="136"/>
                  </a:lnTo>
                  <a:lnTo>
                    <a:pt x="68" y="176"/>
                  </a:lnTo>
                  <a:lnTo>
                    <a:pt x="70" y="192"/>
                  </a:lnTo>
                  <a:lnTo>
                    <a:pt x="72" y="204"/>
                  </a:lnTo>
                  <a:lnTo>
                    <a:pt x="78" y="214"/>
                  </a:lnTo>
                  <a:lnTo>
                    <a:pt x="84" y="220"/>
                  </a:lnTo>
                  <a:lnTo>
                    <a:pt x="92" y="224"/>
                  </a:lnTo>
                  <a:lnTo>
                    <a:pt x="102" y="226"/>
                  </a:lnTo>
                  <a:lnTo>
                    <a:pt x="110" y="224"/>
                  </a:lnTo>
                  <a:lnTo>
                    <a:pt x="116" y="222"/>
                  </a:lnTo>
                  <a:lnTo>
                    <a:pt x="122" y="218"/>
                  </a:lnTo>
                  <a:lnTo>
                    <a:pt x="126" y="212"/>
                  </a:lnTo>
                  <a:lnTo>
                    <a:pt x="130" y="202"/>
                  </a:lnTo>
                  <a:lnTo>
                    <a:pt x="132" y="192"/>
                  </a:lnTo>
                  <a:lnTo>
                    <a:pt x="134" y="166"/>
                  </a:lnTo>
                  <a:lnTo>
                    <a:pt x="198" y="166"/>
                  </a:lnTo>
                  <a:lnTo>
                    <a:pt x="196" y="190"/>
                  </a:lnTo>
                  <a:lnTo>
                    <a:pt x="192" y="210"/>
                  </a:lnTo>
                  <a:lnTo>
                    <a:pt x="184" y="228"/>
                  </a:lnTo>
                  <a:lnTo>
                    <a:pt x="174" y="244"/>
                  </a:lnTo>
                  <a:lnTo>
                    <a:pt x="160" y="256"/>
                  </a:lnTo>
                  <a:lnTo>
                    <a:pt x="144" y="264"/>
                  </a:lnTo>
                  <a:lnTo>
                    <a:pt x="124" y="268"/>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5" name="Freeform 31"/>
            <p:cNvSpPr>
              <a:spLocks noEditPoints="1"/>
            </p:cNvSpPr>
            <p:nvPr/>
          </p:nvSpPr>
          <p:spPr bwMode="auto">
            <a:xfrm>
              <a:off x="4544663" y="673735"/>
              <a:ext cx="325179" cy="428625"/>
            </a:xfrm>
            <a:custGeom>
              <a:avLst/>
              <a:gdLst>
                <a:gd name="T0" fmla="*/ 102 w 204"/>
                <a:gd name="T1" fmla="*/ 0 h 270"/>
                <a:gd name="T2" fmla="*/ 130 w 204"/>
                <a:gd name="T3" fmla="*/ 2 h 270"/>
                <a:gd name="T4" fmla="*/ 152 w 204"/>
                <a:gd name="T5" fmla="*/ 8 h 270"/>
                <a:gd name="T6" fmla="*/ 170 w 204"/>
                <a:gd name="T7" fmla="*/ 18 h 270"/>
                <a:gd name="T8" fmla="*/ 182 w 204"/>
                <a:gd name="T9" fmla="*/ 34 h 270"/>
                <a:gd name="T10" fmla="*/ 192 w 204"/>
                <a:gd name="T11" fmla="*/ 52 h 270"/>
                <a:gd name="T12" fmla="*/ 202 w 204"/>
                <a:gd name="T13" fmla="*/ 104 h 270"/>
                <a:gd name="T14" fmla="*/ 204 w 204"/>
                <a:gd name="T15" fmla="*/ 136 h 270"/>
                <a:gd name="T16" fmla="*/ 198 w 204"/>
                <a:gd name="T17" fmla="*/ 194 h 270"/>
                <a:gd name="T18" fmla="*/ 188 w 204"/>
                <a:gd name="T19" fmla="*/ 226 h 270"/>
                <a:gd name="T20" fmla="*/ 176 w 204"/>
                <a:gd name="T21" fmla="*/ 244 h 270"/>
                <a:gd name="T22" fmla="*/ 160 w 204"/>
                <a:gd name="T23" fmla="*/ 256 h 270"/>
                <a:gd name="T24" fmla="*/ 140 w 204"/>
                <a:gd name="T25" fmla="*/ 266 h 270"/>
                <a:gd name="T26" fmla="*/ 102 w 204"/>
                <a:gd name="T27" fmla="*/ 270 h 270"/>
                <a:gd name="T28" fmla="*/ 88 w 204"/>
                <a:gd name="T29" fmla="*/ 270 h 270"/>
                <a:gd name="T30" fmla="*/ 64 w 204"/>
                <a:gd name="T31" fmla="*/ 266 h 270"/>
                <a:gd name="T32" fmla="*/ 44 w 204"/>
                <a:gd name="T33" fmla="*/ 258 h 270"/>
                <a:gd name="T34" fmla="*/ 28 w 204"/>
                <a:gd name="T35" fmla="*/ 244 h 270"/>
                <a:gd name="T36" fmla="*/ 16 w 204"/>
                <a:gd name="T37" fmla="*/ 228 h 270"/>
                <a:gd name="T38" fmla="*/ 6 w 204"/>
                <a:gd name="T39" fmla="*/ 194 h 270"/>
                <a:gd name="T40" fmla="*/ 0 w 204"/>
                <a:gd name="T41" fmla="*/ 136 h 270"/>
                <a:gd name="T42" fmla="*/ 2 w 204"/>
                <a:gd name="T43" fmla="*/ 104 h 270"/>
                <a:gd name="T44" fmla="*/ 14 w 204"/>
                <a:gd name="T45" fmla="*/ 54 h 270"/>
                <a:gd name="T46" fmla="*/ 24 w 204"/>
                <a:gd name="T47" fmla="*/ 34 h 270"/>
                <a:gd name="T48" fmla="*/ 38 w 204"/>
                <a:gd name="T49" fmla="*/ 20 h 270"/>
                <a:gd name="T50" fmla="*/ 54 w 204"/>
                <a:gd name="T51" fmla="*/ 8 h 270"/>
                <a:gd name="T52" fmla="*/ 76 w 204"/>
                <a:gd name="T53" fmla="*/ 2 h 270"/>
                <a:gd name="T54" fmla="*/ 102 w 204"/>
                <a:gd name="T55" fmla="*/ 0 h 270"/>
                <a:gd name="T56" fmla="*/ 102 w 204"/>
                <a:gd name="T57" fmla="*/ 226 h 270"/>
                <a:gd name="T58" fmla="*/ 120 w 204"/>
                <a:gd name="T59" fmla="*/ 220 h 270"/>
                <a:gd name="T60" fmla="*/ 130 w 204"/>
                <a:gd name="T61" fmla="*/ 204 h 270"/>
                <a:gd name="T62" fmla="*/ 136 w 204"/>
                <a:gd name="T63" fmla="*/ 176 h 270"/>
                <a:gd name="T64" fmla="*/ 138 w 204"/>
                <a:gd name="T65" fmla="*/ 136 h 270"/>
                <a:gd name="T66" fmla="*/ 134 w 204"/>
                <a:gd name="T67" fmla="*/ 78 h 270"/>
                <a:gd name="T68" fmla="*/ 126 w 204"/>
                <a:gd name="T69" fmla="*/ 56 h 270"/>
                <a:gd name="T70" fmla="*/ 112 w 204"/>
                <a:gd name="T71" fmla="*/ 46 h 270"/>
                <a:gd name="T72" fmla="*/ 102 w 204"/>
                <a:gd name="T73" fmla="*/ 44 h 270"/>
                <a:gd name="T74" fmla="*/ 84 w 204"/>
                <a:gd name="T75" fmla="*/ 52 h 270"/>
                <a:gd name="T76" fmla="*/ 72 w 204"/>
                <a:gd name="T77" fmla="*/ 70 h 270"/>
                <a:gd name="T78" fmla="*/ 68 w 204"/>
                <a:gd name="T79" fmla="*/ 98 h 270"/>
                <a:gd name="T80" fmla="*/ 66 w 204"/>
                <a:gd name="T81" fmla="*/ 136 h 270"/>
                <a:gd name="T82" fmla="*/ 70 w 204"/>
                <a:gd name="T83" fmla="*/ 186 h 270"/>
                <a:gd name="T84" fmla="*/ 76 w 204"/>
                <a:gd name="T85" fmla="*/ 210 h 270"/>
                <a:gd name="T86" fmla="*/ 92 w 204"/>
                <a:gd name="T87" fmla="*/ 224 h 270"/>
                <a:gd name="T88" fmla="*/ 102 w 204"/>
                <a:gd name="T89" fmla="*/ 226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6" y="94"/>
                  </a:lnTo>
                  <a:lnTo>
                    <a:pt x="134" y="78"/>
                  </a:lnTo>
                  <a:lnTo>
                    <a:pt x="130" y="66"/>
                  </a:lnTo>
                  <a:lnTo>
                    <a:pt x="126" y="56"/>
                  </a:lnTo>
                  <a:lnTo>
                    <a:pt x="120" y="50"/>
                  </a:lnTo>
                  <a:lnTo>
                    <a:pt x="112" y="46"/>
                  </a:lnTo>
                  <a:lnTo>
                    <a:pt x="102" y="44"/>
                  </a:lnTo>
                  <a:lnTo>
                    <a:pt x="92" y="46"/>
                  </a:lnTo>
                  <a:lnTo>
                    <a:pt x="84" y="52"/>
                  </a:lnTo>
                  <a:lnTo>
                    <a:pt x="76" y="60"/>
                  </a:lnTo>
                  <a:lnTo>
                    <a:pt x="72" y="70"/>
                  </a:lnTo>
                  <a:lnTo>
                    <a:pt x="70" y="84"/>
                  </a:lnTo>
                  <a:lnTo>
                    <a:pt x="68" y="98"/>
                  </a:lnTo>
                  <a:lnTo>
                    <a:pt x="66" y="136"/>
                  </a:lnTo>
                  <a:lnTo>
                    <a:pt x="68" y="172"/>
                  </a:lnTo>
                  <a:lnTo>
                    <a:pt x="70" y="186"/>
                  </a:lnTo>
                  <a:lnTo>
                    <a:pt x="72" y="200"/>
                  </a:lnTo>
                  <a:lnTo>
                    <a:pt x="76" y="210"/>
                  </a:lnTo>
                  <a:lnTo>
                    <a:pt x="84" y="218"/>
                  </a:lnTo>
                  <a:lnTo>
                    <a:pt x="92" y="224"/>
                  </a:lnTo>
                  <a:lnTo>
                    <a:pt x="102" y="2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6" name="Freeform 32"/>
            <p:cNvSpPr>
              <a:spLocks/>
            </p:cNvSpPr>
            <p:nvPr/>
          </p:nvSpPr>
          <p:spPr bwMode="auto">
            <a:xfrm>
              <a:off x="4926747" y="673735"/>
              <a:ext cx="504027" cy="420461"/>
            </a:xfrm>
            <a:custGeom>
              <a:avLst/>
              <a:gdLst>
                <a:gd name="T0" fmla="*/ 62 w 318"/>
                <a:gd name="T1" fmla="*/ 6 h 264"/>
                <a:gd name="T2" fmla="*/ 64 w 318"/>
                <a:gd name="T3" fmla="*/ 32 h 264"/>
                <a:gd name="T4" fmla="*/ 76 w 318"/>
                <a:gd name="T5" fmla="*/ 18 h 264"/>
                <a:gd name="T6" fmla="*/ 92 w 318"/>
                <a:gd name="T7" fmla="*/ 8 h 264"/>
                <a:gd name="T8" fmla="*/ 128 w 318"/>
                <a:gd name="T9" fmla="*/ 0 h 264"/>
                <a:gd name="T10" fmla="*/ 140 w 318"/>
                <a:gd name="T11" fmla="*/ 0 h 264"/>
                <a:gd name="T12" fmla="*/ 158 w 318"/>
                <a:gd name="T13" fmla="*/ 6 h 264"/>
                <a:gd name="T14" fmla="*/ 174 w 318"/>
                <a:gd name="T15" fmla="*/ 16 h 264"/>
                <a:gd name="T16" fmla="*/ 184 w 318"/>
                <a:gd name="T17" fmla="*/ 32 h 264"/>
                <a:gd name="T18" fmla="*/ 188 w 318"/>
                <a:gd name="T19" fmla="*/ 40 h 264"/>
                <a:gd name="T20" fmla="*/ 194 w 318"/>
                <a:gd name="T21" fmla="*/ 32 h 264"/>
                <a:gd name="T22" fmla="*/ 206 w 318"/>
                <a:gd name="T23" fmla="*/ 16 h 264"/>
                <a:gd name="T24" fmla="*/ 222 w 318"/>
                <a:gd name="T25" fmla="*/ 6 h 264"/>
                <a:gd name="T26" fmla="*/ 242 w 318"/>
                <a:gd name="T27" fmla="*/ 0 h 264"/>
                <a:gd name="T28" fmla="*/ 254 w 318"/>
                <a:gd name="T29" fmla="*/ 0 h 264"/>
                <a:gd name="T30" fmla="*/ 282 w 318"/>
                <a:gd name="T31" fmla="*/ 4 h 264"/>
                <a:gd name="T32" fmla="*/ 302 w 318"/>
                <a:gd name="T33" fmla="*/ 20 h 264"/>
                <a:gd name="T34" fmla="*/ 314 w 318"/>
                <a:gd name="T35" fmla="*/ 44 h 264"/>
                <a:gd name="T36" fmla="*/ 318 w 318"/>
                <a:gd name="T37" fmla="*/ 76 h 264"/>
                <a:gd name="T38" fmla="*/ 252 w 318"/>
                <a:gd name="T39" fmla="*/ 264 h 264"/>
                <a:gd name="T40" fmla="*/ 252 w 318"/>
                <a:gd name="T41" fmla="*/ 84 h 264"/>
                <a:gd name="T42" fmla="*/ 246 w 318"/>
                <a:gd name="T43" fmla="*/ 60 h 264"/>
                <a:gd name="T44" fmla="*/ 238 w 318"/>
                <a:gd name="T45" fmla="*/ 52 h 264"/>
                <a:gd name="T46" fmla="*/ 226 w 318"/>
                <a:gd name="T47" fmla="*/ 50 h 264"/>
                <a:gd name="T48" fmla="*/ 218 w 318"/>
                <a:gd name="T49" fmla="*/ 52 h 264"/>
                <a:gd name="T50" fmla="*/ 206 w 318"/>
                <a:gd name="T51" fmla="*/ 56 h 264"/>
                <a:gd name="T52" fmla="*/ 198 w 318"/>
                <a:gd name="T53" fmla="*/ 68 h 264"/>
                <a:gd name="T54" fmla="*/ 192 w 318"/>
                <a:gd name="T55" fmla="*/ 84 h 264"/>
                <a:gd name="T56" fmla="*/ 192 w 318"/>
                <a:gd name="T57" fmla="*/ 264 h 264"/>
                <a:gd name="T58" fmla="*/ 126 w 318"/>
                <a:gd name="T59" fmla="*/ 84 h 264"/>
                <a:gd name="T60" fmla="*/ 124 w 318"/>
                <a:gd name="T61" fmla="*/ 70 h 264"/>
                <a:gd name="T62" fmla="*/ 116 w 318"/>
                <a:gd name="T63" fmla="*/ 56 h 264"/>
                <a:gd name="T64" fmla="*/ 106 w 318"/>
                <a:gd name="T65" fmla="*/ 50 h 264"/>
                <a:gd name="T66" fmla="*/ 100 w 318"/>
                <a:gd name="T67" fmla="*/ 50 h 264"/>
                <a:gd name="T68" fmla="*/ 86 w 318"/>
                <a:gd name="T69" fmla="*/ 54 h 264"/>
                <a:gd name="T70" fmla="*/ 74 w 318"/>
                <a:gd name="T71" fmla="*/ 62 h 264"/>
                <a:gd name="T72" fmla="*/ 68 w 318"/>
                <a:gd name="T73" fmla="*/ 76 h 264"/>
                <a:gd name="T74" fmla="*/ 66 w 318"/>
                <a:gd name="T75" fmla="*/ 94 h 264"/>
                <a:gd name="T76" fmla="*/ 0 w 318"/>
                <a:gd name="T77" fmla="*/ 264 h 2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8" h="264">
                  <a:moveTo>
                    <a:pt x="0" y="6"/>
                  </a:moveTo>
                  <a:lnTo>
                    <a:pt x="62" y="6"/>
                  </a:lnTo>
                  <a:lnTo>
                    <a:pt x="62" y="32"/>
                  </a:lnTo>
                  <a:lnTo>
                    <a:pt x="64" y="32"/>
                  </a:lnTo>
                  <a:lnTo>
                    <a:pt x="76" y="18"/>
                  </a:lnTo>
                  <a:lnTo>
                    <a:pt x="84" y="12"/>
                  </a:lnTo>
                  <a:lnTo>
                    <a:pt x="92" y="8"/>
                  </a:lnTo>
                  <a:lnTo>
                    <a:pt x="110" y="2"/>
                  </a:lnTo>
                  <a:lnTo>
                    <a:pt x="128" y="0"/>
                  </a:lnTo>
                  <a:lnTo>
                    <a:pt x="140" y="0"/>
                  </a:lnTo>
                  <a:lnTo>
                    <a:pt x="150" y="2"/>
                  </a:lnTo>
                  <a:lnTo>
                    <a:pt x="158" y="6"/>
                  </a:lnTo>
                  <a:lnTo>
                    <a:pt x="166" y="10"/>
                  </a:lnTo>
                  <a:lnTo>
                    <a:pt x="174" y="16"/>
                  </a:lnTo>
                  <a:lnTo>
                    <a:pt x="180" y="24"/>
                  </a:lnTo>
                  <a:lnTo>
                    <a:pt x="184" y="32"/>
                  </a:lnTo>
                  <a:lnTo>
                    <a:pt x="188" y="40"/>
                  </a:lnTo>
                  <a:lnTo>
                    <a:pt x="194" y="32"/>
                  </a:lnTo>
                  <a:lnTo>
                    <a:pt x="198" y="22"/>
                  </a:lnTo>
                  <a:lnTo>
                    <a:pt x="206" y="16"/>
                  </a:lnTo>
                  <a:lnTo>
                    <a:pt x="214" y="10"/>
                  </a:lnTo>
                  <a:lnTo>
                    <a:pt x="222" y="6"/>
                  </a:lnTo>
                  <a:lnTo>
                    <a:pt x="232" y="2"/>
                  </a:lnTo>
                  <a:lnTo>
                    <a:pt x="242"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0" y="70"/>
                  </a:lnTo>
                  <a:lnTo>
                    <a:pt x="246" y="60"/>
                  </a:lnTo>
                  <a:lnTo>
                    <a:pt x="242" y="56"/>
                  </a:lnTo>
                  <a:lnTo>
                    <a:pt x="238" y="52"/>
                  </a:lnTo>
                  <a:lnTo>
                    <a:pt x="232"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4" y="70"/>
                  </a:lnTo>
                  <a:lnTo>
                    <a:pt x="120" y="60"/>
                  </a:lnTo>
                  <a:lnTo>
                    <a:pt x="116" y="56"/>
                  </a:lnTo>
                  <a:lnTo>
                    <a:pt x="112" y="52"/>
                  </a:lnTo>
                  <a:lnTo>
                    <a:pt x="106"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grpSp>
      <p:sp>
        <p:nvSpPr>
          <p:cNvPr id="17" name="Rectangle 31">
            <a:hlinkClick r:id="rId3"/>
          </p:cNvPr>
          <p:cNvSpPr>
            <a:spLocks noChangeArrowheads="1"/>
          </p:cNvSpPr>
          <p:nvPr userDrawn="1"/>
        </p:nvSpPr>
        <p:spPr bwMode="auto">
          <a:xfrm>
            <a:off x="1257300" y="4676775"/>
            <a:ext cx="1806575" cy="284163"/>
          </a:xfrm>
          <a:prstGeom prst="rect">
            <a:avLst/>
          </a:prstGeom>
          <a:solidFill>
            <a:schemeClr val="bg1">
              <a:alpha val="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50000"/>
              </a:spcBef>
              <a:spcAft>
                <a:spcPct val="17000"/>
              </a:spcAft>
              <a:buClr>
                <a:srgbClr val="000000"/>
              </a:buClr>
              <a:buFont typeface="Wingdings" pitchFamily="2" charset="2"/>
              <a:buNone/>
            </a:pPr>
            <a:endParaRPr lang="en-US" sz="1400" dirty="0">
              <a:solidFill>
                <a:srgbClr val="292929"/>
              </a:solidFill>
              <a:ea typeface="ＭＳ Ｐゴシック" pitchFamily="34" charset="-128"/>
            </a:endParaRPr>
          </a:p>
        </p:txBody>
      </p:sp>
      <p:sp>
        <p:nvSpPr>
          <p:cNvPr id="18" name="TextBox 18"/>
          <p:cNvSpPr txBox="1"/>
          <p:nvPr userDrawn="1"/>
        </p:nvSpPr>
        <p:spPr>
          <a:xfrm>
            <a:off x="2995613" y="4867275"/>
            <a:ext cx="3138487" cy="276225"/>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00539B"/>
                </a:solidFill>
                <a:latin typeface=" arial"/>
                <a:ea typeface=" arial"/>
                <a:cs typeface=" arial"/>
              </a:rPr>
              <a:t/>
            </a:r>
            <a:br>
              <a:rPr lang="en-US" sz="600" b="1" dirty="0">
                <a:solidFill>
                  <a:srgbClr val="00539B"/>
                </a:solidFill>
                <a:latin typeface=" arial"/>
                <a:ea typeface=" arial"/>
                <a:cs typeface=" arial"/>
              </a:rPr>
            </a:br>
            <a:r>
              <a:rPr lang="en-US" sz="600" b="1" dirty="0">
                <a:solidFill>
                  <a:srgbClr val="00539B"/>
                </a:solidFill>
                <a:latin typeface=" arial"/>
                <a:ea typeface=" arial"/>
                <a:cs typeface=" arial"/>
              </a:rPr>
              <a:t>Copyright © 2011, SAS Institute Inc. All rights reserved.</a:t>
            </a:r>
          </a:p>
        </p:txBody>
      </p:sp>
      <p:sp>
        <p:nvSpPr>
          <p:cNvPr id="2" name="Title 1"/>
          <p:cNvSpPr>
            <a:spLocks noGrp="1"/>
          </p:cNvSpPr>
          <p:nvPr>
            <p:ph type="title"/>
          </p:nvPr>
        </p:nvSpPr>
        <p:spPr>
          <a:xfrm>
            <a:off x="1208088" y="1571625"/>
            <a:ext cx="5408612" cy="752475"/>
          </a:xfrm>
        </p:spPr>
        <p:txBody>
          <a:bodyPr anchor="ctr"/>
          <a:lstStyle>
            <a:lvl1pPr algn="l">
              <a:defRPr baseline="0">
                <a:solidFill>
                  <a:srgbClr val="FFFFFF"/>
                </a:solidFill>
              </a:defRPr>
            </a:lvl1pPr>
          </a:lstStyle>
          <a:p>
            <a:r>
              <a:rPr lang="en-US" dirty="0" smtClean="0"/>
              <a:t>Click to edit Master title style</a:t>
            </a:r>
            <a:endParaRPr lang="en-US" dirty="0"/>
          </a:p>
        </p:txBody>
      </p:sp>
      <p:sp>
        <p:nvSpPr>
          <p:cNvPr id="34" name="Text Placeholder 9"/>
          <p:cNvSpPr>
            <a:spLocks noGrp="1"/>
          </p:cNvSpPr>
          <p:nvPr>
            <p:ph type="body" sz="quarter" idx="11"/>
          </p:nvPr>
        </p:nvSpPr>
        <p:spPr>
          <a:xfrm>
            <a:off x="1527047" y="2914650"/>
            <a:ext cx="5633847" cy="1077218"/>
          </a:xfrm>
        </p:spPr>
        <p:txBody>
          <a:bodyPr/>
          <a:lstStyle>
            <a:lvl1pPr marL="0" indent="0" algn="l">
              <a:lnSpc>
                <a:spcPct val="100000"/>
              </a:lnSpc>
              <a:spcBef>
                <a:spcPts val="0"/>
              </a:spcBef>
              <a:spcAft>
                <a:spcPts val="0"/>
              </a:spcAft>
              <a:buNone/>
              <a:defRPr sz="1600" b="0" baseline="0">
                <a:solidFill>
                  <a:schemeClr val="bg1"/>
                </a:solidFill>
                <a:latin typeface="Arial"/>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5" name="Rectangle 45"/>
          <p:cNvSpPr>
            <a:spLocks noGrp="1" noChangeArrowheads="1"/>
          </p:cNvSpPr>
          <p:nvPr>
            <p:ph type="subTitle" sz="quarter" idx="1"/>
          </p:nvPr>
        </p:nvSpPr>
        <p:spPr>
          <a:xfrm>
            <a:off x="1226185" y="246916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486603862"/>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SAS Closing Slide Alternativ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21"/>
          <p:cNvGrpSpPr>
            <a:grpSpLocks/>
          </p:cNvGrpSpPr>
          <p:nvPr userDrawn="1"/>
        </p:nvGrpSpPr>
        <p:grpSpPr bwMode="auto">
          <a:xfrm>
            <a:off x="3744913" y="4651375"/>
            <a:ext cx="1654175" cy="168275"/>
            <a:chOff x="1195324" y="673735"/>
            <a:chExt cx="4235450" cy="428625"/>
          </a:xfrm>
        </p:grpSpPr>
        <p:sp>
          <p:nvSpPr>
            <p:cNvPr id="5" name="Freeform 22"/>
            <p:cNvSpPr>
              <a:spLocks/>
            </p:cNvSpPr>
            <p:nvPr/>
          </p:nvSpPr>
          <p:spPr bwMode="auto">
            <a:xfrm>
              <a:off x="1195324" y="681822"/>
              <a:ext cx="528415" cy="412450"/>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6" name="Freeform 23"/>
            <p:cNvSpPr>
              <a:spLocks/>
            </p:cNvSpPr>
            <p:nvPr/>
          </p:nvSpPr>
          <p:spPr bwMode="auto">
            <a:xfrm>
              <a:off x="1731869" y="681822"/>
              <a:ext cx="524349" cy="412450"/>
            </a:xfrm>
            <a:custGeom>
              <a:avLst/>
              <a:gdLst>
                <a:gd name="T0" fmla="*/ 0 w 330"/>
                <a:gd name="T1" fmla="*/ 0 h 258"/>
                <a:gd name="T2" fmla="*/ 66 w 330"/>
                <a:gd name="T3" fmla="*/ 0 h 258"/>
                <a:gd name="T4" fmla="*/ 96 w 330"/>
                <a:gd name="T5" fmla="*/ 184 h 258"/>
                <a:gd name="T6" fmla="*/ 98 w 330"/>
                <a:gd name="T7" fmla="*/ 184 h 258"/>
                <a:gd name="T8" fmla="*/ 130 w 330"/>
                <a:gd name="T9" fmla="*/ 0 h 258"/>
                <a:gd name="T10" fmla="*/ 200 w 330"/>
                <a:gd name="T11" fmla="*/ 0 h 258"/>
                <a:gd name="T12" fmla="*/ 234 w 330"/>
                <a:gd name="T13" fmla="*/ 184 h 258"/>
                <a:gd name="T14" fmla="*/ 236 w 330"/>
                <a:gd name="T15" fmla="*/ 184 h 258"/>
                <a:gd name="T16" fmla="*/ 266 w 330"/>
                <a:gd name="T17" fmla="*/ 0 h 258"/>
                <a:gd name="T18" fmla="*/ 330 w 330"/>
                <a:gd name="T19" fmla="*/ 0 h 258"/>
                <a:gd name="T20" fmla="*/ 274 w 330"/>
                <a:gd name="T21" fmla="*/ 258 h 258"/>
                <a:gd name="T22" fmla="*/ 200 w 330"/>
                <a:gd name="T23" fmla="*/ 258 h 258"/>
                <a:gd name="T24" fmla="*/ 166 w 330"/>
                <a:gd name="T25" fmla="*/ 76 h 258"/>
                <a:gd name="T26" fmla="*/ 164 w 330"/>
                <a:gd name="T27" fmla="*/ 76 h 258"/>
                <a:gd name="T28" fmla="*/ 132 w 330"/>
                <a:gd name="T29" fmla="*/ 258 h 258"/>
                <a:gd name="T30" fmla="*/ 56 w 330"/>
                <a:gd name="T31" fmla="*/ 258 h 258"/>
                <a:gd name="T32" fmla="*/ 0 w 330"/>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7" name="Freeform 24"/>
            <p:cNvSpPr>
              <a:spLocks/>
            </p:cNvSpPr>
            <p:nvPr/>
          </p:nvSpPr>
          <p:spPr bwMode="auto">
            <a:xfrm>
              <a:off x="2264347" y="681822"/>
              <a:ext cx="528415" cy="412450"/>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8" name="Rectangle 25"/>
            <p:cNvSpPr>
              <a:spLocks noChangeArrowheads="1"/>
            </p:cNvSpPr>
            <p:nvPr/>
          </p:nvSpPr>
          <p:spPr bwMode="auto">
            <a:xfrm>
              <a:off x="2809021" y="977009"/>
              <a:ext cx="101620" cy="117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9" name="Freeform 26"/>
            <p:cNvSpPr>
              <a:spLocks/>
            </p:cNvSpPr>
            <p:nvPr/>
          </p:nvSpPr>
          <p:spPr bwMode="auto">
            <a:xfrm>
              <a:off x="2967547" y="673735"/>
              <a:ext cx="304854" cy="428625"/>
            </a:xfrm>
            <a:custGeom>
              <a:avLst/>
              <a:gdLst>
                <a:gd name="T0" fmla="*/ 60 w 192"/>
                <a:gd name="T1" fmla="*/ 188 h 270"/>
                <a:gd name="T2" fmla="*/ 60 w 192"/>
                <a:gd name="T3" fmla="*/ 196 h 270"/>
                <a:gd name="T4" fmla="*/ 66 w 192"/>
                <a:gd name="T5" fmla="*/ 210 h 270"/>
                <a:gd name="T6" fmla="*/ 74 w 192"/>
                <a:gd name="T7" fmla="*/ 220 h 270"/>
                <a:gd name="T8" fmla="*/ 86 w 192"/>
                <a:gd name="T9" fmla="*/ 224 h 270"/>
                <a:gd name="T10" fmla="*/ 94 w 192"/>
                <a:gd name="T11" fmla="*/ 226 h 270"/>
                <a:gd name="T12" fmla="*/ 114 w 192"/>
                <a:gd name="T13" fmla="*/ 222 h 270"/>
                <a:gd name="T14" fmla="*/ 122 w 192"/>
                <a:gd name="T15" fmla="*/ 214 h 270"/>
                <a:gd name="T16" fmla="*/ 128 w 192"/>
                <a:gd name="T17" fmla="*/ 202 h 270"/>
                <a:gd name="T18" fmla="*/ 128 w 192"/>
                <a:gd name="T19" fmla="*/ 194 h 270"/>
                <a:gd name="T20" fmla="*/ 120 w 192"/>
                <a:gd name="T21" fmla="*/ 176 h 270"/>
                <a:gd name="T22" fmla="*/ 104 w 192"/>
                <a:gd name="T23" fmla="*/ 166 h 270"/>
                <a:gd name="T24" fmla="*/ 58 w 192"/>
                <a:gd name="T25" fmla="*/ 148 h 270"/>
                <a:gd name="T26" fmla="*/ 34 w 192"/>
                <a:gd name="T27" fmla="*/ 138 h 270"/>
                <a:gd name="T28" fmla="*/ 16 w 192"/>
                <a:gd name="T29" fmla="*/ 122 h 270"/>
                <a:gd name="T30" fmla="*/ 6 w 192"/>
                <a:gd name="T31" fmla="*/ 102 h 270"/>
                <a:gd name="T32" fmla="*/ 2 w 192"/>
                <a:gd name="T33" fmla="*/ 78 h 270"/>
                <a:gd name="T34" fmla="*/ 4 w 192"/>
                <a:gd name="T35" fmla="*/ 62 h 270"/>
                <a:gd name="T36" fmla="*/ 14 w 192"/>
                <a:gd name="T37" fmla="*/ 34 h 270"/>
                <a:gd name="T38" fmla="*/ 38 w 192"/>
                <a:gd name="T39" fmla="*/ 12 h 270"/>
                <a:gd name="T40" fmla="*/ 74 w 192"/>
                <a:gd name="T41" fmla="*/ 2 h 270"/>
                <a:gd name="T42" fmla="*/ 98 w 192"/>
                <a:gd name="T43" fmla="*/ 0 h 270"/>
                <a:gd name="T44" fmla="*/ 136 w 192"/>
                <a:gd name="T45" fmla="*/ 4 h 270"/>
                <a:gd name="T46" fmla="*/ 164 w 192"/>
                <a:gd name="T47" fmla="*/ 18 h 270"/>
                <a:gd name="T48" fmla="*/ 180 w 192"/>
                <a:gd name="T49" fmla="*/ 42 h 270"/>
                <a:gd name="T50" fmla="*/ 186 w 192"/>
                <a:gd name="T51" fmla="*/ 72 h 270"/>
                <a:gd name="T52" fmla="*/ 126 w 192"/>
                <a:gd name="T53" fmla="*/ 84 h 270"/>
                <a:gd name="T54" fmla="*/ 124 w 192"/>
                <a:gd name="T55" fmla="*/ 66 h 270"/>
                <a:gd name="T56" fmla="*/ 120 w 192"/>
                <a:gd name="T57" fmla="*/ 54 h 270"/>
                <a:gd name="T58" fmla="*/ 110 w 192"/>
                <a:gd name="T59" fmla="*/ 48 h 270"/>
                <a:gd name="T60" fmla="*/ 96 w 192"/>
                <a:gd name="T61" fmla="*/ 44 h 270"/>
                <a:gd name="T62" fmla="*/ 84 w 192"/>
                <a:gd name="T63" fmla="*/ 46 h 270"/>
                <a:gd name="T64" fmla="*/ 72 w 192"/>
                <a:gd name="T65" fmla="*/ 56 h 270"/>
                <a:gd name="T66" fmla="*/ 66 w 192"/>
                <a:gd name="T67" fmla="*/ 66 h 270"/>
                <a:gd name="T68" fmla="*/ 66 w 192"/>
                <a:gd name="T69" fmla="*/ 72 h 270"/>
                <a:gd name="T70" fmla="*/ 72 w 192"/>
                <a:gd name="T71" fmla="*/ 90 h 270"/>
                <a:gd name="T72" fmla="*/ 94 w 192"/>
                <a:gd name="T73" fmla="*/ 102 h 270"/>
                <a:gd name="T74" fmla="*/ 134 w 192"/>
                <a:gd name="T75" fmla="*/ 116 h 270"/>
                <a:gd name="T76" fmla="*/ 160 w 192"/>
                <a:gd name="T77" fmla="*/ 128 h 270"/>
                <a:gd name="T78" fmla="*/ 178 w 192"/>
                <a:gd name="T79" fmla="*/ 144 h 270"/>
                <a:gd name="T80" fmla="*/ 188 w 192"/>
                <a:gd name="T81" fmla="*/ 164 h 270"/>
                <a:gd name="T82" fmla="*/ 192 w 192"/>
                <a:gd name="T83" fmla="*/ 190 h 270"/>
                <a:gd name="T84" fmla="*/ 190 w 192"/>
                <a:gd name="T85" fmla="*/ 208 h 270"/>
                <a:gd name="T86" fmla="*/ 176 w 192"/>
                <a:gd name="T87" fmla="*/ 240 h 270"/>
                <a:gd name="T88" fmla="*/ 150 w 192"/>
                <a:gd name="T89" fmla="*/ 260 h 270"/>
                <a:gd name="T90" fmla="*/ 116 w 192"/>
                <a:gd name="T91" fmla="*/ 270 h 270"/>
                <a:gd name="T92" fmla="*/ 96 w 192"/>
                <a:gd name="T93" fmla="*/ 270 h 270"/>
                <a:gd name="T94" fmla="*/ 50 w 192"/>
                <a:gd name="T95" fmla="*/ 264 h 270"/>
                <a:gd name="T96" fmla="*/ 20 w 192"/>
                <a:gd name="T97" fmla="*/ 248 h 270"/>
                <a:gd name="T98" fmla="*/ 6 w 192"/>
                <a:gd name="T99" fmla="*/ 222 h 270"/>
                <a:gd name="T100" fmla="*/ 0 w 192"/>
                <a:gd name="T101" fmla="*/ 188 h 270"/>
                <a:gd name="T102" fmla="*/ 60 w 192"/>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2" h="270">
                  <a:moveTo>
                    <a:pt x="60" y="180"/>
                  </a:moveTo>
                  <a:lnTo>
                    <a:pt x="60" y="188"/>
                  </a:lnTo>
                  <a:lnTo>
                    <a:pt x="60" y="196"/>
                  </a:lnTo>
                  <a:lnTo>
                    <a:pt x="62" y="204"/>
                  </a:lnTo>
                  <a:lnTo>
                    <a:pt x="66" y="210"/>
                  </a:lnTo>
                  <a:lnTo>
                    <a:pt x="68" y="216"/>
                  </a:lnTo>
                  <a:lnTo>
                    <a:pt x="74" y="220"/>
                  </a:lnTo>
                  <a:lnTo>
                    <a:pt x="80" y="222"/>
                  </a:lnTo>
                  <a:lnTo>
                    <a:pt x="86" y="224"/>
                  </a:lnTo>
                  <a:lnTo>
                    <a:pt x="94" y="226"/>
                  </a:lnTo>
                  <a:lnTo>
                    <a:pt x="108" y="224"/>
                  </a:lnTo>
                  <a:lnTo>
                    <a:pt x="114" y="222"/>
                  </a:lnTo>
                  <a:lnTo>
                    <a:pt x="118" y="218"/>
                  </a:lnTo>
                  <a:lnTo>
                    <a:pt x="122" y="214"/>
                  </a:lnTo>
                  <a:lnTo>
                    <a:pt x="126" y="208"/>
                  </a:lnTo>
                  <a:lnTo>
                    <a:pt x="128" y="202"/>
                  </a:lnTo>
                  <a:lnTo>
                    <a:pt x="128" y="194"/>
                  </a:lnTo>
                  <a:lnTo>
                    <a:pt x="126" y="184"/>
                  </a:lnTo>
                  <a:lnTo>
                    <a:pt x="120" y="176"/>
                  </a:lnTo>
                  <a:lnTo>
                    <a:pt x="114" y="170"/>
                  </a:lnTo>
                  <a:lnTo>
                    <a:pt x="104" y="166"/>
                  </a:lnTo>
                  <a:lnTo>
                    <a:pt x="58" y="148"/>
                  </a:lnTo>
                  <a:lnTo>
                    <a:pt x="44" y="144"/>
                  </a:lnTo>
                  <a:lnTo>
                    <a:pt x="34" y="138"/>
                  </a:lnTo>
                  <a:lnTo>
                    <a:pt x="24" y="130"/>
                  </a:lnTo>
                  <a:lnTo>
                    <a:pt x="16" y="122"/>
                  </a:lnTo>
                  <a:lnTo>
                    <a:pt x="10" y="112"/>
                  </a:lnTo>
                  <a:lnTo>
                    <a:pt x="6" y="102"/>
                  </a:lnTo>
                  <a:lnTo>
                    <a:pt x="4" y="90"/>
                  </a:lnTo>
                  <a:lnTo>
                    <a:pt x="2" y="78"/>
                  </a:lnTo>
                  <a:lnTo>
                    <a:pt x="4" y="62"/>
                  </a:lnTo>
                  <a:lnTo>
                    <a:pt x="8" y="48"/>
                  </a:lnTo>
                  <a:lnTo>
                    <a:pt x="14" y="34"/>
                  </a:lnTo>
                  <a:lnTo>
                    <a:pt x="24" y="22"/>
                  </a:lnTo>
                  <a:lnTo>
                    <a:pt x="38" y="12"/>
                  </a:lnTo>
                  <a:lnTo>
                    <a:pt x="54" y="6"/>
                  </a:lnTo>
                  <a:lnTo>
                    <a:pt x="74" y="2"/>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4" y="66"/>
                  </a:lnTo>
                  <a:lnTo>
                    <a:pt x="122" y="60"/>
                  </a:lnTo>
                  <a:lnTo>
                    <a:pt x="120" y="54"/>
                  </a:lnTo>
                  <a:lnTo>
                    <a:pt x="116" y="50"/>
                  </a:lnTo>
                  <a:lnTo>
                    <a:pt x="110" y="48"/>
                  </a:lnTo>
                  <a:lnTo>
                    <a:pt x="104" y="46"/>
                  </a:lnTo>
                  <a:lnTo>
                    <a:pt x="96" y="44"/>
                  </a:lnTo>
                  <a:lnTo>
                    <a:pt x="84" y="46"/>
                  </a:lnTo>
                  <a:lnTo>
                    <a:pt x="76" y="52"/>
                  </a:lnTo>
                  <a:lnTo>
                    <a:pt x="72" y="56"/>
                  </a:lnTo>
                  <a:lnTo>
                    <a:pt x="68" y="60"/>
                  </a:lnTo>
                  <a:lnTo>
                    <a:pt x="66" y="66"/>
                  </a:lnTo>
                  <a:lnTo>
                    <a:pt x="66" y="72"/>
                  </a:lnTo>
                  <a:lnTo>
                    <a:pt x="68" y="82"/>
                  </a:lnTo>
                  <a:lnTo>
                    <a:pt x="72" y="90"/>
                  </a:lnTo>
                  <a:lnTo>
                    <a:pt x="80" y="96"/>
                  </a:lnTo>
                  <a:lnTo>
                    <a:pt x="94" y="102"/>
                  </a:lnTo>
                  <a:lnTo>
                    <a:pt x="134" y="116"/>
                  </a:lnTo>
                  <a:lnTo>
                    <a:pt x="148" y="122"/>
                  </a:lnTo>
                  <a:lnTo>
                    <a:pt x="160" y="128"/>
                  </a:lnTo>
                  <a:lnTo>
                    <a:pt x="170" y="136"/>
                  </a:lnTo>
                  <a:lnTo>
                    <a:pt x="178" y="144"/>
                  </a:lnTo>
                  <a:lnTo>
                    <a:pt x="184" y="152"/>
                  </a:lnTo>
                  <a:lnTo>
                    <a:pt x="188" y="164"/>
                  </a:lnTo>
                  <a:lnTo>
                    <a:pt x="190" y="176"/>
                  </a:lnTo>
                  <a:lnTo>
                    <a:pt x="192" y="190"/>
                  </a:lnTo>
                  <a:lnTo>
                    <a:pt x="190" y="208"/>
                  </a:lnTo>
                  <a:lnTo>
                    <a:pt x="184" y="226"/>
                  </a:lnTo>
                  <a:lnTo>
                    <a:pt x="176" y="240"/>
                  </a:lnTo>
                  <a:lnTo>
                    <a:pt x="164" y="250"/>
                  </a:lnTo>
                  <a:lnTo>
                    <a:pt x="150" y="260"/>
                  </a:lnTo>
                  <a:lnTo>
                    <a:pt x="134" y="266"/>
                  </a:lnTo>
                  <a:lnTo>
                    <a:pt x="11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0" name="Freeform 27"/>
            <p:cNvSpPr>
              <a:spLocks noEditPoints="1"/>
            </p:cNvSpPr>
            <p:nvPr/>
          </p:nvSpPr>
          <p:spPr bwMode="auto">
            <a:xfrm>
              <a:off x="3308984" y="673735"/>
              <a:ext cx="317049" cy="428625"/>
            </a:xfrm>
            <a:custGeom>
              <a:avLst/>
              <a:gdLst>
                <a:gd name="T0" fmla="*/ 8 w 200"/>
                <a:gd name="T1" fmla="*/ 80 h 270"/>
                <a:gd name="T2" fmla="*/ 10 w 200"/>
                <a:gd name="T3" fmla="*/ 58 h 270"/>
                <a:gd name="T4" fmla="*/ 24 w 200"/>
                <a:gd name="T5" fmla="*/ 28 h 270"/>
                <a:gd name="T6" fmla="*/ 48 w 200"/>
                <a:gd name="T7" fmla="*/ 10 h 270"/>
                <a:gd name="T8" fmla="*/ 80 w 200"/>
                <a:gd name="T9" fmla="*/ 0 h 270"/>
                <a:gd name="T10" fmla="*/ 98 w 200"/>
                <a:gd name="T11" fmla="*/ 0 h 270"/>
                <a:gd name="T12" fmla="*/ 146 w 200"/>
                <a:gd name="T13" fmla="*/ 6 h 270"/>
                <a:gd name="T14" fmla="*/ 174 w 200"/>
                <a:gd name="T15" fmla="*/ 22 h 270"/>
                <a:gd name="T16" fmla="*/ 188 w 200"/>
                <a:gd name="T17" fmla="*/ 46 h 270"/>
                <a:gd name="T18" fmla="*/ 192 w 200"/>
                <a:gd name="T19" fmla="*/ 78 h 270"/>
                <a:gd name="T20" fmla="*/ 192 w 200"/>
                <a:gd name="T21" fmla="*/ 214 h 270"/>
                <a:gd name="T22" fmla="*/ 196 w 200"/>
                <a:gd name="T23" fmla="*/ 254 h 270"/>
                <a:gd name="T24" fmla="*/ 136 w 200"/>
                <a:gd name="T25" fmla="*/ 264 h 270"/>
                <a:gd name="T26" fmla="*/ 132 w 200"/>
                <a:gd name="T27" fmla="*/ 250 h 270"/>
                <a:gd name="T28" fmla="*/ 128 w 200"/>
                <a:gd name="T29" fmla="*/ 238 h 270"/>
                <a:gd name="T30" fmla="*/ 122 w 200"/>
                <a:gd name="T31" fmla="*/ 246 h 270"/>
                <a:gd name="T32" fmla="*/ 108 w 200"/>
                <a:gd name="T33" fmla="*/ 260 h 270"/>
                <a:gd name="T34" fmla="*/ 92 w 200"/>
                <a:gd name="T35" fmla="*/ 268 h 270"/>
                <a:gd name="T36" fmla="*/ 62 w 200"/>
                <a:gd name="T37" fmla="*/ 270 h 270"/>
                <a:gd name="T38" fmla="*/ 46 w 200"/>
                <a:gd name="T39" fmla="*/ 268 h 270"/>
                <a:gd name="T40" fmla="*/ 22 w 200"/>
                <a:gd name="T41" fmla="*/ 256 h 270"/>
                <a:gd name="T42" fmla="*/ 8 w 200"/>
                <a:gd name="T43" fmla="*/ 236 h 270"/>
                <a:gd name="T44" fmla="*/ 0 w 200"/>
                <a:gd name="T45" fmla="*/ 210 h 270"/>
                <a:gd name="T46" fmla="*/ 0 w 200"/>
                <a:gd name="T47" fmla="*/ 196 h 270"/>
                <a:gd name="T48" fmla="*/ 4 w 200"/>
                <a:gd name="T49" fmla="*/ 166 h 270"/>
                <a:gd name="T50" fmla="*/ 16 w 200"/>
                <a:gd name="T51" fmla="*/ 144 h 270"/>
                <a:gd name="T52" fmla="*/ 36 w 200"/>
                <a:gd name="T53" fmla="*/ 128 h 270"/>
                <a:gd name="T54" fmla="*/ 64 w 200"/>
                <a:gd name="T55" fmla="*/ 116 h 270"/>
                <a:gd name="T56" fmla="*/ 102 w 200"/>
                <a:gd name="T57" fmla="*/ 106 h 270"/>
                <a:gd name="T58" fmla="*/ 122 w 200"/>
                <a:gd name="T59" fmla="*/ 96 h 270"/>
                <a:gd name="T60" fmla="*/ 128 w 200"/>
                <a:gd name="T61" fmla="*/ 76 h 270"/>
                <a:gd name="T62" fmla="*/ 126 w 200"/>
                <a:gd name="T63" fmla="*/ 62 h 270"/>
                <a:gd name="T64" fmla="*/ 122 w 200"/>
                <a:gd name="T65" fmla="*/ 54 h 270"/>
                <a:gd name="T66" fmla="*/ 112 w 200"/>
                <a:gd name="T67" fmla="*/ 46 h 270"/>
                <a:gd name="T68" fmla="*/ 98 w 200"/>
                <a:gd name="T69" fmla="*/ 44 h 270"/>
                <a:gd name="T70" fmla="*/ 90 w 200"/>
                <a:gd name="T71" fmla="*/ 46 h 270"/>
                <a:gd name="T72" fmla="*/ 80 w 200"/>
                <a:gd name="T73" fmla="*/ 50 h 270"/>
                <a:gd name="T74" fmla="*/ 72 w 200"/>
                <a:gd name="T75" fmla="*/ 58 h 270"/>
                <a:gd name="T76" fmla="*/ 68 w 200"/>
                <a:gd name="T77" fmla="*/ 78 h 270"/>
                <a:gd name="T78" fmla="*/ 8 w 200"/>
                <a:gd name="T79" fmla="*/ 86 h 270"/>
                <a:gd name="T80" fmla="*/ 128 w 200"/>
                <a:gd name="T81" fmla="*/ 136 h 270"/>
                <a:gd name="T82" fmla="*/ 100 w 200"/>
                <a:gd name="T83" fmla="*/ 148 h 270"/>
                <a:gd name="T84" fmla="*/ 84 w 200"/>
                <a:gd name="T85" fmla="*/ 154 h 270"/>
                <a:gd name="T86" fmla="*/ 72 w 200"/>
                <a:gd name="T87" fmla="*/ 162 h 270"/>
                <a:gd name="T88" fmla="*/ 64 w 200"/>
                <a:gd name="T89" fmla="*/ 174 h 270"/>
                <a:gd name="T90" fmla="*/ 62 w 200"/>
                <a:gd name="T91" fmla="*/ 190 h 270"/>
                <a:gd name="T92" fmla="*/ 68 w 200"/>
                <a:gd name="T93" fmla="*/ 214 h 270"/>
                <a:gd name="T94" fmla="*/ 76 w 200"/>
                <a:gd name="T95" fmla="*/ 222 h 270"/>
                <a:gd name="T96" fmla="*/ 88 w 200"/>
                <a:gd name="T97" fmla="*/ 226 h 270"/>
                <a:gd name="T98" fmla="*/ 102 w 200"/>
                <a:gd name="T99" fmla="*/ 224 h 270"/>
                <a:gd name="T100" fmla="*/ 114 w 200"/>
                <a:gd name="T101" fmla="*/ 216 h 270"/>
                <a:gd name="T102" fmla="*/ 124 w 200"/>
                <a:gd name="T103" fmla="*/ 204 h 270"/>
                <a:gd name="T104" fmla="*/ 128 w 200"/>
                <a:gd name="T105" fmla="*/ 186 h 2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0" h="270">
                  <a:moveTo>
                    <a:pt x="8" y="86"/>
                  </a:moveTo>
                  <a:lnTo>
                    <a:pt x="8" y="80"/>
                  </a:lnTo>
                  <a:lnTo>
                    <a:pt x="10" y="58"/>
                  </a:lnTo>
                  <a:lnTo>
                    <a:pt x="14" y="42"/>
                  </a:lnTo>
                  <a:lnTo>
                    <a:pt x="24" y="28"/>
                  </a:lnTo>
                  <a:lnTo>
                    <a:pt x="34" y="18"/>
                  </a:lnTo>
                  <a:lnTo>
                    <a:pt x="48" y="10"/>
                  </a:lnTo>
                  <a:lnTo>
                    <a:pt x="64" y="4"/>
                  </a:lnTo>
                  <a:lnTo>
                    <a:pt x="80" y="0"/>
                  </a:lnTo>
                  <a:lnTo>
                    <a:pt x="98" y="0"/>
                  </a:lnTo>
                  <a:lnTo>
                    <a:pt x="124" y="2"/>
                  </a:lnTo>
                  <a:lnTo>
                    <a:pt x="146" y="6"/>
                  </a:lnTo>
                  <a:lnTo>
                    <a:pt x="162" y="12"/>
                  </a:lnTo>
                  <a:lnTo>
                    <a:pt x="174" y="22"/>
                  </a:lnTo>
                  <a:lnTo>
                    <a:pt x="182" y="34"/>
                  </a:lnTo>
                  <a:lnTo>
                    <a:pt x="188" y="46"/>
                  </a:lnTo>
                  <a:lnTo>
                    <a:pt x="190" y="62"/>
                  </a:lnTo>
                  <a:lnTo>
                    <a:pt x="192" y="78"/>
                  </a:lnTo>
                  <a:lnTo>
                    <a:pt x="192" y="214"/>
                  </a:lnTo>
                  <a:lnTo>
                    <a:pt x="194" y="242"/>
                  </a:lnTo>
                  <a:lnTo>
                    <a:pt x="196" y="254"/>
                  </a:lnTo>
                  <a:lnTo>
                    <a:pt x="200" y="264"/>
                  </a:lnTo>
                  <a:lnTo>
                    <a:pt x="136" y="264"/>
                  </a:lnTo>
                  <a:lnTo>
                    <a:pt x="132" y="250"/>
                  </a:lnTo>
                  <a:lnTo>
                    <a:pt x="128" y="238"/>
                  </a:lnTo>
                  <a:lnTo>
                    <a:pt x="122" y="246"/>
                  </a:lnTo>
                  <a:lnTo>
                    <a:pt x="116" y="254"/>
                  </a:lnTo>
                  <a:lnTo>
                    <a:pt x="108" y="260"/>
                  </a:lnTo>
                  <a:lnTo>
                    <a:pt x="100" y="264"/>
                  </a:lnTo>
                  <a:lnTo>
                    <a:pt x="92" y="268"/>
                  </a:lnTo>
                  <a:lnTo>
                    <a:pt x="84" y="270"/>
                  </a:lnTo>
                  <a:lnTo>
                    <a:pt x="62" y="270"/>
                  </a:lnTo>
                  <a:lnTo>
                    <a:pt x="46" y="268"/>
                  </a:lnTo>
                  <a:lnTo>
                    <a:pt x="32" y="264"/>
                  </a:lnTo>
                  <a:lnTo>
                    <a:pt x="22" y="256"/>
                  </a:lnTo>
                  <a:lnTo>
                    <a:pt x="14" y="246"/>
                  </a:lnTo>
                  <a:lnTo>
                    <a:pt x="8" y="236"/>
                  </a:lnTo>
                  <a:lnTo>
                    <a:pt x="2" y="222"/>
                  </a:lnTo>
                  <a:lnTo>
                    <a:pt x="0" y="210"/>
                  </a:lnTo>
                  <a:lnTo>
                    <a:pt x="0" y="196"/>
                  </a:lnTo>
                  <a:lnTo>
                    <a:pt x="0" y="180"/>
                  </a:lnTo>
                  <a:lnTo>
                    <a:pt x="4" y="166"/>
                  </a:lnTo>
                  <a:lnTo>
                    <a:pt x="8" y="154"/>
                  </a:lnTo>
                  <a:lnTo>
                    <a:pt x="16" y="144"/>
                  </a:lnTo>
                  <a:lnTo>
                    <a:pt x="24" y="134"/>
                  </a:lnTo>
                  <a:lnTo>
                    <a:pt x="36" y="128"/>
                  </a:lnTo>
                  <a:lnTo>
                    <a:pt x="48" y="122"/>
                  </a:lnTo>
                  <a:lnTo>
                    <a:pt x="64" y="116"/>
                  </a:lnTo>
                  <a:lnTo>
                    <a:pt x="102" y="106"/>
                  </a:lnTo>
                  <a:lnTo>
                    <a:pt x="114" y="102"/>
                  </a:lnTo>
                  <a:lnTo>
                    <a:pt x="122" y="96"/>
                  </a:lnTo>
                  <a:lnTo>
                    <a:pt x="128" y="88"/>
                  </a:lnTo>
                  <a:lnTo>
                    <a:pt x="128" y="76"/>
                  </a:lnTo>
                  <a:lnTo>
                    <a:pt x="126" y="62"/>
                  </a:lnTo>
                  <a:lnTo>
                    <a:pt x="124" y="58"/>
                  </a:lnTo>
                  <a:lnTo>
                    <a:pt x="122" y="54"/>
                  </a:lnTo>
                  <a:lnTo>
                    <a:pt x="118" y="50"/>
                  </a:lnTo>
                  <a:lnTo>
                    <a:pt x="112" y="46"/>
                  </a:lnTo>
                  <a:lnTo>
                    <a:pt x="106" y="46"/>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84" y="154"/>
                  </a:lnTo>
                  <a:lnTo>
                    <a:pt x="76" y="158"/>
                  </a:lnTo>
                  <a:lnTo>
                    <a:pt x="72" y="162"/>
                  </a:lnTo>
                  <a:lnTo>
                    <a:pt x="68" y="168"/>
                  </a:lnTo>
                  <a:lnTo>
                    <a:pt x="64" y="174"/>
                  </a:lnTo>
                  <a:lnTo>
                    <a:pt x="62" y="190"/>
                  </a:lnTo>
                  <a:lnTo>
                    <a:pt x="64" y="204"/>
                  </a:lnTo>
                  <a:lnTo>
                    <a:pt x="68" y="214"/>
                  </a:lnTo>
                  <a:lnTo>
                    <a:pt x="72" y="220"/>
                  </a:lnTo>
                  <a:lnTo>
                    <a:pt x="76" y="222"/>
                  </a:lnTo>
                  <a:lnTo>
                    <a:pt x="82" y="224"/>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1" name="Freeform 28"/>
            <p:cNvSpPr>
              <a:spLocks/>
            </p:cNvSpPr>
            <p:nvPr/>
          </p:nvSpPr>
          <p:spPr bwMode="auto">
            <a:xfrm>
              <a:off x="3670744" y="673735"/>
              <a:ext cx="300790" cy="428625"/>
            </a:xfrm>
            <a:custGeom>
              <a:avLst/>
              <a:gdLst>
                <a:gd name="T0" fmla="*/ 58 w 190"/>
                <a:gd name="T1" fmla="*/ 188 h 270"/>
                <a:gd name="T2" fmla="*/ 60 w 190"/>
                <a:gd name="T3" fmla="*/ 196 h 270"/>
                <a:gd name="T4" fmla="*/ 64 w 190"/>
                <a:gd name="T5" fmla="*/ 210 h 270"/>
                <a:gd name="T6" fmla="*/ 72 w 190"/>
                <a:gd name="T7" fmla="*/ 220 h 270"/>
                <a:gd name="T8" fmla="*/ 86 w 190"/>
                <a:gd name="T9" fmla="*/ 224 h 270"/>
                <a:gd name="T10" fmla="*/ 94 w 190"/>
                <a:gd name="T11" fmla="*/ 226 h 270"/>
                <a:gd name="T12" fmla="*/ 112 w 190"/>
                <a:gd name="T13" fmla="*/ 222 h 270"/>
                <a:gd name="T14" fmla="*/ 122 w 190"/>
                <a:gd name="T15" fmla="*/ 214 h 270"/>
                <a:gd name="T16" fmla="*/ 126 w 190"/>
                <a:gd name="T17" fmla="*/ 202 h 270"/>
                <a:gd name="T18" fmla="*/ 126 w 190"/>
                <a:gd name="T19" fmla="*/ 194 h 270"/>
                <a:gd name="T20" fmla="*/ 120 w 190"/>
                <a:gd name="T21" fmla="*/ 176 h 270"/>
                <a:gd name="T22" fmla="*/ 102 w 190"/>
                <a:gd name="T23" fmla="*/ 166 h 270"/>
                <a:gd name="T24" fmla="*/ 56 w 190"/>
                <a:gd name="T25" fmla="*/ 148 h 270"/>
                <a:gd name="T26" fmla="*/ 32 w 190"/>
                <a:gd name="T27" fmla="*/ 138 h 270"/>
                <a:gd name="T28" fmla="*/ 16 w 190"/>
                <a:gd name="T29" fmla="*/ 122 h 270"/>
                <a:gd name="T30" fmla="*/ 4 w 190"/>
                <a:gd name="T31" fmla="*/ 102 h 270"/>
                <a:gd name="T32" fmla="*/ 2 w 190"/>
                <a:gd name="T33" fmla="*/ 78 h 270"/>
                <a:gd name="T34" fmla="*/ 2 w 190"/>
                <a:gd name="T35" fmla="*/ 62 h 270"/>
                <a:gd name="T36" fmla="*/ 14 w 190"/>
                <a:gd name="T37" fmla="*/ 34 h 270"/>
                <a:gd name="T38" fmla="*/ 36 w 190"/>
                <a:gd name="T39" fmla="*/ 12 h 270"/>
                <a:gd name="T40" fmla="*/ 72 w 190"/>
                <a:gd name="T41" fmla="*/ 2 h 270"/>
                <a:gd name="T42" fmla="*/ 96 w 190"/>
                <a:gd name="T43" fmla="*/ 0 h 270"/>
                <a:gd name="T44" fmla="*/ 136 w 190"/>
                <a:gd name="T45" fmla="*/ 4 h 270"/>
                <a:gd name="T46" fmla="*/ 162 w 190"/>
                <a:gd name="T47" fmla="*/ 18 h 270"/>
                <a:gd name="T48" fmla="*/ 178 w 190"/>
                <a:gd name="T49" fmla="*/ 42 h 270"/>
                <a:gd name="T50" fmla="*/ 184 w 190"/>
                <a:gd name="T51" fmla="*/ 72 h 270"/>
                <a:gd name="T52" fmla="*/ 124 w 190"/>
                <a:gd name="T53" fmla="*/ 84 h 270"/>
                <a:gd name="T54" fmla="*/ 124 w 190"/>
                <a:gd name="T55" fmla="*/ 66 h 270"/>
                <a:gd name="T56" fmla="*/ 118 w 190"/>
                <a:gd name="T57" fmla="*/ 54 h 270"/>
                <a:gd name="T58" fmla="*/ 110 w 190"/>
                <a:gd name="T59" fmla="*/ 48 h 270"/>
                <a:gd name="T60" fmla="*/ 96 w 190"/>
                <a:gd name="T61" fmla="*/ 44 h 270"/>
                <a:gd name="T62" fmla="*/ 84 w 190"/>
                <a:gd name="T63" fmla="*/ 46 h 270"/>
                <a:gd name="T64" fmla="*/ 70 w 190"/>
                <a:gd name="T65" fmla="*/ 56 h 270"/>
                <a:gd name="T66" fmla="*/ 66 w 190"/>
                <a:gd name="T67" fmla="*/ 66 h 270"/>
                <a:gd name="T68" fmla="*/ 64 w 190"/>
                <a:gd name="T69" fmla="*/ 72 h 270"/>
                <a:gd name="T70" fmla="*/ 70 w 190"/>
                <a:gd name="T71" fmla="*/ 90 h 270"/>
                <a:gd name="T72" fmla="*/ 94 w 190"/>
                <a:gd name="T73" fmla="*/ 102 h 270"/>
                <a:gd name="T74" fmla="*/ 134 w 190"/>
                <a:gd name="T75" fmla="*/ 116 h 270"/>
                <a:gd name="T76" fmla="*/ 160 w 190"/>
                <a:gd name="T77" fmla="*/ 128 h 270"/>
                <a:gd name="T78" fmla="*/ 178 w 190"/>
                <a:gd name="T79" fmla="*/ 144 h 270"/>
                <a:gd name="T80" fmla="*/ 186 w 190"/>
                <a:gd name="T81" fmla="*/ 164 h 270"/>
                <a:gd name="T82" fmla="*/ 190 w 190"/>
                <a:gd name="T83" fmla="*/ 190 h 270"/>
                <a:gd name="T84" fmla="*/ 188 w 190"/>
                <a:gd name="T85" fmla="*/ 208 h 270"/>
                <a:gd name="T86" fmla="*/ 174 w 190"/>
                <a:gd name="T87" fmla="*/ 240 h 270"/>
                <a:gd name="T88" fmla="*/ 148 w 190"/>
                <a:gd name="T89" fmla="*/ 260 h 270"/>
                <a:gd name="T90" fmla="*/ 114 w 190"/>
                <a:gd name="T91" fmla="*/ 270 h 270"/>
                <a:gd name="T92" fmla="*/ 94 w 190"/>
                <a:gd name="T93" fmla="*/ 270 h 270"/>
                <a:gd name="T94" fmla="*/ 48 w 190"/>
                <a:gd name="T95" fmla="*/ 264 h 270"/>
                <a:gd name="T96" fmla="*/ 20 w 190"/>
                <a:gd name="T97" fmla="*/ 248 h 270"/>
                <a:gd name="T98" fmla="*/ 4 w 190"/>
                <a:gd name="T99" fmla="*/ 222 h 270"/>
                <a:gd name="T100" fmla="*/ 0 w 190"/>
                <a:gd name="T101" fmla="*/ 188 h 270"/>
                <a:gd name="T102" fmla="*/ 58 w 190"/>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0" h="270">
                  <a:moveTo>
                    <a:pt x="58" y="180"/>
                  </a:moveTo>
                  <a:lnTo>
                    <a:pt x="58" y="188"/>
                  </a:lnTo>
                  <a:lnTo>
                    <a:pt x="60" y="196"/>
                  </a:lnTo>
                  <a:lnTo>
                    <a:pt x="62" y="204"/>
                  </a:lnTo>
                  <a:lnTo>
                    <a:pt x="64" y="210"/>
                  </a:lnTo>
                  <a:lnTo>
                    <a:pt x="68" y="216"/>
                  </a:lnTo>
                  <a:lnTo>
                    <a:pt x="72" y="220"/>
                  </a:lnTo>
                  <a:lnTo>
                    <a:pt x="78" y="222"/>
                  </a:lnTo>
                  <a:lnTo>
                    <a:pt x="86" y="224"/>
                  </a:lnTo>
                  <a:lnTo>
                    <a:pt x="94" y="226"/>
                  </a:lnTo>
                  <a:lnTo>
                    <a:pt x="108" y="224"/>
                  </a:lnTo>
                  <a:lnTo>
                    <a:pt x="112" y="222"/>
                  </a:lnTo>
                  <a:lnTo>
                    <a:pt x="118" y="218"/>
                  </a:lnTo>
                  <a:lnTo>
                    <a:pt x="122" y="214"/>
                  </a:lnTo>
                  <a:lnTo>
                    <a:pt x="124" y="208"/>
                  </a:lnTo>
                  <a:lnTo>
                    <a:pt x="126" y="202"/>
                  </a:lnTo>
                  <a:lnTo>
                    <a:pt x="126" y="194"/>
                  </a:lnTo>
                  <a:lnTo>
                    <a:pt x="124" y="184"/>
                  </a:lnTo>
                  <a:lnTo>
                    <a:pt x="120" y="176"/>
                  </a:lnTo>
                  <a:lnTo>
                    <a:pt x="112" y="170"/>
                  </a:lnTo>
                  <a:lnTo>
                    <a:pt x="102" y="166"/>
                  </a:lnTo>
                  <a:lnTo>
                    <a:pt x="56" y="148"/>
                  </a:lnTo>
                  <a:lnTo>
                    <a:pt x="44" y="144"/>
                  </a:lnTo>
                  <a:lnTo>
                    <a:pt x="32" y="138"/>
                  </a:lnTo>
                  <a:lnTo>
                    <a:pt x="24" y="130"/>
                  </a:lnTo>
                  <a:lnTo>
                    <a:pt x="16" y="122"/>
                  </a:lnTo>
                  <a:lnTo>
                    <a:pt x="10" y="112"/>
                  </a:lnTo>
                  <a:lnTo>
                    <a:pt x="4" y="102"/>
                  </a:lnTo>
                  <a:lnTo>
                    <a:pt x="2" y="90"/>
                  </a:lnTo>
                  <a:lnTo>
                    <a:pt x="2" y="78"/>
                  </a:lnTo>
                  <a:lnTo>
                    <a:pt x="2" y="62"/>
                  </a:lnTo>
                  <a:lnTo>
                    <a:pt x="6" y="48"/>
                  </a:lnTo>
                  <a:lnTo>
                    <a:pt x="14" y="34"/>
                  </a:lnTo>
                  <a:lnTo>
                    <a:pt x="24" y="22"/>
                  </a:lnTo>
                  <a:lnTo>
                    <a:pt x="36" y="12"/>
                  </a:lnTo>
                  <a:lnTo>
                    <a:pt x="52" y="6"/>
                  </a:lnTo>
                  <a:lnTo>
                    <a:pt x="72" y="2"/>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66"/>
                  </a:lnTo>
                  <a:lnTo>
                    <a:pt x="122" y="60"/>
                  </a:lnTo>
                  <a:lnTo>
                    <a:pt x="118" y="54"/>
                  </a:lnTo>
                  <a:lnTo>
                    <a:pt x="114" y="50"/>
                  </a:lnTo>
                  <a:lnTo>
                    <a:pt x="110" y="48"/>
                  </a:lnTo>
                  <a:lnTo>
                    <a:pt x="104" y="46"/>
                  </a:lnTo>
                  <a:lnTo>
                    <a:pt x="96" y="44"/>
                  </a:lnTo>
                  <a:lnTo>
                    <a:pt x="84" y="46"/>
                  </a:lnTo>
                  <a:lnTo>
                    <a:pt x="74" y="52"/>
                  </a:lnTo>
                  <a:lnTo>
                    <a:pt x="70" y="56"/>
                  </a:lnTo>
                  <a:lnTo>
                    <a:pt x="68" y="60"/>
                  </a:lnTo>
                  <a:lnTo>
                    <a:pt x="66" y="66"/>
                  </a:lnTo>
                  <a:lnTo>
                    <a:pt x="64" y="72"/>
                  </a:lnTo>
                  <a:lnTo>
                    <a:pt x="66" y="82"/>
                  </a:lnTo>
                  <a:lnTo>
                    <a:pt x="70" y="90"/>
                  </a:lnTo>
                  <a:lnTo>
                    <a:pt x="80" y="96"/>
                  </a:lnTo>
                  <a:lnTo>
                    <a:pt x="94" y="102"/>
                  </a:lnTo>
                  <a:lnTo>
                    <a:pt x="134" y="116"/>
                  </a:lnTo>
                  <a:lnTo>
                    <a:pt x="148" y="122"/>
                  </a:lnTo>
                  <a:lnTo>
                    <a:pt x="160" y="128"/>
                  </a:lnTo>
                  <a:lnTo>
                    <a:pt x="170" y="136"/>
                  </a:lnTo>
                  <a:lnTo>
                    <a:pt x="178" y="144"/>
                  </a:lnTo>
                  <a:lnTo>
                    <a:pt x="182" y="152"/>
                  </a:lnTo>
                  <a:lnTo>
                    <a:pt x="186" y="164"/>
                  </a:lnTo>
                  <a:lnTo>
                    <a:pt x="190" y="176"/>
                  </a:lnTo>
                  <a:lnTo>
                    <a:pt x="190" y="190"/>
                  </a:lnTo>
                  <a:lnTo>
                    <a:pt x="188" y="208"/>
                  </a:lnTo>
                  <a:lnTo>
                    <a:pt x="182" y="226"/>
                  </a:lnTo>
                  <a:lnTo>
                    <a:pt x="174" y="240"/>
                  </a:lnTo>
                  <a:lnTo>
                    <a:pt x="162" y="250"/>
                  </a:lnTo>
                  <a:lnTo>
                    <a:pt x="148" y="260"/>
                  </a:lnTo>
                  <a:lnTo>
                    <a:pt x="132" y="266"/>
                  </a:lnTo>
                  <a:lnTo>
                    <a:pt x="11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2" name="Rectangle 29"/>
            <p:cNvSpPr>
              <a:spLocks noChangeArrowheads="1"/>
            </p:cNvSpPr>
            <p:nvPr/>
          </p:nvSpPr>
          <p:spPr bwMode="auto">
            <a:xfrm>
              <a:off x="4032506" y="977009"/>
              <a:ext cx="101617" cy="117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3" name="Freeform 30"/>
            <p:cNvSpPr>
              <a:spLocks/>
            </p:cNvSpPr>
            <p:nvPr/>
          </p:nvSpPr>
          <p:spPr bwMode="auto">
            <a:xfrm>
              <a:off x="4191030" y="673735"/>
              <a:ext cx="317049" cy="428625"/>
            </a:xfrm>
            <a:custGeom>
              <a:avLst/>
              <a:gdLst>
                <a:gd name="T0" fmla="*/ 134 w 198"/>
                <a:gd name="T1" fmla="*/ 100 h 270"/>
                <a:gd name="T2" fmla="*/ 132 w 198"/>
                <a:gd name="T3" fmla="*/ 72 h 270"/>
                <a:gd name="T4" fmla="*/ 124 w 198"/>
                <a:gd name="T5" fmla="*/ 58 h 270"/>
                <a:gd name="T6" fmla="*/ 112 w 198"/>
                <a:gd name="T7" fmla="*/ 48 h 270"/>
                <a:gd name="T8" fmla="*/ 104 w 198"/>
                <a:gd name="T9" fmla="*/ 48 h 270"/>
                <a:gd name="T10" fmla="*/ 84 w 198"/>
                <a:gd name="T11" fmla="*/ 52 h 270"/>
                <a:gd name="T12" fmla="*/ 74 w 198"/>
                <a:gd name="T13" fmla="*/ 70 h 270"/>
                <a:gd name="T14" fmla="*/ 68 w 198"/>
                <a:gd name="T15" fmla="*/ 96 h 270"/>
                <a:gd name="T16" fmla="*/ 66 w 198"/>
                <a:gd name="T17" fmla="*/ 136 h 270"/>
                <a:gd name="T18" fmla="*/ 70 w 198"/>
                <a:gd name="T19" fmla="*/ 192 h 270"/>
                <a:gd name="T20" fmla="*/ 78 w 198"/>
                <a:gd name="T21" fmla="*/ 214 h 270"/>
                <a:gd name="T22" fmla="*/ 92 w 198"/>
                <a:gd name="T23" fmla="*/ 224 h 270"/>
                <a:gd name="T24" fmla="*/ 102 w 198"/>
                <a:gd name="T25" fmla="*/ 226 h 270"/>
                <a:gd name="T26" fmla="*/ 116 w 198"/>
                <a:gd name="T27" fmla="*/ 222 h 270"/>
                <a:gd name="T28" fmla="*/ 126 w 198"/>
                <a:gd name="T29" fmla="*/ 212 h 270"/>
                <a:gd name="T30" fmla="*/ 132 w 198"/>
                <a:gd name="T31" fmla="*/ 192 h 270"/>
                <a:gd name="T32" fmla="*/ 198 w 198"/>
                <a:gd name="T33" fmla="*/ 166 h 270"/>
                <a:gd name="T34" fmla="*/ 196 w 198"/>
                <a:gd name="T35" fmla="*/ 190 h 270"/>
                <a:gd name="T36" fmla="*/ 184 w 198"/>
                <a:gd name="T37" fmla="*/ 228 h 270"/>
                <a:gd name="T38" fmla="*/ 160 w 198"/>
                <a:gd name="T39" fmla="*/ 256 h 270"/>
                <a:gd name="T40" fmla="*/ 124 w 198"/>
                <a:gd name="T41" fmla="*/ 268 h 270"/>
                <a:gd name="T42" fmla="*/ 98 w 198"/>
                <a:gd name="T43" fmla="*/ 270 h 270"/>
                <a:gd name="T44" fmla="*/ 56 w 198"/>
                <a:gd name="T45" fmla="*/ 264 h 270"/>
                <a:gd name="T46" fmla="*/ 38 w 198"/>
                <a:gd name="T47" fmla="*/ 254 h 270"/>
                <a:gd name="T48" fmla="*/ 24 w 198"/>
                <a:gd name="T49" fmla="*/ 242 h 270"/>
                <a:gd name="T50" fmla="*/ 14 w 198"/>
                <a:gd name="T51" fmla="*/ 224 h 270"/>
                <a:gd name="T52" fmla="*/ 2 w 198"/>
                <a:gd name="T53" fmla="*/ 170 h 270"/>
                <a:gd name="T54" fmla="*/ 0 w 198"/>
                <a:gd name="T55" fmla="*/ 136 h 270"/>
                <a:gd name="T56" fmla="*/ 4 w 198"/>
                <a:gd name="T57" fmla="*/ 84 h 270"/>
                <a:gd name="T58" fmla="*/ 12 w 198"/>
                <a:gd name="T59" fmla="*/ 56 h 270"/>
                <a:gd name="T60" fmla="*/ 24 w 198"/>
                <a:gd name="T61" fmla="*/ 36 h 270"/>
                <a:gd name="T62" fmla="*/ 36 w 198"/>
                <a:gd name="T63" fmla="*/ 20 h 270"/>
                <a:gd name="T64" fmla="*/ 54 w 198"/>
                <a:gd name="T65" fmla="*/ 10 h 270"/>
                <a:gd name="T66" fmla="*/ 82 w 198"/>
                <a:gd name="T67" fmla="*/ 2 h 270"/>
                <a:gd name="T68" fmla="*/ 104 w 198"/>
                <a:gd name="T69" fmla="*/ 0 h 270"/>
                <a:gd name="T70" fmla="*/ 144 w 198"/>
                <a:gd name="T71" fmla="*/ 6 h 270"/>
                <a:gd name="T72" fmla="*/ 174 w 198"/>
                <a:gd name="T73" fmla="*/ 26 h 270"/>
                <a:gd name="T74" fmla="*/ 192 w 198"/>
                <a:gd name="T75" fmla="*/ 58 h 270"/>
                <a:gd name="T76" fmla="*/ 198 w 198"/>
                <a:gd name="T77" fmla="*/ 100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94" y="48"/>
                  </a:lnTo>
                  <a:lnTo>
                    <a:pt x="84" y="52"/>
                  </a:lnTo>
                  <a:lnTo>
                    <a:pt x="78" y="60"/>
                  </a:lnTo>
                  <a:lnTo>
                    <a:pt x="74" y="70"/>
                  </a:lnTo>
                  <a:lnTo>
                    <a:pt x="70" y="82"/>
                  </a:lnTo>
                  <a:lnTo>
                    <a:pt x="68" y="96"/>
                  </a:lnTo>
                  <a:lnTo>
                    <a:pt x="66" y="136"/>
                  </a:lnTo>
                  <a:lnTo>
                    <a:pt x="68" y="176"/>
                  </a:lnTo>
                  <a:lnTo>
                    <a:pt x="70" y="192"/>
                  </a:lnTo>
                  <a:lnTo>
                    <a:pt x="72" y="204"/>
                  </a:lnTo>
                  <a:lnTo>
                    <a:pt x="78" y="214"/>
                  </a:lnTo>
                  <a:lnTo>
                    <a:pt x="84" y="220"/>
                  </a:lnTo>
                  <a:lnTo>
                    <a:pt x="92" y="224"/>
                  </a:lnTo>
                  <a:lnTo>
                    <a:pt x="102" y="226"/>
                  </a:lnTo>
                  <a:lnTo>
                    <a:pt x="110" y="224"/>
                  </a:lnTo>
                  <a:lnTo>
                    <a:pt x="116" y="222"/>
                  </a:lnTo>
                  <a:lnTo>
                    <a:pt x="122" y="218"/>
                  </a:lnTo>
                  <a:lnTo>
                    <a:pt x="126" y="212"/>
                  </a:lnTo>
                  <a:lnTo>
                    <a:pt x="130" y="202"/>
                  </a:lnTo>
                  <a:lnTo>
                    <a:pt x="132" y="192"/>
                  </a:lnTo>
                  <a:lnTo>
                    <a:pt x="134" y="166"/>
                  </a:lnTo>
                  <a:lnTo>
                    <a:pt x="198" y="166"/>
                  </a:lnTo>
                  <a:lnTo>
                    <a:pt x="196" y="190"/>
                  </a:lnTo>
                  <a:lnTo>
                    <a:pt x="192" y="210"/>
                  </a:lnTo>
                  <a:lnTo>
                    <a:pt x="184" y="228"/>
                  </a:lnTo>
                  <a:lnTo>
                    <a:pt x="174" y="244"/>
                  </a:lnTo>
                  <a:lnTo>
                    <a:pt x="160" y="256"/>
                  </a:lnTo>
                  <a:lnTo>
                    <a:pt x="144" y="264"/>
                  </a:lnTo>
                  <a:lnTo>
                    <a:pt x="124" y="268"/>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4" name="Freeform 31"/>
            <p:cNvSpPr>
              <a:spLocks noEditPoints="1"/>
            </p:cNvSpPr>
            <p:nvPr/>
          </p:nvSpPr>
          <p:spPr bwMode="auto">
            <a:xfrm>
              <a:off x="4544663" y="673735"/>
              <a:ext cx="325179" cy="428625"/>
            </a:xfrm>
            <a:custGeom>
              <a:avLst/>
              <a:gdLst>
                <a:gd name="T0" fmla="*/ 102 w 204"/>
                <a:gd name="T1" fmla="*/ 0 h 270"/>
                <a:gd name="T2" fmla="*/ 130 w 204"/>
                <a:gd name="T3" fmla="*/ 2 h 270"/>
                <a:gd name="T4" fmla="*/ 152 w 204"/>
                <a:gd name="T5" fmla="*/ 8 h 270"/>
                <a:gd name="T6" fmla="*/ 170 w 204"/>
                <a:gd name="T7" fmla="*/ 18 h 270"/>
                <a:gd name="T8" fmla="*/ 182 w 204"/>
                <a:gd name="T9" fmla="*/ 34 h 270"/>
                <a:gd name="T10" fmla="*/ 192 w 204"/>
                <a:gd name="T11" fmla="*/ 52 h 270"/>
                <a:gd name="T12" fmla="*/ 202 w 204"/>
                <a:gd name="T13" fmla="*/ 104 h 270"/>
                <a:gd name="T14" fmla="*/ 204 w 204"/>
                <a:gd name="T15" fmla="*/ 136 h 270"/>
                <a:gd name="T16" fmla="*/ 198 w 204"/>
                <a:gd name="T17" fmla="*/ 194 h 270"/>
                <a:gd name="T18" fmla="*/ 188 w 204"/>
                <a:gd name="T19" fmla="*/ 226 h 270"/>
                <a:gd name="T20" fmla="*/ 176 w 204"/>
                <a:gd name="T21" fmla="*/ 244 h 270"/>
                <a:gd name="T22" fmla="*/ 160 w 204"/>
                <a:gd name="T23" fmla="*/ 256 h 270"/>
                <a:gd name="T24" fmla="*/ 140 w 204"/>
                <a:gd name="T25" fmla="*/ 266 h 270"/>
                <a:gd name="T26" fmla="*/ 102 w 204"/>
                <a:gd name="T27" fmla="*/ 270 h 270"/>
                <a:gd name="T28" fmla="*/ 88 w 204"/>
                <a:gd name="T29" fmla="*/ 270 h 270"/>
                <a:gd name="T30" fmla="*/ 64 w 204"/>
                <a:gd name="T31" fmla="*/ 266 h 270"/>
                <a:gd name="T32" fmla="*/ 44 w 204"/>
                <a:gd name="T33" fmla="*/ 258 h 270"/>
                <a:gd name="T34" fmla="*/ 28 w 204"/>
                <a:gd name="T35" fmla="*/ 244 h 270"/>
                <a:gd name="T36" fmla="*/ 16 w 204"/>
                <a:gd name="T37" fmla="*/ 228 h 270"/>
                <a:gd name="T38" fmla="*/ 6 w 204"/>
                <a:gd name="T39" fmla="*/ 194 h 270"/>
                <a:gd name="T40" fmla="*/ 0 w 204"/>
                <a:gd name="T41" fmla="*/ 136 h 270"/>
                <a:gd name="T42" fmla="*/ 2 w 204"/>
                <a:gd name="T43" fmla="*/ 104 h 270"/>
                <a:gd name="T44" fmla="*/ 14 w 204"/>
                <a:gd name="T45" fmla="*/ 54 h 270"/>
                <a:gd name="T46" fmla="*/ 24 w 204"/>
                <a:gd name="T47" fmla="*/ 34 h 270"/>
                <a:gd name="T48" fmla="*/ 38 w 204"/>
                <a:gd name="T49" fmla="*/ 20 h 270"/>
                <a:gd name="T50" fmla="*/ 54 w 204"/>
                <a:gd name="T51" fmla="*/ 8 h 270"/>
                <a:gd name="T52" fmla="*/ 76 w 204"/>
                <a:gd name="T53" fmla="*/ 2 h 270"/>
                <a:gd name="T54" fmla="*/ 102 w 204"/>
                <a:gd name="T55" fmla="*/ 0 h 270"/>
                <a:gd name="T56" fmla="*/ 102 w 204"/>
                <a:gd name="T57" fmla="*/ 226 h 270"/>
                <a:gd name="T58" fmla="*/ 120 w 204"/>
                <a:gd name="T59" fmla="*/ 220 h 270"/>
                <a:gd name="T60" fmla="*/ 130 w 204"/>
                <a:gd name="T61" fmla="*/ 204 h 270"/>
                <a:gd name="T62" fmla="*/ 136 w 204"/>
                <a:gd name="T63" fmla="*/ 176 h 270"/>
                <a:gd name="T64" fmla="*/ 138 w 204"/>
                <a:gd name="T65" fmla="*/ 136 h 270"/>
                <a:gd name="T66" fmla="*/ 134 w 204"/>
                <a:gd name="T67" fmla="*/ 78 h 270"/>
                <a:gd name="T68" fmla="*/ 126 w 204"/>
                <a:gd name="T69" fmla="*/ 56 h 270"/>
                <a:gd name="T70" fmla="*/ 112 w 204"/>
                <a:gd name="T71" fmla="*/ 46 h 270"/>
                <a:gd name="T72" fmla="*/ 102 w 204"/>
                <a:gd name="T73" fmla="*/ 44 h 270"/>
                <a:gd name="T74" fmla="*/ 84 w 204"/>
                <a:gd name="T75" fmla="*/ 52 h 270"/>
                <a:gd name="T76" fmla="*/ 72 w 204"/>
                <a:gd name="T77" fmla="*/ 70 h 270"/>
                <a:gd name="T78" fmla="*/ 68 w 204"/>
                <a:gd name="T79" fmla="*/ 98 h 270"/>
                <a:gd name="T80" fmla="*/ 66 w 204"/>
                <a:gd name="T81" fmla="*/ 136 h 270"/>
                <a:gd name="T82" fmla="*/ 70 w 204"/>
                <a:gd name="T83" fmla="*/ 186 h 270"/>
                <a:gd name="T84" fmla="*/ 76 w 204"/>
                <a:gd name="T85" fmla="*/ 210 h 270"/>
                <a:gd name="T86" fmla="*/ 92 w 204"/>
                <a:gd name="T87" fmla="*/ 224 h 270"/>
                <a:gd name="T88" fmla="*/ 102 w 204"/>
                <a:gd name="T89" fmla="*/ 226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6" y="94"/>
                  </a:lnTo>
                  <a:lnTo>
                    <a:pt x="134" y="78"/>
                  </a:lnTo>
                  <a:lnTo>
                    <a:pt x="130" y="66"/>
                  </a:lnTo>
                  <a:lnTo>
                    <a:pt x="126" y="56"/>
                  </a:lnTo>
                  <a:lnTo>
                    <a:pt x="120" y="50"/>
                  </a:lnTo>
                  <a:lnTo>
                    <a:pt x="112" y="46"/>
                  </a:lnTo>
                  <a:lnTo>
                    <a:pt x="102" y="44"/>
                  </a:lnTo>
                  <a:lnTo>
                    <a:pt x="92" y="46"/>
                  </a:lnTo>
                  <a:lnTo>
                    <a:pt x="84" y="52"/>
                  </a:lnTo>
                  <a:lnTo>
                    <a:pt x="76" y="60"/>
                  </a:lnTo>
                  <a:lnTo>
                    <a:pt x="72" y="70"/>
                  </a:lnTo>
                  <a:lnTo>
                    <a:pt x="70" y="84"/>
                  </a:lnTo>
                  <a:lnTo>
                    <a:pt x="68" y="98"/>
                  </a:lnTo>
                  <a:lnTo>
                    <a:pt x="66" y="136"/>
                  </a:lnTo>
                  <a:lnTo>
                    <a:pt x="68" y="172"/>
                  </a:lnTo>
                  <a:lnTo>
                    <a:pt x="70" y="186"/>
                  </a:lnTo>
                  <a:lnTo>
                    <a:pt x="72" y="200"/>
                  </a:lnTo>
                  <a:lnTo>
                    <a:pt x="76" y="210"/>
                  </a:lnTo>
                  <a:lnTo>
                    <a:pt x="84" y="218"/>
                  </a:lnTo>
                  <a:lnTo>
                    <a:pt x="92" y="224"/>
                  </a:lnTo>
                  <a:lnTo>
                    <a:pt x="102" y="2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5" name="Freeform 32"/>
            <p:cNvSpPr>
              <a:spLocks/>
            </p:cNvSpPr>
            <p:nvPr/>
          </p:nvSpPr>
          <p:spPr bwMode="auto">
            <a:xfrm>
              <a:off x="4926747" y="673735"/>
              <a:ext cx="504027" cy="420538"/>
            </a:xfrm>
            <a:custGeom>
              <a:avLst/>
              <a:gdLst>
                <a:gd name="T0" fmla="*/ 62 w 318"/>
                <a:gd name="T1" fmla="*/ 6 h 264"/>
                <a:gd name="T2" fmla="*/ 64 w 318"/>
                <a:gd name="T3" fmla="*/ 32 h 264"/>
                <a:gd name="T4" fmla="*/ 76 w 318"/>
                <a:gd name="T5" fmla="*/ 18 h 264"/>
                <a:gd name="T6" fmla="*/ 92 w 318"/>
                <a:gd name="T7" fmla="*/ 8 h 264"/>
                <a:gd name="T8" fmla="*/ 128 w 318"/>
                <a:gd name="T9" fmla="*/ 0 h 264"/>
                <a:gd name="T10" fmla="*/ 140 w 318"/>
                <a:gd name="T11" fmla="*/ 0 h 264"/>
                <a:gd name="T12" fmla="*/ 158 w 318"/>
                <a:gd name="T13" fmla="*/ 6 h 264"/>
                <a:gd name="T14" fmla="*/ 174 w 318"/>
                <a:gd name="T15" fmla="*/ 16 h 264"/>
                <a:gd name="T16" fmla="*/ 184 w 318"/>
                <a:gd name="T17" fmla="*/ 32 h 264"/>
                <a:gd name="T18" fmla="*/ 188 w 318"/>
                <a:gd name="T19" fmla="*/ 40 h 264"/>
                <a:gd name="T20" fmla="*/ 194 w 318"/>
                <a:gd name="T21" fmla="*/ 32 h 264"/>
                <a:gd name="T22" fmla="*/ 206 w 318"/>
                <a:gd name="T23" fmla="*/ 16 h 264"/>
                <a:gd name="T24" fmla="*/ 222 w 318"/>
                <a:gd name="T25" fmla="*/ 6 h 264"/>
                <a:gd name="T26" fmla="*/ 242 w 318"/>
                <a:gd name="T27" fmla="*/ 0 h 264"/>
                <a:gd name="T28" fmla="*/ 254 w 318"/>
                <a:gd name="T29" fmla="*/ 0 h 264"/>
                <a:gd name="T30" fmla="*/ 282 w 318"/>
                <a:gd name="T31" fmla="*/ 4 h 264"/>
                <a:gd name="T32" fmla="*/ 302 w 318"/>
                <a:gd name="T33" fmla="*/ 20 h 264"/>
                <a:gd name="T34" fmla="*/ 314 w 318"/>
                <a:gd name="T35" fmla="*/ 44 h 264"/>
                <a:gd name="T36" fmla="*/ 318 w 318"/>
                <a:gd name="T37" fmla="*/ 76 h 264"/>
                <a:gd name="T38" fmla="*/ 252 w 318"/>
                <a:gd name="T39" fmla="*/ 264 h 264"/>
                <a:gd name="T40" fmla="*/ 252 w 318"/>
                <a:gd name="T41" fmla="*/ 84 h 264"/>
                <a:gd name="T42" fmla="*/ 246 w 318"/>
                <a:gd name="T43" fmla="*/ 60 h 264"/>
                <a:gd name="T44" fmla="*/ 238 w 318"/>
                <a:gd name="T45" fmla="*/ 52 h 264"/>
                <a:gd name="T46" fmla="*/ 226 w 318"/>
                <a:gd name="T47" fmla="*/ 50 h 264"/>
                <a:gd name="T48" fmla="*/ 218 w 318"/>
                <a:gd name="T49" fmla="*/ 52 h 264"/>
                <a:gd name="T50" fmla="*/ 206 w 318"/>
                <a:gd name="T51" fmla="*/ 56 h 264"/>
                <a:gd name="T52" fmla="*/ 198 w 318"/>
                <a:gd name="T53" fmla="*/ 68 h 264"/>
                <a:gd name="T54" fmla="*/ 192 w 318"/>
                <a:gd name="T55" fmla="*/ 84 h 264"/>
                <a:gd name="T56" fmla="*/ 192 w 318"/>
                <a:gd name="T57" fmla="*/ 264 h 264"/>
                <a:gd name="T58" fmla="*/ 126 w 318"/>
                <a:gd name="T59" fmla="*/ 84 h 264"/>
                <a:gd name="T60" fmla="*/ 124 w 318"/>
                <a:gd name="T61" fmla="*/ 70 h 264"/>
                <a:gd name="T62" fmla="*/ 116 w 318"/>
                <a:gd name="T63" fmla="*/ 56 h 264"/>
                <a:gd name="T64" fmla="*/ 106 w 318"/>
                <a:gd name="T65" fmla="*/ 50 h 264"/>
                <a:gd name="T66" fmla="*/ 100 w 318"/>
                <a:gd name="T67" fmla="*/ 50 h 264"/>
                <a:gd name="T68" fmla="*/ 86 w 318"/>
                <a:gd name="T69" fmla="*/ 54 h 264"/>
                <a:gd name="T70" fmla="*/ 74 w 318"/>
                <a:gd name="T71" fmla="*/ 62 h 264"/>
                <a:gd name="T72" fmla="*/ 68 w 318"/>
                <a:gd name="T73" fmla="*/ 76 h 264"/>
                <a:gd name="T74" fmla="*/ 66 w 318"/>
                <a:gd name="T75" fmla="*/ 94 h 264"/>
                <a:gd name="T76" fmla="*/ 0 w 318"/>
                <a:gd name="T77" fmla="*/ 264 h 2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8" h="264">
                  <a:moveTo>
                    <a:pt x="0" y="6"/>
                  </a:moveTo>
                  <a:lnTo>
                    <a:pt x="62" y="6"/>
                  </a:lnTo>
                  <a:lnTo>
                    <a:pt x="62" y="32"/>
                  </a:lnTo>
                  <a:lnTo>
                    <a:pt x="64" y="32"/>
                  </a:lnTo>
                  <a:lnTo>
                    <a:pt x="76" y="18"/>
                  </a:lnTo>
                  <a:lnTo>
                    <a:pt x="84" y="12"/>
                  </a:lnTo>
                  <a:lnTo>
                    <a:pt x="92" y="8"/>
                  </a:lnTo>
                  <a:lnTo>
                    <a:pt x="110" y="2"/>
                  </a:lnTo>
                  <a:lnTo>
                    <a:pt x="128" y="0"/>
                  </a:lnTo>
                  <a:lnTo>
                    <a:pt x="140" y="0"/>
                  </a:lnTo>
                  <a:lnTo>
                    <a:pt x="150" y="2"/>
                  </a:lnTo>
                  <a:lnTo>
                    <a:pt x="158" y="6"/>
                  </a:lnTo>
                  <a:lnTo>
                    <a:pt x="166" y="10"/>
                  </a:lnTo>
                  <a:lnTo>
                    <a:pt x="174" y="16"/>
                  </a:lnTo>
                  <a:lnTo>
                    <a:pt x="180" y="24"/>
                  </a:lnTo>
                  <a:lnTo>
                    <a:pt x="184" y="32"/>
                  </a:lnTo>
                  <a:lnTo>
                    <a:pt x="188" y="40"/>
                  </a:lnTo>
                  <a:lnTo>
                    <a:pt x="194" y="32"/>
                  </a:lnTo>
                  <a:lnTo>
                    <a:pt x="198" y="22"/>
                  </a:lnTo>
                  <a:lnTo>
                    <a:pt x="206" y="16"/>
                  </a:lnTo>
                  <a:lnTo>
                    <a:pt x="214" y="10"/>
                  </a:lnTo>
                  <a:lnTo>
                    <a:pt x="222" y="6"/>
                  </a:lnTo>
                  <a:lnTo>
                    <a:pt x="232" y="2"/>
                  </a:lnTo>
                  <a:lnTo>
                    <a:pt x="242"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0" y="70"/>
                  </a:lnTo>
                  <a:lnTo>
                    <a:pt x="246" y="60"/>
                  </a:lnTo>
                  <a:lnTo>
                    <a:pt x="242" y="56"/>
                  </a:lnTo>
                  <a:lnTo>
                    <a:pt x="238" y="52"/>
                  </a:lnTo>
                  <a:lnTo>
                    <a:pt x="232"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4" y="70"/>
                  </a:lnTo>
                  <a:lnTo>
                    <a:pt x="120" y="60"/>
                  </a:lnTo>
                  <a:lnTo>
                    <a:pt x="116" y="56"/>
                  </a:lnTo>
                  <a:lnTo>
                    <a:pt x="112" y="52"/>
                  </a:lnTo>
                  <a:lnTo>
                    <a:pt x="106"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grpSp>
      <p:sp>
        <p:nvSpPr>
          <p:cNvPr id="16" name="Rectangle 33">
            <a:hlinkClick r:id="rId3"/>
          </p:cNvPr>
          <p:cNvSpPr>
            <a:spLocks noChangeArrowheads="1"/>
          </p:cNvSpPr>
          <p:nvPr userDrawn="1"/>
        </p:nvSpPr>
        <p:spPr bwMode="auto">
          <a:xfrm>
            <a:off x="3668713" y="4594225"/>
            <a:ext cx="1806575" cy="284163"/>
          </a:xfrm>
          <a:prstGeom prst="rect">
            <a:avLst/>
          </a:prstGeom>
          <a:solidFill>
            <a:schemeClr val="bg1">
              <a:alpha val="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50000"/>
              </a:spcBef>
              <a:spcAft>
                <a:spcPct val="17000"/>
              </a:spcAft>
              <a:buClr>
                <a:srgbClr val="000000"/>
              </a:buClr>
              <a:buFont typeface="Wingdings" pitchFamily="2" charset="2"/>
              <a:buNone/>
            </a:pPr>
            <a:endParaRPr lang="en-US" sz="1400" dirty="0">
              <a:solidFill>
                <a:srgbClr val="292929"/>
              </a:solidFill>
              <a:ea typeface="ＭＳ Ｐゴシック" pitchFamily="34" charset="-128"/>
            </a:endParaRPr>
          </a:p>
        </p:txBody>
      </p:sp>
      <p:sp>
        <p:nvSpPr>
          <p:cNvPr id="17" name="TextBox 17"/>
          <p:cNvSpPr txBox="1"/>
          <p:nvPr userDrawn="1"/>
        </p:nvSpPr>
        <p:spPr>
          <a:xfrm>
            <a:off x="2995613" y="4867275"/>
            <a:ext cx="3138487" cy="276225"/>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00539B"/>
                </a:solidFill>
                <a:latin typeface=" arial"/>
                <a:ea typeface=" arial"/>
                <a:cs typeface=" arial"/>
              </a:rPr>
              <a:t/>
            </a:r>
            <a:br>
              <a:rPr lang="en-US" sz="600" b="1" dirty="0">
                <a:solidFill>
                  <a:srgbClr val="00539B"/>
                </a:solidFill>
                <a:latin typeface=" arial"/>
                <a:ea typeface=" arial"/>
                <a:cs typeface=" arial"/>
              </a:rPr>
            </a:br>
            <a:r>
              <a:rPr lang="en-US" sz="600" b="1" dirty="0">
                <a:solidFill>
                  <a:srgbClr val="00539B"/>
                </a:solidFill>
                <a:latin typeface=" arial"/>
                <a:ea typeface=" arial"/>
                <a:cs typeface=" arial"/>
              </a:rPr>
              <a:t>Copyright © 2011, SAS Institute Inc. All rights reserved.</a:t>
            </a:r>
          </a:p>
        </p:txBody>
      </p:sp>
      <p:sp>
        <p:nvSpPr>
          <p:cNvPr id="20" name="Text Placeholder 9"/>
          <p:cNvSpPr>
            <a:spLocks noGrp="1"/>
          </p:cNvSpPr>
          <p:nvPr>
            <p:ph type="body" sz="quarter" idx="11"/>
          </p:nvPr>
        </p:nvSpPr>
        <p:spPr>
          <a:xfrm>
            <a:off x="1755077" y="2914650"/>
            <a:ext cx="5633847" cy="1077218"/>
          </a:xfrm>
        </p:spPr>
        <p:txBody>
          <a:bodyPr/>
          <a:lstStyle>
            <a:lvl1pPr marL="0" indent="0" algn="ctr">
              <a:lnSpc>
                <a:spcPct val="100000"/>
              </a:lnSpc>
              <a:spcBef>
                <a:spcPts val="0"/>
              </a:spcBef>
              <a:spcAft>
                <a:spcPts val="0"/>
              </a:spcAft>
              <a:buNone/>
              <a:defRPr sz="1600" b="0" baseline="0">
                <a:solidFill>
                  <a:schemeClr val="bg1"/>
                </a:solidFill>
                <a:latin typeface="Arial"/>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Rectangle 45"/>
          <p:cNvSpPr>
            <a:spLocks noGrp="1" noChangeArrowheads="1"/>
          </p:cNvSpPr>
          <p:nvPr>
            <p:ph type="subTitle" sz="quarter" idx="1"/>
          </p:nvPr>
        </p:nvSpPr>
        <p:spPr>
          <a:xfrm>
            <a:off x="1752091" y="2469166"/>
            <a:ext cx="5639818" cy="355482"/>
          </a:xfrm>
        </p:spPr>
        <p:txBody>
          <a:bodyPr/>
          <a:lstStyle>
            <a:lvl1pPr marL="0" indent="0" algn="ctr">
              <a:lnSpc>
                <a:spcPct val="95000"/>
              </a:lnSpc>
              <a:spcBef>
                <a:spcPct val="0"/>
              </a:spcBef>
              <a:spcAft>
                <a:spcPct val="0"/>
              </a:spcAft>
              <a:buFont typeface="Wingdings" pitchFamily="2" charset="2"/>
              <a:buNone/>
              <a:defRPr sz="1800" b="1" baseline="0">
                <a:solidFill>
                  <a:srgbClr val="D9D9D9"/>
                </a:solidFill>
                <a:latin typeface="Aria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464241055"/>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7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25974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lvl1pPr>
              <a:defRPr baseline="0">
                <a:solidFill>
                  <a:srgbClr val="0053C3"/>
                </a:solidFill>
              </a:defRPr>
            </a:lvl1pPr>
          </a:lstStyle>
          <a:p>
            <a:r>
              <a:rPr lang="en-US" dirty="0" smtClean="0"/>
              <a:t>Click to edit title text</a:t>
            </a:r>
            <a:endParaRPr lang="en-US" dirty="0"/>
          </a:p>
        </p:txBody>
      </p:sp>
      <p:sp>
        <p:nvSpPr>
          <p:cNvPr id="3" name="Content Placeholder 2"/>
          <p:cNvSpPr>
            <a:spLocks noGrp="1"/>
          </p:cNvSpPr>
          <p:nvPr>
            <p:ph idx="1" hasCustomPrompt="1"/>
          </p:nvPr>
        </p:nvSpPr>
        <p:spPr>
          <a:xfrm>
            <a:off x="638179" y="1127459"/>
            <a:ext cx="8201025" cy="1384995"/>
          </a:xfrm>
        </p:spPr>
        <p:txBody>
          <a:bodyPr/>
          <a:lstStyle>
            <a:lvl1pPr>
              <a:buClr>
                <a:schemeClr val="accent2"/>
              </a:buClr>
              <a:defRPr/>
            </a:lvl1pPr>
            <a:lvl2pPr>
              <a:buClr>
                <a:schemeClr val="accent2"/>
              </a:buClr>
              <a:buFont typeface="Wingdings" pitchFamily="2" charset="2"/>
              <a:buChar char="§"/>
              <a:defRPr baseline="0">
                <a:solidFill>
                  <a:schemeClr val="bg2"/>
                </a:solidFill>
              </a:defRPr>
            </a:lvl2pPr>
            <a:lvl3pPr>
              <a:buClr>
                <a:schemeClr val="accent2"/>
              </a:buClr>
              <a:buFont typeface="Arial" pitchFamily="34" charset="0"/>
              <a:buChar char="»"/>
              <a:defRPr baseline="0">
                <a:solidFill>
                  <a:schemeClr val="bg2"/>
                </a:solidFill>
              </a:defRPr>
            </a:lvl3pPr>
            <a:lvl4pPr>
              <a:buClr>
                <a:schemeClr val="accent2"/>
              </a:buClr>
              <a:buFont typeface="Arial" pitchFamily="34" charset="0"/>
              <a:buChar char="»"/>
              <a:defRPr baseline="0">
                <a:solidFill>
                  <a:schemeClr val="bg2"/>
                </a:solidFill>
              </a:defRPr>
            </a:lvl4pPr>
            <a:lvl5pPr>
              <a:buClr>
                <a:schemeClr val="accent2"/>
              </a:buClr>
              <a:buFont typeface="Arial" pitchFamily="34" charset="0"/>
              <a:buChar char="–"/>
              <a:defRPr baseline="0">
                <a:solidFill>
                  <a:schemeClr val="bg2"/>
                </a:solidFill>
              </a:defRPr>
            </a:lvl5pPr>
          </a:lstStyle>
          <a:p>
            <a:pPr lvl="0"/>
            <a:r>
              <a:rPr lang="en-US" dirty="0" smtClean="0"/>
              <a:t>Click to edit subtitle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137427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264154"/>
            <a:ext cx="6054720"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0" y="1879253"/>
            <a:ext cx="8232776" cy="1384995"/>
          </a:xfr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30826127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6" y="264154"/>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918324231"/>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72728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pic>
        <p:nvPicPr>
          <p:cNvPr id="17"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629916" cy="4791456"/>
          </a:xfrm>
          <a:prstGeom prst="rect">
            <a:avLst/>
          </a:prstGeom>
        </p:spPr>
      </p:pic>
      <p:sp>
        <p:nvSpPr>
          <p:cNvPr id="2" name="Title 1"/>
          <p:cNvSpPr>
            <a:spLocks noGrp="1"/>
          </p:cNvSpPr>
          <p:nvPr>
            <p:ph type="title" hasCustomPrompt="1"/>
          </p:nvPr>
        </p:nvSpPr>
        <p:spPr>
          <a:xfrm>
            <a:off x="152400" y="141044"/>
            <a:ext cx="2330456" cy="584775"/>
          </a:xfrm>
        </p:spPr>
        <p:txBody>
          <a:bodyPr/>
          <a:lstStyle>
            <a:lvl1pPr>
              <a:defRPr baseline="0">
                <a:solidFill>
                  <a:schemeClr val="bg1"/>
                </a:solidFill>
                <a:effectLst>
                  <a:outerShdw blurRad="38100" dist="38100" dir="2700000" algn="tl">
                    <a:srgbClr val="000000">
                      <a:alpha val="43137"/>
                    </a:srgbClr>
                  </a:outerShdw>
                </a:effectLst>
              </a:defRPr>
            </a:lvl1pPr>
          </a:lstStyle>
          <a:p>
            <a:r>
              <a:rPr lang="en-US" dirty="0" smtClean="0"/>
              <a:t>Click to edit title</a:t>
            </a:r>
            <a:endParaRPr lang="en-US" dirty="0"/>
          </a:p>
        </p:txBody>
      </p:sp>
      <p:sp>
        <p:nvSpPr>
          <p:cNvPr id="16" name="Text Placeholder 2"/>
          <p:cNvSpPr>
            <a:spLocks noGrp="1"/>
          </p:cNvSpPr>
          <p:nvPr>
            <p:ph type="body" sz="quarter" idx="11" hasCustomPrompt="1"/>
          </p:nvPr>
        </p:nvSpPr>
        <p:spPr>
          <a:xfrm>
            <a:off x="2736851" y="264154"/>
            <a:ext cx="5953124"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effectLst/>
              </a:defRPr>
            </a:lvl1pPr>
            <a:lvl2pPr marL="0" indent="0" algn="r">
              <a:buFontTx/>
              <a:buNone/>
              <a:defRPr sz="1400" b="1">
                <a:solidFill>
                  <a:schemeClr val="bg1"/>
                </a:solidFill>
              </a:defRPr>
            </a:lvl2pPr>
            <a:lvl3pPr marL="182880" indent="0" algn="r">
              <a:buFontTx/>
              <a:buNone/>
              <a:defRPr sz="1400" b="1">
                <a:solidFill>
                  <a:schemeClr val="bg1"/>
                </a:solidFill>
              </a:defRPr>
            </a:lvl3pPr>
            <a:lvl4pPr marL="365760" indent="0" algn="r">
              <a:buFontTx/>
              <a:buNone/>
              <a:defRPr sz="1400" b="1">
                <a:solidFill>
                  <a:schemeClr val="bg1"/>
                </a:solidFill>
              </a:defRPr>
            </a:lvl4pPr>
            <a:lvl5pPr marL="548640" indent="0" algn="r">
              <a:buFontTx/>
              <a:buNone/>
              <a:defRPr sz="1400" b="1">
                <a:solidFill>
                  <a:schemeClr val="bg1"/>
                </a:solidFill>
              </a:defRPr>
            </a:lvl5pPr>
          </a:lstStyle>
          <a:p>
            <a:pPr lvl="0"/>
            <a:r>
              <a:rPr lang="en-US" dirty="0" smtClean="0"/>
              <a:t>Click to edit SUBTITLE</a:t>
            </a:r>
            <a:endParaRPr lang="en-US" dirty="0"/>
          </a:p>
        </p:txBody>
      </p:sp>
      <p:sp>
        <p:nvSpPr>
          <p:cNvPr id="5" name="Content Placeholder 3"/>
          <p:cNvSpPr>
            <a:spLocks noGrp="1"/>
          </p:cNvSpPr>
          <p:nvPr>
            <p:ph sz="quarter" idx="14" hasCustomPrompt="1"/>
          </p:nvPr>
        </p:nvSpPr>
        <p:spPr>
          <a:xfrm>
            <a:off x="2736850" y="1879253"/>
            <a:ext cx="5943600" cy="1384995"/>
          </a:xfrm>
        </p:spPr>
        <p:txBody>
          <a:bodyPr anchor="ctr">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4"/>
          <p:cNvSpPr>
            <a:spLocks noGrp="1"/>
          </p:cNvSpPr>
          <p:nvPr>
            <p:ph type="body" sz="quarter" idx="13" hasCustomPrompt="1"/>
          </p:nvPr>
        </p:nvSpPr>
        <p:spPr>
          <a:xfrm>
            <a:off x="152400" y="2193185"/>
            <a:ext cx="2325116" cy="757130"/>
          </a:xfrm>
        </p:spPr>
        <p:txBody>
          <a:bodyPr wrap="square" anchor="ctr">
            <a:spAutoFit/>
          </a:bodyPr>
          <a:lstStyle>
            <a:lvl1pPr marL="0" indent="0" algn="r">
              <a:buFont typeface="Arial" pitchFamily="34" charset="0"/>
              <a:buNone/>
              <a:defRPr sz="1800" b="1" cap="none" baseline="0">
                <a:solidFill>
                  <a:schemeClr val="bg1"/>
                </a:solidFill>
                <a:effectLst/>
                <a:latin typeface="+mn-lt"/>
              </a:defRPr>
            </a:lvl1pPr>
          </a:lstStyle>
          <a:p>
            <a:pPr lvl="0"/>
            <a:r>
              <a:rPr lang="en-US" dirty="0" smtClean="0"/>
              <a:t>Click to edit caption text</a:t>
            </a:r>
            <a:endParaRPr lang="en-US" dirty="0"/>
          </a:p>
        </p:txBody>
      </p:sp>
      <p:pic>
        <p:nvPicPr>
          <p:cNvPr id="13"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86053"/>
            <a:ext cx="9144000" cy="357447"/>
          </a:xfrm>
          <a:prstGeom prst="rect">
            <a:avLst/>
          </a:prstGeom>
        </p:spPr>
      </p:pic>
      <p:sp>
        <p:nvSpPr>
          <p:cNvPr id="14" name="TextBox 6"/>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rgbClr val="C00000"/>
                </a:solidFill>
                <a:latin typeface="Arial"/>
                <a:ea typeface="ＭＳ Ｐゴシック" pitchFamily="34" charset="-128"/>
                <a:cs typeface="Arial"/>
              </a:rPr>
              <a:t>Copyright </a:t>
            </a:r>
            <a:r>
              <a:rPr lang="en-US" sz="400" b="0" kern="300" spc="50" dirty="0">
                <a:solidFill>
                  <a:srgbClr val="C00000"/>
                </a:solidFill>
                <a:latin typeface="Arial"/>
                <a:ea typeface="ＭＳ Ｐゴシック" pitchFamily="34" charset="-128"/>
                <a:cs typeface="Arial"/>
              </a:rPr>
              <a:t>© </a:t>
            </a:r>
            <a:r>
              <a:rPr lang="en-US" sz="400" b="0" kern="300" spc="50" dirty="0" smtClean="0">
                <a:solidFill>
                  <a:srgbClr val="C00000"/>
                </a:solidFill>
                <a:latin typeface="Arial"/>
                <a:ea typeface="ＭＳ Ｐゴシック" pitchFamily="34" charset="-128"/>
                <a:cs typeface="Arial"/>
              </a:rPr>
              <a:t>2013, </a:t>
            </a:r>
            <a:r>
              <a:rPr lang="en-US" sz="400" b="0" kern="300" spc="50" dirty="0">
                <a:solidFill>
                  <a:srgbClr val="C00000"/>
                </a:solidFill>
                <a:latin typeface="Arial"/>
                <a:ea typeface="ＭＳ Ｐゴシック" pitchFamily="34" charset="-128"/>
                <a:cs typeface="Arial"/>
              </a:rPr>
              <a:t>SAS Institute Inc. All rights reserved.</a:t>
            </a:r>
          </a:p>
        </p:txBody>
      </p:sp>
      <p:sp>
        <p:nvSpPr>
          <p:cNvPr id="15" name="TextBox 7"/>
          <p:cNvSpPr txBox="1"/>
          <p:nvPr/>
        </p:nvSpPr>
        <p:spPr>
          <a:xfrm>
            <a:off x="2819401" y="4841796"/>
            <a:ext cx="3505200" cy="246221"/>
          </a:xfrm>
          <a:prstGeom prst="rect">
            <a:avLst/>
          </a:prstGeom>
          <a:noFill/>
        </p:spPr>
        <p:txBody>
          <a:bodyPr wrap="square" rtlCol="0" anchor="ctr">
            <a:spAutoFit/>
          </a:bodyPr>
          <a:lstStyle/>
          <a:p>
            <a:pPr algn="ctr" defTabSz="274320"/>
            <a:r>
              <a:rPr lang="en-US" sz="1000" b="0" spc="0" baseline="0" dirty="0" smtClean="0">
                <a:solidFill>
                  <a:schemeClr val="bg1"/>
                </a:solidFill>
                <a:latin typeface="+mn-lt"/>
                <a:cs typeface="Arial" pitchFamily="34" charset="0"/>
              </a:rPr>
              <a:t>CONFIDENTIAL  •  DO NOT DISCLOSE</a:t>
            </a:r>
            <a:endParaRPr lang="en-US" sz="1000" b="0" spc="0" baseline="0" dirty="0">
              <a:solidFill>
                <a:schemeClr val="bg1"/>
              </a:solidFill>
              <a:latin typeface="+mn-lt"/>
              <a:cs typeface="Arial" pitchFamily="34" charset="0"/>
            </a:endParaRPr>
          </a:p>
        </p:txBody>
      </p:sp>
    </p:spTree>
    <p:extLst>
      <p:ext uri="{BB962C8B-B14F-4D97-AF65-F5344CB8AC3E}">
        <p14:creationId xmlns:p14="http://schemas.microsoft.com/office/powerpoint/2010/main" val="391435626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264154"/>
            <a:ext cx="6054720"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0" y="1879253"/>
            <a:ext cx="8232776" cy="1384995"/>
          </a:xfr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308261272"/>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ase Study Only">
    <p:spTree>
      <p:nvGrpSpPr>
        <p:cNvPr id="1" name=""/>
        <p:cNvGrpSpPr/>
        <p:nvPr/>
      </p:nvGrpSpPr>
      <p:grpSpPr>
        <a:xfrm>
          <a:off x="0" y="0"/>
          <a:ext cx="0" cy="0"/>
          <a:chOff x="0" y="0"/>
          <a:chExt cx="0" cy="0"/>
        </a:xfrm>
      </p:grpSpPr>
      <p:pic>
        <p:nvPicPr>
          <p:cNvPr id="20"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100" y="0"/>
            <a:ext cx="2628900" cy="4791456"/>
          </a:xfrm>
          <a:prstGeom prst="rect">
            <a:avLst/>
          </a:prstGeom>
        </p:spPr>
      </p:pic>
      <p:sp>
        <p:nvSpPr>
          <p:cNvPr id="2" name="Title 1"/>
          <p:cNvSpPr>
            <a:spLocks noGrp="1"/>
          </p:cNvSpPr>
          <p:nvPr>
            <p:ph type="title" hasCustomPrompt="1"/>
          </p:nvPr>
        </p:nvSpPr>
        <p:spPr>
          <a:xfrm>
            <a:off x="119818" y="141044"/>
            <a:ext cx="2515438" cy="584775"/>
          </a:xfrm>
        </p:spPr>
        <p:txBody>
          <a:bodyPr/>
          <a:lstStyle>
            <a:lvl1pPr>
              <a:defRPr baseline="0"/>
            </a:lvl1pPr>
          </a:lstStyle>
          <a:p>
            <a:r>
              <a:rPr lang="en-US" dirty="0" smtClean="0"/>
              <a:t>Click to edit title</a:t>
            </a:r>
            <a:endParaRPr lang="en-US" dirty="0"/>
          </a:p>
        </p:txBody>
      </p:sp>
      <p:sp>
        <p:nvSpPr>
          <p:cNvPr id="21" name="Text Placeholder 2"/>
          <p:cNvSpPr>
            <a:spLocks noGrp="1"/>
          </p:cNvSpPr>
          <p:nvPr>
            <p:ph type="body" sz="quarter" idx="11" hasCustomPrompt="1"/>
          </p:nvPr>
        </p:nvSpPr>
        <p:spPr>
          <a:xfrm>
            <a:off x="2635256" y="279543"/>
            <a:ext cx="3879844" cy="307777"/>
          </a:xfrm>
        </p:spPr>
        <p:txBody>
          <a:bodyPr wrap="square" anchor="ctr">
            <a:spAutoFit/>
          </a:bodyPr>
          <a:lstStyle>
            <a:lvl1pPr marL="0" indent="0" algn="l">
              <a:lnSpc>
                <a:spcPct val="100000"/>
              </a:lnSpc>
              <a:buFont typeface="Arial" pitchFamily="34" charset="0"/>
              <a:buNone/>
              <a:defRPr sz="1400" b="1" cap="all" baseline="0">
                <a:solidFill>
                  <a:schemeClr val="tx2">
                    <a:lumMod val="50000"/>
                  </a:schemeClr>
                </a:solidFill>
                <a:effectLst/>
              </a:defRPr>
            </a:lvl1pPr>
          </a:lstStyle>
          <a:p>
            <a:pPr lvl="0"/>
            <a:r>
              <a:rPr lang="en-US" dirty="0" smtClean="0"/>
              <a:t>Click to edit subtitle</a:t>
            </a:r>
            <a:endParaRPr lang="en-US" dirty="0"/>
          </a:p>
        </p:txBody>
      </p:sp>
      <p:sp>
        <p:nvSpPr>
          <p:cNvPr id="5" name="Content Placeholder 3"/>
          <p:cNvSpPr>
            <a:spLocks noGrp="1"/>
          </p:cNvSpPr>
          <p:nvPr>
            <p:ph sz="quarter" idx="15" hasCustomPrompt="1"/>
          </p:nvPr>
        </p:nvSpPr>
        <p:spPr>
          <a:xfrm>
            <a:off x="466405" y="1879253"/>
            <a:ext cx="5578454" cy="1384995"/>
          </a:xfrm>
        </p:spPr>
        <p:txBody>
          <a:bodyPr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half" idx="13" hasCustomPrompt="1"/>
          </p:nvPr>
        </p:nvSpPr>
        <p:spPr>
          <a:xfrm flipH="1">
            <a:off x="6602412" y="279543"/>
            <a:ext cx="2448465" cy="307777"/>
          </a:xfrm>
        </p:spPr>
        <p:txBody>
          <a:bodyPr anchor="ctr"/>
          <a:lstStyle>
            <a:lvl1pPr marL="0" indent="0" algn="l">
              <a:lnSpc>
                <a:spcPct val="100000"/>
              </a:lnSpc>
              <a:buFont typeface="Arial" pitchFamily="34" charset="0"/>
              <a:buNone/>
              <a:defRPr sz="1400" b="1" cap="all" baseline="0">
                <a:solidFill>
                  <a:schemeClr val="bg1"/>
                </a:solidFill>
                <a:effectLst>
                  <a:outerShdw blurRad="38100" dist="38100" dir="2700000" algn="tl">
                    <a:srgbClr val="000000">
                      <a:alpha val="43137"/>
                    </a:srgbClr>
                  </a:outerShdw>
                </a:effectLst>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HEADING</a:t>
            </a:r>
            <a:endParaRPr lang="en-US" dirty="0"/>
          </a:p>
        </p:txBody>
      </p:sp>
      <p:sp>
        <p:nvSpPr>
          <p:cNvPr id="18" name="Text Placeholder 5"/>
          <p:cNvSpPr>
            <a:spLocks noGrp="1"/>
          </p:cNvSpPr>
          <p:nvPr>
            <p:ph type="body" sz="quarter" idx="14" hasCustomPrompt="1"/>
          </p:nvPr>
        </p:nvSpPr>
        <p:spPr>
          <a:xfrm>
            <a:off x="6602878" y="2193185"/>
            <a:ext cx="2448000" cy="757130"/>
          </a:xfrm>
        </p:spPr>
        <p:txBody>
          <a:bodyPr wrap="square" anchor="ctr">
            <a:spAutoFit/>
          </a:bodyPr>
          <a:lstStyle>
            <a:lvl1pPr marL="0" indent="0">
              <a:buFont typeface="Arial" pitchFamily="34" charset="0"/>
              <a:buNone/>
              <a:defRPr sz="1800" b="1" cap="none" baseline="0">
                <a:solidFill>
                  <a:schemeClr val="bg1"/>
                </a:solidFill>
              </a:defRPr>
            </a:lvl1pPr>
            <a:lvl2pPr marL="0" indent="0">
              <a:buFontTx/>
              <a:buNone/>
              <a:defRPr/>
            </a:lvl2pPr>
            <a:lvl3pPr marL="182880" indent="0">
              <a:buFontTx/>
              <a:buNone/>
              <a:defRPr/>
            </a:lvl3pPr>
            <a:lvl4pPr marL="365760" indent="0">
              <a:buFontTx/>
              <a:buNone/>
              <a:defRPr/>
            </a:lvl4pPr>
            <a:lvl5pPr marL="548640" indent="0">
              <a:buFontTx/>
              <a:buNone/>
              <a:defRPr/>
            </a:lvl5pPr>
          </a:lstStyle>
          <a:p>
            <a:pPr lvl="0"/>
            <a:r>
              <a:rPr lang="en-US" dirty="0" smtClean="0"/>
              <a:t>Click to edit caption text</a:t>
            </a:r>
            <a:endParaRPr lang="en-US" dirty="0"/>
          </a:p>
        </p:txBody>
      </p:sp>
      <p:cxnSp>
        <p:nvCxnSpPr>
          <p:cNvPr id="17" name="Straight Connector 6"/>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pic>
        <p:nvPicPr>
          <p:cNvPr id="11"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86053"/>
            <a:ext cx="9144000" cy="357447"/>
          </a:xfrm>
          <a:prstGeom prst="rect">
            <a:avLst/>
          </a:prstGeom>
        </p:spPr>
      </p:pic>
      <p:sp>
        <p:nvSpPr>
          <p:cNvPr id="16" name="TextBox 8"/>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rgbClr val="C00000"/>
                </a:solidFill>
                <a:latin typeface="Arial"/>
                <a:ea typeface="ＭＳ Ｐゴシック" pitchFamily="34" charset="-128"/>
                <a:cs typeface="Arial"/>
              </a:rPr>
              <a:t>Copyright </a:t>
            </a:r>
            <a:r>
              <a:rPr lang="en-US" sz="400" b="0" kern="300" spc="50" dirty="0">
                <a:solidFill>
                  <a:srgbClr val="C00000"/>
                </a:solidFill>
                <a:latin typeface="Arial"/>
                <a:ea typeface="ＭＳ Ｐゴシック" pitchFamily="34" charset="-128"/>
                <a:cs typeface="Arial"/>
              </a:rPr>
              <a:t>© </a:t>
            </a:r>
            <a:r>
              <a:rPr lang="en-US" sz="400" b="0" kern="300" spc="50" dirty="0" smtClean="0">
                <a:solidFill>
                  <a:srgbClr val="C00000"/>
                </a:solidFill>
                <a:latin typeface="Arial"/>
                <a:ea typeface="ＭＳ Ｐゴシック" pitchFamily="34" charset="-128"/>
                <a:cs typeface="Arial"/>
              </a:rPr>
              <a:t>2013, </a:t>
            </a:r>
            <a:r>
              <a:rPr lang="en-US" sz="400" b="0" kern="300" spc="50" dirty="0">
                <a:solidFill>
                  <a:srgbClr val="C00000"/>
                </a:solidFill>
                <a:latin typeface="Arial"/>
                <a:ea typeface="ＭＳ Ｐゴシック" pitchFamily="34" charset="-128"/>
                <a:cs typeface="Arial"/>
              </a:rPr>
              <a:t>SAS Institute Inc. All rights reserved.</a:t>
            </a:r>
          </a:p>
        </p:txBody>
      </p:sp>
      <p:sp>
        <p:nvSpPr>
          <p:cNvPr id="19" name="TextBox 9"/>
          <p:cNvSpPr txBox="1"/>
          <p:nvPr/>
        </p:nvSpPr>
        <p:spPr>
          <a:xfrm>
            <a:off x="2819401" y="4841796"/>
            <a:ext cx="3505200" cy="246221"/>
          </a:xfrm>
          <a:prstGeom prst="rect">
            <a:avLst/>
          </a:prstGeom>
          <a:noFill/>
        </p:spPr>
        <p:txBody>
          <a:bodyPr wrap="square" rtlCol="0" anchor="ctr">
            <a:spAutoFit/>
          </a:bodyPr>
          <a:lstStyle/>
          <a:p>
            <a:pPr algn="ctr" defTabSz="274320"/>
            <a:r>
              <a:rPr lang="en-US" sz="1000" b="0" spc="0" baseline="0" dirty="0" smtClean="0">
                <a:solidFill>
                  <a:schemeClr val="bg1"/>
                </a:solidFill>
                <a:latin typeface="+mn-lt"/>
                <a:cs typeface="Arial" pitchFamily="34" charset="0"/>
              </a:rPr>
              <a:t>CONFIDENTIAL  •  DO NOT DISCLOSE</a:t>
            </a:r>
            <a:endParaRPr lang="en-US" sz="1000" b="0" spc="0" baseline="0" dirty="0">
              <a:solidFill>
                <a:schemeClr val="bg1"/>
              </a:solidFill>
              <a:latin typeface="+mn-lt"/>
              <a:cs typeface="Arial" pitchFamily="34" charset="0"/>
            </a:endParaRPr>
          </a:p>
        </p:txBody>
      </p:sp>
    </p:spTree>
    <p:extLst>
      <p:ext uri="{BB962C8B-B14F-4D97-AF65-F5344CB8AC3E}">
        <p14:creationId xmlns:p14="http://schemas.microsoft.com/office/powerpoint/2010/main" val="2101059040"/>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pic>
        <p:nvPicPr>
          <p:cNvPr id="3" name="Picture 9" descr="C:\Users\RussianBear\Desktop\OnCloud_Jon\CloudComputing_NIST_IMAGES\Panoramic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2425"/>
            <a:ext cx="9144000" cy="29298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9" name="Text Placeholder 2"/>
          <p:cNvSpPr>
            <a:spLocks noGrp="1"/>
          </p:cNvSpPr>
          <p:nvPr>
            <p:ph type="body" sz="quarter" idx="12" hasCustomPrompt="1"/>
          </p:nvPr>
        </p:nvSpPr>
        <p:spPr>
          <a:xfrm>
            <a:off x="2635250" y="264154"/>
            <a:ext cx="6051550" cy="338554"/>
          </a:xfrm>
        </p:spPr>
        <p:txBody>
          <a:bodyPr anchor="ctr"/>
          <a:lstStyle>
            <a:lvl1pPr marL="0" indent="0" algn="l">
              <a:lnSpc>
                <a:spcPct val="100000"/>
              </a:lnSpc>
              <a:buNone/>
              <a:defRPr sz="1600" b="1" i="0" cap="all" baseline="0">
                <a:solidFill>
                  <a:schemeClr val="tx2">
                    <a:lumMod val="50000"/>
                  </a:schemeClr>
                </a:solidFill>
              </a:defRPr>
            </a:lvl1pPr>
          </a:lstStyle>
          <a:p>
            <a:pPr lvl="0"/>
            <a:r>
              <a:rPr lang="en-US" dirty="0" smtClean="0"/>
              <a:t>Click to edit subtitle</a:t>
            </a:r>
          </a:p>
        </p:txBody>
      </p:sp>
      <p:sp>
        <p:nvSpPr>
          <p:cNvPr id="17" name="Content Placeholder 3"/>
          <p:cNvSpPr>
            <a:spLocks noGrp="1"/>
          </p:cNvSpPr>
          <p:nvPr>
            <p:ph sz="quarter" idx="13" hasCustomPrompt="1"/>
          </p:nvPr>
        </p:nvSpPr>
        <p:spPr>
          <a:xfrm>
            <a:off x="468313" y="1879253"/>
            <a:ext cx="4010025" cy="1384995"/>
          </a:xfrm>
        </p:spPr>
        <p:txBody>
          <a:bodyPr wrap="square" anchor="ctr">
            <a:spAutoFit/>
          </a:bodyP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4"/>
          <p:cNvSpPr>
            <a:spLocks noGrp="1"/>
          </p:cNvSpPr>
          <p:nvPr>
            <p:ph sz="quarter" idx="14" hasCustomPrompt="1"/>
          </p:nvPr>
        </p:nvSpPr>
        <p:spPr>
          <a:xfrm>
            <a:off x="4664075" y="1879253"/>
            <a:ext cx="4022725" cy="1384995"/>
          </a:xfrm>
        </p:spPr>
        <p:txBody>
          <a:bodyPr anchor="ct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6" name="Straight Connector 5"/>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pic>
        <p:nvPicPr>
          <p:cNvPr id="10"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86053"/>
            <a:ext cx="9144000" cy="357447"/>
          </a:xfrm>
          <a:prstGeom prst="rect">
            <a:avLst/>
          </a:prstGeom>
        </p:spPr>
      </p:pic>
      <p:sp>
        <p:nvSpPr>
          <p:cNvPr id="11" name="TextBox 7"/>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rgbClr val="C00000"/>
                </a:solidFill>
                <a:latin typeface="Arial"/>
                <a:ea typeface="ＭＳ Ｐゴシック" pitchFamily="34" charset="-128"/>
                <a:cs typeface="Arial"/>
              </a:rPr>
              <a:t>Copyright </a:t>
            </a:r>
            <a:r>
              <a:rPr lang="en-US" sz="400" b="0" kern="300" spc="50" dirty="0">
                <a:solidFill>
                  <a:srgbClr val="C00000"/>
                </a:solidFill>
                <a:latin typeface="Arial"/>
                <a:ea typeface="ＭＳ Ｐゴシック" pitchFamily="34" charset="-128"/>
                <a:cs typeface="Arial"/>
              </a:rPr>
              <a:t>© </a:t>
            </a:r>
            <a:r>
              <a:rPr lang="en-US" sz="400" b="0" kern="300" spc="50" dirty="0" smtClean="0">
                <a:solidFill>
                  <a:srgbClr val="C00000"/>
                </a:solidFill>
                <a:latin typeface="Arial"/>
                <a:ea typeface="ＭＳ Ｐゴシック" pitchFamily="34" charset="-128"/>
                <a:cs typeface="Arial"/>
              </a:rPr>
              <a:t>2013, </a:t>
            </a:r>
            <a:r>
              <a:rPr lang="en-US" sz="400" b="0" kern="300" spc="50" dirty="0">
                <a:solidFill>
                  <a:srgbClr val="C00000"/>
                </a:solidFill>
                <a:latin typeface="Arial"/>
                <a:ea typeface="ＭＳ Ｐゴシック" pitchFamily="34" charset="-128"/>
                <a:cs typeface="Arial"/>
              </a:rPr>
              <a:t>SAS Institute Inc. All rights reserved.</a:t>
            </a:r>
          </a:p>
        </p:txBody>
      </p:sp>
      <p:sp>
        <p:nvSpPr>
          <p:cNvPr id="12" name="TextBox 8"/>
          <p:cNvSpPr txBox="1"/>
          <p:nvPr/>
        </p:nvSpPr>
        <p:spPr>
          <a:xfrm>
            <a:off x="2819401" y="4841796"/>
            <a:ext cx="3505200" cy="246221"/>
          </a:xfrm>
          <a:prstGeom prst="rect">
            <a:avLst/>
          </a:prstGeom>
          <a:noFill/>
        </p:spPr>
        <p:txBody>
          <a:bodyPr wrap="square" rtlCol="0" anchor="ctr">
            <a:spAutoFit/>
          </a:bodyPr>
          <a:lstStyle/>
          <a:p>
            <a:pPr algn="ctr" defTabSz="274320"/>
            <a:r>
              <a:rPr lang="en-US" sz="1000" b="0" spc="0" baseline="0" dirty="0" smtClean="0">
                <a:solidFill>
                  <a:schemeClr val="bg1"/>
                </a:solidFill>
                <a:latin typeface="+mn-lt"/>
                <a:cs typeface="Arial" pitchFamily="34" charset="0"/>
              </a:rPr>
              <a:t>CONFIDENTIAL  •  DO NOT DISCLOSE</a:t>
            </a:r>
            <a:endParaRPr lang="en-US" sz="1000" b="0" spc="0" baseline="0" dirty="0">
              <a:solidFill>
                <a:schemeClr val="bg1"/>
              </a:solidFill>
              <a:latin typeface="+mn-lt"/>
              <a:cs typeface="Arial" pitchFamily="34" charset="0"/>
            </a:endParaRPr>
          </a:p>
        </p:txBody>
      </p:sp>
    </p:spTree>
    <p:extLst>
      <p:ext uri="{BB962C8B-B14F-4D97-AF65-F5344CB8AC3E}">
        <p14:creationId xmlns:p14="http://schemas.microsoft.com/office/powerpoint/2010/main" val="46275379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3" hasCustomPrompt="1"/>
          </p:nvPr>
        </p:nvSpPr>
        <p:spPr>
          <a:xfrm>
            <a:off x="2635256" y="264154"/>
            <a:ext cx="6047152" cy="338554"/>
          </a:xfrm>
        </p:spPr>
        <p:txBody>
          <a:bodyPr wrap="square" anchor="ctr">
            <a:spAutoFit/>
          </a:bodyPr>
          <a:lstStyle>
            <a:lvl1pPr marL="0" indent="0">
              <a:lnSpc>
                <a:spcPct val="100000"/>
              </a:lnSpc>
              <a:buFont typeface="Arial" pitchFamily="34" charset="0"/>
              <a:buNone/>
              <a:defRPr sz="1600" b="1" cap="all" baseline="0">
                <a:solidFill>
                  <a:schemeClr val="tx2">
                    <a:lumMod val="5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3"/>
          <p:cNvSpPr>
            <a:spLocks noGrp="1"/>
          </p:cNvSpPr>
          <p:nvPr>
            <p:ph sz="quarter" idx="4" hasCustomPrompt="1"/>
          </p:nvPr>
        </p:nvSpPr>
        <p:spPr>
          <a:xfrm>
            <a:off x="457201" y="1879253"/>
            <a:ext cx="3883025" cy="1384995"/>
          </a:xfrm>
        </p:spPr>
        <p:txBody>
          <a:bodyPr wrap="square" anchor="ctr">
            <a:spAutoFit/>
          </a:bodyPr>
          <a:lstStyle>
            <a:lvl1pPr>
              <a:defRPr sz="1800" baseline="0"/>
            </a:lvl1pPr>
            <a:lvl2pPr>
              <a:defRPr sz="1600" baseline="0"/>
            </a:lvl2pPr>
            <a:lvl3pPr>
              <a:defRPr sz="1400"/>
            </a:lvl3pPr>
            <a:lvl4pPr>
              <a:defRPr sz="1200"/>
            </a:lvl4pPr>
            <a:lvl5pPr>
              <a:defRPr sz="1000" baseline="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4"/>
          <p:cNvSpPr>
            <a:spLocks noGrp="1"/>
          </p:cNvSpPr>
          <p:nvPr>
            <p:ph sz="quarter" idx="15" hasCustomPrompt="1"/>
          </p:nvPr>
        </p:nvSpPr>
        <p:spPr>
          <a:xfrm>
            <a:off x="4802187" y="1879253"/>
            <a:ext cx="3880221" cy="1384995"/>
          </a:xfrm>
        </p:spPr>
        <p:txBody>
          <a:bodyPr wrap="square">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6" name="Straight Connector 5"/>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pic>
        <p:nvPicPr>
          <p:cNvPr id="9"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86053"/>
            <a:ext cx="9144000" cy="357447"/>
          </a:xfrm>
          <a:prstGeom prst="rect">
            <a:avLst/>
          </a:prstGeom>
        </p:spPr>
      </p:pic>
      <p:sp>
        <p:nvSpPr>
          <p:cNvPr id="10" name="TextBox 7"/>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rgbClr val="C00000"/>
                </a:solidFill>
                <a:latin typeface="Arial"/>
                <a:ea typeface="ＭＳ Ｐゴシック" pitchFamily="34" charset="-128"/>
                <a:cs typeface="Arial"/>
              </a:rPr>
              <a:t>Copyright </a:t>
            </a:r>
            <a:r>
              <a:rPr lang="en-US" sz="400" b="0" kern="300" spc="50" dirty="0">
                <a:solidFill>
                  <a:srgbClr val="C00000"/>
                </a:solidFill>
                <a:latin typeface="Arial"/>
                <a:ea typeface="ＭＳ Ｐゴシック" pitchFamily="34" charset="-128"/>
                <a:cs typeface="Arial"/>
              </a:rPr>
              <a:t>© </a:t>
            </a:r>
            <a:r>
              <a:rPr lang="en-US" sz="400" b="0" kern="300" spc="50" dirty="0" smtClean="0">
                <a:solidFill>
                  <a:srgbClr val="C00000"/>
                </a:solidFill>
                <a:latin typeface="Arial"/>
                <a:ea typeface="ＭＳ Ｐゴシック" pitchFamily="34" charset="-128"/>
                <a:cs typeface="Arial"/>
              </a:rPr>
              <a:t>2013, </a:t>
            </a:r>
            <a:r>
              <a:rPr lang="en-US" sz="400" b="0" kern="300" spc="50" dirty="0">
                <a:solidFill>
                  <a:srgbClr val="C00000"/>
                </a:solidFill>
                <a:latin typeface="Arial"/>
                <a:ea typeface="ＭＳ Ｐゴシック" pitchFamily="34" charset="-128"/>
                <a:cs typeface="Arial"/>
              </a:rPr>
              <a:t>SAS Institute Inc. All rights reserved.</a:t>
            </a:r>
          </a:p>
        </p:txBody>
      </p:sp>
      <p:sp>
        <p:nvSpPr>
          <p:cNvPr id="11" name="TextBox 8"/>
          <p:cNvSpPr txBox="1"/>
          <p:nvPr/>
        </p:nvSpPr>
        <p:spPr>
          <a:xfrm>
            <a:off x="2819401" y="4841796"/>
            <a:ext cx="3505200" cy="246221"/>
          </a:xfrm>
          <a:prstGeom prst="rect">
            <a:avLst/>
          </a:prstGeom>
          <a:noFill/>
        </p:spPr>
        <p:txBody>
          <a:bodyPr wrap="square" rtlCol="0" anchor="ctr">
            <a:spAutoFit/>
          </a:bodyPr>
          <a:lstStyle/>
          <a:p>
            <a:pPr algn="ctr" defTabSz="274320"/>
            <a:r>
              <a:rPr lang="en-US" sz="1000" b="0" spc="0" baseline="0" dirty="0" smtClean="0">
                <a:solidFill>
                  <a:schemeClr val="bg1"/>
                </a:solidFill>
                <a:latin typeface="+mn-lt"/>
                <a:cs typeface="Arial" pitchFamily="34" charset="0"/>
              </a:rPr>
              <a:t>CONFIDENTIAL  •  DO NOT DISCLOSE</a:t>
            </a:r>
            <a:endParaRPr lang="en-US" sz="1000" b="0" spc="0" baseline="0" dirty="0">
              <a:solidFill>
                <a:schemeClr val="bg1"/>
              </a:solidFill>
              <a:latin typeface="+mn-lt"/>
              <a:cs typeface="Arial" pitchFamily="34" charset="0"/>
            </a:endParaRPr>
          </a:p>
        </p:txBody>
      </p:sp>
    </p:spTree>
    <p:extLst>
      <p:ext uri="{BB962C8B-B14F-4D97-AF65-F5344CB8AC3E}">
        <p14:creationId xmlns:p14="http://schemas.microsoft.com/office/powerpoint/2010/main" val="259413158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86053"/>
            <a:ext cx="9144000" cy="357447"/>
          </a:xfrm>
          <a:prstGeom prst="rect">
            <a:avLst/>
          </a:prstGeom>
        </p:spPr>
      </p:pic>
      <p:sp>
        <p:nvSpPr>
          <p:cNvPr id="2" name="Title 1"/>
          <p:cNvSpPr>
            <a:spLocks noGrp="1"/>
          </p:cNvSpPr>
          <p:nvPr>
            <p:ph type="title" hasCustomPrompt="1"/>
          </p:nvPr>
        </p:nvSpPr>
        <p:spPr>
          <a:xfrm>
            <a:off x="374649" y="309306"/>
            <a:ext cx="8315487" cy="338554"/>
          </a:xfrm>
        </p:spPr>
        <p:txBody>
          <a:bodyPr/>
          <a:lstStyle>
            <a:lvl1pPr algn="l">
              <a:defRPr sz="1600"/>
            </a:lvl1pPr>
          </a:lstStyle>
          <a:p>
            <a:r>
              <a:rPr lang="en-US" dirty="0" smtClean="0"/>
              <a:t>Click to edit title</a:t>
            </a:r>
            <a:endParaRPr lang="en-US" dirty="0"/>
          </a:p>
        </p:txBody>
      </p:sp>
      <p:sp>
        <p:nvSpPr>
          <p:cNvPr id="7" name="TextBox 2"/>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rgbClr val="C00000"/>
                </a:solidFill>
                <a:latin typeface="Arial"/>
                <a:ea typeface="ＭＳ Ｐゴシック" pitchFamily="34" charset="-128"/>
                <a:cs typeface="Arial"/>
              </a:rPr>
              <a:t>Copyright </a:t>
            </a:r>
            <a:r>
              <a:rPr lang="en-US" sz="400" b="0" kern="300" spc="50" dirty="0">
                <a:solidFill>
                  <a:srgbClr val="C00000"/>
                </a:solidFill>
                <a:latin typeface="Arial"/>
                <a:ea typeface="ＭＳ Ｐゴシック" pitchFamily="34" charset="-128"/>
                <a:cs typeface="Arial"/>
              </a:rPr>
              <a:t>© </a:t>
            </a:r>
            <a:r>
              <a:rPr lang="en-US" sz="400" b="0" kern="300" spc="50" dirty="0" smtClean="0">
                <a:solidFill>
                  <a:srgbClr val="C00000"/>
                </a:solidFill>
                <a:latin typeface="Arial"/>
                <a:ea typeface="ＭＳ Ｐゴシック" pitchFamily="34" charset="-128"/>
                <a:cs typeface="Arial"/>
              </a:rPr>
              <a:t>2013, </a:t>
            </a:r>
            <a:r>
              <a:rPr lang="en-US" sz="400" b="0" kern="300" spc="50" dirty="0">
                <a:solidFill>
                  <a:srgbClr val="C00000"/>
                </a:solidFill>
                <a:latin typeface="Arial"/>
                <a:ea typeface="ＭＳ Ｐゴシック" pitchFamily="34" charset="-128"/>
                <a:cs typeface="Arial"/>
              </a:rPr>
              <a:t>SAS Institute Inc. All rights reserved.</a:t>
            </a:r>
          </a:p>
        </p:txBody>
      </p:sp>
      <p:sp>
        <p:nvSpPr>
          <p:cNvPr id="8" name="TextBox 3"/>
          <p:cNvSpPr txBox="1"/>
          <p:nvPr/>
        </p:nvSpPr>
        <p:spPr>
          <a:xfrm>
            <a:off x="2819401" y="4841796"/>
            <a:ext cx="3505200" cy="246221"/>
          </a:xfrm>
          <a:prstGeom prst="rect">
            <a:avLst/>
          </a:prstGeom>
          <a:noFill/>
        </p:spPr>
        <p:txBody>
          <a:bodyPr wrap="square" rtlCol="0" anchor="ctr">
            <a:spAutoFit/>
          </a:bodyPr>
          <a:lstStyle/>
          <a:p>
            <a:pPr algn="ctr" defTabSz="274320"/>
            <a:r>
              <a:rPr lang="en-US" sz="1000" b="0" spc="0" baseline="0" dirty="0" smtClean="0">
                <a:solidFill>
                  <a:schemeClr val="bg1"/>
                </a:solidFill>
                <a:latin typeface="+mn-lt"/>
                <a:cs typeface="Arial" pitchFamily="34" charset="0"/>
              </a:rPr>
              <a:t>CONFIDENTIAL  •  DO NOT DISCLOSE</a:t>
            </a:r>
            <a:endParaRPr lang="en-US" sz="1000" b="0" spc="0" baseline="0" dirty="0">
              <a:solidFill>
                <a:schemeClr val="bg1"/>
              </a:solidFill>
              <a:latin typeface="+mn-lt"/>
              <a:cs typeface="Arial" pitchFamily="34" charset="0"/>
            </a:endParaRPr>
          </a:p>
        </p:txBody>
      </p:sp>
    </p:spTree>
    <p:extLst>
      <p:ext uri="{BB962C8B-B14F-4D97-AF65-F5344CB8AC3E}">
        <p14:creationId xmlns:p14="http://schemas.microsoft.com/office/powerpoint/2010/main" val="258731501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Line 47"/>
          <p:cNvSpPr>
            <a:spLocks noChangeShapeType="1"/>
          </p:cNvSpPr>
          <p:nvPr/>
        </p:nvSpPr>
        <p:spPr bwMode="auto">
          <a:xfrm>
            <a:off x="1252538" y="3198019"/>
            <a:ext cx="4805362" cy="0"/>
          </a:xfrm>
          <a:prstGeom prst="line">
            <a:avLst/>
          </a:prstGeom>
          <a:noFill/>
          <a:ln w="19050">
            <a:solidFill>
              <a:schemeClr val="accent5"/>
            </a:solidFill>
            <a:round/>
            <a:headEnd/>
            <a:tailEnd/>
          </a:ln>
          <a:effectLst/>
        </p:spPr>
        <p:txBody>
          <a:bodyPr/>
          <a:lstStyle/>
          <a:p>
            <a:pPr algn="ctr">
              <a:spcBef>
                <a:spcPct val="50000"/>
              </a:spcBef>
              <a:spcAft>
                <a:spcPct val="17000"/>
              </a:spcAft>
              <a:buClr>
                <a:srgbClr val="000000"/>
              </a:buClr>
              <a:buFont typeface="Wingdings" pitchFamily="2" charset="2"/>
              <a:buNone/>
              <a:defRPr/>
            </a:pPr>
            <a:endParaRPr lang="en-US">
              <a:solidFill>
                <a:srgbClr val="000000"/>
              </a:solidFill>
              <a:ea typeface="ＭＳ Ｐゴシック" pitchFamily="34" charset="-128"/>
            </a:endParaRPr>
          </a:p>
        </p:txBody>
      </p:sp>
      <p:sp>
        <p:nvSpPr>
          <p:cNvPr id="23596" name="Rectangle 44"/>
          <p:cNvSpPr>
            <a:spLocks noGrp="1" noChangeArrowheads="1"/>
          </p:cNvSpPr>
          <p:nvPr>
            <p:ph type="ctrTitle" sz="quarter"/>
          </p:nvPr>
        </p:nvSpPr>
        <p:spPr>
          <a:xfrm>
            <a:off x="1143000" y="2199172"/>
            <a:ext cx="4914900" cy="1011944"/>
          </a:xfrm>
        </p:spPr>
        <p:txBody>
          <a:bodyPr anchor="b">
            <a:spAutoFit/>
          </a:bodyPr>
          <a:lstStyle>
            <a:lvl1pPr>
              <a:defRPr sz="3600" b="1" i="0" spc="0">
                <a:solidFill>
                  <a:srgbClr val="0053C3"/>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3200404"/>
            <a:ext cx="3810000" cy="326243"/>
          </a:xfrm>
        </p:spPr>
        <p:txBody>
          <a:bodyPr/>
          <a:lstStyle>
            <a:lvl1pPr marL="0" indent="0">
              <a:lnSpc>
                <a:spcPct val="95000"/>
              </a:lnSpc>
              <a:spcBef>
                <a:spcPct val="0"/>
              </a:spcBef>
              <a:spcAft>
                <a:spcPct val="0"/>
              </a:spcAft>
              <a:buFont typeface="Wingdings" pitchFamily="2" charset="2"/>
              <a:buNone/>
              <a:defRPr sz="1600" baseline="0">
                <a:solidFill>
                  <a:schemeClr val="tx1"/>
                </a:solidFill>
                <a:latin typeface="Arial Narrow" pitchFamily="34" charset="0"/>
              </a:defRPr>
            </a:lvl1pPr>
          </a:lstStyle>
          <a:p>
            <a:r>
              <a:rPr lang="en-US" smtClean="0"/>
              <a:t>Click to edit Master subtitle style</a:t>
            </a:r>
            <a:endParaRPr lang="en-US" dirty="0"/>
          </a:p>
        </p:txBody>
      </p:sp>
      <p:sp>
        <p:nvSpPr>
          <p:cNvPr id="19" name="Rectangle 18"/>
          <p:cNvSpPr>
            <a:spLocks noChangeArrowheads="1"/>
          </p:cNvSpPr>
          <p:nvPr/>
        </p:nvSpPr>
        <p:spPr bwMode="auto">
          <a:xfrm>
            <a:off x="2819400" y="4914900"/>
            <a:ext cx="3505200" cy="228600"/>
          </a:xfrm>
          <a:prstGeom prst="rect">
            <a:avLst/>
          </a:prstGeom>
          <a:noFill/>
          <a:ln w="9525">
            <a:noFill/>
            <a:miter lim="800000"/>
            <a:headEnd/>
            <a:tailEnd/>
          </a:ln>
          <a:effectLst/>
        </p:spPr>
        <p:txBody>
          <a:bodyPr anchor="b"/>
          <a:lstStyle/>
          <a:p>
            <a:pPr algn="ctr" eaLnBrk="0" hangingPunct="0">
              <a:defRPr/>
            </a:pPr>
            <a:r>
              <a:rPr lang="en-US" sz="600" b="1" kern="0" dirty="0" smtClean="0">
                <a:solidFill>
                  <a:srgbClr val="D9D9D9"/>
                </a:solidFill>
                <a:ea typeface="ＭＳ Ｐゴシック" pitchFamily="34" charset="-128"/>
              </a:rPr>
              <a:t/>
            </a:r>
            <a:br>
              <a:rPr lang="en-US" sz="600" b="1" kern="0" dirty="0" smtClean="0">
                <a:solidFill>
                  <a:srgbClr val="D9D9D9"/>
                </a:solidFill>
                <a:ea typeface="ＭＳ Ｐゴシック" pitchFamily="34" charset="-128"/>
              </a:rPr>
            </a:br>
            <a:r>
              <a:rPr lang="en-US" sz="600" b="1" kern="0" dirty="0" smtClean="0">
                <a:solidFill>
                  <a:srgbClr val="D9D9D9"/>
                </a:solidFill>
                <a:ea typeface="ＭＳ Ｐゴシック" pitchFamily="34" charset="-128"/>
              </a:rPr>
              <a:t>Copyright </a:t>
            </a:r>
            <a:r>
              <a:rPr lang="en-US" sz="600" b="1" kern="0" dirty="0">
                <a:solidFill>
                  <a:srgbClr val="D9D9D9"/>
                </a:solidFill>
                <a:ea typeface="ＭＳ Ｐゴシック" pitchFamily="34" charset="-128"/>
              </a:rPr>
              <a:t>© </a:t>
            </a:r>
            <a:r>
              <a:rPr lang="en-US" sz="600" b="1" kern="0" dirty="0" smtClean="0">
                <a:solidFill>
                  <a:srgbClr val="D9D9D9"/>
                </a:solidFill>
                <a:ea typeface="ＭＳ Ｐゴシック" pitchFamily="34" charset="-128"/>
              </a:rPr>
              <a:t>2010 </a:t>
            </a:r>
            <a:r>
              <a:rPr lang="en-US" sz="600" b="1" kern="0" dirty="0">
                <a:solidFill>
                  <a:srgbClr val="D9D9D9"/>
                </a:solidFill>
                <a:ea typeface="ＭＳ Ｐゴシック" pitchFamily="34" charset="-128"/>
              </a:rPr>
              <a:t>SAS Institute Inc. All rights reserved.</a:t>
            </a:r>
            <a:endParaRPr lang="en-US" sz="600" kern="0" dirty="0">
              <a:solidFill>
                <a:srgbClr val="D9D9D9"/>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00984556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3C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38181" y="919162"/>
            <a:ext cx="8201025" cy="2001766"/>
          </a:xfrm>
        </p:spPr>
        <p:txBody>
          <a:bodyPr/>
          <a:lstStyle>
            <a:lvl1pPr>
              <a:buClr>
                <a:schemeClr val="accent2"/>
              </a:buClr>
              <a:defRPr/>
            </a:lvl1pPr>
            <a:lvl2pPr>
              <a:buClr>
                <a:schemeClr val="accent2"/>
              </a:buClr>
              <a:buFont typeface="Wingdings" pitchFamily="2" charset="2"/>
              <a:buChar char="§"/>
              <a:defRPr/>
            </a:lvl2pPr>
            <a:lvl3pPr>
              <a:buClr>
                <a:schemeClr val="accent2"/>
              </a:buClr>
              <a:buFont typeface="Arial" pitchFamily="34" charset="0"/>
              <a:buChar char="»"/>
              <a:defRPr/>
            </a:lvl3pPr>
            <a:lvl4pPr>
              <a:buClr>
                <a:schemeClr val="accent2"/>
              </a:buClr>
              <a:buFont typeface="Arial" pitchFamily="34" charset="0"/>
              <a:buChar char="»"/>
              <a:defRPr/>
            </a:lvl4pPr>
            <a:lvl5pPr>
              <a:buClr>
                <a:schemeClr val="accent2"/>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448183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2637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5" name="Rectangle 4"/>
          <p:cNvSpPr/>
          <p:nvPr/>
        </p:nvSpPr>
        <p:spPr bwMode="auto">
          <a:xfrm>
            <a:off x="0" y="150876"/>
            <a:ext cx="530352" cy="329184"/>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7" name="Rectangle 6"/>
          <p:cNvSpPr/>
          <p:nvPr/>
        </p:nvSpPr>
        <p:spPr bwMode="auto">
          <a:xfrm>
            <a:off x="0" y="150876"/>
            <a:ext cx="530352" cy="329184"/>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Tree>
    <p:extLst>
      <p:ext uri="{BB962C8B-B14F-4D97-AF65-F5344CB8AC3E}">
        <p14:creationId xmlns:p14="http://schemas.microsoft.com/office/powerpoint/2010/main" val="3128018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0" y="114300"/>
            <a:ext cx="584200" cy="40005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a:spcBef>
                <a:spcPct val="50000"/>
              </a:spcBef>
              <a:spcAft>
                <a:spcPct val="17000"/>
              </a:spcAft>
              <a:buClr>
                <a:srgbClr val="000000"/>
              </a:buClr>
              <a:buFont typeface="Wingdings" pitchFamily="2" charset="2"/>
              <a:buNone/>
              <a:defRPr/>
            </a:pPr>
            <a:endParaRPr lang="en-US">
              <a:solidFill>
                <a:srgbClr val="000000"/>
              </a:solidFill>
              <a:ea typeface="ＭＳ Ｐゴシック" pitchFamily="34" charset="-128"/>
            </a:endParaRPr>
          </a:p>
        </p:txBody>
      </p:sp>
      <p:sp>
        <p:nvSpPr>
          <p:cNvPr id="2" name="Title 1"/>
          <p:cNvSpPr>
            <a:spLocks noGrp="1"/>
          </p:cNvSpPr>
          <p:nvPr>
            <p:ph type="title"/>
          </p:nvPr>
        </p:nvSpPr>
        <p:spPr>
          <a:xfrm>
            <a:off x="722313" y="2143126"/>
            <a:ext cx="7688262" cy="1021556"/>
          </a:xfrm>
        </p:spPr>
        <p:txBody>
          <a:bodyPr/>
          <a:lstStyle>
            <a:lvl1pPr algn="l">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773795"/>
            <a:ext cx="7688262" cy="369332"/>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Line 47"/>
          <p:cNvSpPr>
            <a:spLocks noChangeShapeType="1"/>
          </p:cNvSpPr>
          <p:nvPr/>
        </p:nvSpPr>
        <p:spPr bwMode="auto">
          <a:xfrm>
            <a:off x="733425" y="2146459"/>
            <a:ext cx="7677150" cy="0"/>
          </a:xfrm>
          <a:prstGeom prst="line">
            <a:avLst/>
          </a:prstGeom>
          <a:noFill/>
          <a:ln w="19050">
            <a:solidFill>
              <a:srgbClr val="C0C0C0"/>
            </a:solidFill>
            <a:round/>
            <a:headEnd/>
            <a:tailEnd/>
          </a:ln>
          <a:effectLst/>
        </p:spPr>
        <p:txBody>
          <a:bodyPr/>
          <a:lstStyle/>
          <a:p>
            <a:pPr algn="ctr">
              <a:spcBef>
                <a:spcPct val="50000"/>
              </a:spcBef>
              <a:spcAft>
                <a:spcPct val="17000"/>
              </a:spcAft>
              <a:buClr>
                <a:srgbClr val="000000"/>
              </a:buClr>
              <a:buFont typeface="Wingdings" pitchFamily="2" charset="2"/>
              <a:buNone/>
              <a:defRPr/>
            </a:pPr>
            <a:endParaRPr lang="en-US">
              <a:solidFill>
                <a:srgbClr val="000000"/>
              </a:solidFill>
              <a:ea typeface="ＭＳ Ｐゴシック" pitchFamily="34" charset="-128"/>
            </a:endParaRPr>
          </a:p>
        </p:txBody>
      </p:sp>
      <p:sp>
        <p:nvSpPr>
          <p:cNvPr id="7" name="Rectangle 6"/>
          <p:cNvSpPr/>
          <p:nvPr/>
        </p:nvSpPr>
        <p:spPr bwMode="auto">
          <a:xfrm>
            <a:off x="0" y="114300"/>
            <a:ext cx="584200" cy="40005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a:spcBef>
                <a:spcPct val="50000"/>
              </a:spcBef>
              <a:spcAft>
                <a:spcPct val="17000"/>
              </a:spcAft>
              <a:buClr>
                <a:srgbClr val="000000"/>
              </a:buClr>
              <a:buFont typeface="Wingdings" pitchFamily="2" charset="2"/>
              <a:buNone/>
              <a:defRPr/>
            </a:pPr>
            <a:endParaRPr lang="en-US">
              <a:solidFill>
                <a:srgbClr val="000000"/>
              </a:solidFill>
              <a:ea typeface="ＭＳ Ｐゴシック" pitchFamily="34" charset="-128"/>
            </a:endParaRPr>
          </a:p>
        </p:txBody>
      </p:sp>
      <p:sp>
        <p:nvSpPr>
          <p:cNvPr id="9" name="Line 47"/>
          <p:cNvSpPr>
            <a:spLocks noChangeShapeType="1"/>
          </p:cNvSpPr>
          <p:nvPr/>
        </p:nvSpPr>
        <p:spPr bwMode="auto">
          <a:xfrm>
            <a:off x="733425" y="2146459"/>
            <a:ext cx="7677150" cy="0"/>
          </a:xfrm>
          <a:prstGeom prst="line">
            <a:avLst/>
          </a:prstGeom>
          <a:noFill/>
          <a:ln w="19050">
            <a:solidFill>
              <a:srgbClr val="C0C0C0"/>
            </a:solidFill>
            <a:round/>
            <a:headEnd/>
            <a:tailEnd/>
          </a:ln>
          <a:effectLst/>
        </p:spPr>
        <p:txBody>
          <a:bodyPr/>
          <a:lstStyle/>
          <a:p>
            <a:pPr algn="ctr">
              <a:spcBef>
                <a:spcPct val="50000"/>
              </a:spcBef>
              <a:spcAft>
                <a:spcPct val="17000"/>
              </a:spcAft>
              <a:buClr>
                <a:srgbClr val="000000"/>
              </a:buClr>
              <a:buFont typeface="Wingdings" pitchFamily="2" charset="2"/>
              <a:buNone/>
              <a:defRPr/>
            </a:pPr>
            <a:endParaRPr lang="en-US">
              <a:solidFill>
                <a:srgbClr val="000000"/>
              </a:solidFill>
              <a:ea typeface="ＭＳ Ｐゴシック" pitchFamily="34" charset="-128"/>
            </a:endParaRPr>
          </a:p>
        </p:txBody>
      </p:sp>
      <p:sp>
        <p:nvSpPr>
          <p:cNvPr id="10" name="Rectangle 9"/>
          <p:cNvSpPr/>
          <p:nvPr/>
        </p:nvSpPr>
        <p:spPr bwMode="auto">
          <a:xfrm>
            <a:off x="0" y="114300"/>
            <a:ext cx="584200" cy="40005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a:spcBef>
                <a:spcPct val="50000"/>
              </a:spcBef>
              <a:spcAft>
                <a:spcPct val="17000"/>
              </a:spcAft>
              <a:buClr>
                <a:srgbClr val="000000"/>
              </a:buClr>
              <a:buFont typeface="Wingdings" pitchFamily="2" charset="2"/>
              <a:buNone/>
              <a:defRPr/>
            </a:pPr>
            <a:endParaRPr lang="en-US">
              <a:solidFill>
                <a:srgbClr val="000000"/>
              </a:solidFill>
              <a:ea typeface="ＭＳ Ｐゴシック" pitchFamily="34" charset="-128"/>
            </a:endParaRPr>
          </a:p>
        </p:txBody>
      </p:sp>
      <p:sp>
        <p:nvSpPr>
          <p:cNvPr id="12" name="Line 47"/>
          <p:cNvSpPr>
            <a:spLocks noChangeShapeType="1"/>
          </p:cNvSpPr>
          <p:nvPr/>
        </p:nvSpPr>
        <p:spPr bwMode="auto">
          <a:xfrm>
            <a:off x="733425" y="2146459"/>
            <a:ext cx="7677150" cy="0"/>
          </a:xfrm>
          <a:prstGeom prst="line">
            <a:avLst/>
          </a:prstGeom>
          <a:noFill/>
          <a:ln w="19050">
            <a:solidFill>
              <a:srgbClr val="C0C0C0"/>
            </a:solidFill>
            <a:round/>
            <a:headEnd/>
            <a:tailEnd/>
          </a:ln>
          <a:effectLst/>
        </p:spPr>
        <p:txBody>
          <a:bodyPr/>
          <a:lstStyle/>
          <a:p>
            <a:pPr algn="ctr">
              <a:spcBef>
                <a:spcPct val="50000"/>
              </a:spcBef>
              <a:spcAft>
                <a:spcPct val="17000"/>
              </a:spcAft>
              <a:buClr>
                <a:srgbClr val="000000"/>
              </a:buClr>
              <a:buFont typeface="Wingdings" pitchFamily="2" charset="2"/>
              <a:buNone/>
              <a:defRPr/>
            </a:pPr>
            <a:endParaRPr lang="en-US">
              <a:solidFill>
                <a:srgbClr val="000000"/>
              </a:solidFill>
              <a:ea typeface="ＭＳ Ｐゴシック" pitchFamily="34" charset="-128"/>
            </a:endParaRPr>
          </a:p>
        </p:txBody>
      </p:sp>
    </p:spTree>
    <p:extLst>
      <p:ext uri="{BB962C8B-B14F-4D97-AF65-F5344CB8AC3E}">
        <p14:creationId xmlns:p14="http://schemas.microsoft.com/office/powerpoint/2010/main" val="3035261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2300" y="1135860"/>
            <a:ext cx="3873500" cy="2459071"/>
          </a:xfrm>
        </p:spPr>
        <p:txBody>
          <a:bodyPr/>
          <a:lstStyle>
            <a:lvl1pPr>
              <a:defRPr sz="2800"/>
            </a:lvl1pPr>
            <a:lvl2pPr>
              <a:buClr>
                <a:schemeClr val="accent2"/>
              </a:buClr>
              <a:defRPr sz="2400"/>
            </a:lvl2pPr>
            <a:lvl3pPr>
              <a:defRPr sz="2000"/>
            </a:lvl3pPr>
            <a:lvl4pPr>
              <a:buClr>
                <a:schemeClr val="accent2"/>
              </a:buClr>
              <a:buFont typeface="Arial" pitchFamily="34" charset="0"/>
              <a:buChar char="»"/>
              <a:defRPr sz="1800"/>
            </a:lvl4pPr>
            <a:lvl5pPr>
              <a:buClr>
                <a:schemeClr val="accent2"/>
              </a:buClr>
              <a:buFont typeface="Arial"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5860"/>
            <a:ext cx="4191000" cy="2459071"/>
          </a:xfrm>
        </p:spPr>
        <p:txBody>
          <a:bodyPr/>
          <a:lstStyle>
            <a:lvl1pPr>
              <a:defRPr sz="2800"/>
            </a:lvl1pPr>
            <a:lvl2pPr>
              <a:buClr>
                <a:schemeClr val="accent2"/>
              </a:buClr>
              <a:defRPr sz="2400"/>
            </a:lvl2pPr>
            <a:lvl3pPr>
              <a:defRPr sz="2000"/>
            </a:lvl3pPr>
            <a:lvl4pPr>
              <a:buClr>
                <a:schemeClr val="accent2"/>
              </a:buClr>
              <a:buFont typeface="Arial" pitchFamily="34" charset="0"/>
              <a:buChar char="»"/>
              <a:defRPr sz="1800"/>
            </a:lvl4pPr>
            <a:lvl5pPr>
              <a:buClr>
                <a:schemeClr val="accent2"/>
              </a:buClr>
              <a:buFont typeface="Arial"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7489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pic>
        <p:nvPicPr>
          <p:cNvPr id="11"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2695"/>
            <a:ext cx="9144000" cy="1138844"/>
          </a:xfrm>
          <a:prstGeom prst="rect">
            <a:avLst/>
          </a:prstGeom>
        </p:spPr>
      </p:pic>
      <p:sp>
        <p:nvSpPr>
          <p:cNvPr id="2" name="Title 1"/>
          <p:cNvSpPr>
            <a:spLocks noGrp="1"/>
          </p:cNvSpPr>
          <p:nvPr>
            <p:ph type="title" hasCustomPrompt="1"/>
          </p:nvPr>
        </p:nvSpPr>
        <p:spPr>
          <a:xfrm>
            <a:off x="465521" y="1644242"/>
            <a:ext cx="6971533" cy="397586"/>
          </a:xfrm>
        </p:spPr>
        <p:txBody>
          <a:bodyPr anchor="b"/>
          <a:lstStyle>
            <a:lvl1pPr>
              <a:defRPr sz="2000" baseline="0">
                <a:solidFill>
                  <a:schemeClr val="bg1"/>
                </a:solidFill>
              </a:defRPr>
            </a:lvl1pPr>
          </a:lstStyle>
          <a:p>
            <a:r>
              <a:rPr lang="en-US" dirty="0" smtClean="0"/>
              <a:t>Click to edit title</a:t>
            </a:r>
            <a:endParaRPr lang="en-US" dirty="0"/>
          </a:p>
        </p:txBody>
      </p:sp>
      <p:sp>
        <p:nvSpPr>
          <p:cNvPr id="4" name="Text Placeholder 2"/>
          <p:cNvSpPr>
            <a:spLocks noGrp="1"/>
          </p:cNvSpPr>
          <p:nvPr>
            <p:ph type="body" sz="quarter" idx="10" hasCustomPrompt="1"/>
          </p:nvPr>
        </p:nvSpPr>
        <p:spPr>
          <a:xfrm>
            <a:off x="465138" y="2041730"/>
            <a:ext cx="6972300" cy="276999"/>
          </a:xfrm>
        </p:spPr>
        <p:txBody>
          <a:bodyPr anchor="t">
            <a:spAutoFit/>
          </a:bodyPr>
          <a:lstStyle>
            <a:lvl1pPr marL="0" indent="0" algn="r">
              <a:lnSpc>
                <a:spcPct val="100000"/>
              </a:lnSpc>
              <a:buFont typeface="Arial" pitchFamily="34" charset="0"/>
              <a:buNone/>
              <a:defRPr sz="1200" b="1" i="0" cap="all" baseline="0">
                <a:solidFill>
                  <a:schemeClr val="bg1"/>
                </a:solidFill>
              </a:defRPr>
            </a:lvl1pPr>
          </a:lstStyle>
          <a:p>
            <a:pPr lvl="0"/>
            <a:r>
              <a:rPr lang="en-US" dirty="0" smtClean="0"/>
              <a:t>Click to edit subtitle</a:t>
            </a:r>
            <a:endParaRPr lang="en-US" dirty="0"/>
          </a:p>
        </p:txBody>
      </p:sp>
      <p:sp>
        <p:nvSpPr>
          <p:cNvPr id="10" name="TextBox 3"/>
          <p:cNvSpPr txBox="1"/>
          <p:nvPr/>
        </p:nvSpPr>
        <p:spPr>
          <a:xfrm>
            <a:off x="0" y="4989612"/>
            <a:ext cx="1931989" cy="153888"/>
          </a:xfrm>
          <a:prstGeom prst="rect">
            <a:avLst/>
          </a:prstGeom>
          <a:noFill/>
        </p:spPr>
        <p:txBody>
          <a:bodyPr wrap="square" anchor="ctr">
            <a:spAutoFit/>
          </a:bodyPr>
          <a:lstStyle/>
          <a:p>
            <a:pPr algn="l" defTabSz="274320" eaLnBrk="0" hangingPunct="0">
              <a:defRPr/>
            </a:pPr>
            <a:r>
              <a:rPr lang="en-US" sz="400" b="0" kern="300" spc="50" baseline="0" dirty="0" smtClean="0">
                <a:solidFill>
                  <a:schemeClr val="bg2">
                    <a:lumMod val="40000"/>
                    <a:lumOff val="60000"/>
                  </a:schemeClr>
                </a:solidFill>
                <a:latin typeface="Arial"/>
                <a:ea typeface="ＭＳ Ｐゴシック" pitchFamily="34" charset="-128"/>
                <a:cs typeface="Arial"/>
              </a:rPr>
              <a:t>Copyright </a:t>
            </a:r>
            <a:r>
              <a:rPr lang="en-US" sz="400" b="0" kern="300" spc="50" baseline="0" dirty="0">
                <a:solidFill>
                  <a:schemeClr val="bg2">
                    <a:lumMod val="40000"/>
                    <a:lumOff val="60000"/>
                  </a:schemeClr>
                </a:solidFill>
                <a:latin typeface="Arial"/>
                <a:ea typeface="ＭＳ Ｐゴシック" pitchFamily="34" charset="-128"/>
                <a:cs typeface="Arial"/>
              </a:rPr>
              <a:t>© </a:t>
            </a:r>
            <a:r>
              <a:rPr lang="en-US" sz="400" b="0" kern="300" spc="50" baseline="0" dirty="0" smtClean="0">
                <a:solidFill>
                  <a:schemeClr val="bg2">
                    <a:lumMod val="40000"/>
                    <a:lumOff val="60000"/>
                  </a:schemeClr>
                </a:solidFill>
                <a:latin typeface="Arial"/>
                <a:ea typeface="ＭＳ Ｐゴシック" pitchFamily="34" charset="-128"/>
                <a:cs typeface="Arial"/>
              </a:rPr>
              <a:t>2013, </a:t>
            </a:r>
            <a:r>
              <a:rPr lang="en-US" sz="400" b="0" kern="300" spc="50" baseline="0" dirty="0">
                <a:solidFill>
                  <a:schemeClr val="bg2">
                    <a:lumMod val="40000"/>
                    <a:lumOff val="60000"/>
                  </a:schemeClr>
                </a:solidFill>
                <a:latin typeface="Arial"/>
                <a:ea typeface="ＭＳ Ｐゴシック" pitchFamily="34" charset="-128"/>
                <a:cs typeface="Arial"/>
              </a:rPr>
              <a:t>SAS Institute Inc. All rights reserved.</a:t>
            </a:r>
          </a:p>
        </p:txBody>
      </p:sp>
      <p:cxnSp>
        <p:nvCxnSpPr>
          <p:cNvPr id="5" name="Straight Connector 4"/>
          <p:cNvCxnSpPr/>
          <p:nvPr/>
        </p:nvCxnSpPr>
        <p:spPr bwMode="auto">
          <a:xfrm>
            <a:off x="7670800" y="1425734"/>
            <a:ext cx="0" cy="1143000"/>
          </a:xfrm>
          <a:prstGeom prst="line">
            <a:avLst/>
          </a:prstGeom>
          <a:solidFill>
            <a:schemeClr val="accent1"/>
          </a:solidFill>
          <a:ln w="12700" cap="flat" cmpd="sng" algn="ctr">
            <a:gradFill flip="none" rotWithShape="1">
              <a:gsLst>
                <a:gs pos="0">
                  <a:schemeClr val="accent1"/>
                </a:gs>
                <a:gs pos="100000">
                  <a:schemeClr val="accent1">
                    <a:alpha val="0"/>
                  </a:schemeClr>
                </a:gs>
              </a:gsLst>
              <a:lin ang="5400000" scaled="1"/>
              <a:tileRect/>
            </a:gradFill>
            <a:prstDash val="solid"/>
            <a:round/>
            <a:headEnd type="none" w="med" len="med"/>
            <a:tailEnd type="none" w="med" len="med"/>
          </a:ln>
          <a:effectLst/>
        </p:spPr>
      </p:cxnSp>
      <p:pic>
        <p:nvPicPr>
          <p:cNvPr id="7"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838" y="1804735"/>
            <a:ext cx="725467" cy="386136"/>
          </a:xfrm>
          <a:prstGeom prst="rect">
            <a:avLst/>
          </a:prstGeom>
        </p:spPr>
      </p:pic>
    </p:spTree>
    <p:extLst>
      <p:ext uri="{BB962C8B-B14F-4D97-AF65-F5344CB8AC3E}">
        <p14:creationId xmlns:p14="http://schemas.microsoft.com/office/powerpoint/2010/main" val="426539757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4531" y="134541"/>
            <a:ext cx="8194675" cy="8572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35000" y="709720"/>
            <a:ext cx="3862388" cy="7571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5000" y="1466850"/>
            <a:ext cx="3862388" cy="2147576"/>
          </a:xfrm>
        </p:spPr>
        <p:txBody>
          <a:bodyPr/>
          <a:lstStyle>
            <a:lvl1pPr>
              <a:defRPr sz="2400"/>
            </a:lvl1pPr>
            <a:lvl2pPr>
              <a:defRPr sz="2000"/>
            </a:lvl2pPr>
            <a:lvl3pPr>
              <a:defRPr sz="1800"/>
            </a:lvl3pPr>
            <a:lvl4pPr>
              <a:buClr>
                <a:schemeClr val="accent2"/>
              </a:buCl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2" y="709720"/>
            <a:ext cx="4194175" cy="7571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466849"/>
            <a:ext cx="4194175" cy="2147576"/>
          </a:xfrm>
        </p:spPr>
        <p:txBody>
          <a:bodyPr/>
          <a:lstStyle>
            <a:lvl1pPr>
              <a:defRPr sz="2400"/>
            </a:lvl1pPr>
            <a:lvl2pPr>
              <a:defRPr sz="2000"/>
            </a:lvl2pPr>
            <a:lvl3pPr>
              <a:defRPr sz="1800"/>
            </a:lvl3pPr>
            <a:lvl4pPr>
              <a:buClr>
                <a:schemeClr val="accent2"/>
              </a:buCl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55287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ck Background">
    <p:bg>
      <p:bgPr>
        <a:solidFill>
          <a:srgbClr val="000000"/>
        </a:solidFill>
        <a:effectLst/>
      </p:bgPr>
    </p:bg>
    <p:spTree>
      <p:nvGrpSpPr>
        <p:cNvPr id="1" name=""/>
        <p:cNvGrpSpPr/>
        <p:nvPr/>
      </p:nvGrpSpPr>
      <p:grpSpPr>
        <a:xfrm>
          <a:off x="0" y="0"/>
          <a:ext cx="0" cy="0"/>
          <a:chOff x="0" y="0"/>
          <a:chExt cx="0" cy="0"/>
        </a:xfrm>
      </p:grpSpPr>
      <p:sp>
        <p:nvSpPr>
          <p:cNvPr id="3" name="Slide Number Placeholder 7"/>
          <p:cNvSpPr txBox="1">
            <a:spLocks/>
          </p:cNvSpPr>
          <p:nvPr/>
        </p:nvSpPr>
        <p:spPr>
          <a:xfrm>
            <a:off x="8591550" y="4907757"/>
            <a:ext cx="552450" cy="235744"/>
          </a:xfrm>
          <a:prstGeom prst="rect">
            <a:avLst/>
          </a:prstGeom>
        </p:spPr>
        <p:txBody>
          <a:bodyPr anchor="ctr"/>
          <a:lstStyle/>
          <a:p>
            <a:pPr algn="r">
              <a:spcBef>
                <a:spcPct val="50000"/>
              </a:spcBef>
              <a:spcAft>
                <a:spcPct val="17000"/>
              </a:spcAft>
              <a:buClr>
                <a:srgbClr val="000000"/>
              </a:buClr>
              <a:buFont typeface="Wingdings" pitchFamily="2" charset="2"/>
              <a:buNone/>
            </a:pPr>
            <a:fld id="{85D714C4-E159-42BE-A017-B33F6B8BAEFC}" type="slidenum">
              <a:rPr lang="en-US" sz="800">
                <a:solidFill>
                  <a:srgbClr val="5E5E5E"/>
                </a:solidFill>
                <a:ea typeface="ＭＳ Ｐゴシック" pitchFamily="34" charset="-128"/>
              </a:rPr>
              <a:pPr algn="r">
                <a:spcBef>
                  <a:spcPct val="50000"/>
                </a:spcBef>
                <a:spcAft>
                  <a:spcPct val="17000"/>
                </a:spcAft>
                <a:buClr>
                  <a:srgbClr val="000000"/>
                </a:buClr>
                <a:buFont typeface="Wingdings" pitchFamily="2" charset="2"/>
                <a:buNone/>
              </a:pPr>
              <a:t>‹#›</a:t>
            </a:fld>
            <a:endParaRPr lang="en-US" sz="800">
              <a:solidFill>
                <a:srgbClr val="5E5E5E"/>
              </a:solidFill>
              <a:ea typeface="ＭＳ Ｐゴシック" pitchFamily="34" charset="-128"/>
            </a:endParaRPr>
          </a:p>
        </p:txBody>
      </p:sp>
      <p:sp>
        <p:nvSpPr>
          <p:cNvPr id="4" name="Rectangle 3"/>
          <p:cNvSpPr>
            <a:spLocks noChangeArrowheads="1"/>
          </p:cNvSpPr>
          <p:nvPr/>
        </p:nvSpPr>
        <p:spPr bwMode="auto">
          <a:xfrm>
            <a:off x="2819400" y="4914900"/>
            <a:ext cx="3505200" cy="228600"/>
          </a:xfrm>
          <a:prstGeom prst="rect">
            <a:avLst/>
          </a:prstGeom>
          <a:noFill/>
          <a:ln w="9525">
            <a:noFill/>
            <a:miter lim="800000"/>
            <a:headEnd/>
            <a:tailEnd/>
          </a:ln>
          <a:effectLst/>
        </p:spPr>
        <p:txBody>
          <a:bodyPr anchor="b"/>
          <a:lstStyle/>
          <a:p>
            <a:pPr algn="ctr" eaLnBrk="0" hangingPunct="0"/>
            <a:r>
              <a:rPr lang="en-US" sz="600" b="1" dirty="0" smtClean="0">
                <a:solidFill>
                  <a:srgbClr val="404040"/>
                </a:solidFill>
                <a:ea typeface="ＭＳ Ｐゴシック" pitchFamily="34" charset="-128"/>
              </a:rPr>
              <a:t/>
            </a:r>
            <a:br>
              <a:rPr lang="en-US" sz="600" b="1" dirty="0" smtClean="0">
                <a:solidFill>
                  <a:srgbClr val="404040"/>
                </a:solidFill>
                <a:ea typeface="ＭＳ Ｐゴシック" pitchFamily="34" charset="-128"/>
              </a:rPr>
            </a:br>
            <a:r>
              <a:rPr lang="en-US" sz="600" b="1" dirty="0">
                <a:solidFill>
                  <a:srgbClr val="404040"/>
                </a:solidFill>
                <a:ea typeface="ＭＳ Ｐゴシック" pitchFamily="34" charset="-128"/>
              </a:rPr>
              <a:t>Copyright © 2010, SAS Institute Inc. All rights reserved.</a:t>
            </a:r>
          </a:p>
        </p:txBody>
      </p:sp>
    </p:spTree>
    <p:extLst>
      <p:ext uri="{BB962C8B-B14F-4D97-AF65-F5344CB8AC3E}">
        <p14:creationId xmlns:p14="http://schemas.microsoft.com/office/powerpoint/2010/main" val="1152543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3" name="Slide Number Placeholder 7"/>
          <p:cNvSpPr txBox="1">
            <a:spLocks/>
          </p:cNvSpPr>
          <p:nvPr/>
        </p:nvSpPr>
        <p:spPr>
          <a:xfrm>
            <a:off x="8591550" y="4907757"/>
            <a:ext cx="552450" cy="235744"/>
          </a:xfrm>
          <a:prstGeom prst="rect">
            <a:avLst/>
          </a:prstGeom>
        </p:spPr>
        <p:txBody>
          <a:bodyPr anchor="ctr"/>
          <a:lstStyle/>
          <a:p>
            <a:pPr algn="r">
              <a:spcBef>
                <a:spcPct val="50000"/>
              </a:spcBef>
              <a:spcAft>
                <a:spcPct val="17000"/>
              </a:spcAft>
              <a:buClr>
                <a:srgbClr val="000000"/>
              </a:buClr>
              <a:buFont typeface="Wingdings" pitchFamily="2" charset="2"/>
              <a:buNone/>
            </a:pPr>
            <a:fld id="{B118F726-21E5-4187-97F3-B22A79AA02B7}" type="slidenum">
              <a:rPr lang="en-US" sz="800">
                <a:solidFill>
                  <a:srgbClr val="BFBFBF"/>
                </a:solidFill>
                <a:ea typeface="ＭＳ Ｐゴシック" pitchFamily="34" charset="-128"/>
              </a:rPr>
              <a:pPr algn="r">
                <a:spcBef>
                  <a:spcPct val="50000"/>
                </a:spcBef>
                <a:spcAft>
                  <a:spcPct val="17000"/>
                </a:spcAft>
                <a:buClr>
                  <a:srgbClr val="000000"/>
                </a:buClr>
                <a:buFont typeface="Wingdings" pitchFamily="2" charset="2"/>
                <a:buNone/>
              </a:pPr>
              <a:t>‹#›</a:t>
            </a:fld>
            <a:endParaRPr lang="en-US" sz="800">
              <a:solidFill>
                <a:srgbClr val="BFBFBF"/>
              </a:solidFill>
              <a:ea typeface="ＭＳ Ｐゴシック" pitchFamily="34" charset="-128"/>
            </a:endParaRPr>
          </a:p>
        </p:txBody>
      </p:sp>
      <p:sp>
        <p:nvSpPr>
          <p:cNvPr id="4" name="Rectangle 3"/>
          <p:cNvSpPr>
            <a:spLocks noChangeArrowheads="1"/>
          </p:cNvSpPr>
          <p:nvPr/>
        </p:nvSpPr>
        <p:spPr bwMode="auto">
          <a:xfrm>
            <a:off x="2819400" y="4914900"/>
            <a:ext cx="3505200" cy="228600"/>
          </a:xfrm>
          <a:prstGeom prst="rect">
            <a:avLst/>
          </a:prstGeom>
          <a:noFill/>
          <a:ln w="9525">
            <a:noFill/>
            <a:miter lim="800000"/>
            <a:headEnd/>
            <a:tailEnd/>
          </a:ln>
          <a:effectLst/>
        </p:spPr>
        <p:txBody>
          <a:bodyPr anchor="b"/>
          <a:lstStyle/>
          <a:p>
            <a:pPr algn="ctr" eaLnBrk="0" hangingPunct="0"/>
            <a:r>
              <a:rPr lang="en-US" sz="600" b="1" dirty="0" smtClean="0">
                <a:solidFill>
                  <a:srgbClr val="D9D9D9"/>
                </a:solidFill>
                <a:ea typeface="ＭＳ Ｐゴシック" pitchFamily="34" charset="-128"/>
              </a:rPr>
              <a:t>Copyright </a:t>
            </a:r>
            <a:r>
              <a:rPr lang="en-US" sz="600" b="1" dirty="0">
                <a:solidFill>
                  <a:srgbClr val="D9D9D9"/>
                </a:solidFill>
                <a:ea typeface="ＭＳ Ｐゴシック" pitchFamily="34" charset="-128"/>
              </a:rPr>
              <a:t>© </a:t>
            </a:r>
            <a:r>
              <a:rPr lang="en-US" sz="600" b="1" dirty="0" smtClean="0">
                <a:solidFill>
                  <a:srgbClr val="D9D9D9"/>
                </a:solidFill>
                <a:ea typeface="ＭＳ Ｐゴシック" pitchFamily="34" charset="-128"/>
              </a:rPr>
              <a:t>2010 </a:t>
            </a:r>
            <a:r>
              <a:rPr lang="en-US" sz="600" b="1" dirty="0">
                <a:solidFill>
                  <a:srgbClr val="D9D9D9"/>
                </a:solidFill>
                <a:ea typeface="ＭＳ Ｐゴシック" pitchFamily="34" charset="-128"/>
              </a:rPr>
              <a:t>SAS Institute Inc. All rights reserved.</a:t>
            </a:r>
            <a:endParaRPr lang="en-US" sz="600" dirty="0">
              <a:solidFill>
                <a:srgbClr val="D9D9D9"/>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497729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ive">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533400" y="4914900"/>
            <a:ext cx="2362200" cy="228600"/>
          </a:xfrm>
          <a:prstGeom prst="rect">
            <a:avLst/>
          </a:prstGeom>
          <a:noFill/>
          <a:ln w="9525">
            <a:noFill/>
            <a:miter lim="800000"/>
            <a:headEnd/>
            <a:tailEnd/>
          </a:ln>
          <a:effectLst/>
        </p:spPr>
        <p:txBody>
          <a:bodyPr anchor="b"/>
          <a:lstStyle/>
          <a:p>
            <a:pPr eaLnBrk="0" hangingPunct="0">
              <a:defRPr/>
            </a:pPr>
            <a:endParaRPr lang="en-US" sz="600" dirty="0">
              <a:solidFill>
                <a:srgbClr val="4A91D4"/>
              </a:solidFill>
              <a:latin typeface="Times New Roman" pitchFamily="-112" charset="0"/>
              <a:ea typeface="ＭＳ Ｐゴシック" pitchFamily="-112" charset="-128"/>
              <a:cs typeface="ＭＳ Ｐゴシック" pitchFamily="-112" charset="-128"/>
            </a:endParaRPr>
          </a:p>
        </p:txBody>
      </p:sp>
      <p:sp>
        <p:nvSpPr>
          <p:cNvPr id="6" name="Line 47"/>
          <p:cNvSpPr>
            <a:spLocks noChangeShapeType="1"/>
          </p:cNvSpPr>
          <p:nvPr/>
        </p:nvSpPr>
        <p:spPr bwMode="auto">
          <a:xfrm>
            <a:off x="1252538" y="3198019"/>
            <a:ext cx="4805362" cy="0"/>
          </a:xfrm>
          <a:prstGeom prst="line">
            <a:avLst/>
          </a:prstGeom>
          <a:noFill/>
          <a:ln w="19050">
            <a:solidFill>
              <a:schemeClr val="bg1"/>
            </a:solidFill>
            <a:round/>
            <a:headEnd/>
            <a:tailEnd/>
          </a:ln>
          <a:effectLst/>
        </p:spPr>
        <p:txBody>
          <a:bodyPr/>
          <a:lstStyle/>
          <a:p>
            <a:pPr algn="ctr">
              <a:spcBef>
                <a:spcPct val="50000"/>
              </a:spcBef>
              <a:spcAft>
                <a:spcPct val="17000"/>
              </a:spcAft>
              <a:buClr>
                <a:srgbClr val="000000"/>
              </a:buClr>
              <a:buFont typeface="Wingdings" pitchFamily="2" charset="2"/>
              <a:buNone/>
              <a:defRPr/>
            </a:pPr>
            <a:endParaRPr lang="en-US">
              <a:solidFill>
                <a:srgbClr val="000000"/>
              </a:solidFill>
              <a:ea typeface="ＭＳ Ｐゴシック" pitchFamily="34" charset="-128"/>
            </a:endParaRPr>
          </a:p>
        </p:txBody>
      </p:sp>
      <p:sp>
        <p:nvSpPr>
          <p:cNvPr id="23596" name="Rectangle 44"/>
          <p:cNvSpPr>
            <a:spLocks noGrp="1" noChangeArrowheads="1"/>
          </p:cNvSpPr>
          <p:nvPr>
            <p:ph type="ctrTitle" sz="quarter"/>
          </p:nvPr>
        </p:nvSpPr>
        <p:spPr>
          <a:xfrm>
            <a:off x="1143000" y="2199172"/>
            <a:ext cx="4914900" cy="1011944"/>
          </a:xfrm>
        </p:spPr>
        <p:txBody>
          <a:bodyPr anchor="b">
            <a:spAutoFit/>
          </a:bodyPr>
          <a:lstStyle>
            <a:lvl1pPr>
              <a:defRPr sz="3600" b="1" i="0" spc="0">
                <a:solidFill>
                  <a:schemeClr val="bg1"/>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3200404"/>
            <a:ext cx="3810000" cy="326243"/>
          </a:xfrm>
        </p:spPr>
        <p:txBody>
          <a:bodyPr/>
          <a:lstStyle>
            <a:lvl1pPr marL="0" indent="0">
              <a:lnSpc>
                <a:spcPct val="95000"/>
              </a:lnSpc>
              <a:spcBef>
                <a:spcPct val="0"/>
              </a:spcBef>
              <a:spcAft>
                <a:spcPct val="0"/>
              </a:spcAft>
              <a:buFont typeface="Wingdings" pitchFamily="2" charset="2"/>
              <a:buNone/>
              <a:defRPr sz="1600" baseline="0">
                <a:solidFill>
                  <a:schemeClr val="bg1"/>
                </a:solidFill>
                <a:latin typeface="Arial Narrow" pitchFamily="34" charset="0"/>
              </a:defRPr>
            </a:lvl1pPr>
          </a:lstStyle>
          <a:p>
            <a:r>
              <a:rPr lang="en-US" smtClean="0"/>
              <a:t>Click to edit Master subtitle style</a:t>
            </a:r>
            <a:endParaRPr lang="en-US" dirty="0"/>
          </a:p>
        </p:txBody>
      </p:sp>
      <p:sp>
        <p:nvSpPr>
          <p:cNvPr id="12" name="Rectangle 11"/>
          <p:cNvSpPr>
            <a:spLocks noChangeArrowheads="1"/>
          </p:cNvSpPr>
          <p:nvPr/>
        </p:nvSpPr>
        <p:spPr bwMode="auto">
          <a:xfrm>
            <a:off x="2819400" y="4914900"/>
            <a:ext cx="3505200" cy="228600"/>
          </a:xfrm>
          <a:prstGeom prst="rect">
            <a:avLst/>
          </a:prstGeom>
          <a:noFill/>
          <a:ln w="9525">
            <a:noFill/>
            <a:miter lim="800000"/>
            <a:headEnd/>
            <a:tailEnd/>
          </a:ln>
          <a:effectLst/>
        </p:spPr>
        <p:txBody>
          <a:bodyPr anchor="b"/>
          <a:lstStyle/>
          <a:p>
            <a:pPr algn="ctr" eaLnBrk="0" hangingPunct="0"/>
            <a:r>
              <a:rPr lang="en-US" sz="600" b="1" dirty="0" smtClean="0">
                <a:solidFill>
                  <a:srgbClr val="00539B"/>
                </a:solidFill>
                <a:ea typeface="ＭＳ Ｐゴシック" pitchFamily="34" charset="-128"/>
              </a:rPr>
              <a:t/>
            </a:r>
            <a:br>
              <a:rPr lang="en-US" sz="600" b="1" dirty="0" smtClean="0">
                <a:solidFill>
                  <a:srgbClr val="00539B"/>
                </a:solidFill>
                <a:ea typeface="ＭＳ Ｐゴシック" pitchFamily="34" charset="-128"/>
              </a:rPr>
            </a:br>
            <a:r>
              <a:rPr lang="en-US" sz="600" b="1" dirty="0">
                <a:solidFill>
                  <a:srgbClr val="00539B"/>
                </a:solidFill>
                <a:ea typeface="ＭＳ Ｐゴシック" pitchFamily="34" charset="-128"/>
              </a:rPr>
              <a:t>Copyright © 2010 SAS Institute Inc. All rights reserved.</a:t>
            </a:r>
            <a:endParaRPr lang="en-US" sz="600" dirty="0">
              <a:solidFill>
                <a:srgbClr val="00539B"/>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866741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ull Coverage 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088" y="1571627"/>
            <a:ext cx="5408612" cy="752475"/>
          </a:xfrm>
        </p:spPr>
        <p:txBody>
          <a:bodyPr anchor="ctr"/>
          <a:lstStyle>
            <a:lvl1pPr algn="l">
              <a:defRPr baseline="0">
                <a:solidFill>
                  <a:srgbClr val="FFFFFF"/>
                </a:solidFill>
              </a:defRPr>
            </a:lvl1pPr>
          </a:lstStyle>
          <a:p>
            <a:r>
              <a:rPr lang="en-US" smtClean="0"/>
              <a:t>Click to edit Master title style</a:t>
            </a:r>
            <a:endParaRPr lang="en-US" dirty="0"/>
          </a:p>
        </p:txBody>
      </p:sp>
      <p:sp>
        <p:nvSpPr>
          <p:cNvPr id="14" name="Rectangle 45"/>
          <p:cNvSpPr>
            <a:spLocks noGrp="1" noChangeArrowheads="1"/>
          </p:cNvSpPr>
          <p:nvPr>
            <p:ph type="subTitle" sz="quarter" idx="1"/>
          </p:nvPr>
        </p:nvSpPr>
        <p:spPr>
          <a:xfrm>
            <a:off x="1203325" y="2464597"/>
            <a:ext cx="3810000" cy="326243"/>
          </a:xfrm>
        </p:spPr>
        <p:txBody>
          <a:bodyPr/>
          <a:lstStyle>
            <a:lvl1pPr marL="0" indent="0">
              <a:lnSpc>
                <a:spcPct val="95000"/>
              </a:lnSpc>
              <a:spcBef>
                <a:spcPct val="0"/>
              </a:spcBef>
              <a:spcAft>
                <a:spcPct val="0"/>
              </a:spcAft>
              <a:buFont typeface="Wingdings" pitchFamily="2" charset="2"/>
              <a:buNone/>
              <a:defRPr sz="1600" baseline="0">
                <a:solidFill>
                  <a:srgbClr val="D9D9D9"/>
                </a:solidFill>
                <a:latin typeface="Arial Narrow" pitchFamily="34" charset="0"/>
              </a:defRPr>
            </a:lvl1pPr>
          </a:lstStyle>
          <a:p>
            <a:r>
              <a:rPr lang="en-US" smtClean="0"/>
              <a:t>Click to edit Master subtitle style</a:t>
            </a:r>
            <a:endParaRPr lang="en-US" dirty="0"/>
          </a:p>
        </p:txBody>
      </p:sp>
      <p:sp>
        <p:nvSpPr>
          <p:cNvPr id="13" name="Rectangle 12"/>
          <p:cNvSpPr>
            <a:spLocks noChangeArrowheads="1"/>
          </p:cNvSpPr>
          <p:nvPr/>
        </p:nvSpPr>
        <p:spPr bwMode="auto">
          <a:xfrm>
            <a:off x="2819400" y="4914900"/>
            <a:ext cx="3505200" cy="228600"/>
          </a:xfrm>
          <a:prstGeom prst="rect">
            <a:avLst/>
          </a:prstGeom>
          <a:noFill/>
          <a:ln w="9525">
            <a:noFill/>
            <a:miter lim="800000"/>
            <a:headEnd/>
            <a:tailEnd/>
          </a:ln>
          <a:effectLst/>
        </p:spPr>
        <p:txBody>
          <a:bodyPr anchor="b"/>
          <a:lstStyle/>
          <a:p>
            <a:pPr algn="ctr" eaLnBrk="0" hangingPunct="0">
              <a:defRPr/>
            </a:pPr>
            <a:r>
              <a:rPr lang="en-US" sz="600" b="1" kern="0" dirty="0" smtClean="0">
                <a:solidFill>
                  <a:srgbClr val="00539B"/>
                </a:solidFill>
                <a:ea typeface="ＭＳ Ｐゴシック" pitchFamily="34" charset="-128"/>
              </a:rPr>
              <a:t/>
            </a:r>
            <a:br>
              <a:rPr lang="en-US" sz="600" b="1" kern="0" dirty="0" smtClean="0">
                <a:solidFill>
                  <a:srgbClr val="00539B"/>
                </a:solidFill>
                <a:ea typeface="ＭＳ Ｐゴシック" pitchFamily="34" charset="-128"/>
              </a:rPr>
            </a:br>
            <a:r>
              <a:rPr lang="en-US" sz="600" b="1" kern="0" dirty="0">
                <a:solidFill>
                  <a:srgbClr val="00539B"/>
                </a:solidFill>
                <a:ea typeface="ＭＳ Ｐゴシック" pitchFamily="34" charset="-128"/>
              </a:rPr>
              <a:t>Copyright © 2010 SAS Institute Inc. All rights reserved.</a:t>
            </a:r>
            <a:endParaRPr lang="en-US" sz="600" kern="0" dirty="0">
              <a:solidFill>
                <a:srgbClr val="00539B"/>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1232841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AS Closing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088" y="1571627"/>
            <a:ext cx="5408612" cy="752475"/>
          </a:xfrm>
        </p:spPr>
        <p:txBody>
          <a:bodyPr anchor="ctr"/>
          <a:lstStyle>
            <a:lvl1pPr algn="l">
              <a:defRPr baseline="0">
                <a:solidFill>
                  <a:srgbClr val="FFFFFF"/>
                </a:solidFill>
              </a:defRPr>
            </a:lvl1pPr>
          </a:lstStyle>
          <a:p>
            <a:r>
              <a:rPr lang="en-US" smtClean="0"/>
              <a:t>Click to edit Master title style</a:t>
            </a:r>
            <a:endParaRPr lang="en-US" dirty="0"/>
          </a:p>
        </p:txBody>
      </p:sp>
      <p:sp>
        <p:nvSpPr>
          <p:cNvPr id="12" name="Text Placeholder 9"/>
          <p:cNvSpPr>
            <a:spLocks noGrp="1"/>
          </p:cNvSpPr>
          <p:nvPr>
            <p:ph type="body" sz="quarter" idx="10"/>
          </p:nvPr>
        </p:nvSpPr>
        <p:spPr>
          <a:xfrm>
            <a:off x="1206500" y="2724153"/>
            <a:ext cx="5410200" cy="1732013"/>
          </a:xfrm>
        </p:spPr>
        <p:txBody>
          <a:bodyPr/>
          <a:lstStyle>
            <a:lvl1pPr marL="0" indent="0">
              <a:lnSpc>
                <a:spcPct val="100000"/>
              </a:lnSpc>
              <a:spcBef>
                <a:spcPts val="0"/>
              </a:spcBef>
              <a:spcAft>
                <a:spcPts val="0"/>
              </a:spcAft>
              <a:buNone/>
              <a:defRPr sz="1800" b="0" baseline="0">
                <a:solidFill>
                  <a:schemeClr val="bg1"/>
                </a:solidFill>
                <a:latin typeface="+mj-lt"/>
              </a:defRPr>
            </a:lvl1pPr>
            <a:lvl2pPr marL="455613" indent="-222250">
              <a:buNone/>
              <a:defRPr sz="1800" b="0">
                <a:solidFill>
                  <a:schemeClr val="bg1"/>
                </a:solidFill>
                <a:latin typeface="+mj-lt"/>
              </a:defRPr>
            </a:lvl2pPr>
            <a:lvl3pPr marL="685800" indent="-230188">
              <a:buNone/>
              <a:defRPr sz="1800" b="0">
                <a:solidFill>
                  <a:schemeClr val="bg1"/>
                </a:solidFill>
                <a:latin typeface="+mj-lt"/>
              </a:defRPr>
            </a:lvl3pPr>
            <a:lvl4pPr marL="914400" indent="-228600">
              <a:buNone/>
              <a:defRPr sz="1800" b="0">
                <a:solidFill>
                  <a:schemeClr val="bg1"/>
                </a:solidFill>
                <a:latin typeface="+mj-lt"/>
              </a:defRPr>
            </a:lvl4pPr>
            <a:lvl5pPr marL="1143000" indent="-228600">
              <a:buNone/>
              <a:tabLst/>
              <a:defRPr sz="1800" b="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Rectangle 12"/>
          <p:cNvSpPr>
            <a:spLocks noChangeArrowheads="1"/>
          </p:cNvSpPr>
          <p:nvPr/>
        </p:nvSpPr>
        <p:spPr bwMode="auto">
          <a:xfrm>
            <a:off x="2819400" y="4914900"/>
            <a:ext cx="3505200" cy="228600"/>
          </a:xfrm>
          <a:prstGeom prst="rect">
            <a:avLst/>
          </a:prstGeom>
          <a:noFill/>
          <a:ln w="9525">
            <a:noFill/>
            <a:miter lim="800000"/>
            <a:headEnd/>
            <a:tailEnd/>
          </a:ln>
          <a:effectLst/>
        </p:spPr>
        <p:txBody>
          <a:bodyPr anchor="b"/>
          <a:lstStyle/>
          <a:p>
            <a:pPr algn="ctr" eaLnBrk="0" hangingPunct="0"/>
            <a:r>
              <a:rPr lang="en-US" sz="600" b="1" dirty="0" smtClean="0">
                <a:solidFill>
                  <a:srgbClr val="00539B"/>
                </a:solidFill>
                <a:ea typeface="ＭＳ Ｐゴシック" pitchFamily="34" charset="-128"/>
              </a:rPr>
              <a:t/>
            </a:r>
            <a:br>
              <a:rPr lang="en-US" sz="600" b="1" dirty="0" smtClean="0">
                <a:solidFill>
                  <a:srgbClr val="00539B"/>
                </a:solidFill>
                <a:ea typeface="ＭＳ Ｐゴシック" pitchFamily="34" charset="-128"/>
              </a:rPr>
            </a:br>
            <a:r>
              <a:rPr lang="en-US" sz="600" b="1" dirty="0">
                <a:solidFill>
                  <a:srgbClr val="00539B"/>
                </a:solidFill>
                <a:ea typeface="ＭＳ Ｐゴシック" pitchFamily="34" charset="-128"/>
              </a:rPr>
              <a:t>Copyright © 2010 SAS Institute Inc. All rights reserved.</a:t>
            </a:r>
            <a:endParaRPr lang="en-US" sz="600" dirty="0">
              <a:solidFill>
                <a:srgbClr val="00539B"/>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1884897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AS Closing Slide Alternativ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3769" y="4419602"/>
            <a:ext cx="4748212" cy="390525"/>
          </a:xfrm>
        </p:spPr>
        <p:txBody>
          <a:bodyPr/>
          <a:lstStyle>
            <a:lvl1pPr algn="ctr">
              <a:defRPr sz="2800" baseline="0">
                <a:solidFill>
                  <a:schemeClr val="bg1"/>
                </a:solidFill>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1603375" y="2714628"/>
            <a:ext cx="5969000" cy="1732013"/>
          </a:xfrm>
        </p:spPr>
        <p:txBody>
          <a:bodyPr/>
          <a:lstStyle>
            <a:lvl1pPr marL="0" indent="0" algn="ctr">
              <a:lnSpc>
                <a:spcPct val="100000"/>
              </a:lnSpc>
              <a:spcBef>
                <a:spcPts val="0"/>
              </a:spcBef>
              <a:spcAft>
                <a:spcPts val="0"/>
              </a:spcAft>
              <a:buNone/>
              <a:defRPr sz="1800" b="0" baseline="0">
                <a:solidFill>
                  <a:schemeClr val="bg1"/>
                </a:solidFill>
                <a:latin typeface="+mj-lt"/>
              </a:defRPr>
            </a:lvl1pPr>
            <a:lvl2pPr>
              <a:buNone/>
              <a:defRPr sz="1800" b="0">
                <a:solidFill>
                  <a:schemeClr val="bg1"/>
                </a:solidFill>
                <a:latin typeface="+mj-lt"/>
              </a:defRPr>
            </a:lvl2pPr>
            <a:lvl3pPr>
              <a:buNone/>
              <a:defRPr sz="1800" b="0">
                <a:solidFill>
                  <a:schemeClr val="bg1"/>
                </a:solidFill>
                <a:latin typeface="+mj-lt"/>
              </a:defRPr>
            </a:lvl3pPr>
            <a:lvl4pPr>
              <a:buNone/>
              <a:defRPr sz="1800" b="0">
                <a:solidFill>
                  <a:schemeClr val="bg1"/>
                </a:solidFill>
                <a:latin typeface="+mj-lt"/>
              </a:defRPr>
            </a:lvl4pPr>
            <a:lvl5pPr>
              <a:buNone/>
              <a:defRPr sz="1800" b="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Rectangle 13"/>
          <p:cNvSpPr>
            <a:spLocks noChangeArrowheads="1"/>
          </p:cNvSpPr>
          <p:nvPr/>
        </p:nvSpPr>
        <p:spPr bwMode="auto">
          <a:xfrm>
            <a:off x="2819400" y="4914900"/>
            <a:ext cx="3505200" cy="228600"/>
          </a:xfrm>
          <a:prstGeom prst="rect">
            <a:avLst/>
          </a:prstGeom>
          <a:noFill/>
          <a:ln w="9525">
            <a:noFill/>
            <a:miter lim="800000"/>
            <a:headEnd/>
            <a:tailEnd/>
          </a:ln>
          <a:effectLst/>
        </p:spPr>
        <p:txBody>
          <a:bodyPr anchor="b"/>
          <a:lstStyle/>
          <a:p>
            <a:pPr algn="ctr" eaLnBrk="0" hangingPunct="0"/>
            <a:r>
              <a:rPr lang="en-US" sz="600" b="1" dirty="0" smtClean="0">
                <a:solidFill>
                  <a:srgbClr val="00539B"/>
                </a:solidFill>
                <a:ea typeface="ＭＳ Ｐゴシック" pitchFamily="34" charset="-128"/>
              </a:rPr>
              <a:t/>
            </a:r>
            <a:br>
              <a:rPr lang="en-US" sz="600" b="1" dirty="0" smtClean="0">
                <a:solidFill>
                  <a:srgbClr val="00539B"/>
                </a:solidFill>
                <a:ea typeface="ＭＳ Ｐゴシック" pitchFamily="34" charset="-128"/>
              </a:rPr>
            </a:br>
            <a:r>
              <a:rPr lang="en-US" sz="600" b="1" dirty="0">
                <a:solidFill>
                  <a:srgbClr val="00539B"/>
                </a:solidFill>
                <a:ea typeface="ＭＳ Ｐゴシック" pitchFamily="34" charset="-128"/>
              </a:rPr>
              <a:t>Copyright © 2010 SAS Institute Inc. All rights reserved.</a:t>
            </a:r>
            <a:endParaRPr lang="en-US" sz="600" dirty="0">
              <a:solidFill>
                <a:srgbClr val="00539B"/>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26809565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255847"/>
            <a:ext cx="6054720"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0" y="1879253"/>
            <a:ext cx="8232776" cy="1384995"/>
          </a:xfr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6924777"/>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306473"/>
            <a:ext cx="2515438" cy="253916"/>
          </a:xfrm>
        </p:spPr>
        <p:txBody>
          <a:bodyPr/>
          <a:lstStyle>
            <a:lvl1pPr>
              <a:defRPr>
                <a:latin typeface="Calibri" pitchFamily="34" charset="0"/>
                <a:cs typeface="Calibri" pitchFamily="34" charset="0"/>
              </a:defRPr>
            </a:lvl1p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255847"/>
            <a:ext cx="6054720"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Calibri" pitchFamily="34" charset="0"/>
                <a:cs typeface="Calibri" pitchFamily="34" charset="0"/>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0" y="1879254"/>
            <a:ext cx="8232776" cy="2001766"/>
          </a:xfrm>
        </p:spPr>
        <p:txBody>
          <a:bodyPr wrap="square" anchor="t">
            <a:spAutoFit/>
          </a:bodyPr>
          <a:lstStyle>
            <a:lvl1pPr>
              <a:defRPr baseline="0">
                <a:latin typeface="Calibri" pitchFamily="34" charset="0"/>
                <a:cs typeface="Calibri" pitchFamily="34" charset="0"/>
              </a:defRPr>
            </a:lvl1pPr>
            <a:lvl2pPr>
              <a:defRPr baseline="0">
                <a:latin typeface="Calibri" pitchFamily="34" charset="0"/>
                <a:cs typeface="Calibri" pitchFamily="34" charset="0"/>
              </a:defRPr>
            </a:lvl2pPr>
            <a:lvl3pPr>
              <a:defRPr baseline="0">
                <a:latin typeface="Calibri" pitchFamily="34" charset="0"/>
                <a:cs typeface="Calibri" pitchFamily="34" charset="0"/>
              </a:defRPr>
            </a:lvl3pPr>
            <a:lvl4pPr>
              <a:defRPr baseline="0">
                <a:latin typeface="Calibri" pitchFamily="34" charset="0"/>
                <a:cs typeface="Calibri" pitchFamily="34" charset="0"/>
              </a:defRPr>
            </a:lvl4pPr>
            <a:lvl5pPr>
              <a:defRPr baseline="0">
                <a:latin typeface="Calibri" pitchFamily="34" charset="0"/>
                <a:cs typeface="Calibri"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4450700"/>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6" y="255847"/>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spTree>
    <p:extLst>
      <p:ext uri="{BB962C8B-B14F-4D97-AF65-F5344CB8AC3E}">
        <p14:creationId xmlns:p14="http://schemas.microsoft.com/office/powerpoint/2010/main" val="313743750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6" y="264154"/>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918324231"/>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6" y="255847"/>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spTree>
    <p:extLst>
      <p:ext uri="{BB962C8B-B14F-4D97-AF65-F5344CB8AC3E}">
        <p14:creationId xmlns:p14="http://schemas.microsoft.com/office/powerpoint/2010/main" val="102881959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Line 47"/>
          <p:cNvSpPr>
            <a:spLocks noChangeShapeType="1"/>
          </p:cNvSpPr>
          <p:nvPr/>
        </p:nvSpPr>
        <p:spPr bwMode="auto">
          <a:xfrm>
            <a:off x="1252538" y="3198813"/>
            <a:ext cx="4805362" cy="0"/>
          </a:xfrm>
          <a:prstGeom prst="line">
            <a:avLst/>
          </a:prstGeom>
          <a:noFill/>
          <a:ln w="19050">
            <a:solidFill>
              <a:schemeClr val="accent5"/>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dirty="0">
              <a:solidFill>
                <a:srgbClr val="292929"/>
              </a:solidFill>
              <a:ea typeface="ＭＳ Ｐゴシック" pitchFamily="34" charset="-128"/>
            </a:endParaRPr>
          </a:p>
        </p:txBody>
      </p:sp>
      <p:sp>
        <p:nvSpPr>
          <p:cNvPr id="5" name="Rectangle 5"/>
          <p:cNvSpPr>
            <a:spLocks noChangeArrowheads="1"/>
          </p:cNvSpPr>
          <p:nvPr userDrawn="1"/>
        </p:nvSpPr>
        <p:spPr bwMode="auto">
          <a:xfrm>
            <a:off x="4" y="0"/>
            <a:ext cx="544513" cy="5143500"/>
          </a:xfrm>
          <a:prstGeom prst="rect">
            <a:avLst/>
          </a:prstGeom>
          <a:solidFill>
            <a:srgbClr val="FF881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50000"/>
              </a:spcBef>
              <a:spcAft>
                <a:spcPct val="17000"/>
              </a:spcAft>
              <a:buClr>
                <a:srgbClr val="000000"/>
              </a:buClr>
              <a:buFont typeface="Wingdings" pitchFamily="2" charset="2"/>
              <a:buNone/>
            </a:pPr>
            <a:endParaRPr lang="en-US" sz="1400" dirty="0">
              <a:solidFill>
                <a:srgbClr val="292929"/>
              </a:solidFill>
              <a:ea typeface="ＭＳ Ｐゴシック" pitchFamily="34" charset="-128"/>
            </a:endParaRPr>
          </a:p>
        </p:txBody>
      </p:sp>
      <p:sp>
        <p:nvSpPr>
          <p:cNvPr id="6" name="TextBox 7"/>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C1C1C1"/>
                </a:solidFill>
                <a:latin typeface=" arial"/>
                <a:ea typeface=" arial"/>
                <a:cs typeface=" arial"/>
              </a:rPr>
              <a:t/>
            </a:r>
            <a:br>
              <a:rPr lang="en-US" sz="600" b="1" dirty="0">
                <a:solidFill>
                  <a:srgbClr val="C1C1C1"/>
                </a:solidFill>
                <a:latin typeface=" arial"/>
                <a:ea typeface=" arial"/>
                <a:cs typeface=" arial"/>
              </a:rPr>
            </a:br>
            <a:r>
              <a:rPr lang="en-US" sz="600" b="1" dirty="0">
                <a:solidFill>
                  <a:srgbClr val="C1C1C1"/>
                </a:solidFill>
                <a:latin typeface=" arial"/>
                <a:ea typeface=" arial"/>
                <a:cs typeface=" arial"/>
              </a:rPr>
              <a:t>Copyright © 2011, SAS Institute Inc. All rights reserved.</a:t>
            </a:r>
          </a:p>
        </p:txBody>
      </p:sp>
      <p:sp>
        <p:nvSpPr>
          <p:cNvPr id="23596" name="Rectangle 44"/>
          <p:cNvSpPr>
            <a:spLocks noGrp="1" noChangeArrowheads="1"/>
          </p:cNvSpPr>
          <p:nvPr>
            <p:ph type="ctrTitle" sz="quarter"/>
          </p:nvPr>
        </p:nvSpPr>
        <p:spPr>
          <a:xfrm>
            <a:off x="1143000" y="2199172"/>
            <a:ext cx="4914900" cy="1011944"/>
          </a:xfrm>
        </p:spPr>
        <p:txBody>
          <a:bodyPr anchor="b">
            <a:spAutoFit/>
          </a:bodyPr>
          <a:lstStyle>
            <a:lvl1pPr>
              <a:defRPr sz="3600" b="1" i="0" spc="0">
                <a:solidFill>
                  <a:srgbClr val="0053C3"/>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3200403"/>
            <a:ext cx="3810000" cy="326243"/>
          </a:xfrm>
        </p:spPr>
        <p:txBody>
          <a:bodyPr/>
          <a:lstStyle>
            <a:lvl1pPr marL="0" indent="0">
              <a:lnSpc>
                <a:spcPct val="95000"/>
              </a:lnSpc>
              <a:spcBef>
                <a:spcPct val="0"/>
              </a:spcBef>
              <a:spcAft>
                <a:spcPct val="0"/>
              </a:spcAft>
              <a:buFont typeface="Wingdings" pitchFamily="2" charset="2"/>
              <a:buNone/>
              <a:defRPr sz="1600" baseline="0">
                <a:solidFill>
                  <a:schemeClr val="tx1"/>
                </a:solidFill>
                <a:latin typeface="Arial"/>
              </a:defRPr>
            </a:lvl1pPr>
          </a:lstStyle>
          <a:p>
            <a:r>
              <a:rPr lang="en-US" smtClean="0"/>
              <a:t>Click to edit Master subtitle style</a:t>
            </a:r>
            <a:endParaRPr lang="en-US" dirty="0"/>
          </a:p>
        </p:txBody>
      </p:sp>
    </p:spTree>
    <p:extLst>
      <p:ext uri="{BB962C8B-B14F-4D97-AF65-F5344CB8AC3E}">
        <p14:creationId xmlns:p14="http://schemas.microsoft.com/office/powerpoint/2010/main" val="178471069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53C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38179" y="919162"/>
            <a:ext cx="8201025" cy="2001766"/>
          </a:xfrm>
        </p:spPr>
        <p:txBody>
          <a:bodyPr/>
          <a:lstStyle>
            <a:lvl1pPr>
              <a:buClr>
                <a:schemeClr val="accent2"/>
              </a:buClr>
              <a:defRPr/>
            </a:lvl1pPr>
            <a:lvl2pPr>
              <a:buClr>
                <a:schemeClr val="accent2"/>
              </a:buClr>
              <a:buFont typeface="Wingdings" pitchFamily="2" charset="2"/>
              <a:buChar char="§"/>
              <a:defRPr baseline="0">
                <a:solidFill>
                  <a:schemeClr val="bg2"/>
                </a:solidFill>
              </a:defRPr>
            </a:lvl2pPr>
            <a:lvl3pPr>
              <a:buClr>
                <a:schemeClr val="accent2"/>
              </a:buClr>
              <a:buFont typeface="Arial" pitchFamily="34" charset="0"/>
              <a:buChar char="»"/>
              <a:defRPr baseline="0">
                <a:solidFill>
                  <a:schemeClr val="bg2"/>
                </a:solidFill>
              </a:defRPr>
            </a:lvl3pPr>
            <a:lvl4pPr>
              <a:buClr>
                <a:schemeClr val="accent2"/>
              </a:buClr>
              <a:buFont typeface="Arial" pitchFamily="34" charset="0"/>
              <a:buChar char="»"/>
              <a:defRPr baseline="0">
                <a:solidFill>
                  <a:schemeClr val="bg2"/>
                </a:solidFill>
              </a:defRPr>
            </a:lvl4pPr>
            <a:lvl5pPr>
              <a:buClr>
                <a:schemeClr val="accent2"/>
              </a:buClr>
              <a:buFont typeface="Arial" pitchFamily="34" charset="0"/>
              <a:buChar char="–"/>
              <a:defRPr baseline="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944956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64447312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Image Only">
    <p:spTree>
      <p:nvGrpSpPr>
        <p:cNvPr id="1" name=""/>
        <p:cNvGrpSpPr/>
        <p:nvPr/>
      </p:nvGrpSpPr>
      <p:grpSpPr>
        <a:xfrm>
          <a:off x="0" y="0"/>
          <a:ext cx="0" cy="0"/>
          <a:chOff x="0" y="0"/>
          <a:chExt cx="0" cy="0"/>
        </a:xfrm>
      </p:grpSpPr>
      <p:pic>
        <p:nvPicPr>
          <p:cNvPr id="2" name="Picture 11" descr="ppt_4-3_text-no-color.png"/>
          <p:cNvPicPr preferRelativeResize="0">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86315"/>
            <a:ext cx="9144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52719E"/>
                </a:solidFill>
                <a:latin typeface=" arial"/>
                <a:ea typeface=" arial"/>
                <a:cs typeface=" arial"/>
              </a:rPr>
              <a:t/>
            </a:r>
            <a:br>
              <a:rPr lang="en-US" sz="600" b="1" dirty="0">
                <a:solidFill>
                  <a:srgbClr val="52719E"/>
                </a:solidFill>
                <a:latin typeface=" arial"/>
                <a:ea typeface=" arial"/>
                <a:cs typeface=" arial"/>
              </a:rPr>
            </a:br>
            <a:r>
              <a:rPr lang="en-US" sz="600" b="1" dirty="0">
                <a:solidFill>
                  <a:srgbClr val="52719E"/>
                </a:solidFill>
                <a:latin typeface=" arial"/>
                <a:ea typeface=" arial"/>
                <a:cs typeface=" arial"/>
              </a:rPr>
              <a:t>Copyright © 2011, SAS Institute Inc. All rights reserved.</a:t>
            </a:r>
          </a:p>
        </p:txBody>
      </p:sp>
    </p:spTree>
    <p:extLst>
      <p:ext uri="{BB962C8B-B14F-4D97-AF65-F5344CB8AC3E}">
        <p14:creationId xmlns:p14="http://schemas.microsoft.com/office/powerpoint/2010/main" val="60765905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Line 47"/>
          <p:cNvSpPr>
            <a:spLocks noChangeShapeType="1"/>
          </p:cNvSpPr>
          <p:nvPr/>
        </p:nvSpPr>
        <p:spPr bwMode="auto">
          <a:xfrm>
            <a:off x="733425" y="2146300"/>
            <a:ext cx="767715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5" name="Line 47"/>
          <p:cNvSpPr>
            <a:spLocks noChangeShapeType="1"/>
          </p:cNvSpPr>
          <p:nvPr/>
        </p:nvSpPr>
        <p:spPr bwMode="auto">
          <a:xfrm>
            <a:off x="733425" y="2146300"/>
            <a:ext cx="767715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6" name="Line 47"/>
          <p:cNvSpPr>
            <a:spLocks noChangeShapeType="1"/>
          </p:cNvSpPr>
          <p:nvPr userDrawn="1"/>
        </p:nvSpPr>
        <p:spPr bwMode="auto">
          <a:xfrm>
            <a:off x="733425" y="2146300"/>
            <a:ext cx="767715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pic>
        <p:nvPicPr>
          <p:cNvPr id="7" name="Picture 11" descr="ppt_4-3_text-no-color.png"/>
          <p:cNvPicPr preferRelativeResize="0">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86315"/>
            <a:ext cx="9144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9"/>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52719E"/>
                </a:solidFill>
                <a:latin typeface=" arial"/>
                <a:ea typeface=" arial"/>
                <a:cs typeface=" arial"/>
              </a:rPr>
              <a:t/>
            </a:r>
            <a:br>
              <a:rPr lang="en-US" sz="600" b="1" dirty="0">
                <a:solidFill>
                  <a:srgbClr val="52719E"/>
                </a:solidFill>
                <a:latin typeface=" arial"/>
                <a:ea typeface=" arial"/>
                <a:cs typeface=" arial"/>
              </a:rPr>
            </a:br>
            <a:r>
              <a:rPr lang="en-US" sz="600" b="1" dirty="0">
                <a:solidFill>
                  <a:srgbClr val="52719E"/>
                </a:solidFill>
                <a:latin typeface=" arial"/>
                <a:ea typeface=" arial"/>
                <a:cs typeface=" arial"/>
              </a:rPr>
              <a:t>Copyright © 2011, SAS Institute Inc. All rights reserved.</a:t>
            </a:r>
          </a:p>
        </p:txBody>
      </p:sp>
      <p:sp>
        <p:nvSpPr>
          <p:cNvPr id="2" name="Title 1"/>
          <p:cNvSpPr>
            <a:spLocks noGrp="1"/>
          </p:cNvSpPr>
          <p:nvPr>
            <p:ph type="title"/>
          </p:nvPr>
        </p:nvSpPr>
        <p:spPr>
          <a:xfrm>
            <a:off x="722313" y="2143126"/>
            <a:ext cx="7688262" cy="1021556"/>
          </a:xfrm>
        </p:spPr>
        <p:txBody>
          <a:bodyPr/>
          <a:lstStyle>
            <a:lvl1pPr algn="l">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773795"/>
            <a:ext cx="7688262" cy="369332"/>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3142338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2300" y="1135859"/>
            <a:ext cx="3873500" cy="2459071"/>
          </a:xfrm>
        </p:spPr>
        <p:txBody>
          <a:bodyPr/>
          <a:lstStyle>
            <a:lvl1pPr>
              <a:defRPr sz="2800"/>
            </a:lvl1pPr>
            <a:lvl2pPr>
              <a:buClr>
                <a:schemeClr val="accent2"/>
              </a:buClr>
              <a:defRPr sz="2400"/>
            </a:lvl2pPr>
            <a:lvl3pPr>
              <a:defRPr sz="2000">
                <a:solidFill>
                  <a:schemeClr val="bg2"/>
                </a:solidFill>
              </a:defRPr>
            </a:lvl3pPr>
            <a:lvl4pPr>
              <a:buClr>
                <a:schemeClr val="accent2"/>
              </a:buClr>
              <a:buFont typeface="Arial" pitchFamily="34" charset="0"/>
              <a:buChar char="»"/>
              <a:defRPr sz="1800">
                <a:solidFill>
                  <a:schemeClr val="bg2"/>
                </a:solidFill>
              </a:defRPr>
            </a:lvl4pPr>
            <a:lvl5pPr>
              <a:buClr>
                <a:schemeClr val="accent2"/>
              </a:buClr>
              <a:buFont typeface="Arial" pitchFamily="34" charset="0"/>
              <a:buChar char="–"/>
              <a:defRPr sz="1800">
                <a:solidFill>
                  <a:schemeClr val="bg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5859"/>
            <a:ext cx="4191000" cy="2459071"/>
          </a:xfrm>
        </p:spPr>
        <p:txBody>
          <a:bodyPr/>
          <a:lstStyle>
            <a:lvl1pPr>
              <a:defRPr sz="2800"/>
            </a:lvl1pPr>
            <a:lvl2pPr>
              <a:buClr>
                <a:schemeClr val="accent2"/>
              </a:buClr>
              <a:defRPr sz="2400"/>
            </a:lvl2pPr>
            <a:lvl3pPr>
              <a:defRPr sz="2000">
                <a:solidFill>
                  <a:schemeClr val="bg2"/>
                </a:solidFill>
              </a:defRPr>
            </a:lvl3pPr>
            <a:lvl4pPr>
              <a:buClr>
                <a:schemeClr val="accent2"/>
              </a:buClr>
              <a:buFont typeface="Arial" pitchFamily="34" charset="0"/>
              <a:buChar char="»"/>
              <a:defRPr sz="1800">
                <a:solidFill>
                  <a:schemeClr val="bg2"/>
                </a:solidFill>
              </a:defRPr>
            </a:lvl4pPr>
            <a:lvl5pPr>
              <a:buClr>
                <a:schemeClr val="accent2"/>
              </a:buClr>
              <a:buFont typeface="Arial" pitchFamily="34" charset="0"/>
              <a:buChar char="–"/>
              <a:defRPr sz="1800">
                <a:solidFill>
                  <a:schemeClr val="bg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792980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4529" y="134541"/>
            <a:ext cx="8194675" cy="8572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35000" y="709720"/>
            <a:ext cx="3862388" cy="7571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5000" y="1466851"/>
            <a:ext cx="3862388" cy="2147576"/>
          </a:xfrm>
        </p:spPr>
        <p:txBody>
          <a:bodyPr/>
          <a:lstStyle>
            <a:lvl1pPr>
              <a:defRPr sz="2400"/>
            </a:lvl1pPr>
            <a:lvl2pPr>
              <a:defRPr sz="2000"/>
            </a:lvl2pPr>
            <a:lvl3pPr>
              <a:defRPr sz="1800">
                <a:solidFill>
                  <a:schemeClr val="bg2"/>
                </a:solidFill>
              </a:defRPr>
            </a:lvl3pPr>
            <a:lvl4pPr>
              <a:buClr>
                <a:schemeClr val="accent2"/>
              </a:buClr>
              <a:buFont typeface="Arial" pitchFamily="34" charset="0"/>
              <a:buChar char="»"/>
              <a:defRPr sz="1600">
                <a:solidFill>
                  <a:schemeClr val="bg2"/>
                </a:solidFill>
              </a:defRPr>
            </a:lvl4pPr>
            <a:lvl5pPr>
              <a:buFont typeface="Arial" pitchFamily="34" charset="0"/>
              <a:buChar char="–"/>
              <a:defRPr sz="1600">
                <a:solidFill>
                  <a:schemeClr val="bg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0" y="709720"/>
            <a:ext cx="4194175" cy="7571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466849"/>
            <a:ext cx="4194175" cy="2147576"/>
          </a:xfrm>
        </p:spPr>
        <p:txBody>
          <a:bodyPr/>
          <a:lstStyle>
            <a:lvl1pPr>
              <a:defRPr sz="2400"/>
            </a:lvl1pPr>
            <a:lvl2pPr>
              <a:defRPr sz="2000"/>
            </a:lvl2pPr>
            <a:lvl3pPr>
              <a:defRPr sz="1800">
                <a:solidFill>
                  <a:schemeClr val="bg2"/>
                </a:solidFill>
              </a:defRPr>
            </a:lvl3pPr>
            <a:lvl4pPr>
              <a:buClr>
                <a:schemeClr val="accent2"/>
              </a:buClr>
              <a:buFont typeface="Arial" pitchFamily="34" charset="0"/>
              <a:buChar char="»"/>
              <a:defRPr sz="1600">
                <a:solidFill>
                  <a:schemeClr val="bg2"/>
                </a:solidFill>
              </a:defRPr>
            </a:lvl4pPr>
            <a:lvl5pPr>
              <a:buFont typeface="Arial" pitchFamily="34" charset="0"/>
              <a:buChar char="–"/>
              <a:defRPr sz="1600">
                <a:solidFill>
                  <a:schemeClr val="bg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870659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1_Black Background">
    <p:bg>
      <p:bgPr>
        <a:solidFill>
          <a:srgbClr val="000000"/>
        </a:solidFill>
        <a:effectLst/>
      </p:bgPr>
    </p:bg>
    <p:spTree>
      <p:nvGrpSpPr>
        <p:cNvPr id="1" name=""/>
        <p:cNvGrpSpPr/>
        <p:nvPr/>
      </p:nvGrpSpPr>
      <p:grpSpPr>
        <a:xfrm>
          <a:off x="0" y="0"/>
          <a:ext cx="0" cy="0"/>
          <a:chOff x="0" y="0"/>
          <a:chExt cx="0" cy="0"/>
        </a:xfrm>
      </p:grpSpPr>
      <p:sp>
        <p:nvSpPr>
          <p:cNvPr id="2" name="Slide Number Placeholder 7"/>
          <p:cNvSpPr txBox="1">
            <a:spLocks/>
          </p:cNvSpPr>
          <p:nvPr userDrawn="1"/>
        </p:nvSpPr>
        <p:spPr bwMode="auto">
          <a:xfrm>
            <a:off x="8591550" y="4908550"/>
            <a:ext cx="55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r" eaLnBrk="1" fontAlgn="base" hangingPunct="1">
              <a:spcBef>
                <a:spcPct val="50000"/>
              </a:spcBef>
              <a:spcAft>
                <a:spcPct val="17000"/>
              </a:spcAft>
              <a:buClr>
                <a:srgbClr val="000000"/>
              </a:buClr>
              <a:buFont typeface="Wingdings" pitchFamily="2" charset="2"/>
              <a:buNone/>
            </a:pPr>
            <a:fld id="{2C8A0A19-8C16-4BFA-99D1-B92E5A356B34}" type="slidenum">
              <a:rPr lang="en-US" sz="800">
                <a:solidFill>
                  <a:srgbClr val="5E5E5E"/>
                </a:solidFill>
              </a:rPr>
              <a:pPr algn="r" eaLnBrk="1" fontAlgn="base" hangingPunct="1">
                <a:spcBef>
                  <a:spcPct val="50000"/>
                </a:spcBef>
                <a:spcAft>
                  <a:spcPct val="17000"/>
                </a:spcAft>
                <a:buClr>
                  <a:srgbClr val="000000"/>
                </a:buClr>
                <a:buFont typeface="Wingdings" pitchFamily="2" charset="2"/>
                <a:buNone/>
              </a:pPr>
              <a:t>‹#›</a:t>
            </a:fld>
            <a:endParaRPr lang="en-US" sz="800" dirty="0">
              <a:solidFill>
                <a:srgbClr val="5E5E5E"/>
              </a:solidFill>
            </a:endParaRPr>
          </a:p>
        </p:txBody>
      </p:sp>
      <p:sp>
        <p:nvSpPr>
          <p:cNvPr id="3" name="TextBox 3"/>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555555"/>
                </a:solidFill>
                <a:latin typeface=" arial"/>
                <a:ea typeface=" arial"/>
                <a:cs typeface=" arial"/>
              </a:rPr>
              <a:t/>
            </a:r>
            <a:br>
              <a:rPr lang="en-US" sz="600" b="1" dirty="0">
                <a:solidFill>
                  <a:srgbClr val="555555"/>
                </a:solidFill>
                <a:latin typeface=" arial"/>
                <a:ea typeface=" arial"/>
                <a:cs typeface=" arial"/>
              </a:rPr>
            </a:br>
            <a:r>
              <a:rPr lang="en-US" sz="600" b="1" dirty="0">
                <a:solidFill>
                  <a:srgbClr val="555555"/>
                </a:solidFill>
                <a:latin typeface=" arial"/>
                <a:ea typeface=" arial"/>
                <a:cs typeface=" arial"/>
              </a:rPr>
              <a:t>Copyright © 2011, SAS Institute Inc. All rights reserved.</a:t>
            </a:r>
          </a:p>
        </p:txBody>
      </p:sp>
    </p:spTree>
    <p:extLst>
      <p:ext uri="{BB962C8B-B14F-4D97-AF65-F5344CB8AC3E}">
        <p14:creationId xmlns:p14="http://schemas.microsoft.com/office/powerpoint/2010/main" val="36601942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2" name="Slide Number Placeholder 7"/>
          <p:cNvSpPr txBox="1">
            <a:spLocks/>
          </p:cNvSpPr>
          <p:nvPr userDrawn="1"/>
        </p:nvSpPr>
        <p:spPr bwMode="auto">
          <a:xfrm>
            <a:off x="8591550" y="4908550"/>
            <a:ext cx="55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r" eaLnBrk="1" fontAlgn="base" hangingPunct="1">
              <a:spcBef>
                <a:spcPct val="50000"/>
              </a:spcBef>
              <a:spcAft>
                <a:spcPct val="17000"/>
              </a:spcAft>
              <a:buClr>
                <a:srgbClr val="000000"/>
              </a:buClr>
              <a:buFont typeface="Wingdings" pitchFamily="2" charset="2"/>
              <a:buNone/>
            </a:pPr>
            <a:fld id="{D9FFF6CC-6578-4A7B-8114-80AFC96D267F}" type="slidenum">
              <a:rPr lang="en-US" sz="800">
                <a:solidFill>
                  <a:srgbClr val="BFBFBF"/>
                </a:solidFill>
              </a:rPr>
              <a:pPr algn="r" eaLnBrk="1" fontAlgn="base" hangingPunct="1">
                <a:spcBef>
                  <a:spcPct val="50000"/>
                </a:spcBef>
                <a:spcAft>
                  <a:spcPct val="17000"/>
                </a:spcAft>
                <a:buClr>
                  <a:srgbClr val="000000"/>
                </a:buClr>
                <a:buFont typeface="Wingdings" pitchFamily="2" charset="2"/>
                <a:buNone/>
              </a:pPr>
              <a:t>‹#›</a:t>
            </a:fld>
            <a:endParaRPr lang="en-US" sz="800" dirty="0">
              <a:solidFill>
                <a:srgbClr val="BFBFBF"/>
              </a:solidFill>
            </a:endParaRPr>
          </a:p>
        </p:txBody>
      </p:sp>
      <p:sp>
        <p:nvSpPr>
          <p:cNvPr id="3" name="TextBox 4"/>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C1C1C1"/>
                </a:solidFill>
                <a:latin typeface=" arial"/>
                <a:ea typeface=" arial"/>
                <a:cs typeface=" arial"/>
              </a:rPr>
              <a:t/>
            </a:r>
            <a:br>
              <a:rPr lang="en-US" sz="600" b="1" dirty="0">
                <a:solidFill>
                  <a:srgbClr val="C1C1C1"/>
                </a:solidFill>
                <a:latin typeface=" arial"/>
                <a:ea typeface=" arial"/>
                <a:cs typeface=" arial"/>
              </a:rPr>
            </a:br>
            <a:r>
              <a:rPr lang="en-US" sz="600" b="1" dirty="0">
                <a:solidFill>
                  <a:srgbClr val="C1C1C1"/>
                </a:solidFill>
                <a:latin typeface=" arial"/>
                <a:ea typeface=" arial"/>
                <a:cs typeface=" arial"/>
              </a:rPr>
              <a:t>Copyright © 2011, SAS Institute Inc. All rights reserved.</a:t>
            </a:r>
          </a:p>
        </p:txBody>
      </p:sp>
    </p:spTree>
    <p:extLst>
      <p:ext uri="{BB962C8B-B14F-4D97-AF65-F5344CB8AC3E}">
        <p14:creationId xmlns:p14="http://schemas.microsoft.com/office/powerpoint/2010/main" val="28268776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727285"/>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iv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533400" y="4914900"/>
            <a:ext cx="2362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fontAlgn="base" hangingPunct="0">
              <a:spcBef>
                <a:spcPct val="0"/>
              </a:spcBef>
              <a:spcAft>
                <a:spcPct val="0"/>
              </a:spcAft>
            </a:pPr>
            <a:endParaRPr lang="en-US" sz="600" dirty="0">
              <a:solidFill>
                <a:srgbClr val="4A91D4"/>
              </a:solidFill>
              <a:ea typeface="ＭＳ Ｐゴシック" pitchFamily="34" charset="-128"/>
            </a:endParaRPr>
          </a:p>
        </p:txBody>
      </p:sp>
      <p:sp>
        <p:nvSpPr>
          <p:cNvPr id="5" name="Line 47"/>
          <p:cNvSpPr>
            <a:spLocks noChangeShapeType="1"/>
          </p:cNvSpPr>
          <p:nvPr/>
        </p:nvSpPr>
        <p:spPr bwMode="auto">
          <a:xfrm>
            <a:off x="1252538" y="3198813"/>
            <a:ext cx="4805362"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6" name="TextBox 6"/>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00539B"/>
                </a:solidFill>
                <a:latin typeface=" arial"/>
                <a:ea typeface=" arial"/>
                <a:cs typeface=" arial"/>
              </a:rPr>
              <a:t/>
            </a:r>
            <a:br>
              <a:rPr lang="en-US" sz="600" b="1" dirty="0">
                <a:solidFill>
                  <a:srgbClr val="00539B"/>
                </a:solidFill>
                <a:latin typeface=" arial"/>
                <a:ea typeface=" arial"/>
                <a:cs typeface=" arial"/>
              </a:rPr>
            </a:br>
            <a:r>
              <a:rPr lang="en-US" sz="600" b="1" dirty="0">
                <a:solidFill>
                  <a:srgbClr val="00539B"/>
                </a:solidFill>
                <a:latin typeface=" arial"/>
                <a:ea typeface=" arial"/>
                <a:cs typeface=" arial"/>
              </a:rPr>
              <a:t>Copyright © 2011, SAS Institute Inc. All rights reserved.</a:t>
            </a:r>
          </a:p>
        </p:txBody>
      </p:sp>
      <p:sp>
        <p:nvSpPr>
          <p:cNvPr id="23596" name="Rectangle 44"/>
          <p:cNvSpPr>
            <a:spLocks noGrp="1" noChangeArrowheads="1"/>
          </p:cNvSpPr>
          <p:nvPr>
            <p:ph type="ctrTitle" sz="quarter"/>
          </p:nvPr>
        </p:nvSpPr>
        <p:spPr>
          <a:xfrm>
            <a:off x="1143000" y="2199172"/>
            <a:ext cx="4914900" cy="1011944"/>
          </a:xfrm>
        </p:spPr>
        <p:txBody>
          <a:bodyPr anchor="b">
            <a:spAutoFit/>
          </a:bodyPr>
          <a:lstStyle>
            <a:lvl1pPr>
              <a:defRPr sz="3600" b="1" i="0" spc="0">
                <a:solidFill>
                  <a:schemeClr val="bg1"/>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3200403"/>
            <a:ext cx="3810000" cy="326243"/>
          </a:xfrm>
        </p:spPr>
        <p:txBody>
          <a:bodyPr/>
          <a:lstStyle>
            <a:lvl1pPr marL="0" indent="0">
              <a:lnSpc>
                <a:spcPct val="95000"/>
              </a:lnSpc>
              <a:spcBef>
                <a:spcPct val="0"/>
              </a:spcBef>
              <a:spcAft>
                <a:spcPct val="0"/>
              </a:spcAft>
              <a:buFont typeface="Wingdings" pitchFamily="2" charset="2"/>
              <a:buNone/>
              <a:defRPr sz="1600" baseline="0">
                <a:solidFill>
                  <a:schemeClr val="bg1"/>
                </a:solidFill>
                <a:latin typeface="Arial"/>
              </a:defRPr>
            </a:lvl1pPr>
          </a:lstStyle>
          <a:p>
            <a:r>
              <a:rPr lang="en-US" smtClean="0"/>
              <a:t>Click to edit Master subtitle style</a:t>
            </a:r>
            <a:endParaRPr lang="en-US" dirty="0"/>
          </a:p>
        </p:txBody>
      </p:sp>
    </p:spTree>
    <p:extLst>
      <p:ext uri="{BB962C8B-B14F-4D97-AF65-F5344CB8AC3E}">
        <p14:creationId xmlns:p14="http://schemas.microsoft.com/office/powerpoint/2010/main" val="319543843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Full Coverage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19"/>
          <p:cNvGrpSpPr>
            <a:grpSpLocks/>
          </p:cNvGrpSpPr>
          <p:nvPr userDrawn="1"/>
        </p:nvGrpSpPr>
        <p:grpSpPr bwMode="auto">
          <a:xfrm>
            <a:off x="1323979" y="4733926"/>
            <a:ext cx="1654175" cy="166688"/>
            <a:chOff x="1195324" y="673735"/>
            <a:chExt cx="4235450" cy="428625"/>
          </a:xfrm>
        </p:grpSpPr>
        <p:sp>
          <p:nvSpPr>
            <p:cNvPr id="5" name="Freeform 22"/>
            <p:cNvSpPr>
              <a:spLocks/>
            </p:cNvSpPr>
            <p:nvPr/>
          </p:nvSpPr>
          <p:spPr bwMode="auto">
            <a:xfrm>
              <a:off x="1195324" y="681899"/>
              <a:ext cx="528415" cy="412296"/>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6" name="Freeform 23"/>
            <p:cNvSpPr>
              <a:spLocks/>
            </p:cNvSpPr>
            <p:nvPr/>
          </p:nvSpPr>
          <p:spPr bwMode="auto">
            <a:xfrm>
              <a:off x="1731869" y="681899"/>
              <a:ext cx="524352" cy="412296"/>
            </a:xfrm>
            <a:custGeom>
              <a:avLst/>
              <a:gdLst>
                <a:gd name="T0" fmla="*/ 0 w 330"/>
                <a:gd name="T1" fmla="*/ 0 h 258"/>
                <a:gd name="T2" fmla="*/ 66 w 330"/>
                <a:gd name="T3" fmla="*/ 0 h 258"/>
                <a:gd name="T4" fmla="*/ 96 w 330"/>
                <a:gd name="T5" fmla="*/ 184 h 258"/>
                <a:gd name="T6" fmla="*/ 98 w 330"/>
                <a:gd name="T7" fmla="*/ 184 h 258"/>
                <a:gd name="T8" fmla="*/ 130 w 330"/>
                <a:gd name="T9" fmla="*/ 0 h 258"/>
                <a:gd name="T10" fmla="*/ 200 w 330"/>
                <a:gd name="T11" fmla="*/ 0 h 258"/>
                <a:gd name="T12" fmla="*/ 234 w 330"/>
                <a:gd name="T13" fmla="*/ 184 h 258"/>
                <a:gd name="T14" fmla="*/ 236 w 330"/>
                <a:gd name="T15" fmla="*/ 184 h 258"/>
                <a:gd name="T16" fmla="*/ 266 w 330"/>
                <a:gd name="T17" fmla="*/ 0 h 258"/>
                <a:gd name="T18" fmla="*/ 330 w 330"/>
                <a:gd name="T19" fmla="*/ 0 h 258"/>
                <a:gd name="T20" fmla="*/ 274 w 330"/>
                <a:gd name="T21" fmla="*/ 258 h 258"/>
                <a:gd name="T22" fmla="*/ 200 w 330"/>
                <a:gd name="T23" fmla="*/ 258 h 258"/>
                <a:gd name="T24" fmla="*/ 166 w 330"/>
                <a:gd name="T25" fmla="*/ 76 h 258"/>
                <a:gd name="T26" fmla="*/ 164 w 330"/>
                <a:gd name="T27" fmla="*/ 76 h 258"/>
                <a:gd name="T28" fmla="*/ 132 w 330"/>
                <a:gd name="T29" fmla="*/ 258 h 258"/>
                <a:gd name="T30" fmla="*/ 56 w 330"/>
                <a:gd name="T31" fmla="*/ 258 h 258"/>
                <a:gd name="T32" fmla="*/ 0 w 330"/>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7" name="Freeform 24"/>
            <p:cNvSpPr>
              <a:spLocks/>
            </p:cNvSpPr>
            <p:nvPr/>
          </p:nvSpPr>
          <p:spPr bwMode="auto">
            <a:xfrm>
              <a:off x="2264350" y="681899"/>
              <a:ext cx="528415" cy="412296"/>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8" name="Rectangle 25"/>
            <p:cNvSpPr>
              <a:spLocks noChangeArrowheads="1"/>
            </p:cNvSpPr>
            <p:nvPr/>
          </p:nvSpPr>
          <p:spPr bwMode="auto">
            <a:xfrm>
              <a:off x="2809024" y="975813"/>
              <a:ext cx="101617" cy="118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9" name="Freeform 26"/>
            <p:cNvSpPr>
              <a:spLocks/>
            </p:cNvSpPr>
            <p:nvPr/>
          </p:nvSpPr>
          <p:spPr bwMode="auto">
            <a:xfrm>
              <a:off x="2967547" y="673735"/>
              <a:ext cx="304856" cy="428625"/>
            </a:xfrm>
            <a:custGeom>
              <a:avLst/>
              <a:gdLst>
                <a:gd name="T0" fmla="*/ 60 w 192"/>
                <a:gd name="T1" fmla="*/ 188 h 270"/>
                <a:gd name="T2" fmla="*/ 60 w 192"/>
                <a:gd name="T3" fmla="*/ 196 h 270"/>
                <a:gd name="T4" fmla="*/ 66 w 192"/>
                <a:gd name="T5" fmla="*/ 210 h 270"/>
                <a:gd name="T6" fmla="*/ 74 w 192"/>
                <a:gd name="T7" fmla="*/ 220 h 270"/>
                <a:gd name="T8" fmla="*/ 86 w 192"/>
                <a:gd name="T9" fmla="*/ 224 h 270"/>
                <a:gd name="T10" fmla="*/ 94 w 192"/>
                <a:gd name="T11" fmla="*/ 226 h 270"/>
                <a:gd name="T12" fmla="*/ 114 w 192"/>
                <a:gd name="T13" fmla="*/ 222 h 270"/>
                <a:gd name="T14" fmla="*/ 122 w 192"/>
                <a:gd name="T15" fmla="*/ 214 h 270"/>
                <a:gd name="T16" fmla="*/ 128 w 192"/>
                <a:gd name="T17" fmla="*/ 202 h 270"/>
                <a:gd name="T18" fmla="*/ 128 w 192"/>
                <a:gd name="T19" fmla="*/ 194 h 270"/>
                <a:gd name="T20" fmla="*/ 120 w 192"/>
                <a:gd name="T21" fmla="*/ 176 h 270"/>
                <a:gd name="T22" fmla="*/ 104 w 192"/>
                <a:gd name="T23" fmla="*/ 166 h 270"/>
                <a:gd name="T24" fmla="*/ 58 w 192"/>
                <a:gd name="T25" fmla="*/ 148 h 270"/>
                <a:gd name="T26" fmla="*/ 34 w 192"/>
                <a:gd name="T27" fmla="*/ 138 h 270"/>
                <a:gd name="T28" fmla="*/ 16 w 192"/>
                <a:gd name="T29" fmla="*/ 122 h 270"/>
                <a:gd name="T30" fmla="*/ 6 w 192"/>
                <a:gd name="T31" fmla="*/ 102 h 270"/>
                <a:gd name="T32" fmla="*/ 2 w 192"/>
                <a:gd name="T33" fmla="*/ 78 h 270"/>
                <a:gd name="T34" fmla="*/ 4 w 192"/>
                <a:gd name="T35" fmla="*/ 62 h 270"/>
                <a:gd name="T36" fmla="*/ 14 w 192"/>
                <a:gd name="T37" fmla="*/ 34 h 270"/>
                <a:gd name="T38" fmla="*/ 38 w 192"/>
                <a:gd name="T39" fmla="*/ 12 h 270"/>
                <a:gd name="T40" fmla="*/ 74 w 192"/>
                <a:gd name="T41" fmla="*/ 2 h 270"/>
                <a:gd name="T42" fmla="*/ 98 w 192"/>
                <a:gd name="T43" fmla="*/ 0 h 270"/>
                <a:gd name="T44" fmla="*/ 136 w 192"/>
                <a:gd name="T45" fmla="*/ 4 h 270"/>
                <a:gd name="T46" fmla="*/ 164 w 192"/>
                <a:gd name="T47" fmla="*/ 18 h 270"/>
                <a:gd name="T48" fmla="*/ 180 w 192"/>
                <a:gd name="T49" fmla="*/ 42 h 270"/>
                <a:gd name="T50" fmla="*/ 186 w 192"/>
                <a:gd name="T51" fmla="*/ 72 h 270"/>
                <a:gd name="T52" fmla="*/ 126 w 192"/>
                <a:gd name="T53" fmla="*/ 84 h 270"/>
                <a:gd name="T54" fmla="*/ 124 w 192"/>
                <a:gd name="T55" fmla="*/ 66 h 270"/>
                <a:gd name="T56" fmla="*/ 120 w 192"/>
                <a:gd name="T57" fmla="*/ 54 h 270"/>
                <a:gd name="T58" fmla="*/ 110 w 192"/>
                <a:gd name="T59" fmla="*/ 48 h 270"/>
                <a:gd name="T60" fmla="*/ 96 w 192"/>
                <a:gd name="T61" fmla="*/ 44 h 270"/>
                <a:gd name="T62" fmla="*/ 84 w 192"/>
                <a:gd name="T63" fmla="*/ 46 h 270"/>
                <a:gd name="T64" fmla="*/ 72 w 192"/>
                <a:gd name="T65" fmla="*/ 56 h 270"/>
                <a:gd name="T66" fmla="*/ 66 w 192"/>
                <a:gd name="T67" fmla="*/ 66 h 270"/>
                <a:gd name="T68" fmla="*/ 66 w 192"/>
                <a:gd name="T69" fmla="*/ 72 h 270"/>
                <a:gd name="T70" fmla="*/ 72 w 192"/>
                <a:gd name="T71" fmla="*/ 90 h 270"/>
                <a:gd name="T72" fmla="*/ 94 w 192"/>
                <a:gd name="T73" fmla="*/ 102 h 270"/>
                <a:gd name="T74" fmla="*/ 134 w 192"/>
                <a:gd name="T75" fmla="*/ 116 h 270"/>
                <a:gd name="T76" fmla="*/ 160 w 192"/>
                <a:gd name="T77" fmla="*/ 128 h 270"/>
                <a:gd name="T78" fmla="*/ 178 w 192"/>
                <a:gd name="T79" fmla="*/ 144 h 270"/>
                <a:gd name="T80" fmla="*/ 188 w 192"/>
                <a:gd name="T81" fmla="*/ 164 h 270"/>
                <a:gd name="T82" fmla="*/ 192 w 192"/>
                <a:gd name="T83" fmla="*/ 190 h 270"/>
                <a:gd name="T84" fmla="*/ 190 w 192"/>
                <a:gd name="T85" fmla="*/ 208 h 270"/>
                <a:gd name="T86" fmla="*/ 176 w 192"/>
                <a:gd name="T87" fmla="*/ 240 h 270"/>
                <a:gd name="T88" fmla="*/ 150 w 192"/>
                <a:gd name="T89" fmla="*/ 260 h 270"/>
                <a:gd name="T90" fmla="*/ 116 w 192"/>
                <a:gd name="T91" fmla="*/ 270 h 270"/>
                <a:gd name="T92" fmla="*/ 96 w 192"/>
                <a:gd name="T93" fmla="*/ 270 h 270"/>
                <a:gd name="T94" fmla="*/ 50 w 192"/>
                <a:gd name="T95" fmla="*/ 264 h 270"/>
                <a:gd name="T96" fmla="*/ 20 w 192"/>
                <a:gd name="T97" fmla="*/ 248 h 270"/>
                <a:gd name="T98" fmla="*/ 6 w 192"/>
                <a:gd name="T99" fmla="*/ 222 h 270"/>
                <a:gd name="T100" fmla="*/ 0 w 192"/>
                <a:gd name="T101" fmla="*/ 188 h 270"/>
                <a:gd name="T102" fmla="*/ 60 w 192"/>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2" h="270">
                  <a:moveTo>
                    <a:pt x="60" y="180"/>
                  </a:moveTo>
                  <a:lnTo>
                    <a:pt x="60" y="188"/>
                  </a:lnTo>
                  <a:lnTo>
                    <a:pt x="60" y="196"/>
                  </a:lnTo>
                  <a:lnTo>
                    <a:pt x="62" y="204"/>
                  </a:lnTo>
                  <a:lnTo>
                    <a:pt x="66" y="210"/>
                  </a:lnTo>
                  <a:lnTo>
                    <a:pt x="68" y="216"/>
                  </a:lnTo>
                  <a:lnTo>
                    <a:pt x="74" y="220"/>
                  </a:lnTo>
                  <a:lnTo>
                    <a:pt x="80" y="222"/>
                  </a:lnTo>
                  <a:lnTo>
                    <a:pt x="86" y="224"/>
                  </a:lnTo>
                  <a:lnTo>
                    <a:pt x="94" y="226"/>
                  </a:lnTo>
                  <a:lnTo>
                    <a:pt x="108" y="224"/>
                  </a:lnTo>
                  <a:lnTo>
                    <a:pt x="114" y="222"/>
                  </a:lnTo>
                  <a:lnTo>
                    <a:pt x="118" y="218"/>
                  </a:lnTo>
                  <a:lnTo>
                    <a:pt x="122" y="214"/>
                  </a:lnTo>
                  <a:lnTo>
                    <a:pt x="126" y="208"/>
                  </a:lnTo>
                  <a:lnTo>
                    <a:pt x="128" y="202"/>
                  </a:lnTo>
                  <a:lnTo>
                    <a:pt x="128" y="194"/>
                  </a:lnTo>
                  <a:lnTo>
                    <a:pt x="126" y="184"/>
                  </a:lnTo>
                  <a:lnTo>
                    <a:pt x="120" y="176"/>
                  </a:lnTo>
                  <a:lnTo>
                    <a:pt x="114" y="170"/>
                  </a:lnTo>
                  <a:lnTo>
                    <a:pt x="104" y="166"/>
                  </a:lnTo>
                  <a:lnTo>
                    <a:pt x="58" y="148"/>
                  </a:lnTo>
                  <a:lnTo>
                    <a:pt x="44" y="144"/>
                  </a:lnTo>
                  <a:lnTo>
                    <a:pt x="34" y="138"/>
                  </a:lnTo>
                  <a:lnTo>
                    <a:pt x="24" y="130"/>
                  </a:lnTo>
                  <a:lnTo>
                    <a:pt x="16" y="122"/>
                  </a:lnTo>
                  <a:lnTo>
                    <a:pt x="10" y="112"/>
                  </a:lnTo>
                  <a:lnTo>
                    <a:pt x="6" y="102"/>
                  </a:lnTo>
                  <a:lnTo>
                    <a:pt x="4" y="90"/>
                  </a:lnTo>
                  <a:lnTo>
                    <a:pt x="2" y="78"/>
                  </a:lnTo>
                  <a:lnTo>
                    <a:pt x="4" y="62"/>
                  </a:lnTo>
                  <a:lnTo>
                    <a:pt x="8" y="48"/>
                  </a:lnTo>
                  <a:lnTo>
                    <a:pt x="14" y="34"/>
                  </a:lnTo>
                  <a:lnTo>
                    <a:pt x="24" y="22"/>
                  </a:lnTo>
                  <a:lnTo>
                    <a:pt x="38" y="12"/>
                  </a:lnTo>
                  <a:lnTo>
                    <a:pt x="54" y="6"/>
                  </a:lnTo>
                  <a:lnTo>
                    <a:pt x="74" y="2"/>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4" y="66"/>
                  </a:lnTo>
                  <a:lnTo>
                    <a:pt x="122" y="60"/>
                  </a:lnTo>
                  <a:lnTo>
                    <a:pt x="120" y="54"/>
                  </a:lnTo>
                  <a:lnTo>
                    <a:pt x="116" y="50"/>
                  </a:lnTo>
                  <a:lnTo>
                    <a:pt x="110" y="48"/>
                  </a:lnTo>
                  <a:lnTo>
                    <a:pt x="104" y="46"/>
                  </a:lnTo>
                  <a:lnTo>
                    <a:pt x="96" y="44"/>
                  </a:lnTo>
                  <a:lnTo>
                    <a:pt x="84" y="46"/>
                  </a:lnTo>
                  <a:lnTo>
                    <a:pt x="76" y="52"/>
                  </a:lnTo>
                  <a:lnTo>
                    <a:pt x="72" y="56"/>
                  </a:lnTo>
                  <a:lnTo>
                    <a:pt x="68" y="60"/>
                  </a:lnTo>
                  <a:lnTo>
                    <a:pt x="66" y="66"/>
                  </a:lnTo>
                  <a:lnTo>
                    <a:pt x="66" y="72"/>
                  </a:lnTo>
                  <a:lnTo>
                    <a:pt x="68" y="82"/>
                  </a:lnTo>
                  <a:lnTo>
                    <a:pt x="72" y="90"/>
                  </a:lnTo>
                  <a:lnTo>
                    <a:pt x="80" y="96"/>
                  </a:lnTo>
                  <a:lnTo>
                    <a:pt x="94" y="102"/>
                  </a:lnTo>
                  <a:lnTo>
                    <a:pt x="134" y="116"/>
                  </a:lnTo>
                  <a:lnTo>
                    <a:pt x="148" y="122"/>
                  </a:lnTo>
                  <a:lnTo>
                    <a:pt x="160" y="128"/>
                  </a:lnTo>
                  <a:lnTo>
                    <a:pt x="170" y="136"/>
                  </a:lnTo>
                  <a:lnTo>
                    <a:pt x="178" y="144"/>
                  </a:lnTo>
                  <a:lnTo>
                    <a:pt x="184" y="152"/>
                  </a:lnTo>
                  <a:lnTo>
                    <a:pt x="188" y="164"/>
                  </a:lnTo>
                  <a:lnTo>
                    <a:pt x="190" y="176"/>
                  </a:lnTo>
                  <a:lnTo>
                    <a:pt x="192" y="190"/>
                  </a:lnTo>
                  <a:lnTo>
                    <a:pt x="190" y="208"/>
                  </a:lnTo>
                  <a:lnTo>
                    <a:pt x="184" y="226"/>
                  </a:lnTo>
                  <a:lnTo>
                    <a:pt x="176" y="240"/>
                  </a:lnTo>
                  <a:lnTo>
                    <a:pt x="164" y="250"/>
                  </a:lnTo>
                  <a:lnTo>
                    <a:pt x="150" y="260"/>
                  </a:lnTo>
                  <a:lnTo>
                    <a:pt x="134" y="266"/>
                  </a:lnTo>
                  <a:lnTo>
                    <a:pt x="11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0" name="Freeform 27"/>
            <p:cNvSpPr>
              <a:spLocks noEditPoints="1"/>
            </p:cNvSpPr>
            <p:nvPr/>
          </p:nvSpPr>
          <p:spPr bwMode="auto">
            <a:xfrm>
              <a:off x="3308984" y="673735"/>
              <a:ext cx="317049" cy="428625"/>
            </a:xfrm>
            <a:custGeom>
              <a:avLst/>
              <a:gdLst>
                <a:gd name="T0" fmla="*/ 8 w 200"/>
                <a:gd name="T1" fmla="*/ 80 h 270"/>
                <a:gd name="T2" fmla="*/ 10 w 200"/>
                <a:gd name="T3" fmla="*/ 58 h 270"/>
                <a:gd name="T4" fmla="*/ 24 w 200"/>
                <a:gd name="T5" fmla="*/ 28 h 270"/>
                <a:gd name="T6" fmla="*/ 48 w 200"/>
                <a:gd name="T7" fmla="*/ 10 h 270"/>
                <a:gd name="T8" fmla="*/ 80 w 200"/>
                <a:gd name="T9" fmla="*/ 0 h 270"/>
                <a:gd name="T10" fmla="*/ 98 w 200"/>
                <a:gd name="T11" fmla="*/ 0 h 270"/>
                <a:gd name="T12" fmla="*/ 146 w 200"/>
                <a:gd name="T13" fmla="*/ 6 h 270"/>
                <a:gd name="T14" fmla="*/ 174 w 200"/>
                <a:gd name="T15" fmla="*/ 22 h 270"/>
                <a:gd name="T16" fmla="*/ 188 w 200"/>
                <a:gd name="T17" fmla="*/ 46 h 270"/>
                <a:gd name="T18" fmla="*/ 192 w 200"/>
                <a:gd name="T19" fmla="*/ 78 h 270"/>
                <a:gd name="T20" fmla="*/ 192 w 200"/>
                <a:gd name="T21" fmla="*/ 214 h 270"/>
                <a:gd name="T22" fmla="*/ 196 w 200"/>
                <a:gd name="T23" fmla="*/ 254 h 270"/>
                <a:gd name="T24" fmla="*/ 136 w 200"/>
                <a:gd name="T25" fmla="*/ 264 h 270"/>
                <a:gd name="T26" fmla="*/ 132 w 200"/>
                <a:gd name="T27" fmla="*/ 250 h 270"/>
                <a:gd name="T28" fmla="*/ 128 w 200"/>
                <a:gd name="T29" fmla="*/ 238 h 270"/>
                <a:gd name="T30" fmla="*/ 122 w 200"/>
                <a:gd name="T31" fmla="*/ 246 h 270"/>
                <a:gd name="T32" fmla="*/ 108 w 200"/>
                <a:gd name="T33" fmla="*/ 260 h 270"/>
                <a:gd name="T34" fmla="*/ 92 w 200"/>
                <a:gd name="T35" fmla="*/ 268 h 270"/>
                <a:gd name="T36" fmla="*/ 62 w 200"/>
                <a:gd name="T37" fmla="*/ 270 h 270"/>
                <a:gd name="T38" fmla="*/ 46 w 200"/>
                <a:gd name="T39" fmla="*/ 268 h 270"/>
                <a:gd name="T40" fmla="*/ 22 w 200"/>
                <a:gd name="T41" fmla="*/ 256 h 270"/>
                <a:gd name="T42" fmla="*/ 8 w 200"/>
                <a:gd name="T43" fmla="*/ 236 h 270"/>
                <a:gd name="T44" fmla="*/ 0 w 200"/>
                <a:gd name="T45" fmla="*/ 210 h 270"/>
                <a:gd name="T46" fmla="*/ 0 w 200"/>
                <a:gd name="T47" fmla="*/ 196 h 270"/>
                <a:gd name="T48" fmla="*/ 4 w 200"/>
                <a:gd name="T49" fmla="*/ 166 h 270"/>
                <a:gd name="T50" fmla="*/ 16 w 200"/>
                <a:gd name="T51" fmla="*/ 144 h 270"/>
                <a:gd name="T52" fmla="*/ 36 w 200"/>
                <a:gd name="T53" fmla="*/ 128 h 270"/>
                <a:gd name="T54" fmla="*/ 64 w 200"/>
                <a:gd name="T55" fmla="*/ 116 h 270"/>
                <a:gd name="T56" fmla="*/ 102 w 200"/>
                <a:gd name="T57" fmla="*/ 106 h 270"/>
                <a:gd name="T58" fmla="*/ 122 w 200"/>
                <a:gd name="T59" fmla="*/ 96 h 270"/>
                <a:gd name="T60" fmla="*/ 128 w 200"/>
                <a:gd name="T61" fmla="*/ 76 h 270"/>
                <a:gd name="T62" fmla="*/ 126 w 200"/>
                <a:gd name="T63" fmla="*/ 62 h 270"/>
                <a:gd name="T64" fmla="*/ 122 w 200"/>
                <a:gd name="T65" fmla="*/ 54 h 270"/>
                <a:gd name="T66" fmla="*/ 112 w 200"/>
                <a:gd name="T67" fmla="*/ 46 h 270"/>
                <a:gd name="T68" fmla="*/ 98 w 200"/>
                <a:gd name="T69" fmla="*/ 44 h 270"/>
                <a:gd name="T70" fmla="*/ 90 w 200"/>
                <a:gd name="T71" fmla="*/ 46 h 270"/>
                <a:gd name="T72" fmla="*/ 80 w 200"/>
                <a:gd name="T73" fmla="*/ 50 h 270"/>
                <a:gd name="T74" fmla="*/ 72 w 200"/>
                <a:gd name="T75" fmla="*/ 58 h 270"/>
                <a:gd name="T76" fmla="*/ 68 w 200"/>
                <a:gd name="T77" fmla="*/ 78 h 270"/>
                <a:gd name="T78" fmla="*/ 8 w 200"/>
                <a:gd name="T79" fmla="*/ 86 h 270"/>
                <a:gd name="T80" fmla="*/ 128 w 200"/>
                <a:gd name="T81" fmla="*/ 136 h 270"/>
                <a:gd name="T82" fmla="*/ 100 w 200"/>
                <a:gd name="T83" fmla="*/ 148 h 270"/>
                <a:gd name="T84" fmla="*/ 84 w 200"/>
                <a:gd name="T85" fmla="*/ 154 h 270"/>
                <a:gd name="T86" fmla="*/ 72 w 200"/>
                <a:gd name="T87" fmla="*/ 162 h 270"/>
                <a:gd name="T88" fmla="*/ 64 w 200"/>
                <a:gd name="T89" fmla="*/ 174 h 270"/>
                <a:gd name="T90" fmla="*/ 62 w 200"/>
                <a:gd name="T91" fmla="*/ 190 h 270"/>
                <a:gd name="T92" fmla="*/ 68 w 200"/>
                <a:gd name="T93" fmla="*/ 214 h 270"/>
                <a:gd name="T94" fmla="*/ 76 w 200"/>
                <a:gd name="T95" fmla="*/ 222 h 270"/>
                <a:gd name="T96" fmla="*/ 88 w 200"/>
                <a:gd name="T97" fmla="*/ 226 h 270"/>
                <a:gd name="T98" fmla="*/ 102 w 200"/>
                <a:gd name="T99" fmla="*/ 224 h 270"/>
                <a:gd name="T100" fmla="*/ 114 w 200"/>
                <a:gd name="T101" fmla="*/ 216 h 270"/>
                <a:gd name="T102" fmla="*/ 124 w 200"/>
                <a:gd name="T103" fmla="*/ 204 h 270"/>
                <a:gd name="T104" fmla="*/ 128 w 200"/>
                <a:gd name="T105" fmla="*/ 186 h 2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0" h="270">
                  <a:moveTo>
                    <a:pt x="8" y="86"/>
                  </a:moveTo>
                  <a:lnTo>
                    <a:pt x="8" y="80"/>
                  </a:lnTo>
                  <a:lnTo>
                    <a:pt x="10" y="58"/>
                  </a:lnTo>
                  <a:lnTo>
                    <a:pt x="14" y="42"/>
                  </a:lnTo>
                  <a:lnTo>
                    <a:pt x="24" y="28"/>
                  </a:lnTo>
                  <a:lnTo>
                    <a:pt x="34" y="18"/>
                  </a:lnTo>
                  <a:lnTo>
                    <a:pt x="48" y="10"/>
                  </a:lnTo>
                  <a:lnTo>
                    <a:pt x="64" y="4"/>
                  </a:lnTo>
                  <a:lnTo>
                    <a:pt x="80" y="0"/>
                  </a:lnTo>
                  <a:lnTo>
                    <a:pt x="98" y="0"/>
                  </a:lnTo>
                  <a:lnTo>
                    <a:pt x="124" y="2"/>
                  </a:lnTo>
                  <a:lnTo>
                    <a:pt x="146" y="6"/>
                  </a:lnTo>
                  <a:lnTo>
                    <a:pt x="162" y="12"/>
                  </a:lnTo>
                  <a:lnTo>
                    <a:pt x="174" y="22"/>
                  </a:lnTo>
                  <a:lnTo>
                    <a:pt x="182" y="34"/>
                  </a:lnTo>
                  <a:lnTo>
                    <a:pt x="188" y="46"/>
                  </a:lnTo>
                  <a:lnTo>
                    <a:pt x="190" y="62"/>
                  </a:lnTo>
                  <a:lnTo>
                    <a:pt x="192" y="78"/>
                  </a:lnTo>
                  <a:lnTo>
                    <a:pt x="192" y="214"/>
                  </a:lnTo>
                  <a:lnTo>
                    <a:pt x="194" y="242"/>
                  </a:lnTo>
                  <a:lnTo>
                    <a:pt x="196" y="254"/>
                  </a:lnTo>
                  <a:lnTo>
                    <a:pt x="200" y="264"/>
                  </a:lnTo>
                  <a:lnTo>
                    <a:pt x="136" y="264"/>
                  </a:lnTo>
                  <a:lnTo>
                    <a:pt x="132" y="250"/>
                  </a:lnTo>
                  <a:lnTo>
                    <a:pt x="128" y="238"/>
                  </a:lnTo>
                  <a:lnTo>
                    <a:pt x="122" y="246"/>
                  </a:lnTo>
                  <a:lnTo>
                    <a:pt x="116" y="254"/>
                  </a:lnTo>
                  <a:lnTo>
                    <a:pt x="108" y="260"/>
                  </a:lnTo>
                  <a:lnTo>
                    <a:pt x="100" y="264"/>
                  </a:lnTo>
                  <a:lnTo>
                    <a:pt x="92" y="268"/>
                  </a:lnTo>
                  <a:lnTo>
                    <a:pt x="84" y="270"/>
                  </a:lnTo>
                  <a:lnTo>
                    <a:pt x="62" y="270"/>
                  </a:lnTo>
                  <a:lnTo>
                    <a:pt x="46" y="268"/>
                  </a:lnTo>
                  <a:lnTo>
                    <a:pt x="32" y="264"/>
                  </a:lnTo>
                  <a:lnTo>
                    <a:pt x="22" y="256"/>
                  </a:lnTo>
                  <a:lnTo>
                    <a:pt x="14" y="246"/>
                  </a:lnTo>
                  <a:lnTo>
                    <a:pt x="8" y="236"/>
                  </a:lnTo>
                  <a:lnTo>
                    <a:pt x="2" y="222"/>
                  </a:lnTo>
                  <a:lnTo>
                    <a:pt x="0" y="210"/>
                  </a:lnTo>
                  <a:lnTo>
                    <a:pt x="0" y="196"/>
                  </a:lnTo>
                  <a:lnTo>
                    <a:pt x="0" y="180"/>
                  </a:lnTo>
                  <a:lnTo>
                    <a:pt x="4" y="166"/>
                  </a:lnTo>
                  <a:lnTo>
                    <a:pt x="8" y="154"/>
                  </a:lnTo>
                  <a:lnTo>
                    <a:pt x="16" y="144"/>
                  </a:lnTo>
                  <a:lnTo>
                    <a:pt x="24" y="134"/>
                  </a:lnTo>
                  <a:lnTo>
                    <a:pt x="36" y="128"/>
                  </a:lnTo>
                  <a:lnTo>
                    <a:pt x="48" y="122"/>
                  </a:lnTo>
                  <a:lnTo>
                    <a:pt x="64" y="116"/>
                  </a:lnTo>
                  <a:lnTo>
                    <a:pt x="102" y="106"/>
                  </a:lnTo>
                  <a:lnTo>
                    <a:pt x="114" y="102"/>
                  </a:lnTo>
                  <a:lnTo>
                    <a:pt x="122" y="96"/>
                  </a:lnTo>
                  <a:lnTo>
                    <a:pt x="128" y="88"/>
                  </a:lnTo>
                  <a:lnTo>
                    <a:pt x="128" y="76"/>
                  </a:lnTo>
                  <a:lnTo>
                    <a:pt x="126" y="62"/>
                  </a:lnTo>
                  <a:lnTo>
                    <a:pt x="124" y="58"/>
                  </a:lnTo>
                  <a:lnTo>
                    <a:pt x="122" y="54"/>
                  </a:lnTo>
                  <a:lnTo>
                    <a:pt x="118" y="50"/>
                  </a:lnTo>
                  <a:lnTo>
                    <a:pt x="112" y="46"/>
                  </a:lnTo>
                  <a:lnTo>
                    <a:pt x="106" y="46"/>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84" y="154"/>
                  </a:lnTo>
                  <a:lnTo>
                    <a:pt x="76" y="158"/>
                  </a:lnTo>
                  <a:lnTo>
                    <a:pt x="72" y="162"/>
                  </a:lnTo>
                  <a:lnTo>
                    <a:pt x="68" y="168"/>
                  </a:lnTo>
                  <a:lnTo>
                    <a:pt x="64" y="174"/>
                  </a:lnTo>
                  <a:lnTo>
                    <a:pt x="62" y="190"/>
                  </a:lnTo>
                  <a:lnTo>
                    <a:pt x="64" y="204"/>
                  </a:lnTo>
                  <a:lnTo>
                    <a:pt x="68" y="214"/>
                  </a:lnTo>
                  <a:lnTo>
                    <a:pt x="72" y="220"/>
                  </a:lnTo>
                  <a:lnTo>
                    <a:pt x="76" y="222"/>
                  </a:lnTo>
                  <a:lnTo>
                    <a:pt x="82" y="224"/>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1" name="Freeform 28"/>
            <p:cNvSpPr>
              <a:spLocks/>
            </p:cNvSpPr>
            <p:nvPr/>
          </p:nvSpPr>
          <p:spPr bwMode="auto">
            <a:xfrm>
              <a:off x="3670747" y="673735"/>
              <a:ext cx="300790" cy="428625"/>
            </a:xfrm>
            <a:custGeom>
              <a:avLst/>
              <a:gdLst>
                <a:gd name="T0" fmla="*/ 58 w 190"/>
                <a:gd name="T1" fmla="*/ 188 h 270"/>
                <a:gd name="T2" fmla="*/ 60 w 190"/>
                <a:gd name="T3" fmla="*/ 196 h 270"/>
                <a:gd name="T4" fmla="*/ 64 w 190"/>
                <a:gd name="T5" fmla="*/ 210 h 270"/>
                <a:gd name="T6" fmla="*/ 72 w 190"/>
                <a:gd name="T7" fmla="*/ 220 h 270"/>
                <a:gd name="T8" fmla="*/ 86 w 190"/>
                <a:gd name="T9" fmla="*/ 224 h 270"/>
                <a:gd name="T10" fmla="*/ 94 w 190"/>
                <a:gd name="T11" fmla="*/ 226 h 270"/>
                <a:gd name="T12" fmla="*/ 112 w 190"/>
                <a:gd name="T13" fmla="*/ 222 h 270"/>
                <a:gd name="T14" fmla="*/ 122 w 190"/>
                <a:gd name="T15" fmla="*/ 214 h 270"/>
                <a:gd name="T16" fmla="*/ 126 w 190"/>
                <a:gd name="T17" fmla="*/ 202 h 270"/>
                <a:gd name="T18" fmla="*/ 126 w 190"/>
                <a:gd name="T19" fmla="*/ 194 h 270"/>
                <a:gd name="T20" fmla="*/ 120 w 190"/>
                <a:gd name="T21" fmla="*/ 176 h 270"/>
                <a:gd name="T22" fmla="*/ 102 w 190"/>
                <a:gd name="T23" fmla="*/ 166 h 270"/>
                <a:gd name="T24" fmla="*/ 56 w 190"/>
                <a:gd name="T25" fmla="*/ 148 h 270"/>
                <a:gd name="T26" fmla="*/ 32 w 190"/>
                <a:gd name="T27" fmla="*/ 138 h 270"/>
                <a:gd name="T28" fmla="*/ 16 w 190"/>
                <a:gd name="T29" fmla="*/ 122 h 270"/>
                <a:gd name="T30" fmla="*/ 4 w 190"/>
                <a:gd name="T31" fmla="*/ 102 h 270"/>
                <a:gd name="T32" fmla="*/ 2 w 190"/>
                <a:gd name="T33" fmla="*/ 78 h 270"/>
                <a:gd name="T34" fmla="*/ 2 w 190"/>
                <a:gd name="T35" fmla="*/ 62 h 270"/>
                <a:gd name="T36" fmla="*/ 14 w 190"/>
                <a:gd name="T37" fmla="*/ 34 h 270"/>
                <a:gd name="T38" fmla="*/ 36 w 190"/>
                <a:gd name="T39" fmla="*/ 12 h 270"/>
                <a:gd name="T40" fmla="*/ 72 w 190"/>
                <a:gd name="T41" fmla="*/ 2 h 270"/>
                <a:gd name="T42" fmla="*/ 96 w 190"/>
                <a:gd name="T43" fmla="*/ 0 h 270"/>
                <a:gd name="T44" fmla="*/ 136 w 190"/>
                <a:gd name="T45" fmla="*/ 4 h 270"/>
                <a:gd name="T46" fmla="*/ 162 w 190"/>
                <a:gd name="T47" fmla="*/ 18 h 270"/>
                <a:gd name="T48" fmla="*/ 178 w 190"/>
                <a:gd name="T49" fmla="*/ 42 h 270"/>
                <a:gd name="T50" fmla="*/ 184 w 190"/>
                <a:gd name="T51" fmla="*/ 72 h 270"/>
                <a:gd name="T52" fmla="*/ 124 w 190"/>
                <a:gd name="T53" fmla="*/ 84 h 270"/>
                <a:gd name="T54" fmla="*/ 124 w 190"/>
                <a:gd name="T55" fmla="*/ 66 h 270"/>
                <a:gd name="T56" fmla="*/ 118 w 190"/>
                <a:gd name="T57" fmla="*/ 54 h 270"/>
                <a:gd name="T58" fmla="*/ 110 w 190"/>
                <a:gd name="T59" fmla="*/ 48 h 270"/>
                <a:gd name="T60" fmla="*/ 96 w 190"/>
                <a:gd name="T61" fmla="*/ 44 h 270"/>
                <a:gd name="T62" fmla="*/ 84 w 190"/>
                <a:gd name="T63" fmla="*/ 46 h 270"/>
                <a:gd name="T64" fmla="*/ 70 w 190"/>
                <a:gd name="T65" fmla="*/ 56 h 270"/>
                <a:gd name="T66" fmla="*/ 66 w 190"/>
                <a:gd name="T67" fmla="*/ 66 h 270"/>
                <a:gd name="T68" fmla="*/ 64 w 190"/>
                <a:gd name="T69" fmla="*/ 72 h 270"/>
                <a:gd name="T70" fmla="*/ 70 w 190"/>
                <a:gd name="T71" fmla="*/ 90 h 270"/>
                <a:gd name="T72" fmla="*/ 94 w 190"/>
                <a:gd name="T73" fmla="*/ 102 h 270"/>
                <a:gd name="T74" fmla="*/ 134 w 190"/>
                <a:gd name="T75" fmla="*/ 116 h 270"/>
                <a:gd name="T76" fmla="*/ 160 w 190"/>
                <a:gd name="T77" fmla="*/ 128 h 270"/>
                <a:gd name="T78" fmla="*/ 178 w 190"/>
                <a:gd name="T79" fmla="*/ 144 h 270"/>
                <a:gd name="T80" fmla="*/ 186 w 190"/>
                <a:gd name="T81" fmla="*/ 164 h 270"/>
                <a:gd name="T82" fmla="*/ 190 w 190"/>
                <a:gd name="T83" fmla="*/ 190 h 270"/>
                <a:gd name="T84" fmla="*/ 188 w 190"/>
                <a:gd name="T85" fmla="*/ 208 h 270"/>
                <a:gd name="T86" fmla="*/ 174 w 190"/>
                <a:gd name="T87" fmla="*/ 240 h 270"/>
                <a:gd name="T88" fmla="*/ 148 w 190"/>
                <a:gd name="T89" fmla="*/ 260 h 270"/>
                <a:gd name="T90" fmla="*/ 114 w 190"/>
                <a:gd name="T91" fmla="*/ 270 h 270"/>
                <a:gd name="T92" fmla="*/ 94 w 190"/>
                <a:gd name="T93" fmla="*/ 270 h 270"/>
                <a:gd name="T94" fmla="*/ 48 w 190"/>
                <a:gd name="T95" fmla="*/ 264 h 270"/>
                <a:gd name="T96" fmla="*/ 20 w 190"/>
                <a:gd name="T97" fmla="*/ 248 h 270"/>
                <a:gd name="T98" fmla="*/ 4 w 190"/>
                <a:gd name="T99" fmla="*/ 222 h 270"/>
                <a:gd name="T100" fmla="*/ 0 w 190"/>
                <a:gd name="T101" fmla="*/ 188 h 270"/>
                <a:gd name="T102" fmla="*/ 58 w 190"/>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0" h="270">
                  <a:moveTo>
                    <a:pt x="58" y="180"/>
                  </a:moveTo>
                  <a:lnTo>
                    <a:pt x="58" y="188"/>
                  </a:lnTo>
                  <a:lnTo>
                    <a:pt x="60" y="196"/>
                  </a:lnTo>
                  <a:lnTo>
                    <a:pt x="62" y="204"/>
                  </a:lnTo>
                  <a:lnTo>
                    <a:pt x="64" y="210"/>
                  </a:lnTo>
                  <a:lnTo>
                    <a:pt x="68" y="216"/>
                  </a:lnTo>
                  <a:lnTo>
                    <a:pt x="72" y="220"/>
                  </a:lnTo>
                  <a:lnTo>
                    <a:pt x="78" y="222"/>
                  </a:lnTo>
                  <a:lnTo>
                    <a:pt x="86" y="224"/>
                  </a:lnTo>
                  <a:lnTo>
                    <a:pt x="94" y="226"/>
                  </a:lnTo>
                  <a:lnTo>
                    <a:pt x="108" y="224"/>
                  </a:lnTo>
                  <a:lnTo>
                    <a:pt x="112" y="222"/>
                  </a:lnTo>
                  <a:lnTo>
                    <a:pt x="118" y="218"/>
                  </a:lnTo>
                  <a:lnTo>
                    <a:pt x="122" y="214"/>
                  </a:lnTo>
                  <a:lnTo>
                    <a:pt x="124" y="208"/>
                  </a:lnTo>
                  <a:lnTo>
                    <a:pt x="126" y="202"/>
                  </a:lnTo>
                  <a:lnTo>
                    <a:pt x="126" y="194"/>
                  </a:lnTo>
                  <a:lnTo>
                    <a:pt x="124" y="184"/>
                  </a:lnTo>
                  <a:lnTo>
                    <a:pt x="120" y="176"/>
                  </a:lnTo>
                  <a:lnTo>
                    <a:pt x="112" y="170"/>
                  </a:lnTo>
                  <a:lnTo>
                    <a:pt x="102" y="166"/>
                  </a:lnTo>
                  <a:lnTo>
                    <a:pt x="56" y="148"/>
                  </a:lnTo>
                  <a:lnTo>
                    <a:pt x="44" y="144"/>
                  </a:lnTo>
                  <a:lnTo>
                    <a:pt x="32" y="138"/>
                  </a:lnTo>
                  <a:lnTo>
                    <a:pt x="24" y="130"/>
                  </a:lnTo>
                  <a:lnTo>
                    <a:pt x="16" y="122"/>
                  </a:lnTo>
                  <a:lnTo>
                    <a:pt x="10" y="112"/>
                  </a:lnTo>
                  <a:lnTo>
                    <a:pt x="4" y="102"/>
                  </a:lnTo>
                  <a:lnTo>
                    <a:pt x="2" y="90"/>
                  </a:lnTo>
                  <a:lnTo>
                    <a:pt x="2" y="78"/>
                  </a:lnTo>
                  <a:lnTo>
                    <a:pt x="2" y="62"/>
                  </a:lnTo>
                  <a:lnTo>
                    <a:pt x="6" y="48"/>
                  </a:lnTo>
                  <a:lnTo>
                    <a:pt x="14" y="34"/>
                  </a:lnTo>
                  <a:lnTo>
                    <a:pt x="24" y="22"/>
                  </a:lnTo>
                  <a:lnTo>
                    <a:pt x="36" y="12"/>
                  </a:lnTo>
                  <a:lnTo>
                    <a:pt x="52" y="6"/>
                  </a:lnTo>
                  <a:lnTo>
                    <a:pt x="72" y="2"/>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66"/>
                  </a:lnTo>
                  <a:lnTo>
                    <a:pt x="122" y="60"/>
                  </a:lnTo>
                  <a:lnTo>
                    <a:pt x="118" y="54"/>
                  </a:lnTo>
                  <a:lnTo>
                    <a:pt x="114" y="50"/>
                  </a:lnTo>
                  <a:lnTo>
                    <a:pt x="110" y="48"/>
                  </a:lnTo>
                  <a:lnTo>
                    <a:pt x="104" y="46"/>
                  </a:lnTo>
                  <a:lnTo>
                    <a:pt x="96" y="44"/>
                  </a:lnTo>
                  <a:lnTo>
                    <a:pt x="84" y="46"/>
                  </a:lnTo>
                  <a:lnTo>
                    <a:pt x="74" y="52"/>
                  </a:lnTo>
                  <a:lnTo>
                    <a:pt x="70" y="56"/>
                  </a:lnTo>
                  <a:lnTo>
                    <a:pt x="68" y="60"/>
                  </a:lnTo>
                  <a:lnTo>
                    <a:pt x="66" y="66"/>
                  </a:lnTo>
                  <a:lnTo>
                    <a:pt x="64" y="72"/>
                  </a:lnTo>
                  <a:lnTo>
                    <a:pt x="66" y="82"/>
                  </a:lnTo>
                  <a:lnTo>
                    <a:pt x="70" y="90"/>
                  </a:lnTo>
                  <a:lnTo>
                    <a:pt x="80" y="96"/>
                  </a:lnTo>
                  <a:lnTo>
                    <a:pt x="94" y="102"/>
                  </a:lnTo>
                  <a:lnTo>
                    <a:pt x="134" y="116"/>
                  </a:lnTo>
                  <a:lnTo>
                    <a:pt x="148" y="122"/>
                  </a:lnTo>
                  <a:lnTo>
                    <a:pt x="160" y="128"/>
                  </a:lnTo>
                  <a:lnTo>
                    <a:pt x="170" y="136"/>
                  </a:lnTo>
                  <a:lnTo>
                    <a:pt x="178" y="144"/>
                  </a:lnTo>
                  <a:lnTo>
                    <a:pt x="182" y="152"/>
                  </a:lnTo>
                  <a:lnTo>
                    <a:pt x="186" y="164"/>
                  </a:lnTo>
                  <a:lnTo>
                    <a:pt x="190" y="176"/>
                  </a:lnTo>
                  <a:lnTo>
                    <a:pt x="190" y="190"/>
                  </a:lnTo>
                  <a:lnTo>
                    <a:pt x="188" y="208"/>
                  </a:lnTo>
                  <a:lnTo>
                    <a:pt x="182" y="226"/>
                  </a:lnTo>
                  <a:lnTo>
                    <a:pt x="174" y="240"/>
                  </a:lnTo>
                  <a:lnTo>
                    <a:pt x="162" y="250"/>
                  </a:lnTo>
                  <a:lnTo>
                    <a:pt x="148" y="260"/>
                  </a:lnTo>
                  <a:lnTo>
                    <a:pt x="132" y="266"/>
                  </a:lnTo>
                  <a:lnTo>
                    <a:pt x="11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2" name="Rectangle 29"/>
            <p:cNvSpPr>
              <a:spLocks noChangeArrowheads="1"/>
            </p:cNvSpPr>
            <p:nvPr/>
          </p:nvSpPr>
          <p:spPr bwMode="auto">
            <a:xfrm>
              <a:off x="4032506" y="975813"/>
              <a:ext cx="101620" cy="118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3" name="Freeform 30"/>
            <p:cNvSpPr>
              <a:spLocks/>
            </p:cNvSpPr>
            <p:nvPr/>
          </p:nvSpPr>
          <p:spPr bwMode="auto">
            <a:xfrm>
              <a:off x="4191032" y="673735"/>
              <a:ext cx="317049" cy="428625"/>
            </a:xfrm>
            <a:custGeom>
              <a:avLst/>
              <a:gdLst>
                <a:gd name="T0" fmla="*/ 134 w 198"/>
                <a:gd name="T1" fmla="*/ 100 h 270"/>
                <a:gd name="T2" fmla="*/ 132 w 198"/>
                <a:gd name="T3" fmla="*/ 72 h 270"/>
                <a:gd name="T4" fmla="*/ 124 w 198"/>
                <a:gd name="T5" fmla="*/ 58 h 270"/>
                <a:gd name="T6" fmla="*/ 112 w 198"/>
                <a:gd name="T7" fmla="*/ 48 h 270"/>
                <a:gd name="T8" fmla="*/ 104 w 198"/>
                <a:gd name="T9" fmla="*/ 48 h 270"/>
                <a:gd name="T10" fmla="*/ 84 w 198"/>
                <a:gd name="T11" fmla="*/ 52 h 270"/>
                <a:gd name="T12" fmla="*/ 74 w 198"/>
                <a:gd name="T13" fmla="*/ 70 h 270"/>
                <a:gd name="T14" fmla="*/ 68 w 198"/>
                <a:gd name="T15" fmla="*/ 96 h 270"/>
                <a:gd name="T16" fmla="*/ 66 w 198"/>
                <a:gd name="T17" fmla="*/ 136 h 270"/>
                <a:gd name="T18" fmla="*/ 70 w 198"/>
                <a:gd name="T19" fmla="*/ 192 h 270"/>
                <a:gd name="T20" fmla="*/ 78 w 198"/>
                <a:gd name="T21" fmla="*/ 214 h 270"/>
                <a:gd name="T22" fmla="*/ 92 w 198"/>
                <a:gd name="T23" fmla="*/ 224 h 270"/>
                <a:gd name="T24" fmla="*/ 102 w 198"/>
                <a:gd name="T25" fmla="*/ 226 h 270"/>
                <a:gd name="T26" fmla="*/ 116 w 198"/>
                <a:gd name="T27" fmla="*/ 222 h 270"/>
                <a:gd name="T28" fmla="*/ 126 w 198"/>
                <a:gd name="T29" fmla="*/ 212 h 270"/>
                <a:gd name="T30" fmla="*/ 132 w 198"/>
                <a:gd name="T31" fmla="*/ 192 h 270"/>
                <a:gd name="T32" fmla="*/ 198 w 198"/>
                <a:gd name="T33" fmla="*/ 166 h 270"/>
                <a:gd name="T34" fmla="*/ 196 w 198"/>
                <a:gd name="T35" fmla="*/ 190 h 270"/>
                <a:gd name="T36" fmla="*/ 184 w 198"/>
                <a:gd name="T37" fmla="*/ 228 h 270"/>
                <a:gd name="T38" fmla="*/ 160 w 198"/>
                <a:gd name="T39" fmla="*/ 256 h 270"/>
                <a:gd name="T40" fmla="*/ 124 w 198"/>
                <a:gd name="T41" fmla="*/ 268 h 270"/>
                <a:gd name="T42" fmla="*/ 98 w 198"/>
                <a:gd name="T43" fmla="*/ 270 h 270"/>
                <a:gd name="T44" fmla="*/ 56 w 198"/>
                <a:gd name="T45" fmla="*/ 264 h 270"/>
                <a:gd name="T46" fmla="*/ 38 w 198"/>
                <a:gd name="T47" fmla="*/ 254 h 270"/>
                <a:gd name="T48" fmla="*/ 24 w 198"/>
                <a:gd name="T49" fmla="*/ 242 h 270"/>
                <a:gd name="T50" fmla="*/ 14 w 198"/>
                <a:gd name="T51" fmla="*/ 224 h 270"/>
                <a:gd name="T52" fmla="*/ 2 w 198"/>
                <a:gd name="T53" fmla="*/ 170 h 270"/>
                <a:gd name="T54" fmla="*/ 0 w 198"/>
                <a:gd name="T55" fmla="*/ 136 h 270"/>
                <a:gd name="T56" fmla="*/ 4 w 198"/>
                <a:gd name="T57" fmla="*/ 84 h 270"/>
                <a:gd name="T58" fmla="*/ 12 w 198"/>
                <a:gd name="T59" fmla="*/ 56 h 270"/>
                <a:gd name="T60" fmla="*/ 24 w 198"/>
                <a:gd name="T61" fmla="*/ 36 h 270"/>
                <a:gd name="T62" fmla="*/ 36 w 198"/>
                <a:gd name="T63" fmla="*/ 20 h 270"/>
                <a:gd name="T64" fmla="*/ 54 w 198"/>
                <a:gd name="T65" fmla="*/ 10 h 270"/>
                <a:gd name="T66" fmla="*/ 82 w 198"/>
                <a:gd name="T67" fmla="*/ 2 h 270"/>
                <a:gd name="T68" fmla="*/ 104 w 198"/>
                <a:gd name="T69" fmla="*/ 0 h 270"/>
                <a:gd name="T70" fmla="*/ 144 w 198"/>
                <a:gd name="T71" fmla="*/ 6 h 270"/>
                <a:gd name="T72" fmla="*/ 174 w 198"/>
                <a:gd name="T73" fmla="*/ 26 h 270"/>
                <a:gd name="T74" fmla="*/ 192 w 198"/>
                <a:gd name="T75" fmla="*/ 58 h 270"/>
                <a:gd name="T76" fmla="*/ 198 w 198"/>
                <a:gd name="T77" fmla="*/ 100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94" y="48"/>
                  </a:lnTo>
                  <a:lnTo>
                    <a:pt x="84" y="52"/>
                  </a:lnTo>
                  <a:lnTo>
                    <a:pt x="78" y="60"/>
                  </a:lnTo>
                  <a:lnTo>
                    <a:pt x="74" y="70"/>
                  </a:lnTo>
                  <a:lnTo>
                    <a:pt x="70" y="82"/>
                  </a:lnTo>
                  <a:lnTo>
                    <a:pt x="68" y="96"/>
                  </a:lnTo>
                  <a:lnTo>
                    <a:pt x="66" y="136"/>
                  </a:lnTo>
                  <a:lnTo>
                    <a:pt x="68" y="176"/>
                  </a:lnTo>
                  <a:lnTo>
                    <a:pt x="70" y="192"/>
                  </a:lnTo>
                  <a:lnTo>
                    <a:pt x="72" y="204"/>
                  </a:lnTo>
                  <a:lnTo>
                    <a:pt x="78" y="214"/>
                  </a:lnTo>
                  <a:lnTo>
                    <a:pt x="84" y="220"/>
                  </a:lnTo>
                  <a:lnTo>
                    <a:pt x="92" y="224"/>
                  </a:lnTo>
                  <a:lnTo>
                    <a:pt x="102" y="226"/>
                  </a:lnTo>
                  <a:lnTo>
                    <a:pt x="110" y="224"/>
                  </a:lnTo>
                  <a:lnTo>
                    <a:pt x="116" y="222"/>
                  </a:lnTo>
                  <a:lnTo>
                    <a:pt x="122" y="218"/>
                  </a:lnTo>
                  <a:lnTo>
                    <a:pt x="126" y="212"/>
                  </a:lnTo>
                  <a:lnTo>
                    <a:pt x="130" y="202"/>
                  </a:lnTo>
                  <a:lnTo>
                    <a:pt x="132" y="192"/>
                  </a:lnTo>
                  <a:lnTo>
                    <a:pt x="134" y="166"/>
                  </a:lnTo>
                  <a:lnTo>
                    <a:pt x="198" y="166"/>
                  </a:lnTo>
                  <a:lnTo>
                    <a:pt x="196" y="190"/>
                  </a:lnTo>
                  <a:lnTo>
                    <a:pt x="192" y="210"/>
                  </a:lnTo>
                  <a:lnTo>
                    <a:pt x="184" y="228"/>
                  </a:lnTo>
                  <a:lnTo>
                    <a:pt x="174" y="244"/>
                  </a:lnTo>
                  <a:lnTo>
                    <a:pt x="160" y="256"/>
                  </a:lnTo>
                  <a:lnTo>
                    <a:pt x="144" y="264"/>
                  </a:lnTo>
                  <a:lnTo>
                    <a:pt x="124" y="268"/>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5" name="Freeform 31"/>
            <p:cNvSpPr>
              <a:spLocks noEditPoints="1"/>
            </p:cNvSpPr>
            <p:nvPr/>
          </p:nvSpPr>
          <p:spPr bwMode="auto">
            <a:xfrm>
              <a:off x="4544663" y="673735"/>
              <a:ext cx="325179" cy="428625"/>
            </a:xfrm>
            <a:custGeom>
              <a:avLst/>
              <a:gdLst>
                <a:gd name="T0" fmla="*/ 102 w 204"/>
                <a:gd name="T1" fmla="*/ 0 h 270"/>
                <a:gd name="T2" fmla="*/ 130 w 204"/>
                <a:gd name="T3" fmla="*/ 2 h 270"/>
                <a:gd name="T4" fmla="*/ 152 w 204"/>
                <a:gd name="T5" fmla="*/ 8 h 270"/>
                <a:gd name="T6" fmla="*/ 170 w 204"/>
                <a:gd name="T7" fmla="*/ 18 h 270"/>
                <a:gd name="T8" fmla="*/ 182 w 204"/>
                <a:gd name="T9" fmla="*/ 34 h 270"/>
                <a:gd name="T10" fmla="*/ 192 w 204"/>
                <a:gd name="T11" fmla="*/ 52 h 270"/>
                <a:gd name="T12" fmla="*/ 202 w 204"/>
                <a:gd name="T13" fmla="*/ 104 h 270"/>
                <a:gd name="T14" fmla="*/ 204 w 204"/>
                <a:gd name="T15" fmla="*/ 136 h 270"/>
                <a:gd name="T16" fmla="*/ 198 w 204"/>
                <a:gd name="T17" fmla="*/ 194 h 270"/>
                <a:gd name="T18" fmla="*/ 188 w 204"/>
                <a:gd name="T19" fmla="*/ 226 h 270"/>
                <a:gd name="T20" fmla="*/ 176 w 204"/>
                <a:gd name="T21" fmla="*/ 244 h 270"/>
                <a:gd name="T22" fmla="*/ 160 w 204"/>
                <a:gd name="T23" fmla="*/ 256 h 270"/>
                <a:gd name="T24" fmla="*/ 140 w 204"/>
                <a:gd name="T25" fmla="*/ 266 h 270"/>
                <a:gd name="T26" fmla="*/ 102 w 204"/>
                <a:gd name="T27" fmla="*/ 270 h 270"/>
                <a:gd name="T28" fmla="*/ 88 w 204"/>
                <a:gd name="T29" fmla="*/ 270 h 270"/>
                <a:gd name="T30" fmla="*/ 64 w 204"/>
                <a:gd name="T31" fmla="*/ 266 h 270"/>
                <a:gd name="T32" fmla="*/ 44 w 204"/>
                <a:gd name="T33" fmla="*/ 258 h 270"/>
                <a:gd name="T34" fmla="*/ 28 w 204"/>
                <a:gd name="T35" fmla="*/ 244 h 270"/>
                <a:gd name="T36" fmla="*/ 16 w 204"/>
                <a:gd name="T37" fmla="*/ 228 h 270"/>
                <a:gd name="T38" fmla="*/ 6 w 204"/>
                <a:gd name="T39" fmla="*/ 194 h 270"/>
                <a:gd name="T40" fmla="*/ 0 w 204"/>
                <a:gd name="T41" fmla="*/ 136 h 270"/>
                <a:gd name="T42" fmla="*/ 2 w 204"/>
                <a:gd name="T43" fmla="*/ 104 h 270"/>
                <a:gd name="T44" fmla="*/ 14 w 204"/>
                <a:gd name="T45" fmla="*/ 54 h 270"/>
                <a:gd name="T46" fmla="*/ 24 w 204"/>
                <a:gd name="T47" fmla="*/ 34 h 270"/>
                <a:gd name="T48" fmla="*/ 38 w 204"/>
                <a:gd name="T49" fmla="*/ 20 h 270"/>
                <a:gd name="T50" fmla="*/ 54 w 204"/>
                <a:gd name="T51" fmla="*/ 8 h 270"/>
                <a:gd name="T52" fmla="*/ 76 w 204"/>
                <a:gd name="T53" fmla="*/ 2 h 270"/>
                <a:gd name="T54" fmla="*/ 102 w 204"/>
                <a:gd name="T55" fmla="*/ 0 h 270"/>
                <a:gd name="T56" fmla="*/ 102 w 204"/>
                <a:gd name="T57" fmla="*/ 226 h 270"/>
                <a:gd name="T58" fmla="*/ 120 w 204"/>
                <a:gd name="T59" fmla="*/ 220 h 270"/>
                <a:gd name="T60" fmla="*/ 130 w 204"/>
                <a:gd name="T61" fmla="*/ 204 h 270"/>
                <a:gd name="T62" fmla="*/ 136 w 204"/>
                <a:gd name="T63" fmla="*/ 176 h 270"/>
                <a:gd name="T64" fmla="*/ 138 w 204"/>
                <a:gd name="T65" fmla="*/ 136 h 270"/>
                <a:gd name="T66" fmla="*/ 134 w 204"/>
                <a:gd name="T67" fmla="*/ 78 h 270"/>
                <a:gd name="T68" fmla="*/ 126 w 204"/>
                <a:gd name="T69" fmla="*/ 56 h 270"/>
                <a:gd name="T70" fmla="*/ 112 w 204"/>
                <a:gd name="T71" fmla="*/ 46 h 270"/>
                <a:gd name="T72" fmla="*/ 102 w 204"/>
                <a:gd name="T73" fmla="*/ 44 h 270"/>
                <a:gd name="T74" fmla="*/ 84 w 204"/>
                <a:gd name="T75" fmla="*/ 52 h 270"/>
                <a:gd name="T76" fmla="*/ 72 w 204"/>
                <a:gd name="T77" fmla="*/ 70 h 270"/>
                <a:gd name="T78" fmla="*/ 68 w 204"/>
                <a:gd name="T79" fmla="*/ 98 h 270"/>
                <a:gd name="T80" fmla="*/ 66 w 204"/>
                <a:gd name="T81" fmla="*/ 136 h 270"/>
                <a:gd name="T82" fmla="*/ 70 w 204"/>
                <a:gd name="T83" fmla="*/ 186 h 270"/>
                <a:gd name="T84" fmla="*/ 76 w 204"/>
                <a:gd name="T85" fmla="*/ 210 h 270"/>
                <a:gd name="T86" fmla="*/ 92 w 204"/>
                <a:gd name="T87" fmla="*/ 224 h 270"/>
                <a:gd name="T88" fmla="*/ 102 w 204"/>
                <a:gd name="T89" fmla="*/ 226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6" y="94"/>
                  </a:lnTo>
                  <a:lnTo>
                    <a:pt x="134" y="78"/>
                  </a:lnTo>
                  <a:lnTo>
                    <a:pt x="130" y="66"/>
                  </a:lnTo>
                  <a:lnTo>
                    <a:pt x="126" y="56"/>
                  </a:lnTo>
                  <a:lnTo>
                    <a:pt x="120" y="50"/>
                  </a:lnTo>
                  <a:lnTo>
                    <a:pt x="112" y="46"/>
                  </a:lnTo>
                  <a:lnTo>
                    <a:pt x="102" y="44"/>
                  </a:lnTo>
                  <a:lnTo>
                    <a:pt x="92" y="46"/>
                  </a:lnTo>
                  <a:lnTo>
                    <a:pt x="84" y="52"/>
                  </a:lnTo>
                  <a:lnTo>
                    <a:pt x="76" y="60"/>
                  </a:lnTo>
                  <a:lnTo>
                    <a:pt x="72" y="70"/>
                  </a:lnTo>
                  <a:lnTo>
                    <a:pt x="70" y="84"/>
                  </a:lnTo>
                  <a:lnTo>
                    <a:pt x="68" y="98"/>
                  </a:lnTo>
                  <a:lnTo>
                    <a:pt x="66" y="136"/>
                  </a:lnTo>
                  <a:lnTo>
                    <a:pt x="68" y="172"/>
                  </a:lnTo>
                  <a:lnTo>
                    <a:pt x="70" y="186"/>
                  </a:lnTo>
                  <a:lnTo>
                    <a:pt x="72" y="200"/>
                  </a:lnTo>
                  <a:lnTo>
                    <a:pt x="76" y="210"/>
                  </a:lnTo>
                  <a:lnTo>
                    <a:pt x="84" y="218"/>
                  </a:lnTo>
                  <a:lnTo>
                    <a:pt x="92" y="224"/>
                  </a:lnTo>
                  <a:lnTo>
                    <a:pt x="102" y="2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6" name="Freeform 32"/>
            <p:cNvSpPr>
              <a:spLocks/>
            </p:cNvSpPr>
            <p:nvPr/>
          </p:nvSpPr>
          <p:spPr bwMode="auto">
            <a:xfrm>
              <a:off x="4926747" y="673735"/>
              <a:ext cx="504027" cy="420461"/>
            </a:xfrm>
            <a:custGeom>
              <a:avLst/>
              <a:gdLst>
                <a:gd name="T0" fmla="*/ 62 w 318"/>
                <a:gd name="T1" fmla="*/ 6 h 264"/>
                <a:gd name="T2" fmla="*/ 64 w 318"/>
                <a:gd name="T3" fmla="*/ 32 h 264"/>
                <a:gd name="T4" fmla="*/ 76 w 318"/>
                <a:gd name="T5" fmla="*/ 18 h 264"/>
                <a:gd name="T6" fmla="*/ 92 w 318"/>
                <a:gd name="T7" fmla="*/ 8 h 264"/>
                <a:gd name="T8" fmla="*/ 128 w 318"/>
                <a:gd name="T9" fmla="*/ 0 h 264"/>
                <a:gd name="T10" fmla="*/ 140 w 318"/>
                <a:gd name="T11" fmla="*/ 0 h 264"/>
                <a:gd name="T12" fmla="*/ 158 w 318"/>
                <a:gd name="T13" fmla="*/ 6 h 264"/>
                <a:gd name="T14" fmla="*/ 174 w 318"/>
                <a:gd name="T15" fmla="*/ 16 h 264"/>
                <a:gd name="T16" fmla="*/ 184 w 318"/>
                <a:gd name="T17" fmla="*/ 32 h 264"/>
                <a:gd name="T18" fmla="*/ 188 w 318"/>
                <a:gd name="T19" fmla="*/ 40 h 264"/>
                <a:gd name="T20" fmla="*/ 194 w 318"/>
                <a:gd name="T21" fmla="*/ 32 h 264"/>
                <a:gd name="T22" fmla="*/ 206 w 318"/>
                <a:gd name="T23" fmla="*/ 16 h 264"/>
                <a:gd name="T24" fmla="*/ 222 w 318"/>
                <a:gd name="T25" fmla="*/ 6 h 264"/>
                <a:gd name="T26" fmla="*/ 242 w 318"/>
                <a:gd name="T27" fmla="*/ 0 h 264"/>
                <a:gd name="T28" fmla="*/ 254 w 318"/>
                <a:gd name="T29" fmla="*/ 0 h 264"/>
                <a:gd name="T30" fmla="*/ 282 w 318"/>
                <a:gd name="T31" fmla="*/ 4 h 264"/>
                <a:gd name="T32" fmla="*/ 302 w 318"/>
                <a:gd name="T33" fmla="*/ 20 h 264"/>
                <a:gd name="T34" fmla="*/ 314 w 318"/>
                <a:gd name="T35" fmla="*/ 44 h 264"/>
                <a:gd name="T36" fmla="*/ 318 w 318"/>
                <a:gd name="T37" fmla="*/ 76 h 264"/>
                <a:gd name="T38" fmla="*/ 252 w 318"/>
                <a:gd name="T39" fmla="*/ 264 h 264"/>
                <a:gd name="T40" fmla="*/ 252 w 318"/>
                <a:gd name="T41" fmla="*/ 84 h 264"/>
                <a:gd name="T42" fmla="*/ 246 w 318"/>
                <a:gd name="T43" fmla="*/ 60 h 264"/>
                <a:gd name="T44" fmla="*/ 238 w 318"/>
                <a:gd name="T45" fmla="*/ 52 h 264"/>
                <a:gd name="T46" fmla="*/ 226 w 318"/>
                <a:gd name="T47" fmla="*/ 50 h 264"/>
                <a:gd name="T48" fmla="*/ 218 w 318"/>
                <a:gd name="T49" fmla="*/ 52 h 264"/>
                <a:gd name="T50" fmla="*/ 206 w 318"/>
                <a:gd name="T51" fmla="*/ 56 h 264"/>
                <a:gd name="T52" fmla="*/ 198 w 318"/>
                <a:gd name="T53" fmla="*/ 68 h 264"/>
                <a:gd name="T54" fmla="*/ 192 w 318"/>
                <a:gd name="T55" fmla="*/ 84 h 264"/>
                <a:gd name="T56" fmla="*/ 192 w 318"/>
                <a:gd name="T57" fmla="*/ 264 h 264"/>
                <a:gd name="T58" fmla="*/ 126 w 318"/>
                <a:gd name="T59" fmla="*/ 84 h 264"/>
                <a:gd name="T60" fmla="*/ 124 w 318"/>
                <a:gd name="T61" fmla="*/ 70 h 264"/>
                <a:gd name="T62" fmla="*/ 116 w 318"/>
                <a:gd name="T63" fmla="*/ 56 h 264"/>
                <a:gd name="T64" fmla="*/ 106 w 318"/>
                <a:gd name="T65" fmla="*/ 50 h 264"/>
                <a:gd name="T66" fmla="*/ 100 w 318"/>
                <a:gd name="T67" fmla="*/ 50 h 264"/>
                <a:gd name="T68" fmla="*/ 86 w 318"/>
                <a:gd name="T69" fmla="*/ 54 h 264"/>
                <a:gd name="T70" fmla="*/ 74 w 318"/>
                <a:gd name="T71" fmla="*/ 62 h 264"/>
                <a:gd name="T72" fmla="*/ 68 w 318"/>
                <a:gd name="T73" fmla="*/ 76 h 264"/>
                <a:gd name="T74" fmla="*/ 66 w 318"/>
                <a:gd name="T75" fmla="*/ 94 h 264"/>
                <a:gd name="T76" fmla="*/ 0 w 318"/>
                <a:gd name="T77" fmla="*/ 264 h 2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8" h="264">
                  <a:moveTo>
                    <a:pt x="0" y="6"/>
                  </a:moveTo>
                  <a:lnTo>
                    <a:pt x="62" y="6"/>
                  </a:lnTo>
                  <a:lnTo>
                    <a:pt x="62" y="32"/>
                  </a:lnTo>
                  <a:lnTo>
                    <a:pt x="64" y="32"/>
                  </a:lnTo>
                  <a:lnTo>
                    <a:pt x="76" y="18"/>
                  </a:lnTo>
                  <a:lnTo>
                    <a:pt x="84" y="12"/>
                  </a:lnTo>
                  <a:lnTo>
                    <a:pt x="92" y="8"/>
                  </a:lnTo>
                  <a:lnTo>
                    <a:pt x="110" y="2"/>
                  </a:lnTo>
                  <a:lnTo>
                    <a:pt x="128" y="0"/>
                  </a:lnTo>
                  <a:lnTo>
                    <a:pt x="140" y="0"/>
                  </a:lnTo>
                  <a:lnTo>
                    <a:pt x="150" y="2"/>
                  </a:lnTo>
                  <a:lnTo>
                    <a:pt x="158" y="6"/>
                  </a:lnTo>
                  <a:lnTo>
                    <a:pt x="166" y="10"/>
                  </a:lnTo>
                  <a:lnTo>
                    <a:pt x="174" y="16"/>
                  </a:lnTo>
                  <a:lnTo>
                    <a:pt x="180" y="24"/>
                  </a:lnTo>
                  <a:lnTo>
                    <a:pt x="184" y="32"/>
                  </a:lnTo>
                  <a:lnTo>
                    <a:pt x="188" y="40"/>
                  </a:lnTo>
                  <a:lnTo>
                    <a:pt x="194" y="32"/>
                  </a:lnTo>
                  <a:lnTo>
                    <a:pt x="198" y="22"/>
                  </a:lnTo>
                  <a:lnTo>
                    <a:pt x="206" y="16"/>
                  </a:lnTo>
                  <a:lnTo>
                    <a:pt x="214" y="10"/>
                  </a:lnTo>
                  <a:lnTo>
                    <a:pt x="222" y="6"/>
                  </a:lnTo>
                  <a:lnTo>
                    <a:pt x="232" y="2"/>
                  </a:lnTo>
                  <a:lnTo>
                    <a:pt x="242"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0" y="70"/>
                  </a:lnTo>
                  <a:lnTo>
                    <a:pt x="246" y="60"/>
                  </a:lnTo>
                  <a:lnTo>
                    <a:pt x="242" y="56"/>
                  </a:lnTo>
                  <a:lnTo>
                    <a:pt x="238" y="52"/>
                  </a:lnTo>
                  <a:lnTo>
                    <a:pt x="232"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4" y="70"/>
                  </a:lnTo>
                  <a:lnTo>
                    <a:pt x="120" y="60"/>
                  </a:lnTo>
                  <a:lnTo>
                    <a:pt x="116" y="56"/>
                  </a:lnTo>
                  <a:lnTo>
                    <a:pt x="112" y="52"/>
                  </a:lnTo>
                  <a:lnTo>
                    <a:pt x="106"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grpSp>
      <p:sp>
        <p:nvSpPr>
          <p:cNvPr id="17" name="Rectangle 31">
            <a:hlinkClick r:id="rId3"/>
          </p:cNvPr>
          <p:cNvSpPr>
            <a:spLocks noChangeArrowheads="1"/>
          </p:cNvSpPr>
          <p:nvPr userDrawn="1"/>
        </p:nvSpPr>
        <p:spPr bwMode="auto">
          <a:xfrm>
            <a:off x="1257304" y="4676777"/>
            <a:ext cx="1806575" cy="284163"/>
          </a:xfrm>
          <a:prstGeom prst="rect">
            <a:avLst/>
          </a:prstGeom>
          <a:solidFill>
            <a:schemeClr val="bg1">
              <a:alpha val="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50000"/>
              </a:spcBef>
              <a:spcAft>
                <a:spcPct val="17000"/>
              </a:spcAft>
              <a:buClr>
                <a:srgbClr val="000000"/>
              </a:buClr>
              <a:buFont typeface="Wingdings" pitchFamily="2" charset="2"/>
              <a:buNone/>
            </a:pPr>
            <a:endParaRPr lang="en-US" sz="1400" dirty="0">
              <a:solidFill>
                <a:srgbClr val="292929"/>
              </a:solidFill>
              <a:ea typeface="ＭＳ Ｐゴシック" pitchFamily="34" charset="-128"/>
            </a:endParaRPr>
          </a:p>
        </p:txBody>
      </p:sp>
      <p:sp>
        <p:nvSpPr>
          <p:cNvPr id="18" name="TextBox 17"/>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00539B"/>
                </a:solidFill>
                <a:latin typeface=" arial"/>
                <a:ea typeface=" arial"/>
                <a:cs typeface=" arial"/>
              </a:rPr>
              <a:t/>
            </a:r>
            <a:br>
              <a:rPr lang="en-US" sz="600" b="1" dirty="0">
                <a:solidFill>
                  <a:srgbClr val="00539B"/>
                </a:solidFill>
                <a:latin typeface=" arial"/>
                <a:ea typeface=" arial"/>
                <a:cs typeface=" arial"/>
              </a:rPr>
            </a:br>
            <a:r>
              <a:rPr lang="en-US" sz="600" b="1" dirty="0">
                <a:solidFill>
                  <a:srgbClr val="00539B"/>
                </a:solidFill>
                <a:latin typeface=" arial"/>
                <a:ea typeface=" arial"/>
                <a:cs typeface=" arial"/>
              </a:rPr>
              <a:t>Copyright © 2011, SAS Institute Inc. All rights reserved.</a:t>
            </a:r>
          </a:p>
        </p:txBody>
      </p:sp>
      <p:sp>
        <p:nvSpPr>
          <p:cNvPr id="2" name="Title 1"/>
          <p:cNvSpPr>
            <a:spLocks noGrp="1"/>
          </p:cNvSpPr>
          <p:nvPr>
            <p:ph type="title"/>
          </p:nvPr>
        </p:nvSpPr>
        <p:spPr>
          <a:xfrm>
            <a:off x="1208088" y="1571627"/>
            <a:ext cx="5408612" cy="752475"/>
          </a:xfrm>
        </p:spPr>
        <p:txBody>
          <a:bodyPr anchor="ctr"/>
          <a:lstStyle>
            <a:lvl1pPr algn="l">
              <a:defRPr baseline="0">
                <a:solidFill>
                  <a:srgbClr val="FFFFFF"/>
                </a:solidFill>
              </a:defRPr>
            </a:lvl1pPr>
          </a:lstStyle>
          <a:p>
            <a:r>
              <a:rPr lang="en-US" smtClean="0"/>
              <a:t>Click to edit Master title style</a:t>
            </a:r>
            <a:endParaRPr lang="en-US" dirty="0"/>
          </a:p>
        </p:txBody>
      </p:sp>
      <p:sp>
        <p:nvSpPr>
          <p:cNvPr id="14" name="Rectangle 45"/>
          <p:cNvSpPr>
            <a:spLocks noGrp="1" noChangeArrowheads="1"/>
          </p:cNvSpPr>
          <p:nvPr>
            <p:ph type="subTitle" sz="quarter" idx="1"/>
          </p:nvPr>
        </p:nvSpPr>
        <p:spPr>
          <a:xfrm>
            <a:off x="1226185" y="246916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a:defRPr>
            </a:lvl1pPr>
          </a:lstStyle>
          <a:p>
            <a:r>
              <a:rPr lang="en-US" smtClean="0"/>
              <a:t>Click to edit Master subtitle style</a:t>
            </a:r>
            <a:endParaRPr lang="en-US" dirty="0"/>
          </a:p>
        </p:txBody>
      </p:sp>
    </p:spTree>
    <p:extLst>
      <p:ext uri="{BB962C8B-B14F-4D97-AF65-F5344CB8AC3E}">
        <p14:creationId xmlns:p14="http://schemas.microsoft.com/office/powerpoint/2010/main" val="427265683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AS 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Group 19"/>
          <p:cNvGrpSpPr>
            <a:grpSpLocks/>
          </p:cNvGrpSpPr>
          <p:nvPr userDrawn="1"/>
        </p:nvGrpSpPr>
        <p:grpSpPr bwMode="auto">
          <a:xfrm>
            <a:off x="1323979" y="4733926"/>
            <a:ext cx="1654175" cy="166688"/>
            <a:chOff x="1195324" y="673735"/>
            <a:chExt cx="4235450" cy="428625"/>
          </a:xfrm>
        </p:grpSpPr>
        <p:sp>
          <p:nvSpPr>
            <p:cNvPr id="6" name="Freeform 22"/>
            <p:cNvSpPr>
              <a:spLocks/>
            </p:cNvSpPr>
            <p:nvPr/>
          </p:nvSpPr>
          <p:spPr bwMode="auto">
            <a:xfrm>
              <a:off x="1195324" y="681899"/>
              <a:ext cx="528415" cy="412296"/>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7" name="Freeform 23"/>
            <p:cNvSpPr>
              <a:spLocks/>
            </p:cNvSpPr>
            <p:nvPr/>
          </p:nvSpPr>
          <p:spPr bwMode="auto">
            <a:xfrm>
              <a:off x="1731869" y="681899"/>
              <a:ext cx="524352" cy="412296"/>
            </a:xfrm>
            <a:custGeom>
              <a:avLst/>
              <a:gdLst>
                <a:gd name="T0" fmla="*/ 0 w 330"/>
                <a:gd name="T1" fmla="*/ 0 h 258"/>
                <a:gd name="T2" fmla="*/ 66 w 330"/>
                <a:gd name="T3" fmla="*/ 0 h 258"/>
                <a:gd name="T4" fmla="*/ 96 w 330"/>
                <a:gd name="T5" fmla="*/ 184 h 258"/>
                <a:gd name="T6" fmla="*/ 98 w 330"/>
                <a:gd name="T7" fmla="*/ 184 h 258"/>
                <a:gd name="T8" fmla="*/ 130 w 330"/>
                <a:gd name="T9" fmla="*/ 0 h 258"/>
                <a:gd name="T10" fmla="*/ 200 w 330"/>
                <a:gd name="T11" fmla="*/ 0 h 258"/>
                <a:gd name="T12" fmla="*/ 234 w 330"/>
                <a:gd name="T13" fmla="*/ 184 h 258"/>
                <a:gd name="T14" fmla="*/ 236 w 330"/>
                <a:gd name="T15" fmla="*/ 184 h 258"/>
                <a:gd name="T16" fmla="*/ 266 w 330"/>
                <a:gd name="T17" fmla="*/ 0 h 258"/>
                <a:gd name="T18" fmla="*/ 330 w 330"/>
                <a:gd name="T19" fmla="*/ 0 h 258"/>
                <a:gd name="T20" fmla="*/ 274 w 330"/>
                <a:gd name="T21" fmla="*/ 258 h 258"/>
                <a:gd name="T22" fmla="*/ 200 w 330"/>
                <a:gd name="T23" fmla="*/ 258 h 258"/>
                <a:gd name="T24" fmla="*/ 166 w 330"/>
                <a:gd name="T25" fmla="*/ 76 h 258"/>
                <a:gd name="T26" fmla="*/ 164 w 330"/>
                <a:gd name="T27" fmla="*/ 76 h 258"/>
                <a:gd name="T28" fmla="*/ 132 w 330"/>
                <a:gd name="T29" fmla="*/ 258 h 258"/>
                <a:gd name="T30" fmla="*/ 56 w 330"/>
                <a:gd name="T31" fmla="*/ 258 h 258"/>
                <a:gd name="T32" fmla="*/ 0 w 330"/>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8" name="Freeform 24"/>
            <p:cNvSpPr>
              <a:spLocks/>
            </p:cNvSpPr>
            <p:nvPr/>
          </p:nvSpPr>
          <p:spPr bwMode="auto">
            <a:xfrm>
              <a:off x="2264350" y="681899"/>
              <a:ext cx="528415" cy="412296"/>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9" name="Rectangle 25"/>
            <p:cNvSpPr>
              <a:spLocks noChangeArrowheads="1"/>
            </p:cNvSpPr>
            <p:nvPr/>
          </p:nvSpPr>
          <p:spPr bwMode="auto">
            <a:xfrm>
              <a:off x="2809024" y="975813"/>
              <a:ext cx="101617" cy="118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0" name="Freeform 26"/>
            <p:cNvSpPr>
              <a:spLocks/>
            </p:cNvSpPr>
            <p:nvPr/>
          </p:nvSpPr>
          <p:spPr bwMode="auto">
            <a:xfrm>
              <a:off x="2967547" y="673735"/>
              <a:ext cx="304856" cy="428625"/>
            </a:xfrm>
            <a:custGeom>
              <a:avLst/>
              <a:gdLst>
                <a:gd name="T0" fmla="*/ 60 w 192"/>
                <a:gd name="T1" fmla="*/ 188 h 270"/>
                <a:gd name="T2" fmla="*/ 60 w 192"/>
                <a:gd name="T3" fmla="*/ 196 h 270"/>
                <a:gd name="T4" fmla="*/ 66 w 192"/>
                <a:gd name="T5" fmla="*/ 210 h 270"/>
                <a:gd name="T6" fmla="*/ 74 w 192"/>
                <a:gd name="T7" fmla="*/ 220 h 270"/>
                <a:gd name="T8" fmla="*/ 86 w 192"/>
                <a:gd name="T9" fmla="*/ 224 h 270"/>
                <a:gd name="T10" fmla="*/ 94 w 192"/>
                <a:gd name="T11" fmla="*/ 226 h 270"/>
                <a:gd name="T12" fmla="*/ 114 w 192"/>
                <a:gd name="T13" fmla="*/ 222 h 270"/>
                <a:gd name="T14" fmla="*/ 122 w 192"/>
                <a:gd name="T15" fmla="*/ 214 h 270"/>
                <a:gd name="T16" fmla="*/ 128 w 192"/>
                <a:gd name="T17" fmla="*/ 202 h 270"/>
                <a:gd name="T18" fmla="*/ 128 w 192"/>
                <a:gd name="T19" fmla="*/ 194 h 270"/>
                <a:gd name="T20" fmla="*/ 120 w 192"/>
                <a:gd name="T21" fmla="*/ 176 h 270"/>
                <a:gd name="T22" fmla="*/ 104 w 192"/>
                <a:gd name="T23" fmla="*/ 166 h 270"/>
                <a:gd name="T24" fmla="*/ 58 w 192"/>
                <a:gd name="T25" fmla="*/ 148 h 270"/>
                <a:gd name="T26" fmla="*/ 34 w 192"/>
                <a:gd name="T27" fmla="*/ 138 h 270"/>
                <a:gd name="T28" fmla="*/ 16 w 192"/>
                <a:gd name="T29" fmla="*/ 122 h 270"/>
                <a:gd name="T30" fmla="*/ 6 w 192"/>
                <a:gd name="T31" fmla="*/ 102 h 270"/>
                <a:gd name="T32" fmla="*/ 2 w 192"/>
                <a:gd name="T33" fmla="*/ 78 h 270"/>
                <a:gd name="T34" fmla="*/ 4 w 192"/>
                <a:gd name="T35" fmla="*/ 62 h 270"/>
                <a:gd name="T36" fmla="*/ 14 w 192"/>
                <a:gd name="T37" fmla="*/ 34 h 270"/>
                <a:gd name="T38" fmla="*/ 38 w 192"/>
                <a:gd name="T39" fmla="*/ 12 h 270"/>
                <a:gd name="T40" fmla="*/ 74 w 192"/>
                <a:gd name="T41" fmla="*/ 2 h 270"/>
                <a:gd name="T42" fmla="*/ 98 w 192"/>
                <a:gd name="T43" fmla="*/ 0 h 270"/>
                <a:gd name="T44" fmla="*/ 136 w 192"/>
                <a:gd name="T45" fmla="*/ 4 h 270"/>
                <a:gd name="T46" fmla="*/ 164 w 192"/>
                <a:gd name="T47" fmla="*/ 18 h 270"/>
                <a:gd name="T48" fmla="*/ 180 w 192"/>
                <a:gd name="T49" fmla="*/ 42 h 270"/>
                <a:gd name="T50" fmla="*/ 186 w 192"/>
                <a:gd name="T51" fmla="*/ 72 h 270"/>
                <a:gd name="T52" fmla="*/ 126 w 192"/>
                <a:gd name="T53" fmla="*/ 84 h 270"/>
                <a:gd name="T54" fmla="*/ 124 w 192"/>
                <a:gd name="T55" fmla="*/ 66 h 270"/>
                <a:gd name="T56" fmla="*/ 120 w 192"/>
                <a:gd name="T57" fmla="*/ 54 h 270"/>
                <a:gd name="T58" fmla="*/ 110 w 192"/>
                <a:gd name="T59" fmla="*/ 48 h 270"/>
                <a:gd name="T60" fmla="*/ 96 w 192"/>
                <a:gd name="T61" fmla="*/ 44 h 270"/>
                <a:gd name="T62" fmla="*/ 84 w 192"/>
                <a:gd name="T63" fmla="*/ 46 h 270"/>
                <a:gd name="T64" fmla="*/ 72 w 192"/>
                <a:gd name="T65" fmla="*/ 56 h 270"/>
                <a:gd name="T66" fmla="*/ 66 w 192"/>
                <a:gd name="T67" fmla="*/ 66 h 270"/>
                <a:gd name="T68" fmla="*/ 66 w 192"/>
                <a:gd name="T69" fmla="*/ 72 h 270"/>
                <a:gd name="T70" fmla="*/ 72 w 192"/>
                <a:gd name="T71" fmla="*/ 90 h 270"/>
                <a:gd name="T72" fmla="*/ 94 w 192"/>
                <a:gd name="T73" fmla="*/ 102 h 270"/>
                <a:gd name="T74" fmla="*/ 134 w 192"/>
                <a:gd name="T75" fmla="*/ 116 h 270"/>
                <a:gd name="T76" fmla="*/ 160 w 192"/>
                <a:gd name="T77" fmla="*/ 128 h 270"/>
                <a:gd name="T78" fmla="*/ 178 w 192"/>
                <a:gd name="T79" fmla="*/ 144 h 270"/>
                <a:gd name="T80" fmla="*/ 188 w 192"/>
                <a:gd name="T81" fmla="*/ 164 h 270"/>
                <a:gd name="T82" fmla="*/ 192 w 192"/>
                <a:gd name="T83" fmla="*/ 190 h 270"/>
                <a:gd name="T84" fmla="*/ 190 w 192"/>
                <a:gd name="T85" fmla="*/ 208 h 270"/>
                <a:gd name="T86" fmla="*/ 176 w 192"/>
                <a:gd name="T87" fmla="*/ 240 h 270"/>
                <a:gd name="T88" fmla="*/ 150 w 192"/>
                <a:gd name="T89" fmla="*/ 260 h 270"/>
                <a:gd name="T90" fmla="*/ 116 w 192"/>
                <a:gd name="T91" fmla="*/ 270 h 270"/>
                <a:gd name="T92" fmla="*/ 96 w 192"/>
                <a:gd name="T93" fmla="*/ 270 h 270"/>
                <a:gd name="T94" fmla="*/ 50 w 192"/>
                <a:gd name="T95" fmla="*/ 264 h 270"/>
                <a:gd name="T96" fmla="*/ 20 w 192"/>
                <a:gd name="T97" fmla="*/ 248 h 270"/>
                <a:gd name="T98" fmla="*/ 6 w 192"/>
                <a:gd name="T99" fmla="*/ 222 h 270"/>
                <a:gd name="T100" fmla="*/ 0 w 192"/>
                <a:gd name="T101" fmla="*/ 188 h 270"/>
                <a:gd name="T102" fmla="*/ 60 w 192"/>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2" h="270">
                  <a:moveTo>
                    <a:pt x="60" y="180"/>
                  </a:moveTo>
                  <a:lnTo>
                    <a:pt x="60" y="188"/>
                  </a:lnTo>
                  <a:lnTo>
                    <a:pt x="60" y="196"/>
                  </a:lnTo>
                  <a:lnTo>
                    <a:pt x="62" y="204"/>
                  </a:lnTo>
                  <a:lnTo>
                    <a:pt x="66" y="210"/>
                  </a:lnTo>
                  <a:lnTo>
                    <a:pt x="68" y="216"/>
                  </a:lnTo>
                  <a:lnTo>
                    <a:pt x="74" y="220"/>
                  </a:lnTo>
                  <a:lnTo>
                    <a:pt x="80" y="222"/>
                  </a:lnTo>
                  <a:lnTo>
                    <a:pt x="86" y="224"/>
                  </a:lnTo>
                  <a:lnTo>
                    <a:pt x="94" y="226"/>
                  </a:lnTo>
                  <a:lnTo>
                    <a:pt x="108" y="224"/>
                  </a:lnTo>
                  <a:lnTo>
                    <a:pt x="114" y="222"/>
                  </a:lnTo>
                  <a:lnTo>
                    <a:pt x="118" y="218"/>
                  </a:lnTo>
                  <a:lnTo>
                    <a:pt x="122" y="214"/>
                  </a:lnTo>
                  <a:lnTo>
                    <a:pt x="126" y="208"/>
                  </a:lnTo>
                  <a:lnTo>
                    <a:pt x="128" y="202"/>
                  </a:lnTo>
                  <a:lnTo>
                    <a:pt x="128" y="194"/>
                  </a:lnTo>
                  <a:lnTo>
                    <a:pt x="126" y="184"/>
                  </a:lnTo>
                  <a:lnTo>
                    <a:pt x="120" y="176"/>
                  </a:lnTo>
                  <a:lnTo>
                    <a:pt x="114" y="170"/>
                  </a:lnTo>
                  <a:lnTo>
                    <a:pt x="104" y="166"/>
                  </a:lnTo>
                  <a:lnTo>
                    <a:pt x="58" y="148"/>
                  </a:lnTo>
                  <a:lnTo>
                    <a:pt x="44" y="144"/>
                  </a:lnTo>
                  <a:lnTo>
                    <a:pt x="34" y="138"/>
                  </a:lnTo>
                  <a:lnTo>
                    <a:pt x="24" y="130"/>
                  </a:lnTo>
                  <a:lnTo>
                    <a:pt x="16" y="122"/>
                  </a:lnTo>
                  <a:lnTo>
                    <a:pt x="10" y="112"/>
                  </a:lnTo>
                  <a:lnTo>
                    <a:pt x="6" y="102"/>
                  </a:lnTo>
                  <a:lnTo>
                    <a:pt x="4" y="90"/>
                  </a:lnTo>
                  <a:lnTo>
                    <a:pt x="2" y="78"/>
                  </a:lnTo>
                  <a:lnTo>
                    <a:pt x="4" y="62"/>
                  </a:lnTo>
                  <a:lnTo>
                    <a:pt x="8" y="48"/>
                  </a:lnTo>
                  <a:lnTo>
                    <a:pt x="14" y="34"/>
                  </a:lnTo>
                  <a:lnTo>
                    <a:pt x="24" y="22"/>
                  </a:lnTo>
                  <a:lnTo>
                    <a:pt x="38" y="12"/>
                  </a:lnTo>
                  <a:lnTo>
                    <a:pt x="54" y="6"/>
                  </a:lnTo>
                  <a:lnTo>
                    <a:pt x="74" y="2"/>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4" y="66"/>
                  </a:lnTo>
                  <a:lnTo>
                    <a:pt x="122" y="60"/>
                  </a:lnTo>
                  <a:lnTo>
                    <a:pt x="120" y="54"/>
                  </a:lnTo>
                  <a:lnTo>
                    <a:pt x="116" y="50"/>
                  </a:lnTo>
                  <a:lnTo>
                    <a:pt x="110" y="48"/>
                  </a:lnTo>
                  <a:lnTo>
                    <a:pt x="104" y="46"/>
                  </a:lnTo>
                  <a:lnTo>
                    <a:pt x="96" y="44"/>
                  </a:lnTo>
                  <a:lnTo>
                    <a:pt x="84" y="46"/>
                  </a:lnTo>
                  <a:lnTo>
                    <a:pt x="76" y="52"/>
                  </a:lnTo>
                  <a:lnTo>
                    <a:pt x="72" y="56"/>
                  </a:lnTo>
                  <a:lnTo>
                    <a:pt x="68" y="60"/>
                  </a:lnTo>
                  <a:lnTo>
                    <a:pt x="66" y="66"/>
                  </a:lnTo>
                  <a:lnTo>
                    <a:pt x="66" y="72"/>
                  </a:lnTo>
                  <a:lnTo>
                    <a:pt x="68" y="82"/>
                  </a:lnTo>
                  <a:lnTo>
                    <a:pt x="72" y="90"/>
                  </a:lnTo>
                  <a:lnTo>
                    <a:pt x="80" y="96"/>
                  </a:lnTo>
                  <a:lnTo>
                    <a:pt x="94" y="102"/>
                  </a:lnTo>
                  <a:lnTo>
                    <a:pt x="134" y="116"/>
                  </a:lnTo>
                  <a:lnTo>
                    <a:pt x="148" y="122"/>
                  </a:lnTo>
                  <a:lnTo>
                    <a:pt x="160" y="128"/>
                  </a:lnTo>
                  <a:lnTo>
                    <a:pt x="170" y="136"/>
                  </a:lnTo>
                  <a:lnTo>
                    <a:pt x="178" y="144"/>
                  </a:lnTo>
                  <a:lnTo>
                    <a:pt x="184" y="152"/>
                  </a:lnTo>
                  <a:lnTo>
                    <a:pt x="188" y="164"/>
                  </a:lnTo>
                  <a:lnTo>
                    <a:pt x="190" y="176"/>
                  </a:lnTo>
                  <a:lnTo>
                    <a:pt x="192" y="190"/>
                  </a:lnTo>
                  <a:lnTo>
                    <a:pt x="190" y="208"/>
                  </a:lnTo>
                  <a:lnTo>
                    <a:pt x="184" y="226"/>
                  </a:lnTo>
                  <a:lnTo>
                    <a:pt x="176" y="240"/>
                  </a:lnTo>
                  <a:lnTo>
                    <a:pt x="164" y="250"/>
                  </a:lnTo>
                  <a:lnTo>
                    <a:pt x="150" y="260"/>
                  </a:lnTo>
                  <a:lnTo>
                    <a:pt x="134" y="266"/>
                  </a:lnTo>
                  <a:lnTo>
                    <a:pt x="11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1" name="Freeform 27"/>
            <p:cNvSpPr>
              <a:spLocks noEditPoints="1"/>
            </p:cNvSpPr>
            <p:nvPr/>
          </p:nvSpPr>
          <p:spPr bwMode="auto">
            <a:xfrm>
              <a:off x="3308984" y="673735"/>
              <a:ext cx="317049" cy="428625"/>
            </a:xfrm>
            <a:custGeom>
              <a:avLst/>
              <a:gdLst>
                <a:gd name="T0" fmla="*/ 8 w 200"/>
                <a:gd name="T1" fmla="*/ 80 h 270"/>
                <a:gd name="T2" fmla="*/ 10 w 200"/>
                <a:gd name="T3" fmla="*/ 58 h 270"/>
                <a:gd name="T4" fmla="*/ 24 w 200"/>
                <a:gd name="T5" fmla="*/ 28 h 270"/>
                <a:gd name="T6" fmla="*/ 48 w 200"/>
                <a:gd name="T7" fmla="*/ 10 h 270"/>
                <a:gd name="T8" fmla="*/ 80 w 200"/>
                <a:gd name="T9" fmla="*/ 0 h 270"/>
                <a:gd name="T10" fmla="*/ 98 w 200"/>
                <a:gd name="T11" fmla="*/ 0 h 270"/>
                <a:gd name="T12" fmla="*/ 146 w 200"/>
                <a:gd name="T13" fmla="*/ 6 h 270"/>
                <a:gd name="T14" fmla="*/ 174 w 200"/>
                <a:gd name="T15" fmla="*/ 22 h 270"/>
                <a:gd name="T16" fmla="*/ 188 w 200"/>
                <a:gd name="T17" fmla="*/ 46 h 270"/>
                <a:gd name="T18" fmla="*/ 192 w 200"/>
                <a:gd name="T19" fmla="*/ 78 h 270"/>
                <a:gd name="T20" fmla="*/ 192 w 200"/>
                <a:gd name="T21" fmla="*/ 214 h 270"/>
                <a:gd name="T22" fmla="*/ 196 w 200"/>
                <a:gd name="T23" fmla="*/ 254 h 270"/>
                <a:gd name="T24" fmla="*/ 136 w 200"/>
                <a:gd name="T25" fmla="*/ 264 h 270"/>
                <a:gd name="T26" fmla="*/ 132 w 200"/>
                <a:gd name="T27" fmla="*/ 250 h 270"/>
                <a:gd name="T28" fmla="*/ 128 w 200"/>
                <a:gd name="T29" fmla="*/ 238 h 270"/>
                <a:gd name="T30" fmla="*/ 122 w 200"/>
                <a:gd name="T31" fmla="*/ 246 h 270"/>
                <a:gd name="T32" fmla="*/ 108 w 200"/>
                <a:gd name="T33" fmla="*/ 260 h 270"/>
                <a:gd name="T34" fmla="*/ 92 w 200"/>
                <a:gd name="T35" fmla="*/ 268 h 270"/>
                <a:gd name="T36" fmla="*/ 62 w 200"/>
                <a:gd name="T37" fmla="*/ 270 h 270"/>
                <a:gd name="T38" fmla="*/ 46 w 200"/>
                <a:gd name="T39" fmla="*/ 268 h 270"/>
                <a:gd name="T40" fmla="*/ 22 w 200"/>
                <a:gd name="T41" fmla="*/ 256 h 270"/>
                <a:gd name="T42" fmla="*/ 8 w 200"/>
                <a:gd name="T43" fmla="*/ 236 h 270"/>
                <a:gd name="T44" fmla="*/ 0 w 200"/>
                <a:gd name="T45" fmla="*/ 210 h 270"/>
                <a:gd name="T46" fmla="*/ 0 w 200"/>
                <a:gd name="T47" fmla="*/ 196 h 270"/>
                <a:gd name="T48" fmla="*/ 4 w 200"/>
                <a:gd name="T49" fmla="*/ 166 h 270"/>
                <a:gd name="T50" fmla="*/ 16 w 200"/>
                <a:gd name="T51" fmla="*/ 144 h 270"/>
                <a:gd name="T52" fmla="*/ 36 w 200"/>
                <a:gd name="T53" fmla="*/ 128 h 270"/>
                <a:gd name="T54" fmla="*/ 64 w 200"/>
                <a:gd name="T55" fmla="*/ 116 h 270"/>
                <a:gd name="T56" fmla="*/ 102 w 200"/>
                <a:gd name="T57" fmla="*/ 106 h 270"/>
                <a:gd name="T58" fmla="*/ 122 w 200"/>
                <a:gd name="T59" fmla="*/ 96 h 270"/>
                <a:gd name="T60" fmla="*/ 128 w 200"/>
                <a:gd name="T61" fmla="*/ 76 h 270"/>
                <a:gd name="T62" fmla="*/ 126 w 200"/>
                <a:gd name="T63" fmla="*/ 62 h 270"/>
                <a:gd name="T64" fmla="*/ 122 w 200"/>
                <a:gd name="T65" fmla="*/ 54 h 270"/>
                <a:gd name="T66" fmla="*/ 112 w 200"/>
                <a:gd name="T67" fmla="*/ 46 h 270"/>
                <a:gd name="T68" fmla="*/ 98 w 200"/>
                <a:gd name="T69" fmla="*/ 44 h 270"/>
                <a:gd name="T70" fmla="*/ 90 w 200"/>
                <a:gd name="T71" fmla="*/ 46 h 270"/>
                <a:gd name="T72" fmla="*/ 80 w 200"/>
                <a:gd name="T73" fmla="*/ 50 h 270"/>
                <a:gd name="T74" fmla="*/ 72 w 200"/>
                <a:gd name="T75" fmla="*/ 58 h 270"/>
                <a:gd name="T76" fmla="*/ 68 w 200"/>
                <a:gd name="T77" fmla="*/ 78 h 270"/>
                <a:gd name="T78" fmla="*/ 8 w 200"/>
                <a:gd name="T79" fmla="*/ 86 h 270"/>
                <a:gd name="T80" fmla="*/ 128 w 200"/>
                <a:gd name="T81" fmla="*/ 136 h 270"/>
                <a:gd name="T82" fmla="*/ 100 w 200"/>
                <a:gd name="T83" fmla="*/ 148 h 270"/>
                <a:gd name="T84" fmla="*/ 84 w 200"/>
                <a:gd name="T85" fmla="*/ 154 h 270"/>
                <a:gd name="T86" fmla="*/ 72 w 200"/>
                <a:gd name="T87" fmla="*/ 162 h 270"/>
                <a:gd name="T88" fmla="*/ 64 w 200"/>
                <a:gd name="T89" fmla="*/ 174 h 270"/>
                <a:gd name="T90" fmla="*/ 62 w 200"/>
                <a:gd name="T91" fmla="*/ 190 h 270"/>
                <a:gd name="T92" fmla="*/ 68 w 200"/>
                <a:gd name="T93" fmla="*/ 214 h 270"/>
                <a:gd name="T94" fmla="*/ 76 w 200"/>
                <a:gd name="T95" fmla="*/ 222 h 270"/>
                <a:gd name="T96" fmla="*/ 88 w 200"/>
                <a:gd name="T97" fmla="*/ 226 h 270"/>
                <a:gd name="T98" fmla="*/ 102 w 200"/>
                <a:gd name="T99" fmla="*/ 224 h 270"/>
                <a:gd name="T100" fmla="*/ 114 w 200"/>
                <a:gd name="T101" fmla="*/ 216 h 270"/>
                <a:gd name="T102" fmla="*/ 124 w 200"/>
                <a:gd name="T103" fmla="*/ 204 h 270"/>
                <a:gd name="T104" fmla="*/ 128 w 200"/>
                <a:gd name="T105" fmla="*/ 186 h 2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0" h="270">
                  <a:moveTo>
                    <a:pt x="8" y="86"/>
                  </a:moveTo>
                  <a:lnTo>
                    <a:pt x="8" y="80"/>
                  </a:lnTo>
                  <a:lnTo>
                    <a:pt x="10" y="58"/>
                  </a:lnTo>
                  <a:lnTo>
                    <a:pt x="14" y="42"/>
                  </a:lnTo>
                  <a:lnTo>
                    <a:pt x="24" y="28"/>
                  </a:lnTo>
                  <a:lnTo>
                    <a:pt x="34" y="18"/>
                  </a:lnTo>
                  <a:lnTo>
                    <a:pt x="48" y="10"/>
                  </a:lnTo>
                  <a:lnTo>
                    <a:pt x="64" y="4"/>
                  </a:lnTo>
                  <a:lnTo>
                    <a:pt x="80" y="0"/>
                  </a:lnTo>
                  <a:lnTo>
                    <a:pt x="98" y="0"/>
                  </a:lnTo>
                  <a:lnTo>
                    <a:pt x="124" y="2"/>
                  </a:lnTo>
                  <a:lnTo>
                    <a:pt x="146" y="6"/>
                  </a:lnTo>
                  <a:lnTo>
                    <a:pt x="162" y="12"/>
                  </a:lnTo>
                  <a:lnTo>
                    <a:pt x="174" y="22"/>
                  </a:lnTo>
                  <a:lnTo>
                    <a:pt x="182" y="34"/>
                  </a:lnTo>
                  <a:lnTo>
                    <a:pt x="188" y="46"/>
                  </a:lnTo>
                  <a:lnTo>
                    <a:pt x="190" y="62"/>
                  </a:lnTo>
                  <a:lnTo>
                    <a:pt x="192" y="78"/>
                  </a:lnTo>
                  <a:lnTo>
                    <a:pt x="192" y="214"/>
                  </a:lnTo>
                  <a:lnTo>
                    <a:pt x="194" y="242"/>
                  </a:lnTo>
                  <a:lnTo>
                    <a:pt x="196" y="254"/>
                  </a:lnTo>
                  <a:lnTo>
                    <a:pt x="200" y="264"/>
                  </a:lnTo>
                  <a:lnTo>
                    <a:pt x="136" y="264"/>
                  </a:lnTo>
                  <a:lnTo>
                    <a:pt x="132" y="250"/>
                  </a:lnTo>
                  <a:lnTo>
                    <a:pt x="128" y="238"/>
                  </a:lnTo>
                  <a:lnTo>
                    <a:pt x="122" y="246"/>
                  </a:lnTo>
                  <a:lnTo>
                    <a:pt x="116" y="254"/>
                  </a:lnTo>
                  <a:lnTo>
                    <a:pt x="108" y="260"/>
                  </a:lnTo>
                  <a:lnTo>
                    <a:pt x="100" y="264"/>
                  </a:lnTo>
                  <a:lnTo>
                    <a:pt x="92" y="268"/>
                  </a:lnTo>
                  <a:lnTo>
                    <a:pt x="84" y="270"/>
                  </a:lnTo>
                  <a:lnTo>
                    <a:pt x="62" y="270"/>
                  </a:lnTo>
                  <a:lnTo>
                    <a:pt x="46" y="268"/>
                  </a:lnTo>
                  <a:lnTo>
                    <a:pt x="32" y="264"/>
                  </a:lnTo>
                  <a:lnTo>
                    <a:pt x="22" y="256"/>
                  </a:lnTo>
                  <a:lnTo>
                    <a:pt x="14" y="246"/>
                  </a:lnTo>
                  <a:lnTo>
                    <a:pt x="8" y="236"/>
                  </a:lnTo>
                  <a:lnTo>
                    <a:pt x="2" y="222"/>
                  </a:lnTo>
                  <a:lnTo>
                    <a:pt x="0" y="210"/>
                  </a:lnTo>
                  <a:lnTo>
                    <a:pt x="0" y="196"/>
                  </a:lnTo>
                  <a:lnTo>
                    <a:pt x="0" y="180"/>
                  </a:lnTo>
                  <a:lnTo>
                    <a:pt x="4" y="166"/>
                  </a:lnTo>
                  <a:lnTo>
                    <a:pt x="8" y="154"/>
                  </a:lnTo>
                  <a:lnTo>
                    <a:pt x="16" y="144"/>
                  </a:lnTo>
                  <a:lnTo>
                    <a:pt x="24" y="134"/>
                  </a:lnTo>
                  <a:lnTo>
                    <a:pt x="36" y="128"/>
                  </a:lnTo>
                  <a:lnTo>
                    <a:pt x="48" y="122"/>
                  </a:lnTo>
                  <a:lnTo>
                    <a:pt x="64" y="116"/>
                  </a:lnTo>
                  <a:lnTo>
                    <a:pt x="102" y="106"/>
                  </a:lnTo>
                  <a:lnTo>
                    <a:pt x="114" y="102"/>
                  </a:lnTo>
                  <a:lnTo>
                    <a:pt x="122" y="96"/>
                  </a:lnTo>
                  <a:lnTo>
                    <a:pt x="128" y="88"/>
                  </a:lnTo>
                  <a:lnTo>
                    <a:pt x="128" y="76"/>
                  </a:lnTo>
                  <a:lnTo>
                    <a:pt x="126" y="62"/>
                  </a:lnTo>
                  <a:lnTo>
                    <a:pt x="124" y="58"/>
                  </a:lnTo>
                  <a:lnTo>
                    <a:pt x="122" y="54"/>
                  </a:lnTo>
                  <a:lnTo>
                    <a:pt x="118" y="50"/>
                  </a:lnTo>
                  <a:lnTo>
                    <a:pt x="112" y="46"/>
                  </a:lnTo>
                  <a:lnTo>
                    <a:pt x="106" y="46"/>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84" y="154"/>
                  </a:lnTo>
                  <a:lnTo>
                    <a:pt x="76" y="158"/>
                  </a:lnTo>
                  <a:lnTo>
                    <a:pt x="72" y="162"/>
                  </a:lnTo>
                  <a:lnTo>
                    <a:pt x="68" y="168"/>
                  </a:lnTo>
                  <a:lnTo>
                    <a:pt x="64" y="174"/>
                  </a:lnTo>
                  <a:lnTo>
                    <a:pt x="62" y="190"/>
                  </a:lnTo>
                  <a:lnTo>
                    <a:pt x="64" y="204"/>
                  </a:lnTo>
                  <a:lnTo>
                    <a:pt x="68" y="214"/>
                  </a:lnTo>
                  <a:lnTo>
                    <a:pt x="72" y="220"/>
                  </a:lnTo>
                  <a:lnTo>
                    <a:pt x="76" y="222"/>
                  </a:lnTo>
                  <a:lnTo>
                    <a:pt x="82" y="224"/>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2" name="Freeform 28"/>
            <p:cNvSpPr>
              <a:spLocks/>
            </p:cNvSpPr>
            <p:nvPr/>
          </p:nvSpPr>
          <p:spPr bwMode="auto">
            <a:xfrm>
              <a:off x="3670747" y="673735"/>
              <a:ext cx="300790" cy="428625"/>
            </a:xfrm>
            <a:custGeom>
              <a:avLst/>
              <a:gdLst>
                <a:gd name="T0" fmla="*/ 58 w 190"/>
                <a:gd name="T1" fmla="*/ 188 h 270"/>
                <a:gd name="T2" fmla="*/ 60 w 190"/>
                <a:gd name="T3" fmla="*/ 196 h 270"/>
                <a:gd name="T4" fmla="*/ 64 w 190"/>
                <a:gd name="T5" fmla="*/ 210 h 270"/>
                <a:gd name="T6" fmla="*/ 72 w 190"/>
                <a:gd name="T7" fmla="*/ 220 h 270"/>
                <a:gd name="T8" fmla="*/ 86 w 190"/>
                <a:gd name="T9" fmla="*/ 224 h 270"/>
                <a:gd name="T10" fmla="*/ 94 w 190"/>
                <a:gd name="T11" fmla="*/ 226 h 270"/>
                <a:gd name="T12" fmla="*/ 112 w 190"/>
                <a:gd name="T13" fmla="*/ 222 h 270"/>
                <a:gd name="T14" fmla="*/ 122 w 190"/>
                <a:gd name="T15" fmla="*/ 214 h 270"/>
                <a:gd name="T16" fmla="*/ 126 w 190"/>
                <a:gd name="T17" fmla="*/ 202 h 270"/>
                <a:gd name="T18" fmla="*/ 126 w 190"/>
                <a:gd name="T19" fmla="*/ 194 h 270"/>
                <a:gd name="T20" fmla="*/ 120 w 190"/>
                <a:gd name="T21" fmla="*/ 176 h 270"/>
                <a:gd name="T22" fmla="*/ 102 w 190"/>
                <a:gd name="T23" fmla="*/ 166 h 270"/>
                <a:gd name="T24" fmla="*/ 56 w 190"/>
                <a:gd name="T25" fmla="*/ 148 h 270"/>
                <a:gd name="T26" fmla="*/ 32 w 190"/>
                <a:gd name="T27" fmla="*/ 138 h 270"/>
                <a:gd name="T28" fmla="*/ 16 w 190"/>
                <a:gd name="T29" fmla="*/ 122 h 270"/>
                <a:gd name="T30" fmla="*/ 4 w 190"/>
                <a:gd name="T31" fmla="*/ 102 h 270"/>
                <a:gd name="T32" fmla="*/ 2 w 190"/>
                <a:gd name="T33" fmla="*/ 78 h 270"/>
                <a:gd name="T34" fmla="*/ 2 w 190"/>
                <a:gd name="T35" fmla="*/ 62 h 270"/>
                <a:gd name="T36" fmla="*/ 14 w 190"/>
                <a:gd name="T37" fmla="*/ 34 h 270"/>
                <a:gd name="T38" fmla="*/ 36 w 190"/>
                <a:gd name="T39" fmla="*/ 12 h 270"/>
                <a:gd name="T40" fmla="*/ 72 w 190"/>
                <a:gd name="T41" fmla="*/ 2 h 270"/>
                <a:gd name="T42" fmla="*/ 96 w 190"/>
                <a:gd name="T43" fmla="*/ 0 h 270"/>
                <a:gd name="T44" fmla="*/ 136 w 190"/>
                <a:gd name="T45" fmla="*/ 4 h 270"/>
                <a:gd name="T46" fmla="*/ 162 w 190"/>
                <a:gd name="T47" fmla="*/ 18 h 270"/>
                <a:gd name="T48" fmla="*/ 178 w 190"/>
                <a:gd name="T49" fmla="*/ 42 h 270"/>
                <a:gd name="T50" fmla="*/ 184 w 190"/>
                <a:gd name="T51" fmla="*/ 72 h 270"/>
                <a:gd name="T52" fmla="*/ 124 w 190"/>
                <a:gd name="T53" fmla="*/ 84 h 270"/>
                <a:gd name="T54" fmla="*/ 124 w 190"/>
                <a:gd name="T55" fmla="*/ 66 h 270"/>
                <a:gd name="T56" fmla="*/ 118 w 190"/>
                <a:gd name="T57" fmla="*/ 54 h 270"/>
                <a:gd name="T58" fmla="*/ 110 w 190"/>
                <a:gd name="T59" fmla="*/ 48 h 270"/>
                <a:gd name="T60" fmla="*/ 96 w 190"/>
                <a:gd name="T61" fmla="*/ 44 h 270"/>
                <a:gd name="T62" fmla="*/ 84 w 190"/>
                <a:gd name="T63" fmla="*/ 46 h 270"/>
                <a:gd name="T64" fmla="*/ 70 w 190"/>
                <a:gd name="T65" fmla="*/ 56 h 270"/>
                <a:gd name="T66" fmla="*/ 66 w 190"/>
                <a:gd name="T67" fmla="*/ 66 h 270"/>
                <a:gd name="T68" fmla="*/ 64 w 190"/>
                <a:gd name="T69" fmla="*/ 72 h 270"/>
                <a:gd name="T70" fmla="*/ 70 w 190"/>
                <a:gd name="T71" fmla="*/ 90 h 270"/>
                <a:gd name="T72" fmla="*/ 94 w 190"/>
                <a:gd name="T73" fmla="*/ 102 h 270"/>
                <a:gd name="T74" fmla="*/ 134 w 190"/>
                <a:gd name="T75" fmla="*/ 116 h 270"/>
                <a:gd name="T76" fmla="*/ 160 w 190"/>
                <a:gd name="T77" fmla="*/ 128 h 270"/>
                <a:gd name="T78" fmla="*/ 178 w 190"/>
                <a:gd name="T79" fmla="*/ 144 h 270"/>
                <a:gd name="T80" fmla="*/ 186 w 190"/>
                <a:gd name="T81" fmla="*/ 164 h 270"/>
                <a:gd name="T82" fmla="*/ 190 w 190"/>
                <a:gd name="T83" fmla="*/ 190 h 270"/>
                <a:gd name="T84" fmla="*/ 188 w 190"/>
                <a:gd name="T85" fmla="*/ 208 h 270"/>
                <a:gd name="T86" fmla="*/ 174 w 190"/>
                <a:gd name="T87" fmla="*/ 240 h 270"/>
                <a:gd name="T88" fmla="*/ 148 w 190"/>
                <a:gd name="T89" fmla="*/ 260 h 270"/>
                <a:gd name="T90" fmla="*/ 114 w 190"/>
                <a:gd name="T91" fmla="*/ 270 h 270"/>
                <a:gd name="T92" fmla="*/ 94 w 190"/>
                <a:gd name="T93" fmla="*/ 270 h 270"/>
                <a:gd name="T94" fmla="*/ 48 w 190"/>
                <a:gd name="T95" fmla="*/ 264 h 270"/>
                <a:gd name="T96" fmla="*/ 20 w 190"/>
                <a:gd name="T97" fmla="*/ 248 h 270"/>
                <a:gd name="T98" fmla="*/ 4 w 190"/>
                <a:gd name="T99" fmla="*/ 222 h 270"/>
                <a:gd name="T100" fmla="*/ 0 w 190"/>
                <a:gd name="T101" fmla="*/ 188 h 270"/>
                <a:gd name="T102" fmla="*/ 58 w 190"/>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0" h="270">
                  <a:moveTo>
                    <a:pt x="58" y="180"/>
                  </a:moveTo>
                  <a:lnTo>
                    <a:pt x="58" y="188"/>
                  </a:lnTo>
                  <a:lnTo>
                    <a:pt x="60" y="196"/>
                  </a:lnTo>
                  <a:lnTo>
                    <a:pt x="62" y="204"/>
                  </a:lnTo>
                  <a:lnTo>
                    <a:pt x="64" y="210"/>
                  </a:lnTo>
                  <a:lnTo>
                    <a:pt x="68" y="216"/>
                  </a:lnTo>
                  <a:lnTo>
                    <a:pt x="72" y="220"/>
                  </a:lnTo>
                  <a:lnTo>
                    <a:pt x="78" y="222"/>
                  </a:lnTo>
                  <a:lnTo>
                    <a:pt x="86" y="224"/>
                  </a:lnTo>
                  <a:lnTo>
                    <a:pt x="94" y="226"/>
                  </a:lnTo>
                  <a:lnTo>
                    <a:pt x="108" y="224"/>
                  </a:lnTo>
                  <a:lnTo>
                    <a:pt x="112" y="222"/>
                  </a:lnTo>
                  <a:lnTo>
                    <a:pt x="118" y="218"/>
                  </a:lnTo>
                  <a:lnTo>
                    <a:pt x="122" y="214"/>
                  </a:lnTo>
                  <a:lnTo>
                    <a:pt x="124" y="208"/>
                  </a:lnTo>
                  <a:lnTo>
                    <a:pt x="126" y="202"/>
                  </a:lnTo>
                  <a:lnTo>
                    <a:pt x="126" y="194"/>
                  </a:lnTo>
                  <a:lnTo>
                    <a:pt x="124" y="184"/>
                  </a:lnTo>
                  <a:lnTo>
                    <a:pt x="120" y="176"/>
                  </a:lnTo>
                  <a:lnTo>
                    <a:pt x="112" y="170"/>
                  </a:lnTo>
                  <a:lnTo>
                    <a:pt x="102" y="166"/>
                  </a:lnTo>
                  <a:lnTo>
                    <a:pt x="56" y="148"/>
                  </a:lnTo>
                  <a:lnTo>
                    <a:pt x="44" y="144"/>
                  </a:lnTo>
                  <a:lnTo>
                    <a:pt x="32" y="138"/>
                  </a:lnTo>
                  <a:lnTo>
                    <a:pt x="24" y="130"/>
                  </a:lnTo>
                  <a:lnTo>
                    <a:pt x="16" y="122"/>
                  </a:lnTo>
                  <a:lnTo>
                    <a:pt x="10" y="112"/>
                  </a:lnTo>
                  <a:lnTo>
                    <a:pt x="4" y="102"/>
                  </a:lnTo>
                  <a:lnTo>
                    <a:pt x="2" y="90"/>
                  </a:lnTo>
                  <a:lnTo>
                    <a:pt x="2" y="78"/>
                  </a:lnTo>
                  <a:lnTo>
                    <a:pt x="2" y="62"/>
                  </a:lnTo>
                  <a:lnTo>
                    <a:pt x="6" y="48"/>
                  </a:lnTo>
                  <a:lnTo>
                    <a:pt x="14" y="34"/>
                  </a:lnTo>
                  <a:lnTo>
                    <a:pt x="24" y="22"/>
                  </a:lnTo>
                  <a:lnTo>
                    <a:pt x="36" y="12"/>
                  </a:lnTo>
                  <a:lnTo>
                    <a:pt x="52" y="6"/>
                  </a:lnTo>
                  <a:lnTo>
                    <a:pt x="72" y="2"/>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66"/>
                  </a:lnTo>
                  <a:lnTo>
                    <a:pt x="122" y="60"/>
                  </a:lnTo>
                  <a:lnTo>
                    <a:pt x="118" y="54"/>
                  </a:lnTo>
                  <a:lnTo>
                    <a:pt x="114" y="50"/>
                  </a:lnTo>
                  <a:lnTo>
                    <a:pt x="110" y="48"/>
                  </a:lnTo>
                  <a:lnTo>
                    <a:pt x="104" y="46"/>
                  </a:lnTo>
                  <a:lnTo>
                    <a:pt x="96" y="44"/>
                  </a:lnTo>
                  <a:lnTo>
                    <a:pt x="84" y="46"/>
                  </a:lnTo>
                  <a:lnTo>
                    <a:pt x="74" y="52"/>
                  </a:lnTo>
                  <a:lnTo>
                    <a:pt x="70" y="56"/>
                  </a:lnTo>
                  <a:lnTo>
                    <a:pt x="68" y="60"/>
                  </a:lnTo>
                  <a:lnTo>
                    <a:pt x="66" y="66"/>
                  </a:lnTo>
                  <a:lnTo>
                    <a:pt x="64" y="72"/>
                  </a:lnTo>
                  <a:lnTo>
                    <a:pt x="66" y="82"/>
                  </a:lnTo>
                  <a:lnTo>
                    <a:pt x="70" y="90"/>
                  </a:lnTo>
                  <a:lnTo>
                    <a:pt x="80" y="96"/>
                  </a:lnTo>
                  <a:lnTo>
                    <a:pt x="94" y="102"/>
                  </a:lnTo>
                  <a:lnTo>
                    <a:pt x="134" y="116"/>
                  </a:lnTo>
                  <a:lnTo>
                    <a:pt x="148" y="122"/>
                  </a:lnTo>
                  <a:lnTo>
                    <a:pt x="160" y="128"/>
                  </a:lnTo>
                  <a:lnTo>
                    <a:pt x="170" y="136"/>
                  </a:lnTo>
                  <a:lnTo>
                    <a:pt x="178" y="144"/>
                  </a:lnTo>
                  <a:lnTo>
                    <a:pt x="182" y="152"/>
                  </a:lnTo>
                  <a:lnTo>
                    <a:pt x="186" y="164"/>
                  </a:lnTo>
                  <a:lnTo>
                    <a:pt x="190" y="176"/>
                  </a:lnTo>
                  <a:lnTo>
                    <a:pt x="190" y="190"/>
                  </a:lnTo>
                  <a:lnTo>
                    <a:pt x="188" y="208"/>
                  </a:lnTo>
                  <a:lnTo>
                    <a:pt x="182" y="226"/>
                  </a:lnTo>
                  <a:lnTo>
                    <a:pt x="174" y="240"/>
                  </a:lnTo>
                  <a:lnTo>
                    <a:pt x="162" y="250"/>
                  </a:lnTo>
                  <a:lnTo>
                    <a:pt x="148" y="260"/>
                  </a:lnTo>
                  <a:lnTo>
                    <a:pt x="132" y="266"/>
                  </a:lnTo>
                  <a:lnTo>
                    <a:pt x="11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3" name="Rectangle 29"/>
            <p:cNvSpPr>
              <a:spLocks noChangeArrowheads="1"/>
            </p:cNvSpPr>
            <p:nvPr/>
          </p:nvSpPr>
          <p:spPr bwMode="auto">
            <a:xfrm>
              <a:off x="4032506" y="975813"/>
              <a:ext cx="101620" cy="118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4" name="Freeform 30"/>
            <p:cNvSpPr>
              <a:spLocks/>
            </p:cNvSpPr>
            <p:nvPr/>
          </p:nvSpPr>
          <p:spPr bwMode="auto">
            <a:xfrm>
              <a:off x="4191032" y="673735"/>
              <a:ext cx="317049" cy="428625"/>
            </a:xfrm>
            <a:custGeom>
              <a:avLst/>
              <a:gdLst>
                <a:gd name="T0" fmla="*/ 134 w 198"/>
                <a:gd name="T1" fmla="*/ 100 h 270"/>
                <a:gd name="T2" fmla="*/ 132 w 198"/>
                <a:gd name="T3" fmla="*/ 72 h 270"/>
                <a:gd name="T4" fmla="*/ 124 w 198"/>
                <a:gd name="T5" fmla="*/ 58 h 270"/>
                <a:gd name="T6" fmla="*/ 112 w 198"/>
                <a:gd name="T7" fmla="*/ 48 h 270"/>
                <a:gd name="T8" fmla="*/ 104 w 198"/>
                <a:gd name="T9" fmla="*/ 48 h 270"/>
                <a:gd name="T10" fmla="*/ 84 w 198"/>
                <a:gd name="T11" fmla="*/ 52 h 270"/>
                <a:gd name="T12" fmla="*/ 74 w 198"/>
                <a:gd name="T13" fmla="*/ 70 h 270"/>
                <a:gd name="T14" fmla="*/ 68 w 198"/>
                <a:gd name="T15" fmla="*/ 96 h 270"/>
                <a:gd name="T16" fmla="*/ 66 w 198"/>
                <a:gd name="T17" fmla="*/ 136 h 270"/>
                <a:gd name="T18" fmla="*/ 70 w 198"/>
                <a:gd name="T19" fmla="*/ 192 h 270"/>
                <a:gd name="T20" fmla="*/ 78 w 198"/>
                <a:gd name="T21" fmla="*/ 214 h 270"/>
                <a:gd name="T22" fmla="*/ 92 w 198"/>
                <a:gd name="T23" fmla="*/ 224 h 270"/>
                <a:gd name="T24" fmla="*/ 102 w 198"/>
                <a:gd name="T25" fmla="*/ 226 h 270"/>
                <a:gd name="T26" fmla="*/ 116 w 198"/>
                <a:gd name="T27" fmla="*/ 222 h 270"/>
                <a:gd name="T28" fmla="*/ 126 w 198"/>
                <a:gd name="T29" fmla="*/ 212 h 270"/>
                <a:gd name="T30" fmla="*/ 132 w 198"/>
                <a:gd name="T31" fmla="*/ 192 h 270"/>
                <a:gd name="T32" fmla="*/ 198 w 198"/>
                <a:gd name="T33" fmla="*/ 166 h 270"/>
                <a:gd name="T34" fmla="*/ 196 w 198"/>
                <a:gd name="T35" fmla="*/ 190 h 270"/>
                <a:gd name="T36" fmla="*/ 184 w 198"/>
                <a:gd name="T37" fmla="*/ 228 h 270"/>
                <a:gd name="T38" fmla="*/ 160 w 198"/>
                <a:gd name="T39" fmla="*/ 256 h 270"/>
                <a:gd name="T40" fmla="*/ 124 w 198"/>
                <a:gd name="T41" fmla="*/ 268 h 270"/>
                <a:gd name="T42" fmla="*/ 98 w 198"/>
                <a:gd name="T43" fmla="*/ 270 h 270"/>
                <a:gd name="T44" fmla="*/ 56 w 198"/>
                <a:gd name="T45" fmla="*/ 264 h 270"/>
                <a:gd name="T46" fmla="*/ 38 w 198"/>
                <a:gd name="T47" fmla="*/ 254 h 270"/>
                <a:gd name="T48" fmla="*/ 24 w 198"/>
                <a:gd name="T49" fmla="*/ 242 h 270"/>
                <a:gd name="T50" fmla="*/ 14 w 198"/>
                <a:gd name="T51" fmla="*/ 224 h 270"/>
                <a:gd name="T52" fmla="*/ 2 w 198"/>
                <a:gd name="T53" fmla="*/ 170 h 270"/>
                <a:gd name="T54" fmla="*/ 0 w 198"/>
                <a:gd name="T55" fmla="*/ 136 h 270"/>
                <a:gd name="T56" fmla="*/ 4 w 198"/>
                <a:gd name="T57" fmla="*/ 84 h 270"/>
                <a:gd name="T58" fmla="*/ 12 w 198"/>
                <a:gd name="T59" fmla="*/ 56 h 270"/>
                <a:gd name="T60" fmla="*/ 24 w 198"/>
                <a:gd name="T61" fmla="*/ 36 h 270"/>
                <a:gd name="T62" fmla="*/ 36 w 198"/>
                <a:gd name="T63" fmla="*/ 20 h 270"/>
                <a:gd name="T64" fmla="*/ 54 w 198"/>
                <a:gd name="T65" fmla="*/ 10 h 270"/>
                <a:gd name="T66" fmla="*/ 82 w 198"/>
                <a:gd name="T67" fmla="*/ 2 h 270"/>
                <a:gd name="T68" fmla="*/ 104 w 198"/>
                <a:gd name="T69" fmla="*/ 0 h 270"/>
                <a:gd name="T70" fmla="*/ 144 w 198"/>
                <a:gd name="T71" fmla="*/ 6 h 270"/>
                <a:gd name="T72" fmla="*/ 174 w 198"/>
                <a:gd name="T73" fmla="*/ 26 h 270"/>
                <a:gd name="T74" fmla="*/ 192 w 198"/>
                <a:gd name="T75" fmla="*/ 58 h 270"/>
                <a:gd name="T76" fmla="*/ 198 w 198"/>
                <a:gd name="T77" fmla="*/ 100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94" y="48"/>
                  </a:lnTo>
                  <a:lnTo>
                    <a:pt x="84" y="52"/>
                  </a:lnTo>
                  <a:lnTo>
                    <a:pt x="78" y="60"/>
                  </a:lnTo>
                  <a:lnTo>
                    <a:pt x="74" y="70"/>
                  </a:lnTo>
                  <a:lnTo>
                    <a:pt x="70" y="82"/>
                  </a:lnTo>
                  <a:lnTo>
                    <a:pt x="68" y="96"/>
                  </a:lnTo>
                  <a:lnTo>
                    <a:pt x="66" y="136"/>
                  </a:lnTo>
                  <a:lnTo>
                    <a:pt x="68" y="176"/>
                  </a:lnTo>
                  <a:lnTo>
                    <a:pt x="70" y="192"/>
                  </a:lnTo>
                  <a:lnTo>
                    <a:pt x="72" y="204"/>
                  </a:lnTo>
                  <a:lnTo>
                    <a:pt x="78" y="214"/>
                  </a:lnTo>
                  <a:lnTo>
                    <a:pt x="84" y="220"/>
                  </a:lnTo>
                  <a:lnTo>
                    <a:pt x="92" y="224"/>
                  </a:lnTo>
                  <a:lnTo>
                    <a:pt x="102" y="226"/>
                  </a:lnTo>
                  <a:lnTo>
                    <a:pt x="110" y="224"/>
                  </a:lnTo>
                  <a:lnTo>
                    <a:pt x="116" y="222"/>
                  </a:lnTo>
                  <a:lnTo>
                    <a:pt x="122" y="218"/>
                  </a:lnTo>
                  <a:lnTo>
                    <a:pt x="126" y="212"/>
                  </a:lnTo>
                  <a:lnTo>
                    <a:pt x="130" y="202"/>
                  </a:lnTo>
                  <a:lnTo>
                    <a:pt x="132" y="192"/>
                  </a:lnTo>
                  <a:lnTo>
                    <a:pt x="134" y="166"/>
                  </a:lnTo>
                  <a:lnTo>
                    <a:pt x="198" y="166"/>
                  </a:lnTo>
                  <a:lnTo>
                    <a:pt x="196" y="190"/>
                  </a:lnTo>
                  <a:lnTo>
                    <a:pt x="192" y="210"/>
                  </a:lnTo>
                  <a:lnTo>
                    <a:pt x="184" y="228"/>
                  </a:lnTo>
                  <a:lnTo>
                    <a:pt x="174" y="244"/>
                  </a:lnTo>
                  <a:lnTo>
                    <a:pt x="160" y="256"/>
                  </a:lnTo>
                  <a:lnTo>
                    <a:pt x="144" y="264"/>
                  </a:lnTo>
                  <a:lnTo>
                    <a:pt x="124" y="268"/>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5" name="Freeform 31"/>
            <p:cNvSpPr>
              <a:spLocks noEditPoints="1"/>
            </p:cNvSpPr>
            <p:nvPr/>
          </p:nvSpPr>
          <p:spPr bwMode="auto">
            <a:xfrm>
              <a:off x="4544663" y="673735"/>
              <a:ext cx="325179" cy="428625"/>
            </a:xfrm>
            <a:custGeom>
              <a:avLst/>
              <a:gdLst>
                <a:gd name="T0" fmla="*/ 102 w 204"/>
                <a:gd name="T1" fmla="*/ 0 h 270"/>
                <a:gd name="T2" fmla="*/ 130 w 204"/>
                <a:gd name="T3" fmla="*/ 2 h 270"/>
                <a:gd name="T4" fmla="*/ 152 w 204"/>
                <a:gd name="T5" fmla="*/ 8 h 270"/>
                <a:gd name="T6" fmla="*/ 170 w 204"/>
                <a:gd name="T7" fmla="*/ 18 h 270"/>
                <a:gd name="T8" fmla="*/ 182 w 204"/>
                <a:gd name="T9" fmla="*/ 34 h 270"/>
                <a:gd name="T10" fmla="*/ 192 w 204"/>
                <a:gd name="T11" fmla="*/ 52 h 270"/>
                <a:gd name="T12" fmla="*/ 202 w 204"/>
                <a:gd name="T13" fmla="*/ 104 h 270"/>
                <a:gd name="T14" fmla="*/ 204 w 204"/>
                <a:gd name="T15" fmla="*/ 136 h 270"/>
                <a:gd name="T16" fmla="*/ 198 w 204"/>
                <a:gd name="T17" fmla="*/ 194 h 270"/>
                <a:gd name="T18" fmla="*/ 188 w 204"/>
                <a:gd name="T19" fmla="*/ 226 h 270"/>
                <a:gd name="T20" fmla="*/ 176 w 204"/>
                <a:gd name="T21" fmla="*/ 244 h 270"/>
                <a:gd name="T22" fmla="*/ 160 w 204"/>
                <a:gd name="T23" fmla="*/ 256 h 270"/>
                <a:gd name="T24" fmla="*/ 140 w 204"/>
                <a:gd name="T25" fmla="*/ 266 h 270"/>
                <a:gd name="T26" fmla="*/ 102 w 204"/>
                <a:gd name="T27" fmla="*/ 270 h 270"/>
                <a:gd name="T28" fmla="*/ 88 w 204"/>
                <a:gd name="T29" fmla="*/ 270 h 270"/>
                <a:gd name="T30" fmla="*/ 64 w 204"/>
                <a:gd name="T31" fmla="*/ 266 h 270"/>
                <a:gd name="T32" fmla="*/ 44 w 204"/>
                <a:gd name="T33" fmla="*/ 258 h 270"/>
                <a:gd name="T34" fmla="*/ 28 w 204"/>
                <a:gd name="T35" fmla="*/ 244 h 270"/>
                <a:gd name="T36" fmla="*/ 16 w 204"/>
                <a:gd name="T37" fmla="*/ 228 h 270"/>
                <a:gd name="T38" fmla="*/ 6 w 204"/>
                <a:gd name="T39" fmla="*/ 194 h 270"/>
                <a:gd name="T40" fmla="*/ 0 w 204"/>
                <a:gd name="T41" fmla="*/ 136 h 270"/>
                <a:gd name="T42" fmla="*/ 2 w 204"/>
                <a:gd name="T43" fmla="*/ 104 h 270"/>
                <a:gd name="T44" fmla="*/ 14 w 204"/>
                <a:gd name="T45" fmla="*/ 54 h 270"/>
                <a:gd name="T46" fmla="*/ 24 w 204"/>
                <a:gd name="T47" fmla="*/ 34 h 270"/>
                <a:gd name="T48" fmla="*/ 38 w 204"/>
                <a:gd name="T49" fmla="*/ 20 h 270"/>
                <a:gd name="T50" fmla="*/ 54 w 204"/>
                <a:gd name="T51" fmla="*/ 8 h 270"/>
                <a:gd name="T52" fmla="*/ 76 w 204"/>
                <a:gd name="T53" fmla="*/ 2 h 270"/>
                <a:gd name="T54" fmla="*/ 102 w 204"/>
                <a:gd name="T55" fmla="*/ 0 h 270"/>
                <a:gd name="T56" fmla="*/ 102 w 204"/>
                <a:gd name="T57" fmla="*/ 226 h 270"/>
                <a:gd name="T58" fmla="*/ 120 w 204"/>
                <a:gd name="T59" fmla="*/ 220 h 270"/>
                <a:gd name="T60" fmla="*/ 130 w 204"/>
                <a:gd name="T61" fmla="*/ 204 h 270"/>
                <a:gd name="T62" fmla="*/ 136 w 204"/>
                <a:gd name="T63" fmla="*/ 176 h 270"/>
                <a:gd name="T64" fmla="*/ 138 w 204"/>
                <a:gd name="T65" fmla="*/ 136 h 270"/>
                <a:gd name="T66" fmla="*/ 134 w 204"/>
                <a:gd name="T67" fmla="*/ 78 h 270"/>
                <a:gd name="T68" fmla="*/ 126 w 204"/>
                <a:gd name="T69" fmla="*/ 56 h 270"/>
                <a:gd name="T70" fmla="*/ 112 w 204"/>
                <a:gd name="T71" fmla="*/ 46 h 270"/>
                <a:gd name="T72" fmla="*/ 102 w 204"/>
                <a:gd name="T73" fmla="*/ 44 h 270"/>
                <a:gd name="T74" fmla="*/ 84 w 204"/>
                <a:gd name="T75" fmla="*/ 52 h 270"/>
                <a:gd name="T76" fmla="*/ 72 w 204"/>
                <a:gd name="T77" fmla="*/ 70 h 270"/>
                <a:gd name="T78" fmla="*/ 68 w 204"/>
                <a:gd name="T79" fmla="*/ 98 h 270"/>
                <a:gd name="T80" fmla="*/ 66 w 204"/>
                <a:gd name="T81" fmla="*/ 136 h 270"/>
                <a:gd name="T82" fmla="*/ 70 w 204"/>
                <a:gd name="T83" fmla="*/ 186 h 270"/>
                <a:gd name="T84" fmla="*/ 76 w 204"/>
                <a:gd name="T85" fmla="*/ 210 h 270"/>
                <a:gd name="T86" fmla="*/ 92 w 204"/>
                <a:gd name="T87" fmla="*/ 224 h 270"/>
                <a:gd name="T88" fmla="*/ 102 w 204"/>
                <a:gd name="T89" fmla="*/ 226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6" y="94"/>
                  </a:lnTo>
                  <a:lnTo>
                    <a:pt x="134" y="78"/>
                  </a:lnTo>
                  <a:lnTo>
                    <a:pt x="130" y="66"/>
                  </a:lnTo>
                  <a:lnTo>
                    <a:pt x="126" y="56"/>
                  </a:lnTo>
                  <a:lnTo>
                    <a:pt x="120" y="50"/>
                  </a:lnTo>
                  <a:lnTo>
                    <a:pt x="112" y="46"/>
                  </a:lnTo>
                  <a:lnTo>
                    <a:pt x="102" y="44"/>
                  </a:lnTo>
                  <a:lnTo>
                    <a:pt x="92" y="46"/>
                  </a:lnTo>
                  <a:lnTo>
                    <a:pt x="84" y="52"/>
                  </a:lnTo>
                  <a:lnTo>
                    <a:pt x="76" y="60"/>
                  </a:lnTo>
                  <a:lnTo>
                    <a:pt x="72" y="70"/>
                  </a:lnTo>
                  <a:lnTo>
                    <a:pt x="70" y="84"/>
                  </a:lnTo>
                  <a:lnTo>
                    <a:pt x="68" y="98"/>
                  </a:lnTo>
                  <a:lnTo>
                    <a:pt x="66" y="136"/>
                  </a:lnTo>
                  <a:lnTo>
                    <a:pt x="68" y="172"/>
                  </a:lnTo>
                  <a:lnTo>
                    <a:pt x="70" y="186"/>
                  </a:lnTo>
                  <a:lnTo>
                    <a:pt x="72" y="200"/>
                  </a:lnTo>
                  <a:lnTo>
                    <a:pt x="76" y="210"/>
                  </a:lnTo>
                  <a:lnTo>
                    <a:pt x="84" y="218"/>
                  </a:lnTo>
                  <a:lnTo>
                    <a:pt x="92" y="224"/>
                  </a:lnTo>
                  <a:lnTo>
                    <a:pt x="102" y="2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6" name="Freeform 32"/>
            <p:cNvSpPr>
              <a:spLocks/>
            </p:cNvSpPr>
            <p:nvPr/>
          </p:nvSpPr>
          <p:spPr bwMode="auto">
            <a:xfrm>
              <a:off x="4926747" y="673735"/>
              <a:ext cx="504027" cy="420461"/>
            </a:xfrm>
            <a:custGeom>
              <a:avLst/>
              <a:gdLst>
                <a:gd name="T0" fmla="*/ 62 w 318"/>
                <a:gd name="T1" fmla="*/ 6 h 264"/>
                <a:gd name="T2" fmla="*/ 64 w 318"/>
                <a:gd name="T3" fmla="*/ 32 h 264"/>
                <a:gd name="T4" fmla="*/ 76 w 318"/>
                <a:gd name="T5" fmla="*/ 18 h 264"/>
                <a:gd name="T6" fmla="*/ 92 w 318"/>
                <a:gd name="T7" fmla="*/ 8 h 264"/>
                <a:gd name="T8" fmla="*/ 128 w 318"/>
                <a:gd name="T9" fmla="*/ 0 h 264"/>
                <a:gd name="T10" fmla="*/ 140 w 318"/>
                <a:gd name="T11" fmla="*/ 0 h 264"/>
                <a:gd name="T12" fmla="*/ 158 w 318"/>
                <a:gd name="T13" fmla="*/ 6 h 264"/>
                <a:gd name="T14" fmla="*/ 174 w 318"/>
                <a:gd name="T15" fmla="*/ 16 h 264"/>
                <a:gd name="T16" fmla="*/ 184 w 318"/>
                <a:gd name="T17" fmla="*/ 32 h 264"/>
                <a:gd name="T18" fmla="*/ 188 w 318"/>
                <a:gd name="T19" fmla="*/ 40 h 264"/>
                <a:gd name="T20" fmla="*/ 194 w 318"/>
                <a:gd name="T21" fmla="*/ 32 h 264"/>
                <a:gd name="T22" fmla="*/ 206 w 318"/>
                <a:gd name="T23" fmla="*/ 16 h 264"/>
                <a:gd name="T24" fmla="*/ 222 w 318"/>
                <a:gd name="T25" fmla="*/ 6 h 264"/>
                <a:gd name="T26" fmla="*/ 242 w 318"/>
                <a:gd name="T27" fmla="*/ 0 h 264"/>
                <a:gd name="T28" fmla="*/ 254 w 318"/>
                <a:gd name="T29" fmla="*/ 0 h 264"/>
                <a:gd name="T30" fmla="*/ 282 w 318"/>
                <a:gd name="T31" fmla="*/ 4 h 264"/>
                <a:gd name="T32" fmla="*/ 302 w 318"/>
                <a:gd name="T33" fmla="*/ 20 h 264"/>
                <a:gd name="T34" fmla="*/ 314 w 318"/>
                <a:gd name="T35" fmla="*/ 44 h 264"/>
                <a:gd name="T36" fmla="*/ 318 w 318"/>
                <a:gd name="T37" fmla="*/ 76 h 264"/>
                <a:gd name="T38" fmla="*/ 252 w 318"/>
                <a:gd name="T39" fmla="*/ 264 h 264"/>
                <a:gd name="T40" fmla="*/ 252 w 318"/>
                <a:gd name="T41" fmla="*/ 84 h 264"/>
                <a:gd name="T42" fmla="*/ 246 w 318"/>
                <a:gd name="T43" fmla="*/ 60 h 264"/>
                <a:gd name="T44" fmla="*/ 238 w 318"/>
                <a:gd name="T45" fmla="*/ 52 h 264"/>
                <a:gd name="T46" fmla="*/ 226 w 318"/>
                <a:gd name="T47" fmla="*/ 50 h 264"/>
                <a:gd name="T48" fmla="*/ 218 w 318"/>
                <a:gd name="T49" fmla="*/ 52 h 264"/>
                <a:gd name="T50" fmla="*/ 206 w 318"/>
                <a:gd name="T51" fmla="*/ 56 h 264"/>
                <a:gd name="T52" fmla="*/ 198 w 318"/>
                <a:gd name="T53" fmla="*/ 68 h 264"/>
                <a:gd name="T54" fmla="*/ 192 w 318"/>
                <a:gd name="T55" fmla="*/ 84 h 264"/>
                <a:gd name="T56" fmla="*/ 192 w 318"/>
                <a:gd name="T57" fmla="*/ 264 h 264"/>
                <a:gd name="T58" fmla="*/ 126 w 318"/>
                <a:gd name="T59" fmla="*/ 84 h 264"/>
                <a:gd name="T60" fmla="*/ 124 w 318"/>
                <a:gd name="T61" fmla="*/ 70 h 264"/>
                <a:gd name="T62" fmla="*/ 116 w 318"/>
                <a:gd name="T63" fmla="*/ 56 h 264"/>
                <a:gd name="T64" fmla="*/ 106 w 318"/>
                <a:gd name="T65" fmla="*/ 50 h 264"/>
                <a:gd name="T66" fmla="*/ 100 w 318"/>
                <a:gd name="T67" fmla="*/ 50 h 264"/>
                <a:gd name="T68" fmla="*/ 86 w 318"/>
                <a:gd name="T69" fmla="*/ 54 h 264"/>
                <a:gd name="T70" fmla="*/ 74 w 318"/>
                <a:gd name="T71" fmla="*/ 62 h 264"/>
                <a:gd name="T72" fmla="*/ 68 w 318"/>
                <a:gd name="T73" fmla="*/ 76 h 264"/>
                <a:gd name="T74" fmla="*/ 66 w 318"/>
                <a:gd name="T75" fmla="*/ 94 h 264"/>
                <a:gd name="T76" fmla="*/ 0 w 318"/>
                <a:gd name="T77" fmla="*/ 264 h 2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8" h="264">
                  <a:moveTo>
                    <a:pt x="0" y="6"/>
                  </a:moveTo>
                  <a:lnTo>
                    <a:pt x="62" y="6"/>
                  </a:lnTo>
                  <a:lnTo>
                    <a:pt x="62" y="32"/>
                  </a:lnTo>
                  <a:lnTo>
                    <a:pt x="64" y="32"/>
                  </a:lnTo>
                  <a:lnTo>
                    <a:pt x="76" y="18"/>
                  </a:lnTo>
                  <a:lnTo>
                    <a:pt x="84" y="12"/>
                  </a:lnTo>
                  <a:lnTo>
                    <a:pt x="92" y="8"/>
                  </a:lnTo>
                  <a:lnTo>
                    <a:pt x="110" y="2"/>
                  </a:lnTo>
                  <a:lnTo>
                    <a:pt x="128" y="0"/>
                  </a:lnTo>
                  <a:lnTo>
                    <a:pt x="140" y="0"/>
                  </a:lnTo>
                  <a:lnTo>
                    <a:pt x="150" y="2"/>
                  </a:lnTo>
                  <a:lnTo>
                    <a:pt x="158" y="6"/>
                  </a:lnTo>
                  <a:lnTo>
                    <a:pt x="166" y="10"/>
                  </a:lnTo>
                  <a:lnTo>
                    <a:pt x="174" y="16"/>
                  </a:lnTo>
                  <a:lnTo>
                    <a:pt x="180" y="24"/>
                  </a:lnTo>
                  <a:lnTo>
                    <a:pt x="184" y="32"/>
                  </a:lnTo>
                  <a:lnTo>
                    <a:pt x="188" y="40"/>
                  </a:lnTo>
                  <a:lnTo>
                    <a:pt x="194" y="32"/>
                  </a:lnTo>
                  <a:lnTo>
                    <a:pt x="198" y="22"/>
                  </a:lnTo>
                  <a:lnTo>
                    <a:pt x="206" y="16"/>
                  </a:lnTo>
                  <a:lnTo>
                    <a:pt x="214" y="10"/>
                  </a:lnTo>
                  <a:lnTo>
                    <a:pt x="222" y="6"/>
                  </a:lnTo>
                  <a:lnTo>
                    <a:pt x="232" y="2"/>
                  </a:lnTo>
                  <a:lnTo>
                    <a:pt x="242"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0" y="70"/>
                  </a:lnTo>
                  <a:lnTo>
                    <a:pt x="246" y="60"/>
                  </a:lnTo>
                  <a:lnTo>
                    <a:pt x="242" y="56"/>
                  </a:lnTo>
                  <a:lnTo>
                    <a:pt x="238" y="52"/>
                  </a:lnTo>
                  <a:lnTo>
                    <a:pt x="232"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4" y="70"/>
                  </a:lnTo>
                  <a:lnTo>
                    <a:pt x="120" y="60"/>
                  </a:lnTo>
                  <a:lnTo>
                    <a:pt x="116" y="56"/>
                  </a:lnTo>
                  <a:lnTo>
                    <a:pt x="112" y="52"/>
                  </a:lnTo>
                  <a:lnTo>
                    <a:pt x="106"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grpSp>
      <p:sp>
        <p:nvSpPr>
          <p:cNvPr id="17" name="Rectangle 31">
            <a:hlinkClick r:id="rId3"/>
          </p:cNvPr>
          <p:cNvSpPr>
            <a:spLocks noChangeArrowheads="1"/>
          </p:cNvSpPr>
          <p:nvPr userDrawn="1"/>
        </p:nvSpPr>
        <p:spPr bwMode="auto">
          <a:xfrm>
            <a:off x="1257304" y="4676777"/>
            <a:ext cx="1806575" cy="284163"/>
          </a:xfrm>
          <a:prstGeom prst="rect">
            <a:avLst/>
          </a:prstGeom>
          <a:solidFill>
            <a:schemeClr val="bg1">
              <a:alpha val="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50000"/>
              </a:spcBef>
              <a:spcAft>
                <a:spcPct val="17000"/>
              </a:spcAft>
              <a:buClr>
                <a:srgbClr val="000000"/>
              </a:buClr>
              <a:buFont typeface="Wingdings" pitchFamily="2" charset="2"/>
              <a:buNone/>
            </a:pPr>
            <a:endParaRPr lang="en-US" sz="1400" dirty="0">
              <a:solidFill>
                <a:srgbClr val="292929"/>
              </a:solidFill>
              <a:ea typeface="ＭＳ Ｐゴシック" pitchFamily="34" charset="-128"/>
            </a:endParaRPr>
          </a:p>
        </p:txBody>
      </p:sp>
      <p:sp>
        <p:nvSpPr>
          <p:cNvPr id="18" name="TextBox 18"/>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00539B"/>
                </a:solidFill>
                <a:latin typeface=" arial"/>
                <a:ea typeface=" arial"/>
                <a:cs typeface=" arial"/>
              </a:rPr>
              <a:t/>
            </a:r>
            <a:br>
              <a:rPr lang="en-US" sz="600" b="1" dirty="0">
                <a:solidFill>
                  <a:srgbClr val="00539B"/>
                </a:solidFill>
                <a:latin typeface=" arial"/>
                <a:ea typeface=" arial"/>
                <a:cs typeface=" arial"/>
              </a:rPr>
            </a:br>
            <a:r>
              <a:rPr lang="en-US" sz="600" b="1" dirty="0">
                <a:solidFill>
                  <a:srgbClr val="00539B"/>
                </a:solidFill>
                <a:latin typeface=" arial"/>
                <a:ea typeface=" arial"/>
                <a:cs typeface=" arial"/>
              </a:rPr>
              <a:t>Copyright © 2011, SAS Institute Inc. All rights reserved.</a:t>
            </a:r>
          </a:p>
        </p:txBody>
      </p:sp>
      <p:sp>
        <p:nvSpPr>
          <p:cNvPr id="2" name="Title 1"/>
          <p:cNvSpPr>
            <a:spLocks noGrp="1"/>
          </p:cNvSpPr>
          <p:nvPr>
            <p:ph type="title"/>
          </p:nvPr>
        </p:nvSpPr>
        <p:spPr>
          <a:xfrm>
            <a:off x="1208088" y="1571627"/>
            <a:ext cx="5408612" cy="752475"/>
          </a:xfrm>
        </p:spPr>
        <p:txBody>
          <a:bodyPr anchor="ctr"/>
          <a:lstStyle>
            <a:lvl1pPr algn="l">
              <a:defRPr baseline="0">
                <a:solidFill>
                  <a:srgbClr val="FFFFFF"/>
                </a:solidFill>
              </a:defRPr>
            </a:lvl1pPr>
          </a:lstStyle>
          <a:p>
            <a:r>
              <a:rPr lang="en-US" smtClean="0"/>
              <a:t>Click to edit Master title style</a:t>
            </a:r>
            <a:endParaRPr lang="en-US" dirty="0"/>
          </a:p>
        </p:txBody>
      </p:sp>
      <p:sp>
        <p:nvSpPr>
          <p:cNvPr id="34" name="Text Placeholder 9"/>
          <p:cNvSpPr>
            <a:spLocks noGrp="1"/>
          </p:cNvSpPr>
          <p:nvPr>
            <p:ph type="body" sz="quarter" idx="11"/>
          </p:nvPr>
        </p:nvSpPr>
        <p:spPr>
          <a:xfrm>
            <a:off x="1527051" y="2914652"/>
            <a:ext cx="5633847" cy="1413207"/>
          </a:xfrm>
        </p:spPr>
        <p:txBody>
          <a:bodyPr/>
          <a:lstStyle>
            <a:lvl1pPr marL="0" indent="0" algn="l">
              <a:lnSpc>
                <a:spcPct val="100000"/>
              </a:lnSpc>
              <a:spcBef>
                <a:spcPts val="0"/>
              </a:spcBef>
              <a:spcAft>
                <a:spcPts val="0"/>
              </a:spcAft>
              <a:buNone/>
              <a:defRPr sz="1600" b="0" baseline="0">
                <a:solidFill>
                  <a:schemeClr val="bg1"/>
                </a:solidFill>
                <a:latin typeface="Arial"/>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5" name="Rectangle 45"/>
          <p:cNvSpPr>
            <a:spLocks noGrp="1" noChangeArrowheads="1"/>
          </p:cNvSpPr>
          <p:nvPr>
            <p:ph type="subTitle" sz="quarter" idx="1"/>
          </p:nvPr>
        </p:nvSpPr>
        <p:spPr>
          <a:xfrm>
            <a:off x="1226185" y="246916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a:defRPr>
            </a:lvl1pPr>
          </a:lstStyle>
          <a:p>
            <a:r>
              <a:rPr lang="en-US" smtClean="0"/>
              <a:t>Click to edit Master subtitle style</a:t>
            </a:r>
            <a:endParaRPr lang="en-US" dirty="0"/>
          </a:p>
        </p:txBody>
      </p:sp>
    </p:spTree>
    <p:extLst>
      <p:ext uri="{BB962C8B-B14F-4D97-AF65-F5344CB8AC3E}">
        <p14:creationId xmlns:p14="http://schemas.microsoft.com/office/powerpoint/2010/main" val="202459769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AS Closing Slide Alternativ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21"/>
          <p:cNvGrpSpPr>
            <a:grpSpLocks/>
          </p:cNvGrpSpPr>
          <p:nvPr userDrawn="1"/>
        </p:nvGrpSpPr>
        <p:grpSpPr bwMode="auto">
          <a:xfrm>
            <a:off x="3744917" y="4651377"/>
            <a:ext cx="1654175" cy="168275"/>
            <a:chOff x="1195324" y="673735"/>
            <a:chExt cx="4235450" cy="428625"/>
          </a:xfrm>
        </p:grpSpPr>
        <p:sp>
          <p:nvSpPr>
            <p:cNvPr id="5" name="Freeform 22"/>
            <p:cNvSpPr>
              <a:spLocks/>
            </p:cNvSpPr>
            <p:nvPr/>
          </p:nvSpPr>
          <p:spPr bwMode="auto">
            <a:xfrm>
              <a:off x="1195324" y="681822"/>
              <a:ext cx="528415" cy="412450"/>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6" name="Freeform 23"/>
            <p:cNvSpPr>
              <a:spLocks/>
            </p:cNvSpPr>
            <p:nvPr/>
          </p:nvSpPr>
          <p:spPr bwMode="auto">
            <a:xfrm>
              <a:off x="1731869" y="681822"/>
              <a:ext cx="524349" cy="412450"/>
            </a:xfrm>
            <a:custGeom>
              <a:avLst/>
              <a:gdLst>
                <a:gd name="T0" fmla="*/ 0 w 330"/>
                <a:gd name="T1" fmla="*/ 0 h 258"/>
                <a:gd name="T2" fmla="*/ 66 w 330"/>
                <a:gd name="T3" fmla="*/ 0 h 258"/>
                <a:gd name="T4" fmla="*/ 96 w 330"/>
                <a:gd name="T5" fmla="*/ 184 h 258"/>
                <a:gd name="T6" fmla="*/ 98 w 330"/>
                <a:gd name="T7" fmla="*/ 184 h 258"/>
                <a:gd name="T8" fmla="*/ 130 w 330"/>
                <a:gd name="T9" fmla="*/ 0 h 258"/>
                <a:gd name="T10" fmla="*/ 200 w 330"/>
                <a:gd name="T11" fmla="*/ 0 h 258"/>
                <a:gd name="T12" fmla="*/ 234 w 330"/>
                <a:gd name="T13" fmla="*/ 184 h 258"/>
                <a:gd name="T14" fmla="*/ 236 w 330"/>
                <a:gd name="T15" fmla="*/ 184 h 258"/>
                <a:gd name="T16" fmla="*/ 266 w 330"/>
                <a:gd name="T17" fmla="*/ 0 h 258"/>
                <a:gd name="T18" fmla="*/ 330 w 330"/>
                <a:gd name="T19" fmla="*/ 0 h 258"/>
                <a:gd name="T20" fmla="*/ 274 w 330"/>
                <a:gd name="T21" fmla="*/ 258 h 258"/>
                <a:gd name="T22" fmla="*/ 200 w 330"/>
                <a:gd name="T23" fmla="*/ 258 h 258"/>
                <a:gd name="T24" fmla="*/ 166 w 330"/>
                <a:gd name="T25" fmla="*/ 76 h 258"/>
                <a:gd name="T26" fmla="*/ 164 w 330"/>
                <a:gd name="T27" fmla="*/ 76 h 258"/>
                <a:gd name="T28" fmla="*/ 132 w 330"/>
                <a:gd name="T29" fmla="*/ 258 h 258"/>
                <a:gd name="T30" fmla="*/ 56 w 330"/>
                <a:gd name="T31" fmla="*/ 258 h 258"/>
                <a:gd name="T32" fmla="*/ 0 w 330"/>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7" name="Freeform 24"/>
            <p:cNvSpPr>
              <a:spLocks/>
            </p:cNvSpPr>
            <p:nvPr/>
          </p:nvSpPr>
          <p:spPr bwMode="auto">
            <a:xfrm>
              <a:off x="2264347" y="681822"/>
              <a:ext cx="528415" cy="412450"/>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8" name="Rectangle 25"/>
            <p:cNvSpPr>
              <a:spLocks noChangeArrowheads="1"/>
            </p:cNvSpPr>
            <p:nvPr/>
          </p:nvSpPr>
          <p:spPr bwMode="auto">
            <a:xfrm>
              <a:off x="2809021" y="977009"/>
              <a:ext cx="101620" cy="117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9" name="Freeform 26"/>
            <p:cNvSpPr>
              <a:spLocks/>
            </p:cNvSpPr>
            <p:nvPr/>
          </p:nvSpPr>
          <p:spPr bwMode="auto">
            <a:xfrm>
              <a:off x="2967547" y="673735"/>
              <a:ext cx="304854" cy="428625"/>
            </a:xfrm>
            <a:custGeom>
              <a:avLst/>
              <a:gdLst>
                <a:gd name="T0" fmla="*/ 60 w 192"/>
                <a:gd name="T1" fmla="*/ 188 h 270"/>
                <a:gd name="T2" fmla="*/ 60 w 192"/>
                <a:gd name="T3" fmla="*/ 196 h 270"/>
                <a:gd name="T4" fmla="*/ 66 w 192"/>
                <a:gd name="T5" fmla="*/ 210 h 270"/>
                <a:gd name="T6" fmla="*/ 74 w 192"/>
                <a:gd name="T7" fmla="*/ 220 h 270"/>
                <a:gd name="T8" fmla="*/ 86 w 192"/>
                <a:gd name="T9" fmla="*/ 224 h 270"/>
                <a:gd name="T10" fmla="*/ 94 w 192"/>
                <a:gd name="T11" fmla="*/ 226 h 270"/>
                <a:gd name="T12" fmla="*/ 114 w 192"/>
                <a:gd name="T13" fmla="*/ 222 h 270"/>
                <a:gd name="T14" fmla="*/ 122 w 192"/>
                <a:gd name="T15" fmla="*/ 214 h 270"/>
                <a:gd name="T16" fmla="*/ 128 w 192"/>
                <a:gd name="T17" fmla="*/ 202 h 270"/>
                <a:gd name="T18" fmla="*/ 128 w 192"/>
                <a:gd name="T19" fmla="*/ 194 h 270"/>
                <a:gd name="T20" fmla="*/ 120 w 192"/>
                <a:gd name="T21" fmla="*/ 176 h 270"/>
                <a:gd name="T22" fmla="*/ 104 w 192"/>
                <a:gd name="T23" fmla="*/ 166 h 270"/>
                <a:gd name="T24" fmla="*/ 58 w 192"/>
                <a:gd name="T25" fmla="*/ 148 h 270"/>
                <a:gd name="T26" fmla="*/ 34 w 192"/>
                <a:gd name="T27" fmla="*/ 138 h 270"/>
                <a:gd name="T28" fmla="*/ 16 w 192"/>
                <a:gd name="T29" fmla="*/ 122 h 270"/>
                <a:gd name="T30" fmla="*/ 6 w 192"/>
                <a:gd name="T31" fmla="*/ 102 h 270"/>
                <a:gd name="T32" fmla="*/ 2 w 192"/>
                <a:gd name="T33" fmla="*/ 78 h 270"/>
                <a:gd name="T34" fmla="*/ 4 w 192"/>
                <a:gd name="T35" fmla="*/ 62 h 270"/>
                <a:gd name="T36" fmla="*/ 14 w 192"/>
                <a:gd name="T37" fmla="*/ 34 h 270"/>
                <a:gd name="T38" fmla="*/ 38 w 192"/>
                <a:gd name="T39" fmla="*/ 12 h 270"/>
                <a:gd name="T40" fmla="*/ 74 w 192"/>
                <a:gd name="T41" fmla="*/ 2 h 270"/>
                <a:gd name="T42" fmla="*/ 98 w 192"/>
                <a:gd name="T43" fmla="*/ 0 h 270"/>
                <a:gd name="T44" fmla="*/ 136 w 192"/>
                <a:gd name="T45" fmla="*/ 4 h 270"/>
                <a:gd name="T46" fmla="*/ 164 w 192"/>
                <a:gd name="T47" fmla="*/ 18 h 270"/>
                <a:gd name="T48" fmla="*/ 180 w 192"/>
                <a:gd name="T49" fmla="*/ 42 h 270"/>
                <a:gd name="T50" fmla="*/ 186 w 192"/>
                <a:gd name="T51" fmla="*/ 72 h 270"/>
                <a:gd name="T52" fmla="*/ 126 w 192"/>
                <a:gd name="T53" fmla="*/ 84 h 270"/>
                <a:gd name="T54" fmla="*/ 124 w 192"/>
                <a:gd name="T55" fmla="*/ 66 h 270"/>
                <a:gd name="T56" fmla="*/ 120 w 192"/>
                <a:gd name="T57" fmla="*/ 54 h 270"/>
                <a:gd name="T58" fmla="*/ 110 w 192"/>
                <a:gd name="T59" fmla="*/ 48 h 270"/>
                <a:gd name="T60" fmla="*/ 96 w 192"/>
                <a:gd name="T61" fmla="*/ 44 h 270"/>
                <a:gd name="T62" fmla="*/ 84 w 192"/>
                <a:gd name="T63" fmla="*/ 46 h 270"/>
                <a:gd name="T64" fmla="*/ 72 w 192"/>
                <a:gd name="T65" fmla="*/ 56 h 270"/>
                <a:gd name="T66" fmla="*/ 66 w 192"/>
                <a:gd name="T67" fmla="*/ 66 h 270"/>
                <a:gd name="T68" fmla="*/ 66 w 192"/>
                <a:gd name="T69" fmla="*/ 72 h 270"/>
                <a:gd name="T70" fmla="*/ 72 w 192"/>
                <a:gd name="T71" fmla="*/ 90 h 270"/>
                <a:gd name="T72" fmla="*/ 94 w 192"/>
                <a:gd name="T73" fmla="*/ 102 h 270"/>
                <a:gd name="T74" fmla="*/ 134 w 192"/>
                <a:gd name="T75" fmla="*/ 116 h 270"/>
                <a:gd name="T76" fmla="*/ 160 w 192"/>
                <a:gd name="T77" fmla="*/ 128 h 270"/>
                <a:gd name="T78" fmla="*/ 178 w 192"/>
                <a:gd name="T79" fmla="*/ 144 h 270"/>
                <a:gd name="T80" fmla="*/ 188 w 192"/>
                <a:gd name="T81" fmla="*/ 164 h 270"/>
                <a:gd name="T82" fmla="*/ 192 w 192"/>
                <a:gd name="T83" fmla="*/ 190 h 270"/>
                <a:gd name="T84" fmla="*/ 190 w 192"/>
                <a:gd name="T85" fmla="*/ 208 h 270"/>
                <a:gd name="T86" fmla="*/ 176 w 192"/>
                <a:gd name="T87" fmla="*/ 240 h 270"/>
                <a:gd name="T88" fmla="*/ 150 w 192"/>
                <a:gd name="T89" fmla="*/ 260 h 270"/>
                <a:gd name="T90" fmla="*/ 116 w 192"/>
                <a:gd name="T91" fmla="*/ 270 h 270"/>
                <a:gd name="T92" fmla="*/ 96 w 192"/>
                <a:gd name="T93" fmla="*/ 270 h 270"/>
                <a:gd name="T94" fmla="*/ 50 w 192"/>
                <a:gd name="T95" fmla="*/ 264 h 270"/>
                <a:gd name="T96" fmla="*/ 20 w 192"/>
                <a:gd name="T97" fmla="*/ 248 h 270"/>
                <a:gd name="T98" fmla="*/ 6 w 192"/>
                <a:gd name="T99" fmla="*/ 222 h 270"/>
                <a:gd name="T100" fmla="*/ 0 w 192"/>
                <a:gd name="T101" fmla="*/ 188 h 270"/>
                <a:gd name="T102" fmla="*/ 60 w 192"/>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2" h="270">
                  <a:moveTo>
                    <a:pt x="60" y="180"/>
                  </a:moveTo>
                  <a:lnTo>
                    <a:pt x="60" y="188"/>
                  </a:lnTo>
                  <a:lnTo>
                    <a:pt x="60" y="196"/>
                  </a:lnTo>
                  <a:lnTo>
                    <a:pt x="62" y="204"/>
                  </a:lnTo>
                  <a:lnTo>
                    <a:pt x="66" y="210"/>
                  </a:lnTo>
                  <a:lnTo>
                    <a:pt x="68" y="216"/>
                  </a:lnTo>
                  <a:lnTo>
                    <a:pt x="74" y="220"/>
                  </a:lnTo>
                  <a:lnTo>
                    <a:pt x="80" y="222"/>
                  </a:lnTo>
                  <a:lnTo>
                    <a:pt x="86" y="224"/>
                  </a:lnTo>
                  <a:lnTo>
                    <a:pt x="94" y="226"/>
                  </a:lnTo>
                  <a:lnTo>
                    <a:pt x="108" y="224"/>
                  </a:lnTo>
                  <a:lnTo>
                    <a:pt x="114" y="222"/>
                  </a:lnTo>
                  <a:lnTo>
                    <a:pt x="118" y="218"/>
                  </a:lnTo>
                  <a:lnTo>
                    <a:pt x="122" y="214"/>
                  </a:lnTo>
                  <a:lnTo>
                    <a:pt x="126" y="208"/>
                  </a:lnTo>
                  <a:lnTo>
                    <a:pt x="128" y="202"/>
                  </a:lnTo>
                  <a:lnTo>
                    <a:pt x="128" y="194"/>
                  </a:lnTo>
                  <a:lnTo>
                    <a:pt x="126" y="184"/>
                  </a:lnTo>
                  <a:lnTo>
                    <a:pt x="120" y="176"/>
                  </a:lnTo>
                  <a:lnTo>
                    <a:pt x="114" y="170"/>
                  </a:lnTo>
                  <a:lnTo>
                    <a:pt x="104" y="166"/>
                  </a:lnTo>
                  <a:lnTo>
                    <a:pt x="58" y="148"/>
                  </a:lnTo>
                  <a:lnTo>
                    <a:pt x="44" y="144"/>
                  </a:lnTo>
                  <a:lnTo>
                    <a:pt x="34" y="138"/>
                  </a:lnTo>
                  <a:lnTo>
                    <a:pt x="24" y="130"/>
                  </a:lnTo>
                  <a:lnTo>
                    <a:pt x="16" y="122"/>
                  </a:lnTo>
                  <a:lnTo>
                    <a:pt x="10" y="112"/>
                  </a:lnTo>
                  <a:lnTo>
                    <a:pt x="6" y="102"/>
                  </a:lnTo>
                  <a:lnTo>
                    <a:pt x="4" y="90"/>
                  </a:lnTo>
                  <a:lnTo>
                    <a:pt x="2" y="78"/>
                  </a:lnTo>
                  <a:lnTo>
                    <a:pt x="4" y="62"/>
                  </a:lnTo>
                  <a:lnTo>
                    <a:pt x="8" y="48"/>
                  </a:lnTo>
                  <a:lnTo>
                    <a:pt x="14" y="34"/>
                  </a:lnTo>
                  <a:lnTo>
                    <a:pt x="24" y="22"/>
                  </a:lnTo>
                  <a:lnTo>
                    <a:pt x="38" y="12"/>
                  </a:lnTo>
                  <a:lnTo>
                    <a:pt x="54" y="6"/>
                  </a:lnTo>
                  <a:lnTo>
                    <a:pt x="74" y="2"/>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4" y="66"/>
                  </a:lnTo>
                  <a:lnTo>
                    <a:pt x="122" y="60"/>
                  </a:lnTo>
                  <a:lnTo>
                    <a:pt x="120" y="54"/>
                  </a:lnTo>
                  <a:lnTo>
                    <a:pt x="116" y="50"/>
                  </a:lnTo>
                  <a:lnTo>
                    <a:pt x="110" y="48"/>
                  </a:lnTo>
                  <a:lnTo>
                    <a:pt x="104" y="46"/>
                  </a:lnTo>
                  <a:lnTo>
                    <a:pt x="96" y="44"/>
                  </a:lnTo>
                  <a:lnTo>
                    <a:pt x="84" y="46"/>
                  </a:lnTo>
                  <a:lnTo>
                    <a:pt x="76" y="52"/>
                  </a:lnTo>
                  <a:lnTo>
                    <a:pt x="72" y="56"/>
                  </a:lnTo>
                  <a:lnTo>
                    <a:pt x="68" y="60"/>
                  </a:lnTo>
                  <a:lnTo>
                    <a:pt x="66" y="66"/>
                  </a:lnTo>
                  <a:lnTo>
                    <a:pt x="66" y="72"/>
                  </a:lnTo>
                  <a:lnTo>
                    <a:pt x="68" y="82"/>
                  </a:lnTo>
                  <a:lnTo>
                    <a:pt x="72" y="90"/>
                  </a:lnTo>
                  <a:lnTo>
                    <a:pt x="80" y="96"/>
                  </a:lnTo>
                  <a:lnTo>
                    <a:pt x="94" y="102"/>
                  </a:lnTo>
                  <a:lnTo>
                    <a:pt x="134" y="116"/>
                  </a:lnTo>
                  <a:lnTo>
                    <a:pt x="148" y="122"/>
                  </a:lnTo>
                  <a:lnTo>
                    <a:pt x="160" y="128"/>
                  </a:lnTo>
                  <a:lnTo>
                    <a:pt x="170" y="136"/>
                  </a:lnTo>
                  <a:lnTo>
                    <a:pt x="178" y="144"/>
                  </a:lnTo>
                  <a:lnTo>
                    <a:pt x="184" y="152"/>
                  </a:lnTo>
                  <a:lnTo>
                    <a:pt x="188" y="164"/>
                  </a:lnTo>
                  <a:lnTo>
                    <a:pt x="190" y="176"/>
                  </a:lnTo>
                  <a:lnTo>
                    <a:pt x="192" y="190"/>
                  </a:lnTo>
                  <a:lnTo>
                    <a:pt x="190" y="208"/>
                  </a:lnTo>
                  <a:lnTo>
                    <a:pt x="184" y="226"/>
                  </a:lnTo>
                  <a:lnTo>
                    <a:pt x="176" y="240"/>
                  </a:lnTo>
                  <a:lnTo>
                    <a:pt x="164" y="250"/>
                  </a:lnTo>
                  <a:lnTo>
                    <a:pt x="150" y="260"/>
                  </a:lnTo>
                  <a:lnTo>
                    <a:pt x="134" y="266"/>
                  </a:lnTo>
                  <a:lnTo>
                    <a:pt x="11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0" name="Freeform 27"/>
            <p:cNvSpPr>
              <a:spLocks noEditPoints="1"/>
            </p:cNvSpPr>
            <p:nvPr/>
          </p:nvSpPr>
          <p:spPr bwMode="auto">
            <a:xfrm>
              <a:off x="3308984" y="673735"/>
              <a:ext cx="317049" cy="428625"/>
            </a:xfrm>
            <a:custGeom>
              <a:avLst/>
              <a:gdLst>
                <a:gd name="T0" fmla="*/ 8 w 200"/>
                <a:gd name="T1" fmla="*/ 80 h 270"/>
                <a:gd name="T2" fmla="*/ 10 w 200"/>
                <a:gd name="T3" fmla="*/ 58 h 270"/>
                <a:gd name="T4" fmla="*/ 24 w 200"/>
                <a:gd name="T5" fmla="*/ 28 h 270"/>
                <a:gd name="T6" fmla="*/ 48 w 200"/>
                <a:gd name="T7" fmla="*/ 10 h 270"/>
                <a:gd name="T8" fmla="*/ 80 w 200"/>
                <a:gd name="T9" fmla="*/ 0 h 270"/>
                <a:gd name="T10" fmla="*/ 98 w 200"/>
                <a:gd name="T11" fmla="*/ 0 h 270"/>
                <a:gd name="T12" fmla="*/ 146 w 200"/>
                <a:gd name="T13" fmla="*/ 6 h 270"/>
                <a:gd name="T14" fmla="*/ 174 w 200"/>
                <a:gd name="T15" fmla="*/ 22 h 270"/>
                <a:gd name="T16" fmla="*/ 188 w 200"/>
                <a:gd name="T17" fmla="*/ 46 h 270"/>
                <a:gd name="T18" fmla="*/ 192 w 200"/>
                <a:gd name="T19" fmla="*/ 78 h 270"/>
                <a:gd name="T20" fmla="*/ 192 w 200"/>
                <a:gd name="T21" fmla="*/ 214 h 270"/>
                <a:gd name="T22" fmla="*/ 196 w 200"/>
                <a:gd name="T23" fmla="*/ 254 h 270"/>
                <a:gd name="T24" fmla="*/ 136 w 200"/>
                <a:gd name="T25" fmla="*/ 264 h 270"/>
                <a:gd name="T26" fmla="*/ 132 w 200"/>
                <a:gd name="T27" fmla="*/ 250 h 270"/>
                <a:gd name="T28" fmla="*/ 128 w 200"/>
                <a:gd name="T29" fmla="*/ 238 h 270"/>
                <a:gd name="T30" fmla="*/ 122 w 200"/>
                <a:gd name="T31" fmla="*/ 246 h 270"/>
                <a:gd name="T32" fmla="*/ 108 w 200"/>
                <a:gd name="T33" fmla="*/ 260 h 270"/>
                <a:gd name="T34" fmla="*/ 92 w 200"/>
                <a:gd name="T35" fmla="*/ 268 h 270"/>
                <a:gd name="T36" fmla="*/ 62 w 200"/>
                <a:gd name="T37" fmla="*/ 270 h 270"/>
                <a:gd name="T38" fmla="*/ 46 w 200"/>
                <a:gd name="T39" fmla="*/ 268 h 270"/>
                <a:gd name="T40" fmla="*/ 22 w 200"/>
                <a:gd name="T41" fmla="*/ 256 h 270"/>
                <a:gd name="T42" fmla="*/ 8 w 200"/>
                <a:gd name="T43" fmla="*/ 236 h 270"/>
                <a:gd name="T44" fmla="*/ 0 w 200"/>
                <a:gd name="T45" fmla="*/ 210 h 270"/>
                <a:gd name="T46" fmla="*/ 0 w 200"/>
                <a:gd name="T47" fmla="*/ 196 h 270"/>
                <a:gd name="T48" fmla="*/ 4 w 200"/>
                <a:gd name="T49" fmla="*/ 166 h 270"/>
                <a:gd name="T50" fmla="*/ 16 w 200"/>
                <a:gd name="T51" fmla="*/ 144 h 270"/>
                <a:gd name="T52" fmla="*/ 36 w 200"/>
                <a:gd name="T53" fmla="*/ 128 h 270"/>
                <a:gd name="T54" fmla="*/ 64 w 200"/>
                <a:gd name="T55" fmla="*/ 116 h 270"/>
                <a:gd name="T56" fmla="*/ 102 w 200"/>
                <a:gd name="T57" fmla="*/ 106 h 270"/>
                <a:gd name="T58" fmla="*/ 122 w 200"/>
                <a:gd name="T59" fmla="*/ 96 h 270"/>
                <a:gd name="T60" fmla="*/ 128 w 200"/>
                <a:gd name="T61" fmla="*/ 76 h 270"/>
                <a:gd name="T62" fmla="*/ 126 w 200"/>
                <a:gd name="T63" fmla="*/ 62 h 270"/>
                <a:gd name="T64" fmla="*/ 122 w 200"/>
                <a:gd name="T65" fmla="*/ 54 h 270"/>
                <a:gd name="T66" fmla="*/ 112 w 200"/>
                <a:gd name="T67" fmla="*/ 46 h 270"/>
                <a:gd name="T68" fmla="*/ 98 w 200"/>
                <a:gd name="T69" fmla="*/ 44 h 270"/>
                <a:gd name="T70" fmla="*/ 90 w 200"/>
                <a:gd name="T71" fmla="*/ 46 h 270"/>
                <a:gd name="T72" fmla="*/ 80 w 200"/>
                <a:gd name="T73" fmla="*/ 50 h 270"/>
                <a:gd name="T74" fmla="*/ 72 w 200"/>
                <a:gd name="T75" fmla="*/ 58 h 270"/>
                <a:gd name="T76" fmla="*/ 68 w 200"/>
                <a:gd name="T77" fmla="*/ 78 h 270"/>
                <a:gd name="T78" fmla="*/ 8 w 200"/>
                <a:gd name="T79" fmla="*/ 86 h 270"/>
                <a:gd name="T80" fmla="*/ 128 w 200"/>
                <a:gd name="T81" fmla="*/ 136 h 270"/>
                <a:gd name="T82" fmla="*/ 100 w 200"/>
                <a:gd name="T83" fmla="*/ 148 h 270"/>
                <a:gd name="T84" fmla="*/ 84 w 200"/>
                <a:gd name="T85" fmla="*/ 154 h 270"/>
                <a:gd name="T86" fmla="*/ 72 w 200"/>
                <a:gd name="T87" fmla="*/ 162 h 270"/>
                <a:gd name="T88" fmla="*/ 64 w 200"/>
                <a:gd name="T89" fmla="*/ 174 h 270"/>
                <a:gd name="T90" fmla="*/ 62 w 200"/>
                <a:gd name="T91" fmla="*/ 190 h 270"/>
                <a:gd name="T92" fmla="*/ 68 w 200"/>
                <a:gd name="T93" fmla="*/ 214 h 270"/>
                <a:gd name="T94" fmla="*/ 76 w 200"/>
                <a:gd name="T95" fmla="*/ 222 h 270"/>
                <a:gd name="T96" fmla="*/ 88 w 200"/>
                <a:gd name="T97" fmla="*/ 226 h 270"/>
                <a:gd name="T98" fmla="*/ 102 w 200"/>
                <a:gd name="T99" fmla="*/ 224 h 270"/>
                <a:gd name="T100" fmla="*/ 114 w 200"/>
                <a:gd name="T101" fmla="*/ 216 h 270"/>
                <a:gd name="T102" fmla="*/ 124 w 200"/>
                <a:gd name="T103" fmla="*/ 204 h 270"/>
                <a:gd name="T104" fmla="*/ 128 w 200"/>
                <a:gd name="T105" fmla="*/ 186 h 2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0" h="270">
                  <a:moveTo>
                    <a:pt x="8" y="86"/>
                  </a:moveTo>
                  <a:lnTo>
                    <a:pt x="8" y="80"/>
                  </a:lnTo>
                  <a:lnTo>
                    <a:pt x="10" y="58"/>
                  </a:lnTo>
                  <a:lnTo>
                    <a:pt x="14" y="42"/>
                  </a:lnTo>
                  <a:lnTo>
                    <a:pt x="24" y="28"/>
                  </a:lnTo>
                  <a:lnTo>
                    <a:pt x="34" y="18"/>
                  </a:lnTo>
                  <a:lnTo>
                    <a:pt x="48" y="10"/>
                  </a:lnTo>
                  <a:lnTo>
                    <a:pt x="64" y="4"/>
                  </a:lnTo>
                  <a:lnTo>
                    <a:pt x="80" y="0"/>
                  </a:lnTo>
                  <a:lnTo>
                    <a:pt x="98" y="0"/>
                  </a:lnTo>
                  <a:lnTo>
                    <a:pt x="124" y="2"/>
                  </a:lnTo>
                  <a:lnTo>
                    <a:pt x="146" y="6"/>
                  </a:lnTo>
                  <a:lnTo>
                    <a:pt x="162" y="12"/>
                  </a:lnTo>
                  <a:lnTo>
                    <a:pt x="174" y="22"/>
                  </a:lnTo>
                  <a:lnTo>
                    <a:pt x="182" y="34"/>
                  </a:lnTo>
                  <a:lnTo>
                    <a:pt x="188" y="46"/>
                  </a:lnTo>
                  <a:lnTo>
                    <a:pt x="190" y="62"/>
                  </a:lnTo>
                  <a:lnTo>
                    <a:pt x="192" y="78"/>
                  </a:lnTo>
                  <a:lnTo>
                    <a:pt x="192" y="214"/>
                  </a:lnTo>
                  <a:lnTo>
                    <a:pt x="194" y="242"/>
                  </a:lnTo>
                  <a:lnTo>
                    <a:pt x="196" y="254"/>
                  </a:lnTo>
                  <a:lnTo>
                    <a:pt x="200" y="264"/>
                  </a:lnTo>
                  <a:lnTo>
                    <a:pt x="136" y="264"/>
                  </a:lnTo>
                  <a:lnTo>
                    <a:pt x="132" y="250"/>
                  </a:lnTo>
                  <a:lnTo>
                    <a:pt x="128" y="238"/>
                  </a:lnTo>
                  <a:lnTo>
                    <a:pt x="122" y="246"/>
                  </a:lnTo>
                  <a:lnTo>
                    <a:pt x="116" y="254"/>
                  </a:lnTo>
                  <a:lnTo>
                    <a:pt x="108" y="260"/>
                  </a:lnTo>
                  <a:lnTo>
                    <a:pt x="100" y="264"/>
                  </a:lnTo>
                  <a:lnTo>
                    <a:pt x="92" y="268"/>
                  </a:lnTo>
                  <a:lnTo>
                    <a:pt x="84" y="270"/>
                  </a:lnTo>
                  <a:lnTo>
                    <a:pt x="62" y="270"/>
                  </a:lnTo>
                  <a:lnTo>
                    <a:pt x="46" y="268"/>
                  </a:lnTo>
                  <a:lnTo>
                    <a:pt x="32" y="264"/>
                  </a:lnTo>
                  <a:lnTo>
                    <a:pt x="22" y="256"/>
                  </a:lnTo>
                  <a:lnTo>
                    <a:pt x="14" y="246"/>
                  </a:lnTo>
                  <a:lnTo>
                    <a:pt x="8" y="236"/>
                  </a:lnTo>
                  <a:lnTo>
                    <a:pt x="2" y="222"/>
                  </a:lnTo>
                  <a:lnTo>
                    <a:pt x="0" y="210"/>
                  </a:lnTo>
                  <a:lnTo>
                    <a:pt x="0" y="196"/>
                  </a:lnTo>
                  <a:lnTo>
                    <a:pt x="0" y="180"/>
                  </a:lnTo>
                  <a:lnTo>
                    <a:pt x="4" y="166"/>
                  </a:lnTo>
                  <a:lnTo>
                    <a:pt x="8" y="154"/>
                  </a:lnTo>
                  <a:lnTo>
                    <a:pt x="16" y="144"/>
                  </a:lnTo>
                  <a:lnTo>
                    <a:pt x="24" y="134"/>
                  </a:lnTo>
                  <a:lnTo>
                    <a:pt x="36" y="128"/>
                  </a:lnTo>
                  <a:lnTo>
                    <a:pt x="48" y="122"/>
                  </a:lnTo>
                  <a:lnTo>
                    <a:pt x="64" y="116"/>
                  </a:lnTo>
                  <a:lnTo>
                    <a:pt x="102" y="106"/>
                  </a:lnTo>
                  <a:lnTo>
                    <a:pt x="114" y="102"/>
                  </a:lnTo>
                  <a:lnTo>
                    <a:pt x="122" y="96"/>
                  </a:lnTo>
                  <a:lnTo>
                    <a:pt x="128" y="88"/>
                  </a:lnTo>
                  <a:lnTo>
                    <a:pt x="128" y="76"/>
                  </a:lnTo>
                  <a:lnTo>
                    <a:pt x="126" y="62"/>
                  </a:lnTo>
                  <a:lnTo>
                    <a:pt x="124" y="58"/>
                  </a:lnTo>
                  <a:lnTo>
                    <a:pt x="122" y="54"/>
                  </a:lnTo>
                  <a:lnTo>
                    <a:pt x="118" y="50"/>
                  </a:lnTo>
                  <a:lnTo>
                    <a:pt x="112" y="46"/>
                  </a:lnTo>
                  <a:lnTo>
                    <a:pt x="106" y="46"/>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84" y="154"/>
                  </a:lnTo>
                  <a:lnTo>
                    <a:pt x="76" y="158"/>
                  </a:lnTo>
                  <a:lnTo>
                    <a:pt x="72" y="162"/>
                  </a:lnTo>
                  <a:lnTo>
                    <a:pt x="68" y="168"/>
                  </a:lnTo>
                  <a:lnTo>
                    <a:pt x="64" y="174"/>
                  </a:lnTo>
                  <a:lnTo>
                    <a:pt x="62" y="190"/>
                  </a:lnTo>
                  <a:lnTo>
                    <a:pt x="64" y="204"/>
                  </a:lnTo>
                  <a:lnTo>
                    <a:pt x="68" y="214"/>
                  </a:lnTo>
                  <a:lnTo>
                    <a:pt x="72" y="220"/>
                  </a:lnTo>
                  <a:lnTo>
                    <a:pt x="76" y="222"/>
                  </a:lnTo>
                  <a:lnTo>
                    <a:pt x="82" y="224"/>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1" name="Freeform 28"/>
            <p:cNvSpPr>
              <a:spLocks/>
            </p:cNvSpPr>
            <p:nvPr/>
          </p:nvSpPr>
          <p:spPr bwMode="auto">
            <a:xfrm>
              <a:off x="3670744" y="673735"/>
              <a:ext cx="300790" cy="428625"/>
            </a:xfrm>
            <a:custGeom>
              <a:avLst/>
              <a:gdLst>
                <a:gd name="T0" fmla="*/ 58 w 190"/>
                <a:gd name="T1" fmla="*/ 188 h 270"/>
                <a:gd name="T2" fmla="*/ 60 w 190"/>
                <a:gd name="T3" fmla="*/ 196 h 270"/>
                <a:gd name="T4" fmla="*/ 64 w 190"/>
                <a:gd name="T5" fmla="*/ 210 h 270"/>
                <a:gd name="T6" fmla="*/ 72 w 190"/>
                <a:gd name="T7" fmla="*/ 220 h 270"/>
                <a:gd name="T8" fmla="*/ 86 w 190"/>
                <a:gd name="T9" fmla="*/ 224 h 270"/>
                <a:gd name="T10" fmla="*/ 94 w 190"/>
                <a:gd name="T11" fmla="*/ 226 h 270"/>
                <a:gd name="T12" fmla="*/ 112 w 190"/>
                <a:gd name="T13" fmla="*/ 222 h 270"/>
                <a:gd name="T14" fmla="*/ 122 w 190"/>
                <a:gd name="T15" fmla="*/ 214 h 270"/>
                <a:gd name="T16" fmla="*/ 126 w 190"/>
                <a:gd name="T17" fmla="*/ 202 h 270"/>
                <a:gd name="T18" fmla="*/ 126 w 190"/>
                <a:gd name="T19" fmla="*/ 194 h 270"/>
                <a:gd name="T20" fmla="*/ 120 w 190"/>
                <a:gd name="T21" fmla="*/ 176 h 270"/>
                <a:gd name="T22" fmla="*/ 102 w 190"/>
                <a:gd name="T23" fmla="*/ 166 h 270"/>
                <a:gd name="T24" fmla="*/ 56 w 190"/>
                <a:gd name="T25" fmla="*/ 148 h 270"/>
                <a:gd name="T26" fmla="*/ 32 w 190"/>
                <a:gd name="T27" fmla="*/ 138 h 270"/>
                <a:gd name="T28" fmla="*/ 16 w 190"/>
                <a:gd name="T29" fmla="*/ 122 h 270"/>
                <a:gd name="T30" fmla="*/ 4 w 190"/>
                <a:gd name="T31" fmla="*/ 102 h 270"/>
                <a:gd name="T32" fmla="*/ 2 w 190"/>
                <a:gd name="T33" fmla="*/ 78 h 270"/>
                <a:gd name="T34" fmla="*/ 2 w 190"/>
                <a:gd name="T35" fmla="*/ 62 h 270"/>
                <a:gd name="T36" fmla="*/ 14 w 190"/>
                <a:gd name="T37" fmla="*/ 34 h 270"/>
                <a:gd name="T38" fmla="*/ 36 w 190"/>
                <a:gd name="T39" fmla="*/ 12 h 270"/>
                <a:gd name="T40" fmla="*/ 72 w 190"/>
                <a:gd name="T41" fmla="*/ 2 h 270"/>
                <a:gd name="T42" fmla="*/ 96 w 190"/>
                <a:gd name="T43" fmla="*/ 0 h 270"/>
                <a:gd name="T44" fmla="*/ 136 w 190"/>
                <a:gd name="T45" fmla="*/ 4 h 270"/>
                <a:gd name="T46" fmla="*/ 162 w 190"/>
                <a:gd name="T47" fmla="*/ 18 h 270"/>
                <a:gd name="T48" fmla="*/ 178 w 190"/>
                <a:gd name="T49" fmla="*/ 42 h 270"/>
                <a:gd name="T50" fmla="*/ 184 w 190"/>
                <a:gd name="T51" fmla="*/ 72 h 270"/>
                <a:gd name="T52" fmla="*/ 124 w 190"/>
                <a:gd name="T53" fmla="*/ 84 h 270"/>
                <a:gd name="T54" fmla="*/ 124 w 190"/>
                <a:gd name="T55" fmla="*/ 66 h 270"/>
                <a:gd name="T56" fmla="*/ 118 w 190"/>
                <a:gd name="T57" fmla="*/ 54 h 270"/>
                <a:gd name="T58" fmla="*/ 110 w 190"/>
                <a:gd name="T59" fmla="*/ 48 h 270"/>
                <a:gd name="T60" fmla="*/ 96 w 190"/>
                <a:gd name="T61" fmla="*/ 44 h 270"/>
                <a:gd name="T62" fmla="*/ 84 w 190"/>
                <a:gd name="T63" fmla="*/ 46 h 270"/>
                <a:gd name="T64" fmla="*/ 70 w 190"/>
                <a:gd name="T65" fmla="*/ 56 h 270"/>
                <a:gd name="T66" fmla="*/ 66 w 190"/>
                <a:gd name="T67" fmla="*/ 66 h 270"/>
                <a:gd name="T68" fmla="*/ 64 w 190"/>
                <a:gd name="T69" fmla="*/ 72 h 270"/>
                <a:gd name="T70" fmla="*/ 70 w 190"/>
                <a:gd name="T71" fmla="*/ 90 h 270"/>
                <a:gd name="T72" fmla="*/ 94 w 190"/>
                <a:gd name="T73" fmla="*/ 102 h 270"/>
                <a:gd name="T74" fmla="*/ 134 w 190"/>
                <a:gd name="T75" fmla="*/ 116 h 270"/>
                <a:gd name="T76" fmla="*/ 160 w 190"/>
                <a:gd name="T77" fmla="*/ 128 h 270"/>
                <a:gd name="T78" fmla="*/ 178 w 190"/>
                <a:gd name="T79" fmla="*/ 144 h 270"/>
                <a:gd name="T80" fmla="*/ 186 w 190"/>
                <a:gd name="T81" fmla="*/ 164 h 270"/>
                <a:gd name="T82" fmla="*/ 190 w 190"/>
                <a:gd name="T83" fmla="*/ 190 h 270"/>
                <a:gd name="T84" fmla="*/ 188 w 190"/>
                <a:gd name="T85" fmla="*/ 208 h 270"/>
                <a:gd name="T86" fmla="*/ 174 w 190"/>
                <a:gd name="T87" fmla="*/ 240 h 270"/>
                <a:gd name="T88" fmla="*/ 148 w 190"/>
                <a:gd name="T89" fmla="*/ 260 h 270"/>
                <a:gd name="T90" fmla="*/ 114 w 190"/>
                <a:gd name="T91" fmla="*/ 270 h 270"/>
                <a:gd name="T92" fmla="*/ 94 w 190"/>
                <a:gd name="T93" fmla="*/ 270 h 270"/>
                <a:gd name="T94" fmla="*/ 48 w 190"/>
                <a:gd name="T95" fmla="*/ 264 h 270"/>
                <a:gd name="T96" fmla="*/ 20 w 190"/>
                <a:gd name="T97" fmla="*/ 248 h 270"/>
                <a:gd name="T98" fmla="*/ 4 w 190"/>
                <a:gd name="T99" fmla="*/ 222 h 270"/>
                <a:gd name="T100" fmla="*/ 0 w 190"/>
                <a:gd name="T101" fmla="*/ 188 h 270"/>
                <a:gd name="T102" fmla="*/ 58 w 190"/>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0" h="270">
                  <a:moveTo>
                    <a:pt x="58" y="180"/>
                  </a:moveTo>
                  <a:lnTo>
                    <a:pt x="58" y="188"/>
                  </a:lnTo>
                  <a:lnTo>
                    <a:pt x="60" y="196"/>
                  </a:lnTo>
                  <a:lnTo>
                    <a:pt x="62" y="204"/>
                  </a:lnTo>
                  <a:lnTo>
                    <a:pt x="64" y="210"/>
                  </a:lnTo>
                  <a:lnTo>
                    <a:pt x="68" y="216"/>
                  </a:lnTo>
                  <a:lnTo>
                    <a:pt x="72" y="220"/>
                  </a:lnTo>
                  <a:lnTo>
                    <a:pt x="78" y="222"/>
                  </a:lnTo>
                  <a:lnTo>
                    <a:pt x="86" y="224"/>
                  </a:lnTo>
                  <a:lnTo>
                    <a:pt x="94" y="226"/>
                  </a:lnTo>
                  <a:lnTo>
                    <a:pt x="108" y="224"/>
                  </a:lnTo>
                  <a:lnTo>
                    <a:pt x="112" y="222"/>
                  </a:lnTo>
                  <a:lnTo>
                    <a:pt x="118" y="218"/>
                  </a:lnTo>
                  <a:lnTo>
                    <a:pt x="122" y="214"/>
                  </a:lnTo>
                  <a:lnTo>
                    <a:pt x="124" y="208"/>
                  </a:lnTo>
                  <a:lnTo>
                    <a:pt x="126" y="202"/>
                  </a:lnTo>
                  <a:lnTo>
                    <a:pt x="126" y="194"/>
                  </a:lnTo>
                  <a:lnTo>
                    <a:pt x="124" y="184"/>
                  </a:lnTo>
                  <a:lnTo>
                    <a:pt x="120" y="176"/>
                  </a:lnTo>
                  <a:lnTo>
                    <a:pt x="112" y="170"/>
                  </a:lnTo>
                  <a:lnTo>
                    <a:pt x="102" y="166"/>
                  </a:lnTo>
                  <a:lnTo>
                    <a:pt x="56" y="148"/>
                  </a:lnTo>
                  <a:lnTo>
                    <a:pt x="44" y="144"/>
                  </a:lnTo>
                  <a:lnTo>
                    <a:pt x="32" y="138"/>
                  </a:lnTo>
                  <a:lnTo>
                    <a:pt x="24" y="130"/>
                  </a:lnTo>
                  <a:lnTo>
                    <a:pt x="16" y="122"/>
                  </a:lnTo>
                  <a:lnTo>
                    <a:pt x="10" y="112"/>
                  </a:lnTo>
                  <a:lnTo>
                    <a:pt x="4" y="102"/>
                  </a:lnTo>
                  <a:lnTo>
                    <a:pt x="2" y="90"/>
                  </a:lnTo>
                  <a:lnTo>
                    <a:pt x="2" y="78"/>
                  </a:lnTo>
                  <a:lnTo>
                    <a:pt x="2" y="62"/>
                  </a:lnTo>
                  <a:lnTo>
                    <a:pt x="6" y="48"/>
                  </a:lnTo>
                  <a:lnTo>
                    <a:pt x="14" y="34"/>
                  </a:lnTo>
                  <a:lnTo>
                    <a:pt x="24" y="22"/>
                  </a:lnTo>
                  <a:lnTo>
                    <a:pt x="36" y="12"/>
                  </a:lnTo>
                  <a:lnTo>
                    <a:pt x="52" y="6"/>
                  </a:lnTo>
                  <a:lnTo>
                    <a:pt x="72" y="2"/>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66"/>
                  </a:lnTo>
                  <a:lnTo>
                    <a:pt x="122" y="60"/>
                  </a:lnTo>
                  <a:lnTo>
                    <a:pt x="118" y="54"/>
                  </a:lnTo>
                  <a:lnTo>
                    <a:pt x="114" y="50"/>
                  </a:lnTo>
                  <a:lnTo>
                    <a:pt x="110" y="48"/>
                  </a:lnTo>
                  <a:lnTo>
                    <a:pt x="104" y="46"/>
                  </a:lnTo>
                  <a:lnTo>
                    <a:pt x="96" y="44"/>
                  </a:lnTo>
                  <a:lnTo>
                    <a:pt x="84" y="46"/>
                  </a:lnTo>
                  <a:lnTo>
                    <a:pt x="74" y="52"/>
                  </a:lnTo>
                  <a:lnTo>
                    <a:pt x="70" y="56"/>
                  </a:lnTo>
                  <a:lnTo>
                    <a:pt x="68" y="60"/>
                  </a:lnTo>
                  <a:lnTo>
                    <a:pt x="66" y="66"/>
                  </a:lnTo>
                  <a:lnTo>
                    <a:pt x="64" y="72"/>
                  </a:lnTo>
                  <a:lnTo>
                    <a:pt x="66" y="82"/>
                  </a:lnTo>
                  <a:lnTo>
                    <a:pt x="70" y="90"/>
                  </a:lnTo>
                  <a:lnTo>
                    <a:pt x="80" y="96"/>
                  </a:lnTo>
                  <a:lnTo>
                    <a:pt x="94" y="102"/>
                  </a:lnTo>
                  <a:lnTo>
                    <a:pt x="134" y="116"/>
                  </a:lnTo>
                  <a:lnTo>
                    <a:pt x="148" y="122"/>
                  </a:lnTo>
                  <a:lnTo>
                    <a:pt x="160" y="128"/>
                  </a:lnTo>
                  <a:lnTo>
                    <a:pt x="170" y="136"/>
                  </a:lnTo>
                  <a:lnTo>
                    <a:pt x="178" y="144"/>
                  </a:lnTo>
                  <a:lnTo>
                    <a:pt x="182" y="152"/>
                  </a:lnTo>
                  <a:lnTo>
                    <a:pt x="186" y="164"/>
                  </a:lnTo>
                  <a:lnTo>
                    <a:pt x="190" y="176"/>
                  </a:lnTo>
                  <a:lnTo>
                    <a:pt x="190" y="190"/>
                  </a:lnTo>
                  <a:lnTo>
                    <a:pt x="188" y="208"/>
                  </a:lnTo>
                  <a:lnTo>
                    <a:pt x="182" y="226"/>
                  </a:lnTo>
                  <a:lnTo>
                    <a:pt x="174" y="240"/>
                  </a:lnTo>
                  <a:lnTo>
                    <a:pt x="162" y="250"/>
                  </a:lnTo>
                  <a:lnTo>
                    <a:pt x="148" y="260"/>
                  </a:lnTo>
                  <a:lnTo>
                    <a:pt x="132" y="266"/>
                  </a:lnTo>
                  <a:lnTo>
                    <a:pt x="11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2" name="Rectangle 29"/>
            <p:cNvSpPr>
              <a:spLocks noChangeArrowheads="1"/>
            </p:cNvSpPr>
            <p:nvPr/>
          </p:nvSpPr>
          <p:spPr bwMode="auto">
            <a:xfrm>
              <a:off x="4032506" y="977009"/>
              <a:ext cx="101617" cy="117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3" name="Freeform 30"/>
            <p:cNvSpPr>
              <a:spLocks/>
            </p:cNvSpPr>
            <p:nvPr/>
          </p:nvSpPr>
          <p:spPr bwMode="auto">
            <a:xfrm>
              <a:off x="4191030" y="673735"/>
              <a:ext cx="317049" cy="428625"/>
            </a:xfrm>
            <a:custGeom>
              <a:avLst/>
              <a:gdLst>
                <a:gd name="T0" fmla="*/ 134 w 198"/>
                <a:gd name="T1" fmla="*/ 100 h 270"/>
                <a:gd name="T2" fmla="*/ 132 w 198"/>
                <a:gd name="T3" fmla="*/ 72 h 270"/>
                <a:gd name="T4" fmla="*/ 124 w 198"/>
                <a:gd name="T5" fmla="*/ 58 h 270"/>
                <a:gd name="T6" fmla="*/ 112 w 198"/>
                <a:gd name="T7" fmla="*/ 48 h 270"/>
                <a:gd name="T8" fmla="*/ 104 w 198"/>
                <a:gd name="T9" fmla="*/ 48 h 270"/>
                <a:gd name="T10" fmla="*/ 84 w 198"/>
                <a:gd name="T11" fmla="*/ 52 h 270"/>
                <a:gd name="T12" fmla="*/ 74 w 198"/>
                <a:gd name="T13" fmla="*/ 70 h 270"/>
                <a:gd name="T14" fmla="*/ 68 w 198"/>
                <a:gd name="T15" fmla="*/ 96 h 270"/>
                <a:gd name="T16" fmla="*/ 66 w 198"/>
                <a:gd name="T17" fmla="*/ 136 h 270"/>
                <a:gd name="T18" fmla="*/ 70 w 198"/>
                <a:gd name="T19" fmla="*/ 192 h 270"/>
                <a:gd name="T20" fmla="*/ 78 w 198"/>
                <a:gd name="T21" fmla="*/ 214 h 270"/>
                <a:gd name="T22" fmla="*/ 92 w 198"/>
                <a:gd name="T23" fmla="*/ 224 h 270"/>
                <a:gd name="T24" fmla="*/ 102 w 198"/>
                <a:gd name="T25" fmla="*/ 226 h 270"/>
                <a:gd name="T26" fmla="*/ 116 w 198"/>
                <a:gd name="T27" fmla="*/ 222 h 270"/>
                <a:gd name="T28" fmla="*/ 126 w 198"/>
                <a:gd name="T29" fmla="*/ 212 h 270"/>
                <a:gd name="T30" fmla="*/ 132 w 198"/>
                <a:gd name="T31" fmla="*/ 192 h 270"/>
                <a:gd name="T32" fmla="*/ 198 w 198"/>
                <a:gd name="T33" fmla="*/ 166 h 270"/>
                <a:gd name="T34" fmla="*/ 196 w 198"/>
                <a:gd name="T35" fmla="*/ 190 h 270"/>
                <a:gd name="T36" fmla="*/ 184 w 198"/>
                <a:gd name="T37" fmla="*/ 228 h 270"/>
                <a:gd name="T38" fmla="*/ 160 w 198"/>
                <a:gd name="T39" fmla="*/ 256 h 270"/>
                <a:gd name="T40" fmla="*/ 124 w 198"/>
                <a:gd name="T41" fmla="*/ 268 h 270"/>
                <a:gd name="T42" fmla="*/ 98 w 198"/>
                <a:gd name="T43" fmla="*/ 270 h 270"/>
                <a:gd name="T44" fmla="*/ 56 w 198"/>
                <a:gd name="T45" fmla="*/ 264 h 270"/>
                <a:gd name="T46" fmla="*/ 38 w 198"/>
                <a:gd name="T47" fmla="*/ 254 h 270"/>
                <a:gd name="T48" fmla="*/ 24 w 198"/>
                <a:gd name="T49" fmla="*/ 242 h 270"/>
                <a:gd name="T50" fmla="*/ 14 w 198"/>
                <a:gd name="T51" fmla="*/ 224 h 270"/>
                <a:gd name="T52" fmla="*/ 2 w 198"/>
                <a:gd name="T53" fmla="*/ 170 h 270"/>
                <a:gd name="T54" fmla="*/ 0 w 198"/>
                <a:gd name="T55" fmla="*/ 136 h 270"/>
                <a:gd name="T56" fmla="*/ 4 w 198"/>
                <a:gd name="T57" fmla="*/ 84 h 270"/>
                <a:gd name="T58" fmla="*/ 12 w 198"/>
                <a:gd name="T59" fmla="*/ 56 h 270"/>
                <a:gd name="T60" fmla="*/ 24 w 198"/>
                <a:gd name="T61" fmla="*/ 36 h 270"/>
                <a:gd name="T62" fmla="*/ 36 w 198"/>
                <a:gd name="T63" fmla="*/ 20 h 270"/>
                <a:gd name="T64" fmla="*/ 54 w 198"/>
                <a:gd name="T65" fmla="*/ 10 h 270"/>
                <a:gd name="T66" fmla="*/ 82 w 198"/>
                <a:gd name="T67" fmla="*/ 2 h 270"/>
                <a:gd name="T68" fmla="*/ 104 w 198"/>
                <a:gd name="T69" fmla="*/ 0 h 270"/>
                <a:gd name="T70" fmla="*/ 144 w 198"/>
                <a:gd name="T71" fmla="*/ 6 h 270"/>
                <a:gd name="T72" fmla="*/ 174 w 198"/>
                <a:gd name="T73" fmla="*/ 26 h 270"/>
                <a:gd name="T74" fmla="*/ 192 w 198"/>
                <a:gd name="T75" fmla="*/ 58 h 270"/>
                <a:gd name="T76" fmla="*/ 198 w 198"/>
                <a:gd name="T77" fmla="*/ 100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94" y="48"/>
                  </a:lnTo>
                  <a:lnTo>
                    <a:pt x="84" y="52"/>
                  </a:lnTo>
                  <a:lnTo>
                    <a:pt x="78" y="60"/>
                  </a:lnTo>
                  <a:lnTo>
                    <a:pt x="74" y="70"/>
                  </a:lnTo>
                  <a:lnTo>
                    <a:pt x="70" y="82"/>
                  </a:lnTo>
                  <a:lnTo>
                    <a:pt x="68" y="96"/>
                  </a:lnTo>
                  <a:lnTo>
                    <a:pt x="66" y="136"/>
                  </a:lnTo>
                  <a:lnTo>
                    <a:pt x="68" y="176"/>
                  </a:lnTo>
                  <a:lnTo>
                    <a:pt x="70" y="192"/>
                  </a:lnTo>
                  <a:lnTo>
                    <a:pt x="72" y="204"/>
                  </a:lnTo>
                  <a:lnTo>
                    <a:pt x="78" y="214"/>
                  </a:lnTo>
                  <a:lnTo>
                    <a:pt x="84" y="220"/>
                  </a:lnTo>
                  <a:lnTo>
                    <a:pt x="92" y="224"/>
                  </a:lnTo>
                  <a:lnTo>
                    <a:pt x="102" y="226"/>
                  </a:lnTo>
                  <a:lnTo>
                    <a:pt x="110" y="224"/>
                  </a:lnTo>
                  <a:lnTo>
                    <a:pt x="116" y="222"/>
                  </a:lnTo>
                  <a:lnTo>
                    <a:pt x="122" y="218"/>
                  </a:lnTo>
                  <a:lnTo>
                    <a:pt x="126" y="212"/>
                  </a:lnTo>
                  <a:lnTo>
                    <a:pt x="130" y="202"/>
                  </a:lnTo>
                  <a:lnTo>
                    <a:pt x="132" y="192"/>
                  </a:lnTo>
                  <a:lnTo>
                    <a:pt x="134" y="166"/>
                  </a:lnTo>
                  <a:lnTo>
                    <a:pt x="198" y="166"/>
                  </a:lnTo>
                  <a:lnTo>
                    <a:pt x="196" y="190"/>
                  </a:lnTo>
                  <a:lnTo>
                    <a:pt x="192" y="210"/>
                  </a:lnTo>
                  <a:lnTo>
                    <a:pt x="184" y="228"/>
                  </a:lnTo>
                  <a:lnTo>
                    <a:pt x="174" y="244"/>
                  </a:lnTo>
                  <a:lnTo>
                    <a:pt x="160" y="256"/>
                  </a:lnTo>
                  <a:lnTo>
                    <a:pt x="144" y="264"/>
                  </a:lnTo>
                  <a:lnTo>
                    <a:pt x="124" y="268"/>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4" name="Freeform 31"/>
            <p:cNvSpPr>
              <a:spLocks noEditPoints="1"/>
            </p:cNvSpPr>
            <p:nvPr/>
          </p:nvSpPr>
          <p:spPr bwMode="auto">
            <a:xfrm>
              <a:off x="4544663" y="673735"/>
              <a:ext cx="325179" cy="428625"/>
            </a:xfrm>
            <a:custGeom>
              <a:avLst/>
              <a:gdLst>
                <a:gd name="T0" fmla="*/ 102 w 204"/>
                <a:gd name="T1" fmla="*/ 0 h 270"/>
                <a:gd name="T2" fmla="*/ 130 w 204"/>
                <a:gd name="T3" fmla="*/ 2 h 270"/>
                <a:gd name="T4" fmla="*/ 152 w 204"/>
                <a:gd name="T5" fmla="*/ 8 h 270"/>
                <a:gd name="T6" fmla="*/ 170 w 204"/>
                <a:gd name="T7" fmla="*/ 18 h 270"/>
                <a:gd name="T8" fmla="*/ 182 w 204"/>
                <a:gd name="T9" fmla="*/ 34 h 270"/>
                <a:gd name="T10" fmla="*/ 192 w 204"/>
                <a:gd name="T11" fmla="*/ 52 h 270"/>
                <a:gd name="T12" fmla="*/ 202 w 204"/>
                <a:gd name="T13" fmla="*/ 104 h 270"/>
                <a:gd name="T14" fmla="*/ 204 w 204"/>
                <a:gd name="T15" fmla="*/ 136 h 270"/>
                <a:gd name="T16" fmla="*/ 198 w 204"/>
                <a:gd name="T17" fmla="*/ 194 h 270"/>
                <a:gd name="T18" fmla="*/ 188 w 204"/>
                <a:gd name="T19" fmla="*/ 226 h 270"/>
                <a:gd name="T20" fmla="*/ 176 w 204"/>
                <a:gd name="T21" fmla="*/ 244 h 270"/>
                <a:gd name="T22" fmla="*/ 160 w 204"/>
                <a:gd name="T23" fmla="*/ 256 h 270"/>
                <a:gd name="T24" fmla="*/ 140 w 204"/>
                <a:gd name="T25" fmla="*/ 266 h 270"/>
                <a:gd name="T26" fmla="*/ 102 w 204"/>
                <a:gd name="T27" fmla="*/ 270 h 270"/>
                <a:gd name="T28" fmla="*/ 88 w 204"/>
                <a:gd name="T29" fmla="*/ 270 h 270"/>
                <a:gd name="T30" fmla="*/ 64 w 204"/>
                <a:gd name="T31" fmla="*/ 266 h 270"/>
                <a:gd name="T32" fmla="*/ 44 w 204"/>
                <a:gd name="T33" fmla="*/ 258 h 270"/>
                <a:gd name="T34" fmla="*/ 28 w 204"/>
                <a:gd name="T35" fmla="*/ 244 h 270"/>
                <a:gd name="T36" fmla="*/ 16 w 204"/>
                <a:gd name="T37" fmla="*/ 228 h 270"/>
                <a:gd name="T38" fmla="*/ 6 w 204"/>
                <a:gd name="T39" fmla="*/ 194 h 270"/>
                <a:gd name="T40" fmla="*/ 0 w 204"/>
                <a:gd name="T41" fmla="*/ 136 h 270"/>
                <a:gd name="T42" fmla="*/ 2 w 204"/>
                <a:gd name="T43" fmla="*/ 104 h 270"/>
                <a:gd name="T44" fmla="*/ 14 w 204"/>
                <a:gd name="T45" fmla="*/ 54 h 270"/>
                <a:gd name="T46" fmla="*/ 24 w 204"/>
                <a:gd name="T47" fmla="*/ 34 h 270"/>
                <a:gd name="T48" fmla="*/ 38 w 204"/>
                <a:gd name="T49" fmla="*/ 20 h 270"/>
                <a:gd name="T50" fmla="*/ 54 w 204"/>
                <a:gd name="T51" fmla="*/ 8 h 270"/>
                <a:gd name="T52" fmla="*/ 76 w 204"/>
                <a:gd name="T53" fmla="*/ 2 h 270"/>
                <a:gd name="T54" fmla="*/ 102 w 204"/>
                <a:gd name="T55" fmla="*/ 0 h 270"/>
                <a:gd name="T56" fmla="*/ 102 w 204"/>
                <a:gd name="T57" fmla="*/ 226 h 270"/>
                <a:gd name="T58" fmla="*/ 120 w 204"/>
                <a:gd name="T59" fmla="*/ 220 h 270"/>
                <a:gd name="T60" fmla="*/ 130 w 204"/>
                <a:gd name="T61" fmla="*/ 204 h 270"/>
                <a:gd name="T62" fmla="*/ 136 w 204"/>
                <a:gd name="T63" fmla="*/ 176 h 270"/>
                <a:gd name="T64" fmla="*/ 138 w 204"/>
                <a:gd name="T65" fmla="*/ 136 h 270"/>
                <a:gd name="T66" fmla="*/ 134 w 204"/>
                <a:gd name="T67" fmla="*/ 78 h 270"/>
                <a:gd name="T68" fmla="*/ 126 w 204"/>
                <a:gd name="T69" fmla="*/ 56 h 270"/>
                <a:gd name="T70" fmla="*/ 112 w 204"/>
                <a:gd name="T71" fmla="*/ 46 h 270"/>
                <a:gd name="T72" fmla="*/ 102 w 204"/>
                <a:gd name="T73" fmla="*/ 44 h 270"/>
                <a:gd name="T74" fmla="*/ 84 w 204"/>
                <a:gd name="T75" fmla="*/ 52 h 270"/>
                <a:gd name="T76" fmla="*/ 72 w 204"/>
                <a:gd name="T77" fmla="*/ 70 h 270"/>
                <a:gd name="T78" fmla="*/ 68 w 204"/>
                <a:gd name="T79" fmla="*/ 98 h 270"/>
                <a:gd name="T80" fmla="*/ 66 w 204"/>
                <a:gd name="T81" fmla="*/ 136 h 270"/>
                <a:gd name="T82" fmla="*/ 70 w 204"/>
                <a:gd name="T83" fmla="*/ 186 h 270"/>
                <a:gd name="T84" fmla="*/ 76 w 204"/>
                <a:gd name="T85" fmla="*/ 210 h 270"/>
                <a:gd name="T86" fmla="*/ 92 w 204"/>
                <a:gd name="T87" fmla="*/ 224 h 270"/>
                <a:gd name="T88" fmla="*/ 102 w 204"/>
                <a:gd name="T89" fmla="*/ 226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6" y="94"/>
                  </a:lnTo>
                  <a:lnTo>
                    <a:pt x="134" y="78"/>
                  </a:lnTo>
                  <a:lnTo>
                    <a:pt x="130" y="66"/>
                  </a:lnTo>
                  <a:lnTo>
                    <a:pt x="126" y="56"/>
                  </a:lnTo>
                  <a:lnTo>
                    <a:pt x="120" y="50"/>
                  </a:lnTo>
                  <a:lnTo>
                    <a:pt x="112" y="46"/>
                  </a:lnTo>
                  <a:lnTo>
                    <a:pt x="102" y="44"/>
                  </a:lnTo>
                  <a:lnTo>
                    <a:pt x="92" y="46"/>
                  </a:lnTo>
                  <a:lnTo>
                    <a:pt x="84" y="52"/>
                  </a:lnTo>
                  <a:lnTo>
                    <a:pt x="76" y="60"/>
                  </a:lnTo>
                  <a:lnTo>
                    <a:pt x="72" y="70"/>
                  </a:lnTo>
                  <a:lnTo>
                    <a:pt x="70" y="84"/>
                  </a:lnTo>
                  <a:lnTo>
                    <a:pt x="68" y="98"/>
                  </a:lnTo>
                  <a:lnTo>
                    <a:pt x="66" y="136"/>
                  </a:lnTo>
                  <a:lnTo>
                    <a:pt x="68" y="172"/>
                  </a:lnTo>
                  <a:lnTo>
                    <a:pt x="70" y="186"/>
                  </a:lnTo>
                  <a:lnTo>
                    <a:pt x="72" y="200"/>
                  </a:lnTo>
                  <a:lnTo>
                    <a:pt x="76" y="210"/>
                  </a:lnTo>
                  <a:lnTo>
                    <a:pt x="84" y="218"/>
                  </a:lnTo>
                  <a:lnTo>
                    <a:pt x="92" y="224"/>
                  </a:lnTo>
                  <a:lnTo>
                    <a:pt x="102" y="2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5" name="Freeform 32"/>
            <p:cNvSpPr>
              <a:spLocks/>
            </p:cNvSpPr>
            <p:nvPr/>
          </p:nvSpPr>
          <p:spPr bwMode="auto">
            <a:xfrm>
              <a:off x="4926747" y="673735"/>
              <a:ext cx="504027" cy="420538"/>
            </a:xfrm>
            <a:custGeom>
              <a:avLst/>
              <a:gdLst>
                <a:gd name="T0" fmla="*/ 62 w 318"/>
                <a:gd name="T1" fmla="*/ 6 h 264"/>
                <a:gd name="T2" fmla="*/ 64 w 318"/>
                <a:gd name="T3" fmla="*/ 32 h 264"/>
                <a:gd name="T4" fmla="*/ 76 w 318"/>
                <a:gd name="T5" fmla="*/ 18 h 264"/>
                <a:gd name="T6" fmla="*/ 92 w 318"/>
                <a:gd name="T7" fmla="*/ 8 h 264"/>
                <a:gd name="T8" fmla="*/ 128 w 318"/>
                <a:gd name="T9" fmla="*/ 0 h 264"/>
                <a:gd name="T10" fmla="*/ 140 w 318"/>
                <a:gd name="T11" fmla="*/ 0 h 264"/>
                <a:gd name="T12" fmla="*/ 158 w 318"/>
                <a:gd name="T13" fmla="*/ 6 h 264"/>
                <a:gd name="T14" fmla="*/ 174 w 318"/>
                <a:gd name="T15" fmla="*/ 16 h 264"/>
                <a:gd name="T16" fmla="*/ 184 w 318"/>
                <a:gd name="T17" fmla="*/ 32 h 264"/>
                <a:gd name="T18" fmla="*/ 188 w 318"/>
                <a:gd name="T19" fmla="*/ 40 h 264"/>
                <a:gd name="T20" fmla="*/ 194 w 318"/>
                <a:gd name="T21" fmla="*/ 32 h 264"/>
                <a:gd name="T22" fmla="*/ 206 w 318"/>
                <a:gd name="T23" fmla="*/ 16 h 264"/>
                <a:gd name="T24" fmla="*/ 222 w 318"/>
                <a:gd name="T25" fmla="*/ 6 h 264"/>
                <a:gd name="T26" fmla="*/ 242 w 318"/>
                <a:gd name="T27" fmla="*/ 0 h 264"/>
                <a:gd name="T28" fmla="*/ 254 w 318"/>
                <a:gd name="T29" fmla="*/ 0 h 264"/>
                <a:gd name="T30" fmla="*/ 282 w 318"/>
                <a:gd name="T31" fmla="*/ 4 h 264"/>
                <a:gd name="T32" fmla="*/ 302 w 318"/>
                <a:gd name="T33" fmla="*/ 20 h 264"/>
                <a:gd name="T34" fmla="*/ 314 w 318"/>
                <a:gd name="T35" fmla="*/ 44 h 264"/>
                <a:gd name="T36" fmla="*/ 318 w 318"/>
                <a:gd name="T37" fmla="*/ 76 h 264"/>
                <a:gd name="T38" fmla="*/ 252 w 318"/>
                <a:gd name="T39" fmla="*/ 264 h 264"/>
                <a:gd name="T40" fmla="*/ 252 w 318"/>
                <a:gd name="T41" fmla="*/ 84 h 264"/>
                <a:gd name="T42" fmla="*/ 246 w 318"/>
                <a:gd name="T43" fmla="*/ 60 h 264"/>
                <a:gd name="T44" fmla="*/ 238 w 318"/>
                <a:gd name="T45" fmla="*/ 52 h 264"/>
                <a:gd name="T46" fmla="*/ 226 w 318"/>
                <a:gd name="T47" fmla="*/ 50 h 264"/>
                <a:gd name="T48" fmla="*/ 218 w 318"/>
                <a:gd name="T49" fmla="*/ 52 h 264"/>
                <a:gd name="T50" fmla="*/ 206 w 318"/>
                <a:gd name="T51" fmla="*/ 56 h 264"/>
                <a:gd name="T52" fmla="*/ 198 w 318"/>
                <a:gd name="T53" fmla="*/ 68 h 264"/>
                <a:gd name="T54" fmla="*/ 192 w 318"/>
                <a:gd name="T55" fmla="*/ 84 h 264"/>
                <a:gd name="T56" fmla="*/ 192 w 318"/>
                <a:gd name="T57" fmla="*/ 264 h 264"/>
                <a:gd name="T58" fmla="*/ 126 w 318"/>
                <a:gd name="T59" fmla="*/ 84 h 264"/>
                <a:gd name="T60" fmla="*/ 124 w 318"/>
                <a:gd name="T61" fmla="*/ 70 h 264"/>
                <a:gd name="T62" fmla="*/ 116 w 318"/>
                <a:gd name="T63" fmla="*/ 56 h 264"/>
                <a:gd name="T64" fmla="*/ 106 w 318"/>
                <a:gd name="T65" fmla="*/ 50 h 264"/>
                <a:gd name="T66" fmla="*/ 100 w 318"/>
                <a:gd name="T67" fmla="*/ 50 h 264"/>
                <a:gd name="T68" fmla="*/ 86 w 318"/>
                <a:gd name="T69" fmla="*/ 54 h 264"/>
                <a:gd name="T70" fmla="*/ 74 w 318"/>
                <a:gd name="T71" fmla="*/ 62 h 264"/>
                <a:gd name="T72" fmla="*/ 68 w 318"/>
                <a:gd name="T73" fmla="*/ 76 h 264"/>
                <a:gd name="T74" fmla="*/ 66 w 318"/>
                <a:gd name="T75" fmla="*/ 94 h 264"/>
                <a:gd name="T76" fmla="*/ 0 w 318"/>
                <a:gd name="T77" fmla="*/ 264 h 2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8" h="264">
                  <a:moveTo>
                    <a:pt x="0" y="6"/>
                  </a:moveTo>
                  <a:lnTo>
                    <a:pt x="62" y="6"/>
                  </a:lnTo>
                  <a:lnTo>
                    <a:pt x="62" y="32"/>
                  </a:lnTo>
                  <a:lnTo>
                    <a:pt x="64" y="32"/>
                  </a:lnTo>
                  <a:lnTo>
                    <a:pt x="76" y="18"/>
                  </a:lnTo>
                  <a:lnTo>
                    <a:pt x="84" y="12"/>
                  </a:lnTo>
                  <a:lnTo>
                    <a:pt x="92" y="8"/>
                  </a:lnTo>
                  <a:lnTo>
                    <a:pt x="110" y="2"/>
                  </a:lnTo>
                  <a:lnTo>
                    <a:pt x="128" y="0"/>
                  </a:lnTo>
                  <a:lnTo>
                    <a:pt x="140" y="0"/>
                  </a:lnTo>
                  <a:lnTo>
                    <a:pt x="150" y="2"/>
                  </a:lnTo>
                  <a:lnTo>
                    <a:pt x="158" y="6"/>
                  </a:lnTo>
                  <a:lnTo>
                    <a:pt x="166" y="10"/>
                  </a:lnTo>
                  <a:lnTo>
                    <a:pt x="174" y="16"/>
                  </a:lnTo>
                  <a:lnTo>
                    <a:pt x="180" y="24"/>
                  </a:lnTo>
                  <a:lnTo>
                    <a:pt x="184" y="32"/>
                  </a:lnTo>
                  <a:lnTo>
                    <a:pt x="188" y="40"/>
                  </a:lnTo>
                  <a:lnTo>
                    <a:pt x="194" y="32"/>
                  </a:lnTo>
                  <a:lnTo>
                    <a:pt x="198" y="22"/>
                  </a:lnTo>
                  <a:lnTo>
                    <a:pt x="206" y="16"/>
                  </a:lnTo>
                  <a:lnTo>
                    <a:pt x="214" y="10"/>
                  </a:lnTo>
                  <a:lnTo>
                    <a:pt x="222" y="6"/>
                  </a:lnTo>
                  <a:lnTo>
                    <a:pt x="232" y="2"/>
                  </a:lnTo>
                  <a:lnTo>
                    <a:pt x="242"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0" y="70"/>
                  </a:lnTo>
                  <a:lnTo>
                    <a:pt x="246" y="60"/>
                  </a:lnTo>
                  <a:lnTo>
                    <a:pt x="242" y="56"/>
                  </a:lnTo>
                  <a:lnTo>
                    <a:pt x="238" y="52"/>
                  </a:lnTo>
                  <a:lnTo>
                    <a:pt x="232"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4" y="70"/>
                  </a:lnTo>
                  <a:lnTo>
                    <a:pt x="120" y="60"/>
                  </a:lnTo>
                  <a:lnTo>
                    <a:pt x="116" y="56"/>
                  </a:lnTo>
                  <a:lnTo>
                    <a:pt x="112" y="52"/>
                  </a:lnTo>
                  <a:lnTo>
                    <a:pt x="106"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grpSp>
      <p:sp>
        <p:nvSpPr>
          <p:cNvPr id="16" name="Rectangle 33">
            <a:hlinkClick r:id="rId3"/>
          </p:cNvPr>
          <p:cNvSpPr>
            <a:spLocks noChangeArrowheads="1"/>
          </p:cNvSpPr>
          <p:nvPr userDrawn="1"/>
        </p:nvSpPr>
        <p:spPr bwMode="auto">
          <a:xfrm>
            <a:off x="3668717" y="4594226"/>
            <a:ext cx="1806575" cy="284163"/>
          </a:xfrm>
          <a:prstGeom prst="rect">
            <a:avLst/>
          </a:prstGeom>
          <a:solidFill>
            <a:schemeClr val="bg1">
              <a:alpha val="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50000"/>
              </a:spcBef>
              <a:spcAft>
                <a:spcPct val="17000"/>
              </a:spcAft>
              <a:buClr>
                <a:srgbClr val="000000"/>
              </a:buClr>
              <a:buFont typeface="Wingdings" pitchFamily="2" charset="2"/>
              <a:buNone/>
            </a:pPr>
            <a:endParaRPr lang="en-US" sz="1400" dirty="0">
              <a:solidFill>
                <a:srgbClr val="292929"/>
              </a:solidFill>
              <a:ea typeface="ＭＳ Ｐゴシック" pitchFamily="34" charset="-128"/>
            </a:endParaRPr>
          </a:p>
        </p:txBody>
      </p:sp>
      <p:sp>
        <p:nvSpPr>
          <p:cNvPr id="17" name="TextBox 17"/>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00539B"/>
                </a:solidFill>
                <a:latin typeface=" arial"/>
                <a:ea typeface=" arial"/>
                <a:cs typeface=" arial"/>
              </a:rPr>
              <a:t/>
            </a:r>
            <a:br>
              <a:rPr lang="en-US" sz="600" b="1" dirty="0">
                <a:solidFill>
                  <a:srgbClr val="00539B"/>
                </a:solidFill>
                <a:latin typeface=" arial"/>
                <a:ea typeface=" arial"/>
                <a:cs typeface=" arial"/>
              </a:rPr>
            </a:br>
            <a:r>
              <a:rPr lang="en-US" sz="600" b="1" dirty="0">
                <a:solidFill>
                  <a:srgbClr val="00539B"/>
                </a:solidFill>
                <a:latin typeface=" arial"/>
                <a:ea typeface=" arial"/>
                <a:cs typeface=" arial"/>
              </a:rPr>
              <a:t>Copyright © 2011, SAS Institute Inc. All rights reserved.</a:t>
            </a:r>
          </a:p>
        </p:txBody>
      </p:sp>
      <p:sp>
        <p:nvSpPr>
          <p:cNvPr id="20" name="Text Placeholder 9"/>
          <p:cNvSpPr>
            <a:spLocks noGrp="1"/>
          </p:cNvSpPr>
          <p:nvPr>
            <p:ph type="body" sz="quarter" idx="11"/>
          </p:nvPr>
        </p:nvSpPr>
        <p:spPr>
          <a:xfrm>
            <a:off x="1755081" y="2914652"/>
            <a:ext cx="5633847" cy="1413207"/>
          </a:xfrm>
        </p:spPr>
        <p:txBody>
          <a:bodyPr/>
          <a:lstStyle>
            <a:lvl1pPr marL="0" indent="0" algn="ctr">
              <a:lnSpc>
                <a:spcPct val="100000"/>
              </a:lnSpc>
              <a:spcBef>
                <a:spcPts val="0"/>
              </a:spcBef>
              <a:spcAft>
                <a:spcPts val="0"/>
              </a:spcAft>
              <a:buNone/>
              <a:defRPr sz="1600" b="0" baseline="0">
                <a:solidFill>
                  <a:schemeClr val="bg1"/>
                </a:solidFill>
                <a:latin typeface="Arial"/>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Rectangle 45"/>
          <p:cNvSpPr>
            <a:spLocks noGrp="1" noChangeArrowheads="1"/>
          </p:cNvSpPr>
          <p:nvPr>
            <p:ph type="subTitle" sz="quarter" idx="1"/>
          </p:nvPr>
        </p:nvSpPr>
        <p:spPr>
          <a:xfrm>
            <a:off x="1752091" y="2469166"/>
            <a:ext cx="5639818" cy="355482"/>
          </a:xfrm>
        </p:spPr>
        <p:txBody>
          <a:bodyPr/>
          <a:lstStyle>
            <a:lvl1pPr marL="0" indent="0" algn="ctr">
              <a:lnSpc>
                <a:spcPct val="95000"/>
              </a:lnSpc>
              <a:spcBef>
                <a:spcPct val="0"/>
              </a:spcBef>
              <a:spcAft>
                <a:spcPct val="0"/>
              </a:spcAft>
              <a:buFont typeface="Wingdings" pitchFamily="2" charset="2"/>
              <a:buNone/>
              <a:defRPr sz="1800" b="1" baseline="0">
                <a:solidFill>
                  <a:srgbClr val="D9D9D9"/>
                </a:solidFill>
                <a:latin typeface="Arial"/>
              </a:defRPr>
            </a:lvl1pPr>
          </a:lstStyle>
          <a:p>
            <a:r>
              <a:rPr lang="en-US" smtClean="0"/>
              <a:t>Click to edit Master subtitle style</a:t>
            </a:r>
            <a:endParaRPr lang="en-US" dirty="0"/>
          </a:p>
        </p:txBody>
      </p:sp>
    </p:spTree>
    <p:extLst>
      <p:ext uri="{BB962C8B-B14F-4D97-AF65-F5344CB8AC3E}">
        <p14:creationId xmlns:p14="http://schemas.microsoft.com/office/powerpoint/2010/main" val="277853043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7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282737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A_nur_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6" name="Textplatzhalter 5"/>
          <p:cNvSpPr>
            <a:spLocks noGrp="1"/>
          </p:cNvSpPr>
          <p:nvPr>
            <p:ph type="body" sz="quarter" idx="11"/>
          </p:nvPr>
        </p:nvSpPr>
        <p:spPr>
          <a:xfrm>
            <a:off x="684213" y="476913"/>
            <a:ext cx="8208962" cy="424732"/>
          </a:xfrm>
        </p:spPr>
        <p:txBody>
          <a:bodyPr/>
          <a:lstStyle>
            <a:lvl1pPr marL="0" indent="0">
              <a:buFontTx/>
              <a:buNone/>
              <a:defRPr sz="2400">
                <a:latin typeface="+mj-lt"/>
              </a:defRPr>
            </a:lvl1pPr>
          </a:lstStyle>
          <a:p>
            <a:pPr lvl="0"/>
            <a:r>
              <a:rPr lang="en-US" smtClean="0"/>
              <a:t>Click to edit Master text styles</a:t>
            </a:r>
          </a:p>
        </p:txBody>
      </p:sp>
    </p:spTree>
    <p:extLst>
      <p:ext uri="{BB962C8B-B14F-4D97-AF65-F5344CB8AC3E}">
        <p14:creationId xmlns:p14="http://schemas.microsoft.com/office/powerpoint/2010/main" val="3453246423"/>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306473"/>
            <a:ext cx="2515438" cy="253916"/>
          </a:xfrm>
        </p:spPr>
        <p:txBody>
          <a:bodyPr/>
          <a:lstStyle>
            <a:lvl1pPr>
              <a:defRPr>
                <a:latin typeface="Calibri" pitchFamily="34" charset="0"/>
                <a:cs typeface="Calibri" pitchFamily="34" charset="0"/>
              </a:defRPr>
            </a:lvl1p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255847"/>
            <a:ext cx="6054720"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Calibri" pitchFamily="34" charset="0"/>
                <a:cs typeface="Calibri" pitchFamily="34" charset="0"/>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0" y="1879254"/>
            <a:ext cx="8232776" cy="2001766"/>
          </a:xfrm>
        </p:spPr>
        <p:txBody>
          <a:bodyPr wrap="square" anchor="t">
            <a:spAutoFit/>
          </a:bodyPr>
          <a:lstStyle>
            <a:lvl1pPr>
              <a:defRPr baseline="0">
                <a:latin typeface="Calibri" pitchFamily="34" charset="0"/>
                <a:cs typeface="Calibri" pitchFamily="34" charset="0"/>
              </a:defRPr>
            </a:lvl1pPr>
            <a:lvl2pPr>
              <a:defRPr baseline="0">
                <a:latin typeface="Calibri" pitchFamily="34" charset="0"/>
                <a:cs typeface="Calibri" pitchFamily="34" charset="0"/>
              </a:defRPr>
            </a:lvl2pPr>
            <a:lvl3pPr>
              <a:defRPr baseline="0">
                <a:latin typeface="Calibri" pitchFamily="34" charset="0"/>
                <a:cs typeface="Calibri" pitchFamily="34" charset="0"/>
              </a:defRPr>
            </a:lvl3pPr>
            <a:lvl4pPr>
              <a:defRPr baseline="0">
                <a:latin typeface="Calibri" pitchFamily="34" charset="0"/>
                <a:cs typeface="Calibri" pitchFamily="34" charset="0"/>
              </a:defRPr>
            </a:lvl4pPr>
            <a:lvl5pPr>
              <a:defRPr baseline="0">
                <a:latin typeface="Calibri" pitchFamily="34" charset="0"/>
                <a:cs typeface="Calibri"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239313351"/>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2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255847"/>
            <a:ext cx="6054720"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0" y="1879253"/>
            <a:ext cx="8232776" cy="1384995"/>
          </a:xfr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3583770321"/>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6" y="255847"/>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4271361798"/>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6" y="255847"/>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387581780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pic>
        <p:nvPicPr>
          <p:cNvPr id="9"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9916" cy="5143500"/>
          </a:xfrm>
          <a:prstGeom prst="rect">
            <a:avLst/>
          </a:prstGeom>
        </p:spPr>
      </p:pic>
      <p:sp>
        <p:nvSpPr>
          <p:cNvPr id="2" name="Title 1"/>
          <p:cNvSpPr>
            <a:spLocks noGrp="1"/>
          </p:cNvSpPr>
          <p:nvPr>
            <p:ph type="title" hasCustomPrompt="1"/>
          </p:nvPr>
        </p:nvSpPr>
        <p:spPr>
          <a:xfrm>
            <a:off x="152400" y="141044"/>
            <a:ext cx="2330456" cy="584775"/>
          </a:xfrm>
        </p:spPr>
        <p:txBody>
          <a:bodyPr/>
          <a:lstStyle>
            <a:lvl1pPr>
              <a:defRPr baseline="0">
                <a:solidFill>
                  <a:schemeClr val="bg1"/>
                </a:solidFill>
                <a:effectLst>
                  <a:outerShdw blurRad="38100" dist="38100" dir="2700000" algn="tl">
                    <a:srgbClr val="000000">
                      <a:alpha val="43137"/>
                    </a:srgbClr>
                  </a:outerShdw>
                </a:effectLst>
              </a:defRPr>
            </a:lvl1pPr>
          </a:lstStyle>
          <a:p>
            <a:r>
              <a:rPr lang="en-US" dirty="0" smtClean="0"/>
              <a:t>Click to edit title</a:t>
            </a:r>
            <a:endParaRPr lang="en-US" dirty="0"/>
          </a:p>
        </p:txBody>
      </p:sp>
      <p:sp>
        <p:nvSpPr>
          <p:cNvPr id="16" name="Text Placeholder 2"/>
          <p:cNvSpPr>
            <a:spLocks noGrp="1"/>
          </p:cNvSpPr>
          <p:nvPr>
            <p:ph type="body" sz="quarter" idx="11" hasCustomPrompt="1"/>
          </p:nvPr>
        </p:nvSpPr>
        <p:spPr>
          <a:xfrm>
            <a:off x="2736851" y="264154"/>
            <a:ext cx="5953124"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effectLst/>
              </a:defRPr>
            </a:lvl1pPr>
            <a:lvl2pPr marL="0" indent="0" algn="r">
              <a:buFontTx/>
              <a:buNone/>
              <a:defRPr sz="1400" b="1">
                <a:solidFill>
                  <a:schemeClr val="bg1"/>
                </a:solidFill>
              </a:defRPr>
            </a:lvl2pPr>
            <a:lvl3pPr marL="182880" indent="0" algn="r">
              <a:buFontTx/>
              <a:buNone/>
              <a:defRPr sz="1400" b="1">
                <a:solidFill>
                  <a:schemeClr val="bg1"/>
                </a:solidFill>
              </a:defRPr>
            </a:lvl3pPr>
            <a:lvl4pPr marL="365760" indent="0" algn="r">
              <a:buFontTx/>
              <a:buNone/>
              <a:defRPr sz="1400" b="1">
                <a:solidFill>
                  <a:schemeClr val="bg1"/>
                </a:solidFill>
              </a:defRPr>
            </a:lvl4pPr>
            <a:lvl5pPr marL="548640" indent="0" algn="r">
              <a:buFontTx/>
              <a:buNone/>
              <a:defRPr sz="1400" b="1">
                <a:solidFill>
                  <a:schemeClr val="bg1"/>
                </a:solidFill>
              </a:defRPr>
            </a:lvl5pPr>
          </a:lstStyle>
          <a:p>
            <a:pPr lvl="0"/>
            <a:r>
              <a:rPr lang="en-US" dirty="0" smtClean="0"/>
              <a:t>Click to edit SUBTITLE</a:t>
            </a:r>
            <a:endParaRPr lang="en-US" dirty="0"/>
          </a:p>
        </p:txBody>
      </p:sp>
      <p:sp>
        <p:nvSpPr>
          <p:cNvPr id="5" name="Content Placeholder 3"/>
          <p:cNvSpPr>
            <a:spLocks noGrp="1"/>
          </p:cNvSpPr>
          <p:nvPr>
            <p:ph sz="quarter" idx="14" hasCustomPrompt="1"/>
          </p:nvPr>
        </p:nvSpPr>
        <p:spPr>
          <a:xfrm>
            <a:off x="2736850" y="1879253"/>
            <a:ext cx="5943600" cy="1384995"/>
          </a:xfrm>
        </p:spPr>
        <p:txBody>
          <a:bodyPr anchor="ctr">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4"/>
          <p:cNvSpPr>
            <a:spLocks noGrp="1"/>
          </p:cNvSpPr>
          <p:nvPr>
            <p:ph type="body" sz="quarter" idx="13" hasCustomPrompt="1"/>
          </p:nvPr>
        </p:nvSpPr>
        <p:spPr>
          <a:xfrm>
            <a:off x="152400" y="2193185"/>
            <a:ext cx="2325116" cy="757130"/>
          </a:xfrm>
        </p:spPr>
        <p:txBody>
          <a:bodyPr wrap="square" anchor="ctr">
            <a:spAutoFit/>
          </a:bodyPr>
          <a:lstStyle>
            <a:lvl1pPr marL="0" indent="0" algn="r">
              <a:buFont typeface="Arial" pitchFamily="34" charset="0"/>
              <a:buNone/>
              <a:defRPr sz="1800" b="1" cap="none" baseline="0">
                <a:solidFill>
                  <a:schemeClr val="bg1"/>
                </a:solidFill>
                <a:effectLst/>
                <a:latin typeface="+mn-lt"/>
              </a:defRPr>
            </a:lvl1pPr>
          </a:lstStyle>
          <a:p>
            <a:pPr lvl="0"/>
            <a:r>
              <a:rPr lang="en-US" dirty="0" smtClean="0"/>
              <a:t>Click to edit caption text</a:t>
            </a:r>
            <a:endParaRPr lang="en-US" dirty="0"/>
          </a:p>
        </p:txBody>
      </p:sp>
      <p:sp>
        <p:nvSpPr>
          <p:cNvPr id="11" name="TextBox 5"/>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chemeClr val="accent1"/>
                </a:solidFill>
                <a:latin typeface="Arial"/>
                <a:ea typeface="ＭＳ Ｐゴシック" pitchFamily="34" charset="-128"/>
                <a:cs typeface="Arial"/>
              </a:rPr>
              <a:t>Copyright </a:t>
            </a:r>
            <a:r>
              <a:rPr lang="en-US" sz="400" b="0" kern="300" spc="50" dirty="0">
                <a:solidFill>
                  <a:schemeClr val="accent1"/>
                </a:solidFill>
                <a:latin typeface="Arial"/>
                <a:ea typeface="ＭＳ Ｐゴシック" pitchFamily="34" charset="-128"/>
                <a:cs typeface="Arial"/>
              </a:rPr>
              <a:t>© </a:t>
            </a:r>
            <a:r>
              <a:rPr lang="en-US" sz="400" b="0" kern="300" spc="50" dirty="0" smtClean="0">
                <a:solidFill>
                  <a:schemeClr val="accent1"/>
                </a:solidFill>
                <a:latin typeface="Arial"/>
                <a:ea typeface="ＭＳ Ｐゴシック" pitchFamily="34" charset="-128"/>
                <a:cs typeface="Arial"/>
              </a:rPr>
              <a:t>2013, </a:t>
            </a:r>
            <a:r>
              <a:rPr lang="en-US" sz="400" b="0" kern="300" spc="50" dirty="0">
                <a:solidFill>
                  <a:schemeClr val="accent1"/>
                </a:solidFill>
                <a:latin typeface="Arial"/>
                <a:ea typeface="ＭＳ Ｐゴシック" pitchFamily="34" charset="-128"/>
                <a:cs typeface="Arial"/>
              </a:rPr>
              <a:t>SAS Institute Inc. All rights reserved.</a:t>
            </a:r>
          </a:p>
        </p:txBody>
      </p:sp>
      <p:pic>
        <p:nvPicPr>
          <p:cNvPr id="10"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441" y="4670708"/>
            <a:ext cx="1018358" cy="236924"/>
          </a:xfrm>
          <a:prstGeom prst="rect">
            <a:avLst/>
          </a:prstGeom>
        </p:spPr>
      </p:pic>
    </p:spTree>
    <p:extLst>
      <p:ext uri="{BB962C8B-B14F-4D97-AF65-F5344CB8AC3E}">
        <p14:creationId xmlns:p14="http://schemas.microsoft.com/office/powerpoint/2010/main" val="3914356266"/>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Line 47"/>
          <p:cNvSpPr>
            <a:spLocks noChangeShapeType="1"/>
          </p:cNvSpPr>
          <p:nvPr/>
        </p:nvSpPr>
        <p:spPr bwMode="auto">
          <a:xfrm>
            <a:off x="1252538" y="3198813"/>
            <a:ext cx="4805362" cy="0"/>
          </a:xfrm>
          <a:prstGeom prst="line">
            <a:avLst/>
          </a:prstGeom>
          <a:noFill/>
          <a:ln w="19050">
            <a:solidFill>
              <a:schemeClr val="accent5"/>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dirty="0">
              <a:solidFill>
                <a:srgbClr val="292929"/>
              </a:solidFill>
              <a:ea typeface="ＭＳ Ｐゴシック" pitchFamily="34" charset="-128"/>
            </a:endParaRPr>
          </a:p>
        </p:txBody>
      </p:sp>
      <p:sp>
        <p:nvSpPr>
          <p:cNvPr id="5" name="Rectangle 5"/>
          <p:cNvSpPr>
            <a:spLocks noChangeArrowheads="1"/>
          </p:cNvSpPr>
          <p:nvPr userDrawn="1"/>
        </p:nvSpPr>
        <p:spPr bwMode="auto">
          <a:xfrm>
            <a:off x="4" y="0"/>
            <a:ext cx="544513" cy="5143500"/>
          </a:xfrm>
          <a:prstGeom prst="rect">
            <a:avLst/>
          </a:prstGeom>
          <a:solidFill>
            <a:srgbClr val="FF881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50000"/>
              </a:spcBef>
              <a:spcAft>
                <a:spcPct val="17000"/>
              </a:spcAft>
              <a:buClr>
                <a:srgbClr val="000000"/>
              </a:buClr>
              <a:buFont typeface="Wingdings" pitchFamily="2" charset="2"/>
              <a:buNone/>
            </a:pPr>
            <a:endParaRPr lang="en-US" sz="1400" dirty="0">
              <a:solidFill>
                <a:srgbClr val="292929"/>
              </a:solidFill>
              <a:ea typeface="ＭＳ Ｐゴシック" pitchFamily="34" charset="-128"/>
            </a:endParaRPr>
          </a:p>
        </p:txBody>
      </p:sp>
      <p:sp>
        <p:nvSpPr>
          <p:cNvPr id="6" name="TextBox 7"/>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C1C1C1"/>
                </a:solidFill>
                <a:latin typeface=" arial"/>
                <a:ea typeface=" arial"/>
                <a:cs typeface=" arial"/>
              </a:rPr>
              <a:t/>
            </a:r>
            <a:br>
              <a:rPr lang="en-US" sz="600" b="1" dirty="0">
                <a:solidFill>
                  <a:srgbClr val="C1C1C1"/>
                </a:solidFill>
                <a:latin typeface=" arial"/>
                <a:ea typeface=" arial"/>
                <a:cs typeface=" arial"/>
              </a:rPr>
            </a:br>
            <a:r>
              <a:rPr lang="en-US" sz="600" b="1" dirty="0">
                <a:solidFill>
                  <a:srgbClr val="C1C1C1"/>
                </a:solidFill>
                <a:latin typeface=" arial"/>
                <a:ea typeface=" arial"/>
                <a:cs typeface=" arial"/>
              </a:rPr>
              <a:t>Copyright © 2011, SAS Institute Inc. All rights reserved.</a:t>
            </a:r>
          </a:p>
        </p:txBody>
      </p:sp>
      <p:sp>
        <p:nvSpPr>
          <p:cNvPr id="23596" name="Rectangle 44"/>
          <p:cNvSpPr>
            <a:spLocks noGrp="1" noChangeArrowheads="1"/>
          </p:cNvSpPr>
          <p:nvPr>
            <p:ph type="ctrTitle" sz="quarter"/>
          </p:nvPr>
        </p:nvSpPr>
        <p:spPr>
          <a:xfrm>
            <a:off x="1143000" y="2199172"/>
            <a:ext cx="4914900" cy="1011944"/>
          </a:xfrm>
        </p:spPr>
        <p:txBody>
          <a:bodyPr anchor="b">
            <a:spAutoFit/>
          </a:bodyPr>
          <a:lstStyle>
            <a:lvl1pPr>
              <a:defRPr sz="3600" b="1" i="0" spc="0">
                <a:solidFill>
                  <a:srgbClr val="0053C3"/>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3200403"/>
            <a:ext cx="3810000" cy="326243"/>
          </a:xfrm>
        </p:spPr>
        <p:txBody>
          <a:bodyPr/>
          <a:lstStyle>
            <a:lvl1pPr marL="0" indent="0">
              <a:lnSpc>
                <a:spcPct val="95000"/>
              </a:lnSpc>
              <a:spcBef>
                <a:spcPct val="0"/>
              </a:spcBef>
              <a:spcAft>
                <a:spcPct val="0"/>
              </a:spcAft>
              <a:buFont typeface="Wingdings" pitchFamily="2" charset="2"/>
              <a:buNone/>
              <a:defRPr sz="1600" baseline="0">
                <a:solidFill>
                  <a:schemeClr val="tx1"/>
                </a:solidFill>
                <a:latin typeface="Arial"/>
              </a:defRPr>
            </a:lvl1pPr>
          </a:lstStyle>
          <a:p>
            <a:r>
              <a:rPr lang="en-US" smtClean="0"/>
              <a:t>Click to edit Master subtitle style</a:t>
            </a:r>
            <a:endParaRPr lang="en-US" dirty="0"/>
          </a:p>
        </p:txBody>
      </p:sp>
    </p:spTree>
    <p:extLst>
      <p:ext uri="{BB962C8B-B14F-4D97-AF65-F5344CB8AC3E}">
        <p14:creationId xmlns:p14="http://schemas.microsoft.com/office/powerpoint/2010/main" val="158502459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53C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38179" y="919162"/>
            <a:ext cx="8201025" cy="2001766"/>
          </a:xfrm>
        </p:spPr>
        <p:txBody>
          <a:bodyPr/>
          <a:lstStyle>
            <a:lvl1pPr>
              <a:buClr>
                <a:schemeClr val="accent2"/>
              </a:buClr>
              <a:defRPr/>
            </a:lvl1pPr>
            <a:lvl2pPr>
              <a:buClr>
                <a:schemeClr val="accent2"/>
              </a:buClr>
              <a:buFont typeface="Wingdings" pitchFamily="2" charset="2"/>
              <a:buChar char="§"/>
              <a:defRPr baseline="0">
                <a:solidFill>
                  <a:schemeClr val="bg2"/>
                </a:solidFill>
              </a:defRPr>
            </a:lvl2pPr>
            <a:lvl3pPr>
              <a:buClr>
                <a:schemeClr val="accent2"/>
              </a:buClr>
              <a:buFont typeface="Arial" pitchFamily="34" charset="0"/>
              <a:buChar char="»"/>
              <a:defRPr baseline="0">
                <a:solidFill>
                  <a:schemeClr val="bg2"/>
                </a:solidFill>
              </a:defRPr>
            </a:lvl3pPr>
            <a:lvl4pPr>
              <a:buClr>
                <a:schemeClr val="accent2"/>
              </a:buClr>
              <a:buFont typeface="Arial" pitchFamily="34" charset="0"/>
              <a:buChar char="»"/>
              <a:defRPr baseline="0">
                <a:solidFill>
                  <a:schemeClr val="bg2"/>
                </a:solidFill>
              </a:defRPr>
            </a:lvl4pPr>
            <a:lvl5pPr>
              <a:buClr>
                <a:schemeClr val="accent2"/>
              </a:buClr>
              <a:buFont typeface="Arial" pitchFamily="34" charset="0"/>
              <a:buChar char="–"/>
              <a:defRPr baseline="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341814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89616455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Image Only">
    <p:spTree>
      <p:nvGrpSpPr>
        <p:cNvPr id="1" name=""/>
        <p:cNvGrpSpPr/>
        <p:nvPr/>
      </p:nvGrpSpPr>
      <p:grpSpPr>
        <a:xfrm>
          <a:off x="0" y="0"/>
          <a:ext cx="0" cy="0"/>
          <a:chOff x="0" y="0"/>
          <a:chExt cx="0" cy="0"/>
        </a:xfrm>
      </p:grpSpPr>
      <p:pic>
        <p:nvPicPr>
          <p:cNvPr id="2" name="Picture 11" descr="ppt_4-3_text-no-color.png"/>
          <p:cNvPicPr preferRelativeResize="0">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86315"/>
            <a:ext cx="9144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52719E"/>
                </a:solidFill>
                <a:latin typeface=" arial"/>
                <a:ea typeface=" arial"/>
                <a:cs typeface=" arial"/>
              </a:rPr>
              <a:t/>
            </a:r>
            <a:br>
              <a:rPr lang="en-US" sz="600" b="1" dirty="0">
                <a:solidFill>
                  <a:srgbClr val="52719E"/>
                </a:solidFill>
                <a:latin typeface=" arial"/>
                <a:ea typeface=" arial"/>
                <a:cs typeface=" arial"/>
              </a:rPr>
            </a:br>
            <a:r>
              <a:rPr lang="en-US" sz="600" b="1" dirty="0">
                <a:solidFill>
                  <a:srgbClr val="52719E"/>
                </a:solidFill>
                <a:latin typeface=" arial"/>
                <a:ea typeface=" arial"/>
                <a:cs typeface=" arial"/>
              </a:rPr>
              <a:t>Copyright © 2011, SAS Institute Inc. All rights reserved.</a:t>
            </a:r>
          </a:p>
        </p:txBody>
      </p:sp>
    </p:spTree>
    <p:extLst>
      <p:ext uri="{BB962C8B-B14F-4D97-AF65-F5344CB8AC3E}">
        <p14:creationId xmlns:p14="http://schemas.microsoft.com/office/powerpoint/2010/main" val="251554238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Line 47"/>
          <p:cNvSpPr>
            <a:spLocks noChangeShapeType="1"/>
          </p:cNvSpPr>
          <p:nvPr/>
        </p:nvSpPr>
        <p:spPr bwMode="auto">
          <a:xfrm>
            <a:off x="733425" y="2146300"/>
            <a:ext cx="767715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5" name="Line 47"/>
          <p:cNvSpPr>
            <a:spLocks noChangeShapeType="1"/>
          </p:cNvSpPr>
          <p:nvPr/>
        </p:nvSpPr>
        <p:spPr bwMode="auto">
          <a:xfrm>
            <a:off x="733425" y="2146300"/>
            <a:ext cx="767715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6" name="Line 47"/>
          <p:cNvSpPr>
            <a:spLocks noChangeShapeType="1"/>
          </p:cNvSpPr>
          <p:nvPr userDrawn="1"/>
        </p:nvSpPr>
        <p:spPr bwMode="auto">
          <a:xfrm>
            <a:off x="733425" y="2146300"/>
            <a:ext cx="767715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pic>
        <p:nvPicPr>
          <p:cNvPr id="7" name="Picture 11" descr="ppt_4-3_text-no-color.png"/>
          <p:cNvPicPr preferRelativeResize="0">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86315"/>
            <a:ext cx="9144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9"/>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52719E"/>
                </a:solidFill>
                <a:latin typeface=" arial"/>
                <a:ea typeface=" arial"/>
                <a:cs typeface=" arial"/>
              </a:rPr>
              <a:t/>
            </a:r>
            <a:br>
              <a:rPr lang="en-US" sz="600" b="1" dirty="0">
                <a:solidFill>
                  <a:srgbClr val="52719E"/>
                </a:solidFill>
                <a:latin typeface=" arial"/>
                <a:ea typeface=" arial"/>
                <a:cs typeface=" arial"/>
              </a:rPr>
            </a:br>
            <a:r>
              <a:rPr lang="en-US" sz="600" b="1" dirty="0">
                <a:solidFill>
                  <a:srgbClr val="52719E"/>
                </a:solidFill>
                <a:latin typeface=" arial"/>
                <a:ea typeface=" arial"/>
                <a:cs typeface=" arial"/>
              </a:rPr>
              <a:t>Copyright © 2011, SAS Institute Inc. All rights reserved.</a:t>
            </a:r>
          </a:p>
        </p:txBody>
      </p:sp>
      <p:sp>
        <p:nvSpPr>
          <p:cNvPr id="2" name="Title 1"/>
          <p:cNvSpPr>
            <a:spLocks noGrp="1"/>
          </p:cNvSpPr>
          <p:nvPr>
            <p:ph type="title"/>
          </p:nvPr>
        </p:nvSpPr>
        <p:spPr>
          <a:xfrm>
            <a:off x="722313" y="2143126"/>
            <a:ext cx="7688262" cy="1021556"/>
          </a:xfrm>
        </p:spPr>
        <p:txBody>
          <a:bodyPr/>
          <a:lstStyle>
            <a:lvl1pPr algn="l">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773795"/>
            <a:ext cx="7688262" cy="369332"/>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6276604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2300" y="1135859"/>
            <a:ext cx="3873500" cy="2459071"/>
          </a:xfrm>
        </p:spPr>
        <p:txBody>
          <a:bodyPr/>
          <a:lstStyle>
            <a:lvl1pPr>
              <a:defRPr sz="2800"/>
            </a:lvl1pPr>
            <a:lvl2pPr>
              <a:buClr>
                <a:schemeClr val="accent2"/>
              </a:buClr>
              <a:defRPr sz="2400"/>
            </a:lvl2pPr>
            <a:lvl3pPr>
              <a:defRPr sz="2000">
                <a:solidFill>
                  <a:schemeClr val="bg2"/>
                </a:solidFill>
              </a:defRPr>
            </a:lvl3pPr>
            <a:lvl4pPr>
              <a:buClr>
                <a:schemeClr val="accent2"/>
              </a:buClr>
              <a:buFont typeface="Arial" pitchFamily="34" charset="0"/>
              <a:buChar char="»"/>
              <a:defRPr sz="1800">
                <a:solidFill>
                  <a:schemeClr val="bg2"/>
                </a:solidFill>
              </a:defRPr>
            </a:lvl4pPr>
            <a:lvl5pPr>
              <a:buClr>
                <a:schemeClr val="accent2"/>
              </a:buClr>
              <a:buFont typeface="Arial" pitchFamily="34" charset="0"/>
              <a:buChar char="–"/>
              <a:defRPr sz="1800">
                <a:solidFill>
                  <a:schemeClr val="bg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5859"/>
            <a:ext cx="4191000" cy="2459071"/>
          </a:xfrm>
        </p:spPr>
        <p:txBody>
          <a:bodyPr/>
          <a:lstStyle>
            <a:lvl1pPr>
              <a:defRPr sz="2800"/>
            </a:lvl1pPr>
            <a:lvl2pPr>
              <a:buClr>
                <a:schemeClr val="accent2"/>
              </a:buClr>
              <a:defRPr sz="2400"/>
            </a:lvl2pPr>
            <a:lvl3pPr>
              <a:defRPr sz="2000">
                <a:solidFill>
                  <a:schemeClr val="bg2"/>
                </a:solidFill>
              </a:defRPr>
            </a:lvl3pPr>
            <a:lvl4pPr>
              <a:buClr>
                <a:schemeClr val="accent2"/>
              </a:buClr>
              <a:buFont typeface="Arial" pitchFamily="34" charset="0"/>
              <a:buChar char="»"/>
              <a:defRPr sz="1800">
                <a:solidFill>
                  <a:schemeClr val="bg2"/>
                </a:solidFill>
              </a:defRPr>
            </a:lvl4pPr>
            <a:lvl5pPr>
              <a:buClr>
                <a:schemeClr val="accent2"/>
              </a:buClr>
              <a:buFont typeface="Arial" pitchFamily="34" charset="0"/>
              <a:buChar char="–"/>
              <a:defRPr sz="1800">
                <a:solidFill>
                  <a:schemeClr val="bg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109593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4529" y="134541"/>
            <a:ext cx="8194675" cy="8572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35000" y="709720"/>
            <a:ext cx="3862388" cy="7571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5000" y="1466851"/>
            <a:ext cx="3862388" cy="2147576"/>
          </a:xfrm>
        </p:spPr>
        <p:txBody>
          <a:bodyPr/>
          <a:lstStyle>
            <a:lvl1pPr>
              <a:defRPr sz="2400"/>
            </a:lvl1pPr>
            <a:lvl2pPr>
              <a:defRPr sz="2000"/>
            </a:lvl2pPr>
            <a:lvl3pPr>
              <a:defRPr sz="1800">
                <a:solidFill>
                  <a:schemeClr val="bg2"/>
                </a:solidFill>
              </a:defRPr>
            </a:lvl3pPr>
            <a:lvl4pPr>
              <a:buClr>
                <a:schemeClr val="accent2"/>
              </a:buClr>
              <a:buFont typeface="Arial" pitchFamily="34" charset="0"/>
              <a:buChar char="»"/>
              <a:defRPr sz="1600">
                <a:solidFill>
                  <a:schemeClr val="bg2"/>
                </a:solidFill>
              </a:defRPr>
            </a:lvl4pPr>
            <a:lvl5pPr>
              <a:buFont typeface="Arial" pitchFamily="34" charset="0"/>
              <a:buChar char="–"/>
              <a:defRPr sz="1600">
                <a:solidFill>
                  <a:schemeClr val="bg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0" y="709720"/>
            <a:ext cx="4194175" cy="7571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466849"/>
            <a:ext cx="4194175" cy="2147576"/>
          </a:xfrm>
        </p:spPr>
        <p:txBody>
          <a:bodyPr/>
          <a:lstStyle>
            <a:lvl1pPr>
              <a:defRPr sz="2400"/>
            </a:lvl1pPr>
            <a:lvl2pPr>
              <a:defRPr sz="2000"/>
            </a:lvl2pPr>
            <a:lvl3pPr>
              <a:defRPr sz="1800">
                <a:solidFill>
                  <a:schemeClr val="bg2"/>
                </a:solidFill>
              </a:defRPr>
            </a:lvl3pPr>
            <a:lvl4pPr>
              <a:buClr>
                <a:schemeClr val="accent2"/>
              </a:buClr>
              <a:buFont typeface="Arial" pitchFamily="34" charset="0"/>
              <a:buChar char="»"/>
              <a:defRPr sz="1600">
                <a:solidFill>
                  <a:schemeClr val="bg2"/>
                </a:solidFill>
              </a:defRPr>
            </a:lvl4pPr>
            <a:lvl5pPr>
              <a:buFont typeface="Arial" pitchFamily="34" charset="0"/>
              <a:buChar char="–"/>
              <a:defRPr sz="1600">
                <a:solidFill>
                  <a:schemeClr val="bg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794277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1_Black Background">
    <p:bg>
      <p:bgPr>
        <a:solidFill>
          <a:srgbClr val="000000"/>
        </a:solidFill>
        <a:effectLst/>
      </p:bgPr>
    </p:bg>
    <p:spTree>
      <p:nvGrpSpPr>
        <p:cNvPr id="1" name=""/>
        <p:cNvGrpSpPr/>
        <p:nvPr/>
      </p:nvGrpSpPr>
      <p:grpSpPr>
        <a:xfrm>
          <a:off x="0" y="0"/>
          <a:ext cx="0" cy="0"/>
          <a:chOff x="0" y="0"/>
          <a:chExt cx="0" cy="0"/>
        </a:xfrm>
      </p:grpSpPr>
      <p:sp>
        <p:nvSpPr>
          <p:cNvPr id="2" name="Slide Number Placeholder 7"/>
          <p:cNvSpPr txBox="1">
            <a:spLocks/>
          </p:cNvSpPr>
          <p:nvPr userDrawn="1"/>
        </p:nvSpPr>
        <p:spPr bwMode="auto">
          <a:xfrm>
            <a:off x="8591550" y="4908550"/>
            <a:ext cx="55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r" eaLnBrk="1" fontAlgn="base" hangingPunct="1">
              <a:spcBef>
                <a:spcPct val="50000"/>
              </a:spcBef>
              <a:spcAft>
                <a:spcPct val="17000"/>
              </a:spcAft>
              <a:buClr>
                <a:srgbClr val="000000"/>
              </a:buClr>
              <a:buFont typeface="Wingdings" pitchFamily="2" charset="2"/>
              <a:buNone/>
            </a:pPr>
            <a:fld id="{2C8A0A19-8C16-4BFA-99D1-B92E5A356B34}" type="slidenum">
              <a:rPr lang="en-US" sz="800">
                <a:solidFill>
                  <a:srgbClr val="5E5E5E"/>
                </a:solidFill>
              </a:rPr>
              <a:pPr algn="r" eaLnBrk="1" fontAlgn="base" hangingPunct="1">
                <a:spcBef>
                  <a:spcPct val="50000"/>
                </a:spcBef>
                <a:spcAft>
                  <a:spcPct val="17000"/>
                </a:spcAft>
                <a:buClr>
                  <a:srgbClr val="000000"/>
                </a:buClr>
                <a:buFont typeface="Wingdings" pitchFamily="2" charset="2"/>
                <a:buNone/>
              </a:pPr>
              <a:t>‹#›</a:t>
            </a:fld>
            <a:endParaRPr lang="en-US" sz="800" dirty="0">
              <a:solidFill>
                <a:srgbClr val="5E5E5E"/>
              </a:solidFill>
            </a:endParaRPr>
          </a:p>
        </p:txBody>
      </p:sp>
      <p:sp>
        <p:nvSpPr>
          <p:cNvPr id="3" name="TextBox 3"/>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555555"/>
                </a:solidFill>
                <a:latin typeface=" arial"/>
                <a:ea typeface=" arial"/>
                <a:cs typeface=" arial"/>
              </a:rPr>
              <a:t/>
            </a:r>
            <a:br>
              <a:rPr lang="en-US" sz="600" b="1" dirty="0">
                <a:solidFill>
                  <a:srgbClr val="555555"/>
                </a:solidFill>
                <a:latin typeface=" arial"/>
                <a:ea typeface=" arial"/>
                <a:cs typeface=" arial"/>
              </a:rPr>
            </a:br>
            <a:r>
              <a:rPr lang="en-US" sz="600" b="1" dirty="0">
                <a:solidFill>
                  <a:srgbClr val="555555"/>
                </a:solidFill>
                <a:latin typeface=" arial"/>
                <a:ea typeface=" arial"/>
                <a:cs typeface=" arial"/>
              </a:rPr>
              <a:t>Copyright © 2011, SAS Institute Inc. All rights reserved.</a:t>
            </a:r>
          </a:p>
        </p:txBody>
      </p:sp>
    </p:spTree>
    <p:extLst>
      <p:ext uri="{BB962C8B-B14F-4D97-AF65-F5344CB8AC3E}">
        <p14:creationId xmlns:p14="http://schemas.microsoft.com/office/powerpoint/2010/main" val="1550543435"/>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2" name="Slide Number Placeholder 7"/>
          <p:cNvSpPr txBox="1">
            <a:spLocks/>
          </p:cNvSpPr>
          <p:nvPr userDrawn="1"/>
        </p:nvSpPr>
        <p:spPr bwMode="auto">
          <a:xfrm>
            <a:off x="8591550" y="4908550"/>
            <a:ext cx="55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r" eaLnBrk="1" fontAlgn="base" hangingPunct="1">
              <a:spcBef>
                <a:spcPct val="50000"/>
              </a:spcBef>
              <a:spcAft>
                <a:spcPct val="17000"/>
              </a:spcAft>
              <a:buClr>
                <a:srgbClr val="000000"/>
              </a:buClr>
              <a:buFont typeface="Wingdings" pitchFamily="2" charset="2"/>
              <a:buNone/>
            </a:pPr>
            <a:fld id="{D9FFF6CC-6578-4A7B-8114-80AFC96D267F}" type="slidenum">
              <a:rPr lang="en-US" sz="800">
                <a:solidFill>
                  <a:srgbClr val="BFBFBF"/>
                </a:solidFill>
              </a:rPr>
              <a:pPr algn="r" eaLnBrk="1" fontAlgn="base" hangingPunct="1">
                <a:spcBef>
                  <a:spcPct val="50000"/>
                </a:spcBef>
                <a:spcAft>
                  <a:spcPct val="17000"/>
                </a:spcAft>
                <a:buClr>
                  <a:srgbClr val="000000"/>
                </a:buClr>
                <a:buFont typeface="Wingdings" pitchFamily="2" charset="2"/>
                <a:buNone/>
              </a:pPr>
              <a:t>‹#›</a:t>
            </a:fld>
            <a:endParaRPr lang="en-US" sz="800" dirty="0">
              <a:solidFill>
                <a:srgbClr val="BFBFBF"/>
              </a:solidFill>
            </a:endParaRPr>
          </a:p>
        </p:txBody>
      </p:sp>
      <p:sp>
        <p:nvSpPr>
          <p:cNvPr id="3" name="TextBox 4"/>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C1C1C1"/>
                </a:solidFill>
                <a:latin typeface=" arial"/>
                <a:ea typeface=" arial"/>
                <a:cs typeface=" arial"/>
              </a:rPr>
              <a:t/>
            </a:r>
            <a:br>
              <a:rPr lang="en-US" sz="600" b="1" dirty="0">
                <a:solidFill>
                  <a:srgbClr val="C1C1C1"/>
                </a:solidFill>
                <a:latin typeface=" arial"/>
                <a:ea typeface=" arial"/>
                <a:cs typeface=" arial"/>
              </a:rPr>
            </a:br>
            <a:r>
              <a:rPr lang="en-US" sz="600" b="1" dirty="0">
                <a:solidFill>
                  <a:srgbClr val="C1C1C1"/>
                </a:solidFill>
                <a:latin typeface=" arial"/>
                <a:ea typeface=" arial"/>
                <a:cs typeface=" arial"/>
              </a:rPr>
              <a:t>Copyright © 2011, SAS Institute Inc. All rights reserved.</a:t>
            </a:r>
          </a:p>
        </p:txBody>
      </p:sp>
    </p:spTree>
    <p:extLst>
      <p:ext uri="{BB962C8B-B14F-4D97-AF65-F5344CB8AC3E}">
        <p14:creationId xmlns:p14="http://schemas.microsoft.com/office/powerpoint/2010/main" val="303707616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iv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533400" y="4914900"/>
            <a:ext cx="2362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fontAlgn="base" hangingPunct="0">
              <a:spcBef>
                <a:spcPct val="0"/>
              </a:spcBef>
              <a:spcAft>
                <a:spcPct val="0"/>
              </a:spcAft>
            </a:pPr>
            <a:endParaRPr lang="en-US" sz="600" dirty="0">
              <a:solidFill>
                <a:srgbClr val="4A91D4"/>
              </a:solidFill>
              <a:ea typeface="ＭＳ Ｐゴシック" pitchFamily="34" charset="-128"/>
            </a:endParaRPr>
          </a:p>
        </p:txBody>
      </p:sp>
      <p:sp>
        <p:nvSpPr>
          <p:cNvPr id="5" name="Line 47"/>
          <p:cNvSpPr>
            <a:spLocks noChangeShapeType="1"/>
          </p:cNvSpPr>
          <p:nvPr/>
        </p:nvSpPr>
        <p:spPr bwMode="auto">
          <a:xfrm>
            <a:off x="1252538" y="3198813"/>
            <a:ext cx="4805362"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6" name="TextBox 6"/>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00539B"/>
                </a:solidFill>
                <a:latin typeface=" arial"/>
                <a:ea typeface=" arial"/>
                <a:cs typeface=" arial"/>
              </a:rPr>
              <a:t/>
            </a:r>
            <a:br>
              <a:rPr lang="en-US" sz="600" b="1" dirty="0">
                <a:solidFill>
                  <a:srgbClr val="00539B"/>
                </a:solidFill>
                <a:latin typeface=" arial"/>
                <a:ea typeface=" arial"/>
                <a:cs typeface=" arial"/>
              </a:rPr>
            </a:br>
            <a:r>
              <a:rPr lang="en-US" sz="600" b="1" dirty="0">
                <a:solidFill>
                  <a:srgbClr val="00539B"/>
                </a:solidFill>
                <a:latin typeface=" arial"/>
                <a:ea typeface=" arial"/>
                <a:cs typeface=" arial"/>
              </a:rPr>
              <a:t>Copyright © 2011, SAS Institute Inc. All rights reserved.</a:t>
            </a:r>
          </a:p>
        </p:txBody>
      </p:sp>
      <p:sp>
        <p:nvSpPr>
          <p:cNvPr id="23596" name="Rectangle 44"/>
          <p:cNvSpPr>
            <a:spLocks noGrp="1" noChangeArrowheads="1"/>
          </p:cNvSpPr>
          <p:nvPr>
            <p:ph type="ctrTitle" sz="quarter"/>
          </p:nvPr>
        </p:nvSpPr>
        <p:spPr>
          <a:xfrm>
            <a:off x="1143000" y="2199172"/>
            <a:ext cx="4914900" cy="1011944"/>
          </a:xfrm>
        </p:spPr>
        <p:txBody>
          <a:bodyPr anchor="b">
            <a:spAutoFit/>
          </a:bodyPr>
          <a:lstStyle>
            <a:lvl1pPr>
              <a:defRPr sz="3600" b="1" i="0" spc="0">
                <a:solidFill>
                  <a:schemeClr val="bg1"/>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3200403"/>
            <a:ext cx="3810000" cy="326243"/>
          </a:xfrm>
        </p:spPr>
        <p:txBody>
          <a:bodyPr/>
          <a:lstStyle>
            <a:lvl1pPr marL="0" indent="0">
              <a:lnSpc>
                <a:spcPct val="95000"/>
              </a:lnSpc>
              <a:spcBef>
                <a:spcPct val="0"/>
              </a:spcBef>
              <a:spcAft>
                <a:spcPct val="0"/>
              </a:spcAft>
              <a:buFont typeface="Wingdings" pitchFamily="2" charset="2"/>
              <a:buNone/>
              <a:defRPr sz="1600" baseline="0">
                <a:solidFill>
                  <a:schemeClr val="bg1"/>
                </a:solidFill>
                <a:latin typeface="Arial"/>
              </a:defRPr>
            </a:lvl1pPr>
          </a:lstStyle>
          <a:p>
            <a:r>
              <a:rPr lang="en-US" smtClean="0"/>
              <a:t>Click to edit Master subtitle style</a:t>
            </a:r>
            <a:endParaRPr lang="en-US" dirty="0"/>
          </a:p>
        </p:txBody>
      </p:sp>
    </p:spTree>
    <p:extLst>
      <p:ext uri="{BB962C8B-B14F-4D97-AF65-F5344CB8AC3E}">
        <p14:creationId xmlns:p14="http://schemas.microsoft.com/office/powerpoint/2010/main" val="121108904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ase Study Only">
    <p:spTree>
      <p:nvGrpSpPr>
        <p:cNvPr id="1" name=""/>
        <p:cNvGrpSpPr/>
        <p:nvPr/>
      </p:nvGrpSpPr>
      <p:grpSpPr>
        <a:xfrm>
          <a:off x="0" y="0"/>
          <a:ext cx="0" cy="0"/>
          <a:chOff x="0" y="0"/>
          <a:chExt cx="0" cy="0"/>
        </a:xfrm>
      </p:grpSpPr>
      <p:pic>
        <p:nvPicPr>
          <p:cNvPr id="12"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100" y="0"/>
            <a:ext cx="2628900" cy="5143500"/>
          </a:xfrm>
          <a:prstGeom prst="rect">
            <a:avLst/>
          </a:prstGeom>
        </p:spPr>
      </p:pic>
      <p:sp>
        <p:nvSpPr>
          <p:cNvPr id="2" name="Title 1"/>
          <p:cNvSpPr>
            <a:spLocks noGrp="1"/>
          </p:cNvSpPr>
          <p:nvPr>
            <p:ph type="title" hasCustomPrompt="1"/>
          </p:nvPr>
        </p:nvSpPr>
        <p:spPr>
          <a:xfrm>
            <a:off x="119818" y="141044"/>
            <a:ext cx="2515438" cy="584775"/>
          </a:xfrm>
        </p:spPr>
        <p:txBody>
          <a:bodyPr/>
          <a:lstStyle>
            <a:lvl1pPr>
              <a:defRPr baseline="0"/>
            </a:lvl1pPr>
          </a:lstStyle>
          <a:p>
            <a:r>
              <a:rPr lang="en-US" dirty="0" smtClean="0"/>
              <a:t>Click to edit title</a:t>
            </a:r>
            <a:endParaRPr lang="en-US" dirty="0"/>
          </a:p>
        </p:txBody>
      </p:sp>
      <p:sp>
        <p:nvSpPr>
          <p:cNvPr id="21" name="Text Placeholder 2"/>
          <p:cNvSpPr>
            <a:spLocks noGrp="1"/>
          </p:cNvSpPr>
          <p:nvPr>
            <p:ph type="body" sz="quarter" idx="11" hasCustomPrompt="1"/>
          </p:nvPr>
        </p:nvSpPr>
        <p:spPr>
          <a:xfrm>
            <a:off x="2635256" y="279543"/>
            <a:ext cx="3879844" cy="307777"/>
          </a:xfrm>
        </p:spPr>
        <p:txBody>
          <a:bodyPr wrap="square" anchor="ctr">
            <a:spAutoFit/>
          </a:bodyPr>
          <a:lstStyle>
            <a:lvl1pPr marL="0" indent="0" algn="l">
              <a:lnSpc>
                <a:spcPct val="100000"/>
              </a:lnSpc>
              <a:buFont typeface="Arial" pitchFamily="34" charset="0"/>
              <a:buNone/>
              <a:defRPr sz="1400" b="1" cap="all" baseline="0">
                <a:solidFill>
                  <a:schemeClr val="tx2">
                    <a:lumMod val="50000"/>
                  </a:schemeClr>
                </a:solidFill>
                <a:effectLst/>
              </a:defRPr>
            </a:lvl1pPr>
          </a:lstStyle>
          <a:p>
            <a:pPr lvl="0"/>
            <a:r>
              <a:rPr lang="en-US" dirty="0" smtClean="0"/>
              <a:t>Click to edit subtitle</a:t>
            </a:r>
            <a:endParaRPr lang="en-US" dirty="0"/>
          </a:p>
        </p:txBody>
      </p:sp>
      <p:sp>
        <p:nvSpPr>
          <p:cNvPr id="5" name="Content Placeholder 3"/>
          <p:cNvSpPr>
            <a:spLocks noGrp="1"/>
          </p:cNvSpPr>
          <p:nvPr>
            <p:ph sz="quarter" idx="15" hasCustomPrompt="1"/>
          </p:nvPr>
        </p:nvSpPr>
        <p:spPr>
          <a:xfrm>
            <a:off x="466405" y="1879253"/>
            <a:ext cx="5578454" cy="1384995"/>
          </a:xfrm>
        </p:spPr>
        <p:txBody>
          <a:bodyPr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half" idx="13" hasCustomPrompt="1"/>
          </p:nvPr>
        </p:nvSpPr>
        <p:spPr>
          <a:xfrm flipH="1">
            <a:off x="6602412" y="279543"/>
            <a:ext cx="2448465" cy="307777"/>
          </a:xfrm>
        </p:spPr>
        <p:txBody>
          <a:bodyPr anchor="ctr"/>
          <a:lstStyle>
            <a:lvl1pPr marL="0" indent="0" algn="l">
              <a:lnSpc>
                <a:spcPct val="100000"/>
              </a:lnSpc>
              <a:buFont typeface="Arial" pitchFamily="34" charset="0"/>
              <a:buNone/>
              <a:defRPr sz="1400" b="1" cap="all" baseline="0">
                <a:solidFill>
                  <a:schemeClr val="bg1"/>
                </a:solidFill>
                <a:effectLst>
                  <a:outerShdw blurRad="38100" dist="38100" dir="2700000" algn="tl">
                    <a:srgbClr val="000000">
                      <a:alpha val="43137"/>
                    </a:srgbClr>
                  </a:outerShdw>
                </a:effectLst>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HEADING</a:t>
            </a:r>
            <a:endParaRPr lang="en-US" dirty="0"/>
          </a:p>
        </p:txBody>
      </p:sp>
      <p:sp>
        <p:nvSpPr>
          <p:cNvPr id="18" name="Text Placeholder 5"/>
          <p:cNvSpPr>
            <a:spLocks noGrp="1"/>
          </p:cNvSpPr>
          <p:nvPr>
            <p:ph type="body" sz="quarter" idx="14" hasCustomPrompt="1"/>
          </p:nvPr>
        </p:nvSpPr>
        <p:spPr>
          <a:xfrm>
            <a:off x="6602878" y="2193185"/>
            <a:ext cx="2448000" cy="757130"/>
          </a:xfrm>
        </p:spPr>
        <p:txBody>
          <a:bodyPr wrap="square" anchor="ctr">
            <a:spAutoFit/>
          </a:bodyPr>
          <a:lstStyle>
            <a:lvl1pPr marL="0" indent="0">
              <a:buFont typeface="Arial" pitchFamily="34" charset="0"/>
              <a:buNone/>
              <a:defRPr sz="1800" b="1" cap="none" baseline="0">
                <a:solidFill>
                  <a:schemeClr val="bg1"/>
                </a:solidFill>
              </a:defRPr>
            </a:lvl1pPr>
            <a:lvl2pPr marL="0" indent="0">
              <a:buFontTx/>
              <a:buNone/>
              <a:defRPr/>
            </a:lvl2pPr>
            <a:lvl3pPr marL="182880" indent="0">
              <a:buFontTx/>
              <a:buNone/>
              <a:defRPr/>
            </a:lvl3pPr>
            <a:lvl4pPr marL="365760" indent="0">
              <a:buFontTx/>
              <a:buNone/>
              <a:defRPr/>
            </a:lvl4pPr>
            <a:lvl5pPr marL="548640" indent="0">
              <a:buFontTx/>
              <a:buNone/>
              <a:defRPr/>
            </a:lvl5pPr>
          </a:lstStyle>
          <a:p>
            <a:pPr lvl="0"/>
            <a:r>
              <a:rPr lang="en-US" dirty="0" smtClean="0"/>
              <a:t>Click to edit caption text</a:t>
            </a:r>
            <a:endParaRPr lang="en-US" dirty="0"/>
          </a:p>
        </p:txBody>
      </p:sp>
      <p:sp>
        <p:nvSpPr>
          <p:cNvPr id="14" name="TextBox 6"/>
          <p:cNvSpPr txBox="1"/>
          <p:nvPr/>
        </p:nvSpPr>
        <p:spPr>
          <a:xfrm>
            <a:off x="0" y="4989612"/>
            <a:ext cx="1931989" cy="153888"/>
          </a:xfrm>
          <a:prstGeom prst="rect">
            <a:avLst/>
          </a:prstGeom>
          <a:noFill/>
        </p:spPr>
        <p:txBody>
          <a:bodyPr wrap="square" anchor="ctr">
            <a:spAutoFit/>
          </a:bodyPr>
          <a:lstStyle/>
          <a:p>
            <a:pPr algn="l" defTabSz="274320" eaLnBrk="0" hangingPunct="0">
              <a:defRPr/>
            </a:pPr>
            <a:r>
              <a:rPr lang="en-US" sz="400" b="0" kern="300" spc="50" baseline="0" dirty="0" smtClean="0">
                <a:solidFill>
                  <a:schemeClr val="bg2">
                    <a:lumMod val="40000"/>
                    <a:lumOff val="60000"/>
                  </a:schemeClr>
                </a:solidFill>
                <a:latin typeface="Arial"/>
                <a:ea typeface="ＭＳ Ｐゴシック" pitchFamily="34" charset="-128"/>
                <a:cs typeface="Arial"/>
              </a:rPr>
              <a:t>Copyright </a:t>
            </a:r>
            <a:r>
              <a:rPr lang="en-US" sz="400" b="0" kern="300" spc="50" baseline="0" dirty="0">
                <a:solidFill>
                  <a:schemeClr val="bg2">
                    <a:lumMod val="40000"/>
                    <a:lumOff val="60000"/>
                  </a:schemeClr>
                </a:solidFill>
                <a:latin typeface="Arial"/>
                <a:ea typeface="ＭＳ Ｐゴシック" pitchFamily="34" charset="-128"/>
                <a:cs typeface="Arial"/>
              </a:rPr>
              <a:t>© </a:t>
            </a:r>
            <a:r>
              <a:rPr lang="en-US" sz="400" b="0" kern="300" spc="50" baseline="0" dirty="0" smtClean="0">
                <a:solidFill>
                  <a:schemeClr val="bg2">
                    <a:lumMod val="40000"/>
                    <a:lumOff val="60000"/>
                  </a:schemeClr>
                </a:solidFill>
                <a:latin typeface="Arial"/>
                <a:ea typeface="ＭＳ Ｐゴシック" pitchFamily="34" charset="-128"/>
                <a:cs typeface="Arial"/>
              </a:rPr>
              <a:t>2013, </a:t>
            </a:r>
            <a:r>
              <a:rPr lang="en-US" sz="400" b="0" kern="300" spc="50" baseline="0" dirty="0">
                <a:solidFill>
                  <a:schemeClr val="bg2">
                    <a:lumMod val="40000"/>
                    <a:lumOff val="60000"/>
                  </a:schemeClr>
                </a:solidFill>
                <a:latin typeface="Arial"/>
                <a:ea typeface="ＭＳ Ｐゴシック" pitchFamily="34" charset="-128"/>
                <a:cs typeface="Arial"/>
              </a:rPr>
              <a:t>SAS Institute Inc. All rights reserved.</a:t>
            </a:r>
          </a:p>
        </p:txBody>
      </p:sp>
      <p:pic>
        <p:nvPicPr>
          <p:cNvPr id="13"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9299" y="4671264"/>
            <a:ext cx="1018358" cy="235811"/>
          </a:xfrm>
          <a:prstGeom prst="rect">
            <a:avLst/>
          </a:prstGeom>
        </p:spPr>
      </p:pic>
      <p:cxnSp>
        <p:nvCxnSpPr>
          <p:cNvPr id="17" name="Straight Connector 8"/>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2101059040"/>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Full Coverage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19"/>
          <p:cNvGrpSpPr>
            <a:grpSpLocks/>
          </p:cNvGrpSpPr>
          <p:nvPr userDrawn="1"/>
        </p:nvGrpSpPr>
        <p:grpSpPr bwMode="auto">
          <a:xfrm>
            <a:off x="1323979" y="4733926"/>
            <a:ext cx="1654175" cy="166688"/>
            <a:chOff x="1195324" y="673735"/>
            <a:chExt cx="4235450" cy="428625"/>
          </a:xfrm>
        </p:grpSpPr>
        <p:sp>
          <p:nvSpPr>
            <p:cNvPr id="5" name="Freeform 22"/>
            <p:cNvSpPr>
              <a:spLocks/>
            </p:cNvSpPr>
            <p:nvPr/>
          </p:nvSpPr>
          <p:spPr bwMode="auto">
            <a:xfrm>
              <a:off x="1195324" y="681899"/>
              <a:ext cx="528415" cy="412296"/>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6" name="Freeform 23"/>
            <p:cNvSpPr>
              <a:spLocks/>
            </p:cNvSpPr>
            <p:nvPr/>
          </p:nvSpPr>
          <p:spPr bwMode="auto">
            <a:xfrm>
              <a:off x="1731869" y="681899"/>
              <a:ext cx="524352" cy="412296"/>
            </a:xfrm>
            <a:custGeom>
              <a:avLst/>
              <a:gdLst>
                <a:gd name="T0" fmla="*/ 0 w 330"/>
                <a:gd name="T1" fmla="*/ 0 h 258"/>
                <a:gd name="T2" fmla="*/ 66 w 330"/>
                <a:gd name="T3" fmla="*/ 0 h 258"/>
                <a:gd name="T4" fmla="*/ 96 w 330"/>
                <a:gd name="T5" fmla="*/ 184 h 258"/>
                <a:gd name="T6" fmla="*/ 98 w 330"/>
                <a:gd name="T7" fmla="*/ 184 h 258"/>
                <a:gd name="T8" fmla="*/ 130 w 330"/>
                <a:gd name="T9" fmla="*/ 0 h 258"/>
                <a:gd name="T10" fmla="*/ 200 w 330"/>
                <a:gd name="T11" fmla="*/ 0 h 258"/>
                <a:gd name="T12" fmla="*/ 234 w 330"/>
                <a:gd name="T13" fmla="*/ 184 h 258"/>
                <a:gd name="T14" fmla="*/ 236 w 330"/>
                <a:gd name="T15" fmla="*/ 184 h 258"/>
                <a:gd name="T16" fmla="*/ 266 w 330"/>
                <a:gd name="T17" fmla="*/ 0 h 258"/>
                <a:gd name="T18" fmla="*/ 330 w 330"/>
                <a:gd name="T19" fmla="*/ 0 h 258"/>
                <a:gd name="T20" fmla="*/ 274 w 330"/>
                <a:gd name="T21" fmla="*/ 258 h 258"/>
                <a:gd name="T22" fmla="*/ 200 w 330"/>
                <a:gd name="T23" fmla="*/ 258 h 258"/>
                <a:gd name="T24" fmla="*/ 166 w 330"/>
                <a:gd name="T25" fmla="*/ 76 h 258"/>
                <a:gd name="T26" fmla="*/ 164 w 330"/>
                <a:gd name="T27" fmla="*/ 76 h 258"/>
                <a:gd name="T28" fmla="*/ 132 w 330"/>
                <a:gd name="T29" fmla="*/ 258 h 258"/>
                <a:gd name="T30" fmla="*/ 56 w 330"/>
                <a:gd name="T31" fmla="*/ 258 h 258"/>
                <a:gd name="T32" fmla="*/ 0 w 330"/>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7" name="Freeform 24"/>
            <p:cNvSpPr>
              <a:spLocks/>
            </p:cNvSpPr>
            <p:nvPr/>
          </p:nvSpPr>
          <p:spPr bwMode="auto">
            <a:xfrm>
              <a:off x="2264350" y="681899"/>
              <a:ext cx="528415" cy="412296"/>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8" name="Rectangle 25"/>
            <p:cNvSpPr>
              <a:spLocks noChangeArrowheads="1"/>
            </p:cNvSpPr>
            <p:nvPr/>
          </p:nvSpPr>
          <p:spPr bwMode="auto">
            <a:xfrm>
              <a:off x="2809024" y="975813"/>
              <a:ext cx="101617" cy="118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9" name="Freeform 26"/>
            <p:cNvSpPr>
              <a:spLocks/>
            </p:cNvSpPr>
            <p:nvPr/>
          </p:nvSpPr>
          <p:spPr bwMode="auto">
            <a:xfrm>
              <a:off x="2967547" y="673735"/>
              <a:ext cx="304856" cy="428625"/>
            </a:xfrm>
            <a:custGeom>
              <a:avLst/>
              <a:gdLst>
                <a:gd name="T0" fmla="*/ 60 w 192"/>
                <a:gd name="T1" fmla="*/ 188 h 270"/>
                <a:gd name="T2" fmla="*/ 60 w 192"/>
                <a:gd name="T3" fmla="*/ 196 h 270"/>
                <a:gd name="T4" fmla="*/ 66 w 192"/>
                <a:gd name="T5" fmla="*/ 210 h 270"/>
                <a:gd name="T6" fmla="*/ 74 w 192"/>
                <a:gd name="T7" fmla="*/ 220 h 270"/>
                <a:gd name="T8" fmla="*/ 86 w 192"/>
                <a:gd name="T9" fmla="*/ 224 h 270"/>
                <a:gd name="T10" fmla="*/ 94 w 192"/>
                <a:gd name="T11" fmla="*/ 226 h 270"/>
                <a:gd name="T12" fmla="*/ 114 w 192"/>
                <a:gd name="T13" fmla="*/ 222 h 270"/>
                <a:gd name="T14" fmla="*/ 122 w 192"/>
                <a:gd name="T15" fmla="*/ 214 h 270"/>
                <a:gd name="T16" fmla="*/ 128 w 192"/>
                <a:gd name="T17" fmla="*/ 202 h 270"/>
                <a:gd name="T18" fmla="*/ 128 w 192"/>
                <a:gd name="T19" fmla="*/ 194 h 270"/>
                <a:gd name="T20" fmla="*/ 120 w 192"/>
                <a:gd name="T21" fmla="*/ 176 h 270"/>
                <a:gd name="T22" fmla="*/ 104 w 192"/>
                <a:gd name="T23" fmla="*/ 166 h 270"/>
                <a:gd name="T24" fmla="*/ 58 w 192"/>
                <a:gd name="T25" fmla="*/ 148 h 270"/>
                <a:gd name="T26" fmla="*/ 34 w 192"/>
                <a:gd name="T27" fmla="*/ 138 h 270"/>
                <a:gd name="T28" fmla="*/ 16 w 192"/>
                <a:gd name="T29" fmla="*/ 122 h 270"/>
                <a:gd name="T30" fmla="*/ 6 w 192"/>
                <a:gd name="T31" fmla="*/ 102 h 270"/>
                <a:gd name="T32" fmla="*/ 2 w 192"/>
                <a:gd name="T33" fmla="*/ 78 h 270"/>
                <a:gd name="T34" fmla="*/ 4 w 192"/>
                <a:gd name="T35" fmla="*/ 62 h 270"/>
                <a:gd name="T36" fmla="*/ 14 w 192"/>
                <a:gd name="T37" fmla="*/ 34 h 270"/>
                <a:gd name="T38" fmla="*/ 38 w 192"/>
                <a:gd name="T39" fmla="*/ 12 h 270"/>
                <a:gd name="T40" fmla="*/ 74 w 192"/>
                <a:gd name="T41" fmla="*/ 2 h 270"/>
                <a:gd name="T42" fmla="*/ 98 w 192"/>
                <a:gd name="T43" fmla="*/ 0 h 270"/>
                <a:gd name="T44" fmla="*/ 136 w 192"/>
                <a:gd name="T45" fmla="*/ 4 h 270"/>
                <a:gd name="T46" fmla="*/ 164 w 192"/>
                <a:gd name="T47" fmla="*/ 18 h 270"/>
                <a:gd name="T48" fmla="*/ 180 w 192"/>
                <a:gd name="T49" fmla="*/ 42 h 270"/>
                <a:gd name="T50" fmla="*/ 186 w 192"/>
                <a:gd name="T51" fmla="*/ 72 h 270"/>
                <a:gd name="T52" fmla="*/ 126 w 192"/>
                <a:gd name="T53" fmla="*/ 84 h 270"/>
                <a:gd name="T54" fmla="*/ 124 w 192"/>
                <a:gd name="T55" fmla="*/ 66 h 270"/>
                <a:gd name="T56" fmla="*/ 120 w 192"/>
                <a:gd name="T57" fmla="*/ 54 h 270"/>
                <a:gd name="T58" fmla="*/ 110 w 192"/>
                <a:gd name="T59" fmla="*/ 48 h 270"/>
                <a:gd name="T60" fmla="*/ 96 w 192"/>
                <a:gd name="T61" fmla="*/ 44 h 270"/>
                <a:gd name="T62" fmla="*/ 84 w 192"/>
                <a:gd name="T63" fmla="*/ 46 h 270"/>
                <a:gd name="T64" fmla="*/ 72 w 192"/>
                <a:gd name="T65" fmla="*/ 56 h 270"/>
                <a:gd name="T66" fmla="*/ 66 w 192"/>
                <a:gd name="T67" fmla="*/ 66 h 270"/>
                <a:gd name="T68" fmla="*/ 66 w 192"/>
                <a:gd name="T69" fmla="*/ 72 h 270"/>
                <a:gd name="T70" fmla="*/ 72 w 192"/>
                <a:gd name="T71" fmla="*/ 90 h 270"/>
                <a:gd name="T72" fmla="*/ 94 w 192"/>
                <a:gd name="T73" fmla="*/ 102 h 270"/>
                <a:gd name="T74" fmla="*/ 134 w 192"/>
                <a:gd name="T75" fmla="*/ 116 h 270"/>
                <a:gd name="T76" fmla="*/ 160 w 192"/>
                <a:gd name="T77" fmla="*/ 128 h 270"/>
                <a:gd name="T78" fmla="*/ 178 w 192"/>
                <a:gd name="T79" fmla="*/ 144 h 270"/>
                <a:gd name="T80" fmla="*/ 188 w 192"/>
                <a:gd name="T81" fmla="*/ 164 h 270"/>
                <a:gd name="T82" fmla="*/ 192 w 192"/>
                <a:gd name="T83" fmla="*/ 190 h 270"/>
                <a:gd name="T84" fmla="*/ 190 w 192"/>
                <a:gd name="T85" fmla="*/ 208 h 270"/>
                <a:gd name="T86" fmla="*/ 176 w 192"/>
                <a:gd name="T87" fmla="*/ 240 h 270"/>
                <a:gd name="T88" fmla="*/ 150 w 192"/>
                <a:gd name="T89" fmla="*/ 260 h 270"/>
                <a:gd name="T90" fmla="*/ 116 w 192"/>
                <a:gd name="T91" fmla="*/ 270 h 270"/>
                <a:gd name="T92" fmla="*/ 96 w 192"/>
                <a:gd name="T93" fmla="*/ 270 h 270"/>
                <a:gd name="T94" fmla="*/ 50 w 192"/>
                <a:gd name="T95" fmla="*/ 264 h 270"/>
                <a:gd name="T96" fmla="*/ 20 w 192"/>
                <a:gd name="T97" fmla="*/ 248 h 270"/>
                <a:gd name="T98" fmla="*/ 6 w 192"/>
                <a:gd name="T99" fmla="*/ 222 h 270"/>
                <a:gd name="T100" fmla="*/ 0 w 192"/>
                <a:gd name="T101" fmla="*/ 188 h 270"/>
                <a:gd name="T102" fmla="*/ 60 w 192"/>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2" h="270">
                  <a:moveTo>
                    <a:pt x="60" y="180"/>
                  </a:moveTo>
                  <a:lnTo>
                    <a:pt x="60" y="188"/>
                  </a:lnTo>
                  <a:lnTo>
                    <a:pt x="60" y="196"/>
                  </a:lnTo>
                  <a:lnTo>
                    <a:pt x="62" y="204"/>
                  </a:lnTo>
                  <a:lnTo>
                    <a:pt x="66" y="210"/>
                  </a:lnTo>
                  <a:lnTo>
                    <a:pt x="68" y="216"/>
                  </a:lnTo>
                  <a:lnTo>
                    <a:pt x="74" y="220"/>
                  </a:lnTo>
                  <a:lnTo>
                    <a:pt x="80" y="222"/>
                  </a:lnTo>
                  <a:lnTo>
                    <a:pt x="86" y="224"/>
                  </a:lnTo>
                  <a:lnTo>
                    <a:pt x="94" y="226"/>
                  </a:lnTo>
                  <a:lnTo>
                    <a:pt x="108" y="224"/>
                  </a:lnTo>
                  <a:lnTo>
                    <a:pt x="114" y="222"/>
                  </a:lnTo>
                  <a:lnTo>
                    <a:pt x="118" y="218"/>
                  </a:lnTo>
                  <a:lnTo>
                    <a:pt x="122" y="214"/>
                  </a:lnTo>
                  <a:lnTo>
                    <a:pt x="126" y="208"/>
                  </a:lnTo>
                  <a:lnTo>
                    <a:pt x="128" y="202"/>
                  </a:lnTo>
                  <a:lnTo>
                    <a:pt x="128" y="194"/>
                  </a:lnTo>
                  <a:lnTo>
                    <a:pt x="126" y="184"/>
                  </a:lnTo>
                  <a:lnTo>
                    <a:pt x="120" y="176"/>
                  </a:lnTo>
                  <a:lnTo>
                    <a:pt x="114" y="170"/>
                  </a:lnTo>
                  <a:lnTo>
                    <a:pt x="104" y="166"/>
                  </a:lnTo>
                  <a:lnTo>
                    <a:pt x="58" y="148"/>
                  </a:lnTo>
                  <a:lnTo>
                    <a:pt x="44" y="144"/>
                  </a:lnTo>
                  <a:lnTo>
                    <a:pt x="34" y="138"/>
                  </a:lnTo>
                  <a:lnTo>
                    <a:pt x="24" y="130"/>
                  </a:lnTo>
                  <a:lnTo>
                    <a:pt x="16" y="122"/>
                  </a:lnTo>
                  <a:lnTo>
                    <a:pt x="10" y="112"/>
                  </a:lnTo>
                  <a:lnTo>
                    <a:pt x="6" y="102"/>
                  </a:lnTo>
                  <a:lnTo>
                    <a:pt x="4" y="90"/>
                  </a:lnTo>
                  <a:lnTo>
                    <a:pt x="2" y="78"/>
                  </a:lnTo>
                  <a:lnTo>
                    <a:pt x="4" y="62"/>
                  </a:lnTo>
                  <a:lnTo>
                    <a:pt x="8" y="48"/>
                  </a:lnTo>
                  <a:lnTo>
                    <a:pt x="14" y="34"/>
                  </a:lnTo>
                  <a:lnTo>
                    <a:pt x="24" y="22"/>
                  </a:lnTo>
                  <a:lnTo>
                    <a:pt x="38" y="12"/>
                  </a:lnTo>
                  <a:lnTo>
                    <a:pt x="54" y="6"/>
                  </a:lnTo>
                  <a:lnTo>
                    <a:pt x="74" y="2"/>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4" y="66"/>
                  </a:lnTo>
                  <a:lnTo>
                    <a:pt x="122" y="60"/>
                  </a:lnTo>
                  <a:lnTo>
                    <a:pt x="120" y="54"/>
                  </a:lnTo>
                  <a:lnTo>
                    <a:pt x="116" y="50"/>
                  </a:lnTo>
                  <a:lnTo>
                    <a:pt x="110" y="48"/>
                  </a:lnTo>
                  <a:lnTo>
                    <a:pt x="104" y="46"/>
                  </a:lnTo>
                  <a:lnTo>
                    <a:pt x="96" y="44"/>
                  </a:lnTo>
                  <a:lnTo>
                    <a:pt x="84" y="46"/>
                  </a:lnTo>
                  <a:lnTo>
                    <a:pt x="76" y="52"/>
                  </a:lnTo>
                  <a:lnTo>
                    <a:pt x="72" y="56"/>
                  </a:lnTo>
                  <a:lnTo>
                    <a:pt x="68" y="60"/>
                  </a:lnTo>
                  <a:lnTo>
                    <a:pt x="66" y="66"/>
                  </a:lnTo>
                  <a:lnTo>
                    <a:pt x="66" y="72"/>
                  </a:lnTo>
                  <a:lnTo>
                    <a:pt x="68" y="82"/>
                  </a:lnTo>
                  <a:lnTo>
                    <a:pt x="72" y="90"/>
                  </a:lnTo>
                  <a:lnTo>
                    <a:pt x="80" y="96"/>
                  </a:lnTo>
                  <a:lnTo>
                    <a:pt x="94" y="102"/>
                  </a:lnTo>
                  <a:lnTo>
                    <a:pt x="134" y="116"/>
                  </a:lnTo>
                  <a:lnTo>
                    <a:pt x="148" y="122"/>
                  </a:lnTo>
                  <a:lnTo>
                    <a:pt x="160" y="128"/>
                  </a:lnTo>
                  <a:lnTo>
                    <a:pt x="170" y="136"/>
                  </a:lnTo>
                  <a:lnTo>
                    <a:pt x="178" y="144"/>
                  </a:lnTo>
                  <a:lnTo>
                    <a:pt x="184" y="152"/>
                  </a:lnTo>
                  <a:lnTo>
                    <a:pt x="188" y="164"/>
                  </a:lnTo>
                  <a:lnTo>
                    <a:pt x="190" y="176"/>
                  </a:lnTo>
                  <a:lnTo>
                    <a:pt x="192" y="190"/>
                  </a:lnTo>
                  <a:lnTo>
                    <a:pt x="190" y="208"/>
                  </a:lnTo>
                  <a:lnTo>
                    <a:pt x="184" y="226"/>
                  </a:lnTo>
                  <a:lnTo>
                    <a:pt x="176" y="240"/>
                  </a:lnTo>
                  <a:lnTo>
                    <a:pt x="164" y="250"/>
                  </a:lnTo>
                  <a:lnTo>
                    <a:pt x="150" y="260"/>
                  </a:lnTo>
                  <a:lnTo>
                    <a:pt x="134" y="266"/>
                  </a:lnTo>
                  <a:lnTo>
                    <a:pt x="11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0" name="Freeform 27"/>
            <p:cNvSpPr>
              <a:spLocks noEditPoints="1"/>
            </p:cNvSpPr>
            <p:nvPr/>
          </p:nvSpPr>
          <p:spPr bwMode="auto">
            <a:xfrm>
              <a:off x="3308984" y="673735"/>
              <a:ext cx="317049" cy="428625"/>
            </a:xfrm>
            <a:custGeom>
              <a:avLst/>
              <a:gdLst>
                <a:gd name="T0" fmla="*/ 8 w 200"/>
                <a:gd name="T1" fmla="*/ 80 h 270"/>
                <a:gd name="T2" fmla="*/ 10 w 200"/>
                <a:gd name="T3" fmla="*/ 58 h 270"/>
                <a:gd name="T4" fmla="*/ 24 w 200"/>
                <a:gd name="T5" fmla="*/ 28 h 270"/>
                <a:gd name="T6" fmla="*/ 48 w 200"/>
                <a:gd name="T7" fmla="*/ 10 h 270"/>
                <a:gd name="T8" fmla="*/ 80 w 200"/>
                <a:gd name="T9" fmla="*/ 0 h 270"/>
                <a:gd name="T10" fmla="*/ 98 w 200"/>
                <a:gd name="T11" fmla="*/ 0 h 270"/>
                <a:gd name="T12" fmla="*/ 146 w 200"/>
                <a:gd name="T13" fmla="*/ 6 h 270"/>
                <a:gd name="T14" fmla="*/ 174 w 200"/>
                <a:gd name="T15" fmla="*/ 22 h 270"/>
                <a:gd name="T16" fmla="*/ 188 w 200"/>
                <a:gd name="T17" fmla="*/ 46 h 270"/>
                <a:gd name="T18" fmla="*/ 192 w 200"/>
                <a:gd name="T19" fmla="*/ 78 h 270"/>
                <a:gd name="T20" fmla="*/ 192 w 200"/>
                <a:gd name="T21" fmla="*/ 214 h 270"/>
                <a:gd name="T22" fmla="*/ 196 w 200"/>
                <a:gd name="T23" fmla="*/ 254 h 270"/>
                <a:gd name="T24" fmla="*/ 136 w 200"/>
                <a:gd name="T25" fmla="*/ 264 h 270"/>
                <a:gd name="T26" fmla="*/ 132 w 200"/>
                <a:gd name="T27" fmla="*/ 250 h 270"/>
                <a:gd name="T28" fmla="*/ 128 w 200"/>
                <a:gd name="T29" fmla="*/ 238 h 270"/>
                <a:gd name="T30" fmla="*/ 122 w 200"/>
                <a:gd name="T31" fmla="*/ 246 h 270"/>
                <a:gd name="T32" fmla="*/ 108 w 200"/>
                <a:gd name="T33" fmla="*/ 260 h 270"/>
                <a:gd name="T34" fmla="*/ 92 w 200"/>
                <a:gd name="T35" fmla="*/ 268 h 270"/>
                <a:gd name="T36" fmla="*/ 62 w 200"/>
                <a:gd name="T37" fmla="*/ 270 h 270"/>
                <a:gd name="T38" fmla="*/ 46 w 200"/>
                <a:gd name="T39" fmla="*/ 268 h 270"/>
                <a:gd name="T40" fmla="*/ 22 w 200"/>
                <a:gd name="T41" fmla="*/ 256 h 270"/>
                <a:gd name="T42" fmla="*/ 8 w 200"/>
                <a:gd name="T43" fmla="*/ 236 h 270"/>
                <a:gd name="T44" fmla="*/ 0 w 200"/>
                <a:gd name="T45" fmla="*/ 210 h 270"/>
                <a:gd name="T46" fmla="*/ 0 w 200"/>
                <a:gd name="T47" fmla="*/ 196 h 270"/>
                <a:gd name="T48" fmla="*/ 4 w 200"/>
                <a:gd name="T49" fmla="*/ 166 h 270"/>
                <a:gd name="T50" fmla="*/ 16 w 200"/>
                <a:gd name="T51" fmla="*/ 144 h 270"/>
                <a:gd name="T52" fmla="*/ 36 w 200"/>
                <a:gd name="T53" fmla="*/ 128 h 270"/>
                <a:gd name="T54" fmla="*/ 64 w 200"/>
                <a:gd name="T55" fmla="*/ 116 h 270"/>
                <a:gd name="T56" fmla="*/ 102 w 200"/>
                <a:gd name="T57" fmla="*/ 106 h 270"/>
                <a:gd name="T58" fmla="*/ 122 w 200"/>
                <a:gd name="T59" fmla="*/ 96 h 270"/>
                <a:gd name="T60" fmla="*/ 128 w 200"/>
                <a:gd name="T61" fmla="*/ 76 h 270"/>
                <a:gd name="T62" fmla="*/ 126 w 200"/>
                <a:gd name="T63" fmla="*/ 62 h 270"/>
                <a:gd name="T64" fmla="*/ 122 w 200"/>
                <a:gd name="T65" fmla="*/ 54 h 270"/>
                <a:gd name="T66" fmla="*/ 112 w 200"/>
                <a:gd name="T67" fmla="*/ 46 h 270"/>
                <a:gd name="T68" fmla="*/ 98 w 200"/>
                <a:gd name="T69" fmla="*/ 44 h 270"/>
                <a:gd name="T70" fmla="*/ 90 w 200"/>
                <a:gd name="T71" fmla="*/ 46 h 270"/>
                <a:gd name="T72" fmla="*/ 80 w 200"/>
                <a:gd name="T73" fmla="*/ 50 h 270"/>
                <a:gd name="T74" fmla="*/ 72 w 200"/>
                <a:gd name="T75" fmla="*/ 58 h 270"/>
                <a:gd name="T76" fmla="*/ 68 w 200"/>
                <a:gd name="T77" fmla="*/ 78 h 270"/>
                <a:gd name="T78" fmla="*/ 8 w 200"/>
                <a:gd name="T79" fmla="*/ 86 h 270"/>
                <a:gd name="T80" fmla="*/ 128 w 200"/>
                <a:gd name="T81" fmla="*/ 136 h 270"/>
                <a:gd name="T82" fmla="*/ 100 w 200"/>
                <a:gd name="T83" fmla="*/ 148 h 270"/>
                <a:gd name="T84" fmla="*/ 84 w 200"/>
                <a:gd name="T85" fmla="*/ 154 h 270"/>
                <a:gd name="T86" fmla="*/ 72 w 200"/>
                <a:gd name="T87" fmla="*/ 162 h 270"/>
                <a:gd name="T88" fmla="*/ 64 w 200"/>
                <a:gd name="T89" fmla="*/ 174 h 270"/>
                <a:gd name="T90" fmla="*/ 62 w 200"/>
                <a:gd name="T91" fmla="*/ 190 h 270"/>
                <a:gd name="T92" fmla="*/ 68 w 200"/>
                <a:gd name="T93" fmla="*/ 214 h 270"/>
                <a:gd name="T94" fmla="*/ 76 w 200"/>
                <a:gd name="T95" fmla="*/ 222 h 270"/>
                <a:gd name="T96" fmla="*/ 88 w 200"/>
                <a:gd name="T97" fmla="*/ 226 h 270"/>
                <a:gd name="T98" fmla="*/ 102 w 200"/>
                <a:gd name="T99" fmla="*/ 224 h 270"/>
                <a:gd name="T100" fmla="*/ 114 w 200"/>
                <a:gd name="T101" fmla="*/ 216 h 270"/>
                <a:gd name="T102" fmla="*/ 124 w 200"/>
                <a:gd name="T103" fmla="*/ 204 h 270"/>
                <a:gd name="T104" fmla="*/ 128 w 200"/>
                <a:gd name="T105" fmla="*/ 186 h 2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0" h="270">
                  <a:moveTo>
                    <a:pt x="8" y="86"/>
                  </a:moveTo>
                  <a:lnTo>
                    <a:pt x="8" y="80"/>
                  </a:lnTo>
                  <a:lnTo>
                    <a:pt x="10" y="58"/>
                  </a:lnTo>
                  <a:lnTo>
                    <a:pt x="14" y="42"/>
                  </a:lnTo>
                  <a:lnTo>
                    <a:pt x="24" y="28"/>
                  </a:lnTo>
                  <a:lnTo>
                    <a:pt x="34" y="18"/>
                  </a:lnTo>
                  <a:lnTo>
                    <a:pt x="48" y="10"/>
                  </a:lnTo>
                  <a:lnTo>
                    <a:pt x="64" y="4"/>
                  </a:lnTo>
                  <a:lnTo>
                    <a:pt x="80" y="0"/>
                  </a:lnTo>
                  <a:lnTo>
                    <a:pt x="98" y="0"/>
                  </a:lnTo>
                  <a:lnTo>
                    <a:pt x="124" y="2"/>
                  </a:lnTo>
                  <a:lnTo>
                    <a:pt x="146" y="6"/>
                  </a:lnTo>
                  <a:lnTo>
                    <a:pt x="162" y="12"/>
                  </a:lnTo>
                  <a:lnTo>
                    <a:pt x="174" y="22"/>
                  </a:lnTo>
                  <a:lnTo>
                    <a:pt x="182" y="34"/>
                  </a:lnTo>
                  <a:lnTo>
                    <a:pt x="188" y="46"/>
                  </a:lnTo>
                  <a:lnTo>
                    <a:pt x="190" y="62"/>
                  </a:lnTo>
                  <a:lnTo>
                    <a:pt x="192" y="78"/>
                  </a:lnTo>
                  <a:lnTo>
                    <a:pt x="192" y="214"/>
                  </a:lnTo>
                  <a:lnTo>
                    <a:pt x="194" y="242"/>
                  </a:lnTo>
                  <a:lnTo>
                    <a:pt x="196" y="254"/>
                  </a:lnTo>
                  <a:lnTo>
                    <a:pt x="200" y="264"/>
                  </a:lnTo>
                  <a:lnTo>
                    <a:pt x="136" y="264"/>
                  </a:lnTo>
                  <a:lnTo>
                    <a:pt x="132" y="250"/>
                  </a:lnTo>
                  <a:lnTo>
                    <a:pt x="128" y="238"/>
                  </a:lnTo>
                  <a:lnTo>
                    <a:pt x="122" y="246"/>
                  </a:lnTo>
                  <a:lnTo>
                    <a:pt x="116" y="254"/>
                  </a:lnTo>
                  <a:lnTo>
                    <a:pt x="108" y="260"/>
                  </a:lnTo>
                  <a:lnTo>
                    <a:pt x="100" y="264"/>
                  </a:lnTo>
                  <a:lnTo>
                    <a:pt x="92" y="268"/>
                  </a:lnTo>
                  <a:lnTo>
                    <a:pt x="84" y="270"/>
                  </a:lnTo>
                  <a:lnTo>
                    <a:pt x="62" y="270"/>
                  </a:lnTo>
                  <a:lnTo>
                    <a:pt x="46" y="268"/>
                  </a:lnTo>
                  <a:lnTo>
                    <a:pt x="32" y="264"/>
                  </a:lnTo>
                  <a:lnTo>
                    <a:pt x="22" y="256"/>
                  </a:lnTo>
                  <a:lnTo>
                    <a:pt x="14" y="246"/>
                  </a:lnTo>
                  <a:lnTo>
                    <a:pt x="8" y="236"/>
                  </a:lnTo>
                  <a:lnTo>
                    <a:pt x="2" y="222"/>
                  </a:lnTo>
                  <a:lnTo>
                    <a:pt x="0" y="210"/>
                  </a:lnTo>
                  <a:lnTo>
                    <a:pt x="0" y="196"/>
                  </a:lnTo>
                  <a:lnTo>
                    <a:pt x="0" y="180"/>
                  </a:lnTo>
                  <a:lnTo>
                    <a:pt x="4" y="166"/>
                  </a:lnTo>
                  <a:lnTo>
                    <a:pt x="8" y="154"/>
                  </a:lnTo>
                  <a:lnTo>
                    <a:pt x="16" y="144"/>
                  </a:lnTo>
                  <a:lnTo>
                    <a:pt x="24" y="134"/>
                  </a:lnTo>
                  <a:lnTo>
                    <a:pt x="36" y="128"/>
                  </a:lnTo>
                  <a:lnTo>
                    <a:pt x="48" y="122"/>
                  </a:lnTo>
                  <a:lnTo>
                    <a:pt x="64" y="116"/>
                  </a:lnTo>
                  <a:lnTo>
                    <a:pt x="102" y="106"/>
                  </a:lnTo>
                  <a:lnTo>
                    <a:pt x="114" y="102"/>
                  </a:lnTo>
                  <a:lnTo>
                    <a:pt x="122" y="96"/>
                  </a:lnTo>
                  <a:lnTo>
                    <a:pt x="128" y="88"/>
                  </a:lnTo>
                  <a:lnTo>
                    <a:pt x="128" y="76"/>
                  </a:lnTo>
                  <a:lnTo>
                    <a:pt x="126" y="62"/>
                  </a:lnTo>
                  <a:lnTo>
                    <a:pt x="124" y="58"/>
                  </a:lnTo>
                  <a:lnTo>
                    <a:pt x="122" y="54"/>
                  </a:lnTo>
                  <a:lnTo>
                    <a:pt x="118" y="50"/>
                  </a:lnTo>
                  <a:lnTo>
                    <a:pt x="112" y="46"/>
                  </a:lnTo>
                  <a:lnTo>
                    <a:pt x="106" y="46"/>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84" y="154"/>
                  </a:lnTo>
                  <a:lnTo>
                    <a:pt x="76" y="158"/>
                  </a:lnTo>
                  <a:lnTo>
                    <a:pt x="72" y="162"/>
                  </a:lnTo>
                  <a:lnTo>
                    <a:pt x="68" y="168"/>
                  </a:lnTo>
                  <a:lnTo>
                    <a:pt x="64" y="174"/>
                  </a:lnTo>
                  <a:lnTo>
                    <a:pt x="62" y="190"/>
                  </a:lnTo>
                  <a:lnTo>
                    <a:pt x="64" y="204"/>
                  </a:lnTo>
                  <a:lnTo>
                    <a:pt x="68" y="214"/>
                  </a:lnTo>
                  <a:lnTo>
                    <a:pt x="72" y="220"/>
                  </a:lnTo>
                  <a:lnTo>
                    <a:pt x="76" y="222"/>
                  </a:lnTo>
                  <a:lnTo>
                    <a:pt x="82" y="224"/>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1" name="Freeform 28"/>
            <p:cNvSpPr>
              <a:spLocks/>
            </p:cNvSpPr>
            <p:nvPr/>
          </p:nvSpPr>
          <p:spPr bwMode="auto">
            <a:xfrm>
              <a:off x="3670747" y="673735"/>
              <a:ext cx="300790" cy="428625"/>
            </a:xfrm>
            <a:custGeom>
              <a:avLst/>
              <a:gdLst>
                <a:gd name="T0" fmla="*/ 58 w 190"/>
                <a:gd name="T1" fmla="*/ 188 h 270"/>
                <a:gd name="T2" fmla="*/ 60 w 190"/>
                <a:gd name="T3" fmla="*/ 196 h 270"/>
                <a:gd name="T4" fmla="*/ 64 w 190"/>
                <a:gd name="T5" fmla="*/ 210 h 270"/>
                <a:gd name="T6" fmla="*/ 72 w 190"/>
                <a:gd name="T7" fmla="*/ 220 h 270"/>
                <a:gd name="T8" fmla="*/ 86 w 190"/>
                <a:gd name="T9" fmla="*/ 224 h 270"/>
                <a:gd name="T10" fmla="*/ 94 w 190"/>
                <a:gd name="T11" fmla="*/ 226 h 270"/>
                <a:gd name="T12" fmla="*/ 112 w 190"/>
                <a:gd name="T13" fmla="*/ 222 h 270"/>
                <a:gd name="T14" fmla="*/ 122 w 190"/>
                <a:gd name="T15" fmla="*/ 214 h 270"/>
                <a:gd name="T16" fmla="*/ 126 w 190"/>
                <a:gd name="T17" fmla="*/ 202 h 270"/>
                <a:gd name="T18" fmla="*/ 126 w 190"/>
                <a:gd name="T19" fmla="*/ 194 h 270"/>
                <a:gd name="T20" fmla="*/ 120 w 190"/>
                <a:gd name="T21" fmla="*/ 176 h 270"/>
                <a:gd name="T22" fmla="*/ 102 w 190"/>
                <a:gd name="T23" fmla="*/ 166 h 270"/>
                <a:gd name="T24" fmla="*/ 56 w 190"/>
                <a:gd name="T25" fmla="*/ 148 h 270"/>
                <a:gd name="T26" fmla="*/ 32 w 190"/>
                <a:gd name="T27" fmla="*/ 138 h 270"/>
                <a:gd name="T28" fmla="*/ 16 w 190"/>
                <a:gd name="T29" fmla="*/ 122 h 270"/>
                <a:gd name="T30" fmla="*/ 4 w 190"/>
                <a:gd name="T31" fmla="*/ 102 h 270"/>
                <a:gd name="T32" fmla="*/ 2 w 190"/>
                <a:gd name="T33" fmla="*/ 78 h 270"/>
                <a:gd name="T34" fmla="*/ 2 w 190"/>
                <a:gd name="T35" fmla="*/ 62 h 270"/>
                <a:gd name="T36" fmla="*/ 14 w 190"/>
                <a:gd name="T37" fmla="*/ 34 h 270"/>
                <a:gd name="T38" fmla="*/ 36 w 190"/>
                <a:gd name="T39" fmla="*/ 12 h 270"/>
                <a:gd name="T40" fmla="*/ 72 w 190"/>
                <a:gd name="T41" fmla="*/ 2 h 270"/>
                <a:gd name="T42" fmla="*/ 96 w 190"/>
                <a:gd name="T43" fmla="*/ 0 h 270"/>
                <a:gd name="T44" fmla="*/ 136 w 190"/>
                <a:gd name="T45" fmla="*/ 4 h 270"/>
                <a:gd name="T46" fmla="*/ 162 w 190"/>
                <a:gd name="T47" fmla="*/ 18 h 270"/>
                <a:gd name="T48" fmla="*/ 178 w 190"/>
                <a:gd name="T49" fmla="*/ 42 h 270"/>
                <a:gd name="T50" fmla="*/ 184 w 190"/>
                <a:gd name="T51" fmla="*/ 72 h 270"/>
                <a:gd name="T52" fmla="*/ 124 w 190"/>
                <a:gd name="T53" fmla="*/ 84 h 270"/>
                <a:gd name="T54" fmla="*/ 124 w 190"/>
                <a:gd name="T55" fmla="*/ 66 h 270"/>
                <a:gd name="T56" fmla="*/ 118 w 190"/>
                <a:gd name="T57" fmla="*/ 54 h 270"/>
                <a:gd name="T58" fmla="*/ 110 w 190"/>
                <a:gd name="T59" fmla="*/ 48 h 270"/>
                <a:gd name="T60" fmla="*/ 96 w 190"/>
                <a:gd name="T61" fmla="*/ 44 h 270"/>
                <a:gd name="T62" fmla="*/ 84 w 190"/>
                <a:gd name="T63" fmla="*/ 46 h 270"/>
                <a:gd name="T64" fmla="*/ 70 w 190"/>
                <a:gd name="T65" fmla="*/ 56 h 270"/>
                <a:gd name="T66" fmla="*/ 66 w 190"/>
                <a:gd name="T67" fmla="*/ 66 h 270"/>
                <a:gd name="T68" fmla="*/ 64 w 190"/>
                <a:gd name="T69" fmla="*/ 72 h 270"/>
                <a:gd name="T70" fmla="*/ 70 w 190"/>
                <a:gd name="T71" fmla="*/ 90 h 270"/>
                <a:gd name="T72" fmla="*/ 94 w 190"/>
                <a:gd name="T73" fmla="*/ 102 h 270"/>
                <a:gd name="T74" fmla="*/ 134 w 190"/>
                <a:gd name="T75" fmla="*/ 116 h 270"/>
                <a:gd name="T76" fmla="*/ 160 w 190"/>
                <a:gd name="T77" fmla="*/ 128 h 270"/>
                <a:gd name="T78" fmla="*/ 178 w 190"/>
                <a:gd name="T79" fmla="*/ 144 h 270"/>
                <a:gd name="T80" fmla="*/ 186 w 190"/>
                <a:gd name="T81" fmla="*/ 164 h 270"/>
                <a:gd name="T82" fmla="*/ 190 w 190"/>
                <a:gd name="T83" fmla="*/ 190 h 270"/>
                <a:gd name="T84" fmla="*/ 188 w 190"/>
                <a:gd name="T85" fmla="*/ 208 h 270"/>
                <a:gd name="T86" fmla="*/ 174 w 190"/>
                <a:gd name="T87" fmla="*/ 240 h 270"/>
                <a:gd name="T88" fmla="*/ 148 w 190"/>
                <a:gd name="T89" fmla="*/ 260 h 270"/>
                <a:gd name="T90" fmla="*/ 114 w 190"/>
                <a:gd name="T91" fmla="*/ 270 h 270"/>
                <a:gd name="T92" fmla="*/ 94 w 190"/>
                <a:gd name="T93" fmla="*/ 270 h 270"/>
                <a:gd name="T94" fmla="*/ 48 w 190"/>
                <a:gd name="T95" fmla="*/ 264 h 270"/>
                <a:gd name="T96" fmla="*/ 20 w 190"/>
                <a:gd name="T97" fmla="*/ 248 h 270"/>
                <a:gd name="T98" fmla="*/ 4 w 190"/>
                <a:gd name="T99" fmla="*/ 222 h 270"/>
                <a:gd name="T100" fmla="*/ 0 w 190"/>
                <a:gd name="T101" fmla="*/ 188 h 270"/>
                <a:gd name="T102" fmla="*/ 58 w 190"/>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0" h="270">
                  <a:moveTo>
                    <a:pt x="58" y="180"/>
                  </a:moveTo>
                  <a:lnTo>
                    <a:pt x="58" y="188"/>
                  </a:lnTo>
                  <a:lnTo>
                    <a:pt x="60" y="196"/>
                  </a:lnTo>
                  <a:lnTo>
                    <a:pt x="62" y="204"/>
                  </a:lnTo>
                  <a:lnTo>
                    <a:pt x="64" y="210"/>
                  </a:lnTo>
                  <a:lnTo>
                    <a:pt x="68" y="216"/>
                  </a:lnTo>
                  <a:lnTo>
                    <a:pt x="72" y="220"/>
                  </a:lnTo>
                  <a:lnTo>
                    <a:pt x="78" y="222"/>
                  </a:lnTo>
                  <a:lnTo>
                    <a:pt x="86" y="224"/>
                  </a:lnTo>
                  <a:lnTo>
                    <a:pt x="94" y="226"/>
                  </a:lnTo>
                  <a:lnTo>
                    <a:pt x="108" y="224"/>
                  </a:lnTo>
                  <a:lnTo>
                    <a:pt x="112" y="222"/>
                  </a:lnTo>
                  <a:lnTo>
                    <a:pt x="118" y="218"/>
                  </a:lnTo>
                  <a:lnTo>
                    <a:pt x="122" y="214"/>
                  </a:lnTo>
                  <a:lnTo>
                    <a:pt x="124" y="208"/>
                  </a:lnTo>
                  <a:lnTo>
                    <a:pt x="126" y="202"/>
                  </a:lnTo>
                  <a:lnTo>
                    <a:pt x="126" y="194"/>
                  </a:lnTo>
                  <a:lnTo>
                    <a:pt x="124" y="184"/>
                  </a:lnTo>
                  <a:lnTo>
                    <a:pt x="120" y="176"/>
                  </a:lnTo>
                  <a:lnTo>
                    <a:pt x="112" y="170"/>
                  </a:lnTo>
                  <a:lnTo>
                    <a:pt x="102" y="166"/>
                  </a:lnTo>
                  <a:lnTo>
                    <a:pt x="56" y="148"/>
                  </a:lnTo>
                  <a:lnTo>
                    <a:pt x="44" y="144"/>
                  </a:lnTo>
                  <a:lnTo>
                    <a:pt x="32" y="138"/>
                  </a:lnTo>
                  <a:lnTo>
                    <a:pt x="24" y="130"/>
                  </a:lnTo>
                  <a:lnTo>
                    <a:pt x="16" y="122"/>
                  </a:lnTo>
                  <a:lnTo>
                    <a:pt x="10" y="112"/>
                  </a:lnTo>
                  <a:lnTo>
                    <a:pt x="4" y="102"/>
                  </a:lnTo>
                  <a:lnTo>
                    <a:pt x="2" y="90"/>
                  </a:lnTo>
                  <a:lnTo>
                    <a:pt x="2" y="78"/>
                  </a:lnTo>
                  <a:lnTo>
                    <a:pt x="2" y="62"/>
                  </a:lnTo>
                  <a:lnTo>
                    <a:pt x="6" y="48"/>
                  </a:lnTo>
                  <a:lnTo>
                    <a:pt x="14" y="34"/>
                  </a:lnTo>
                  <a:lnTo>
                    <a:pt x="24" y="22"/>
                  </a:lnTo>
                  <a:lnTo>
                    <a:pt x="36" y="12"/>
                  </a:lnTo>
                  <a:lnTo>
                    <a:pt x="52" y="6"/>
                  </a:lnTo>
                  <a:lnTo>
                    <a:pt x="72" y="2"/>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66"/>
                  </a:lnTo>
                  <a:lnTo>
                    <a:pt x="122" y="60"/>
                  </a:lnTo>
                  <a:lnTo>
                    <a:pt x="118" y="54"/>
                  </a:lnTo>
                  <a:lnTo>
                    <a:pt x="114" y="50"/>
                  </a:lnTo>
                  <a:lnTo>
                    <a:pt x="110" y="48"/>
                  </a:lnTo>
                  <a:lnTo>
                    <a:pt x="104" y="46"/>
                  </a:lnTo>
                  <a:lnTo>
                    <a:pt x="96" y="44"/>
                  </a:lnTo>
                  <a:lnTo>
                    <a:pt x="84" y="46"/>
                  </a:lnTo>
                  <a:lnTo>
                    <a:pt x="74" y="52"/>
                  </a:lnTo>
                  <a:lnTo>
                    <a:pt x="70" y="56"/>
                  </a:lnTo>
                  <a:lnTo>
                    <a:pt x="68" y="60"/>
                  </a:lnTo>
                  <a:lnTo>
                    <a:pt x="66" y="66"/>
                  </a:lnTo>
                  <a:lnTo>
                    <a:pt x="64" y="72"/>
                  </a:lnTo>
                  <a:lnTo>
                    <a:pt x="66" y="82"/>
                  </a:lnTo>
                  <a:lnTo>
                    <a:pt x="70" y="90"/>
                  </a:lnTo>
                  <a:lnTo>
                    <a:pt x="80" y="96"/>
                  </a:lnTo>
                  <a:lnTo>
                    <a:pt x="94" y="102"/>
                  </a:lnTo>
                  <a:lnTo>
                    <a:pt x="134" y="116"/>
                  </a:lnTo>
                  <a:lnTo>
                    <a:pt x="148" y="122"/>
                  </a:lnTo>
                  <a:lnTo>
                    <a:pt x="160" y="128"/>
                  </a:lnTo>
                  <a:lnTo>
                    <a:pt x="170" y="136"/>
                  </a:lnTo>
                  <a:lnTo>
                    <a:pt x="178" y="144"/>
                  </a:lnTo>
                  <a:lnTo>
                    <a:pt x="182" y="152"/>
                  </a:lnTo>
                  <a:lnTo>
                    <a:pt x="186" y="164"/>
                  </a:lnTo>
                  <a:lnTo>
                    <a:pt x="190" y="176"/>
                  </a:lnTo>
                  <a:lnTo>
                    <a:pt x="190" y="190"/>
                  </a:lnTo>
                  <a:lnTo>
                    <a:pt x="188" y="208"/>
                  </a:lnTo>
                  <a:lnTo>
                    <a:pt x="182" y="226"/>
                  </a:lnTo>
                  <a:lnTo>
                    <a:pt x="174" y="240"/>
                  </a:lnTo>
                  <a:lnTo>
                    <a:pt x="162" y="250"/>
                  </a:lnTo>
                  <a:lnTo>
                    <a:pt x="148" y="260"/>
                  </a:lnTo>
                  <a:lnTo>
                    <a:pt x="132" y="266"/>
                  </a:lnTo>
                  <a:lnTo>
                    <a:pt x="11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2" name="Rectangle 29"/>
            <p:cNvSpPr>
              <a:spLocks noChangeArrowheads="1"/>
            </p:cNvSpPr>
            <p:nvPr/>
          </p:nvSpPr>
          <p:spPr bwMode="auto">
            <a:xfrm>
              <a:off x="4032506" y="975813"/>
              <a:ext cx="101620" cy="118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3" name="Freeform 30"/>
            <p:cNvSpPr>
              <a:spLocks/>
            </p:cNvSpPr>
            <p:nvPr/>
          </p:nvSpPr>
          <p:spPr bwMode="auto">
            <a:xfrm>
              <a:off x="4191032" y="673735"/>
              <a:ext cx="317049" cy="428625"/>
            </a:xfrm>
            <a:custGeom>
              <a:avLst/>
              <a:gdLst>
                <a:gd name="T0" fmla="*/ 134 w 198"/>
                <a:gd name="T1" fmla="*/ 100 h 270"/>
                <a:gd name="T2" fmla="*/ 132 w 198"/>
                <a:gd name="T3" fmla="*/ 72 h 270"/>
                <a:gd name="T4" fmla="*/ 124 w 198"/>
                <a:gd name="T5" fmla="*/ 58 h 270"/>
                <a:gd name="T6" fmla="*/ 112 w 198"/>
                <a:gd name="T7" fmla="*/ 48 h 270"/>
                <a:gd name="T8" fmla="*/ 104 w 198"/>
                <a:gd name="T9" fmla="*/ 48 h 270"/>
                <a:gd name="T10" fmla="*/ 84 w 198"/>
                <a:gd name="T11" fmla="*/ 52 h 270"/>
                <a:gd name="T12" fmla="*/ 74 w 198"/>
                <a:gd name="T13" fmla="*/ 70 h 270"/>
                <a:gd name="T14" fmla="*/ 68 w 198"/>
                <a:gd name="T15" fmla="*/ 96 h 270"/>
                <a:gd name="T16" fmla="*/ 66 w 198"/>
                <a:gd name="T17" fmla="*/ 136 h 270"/>
                <a:gd name="T18" fmla="*/ 70 w 198"/>
                <a:gd name="T19" fmla="*/ 192 h 270"/>
                <a:gd name="T20" fmla="*/ 78 w 198"/>
                <a:gd name="T21" fmla="*/ 214 h 270"/>
                <a:gd name="T22" fmla="*/ 92 w 198"/>
                <a:gd name="T23" fmla="*/ 224 h 270"/>
                <a:gd name="T24" fmla="*/ 102 w 198"/>
                <a:gd name="T25" fmla="*/ 226 h 270"/>
                <a:gd name="T26" fmla="*/ 116 w 198"/>
                <a:gd name="T27" fmla="*/ 222 h 270"/>
                <a:gd name="T28" fmla="*/ 126 w 198"/>
                <a:gd name="T29" fmla="*/ 212 h 270"/>
                <a:gd name="T30" fmla="*/ 132 w 198"/>
                <a:gd name="T31" fmla="*/ 192 h 270"/>
                <a:gd name="T32" fmla="*/ 198 w 198"/>
                <a:gd name="T33" fmla="*/ 166 h 270"/>
                <a:gd name="T34" fmla="*/ 196 w 198"/>
                <a:gd name="T35" fmla="*/ 190 h 270"/>
                <a:gd name="T36" fmla="*/ 184 w 198"/>
                <a:gd name="T37" fmla="*/ 228 h 270"/>
                <a:gd name="T38" fmla="*/ 160 w 198"/>
                <a:gd name="T39" fmla="*/ 256 h 270"/>
                <a:gd name="T40" fmla="*/ 124 w 198"/>
                <a:gd name="T41" fmla="*/ 268 h 270"/>
                <a:gd name="T42" fmla="*/ 98 w 198"/>
                <a:gd name="T43" fmla="*/ 270 h 270"/>
                <a:gd name="T44" fmla="*/ 56 w 198"/>
                <a:gd name="T45" fmla="*/ 264 h 270"/>
                <a:gd name="T46" fmla="*/ 38 w 198"/>
                <a:gd name="T47" fmla="*/ 254 h 270"/>
                <a:gd name="T48" fmla="*/ 24 w 198"/>
                <a:gd name="T49" fmla="*/ 242 h 270"/>
                <a:gd name="T50" fmla="*/ 14 w 198"/>
                <a:gd name="T51" fmla="*/ 224 h 270"/>
                <a:gd name="T52" fmla="*/ 2 w 198"/>
                <a:gd name="T53" fmla="*/ 170 h 270"/>
                <a:gd name="T54" fmla="*/ 0 w 198"/>
                <a:gd name="T55" fmla="*/ 136 h 270"/>
                <a:gd name="T56" fmla="*/ 4 w 198"/>
                <a:gd name="T57" fmla="*/ 84 h 270"/>
                <a:gd name="T58" fmla="*/ 12 w 198"/>
                <a:gd name="T59" fmla="*/ 56 h 270"/>
                <a:gd name="T60" fmla="*/ 24 w 198"/>
                <a:gd name="T61" fmla="*/ 36 h 270"/>
                <a:gd name="T62" fmla="*/ 36 w 198"/>
                <a:gd name="T63" fmla="*/ 20 h 270"/>
                <a:gd name="T64" fmla="*/ 54 w 198"/>
                <a:gd name="T65" fmla="*/ 10 h 270"/>
                <a:gd name="T66" fmla="*/ 82 w 198"/>
                <a:gd name="T67" fmla="*/ 2 h 270"/>
                <a:gd name="T68" fmla="*/ 104 w 198"/>
                <a:gd name="T69" fmla="*/ 0 h 270"/>
                <a:gd name="T70" fmla="*/ 144 w 198"/>
                <a:gd name="T71" fmla="*/ 6 h 270"/>
                <a:gd name="T72" fmla="*/ 174 w 198"/>
                <a:gd name="T73" fmla="*/ 26 h 270"/>
                <a:gd name="T74" fmla="*/ 192 w 198"/>
                <a:gd name="T75" fmla="*/ 58 h 270"/>
                <a:gd name="T76" fmla="*/ 198 w 198"/>
                <a:gd name="T77" fmla="*/ 100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94" y="48"/>
                  </a:lnTo>
                  <a:lnTo>
                    <a:pt x="84" y="52"/>
                  </a:lnTo>
                  <a:lnTo>
                    <a:pt x="78" y="60"/>
                  </a:lnTo>
                  <a:lnTo>
                    <a:pt x="74" y="70"/>
                  </a:lnTo>
                  <a:lnTo>
                    <a:pt x="70" y="82"/>
                  </a:lnTo>
                  <a:lnTo>
                    <a:pt x="68" y="96"/>
                  </a:lnTo>
                  <a:lnTo>
                    <a:pt x="66" y="136"/>
                  </a:lnTo>
                  <a:lnTo>
                    <a:pt x="68" y="176"/>
                  </a:lnTo>
                  <a:lnTo>
                    <a:pt x="70" y="192"/>
                  </a:lnTo>
                  <a:lnTo>
                    <a:pt x="72" y="204"/>
                  </a:lnTo>
                  <a:lnTo>
                    <a:pt x="78" y="214"/>
                  </a:lnTo>
                  <a:lnTo>
                    <a:pt x="84" y="220"/>
                  </a:lnTo>
                  <a:lnTo>
                    <a:pt x="92" y="224"/>
                  </a:lnTo>
                  <a:lnTo>
                    <a:pt x="102" y="226"/>
                  </a:lnTo>
                  <a:lnTo>
                    <a:pt x="110" y="224"/>
                  </a:lnTo>
                  <a:lnTo>
                    <a:pt x="116" y="222"/>
                  </a:lnTo>
                  <a:lnTo>
                    <a:pt x="122" y="218"/>
                  </a:lnTo>
                  <a:lnTo>
                    <a:pt x="126" y="212"/>
                  </a:lnTo>
                  <a:lnTo>
                    <a:pt x="130" y="202"/>
                  </a:lnTo>
                  <a:lnTo>
                    <a:pt x="132" y="192"/>
                  </a:lnTo>
                  <a:lnTo>
                    <a:pt x="134" y="166"/>
                  </a:lnTo>
                  <a:lnTo>
                    <a:pt x="198" y="166"/>
                  </a:lnTo>
                  <a:lnTo>
                    <a:pt x="196" y="190"/>
                  </a:lnTo>
                  <a:lnTo>
                    <a:pt x="192" y="210"/>
                  </a:lnTo>
                  <a:lnTo>
                    <a:pt x="184" y="228"/>
                  </a:lnTo>
                  <a:lnTo>
                    <a:pt x="174" y="244"/>
                  </a:lnTo>
                  <a:lnTo>
                    <a:pt x="160" y="256"/>
                  </a:lnTo>
                  <a:lnTo>
                    <a:pt x="144" y="264"/>
                  </a:lnTo>
                  <a:lnTo>
                    <a:pt x="124" y="268"/>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5" name="Freeform 31"/>
            <p:cNvSpPr>
              <a:spLocks noEditPoints="1"/>
            </p:cNvSpPr>
            <p:nvPr/>
          </p:nvSpPr>
          <p:spPr bwMode="auto">
            <a:xfrm>
              <a:off x="4544663" y="673735"/>
              <a:ext cx="325179" cy="428625"/>
            </a:xfrm>
            <a:custGeom>
              <a:avLst/>
              <a:gdLst>
                <a:gd name="T0" fmla="*/ 102 w 204"/>
                <a:gd name="T1" fmla="*/ 0 h 270"/>
                <a:gd name="T2" fmla="*/ 130 w 204"/>
                <a:gd name="T3" fmla="*/ 2 h 270"/>
                <a:gd name="T4" fmla="*/ 152 w 204"/>
                <a:gd name="T5" fmla="*/ 8 h 270"/>
                <a:gd name="T6" fmla="*/ 170 w 204"/>
                <a:gd name="T7" fmla="*/ 18 h 270"/>
                <a:gd name="T8" fmla="*/ 182 w 204"/>
                <a:gd name="T9" fmla="*/ 34 h 270"/>
                <a:gd name="T10" fmla="*/ 192 w 204"/>
                <a:gd name="T11" fmla="*/ 52 h 270"/>
                <a:gd name="T12" fmla="*/ 202 w 204"/>
                <a:gd name="T13" fmla="*/ 104 h 270"/>
                <a:gd name="T14" fmla="*/ 204 w 204"/>
                <a:gd name="T15" fmla="*/ 136 h 270"/>
                <a:gd name="T16" fmla="*/ 198 w 204"/>
                <a:gd name="T17" fmla="*/ 194 h 270"/>
                <a:gd name="T18" fmla="*/ 188 w 204"/>
                <a:gd name="T19" fmla="*/ 226 h 270"/>
                <a:gd name="T20" fmla="*/ 176 w 204"/>
                <a:gd name="T21" fmla="*/ 244 h 270"/>
                <a:gd name="T22" fmla="*/ 160 w 204"/>
                <a:gd name="T23" fmla="*/ 256 h 270"/>
                <a:gd name="T24" fmla="*/ 140 w 204"/>
                <a:gd name="T25" fmla="*/ 266 h 270"/>
                <a:gd name="T26" fmla="*/ 102 w 204"/>
                <a:gd name="T27" fmla="*/ 270 h 270"/>
                <a:gd name="T28" fmla="*/ 88 w 204"/>
                <a:gd name="T29" fmla="*/ 270 h 270"/>
                <a:gd name="T30" fmla="*/ 64 w 204"/>
                <a:gd name="T31" fmla="*/ 266 h 270"/>
                <a:gd name="T32" fmla="*/ 44 w 204"/>
                <a:gd name="T33" fmla="*/ 258 h 270"/>
                <a:gd name="T34" fmla="*/ 28 w 204"/>
                <a:gd name="T35" fmla="*/ 244 h 270"/>
                <a:gd name="T36" fmla="*/ 16 w 204"/>
                <a:gd name="T37" fmla="*/ 228 h 270"/>
                <a:gd name="T38" fmla="*/ 6 w 204"/>
                <a:gd name="T39" fmla="*/ 194 h 270"/>
                <a:gd name="T40" fmla="*/ 0 w 204"/>
                <a:gd name="T41" fmla="*/ 136 h 270"/>
                <a:gd name="T42" fmla="*/ 2 w 204"/>
                <a:gd name="T43" fmla="*/ 104 h 270"/>
                <a:gd name="T44" fmla="*/ 14 w 204"/>
                <a:gd name="T45" fmla="*/ 54 h 270"/>
                <a:gd name="T46" fmla="*/ 24 w 204"/>
                <a:gd name="T47" fmla="*/ 34 h 270"/>
                <a:gd name="T48" fmla="*/ 38 w 204"/>
                <a:gd name="T49" fmla="*/ 20 h 270"/>
                <a:gd name="T50" fmla="*/ 54 w 204"/>
                <a:gd name="T51" fmla="*/ 8 h 270"/>
                <a:gd name="T52" fmla="*/ 76 w 204"/>
                <a:gd name="T53" fmla="*/ 2 h 270"/>
                <a:gd name="T54" fmla="*/ 102 w 204"/>
                <a:gd name="T55" fmla="*/ 0 h 270"/>
                <a:gd name="T56" fmla="*/ 102 w 204"/>
                <a:gd name="T57" fmla="*/ 226 h 270"/>
                <a:gd name="T58" fmla="*/ 120 w 204"/>
                <a:gd name="T59" fmla="*/ 220 h 270"/>
                <a:gd name="T60" fmla="*/ 130 w 204"/>
                <a:gd name="T61" fmla="*/ 204 h 270"/>
                <a:gd name="T62" fmla="*/ 136 w 204"/>
                <a:gd name="T63" fmla="*/ 176 h 270"/>
                <a:gd name="T64" fmla="*/ 138 w 204"/>
                <a:gd name="T65" fmla="*/ 136 h 270"/>
                <a:gd name="T66" fmla="*/ 134 w 204"/>
                <a:gd name="T67" fmla="*/ 78 h 270"/>
                <a:gd name="T68" fmla="*/ 126 w 204"/>
                <a:gd name="T69" fmla="*/ 56 h 270"/>
                <a:gd name="T70" fmla="*/ 112 w 204"/>
                <a:gd name="T71" fmla="*/ 46 h 270"/>
                <a:gd name="T72" fmla="*/ 102 w 204"/>
                <a:gd name="T73" fmla="*/ 44 h 270"/>
                <a:gd name="T74" fmla="*/ 84 w 204"/>
                <a:gd name="T75" fmla="*/ 52 h 270"/>
                <a:gd name="T76" fmla="*/ 72 w 204"/>
                <a:gd name="T77" fmla="*/ 70 h 270"/>
                <a:gd name="T78" fmla="*/ 68 w 204"/>
                <a:gd name="T79" fmla="*/ 98 h 270"/>
                <a:gd name="T80" fmla="*/ 66 w 204"/>
                <a:gd name="T81" fmla="*/ 136 h 270"/>
                <a:gd name="T82" fmla="*/ 70 w 204"/>
                <a:gd name="T83" fmla="*/ 186 h 270"/>
                <a:gd name="T84" fmla="*/ 76 w 204"/>
                <a:gd name="T85" fmla="*/ 210 h 270"/>
                <a:gd name="T86" fmla="*/ 92 w 204"/>
                <a:gd name="T87" fmla="*/ 224 h 270"/>
                <a:gd name="T88" fmla="*/ 102 w 204"/>
                <a:gd name="T89" fmla="*/ 226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6" y="94"/>
                  </a:lnTo>
                  <a:lnTo>
                    <a:pt x="134" y="78"/>
                  </a:lnTo>
                  <a:lnTo>
                    <a:pt x="130" y="66"/>
                  </a:lnTo>
                  <a:lnTo>
                    <a:pt x="126" y="56"/>
                  </a:lnTo>
                  <a:lnTo>
                    <a:pt x="120" y="50"/>
                  </a:lnTo>
                  <a:lnTo>
                    <a:pt x="112" y="46"/>
                  </a:lnTo>
                  <a:lnTo>
                    <a:pt x="102" y="44"/>
                  </a:lnTo>
                  <a:lnTo>
                    <a:pt x="92" y="46"/>
                  </a:lnTo>
                  <a:lnTo>
                    <a:pt x="84" y="52"/>
                  </a:lnTo>
                  <a:lnTo>
                    <a:pt x="76" y="60"/>
                  </a:lnTo>
                  <a:lnTo>
                    <a:pt x="72" y="70"/>
                  </a:lnTo>
                  <a:lnTo>
                    <a:pt x="70" y="84"/>
                  </a:lnTo>
                  <a:lnTo>
                    <a:pt x="68" y="98"/>
                  </a:lnTo>
                  <a:lnTo>
                    <a:pt x="66" y="136"/>
                  </a:lnTo>
                  <a:lnTo>
                    <a:pt x="68" y="172"/>
                  </a:lnTo>
                  <a:lnTo>
                    <a:pt x="70" y="186"/>
                  </a:lnTo>
                  <a:lnTo>
                    <a:pt x="72" y="200"/>
                  </a:lnTo>
                  <a:lnTo>
                    <a:pt x="76" y="210"/>
                  </a:lnTo>
                  <a:lnTo>
                    <a:pt x="84" y="218"/>
                  </a:lnTo>
                  <a:lnTo>
                    <a:pt x="92" y="224"/>
                  </a:lnTo>
                  <a:lnTo>
                    <a:pt x="102" y="2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6" name="Freeform 32"/>
            <p:cNvSpPr>
              <a:spLocks/>
            </p:cNvSpPr>
            <p:nvPr/>
          </p:nvSpPr>
          <p:spPr bwMode="auto">
            <a:xfrm>
              <a:off x="4926747" y="673735"/>
              <a:ext cx="504027" cy="420461"/>
            </a:xfrm>
            <a:custGeom>
              <a:avLst/>
              <a:gdLst>
                <a:gd name="T0" fmla="*/ 62 w 318"/>
                <a:gd name="T1" fmla="*/ 6 h 264"/>
                <a:gd name="T2" fmla="*/ 64 w 318"/>
                <a:gd name="T3" fmla="*/ 32 h 264"/>
                <a:gd name="T4" fmla="*/ 76 w 318"/>
                <a:gd name="T5" fmla="*/ 18 h 264"/>
                <a:gd name="T6" fmla="*/ 92 w 318"/>
                <a:gd name="T7" fmla="*/ 8 h 264"/>
                <a:gd name="T8" fmla="*/ 128 w 318"/>
                <a:gd name="T9" fmla="*/ 0 h 264"/>
                <a:gd name="T10" fmla="*/ 140 w 318"/>
                <a:gd name="T11" fmla="*/ 0 h 264"/>
                <a:gd name="T12" fmla="*/ 158 w 318"/>
                <a:gd name="T13" fmla="*/ 6 h 264"/>
                <a:gd name="T14" fmla="*/ 174 w 318"/>
                <a:gd name="T15" fmla="*/ 16 h 264"/>
                <a:gd name="T16" fmla="*/ 184 w 318"/>
                <a:gd name="T17" fmla="*/ 32 h 264"/>
                <a:gd name="T18" fmla="*/ 188 w 318"/>
                <a:gd name="T19" fmla="*/ 40 h 264"/>
                <a:gd name="T20" fmla="*/ 194 w 318"/>
                <a:gd name="T21" fmla="*/ 32 h 264"/>
                <a:gd name="T22" fmla="*/ 206 w 318"/>
                <a:gd name="T23" fmla="*/ 16 h 264"/>
                <a:gd name="T24" fmla="*/ 222 w 318"/>
                <a:gd name="T25" fmla="*/ 6 h 264"/>
                <a:gd name="T26" fmla="*/ 242 w 318"/>
                <a:gd name="T27" fmla="*/ 0 h 264"/>
                <a:gd name="T28" fmla="*/ 254 w 318"/>
                <a:gd name="T29" fmla="*/ 0 h 264"/>
                <a:gd name="T30" fmla="*/ 282 w 318"/>
                <a:gd name="T31" fmla="*/ 4 h 264"/>
                <a:gd name="T32" fmla="*/ 302 w 318"/>
                <a:gd name="T33" fmla="*/ 20 h 264"/>
                <a:gd name="T34" fmla="*/ 314 w 318"/>
                <a:gd name="T35" fmla="*/ 44 h 264"/>
                <a:gd name="T36" fmla="*/ 318 w 318"/>
                <a:gd name="T37" fmla="*/ 76 h 264"/>
                <a:gd name="T38" fmla="*/ 252 w 318"/>
                <a:gd name="T39" fmla="*/ 264 h 264"/>
                <a:gd name="T40" fmla="*/ 252 w 318"/>
                <a:gd name="T41" fmla="*/ 84 h 264"/>
                <a:gd name="T42" fmla="*/ 246 w 318"/>
                <a:gd name="T43" fmla="*/ 60 h 264"/>
                <a:gd name="T44" fmla="*/ 238 w 318"/>
                <a:gd name="T45" fmla="*/ 52 h 264"/>
                <a:gd name="T46" fmla="*/ 226 w 318"/>
                <a:gd name="T47" fmla="*/ 50 h 264"/>
                <a:gd name="T48" fmla="*/ 218 w 318"/>
                <a:gd name="T49" fmla="*/ 52 h 264"/>
                <a:gd name="T50" fmla="*/ 206 w 318"/>
                <a:gd name="T51" fmla="*/ 56 h 264"/>
                <a:gd name="T52" fmla="*/ 198 w 318"/>
                <a:gd name="T53" fmla="*/ 68 h 264"/>
                <a:gd name="T54" fmla="*/ 192 w 318"/>
                <a:gd name="T55" fmla="*/ 84 h 264"/>
                <a:gd name="T56" fmla="*/ 192 w 318"/>
                <a:gd name="T57" fmla="*/ 264 h 264"/>
                <a:gd name="T58" fmla="*/ 126 w 318"/>
                <a:gd name="T59" fmla="*/ 84 h 264"/>
                <a:gd name="T60" fmla="*/ 124 w 318"/>
                <a:gd name="T61" fmla="*/ 70 h 264"/>
                <a:gd name="T62" fmla="*/ 116 w 318"/>
                <a:gd name="T63" fmla="*/ 56 h 264"/>
                <a:gd name="T64" fmla="*/ 106 w 318"/>
                <a:gd name="T65" fmla="*/ 50 h 264"/>
                <a:gd name="T66" fmla="*/ 100 w 318"/>
                <a:gd name="T67" fmla="*/ 50 h 264"/>
                <a:gd name="T68" fmla="*/ 86 w 318"/>
                <a:gd name="T69" fmla="*/ 54 h 264"/>
                <a:gd name="T70" fmla="*/ 74 w 318"/>
                <a:gd name="T71" fmla="*/ 62 h 264"/>
                <a:gd name="T72" fmla="*/ 68 w 318"/>
                <a:gd name="T73" fmla="*/ 76 h 264"/>
                <a:gd name="T74" fmla="*/ 66 w 318"/>
                <a:gd name="T75" fmla="*/ 94 h 264"/>
                <a:gd name="T76" fmla="*/ 0 w 318"/>
                <a:gd name="T77" fmla="*/ 264 h 2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8" h="264">
                  <a:moveTo>
                    <a:pt x="0" y="6"/>
                  </a:moveTo>
                  <a:lnTo>
                    <a:pt x="62" y="6"/>
                  </a:lnTo>
                  <a:lnTo>
                    <a:pt x="62" y="32"/>
                  </a:lnTo>
                  <a:lnTo>
                    <a:pt x="64" y="32"/>
                  </a:lnTo>
                  <a:lnTo>
                    <a:pt x="76" y="18"/>
                  </a:lnTo>
                  <a:lnTo>
                    <a:pt x="84" y="12"/>
                  </a:lnTo>
                  <a:lnTo>
                    <a:pt x="92" y="8"/>
                  </a:lnTo>
                  <a:lnTo>
                    <a:pt x="110" y="2"/>
                  </a:lnTo>
                  <a:lnTo>
                    <a:pt x="128" y="0"/>
                  </a:lnTo>
                  <a:lnTo>
                    <a:pt x="140" y="0"/>
                  </a:lnTo>
                  <a:lnTo>
                    <a:pt x="150" y="2"/>
                  </a:lnTo>
                  <a:lnTo>
                    <a:pt x="158" y="6"/>
                  </a:lnTo>
                  <a:lnTo>
                    <a:pt x="166" y="10"/>
                  </a:lnTo>
                  <a:lnTo>
                    <a:pt x="174" y="16"/>
                  </a:lnTo>
                  <a:lnTo>
                    <a:pt x="180" y="24"/>
                  </a:lnTo>
                  <a:lnTo>
                    <a:pt x="184" y="32"/>
                  </a:lnTo>
                  <a:lnTo>
                    <a:pt x="188" y="40"/>
                  </a:lnTo>
                  <a:lnTo>
                    <a:pt x="194" y="32"/>
                  </a:lnTo>
                  <a:lnTo>
                    <a:pt x="198" y="22"/>
                  </a:lnTo>
                  <a:lnTo>
                    <a:pt x="206" y="16"/>
                  </a:lnTo>
                  <a:lnTo>
                    <a:pt x="214" y="10"/>
                  </a:lnTo>
                  <a:lnTo>
                    <a:pt x="222" y="6"/>
                  </a:lnTo>
                  <a:lnTo>
                    <a:pt x="232" y="2"/>
                  </a:lnTo>
                  <a:lnTo>
                    <a:pt x="242"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0" y="70"/>
                  </a:lnTo>
                  <a:lnTo>
                    <a:pt x="246" y="60"/>
                  </a:lnTo>
                  <a:lnTo>
                    <a:pt x="242" y="56"/>
                  </a:lnTo>
                  <a:lnTo>
                    <a:pt x="238" y="52"/>
                  </a:lnTo>
                  <a:lnTo>
                    <a:pt x="232"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4" y="70"/>
                  </a:lnTo>
                  <a:lnTo>
                    <a:pt x="120" y="60"/>
                  </a:lnTo>
                  <a:lnTo>
                    <a:pt x="116" y="56"/>
                  </a:lnTo>
                  <a:lnTo>
                    <a:pt x="112" y="52"/>
                  </a:lnTo>
                  <a:lnTo>
                    <a:pt x="106"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grpSp>
      <p:sp>
        <p:nvSpPr>
          <p:cNvPr id="17" name="Rectangle 31">
            <a:hlinkClick r:id="rId3"/>
          </p:cNvPr>
          <p:cNvSpPr>
            <a:spLocks noChangeArrowheads="1"/>
          </p:cNvSpPr>
          <p:nvPr userDrawn="1"/>
        </p:nvSpPr>
        <p:spPr bwMode="auto">
          <a:xfrm>
            <a:off x="1257304" y="4676777"/>
            <a:ext cx="1806575" cy="284163"/>
          </a:xfrm>
          <a:prstGeom prst="rect">
            <a:avLst/>
          </a:prstGeom>
          <a:solidFill>
            <a:schemeClr val="bg1">
              <a:alpha val="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50000"/>
              </a:spcBef>
              <a:spcAft>
                <a:spcPct val="17000"/>
              </a:spcAft>
              <a:buClr>
                <a:srgbClr val="000000"/>
              </a:buClr>
              <a:buFont typeface="Wingdings" pitchFamily="2" charset="2"/>
              <a:buNone/>
            </a:pPr>
            <a:endParaRPr lang="en-US" sz="1400" dirty="0">
              <a:solidFill>
                <a:srgbClr val="292929"/>
              </a:solidFill>
              <a:ea typeface="ＭＳ Ｐゴシック" pitchFamily="34" charset="-128"/>
            </a:endParaRPr>
          </a:p>
        </p:txBody>
      </p:sp>
      <p:sp>
        <p:nvSpPr>
          <p:cNvPr id="18" name="TextBox 17"/>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00539B"/>
                </a:solidFill>
                <a:latin typeface=" arial"/>
                <a:ea typeface=" arial"/>
                <a:cs typeface=" arial"/>
              </a:rPr>
              <a:t/>
            </a:r>
            <a:br>
              <a:rPr lang="en-US" sz="600" b="1" dirty="0">
                <a:solidFill>
                  <a:srgbClr val="00539B"/>
                </a:solidFill>
                <a:latin typeface=" arial"/>
                <a:ea typeface=" arial"/>
                <a:cs typeface=" arial"/>
              </a:rPr>
            </a:br>
            <a:r>
              <a:rPr lang="en-US" sz="600" b="1" dirty="0">
                <a:solidFill>
                  <a:srgbClr val="00539B"/>
                </a:solidFill>
                <a:latin typeface=" arial"/>
                <a:ea typeface=" arial"/>
                <a:cs typeface=" arial"/>
              </a:rPr>
              <a:t>Copyright © 2011, SAS Institute Inc. All rights reserved.</a:t>
            </a:r>
          </a:p>
        </p:txBody>
      </p:sp>
      <p:sp>
        <p:nvSpPr>
          <p:cNvPr id="2" name="Title 1"/>
          <p:cNvSpPr>
            <a:spLocks noGrp="1"/>
          </p:cNvSpPr>
          <p:nvPr>
            <p:ph type="title"/>
          </p:nvPr>
        </p:nvSpPr>
        <p:spPr>
          <a:xfrm>
            <a:off x="1208088" y="1571627"/>
            <a:ext cx="5408612" cy="752475"/>
          </a:xfrm>
        </p:spPr>
        <p:txBody>
          <a:bodyPr anchor="ctr"/>
          <a:lstStyle>
            <a:lvl1pPr algn="l">
              <a:defRPr baseline="0">
                <a:solidFill>
                  <a:srgbClr val="FFFFFF"/>
                </a:solidFill>
              </a:defRPr>
            </a:lvl1pPr>
          </a:lstStyle>
          <a:p>
            <a:r>
              <a:rPr lang="en-US" smtClean="0"/>
              <a:t>Click to edit Master title style</a:t>
            </a:r>
            <a:endParaRPr lang="en-US" dirty="0"/>
          </a:p>
        </p:txBody>
      </p:sp>
      <p:sp>
        <p:nvSpPr>
          <p:cNvPr id="14" name="Rectangle 45"/>
          <p:cNvSpPr>
            <a:spLocks noGrp="1" noChangeArrowheads="1"/>
          </p:cNvSpPr>
          <p:nvPr>
            <p:ph type="subTitle" sz="quarter" idx="1"/>
          </p:nvPr>
        </p:nvSpPr>
        <p:spPr>
          <a:xfrm>
            <a:off x="1226185" y="246916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a:defRPr>
            </a:lvl1pPr>
          </a:lstStyle>
          <a:p>
            <a:r>
              <a:rPr lang="en-US" smtClean="0"/>
              <a:t>Click to edit Master subtitle style</a:t>
            </a:r>
            <a:endParaRPr lang="en-US" dirty="0"/>
          </a:p>
        </p:txBody>
      </p:sp>
    </p:spTree>
    <p:extLst>
      <p:ext uri="{BB962C8B-B14F-4D97-AF65-F5344CB8AC3E}">
        <p14:creationId xmlns:p14="http://schemas.microsoft.com/office/powerpoint/2010/main" val="1147601766"/>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AS 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Group 19"/>
          <p:cNvGrpSpPr>
            <a:grpSpLocks/>
          </p:cNvGrpSpPr>
          <p:nvPr userDrawn="1"/>
        </p:nvGrpSpPr>
        <p:grpSpPr bwMode="auto">
          <a:xfrm>
            <a:off x="1323979" y="4733926"/>
            <a:ext cx="1654175" cy="166688"/>
            <a:chOff x="1195324" y="673735"/>
            <a:chExt cx="4235450" cy="428625"/>
          </a:xfrm>
        </p:grpSpPr>
        <p:sp>
          <p:nvSpPr>
            <p:cNvPr id="6" name="Freeform 22"/>
            <p:cNvSpPr>
              <a:spLocks/>
            </p:cNvSpPr>
            <p:nvPr/>
          </p:nvSpPr>
          <p:spPr bwMode="auto">
            <a:xfrm>
              <a:off x="1195324" y="681899"/>
              <a:ext cx="528415" cy="412296"/>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7" name="Freeform 23"/>
            <p:cNvSpPr>
              <a:spLocks/>
            </p:cNvSpPr>
            <p:nvPr/>
          </p:nvSpPr>
          <p:spPr bwMode="auto">
            <a:xfrm>
              <a:off x="1731869" y="681899"/>
              <a:ext cx="524352" cy="412296"/>
            </a:xfrm>
            <a:custGeom>
              <a:avLst/>
              <a:gdLst>
                <a:gd name="T0" fmla="*/ 0 w 330"/>
                <a:gd name="T1" fmla="*/ 0 h 258"/>
                <a:gd name="T2" fmla="*/ 66 w 330"/>
                <a:gd name="T3" fmla="*/ 0 h 258"/>
                <a:gd name="T4" fmla="*/ 96 w 330"/>
                <a:gd name="T5" fmla="*/ 184 h 258"/>
                <a:gd name="T6" fmla="*/ 98 w 330"/>
                <a:gd name="T7" fmla="*/ 184 h 258"/>
                <a:gd name="T8" fmla="*/ 130 w 330"/>
                <a:gd name="T9" fmla="*/ 0 h 258"/>
                <a:gd name="T10" fmla="*/ 200 w 330"/>
                <a:gd name="T11" fmla="*/ 0 h 258"/>
                <a:gd name="T12" fmla="*/ 234 w 330"/>
                <a:gd name="T13" fmla="*/ 184 h 258"/>
                <a:gd name="T14" fmla="*/ 236 w 330"/>
                <a:gd name="T15" fmla="*/ 184 h 258"/>
                <a:gd name="T16" fmla="*/ 266 w 330"/>
                <a:gd name="T17" fmla="*/ 0 h 258"/>
                <a:gd name="T18" fmla="*/ 330 w 330"/>
                <a:gd name="T19" fmla="*/ 0 h 258"/>
                <a:gd name="T20" fmla="*/ 274 w 330"/>
                <a:gd name="T21" fmla="*/ 258 h 258"/>
                <a:gd name="T22" fmla="*/ 200 w 330"/>
                <a:gd name="T23" fmla="*/ 258 h 258"/>
                <a:gd name="T24" fmla="*/ 166 w 330"/>
                <a:gd name="T25" fmla="*/ 76 h 258"/>
                <a:gd name="T26" fmla="*/ 164 w 330"/>
                <a:gd name="T27" fmla="*/ 76 h 258"/>
                <a:gd name="T28" fmla="*/ 132 w 330"/>
                <a:gd name="T29" fmla="*/ 258 h 258"/>
                <a:gd name="T30" fmla="*/ 56 w 330"/>
                <a:gd name="T31" fmla="*/ 258 h 258"/>
                <a:gd name="T32" fmla="*/ 0 w 330"/>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8" name="Freeform 24"/>
            <p:cNvSpPr>
              <a:spLocks/>
            </p:cNvSpPr>
            <p:nvPr/>
          </p:nvSpPr>
          <p:spPr bwMode="auto">
            <a:xfrm>
              <a:off x="2264350" y="681899"/>
              <a:ext cx="528415" cy="412296"/>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9" name="Rectangle 25"/>
            <p:cNvSpPr>
              <a:spLocks noChangeArrowheads="1"/>
            </p:cNvSpPr>
            <p:nvPr/>
          </p:nvSpPr>
          <p:spPr bwMode="auto">
            <a:xfrm>
              <a:off x="2809024" y="975813"/>
              <a:ext cx="101617" cy="118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0" name="Freeform 26"/>
            <p:cNvSpPr>
              <a:spLocks/>
            </p:cNvSpPr>
            <p:nvPr/>
          </p:nvSpPr>
          <p:spPr bwMode="auto">
            <a:xfrm>
              <a:off x="2967547" y="673735"/>
              <a:ext cx="304856" cy="428625"/>
            </a:xfrm>
            <a:custGeom>
              <a:avLst/>
              <a:gdLst>
                <a:gd name="T0" fmla="*/ 60 w 192"/>
                <a:gd name="T1" fmla="*/ 188 h 270"/>
                <a:gd name="T2" fmla="*/ 60 w 192"/>
                <a:gd name="T3" fmla="*/ 196 h 270"/>
                <a:gd name="T4" fmla="*/ 66 w 192"/>
                <a:gd name="T5" fmla="*/ 210 h 270"/>
                <a:gd name="T6" fmla="*/ 74 w 192"/>
                <a:gd name="T7" fmla="*/ 220 h 270"/>
                <a:gd name="T8" fmla="*/ 86 w 192"/>
                <a:gd name="T9" fmla="*/ 224 h 270"/>
                <a:gd name="T10" fmla="*/ 94 w 192"/>
                <a:gd name="T11" fmla="*/ 226 h 270"/>
                <a:gd name="T12" fmla="*/ 114 w 192"/>
                <a:gd name="T13" fmla="*/ 222 h 270"/>
                <a:gd name="T14" fmla="*/ 122 w 192"/>
                <a:gd name="T15" fmla="*/ 214 h 270"/>
                <a:gd name="T16" fmla="*/ 128 w 192"/>
                <a:gd name="T17" fmla="*/ 202 h 270"/>
                <a:gd name="T18" fmla="*/ 128 w 192"/>
                <a:gd name="T19" fmla="*/ 194 h 270"/>
                <a:gd name="T20" fmla="*/ 120 w 192"/>
                <a:gd name="T21" fmla="*/ 176 h 270"/>
                <a:gd name="T22" fmla="*/ 104 w 192"/>
                <a:gd name="T23" fmla="*/ 166 h 270"/>
                <a:gd name="T24" fmla="*/ 58 w 192"/>
                <a:gd name="T25" fmla="*/ 148 h 270"/>
                <a:gd name="T26" fmla="*/ 34 w 192"/>
                <a:gd name="T27" fmla="*/ 138 h 270"/>
                <a:gd name="T28" fmla="*/ 16 w 192"/>
                <a:gd name="T29" fmla="*/ 122 h 270"/>
                <a:gd name="T30" fmla="*/ 6 w 192"/>
                <a:gd name="T31" fmla="*/ 102 h 270"/>
                <a:gd name="T32" fmla="*/ 2 w 192"/>
                <a:gd name="T33" fmla="*/ 78 h 270"/>
                <a:gd name="T34" fmla="*/ 4 w 192"/>
                <a:gd name="T35" fmla="*/ 62 h 270"/>
                <a:gd name="T36" fmla="*/ 14 w 192"/>
                <a:gd name="T37" fmla="*/ 34 h 270"/>
                <a:gd name="T38" fmla="*/ 38 w 192"/>
                <a:gd name="T39" fmla="*/ 12 h 270"/>
                <a:gd name="T40" fmla="*/ 74 w 192"/>
                <a:gd name="T41" fmla="*/ 2 h 270"/>
                <a:gd name="T42" fmla="*/ 98 w 192"/>
                <a:gd name="T43" fmla="*/ 0 h 270"/>
                <a:gd name="T44" fmla="*/ 136 w 192"/>
                <a:gd name="T45" fmla="*/ 4 h 270"/>
                <a:gd name="T46" fmla="*/ 164 w 192"/>
                <a:gd name="T47" fmla="*/ 18 h 270"/>
                <a:gd name="T48" fmla="*/ 180 w 192"/>
                <a:gd name="T49" fmla="*/ 42 h 270"/>
                <a:gd name="T50" fmla="*/ 186 w 192"/>
                <a:gd name="T51" fmla="*/ 72 h 270"/>
                <a:gd name="T52" fmla="*/ 126 w 192"/>
                <a:gd name="T53" fmla="*/ 84 h 270"/>
                <a:gd name="T54" fmla="*/ 124 w 192"/>
                <a:gd name="T55" fmla="*/ 66 h 270"/>
                <a:gd name="T56" fmla="*/ 120 w 192"/>
                <a:gd name="T57" fmla="*/ 54 h 270"/>
                <a:gd name="T58" fmla="*/ 110 w 192"/>
                <a:gd name="T59" fmla="*/ 48 h 270"/>
                <a:gd name="T60" fmla="*/ 96 w 192"/>
                <a:gd name="T61" fmla="*/ 44 h 270"/>
                <a:gd name="T62" fmla="*/ 84 w 192"/>
                <a:gd name="T63" fmla="*/ 46 h 270"/>
                <a:gd name="T64" fmla="*/ 72 w 192"/>
                <a:gd name="T65" fmla="*/ 56 h 270"/>
                <a:gd name="T66" fmla="*/ 66 w 192"/>
                <a:gd name="T67" fmla="*/ 66 h 270"/>
                <a:gd name="T68" fmla="*/ 66 w 192"/>
                <a:gd name="T69" fmla="*/ 72 h 270"/>
                <a:gd name="T70" fmla="*/ 72 w 192"/>
                <a:gd name="T71" fmla="*/ 90 h 270"/>
                <a:gd name="T72" fmla="*/ 94 w 192"/>
                <a:gd name="T73" fmla="*/ 102 h 270"/>
                <a:gd name="T74" fmla="*/ 134 w 192"/>
                <a:gd name="T75" fmla="*/ 116 h 270"/>
                <a:gd name="T76" fmla="*/ 160 w 192"/>
                <a:gd name="T77" fmla="*/ 128 h 270"/>
                <a:gd name="T78" fmla="*/ 178 w 192"/>
                <a:gd name="T79" fmla="*/ 144 h 270"/>
                <a:gd name="T80" fmla="*/ 188 w 192"/>
                <a:gd name="T81" fmla="*/ 164 h 270"/>
                <a:gd name="T82" fmla="*/ 192 w 192"/>
                <a:gd name="T83" fmla="*/ 190 h 270"/>
                <a:gd name="T84" fmla="*/ 190 w 192"/>
                <a:gd name="T85" fmla="*/ 208 h 270"/>
                <a:gd name="T86" fmla="*/ 176 w 192"/>
                <a:gd name="T87" fmla="*/ 240 h 270"/>
                <a:gd name="T88" fmla="*/ 150 w 192"/>
                <a:gd name="T89" fmla="*/ 260 h 270"/>
                <a:gd name="T90" fmla="*/ 116 w 192"/>
                <a:gd name="T91" fmla="*/ 270 h 270"/>
                <a:gd name="T92" fmla="*/ 96 w 192"/>
                <a:gd name="T93" fmla="*/ 270 h 270"/>
                <a:gd name="T94" fmla="*/ 50 w 192"/>
                <a:gd name="T95" fmla="*/ 264 h 270"/>
                <a:gd name="T96" fmla="*/ 20 w 192"/>
                <a:gd name="T97" fmla="*/ 248 h 270"/>
                <a:gd name="T98" fmla="*/ 6 w 192"/>
                <a:gd name="T99" fmla="*/ 222 h 270"/>
                <a:gd name="T100" fmla="*/ 0 w 192"/>
                <a:gd name="T101" fmla="*/ 188 h 270"/>
                <a:gd name="T102" fmla="*/ 60 w 192"/>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2" h="270">
                  <a:moveTo>
                    <a:pt x="60" y="180"/>
                  </a:moveTo>
                  <a:lnTo>
                    <a:pt x="60" y="188"/>
                  </a:lnTo>
                  <a:lnTo>
                    <a:pt x="60" y="196"/>
                  </a:lnTo>
                  <a:lnTo>
                    <a:pt x="62" y="204"/>
                  </a:lnTo>
                  <a:lnTo>
                    <a:pt x="66" y="210"/>
                  </a:lnTo>
                  <a:lnTo>
                    <a:pt x="68" y="216"/>
                  </a:lnTo>
                  <a:lnTo>
                    <a:pt x="74" y="220"/>
                  </a:lnTo>
                  <a:lnTo>
                    <a:pt x="80" y="222"/>
                  </a:lnTo>
                  <a:lnTo>
                    <a:pt x="86" y="224"/>
                  </a:lnTo>
                  <a:lnTo>
                    <a:pt x="94" y="226"/>
                  </a:lnTo>
                  <a:lnTo>
                    <a:pt x="108" y="224"/>
                  </a:lnTo>
                  <a:lnTo>
                    <a:pt x="114" y="222"/>
                  </a:lnTo>
                  <a:lnTo>
                    <a:pt x="118" y="218"/>
                  </a:lnTo>
                  <a:lnTo>
                    <a:pt x="122" y="214"/>
                  </a:lnTo>
                  <a:lnTo>
                    <a:pt x="126" y="208"/>
                  </a:lnTo>
                  <a:lnTo>
                    <a:pt x="128" y="202"/>
                  </a:lnTo>
                  <a:lnTo>
                    <a:pt x="128" y="194"/>
                  </a:lnTo>
                  <a:lnTo>
                    <a:pt x="126" y="184"/>
                  </a:lnTo>
                  <a:lnTo>
                    <a:pt x="120" y="176"/>
                  </a:lnTo>
                  <a:lnTo>
                    <a:pt x="114" y="170"/>
                  </a:lnTo>
                  <a:lnTo>
                    <a:pt x="104" y="166"/>
                  </a:lnTo>
                  <a:lnTo>
                    <a:pt x="58" y="148"/>
                  </a:lnTo>
                  <a:lnTo>
                    <a:pt x="44" y="144"/>
                  </a:lnTo>
                  <a:lnTo>
                    <a:pt x="34" y="138"/>
                  </a:lnTo>
                  <a:lnTo>
                    <a:pt x="24" y="130"/>
                  </a:lnTo>
                  <a:lnTo>
                    <a:pt x="16" y="122"/>
                  </a:lnTo>
                  <a:lnTo>
                    <a:pt x="10" y="112"/>
                  </a:lnTo>
                  <a:lnTo>
                    <a:pt x="6" y="102"/>
                  </a:lnTo>
                  <a:lnTo>
                    <a:pt x="4" y="90"/>
                  </a:lnTo>
                  <a:lnTo>
                    <a:pt x="2" y="78"/>
                  </a:lnTo>
                  <a:lnTo>
                    <a:pt x="4" y="62"/>
                  </a:lnTo>
                  <a:lnTo>
                    <a:pt x="8" y="48"/>
                  </a:lnTo>
                  <a:lnTo>
                    <a:pt x="14" y="34"/>
                  </a:lnTo>
                  <a:lnTo>
                    <a:pt x="24" y="22"/>
                  </a:lnTo>
                  <a:lnTo>
                    <a:pt x="38" y="12"/>
                  </a:lnTo>
                  <a:lnTo>
                    <a:pt x="54" y="6"/>
                  </a:lnTo>
                  <a:lnTo>
                    <a:pt x="74" y="2"/>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4" y="66"/>
                  </a:lnTo>
                  <a:lnTo>
                    <a:pt x="122" y="60"/>
                  </a:lnTo>
                  <a:lnTo>
                    <a:pt x="120" y="54"/>
                  </a:lnTo>
                  <a:lnTo>
                    <a:pt x="116" y="50"/>
                  </a:lnTo>
                  <a:lnTo>
                    <a:pt x="110" y="48"/>
                  </a:lnTo>
                  <a:lnTo>
                    <a:pt x="104" y="46"/>
                  </a:lnTo>
                  <a:lnTo>
                    <a:pt x="96" y="44"/>
                  </a:lnTo>
                  <a:lnTo>
                    <a:pt x="84" y="46"/>
                  </a:lnTo>
                  <a:lnTo>
                    <a:pt x="76" y="52"/>
                  </a:lnTo>
                  <a:lnTo>
                    <a:pt x="72" y="56"/>
                  </a:lnTo>
                  <a:lnTo>
                    <a:pt x="68" y="60"/>
                  </a:lnTo>
                  <a:lnTo>
                    <a:pt x="66" y="66"/>
                  </a:lnTo>
                  <a:lnTo>
                    <a:pt x="66" y="72"/>
                  </a:lnTo>
                  <a:lnTo>
                    <a:pt x="68" y="82"/>
                  </a:lnTo>
                  <a:lnTo>
                    <a:pt x="72" y="90"/>
                  </a:lnTo>
                  <a:lnTo>
                    <a:pt x="80" y="96"/>
                  </a:lnTo>
                  <a:lnTo>
                    <a:pt x="94" y="102"/>
                  </a:lnTo>
                  <a:lnTo>
                    <a:pt x="134" y="116"/>
                  </a:lnTo>
                  <a:lnTo>
                    <a:pt x="148" y="122"/>
                  </a:lnTo>
                  <a:lnTo>
                    <a:pt x="160" y="128"/>
                  </a:lnTo>
                  <a:lnTo>
                    <a:pt x="170" y="136"/>
                  </a:lnTo>
                  <a:lnTo>
                    <a:pt x="178" y="144"/>
                  </a:lnTo>
                  <a:lnTo>
                    <a:pt x="184" y="152"/>
                  </a:lnTo>
                  <a:lnTo>
                    <a:pt x="188" y="164"/>
                  </a:lnTo>
                  <a:lnTo>
                    <a:pt x="190" y="176"/>
                  </a:lnTo>
                  <a:lnTo>
                    <a:pt x="192" y="190"/>
                  </a:lnTo>
                  <a:lnTo>
                    <a:pt x="190" y="208"/>
                  </a:lnTo>
                  <a:lnTo>
                    <a:pt x="184" y="226"/>
                  </a:lnTo>
                  <a:lnTo>
                    <a:pt x="176" y="240"/>
                  </a:lnTo>
                  <a:lnTo>
                    <a:pt x="164" y="250"/>
                  </a:lnTo>
                  <a:lnTo>
                    <a:pt x="150" y="260"/>
                  </a:lnTo>
                  <a:lnTo>
                    <a:pt x="134" y="266"/>
                  </a:lnTo>
                  <a:lnTo>
                    <a:pt x="11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1" name="Freeform 27"/>
            <p:cNvSpPr>
              <a:spLocks noEditPoints="1"/>
            </p:cNvSpPr>
            <p:nvPr/>
          </p:nvSpPr>
          <p:spPr bwMode="auto">
            <a:xfrm>
              <a:off x="3308984" y="673735"/>
              <a:ext cx="317049" cy="428625"/>
            </a:xfrm>
            <a:custGeom>
              <a:avLst/>
              <a:gdLst>
                <a:gd name="T0" fmla="*/ 8 w 200"/>
                <a:gd name="T1" fmla="*/ 80 h 270"/>
                <a:gd name="T2" fmla="*/ 10 w 200"/>
                <a:gd name="T3" fmla="*/ 58 h 270"/>
                <a:gd name="T4" fmla="*/ 24 w 200"/>
                <a:gd name="T5" fmla="*/ 28 h 270"/>
                <a:gd name="T6" fmla="*/ 48 w 200"/>
                <a:gd name="T7" fmla="*/ 10 h 270"/>
                <a:gd name="T8" fmla="*/ 80 w 200"/>
                <a:gd name="T9" fmla="*/ 0 h 270"/>
                <a:gd name="T10" fmla="*/ 98 w 200"/>
                <a:gd name="T11" fmla="*/ 0 h 270"/>
                <a:gd name="T12" fmla="*/ 146 w 200"/>
                <a:gd name="T13" fmla="*/ 6 h 270"/>
                <a:gd name="T14" fmla="*/ 174 w 200"/>
                <a:gd name="T15" fmla="*/ 22 h 270"/>
                <a:gd name="T16" fmla="*/ 188 w 200"/>
                <a:gd name="T17" fmla="*/ 46 h 270"/>
                <a:gd name="T18" fmla="*/ 192 w 200"/>
                <a:gd name="T19" fmla="*/ 78 h 270"/>
                <a:gd name="T20" fmla="*/ 192 w 200"/>
                <a:gd name="T21" fmla="*/ 214 h 270"/>
                <a:gd name="T22" fmla="*/ 196 w 200"/>
                <a:gd name="T23" fmla="*/ 254 h 270"/>
                <a:gd name="T24" fmla="*/ 136 w 200"/>
                <a:gd name="T25" fmla="*/ 264 h 270"/>
                <a:gd name="T26" fmla="*/ 132 w 200"/>
                <a:gd name="T27" fmla="*/ 250 h 270"/>
                <a:gd name="T28" fmla="*/ 128 w 200"/>
                <a:gd name="T29" fmla="*/ 238 h 270"/>
                <a:gd name="T30" fmla="*/ 122 w 200"/>
                <a:gd name="T31" fmla="*/ 246 h 270"/>
                <a:gd name="T32" fmla="*/ 108 w 200"/>
                <a:gd name="T33" fmla="*/ 260 h 270"/>
                <a:gd name="T34" fmla="*/ 92 w 200"/>
                <a:gd name="T35" fmla="*/ 268 h 270"/>
                <a:gd name="T36" fmla="*/ 62 w 200"/>
                <a:gd name="T37" fmla="*/ 270 h 270"/>
                <a:gd name="T38" fmla="*/ 46 w 200"/>
                <a:gd name="T39" fmla="*/ 268 h 270"/>
                <a:gd name="T40" fmla="*/ 22 w 200"/>
                <a:gd name="T41" fmla="*/ 256 h 270"/>
                <a:gd name="T42" fmla="*/ 8 w 200"/>
                <a:gd name="T43" fmla="*/ 236 h 270"/>
                <a:gd name="T44" fmla="*/ 0 w 200"/>
                <a:gd name="T45" fmla="*/ 210 h 270"/>
                <a:gd name="T46" fmla="*/ 0 w 200"/>
                <a:gd name="T47" fmla="*/ 196 h 270"/>
                <a:gd name="T48" fmla="*/ 4 w 200"/>
                <a:gd name="T49" fmla="*/ 166 h 270"/>
                <a:gd name="T50" fmla="*/ 16 w 200"/>
                <a:gd name="T51" fmla="*/ 144 h 270"/>
                <a:gd name="T52" fmla="*/ 36 w 200"/>
                <a:gd name="T53" fmla="*/ 128 h 270"/>
                <a:gd name="T54" fmla="*/ 64 w 200"/>
                <a:gd name="T55" fmla="*/ 116 h 270"/>
                <a:gd name="T56" fmla="*/ 102 w 200"/>
                <a:gd name="T57" fmla="*/ 106 h 270"/>
                <a:gd name="T58" fmla="*/ 122 w 200"/>
                <a:gd name="T59" fmla="*/ 96 h 270"/>
                <a:gd name="T60" fmla="*/ 128 w 200"/>
                <a:gd name="T61" fmla="*/ 76 h 270"/>
                <a:gd name="T62" fmla="*/ 126 w 200"/>
                <a:gd name="T63" fmla="*/ 62 h 270"/>
                <a:gd name="T64" fmla="*/ 122 w 200"/>
                <a:gd name="T65" fmla="*/ 54 h 270"/>
                <a:gd name="T66" fmla="*/ 112 w 200"/>
                <a:gd name="T67" fmla="*/ 46 h 270"/>
                <a:gd name="T68" fmla="*/ 98 w 200"/>
                <a:gd name="T69" fmla="*/ 44 h 270"/>
                <a:gd name="T70" fmla="*/ 90 w 200"/>
                <a:gd name="T71" fmla="*/ 46 h 270"/>
                <a:gd name="T72" fmla="*/ 80 w 200"/>
                <a:gd name="T73" fmla="*/ 50 h 270"/>
                <a:gd name="T74" fmla="*/ 72 w 200"/>
                <a:gd name="T75" fmla="*/ 58 h 270"/>
                <a:gd name="T76" fmla="*/ 68 w 200"/>
                <a:gd name="T77" fmla="*/ 78 h 270"/>
                <a:gd name="T78" fmla="*/ 8 w 200"/>
                <a:gd name="T79" fmla="*/ 86 h 270"/>
                <a:gd name="T80" fmla="*/ 128 w 200"/>
                <a:gd name="T81" fmla="*/ 136 h 270"/>
                <a:gd name="T82" fmla="*/ 100 w 200"/>
                <a:gd name="T83" fmla="*/ 148 h 270"/>
                <a:gd name="T84" fmla="*/ 84 w 200"/>
                <a:gd name="T85" fmla="*/ 154 h 270"/>
                <a:gd name="T86" fmla="*/ 72 w 200"/>
                <a:gd name="T87" fmla="*/ 162 h 270"/>
                <a:gd name="T88" fmla="*/ 64 w 200"/>
                <a:gd name="T89" fmla="*/ 174 h 270"/>
                <a:gd name="T90" fmla="*/ 62 w 200"/>
                <a:gd name="T91" fmla="*/ 190 h 270"/>
                <a:gd name="T92" fmla="*/ 68 w 200"/>
                <a:gd name="T93" fmla="*/ 214 h 270"/>
                <a:gd name="T94" fmla="*/ 76 w 200"/>
                <a:gd name="T95" fmla="*/ 222 h 270"/>
                <a:gd name="T96" fmla="*/ 88 w 200"/>
                <a:gd name="T97" fmla="*/ 226 h 270"/>
                <a:gd name="T98" fmla="*/ 102 w 200"/>
                <a:gd name="T99" fmla="*/ 224 h 270"/>
                <a:gd name="T100" fmla="*/ 114 w 200"/>
                <a:gd name="T101" fmla="*/ 216 h 270"/>
                <a:gd name="T102" fmla="*/ 124 w 200"/>
                <a:gd name="T103" fmla="*/ 204 h 270"/>
                <a:gd name="T104" fmla="*/ 128 w 200"/>
                <a:gd name="T105" fmla="*/ 186 h 2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0" h="270">
                  <a:moveTo>
                    <a:pt x="8" y="86"/>
                  </a:moveTo>
                  <a:lnTo>
                    <a:pt x="8" y="80"/>
                  </a:lnTo>
                  <a:lnTo>
                    <a:pt x="10" y="58"/>
                  </a:lnTo>
                  <a:lnTo>
                    <a:pt x="14" y="42"/>
                  </a:lnTo>
                  <a:lnTo>
                    <a:pt x="24" y="28"/>
                  </a:lnTo>
                  <a:lnTo>
                    <a:pt x="34" y="18"/>
                  </a:lnTo>
                  <a:lnTo>
                    <a:pt x="48" y="10"/>
                  </a:lnTo>
                  <a:lnTo>
                    <a:pt x="64" y="4"/>
                  </a:lnTo>
                  <a:lnTo>
                    <a:pt x="80" y="0"/>
                  </a:lnTo>
                  <a:lnTo>
                    <a:pt x="98" y="0"/>
                  </a:lnTo>
                  <a:lnTo>
                    <a:pt x="124" y="2"/>
                  </a:lnTo>
                  <a:lnTo>
                    <a:pt x="146" y="6"/>
                  </a:lnTo>
                  <a:lnTo>
                    <a:pt x="162" y="12"/>
                  </a:lnTo>
                  <a:lnTo>
                    <a:pt x="174" y="22"/>
                  </a:lnTo>
                  <a:lnTo>
                    <a:pt x="182" y="34"/>
                  </a:lnTo>
                  <a:lnTo>
                    <a:pt x="188" y="46"/>
                  </a:lnTo>
                  <a:lnTo>
                    <a:pt x="190" y="62"/>
                  </a:lnTo>
                  <a:lnTo>
                    <a:pt x="192" y="78"/>
                  </a:lnTo>
                  <a:lnTo>
                    <a:pt x="192" y="214"/>
                  </a:lnTo>
                  <a:lnTo>
                    <a:pt x="194" y="242"/>
                  </a:lnTo>
                  <a:lnTo>
                    <a:pt x="196" y="254"/>
                  </a:lnTo>
                  <a:lnTo>
                    <a:pt x="200" y="264"/>
                  </a:lnTo>
                  <a:lnTo>
                    <a:pt x="136" y="264"/>
                  </a:lnTo>
                  <a:lnTo>
                    <a:pt x="132" y="250"/>
                  </a:lnTo>
                  <a:lnTo>
                    <a:pt x="128" y="238"/>
                  </a:lnTo>
                  <a:lnTo>
                    <a:pt x="122" y="246"/>
                  </a:lnTo>
                  <a:lnTo>
                    <a:pt x="116" y="254"/>
                  </a:lnTo>
                  <a:lnTo>
                    <a:pt x="108" y="260"/>
                  </a:lnTo>
                  <a:lnTo>
                    <a:pt x="100" y="264"/>
                  </a:lnTo>
                  <a:lnTo>
                    <a:pt x="92" y="268"/>
                  </a:lnTo>
                  <a:lnTo>
                    <a:pt x="84" y="270"/>
                  </a:lnTo>
                  <a:lnTo>
                    <a:pt x="62" y="270"/>
                  </a:lnTo>
                  <a:lnTo>
                    <a:pt x="46" y="268"/>
                  </a:lnTo>
                  <a:lnTo>
                    <a:pt x="32" y="264"/>
                  </a:lnTo>
                  <a:lnTo>
                    <a:pt x="22" y="256"/>
                  </a:lnTo>
                  <a:lnTo>
                    <a:pt x="14" y="246"/>
                  </a:lnTo>
                  <a:lnTo>
                    <a:pt x="8" y="236"/>
                  </a:lnTo>
                  <a:lnTo>
                    <a:pt x="2" y="222"/>
                  </a:lnTo>
                  <a:lnTo>
                    <a:pt x="0" y="210"/>
                  </a:lnTo>
                  <a:lnTo>
                    <a:pt x="0" y="196"/>
                  </a:lnTo>
                  <a:lnTo>
                    <a:pt x="0" y="180"/>
                  </a:lnTo>
                  <a:lnTo>
                    <a:pt x="4" y="166"/>
                  </a:lnTo>
                  <a:lnTo>
                    <a:pt x="8" y="154"/>
                  </a:lnTo>
                  <a:lnTo>
                    <a:pt x="16" y="144"/>
                  </a:lnTo>
                  <a:lnTo>
                    <a:pt x="24" y="134"/>
                  </a:lnTo>
                  <a:lnTo>
                    <a:pt x="36" y="128"/>
                  </a:lnTo>
                  <a:lnTo>
                    <a:pt x="48" y="122"/>
                  </a:lnTo>
                  <a:lnTo>
                    <a:pt x="64" y="116"/>
                  </a:lnTo>
                  <a:lnTo>
                    <a:pt x="102" y="106"/>
                  </a:lnTo>
                  <a:lnTo>
                    <a:pt x="114" y="102"/>
                  </a:lnTo>
                  <a:lnTo>
                    <a:pt x="122" y="96"/>
                  </a:lnTo>
                  <a:lnTo>
                    <a:pt x="128" y="88"/>
                  </a:lnTo>
                  <a:lnTo>
                    <a:pt x="128" y="76"/>
                  </a:lnTo>
                  <a:lnTo>
                    <a:pt x="126" y="62"/>
                  </a:lnTo>
                  <a:lnTo>
                    <a:pt x="124" y="58"/>
                  </a:lnTo>
                  <a:lnTo>
                    <a:pt x="122" y="54"/>
                  </a:lnTo>
                  <a:lnTo>
                    <a:pt x="118" y="50"/>
                  </a:lnTo>
                  <a:lnTo>
                    <a:pt x="112" y="46"/>
                  </a:lnTo>
                  <a:lnTo>
                    <a:pt x="106" y="46"/>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84" y="154"/>
                  </a:lnTo>
                  <a:lnTo>
                    <a:pt x="76" y="158"/>
                  </a:lnTo>
                  <a:lnTo>
                    <a:pt x="72" y="162"/>
                  </a:lnTo>
                  <a:lnTo>
                    <a:pt x="68" y="168"/>
                  </a:lnTo>
                  <a:lnTo>
                    <a:pt x="64" y="174"/>
                  </a:lnTo>
                  <a:lnTo>
                    <a:pt x="62" y="190"/>
                  </a:lnTo>
                  <a:lnTo>
                    <a:pt x="64" y="204"/>
                  </a:lnTo>
                  <a:lnTo>
                    <a:pt x="68" y="214"/>
                  </a:lnTo>
                  <a:lnTo>
                    <a:pt x="72" y="220"/>
                  </a:lnTo>
                  <a:lnTo>
                    <a:pt x="76" y="222"/>
                  </a:lnTo>
                  <a:lnTo>
                    <a:pt x="82" y="224"/>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2" name="Freeform 28"/>
            <p:cNvSpPr>
              <a:spLocks/>
            </p:cNvSpPr>
            <p:nvPr/>
          </p:nvSpPr>
          <p:spPr bwMode="auto">
            <a:xfrm>
              <a:off x="3670747" y="673735"/>
              <a:ext cx="300790" cy="428625"/>
            </a:xfrm>
            <a:custGeom>
              <a:avLst/>
              <a:gdLst>
                <a:gd name="T0" fmla="*/ 58 w 190"/>
                <a:gd name="T1" fmla="*/ 188 h 270"/>
                <a:gd name="T2" fmla="*/ 60 w 190"/>
                <a:gd name="T3" fmla="*/ 196 h 270"/>
                <a:gd name="T4" fmla="*/ 64 w 190"/>
                <a:gd name="T5" fmla="*/ 210 h 270"/>
                <a:gd name="T6" fmla="*/ 72 w 190"/>
                <a:gd name="T7" fmla="*/ 220 h 270"/>
                <a:gd name="T8" fmla="*/ 86 w 190"/>
                <a:gd name="T9" fmla="*/ 224 h 270"/>
                <a:gd name="T10" fmla="*/ 94 w 190"/>
                <a:gd name="T11" fmla="*/ 226 h 270"/>
                <a:gd name="T12" fmla="*/ 112 w 190"/>
                <a:gd name="T13" fmla="*/ 222 h 270"/>
                <a:gd name="T14" fmla="*/ 122 w 190"/>
                <a:gd name="T15" fmla="*/ 214 h 270"/>
                <a:gd name="T16" fmla="*/ 126 w 190"/>
                <a:gd name="T17" fmla="*/ 202 h 270"/>
                <a:gd name="T18" fmla="*/ 126 w 190"/>
                <a:gd name="T19" fmla="*/ 194 h 270"/>
                <a:gd name="T20" fmla="*/ 120 w 190"/>
                <a:gd name="T21" fmla="*/ 176 h 270"/>
                <a:gd name="T22" fmla="*/ 102 w 190"/>
                <a:gd name="T23" fmla="*/ 166 h 270"/>
                <a:gd name="T24" fmla="*/ 56 w 190"/>
                <a:gd name="T25" fmla="*/ 148 h 270"/>
                <a:gd name="T26" fmla="*/ 32 w 190"/>
                <a:gd name="T27" fmla="*/ 138 h 270"/>
                <a:gd name="T28" fmla="*/ 16 w 190"/>
                <a:gd name="T29" fmla="*/ 122 h 270"/>
                <a:gd name="T30" fmla="*/ 4 w 190"/>
                <a:gd name="T31" fmla="*/ 102 h 270"/>
                <a:gd name="T32" fmla="*/ 2 w 190"/>
                <a:gd name="T33" fmla="*/ 78 h 270"/>
                <a:gd name="T34" fmla="*/ 2 w 190"/>
                <a:gd name="T35" fmla="*/ 62 h 270"/>
                <a:gd name="T36" fmla="*/ 14 w 190"/>
                <a:gd name="T37" fmla="*/ 34 h 270"/>
                <a:gd name="T38" fmla="*/ 36 w 190"/>
                <a:gd name="T39" fmla="*/ 12 h 270"/>
                <a:gd name="T40" fmla="*/ 72 w 190"/>
                <a:gd name="T41" fmla="*/ 2 h 270"/>
                <a:gd name="T42" fmla="*/ 96 w 190"/>
                <a:gd name="T43" fmla="*/ 0 h 270"/>
                <a:gd name="T44" fmla="*/ 136 w 190"/>
                <a:gd name="T45" fmla="*/ 4 h 270"/>
                <a:gd name="T46" fmla="*/ 162 w 190"/>
                <a:gd name="T47" fmla="*/ 18 h 270"/>
                <a:gd name="T48" fmla="*/ 178 w 190"/>
                <a:gd name="T49" fmla="*/ 42 h 270"/>
                <a:gd name="T50" fmla="*/ 184 w 190"/>
                <a:gd name="T51" fmla="*/ 72 h 270"/>
                <a:gd name="T52" fmla="*/ 124 w 190"/>
                <a:gd name="T53" fmla="*/ 84 h 270"/>
                <a:gd name="T54" fmla="*/ 124 w 190"/>
                <a:gd name="T55" fmla="*/ 66 h 270"/>
                <a:gd name="T56" fmla="*/ 118 w 190"/>
                <a:gd name="T57" fmla="*/ 54 h 270"/>
                <a:gd name="T58" fmla="*/ 110 w 190"/>
                <a:gd name="T59" fmla="*/ 48 h 270"/>
                <a:gd name="T60" fmla="*/ 96 w 190"/>
                <a:gd name="T61" fmla="*/ 44 h 270"/>
                <a:gd name="T62" fmla="*/ 84 w 190"/>
                <a:gd name="T63" fmla="*/ 46 h 270"/>
                <a:gd name="T64" fmla="*/ 70 w 190"/>
                <a:gd name="T65" fmla="*/ 56 h 270"/>
                <a:gd name="T66" fmla="*/ 66 w 190"/>
                <a:gd name="T67" fmla="*/ 66 h 270"/>
                <a:gd name="T68" fmla="*/ 64 w 190"/>
                <a:gd name="T69" fmla="*/ 72 h 270"/>
                <a:gd name="T70" fmla="*/ 70 w 190"/>
                <a:gd name="T71" fmla="*/ 90 h 270"/>
                <a:gd name="T72" fmla="*/ 94 w 190"/>
                <a:gd name="T73" fmla="*/ 102 h 270"/>
                <a:gd name="T74" fmla="*/ 134 w 190"/>
                <a:gd name="T75" fmla="*/ 116 h 270"/>
                <a:gd name="T76" fmla="*/ 160 w 190"/>
                <a:gd name="T77" fmla="*/ 128 h 270"/>
                <a:gd name="T78" fmla="*/ 178 w 190"/>
                <a:gd name="T79" fmla="*/ 144 h 270"/>
                <a:gd name="T80" fmla="*/ 186 w 190"/>
                <a:gd name="T81" fmla="*/ 164 h 270"/>
                <a:gd name="T82" fmla="*/ 190 w 190"/>
                <a:gd name="T83" fmla="*/ 190 h 270"/>
                <a:gd name="T84" fmla="*/ 188 w 190"/>
                <a:gd name="T85" fmla="*/ 208 h 270"/>
                <a:gd name="T86" fmla="*/ 174 w 190"/>
                <a:gd name="T87" fmla="*/ 240 h 270"/>
                <a:gd name="T88" fmla="*/ 148 w 190"/>
                <a:gd name="T89" fmla="*/ 260 h 270"/>
                <a:gd name="T90" fmla="*/ 114 w 190"/>
                <a:gd name="T91" fmla="*/ 270 h 270"/>
                <a:gd name="T92" fmla="*/ 94 w 190"/>
                <a:gd name="T93" fmla="*/ 270 h 270"/>
                <a:gd name="T94" fmla="*/ 48 w 190"/>
                <a:gd name="T95" fmla="*/ 264 h 270"/>
                <a:gd name="T96" fmla="*/ 20 w 190"/>
                <a:gd name="T97" fmla="*/ 248 h 270"/>
                <a:gd name="T98" fmla="*/ 4 w 190"/>
                <a:gd name="T99" fmla="*/ 222 h 270"/>
                <a:gd name="T100" fmla="*/ 0 w 190"/>
                <a:gd name="T101" fmla="*/ 188 h 270"/>
                <a:gd name="T102" fmla="*/ 58 w 190"/>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0" h="270">
                  <a:moveTo>
                    <a:pt x="58" y="180"/>
                  </a:moveTo>
                  <a:lnTo>
                    <a:pt x="58" y="188"/>
                  </a:lnTo>
                  <a:lnTo>
                    <a:pt x="60" y="196"/>
                  </a:lnTo>
                  <a:lnTo>
                    <a:pt x="62" y="204"/>
                  </a:lnTo>
                  <a:lnTo>
                    <a:pt x="64" y="210"/>
                  </a:lnTo>
                  <a:lnTo>
                    <a:pt x="68" y="216"/>
                  </a:lnTo>
                  <a:lnTo>
                    <a:pt x="72" y="220"/>
                  </a:lnTo>
                  <a:lnTo>
                    <a:pt x="78" y="222"/>
                  </a:lnTo>
                  <a:lnTo>
                    <a:pt x="86" y="224"/>
                  </a:lnTo>
                  <a:lnTo>
                    <a:pt x="94" y="226"/>
                  </a:lnTo>
                  <a:lnTo>
                    <a:pt x="108" y="224"/>
                  </a:lnTo>
                  <a:lnTo>
                    <a:pt x="112" y="222"/>
                  </a:lnTo>
                  <a:lnTo>
                    <a:pt x="118" y="218"/>
                  </a:lnTo>
                  <a:lnTo>
                    <a:pt x="122" y="214"/>
                  </a:lnTo>
                  <a:lnTo>
                    <a:pt x="124" y="208"/>
                  </a:lnTo>
                  <a:lnTo>
                    <a:pt x="126" y="202"/>
                  </a:lnTo>
                  <a:lnTo>
                    <a:pt x="126" y="194"/>
                  </a:lnTo>
                  <a:lnTo>
                    <a:pt x="124" y="184"/>
                  </a:lnTo>
                  <a:lnTo>
                    <a:pt x="120" y="176"/>
                  </a:lnTo>
                  <a:lnTo>
                    <a:pt x="112" y="170"/>
                  </a:lnTo>
                  <a:lnTo>
                    <a:pt x="102" y="166"/>
                  </a:lnTo>
                  <a:lnTo>
                    <a:pt x="56" y="148"/>
                  </a:lnTo>
                  <a:lnTo>
                    <a:pt x="44" y="144"/>
                  </a:lnTo>
                  <a:lnTo>
                    <a:pt x="32" y="138"/>
                  </a:lnTo>
                  <a:lnTo>
                    <a:pt x="24" y="130"/>
                  </a:lnTo>
                  <a:lnTo>
                    <a:pt x="16" y="122"/>
                  </a:lnTo>
                  <a:lnTo>
                    <a:pt x="10" y="112"/>
                  </a:lnTo>
                  <a:lnTo>
                    <a:pt x="4" y="102"/>
                  </a:lnTo>
                  <a:lnTo>
                    <a:pt x="2" y="90"/>
                  </a:lnTo>
                  <a:lnTo>
                    <a:pt x="2" y="78"/>
                  </a:lnTo>
                  <a:lnTo>
                    <a:pt x="2" y="62"/>
                  </a:lnTo>
                  <a:lnTo>
                    <a:pt x="6" y="48"/>
                  </a:lnTo>
                  <a:lnTo>
                    <a:pt x="14" y="34"/>
                  </a:lnTo>
                  <a:lnTo>
                    <a:pt x="24" y="22"/>
                  </a:lnTo>
                  <a:lnTo>
                    <a:pt x="36" y="12"/>
                  </a:lnTo>
                  <a:lnTo>
                    <a:pt x="52" y="6"/>
                  </a:lnTo>
                  <a:lnTo>
                    <a:pt x="72" y="2"/>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66"/>
                  </a:lnTo>
                  <a:lnTo>
                    <a:pt x="122" y="60"/>
                  </a:lnTo>
                  <a:lnTo>
                    <a:pt x="118" y="54"/>
                  </a:lnTo>
                  <a:lnTo>
                    <a:pt x="114" y="50"/>
                  </a:lnTo>
                  <a:lnTo>
                    <a:pt x="110" y="48"/>
                  </a:lnTo>
                  <a:lnTo>
                    <a:pt x="104" y="46"/>
                  </a:lnTo>
                  <a:lnTo>
                    <a:pt x="96" y="44"/>
                  </a:lnTo>
                  <a:lnTo>
                    <a:pt x="84" y="46"/>
                  </a:lnTo>
                  <a:lnTo>
                    <a:pt x="74" y="52"/>
                  </a:lnTo>
                  <a:lnTo>
                    <a:pt x="70" y="56"/>
                  </a:lnTo>
                  <a:lnTo>
                    <a:pt x="68" y="60"/>
                  </a:lnTo>
                  <a:lnTo>
                    <a:pt x="66" y="66"/>
                  </a:lnTo>
                  <a:lnTo>
                    <a:pt x="64" y="72"/>
                  </a:lnTo>
                  <a:lnTo>
                    <a:pt x="66" y="82"/>
                  </a:lnTo>
                  <a:lnTo>
                    <a:pt x="70" y="90"/>
                  </a:lnTo>
                  <a:lnTo>
                    <a:pt x="80" y="96"/>
                  </a:lnTo>
                  <a:lnTo>
                    <a:pt x="94" y="102"/>
                  </a:lnTo>
                  <a:lnTo>
                    <a:pt x="134" y="116"/>
                  </a:lnTo>
                  <a:lnTo>
                    <a:pt x="148" y="122"/>
                  </a:lnTo>
                  <a:lnTo>
                    <a:pt x="160" y="128"/>
                  </a:lnTo>
                  <a:lnTo>
                    <a:pt x="170" y="136"/>
                  </a:lnTo>
                  <a:lnTo>
                    <a:pt x="178" y="144"/>
                  </a:lnTo>
                  <a:lnTo>
                    <a:pt x="182" y="152"/>
                  </a:lnTo>
                  <a:lnTo>
                    <a:pt x="186" y="164"/>
                  </a:lnTo>
                  <a:lnTo>
                    <a:pt x="190" y="176"/>
                  </a:lnTo>
                  <a:lnTo>
                    <a:pt x="190" y="190"/>
                  </a:lnTo>
                  <a:lnTo>
                    <a:pt x="188" y="208"/>
                  </a:lnTo>
                  <a:lnTo>
                    <a:pt x="182" y="226"/>
                  </a:lnTo>
                  <a:lnTo>
                    <a:pt x="174" y="240"/>
                  </a:lnTo>
                  <a:lnTo>
                    <a:pt x="162" y="250"/>
                  </a:lnTo>
                  <a:lnTo>
                    <a:pt x="148" y="260"/>
                  </a:lnTo>
                  <a:lnTo>
                    <a:pt x="132" y="266"/>
                  </a:lnTo>
                  <a:lnTo>
                    <a:pt x="11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3" name="Rectangle 29"/>
            <p:cNvSpPr>
              <a:spLocks noChangeArrowheads="1"/>
            </p:cNvSpPr>
            <p:nvPr/>
          </p:nvSpPr>
          <p:spPr bwMode="auto">
            <a:xfrm>
              <a:off x="4032506" y="975813"/>
              <a:ext cx="101620" cy="118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4" name="Freeform 30"/>
            <p:cNvSpPr>
              <a:spLocks/>
            </p:cNvSpPr>
            <p:nvPr/>
          </p:nvSpPr>
          <p:spPr bwMode="auto">
            <a:xfrm>
              <a:off x="4191032" y="673735"/>
              <a:ext cx="317049" cy="428625"/>
            </a:xfrm>
            <a:custGeom>
              <a:avLst/>
              <a:gdLst>
                <a:gd name="T0" fmla="*/ 134 w 198"/>
                <a:gd name="T1" fmla="*/ 100 h 270"/>
                <a:gd name="T2" fmla="*/ 132 w 198"/>
                <a:gd name="T3" fmla="*/ 72 h 270"/>
                <a:gd name="T4" fmla="*/ 124 w 198"/>
                <a:gd name="T5" fmla="*/ 58 h 270"/>
                <a:gd name="T6" fmla="*/ 112 w 198"/>
                <a:gd name="T7" fmla="*/ 48 h 270"/>
                <a:gd name="T8" fmla="*/ 104 w 198"/>
                <a:gd name="T9" fmla="*/ 48 h 270"/>
                <a:gd name="T10" fmla="*/ 84 w 198"/>
                <a:gd name="T11" fmla="*/ 52 h 270"/>
                <a:gd name="T12" fmla="*/ 74 w 198"/>
                <a:gd name="T13" fmla="*/ 70 h 270"/>
                <a:gd name="T14" fmla="*/ 68 w 198"/>
                <a:gd name="T15" fmla="*/ 96 h 270"/>
                <a:gd name="T16" fmla="*/ 66 w 198"/>
                <a:gd name="T17" fmla="*/ 136 h 270"/>
                <a:gd name="T18" fmla="*/ 70 w 198"/>
                <a:gd name="T19" fmla="*/ 192 h 270"/>
                <a:gd name="T20" fmla="*/ 78 w 198"/>
                <a:gd name="T21" fmla="*/ 214 h 270"/>
                <a:gd name="T22" fmla="*/ 92 w 198"/>
                <a:gd name="T23" fmla="*/ 224 h 270"/>
                <a:gd name="T24" fmla="*/ 102 w 198"/>
                <a:gd name="T25" fmla="*/ 226 h 270"/>
                <a:gd name="T26" fmla="*/ 116 w 198"/>
                <a:gd name="T27" fmla="*/ 222 h 270"/>
                <a:gd name="T28" fmla="*/ 126 w 198"/>
                <a:gd name="T29" fmla="*/ 212 h 270"/>
                <a:gd name="T30" fmla="*/ 132 w 198"/>
                <a:gd name="T31" fmla="*/ 192 h 270"/>
                <a:gd name="T32" fmla="*/ 198 w 198"/>
                <a:gd name="T33" fmla="*/ 166 h 270"/>
                <a:gd name="T34" fmla="*/ 196 w 198"/>
                <a:gd name="T35" fmla="*/ 190 h 270"/>
                <a:gd name="T36" fmla="*/ 184 w 198"/>
                <a:gd name="T37" fmla="*/ 228 h 270"/>
                <a:gd name="T38" fmla="*/ 160 w 198"/>
                <a:gd name="T39" fmla="*/ 256 h 270"/>
                <a:gd name="T40" fmla="*/ 124 w 198"/>
                <a:gd name="T41" fmla="*/ 268 h 270"/>
                <a:gd name="T42" fmla="*/ 98 w 198"/>
                <a:gd name="T43" fmla="*/ 270 h 270"/>
                <a:gd name="T44" fmla="*/ 56 w 198"/>
                <a:gd name="T45" fmla="*/ 264 h 270"/>
                <a:gd name="T46" fmla="*/ 38 w 198"/>
                <a:gd name="T47" fmla="*/ 254 h 270"/>
                <a:gd name="T48" fmla="*/ 24 w 198"/>
                <a:gd name="T49" fmla="*/ 242 h 270"/>
                <a:gd name="T50" fmla="*/ 14 w 198"/>
                <a:gd name="T51" fmla="*/ 224 h 270"/>
                <a:gd name="T52" fmla="*/ 2 w 198"/>
                <a:gd name="T53" fmla="*/ 170 h 270"/>
                <a:gd name="T54" fmla="*/ 0 w 198"/>
                <a:gd name="T55" fmla="*/ 136 h 270"/>
                <a:gd name="T56" fmla="*/ 4 w 198"/>
                <a:gd name="T57" fmla="*/ 84 h 270"/>
                <a:gd name="T58" fmla="*/ 12 w 198"/>
                <a:gd name="T59" fmla="*/ 56 h 270"/>
                <a:gd name="T60" fmla="*/ 24 w 198"/>
                <a:gd name="T61" fmla="*/ 36 h 270"/>
                <a:gd name="T62" fmla="*/ 36 w 198"/>
                <a:gd name="T63" fmla="*/ 20 h 270"/>
                <a:gd name="T64" fmla="*/ 54 w 198"/>
                <a:gd name="T65" fmla="*/ 10 h 270"/>
                <a:gd name="T66" fmla="*/ 82 w 198"/>
                <a:gd name="T67" fmla="*/ 2 h 270"/>
                <a:gd name="T68" fmla="*/ 104 w 198"/>
                <a:gd name="T69" fmla="*/ 0 h 270"/>
                <a:gd name="T70" fmla="*/ 144 w 198"/>
                <a:gd name="T71" fmla="*/ 6 h 270"/>
                <a:gd name="T72" fmla="*/ 174 w 198"/>
                <a:gd name="T73" fmla="*/ 26 h 270"/>
                <a:gd name="T74" fmla="*/ 192 w 198"/>
                <a:gd name="T75" fmla="*/ 58 h 270"/>
                <a:gd name="T76" fmla="*/ 198 w 198"/>
                <a:gd name="T77" fmla="*/ 100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94" y="48"/>
                  </a:lnTo>
                  <a:lnTo>
                    <a:pt x="84" y="52"/>
                  </a:lnTo>
                  <a:lnTo>
                    <a:pt x="78" y="60"/>
                  </a:lnTo>
                  <a:lnTo>
                    <a:pt x="74" y="70"/>
                  </a:lnTo>
                  <a:lnTo>
                    <a:pt x="70" y="82"/>
                  </a:lnTo>
                  <a:lnTo>
                    <a:pt x="68" y="96"/>
                  </a:lnTo>
                  <a:lnTo>
                    <a:pt x="66" y="136"/>
                  </a:lnTo>
                  <a:lnTo>
                    <a:pt x="68" y="176"/>
                  </a:lnTo>
                  <a:lnTo>
                    <a:pt x="70" y="192"/>
                  </a:lnTo>
                  <a:lnTo>
                    <a:pt x="72" y="204"/>
                  </a:lnTo>
                  <a:lnTo>
                    <a:pt x="78" y="214"/>
                  </a:lnTo>
                  <a:lnTo>
                    <a:pt x="84" y="220"/>
                  </a:lnTo>
                  <a:lnTo>
                    <a:pt x="92" y="224"/>
                  </a:lnTo>
                  <a:lnTo>
                    <a:pt x="102" y="226"/>
                  </a:lnTo>
                  <a:lnTo>
                    <a:pt x="110" y="224"/>
                  </a:lnTo>
                  <a:lnTo>
                    <a:pt x="116" y="222"/>
                  </a:lnTo>
                  <a:lnTo>
                    <a:pt x="122" y="218"/>
                  </a:lnTo>
                  <a:lnTo>
                    <a:pt x="126" y="212"/>
                  </a:lnTo>
                  <a:lnTo>
                    <a:pt x="130" y="202"/>
                  </a:lnTo>
                  <a:lnTo>
                    <a:pt x="132" y="192"/>
                  </a:lnTo>
                  <a:lnTo>
                    <a:pt x="134" y="166"/>
                  </a:lnTo>
                  <a:lnTo>
                    <a:pt x="198" y="166"/>
                  </a:lnTo>
                  <a:lnTo>
                    <a:pt x="196" y="190"/>
                  </a:lnTo>
                  <a:lnTo>
                    <a:pt x="192" y="210"/>
                  </a:lnTo>
                  <a:lnTo>
                    <a:pt x="184" y="228"/>
                  </a:lnTo>
                  <a:lnTo>
                    <a:pt x="174" y="244"/>
                  </a:lnTo>
                  <a:lnTo>
                    <a:pt x="160" y="256"/>
                  </a:lnTo>
                  <a:lnTo>
                    <a:pt x="144" y="264"/>
                  </a:lnTo>
                  <a:lnTo>
                    <a:pt x="124" y="268"/>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5" name="Freeform 31"/>
            <p:cNvSpPr>
              <a:spLocks noEditPoints="1"/>
            </p:cNvSpPr>
            <p:nvPr/>
          </p:nvSpPr>
          <p:spPr bwMode="auto">
            <a:xfrm>
              <a:off x="4544663" y="673735"/>
              <a:ext cx="325179" cy="428625"/>
            </a:xfrm>
            <a:custGeom>
              <a:avLst/>
              <a:gdLst>
                <a:gd name="T0" fmla="*/ 102 w 204"/>
                <a:gd name="T1" fmla="*/ 0 h 270"/>
                <a:gd name="T2" fmla="*/ 130 w 204"/>
                <a:gd name="T3" fmla="*/ 2 h 270"/>
                <a:gd name="T4" fmla="*/ 152 w 204"/>
                <a:gd name="T5" fmla="*/ 8 h 270"/>
                <a:gd name="T6" fmla="*/ 170 w 204"/>
                <a:gd name="T7" fmla="*/ 18 h 270"/>
                <a:gd name="T8" fmla="*/ 182 w 204"/>
                <a:gd name="T9" fmla="*/ 34 h 270"/>
                <a:gd name="T10" fmla="*/ 192 w 204"/>
                <a:gd name="T11" fmla="*/ 52 h 270"/>
                <a:gd name="T12" fmla="*/ 202 w 204"/>
                <a:gd name="T13" fmla="*/ 104 h 270"/>
                <a:gd name="T14" fmla="*/ 204 w 204"/>
                <a:gd name="T15" fmla="*/ 136 h 270"/>
                <a:gd name="T16" fmla="*/ 198 w 204"/>
                <a:gd name="T17" fmla="*/ 194 h 270"/>
                <a:gd name="T18" fmla="*/ 188 w 204"/>
                <a:gd name="T19" fmla="*/ 226 h 270"/>
                <a:gd name="T20" fmla="*/ 176 w 204"/>
                <a:gd name="T21" fmla="*/ 244 h 270"/>
                <a:gd name="T22" fmla="*/ 160 w 204"/>
                <a:gd name="T23" fmla="*/ 256 h 270"/>
                <a:gd name="T24" fmla="*/ 140 w 204"/>
                <a:gd name="T25" fmla="*/ 266 h 270"/>
                <a:gd name="T26" fmla="*/ 102 w 204"/>
                <a:gd name="T27" fmla="*/ 270 h 270"/>
                <a:gd name="T28" fmla="*/ 88 w 204"/>
                <a:gd name="T29" fmla="*/ 270 h 270"/>
                <a:gd name="T30" fmla="*/ 64 w 204"/>
                <a:gd name="T31" fmla="*/ 266 h 270"/>
                <a:gd name="T32" fmla="*/ 44 w 204"/>
                <a:gd name="T33" fmla="*/ 258 h 270"/>
                <a:gd name="T34" fmla="*/ 28 w 204"/>
                <a:gd name="T35" fmla="*/ 244 h 270"/>
                <a:gd name="T36" fmla="*/ 16 w 204"/>
                <a:gd name="T37" fmla="*/ 228 h 270"/>
                <a:gd name="T38" fmla="*/ 6 w 204"/>
                <a:gd name="T39" fmla="*/ 194 h 270"/>
                <a:gd name="T40" fmla="*/ 0 w 204"/>
                <a:gd name="T41" fmla="*/ 136 h 270"/>
                <a:gd name="T42" fmla="*/ 2 w 204"/>
                <a:gd name="T43" fmla="*/ 104 h 270"/>
                <a:gd name="T44" fmla="*/ 14 w 204"/>
                <a:gd name="T45" fmla="*/ 54 h 270"/>
                <a:gd name="T46" fmla="*/ 24 w 204"/>
                <a:gd name="T47" fmla="*/ 34 h 270"/>
                <a:gd name="T48" fmla="*/ 38 w 204"/>
                <a:gd name="T49" fmla="*/ 20 h 270"/>
                <a:gd name="T50" fmla="*/ 54 w 204"/>
                <a:gd name="T51" fmla="*/ 8 h 270"/>
                <a:gd name="T52" fmla="*/ 76 w 204"/>
                <a:gd name="T53" fmla="*/ 2 h 270"/>
                <a:gd name="T54" fmla="*/ 102 w 204"/>
                <a:gd name="T55" fmla="*/ 0 h 270"/>
                <a:gd name="T56" fmla="*/ 102 w 204"/>
                <a:gd name="T57" fmla="*/ 226 h 270"/>
                <a:gd name="T58" fmla="*/ 120 w 204"/>
                <a:gd name="T59" fmla="*/ 220 h 270"/>
                <a:gd name="T60" fmla="*/ 130 w 204"/>
                <a:gd name="T61" fmla="*/ 204 h 270"/>
                <a:gd name="T62" fmla="*/ 136 w 204"/>
                <a:gd name="T63" fmla="*/ 176 h 270"/>
                <a:gd name="T64" fmla="*/ 138 w 204"/>
                <a:gd name="T65" fmla="*/ 136 h 270"/>
                <a:gd name="T66" fmla="*/ 134 w 204"/>
                <a:gd name="T67" fmla="*/ 78 h 270"/>
                <a:gd name="T68" fmla="*/ 126 w 204"/>
                <a:gd name="T69" fmla="*/ 56 h 270"/>
                <a:gd name="T70" fmla="*/ 112 w 204"/>
                <a:gd name="T71" fmla="*/ 46 h 270"/>
                <a:gd name="T72" fmla="*/ 102 w 204"/>
                <a:gd name="T73" fmla="*/ 44 h 270"/>
                <a:gd name="T74" fmla="*/ 84 w 204"/>
                <a:gd name="T75" fmla="*/ 52 h 270"/>
                <a:gd name="T76" fmla="*/ 72 w 204"/>
                <a:gd name="T77" fmla="*/ 70 h 270"/>
                <a:gd name="T78" fmla="*/ 68 w 204"/>
                <a:gd name="T79" fmla="*/ 98 h 270"/>
                <a:gd name="T80" fmla="*/ 66 w 204"/>
                <a:gd name="T81" fmla="*/ 136 h 270"/>
                <a:gd name="T82" fmla="*/ 70 w 204"/>
                <a:gd name="T83" fmla="*/ 186 h 270"/>
                <a:gd name="T84" fmla="*/ 76 w 204"/>
                <a:gd name="T85" fmla="*/ 210 h 270"/>
                <a:gd name="T86" fmla="*/ 92 w 204"/>
                <a:gd name="T87" fmla="*/ 224 h 270"/>
                <a:gd name="T88" fmla="*/ 102 w 204"/>
                <a:gd name="T89" fmla="*/ 226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6" y="94"/>
                  </a:lnTo>
                  <a:lnTo>
                    <a:pt x="134" y="78"/>
                  </a:lnTo>
                  <a:lnTo>
                    <a:pt x="130" y="66"/>
                  </a:lnTo>
                  <a:lnTo>
                    <a:pt x="126" y="56"/>
                  </a:lnTo>
                  <a:lnTo>
                    <a:pt x="120" y="50"/>
                  </a:lnTo>
                  <a:lnTo>
                    <a:pt x="112" y="46"/>
                  </a:lnTo>
                  <a:lnTo>
                    <a:pt x="102" y="44"/>
                  </a:lnTo>
                  <a:lnTo>
                    <a:pt x="92" y="46"/>
                  </a:lnTo>
                  <a:lnTo>
                    <a:pt x="84" y="52"/>
                  </a:lnTo>
                  <a:lnTo>
                    <a:pt x="76" y="60"/>
                  </a:lnTo>
                  <a:lnTo>
                    <a:pt x="72" y="70"/>
                  </a:lnTo>
                  <a:lnTo>
                    <a:pt x="70" y="84"/>
                  </a:lnTo>
                  <a:lnTo>
                    <a:pt x="68" y="98"/>
                  </a:lnTo>
                  <a:lnTo>
                    <a:pt x="66" y="136"/>
                  </a:lnTo>
                  <a:lnTo>
                    <a:pt x="68" y="172"/>
                  </a:lnTo>
                  <a:lnTo>
                    <a:pt x="70" y="186"/>
                  </a:lnTo>
                  <a:lnTo>
                    <a:pt x="72" y="200"/>
                  </a:lnTo>
                  <a:lnTo>
                    <a:pt x="76" y="210"/>
                  </a:lnTo>
                  <a:lnTo>
                    <a:pt x="84" y="218"/>
                  </a:lnTo>
                  <a:lnTo>
                    <a:pt x="92" y="224"/>
                  </a:lnTo>
                  <a:lnTo>
                    <a:pt x="102" y="2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6" name="Freeform 32"/>
            <p:cNvSpPr>
              <a:spLocks/>
            </p:cNvSpPr>
            <p:nvPr/>
          </p:nvSpPr>
          <p:spPr bwMode="auto">
            <a:xfrm>
              <a:off x="4926747" y="673735"/>
              <a:ext cx="504027" cy="420461"/>
            </a:xfrm>
            <a:custGeom>
              <a:avLst/>
              <a:gdLst>
                <a:gd name="T0" fmla="*/ 62 w 318"/>
                <a:gd name="T1" fmla="*/ 6 h 264"/>
                <a:gd name="T2" fmla="*/ 64 w 318"/>
                <a:gd name="T3" fmla="*/ 32 h 264"/>
                <a:gd name="T4" fmla="*/ 76 w 318"/>
                <a:gd name="T5" fmla="*/ 18 h 264"/>
                <a:gd name="T6" fmla="*/ 92 w 318"/>
                <a:gd name="T7" fmla="*/ 8 h 264"/>
                <a:gd name="T8" fmla="*/ 128 w 318"/>
                <a:gd name="T9" fmla="*/ 0 h 264"/>
                <a:gd name="T10" fmla="*/ 140 w 318"/>
                <a:gd name="T11" fmla="*/ 0 h 264"/>
                <a:gd name="T12" fmla="*/ 158 w 318"/>
                <a:gd name="T13" fmla="*/ 6 h 264"/>
                <a:gd name="T14" fmla="*/ 174 w 318"/>
                <a:gd name="T15" fmla="*/ 16 h 264"/>
                <a:gd name="T16" fmla="*/ 184 w 318"/>
                <a:gd name="T17" fmla="*/ 32 h 264"/>
                <a:gd name="T18" fmla="*/ 188 w 318"/>
                <a:gd name="T19" fmla="*/ 40 h 264"/>
                <a:gd name="T20" fmla="*/ 194 w 318"/>
                <a:gd name="T21" fmla="*/ 32 h 264"/>
                <a:gd name="T22" fmla="*/ 206 w 318"/>
                <a:gd name="T23" fmla="*/ 16 h 264"/>
                <a:gd name="T24" fmla="*/ 222 w 318"/>
                <a:gd name="T25" fmla="*/ 6 h 264"/>
                <a:gd name="T26" fmla="*/ 242 w 318"/>
                <a:gd name="T27" fmla="*/ 0 h 264"/>
                <a:gd name="T28" fmla="*/ 254 w 318"/>
                <a:gd name="T29" fmla="*/ 0 h 264"/>
                <a:gd name="T30" fmla="*/ 282 w 318"/>
                <a:gd name="T31" fmla="*/ 4 h 264"/>
                <a:gd name="T32" fmla="*/ 302 w 318"/>
                <a:gd name="T33" fmla="*/ 20 h 264"/>
                <a:gd name="T34" fmla="*/ 314 w 318"/>
                <a:gd name="T35" fmla="*/ 44 h 264"/>
                <a:gd name="T36" fmla="*/ 318 w 318"/>
                <a:gd name="T37" fmla="*/ 76 h 264"/>
                <a:gd name="T38" fmla="*/ 252 w 318"/>
                <a:gd name="T39" fmla="*/ 264 h 264"/>
                <a:gd name="T40" fmla="*/ 252 w 318"/>
                <a:gd name="T41" fmla="*/ 84 h 264"/>
                <a:gd name="T42" fmla="*/ 246 w 318"/>
                <a:gd name="T43" fmla="*/ 60 h 264"/>
                <a:gd name="T44" fmla="*/ 238 w 318"/>
                <a:gd name="T45" fmla="*/ 52 h 264"/>
                <a:gd name="T46" fmla="*/ 226 w 318"/>
                <a:gd name="T47" fmla="*/ 50 h 264"/>
                <a:gd name="T48" fmla="*/ 218 w 318"/>
                <a:gd name="T49" fmla="*/ 52 h 264"/>
                <a:gd name="T50" fmla="*/ 206 w 318"/>
                <a:gd name="T51" fmla="*/ 56 h 264"/>
                <a:gd name="T52" fmla="*/ 198 w 318"/>
                <a:gd name="T53" fmla="*/ 68 h 264"/>
                <a:gd name="T54" fmla="*/ 192 w 318"/>
                <a:gd name="T55" fmla="*/ 84 h 264"/>
                <a:gd name="T56" fmla="*/ 192 w 318"/>
                <a:gd name="T57" fmla="*/ 264 h 264"/>
                <a:gd name="T58" fmla="*/ 126 w 318"/>
                <a:gd name="T59" fmla="*/ 84 h 264"/>
                <a:gd name="T60" fmla="*/ 124 w 318"/>
                <a:gd name="T61" fmla="*/ 70 h 264"/>
                <a:gd name="T62" fmla="*/ 116 w 318"/>
                <a:gd name="T63" fmla="*/ 56 h 264"/>
                <a:gd name="T64" fmla="*/ 106 w 318"/>
                <a:gd name="T65" fmla="*/ 50 h 264"/>
                <a:gd name="T66" fmla="*/ 100 w 318"/>
                <a:gd name="T67" fmla="*/ 50 h 264"/>
                <a:gd name="T68" fmla="*/ 86 w 318"/>
                <a:gd name="T69" fmla="*/ 54 h 264"/>
                <a:gd name="T70" fmla="*/ 74 w 318"/>
                <a:gd name="T71" fmla="*/ 62 h 264"/>
                <a:gd name="T72" fmla="*/ 68 w 318"/>
                <a:gd name="T73" fmla="*/ 76 h 264"/>
                <a:gd name="T74" fmla="*/ 66 w 318"/>
                <a:gd name="T75" fmla="*/ 94 h 264"/>
                <a:gd name="T76" fmla="*/ 0 w 318"/>
                <a:gd name="T77" fmla="*/ 264 h 2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8" h="264">
                  <a:moveTo>
                    <a:pt x="0" y="6"/>
                  </a:moveTo>
                  <a:lnTo>
                    <a:pt x="62" y="6"/>
                  </a:lnTo>
                  <a:lnTo>
                    <a:pt x="62" y="32"/>
                  </a:lnTo>
                  <a:lnTo>
                    <a:pt x="64" y="32"/>
                  </a:lnTo>
                  <a:lnTo>
                    <a:pt x="76" y="18"/>
                  </a:lnTo>
                  <a:lnTo>
                    <a:pt x="84" y="12"/>
                  </a:lnTo>
                  <a:lnTo>
                    <a:pt x="92" y="8"/>
                  </a:lnTo>
                  <a:lnTo>
                    <a:pt x="110" y="2"/>
                  </a:lnTo>
                  <a:lnTo>
                    <a:pt x="128" y="0"/>
                  </a:lnTo>
                  <a:lnTo>
                    <a:pt x="140" y="0"/>
                  </a:lnTo>
                  <a:lnTo>
                    <a:pt x="150" y="2"/>
                  </a:lnTo>
                  <a:lnTo>
                    <a:pt x="158" y="6"/>
                  </a:lnTo>
                  <a:lnTo>
                    <a:pt x="166" y="10"/>
                  </a:lnTo>
                  <a:lnTo>
                    <a:pt x="174" y="16"/>
                  </a:lnTo>
                  <a:lnTo>
                    <a:pt x="180" y="24"/>
                  </a:lnTo>
                  <a:lnTo>
                    <a:pt x="184" y="32"/>
                  </a:lnTo>
                  <a:lnTo>
                    <a:pt x="188" y="40"/>
                  </a:lnTo>
                  <a:lnTo>
                    <a:pt x="194" y="32"/>
                  </a:lnTo>
                  <a:lnTo>
                    <a:pt x="198" y="22"/>
                  </a:lnTo>
                  <a:lnTo>
                    <a:pt x="206" y="16"/>
                  </a:lnTo>
                  <a:lnTo>
                    <a:pt x="214" y="10"/>
                  </a:lnTo>
                  <a:lnTo>
                    <a:pt x="222" y="6"/>
                  </a:lnTo>
                  <a:lnTo>
                    <a:pt x="232" y="2"/>
                  </a:lnTo>
                  <a:lnTo>
                    <a:pt x="242"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0" y="70"/>
                  </a:lnTo>
                  <a:lnTo>
                    <a:pt x="246" y="60"/>
                  </a:lnTo>
                  <a:lnTo>
                    <a:pt x="242" y="56"/>
                  </a:lnTo>
                  <a:lnTo>
                    <a:pt x="238" y="52"/>
                  </a:lnTo>
                  <a:lnTo>
                    <a:pt x="232"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4" y="70"/>
                  </a:lnTo>
                  <a:lnTo>
                    <a:pt x="120" y="60"/>
                  </a:lnTo>
                  <a:lnTo>
                    <a:pt x="116" y="56"/>
                  </a:lnTo>
                  <a:lnTo>
                    <a:pt x="112" y="52"/>
                  </a:lnTo>
                  <a:lnTo>
                    <a:pt x="106"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grpSp>
      <p:sp>
        <p:nvSpPr>
          <p:cNvPr id="17" name="Rectangle 31">
            <a:hlinkClick r:id="rId3"/>
          </p:cNvPr>
          <p:cNvSpPr>
            <a:spLocks noChangeArrowheads="1"/>
          </p:cNvSpPr>
          <p:nvPr userDrawn="1"/>
        </p:nvSpPr>
        <p:spPr bwMode="auto">
          <a:xfrm>
            <a:off x="1257304" y="4676777"/>
            <a:ext cx="1806575" cy="284163"/>
          </a:xfrm>
          <a:prstGeom prst="rect">
            <a:avLst/>
          </a:prstGeom>
          <a:solidFill>
            <a:schemeClr val="bg1">
              <a:alpha val="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50000"/>
              </a:spcBef>
              <a:spcAft>
                <a:spcPct val="17000"/>
              </a:spcAft>
              <a:buClr>
                <a:srgbClr val="000000"/>
              </a:buClr>
              <a:buFont typeface="Wingdings" pitchFamily="2" charset="2"/>
              <a:buNone/>
            </a:pPr>
            <a:endParaRPr lang="en-US" sz="1400" dirty="0">
              <a:solidFill>
                <a:srgbClr val="292929"/>
              </a:solidFill>
              <a:ea typeface="ＭＳ Ｐゴシック" pitchFamily="34" charset="-128"/>
            </a:endParaRPr>
          </a:p>
        </p:txBody>
      </p:sp>
      <p:sp>
        <p:nvSpPr>
          <p:cNvPr id="18" name="TextBox 18"/>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00539B"/>
                </a:solidFill>
                <a:latin typeface=" arial"/>
                <a:ea typeface=" arial"/>
                <a:cs typeface=" arial"/>
              </a:rPr>
              <a:t/>
            </a:r>
            <a:br>
              <a:rPr lang="en-US" sz="600" b="1" dirty="0">
                <a:solidFill>
                  <a:srgbClr val="00539B"/>
                </a:solidFill>
                <a:latin typeface=" arial"/>
                <a:ea typeface=" arial"/>
                <a:cs typeface=" arial"/>
              </a:rPr>
            </a:br>
            <a:r>
              <a:rPr lang="en-US" sz="600" b="1" dirty="0">
                <a:solidFill>
                  <a:srgbClr val="00539B"/>
                </a:solidFill>
                <a:latin typeface=" arial"/>
                <a:ea typeface=" arial"/>
                <a:cs typeface=" arial"/>
              </a:rPr>
              <a:t>Copyright © 2011, SAS Institute Inc. All rights reserved.</a:t>
            </a:r>
          </a:p>
        </p:txBody>
      </p:sp>
      <p:sp>
        <p:nvSpPr>
          <p:cNvPr id="2" name="Title 1"/>
          <p:cNvSpPr>
            <a:spLocks noGrp="1"/>
          </p:cNvSpPr>
          <p:nvPr>
            <p:ph type="title"/>
          </p:nvPr>
        </p:nvSpPr>
        <p:spPr>
          <a:xfrm>
            <a:off x="1208088" y="1571627"/>
            <a:ext cx="5408612" cy="752475"/>
          </a:xfrm>
        </p:spPr>
        <p:txBody>
          <a:bodyPr anchor="ctr"/>
          <a:lstStyle>
            <a:lvl1pPr algn="l">
              <a:defRPr baseline="0">
                <a:solidFill>
                  <a:srgbClr val="FFFFFF"/>
                </a:solidFill>
              </a:defRPr>
            </a:lvl1pPr>
          </a:lstStyle>
          <a:p>
            <a:r>
              <a:rPr lang="en-US" smtClean="0"/>
              <a:t>Click to edit Master title style</a:t>
            </a:r>
            <a:endParaRPr lang="en-US" dirty="0"/>
          </a:p>
        </p:txBody>
      </p:sp>
      <p:sp>
        <p:nvSpPr>
          <p:cNvPr id="34" name="Text Placeholder 9"/>
          <p:cNvSpPr>
            <a:spLocks noGrp="1"/>
          </p:cNvSpPr>
          <p:nvPr>
            <p:ph type="body" sz="quarter" idx="11"/>
          </p:nvPr>
        </p:nvSpPr>
        <p:spPr>
          <a:xfrm>
            <a:off x="1527051" y="2914652"/>
            <a:ext cx="5633847" cy="1413207"/>
          </a:xfrm>
        </p:spPr>
        <p:txBody>
          <a:bodyPr/>
          <a:lstStyle>
            <a:lvl1pPr marL="0" indent="0" algn="l">
              <a:lnSpc>
                <a:spcPct val="100000"/>
              </a:lnSpc>
              <a:spcBef>
                <a:spcPts val="0"/>
              </a:spcBef>
              <a:spcAft>
                <a:spcPts val="0"/>
              </a:spcAft>
              <a:buNone/>
              <a:defRPr sz="1600" b="0" baseline="0">
                <a:solidFill>
                  <a:schemeClr val="bg1"/>
                </a:solidFill>
                <a:latin typeface="Arial"/>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5" name="Rectangle 45"/>
          <p:cNvSpPr>
            <a:spLocks noGrp="1" noChangeArrowheads="1"/>
          </p:cNvSpPr>
          <p:nvPr>
            <p:ph type="subTitle" sz="quarter" idx="1"/>
          </p:nvPr>
        </p:nvSpPr>
        <p:spPr>
          <a:xfrm>
            <a:off x="1226185" y="246916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a:defRPr>
            </a:lvl1pPr>
          </a:lstStyle>
          <a:p>
            <a:r>
              <a:rPr lang="en-US" smtClean="0"/>
              <a:t>Click to edit Master subtitle style</a:t>
            </a:r>
            <a:endParaRPr lang="en-US" dirty="0"/>
          </a:p>
        </p:txBody>
      </p:sp>
    </p:spTree>
    <p:extLst>
      <p:ext uri="{BB962C8B-B14F-4D97-AF65-F5344CB8AC3E}">
        <p14:creationId xmlns:p14="http://schemas.microsoft.com/office/powerpoint/2010/main" val="1335176983"/>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AS Closing Slide Alternativ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21"/>
          <p:cNvGrpSpPr>
            <a:grpSpLocks/>
          </p:cNvGrpSpPr>
          <p:nvPr userDrawn="1"/>
        </p:nvGrpSpPr>
        <p:grpSpPr bwMode="auto">
          <a:xfrm>
            <a:off x="3744917" y="4651377"/>
            <a:ext cx="1654175" cy="168275"/>
            <a:chOff x="1195324" y="673735"/>
            <a:chExt cx="4235450" cy="428625"/>
          </a:xfrm>
        </p:grpSpPr>
        <p:sp>
          <p:nvSpPr>
            <p:cNvPr id="5" name="Freeform 22"/>
            <p:cNvSpPr>
              <a:spLocks/>
            </p:cNvSpPr>
            <p:nvPr/>
          </p:nvSpPr>
          <p:spPr bwMode="auto">
            <a:xfrm>
              <a:off x="1195324" y="681822"/>
              <a:ext cx="528415" cy="412450"/>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6" name="Freeform 23"/>
            <p:cNvSpPr>
              <a:spLocks/>
            </p:cNvSpPr>
            <p:nvPr/>
          </p:nvSpPr>
          <p:spPr bwMode="auto">
            <a:xfrm>
              <a:off x="1731869" y="681822"/>
              <a:ext cx="524349" cy="412450"/>
            </a:xfrm>
            <a:custGeom>
              <a:avLst/>
              <a:gdLst>
                <a:gd name="T0" fmla="*/ 0 w 330"/>
                <a:gd name="T1" fmla="*/ 0 h 258"/>
                <a:gd name="T2" fmla="*/ 66 w 330"/>
                <a:gd name="T3" fmla="*/ 0 h 258"/>
                <a:gd name="T4" fmla="*/ 96 w 330"/>
                <a:gd name="T5" fmla="*/ 184 h 258"/>
                <a:gd name="T6" fmla="*/ 98 w 330"/>
                <a:gd name="T7" fmla="*/ 184 h 258"/>
                <a:gd name="T8" fmla="*/ 130 w 330"/>
                <a:gd name="T9" fmla="*/ 0 h 258"/>
                <a:gd name="T10" fmla="*/ 200 w 330"/>
                <a:gd name="T11" fmla="*/ 0 h 258"/>
                <a:gd name="T12" fmla="*/ 234 w 330"/>
                <a:gd name="T13" fmla="*/ 184 h 258"/>
                <a:gd name="T14" fmla="*/ 236 w 330"/>
                <a:gd name="T15" fmla="*/ 184 h 258"/>
                <a:gd name="T16" fmla="*/ 266 w 330"/>
                <a:gd name="T17" fmla="*/ 0 h 258"/>
                <a:gd name="T18" fmla="*/ 330 w 330"/>
                <a:gd name="T19" fmla="*/ 0 h 258"/>
                <a:gd name="T20" fmla="*/ 274 w 330"/>
                <a:gd name="T21" fmla="*/ 258 h 258"/>
                <a:gd name="T22" fmla="*/ 200 w 330"/>
                <a:gd name="T23" fmla="*/ 258 h 258"/>
                <a:gd name="T24" fmla="*/ 166 w 330"/>
                <a:gd name="T25" fmla="*/ 76 h 258"/>
                <a:gd name="T26" fmla="*/ 164 w 330"/>
                <a:gd name="T27" fmla="*/ 76 h 258"/>
                <a:gd name="T28" fmla="*/ 132 w 330"/>
                <a:gd name="T29" fmla="*/ 258 h 258"/>
                <a:gd name="T30" fmla="*/ 56 w 330"/>
                <a:gd name="T31" fmla="*/ 258 h 258"/>
                <a:gd name="T32" fmla="*/ 0 w 330"/>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7" name="Freeform 24"/>
            <p:cNvSpPr>
              <a:spLocks/>
            </p:cNvSpPr>
            <p:nvPr/>
          </p:nvSpPr>
          <p:spPr bwMode="auto">
            <a:xfrm>
              <a:off x="2264347" y="681822"/>
              <a:ext cx="528415" cy="412450"/>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8" name="Rectangle 25"/>
            <p:cNvSpPr>
              <a:spLocks noChangeArrowheads="1"/>
            </p:cNvSpPr>
            <p:nvPr/>
          </p:nvSpPr>
          <p:spPr bwMode="auto">
            <a:xfrm>
              <a:off x="2809021" y="977009"/>
              <a:ext cx="101620" cy="117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9" name="Freeform 26"/>
            <p:cNvSpPr>
              <a:spLocks/>
            </p:cNvSpPr>
            <p:nvPr/>
          </p:nvSpPr>
          <p:spPr bwMode="auto">
            <a:xfrm>
              <a:off x="2967547" y="673735"/>
              <a:ext cx="304854" cy="428625"/>
            </a:xfrm>
            <a:custGeom>
              <a:avLst/>
              <a:gdLst>
                <a:gd name="T0" fmla="*/ 60 w 192"/>
                <a:gd name="T1" fmla="*/ 188 h 270"/>
                <a:gd name="T2" fmla="*/ 60 w 192"/>
                <a:gd name="T3" fmla="*/ 196 h 270"/>
                <a:gd name="T4" fmla="*/ 66 w 192"/>
                <a:gd name="T5" fmla="*/ 210 h 270"/>
                <a:gd name="T6" fmla="*/ 74 w 192"/>
                <a:gd name="T7" fmla="*/ 220 h 270"/>
                <a:gd name="T8" fmla="*/ 86 w 192"/>
                <a:gd name="T9" fmla="*/ 224 h 270"/>
                <a:gd name="T10" fmla="*/ 94 w 192"/>
                <a:gd name="T11" fmla="*/ 226 h 270"/>
                <a:gd name="T12" fmla="*/ 114 w 192"/>
                <a:gd name="T13" fmla="*/ 222 h 270"/>
                <a:gd name="T14" fmla="*/ 122 w 192"/>
                <a:gd name="T15" fmla="*/ 214 h 270"/>
                <a:gd name="T16" fmla="*/ 128 w 192"/>
                <a:gd name="T17" fmla="*/ 202 h 270"/>
                <a:gd name="T18" fmla="*/ 128 w 192"/>
                <a:gd name="T19" fmla="*/ 194 h 270"/>
                <a:gd name="T20" fmla="*/ 120 w 192"/>
                <a:gd name="T21" fmla="*/ 176 h 270"/>
                <a:gd name="T22" fmla="*/ 104 w 192"/>
                <a:gd name="T23" fmla="*/ 166 h 270"/>
                <a:gd name="T24" fmla="*/ 58 w 192"/>
                <a:gd name="T25" fmla="*/ 148 h 270"/>
                <a:gd name="T26" fmla="*/ 34 w 192"/>
                <a:gd name="T27" fmla="*/ 138 h 270"/>
                <a:gd name="T28" fmla="*/ 16 w 192"/>
                <a:gd name="T29" fmla="*/ 122 h 270"/>
                <a:gd name="T30" fmla="*/ 6 w 192"/>
                <a:gd name="T31" fmla="*/ 102 h 270"/>
                <a:gd name="T32" fmla="*/ 2 w 192"/>
                <a:gd name="T33" fmla="*/ 78 h 270"/>
                <a:gd name="T34" fmla="*/ 4 w 192"/>
                <a:gd name="T35" fmla="*/ 62 h 270"/>
                <a:gd name="T36" fmla="*/ 14 w 192"/>
                <a:gd name="T37" fmla="*/ 34 h 270"/>
                <a:gd name="T38" fmla="*/ 38 w 192"/>
                <a:gd name="T39" fmla="*/ 12 h 270"/>
                <a:gd name="T40" fmla="*/ 74 w 192"/>
                <a:gd name="T41" fmla="*/ 2 h 270"/>
                <a:gd name="T42" fmla="*/ 98 w 192"/>
                <a:gd name="T43" fmla="*/ 0 h 270"/>
                <a:gd name="T44" fmla="*/ 136 w 192"/>
                <a:gd name="T45" fmla="*/ 4 h 270"/>
                <a:gd name="T46" fmla="*/ 164 w 192"/>
                <a:gd name="T47" fmla="*/ 18 h 270"/>
                <a:gd name="T48" fmla="*/ 180 w 192"/>
                <a:gd name="T49" fmla="*/ 42 h 270"/>
                <a:gd name="T50" fmla="*/ 186 w 192"/>
                <a:gd name="T51" fmla="*/ 72 h 270"/>
                <a:gd name="T52" fmla="*/ 126 w 192"/>
                <a:gd name="T53" fmla="*/ 84 h 270"/>
                <a:gd name="T54" fmla="*/ 124 w 192"/>
                <a:gd name="T55" fmla="*/ 66 h 270"/>
                <a:gd name="T56" fmla="*/ 120 w 192"/>
                <a:gd name="T57" fmla="*/ 54 h 270"/>
                <a:gd name="T58" fmla="*/ 110 w 192"/>
                <a:gd name="T59" fmla="*/ 48 h 270"/>
                <a:gd name="T60" fmla="*/ 96 w 192"/>
                <a:gd name="T61" fmla="*/ 44 h 270"/>
                <a:gd name="T62" fmla="*/ 84 w 192"/>
                <a:gd name="T63" fmla="*/ 46 h 270"/>
                <a:gd name="T64" fmla="*/ 72 w 192"/>
                <a:gd name="T65" fmla="*/ 56 h 270"/>
                <a:gd name="T66" fmla="*/ 66 w 192"/>
                <a:gd name="T67" fmla="*/ 66 h 270"/>
                <a:gd name="T68" fmla="*/ 66 w 192"/>
                <a:gd name="T69" fmla="*/ 72 h 270"/>
                <a:gd name="T70" fmla="*/ 72 w 192"/>
                <a:gd name="T71" fmla="*/ 90 h 270"/>
                <a:gd name="T72" fmla="*/ 94 w 192"/>
                <a:gd name="T73" fmla="*/ 102 h 270"/>
                <a:gd name="T74" fmla="*/ 134 w 192"/>
                <a:gd name="T75" fmla="*/ 116 h 270"/>
                <a:gd name="T76" fmla="*/ 160 w 192"/>
                <a:gd name="T77" fmla="*/ 128 h 270"/>
                <a:gd name="T78" fmla="*/ 178 w 192"/>
                <a:gd name="T79" fmla="*/ 144 h 270"/>
                <a:gd name="T80" fmla="*/ 188 w 192"/>
                <a:gd name="T81" fmla="*/ 164 h 270"/>
                <a:gd name="T82" fmla="*/ 192 w 192"/>
                <a:gd name="T83" fmla="*/ 190 h 270"/>
                <a:gd name="T84" fmla="*/ 190 w 192"/>
                <a:gd name="T85" fmla="*/ 208 h 270"/>
                <a:gd name="T86" fmla="*/ 176 w 192"/>
                <a:gd name="T87" fmla="*/ 240 h 270"/>
                <a:gd name="T88" fmla="*/ 150 w 192"/>
                <a:gd name="T89" fmla="*/ 260 h 270"/>
                <a:gd name="T90" fmla="*/ 116 w 192"/>
                <a:gd name="T91" fmla="*/ 270 h 270"/>
                <a:gd name="T92" fmla="*/ 96 w 192"/>
                <a:gd name="T93" fmla="*/ 270 h 270"/>
                <a:gd name="T94" fmla="*/ 50 w 192"/>
                <a:gd name="T95" fmla="*/ 264 h 270"/>
                <a:gd name="T96" fmla="*/ 20 w 192"/>
                <a:gd name="T97" fmla="*/ 248 h 270"/>
                <a:gd name="T98" fmla="*/ 6 w 192"/>
                <a:gd name="T99" fmla="*/ 222 h 270"/>
                <a:gd name="T100" fmla="*/ 0 w 192"/>
                <a:gd name="T101" fmla="*/ 188 h 270"/>
                <a:gd name="T102" fmla="*/ 60 w 192"/>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2" h="270">
                  <a:moveTo>
                    <a:pt x="60" y="180"/>
                  </a:moveTo>
                  <a:lnTo>
                    <a:pt x="60" y="188"/>
                  </a:lnTo>
                  <a:lnTo>
                    <a:pt x="60" y="196"/>
                  </a:lnTo>
                  <a:lnTo>
                    <a:pt x="62" y="204"/>
                  </a:lnTo>
                  <a:lnTo>
                    <a:pt x="66" y="210"/>
                  </a:lnTo>
                  <a:lnTo>
                    <a:pt x="68" y="216"/>
                  </a:lnTo>
                  <a:lnTo>
                    <a:pt x="74" y="220"/>
                  </a:lnTo>
                  <a:lnTo>
                    <a:pt x="80" y="222"/>
                  </a:lnTo>
                  <a:lnTo>
                    <a:pt x="86" y="224"/>
                  </a:lnTo>
                  <a:lnTo>
                    <a:pt x="94" y="226"/>
                  </a:lnTo>
                  <a:lnTo>
                    <a:pt x="108" y="224"/>
                  </a:lnTo>
                  <a:lnTo>
                    <a:pt x="114" y="222"/>
                  </a:lnTo>
                  <a:lnTo>
                    <a:pt x="118" y="218"/>
                  </a:lnTo>
                  <a:lnTo>
                    <a:pt x="122" y="214"/>
                  </a:lnTo>
                  <a:lnTo>
                    <a:pt x="126" y="208"/>
                  </a:lnTo>
                  <a:lnTo>
                    <a:pt x="128" y="202"/>
                  </a:lnTo>
                  <a:lnTo>
                    <a:pt x="128" y="194"/>
                  </a:lnTo>
                  <a:lnTo>
                    <a:pt x="126" y="184"/>
                  </a:lnTo>
                  <a:lnTo>
                    <a:pt x="120" y="176"/>
                  </a:lnTo>
                  <a:lnTo>
                    <a:pt x="114" y="170"/>
                  </a:lnTo>
                  <a:lnTo>
                    <a:pt x="104" y="166"/>
                  </a:lnTo>
                  <a:lnTo>
                    <a:pt x="58" y="148"/>
                  </a:lnTo>
                  <a:lnTo>
                    <a:pt x="44" y="144"/>
                  </a:lnTo>
                  <a:lnTo>
                    <a:pt x="34" y="138"/>
                  </a:lnTo>
                  <a:lnTo>
                    <a:pt x="24" y="130"/>
                  </a:lnTo>
                  <a:lnTo>
                    <a:pt x="16" y="122"/>
                  </a:lnTo>
                  <a:lnTo>
                    <a:pt x="10" y="112"/>
                  </a:lnTo>
                  <a:lnTo>
                    <a:pt x="6" y="102"/>
                  </a:lnTo>
                  <a:lnTo>
                    <a:pt x="4" y="90"/>
                  </a:lnTo>
                  <a:lnTo>
                    <a:pt x="2" y="78"/>
                  </a:lnTo>
                  <a:lnTo>
                    <a:pt x="4" y="62"/>
                  </a:lnTo>
                  <a:lnTo>
                    <a:pt x="8" y="48"/>
                  </a:lnTo>
                  <a:lnTo>
                    <a:pt x="14" y="34"/>
                  </a:lnTo>
                  <a:lnTo>
                    <a:pt x="24" y="22"/>
                  </a:lnTo>
                  <a:lnTo>
                    <a:pt x="38" y="12"/>
                  </a:lnTo>
                  <a:lnTo>
                    <a:pt x="54" y="6"/>
                  </a:lnTo>
                  <a:lnTo>
                    <a:pt x="74" y="2"/>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4" y="66"/>
                  </a:lnTo>
                  <a:lnTo>
                    <a:pt x="122" y="60"/>
                  </a:lnTo>
                  <a:lnTo>
                    <a:pt x="120" y="54"/>
                  </a:lnTo>
                  <a:lnTo>
                    <a:pt x="116" y="50"/>
                  </a:lnTo>
                  <a:lnTo>
                    <a:pt x="110" y="48"/>
                  </a:lnTo>
                  <a:lnTo>
                    <a:pt x="104" y="46"/>
                  </a:lnTo>
                  <a:lnTo>
                    <a:pt x="96" y="44"/>
                  </a:lnTo>
                  <a:lnTo>
                    <a:pt x="84" y="46"/>
                  </a:lnTo>
                  <a:lnTo>
                    <a:pt x="76" y="52"/>
                  </a:lnTo>
                  <a:lnTo>
                    <a:pt x="72" y="56"/>
                  </a:lnTo>
                  <a:lnTo>
                    <a:pt x="68" y="60"/>
                  </a:lnTo>
                  <a:lnTo>
                    <a:pt x="66" y="66"/>
                  </a:lnTo>
                  <a:lnTo>
                    <a:pt x="66" y="72"/>
                  </a:lnTo>
                  <a:lnTo>
                    <a:pt x="68" y="82"/>
                  </a:lnTo>
                  <a:lnTo>
                    <a:pt x="72" y="90"/>
                  </a:lnTo>
                  <a:lnTo>
                    <a:pt x="80" y="96"/>
                  </a:lnTo>
                  <a:lnTo>
                    <a:pt x="94" y="102"/>
                  </a:lnTo>
                  <a:lnTo>
                    <a:pt x="134" y="116"/>
                  </a:lnTo>
                  <a:lnTo>
                    <a:pt x="148" y="122"/>
                  </a:lnTo>
                  <a:lnTo>
                    <a:pt x="160" y="128"/>
                  </a:lnTo>
                  <a:lnTo>
                    <a:pt x="170" y="136"/>
                  </a:lnTo>
                  <a:lnTo>
                    <a:pt x="178" y="144"/>
                  </a:lnTo>
                  <a:lnTo>
                    <a:pt x="184" y="152"/>
                  </a:lnTo>
                  <a:lnTo>
                    <a:pt x="188" y="164"/>
                  </a:lnTo>
                  <a:lnTo>
                    <a:pt x="190" y="176"/>
                  </a:lnTo>
                  <a:lnTo>
                    <a:pt x="192" y="190"/>
                  </a:lnTo>
                  <a:lnTo>
                    <a:pt x="190" y="208"/>
                  </a:lnTo>
                  <a:lnTo>
                    <a:pt x="184" y="226"/>
                  </a:lnTo>
                  <a:lnTo>
                    <a:pt x="176" y="240"/>
                  </a:lnTo>
                  <a:lnTo>
                    <a:pt x="164" y="250"/>
                  </a:lnTo>
                  <a:lnTo>
                    <a:pt x="150" y="260"/>
                  </a:lnTo>
                  <a:lnTo>
                    <a:pt x="134" y="266"/>
                  </a:lnTo>
                  <a:lnTo>
                    <a:pt x="11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0" name="Freeform 27"/>
            <p:cNvSpPr>
              <a:spLocks noEditPoints="1"/>
            </p:cNvSpPr>
            <p:nvPr/>
          </p:nvSpPr>
          <p:spPr bwMode="auto">
            <a:xfrm>
              <a:off x="3308984" y="673735"/>
              <a:ext cx="317049" cy="428625"/>
            </a:xfrm>
            <a:custGeom>
              <a:avLst/>
              <a:gdLst>
                <a:gd name="T0" fmla="*/ 8 w 200"/>
                <a:gd name="T1" fmla="*/ 80 h 270"/>
                <a:gd name="T2" fmla="*/ 10 w 200"/>
                <a:gd name="T3" fmla="*/ 58 h 270"/>
                <a:gd name="T4" fmla="*/ 24 w 200"/>
                <a:gd name="T5" fmla="*/ 28 h 270"/>
                <a:gd name="T6" fmla="*/ 48 w 200"/>
                <a:gd name="T7" fmla="*/ 10 h 270"/>
                <a:gd name="T8" fmla="*/ 80 w 200"/>
                <a:gd name="T9" fmla="*/ 0 h 270"/>
                <a:gd name="T10" fmla="*/ 98 w 200"/>
                <a:gd name="T11" fmla="*/ 0 h 270"/>
                <a:gd name="T12" fmla="*/ 146 w 200"/>
                <a:gd name="T13" fmla="*/ 6 h 270"/>
                <a:gd name="T14" fmla="*/ 174 w 200"/>
                <a:gd name="T15" fmla="*/ 22 h 270"/>
                <a:gd name="T16" fmla="*/ 188 w 200"/>
                <a:gd name="T17" fmla="*/ 46 h 270"/>
                <a:gd name="T18" fmla="*/ 192 w 200"/>
                <a:gd name="T19" fmla="*/ 78 h 270"/>
                <a:gd name="T20" fmla="*/ 192 w 200"/>
                <a:gd name="T21" fmla="*/ 214 h 270"/>
                <a:gd name="T22" fmla="*/ 196 w 200"/>
                <a:gd name="T23" fmla="*/ 254 h 270"/>
                <a:gd name="T24" fmla="*/ 136 w 200"/>
                <a:gd name="T25" fmla="*/ 264 h 270"/>
                <a:gd name="T26" fmla="*/ 132 w 200"/>
                <a:gd name="T27" fmla="*/ 250 h 270"/>
                <a:gd name="T28" fmla="*/ 128 w 200"/>
                <a:gd name="T29" fmla="*/ 238 h 270"/>
                <a:gd name="T30" fmla="*/ 122 w 200"/>
                <a:gd name="T31" fmla="*/ 246 h 270"/>
                <a:gd name="T32" fmla="*/ 108 w 200"/>
                <a:gd name="T33" fmla="*/ 260 h 270"/>
                <a:gd name="T34" fmla="*/ 92 w 200"/>
                <a:gd name="T35" fmla="*/ 268 h 270"/>
                <a:gd name="T36" fmla="*/ 62 w 200"/>
                <a:gd name="T37" fmla="*/ 270 h 270"/>
                <a:gd name="T38" fmla="*/ 46 w 200"/>
                <a:gd name="T39" fmla="*/ 268 h 270"/>
                <a:gd name="T40" fmla="*/ 22 w 200"/>
                <a:gd name="T41" fmla="*/ 256 h 270"/>
                <a:gd name="T42" fmla="*/ 8 w 200"/>
                <a:gd name="T43" fmla="*/ 236 h 270"/>
                <a:gd name="T44" fmla="*/ 0 w 200"/>
                <a:gd name="T45" fmla="*/ 210 h 270"/>
                <a:gd name="T46" fmla="*/ 0 w 200"/>
                <a:gd name="T47" fmla="*/ 196 h 270"/>
                <a:gd name="T48" fmla="*/ 4 w 200"/>
                <a:gd name="T49" fmla="*/ 166 h 270"/>
                <a:gd name="T50" fmla="*/ 16 w 200"/>
                <a:gd name="T51" fmla="*/ 144 h 270"/>
                <a:gd name="T52" fmla="*/ 36 w 200"/>
                <a:gd name="T53" fmla="*/ 128 h 270"/>
                <a:gd name="T54" fmla="*/ 64 w 200"/>
                <a:gd name="T55" fmla="*/ 116 h 270"/>
                <a:gd name="T56" fmla="*/ 102 w 200"/>
                <a:gd name="T57" fmla="*/ 106 h 270"/>
                <a:gd name="T58" fmla="*/ 122 w 200"/>
                <a:gd name="T59" fmla="*/ 96 h 270"/>
                <a:gd name="T60" fmla="*/ 128 w 200"/>
                <a:gd name="T61" fmla="*/ 76 h 270"/>
                <a:gd name="T62" fmla="*/ 126 w 200"/>
                <a:gd name="T63" fmla="*/ 62 h 270"/>
                <a:gd name="T64" fmla="*/ 122 w 200"/>
                <a:gd name="T65" fmla="*/ 54 h 270"/>
                <a:gd name="T66" fmla="*/ 112 w 200"/>
                <a:gd name="T67" fmla="*/ 46 h 270"/>
                <a:gd name="T68" fmla="*/ 98 w 200"/>
                <a:gd name="T69" fmla="*/ 44 h 270"/>
                <a:gd name="T70" fmla="*/ 90 w 200"/>
                <a:gd name="T71" fmla="*/ 46 h 270"/>
                <a:gd name="T72" fmla="*/ 80 w 200"/>
                <a:gd name="T73" fmla="*/ 50 h 270"/>
                <a:gd name="T74" fmla="*/ 72 w 200"/>
                <a:gd name="T75" fmla="*/ 58 h 270"/>
                <a:gd name="T76" fmla="*/ 68 w 200"/>
                <a:gd name="T77" fmla="*/ 78 h 270"/>
                <a:gd name="T78" fmla="*/ 8 w 200"/>
                <a:gd name="T79" fmla="*/ 86 h 270"/>
                <a:gd name="T80" fmla="*/ 128 w 200"/>
                <a:gd name="T81" fmla="*/ 136 h 270"/>
                <a:gd name="T82" fmla="*/ 100 w 200"/>
                <a:gd name="T83" fmla="*/ 148 h 270"/>
                <a:gd name="T84" fmla="*/ 84 w 200"/>
                <a:gd name="T85" fmla="*/ 154 h 270"/>
                <a:gd name="T86" fmla="*/ 72 w 200"/>
                <a:gd name="T87" fmla="*/ 162 h 270"/>
                <a:gd name="T88" fmla="*/ 64 w 200"/>
                <a:gd name="T89" fmla="*/ 174 h 270"/>
                <a:gd name="T90" fmla="*/ 62 w 200"/>
                <a:gd name="T91" fmla="*/ 190 h 270"/>
                <a:gd name="T92" fmla="*/ 68 w 200"/>
                <a:gd name="T93" fmla="*/ 214 h 270"/>
                <a:gd name="T94" fmla="*/ 76 w 200"/>
                <a:gd name="T95" fmla="*/ 222 h 270"/>
                <a:gd name="T96" fmla="*/ 88 w 200"/>
                <a:gd name="T97" fmla="*/ 226 h 270"/>
                <a:gd name="T98" fmla="*/ 102 w 200"/>
                <a:gd name="T99" fmla="*/ 224 h 270"/>
                <a:gd name="T100" fmla="*/ 114 w 200"/>
                <a:gd name="T101" fmla="*/ 216 h 270"/>
                <a:gd name="T102" fmla="*/ 124 w 200"/>
                <a:gd name="T103" fmla="*/ 204 h 270"/>
                <a:gd name="T104" fmla="*/ 128 w 200"/>
                <a:gd name="T105" fmla="*/ 186 h 2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0" h="270">
                  <a:moveTo>
                    <a:pt x="8" y="86"/>
                  </a:moveTo>
                  <a:lnTo>
                    <a:pt x="8" y="80"/>
                  </a:lnTo>
                  <a:lnTo>
                    <a:pt x="10" y="58"/>
                  </a:lnTo>
                  <a:lnTo>
                    <a:pt x="14" y="42"/>
                  </a:lnTo>
                  <a:lnTo>
                    <a:pt x="24" y="28"/>
                  </a:lnTo>
                  <a:lnTo>
                    <a:pt x="34" y="18"/>
                  </a:lnTo>
                  <a:lnTo>
                    <a:pt x="48" y="10"/>
                  </a:lnTo>
                  <a:lnTo>
                    <a:pt x="64" y="4"/>
                  </a:lnTo>
                  <a:lnTo>
                    <a:pt x="80" y="0"/>
                  </a:lnTo>
                  <a:lnTo>
                    <a:pt x="98" y="0"/>
                  </a:lnTo>
                  <a:lnTo>
                    <a:pt x="124" y="2"/>
                  </a:lnTo>
                  <a:lnTo>
                    <a:pt x="146" y="6"/>
                  </a:lnTo>
                  <a:lnTo>
                    <a:pt x="162" y="12"/>
                  </a:lnTo>
                  <a:lnTo>
                    <a:pt x="174" y="22"/>
                  </a:lnTo>
                  <a:lnTo>
                    <a:pt x="182" y="34"/>
                  </a:lnTo>
                  <a:lnTo>
                    <a:pt x="188" y="46"/>
                  </a:lnTo>
                  <a:lnTo>
                    <a:pt x="190" y="62"/>
                  </a:lnTo>
                  <a:lnTo>
                    <a:pt x="192" y="78"/>
                  </a:lnTo>
                  <a:lnTo>
                    <a:pt x="192" y="214"/>
                  </a:lnTo>
                  <a:lnTo>
                    <a:pt x="194" y="242"/>
                  </a:lnTo>
                  <a:lnTo>
                    <a:pt x="196" y="254"/>
                  </a:lnTo>
                  <a:lnTo>
                    <a:pt x="200" y="264"/>
                  </a:lnTo>
                  <a:lnTo>
                    <a:pt x="136" y="264"/>
                  </a:lnTo>
                  <a:lnTo>
                    <a:pt x="132" y="250"/>
                  </a:lnTo>
                  <a:lnTo>
                    <a:pt x="128" y="238"/>
                  </a:lnTo>
                  <a:lnTo>
                    <a:pt x="122" y="246"/>
                  </a:lnTo>
                  <a:lnTo>
                    <a:pt x="116" y="254"/>
                  </a:lnTo>
                  <a:lnTo>
                    <a:pt x="108" y="260"/>
                  </a:lnTo>
                  <a:lnTo>
                    <a:pt x="100" y="264"/>
                  </a:lnTo>
                  <a:lnTo>
                    <a:pt x="92" y="268"/>
                  </a:lnTo>
                  <a:lnTo>
                    <a:pt x="84" y="270"/>
                  </a:lnTo>
                  <a:lnTo>
                    <a:pt x="62" y="270"/>
                  </a:lnTo>
                  <a:lnTo>
                    <a:pt x="46" y="268"/>
                  </a:lnTo>
                  <a:lnTo>
                    <a:pt x="32" y="264"/>
                  </a:lnTo>
                  <a:lnTo>
                    <a:pt x="22" y="256"/>
                  </a:lnTo>
                  <a:lnTo>
                    <a:pt x="14" y="246"/>
                  </a:lnTo>
                  <a:lnTo>
                    <a:pt x="8" y="236"/>
                  </a:lnTo>
                  <a:lnTo>
                    <a:pt x="2" y="222"/>
                  </a:lnTo>
                  <a:lnTo>
                    <a:pt x="0" y="210"/>
                  </a:lnTo>
                  <a:lnTo>
                    <a:pt x="0" y="196"/>
                  </a:lnTo>
                  <a:lnTo>
                    <a:pt x="0" y="180"/>
                  </a:lnTo>
                  <a:lnTo>
                    <a:pt x="4" y="166"/>
                  </a:lnTo>
                  <a:lnTo>
                    <a:pt x="8" y="154"/>
                  </a:lnTo>
                  <a:lnTo>
                    <a:pt x="16" y="144"/>
                  </a:lnTo>
                  <a:lnTo>
                    <a:pt x="24" y="134"/>
                  </a:lnTo>
                  <a:lnTo>
                    <a:pt x="36" y="128"/>
                  </a:lnTo>
                  <a:lnTo>
                    <a:pt x="48" y="122"/>
                  </a:lnTo>
                  <a:lnTo>
                    <a:pt x="64" y="116"/>
                  </a:lnTo>
                  <a:lnTo>
                    <a:pt x="102" y="106"/>
                  </a:lnTo>
                  <a:lnTo>
                    <a:pt x="114" y="102"/>
                  </a:lnTo>
                  <a:lnTo>
                    <a:pt x="122" y="96"/>
                  </a:lnTo>
                  <a:lnTo>
                    <a:pt x="128" y="88"/>
                  </a:lnTo>
                  <a:lnTo>
                    <a:pt x="128" y="76"/>
                  </a:lnTo>
                  <a:lnTo>
                    <a:pt x="126" y="62"/>
                  </a:lnTo>
                  <a:lnTo>
                    <a:pt x="124" y="58"/>
                  </a:lnTo>
                  <a:lnTo>
                    <a:pt x="122" y="54"/>
                  </a:lnTo>
                  <a:lnTo>
                    <a:pt x="118" y="50"/>
                  </a:lnTo>
                  <a:lnTo>
                    <a:pt x="112" y="46"/>
                  </a:lnTo>
                  <a:lnTo>
                    <a:pt x="106" y="46"/>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84" y="154"/>
                  </a:lnTo>
                  <a:lnTo>
                    <a:pt x="76" y="158"/>
                  </a:lnTo>
                  <a:lnTo>
                    <a:pt x="72" y="162"/>
                  </a:lnTo>
                  <a:lnTo>
                    <a:pt x="68" y="168"/>
                  </a:lnTo>
                  <a:lnTo>
                    <a:pt x="64" y="174"/>
                  </a:lnTo>
                  <a:lnTo>
                    <a:pt x="62" y="190"/>
                  </a:lnTo>
                  <a:lnTo>
                    <a:pt x="64" y="204"/>
                  </a:lnTo>
                  <a:lnTo>
                    <a:pt x="68" y="214"/>
                  </a:lnTo>
                  <a:lnTo>
                    <a:pt x="72" y="220"/>
                  </a:lnTo>
                  <a:lnTo>
                    <a:pt x="76" y="222"/>
                  </a:lnTo>
                  <a:lnTo>
                    <a:pt x="82" y="224"/>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1" name="Freeform 28"/>
            <p:cNvSpPr>
              <a:spLocks/>
            </p:cNvSpPr>
            <p:nvPr/>
          </p:nvSpPr>
          <p:spPr bwMode="auto">
            <a:xfrm>
              <a:off x="3670744" y="673735"/>
              <a:ext cx="300790" cy="428625"/>
            </a:xfrm>
            <a:custGeom>
              <a:avLst/>
              <a:gdLst>
                <a:gd name="T0" fmla="*/ 58 w 190"/>
                <a:gd name="T1" fmla="*/ 188 h 270"/>
                <a:gd name="T2" fmla="*/ 60 w 190"/>
                <a:gd name="T3" fmla="*/ 196 h 270"/>
                <a:gd name="T4" fmla="*/ 64 w 190"/>
                <a:gd name="T5" fmla="*/ 210 h 270"/>
                <a:gd name="T6" fmla="*/ 72 w 190"/>
                <a:gd name="T7" fmla="*/ 220 h 270"/>
                <a:gd name="T8" fmla="*/ 86 w 190"/>
                <a:gd name="T9" fmla="*/ 224 h 270"/>
                <a:gd name="T10" fmla="*/ 94 w 190"/>
                <a:gd name="T11" fmla="*/ 226 h 270"/>
                <a:gd name="T12" fmla="*/ 112 w 190"/>
                <a:gd name="T13" fmla="*/ 222 h 270"/>
                <a:gd name="T14" fmla="*/ 122 w 190"/>
                <a:gd name="T15" fmla="*/ 214 h 270"/>
                <a:gd name="T16" fmla="*/ 126 w 190"/>
                <a:gd name="T17" fmla="*/ 202 h 270"/>
                <a:gd name="T18" fmla="*/ 126 w 190"/>
                <a:gd name="T19" fmla="*/ 194 h 270"/>
                <a:gd name="T20" fmla="*/ 120 w 190"/>
                <a:gd name="T21" fmla="*/ 176 h 270"/>
                <a:gd name="T22" fmla="*/ 102 w 190"/>
                <a:gd name="T23" fmla="*/ 166 h 270"/>
                <a:gd name="T24" fmla="*/ 56 w 190"/>
                <a:gd name="T25" fmla="*/ 148 h 270"/>
                <a:gd name="T26" fmla="*/ 32 w 190"/>
                <a:gd name="T27" fmla="*/ 138 h 270"/>
                <a:gd name="T28" fmla="*/ 16 w 190"/>
                <a:gd name="T29" fmla="*/ 122 h 270"/>
                <a:gd name="T30" fmla="*/ 4 w 190"/>
                <a:gd name="T31" fmla="*/ 102 h 270"/>
                <a:gd name="T32" fmla="*/ 2 w 190"/>
                <a:gd name="T33" fmla="*/ 78 h 270"/>
                <a:gd name="T34" fmla="*/ 2 w 190"/>
                <a:gd name="T35" fmla="*/ 62 h 270"/>
                <a:gd name="T36" fmla="*/ 14 w 190"/>
                <a:gd name="T37" fmla="*/ 34 h 270"/>
                <a:gd name="T38" fmla="*/ 36 w 190"/>
                <a:gd name="T39" fmla="*/ 12 h 270"/>
                <a:gd name="T40" fmla="*/ 72 w 190"/>
                <a:gd name="T41" fmla="*/ 2 h 270"/>
                <a:gd name="T42" fmla="*/ 96 w 190"/>
                <a:gd name="T43" fmla="*/ 0 h 270"/>
                <a:gd name="T44" fmla="*/ 136 w 190"/>
                <a:gd name="T45" fmla="*/ 4 h 270"/>
                <a:gd name="T46" fmla="*/ 162 w 190"/>
                <a:gd name="T47" fmla="*/ 18 h 270"/>
                <a:gd name="T48" fmla="*/ 178 w 190"/>
                <a:gd name="T49" fmla="*/ 42 h 270"/>
                <a:gd name="T50" fmla="*/ 184 w 190"/>
                <a:gd name="T51" fmla="*/ 72 h 270"/>
                <a:gd name="T52" fmla="*/ 124 w 190"/>
                <a:gd name="T53" fmla="*/ 84 h 270"/>
                <a:gd name="T54" fmla="*/ 124 w 190"/>
                <a:gd name="T55" fmla="*/ 66 h 270"/>
                <a:gd name="T56" fmla="*/ 118 w 190"/>
                <a:gd name="T57" fmla="*/ 54 h 270"/>
                <a:gd name="T58" fmla="*/ 110 w 190"/>
                <a:gd name="T59" fmla="*/ 48 h 270"/>
                <a:gd name="T60" fmla="*/ 96 w 190"/>
                <a:gd name="T61" fmla="*/ 44 h 270"/>
                <a:gd name="T62" fmla="*/ 84 w 190"/>
                <a:gd name="T63" fmla="*/ 46 h 270"/>
                <a:gd name="T64" fmla="*/ 70 w 190"/>
                <a:gd name="T65" fmla="*/ 56 h 270"/>
                <a:gd name="T66" fmla="*/ 66 w 190"/>
                <a:gd name="T67" fmla="*/ 66 h 270"/>
                <a:gd name="T68" fmla="*/ 64 w 190"/>
                <a:gd name="T69" fmla="*/ 72 h 270"/>
                <a:gd name="T70" fmla="*/ 70 w 190"/>
                <a:gd name="T71" fmla="*/ 90 h 270"/>
                <a:gd name="T72" fmla="*/ 94 w 190"/>
                <a:gd name="T73" fmla="*/ 102 h 270"/>
                <a:gd name="T74" fmla="*/ 134 w 190"/>
                <a:gd name="T75" fmla="*/ 116 h 270"/>
                <a:gd name="T76" fmla="*/ 160 w 190"/>
                <a:gd name="T77" fmla="*/ 128 h 270"/>
                <a:gd name="T78" fmla="*/ 178 w 190"/>
                <a:gd name="T79" fmla="*/ 144 h 270"/>
                <a:gd name="T80" fmla="*/ 186 w 190"/>
                <a:gd name="T81" fmla="*/ 164 h 270"/>
                <a:gd name="T82" fmla="*/ 190 w 190"/>
                <a:gd name="T83" fmla="*/ 190 h 270"/>
                <a:gd name="T84" fmla="*/ 188 w 190"/>
                <a:gd name="T85" fmla="*/ 208 h 270"/>
                <a:gd name="T86" fmla="*/ 174 w 190"/>
                <a:gd name="T87" fmla="*/ 240 h 270"/>
                <a:gd name="T88" fmla="*/ 148 w 190"/>
                <a:gd name="T89" fmla="*/ 260 h 270"/>
                <a:gd name="T90" fmla="*/ 114 w 190"/>
                <a:gd name="T91" fmla="*/ 270 h 270"/>
                <a:gd name="T92" fmla="*/ 94 w 190"/>
                <a:gd name="T93" fmla="*/ 270 h 270"/>
                <a:gd name="T94" fmla="*/ 48 w 190"/>
                <a:gd name="T95" fmla="*/ 264 h 270"/>
                <a:gd name="T96" fmla="*/ 20 w 190"/>
                <a:gd name="T97" fmla="*/ 248 h 270"/>
                <a:gd name="T98" fmla="*/ 4 w 190"/>
                <a:gd name="T99" fmla="*/ 222 h 270"/>
                <a:gd name="T100" fmla="*/ 0 w 190"/>
                <a:gd name="T101" fmla="*/ 188 h 270"/>
                <a:gd name="T102" fmla="*/ 58 w 190"/>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0" h="270">
                  <a:moveTo>
                    <a:pt x="58" y="180"/>
                  </a:moveTo>
                  <a:lnTo>
                    <a:pt x="58" y="188"/>
                  </a:lnTo>
                  <a:lnTo>
                    <a:pt x="60" y="196"/>
                  </a:lnTo>
                  <a:lnTo>
                    <a:pt x="62" y="204"/>
                  </a:lnTo>
                  <a:lnTo>
                    <a:pt x="64" y="210"/>
                  </a:lnTo>
                  <a:lnTo>
                    <a:pt x="68" y="216"/>
                  </a:lnTo>
                  <a:lnTo>
                    <a:pt x="72" y="220"/>
                  </a:lnTo>
                  <a:lnTo>
                    <a:pt x="78" y="222"/>
                  </a:lnTo>
                  <a:lnTo>
                    <a:pt x="86" y="224"/>
                  </a:lnTo>
                  <a:lnTo>
                    <a:pt x="94" y="226"/>
                  </a:lnTo>
                  <a:lnTo>
                    <a:pt x="108" y="224"/>
                  </a:lnTo>
                  <a:lnTo>
                    <a:pt x="112" y="222"/>
                  </a:lnTo>
                  <a:lnTo>
                    <a:pt x="118" y="218"/>
                  </a:lnTo>
                  <a:lnTo>
                    <a:pt x="122" y="214"/>
                  </a:lnTo>
                  <a:lnTo>
                    <a:pt x="124" y="208"/>
                  </a:lnTo>
                  <a:lnTo>
                    <a:pt x="126" y="202"/>
                  </a:lnTo>
                  <a:lnTo>
                    <a:pt x="126" y="194"/>
                  </a:lnTo>
                  <a:lnTo>
                    <a:pt x="124" y="184"/>
                  </a:lnTo>
                  <a:lnTo>
                    <a:pt x="120" y="176"/>
                  </a:lnTo>
                  <a:lnTo>
                    <a:pt x="112" y="170"/>
                  </a:lnTo>
                  <a:lnTo>
                    <a:pt x="102" y="166"/>
                  </a:lnTo>
                  <a:lnTo>
                    <a:pt x="56" y="148"/>
                  </a:lnTo>
                  <a:lnTo>
                    <a:pt x="44" y="144"/>
                  </a:lnTo>
                  <a:lnTo>
                    <a:pt x="32" y="138"/>
                  </a:lnTo>
                  <a:lnTo>
                    <a:pt x="24" y="130"/>
                  </a:lnTo>
                  <a:lnTo>
                    <a:pt x="16" y="122"/>
                  </a:lnTo>
                  <a:lnTo>
                    <a:pt x="10" y="112"/>
                  </a:lnTo>
                  <a:lnTo>
                    <a:pt x="4" y="102"/>
                  </a:lnTo>
                  <a:lnTo>
                    <a:pt x="2" y="90"/>
                  </a:lnTo>
                  <a:lnTo>
                    <a:pt x="2" y="78"/>
                  </a:lnTo>
                  <a:lnTo>
                    <a:pt x="2" y="62"/>
                  </a:lnTo>
                  <a:lnTo>
                    <a:pt x="6" y="48"/>
                  </a:lnTo>
                  <a:lnTo>
                    <a:pt x="14" y="34"/>
                  </a:lnTo>
                  <a:lnTo>
                    <a:pt x="24" y="22"/>
                  </a:lnTo>
                  <a:lnTo>
                    <a:pt x="36" y="12"/>
                  </a:lnTo>
                  <a:lnTo>
                    <a:pt x="52" y="6"/>
                  </a:lnTo>
                  <a:lnTo>
                    <a:pt x="72" y="2"/>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66"/>
                  </a:lnTo>
                  <a:lnTo>
                    <a:pt x="122" y="60"/>
                  </a:lnTo>
                  <a:lnTo>
                    <a:pt x="118" y="54"/>
                  </a:lnTo>
                  <a:lnTo>
                    <a:pt x="114" y="50"/>
                  </a:lnTo>
                  <a:lnTo>
                    <a:pt x="110" y="48"/>
                  </a:lnTo>
                  <a:lnTo>
                    <a:pt x="104" y="46"/>
                  </a:lnTo>
                  <a:lnTo>
                    <a:pt x="96" y="44"/>
                  </a:lnTo>
                  <a:lnTo>
                    <a:pt x="84" y="46"/>
                  </a:lnTo>
                  <a:lnTo>
                    <a:pt x="74" y="52"/>
                  </a:lnTo>
                  <a:lnTo>
                    <a:pt x="70" y="56"/>
                  </a:lnTo>
                  <a:lnTo>
                    <a:pt x="68" y="60"/>
                  </a:lnTo>
                  <a:lnTo>
                    <a:pt x="66" y="66"/>
                  </a:lnTo>
                  <a:lnTo>
                    <a:pt x="64" y="72"/>
                  </a:lnTo>
                  <a:lnTo>
                    <a:pt x="66" y="82"/>
                  </a:lnTo>
                  <a:lnTo>
                    <a:pt x="70" y="90"/>
                  </a:lnTo>
                  <a:lnTo>
                    <a:pt x="80" y="96"/>
                  </a:lnTo>
                  <a:lnTo>
                    <a:pt x="94" y="102"/>
                  </a:lnTo>
                  <a:lnTo>
                    <a:pt x="134" y="116"/>
                  </a:lnTo>
                  <a:lnTo>
                    <a:pt x="148" y="122"/>
                  </a:lnTo>
                  <a:lnTo>
                    <a:pt x="160" y="128"/>
                  </a:lnTo>
                  <a:lnTo>
                    <a:pt x="170" y="136"/>
                  </a:lnTo>
                  <a:lnTo>
                    <a:pt x="178" y="144"/>
                  </a:lnTo>
                  <a:lnTo>
                    <a:pt x="182" y="152"/>
                  </a:lnTo>
                  <a:lnTo>
                    <a:pt x="186" y="164"/>
                  </a:lnTo>
                  <a:lnTo>
                    <a:pt x="190" y="176"/>
                  </a:lnTo>
                  <a:lnTo>
                    <a:pt x="190" y="190"/>
                  </a:lnTo>
                  <a:lnTo>
                    <a:pt x="188" y="208"/>
                  </a:lnTo>
                  <a:lnTo>
                    <a:pt x="182" y="226"/>
                  </a:lnTo>
                  <a:lnTo>
                    <a:pt x="174" y="240"/>
                  </a:lnTo>
                  <a:lnTo>
                    <a:pt x="162" y="250"/>
                  </a:lnTo>
                  <a:lnTo>
                    <a:pt x="148" y="260"/>
                  </a:lnTo>
                  <a:lnTo>
                    <a:pt x="132" y="266"/>
                  </a:lnTo>
                  <a:lnTo>
                    <a:pt x="11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2" name="Rectangle 29"/>
            <p:cNvSpPr>
              <a:spLocks noChangeArrowheads="1"/>
            </p:cNvSpPr>
            <p:nvPr/>
          </p:nvSpPr>
          <p:spPr bwMode="auto">
            <a:xfrm>
              <a:off x="4032506" y="977009"/>
              <a:ext cx="101617" cy="117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3" name="Freeform 30"/>
            <p:cNvSpPr>
              <a:spLocks/>
            </p:cNvSpPr>
            <p:nvPr/>
          </p:nvSpPr>
          <p:spPr bwMode="auto">
            <a:xfrm>
              <a:off x="4191030" y="673735"/>
              <a:ext cx="317049" cy="428625"/>
            </a:xfrm>
            <a:custGeom>
              <a:avLst/>
              <a:gdLst>
                <a:gd name="T0" fmla="*/ 134 w 198"/>
                <a:gd name="T1" fmla="*/ 100 h 270"/>
                <a:gd name="T2" fmla="*/ 132 w 198"/>
                <a:gd name="T3" fmla="*/ 72 h 270"/>
                <a:gd name="T4" fmla="*/ 124 w 198"/>
                <a:gd name="T5" fmla="*/ 58 h 270"/>
                <a:gd name="T6" fmla="*/ 112 w 198"/>
                <a:gd name="T7" fmla="*/ 48 h 270"/>
                <a:gd name="T8" fmla="*/ 104 w 198"/>
                <a:gd name="T9" fmla="*/ 48 h 270"/>
                <a:gd name="T10" fmla="*/ 84 w 198"/>
                <a:gd name="T11" fmla="*/ 52 h 270"/>
                <a:gd name="T12" fmla="*/ 74 w 198"/>
                <a:gd name="T13" fmla="*/ 70 h 270"/>
                <a:gd name="T14" fmla="*/ 68 w 198"/>
                <a:gd name="T15" fmla="*/ 96 h 270"/>
                <a:gd name="T16" fmla="*/ 66 w 198"/>
                <a:gd name="T17" fmla="*/ 136 h 270"/>
                <a:gd name="T18" fmla="*/ 70 w 198"/>
                <a:gd name="T19" fmla="*/ 192 h 270"/>
                <a:gd name="T20" fmla="*/ 78 w 198"/>
                <a:gd name="T21" fmla="*/ 214 h 270"/>
                <a:gd name="T22" fmla="*/ 92 w 198"/>
                <a:gd name="T23" fmla="*/ 224 h 270"/>
                <a:gd name="T24" fmla="*/ 102 w 198"/>
                <a:gd name="T25" fmla="*/ 226 h 270"/>
                <a:gd name="T26" fmla="*/ 116 w 198"/>
                <a:gd name="T27" fmla="*/ 222 h 270"/>
                <a:gd name="T28" fmla="*/ 126 w 198"/>
                <a:gd name="T29" fmla="*/ 212 h 270"/>
                <a:gd name="T30" fmla="*/ 132 w 198"/>
                <a:gd name="T31" fmla="*/ 192 h 270"/>
                <a:gd name="T32" fmla="*/ 198 w 198"/>
                <a:gd name="T33" fmla="*/ 166 h 270"/>
                <a:gd name="T34" fmla="*/ 196 w 198"/>
                <a:gd name="T35" fmla="*/ 190 h 270"/>
                <a:gd name="T36" fmla="*/ 184 w 198"/>
                <a:gd name="T37" fmla="*/ 228 h 270"/>
                <a:gd name="T38" fmla="*/ 160 w 198"/>
                <a:gd name="T39" fmla="*/ 256 h 270"/>
                <a:gd name="T40" fmla="*/ 124 w 198"/>
                <a:gd name="T41" fmla="*/ 268 h 270"/>
                <a:gd name="T42" fmla="*/ 98 w 198"/>
                <a:gd name="T43" fmla="*/ 270 h 270"/>
                <a:gd name="T44" fmla="*/ 56 w 198"/>
                <a:gd name="T45" fmla="*/ 264 h 270"/>
                <a:gd name="T46" fmla="*/ 38 w 198"/>
                <a:gd name="T47" fmla="*/ 254 h 270"/>
                <a:gd name="T48" fmla="*/ 24 w 198"/>
                <a:gd name="T49" fmla="*/ 242 h 270"/>
                <a:gd name="T50" fmla="*/ 14 w 198"/>
                <a:gd name="T51" fmla="*/ 224 h 270"/>
                <a:gd name="T52" fmla="*/ 2 w 198"/>
                <a:gd name="T53" fmla="*/ 170 h 270"/>
                <a:gd name="T54" fmla="*/ 0 w 198"/>
                <a:gd name="T55" fmla="*/ 136 h 270"/>
                <a:gd name="T56" fmla="*/ 4 w 198"/>
                <a:gd name="T57" fmla="*/ 84 h 270"/>
                <a:gd name="T58" fmla="*/ 12 w 198"/>
                <a:gd name="T59" fmla="*/ 56 h 270"/>
                <a:gd name="T60" fmla="*/ 24 w 198"/>
                <a:gd name="T61" fmla="*/ 36 h 270"/>
                <a:gd name="T62" fmla="*/ 36 w 198"/>
                <a:gd name="T63" fmla="*/ 20 h 270"/>
                <a:gd name="T64" fmla="*/ 54 w 198"/>
                <a:gd name="T65" fmla="*/ 10 h 270"/>
                <a:gd name="T66" fmla="*/ 82 w 198"/>
                <a:gd name="T67" fmla="*/ 2 h 270"/>
                <a:gd name="T68" fmla="*/ 104 w 198"/>
                <a:gd name="T69" fmla="*/ 0 h 270"/>
                <a:gd name="T70" fmla="*/ 144 w 198"/>
                <a:gd name="T71" fmla="*/ 6 h 270"/>
                <a:gd name="T72" fmla="*/ 174 w 198"/>
                <a:gd name="T73" fmla="*/ 26 h 270"/>
                <a:gd name="T74" fmla="*/ 192 w 198"/>
                <a:gd name="T75" fmla="*/ 58 h 270"/>
                <a:gd name="T76" fmla="*/ 198 w 198"/>
                <a:gd name="T77" fmla="*/ 100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94" y="48"/>
                  </a:lnTo>
                  <a:lnTo>
                    <a:pt x="84" y="52"/>
                  </a:lnTo>
                  <a:lnTo>
                    <a:pt x="78" y="60"/>
                  </a:lnTo>
                  <a:lnTo>
                    <a:pt x="74" y="70"/>
                  </a:lnTo>
                  <a:lnTo>
                    <a:pt x="70" y="82"/>
                  </a:lnTo>
                  <a:lnTo>
                    <a:pt x="68" y="96"/>
                  </a:lnTo>
                  <a:lnTo>
                    <a:pt x="66" y="136"/>
                  </a:lnTo>
                  <a:lnTo>
                    <a:pt x="68" y="176"/>
                  </a:lnTo>
                  <a:lnTo>
                    <a:pt x="70" y="192"/>
                  </a:lnTo>
                  <a:lnTo>
                    <a:pt x="72" y="204"/>
                  </a:lnTo>
                  <a:lnTo>
                    <a:pt x="78" y="214"/>
                  </a:lnTo>
                  <a:lnTo>
                    <a:pt x="84" y="220"/>
                  </a:lnTo>
                  <a:lnTo>
                    <a:pt x="92" y="224"/>
                  </a:lnTo>
                  <a:lnTo>
                    <a:pt x="102" y="226"/>
                  </a:lnTo>
                  <a:lnTo>
                    <a:pt x="110" y="224"/>
                  </a:lnTo>
                  <a:lnTo>
                    <a:pt x="116" y="222"/>
                  </a:lnTo>
                  <a:lnTo>
                    <a:pt x="122" y="218"/>
                  </a:lnTo>
                  <a:lnTo>
                    <a:pt x="126" y="212"/>
                  </a:lnTo>
                  <a:lnTo>
                    <a:pt x="130" y="202"/>
                  </a:lnTo>
                  <a:lnTo>
                    <a:pt x="132" y="192"/>
                  </a:lnTo>
                  <a:lnTo>
                    <a:pt x="134" y="166"/>
                  </a:lnTo>
                  <a:lnTo>
                    <a:pt x="198" y="166"/>
                  </a:lnTo>
                  <a:lnTo>
                    <a:pt x="196" y="190"/>
                  </a:lnTo>
                  <a:lnTo>
                    <a:pt x="192" y="210"/>
                  </a:lnTo>
                  <a:lnTo>
                    <a:pt x="184" y="228"/>
                  </a:lnTo>
                  <a:lnTo>
                    <a:pt x="174" y="244"/>
                  </a:lnTo>
                  <a:lnTo>
                    <a:pt x="160" y="256"/>
                  </a:lnTo>
                  <a:lnTo>
                    <a:pt x="144" y="264"/>
                  </a:lnTo>
                  <a:lnTo>
                    <a:pt x="124" y="268"/>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4" name="Freeform 31"/>
            <p:cNvSpPr>
              <a:spLocks noEditPoints="1"/>
            </p:cNvSpPr>
            <p:nvPr/>
          </p:nvSpPr>
          <p:spPr bwMode="auto">
            <a:xfrm>
              <a:off x="4544663" y="673735"/>
              <a:ext cx="325179" cy="428625"/>
            </a:xfrm>
            <a:custGeom>
              <a:avLst/>
              <a:gdLst>
                <a:gd name="T0" fmla="*/ 102 w 204"/>
                <a:gd name="T1" fmla="*/ 0 h 270"/>
                <a:gd name="T2" fmla="*/ 130 w 204"/>
                <a:gd name="T3" fmla="*/ 2 h 270"/>
                <a:gd name="T4" fmla="*/ 152 w 204"/>
                <a:gd name="T5" fmla="*/ 8 h 270"/>
                <a:gd name="T6" fmla="*/ 170 w 204"/>
                <a:gd name="T7" fmla="*/ 18 h 270"/>
                <a:gd name="T8" fmla="*/ 182 w 204"/>
                <a:gd name="T9" fmla="*/ 34 h 270"/>
                <a:gd name="T10" fmla="*/ 192 w 204"/>
                <a:gd name="T11" fmla="*/ 52 h 270"/>
                <a:gd name="T12" fmla="*/ 202 w 204"/>
                <a:gd name="T13" fmla="*/ 104 h 270"/>
                <a:gd name="T14" fmla="*/ 204 w 204"/>
                <a:gd name="T15" fmla="*/ 136 h 270"/>
                <a:gd name="T16" fmla="*/ 198 w 204"/>
                <a:gd name="T17" fmla="*/ 194 h 270"/>
                <a:gd name="T18" fmla="*/ 188 w 204"/>
                <a:gd name="T19" fmla="*/ 226 h 270"/>
                <a:gd name="T20" fmla="*/ 176 w 204"/>
                <a:gd name="T21" fmla="*/ 244 h 270"/>
                <a:gd name="T22" fmla="*/ 160 w 204"/>
                <a:gd name="T23" fmla="*/ 256 h 270"/>
                <a:gd name="T24" fmla="*/ 140 w 204"/>
                <a:gd name="T25" fmla="*/ 266 h 270"/>
                <a:gd name="T26" fmla="*/ 102 w 204"/>
                <a:gd name="T27" fmla="*/ 270 h 270"/>
                <a:gd name="T28" fmla="*/ 88 w 204"/>
                <a:gd name="T29" fmla="*/ 270 h 270"/>
                <a:gd name="T30" fmla="*/ 64 w 204"/>
                <a:gd name="T31" fmla="*/ 266 h 270"/>
                <a:gd name="T32" fmla="*/ 44 w 204"/>
                <a:gd name="T33" fmla="*/ 258 h 270"/>
                <a:gd name="T34" fmla="*/ 28 w 204"/>
                <a:gd name="T35" fmla="*/ 244 h 270"/>
                <a:gd name="T36" fmla="*/ 16 w 204"/>
                <a:gd name="T37" fmla="*/ 228 h 270"/>
                <a:gd name="T38" fmla="*/ 6 w 204"/>
                <a:gd name="T39" fmla="*/ 194 h 270"/>
                <a:gd name="T40" fmla="*/ 0 w 204"/>
                <a:gd name="T41" fmla="*/ 136 h 270"/>
                <a:gd name="T42" fmla="*/ 2 w 204"/>
                <a:gd name="T43" fmla="*/ 104 h 270"/>
                <a:gd name="T44" fmla="*/ 14 w 204"/>
                <a:gd name="T45" fmla="*/ 54 h 270"/>
                <a:gd name="T46" fmla="*/ 24 w 204"/>
                <a:gd name="T47" fmla="*/ 34 h 270"/>
                <a:gd name="T48" fmla="*/ 38 w 204"/>
                <a:gd name="T49" fmla="*/ 20 h 270"/>
                <a:gd name="T50" fmla="*/ 54 w 204"/>
                <a:gd name="T51" fmla="*/ 8 h 270"/>
                <a:gd name="T52" fmla="*/ 76 w 204"/>
                <a:gd name="T53" fmla="*/ 2 h 270"/>
                <a:gd name="T54" fmla="*/ 102 w 204"/>
                <a:gd name="T55" fmla="*/ 0 h 270"/>
                <a:gd name="T56" fmla="*/ 102 w 204"/>
                <a:gd name="T57" fmla="*/ 226 h 270"/>
                <a:gd name="T58" fmla="*/ 120 w 204"/>
                <a:gd name="T59" fmla="*/ 220 h 270"/>
                <a:gd name="T60" fmla="*/ 130 w 204"/>
                <a:gd name="T61" fmla="*/ 204 h 270"/>
                <a:gd name="T62" fmla="*/ 136 w 204"/>
                <a:gd name="T63" fmla="*/ 176 h 270"/>
                <a:gd name="T64" fmla="*/ 138 w 204"/>
                <a:gd name="T65" fmla="*/ 136 h 270"/>
                <a:gd name="T66" fmla="*/ 134 w 204"/>
                <a:gd name="T67" fmla="*/ 78 h 270"/>
                <a:gd name="T68" fmla="*/ 126 w 204"/>
                <a:gd name="T69" fmla="*/ 56 h 270"/>
                <a:gd name="T70" fmla="*/ 112 w 204"/>
                <a:gd name="T71" fmla="*/ 46 h 270"/>
                <a:gd name="T72" fmla="*/ 102 w 204"/>
                <a:gd name="T73" fmla="*/ 44 h 270"/>
                <a:gd name="T74" fmla="*/ 84 w 204"/>
                <a:gd name="T75" fmla="*/ 52 h 270"/>
                <a:gd name="T76" fmla="*/ 72 w 204"/>
                <a:gd name="T77" fmla="*/ 70 h 270"/>
                <a:gd name="T78" fmla="*/ 68 w 204"/>
                <a:gd name="T79" fmla="*/ 98 h 270"/>
                <a:gd name="T80" fmla="*/ 66 w 204"/>
                <a:gd name="T81" fmla="*/ 136 h 270"/>
                <a:gd name="T82" fmla="*/ 70 w 204"/>
                <a:gd name="T83" fmla="*/ 186 h 270"/>
                <a:gd name="T84" fmla="*/ 76 w 204"/>
                <a:gd name="T85" fmla="*/ 210 h 270"/>
                <a:gd name="T86" fmla="*/ 92 w 204"/>
                <a:gd name="T87" fmla="*/ 224 h 270"/>
                <a:gd name="T88" fmla="*/ 102 w 204"/>
                <a:gd name="T89" fmla="*/ 226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6" y="94"/>
                  </a:lnTo>
                  <a:lnTo>
                    <a:pt x="134" y="78"/>
                  </a:lnTo>
                  <a:lnTo>
                    <a:pt x="130" y="66"/>
                  </a:lnTo>
                  <a:lnTo>
                    <a:pt x="126" y="56"/>
                  </a:lnTo>
                  <a:lnTo>
                    <a:pt x="120" y="50"/>
                  </a:lnTo>
                  <a:lnTo>
                    <a:pt x="112" y="46"/>
                  </a:lnTo>
                  <a:lnTo>
                    <a:pt x="102" y="44"/>
                  </a:lnTo>
                  <a:lnTo>
                    <a:pt x="92" y="46"/>
                  </a:lnTo>
                  <a:lnTo>
                    <a:pt x="84" y="52"/>
                  </a:lnTo>
                  <a:lnTo>
                    <a:pt x="76" y="60"/>
                  </a:lnTo>
                  <a:lnTo>
                    <a:pt x="72" y="70"/>
                  </a:lnTo>
                  <a:lnTo>
                    <a:pt x="70" y="84"/>
                  </a:lnTo>
                  <a:lnTo>
                    <a:pt x="68" y="98"/>
                  </a:lnTo>
                  <a:lnTo>
                    <a:pt x="66" y="136"/>
                  </a:lnTo>
                  <a:lnTo>
                    <a:pt x="68" y="172"/>
                  </a:lnTo>
                  <a:lnTo>
                    <a:pt x="70" y="186"/>
                  </a:lnTo>
                  <a:lnTo>
                    <a:pt x="72" y="200"/>
                  </a:lnTo>
                  <a:lnTo>
                    <a:pt x="76" y="210"/>
                  </a:lnTo>
                  <a:lnTo>
                    <a:pt x="84" y="218"/>
                  </a:lnTo>
                  <a:lnTo>
                    <a:pt x="92" y="224"/>
                  </a:lnTo>
                  <a:lnTo>
                    <a:pt x="102" y="2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5" name="Freeform 32"/>
            <p:cNvSpPr>
              <a:spLocks/>
            </p:cNvSpPr>
            <p:nvPr/>
          </p:nvSpPr>
          <p:spPr bwMode="auto">
            <a:xfrm>
              <a:off x="4926747" y="673735"/>
              <a:ext cx="504027" cy="420538"/>
            </a:xfrm>
            <a:custGeom>
              <a:avLst/>
              <a:gdLst>
                <a:gd name="T0" fmla="*/ 62 w 318"/>
                <a:gd name="T1" fmla="*/ 6 h 264"/>
                <a:gd name="T2" fmla="*/ 64 w 318"/>
                <a:gd name="T3" fmla="*/ 32 h 264"/>
                <a:gd name="T4" fmla="*/ 76 w 318"/>
                <a:gd name="T5" fmla="*/ 18 h 264"/>
                <a:gd name="T6" fmla="*/ 92 w 318"/>
                <a:gd name="T7" fmla="*/ 8 h 264"/>
                <a:gd name="T8" fmla="*/ 128 w 318"/>
                <a:gd name="T9" fmla="*/ 0 h 264"/>
                <a:gd name="T10" fmla="*/ 140 w 318"/>
                <a:gd name="T11" fmla="*/ 0 h 264"/>
                <a:gd name="T12" fmla="*/ 158 w 318"/>
                <a:gd name="T13" fmla="*/ 6 h 264"/>
                <a:gd name="T14" fmla="*/ 174 w 318"/>
                <a:gd name="T15" fmla="*/ 16 h 264"/>
                <a:gd name="T16" fmla="*/ 184 w 318"/>
                <a:gd name="T17" fmla="*/ 32 h 264"/>
                <a:gd name="T18" fmla="*/ 188 w 318"/>
                <a:gd name="T19" fmla="*/ 40 h 264"/>
                <a:gd name="T20" fmla="*/ 194 w 318"/>
                <a:gd name="T21" fmla="*/ 32 h 264"/>
                <a:gd name="T22" fmla="*/ 206 w 318"/>
                <a:gd name="T23" fmla="*/ 16 h 264"/>
                <a:gd name="T24" fmla="*/ 222 w 318"/>
                <a:gd name="T25" fmla="*/ 6 h 264"/>
                <a:gd name="T26" fmla="*/ 242 w 318"/>
                <a:gd name="T27" fmla="*/ 0 h 264"/>
                <a:gd name="T28" fmla="*/ 254 w 318"/>
                <a:gd name="T29" fmla="*/ 0 h 264"/>
                <a:gd name="T30" fmla="*/ 282 w 318"/>
                <a:gd name="T31" fmla="*/ 4 h 264"/>
                <a:gd name="T32" fmla="*/ 302 w 318"/>
                <a:gd name="T33" fmla="*/ 20 h 264"/>
                <a:gd name="T34" fmla="*/ 314 w 318"/>
                <a:gd name="T35" fmla="*/ 44 h 264"/>
                <a:gd name="T36" fmla="*/ 318 w 318"/>
                <a:gd name="T37" fmla="*/ 76 h 264"/>
                <a:gd name="T38" fmla="*/ 252 w 318"/>
                <a:gd name="T39" fmla="*/ 264 h 264"/>
                <a:gd name="T40" fmla="*/ 252 w 318"/>
                <a:gd name="T41" fmla="*/ 84 h 264"/>
                <a:gd name="T42" fmla="*/ 246 w 318"/>
                <a:gd name="T43" fmla="*/ 60 h 264"/>
                <a:gd name="T44" fmla="*/ 238 w 318"/>
                <a:gd name="T45" fmla="*/ 52 h 264"/>
                <a:gd name="T46" fmla="*/ 226 w 318"/>
                <a:gd name="T47" fmla="*/ 50 h 264"/>
                <a:gd name="T48" fmla="*/ 218 w 318"/>
                <a:gd name="T49" fmla="*/ 52 h 264"/>
                <a:gd name="T50" fmla="*/ 206 w 318"/>
                <a:gd name="T51" fmla="*/ 56 h 264"/>
                <a:gd name="T52" fmla="*/ 198 w 318"/>
                <a:gd name="T53" fmla="*/ 68 h 264"/>
                <a:gd name="T54" fmla="*/ 192 w 318"/>
                <a:gd name="T55" fmla="*/ 84 h 264"/>
                <a:gd name="T56" fmla="*/ 192 w 318"/>
                <a:gd name="T57" fmla="*/ 264 h 264"/>
                <a:gd name="T58" fmla="*/ 126 w 318"/>
                <a:gd name="T59" fmla="*/ 84 h 264"/>
                <a:gd name="T60" fmla="*/ 124 w 318"/>
                <a:gd name="T61" fmla="*/ 70 h 264"/>
                <a:gd name="T62" fmla="*/ 116 w 318"/>
                <a:gd name="T63" fmla="*/ 56 h 264"/>
                <a:gd name="T64" fmla="*/ 106 w 318"/>
                <a:gd name="T65" fmla="*/ 50 h 264"/>
                <a:gd name="T66" fmla="*/ 100 w 318"/>
                <a:gd name="T67" fmla="*/ 50 h 264"/>
                <a:gd name="T68" fmla="*/ 86 w 318"/>
                <a:gd name="T69" fmla="*/ 54 h 264"/>
                <a:gd name="T70" fmla="*/ 74 w 318"/>
                <a:gd name="T71" fmla="*/ 62 h 264"/>
                <a:gd name="T72" fmla="*/ 68 w 318"/>
                <a:gd name="T73" fmla="*/ 76 h 264"/>
                <a:gd name="T74" fmla="*/ 66 w 318"/>
                <a:gd name="T75" fmla="*/ 94 h 264"/>
                <a:gd name="T76" fmla="*/ 0 w 318"/>
                <a:gd name="T77" fmla="*/ 264 h 2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8" h="264">
                  <a:moveTo>
                    <a:pt x="0" y="6"/>
                  </a:moveTo>
                  <a:lnTo>
                    <a:pt x="62" y="6"/>
                  </a:lnTo>
                  <a:lnTo>
                    <a:pt x="62" y="32"/>
                  </a:lnTo>
                  <a:lnTo>
                    <a:pt x="64" y="32"/>
                  </a:lnTo>
                  <a:lnTo>
                    <a:pt x="76" y="18"/>
                  </a:lnTo>
                  <a:lnTo>
                    <a:pt x="84" y="12"/>
                  </a:lnTo>
                  <a:lnTo>
                    <a:pt x="92" y="8"/>
                  </a:lnTo>
                  <a:lnTo>
                    <a:pt x="110" y="2"/>
                  </a:lnTo>
                  <a:lnTo>
                    <a:pt x="128" y="0"/>
                  </a:lnTo>
                  <a:lnTo>
                    <a:pt x="140" y="0"/>
                  </a:lnTo>
                  <a:lnTo>
                    <a:pt x="150" y="2"/>
                  </a:lnTo>
                  <a:lnTo>
                    <a:pt x="158" y="6"/>
                  </a:lnTo>
                  <a:lnTo>
                    <a:pt x="166" y="10"/>
                  </a:lnTo>
                  <a:lnTo>
                    <a:pt x="174" y="16"/>
                  </a:lnTo>
                  <a:lnTo>
                    <a:pt x="180" y="24"/>
                  </a:lnTo>
                  <a:lnTo>
                    <a:pt x="184" y="32"/>
                  </a:lnTo>
                  <a:lnTo>
                    <a:pt x="188" y="40"/>
                  </a:lnTo>
                  <a:lnTo>
                    <a:pt x="194" y="32"/>
                  </a:lnTo>
                  <a:lnTo>
                    <a:pt x="198" y="22"/>
                  </a:lnTo>
                  <a:lnTo>
                    <a:pt x="206" y="16"/>
                  </a:lnTo>
                  <a:lnTo>
                    <a:pt x="214" y="10"/>
                  </a:lnTo>
                  <a:lnTo>
                    <a:pt x="222" y="6"/>
                  </a:lnTo>
                  <a:lnTo>
                    <a:pt x="232" y="2"/>
                  </a:lnTo>
                  <a:lnTo>
                    <a:pt x="242"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0" y="70"/>
                  </a:lnTo>
                  <a:lnTo>
                    <a:pt x="246" y="60"/>
                  </a:lnTo>
                  <a:lnTo>
                    <a:pt x="242" y="56"/>
                  </a:lnTo>
                  <a:lnTo>
                    <a:pt x="238" y="52"/>
                  </a:lnTo>
                  <a:lnTo>
                    <a:pt x="232"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4" y="70"/>
                  </a:lnTo>
                  <a:lnTo>
                    <a:pt x="120" y="60"/>
                  </a:lnTo>
                  <a:lnTo>
                    <a:pt x="116" y="56"/>
                  </a:lnTo>
                  <a:lnTo>
                    <a:pt x="112" y="52"/>
                  </a:lnTo>
                  <a:lnTo>
                    <a:pt x="106"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grpSp>
      <p:sp>
        <p:nvSpPr>
          <p:cNvPr id="16" name="Rectangle 33">
            <a:hlinkClick r:id="rId3"/>
          </p:cNvPr>
          <p:cNvSpPr>
            <a:spLocks noChangeArrowheads="1"/>
          </p:cNvSpPr>
          <p:nvPr userDrawn="1"/>
        </p:nvSpPr>
        <p:spPr bwMode="auto">
          <a:xfrm>
            <a:off x="3668717" y="4594226"/>
            <a:ext cx="1806575" cy="284163"/>
          </a:xfrm>
          <a:prstGeom prst="rect">
            <a:avLst/>
          </a:prstGeom>
          <a:solidFill>
            <a:schemeClr val="bg1">
              <a:alpha val="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50000"/>
              </a:spcBef>
              <a:spcAft>
                <a:spcPct val="17000"/>
              </a:spcAft>
              <a:buClr>
                <a:srgbClr val="000000"/>
              </a:buClr>
              <a:buFont typeface="Wingdings" pitchFamily="2" charset="2"/>
              <a:buNone/>
            </a:pPr>
            <a:endParaRPr lang="en-US" sz="1400" dirty="0">
              <a:solidFill>
                <a:srgbClr val="292929"/>
              </a:solidFill>
              <a:ea typeface="ＭＳ Ｐゴシック" pitchFamily="34" charset="-128"/>
            </a:endParaRPr>
          </a:p>
        </p:txBody>
      </p:sp>
      <p:sp>
        <p:nvSpPr>
          <p:cNvPr id="17" name="TextBox 17"/>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00539B"/>
                </a:solidFill>
                <a:latin typeface=" arial"/>
                <a:ea typeface=" arial"/>
                <a:cs typeface=" arial"/>
              </a:rPr>
              <a:t/>
            </a:r>
            <a:br>
              <a:rPr lang="en-US" sz="600" b="1" dirty="0">
                <a:solidFill>
                  <a:srgbClr val="00539B"/>
                </a:solidFill>
                <a:latin typeface=" arial"/>
                <a:ea typeface=" arial"/>
                <a:cs typeface=" arial"/>
              </a:rPr>
            </a:br>
            <a:r>
              <a:rPr lang="en-US" sz="600" b="1" dirty="0">
                <a:solidFill>
                  <a:srgbClr val="00539B"/>
                </a:solidFill>
                <a:latin typeface=" arial"/>
                <a:ea typeface=" arial"/>
                <a:cs typeface=" arial"/>
              </a:rPr>
              <a:t>Copyright © 2011, SAS Institute Inc. All rights reserved.</a:t>
            </a:r>
          </a:p>
        </p:txBody>
      </p:sp>
      <p:sp>
        <p:nvSpPr>
          <p:cNvPr id="20" name="Text Placeholder 9"/>
          <p:cNvSpPr>
            <a:spLocks noGrp="1"/>
          </p:cNvSpPr>
          <p:nvPr>
            <p:ph type="body" sz="quarter" idx="11"/>
          </p:nvPr>
        </p:nvSpPr>
        <p:spPr>
          <a:xfrm>
            <a:off x="1755081" y="2914652"/>
            <a:ext cx="5633847" cy="1413207"/>
          </a:xfrm>
        </p:spPr>
        <p:txBody>
          <a:bodyPr/>
          <a:lstStyle>
            <a:lvl1pPr marL="0" indent="0" algn="ctr">
              <a:lnSpc>
                <a:spcPct val="100000"/>
              </a:lnSpc>
              <a:spcBef>
                <a:spcPts val="0"/>
              </a:spcBef>
              <a:spcAft>
                <a:spcPts val="0"/>
              </a:spcAft>
              <a:buNone/>
              <a:defRPr sz="1600" b="0" baseline="0">
                <a:solidFill>
                  <a:schemeClr val="bg1"/>
                </a:solidFill>
                <a:latin typeface="Arial"/>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Rectangle 45"/>
          <p:cNvSpPr>
            <a:spLocks noGrp="1" noChangeArrowheads="1"/>
          </p:cNvSpPr>
          <p:nvPr>
            <p:ph type="subTitle" sz="quarter" idx="1"/>
          </p:nvPr>
        </p:nvSpPr>
        <p:spPr>
          <a:xfrm>
            <a:off x="1752091" y="2469166"/>
            <a:ext cx="5639818" cy="355482"/>
          </a:xfrm>
        </p:spPr>
        <p:txBody>
          <a:bodyPr/>
          <a:lstStyle>
            <a:lvl1pPr marL="0" indent="0" algn="ctr">
              <a:lnSpc>
                <a:spcPct val="95000"/>
              </a:lnSpc>
              <a:spcBef>
                <a:spcPct val="0"/>
              </a:spcBef>
              <a:spcAft>
                <a:spcPct val="0"/>
              </a:spcAft>
              <a:buFont typeface="Wingdings" pitchFamily="2" charset="2"/>
              <a:buNone/>
              <a:defRPr sz="1800" b="1" baseline="0">
                <a:solidFill>
                  <a:srgbClr val="D9D9D9"/>
                </a:solidFill>
                <a:latin typeface="Arial"/>
              </a:defRPr>
            </a:lvl1pPr>
          </a:lstStyle>
          <a:p>
            <a:r>
              <a:rPr lang="en-US" smtClean="0"/>
              <a:t>Click to edit Master subtitle style</a:t>
            </a:r>
            <a:endParaRPr lang="en-US" dirty="0"/>
          </a:p>
        </p:txBody>
      </p:sp>
    </p:spTree>
    <p:extLst>
      <p:ext uri="{BB962C8B-B14F-4D97-AF65-F5344CB8AC3E}">
        <p14:creationId xmlns:p14="http://schemas.microsoft.com/office/powerpoint/2010/main" val="112780369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7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8917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A_nur_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6" name="Textplatzhalter 5"/>
          <p:cNvSpPr>
            <a:spLocks noGrp="1"/>
          </p:cNvSpPr>
          <p:nvPr>
            <p:ph type="body" sz="quarter" idx="11"/>
          </p:nvPr>
        </p:nvSpPr>
        <p:spPr>
          <a:xfrm>
            <a:off x="684213" y="476913"/>
            <a:ext cx="8208962" cy="424732"/>
          </a:xfrm>
        </p:spPr>
        <p:txBody>
          <a:bodyPr/>
          <a:lstStyle>
            <a:lvl1pPr marL="0" indent="0">
              <a:buFontTx/>
              <a:buNone/>
              <a:defRPr sz="2400">
                <a:latin typeface="+mj-lt"/>
              </a:defRPr>
            </a:lvl1pPr>
          </a:lstStyle>
          <a:p>
            <a:pPr lvl="0"/>
            <a:r>
              <a:rPr lang="en-US" smtClean="0"/>
              <a:t>Click to edit Master text styles</a:t>
            </a:r>
          </a:p>
        </p:txBody>
      </p:sp>
    </p:spTree>
    <p:extLst>
      <p:ext uri="{BB962C8B-B14F-4D97-AF65-F5344CB8AC3E}">
        <p14:creationId xmlns:p14="http://schemas.microsoft.com/office/powerpoint/2010/main" val="2186434179"/>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306473"/>
            <a:ext cx="2515438" cy="253916"/>
          </a:xfrm>
        </p:spPr>
        <p:txBody>
          <a:bodyPr/>
          <a:lstStyle>
            <a:lvl1pPr>
              <a:defRPr>
                <a:latin typeface="Calibri" pitchFamily="34" charset="0"/>
                <a:cs typeface="Calibri" pitchFamily="34" charset="0"/>
              </a:defRPr>
            </a:lvl1p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255847"/>
            <a:ext cx="6054720"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Calibri" pitchFamily="34" charset="0"/>
                <a:cs typeface="Calibri" pitchFamily="34" charset="0"/>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0" y="1879254"/>
            <a:ext cx="8232776" cy="2001766"/>
          </a:xfrm>
        </p:spPr>
        <p:txBody>
          <a:bodyPr wrap="square" anchor="t">
            <a:spAutoFit/>
          </a:bodyPr>
          <a:lstStyle>
            <a:lvl1pPr>
              <a:defRPr baseline="0">
                <a:latin typeface="Calibri" pitchFamily="34" charset="0"/>
                <a:cs typeface="Calibri" pitchFamily="34" charset="0"/>
              </a:defRPr>
            </a:lvl1pPr>
            <a:lvl2pPr>
              <a:defRPr baseline="0">
                <a:latin typeface="Calibri" pitchFamily="34" charset="0"/>
                <a:cs typeface="Calibri" pitchFamily="34" charset="0"/>
              </a:defRPr>
            </a:lvl2pPr>
            <a:lvl3pPr>
              <a:defRPr baseline="0">
                <a:latin typeface="Calibri" pitchFamily="34" charset="0"/>
                <a:cs typeface="Calibri" pitchFamily="34" charset="0"/>
              </a:defRPr>
            </a:lvl3pPr>
            <a:lvl4pPr>
              <a:defRPr baseline="0">
                <a:latin typeface="Calibri" pitchFamily="34" charset="0"/>
                <a:cs typeface="Calibri" pitchFamily="34" charset="0"/>
              </a:defRPr>
            </a:lvl4pPr>
            <a:lvl5pPr>
              <a:defRPr baseline="0">
                <a:latin typeface="Calibri" pitchFamily="34" charset="0"/>
                <a:cs typeface="Calibri"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2405476654"/>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2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255847"/>
            <a:ext cx="6054720"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0" y="1879253"/>
            <a:ext cx="8232776" cy="1384995"/>
          </a:xfr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2253366023"/>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6" y="255847"/>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2109832971"/>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6" y="255847"/>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833140386"/>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Line 47"/>
          <p:cNvSpPr>
            <a:spLocks noChangeShapeType="1"/>
          </p:cNvSpPr>
          <p:nvPr/>
        </p:nvSpPr>
        <p:spPr bwMode="auto">
          <a:xfrm>
            <a:off x="1252538" y="3198813"/>
            <a:ext cx="4805362" cy="0"/>
          </a:xfrm>
          <a:prstGeom prst="line">
            <a:avLst/>
          </a:prstGeom>
          <a:noFill/>
          <a:ln w="19050">
            <a:solidFill>
              <a:schemeClr val="accent5"/>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dirty="0">
              <a:solidFill>
                <a:srgbClr val="292929"/>
              </a:solidFill>
              <a:ea typeface="ＭＳ Ｐゴシック" pitchFamily="34" charset="-128"/>
            </a:endParaRPr>
          </a:p>
        </p:txBody>
      </p:sp>
      <p:sp>
        <p:nvSpPr>
          <p:cNvPr id="5" name="Rectangle 5"/>
          <p:cNvSpPr>
            <a:spLocks noChangeArrowheads="1"/>
          </p:cNvSpPr>
          <p:nvPr userDrawn="1"/>
        </p:nvSpPr>
        <p:spPr bwMode="auto">
          <a:xfrm>
            <a:off x="4" y="0"/>
            <a:ext cx="544513" cy="5143500"/>
          </a:xfrm>
          <a:prstGeom prst="rect">
            <a:avLst/>
          </a:prstGeom>
          <a:solidFill>
            <a:srgbClr val="FF881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50000"/>
              </a:spcBef>
              <a:spcAft>
                <a:spcPct val="17000"/>
              </a:spcAft>
              <a:buClr>
                <a:srgbClr val="000000"/>
              </a:buClr>
              <a:buFont typeface="Wingdings" pitchFamily="2" charset="2"/>
              <a:buNone/>
            </a:pPr>
            <a:endParaRPr lang="en-US" sz="1400" dirty="0">
              <a:solidFill>
                <a:srgbClr val="292929"/>
              </a:solidFill>
              <a:ea typeface="ＭＳ Ｐゴシック" pitchFamily="34" charset="-128"/>
            </a:endParaRPr>
          </a:p>
        </p:txBody>
      </p:sp>
      <p:sp>
        <p:nvSpPr>
          <p:cNvPr id="6" name="TextBox 7"/>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C1C1C1"/>
                </a:solidFill>
                <a:latin typeface=" arial"/>
                <a:ea typeface=" arial"/>
                <a:cs typeface=" arial"/>
              </a:rPr>
              <a:t/>
            </a:r>
            <a:br>
              <a:rPr lang="en-US" sz="600" b="1" dirty="0">
                <a:solidFill>
                  <a:srgbClr val="C1C1C1"/>
                </a:solidFill>
                <a:latin typeface=" arial"/>
                <a:ea typeface=" arial"/>
                <a:cs typeface=" arial"/>
              </a:rPr>
            </a:br>
            <a:r>
              <a:rPr lang="en-US" sz="600" b="1" dirty="0">
                <a:solidFill>
                  <a:srgbClr val="C1C1C1"/>
                </a:solidFill>
                <a:latin typeface=" arial"/>
                <a:ea typeface=" arial"/>
                <a:cs typeface=" arial"/>
              </a:rPr>
              <a:t>Copyright © 2011, SAS Institute Inc. All rights reserved.</a:t>
            </a:r>
          </a:p>
        </p:txBody>
      </p:sp>
      <p:sp>
        <p:nvSpPr>
          <p:cNvPr id="23596" name="Rectangle 44"/>
          <p:cNvSpPr>
            <a:spLocks noGrp="1" noChangeArrowheads="1"/>
          </p:cNvSpPr>
          <p:nvPr>
            <p:ph type="ctrTitle" sz="quarter"/>
          </p:nvPr>
        </p:nvSpPr>
        <p:spPr>
          <a:xfrm>
            <a:off x="1143000" y="2199172"/>
            <a:ext cx="4914900" cy="1011944"/>
          </a:xfrm>
        </p:spPr>
        <p:txBody>
          <a:bodyPr anchor="b">
            <a:spAutoFit/>
          </a:bodyPr>
          <a:lstStyle>
            <a:lvl1pPr>
              <a:defRPr sz="3600" b="1" i="0" spc="0">
                <a:solidFill>
                  <a:srgbClr val="0053C3"/>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3200403"/>
            <a:ext cx="3810000" cy="326243"/>
          </a:xfrm>
        </p:spPr>
        <p:txBody>
          <a:bodyPr/>
          <a:lstStyle>
            <a:lvl1pPr marL="0" indent="0">
              <a:lnSpc>
                <a:spcPct val="95000"/>
              </a:lnSpc>
              <a:spcBef>
                <a:spcPct val="0"/>
              </a:spcBef>
              <a:spcAft>
                <a:spcPct val="0"/>
              </a:spcAft>
              <a:buFont typeface="Wingdings" pitchFamily="2" charset="2"/>
              <a:buNone/>
              <a:defRPr sz="1600" baseline="0">
                <a:solidFill>
                  <a:schemeClr val="tx1"/>
                </a:solidFill>
                <a:latin typeface="Arial"/>
              </a:defRPr>
            </a:lvl1pPr>
          </a:lstStyle>
          <a:p>
            <a:r>
              <a:rPr lang="en-US" smtClean="0"/>
              <a:t>Click to edit Master subtitle style</a:t>
            </a:r>
            <a:endParaRPr lang="en-US" dirty="0"/>
          </a:p>
        </p:txBody>
      </p:sp>
    </p:spTree>
    <p:extLst>
      <p:ext uri="{BB962C8B-B14F-4D97-AF65-F5344CB8AC3E}">
        <p14:creationId xmlns:p14="http://schemas.microsoft.com/office/powerpoint/2010/main" val="20641400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pic>
        <p:nvPicPr>
          <p:cNvPr id="3" name="Picture 8" descr="C:\Users\RussianBear\Desktop\OnCloud_Jon\CloudComputing_NIST_IMAGES\Panoramic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2425"/>
            <a:ext cx="9144000" cy="29298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9" name="Text Placeholder 2"/>
          <p:cNvSpPr>
            <a:spLocks noGrp="1"/>
          </p:cNvSpPr>
          <p:nvPr>
            <p:ph type="body" sz="quarter" idx="12" hasCustomPrompt="1"/>
          </p:nvPr>
        </p:nvSpPr>
        <p:spPr>
          <a:xfrm>
            <a:off x="2635250" y="264154"/>
            <a:ext cx="6051550" cy="338554"/>
          </a:xfrm>
        </p:spPr>
        <p:txBody>
          <a:bodyPr anchor="ctr"/>
          <a:lstStyle>
            <a:lvl1pPr marL="0" indent="0" algn="l">
              <a:lnSpc>
                <a:spcPct val="100000"/>
              </a:lnSpc>
              <a:buNone/>
              <a:defRPr sz="1600" b="1" i="0" cap="all" baseline="0">
                <a:solidFill>
                  <a:schemeClr val="tx2">
                    <a:lumMod val="50000"/>
                  </a:schemeClr>
                </a:solidFill>
              </a:defRPr>
            </a:lvl1pPr>
          </a:lstStyle>
          <a:p>
            <a:pPr lvl="0"/>
            <a:r>
              <a:rPr lang="en-US" dirty="0" smtClean="0"/>
              <a:t>Click to edit subtitle</a:t>
            </a:r>
          </a:p>
        </p:txBody>
      </p:sp>
      <p:sp>
        <p:nvSpPr>
          <p:cNvPr id="17" name="Content Placeholder 3"/>
          <p:cNvSpPr>
            <a:spLocks noGrp="1"/>
          </p:cNvSpPr>
          <p:nvPr>
            <p:ph sz="quarter" idx="13" hasCustomPrompt="1"/>
          </p:nvPr>
        </p:nvSpPr>
        <p:spPr>
          <a:xfrm>
            <a:off x="468313" y="1879253"/>
            <a:ext cx="4010025" cy="1384995"/>
          </a:xfrm>
        </p:spPr>
        <p:txBody>
          <a:bodyPr wrap="square" anchor="ctr">
            <a:spAutoFit/>
          </a:bodyP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4"/>
          <p:cNvSpPr>
            <a:spLocks noGrp="1"/>
          </p:cNvSpPr>
          <p:nvPr>
            <p:ph sz="quarter" idx="14" hasCustomPrompt="1"/>
          </p:nvPr>
        </p:nvSpPr>
        <p:spPr>
          <a:xfrm>
            <a:off x="4664075" y="1879253"/>
            <a:ext cx="4022725" cy="1384995"/>
          </a:xfrm>
        </p:spPr>
        <p:txBody>
          <a:bodyPr anchor="ct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Box 5"/>
          <p:cNvSpPr txBox="1"/>
          <p:nvPr/>
        </p:nvSpPr>
        <p:spPr>
          <a:xfrm>
            <a:off x="0" y="4989612"/>
            <a:ext cx="1931989" cy="153888"/>
          </a:xfrm>
          <a:prstGeom prst="rect">
            <a:avLst/>
          </a:prstGeom>
          <a:noFill/>
        </p:spPr>
        <p:txBody>
          <a:bodyPr wrap="square" anchor="ctr">
            <a:spAutoFit/>
          </a:bodyPr>
          <a:lstStyle/>
          <a:p>
            <a:pPr algn="l" defTabSz="274320" eaLnBrk="0" hangingPunct="0">
              <a:defRPr/>
            </a:pPr>
            <a:r>
              <a:rPr lang="en-US" sz="400" b="0" kern="300" spc="50" baseline="0" dirty="0" smtClean="0">
                <a:solidFill>
                  <a:schemeClr val="bg2">
                    <a:lumMod val="40000"/>
                    <a:lumOff val="60000"/>
                  </a:schemeClr>
                </a:solidFill>
                <a:latin typeface="Arial"/>
                <a:ea typeface="ＭＳ Ｐゴシック" pitchFamily="34" charset="-128"/>
                <a:cs typeface="Arial"/>
              </a:rPr>
              <a:t>Copyright </a:t>
            </a:r>
            <a:r>
              <a:rPr lang="en-US" sz="400" b="0" kern="300" spc="50" baseline="0" dirty="0">
                <a:solidFill>
                  <a:schemeClr val="bg2">
                    <a:lumMod val="40000"/>
                    <a:lumOff val="60000"/>
                  </a:schemeClr>
                </a:solidFill>
                <a:latin typeface="Arial"/>
                <a:ea typeface="ＭＳ Ｐゴシック" pitchFamily="34" charset="-128"/>
                <a:cs typeface="Arial"/>
              </a:rPr>
              <a:t>© </a:t>
            </a:r>
            <a:r>
              <a:rPr lang="en-US" sz="400" b="0" kern="300" spc="50" baseline="0" dirty="0" smtClean="0">
                <a:solidFill>
                  <a:schemeClr val="bg2">
                    <a:lumMod val="40000"/>
                    <a:lumOff val="60000"/>
                  </a:schemeClr>
                </a:solidFill>
                <a:latin typeface="Arial"/>
                <a:ea typeface="ＭＳ Ｐゴシック" pitchFamily="34" charset="-128"/>
                <a:cs typeface="Arial"/>
              </a:rPr>
              <a:t>2013, </a:t>
            </a:r>
            <a:r>
              <a:rPr lang="en-US" sz="400" b="0" kern="300" spc="50" baseline="0" dirty="0">
                <a:solidFill>
                  <a:schemeClr val="bg2">
                    <a:lumMod val="40000"/>
                    <a:lumOff val="60000"/>
                  </a:schemeClr>
                </a:solidFill>
                <a:latin typeface="Arial"/>
                <a:ea typeface="ＭＳ Ｐゴシック" pitchFamily="34" charset="-128"/>
                <a:cs typeface="Arial"/>
              </a:rPr>
              <a:t>SAS Institute Inc. All rights reserved.</a:t>
            </a:r>
          </a:p>
        </p:txBody>
      </p:sp>
      <p:pic>
        <p:nvPicPr>
          <p:cNvPr id="5"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441" y="4670708"/>
            <a:ext cx="1018358" cy="236924"/>
          </a:xfrm>
          <a:prstGeom prst="rect">
            <a:avLst/>
          </a:prstGeom>
        </p:spPr>
      </p:pic>
      <p:cxnSp>
        <p:nvCxnSpPr>
          <p:cNvPr id="6" name="Straight Connector 7"/>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462753790"/>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53C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38179" y="919162"/>
            <a:ext cx="8201025" cy="2001766"/>
          </a:xfrm>
        </p:spPr>
        <p:txBody>
          <a:bodyPr/>
          <a:lstStyle>
            <a:lvl1pPr>
              <a:buClr>
                <a:schemeClr val="accent2"/>
              </a:buClr>
              <a:defRPr/>
            </a:lvl1pPr>
            <a:lvl2pPr>
              <a:buClr>
                <a:schemeClr val="accent2"/>
              </a:buClr>
              <a:buFont typeface="Wingdings" pitchFamily="2" charset="2"/>
              <a:buChar char="§"/>
              <a:defRPr baseline="0">
                <a:solidFill>
                  <a:schemeClr val="bg2"/>
                </a:solidFill>
              </a:defRPr>
            </a:lvl2pPr>
            <a:lvl3pPr>
              <a:buClr>
                <a:schemeClr val="accent2"/>
              </a:buClr>
              <a:buFont typeface="Arial" pitchFamily="34" charset="0"/>
              <a:buChar char="»"/>
              <a:defRPr baseline="0">
                <a:solidFill>
                  <a:schemeClr val="bg2"/>
                </a:solidFill>
              </a:defRPr>
            </a:lvl3pPr>
            <a:lvl4pPr>
              <a:buClr>
                <a:schemeClr val="accent2"/>
              </a:buClr>
              <a:buFont typeface="Arial" pitchFamily="34" charset="0"/>
              <a:buChar char="»"/>
              <a:defRPr baseline="0">
                <a:solidFill>
                  <a:schemeClr val="bg2"/>
                </a:solidFill>
              </a:defRPr>
            </a:lvl4pPr>
            <a:lvl5pPr>
              <a:buClr>
                <a:schemeClr val="accent2"/>
              </a:buClr>
              <a:buFont typeface="Arial" pitchFamily="34" charset="0"/>
              <a:buChar char="–"/>
              <a:defRPr baseline="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6034661"/>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01290705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Image Only">
    <p:spTree>
      <p:nvGrpSpPr>
        <p:cNvPr id="1" name=""/>
        <p:cNvGrpSpPr/>
        <p:nvPr/>
      </p:nvGrpSpPr>
      <p:grpSpPr>
        <a:xfrm>
          <a:off x="0" y="0"/>
          <a:ext cx="0" cy="0"/>
          <a:chOff x="0" y="0"/>
          <a:chExt cx="0" cy="0"/>
        </a:xfrm>
      </p:grpSpPr>
      <p:pic>
        <p:nvPicPr>
          <p:cNvPr id="2" name="Picture 11" descr="ppt_4-3_text-no-color.png"/>
          <p:cNvPicPr preferRelativeResize="0">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86315"/>
            <a:ext cx="9144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52719E"/>
                </a:solidFill>
                <a:latin typeface=" arial"/>
                <a:ea typeface=" arial"/>
                <a:cs typeface=" arial"/>
              </a:rPr>
              <a:t/>
            </a:r>
            <a:br>
              <a:rPr lang="en-US" sz="600" b="1" dirty="0">
                <a:solidFill>
                  <a:srgbClr val="52719E"/>
                </a:solidFill>
                <a:latin typeface=" arial"/>
                <a:ea typeface=" arial"/>
                <a:cs typeface=" arial"/>
              </a:rPr>
            </a:br>
            <a:r>
              <a:rPr lang="en-US" sz="600" b="1" dirty="0">
                <a:solidFill>
                  <a:srgbClr val="52719E"/>
                </a:solidFill>
                <a:latin typeface=" arial"/>
                <a:ea typeface=" arial"/>
                <a:cs typeface=" arial"/>
              </a:rPr>
              <a:t>Copyright © 2011, SAS Institute Inc. All rights reserved.</a:t>
            </a:r>
          </a:p>
        </p:txBody>
      </p:sp>
    </p:spTree>
    <p:extLst>
      <p:ext uri="{BB962C8B-B14F-4D97-AF65-F5344CB8AC3E}">
        <p14:creationId xmlns:p14="http://schemas.microsoft.com/office/powerpoint/2010/main" val="2521932995"/>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Line 47"/>
          <p:cNvSpPr>
            <a:spLocks noChangeShapeType="1"/>
          </p:cNvSpPr>
          <p:nvPr/>
        </p:nvSpPr>
        <p:spPr bwMode="auto">
          <a:xfrm>
            <a:off x="733425" y="2146300"/>
            <a:ext cx="767715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5" name="Line 47"/>
          <p:cNvSpPr>
            <a:spLocks noChangeShapeType="1"/>
          </p:cNvSpPr>
          <p:nvPr/>
        </p:nvSpPr>
        <p:spPr bwMode="auto">
          <a:xfrm>
            <a:off x="733425" y="2146300"/>
            <a:ext cx="767715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6" name="Line 47"/>
          <p:cNvSpPr>
            <a:spLocks noChangeShapeType="1"/>
          </p:cNvSpPr>
          <p:nvPr userDrawn="1"/>
        </p:nvSpPr>
        <p:spPr bwMode="auto">
          <a:xfrm>
            <a:off x="733425" y="2146300"/>
            <a:ext cx="767715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pic>
        <p:nvPicPr>
          <p:cNvPr id="7" name="Picture 11" descr="ppt_4-3_text-no-color.png"/>
          <p:cNvPicPr preferRelativeResize="0">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86315"/>
            <a:ext cx="9144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9"/>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52719E"/>
                </a:solidFill>
                <a:latin typeface=" arial"/>
                <a:ea typeface=" arial"/>
                <a:cs typeface=" arial"/>
              </a:rPr>
              <a:t/>
            </a:r>
            <a:br>
              <a:rPr lang="en-US" sz="600" b="1" dirty="0">
                <a:solidFill>
                  <a:srgbClr val="52719E"/>
                </a:solidFill>
                <a:latin typeface=" arial"/>
                <a:ea typeface=" arial"/>
                <a:cs typeface=" arial"/>
              </a:rPr>
            </a:br>
            <a:r>
              <a:rPr lang="en-US" sz="600" b="1" dirty="0">
                <a:solidFill>
                  <a:srgbClr val="52719E"/>
                </a:solidFill>
                <a:latin typeface=" arial"/>
                <a:ea typeface=" arial"/>
                <a:cs typeface=" arial"/>
              </a:rPr>
              <a:t>Copyright © 2011, SAS Institute Inc. All rights reserved.</a:t>
            </a:r>
          </a:p>
        </p:txBody>
      </p:sp>
      <p:sp>
        <p:nvSpPr>
          <p:cNvPr id="2" name="Title 1"/>
          <p:cNvSpPr>
            <a:spLocks noGrp="1"/>
          </p:cNvSpPr>
          <p:nvPr>
            <p:ph type="title"/>
          </p:nvPr>
        </p:nvSpPr>
        <p:spPr>
          <a:xfrm>
            <a:off x="722313" y="2143126"/>
            <a:ext cx="7688262" cy="1021556"/>
          </a:xfrm>
        </p:spPr>
        <p:txBody>
          <a:bodyPr/>
          <a:lstStyle>
            <a:lvl1pPr algn="l">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773795"/>
            <a:ext cx="7688262" cy="369332"/>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16297404"/>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2300" y="1135859"/>
            <a:ext cx="3873500" cy="2459071"/>
          </a:xfrm>
        </p:spPr>
        <p:txBody>
          <a:bodyPr/>
          <a:lstStyle>
            <a:lvl1pPr>
              <a:defRPr sz="2800"/>
            </a:lvl1pPr>
            <a:lvl2pPr>
              <a:buClr>
                <a:schemeClr val="accent2"/>
              </a:buClr>
              <a:defRPr sz="2400"/>
            </a:lvl2pPr>
            <a:lvl3pPr>
              <a:defRPr sz="2000">
                <a:solidFill>
                  <a:schemeClr val="bg2"/>
                </a:solidFill>
              </a:defRPr>
            </a:lvl3pPr>
            <a:lvl4pPr>
              <a:buClr>
                <a:schemeClr val="accent2"/>
              </a:buClr>
              <a:buFont typeface="Arial" pitchFamily="34" charset="0"/>
              <a:buChar char="»"/>
              <a:defRPr sz="1800">
                <a:solidFill>
                  <a:schemeClr val="bg2"/>
                </a:solidFill>
              </a:defRPr>
            </a:lvl4pPr>
            <a:lvl5pPr>
              <a:buClr>
                <a:schemeClr val="accent2"/>
              </a:buClr>
              <a:buFont typeface="Arial" pitchFamily="34" charset="0"/>
              <a:buChar char="–"/>
              <a:defRPr sz="1800">
                <a:solidFill>
                  <a:schemeClr val="bg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5859"/>
            <a:ext cx="4191000" cy="2459071"/>
          </a:xfrm>
        </p:spPr>
        <p:txBody>
          <a:bodyPr/>
          <a:lstStyle>
            <a:lvl1pPr>
              <a:defRPr sz="2800"/>
            </a:lvl1pPr>
            <a:lvl2pPr>
              <a:buClr>
                <a:schemeClr val="accent2"/>
              </a:buClr>
              <a:defRPr sz="2400"/>
            </a:lvl2pPr>
            <a:lvl3pPr>
              <a:defRPr sz="2000">
                <a:solidFill>
                  <a:schemeClr val="bg2"/>
                </a:solidFill>
              </a:defRPr>
            </a:lvl3pPr>
            <a:lvl4pPr>
              <a:buClr>
                <a:schemeClr val="accent2"/>
              </a:buClr>
              <a:buFont typeface="Arial" pitchFamily="34" charset="0"/>
              <a:buChar char="»"/>
              <a:defRPr sz="1800">
                <a:solidFill>
                  <a:schemeClr val="bg2"/>
                </a:solidFill>
              </a:defRPr>
            </a:lvl4pPr>
            <a:lvl5pPr>
              <a:buClr>
                <a:schemeClr val="accent2"/>
              </a:buClr>
              <a:buFont typeface="Arial" pitchFamily="34" charset="0"/>
              <a:buChar char="–"/>
              <a:defRPr sz="1800">
                <a:solidFill>
                  <a:schemeClr val="bg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900574"/>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4529" y="134541"/>
            <a:ext cx="8194675" cy="8572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35000" y="709720"/>
            <a:ext cx="3862388" cy="7571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5000" y="1466851"/>
            <a:ext cx="3862388" cy="2147576"/>
          </a:xfrm>
        </p:spPr>
        <p:txBody>
          <a:bodyPr/>
          <a:lstStyle>
            <a:lvl1pPr>
              <a:defRPr sz="2400"/>
            </a:lvl1pPr>
            <a:lvl2pPr>
              <a:defRPr sz="2000"/>
            </a:lvl2pPr>
            <a:lvl3pPr>
              <a:defRPr sz="1800">
                <a:solidFill>
                  <a:schemeClr val="bg2"/>
                </a:solidFill>
              </a:defRPr>
            </a:lvl3pPr>
            <a:lvl4pPr>
              <a:buClr>
                <a:schemeClr val="accent2"/>
              </a:buClr>
              <a:buFont typeface="Arial" pitchFamily="34" charset="0"/>
              <a:buChar char="»"/>
              <a:defRPr sz="1600">
                <a:solidFill>
                  <a:schemeClr val="bg2"/>
                </a:solidFill>
              </a:defRPr>
            </a:lvl4pPr>
            <a:lvl5pPr>
              <a:buFont typeface="Arial" pitchFamily="34" charset="0"/>
              <a:buChar char="–"/>
              <a:defRPr sz="1600">
                <a:solidFill>
                  <a:schemeClr val="bg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0" y="709720"/>
            <a:ext cx="4194175" cy="7571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466849"/>
            <a:ext cx="4194175" cy="2147576"/>
          </a:xfrm>
        </p:spPr>
        <p:txBody>
          <a:bodyPr/>
          <a:lstStyle>
            <a:lvl1pPr>
              <a:defRPr sz="2400"/>
            </a:lvl1pPr>
            <a:lvl2pPr>
              <a:defRPr sz="2000"/>
            </a:lvl2pPr>
            <a:lvl3pPr>
              <a:defRPr sz="1800">
                <a:solidFill>
                  <a:schemeClr val="bg2"/>
                </a:solidFill>
              </a:defRPr>
            </a:lvl3pPr>
            <a:lvl4pPr>
              <a:buClr>
                <a:schemeClr val="accent2"/>
              </a:buClr>
              <a:buFont typeface="Arial" pitchFamily="34" charset="0"/>
              <a:buChar char="»"/>
              <a:defRPr sz="1600">
                <a:solidFill>
                  <a:schemeClr val="bg2"/>
                </a:solidFill>
              </a:defRPr>
            </a:lvl4pPr>
            <a:lvl5pPr>
              <a:buFont typeface="Arial" pitchFamily="34" charset="0"/>
              <a:buChar char="–"/>
              <a:defRPr sz="1600">
                <a:solidFill>
                  <a:schemeClr val="bg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4485167"/>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1_Black Background">
    <p:bg>
      <p:bgPr>
        <a:solidFill>
          <a:srgbClr val="000000"/>
        </a:solidFill>
        <a:effectLst/>
      </p:bgPr>
    </p:bg>
    <p:spTree>
      <p:nvGrpSpPr>
        <p:cNvPr id="1" name=""/>
        <p:cNvGrpSpPr/>
        <p:nvPr/>
      </p:nvGrpSpPr>
      <p:grpSpPr>
        <a:xfrm>
          <a:off x="0" y="0"/>
          <a:ext cx="0" cy="0"/>
          <a:chOff x="0" y="0"/>
          <a:chExt cx="0" cy="0"/>
        </a:xfrm>
      </p:grpSpPr>
      <p:sp>
        <p:nvSpPr>
          <p:cNvPr id="2" name="Slide Number Placeholder 7"/>
          <p:cNvSpPr txBox="1">
            <a:spLocks/>
          </p:cNvSpPr>
          <p:nvPr userDrawn="1"/>
        </p:nvSpPr>
        <p:spPr bwMode="auto">
          <a:xfrm>
            <a:off x="8591550" y="4908550"/>
            <a:ext cx="55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r" eaLnBrk="1" fontAlgn="base" hangingPunct="1">
              <a:spcBef>
                <a:spcPct val="50000"/>
              </a:spcBef>
              <a:spcAft>
                <a:spcPct val="17000"/>
              </a:spcAft>
              <a:buClr>
                <a:srgbClr val="000000"/>
              </a:buClr>
              <a:buFont typeface="Wingdings" pitchFamily="2" charset="2"/>
              <a:buNone/>
            </a:pPr>
            <a:fld id="{2C8A0A19-8C16-4BFA-99D1-B92E5A356B34}" type="slidenum">
              <a:rPr lang="en-US" sz="800">
                <a:solidFill>
                  <a:srgbClr val="5E5E5E"/>
                </a:solidFill>
              </a:rPr>
              <a:pPr algn="r" eaLnBrk="1" fontAlgn="base" hangingPunct="1">
                <a:spcBef>
                  <a:spcPct val="50000"/>
                </a:spcBef>
                <a:spcAft>
                  <a:spcPct val="17000"/>
                </a:spcAft>
                <a:buClr>
                  <a:srgbClr val="000000"/>
                </a:buClr>
                <a:buFont typeface="Wingdings" pitchFamily="2" charset="2"/>
                <a:buNone/>
              </a:pPr>
              <a:t>‹#›</a:t>
            </a:fld>
            <a:endParaRPr lang="en-US" sz="800" dirty="0">
              <a:solidFill>
                <a:srgbClr val="5E5E5E"/>
              </a:solidFill>
            </a:endParaRPr>
          </a:p>
        </p:txBody>
      </p:sp>
      <p:sp>
        <p:nvSpPr>
          <p:cNvPr id="3" name="TextBox 3"/>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555555"/>
                </a:solidFill>
                <a:latin typeface=" arial"/>
                <a:ea typeface=" arial"/>
                <a:cs typeface=" arial"/>
              </a:rPr>
              <a:t/>
            </a:r>
            <a:br>
              <a:rPr lang="en-US" sz="600" b="1" dirty="0">
                <a:solidFill>
                  <a:srgbClr val="555555"/>
                </a:solidFill>
                <a:latin typeface=" arial"/>
                <a:ea typeface=" arial"/>
                <a:cs typeface=" arial"/>
              </a:rPr>
            </a:br>
            <a:r>
              <a:rPr lang="en-US" sz="600" b="1" dirty="0">
                <a:solidFill>
                  <a:srgbClr val="555555"/>
                </a:solidFill>
                <a:latin typeface=" arial"/>
                <a:ea typeface=" arial"/>
                <a:cs typeface=" arial"/>
              </a:rPr>
              <a:t>Copyright © 2011, SAS Institute Inc. All rights reserved.</a:t>
            </a:r>
          </a:p>
        </p:txBody>
      </p:sp>
    </p:spTree>
    <p:extLst>
      <p:ext uri="{BB962C8B-B14F-4D97-AF65-F5344CB8AC3E}">
        <p14:creationId xmlns:p14="http://schemas.microsoft.com/office/powerpoint/2010/main" val="1487231023"/>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2" name="Slide Number Placeholder 7"/>
          <p:cNvSpPr txBox="1">
            <a:spLocks/>
          </p:cNvSpPr>
          <p:nvPr userDrawn="1"/>
        </p:nvSpPr>
        <p:spPr bwMode="auto">
          <a:xfrm>
            <a:off x="8591550" y="4908550"/>
            <a:ext cx="55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r" eaLnBrk="1" fontAlgn="base" hangingPunct="1">
              <a:spcBef>
                <a:spcPct val="50000"/>
              </a:spcBef>
              <a:spcAft>
                <a:spcPct val="17000"/>
              </a:spcAft>
              <a:buClr>
                <a:srgbClr val="000000"/>
              </a:buClr>
              <a:buFont typeface="Wingdings" pitchFamily="2" charset="2"/>
              <a:buNone/>
            </a:pPr>
            <a:fld id="{D9FFF6CC-6578-4A7B-8114-80AFC96D267F}" type="slidenum">
              <a:rPr lang="en-US" sz="800">
                <a:solidFill>
                  <a:srgbClr val="BFBFBF"/>
                </a:solidFill>
              </a:rPr>
              <a:pPr algn="r" eaLnBrk="1" fontAlgn="base" hangingPunct="1">
                <a:spcBef>
                  <a:spcPct val="50000"/>
                </a:spcBef>
                <a:spcAft>
                  <a:spcPct val="17000"/>
                </a:spcAft>
                <a:buClr>
                  <a:srgbClr val="000000"/>
                </a:buClr>
                <a:buFont typeface="Wingdings" pitchFamily="2" charset="2"/>
                <a:buNone/>
              </a:pPr>
              <a:t>‹#›</a:t>
            </a:fld>
            <a:endParaRPr lang="en-US" sz="800" dirty="0">
              <a:solidFill>
                <a:srgbClr val="BFBFBF"/>
              </a:solidFill>
            </a:endParaRPr>
          </a:p>
        </p:txBody>
      </p:sp>
      <p:sp>
        <p:nvSpPr>
          <p:cNvPr id="3" name="TextBox 4"/>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C1C1C1"/>
                </a:solidFill>
                <a:latin typeface=" arial"/>
                <a:ea typeface=" arial"/>
                <a:cs typeface=" arial"/>
              </a:rPr>
              <a:t/>
            </a:r>
            <a:br>
              <a:rPr lang="en-US" sz="600" b="1" dirty="0">
                <a:solidFill>
                  <a:srgbClr val="C1C1C1"/>
                </a:solidFill>
                <a:latin typeface=" arial"/>
                <a:ea typeface=" arial"/>
                <a:cs typeface=" arial"/>
              </a:rPr>
            </a:br>
            <a:r>
              <a:rPr lang="en-US" sz="600" b="1" dirty="0">
                <a:solidFill>
                  <a:srgbClr val="C1C1C1"/>
                </a:solidFill>
                <a:latin typeface=" arial"/>
                <a:ea typeface=" arial"/>
                <a:cs typeface=" arial"/>
              </a:rPr>
              <a:t>Copyright © 2011, SAS Institute Inc. All rights reserved.</a:t>
            </a:r>
          </a:p>
        </p:txBody>
      </p:sp>
    </p:spTree>
    <p:extLst>
      <p:ext uri="{BB962C8B-B14F-4D97-AF65-F5344CB8AC3E}">
        <p14:creationId xmlns:p14="http://schemas.microsoft.com/office/powerpoint/2010/main" val="1095632360"/>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iv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533400" y="4914900"/>
            <a:ext cx="2362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fontAlgn="base" hangingPunct="0">
              <a:spcBef>
                <a:spcPct val="0"/>
              </a:spcBef>
              <a:spcAft>
                <a:spcPct val="0"/>
              </a:spcAft>
            </a:pPr>
            <a:endParaRPr lang="en-US" sz="600" dirty="0">
              <a:solidFill>
                <a:srgbClr val="4A91D4"/>
              </a:solidFill>
              <a:ea typeface="ＭＳ Ｐゴシック" pitchFamily="34" charset="-128"/>
            </a:endParaRPr>
          </a:p>
        </p:txBody>
      </p:sp>
      <p:sp>
        <p:nvSpPr>
          <p:cNvPr id="5" name="Line 47"/>
          <p:cNvSpPr>
            <a:spLocks noChangeShapeType="1"/>
          </p:cNvSpPr>
          <p:nvPr/>
        </p:nvSpPr>
        <p:spPr bwMode="auto">
          <a:xfrm>
            <a:off x="1252538" y="3198813"/>
            <a:ext cx="4805362"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6" name="TextBox 6"/>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00539B"/>
                </a:solidFill>
                <a:latin typeface=" arial"/>
                <a:ea typeface=" arial"/>
                <a:cs typeface=" arial"/>
              </a:rPr>
              <a:t/>
            </a:r>
            <a:br>
              <a:rPr lang="en-US" sz="600" b="1" dirty="0">
                <a:solidFill>
                  <a:srgbClr val="00539B"/>
                </a:solidFill>
                <a:latin typeface=" arial"/>
                <a:ea typeface=" arial"/>
                <a:cs typeface=" arial"/>
              </a:rPr>
            </a:br>
            <a:r>
              <a:rPr lang="en-US" sz="600" b="1" dirty="0">
                <a:solidFill>
                  <a:srgbClr val="00539B"/>
                </a:solidFill>
                <a:latin typeface=" arial"/>
                <a:ea typeface=" arial"/>
                <a:cs typeface=" arial"/>
              </a:rPr>
              <a:t>Copyright © 2011, SAS Institute Inc. All rights reserved.</a:t>
            </a:r>
          </a:p>
        </p:txBody>
      </p:sp>
      <p:sp>
        <p:nvSpPr>
          <p:cNvPr id="23596" name="Rectangle 44"/>
          <p:cNvSpPr>
            <a:spLocks noGrp="1" noChangeArrowheads="1"/>
          </p:cNvSpPr>
          <p:nvPr>
            <p:ph type="ctrTitle" sz="quarter"/>
          </p:nvPr>
        </p:nvSpPr>
        <p:spPr>
          <a:xfrm>
            <a:off x="1143000" y="2199172"/>
            <a:ext cx="4914900" cy="1011944"/>
          </a:xfrm>
        </p:spPr>
        <p:txBody>
          <a:bodyPr anchor="b">
            <a:spAutoFit/>
          </a:bodyPr>
          <a:lstStyle>
            <a:lvl1pPr>
              <a:defRPr sz="3600" b="1" i="0" spc="0">
                <a:solidFill>
                  <a:schemeClr val="bg1"/>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3200403"/>
            <a:ext cx="3810000" cy="326243"/>
          </a:xfrm>
        </p:spPr>
        <p:txBody>
          <a:bodyPr/>
          <a:lstStyle>
            <a:lvl1pPr marL="0" indent="0">
              <a:lnSpc>
                <a:spcPct val="95000"/>
              </a:lnSpc>
              <a:spcBef>
                <a:spcPct val="0"/>
              </a:spcBef>
              <a:spcAft>
                <a:spcPct val="0"/>
              </a:spcAft>
              <a:buFont typeface="Wingdings" pitchFamily="2" charset="2"/>
              <a:buNone/>
              <a:defRPr sz="1600" baseline="0">
                <a:solidFill>
                  <a:schemeClr val="bg1"/>
                </a:solidFill>
                <a:latin typeface="Arial"/>
              </a:defRPr>
            </a:lvl1pPr>
          </a:lstStyle>
          <a:p>
            <a:r>
              <a:rPr lang="en-US" smtClean="0"/>
              <a:t>Click to edit Master subtitle style</a:t>
            </a:r>
            <a:endParaRPr lang="en-US" dirty="0"/>
          </a:p>
        </p:txBody>
      </p:sp>
    </p:spTree>
    <p:extLst>
      <p:ext uri="{BB962C8B-B14F-4D97-AF65-F5344CB8AC3E}">
        <p14:creationId xmlns:p14="http://schemas.microsoft.com/office/powerpoint/2010/main" val="4238015162"/>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Full Coverage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19"/>
          <p:cNvGrpSpPr>
            <a:grpSpLocks/>
          </p:cNvGrpSpPr>
          <p:nvPr userDrawn="1"/>
        </p:nvGrpSpPr>
        <p:grpSpPr bwMode="auto">
          <a:xfrm>
            <a:off x="1323979" y="4733926"/>
            <a:ext cx="1654175" cy="166688"/>
            <a:chOff x="1195324" y="673735"/>
            <a:chExt cx="4235450" cy="428625"/>
          </a:xfrm>
        </p:grpSpPr>
        <p:sp>
          <p:nvSpPr>
            <p:cNvPr id="5" name="Freeform 22"/>
            <p:cNvSpPr>
              <a:spLocks/>
            </p:cNvSpPr>
            <p:nvPr/>
          </p:nvSpPr>
          <p:spPr bwMode="auto">
            <a:xfrm>
              <a:off x="1195324" y="681899"/>
              <a:ext cx="528415" cy="412296"/>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6" name="Freeform 23"/>
            <p:cNvSpPr>
              <a:spLocks/>
            </p:cNvSpPr>
            <p:nvPr/>
          </p:nvSpPr>
          <p:spPr bwMode="auto">
            <a:xfrm>
              <a:off x="1731869" y="681899"/>
              <a:ext cx="524352" cy="412296"/>
            </a:xfrm>
            <a:custGeom>
              <a:avLst/>
              <a:gdLst>
                <a:gd name="T0" fmla="*/ 0 w 330"/>
                <a:gd name="T1" fmla="*/ 0 h 258"/>
                <a:gd name="T2" fmla="*/ 66 w 330"/>
                <a:gd name="T3" fmla="*/ 0 h 258"/>
                <a:gd name="T4" fmla="*/ 96 w 330"/>
                <a:gd name="T5" fmla="*/ 184 h 258"/>
                <a:gd name="T6" fmla="*/ 98 w 330"/>
                <a:gd name="T7" fmla="*/ 184 h 258"/>
                <a:gd name="T8" fmla="*/ 130 w 330"/>
                <a:gd name="T9" fmla="*/ 0 h 258"/>
                <a:gd name="T10" fmla="*/ 200 w 330"/>
                <a:gd name="T11" fmla="*/ 0 h 258"/>
                <a:gd name="T12" fmla="*/ 234 w 330"/>
                <a:gd name="T13" fmla="*/ 184 h 258"/>
                <a:gd name="T14" fmla="*/ 236 w 330"/>
                <a:gd name="T15" fmla="*/ 184 h 258"/>
                <a:gd name="T16" fmla="*/ 266 w 330"/>
                <a:gd name="T17" fmla="*/ 0 h 258"/>
                <a:gd name="T18" fmla="*/ 330 w 330"/>
                <a:gd name="T19" fmla="*/ 0 h 258"/>
                <a:gd name="T20" fmla="*/ 274 w 330"/>
                <a:gd name="T21" fmla="*/ 258 h 258"/>
                <a:gd name="T22" fmla="*/ 200 w 330"/>
                <a:gd name="T23" fmla="*/ 258 h 258"/>
                <a:gd name="T24" fmla="*/ 166 w 330"/>
                <a:gd name="T25" fmla="*/ 76 h 258"/>
                <a:gd name="T26" fmla="*/ 164 w 330"/>
                <a:gd name="T27" fmla="*/ 76 h 258"/>
                <a:gd name="T28" fmla="*/ 132 w 330"/>
                <a:gd name="T29" fmla="*/ 258 h 258"/>
                <a:gd name="T30" fmla="*/ 56 w 330"/>
                <a:gd name="T31" fmla="*/ 258 h 258"/>
                <a:gd name="T32" fmla="*/ 0 w 330"/>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7" name="Freeform 24"/>
            <p:cNvSpPr>
              <a:spLocks/>
            </p:cNvSpPr>
            <p:nvPr/>
          </p:nvSpPr>
          <p:spPr bwMode="auto">
            <a:xfrm>
              <a:off x="2264350" y="681899"/>
              <a:ext cx="528415" cy="412296"/>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8" name="Rectangle 25"/>
            <p:cNvSpPr>
              <a:spLocks noChangeArrowheads="1"/>
            </p:cNvSpPr>
            <p:nvPr/>
          </p:nvSpPr>
          <p:spPr bwMode="auto">
            <a:xfrm>
              <a:off x="2809024" y="975813"/>
              <a:ext cx="101617" cy="118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9" name="Freeform 26"/>
            <p:cNvSpPr>
              <a:spLocks/>
            </p:cNvSpPr>
            <p:nvPr/>
          </p:nvSpPr>
          <p:spPr bwMode="auto">
            <a:xfrm>
              <a:off x="2967547" y="673735"/>
              <a:ext cx="304856" cy="428625"/>
            </a:xfrm>
            <a:custGeom>
              <a:avLst/>
              <a:gdLst>
                <a:gd name="T0" fmla="*/ 60 w 192"/>
                <a:gd name="T1" fmla="*/ 188 h 270"/>
                <a:gd name="T2" fmla="*/ 60 w 192"/>
                <a:gd name="T3" fmla="*/ 196 h 270"/>
                <a:gd name="T4" fmla="*/ 66 w 192"/>
                <a:gd name="T5" fmla="*/ 210 h 270"/>
                <a:gd name="T6" fmla="*/ 74 w 192"/>
                <a:gd name="T7" fmla="*/ 220 h 270"/>
                <a:gd name="T8" fmla="*/ 86 w 192"/>
                <a:gd name="T9" fmla="*/ 224 h 270"/>
                <a:gd name="T10" fmla="*/ 94 w 192"/>
                <a:gd name="T11" fmla="*/ 226 h 270"/>
                <a:gd name="T12" fmla="*/ 114 w 192"/>
                <a:gd name="T13" fmla="*/ 222 h 270"/>
                <a:gd name="T14" fmla="*/ 122 w 192"/>
                <a:gd name="T15" fmla="*/ 214 h 270"/>
                <a:gd name="T16" fmla="*/ 128 w 192"/>
                <a:gd name="T17" fmla="*/ 202 h 270"/>
                <a:gd name="T18" fmla="*/ 128 w 192"/>
                <a:gd name="T19" fmla="*/ 194 h 270"/>
                <a:gd name="T20" fmla="*/ 120 w 192"/>
                <a:gd name="T21" fmla="*/ 176 h 270"/>
                <a:gd name="T22" fmla="*/ 104 w 192"/>
                <a:gd name="T23" fmla="*/ 166 h 270"/>
                <a:gd name="T24" fmla="*/ 58 w 192"/>
                <a:gd name="T25" fmla="*/ 148 h 270"/>
                <a:gd name="T26" fmla="*/ 34 w 192"/>
                <a:gd name="T27" fmla="*/ 138 h 270"/>
                <a:gd name="T28" fmla="*/ 16 w 192"/>
                <a:gd name="T29" fmla="*/ 122 h 270"/>
                <a:gd name="T30" fmla="*/ 6 w 192"/>
                <a:gd name="T31" fmla="*/ 102 h 270"/>
                <a:gd name="T32" fmla="*/ 2 w 192"/>
                <a:gd name="T33" fmla="*/ 78 h 270"/>
                <a:gd name="T34" fmla="*/ 4 w 192"/>
                <a:gd name="T35" fmla="*/ 62 h 270"/>
                <a:gd name="T36" fmla="*/ 14 w 192"/>
                <a:gd name="T37" fmla="*/ 34 h 270"/>
                <a:gd name="T38" fmla="*/ 38 w 192"/>
                <a:gd name="T39" fmla="*/ 12 h 270"/>
                <a:gd name="T40" fmla="*/ 74 w 192"/>
                <a:gd name="T41" fmla="*/ 2 h 270"/>
                <a:gd name="T42" fmla="*/ 98 w 192"/>
                <a:gd name="T43" fmla="*/ 0 h 270"/>
                <a:gd name="T44" fmla="*/ 136 w 192"/>
                <a:gd name="T45" fmla="*/ 4 h 270"/>
                <a:gd name="T46" fmla="*/ 164 w 192"/>
                <a:gd name="T47" fmla="*/ 18 h 270"/>
                <a:gd name="T48" fmla="*/ 180 w 192"/>
                <a:gd name="T49" fmla="*/ 42 h 270"/>
                <a:gd name="T50" fmla="*/ 186 w 192"/>
                <a:gd name="T51" fmla="*/ 72 h 270"/>
                <a:gd name="T52" fmla="*/ 126 w 192"/>
                <a:gd name="T53" fmla="*/ 84 h 270"/>
                <a:gd name="T54" fmla="*/ 124 w 192"/>
                <a:gd name="T55" fmla="*/ 66 h 270"/>
                <a:gd name="T56" fmla="*/ 120 w 192"/>
                <a:gd name="T57" fmla="*/ 54 h 270"/>
                <a:gd name="T58" fmla="*/ 110 w 192"/>
                <a:gd name="T59" fmla="*/ 48 h 270"/>
                <a:gd name="T60" fmla="*/ 96 w 192"/>
                <a:gd name="T61" fmla="*/ 44 h 270"/>
                <a:gd name="T62" fmla="*/ 84 w 192"/>
                <a:gd name="T63" fmla="*/ 46 h 270"/>
                <a:gd name="T64" fmla="*/ 72 w 192"/>
                <a:gd name="T65" fmla="*/ 56 h 270"/>
                <a:gd name="T66" fmla="*/ 66 w 192"/>
                <a:gd name="T67" fmla="*/ 66 h 270"/>
                <a:gd name="T68" fmla="*/ 66 w 192"/>
                <a:gd name="T69" fmla="*/ 72 h 270"/>
                <a:gd name="T70" fmla="*/ 72 w 192"/>
                <a:gd name="T71" fmla="*/ 90 h 270"/>
                <a:gd name="T72" fmla="*/ 94 w 192"/>
                <a:gd name="T73" fmla="*/ 102 h 270"/>
                <a:gd name="T74" fmla="*/ 134 w 192"/>
                <a:gd name="T75" fmla="*/ 116 h 270"/>
                <a:gd name="T76" fmla="*/ 160 w 192"/>
                <a:gd name="T77" fmla="*/ 128 h 270"/>
                <a:gd name="T78" fmla="*/ 178 w 192"/>
                <a:gd name="T79" fmla="*/ 144 h 270"/>
                <a:gd name="T80" fmla="*/ 188 w 192"/>
                <a:gd name="T81" fmla="*/ 164 h 270"/>
                <a:gd name="T82" fmla="*/ 192 w 192"/>
                <a:gd name="T83" fmla="*/ 190 h 270"/>
                <a:gd name="T84" fmla="*/ 190 w 192"/>
                <a:gd name="T85" fmla="*/ 208 h 270"/>
                <a:gd name="T86" fmla="*/ 176 w 192"/>
                <a:gd name="T87" fmla="*/ 240 h 270"/>
                <a:gd name="T88" fmla="*/ 150 w 192"/>
                <a:gd name="T89" fmla="*/ 260 h 270"/>
                <a:gd name="T90" fmla="*/ 116 w 192"/>
                <a:gd name="T91" fmla="*/ 270 h 270"/>
                <a:gd name="T92" fmla="*/ 96 w 192"/>
                <a:gd name="T93" fmla="*/ 270 h 270"/>
                <a:gd name="T94" fmla="*/ 50 w 192"/>
                <a:gd name="T95" fmla="*/ 264 h 270"/>
                <a:gd name="T96" fmla="*/ 20 w 192"/>
                <a:gd name="T97" fmla="*/ 248 h 270"/>
                <a:gd name="T98" fmla="*/ 6 w 192"/>
                <a:gd name="T99" fmla="*/ 222 h 270"/>
                <a:gd name="T100" fmla="*/ 0 w 192"/>
                <a:gd name="T101" fmla="*/ 188 h 270"/>
                <a:gd name="T102" fmla="*/ 60 w 192"/>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2" h="270">
                  <a:moveTo>
                    <a:pt x="60" y="180"/>
                  </a:moveTo>
                  <a:lnTo>
                    <a:pt x="60" y="188"/>
                  </a:lnTo>
                  <a:lnTo>
                    <a:pt x="60" y="196"/>
                  </a:lnTo>
                  <a:lnTo>
                    <a:pt x="62" y="204"/>
                  </a:lnTo>
                  <a:lnTo>
                    <a:pt x="66" y="210"/>
                  </a:lnTo>
                  <a:lnTo>
                    <a:pt x="68" y="216"/>
                  </a:lnTo>
                  <a:lnTo>
                    <a:pt x="74" y="220"/>
                  </a:lnTo>
                  <a:lnTo>
                    <a:pt x="80" y="222"/>
                  </a:lnTo>
                  <a:lnTo>
                    <a:pt x="86" y="224"/>
                  </a:lnTo>
                  <a:lnTo>
                    <a:pt x="94" y="226"/>
                  </a:lnTo>
                  <a:lnTo>
                    <a:pt x="108" y="224"/>
                  </a:lnTo>
                  <a:lnTo>
                    <a:pt x="114" y="222"/>
                  </a:lnTo>
                  <a:lnTo>
                    <a:pt x="118" y="218"/>
                  </a:lnTo>
                  <a:lnTo>
                    <a:pt x="122" y="214"/>
                  </a:lnTo>
                  <a:lnTo>
                    <a:pt x="126" y="208"/>
                  </a:lnTo>
                  <a:lnTo>
                    <a:pt x="128" y="202"/>
                  </a:lnTo>
                  <a:lnTo>
                    <a:pt x="128" y="194"/>
                  </a:lnTo>
                  <a:lnTo>
                    <a:pt x="126" y="184"/>
                  </a:lnTo>
                  <a:lnTo>
                    <a:pt x="120" y="176"/>
                  </a:lnTo>
                  <a:lnTo>
                    <a:pt x="114" y="170"/>
                  </a:lnTo>
                  <a:lnTo>
                    <a:pt x="104" y="166"/>
                  </a:lnTo>
                  <a:lnTo>
                    <a:pt x="58" y="148"/>
                  </a:lnTo>
                  <a:lnTo>
                    <a:pt x="44" y="144"/>
                  </a:lnTo>
                  <a:lnTo>
                    <a:pt x="34" y="138"/>
                  </a:lnTo>
                  <a:lnTo>
                    <a:pt x="24" y="130"/>
                  </a:lnTo>
                  <a:lnTo>
                    <a:pt x="16" y="122"/>
                  </a:lnTo>
                  <a:lnTo>
                    <a:pt x="10" y="112"/>
                  </a:lnTo>
                  <a:lnTo>
                    <a:pt x="6" y="102"/>
                  </a:lnTo>
                  <a:lnTo>
                    <a:pt x="4" y="90"/>
                  </a:lnTo>
                  <a:lnTo>
                    <a:pt x="2" y="78"/>
                  </a:lnTo>
                  <a:lnTo>
                    <a:pt x="4" y="62"/>
                  </a:lnTo>
                  <a:lnTo>
                    <a:pt x="8" y="48"/>
                  </a:lnTo>
                  <a:lnTo>
                    <a:pt x="14" y="34"/>
                  </a:lnTo>
                  <a:lnTo>
                    <a:pt x="24" y="22"/>
                  </a:lnTo>
                  <a:lnTo>
                    <a:pt x="38" y="12"/>
                  </a:lnTo>
                  <a:lnTo>
                    <a:pt x="54" y="6"/>
                  </a:lnTo>
                  <a:lnTo>
                    <a:pt x="74" y="2"/>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4" y="66"/>
                  </a:lnTo>
                  <a:lnTo>
                    <a:pt x="122" y="60"/>
                  </a:lnTo>
                  <a:lnTo>
                    <a:pt x="120" y="54"/>
                  </a:lnTo>
                  <a:lnTo>
                    <a:pt x="116" y="50"/>
                  </a:lnTo>
                  <a:lnTo>
                    <a:pt x="110" y="48"/>
                  </a:lnTo>
                  <a:lnTo>
                    <a:pt x="104" y="46"/>
                  </a:lnTo>
                  <a:lnTo>
                    <a:pt x="96" y="44"/>
                  </a:lnTo>
                  <a:lnTo>
                    <a:pt x="84" y="46"/>
                  </a:lnTo>
                  <a:lnTo>
                    <a:pt x="76" y="52"/>
                  </a:lnTo>
                  <a:lnTo>
                    <a:pt x="72" y="56"/>
                  </a:lnTo>
                  <a:lnTo>
                    <a:pt x="68" y="60"/>
                  </a:lnTo>
                  <a:lnTo>
                    <a:pt x="66" y="66"/>
                  </a:lnTo>
                  <a:lnTo>
                    <a:pt x="66" y="72"/>
                  </a:lnTo>
                  <a:lnTo>
                    <a:pt x="68" y="82"/>
                  </a:lnTo>
                  <a:lnTo>
                    <a:pt x="72" y="90"/>
                  </a:lnTo>
                  <a:lnTo>
                    <a:pt x="80" y="96"/>
                  </a:lnTo>
                  <a:lnTo>
                    <a:pt x="94" y="102"/>
                  </a:lnTo>
                  <a:lnTo>
                    <a:pt x="134" y="116"/>
                  </a:lnTo>
                  <a:lnTo>
                    <a:pt x="148" y="122"/>
                  </a:lnTo>
                  <a:lnTo>
                    <a:pt x="160" y="128"/>
                  </a:lnTo>
                  <a:lnTo>
                    <a:pt x="170" y="136"/>
                  </a:lnTo>
                  <a:lnTo>
                    <a:pt x="178" y="144"/>
                  </a:lnTo>
                  <a:lnTo>
                    <a:pt x="184" y="152"/>
                  </a:lnTo>
                  <a:lnTo>
                    <a:pt x="188" y="164"/>
                  </a:lnTo>
                  <a:lnTo>
                    <a:pt x="190" y="176"/>
                  </a:lnTo>
                  <a:lnTo>
                    <a:pt x="192" y="190"/>
                  </a:lnTo>
                  <a:lnTo>
                    <a:pt x="190" y="208"/>
                  </a:lnTo>
                  <a:lnTo>
                    <a:pt x="184" y="226"/>
                  </a:lnTo>
                  <a:lnTo>
                    <a:pt x="176" y="240"/>
                  </a:lnTo>
                  <a:lnTo>
                    <a:pt x="164" y="250"/>
                  </a:lnTo>
                  <a:lnTo>
                    <a:pt x="150" y="260"/>
                  </a:lnTo>
                  <a:lnTo>
                    <a:pt x="134" y="266"/>
                  </a:lnTo>
                  <a:lnTo>
                    <a:pt x="11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0" name="Freeform 27"/>
            <p:cNvSpPr>
              <a:spLocks noEditPoints="1"/>
            </p:cNvSpPr>
            <p:nvPr/>
          </p:nvSpPr>
          <p:spPr bwMode="auto">
            <a:xfrm>
              <a:off x="3308984" y="673735"/>
              <a:ext cx="317049" cy="428625"/>
            </a:xfrm>
            <a:custGeom>
              <a:avLst/>
              <a:gdLst>
                <a:gd name="T0" fmla="*/ 8 w 200"/>
                <a:gd name="T1" fmla="*/ 80 h 270"/>
                <a:gd name="T2" fmla="*/ 10 w 200"/>
                <a:gd name="T3" fmla="*/ 58 h 270"/>
                <a:gd name="T4" fmla="*/ 24 w 200"/>
                <a:gd name="T5" fmla="*/ 28 h 270"/>
                <a:gd name="T6" fmla="*/ 48 w 200"/>
                <a:gd name="T7" fmla="*/ 10 h 270"/>
                <a:gd name="T8" fmla="*/ 80 w 200"/>
                <a:gd name="T9" fmla="*/ 0 h 270"/>
                <a:gd name="T10" fmla="*/ 98 w 200"/>
                <a:gd name="T11" fmla="*/ 0 h 270"/>
                <a:gd name="T12" fmla="*/ 146 w 200"/>
                <a:gd name="T13" fmla="*/ 6 h 270"/>
                <a:gd name="T14" fmla="*/ 174 w 200"/>
                <a:gd name="T15" fmla="*/ 22 h 270"/>
                <a:gd name="T16" fmla="*/ 188 w 200"/>
                <a:gd name="T17" fmla="*/ 46 h 270"/>
                <a:gd name="T18" fmla="*/ 192 w 200"/>
                <a:gd name="T19" fmla="*/ 78 h 270"/>
                <a:gd name="T20" fmla="*/ 192 w 200"/>
                <a:gd name="T21" fmla="*/ 214 h 270"/>
                <a:gd name="T22" fmla="*/ 196 w 200"/>
                <a:gd name="T23" fmla="*/ 254 h 270"/>
                <a:gd name="T24" fmla="*/ 136 w 200"/>
                <a:gd name="T25" fmla="*/ 264 h 270"/>
                <a:gd name="T26" fmla="*/ 132 w 200"/>
                <a:gd name="T27" fmla="*/ 250 h 270"/>
                <a:gd name="T28" fmla="*/ 128 w 200"/>
                <a:gd name="T29" fmla="*/ 238 h 270"/>
                <a:gd name="T30" fmla="*/ 122 w 200"/>
                <a:gd name="T31" fmla="*/ 246 h 270"/>
                <a:gd name="T32" fmla="*/ 108 w 200"/>
                <a:gd name="T33" fmla="*/ 260 h 270"/>
                <a:gd name="T34" fmla="*/ 92 w 200"/>
                <a:gd name="T35" fmla="*/ 268 h 270"/>
                <a:gd name="T36" fmla="*/ 62 w 200"/>
                <a:gd name="T37" fmla="*/ 270 h 270"/>
                <a:gd name="T38" fmla="*/ 46 w 200"/>
                <a:gd name="T39" fmla="*/ 268 h 270"/>
                <a:gd name="T40" fmla="*/ 22 w 200"/>
                <a:gd name="T41" fmla="*/ 256 h 270"/>
                <a:gd name="T42" fmla="*/ 8 w 200"/>
                <a:gd name="T43" fmla="*/ 236 h 270"/>
                <a:gd name="T44" fmla="*/ 0 w 200"/>
                <a:gd name="T45" fmla="*/ 210 h 270"/>
                <a:gd name="T46" fmla="*/ 0 w 200"/>
                <a:gd name="T47" fmla="*/ 196 h 270"/>
                <a:gd name="T48" fmla="*/ 4 w 200"/>
                <a:gd name="T49" fmla="*/ 166 h 270"/>
                <a:gd name="T50" fmla="*/ 16 w 200"/>
                <a:gd name="T51" fmla="*/ 144 h 270"/>
                <a:gd name="T52" fmla="*/ 36 w 200"/>
                <a:gd name="T53" fmla="*/ 128 h 270"/>
                <a:gd name="T54" fmla="*/ 64 w 200"/>
                <a:gd name="T55" fmla="*/ 116 h 270"/>
                <a:gd name="T56" fmla="*/ 102 w 200"/>
                <a:gd name="T57" fmla="*/ 106 h 270"/>
                <a:gd name="T58" fmla="*/ 122 w 200"/>
                <a:gd name="T59" fmla="*/ 96 h 270"/>
                <a:gd name="T60" fmla="*/ 128 w 200"/>
                <a:gd name="T61" fmla="*/ 76 h 270"/>
                <a:gd name="T62" fmla="*/ 126 w 200"/>
                <a:gd name="T63" fmla="*/ 62 h 270"/>
                <a:gd name="T64" fmla="*/ 122 w 200"/>
                <a:gd name="T65" fmla="*/ 54 h 270"/>
                <a:gd name="T66" fmla="*/ 112 w 200"/>
                <a:gd name="T67" fmla="*/ 46 h 270"/>
                <a:gd name="T68" fmla="*/ 98 w 200"/>
                <a:gd name="T69" fmla="*/ 44 h 270"/>
                <a:gd name="T70" fmla="*/ 90 w 200"/>
                <a:gd name="T71" fmla="*/ 46 h 270"/>
                <a:gd name="T72" fmla="*/ 80 w 200"/>
                <a:gd name="T73" fmla="*/ 50 h 270"/>
                <a:gd name="T74" fmla="*/ 72 w 200"/>
                <a:gd name="T75" fmla="*/ 58 h 270"/>
                <a:gd name="T76" fmla="*/ 68 w 200"/>
                <a:gd name="T77" fmla="*/ 78 h 270"/>
                <a:gd name="T78" fmla="*/ 8 w 200"/>
                <a:gd name="T79" fmla="*/ 86 h 270"/>
                <a:gd name="T80" fmla="*/ 128 w 200"/>
                <a:gd name="T81" fmla="*/ 136 h 270"/>
                <a:gd name="T82" fmla="*/ 100 w 200"/>
                <a:gd name="T83" fmla="*/ 148 h 270"/>
                <a:gd name="T84" fmla="*/ 84 w 200"/>
                <a:gd name="T85" fmla="*/ 154 h 270"/>
                <a:gd name="T86" fmla="*/ 72 w 200"/>
                <a:gd name="T87" fmla="*/ 162 h 270"/>
                <a:gd name="T88" fmla="*/ 64 w 200"/>
                <a:gd name="T89" fmla="*/ 174 h 270"/>
                <a:gd name="T90" fmla="*/ 62 w 200"/>
                <a:gd name="T91" fmla="*/ 190 h 270"/>
                <a:gd name="T92" fmla="*/ 68 w 200"/>
                <a:gd name="T93" fmla="*/ 214 h 270"/>
                <a:gd name="T94" fmla="*/ 76 w 200"/>
                <a:gd name="T95" fmla="*/ 222 h 270"/>
                <a:gd name="T96" fmla="*/ 88 w 200"/>
                <a:gd name="T97" fmla="*/ 226 h 270"/>
                <a:gd name="T98" fmla="*/ 102 w 200"/>
                <a:gd name="T99" fmla="*/ 224 h 270"/>
                <a:gd name="T100" fmla="*/ 114 w 200"/>
                <a:gd name="T101" fmla="*/ 216 h 270"/>
                <a:gd name="T102" fmla="*/ 124 w 200"/>
                <a:gd name="T103" fmla="*/ 204 h 270"/>
                <a:gd name="T104" fmla="*/ 128 w 200"/>
                <a:gd name="T105" fmla="*/ 186 h 2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0" h="270">
                  <a:moveTo>
                    <a:pt x="8" y="86"/>
                  </a:moveTo>
                  <a:lnTo>
                    <a:pt x="8" y="80"/>
                  </a:lnTo>
                  <a:lnTo>
                    <a:pt x="10" y="58"/>
                  </a:lnTo>
                  <a:lnTo>
                    <a:pt x="14" y="42"/>
                  </a:lnTo>
                  <a:lnTo>
                    <a:pt x="24" y="28"/>
                  </a:lnTo>
                  <a:lnTo>
                    <a:pt x="34" y="18"/>
                  </a:lnTo>
                  <a:lnTo>
                    <a:pt x="48" y="10"/>
                  </a:lnTo>
                  <a:lnTo>
                    <a:pt x="64" y="4"/>
                  </a:lnTo>
                  <a:lnTo>
                    <a:pt x="80" y="0"/>
                  </a:lnTo>
                  <a:lnTo>
                    <a:pt x="98" y="0"/>
                  </a:lnTo>
                  <a:lnTo>
                    <a:pt x="124" y="2"/>
                  </a:lnTo>
                  <a:lnTo>
                    <a:pt x="146" y="6"/>
                  </a:lnTo>
                  <a:lnTo>
                    <a:pt x="162" y="12"/>
                  </a:lnTo>
                  <a:lnTo>
                    <a:pt x="174" y="22"/>
                  </a:lnTo>
                  <a:lnTo>
                    <a:pt x="182" y="34"/>
                  </a:lnTo>
                  <a:lnTo>
                    <a:pt x="188" y="46"/>
                  </a:lnTo>
                  <a:lnTo>
                    <a:pt x="190" y="62"/>
                  </a:lnTo>
                  <a:lnTo>
                    <a:pt x="192" y="78"/>
                  </a:lnTo>
                  <a:lnTo>
                    <a:pt x="192" y="214"/>
                  </a:lnTo>
                  <a:lnTo>
                    <a:pt x="194" y="242"/>
                  </a:lnTo>
                  <a:lnTo>
                    <a:pt x="196" y="254"/>
                  </a:lnTo>
                  <a:lnTo>
                    <a:pt x="200" y="264"/>
                  </a:lnTo>
                  <a:lnTo>
                    <a:pt x="136" y="264"/>
                  </a:lnTo>
                  <a:lnTo>
                    <a:pt x="132" y="250"/>
                  </a:lnTo>
                  <a:lnTo>
                    <a:pt x="128" y="238"/>
                  </a:lnTo>
                  <a:lnTo>
                    <a:pt x="122" y="246"/>
                  </a:lnTo>
                  <a:lnTo>
                    <a:pt x="116" y="254"/>
                  </a:lnTo>
                  <a:lnTo>
                    <a:pt x="108" y="260"/>
                  </a:lnTo>
                  <a:lnTo>
                    <a:pt x="100" y="264"/>
                  </a:lnTo>
                  <a:lnTo>
                    <a:pt x="92" y="268"/>
                  </a:lnTo>
                  <a:lnTo>
                    <a:pt x="84" y="270"/>
                  </a:lnTo>
                  <a:lnTo>
                    <a:pt x="62" y="270"/>
                  </a:lnTo>
                  <a:lnTo>
                    <a:pt x="46" y="268"/>
                  </a:lnTo>
                  <a:lnTo>
                    <a:pt x="32" y="264"/>
                  </a:lnTo>
                  <a:lnTo>
                    <a:pt x="22" y="256"/>
                  </a:lnTo>
                  <a:lnTo>
                    <a:pt x="14" y="246"/>
                  </a:lnTo>
                  <a:lnTo>
                    <a:pt x="8" y="236"/>
                  </a:lnTo>
                  <a:lnTo>
                    <a:pt x="2" y="222"/>
                  </a:lnTo>
                  <a:lnTo>
                    <a:pt x="0" y="210"/>
                  </a:lnTo>
                  <a:lnTo>
                    <a:pt x="0" y="196"/>
                  </a:lnTo>
                  <a:lnTo>
                    <a:pt x="0" y="180"/>
                  </a:lnTo>
                  <a:lnTo>
                    <a:pt x="4" y="166"/>
                  </a:lnTo>
                  <a:lnTo>
                    <a:pt x="8" y="154"/>
                  </a:lnTo>
                  <a:lnTo>
                    <a:pt x="16" y="144"/>
                  </a:lnTo>
                  <a:lnTo>
                    <a:pt x="24" y="134"/>
                  </a:lnTo>
                  <a:lnTo>
                    <a:pt x="36" y="128"/>
                  </a:lnTo>
                  <a:lnTo>
                    <a:pt x="48" y="122"/>
                  </a:lnTo>
                  <a:lnTo>
                    <a:pt x="64" y="116"/>
                  </a:lnTo>
                  <a:lnTo>
                    <a:pt x="102" y="106"/>
                  </a:lnTo>
                  <a:lnTo>
                    <a:pt x="114" y="102"/>
                  </a:lnTo>
                  <a:lnTo>
                    <a:pt x="122" y="96"/>
                  </a:lnTo>
                  <a:lnTo>
                    <a:pt x="128" y="88"/>
                  </a:lnTo>
                  <a:lnTo>
                    <a:pt x="128" y="76"/>
                  </a:lnTo>
                  <a:lnTo>
                    <a:pt x="126" y="62"/>
                  </a:lnTo>
                  <a:lnTo>
                    <a:pt x="124" y="58"/>
                  </a:lnTo>
                  <a:lnTo>
                    <a:pt x="122" y="54"/>
                  </a:lnTo>
                  <a:lnTo>
                    <a:pt x="118" y="50"/>
                  </a:lnTo>
                  <a:lnTo>
                    <a:pt x="112" y="46"/>
                  </a:lnTo>
                  <a:lnTo>
                    <a:pt x="106" y="46"/>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84" y="154"/>
                  </a:lnTo>
                  <a:lnTo>
                    <a:pt x="76" y="158"/>
                  </a:lnTo>
                  <a:lnTo>
                    <a:pt x="72" y="162"/>
                  </a:lnTo>
                  <a:lnTo>
                    <a:pt x="68" y="168"/>
                  </a:lnTo>
                  <a:lnTo>
                    <a:pt x="64" y="174"/>
                  </a:lnTo>
                  <a:lnTo>
                    <a:pt x="62" y="190"/>
                  </a:lnTo>
                  <a:lnTo>
                    <a:pt x="64" y="204"/>
                  </a:lnTo>
                  <a:lnTo>
                    <a:pt x="68" y="214"/>
                  </a:lnTo>
                  <a:lnTo>
                    <a:pt x="72" y="220"/>
                  </a:lnTo>
                  <a:lnTo>
                    <a:pt x="76" y="222"/>
                  </a:lnTo>
                  <a:lnTo>
                    <a:pt x="82" y="224"/>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1" name="Freeform 28"/>
            <p:cNvSpPr>
              <a:spLocks/>
            </p:cNvSpPr>
            <p:nvPr/>
          </p:nvSpPr>
          <p:spPr bwMode="auto">
            <a:xfrm>
              <a:off x="3670747" y="673735"/>
              <a:ext cx="300790" cy="428625"/>
            </a:xfrm>
            <a:custGeom>
              <a:avLst/>
              <a:gdLst>
                <a:gd name="T0" fmla="*/ 58 w 190"/>
                <a:gd name="T1" fmla="*/ 188 h 270"/>
                <a:gd name="T2" fmla="*/ 60 w 190"/>
                <a:gd name="T3" fmla="*/ 196 h 270"/>
                <a:gd name="T4" fmla="*/ 64 w 190"/>
                <a:gd name="T5" fmla="*/ 210 h 270"/>
                <a:gd name="T6" fmla="*/ 72 w 190"/>
                <a:gd name="T7" fmla="*/ 220 h 270"/>
                <a:gd name="T8" fmla="*/ 86 w 190"/>
                <a:gd name="T9" fmla="*/ 224 h 270"/>
                <a:gd name="T10" fmla="*/ 94 w 190"/>
                <a:gd name="T11" fmla="*/ 226 h 270"/>
                <a:gd name="T12" fmla="*/ 112 w 190"/>
                <a:gd name="T13" fmla="*/ 222 h 270"/>
                <a:gd name="T14" fmla="*/ 122 w 190"/>
                <a:gd name="T15" fmla="*/ 214 h 270"/>
                <a:gd name="T16" fmla="*/ 126 w 190"/>
                <a:gd name="T17" fmla="*/ 202 h 270"/>
                <a:gd name="T18" fmla="*/ 126 w 190"/>
                <a:gd name="T19" fmla="*/ 194 h 270"/>
                <a:gd name="T20" fmla="*/ 120 w 190"/>
                <a:gd name="T21" fmla="*/ 176 h 270"/>
                <a:gd name="T22" fmla="*/ 102 w 190"/>
                <a:gd name="T23" fmla="*/ 166 h 270"/>
                <a:gd name="T24" fmla="*/ 56 w 190"/>
                <a:gd name="T25" fmla="*/ 148 h 270"/>
                <a:gd name="T26" fmla="*/ 32 w 190"/>
                <a:gd name="T27" fmla="*/ 138 h 270"/>
                <a:gd name="T28" fmla="*/ 16 w 190"/>
                <a:gd name="T29" fmla="*/ 122 h 270"/>
                <a:gd name="T30" fmla="*/ 4 w 190"/>
                <a:gd name="T31" fmla="*/ 102 h 270"/>
                <a:gd name="T32" fmla="*/ 2 w 190"/>
                <a:gd name="T33" fmla="*/ 78 h 270"/>
                <a:gd name="T34" fmla="*/ 2 w 190"/>
                <a:gd name="T35" fmla="*/ 62 h 270"/>
                <a:gd name="T36" fmla="*/ 14 w 190"/>
                <a:gd name="T37" fmla="*/ 34 h 270"/>
                <a:gd name="T38" fmla="*/ 36 w 190"/>
                <a:gd name="T39" fmla="*/ 12 h 270"/>
                <a:gd name="T40" fmla="*/ 72 w 190"/>
                <a:gd name="T41" fmla="*/ 2 h 270"/>
                <a:gd name="T42" fmla="*/ 96 w 190"/>
                <a:gd name="T43" fmla="*/ 0 h 270"/>
                <a:gd name="T44" fmla="*/ 136 w 190"/>
                <a:gd name="T45" fmla="*/ 4 h 270"/>
                <a:gd name="T46" fmla="*/ 162 w 190"/>
                <a:gd name="T47" fmla="*/ 18 h 270"/>
                <a:gd name="T48" fmla="*/ 178 w 190"/>
                <a:gd name="T49" fmla="*/ 42 h 270"/>
                <a:gd name="T50" fmla="*/ 184 w 190"/>
                <a:gd name="T51" fmla="*/ 72 h 270"/>
                <a:gd name="T52" fmla="*/ 124 w 190"/>
                <a:gd name="T53" fmla="*/ 84 h 270"/>
                <a:gd name="T54" fmla="*/ 124 w 190"/>
                <a:gd name="T55" fmla="*/ 66 h 270"/>
                <a:gd name="T56" fmla="*/ 118 w 190"/>
                <a:gd name="T57" fmla="*/ 54 h 270"/>
                <a:gd name="T58" fmla="*/ 110 w 190"/>
                <a:gd name="T59" fmla="*/ 48 h 270"/>
                <a:gd name="T60" fmla="*/ 96 w 190"/>
                <a:gd name="T61" fmla="*/ 44 h 270"/>
                <a:gd name="T62" fmla="*/ 84 w 190"/>
                <a:gd name="T63" fmla="*/ 46 h 270"/>
                <a:gd name="T64" fmla="*/ 70 w 190"/>
                <a:gd name="T65" fmla="*/ 56 h 270"/>
                <a:gd name="T66" fmla="*/ 66 w 190"/>
                <a:gd name="T67" fmla="*/ 66 h 270"/>
                <a:gd name="T68" fmla="*/ 64 w 190"/>
                <a:gd name="T69" fmla="*/ 72 h 270"/>
                <a:gd name="T70" fmla="*/ 70 w 190"/>
                <a:gd name="T71" fmla="*/ 90 h 270"/>
                <a:gd name="T72" fmla="*/ 94 w 190"/>
                <a:gd name="T73" fmla="*/ 102 h 270"/>
                <a:gd name="T74" fmla="*/ 134 w 190"/>
                <a:gd name="T75" fmla="*/ 116 h 270"/>
                <a:gd name="T76" fmla="*/ 160 w 190"/>
                <a:gd name="T77" fmla="*/ 128 h 270"/>
                <a:gd name="T78" fmla="*/ 178 w 190"/>
                <a:gd name="T79" fmla="*/ 144 h 270"/>
                <a:gd name="T80" fmla="*/ 186 w 190"/>
                <a:gd name="T81" fmla="*/ 164 h 270"/>
                <a:gd name="T82" fmla="*/ 190 w 190"/>
                <a:gd name="T83" fmla="*/ 190 h 270"/>
                <a:gd name="T84" fmla="*/ 188 w 190"/>
                <a:gd name="T85" fmla="*/ 208 h 270"/>
                <a:gd name="T86" fmla="*/ 174 w 190"/>
                <a:gd name="T87" fmla="*/ 240 h 270"/>
                <a:gd name="T88" fmla="*/ 148 w 190"/>
                <a:gd name="T89" fmla="*/ 260 h 270"/>
                <a:gd name="T90" fmla="*/ 114 w 190"/>
                <a:gd name="T91" fmla="*/ 270 h 270"/>
                <a:gd name="T92" fmla="*/ 94 w 190"/>
                <a:gd name="T93" fmla="*/ 270 h 270"/>
                <a:gd name="T94" fmla="*/ 48 w 190"/>
                <a:gd name="T95" fmla="*/ 264 h 270"/>
                <a:gd name="T96" fmla="*/ 20 w 190"/>
                <a:gd name="T97" fmla="*/ 248 h 270"/>
                <a:gd name="T98" fmla="*/ 4 w 190"/>
                <a:gd name="T99" fmla="*/ 222 h 270"/>
                <a:gd name="T100" fmla="*/ 0 w 190"/>
                <a:gd name="T101" fmla="*/ 188 h 270"/>
                <a:gd name="T102" fmla="*/ 58 w 190"/>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0" h="270">
                  <a:moveTo>
                    <a:pt x="58" y="180"/>
                  </a:moveTo>
                  <a:lnTo>
                    <a:pt x="58" y="188"/>
                  </a:lnTo>
                  <a:lnTo>
                    <a:pt x="60" y="196"/>
                  </a:lnTo>
                  <a:lnTo>
                    <a:pt x="62" y="204"/>
                  </a:lnTo>
                  <a:lnTo>
                    <a:pt x="64" y="210"/>
                  </a:lnTo>
                  <a:lnTo>
                    <a:pt x="68" y="216"/>
                  </a:lnTo>
                  <a:lnTo>
                    <a:pt x="72" y="220"/>
                  </a:lnTo>
                  <a:lnTo>
                    <a:pt x="78" y="222"/>
                  </a:lnTo>
                  <a:lnTo>
                    <a:pt x="86" y="224"/>
                  </a:lnTo>
                  <a:lnTo>
                    <a:pt x="94" y="226"/>
                  </a:lnTo>
                  <a:lnTo>
                    <a:pt x="108" y="224"/>
                  </a:lnTo>
                  <a:lnTo>
                    <a:pt x="112" y="222"/>
                  </a:lnTo>
                  <a:lnTo>
                    <a:pt x="118" y="218"/>
                  </a:lnTo>
                  <a:lnTo>
                    <a:pt x="122" y="214"/>
                  </a:lnTo>
                  <a:lnTo>
                    <a:pt x="124" y="208"/>
                  </a:lnTo>
                  <a:lnTo>
                    <a:pt x="126" y="202"/>
                  </a:lnTo>
                  <a:lnTo>
                    <a:pt x="126" y="194"/>
                  </a:lnTo>
                  <a:lnTo>
                    <a:pt x="124" y="184"/>
                  </a:lnTo>
                  <a:lnTo>
                    <a:pt x="120" y="176"/>
                  </a:lnTo>
                  <a:lnTo>
                    <a:pt x="112" y="170"/>
                  </a:lnTo>
                  <a:lnTo>
                    <a:pt x="102" y="166"/>
                  </a:lnTo>
                  <a:lnTo>
                    <a:pt x="56" y="148"/>
                  </a:lnTo>
                  <a:lnTo>
                    <a:pt x="44" y="144"/>
                  </a:lnTo>
                  <a:lnTo>
                    <a:pt x="32" y="138"/>
                  </a:lnTo>
                  <a:lnTo>
                    <a:pt x="24" y="130"/>
                  </a:lnTo>
                  <a:lnTo>
                    <a:pt x="16" y="122"/>
                  </a:lnTo>
                  <a:lnTo>
                    <a:pt x="10" y="112"/>
                  </a:lnTo>
                  <a:lnTo>
                    <a:pt x="4" y="102"/>
                  </a:lnTo>
                  <a:lnTo>
                    <a:pt x="2" y="90"/>
                  </a:lnTo>
                  <a:lnTo>
                    <a:pt x="2" y="78"/>
                  </a:lnTo>
                  <a:lnTo>
                    <a:pt x="2" y="62"/>
                  </a:lnTo>
                  <a:lnTo>
                    <a:pt x="6" y="48"/>
                  </a:lnTo>
                  <a:lnTo>
                    <a:pt x="14" y="34"/>
                  </a:lnTo>
                  <a:lnTo>
                    <a:pt x="24" y="22"/>
                  </a:lnTo>
                  <a:lnTo>
                    <a:pt x="36" y="12"/>
                  </a:lnTo>
                  <a:lnTo>
                    <a:pt x="52" y="6"/>
                  </a:lnTo>
                  <a:lnTo>
                    <a:pt x="72" y="2"/>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66"/>
                  </a:lnTo>
                  <a:lnTo>
                    <a:pt x="122" y="60"/>
                  </a:lnTo>
                  <a:lnTo>
                    <a:pt x="118" y="54"/>
                  </a:lnTo>
                  <a:lnTo>
                    <a:pt x="114" y="50"/>
                  </a:lnTo>
                  <a:lnTo>
                    <a:pt x="110" y="48"/>
                  </a:lnTo>
                  <a:lnTo>
                    <a:pt x="104" y="46"/>
                  </a:lnTo>
                  <a:lnTo>
                    <a:pt x="96" y="44"/>
                  </a:lnTo>
                  <a:lnTo>
                    <a:pt x="84" y="46"/>
                  </a:lnTo>
                  <a:lnTo>
                    <a:pt x="74" y="52"/>
                  </a:lnTo>
                  <a:lnTo>
                    <a:pt x="70" y="56"/>
                  </a:lnTo>
                  <a:lnTo>
                    <a:pt x="68" y="60"/>
                  </a:lnTo>
                  <a:lnTo>
                    <a:pt x="66" y="66"/>
                  </a:lnTo>
                  <a:lnTo>
                    <a:pt x="64" y="72"/>
                  </a:lnTo>
                  <a:lnTo>
                    <a:pt x="66" y="82"/>
                  </a:lnTo>
                  <a:lnTo>
                    <a:pt x="70" y="90"/>
                  </a:lnTo>
                  <a:lnTo>
                    <a:pt x="80" y="96"/>
                  </a:lnTo>
                  <a:lnTo>
                    <a:pt x="94" y="102"/>
                  </a:lnTo>
                  <a:lnTo>
                    <a:pt x="134" y="116"/>
                  </a:lnTo>
                  <a:lnTo>
                    <a:pt x="148" y="122"/>
                  </a:lnTo>
                  <a:lnTo>
                    <a:pt x="160" y="128"/>
                  </a:lnTo>
                  <a:lnTo>
                    <a:pt x="170" y="136"/>
                  </a:lnTo>
                  <a:lnTo>
                    <a:pt x="178" y="144"/>
                  </a:lnTo>
                  <a:lnTo>
                    <a:pt x="182" y="152"/>
                  </a:lnTo>
                  <a:lnTo>
                    <a:pt x="186" y="164"/>
                  </a:lnTo>
                  <a:lnTo>
                    <a:pt x="190" y="176"/>
                  </a:lnTo>
                  <a:lnTo>
                    <a:pt x="190" y="190"/>
                  </a:lnTo>
                  <a:lnTo>
                    <a:pt x="188" y="208"/>
                  </a:lnTo>
                  <a:lnTo>
                    <a:pt x="182" y="226"/>
                  </a:lnTo>
                  <a:lnTo>
                    <a:pt x="174" y="240"/>
                  </a:lnTo>
                  <a:lnTo>
                    <a:pt x="162" y="250"/>
                  </a:lnTo>
                  <a:lnTo>
                    <a:pt x="148" y="260"/>
                  </a:lnTo>
                  <a:lnTo>
                    <a:pt x="132" y="266"/>
                  </a:lnTo>
                  <a:lnTo>
                    <a:pt x="11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2" name="Rectangle 29"/>
            <p:cNvSpPr>
              <a:spLocks noChangeArrowheads="1"/>
            </p:cNvSpPr>
            <p:nvPr/>
          </p:nvSpPr>
          <p:spPr bwMode="auto">
            <a:xfrm>
              <a:off x="4032506" y="975813"/>
              <a:ext cx="101620" cy="118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3" name="Freeform 30"/>
            <p:cNvSpPr>
              <a:spLocks/>
            </p:cNvSpPr>
            <p:nvPr/>
          </p:nvSpPr>
          <p:spPr bwMode="auto">
            <a:xfrm>
              <a:off x="4191032" y="673735"/>
              <a:ext cx="317049" cy="428625"/>
            </a:xfrm>
            <a:custGeom>
              <a:avLst/>
              <a:gdLst>
                <a:gd name="T0" fmla="*/ 134 w 198"/>
                <a:gd name="T1" fmla="*/ 100 h 270"/>
                <a:gd name="T2" fmla="*/ 132 w 198"/>
                <a:gd name="T3" fmla="*/ 72 h 270"/>
                <a:gd name="T4" fmla="*/ 124 w 198"/>
                <a:gd name="T5" fmla="*/ 58 h 270"/>
                <a:gd name="T6" fmla="*/ 112 w 198"/>
                <a:gd name="T7" fmla="*/ 48 h 270"/>
                <a:gd name="T8" fmla="*/ 104 w 198"/>
                <a:gd name="T9" fmla="*/ 48 h 270"/>
                <a:gd name="T10" fmla="*/ 84 w 198"/>
                <a:gd name="T11" fmla="*/ 52 h 270"/>
                <a:gd name="T12" fmla="*/ 74 w 198"/>
                <a:gd name="T13" fmla="*/ 70 h 270"/>
                <a:gd name="T14" fmla="*/ 68 w 198"/>
                <a:gd name="T15" fmla="*/ 96 h 270"/>
                <a:gd name="T16" fmla="*/ 66 w 198"/>
                <a:gd name="T17" fmla="*/ 136 h 270"/>
                <a:gd name="T18" fmla="*/ 70 w 198"/>
                <a:gd name="T19" fmla="*/ 192 h 270"/>
                <a:gd name="T20" fmla="*/ 78 w 198"/>
                <a:gd name="T21" fmla="*/ 214 h 270"/>
                <a:gd name="T22" fmla="*/ 92 w 198"/>
                <a:gd name="T23" fmla="*/ 224 h 270"/>
                <a:gd name="T24" fmla="*/ 102 w 198"/>
                <a:gd name="T25" fmla="*/ 226 h 270"/>
                <a:gd name="T26" fmla="*/ 116 w 198"/>
                <a:gd name="T27" fmla="*/ 222 h 270"/>
                <a:gd name="T28" fmla="*/ 126 w 198"/>
                <a:gd name="T29" fmla="*/ 212 h 270"/>
                <a:gd name="T30" fmla="*/ 132 w 198"/>
                <a:gd name="T31" fmla="*/ 192 h 270"/>
                <a:gd name="T32" fmla="*/ 198 w 198"/>
                <a:gd name="T33" fmla="*/ 166 h 270"/>
                <a:gd name="T34" fmla="*/ 196 w 198"/>
                <a:gd name="T35" fmla="*/ 190 h 270"/>
                <a:gd name="T36" fmla="*/ 184 w 198"/>
                <a:gd name="T37" fmla="*/ 228 h 270"/>
                <a:gd name="T38" fmla="*/ 160 w 198"/>
                <a:gd name="T39" fmla="*/ 256 h 270"/>
                <a:gd name="T40" fmla="*/ 124 w 198"/>
                <a:gd name="T41" fmla="*/ 268 h 270"/>
                <a:gd name="T42" fmla="*/ 98 w 198"/>
                <a:gd name="T43" fmla="*/ 270 h 270"/>
                <a:gd name="T44" fmla="*/ 56 w 198"/>
                <a:gd name="T45" fmla="*/ 264 h 270"/>
                <a:gd name="T46" fmla="*/ 38 w 198"/>
                <a:gd name="T47" fmla="*/ 254 h 270"/>
                <a:gd name="T48" fmla="*/ 24 w 198"/>
                <a:gd name="T49" fmla="*/ 242 h 270"/>
                <a:gd name="T50" fmla="*/ 14 w 198"/>
                <a:gd name="T51" fmla="*/ 224 h 270"/>
                <a:gd name="T52" fmla="*/ 2 w 198"/>
                <a:gd name="T53" fmla="*/ 170 h 270"/>
                <a:gd name="T54" fmla="*/ 0 w 198"/>
                <a:gd name="T55" fmla="*/ 136 h 270"/>
                <a:gd name="T56" fmla="*/ 4 w 198"/>
                <a:gd name="T57" fmla="*/ 84 h 270"/>
                <a:gd name="T58" fmla="*/ 12 w 198"/>
                <a:gd name="T59" fmla="*/ 56 h 270"/>
                <a:gd name="T60" fmla="*/ 24 w 198"/>
                <a:gd name="T61" fmla="*/ 36 h 270"/>
                <a:gd name="T62" fmla="*/ 36 w 198"/>
                <a:gd name="T63" fmla="*/ 20 h 270"/>
                <a:gd name="T64" fmla="*/ 54 w 198"/>
                <a:gd name="T65" fmla="*/ 10 h 270"/>
                <a:gd name="T66" fmla="*/ 82 w 198"/>
                <a:gd name="T67" fmla="*/ 2 h 270"/>
                <a:gd name="T68" fmla="*/ 104 w 198"/>
                <a:gd name="T69" fmla="*/ 0 h 270"/>
                <a:gd name="T70" fmla="*/ 144 w 198"/>
                <a:gd name="T71" fmla="*/ 6 h 270"/>
                <a:gd name="T72" fmla="*/ 174 w 198"/>
                <a:gd name="T73" fmla="*/ 26 h 270"/>
                <a:gd name="T74" fmla="*/ 192 w 198"/>
                <a:gd name="T75" fmla="*/ 58 h 270"/>
                <a:gd name="T76" fmla="*/ 198 w 198"/>
                <a:gd name="T77" fmla="*/ 100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94" y="48"/>
                  </a:lnTo>
                  <a:lnTo>
                    <a:pt x="84" y="52"/>
                  </a:lnTo>
                  <a:lnTo>
                    <a:pt x="78" y="60"/>
                  </a:lnTo>
                  <a:lnTo>
                    <a:pt x="74" y="70"/>
                  </a:lnTo>
                  <a:lnTo>
                    <a:pt x="70" y="82"/>
                  </a:lnTo>
                  <a:lnTo>
                    <a:pt x="68" y="96"/>
                  </a:lnTo>
                  <a:lnTo>
                    <a:pt x="66" y="136"/>
                  </a:lnTo>
                  <a:lnTo>
                    <a:pt x="68" y="176"/>
                  </a:lnTo>
                  <a:lnTo>
                    <a:pt x="70" y="192"/>
                  </a:lnTo>
                  <a:lnTo>
                    <a:pt x="72" y="204"/>
                  </a:lnTo>
                  <a:lnTo>
                    <a:pt x="78" y="214"/>
                  </a:lnTo>
                  <a:lnTo>
                    <a:pt x="84" y="220"/>
                  </a:lnTo>
                  <a:lnTo>
                    <a:pt x="92" y="224"/>
                  </a:lnTo>
                  <a:lnTo>
                    <a:pt x="102" y="226"/>
                  </a:lnTo>
                  <a:lnTo>
                    <a:pt x="110" y="224"/>
                  </a:lnTo>
                  <a:lnTo>
                    <a:pt x="116" y="222"/>
                  </a:lnTo>
                  <a:lnTo>
                    <a:pt x="122" y="218"/>
                  </a:lnTo>
                  <a:lnTo>
                    <a:pt x="126" y="212"/>
                  </a:lnTo>
                  <a:lnTo>
                    <a:pt x="130" y="202"/>
                  </a:lnTo>
                  <a:lnTo>
                    <a:pt x="132" y="192"/>
                  </a:lnTo>
                  <a:lnTo>
                    <a:pt x="134" y="166"/>
                  </a:lnTo>
                  <a:lnTo>
                    <a:pt x="198" y="166"/>
                  </a:lnTo>
                  <a:lnTo>
                    <a:pt x="196" y="190"/>
                  </a:lnTo>
                  <a:lnTo>
                    <a:pt x="192" y="210"/>
                  </a:lnTo>
                  <a:lnTo>
                    <a:pt x="184" y="228"/>
                  </a:lnTo>
                  <a:lnTo>
                    <a:pt x="174" y="244"/>
                  </a:lnTo>
                  <a:lnTo>
                    <a:pt x="160" y="256"/>
                  </a:lnTo>
                  <a:lnTo>
                    <a:pt x="144" y="264"/>
                  </a:lnTo>
                  <a:lnTo>
                    <a:pt x="124" y="268"/>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5" name="Freeform 31"/>
            <p:cNvSpPr>
              <a:spLocks noEditPoints="1"/>
            </p:cNvSpPr>
            <p:nvPr/>
          </p:nvSpPr>
          <p:spPr bwMode="auto">
            <a:xfrm>
              <a:off x="4544663" y="673735"/>
              <a:ext cx="325179" cy="428625"/>
            </a:xfrm>
            <a:custGeom>
              <a:avLst/>
              <a:gdLst>
                <a:gd name="T0" fmla="*/ 102 w 204"/>
                <a:gd name="T1" fmla="*/ 0 h 270"/>
                <a:gd name="T2" fmla="*/ 130 w 204"/>
                <a:gd name="T3" fmla="*/ 2 h 270"/>
                <a:gd name="T4" fmla="*/ 152 w 204"/>
                <a:gd name="T5" fmla="*/ 8 h 270"/>
                <a:gd name="T6" fmla="*/ 170 w 204"/>
                <a:gd name="T7" fmla="*/ 18 h 270"/>
                <a:gd name="T8" fmla="*/ 182 w 204"/>
                <a:gd name="T9" fmla="*/ 34 h 270"/>
                <a:gd name="T10" fmla="*/ 192 w 204"/>
                <a:gd name="T11" fmla="*/ 52 h 270"/>
                <a:gd name="T12" fmla="*/ 202 w 204"/>
                <a:gd name="T13" fmla="*/ 104 h 270"/>
                <a:gd name="T14" fmla="*/ 204 w 204"/>
                <a:gd name="T15" fmla="*/ 136 h 270"/>
                <a:gd name="T16" fmla="*/ 198 w 204"/>
                <a:gd name="T17" fmla="*/ 194 h 270"/>
                <a:gd name="T18" fmla="*/ 188 w 204"/>
                <a:gd name="T19" fmla="*/ 226 h 270"/>
                <a:gd name="T20" fmla="*/ 176 w 204"/>
                <a:gd name="T21" fmla="*/ 244 h 270"/>
                <a:gd name="T22" fmla="*/ 160 w 204"/>
                <a:gd name="T23" fmla="*/ 256 h 270"/>
                <a:gd name="T24" fmla="*/ 140 w 204"/>
                <a:gd name="T25" fmla="*/ 266 h 270"/>
                <a:gd name="T26" fmla="*/ 102 w 204"/>
                <a:gd name="T27" fmla="*/ 270 h 270"/>
                <a:gd name="T28" fmla="*/ 88 w 204"/>
                <a:gd name="T29" fmla="*/ 270 h 270"/>
                <a:gd name="T30" fmla="*/ 64 w 204"/>
                <a:gd name="T31" fmla="*/ 266 h 270"/>
                <a:gd name="T32" fmla="*/ 44 w 204"/>
                <a:gd name="T33" fmla="*/ 258 h 270"/>
                <a:gd name="T34" fmla="*/ 28 w 204"/>
                <a:gd name="T35" fmla="*/ 244 h 270"/>
                <a:gd name="T36" fmla="*/ 16 w 204"/>
                <a:gd name="T37" fmla="*/ 228 h 270"/>
                <a:gd name="T38" fmla="*/ 6 w 204"/>
                <a:gd name="T39" fmla="*/ 194 h 270"/>
                <a:gd name="T40" fmla="*/ 0 w 204"/>
                <a:gd name="T41" fmla="*/ 136 h 270"/>
                <a:gd name="T42" fmla="*/ 2 w 204"/>
                <a:gd name="T43" fmla="*/ 104 h 270"/>
                <a:gd name="T44" fmla="*/ 14 w 204"/>
                <a:gd name="T45" fmla="*/ 54 h 270"/>
                <a:gd name="T46" fmla="*/ 24 w 204"/>
                <a:gd name="T47" fmla="*/ 34 h 270"/>
                <a:gd name="T48" fmla="*/ 38 w 204"/>
                <a:gd name="T49" fmla="*/ 20 h 270"/>
                <a:gd name="T50" fmla="*/ 54 w 204"/>
                <a:gd name="T51" fmla="*/ 8 h 270"/>
                <a:gd name="T52" fmla="*/ 76 w 204"/>
                <a:gd name="T53" fmla="*/ 2 h 270"/>
                <a:gd name="T54" fmla="*/ 102 w 204"/>
                <a:gd name="T55" fmla="*/ 0 h 270"/>
                <a:gd name="T56" fmla="*/ 102 w 204"/>
                <a:gd name="T57" fmla="*/ 226 h 270"/>
                <a:gd name="T58" fmla="*/ 120 w 204"/>
                <a:gd name="T59" fmla="*/ 220 h 270"/>
                <a:gd name="T60" fmla="*/ 130 w 204"/>
                <a:gd name="T61" fmla="*/ 204 h 270"/>
                <a:gd name="T62" fmla="*/ 136 w 204"/>
                <a:gd name="T63" fmla="*/ 176 h 270"/>
                <a:gd name="T64" fmla="*/ 138 w 204"/>
                <a:gd name="T65" fmla="*/ 136 h 270"/>
                <a:gd name="T66" fmla="*/ 134 w 204"/>
                <a:gd name="T67" fmla="*/ 78 h 270"/>
                <a:gd name="T68" fmla="*/ 126 w 204"/>
                <a:gd name="T69" fmla="*/ 56 h 270"/>
                <a:gd name="T70" fmla="*/ 112 w 204"/>
                <a:gd name="T71" fmla="*/ 46 h 270"/>
                <a:gd name="T72" fmla="*/ 102 w 204"/>
                <a:gd name="T73" fmla="*/ 44 h 270"/>
                <a:gd name="T74" fmla="*/ 84 w 204"/>
                <a:gd name="T75" fmla="*/ 52 h 270"/>
                <a:gd name="T76" fmla="*/ 72 w 204"/>
                <a:gd name="T77" fmla="*/ 70 h 270"/>
                <a:gd name="T78" fmla="*/ 68 w 204"/>
                <a:gd name="T79" fmla="*/ 98 h 270"/>
                <a:gd name="T80" fmla="*/ 66 w 204"/>
                <a:gd name="T81" fmla="*/ 136 h 270"/>
                <a:gd name="T82" fmla="*/ 70 w 204"/>
                <a:gd name="T83" fmla="*/ 186 h 270"/>
                <a:gd name="T84" fmla="*/ 76 w 204"/>
                <a:gd name="T85" fmla="*/ 210 h 270"/>
                <a:gd name="T86" fmla="*/ 92 w 204"/>
                <a:gd name="T87" fmla="*/ 224 h 270"/>
                <a:gd name="T88" fmla="*/ 102 w 204"/>
                <a:gd name="T89" fmla="*/ 226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6" y="94"/>
                  </a:lnTo>
                  <a:lnTo>
                    <a:pt x="134" y="78"/>
                  </a:lnTo>
                  <a:lnTo>
                    <a:pt x="130" y="66"/>
                  </a:lnTo>
                  <a:lnTo>
                    <a:pt x="126" y="56"/>
                  </a:lnTo>
                  <a:lnTo>
                    <a:pt x="120" y="50"/>
                  </a:lnTo>
                  <a:lnTo>
                    <a:pt x="112" y="46"/>
                  </a:lnTo>
                  <a:lnTo>
                    <a:pt x="102" y="44"/>
                  </a:lnTo>
                  <a:lnTo>
                    <a:pt x="92" y="46"/>
                  </a:lnTo>
                  <a:lnTo>
                    <a:pt x="84" y="52"/>
                  </a:lnTo>
                  <a:lnTo>
                    <a:pt x="76" y="60"/>
                  </a:lnTo>
                  <a:lnTo>
                    <a:pt x="72" y="70"/>
                  </a:lnTo>
                  <a:lnTo>
                    <a:pt x="70" y="84"/>
                  </a:lnTo>
                  <a:lnTo>
                    <a:pt x="68" y="98"/>
                  </a:lnTo>
                  <a:lnTo>
                    <a:pt x="66" y="136"/>
                  </a:lnTo>
                  <a:lnTo>
                    <a:pt x="68" y="172"/>
                  </a:lnTo>
                  <a:lnTo>
                    <a:pt x="70" y="186"/>
                  </a:lnTo>
                  <a:lnTo>
                    <a:pt x="72" y="200"/>
                  </a:lnTo>
                  <a:lnTo>
                    <a:pt x="76" y="210"/>
                  </a:lnTo>
                  <a:lnTo>
                    <a:pt x="84" y="218"/>
                  </a:lnTo>
                  <a:lnTo>
                    <a:pt x="92" y="224"/>
                  </a:lnTo>
                  <a:lnTo>
                    <a:pt x="102" y="2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6" name="Freeform 32"/>
            <p:cNvSpPr>
              <a:spLocks/>
            </p:cNvSpPr>
            <p:nvPr/>
          </p:nvSpPr>
          <p:spPr bwMode="auto">
            <a:xfrm>
              <a:off x="4926747" y="673735"/>
              <a:ext cx="504027" cy="420461"/>
            </a:xfrm>
            <a:custGeom>
              <a:avLst/>
              <a:gdLst>
                <a:gd name="T0" fmla="*/ 62 w 318"/>
                <a:gd name="T1" fmla="*/ 6 h 264"/>
                <a:gd name="T2" fmla="*/ 64 w 318"/>
                <a:gd name="T3" fmla="*/ 32 h 264"/>
                <a:gd name="T4" fmla="*/ 76 w 318"/>
                <a:gd name="T5" fmla="*/ 18 h 264"/>
                <a:gd name="T6" fmla="*/ 92 w 318"/>
                <a:gd name="T7" fmla="*/ 8 h 264"/>
                <a:gd name="T8" fmla="*/ 128 w 318"/>
                <a:gd name="T9" fmla="*/ 0 h 264"/>
                <a:gd name="T10" fmla="*/ 140 w 318"/>
                <a:gd name="T11" fmla="*/ 0 h 264"/>
                <a:gd name="T12" fmla="*/ 158 w 318"/>
                <a:gd name="T13" fmla="*/ 6 h 264"/>
                <a:gd name="T14" fmla="*/ 174 w 318"/>
                <a:gd name="T15" fmla="*/ 16 h 264"/>
                <a:gd name="T16" fmla="*/ 184 w 318"/>
                <a:gd name="T17" fmla="*/ 32 h 264"/>
                <a:gd name="T18" fmla="*/ 188 w 318"/>
                <a:gd name="T19" fmla="*/ 40 h 264"/>
                <a:gd name="T20" fmla="*/ 194 w 318"/>
                <a:gd name="T21" fmla="*/ 32 h 264"/>
                <a:gd name="T22" fmla="*/ 206 w 318"/>
                <a:gd name="T23" fmla="*/ 16 h 264"/>
                <a:gd name="T24" fmla="*/ 222 w 318"/>
                <a:gd name="T25" fmla="*/ 6 h 264"/>
                <a:gd name="T26" fmla="*/ 242 w 318"/>
                <a:gd name="T27" fmla="*/ 0 h 264"/>
                <a:gd name="T28" fmla="*/ 254 w 318"/>
                <a:gd name="T29" fmla="*/ 0 h 264"/>
                <a:gd name="T30" fmla="*/ 282 w 318"/>
                <a:gd name="T31" fmla="*/ 4 h 264"/>
                <a:gd name="T32" fmla="*/ 302 w 318"/>
                <a:gd name="T33" fmla="*/ 20 h 264"/>
                <a:gd name="T34" fmla="*/ 314 w 318"/>
                <a:gd name="T35" fmla="*/ 44 h 264"/>
                <a:gd name="T36" fmla="*/ 318 w 318"/>
                <a:gd name="T37" fmla="*/ 76 h 264"/>
                <a:gd name="T38" fmla="*/ 252 w 318"/>
                <a:gd name="T39" fmla="*/ 264 h 264"/>
                <a:gd name="T40" fmla="*/ 252 w 318"/>
                <a:gd name="T41" fmla="*/ 84 h 264"/>
                <a:gd name="T42" fmla="*/ 246 w 318"/>
                <a:gd name="T43" fmla="*/ 60 h 264"/>
                <a:gd name="T44" fmla="*/ 238 w 318"/>
                <a:gd name="T45" fmla="*/ 52 h 264"/>
                <a:gd name="T46" fmla="*/ 226 w 318"/>
                <a:gd name="T47" fmla="*/ 50 h 264"/>
                <a:gd name="T48" fmla="*/ 218 w 318"/>
                <a:gd name="T49" fmla="*/ 52 h 264"/>
                <a:gd name="T50" fmla="*/ 206 w 318"/>
                <a:gd name="T51" fmla="*/ 56 h 264"/>
                <a:gd name="T52" fmla="*/ 198 w 318"/>
                <a:gd name="T53" fmla="*/ 68 h 264"/>
                <a:gd name="T54" fmla="*/ 192 w 318"/>
                <a:gd name="T55" fmla="*/ 84 h 264"/>
                <a:gd name="T56" fmla="*/ 192 w 318"/>
                <a:gd name="T57" fmla="*/ 264 h 264"/>
                <a:gd name="T58" fmla="*/ 126 w 318"/>
                <a:gd name="T59" fmla="*/ 84 h 264"/>
                <a:gd name="T60" fmla="*/ 124 w 318"/>
                <a:gd name="T61" fmla="*/ 70 h 264"/>
                <a:gd name="T62" fmla="*/ 116 w 318"/>
                <a:gd name="T63" fmla="*/ 56 h 264"/>
                <a:gd name="T64" fmla="*/ 106 w 318"/>
                <a:gd name="T65" fmla="*/ 50 h 264"/>
                <a:gd name="T66" fmla="*/ 100 w 318"/>
                <a:gd name="T67" fmla="*/ 50 h 264"/>
                <a:gd name="T68" fmla="*/ 86 w 318"/>
                <a:gd name="T69" fmla="*/ 54 h 264"/>
                <a:gd name="T70" fmla="*/ 74 w 318"/>
                <a:gd name="T71" fmla="*/ 62 h 264"/>
                <a:gd name="T72" fmla="*/ 68 w 318"/>
                <a:gd name="T73" fmla="*/ 76 h 264"/>
                <a:gd name="T74" fmla="*/ 66 w 318"/>
                <a:gd name="T75" fmla="*/ 94 h 264"/>
                <a:gd name="T76" fmla="*/ 0 w 318"/>
                <a:gd name="T77" fmla="*/ 264 h 2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8" h="264">
                  <a:moveTo>
                    <a:pt x="0" y="6"/>
                  </a:moveTo>
                  <a:lnTo>
                    <a:pt x="62" y="6"/>
                  </a:lnTo>
                  <a:lnTo>
                    <a:pt x="62" y="32"/>
                  </a:lnTo>
                  <a:lnTo>
                    <a:pt x="64" y="32"/>
                  </a:lnTo>
                  <a:lnTo>
                    <a:pt x="76" y="18"/>
                  </a:lnTo>
                  <a:lnTo>
                    <a:pt x="84" y="12"/>
                  </a:lnTo>
                  <a:lnTo>
                    <a:pt x="92" y="8"/>
                  </a:lnTo>
                  <a:lnTo>
                    <a:pt x="110" y="2"/>
                  </a:lnTo>
                  <a:lnTo>
                    <a:pt x="128" y="0"/>
                  </a:lnTo>
                  <a:lnTo>
                    <a:pt x="140" y="0"/>
                  </a:lnTo>
                  <a:lnTo>
                    <a:pt x="150" y="2"/>
                  </a:lnTo>
                  <a:lnTo>
                    <a:pt x="158" y="6"/>
                  </a:lnTo>
                  <a:lnTo>
                    <a:pt x="166" y="10"/>
                  </a:lnTo>
                  <a:lnTo>
                    <a:pt x="174" y="16"/>
                  </a:lnTo>
                  <a:lnTo>
                    <a:pt x="180" y="24"/>
                  </a:lnTo>
                  <a:lnTo>
                    <a:pt x="184" y="32"/>
                  </a:lnTo>
                  <a:lnTo>
                    <a:pt x="188" y="40"/>
                  </a:lnTo>
                  <a:lnTo>
                    <a:pt x="194" y="32"/>
                  </a:lnTo>
                  <a:lnTo>
                    <a:pt x="198" y="22"/>
                  </a:lnTo>
                  <a:lnTo>
                    <a:pt x="206" y="16"/>
                  </a:lnTo>
                  <a:lnTo>
                    <a:pt x="214" y="10"/>
                  </a:lnTo>
                  <a:lnTo>
                    <a:pt x="222" y="6"/>
                  </a:lnTo>
                  <a:lnTo>
                    <a:pt x="232" y="2"/>
                  </a:lnTo>
                  <a:lnTo>
                    <a:pt x="242"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0" y="70"/>
                  </a:lnTo>
                  <a:lnTo>
                    <a:pt x="246" y="60"/>
                  </a:lnTo>
                  <a:lnTo>
                    <a:pt x="242" y="56"/>
                  </a:lnTo>
                  <a:lnTo>
                    <a:pt x="238" y="52"/>
                  </a:lnTo>
                  <a:lnTo>
                    <a:pt x="232"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4" y="70"/>
                  </a:lnTo>
                  <a:lnTo>
                    <a:pt x="120" y="60"/>
                  </a:lnTo>
                  <a:lnTo>
                    <a:pt x="116" y="56"/>
                  </a:lnTo>
                  <a:lnTo>
                    <a:pt x="112" y="52"/>
                  </a:lnTo>
                  <a:lnTo>
                    <a:pt x="106"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grpSp>
      <p:sp>
        <p:nvSpPr>
          <p:cNvPr id="17" name="Rectangle 31">
            <a:hlinkClick r:id="rId3"/>
          </p:cNvPr>
          <p:cNvSpPr>
            <a:spLocks noChangeArrowheads="1"/>
          </p:cNvSpPr>
          <p:nvPr userDrawn="1"/>
        </p:nvSpPr>
        <p:spPr bwMode="auto">
          <a:xfrm>
            <a:off x="1257304" y="4676777"/>
            <a:ext cx="1806575" cy="284163"/>
          </a:xfrm>
          <a:prstGeom prst="rect">
            <a:avLst/>
          </a:prstGeom>
          <a:solidFill>
            <a:schemeClr val="bg1">
              <a:alpha val="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50000"/>
              </a:spcBef>
              <a:spcAft>
                <a:spcPct val="17000"/>
              </a:spcAft>
              <a:buClr>
                <a:srgbClr val="000000"/>
              </a:buClr>
              <a:buFont typeface="Wingdings" pitchFamily="2" charset="2"/>
              <a:buNone/>
            </a:pPr>
            <a:endParaRPr lang="en-US" sz="1400" dirty="0">
              <a:solidFill>
                <a:srgbClr val="292929"/>
              </a:solidFill>
              <a:ea typeface="ＭＳ Ｐゴシック" pitchFamily="34" charset="-128"/>
            </a:endParaRPr>
          </a:p>
        </p:txBody>
      </p:sp>
      <p:sp>
        <p:nvSpPr>
          <p:cNvPr id="18" name="TextBox 17"/>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00539B"/>
                </a:solidFill>
                <a:latin typeface=" arial"/>
                <a:ea typeface=" arial"/>
                <a:cs typeface=" arial"/>
              </a:rPr>
              <a:t/>
            </a:r>
            <a:br>
              <a:rPr lang="en-US" sz="600" b="1" dirty="0">
                <a:solidFill>
                  <a:srgbClr val="00539B"/>
                </a:solidFill>
                <a:latin typeface=" arial"/>
                <a:ea typeface=" arial"/>
                <a:cs typeface=" arial"/>
              </a:rPr>
            </a:br>
            <a:r>
              <a:rPr lang="en-US" sz="600" b="1" dirty="0">
                <a:solidFill>
                  <a:srgbClr val="00539B"/>
                </a:solidFill>
                <a:latin typeface=" arial"/>
                <a:ea typeface=" arial"/>
                <a:cs typeface=" arial"/>
              </a:rPr>
              <a:t>Copyright © 2011, SAS Institute Inc. All rights reserved.</a:t>
            </a:r>
          </a:p>
        </p:txBody>
      </p:sp>
      <p:sp>
        <p:nvSpPr>
          <p:cNvPr id="2" name="Title 1"/>
          <p:cNvSpPr>
            <a:spLocks noGrp="1"/>
          </p:cNvSpPr>
          <p:nvPr>
            <p:ph type="title"/>
          </p:nvPr>
        </p:nvSpPr>
        <p:spPr>
          <a:xfrm>
            <a:off x="1208088" y="1571627"/>
            <a:ext cx="5408612" cy="752475"/>
          </a:xfrm>
        </p:spPr>
        <p:txBody>
          <a:bodyPr anchor="ctr"/>
          <a:lstStyle>
            <a:lvl1pPr algn="l">
              <a:defRPr baseline="0">
                <a:solidFill>
                  <a:srgbClr val="FFFFFF"/>
                </a:solidFill>
              </a:defRPr>
            </a:lvl1pPr>
          </a:lstStyle>
          <a:p>
            <a:r>
              <a:rPr lang="en-US" smtClean="0"/>
              <a:t>Click to edit Master title style</a:t>
            </a:r>
            <a:endParaRPr lang="en-US" dirty="0"/>
          </a:p>
        </p:txBody>
      </p:sp>
      <p:sp>
        <p:nvSpPr>
          <p:cNvPr id="14" name="Rectangle 45"/>
          <p:cNvSpPr>
            <a:spLocks noGrp="1" noChangeArrowheads="1"/>
          </p:cNvSpPr>
          <p:nvPr>
            <p:ph type="subTitle" sz="quarter" idx="1"/>
          </p:nvPr>
        </p:nvSpPr>
        <p:spPr>
          <a:xfrm>
            <a:off x="1226185" y="246916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a:defRPr>
            </a:lvl1pPr>
          </a:lstStyle>
          <a:p>
            <a:r>
              <a:rPr lang="en-US" smtClean="0"/>
              <a:t>Click to edit Master subtitle style</a:t>
            </a:r>
            <a:endParaRPr lang="en-US" dirty="0"/>
          </a:p>
        </p:txBody>
      </p:sp>
    </p:spTree>
    <p:extLst>
      <p:ext uri="{BB962C8B-B14F-4D97-AF65-F5344CB8AC3E}">
        <p14:creationId xmlns:p14="http://schemas.microsoft.com/office/powerpoint/2010/main" val="194924210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3" hasCustomPrompt="1"/>
          </p:nvPr>
        </p:nvSpPr>
        <p:spPr>
          <a:xfrm>
            <a:off x="2635256" y="264154"/>
            <a:ext cx="6047152" cy="338554"/>
          </a:xfrm>
        </p:spPr>
        <p:txBody>
          <a:bodyPr wrap="square" anchor="ctr">
            <a:spAutoFit/>
          </a:bodyPr>
          <a:lstStyle>
            <a:lvl1pPr marL="0" indent="0">
              <a:lnSpc>
                <a:spcPct val="100000"/>
              </a:lnSpc>
              <a:buFont typeface="Arial" pitchFamily="34" charset="0"/>
              <a:buNone/>
              <a:defRPr sz="1600" b="1" cap="all" baseline="0">
                <a:solidFill>
                  <a:schemeClr val="tx2">
                    <a:lumMod val="5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3"/>
          <p:cNvSpPr>
            <a:spLocks noGrp="1"/>
          </p:cNvSpPr>
          <p:nvPr>
            <p:ph sz="quarter" idx="4" hasCustomPrompt="1"/>
          </p:nvPr>
        </p:nvSpPr>
        <p:spPr>
          <a:xfrm>
            <a:off x="457201" y="1879253"/>
            <a:ext cx="3883025" cy="1384995"/>
          </a:xfrm>
        </p:spPr>
        <p:txBody>
          <a:bodyPr wrap="square" anchor="ctr">
            <a:spAutoFit/>
          </a:bodyPr>
          <a:lstStyle>
            <a:lvl1pPr>
              <a:defRPr sz="1800" baseline="0"/>
            </a:lvl1pPr>
            <a:lvl2pPr>
              <a:defRPr sz="1600" baseline="0"/>
            </a:lvl2pPr>
            <a:lvl3pPr>
              <a:defRPr sz="1400"/>
            </a:lvl3pPr>
            <a:lvl4pPr>
              <a:defRPr sz="1200"/>
            </a:lvl4pPr>
            <a:lvl5pPr>
              <a:defRPr sz="1000" baseline="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4"/>
          <p:cNvSpPr>
            <a:spLocks noGrp="1"/>
          </p:cNvSpPr>
          <p:nvPr>
            <p:ph sz="quarter" idx="15" hasCustomPrompt="1"/>
          </p:nvPr>
        </p:nvSpPr>
        <p:spPr>
          <a:xfrm>
            <a:off x="4802187" y="1879253"/>
            <a:ext cx="3880221" cy="1384995"/>
          </a:xfrm>
        </p:spPr>
        <p:txBody>
          <a:bodyPr wrap="square">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Box 5"/>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chemeClr val="bg2">
                    <a:lumMod val="40000"/>
                    <a:lumOff val="60000"/>
                  </a:schemeClr>
                </a:solidFill>
                <a:latin typeface="Arial"/>
                <a:ea typeface="ＭＳ Ｐゴシック" pitchFamily="34" charset="-128"/>
                <a:cs typeface="Arial"/>
              </a:rPr>
              <a:t>Copyright </a:t>
            </a:r>
            <a:r>
              <a:rPr lang="en-US" sz="400" b="0" kern="300" spc="50" dirty="0">
                <a:solidFill>
                  <a:schemeClr val="bg2">
                    <a:lumMod val="40000"/>
                    <a:lumOff val="60000"/>
                  </a:schemeClr>
                </a:solidFill>
                <a:latin typeface="Arial"/>
                <a:ea typeface="ＭＳ Ｐゴシック" pitchFamily="34" charset="-128"/>
                <a:cs typeface="Arial"/>
              </a:rPr>
              <a:t>© </a:t>
            </a:r>
            <a:r>
              <a:rPr lang="en-US" sz="400" b="0" kern="300" spc="50" dirty="0" smtClean="0">
                <a:solidFill>
                  <a:schemeClr val="bg2">
                    <a:lumMod val="40000"/>
                    <a:lumOff val="60000"/>
                  </a:schemeClr>
                </a:solidFill>
                <a:latin typeface="Arial"/>
                <a:ea typeface="ＭＳ Ｐゴシック" pitchFamily="34" charset="-128"/>
                <a:cs typeface="Arial"/>
              </a:rPr>
              <a:t>2013, </a:t>
            </a:r>
            <a:r>
              <a:rPr lang="en-US" sz="400" b="0" kern="300" spc="50" dirty="0">
                <a:solidFill>
                  <a:schemeClr val="bg2">
                    <a:lumMod val="40000"/>
                    <a:lumOff val="60000"/>
                  </a:schemeClr>
                </a:solidFill>
                <a:latin typeface="Arial"/>
                <a:ea typeface="ＭＳ Ｐゴシック" pitchFamily="34" charset="-128"/>
                <a:cs typeface="Arial"/>
              </a:rPr>
              <a:t>SAS Institute Inc. All rights reserved.</a:t>
            </a:r>
          </a:p>
        </p:txBody>
      </p:sp>
      <p:pic>
        <p:nvPicPr>
          <p:cNvPr id="19"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0441" y="4670708"/>
            <a:ext cx="1018358" cy="236924"/>
          </a:xfrm>
          <a:prstGeom prst="rect">
            <a:avLst/>
          </a:prstGeom>
        </p:spPr>
      </p:pic>
      <p:cxnSp>
        <p:nvCxnSpPr>
          <p:cNvPr id="16" name="Straight Connector 7"/>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2594131585"/>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SAS 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Group 19"/>
          <p:cNvGrpSpPr>
            <a:grpSpLocks/>
          </p:cNvGrpSpPr>
          <p:nvPr userDrawn="1"/>
        </p:nvGrpSpPr>
        <p:grpSpPr bwMode="auto">
          <a:xfrm>
            <a:off x="1323979" y="4733926"/>
            <a:ext cx="1654175" cy="166688"/>
            <a:chOff x="1195324" y="673735"/>
            <a:chExt cx="4235450" cy="428625"/>
          </a:xfrm>
        </p:grpSpPr>
        <p:sp>
          <p:nvSpPr>
            <p:cNvPr id="6" name="Freeform 22"/>
            <p:cNvSpPr>
              <a:spLocks/>
            </p:cNvSpPr>
            <p:nvPr/>
          </p:nvSpPr>
          <p:spPr bwMode="auto">
            <a:xfrm>
              <a:off x="1195324" y="681899"/>
              <a:ext cx="528415" cy="412296"/>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7" name="Freeform 23"/>
            <p:cNvSpPr>
              <a:spLocks/>
            </p:cNvSpPr>
            <p:nvPr/>
          </p:nvSpPr>
          <p:spPr bwMode="auto">
            <a:xfrm>
              <a:off x="1731869" y="681899"/>
              <a:ext cx="524352" cy="412296"/>
            </a:xfrm>
            <a:custGeom>
              <a:avLst/>
              <a:gdLst>
                <a:gd name="T0" fmla="*/ 0 w 330"/>
                <a:gd name="T1" fmla="*/ 0 h 258"/>
                <a:gd name="T2" fmla="*/ 66 w 330"/>
                <a:gd name="T3" fmla="*/ 0 h 258"/>
                <a:gd name="T4" fmla="*/ 96 w 330"/>
                <a:gd name="T5" fmla="*/ 184 h 258"/>
                <a:gd name="T6" fmla="*/ 98 w 330"/>
                <a:gd name="T7" fmla="*/ 184 h 258"/>
                <a:gd name="T8" fmla="*/ 130 w 330"/>
                <a:gd name="T9" fmla="*/ 0 h 258"/>
                <a:gd name="T10" fmla="*/ 200 w 330"/>
                <a:gd name="T11" fmla="*/ 0 h 258"/>
                <a:gd name="T12" fmla="*/ 234 w 330"/>
                <a:gd name="T13" fmla="*/ 184 h 258"/>
                <a:gd name="T14" fmla="*/ 236 w 330"/>
                <a:gd name="T15" fmla="*/ 184 h 258"/>
                <a:gd name="T16" fmla="*/ 266 w 330"/>
                <a:gd name="T17" fmla="*/ 0 h 258"/>
                <a:gd name="T18" fmla="*/ 330 w 330"/>
                <a:gd name="T19" fmla="*/ 0 h 258"/>
                <a:gd name="T20" fmla="*/ 274 w 330"/>
                <a:gd name="T21" fmla="*/ 258 h 258"/>
                <a:gd name="T22" fmla="*/ 200 w 330"/>
                <a:gd name="T23" fmla="*/ 258 h 258"/>
                <a:gd name="T24" fmla="*/ 166 w 330"/>
                <a:gd name="T25" fmla="*/ 76 h 258"/>
                <a:gd name="T26" fmla="*/ 164 w 330"/>
                <a:gd name="T27" fmla="*/ 76 h 258"/>
                <a:gd name="T28" fmla="*/ 132 w 330"/>
                <a:gd name="T29" fmla="*/ 258 h 258"/>
                <a:gd name="T30" fmla="*/ 56 w 330"/>
                <a:gd name="T31" fmla="*/ 258 h 258"/>
                <a:gd name="T32" fmla="*/ 0 w 330"/>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8" name="Freeform 24"/>
            <p:cNvSpPr>
              <a:spLocks/>
            </p:cNvSpPr>
            <p:nvPr/>
          </p:nvSpPr>
          <p:spPr bwMode="auto">
            <a:xfrm>
              <a:off x="2264350" y="681899"/>
              <a:ext cx="528415" cy="412296"/>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9" name="Rectangle 25"/>
            <p:cNvSpPr>
              <a:spLocks noChangeArrowheads="1"/>
            </p:cNvSpPr>
            <p:nvPr/>
          </p:nvSpPr>
          <p:spPr bwMode="auto">
            <a:xfrm>
              <a:off x="2809024" y="975813"/>
              <a:ext cx="101617" cy="118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0" name="Freeform 26"/>
            <p:cNvSpPr>
              <a:spLocks/>
            </p:cNvSpPr>
            <p:nvPr/>
          </p:nvSpPr>
          <p:spPr bwMode="auto">
            <a:xfrm>
              <a:off x="2967547" y="673735"/>
              <a:ext cx="304856" cy="428625"/>
            </a:xfrm>
            <a:custGeom>
              <a:avLst/>
              <a:gdLst>
                <a:gd name="T0" fmla="*/ 60 w 192"/>
                <a:gd name="T1" fmla="*/ 188 h 270"/>
                <a:gd name="T2" fmla="*/ 60 w 192"/>
                <a:gd name="T3" fmla="*/ 196 h 270"/>
                <a:gd name="T4" fmla="*/ 66 w 192"/>
                <a:gd name="T5" fmla="*/ 210 h 270"/>
                <a:gd name="T6" fmla="*/ 74 w 192"/>
                <a:gd name="T7" fmla="*/ 220 h 270"/>
                <a:gd name="T8" fmla="*/ 86 w 192"/>
                <a:gd name="T9" fmla="*/ 224 h 270"/>
                <a:gd name="T10" fmla="*/ 94 w 192"/>
                <a:gd name="T11" fmla="*/ 226 h 270"/>
                <a:gd name="T12" fmla="*/ 114 w 192"/>
                <a:gd name="T13" fmla="*/ 222 h 270"/>
                <a:gd name="T14" fmla="*/ 122 w 192"/>
                <a:gd name="T15" fmla="*/ 214 h 270"/>
                <a:gd name="T16" fmla="*/ 128 w 192"/>
                <a:gd name="T17" fmla="*/ 202 h 270"/>
                <a:gd name="T18" fmla="*/ 128 w 192"/>
                <a:gd name="T19" fmla="*/ 194 h 270"/>
                <a:gd name="T20" fmla="*/ 120 w 192"/>
                <a:gd name="T21" fmla="*/ 176 h 270"/>
                <a:gd name="T22" fmla="*/ 104 w 192"/>
                <a:gd name="T23" fmla="*/ 166 h 270"/>
                <a:gd name="T24" fmla="*/ 58 w 192"/>
                <a:gd name="T25" fmla="*/ 148 h 270"/>
                <a:gd name="T26" fmla="*/ 34 w 192"/>
                <a:gd name="T27" fmla="*/ 138 h 270"/>
                <a:gd name="T28" fmla="*/ 16 w 192"/>
                <a:gd name="T29" fmla="*/ 122 h 270"/>
                <a:gd name="T30" fmla="*/ 6 w 192"/>
                <a:gd name="T31" fmla="*/ 102 h 270"/>
                <a:gd name="T32" fmla="*/ 2 w 192"/>
                <a:gd name="T33" fmla="*/ 78 h 270"/>
                <a:gd name="T34" fmla="*/ 4 w 192"/>
                <a:gd name="T35" fmla="*/ 62 h 270"/>
                <a:gd name="T36" fmla="*/ 14 w 192"/>
                <a:gd name="T37" fmla="*/ 34 h 270"/>
                <a:gd name="T38" fmla="*/ 38 w 192"/>
                <a:gd name="T39" fmla="*/ 12 h 270"/>
                <a:gd name="T40" fmla="*/ 74 w 192"/>
                <a:gd name="T41" fmla="*/ 2 h 270"/>
                <a:gd name="T42" fmla="*/ 98 w 192"/>
                <a:gd name="T43" fmla="*/ 0 h 270"/>
                <a:gd name="T44" fmla="*/ 136 w 192"/>
                <a:gd name="T45" fmla="*/ 4 h 270"/>
                <a:gd name="T46" fmla="*/ 164 w 192"/>
                <a:gd name="T47" fmla="*/ 18 h 270"/>
                <a:gd name="T48" fmla="*/ 180 w 192"/>
                <a:gd name="T49" fmla="*/ 42 h 270"/>
                <a:gd name="T50" fmla="*/ 186 w 192"/>
                <a:gd name="T51" fmla="*/ 72 h 270"/>
                <a:gd name="T52" fmla="*/ 126 w 192"/>
                <a:gd name="T53" fmla="*/ 84 h 270"/>
                <a:gd name="T54" fmla="*/ 124 w 192"/>
                <a:gd name="T55" fmla="*/ 66 h 270"/>
                <a:gd name="T56" fmla="*/ 120 w 192"/>
                <a:gd name="T57" fmla="*/ 54 h 270"/>
                <a:gd name="T58" fmla="*/ 110 w 192"/>
                <a:gd name="T59" fmla="*/ 48 h 270"/>
                <a:gd name="T60" fmla="*/ 96 w 192"/>
                <a:gd name="T61" fmla="*/ 44 h 270"/>
                <a:gd name="T62" fmla="*/ 84 w 192"/>
                <a:gd name="T63" fmla="*/ 46 h 270"/>
                <a:gd name="T64" fmla="*/ 72 w 192"/>
                <a:gd name="T65" fmla="*/ 56 h 270"/>
                <a:gd name="T66" fmla="*/ 66 w 192"/>
                <a:gd name="T67" fmla="*/ 66 h 270"/>
                <a:gd name="T68" fmla="*/ 66 w 192"/>
                <a:gd name="T69" fmla="*/ 72 h 270"/>
                <a:gd name="T70" fmla="*/ 72 w 192"/>
                <a:gd name="T71" fmla="*/ 90 h 270"/>
                <a:gd name="T72" fmla="*/ 94 w 192"/>
                <a:gd name="T73" fmla="*/ 102 h 270"/>
                <a:gd name="T74" fmla="*/ 134 w 192"/>
                <a:gd name="T75" fmla="*/ 116 h 270"/>
                <a:gd name="T76" fmla="*/ 160 w 192"/>
                <a:gd name="T77" fmla="*/ 128 h 270"/>
                <a:gd name="T78" fmla="*/ 178 w 192"/>
                <a:gd name="T79" fmla="*/ 144 h 270"/>
                <a:gd name="T80" fmla="*/ 188 w 192"/>
                <a:gd name="T81" fmla="*/ 164 h 270"/>
                <a:gd name="T82" fmla="*/ 192 w 192"/>
                <a:gd name="T83" fmla="*/ 190 h 270"/>
                <a:gd name="T84" fmla="*/ 190 w 192"/>
                <a:gd name="T85" fmla="*/ 208 h 270"/>
                <a:gd name="T86" fmla="*/ 176 w 192"/>
                <a:gd name="T87" fmla="*/ 240 h 270"/>
                <a:gd name="T88" fmla="*/ 150 w 192"/>
                <a:gd name="T89" fmla="*/ 260 h 270"/>
                <a:gd name="T90" fmla="*/ 116 w 192"/>
                <a:gd name="T91" fmla="*/ 270 h 270"/>
                <a:gd name="T92" fmla="*/ 96 w 192"/>
                <a:gd name="T93" fmla="*/ 270 h 270"/>
                <a:gd name="T94" fmla="*/ 50 w 192"/>
                <a:gd name="T95" fmla="*/ 264 h 270"/>
                <a:gd name="T96" fmla="*/ 20 w 192"/>
                <a:gd name="T97" fmla="*/ 248 h 270"/>
                <a:gd name="T98" fmla="*/ 6 w 192"/>
                <a:gd name="T99" fmla="*/ 222 h 270"/>
                <a:gd name="T100" fmla="*/ 0 w 192"/>
                <a:gd name="T101" fmla="*/ 188 h 270"/>
                <a:gd name="T102" fmla="*/ 60 w 192"/>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2" h="270">
                  <a:moveTo>
                    <a:pt x="60" y="180"/>
                  </a:moveTo>
                  <a:lnTo>
                    <a:pt x="60" y="188"/>
                  </a:lnTo>
                  <a:lnTo>
                    <a:pt x="60" y="196"/>
                  </a:lnTo>
                  <a:lnTo>
                    <a:pt x="62" y="204"/>
                  </a:lnTo>
                  <a:lnTo>
                    <a:pt x="66" y="210"/>
                  </a:lnTo>
                  <a:lnTo>
                    <a:pt x="68" y="216"/>
                  </a:lnTo>
                  <a:lnTo>
                    <a:pt x="74" y="220"/>
                  </a:lnTo>
                  <a:lnTo>
                    <a:pt x="80" y="222"/>
                  </a:lnTo>
                  <a:lnTo>
                    <a:pt x="86" y="224"/>
                  </a:lnTo>
                  <a:lnTo>
                    <a:pt x="94" y="226"/>
                  </a:lnTo>
                  <a:lnTo>
                    <a:pt x="108" y="224"/>
                  </a:lnTo>
                  <a:lnTo>
                    <a:pt x="114" y="222"/>
                  </a:lnTo>
                  <a:lnTo>
                    <a:pt x="118" y="218"/>
                  </a:lnTo>
                  <a:lnTo>
                    <a:pt x="122" y="214"/>
                  </a:lnTo>
                  <a:lnTo>
                    <a:pt x="126" y="208"/>
                  </a:lnTo>
                  <a:lnTo>
                    <a:pt x="128" y="202"/>
                  </a:lnTo>
                  <a:lnTo>
                    <a:pt x="128" y="194"/>
                  </a:lnTo>
                  <a:lnTo>
                    <a:pt x="126" y="184"/>
                  </a:lnTo>
                  <a:lnTo>
                    <a:pt x="120" y="176"/>
                  </a:lnTo>
                  <a:lnTo>
                    <a:pt x="114" y="170"/>
                  </a:lnTo>
                  <a:lnTo>
                    <a:pt x="104" y="166"/>
                  </a:lnTo>
                  <a:lnTo>
                    <a:pt x="58" y="148"/>
                  </a:lnTo>
                  <a:lnTo>
                    <a:pt x="44" y="144"/>
                  </a:lnTo>
                  <a:lnTo>
                    <a:pt x="34" y="138"/>
                  </a:lnTo>
                  <a:lnTo>
                    <a:pt x="24" y="130"/>
                  </a:lnTo>
                  <a:lnTo>
                    <a:pt x="16" y="122"/>
                  </a:lnTo>
                  <a:lnTo>
                    <a:pt x="10" y="112"/>
                  </a:lnTo>
                  <a:lnTo>
                    <a:pt x="6" y="102"/>
                  </a:lnTo>
                  <a:lnTo>
                    <a:pt x="4" y="90"/>
                  </a:lnTo>
                  <a:lnTo>
                    <a:pt x="2" y="78"/>
                  </a:lnTo>
                  <a:lnTo>
                    <a:pt x="4" y="62"/>
                  </a:lnTo>
                  <a:lnTo>
                    <a:pt x="8" y="48"/>
                  </a:lnTo>
                  <a:lnTo>
                    <a:pt x="14" y="34"/>
                  </a:lnTo>
                  <a:lnTo>
                    <a:pt x="24" y="22"/>
                  </a:lnTo>
                  <a:lnTo>
                    <a:pt x="38" y="12"/>
                  </a:lnTo>
                  <a:lnTo>
                    <a:pt x="54" y="6"/>
                  </a:lnTo>
                  <a:lnTo>
                    <a:pt x="74" y="2"/>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4" y="66"/>
                  </a:lnTo>
                  <a:lnTo>
                    <a:pt x="122" y="60"/>
                  </a:lnTo>
                  <a:lnTo>
                    <a:pt x="120" y="54"/>
                  </a:lnTo>
                  <a:lnTo>
                    <a:pt x="116" y="50"/>
                  </a:lnTo>
                  <a:lnTo>
                    <a:pt x="110" y="48"/>
                  </a:lnTo>
                  <a:lnTo>
                    <a:pt x="104" y="46"/>
                  </a:lnTo>
                  <a:lnTo>
                    <a:pt x="96" y="44"/>
                  </a:lnTo>
                  <a:lnTo>
                    <a:pt x="84" y="46"/>
                  </a:lnTo>
                  <a:lnTo>
                    <a:pt x="76" y="52"/>
                  </a:lnTo>
                  <a:lnTo>
                    <a:pt x="72" y="56"/>
                  </a:lnTo>
                  <a:lnTo>
                    <a:pt x="68" y="60"/>
                  </a:lnTo>
                  <a:lnTo>
                    <a:pt x="66" y="66"/>
                  </a:lnTo>
                  <a:lnTo>
                    <a:pt x="66" y="72"/>
                  </a:lnTo>
                  <a:lnTo>
                    <a:pt x="68" y="82"/>
                  </a:lnTo>
                  <a:lnTo>
                    <a:pt x="72" y="90"/>
                  </a:lnTo>
                  <a:lnTo>
                    <a:pt x="80" y="96"/>
                  </a:lnTo>
                  <a:lnTo>
                    <a:pt x="94" y="102"/>
                  </a:lnTo>
                  <a:lnTo>
                    <a:pt x="134" y="116"/>
                  </a:lnTo>
                  <a:lnTo>
                    <a:pt x="148" y="122"/>
                  </a:lnTo>
                  <a:lnTo>
                    <a:pt x="160" y="128"/>
                  </a:lnTo>
                  <a:lnTo>
                    <a:pt x="170" y="136"/>
                  </a:lnTo>
                  <a:lnTo>
                    <a:pt x="178" y="144"/>
                  </a:lnTo>
                  <a:lnTo>
                    <a:pt x="184" y="152"/>
                  </a:lnTo>
                  <a:lnTo>
                    <a:pt x="188" y="164"/>
                  </a:lnTo>
                  <a:lnTo>
                    <a:pt x="190" y="176"/>
                  </a:lnTo>
                  <a:lnTo>
                    <a:pt x="192" y="190"/>
                  </a:lnTo>
                  <a:lnTo>
                    <a:pt x="190" y="208"/>
                  </a:lnTo>
                  <a:lnTo>
                    <a:pt x="184" y="226"/>
                  </a:lnTo>
                  <a:lnTo>
                    <a:pt x="176" y="240"/>
                  </a:lnTo>
                  <a:lnTo>
                    <a:pt x="164" y="250"/>
                  </a:lnTo>
                  <a:lnTo>
                    <a:pt x="150" y="260"/>
                  </a:lnTo>
                  <a:lnTo>
                    <a:pt x="134" y="266"/>
                  </a:lnTo>
                  <a:lnTo>
                    <a:pt x="11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1" name="Freeform 27"/>
            <p:cNvSpPr>
              <a:spLocks noEditPoints="1"/>
            </p:cNvSpPr>
            <p:nvPr/>
          </p:nvSpPr>
          <p:spPr bwMode="auto">
            <a:xfrm>
              <a:off x="3308984" y="673735"/>
              <a:ext cx="317049" cy="428625"/>
            </a:xfrm>
            <a:custGeom>
              <a:avLst/>
              <a:gdLst>
                <a:gd name="T0" fmla="*/ 8 w 200"/>
                <a:gd name="T1" fmla="*/ 80 h 270"/>
                <a:gd name="T2" fmla="*/ 10 w 200"/>
                <a:gd name="T3" fmla="*/ 58 h 270"/>
                <a:gd name="T4" fmla="*/ 24 w 200"/>
                <a:gd name="T5" fmla="*/ 28 h 270"/>
                <a:gd name="T6" fmla="*/ 48 w 200"/>
                <a:gd name="T7" fmla="*/ 10 h 270"/>
                <a:gd name="T8" fmla="*/ 80 w 200"/>
                <a:gd name="T9" fmla="*/ 0 h 270"/>
                <a:gd name="T10" fmla="*/ 98 w 200"/>
                <a:gd name="T11" fmla="*/ 0 h 270"/>
                <a:gd name="T12" fmla="*/ 146 w 200"/>
                <a:gd name="T13" fmla="*/ 6 h 270"/>
                <a:gd name="T14" fmla="*/ 174 w 200"/>
                <a:gd name="T15" fmla="*/ 22 h 270"/>
                <a:gd name="T16" fmla="*/ 188 w 200"/>
                <a:gd name="T17" fmla="*/ 46 h 270"/>
                <a:gd name="T18" fmla="*/ 192 w 200"/>
                <a:gd name="T19" fmla="*/ 78 h 270"/>
                <a:gd name="T20" fmla="*/ 192 w 200"/>
                <a:gd name="T21" fmla="*/ 214 h 270"/>
                <a:gd name="T22" fmla="*/ 196 w 200"/>
                <a:gd name="T23" fmla="*/ 254 h 270"/>
                <a:gd name="T24" fmla="*/ 136 w 200"/>
                <a:gd name="T25" fmla="*/ 264 h 270"/>
                <a:gd name="T26" fmla="*/ 132 w 200"/>
                <a:gd name="T27" fmla="*/ 250 h 270"/>
                <a:gd name="T28" fmla="*/ 128 w 200"/>
                <a:gd name="T29" fmla="*/ 238 h 270"/>
                <a:gd name="T30" fmla="*/ 122 w 200"/>
                <a:gd name="T31" fmla="*/ 246 h 270"/>
                <a:gd name="T32" fmla="*/ 108 w 200"/>
                <a:gd name="T33" fmla="*/ 260 h 270"/>
                <a:gd name="T34" fmla="*/ 92 w 200"/>
                <a:gd name="T35" fmla="*/ 268 h 270"/>
                <a:gd name="T36" fmla="*/ 62 w 200"/>
                <a:gd name="T37" fmla="*/ 270 h 270"/>
                <a:gd name="T38" fmla="*/ 46 w 200"/>
                <a:gd name="T39" fmla="*/ 268 h 270"/>
                <a:gd name="T40" fmla="*/ 22 w 200"/>
                <a:gd name="T41" fmla="*/ 256 h 270"/>
                <a:gd name="T42" fmla="*/ 8 w 200"/>
                <a:gd name="T43" fmla="*/ 236 h 270"/>
                <a:gd name="T44" fmla="*/ 0 w 200"/>
                <a:gd name="T45" fmla="*/ 210 h 270"/>
                <a:gd name="T46" fmla="*/ 0 w 200"/>
                <a:gd name="T47" fmla="*/ 196 h 270"/>
                <a:gd name="T48" fmla="*/ 4 w 200"/>
                <a:gd name="T49" fmla="*/ 166 h 270"/>
                <a:gd name="T50" fmla="*/ 16 w 200"/>
                <a:gd name="T51" fmla="*/ 144 h 270"/>
                <a:gd name="T52" fmla="*/ 36 w 200"/>
                <a:gd name="T53" fmla="*/ 128 h 270"/>
                <a:gd name="T54" fmla="*/ 64 w 200"/>
                <a:gd name="T55" fmla="*/ 116 h 270"/>
                <a:gd name="T56" fmla="*/ 102 w 200"/>
                <a:gd name="T57" fmla="*/ 106 h 270"/>
                <a:gd name="T58" fmla="*/ 122 w 200"/>
                <a:gd name="T59" fmla="*/ 96 h 270"/>
                <a:gd name="T60" fmla="*/ 128 w 200"/>
                <a:gd name="T61" fmla="*/ 76 h 270"/>
                <a:gd name="T62" fmla="*/ 126 w 200"/>
                <a:gd name="T63" fmla="*/ 62 h 270"/>
                <a:gd name="T64" fmla="*/ 122 w 200"/>
                <a:gd name="T65" fmla="*/ 54 h 270"/>
                <a:gd name="T66" fmla="*/ 112 w 200"/>
                <a:gd name="T67" fmla="*/ 46 h 270"/>
                <a:gd name="T68" fmla="*/ 98 w 200"/>
                <a:gd name="T69" fmla="*/ 44 h 270"/>
                <a:gd name="T70" fmla="*/ 90 w 200"/>
                <a:gd name="T71" fmla="*/ 46 h 270"/>
                <a:gd name="T72" fmla="*/ 80 w 200"/>
                <a:gd name="T73" fmla="*/ 50 h 270"/>
                <a:gd name="T74" fmla="*/ 72 w 200"/>
                <a:gd name="T75" fmla="*/ 58 h 270"/>
                <a:gd name="T76" fmla="*/ 68 w 200"/>
                <a:gd name="T77" fmla="*/ 78 h 270"/>
                <a:gd name="T78" fmla="*/ 8 w 200"/>
                <a:gd name="T79" fmla="*/ 86 h 270"/>
                <a:gd name="T80" fmla="*/ 128 w 200"/>
                <a:gd name="T81" fmla="*/ 136 h 270"/>
                <a:gd name="T82" fmla="*/ 100 w 200"/>
                <a:gd name="T83" fmla="*/ 148 h 270"/>
                <a:gd name="T84" fmla="*/ 84 w 200"/>
                <a:gd name="T85" fmla="*/ 154 h 270"/>
                <a:gd name="T86" fmla="*/ 72 w 200"/>
                <a:gd name="T87" fmla="*/ 162 h 270"/>
                <a:gd name="T88" fmla="*/ 64 w 200"/>
                <a:gd name="T89" fmla="*/ 174 h 270"/>
                <a:gd name="T90" fmla="*/ 62 w 200"/>
                <a:gd name="T91" fmla="*/ 190 h 270"/>
                <a:gd name="T92" fmla="*/ 68 w 200"/>
                <a:gd name="T93" fmla="*/ 214 h 270"/>
                <a:gd name="T94" fmla="*/ 76 w 200"/>
                <a:gd name="T95" fmla="*/ 222 h 270"/>
                <a:gd name="T96" fmla="*/ 88 w 200"/>
                <a:gd name="T97" fmla="*/ 226 h 270"/>
                <a:gd name="T98" fmla="*/ 102 w 200"/>
                <a:gd name="T99" fmla="*/ 224 h 270"/>
                <a:gd name="T100" fmla="*/ 114 w 200"/>
                <a:gd name="T101" fmla="*/ 216 h 270"/>
                <a:gd name="T102" fmla="*/ 124 w 200"/>
                <a:gd name="T103" fmla="*/ 204 h 270"/>
                <a:gd name="T104" fmla="*/ 128 w 200"/>
                <a:gd name="T105" fmla="*/ 186 h 2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0" h="270">
                  <a:moveTo>
                    <a:pt x="8" y="86"/>
                  </a:moveTo>
                  <a:lnTo>
                    <a:pt x="8" y="80"/>
                  </a:lnTo>
                  <a:lnTo>
                    <a:pt x="10" y="58"/>
                  </a:lnTo>
                  <a:lnTo>
                    <a:pt x="14" y="42"/>
                  </a:lnTo>
                  <a:lnTo>
                    <a:pt x="24" y="28"/>
                  </a:lnTo>
                  <a:lnTo>
                    <a:pt x="34" y="18"/>
                  </a:lnTo>
                  <a:lnTo>
                    <a:pt x="48" y="10"/>
                  </a:lnTo>
                  <a:lnTo>
                    <a:pt x="64" y="4"/>
                  </a:lnTo>
                  <a:lnTo>
                    <a:pt x="80" y="0"/>
                  </a:lnTo>
                  <a:lnTo>
                    <a:pt x="98" y="0"/>
                  </a:lnTo>
                  <a:lnTo>
                    <a:pt x="124" y="2"/>
                  </a:lnTo>
                  <a:lnTo>
                    <a:pt x="146" y="6"/>
                  </a:lnTo>
                  <a:lnTo>
                    <a:pt x="162" y="12"/>
                  </a:lnTo>
                  <a:lnTo>
                    <a:pt x="174" y="22"/>
                  </a:lnTo>
                  <a:lnTo>
                    <a:pt x="182" y="34"/>
                  </a:lnTo>
                  <a:lnTo>
                    <a:pt x="188" y="46"/>
                  </a:lnTo>
                  <a:lnTo>
                    <a:pt x="190" y="62"/>
                  </a:lnTo>
                  <a:lnTo>
                    <a:pt x="192" y="78"/>
                  </a:lnTo>
                  <a:lnTo>
                    <a:pt x="192" y="214"/>
                  </a:lnTo>
                  <a:lnTo>
                    <a:pt x="194" y="242"/>
                  </a:lnTo>
                  <a:lnTo>
                    <a:pt x="196" y="254"/>
                  </a:lnTo>
                  <a:lnTo>
                    <a:pt x="200" y="264"/>
                  </a:lnTo>
                  <a:lnTo>
                    <a:pt x="136" y="264"/>
                  </a:lnTo>
                  <a:lnTo>
                    <a:pt x="132" y="250"/>
                  </a:lnTo>
                  <a:lnTo>
                    <a:pt x="128" y="238"/>
                  </a:lnTo>
                  <a:lnTo>
                    <a:pt x="122" y="246"/>
                  </a:lnTo>
                  <a:lnTo>
                    <a:pt x="116" y="254"/>
                  </a:lnTo>
                  <a:lnTo>
                    <a:pt x="108" y="260"/>
                  </a:lnTo>
                  <a:lnTo>
                    <a:pt x="100" y="264"/>
                  </a:lnTo>
                  <a:lnTo>
                    <a:pt x="92" y="268"/>
                  </a:lnTo>
                  <a:lnTo>
                    <a:pt x="84" y="270"/>
                  </a:lnTo>
                  <a:lnTo>
                    <a:pt x="62" y="270"/>
                  </a:lnTo>
                  <a:lnTo>
                    <a:pt x="46" y="268"/>
                  </a:lnTo>
                  <a:lnTo>
                    <a:pt x="32" y="264"/>
                  </a:lnTo>
                  <a:lnTo>
                    <a:pt x="22" y="256"/>
                  </a:lnTo>
                  <a:lnTo>
                    <a:pt x="14" y="246"/>
                  </a:lnTo>
                  <a:lnTo>
                    <a:pt x="8" y="236"/>
                  </a:lnTo>
                  <a:lnTo>
                    <a:pt x="2" y="222"/>
                  </a:lnTo>
                  <a:lnTo>
                    <a:pt x="0" y="210"/>
                  </a:lnTo>
                  <a:lnTo>
                    <a:pt x="0" y="196"/>
                  </a:lnTo>
                  <a:lnTo>
                    <a:pt x="0" y="180"/>
                  </a:lnTo>
                  <a:lnTo>
                    <a:pt x="4" y="166"/>
                  </a:lnTo>
                  <a:lnTo>
                    <a:pt x="8" y="154"/>
                  </a:lnTo>
                  <a:lnTo>
                    <a:pt x="16" y="144"/>
                  </a:lnTo>
                  <a:lnTo>
                    <a:pt x="24" y="134"/>
                  </a:lnTo>
                  <a:lnTo>
                    <a:pt x="36" y="128"/>
                  </a:lnTo>
                  <a:lnTo>
                    <a:pt x="48" y="122"/>
                  </a:lnTo>
                  <a:lnTo>
                    <a:pt x="64" y="116"/>
                  </a:lnTo>
                  <a:lnTo>
                    <a:pt x="102" y="106"/>
                  </a:lnTo>
                  <a:lnTo>
                    <a:pt x="114" y="102"/>
                  </a:lnTo>
                  <a:lnTo>
                    <a:pt x="122" y="96"/>
                  </a:lnTo>
                  <a:lnTo>
                    <a:pt x="128" y="88"/>
                  </a:lnTo>
                  <a:lnTo>
                    <a:pt x="128" y="76"/>
                  </a:lnTo>
                  <a:lnTo>
                    <a:pt x="126" y="62"/>
                  </a:lnTo>
                  <a:lnTo>
                    <a:pt x="124" y="58"/>
                  </a:lnTo>
                  <a:lnTo>
                    <a:pt x="122" y="54"/>
                  </a:lnTo>
                  <a:lnTo>
                    <a:pt x="118" y="50"/>
                  </a:lnTo>
                  <a:lnTo>
                    <a:pt x="112" y="46"/>
                  </a:lnTo>
                  <a:lnTo>
                    <a:pt x="106" y="46"/>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84" y="154"/>
                  </a:lnTo>
                  <a:lnTo>
                    <a:pt x="76" y="158"/>
                  </a:lnTo>
                  <a:lnTo>
                    <a:pt x="72" y="162"/>
                  </a:lnTo>
                  <a:lnTo>
                    <a:pt x="68" y="168"/>
                  </a:lnTo>
                  <a:lnTo>
                    <a:pt x="64" y="174"/>
                  </a:lnTo>
                  <a:lnTo>
                    <a:pt x="62" y="190"/>
                  </a:lnTo>
                  <a:lnTo>
                    <a:pt x="64" y="204"/>
                  </a:lnTo>
                  <a:lnTo>
                    <a:pt x="68" y="214"/>
                  </a:lnTo>
                  <a:lnTo>
                    <a:pt x="72" y="220"/>
                  </a:lnTo>
                  <a:lnTo>
                    <a:pt x="76" y="222"/>
                  </a:lnTo>
                  <a:lnTo>
                    <a:pt x="82" y="224"/>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2" name="Freeform 28"/>
            <p:cNvSpPr>
              <a:spLocks/>
            </p:cNvSpPr>
            <p:nvPr/>
          </p:nvSpPr>
          <p:spPr bwMode="auto">
            <a:xfrm>
              <a:off x="3670747" y="673735"/>
              <a:ext cx="300790" cy="428625"/>
            </a:xfrm>
            <a:custGeom>
              <a:avLst/>
              <a:gdLst>
                <a:gd name="T0" fmla="*/ 58 w 190"/>
                <a:gd name="T1" fmla="*/ 188 h 270"/>
                <a:gd name="T2" fmla="*/ 60 w 190"/>
                <a:gd name="T3" fmla="*/ 196 h 270"/>
                <a:gd name="T4" fmla="*/ 64 w 190"/>
                <a:gd name="T5" fmla="*/ 210 h 270"/>
                <a:gd name="T6" fmla="*/ 72 w 190"/>
                <a:gd name="T7" fmla="*/ 220 h 270"/>
                <a:gd name="T8" fmla="*/ 86 w 190"/>
                <a:gd name="T9" fmla="*/ 224 h 270"/>
                <a:gd name="T10" fmla="*/ 94 w 190"/>
                <a:gd name="T11" fmla="*/ 226 h 270"/>
                <a:gd name="T12" fmla="*/ 112 w 190"/>
                <a:gd name="T13" fmla="*/ 222 h 270"/>
                <a:gd name="T14" fmla="*/ 122 w 190"/>
                <a:gd name="T15" fmla="*/ 214 h 270"/>
                <a:gd name="T16" fmla="*/ 126 w 190"/>
                <a:gd name="T17" fmla="*/ 202 h 270"/>
                <a:gd name="T18" fmla="*/ 126 w 190"/>
                <a:gd name="T19" fmla="*/ 194 h 270"/>
                <a:gd name="T20" fmla="*/ 120 w 190"/>
                <a:gd name="T21" fmla="*/ 176 h 270"/>
                <a:gd name="T22" fmla="*/ 102 w 190"/>
                <a:gd name="T23" fmla="*/ 166 h 270"/>
                <a:gd name="T24" fmla="*/ 56 w 190"/>
                <a:gd name="T25" fmla="*/ 148 h 270"/>
                <a:gd name="T26" fmla="*/ 32 w 190"/>
                <a:gd name="T27" fmla="*/ 138 h 270"/>
                <a:gd name="T28" fmla="*/ 16 w 190"/>
                <a:gd name="T29" fmla="*/ 122 h 270"/>
                <a:gd name="T30" fmla="*/ 4 w 190"/>
                <a:gd name="T31" fmla="*/ 102 h 270"/>
                <a:gd name="T32" fmla="*/ 2 w 190"/>
                <a:gd name="T33" fmla="*/ 78 h 270"/>
                <a:gd name="T34" fmla="*/ 2 w 190"/>
                <a:gd name="T35" fmla="*/ 62 h 270"/>
                <a:gd name="T36" fmla="*/ 14 w 190"/>
                <a:gd name="T37" fmla="*/ 34 h 270"/>
                <a:gd name="T38" fmla="*/ 36 w 190"/>
                <a:gd name="T39" fmla="*/ 12 h 270"/>
                <a:gd name="T40" fmla="*/ 72 w 190"/>
                <a:gd name="T41" fmla="*/ 2 h 270"/>
                <a:gd name="T42" fmla="*/ 96 w 190"/>
                <a:gd name="T43" fmla="*/ 0 h 270"/>
                <a:gd name="T44" fmla="*/ 136 w 190"/>
                <a:gd name="T45" fmla="*/ 4 h 270"/>
                <a:gd name="T46" fmla="*/ 162 w 190"/>
                <a:gd name="T47" fmla="*/ 18 h 270"/>
                <a:gd name="T48" fmla="*/ 178 w 190"/>
                <a:gd name="T49" fmla="*/ 42 h 270"/>
                <a:gd name="T50" fmla="*/ 184 w 190"/>
                <a:gd name="T51" fmla="*/ 72 h 270"/>
                <a:gd name="T52" fmla="*/ 124 w 190"/>
                <a:gd name="T53" fmla="*/ 84 h 270"/>
                <a:gd name="T54" fmla="*/ 124 w 190"/>
                <a:gd name="T55" fmla="*/ 66 h 270"/>
                <a:gd name="T56" fmla="*/ 118 w 190"/>
                <a:gd name="T57" fmla="*/ 54 h 270"/>
                <a:gd name="T58" fmla="*/ 110 w 190"/>
                <a:gd name="T59" fmla="*/ 48 h 270"/>
                <a:gd name="T60" fmla="*/ 96 w 190"/>
                <a:gd name="T61" fmla="*/ 44 h 270"/>
                <a:gd name="T62" fmla="*/ 84 w 190"/>
                <a:gd name="T63" fmla="*/ 46 h 270"/>
                <a:gd name="T64" fmla="*/ 70 w 190"/>
                <a:gd name="T65" fmla="*/ 56 h 270"/>
                <a:gd name="T66" fmla="*/ 66 w 190"/>
                <a:gd name="T67" fmla="*/ 66 h 270"/>
                <a:gd name="T68" fmla="*/ 64 w 190"/>
                <a:gd name="T69" fmla="*/ 72 h 270"/>
                <a:gd name="T70" fmla="*/ 70 w 190"/>
                <a:gd name="T71" fmla="*/ 90 h 270"/>
                <a:gd name="T72" fmla="*/ 94 w 190"/>
                <a:gd name="T73" fmla="*/ 102 h 270"/>
                <a:gd name="T74" fmla="*/ 134 w 190"/>
                <a:gd name="T75" fmla="*/ 116 h 270"/>
                <a:gd name="T76" fmla="*/ 160 w 190"/>
                <a:gd name="T77" fmla="*/ 128 h 270"/>
                <a:gd name="T78" fmla="*/ 178 w 190"/>
                <a:gd name="T79" fmla="*/ 144 h 270"/>
                <a:gd name="T80" fmla="*/ 186 w 190"/>
                <a:gd name="T81" fmla="*/ 164 h 270"/>
                <a:gd name="T82" fmla="*/ 190 w 190"/>
                <a:gd name="T83" fmla="*/ 190 h 270"/>
                <a:gd name="T84" fmla="*/ 188 w 190"/>
                <a:gd name="T85" fmla="*/ 208 h 270"/>
                <a:gd name="T86" fmla="*/ 174 w 190"/>
                <a:gd name="T87" fmla="*/ 240 h 270"/>
                <a:gd name="T88" fmla="*/ 148 w 190"/>
                <a:gd name="T89" fmla="*/ 260 h 270"/>
                <a:gd name="T90" fmla="*/ 114 w 190"/>
                <a:gd name="T91" fmla="*/ 270 h 270"/>
                <a:gd name="T92" fmla="*/ 94 w 190"/>
                <a:gd name="T93" fmla="*/ 270 h 270"/>
                <a:gd name="T94" fmla="*/ 48 w 190"/>
                <a:gd name="T95" fmla="*/ 264 h 270"/>
                <a:gd name="T96" fmla="*/ 20 w 190"/>
                <a:gd name="T97" fmla="*/ 248 h 270"/>
                <a:gd name="T98" fmla="*/ 4 w 190"/>
                <a:gd name="T99" fmla="*/ 222 h 270"/>
                <a:gd name="T100" fmla="*/ 0 w 190"/>
                <a:gd name="T101" fmla="*/ 188 h 270"/>
                <a:gd name="T102" fmla="*/ 58 w 190"/>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0" h="270">
                  <a:moveTo>
                    <a:pt x="58" y="180"/>
                  </a:moveTo>
                  <a:lnTo>
                    <a:pt x="58" y="188"/>
                  </a:lnTo>
                  <a:lnTo>
                    <a:pt x="60" y="196"/>
                  </a:lnTo>
                  <a:lnTo>
                    <a:pt x="62" y="204"/>
                  </a:lnTo>
                  <a:lnTo>
                    <a:pt x="64" y="210"/>
                  </a:lnTo>
                  <a:lnTo>
                    <a:pt x="68" y="216"/>
                  </a:lnTo>
                  <a:lnTo>
                    <a:pt x="72" y="220"/>
                  </a:lnTo>
                  <a:lnTo>
                    <a:pt x="78" y="222"/>
                  </a:lnTo>
                  <a:lnTo>
                    <a:pt x="86" y="224"/>
                  </a:lnTo>
                  <a:lnTo>
                    <a:pt x="94" y="226"/>
                  </a:lnTo>
                  <a:lnTo>
                    <a:pt x="108" y="224"/>
                  </a:lnTo>
                  <a:lnTo>
                    <a:pt x="112" y="222"/>
                  </a:lnTo>
                  <a:lnTo>
                    <a:pt x="118" y="218"/>
                  </a:lnTo>
                  <a:lnTo>
                    <a:pt x="122" y="214"/>
                  </a:lnTo>
                  <a:lnTo>
                    <a:pt x="124" y="208"/>
                  </a:lnTo>
                  <a:lnTo>
                    <a:pt x="126" y="202"/>
                  </a:lnTo>
                  <a:lnTo>
                    <a:pt x="126" y="194"/>
                  </a:lnTo>
                  <a:lnTo>
                    <a:pt x="124" y="184"/>
                  </a:lnTo>
                  <a:lnTo>
                    <a:pt x="120" y="176"/>
                  </a:lnTo>
                  <a:lnTo>
                    <a:pt x="112" y="170"/>
                  </a:lnTo>
                  <a:lnTo>
                    <a:pt x="102" y="166"/>
                  </a:lnTo>
                  <a:lnTo>
                    <a:pt x="56" y="148"/>
                  </a:lnTo>
                  <a:lnTo>
                    <a:pt x="44" y="144"/>
                  </a:lnTo>
                  <a:lnTo>
                    <a:pt x="32" y="138"/>
                  </a:lnTo>
                  <a:lnTo>
                    <a:pt x="24" y="130"/>
                  </a:lnTo>
                  <a:lnTo>
                    <a:pt x="16" y="122"/>
                  </a:lnTo>
                  <a:lnTo>
                    <a:pt x="10" y="112"/>
                  </a:lnTo>
                  <a:lnTo>
                    <a:pt x="4" y="102"/>
                  </a:lnTo>
                  <a:lnTo>
                    <a:pt x="2" y="90"/>
                  </a:lnTo>
                  <a:lnTo>
                    <a:pt x="2" y="78"/>
                  </a:lnTo>
                  <a:lnTo>
                    <a:pt x="2" y="62"/>
                  </a:lnTo>
                  <a:lnTo>
                    <a:pt x="6" y="48"/>
                  </a:lnTo>
                  <a:lnTo>
                    <a:pt x="14" y="34"/>
                  </a:lnTo>
                  <a:lnTo>
                    <a:pt x="24" y="22"/>
                  </a:lnTo>
                  <a:lnTo>
                    <a:pt x="36" y="12"/>
                  </a:lnTo>
                  <a:lnTo>
                    <a:pt x="52" y="6"/>
                  </a:lnTo>
                  <a:lnTo>
                    <a:pt x="72" y="2"/>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66"/>
                  </a:lnTo>
                  <a:lnTo>
                    <a:pt x="122" y="60"/>
                  </a:lnTo>
                  <a:lnTo>
                    <a:pt x="118" y="54"/>
                  </a:lnTo>
                  <a:lnTo>
                    <a:pt x="114" y="50"/>
                  </a:lnTo>
                  <a:lnTo>
                    <a:pt x="110" y="48"/>
                  </a:lnTo>
                  <a:lnTo>
                    <a:pt x="104" y="46"/>
                  </a:lnTo>
                  <a:lnTo>
                    <a:pt x="96" y="44"/>
                  </a:lnTo>
                  <a:lnTo>
                    <a:pt x="84" y="46"/>
                  </a:lnTo>
                  <a:lnTo>
                    <a:pt x="74" y="52"/>
                  </a:lnTo>
                  <a:lnTo>
                    <a:pt x="70" y="56"/>
                  </a:lnTo>
                  <a:lnTo>
                    <a:pt x="68" y="60"/>
                  </a:lnTo>
                  <a:lnTo>
                    <a:pt x="66" y="66"/>
                  </a:lnTo>
                  <a:lnTo>
                    <a:pt x="64" y="72"/>
                  </a:lnTo>
                  <a:lnTo>
                    <a:pt x="66" y="82"/>
                  </a:lnTo>
                  <a:lnTo>
                    <a:pt x="70" y="90"/>
                  </a:lnTo>
                  <a:lnTo>
                    <a:pt x="80" y="96"/>
                  </a:lnTo>
                  <a:lnTo>
                    <a:pt x="94" y="102"/>
                  </a:lnTo>
                  <a:lnTo>
                    <a:pt x="134" y="116"/>
                  </a:lnTo>
                  <a:lnTo>
                    <a:pt x="148" y="122"/>
                  </a:lnTo>
                  <a:lnTo>
                    <a:pt x="160" y="128"/>
                  </a:lnTo>
                  <a:lnTo>
                    <a:pt x="170" y="136"/>
                  </a:lnTo>
                  <a:lnTo>
                    <a:pt x="178" y="144"/>
                  </a:lnTo>
                  <a:lnTo>
                    <a:pt x="182" y="152"/>
                  </a:lnTo>
                  <a:lnTo>
                    <a:pt x="186" y="164"/>
                  </a:lnTo>
                  <a:lnTo>
                    <a:pt x="190" y="176"/>
                  </a:lnTo>
                  <a:lnTo>
                    <a:pt x="190" y="190"/>
                  </a:lnTo>
                  <a:lnTo>
                    <a:pt x="188" y="208"/>
                  </a:lnTo>
                  <a:lnTo>
                    <a:pt x="182" y="226"/>
                  </a:lnTo>
                  <a:lnTo>
                    <a:pt x="174" y="240"/>
                  </a:lnTo>
                  <a:lnTo>
                    <a:pt x="162" y="250"/>
                  </a:lnTo>
                  <a:lnTo>
                    <a:pt x="148" y="260"/>
                  </a:lnTo>
                  <a:lnTo>
                    <a:pt x="132" y="266"/>
                  </a:lnTo>
                  <a:lnTo>
                    <a:pt x="11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3" name="Rectangle 29"/>
            <p:cNvSpPr>
              <a:spLocks noChangeArrowheads="1"/>
            </p:cNvSpPr>
            <p:nvPr/>
          </p:nvSpPr>
          <p:spPr bwMode="auto">
            <a:xfrm>
              <a:off x="4032506" y="975813"/>
              <a:ext cx="101620" cy="118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4" name="Freeform 30"/>
            <p:cNvSpPr>
              <a:spLocks/>
            </p:cNvSpPr>
            <p:nvPr/>
          </p:nvSpPr>
          <p:spPr bwMode="auto">
            <a:xfrm>
              <a:off x="4191032" y="673735"/>
              <a:ext cx="317049" cy="428625"/>
            </a:xfrm>
            <a:custGeom>
              <a:avLst/>
              <a:gdLst>
                <a:gd name="T0" fmla="*/ 134 w 198"/>
                <a:gd name="T1" fmla="*/ 100 h 270"/>
                <a:gd name="T2" fmla="*/ 132 w 198"/>
                <a:gd name="T3" fmla="*/ 72 h 270"/>
                <a:gd name="T4" fmla="*/ 124 w 198"/>
                <a:gd name="T5" fmla="*/ 58 h 270"/>
                <a:gd name="T6" fmla="*/ 112 w 198"/>
                <a:gd name="T7" fmla="*/ 48 h 270"/>
                <a:gd name="T8" fmla="*/ 104 w 198"/>
                <a:gd name="T9" fmla="*/ 48 h 270"/>
                <a:gd name="T10" fmla="*/ 84 w 198"/>
                <a:gd name="T11" fmla="*/ 52 h 270"/>
                <a:gd name="T12" fmla="*/ 74 w 198"/>
                <a:gd name="T13" fmla="*/ 70 h 270"/>
                <a:gd name="T14" fmla="*/ 68 w 198"/>
                <a:gd name="T15" fmla="*/ 96 h 270"/>
                <a:gd name="T16" fmla="*/ 66 w 198"/>
                <a:gd name="T17" fmla="*/ 136 h 270"/>
                <a:gd name="T18" fmla="*/ 70 w 198"/>
                <a:gd name="T19" fmla="*/ 192 h 270"/>
                <a:gd name="T20" fmla="*/ 78 w 198"/>
                <a:gd name="T21" fmla="*/ 214 h 270"/>
                <a:gd name="T22" fmla="*/ 92 w 198"/>
                <a:gd name="T23" fmla="*/ 224 h 270"/>
                <a:gd name="T24" fmla="*/ 102 w 198"/>
                <a:gd name="T25" fmla="*/ 226 h 270"/>
                <a:gd name="T26" fmla="*/ 116 w 198"/>
                <a:gd name="T27" fmla="*/ 222 h 270"/>
                <a:gd name="T28" fmla="*/ 126 w 198"/>
                <a:gd name="T29" fmla="*/ 212 h 270"/>
                <a:gd name="T30" fmla="*/ 132 w 198"/>
                <a:gd name="T31" fmla="*/ 192 h 270"/>
                <a:gd name="T32" fmla="*/ 198 w 198"/>
                <a:gd name="T33" fmla="*/ 166 h 270"/>
                <a:gd name="T34" fmla="*/ 196 w 198"/>
                <a:gd name="T35" fmla="*/ 190 h 270"/>
                <a:gd name="T36" fmla="*/ 184 w 198"/>
                <a:gd name="T37" fmla="*/ 228 h 270"/>
                <a:gd name="T38" fmla="*/ 160 w 198"/>
                <a:gd name="T39" fmla="*/ 256 h 270"/>
                <a:gd name="T40" fmla="*/ 124 w 198"/>
                <a:gd name="T41" fmla="*/ 268 h 270"/>
                <a:gd name="T42" fmla="*/ 98 w 198"/>
                <a:gd name="T43" fmla="*/ 270 h 270"/>
                <a:gd name="T44" fmla="*/ 56 w 198"/>
                <a:gd name="T45" fmla="*/ 264 h 270"/>
                <a:gd name="T46" fmla="*/ 38 w 198"/>
                <a:gd name="T47" fmla="*/ 254 h 270"/>
                <a:gd name="T48" fmla="*/ 24 w 198"/>
                <a:gd name="T49" fmla="*/ 242 h 270"/>
                <a:gd name="T50" fmla="*/ 14 w 198"/>
                <a:gd name="T51" fmla="*/ 224 h 270"/>
                <a:gd name="T52" fmla="*/ 2 w 198"/>
                <a:gd name="T53" fmla="*/ 170 h 270"/>
                <a:gd name="T54" fmla="*/ 0 w 198"/>
                <a:gd name="T55" fmla="*/ 136 h 270"/>
                <a:gd name="T56" fmla="*/ 4 w 198"/>
                <a:gd name="T57" fmla="*/ 84 h 270"/>
                <a:gd name="T58" fmla="*/ 12 w 198"/>
                <a:gd name="T59" fmla="*/ 56 h 270"/>
                <a:gd name="T60" fmla="*/ 24 w 198"/>
                <a:gd name="T61" fmla="*/ 36 h 270"/>
                <a:gd name="T62" fmla="*/ 36 w 198"/>
                <a:gd name="T63" fmla="*/ 20 h 270"/>
                <a:gd name="T64" fmla="*/ 54 w 198"/>
                <a:gd name="T65" fmla="*/ 10 h 270"/>
                <a:gd name="T66" fmla="*/ 82 w 198"/>
                <a:gd name="T67" fmla="*/ 2 h 270"/>
                <a:gd name="T68" fmla="*/ 104 w 198"/>
                <a:gd name="T69" fmla="*/ 0 h 270"/>
                <a:gd name="T70" fmla="*/ 144 w 198"/>
                <a:gd name="T71" fmla="*/ 6 h 270"/>
                <a:gd name="T72" fmla="*/ 174 w 198"/>
                <a:gd name="T73" fmla="*/ 26 h 270"/>
                <a:gd name="T74" fmla="*/ 192 w 198"/>
                <a:gd name="T75" fmla="*/ 58 h 270"/>
                <a:gd name="T76" fmla="*/ 198 w 198"/>
                <a:gd name="T77" fmla="*/ 100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94" y="48"/>
                  </a:lnTo>
                  <a:lnTo>
                    <a:pt x="84" y="52"/>
                  </a:lnTo>
                  <a:lnTo>
                    <a:pt x="78" y="60"/>
                  </a:lnTo>
                  <a:lnTo>
                    <a:pt x="74" y="70"/>
                  </a:lnTo>
                  <a:lnTo>
                    <a:pt x="70" y="82"/>
                  </a:lnTo>
                  <a:lnTo>
                    <a:pt x="68" y="96"/>
                  </a:lnTo>
                  <a:lnTo>
                    <a:pt x="66" y="136"/>
                  </a:lnTo>
                  <a:lnTo>
                    <a:pt x="68" y="176"/>
                  </a:lnTo>
                  <a:lnTo>
                    <a:pt x="70" y="192"/>
                  </a:lnTo>
                  <a:lnTo>
                    <a:pt x="72" y="204"/>
                  </a:lnTo>
                  <a:lnTo>
                    <a:pt x="78" y="214"/>
                  </a:lnTo>
                  <a:lnTo>
                    <a:pt x="84" y="220"/>
                  </a:lnTo>
                  <a:lnTo>
                    <a:pt x="92" y="224"/>
                  </a:lnTo>
                  <a:lnTo>
                    <a:pt x="102" y="226"/>
                  </a:lnTo>
                  <a:lnTo>
                    <a:pt x="110" y="224"/>
                  </a:lnTo>
                  <a:lnTo>
                    <a:pt x="116" y="222"/>
                  </a:lnTo>
                  <a:lnTo>
                    <a:pt x="122" y="218"/>
                  </a:lnTo>
                  <a:lnTo>
                    <a:pt x="126" y="212"/>
                  </a:lnTo>
                  <a:lnTo>
                    <a:pt x="130" y="202"/>
                  </a:lnTo>
                  <a:lnTo>
                    <a:pt x="132" y="192"/>
                  </a:lnTo>
                  <a:lnTo>
                    <a:pt x="134" y="166"/>
                  </a:lnTo>
                  <a:lnTo>
                    <a:pt x="198" y="166"/>
                  </a:lnTo>
                  <a:lnTo>
                    <a:pt x="196" y="190"/>
                  </a:lnTo>
                  <a:lnTo>
                    <a:pt x="192" y="210"/>
                  </a:lnTo>
                  <a:lnTo>
                    <a:pt x="184" y="228"/>
                  </a:lnTo>
                  <a:lnTo>
                    <a:pt x="174" y="244"/>
                  </a:lnTo>
                  <a:lnTo>
                    <a:pt x="160" y="256"/>
                  </a:lnTo>
                  <a:lnTo>
                    <a:pt x="144" y="264"/>
                  </a:lnTo>
                  <a:lnTo>
                    <a:pt x="124" y="268"/>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5" name="Freeform 31"/>
            <p:cNvSpPr>
              <a:spLocks noEditPoints="1"/>
            </p:cNvSpPr>
            <p:nvPr/>
          </p:nvSpPr>
          <p:spPr bwMode="auto">
            <a:xfrm>
              <a:off x="4544663" y="673735"/>
              <a:ext cx="325179" cy="428625"/>
            </a:xfrm>
            <a:custGeom>
              <a:avLst/>
              <a:gdLst>
                <a:gd name="T0" fmla="*/ 102 w 204"/>
                <a:gd name="T1" fmla="*/ 0 h 270"/>
                <a:gd name="T2" fmla="*/ 130 w 204"/>
                <a:gd name="T3" fmla="*/ 2 h 270"/>
                <a:gd name="T4" fmla="*/ 152 w 204"/>
                <a:gd name="T5" fmla="*/ 8 h 270"/>
                <a:gd name="T6" fmla="*/ 170 w 204"/>
                <a:gd name="T7" fmla="*/ 18 h 270"/>
                <a:gd name="T8" fmla="*/ 182 w 204"/>
                <a:gd name="T9" fmla="*/ 34 h 270"/>
                <a:gd name="T10" fmla="*/ 192 w 204"/>
                <a:gd name="T11" fmla="*/ 52 h 270"/>
                <a:gd name="T12" fmla="*/ 202 w 204"/>
                <a:gd name="T13" fmla="*/ 104 h 270"/>
                <a:gd name="T14" fmla="*/ 204 w 204"/>
                <a:gd name="T15" fmla="*/ 136 h 270"/>
                <a:gd name="T16" fmla="*/ 198 w 204"/>
                <a:gd name="T17" fmla="*/ 194 h 270"/>
                <a:gd name="T18" fmla="*/ 188 w 204"/>
                <a:gd name="T19" fmla="*/ 226 h 270"/>
                <a:gd name="T20" fmla="*/ 176 w 204"/>
                <a:gd name="T21" fmla="*/ 244 h 270"/>
                <a:gd name="T22" fmla="*/ 160 w 204"/>
                <a:gd name="T23" fmla="*/ 256 h 270"/>
                <a:gd name="T24" fmla="*/ 140 w 204"/>
                <a:gd name="T25" fmla="*/ 266 h 270"/>
                <a:gd name="T26" fmla="*/ 102 w 204"/>
                <a:gd name="T27" fmla="*/ 270 h 270"/>
                <a:gd name="T28" fmla="*/ 88 w 204"/>
                <a:gd name="T29" fmla="*/ 270 h 270"/>
                <a:gd name="T30" fmla="*/ 64 w 204"/>
                <a:gd name="T31" fmla="*/ 266 h 270"/>
                <a:gd name="T32" fmla="*/ 44 w 204"/>
                <a:gd name="T33" fmla="*/ 258 h 270"/>
                <a:gd name="T34" fmla="*/ 28 w 204"/>
                <a:gd name="T35" fmla="*/ 244 h 270"/>
                <a:gd name="T36" fmla="*/ 16 w 204"/>
                <a:gd name="T37" fmla="*/ 228 h 270"/>
                <a:gd name="T38" fmla="*/ 6 w 204"/>
                <a:gd name="T39" fmla="*/ 194 h 270"/>
                <a:gd name="T40" fmla="*/ 0 w 204"/>
                <a:gd name="T41" fmla="*/ 136 h 270"/>
                <a:gd name="T42" fmla="*/ 2 w 204"/>
                <a:gd name="T43" fmla="*/ 104 h 270"/>
                <a:gd name="T44" fmla="*/ 14 w 204"/>
                <a:gd name="T45" fmla="*/ 54 h 270"/>
                <a:gd name="T46" fmla="*/ 24 w 204"/>
                <a:gd name="T47" fmla="*/ 34 h 270"/>
                <a:gd name="T48" fmla="*/ 38 w 204"/>
                <a:gd name="T49" fmla="*/ 20 h 270"/>
                <a:gd name="T50" fmla="*/ 54 w 204"/>
                <a:gd name="T51" fmla="*/ 8 h 270"/>
                <a:gd name="T52" fmla="*/ 76 w 204"/>
                <a:gd name="T53" fmla="*/ 2 h 270"/>
                <a:gd name="T54" fmla="*/ 102 w 204"/>
                <a:gd name="T55" fmla="*/ 0 h 270"/>
                <a:gd name="T56" fmla="*/ 102 w 204"/>
                <a:gd name="T57" fmla="*/ 226 h 270"/>
                <a:gd name="T58" fmla="*/ 120 w 204"/>
                <a:gd name="T59" fmla="*/ 220 h 270"/>
                <a:gd name="T60" fmla="*/ 130 w 204"/>
                <a:gd name="T61" fmla="*/ 204 h 270"/>
                <a:gd name="T62" fmla="*/ 136 w 204"/>
                <a:gd name="T63" fmla="*/ 176 h 270"/>
                <a:gd name="T64" fmla="*/ 138 w 204"/>
                <a:gd name="T65" fmla="*/ 136 h 270"/>
                <a:gd name="T66" fmla="*/ 134 w 204"/>
                <a:gd name="T67" fmla="*/ 78 h 270"/>
                <a:gd name="T68" fmla="*/ 126 w 204"/>
                <a:gd name="T69" fmla="*/ 56 h 270"/>
                <a:gd name="T70" fmla="*/ 112 w 204"/>
                <a:gd name="T71" fmla="*/ 46 h 270"/>
                <a:gd name="T72" fmla="*/ 102 w 204"/>
                <a:gd name="T73" fmla="*/ 44 h 270"/>
                <a:gd name="T74" fmla="*/ 84 w 204"/>
                <a:gd name="T75" fmla="*/ 52 h 270"/>
                <a:gd name="T76" fmla="*/ 72 w 204"/>
                <a:gd name="T77" fmla="*/ 70 h 270"/>
                <a:gd name="T78" fmla="*/ 68 w 204"/>
                <a:gd name="T79" fmla="*/ 98 h 270"/>
                <a:gd name="T80" fmla="*/ 66 w 204"/>
                <a:gd name="T81" fmla="*/ 136 h 270"/>
                <a:gd name="T82" fmla="*/ 70 w 204"/>
                <a:gd name="T83" fmla="*/ 186 h 270"/>
                <a:gd name="T84" fmla="*/ 76 w 204"/>
                <a:gd name="T85" fmla="*/ 210 h 270"/>
                <a:gd name="T86" fmla="*/ 92 w 204"/>
                <a:gd name="T87" fmla="*/ 224 h 270"/>
                <a:gd name="T88" fmla="*/ 102 w 204"/>
                <a:gd name="T89" fmla="*/ 226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6" y="94"/>
                  </a:lnTo>
                  <a:lnTo>
                    <a:pt x="134" y="78"/>
                  </a:lnTo>
                  <a:lnTo>
                    <a:pt x="130" y="66"/>
                  </a:lnTo>
                  <a:lnTo>
                    <a:pt x="126" y="56"/>
                  </a:lnTo>
                  <a:lnTo>
                    <a:pt x="120" y="50"/>
                  </a:lnTo>
                  <a:lnTo>
                    <a:pt x="112" y="46"/>
                  </a:lnTo>
                  <a:lnTo>
                    <a:pt x="102" y="44"/>
                  </a:lnTo>
                  <a:lnTo>
                    <a:pt x="92" y="46"/>
                  </a:lnTo>
                  <a:lnTo>
                    <a:pt x="84" y="52"/>
                  </a:lnTo>
                  <a:lnTo>
                    <a:pt x="76" y="60"/>
                  </a:lnTo>
                  <a:lnTo>
                    <a:pt x="72" y="70"/>
                  </a:lnTo>
                  <a:lnTo>
                    <a:pt x="70" y="84"/>
                  </a:lnTo>
                  <a:lnTo>
                    <a:pt x="68" y="98"/>
                  </a:lnTo>
                  <a:lnTo>
                    <a:pt x="66" y="136"/>
                  </a:lnTo>
                  <a:lnTo>
                    <a:pt x="68" y="172"/>
                  </a:lnTo>
                  <a:lnTo>
                    <a:pt x="70" y="186"/>
                  </a:lnTo>
                  <a:lnTo>
                    <a:pt x="72" y="200"/>
                  </a:lnTo>
                  <a:lnTo>
                    <a:pt x="76" y="210"/>
                  </a:lnTo>
                  <a:lnTo>
                    <a:pt x="84" y="218"/>
                  </a:lnTo>
                  <a:lnTo>
                    <a:pt x="92" y="224"/>
                  </a:lnTo>
                  <a:lnTo>
                    <a:pt x="102" y="2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6" name="Freeform 32"/>
            <p:cNvSpPr>
              <a:spLocks/>
            </p:cNvSpPr>
            <p:nvPr/>
          </p:nvSpPr>
          <p:spPr bwMode="auto">
            <a:xfrm>
              <a:off x="4926747" y="673735"/>
              <a:ext cx="504027" cy="420461"/>
            </a:xfrm>
            <a:custGeom>
              <a:avLst/>
              <a:gdLst>
                <a:gd name="T0" fmla="*/ 62 w 318"/>
                <a:gd name="T1" fmla="*/ 6 h 264"/>
                <a:gd name="T2" fmla="*/ 64 w 318"/>
                <a:gd name="T3" fmla="*/ 32 h 264"/>
                <a:gd name="T4" fmla="*/ 76 w 318"/>
                <a:gd name="T5" fmla="*/ 18 h 264"/>
                <a:gd name="T6" fmla="*/ 92 w 318"/>
                <a:gd name="T7" fmla="*/ 8 h 264"/>
                <a:gd name="T8" fmla="*/ 128 w 318"/>
                <a:gd name="T9" fmla="*/ 0 h 264"/>
                <a:gd name="T10" fmla="*/ 140 w 318"/>
                <a:gd name="T11" fmla="*/ 0 h 264"/>
                <a:gd name="T12" fmla="*/ 158 w 318"/>
                <a:gd name="T13" fmla="*/ 6 h 264"/>
                <a:gd name="T14" fmla="*/ 174 w 318"/>
                <a:gd name="T15" fmla="*/ 16 h 264"/>
                <a:gd name="T16" fmla="*/ 184 w 318"/>
                <a:gd name="T17" fmla="*/ 32 h 264"/>
                <a:gd name="T18" fmla="*/ 188 w 318"/>
                <a:gd name="T19" fmla="*/ 40 h 264"/>
                <a:gd name="T20" fmla="*/ 194 w 318"/>
                <a:gd name="T21" fmla="*/ 32 h 264"/>
                <a:gd name="T22" fmla="*/ 206 w 318"/>
                <a:gd name="T23" fmla="*/ 16 h 264"/>
                <a:gd name="T24" fmla="*/ 222 w 318"/>
                <a:gd name="T25" fmla="*/ 6 h 264"/>
                <a:gd name="T26" fmla="*/ 242 w 318"/>
                <a:gd name="T27" fmla="*/ 0 h 264"/>
                <a:gd name="T28" fmla="*/ 254 w 318"/>
                <a:gd name="T29" fmla="*/ 0 h 264"/>
                <a:gd name="T30" fmla="*/ 282 w 318"/>
                <a:gd name="T31" fmla="*/ 4 h 264"/>
                <a:gd name="T32" fmla="*/ 302 w 318"/>
                <a:gd name="T33" fmla="*/ 20 h 264"/>
                <a:gd name="T34" fmla="*/ 314 w 318"/>
                <a:gd name="T35" fmla="*/ 44 h 264"/>
                <a:gd name="T36" fmla="*/ 318 w 318"/>
                <a:gd name="T37" fmla="*/ 76 h 264"/>
                <a:gd name="T38" fmla="*/ 252 w 318"/>
                <a:gd name="T39" fmla="*/ 264 h 264"/>
                <a:gd name="T40" fmla="*/ 252 w 318"/>
                <a:gd name="T41" fmla="*/ 84 h 264"/>
                <a:gd name="T42" fmla="*/ 246 w 318"/>
                <a:gd name="T43" fmla="*/ 60 h 264"/>
                <a:gd name="T44" fmla="*/ 238 w 318"/>
                <a:gd name="T45" fmla="*/ 52 h 264"/>
                <a:gd name="T46" fmla="*/ 226 w 318"/>
                <a:gd name="T47" fmla="*/ 50 h 264"/>
                <a:gd name="T48" fmla="*/ 218 w 318"/>
                <a:gd name="T49" fmla="*/ 52 h 264"/>
                <a:gd name="T50" fmla="*/ 206 w 318"/>
                <a:gd name="T51" fmla="*/ 56 h 264"/>
                <a:gd name="T52" fmla="*/ 198 w 318"/>
                <a:gd name="T53" fmla="*/ 68 h 264"/>
                <a:gd name="T54" fmla="*/ 192 w 318"/>
                <a:gd name="T55" fmla="*/ 84 h 264"/>
                <a:gd name="T56" fmla="*/ 192 w 318"/>
                <a:gd name="T57" fmla="*/ 264 h 264"/>
                <a:gd name="T58" fmla="*/ 126 w 318"/>
                <a:gd name="T59" fmla="*/ 84 h 264"/>
                <a:gd name="T60" fmla="*/ 124 w 318"/>
                <a:gd name="T61" fmla="*/ 70 h 264"/>
                <a:gd name="T62" fmla="*/ 116 w 318"/>
                <a:gd name="T63" fmla="*/ 56 h 264"/>
                <a:gd name="T64" fmla="*/ 106 w 318"/>
                <a:gd name="T65" fmla="*/ 50 h 264"/>
                <a:gd name="T66" fmla="*/ 100 w 318"/>
                <a:gd name="T67" fmla="*/ 50 h 264"/>
                <a:gd name="T68" fmla="*/ 86 w 318"/>
                <a:gd name="T69" fmla="*/ 54 h 264"/>
                <a:gd name="T70" fmla="*/ 74 w 318"/>
                <a:gd name="T71" fmla="*/ 62 h 264"/>
                <a:gd name="T72" fmla="*/ 68 w 318"/>
                <a:gd name="T73" fmla="*/ 76 h 264"/>
                <a:gd name="T74" fmla="*/ 66 w 318"/>
                <a:gd name="T75" fmla="*/ 94 h 264"/>
                <a:gd name="T76" fmla="*/ 0 w 318"/>
                <a:gd name="T77" fmla="*/ 264 h 2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8" h="264">
                  <a:moveTo>
                    <a:pt x="0" y="6"/>
                  </a:moveTo>
                  <a:lnTo>
                    <a:pt x="62" y="6"/>
                  </a:lnTo>
                  <a:lnTo>
                    <a:pt x="62" y="32"/>
                  </a:lnTo>
                  <a:lnTo>
                    <a:pt x="64" y="32"/>
                  </a:lnTo>
                  <a:lnTo>
                    <a:pt x="76" y="18"/>
                  </a:lnTo>
                  <a:lnTo>
                    <a:pt x="84" y="12"/>
                  </a:lnTo>
                  <a:lnTo>
                    <a:pt x="92" y="8"/>
                  </a:lnTo>
                  <a:lnTo>
                    <a:pt x="110" y="2"/>
                  </a:lnTo>
                  <a:lnTo>
                    <a:pt x="128" y="0"/>
                  </a:lnTo>
                  <a:lnTo>
                    <a:pt x="140" y="0"/>
                  </a:lnTo>
                  <a:lnTo>
                    <a:pt x="150" y="2"/>
                  </a:lnTo>
                  <a:lnTo>
                    <a:pt x="158" y="6"/>
                  </a:lnTo>
                  <a:lnTo>
                    <a:pt x="166" y="10"/>
                  </a:lnTo>
                  <a:lnTo>
                    <a:pt x="174" y="16"/>
                  </a:lnTo>
                  <a:lnTo>
                    <a:pt x="180" y="24"/>
                  </a:lnTo>
                  <a:lnTo>
                    <a:pt x="184" y="32"/>
                  </a:lnTo>
                  <a:lnTo>
                    <a:pt x="188" y="40"/>
                  </a:lnTo>
                  <a:lnTo>
                    <a:pt x="194" y="32"/>
                  </a:lnTo>
                  <a:lnTo>
                    <a:pt x="198" y="22"/>
                  </a:lnTo>
                  <a:lnTo>
                    <a:pt x="206" y="16"/>
                  </a:lnTo>
                  <a:lnTo>
                    <a:pt x="214" y="10"/>
                  </a:lnTo>
                  <a:lnTo>
                    <a:pt x="222" y="6"/>
                  </a:lnTo>
                  <a:lnTo>
                    <a:pt x="232" y="2"/>
                  </a:lnTo>
                  <a:lnTo>
                    <a:pt x="242"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0" y="70"/>
                  </a:lnTo>
                  <a:lnTo>
                    <a:pt x="246" y="60"/>
                  </a:lnTo>
                  <a:lnTo>
                    <a:pt x="242" y="56"/>
                  </a:lnTo>
                  <a:lnTo>
                    <a:pt x="238" y="52"/>
                  </a:lnTo>
                  <a:lnTo>
                    <a:pt x="232"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4" y="70"/>
                  </a:lnTo>
                  <a:lnTo>
                    <a:pt x="120" y="60"/>
                  </a:lnTo>
                  <a:lnTo>
                    <a:pt x="116" y="56"/>
                  </a:lnTo>
                  <a:lnTo>
                    <a:pt x="112" y="52"/>
                  </a:lnTo>
                  <a:lnTo>
                    <a:pt x="106"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grpSp>
      <p:sp>
        <p:nvSpPr>
          <p:cNvPr id="17" name="Rectangle 31">
            <a:hlinkClick r:id="rId3"/>
          </p:cNvPr>
          <p:cNvSpPr>
            <a:spLocks noChangeArrowheads="1"/>
          </p:cNvSpPr>
          <p:nvPr userDrawn="1"/>
        </p:nvSpPr>
        <p:spPr bwMode="auto">
          <a:xfrm>
            <a:off x="1257304" y="4676777"/>
            <a:ext cx="1806575" cy="284163"/>
          </a:xfrm>
          <a:prstGeom prst="rect">
            <a:avLst/>
          </a:prstGeom>
          <a:solidFill>
            <a:schemeClr val="bg1">
              <a:alpha val="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50000"/>
              </a:spcBef>
              <a:spcAft>
                <a:spcPct val="17000"/>
              </a:spcAft>
              <a:buClr>
                <a:srgbClr val="000000"/>
              </a:buClr>
              <a:buFont typeface="Wingdings" pitchFamily="2" charset="2"/>
              <a:buNone/>
            </a:pPr>
            <a:endParaRPr lang="en-US" sz="1400" dirty="0">
              <a:solidFill>
                <a:srgbClr val="292929"/>
              </a:solidFill>
              <a:ea typeface="ＭＳ Ｐゴシック" pitchFamily="34" charset="-128"/>
            </a:endParaRPr>
          </a:p>
        </p:txBody>
      </p:sp>
      <p:sp>
        <p:nvSpPr>
          <p:cNvPr id="18" name="TextBox 18"/>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00539B"/>
                </a:solidFill>
                <a:latin typeface=" arial"/>
                <a:ea typeface=" arial"/>
                <a:cs typeface=" arial"/>
              </a:rPr>
              <a:t/>
            </a:r>
            <a:br>
              <a:rPr lang="en-US" sz="600" b="1" dirty="0">
                <a:solidFill>
                  <a:srgbClr val="00539B"/>
                </a:solidFill>
                <a:latin typeface=" arial"/>
                <a:ea typeface=" arial"/>
                <a:cs typeface=" arial"/>
              </a:rPr>
            </a:br>
            <a:r>
              <a:rPr lang="en-US" sz="600" b="1" dirty="0">
                <a:solidFill>
                  <a:srgbClr val="00539B"/>
                </a:solidFill>
                <a:latin typeface=" arial"/>
                <a:ea typeface=" arial"/>
                <a:cs typeface=" arial"/>
              </a:rPr>
              <a:t>Copyright © 2011, SAS Institute Inc. All rights reserved.</a:t>
            </a:r>
          </a:p>
        </p:txBody>
      </p:sp>
      <p:sp>
        <p:nvSpPr>
          <p:cNvPr id="2" name="Title 1"/>
          <p:cNvSpPr>
            <a:spLocks noGrp="1"/>
          </p:cNvSpPr>
          <p:nvPr>
            <p:ph type="title"/>
          </p:nvPr>
        </p:nvSpPr>
        <p:spPr>
          <a:xfrm>
            <a:off x="1208088" y="1571627"/>
            <a:ext cx="5408612" cy="752475"/>
          </a:xfrm>
        </p:spPr>
        <p:txBody>
          <a:bodyPr anchor="ctr"/>
          <a:lstStyle>
            <a:lvl1pPr algn="l">
              <a:defRPr baseline="0">
                <a:solidFill>
                  <a:srgbClr val="FFFFFF"/>
                </a:solidFill>
              </a:defRPr>
            </a:lvl1pPr>
          </a:lstStyle>
          <a:p>
            <a:r>
              <a:rPr lang="en-US" smtClean="0"/>
              <a:t>Click to edit Master title style</a:t>
            </a:r>
            <a:endParaRPr lang="en-US" dirty="0"/>
          </a:p>
        </p:txBody>
      </p:sp>
      <p:sp>
        <p:nvSpPr>
          <p:cNvPr id="34" name="Text Placeholder 9"/>
          <p:cNvSpPr>
            <a:spLocks noGrp="1"/>
          </p:cNvSpPr>
          <p:nvPr>
            <p:ph type="body" sz="quarter" idx="11"/>
          </p:nvPr>
        </p:nvSpPr>
        <p:spPr>
          <a:xfrm>
            <a:off x="1527051" y="2914652"/>
            <a:ext cx="5633847" cy="1413207"/>
          </a:xfrm>
        </p:spPr>
        <p:txBody>
          <a:bodyPr/>
          <a:lstStyle>
            <a:lvl1pPr marL="0" indent="0" algn="l">
              <a:lnSpc>
                <a:spcPct val="100000"/>
              </a:lnSpc>
              <a:spcBef>
                <a:spcPts val="0"/>
              </a:spcBef>
              <a:spcAft>
                <a:spcPts val="0"/>
              </a:spcAft>
              <a:buNone/>
              <a:defRPr sz="1600" b="0" baseline="0">
                <a:solidFill>
                  <a:schemeClr val="bg1"/>
                </a:solidFill>
                <a:latin typeface="Arial"/>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5" name="Rectangle 45"/>
          <p:cNvSpPr>
            <a:spLocks noGrp="1" noChangeArrowheads="1"/>
          </p:cNvSpPr>
          <p:nvPr>
            <p:ph type="subTitle" sz="quarter" idx="1"/>
          </p:nvPr>
        </p:nvSpPr>
        <p:spPr>
          <a:xfrm>
            <a:off x="1226185" y="246916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a:defRPr>
            </a:lvl1pPr>
          </a:lstStyle>
          <a:p>
            <a:r>
              <a:rPr lang="en-US" smtClean="0"/>
              <a:t>Click to edit Master subtitle style</a:t>
            </a:r>
            <a:endParaRPr lang="en-US" dirty="0"/>
          </a:p>
        </p:txBody>
      </p:sp>
    </p:spTree>
    <p:extLst>
      <p:ext uri="{BB962C8B-B14F-4D97-AF65-F5344CB8AC3E}">
        <p14:creationId xmlns:p14="http://schemas.microsoft.com/office/powerpoint/2010/main" val="192175971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SAS Closing Slide Alternativ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21"/>
          <p:cNvGrpSpPr>
            <a:grpSpLocks/>
          </p:cNvGrpSpPr>
          <p:nvPr userDrawn="1"/>
        </p:nvGrpSpPr>
        <p:grpSpPr bwMode="auto">
          <a:xfrm>
            <a:off x="3744917" y="4651377"/>
            <a:ext cx="1654175" cy="168275"/>
            <a:chOff x="1195324" y="673735"/>
            <a:chExt cx="4235450" cy="428625"/>
          </a:xfrm>
        </p:grpSpPr>
        <p:sp>
          <p:nvSpPr>
            <p:cNvPr id="5" name="Freeform 22"/>
            <p:cNvSpPr>
              <a:spLocks/>
            </p:cNvSpPr>
            <p:nvPr/>
          </p:nvSpPr>
          <p:spPr bwMode="auto">
            <a:xfrm>
              <a:off x="1195324" y="681822"/>
              <a:ext cx="528415" cy="412450"/>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6" name="Freeform 23"/>
            <p:cNvSpPr>
              <a:spLocks/>
            </p:cNvSpPr>
            <p:nvPr/>
          </p:nvSpPr>
          <p:spPr bwMode="auto">
            <a:xfrm>
              <a:off x="1731869" y="681822"/>
              <a:ext cx="524349" cy="412450"/>
            </a:xfrm>
            <a:custGeom>
              <a:avLst/>
              <a:gdLst>
                <a:gd name="T0" fmla="*/ 0 w 330"/>
                <a:gd name="T1" fmla="*/ 0 h 258"/>
                <a:gd name="T2" fmla="*/ 66 w 330"/>
                <a:gd name="T3" fmla="*/ 0 h 258"/>
                <a:gd name="T4" fmla="*/ 96 w 330"/>
                <a:gd name="T5" fmla="*/ 184 h 258"/>
                <a:gd name="T6" fmla="*/ 98 w 330"/>
                <a:gd name="T7" fmla="*/ 184 h 258"/>
                <a:gd name="T8" fmla="*/ 130 w 330"/>
                <a:gd name="T9" fmla="*/ 0 h 258"/>
                <a:gd name="T10" fmla="*/ 200 w 330"/>
                <a:gd name="T11" fmla="*/ 0 h 258"/>
                <a:gd name="T12" fmla="*/ 234 w 330"/>
                <a:gd name="T13" fmla="*/ 184 h 258"/>
                <a:gd name="T14" fmla="*/ 236 w 330"/>
                <a:gd name="T15" fmla="*/ 184 h 258"/>
                <a:gd name="T16" fmla="*/ 266 w 330"/>
                <a:gd name="T17" fmla="*/ 0 h 258"/>
                <a:gd name="T18" fmla="*/ 330 w 330"/>
                <a:gd name="T19" fmla="*/ 0 h 258"/>
                <a:gd name="T20" fmla="*/ 274 w 330"/>
                <a:gd name="T21" fmla="*/ 258 h 258"/>
                <a:gd name="T22" fmla="*/ 200 w 330"/>
                <a:gd name="T23" fmla="*/ 258 h 258"/>
                <a:gd name="T24" fmla="*/ 166 w 330"/>
                <a:gd name="T25" fmla="*/ 76 h 258"/>
                <a:gd name="T26" fmla="*/ 164 w 330"/>
                <a:gd name="T27" fmla="*/ 76 h 258"/>
                <a:gd name="T28" fmla="*/ 132 w 330"/>
                <a:gd name="T29" fmla="*/ 258 h 258"/>
                <a:gd name="T30" fmla="*/ 56 w 330"/>
                <a:gd name="T31" fmla="*/ 258 h 258"/>
                <a:gd name="T32" fmla="*/ 0 w 330"/>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7" name="Freeform 24"/>
            <p:cNvSpPr>
              <a:spLocks/>
            </p:cNvSpPr>
            <p:nvPr/>
          </p:nvSpPr>
          <p:spPr bwMode="auto">
            <a:xfrm>
              <a:off x="2264347" y="681822"/>
              <a:ext cx="528415" cy="412450"/>
            </a:xfrm>
            <a:custGeom>
              <a:avLst/>
              <a:gdLst>
                <a:gd name="T0" fmla="*/ 0 w 332"/>
                <a:gd name="T1" fmla="*/ 0 h 258"/>
                <a:gd name="T2" fmla="*/ 66 w 332"/>
                <a:gd name="T3" fmla="*/ 0 h 258"/>
                <a:gd name="T4" fmla="*/ 98 w 332"/>
                <a:gd name="T5" fmla="*/ 184 h 258"/>
                <a:gd name="T6" fmla="*/ 98 w 332"/>
                <a:gd name="T7" fmla="*/ 184 h 258"/>
                <a:gd name="T8" fmla="*/ 130 w 332"/>
                <a:gd name="T9" fmla="*/ 0 h 258"/>
                <a:gd name="T10" fmla="*/ 202 w 332"/>
                <a:gd name="T11" fmla="*/ 0 h 258"/>
                <a:gd name="T12" fmla="*/ 236 w 332"/>
                <a:gd name="T13" fmla="*/ 184 h 258"/>
                <a:gd name="T14" fmla="*/ 236 w 332"/>
                <a:gd name="T15" fmla="*/ 184 h 258"/>
                <a:gd name="T16" fmla="*/ 268 w 332"/>
                <a:gd name="T17" fmla="*/ 0 h 258"/>
                <a:gd name="T18" fmla="*/ 332 w 332"/>
                <a:gd name="T19" fmla="*/ 0 h 258"/>
                <a:gd name="T20" fmla="*/ 276 w 332"/>
                <a:gd name="T21" fmla="*/ 258 h 258"/>
                <a:gd name="T22" fmla="*/ 200 w 332"/>
                <a:gd name="T23" fmla="*/ 258 h 258"/>
                <a:gd name="T24" fmla="*/ 166 w 332"/>
                <a:gd name="T25" fmla="*/ 76 h 258"/>
                <a:gd name="T26" fmla="*/ 166 w 332"/>
                <a:gd name="T27" fmla="*/ 76 h 258"/>
                <a:gd name="T28" fmla="*/ 134 w 332"/>
                <a:gd name="T29" fmla="*/ 258 h 258"/>
                <a:gd name="T30" fmla="*/ 56 w 332"/>
                <a:gd name="T31" fmla="*/ 258 h 258"/>
                <a:gd name="T32" fmla="*/ 0 w 332"/>
                <a:gd name="T33" fmla="*/ 0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258">
                  <a:moveTo>
                    <a:pt x="0" y="0"/>
                  </a:moveTo>
                  <a:lnTo>
                    <a:pt x="66" y="0"/>
                  </a:lnTo>
                  <a:lnTo>
                    <a:pt x="98" y="184"/>
                  </a:lnTo>
                  <a:lnTo>
                    <a:pt x="130" y="0"/>
                  </a:lnTo>
                  <a:lnTo>
                    <a:pt x="202" y="0"/>
                  </a:lnTo>
                  <a:lnTo>
                    <a:pt x="236" y="184"/>
                  </a:lnTo>
                  <a:lnTo>
                    <a:pt x="268" y="0"/>
                  </a:lnTo>
                  <a:lnTo>
                    <a:pt x="332" y="0"/>
                  </a:lnTo>
                  <a:lnTo>
                    <a:pt x="276" y="258"/>
                  </a:lnTo>
                  <a:lnTo>
                    <a:pt x="200" y="258"/>
                  </a:lnTo>
                  <a:lnTo>
                    <a:pt x="166" y="76"/>
                  </a:lnTo>
                  <a:lnTo>
                    <a:pt x="134" y="258"/>
                  </a:lnTo>
                  <a:lnTo>
                    <a:pt x="56" y="25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8" name="Rectangle 25"/>
            <p:cNvSpPr>
              <a:spLocks noChangeArrowheads="1"/>
            </p:cNvSpPr>
            <p:nvPr/>
          </p:nvSpPr>
          <p:spPr bwMode="auto">
            <a:xfrm>
              <a:off x="2809021" y="977009"/>
              <a:ext cx="101620" cy="117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9" name="Freeform 26"/>
            <p:cNvSpPr>
              <a:spLocks/>
            </p:cNvSpPr>
            <p:nvPr/>
          </p:nvSpPr>
          <p:spPr bwMode="auto">
            <a:xfrm>
              <a:off x="2967547" y="673735"/>
              <a:ext cx="304854" cy="428625"/>
            </a:xfrm>
            <a:custGeom>
              <a:avLst/>
              <a:gdLst>
                <a:gd name="T0" fmla="*/ 60 w 192"/>
                <a:gd name="T1" fmla="*/ 188 h 270"/>
                <a:gd name="T2" fmla="*/ 60 w 192"/>
                <a:gd name="T3" fmla="*/ 196 h 270"/>
                <a:gd name="T4" fmla="*/ 66 w 192"/>
                <a:gd name="T5" fmla="*/ 210 h 270"/>
                <a:gd name="T6" fmla="*/ 74 w 192"/>
                <a:gd name="T7" fmla="*/ 220 h 270"/>
                <a:gd name="T8" fmla="*/ 86 w 192"/>
                <a:gd name="T9" fmla="*/ 224 h 270"/>
                <a:gd name="T10" fmla="*/ 94 w 192"/>
                <a:gd name="T11" fmla="*/ 226 h 270"/>
                <a:gd name="T12" fmla="*/ 114 w 192"/>
                <a:gd name="T13" fmla="*/ 222 h 270"/>
                <a:gd name="T14" fmla="*/ 122 w 192"/>
                <a:gd name="T15" fmla="*/ 214 h 270"/>
                <a:gd name="T16" fmla="*/ 128 w 192"/>
                <a:gd name="T17" fmla="*/ 202 h 270"/>
                <a:gd name="T18" fmla="*/ 128 w 192"/>
                <a:gd name="T19" fmla="*/ 194 h 270"/>
                <a:gd name="T20" fmla="*/ 120 w 192"/>
                <a:gd name="T21" fmla="*/ 176 h 270"/>
                <a:gd name="T22" fmla="*/ 104 w 192"/>
                <a:gd name="T23" fmla="*/ 166 h 270"/>
                <a:gd name="T24" fmla="*/ 58 w 192"/>
                <a:gd name="T25" fmla="*/ 148 h 270"/>
                <a:gd name="T26" fmla="*/ 34 w 192"/>
                <a:gd name="T27" fmla="*/ 138 h 270"/>
                <a:gd name="T28" fmla="*/ 16 w 192"/>
                <a:gd name="T29" fmla="*/ 122 h 270"/>
                <a:gd name="T30" fmla="*/ 6 w 192"/>
                <a:gd name="T31" fmla="*/ 102 h 270"/>
                <a:gd name="T32" fmla="*/ 2 w 192"/>
                <a:gd name="T33" fmla="*/ 78 h 270"/>
                <a:gd name="T34" fmla="*/ 4 w 192"/>
                <a:gd name="T35" fmla="*/ 62 h 270"/>
                <a:gd name="T36" fmla="*/ 14 w 192"/>
                <a:gd name="T37" fmla="*/ 34 h 270"/>
                <a:gd name="T38" fmla="*/ 38 w 192"/>
                <a:gd name="T39" fmla="*/ 12 h 270"/>
                <a:gd name="T40" fmla="*/ 74 w 192"/>
                <a:gd name="T41" fmla="*/ 2 h 270"/>
                <a:gd name="T42" fmla="*/ 98 w 192"/>
                <a:gd name="T43" fmla="*/ 0 h 270"/>
                <a:gd name="T44" fmla="*/ 136 w 192"/>
                <a:gd name="T45" fmla="*/ 4 h 270"/>
                <a:gd name="T46" fmla="*/ 164 w 192"/>
                <a:gd name="T47" fmla="*/ 18 h 270"/>
                <a:gd name="T48" fmla="*/ 180 w 192"/>
                <a:gd name="T49" fmla="*/ 42 h 270"/>
                <a:gd name="T50" fmla="*/ 186 w 192"/>
                <a:gd name="T51" fmla="*/ 72 h 270"/>
                <a:gd name="T52" fmla="*/ 126 w 192"/>
                <a:gd name="T53" fmla="*/ 84 h 270"/>
                <a:gd name="T54" fmla="*/ 124 w 192"/>
                <a:gd name="T55" fmla="*/ 66 h 270"/>
                <a:gd name="T56" fmla="*/ 120 w 192"/>
                <a:gd name="T57" fmla="*/ 54 h 270"/>
                <a:gd name="T58" fmla="*/ 110 w 192"/>
                <a:gd name="T59" fmla="*/ 48 h 270"/>
                <a:gd name="T60" fmla="*/ 96 w 192"/>
                <a:gd name="T61" fmla="*/ 44 h 270"/>
                <a:gd name="T62" fmla="*/ 84 w 192"/>
                <a:gd name="T63" fmla="*/ 46 h 270"/>
                <a:gd name="T64" fmla="*/ 72 w 192"/>
                <a:gd name="T65" fmla="*/ 56 h 270"/>
                <a:gd name="T66" fmla="*/ 66 w 192"/>
                <a:gd name="T67" fmla="*/ 66 h 270"/>
                <a:gd name="T68" fmla="*/ 66 w 192"/>
                <a:gd name="T69" fmla="*/ 72 h 270"/>
                <a:gd name="T70" fmla="*/ 72 w 192"/>
                <a:gd name="T71" fmla="*/ 90 h 270"/>
                <a:gd name="T72" fmla="*/ 94 w 192"/>
                <a:gd name="T73" fmla="*/ 102 h 270"/>
                <a:gd name="T74" fmla="*/ 134 w 192"/>
                <a:gd name="T75" fmla="*/ 116 h 270"/>
                <a:gd name="T76" fmla="*/ 160 w 192"/>
                <a:gd name="T77" fmla="*/ 128 h 270"/>
                <a:gd name="T78" fmla="*/ 178 w 192"/>
                <a:gd name="T79" fmla="*/ 144 h 270"/>
                <a:gd name="T80" fmla="*/ 188 w 192"/>
                <a:gd name="T81" fmla="*/ 164 h 270"/>
                <a:gd name="T82" fmla="*/ 192 w 192"/>
                <a:gd name="T83" fmla="*/ 190 h 270"/>
                <a:gd name="T84" fmla="*/ 190 w 192"/>
                <a:gd name="T85" fmla="*/ 208 h 270"/>
                <a:gd name="T86" fmla="*/ 176 w 192"/>
                <a:gd name="T87" fmla="*/ 240 h 270"/>
                <a:gd name="T88" fmla="*/ 150 w 192"/>
                <a:gd name="T89" fmla="*/ 260 h 270"/>
                <a:gd name="T90" fmla="*/ 116 w 192"/>
                <a:gd name="T91" fmla="*/ 270 h 270"/>
                <a:gd name="T92" fmla="*/ 96 w 192"/>
                <a:gd name="T93" fmla="*/ 270 h 270"/>
                <a:gd name="T94" fmla="*/ 50 w 192"/>
                <a:gd name="T95" fmla="*/ 264 h 270"/>
                <a:gd name="T96" fmla="*/ 20 w 192"/>
                <a:gd name="T97" fmla="*/ 248 h 270"/>
                <a:gd name="T98" fmla="*/ 6 w 192"/>
                <a:gd name="T99" fmla="*/ 222 h 270"/>
                <a:gd name="T100" fmla="*/ 0 w 192"/>
                <a:gd name="T101" fmla="*/ 188 h 270"/>
                <a:gd name="T102" fmla="*/ 60 w 192"/>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2" h="270">
                  <a:moveTo>
                    <a:pt x="60" y="180"/>
                  </a:moveTo>
                  <a:lnTo>
                    <a:pt x="60" y="188"/>
                  </a:lnTo>
                  <a:lnTo>
                    <a:pt x="60" y="196"/>
                  </a:lnTo>
                  <a:lnTo>
                    <a:pt x="62" y="204"/>
                  </a:lnTo>
                  <a:lnTo>
                    <a:pt x="66" y="210"/>
                  </a:lnTo>
                  <a:lnTo>
                    <a:pt x="68" y="216"/>
                  </a:lnTo>
                  <a:lnTo>
                    <a:pt x="74" y="220"/>
                  </a:lnTo>
                  <a:lnTo>
                    <a:pt x="80" y="222"/>
                  </a:lnTo>
                  <a:lnTo>
                    <a:pt x="86" y="224"/>
                  </a:lnTo>
                  <a:lnTo>
                    <a:pt x="94" y="226"/>
                  </a:lnTo>
                  <a:lnTo>
                    <a:pt x="108" y="224"/>
                  </a:lnTo>
                  <a:lnTo>
                    <a:pt x="114" y="222"/>
                  </a:lnTo>
                  <a:lnTo>
                    <a:pt x="118" y="218"/>
                  </a:lnTo>
                  <a:lnTo>
                    <a:pt x="122" y="214"/>
                  </a:lnTo>
                  <a:lnTo>
                    <a:pt x="126" y="208"/>
                  </a:lnTo>
                  <a:lnTo>
                    <a:pt x="128" y="202"/>
                  </a:lnTo>
                  <a:lnTo>
                    <a:pt x="128" y="194"/>
                  </a:lnTo>
                  <a:lnTo>
                    <a:pt x="126" y="184"/>
                  </a:lnTo>
                  <a:lnTo>
                    <a:pt x="120" y="176"/>
                  </a:lnTo>
                  <a:lnTo>
                    <a:pt x="114" y="170"/>
                  </a:lnTo>
                  <a:lnTo>
                    <a:pt x="104" y="166"/>
                  </a:lnTo>
                  <a:lnTo>
                    <a:pt x="58" y="148"/>
                  </a:lnTo>
                  <a:lnTo>
                    <a:pt x="44" y="144"/>
                  </a:lnTo>
                  <a:lnTo>
                    <a:pt x="34" y="138"/>
                  </a:lnTo>
                  <a:lnTo>
                    <a:pt x="24" y="130"/>
                  </a:lnTo>
                  <a:lnTo>
                    <a:pt x="16" y="122"/>
                  </a:lnTo>
                  <a:lnTo>
                    <a:pt x="10" y="112"/>
                  </a:lnTo>
                  <a:lnTo>
                    <a:pt x="6" y="102"/>
                  </a:lnTo>
                  <a:lnTo>
                    <a:pt x="4" y="90"/>
                  </a:lnTo>
                  <a:lnTo>
                    <a:pt x="2" y="78"/>
                  </a:lnTo>
                  <a:lnTo>
                    <a:pt x="4" y="62"/>
                  </a:lnTo>
                  <a:lnTo>
                    <a:pt x="8" y="48"/>
                  </a:lnTo>
                  <a:lnTo>
                    <a:pt x="14" y="34"/>
                  </a:lnTo>
                  <a:lnTo>
                    <a:pt x="24" y="22"/>
                  </a:lnTo>
                  <a:lnTo>
                    <a:pt x="38" y="12"/>
                  </a:lnTo>
                  <a:lnTo>
                    <a:pt x="54" y="6"/>
                  </a:lnTo>
                  <a:lnTo>
                    <a:pt x="74" y="2"/>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4" y="66"/>
                  </a:lnTo>
                  <a:lnTo>
                    <a:pt x="122" y="60"/>
                  </a:lnTo>
                  <a:lnTo>
                    <a:pt x="120" y="54"/>
                  </a:lnTo>
                  <a:lnTo>
                    <a:pt x="116" y="50"/>
                  </a:lnTo>
                  <a:lnTo>
                    <a:pt x="110" y="48"/>
                  </a:lnTo>
                  <a:lnTo>
                    <a:pt x="104" y="46"/>
                  </a:lnTo>
                  <a:lnTo>
                    <a:pt x="96" y="44"/>
                  </a:lnTo>
                  <a:lnTo>
                    <a:pt x="84" y="46"/>
                  </a:lnTo>
                  <a:lnTo>
                    <a:pt x="76" y="52"/>
                  </a:lnTo>
                  <a:lnTo>
                    <a:pt x="72" y="56"/>
                  </a:lnTo>
                  <a:lnTo>
                    <a:pt x="68" y="60"/>
                  </a:lnTo>
                  <a:lnTo>
                    <a:pt x="66" y="66"/>
                  </a:lnTo>
                  <a:lnTo>
                    <a:pt x="66" y="72"/>
                  </a:lnTo>
                  <a:lnTo>
                    <a:pt x="68" y="82"/>
                  </a:lnTo>
                  <a:lnTo>
                    <a:pt x="72" y="90"/>
                  </a:lnTo>
                  <a:lnTo>
                    <a:pt x="80" y="96"/>
                  </a:lnTo>
                  <a:lnTo>
                    <a:pt x="94" y="102"/>
                  </a:lnTo>
                  <a:lnTo>
                    <a:pt x="134" y="116"/>
                  </a:lnTo>
                  <a:lnTo>
                    <a:pt x="148" y="122"/>
                  </a:lnTo>
                  <a:lnTo>
                    <a:pt x="160" y="128"/>
                  </a:lnTo>
                  <a:lnTo>
                    <a:pt x="170" y="136"/>
                  </a:lnTo>
                  <a:lnTo>
                    <a:pt x="178" y="144"/>
                  </a:lnTo>
                  <a:lnTo>
                    <a:pt x="184" y="152"/>
                  </a:lnTo>
                  <a:lnTo>
                    <a:pt x="188" y="164"/>
                  </a:lnTo>
                  <a:lnTo>
                    <a:pt x="190" y="176"/>
                  </a:lnTo>
                  <a:lnTo>
                    <a:pt x="192" y="190"/>
                  </a:lnTo>
                  <a:lnTo>
                    <a:pt x="190" y="208"/>
                  </a:lnTo>
                  <a:lnTo>
                    <a:pt x="184" y="226"/>
                  </a:lnTo>
                  <a:lnTo>
                    <a:pt x="176" y="240"/>
                  </a:lnTo>
                  <a:lnTo>
                    <a:pt x="164" y="250"/>
                  </a:lnTo>
                  <a:lnTo>
                    <a:pt x="150" y="260"/>
                  </a:lnTo>
                  <a:lnTo>
                    <a:pt x="134" y="266"/>
                  </a:lnTo>
                  <a:lnTo>
                    <a:pt x="11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0" name="Freeform 27"/>
            <p:cNvSpPr>
              <a:spLocks noEditPoints="1"/>
            </p:cNvSpPr>
            <p:nvPr/>
          </p:nvSpPr>
          <p:spPr bwMode="auto">
            <a:xfrm>
              <a:off x="3308984" y="673735"/>
              <a:ext cx="317049" cy="428625"/>
            </a:xfrm>
            <a:custGeom>
              <a:avLst/>
              <a:gdLst>
                <a:gd name="T0" fmla="*/ 8 w 200"/>
                <a:gd name="T1" fmla="*/ 80 h 270"/>
                <a:gd name="T2" fmla="*/ 10 w 200"/>
                <a:gd name="T3" fmla="*/ 58 h 270"/>
                <a:gd name="T4" fmla="*/ 24 w 200"/>
                <a:gd name="T5" fmla="*/ 28 h 270"/>
                <a:gd name="T6" fmla="*/ 48 w 200"/>
                <a:gd name="T7" fmla="*/ 10 h 270"/>
                <a:gd name="T8" fmla="*/ 80 w 200"/>
                <a:gd name="T9" fmla="*/ 0 h 270"/>
                <a:gd name="T10" fmla="*/ 98 w 200"/>
                <a:gd name="T11" fmla="*/ 0 h 270"/>
                <a:gd name="T12" fmla="*/ 146 w 200"/>
                <a:gd name="T13" fmla="*/ 6 h 270"/>
                <a:gd name="T14" fmla="*/ 174 w 200"/>
                <a:gd name="T15" fmla="*/ 22 h 270"/>
                <a:gd name="T16" fmla="*/ 188 w 200"/>
                <a:gd name="T17" fmla="*/ 46 h 270"/>
                <a:gd name="T18" fmla="*/ 192 w 200"/>
                <a:gd name="T19" fmla="*/ 78 h 270"/>
                <a:gd name="T20" fmla="*/ 192 w 200"/>
                <a:gd name="T21" fmla="*/ 214 h 270"/>
                <a:gd name="T22" fmla="*/ 196 w 200"/>
                <a:gd name="T23" fmla="*/ 254 h 270"/>
                <a:gd name="T24" fmla="*/ 136 w 200"/>
                <a:gd name="T25" fmla="*/ 264 h 270"/>
                <a:gd name="T26" fmla="*/ 132 w 200"/>
                <a:gd name="T27" fmla="*/ 250 h 270"/>
                <a:gd name="T28" fmla="*/ 128 w 200"/>
                <a:gd name="T29" fmla="*/ 238 h 270"/>
                <a:gd name="T30" fmla="*/ 122 w 200"/>
                <a:gd name="T31" fmla="*/ 246 h 270"/>
                <a:gd name="T32" fmla="*/ 108 w 200"/>
                <a:gd name="T33" fmla="*/ 260 h 270"/>
                <a:gd name="T34" fmla="*/ 92 w 200"/>
                <a:gd name="T35" fmla="*/ 268 h 270"/>
                <a:gd name="T36" fmla="*/ 62 w 200"/>
                <a:gd name="T37" fmla="*/ 270 h 270"/>
                <a:gd name="T38" fmla="*/ 46 w 200"/>
                <a:gd name="T39" fmla="*/ 268 h 270"/>
                <a:gd name="T40" fmla="*/ 22 w 200"/>
                <a:gd name="T41" fmla="*/ 256 h 270"/>
                <a:gd name="T42" fmla="*/ 8 w 200"/>
                <a:gd name="T43" fmla="*/ 236 h 270"/>
                <a:gd name="T44" fmla="*/ 0 w 200"/>
                <a:gd name="T45" fmla="*/ 210 h 270"/>
                <a:gd name="T46" fmla="*/ 0 w 200"/>
                <a:gd name="T47" fmla="*/ 196 h 270"/>
                <a:gd name="T48" fmla="*/ 4 w 200"/>
                <a:gd name="T49" fmla="*/ 166 h 270"/>
                <a:gd name="T50" fmla="*/ 16 w 200"/>
                <a:gd name="T51" fmla="*/ 144 h 270"/>
                <a:gd name="T52" fmla="*/ 36 w 200"/>
                <a:gd name="T53" fmla="*/ 128 h 270"/>
                <a:gd name="T54" fmla="*/ 64 w 200"/>
                <a:gd name="T55" fmla="*/ 116 h 270"/>
                <a:gd name="T56" fmla="*/ 102 w 200"/>
                <a:gd name="T57" fmla="*/ 106 h 270"/>
                <a:gd name="T58" fmla="*/ 122 w 200"/>
                <a:gd name="T59" fmla="*/ 96 h 270"/>
                <a:gd name="T60" fmla="*/ 128 w 200"/>
                <a:gd name="T61" fmla="*/ 76 h 270"/>
                <a:gd name="T62" fmla="*/ 126 w 200"/>
                <a:gd name="T63" fmla="*/ 62 h 270"/>
                <a:gd name="T64" fmla="*/ 122 w 200"/>
                <a:gd name="T65" fmla="*/ 54 h 270"/>
                <a:gd name="T66" fmla="*/ 112 w 200"/>
                <a:gd name="T67" fmla="*/ 46 h 270"/>
                <a:gd name="T68" fmla="*/ 98 w 200"/>
                <a:gd name="T69" fmla="*/ 44 h 270"/>
                <a:gd name="T70" fmla="*/ 90 w 200"/>
                <a:gd name="T71" fmla="*/ 46 h 270"/>
                <a:gd name="T72" fmla="*/ 80 w 200"/>
                <a:gd name="T73" fmla="*/ 50 h 270"/>
                <a:gd name="T74" fmla="*/ 72 w 200"/>
                <a:gd name="T75" fmla="*/ 58 h 270"/>
                <a:gd name="T76" fmla="*/ 68 w 200"/>
                <a:gd name="T77" fmla="*/ 78 h 270"/>
                <a:gd name="T78" fmla="*/ 8 w 200"/>
                <a:gd name="T79" fmla="*/ 86 h 270"/>
                <a:gd name="T80" fmla="*/ 128 w 200"/>
                <a:gd name="T81" fmla="*/ 136 h 270"/>
                <a:gd name="T82" fmla="*/ 100 w 200"/>
                <a:gd name="T83" fmla="*/ 148 h 270"/>
                <a:gd name="T84" fmla="*/ 84 w 200"/>
                <a:gd name="T85" fmla="*/ 154 h 270"/>
                <a:gd name="T86" fmla="*/ 72 w 200"/>
                <a:gd name="T87" fmla="*/ 162 h 270"/>
                <a:gd name="T88" fmla="*/ 64 w 200"/>
                <a:gd name="T89" fmla="*/ 174 h 270"/>
                <a:gd name="T90" fmla="*/ 62 w 200"/>
                <a:gd name="T91" fmla="*/ 190 h 270"/>
                <a:gd name="T92" fmla="*/ 68 w 200"/>
                <a:gd name="T93" fmla="*/ 214 h 270"/>
                <a:gd name="T94" fmla="*/ 76 w 200"/>
                <a:gd name="T95" fmla="*/ 222 h 270"/>
                <a:gd name="T96" fmla="*/ 88 w 200"/>
                <a:gd name="T97" fmla="*/ 226 h 270"/>
                <a:gd name="T98" fmla="*/ 102 w 200"/>
                <a:gd name="T99" fmla="*/ 224 h 270"/>
                <a:gd name="T100" fmla="*/ 114 w 200"/>
                <a:gd name="T101" fmla="*/ 216 h 270"/>
                <a:gd name="T102" fmla="*/ 124 w 200"/>
                <a:gd name="T103" fmla="*/ 204 h 270"/>
                <a:gd name="T104" fmla="*/ 128 w 200"/>
                <a:gd name="T105" fmla="*/ 186 h 2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0" h="270">
                  <a:moveTo>
                    <a:pt x="8" y="86"/>
                  </a:moveTo>
                  <a:lnTo>
                    <a:pt x="8" y="80"/>
                  </a:lnTo>
                  <a:lnTo>
                    <a:pt x="10" y="58"/>
                  </a:lnTo>
                  <a:lnTo>
                    <a:pt x="14" y="42"/>
                  </a:lnTo>
                  <a:lnTo>
                    <a:pt x="24" y="28"/>
                  </a:lnTo>
                  <a:lnTo>
                    <a:pt x="34" y="18"/>
                  </a:lnTo>
                  <a:lnTo>
                    <a:pt x="48" y="10"/>
                  </a:lnTo>
                  <a:lnTo>
                    <a:pt x="64" y="4"/>
                  </a:lnTo>
                  <a:lnTo>
                    <a:pt x="80" y="0"/>
                  </a:lnTo>
                  <a:lnTo>
                    <a:pt x="98" y="0"/>
                  </a:lnTo>
                  <a:lnTo>
                    <a:pt x="124" y="2"/>
                  </a:lnTo>
                  <a:lnTo>
                    <a:pt x="146" y="6"/>
                  </a:lnTo>
                  <a:lnTo>
                    <a:pt x="162" y="12"/>
                  </a:lnTo>
                  <a:lnTo>
                    <a:pt x="174" y="22"/>
                  </a:lnTo>
                  <a:lnTo>
                    <a:pt x="182" y="34"/>
                  </a:lnTo>
                  <a:lnTo>
                    <a:pt x="188" y="46"/>
                  </a:lnTo>
                  <a:lnTo>
                    <a:pt x="190" y="62"/>
                  </a:lnTo>
                  <a:lnTo>
                    <a:pt x="192" y="78"/>
                  </a:lnTo>
                  <a:lnTo>
                    <a:pt x="192" y="214"/>
                  </a:lnTo>
                  <a:lnTo>
                    <a:pt x="194" y="242"/>
                  </a:lnTo>
                  <a:lnTo>
                    <a:pt x="196" y="254"/>
                  </a:lnTo>
                  <a:lnTo>
                    <a:pt x="200" y="264"/>
                  </a:lnTo>
                  <a:lnTo>
                    <a:pt x="136" y="264"/>
                  </a:lnTo>
                  <a:lnTo>
                    <a:pt x="132" y="250"/>
                  </a:lnTo>
                  <a:lnTo>
                    <a:pt x="128" y="238"/>
                  </a:lnTo>
                  <a:lnTo>
                    <a:pt x="122" y="246"/>
                  </a:lnTo>
                  <a:lnTo>
                    <a:pt x="116" y="254"/>
                  </a:lnTo>
                  <a:lnTo>
                    <a:pt x="108" y="260"/>
                  </a:lnTo>
                  <a:lnTo>
                    <a:pt x="100" y="264"/>
                  </a:lnTo>
                  <a:lnTo>
                    <a:pt x="92" y="268"/>
                  </a:lnTo>
                  <a:lnTo>
                    <a:pt x="84" y="270"/>
                  </a:lnTo>
                  <a:lnTo>
                    <a:pt x="62" y="270"/>
                  </a:lnTo>
                  <a:lnTo>
                    <a:pt x="46" y="268"/>
                  </a:lnTo>
                  <a:lnTo>
                    <a:pt x="32" y="264"/>
                  </a:lnTo>
                  <a:lnTo>
                    <a:pt x="22" y="256"/>
                  </a:lnTo>
                  <a:lnTo>
                    <a:pt x="14" y="246"/>
                  </a:lnTo>
                  <a:lnTo>
                    <a:pt x="8" y="236"/>
                  </a:lnTo>
                  <a:lnTo>
                    <a:pt x="2" y="222"/>
                  </a:lnTo>
                  <a:lnTo>
                    <a:pt x="0" y="210"/>
                  </a:lnTo>
                  <a:lnTo>
                    <a:pt x="0" y="196"/>
                  </a:lnTo>
                  <a:lnTo>
                    <a:pt x="0" y="180"/>
                  </a:lnTo>
                  <a:lnTo>
                    <a:pt x="4" y="166"/>
                  </a:lnTo>
                  <a:lnTo>
                    <a:pt x="8" y="154"/>
                  </a:lnTo>
                  <a:lnTo>
                    <a:pt x="16" y="144"/>
                  </a:lnTo>
                  <a:lnTo>
                    <a:pt x="24" y="134"/>
                  </a:lnTo>
                  <a:lnTo>
                    <a:pt x="36" y="128"/>
                  </a:lnTo>
                  <a:lnTo>
                    <a:pt x="48" y="122"/>
                  </a:lnTo>
                  <a:lnTo>
                    <a:pt x="64" y="116"/>
                  </a:lnTo>
                  <a:lnTo>
                    <a:pt x="102" y="106"/>
                  </a:lnTo>
                  <a:lnTo>
                    <a:pt x="114" y="102"/>
                  </a:lnTo>
                  <a:lnTo>
                    <a:pt x="122" y="96"/>
                  </a:lnTo>
                  <a:lnTo>
                    <a:pt x="128" y="88"/>
                  </a:lnTo>
                  <a:lnTo>
                    <a:pt x="128" y="76"/>
                  </a:lnTo>
                  <a:lnTo>
                    <a:pt x="126" y="62"/>
                  </a:lnTo>
                  <a:lnTo>
                    <a:pt x="124" y="58"/>
                  </a:lnTo>
                  <a:lnTo>
                    <a:pt x="122" y="54"/>
                  </a:lnTo>
                  <a:lnTo>
                    <a:pt x="118" y="50"/>
                  </a:lnTo>
                  <a:lnTo>
                    <a:pt x="112" y="46"/>
                  </a:lnTo>
                  <a:lnTo>
                    <a:pt x="106" y="46"/>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84" y="154"/>
                  </a:lnTo>
                  <a:lnTo>
                    <a:pt x="76" y="158"/>
                  </a:lnTo>
                  <a:lnTo>
                    <a:pt x="72" y="162"/>
                  </a:lnTo>
                  <a:lnTo>
                    <a:pt x="68" y="168"/>
                  </a:lnTo>
                  <a:lnTo>
                    <a:pt x="64" y="174"/>
                  </a:lnTo>
                  <a:lnTo>
                    <a:pt x="62" y="190"/>
                  </a:lnTo>
                  <a:lnTo>
                    <a:pt x="64" y="204"/>
                  </a:lnTo>
                  <a:lnTo>
                    <a:pt x="68" y="214"/>
                  </a:lnTo>
                  <a:lnTo>
                    <a:pt x="72" y="220"/>
                  </a:lnTo>
                  <a:lnTo>
                    <a:pt x="76" y="222"/>
                  </a:lnTo>
                  <a:lnTo>
                    <a:pt x="82" y="224"/>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1" name="Freeform 28"/>
            <p:cNvSpPr>
              <a:spLocks/>
            </p:cNvSpPr>
            <p:nvPr/>
          </p:nvSpPr>
          <p:spPr bwMode="auto">
            <a:xfrm>
              <a:off x="3670744" y="673735"/>
              <a:ext cx="300790" cy="428625"/>
            </a:xfrm>
            <a:custGeom>
              <a:avLst/>
              <a:gdLst>
                <a:gd name="T0" fmla="*/ 58 w 190"/>
                <a:gd name="T1" fmla="*/ 188 h 270"/>
                <a:gd name="T2" fmla="*/ 60 w 190"/>
                <a:gd name="T3" fmla="*/ 196 h 270"/>
                <a:gd name="T4" fmla="*/ 64 w 190"/>
                <a:gd name="T5" fmla="*/ 210 h 270"/>
                <a:gd name="T6" fmla="*/ 72 w 190"/>
                <a:gd name="T7" fmla="*/ 220 h 270"/>
                <a:gd name="T8" fmla="*/ 86 w 190"/>
                <a:gd name="T9" fmla="*/ 224 h 270"/>
                <a:gd name="T10" fmla="*/ 94 w 190"/>
                <a:gd name="T11" fmla="*/ 226 h 270"/>
                <a:gd name="T12" fmla="*/ 112 w 190"/>
                <a:gd name="T13" fmla="*/ 222 h 270"/>
                <a:gd name="T14" fmla="*/ 122 w 190"/>
                <a:gd name="T15" fmla="*/ 214 h 270"/>
                <a:gd name="T16" fmla="*/ 126 w 190"/>
                <a:gd name="T17" fmla="*/ 202 h 270"/>
                <a:gd name="T18" fmla="*/ 126 w 190"/>
                <a:gd name="T19" fmla="*/ 194 h 270"/>
                <a:gd name="T20" fmla="*/ 120 w 190"/>
                <a:gd name="T21" fmla="*/ 176 h 270"/>
                <a:gd name="T22" fmla="*/ 102 w 190"/>
                <a:gd name="T23" fmla="*/ 166 h 270"/>
                <a:gd name="T24" fmla="*/ 56 w 190"/>
                <a:gd name="T25" fmla="*/ 148 h 270"/>
                <a:gd name="T26" fmla="*/ 32 w 190"/>
                <a:gd name="T27" fmla="*/ 138 h 270"/>
                <a:gd name="T28" fmla="*/ 16 w 190"/>
                <a:gd name="T29" fmla="*/ 122 h 270"/>
                <a:gd name="T30" fmla="*/ 4 w 190"/>
                <a:gd name="T31" fmla="*/ 102 h 270"/>
                <a:gd name="T32" fmla="*/ 2 w 190"/>
                <a:gd name="T33" fmla="*/ 78 h 270"/>
                <a:gd name="T34" fmla="*/ 2 w 190"/>
                <a:gd name="T35" fmla="*/ 62 h 270"/>
                <a:gd name="T36" fmla="*/ 14 w 190"/>
                <a:gd name="T37" fmla="*/ 34 h 270"/>
                <a:gd name="T38" fmla="*/ 36 w 190"/>
                <a:gd name="T39" fmla="*/ 12 h 270"/>
                <a:gd name="T40" fmla="*/ 72 w 190"/>
                <a:gd name="T41" fmla="*/ 2 h 270"/>
                <a:gd name="T42" fmla="*/ 96 w 190"/>
                <a:gd name="T43" fmla="*/ 0 h 270"/>
                <a:gd name="T44" fmla="*/ 136 w 190"/>
                <a:gd name="T45" fmla="*/ 4 h 270"/>
                <a:gd name="T46" fmla="*/ 162 w 190"/>
                <a:gd name="T47" fmla="*/ 18 h 270"/>
                <a:gd name="T48" fmla="*/ 178 w 190"/>
                <a:gd name="T49" fmla="*/ 42 h 270"/>
                <a:gd name="T50" fmla="*/ 184 w 190"/>
                <a:gd name="T51" fmla="*/ 72 h 270"/>
                <a:gd name="T52" fmla="*/ 124 w 190"/>
                <a:gd name="T53" fmla="*/ 84 h 270"/>
                <a:gd name="T54" fmla="*/ 124 w 190"/>
                <a:gd name="T55" fmla="*/ 66 h 270"/>
                <a:gd name="T56" fmla="*/ 118 w 190"/>
                <a:gd name="T57" fmla="*/ 54 h 270"/>
                <a:gd name="T58" fmla="*/ 110 w 190"/>
                <a:gd name="T59" fmla="*/ 48 h 270"/>
                <a:gd name="T60" fmla="*/ 96 w 190"/>
                <a:gd name="T61" fmla="*/ 44 h 270"/>
                <a:gd name="T62" fmla="*/ 84 w 190"/>
                <a:gd name="T63" fmla="*/ 46 h 270"/>
                <a:gd name="T64" fmla="*/ 70 w 190"/>
                <a:gd name="T65" fmla="*/ 56 h 270"/>
                <a:gd name="T66" fmla="*/ 66 w 190"/>
                <a:gd name="T67" fmla="*/ 66 h 270"/>
                <a:gd name="T68" fmla="*/ 64 w 190"/>
                <a:gd name="T69" fmla="*/ 72 h 270"/>
                <a:gd name="T70" fmla="*/ 70 w 190"/>
                <a:gd name="T71" fmla="*/ 90 h 270"/>
                <a:gd name="T72" fmla="*/ 94 w 190"/>
                <a:gd name="T73" fmla="*/ 102 h 270"/>
                <a:gd name="T74" fmla="*/ 134 w 190"/>
                <a:gd name="T75" fmla="*/ 116 h 270"/>
                <a:gd name="T76" fmla="*/ 160 w 190"/>
                <a:gd name="T77" fmla="*/ 128 h 270"/>
                <a:gd name="T78" fmla="*/ 178 w 190"/>
                <a:gd name="T79" fmla="*/ 144 h 270"/>
                <a:gd name="T80" fmla="*/ 186 w 190"/>
                <a:gd name="T81" fmla="*/ 164 h 270"/>
                <a:gd name="T82" fmla="*/ 190 w 190"/>
                <a:gd name="T83" fmla="*/ 190 h 270"/>
                <a:gd name="T84" fmla="*/ 188 w 190"/>
                <a:gd name="T85" fmla="*/ 208 h 270"/>
                <a:gd name="T86" fmla="*/ 174 w 190"/>
                <a:gd name="T87" fmla="*/ 240 h 270"/>
                <a:gd name="T88" fmla="*/ 148 w 190"/>
                <a:gd name="T89" fmla="*/ 260 h 270"/>
                <a:gd name="T90" fmla="*/ 114 w 190"/>
                <a:gd name="T91" fmla="*/ 270 h 270"/>
                <a:gd name="T92" fmla="*/ 94 w 190"/>
                <a:gd name="T93" fmla="*/ 270 h 270"/>
                <a:gd name="T94" fmla="*/ 48 w 190"/>
                <a:gd name="T95" fmla="*/ 264 h 270"/>
                <a:gd name="T96" fmla="*/ 20 w 190"/>
                <a:gd name="T97" fmla="*/ 248 h 270"/>
                <a:gd name="T98" fmla="*/ 4 w 190"/>
                <a:gd name="T99" fmla="*/ 222 h 270"/>
                <a:gd name="T100" fmla="*/ 0 w 190"/>
                <a:gd name="T101" fmla="*/ 188 h 270"/>
                <a:gd name="T102" fmla="*/ 58 w 190"/>
                <a:gd name="T103" fmla="*/ 180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0" h="270">
                  <a:moveTo>
                    <a:pt x="58" y="180"/>
                  </a:moveTo>
                  <a:lnTo>
                    <a:pt x="58" y="188"/>
                  </a:lnTo>
                  <a:lnTo>
                    <a:pt x="60" y="196"/>
                  </a:lnTo>
                  <a:lnTo>
                    <a:pt x="62" y="204"/>
                  </a:lnTo>
                  <a:lnTo>
                    <a:pt x="64" y="210"/>
                  </a:lnTo>
                  <a:lnTo>
                    <a:pt x="68" y="216"/>
                  </a:lnTo>
                  <a:lnTo>
                    <a:pt x="72" y="220"/>
                  </a:lnTo>
                  <a:lnTo>
                    <a:pt x="78" y="222"/>
                  </a:lnTo>
                  <a:lnTo>
                    <a:pt x="86" y="224"/>
                  </a:lnTo>
                  <a:lnTo>
                    <a:pt x="94" y="226"/>
                  </a:lnTo>
                  <a:lnTo>
                    <a:pt x="108" y="224"/>
                  </a:lnTo>
                  <a:lnTo>
                    <a:pt x="112" y="222"/>
                  </a:lnTo>
                  <a:lnTo>
                    <a:pt x="118" y="218"/>
                  </a:lnTo>
                  <a:lnTo>
                    <a:pt x="122" y="214"/>
                  </a:lnTo>
                  <a:lnTo>
                    <a:pt x="124" y="208"/>
                  </a:lnTo>
                  <a:lnTo>
                    <a:pt x="126" y="202"/>
                  </a:lnTo>
                  <a:lnTo>
                    <a:pt x="126" y="194"/>
                  </a:lnTo>
                  <a:lnTo>
                    <a:pt x="124" y="184"/>
                  </a:lnTo>
                  <a:lnTo>
                    <a:pt x="120" y="176"/>
                  </a:lnTo>
                  <a:lnTo>
                    <a:pt x="112" y="170"/>
                  </a:lnTo>
                  <a:lnTo>
                    <a:pt x="102" y="166"/>
                  </a:lnTo>
                  <a:lnTo>
                    <a:pt x="56" y="148"/>
                  </a:lnTo>
                  <a:lnTo>
                    <a:pt x="44" y="144"/>
                  </a:lnTo>
                  <a:lnTo>
                    <a:pt x="32" y="138"/>
                  </a:lnTo>
                  <a:lnTo>
                    <a:pt x="24" y="130"/>
                  </a:lnTo>
                  <a:lnTo>
                    <a:pt x="16" y="122"/>
                  </a:lnTo>
                  <a:lnTo>
                    <a:pt x="10" y="112"/>
                  </a:lnTo>
                  <a:lnTo>
                    <a:pt x="4" y="102"/>
                  </a:lnTo>
                  <a:lnTo>
                    <a:pt x="2" y="90"/>
                  </a:lnTo>
                  <a:lnTo>
                    <a:pt x="2" y="78"/>
                  </a:lnTo>
                  <a:lnTo>
                    <a:pt x="2" y="62"/>
                  </a:lnTo>
                  <a:lnTo>
                    <a:pt x="6" y="48"/>
                  </a:lnTo>
                  <a:lnTo>
                    <a:pt x="14" y="34"/>
                  </a:lnTo>
                  <a:lnTo>
                    <a:pt x="24" y="22"/>
                  </a:lnTo>
                  <a:lnTo>
                    <a:pt x="36" y="12"/>
                  </a:lnTo>
                  <a:lnTo>
                    <a:pt x="52" y="6"/>
                  </a:lnTo>
                  <a:lnTo>
                    <a:pt x="72" y="2"/>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66"/>
                  </a:lnTo>
                  <a:lnTo>
                    <a:pt x="122" y="60"/>
                  </a:lnTo>
                  <a:lnTo>
                    <a:pt x="118" y="54"/>
                  </a:lnTo>
                  <a:lnTo>
                    <a:pt x="114" y="50"/>
                  </a:lnTo>
                  <a:lnTo>
                    <a:pt x="110" y="48"/>
                  </a:lnTo>
                  <a:lnTo>
                    <a:pt x="104" y="46"/>
                  </a:lnTo>
                  <a:lnTo>
                    <a:pt x="96" y="44"/>
                  </a:lnTo>
                  <a:lnTo>
                    <a:pt x="84" y="46"/>
                  </a:lnTo>
                  <a:lnTo>
                    <a:pt x="74" y="52"/>
                  </a:lnTo>
                  <a:lnTo>
                    <a:pt x="70" y="56"/>
                  </a:lnTo>
                  <a:lnTo>
                    <a:pt x="68" y="60"/>
                  </a:lnTo>
                  <a:lnTo>
                    <a:pt x="66" y="66"/>
                  </a:lnTo>
                  <a:lnTo>
                    <a:pt x="64" y="72"/>
                  </a:lnTo>
                  <a:lnTo>
                    <a:pt x="66" y="82"/>
                  </a:lnTo>
                  <a:lnTo>
                    <a:pt x="70" y="90"/>
                  </a:lnTo>
                  <a:lnTo>
                    <a:pt x="80" y="96"/>
                  </a:lnTo>
                  <a:lnTo>
                    <a:pt x="94" y="102"/>
                  </a:lnTo>
                  <a:lnTo>
                    <a:pt x="134" y="116"/>
                  </a:lnTo>
                  <a:lnTo>
                    <a:pt x="148" y="122"/>
                  </a:lnTo>
                  <a:lnTo>
                    <a:pt x="160" y="128"/>
                  </a:lnTo>
                  <a:lnTo>
                    <a:pt x="170" y="136"/>
                  </a:lnTo>
                  <a:lnTo>
                    <a:pt x="178" y="144"/>
                  </a:lnTo>
                  <a:lnTo>
                    <a:pt x="182" y="152"/>
                  </a:lnTo>
                  <a:lnTo>
                    <a:pt x="186" y="164"/>
                  </a:lnTo>
                  <a:lnTo>
                    <a:pt x="190" y="176"/>
                  </a:lnTo>
                  <a:lnTo>
                    <a:pt x="190" y="190"/>
                  </a:lnTo>
                  <a:lnTo>
                    <a:pt x="188" y="208"/>
                  </a:lnTo>
                  <a:lnTo>
                    <a:pt x="182" y="226"/>
                  </a:lnTo>
                  <a:lnTo>
                    <a:pt x="174" y="240"/>
                  </a:lnTo>
                  <a:lnTo>
                    <a:pt x="162" y="250"/>
                  </a:lnTo>
                  <a:lnTo>
                    <a:pt x="148" y="260"/>
                  </a:lnTo>
                  <a:lnTo>
                    <a:pt x="132" y="266"/>
                  </a:lnTo>
                  <a:lnTo>
                    <a:pt x="11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2" name="Rectangle 29"/>
            <p:cNvSpPr>
              <a:spLocks noChangeArrowheads="1"/>
            </p:cNvSpPr>
            <p:nvPr/>
          </p:nvSpPr>
          <p:spPr bwMode="auto">
            <a:xfrm>
              <a:off x="4032506" y="977009"/>
              <a:ext cx="101617" cy="117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3" name="Freeform 30"/>
            <p:cNvSpPr>
              <a:spLocks/>
            </p:cNvSpPr>
            <p:nvPr/>
          </p:nvSpPr>
          <p:spPr bwMode="auto">
            <a:xfrm>
              <a:off x="4191030" y="673735"/>
              <a:ext cx="317049" cy="428625"/>
            </a:xfrm>
            <a:custGeom>
              <a:avLst/>
              <a:gdLst>
                <a:gd name="T0" fmla="*/ 134 w 198"/>
                <a:gd name="T1" fmla="*/ 100 h 270"/>
                <a:gd name="T2" fmla="*/ 132 w 198"/>
                <a:gd name="T3" fmla="*/ 72 h 270"/>
                <a:gd name="T4" fmla="*/ 124 w 198"/>
                <a:gd name="T5" fmla="*/ 58 h 270"/>
                <a:gd name="T6" fmla="*/ 112 w 198"/>
                <a:gd name="T7" fmla="*/ 48 h 270"/>
                <a:gd name="T8" fmla="*/ 104 w 198"/>
                <a:gd name="T9" fmla="*/ 48 h 270"/>
                <a:gd name="T10" fmla="*/ 84 w 198"/>
                <a:gd name="T11" fmla="*/ 52 h 270"/>
                <a:gd name="T12" fmla="*/ 74 w 198"/>
                <a:gd name="T13" fmla="*/ 70 h 270"/>
                <a:gd name="T14" fmla="*/ 68 w 198"/>
                <a:gd name="T15" fmla="*/ 96 h 270"/>
                <a:gd name="T16" fmla="*/ 66 w 198"/>
                <a:gd name="T17" fmla="*/ 136 h 270"/>
                <a:gd name="T18" fmla="*/ 70 w 198"/>
                <a:gd name="T19" fmla="*/ 192 h 270"/>
                <a:gd name="T20" fmla="*/ 78 w 198"/>
                <a:gd name="T21" fmla="*/ 214 h 270"/>
                <a:gd name="T22" fmla="*/ 92 w 198"/>
                <a:gd name="T23" fmla="*/ 224 h 270"/>
                <a:gd name="T24" fmla="*/ 102 w 198"/>
                <a:gd name="T25" fmla="*/ 226 h 270"/>
                <a:gd name="T26" fmla="*/ 116 w 198"/>
                <a:gd name="T27" fmla="*/ 222 h 270"/>
                <a:gd name="T28" fmla="*/ 126 w 198"/>
                <a:gd name="T29" fmla="*/ 212 h 270"/>
                <a:gd name="T30" fmla="*/ 132 w 198"/>
                <a:gd name="T31" fmla="*/ 192 h 270"/>
                <a:gd name="T32" fmla="*/ 198 w 198"/>
                <a:gd name="T33" fmla="*/ 166 h 270"/>
                <a:gd name="T34" fmla="*/ 196 w 198"/>
                <a:gd name="T35" fmla="*/ 190 h 270"/>
                <a:gd name="T36" fmla="*/ 184 w 198"/>
                <a:gd name="T37" fmla="*/ 228 h 270"/>
                <a:gd name="T38" fmla="*/ 160 w 198"/>
                <a:gd name="T39" fmla="*/ 256 h 270"/>
                <a:gd name="T40" fmla="*/ 124 w 198"/>
                <a:gd name="T41" fmla="*/ 268 h 270"/>
                <a:gd name="T42" fmla="*/ 98 w 198"/>
                <a:gd name="T43" fmla="*/ 270 h 270"/>
                <a:gd name="T44" fmla="*/ 56 w 198"/>
                <a:gd name="T45" fmla="*/ 264 h 270"/>
                <a:gd name="T46" fmla="*/ 38 w 198"/>
                <a:gd name="T47" fmla="*/ 254 h 270"/>
                <a:gd name="T48" fmla="*/ 24 w 198"/>
                <a:gd name="T49" fmla="*/ 242 h 270"/>
                <a:gd name="T50" fmla="*/ 14 w 198"/>
                <a:gd name="T51" fmla="*/ 224 h 270"/>
                <a:gd name="T52" fmla="*/ 2 w 198"/>
                <a:gd name="T53" fmla="*/ 170 h 270"/>
                <a:gd name="T54" fmla="*/ 0 w 198"/>
                <a:gd name="T55" fmla="*/ 136 h 270"/>
                <a:gd name="T56" fmla="*/ 4 w 198"/>
                <a:gd name="T57" fmla="*/ 84 h 270"/>
                <a:gd name="T58" fmla="*/ 12 w 198"/>
                <a:gd name="T59" fmla="*/ 56 h 270"/>
                <a:gd name="T60" fmla="*/ 24 w 198"/>
                <a:gd name="T61" fmla="*/ 36 h 270"/>
                <a:gd name="T62" fmla="*/ 36 w 198"/>
                <a:gd name="T63" fmla="*/ 20 h 270"/>
                <a:gd name="T64" fmla="*/ 54 w 198"/>
                <a:gd name="T65" fmla="*/ 10 h 270"/>
                <a:gd name="T66" fmla="*/ 82 w 198"/>
                <a:gd name="T67" fmla="*/ 2 h 270"/>
                <a:gd name="T68" fmla="*/ 104 w 198"/>
                <a:gd name="T69" fmla="*/ 0 h 270"/>
                <a:gd name="T70" fmla="*/ 144 w 198"/>
                <a:gd name="T71" fmla="*/ 6 h 270"/>
                <a:gd name="T72" fmla="*/ 174 w 198"/>
                <a:gd name="T73" fmla="*/ 26 h 270"/>
                <a:gd name="T74" fmla="*/ 192 w 198"/>
                <a:gd name="T75" fmla="*/ 58 h 270"/>
                <a:gd name="T76" fmla="*/ 198 w 198"/>
                <a:gd name="T77" fmla="*/ 100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94" y="48"/>
                  </a:lnTo>
                  <a:lnTo>
                    <a:pt x="84" y="52"/>
                  </a:lnTo>
                  <a:lnTo>
                    <a:pt x="78" y="60"/>
                  </a:lnTo>
                  <a:lnTo>
                    <a:pt x="74" y="70"/>
                  </a:lnTo>
                  <a:lnTo>
                    <a:pt x="70" y="82"/>
                  </a:lnTo>
                  <a:lnTo>
                    <a:pt x="68" y="96"/>
                  </a:lnTo>
                  <a:lnTo>
                    <a:pt x="66" y="136"/>
                  </a:lnTo>
                  <a:lnTo>
                    <a:pt x="68" y="176"/>
                  </a:lnTo>
                  <a:lnTo>
                    <a:pt x="70" y="192"/>
                  </a:lnTo>
                  <a:lnTo>
                    <a:pt x="72" y="204"/>
                  </a:lnTo>
                  <a:lnTo>
                    <a:pt x="78" y="214"/>
                  </a:lnTo>
                  <a:lnTo>
                    <a:pt x="84" y="220"/>
                  </a:lnTo>
                  <a:lnTo>
                    <a:pt x="92" y="224"/>
                  </a:lnTo>
                  <a:lnTo>
                    <a:pt x="102" y="226"/>
                  </a:lnTo>
                  <a:lnTo>
                    <a:pt x="110" y="224"/>
                  </a:lnTo>
                  <a:lnTo>
                    <a:pt x="116" y="222"/>
                  </a:lnTo>
                  <a:lnTo>
                    <a:pt x="122" y="218"/>
                  </a:lnTo>
                  <a:lnTo>
                    <a:pt x="126" y="212"/>
                  </a:lnTo>
                  <a:lnTo>
                    <a:pt x="130" y="202"/>
                  </a:lnTo>
                  <a:lnTo>
                    <a:pt x="132" y="192"/>
                  </a:lnTo>
                  <a:lnTo>
                    <a:pt x="134" y="166"/>
                  </a:lnTo>
                  <a:lnTo>
                    <a:pt x="198" y="166"/>
                  </a:lnTo>
                  <a:lnTo>
                    <a:pt x="196" y="190"/>
                  </a:lnTo>
                  <a:lnTo>
                    <a:pt x="192" y="210"/>
                  </a:lnTo>
                  <a:lnTo>
                    <a:pt x="184" y="228"/>
                  </a:lnTo>
                  <a:lnTo>
                    <a:pt x="174" y="244"/>
                  </a:lnTo>
                  <a:lnTo>
                    <a:pt x="160" y="256"/>
                  </a:lnTo>
                  <a:lnTo>
                    <a:pt x="144" y="264"/>
                  </a:lnTo>
                  <a:lnTo>
                    <a:pt x="124" y="268"/>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4" name="Freeform 31"/>
            <p:cNvSpPr>
              <a:spLocks noEditPoints="1"/>
            </p:cNvSpPr>
            <p:nvPr/>
          </p:nvSpPr>
          <p:spPr bwMode="auto">
            <a:xfrm>
              <a:off x="4544663" y="673735"/>
              <a:ext cx="325179" cy="428625"/>
            </a:xfrm>
            <a:custGeom>
              <a:avLst/>
              <a:gdLst>
                <a:gd name="T0" fmla="*/ 102 w 204"/>
                <a:gd name="T1" fmla="*/ 0 h 270"/>
                <a:gd name="T2" fmla="*/ 130 w 204"/>
                <a:gd name="T3" fmla="*/ 2 h 270"/>
                <a:gd name="T4" fmla="*/ 152 w 204"/>
                <a:gd name="T5" fmla="*/ 8 h 270"/>
                <a:gd name="T6" fmla="*/ 170 w 204"/>
                <a:gd name="T7" fmla="*/ 18 h 270"/>
                <a:gd name="T8" fmla="*/ 182 w 204"/>
                <a:gd name="T9" fmla="*/ 34 h 270"/>
                <a:gd name="T10" fmla="*/ 192 w 204"/>
                <a:gd name="T11" fmla="*/ 52 h 270"/>
                <a:gd name="T12" fmla="*/ 202 w 204"/>
                <a:gd name="T13" fmla="*/ 104 h 270"/>
                <a:gd name="T14" fmla="*/ 204 w 204"/>
                <a:gd name="T15" fmla="*/ 136 h 270"/>
                <a:gd name="T16" fmla="*/ 198 w 204"/>
                <a:gd name="T17" fmla="*/ 194 h 270"/>
                <a:gd name="T18" fmla="*/ 188 w 204"/>
                <a:gd name="T19" fmla="*/ 226 h 270"/>
                <a:gd name="T20" fmla="*/ 176 w 204"/>
                <a:gd name="T21" fmla="*/ 244 h 270"/>
                <a:gd name="T22" fmla="*/ 160 w 204"/>
                <a:gd name="T23" fmla="*/ 256 h 270"/>
                <a:gd name="T24" fmla="*/ 140 w 204"/>
                <a:gd name="T25" fmla="*/ 266 h 270"/>
                <a:gd name="T26" fmla="*/ 102 w 204"/>
                <a:gd name="T27" fmla="*/ 270 h 270"/>
                <a:gd name="T28" fmla="*/ 88 w 204"/>
                <a:gd name="T29" fmla="*/ 270 h 270"/>
                <a:gd name="T30" fmla="*/ 64 w 204"/>
                <a:gd name="T31" fmla="*/ 266 h 270"/>
                <a:gd name="T32" fmla="*/ 44 w 204"/>
                <a:gd name="T33" fmla="*/ 258 h 270"/>
                <a:gd name="T34" fmla="*/ 28 w 204"/>
                <a:gd name="T35" fmla="*/ 244 h 270"/>
                <a:gd name="T36" fmla="*/ 16 w 204"/>
                <a:gd name="T37" fmla="*/ 228 h 270"/>
                <a:gd name="T38" fmla="*/ 6 w 204"/>
                <a:gd name="T39" fmla="*/ 194 h 270"/>
                <a:gd name="T40" fmla="*/ 0 w 204"/>
                <a:gd name="T41" fmla="*/ 136 h 270"/>
                <a:gd name="T42" fmla="*/ 2 w 204"/>
                <a:gd name="T43" fmla="*/ 104 h 270"/>
                <a:gd name="T44" fmla="*/ 14 w 204"/>
                <a:gd name="T45" fmla="*/ 54 h 270"/>
                <a:gd name="T46" fmla="*/ 24 w 204"/>
                <a:gd name="T47" fmla="*/ 34 h 270"/>
                <a:gd name="T48" fmla="*/ 38 w 204"/>
                <a:gd name="T49" fmla="*/ 20 h 270"/>
                <a:gd name="T50" fmla="*/ 54 w 204"/>
                <a:gd name="T51" fmla="*/ 8 h 270"/>
                <a:gd name="T52" fmla="*/ 76 w 204"/>
                <a:gd name="T53" fmla="*/ 2 h 270"/>
                <a:gd name="T54" fmla="*/ 102 w 204"/>
                <a:gd name="T55" fmla="*/ 0 h 270"/>
                <a:gd name="T56" fmla="*/ 102 w 204"/>
                <a:gd name="T57" fmla="*/ 226 h 270"/>
                <a:gd name="T58" fmla="*/ 120 w 204"/>
                <a:gd name="T59" fmla="*/ 220 h 270"/>
                <a:gd name="T60" fmla="*/ 130 w 204"/>
                <a:gd name="T61" fmla="*/ 204 h 270"/>
                <a:gd name="T62" fmla="*/ 136 w 204"/>
                <a:gd name="T63" fmla="*/ 176 h 270"/>
                <a:gd name="T64" fmla="*/ 138 w 204"/>
                <a:gd name="T65" fmla="*/ 136 h 270"/>
                <a:gd name="T66" fmla="*/ 134 w 204"/>
                <a:gd name="T67" fmla="*/ 78 h 270"/>
                <a:gd name="T68" fmla="*/ 126 w 204"/>
                <a:gd name="T69" fmla="*/ 56 h 270"/>
                <a:gd name="T70" fmla="*/ 112 w 204"/>
                <a:gd name="T71" fmla="*/ 46 h 270"/>
                <a:gd name="T72" fmla="*/ 102 w 204"/>
                <a:gd name="T73" fmla="*/ 44 h 270"/>
                <a:gd name="T74" fmla="*/ 84 w 204"/>
                <a:gd name="T75" fmla="*/ 52 h 270"/>
                <a:gd name="T76" fmla="*/ 72 w 204"/>
                <a:gd name="T77" fmla="*/ 70 h 270"/>
                <a:gd name="T78" fmla="*/ 68 w 204"/>
                <a:gd name="T79" fmla="*/ 98 h 270"/>
                <a:gd name="T80" fmla="*/ 66 w 204"/>
                <a:gd name="T81" fmla="*/ 136 h 270"/>
                <a:gd name="T82" fmla="*/ 70 w 204"/>
                <a:gd name="T83" fmla="*/ 186 h 270"/>
                <a:gd name="T84" fmla="*/ 76 w 204"/>
                <a:gd name="T85" fmla="*/ 210 h 270"/>
                <a:gd name="T86" fmla="*/ 92 w 204"/>
                <a:gd name="T87" fmla="*/ 224 h 270"/>
                <a:gd name="T88" fmla="*/ 102 w 204"/>
                <a:gd name="T89" fmla="*/ 226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6" y="94"/>
                  </a:lnTo>
                  <a:lnTo>
                    <a:pt x="134" y="78"/>
                  </a:lnTo>
                  <a:lnTo>
                    <a:pt x="130" y="66"/>
                  </a:lnTo>
                  <a:lnTo>
                    <a:pt x="126" y="56"/>
                  </a:lnTo>
                  <a:lnTo>
                    <a:pt x="120" y="50"/>
                  </a:lnTo>
                  <a:lnTo>
                    <a:pt x="112" y="46"/>
                  </a:lnTo>
                  <a:lnTo>
                    <a:pt x="102" y="44"/>
                  </a:lnTo>
                  <a:lnTo>
                    <a:pt x="92" y="46"/>
                  </a:lnTo>
                  <a:lnTo>
                    <a:pt x="84" y="52"/>
                  </a:lnTo>
                  <a:lnTo>
                    <a:pt x="76" y="60"/>
                  </a:lnTo>
                  <a:lnTo>
                    <a:pt x="72" y="70"/>
                  </a:lnTo>
                  <a:lnTo>
                    <a:pt x="70" y="84"/>
                  </a:lnTo>
                  <a:lnTo>
                    <a:pt x="68" y="98"/>
                  </a:lnTo>
                  <a:lnTo>
                    <a:pt x="66" y="136"/>
                  </a:lnTo>
                  <a:lnTo>
                    <a:pt x="68" y="172"/>
                  </a:lnTo>
                  <a:lnTo>
                    <a:pt x="70" y="186"/>
                  </a:lnTo>
                  <a:lnTo>
                    <a:pt x="72" y="200"/>
                  </a:lnTo>
                  <a:lnTo>
                    <a:pt x="76" y="210"/>
                  </a:lnTo>
                  <a:lnTo>
                    <a:pt x="84" y="218"/>
                  </a:lnTo>
                  <a:lnTo>
                    <a:pt x="92" y="224"/>
                  </a:lnTo>
                  <a:lnTo>
                    <a:pt x="102" y="2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sp>
          <p:nvSpPr>
            <p:cNvPr id="15" name="Freeform 32"/>
            <p:cNvSpPr>
              <a:spLocks/>
            </p:cNvSpPr>
            <p:nvPr/>
          </p:nvSpPr>
          <p:spPr bwMode="auto">
            <a:xfrm>
              <a:off x="4926747" y="673735"/>
              <a:ext cx="504027" cy="420538"/>
            </a:xfrm>
            <a:custGeom>
              <a:avLst/>
              <a:gdLst>
                <a:gd name="T0" fmla="*/ 62 w 318"/>
                <a:gd name="T1" fmla="*/ 6 h 264"/>
                <a:gd name="T2" fmla="*/ 64 w 318"/>
                <a:gd name="T3" fmla="*/ 32 h 264"/>
                <a:gd name="T4" fmla="*/ 76 w 318"/>
                <a:gd name="T5" fmla="*/ 18 h 264"/>
                <a:gd name="T6" fmla="*/ 92 w 318"/>
                <a:gd name="T7" fmla="*/ 8 h 264"/>
                <a:gd name="T8" fmla="*/ 128 w 318"/>
                <a:gd name="T9" fmla="*/ 0 h 264"/>
                <a:gd name="T10" fmla="*/ 140 w 318"/>
                <a:gd name="T11" fmla="*/ 0 h 264"/>
                <a:gd name="T12" fmla="*/ 158 w 318"/>
                <a:gd name="T13" fmla="*/ 6 h 264"/>
                <a:gd name="T14" fmla="*/ 174 w 318"/>
                <a:gd name="T15" fmla="*/ 16 h 264"/>
                <a:gd name="T16" fmla="*/ 184 w 318"/>
                <a:gd name="T17" fmla="*/ 32 h 264"/>
                <a:gd name="T18" fmla="*/ 188 w 318"/>
                <a:gd name="T19" fmla="*/ 40 h 264"/>
                <a:gd name="T20" fmla="*/ 194 w 318"/>
                <a:gd name="T21" fmla="*/ 32 h 264"/>
                <a:gd name="T22" fmla="*/ 206 w 318"/>
                <a:gd name="T23" fmla="*/ 16 h 264"/>
                <a:gd name="T24" fmla="*/ 222 w 318"/>
                <a:gd name="T25" fmla="*/ 6 h 264"/>
                <a:gd name="T26" fmla="*/ 242 w 318"/>
                <a:gd name="T27" fmla="*/ 0 h 264"/>
                <a:gd name="T28" fmla="*/ 254 w 318"/>
                <a:gd name="T29" fmla="*/ 0 h 264"/>
                <a:gd name="T30" fmla="*/ 282 w 318"/>
                <a:gd name="T31" fmla="*/ 4 h 264"/>
                <a:gd name="T32" fmla="*/ 302 w 318"/>
                <a:gd name="T33" fmla="*/ 20 h 264"/>
                <a:gd name="T34" fmla="*/ 314 w 318"/>
                <a:gd name="T35" fmla="*/ 44 h 264"/>
                <a:gd name="T36" fmla="*/ 318 w 318"/>
                <a:gd name="T37" fmla="*/ 76 h 264"/>
                <a:gd name="T38" fmla="*/ 252 w 318"/>
                <a:gd name="T39" fmla="*/ 264 h 264"/>
                <a:gd name="T40" fmla="*/ 252 w 318"/>
                <a:gd name="T41" fmla="*/ 84 h 264"/>
                <a:gd name="T42" fmla="*/ 246 w 318"/>
                <a:gd name="T43" fmla="*/ 60 h 264"/>
                <a:gd name="T44" fmla="*/ 238 w 318"/>
                <a:gd name="T45" fmla="*/ 52 h 264"/>
                <a:gd name="T46" fmla="*/ 226 w 318"/>
                <a:gd name="T47" fmla="*/ 50 h 264"/>
                <a:gd name="T48" fmla="*/ 218 w 318"/>
                <a:gd name="T49" fmla="*/ 52 h 264"/>
                <a:gd name="T50" fmla="*/ 206 w 318"/>
                <a:gd name="T51" fmla="*/ 56 h 264"/>
                <a:gd name="T52" fmla="*/ 198 w 318"/>
                <a:gd name="T53" fmla="*/ 68 h 264"/>
                <a:gd name="T54" fmla="*/ 192 w 318"/>
                <a:gd name="T55" fmla="*/ 84 h 264"/>
                <a:gd name="T56" fmla="*/ 192 w 318"/>
                <a:gd name="T57" fmla="*/ 264 h 264"/>
                <a:gd name="T58" fmla="*/ 126 w 318"/>
                <a:gd name="T59" fmla="*/ 84 h 264"/>
                <a:gd name="T60" fmla="*/ 124 w 318"/>
                <a:gd name="T61" fmla="*/ 70 h 264"/>
                <a:gd name="T62" fmla="*/ 116 w 318"/>
                <a:gd name="T63" fmla="*/ 56 h 264"/>
                <a:gd name="T64" fmla="*/ 106 w 318"/>
                <a:gd name="T65" fmla="*/ 50 h 264"/>
                <a:gd name="T66" fmla="*/ 100 w 318"/>
                <a:gd name="T67" fmla="*/ 50 h 264"/>
                <a:gd name="T68" fmla="*/ 86 w 318"/>
                <a:gd name="T69" fmla="*/ 54 h 264"/>
                <a:gd name="T70" fmla="*/ 74 w 318"/>
                <a:gd name="T71" fmla="*/ 62 h 264"/>
                <a:gd name="T72" fmla="*/ 68 w 318"/>
                <a:gd name="T73" fmla="*/ 76 h 264"/>
                <a:gd name="T74" fmla="*/ 66 w 318"/>
                <a:gd name="T75" fmla="*/ 94 h 264"/>
                <a:gd name="T76" fmla="*/ 0 w 318"/>
                <a:gd name="T77" fmla="*/ 264 h 2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8" h="264">
                  <a:moveTo>
                    <a:pt x="0" y="6"/>
                  </a:moveTo>
                  <a:lnTo>
                    <a:pt x="62" y="6"/>
                  </a:lnTo>
                  <a:lnTo>
                    <a:pt x="62" y="32"/>
                  </a:lnTo>
                  <a:lnTo>
                    <a:pt x="64" y="32"/>
                  </a:lnTo>
                  <a:lnTo>
                    <a:pt x="76" y="18"/>
                  </a:lnTo>
                  <a:lnTo>
                    <a:pt x="84" y="12"/>
                  </a:lnTo>
                  <a:lnTo>
                    <a:pt x="92" y="8"/>
                  </a:lnTo>
                  <a:lnTo>
                    <a:pt x="110" y="2"/>
                  </a:lnTo>
                  <a:lnTo>
                    <a:pt x="128" y="0"/>
                  </a:lnTo>
                  <a:lnTo>
                    <a:pt x="140" y="0"/>
                  </a:lnTo>
                  <a:lnTo>
                    <a:pt x="150" y="2"/>
                  </a:lnTo>
                  <a:lnTo>
                    <a:pt x="158" y="6"/>
                  </a:lnTo>
                  <a:lnTo>
                    <a:pt x="166" y="10"/>
                  </a:lnTo>
                  <a:lnTo>
                    <a:pt x="174" y="16"/>
                  </a:lnTo>
                  <a:lnTo>
                    <a:pt x="180" y="24"/>
                  </a:lnTo>
                  <a:lnTo>
                    <a:pt x="184" y="32"/>
                  </a:lnTo>
                  <a:lnTo>
                    <a:pt x="188" y="40"/>
                  </a:lnTo>
                  <a:lnTo>
                    <a:pt x="194" y="32"/>
                  </a:lnTo>
                  <a:lnTo>
                    <a:pt x="198" y="22"/>
                  </a:lnTo>
                  <a:lnTo>
                    <a:pt x="206" y="16"/>
                  </a:lnTo>
                  <a:lnTo>
                    <a:pt x="214" y="10"/>
                  </a:lnTo>
                  <a:lnTo>
                    <a:pt x="222" y="6"/>
                  </a:lnTo>
                  <a:lnTo>
                    <a:pt x="232" y="2"/>
                  </a:lnTo>
                  <a:lnTo>
                    <a:pt x="242"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0" y="70"/>
                  </a:lnTo>
                  <a:lnTo>
                    <a:pt x="246" y="60"/>
                  </a:lnTo>
                  <a:lnTo>
                    <a:pt x="242" y="56"/>
                  </a:lnTo>
                  <a:lnTo>
                    <a:pt x="238" y="52"/>
                  </a:lnTo>
                  <a:lnTo>
                    <a:pt x="232"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4" y="70"/>
                  </a:lnTo>
                  <a:lnTo>
                    <a:pt x="120" y="60"/>
                  </a:lnTo>
                  <a:lnTo>
                    <a:pt x="116" y="56"/>
                  </a:lnTo>
                  <a:lnTo>
                    <a:pt x="112" y="52"/>
                  </a:lnTo>
                  <a:lnTo>
                    <a:pt x="106"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292929"/>
                </a:solidFill>
                <a:ea typeface="ＭＳ Ｐゴシック" pitchFamily="34" charset="-128"/>
              </a:endParaRPr>
            </a:p>
          </p:txBody>
        </p:sp>
      </p:grpSp>
      <p:sp>
        <p:nvSpPr>
          <p:cNvPr id="16" name="Rectangle 33">
            <a:hlinkClick r:id="rId3"/>
          </p:cNvPr>
          <p:cNvSpPr>
            <a:spLocks noChangeArrowheads="1"/>
          </p:cNvSpPr>
          <p:nvPr userDrawn="1"/>
        </p:nvSpPr>
        <p:spPr bwMode="auto">
          <a:xfrm>
            <a:off x="3668717" y="4594226"/>
            <a:ext cx="1806575" cy="284163"/>
          </a:xfrm>
          <a:prstGeom prst="rect">
            <a:avLst/>
          </a:prstGeom>
          <a:solidFill>
            <a:schemeClr val="bg1">
              <a:alpha val="0"/>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50000"/>
              </a:spcBef>
              <a:spcAft>
                <a:spcPct val="17000"/>
              </a:spcAft>
              <a:buClr>
                <a:srgbClr val="000000"/>
              </a:buClr>
              <a:buFont typeface="Wingdings" pitchFamily="2" charset="2"/>
              <a:buNone/>
            </a:pPr>
            <a:endParaRPr lang="en-US" sz="1400" dirty="0">
              <a:solidFill>
                <a:srgbClr val="292929"/>
              </a:solidFill>
              <a:ea typeface="ＭＳ Ｐゴシック" pitchFamily="34" charset="-128"/>
            </a:endParaRPr>
          </a:p>
        </p:txBody>
      </p:sp>
      <p:sp>
        <p:nvSpPr>
          <p:cNvPr id="17" name="TextBox 17"/>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00539B"/>
                </a:solidFill>
                <a:latin typeface=" arial"/>
                <a:ea typeface=" arial"/>
                <a:cs typeface=" arial"/>
              </a:rPr>
              <a:t/>
            </a:r>
            <a:br>
              <a:rPr lang="en-US" sz="600" b="1" dirty="0">
                <a:solidFill>
                  <a:srgbClr val="00539B"/>
                </a:solidFill>
                <a:latin typeface=" arial"/>
                <a:ea typeface=" arial"/>
                <a:cs typeface=" arial"/>
              </a:rPr>
            </a:br>
            <a:r>
              <a:rPr lang="en-US" sz="600" b="1" dirty="0">
                <a:solidFill>
                  <a:srgbClr val="00539B"/>
                </a:solidFill>
                <a:latin typeface=" arial"/>
                <a:ea typeface=" arial"/>
                <a:cs typeface=" arial"/>
              </a:rPr>
              <a:t>Copyright © 2011, SAS Institute Inc. All rights reserved.</a:t>
            </a:r>
          </a:p>
        </p:txBody>
      </p:sp>
      <p:sp>
        <p:nvSpPr>
          <p:cNvPr id="20" name="Text Placeholder 9"/>
          <p:cNvSpPr>
            <a:spLocks noGrp="1"/>
          </p:cNvSpPr>
          <p:nvPr>
            <p:ph type="body" sz="quarter" idx="11"/>
          </p:nvPr>
        </p:nvSpPr>
        <p:spPr>
          <a:xfrm>
            <a:off x="1755081" y="2914652"/>
            <a:ext cx="5633847" cy="1413207"/>
          </a:xfrm>
        </p:spPr>
        <p:txBody>
          <a:bodyPr/>
          <a:lstStyle>
            <a:lvl1pPr marL="0" indent="0" algn="ctr">
              <a:lnSpc>
                <a:spcPct val="100000"/>
              </a:lnSpc>
              <a:spcBef>
                <a:spcPts val="0"/>
              </a:spcBef>
              <a:spcAft>
                <a:spcPts val="0"/>
              </a:spcAft>
              <a:buNone/>
              <a:defRPr sz="1600" b="0" baseline="0">
                <a:solidFill>
                  <a:schemeClr val="bg1"/>
                </a:solidFill>
                <a:latin typeface="Arial"/>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Rectangle 45"/>
          <p:cNvSpPr>
            <a:spLocks noGrp="1" noChangeArrowheads="1"/>
          </p:cNvSpPr>
          <p:nvPr>
            <p:ph type="subTitle" sz="quarter" idx="1"/>
          </p:nvPr>
        </p:nvSpPr>
        <p:spPr>
          <a:xfrm>
            <a:off x="1752091" y="2469166"/>
            <a:ext cx="5639818" cy="355482"/>
          </a:xfrm>
        </p:spPr>
        <p:txBody>
          <a:bodyPr/>
          <a:lstStyle>
            <a:lvl1pPr marL="0" indent="0" algn="ctr">
              <a:lnSpc>
                <a:spcPct val="95000"/>
              </a:lnSpc>
              <a:spcBef>
                <a:spcPct val="0"/>
              </a:spcBef>
              <a:spcAft>
                <a:spcPct val="0"/>
              </a:spcAft>
              <a:buFont typeface="Wingdings" pitchFamily="2" charset="2"/>
              <a:buNone/>
              <a:defRPr sz="1800" b="1" baseline="0">
                <a:solidFill>
                  <a:srgbClr val="D9D9D9"/>
                </a:solidFill>
                <a:latin typeface="Arial"/>
              </a:defRPr>
            </a:lvl1pPr>
          </a:lstStyle>
          <a:p>
            <a:r>
              <a:rPr lang="en-US" smtClean="0"/>
              <a:t>Click to edit Master subtitle style</a:t>
            </a:r>
            <a:endParaRPr lang="en-US" dirty="0"/>
          </a:p>
        </p:txBody>
      </p:sp>
    </p:spTree>
    <p:extLst>
      <p:ext uri="{BB962C8B-B14F-4D97-AF65-F5344CB8AC3E}">
        <p14:creationId xmlns:p14="http://schemas.microsoft.com/office/powerpoint/2010/main" val="3180022966"/>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7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562346"/>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A_nur_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6" name="Textplatzhalter 5"/>
          <p:cNvSpPr>
            <a:spLocks noGrp="1"/>
          </p:cNvSpPr>
          <p:nvPr>
            <p:ph type="body" sz="quarter" idx="11"/>
          </p:nvPr>
        </p:nvSpPr>
        <p:spPr>
          <a:xfrm>
            <a:off x="684213" y="476913"/>
            <a:ext cx="8208962" cy="424732"/>
          </a:xfrm>
        </p:spPr>
        <p:txBody>
          <a:bodyPr/>
          <a:lstStyle>
            <a:lvl1pPr marL="0" indent="0">
              <a:buFontTx/>
              <a:buNone/>
              <a:defRPr sz="2400">
                <a:latin typeface="+mj-lt"/>
              </a:defRPr>
            </a:lvl1pPr>
          </a:lstStyle>
          <a:p>
            <a:pPr lvl="0"/>
            <a:r>
              <a:rPr lang="en-US" smtClean="0"/>
              <a:t>Click to edit Master text styles</a:t>
            </a:r>
          </a:p>
        </p:txBody>
      </p:sp>
    </p:spTree>
    <p:extLst>
      <p:ext uri="{BB962C8B-B14F-4D97-AF65-F5344CB8AC3E}">
        <p14:creationId xmlns:p14="http://schemas.microsoft.com/office/powerpoint/2010/main" val="3274084317"/>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306473"/>
            <a:ext cx="2515438" cy="253916"/>
          </a:xfrm>
        </p:spPr>
        <p:txBody>
          <a:bodyPr/>
          <a:lstStyle>
            <a:lvl1pPr>
              <a:defRPr>
                <a:latin typeface="Calibri" pitchFamily="34" charset="0"/>
                <a:cs typeface="Calibri" pitchFamily="34" charset="0"/>
              </a:defRPr>
            </a:lvl1p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255847"/>
            <a:ext cx="6054720"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Calibri" pitchFamily="34" charset="0"/>
                <a:cs typeface="Calibri" pitchFamily="34" charset="0"/>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0" y="1879254"/>
            <a:ext cx="8232776" cy="2001766"/>
          </a:xfrm>
        </p:spPr>
        <p:txBody>
          <a:bodyPr wrap="square" anchor="t">
            <a:spAutoFit/>
          </a:bodyPr>
          <a:lstStyle>
            <a:lvl1pPr>
              <a:defRPr baseline="0">
                <a:latin typeface="Calibri" pitchFamily="34" charset="0"/>
                <a:cs typeface="Calibri" pitchFamily="34" charset="0"/>
              </a:defRPr>
            </a:lvl1pPr>
            <a:lvl2pPr>
              <a:defRPr baseline="0">
                <a:latin typeface="Calibri" pitchFamily="34" charset="0"/>
                <a:cs typeface="Calibri" pitchFamily="34" charset="0"/>
              </a:defRPr>
            </a:lvl2pPr>
            <a:lvl3pPr>
              <a:defRPr baseline="0">
                <a:latin typeface="Calibri" pitchFamily="34" charset="0"/>
                <a:cs typeface="Calibri" pitchFamily="34" charset="0"/>
              </a:defRPr>
            </a:lvl3pPr>
            <a:lvl4pPr>
              <a:defRPr baseline="0">
                <a:latin typeface="Calibri" pitchFamily="34" charset="0"/>
                <a:cs typeface="Calibri" pitchFamily="34" charset="0"/>
              </a:defRPr>
            </a:lvl4pPr>
            <a:lvl5pPr>
              <a:defRPr baseline="0">
                <a:latin typeface="Calibri" pitchFamily="34" charset="0"/>
                <a:cs typeface="Calibri"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43699613"/>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2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255847"/>
            <a:ext cx="6054720"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0" y="1879253"/>
            <a:ext cx="8232776" cy="1384995"/>
          </a:xfr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702663262"/>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6" y="255847"/>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547930072"/>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41044"/>
            <a:ext cx="2515438" cy="584775"/>
          </a:xfrm>
        </p:spPr>
        <p:txBody>
          <a:bodyPr/>
          <a:lstStyle/>
          <a:p>
            <a:r>
              <a:rPr lang="en-US" dirty="0" smtClean="0"/>
              <a:t>Click to edit title</a:t>
            </a:r>
            <a:endParaRPr lang="en-US" dirty="0"/>
          </a:p>
        </p:txBody>
      </p:sp>
      <p:sp>
        <p:nvSpPr>
          <p:cNvPr id="5" name="Text Placeholder 2"/>
          <p:cNvSpPr>
            <a:spLocks noGrp="1"/>
          </p:cNvSpPr>
          <p:nvPr>
            <p:ph type="body" sz="quarter" idx="11" hasCustomPrompt="1"/>
          </p:nvPr>
        </p:nvSpPr>
        <p:spPr>
          <a:xfrm flipH="1">
            <a:off x="2635256" y="255847"/>
            <a:ext cx="6061271"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cxnSp>
        <p:nvCxnSpPr>
          <p:cNvPr id="8" name="Straight Connector 3"/>
          <p:cNvCxnSpPr/>
          <p:nvPr/>
        </p:nvCxnSpPr>
        <p:spPr bwMode="auto">
          <a:xfrm>
            <a:off x="2635256"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072925981"/>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Line 47"/>
          <p:cNvSpPr>
            <a:spLocks noChangeShapeType="1"/>
          </p:cNvSpPr>
          <p:nvPr/>
        </p:nvSpPr>
        <p:spPr bwMode="auto">
          <a:xfrm>
            <a:off x="1252538" y="3198813"/>
            <a:ext cx="4805362" cy="0"/>
          </a:xfrm>
          <a:prstGeom prst="line">
            <a:avLst/>
          </a:prstGeom>
          <a:noFill/>
          <a:ln w="19050">
            <a:solidFill>
              <a:schemeClr val="accent5"/>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dirty="0">
              <a:solidFill>
                <a:srgbClr val="292929"/>
              </a:solidFill>
              <a:ea typeface="ＭＳ Ｐゴシック" pitchFamily="34" charset="-128"/>
            </a:endParaRPr>
          </a:p>
        </p:txBody>
      </p:sp>
      <p:sp>
        <p:nvSpPr>
          <p:cNvPr id="5" name="Rectangle 5"/>
          <p:cNvSpPr>
            <a:spLocks noChangeArrowheads="1"/>
          </p:cNvSpPr>
          <p:nvPr userDrawn="1"/>
        </p:nvSpPr>
        <p:spPr bwMode="auto">
          <a:xfrm>
            <a:off x="4" y="0"/>
            <a:ext cx="544513" cy="5143500"/>
          </a:xfrm>
          <a:prstGeom prst="rect">
            <a:avLst/>
          </a:prstGeom>
          <a:solidFill>
            <a:srgbClr val="FF881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50000"/>
              </a:spcBef>
              <a:spcAft>
                <a:spcPct val="17000"/>
              </a:spcAft>
              <a:buClr>
                <a:srgbClr val="000000"/>
              </a:buClr>
              <a:buFont typeface="Wingdings" pitchFamily="2" charset="2"/>
              <a:buNone/>
            </a:pPr>
            <a:endParaRPr lang="en-US" sz="1400" dirty="0">
              <a:solidFill>
                <a:srgbClr val="292929"/>
              </a:solidFill>
              <a:ea typeface="ＭＳ Ｐゴシック" pitchFamily="34" charset="-128"/>
            </a:endParaRPr>
          </a:p>
        </p:txBody>
      </p:sp>
      <p:sp>
        <p:nvSpPr>
          <p:cNvPr id="6" name="TextBox 7"/>
          <p:cNvSpPr txBox="1"/>
          <p:nvPr userDrawn="1"/>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C1C1C1"/>
                </a:solidFill>
                <a:latin typeface=" arial"/>
                <a:ea typeface=" arial"/>
                <a:cs typeface=" arial"/>
              </a:rPr>
              <a:t/>
            </a:r>
            <a:br>
              <a:rPr lang="en-US" sz="600" b="1" dirty="0">
                <a:solidFill>
                  <a:srgbClr val="C1C1C1"/>
                </a:solidFill>
                <a:latin typeface=" arial"/>
                <a:ea typeface=" arial"/>
                <a:cs typeface=" arial"/>
              </a:rPr>
            </a:br>
            <a:r>
              <a:rPr lang="en-US" sz="600" b="1" dirty="0">
                <a:solidFill>
                  <a:srgbClr val="C1C1C1"/>
                </a:solidFill>
                <a:latin typeface=" arial"/>
                <a:ea typeface=" arial"/>
                <a:cs typeface=" arial"/>
              </a:rPr>
              <a:t>Copyright © 2011, SAS Institute Inc. All rights reserved.</a:t>
            </a:r>
          </a:p>
        </p:txBody>
      </p:sp>
      <p:sp>
        <p:nvSpPr>
          <p:cNvPr id="23596" name="Rectangle 44"/>
          <p:cNvSpPr>
            <a:spLocks noGrp="1" noChangeArrowheads="1"/>
          </p:cNvSpPr>
          <p:nvPr>
            <p:ph type="ctrTitle" sz="quarter"/>
          </p:nvPr>
        </p:nvSpPr>
        <p:spPr>
          <a:xfrm>
            <a:off x="1143000" y="2199172"/>
            <a:ext cx="4914900" cy="1011944"/>
          </a:xfrm>
        </p:spPr>
        <p:txBody>
          <a:bodyPr anchor="b">
            <a:spAutoFit/>
          </a:bodyPr>
          <a:lstStyle>
            <a:lvl1pPr>
              <a:defRPr sz="3600" b="1" i="0" spc="0">
                <a:solidFill>
                  <a:srgbClr val="0053C3"/>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3200403"/>
            <a:ext cx="3810000" cy="326243"/>
          </a:xfrm>
        </p:spPr>
        <p:txBody>
          <a:bodyPr/>
          <a:lstStyle>
            <a:lvl1pPr marL="0" indent="0">
              <a:lnSpc>
                <a:spcPct val="95000"/>
              </a:lnSpc>
              <a:spcBef>
                <a:spcPct val="0"/>
              </a:spcBef>
              <a:spcAft>
                <a:spcPct val="0"/>
              </a:spcAft>
              <a:buFont typeface="Wingdings" pitchFamily="2" charset="2"/>
              <a:buNone/>
              <a:defRPr sz="1600" baseline="0">
                <a:solidFill>
                  <a:schemeClr val="tx1"/>
                </a:solidFill>
                <a:latin typeface="Arial"/>
              </a:defRPr>
            </a:lvl1pPr>
          </a:lstStyle>
          <a:p>
            <a:r>
              <a:rPr lang="en-US" smtClean="0"/>
              <a:t>Click to edit Master subtitle style</a:t>
            </a:r>
            <a:endParaRPr lang="en-US" dirty="0"/>
          </a:p>
        </p:txBody>
      </p:sp>
    </p:spTree>
    <p:extLst>
      <p:ext uri="{BB962C8B-B14F-4D97-AF65-F5344CB8AC3E}">
        <p14:creationId xmlns:p14="http://schemas.microsoft.com/office/powerpoint/2010/main" val="3620095135"/>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53C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38179" y="919162"/>
            <a:ext cx="8201025" cy="2001766"/>
          </a:xfrm>
        </p:spPr>
        <p:txBody>
          <a:bodyPr/>
          <a:lstStyle>
            <a:lvl1pPr>
              <a:buClr>
                <a:schemeClr val="accent2"/>
              </a:buClr>
              <a:defRPr/>
            </a:lvl1pPr>
            <a:lvl2pPr>
              <a:buClr>
                <a:schemeClr val="accent2"/>
              </a:buClr>
              <a:buFont typeface="Wingdings" pitchFamily="2" charset="2"/>
              <a:buChar char="§"/>
              <a:defRPr baseline="0">
                <a:solidFill>
                  <a:schemeClr val="bg2"/>
                </a:solidFill>
              </a:defRPr>
            </a:lvl2pPr>
            <a:lvl3pPr>
              <a:buClr>
                <a:schemeClr val="accent2"/>
              </a:buClr>
              <a:buFont typeface="Arial" pitchFamily="34" charset="0"/>
              <a:buChar char="»"/>
              <a:defRPr baseline="0">
                <a:solidFill>
                  <a:schemeClr val="bg2"/>
                </a:solidFill>
              </a:defRPr>
            </a:lvl3pPr>
            <a:lvl4pPr>
              <a:buClr>
                <a:schemeClr val="accent2"/>
              </a:buClr>
              <a:buFont typeface="Arial" pitchFamily="34" charset="0"/>
              <a:buChar char="»"/>
              <a:defRPr baseline="0">
                <a:solidFill>
                  <a:schemeClr val="bg2"/>
                </a:solidFill>
              </a:defRPr>
            </a:lvl4pPr>
            <a:lvl5pPr>
              <a:buClr>
                <a:schemeClr val="accent2"/>
              </a:buClr>
              <a:buFont typeface="Arial" pitchFamily="34" charset="0"/>
              <a:buChar char="–"/>
              <a:defRPr baseline="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56345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1.jpeg"/><Relationship Id="rId4" Type="http://schemas.openxmlformats.org/officeDocument/2006/relationships/slideLayout" Target="../slideLayouts/slideLayout1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13.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image" Target="../media/image18.jpe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image" Target="../media/image18.jpeg"/><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theme" Target="../theme/theme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21" Type="http://schemas.openxmlformats.org/officeDocument/2006/relationships/image" Target="../media/image18.jpeg"/><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theme" Target="../theme/theme6.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3" Type="http://schemas.openxmlformats.org/officeDocument/2006/relationships/slideLayout" Target="../slideLayouts/slideLayout100.xml"/><Relationship Id="rId21" Type="http://schemas.openxmlformats.org/officeDocument/2006/relationships/image" Target="../media/image18.jpeg"/><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theme" Target="../theme/theme7.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6" Type="http://schemas.openxmlformats.org/officeDocument/2006/relationships/image" Target="../media/image23.png"/><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theme" Target="../theme/theme8.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6" Type="http://schemas.openxmlformats.org/officeDocument/2006/relationships/image" Target="../media/image18.jpeg"/><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theme" Target="../theme/theme9.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Footer_16x9_06.png"/>
          <p:cNvPicPr>
            <a:picLocks/>
          </p:cNvPicPr>
          <p:nvPr/>
        </p:nvPicPr>
        <p:blipFill>
          <a:blip r:embed="rId17"/>
          <a:srcRect/>
          <a:stretch>
            <a:fillRect/>
          </a:stretch>
        </p:blipFill>
        <p:spPr bwMode="auto">
          <a:xfrm>
            <a:off x="0" y="4787913"/>
            <a:ext cx="9144000" cy="355587"/>
          </a:xfrm>
          <a:prstGeom prst="rect">
            <a:avLst/>
          </a:prstGeom>
          <a:noFill/>
          <a:ln w="9525">
            <a:noFill/>
            <a:miter lim="800000"/>
            <a:headEnd/>
            <a:tailEnd/>
          </a:ln>
        </p:spPr>
      </p:pic>
      <p:sp>
        <p:nvSpPr>
          <p:cNvPr id="5" name="Title Placeholder 1"/>
          <p:cNvSpPr>
            <a:spLocks noGrp="1"/>
          </p:cNvSpPr>
          <p:nvPr>
            <p:ph type="title"/>
          </p:nvPr>
        </p:nvSpPr>
        <p:spPr>
          <a:xfrm>
            <a:off x="119818" y="4807"/>
            <a:ext cx="2515438" cy="857250"/>
          </a:xfrm>
          <a:prstGeom prst="rect">
            <a:avLst/>
          </a:prstGeom>
        </p:spPr>
        <p:txBody>
          <a:bodyPr vert="horz" wrap="square" lIns="91440" tIns="45720" rIns="91440" bIns="45720" rtlCol="0" anchor="ctr">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79253"/>
            <a:ext cx="8229600" cy="1384995"/>
          </a:xfrm>
          <a:prstGeom prst="rect">
            <a:avLst/>
          </a:prstGeom>
        </p:spPr>
        <p:txBody>
          <a:bodyPr vert="horz" lIns="91440" tIns="45720" rIns="91440" bIns="45720" rtlCol="0" anchor="ctr">
            <a:spAutoFit/>
          </a:body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extBox 3"/>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chemeClr val="accent2">
                    <a:lumMod val="60000"/>
                    <a:lumOff val="40000"/>
                  </a:schemeClr>
                </a:solidFill>
                <a:latin typeface="Arial"/>
                <a:ea typeface="ＭＳ Ｐゴシック" pitchFamily="34" charset="-128"/>
                <a:cs typeface="Arial"/>
              </a:rPr>
              <a:t>Copyright </a:t>
            </a:r>
            <a:r>
              <a:rPr lang="en-US" sz="400" b="0" kern="300" spc="50" dirty="0">
                <a:solidFill>
                  <a:schemeClr val="accent2">
                    <a:lumMod val="60000"/>
                    <a:lumOff val="40000"/>
                  </a:schemeClr>
                </a:solidFill>
                <a:latin typeface="Arial"/>
                <a:ea typeface="ＭＳ Ｐゴシック" pitchFamily="34" charset="-128"/>
                <a:cs typeface="Arial"/>
              </a:rPr>
              <a:t>© </a:t>
            </a:r>
            <a:r>
              <a:rPr lang="en-US" sz="400" b="0" kern="300" spc="50" dirty="0" smtClean="0">
                <a:solidFill>
                  <a:schemeClr val="accent2">
                    <a:lumMod val="60000"/>
                    <a:lumOff val="40000"/>
                  </a:schemeClr>
                </a:solidFill>
                <a:latin typeface="Arial"/>
                <a:ea typeface="ＭＳ Ｐゴシック" pitchFamily="34" charset="-128"/>
                <a:cs typeface="Arial"/>
              </a:rPr>
              <a:t>2013, </a:t>
            </a:r>
            <a:r>
              <a:rPr lang="en-US" sz="400" b="0" kern="300" spc="50" dirty="0">
                <a:solidFill>
                  <a:schemeClr val="accent2">
                    <a:lumMod val="60000"/>
                    <a:lumOff val="40000"/>
                  </a:schemeClr>
                </a:solidFill>
                <a:latin typeface="Arial"/>
                <a:ea typeface="ＭＳ Ｐゴシック" pitchFamily="34" charset="-128"/>
                <a:cs typeface="Arial"/>
              </a:rPr>
              <a:t>SAS Institute Inc. All rights reserved.</a:t>
            </a:r>
          </a:p>
        </p:txBody>
      </p:sp>
      <p:sp>
        <p:nvSpPr>
          <p:cNvPr id="2" name="Footer Placeholder 1"/>
          <p:cNvSpPr>
            <a:spLocks noGrp="1"/>
          </p:cNvSpPr>
          <p:nvPr>
            <p:ph type="ftr" sz="quarter" idx="3"/>
          </p:nvPr>
        </p:nvSpPr>
        <p:spPr>
          <a:xfrm>
            <a:off x="0" y="4513276"/>
            <a:ext cx="2895600" cy="274637"/>
          </a:xfrm>
          <a:prstGeom prst="rect">
            <a:avLst/>
          </a:prstGeom>
        </p:spPr>
        <p:txBody>
          <a:bodyPr vert="horz" lIns="91440" tIns="45720" rIns="91440" bIns="45720" rtlCol="0" anchor="b"/>
          <a:lstStyle>
            <a:lvl1pPr algn="l">
              <a:defRPr sz="800">
                <a:solidFill>
                  <a:schemeClr val="bg2"/>
                </a:solidFill>
              </a:defRPr>
            </a:lvl1pPr>
          </a:lstStyle>
          <a:p>
            <a:endParaRPr lang="en-US" dirty="0"/>
          </a:p>
        </p:txBody>
      </p:sp>
      <p:sp>
        <p:nvSpPr>
          <p:cNvPr id="4" name="Slide Number Placeholder 3"/>
          <p:cNvSpPr>
            <a:spLocks noGrp="1"/>
          </p:cNvSpPr>
          <p:nvPr>
            <p:ph type="sldNum" sz="quarter" idx="4"/>
          </p:nvPr>
        </p:nvSpPr>
        <p:spPr>
          <a:xfrm>
            <a:off x="7010400" y="4513276"/>
            <a:ext cx="2133600" cy="274637"/>
          </a:xfrm>
          <a:prstGeom prst="rect">
            <a:avLst/>
          </a:prstGeom>
        </p:spPr>
        <p:txBody>
          <a:bodyPr vert="horz" lIns="91440" tIns="45720" rIns="91440" bIns="45720" rtlCol="0" anchor="b"/>
          <a:lstStyle>
            <a:lvl1pPr algn="r">
              <a:defRPr sz="1200">
                <a:solidFill>
                  <a:schemeClr val="tx1"/>
                </a:solidFill>
              </a:defRPr>
            </a:lvl1pPr>
          </a:lstStyle>
          <a:p>
            <a:fld id="{4976208B-6111-490B-8CEC-FFB249DB2100}" type="slidenum">
              <a:rPr lang="en-US" smtClean="0"/>
              <a:pPr/>
              <a:t>‹#›</a:t>
            </a:fld>
            <a:endParaRPr lang="en-US"/>
          </a:p>
        </p:txBody>
      </p:sp>
    </p:spTree>
    <p:extLst>
      <p:ext uri="{BB962C8B-B14F-4D97-AF65-F5344CB8AC3E}">
        <p14:creationId xmlns:p14="http://schemas.microsoft.com/office/powerpoint/2010/main" val="52474443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4022" r:id="rId13"/>
    <p:sldLayoutId id="2147484024" r:id="rId14"/>
    <p:sldLayoutId id="2147484025" r:id="rId15"/>
  </p:sldLayoutIdLst>
  <p:transition>
    <p:fade/>
  </p:transition>
  <p:timing>
    <p:tnLst>
      <p:par>
        <p:cTn id="1" dur="indefinite" restart="never" nodeType="tmRoot"/>
      </p:par>
    </p:tnLst>
  </p:timing>
  <p:txStyles>
    <p:titleStyle>
      <a:lvl1pPr algn="r" defTabSz="182880" rtl="0" eaLnBrk="1" latinLnBrk="0" hangingPunct="1">
        <a:spcBef>
          <a:spcPct val="0"/>
        </a:spcBef>
        <a:buNone/>
        <a:defRPr sz="1600" kern="1200" cap="all" baseline="0">
          <a:solidFill>
            <a:schemeClr val="accent3"/>
          </a:solidFill>
          <a:latin typeface="+mj-lt"/>
          <a:ea typeface="+mj-ea"/>
          <a:cs typeface="+mj-cs"/>
        </a:defRPr>
      </a:lvl1pPr>
    </p:titleStyle>
    <p:body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4786053"/>
            <a:ext cx="9144000" cy="357447"/>
          </a:xfrm>
          <a:prstGeom prst="rect">
            <a:avLst/>
          </a:prstGeom>
        </p:spPr>
      </p:pic>
      <p:sp>
        <p:nvSpPr>
          <p:cNvPr id="5" name="Title Placeholder 1"/>
          <p:cNvSpPr>
            <a:spLocks noGrp="1"/>
          </p:cNvSpPr>
          <p:nvPr>
            <p:ph type="title"/>
          </p:nvPr>
        </p:nvSpPr>
        <p:spPr>
          <a:xfrm>
            <a:off x="119818" y="4807"/>
            <a:ext cx="2515438" cy="857250"/>
          </a:xfrm>
          <a:prstGeom prst="rect">
            <a:avLst/>
          </a:prstGeom>
        </p:spPr>
        <p:txBody>
          <a:bodyPr vert="horz" wrap="square" lIns="91440" tIns="45720" rIns="91440" bIns="45720" rtlCol="0" anchor="ctr">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79253"/>
            <a:ext cx="8229600" cy="1384995"/>
          </a:xfrm>
          <a:prstGeom prst="rect">
            <a:avLst/>
          </a:prstGeom>
        </p:spPr>
        <p:txBody>
          <a:bodyPr vert="horz" lIns="91440" tIns="45720" rIns="91440" bIns="45720" rtlCol="0" anchor="ctr">
            <a:spAutoFit/>
          </a:body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Box 3"/>
          <p:cNvSpPr txBox="1"/>
          <p:nvPr/>
        </p:nvSpPr>
        <p:spPr>
          <a:xfrm>
            <a:off x="0" y="4989612"/>
            <a:ext cx="1931989" cy="153888"/>
          </a:xfrm>
          <a:prstGeom prst="rect">
            <a:avLst/>
          </a:prstGeom>
          <a:noFill/>
        </p:spPr>
        <p:txBody>
          <a:bodyPr wrap="square" anchor="ctr">
            <a:spAutoFit/>
          </a:bodyPr>
          <a:lstStyle/>
          <a:p>
            <a:pPr algn="l" eaLnBrk="0" hangingPunct="0">
              <a:defRPr/>
            </a:pPr>
            <a:r>
              <a:rPr lang="en-US" sz="400" b="0" kern="300" spc="50" dirty="0" smtClean="0">
                <a:solidFill>
                  <a:srgbClr val="C00000"/>
                </a:solidFill>
                <a:latin typeface="Arial"/>
                <a:ea typeface="ＭＳ Ｐゴシック" pitchFamily="34" charset="-128"/>
                <a:cs typeface="Arial"/>
              </a:rPr>
              <a:t>Copyright </a:t>
            </a:r>
            <a:r>
              <a:rPr lang="en-US" sz="400" b="0" kern="300" spc="50" dirty="0">
                <a:solidFill>
                  <a:srgbClr val="C00000"/>
                </a:solidFill>
                <a:latin typeface="Arial"/>
                <a:ea typeface="ＭＳ Ｐゴシック" pitchFamily="34" charset="-128"/>
                <a:cs typeface="Arial"/>
              </a:rPr>
              <a:t>© </a:t>
            </a:r>
            <a:r>
              <a:rPr lang="en-US" sz="400" b="0" kern="300" spc="50" dirty="0" smtClean="0">
                <a:solidFill>
                  <a:srgbClr val="C00000"/>
                </a:solidFill>
                <a:latin typeface="Arial"/>
                <a:ea typeface="ＭＳ Ｐゴシック" pitchFamily="34" charset="-128"/>
                <a:cs typeface="Arial"/>
              </a:rPr>
              <a:t>2013, </a:t>
            </a:r>
            <a:r>
              <a:rPr lang="en-US" sz="400" b="0" kern="300" spc="50" dirty="0">
                <a:solidFill>
                  <a:srgbClr val="C00000"/>
                </a:solidFill>
                <a:latin typeface="Arial"/>
                <a:ea typeface="ＭＳ Ｐゴシック" pitchFamily="34" charset="-128"/>
                <a:cs typeface="Arial"/>
              </a:rPr>
              <a:t>SAS Institute Inc. All rights reserved.</a:t>
            </a:r>
          </a:p>
        </p:txBody>
      </p:sp>
      <p:sp>
        <p:nvSpPr>
          <p:cNvPr id="7" name="TextBox 4"/>
          <p:cNvSpPr txBox="1"/>
          <p:nvPr/>
        </p:nvSpPr>
        <p:spPr>
          <a:xfrm>
            <a:off x="2819401" y="4841796"/>
            <a:ext cx="3505200" cy="246221"/>
          </a:xfrm>
          <a:prstGeom prst="rect">
            <a:avLst/>
          </a:prstGeom>
          <a:noFill/>
        </p:spPr>
        <p:txBody>
          <a:bodyPr wrap="square" rtlCol="0" anchor="ctr">
            <a:spAutoFit/>
          </a:bodyPr>
          <a:lstStyle/>
          <a:p>
            <a:pPr algn="ctr" defTabSz="274320"/>
            <a:r>
              <a:rPr lang="en-US" sz="1000" b="0" spc="0" baseline="0" dirty="0" smtClean="0">
                <a:solidFill>
                  <a:schemeClr val="bg1"/>
                </a:solidFill>
                <a:latin typeface="+mn-lt"/>
                <a:cs typeface="Arial" pitchFamily="34" charset="0"/>
              </a:rPr>
              <a:t>CONFIDENTIAL  •  DO NOT DISCLOSE</a:t>
            </a:r>
            <a:endParaRPr lang="en-US" sz="1000" b="0" spc="0" baseline="0" dirty="0">
              <a:solidFill>
                <a:schemeClr val="bg1"/>
              </a:solidFill>
              <a:latin typeface="+mn-lt"/>
              <a:cs typeface="Arial" pitchFamily="34" charset="0"/>
            </a:endParaRPr>
          </a:p>
        </p:txBody>
      </p:sp>
      <p:sp>
        <p:nvSpPr>
          <p:cNvPr id="2" name="Footer Placeholder 1"/>
          <p:cNvSpPr>
            <a:spLocks noGrp="1"/>
          </p:cNvSpPr>
          <p:nvPr>
            <p:ph type="ftr" sz="quarter" idx="3"/>
          </p:nvPr>
        </p:nvSpPr>
        <p:spPr>
          <a:xfrm>
            <a:off x="0" y="4511416"/>
            <a:ext cx="2895600" cy="274637"/>
          </a:xfrm>
          <a:prstGeom prst="rect">
            <a:avLst/>
          </a:prstGeom>
        </p:spPr>
        <p:txBody>
          <a:bodyPr vert="horz" lIns="91440" tIns="45720" rIns="91440" bIns="45720" rtlCol="0" anchor="b"/>
          <a:lstStyle>
            <a:lvl1pPr algn="l">
              <a:defRPr sz="800">
                <a:solidFill>
                  <a:schemeClr val="bg2"/>
                </a:solidFill>
              </a:defRPr>
            </a:lvl1pPr>
          </a:lstStyle>
          <a:p>
            <a:endParaRPr lang="en-US" dirty="0"/>
          </a:p>
        </p:txBody>
      </p:sp>
      <p:sp>
        <p:nvSpPr>
          <p:cNvPr id="4" name="Slide Number Placeholder 3"/>
          <p:cNvSpPr>
            <a:spLocks noGrp="1"/>
          </p:cNvSpPr>
          <p:nvPr>
            <p:ph type="sldNum" sz="quarter" idx="4"/>
          </p:nvPr>
        </p:nvSpPr>
        <p:spPr>
          <a:xfrm>
            <a:off x="7010400" y="4511416"/>
            <a:ext cx="2133600" cy="274637"/>
          </a:xfrm>
          <a:prstGeom prst="rect">
            <a:avLst/>
          </a:prstGeom>
        </p:spPr>
        <p:txBody>
          <a:bodyPr vert="horz" lIns="91440" tIns="45720" rIns="91440" bIns="45720" rtlCol="0" anchor="b"/>
          <a:lstStyle>
            <a:lvl1pPr algn="r">
              <a:defRPr sz="1200">
                <a:solidFill>
                  <a:schemeClr val="tx1"/>
                </a:solidFill>
              </a:defRPr>
            </a:lvl1pPr>
          </a:lstStyle>
          <a:p>
            <a:fld id="{4976208B-6111-490B-8CEC-FFB249DB2100}" type="slidenum">
              <a:rPr lang="en-US" smtClean="0"/>
              <a:pPr/>
              <a:t>‹#›</a:t>
            </a:fld>
            <a:endParaRPr lang="en-US"/>
          </a:p>
        </p:txBody>
      </p:sp>
    </p:spTree>
    <p:extLst>
      <p:ext uri="{BB962C8B-B14F-4D97-AF65-F5344CB8AC3E}">
        <p14:creationId xmlns:p14="http://schemas.microsoft.com/office/powerpoint/2010/main" val="524744438"/>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Lst>
  <p:transition>
    <p:fade/>
  </p:transition>
  <p:timing>
    <p:tnLst>
      <p:par>
        <p:cTn id="1" dur="indefinite" restart="never" nodeType="tmRoot"/>
      </p:par>
    </p:tnLst>
  </p:timing>
  <p:txStyles>
    <p:titleStyle>
      <a:lvl1pPr algn="r" defTabSz="182880" rtl="0" eaLnBrk="1" latinLnBrk="0" hangingPunct="1">
        <a:spcBef>
          <a:spcPct val="0"/>
        </a:spcBef>
        <a:buNone/>
        <a:defRPr sz="1600" kern="1200" cap="all" baseline="0">
          <a:solidFill>
            <a:schemeClr val="accent3"/>
          </a:solidFill>
          <a:latin typeface="+mj-lt"/>
          <a:ea typeface="+mj-ea"/>
          <a:cs typeface="+mj-cs"/>
        </a:defRPr>
      </a:lvl1pPr>
    </p:titleStyle>
    <p:body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7" name="Picture 11" descr="ppt_4-3_text-no-color.png"/>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0" y="4804173"/>
            <a:ext cx="9144000" cy="339328"/>
          </a:xfrm>
          <a:prstGeom prst="rect">
            <a:avLst/>
          </a:prstGeom>
          <a:noFill/>
          <a:ln w="9525">
            <a:noFill/>
            <a:miter lim="800000"/>
            <a:headEnd/>
            <a:tailEnd/>
          </a:ln>
        </p:spPr>
      </p:pic>
      <p:sp>
        <p:nvSpPr>
          <p:cNvPr id="1028" name="Rectangle 4"/>
          <p:cNvSpPr>
            <a:spLocks noGrp="1" noChangeArrowheads="1"/>
          </p:cNvSpPr>
          <p:nvPr>
            <p:ph type="title"/>
          </p:nvPr>
        </p:nvSpPr>
        <p:spPr bwMode="auto">
          <a:xfrm>
            <a:off x="633420" y="133350"/>
            <a:ext cx="8205787" cy="7881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9" name="Rectangle 5"/>
          <p:cNvSpPr>
            <a:spLocks noGrp="1" noChangeArrowheads="1"/>
          </p:cNvSpPr>
          <p:nvPr>
            <p:ph type="body" idx="1"/>
          </p:nvPr>
        </p:nvSpPr>
        <p:spPr bwMode="auto">
          <a:xfrm>
            <a:off x="638182" y="919162"/>
            <a:ext cx="8201025" cy="20017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Slide Number Placeholder 7"/>
          <p:cNvSpPr txBox="1">
            <a:spLocks/>
          </p:cNvSpPr>
          <p:nvPr/>
        </p:nvSpPr>
        <p:spPr>
          <a:xfrm>
            <a:off x="8591550" y="4593432"/>
            <a:ext cx="552450" cy="235744"/>
          </a:xfrm>
          <a:prstGeom prst="rect">
            <a:avLst/>
          </a:prstGeom>
        </p:spPr>
        <p:txBody>
          <a:bodyPr anchor="ctr"/>
          <a:lstStyle/>
          <a:p>
            <a:pPr algn="r">
              <a:spcBef>
                <a:spcPct val="50000"/>
              </a:spcBef>
              <a:spcAft>
                <a:spcPct val="17000"/>
              </a:spcAft>
              <a:buClr>
                <a:srgbClr val="000000"/>
              </a:buClr>
              <a:buFont typeface="Wingdings" pitchFamily="2" charset="2"/>
              <a:buNone/>
            </a:pPr>
            <a:fld id="{4E75C7A2-4D03-4E3A-8789-D5A3CA26C55E}" type="slidenum">
              <a:rPr lang="en-US" sz="800">
                <a:solidFill>
                  <a:srgbClr val="B0B7BB"/>
                </a:solidFill>
                <a:ea typeface="ＭＳ Ｐゴシック" pitchFamily="34" charset="-128"/>
              </a:rPr>
              <a:pPr algn="r">
                <a:spcBef>
                  <a:spcPct val="50000"/>
                </a:spcBef>
                <a:spcAft>
                  <a:spcPct val="17000"/>
                </a:spcAft>
                <a:buClr>
                  <a:srgbClr val="000000"/>
                </a:buClr>
                <a:buFont typeface="Wingdings" pitchFamily="2" charset="2"/>
                <a:buNone/>
              </a:pPr>
              <a:t>‹#›</a:t>
            </a:fld>
            <a:endParaRPr lang="en-US" sz="800">
              <a:solidFill>
                <a:srgbClr val="B0B7BB"/>
              </a:solidFill>
              <a:ea typeface="ＭＳ Ｐゴシック" pitchFamily="34" charset="-128"/>
            </a:endParaRPr>
          </a:p>
        </p:txBody>
      </p:sp>
      <p:sp>
        <p:nvSpPr>
          <p:cNvPr id="12" name="Rectangle 11"/>
          <p:cNvSpPr/>
          <p:nvPr/>
        </p:nvSpPr>
        <p:spPr bwMode="auto">
          <a:xfrm>
            <a:off x="0" y="150876"/>
            <a:ext cx="530352" cy="329184"/>
          </a:xfrm>
          <a:prstGeom prst="rect">
            <a:avLst/>
          </a:prstGeom>
          <a:solidFill>
            <a:srgbClr val="FF8917"/>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15" name="Rectangle 14"/>
          <p:cNvSpPr>
            <a:spLocks noChangeArrowheads="1"/>
          </p:cNvSpPr>
          <p:nvPr/>
        </p:nvSpPr>
        <p:spPr bwMode="auto">
          <a:xfrm>
            <a:off x="2819400" y="4914900"/>
            <a:ext cx="3505200" cy="228600"/>
          </a:xfrm>
          <a:prstGeom prst="rect">
            <a:avLst/>
          </a:prstGeom>
          <a:noFill/>
          <a:ln w="9525">
            <a:noFill/>
            <a:miter lim="800000"/>
            <a:headEnd/>
            <a:tailEnd/>
          </a:ln>
          <a:effectLst/>
        </p:spPr>
        <p:txBody>
          <a:bodyPr anchor="b"/>
          <a:lstStyle/>
          <a:p>
            <a:pPr algn="ctr" eaLnBrk="0" hangingPunct="0">
              <a:defRPr/>
            </a:pPr>
            <a:r>
              <a:rPr lang="en-US" sz="600" b="1" kern="0" dirty="0" smtClean="0">
                <a:solidFill>
                  <a:srgbClr val="52719E"/>
                </a:solidFill>
                <a:ea typeface="ＭＳ Ｐゴシック" pitchFamily="34" charset="-128"/>
              </a:rPr>
              <a:t/>
            </a:r>
            <a:br>
              <a:rPr lang="en-US" sz="600" b="1" kern="0" dirty="0" smtClean="0">
                <a:solidFill>
                  <a:srgbClr val="52719E"/>
                </a:solidFill>
                <a:ea typeface="ＭＳ Ｐゴシック" pitchFamily="34" charset="-128"/>
              </a:rPr>
            </a:br>
            <a:r>
              <a:rPr lang="en-US" sz="600" b="1" kern="0" dirty="0">
                <a:solidFill>
                  <a:srgbClr val="52719E"/>
                </a:solidFill>
                <a:ea typeface="ＭＳ Ｐゴシック" pitchFamily="34" charset="-128"/>
              </a:rPr>
              <a:t>Copyright © 2010, SAS Institute Inc. All rights reserved.</a:t>
            </a:r>
          </a:p>
        </p:txBody>
      </p:sp>
    </p:spTree>
    <p:extLst>
      <p:ext uri="{BB962C8B-B14F-4D97-AF65-F5344CB8AC3E}">
        <p14:creationId xmlns:p14="http://schemas.microsoft.com/office/powerpoint/2010/main" val="42241177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3" r:id="rId14"/>
    <p:sldLayoutId id="2147483904" r:id="rId15"/>
    <p:sldLayoutId id="2147483905" r:id="rId16"/>
    <p:sldLayoutId id="2147483906" r:id="rId17"/>
  </p:sldLayoutIdLst>
  <p:timing>
    <p:tnLst>
      <p:par>
        <p:cTn id="1" dur="indefinite" restart="never" nodeType="tmRoot"/>
      </p:par>
    </p:tnLst>
  </p:timing>
  <p:txStyles>
    <p:titleStyle>
      <a:lvl1pPr algn="l" rtl="0" eaLnBrk="1" fontAlgn="base" hangingPunct="1">
        <a:lnSpc>
          <a:spcPct val="83000"/>
        </a:lnSpc>
        <a:spcBef>
          <a:spcPct val="0"/>
        </a:spcBef>
        <a:spcAft>
          <a:spcPct val="0"/>
        </a:spcAft>
        <a:defRPr sz="3600" b="1">
          <a:solidFill>
            <a:srgbClr val="0053C3"/>
          </a:solidFill>
          <a:latin typeface="+mj-lt"/>
          <a:ea typeface="ＭＳ Ｐゴシック" pitchFamily="-112" charset="-128"/>
          <a:cs typeface="ＭＳ Ｐゴシック" pitchFamily="-112" charset="-128"/>
        </a:defRPr>
      </a:lvl1pPr>
      <a:lvl2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2pPr>
      <a:lvl3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3pPr>
      <a:lvl4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4pPr>
      <a:lvl5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marL="347663" indent="-347663" algn="l" rtl="0" eaLnBrk="1" fontAlgn="base" hangingPunct="1">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1" fontAlgn="base" hangingPunct="1">
        <a:lnSpc>
          <a:spcPct val="92000"/>
        </a:lnSpc>
        <a:spcBef>
          <a:spcPct val="17000"/>
        </a:spcBef>
        <a:spcAft>
          <a:spcPct val="17000"/>
        </a:spcAft>
        <a:buClr>
          <a:schemeClr val="accent2"/>
        </a:buClr>
        <a:buFont typeface="Wingdings" pitchFamily="2" charset="2"/>
        <a:buChar char="§"/>
        <a:defRPr sz="2000">
          <a:solidFill>
            <a:srgbClr val="292929"/>
          </a:solidFill>
          <a:latin typeface="+mn-lt"/>
          <a:ea typeface="ＭＳ Ｐゴシック" pitchFamily="-112" charset="-128"/>
        </a:defRPr>
      </a:lvl2pPr>
      <a:lvl3pPr marL="1025525" indent="-227013" algn="l" rtl="0" eaLnBrk="1" fontAlgn="base" hangingPunct="1">
        <a:lnSpc>
          <a:spcPct val="92000"/>
        </a:lnSpc>
        <a:spcBef>
          <a:spcPct val="17000"/>
        </a:spcBef>
        <a:spcAft>
          <a:spcPct val="17000"/>
        </a:spcAft>
        <a:buClr>
          <a:schemeClr val="accent2"/>
        </a:buClr>
        <a:buFont typeface="Arial" pitchFamily="34" charset="0"/>
        <a:buChar char="»"/>
        <a:defRPr sz="2000">
          <a:solidFill>
            <a:srgbClr val="292929"/>
          </a:solidFill>
          <a:latin typeface="+mn-lt"/>
          <a:ea typeface="ＭＳ Ｐゴシック" pitchFamily="-112" charset="-128"/>
        </a:defRPr>
      </a:lvl3pPr>
      <a:lvl4pPr marL="1600200" indent="-228600" algn="l" rtl="0" eaLnBrk="1" fontAlgn="base" hangingPunct="1">
        <a:spcBef>
          <a:spcPct val="20000"/>
        </a:spcBef>
        <a:spcAft>
          <a:spcPct val="0"/>
        </a:spcAft>
        <a:buClr>
          <a:schemeClr val="accent2"/>
        </a:buClr>
        <a:buFont typeface="Arial" pitchFamily="34" charset="0"/>
        <a:buChar char="»"/>
        <a:defRPr sz="2000">
          <a:solidFill>
            <a:schemeClr val="tx1"/>
          </a:solidFill>
          <a:latin typeface="+mn-lt"/>
          <a:ea typeface="ＭＳ Ｐゴシック" pitchFamily="-112" charset="-128"/>
        </a:defRPr>
      </a:lvl4pPr>
      <a:lvl5pPr marL="2057400" indent="-228600" algn="l" rtl="0" eaLnBrk="1" fontAlgn="base" hangingPunct="1">
        <a:spcBef>
          <a:spcPct val="20000"/>
        </a:spcBef>
        <a:spcAft>
          <a:spcPct val="0"/>
        </a:spcAft>
        <a:buClr>
          <a:schemeClr val="accent2"/>
        </a:buClr>
        <a:buFont typeface="Arial" pitchFamily="34" charset="0"/>
        <a:buChar char="–"/>
        <a:defRPr sz="200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11" descr="ppt_4-3_text-no-color.png"/>
          <p:cNvPicPr preferRelativeResize="0">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0" y="4786315"/>
            <a:ext cx="9144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title"/>
          </p:nvPr>
        </p:nvSpPr>
        <p:spPr bwMode="auto">
          <a:xfrm>
            <a:off x="633417" y="133350"/>
            <a:ext cx="8205787"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title text</a:t>
            </a:r>
          </a:p>
        </p:txBody>
      </p:sp>
      <p:sp>
        <p:nvSpPr>
          <p:cNvPr id="1028" name="Rectangle 5"/>
          <p:cNvSpPr>
            <a:spLocks noGrp="1" noChangeArrowheads="1"/>
          </p:cNvSpPr>
          <p:nvPr>
            <p:ph type="body" idx="1"/>
          </p:nvPr>
        </p:nvSpPr>
        <p:spPr bwMode="auto">
          <a:xfrm>
            <a:off x="638179" y="919164"/>
            <a:ext cx="8201025" cy="161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subtitle text</a:t>
            </a:r>
          </a:p>
          <a:p>
            <a:pPr lvl="1"/>
            <a:r>
              <a:rPr lang="en-US" smtClean="0"/>
              <a:t>Third level</a:t>
            </a:r>
          </a:p>
          <a:p>
            <a:pPr lvl="3"/>
            <a:r>
              <a:rPr lang="en-US" smtClean="0"/>
              <a:t>Fourth level</a:t>
            </a:r>
          </a:p>
          <a:p>
            <a:pPr lvl="4"/>
            <a:r>
              <a:rPr lang="en-US" smtClean="0"/>
              <a:t>Fifth level</a:t>
            </a:r>
          </a:p>
        </p:txBody>
      </p:sp>
      <p:sp>
        <p:nvSpPr>
          <p:cNvPr id="1029" name="Slide Number Placeholder 7"/>
          <p:cNvSpPr txBox="1">
            <a:spLocks/>
          </p:cNvSpPr>
          <p:nvPr/>
        </p:nvSpPr>
        <p:spPr bwMode="auto">
          <a:xfrm>
            <a:off x="8591550" y="4594225"/>
            <a:ext cx="55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r" eaLnBrk="1" fontAlgn="base" hangingPunct="1">
              <a:spcBef>
                <a:spcPct val="50000"/>
              </a:spcBef>
              <a:spcAft>
                <a:spcPct val="17000"/>
              </a:spcAft>
              <a:buClr>
                <a:srgbClr val="000000"/>
              </a:buClr>
              <a:buFont typeface="Wingdings" pitchFamily="2" charset="2"/>
              <a:buNone/>
            </a:pPr>
            <a:fld id="{6995B2E1-315F-41B4-A34A-DF7BE7053268}" type="slidenum">
              <a:rPr lang="en-US" sz="800">
                <a:solidFill>
                  <a:srgbClr val="B0B7BB"/>
                </a:solidFill>
              </a:rPr>
              <a:pPr algn="r" eaLnBrk="1" fontAlgn="base" hangingPunct="1">
                <a:spcBef>
                  <a:spcPct val="50000"/>
                </a:spcBef>
                <a:spcAft>
                  <a:spcPct val="17000"/>
                </a:spcAft>
                <a:buClr>
                  <a:srgbClr val="000000"/>
                </a:buClr>
                <a:buFont typeface="Wingdings" pitchFamily="2" charset="2"/>
                <a:buNone/>
              </a:pPr>
              <a:t>‹#›</a:t>
            </a:fld>
            <a:endParaRPr lang="en-US" sz="800" dirty="0">
              <a:solidFill>
                <a:srgbClr val="B0B7BB"/>
              </a:solidFill>
            </a:endParaRPr>
          </a:p>
        </p:txBody>
      </p:sp>
      <p:sp>
        <p:nvSpPr>
          <p:cNvPr id="1030" name="Rectangle 11"/>
          <p:cNvSpPr>
            <a:spLocks noChangeArrowheads="1"/>
          </p:cNvSpPr>
          <p:nvPr/>
        </p:nvSpPr>
        <p:spPr bwMode="auto">
          <a:xfrm>
            <a:off x="4" y="201615"/>
            <a:ext cx="549275" cy="327025"/>
          </a:xfrm>
          <a:prstGeom prst="rect">
            <a:avLst/>
          </a:prstGeom>
          <a:solidFill>
            <a:srgbClr val="FF891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50000"/>
              </a:spcBef>
              <a:spcAft>
                <a:spcPct val="17000"/>
              </a:spcAft>
              <a:buClr>
                <a:srgbClr val="000000"/>
              </a:buClr>
              <a:buFont typeface="Wingdings" pitchFamily="2" charset="2"/>
              <a:buNone/>
            </a:pPr>
            <a:endParaRPr lang="en-US" sz="1400" dirty="0">
              <a:solidFill>
                <a:srgbClr val="292929"/>
              </a:solidFill>
              <a:ea typeface="ＭＳ Ｐゴシック" pitchFamily="34" charset="-128"/>
            </a:endParaRPr>
          </a:p>
        </p:txBody>
      </p:sp>
      <p:sp>
        <p:nvSpPr>
          <p:cNvPr id="9" name="TextBox 8"/>
          <p:cNvSpPr txBox="1"/>
          <p:nvPr/>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52719E"/>
                </a:solidFill>
                <a:latin typeface=" arial"/>
                <a:ea typeface=" arial"/>
                <a:cs typeface=" arial"/>
              </a:rPr>
              <a:t/>
            </a:r>
            <a:br>
              <a:rPr lang="en-US" sz="600" b="1" dirty="0">
                <a:solidFill>
                  <a:srgbClr val="52719E"/>
                </a:solidFill>
                <a:latin typeface=" arial"/>
                <a:ea typeface=" arial"/>
                <a:cs typeface=" arial"/>
              </a:rPr>
            </a:br>
            <a:r>
              <a:rPr lang="en-US" sz="600" b="1" dirty="0">
                <a:solidFill>
                  <a:srgbClr val="52719E"/>
                </a:solidFill>
                <a:latin typeface=" arial"/>
                <a:ea typeface=" arial"/>
                <a:cs typeface=" arial"/>
              </a:rPr>
              <a:t>Copyright © 2011, SAS Institute Inc. All rights reserved.</a:t>
            </a:r>
          </a:p>
        </p:txBody>
      </p:sp>
    </p:spTree>
    <p:extLst>
      <p:ext uri="{BB962C8B-B14F-4D97-AF65-F5344CB8AC3E}">
        <p14:creationId xmlns:p14="http://schemas.microsoft.com/office/powerpoint/2010/main" val="3768911949"/>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 id="2147483930" r:id="rId19"/>
  </p:sldLayoutIdLst>
  <p:transition/>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3600" b="1">
          <a:solidFill>
            <a:srgbClr val="0053C3"/>
          </a:solidFill>
          <a:latin typeface="Arial"/>
          <a:ea typeface="ＭＳ Ｐゴシック" pitchFamily="-112" charset="-128"/>
          <a:cs typeface="ＭＳ Ｐゴシック" pitchFamily="-112" charset="-128"/>
        </a:defRPr>
      </a:lvl1pPr>
      <a:lvl2pPr algn="l" rtl="0" eaLnBrk="1" fontAlgn="base" hangingPunct="1">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2pPr>
      <a:lvl3pPr algn="l" rtl="0" eaLnBrk="1" fontAlgn="base" hangingPunct="1">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3pPr>
      <a:lvl4pPr algn="l" rtl="0" eaLnBrk="1" fontAlgn="base" hangingPunct="1">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4pPr>
      <a:lvl5pPr algn="l" rtl="0" eaLnBrk="1" fontAlgn="base" hangingPunct="1">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marL="347663" indent="-347663" algn="l" rtl="0" eaLnBrk="1" fontAlgn="base" hangingPunct="1">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1" fontAlgn="base" hangingPunct="1">
        <a:lnSpc>
          <a:spcPct val="92000"/>
        </a:lnSpc>
        <a:spcBef>
          <a:spcPct val="17000"/>
        </a:spcBef>
        <a:spcAft>
          <a:spcPct val="17000"/>
        </a:spcAft>
        <a:buClr>
          <a:schemeClr val="accent2"/>
        </a:buClr>
        <a:buFont typeface="Wingdings" pitchFamily="2" charset="2"/>
        <a:buChar char="§"/>
        <a:defRPr sz="2000">
          <a:solidFill>
            <a:schemeClr val="bg2"/>
          </a:solidFill>
          <a:latin typeface="+mn-lt"/>
          <a:ea typeface="ＭＳ Ｐゴシック" pitchFamily="-112" charset="-128"/>
          <a:cs typeface="ＭＳ Ｐゴシック"/>
        </a:defRPr>
      </a:lvl2pPr>
      <a:lvl3pPr marL="1025525" indent="-227013" algn="l" rtl="0" eaLnBrk="1" fontAlgn="base" hangingPunct="1">
        <a:lnSpc>
          <a:spcPct val="92000"/>
        </a:lnSpc>
        <a:spcBef>
          <a:spcPct val="17000"/>
        </a:spcBef>
        <a:spcAft>
          <a:spcPct val="17000"/>
        </a:spcAft>
        <a:buClr>
          <a:schemeClr val="accent2"/>
        </a:buClr>
        <a:buFont typeface="Arial" pitchFamily="34" charset="0"/>
        <a:buChar char="»"/>
        <a:defRPr sz="2000">
          <a:solidFill>
            <a:schemeClr val="bg2"/>
          </a:solidFill>
          <a:latin typeface="+mn-lt"/>
          <a:ea typeface="ＭＳ Ｐゴシック" pitchFamily="-112" charset="-128"/>
          <a:cs typeface="ＭＳ Ｐゴシック"/>
        </a:defRPr>
      </a:lvl3pPr>
      <a:lvl4pPr marL="1600200" indent="-228600" algn="l" rtl="0" eaLnBrk="1" fontAlgn="base" hangingPunct="1">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cs typeface="ＭＳ Ｐゴシック"/>
        </a:defRPr>
      </a:lvl4pPr>
      <a:lvl5pPr marL="2057400" indent="-228600" algn="l" rtl="0" eaLnBrk="1" fontAlgn="base" hangingPunct="1">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11" descr="ppt_4-3_text-no-color.png"/>
          <p:cNvPicPr preferRelativeResize="0">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0" y="4786315"/>
            <a:ext cx="9144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title"/>
          </p:nvPr>
        </p:nvSpPr>
        <p:spPr bwMode="auto">
          <a:xfrm>
            <a:off x="633417" y="133350"/>
            <a:ext cx="8205787"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title text</a:t>
            </a:r>
          </a:p>
        </p:txBody>
      </p:sp>
      <p:sp>
        <p:nvSpPr>
          <p:cNvPr id="1028" name="Rectangle 5"/>
          <p:cNvSpPr>
            <a:spLocks noGrp="1" noChangeArrowheads="1"/>
          </p:cNvSpPr>
          <p:nvPr>
            <p:ph type="body" idx="1"/>
          </p:nvPr>
        </p:nvSpPr>
        <p:spPr bwMode="auto">
          <a:xfrm>
            <a:off x="638179" y="919164"/>
            <a:ext cx="8201025" cy="161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subtitle text</a:t>
            </a:r>
          </a:p>
          <a:p>
            <a:pPr lvl="1"/>
            <a:r>
              <a:rPr lang="en-US" smtClean="0"/>
              <a:t>Third level</a:t>
            </a:r>
          </a:p>
          <a:p>
            <a:pPr lvl="3"/>
            <a:r>
              <a:rPr lang="en-US" smtClean="0"/>
              <a:t>Fourth level</a:t>
            </a:r>
          </a:p>
          <a:p>
            <a:pPr lvl="4"/>
            <a:r>
              <a:rPr lang="en-US" smtClean="0"/>
              <a:t>Fifth level</a:t>
            </a:r>
          </a:p>
        </p:txBody>
      </p:sp>
      <p:sp>
        <p:nvSpPr>
          <p:cNvPr id="1029" name="Slide Number Placeholder 7"/>
          <p:cNvSpPr txBox="1">
            <a:spLocks/>
          </p:cNvSpPr>
          <p:nvPr/>
        </p:nvSpPr>
        <p:spPr bwMode="auto">
          <a:xfrm>
            <a:off x="8591550" y="4594225"/>
            <a:ext cx="55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r" eaLnBrk="1" fontAlgn="base" hangingPunct="1">
              <a:spcBef>
                <a:spcPct val="50000"/>
              </a:spcBef>
              <a:spcAft>
                <a:spcPct val="17000"/>
              </a:spcAft>
              <a:buClr>
                <a:srgbClr val="000000"/>
              </a:buClr>
              <a:buFont typeface="Wingdings" pitchFamily="2" charset="2"/>
              <a:buNone/>
            </a:pPr>
            <a:fld id="{6995B2E1-315F-41B4-A34A-DF7BE7053268}" type="slidenum">
              <a:rPr lang="en-US" sz="800">
                <a:solidFill>
                  <a:srgbClr val="B0B7BB"/>
                </a:solidFill>
              </a:rPr>
              <a:pPr algn="r" eaLnBrk="1" fontAlgn="base" hangingPunct="1">
                <a:spcBef>
                  <a:spcPct val="50000"/>
                </a:spcBef>
                <a:spcAft>
                  <a:spcPct val="17000"/>
                </a:spcAft>
                <a:buClr>
                  <a:srgbClr val="000000"/>
                </a:buClr>
                <a:buFont typeface="Wingdings" pitchFamily="2" charset="2"/>
                <a:buNone/>
              </a:pPr>
              <a:t>‹#›</a:t>
            </a:fld>
            <a:endParaRPr lang="en-US" sz="800" dirty="0">
              <a:solidFill>
                <a:srgbClr val="B0B7BB"/>
              </a:solidFill>
            </a:endParaRPr>
          </a:p>
        </p:txBody>
      </p:sp>
      <p:sp>
        <p:nvSpPr>
          <p:cNvPr id="1030" name="Rectangle 11"/>
          <p:cNvSpPr>
            <a:spLocks noChangeArrowheads="1"/>
          </p:cNvSpPr>
          <p:nvPr/>
        </p:nvSpPr>
        <p:spPr bwMode="auto">
          <a:xfrm>
            <a:off x="4" y="201615"/>
            <a:ext cx="549275" cy="327025"/>
          </a:xfrm>
          <a:prstGeom prst="rect">
            <a:avLst/>
          </a:prstGeom>
          <a:solidFill>
            <a:srgbClr val="FF891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50000"/>
              </a:spcBef>
              <a:spcAft>
                <a:spcPct val="17000"/>
              </a:spcAft>
              <a:buClr>
                <a:srgbClr val="000000"/>
              </a:buClr>
              <a:buFont typeface="Wingdings" pitchFamily="2" charset="2"/>
              <a:buNone/>
            </a:pPr>
            <a:endParaRPr lang="en-US" sz="1400" dirty="0">
              <a:solidFill>
                <a:srgbClr val="292929"/>
              </a:solidFill>
              <a:ea typeface="ＭＳ Ｐゴシック" pitchFamily="34" charset="-128"/>
            </a:endParaRPr>
          </a:p>
        </p:txBody>
      </p:sp>
      <p:sp>
        <p:nvSpPr>
          <p:cNvPr id="9" name="TextBox 8"/>
          <p:cNvSpPr txBox="1"/>
          <p:nvPr/>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52719E"/>
                </a:solidFill>
                <a:latin typeface=" arial"/>
                <a:ea typeface=" arial"/>
                <a:cs typeface=" arial"/>
              </a:rPr>
              <a:t/>
            </a:r>
            <a:br>
              <a:rPr lang="en-US" sz="600" b="1" dirty="0">
                <a:solidFill>
                  <a:srgbClr val="52719E"/>
                </a:solidFill>
                <a:latin typeface=" arial"/>
                <a:ea typeface=" arial"/>
                <a:cs typeface=" arial"/>
              </a:rPr>
            </a:br>
            <a:r>
              <a:rPr lang="en-US" sz="600" b="1" dirty="0">
                <a:solidFill>
                  <a:srgbClr val="52719E"/>
                </a:solidFill>
                <a:latin typeface=" arial"/>
                <a:ea typeface=" arial"/>
                <a:cs typeface=" arial"/>
              </a:rPr>
              <a:t>Copyright © 2011, SAS Institute Inc. All rights reserved.</a:t>
            </a:r>
          </a:p>
        </p:txBody>
      </p:sp>
    </p:spTree>
    <p:extLst>
      <p:ext uri="{BB962C8B-B14F-4D97-AF65-F5344CB8AC3E}">
        <p14:creationId xmlns:p14="http://schemas.microsoft.com/office/powerpoint/2010/main" val="3436645874"/>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 id="2147483948" r:id="rId17"/>
    <p:sldLayoutId id="2147483949" r:id="rId18"/>
    <p:sldLayoutId id="2147483950" r:id="rId19"/>
  </p:sldLayoutIdLst>
  <p:transition/>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3600" b="1">
          <a:solidFill>
            <a:srgbClr val="0053C3"/>
          </a:solidFill>
          <a:latin typeface="Arial"/>
          <a:ea typeface="ＭＳ Ｐゴシック" pitchFamily="-112" charset="-128"/>
          <a:cs typeface="ＭＳ Ｐゴシック" pitchFamily="-112" charset="-128"/>
        </a:defRPr>
      </a:lvl1pPr>
      <a:lvl2pPr algn="l" rtl="0" eaLnBrk="1" fontAlgn="base" hangingPunct="1">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2pPr>
      <a:lvl3pPr algn="l" rtl="0" eaLnBrk="1" fontAlgn="base" hangingPunct="1">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3pPr>
      <a:lvl4pPr algn="l" rtl="0" eaLnBrk="1" fontAlgn="base" hangingPunct="1">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4pPr>
      <a:lvl5pPr algn="l" rtl="0" eaLnBrk="1" fontAlgn="base" hangingPunct="1">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marL="347663" indent="-347663" algn="l" rtl="0" eaLnBrk="1" fontAlgn="base" hangingPunct="1">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1" fontAlgn="base" hangingPunct="1">
        <a:lnSpc>
          <a:spcPct val="92000"/>
        </a:lnSpc>
        <a:spcBef>
          <a:spcPct val="17000"/>
        </a:spcBef>
        <a:spcAft>
          <a:spcPct val="17000"/>
        </a:spcAft>
        <a:buClr>
          <a:schemeClr val="accent2"/>
        </a:buClr>
        <a:buFont typeface="Wingdings" pitchFamily="2" charset="2"/>
        <a:buChar char="§"/>
        <a:defRPr sz="2000">
          <a:solidFill>
            <a:schemeClr val="bg2"/>
          </a:solidFill>
          <a:latin typeface="+mn-lt"/>
          <a:ea typeface="ＭＳ Ｐゴシック" pitchFamily="-112" charset="-128"/>
          <a:cs typeface="ＭＳ Ｐゴシック"/>
        </a:defRPr>
      </a:lvl2pPr>
      <a:lvl3pPr marL="1025525" indent="-227013" algn="l" rtl="0" eaLnBrk="1" fontAlgn="base" hangingPunct="1">
        <a:lnSpc>
          <a:spcPct val="92000"/>
        </a:lnSpc>
        <a:spcBef>
          <a:spcPct val="17000"/>
        </a:spcBef>
        <a:spcAft>
          <a:spcPct val="17000"/>
        </a:spcAft>
        <a:buClr>
          <a:schemeClr val="accent2"/>
        </a:buClr>
        <a:buFont typeface="Arial" pitchFamily="34" charset="0"/>
        <a:buChar char="»"/>
        <a:defRPr sz="2000">
          <a:solidFill>
            <a:schemeClr val="bg2"/>
          </a:solidFill>
          <a:latin typeface="+mn-lt"/>
          <a:ea typeface="ＭＳ Ｐゴシック" pitchFamily="-112" charset="-128"/>
          <a:cs typeface="ＭＳ Ｐゴシック"/>
        </a:defRPr>
      </a:lvl3pPr>
      <a:lvl4pPr marL="1600200" indent="-228600" algn="l" rtl="0" eaLnBrk="1" fontAlgn="base" hangingPunct="1">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cs typeface="ＭＳ Ｐゴシック"/>
        </a:defRPr>
      </a:lvl4pPr>
      <a:lvl5pPr marL="2057400" indent="-228600" algn="l" rtl="0" eaLnBrk="1" fontAlgn="base" hangingPunct="1">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11" descr="ppt_4-3_text-no-color.png"/>
          <p:cNvPicPr preferRelativeResize="0">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0" y="4786315"/>
            <a:ext cx="9144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title"/>
          </p:nvPr>
        </p:nvSpPr>
        <p:spPr bwMode="auto">
          <a:xfrm>
            <a:off x="633417" y="133350"/>
            <a:ext cx="8205787"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title text</a:t>
            </a:r>
          </a:p>
        </p:txBody>
      </p:sp>
      <p:sp>
        <p:nvSpPr>
          <p:cNvPr id="1028" name="Rectangle 5"/>
          <p:cNvSpPr>
            <a:spLocks noGrp="1" noChangeArrowheads="1"/>
          </p:cNvSpPr>
          <p:nvPr>
            <p:ph type="body" idx="1"/>
          </p:nvPr>
        </p:nvSpPr>
        <p:spPr bwMode="auto">
          <a:xfrm>
            <a:off x="638179" y="919164"/>
            <a:ext cx="8201025" cy="161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subtitle text</a:t>
            </a:r>
          </a:p>
          <a:p>
            <a:pPr lvl="1"/>
            <a:r>
              <a:rPr lang="en-US" smtClean="0"/>
              <a:t>Third level</a:t>
            </a:r>
          </a:p>
          <a:p>
            <a:pPr lvl="3"/>
            <a:r>
              <a:rPr lang="en-US" smtClean="0"/>
              <a:t>Fourth level</a:t>
            </a:r>
          </a:p>
          <a:p>
            <a:pPr lvl="4"/>
            <a:r>
              <a:rPr lang="en-US" smtClean="0"/>
              <a:t>Fifth level</a:t>
            </a:r>
          </a:p>
        </p:txBody>
      </p:sp>
      <p:sp>
        <p:nvSpPr>
          <p:cNvPr id="1029" name="Slide Number Placeholder 7"/>
          <p:cNvSpPr txBox="1">
            <a:spLocks/>
          </p:cNvSpPr>
          <p:nvPr/>
        </p:nvSpPr>
        <p:spPr bwMode="auto">
          <a:xfrm>
            <a:off x="8591550" y="4594225"/>
            <a:ext cx="55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r" eaLnBrk="1" fontAlgn="base" hangingPunct="1">
              <a:spcBef>
                <a:spcPct val="50000"/>
              </a:spcBef>
              <a:spcAft>
                <a:spcPct val="17000"/>
              </a:spcAft>
              <a:buClr>
                <a:srgbClr val="000000"/>
              </a:buClr>
              <a:buFont typeface="Wingdings" pitchFamily="2" charset="2"/>
              <a:buNone/>
            </a:pPr>
            <a:fld id="{6995B2E1-315F-41B4-A34A-DF7BE7053268}" type="slidenum">
              <a:rPr lang="en-US" sz="800">
                <a:solidFill>
                  <a:srgbClr val="B0B7BB"/>
                </a:solidFill>
              </a:rPr>
              <a:pPr algn="r" eaLnBrk="1" fontAlgn="base" hangingPunct="1">
                <a:spcBef>
                  <a:spcPct val="50000"/>
                </a:spcBef>
                <a:spcAft>
                  <a:spcPct val="17000"/>
                </a:spcAft>
                <a:buClr>
                  <a:srgbClr val="000000"/>
                </a:buClr>
                <a:buFont typeface="Wingdings" pitchFamily="2" charset="2"/>
                <a:buNone/>
              </a:pPr>
              <a:t>‹#›</a:t>
            </a:fld>
            <a:endParaRPr lang="en-US" sz="800" dirty="0">
              <a:solidFill>
                <a:srgbClr val="B0B7BB"/>
              </a:solidFill>
            </a:endParaRPr>
          </a:p>
        </p:txBody>
      </p:sp>
      <p:sp>
        <p:nvSpPr>
          <p:cNvPr id="1030" name="Rectangle 11"/>
          <p:cNvSpPr>
            <a:spLocks noChangeArrowheads="1"/>
          </p:cNvSpPr>
          <p:nvPr/>
        </p:nvSpPr>
        <p:spPr bwMode="auto">
          <a:xfrm>
            <a:off x="4" y="201615"/>
            <a:ext cx="549275" cy="327025"/>
          </a:xfrm>
          <a:prstGeom prst="rect">
            <a:avLst/>
          </a:prstGeom>
          <a:solidFill>
            <a:srgbClr val="FF891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50000"/>
              </a:spcBef>
              <a:spcAft>
                <a:spcPct val="17000"/>
              </a:spcAft>
              <a:buClr>
                <a:srgbClr val="000000"/>
              </a:buClr>
              <a:buFont typeface="Wingdings" pitchFamily="2" charset="2"/>
              <a:buNone/>
            </a:pPr>
            <a:endParaRPr lang="en-US" sz="1400" dirty="0">
              <a:solidFill>
                <a:srgbClr val="292929"/>
              </a:solidFill>
              <a:ea typeface="ＭＳ Ｐゴシック" pitchFamily="34" charset="-128"/>
            </a:endParaRPr>
          </a:p>
        </p:txBody>
      </p:sp>
      <p:sp>
        <p:nvSpPr>
          <p:cNvPr id="9" name="TextBox 8"/>
          <p:cNvSpPr txBox="1"/>
          <p:nvPr/>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52719E"/>
                </a:solidFill>
                <a:latin typeface=" arial"/>
                <a:ea typeface=" arial"/>
                <a:cs typeface=" arial"/>
              </a:rPr>
              <a:t/>
            </a:r>
            <a:br>
              <a:rPr lang="en-US" sz="600" b="1" dirty="0">
                <a:solidFill>
                  <a:srgbClr val="52719E"/>
                </a:solidFill>
                <a:latin typeface=" arial"/>
                <a:ea typeface=" arial"/>
                <a:cs typeface=" arial"/>
              </a:rPr>
            </a:br>
            <a:r>
              <a:rPr lang="en-US" sz="600" b="1" dirty="0">
                <a:solidFill>
                  <a:srgbClr val="52719E"/>
                </a:solidFill>
                <a:latin typeface=" arial"/>
                <a:ea typeface=" arial"/>
                <a:cs typeface=" arial"/>
              </a:rPr>
              <a:t>Copyright © 2011, SAS Institute Inc. All rights reserved.</a:t>
            </a:r>
          </a:p>
        </p:txBody>
      </p:sp>
    </p:spTree>
    <p:extLst>
      <p:ext uri="{BB962C8B-B14F-4D97-AF65-F5344CB8AC3E}">
        <p14:creationId xmlns:p14="http://schemas.microsoft.com/office/powerpoint/2010/main" val="3700902341"/>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65" r:id="rId14"/>
    <p:sldLayoutId id="2147483966" r:id="rId15"/>
    <p:sldLayoutId id="2147483967" r:id="rId16"/>
    <p:sldLayoutId id="2147483968" r:id="rId17"/>
    <p:sldLayoutId id="2147483969" r:id="rId18"/>
    <p:sldLayoutId id="2147483970" r:id="rId19"/>
  </p:sldLayoutIdLst>
  <p:transition/>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3600" b="1">
          <a:solidFill>
            <a:srgbClr val="0053C3"/>
          </a:solidFill>
          <a:latin typeface="Arial"/>
          <a:ea typeface="ＭＳ Ｐゴシック" pitchFamily="-112" charset="-128"/>
          <a:cs typeface="ＭＳ Ｐゴシック" pitchFamily="-112" charset="-128"/>
        </a:defRPr>
      </a:lvl1pPr>
      <a:lvl2pPr algn="l" rtl="0" eaLnBrk="1" fontAlgn="base" hangingPunct="1">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2pPr>
      <a:lvl3pPr algn="l" rtl="0" eaLnBrk="1" fontAlgn="base" hangingPunct="1">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3pPr>
      <a:lvl4pPr algn="l" rtl="0" eaLnBrk="1" fontAlgn="base" hangingPunct="1">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4pPr>
      <a:lvl5pPr algn="l" rtl="0" eaLnBrk="1" fontAlgn="base" hangingPunct="1">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marL="347663" indent="-347663" algn="l" rtl="0" eaLnBrk="1" fontAlgn="base" hangingPunct="1">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1" fontAlgn="base" hangingPunct="1">
        <a:lnSpc>
          <a:spcPct val="92000"/>
        </a:lnSpc>
        <a:spcBef>
          <a:spcPct val="17000"/>
        </a:spcBef>
        <a:spcAft>
          <a:spcPct val="17000"/>
        </a:spcAft>
        <a:buClr>
          <a:schemeClr val="accent2"/>
        </a:buClr>
        <a:buFont typeface="Wingdings" pitchFamily="2" charset="2"/>
        <a:buChar char="§"/>
        <a:defRPr sz="2000">
          <a:solidFill>
            <a:schemeClr val="bg2"/>
          </a:solidFill>
          <a:latin typeface="+mn-lt"/>
          <a:ea typeface="ＭＳ Ｐゴシック" pitchFamily="-112" charset="-128"/>
          <a:cs typeface="ＭＳ Ｐゴシック"/>
        </a:defRPr>
      </a:lvl2pPr>
      <a:lvl3pPr marL="1025525" indent="-227013" algn="l" rtl="0" eaLnBrk="1" fontAlgn="base" hangingPunct="1">
        <a:lnSpc>
          <a:spcPct val="92000"/>
        </a:lnSpc>
        <a:spcBef>
          <a:spcPct val="17000"/>
        </a:spcBef>
        <a:spcAft>
          <a:spcPct val="17000"/>
        </a:spcAft>
        <a:buClr>
          <a:schemeClr val="accent2"/>
        </a:buClr>
        <a:buFont typeface="Arial" pitchFamily="34" charset="0"/>
        <a:buChar char="»"/>
        <a:defRPr sz="2000">
          <a:solidFill>
            <a:schemeClr val="bg2"/>
          </a:solidFill>
          <a:latin typeface="+mn-lt"/>
          <a:ea typeface="ＭＳ Ｐゴシック" pitchFamily="-112" charset="-128"/>
          <a:cs typeface="ＭＳ Ｐゴシック"/>
        </a:defRPr>
      </a:lvl3pPr>
      <a:lvl4pPr marL="1600200" indent="-228600" algn="l" rtl="0" eaLnBrk="1" fontAlgn="base" hangingPunct="1">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cs typeface="ＭＳ Ｐゴシック"/>
        </a:defRPr>
      </a:lvl4pPr>
      <a:lvl5pPr marL="2057400" indent="-228600" algn="l" rtl="0" eaLnBrk="1" fontAlgn="base" hangingPunct="1">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11" descr="ppt_4-3_text-no-color.png"/>
          <p:cNvPicPr preferRelativeResize="0">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0" y="4786315"/>
            <a:ext cx="9144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title"/>
          </p:nvPr>
        </p:nvSpPr>
        <p:spPr bwMode="auto">
          <a:xfrm>
            <a:off x="633417" y="133350"/>
            <a:ext cx="8205787"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title text</a:t>
            </a:r>
          </a:p>
        </p:txBody>
      </p:sp>
      <p:sp>
        <p:nvSpPr>
          <p:cNvPr id="1028" name="Rectangle 5"/>
          <p:cNvSpPr>
            <a:spLocks noGrp="1" noChangeArrowheads="1"/>
          </p:cNvSpPr>
          <p:nvPr>
            <p:ph type="body" idx="1"/>
          </p:nvPr>
        </p:nvSpPr>
        <p:spPr bwMode="auto">
          <a:xfrm>
            <a:off x="638179" y="919164"/>
            <a:ext cx="8201025" cy="161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subtitle text</a:t>
            </a:r>
          </a:p>
          <a:p>
            <a:pPr lvl="1"/>
            <a:r>
              <a:rPr lang="en-US" smtClean="0"/>
              <a:t>Third level</a:t>
            </a:r>
          </a:p>
          <a:p>
            <a:pPr lvl="3"/>
            <a:r>
              <a:rPr lang="en-US" smtClean="0"/>
              <a:t>Fourth level</a:t>
            </a:r>
          </a:p>
          <a:p>
            <a:pPr lvl="4"/>
            <a:r>
              <a:rPr lang="en-US" smtClean="0"/>
              <a:t>Fifth level</a:t>
            </a:r>
          </a:p>
        </p:txBody>
      </p:sp>
      <p:sp>
        <p:nvSpPr>
          <p:cNvPr id="1029" name="Slide Number Placeholder 7"/>
          <p:cNvSpPr txBox="1">
            <a:spLocks/>
          </p:cNvSpPr>
          <p:nvPr/>
        </p:nvSpPr>
        <p:spPr bwMode="auto">
          <a:xfrm>
            <a:off x="8591550" y="4594225"/>
            <a:ext cx="55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r" eaLnBrk="1" fontAlgn="base" hangingPunct="1">
              <a:spcBef>
                <a:spcPct val="50000"/>
              </a:spcBef>
              <a:spcAft>
                <a:spcPct val="17000"/>
              </a:spcAft>
              <a:buClr>
                <a:srgbClr val="000000"/>
              </a:buClr>
              <a:buFont typeface="Wingdings" pitchFamily="2" charset="2"/>
              <a:buNone/>
            </a:pPr>
            <a:fld id="{6995B2E1-315F-41B4-A34A-DF7BE7053268}" type="slidenum">
              <a:rPr lang="en-US" sz="800">
                <a:solidFill>
                  <a:srgbClr val="B0B7BB"/>
                </a:solidFill>
              </a:rPr>
              <a:pPr algn="r" eaLnBrk="1" fontAlgn="base" hangingPunct="1">
                <a:spcBef>
                  <a:spcPct val="50000"/>
                </a:spcBef>
                <a:spcAft>
                  <a:spcPct val="17000"/>
                </a:spcAft>
                <a:buClr>
                  <a:srgbClr val="000000"/>
                </a:buClr>
                <a:buFont typeface="Wingdings" pitchFamily="2" charset="2"/>
                <a:buNone/>
              </a:pPr>
              <a:t>‹#›</a:t>
            </a:fld>
            <a:endParaRPr lang="en-US" sz="800" dirty="0">
              <a:solidFill>
                <a:srgbClr val="B0B7BB"/>
              </a:solidFill>
            </a:endParaRPr>
          </a:p>
        </p:txBody>
      </p:sp>
      <p:sp>
        <p:nvSpPr>
          <p:cNvPr id="1030" name="Rectangle 11"/>
          <p:cNvSpPr>
            <a:spLocks noChangeArrowheads="1"/>
          </p:cNvSpPr>
          <p:nvPr/>
        </p:nvSpPr>
        <p:spPr bwMode="auto">
          <a:xfrm>
            <a:off x="4" y="201615"/>
            <a:ext cx="549275" cy="327025"/>
          </a:xfrm>
          <a:prstGeom prst="rect">
            <a:avLst/>
          </a:prstGeom>
          <a:solidFill>
            <a:srgbClr val="FF891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50000"/>
              </a:spcBef>
              <a:spcAft>
                <a:spcPct val="17000"/>
              </a:spcAft>
              <a:buClr>
                <a:srgbClr val="000000"/>
              </a:buClr>
              <a:buFont typeface="Wingdings" pitchFamily="2" charset="2"/>
              <a:buNone/>
            </a:pPr>
            <a:endParaRPr lang="en-US" sz="1400" dirty="0">
              <a:solidFill>
                <a:srgbClr val="292929"/>
              </a:solidFill>
              <a:ea typeface="ＭＳ Ｐゴシック" pitchFamily="34" charset="-128"/>
            </a:endParaRPr>
          </a:p>
        </p:txBody>
      </p:sp>
      <p:sp>
        <p:nvSpPr>
          <p:cNvPr id="9" name="TextBox 8"/>
          <p:cNvSpPr txBox="1"/>
          <p:nvPr/>
        </p:nvSpPr>
        <p:spPr>
          <a:xfrm>
            <a:off x="2995617" y="4866890"/>
            <a:ext cx="3138487" cy="276999"/>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52719E"/>
                </a:solidFill>
                <a:latin typeface=" arial"/>
                <a:ea typeface=" arial"/>
                <a:cs typeface=" arial"/>
              </a:rPr>
              <a:t/>
            </a:r>
            <a:br>
              <a:rPr lang="en-US" sz="600" b="1" dirty="0">
                <a:solidFill>
                  <a:srgbClr val="52719E"/>
                </a:solidFill>
                <a:latin typeface=" arial"/>
                <a:ea typeface=" arial"/>
                <a:cs typeface=" arial"/>
              </a:rPr>
            </a:br>
            <a:r>
              <a:rPr lang="en-US" sz="600" b="1" dirty="0">
                <a:solidFill>
                  <a:srgbClr val="52719E"/>
                </a:solidFill>
                <a:latin typeface=" arial"/>
                <a:ea typeface=" arial"/>
                <a:cs typeface=" arial"/>
              </a:rPr>
              <a:t>Copyright © 2011, SAS Institute Inc. All rights reserved.</a:t>
            </a:r>
          </a:p>
        </p:txBody>
      </p:sp>
    </p:spTree>
    <p:extLst>
      <p:ext uri="{BB962C8B-B14F-4D97-AF65-F5344CB8AC3E}">
        <p14:creationId xmlns:p14="http://schemas.microsoft.com/office/powerpoint/2010/main" val="1043576005"/>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3990" r:id="rId19"/>
  </p:sldLayoutIdLst>
  <p:transition/>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3600" b="1">
          <a:solidFill>
            <a:srgbClr val="0053C3"/>
          </a:solidFill>
          <a:latin typeface="Arial"/>
          <a:ea typeface="ＭＳ Ｐゴシック" pitchFamily="-112" charset="-128"/>
          <a:cs typeface="ＭＳ Ｐゴシック" pitchFamily="-112" charset="-128"/>
        </a:defRPr>
      </a:lvl1pPr>
      <a:lvl2pPr algn="l" rtl="0" eaLnBrk="1" fontAlgn="base" hangingPunct="1">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2pPr>
      <a:lvl3pPr algn="l" rtl="0" eaLnBrk="1" fontAlgn="base" hangingPunct="1">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3pPr>
      <a:lvl4pPr algn="l" rtl="0" eaLnBrk="1" fontAlgn="base" hangingPunct="1">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4pPr>
      <a:lvl5pPr algn="l" rtl="0" eaLnBrk="1" fontAlgn="base" hangingPunct="1">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marL="347663" indent="-347663" algn="l" rtl="0" eaLnBrk="1" fontAlgn="base" hangingPunct="1">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1" fontAlgn="base" hangingPunct="1">
        <a:lnSpc>
          <a:spcPct val="92000"/>
        </a:lnSpc>
        <a:spcBef>
          <a:spcPct val="17000"/>
        </a:spcBef>
        <a:spcAft>
          <a:spcPct val="17000"/>
        </a:spcAft>
        <a:buClr>
          <a:schemeClr val="accent2"/>
        </a:buClr>
        <a:buFont typeface="Wingdings" pitchFamily="2" charset="2"/>
        <a:buChar char="§"/>
        <a:defRPr sz="2000">
          <a:solidFill>
            <a:schemeClr val="bg2"/>
          </a:solidFill>
          <a:latin typeface="+mn-lt"/>
          <a:ea typeface="ＭＳ Ｐゴシック" pitchFamily="-112" charset="-128"/>
          <a:cs typeface="ＭＳ Ｐゴシック"/>
        </a:defRPr>
      </a:lvl2pPr>
      <a:lvl3pPr marL="1025525" indent="-227013" algn="l" rtl="0" eaLnBrk="1" fontAlgn="base" hangingPunct="1">
        <a:lnSpc>
          <a:spcPct val="92000"/>
        </a:lnSpc>
        <a:spcBef>
          <a:spcPct val="17000"/>
        </a:spcBef>
        <a:spcAft>
          <a:spcPct val="17000"/>
        </a:spcAft>
        <a:buClr>
          <a:schemeClr val="accent2"/>
        </a:buClr>
        <a:buFont typeface="Arial" pitchFamily="34" charset="0"/>
        <a:buChar char="»"/>
        <a:defRPr sz="2000">
          <a:solidFill>
            <a:schemeClr val="bg2"/>
          </a:solidFill>
          <a:latin typeface="+mn-lt"/>
          <a:ea typeface="ＭＳ Ｐゴシック" pitchFamily="-112" charset="-128"/>
          <a:cs typeface="ＭＳ Ｐゴシック"/>
        </a:defRPr>
      </a:lvl3pPr>
      <a:lvl4pPr marL="1600200" indent="-228600" algn="l" rtl="0" eaLnBrk="1" fontAlgn="base" hangingPunct="1">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cs typeface="ＭＳ Ｐゴシック"/>
        </a:defRPr>
      </a:lvl4pPr>
      <a:lvl5pPr marL="2057400" indent="-228600" algn="l" rtl="0" eaLnBrk="1" fontAlgn="base" hangingPunct="1">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r="-31"/>
          </a:stretch>
        </a:blipFill>
        <a:effectLst/>
      </p:bgPr>
    </p:bg>
    <p:spTree>
      <p:nvGrpSpPr>
        <p:cNvPr id="1" name=""/>
        <p:cNvGrpSpPr/>
        <p:nvPr/>
      </p:nvGrpSpPr>
      <p:grpSpPr>
        <a:xfrm>
          <a:off x="0" y="0"/>
          <a:ext cx="0" cy="0"/>
          <a:chOff x="0" y="0"/>
          <a:chExt cx="0" cy="0"/>
        </a:xfrm>
      </p:grpSpPr>
      <p:sp>
        <p:nvSpPr>
          <p:cNvPr id="10" name="TextBox 9"/>
          <p:cNvSpPr txBox="1"/>
          <p:nvPr/>
        </p:nvSpPr>
        <p:spPr>
          <a:xfrm>
            <a:off x="0" y="4927667"/>
            <a:ext cx="1931988" cy="215833"/>
          </a:xfrm>
          <a:prstGeom prst="rect">
            <a:avLst/>
          </a:prstGeom>
          <a:noFill/>
        </p:spPr>
        <p:txBody>
          <a:bodyPr anchor="ctr">
            <a:spAutoFit/>
          </a:bodyPr>
          <a:lstStyle/>
          <a:p>
            <a:pPr eaLnBrk="0" fontAlgn="base" hangingPunct="0">
              <a:spcBef>
                <a:spcPct val="0"/>
              </a:spcBef>
              <a:spcAft>
                <a:spcPct val="0"/>
              </a:spcAft>
            </a:pPr>
            <a:r>
              <a:rPr lang="en-US" sz="400">
                <a:solidFill>
                  <a:srgbClr val="FFFFFF"/>
                </a:solidFill>
              </a:rPr>
              <a:t/>
            </a:r>
            <a:br>
              <a:rPr lang="en-US" sz="400">
                <a:solidFill>
                  <a:srgbClr val="FFFFFF"/>
                </a:solidFill>
              </a:rPr>
            </a:br>
            <a:r>
              <a:rPr lang="en-US" sz="400">
                <a:solidFill>
                  <a:srgbClr val="FFFFFF"/>
                </a:solidFill>
              </a:rPr>
              <a:t>Copyright © 2013, SAS Institute Inc. All rights reserved.</a:t>
            </a:r>
          </a:p>
        </p:txBody>
      </p:sp>
      <p:sp>
        <p:nvSpPr>
          <p:cNvPr id="1029" name="Rectangle 5"/>
          <p:cNvSpPr>
            <a:spLocks noGrp="1" noChangeArrowheads="1"/>
          </p:cNvSpPr>
          <p:nvPr>
            <p:ph type="body" idx="1"/>
          </p:nvPr>
        </p:nvSpPr>
        <p:spPr bwMode="auto">
          <a:xfrm>
            <a:off x="457200" y="1773361"/>
            <a:ext cx="8229600" cy="1596780"/>
          </a:xfrm>
          <a:prstGeom prst="rect">
            <a:avLst/>
          </a:prstGeom>
          <a:noFill/>
          <a:ln w="9525">
            <a:noFill/>
            <a:miter lim="800000"/>
            <a:headEnd/>
            <a:tailEnd/>
          </a:ln>
        </p:spPr>
        <p:txBody>
          <a:bodyPr vert="horz" wrap="square" lIns="91440" tIns="45718" rIns="91440" bIns="45718" numCol="1" anchor="ctr" anchorCtr="0" compatLnSpc="1">
            <a:prstTxWarp prst="textNoShape">
              <a:avLst/>
            </a:prstTxWarp>
            <a:spAutoFit/>
          </a:bodyPr>
          <a:lstStyle/>
          <a:p>
            <a:pPr lvl="0"/>
            <a:r>
              <a:rPr lang="en-US" dirty="0" smtClean="0"/>
              <a:t>Click to edit text</a:t>
            </a:r>
          </a:p>
          <a:p>
            <a:pPr lvl="4"/>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4518" name="Rectangle 4"/>
          <p:cNvSpPr>
            <a:spLocks noGrp="1" noChangeArrowheads="1"/>
          </p:cNvSpPr>
          <p:nvPr>
            <p:ph type="title"/>
          </p:nvPr>
        </p:nvSpPr>
        <p:spPr bwMode="auto">
          <a:xfrm>
            <a:off x="457200" y="298358"/>
            <a:ext cx="8229600" cy="276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TITLE TEXT</a:t>
            </a:r>
          </a:p>
        </p:txBody>
      </p:sp>
    </p:spTree>
    <p:extLst>
      <p:ext uri="{BB962C8B-B14F-4D97-AF65-F5344CB8AC3E}">
        <p14:creationId xmlns:p14="http://schemas.microsoft.com/office/powerpoint/2010/main" val="3618514202"/>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Lst>
  <p:transition>
    <p:fade/>
  </p:transition>
  <p:hf hdr="0" ftr="0" dt="0"/>
  <p:txStyles>
    <p:titleStyle>
      <a:lvl1pPr algn="l" defTabSz="272968" rtl="0" fontAlgn="base">
        <a:spcBef>
          <a:spcPct val="0"/>
        </a:spcBef>
        <a:spcAft>
          <a:spcPct val="0"/>
        </a:spcAft>
        <a:defRPr sz="1200" b="1">
          <a:solidFill>
            <a:schemeClr val="accent1"/>
          </a:solidFill>
          <a:latin typeface="+mj-lt"/>
          <a:ea typeface="+mj-ea"/>
          <a:cs typeface="+mj-cs"/>
        </a:defRPr>
      </a:lvl1pPr>
      <a:lvl2pPr algn="l" defTabSz="272968" rtl="0" fontAlgn="base">
        <a:spcBef>
          <a:spcPct val="0"/>
        </a:spcBef>
        <a:spcAft>
          <a:spcPct val="0"/>
        </a:spcAft>
        <a:defRPr sz="1200" b="1">
          <a:solidFill>
            <a:schemeClr val="accent1"/>
          </a:solidFill>
          <a:latin typeface="Arial Black" pitchFamily="34" charset="0"/>
          <a:ea typeface="ＭＳ Ｐゴシック" pitchFamily="34" charset="-128"/>
          <a:cs typeface="Arial" charset="0"/>
        </a:defRPr>
      </a:lvl2pPr>
      <a:lvl3pPr algn="l" defTabSz="272968" rtl="0" fontAlgn="base">
        <a:spcBef>
          <a:spcPct val="0"/>
        </a:spcBef>
        <a:spcAft>
          <a:spcPct val="0"/>
        </a:spcAft>
        <a:defRPr sz="1200" b="1">
          <a:solidFill>
            <a:schemeClr val="accent1"/>
          </a:solidFill>
          <a:latin typeface="Arial Black" pitchFamily="34" charset="0"/>
          <a:ea typeface="ＭＳ Ｐゴシック" pitchFamily="34" charset="-128"/>
          <a:cs typeface="Arial" charset="0"/>
        </a:defRPr>
      </a:lvl3pPr>
      <a:lvl4pPr algn="l" defTabSz="272968" rtl="0" fontAlgn="base">
        <a:spcBef>
          <a:spcPct val="0"/>
        </a:spcBef>
        <a:spcAft>
          <a:spcPct val="0"/>
        </a:spcAft>
        <a:defRPr sz="1200" b="1">
          <a:solidFill>
            <a:schemeClr val="accent1"/>
          </a:solidFill>
          <a:latin typeface="Arial Black" pitchFamily="34" charset="0"/>
          <a:ea typeface="ＭＳ Ｐゴシック" pitchFamily="34" charset="-128"/>
          <a:cs typeface="Arial" charset="0"/>
        </a:defRPr>
      </a:lvl4pPr>
      <a:lvl5pPr algn="l" defTabSz="272968" rtl="0" fontAlgn="base">
        <a:spcBef>
          <a:spcPct val="0"/>
        </a:spcBef>
        <a:spcAft>
          <a:spcPct val="0"/>
        </a:spcAft>
        <a:defRPr sz="1200" b="1">
          <a:solidFill>
            <a:schemeClr val="accent1"/>
          </a:solidFill>
          <a:latin typeface="Arial Black" pitchFamily="34" charset="0"/>
          <a:ea typeface="ＭＳ Ｐゴシック" pitchFamily="34" charset="-128"/>
          <a:cs typeface="Arial" charset="0"/>
        </a:defRPr>
      </a:lvl5pPr>
      <a:lvl6pPr marL="457063" algn="l" defTabSz="272968" rtl="0" fontAlgn="base">
        <a:spcBef>
          <a:spcPct val="0"/>
        </a:spcBef>
        <a:spcAft>
          <a:spcPct val="0"/>
        </a:spcAft>
        <a:defRPr sz="1200" b="1">
          <a:solidFill>
            <a:schemeClr val="accent1"/>
          </a:solidFill>
          <a:latin typeface="Arial Black" pitchFamily="34" charset="0"/>
          <a:ea typeface="ＭＳ Ｐゴシック" pitchFamily="34" charset="-128"/>
          <a:cs typeface="Arial" charset="0"/>
        </a:defRPr>
      </a:lvl6pPr>
      <a:lvl7pPr marL="914126" algn="l" defTabSz="272968" rtl="0" fontAlgn="base">
        <a:spcBef>
          <a:spcPct val="0"/>
        </a:spcBef>
        <a:spcAft>
          <a:spcPct val="0"/>
        </a:spcAft>
        <a:defRPr sz="1200" b="1">
          <a:solidFill>
            <a:schemeClr val="accent1"/>
          </a:solidFill>
          <a:latin typeface="Arial Black" pitchFamily="34" charset="0"/>
          <a:ea typeface="ＭＳ Ｐゴシック" pitchFamily="34" charset="-128"/>
          <a:cs typeface="Arial" charset="0"/>
        </a:defRPr>
      </a:lvl7pPr>
      <a:lvl8pPr marL="1371189" algn="l" defTabSz="272968" rtl="0" fontAlgn="base">
        <a:spcBef>
          <a:spcPct val="0"/>
        </a:spcBef>
        <a:spcAft>
          <a:spcPct val="0"/>
        </a:spcAft>
        <a:defRPr sz="1200" b="1">
          <a:solidFill>
            <a:schemeClr val="accent1"/>
          </a:solidFill>
          <a:latin typeface="Arial Black" pitchFamily="34" charset="0"/>
          <a:ea typeface="ＭＳ Ｐゴシック" pitchFamily="34" charset="-128"/>
          <a:cs typeface="Arial" charset="0"/>
        </a:defRPr>
      </a:lvl8pPr>
      <a:lvl9pPr marL="1828251" algn="l" defTabSz="272968" rtl="0" fontAlgn="base">
        <a:spcBef>
          <a:spcPct val="0"/>
        </a:spcBef>
        <a:spcAft>
          <a:spcPct val="0"/>
        </a:spcAft>
        <a:defRPr sz="1200" b="1">
          <a:solidFill>
            <a:schemeClr val="accent1"/>
          </a:solidFill>
          <a:latin typeface="Arial Black" pitchFamily="34" charset="0"/>
          <a:ea typeface="ＭＳ Ｐゴシック" pitchFamily="34" charset="-128"/>
          <a:cs typeface="Arial" charset="0"/>
        </a:defRPr>
      </a:lvl9pPr>
    </p:titleStyle>
    <p:bodyStyle>
      <a:lvl1pPr marL="228531" indent="-228531" algn="l" defTabSz="272968" rtl="0" fontAlgn="base">
        <a:spcBef>
          <a:spcPct val="35000"/>
        </a:spcBef>
        <a:spcAft>
          <a:spcPct val="17000"/>
        </a:spcAft>
        <a:buClr>
          <a:srgbClr val="97C0E6"/>
        </a:buClr>
        <a:buSzPct val="80000"/>
        <a:buFont typeface="Arial" charset="0"/>
        <a:defRPr sz="1600">
          <a:solidFill>
            <a:schemeClr val="accent1"/>
          </a:solidFill>
          <a:latin typeface="+mn-lt"/>
          <a:ea typeface="+mn-ea"/>
          <a:cs typeface="+mn-cs"/>
        </a:defRPr>
      </a:lvl1pPr>
      <a:lvl2pPr marL="457063" indent="-228531" algn="l" defTabSz="272968" rtl="0" fontAlgn="base">
        <a:spcBef>
          <a:spcPct val="17000"/>
        </a:spcBef>
        <a:spcAft>
          <a:spcPct val="17000"/>
        </a:spcAft>
        <a:buClr>
          <a:srgbClr val="97C0E6"/>
        </a:buClr>
        <a:buSzPct val="80000"/>
        <a:buFont typeface="Arial" charset="0"/>
        <a:buChar char="•"/>
        <a:defRPr>
          <a:solidFill>
            <a:schemeClr val="accent1"/>
          </a:solidFill>
          <a:latin typeface="+mn-lt"/>
          <a:ea typeface="+mn-ea"/>
          <a:cs typeface="+mn-cs"/>
        </a:defRPr>
      </a:lvl2pPr>
      <a:lvl3pPr marL="457063" indent="-228531" algn="l" defTabSz="272968" rtl="0" fontAlgn="base">
        <a:spcBef>
          <a:spcPct val="17000"/>
        </a:spcBef>
        <a:spcAft>
          <a:spcPct val="17000"/>
        </a:spcAft>
        <a:buClr>
          <a:srgbClr val="97C0E6"/>
        </a:buClr>
        <a:buSzPct val="80000"/>
        <a:buFont typeface="Arial" charset="0"/>
        <a:buChar char="•"/>
        <a:defRPr sz="1600">
          <a:solidFill>
            <a:schemeClr val="accent1"/>
          </a:solidFill>
          <a:latin typeface="+mn-lt"/>
          <a:ea typeface="+mn-ea"/>
          <a:cs typeface="+mn-cs"/>
        </a:defRPr>
      </a:lvl3pPr>
      <a:lvl4pPr marL="457063" indent="-228531" algn="l" defTabSz="272968" rtl="0" fontAlgn="base">
        <a:spcBef>
          <a:spcPct val="20000"/>
        </a:spcBef>
        <a:spcAft>
          <a:spcPct val="0"/>
        </a:spcAft>
        <a:buClr>
          <a:srgbClr val="97C0E6"/>
        </a:buClr>
        <a:buSzPct val="80000"/>
        <a:buFont typeface="Arial" charset="0"/>
        <a:buChar char="•"/>
        <a:defRPr sz="1600">
          <a:solidFill>
            <a:schemeClr val="accent1"/>
          </a:solidFill>
          <a:latin typeface="+mn-lt"/>
          <a:ea typeface="+mn-ea"/>
          <a:cs typeface="+mn-cs"/>
        </a:defRPr>
      </a:lvl4pPr>
      <a:lvl5pPr marL="457063" indent="-228531" algn="l" defTabSz="272968" rtl="0" fontAlgn="base">
        <a:spcBef>
          <a:spcPct val="20000"/>
        </a:spcBef>
        <a:spcAft>
          <a:spcPct val="0"/>
        </a:spcAft>
        <a:buClr>
          <a:srgbClr val="97C0E6"/>
        </a:buClr>
        <a:buSzPct val="80000"/>
        <a:buFont typeface="Arial" charset="0"/>
        <a:buChar char="•"/>
        <a:tabLst>
          <a:tab pos="288838" algn="ctr"/>
        </a:tabLst>
        <a:defRPr sz="1600">
          <a:solidFill>
            <a:schemeClr val="accent1"/>
          </a:solidFill>
          <a:latin typeface="+mn-lt"/>
          <a:ea typeface="+mn-ea"/>
          <a:cs typeface="+mn-cs"/>
        </a:defRPr>
      </a:lvl5pPr>
      <a:lvl6pPr marL="914126" indent="-228531" algn="l" defTabSz="272968" rtl="0" fontAlgn="base">
        <a:spcBef>
          <a:spcPct val="20000"/>
        </a:spcBef>
        <a:spcAft>
          <a:spcPct val="0"/>
        </a:spcAft>
        <a:buClr>
          <a:srgbClr val="97C0E6"/>
        </a:buClr>
        <a:buSzPct val="80000"/>
        <a:buFont typeface="Arial" charset="0"/>
        <a:buChar char="•"/>
        <a:tabLst>
          <a:tab pos="288838" algn="ctr"/>
        </a:tabLst>
        <a:defRPr sz="1600">
          <a:solidFill>
            <a:schemeClr val="accent1"/>
          </a:solidFill>
          <a:latin typeface="+mn-lt"/>
          <a:ea typeface="+mn-ea"/>
          <a:cs typeface="+mn-cs"/>
        </a:defRPr>
      </a:lvl6pPr>
      <a:lvl7pPr marL="1371189" indent="-228531" algn="l" defTabSz="272968" rtl="0" fontAlgn="base">
        <a:spcBef>
          <a:spcPct val="20000"/>
        </a:spcBef>
        <a:spcAft>
          <a:spcPct val="0"/>
        </a:spcAft>
        <a:buClr>
          <a:srgbClr val="97C0E6"/>
        </a:buClr>
        <a:buSzPct val="80000"/>
        <a:buFont typeface="Arial" charset="0"/>
        <a:buChar char="•"/>
        <a:tabLst>
          <a:tab pos="288838" algn="ctr"/>
        </a:tabLst>
        <a:defRPr sz="1600">
          <a:solidFill>
            <a:schemeClr val="accent1"/>
          </a:solidFill>
          <a:latin typeface="+mn-lt"/>
          <a:ea typeface="+mn-ea"/>
          <a:cs typeface="+mn-cs"/>
        </a:defRPr>
      </a:lvl7pPr>
      <a:lvl8pPr marL="1828251" indent="-228531" algn="l" defTabSz="272968" rtl="0" fontAlgn="base">
        <a:spcBef>
          <a:spcPct val="20000"/>
        </a:spcBef>
        <a:spcAft>
          <a:spcPct val="0"/>
        </a:spcAft>
        <a:buClr>
          <a:srgbClr val="97C0E6"/>
        </a:buClr>
        <a:buSzPct val="80000"/>
        <a:buFont typeface="Arial" charset="0"/>
        <a:buChar char="•"/>
        <a:tabLst>
          <a:tab pos="288838" algn="ctr"/>
        </a:tabLst>
        <a:defRPr sz="1600">
          <a:solidFill>
            <a:schemeClr val="accent1"/>
          </a:solidFill>
          <a:latin typeface="+mn-lt"/>
          <a:ea typeface="+mn-ea"/>
          <a:cs typeface="+mn-cs"/>
        </a:defRPr>
      </a:lvl8pPr>
      <a:lvl9pPr marL="2285314" indent="-228531" algn="l" defTabSz="272968" rtl="0" fontAlgn="base">
        <a:spcBef>
          <a:spcPct val="20000"/>
        </a:spcBef>
        <a:spcAft>
          <a:spcPct val="0"/>
        </a:spcAft>
        <a:buClr>
          <a:srgbClr val="97C0E6"/>
        </a:buClr>
        <a:buSzPct val="80000"/>
        <a:buFont typeface="Arial" charset="0"/>
        <a:buChar char="•"/>
        <a:tabLst>
          <a:tab pos="288838" algn="ctr"/>
        </a:tabLst>
        <a:defRPr sz="1600">
          <a:solidFill>
            <a:schemeClr val="accent1"/>
          </a:solidFill>
          <a:latin typeface="+mn-lt"/>
          <a:ea typeface="+mn-ea"/>
          <a:cs typeface="+mn-cs"/>
        </a:defRPr>
      </a:lvl9pPr>
    </p:bodyStyle>
    <p:otherStyle>
      <a:defPPr>
        <a:defRPr lang="ru-RU"/>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11" descr="ppt_4-3_text-no-color.png"/>
          <p:cNvPicPr preferRelativeResize="0">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4786313"/>
            <a:ext cx="9144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title"/>
          </p:nvPr>
        </p:nvSpPr>
        <p:spPr bwMode="auto">
          <a:xfrm>
            <a:off x="633413" y="133350"/>
            <a:ext cx="8205787"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title text</a:t>
            </a:r>
          </a:p>
        </p:txBody>
      </p:sp>
      <p:sp>
        <p:nvSpPr>
          <p:cNvPr id="1028" name="Rectangle 5"/>
          <p:cNvSpPr>
            <a:spLocks noGrp="1" noChangeArrowheads="1"/>
          </p:cNvSpPr>
          <p:nvPr>
            <p:ph type="body" idx="1"/>
          </p:nvPr>
        </p:nvSpPr>
        <p:spPr bwMode="auto">
          <a:xfrm>
            <a:off x="638175" y="919163"/>
            <a:ext cx="8201025"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subtitle text</a:t>
            </a:r>
          </a:p>
          <a:p>
            <a:pPr lvl="1"/>
            <a:r>
              <a:rPr lang="en-US" smtClean="0"/>
              <a:t>Third level</a:t>
            </a:r>
          </a:p>
          <a:p>
            <a:pPr lvl="3"/>
            <a:r>
              <a:rPr lang="en-US" smtClean="0"/>
              <a:t>Fourth level</a:t>
            </a:r>
          </a:p>
          <a:p>
            <a:pPr lvl="4"/>
            <a:r>
              <a:rPr lang="en-US" smtClean="0"/>
              <a:t>Fifth level</a:t>
            </a:r>
          </a:p>
        </p:txBody>
      </p:sp>
      <p:sp>
        <p:nvSpPr>
          <p:cNvPr id="1029" name="Slide Number Placeholder 7"/>
          <p:cNvSpPr txBox="1">
            <a:spLocks/>
          </p:cNvSpPr>
          <p:nvPr/>
        </p:nvSpPr>
        <p:spPr bwMode="auto">
          <a:xfrm>
            <a:off x="8591550" y="4594225"/>
            <a:ext cx="552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r" eaLnBrk="1" fontAlgn="base" hangingPunct="1">
              <a:spcBef>
                <a:spcPct val="50000"/>
              </a:spcBef>
              <a:spcAft>
                <a:spcPct val="17000"/>
              </a:spcAft>
              <a:buClr>
                <a:srgbClr val="000000"/>
              </a:buClr>
              <a:buFont typeface="Wingdings" pitchFamily="2" charset="2"/>
              <a:buNone/>
            </a:pPr>
            <a:fld id="{6995B2E1-315F-41B4-A34A-DF7BE7053268}" type="slidenum">
              <a:rPr lang="en-US" sz="800">
                <a:solidFill>
                  <a:srgbClr val="B0B7BB"/>
                </a:solidFill>
              </a:rPr>
              <a:pPr algn="r" eaLnBrk="1" fontAlgn="base" hangingPunct="1">
                <a:spcBef>
                  <a:spcPct val="50000"/>
                </a:spcBef>
                <a:spcAft>
                  <a:spcPct val="17000"/>
                </a:spcAft>
                <a:buClr>
                  <a:srgbClr val="000000"/>
                </a:buClr>
                <a:buFont typeface="Wingdings" pitchFamily="2" charset="2"/>
                <a:buNone/>
              </a:pPr>
              <a:t>‹#›</a:t>
            </a:fld>
            <a:endParaRPr lang="en-US" sz="800" dirty="0">
              <a:solidFill>
                <a:srgbClr val="B0B7BB"/>
              </a:solidFill>
            </a:endParaRPr>
          </a:p>
        </p:txBody>
      </p:sp>
      <p:sp>
        <p:nvSpPr>
          <p:cNvPr id="1030" name="Rectangle 11"/>
          <p:cNvSpPr>
            <a:spLocks noChangeArrowheads="1"/>
          </p:cNvSpPr>
          <p:nvPr/>
        </p:nvSpPr>
        <p:spPr bwMode="auto">
          <a:xfrm>
            <a:off x="0" y="201613"/>
            <a:ext cx="549275" cy="327025"/>
          </a:xfrm>
          <a:prstGeom prst="rect">
            <a:avLst/>
          </a:prstGeom>
          <a:solidFill>
            <a:srgbClr val="FF891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50000"/>
              </a:spcBef>
              <a:spcAft>
                <a:spcPct val="17000"/>
              </a:spcAft>
              <a:buClr>
                <a:srgbClr val="000000"/>
              </a:buClr>
              <a:buFont typeface="Wingdings" pitchFamily="2" charset="2"/>
              <a:buNone/>
            </a:pPr>
            <a:endParaRPr lang="en-US" sz="1400" dirty="0">
              <a:solidFill>
                <a:srgbClr val="292929"/>
              </a:solidFill>
              <a:ea typeface="ＭＳ Ｐゴシック" pitchFamily="34" charset="-128"/>
            </a:endParaRPr>
          </a:p>
        </p:txBody>
      </p:sp>
      <p:sp>
        <p:nvSpPr>
          <p:cNvPr id="9" name="TextBox 8"/>
          <p:cNvSpPr txBox="1"/>
          <p:nvPr userDrawn="1"/>
        </p:nvSpPr>
        <p:spPr>
          <a:xfrm>
            <a:off x="2995613" y="4867275"/>
            <a:ext cx="3138487" cy="276225"/>
          </a:xfrm>
          <a:prstGeom prst="rect">
            <a:avLst/>
          </a:prstGeom>
          <a:noFill/>
        </p:spPr>
        <p:txBody>
          <a:bodyPr anchor="ctr">
            <a:spAutoFit/>
          </a:bodyPr>
          <a:lstStyle>
            <a:lvl1pPr eaLnBrk="0" hangingPunct="0">
              <a:defRPr sz="1400">
                <a:solidFill>
                  <a:srgbClr val="292929"/>
                </a:solidFill>
                <a:latin typeface="Arial" pitchFamily="34" charset="0"/>
                <a:ea typeface="ＭＳ Ｐゴシック" pitchFamily="34" charset="-128"/>
              </a:defRPr>
            </a:lvl1pPr>
            <a:lvl2pPr marL="742950" indent="-285750" eaLnBrk="0" hangingPunct="0">
              <a:defRPr sz="1400">
                <a:solidFill>
                  <a:srgbClr val="292929"/>
                </a:solidFill>
                <a:latin typeface="Arial" pitchFamily="34" charset="0"/>
                <a:ea typeface="ＭＳ Ｐゴシック" pitchFamily="34" charset="-128"/>
              </a:defRPr>
            </a:lvl2pPr>
            <a:lvl3pPr marL="1143000" indent="-228600" eaLnBrk="0" hangingPunct="0">
              <a:defRPr sz="1400">
                <a:solidFill>
                  <a:srgbClr val="292929"/>
                </a:solidFill>
                <a:latin typeface="Arial" pitchFamily="34" charset="0"/>
                <a:ea typeface="ＭＳ Ｐゴシック" pitchFamily="34" charset="-128"/>
              </a:defRPr>
            </a:lvl3pPr>
            <a:lvl4pPr marL="1600200" indent="-228600" eaLnBrk="0" hangingPunct="0">
              <a:defRPr sz="1400">
                <a:solidFill>
                  <a:srgbClr val="292929"/>
                </a:solidFill>
                <a:latin typeface="Arial" pitchFamily="34" charset="0"/>
                <a:ea typeface="ＭＳ Ｐゴシック" pitchFamily="34" charset="-128"/>
              </a:defRPr>
            </a:lvl4pPr>
            <a:lvl5pPr marL="2057400" indent="-228600" eaLnBrk="0" hangingPunct="0">
              <a:defRPr sz="14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pitchFamily="34" charset="0"/>
                <a:ea typeface="ＭＳ Ｐゴシック" pitchFamily="34" charset="-128"/>
              </a:defRPr>
            </a:lvl9pPr>
          </a:lstStyle>
          <a:p>
            <a:pPr algn="ctr" fontAlgn="base">
              <a:spcBef>
                <a:spcPct val="0"/>
              </a:spcBef>
              <a:spcAft>
                <a:spcPct val="0"/>
              </a:spcAft>
            </a:pPr>
            <a:r>
              <a:rPr lang="en-US" sz="600" b="1" dirty="0">
                <a:solidFill>
                  <a:srgbClr val="52719E"/>
                </a:solidFill>
                <a:latin typeface=" arial"/>
                <a:ea typeface=" arial"/>
                <a:cs typeface=" arial"/>
              </a:rPr>
              <a:t/>
            </a:r>
            <a:br>
              <a:rPr lang="en-US" sz="600" b="1" dirty="0">
                <a:solidFill>
                  <a:srgbClr val="52719E"/>
                </a:solidFill>
                <a:latin typeface=" arial"/>
                <a:ea typeface=" arial"/>
                <a:cs typeface=" arial"/>
              </a:rPr>
            </a:br>
            <a:r>
              <a:rPr lang="en-US" sz="600" b="1" dirty="0">
                <a:solidFill>
                  <a:srgbClr val="52719E"/>
                </a:solidFill>
                <a:latin typeface=" arial"/>
                <a:ea typeface=" arial"/>
                <a:cs typeface=" arial"/>
              </a:rPr>
              <a:t>Copyright © 2011, SAS Institute Inc. All rights reserved.</a:t>
            </a:r>
          </a:p>
        </p:txBody>
      </p:sp>
    </p:spTree>
    <p:extLst>
      <p:ext uri="{BB962C8B-B14F-4D97-AF65-F5344CB8AC3E}">
        <p14:creationId xmlns:p14="http://schemas.microsoft.com/office/powerpoint/2010/main" val="888788535"/>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Lst>
  <p:transition/>
  <p:timing>
    <p:tnLst>
      <p:par>
        <p:cTn id="1" dur="indefinite" restart="never" nodeType="tmRoot"/>
      </p:par>
    </p:tnLst>
  </p:timing>
  <p:hf hdr="0" ftr="0" dt="0"/>
  <p:txStyles>
    <p:titleStyle>
      <a:lvl1pPr algn="l" rtl="0" eaLnBrk="0" fontAlgn="base" hangingPunct="0">
        <a:lnSpc>
          <a:spcPct val="83000"/>
        </a:lnSpc>
        <a:spcBef>
          <a:spcPct val="0"/>
        </a:spcBef>
        <a:spcAft>
          <a:spcPct val="0"/>
        </a:spcAft>
        <a:defRPr sz="3600" b="1">
          <a:solidFill>
            <a:srgbClr val="0053C3"/>
          </a:solidFill>
          <a:latin typeface="Arial"/>
          <a:ea typeface="ＭＳ Ｐゴシック" pitchFamily="-112" charset="-128"/>
          <a:cs typeface="ＭＳ Ｐゴシック" pitchFamily="-112" charset="-128"/>
        </a:defRPr>
      </a:lvl1pPr>
      <a:lvl2pPr algn="l" rtl="0" eaLnBrk="0" fontAlgn="base" hangingPunct="0">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2pPr>
      <a:lvl3pPr algn="l" rtl="0" eaLnBrk="0" fontAlgn="base" hangingPunct="0">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3pPr>
      <a:lvl4pPr algn="l" rtl="0" eaLnBrk="0" fontAlgn="base" hangingPunct="0">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4pPr>
      <a:lvl5pPr algn="l" rtl="0" eaLnBrk="0" fontAlgn="base" hangingPunct="0">
        <a:lnSpc>
          <a:spcPct val="83000"/>
        </a:lnSpc>
        <a:spcBef>
          <a:spcPct val="0"/>
        </a:spcBef>
        <a:spcAft>
          <a:spcPct val="0"/>
        </a:spcAft>
        <a:defRPr sz="3600" b="1">
          <a:solidFill>
            <a:srgbClr val="0053C3"/>
          </a:solidFill>
          <a:latin typeface="Arial" charset="0"/>
          <a:ea typeface="ＭＳ Ｐゴシック" pitchFamily="-112"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marL="347663" indent="-347663" algn="l" rtl="0" eaLnBrk="0" fontAlgn="base" hangingPunct="0">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0" fontAlgn="base" hangingPunct="0">
        <a:lnSpc>
          <a:spcPct val="92000"/>
        </a:lnSpc>
        <a:spcBef>
          <a:spcPct val="17000"/>
        </a:spcBef>
        <a:spcAft>
          <a:spcPct val="17000"/>
        </a:spcAft>
        <a:buClr>
          <a:schemeClr val="accent2"/>
        </a:buClr>
        <a:buFont typeface="Wingdings" pitchFamily="2" charset="2"/>
        <a:buChar char="§"/>
        <a:defRPr sz="2000">
          <a:solidFill>
            <a:schemeClr val="bg2"/>
          </a:solidFill>
          <a:latin typeface="+mn-lt"/>
          <a:ea typeface="ＭＳ Ｐゴシック" pitchFamily="-112" charset="-128"/>
          <a:cs typeface="ＭＳ Ｐゴシック"/>
        </a:defRPr>
      </a:lvl2pPr>
      <a:lvl3pPr marL="1025525" indent="-227013" algn="l" rtl="0" eaLnBrk="0" fontAlgn="base" hangingPunct="0">
        <a:lnSpc>
          <a:spcPct val="92000"/>
        </a:lnSpc>
        <a:spcBef>
          <a:spcPct val="17000"/>
        </a:spcBef>
        <a:spcAft>
          <a:spcPct val="17000"/>
        </a:spcAft>
        <a:buClr>
          <a:schemeClr val="accent2"/>
        </a:buClr>
        <a:buFont typeface="Arial" pitchFamily="34" charset="0"/>
        <a:buChar char="»"/>
        <a:defRPr sz="2000">
          <a:solidFill>
            <a:schemeClr val="bg2"/>
          </a:solidFill>
          <a:latin typeface="+mn-lt"/>
          <a:ea typeface="ＭＳ Ｐゴシック" pitchFamily="-112" charset="-128"/>
          <a:cs typeface="ＭＳ Ｐゴシック"/>
        </a:defRPr>
      </a:lvl3pPr>
      <a:lvl4pPr marL="1600200" indent="-228600" algn="l" rtl="0" eaLnBrk="0" fontAlgn="base" hangingPunct="0">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cs typeface="ＭＳ Ｐゴシック"/>
        </a:defRPr>
      </a:lvl4pPr>
      <a:lvl5pPr marL="2057400" indent="-228600" algn="l" rtl="0" eaLnBrk="0" fontAlgn="base" hangingPunct="0">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1.xml"/><Relationship Id="rId5" Type="http://schemas.openxmlformats.org/officeDocument/2006/relationships/image" Target="../media/image24.emf"/><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67.jpeg"/><Relationship Id="rId26" Type="http://schemas.openxmlformats.org/officeDocument/2006/relationships/image" Target="../media/image75.png"/><Relationship Id="rId3" Type="http://schemas.openxmlformats.org/officeDocument/2006/relationships/image" Target="../media/image52.png"/><Relationship Id="rId21" Type="http://schemas.openxmlformats.org/officeDocument/2006/relationships/image" Target="../media/image70.png"/><Relationship Id="rId7" Type="http://schemas.openxmlformats.org/officeDocument/2006/relationships/image" Target="../media/image56.jpeg"/><Relationship Id="rId12" Type="http://schemas.openxmlformats.org/officeDocument/2006/relationships/image" Target="../media/image61.jpeg"/><Relationship Id="rId17" Type="http://schemas.openxmlformats.org/officeDocument/2006/relationships/image" Target="../media/image66.png"/><Relationship Id="rId25" Type="http://schemas.openxmlformats.org/officeDocument/2006/relationships/image" Target="../media/image74.gif"/><Relationship Id="rId2" Type="http://schemas.openxmlformats.org/officeDocument/2006/relationships/notesSlide" Target="../notesSlides/notesSlide17.xml"/><Relationship Id="rId16" Type="http://schemas.openxmlformats.org/officeDocument/2006/relationships/image" Target="../media/image65.png"/><Relationship Id="rId20" Type="http://schemas.openxmlformats.org/officeDocument/2006/relationships/image" Target="../media/image69.png"/><Relationship Id="rId1" Type="http://schemas.openxmlformats.org/officeDocument/2006/relationships/slideLayout" Target="../slideLayouts/slideLayout5.xml"/><Relationship Id="rId6" Type="http://schemas.openxmlformats.org/officeDocument/2006/relationships/image" Target="../media/image55.png"/><Relationship Id="rId11" Type="http://schemas.openxmlformats.org/officeDocument/2006/relationships/image" Target="../media/image60.png"/><Relationship Id="rId24" Type="http://schemas.openxmlformats.org/officeDocument/2006/relationships/image" Target="../media/image73.png"/><Relationship Id="rId5" Type="http://schemas.openxmlformats.org/officeDocument/2006/relationships/image" Target="../media/image54.jpeg"/><Relationship Id="rId15" Type="http://schemas.openxmlformats.org/officeDocument/2006/relationships/image" Target="../media/image64.jpeg"/><Relationship Id="rId23" Type="http://schemas.openxmlformats.org/officeDocument/2006/relationships/image" Target="../media/image72.jpeg"/><Relationship Id="rId10" Type="http://schemas.openxmlformats.org/officeDocument/2006/relationships/image" Target="../media/image59.jpeg"/><Relationship Id="rId19" Type="http://schemas.openxmlformats.org/officeDocument/2006/relationships/image" Target="../media/image68.png"/><Relationship Id="rId4" Type="http://schemas.openxmlformats.org/officeDocument/2006/relationships/image" Target="../media/image53.jpeg"/><Relationship Id="rId9" Type="http://schemas.openxmlformats.org/officeDocument/2006/relationships/image" Target="../media/image58.png"/><Relationship Id="rId14" Type="http://schemas.openxmlformats.org/officeDocument/2006/relationships/image" Target="../media/image63.jpeg"/><Relationship Id="rId22" Type="http://schemas.openxmlformats.org/officeDocument/2006/relationships/image" Target="../media/image71.jpeg"/></Relationships>
</file>

<file path=ppt/slides/_rels/slide2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78.jpeg"/><Relationship Id="rId4" Type="http://schemas.openxmlformats.org/officeDocument/2006/relationships/image" Target="../media/image7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10198"/>
            <a:ext cx="7400109" cy="646331"/>
          </a:xfrm>
        </p:spPr>
        <p:txBody>
          <a:bodyPr/>
          <a:lstStyle/>
          <a:p>
            <a:r>
              <a:rPr lang="ru-RU" sz="1800" dirty="0" smtClean="0"/>
              <a:t>управление </a:t>
            </a:r>
            <a:r>
              <a:rPr lang="ru-RU" sz="1800" dirty="0"/>
              <a:t>надёжностью </a:t>
            </a:r>
            <a:r>
              <a:rPr lang="ru-RU" sz="1800" dirty="0" smtClean="0"/>
              <a:t>производства</a:t>
            </a:r>
            <a:br>
              <a:rPr lang="ru-RU" sz="1800" dirty="0" smtClean="0"/>
            </a:br>
            <a:r>
              <a:rPr lang="ru-RU" sz="1800" dirty="0" smtClean="0"/>
              <a:t> </a:t>
            </a:r>
            <a:r>
              <a:rPr lang="ru-RU" sz="1800" dirty="0"/>
              <a:t>на решениях SAS</a:t>
            </a:r>
            <a:endParaRPr lang="ru-RU" sz="2000" b="1" i="1" dirty="0">
              <a:latin typeface="+mn-lt"/>
            </a:endParaRPr>
          </a:p>
        </p:txBody>
      </p:sp>
      <p:sp>
        <p:nvSpPr>
          <p:cNvPr id="3" name="Text Placeholder 2"/>
          <p:cNvSpPr>
            <a:spLocks noGrp="1"/>
          </p:cNvSpPr>
          <p:nvPr>
            <p:ph type="body" sz="quarter" idx="13"/>
          </p:nvPr>
        </p:nvSpPr>
        <p:spPr>
          <a:xfrm>
            <a:off x="228601" y="2756530"/>
            <a:ext cx="7400108" cy="1007870"/>
          </a:xfrm>
        </p:spPr>
        <p:txBody>
          <a:bodyPr/>
          <a:lstStyle/>
          <a:p>
            <a:endParaRPr lang="en-US" dirty="0" smtClean="0"/>
          </a:p>
          <a:p>
            <a:endParaRPr lang="en-US" dirty="0"/>
          </a:p>
          <a:p>
            <a:endParaRPr lang="en-US" sz="1000" b="0" dirty="0" smtClean="0"/>
          </a:p>
          <a:p>
            <a:pPr>
              <a:spcAft>
                <a:spcPts val="600"/>
              </a:spcAft>
            </a:pPr>
            <a:r>
              <a:rPr lang="ru-RU" sz="1000" dirty="0" smtClean="0"/>
              <a:t>Вероника митрошкина, руководитель сектора нефть и газ, </a:t>
            </a:r>
            <a:r>
              <a:rPr lang="en-US" sz="1000" dirty="0" smtClean="0"/>
              <a:t>SAS</a:t>
            </a:r>
            <a:endParaRPr lang="en-US" sz="1000" dirty="0"/>
          </a:p>
        </p:txBody>
      </p:sp>
    </p:spTree>
    <p:extLst>
      <p:ext uri="{BB962C8B-B14F-4D97-AF65-F5344CB8AC3E}">
        <p14:creationId xmlns:p14="http://schemas.microsoft.com/office/powerpoint/2010/main" val="384602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586611"/>
            <a:ext cx="2880400" cy="1401944"/>
          </a:xfrm>
          <a:prstGeom prst="rect">
            <a:avLst/>
          </a:prstGeom>
        </p:spPr>
      </p:pic>
      <p:sp>
        <p:nvSpPr>
          <p:cNvPr id="2" name="Title 1"/>
          <p:cNvSpPr>
            <a:spLocks noGrp="1"/>
          </p:cNvSpPr>
          <p:nvPr>
            <p:ph type="title"/>
          </p:nvPr>
        </p:nvSpPr>
        <p:spPr>
          <a:xfrm>
            <a:off x="152399" y="17933"/>
            <a:ext cx="2444885" cy="830997"/>
          </a:xfrm>
        </p:spPr>
        <p:txBody>
          <a:bodyPr/>
          <a:lstStyle/>
          <a:p>
            <a:pPr algn="l"/>
            <a:r>
              <a:rPr lang="ru-RU" dirty="0" smtClean="0"/>
              <a:t>Международный опыт использования</a:t>
            </a:r>
            <a:endParaRPr lang="en-GB" dirty="0"/>
          </a:p>
        </p:txBody>
      </p:sp>
      <p:sp>
        <p:nvSpPr>
          <p:cNvPr id="4" name="Text Placeholder 3"/>
          <p:cNvSpPr>
            <a:spLocks noGrp="1"/>
          </p:cNvSpPr>
          <p:nvPr>
            <p:ph type="body" sz="quarter" idx="11"/>
          </p:nvPr>
        </p:nvSpPr>
        <p:spPr/>
        <p:txBody>
          <a:bodyPr/>
          <a:lstStyle/>
          <a:p>
            <a:r>
              <a:rPr lang="ru-RU" dirty="0">
                <a:solidFill>
                  <a:schemeClr val="accent3"/>
                </a:solidFill>
              </a:rPr>
              <a:t>Газоперерабатывающий завод</a:t>
            </a:r>
            <a:endParaRPr lang="en-US" dirty="0"/>
          </a:p>
        </p:txBody>
      </p:sp>
      <p:sp>
        <p:nvSpPr>
          <p:cNvPr id="5" name="Content Placeholder 4"/>
          <p:cNvSpPr>
            <a:spLocks noGrp="1"/>
          </p:cNvSpPr>
          <p:nvPr>
            <p:ph sz="quarter" idx="14"/>
          </p:nvPr>
        </p:nvSpPr>
        <p:spPr>
          <a:xfrm>
            <a:off x="2736850" y="1480418"/>
            <a:ext cx="5943600" cy="1384995"/>
          </a:xfrm>
        </p:spPr>
        <p:txBody>
          <a:bodyPr/>
          <a:lstStyle/>
          <a:p>
            <a:pPr>
              <a:spcAft>
                <a:spcPts val="600"/>
              </a:spcAft>
            </a:pPr>
            <a:r>
              <a:rPr lang="ru-RU" sz="1600" dirty="0"/>
              <a:t>Ежедневно производит и перерабатывает</a:t>
            </a:r>
          </a:p>
          <a:p>
            <a:pPr lvl="1">
              <a:spcAft>
                <a:spcPts val="600"/>
              </a:spcAft>
            </a:pPr>
            <a:r>
              <a:rPr lang="ru-RU" sz="1400" dirty="0">
                <a:solidFill>
                  <a:schemeClr val="tx1"/>
                </a:solidFill>
              </a:rPr>
              <a:t>370 млн. куб. футов (10,000,000 m³) попутного газа. </a:t>
            </a:r>
          </a:p>
          <a:p>
            <a:pPr lvl="1">
              <a:spcAft>
                <a:spcPts val="600"/>
              </a:spcAft>
            </a:pPr>
            <a:r>
              <a:rPr lang="ru-RU" sz="1400" dirty="0">
                <a:solidFill>
                  <a:schemeClr val="tx1"/>
                </a:solidFill>
              </a:rPr>
              <a:t>40,000 </a:t>
            </a:r>
            <a:r>
              <a:rPr lang="ru-RU" sz="1400" dirty="0" err="1">
                <a:solidFill>
                  <a:schemeClr val="tx1"/>
                </a:solidFill>
              </a:rPr>
              <a:t>барр</a:t>
            </a:r>
            <a:r>
              <a:rPr lang="ru-RU" sz="1400" dirty="0">
                <a:solidFill>
                  <a:schemeClr val="tx1"/>
                </a:solidFill>
              </a:rPr>
              <a:t>. (6,000 m³) </a:t>
            </a:r>
            <a:r>
              <a:rPr lang="ru-RU" sz="1400" dirty="0" err="1">
                <a:solidFill>
                  <a:schemeClr val="tx1"/>
                </a:solidFill>
              </a:rPr>
              <a:t>газоконденсата</a:t>
            </a:r>
            <a:r>
              <a:rPr lang="ru-RU" sz="1400" dirty="0">
                <a:solidFill>
                  <a:schemeClr val="tx1"/>
                </a:solidFill>
              </a:rPr>
              <a:t>. </a:t>
            </a:r>
          </a:p>
          <a:p>
            <a:pPr lvl="1">
              <a:spcAft>
                <a:spcPts val="600"/>
              </a:spcAft>
            </a:pPr>
            <a:r>
              <a:rPr lang="ru-RU" sz="1400" dirty="0">
                <a:solidFill>
                  <a:schemeClr val="tx1"/>
                </a:solidFill>
              </a:rPr>
              <a:t>1,800 метрических тонн серы. </a:t>
            </a:r>
          </a:p>
          <a:p>
            <a:pPr>
              <a:spcAft>
                <a:spcPts val="600"/>
              </a:spcAft>
            </a:pPr>
            <a:r>
              <a:rPr lang="ru-RU" sz="1600" dirty="0"/>
              <a:t>Высокотехнологичное производство</a:t>
            </a:r>
          </a:p>
          <a:p>
            <a:pPr>
              <a:spcAft>
                <a:spcPts val="600"/>
              </a:spcAft>
            </a:pPr>
            <a:r>
              <a:rPr lang="ru-RU" sz="1600" dirty="0"/>
              <a:t>В системе очистки газа от серы периодически возникали серьёзные отказы. Стандартные средства анализа не помогли выяснить причину.</a:t>
            </a:r>
          </a:p>
          <a:p>
            <a:pPr>
              <a:spcAft>
                <a:spcPts val="600"/>
              </a:spcAft>
            </a:pPr>
            <a:r>
              <a:rPr lang="ru-RU" sz="1600" dirty="0"/>
              <a:t>Для анализа причин была использована аналитика SAS</a:t>
            </a:r>
          </a:p>
        </p:txBody>
      </p:sp>
      <p:sp>
        <p:nvSpPr>
          <p:cNvPr id="6" name="TextBox 5"/>
          <p:cNvSpPr txBox="1"/>
          <p:nvPr/>
        </p:nvSpPr>
        <p:spPr>
          <a:xfrm>
            <a:off x="8763000" y="4857750"/>
            <a:ext cx="407586" cy="261610"/>
          </a:xfrm>
          <a:prstGeom prst="rect">
            <a:avLst/>
          </a:prstGeom>
          <a:noFill/>
        </p:spPr>
        <p:txBody>
          <a:bodyPr wrap="square" rtlCol="0">
            <a:spAutoFit/>
          </a:bodyPr>
          <a:lstStyle/>
          <a:p>
            <a:fld id="{3C983BDB-4D7D-46D1-9607-88D96A6DA709}" type="slidenum">
              <a:rPr lang="en-US" sz="1100" smtClean="0">
                <a:solidFill>
                  <a:schemeClr val="bg1"/>
                </a:solidFill>
              </a:rPr>
              <a:t>10</a:t>
            </a:fld>
            <a:endParaRPr lang="en-US" sz="1100" dirty="0">
              <a:solidFill>
                <a:schemeClr val="bg1"/>
              </a:solidFill>
            </a:endParaRPr>
          </a:p>
        </p:txBody>
      </p:sp>
    </p:spTree>
    <p:extLst>
      <p:ext uri="{BB962C8B-B14F-4D97-AF65-F5344CB8AC3E}">
        <p14:creationId xmlns:p14="http://schemas.microsoft.com/office/powerpoint/2010/main" val="163823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itle 1"/>
          <p:cNvSpPr txBox="1">
            <a:spLocks/>
          </p:cNvSpPr>
          <p:nvPr/>
        </p:nvSpPr>
        <p:spPr bwMode="auto">
          <a:xfrm>
            <a:off x="539441" y="401216"/>
            <a:ext cx="8205787" cy="788194"/>
          </a:xfrm>
          <a:prstGeom prst="rect">
            <a:avLst/>
          </a:prstGeom>
          <a:noFill/>
          <a:ln w="9525">
            <a:noFill/>
            <a:miter lim="800000"/>
            <a:headEnd/>
            <a:tailEnd/>
          </a:ln>
        </p:spPr>
        <p:txBody>
          <a:bodyPr/>
          <a:lstStyle>
            <a:lvl1pPr algn="l" rtl="0" eaLnBrk="0" fontAlgn="base" hangingPunct="0">
              <a:lnSpc>
                <a:spcPct val="83000"/>
              </a:lnSpc>
              <a:spcBef>
                <a:spcPct val="0"/>
              </a:spcBef>
              <a:spcAft>
                <a:spcPct val="0"/>
              </a:spcAft>
              <a:defRPr sz="3600" b="1">
                <a:solidFill>
                  <a:srgbClr val="00539B"/>
                </a:solidFill>
                <a:latin typeface="+mj-lt"/>
                <a:ea typeface="+mj-ea"/>
                <a:cs typeface="+mj-cs"/>
              </a:defRPr>
            </a:lvl1pPr>
            <a:lvl2pPr algn="l" rtl="0" eaLnBrk="0" fontAlgn="base" hangingPunct="0">
              <a:lnSpc>
                <a:spcPct val="83000"/>
              </a:lnSpc>
              <a:spcBef>
                <a:spcPct val="0"/>
              </a:spcBef>
              <a:spcAft>
                <a:spcPct val="0"/>
              </a:spcAft>
              <a:defRPr sz="3600" b="1">
                <a:solidFill>
                  <a:srgbClr val="00539B"/>
                </a:solidFill>
                <a:latin typeface="Arial Narrow" pitchFamily="34" charset="0"/>
              </a:defRPr>
            </a:lvl2pPr>
            <a:lvl3pPr algn="l" rtl="0" eaLnBrk="0" fontAlgn="base" hangingPunct="0">
              <a:lnSpc>
                <a:spcPct val="83000"/>
              </a:lnSpc>
              <a:spcBef>
                <a:spcPct val="0"/>
              </a:spcBef>
              <a:spcAft>
                <a:spcPct val="0"/>
              </a:spcAft>
              <a:defRPr sz="3600" b="1">
                <a:solidFill>
                  <a:srgbClr val="00539B"/>
                </a:solidFill>
                <a:latin typeface="Arial Narrow" pitchFamily="34" charset="0"/>
              </a:defRPr>
            </a:lvl3pPr>
            <a:lvl4pPr algn="l" rtl="0" eaLnBrk="0" fontAlgn="base" hangingPunct="0">
              <a:lnSpc>
                <a:spcPct val="83000"/>
              </a:lnSpc>
              <a:spcBef>
                <a:spcPct val="0"/>
              </a:spcBef>
              <a:spcAft>
                <a:spcPct val="0"/>
              </a:spcAft>
              <a:defRPr sz="3600" b="1">
                <a:solidFill>
                  <a:srgbClr val="00539B"/>
                </a:solidFill>
                <a:latin typeface="Arial Narrow" pitchFamily="34" charset="0"/>
              </a:defRPr>
            </a:lvl4pPr>
            <a:lvl5pPr algn="l" rtl="0" eaLnBrk="0" fontAlgn="base" hangingPunct="0">
              <a:lnSpc>
                <a:spcPct val="83000"/>
              </a:lnSpc>
              <a:spcBef>
                <a:spcPct val="0"/>
              </a:spcBef>
              <a:spcAft>
                <a:spcPct val="0"/>
              </a:spcAft>
              <a:defRPr sz="3600" b="1">
                <a:solidFill>
                  <a:srgbClr val="00539B"/>
                </a:solidFill>
                <a:latin typeface="Arial Narrow" pitchFamily="34" charset="0"/>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a:lstStyle>
          <a:p>
            <a:pPr>
              <a:defRPr/>
            </a:pPr>
            <a:r>
              <a:rPr lang="en-US"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andara" pitchFamily="34" charset="0"/>
                <a:cs typeface="Aharoni" pitchFamily="2" charset="-79"/>
              </a:rPr>
              <a:t/>
            </a:r>
            <a:br>
              <a:rPr lang="en-US"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andara" pitchFamily="34" charset="0"/>
                <a:cs typeface="Aharoni" pitchFamily="2" charset="-79"/>
              </a:rPr>
            </a:br>
            <a:endParaRPr lang="en-US" dirty="0"/>
          </a:p>
        </p:txBody>
      </p:sp>
      <p:sp>
        <p:nvSpPr>
          <p:cNvPr id="225" name="Rectangle 224"/>
          <p:cNvSpPr/>
          <p:nvPr/>
        </p:nvSpPr>
        <p:spPr bwMode="auto">
          <a:xfrm>
            <a:off x="4176042" y="476812"/>
            <a:ext cx="4716558" cy="4041293"/>
          </a:xfrm>
          <a:prstGeom prst="rect">
            <a:avLst/>
          </a:prstGeom>
          <a:gradFill>
            <a:gsLst>
              <a:gs pos="89000">
                <a:schemeClr val="bg1"/>
              </a:gs>
              <a:gs pos="100000">
                <a:schemeClr val="accent5">
                  <a:tint val="15000"/>
                  <a:satMod val="350000"/>
                </a:schemeClr>
              </a:gs>
            </a:gsLst>
          </a:gradFill>
          <a:ln>
            <a:gradFill>
              <a:gsLst>
                <a:gs pos="40000">
                  <a:schemeClr val="accent1">
                    <a:tint val="66000"/>
                    <a:satMod val="160000"/>
                  </a:schemeClr>
                </a:gs>
                <a:gs pos="92000">
                  <a:schemeClr val="bg1"/>
                </a:gs>
              </a:gsLst>
              <a:lin ang="5400000" scaled="0"/>
            </a:grad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226" name="Rectangle 225"/>
          <p:cNvSpPr/>
          <p:nvPr/>
        </p:nvSpPr>
        <p:spPr bwMode="auto">
          <a:xfrm>
            <a:off x="2138502" y="2654999"/>
            <a:ext cx="1983917" cy="1886918"/>
          </a:xfrm>
          <a:prstGeom prst="rect">
            <a:avLst/>
          </a:prstGeom>
          <a:noFill/>
          <a:ln>
            <a:gradFill>
              <a:gsLst>
                <a:gs pos="0">
                  <a:schemeClr val="accent1">
                    <a:tint val="66000"/>
                    <a:satMod val="160000"/>
                  </a:schemeClr>
                </a:gs>
                <a:gs pos="100000">
                  <a:schemeClr val="bg1"/>
                </a:gs>
              </a:gsLst>
              <a:lin ang="5400000" scaled="0"/>
            </a:grad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wrap="none" tIns="64008"/>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pPr algn="ctr" eaLnBrk="1" hangingPunct="1">
              <a:defRPr/>
            </a:pPr>
            <a:r>
              <a:rPr lang="nb-NO" sz="1100" b="1" smtClean="0">
                <a:solidFill>
                  <a:srgbClr val="005E92"/>
                </a:solidFill>
                <a:latin typeface="Calibri" pitchFamily="34" charset="0"/>
              </a:rPr>
              <a:t>Электродвигатели</a:t>
            </a:r>
          </a:p>
        </p:txBody>
      </p:sp>
      <p:sp>
        <p:nvSpPr>
          <p:cNvPr id="227" name="Rectangle 226"/>
          <p:cNvSpPr/>
          <p:nvPr/>
        </p:nvSpPr>
        <p:spPr bwMode="auto">
          <a:xfrm>
            <a:off x="179391" y="476813"/>
            <a:ext cx="1900425" cy="4035138"/>
          </a:xfrm>
          <a:prstGeom prst="rect">
            <a:avLst/>
          </a:prstGeom>
          <a:noFill/>
          <a:ln>
            <a:gradFill>
              <a:gsLst>
                <a:gs pos="0">
                  <a:schemeClr val="accent1">
                    <a:tint val="66000"/>
                    <a:satMod val="160000"/>
                  </a:schemeClr>
                </a:gs>
                <a:gs pos="100000">
                  <a:schemeClr val="bg1"/>
                </a:gs>
              </a:gsLst>
              <a:lin ang="5400000" scaled="0"/>
            </a:grad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wrap="none" tIns="64008"/>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pPr algn="ctr" eaLnBrk="1" hangingPunct="1">
              <a:defRPr/>
            </a:pPr>
            <a:r>
              <a:rPr lang="nb-NO" sz="1100" b="1" smtClean="0">
                <a:solidFill>
                  <a:srgbClr val="005E92"/>
                </a:solidFill>
                <a:latin typeface="Calibri" pitchFamily="34" charset="0"/>
              </a:rPr>
              <a:t>Энегоисточник</a:t>
            </a:r>
          </a:p>
        </p:txBody>
      </p:sp>
      <p:sp>
        <p:nvSpPr>
          <p:cNvPr id="228" name="Rectangle 227"/>
          <p:cNvSpPr/>
          <p:nvPr/>
        </p:nvSpPr>
        <p:spPr bwMode="auto">
          <a:xfrm>
            <a:off x="2138502" y="476813"/>
            <a:ext cx="1983917" cy="2125322"/>
          </a:xfrm>
          <a:prstGeom prst="rect">
            <a:avLst/>
          </a:prstGeom>
          <a:noFill/>
          <a:ln>
            <a:gradFill>
              <a:gsLst>
                <a:gs pos="0">
                  <a:schemeClr val="accent1">
                    <a:tint val="66000"/>
                    <a:satMod val="160000"/>
                  </a:schemeClr>
                </a:gs>
                <a:gs pos="100000">
                  <a:schemeClr val="bg1"/>
                </a:gs>
              </a:gsLst>
              <a:lin ang="5400000" scaled="0"/>
            </a:grad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wrap="none" tIns="64008"/>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pPr algn="ctr" eaLnBrk="1" hangingPunct="1">
              <a:defRPr/>
            </a:pPr>
            <a:r>
              <a:rPr lang="nb-NO" sz="1100" b="1" smtClean="0">
                <a:solidFill>
                  <a:srgbClr val="005E92"/>
                </a:solidFill>
                <a:latin typeface="Calibri" pitchFamily="34" charset="0"/>
              </a:rPr>
              <a:t>Паровые турбины</a:t>
            </a:r>
          </a:p>
        </p:txBody>
      </p:sp>
      <p:grpSp>
        <p:nvGrpSpPr>
          <p:cNvPr id="229" name="Group 228"/>
          <p:cNvGrpSpPr/>
          <p:nvPr/>
        </p:nvGrpSpPr>
        <p:grpSpPr>
          <a:xfrm>
            <a:off x="528020" y="875525"/>
            <a:ext cx="1163580" cy="1170888"/>
            <a:chOff x="456010" y="1121425"/>
            <a:chExt cx="1163580" cy="1561184"/>
          </a:xfrm>
          <a:effectLst>
            <a:outerShdw blurRad="50800" dist="38100" dir="2700000" algn="tl" rotWithShape="0">
              <a:prstClr val="black">
                <a:alpha val="40000"/>
              </a:prstClr>
            </a:outerShdw>
          </a:effectLst>
        </p:grpSpPr>
        <p:sp>
          <p:nvSpPr>
            <p:cNvPr id="230" name="Rectangle 229"/>
            <p:cNvSpPr/>
            <p:nvPr/>
          </p:nvSpPr>
          <p:spPr bwMode="auto">
            <a:xfrm>
              <a:off x="1174387" y="2254175"/>
              <a:ext cx="109728" cy="128016"/>
            </a:xfrm>
            <a:prstGeom prst="rect">
              <a:avLst/>
            </a:prstGeom>
            <a:solidFill>
              <a:schemeClr val="accent1">
                <a:lumMod val="5000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231" name="Rectangle 230"/>
            <p:cNvSpPr/>
            <p:nvPr/>
          </p:nvSpPr>
          <p:spPr bwMode="auto">
            <a:xfrm>
              <a:off x="1107140" y="2223880"/>
              <a:ext cx="152400" cy="182880"/>
            </a:xfrm>
            <a:prstGeom prst="rect">
              <a:avLst/>
            </a:prstGeom>
            <a:solidFill>
              <a:schemeClr val="accent1">
                <a:lumMod val="5000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233" name="Cloud 29716"/>
            <p:cNvSpPr/>
            <p:nvPr/>
          </p:nvSpPr>
          <p:spPr bwMode="auto">
            <a:xfrm>
              <a:off x="755470" y="1121425"/>
              <a:ext cx="864120" cy="43531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4731 w 44051"/>
                <a:gd name="connsiteY0" fmla="*/ 14229 h 46837"/>
                <a:gd name="connsiteX1" fmla="*/ 6454 w 44051"/>
                <a:gd name="connsiteY1" fmla="*/ 6766 h 46837"/>
                <a:gd name="connsiteX2" fmla="*/ 14836 w 44051"/>
                <a:gd name="connsiteY2" fmla="*/ 5061 h 46837"/>
                <a:gd name="connsiteX3" fmla="*/ 23287 w 44051"/>
                <a:gd name="connsiteY3" fmla="*/ 3291 h 46837"/>
                <a:gd name="connsiteX4" fmla="*/ 26580 w 44051"/>
                <a:gd name="connsiteY4" fmla="*/ 59 h 46837"/>
                <a:gd name="connsiteX5" fmla="*/ 30664 w 44051"/>
                <a:gd name="connsiteY5" fmla="*/ 2340 h 46837"/>
                <a:gd name="connsiteX6" fmla="*/ 36294 w 44051"/>
                <a:gd name="connsiteY6" fmla="*/ 549 h 46837"/>
                <a:gd name="connsiteX7" fmla="*/ 39149 w 44051"/>
                <a:gd name="connsiteY7" fmla="*/ 5435 h 46837"/>
                <a:gd name="connsiteX8" fmla="*/ 42813 w 44051"/>
                <a:gd name="connsiteY8" fmla="*/ 10177 h 46837"/>
                <a:gd name="connsiteX9" fmla="*/ 42649 w 44051"/>
                <a:gd name="connsiteY9" fmla="*/ 15319 h 46837"/>
                <a:gd name="connsiteX10" fmla="*/ 43847 w 44051"/>
                <a:gd name="connsiteY10" fmla="*/ 23181 h 46837"/>
                <a:gd name="connsiteX11" fmla="*/ 38235 w 44051"/>
                <a:gd name="connsiteY11" fmla="*/ 30063 h 46837"/>
                <a:gd name="connsiteX12" fmla="*/ 36226 w 44051"/>
                <a:gd name="connsiteY12" fmla="*/ 35960 h 46837"/>
                <a:gd name="connsiteX13" fmla="*/ 29386 w 44051"/>
                <a:gd name="connsiteY13" fmla="*/ 36674 h 46837"/>
                <a:gd name="connsiteX14" fmla="*/ 24498 w 44051"/>
                <a:gd name="connsiteY14" fmla="*/ 42965 h 46837"/>
                <a:gd name="connsiteX15" fmla="*/ 17311 w 44051"/>
                <a:gd name="connsiteY15" fmla="*/ 39125 h 46837"/>
                <a:gd name="connsiteX16" fmla="*/ 6635 w 44051"/>
                <a:gd name="connsiteY16" fmla="*/ 35331 h 46837"/>
                <a:gd name="connsiteX17" fmla="*/ 53 w 44051"/>
                <a:gd name="connsiteY17" fmla="*/ 46464 h 46837"/>
                <a:gd name="connsiteX18" fmla="*/ 2944 w 44051"/>
                <a:gd name="connsiteY18" fmla="*/ 25410 h 46837"/>
                <a:gd name="connsiteX19" fmla="*/ 826 w 44051"/>
                <a:gd name="connsiteY19" fmla="*/ 19563 h 46837"/>
                <a:gd name="connsiteX20" fmla="*/ 4694 w 44051"/>
                <a:gd name="connsiteY20" fmla="*/ 14366 h 46837"/>
                <a:gd name="connsiteX21" fmla="*/ 4731 w 44051"/>
                <a:gd name="connsiteY21" fmla="*/ 14229 h 46837"/>
                <a:gd name="connsiteX0" fmla="*/ 5524 w 44051"/>
                <a:gd name="connsiteY0" fmla="*/ 26036 h 46837"/>
                <a:gd name="connsiteX1" fmla="*/ 2991 w 44051"/>
                <a:gd name="connsiteY1" fmla="*/ 25239 h 46837"/>
                <a:gd name="connsiteX2" fmla="*/ 7759 w 44051"/>
                <a:gd name="connsiteY2" fmla="*/ 34758 h 46837"/>
                <a:gd name="connsiteX3" fmla="*/ 6651 w 44051"/>
                <a:gd name="connsiteY3" fmla="*/ 35139 h 46837"/>
                <a:gd name="connsiteX4" fmla="*/ 17309 w 44051"/>
                <a:gd name="connsiteY4" fmla="*/ 38949 h 46837"/>
                <a:gd name="connsiteX5" fmla="*/ 16641 w 44051"/>
                <a:gd name="connsiteY5" fmla="*/ 37209 h 46837"/>
                <a:gd name="connsiteX6" fmla="*/ 29658 w 44051"/>
                <a:gd name="connsiteY6" fmla="*/ 34610 h 46837"/>
                <a:gd name="connsiteX7" fmla="*/ 29391 w 44051"/>
                <a:gd name="connsiteY7" fmla="*/ 36519 h 46837"/>
                <a:gd name="connsiteX8" fmla="*/ 34960 w 44051"/>
                <a:gd name="connsiteY8" fmla="*/ 22813 h 46837"/>
                <a:gd name="connsiteX9" fmla="*/ 38211 w 44051"/>
                <a:gd name="connsiteY9" fmla="*/ 29949 h 46837"/>
                <a:gd name="connsiteX10" fmla="*/ 42629 w 44051"/>
                <a:gd name="connsiteY10" fmla="*/ 15213 h 46837"/>
                <a:gd name="connsiteX11" fmla="*/ 41181 w 44051"/>
                <a:gd name="connsiteY11" fmla="*/ 17889 h 46837"/>
                <a:gd name="connsiteX12" fmla="*/ 39155 w 44051"/>
                <a:gd name="connsiteY12" fmla="*/ 5285 h 46837"/>
                <a:gd name="connsiteX13" fmla="*/ 39231 w 44051"/>
                <a:gd name="connsiteY13" fmla="*/ 6549 h 46837"/>
                <a:gd name="connsiteX14" fmla="*/ 29909 w 44051"/>
                <a:gd name="connsiteY14" fmla="*/ 3811 h 46837"/>
                <a:gd name="connsiteX15" fmla="*/ 30651 w 44051"/>
                <a:gd name="connsiteY15" fmla="*/ 2199 h 46837"/>
                <a:gd name="connsiteX16" fmla="*/ 22972 w 44051"/>
                <a:gd name="connsiteY16" fmla="*/ 4579 h 46837"/>
                <a:gd name="connsiteX17" fmla="*/ 23331 w 44051"/>
                <a:gd name="connsiteY17" fmla="*/ 3189 h 46837"/>
                <a:gd name="connsiteX18" fmla="*/ 14831 w 44051"/>
                <a:gd name="connsiteY18" fmla="*/ 5051 h 46837"/>
                <a:gd name="connsiteX19" fmla="*/ 16131 w 44051"/>
                <a:gd name="connsiteY19" fmla="*/ 6399 h 46837"/>
                <a:gd name="connsiteX20" fmla="*/ 4958 w 44051"/>
                <a:gd name="connsiteY20" fmla="*/ 15648 h 46837"/>
                <a:gd name="connsiteX21" fmla="*/ 4731 w 44051"/>
                <a:gd name="connsiteY21" fmla="*/ 14229 h 46837"/>
                <a:gd name="connsiteX0" fmla="*/ 4731 w 44051"/>
                <a:gd name="connsiteY0" fmla="*/ 14229 h 46837"/>
                <a:gd name="connsiteX1" fmla="*/ 6454 w 44051"/>
                <a:gd name="connsiteY1" fmla="*/ 6766 h 46837"/>
                <a:gd name="connsiteX2" fmla="*/ 14836 w 44051"/>
                <a:gd name="connsiteY2" fmla="*/ 5061 h 46837"/>
                <a:gd name="connsiteX3" fmla="*/ 23287 w 44051"/>
                <a:gd name="connsiteY3" fmla="*/ 3291 h 46837"/>
                <a:gd name="connsiteX4" fmla="*/ 26580 w 44051"/>
                <a:gd name="connsiteY4" fmla="*/ 59 h 46837"/>
                <a:gd name="connsiteX5" fmla="*/ 30664 w 44051"/>
                <a:gd name="connsiteY5" fmla="*/ 2340 h 46837"/>
                <a:gd name="connsiteX6" fmla="*/ 36294 w 44051"/>
                <a:gd name="connsiteY6" fmla="*/ 549 h 46837"/>
                <a:gd name="connsiteX7" fmla="*/ 39149 w 44051"/>
                <a:gd name="connsiteY7" fmla="*/ 5435 h 46837"/>
                <a:gd name="connsiteX8" fmla="*/ 42813 w 44051"/>
                <a:gd name="connsiteY8" fmla="*/ 10177 h 46837"/>
                <a:gd name="connsiteX9" fmla="*/ 42649 w 44051"/>
                <a:gd name="connsiteY9" fmla="*/ 15319 h 46837"/>
                <a:gd name="connsiteX10" fmla="*/ 43847 w 44051"/>
                <a:gd name="connsiteY10" fmla="*/ 23181 h 46837"/>
                <a:gd name="connsiteX11" fmla="*/ 38235 w 44051"/>
                <a:gd name="connsiteY11" fmla="*/ 30063 h 46837"/>
                <a:gd name="connsiteX12" fmla="*/ 36226 w 44051"/>
                <a:gd name="connsiteY12" fmla="*/ 35960 h 46837"/>
                <a:gd name="connsiteX13" fmla="*/ 29386 w 44051"/>
                <a:gd name="connsiteY13" fmla="*/ 36674 h 46837"/>
                <a:gd name="connsiteX14" fmla="*/ 24498 w 44051"/>
                <a:gd name="connsiteY14" fmla="*/ 42965 h 46837"/>
                <a:gd name="connsiteX15" fmla="*/ 17311 w 44051"/>
                <a:gd name="connsiteY15" fmla="*/ 39125 h 46837"/>
                <a:gd name="connsiteX16" fmla="*/ 6635 w 44051"/>
                <a:gd name="connsiteY16" fmla="*/ 35331 h 46837"/>
                <a:gd name="connsiteX17" fmla="*/ 53 w 44051"/>
                <a:gd name="connsiteY17" fmla="*/ 46464 h 46837"/>
                <a:gd name="connsiteX18" fmla="*/ 2944 w 44051"/>
                <a:gd name="connsiteY18" fmla="*/ 25410 h 46837"/>
                <a:gd name="connsiteX19" fmla="*/ 826 w 44051"/>
                <a:gd name="connsiteY19" fmla="*/ 19563 h 46837"/>
                <a:gd name="connsiteX20" fmla="*/ 4694 w 44051"/>
                <a:gd name="connsiteY20" fmla="*/ 14366 h 46837"/>
                <a:gd name="connsiteX21" fmla="*/ 4731 w 44051"/>
                <a:gd name="connsiteY21" fmla="*/ 14229 h 46837"/>
                <a:gd name="connsiteX0" fmla="*/ 5524 w 44051"/>
                <a:gd name="connsiteY0" fmla="*/ 26036 h 46837"/>
                <a:gd name="connsiteX1" fmla="*/ 2991 w 44051"/>
                <a:gd name="connsiteY1" fmla="*/ 25239 h 46837"/>
                <a:gd name="connsiteX2" fmla="*/ 7759 w 44051"/>
                <a:gd name="connsiteY2" fmla="*/ 34758 h 46837"/>
                <a:gd name="connsiteX3" fmla="*/ 1931 w 44051"/>
                <a:gd name="connsiteY3" fmla="*/ 43670 h 46837"/>
                <a:gd name="connsiteX4" fmla="*/ 17309 w 44051"/>
                <a:gd name="connsiteY4" fmla="*/ 38949 h 46837"/>
                <a:gd name="connsiteX5" fmla="*/ 16641 w 44051"/>
                <a:gd name="connsiteY5" fmla="*/ 37209 h 46837"/>
                <a:gd name="connsiteX6" fmla="*/ 29658 w 44051"/>
                <a:gd name="connsiteY6" fmla="*/ 34610 h 46837"/>
                <a:gd name="connsiteX7" fmla="*/ 29391 w 44051"/>
                <a:gd name="connsiteY7" fmla="*/ 36519 h 46837"/>
                <a:gd name="connsiteX8" fmla="*/ 34960 w 44051"/>
                <a:gd name="connsiteY8" fmla="*/ 22813 h 46837"/>
                <a:gd name="connsiteX9" fmla="*/ 38211 w 44051"/>
                <a:gd name="connsiteY9" fmla="*/ 29949 h 46837"/>
                <a:gd name="connsiteX10" fmla="*/ 42629 w 44051"/>
                <a:gd name="connsiteY10" fmla="*/ 15213 h 46837"/>
                <a:gd name="connsiteX11" fmla="*/ 41181 w 44051"/>
                <a:gd name="connsiteY11" fmla="*/ 17889 h 46837"/>
                <a:gd name="connsiteX12" fmla="*/ 39155 w 44051"/>
                <a:gd name="connsiteY12" fmla="*/ 5285 h 46837"/>
                <a:gd name="connsiteX13" fmla="*/ 39231 w 44051"/>
                <a:gd name="connsiteY13" fmla="*/ 6549 h 46837"/>
                <a:gd name="connsiteX14" fmla="*/ 29909 w 44051"/>
                <a:gd name="connsiteY14" fmla="*/ 3811 h 46837"/>
                <a:gd name="connsiteX15" fmla="*/ 30651 w 44051"/>
                <a:gd name="connsiteY15" fmla="*/ 2199 h 46837"/>
                <a:gd name="connsiteX16" fmla="*/ 22972 w 44051"/>
                <a:gd name="connsiteY16" fmla="*/ 4579 h 46837"/>
                <a:gd name="connsiteX17" fmla="*/ 23331 w 44051"/>
                <a:gd name="connsiteY17" fmla="*/ 3189 h 46837"/>
                <a:gd name="connsiteX18" fmla="*/ 14831 w 44051"/>
                <a:gd name="connsiteY18" fmla="*/ 5051 h 46837"/>
                <a:gd name="connsiteX19" fmla="*/ 16131 w 44051"/>
                <a:gd name="connsiteY19" fmla="*/ 6399 h 46837"/>
                <a:gd name="connsiteX20" fmla="*/ 4958 w 44051"/>
                <a:gd name="connsiteY20" fmla="*/ 15648 h 46837"/>
                <a:gd name="connsiteX21" fmla="*/ 4731 w 44051"/>
                <a:gd name="connsiteY21" fmla="*/ 14229 h 46837"/>
                <a:gd name="connsiteX0" fmla="*/ 4768 w 44088"/>
                <a:gd name="connsiteY0" fmla="*/ 14229 h 46537"/>
                <a:gd name="connsiteX1" fmla="*/ 6491 w 44088"/>
                <a:gd name="connsiteY1" fmla="*/ 6766 h 46537"/>
                <a:gd name="connsiteX2" fmla="*/ 14873 w 44088"/>
                <a:gd name="connsiteY2" fmla="*/ 5061 h 46537"/>
                <a:gd name="connsiteX3" fmla="*/ 23324 w 44088"/>
                <a:gd name="connsiteY3" fmla="*/ 3291 h 46537"/>
                <a:gd name="connsiteX4" fmla="*/ 26617 w 44088"/>
                <a:gd name="connsiteY4" fmla="*/ 59 h 46537"/>
                <a:gd name="connsiteX5" fmla="*/ 30701 w 44088"/>
                <a:gd name="connsiteY5" fmla="*/ 2340 h 46537"/>
                <a:gd name="connsiteX6" fmla="*/ 36331 w 44088"/>
                <a:gd name="connsiteY6" fmla="*/ 549 h 46537"/>
                <a:gd name="connsiteX7" fmla="*/ 39186 w 44088"/>
                <a:gd name="connsiteY7" fmla="*/ 5435 h 46537"/>
                <a:gd name="connsiteX8" fmla="*/ 42850 w 44088"/>
                <a:gd name="connsiteY8" fmla="*/ 10177 h 46537"/>
                <a:gd name="connsiteX9" fmla="*/ 42686 w 44088"/>
                <a:gd name="connsiteY9" fmla="*/ 15319 h 46537"/>
                <a:gd name="connsiteX10" fmla="*/ 43884 w 44088"/>
                <a:gd name="connsiteY10" fmla="*/ 23181 h 46537"/>
                <a:gd name="connsiteX11" fmla="*/ 38272 w 44088"/>
                <a:gd name="connsiteY11" fmla="*/ 30063 h 46537"/>
                <a:gd name="connsiteX12" fmla="*/ 36263 w 44088"/>
                <a:gd name="connsiteY12" fmla="*/ 35960 h 46537"/>
                <a:gd name="connsiteX13" fmla="*/ 29423 w 44088"/>
                <a:gd name="connsiteY13" fmla="*/ 36674 h 46537"/>
                <a:gd name="connsiteX14" fmla="*/ 24535 w 44088"/>
                <a:gd name="connsiteY14" fmla="*/ 42965 h 46537"/>
                <a:gd name="connsiteX15" fmla="*/ 17348 w 44088"/>
                <a:gd name="connsiteY15" fmla="*/ 39125 h 46537"/>
                <a:gd name="connsiteX16" fmla="*/ 6515 w 44088"/>
                <a:gd name="connsiteY16" fmla="*/ 32772 h 46537"/>
                <a:gd name="connsiteX17" fmla="*/ 90 w 44088"/>
                <a:gd name="connsiteY17" fmla="*/ 46464 h 46537"/>
                <a:gd name="connsiteX18" fmla="*/ 2981 w 44088"/>
                <a:gd name="connsiteY18" fmla="*/ 25410 h 46537"/>
                <a:gd name="connsiteX19" fmla="*/ 863 w 44088"/>
                <a:gd name="connsiteY19" fmla="*/ 19563 h 46537"/>
                <a:gd name="connsiteX20" fmla="*/ 4731 w 44088"/>
                <a:gd name="connsiteY20" fmla="*/ 14366 h 46537"/>
                <a:gd name="connsiteX21" fmla="*/ 4768 w 44088"/>
                <a:gd name="connsiteY21" fmla="*/ 14229 h 46537"/>
                <a:gd name="connsiteX0" fmla="*/ 5561 w 44088"/>
                <a:gd name="connsiteY0" fmla="*/ 26036 h 46537"/>
                <a:gd name="connsiteX1" fmla="*/ 3028 w 44088"/>
                <a:gd name="connsiteY1" fmla="*/ 25239 h 46537"/>
                <a:gd name="connsiteX2" fmla="*/ 7796 w 44088"/>
                <a:gd name="connsiteY2" fmla="*/ 34758 h 46537"/>
                <a:gd name="connsiteX3" fmla="*/ 1968 w 44088"/>
                <a:gd name="connsiteY3" fmla="*/ 43670 h 46537"/>
                <a:gd name="connsiteX4" fmla="*/ 17346 w 44088"/>
                <a:gd name="connsiteY4" fmla="*/ 38949 h 46537"/>
                <a:gd name="connsiteX5" fmla="*/ 16678 w 44088"/>
                <a:gd name="connsiteY5" fmla="*/ 37209 h 46537"/>
                <a:gd name="connsiteX6" fmla="*/ 29695 w 44088"/>
                <a:gd name="connsiteY6" fmla="*/ 34610 h 46537"/>
                <a:gd name="connsiteX7" fmla="*/ 29428 w 44088"/>
                <a:gd name="connsiteY7" fmla="*/ 36519 h 46537"/>
                <a:gd name="connsiteX8" fmla="*/ 34997 w 44088"/>
                <a:gd name="connsiteY8" fmla="*/ 22813 h 46537"/>
                <a:gd name="connsiteX9" fmla="*/ 38248 w 44088"/>
                <a:gd name="connsiteY9" fmla="*/ 29949 h 46537"/>
                <a:gd name="connsiteX10" fmla="*/ 42666 w 44088"/>
                <a:gd name="connsiteY10" fmla="*/ 15213 h 46537"/>
                <a:gd name="connsiteX11" fmla="*/ 41218 w 44088"/>
                <a:gd name="connsiteY11" fmla="*/ 17889 h 46537"/>
                <a:gd name="connsiteX12" fmla="*/ 39192 w 44088"/>
                <a:gd name="connsiteY12" fmla="*/ 5285 h 46537"/>
                <a:gd name="connsiteX13" fmla="*/ 39268 w 44088"/>
                <a:gd name="connsiteY13" fmla="*/ 6549 h 46537"/>
                <a:gd name="connsiteX14" fmla="*/ 29946 w 44088"/>
                <a:gd name="connsiteY14" fmla="*/ 3811 h 46537"/>
                <a:gd name="connsiteX15" fmla="*/ 30688 w 44088"/>
                <a:gd name="connsiteY15" fmla="*/ 2199 h 46537"/>
                <a:gd name="connsiteX16" fmla="*/ 23009 w 44088"/>
                <a:gd name="connsiteY16" fmla="*/ 4579 h 46537"/>
                <a:gd name="connsiteX17" fmla="*/ 23368 w 44088"/>
                <a:gd name="connsiteY17" fmla="*/ 3189 h 46537"/>
                <a:gd name="connsiteX18" fmla="*/ 14868 w 44088"/>
                <a:gd name="connsiteY18" fmla="*/ 5051 h 46537"/>
                <a:gd name="connsiteX19" fmla="*/ 16168 w 44088"/>
                <a:gd name="connsiteY19" fmla="*/ 6399 h 46537"/>
                <a:gd name="connsiteX20" fmla="*/ 4995 w 44088"/>
                <a:gd name="connsiteY20" fmla="*/ 15648 h 46537"/>
                <a:gd name="connsiteX21" fmla="*/ 4768 w 44088"/>
                <a:gd name="connsiteY21" fmla="*/ 14229 h 46537"/>
                <a:gd name="connsiteX0" fmla="*/ 4680 w 44000"/>
                <a:gd name="connsiteY0" fmla="*/ 14229 h 47082"/>
                <a:gd name="connsiteX1" fmla="*/ 6403 w 44000"/>
                <a:gd name="connsiteY1" fmla="*/ 6766 h 47082"/>
                <a:gd name="connsiteX2" fmla="*/ 14785 w 44000"/>
                <a:gd name="connsiteY2" fmla="*/ 5061 h 47082"/>
                <a:gd name="connsiteX3" fmla="*/ 23236 w 44000"/>
                <a:gd name="connsiteY3" fmla="*/ 3291 h 47082"/>
                <a:gd name="connsiteX4" fmla="*/ 26529 w 44000"/>
                <a:gd name="connsiteY4" fmla="*/ 59 h 47082"/>
                <a:gd name="connsiteX5" fmla="*/ 30613 w 44000"/>
                <a:gd name="connsiteY5" fmla="*/ 2340 h 47082"/>
                <a:gd name="connsiteX6" fmla="*/ 36243 w 44000"/>
                <a:gd name="connsiteY6" fmla="*/ 549 h 47082"/>
                <a:gd name="connsiteX7" fmla="*/ 39098 w 44000"/>
                <a:gd name="connsiteY7" fmla="*/ 5435 h 47082"/>
                <a:gd name="connsiteX8" fmla="*/ 42762 w 44000"/>
                <a:gd name="connsiteY8" fmla="*/ 10177 h 47082"/>
                <a:gd name="connsiteX9" fmla="*/ 42598 w 44000"/>
                <a:gd name="connsiteY9" fmla="*/ 15319 h 47082"/>
                <a:gd name="connsiteX10" fmla="*/ 43796 w 44000"/>
                <a:gd name="connsiteY10" fmla="*/ 23181 h 47082"/>
                <a:gd name="connsiteX11" fmla="*/ 38184 w 44000"/>
                <a:gd name="connsiteY11" fmla="*/ 30063 h 47082"/>
                <a:gd name="connsiteX12" fmla="*/ 36175 w 44000"/>
                <a:gd name="connsiteY12" fmla="*/ 35960 h 47082"/>
                <a:gd name="connsiteX13" fmla="*/ 29335 w 44000"/>
                <a:gd name="connsiteY13" fmla="*/ 36674 h 47082"/>
                <a:gd name="connsiteX14" fmla="*/ 24447 w 44000"/>
                <a:gd name="connsiteY14" fmla="*/ 42965 h 47082"/>
                <a:gd name="connsiteX15" fmla="*/ 17260 w 44000"/>
                <a:gd name="connsiteY15" fmla="*/ 39125 h 47082"/>
                <a:gd name="connsiteX16" fmla="*/ 3280 w 44000"/>
                <a:gd name="connsiteY16" fmla="*/ 41729 h 47082"/>
                <a:gd name="connsiteX17" fmla="*/ 2 w 44000"/>
                <a:gd name="connsiteY17" fmla="*/ 46464 h 47082"/>
                <a:gd name="connsiteX18" fmla="*/ 2893 w 44000"/>
                <a:gd name="connsiteY18" fmla="*/ 25410 h 47082"/>
                <a:gd name="connsiteX19" fmla="*/ 775 w 44000"/>
                <a:gd name="connsiteY19" fmla="*/ 19563 h 47082"/>
                <a:gd name="connsiteX20" fmla="*/ 4643 w 44000"/>
                <a:gd name="connsiteY20" fmla="*/ 14366 h 47082"/>
                <a:gd name="connsiteX21" fmla="*/ 4680 w 44000"/>
                <a:gd name="connsiteY21" fmla="*/ 14229 h 47082"/>
                <a:gd name="connsiteX0" fmla="*/ 5473 w 44000"/>
                <a:gd name="connsiteY0" fmla="*/ 26036 h 47082"/>
                <a:gd name="connsiteX1" fmla="*/ 2940 w 44000"/>
                <a:gd name="connsiteY1" fmla="*/ 25239 h 47082"/>
                <a:gd name="connsiteX2" fmla="*/ 7708 w 44000"/>
                <a:gd name="connsiteY2" fmla="*/ 34758 h 47082"/>
                <a:gd name="connsiteX3" fmla="*/ 1880 w 44000"/>
                <a:gd name="connsiteY3" fmla="*/ 43670 h 47082"/>
                <a:gd name="connsiteX4" fmla="*/ 17258 w 44000"/>
                <a:gd name="connsiteY4" fmla="*/ 38949 h 47082"/>
                <a:gd name="connsiteX5" fmla="*/ 16590 w 44000"/>
                <a:gd name="connsiteY5" fmla="*/ 37209 h 47082"/>
                <a:gd name="connsiteX6" fmla="*/ 29607 w 44000"/>
                <a:gd name="connsiteY6" fmla="*/ 34610 h 47082"/>
                <a:gd name="connsiteX7" fmla="*/ 29340 w 44000"/>
                <a:gd name="connsiteY7" fmla="*/ 36519 h 47082"/>
                <a:gd name="connsiteX8" fmla="*/ 34909 w 44000"/>
                <a:gd name="connsiteY8" fmla="*/ 22813 h 47082"/>
                <a:gd name="connsiteX9" fmla="*/ 38160 w 44000"/>
                <a:gd name="connsiteY9" fmla="*/ 29949 h 47082"/>
                <a:gd name="connsiteX10" fmla="*/ 42578 w 44000"/>
                <a:gd name="connsiteY10" fmla="*/ 15213 h 47082"/>
                <a:gd name="connsiteX11" fmla="*/ 41130 w 44000"/>
                <a:gd name="connsiteY11" fmla="*/ 17889 h 47082"/>
                <a:gd name="connsiteX12" fmla="*/ 39104 w 44000"/>
                <a:gd name="connsiteY12" fmla="*/ 5285 h 47082"/>
                <a:gd name="connsiteX13" fmla="*/ 39180 w 44000"/>
                <a:gd name="connsiteY13" fmla="*/ 6549 h 47082"/>
                <a:gd name="connsiteX14" fmla="*/ 29858 w 44000"/>
                <a:gd name="connsiteY14" fmla="*/ 3811 h 47082"/>
                <a:gd name="connsiteX15" fmla="*/ 30600 w 44000"/>
                <a:gd name="connsiteY15" fmla="*/ 2199 h 47082"/>
                <a:gd name="connsiteX16" fmla="*/ 22921 w 44000"/>
                <a:gd name="connsiteY16" fmla="*/ 4579 h 47082"/>
                <a:gd name="connsiteX17" fmla="*/ 23280 w 44000"/>
                <a:gd name="connsiteY17" fmla="*/ 3189 h 47082"/>
                <a:gd name="connsiteX18" fmla="*/ 14780 w 44000"/>
                <a:gd name="connsiteY18" fmla="*/ 5051 h 47082"/>
                <a:gd name="connsiteX19" fmla="*/ 16080 w 44000"/>
                <a:gd name="connsiteY19" fmla="*/ 6399 h 47082"/>
                <a:gd name="connsiteX20" fmla="*/ 4907 w 44000"/>
                <a:gd name="connsiteY20" fmla="*/ 15648 h 47082"/>
                <a:gd name="connsiteX21" fmla="*/ 4680 w 44000"/>
                <a:gd name="connsiteY21" fmla="*/ 14229 h 47082"/>
                <a:gd name="connsiteX0" fmla="*/ 4680 w 44000"/>
                <a:gd name="connsiteY0" fmla="*/ 14229 h 47082"/>
                <a:gd name="connsiteX1" fmla="*/ 6403 w 44000"/>
                <a:gd name="connsiteY1" fmla="*/ 6766 h 47082"/>
                <a:gd name="connsiteX2" fmla="*/ 14785 w 44000"/>
                <a:gd name="connsiteY2" fmla="*/ 5061 h 47082"/>
                <a:gd name="connsiteX3" fmla="*/ 23236 w 44000"/>
                <a:gd name="connsiteY3" fmla="*/ 3291 h 47082"/>
                <a:gd name="connsiteX4" fmla="*/ 26529 w 44000"/>
                <a:gd name="connsiteY4" fmla="*/ 59 h 47082"/>
                <a:gd name="connsiteX5" fmla="*/ 30613 w 44000"/>
                <a:gd name="connsiteY5" fmla="*/ 2340 h 47082"/>
                <a:gd name="connsiteX6" fmla="*/ 36243 w 44000"/>
                <a:gd name="connsiteY6" fmla="*/ 549 h 47082"/>
                <a:gd name="connsiteX7" fmla="*/ 39098 w 44000"/>
                <a:gd name="connsiteY7" fmla="*/ 5435 h 47082"/>
                <a:gd name="connsiteX8" fmla="*/ 42762 w 44000"/>
                <a:gd name="connsiteY8" fmla="*/ 10177 h 47082"/>
                <a:gd name="connsiteX9" fmla="*/ 42598 w 44000"/>
                <a:gd name="connsiteY9" fmla="*/ 15319 h 47082"/>
                <a:gd name="connsiteX10" fmla="*/ 43796 w 44000"/>
                <a:gd name="connsiteY10" fmla="*/ 23181 h 47082"/>
                <a:gd name="connsiteX11" fmla="*/ 38184 w 44000"/>
                <a:gd name="connsiteY11" fmla="*/ 30063 h 47082"/>
                <a:gd name="connsiteX12" fmla="*/ 36175 w 44000"/>
                <a:gd name="connsiteY12" fmla="*/ 35960 h 47082"/>
                <a:gd name="connsiteX13" fmla="*/ 29335 w 44000"/>
                <a:gd name="connsiteY13" fmla="*/ 36674 h 47082"/>
                <a:gd name="connsiteX14" fmla="*/ 24447 w 44000"/>
                <a:gd name="connsiteY14" fmla="*/ 42965 h 47082"/>
                <a:gd name="connsiteX15" fmla="*/ 17260 w 44000"/>
                <a:gd name="connsiteY15" fmla="*/ 39125 h 47082"/>
                <a:gd name="connsiteX16" fmla="*/ 3280 w 44000"/>
                <a:gd name="connsiteY16" fmla="*/ 41729 h 47082"/>
                <a:gd name="connsiteX17" fmla="*/ 2 w 44000"/>
                <a:gd name="connsiteY17" fmla="*/ 46464 h 47082"/>
                <a:gd name="connsiteX18" fmla="*/ 2893 w 44000"/>
                <a:gd name="connsiteY18" fmla="*/ 25410 h 47082"/>
                <a:gd name="connsiteX19" fmla="*/ 775 w 44000"/>
                <a:gd name="connsiteY19" fmla="*/ 19563 h 47082"/>
                <a:gd name="connsiteX20" fmla="*/ 4643 w 44000"/>
                <a:gd name="connsiteY20" fmla="*/ 14366 h 47082"/>
                <a:gd name="connsiteX21" fmla="*/ 4680 w 44000"/>
                <a:gd name="connsiteY21" fmla="*/ 14229 h 47082"/>
                <a:gd name="connsiteX0" fmla="*/ 5473 w 44000"/>
                <a:gd name="connsiteY0" fmla="*/ 26036 h 47082"/>
                <a:gd name="connsiteX1" fmla="*/ 2940 w 44000"/>
                <a:gd name="connsiteY1" fmla="*/ 25239 h 47082"/>
                <a:gd name="connsiteX2" fmla="*/ 7708 w 44000"/>
                <a:gd name="connsiteY2" fmla="*/ 34758 h 47082"/>
                <a:gd name="connsiteX3" fmla="*/ 1880 w 44000"/>
                <a:gd name="connsiteY3" fmla="*/ 43670 h 47082"/>
                <a:gd name="connsiteX4" fmla="*/ 17258 w 44000"/>
                <a:gd name="connsiteY4" fmla="*/ 38949 h 47082"/>
                <a:gd name="connsiteX5" fmla="*/ 25087 w 44000"/>
                <a:gd name="connsiteY5" fmla="*/ 25266 h 47082"/>
                <a:gd name="connsiteX6" fmla="*/ 29607 w 44000"/>
                <a:gd name="connsiteY6" fmla="*/ 34610 h 47082"/>
                <a:gd name="connsiteX7" fmla="*/ 29340 w 44000"/>
                <a:gd name="connsiteY7" fmla="*/ 36519 h 47082"/>
                <a:gd name="connsiteX8" fmla="*/ 34909 w 44000"/>
                <a:gd name="connsiteY8" fmla="*/ 22813 h 47082"/>
                <a:gd name="connsiteX9" fmla="*/ 38160 w 44000"/>
                <a:gd name="connsiteY9" fmla="*/ 29949 h 47082"/>
                <a:gd name="connsiteX10" fmla="*/ 42578 w 44000"/>
                <a:gd name="connsiteY10" fmla="*/ 15213 h 47082"/>
                <a:gd name="connsiteX11" fmla="*/ 41130 w 44000"/>
                <a:gd name="connsiteY11" fmla="*/ 17889 h 47082"/>
                <a:gd name="connsiteX12" fmla="*/ 39104 w 44000"/>
                <a:gd name="connsiteY12" fmla="*/ 5285 h 47082"/>
                <a:gd name="connsiteX13" fmla="*/ 39180 w 44000"/>
                <a:gd name="connsiteY13" fmla="*/ 6549 h 47082"/>
                <a:gd name="connsiteX14" fmla="*/ 29858 w 44000"/>
                <a:gd name="connsiteY14" fmla="*/ 3811 h 47082"/>
                <a:gd name="connsiteX15" fmla="*/ 30600 w 44000"/>
                <a:gd name="connsiteY15" fmla="*/ 2199 h 47082"/>
                <a:gd name="connsiteX16" fmla="*/ 22921 w 44000"/>
                <a:gd name="connsiteY16" fmla="*/ 4579 h 47082"/>
                <a:gd name="connsiteX17" fmla="*/ 23280 w 44000"/>
                <a:gd name="connsiteY17" fmla="*/ 3189 h 47082"/>
                <a:gd name="connsiteX18" fmla="*/ 14780 w 44000"/>
                <a:gd name="connsiteY18" fmla="*/ 5051 h 47082"/>
                <a:gd name="connsiteX19" fmla="*/ 16080 w 44000"/>
                <a:gd name="connsiteY19" fmla="*/ 6399 h 47082"/>
                <a:gd name="connsiteX20" fmla="*/ 4907 w 44000"/>
                <a:gd name="connsiteY20" fmla="*/ 15648 h 47082"/>
                <a:gd name="connsiteX21" fmla="*/ 4680 w 44000"/>
                <a:gd name="connsiteY21" fmla="*/ 14229 h 47082"/>
                <a:gd name="connsiteX0" fmla="*/ 4680 w 44000"/>
                <a:gd name="connsiteY0" fmla="*/ 14229 h 47082"/>
                <a:gd name="connsiteX1" fmla="*/ 6403 w 44000"/>
                <a:gd name="connsiteY1" fmla="*/ 6766 h 47082"/>
                <a:gd name="connsiteX2" fmla="*/ 14785 w 44000"/>
                <a:gd name="connsiteY2" fmla="*/ 5061 h 47082"/>
                <a:gd name="connsiteX3" fmla="*/ 23236 w 44000"/>
                <a:gd name="connsiteY3" fmla="*/ 3291 h 47082"/>
                <a:gd name="connsiteX4" fmla="*/ 26529 w 44000"/>
                <a:gd name="connsiteY4" fmla="*/ 59 h 47082"/>
                <a:gd name="connsiteX5" fmla="*/ 30613 w 44000"/>
                <a:gd name="connsiteY5" fmla="*/ 2340 h 47082"/>
                <a:gd name="connsiteX6" fmla="*/ 36243 w 44000"/>
                <a:gd name="connsiteY6" fmla="*/ 549 h 47082"/>
                <a:gd name="connsiteX7" fmla="*/ 39098 w 44000"/>
                <a:gd name="connsiteY7" fmla="*/ 5435 h 47082"/>
                <a:gd name="connsiteX8" fmla="*/ 42762 w 44000"/>
                <a:gd name="connsiteY8" fmla="*/ 10177 h 47082"/>
                <a:gd name="connsiteX9" fmla="*/ 42598 w 44000"/>
                <a:gd name="connsiteY9" fmla="*/ 15319 h 47082"/>
                <a:gd name="connsiteX10" fmla="*/ 43796 w 44000"/>
                <a:gd name="connsiteY10" fmla="*/ 23181 h 47082"/>
                <a:gd name="connsiteX11" fmla="*/ 38184 w 44000"/>
                <a:gd name="connsiteY11" fmla="*/ 30063 h 47082"/>
                <a:gd name="connsiteX12" fmla="*/ 36175 w 44000"/>
                <a:gd name="connsiteY12" fmla="*/ 35960 h 47082"/>
                <a:gd name="connsiteX13" fmla="*/ 29335 w 44000"/>
                <a:gd name="connsiteY13" fmla="*/ 36674 h 47082"/>
                <a:gd name="connsiteX14" fmla="*/ 24447 w 44000"/>
                <a:gd name="connsiteY14" fmla="*/ 42965 h 47082"/>
                <a:gd name="connsiteX15" fmla="*/ 17260 w 44000"/>
                <a:gd name="connsiteY15" fmla="*/ 39125 h 47082"/>
                <a:gd name="connsiteX16" fmla="*/ 3280 w 44000"/>
                <a:gd name="connsiteY16" fmla="*/ 41729 h 47082"/>
                <a:gd name="connsiteX17" fmla="*/ 2 w 44000"/>
                <a:gd name="connsiteY17" fmla="*/ 46464 h 47082"/>
                <a:gd name="connsiteX18" fmla="*/ 2893 w 44000"/>
                <a:gd name="connsiteY18" fmla="*/ 25410 h 47082"/>
                <a:gd name="connsiteX19" fmla="*/ 775 w 44000"/>
                <a:gd name="connsiteY19" fmla="*/ 19563 h 47082"/>
                <a:gd name="connsiteX20" fmla="*/ 4643 w 44000"/>
                <a:gd name="connsiteY20" fmla="*/ 14366 h 47082"/>
                <a:gd name="connsiteX21" fmla="*/ 4680 w 44000"/>
                <a:gd name="connsiteY21" fmla="*/ 14229 h 47082"/>
                <a:gd name="connsiteX0" fmla="*/ 5473 w 44000"/>
                <a:gd name="connsiteY0" fmla="*/ 26036 h 47082"/>
                <a:gd name="connsiteX1" fmla="*/ 2940 w 44000"/>
                <a:gd name="connsiteY1" fmla="*/ 25239 h 47082"/>
                <a:gd name="connsiteX2" fmla="*/ 7708 w 44000"/>
                <a:gd name="connsiteY2" fmla="*/ 34758 h 47082"/>
                <a:gd name="connsiteX3" fmla="*/ 1880 w 44000"/>
                <a:gd name="connsiteY3" fmla="*/ 43670 h 47082"/>
                <a:gd name="connsiteX4" fmla="*/ 17258 w 44000"/>
                <a:gd name="connsiteY4" fmla="*/ 38949 h 47082"/>
                <a:gd name="connsiteX5" fmla="*/ 20996 w 44000"/>
                <a:gd name="connsiteY5" fmla="*/ 30384 h 47082"/>
                <a:gd name="connsiteX6" fmla="*/ 29607 w 44000"/>
                <a:gd name="connsiteY6" fmla="*/ 34610 h 47082"/>
                <a:gd name="connsiteX7" fmla="*/ 29340 w 44000"/>
                <a:gd name="connsiteY7" fmla="*/ 36519 h 47082"/>
                <a:gd name="connsiteX8" fmla="*/ 34909 w 44000"/>
                <a:gd name="connsiteY8" fmla="*/ 22813 h 47082"/>
                <a:gd name="connsiteX9" fmla="*/ 38160 w 44000"/>
                <a:gd name="connsiteY9" fmla="*/ 29949 h 47082"/>
                <a:gd name="connsiteX10" fmla="*/ 42578 w 44000"/>
                <a:gd name="connsiteY10" fmla="*/ 15213 h 47082"/>
                <a:gd name="connsiteX11" fmla="*/ 41130 w 44000"/>
                <a:gd name="connsiteY11" fmla="*/ 17889 h 47082"/>
                <a:gd name="connsiteX12" fmla="*/ 39104 w 44000"/>
                <a:gd name="connsiteY12" fmla="*/ 5285 h 47082"/>
                <a:gd name="connsiteX13" fmla="*/ 39180 w 44000"/>
                <a:gd name="connsiteY13" fmla="*/ 6549 h 47082"/>
                <a:gd name="connsiteX14" fmla="*/ 29858 w 44000"/>
                <a:gd name="connsiteY14" fmla="*/ 3811 h 47082"/>
                <a:gd name="connsiteX15" fmla="*/ 30600 w 44000"/>
                <a:gd name="connsiteY15" fmla="*/ 2199 h 47082"/>
                <a:gd name="connsiteX16" fmla="*/ 22921 w 44000"/>
                <a:gd name="connsiteY16" fmla="*/ 4579 h 47082"/>
                <a:gd name="connsiteX17" fmla="*/ 23280 w 44000"/>
                <a:gd name="connsiteY17" fmla="*/ 3189 h 47082"/>
                <a:gd name="connsiteX18" fmla="*/ 14780 w 44000"/>
                <a:gd name="connsiteY18" fmla="*/ 5051 h 47082"/>
                <a:gd name="connsiteX19" fmla="*/ 16080 w 44000"/>
                <a:gd name="connsiteY19" fmla="*/ 6399 h 47082"/>
                <a:gd name="connsiteX20" fmla="*/ 4907 w 44000"/>
                <a:gd name="connsiteY20" fmla="*/ 15648 h 47082"/>
                <a:gd name="connsiteX21" fmla="*/ 4680 w 44000"/>
                <a:gd name="connsiteY21" fmla="*/ 14229 h 47082"/>
                <a:gd name="connsiteX0" fmla="*/ 4680 w 44000"/>
                <a:gd name="connsiteY0" fmla="*/ 14229 h 47082"/>
                <a:gd name="connsiteX1" fmla="*/ 6403 w 44000"/>
                <a:gd name="connsiteY1" fmla="*/ 6766 h 47082"/>
                <a:gd name="connsiteX2" fmla="*/ 14785 w 44000"/>
                <a:gd name="connsiteY2" fmla="*/ 5061 h 47082"/>
                <a:gd name="connsiteX3" fmla="*/ 23236 w 44000"/>
                <a:gd name="connsiteY3" fmla="*/ 3291 h 47082"/>
                <a:gd name="connsiteX4" fmla="*/ 26529 w 44000"/>
                <a:gd name="connsiteY4" fmla="*/ 59 h 47082"/>
                <a:gd name="connsiteX5" fmla="*/ 30613 w 44000"/>
                <a:gd name="connsiteY5" fmla="*/ 2340 h 47082"/>
                <a:gd name="connsiteX6" fmla="*/ 36243 w 44000"/>
                <a:gd name="connsiteY6" fmla="*/ 549 h 47082"/>
                <a:gd name="connsiteX7" fmla="*/ 39098 w 44000"/>
                <a:gd name="connsiteY7" fmla="*/ 5435 h 47082"/>
                <a:gd name="connsiteX8" fmla="*/ 42762 w 44000"/>
                <a:gd name="connsiteY8" fmla="*/ 10177 h 47082"/>
                <a:gd name="connsiteX9" fmla="*/ 42598 w 44000"/>
                <a:gd name="connsiteY9" fmla="*/ 15319 h 47082"/>
                <a:gd name="connsiteX10" fmla="*/ 43796 w 44000"/>
                <a:gd name="connsiteY10" fmla="*/ 23181 h 47082"/>
                <a:gd name="connsiteX11" fmla="*/ 38184 w 44000"/>
                <a:gd name="connsiteY11" fmla="*/ 30063 h 47082"/>
                <a:gd name="connsiteX12" fmla="*/ 36175 w 44000"/>
                <a:gd name="connsiteY12" fmla="*/ 35960 h 47082"/>
                <a:gd name="connsiteX13" fmla="*/ 29335 w 44000"/>
                <a:gd name="connsiteY13" fmla="*/ 36674 h 47082"/>
                <a:gd name="connsiteX14" fmla="*/ 24447 w 44000"/>
                <a:gd name="connsiteY14" fmla="*/ 42965 h 47082"/>
                <a:gd name="connsiteX15" fmla="*/ 17260 w 44000"/>
                <a:gd name="connsiteY15" fmla="*/ 39125 h 47082"/>
                <a:gd name="connsiteX16" fmla="*/ 3280 w 44000"/>
                <a:gd name="connsiteY16" fmla="*/ 41729 h 47082"/>
                <a:gd name="connsiteX17" fmla="*/ 2 w 44000"/>
                <a:gd name="connsiteY17" fmla="*/ 46464 h 47082"/>
                <a:gd name="connsiteX18" fmla="*/ 2893 w 44000"/>
                <a:gd name="connsiteY18" fmla="*/ 25410 h 47082"/>
                <a:gd name="connsiteX19" fmla="*/ 775 w 44000"/>
                <a:gd name="connsiteY19" fmla="*/ 19563 h 47082"/>
                <a:gd name="connsiteX20" fmla="*/ 4643 w 44000"/>
                <a:gd name="connsiteY20" fmla="*/ 14366 h 47082"/>
                <a:gd name="connsiteX21" fmla="*/ 4680 w 44000"/>
                <a:gd name="connsiteY21" fmla="*/ 14229 h 47082"/>
                <a:gd name="connsiteX0" fmla="*/ 5473 w 44000"/>
                <a:gd name="connsiteY0" fmla="*/ 26036 h 47082"/>
                <a:gd name="connsiteX1" fmla="*/ 2940 w 44000"/>
                <a:gd name="connsiteY1" fmla="*/ 25239 h 47082"/>
                <a:gd name="connsiteX2" fmla="*/ 7708 w 44000"/>
                <a:gd name="connsiteY2" fmla="*/ 34758 h 47082"/>
                <a:gd name="connsiteX3" fmla="*/ 1880 w 44000"/>
                <a:gd name="connsiteY3" fmla="*/ 43670 h 47082"/>
                <a:gd name="connsiteX4" fmla="*/ 17258 w 44000"/>
                <a:gd name="connsiteY4" fmla="*/ 38949 h 47082"/>
                <a:gd name="connsiteX5" fmla="*/ 17062 w 44000"/>
                <a:gd name="connsiteY5" fmla="*/ 36782 h 47082"/>
                <a:gd name="connsiteX6" fmla="*/ 29607 w 44000"/>
                <a:gd name="connsiteY6" fmla="*/ 34610 h 47082"/>
                <a:gd name="connsiteX7" fmla="*/ 29340 w 44000"/>
                <a:gd name="connsiteY7" fmla="*/ 36519 h 47082"/>
                <a:gd name="connsiteX8" fmla="*/ 34909 w 44000"/>
                <a:gd name="connsiteY8" fmla="*/ 22813 h 47082"/>
                <a:gd name="connsiteX9" fmla="*/ 38160 w 44000"/>
                <a:gd name="connsiteY9" fmla="*/ 29949 h 47082"/>
                <a:gd name="connsiteX10" fmla="*/ 42578 w 44000"/>
                <a:gd name="connsiteY10" fmla="*/ 15213 h 47082"/>
                <a:gd name="connsiteX11" fmla="*/ 41130 w 44000"/>
                <a:gd name="connsiteY11" fmla="*/ 17889 h 47082"/>
                <a:gd name="connsiteX12" fmla="*/ 39104 w 44000"/>
                <a:gd name="connsiteY12" fmla="*/ 5285 h 47082"/>
                <a:gd name="connsiteX13" fmla="*/ 39180 w 44000"/>
                <a:gd name="connsiteY13" fmla="*/ 6549 h 47082"/>
                <a:gd name="connsiteX14" fmla="*/ 29858 w 44000"/>
                <a:gd name="connsiteY14" fmla="*/ 3811 h 47082"/>
                <a:gd name="connsiteX15" fmla="*/ 30600 w 44000"/>
                <a:gd name="connsiteY15" fmla="*/ 2199 h 47082"/>
                <a:gd name="connsiteX16" fmla="*/ 22921 w 44000"/>
                <a:gd name="connsiteY16" fmla="*/ 4579 h 47082"/>
                <a:gd name="connsiteX17" fmla="*/ 23280 w 44000"/>
                <a:gd name="connsiteY17" fmla="*/ 3189 h 47082"/>
                <a:gd name="connsiteX18" fmla="*/ 14780 w 44000"/>
                <a:gd name="connsiteY18" fmla="*/ 5051 h 47082"/>
                <a:gd name="connsiteX19" fmla="*/ 16080 w 44000"/>
                <a:gd name="connsiteY19" fmla="*/ 6399 h 47082"/>
                <a:gd name="connsiteX20" fmla="*/ 4907 w 44000"/>
                <a:gd name="connsiteY20" fmla="*/ 15648 h 47082"/>
                <a:gd name="connsiteX21" fmla="*/ 4680 w 44000"/>
                <a:gd name="connsiteY21" fmla="*/ 14229 h 47082"/>
                <a:gd name="connsiteX0" fmla="*/ 4680 w 44000"/>
                <a:gd name="connsiteY0" fmla="*/ 14229 h 47082"/>
                <a:gd name="connsiteX1" fmla="*/ 6403 w 44000"/>
                <a:gd name="connsiteY1" fmla="*/ 6766 h 47082"/>
                <a:gd name="connsiteX2" fmla="*/ 14785 w 44000"/>
                <a:gd name="connsiteY2" fmla="*/ 5061 h 47082"/>
                <a:gd name="connsiteX3" fmla="*/ 23236 w 44000"/>
                <a:gd name="connsiteY3" fmla="*/ 3291 h 47082"/>
                <a:gd name="connsiteX4" fmla="*/ 26529 w 44000"/>
                <a:gd name="connsiteY4" fmla="*/ 59 h 47082"/>
                <a:gd name="connsiteX5" fmla="*/ 30613 w 44000"/>
                <a:gd name="connsiteY5" fmla="*/ 2340 h 47082"/>
                <a:gd name="connsiteX6" fmla="*/ 36243 w 44000"/>
                <a:gd name="connsiteY6" fmla="*/ 549 h 47082"/>
                <a:gd name="connsiteX7" fmla="*/ 39098 w 44000"/>
                <a:gd name="connsiteY7" fmla="*/ 5435 h 47082"/>
                <a:gd name="connsiteX8" fmla="*/ 42762 w 44000"/>
                <a:gd name="connsiteY8" fmla="*/ 10177 h 47082"/>
                <a:gd name="connsiteX9" fmla="*/ 42598 w 44000"/>
                <a:gd name="connsiteY9" fmla="*/ 15319 h 47082"/>
                <a:gd name="connsiteX10" fmla="*/ 43796 w 44000"/>
                <a:gd name="connsiteY10" fmla="*/ 23181 h 47082"/>
                <a:gd name="connsiteX11" fmla="*/ 38184 w 44000"/>
                <a:gd name="connsiteY11" fmla="*/ 30063 h 47082"/>
                <a:gd name="connsiteX12" fmla="*/ 36175 w 44000"/>
                <a:gd name="connsiteY12" fmla="*/ 35960 h 47082"/>
                <a:gd name="connsiteX13" fmla="*/ 29335 w 44000"/>
                <a:gd name="connsiteY13" fmla="*/ 36674 h 47082"/>
                <a:gd name="connsiteX14" fmla="*/ 24604 w 44000"/>
                <a:gd name="connsiteY14" fmla="*/ 38273 h 47082"/>
                <a:gd name="connsiteX15" fmla="*/ 17260 w 44000"/>
                <a:gd name="connsiteY15" fmla="*/ 39125 h 47082"/>
                <a:gd name="connsiteX16" fmla="*/ 3280 w 44000"/>
                <a:gd name="connsiteY16" fmla="*/ 41729 h 47082"/>
                <a:gd name="connsiteX17" fmla="*/ 2 w 44000"/>
                <a:gd name="connsiteY17" fmla="*/ 46464 h 47082"/>
                <a:gd name="connsiteX18" fmla="*/ 2893 w 44000"/>
                <a:gd name="connsiteY18" fmla="*/ 25410 h 47082"/>
                <a:gd name="connsiteX19" fmla="*/ 775 w 44000"/>
                <a:gd name="connsiteY19" fmla="*/ 19563 h 47082"/>
                <a:gd name="connsiteX20" fmla="*/ 4643 w 44000"/>
                <a:gd name="connsiteY20" fmla="*/ 14366 h 47082"/>
                <a:gd name="connsiteX21" fmla="*/ 4680 w 44000"/>
                <a:gd name="connsiteY21" fmla="*/ 14229 h 47082"/>
                <a:gd name="connsiteX0" fmla="*/ 5473 w 44000"/>
                <a:gd name="connsiteY0" fmla="*/ 26036 h 47082"/>
                <a:gd name="connsiteX1" fmla="*/ 2940 w 44000"/>
                <a:gd name="connsiteY1" fmla="*/ 25239 h 47082"/>
                <a:gd name="connsiteX2" fmla="*/ 7708 w 44000"/>
                <a:gd name="connsiteY2" fmla="*/ 34758 h 47082"/>
                <a:gd name="connsiteX3" fmla="*/ 1880 w 44000"/>
                <a:gd name="connsiteY3" fmla="*/ 43670 h 47082"/>
                <a:gd name="connsiteX4" fmla="*/ 17258 w 44000"/>
                <a:gd name="connsiteY4" fmla="*/ 38949 h 47082"/>
                <a:gd name="connsiteX5" fmla="*/ 17062 w 44000"/>
                <a:gd name="connsiteY5" fmla="*/ 36782 h 47082"/>
                <a:gd name="connsiteX6" fmla="*/ 29607 w 44000"/>
                <a:gd name="connsiteY6" fmla="*/ 34610 h 47082"/>
                <a:gd name="connsiteX7" fmla="*/ 29340 w 44000"/>
                <a:gd name="connsiteY7" fmla="*/ 36519 h 47082"/>
                <a:gd name="connsiteX8" fmla="*/ 34909 w 44000"/>
                <a:gd name="connsiteY8" fmla="*/ 22813 h 47082"/>
                <a:gd name="connsiteX9" fmla="*/ 38160 w 44000"/>
                <a:gd name="connsiteY9" fmla="*/ 29949 h 47082"/>
                <a:gd name="connsiteX10" fmla="*/ 42578 w 44000"/>
                <a:gd name="connsiteY10" fmla="*/ 15213 h 47082"/>
                <a:gd name="connsiteX11" fmla="*/ 41130 w 44000"/>
                <a:gd name="connsiteY11" fmla="*/ 17889 h 47082"/>
                <a:gd name="connsiteX12" fmla="*/ 39104 w 44000"/>
                <a:gd name="connsiteY12" fmla="*/ 5285 h 47082"/>
                <a:gd name="connsiteX13" fmla="*/ 39180 w 44000"/>
                <a:gd name="connsiteY13" fmla="*/ 6549 h 47082"/>
                <a:gd name="connsiteX14" fmla="*/ 29858 w 44000"/>
                <a:gd name="connsiteY14" fmla="*/ 3811 h 47082"/>
                <a:gd name="connsiteX15" fmla="*/ 30600 w 44000"/>
                <a:gd name="connsiteY15" fmla="*/ 2199 h 47082"/>
                <a:gd name="connsiteX16" fmla="*/ 22921 w 44000"/>
                <a:gd name="connsiteY16" fmla="*/ 4579 h 47082"/>
                <a:gd name="connsiteX17" fmla="*/ 23280 w 44000"/>
                <a:gd name="connsiteY17" fmla="*/ 3189 h 47082"/>
                <a:gd name="connsiteX18" fmla="*/ 14780 w 44000"/>
                <a:gd name="connsiteY18" fmla="*/ 5051 h 47082"/>
                <a:gd name="connsiteX19" fmla="*/ 16080 w 44000"/>
                <a:gd name="connsiteY19" fmla="*/ 6399 h 47082"/>
                <a:gd name="connsiteX20" fmla="*/ 4907 w 44000"/>
                <a:gd name="connsiteY20" fmla="*/ 15648 h 47082"/>
                <a:gd name="connsiteX21" fmla="*/ 4680 w 44000"/>
                <a:gd name="connsiteY21" fmla="*/ 14229 h 47082"/>
                <a:gd name="connsiteX0" fmla="*/ 4680 w 44000"/>
                <a:gd name="connsiteY0" fmla="*/ 14229 h 47082"/>
                <a:gd name="connsiteX1" fmla="*/ 6403 w 44000"/>
                <a:gd name="connsiteY1" fmla="*/ 6766 h 47082"/>
                <a:gd name="connsiteX2" fmla="*/ 14785 w 44000"/>
                <a:gd name="connsiteY2" fmla="*/ 5061 h 47082"/>
                <a:gd name="connsiteX3" fmla="*/ 23236 w 44000"/>
                <a:gd name="connsiteY3" fmla="*/ 3291 h 47082"/>
                <a:gd name="connsiteX4" fmla="*/ 26529 w 44000"/>
                <a:gd name="connsiteY4" fmla="*/ 59 h 47082"/>
                <a:gd name="connsiteX5" fmla="*/ 30613 w 44000"/>
                <a:gd name="connsiteY5" fmla="*/ 2340 h 47082"/>
                <a:gd name="connsiteX6" fmla="*/ 36243 w 44000"/>
                <a:gd name="connsiteY6" fmla="*/ 549 h 47082"/>
                <a:gd name="connsiteX7" fmla="*/ 39098 w 44000"/>
                <a:gd name="connsiteY7" fmla="*/ 5435 h 47082"/>
                <a:gd name="connsiteX8" fmla="*/ 42762 w 44000"/>
                <a:gd name="connsiteY8" fmla="*/ 10177 h 47082"/>
                <a:gd name="connsiteX9" fmla="*/ 42598 w 44000"/>
                <a:gd name="connsiteY9" fmla="*/ 15319 h 47082"/>
                <a:gd name="connsiteX10" fmla="*/ 43796 w 44000"/>
                <a:gd name="connsiteY10" fmla="*/ 23181 h 47082"/>
                <a:gd name="connsiteX11" fmla="*/ 38184 w 44000"/>
                <a:gd name="connsiteY11" fmla="*/ 30063 h 47082"/>
                <a:gd name="connsiteX12" fmla="*/ 34916 w 44000"/>
                <a:gd name="connsiteY12" fmla="*/ 35107 h 47082"/>
                <a:gd name="connsiteX13" fmla="*/ 29335 w 44000"/>
                <a:gd name="connsiteY13" fmla="*/ 36674 h 47082"/>
                <a:gd name="connsiteX14" fmla="*/ 24604 w 44000"/>
                <a:gd name="connsiteY14" fmla="*/ 38273 h 47082"/>
                <a:gd name="connsiteX15" fmla="*/ 17260 w 44000"/>
                <a:gd name="connsiteY15" fmla="*/ 39125 h 47082"/>
                <a:gd name="connsiteX16" fmla="*/ 3280 w 44000"/>
                <a:gd name="connsiteY16" fmla="*/ 41729 h 47082"/>
                <a:gd name="connsiteX17" fmla="*/ 2 w 44000"/>
                <a:gd name="connsiteY17" fmla="*/ 46464 h 47082"/>
                <a:gd name="connsiteX18" fmla="*/ 2893 w 44000"/>
                <a:gd name="connsiteY18" fmla="*/ 25410 h 47082"/>
                <a:gd name="connsiteX19" fmla="*/ 775 w 44000"/>
                <a:gd name="connsiteY19" fmla="*/ 19563 h 47082"/>
                <a:gd name="connsiteX20" fmla="*/ 4643 w 44000"/>
                <a:gd name="connsiteY20" fmla="*/ 14366 h 47082"/>
                <a:gd name="connsiteX21" fmla="*/ 4680 w 44000"/>
                <a:gd name="connsiteY21" fmla="*/ 14229 h 47082"/>
                <a:gd name="connsiteX0" fmla="*/ 5473 w 44000"/>
                <a:gd name="connsiteY0" fmla="*/ 26036 h 47082"/>
                <a:gd name="connsiteX1" fmla="*/ 2940 w 44000"/>
                <a:gd name="connsiteY1" fmla="*/ 25239 h 47082"/>
                <a:gd name="connsiteX2" fmla="*/ 7708 w 44000"/>
                <a:gd name="connsiteY2" fmla="*/ 34758 h 47082"/>
                <a:gd name="connsiteX3" fmla="*/ 1880 w 44000"/>
                <a:gd name="connsiteY3" fmla="*/ 43670 h 47082"/>
                <a:gd name="connsiteX4" fmla="*/ 17258 w 44000"/>
                <a:gd name="connsiteY4" fmla="*/ 38949 h 47082"/>
                <a:gd name="connsiteX5" fmla="*/ 17062 w 44000"/>
                <a:gd name="connsiteY5" fmla="*/ 36782 h 47082"/>
                <a:gd name="connsiteX6" fmla="*/ 29607 w 44000"/>
                <a:gd name="connsiteY6" fmla="*/ 34610 h 47082"/>
                <a:gd name="connsiteX7" fmla="*/ 29340 w 44000"/>
                <a:gd name="connsiteY7" fmla="*/ 36519 h 47082"/>
                <a:gd name="connsiteX8" fmla="*/ 34909 w 44000"/>
                <a:gd name="connsiteY8" fmla="*/ 22813 h 47082"/>
                <a:gd name="connsiteX9" fmla="*/ 38160 w 44000"/>
                <a:gd name="connsiteY9" fmla="*/ 29949 h 47082"/>
                <a:gd name="connsiteX10" fmla="*/ 42578 w 44000"/>
                <a:gd name="connsiteY10" fmla="*/ 15213 h 47082"/>
                <a:gd name="connsiteX11" fmla="*/ 41130 w 44000"/>
                <a:gd name="connsiteY11" fmla="*/ 17889 h 47082"/>
                <a:gd name="connsiteX12" fmla="*/ 39104 w 44000"/>
                <a:gd name="connsiteY12" fmla="*/ 5285 h 47082"/>
                <a:gd name="connsiteX13" fmla="*/ 39180 w 44000"/>
                <a:gd name="connsiteY13" fmla="*/ 6549 h 47082"/>
                <a:gd name="connsiteX14" fmla="*/ 29858 w 44000"/>
                <a:gd name="connsiteY14" fmla="*/ 3811 h 47082"/>
                <a:gd name="connsiteX15" fmla="*/ 30600 w 44000"/>
                <a:gd name="connsiteY15" fmla="*/ 2199 h 47082"/>
                <a:gd name="connsiteX16" fmla="*/ 22921 w 44000"/>
                <a:gd name="connsiteY16" fmla="*/ 4579 h 47082"/>
                <a:gd name="connsiteX17" fmla="*/ 23280 w 44000"/>
                <a:gd name="connsiteY17" fmla="*/ 3189 h 47082"/>
                <a:gd name="connsiteX18" fmla="*/ 14780 w 44000"/>
                <a:gd name="connsiteY18" fmla="*/ 5051 h 47082"/>
                <a:gd name="connsiteX19" fmla="*/ 16080 w 44000"/>
                <a:gd name="connsiteY19" fmla="*/ 6399 h 47082"/>
                <a:gd name="connsiteX20" fmla="*/ 4907 w 44000"/>
                <a:gd name="connsiteY20" fmla="*/ 15648 h 47082"/>
                <a:gd name="connsiteX21" fmla="*/ 4680 w 44000"/>
                <a:gd name="connsiteY21" fmla="*/ 14229 h 47082"/>
                <a:gd name="connsiteX0" fmla="*/ 4680 w 44000"/>
                <a:gd name="connsiteY0" fmla="*/ 14229 h 47082"/>
                <a:gd name="connsiteX1" fmla="*/ 6403 w 44000"/>
                <a:gd name="connsiteY1" fmla="*/ 6766 h 47082"/>
                <a:gd name="connsiteX2" fmla="*/ 14785 w 44000"/>
                <a:gd name="connsiteY2" fmla="*/ 5061 h 47082"/>
                <a:gd name="connsiteX3" fmla="*/ 23236 w 44000"/>
                <a:gd name="connsiteY3" fmla="*/ 3291 h 47082"/>
                <a:gd name="connsiteX4" fmla="*/ 26529 w 44000"/>
                <a:gd name="connsiteY4" fmla="*/ 59 h 47082"/>
                <a:gd name="connsiteX5" fmla="*/ 30613 w 44000"/>
                <a:gd name="connsiteY5" fmla="*/ 2340 h 47082"/>
                <a:gd name="connsiteX6" fmla="*/ 36243 w 44000"/>
                <a:gd name="connsiteY6" fmla="*/ 549 h 47082"/>
                <a:gd name="connsiteX7" fmla="*/ 39098 w 44000"/>
                <a:gd name="connsiteY7" fmla="*/ 5435 h 47082"/>
                <a:gd name="connsiteX8" fmla="*/ 42762 w 44000"/>
                <a:gd name="connsiteY8" fmla="*/ 10177 h 47082"/>
                <a:gd name="connsiteX9" fmla="*/ 42598 w 44000"/>
                <a:gd name="connsiteY9" fmla="*/ 15319 h 47082"/>
                <a:gd name="connsiteX10" fmla="*/ 43796 w 44000"/>
                <a:gd name="connsiteY10" fmla="*/ 23181 h 47082"/>
                <a:gd name="connsiteX11" fmla="*/ 38184 w 44000"/>
                <a:gd name="connsiteY11" fmla="*/ 30063 h 47082"/>
                <a:gd name="connsiteX12" fmla="*/ 34916 w 44000"/>
                <a:gd name="connsiteY12" fmla="*/ 35107 h 47082"/>
                <a:gd name="connsiteX13" fmla="*/ 29335 w 44000"/>
                <a:gd name="connsiteY13" fmla="*/ 36674 h 47082"/>
                <a:gd name="connsiteX14" fmla="*/ 24604 w 44000"/>
                <a:gd name="connsiteY14" fmla="*/ 38273 h 47082"/>
                <a:gd name="connsiteX15" fmla="*/ 17260 w 44000"/>
                <a:gd name="connsiteY15" fmla="*/ 39125 h 47082"/>
                <a:gd name="connsiteX16" fmla="*/ 3280 w 44000"/>
                <a:gd name="connsiteY16" fmla="*/ 41729 h 47082"/>
                <a:gd name="connsiteX17" fmla="*/ 2 w 44000"/>
                <a:gd name="connsiteY17" fmla="*/ 46464 h 47082"/>
                <a:gd name="connsiteX18" fmla="*/ 2893 w 44000"/>
                <a:gd name="connsiteY18" fmla="*/ 25410 h 47082"/>
                <a:gd name="connsiteX19" fmla="*/ 775 w 44000"/>
                <a:gd name="connsiteY19" fmla="*/ 19563 h 47082"/>
                <a:gd name="connsiteX20" fmla="*/ 4643 w 44000"/>
                <a:gd name="connsiteY20" fmla="*/ 14366 h 47082"/>
                <a:gd name="connsiteX21" fmla="*/ 4680 w 44000"/>
                <a:gd name="connsiteY21" fmla="*/ 14229 h 47082"/>
                <a:gd name="connsiteX0" fmla="*/ 5473 w 44000"/>
                <a:gd name="connsiteY0" fmla="*/ 26036 h 47082"/>
                <a:gd name="connsiteX1" fmla="*/ 2940 w 44000"/>
                <a:gd name="connsiteY1" fmla="*/ 25239 h 47082"/>
                <a:gd name="connsiteX2" fmla="*/ 3966 w 44000"/>
                <a:gd name="connsiteY2" fmla="*/ 38462 h 47082"/>
                <a:gd name="connsiteX3" fmla="*/ 1880 w 44000"/>
                <a:gd name="connsiteY3" fmla="*/ 43670 h 47082"/>
                <a:gd name="connsiteX4" fmla="*/ 17258 w 44000"/>
                <a:gd name="connsiteY4" fmla="*/ 38949 h 47082"/>
                <a:gd name="connsiteX5" fmla="*/ 17062 w 44000"/>
                <a:gd name="connsiteY5" fmla="*/ 36782 h 47082"/>
                <a:gd name="connsiteX6" fmla="*/ 29607 w 44000"/>
                <a:gd name="connsiteY6" fmla="*/ 34610 h 47082"/>
                <a:gd name="connsiteX7" fmla="*/ 29340 w 44000"/>
                <a:gd name="connsiteY7" fmla="*/ 36519 h 47082"/>
                <a:gd name="connsiteX8" fmla="*/ 34909 w 44000"/>
                <a:gd name="connsiteY8" fmla="*/ 22813 h 47082"/>
                <a:gd name="connsiteX9" fmla="*/ 38160 w 44000"/>
                <a:gd name="connsiteY9" fmla="*/ 29949 h 47082"/>
                <a:gd name="connsiteX10" fmla="*/ 42578 w 44000"/>
                <a:gd name="connsiteY10" fmla="*/ 15213 h 47082"/>
                <a:gd name="connsiteX11" fmla="*/ 41130 w 44000"/>
                <a:gd name="connsiteY11" fmla="*/ 17889 h 47082"/>
                <a:gd name="connsiteX12" fmla="*/ 39104 w 44000"/>
                <a:gd name="connsiteY12" fmla="*/ 5285 h 47082"/>
                <a:gd name="connsiteX13" fmla="*/ 39180 w 44000"/>
                <a:gd name="connsiteY13" fmla="*/ 6549 h 47082"/>
                <a:gd name="connsiteX14" fmla="*/ 29858 w 44000"/>
                <a:gd name="connsiteY14" fmla="*/ 3811 h 47082"/>
                <a:gd name="connsiteX15" fmla="*/ 30600 w 44000"/>
                <a:gd name="connsiteY15" fmla="*/ 2199 h 47082"/>
                <a:gd name="connsiteX16" fmla="*/ 22921 w 44000"/>
                <a:gd name="connsiteY16" fmla="*/ 4579 h 47082"/>
                <a:gd name="connsiteX17" fmla="*/ 23280 w 44000"/>
                <a:gd name="connsiteY17" fmla="*/ 3189 h 47082"/>
                <a:gd name="connsiteX18" fmla="*/ 14780 w 44000"/>
                <a:gd name="connsiteY18" fmla="*/ 5051 h 47082"/>
                <a:gd name="connsiteX19" fmla="*/ 16080 w 44000"/>
                <a:gd name="connsiteY19" fmla="*/ 6399 h 47082"/>
                <a:gd name="connsiteX20" fmla="*/ 4907 w 44000"/>
                <a:gd name="connsiteY20" fmla="*/ 15648 h 47082"/>
                <a:gd name="connsiteX21" fmla="*/ 4680 w 44000"/>
                <a:gd name="connsiteY21" fmla="*/ 14229 h 47082"/>
                <a:gd name="connsiteX0" fmla="*/ 4680 w 44000"/>
                <a:gd name="connsiteY0" fmla="*/ 14229 h 61569"/>
                <a:gd name="connsiteX1" fmla="*/ 6403 w 44000"/>
                <a:gd name="connsiteY1" fmla="*/ 6766 h 61569"/>
                <a:gd name="connsiteX2" fmla="*/ 14785 w 44000"/>
                <a:gd name="connsiteY2" fmla="*/ 5061 h 61569"/>
                <a:gd name="connsiteX3" fmla="*/ 23236 w 44000"/>
                <a:gd name="connsiteY3" fmla="*/ 3291 h 61569"/>
                <a:gd name="connsiteX4" fmla="*/ 26529 w 44000"/>
                <a:gd name="connsiteY4" fmla="*/ 59 h 61569"/>
                <a:gd name="connsiteX5" fmla="*/ 30613 w 44000"/>
                <a:gd name="connsiteY5" fmla="*/ 2340 h 61569"/>
                <a:gd name="connsiteX6" fmla="*/ 36243 w 44000"/>
                <a:gd name="connsiteY6" fmla="*/ 549 h 61569"/>
                <a:gd name="connsiteX7" fmla="*/ 39098 w 44000"/>
                <a:gd name="connsiteY7" fmla="*/ 5435 h 61569"/>
                <a:gd name="connsiteX8" fmla="*/ 42762 w 44000"/>
                <a:gd name="connsiteY8" fmla="*/ 10177 h 61569"/>
                <a:gd name="connsiteX9" fmla="*/ 42598 w 44000"/>
                <a:gd name="connsiteY9" fmla="*/ 15319 h 61569"/>
                <a:gd name="connsiteX10" fmla="*/ 43796 w 44000"/>
                <a:gd name="connsiteY10" fmla="*/ 23181 h 61569"/>
                <a:gd name="connsiteX11" fmla="*/ 38184 w 44000"/>
                <a:gd name="connsiteY11" fmla="*/ 30063 h 61569"/>
                <a:gd name="connsiteX12" fmla="*/ 34916 w 44000"/>
                <a:gd name="connsiteY12" fmla="*/ 35107 h 61569"/>
                <a:gd name="connsiteX13" fmla="*/ 29335 w 44000"/>
                <a:gd name="connsiteY13" fmla="*/ 36674 h 61569"/>
                <a:gd name="connsiteX14" fmla="*/ 24604 w 44000"/>
                <a:gd name="connsiteY14" fmla="*/ 38273 h 61569"/>
                <a:gd name="connsiteX15" fmla="*/ 17260 w 44000"/>
                <a:gd name="connsiteY15" fmla="*/ 39125 h 61569"/>
                <a:gd name="connsiteX16" fmla="*/ 3280 w 44000"/>
                <a:gd name="connsiteY16" fmla="*/ 41729 h 61569"/>
                <a:gd name="connsiteX17" fmla="*/ 2 w 44000"/>
                <a:gd name="connsiteY17" fmla="*/ 46464 h 61569"/>
                <a:gd name="connsiteX18" fmla="*/ 2893 w 44000"/>
                <a:gd name="connsiteY18" fmla="*/ 25410 h 61569"/>
                <a:gd name="connsiteX19" fmla="*/ 775 w 44000"/>
                <a:gd name="connsiteY19" fmla="*/ 19563 h 61569"/>
                <a:gd name="connsiteX20" fmla="*/ 4643 w 44000"/>
                <a:gd name="connsiteY20" fmla="*/ 14366 h 61569"/>
                <a:gd name="connsiteX21" fmla="*/ 4680 w 44000"/>
                <a:gd name="connsiteY21" fmla="*/ 14229 h 61569"/>
                <a:gd name="connsiteX0" fmla="*/ 5473 w 44000"/>
                <a:gd name="connsiteY0" fmla="*/ 26036 h 61569"/>
                <a:gd name="connsiteX1" fmla="*/ 2940 w 44000"/>
                <a:gd name="connsiteY1" fmla="*/ 25239 h 61569"/>
                <a:gd name="connsiteX2" fmla="*/ 3966 w 44000"/>
                <a:gd name="connsiteY2" fmla="*/ 38462 h 61569"/>
                <a:gd name="connsiteX3" fmla="*/ 1717 w 44000"/>
                <a:gd name="connsiteY3" fmla="*/ 61569 h 61569"/>
                <a:gd name="connsiteX4" fmla="*/ 17258 w 44000"/>
                <a:gd name="connsiteY4" fmla="*/ 38949 h 61569"/>
                <a:gd name="connsiteX5" fmla="*/ 17062 w 44000"/>
                <a:gd name="connsiteY5" fmla="*/ 36782 h 61569"/>
                <a:gd name="connsiteX6" fmla="*/ 29607 w 44000"/>
                <a:gd name="connsiteY6" fmla="*/ 34610 h 61569"/>
                <a:gd name="connsiteX7" fmla="*/ 29340 w 44000"/>
                <a:gd name="connsiteY7" fmla="*/ 36519 h 61569"/>
                <a:gd name="connsiteX8" fmla="*/ 34909 w 44000"/>
                <a:gd name="connsiteY8" fmla="*/ 22813 h 61569"/>
                <a:gd name="connsiteX9" fmla="*/ 38160 w 44000"/>
                <a:gd name="connsiteY9" fmla="*/ 29949 h 61569"/>
                <a:gd name="connsiteX10" fmla="*/ 42578 w 44000"/>
                <a:gd name="connsiteY10" fmla="*/ 15213 h 61569"/>
                <a:gd name="connsiteX11" fmla="*/ 41130 w 44000"/>
                <a:gd name="connsiteY11" fmla="*/ 17889 h 61569"/>
                <a:gd name="connsiteX12" fmla="*/ 39104 w 44000"/>
                <a:gd name="connsiteY12" fmla="*/ 5285 h 61569"/>
                <a:gd name="connsiteX13" fmla="*/ 39180 w 44000"/>
                <a:gd name="connsiteY13" fmla="*/ 6549 h 61569"/>
                <a:gd name="connsiteX14" fmla="*/ 29858 w 44000"/>
                <a:gd name="connsiteY14" fmla="*/ 3811 h 61569"/>
                <a:gd name="connsiteX15" fmla="*/ 30600 w 44000"/>
                <a:gd name="connsiteY15" fmla="*/ 2199 h 61569"/>
                <a:gd name="connsiteX16" fmla="*/ 22921 w 44000"/>
                <a:gd name="connsiteY16" fmla="*/ 4579 h 61569"/>
                <a:gd name="connsiteX17" fmla="*/ 23280 w 44000"/>
                <a:gd name="connsiteY17" fmla="*/ 3189 h 61569"/>
                <a:gd name="connsiteX18" fmla="*/ 14780 w 44000"/>
                <a:gd name="connsiteY18" fmla="*/ 5051 h 61569"/>
                <a:gd name="connsiteX19" fmla="*/ 16080 w 44000"/>
                <a:gd name="connsiteY19" fmla="*/ 6399 h 61569"/>
                <a:gd name="connsiteX20" fmla="*/ 4907 w 44000"/>
                <a:gd name="connsiteY20" fmla="*/ 15648 h 61569"/>
                <a:gd name="connsiteX21" fmla="*/ 4680 w 44000"/>
                <a:gd name="connsiteY21" fmla="*/ 14229 h 61569"/>
                <a:gd name="connsiteX0" fmla="*/ 4680 w 44000"/>
                <a:gd name="connsiteY0" fmla="*/ 14229 h 47082"/>
                <a:gd name="connsiteX1" fmla="*/ 6403 w 44000"/>
                <a:gd name="connsiteY1" fmla="*/ 6766 h 47082"/>
                <a:gd name="connsiteX2" fmla="*/ 14785 w 44000"/>
                <a:gd name="connsiteY2" fmla="*/ 5061 h 47082"/>
                <a:gd name="connsiteX3" fmla="*/ 23236 w 44000"/>
                <a:gd name="connsiteY3" fmla="*/ 3291 h 47082"/>
                <a:gd name="connsiteX4" fmla="*/ 26529 w 44000"/>
                <a:gd name="connsiteY4" fmla="*/ 59 h 47082"/>
                <a:gd name="connsiteX5" fmla="*/ 30613 w 44000"/>
                <a:gd name="connsiteY5" fmla="*/ 2340 h 47082"/>
                <a:gd name="connsiteX6" fmla="*/ 36243 w 44000"/>
                <a:gd name="connsiteY6" fmla="*/ 549 h 47082"/>
                <a:gd name="connsiteX7" fmla="*/ 39098 w 44000"/>
                <a:gd name="connsiteY7" fmla="*/ 5435 h 47082"/>
                <a:gd name="connsiteX8" fmla="*/ 42762 w 44000"/>
                <a:gd name="connsiteY8" fmla="*/ 10177 h 47082"/>
                <a:gd name="connsiteX9" fmla="*/ 42598 w 44000"/>
                <a:gd name="connsiteY9" fmla="*/ 15319 h 47082"/>
                <a:gd name="connsiteX10" fmla="*/ 43796 w 44000"/>
                <a:gd name="connsiteY10" fmla="*/ 23181 h 47082"/>
                <a:gd name="connsiteX11" fmla="*/ 38184 w 44000"/>
                <a:gd name="connsiteY11" fmla="*/ 30063 h 47082"/>
                <a:gd name="connsiteX12" fmla="*/ 34916 w 44000"/>
                <a:gd name="connsiteY12" fmla="*/ 35107 h 47082"/>
                <a:gd name="connsiteX13" fmla="*/ 29335 w 44000"/>
                <a:gd name="connsiteY13" fmla="*/ 36674 h 47082"/>
                <a:gd name="connsiteX14" fmla="*/ 24604 w 44000"/>
                <a:gd name="connsiteY14" fmla="*/ 38273 h 47082"/>
                <a:gd name="connsiteX15" fmla="*/ 17260 w 44000"/>
                <a:gd name="connsiteY15" fmla="*/ 39125 h 47082"/>
                <a:gd name="connsiteX16" fmla="*/ 3280 w 44000"/>
                <a:gd name="connsiteY16" fmla="*/ 41729 h 47082"/>
                <a:gd name="connsiteX17" fmla="*/ 2 w 44000"/>
                <a:gd name="connsiteY17" fmla="*/ 46464 h 47082"/>
                <a:gd name="connsiteX18" fmla="*/ 2893 w 44000"/>
                <a:gd name="connsiteY18" fmla="*/ 25410 h 47082"/>
                <a:gd name="connsiteX19" fmla="*/ 775 w 44000"/>
                <a:gd name="connsiteY19" fmla="*/ 19563 h 47082"/>
                <a:gd name="connsiteX20" fmla="*/ 4643 w 44000"/>
                <a:gd name="connsiteY20" fmla="*/ 14366 h 47082"/>
                <a:gd name="connsiteX21" fmla="*/ 4680 w 44000"/>
                <a:gd name="connsiteY21" fmla="*/ 14229 h 47082"/>
                <a:gd name="connsiteX0" fmla="*/ 5473 w 44000"/>
                <a:gd name="connsiteY0" fmla="*/ 26036 h 47082"/>
                <a:gd name="connsiteX1" fmla="*/ 2940 w 44000"/>
                <a:gd name="connsiteY1" fmla="*/ 25239 h 47082"/>
                <a:gd name="connsiteX2" fmla="*/ 3966 w 44000"/>
                <a:gd name="connsiteY2" fmla="*/ 38462 h 47082"/>
                <a:gd name="connsiteX3" fmla="*/ 3010 w 44000"/>
                <a:gd name="connsiteY3" fmla="*/ 34821 h 47082"/>
                <a:gd name="connsiteX4" fmla="*/ 17258 w 44000"/>
                <a:gd name="connsiteY4" fmla="*/ 38949 h 47082"/>
                <a:gd name="connsiteX5" fmla="*/ 17062 w 44000"/>
                <a:gd name="connsiteY5" fmla="*/ 36782 h 47082"/>
                <a:gd name="connsiteX6" fmla="*/ 29607 w 44000"/>
                <a:gd name="connsiteY6" fmla="*/ 34610 h 47082"/>
                <a:gd name="connsiteX7" fmla="*/ 29340 w 44000"/>
                <a:gd name="connsiteY7" fmla="*/ 36519 h 47082"/>
                <a:gd name="connsiteX8" fmla="*/ 34909 w 44000"/>
                <a:gd name="connsiteY8" fmla="*/ 22813 h 47082"/>
                <a:gd name="connsiteX9" fmla="*/ 38160 w 44000"/>
                <a:gd name="connsiteY9" fmla="*/ 29949 h 47082"/>
                <a:gd name="connsiteX10" fmla="*/ 42578 w 44000"/>
                <a:gd name="connsiteY10" fmla="*/ 15213 h 47082"/>
                <a:gd name="connsiteX11" fmla="*/ 41130 w 44000"/>
                <a:gd name="connsiteY11" fmla="*/ 17889 h 47082"/>
                <a:gd name="connsiteX12" fmla="*/ 39104 w 44000"/>
                <a:gd name="connsiteY12" fmla="*/ 5285 h 47082"/>
                <a:gd name="connsiteX13" fmla="*/ 39180 w 44000"/>
                <a:gd name="connsiteY13" fmla="*/ 6549 h 47082"/>
                <a:gd name="connsiteX14" fmla="*/ 29858 w 44000"/>
                <a:gd name="connsiteY14" fmla="*/ 3811 h 47082"/>
                <a:gd name="connsiteX15" fmla="*/ 30600 w 44000"/>
                <a:gd name="connsiteY15" fmla="*/ 2199 h 47082"/>
                <a:gd name="connsiteX16" fmla="*/ 22921 w 44000"/>
                <a:gd name="connsiteY16" fmla="*/ 4579 h 47082"/>
                <a:gd name="connsiteX17" fmla="*/ 23280 w 44000"/>
                <a:gd name="connsiteY17" fmla="*/ 3189 h 47082"/>
                <a:gd name="connsiteX18" fmla="*/ 14780 w 44000"/>
                <a:gd name="connsiteY18" fmla="*/ 5051 h 47082"/>
                <a:gd name="connsiteX19" fmla="*/ 16080 w 44000"/>
                <a:gd name="connsiteY19" fmla="*/ 6399 h 47082"/>
                <a:gd name="connsiteX20" fmla="*/ 4907 w 44000"/>
                <a:gd name="connsiteY20" fmla="*/ 15648 h 47082"/>
                <a:gd name="connsiteX21" fmla="*/ 4680 w 44000"/>
                <a:gd name="connsiteY21" fmla="*/ 14229 h 47082"/>
                <a:gd name="connsiteX0" fmla="*/ 4062 w 43382"/>
                <a:gd name="connsiteY0" fmla="*/ 14229 h 59858"/>
                <a:gd name="connsiteX1" fmla="*/ 5785 w 43382"/>
                <a:gd name="connsiteY1" fmla="*/ 6766 h 59858"/>
                <a:gd name="connsiteX2" fmla="*/ 14167 w 43382"/>
                <a:gd name="connsiteY2" fmla="*/ 5061 h 59858"/>
                <a:gd name="connsiteX3" fmla="*/ 22618 w 43382"/>
                <a:gd name="connsiteY3" fmla="*/ 3291 h 59858"/>
                <a:gd name="connsiteX4" fmla="*/ 25911 w 43382"/>
                <a:gd name="connsiteY4" fmla="*/ 59 h 59858"/>
                <a:gd name="connsiteX5" fmla="*/ 29995 w 43382"/>
                <a:gd name="connsiteY5" fmla="*/ 2340 h 59858"/>
                <a:gd name="connsiteX6" fmla="*/ 35625 w 43382"/>
                <a:gd name="connsiteY6" fmla="*/ 549 h 59858"/>
                <a:gd name="connsiteX7" fmla="*/ 38480 w 43382"/>
                <a:gd name="connsiteY7" fmla="*/ 5435 h 59858"/>
                <a:gd name="connsiteX8" fmla="*/ 42144 w 43382"/>
                <a:gd name="connsiteY8" fmla="*/ 10177 h 59858"/>
                <a:gd name="connsiteX9" fmla="*/ 41980 w 43382"/>
                <a:gd name="connsiteY9" fmla="*/ 15319 h 59858"/>
                <a:gd name="connsiteX10" fmla="*/ 43178 w 43382"/>
                <a:gd name="connsiteY10" fmla="*/ 23181 h 59858"/>
                <a:gd name="connsiteX11" fmla="*/ 37566 w 43382"/>
                <a:gd name="connsiteY11" fmla="*/ 30063 h 59858"/>
                <a:gd name="connsiteX12" fmla="*/ 34298 w 43382"/>
                <a:gd name="connsiteY12" fmla="*/ 35107 h 59858"/>
                <a:gd name="connsiteX13" fmla="*/ 28717 w 43382"/>
                <a:gd name="connsiteY13" fmla="*/ 36674 h 59858"/>
                <a:gd name="connsiteX14" fmla="*/ 23986 w 43382"/>
                <a:gd name="connsiteY14" fmla="*/ 38273 h 59858"/>
                <a:gd name="connsiteX15" fmla="*/ 16642 w 43382"/>
                <a:gd name="connsiteY15" fmla="*/ 39125 h 59858"/>
                <a:gd name="connsiteX16" fmla="*/ 2662 w 43382"/>
                <a:gd name="connsiteY16" fmla="*/ 41729 h 59858"/>
                <a:gd name="connsiteX17" fmla="*/ 3 w 43382"/>
                <a:gd name="connsiteY17" fmla="*/ 59607 h 59858"/>
                <a:gd name="connsiteX18" fmla="*/ 2275 w 43382"/>
                <a:gd name="connsiteY18" fmla="*/ 25410 h 59858"/>
                <a:gd name="connsiteX19" fmla="*/ 157 w 43382"/>
                <a:gd name="connsiteY19" fmla="*/ 19563 h 59858"/>
                <a:gd name="connsiteX20" fmla="*/ 4025 w 43382"/>
                <a:gd name="connsiteY20" fmla="*/ 14366 h 59858"/>
                <a:gd name="connsiteX21" fmla="*/ 4062 w 43382"/>
                <a:gd name="connsiteY21" fmla="*/ 14229 h 59858"/>
                <a:gd name="connsiteX0" fmla="*/ 4855 w 43382"/>
                <a:gd name="connsiteY0" fmla="*/ 26036 h 59858"/>
                <a:gd name="connsiteX1" fmla="*/ 2322 w 43382"/>
                <a:gd name="connsiteY1" fmla="*/ 25239 h 59858"/>
                <a:gd name="connsiteX2" fmla="*/ 3348 w 43382"/>
                <a:gd name="connsiteY2" fmla="*/ 38462 h 59858"/>
                <a:gd name="connsiteX3" fmla="*/ 2392 w 43382"/>
                <a:gd name="connsiteY3" fmla="*/ 34821 h 59858"/>
                <a:gd name="connsiteX4" fmla="*/ 16640 w 43382"/>
                <a:gd name="connsiteY4" fmla="*/ 38949 h 59858"/>
                <a:gd name="connsiteX5" fmla="*/ 16444 w 43382"/>
                <a:gd name="connsiteY5" fmla="*/ 36782 h 59858"/>
                <a:gd name="connsiteX6" fmla="*/ 28989 w 43382"/>
                <a:gd name="connsiteY6" fmla="*/ 34610 h 59858"/>
                <a:gd name="connsiteX7" fmla="*/ 28722 w 43382"/>
                <a:gd name="connsiteY7" fmla="*/ 36519 h 59858"/>
                <a:gd name="connsiteX8" fmla="*/ 34291 w 43382"/>
                <a:gd name="connsiteY8" fmla="*/ 22813 h 59858"/>
                <a:gd name="connsiteX9" fmla="*/ 37542 w 43382"/>
                <a:gd name="connsiteY9" fmla="*/ 29949 h 59858"/>
                <a:gd name="connsiteX10" fmla="*/ 41960 w 43382"/>
                <a:gd name="connsiteY10" fmla="*/ 15213 h 59858"/>
                <a:gd name="connsiteX11" fmla="*/ 40512 w 43382"/>
                <a:gd name="connsiteY11" fmla="*/ 17889 h 59858"/>
                <a:gd name="connsiteX12" fmla="*/ 38486 w 43382"/>
                <a:gd name="connsiteY12" fmla="*/ 5285 h 59858"/>
                <a:gd name="connsiteX13" fmla="*/ 38562 w 43382"/>
                <a:gd name="connsiteY13" fmla="*/ 6549 h 59858"/>
                <a:gd name="connsiteX14" fmla="*/ 29240 w 43382"/>
                <a:gd name="connsiteY14" fmla="*/ 3811 h 59858"/>
                <a:gd name="connsiteX15" fmla="*/ 29982 w 43382"/>
                <a:gd name="connsiteY15" fmla="*/ 2199 h 59858"/>
                <a:gd name="connsiteX16" fmla="*/ 22303 w 43382"/>
                <a:gd name="connsiteY16" fmla="*/ 4579 h 59858"/>
                <a:gd name="connsiteX17" fmla="*/ 22662 w 43382"/>
                <a:gd name="connsiteY17" fmla="*/ 3189 h 59858"/>
                <a:gd name="connsiteX18" fmla="*/ 14162 w 43382"/>
                <a:gd name="connsiteY18" fmla="*/ 5051 h 59858"/>
                <a:gd name="connsiteX19" fmla="*/ 15462 w 43382"/>
                <a:gd name="connsiteY19" fmla="*/ 6399 h 59858"/>
                <a:gd name="connsiteX20" fmla="*/ 4289 w 43382"/>
                <a:gd name="connsiteY20" fmla="*/ 15648 h 59858"/>
                <a:gd name="connsiteX21" fmla="*/ 4062 w 43382"/>
                <a:gd name="connsiteY21" fmla="*/ 14229 h 59858"/>
                <a:gd name="connsiteX0" fmla="*/ 4083 w 43403"/>
                <a:gd name="connsiteY0" fmla="*/ 14229 h 60792"/>
                <a:gd name="connsiteX1" fmla="*/ 5806 w 43403"/>
                <a:gd name="connsiteY1" fmla="*/ 6766 h 60792"/>
                <a:gd name="connsiteX2" fmla="*/ 14188 w 43403"/>
                <a:gd name="connsiteY2" fmla="*/ 5061 h 60792"/>
                <a:gd name="connsiteX3" fmla="*/ 22639 w 43403"/>
                <a:gd name="connsiteY3" fmla="*/ 3291 h 60792"/>
                <a:gd name="connsiteX4" fmla="*/ 25932 w 43403"/>
                <a:gd name="connsiteY4" fmla="*/ 59 h 60792"/>
                <a:gd name="connsiteX5" fmla="*/ 30016 w 43403"/>
                <a:gd name="connsiteY5" fmla="*/ 2340 h 60792"/>
                <a:gd name="connsiteX6" fmla="*/ 35646 w 43403"/>
                <a:gd name="connsiteY6" fmla="*/ 549 h 60792"/>
                <a:gd name="connsiteX7" fmla="*/ 38501 w 43403"/>
                <a:gd name="connsiteY7" fmla="*/ 5435 h 60792"/>
                <a:gd name="connsiteX8" fmla="*/ 42165 w 43403"/>
                <a:gd name="connsiteY8" fmla="*/ 10177 h 60792"/>
                <a:gd name="connsiteX9" fmla="*/ 42001 w 43403"/>
                <a:gd name="connsiteY9" fmla="*/ 15319 h 60792"/>
                <a:gd name="connsiteX10" fmla="*/ 43199 w 43403"/>
                <a:gd name="connsiteY10" fmla="*/ 23181 h 60792"/>
                <a:gd name="connsiteX11" fmla="*/ 37587 w 43403"/>
                <a:gd name="connsiteY11" fmla="*/ 30063 h 60792"/>
                <a:gd name="connsiteX12" fmla="*/ 34319 w 43403"/>
                <a:gd name="connsiteY12" fmla="*/ 35107 h 60792"/>
                <a:gd name="connsiteX13" fmla="*/ 28738 w 43403"/>
                <a:gd name="connsiteY13" fmla="*/ 36674 h 60792"/>
                <a:gd name="connsiteX14" fmla="*/ 24007 w 43403"/>
                <a:gd name="connsiteY14" fmla="*/ 38273 h 60792"/>
                <a:gd name="connsiteX15" fmla="*/ 16663 w 43403"/>
                <a:gd name="connsiteY15" fmla="*/ 39125 h 60792"/>
                <a:gd name="connsiteX16" fmla="*/ 3676 w 43403"/>
                <a:gd name="connsiteY16" fmla="*/ 53372 h 60792"/>
                <a:gd name="connsiteX17" fmla="*/ 24 w 43403"/>
                <a:gd name="connsiteY17" fmla="*/ 59607 h 60792"/>
                <a:gd name="connsiteX18" fmla="*/ 2296 w 43403"/>
                <a:gd name="connsiteY18" fmla="*/ 25410 h 60792"/>
                <a:gd name="connsiteX19" fmla="*/ 178 w 43403"/>
                <a:gd name="connsiteY19" fmla="*/ 19563 h 60792"/>
                <a:gd name="connsiteX20" fmla="*/ 4046 w 43403"/>
                <a:gd name="connsiteY20" fmla="*/ 14366 h 60792"/>
                <a:gd name="connsiteX21" fmla="*/ 4083 w 43403"/>
                <a:gd name="connsiteY21" fmla="*/ 14229 h 60792"/>
                <a:gd name="connsiteX0" fmla="*/ 4876 w 43403"/>
                <a:gd name="connsiteY0" fmla="*/ 26036 h 60792"/>
                <a:gd name="connsiteX1" fmla="*/ 2343 w 43403"/>
                <a:gd name="connsiteY1" fmla="*/ 25239 h 60792"/>
                <a:gd name="connsiteX2" fmla="*/ 3369 w 43403"/>
                <a:gd name="connsiteY2" fmla="*/ 38462 h 60792"/>
                <a:gd name="connsiteX3" fmla="*/ 2413 w 43403"/>
                <a:gd name="connsiteY3" fmla="*/ 34821 h 60792"/>
                <a:gd name="connsiteX4" fmla="*/ 16661 w 43403"/>
                <a:gd name="connsiteY4" fmla="*/ 38949 h 60792"/>
                <a:gd name="connsiteX5" fmla="*/ 16465 w 43403"/>
                <a:gd name="connsiteY5" fmla="*/ 36782 h 60792"/>
                <a:gd name="connsiteX6" fmla="*/ 29010 w 43403"/>
                <a:gd name="connsiteY6" fmla="*/ 34610 h 60792"/>
                <a:gd name="connsiteX7" fmla="*/ 28743 w 43403"/>
                <a:gd name="connsiteY7" fmla="*/ 36519 h 60792"/>
                <a:gd name="connsiteX8" fmla="*/ 34312 w 43403"/>
                <a:gd name="connsiteY8" fmla="*/ 22813 h 60792"/>
                <a:gd name="connsiteX9" fmla="*/ 37563 w 43403"/>
                <a:gd name="connsiteY9" fmla="*/ 29949 h 60792"/>
                <a:gd name="connsiteX10" fmla="*/ 41981 w 43403"/>
                <a:gd name="connsiteY10" fmla="*/ 15213 h 60792"/>
                <a:gd name="connsiteX11" fmla="*/ 40533 w 43403"/>
                <a:gd name="connsiteY11" fmla="*/ 17889 h 60792"/>
                <a:gd name="connsiteX12" fmla="*/ 38507 w 43403"/>
                <a:gd name="connsiteY12" fmla="*/ 5285 h 60792"/>
                <a:gd name="connsiteX13" fmla="*/ 38583 w 43403"/>
                <a:gd name="connsiteY13" fmla="*/ 6549 h 60792"/>
                <a:gd name="connsiteX14" fmla="*/ 29261 w 43403"/>
                <a:gd name="connsiteY14" fmla="*/ 3811 h 60792"/>
                <a:gd name="connsiteX15" fmla="*/ 30003 w 43403"/>
                <a:gd name="connsiteY15" fmla="*/ 2199 h 60792"/>
                <a:gd name="connsiteX16" fmla="*/ 22324 w 43403"/>
                <a:gd name="connsiteY16" fmla="*/ 4579 h 60792"/>
                <a:gd name="connsiteX17" fmla="*/ 22683 w 43403"/>
                <a:gd name="connsiteY17" fmla="*/ 3189 h 60792"/>
                <a:gd name="connsiteX18" fmla="*/ 14183 w 43403"/>
                <a:gd name="connsiteY18" fmla="*/ 5051 h 60792"/>
                <a:gd name="connsiteX19" fmla="*/ 15483 w 43403"/>
                <a:gd name="connsiteY19" fmla="*/ 6399 h 60792"/>
                <a:gd name="connsiteX20" fmla="*/ 4310 w 43403"/>
                <a:gd name="connsiteY20" fmla="*/ 15648 h 60792"/>
                <a:gd name="connsiteX21" fmla="*/ 4083 w 43403"/>
                <a:gd name="connsiteY21" fmla="*/ 14229 h 60792"/>
                <a:gd name="connsiteX0" fmla="*/ 4083 w 43403"/>
                <a:gd name="connsiteY0" fmla="*/ 14229 h 60792"/>
                <a:gd name="connsiteX1" fmla="*/ 5806 w 43403"/>
                <a:gd name="connsiteY1" fmla="*/ 6766 h 60792"/>
                <a:gd name="connsiteX2" fmla="*/ 14188 w 43403"/>
                <a:gd name="connsiteY2" fmla="*/ 5061 h 60792"/>
                <a:gd name="connsiteX3" fmla="*/ 22639 w 43403"/>
                <a:gd name="connsiteY3" fmla="*/ 3291 h 60792"/>
                <a:gd name="connsiteX4" fmla="*/ 25932 w 43403"/>
                <a:gd name="connsiteY4" fmla="*/ 59 h 60792"/>
                <a:gd name="connsiteX5" fmla="*/ 30016 w 43403"/>
                <a:gd name="connsiteY5" fmla="*/ 2340 h 60792"/>
                <a:gd name="connsiteX6" fmla="*/ 35646 w 43403"/>
                <a:gd name="connsiteY6" fmla="*/ 549 h 60792"/>
                <a:gd name="connsiteX7" fmla="*/ 38501 w 43403"/>
                <a:gd name="connsiteY7" fmla="*/ 5435 h 60792"/>
                <a:gd name="connsiteX8" fmla="*/ 42165 w 43403"/>
                <a:gd name="connsiteY8" fmla="*/ 10177 h 60792"/>
                <a:gd name="connsiteX9" fmla="*/ 42001 w 43403"/>
                <a:gd name="connsiteY9" fmla="*/ 15319 h 60792"/>
                <a:gd name="connsiteX10" fmla="*/ 43199 w 43403"/>
                <a:gd name="connsiteY10" fmla="*/ 23181 h 60792"/>
                <a:gd name="connsiteX11" fmla="*/ 37587 w 43403"/>
                <a:gd name="connsiteY11" fmla="*/ 30063 h 60792"/>
                <a:gd name="connsiteX12" fmla="*/ 34319 w 43403"/>
                <a:gd name="connsiteY12" fmla="*/ 35107 h 60792"/>
                <a:gd name="connsiteX13" fmla="*/ 28738 w 43403"/>
                <a:gd name="connsiteY13" fmla="*/ 36674 h 60792"/>
                <a:gd name="connsiteX14" fmla="*/ 24007 w 43403"/>
                <a:gd name="connsiteY14" fmla="*/ 38273 h 60792"/>
                <a:gd name="connsiteX15" fmla="*/ 16663 w 43403"/>
                <a:gd name="connsiteY15" fmla="*/ 39125 h 60792"/>
                <a:gd name="connsiteX16" fmla="*/ 3676 w 43403"/>
                <a:gd name="connsiteY16" fmla="*/ 53372 h 60792"/>
                <a:gd name="connsiteX17" fmla="*/ 24 w 43403"/>
                <a:gd name="connsiteY17" fmla="*/ 59607 h 60792"/>
                <a:gd name="connsiteX18" fmla="*/ 2296 w 43403"/>
                <a:gd name="connsiteY18" fmla="*/ 25410 h 60792"/>
                <a:gd name="connsiteX19" fmla="*/ 178 w 43403"/>
                <a:gd name="connsiteY19" fmla="*/ 19563 h 60792"/>
                <a:gd name="connsiteX20" fmla="*/ 4046 w 43403"/>
                <a:gd name="connsiteY20" fmla="*/ 14366 h 60792"/>
                <a:gd name="connsiteX21" fmla="*/ 4083 w 43403"/>
                <a:gd name="connsiteY21" fmla="*/ 14229 h 60792"/>
                <a:gd name="connsiteX0" fmla="*/ 4876 w 43403"/>
                <a:gd name="connsiteY0" fmla="*/ 26036 h 60792"/>
                <a:gd name="connsiteX1" fmla="*/ 2343 w 43403"/>
                <a:gd name="connsiteY1" fmla="*/ 25239 h 60792"/>
                <a:gd name="connsiteX2" fmla="*/ 3369 w 43403"/>
                <a:gd name="connsiteY2" fmla="*/ 38462 h 60792"/>
                <a:gd name="connsiteX3" fmla="*/ 2413 w 43403"/>
                <a:gd name="connsiteY3" fmla="*/ 34821 h 60792"/>
                <a:gd name="connsiteX4" fmla="*/ 16661 w 43403"/>
                <a:gd name="connsiteY4" fmla="*/ 38949 h 60792"/>
                <a:gd name="connsiteX5" fmla="*/ 16465 w 43403"/>
                <a:gd name="connsiteY5" fmla="*/ 36782 h 60792"/>
                <a:gd name="connsiteX6" fmla="*/ 29010 w 43403"/>
                <a:gd name="connsiteY6" fmla="*/ 34610 h 60792"/>
                <a:gd name="connsiteX7" fmla="*/ 28743 w 43403"/>
                <a:gd name="connsiteY7" fmla="*/ 36519 h 60792"/>
                <a:gd name="connsiteX8" fmla="*/ 34312 w 43403"/>
                <a:gd name="connsiteY8" fmla="*/ 22813 h 60792"/>
                <a:gd name="connsiteX9" fmla="*/ 37563 w 43403"/>
                <a:gd name="connsiteY9" fmla="*/ 29949 h 60792"/>
                <a:gd name="connsiteX10" fmla="*/ 41981 w 43403"/>
                <a:gd name="connsiteY10" fmla="*/ 15213 h 60792"/>
                <a:gd name="connsiteX11" fmla="*/ 40533 w 43403"/>
                <a:gd name="connsiteY11" fmla="*/ 17889 h 60792"/>
                <a:gd name="connsiteX12" fmla="*/ 38507 w 43403"/>
                <a:gd name="connsiteY12" fmla="*/ 5285 h 60792"/>
                <a:gd name="connsiteX13" fmla="*/ 38583 w 43403"/>
                <a:gd name="connsiteY13" fmla="*/ 6549 h 60792"/>
                <a:gd name="connsiteX14" fmla="*/ 29261 w 43403"/>
                <a:gd name="connsiteY14" fmla="*/ 3811 h 60792"/>
                <a:gd name="connsiteX15" fmla="*/ 30003 w 43403"/>
                <a:gd name="connsiteY15" fmla="*/ 2199 h 60792"/>
                <a:gd name="connsiteX16" fmla="*/ 22324 w 43403"/>
                <a:gd name="connsiteY16" fmla="*/ 4579 h 60792"/>
                <a:gd name="connsiteX17" fmla="*/ 22683 w 43403"/>
                <a:gd name="connsiteY17" fmla="*/ 3189 h 60792"/>
                <a:gd name="connsiteX18" fmla="*/ 14183 w 43403"/>
                <a:gd name="connsiteY18" fmla="*/ 5051 h 60792"/>
                <a:gd name="connsiteX19" fmla="*/ 15483 w 43403"/>
                <a:gd name="connsiteY19" fmla="*/ 6399 h 60792"/>
                <a:gd name="connsiteX20" fmla="*/ 4310 w 43403"/>
                <a:gd name="connsiteY20" fmla="*/ 15648 h 60792"/>
                <a:gd name="connsiteX21" fmla="*/ 4083 w 43403"/>
                <a:gd name="connsiteY21" fmla="*/ 14229 h 60792"/>
                <a:gd name="connsiteX0" fmla="*/ 5275 w 44595"/>
                <a:gd name="connsiteY0" fmla="*/ 14229 h 59749"/>
                <a:gd name="connsiteX1" fmla="*/ 6998 w 44595"/>
                <a:gd name="connsiteY1" fmla="*/ 6766 h 59749"/>
                <a:gd name="connsiteX2" fmla="*/ 15380 w 44595"/>
                <a:gd name="connsiteY2" fmla="*/ 5061 h 59749"/>
                <a:gd name="connsiteX3" fmla="*/ 23831 w 44595"/>
                <a:gd name="connsiteY3" fmla="*/ 3291 h 59749"/>
                <a:gd name="connsiteX4" fmla="*/ 27124 w 44595"/>
                <a:gd name="connsiteY4" fmla="*/ 59 h 59749"/>
                <a:gd name="connsiteX5" fmla="*/ 31208 w 44595"/>
                <a:gd name="connsiteY5" fmla="*/ 2340 h 59749"/>
                <a:gd name="connsiteX6" fmla="*/ 36838 w 44595"/>
                <a:gd name="connsiteY6" fmla="*/ 549 h 59749"/>
                <a:gd name="connsiteX7" fmla="*/ 39693 w 44595"/>
                <a:gd name="connsiteY7" fmla="*/ 5435 h 59749"/>
                <a:gd name="connsiteX8" fmla="*/ 43357 w 44595"/>
                <a:gd name="connsiteY8" fmla="*/ 10177 h 59749"/>
                <a:gd name="connsiteX9" fmla="*/ 43193 w 44595"/>
                <a:gd name="connsiteY9" fmla="*/ 15319 h 59749"/>
                <a:gd name="connsiteX10" fmla="*/ 44391 w 44595"/>
                <a:gd name="connsiteY10" fmla="*/ 23181 h 59749"/>
                <a:gd name="connsiteX11" fmla="*/ 38779 w 44595"/>
                <a:gd name="connsiteY11" fmla="*/ 30063 h 59749"/>
                <a:gd name="connsiteX12" fmla="*/ 35511 w 44595"/>
                <a:gd name="connsiteY12" fmla="*/ 35107 h 59749"/>
                <a:gd name="connsiteX13" fmla="*/ 29930 w 44595"/>
                <a:gd name="connsiteY13" fmla="*/ 36674 h 59749"/>
                <a:gd name="connsiteX14" fmla="*/ 25199 w 44595"/>
                <a:gd name="connsiteY14" fmla="*/ 38273 h 59749"/>
                <a:gd name="connsiteX15" fmla="*/ 17855 w 44595"/>
                <a:gd name="connsiteY15" fmla="*/ 39125 h 59749"/>
                <a:gd name="connsiteX16" fmla="*/ 4868 w 44595"/>
                <a:gd name="connsiteY16" fmla="*/ 53372 h 59749"/>
                <a:gd name="connsiteX17" fmla="*/ 1216 w 44595"/>
                <a:gd name="connsiteY17" fmla="*/ 59607 h 59749"/>
                <a:gd name="connsiteX18" fmla="*/ 106 w 44595"/>
                <a:gd name="connsiteY18" fmla="*/ 45988 h 59749"/>
                <a:gd name="connsiteX19" fmla="*/ 3488 w 44595"/>
                <a:gd name="connsiteY19" fmla="*/ 25410 h 59749"/>
                <a:gd name="connsiteX20" fmla="*/ 1370 w 44595"/>
                <a:gd name="connsiteY20" fmla="*/ 19563 h 59749"/>
                <a:gd name="connsiteX21" fmla="*/ 5238 w 44595"/>
                <a:gd name="connsiteY21" fmla="*/ 14366 h 59749"/>
                <a:gd name="connsiteX22" fmla="*/ 5275 w 44595"/>
                <a:gd name="connsiteY22" fmla="*/ 14229 h 59749"/>
                <a:gd name="connsiteX0" fmla="*/ 6068 w 44595"/>
                <a:gd name="connsiteY0" fmla="*/ 26036 h 59749"/>
                <a:gd name="connsiteX1" fmla="*/ 3535 w 44595"/>
                <a:gd name="connsiteY1" fmla="*/ 25239 h 59749"/>
                <a:gd name="connsiteX2" fmla="*/ 4561 w 44595"/>
                <a:gd name="connsiteY2" fmla="*/ 38462 h 59749"/>
                <a:gd name="connsiteX3" fmla="*/ 3605 w 44595"/>
                <a:gd name="connsiteY3" fmla="*/ 34821 h 59749"/>
                <a:gd name="connsiteX4" fmla="*/ 17853 w 44595"/>
                <a:gd name="connsiteY4" fmla="*/ 38949 h 59749"/>
                <a:gd name="connsiteX5" fmla="*/ 17657 w 44595"/>
                <a:gd name="connsiteY5" fmla="*/ 36782 h 59749"/>
                <a:gd name="connsiteX6" fmla="*/ 30202 w 44595"/>
                <a:gd name="connsiteY6" fmla="*/ 34610 h 59749"/>
                <a:gd name="connsiteX7" fmla="*/ 29935 w 44595"/>
                <a:gd name="connsiteY7" fmla="*/ 36519 h 59749"/>
                <a:gd name="connsiteX8" fmla="*/ 35504 w 44595"/>
                <a:gd name="connsiteY8" fmla="*/ 22813 h 59749"/>
                <a:gd name="connsiteX9" fmla="*/ 38755 w 44595"/>
                <a:gd name="connsiteY9" fmla="*/ 29949 h 59749"/>
                <a:gd name="connsiteX10" fmla="*/ 43173 w 44595"/>
                <a:gd name="connsiteY10" fmla="*/ 15213 h 59749"/>
                <a:gd name="connsiteX11" fmla="*/ 41725 w 44595"/>
                <a:gd name="connsiteY11" fmla="*/ 17889 h 59749"/>
                <a:gd name="connsiteX12" fmla="*/ 39699 w 44595"/>
                <a:gd name="connsiteY12" fmla="*/ 5285 h 59749"/>
                <a:gd name="connsiteX13" fmla="*/ 39775 w 44595"/>
                <a:gd name="connsiteY13" fmla="*/ 6549 h 59749"/>
                <a:gd name="connsiteX14" fmla="*/ 30453 w 44595"/>
                <a:gd name="connsiteY14" fmla="*/ 3811 h 59749"/>
                <a:gd name="connsiteX15" fmla="*/ 31195 w 44595"/>
                <a:gd name="connsiteY15" fmla="*/ 2199 h 59749"/>
                <a:gd name="connsiteX16" fmla="*/ 23516 w 44595"/>
                <a:gd name="connsiteY16" fmla="*/ 4579 h 59749"/>
                <a:gd name="connsiteX17" fmla="*/ 23875 w 44595"/>
                <a:gd name="connsiteY17" fmla="*/ 3189 h 59749"/>
                <a:gd name="connsiteX18" fmla="*/ 15375 w 44595"/>
                <a:gd name="connsiteY18" fmla="*/ 5051 h 59749"/>
                <a:gd name="connsiteX19" fmla="*/ 16675 w 44595"/>
                <a:gd name="connsiteY19" fmla="*/ 6399 h 59749"/>
                <a:gd name="connsiteX20" fmla="*/ 5502 w 44595"/>
                <a:gd name="connsiteY20" fmla="*/ 15648 h 59749"/>
                <a:gd name="connsiteX21" fmla="*/ 5275 w 44595"/>
                <a:gd name="connsiteY21" fmla="*/ 14229 h 59749"/>
                <a:gd name="connsiteX0" fmla="*/ 6239 w 45559"/>
                <a:gd name="connsiteY0" fmla="*/ 14229 h 59749"/>
                <a:gd name="connsiteX1" fmla="*/ 7962 w 45559"/>
                <a:gd name="connsiteY1" fmla="*/ 6766 h 59749"/>
                <a:gd name="connsiteX2" fmla="*/ 16344 w 45559"/>
                <a:gd name="connsiteY2" fmla="*/ 5061 h 59749"/>
                <a:gd name="connsiteX3" fmla="*/ 24795 w 45559"/>
                <a:gd name="connsiteY3" fmla="*/ 3291 h 59749"/>
                <a:gd name="connsiteX4" fmla="*/ 28088 w 45559"/>
                <a:gd name="connsiteY4" fmla="*/ 59 h 59749"/>
                <a:gd name="connsiteX5" fmla="*/ 32172 w 45559"/>
                <a:gd name="connsiteY5" fmla="*/ 2340 h 59749"/>
                <a:gd name="connsiteX6" fmla="*/ 37802 w 45559"/>
                <a:gd name="connsiteY6" fmla="*/ 549 h 59749"/>
                <a:gd name="connsiteX7" fmla="*/ 40657 w 45559"/>
                <a:gd name="connsiteY7" fmla="*/ 5435 h 59749"/>
                <a:gd name="connsiteX8" fmla="*/ 44321 w 45559"/>
                <a:gd name="connsiteY8" fmla="*/ 10177 h 59749"/>
                <a:gd name="connsiteX9" fmla="*/ 44157 w 45559"/>
                <a:gd name="connsiteY9" fmla="*/ 15319 h 59749"/>
                <a:gd name="connsiteX10" fmla="*/ 45355 w 45559"/>
                <a:gd name="connsiteY10" fmla="*/ 23181 h 59749"/>
                <a:gd name="connsiteX11" fmla="*/ 39743 w 45559"/>
                <a:gd name="connsiteY11" fmla="*/ 30063 h 59749"/>
                <a:gd name="connsiteX12" fmla="*/ 36475 w 45559"/>
                <a:gd name="connsiteY12" fmla="*/ 35107 h 59749"/>
                <a:gd name="connsiteX13" fmla="*/ 30894 w 45559"/>
                <a:gd name="connsiteY13" fmla="*/ 36674 h 59749"/>
                <a:gd name="connsiteX14" fmla="*/ 26163 w 45559"/>
                <a:gd name="connsiteY14" fmla="*/ 38273 h 59749"/>
                <a:gd name="connsiteX15" fmla="*/ 18819 w 45559"/>
                <a:gd name="connsiteY15" fmla="*/ 39125 h 59749"/>
                <a:gd name="connsiteX16" fmla="*/ 5832 w 45559"/>
                <a:gd name="connsiteY16" fmla="*/ 53372 h 59749"/>
                <a:gd name="connsiteX17" fmla="*/ 2180 w 45559"/>
                <a:gd name="connsiteY17" fmla="*/ 59607 h 59749"/>
                <a:gd name="connsiteX18" fmla="*/ 1070 w 45559"/>
                <a:gd name="connsiteY18" fmla="*/ 45988 h 59749"/>
                <a:gd name="connsiteX19" fmla="*/ 4452 w 45559"/>
                <a:gd name="connsiteY19" fmla="*/ 25410 h 59749"/>
                <a:gd name="connsiteX20" fmla="*/ 2334 w 45559"/>
                <a:gd name="connsiteY20" fmla="*/ 19563 h 59749"/>
                <a:gd name="connsiteX21" fmla="*/ 6202 w 45559"/>
                <a:gd name="connsiteY21" fmla="*/ 14366 h 59749"/>
                <a:gd name="connsiteX22" fmla="*/ 6239 w 45559"/>
                <a:gd name="connsiteY22" fmla="*/ 14229 h 59749"/>
                <a:gd name="connsiteX0" fmla="*/ 7032 w 45559"/>
                <a:gd name="connsiteY0" fmla="*/ 26036 h 59749"/>
                <a:gd name="connsiteX1" fmla="*/ 4499 w 45559"/>
                <a:gd name="connsiteY1" fmla="*/ 25239 h 59749"/>
                <a:gd name="connsiteX2" fmla="*/ 5525 w 45559"/>
                <a:gd name="connsiteY2" fmla="*/ 38462 h 59749"/>
                <a:gd name="connsiteX3" fmla="*/ 4569 w 45559"/>
                <a:gd name="connsiteY3" fmla="*/ 34821 h 59749"/>
                <a:gd name="connsiteX4" fmla="*/ 18817 w 45559"/>
                <a:gd name="connsiteY4" fmla="*/ 38949 h 59749"/>
                <a:gd name="connsiteX5" fmla="*/ 18621 w 45559"/>
                <a:gd name="connsiteY5" fmla="*/ 36782 h 59749"/>
                <a:gd name="connsiteX6" fmla="*/ 31166 w 45559"/>
                <a:gd name="connsiteY6" fmla="*/ 34610 h 59749"/>
                <a:gd name="connsiteX7" fmla="*/ 30899 w 45559"/>
                <a:gd name="connsiteY7" fmla="*/ 36519 h 59749"/>
                <a:gd name="connsiteX8" fmla="*/ 36468 w 45559"/>
                <a:gd name="connsiteY8" fmla="*/ 22813 h 59749"/>
                <a:gd name="connsiteX9" fmla="*/ 39719 w 45559"/>
                <a:gd name="connsiteY9" fmla="*/ 29949 h 59749"/>
                <a:gd name="connsiteX10" fmla="*/ 44137 w 45559"/>
                <a:gd name="connsiteY10" fmla="*/ 15213 h 59749"/>
                <a:gd name="connsiteX11" fmla="*/ 42689 w 45559"/>
                <a:gd name="connsiteY11" fmla="*/ 17889 h 59749"/>
                <a:gd name="connsiteX12" fmla="*/ 40663 w 45559"/>
                <a:gd name="connsiteY12" fmla="*/ 5285 h 59749"/>
                <a:gd name="connsiteX13" fmla="*/ 40739 w 45559"/>
                <a:gd name="connsiteY13" fmla="*/ 6549 h 59749"/>
                <a:gd name="connsiteX14" fmla="*/ 31417 w 45559"/>
                <a:gd name="connsiteY14" fmla="*/ 3811 h 59749"/>
                <a:gd name="connsiteX15" fmla="*/ 32159 w 45559"/>
                <a:gd name="connsiteY15" fmla="*/ 2199 h 59749"/>
                <a:gd name="connsiteX16" fmla="*/ 24480 w 45559"/>
                <a:gd name="connsiteY16" fmla="*/ 4579 h 59749"/>
                <a:gd name="connsiteX17" fmla="*/ 24839 w 45559"/>
                <a:gd name="connsiteY17" fmla="*/ 3189 h 59749"/>
                <a:gd name="connsiteX18" fmla="*/ 16339 w 45559"/>
                <a:gd name="connsiteY18" fmla="*/ 5051 h 59749"/>
                <a:gd name="connsiteX19" fmla="*/ 17639 w 45559"/>
                <a:gd name="connsiteY19" fmla="*/ 6399 h 59749"/>
                <a:gd name="connsiteX20" fmla="*/ 6466 w 45559"/>
                <a:gd name="connsiteY20" fmla="*/ 15648 h 59749"/>
                <a:gd name="connsiteX21" fmla="*/ 6239 w 45559"/>
                <a:gd name="connsiteY21" fmla="*/ 14229 h 59749"/>
                <a:gd name="connsiteX0" fmla="*/ 6239 w 45559"/>
                <a:gd name="connsiteY0" fmla="*/ 14229 h 59749"/>
                <a:gd name="connsiteX1" fmla="*/ 7962 w 45559"/>
                <a:gd name="connsiteY1" fmla="*/ 6766 h 59749"/>
                <a:gd name="connsiteX2" fmla="*/ 16344 w 45559"/>
                <a:gd name="connsiteY2" fmla="*/ 5061 h 59749"/>
                <a:gd name="connsiteX3" fmla="*/ 24795 w 45559"/>
                <a:gd name="connsiteY3" fmla="*/ 3291 h 59749"/>
                <a:gd name="connsiteX4" fmla="*/ 28088 w 45559"/>
                <a:gd name="connsiteY4" fmla="*/ 59 h 59749"/>
                <a:gd name="connsiteX5" fmla="*/ 32172 w 45559"/>
                <a:gd name="connsiteY5" fmla="*/ 2340 h 59749"/>
                <a:gd name="connsiteX6" fmla="*/ 37802 w 45559"/>
                <a:gd name="connsiteY6" fmla="*/ 549 h 59749"/>
                <a:gd name="connsiteX7" fmla="*/ 40657 w 45559"/>
                <a:gd name="connsiteY7" fmla="*/ 5435 h 59749"/>
                <a:gd name="connsiteX8" fmla="*/ 44321 w 45559"/>
                <a:gd name="connsiteY8" fmla="*/ 10177 h 59749"/>
                <a:gd name="connsiteX9" fmla="*/ 44157 w 45559"/>
                <a:gd name="connsiteY9" fmla="*/ 15319 h 59749"/>
                <a:gd name="connsiteX10" fmla="*/ 45355 w 45559"/>
                <a:gd name="connsiteY10" fmla="*/ 23181 h 59749"/>
                <a:gd name="connsiteX11" fmla="*/ 39743 w 45559"/>
                <a:gd name="connsiteY11" fmla="*/ 30063 h 59749"/>
                <a:gd name="connsiteX12" fmla="*/ 36475 w 45559"/>
                <a:gd name="connsiteY12" fmla="*/ 35107 h 59749"/>
                <a:gd name="connsiteX13" fmla="*/ 30894 w 45559"/>
                <a:gd name="connsiteY13" fmla="*/ 36674 h 59749"/>
                <a:gd name="connsiteX14" fmla="*/ 26163 w 45559"/>
                <a:gd name="connsiteY14" fmla="*/ 38273 h 59749"/>
                <a:gd name="connsiteX15" fmla="*/ 18819 w 45559"/>
                <a:gd name="connsiteY15" fmla="*/ 39125 h 59749"/>
                <a:gd name="connsiteX16" fmla="*/ 5832 w 45559"/>
                <a:gd name="connsiteY16" fmla="*/ 53372 h 59749"/>
                <a:gd name="connsiteX17" fmla="*/ 2180 w 45559"/>
                <a:gd name="connsiteY17" fmla="*/ 59607 h 59749"/>
                <a:gd name="connsiteX18" fmla="*/ 1070 w 45559"/>
                <a:gd name="connsiteY18" fmla="*/ 45988 h 59749"/>
                <a:gd name="connsiteX19" fmla="*/ 4452 w 45559"/>
                <a:gd name="connsiteY19" fmla="*/ 25410 h 59749"/>
                <a:gd name="connsiteX20" fmla="*/ 2334 w 45559"/>
                <a:gd name="connsiteY20" fmla="*/ 19563 h 59749"/>
                <a:gd name="connsiteX21" fmla="*/ 6202 w 45559"/>
                <a:gd name="connsiteY21" fmla="*/ 14366 h 59749"/>
                <a:gd name="connsiteX22" fmla="*/ 6239 w 45559"/>
                <a:gd name="connsiteY22" fmla="*/ 14229 h 59749"/>
                <a:gd name="connsiteX0" fmla="*/ 7032 w 45559"/>
                <a:gd name="connsiteY0" fmla="*/ 26036 h 59749"/>
                <a:gd name="connsiteX1" fmla="*/ 4499 w 45559"/>
                <a:gd name="connsiteY1" fmla="*/ 25239 h 59749"/>
                <a:gd name="connsiteX2" fmla="*/ 5525 w 45559"/>
                <a:gd name="connsiteY2" fmla="*/ 38462 h 59749"/>
                <a:gd name="connsiteX3" fmla="*/ 4569 w 45559"/>
                <a:gd name="connsiteY3" fmla="*/ 34821 h 59749"/>
                <a:gd name="connsiteX4" fmla="*/ 18817 w 45559"/>
                <a:gd name="connsiteY4" fmla="*/ 38949 h 59749"/>
                <a:gd name="connsiteX5" fmla="*/ 18621 w 45559"/>
                <a:gd name="connsiteY5" fmla="*/ 36782 h 59749"/>
                <a:gd name="connsiteX6" fmla="*/ 31166 w 45559"/>
                <a:gd name="connsiteY6" fmla="*/ 34610 h 59749"/>
                <a:gd name="connsiteX7" fmla="*/ 30899 w 45559"/>
                <a:gd name="connsiteY7" fmla="*/ 36519 h 59749"/>
                <a:gd name="connsiteX8" fmla="*/ 36468 w 45559"/>
                <a:gd name="connsiteY8" fmla="*/ 22813 h 59749"/>
                <a:gd name="connsiteX9" fmla="*/ 39719 w 45559"/>
                <a:gd name="connsiteY9" fmla="*/ 29949 h 59749"/>
                <a:gd name="connsiteX10" fmla="*/ 44137 w 45559"/>
                <a:gd name="connsiteY10" fmla="*/ 15213 h 59749"/>
                <a:gd name="connsiteX11" fmla="*/ 42689 w 45559"/>
                <a:gd name="connsiteY11" fmla="*/ 17889 h 59749"/>
                <a:gd name="connsiteX12" fmla="*/ 40663 w 45559"/>
                <a:gd name="connsiteY12" fmla="*/ 5285 h 59749"/>
                <a:gd name="connsiteX13" fmla="*/ 40739 w 45559"/>
                <a:gd name="connsiteY13" fmla="*/ 6549 h 59749"/>
                <a:gd name="connsiteX14" fmla="*/ 31417 w 45559"/>
                <a:gd name="connsiteY14" fmla="*/ 3811 h 59749"/>
                <a:gd name="connsiteX15" fmla="*/ 32159 w 45559"/>
                <a:gd name="connsiteY15" fmla="*/ 2199 h 59749"/>
                <a:gd name="connsiteX16" fmla="*/ 24480 w 45559"/>
                <a:gd name="connsiteY16" fmla="*/ 4579 h 59749"/>
                <a:gd name="connsiteX17" fmla="*/ 24839 w 45559"/>
                <a:gd name="connsiteY17" fmla="*/ 3189 h 59749"/>
                <a:gd name="connsiteX18" fmla="*/ 16339 w 45559"/>
                <a:gd name="connsiteY18" fmla="*/ 5051 h 59749"/>
                <a:gd name="connsiteX19" fmla="*/ 17639 w 45559"/>
                <a:gd name="connsiteY19" fmla="*/ 6399 h 59749"/>
                <a:gd name="connsiteX20" fmla="*/ 6466 w 45559"/>
                <a:gd name="connsiteY20" fmla="*/ 15648 h 59749"/>
                <a:gd name="connsiteX21" fmla="*/ 6239 w 45559"/>
                <a:gd name="connsiteY21" fmla="*/ 14229 h 59749"/>
                <a:gd name="connsiteX0" fmla="*/ 5131 w 44451"/>
                <a:gd name="connsiteY0" fmla="*/ 14229 h 60695"/>
                <a:gd name="connsiteX1" fmla="*/ 6854 w 44451"/>
                <a:gd name="connsiteY1" fmla="*/ 6766 h 60695"/>
                <a:gd name="connsiteX2" fmla="*/ 15236 w 44451"/>
                <a:gd name="connsiteY2" fmla="*/ 5061 h 60695"/>
                <a:gd name="connsiteX3" fmla="*/ 23687 w 44451"/>
                <a:gd name="connsiteY3" fmla="*/ 3291 h 60695"/>
                <a:gd name="connsiteX4" fmla="*/ 26980 w 44451"/>
                <a:gd name="connsiteY4" fmla="*/ 59 h 60695"/>
                <a:gd name="connsiteX5" fmla="*/ 31064 w 44451"/>
                <a:gd name="connsiteY5" fmla="*/ 2340 h 60695"/>
                <a:gd name="connsiteX6" fmla="*/ 36694 w 44451"/>
                <a:gd name="connsiteY6" fmla="*/ 549 h 60695"/>
                <a:gd name="connsiteX7" fmla="*/ 39549 w 44451"/>
                <a:gd name="connsiteY7" fmla="*/ 5435 h 60695"/>
                <a:gd name="connsiteX8" fmla="*/ 43213 w 44451"/>
                <a:gd name="connsiteY8" fmla="*/ 10177 h 60695"/>
                <a:gd name="connsiteX9" fmla="*/ 43049 w 44451"/>
                <a:gd name="connsiteY9" fmla="*/ 15319 h 60695"/>
                <a:gd name="connsiteX10" fmla="*/ 44247 w 44451"/>
                <a:gd name="connsiteY10" fmla="*/ 23181 h 60695"/>
                <a:gd name="connsiteX11" fmla="*/ 38635 w 44451"/>
                <a:gd name="connsiteY11" fmla="*/ 30063 h 60695"/>
                <a:gd name="connsiteX12" fmla="*/ 35367 w 44451"/>
                <a:gd name="connsiteY12" fmla="*/ 35107 h 60695"/>
                <a:gd name="connsiteX13" fmla="*/ 29786 w 44451"/>
                <a:gd name="connsiteY13" fmla="*/ 36674 h 60695"/>
                <a:gd name="connsiteX14" fmla="*/ 25055 w 44451"/>
                <a:gd name="connsiteY14" fmla="*/ 38273 h 60695"/>
                <a:gd name="connsiteX15" fmla="*/ 17711 w 44451"/>
                <a:gd name="connsiteY15" fmla="*/ 39125 h 60695"/>
                <a:gd name="connsiteX16" fmla="*/ 4724 w 44451"/>
                <a:gd name="connsiteY16" fmla="*/ 53372 h 60695"/>
                <a:gd name="connsiteX17" fmla="*/ 1072 w 44451"/>
                <a:gd name="connsiteY17" fmla="*/ 59607 h 60695"/>
                <a:gd name="connsiteX18" fmla="*/ 1234 w 44451"/>
                <a:gd name="connsiteY18" fmla="*/ 57050 h 60695"/>
                <a:gd name="connsiteX19" fmla="*/ 3344 w 44451"/>
                <a:gd name="connsiteY19" fmla="*/ 25410 h 60695"/>
                <a:gd name="connsiteX20" fmla="*/ 1226 w 44451"/>
                <a:gd name="connsiteY20" fmla="*/ 19563 h 60695"/>
                <a:gd name="connsiteX21" fmla="*/ 5094 w 44451"/>
                <a:gd name="connsiteY21" fmla="*/ 14366 h 60695"/>
                <a:gd name="connsiteX22" fmla="*/ 5131 w 44451"/>
                <a:gd name="connsiteY22" fmla="*/ 14229 h 60695"/>
                <a:gd name="connsiteX0" fmla="*/ 5924 w 44451"/>
                <a:gd name="connsiteY0" fmla="*/ 26036 h 60695"/>
                <a:gd name="connsiteX1" fmla="*/ 3391 w 44451"/>
                <a:gd name="connsiteY1" fmla="*/ 25239 h 60695"/>
                <a:gd name="connsiteX2" fmla="*/ 4417 w 44451"/>
                <a:gd name="connsiteY2" fmla="*/ 38462 h 60695"/>
                <a:gd name="connsiteX3" fmla="*/ 3461 w 44451"/>
                <a:gd name="connsiteY3" fmla="*/ 34821 h 60695"/>
                <a:gd name="connsiteX4" fmla="*/ 17709 w 44451"/>
                <a:gd name="connsiteY4" fmla="*/ 38949 h 60695"/>
                <a:gd name="connsiteX5" fmla="*/ 17513 w 44451"/>
                <a:gd name="connsiteY5" fmla="*/ 36782 h 60695"/>
                <a:gd name="connsiteX6" fmla="*/ 30058 w 44451"/>
                <a:gd name="connsiteY6" fmla="*/ 34610 h 60695"/>
                <a:gd name="connsiteX7" fmla="*/ 29791 w 44451"/>
                <a:gd name="connsiteY7" fmla="*/ 36519 h 60695"/>
                <a:gd name="connsiteX8" fmla="*/ 35360 w 44451"/>
                <a:gd name="connsiteY8" fmla="*/ 22813 h 60695"/>
                <a:gd name="connsiteX9" fmla="*/ 38611 w 44451"/>
                <a:gd name="connsiteY9" fmla="*/ 29949 h 60695"/>
                <a:gd name="connsiteX10" fmla="*/ 43029 w 44451"/>
                <a:gd name="connsiteY10" fmla="*/ 15213 h 60695"/>
                <a:gd name="connsiteX11" fmla="*/ 41581 w 44451"/>
                <a:gd name="connsiteY11" fmla="*/ 17889 h 60695"/>
                <a:gd name="connsiteX12" fmla="*/ 39555 w 44451"/>
                <a:gd name="connsiteY12" fmla="*/ 5285 h 60695"/>
                <a:gd name="connsiteX13" fmla="*/ 39631 w 44451"/>
                <a:gd name="connsiteY13" fmla="*/ 6549 h 60695"/>
                <a:gd name="connsiteX14" fmla="*/ 30309 w 44451"/>
                <a:gd name="connsiteY14" fmla="*/ 3811 h 60695"/>
                <a:gd name="connsiteX15" fmla="*/ 31051 w 44451"/>
                <a:gd name="connsiteY15" fmla="*/ 2199 h 60695"/>
                <a:gd name="connsiteX16" fmla="*/ 23372 w 44451"/>
                <a:gd name="connsiteY16" fmla="*/ 4579 h 60695"/>
                <a:gd name="connsiteX17" fmla="*/ 23731 w 44451"/>
                <a:gd name="connsiteY17" fmla="*/ 3189 h 60695"/>
                <a:gd name="connsiteX18" fmla="*/ 15231 w 44451"/>
                <a:gd name="connsiteY18" fmla="*/ 5051 h 60695"/>
                <a:gd name="connsiteX19" fmla="*/ 16531 w 44451"/>
                <a:gd name="connsiteY19" fmla="*/ 6399 h 60695"/>
                <a:gd name="connsiteX20" fmla="*/ 5358 w 44451"/>
                <a:gd name="connsiteY20" fmla="*/ 15648 h 60695"/>
                <a:gd name="connsiteX21" fmla="*/ 5131 w 44451"/>
                <a:gd name="connsiteY21" fmla="*/ 14229 h 60695"/>
                <a:gd name="connsiteX0" fmla="*/ 4631 w 43951"/>
                <a:gd name="connsiteY0" fmla="*/ 14229 h 60069"/>
                <a:gd name="connsiteX1" fmla="*/ 6354 w 43951"/>
                <a:gd name="connsiteY1" fmla="*/ 6766 h 60069"/>
                <a:gd name="connsiteX2" fmla="*/ 14736 w 43951"/>
                <a:gd name="connsiteY2" fmla="*/ 5061 h 60069"/>
                <a:gd name="connsiteX3" fmla="*/ 23187 w 43951"/>
                <a:gd name="connsiteY3" fmla="*/ 3291 h 60069"/>
                <a:gd name="connsiteX4" fmla="*/ 26480 w 43951"/>
                <a:gd name="connsiteY4" fmla="*/ 59 h 60069"/>
                <a:gd name="connsiteX5" fmla="*/ 30564 w 43951"/>
                <a:gd name="connsiteY5" fmla="*/ 2340 h 60069"/>
                <a:gd name="connsiteX6" fmla="*/ 36194 w 43951"/>
                <a:gd name="connsiteY6" fmla="*/ 549 h 60069"/>
                <a:gd name="connsiteX7" fmla="*/ 39049 w 43951"/>
                <a:gd name="connsiteY7" fmla="*/ 5435 h 60069"/>
                <a:gd name="connsiteX8" fmla="*/ 42713 w 43951"/>
                <a:gd name="connsiteY8" fmla="*/ 10177 h 60069"/>
                <a:gd name="connsiteX9" fmla="*/ 42549 w 43951"/>
                <a:gd name="connsiteY9" fmla="*/ 15319 h 60069"/>
                <a:gd name="connsiteX10" fmla="*/ 43747 w 43951"/>
                <a:gd name="connsiteY10" fmla="*/ 23181 h 60069"/>
                <a:gd name="connsiteX11" fmla="*/ 38135 w 43951"/>
                <a:gd name="connsiteY11" fmla="*/ 30063 h 60069"/>
                <a:gd name="connsiteX12" fmla="*/ 34867 w 43951"/>
                <a:gd name="connsiteY12" fmla="*/ 35107 h 60069"/>
                <a:gd name="connsiteX13" fmla="*/ 29286 w 43951"/>
                <a:gd name="connsiteY13" fmla="*/ 36674 h 60069"/>
                <a:gd name="connsiteX14" fmla="*/ 24555 w 43951"/>
                <a:gd name="connsiteY14" fmla="*/ 38273 h 60069"/>
                <a:gd name="connsiteX15" fmla="*/ 17211 w 43951"/>
                <a:gd name="connsiteY15" fmla="*/ 39125 h 60069"/>
                <a:gd name="connsiteX16" fmla="*/ 4224 w 43951"/>
                <a:gd name="connsiteY16" fmla="*/ 53372 h 60069"/>
                <a:gd name="connsiteX17" fmla="*/ 572 w 43951"/>
                <a:gd name="connsiteY17" fmla="*/ 59607 h 60069"/>
                <a:gd name="connsiteX18" fmla="*/ 734 w 43951"/>
                <a:gd name="connsiteY18" fmla="*/ 57050 h 60069"/>
                <a:gd name="connsiteX19" fmla="*/ 69 w 43951"/>
                <a:gd name="connsiteY19" fmla="*/ 36545 h 60069"/>
                <a:gd name="connsiteX20" fmla="*/ 2844 w 43951"/>
                <a:gd name="connsiteY20" fmla="*/ 25410 h 60069"/>
                <a:gd name="connsiteX21" fmla="*/ 726 w 43951"/>
                <a:gd name="connsiteY21" fmla="*/ 19563 h 60069"/>
                <a:gd name="connsiteX22" fmla="*/ 4594 w 43951"/>
                <a:gd name="connsiteY22" fmla="*/ 14366 h 60069"/>
                <a:gd name="connsiteX23" fmla="*/ 4631 w 43951"/>
                <a:gd name="connsiteY23" fmla="*/ 14229 h 60069"/>
                <a:gd name="connsiteX0" fmla="*/ 5424 w 43951"/>
                <a:gd name="connsiteY0" fmla="*/ 26036 h 60069"/>
                <a:gd name="connsiteX1" fmla="*/ 2891 w 43951"/>
                <a:gd name="connsiteY1" fmla="*/ 25239 h 60069"/>
                <a:gd name="connsiteX2" fmla="*/ 3917 w 43951"/>
                <a:gd name="connsiteY2" fmla="*/ 38462 h 60069"/>
                <a:gd name="connsiteX3" fmla="*/ 2961 w 43951"/>
                <a:gd name="connsiteY3" fmla="*/ 34821 h 60069"/>
                <a:gd name="connsiteX4" fmla="*/ 17209 w 43951"/>
                <a:gd name="connsiteY4" fmla="*/ 38949 h 60069"/>
                <a:gd name="connsiteX5" fmla="*/ 17013 w 43951"/>
                <a:gd name="connsiteY5" fmla="*/ 36782 h 60069"/>
                <a:gd name="connsiteX6" fmla="*/ 29558 w 43951"/>
                <a:gd name="connsiteY6" fmla="*/ 34610 h 60069"/>
                <a:gd name="connsiteX7" fmla="*/ 29291 w 43951"/>
                <a:gd name="connsiteY7" fmla="*/ 36519 h 60069"/>
                <a:gd name="connsiteX8" fmla="*/ 34860 w 43951"/>
                <a:gd name="connsiteY8" fmla="*/ 22813 h 60069"/>
                <a:gd name="connsiteX9" fmla="*/ 38111 w 43951"/>
                <a:gd name="connsiteY9" fmla="*/ 29949 h 60069"/>
                <a:gd name="connsiteX10" fmla="*/ 42529 w 43951"/>
                <a:gd name="connsiteY10" fmla="*/ 15213 h 60069"/>
                <a:gd name="connsiteX11" fmla="*/ 41081 w 43951"/>
                <a:gd name="connsiteY11" fmla="*/ 17889 h 60069"/>
                <a:gd name="connsiteX12" fmla="*/ 39055 w 43951"/>
                <a:gd name="connsiteY12" fmla="*/ 5285 h 60069"/>
                <a:gd name="connsiteX13" fmla="*/ 39131 w 43951"/>
                <a:gd name="connsiteY13" fmla="*/ 6549 h 60069"/>
                <a:gd name="connsiteX14" fmla="*/ 29809 w 43951"/>
                <a:gd name="connsiteY14" fmla="*/ 3811 h 60069"/>
                <a:gd name="connsiteX15" fmla="*/ 30551 w 43951"/>
                <a:gd name="connsiteY15" fmla="*/ 2199 h 60069"/>
                <a:gd name="connsiteX16" fmla="*/ 22872 w 43951"/>
                <a:gd name="connsiteY16" fmla="*/ 4579 h 60069"/>
                <a:gd name="connsiteX17" fmla="*/ 23231 w 43951"/>
                <a:gd name="connsiteY17" fmla="*/ 3189 h 60069"/>
                <a:gd name="connsiteX18" fmla="*/ 14731 w 43951"/>
                <a:gd name="connsiteY18" fmla="*/ 5051 h 60069"/>
                <a:gd name="connsiteX19" fmla="*/ 16031 w 43951"/>
                <a:gd name="connsiteY19" fmla="*/ 6399 h 60069"/>
                <a:gd name="connsiteX20" fmla="*/ 4858 w 43951"/>
                <a:gd name="connsiteY20" fmla="*/ 15648 h 60069"/>
                <a:gd name="connsiteX21" fmla="*/ 4631 w 43951"/>
                <a:gd name="connsiteY21" fmla="*/ 14229 h 60069"/>
                <a:gd name="connsiteX0" fmla="*/ 5874 w 45194"/>
                <a:gd name="connsiteY0" fmla="*/ 14229 h 59834"/>
                <a:gd name="connsiteX1" fmla="*/ 7597 w 45194"/>
                <a:gd name="connsiteY1" fmla="*/ 6766 h 59834"/>
                <a:gd name="connsiteX2" fmla="*/ 15979 w 45194"/>
                <a:gd name="connsiteY2" fmla="*/ 5061 h 59834"/>
                <a:gd name="connsiteX3" fmla="*/ 24430 w 45194"/>
                <a:gd name="connsiteY3" fmla="*/ 3291 h 59834"/>
                <a:gd name="connsiteX4" fmla="*/ 27723 w 45194"/>
                <a:gd name="connsiteY4" fmla="*/ 59 h 59834"/>
                <a:gd name="connsiteX5" fmla="*/ 31807 w 45194"/>
                <a:gd name="connsiteY5" fmla="*/ 2340 h 59834"/>
                <a:gd name="connsiteX6" fmla="*/ 37437 w 45194"/>
                <a:gd name="connsiteY6" fmla="*/ 549 h 59834"/>
                <a:gd name="connsiteX7" fmla="*/ 40292 w 45194"/>
                <a:gd name="connsiteY7" fmla="*/ 5435 h 59834"/>
                <a:gd name="connsiteX8" fmla="*/ 43956 w 45194"/>
                <a:gd name="connsiteY8" fmla="*/ 10177 h 59834"/>
                <a:gd name="connsiteX9" fmla="*/ 43792 w 45194"/>
                <a:gd name="connsiteY9" fmla="*/ 15319 h 59834"/>
                <a:gd name="connsiteX10" fmla="*/ 44990 w 45194"/>
                <a:gd name="connsiteY10" fmla="*/ 23181 h 59834"/>
                <a:gd name="connsiteX11" fmla="*/ 39378 w 45194"/>
                <a:gd name="connsiteY11" fmla="*/ 30063 h 59834"/>
                <a:gd name="connsiteX12" fmla="*/ 36110 w 45194"/>
                <a:gd name="connsiteY12" fmla="*/ 35107 h 59834"/>
                <a:gd name="connsiteX13" fmla="*/ 30529 w 45194"/>
                <a:gd name="connsiteY13" fmla="*/ 36674 h 59834"/>
                <a:gd name="connsiteX14" fmla="*/ 25798 w 45194"/>
                <a:gd name="connsiteY14" fmla="*/ 38273 h 59834"/>
                <a:gd name="connsiteX15" fmla="*/ 18454 w 45194"/>
                <a:gd name="connsiteY15" fmla="*/ 39125 h 59834"/>
                <a:gd name="connsiteX16" fmla="*/ 5467 w 45194"/>
                <a:gd name="connsiteY16" fmla="*/ 53372 h 59834"/>
                <a:gd name="connsiteX17" fmla="*/ 1815 w 45194"/>
                <a:gd name="connsiteY17" fmla="*/ 59607 h 59834"/>
                <a:gd name="connsiteX18" fmla="*/ 1977 w 45194"/>
                <a:gd name="connsiteY18" fmla="*/ 57050 h 59834"/>
                <a:gd name="connsiteX19" fmla="*/ 8 w 45194"/>
                <a:gd name="connsiteY19" fmla="*/ 54174 h 59834"/>
                <a:gd name="connsiteX20" fmla="*/ 1312 w 45194"/>
                <a:gd name="connsiteY20" fmla="*/ 36545 h 59834"/>
                <a:gd name="connsiteX21" fmla="*/ 4087 w 45194"/>
                <a:gd name="connsiteY21" fmla="*/ 25410 h 59834"/>
                <a:gd name="connsiteX22" fmla="*/ 1969 w 45194"/>
                <a:gd name="connsiteY22" fmla="*/ 19563 h 59834"/>
                <a:gd name="connsiteX23" fmla="*/ 5837 w 45194"/>
                <a:gd name="connsiteY23" fmla="*/ 14366 h 59834"/>
                <a:gd name="connsiteX24" fmla="*/ 5874 w 45194"/>
                <a:gd name="connsiteY24" fmla="*/ 14229 h 59834"/>
                <a:gd name="connsiteX0" fmla="*/ 6667 w 45194"/>
                <a:gd name="connsiteY0" fmla="*/ 26036 h 59834"/>
                <a:gd name="connsiteX1" fmla="*/ 4134 w 45194"/>
                <a:gd name="connsiteY1" fmla="*/ 25239 h 59834"/>
                <a:gd name="connsiteX2" fmla="*/ 5160 w 45194"/>
                <a:gd name="connsiteY2" fmla="*/ 38462 h 59834"/>
                <a:gd name="connsiteX3" fmla="*/ 4204 w 45194"/>
                <a:gd name="connsiteY3" fmla="*/ 34821 h 59834"/>
                <a:gd name="connsiteX4" fmla="*/ 18452 w 45194"/>
                <a:gd name="connsiteY4" fmla="*/ 38949 h 59834"/>
                <a:gd name="connsiteX5" fmla="*/ 18256 w 45194"/>
                <a:gd name="connsiteY5" fmla="*/ 36782 h 59834"/>
                <a:gd name="connsiteX6" fmla="*/ 30801 w 45194"/>
                <a:gd name="connsiteY6" fmla="*/ 34610 h 59834"/>
                <a:gd name="connsiteX7" fmla="*/ 30534 w 45194"/>
                <a:gd name="connsiteY7" fmla="*/ 36519 h 59834"/>
                <a:gd name="connsiteX8" fmla="*/ 36103 w 45194"/>
                <a:gd name="connsiteY8" fmla="*/ 22813 h 59834"/>
                <a:gd name="connsiteX9" fmla="*/ 39354 w 45194"/>
                <a:gd name="connsiteY9" fmla="*/ 29949 h 59834"/>
                <a:gd name="connsiteX10" fmla="*/ 43772 w 45194"/>
                <a:gd name="connsiteY10" fmla="*/ 15213 h 59834"/>
                <a:gd name="connsiteX11" fmla="*/ 42324 w 45194"/>
                <a:gd name="connsiteY11" fmla="*/ 17889 h 59834"/>
                <a:gd name="connsiteX12" fmla="*/ 40298 w 45194"/>
                <a:gd name="connsiteY12" fmla="*/ 5285 h 59834"/>
                <a:gd name="connsiteX13" fmla="*/ 40374 w 45194"/>
                <a:gd name="connsiteY13" fmla="*/ 6549 h 59834"/>
                <a:gd name="connsiteX14" fmla="*/ 31052 w 45194"/>
                <a:gd name="connsiteY14" fmla="*/ 3811 h 59834"/>
                <a:gd name="connsiteX15" fmla="*/ 31794 w 45194"/>
                <a:gd name="connsiteY15" fmla="*/ 2199 h 59834"/>
                <a:gd name="connsiteX16" fmla="*/ 24115 w 45194"/>
                <a:gd name="connsiteY16" fmla="*/ 4579 h 59834"/>
                <a:gd name="connsiteX17" fmla="*/ 24474 w 45194"/>
                <a:gd name="connsiteY17" fmla="*/ 3189 h 59834"/>
                <a:gd name="connsiteX18" fmla="*/ 15974 w 45194"/>
                <a:gd name="connsiteY18" fmla="*/ 5051 h 59834"/>
                <a:gd name="connsiteX19" fmla="*/ 17274 w 45194"/>
                <a:gd name="connsiteY19" fmla="*/ 6399 h 59834"/>
                <a:gd name="connsiteX20" fmla="*/ 6101 w 45194"/>
                <a:gd name="connsiteY20" fmla="*/ 15648 h 59834"/>
                <a:gd name="connsiteX21" fmla="*/ 5874 w 45194"/>
                <a:gd name="connsiteY21" fmla="*/ 14229 h 59834"/>
                <a:gd name="connsiteX0" fmla="*/ 5874 w 45194"/>
                <a:gd name="connsiteY0" fmla="*/ 14229 h 60468"/>
                <a:gd name="connsiteX1" fmla="*/ 7597 w 45194"/>
                <a:gd name="connsiteY1" fmla="*/ 6766 h 60468"/>
                <a:gd name="connsiteX2" fmla="*/ 15979 w 45194"/>
                <a:gd name="connsiteY2" fmla="*/ 5061 h 60468"/>
                <a:gd name="connsiteX3" fmla="*/ 24430 w 45194"/>
                <a:gd name="connsiteY3" fmla="*/ 3291 h 60468"/>
                <a:gd name="connsiteX4" fmla="*/ 27723 w 45194"/>
                <a:gd name="connsiteY4" fmla="*/ 59 h 60468"/>
                <a:gd name="connsiteX5" fmla="*/ 31807 w 45194"/>
                <a:gd name="connsiteY5" fmla="*/ 2340 h 60468"/>
                <a:gd name="connsiteX6" fmla="*/ 37437 w 45194"/>
                <a:gd name="connsiteY6" fmla="*/ 549 h 60468"/>
                <a:gd name="connsiteX7" fmla="*/ 40292 w 45194"/>
                <a:gd name="connsiteY7" fmla="*/ 5435 h 60468"/>
                <a:gd name="connsiteX8" fmla="*/ 43956 w 45194"/>
                <a:gd name="connsiteY8" fmla="*/ 10177 h 60468"/>
                <a:gd name="connsiteX9" fmla="*/ 43792 w 45194"/>
                <a:gd name="connsiteY9" fmla="*/ 15319 h 60468"/>
                <a:gd name="connsiteX10" fmla="*/ 44990 w 45194"/>
                <a:gd name="connsiteY10" fmla="*/ 23181 h 60468"/>
                <a:gd name="connsiteX11" fmla="*/ 39378 w 45194"/>
                <a:gd name="connsiteY11" fmla="*/ 30063 h 60468"/>
                <a:gd name="connsiteX12" fmla="*/ 36110 w 45194"/>
                <a:gd name="connsiteY12" fmla="*/ 35107 h 60468"/>
                <a:gd name="connsiteX13" fmla="*/ 30529 w 45194"/>
                <a:gd name="connsiteY13" fmla="*/ 36674 h 60468"/>
                <a:gd name="connsiteX14" fmla="*/ 25798 w 45194"/>
                <a:gd name="connsiteY14" fmla="*/ 38273 h 60468"/>
                <a:gd name="connsiteX15" fmla="*/ 18454 w 45194"/>
                <a:gd name="connsiteY15" fmla="*/ 39125 h 60468"/>
                <a:gd name="connsiteX16" fmla="*/ 5467 w 45194"/>
                <a:gd name="connsiteY16" fmla="*/ 53372 h 60468"/>
                <a:gd name="connsiteX17" fmla="*/ 1815 w 45194"/>
                <a:gd name="connsiteY17" fmla="*/ 59607 h 60468"/>
                <a:gd name="connsiteX18" fmla="*/ 1977 w 45194"/>
                <a:gd name="connsiteY18" fmla="*/ 57050 h 60468"/>
                <a:gd name="connsiteX19" fmla="*/ 8 w 45194"/>
                <a:gd name="connsiteY19" fmla="*/ 54174 h 60468"/>
                <a:gd name="connsiteX20" fmla="*/ 1384 w 45194"/>
                <a:gd name="connsiteY20" fmla="*/ 59968 h 60468"/>
                <a:gd name="connsiteX21" fmla="*/ 4087 w 45194"/>
                <a:gd name="connsiteY21" fmla="*/ 25410 h 60468"/>
                <a:gd name="connsiteX22" fmla="*/ 1969 w 45194"/>
                <a:gd name="connsiteY22" fmla="*/ 19563 h 60468"/>
                <a:gd name="connsiteX23" fmla="*/ 5837 w 45194"/>
                <a:gd name="connsiteY23" fmla="*/ 14366 h 60468"/>
                <a:gd name="connsiteX24" fmla="*/ 5874 w 45194"/>
                <a:gd name="connsiteY24" fmla="*/ 14229 h 60468"/>
                <a:gd name="connsiteX0" fmla="*/ 6667 w 45194"/>
                <a:gd name="connsiteY0" fmla="*/ 26036 h 60468"/>
                <a:gd name="connsiteX1" fmla="*/ 4134 w 45194"/>
                <a:gd name="connsiteY1" fmla="*/ 25239 h 60468"/>
                <a:gd name="connsiteX2" fmla="*/ 5160 w 45194"/>
                <a:gd name="connsiteY2" fmla="*/ 38462 h 60468"/>
                <a:gd name="connsiteX3" fmla="*/ 4204 w 45194"/>
                <a:gd name="connsiteY3" fmla="*/ 34821 h 60468"/>
                <a:gd name="connsiteX4" fmla="*/ 18452 w 45194"/>
                <a:gd name="connsiteY4" fmla="*/ 38949 h 60468"/>
                <a:gd name="connsiteX5" fmla="*/ 18256 w 45194"/>
                <a:gd name="connsiteY5" fmla="*/ 36782 h 60468"/>
                <a:gd name="connsiteX6" fmla="*/ 30801 w 45194"/>
                <a:gd name="connsiteY6" fmla="*/ 34610 h 60468"/>
                <a:gd name="connsiteX7" fmla="*/ 30534 w 45194"/>
                <a:gd name="connsiteY7" fmla="*/ 36519 h 60468"/>
                <a:gd name="connsiteX8" fmla="*/ 36103 w 45194"/>
                <a:gd name="connsiteY8" fmla="*/ 22813 h 60468"/>
                <a:gd name="connsiteX9" fmla="*/ 39354 w 45194"/>
                <a:gd name="connsiteY9" fmla="*/ 29949 h 60468"/>
                <a:gd name="connsiteX10" fmla="*/ 43772 w 45194"/>
                <a:gd name="connsiteY10" fmla="*/ 15213 h 60468"/>
                <a:gd name="connsiteX11" fmla="*/ 42324 w 45194"/>
                <a:gd name="connsiteY11" fmla="*/ 17889 h 60468"/>
                <a:gd name="connsiteX12" fmla="*/ 40298 w 45194"/>
                <a:gd name="connsiteY12" fmla="*/ 5285 h 60468"/>
                <a:gd name="connsiteX13" fmla="*/ 40374 w 45194"/>
                <a:gd name="connsiteY13" fmla="*/ 6549 h 60468"/>
                <a:gd name="connsiteX14" fmla="*/ 31052 w 45194"/>
                <a:gd name="connsiteY14" fmla="*/ 3811 h 60468"/>
                <a:gd name="connsiteX15" fmla="*/ 31794 w 45194"/>
                <a:gd name="connsiteY15" fmla="*/ 2199 h 60468"/>
                <a:gd name="connsiteX16" fmla="*/ 24115 w 45194"/>
                <a:gd name="connsiteY16" fmla="*/ 4579 h 60468"/>
                <a:gd name="connsiteX17" fmla="*/ 24474 w 45194"/>
                <a:gd name="connsiteY17" fmla="*/ 3189 h 60468"/>
                <a:gd name="connsiteX18" fmla="*/ 15974 w 45194"/>
                <a:gd name="connsiteY18" fmla="*/ 5051 h 60468"/>
                <a:gd name="connsiteX19" fmla="*/ 17274 w 45194"/>
                <a:gd name="connsiteY19" fmla="*/ 6399 h 60468"/>
                <a:gd name="connsiteX20" fmla="*/ 6101 w 45194"/>
                <a:gd name="connsiteY20" fmla="*/ 15648 h 60468"/>
                <a:gd name="connsiteX21" fmla="*/ 5874 w 45194"/>
                <a:gd name="connsiteY21" fmla="*/ 14229 h 60468"/>
                <a:gd name="connsiteX0" fmla="*/ 5898 w 45218"/>
                <a:gd name="connsiteY0" fmla="*/ 14229 h 62076"/>
                <a:gd name="connsiteX1" fmla="*/ 7621 w 45218"/>
                <a:gd name="connsiteY1" fmla="*/ 6766 h 62076"/>
                <a:gd name="connsiteX2" fmla="*/ 16003 w 45218"/>
                <a:gd name="connsiteY2" fmla="*/ 5061 h 62076"/>
                <a:gd name="connsiteX3" fmla="*/ 24454 w 45218"/>
                <a:gd name="connsiteY3" fmla="*/ 3291 h 62076"/>
                <a:gd name="connsiteX4" fmla="*/ 27747 w 45218"/>
                <a:gd name="connsiteY4" fmla="*/ 59 h 62076"/>
                <a:gd name="connsiteX5" fmla="*/ 31831 w 45218"/>
                <a:gd name="connsiteY5" fmla="*/ 2340 h 62076"/>
                <a:gd name="connsiteX6" fmla="*/ 37461 w 45218"/>
                <a:gd name="connsiteY6" fmla="*/ 549 h 62076"/>
                <a:gd name="connsiteX7" fmla="*/ 40316 w 45218"/>
                <a:gd name="connsiteY7" fmla="*/ 5435 h 62076"/>
                <a:gd name="connsiteX8" fmla="*/ 43980 w 45218"/>
                <a:gd name="connsiteY8" fmla="*/ 10177 h 62076"/>
                <a:gd name="connsiteX9" fmla="*/ 43816 w 45218"/>
                <a:gd name="connsiteY9" fmla="*/ 15319 h 62076"/>
                <a:gd name="connsiteX10" fmla="*/ 45014 w 45218"/>
                <a:gd name="connsiteY10" fmla="*/ 23181 h 62076"/>
                <a:gd name="connsiteX11" fmla="*/ 39402 w 45218"/>
                <a:gd name="connsiteY11" fmla="*/ 30063 h 62076"/>
                <a:gd name="connsiteX12" fmla="*/ 36134 w 45218"/>
                <a:gd name="connsiteY12" fmla="*/ 35107 h 62076"/>
                <a:gd name="connsiteX13" fmla="*/ 30553 w 45218"/>
                <a:gd name="connsiteY13" fmla="*/ 36674 h 62076"/>
                <a:gd name="connsiteX14" fmla="*/ 25822 w 45218"/>
                <a:gd name="connsiteY14" fmla="*/ 38273 h 62076"/>
                <a:gd name="connsiteX15" fmla="*/ 18478 w 45218"/>
                <a:gd name="connsiteY15" fmla="*/ 39125 h 62076"/>
                <a:gd name="connsiteX16" fmla="*/ 5491 w 45218"/>
                <a:gd name="connsiteY16" fmla="*/ 53372 h 62076"/>
                <a:gd name="connsiteX17" fmla="*/ 1839 w 45218"/>
                <a:gd name="connsiteY17" fmla="*/ 59607 h 62076"/>
                <a:gd name="connsiteX18" fmla="*/ 2001 w 45218"/>
                <a:gd name="connsiteY18" fmla="*/ 57050 h 62076"/>
                <a:gd name="connsiteX19" fmla="*/ 32 w 45218"/>
                <a:gd name="connsiteY19" fmla="*/ 54174 h 62076"/>
                <a:gd name="connsiteX20" fmla="*/ 1628 w 45218"/>
                <a:gd name="connsiteY20" fmla="*/ 58550 h 62076"/>
                <a:gd name="connsiteX21" fmla="*/ 1408 w 45218"/>
                <a:gd name="connsiteY21" fmla="*/ 59968 h 62076"/>
                <a:gd name="connsiteX22" fmla="*/ 4111 w 45218"/>
                <a:gd name="connsiteY22" fmla="*/ 25410 h 62076"/>
                <a:gd name="connsiteX23" fmla="*/ 1993 w 45218"/>
                <a:gd name="connsiteY23" fmla="*/ 19563 h 62076"/>
                <a:gd name="connsiteX24" fmla="*/ 5861 w 45218"/>
                <a:gd name="connsiteY24" fmla="*/ 14366 h 62076"/>
                <a:gd name="connsiteX25" fmla="*/ 5898 w 45218"/>
                <a:gd name="connsiteY25" fmla="*/ 14229 h 62076"/>
                <a:gd name="connsiteX0" fmla="*/ 6691 w 45218"/>
                <a:gd name="connsiteY0" fmla="*/ 26036 h 62076"/>
                <a:gd name="connsiteX1" fmla="*/ 4158 w 45218"/>
                <a:gd name="connsiteY1" fmla="*/ 25239 h 62076"/>
                <a:gd name="connsiteX2" fmla="*/ 5184 w 45218"/>
                <a:gd name="connsiteY2" fmla="*/ 38462 h 62076"/>
                <a:gd name="connsiteX3" fmla="*/ 4228 w 45218"/>
                <a:gd name="connsiteY3" fmla="*/ 34821 h 62076"/>
                <a:gd name="connsiteX4" fmla="*/ 18476 w 45218"/>
                <a:gd name="connsiteY4" fmla="*/ 38949 h 62076"/>
                <a:gd name="connsiteX5" fmla="*/ 18280 w 45218"/>
                <a:gd name="connsiteY5" fmla="*/ 36782 h 62076"/>
                <a:gd name="connsiteX6" fmla="*/ 30825 w 45218"/>
                <a:gd name="connsiteY6" fmla="*/ 34610 h 62076"/>
                <a:gd name="connsiteX7" fmla="*/ 30558 w 45218"/>
                <a:gd name="connsiteY7" fmla="*/ 36519 h 62076"/>
                <a:gd name="connsiteX8" fmla="*/ 36127 w 45218"/>
                <a:gd name="connsiteY8" fmla="*/ 22813 h 62076"/>
                <a:gd name="connsiteX9" fmla="*/ 39378 w 45218"/>
                <a:gd name="connsiteY9" fmla="*/ 29949 h 62076"/>
                <a:gd name="connsiteX10" fmla="*/ 43796 w 45218"/>
                <a:gd name="connsiteY10" fmla="*/ 15213 h 62076"/>
                <a:gd name="connsiteX11" fmla="*/ 42348 w 45218"/>
                <a:gd name="connsiteY11" fmla="*/ 17889 h 62076"/>
                <a:gd name="connsiteX12" fmla="*/ 40322 w 45218"/>
                <a:gd name="connsiteY12" fmla="*/ 5285 h 62076"/>
                <a:gd name="connsiteX13" fmla="*/ 40398 w 45218"/>
                <a:gd name="connsiteY13" fmla="*/ 6549 h 62076"/>
                <a:gd name="connsiteX14" fmla="*/ 31076 w 45218"/>
                <a:gd name="connsiteY14" fmla="*/ 3811 h 62076"/>
                <a:gd name="connsiteX15" fmla="*/ 31818 w 45218"/>
                <a:gd name="connsiteY15" fmla="*/ 2199 h 62076"/>
                <a:gd name="connsiteX16" fmla="*/ 24139 w 45218"/>
                <a:gd name="connsiteY16" fmla="*/ 4579 h 62076"/>
                <a:gd name="connsiteX17" fmla="*/ 24498 w 45218"/>
                <a:gd name="connsiteY17" fmla="*/ 3189 h 62076"/>
                <a:gd name="connsiteX18" fmla="*/ 15998 w 45218"/>
                <a:gd name="connsiteY18" fmla="*/ 5051 h 62076"/>
                <a:gd name="connsiteX19" fmla="*/ 17298 w 45218"/>
                <a:gd name="connsiteY19" fmla="*/ 6399 h 62076"/>
                <a:gd name="connsiteX20" fmla="*/ 6125 w 45218"/>
                <a:gd name="connsiteY20" fmla="*/ 15648 h 62076"/>
                <a:gd name="connsiteX21" fmla="*/ 5898 w 45218"/>
                <a:gd name="connsiteY21" fmla="*/ 14229 h 62076"/>
                <a:gd name="connsiteX0" fmla="*/ 4692 w 44012"/>
                <a:gd name="connsiteY0" fmla="*/ 14229 h 62076"/>
                <a:gd name="connsiteX1" fmla="*/ 6415 w 44012"/>
                <a:gd name="connsiteY1" fmla="*/ 6766 h 62076"/>
                <a:gd name="connsiteX2" fmla="*/ 14797 w 44012"/>
                <a:gd name="connsiteY2" fmla="*/ 5061 h 62076"/>
                <a:gd name="connsiteX3" fmla="*/ 23248 w 44012"/>
                <a:gd name="connsiteY3" fmla="*/ 3291 h 62076"/>
                <a:gd name="connsiteX4" fmla="*/ 26541 w 44012"/>
                <a:gd name="connsiteY4" fmla="*/ 59 h 62076"/>
                <a:gd name="connsiteX5" fmla="*/ 30625 w 44012"/>
                <a:gd name="connsiteY5" fmla="*/ 2340 h 62076"/>
                <a:gd name="connsiteX6" fmla="*/ 36255 w 44012"/>
                <a:gd name="connsiteY6" fmla="*/ 549 h 62076"/>
                <a:gd name="connsiteX7" fmla="*/ 39110 w 44012"/>
                <a:gd name="connsiteY7" fmla="*/ 5435 h 62076"/>
                <a:gd name="connsiteX8" fmla="*/ 42774 w 44012"/>
                <a:gd name="connsiteY8" fmla="*/ 10177 h 62076"/>
                <a:gd name="connsiteX9" fmla="*/ 42610 w 44012"/>
                <a:gd name="connsiteY9" fmla="*/ 15319 h 62076"/>
                <a:gd name="connsiteX10" fmla="*/ 43808 w 44012"/>
                <a:gd name="connsiteY10" fmla="*/ 23181 h 62076"/>
                <a:gd name="connsiteX11" fmla="*/ 38196 w 44012"/>
                <a:gd name="connsiteY11" fmla="*/ 30063 h 62076"/>
                <a:gd name="connsiteX12" fmla="*/ 34928 w 44012"/>
                <a:gd name="connsiteY12" fmla="*/ 35107 h 62076"/>
                <a:gd name="connsiteX13" fmla="*/ 29347 w 44012"/>
                <a:gd name="connsiteY13" fmla="*/ 36674 h 62076"/>
                <a:gd name="connsiteX14" fmla="*/ 24616 w 44012"/>
                <a:gd name="connsiteY14" fmla="*/ 38273 h 62076"/>
                <a:gd name="connsiteX15" fmla="*/ 17272 w 44012"/>
                <a:gd name="connsiteY15" fmla="*/ 39125 h 62076"/>
                <a:gd name="connsiteX16" fmla="*/ 4285 w 44012"/>
                <a:gd name="connsiteY16" fmla="*/ 53372 h 62076"/>
                <a:gd name="connsiteX17" fmla="*/ 633 w 44012"/>
                <a:gd name="connsiteY17" fmla="*/ 59607 h 62076"/>
                <a:gd name="connsiteX18" fmla="*/ 795 w 44012"/>
                <a:gd name="connsiteY18" fmla="*/ 57050 h 62076"/>
                <a:gd name="connsiteX19" fmla="*/ 580 w 44012"/>
                <a:gd name="connsiteY19" fmla="*/ 56293 h 62076"/>
                <a:gd name="connsiteX20" fmla="*/ 422 w 44012"/>
                <a:gd name="connsiteY20" fmla="*/ 58550 h 62076"/>
                <a:gd name="connsiteX21" fmla="*/ 202 w 44012"/>
                <a:gd name="connsiteY21" fmla="*/ 59968 h 62076"/>
                <a:gd name="connsiteX22" fmla="*/ 2905 w 44012"/>
                <a:gd name="connsiteY22" fmla="*/ 25410 h 62076"/>
                <a:gd name="connsiteX23" fmla="*/ 787 w 44012"/>
                <a:gd name="connsiteY23" fmla="*/ 19563 h 62076"/>
                <a:gd name="connsiteX24" fmla="*/ 4655 w 44012"/>
                <a:gd name="connsiteY24" fmla="*/ 14366 h 62076"/>
                <a:gd name="connsiteX25" fmla="*/ 4692 w 44012"/>
                <a:gd name="connsiteY25" fmla="*/ 14229 h 62076"/>
                <a:gd name="connsiteX0" fmla="*/ 5485 w 44012"/>
                <a:gd name="connsiteY0" fmla="*/ 26036 h 62076"/>
                <a:gd name="connsiteX1" fmla="*/ 2952 w 44012"/>
                <a:gd name="connsiteY1" fmla="*/ 25239 h 62076"/>
                <a:gd name="connsiteX2" fmla="*/ 3978 w 44012"/>
                <a:gd name="connsiteY2" fmla="*/ 38462 h 62076"/>
                <a:gd name="connsiteX3" fmla="*/ 3022 w 44012"/>
                <a:gd name="connsiteY3" fmla="*/ 34821 h 62076"/>
                <a:gd name="connsiteX4" fmla="*/ 17270 w 44012"/>
                <a:gd name="connsiteY4" fmla="*/ 38949 h 62076"/>
                <a:gd name="connsiteX5" fmla="*/ 17074 w 44012"/>
                <a:gd name="connsiteY5" fmla="*/ 36782 h 62076"/>
                <a:gd name="connsiteX6" fmla="*/ 29619 w 44012"/>
                <a:gd name="connsiteY6" fmla="*/ 34610 h 62076"/>
                <a:gd name="connsiteX7" fmla="*/ 29352 w 44012"/>
                <a:gd name="connsiteY7" fmla="*/ 36519 h 62076"/>
                <a:gd name="connsiteX8" fmla="*/ 34921 w 44012"/>
                <a:gd name="connsiteY8" fmla="*/ 22813 h 62076"/>
                <a:gd name="connsiteX9" fmla="*/ 38172 w 44012"/>
                <a:gd name="connsiteY9" fmla="*/ 29949 h 62076"/>
                <a:gd name="connsiteX10" fmla="*/ 42590 w 44012"/>
                <a:gd name="connsiteY10" fmla="*/ 15213 h 62076"/>
                <a:gd name="connsiteX11" fmla="*/ 41142 w 44012"/>
                <a:gd name="connsiteY11" fmla="*/ 17889 h 62076"/>
                <a:gd name="connsiteX12" fmla="*/ 39116 w 44012"/>
                <a:gd name="connsiteY12" fmla="*/ 5285 h 62076"/>
                <a:gd name="connsiteX13" fmla="*/ 39192 w 44012"/>
                <a:gd name="connsiteY13" fmla="*/ 6549 h 62076"/>
                <a:gd name="connsiteX14" fmla="*/ 29870 w 44012"/>
                <a:gd name="connsiteY14" fmla="*/ 3811 h 62076"/>
                <a:gd name="connsiteX15" fmla="*/ 30612 w 44012"/>
                <a:gd name="connsiteY15" fmla="*/ 2199 h 62076"/>
                <a:gd name="connsiteX16" fmla="*/ 22933 w 44012"/>
                <a:gd name="connsiteY16" fmla="*/ 4579 h 62076"/>
                <a:gd name="connsiteX17" fmla="*/ 23292 w 44012"/>
                <a:gd name="connsiteY17" fmla="*/ 3189 h 62076"/>
                <a:gd name="connsiteX18" fmla="*/ 14792 w 44012"/>
                <a:gd name="connsiteY18" fmla="*/ 5051 h 62076"/>
                <a:gd name="connsiteX19" fmla="*/ 16092 w 44012"/>
                <a:gd name="connsiteY19" fmla="*/ 6399 h 62076"/>
                <a:gd name="connsiteX20" fmla="*/ 4919 w 44012"/>
                <a:gd name="connsiteY20" fmla="*/ 15648 h 62076"/>
                <a:gd name="connsiteX21" fmla="*/ 4692 w 44012"/>
                <a:gd name="connsiteY21" fmla="*/ 14229 h 62076"/>
                <a:gd name="connsiteX0" fmla="*/ 4692 w 44012"/>
                <a:gd name="connsiteY0" fmla="*/ 14229 h 62076"/>
                <a:gd name="connsiteX1" fmla="*/ 6415 w 44012"/>
                <a:gd name="connsiteY1" fmla="*/ 6766 h 62076"/>
                <a:gd name="connsiteX2" fmla="*/ 14797 w 44012"/>
                <a:gd name="connsiteY2" fmla="*/ 5061 h 62076"/>
                <a:gd name="connsiteX3" fmla="*/ 23248 w 44012"/>
                <a:gd name="connsiteY3" fmla="*/ 3291 h 62076"/>
                <a:gd name="connsiteX4" fmla="*/ 26541 w 44012"/>
                <a:gd name="connsiteY4" fmla="*/ 59 h 62076"/>
                <a:gd name="connsiteX5" fmla="*/ 30625 w 44012"/>
                <a:gd name="connsiteY5" fmla="*/ 2340 h 62076"/>
                <a:gd name="connsiteX6" fmla="*/ 36255 w 44012"/>
                <a:gd name="connsiteY6" fmla="*/ 549 h 62076"/>
                <a:gd name="connsiteX7" fmla="*/ 39110 w 44012"/>
                <a:gd name="connsiteY7" fmla="*/ 5435 h 62076"/>
                <a:gd name="connsiteX8" fmla="*/ 42774 w 44012"/>
                <a:gd name="connsiteY8" fmla="*/ 10177 h 62076"/>
                <a:gd name="connsiteX9" fmla="*/ 42610 w 44012"/>
                <a:gd name="connsiteY9" fmla="*/ 15319 h 62076"/>
                <a:gd name="connsiteX10" fmla="*/ 43808 w 44012"/>
                <a:gd name="connsiteY10" fmla="*/ 23181 h 62076"/>
                <a:gd name="connsiteX11" fmla="*/ 38196 w 44012"/>
                <a:gd name="connsiteY11" fmla="*/ 30063 h 62076"/>
                <a:gd name="connsiteX12" fmla="*/ 34928 w 44012"/>
                <a:gd name="connsiteY12" fmla="*/ 35107 h 62076"/>
                <a:gd name="connsiteX13" fmla="*/ 29347 w 44012"/>
                <a:gd name="connsiteY13" fmla="*/ 36674 h 62076"/>
                <a:gd name="connsiteX14" fmla="*/ 24616 w 44012"/>
                <a:gd name="connsiteY14" fmla="*/ 38273 h 62076"/>
                <a:gd name="connsiteX15" fmla="*/ 17272 w 44012"/>
                <a:gd name="connsiteY15" fmla="*/ 39125 h 62076"/>
                <a:gd name="connsiteX16" fmla="*/ 4285 w 44012"/>
                <a:gd name="connsiteY16" fmla="*/ 53372 h 62076"/>
                <a:gd name="connsiteX17" fmla="*/ 633 w 44012"/>
                <a:gd name="connsiteY17" fmla="*/ 59607 h 62076"/>
                <a:gd name="connsiteX18" fmla="*/ 795 w 44012"/>
                <a:gd name="connsiteY18" fmla="*/ 57050 h 62076"/>
                <a:gd name="connsiteX19" fmla="*/ 580 w 44012"/>
                <a:gd name="connsiteY19" fmla="*/ 56293 h 62076"/>
                <a:gd name="connsiteX20" fmla="*/ 422 w 44012"/>
                <a:gd name="connsiteY20" fmla="*/ 58550 h 62076"/>
                <a:gd name="connsiteX21" fmla="*/ 202 w 44012"/>
                <a:gd name="connsiteY21" fmla="*/ 59968 h 62076"/>
                <a:gd name="connsiteX22" fmla="*/ 2905 w 44012"/>
                <a:gd name="connsiteY22" fmla="*/ 25410 h 62076"/>
                <a:gd name="connsiteX23" fmla="*/ 787 w 44012"/>
                <a:gd name="connsiteY23" fmla="*/ 19563 h 62076"/>
                <a:gd name="connsiteX24" fmla="*/ 4655 w 44012"/>
                <a:gd name="connsiteY24" fmla="*/ 14366 h 62076"/>
                <a:gd name="connsiteX25" fmla="*/ 4692 w 44012"/>
                <a:gd name="connsiteY25" fmla="*/ 14229 h 62076"/>
                <a:gd name="connsiteX0" fmla="*/ 5485 w 44012"/>
                <a:gd name="connsiteY0" fmla="*/ 26036 h 62076"/>
                <a:gd name="connsiteX1" fmla="*/ 2952 w 44012"/>
                <a:gd name="connsiteY1" fmla="*/ 25239 h 62076"/>
                <a:gd name="connsiteX2" fmla="*/ 3978 w 44012"/>
                <a:gd name="connsiteY2" fmla="*/ 38462 h 62076"/>
                <a:gd name="connsiteX3" fmla="*/ 8115 w 44012"/>
                <a:gd name="connsiteY3" fmla="*/ 34317 h 62076"/>
                <a:gd name="connsiteX4" fmla="*/ 17270 w 44012"/>
                <a:gd name="connsiteY4" fmla="*/ 38949 h 62076"/>
                <a:gd name="connsiteX5" fmla="*/ 17074 w 44012"/>
                <a:gd name="connsiteY5" fmla="*/ 36782 h 62076"/>
                <a:gd name="connsiteX6" fmla="*/ 29619 w 44012"/>
                <a:gd name="connsiteY6" fmla="*/ 34610 h 62076"/>
                <a:gd name="connsiteX7" fmla="*/ 29352 w 44012"/>
                <a:gd name="connsiteY7" fmla="*/ 36519 h 62076"/>
                <a:gd name="connsiteX8" fmla="*/ 34921 w 44012"/>
                <a:gd name="connsiteY8" fmla="*/ 22813 h 62076"/>
                <a:gd name="connsiteX9" fmla="*/ 38172 w 44012"/>
                <a:gd name="connsiteY9" fmla="*/ 29949 h 62076"/>
                <a:gd name="connsiteX10" fmla="*/ 42590 w 44012"/>
                <a:gd name="connsiteY10" fmla="*/ 15213 h 62076"/>
                <a:gd name="connsiteX11" fmla="*/ 41142 w 44012"/>
                <a:gd name="connsiteY11" fmla="*/ 17889 h 62076"/>
                <a:gd name="connsiteX12" fmla="*/ 39116 w 44012"/>
                <a:gd name="connsiteY12" fmla="*/ 5285 h 62076"/>
                <a:gd name="connsiteX13" fmla="*/ 39192 w 44012"/>
                <a:gd name="connsiteY13" fmla="*/ 6549 h 62076"/>
                <a:gd name="connsiteX14" fmla="*/ 29870 w 44012"/>
                <a:gd name="connsiteY14" fmla="*/ 3811 h 62076"/>
                <a:gd name="connsiteX15" fmla="*/ 30612 w 44012"/>
                <a:gd name="connsiteY15" fmla="*/ 2199 h 62076"/>
                <a:gd name="connsiteX16" fmla="*/ 22933 w 44012"/>
                <a:gd name="connsiteY16" fmla="*/ 4579 h 62076"/>
                <a:gd name="connsiteX17" fmla="*/ 23292 w 44012"/>
                <a:gd name="connsiteY17" fmla="*/ 3189 h 62076"/>
                <a:gd name="connsiteX18" fmla="*/ 14792 w 44012"/>
                <a:gd name="connsiteY18" fmla="*/ 5051 h 62076"/>
                <a:gd name="connsiteX19" fmla="*/ 16092 w 44012"/>
                <a:gd name="connsiteY19" fmla="*/ 6399 h 62076"/>
                <a:gd name="connsiteX20" fmla="*/ 4919 w 44012"/>
                <a:gd name="connsiteY20" fmla="*/ 15648 h 62076"/>
                <a:gd name="connsiteX21" fmla="*/ 4692 w 44012"/>
                <a:gd name="connsiteY21" fmla="*/ 14229 h 62076"/>
                <a:gd name="connsiteX0" fmla="*/ 4709 w 44029"/>
                <a:gd name="connsiteY0" fmla="*/ 14229 h 62098"/>
                <a:gd name="connsiteX1" fmla="*/ 6432 w 44029"/>
                <a:gd name="connsiteY1" fmla="*/ 6766 h 62098"/>
                <a:gd name="connsiteX2" fmla="*/ 14814 w 44029"/>
                <a:gd name="connsiteY2" fmla="*/ 5061 h 62098"/>
                <a:gd name="connsiteX3" fmla="*/ 23265 w 44029"/>
                <a:gd name="connsiteY3" fmla="*/ 3291 h 62098"/>
                <a:gd name="connsiteX4" fmla="*/ 26558 w 44029"/>
                <a:gd name="connsiteY4" fmla="*/ 59 h 62098"/>
                <a:gd name="connsiteX5" fmla="*/ 30642 w 44029"/>
                <a:gd name="connsiteY5" fmla="*/ 2340 h 62098"/>
                <a:gd name="connsiteX6" fmla="*/ 36272 w 44029"/>
                <a:gd name="connsiteY6" fmla="*/ 549 h 62098"/>
                <a:gd name="connsiteX7" fmla="*/ 39127 w 44029"/>
                <a:gd name="connsiteY7" fmla="*/ 5435 h 62098"/>
                <a:gd name="connsiteX8" fmla="*/ 42791 w 44029"/>
                <a:gd name="connsiteY8" fmla="*/ 10177 h 62098"/>
                <a:gd name="connsiteX9" fmla="*/ 42627 w 44029"/>
                <a:gd name="connsiteY9" fmla="*/ 15319 h 62098"/>
                <a:gd name="connsiteX10" fmla="*/ 43825 w 44029"/>
                <a:gd name="connsiteY10" fmla="*/ 23181 h 62098"/>
                <a:gd name="connsiteX11" fmla="*/ 38213 w 44029"/>
                <a:gd name="connsiteY11" fmla="*/ 30063 h 62098"/>
                <a:gd name="connsiteX12" fmla="*/ 34945 w 44029"/>
                <a:gd name="connsiteY12" fmla="*/ 35107 h 62098"/>
                <a:gd name="connsiteX13" fmla="*/ 29364 w 44029"/>
                <a:gd name="connsiteY13" fmla="*/ 36674 h 62098"/>
                <a:gd name="connsiteX14" fmla="*/ 24633 w 44029"/>
                <a:gd name="connsiteY14" fmla="*/ 38273 h 62098"/>
                <a:gd name="connsiteX15" fmla="*/ 17289 w 44029"/>
                <a:gd name="connsiteY15" fmla="*/ 39125 h 62098"/>
                <a:gd name="connsiteX16" fmla="*/ 4302 w 44029"/>
                <a:gd name="connsiteY16" fmla="*/ 53372 h 62098"/>
                <a:gd name="connsiteX17" fmla="*/ 650 w 44029"/>
                <a:gd name="connsiteY17" fmla="*/ 59607 h 62098"/>
                <a:gd name="connsiteX18" fmla="*/ 812 w 44029"/>
                <a:gd name="connsiteY18" fmla="*/ 57050 h 62098"/>
                <a:gd name="connsiteX19" fmla="*/ 597 w 44029"/>
                <a:gd name="connsiteY19" fmla="*/ 56293 h 62098"/>
                <a:gd name="connsiteX20" fmla="*/ 439 w 44029"/>
                <a:gd name="connsiteY20" fmla="*/ 58550 h 62098"/>
                <a:gd name="connsiteX21" fmla="*/ 219 w 44029"/>
                <a:gd name="connsiteY21" fmla="*/ 59968 h 62098"/>
                <a:gd name="connsiteX22" fmla="*/ 125 w 44029"/>
                <a:gd name="connsiteY22" fmla="*/ 43203 h 62098"/>
                <a:gd name="connsiteX23" fmla="*/ 2922 w 44029"/>
                <a:gd name="connsiteY23" fmla="*/ 25410 h 62098"/>
                <a:gd name="connsiteX24" fmla="*/ 804 w 44029"/>
                <a:gd name="connsiteY24" fmla="*/ 19563 h 62098"/>
                <a:gd name="connsiteX25" fmla="*/ 4672 w 44029"/>
                <a:gd name="connsiteY25" fmla="*/ 14366 h 62098"/>
                <a:gd name="connsiteX26" fmla="*/ 4709 w 44029"/>
                <a:gd name="connsiteY26" fmla="*/ 14229 h 62098"/>
                <a:gd name="connsiteX0" fmla="*/ 5502 w 44029"/>
                <a:gd name="connsiteY0" fmla="*/ 26036 h 62098"/>
                <a:gd name="connsiteX1" fmla="*/ 2969 w 44029"/>
                <a:gd name="connsiteY1" fmla="*/ 25239 h 62098"/>
                <a:gd name="connsiteX2" fmla="*/ 3995 w 44029"/>
                <a:gd name="connsiteY2" fmla="*/ 38462 h 62098"/>
                <a:gd name="connsiteX3" fmla="*/ 8132 w 44029"/>
                <a:gd name="connsiteY3" fmla="*/ 34317 h 62098"/>
                <a:gd name="connsiteX4" fmla="*/ 17287 w 44029"/>
                <a:gd name="connsiteY4" fmla="*/ 38949 h 62098"/>
                <a:gd name="connsiteX5" fmla="*/ 17091 w 44029"/>
                <a:gd name="connsiteY5" fmla="*/ 36782 h 62098"/>
                <a:gd name="connsiteX6" fmla="*/ 29636 w 44029"/>
                <a:gd name="connsiteY6" fmla="*/ 34610 h 62098"/>
                <a:gd name="connsiteX7" fmla="*/ 29369 w 44029"/>
                <a:gd name="connsiteY7" fmla="*/ 36519 h 62098"/>
                <a:gd name="connsiteX8" fmla="*/ 34938 w 44029"/>
                <a:gd name="connsiteY8" fmla="*/ 22813 h 62098"/>
                <a:gd name="connsiteX9" fmla="*/ 38189 w 44029"/>
                <a:gd name="connsiteY9" fmla="*/ 29949 h 62098"/>
                <a:gd name="connsiteX10" fmla="*/ 42607 w 44029"/>
                <a:gd name="connsiteY10" fmla="*/ 15213 h 62098"/>
                <a:gd name="connsiteX11" fmla="*/ 41159 w 44029"/>
                <a:gd name="connsiteY11" fmla="*/ 17889 h 62098"/>
                <a:gd name="connsiteX12" fmla="*/ 39133 w 44029"/>
                <a:gd name="connsiteY12" fmla="*/ 5285 h 62098"/>
                <a:gd name="connsiteX13" fmla="*/ 39209 w 44029"/>
                <a:gd name="connsiteY13" fmla="*/ 6549 h 62098"/>
                <a:gd name="connsiteX14" fmla="*/ 29887 w 44029"/>
                <a:gd name="connsiteY14" fmla="*/ 3811 h 62098"/>
                <a:gd name="connsiteX15" fmla="*/ 30629 w 44029"/>
                <a:gd name="connsiteY15" fmla="*/ 2199 h 62098"/>
                <a:gd name="connsiteX16" fmla="*/ 22950 w 44029"/>
                <a:gd name="connsiteY16" fmla="*/ 4579 h 62098"/>
                <a:gd name="connsiteX17" fmla="*/ 23309 w 44029"/>
                <a:gd name="connsiteY17" fmla="*/ 3189 h 62098"/>
                <a:gd name="connsiteX18" fmla="*/ 14809 w 44029"/>
                <a:gd name="connsiteY18" fmla="*/ 5051 h 62098"/>
                <a:gd name="connsiteX19" fmla="*/ 16109 w 44029"/>
                <a:gd name="connsiteY19" fmla="*/ 6399 h 62098"/>
                <a:gd name="connsiteX20" fmla="*/ 4936 w 44029"/>
                <a:gd name="connsiteY20" fmla="*/ 15648 h 62098"/>
                <a:gd name="connsiteX21" fmla="*/ 4709 w 44029"/>
                <a:gd name="connsiteY21" fmla="*/ 14229 h 62098"/>
                <a:gd name="connsiteX0" fmla="*/ 4709 w 44029"/>
                <a:gd name="connsiteY0" fmla="*/ 14229 h 62098"/>
                <a:gd name="connsiteX1" fmla="*/ 6432 w 44029"/>
                <a:gd name="connsiteY1" fmla="*/ 6766 h 62098"/>
                <a:gd name="connsiteX2" fmla="*/ 14814 w 44029"/>
                <a:gd name="connsiteY2" fmla="*/ 5061 h 62098"/>
                <a:gd name="connsiteX3" fmla="*/ 23265 w 44029"/>
                <a:gd name="connsiteY3" fmla="*/ 3291 h 62098"/>
                <a:gd name="connsiteX4" fmla="*/ 26558 w 44029"/>
                <a:gd name="connsiteY4" fmla="*/ 59 h 62098"/>
                <a:gd name="connsiteX5" fmla="*/ 30642 w 44029"/>
                <a:gd name="connsiteY5" fmla="*/ 2340 h 62098"/>
                <a:gd name="connsiteX6" fmla="*/ 36272 w 44029"/>
                <a:gd name="connsiteY6" fmla="*/ 549 h 62098"/>
                <a:gd name="connsiteX7" fmla="*/ 39127 w 44029"/>
                <a:gd name="connsiteY7" fmla="*/ 5435 h 62098"/>
                <a:gd name="connsiteX8" fmla="*/ 42791 w 44029"/>
                <a:gd name="connsiteY8" fmla="*/ 10177 h 62098"/>
                <a:gd name="connsiteX9" fmla="*/ 42627 w 44029"/>
                <a:gd name="connsiteY9" fmla="*/ 15319 h 62098"/>
                <a:gd name="connsiteX10" fmla="*/ 43825 w 44029"/>
                <a:gd name="connsiteY10" fmla="*/ 23181 h 62098"/>
                <a:gd name="connsiteX11" fmla="*/ 38213 w 44029"/>
                <a:gd name="connsiteY11" fmla="*/ 30063 h 62098"/>
                <a:gd name="connsiteX12" fmla="*/ 34945 w 44029"/>
                <a:gd name="connsiteY12" fmla="*/ 35107 h 62098"/>
                <a:gd name="connsiteX13" fmla="*/ 29364 w 44029"/>
                <a:gd name="connsiteY13" fmla="*/ 36674 h 62098"/>
                <a:gd name="connsiteX14" fmla="*/ 24633 w 44029"/>
                <a:gd name="connsiteY14" fmla="*/ 38273 h 62098"/>
                <a:gd name="connsiteX15" fmla="*/ 17289 w 44029"/>
                <a:gd name="connsiteY15" fmla="*/ 39125 h 62098"/>
                <a:gd name="connsiteX16" fmla="*/ 4302 w 44029"/>
                <a:gd name="connsiteY16" fmla="*/ 53372 h 62098"/>
                <a:gd name="connsiteX17" fmla="*/ 650 w 44029"/>
                <a:gd name="connsiteY17" fmla="*/ 59607 h 62098"/>
                <a:gd name="connsiteX18" fmla="*/ 812 w 44029"/>
                <a:gd name="connsiteY18" fmla="*/ 57050 h 62098"/>
                <a:gd name="connsiteX19" fmla="*/ 597 w 44029"/>
                <a:gd name="connsiteY19" fmla="*/ 56293 h 62098"/>
                <a:gd name="connsiteX20" fmla="*/ 439 w 44029"/>
                <a:gd name="connsiteY20" fmla="*/ 58550 h 62098"/>
                <a:gd name="connsiteX21" fmla="*/ 219 w 44029"/>
                <a:gd name="connsiteY21" fmla="*/ 59968 h 62098"/>
                <a:gd name="connsiteX22" fmla="*/ 125 w 44029"/>
                <a:gd name="connsiteY22" fmla="*/ 43203 h 62098"/>
                <a:gd name="connsiteX23" fmla="*/ 2922 w 44029"/>
                <a:gd name="connsiteY23" fmla="*/ 25410 h 62098"/>
                <a:gd name="connsiteX24" fmla="*/ 804 w 44029"/>
                <a:gd name="connsiteY24" fmla="*/ 19563 h 62098"/>
                <a:gd name="connsiteX25" fmla="*/ 4672 w 44029"/>
                <a:gd name="connsiteY25" fmla="*/ 14366 h 62098"/>
                <a:gd name="connsiteX26" fmla="*/ 4709 w 44029"/>
                <a:gd name="connsiteY26" fmla="*/ 14229 h 62098"/>
                <a:gd name="connsiteX0" fmla="*/ 5502 w 44029"/>
                <a:gd name="connsiteY0" fmla="*/ 26036 h 62098"/>
                <a:gd name="connsiteX1" fmla="*/ 548 w 44029"/>
                <a:gd name="connsiteY1" fmla="*/ 31025 h 62098"/>
                <a:gd name="connsiteX2" fmla="*/ 3995 w 44029"/>
                <a:gd name="connsiteY2" fmla="*/ 38462 h 62098"/>
                <a:gd name="connsiteX3" fmla="*/ 8132 w 44029"/>
                <a:gd name="connsiteY3" fmla="*/ 34317 h 62098"/>
                <a:gd name="connsiteX4" fmla="*/ 17287 w 44029"/>
                <a:gd name="connsiteY4" fmla="*/ 38949 h 62098"/>
                <a:gd name="connsiteX5" fmla="*/ 17091 w 44029"/>
                <a:gd name="connsiteY5" fmla="*/ 36782 h 62098"/>
                <a:gd name="connsiteX6" fmla="*/ 29636 w 44029"/>
                <a:gd name="connsiteY6" fmla="*/ 34610 h 62098"/>
                <a:gd name="connsiteX7" fmla="*/ 29369 w 44029"/>
                <a:gd name="connsiteY7" fmla="*/ 36519 h 62098"/>
                <a:gd name="connsiteX8" fmla="*/ 34938 w 44029"/>
                <a:gd name="connsiteY8" fmla="*/ 22813 h 62098"/>
                <a:gd name="connsiteX9" fmla="*/ 38189 w 44029"/>
                <a:gd name="connsiteY9" fmla="*/ 29949 h 62098"/>
                <a:gd name="connsiteX10" fmla="*/ 42607 w 44029"/>
                <a:gd name="connsiteY10" fmla="*/ 15213 h 62098"/>
                <a:gd name="connsiteX11" fmla="*/ 41159 w 44029"/>
                <a:gd name="connsiteY11" fmla="*/ 17889 h 62098"/>
                <a:gd name="connsiteX12" fmla="*/ 39133 w 44029"/>
                <a:gd name="connsiteY12" fmla="*/ 5285 h 62098"/>
                <a:gd name="connsiteX13" fmla="*/ 39209 w 44029"/>
                <a:gd name="connsiteY13" fmla="*/ 6549 h 62098"/>
                <a:gd name="connsiteX14" fmla="*/ 29887 w 44029"/>
                <a:gd name="connsiteY14" fmla="*/ 3811 h 62098"/>
                <a:gd name="connsiteX15" fmla="*/ 30629 w 44029"/>
                <a:gd name="connsiteY15" fmla="*/ 2199 h 62098"/>
                <a:gd name="connsiteX16" fmla="*/ 22950 w 44029"/>
                <a:gd name="connsiteY16" fmla="*/ 4579 h 62098"/>
                <a:gd name="connsiteX17" fmla="*/ 23309 w 44029"/>
                <a:gd name="connsiteY17" fmla="*/ 3189 h 62098"/>
                <a:gd name="connsiteX18" fmla="*/ 14809 w 44029"/>
                <a:gd name="connsiteY18" fmla="*/ 5051 h 62098"/>
                <a:gd name="connsiteX19" fmla="*/ 16109 w 44029"/>
                <a:gd name="connsiteY19" fmla="*/ 6399 h 62098"/>
                <a:gd name="connsiteX20" fmla="*/ 4936 w 44029"/>
                <a:gd name="connsiteY20" fmla="*/ 15648 h 62098"/>
                <a:gd name="connsiteX21" fmla="*/ 4709 w 44029"/>
                <a:gd name="connsiteY21" fmla="*/ 14229 h 62098"/>
                <a:gd name="connsiteX0" fmla="*/ 4709 w 44029"/>
                <a:gd name="connsiteY0" fmla="*/ 14229 h 62098"/>
                <a:gd name="connsiteX1" fmla="*/ 6432 w 44029"/>
                <a:gd name="connsiteY1" fmla="*/ 6766 h 62098"/>
                <a:gd name="connsiteX2" fmla="*/ 14814 w 44029"/>
                <a:gd name="connsiteY2" fmla="*/ 5061 h 62098"/>
                <a:gd name="connsiteX3" fmla="*/ 23265 w 44029"/>
                <a:gd name="connsiteY3" fmla="*/ 3291 h 62098"/>
                <a:gd name="connsiteX4" fmla="*/ 26558 w 44029"/>
                <a:gd name="connsiteY4" fmla="*/ 59 h 62098"/>
                <a:gd name="connsiteX5" fmla="*/ 30642 w 44029"/>
                <a:gd name="connsiteY5" fmla="*/ 2340 h 62098"/>
                <a:gd name="connsiteX6" fmla="*/ 36272 w 44029"/>
                <a:gd name="connsiteY6" fmla="*/ 549 h 62098"/>
                <a:gd name="connsiteX7" fmla="*/ 39127 w 44029"/>
                <a:gd name="connsiteY7" fmla="*/ 5435 h 62098"/>
                <a:gd name="connsiteX8" fmla="*/ 42791 w 44029"/>
                <a:gd name="connsiteY8" fmla="*/ 10177 h 62098"/>
                <a:gd name="connsiteX9" fmla="*/ 42627 w 44029"/>
                <a:gd name="connsiteY9" fmla="*/ 15319 h 62098"/>
                <a:gd name="connsiteX10" fmla="*/ 43825 w 44029"/>
                <a:gd name="connsiteY10" fmla="*/ 23181 h 62098"/>
                <a:gd name="connsiteX11" fmla="*/ 38213 w 44029"/>
                <a:gd name="connsiteY11" fmla="*/ 30063 h 62098"/>
                <a:gd name="connsiteX12" fmla="*/ 34945 w 44029"/>
                <a:gd name="connsiteY12" fmla="*/ 35107 h 62098"/>
                <a:gd name="connsiteX13" fmla="*/ 29364 w 44029"/>
                <a:gd name="connsiteY13" fmla="*/ 36674 h 62098"/>
                <a:gd name="connsiteX14" fmla="*/ 24633 w 44029"/>
                <a:gd name="connsiteY14" fmla="*/ 38273 h 62098"/>
                <a:gd name="connsiteX15" fmla="*/ 17289 w 44029"/>
                <a:gd name="connsiteY15" fmla="*/ 39125 h 62098"/>
                <a:gd name="connsiteX16" fmla="*/ 4302 w 44029"/>
                <a:gd name="connsiteY16" fmla="*/ 53372 h 62098"/>
                <a:gd name="connsiteX17" fmla="*/ 650 w 44029"/>
                <a:gd name="connsiteY17" fmla="*/ 59607 h 62098"/>
                <a:gd name="connsiteX18" fmla="*/ 812 w 44029"/>
                <a:gd name="connsiteY18" fmla="*/ 57050 h 62098"/>
                <a:gd name="connsiteX19" fmla="*/ 597 w 44029"/>
                <a:gd name="connsiteY19" fmla="*/ 56293 h 62098"/>
                <a:gd name="connsiteX20" fmla="*/ 439 w 44029"/>
                <a:gd name="connsiteY20" fmla="*/ 58550 h 62098"/>
                <a:gd name="connsiteX21" fmla="*/ 219 w 44029"/>
                <a:gd name="connsiteY21" fmla="*/ 59968 h 62098"/>
                <a:gd name="connsiteX22" fmla="*/ 125 w 44029"/>
                <a:gd name="connsiteY22" fmla="*/ 43203 h 62098"/>
                <a:gd name="connsiteX23" fmla="*/ 2922 w 44029"/>
                <a:gd name="connsiteY23" fmla="*/ 25410 h 62098"/>
                <a:gd name="connsiteX24" fmla="*/ 804 w 44029"/>
                <a:gd name="connsiteY24" fmla="*/ 19563 h 62098"/>
                <a:gd name="connsiteX25" fmla="*/ 4672 w 44029"/>
                <a:gd name="connsiteY25" fmla="*/ 14366 h 62098"/>
                <a:gd name="connsiteX26" fmla="*/ 4709 w 44029"/>
                <a:gd name="connsiteY26" fmla="*/ 14229 h 62098"/>
                <a:gd name="connsiteX0" fmla="*/ 5502 w 44029"/>
                <a:gd name="connsiteY0" fmla="*/ 26036 h 62098"/>
                <a:gd name="connsiteX1" fmla="*/ 548 w 44029"/>
                <a:gd name="connsiteY1" fmla="*/ 31025 h 62098"/>
                <a:gd name="connsiteX2" fmla="*/ 3995 w 44029"/>
                <a:gd name="connsiteY2" fmla="*/ 38462 h 62098"/>
                <a:gd name="connsiteX3" fmla="*/ 8132 w 44029"/>
                <a:gd name="connsiteY3" fmla="*/ 34317 h 62098"/>
                <a:gd name="connsiteX4" fmla="*/ 17287 w 44029"/>
                <a:gd name="connsiteY4" fmla="*/ 38949 h 62098"/>
                <a:gd name="connsiteX5" fmla="*/ 17091 w 44029"/>
                <a:gd name="connsiteY5" fmla="*/ 36782 h 62098"/>
                <a:gd name="connsiteX6" fmla="*/ 29636 w 44029"/>
                <a:gd name="connsiteY6" fmla="*/ 34610 h 62098"/>
                <a:gd name="connsiteX7" fmla="*/ 29369 w 44029"/>
                <a:gd name="connsiteY7" fmla="*/ 36519 h 62098"/>
                <a:gd name="connsiteX8" fmla="*/ 34938 w 44029"/>
                <a:gd name="connsiteY8" fmla="*/ 22813 h 62098"/>
                <a:gd name="connsiteX9" fmla="*/ 38189 w 44029"/>
                <a:gd name="connsiteY9" fmla="*/ 29949 h 62098"/>
                <a:gd name="connsiteX10" fmla="*/ 42607 w 44029"/>
                <a:gd name="connsiteY10" fmla="*/ 15213 h 62098"/>
                <a:gd name="connsiteX11" fmla="*/ 41159 w 44029"/>
                <a:gd name="connsiteY11" fmla="*/ 17889 h 62098"/>
                <a:gd name="connsiteX12" fmla="*/ 39133 w 44029"/>
                <a:gd name="connsiteY12" fmla="*/ 5285 h 62098"/>
                <a:gd name="connsiteX13" fmla="*/ 39209 w 44029"/>
                <a:gd name="connsiteY13" fmla="*/ 6549 h 62098"/>
                <a:gd name="connsiteX14" fmla="*/ 29887 w 44029"/>
                <a:gd name="connsiteY14" fmla="*/ 3811 h 62098"/>
                <a:gd name="connsiteX15" fmla="*/ 30629 w 44029"/>
                <a:gd name="connsiteY15" fmla="*/ 2199 h 62098"/>
                <a:gd name="connsiteX16" fmla="*/ 22950 w 44029"/>
                <a:gd name="connsiteY16" fmla="*/ 4579 h 62098"/>
                <a:gd name="connsiteX17" fmla="*/ 23309 w 44029"/>
                <a:gd name="connsiteY17" fmla="*/ 3189 h 62098"/>
                <a:gd name="connsiteX18" fmla="*/ 14809 w 44029"/>
                <a:gd name="connsiteY18" fmla="*/ 5051 h 62098"/>
                <a:gd name="connsiteX19" fmla="*/ 16109 w 44029"/>
                <a:gd name="connsiteY19" fmla="*/ 6399 h 62098"/>
                <a:gd name="connsiteX20" fmla="*/ 4936 w 44029"/>
                <a:gd name="connsiteY20" fmla="*/ 15648 h 62098"/>
                <a:gd name="connsiteX21" fmla="*/ 4709 w 44029"/>
                <a:gd name="connsiteY21" fmla="*/ 14229 h 62098"/>
                <a:gd name="connsiteX0" fmla="*/ 4709 w 44029"/>
                <a:gd name="connsiteY0" fmla="*/ 14229 h 62098"/>
                <a:gd name="connsiteX1" fmla="*/ 6432 w 44029"/>
                <a:gd name="connsiteY1" fmla="*/ 6766 h 62098"/>
                <a:gd name="connsiteX2" fmla="*/ 14814 w 44029"/>
                <a:gd name="connsiteY2" fmla="*/ 5061 h 62098"/>
                <a:gd name="connsiteX3" fmla="*/ 23265 w 44029"/>
                <a:gd name="connsiteY3" fmla="*/ 3291 h 62098"/>
                <a:gd name="connsiteX4" fmla="*/ 26558 w 44029"/>
                <a:gd name="connsiteY4" fmla="*/ 59 h 62098"/>
                <a:gd name="connsiteX5" fmla="*/ 30642 w 44029"/>
                <a:gd name="connsiteY5" fmla="*/ 2340 h 62098"/>
                <a:gd name="connsiteX6" fmla="*/ 36272 w 44029"/>
                <a:gd name="connsiteY6" fmla="*/ 549 h 62098"/>
                <a:gd name="connsiteX7" fmla="*/ 39127 w 44029"/>
                <a:gd name="connsiteY7" fmla="*/ 5435 h 62098"/>
                <a:gd name="connsiteX8" fmla="*/ 42791 w 44029"/>
                <a:gd name="connsiteY8" fmla="*/ 10177 h 62098"/>
                <a:gd name="connsiteX9" fmla="*/ 42627 w 44029"/>
                <a:gd name="connsiteY9" fmla="*/ 15319 h 62098"/>
                <a:gd name="connsiteX10" fmla="*/ 43825 w 44029"/>
                <a:gd name="connsiteY10" fmla="*/ 23181 h 62098"/>
                <a:gd name="connsiteX11" fmla="*/ 38213 w 44029"/>
                <a:gd name="connsiteY11" fmla="*/ 30063 h 62098"/>
                <a:gd name="connsiteX12" fmla="*/ 34945 w 44029"/>
                <a:gd name="connsiteY12" fmla="*/ 35107 h 62098"/>
                <a:gd name="connsiteX13" fmla="*/ 29364 w 44029"/>
                <a:gd name="connsiteY13" fmla="*/ 36674 h 62098"/>
                <a:gd name="connsiteX14" fmla="*/ 24633 w 44029"/>
                <a:gd name="connsiteY14" fmla="*/ 38273 h 62098"/>
                <a:gd name="connsiteX15" fmla="*/ 17289 w 44029"/>
                <a:gd name="connsiteY15" fmla="*/ 39125 h 62098"/>
                <a:gd name="connsiteX16" fmla="*/ 4302 w 44029"/>
                <a:gd name="connsiteY16" fmla="*/ 53372 h 62098"/>
                <a:gd name="connsiteX17" fmla="*/ 650 w 44029"/>
                <a:gd name="connsiteY17" fmla="*/ 59607 h 62098"/>
                <a:gd name="connsiteX18" fmla="*/ 812 w 44029"/>
                <a:gd name="connsiteY18" fmla="*/ 57050 h 62098"/>
                <a:gd name="connsiteX19" fmla="*/ 597 w 44029"/>
                <a:gd name="connsiteY19" fmla="*/ 56293 h 62098"/>
                <a:gd name="connsiteX20" fmla="*/ 439 w 44029"/>
                <a:gd name="connsiteY20" fmla="*/ 58550 h 62098"/>
                <a:gd name="connsiteX21" fmla="*/ 219 w 44029"/>
                <a:gd name="connsiteY21" fmla="*/ 59968 h 62098"/>
                <a:gd name="connsiteX22" fmla="*/ 125 w 44029"/>
                <a:gd name="connsiteY22" fmla="*/ 43203 h 62098"/>
                <a:gd name="connsiteX23" fmla="*/ 2922 w 44029"/>
                <a:gd name="connsiteY23" fmla="*/ 25410 h 62098"/>
                <a:gd name="connsiteX24" fmla="*/ 804 w 44029"/>
                <a:gd name="connsiteY24" fmla="*/ 19563 h 62098"/>
                <a:gd name="connsiteX25" fmla="*/ 4672 w 44029"/>
                <a:gd name="connsiteY25" fmla="*/ 14366 h 62098"/>
                <a:gd name="connsiteX26" fmla="*/ 4709 w 44029"/>
                <a:gd name="connsiteY26" fmla="*/ 14229 h 62098"/>
                <a:gd name="connsiteX0" fmla="*/ 5502 w 44029"/>
                <a:gd name="connsiteY0" fmla="*/ 26036 h 62098"/>
                <a:gd name="connsiteX1" fmla="*/ 5135 w 44029"/>
                <a:gd name="connsiteY1" fmla="*/ 33748 h 62098"/>
                <a:gd name="connsiteX2" fmla="*/ 3995 w 44029"/>
                <a:gd name="connsiteY2" fmla="*/ 38462 h 62098"/>
                <a:gd name="connsiteX3" fmla="*/ 8132 w 44029"/>
                <a:gd name="connsiteY3" fmla="*/ 34317 h 62098"/>
                <a:gd name="connsiteX4" fmla="*/ 17287 w 44029"/>
                <a:gd name="connsiteY4" fmla="*/ 38949 h 62098"/>
                <a:gd name="connsiteX5" fmla="*/ 17091 w 44029"/>
                <a:gd name="connsiteY5" fmla="*/ 36782 h 62098"/>
                <a:gd name="connsiteX6" fmla="*/ 29636 w 44029"/>
                <a:gd name="connsiteY6" fmla="*/ 34610 h 62098"/>
                <a:gd name="connsiteX7" fmla="*/ 29369 w 44029"/>
                <a:gd name="connsiteY7" fmla="*/ 36519 h 62098"/>
                <a:gd name="connsiteX8" fmla="*/ 34938 w 44029"/>
                <a:gd name="connsiteY8" fmla="*/ 22813 h 62098"/>
                <a:gd name="connsiteX9" fmla="*/ 38189 w 44029"/>
                <a:gd name="connsiteY9" fmla="*/ 29949 h 62098"/>
                <a:gd name="connsiteX10" fmla="*/ 42607 w 44029"/>
                <a:gd name="connsiteY10" fmla="*/ 15213 h 62098"/>
                <a:gd name="connsiteX11" fmla="*/ 41159 w 44029"/>
                <a:gd name="connsiteY11" fmla="*/ 17889 h 62098"/>
                <a:gd name="connsiteX12" fmla="*/ 39133 w 44029"/>
                <a:gd name="connsiteY12" fmla="*/ 5285 h 62098"/>
                <a:gd name="connsiteX13" fmla="*/ 39209 w 44029"/>
                <a:gd name="connsiteY13" fmla="*/ 6549 h 62098"/>
                <a:gd name="connsiteX14" fmla="*/ 29887 w 44029"/>
                <a:gd name="connsiteY14" fmla="*/ 3811 h 62098"/>
                <a:gd name="connsiteX15" fmla="*/ 30629 w 44029"/>
                <a:gd name="connsiteY15" fmla="*/ 2199 h 62098"/>
                <a:gd name="connsiteX16" fmla="*/ 22950 w 44029"/>
                <a:gd name="connsiteY16" fmla="*/ 4579 h 62098"/>
                <a:gd name="connsiteX17" fmla="*/ 23309 w 44029"/>
                <a:gd name="connsiteY17" fmla="*/ 3189 h 62098"/>
                <a:gd name="connsiteX18" fmla="*/ 14809 w 44029"/>
                <a:gd name="connsiteY18" fmla="*/ 5051 h 62098"/>
                <a:gd name="connsiteX19" fmla="*/ 16109 w 44029"/>
                <a:gd name="connsiteY19" fmla="*/ 6399 h 62098"/>
                <a:gd name="connsiteX20" fmla="*/ 4936 w 44029"/>
                <a:gd name="connsiteY20" fmla="*/ 15648 h 62098"/>
                <a:gd name="connsiteX21" fmla="*/ 4709 w 44029"/>
                <a:gd name="connsiteY21" fmla="*/ 14229 h 62098"/>
                <a:gd name="connsiteX0" fmla="*/ 4709 w 44029"/>
                <a:gd name="connsiteY0" fmla="*/ 14229 h 62098"/>
                <a:gd name="connsiteX1" fmla="*/ 6432 w 44029"/>
                <a:gd name="connsiteY1" fmla="*/ 6766 h 62098"/>
                <a:gd name="connsiteX2" fmla="*/ 14814 w 44029"/>
                <a:gd name="connsiteY2" fmla="*/ 5061 h 62098"/>
                <a:gd name="connsiteX3" fmla="*/ 23265 w 44029"/>
                <a:gd name="connsiteY3" fmla="*/ 3291 h 62098"/>
                <a:gd name="connsiteX4" fmla="*/ 26558 w 44029"/>
                <a:gd name="connsiteY4" fmla="*/ 59 h 62098"/>
                <a:gd name="connsiteX5" fmla="*/ 30642 w 44029"/>
                <a:gd name="connsiteY5" fmla="*/ 2340 h 62098"/>
                <a:gd name="connsiteX6" fmla="*/ 36272 w 44029"/>
                <a:gd name="connsiteY6" fmla="*/ 549 h 62098"/>
                <a:gd name="connsiteX7" fmla="*/ 39127 w 44029"/>
                <a:gd name="connsiteY7" fmla="*/ 5435 h 62098"/>
                <a:gd name="connsiteX8" fmla="*/ 42791 w 44029"/>
                <a:gd name="connsiteY8" fmla="*/ 10177 h 62098"/>
                <a:gd name="connsiteX9" fmla="*/ 42627 w 44029"/>
                <a:gd name="connsiteY9" fmla="*/ 15319 h 62098"/>
                <a:gd name="connsiteX10" fmla="*/ 43825 w 44029"/>
                <a:gd name="connsiteY10" fmla="*/ 23181 h 62098"/>
                <a:gd name="connsiteX11" fmla="*/ 38213 w 44029"/>
                <a:gd name="connsiteY11" fmla="*/ 30063 h 62098"/>
                <a:gd name="connsiteX12" fmla="*/ 34945 w 44029"/>
                <a:gd name="connsiteY12" fmla="*/ 35107 h 62098"/>
                <a:gd name="connsiteX13" fmla="*/ 29364 w 44029"/>
                <a:gd name="connsiteY13" fmla="*/ 36674 h 62098"/>
                <a:gd name="connsiteX14" fmla="*/ 24633 w 44029"/>
                <a:gd name="connsiteY14" fmla="*/ 38273 h 62098"/>
                <a:gd name="connsiteX15" fmla="*/ 17289 w 44029"/>
                <a:gd name="connsiteY15" fmla="*/ 39125 h 62098"/>
                <a:gd name="connsiteX16" fmla="*/ 4302 w 44029"/>
                <a:gd name="connsiteY16" fmla="*/ 53372 h 62098"/>
                <a:gd name="connsiteX17" fmla="*/ 650 w 44029"/>
                <a:gd name="connsiteY17" fmla="*/ 59607 h 62098"/>
                <a:gd name="connsiteX18" fmla="*/ 812 w 44029"/>
                <a:gd name="connsiteY18" fmla="*/ 57050 h 62098"/>
                <a:gd name="connsiteX19" fmla="*/ 597 w 44029"/>
                <a:gd name="connsiteY19" fmla="*/ 56293 h 62098"/>
                <a:gd name="connsiteX20" fmla="*/ 439 w 44029"/>
                <a:gd name="connsiteY20" fmla="*/ 58550 h 62098"/>
                <a:gd name="connsiteX21" fmla="*/ 219 w 44029"/>
                <a:gd name="connsiteY21" fmla="*/ 59968 h 62098"/>
                <a:gd name="connsiteX22" fmla="*/ 125 w 44029"/>
                <a:gd name="connsiteY22" fmla="*/ 43203 h 62098"/>
                <a:gd name="connsiteX23" fmla="*/ 2922 w 44029"/>
                <a:gd name="connsiteY23" fmla="*/ 25410 h 62098"/>
                <a:gd name="connsiteX24" fmla="*/ 804 w 44029"/>
                <a:gd name="connsiteY24" fmla="*/ 19563 h 62098"/>
                <a:gd name="connsiteX25" fmla="*/ 4672 w 44029"/>
                <a:gd name="connsiteY25" fmla="*/ 14366 h 62098"/>
                <a:gd name="connsiteX26" fmla="*/ 4709 w 44029"/>
                <a:gd name="connsiteY26" fmla="*/ 14229 h 62098"/>
                <a:gd name="connsiteX0" fmla="*/ 3995 w 44029"/>
                <a:gd name="connsiteY0" fmla="*/ 38462 h 62098"/>
                <a:gd name="connsiteX1" fmla="*/ 8132 w 44029"/>
                <a:gd name="connsiteY1" fmla="*/ 34317 h 62098"/>
                <a:gd name="connsiteX2" fmla="*/ 17287 w 44029"/>
                <a:gd name="connsiteY2" fmla="*/ 38949 h 62098"/>
                <a:gd name="connsiteX3" fmla="*/ 17091 w 44029"/>
                <a:gd name="connsiteY3" fmla="*/ 36782 h 62098"/>
                <a:gd name="connsiteX4" fmla="*/ 29636 w 44029"/>
                <a:gd name="connsiteY4" fmla="*/ 34610 h 62098"/>
                <a:gd name="connsiteX5" fmla="*/ 29369 w 44029"/>
                <a:gd name="connsiteY5" fmla="*/ 36519 h 62098"/>
                <a:gd name="connsiteX6" fmla="*/ 34938 w 44029"/>
                <a:gd name="connsiteY6" fmla="*/ 22813 h 62098"/>
                <a:gd name="connsiteX7" fmla="*/ 38189 w 44029"/>
                <a:gd name="connsiteY7" fmla="*/ 29949 h 62098"/>
                <a:gd name="connsiteX8" fmla="*/ 42607 w 44029"/>
                <a:gd name="connsiteY8" fmla="*/ 15213 h 62098"/>
                <a:gd name="connsiteX9" fmla="*/ 41159 w 44029"/>
                <a:gd name="connsiteY9" fmla="*/ 17889 h 62098"/>
                <a:gd name="connsiteX10" fmla="*/ 39133 w 44029"/>
                <a:gd name="connsiteY10" fmla="*/ 5285 h 62098"/>
                <a:gd name="connsiteX11" fmla="*/ 39209 w 44029"/>
                <a:gd name="connsiteY11" fmla="*/ 6549 h 62098"/>
                <a:gd name="connsiteX12" fmla="*/ 29887 w 44029"/>
                <a:gd name="connsiteY12" fmla="*/ 3811 h 62098"/>
                <a:gd name="connsiteX13" fmla="*/ 30629 w 44029"/>
                <a:gd name="connsiteY13" fmla="*/ 2199 h 62098"/>
                <a:gd name="connsiteX14" fmla="*/ 22950 w 44029"/>
                <a:gd name="connsiteY14" fmla="*/ 4579 h 62098"/>
                <a:gd name="connsiteX15" fmla="*/ 23309 w 44029"/>
                <a:gd name="connsiteY15" fmla="*/ 3189 h 62098"/>
                <a:gd name="connsiteX16" fmla="*/ 14809 w 44029"/>
                <a:gd name="connsiteY16" fmla="*/ 5051 h 62098"/>
                <a:gd name="connsiteX17" fmla="*/ 16109 w 44029"/>
                <a:gd name="connsiteY17" fmla="*/ 6399 h 62098"/>
                <a:gd name="connsiteX18" fmla="*/ 4936 w 44029"/>
                <a:gd name="connsiteY18" fmla="*/ 15648 h 62098"/>
                <a:gd name="connsiteX19" fmla="*/ 4709 w 44029"/>
                <a:gd name="connsiteY19" fmla="*/ 14229 h 62098"/>
                <a:gd name="connsiteX0" fmla="*/ 4709 w 44029"/>
                <a:gd name="connsiteY0" fmla="*/ 14229 h 62098"/>
                <a:gd name="connsiteX1" fmla="*/ 6432 w 44029"/>
                <a:gd name="connsiteY1" fmla="*/ 6766 h 62098"/>
                <a:gd name="connsiteX2" fmla="*/ 14814 w 44029"/>
                <a:gd name="connsiteY2" fmla="*/ 5061 h 62098"/>
                <a:gd name="connsiteX3" fmla="*/ 23265 w 44029"/>
                <a:gd name="connsiteY3" fmla="*/ 3291 h 62098"/>
                <a:gd name="connsiteX4" fmla="*/ 26558 w 44029"/>
                <a:gd name="connsiteY4" fmla="*/ 59 h 62098"/>
                <a:gd name="connsiteX5" fmla="*/ 30642 w 44029"/>
                <a:gd name="connsiteY5" fmla="*/ 2340 h 62098"/>
                <a:gd name="connsiteX6" fmla="*/ 36272 w 44029"/>
                <a:gd name="connsiteY6" fmla="*/ 549 h 62098"/>
                <a:gd name="connsiteX7" fmla="*/ 39127 w 44029"/>
                <a:gd name="connsiteY7" fmla="*/ 5435 h 62098"/>
                <a:gd name="connsiteX8" fmla="*/ 42791 w 44029"/>
                <a:gd name="connsiteY8" fmla="*/ 10177 h 62098"/>
                <a:gd name="connsiteX9" fmla="*/ 42627 w 44029"/>
                <a:gd name="connsiteY9" fmla="*/ 15319 h 62098"/>
                <a:gd name="connsiteX10" fmla="*/ 43825 w 44029"/>
                <a:gd name="connsiteY10" fmla="*/ 23181 h 62098"/>
                <a:gd name="connsiteX11" fmla="*/ 38213 w 44029"/>
                <a:gd name="connsiteY11" fmla="*/ 30063 h 62098"/>
                <a:gd name="connsiteX12" fmla="*/ 34945 w 44029"/>
                <a:gd name="connsiteY12" fmla="*/ 35107 h 62098"/>
                <a:gd name="connsiteX13" fmla="*/ 29364 w 44029"/>
                <a:gd name="connsiteY13" fmla="*/ 36674 h 62098"/>
                <a:gd name="connsiteX14" fmla="*/ 24633 w 44029"/>
                <a:gd name="connsiteY14" fmla="*/ 38273 h 62098"/>
                <a:gd name="connsiteX15" fmla="*/ 17289 w 44029"/>
                <a:gd name="connsiteY15" fmla="*/ 39125 h 62098"/>
                <a:gd name="connsiteX16" fmla="*/ 4302 w 44029"/>
                <a:gd name="connsiteY16" fmla="*/ 53372 h 62098"/>
                <a:gd name="connsiteX17" fmla="*/ 650 w 44029"/>
                <a:gd name="connsiteY17" fmla="*/ 59607 h 62098"/>
                <a:gd name="connsiteX18" fmla="*/ 812 w 44029"/>
                <a:gd name="connsiteY18" fmla="*/ 57050 h 62098"/>
                <a:gd name="connsiteX19" fmla="*/ 597 w 44029"/>
                <a:gd name="connsiteY19" fmla="*/ 56293 h 62098"/>
                <a:gd name="connsiteX20" fmla="*/ 439 w 44029"/>
                <a:gd name="connsiteY20" fmla="*/ 58550 h 62098"/>
                <a:gd name="connsiteX21" fmla="*/ 219 w 44029"/>
                <a:gd name="connsiteY21" fmla="*/ 59968 h 62098"/>
                <a:gd name="connsiteX22" fmla="*/ 125 w 44029"/>
                <a:gd name="connsiteY22" fmla="*/ 43203 h 62098"/>
                <a:gd name="connsiteX23" fmla="*/ 2922 w 44029"/>
                <a:gd name="connsiteY23" fmla="*/ 25410 h 62098"/>
                <a:gd name="connsiteX24" fmla="*/ 804 w 44029"/>
                <a:gd name="connsiteY24" fmla="*/ 19563 h 62098"/>
                <a:gd name="connsiteX25" fmla="*/ 4672 w 44029"/>
                <a:gd name="connsiteY25" fmla="*/ 14366 h 62098"/>
                <a:gd name="connsiteX26" fmla="*/ 4709 w 44029"/>
                <a:gd name="connsiteY26" fmla="*/ 14229 h 62098"/>
                <a:gd name="connsiteX0" fmla="*/ 17287 w 44029"/>
                <a:gd name="connsiteY0" fmla="*/ 38949 h 62098"/>
                <a:gd name="connsiteX1" fmla="*/ 17091 w 44029"/>
                <a:gd name="connsiteY1" fmla="*/ 36782 h 62098"/>
                <a:gd name="connsiteX2" fmla="*/ 29636 w 44029"/>
                <a:gd name="connsiteY2" fmla="*/ 34610 h 62098"/>
                <a:gd name="connsiteX3" fmla="*/ 29369 w 44029"/>
                <a:gd name="connsiteY3" fmla="*/ 36519 h 62098"/>
                <a:gd name="connsiteX4" fmla="*/ 34938 w 44029"/>
                <a:gd name="connsiteY4" fmla="*/ 22813 h 62098"/>
                <a:gd name="connsiteX5" fmla="*/ 38189 w 44029"/>
                <a:gd name="connsiteY5" fmla="*/ 29949 h 62098"/>
                <a:gd name="connsiteX6" fmla="*/ 42607 w 44029"/>
                <a:gd name="connsiteY6" fmla="*/ 15213 h 62098"/>
                <a:gd name="connsiteX7" fmla="*/ 41159 w 44029"/>
                <a:gd name="connsiteY7" fmla="*/ 17889 h 62098"/>
                <a:gd name="connsiteX8" fmla="*/ 39133 w 44029"/>
                <a:gd name="connsiteY8" fmla="*/ 5285 h 62098"/>
                <a:gd name="connsiteX9" fmla="*/ 39209 w 44029"/>
                <a:gd name="connsiteY9" fmla="*/ 6549 h 62098"/>
                <a:gd name="connsiteX10" fmla="*/ 29887 w 44029"/>
                <a:gd name="connsiteY10" fmla="*/ 3811 h 62098"/>
                <a:gd name="connsiteX11" fmla="*/ 30629 w 44029"/>
                <a:gd name="connsiteY11" fmla="*/ 2199 h 62098"/>
                <a:gd name="connsiteX12" fmla="*/ 22950 w 44029"/>
                <a:gd name="connsiteY12" fmla="*/ 4579 h 62098"/>
                <a:gd name="connsiteX13" fmla="*/ 23309 w 44029"/>
                <a:gd name="connsiteY13" fmla="*/ 3189 h 62098"/>
                <a:gd name="connsiteX14" fmla="*/ 14809 w 44029"/>
                <a:gd name="connsiteY14" fmla="*/ 5051 h 62098"/>
                <a:gd name="connsiteX15" fmla="*/ 16109 w 44029"/>
                <a:gd name="connsiteY15" fmla="*/ 6399 h 62098"/>
                <a:gd name="connsiteX16" fmla="*/ 4936 w 44029"/>
                <a:gd name="connsiteY16" fmla="*/ 15648 h 62098"/>
                <a:gd name="connsiteX17" fmla="*/ 4709 w 44029"/>
                <a:gd name="connsiteY17" fmla="*/ 14229 h 62098"/>
                <a:gd name="connsiteX0" fmla="*/ 4709 w 44029"/>
                <a:gd name="connsiteY0" fmla="*/ 14229 h 62098"/>
                <a:gd name="connsiteX1" fmla="*/ 6432 w 44029"/>
                <a:gd name="connsiteY1" fmla="*/ 6766 h 62098"/>
                <a:gd name="connsiteX2" fmla="*/ 14814 w 44029"/>
                <a:gd name="connsiteY2" fmla="*/ 5061 h 62098"/>
                <a:gd name="connsiteX3" fmla="*/ 23265 w 44029"/>
                <a:gd name="connsiteY3" fmla="*/ 3291 h 62098"/>
                <a:gd name="connsiteX4" fmla="*/ 26558 w 44029"/>
                <a:gd name="connsiteY4" fmla="*/ 59 h 62098"/>
                <a:gd name="connsiteX5" fmla="*/ 30642 w 44029"/>
                <a:gd name="connsiteY5" fmla="*/ 2340 h 62098"/>
                <a:gd name="connsiteX6" fmla="*/ 36272 w 44029"/>
                <a:gd name="connsiteY6" fmla="*/ 549 h 62098"/>
                <a:gd name="connsiteX7" fmla="*/ 39127 w 44029"/>
                <a:gd name="connsiteY7" fmla="*/ 5435 h 62098"/>
                <a:gd name="connsiteX8" fmla="*/ 42791 w 44029"/>
                <a:gd name="connsiteY8" fmla="*/ 10177 h 62098"/>
                <a:gd name="connsiteX9" fmla="*/ 42627 w 44029"/>
                <a:gd name="connsiteY9" fmla="*/ 15319 h 62098"/>
                <a:gd name="connsiteX10" fmla="*/ 43825 w 44029"/>
                <a:gd name="connsiteY10" fmla="*/ 23181 h 62098"/>
                <a:gd name="connsiteX11" fmla="*/ 38213 w 44029"/>
                <a:gd name="connsiteY11" fmla="*/ 30063 h 62098"/>
                <a:gd name="connsiteX12" fmla="*/ 34945 w 44029"/>
                <a:gd name="connsiteY12" fmla="*/ 35107 h 62098"/>
                <a:gd name="connsiteX13" fmla="*/ 29364 w 44029"/>
                <a:gd name="connsiteY13" fmla="*/ 36674 h 62098"/>
                <a:gd name="connsiteX14" fmla="*/ 24633 w 44029"/>
                <a:gd name="connsiteY14" fmla="*/ 38273 h 62098"/>
                <a:gd name="connsiteX15" fmla="*/ 17289 w 44029"/>
                <a:gd name="connsiteY15" fmla="*/ 39125 h 62098"/>
                <a:gd name="connsiteX16" fmla="*/ 4302 w 44029"/>
                <a:gd name="connsiteY16" fmla="*/ 53372 h 62098"/>
                <a:gd name="connsiteX17" fmla="*/ 650 w 44029"/>
                <a:gd name="connsiteY17" fmla="*/ 59607 h 62098"/>
                <a:gd name="connsiteX18" fmla="*/ 812 w 44029"/>
                <a:gd name="connsiteY18" fmla="*/ 57050 h 62098"/>
                <a:gd name="connsiteX19" fmla="*/ 597 w 44029"/>
                <a:gd name="connsiteY19" fmla="*/ 56293 h 62098"/>
                <a:gd name="connsiteX20" fmla="*/ 439 w 44029"/>
                <a:gd name="connsiteY20" fmla="*/ 58550 h 62098"/>
                <a:gd name="connsiteX21" fmla="*/ 219 w 44029"/>
                <a:gd name="connsiteY21" fmla="*/ 59968 h 62098"/>
                <a:gd name="connsiteX22" fmla="*/ 125 w 44029"/>
                <a:gd name="connsiteY22" fmla="*/ 47628 h 62098"/>
                <a:gd name="connsiteX23" fmla="*/ 2922 w 44029"/>
                <a:gd name="connsiteY23" fmla="*/ 25410 h 62098"/>
                <a:gd name="connsiteX24" fmla="*/ 804 w 44029"/>
                <a:gd name="connsiteY24" fmla="*/ 19563 h 62098"/>
                <a:gd name="connsiteX25" fmla="*/ 4672 w 44029"/>
                <a:gd name="connsiteY25" fmla="*/ 14366 h 62098"/>
                <a:gd name="connsiteX26" fmla="*/ 4709 w 44029"/>
                <a:gd name="connsiteY26" fmla="*/ 14229 h 62098"/>
                <a:gd name="connsiteX0" fmla="*/ 17287 w 44029"/>
                <a:gd name="connsiteY0" fmla="*/ 38949 h 62098"/>
                <a:gd name="connsiteX1" fmla="*/ 17091 w 44029"/>
                <a:gd name="connsiteY1" fmla="*/ 36782 h 62098"/>
                <a:gd name="connsiteX2" fmla="*/ 29636 w 44029"/>
                <a:gd name="connsiteY2" fmla="*/ 34610 h 62098"/>
                <a:gd name="connsiteX3" fmla="*/ 29369 w 44029"/>
                <a:gd name="connsiteY3" fmla="*/ 36519 h 62098"/>
                <a:gd name="connsiteX4" fmla="*/ 34938 w 44029"/>
                <a:gd name="connsiteY4" fmla="*/ 22813 h 62098"/>
                <a:gd name="connsiteX5" fmla="*/ 38189 w 44029"/>
                <a:gd name="connsiteY5" fmla="*/ 29949 h 62098"/>
                <a:gd name="connsiteX6" fmla="*/ 42607 w 44029"/>
                <a:gd name="connsiteY6" fmla="*/ 15213 h 62098"/>
                <a:gd name="connsiteX7" fmla="*/ 41159 w 44029"/>
                <a:gd name="connsiteY7" fmla="*/ 17889 h 62098"/>
                <a:gd name="connsiteX8" fmla="*/ 39133 w 44029"/>
                <a:gd name="connsiteY8" fmla="*/ 5285 h 62098"/>
                <a:gd name="connsiteX9" fmla="*/ 39209 w 44029"/>
                <a:gd name="connsiteY9" fmla="*/ 6549 h 62098"/>
                <a:gd name="connsiteX10" fmla="*/ 29887 w 44029"/>
                <a:gd name="connsiteY10" fmla="*/ 3811 h 62098"/>
                <a:gd name="connsiteX11" fmla="*/ 30629 w 44029"/>
                <a:gd name="connsiteY11" fmla="*/ 2199 h 62098"/>
                <a:gd name="connsiteX12" fmla="*/ 22950 w 44029"/>
                <a:gd name="connsiteY12" fmla="*/ 4579 h 62098"/>
                <a:gd name="connsiteX13" fmla="*/ 23309 w 44029"/>
                <a:gd name="connsiteY13" fmla="*/ 3189 h 62098"/>
                <a:gd name="connsiteX14" fmla="*/ 14809 w 44029"/>
                <a:gd name="connsiteY14" fmla="*/ 5051 h 62098"/>
                <a:gd name="connsiteX15" fmla="*/ 16109 w 44029"/>
                <a:gd name="connsiteY15" fmla="*/ 6399 h 62098"/>
                <a:gd name="connsiteX16" fmla="*/ 4936 w 44029"/>
                <a:gd name="connsiteY16" fmla="*/ 15648 h 62098"/>
                <a:gd name="connsiteX17" fmla="*/ 4709 w 44029"/>
                <a:gd name="connsiteY17" fmla="*/ 14229 h 62098"/>
                <a:gd name="connsiteX0" fmla="*/ 7794 w 47114"/>
                <a:gd name="connsiteY0" fmla="*/ 14229 h 62098"/>
                <a:gd name="connsiteX1" fmla="*/ 9517 w 47114"/>
                <a:gd name="connsiteY1" fmla="*/ 6766 h 62098"/>
                <a:gd name="connsiteX2" fmla="*/ 17899 w 47114"/>
                <a:gd name="connsiteY2" fmla="*/ 5061 h 62098"/>
                <a:gd name="connsiteX3" fmla="*/ 26350 w 47114"/>
                <a:gd name="connsiteY3" fmla="*/ 3291 h 62098"/>
                <a:gd name="connsiteX4" fmla="*/ 29643 w 47114"/>
                <a:gd name="connsiteY4" fmla="*/ 59 h 62098"/>
                <a:gd name="connsiteX5" fmla="*/ 33727 w 47114"/>
                <a:gd name="connsiteY5" fmla="*/ 2340 h 62098"/>
                <a:gd name="connsiteX6" fmla="*/ 39357 w 47114"/>
                <a:gd name="connsiteY6" fmla="*/ 549 h 62098"/>
                <a:gd name="connsiteX7" fmla="*/ 42212 w 47114"/>
                <a:gd name="connsiteY7" fmla="*/ 5435 h 62098"/>
                <a:gd name="connsiteX8" fmla="*/ 45876 w 47114"/>
                <a:gd name="connsiteY8" fmla="*/ 10177 h 62098"/>
                <a:gd name="connsiteX9" fmla="*/ 45712 w 47114"/>
                <a:gd name="connsiteY9" fmla="*/ 15319 h 62098"/>
                <a:gd name="connsiteX10" fmla="*/ 46910 w 47114"/>
                <a:gd name="connsiteY10" fmla="*/ 23181 h 62098"/>
                <a:gd name="connsiteX11" fmla="*/ 41298 w 47114"/>
                <a:gd name="connsiteY11" fmla="*/ 30063 h 62098"/>
                <a:gd name="connsiteX12" fmla="*/ 38030 w 47114"/>
                <a:gd name="connsiteY12" fmla="*/ 35107 h 62098"/>
                <a:gd name="connsiteX13" fmla="*/ 32449 w 47114"/>
                <a:gd name="connsiteY13" fmla="*/ 36674 h 62098"/>
                <a:gd name="connsiteX14" fmla="*/ 27718 w 47114"/>
                <a:gd name="connsiteY14" fmla="*/ 38273 h 62098"/>
                <a:gd name="connsiteX15" fmla="*/ 20374 w 47114"/>
                <a:gd name="connsiteY15" fmla="*/ 39125 h 62098"/>
                <a:gd name="connsiteX16" fmla="*/ 7387 w 47114"/>
                <a:gd name="connsiteY16" fmla="*/ 53372 h 62098"/>
                <a:gd name="connsiteX17" fmla="*/ 3735 w 47114"/>
                <a:gd name="connsiteY17" fmla="*/ 59607 h 62098"/>
                <a:gd name="connsiteX18" fmla="*/ 3897 w 47114"/>
                <a:gd name="connsiteY18" fmla="*/ 57050 h 62098"/>
                <a:gd name="connsiteX19" fmla="*/ 3682 w 47114"/>
                <a:gd name="connsiteY19" fmla="*/ 56293 h 62098"/>
                <a:gd name="connsiteX20" fmla="*/ 3524 w 47114"/>
                <a:gd name="connsiteY20" fmla="*/ 58550 h 62098"/>
                <a:gd name="connsiteX21" fmla="*/ 3304 w 47114"/>
                <a:gd name="connsiteY21" fmla="*/ 59968 h 62098"/>
                <a:gd name="connsiteX22" fmla="*/ 3210 w 47114"/>
                <a:gd name="connsiteY22" fmla="*/ 47628 h 62098"/>
                <a:gd name="connsiteX23" fmla="*/ 6007 w 47114"/>
                <a:gd name="connsiteY23" fmla="*/ 25410 h 62098"/>
                <a:gd name="connsiteX24" fmla="*/ 3889 w 47114"/>
                <a:gd name="connsiteY24" fmla="*/ 19563 h 62098"/>
                <a:gd name="connsiteX25" fmla="*/ 7757 w 47114"/>
                <a:gd name="connsiteY25" fmla="*/ 14366 h 62098"/>
                <a:gd name="connsiteX26" fmla="*/ 7794 w 47114"/>
                <a:gd name="connsiteY26" fmla="*/ 14229 h 62098"/>
                <a:gd name="connsiteX0" fmla="*/ 20372 w 47114"/>
                <a:gd name="connsiteY0" fmla="*/ 38949 h 62098"/>
                <a:gd name="connsiteX1" fmla="*/ 20176 w 47114"/>
                <a:gd name="connsiteY1" fmla="*/ 36782 h 62098"/>
                <a:gd name="connsiteX2" fmla="*/ 32721 w 47114"/>
                <a:gd name="connsiteY2" fmla="*/ 34610 h 62098"/>
                <a:gd name="connsiteX3" fmla="*/ 32454 w 47114"/>
                <a:gd name="connsiteY3" fmla="*/ 36519 h 62098"/>
                <a:gd name="connsiteX4" fmla="*/ 38023 w 47114"/>
                <a:gd name="connsiteY4" fmla="*/ 22813 h 62098"/>
                <a:gd name="connsiteX5" fmla="*/ 41274 w 47114"/>
                <a:gd name="connsiteY5" fmla="*/ 29949 h 62098"/>
                <a:gd name="connsiteX6" fmla="*/ 45692 w 47114"/>
                <a:gd name="connsiteY6" fmla="*/ 15213 h 62098"/>
                <a:gd name="connsiteX7" fmla="*/ 44244 w 47114"/>
                <a:gd name="connsiteY7" fmla="*/ 17889 h 62098"/>
                <a:gd name="connsiteX8" fmla="*/ 42218 w 47114"/>
                <a:gd name="connsiteY8" fmla="*/ 5285 h 62098"/>
                <a:gd name="connsiteX9" fmla="*/ 42294 w 47114"/>
                <a:gd name="connsiteY9" fmla="*/ 6549 h 62098"/>
                <a:gd name="connsiteX10" fmla="*/ 32972 w 47114"/>
                <a:gd name="connsiteY10" fmla="*/ 3811 h 62098"/>
                <a:gd name="connsiteX11" fmla="*/ 33714 w 47114"/>
                <a:gd name="connsiteY11" fmla="*/ 2199 h 62098"/>
                <a:gd name="connsiteX12" fmla="*/ 26035 w 47114"/>
                <a:gd name="connsiteY12" fmla="*/ 4579 h 62098"/>
                <a:gd name="connsiteX13" fmla="*/ 26394 w 47114"/>
                <a:gd name="connsiteY13" fmla="*/ 3189 h 62098"/>
                <a:gd name="connsiteX14" fmla="*/ 17894 w 47114"/>
                <a:gd name="connsiteY14" fmla="*/ 5051 h 62098"/>
                <a:gd name="connsiteX15" fmla="*/ 19194 w 47114"/>
                <a:gd name="connsiteY15" fmla="*/ 6399 h 62098"/>
                <a:gd name="connsiteX16" fmla="*/ 8021 w 47114"/>
                <a:gd name="connsiteY16" fmla="*/ 15648 h 62098"/>
                <a:gd name="connsiteX17" fmla="*/ 7794 w 47114"/>
                <a:gd name="connsiteY17" fmla="*/ 14229 h 62098"/>
                <a:gd name="connsiteX0" fmla="*/ 8265 w 47585"/>
                <a:gd name="connsiteY0" fmla="*/ 14229 h 62098"/>
                <a:gd name="connsiteX1" fmla="*/ 9988 w 47585"/>
                <a:gd name="connsiteY1" fmla="*/ 6766 h 62098"/>
                <a:gd name="connsiteX2" fmla="*/ 18370 w 47585"/>
                <a:gd name="connsiteY2" fmla="*/ 5061 h 62098"/>
                <a:gd name="connsiteX3" fmla="*/ 26821 w 47585"/>
                <a:gd name="connsiteY3" fmla="*/ 3291 h 62098"/>
                <a:gd name="connsiteX4" fmla="*/ 30114 w 47585"/>
                <a:gd name="connsiteY4" fmla="*/ 59 h 62098"/>
                <a:gd name="connsiteX5" fmla="*/ 34198 w 47585"/>
                <a:gd name="connsiteY5" fmla="*/ 2340 h 62098"/>
                <a:gd name="connsiteX6" fmla="*/ 39828 w 47585"/>
                <a:gd name="connsiteY6" fmla="*/ 549 h 62098"/>
                <a:gd name="connsiteX7" fmla="*/ 42683 w 47585"/>
                <a:gd name="connsiteY7" fmla="*/ 5435 h 62098"/>
                <a:gd name="connsiteX8" fmla="*/ 46347 w 47585"/>
                <a:gd name="connsiteY8" fmla="*/ 10177 h 62098"/>
                <a:gd name="connsiteX9" fmla="*/ 46183 w 47585"/>
                <a:gd name="connsiteY9" fmla="*/ 15319 h 62098"/>
                <a:gd name="connsiteX10" fmla="*/ 47381 w 47585"/>
                <a:gd name="connsiteY10" fmla="*/ 23181 h 62098"/>
                <a:gd name="connsiteX11" fmla="*/ 41769 w 47585"/>
                <a:gd name="connsiteY11" fmla="*/ 30063 h 62098"/>
                <a:gd name="connsiteX12" fmla="*/ 38501 w 47585"/>
                <a:gd name="connsiteY12" fmla="*/ 35107 h 62098"/>
                <a:gd name="connsiteX13" fmla="*/ 32920 w 47585"/>
                <a:gd name="connsiteY13" fmla="*/ 36674 h 62098"/>
                <a:gd name="connsiteX14" fmla="*/ 28189 w 47585"/>
                <a:gd name="connsiteY14" fmla="*/ 38273 h 62098"/>
                <a:gd name="connsiteX15" fmla="*/ 20845 w 47585"/>
                <a:gd name="connsiteY15" fmla="*/ 39125 h 62098"/>
                <a:gd name="connsiteX16" fmla="*/ 7858 w 47585"/>
                <a:gd name="connsiteY16" fmla="*/ 53372 h 62098"/>
                <a:gd name="connsiteX17" fmla="*/ 4206 w 47585"/>
                <a:gd name="connsiteY17" fmla="*/ 59607 h 62098"/>
                <a:gd name="connsiteX18" fmla="*/ 4368 w 47585"/>
                <a:gd name="connsiteY18" fmla="*/ 57050 h 62098"/>
                <a:gd name="connsiteX19" fmla="*/ 4153 w 47585"/>
                <a:gd name="connsiteY19" fmla="*/ 56293 h 62098"/>
                <a:gd name="connsiteX20" fmla="*/ 3995 w 47585"/>
                <a:gd name="connsiteY20" fmla="*/ 58550 h 62098"/>
                <a:gd name="connsiteX21" fmla="*/ 3775 w 47585"/>
                <a:gd name="connsiteY21" fmla="*/ 59968 h 62098"/>
                <a:gd name="connsiteX22" fmla="*/ 3681 w 47585"/>
                <a:gd name="connsiteY22" fmla="*/ 47628 h 62098"/>
                <a:gd name="connsiteX23" fmla="*/ 4185 w 47585"/>
                <a:gd name="connsiteY23" fmla="*/ 28473 h 62098"/>
                <a:gd name="connsiteX24" fmla="*/ 4360 w 47585"/>
                <a:gd name="connsiteY24" fmla="*/ 19563 h 62098"/>
                <a:gd name="connsiteX25" fmla="*/ 8228 w 47585"/>
                <a:gd name="connsiteY25" fmla="*/ 14366 h 62098"/>
                <a:gd name="connsiteX26" fmla="*/ 8265 w 47585"/>
                <a:gd name="connsiteY26" fmla="*/ 14229 h 62098"/>
                <a:gd name="connsiteX0" fmla="*/ 20843 w 47585"/>
                <a:gd name="connsiteY0" fmla="*/ 38949 h 62098"/>
                <a:gd name="connsiteX1" fmla="*/ 20647 w 47585"/>
                <a:gd name="connsiteY1" fmla="*/ 36782 h 62098"/>
                <a:gd name="connsiteX2" fmla="*/ 33192 w 47585"/>
                <a:gd name="connsiteY2" fmla="*/ 34610 h 62098"/>
                <a:gd name="connsiteX3" fmla="*/ 32925 w 47585"/>
                <a:gd name="connsiteY3" fmla="*/ 36519 h 62098"/>
                <a:gd name="connsiteX4" fmla="*/ 38494 w 47585"/>
                <a:gd name="connsiteY4" fmla="*/ 22813 h 62098"/>
                <a:gd name="connsiteX5" fmla="*/ 41745 w 47585"/>
                <a:gd name="connsiteY5" fmla="*/ 29949 h 62098"/>
                <a:gd name="connsiteX6" fmla="*/ 46163 w 47585"/>
                <a:gd name="connsiteY6" fmla="*/ 15213 h 62098"/>
                <a:gd name="connsiteX7" fmla="*/ 44715 w 47585"/>
                <a:gd name="connsiteY7" fmla="*/ 17889 h 62098"/>
                <a:gd name="connsiteX8" fmla="*/ 42689 w 47585"/>
                <a:gd name="connsiteY8" fmla="*/ 5285 h 62098"/>
                <a:gd name="connsiteX9" fmla="*/ 42765 w 47585"/>
                <a:gd name="connsiteY9" fmla="*/ 6549 h 62098"/>
                <a:gd name="connsiteX10" fmla="*/ 33443 w 47585"/>
                <a:gd name="connsiteY10" fmla="*/ 3811 h 62098"/>
                <a:gd name="connsiteX11" fmla="*/ 34185 w 47585"/>
                <a:gd name="connsiteY11" fmla="*/ 2199 h 62098"/>
                <a:gd name="connsiteX12" fmla="*/ 26506 w 47585"/>
                <a:gd name="connsiteY12" fmla="*/ 4579 h 62098"/>
                <a:gd name="connsiteX13" fmla="*/ 26865 w 47585"/>
                <a:gd name="connsiteY13" fmla="*/ 3189 h 62098"/>
                <a:gd name="connsiteX14" fmla="*/ 18365 w 47585"/>
                <a:gd name="connsiteY14" fmla="*/ 5051 h 62098"/>
                <a:gd name="connsiteX15" fmla="*/ 19665 w 47585"/>
                <a:gd name="connsiteY15" fmla="*/ 6399 h 62098"/>
                <a:gd name="connsiteX16" fmla="*/ 8492 w 47585"/>
                <a:gd name="connsiteY16" fmla="*/ 15648 h 62098"/>
                <a:gd name="connsiteX17" fmla="*/ 8265 w 47585"/>
                <a:gd name="connsiteY17" fmla="*/ 14229 h 62098"/>
                <a:gd name="connsiteX0" fmla="*/ 8265 w 47585"/>
                <a:gd name="connsiteY0" fmla="*/ 14229 h 62098"/>
                <a:gd name="connsiteX1" fmla="*/ 9988 w 47585"/>
                <a:gd name="connsiteY1" fmla="*/ 6766 h 62098"/>
                <a:gd name="connsiteX2" fmla="*/ 18370 w 47585"/>
                <a:gd name="connsiteY2" fmla="*/ 5061 h 62098"/>
                <a:gd name="connsiteX3" fmla="*/ 26821 w 47585"/>
                <a:gd name="connsiteY3" fmla="*/ 3291 h 62098"/>
                <a:gd name="connsiteX4" fmla="*/ 30114 w 47585"/>
                <a:gd name="connsiteY4" fmla="*/ 59 h 62098"/>
                <a:gd name="connsiteX5" fmla="*/ 34198 w 47585"/>
                <a:gd name="connsiteY5" fmla="*/ 2340 h 62098"/>
                <a:gd name="connsiteX6" fmla="*/ 39828 w 47585"/>
                <a:gd name="connsiteY6" fmla="*/ 549 h 62098"/>
                <a:gd name="connsiteX7" fmla="*/ 42683 w 47585"/>
                <a:gd name="connsiteY7" fmla="*/ 5435 h 62098"/>
                <a:gd name="connsiteX8" fmla="*/ 46347 w 47585"/>
                <a:gd name="connsiteY8" fmla="*/ 10177 h 62098"/>
                <a:gd name="connsiteX9" fmla="*/ 46183 w 47585"/>
                <a:gd name="connsiteY9" fmla="*/ 15319 h 62098"/>
                <a:gd name="connsiteX10" fmla="*/ 47381 w 47585"/>
                <a:gd name="connsiteY10" fmla="*/ 23181 h 62098"/>
                <a:gd name="connsiteX11" fmla="*/ 41769 w 47585"/>
                <a:gd name="connsiteY11" fmla="*/ 30063 h 62098"/>
                <a:gd name="connsiteX12" fmla="*/ 38501 w 47585"/>
                <a:gd name="connsiteY12" fmla="*/ 35107 h 62098"/>
                <a:gd name="connsiteX13" fmla="*/ 32920 w 47585"/>
                <a:gd name="connsiteY13" fmla="*/ 36674 h 62098"/>
                <a:gd name="connsiteX14" fmla="*/ 28189 w 47585"/>
                <a:gd name="connsiteY14" fmla="*/ 38273 h 62098"/>
                <a:gd name="connsiteX15" fmla="*/ 20845 w 47585"/>
                <a:gd name="connsiteY15" fmla="*/ 39125 h 62098"/>
                <a:gd name="connsiteX16" fmla="*/ 16168 w 47585"/>
                <a:gd name="connsiteY16" fmla="*/ 44825 h 62098"/>
                <a:gd name="connsiteX17" fmla="*/ 7858 w 47585"/>
                <a:gd name="connsiteY17" fmla="*/ 53372 h 62098"/>
                <a:gd name="connsiteX18" fmla="*/ 4206 w 47585"/>
                <a:gd name="connsiteY18" fmla="*/ 59607 h 62098"/>
                <a:gd name="connsiteX19" fmla="*/ 4368 w 47585"/>
                <a:gd name="connsiteY19" fmla="*/ 57050 h 62098"/>
                <a:gd name="connsiteX20" fmla="*/ 4153 w 47585"/>
                <a:gd name="connsiteY20" fmla="*/ 56293 h 62098"/>
                <a:gd name="connsiteX21" fmla="*/ 3995 w 47585"/>
                <a:gd name="connsiteY21" fmla="*/ 58550 h 62098"/>
                <a:gd name="connsiteX22" fmla="*/ 3775 w 47585"/>
                <a:gd name="connsiteY22" fmla="*/ 59968 h 62098"/>
                <a:gd name="connsiteX23" fmla="*/ 3681 w 47585"/>
                <a:gd name="connsiteY23" fmla="*/ 47628 h 62098"/>
                <a:gd name="connsiteX24" fmla="*/ 4185 w 47585"/>
                <a:gd name="connsiteY24" fmla="*/ 28473 h 62098"/>
                <a:gd name="connsiteX25" fmla="*/ 4360 w 47585"/>
                <a:gd name="connsiteY25" fmla="*/ 19563 h 62098"/>
                <a:gd name="connsiteX26" fmla="*/ 8228 w 47585"/>
                <a:gd name="connsiteY26" fmla="*/ 14366 h 62098"/>
                <a:gd name="connsiteX27" fmla="*/ 8265 w 47585"/>
                <a:gd name="connsiteY27" fmla="*/ 14229 h 62098"/>
                <a:gd name="connsiteX0" fmla="*/ 20843 w 47585"/>
                <a:gd name="connsiteY0" fmla="*/ 38949 h 62098"/>
                <a:gd name="connsiteX1" fmla="*/ 20647 w 47585"/>
                <a:gd name="connsiteY1" fmla="*/ 36782 h 62098"/>
                <a:gd name="connsiteX2" fmla="*/ 33192 w 47585"/>
                <a:gd name="connsiteY2" fmla="*/ 34610 h 62098"/>
                <a:gd name="connsiteX3" fmla="*/ 32925 w 47585"/>
                <a:gd name="connsiteY3" fmla="*/ 36519 h 62098"/>
                <a:gd name="connsiteX4" fmla="*/ 38494 w 47585"/>
                <a:gd name="connsiteY4" fmla="*/ 22813 h 62098"/>
                <a:gd name="connsiteX5" fmla="*/ 41745 w 47585"/>
                <a:gd name="connsiteY5" fmla="*/ 29949 h 62098"/>
                <a:gd name="connsiteX6" fmla="*/ 46163 w 47585"/>
                <a:gd name="connsiteY6" fmla="*/ 15213 h 62098"/>
                <a:gd name="connsiteX7" fmla="*/ 44715 w 47585"/>
                <a:gd name="connsiteY7" fmla="*/ 17889 h 62098"/>
                <a:gd name="connsiteX8" fmla="*/ 42689 w 47585"/>
                <a:gd name="connsiteY8" fmla="*/ 5285 h 62098"/>
                <a:gd name="connsiteX9" fmla="*/ 42765 w 47585"/>
                <a:gd name="connsiteY9" fmla="*/ 6549 h 62098"/>
                <a:gd name="connsiteX10" fmla="*/ 33443 w 47585"/>
                <a:gd name="connsiteY10" fmla="*/ 3811 h 62098"/>
                <a:gd name="connsiteX11" fmla="*/ 34185 w 47585"/>
                <a:gd name="connsiteY11" fmla="*/ 2199 h 62098"/>
                <a:gd name="connsiteX12" fmla="*/ 26506 w 47585"/>
                <a:gd name="connsiteY12" fmla="*/ 4579 h 62098"/>
                <a:gd name="connsiteX13" fmla="*/ 26865 w 47585"/>
                <a:gd name="connsiteY13" fmla="*/ 3189 h 62098"/>
                <a:gd name="connsiteX14" fmla="*/ 18365 w 47585"/>
                <a:gd name="connsiteY14" fmla="*/ 5051 h 62098"/>
                <a:gd name="connsiteX15" fmla="*/ 19665 w 47585"/>
                <a:gd name="connsiteY15" fmla="*/ 6399 h 62098"/>
                <a:gd name="connsiteX16" fmla="*/ 8492 w 47585"/>
                <a:gd name="connsiteY16" fmla="*/ 15648 h 62098"/>
                <a:gd name="connsiteX17" fmla="*/ 8265 w 47585"/>
                <a:gd name="connsiteY17" fmla="*/ 14229 h 62098"/>
                <a:gd name="connsiteX0" fmla="*/ 8265 w 47585"/>
                <a:gd name="connsiteY0" fmla="*/ 14229 h 62098"/>
                <a:gd name="connsiteX1" fmla="*/ 9988 w 47585"/>
                <a:gd name="connsiteY1" fmla="*/ 6766 h 62098"/>
                <a:gd name="connsiteX2" fmla="*/ 18370 w 47585"/>
                <a:gd name="connsiteY2" fmla="*/ 5061 h 62098"/>
                <a:gd name="connsiteX3" fmla="*/ 26821 w 47585"/>
                <a:gd name="connsiteY3" fmla="*/ 3291 h 62098"/>
                <a:gd name="connsiteX4" fmla="*/ 30114 w 47585"/>
                <a:gd name="connsiteY4" fmla="*/ 59 h 62098"/>
                <a:gd name="connsiteX5" fmla="*/ 34198 w 47585"/>
                <a:gd name="connsiteY5" fmla="*/ 2340 h 62098"/>
                <a:gd name="connsiteX6" fmla="*/ 39828 w 47585"/>
                <a:gd name="connsiteY6" fmla="*/ 549 h 62098"/>
                <a:gd name="connsiteX7" fmla="*/ 42683 w 47585"/>
                <a:gd name="connsiteY7" fmla="*/ 5435 h 62098"/>
                <a:gd name="connsiteX8" fmla="*/ 46347 w 47585"/>
                <a:gd name="connsiteY8" fmla="*/ 10177 h 62098"/>
                <a:gd name="connsiteX9" fmla="*/ 46183 w 47585"/>
                <a:gd name="connsiteY9" fmla="*/ 15319 h 62098"/>
                <a:gd name="connsiteX10" fmla="*/ 47381 w 47585"/>
                <a:gd name="connsiteY10" fmla="*/ 23181 h 62098"/>
                <a:gd name="connsiteX11" fmla="*/ 41769 w 47585"/>
                <a:gd name="connsiteY11" fmla="*/ 30063 h 62098"/>
                <a:gd name="connsiteX12" fmla="*/ 38501 w 47585"/>
                <a:gd name="connsiteY12" fmla="*/ 35107 h 62098"/>
                <a:gd name="connsiteX13" fmla="*/ 32920 w 47585"/>
                <a:gd name="connsiteY13" fmla="*/ 36674 h 62098"/>
                <a:gd name="connsiteX14" fmla="*/ 28189 w 47585"/>
                <a:gd name="connsiteY14" fmla="*/ 38273 h 62098"/>
                <a:gd name="connsiteX15" fmla="*/ 20845 w 47585"/>
                <a:gd name="connsiteY15" fmla="*/ 39125 h 62098"/>
                <a:gd name="connsiteX16" fmla="*/ 16168 w 47585"/>
                <a:gd name="connsiteY16" fmla="*/ 44825 h 62098"/>
                <a:gd name="connsiteX17" fmla="*/ 7858 w 47585"/>
                <a:gd name="connsiteY17" fmla="*/ 53372 h 62098"/>
                <a:gd name="connsiteX18" fmla="*/ 4206 w 47585"/>
                <a:gd name="connsiteY18" fmla="*/ 59607 h 62098"/>
                <a:gd name="connsiteX19" fmla="*/ 4368 w 47585"/>
                <a:gd name="connsiteY19" fmla="*/ 57050 h 62098"/>
                <a:gd name="connsiteX20" fmla="*/ 4153 w 47585"/>
                <a:gd name="connsiteY20" fmla="*/ 56293 h 62098"/>
                <a:gd name="connsiteX21" fmla="*/ 3995 w 47585"/>
                <a:gd name="connsiteY21" fmla="*/ 58550 h 62098"/>
                <a:gd name="connsiteX22" fmla="*/ 3775 w 47585"/>
                <a:gd name="connsiteY22" fmla="*/ 59968 h 62098"/>
                <a:gd name="connsiteX23" fmla="*/ 3681 w 47585"/>
                <a:gd name="connsiteY23" fmla="*/ 47628 h 62098"/>
                <a:gd name="connsiteX24" fmla="*/ 4185 w 47585"/>
                <a:gd name="connsiteY24" fmla="*/ 28473 h 62098"/>
                <a:gd name="connsiteX25" fmla="*/ 4360 w 47585"/>
                <a:gd name="connsiteY25" fmla="*/ 19563 h 62098"/>
                <a:gd name="connsiteX26" fmla="*/ 8228 w 47585"/>
                <a:gd name="connsiteY26" fmla="*/ 14366 h 62098"/>
                <a:gd name="connsiteX27" fmla="*/ 8265 w 47585"/>
                <a:gd name="connsiteY27" fmla="*/ 14229 h 62098"/>
                <a:gd name="connsiteX0" fmla="*/ 20843 w 47585"/>
                <a:gd name="connsiteY0" fmla="*/ 38949 h 62098"/>
                <a:gd name="connsiteX1" fmla="*/ 20647 w 47585"/>
                <a:gd name="connsiteY1" fmla="*/ 36782 h 62098"/>
                <a:gd name="connsiteX2" fmla="*/ 33192 w 47585"/>
                <a:gd name="connsiteY2" fmla="*/ 34610 h 62098"/>
                <a:gd name="connsiteX3" fmla="*/ 32925 w 47585"/>
                <a:gd name="connsiteY3" fmla="*/ 36519 h 62098"/>
                <a:gd name="connsiteX4" fmla="*/ 38494 w 47585"/>
                <a:gd name="connsiteY4" fmla="*/ 22813 h 62098"/>
                <a:gd name="connsiteX5" fmla="*/ 41745 w 47585"/>
                <a:gd name="connsiteY5" fmla="*/ 29949 h 62098"/>
                <a:gd name="connsiteX6" fmla="*/ 46163 w 47585"/>
                <a:gd name="connsiteY6" fmla="*/ 15213 h 62098"/>
                <a:gd name="connsiteX7" fmla="*/ 44715 w 47585"/>
                <a:gd name="connsiteY7" fmla="*/ 17889 h 62098"/>
                <a:gd name="connsiteX8" fmla="*/ 42689 w 47585"/>
                <a:gd name="connsiteY8" fmla="*/ 5285 h 62098"/>
                <a:gd name="connsiteX9" fmla="*/ 42765 w 47585"/>
                <a:gd name="connsiteY9" fmla="*/ 6549 h 62098"/>
                <a:gd name="connsiteX10" fmla="*/ 33443 w 47585"/>
                <a:gd name="connsiteY10" fmla="*/ 3811 h 62098"/>
                <a:gd name="connsiteX11" fmla="*/ 34185 w 47585"/>
                <a:gd name="connsiteY11" fmla="*/ 2199 h 62098"/>
                <a:gd name="connsiteX12" fmla="*/ 26506 w 47585"/>
                <a:gd name="connsiteY12" fmla="*/ 4579 h 62098"/>
                <a:gd name="connsiteX13" fmla="*/ 26865 w 47585"/>
                <a:gd name="connsiteY13" fmla="*/ 3189 h 62098"/>
                <a:gd name="connsiteX14" fmla="*/ 18365 w 47585"/>
                <a:gd name="connsiteY14" fmla="*/ 5051 h 62098"/>
                <a:gd name="connsiteX15" fmla="*/ 19665 w 47585"/>
                <a:gd name="connsiteY15" fmla="*/ 6399 h 62098"/>
                <a:gd name="connsiteX16" fmla="*/ 8492 w 47585"/>
                <a:gd name="connsiteY16" fmla="*/ 15648 h 62098"/>
                <a:gd name="connsiteX17" fmla="*/ 8265 w 47585"/>
                <a:gd name="connsiteY17" fmla="*/ 14229 h 62098"/>
                <a:gd name="connsiteX0" fmla="*/ 8265 w 47585"/>
                <a:gd name="connsiteY0" fmla="*/ 14229 h 62098"/>
                <a:gd name="connsiteX1" fmla="*/ 9988 w 47585"/>
                <a:gd name="connsiteY1" fmla="*/ 6766 h 62098"/>
                <a:gd name="connsiteX2" fmla="*/ 18370 w 47585"/>
                <a:gd name="connsiteY2" fmla="*/ 5061 h 62098"/>
                <a:gd name="connsiteX3" fmla="*/ 26821 w 47585"/>
                <a:gd name="connsiteY3" fmla="*/ 3291 h 62098"/>
                <a:gd name="connsiteX4" fmla="*/ 30114 w 47585"/>
                <a:gd name="connsiteY4" fmla="*/ 59 h 62098"/>
                <a:gd name="connsiteX5" fmla="*/ 34198 w 47585"/>
                <a:gd name="connsiteY5" fmla="*/ 2340 h 62098"/>
                <a:gd name="connsiteX6" fmla="*/ 39828 w 47585"/>
                <a:gd name="connsiteY6" fmla="*/ 549 h 62098"/>
                <a:gd name="connsiteX7" fmla="*/ 42683 w 47585"/>
                <a:gd name="connsiteY7" fmla="*/ 5435 h 62098"/>
                <a:gd name="connsiteX8" fmla="*/ 46347 w 47585"/>
                <a:gd name="connsiteY8" fmla="*/ 10177 h 62098"/>
                <a:gd name="connsiteX9" fmla="*/ 46183 w 47585"/>
                <a:gd name="connsiteY9" fmla="*/ 15319 h 62098"/>
                <a:gd name="connsiteX10" fmla="*/ 47381 w 47585"/>
                <a:gd name="connsiteY10" fmla="*/ 23181 h 62098"/>
                <a:gd name="connsiteX11" fmla="*/ 41769 w 47585"/>
                <a:gd name="connsiteY11" fmla="*/ 30063 h 62098"/>
                <a:gd name="connsiteX12" fmla="*/ 38501 w 47585"/>
                <a:gd name="connsiteY12" fmla="*/ 35107 h 62098"/>
                <a:gd name="connsiteX13" fmla="*/ 32920 w 47585"/>
                <a:gd name="connsiteY13" fmla="*/ 36674 h 62098"/>
                <a:gd name="connsiteX14" fmla="*/ 28189 w 47585"/>
                <a:gd name="connsiteY14" fmla="*/ 38273 h 62098"/>
                <a:gd name="connsiteX15" fmla="*/ 20845 w 47585"/>
                <a:gd name="connsiteY15" fmla="*/ 39125 h 62098"/>
                <a:gd name="connsiteX16" fmla="*/ 16168 w 47585"/>
                <a:gd name="connsiteY16" fmla="*/ 44825 h 62098"/>
                <a:gd name="connsiteX17" fmla="*/ 7858 w 47585"/>
                <a:gd name="connsiteY17" fmla="*/ 53372 h 62098"/>
                <a:gd name="connsiteX18" fmla="*/ 4206 w 47585"/>
                <a:gd name="connsiteY18" fmla="*/ 59607 h 62098"/>
                <a:gd name="connsiteX19" fmla="*/ 4368 w 47585"/>
                <a:gd name="connsiteY19" fmla="*/ 57050 h 62098"/>
                <a:gd name="connsiteX20" fmla="*/ 4153 w 47585"/>
                <a:gd name="connsiteY20" fmla="*/ 56293 h 62098"/>
                <a:gd name="connsiteX21" fmla="*/ 3995 w 47585"/>
                <a:gd name="connsiteY21" fmla="*/ 58550 h 62098"/>
                <a:gd name="connsiteX22" fmla="*/ 3775 w 47585"/>
                <a:gd name="connsiteY22" fmla="*/ 59968 h 62098"/>
                <a:gd name="connsiteX23" fmla="*/ 3681 w 47585"/>
                <a:gd name="connsiteY23" fmla="*/ 47628 h 62098"/>
                <a:gd name="connsiteX24" fmla="*/ 4185 w 47585"/>
                <a:gd name="connsiteY24" fmla="*/ 28473 h 62098"/>
                <a:gd name="connsiteX25" fmla="*/ 4360 w 47585"/>
                <a:gd name="connsiteY25" fmla="*/ 19563 h 62098"/>
                <a:gd name="connsiteX26" fmla="*/ 8228 w 47585"/>
                <a:gd name="connsiteY26" fmla="*/ 14366 h 62098"/>
                <a:gd name="connsiteX27" fmla="*/ 8265 w 47585"/>
                <a:gd name="connsiteY27" fmla="*/ 14229 h 62098"/>
                <a:gd name="connsiteX0" fmla="*/ 20843 w 47585"/>
                <a:gd name="connsiteY0" fmla="*/ 38949 h 62098"/>
                <a:gd name="connsiteX1" fmla="*/ 20647 w 47585"/>
                <a:gd name="connsiteY1" fmla="*/ 36782 h 62098"/>
                <a:gd name="connsiteX2" fmla="*/ 33192 w 47585"/>
                <a:gd name="connsiteY2" fmla="*/ 34610 h 62098"/>
                <a:gd name="connsiteX3" fmla="*/ 32925 w 47585"/>
                <a:gd name="connsiteY3" fmla="*/ 36519 h 62098"/>
                <a:gd name="connsiteX4" fmla="*/ 38494 w 47585"/>
                <a:gd name="connsiteY4" fmla="*/ 22813 h 62098"/>
                <a:gd name="connsiteX5" fmla="*/ 41745 w 47585"/>
                <a:gd name="connsiteY5" fmla="*/ 29949 h 62098"/>
                <a:gd name="connsiteX6" fmla="*/ 46163 w 47585"/>
                <a:gd name="connsiteY6" fmla="*/ 15213 h 62098"/>
                <a:gd name="connsiteX7" fmla="*/ 44715 w 47585"/>
                <a:gd name="connsiteY7" fmla="*/ 17889 h 62098"/>
                <a:gd name="connsiteX8" fmla="*/ 42689 w 47585"/>
                <a:gd name="connsiteY8" fmla="*/ 5285 h 62098"/>
                <a:gd name="connsiteX9" fmla="*/ 42765 w 47585"/>
                <a:gd name="connsiteY9" fmla="*/ 6549 h 62098"/>
                <a:gd name="connsiteX10" fmla="*/ 33443 w 47585"/>
                <a:gd name="connsiteY10" fmla="*/ 3811 h 62098"/>
                <a:gd name="connsiteX11" fmla="*/ 34185 w 47585"/>
                <a:gd name="connsiteY11" fmla="*/ 2199 h 62098"/>
                <a:gd name="connsiteX12" fmla="*/ 26506 w 47585"/>
                <a:gd name="connsiteY12" fmla="*/ 4579 h 62098"/>
                <a:gd name="connsiteX13" fmla="*/ 26865 w 47585"/>
                <a:gd name="connsiteY13" fmla="*/ 3189 h 62098"/>
                <a:gd name="connsiteX14" fmla="*/ 18365 w 47585"/>
                <a:gd name="connsiteY14" fmla="*/ 5051 h 62098"/>
                <a:gd name="connsiteX15" fmla="*/ 19665 w 47585"/>
                <a:gd name="connsiteY15" fmla="*/ 6399 h 62098"/>
                <a:gd name="connsiteX16" fmla="*/ 8492 w 47585"/>
                <a:gd name="connsiteY16" fmla="*/ 15648 h 62098"/>
                <a:gd name="connsiteX17" fmla="*/ 8265 w 47585"/>
                <a:gd name="connsiteY17" fmla="*/ 14229 h 62098"/>
                <a:gd name="connsiteX0" fmla="*/ 8265 w 47585"/>
                <a:gd name="connsiteY0" fmla="*/ 14229 h 62098"/>
                <a:gd name="connsiteX1" fmla="*/ 9988 w 47585"/>
                <a:gd name="connsiteY1" fmla="*/ 6766 h 62098"/>
                <a:gd name="connsiteX2" fmla="*/ 18370 w 47585"/>
                <a:gd name="connsiteY2" fmla="*/ 5061 h 62098"/>
                <a:gd name="connsiteX3" fmla="*/ 26821 w 47585"/>
                <a:gd name="connsiteY3" fmla="*/ 3291 h 62098"/>
                <a:gd name="connsiteX4" fmla="*/ 30114 w 47585"/>
                <a:gd name="connsiteY4" fmla="*/ 59 h 62098"/>
                <a:gd name="connsiteX5" fmla="*/ 34198 w 47585"/>
                <a:gd name="connsiteY5" fmla="*/ 2340 h 62098"/>
                <a:gd name="connsiteX6" fmla="*/ 39828 w 47585"/>
                <a:gd name="connsiteY6" fmla="*/ 549 h 62098"/>
                <a:gd name="connsiteX7" fmla="*/ 42683 w 47585"/>
                <a:gd name="connsiteY7" fmla="*/ 5435 h 62098"/>
                <a:gd name="connsiteX8" fmla="*/ 46347 w 47585"/>
                <a:gd name="connsiteY8" fmla="*/ 10177 h 62098"/>
                <a:gd name="connsiteX9" fmla="*/ 46183 w 47585"/>
                <a:gd name="connsiteY9" fmla="*/ 15319 h 62098"/>
                <a:gd name="connsiteX10" fmla="*/ 47381 w 47585"/>
                <a:gd name="connsiteY10" fmla="*/ 23181 h 62098"/>
                <a:gd name="connsiteX11" fmla="*/ 41769 w 47585"/>
                <a:gd name="connsiteY11" fmla="*/ 30063 h 62098"/>
                <a:gd name="connsiteX12" fmla="*/ 38501 w 47585"/>
                <a:gd name="connsiteY12" fmla="*/ 35107 h 62098"/>
                <a:gd name="connsiteX13" fmla="*/ 32920 w 47585"/>
                <a:gd name="connsiteY13" fmla="*/ 36674 h 62098"/>
                <a:gd name="connsiteX14" fmla="*/ 28189 w 47585"/>
                <a:gd name="connsiteY14" fmla="*/ 38273 h 62098"/>
                <a:gd name="connsiteX15" fmla="*/ 20845 w 47585"/>
                <a:gd name="connsiteY15" fmla="*/ 39125 h 62098"/>
                <a:gd name="connsiteX16" fmla="*/ 16168 w 47585"/>
                <a:gd name="connsiteY16" fmla="*/ 44825 h 62098"/>
                <a:gd name="connsiteX17" fmla="*/ 7858 w 47585"/>
                <a:gd name="connsiteY17" fmla="*/ 53372 h 62098"/>
                <a:gd name="connsiteX18" fmla="*/ 4206 w 47585"/>
                <a:gd name="connsiteY18" fmla="*/ 59607 h 62098"/>
                <a:gd name="connsiteX19" fmla="*/ 4368 w 47585"/>
                <a:gd name="connsiteY19" fmla="*/ 57050 h 62098"/>
                <a:gd name="connsiteX20" fmla="*/ 4153 w 47585"/>
                <a:gd name="connsiteY20" fmla="*/ 56293 h 62098"/>
                <a:gd name="connsiteX21" fmla="*/ 3995 w 47585"/>
                <a:gd name="connsiteY21" fmla="*/ 58550 h 62098"/>
                <a:gd name="connsiteX22" fmla="*/ 3775 w 47585"/>
                <a:gd name="connsiteY22" fmla="*/ 59968 h 62098"/>
                <a:gd name="connsiteX23" fmla="*/ 3681 w 47585"/>
                <a:gd name="connsiteY23" fmla="*/ 47628 h 62098"/>
                <a:gd name="connsiteX24" fmla="*/ 4185 w 47585"/>
                <a:gd name="connsiteY24" fmla="*/ 28473 h 62098"/>
                <a:gd name="connsiteX25" fmla="*/ 4360 w 47585"/>
                <a:gd name="connsiteY25" fmla="*/ 19563 h 62098"/>
                <a:gd name="connsiteX26" fmla="*/ 8228 w 47585"/>
                <a:gd name="connsiteY26" fmla="*/ 14366 h 62098"/>
                <a:gd name="connsiteX27" fmla="*/ 8265 w 47585"/>
                <a:gd name="connsiteY27" fmla="*/ 14229 h 62098"/>
                <a:gd name="connsiteX0" fmla="*/ 20843 w 47585"/>
                <a:gd name="connsiteY0" fmla="*/ 38949 h 62098"/>
                <a:gd name="connsiteX1" fmla="*/ 20647 w 47585"/>
                <a:gd name="connsiteY1" fmla="*/ 36782 h 62098"/>
                <a:gd name="connsiteX2" fmla="*/ 33192 w 47585"/>
                <a:gd name="connsiteY2" fmla="*/ 34610 h 62098"/>
                <a:gd name="connsiteX3" fmla="*/ 32925 w 47585"/>
                <a:gd name="connsiteY3" fmla="*/ 36519 h 62098"/>
                <a:gd name="connsiteX4" fmla="*/ 38494 w 47585"/>
                <a:gd name="connsiteY4" fmla="*/ 22813 h 62098"/>
                <a:gd name="connsiteX5" fmla="*/ 41745 w 47585"/>
                <a:gd name="connsiteY5" fmla="*/ 29949 h 62098"/>
                <a:gd name="connsiteX6" fmla="*/ 46163 w 47585"/>
                <a:gd name="connsiteY6" fmla="*/ 15213 h 62098"/>
                <a:gd name="connsiteX7" fmla="*/ 44715 w 47585"/>
                <a:gd name="connsiteY7" fmla="*/ 17889 h 62098"/>
                <a:gd name="connsiteX8" fmla="*/ 42689 w 47585"/>
                <a:gd name="connsiteY8" fmla="*/ 5285 h 62098"/>
                <a:gd name="connsiteX9" fmla="*/ 42765 w 47585"/>
                <a:gd name="connsiteY9" fmla="*/ 6549 h 62098"/>
                <a:gd name="connsiteX10" fmla="*/ 33443 w 47585"/>
                <a:gd name="connsiteY10" fmla="*/ 3811 h 62098"/>
                <a:gd name="connsiteX11" fmla="*/ 34185 w 47585"/>
                <a:gd name="connsiteY11" fmla="*/ 2199 h 62098"/>
                <a:gd name="connsiteX12" fmla="*/ 26506 w 47585"/>
                <a:gd name="connsiteY12" fmla="*/ 4579 h 62098"/>
                <a:gd name="connsiteX13" fmla="*/ 26865 w 47585"/>
                <a:gd name="connsiteY13" fmla="*/ 3189 h 62098"/>
                <a:gd name="connsiteX14" fmla="*/ 18365 w 47585"/>
                <a:gd name="connsiteY14" fmla="*/ 5051 h 62098"/>
                <a:gd name="connsiteX15" fmla="*/ 19665 w 47585"/>
                <a:gd name="connsiteY15" fmla="*/ 6399 h 62098"/>
                <a:gd name="connsiteX16" fmla="*/ 8492 w 47585"/>
                <a:gd name="connsiteY16" fmla="*/ 15648 h 62098"/>
                <a:gd name="connsiteX17" fmla="*/ 8265 w 47585"/>
                <a:gd name="connsiteY17" fmla="*/ 14229 h 62098"/>
                <a:gd name="connsiteX0" fmla="*/ 8265 w 47585"/>
                <a:gd name="connsiteY0" fmla="*/ 14229 h 62098"/>
                <a:gd name="connsiteX1" fmla="*/ 9988 w 47585"/>
                <a:gd name="connsiteY1" fmla="*/ 6766 h 62098"/>
                <a:gd name="connsiteX2" fmla="*/ 18370 w 47585"/>
                <a:gd name="connsiteY2" fmla="*/ 5061 h 62098"/>
                <a:gd name="connsiteX3" fmla="*/ 26821 w 47585"/>
                <a:gd name="connsiteY3" fmla="*/ 3291 h 62098"/>
                <a:gd name="connsiteX4" fmla="*/ 30114 w 47585"/>
                <a:gd name="connsiteY4" fmla="*/ 59 h 62098"/>
                <a:gd name="connsiteX5" fmla="*/ 34198 w 47585"/>
                <a:gd name="connsiteY5" fmla="*/ 2340 h 62098"/>
                <a:gd name="connsiteX6" fmla="*/ 39828 w 47585"/>
                <a:gd name="connsiteY6" fmla="*/ 549 h 62098"/>
                <a:gd name="connsiteX7" fmla="*/ 42683 w 47585"/>
                <a:gd name="connsiteY7" fmla="*/ 5435 h 62098"/>
                <a:gd name="connsiteX8" fmla="*/ 46347 w 47585"/>
                <a:gd name="connsiteY8" fmla="*/ 10177 h 62098"/>
                <a:gd name="connsiteX9" fmla="*/ 46183 w 47585"/>
                <a:gd name="connsiteY9" fmla="*/ 15319 h 62098"/>
                <a:gd name="connsiteX10" fmla="*/ 47381 w 47585"/>
                <a:gd name="connsiteY10" fmla="*/ 23181 h 62098"/>
                <a:gd name="connsiteX11" fmla="*/ 41769 w 47585"/>
                <a:gd name="connsiteY11" fmla="*/ 30063 h 62098"/>
                <a:gd name="connsiteX12" fmla="*/ 38501 w 47585"/>
                <a:gd name="connsiteY12" fmla="*/ 35107 h 62098"/>
                <a:gd name="connsiteX13" fmla="*/ 32920 w 47585"/>
                <a:gd name="connsiteY13" fmla="*/ 36674 h 62098"/>
                <a:gd name="connsiteX14" fmla="*/ 28189 w 47585"/>
                <a:gd name="connsiteY14" fmla="*/ 38273 h 62098"/>
                <a:gd name="connsiteX15" fmla="*/ 20845 w 47585"/>
                <a:gd name="connsiteY15" fmla="*/ 39125 h 62098"/>
                <a:gd name="connsiteX16" fmla="*/ 16168 w 47585"/>
                <a:gd name="connsiteY16" fmla="*/ 44825 h 62098"/>
                <a:gd name="connsiteX17" fmla="*/ 7858 w 47585"/>
                <a:gd name="connsiteY17" fmla="*/ 53372 h 62098"/>
                <a:gd name="connsiteX18" fmla="*/ 4206 w 47585"/>
                <a:gd name="connsiteY18" fmla="*/ 59607 h 62098"/>
                <a:gd name="connsiteX19" fmla="*/ 4368 w 47585"/>
                <a:gd name="connsiteY19" fmla="*/ 57050 h 62098"/>
                <a:gd name="connsiteX20" fmla="*/ 4153 w 47585"/>
                <a:gd name="connsiteY20" fmla="*/ 56293 h 62098"/>
                <a:gd name="connsiteX21" fmla="*/ 3995 w 47585"/>
                <a:gd name="connsiteY21" fmla="*/ 58550 h 62098"/>
                <a:gd name="connsiteX22" fmla="*/ 3775 w 47585"/>
                <a:gd name="connsiteY22" fmla="*/ 59968 h 62098"/>
                <a:gd name="connsiteX23" fmla="*/ 3681 w 47585"/>
                <a:gd name="connsiteY23" fmla="*/ 47628 h 62098"/>
                <a:gd name="connsiteX24" fmla="*/ 4185 w 47585"/>
                <a:gd name="connsiteY24" fmla="*/ 28473 h 62098"/>
                <a:gd name="connsiteX25" fmla="*/ 4360 w 47585"/>
                <a:gd name="connsiteY25" fmla="*/ 19563 h 62098"/>
                <a:gd name="connsiteX26" fmla="*/ 8228 w 47585"/>
                <a:gd name="connsiteY26" fmla="*/ 14366 h 62098"/>
                <a:gd name="connsiteX27" fmla="*/ 8265 w 47585"/>
                <a:gd name="connsiteY27" fmla="*/ 14229 h 62098"/>
                <a:gd name="connsiteX0" fmla="*/ 20843 w 47585"/>
                <a:gd name="connsiteY0" fmla="*/ 38949 h 62098"/>
                <a:gd name="connsiteX1" fmla="*/ 20647 w 47585"/>
                <a:gd name="connsiteY1" fmla="*/ 36782 h 62098"/>
                <a:gd name="connsiteX2" fmla="*/ 33192 w 47585"/>
                <a:gd name="connsiteY2" fmla="*/ 34610 h 62098"/>
                <a:gd name="connsiteX3" fmla="*/ 32925 w 47585"/>
                <a:gd name="connsiteY3" fmla="*/ 36519 h 62098"/>
                <a:gd name="connsiteX4" fmla="*/ 46205 w 47585"/>
                <a:gd name="connsiteY4" fmla="*/ 50732 h 62098"/>
                <a:gd name="connsiteX5" fmla="*/ 41745 w 47585"/>
                <a:gd name="connsiteY5" fmla="*/ 29949 h 62098"/>
                <a:gd name="connsiteX6" fmla="*/ 46163 w 47585"/>
                <a:gd name="connsiteY6" fmla="*/ 15213 h 62098"/>
                <a:gd name="connsiteX7" fmla="*/ 44715 w 47585"/>
                <a:gd name="connsiteY7" fmla="*/ 17889 h 62098"/>
                <a:gd name="connsiteX8" fmla="*/ 42689 w 47585"/>
                <a:gd name="connsiteY8" fmla="*/ 5285 h 62098"/>
                <a:gd name="connsiteX9" fmla="*/ 42765 w 47585"/>
                <a:gd name="connsiteY9" fmla="*/ 6549 h 62098"/>
                <a:gd name="connsiteX10" fmla="*/ 33443 w 47585"/>
                <a:gd name="connsiteY10" fmla="*/ 3811 h 62098"/>
                <a:gd name="connsiteX11" fmla="*/ 34185 w 47585"/>
                <a:gd name="connsiteY11" fmla="*/ 2199 h 62098"/>
                <a:gd name="connsiteX12" fmla="*/ 26506 w 47585"/>
                <a:gd name="connsiteY12" fmla="*/ 4579 h 62098"/>
                <a:gd name="connsiteX13" fmla="*/ 26865 w 47585"/>
                <a:gd name="connsiteY13" fmla="*/ 3189 h 62098"/>
                <a:gd name="connsiteX14" fmla="*/ 18365 w 47585"/>
                <a:gd name="connsiteY14" fmla="*/ 5051 h 62098"/>
                <a:gd name="connsiteX15" fmla="*/ 19665 w 47585"/>
                <a:gd name="connsiteY15" fmla="*/ 6399 h 62098"/>
                <a:gd name="connsiteX16" fmla="*/ 8492 w 47585"/>
                <a:gd name="connsiteY16" fmla="*/ 15648 h 62098"/>
                <a:gd name="connsiteX17" fmla="*/ 8265 w 47585"/>
                <a:gd name="connsiteY17" fmla="*/ 14229 h 62098"/>
                <a:gd name="connsiteX0" fmla="*/ 8265 w 47585"/>
                <a:gd name="connsiteY0" fmla="*/ 14229 h 62098"/>
                <a:gd name="connsiteX1" fmla="*/ 9988 w 47585"/>
                <a:gd name="connsiteY1" fmla="*/ 6766 h 62098"/>
                <a:gd name="connsiteX2" fmla="*/ 18370 w 47585"/>
                <a:gd name="connsiteY2" fmla="*/ 5061 h 62098"/>
                <a:gd name="connsiteX3" fmla="*/ 26821 w 47585"/>
                <a:gd name="connsiteY3" fmla="*/ 3291 h 62098"/>
                <a:gd name="connsiteX4" fmla="*/ 30114 w 47585"/>
                <a:gd name="connsiteY4" fmla="*/ 59 h 62098"/>
                <a:gd name="connsiteX5" fmla="*/ 34198 w 47585"/>
                <a:gd name="connsiteY5" fmla="*/ 2340 h 62098"/>
                <a:gd name="connsiteX6" fmla="*/ 39828 w 47585"/>
                <a:gd name="connsiteY6" fmla="*/ 549 h 62098"/>
                <a:gd name="connsiteX7" fmla="*/ 42683 w 47585"/>
                <a:gd name="connsiteY7" fmla="*/ 5435 h 62098"/>
                <a:gd name="connsiteX8" fmla="*/ 46347 w 47585"/>
                <a:gd name="connsiteY8" fmla="*/ 10177 h 62098"/>
                <a:gd name="connsiteX9" fmla="*/ 46183 w 47585"/>
                <a:gd name="connsiteY9" fmla="*/ 15319 h 62098"/>
                <a:gd name="connsiteX10" fmla="*/ 47381 w 47585"/>
                <a:gd name="connsiteY10" fmla="*/ 23181 h 62098"/>
                <a:gd name="connsiteX11" fmla="*/ 41769 w 47585"/>
                <a:gd name="connsiteY11" fmla="*/ 30063 h 62098"/>
                <a:gd name="connsiteX12" fmla="*/ 38501 w 47585"/>
                <a:gd name="connsiteY12" fmla="*/ 35107 h 62098"/>
                <a:gd name="connsiteX13" fmla="*/ 32920 w 47585"/>
                <a:gd name="connsiteY13" fmla="*/ 36674 h 62098"/>
                <a:gd name="connsiteX14" fmla="*/ 28189 w 47585"/>
                <a:gd name="connsiteY14" fmla="*/ 38273 h 62098"/>
                <a:gd name="connsiteX15" fmla="*/ 20845 w 47585"/>
                <a:gd name="connsiteY15" fmla="*/ 39125 h 62098"/>
                <a:gd name="connsiteX16" fmla="*/ 16168 w 47585"/>
                <a:gd name="connsiteY16" fmla="*/ 44825 h 62098"/>
                <a:gd name="connsiteX17" fmla="*/ 7858 w 47585"/>
                <a:gd name="connsiteY17" fmla="*/ 53372 h 62098"/>
                <a:gd name="connsiteX18" fmla="*/ 4206 w 47585"/>
                <a:gd name="connsiteY18" fmla="*/ 59607 h 62098"/>
                <a:gd name="connsiteX19" fmla="*/ 4368 w 47585"/>
                <a:gd name="connsiteY19" fmla="*/ 57050 h 62098"/>
                <a:gd name="connsiteX20" fmla="*/ 4153 w 47585"/>
                <a:gd name="connsiteY20" fmla="*/ 56293 h 62098"/>
                <a:gd name="connsiteX21" fmla="*/ 3995 w 47585"/>
                <a:gd name="connsiteY21" fmla="*/ 58550 h 62098"/>
                <a:gd name="connsiteX22" fmla="*/ 3775 w 47585"/>
                <a:gd name="connsiteY22" fmla="*/ 59968 h 62098"/>
                <a:gd name="connsiteX23" fmla="*/ 3681 w 47585"/>
                <a:gd name="connsiteY23" fmla="*/ 47628 h 62098"/>
                <a:gd name="connsiteX24" fmla="*/ 4185 w 47585"/>
                <a:gd name="connsiteY24" fmla="*/ 28473 h 62098"/>
                <a:gd name="connsiteX25" fmla="*/ 4360 w 47585"/>
                <a:gd name="connsiteY25" fmla="*/ 19563 h 62098"/>
                <a:gd name="connsiteX26" fmla="*/ 8228 w 47585"/>
                <a:gd name="connsiteY26" fmla="*/ 14366 h 62098"/>
                <a:gd name="connsiteX27" fmla="*/ 8265 w 47585"/>
                <a:gd name="connsiteY27" fmla="*/ 14229 h 62098"/>
                <a:gd name="connsiteX0" fmla="*/ 20843 w 47585"/>
                <a:gd name="connsiteY0" fmla="*/ 38949 h 62098"/>
                <a:gd name="connsiteX1" fmla="*/ 20647 w 47585"/>
                <a:gd name="connsiteY1" fmla="*/ 36782 h 62098"/>
                <a:gd name="connsiteX2" fmla="*/ 33192 w 47585"/>
                <a:gd name="connsiteY2" fmla="*/ 34610 h 62098"/>
                <a:gd name="connsiteX3" fmla="*/ 32925 w 47585"/>
                <a:gd name="connsiteY3" fmla="*/ 36519 h 62098"/>
                <a:gd name="connsiteX4" fmla="*/ 46163 w 47585"/>
                <a:gd name="connsiteY4" fmla="*/ 15213 h 62098"/>
                <a:gd name="connsiteX5" fmla="*/ 44715 w 47585"/>
                <a:gd name="connsiteY5" fmla="*/ 17889 h 62098"/>
                <a:gd name="connsiteX6" fmla="*/ 42689 w 47585"/>
                <a:gd name="connsiteY6" fmla="*/ 5285 h 62098"/>
                <a:gd name="connsiteX7" fmla="*/ 42765 w 47585"/>
                <a:gd name="connsiteY7" fmla="*/ 6549 h 62098"/>
                <a:gd name="connsiteX8" fmla="*/ 33443 w 47585"/>
                <a:gd name="connsiteY8" fmla="*/ 3811 h 62098"/>
                <a:gd name="connsiteX9" fmla="*/ 34185 w 47585"/>
                <a:gd name="connsiteY9" fmla="*/ 2199 h 62098"/>
                <a:gd name="connsiteX10" fmla="*/ 26506 w 47585"/>
                <a:gd name="connsiteY10" fmla="*/ 4579 h 62098"/>
                <a:gd name="connsiteX11" fmla="*/ 26865 w 47585"/>
                <a:gd name="connsiteY11" fmla="*/ 3189 h 62098"/>
                <a:gd name="connsiteX12" fmla="*/ 18365 w 47585"/>
                <a:gd name="connsiteY12" fmla="*/ 5051 h 62098"/>
                <a:gd name="connsiteX13" fmla="*/ 19665 w 47585"/>
                <a:gd name="connsiteY13" fmla="*/ 6399 h 62098"/>
                <a:gd name="connsiteX14" fmla="*/ 8492 w 47585"/>
                <a:gd name="connsiteY14" fmla="*/ 15648 h 62098"/>
                <a:gd name="connsiteX15" fmla="*/ 8265 w 47585"/>
                <a:gd name="connsiteY15" fmla="*/ 14229 h 62098"/>
                <a:gd name="connsiteX0" fmla="*/ 8265 w 47585"/>
                <a:gd name="connsiteY0" fmla="*/ 14229 h 62098"/>
                <a:gd name="connsiteX1" fmla="*/ 9988 w 47585"/>
                <a:gd name="connsiteY1" fmla="*/ 6766 h 62098"/>
                <a:gd name="connsiteX2" fmla="*/ 18370 w 47585"/>
                <a:gd name="connsiteY2" fmla="*/ 5061 h 62098"/>
                <a:gd name="connsiteX3" fmla="*/ 26821 w 47585"/>
                <a:gd name="connsiteY3" fmla="*/ 3291 h 62098"/>
                <a:gd name="connsiteX4" fmla="*/ 30114 w 47585"/>
                <a:gd name="connsiteY4" fmla="*/ 59 h 62098"/>
                <a:gd name="connsiteX5" fmla="*/ 34198 w 47585"/>
                <a:gd name="connsiteY5" fmla="*/ 2340 h 62098"/>
                <a:gd name="connsiteX6" fmla="*/ 39828 w 47585"/>
                <a:gd name="connsiteY6" fmla="*/ 549 h 62098"/>
                <a:gd name="connsiteX7" fmla="*/ 42683 w 47585"/>
                <a:gd name="connsiteY7" fmla="*/ 5435 h 62098"/>
                <a:gd name="connsiteX8" fmla="*/ 46347 w 47585"/>
                <a:gd name="connsiteY8" fmla="*/ 10177 h 62098"/>
                <a:gd name="connsiteX9" fmla="*/ 46183 w 47585"/>
                <a:gd name="connsiteY9" fmla="*/ 15319 h 62098"/>
                <a:gd name="connsiteX10" fmla="*/ 47381 w 47585"/>
                <a:gd name="connsiteY10" fmla="*/ 23181 h 62098"/>
                <a:gd name="connsiteX11" fmla="*/ 41769 w 47585"/>
                <a:gd name="connsiteY11" fmla="*/ 30063 h 62098"/>
                <a:gd name="connsiteX12" fmla="*/ 38501 w 47585"/>
                <a:gd name="connsiteY12" fmla="*/ 35107 h 62098"/>
                <a:gd name="connsiteX13" fmla="*/ 32920 w 47585"/>
                <a:gd name="connsiteY13" fmla="*/ 36674 h 62098"/>
                <a:gd name="connsiteX14" fmla="*/ 28189 w 47585"/>
                <a:gd name="connsiteY14" fmla="*/ 38273 h 62098"/>
                <a:gd name="connsiteX15" fmla="*/ 20845 w 47585"/>
                <a:gd name="connsiteY15" fmla="*/ 39125 h 62098"/>
                <a:gd name="connsiteX16" fmla="*/ 16168 w 47585"/>
                <a:gd name="connsiteY16" fmla="*/ 44825 h 62098"/>
                <a:gd name="connsiteX17" fmla="*/ 7858 w 47585"/>
                <a:gd name="connsiteY17" fmla="*/ 53372 h 62098"/>
                <a:gd name="connsiteX18" fmla="*/ 4206 w 47585"/>
                <a:gd name="connsiteY18" fmla="*/ 59607 h 62098"/>
                <a:gd name="connsiteX19" fmla="*/ 4368 w 47585"/>
                <a:gd name="connsiteY19" fmla="*/ 57050 h 62098"/>
                <a:gd name="connsiteX20" fmla="*/ 4153 w 47585"/>
                <a:gd name="connsiteY20" fmla="*/ 56293 h 62098"/>
                <a:gd name="connsiteX21" fmla="*/ 3995 w 47585"/>
                <a:gd name="connsiteY21" fmla="*/ 58550 h 62098"/>
                <a:gd name="connsiteX22" fmla="*/ 7785 w 47585"/>
                <a:gd name="connsiteY22" fmla="*/ 59968 h 62098"/>
                <a:gd name="connsiteX23" fmla="*/ 3681 w 47585"/>
                <a:gd name="connsiteY23" fmla="*/ 47628 h 62098"/>
                <a:gd name="connsiteX24" fmla="*/ 4185 w 47585"/>
                <a:gd name="connsiteY24" fmla="*/ 28473 h 62098"/>
                <a:gd name="connsiteX25" fmla="*/ 4360 w 47585"/>
                <a:gd name="connsiteY25" fmla="*/ 19563 h 62098"/>
                <a:gd name="connsiteX26" fmla="*/ 8228 w 47585"/>
                <a:gd name="connsiteY26" fmla="*/ 14366 h 62098"/>
                <a:gd name="connsiteX27" fmla="*/ 8265 w 47585"/>
                <a:gd name="connsiteY27" fmla="*/ 14229 h 62098"/>
                <a:gd name="connsiteX0" fmla="*/ 20843 w 47585"/>
                <a:gd name="connsiteY0" fmla="*/ 38949 h 62098"/>
                <a:gd name="connsiteX1" fmla="*/ 20647 w 47585"/>
                <a:gd name="connsiteY1" fmla="*/ 36782 h 62098"/>
                <a:gd name="connsiteX2" fmla="*/ 33192 w 47585"/>
                <a:gd name="connsiteY2" fmla="*/ 34610 h 62098"/>
                <a:gd name="connsiteX3" fmla="*/ 32925 w 47585"/>
                <a:gd name="connsiteY3" fmla="*/ 36519 h 62098"/>
                <a:gd name="connsiteX4" fmla="*/ 46163 w 47585"/>
                <a:gd name="connsiteY4" fmla="*/ 15213 h 62098"/>
                <a:gd name="connsiteX5" fmla="*/ 44715 w 47585"/>
                <a:gd name="connsiteY5" fmla="*/ 17889 h 62098"/>
                <a:gd name="connsiteX6" fmla="*/ 42689 w 47585"/>
                <a:gd name="connsiteY6" fmla="*/ 5285 h 62098"/>
                <a:gd name="connsiteX7" fmla="*/ 42765 w 47585"/>
                <a:gd name="connsiteY7" fmla="*/ 6549 h 62098"/>
                <a:gd name="connsiteX8" fmla="*/ 33443 w 47585"/>
                <a:gd name="connsiteY8" fmla="*/ 3811 h 62098"/>
                <a:gd name="connsiteX9" fmla="*/ 34185 w 47585"/>
                <a:gd name="connsiteY9" fmla="*/ 2199 h 62098"/>
                <a:gd name="connsiteX10" fmla="*/ 26506 w 47585"/>
                <a:gd name="connsiteY10" fmla="*/ 4579 h 62098"/>
                <a:gd name="connsiteX11" fmla="*/ 26865 w 47585"/>
                <a:gd name="connsiteY11" fmla="*/ 3189 h 62098"/>
                <a:gd name="connsiteX12" fmla="*/ 18365 w 47585"/>
                <a:gd name="connsiteY12" fmla="*/ 5051 h 62098"/>
                <a:gd name="connsiteX13" fmla="*/ 19665 w 47585"/>
                <a:gd name="connsiteY13" fmla="*/ 6399 h 62098"/>
                <a:gd name="connsiteX14" fmla="*/ 8492 w 47585"/>
                <a:gd name="connsiteY14" fmla="*/ 15648 h 62098"/>
                <a:gd name="connsiteX15" fmla="*/ 8265 w 47585"/>
                <a:gd name="connsiteY15" fmla="*/ 14229 h 62098"/>
                <a:gd name="connsiteX0" fmla="*/ 8265 w 47585"/>
                <a:gd name="connsiteY0" fmla="*/ 14229 h 62098"/>
                <a:gd name="connsiteX1" fmla="*/ 9988 w 47585"/>
                <a:gd name="connsiteY1" fmla="*/ 6766 h 62098"/>
                <a:gd name="connsiteX2" fmla="*/ 18370 w 47585"/>
                <a:gd name="connsiteY2" fmla="*/ 5061 h 62098"/>
                <a:gd name="connsiteX3" fmla="*/ 26821 w 47585"/>
                <a:gd name="connsiteY3" fmla="*/ 3291 h 62098"/>
                <a:gd name="connsiteX4" fmla="*/ 30114 w 47585"/>
                <a:gd name="connsiteY4" fmla="*/ 59 h 62098"/>
                <a:gd name="connsiteX5" fmla="*/ 34198 w 47585"/>
                <a:gd name="connsiteY5" fmla="*/ 2340 h 62098"/>
                <a:gd name="connsiteX6" fmla="*/ 39828 w 47585"/>
                <a:gd name="connsiteY6" fmla="*/ 549 h 62098"/>
                <a:gd name="connsiteX7" fmla="*/ 42683 w 47585"/>
                <a:gd name="connsiteY7" fmla="*/ 5435 h 62098"/>
                <a:gd name="connsiteX8" fmla="*/ 46347 w 47585"/>
                <a:gd name="connsiteY8" fmla="*/ 10177 h 62098"/>
                <a:gd name="connsiteX9" fmla="*/ 46183 w 47585"/>
                <a:gd name="connsiteY9" fmla="*/ 15319 h 62098"/>
                <a:gd name="connsiteX10" fmla="*/ 47381 w 47585"/>
                <a:gd name="connsiteY10" fmla="*/ 23181 h 62098"/>
                <a:gd name="connsiteX11" fmla="*/ 41769 w 47585"/>
                <a:gd name="connsiteY11" fmla="*/ 30063 h 62098"/>
                <a:gd name="connsiteX12" fmla="*/ 38501 w 47585"/>
                <a:gd name="connsiteY12" fmla="*/ 35107 h 62098"/>
                <a:gd name="connsiteX13" fmla="*/ 32920 w 47585"/>
                <a:gd name="connsiteY13" fmla="*/ 36674 h 62098"/>
                <a:gd name="connsiteX14" fmla="*/ 28189 w 47585"/>
                <a:gd name="connsiteY14" fmla="*/ 38273 h 62098"/>
                <a:gd name="connsiteX15" fmla="*/ 20845 w 47585"/>
                <a:gd name="connsiteY15" fmla="*/ 39125 h 62098"/>
                <a:gd name="connsiteX16" fmla="*/ 16168 w 47585"/>
                <a:gd name="connsiteY16" fmla="*/ 44825 h 62098"/>
                <a:gd name="connsiteX17" fmla="*/ 7858 w 47585"/>
                <a:gd name="connsiteY17" fmla="*/ 53372 h 62098"/>
                <a:gd name="connsiteX18" fmla="*/ 9758 w 47585"/>
                <a:gd name="connsiteY18" fmla="*/ 61895 h 62098"/>
                <a:gd name="connsiteX19" fmla="*/ 4368 w 47585"/>
                <a:gd name="connsiteY19" fmla="*/ 57050 h 62098"/>
                <a:gd name="connsiteX20" fmla="*/ 4153 w 47585"/>
                <a:gd name="connsiteY20" fmla="*/ 56293 h 62098"/>
                <a:gd name="connsiteX21" fmla="*/ 3995 w 47585"/>
                <a:gd name="connsiteY21" fmla="*/ 58550 h 62098"/>
                <a:gd name="connsiteX22" fmla="*/ 7785 w 47585"/>
                <a:gd name="connsiteY22" fmla="*/ 59968 h 62098"/>
                <a:gd name="connsiteX23" fmla="*/ 3681 w 47585"/>
                <a:gd name="connsiteY23" fmla="*/ 47628 h 62098"/>
                <a:gd name="connsiteX24" fmla="*/ 4185 w 47585"/>
                <a:gd name="connsiteY24" fmla="*/ 28473 h 62098"/>
                <a:gd name="connsiteX25" fmla="*/ 4360 w 47585"/>
                <a:gd name="connsiteY25" fmla="*/ 19563 h 62098"/>
                <a:gd name="connsiteX26" fmla="*/ 8228 w 47585"/>
                <a:gd name="connsiteY26" fmla="*/ 14366 h 62098"/>
                <a:gd name="connsiteX27" fmla="*/ 8265 w 47585"/>
                <a:gd name="connsiteY27" fmla="*/ 14229 h 62098"/>
                <a:gd name="connsiteX0" fmla="*/ 20843 w 47585"/>
                <a:gd name="connsiteY0" fmla="*/ 38949 h 62098"/>
                <a:gd name="connsiteX1" fmla="*/ 20647 w 47585"/>
                <a:gd name="connsiteY1" fmla="*/ 36782 h 62098"/>
                <a:gd name="connsiteX2" fmla="*/ 33192 w 47585"/>
                <a:gd name="connsiteY2" fmla="*/ 34610 h 62098"/>
                <a:gd name="connsiteX3" fmla="*/ 32925 w 47585"/>
                <a:gd name="connsiteY3" fmla="*/ 36519 h 62098"/>
                <a:gd name="connsiteX4" fmla="*/ 46163 w 47585"/>
                <a:gd name="connsiteY4" fmla="*/ 15213 h 62098"/>
                <a:gd name="connsiteX5" fmla="*/ 44715 w 47585"/>
                <a:gd name="connsiteY5" fmla="*/ 17889 h 62098"/>
                <a:gd name="connsiteX6" fmla="*/ 42689 w 47585"/>
                <a:gd name="connsiteY6" fmla="*/ 5285 h 62098"/>
                <a:gd name="connsiteX7" fmla="*/ 42765 w 47585"/>
                <a:gd name="connsiteY7" fmla="*/ 6549 h 62098"/>
                <a:gd name="connsiteX8" fmla="*/ 33443 w 47585"/>
                <a:gd name="connsiteY8" fmla="*/ 3811 h 62098"/>
                <a:gd name="connsiteX9" fmla="*/ 34185 w 47585"/>
                <a:gd name="connsiteY9" fmla="*/ 2199 h 62098"/>
                <a:gd name="connsiteX10" fmla="*/ 26506 w 47585"/>
                <a:gd name="connsiteY10" fmla="*/ 4579 h 62098"/>
                <a:gd name="connsiteX11" fmla="*/ 26865 w 47585"/>
                <a:gd name="connsiteY11" fmla="*/ 3189 h 62098"/>
                <a:gd name="connsiteX12" fmla="*/ 18365 w 47585"/>
                <a:gd name="connsiteY12" fmla="*/ 5051 h 62098"/>
                <a:gd name="connsiteX13" fmla="*/ 19665 w 47585"/>
                <a:gd name="connsiteY13" fmla="*/ 6399 h 62098"/>
                <a:gd name="connsiteX14" fmla="*/ 8492 w 47585"/>
                <a:gd name="connsiteY14" fmla="*/ 15648 h 62098"/>
                <a:gd name="connsiteX15" fmla="*/ 8265 w 47585"/>
                <a:gd name="connsiteY15" fmla="*/ 14229 h 62098"/>
                <a:gd name="connsiteX0" fmla="*/ 8265 w 47585"/>
                <a:gd name="connsiteY0" fmla="*/ 14229 h 66551"/>
                <a:gd name="connsiteX1" fmla="*/ 9988 w 47585"/>
                <a:gd name="connsiteY1" fmla="*/ 6766 h 66551"/>
                <a:gd name="connsiteX2" fmla="*/ 18370 w 47585"/>
                <a:gd name="connsiteY2" fmla="*/ 5061 h 66551"/>
                <a:gd name="connsiteX3" fmla="*/ 26821 w 47585"/>
                <a:gd name="connsiteY3" fmla="*/ 3291 h 66551"/>
                <a:gd name="connsiteX4" fmla="*/ 30114 w 47585"/>
                <a:gd name="connsiteY4" fmla="*/ 59 h 66551"/>
                <a:gd name="connsiteX5" fmla="*/ 34198 w 47585"/>
                <a:gd name="connsiteY5" fmla="*/ 2340 h 66551"/>
                <a:gd name="connsiteX6" fmla="*/ 39828 w 47585"/>
                <a:gd name="connsiteY6" fmla="*/ 549 h 66551"/>
                <a:gd name="connsiteX7" fmla="*/ 42683 w 47585"/>
                <a:gd name="connsiteY7" fmla="*/ 5435 h 66551"/>
                <a:gd name="connsiteX8" fmla="*/ 46347 w 47585"/>
                <a:gd name="connsiteY8" fmla="*/ 10177 h 66551"/>
                <a:gd name="connsiteX9" fmla="*/ 46183 w 47585"/>
                <a:gd name="connsiteY9" fmla="*/ 15319 h 66551"/>
                <a:gd name="connsiteX10" fmla="*/ 47381 w 47585"/>
                <a:gd name="connsiteY10" fmla="*/ 23181 h 66551"/>
                <a:gd name="connsiteX11" fmla="*/ 41769 w 47585"/>
                <a:gd name="connsiteY11" fmla="*/ 30063 h 66551"/>
                <a:gd name="connsiteX12" fmla="*/ 38501 w 47585"/>
                <a:gd name="connsiteY12" fmla="*/ 35107 h 66551"/>
                <a:gd name="connsiteX13" fmla="*/ 32920 w 47585"/>
                <a:gd name="connsiteY13" fmla="*/ 36674 h 66551"/>
                <a:gd name="connsiteX14" fmla="*/ 28189 w 47585"/>
                <a:gd name="connsiteY14" fmla="*/ 38273 h 66551"/>
                <a:gd name="connsiteX15" fmla="*/ 20845 w 47585"/>
                <a:gd name="connsiteY15" fmla="*/ 39125 h 66551"/>
                <a:gd name="connsiteX16" fmla="*/ 16168 w 47585"/>
                <a:gd name="connsiteY16" fmla="*/ 44825 h 66551"/>
                <a:gd name="connsiteX17" fmla="*/ 7858 w 47585"/>
                <a:gd name="connsiteY17" fmla="*/ 53372 h 66551"/>
                <a:gd name="connsiteX18" fmla="*/ 9758 w 47585"/>
                <a:gd name="connsiteY18" fmla="*/ 61895 h 66551"/>
                <a:gd name="connsiteX19" fmla="*/ 4368 w 47585"/>
                <a:gd name="connsiteY19" fmla="*/ 57050 h 66551"/>
                <a:gd name="connsiteX20" fmla="*/ 4153 w 47585"/>
                <a:gd name="connsiteY20" fmla="*/ 56293 h 66551"/>
                <a:gd name="connsiteX21" fmla="*/ 9547 w 47585"/>
                <a:gd name="connsiteY21" fmla="*/ 66331 h 66551"/>
                <a:gd name="connsiteX22" fmla="*/ 7785 w 47585"/>
                <a:gd name="connsiteY22" fmla="*/ 59968 h 66551"/>
                <a:gd name="connsiteX23" fmla="*/ 3681 w 47585"/>
                <a:gd name="connsiteY23" fmla="*/ 47628 h 66551"/>
                <a:gd name="connsiteX24" fmla="*/ 4185 w 47585"/>
                <a:gd name="connsiteY24" fmla="*/ 28473 h 66551"/>
                <a:gd name="connsiteX25" fmla="*/ 4360 w 47585"/>
                <a:gd name="connsiteY25" fmla="*/ 19563 h 66551"/>
                <a:gd name="connsiteX26" fmla="*/ 8228 w 47585"/>
                <a:gd name="connsiteY26" fmla="*/ 14366 h 66551"/>
                <a:gd name="connsiteX27" fmla="*/ 8265 w 47585"/>
                <a:gd name="connsiteY27" fmla="*/ 14229 h 66551"/>
                <a:gd name="connsiteX0" fmla="*/ 20843 w 47585"/>
                <a:gd name="connsiteY0" fmla="*/ 38949 h 66551"/>
                <a:gd name="connsiteX1" fmla="*/ 20647 w 47585"/>
                <a:gd name="connsiteY1" fmla="*/ 36782 h 66551"/>
                <a:gd name="connsiteX2" fmla="*/ 33192 w 47585"/>
                <a:gd name="connsiteY2" fmla="*/ 34610 h 66551"/>
                <a:gd name="connsiteX3" fmla="*/ 32925 w 47585"/>
                <a:gd name="connsiteY3" fmla="*/ 36519 h 66551"/>
                <a:gd name="connsiteX4" fmla="*/ 46163 w 47585"/>
                <a:gd name="connsiteY4" fmla="*/ 15213 h 66551"/>
                <a:gd name="connsiteX5" fmla="*/ 44715 w 47585"/>
                <a:gd name="connsiteY5" fmla="*/ 17889 h 66551"/>
                <a:gd name="connsiteX6" fmla="*/ 42689 w 47585"/>
                <a:gd name="connsiteY6" fmla="*/ 5285 h 66551"/>
                <a:gd name="connsiteX7" fmla="*/ 42765 w 47585"/>
                <a:gd name="connsiteY7" fmla="*/ 6549 h 66551"/>
                <a:gd name="connsiteX8" fmla="*/ 33443 w 47585"/>
                <a:gd name="connsiteY8" fmla="*/ 3811 h 66551"/>
                <a:gd name="connsiteX9" fmla="*/ 34185 w 47585"/>
                <a:gd name="connsiteY9" fmla="*/ 2199 h 66551"/>
                <a:gd name="connsiteX10" fmla="*/ 26506 w 47585"/>
                <a:gd name="connsiteY10" fmla="*/ 4579 h 66551"/>
                <a:gd name="connsiteX11" fmla="*/ 26865 w 47585"/>
                <a:gd name="connsiteY11" fmla="*/ 3189 h 66551"/>
                <a:gd name="connsiteX12" fmla="*/ 18365 w 47585"/>
                <a:gd name="connsiteY12" fmla="*/ 5051 h 66551"/>
                <a:gd name="connsiteX13" fmla="*/ 19665 w 47585"/>
                <a:gd name="connsiteY13" fmla="*/ 6399 h 66551"/>
                <a:gd name="connsiteX14" fmla="*/ 8492 w 47585"/>
                <a:gd name="connsiteY14" fmla="*/ 15648 h 66551"/>
                <a:gd name="connsiteX15" fmla="*/ 8265 w 47585"/>
                <a:gd name="connsiteY15" fmla="*/ 14229 h 66551"/>
                <a:gd name="connsiteX0" fmla="*/ 8265 w 47585"/>
                <a:gd name="connsiteY0" fmla="*/ 14229 h 66381"/>
                <a:gd name="connsiteX1" fmla="*/ 9988 w 47585"/>
                <a:gd name="connsiteY1" fmla="*/ 6766 h 66381"/>
                <a:gd name="connsiteX2" fmla="*/ 18370 w 47585"/>
                <a:gd name="connsiteY2" fmla="*/ 5061 h 66381"/>
                <a:gd name="connsiteX3" fmla="*/ 26821 w 47585"/>
                <a:gd name="connsiteY3" fmla="*/ 3291 h 66381"/>
                <a:gd name="connsiteX4" fmla="*/ 30114 w 47585"/>
                <a:gd name="connsiteY4" fmla="*/ 59 h 66381"/>
                <a:gd name="connsiteX5" fmla="*/ 34198 w 47585"/>
                <a:gd name="connsiteY5" fmla="*/ 2340 h 66381"/>
                <a:gd name="connsiteX6" fmla="*/ 39828 w 47585"/>
                <a:gd name="connsiteY6" fmla="*/ 549 h 66381"/>
                <a:gd name="connsiteX7" fmla="*/ 42683 w 47585"/>
                <a:gd name="connsiteY7" fmla="*/ 5435 h 66381"/>
                <a:gd name="connsiteX8" fmla="*/ 46347 w 47585"/>
                <a:gd name="connsiteY8" fmla="*/ 10177 h 66381"/>
                <a:gd name="connsiteX9" fmla="*/ 46183 w 47585"/>
                <a:gd name="connsiteY9" fmla="*/ 15319 h 66381"/>
                <a:gd name="connsiteX10" fmla="*/ 47381 w 47585"/>
                <a:gd name="connsiteY10" fmla="*/ 23181 h 66381"/>
                <a:gd name="connsiteX11" fmla="*/ 41769 w 47585"/>
                <a:gd name="connsiteY11" fmla="*/ 30063 h 66381"/>
                <a:gd name="connsiteX12" fmla="*/ 38501 w 47585"/>
                <a:gd name="connsiteY12" fmla="*/ 35107 h 66381"/>
                <a:gd name="connsiteX13" fmla="*/ 32920 w 47585"/>
                <a:gd name="connsiteY13" fmla="*/ 36674 h 66381"/>
                <a:gd name="connsiteX14" fmla="*/ 28189 w 47585"/>
                <a:gd name="connsiteY14" fmla="*/ 38273 h 66381"/>
                <a:gd name="connsiteX15" fmla="*/ 20845 w 47585"/>
                <a:gd name="connsiteY15" fmla="*/ 39125 h 66381"/>
                <a:gd name="connsiteX16" fmla="*/ 16168 w 47585"/>
                <a:gd name="connsiteY16" fmla="*/ 44825 h 66381"/>
                <a:gd name="connsiteX17" fmla="*/ 7858 w 47585"/>
                <a:gd name="connsiteY17" fmla="*/ 53372 h 66381"/>
                <a:gd name="connsiteX18" fmla="*/ 9758 w 47585"/>
                <a:gd name="connsiteY18" fmla="*/ 61895 h 66381"/>
                <a:gd name="connsiteX19" fmla="*/ 4368 w 47585"/>
                <a:gd name="connsiteY19" fmla="*/ 57050 h 66381"/>
                <a:gd name="connsiteX20" fmla="*/ 4153 w 47585"/>
                <a:gd name="connsiteY20" fmla="*/ 56293 h 66381"/>
                <a:gd name="connsiteX21" fmla="*/ 10293 w 47585"/>
                <a:gd name="connsiteY21" fmla="*/ 60492 h 66381"/>
                <a:gd name="connsiteX22" fmla="*/ 9547 w 47585"/>
                <a:gd name="connsiteY22" fmla="*/ 66331 h 66381"/>
                <a:gd name="connsiteX23" fmla="*/ 7785 w 47585"/>
                <a:gd name="connsiteY23" fmla="*/ 59968 h 66381"/>
                <a:gd name="connsiteX24" fmla="*/ 3681 w 47585"/>
                <a:gd name="connsiteY24" fmla="*/ 47628 h 66381"/>
                <a:gd name="connsiteX25" fmla="*/ 4185 w 47585"/>
                <a:gd name="connsiteY25" fmla="*/ 28473 h 66381"/>
                <a:gd name="connsiteX26" fmla="*/ 4360 w 47585"/>
                <a:gd name="connsiteY26" fmla="*/ 19563 h 66381"/>
                <a:gd name="connsiteX27" fmla="*/ 8228 w 47585"/>
                <a:gd name="connsiteY27" fmla="*/ 14366 h 66381"/>
                <a:gd name="connsiteX28" fmla="*/ 8265 w 47585"/>
                <a:gd name="connsiteY28" fmla="*/ 14229 h 66381"/>
                <a:gd name="connsiteX0" fmla="*/ 20843 w 47585"/>
                <a:gd name="connsiteY0" fmla="*/ 38949 h 66381"/>
                <a:gd name="connsiteX1" fmla="*/ 20647 w 47585"/>
                <a:gd name="connsiteY1" fmla="*/ 36782 h 66381"/>
                <a:gd name="connsiteX2" fmla="*/ 33192 w 47585"/>
                <a:gd name="connsiteY2" fmla="*/ 34610 h 66381"/>
                <a:gd name="connsiteX3" fmla="*/ 32925 w 47585"/>
                <a:gd name="connsiteY3" fmla="*/ 36519 h 66381"/>
                <a:gd name="connsiteX4" fmla="*/ 46163 w 47585"/>
                <a:gd name="connsiteY4" fmla="*/ 15213 h 66381"/>
                <a:gd name="connsiteX5" fmla="*/ 44715 w 47585"/>
                <a:gd name="connsiteY5" fmla="*/ 17889 h 66381"/>
                <a:gd name="connsiteX6" fmla="*/ 42689 w 47585"/>
                <a:gd name="connsiteY6" fmla="*/ 5285 h 66381"/>
                <a:gd name="connsiteX7" fmla="*/ 42765 w 47585"/>
                <a:gd name="connsiteY7" fmla="*/ 6549 h 66381"/>
                <a:gd name="connsiteX8" fmla="*/ 33443 w 47585"/>
                <a:gd name="connsiteY8" fmla="*/ 3811 h 66381"/>
                <a:gd name="connsiteX9" fmla="*/ 34185 w 47585"/>
                <a:gd name="connsiteY9" fmla="*/ 2199 h 66381"/>
                <a:gd name="connsiteX10" fmla="*/ 26506 w 47585"/>
                <a:gd name="connsiteY10" fmla="*/ 4579 h 66381"/>
                <a:gd name="connsiteX11" fmla="*/ 26865 w 47585"/>
                <a:gd name="connsiteY11" fmla="*/ 3189 h 66381"/>
                <a:gd name="connsiteX12" fmla="*/ 18365 w 47585"/>
                <a:gd name="connsiteY12" fmla="*/ 5051 h 66381"/>
                <a:gd name="connsiteX13" fmla="*/ 19665 w 47585"/>
                <a:gd name="connsiteY13" fmla="*/ 6399 h 66381"/>
                <a:gd name="connsiteX14" fmla="*/ 8492 w 47585"/>
                <a:gd name="connsiteY14" fmla="*/ 15648 h 66381"/>
                <a:gd name="connsiteX15" fmla="*/ 8265 w 47585"/>
                <a:gd name="connsiteY15" fmla="*/ 14229 h 66381"/>
                <a:gd name="connsiteX0" fmla="*/ 8265 w 47585"/>
                <a:gd name="connsiteY0" fmla="*/ 14229 h 67279"/>
                <a:gd name="connsiteX1" fmla="*/ 9988 w 47585"/>
                <a:gd name="connsiteY1" fmla="*/ 6766 h 67279"/>
                <a:gd name="connsiteX2" fmla="*/ 18370 w 47585"/>
                <a:gd name="connsiteY2" fmla="*/ 5061 h 67279"/>
                <a:gd name="connsiteX3" fmla="*/ 26821 w 47585"/>
                <a:gd name="connsiteY3" fmla="*/ 3291 h 67279"/>
                <a:gd name="connsiteX4" fmla="*/ 30114 w 47585"/>
                <a:gd name="connsiteY4" fmla="*/ 59 h 67279"/>
                <a:gd name="connsiteX5" fmla="*/ 34198 w 47585"/>
                <a:gd name="connsiteY5" fmla="*/ 2340 h 67279"/>
                <a:gd name="connsiteX6" fmla="*/ 39828 w 47585"/>
                <a:gd name="connsiteY6" fmla="*/ 549 h 67279"/>
                <a:gd name="connsiteX7" fmla="*/ 42683 w 47585"/>
                <a:gd name="connsiteY7" fmla="*/ 5435 h 67279"/>
                <a:gd name="connsiteX8" fmla="*/ 46347 w 47585"/>
                <a:gd name="connsiteY8" fmla="*/ 10177 h 67279"/>
                <a:gd name="connsiteX9" fmla="*/ 46183 w 47585"/>
                <a:gd name="connsiteY9" fmla="*/ 15319 h 67279"/>
                <a:gd name="connsiteX10" fmla="*/ 47381 w 47585"/>
                <a:gd name="connsiteY10" fmla="*/ 23181 h 67279"/>
                <a:gd name="connsiteX11" fmla="*/ 41769 w 47585"/>
                <a:gd name="connsiteY11" fmla="*/ 30063 h 67279"/>
                <a:gd name="connsiteX12" fmla="*/ 38501 w 47585"/>
                <a:gd name="connsiteY12" fmla="*/ 35107 h 67279"/>
                <a:gd name="connsiteX13" fmla="*/ 32920 w 47585"/>
                <a:gd name="connsiteY13" fmla="*/ 36674 h 67279"/>
                <a:gd name="connsiteX14" fmla="*/ 28189 w 47585"/>
                <a:gd name="connsiteY14" fmla="*/ 38273 h 67279"/>
                <a:gd name="connsiteX15" fmla="*/ 20845 w 47585"/>
                <a:gd name="connsiteY15" fmla="*/ 39125 h 67279"/>
                <a:gd name="connsiteX16" fmla="*/ 16168 w 47585"/>
                <a:gd name="connsiteY16" fmla="*/ 44825 h 67279"/>
                <a:gd name="connsiteX17" fmla="*/ 7858 w 47585"/>
                <a:gd name="connsiteY17" fmla="*/ 53372 h 67279"/>
                <a:gd name="connsiteX18" fmla="*/ 9758 w 47585"/>
                <a:gd name="connsiteY18" fmla="*/ 61895 h 67279"/>
                <a:gd name="connsiteX19" fmla="*/ 4368 w 47585"/>
                <a:gd name="connsiteY19" fmla="*/ 57050 h 67279"/>
                <a:gd name="connsiteX20" fmla="*/ 8934 w 47585"/>
                <a:gd name="connsiteY20" fmla="*/ 67278 h 67279"/>
                <a:gd name="connsiteX21" fmla="*/ 10293 w 47585"/>
                <a:gd name="connsiteY21" fmla="*/ 60492 h 67279"/>
                <a:gd name="connsiteX22" fmla="*/ 9547 w 47585"/>
                <a:gd name="connsiteY22" fmla="*/ 66331 h 67279"/>
                <a:gd name="connsiteX23" fmla="*/ 7785 w 47585"/>
                <a:gd name="connsiteY23" fmla="*/ 59968 h 67279"/>
                <a:gd name="connsiteX24" fmla="*/ 3681 w 47585"/>
                <a:gd name="connsiteY24" fmla="*/ 47628 h 67279"/>
                <a:gd name="connsiteX25" fmla="*/ 4185 w 47585"/>
                <a:gd name="connsiteY25" fmla="*/ 28473 h 67279"/>
                <a:gd name="connsiteX26" fmla="*/ 4360 w 47585"/>
                <a:gd name="connsiteY26" fmla="*/ 19563 h 67279"/>
                <a:gd name="connsiteX27" fmla="*/ 8228 w 47585"/>
                <a:gd name="connsiteY27" fmla="*/ 14366 h 67279"/>
                <a:gd name="connsiteX28" fmla="*/ 8265 w 47585"/>
                <a:gd name="connsiteY28" fmla="*/ 14229 h 67279"/>
                <a:gd name="connsiteX0" fmla="*/ 20843 w 47585"/>
                <a:gd name="connsiteY0" fmla="*/ 38949 h 67279"/>
                <a:gd name="connsiteX1" fmla="*/ 20647 w 47585"/>
                <a:gd name="connsiteY1" fmla="*/ 36782 h 67279"/>
                <a:gd name="connsiteX2" fmla="*/ 33192 w 47585"/>
                <a:gd name="connsiteY2" fmla="*/ 34610 h 67279"/>
                <a:gd name="connsiteX3" fmla="*/ 32925 w 47585"/>
                <a:gd name="connsiteY3" fmla="*/ 36519 h 67279"/>
                <a:gd name="connsiteX4" fmla="*/ 46163 w 47585"/>
                <a:gd name="connsiteY4" fmla="*/ 15213 h 67279"/>
                <a:gd name="connsiteX5" fmla="*/ 44715 w 47585"/>
                <a:gd name="connsiteY5" fmla="*/ 17889 h 67279"/>
                <a:gd name="connsiteX6" fmla="*/ 42689 w 47585"/>
                <a:gd name="connsiteY6" fmla="*/ 5285 h 67279"/>
                <a:gd name="connsiteX7" fmla="*/ 42765 w 47585"/>
                <a:gd name="connsiteY7" fmla="*/ 6549 h 67279"/>
                <a:gd name="connsiteX8" fmla="*/ 33443 w 47585"/>
                <a:gd name="connsiteY8" fmla="*/ 3811 h 67279"/>
                <a:gd name="connsiteX9" fmla="*/ 34185 w 47585"/>
                <a:gd name="connsiteY9" fmla="*/ 2199 h 67279"/>
                <a:gd name="connsiteX10" fmla="*/ 26506 w 47585"/>
                <a:gd name="connsiteY10" fmla="*/ 4579 h 67279"/>
                <a:gd name="connsiteX11" fmla="*/ 26865 w 47585"/>
                <a:gd name="connsiteY11" fmla="*/ 3189 h 67279"/>
                <a:gd name="connsiteX12" fmla="*/ 18365 w 47585"/>
                <a:gd name="connsiteY12" fmla="*/ 5051 h 67279"/>
                <a:gd name="connsiteX13" fmla="*/ 19665 w 47585"/>
                <a:gd name="connsiteY13" fmla="*/ 6399 h 67279"/>
                <a:gd name="connsiteX14" fmla="*/ 8492 w 47585"/>
                <a:gd name="connsiteY14" fmla="*/ 15648 h 67279"/>
                <a:gd name="connsiteX15" fmla="*/ 8265 w 47585"/>
                <a:gd name="connsiteY15" fmla="*/ 14229 h 67279"/>
                <a:gd name="connsiteX0" fmla="*/ 8265 w 47585"/>
                <a:gd name="connsiteY0" fmla="*/ 14229 h 70455"/>
                <a:gd name="connsiteX1" fmla="*/ 9988 w 47585"/>
                <a:gd name="connsiteY1" fmla="*/ 6766 h 70455"/>
                <a:gd name="connsiteX2" fmla="*/ 18370 w 47585"/>
                <a:gd name="connsiteY2" fmla="*/ 5061 h 70455"/>
                <a:gd name="connsiteX3" fmla="*/ 26821 w 47585"/>
                <a:gd name="connsiteY3" fmla="*/ 3291 h 70455"/>
                <a:gd name="connsiteX4" fmla="*/ 30114 w 47585"/>
                <a:gd name="connsiteY4" fmla="*/ 59 h 70455"/>
                <a:gd name="connsiteX5" fmla="*/ 34198 w 47585"/>
                <a:gd name="connsiteY5" fmla="*/ 2340 h 70455"/>
                <a:gd name="connsiteX6" fmla="*/ 39828 w 47585"/>
                <a:gd name="connsiteY6" fmla="*/ 549 h 70455"/>
                <a:gd name="connsiteX7" fmla="*/ 42683 w 47585"/>
                <a:gd name="connsiteY7" fmla="*/ 5435 h 70455"/>
                <a:gd name="connsiteX8" fmla="*/ 46347 w 47585"/>
                <a:gd name="connsiteY8" fmla="*/ 10177 h 70455"/>
                <a:gd name="connsiteX9" fmla="*/ 46183 w 47585"/>
                <a:gd name="connsiteY9" fmla="*/ 15319 h 70455"/>
                <a:gd name="connsiteX10" fmla="*/ 47381 w 47585"/>
                <a:gd name="connsiteY10" fmla="*/ 23181 h 70455"/>
                <a:gd name="connsiteX11" fmla="*/ 41769 w 47585"/>
                <a:gd name="connsiteY11" fmla="*/ 30063 h 70455"/>
                <a:gd name="connsiteX12" fmla="*/ 38501 w 47585"/>
                <a:gd name="connsiteY12" fmla="*/ 35107 h 70455"/>
                <a:gd name="connsiteX13" fmla="*/ 32920 w 47585"/>
                <a:gd name="connsiteY13" fmla="*/ 36674 h 70455"/>
                <a:gd name="connsiteX14" fmla="*/ 28189 w 47585"/>
                <a:gd name="connsiteY14" fmla="*/ 38273 h 70455"/>
                <a:gd name="connsiteX15" fmla="*/ 20845 w 47585"/>
                <a:gd name="connsiteY15" fmla="*/ 39125 h 70455"/>
                <a:gd name="connsiteX16" fmla="*/ 16168 w 47585"/>
                <a:gd name="connsiteY16" fmla="*/ 44825 h 70455"/>
                <a:gd name="connsiteX17" fmla="*/ 7858 w 47585"/>
                <a:gd name="connsiteY17" fmla="*/ 53372 h 70455"/>
                <a:gd name="connsiteX18" fmla="*/ 9758 w 47585"/>
                <a:gd name="connsiteY18" fmla="*/ 61895 h 70455"/>
                <a:gd name="connsiteX19" fmla="*/ 4368 w 47585"/>
                <a:gd name="connsiteY19" fmla="*/ 57050 h 70455"/>
                <a:gd name="connsiteX20" fmla="*/ 10910 w 47585"/>
                <a:gd name="connsiteY20" fmla="*/ 70103 h 70455"/>
                <a:gd name="connsiteX21" fmla="*/ 8934 w 47585"/>
                <a:gd name="connsiteY21" fmla="*/ 67278 h 70455"/>
                <a:gd name="connsiteX22" fmla="*/ 10293 w 47585"/>
                <a:gd name="connsiteY22" fmla="*/ 60492 h 70455"/>
                <a:gd name="connsiteX23" fmla="*/ 9547 w 47585"/>
                <a:gd name="connsiteY23" fmla="*/ 66331 h 70455"/>
                <a:gd name="connsiteX24" fmla="*/ 7785 w 47585"/>
                <a:gd name="connsiteY24" fmla="*/ 59968 h 70455"/>
                <a:gd name="connsiteX25" fmla="*/ 3681 w 47585"/>
                <a:gd name="connsiteY25" fmla="*/ 47628 h 70455"/>
                <a:gd name="connsiteX26" fmla="*/ 4185 w 47585"/>
                <a:gd name="connsiteY26" fmla="*/ 28473 h 70455"/>
                <a:gd name="connsiteX27" fmla="*/ 4360 w 47585"/>
                <a:gd name="connsiteY27" fmla="*/ 19563 h 70455"/>
                <a:gd name="connsiteX28" fmla="*/ 8228 w 47585"/>
                <a:gd name="connsiteY28" fmla="*/ 14366 h 70455"/>
                <a:gd name="connsiteX29" fmla="*/ 8265 w 47585"/>
                <a:gd name="connsiteY29" fmla="*/ 14229 h 70455"/>
                <a:gd name="connsiteX0" fmla="*/ 20843 w 47585"/>
                <a:gd name="connsiteY0" fmla="*/ 38949 h 70455"/>
                <a:gd name="connsiteX1" fmla="*/ 20647 w 47585"/>
                <a:gd name="connsiteY1" fmla="*/ 36782 h 70455"/>
                <a:gd name="connsiteX2" fmla="*/ 33192 w 47585"/>
                <a:gd name="connsiteY2" fmla="*/ 34610 h 70455"/>
                <a:gd name="connsiteX3" fmla="*/ 32925 w 47585"/>
                <a:gd name="connsiteY3" fmla="*/ 36519 h 70455"/>
                <a:gd name="connsiteX4" fmla="*/ 46163 w 47585"/>
                <a:gd name="connsiteY4" fmla="*/ 15213 h 70455"/>
                <a:gd name="connsiteX5" fmla="*/ 44715 w 47585"/>
                <a:gd name="connsiteY5" fmla="*/ 17889 h 70455"/>
                <a:gd name="connsiteX6" fmla="*/ 42689 w 47585"/>
                <a:gd name="connsiteY6" fmla="*/ 5285 h 70455"/>
                <a:gd name="connsiteX7" fmla="*/ 42765 w 47585"/>
                <a:gd name="connsiteY7" fmla="*/ 6549 h 70455"/>
                <a:gd name="connsiteX8" fmla="*/ 33443 w 47585"/>
                <a:gd name="connsiteY8" fmla="*/ 3811 h 70455"/>
                <a:gd name="connsiteX9" fmla="*/ 34185 w 47585"/>
                <a:gd name="connsiteY9" fmla="*/ 2199 h 70455"/>
                <a:gd name="connsiteX10" fmla="*/ 26506 w 47585"/>
                <a:gd name="connsiteY10" fmla="*/ 4579 h 70455"/>
                <a:gd name="connsiteX11" fmla="*/ 26865 w 47585"/>
                <a:gd name="connsiteY11" fmla="*/ 3189 h 70455"/>
                <a:gd name="connsiteX12" fmla="*/ 18365 w 47585"/>
                <a:gd name="connsiteY12" fmla="*/ 5051 h 70455"/>
                <a:gd name="connsiteX13" fmla="*/ 19665 w 47585"/>
                <a:gd name="connsiteY13" fmla="*/ 6399 h 70455"/>
                <a:gd name="connsiteX14" fmla="*/ 8492 w 47585"/>
                <a:gd name="connsiteY14" fmla="*/ 15648 h 70455"/>
                <a:gd name="connsiteX15" fmla="*/ 8265 w 47585"/>
                <a:gd name="connsiteY15" fmla="*/ 14229 h 70455"/>
                <a:gd name="connsiteX0" fmla="*/ 8265 w 47585"/>
                <a:gd name="connsiteY0" fmla="*/ 14229 h 70455"/>
                <a:gd name="connsiteX1" fmla="*/ 9988 w 47585"/>
                <a:gd name="connsiteY1" fmla="*/ 6766 h 70455"/>
                <a:gd name="connsiteX2" fmla="*/ 18370 w 47585"/>
                <a:gd name="connsiteY2" fmla="*/ 5061 h 70455"/>
                <a:gd name="connsiteX3" fmla="*/ 26821 w 47585"/>
                <a:gd name="connsiteY3" fmla="*/ 3291 h 70455"/>
                <a:gd name="connsiteX4" fmla="*/ 30114 w 47585"/>
                <a:gd name="connsiteY4" fmla="*/ 59 h 70455"/>
                <a:gd name="connsiteX5" fmla="*/ 34198 w 47585"/>
                <a:gd name="connsiteY5" fmla="*/ 2340 h 70455"/>
                <a:gd name="connsiteX6" fmla="*/ 39828 w 47585"/>
                <a:gd name="connsiteY6" fmla="*/ 549 h 70455"/>
                <a:gd name="connsiteX7" fmla="*/ 42683 w 47585"/>
                <a:gd name="connsiteY7" fmla="*/ 5435 h 70455"/>
                <a:gd name="connsiteX8" fmla="*/ 46347 w 47585"/>
                <a:gd name="connsiteY8" fmla="*/ 10177 h 70455"/>
                <a:gd name="connsiteX9" fmla="*/ 46183 w 47585"/>
                <a:gd name="connsiteY9" fmla="*/ 15319 h 70455"/>
                <a:gd name="connsiteX10" fmla="*/ 47381 w 47585"/>
                <a:gd name="connsiteY10" fmla="*/ 23181 h 70455"/>
                <a:gd name="connsiteX11" fmla="*/ 41769 w 47585"/>
                <a:gd name="connsiteY11" fmla="*/ 30063 h 70455"/>
                <a:gd name="connsiteX12" fmla="*/ 38501 w 47585"/>
                <a:gd name="connsiteY12" fmla="*/ 35107 h 70455"/>
                <a:gd name="connsiteX13" fmla="*/ 32920 w 47585"/>
                <a:gd name="connsiteY13" fmla="*/ 36674 h 70455"/>
                <a:gd name="connsiteX14" fmla="*/ 28189 w 47585"/>
                <a:gd name="connsiteY14" fmla="*/ 38273 h 70455"/>
                <a:gd name="connsiteX15" fmla="*/ 20845 w 47585"/>
                <a:gd name="connsiteY15" fmla="*/ 39125 h 70455"/>
                <a:gd name="connsiteX16" fmla="*/ 16168 w 47585"/>
                <a:gd name="connsiteY16" fmla="*/ 44825 h 70455"/>
                <a:gd name="connsiteX17" fmla="*/ 7858 w 47585"/>
                <a:gd name="connsiteY17" fmla="*/ 53372 h 70455"/>
                <a:gd name="connsiteX18" fmla="*/ 9758 w 47585"/>
                <a:gd name="connsiteY18" fmla="*/ 61895 h 70455"/>
                <a:gd name="connsiteX19" fmla="*/ 8378 w 47585"/>
                <a:gd name="connsiteY19" fmla="*/ 67119 h 70455"/>
                <a:gd name="connsiteX20" fmla="*/ 10910 w 47585"/>
                <a:gd name="connsiteY20" fmla="*/ 70103 h 70455"/>
                <a:gd name="connsiteX21" fmla="*/ 8934 w 47585"/>
                <a:gd name="connsiteY21" fmla="*/ 67278 h 70455"/>
                <a:gd name="connsiteX22" fmla="*/ 10293 w 47585"/>
                <a:gd name="connsiteY22" fmla="*/ 60492 h 70455"/>
                <a:gd name="connsiteX23" fmla="*/ 9547 w 47585"/>
                <a:gd name="connsiteY23" fmla="*/ 66331 h 70455"/>
                <a:gd name="connsiteX24" fmla="*/ 7785 w 47585"/>
                <a:gd name="connsiteY24" fmla="*/ 59968 h 70455"/>
                <a:gd name="connsiteX25" fmla="*/ 3681 w 47585"/>
                <a:gd name="connsiteY25" fmla="*/ 47628 h 70455"/>
                <a:gd name="connsiteX26" fmla="*/ 4185 w 47585"/>
                <a:gd name="connsiteY26" fmla="*/ 28473 h 70455"/>
                <a:gd name="connsiteX27" fmla="*/ 4360 w 47585"/>
                <a:gd name="connsiteY27" fmla="*/ 19563 h 70455"/>
                <a:gd name="connsiteX28" fmla="*/ 8228 w 47585"/>
                <a:gd name="connsiteY28" fmla="*/ 14366 h 70455"/>
                <a:gd name="connsiteX29" fmla="*/ 8265 w 47585"/>
                <a:gd name="connsiteY29" fmla="*/ 14229 h 70455"/>
                <a:gd name="connsiteX0" fmla="*/ 20843 w 47585"/>
                <a:gd name="connsiteY0" fmla="*/ 38949 h 70455"/>
                <a:gd name="connsiteX1" fmla="*/ 20647 w 47585"/>
                <a:gd name="connsiteY1" fmla="*/ 36782 h 70455"/>
                <a:gd name="connsiteX2" fmla="*/ 33192 w 47585"/>
                <a:gd name="connsiteY2" fmla="*/ 34610 h 70455"/>
                <a:gd name="connsiteX3" fmla="*/ 32925 w 47585"/>
                <a:gd name="connsiteY3" fmla="*/ 36519 h 70455"/>
                <a:gd name="connsiteX4" fmla="*/ 46163 w 47585"/>
                <a:gd name="connsiteY4" fmla="*/ 15213 h 70455"/>
                <a:gd name="connsiteX5" fmla="*/ 44715 w 47585"/>
                <a:gd name="connsiteY5" fmla="*/ 17889 h 70455"/>
                <a:gd name="connsiteX6" fmla="*/ 42689 w 47585"/>
                <a:gd name="connsiteY6" fmla="*/ 5285 h 70455"/>
                <a:gd name="connsiteX7" fmla="*/ 42765 w 47585"/>
                <a:gd name="connsiteY7" fmla="*/ 6549 h 70455"/>
                <a:gd name="connsiteX8" fmla="*/ 33443 w 47585"/>
                <a:gd name="connsiteY8" fmla="*/ 3811 h 70455"/>
                <a:gd name="connsiteX9" fmla="*/ 34185 w 47585"/>
                <a:gd name="connsiteY9" fmla="*/ 2199 h 70455"/>
                <a:gd name="connsiteX10" fmla="*/ 26506 w 47585"/>
                <a:gd name="connsiteY10" fmla="*/ 4579 h 70455"/>
                <a:gd name="connsiteX11" fmla="*/ 26865 w 47585"/>
                <a:gd name="connsiteY11" fmla="*/ 3189 h 70455"/>
                <a:gd name="connsiteX12" fmla="*/ 18365 w 47585"/>
                <a:gd name="connsiteY12" fmla="*/ 5051 h 70455"/>
                <a:gd name="connsiteX13" fmla="*/ 19665 w 47585"/>
                <a:gd name="connsiteY13" fmla="*/ 6399 h 70455"/>
                <a:gd name="connsiteX14" fmla="*/ 8492 w 47585"/>
                <a:gd name="connsiteY14" fmla="*/ 15648 h 70455"/>
                <a:gd name="connsiteX15" fmla="*/ 8265 w 47585"/>
                <a:gd name="connsiteY15" fmla="*/ 14229 h 70455"/>
                <a:gd name="connsiteX0" fmla="*/ 8265 w 47585"/>
                <a:gd name="connsiteY0" fmla="*/ 14229 h 67636"/>
                <a:gd name="connsiteX1" fmla="*/ 9988 w 47585"/>
                <a:gd name="connsiteY1" fmla="*/ 6766 h 67636"/>
                <a:gd name="connsiteX2" fmla="*/ 18370 w 47585"/>
                <a:gd name="connsiteY2" fmla="*/ 5061 h 67636"/>
                <a:gd name="connsiteX3" fmla="*/ 26821 w 47585"/>
                <a:gd name="connsiteY3" fmla="*/ 3291 h 67636"/>
                <a:gd name="connsiteX4" fmla="*/ 30114 w 47585"/>
                <a:gd name="connsiteY4" fmla="*/ 59 h 67636"/>
                <a:gd name="connsiteX5" fmla="*/ 34198 w 47585"/>
                <a:gd name="connsiteY5" fmla="*/ 2340 h 67636"/>
                <a:gd name="connsiteX6" fmla="*/ 39828 w 47585"/>
                <a:gd name="connsiteY6" fmla="*/ 549 h 67636"/>
                <a:gd name="connsiteX7" fmla="*/ 42683 w 47585"/>
                <a:gd name="connsiteY7" fmla="*/ 5435 h 67636"/>
                <a:gd name="connsiteX8" fmla="*/ 46347 w 47585"/>
                <a:gd name="connsiteY8" fmla="*/ 10177 h 67636"/>
                <a:gd name="connsiteX9" fmla="*/ 46183 w 47585"/>
                <a:gd name="connsiteY9" fmla="*/ 15319 h 67636"/>
                <a:gd name="connsiteX10" fmla="*/ 47381 w 47585"/>
                <a:gd name="connsiteY10" fmla="*/ 23181 h 67636"/>
                <a:gd name="connsiteX11" fmla="*/ 41769 w 47585"/>
                <a:gd name="connsiteY11" fmla="*/ 30063 h 67636"/>
                <a:gd name="connsiteX12" fmla="*/ 38501 w 47585"/>
                <a:gd name="connsiteY12" fmla="*/ 35107 h 67636"/>
                <a:gd name="connsiteX13" fmla="*/ 32920 w 47585"/>
                <a:gd name="connsiteY13" fmla="*/ 36674 h 67636"/>
                <a:gd name="connsiteX14" fmla="*/ 28189 w 47585"/>
                <a:gd name="connsiteY14" fmla="*/ 38273 h 67636"/>
                <a:gd name="connsiteX15" fmla="*/ 20845 w 47585"/>
                <a:gd name="connsiteY15" fmla="*/ 39125 h 67636"/>
                <a:gd name="connsiteX16" fmla="*/ 16168 w 47585"/>
                <a:gd name="connsiteY16" fmla="*/ 44825 h 67636"/>
                <a:gd name="connsiteX17" fmla="*/ 7858 w 47585"/>
                <a:gd name="connsiteY17" fmla="*/ 53372 h 67636"/>
                <a:gd name="connsiteX18" fmla="*/ 9758 w 47585"/>
                <a:gd name="connsiteY18" fmla="*/ 61895 h 67636"/>
                <a:gd name="connsiteX19" fmla="*/ 8378 w 47585"/>
                <a:gd name="connsiteY19" fmla="*/ 67119 h 67636"/>
                <a:gd name="connsiteX20" fmla="*/ 8443 w 47585"/>
                <a:gd name="connsiteY20" fmla="*/ 66899 h 67636"/>
                <a:gd name="connsiteX21" fmla="*/ 8934 w 47585"/>
                <a:gd name="connsiteY21" fmla="*/ 67278 h 67636"/>
                <a:gd name="connsiteX22" fmla="*/ 10293 w 47585"/>
                <a:gd name="connsiteY22" fmla="*/ 60492 h 67636"/>
                <a:gd name="connsiteX23" fmla="*/ 9547 w 47585"/>
                <a:gd name="connsiteY23" fmla="*/ 66331 h 67636"/>
                <a:gd name="connsiteX24" fmla="*/ 7785 w 47585"/>
                <a:gd name="connsiteY24" fmla="*/ 59968 h 67636"/>
                <a:gd name="connsiteX25" fmla="*/ 3681 w 47585"/>
                <a:gd name="connsiteY25" fmla="*/ 47628 h 67636"/>
                <a:gd name="connsiteX26" fmla="*/ 4185 w 47585"/>
                <a:gd name="connsiteY26" fmla="*/ 28473 h 67636"/>
                <a:gd name="connsiteX27" fmla="*/ 4360 w 47585"/>
                <a:gd name="connsiteY27" fmla="*/ 19563 h 67636"/>
                <a:gd name="connsiteX28" fmla="*/ 8228 w 47585"/>
                <a:gd name="connsiteY28" fmla="*/ 14366 h 67636"/>
                <a:gd name="connsiteX29" fmla="*/ 8265 w 47585"/>
                <a:gd name="connsiteY29" fmla="*/ 14229 h 67636"/>
                <a:gd name="connsiteX0" fmla="*/ 20843 w 47585"/>
                <a:gd name="connsiteY0" fmla="*/ 38949 h 67636"/>
                <a:gd name="connsiteX1" fmla="*/ 20647 w 47585"/>
                <a:gd name="connsiteY1" fmla="*/ 36782 h 67636"/>
                <a:gd name="connsiteX2" fmla="*/ 33192 w 47585"/>
                <a:gd name="connsiteY2" fmla="*/ 34610 h 67636"/>
                <a:gd name="connsiteX3" fmla="*/ 32925 w 47585"/>
                <a:gd name="connsiteY3" fmla="*/ 36519 h 67636"/>
                <a:gd name="connsiteX4" fmla="*/ 46163 w 47585"/>
                <a:gd name="connsiteY4" fmla="*/ 15213 h 67636"/>
                <a:gd name="connsiteX5" fmla="*/ 44715 w 47585"/>
                <a:gd name="connsiteY5" fmla="*/ 17889 h 67636"/>
                <a:gd name="connsiteX6" fmla="*/ 42689 w 47585"/>
                <a:gd name="connsiteY6" fmla="*/ 5285 h 67636"/>
                <a:gd name="connsiteX7" fmla="*/ 42765 w 47585"/>
                <a:gd name="connsiteY7" fmla="*/ 6549 h 67636"/>
                <a:gd name="connsiteX8" fmla="*/ 33443 w 47585"/>
                <a:gd name="connsiteY8" fmla="*/ 3811 h 67636"/>
                <a:gd name="connsiteX9" fmla="*/ 34185 w 47585"/>
                <a:gd name="connsiteY9" fmla="*/ 2199 h 67636"/>
                <a:gd name="connsiteX10" fmla="*/ 26506 w 47585"/>
                <a:gd name="connsiteY10" fmla="*/ 4579 h 67636"/>
                <a:gd name="connsiteX11" fmla="*/ 26865 w 47585"/>
                <a:gd name="connsiteY11" fmla="*/ 3189 h 67636"/>
                <a:gd name="connsiteX12" fmla="*/ 18365 w 47585"/>
                <a:gd name="connsiteY12" fmla="*/ 5051 h 67636"/>
                <a:gd name="connsiteX13" fmla="*/ 19665 w 47585"/>
                <a:gd name="connsiteY13" fmla="*/ 6399 h 67636"/>
                <a:gd name="connsiteX14" fmla="*/ 8492 w 47585"/>
                <a:gd name="connsiteY14" fmla="*/ 15648 h 67636"/>
                <a:gd name="connsiteX15" fmla="*/ 8265 w 47585"/>
                <a:gd name="connsiteY15" fmla="*/ 14229 h 67636"/>
                <a:gd name="connsiteX0" fmla="*/ 8265 w 47585"/>
                <a:gd name="connsiteY0" fmla="*/ 14229 h 67636"/>
                <a:gd name="connsiteX1" fmla="*/ 9988 w 47585"/>
                <a:gd name="connsiteY1" fmla="*/ 6766 h 67636"/>
                <a:gd name="connsiteX2" fmla="*/ 18370 w 47585"/>
                <a:gd name="connsiteY2" fmla="*/ 5061 h 67636"/>
                <a:gd name="connsiteX3" fmla="*/ 26821 w 47585"/>
                <a:gd name="connsiteY3" fmla="*/ 3291 h 67636"/>
                <a:gd name="connsiteX4" fmla="*/ 30114 w 47585"/>
                <a:gd name="connsiteY4" fmla="*/ 59 h 67636"/>
                <a:gd name="connsiteX5" fmla="*/ 34198 w 47585"/>
                <a:gd name="connsiteY5" fmla="*/ 2340 h 67636"/>
                <a:gd name="connsiteX6" fmla="*/ 39828 w 47585"/>
                <a:gd name="connsiteY6" fmla="*/ 549 h 67636"/>
                <a:gd name="connsiteX7" fmla="*/ 42683 w 47585"/>
                <a:gd name="connsiteY7" fmla="*/ 5435 h 67636"/>
                <a:gd name="connsiteX8" fmla="*/ 46347 w 47585"/>
                <a:gd name="connsiteY8" fmla="*/ 10177 h 67636"/>
                <a:gd name="connsiteX9" fmla="*/ 46183 w 47585"/>
                <a:gd name="connsiteY9" fmla="*/ 15319 h 67636"/>
                <a:gd name="connsiteX10" fmla="*/ 47381 w 47585"/>
                <a:gd name="connsiteY10" fmla="*/ 23181 h 67636"/>
                <a:gd name="connsiteX11" fmla="*/ 41769 w 47585"/>
                <a:gd name="connsiteY11" fmla="*/ 30063 h 67636"/>
                <a:gd name="connsiteX12" fmla="*/ 38501 w 47585"/>
                <a:gd name="connsiteY12" fmla="*/ 35107 h 67636"/>
                <a:gd name="connsiteX13" fmla="*/ 32920 w 47585"/>
                <a:gd name="connsiteY13" fmla="*/ 36674 h 67636"/>
                <a:gd name="connsiteX14" fmla="*/ 28189 w 47585"/>
                <a:gd name="connsiteY14" fmla="*/ 38273 h 67636"/>
                <a:gd name="connsiteX15" fmla="*/ 20845 w 47585"/>
                <a:gd name="connsiteY15" fmla="*/ 39125 h 67636"/>
                <a:gd name="connsiteX16" fmla="*/ 16168 w 47585"/>
                <a:gd name="connsiteY16" fmla="*/ 44825 h 67636"/>
                <a:gd name="connsiteX17" fmla="*/ 10480 w 47585"/>
                <a:gd name="connsiteY17" fmla="*/ 57033 h 67636"/>
                <a:gd name="connsiteX18" fmla="*/ 9758 w 47585"/>
                <a:gd name="connsiteY18" fmla="*/ 61895 h 67636"/>
                <a:gd name="connsiteX19" fmla="*/ 8378 w 47585"/>
                <a:gd name="connsiteY19" fmla="*/ 67119 h 67636"/>
                <a:gd name="connsiteX20" fmla="*/ 8443 w 47585"/>
                <a:gd name="connsiteY20" fmla="*/ 66899 h 67636"/>
                <a:gd name="connsiteX21" fmla="*/ 8934 w 47585"/>
                <a:gd name="connsiteY21" fmla="*/ 67278 h 67636"/>
                <a:gd name="connsiteX22" fmla="*/ 10293 w 47585"/>
                <a:gd name="connsiteY22" fmla="*/ 60492 h 67636"/>
                <a:gd name="connsiteX23" fmla="*/ 9547 w 47585"/>
                <a:gd name="connsiteY23" fmla="*/ 66331 h 67636"/>
                <a:gd name="connsiteX24" fmla="*/ 7785 w 47585"/>
                <a:gd name="connsiteY24" fmla="*/ 59968 h 67636"/>
                <a:gd name="connsiteX25" fmla="*/ 3681 w 47585"/>
                <a:gd name="connsiteY25" fmla="*/ 47628 h 67636"/>
                <a:gd name="connsiteX26" fmla="*/ 4185 w 47585"/>
                <a:gd name="connsiteY26" fmla="*/ 28473 h 67636"/>
                <a:gd name="connsiteX27" fmla="*/ 4360 w 47585"/>
                <a:gd name="connsiteY27" fmla="*/ 19563 h 67636"/>
                <a:gd name="connsiteX28" fmla="*/ 8228 w 47585"/>
                <a:gd name="connsiteY28" fmla="*/ 14366 h 67636"/>
                <a:gd name="connsiteX29" fmla="*/ 8265 w 47585"/>
                <a:gd name="connsiteY29" fmla="*/ 14229 h 67636"/>
                <a:gd name="connsiteX0" fmla="*/ 20843 w 47585"/>
                <a:gd name="connsiteY0" fmla="*/ 38949 h 67636"/>
                <a:gd name="connsiteX1" fmla="*/ 20647 w 47585"/>
                <a:gd name="connsiteY1" fmla="*/ 36782 h 67636"/>
                <a:gd name="connsiteX2" fmla="*/ 33192 w 47585"/>
                <a:gd name="connsiteY2" fmla="*/ 34610 h 67636"/>
                <a:gd name="connsiteX3" fmla="*/ 32925 w 47585"/>
                <a:gd name="connsiteY3" fmla="*/ 36519 h 67636"/>
                <a:gd name="connsiteX4" fmla="*/ 46163 w 47585"/>
                <a:gd name="connsiteY4" fmla="*/ 15213 h 67636"/>
                <a:gd name="connsiteX5" fmla="*/ 44715 w 47585"/>
                <a:gd name="connsiteY5" fmla="*/ 17889 h 67636"/>
                <a:gd name="connsiteX6" fmla="*/ 42689 w 47585"/>
                <a:gd name="connsiteY6" fmla="*/ 5285 h 67636"/>
                <a:gd name="connsiteX7" fmla="*/ 42765 w 47585"/>
                <a:gd name="connsiteY7" fmla="*/ 6549 h 67636"/>
                <a:gd name="connsiteX8" fmla="*/ 33443 w 47585"/>
                <a:gd name="connsiteY8" fmla="*/ 3811 h 67636"/>
                <a:gd name="connsiteX9" fmla="*/ 34185 w 47585"/>
                <a:gd name="connsiteY9" fmla="*/ 2199 h 67636"/>
                <a:gd name="connsiteX10" fmla="*/ 26506 w 47585"/>
                <a:gd name="connsiteY10" fmla="*/ 4579 h 67636"/>
                <a:gd name="connsiteX11" fmla="*/ 26865 w 47585"/>
                <a:gd name="connsiteY11" fmla="*/ 3189 h 67636"/>
                <a:gd name="connsiteX12" fmla="*/ 18365 w 47585"/>
                <a:gd name="connsiteY12" fmla="*/ 5051 h 67636"/>
                <a:gd name="connsiteX13" fmla="*/ 19665 w 47585"/>
                <a:gd name="connsiteY13" fmla="*/ 6399 h 67636"/>
                <a:gd name="connsiteX14" fmla="*/ 8492 w 47585"/>
                <a:gd name="connsiteY14" fmla="*/ 15648 h 67636"/>
                <a:gd name="connsiteX15" fmla="*/ 8265 w 47585"/>
                <a:gd name="connsiteY15" fmla="*/ 14229 h 67636"/>
                <a:gd name="connsiteX0" fmla="*/ 8265 w 47585"/>
                <a:gd name="connsiteY0" fmla="*/ 14229 h 67636"/>
                <a:gd name="connsiteX1" fmla="*/ 9988 w 47585"/>
                <a:gd name="connsiteY1" fmla="*/ 6766 h 67636"/>
                <a:gd name="connsiteX2" fmla="*/ 18370 w 47585"/>
                <a:gd name="connsiteY2" fmla="*/ 5061 h 67636"/>
                <a:gd name="connsiteX3" fmla="*/ 26821 w 47585"/>
                <a:gd name="connsiteY3" fmla="*/ 3291 h 67636"/>
                <a:gd name="connsiteX4" fmla="*/ 30114 w 47585"/>
                <a:gd name="connsiteY4" fmla="*/ 59 h 67636"/>
                <a:gd name="connsiteX5" fmla="*/ 34198 w 47585"/>
                <a:gd name="connsiteY5" fmla="*/ 2340 h 67636"/>
                <a:gd name="connsiteX6" fmla="*/ 39828 w 47585"/>
                <a:gd name="connsiteY6" fmla="*/ 549 h 67636"/>
                <a:gd name="connsiteX7" fmla="*/ 42683 w 47585"/>
                <a:gd name="connsiteY7" fmla="*/ 5435 h 67636"/>
                <a:gd name="connsiteX8" fmla="*/ 46347 w 47585"/>
                <a:gd name="connsiteY8" fmla="*/ 10177 h 67636"/>
                <a:gd name="connsiteX9" fmla="*/ 46183 w 47585"/>
                <a:gd name="connsiteY9" fmla="*/ 15319 h 67636"/>
                <a:gd name="connsiteX10" fmla="*/ 47381 w 47585"/>
                <a:gd name="connsiteY10" fmla="*/ 23181 h 67636"/>
                <a:gd name="connsiteX11" fmla="*/ 41769 w 47585"/>
                <a:gd name="connsiteY11" fmla="*/ 30063 h 67636"/>
                <a:gd name="connsiteX12" fmla="*/ 38501 w 47585"/>
                <a:gd name="connsiteY12" fmla="*/ 35107 h 67636"/>
                <a:gd name="connsiteX13" fmla="*/ 32920 w 47585"/>
                <a:gd name="connsiteY13" fmla="*/ 36674 h 67636"/>
                <a:gd name="connsiteX14" fmla="*/ 28189 w 47585"/>
                <a:gd name="connsiteY14" fmla="*/ 38273 h 67636"/>
                <a:gd name="connsiteX15" fmla="*/ 20845 w 47585"/>
                <a:gd name="connsiteY15" fmla="*/ 39125 h 67636"/>
                <a:gd name="connsiteX16" fmla="*/ 16168 w 47585"/>
                <a:gd name="connsiteY16" fmla="*/ 44825 h 67636"/>
                <a:gd name="connsiteX17" fmla="*/ 10480 w 47585"/>
                <a:gd name="connsiteY17" fmla="*/ 57033 h 67636"/>
                <a:gd name="connsiteX18" fmla="*/ 9758 w 47585"/>
                <a:gd name="connsiteY18" fmla="*/ 61895 h 67636"/>
                <a:gd name="connsiteX19" fmla="*/ 8378 w 47585"/>
                <a:gd name="connsiteY19" fmla="*/ 67119 h 67636"/>
                <a:gd name="connsiteX20" fmla="*/ 8443 w 47585"/>
                <a:gd name="connsiteY20" fmla="*/ 66899 h 67636"/>
                <a:gd name="connsiteX21" fmla="*/ 8934 w 47585"/>
                <a:gd name="connsiteY21" fmla="*/ 67278 h 67636"/>
                <a:gd name="connsiteX22" fmla="*/ 10293 w 47585"/>
                <a:gd name="connsiteY22" fmla="*/ 60492 h 67636"/>
                <a:gd name="connsiteX23" fmla="*/ 9547 w 47585"/>
                <a:gd name="connsiteY23" fmla="*/ 66331 h 67636"/>
                <a:gd name="connsiteX24" fmla="*/ 7785 w 47585"/>
                <a:gd name="connsiteY24" fmla="*/ 59968 h 67636"/>
                <a:gd name="connsiteX25" fmla="*/ 5204 w 47585"/>
                <a:gd name="connsiteY25" fmla="*/ 58203 h 67636"/>
                <a:gd name="connsiteX26" fmla="*/ 3681 w 47585"/>
                <a:gd name="connsiteY26" fmla="*/ 47628 h 67636"/>
                <a:gd name="connsiteX27" fmla="*/ 4185 w 47585"/>
                <a:gd name="connsiteY27" fmla="*/ 28473 h 67636"/>
                <a:gd name="connsiteX28" fmla="*/ 4360 w 47585"/>
                <a:gd name="connsiteY28" fmla="*/ 19563 h 67636"/>
                <a:gd name="connsiteX29" fmla="*/ 8228 w 47585"/>
                <a:gd name="connsiteY29" fmla="*/ 14366 h 67636"/>
                <a:gd name="connsiteX30" fmla="*/ 8265 w 47585"/>
                <a:gd name="connsiteY30" fmla="*/ 14229 h 67636"/>
                <a:gd name="connsiteX0" fmla="*/ 20843 w 47585"/>
                <a:gd name="connsiteY0" fmla="*/ 38949 h 67636"/>
                <a:gd name="connsiteX1" fmla="*/ 20647 w 47585"/>
                <a:gd name="connsiteY1" fmla="*/ 36782 h 67636"/>
                <a:gd name="connsiteX2" fmla="*/ 33192 w 47585"/>
                <a:gd name="connsiteY2" fmla="*/ 34610 h 67636"/>
                <a:gd name="connsiteX3" fmla="*/ 32925 w 47585"/>
                <a:gd name="connsiteY3" fmla="*/ 36519 h 67636"/>
                <a:gd name="connsiteX4" fmla="*/ 46163 w 47585"/>
                <a:gd name="connsiteY4" fmla="*/ 15213 h 67636"/>
                <a:gd name="connsiteX5" fmla="*/ 44715 w 47585"/>
                <a:gd name="connsiteY5" fmla="*/ 17889 h 67636"/>
                <a:gd name="connsiteX6" fmla="*/ 42689 w 47585"/>
                <a:gd name="connsiteY6" fmla="*/ 5285 h 67636"/>
                <a:gd name="connsiteX7" fmla="*/ 42765 w 47585"/>
                <a:gd name="connsiteY7" fmla="*/ 6549 h 67636"/>
                <a:gd name="connsiteX8" fmla="*/ 33443 w 47585"/>
                <a:gd name="connsiteY8" fmla="*/ 3811 h 67636"/>
                <a:gd name="connsiteX9" fmla="*/ 34185 w 47585"/>
                <a:gd name="connsiteY9" fmla="*/ 2199 h 67636"/>
                <a:gd name="connsiteX10" fmla="*/ 26506 w 47585"/>
                <a:gd name="connsiteY10" fmla="*/ 4579 h 67636"/>
                <a:gd name="connsiteX11" fmla="*/ 26865 w 47585"/>
                <a:gd name="connsiteY11" fmla="*/ 3189 h 67636"/>
                <a:gd name="connsiteX12" fmla="*/ 18365 w 47585"/>
                <a:gd name="connsiteY12" fmla="*/ 5051 h 67636"/>
                <a:gd name="connsiteX13" fmla="*/ 19665 w 47585"/>
                <a:gd name="connsiteY13" fmla="*/ 6399 h 67636"/>
                <a:gd name="connsiteX14" fmla="*/ 8492 w 47585"/>
                <a:gd name="connsiteY14" fmla="*/ 15648 h 67636"/>
                <a:gd name="connsiteX15" fmla="*/ 8265 w 47585"/>
                <a:gd name="connsiteY15" fmla="*/ 14229 h 6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585" h="67636">
                  <a:moveTo>
                    <a:pt x="8265" y="14229"/>
                  </a:moveTo>
                  <a:cubicBezTo>
                    <a:pt x="7994" y="11516"/>
                    <a:pt x="8626" y="8780"/>
                    <a:pt x="9988" y="6766"/>
                  </a:cubicBezTo>
                  <a:cubicBezTo>
                    <a:pt x="12140" y="3585"/>
                    <a:pt x="15629" y="2876"/>
                    <a:pt x="18370" y="5061"/>
                  </a:cubicBezTo>
                  <a:cubicBezTo>
                    <a:pt x="20043" y="768"/>
                    <a:pt x="24279" y="-119"/>
                    <a:pt x="26821" y="3291"/>
                  </a:cubicBezTo>
                  <a:cubicBezTo>
                    <a:pt x="27462" y="1542"/>
                    <a:pt x="28693" y="333"/>
                    <a:pt x="30114" y="59"/>
                  </a:cubicBezTo>
                  <a:cubicBezTo>
                    <a:pt x="31678" y="-243"/>
                    <a:pt x="33240" y="629"/>
                    <a:pt x="34198" y="2340"/>
                  </a:cubicBezTo>
                  <a:cubicBezTo>
                    <a:pt x="35580" y="126"/>
                    <a:pt x="37866" y="-601"/>
                    <a:pt x="39828" y="549"/>
                  </a:cubicBezTo>
                  <a:cubicBezTo>
                    <a:pt x="41323" y="1425"/>
                    <a:pt x="42395" y="3259"/>
                    <a:pt x="42683" y="5435"/>
                  </a:cubicBezTo>
                  <a:cubicBezTo>
                    <a:pt x="44411" y="6077"/>
                    <a:pt x="45787" y="7857"/>
                    <a:pt x="46347" y="10177"/>
                  </a:cubicBezTo>
                  <a:cubicBezTo>
                    <a:pt x="46754" y="11861"/>
                    <a:pt x="46696" y="13690"/>
                    <a:pt x="46183" y="15319"/>
                  </a:cubicBezTo>
                  <a:cubicBezTo>
                    <a:pt x="47444" y="17553"/>
                    <a:pt x="47885" y="20449"/>
                    <a:pt x="47381" y="23181"/>
                  </a:cubicBezTo>
                  <a:cubicBezTo>
                    <a:pt x="46711" y="26813"/>
                    <a:pt x="44493" y="29533"/>
                    <a:pt x="41769" y="30063"/>
                  </a:cubicBezTo>
                  <a:cubicBezTo>
                    <a:pt x="41756" y="32330"/>
                    <a:pt x="39764" y="33627"/>
                    <a:pt x="38501" y="35107"/>
                  </a:cubicBezTo>
                  <a:cubicBezTo>
                    <a:pt x="36582" y="37356"/>
                    <a:pt x="35069" y="38498"/>
                    <a:pt x="32920" y="36674"/>
                  </a:cubicBezTo>
                  <a:cubicBezTo>
                    <a:pt x="32225" y="39807"/>
                    <a:pt x="29633" y="36289"/>
                    <a:pt x="28189" y="38273"/>
                  </a:cubicBezTo>
                  <a:cubicBezTo>
                    <a:pt x="25059" y="42575"/>
                    <a:pt x="22416" y="42332"/>
                    <a:pt x="20845" y="39125"/>
                  </a:cubicBezTo>
                  <a:cubicBezTo>
                    <a:pt x="18842" y="39423"/>
                    <a:pt x="20499" y="46535"/>
                    <a:pt x="16168" y="44825"/>
                  </a:cubicBezTo>
                  <a:cubicBezTo>
                    <a:pt x="15915" y="56389"/>
                    <a:pt x="12474" y="53775"/>
                    <a:pt x="10480" y="57033"/>
                  </a:cubicBezTo>
                  <a:cubicBezTo>
                    <a:pt x="8366" y="57370"/>
                    <a:pt x="10108" y="60214"/>
                    <a:pt x="9758" y="61895"/>
                  </a:cubicBezTo>
                  <a:cubicBezTo>
                    <a:pt x="9408" y="63576"/>
                    <a:pt x="9188" y="67887"/>
                    <a:pt x="8378" y="67119"/>
                  </a:cubicBezTo>
                  <a:cubicBezTo>
                    <a:pt x="7568" y="66351"/>
                    <a:pt x="7682" y="65194"/>
                    <a:pt x="8443" y="66899"/>
                  </a:cubicBezTo>
                  <a:cubicBezTo>
                    <a:pt x="9204" y="68604"/>
                    <a:pt x="8035" y="66744"/>
                    <a:pt x="8934" y="67278"/>
                  </a:cubicBezTo>
                  <a:cubicBezTo>
                    <a:pt x="9833" y="67812"/>
                    <a:pt x="9394" y="58819"/>
                    <a:pt x="10293" y="60492"/>
                  </a:cubicBezTo>
                  <a:cubicBezTo>
                    <a:pt x="11192" y="62165"/>
                    <a:pt x="9065" y="65961"/>
                    <a:pt x="9547" y="66331"/>
                  </a:cubicBezTo>
                  <a:cubicBezTo>
                    <a:pt x="10029" y="66701"/>
                    <a:pt x="8175" y="61628"/>
                    <a:pt x="7785" y="59968"/>
                  </a:cubicBezTo>
                  <a:cubicBezTo>
                    <a:pt x="7395" y="58308"/>
                    <a:pt x="5888" y="60260"/>
                    <a:pt x="5204" y="58203"/>
                  </a:cubicBezTo>
                  <a:cubicBezTo>
                    <a:pt x="4520" y="56146"/>
                    <a:pt x="4185" y="52278"/>
                    <a:pt x="3681" y="47628"/>
                  </a:cubicBezTo>
                  <a:cubicBezTo>
                    <a:pt x="-5043" y="34041"/>
                    <a:pt x="4518" y="29861"/>
                    <a:pt x="4185" y="28473"/>
                  </a:cubicBezTo>
                  <a:cubicBezTo>
                    <a:pt x="2691" y="27276"/>
                    <a:pt x="4152" y="21916"/>
                    <a:pt x="4360" y="19563"/>
                  </a:cubicBezTo>
                  <a:cubicBezTo>
                    <a:pt x="4604" y="16808"/>
                    <a:pt x="6210" y="14650"/>
                    <a:pt x="8228" y="14366"/>
                  </a:cubicBezTo>
                  <a:cubicBezTo>
                    <a:pt x="8240" y="14320"/>
                    <a:pt x="8253" y="14275"/>
                    <a:pt x="8265" y="14229"/>
                  </a:cubicBezTo>
                  <a:close/>
                </a:path>
                <a:path w="47585" h="67636" fill="none" extrusionOk="0">
                  <a:moveTo>
                    <a:pt x="20843" y="38949"/>
                  </a:moveTo>
                  <a:cubicBezTo>
                    <a:pt x="20576" y="38403"/>
                    <a:pt x="20824" y="37393"/>
                    <a:pt x="20647" y="36782"/>
                  </a:cubicBezTo>
                  <a:moveTo>
                    <a:pt x="33192" y="34610"/>
                  </a:moveTo>
                  <a:cubicBezTo>
                    <a:pt x="33153" y="35257"/>
                    <a:pt x="33063" y="35897"/>
                    <a:pt x="32925" y="36519"/>
                  </a:cubicBezTo>
                  <a:moveTo>
                    <a:pt x="46163" y="15213"/>
                  </a:moveTo>
                  <a:cubicBezTo>
                    <a:pt x="45838" y="16245"/>
                    <a:pt x="45343" y="17161"/>
                    <a:pt x="44715" y="17889"/>
                  </a:cubicBezTo>
                  <a:moveTo>
                    <a:pt x="42689" y="5285"/>
                  </a:moveTo>
                  <a:cubicBezTo>
                    <a:pt x="42744" y="5702"/>
                    <a:pt x="42770" y="6125"/>
                    <a:pt x="42765" y="6549"/>
                  </a:cubicBezTo>
                  <a:moveTo>
                    <a:pt x="33443" y="3811"/>
                  </a:moveTo>
                  <a:cubicBezTo>
                    <a:pt x="33632" y="3228"/>
                    <a:pt x="33881" y="2685"/>
                    <a:pt x="34185" y="2199"/>
                  </a:cubicBezTo>
                  <a:moveTo>
                    <a:pt x="26506" y="4579"/>
                  </a:moveTo>
                  <a:cubicBezTo>
                    <a:pt x="26583" y="4097"/>
                    <a:pt x="26704" y="3630"/>
                    <a:pt x="26865" y="3189"/>
                  </a:cubicBezTo>
                  <a:moveTo>
                    <a:pt x="18365" y="5051"/>
                  </a:moveTo>
                  <a:cubicBezTo>
                    <a:pt x="18837" y="5427"/>
                    <a:pt x="19273" y="5880"/>
                    <a:pt x="19665" y="6399"/>
                  </a:cubicBezTo>
                  <a:moveTo>
                    <a:pt x="8492" y="15648"/>
                  </a:moveTo>
                  <a:cubicBezTo>
                    <a:pt x="8389" y="15184"/>
                    <a:pt x="8313" y="14710"/>
                    <a:pt x="8265" y="14229"/>
                  </a:cubicBezTo>
                </a:path>
              </a:pathLst>
            </a:custGeom>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234" name="Rectangle 233"/>
            <p:cNvSpPr/>
            <p:nvPr/>
          </p:nvSpPr>
          <p:spPr bwMode="auto">
            <a:xfrm>
              <a:off x="689788" y="1959900"/>
              <a:ext cx="497742" cy="676990"/>
            </a:xfrm>
            <a:prstGeom prst="rect">
              <a:avLst/>
            </a:prstGeom>
            <a:solidFill>
              <a:schemeClr val="accent1">
                <a:lumMod val="5000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235" name="Trapezoid 234"/>
            <p:cNvSpPr/>
            <p:nvPr/>
          </p:nvSpPr>
          <p:spPr bwMode="auto">
            <a:xfrm>
              <a:off x="716703" y="1863120"/>
              <a:ext cx="326807" cy="103308"/>
            </a:xfrm>
            <a:prstGeom prst="trapezoid">
              <a:avLst>
                <a:gd name="adj" fmla="val 24540"/>
              </a:avLst>
            </a:prstGeom>
            <a:solidFill>
              <a:schemeClr val="accent1">
                <a:lumMod val="5000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236" name="Trapezoid 235"/>
            <p:cNvSpPr/>
            <p:nvPr/>
          </p:nvSpPr>
          <p:spPr bwMode="auto">
            <a:xfrm>
              <a:off x="805133" y="1500749"/>
              <a:ext cx="149946" cy="365760"/>
            </a:xfrm>
            <a:prstGeom prst="trapezoid">
              <a:avLst>
                <a:gd name="adj" fmla="val 16263"/>
              </a:avLst>
            </a:prstGeom>
            <a:solidFill>
              <a:schemeClr val="accent1">
                <a:lumMod val="5000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237" name="Rectangle 236"/>
            <p:cNvSpPr/>
            <p:nvPr/>
          </p:nvSpPr>
          <p:spPr bwMode="auto">
            <a:xfrm>
              <a:off x="456010" y="2636890"/>
              <a:ext cx="731520" cy="45719"/>
            </a:xfrm>
            <a:prstGeom prst="rect">
              <a:avLst/>
            </a:prstGeom>
            <a:solidFill>
              <a:schemeClr val="accent1">
                <a:lumMod val="5000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250" name="Trapezoid 249"/>
            <p:cNvSpPr/>
            <p:nvPr/>
          </p:nvSpPr>
          <p:spPr bwMode="auto">
            <a:xfrm flipV="1">
              <a:off x="807219" y="1511019"/>
              <a:ext cx="147860" cy="45720"/>
            </a:xfrm>
            <a:prstGeom prst="trapezoid">
              <a:avLst>
                <a:gd name="adj" fmla="val 16263"/>
              </a:avLst>
            </a:prstGeom>
            <a:solidFill>
              <a:schemeClr val="accent1">
                <a:lumMod val="5000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dirty="0">
                <a:solidFill>
                  <a:srgbClr val="292929"/>
                </a:solidFill>
                <a:latin typeface="Arial" charset="0"/>
              </a:endParaRPr>
            </a:p>
          </p:txBody>
        </p:sp>
        <p:sp>
          <p:nvSpPr>
            <p:cNvPr id="252" name="Rounded Rectangle 251"/>
            <p:cNvSpPr/>
            <p:nvPr/>
          </p:nvSpPr>
          <p:spPr bwMode="auto">
            <a:xfrm>
              <a:off x="708656" y="2056620"/>
              <a:ext cx="459824" cy="565410"/>
            </a:xfrm>
            <a:prstGeom prst="roundRect">
              <a:avLst/>
            </a:prstGeom>
            <a:gradFill>
              <a:gsLst>
                <a:gs pos="22000">
                  <a:srgbClr val="00B0F0"/>
                </a:gs>
                <a:gs pos="8000">
                  <a:srgbClr val="F06026"/>
                </a:gs>
                <a:gs pos="21000">
                  <a:srgbClr val="C7CCCF"/>
                </a:gs>
                <a:gs pos="71000">
                  <a:srgbClr val="B3C4CE"/>
                </a:gs>
                <a:gs pos="50000">
                  <a:schemeClr val="dk1">
                    <a:tint val="37000"/>
                    <a:satMod val="300000"/>
                  </a:schemeClr>
                </a:gs>
                <a:gs pos="88000">
                  <a:schemeClr val="accent1">
                    <a:lumMod val="50000"/>
                  </a:schemeClr>
                </a:gs>
              </a:gsLst>
              <a:lin ang="16200000" scaled="1"/>
            </a:gra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grpSp>
      <p:sp>
        <p:nvSpPr>
          <p:cNvPr id="25616" name="TextBox 142"/>
          <p:cNvSpPr txBox="1">
            <a:spLocks noChangeArrowheads="1"/>
          </p:cNvSpPr>
          <p:nvPr/>
        </p:nvSpPr>
        <p:spPr bwMode="auto">
          <a:xfrm>
            <a:off x="4932364" y="735806"/>
            <a:ext cx="150714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pPr eaLnBrk="1" hangingPunct="1"/>
            <a:r>
              <a:rPr lang="nb-NO" sz="1000">
                <a:latin typeface="Calibri" pitchFamily="34" charset="0"/>
              </a:rPr>
              <a:t>Воздушный компрессор</a:t>
            </a:r>
          </a:p>
        </p:txBody>
      </p:sp>
      <p:cxnSp>
        <p:nvCxnSpPr>
          <p:cNvPr id="270" name="Straight Connector 269"/>
          <p:cNvCxnSpPr/>
          <p:nvPr/>
        </p:nvCxnSpPr>
        <p:spPr bwMode="auto">
          <a:xfrm>
            <a:off x="3995739" y="1088231"/>
            <a:ext cx="407987" cy="0"/>
          </a:xfrm>
          <a:prstGeom prst="line">
            <a:avLst/>
          </a:prstGeom>
          <a:ln w="63500">
            <a:solidFill>
              <a:schemeClr val="accent4">
                <a:lumMod val="50000"/>
              </a:schemeClr>
            </a:solidFill>
            <a:headEnd type="none" w="med" len="med"/>
            <a:tailEnd type="triangle" w="sm" len="sm"/>
          </a:ln>
        </p:spPr>
        <p:style>
          <a:lnRef idx="3">
            <a:schemeClr val="accent5"/>
          </a:lnRef>
          <a:fillRef idx="0">
            <a:schemeClr val="accent5"/>
          </a:fillRef>
          <a:effectRef idx="2">
            <a:schemeClr val="accent5"/>
          </a:effectRef>
          <a:fontRef idx="minor">
            <a:schemeClr val="tx1"/>
          </a:fontRef>
        </p:style>
      </p:cxnSp>
      <p:grpSp>
        <p:nvGrpSpPr>
          <p:cNvPr id="271" name="Group 270"/>
          <p:cNvGrpSpPr/>
          <p:nvPr/>
        </p:nvGrpSpPr>
        <p:grpSpPr>
          <a:xfrm>
            <a:off x="4499991" y="765042"/>
            <a:ext cx="444355" cy="605813"/>
            <a:chOff x="4860040" y="1116598"/>
            <a:chExt cx="444355" cy="807751"/>
          </a:xfrm>
          <a:effectLst>
            <a:outerShdw blurRad="50800" dist="38100" dir="2700000" algn="tl" rotWithShape="0">
              <a:prstClr val="black">
                <a:alpha val="40000"/>
              </a:prstClr>
            </a:outerShdw>
          </a:effectLst>
        </p:grpSpPr>
        <p:sp>
          <p:nvSpPr>
            <p:cNvPr id="272" name="Rounded Rectangle 271"/>
            <p:cNvSpPr/>
            <p:nvPr/>
          </p:nvSpPr>
          <p:spPr bwMode="auto">
            <a:xfrm>
              <a:off x="5210103" y="1401939"/>
              <a:ext cx="94292" cy="269059"/>
            </a:xfrm>
            <a:prstGeom prst="roundRect">
              <a:avLst/>
            </a:prstGeom>
            <a:gradFill>
              <a:gsLst>
                <a:gs pos="0">
                  <a:schemeClr val="bg2">
                    <a:lumMod val="61000"/>
                  </a:schemeClr>
                </a:gs>
                <a:gs pos="55000">
                  <a:schemeClr val="bg2">
                    <a:lumMod val="67000"/>
                    <a:lumOff val="33000"/>
                  </a:schemeClr>
                </a:gs>
                <a:gs pos="100000">
                  <a:schemeClr val="tx2">
                    <a:lumMod val="71000"/>
                    <a:lumOff val="29000"/>
                  </a:schemeClr>
                </a:gs>
              </a:gsLst>
              <a:lin ang="16200000" scaled="1"/>
            </a:gra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275" name="Snip Same Side Corner Rectangle 274"/>
            <p:cNvSpPr/>
            <p:nvPr/>
          </p:nvSpPr>
          <p:spPr bwMode="auto">
            <a:xfrm>
              <a:off x="5004734" y="1160294"/>
              <a:ext cx="287366" cy="180416"/>
            </a:xfrm>
            <a:prstGeom prst="snip2SameRect">
              <a:avLst>
                <a:gd name="adj1" fmla="val 0"/>
                <a:gd name="adj2" fmla="val 50000"/>
              </a:avLst>
            </a:prstGeom>
            <a:gradFill>
              <a:gsLst>
                <a:gs pos="20000">
                  <a:srgbClr val="599CC7"/>
                </a:gs>
                <a:gs pos="100000">
                  <a:schemeClr val="accent1">
                    <a:lumMod val="75000"/>
                  </a:schemeClr>
                </a:gs>
              </a:gsLst>
              <a:lin ang="16200000" scaled="1"/>
            </a:gra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277" name="Trapezoid 276"/>
            <p:cNvSpPr/>
            <p:nvPr/>
          </p:nvSpPr>
          <p:spPr bwMode="auto">
            <a:xfrm rot="10800000">
              <a:off x="5004732" y="1116598"/>
              <a:ext cx="287367" cy="45719"/>
            </a:xfrm>
            <a:prstGeom prst="trapezoid">
              <a:avLst/>
            </a:prstGeom>
            <a:solidFill>
              <a:schemeClr val="accent1">
                <a:lumMod val="7500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278" name="Rounded Rectangle 277"/>
            <p:cNvSpPr/>
            <p:nvPr/>
          </p:nvSpPr>
          <p:spPr bwMode="auto">
            <a:xfrm>
              <a:off x="5163152" y="1268700"/>
              <a:ext cx="93903" cy="455764"/>
            </a:xfrm>
            <a:prstGeom prst="roundRect">
              <a:avLst>
                <a:gd name="adj" fmla="val 33256"/>
              </a:avLst>
            </a:prstGeom>
            <a:gradFill>
              <a:gsLst>
                <a:gs pos="0">
                  <a:schemeClr val="accent1">
                    <a:lumMod val="50000"/>
                  </a:schemeClr>
                </a:gs>
                <a:gs pos="78000">
                  <a:schemeClr val="accent2">
                    <a:lumMod val="20000"/>
                    <a:lumOff val="80000"/>
                  </a:schemeClr>
                </a:gs>
                <a:gs pos="100000">
                  <a:schemeClr val="accent1">
                    <a:lumMod val="75000"/>
                  </a:schemeClr>
                </a:gs>
              </a:gsLst>
              <a:lin ang="16200000" scaled="1"/>
            </a:gra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279" name="Rounded Rectangle 278"/>
            <p:cNvSpPr/>
            <p:nvPr/>
          </p:nvSpPr>
          <p:spPr bwMode="auto">
            <a:xfrm>
              <a:off x="4860040" y="1324585"/>
              <a:ext cx="94292" cy="452699"/>
            </a:xfrm>
            <a:prstGeom prst="roundRect">
              <a:avLst/>
            </a:prstGeom>
            <a:gradFill>
              <a:gsLst>
                <a:gs pos="0">
                  <a:srgbClr val="C00000">
                    <a:lumMod val="67000"/>
                  </a:srgbClr>
                </a:gs>
                <a:gs pos="78000">
                  <a:srgbClr val="FF0000">
                    <a:lumMod val="42000"/>
                    <a:lumOff val="58000"/>
                  </a:srgbClr>
                </a:gs>
                <a:gs pos="100000">
                  <a:srgbClr val="C00000"/>
                </a:gs>
              </a:gsLst>
              <a:lin ang="16200000" scaled="1"/>
            </a:gra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280" name="Rectangle 279"/>
            <p:cNvSpPr/>
            <p:nvPr/>
          </p:nvSpPr>
          <p:spPr bwMode="auto">
            <a:xfrm>
              <a:off x="4904605" y="1878630"/>
              <a:ext cx="315486" cy="45719"/>
            </a:xfrm>
            <a:prstGeom prst="rect">
              <a:avLst/>
            </a:prstGeom>
            <a:solidFill>
              <a:schemeClr val="tx1">
                <a:lumMod val="75000"/>
                <a:lumOff val="2500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281" name="Rectangle 280"/>
            <p:cNvSpPr/>
            <p:nvPr/>
          </p:nvSpPr>
          <p:spPr bwMode="auto">
            <a:xfrm>
              <a:off x="5131162" y="1722478"/>
              <a:ext cx="45266" cy="194312"/>
            </a:xfrm>
            <a:prstGeom prst="rect">
              <a:avLst/>
            </a:prstGeom>
            <a:solidFill>
              <a:schemeClr val="tx1">
                <a:lumMod val="75000"/>
                <a:lumOff val="2500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282" name="Rectangle 281"/>
            <p:cNvSpPr/>
            <p:nvPr/>
          </p:nvSpPr>
          <p:spPr bwMode="auto">
            <a:xfrm>
              <a:off x="4956435" y="1722478"/>
              <a:ext cx="45266" cy="194312"/>
            </a:xfrm>
            <a:prstGeom prst="rect">
              <a:avLst/>
            </a:prstGeom>
            <a:solidFill>
              <a:schemeClr val="tx1">
                <a:lumMod val="75000"/>
                <a:lumOff val="2500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283" name="Rounded Rectangle 282"/>
            <p:cNvSpPr/>
            <p:nvPr/>
          </p:nvSpPr>
          <p:spPr bwMode="auto">
            <a:xfrm>
              <a:off x="4904604" y="1249511"/>
              <a:ext cx="315486" cy="595269"/>
            </a:xfrm>
            <a:prstGeom prst="roundRect">
              <a:avLst/>
            </a:prstGeom>
            <a:gradFill>
              <a:gsLst>
                <a:gs pos="0">
                  <a:schemeClr val="accent1">
                    <a:lumMod val="50000"/>
                  </a:schemeClr>
                </a:gs>
                <a:gs pos="78000">
                  <a:schemeClr val="accent2">
                    <a:lumMod val="20000"/>
                    <a:lumOff val="80000"/>
                  </a:schemeClr>
                </a:gs>
                <a:gs pos="100000">
                  <a:schemeClr val="accent1">
                    <a:lumMod val="75000"/>
                  </a:schemeClr>
                </a:gs>
              </a:gsLst>
              <a:lin ang="16200000" scaled="1"/>
            </a:gra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grpSp>
      <p:grpSp>
        <p:nvGrpSpPr>
          <p:cNvPr id="25619" name="Group 283"/>
          <p:cNvGrpSpPr>
            <a:grpSpLocks/>
          </p:cNvGrpSpPr>
          <p:nvPr/>
        </p:nvGrpSpPr>
        <p:grpSpPr bwMode="auto">
          <a:xfrm>
            <a:off x="3267076" y="1266825"/>
            <a:ext cx="1376363" cy="282179"/>
            <a:chOff x="3344981" y="1703891"/>
            <a:chExt cx="1641832" cy="447979"/>
          </a:xfrm>
        </p:grpSpPr>
        <p:sp>
          <p:nvSpPr>
            <p:cNvPr id="285" name="Rectangle 284"/>
            <p:cNvSpPr/>
            <p:nvPr/>
          </p:nvSpPr>
          <p:spPr bwMode="auto">
            <a:xfrm>
              <a:off x="4066478" y="2051689"/>
              <a:ext cx="456379" cy="100181"/>
            </a:xfrm>
            <a:prstGeom prst="rect">
              <a:avLst/>
            </a:prstGeom>
            <a:solidFill>
              <a:schemeClr val="accent4">
                <a:lumMod val="20000"/>
                <a:lumOff val="80000"/>
              </a:schemeClr>
            </a:solidFill>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296" name="Flowchart: Summing Junction 295"/>
            <p:cNvSpPr/>
            <p:nvPr/>
          </p:nvSpPr>
          <p:spPr bwMode="auto">
            <a:xfrm>
              <a:off x="4091096" y="1771938"/>
              <a:ext cx="153390" cy="154997"/>
            </a:xfrm>
            <a:prstGeom prst="flowChartSummingJunction">
              <a:avLst/>
            </a:prstGeom>
            <a:solidFill>
              <a:schemeClr val="accent4">
                <a:lumMod val="20000"/>
                <a:lumOff val="80000"/>
              </a:schemeClr>
            </a:solidFill>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dirty="0">
                <a:solidFill>
                  <a:srgbClr val="292929"/>
                </a:solidFill>
              </a:endParaRPr>
            </a:p>
          </p:txBody>
        </p:sp>
        <p:cxnSp>
          <p:nvCxnSpPr>
            <p:cNvPr id="25754" name="Elbow Connector 296"/>
            <p:cNvCxnSpPr>
              <a:cxnSpLocks noChangeShapeType="1"/>
              <a:stCxn id="285" idx="1"/>
            </p:cNvCxnSpPr>
            <p:nvPr/>
          </p:nvCxnSpPr>
          <p:spPr bwMode="auto">
            <a:xfrm rot="10800000">
              <a:off x="3344981" y="1703891"/>
              <a:ext cx="721083" cy="398330"/>
            </a:xfrm>
            <a:prstGeom prst="bentConnector2">
              <a:avLst/>
            </a:prstGeom>
            <a:noFill/>
            <a:ln w="12700" algn="ctr">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5755" name="Straight Arrow Connector 302"/>
            <p:cNvCxnSpPr>
              <a:cxnSpLocks noChangeShapeType="1"/>
              <a:stCxn id="296" idx="4"/>
            </p:cNvCxnSpPr>
            <p:nvPr/>
          </p:nvCxnSpPr>
          <p:spPr bwMode="auto">
            <a:xfrm>
              <a:off x="4168293" y="1926288"/>
              <a:ext cx="0" cy="91440"/>
            </a:xfrm>
            <a:prstGeom prst="straightConnector1">
              <a:avLst/>
            </a:prstGeom>
            <a:noFill/>
            <a:ln w="12700" algn="ctr">
              <a:solidFill>
                <a:schemeClr val="tx1"/>
              </a:solidFill>
              <a:round/>
              <a:headEnd/>
              <a:tailEnd type="arrow" w="sm" len="sm"/>
            </a:ln>
            <a:extLst>
              <a:ext uri="{909E8E84-426E-40DD-AFC4-6F175D3DCCD1}">
                <a14:hiddenFill xmlns:a14="http://schemas.microsoft.com/office/drawing/2010/main">
                  <a:noFill/>
                </a14:hiddenFill>
              </a:ext>
            </a:extLst>
          </p:spPr>
        </p:cxnSp>
        <p:sp>
          <p:nvSpPr>
            <p:cNvPr id="304" name="Flowchart: Summing Junction 303"/>
            <p:cNvSpPr/>
            <p:nvPr/>
          </p:nvSpPr>
          <p:spPr bwMode="auto">
            <a:xfrm>
              <a:off x="4369469" y="1771938"/>
              <a:ext cx="153388" cy="154997"/>
            </a:xfrm>
            <a:prstGeom prst="flowChartSummingJunction">
              <a:avLst/>
            </a:prstGeom>
            <a:solidFill>
              <a:schemeClr val="accent4">
                <a:lumMod val="20000"/>
                <a:lumOff val="80000"/>
              </a:schemeClr>
            </a:solidFill>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dirty="0">
                <a:solidFill>
                  <a:srgbClr val="292929"/>
                </a:solidFill>
              </a:endParaRPr>
            </a:p>
          </p:txBody>
        </p:sp>
        <p:cxnSp>
          <p:nvCxnSpPr>
            <p:cNvPr id="25757" name="Straight Arrow Connector 305"/>
            <p:cNvCxnSpPr>
              <a:cxnSpLocks noChangeShapeType="1"/>
              <a:stCxn id="304" idx="4"/>
            </p:cNvCxnSpPr>
            <p:nvPr/>
          </p:nvCxnSpPr>
          <p:spPr bwMode="auto">
            <a:xfrm>
              <a:off x="4446835" y="1926288"/>
              <a:ext cx="0" cy="91440"/>
            </a:xfrm>
            <a:prstGeom prst="straightConnector1">
              <a:avLst/>
            </a:prstGeom>
            <a:noFill/>
            <a:ln w="12700" algn="ctr">
              <a:solidFill>
                <a:schemeClr val="tx1"/>
              </a:solidFill>
              <a:round/>
              <a:headEnd/>
              <a:tailEnd type="arrow" w="sm" len="sm"/>
            </a:ln>
            <a:extLst>
              <a:ext uri="{909E8E84-426E-40DD-AFC4-6F175D3DCCD1}">
                <a14:hiddenFill xmlns:a14="http://schemas.microsoft.com/office/drawing/2010/main">
                  <a:noFill/>
                </a14:hiddenFill>
              </a:ext>
            </a:extLst>
          </p:spPr>
        </p:cxnSp>
        <p:cxnSp>
          <p:nvCxnSpPr>
            <p:cNvPr id="25758" name="Elbow Connector 309"/>
            <p:cNvCxnSpPr>
              <a:cxnSpLocks noChangeShapeType="1"/>
            </p:cNvCxnSpPr>
            <p:nvPr/>
          </p:nvCxnSpPr>
          <p:spPr bwMode="auto">
            <a:xfrm flipV="1">
              <a:off x="4520069" y="1927581"/>
              <a:ext cx="466744" cy="182880"/>
            </a:xfrm>
            <a:prstGeom prst="bentConnector2">
              <a:avLst/>
            </a:prstGeom>
            <a:noFill/>
            <a:ln w="12700" algn="ctr">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5759" name="Straight Arrow Connector 310"/>
            <p:cNvCxnSpPr>
              <a:cxnSpLocks noChangeShapeType="1"/>
            </p:cNvCxnSpPr>
            <p:nvPr/>
          </p:nvCxnSpPr>
          <p:spPr bwMode="auto">
            <a:xfrm>
              <a:off x="4583024" y="1849529"/>
              <a:ext cx="182880" cy="0"/>
            </a:xfrm>
            <a:prstGeom prst="straightConnector1">
              <a:avLst/>
            </a:prstGeom>
            <a:noFill/>
            <a:ln w="12700" algn="ctr">
              <a:solidFill>
                <a:schemeClr val="tx1"/>
              </a:solidFill>
              <a:round/>
              <a:headEnd type="triangle" w="med" len="med"/>
              <a:tailEnd type="none" w="sm" len="sm"/>
            </a:ln>
            <a:extLst>
              <a:ext uri="{909E8E84-426E-40DD-AFC4-6F175D3DCCD1}">
                <a14:hiddenFill xmlns:a14="http://schemas.microsoft.com/office/drawing/2010/main">
                  <a:noFill/>
                </a14:hiddenFill>
              </a:ext>
            </a:extLst>
          </p:spPr>
        </p:cxnSp>
        <p:cxnSp>
          <p:nvCxnSpPr>
            <p:cNvPr id="25760" name="Elbow Connector 311"/>
            <p:cNvCxnSpPr>
              <a:cxnSpLocks noChangeShapeType="1"/>
            </p:cNvCxnSpPr>
            <p:nvPr/>
          </p:nvCxnSpPr>
          <p:spPr bwMode="auto">
            <a:xfrm rot="16200000" flipH="1">
              <a:off x="3813480" y="1666648"/>
              <a:ext cx="91440" cy="274320"/>
            </a:xfrm>
            <a:prstGeom prst="bentConnector2">
              <a:avLst/>
            </a:prstGeom>
            <a:noFill/>
            <a:ln w="12700" algn="ctr">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313" name="Group 312"/>
          <p:cNvGrpSpPr/>
          <p:nvPr/>
        </p:nvGrpSpPr>
        <p:grpSpPr>
          <a:xfrm>
            <a:off x="2330166" y="1789159"/>
            <a:ext cx="1550885" cy="435446"/>
            <a:chOff x="2254070" y="1196690"/>
            <a:chExt cx="1550885" cy="580594"/>
          </a:xfrm>
          <a:effectLst>
            <a:outerShdw blurRad="50800" dist="38100" dir="2700000" algn="tl" rotWithShape="0">
              <a:prstClr val="black">
                <a:alpha val="40000"/>
              </a:prstClr>
            </a:outerShdw>
          </a:effectLst>
        </p:grpSpPr>
        <p:sp>
          <p:nvSpPr>
            <p:cNvPr id="314" name="Rounded Rectangle 313"/>
            <p:cNvSpPr/>
            <p:nvPr/>
          </p:nvSpPr>
          <p:spPr bwMode="auto">
            <a:xfrm>
              <a:off x="3639125" y="1324585"/>
              <a:ext cx="165830" cy="324805"/>
            </a:xfrm>
            <a:prstGeom prst="roundRect">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315" name="Rounded Rectangle 314"/>
            <p:cNvSpPr/>
            <p:nvPr/>
          </p:nvSpPr>
          <p:spPr bwMode="auto">
            <a:xfrm>
              <a:off x="3567042" y="1292101"/>
              <a:ext cx="165830" cy="389772"/>
            </a:xfrm>
            <a:prstGeom prst="roundRect">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316" name="Rounded Rectangle 315"/>
            <p:cNvSpPr/>
            <p:nvPr/>
          </p:nvSpPr>
          <p:spPr bwMode="auto">
            <a:xfrm>
              <a:off x="3444951" y="1249511"/>
              <a:ext cx="165830" cy="474952"/>
            </a:xfrm>
            <a:prstGeom prst="roundRect">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317" name="Trapezoid 316"/>
            <p:cNvSpPr/>
            <p:nvPr/>
          </p:nvSpPr>
          <p:spPr bwMode="auto">
            <a:xfrm rot="16200000">
              <a:off x="2595653" y="1427618"/>
              <a:ext cx="474953" cy="118738"/>
            </a:xfrm>
            <a:prstGeom prst="trapezoid">
              <a:avLst/>
            </a:prstGeom>
            <a:gradFill flip="none" rotWithShape="0">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138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318" name="Rectangle 317"/>
            <p:cNvSpPr/>
            <p:nvPr/>
          </p:nvSpPr>
          <p:spPr bwMode="auto">
            <a:xfrm>
              <a:off x="2892500" y="1249511"/>
              <a:ext cx="595840" cy="474952"/>
            </a:xfrm>
            <a:prstGeom prst="rect">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319" name="Trapezoid 318"/>
            <p:cNvSpPr/>
            <p:nvPr/>
          </p:nvSpPr>
          <p:spPr bwMode="auto">
            <a:xfrm rot="5400000">
              <a:off x="2063742" y="1387018"/>
              <a:ext cx="580594" cy="199938"/>
            </a:xfrm>
            <a:prstGeom prst="trapezoid">
              <a:avLst>
                <a:gd name="adj" fmla="val 64946"/>
              </a:avLst>
            </a:prstGeom>
            <a:gradFill flip="none" rotWithShape="0">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21594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320" name="Rounded Rectangle 319"/>
            <p:cNvSpPr/>
            <p:nvPr/>
          </p:nvSpPr>
          <p:spPr bwMode="auto">
            <a:xfrm>
              <a:off x="2432799" y="1249511"/>
              <a:ext cx="340962" cy="474952"/>
            </a:xfrm>
            <a:prstGeom prst="roundRect">
              <a:avLst>
                <a:gd name="adj" fmla="val 8087"/>
              </a:avLst>
            </a:prstGeom>
            <a:gradFill flip="none" rotWithShape="0">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grpSp>
      <p:cxnSp>
        <p:nvCxnSpPr>
          <p:cNvPr id="323" name="Straight Connector 322"/>
          <p:cNvCxnSpPr/>
          <p:nvPr/>
        </p:nvCxnSpPr>
        <p:spPr bwMode="auto">
          <a:xfrm>
            <a:off x="4000501" y="2007394"/>
            <a:ext cx="365125" cy="0"/>
          </a:xfrm>
          <a:prstGeom prst="line">
            <a:avLst/>
          </a:prstGeom>
          <a:ln w="63500">
            <a:solidFill>
              <a:schemeClr val="accent4">
                <a:lumMod val="50000"/>
              </a:schemeClr>
            </a:solidFill>
            <a:headEnd type="none" w="med" len="med"/>
            <a:tailEnd type="triangle" w="sm" len="sm"/>
          </a:ln>
        </p:spPr>
        <p:style>
          <a:lnRef idx="3">
            <a:schemeClr val="accent5"/>
          </a:lnRef>
          <a:fillRef idx="0">
            <a:schemeClr val="accent5"/>
          </a:fillRef>
          <a:effectRef idx="2">
            <a:schemeClr val="accent5"/>
          </a:effectRef>
          <a:fontRef idx="minor">
            <a:schemeClr val="tx1"/>
          </a:fontRef>
        </p:style>
      </p:cxnSp>
      <p:grpSp>
        <p:nvGrpSpPr>
          <p:cNvPr id="325" name="Group 324"/>
          <p:cNvGrpSpPr/>
          <p:nvPr/>
        </p:nvGrpSpPr>
        <p:grpSpPr>
          <a:xfrm>
            <a:off x="4504076" y="1683169"/>
            <a:ext cx="444355" cy="605813"/>
            <a:chOff x="4860040" y="1116598"/>
            <a:chExt cx="444355" cy="807751"/>
          </a:xfrm>
          <a:effectLst>
            <a:outerShdw blurRad="50800" dist="38100" dir="2700000" algn="tl" rotWithShape="0">
              <a:prstClr val="black">
                <a:alpha val="40000"/>
              </a:prstClr>
            </a:outerShdw>
          </a:effectLst>
        </p:grpSpPr>
        <p:sp>
          <p:nvSpPr>
            <p:cNvPr id="326" name="Rounded Rectangle 325"/>
            <p:cNvSpPr/>
            <p:nvPr/>
          </p:nvSpPr>
          <p:spPr bwMode="auto">
            <a:xfrm>
              <a:off x="5210103" y="1401939"/>
              <a:ext cx="94292" cy="269059"/>
            </a:xfrm>
            <a:prstGeom prst="roundRect">
              <a:avLst/>
            </a:prstGeom>
            <a:gradFill>
              <a:gsLst>
                <a:gs pos="0">
                  <a:schemeClr val="bg2">
                    <a:lumMod val="61000"/>
                  </a:schemeClr>
                </a:gs>
                <a:gs pos="55000">
                  <a:schemeClr val="bg2">
                    <a:lumMod val="67000"/>
                    <a:lumOff val="33000"/>
                  </a:schemeClr>
                </a:gs>
                <a:gs pos="100000">
                  <a:schemeClr val="tx2">
                    <a:lumMod val="71000"/>
                    <a:lumOff val="29000"/>
                  </a:schemeClr>
                </a:gs>
              </a:gsLst>
              <a:lin ang="16200000" scaled="1"/>
            </a:gra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327" name="Snip Same Side Corner Rectangle 326"/>
            <p:cNvSpPr/>
            <p:nvPr/>
          </p:nvSpPr>
          <p:spPr bwMode="auto">
            <a:xfrm>
              <a:off x="5004734" y="1160294"/>
              <a:ext cx="287366" cy="180416"/>
            </a:xfrm>
            <a:prstGeom prst="snip2SameRect">
              <a:avLst>
                <a:gd name="adj1" fmla="val 0"/>
                <a:gd name="adj2" fmla="val 50000"/>
              </a:avLst>
            </a:prstGeom>
            <a:gradFill>
              <a:gsLst>
                <a:gs pos="20000">
                  <a:srgbClr val="599CC7"/>
                </a:gs>
                <a:gs pos="100000">
                  <a:schemeClr val="accent1">
                    <a:lumMod val="75000"/>
                  </a:schemeClr>
                </a:gs>
              </a:gsLst>
              <a:lin ang="16200000" scaled="1"/>
            </a:gra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328" name="Trapezoid 327"/>
            <p:cNvSpPr/>
            <p:nvPr/>
          </p:nvSpPr>
          <p:spPr bwMode="auto">
            <a:xfrm rot="10800000">
              <a:off x="5004732" y="1116598"/>
              <a:ext cx="287367" cy="45719"/>
            </a:xfrm>
            <a:prstGeom prst="trapezoid">
              <a:avLst/>
            </a:prstGeom>
            <a:solidFill>
              <a:schemeClr val="accent1">
                <a:lumMod val="7500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329" name="Rounded Rectangle 328"/>
            <p:cNvSpPr/>
            <p:nvPr/>
          </p:nvSpPr>
          <p:spPr bwMode="auto">
            <a:xfrm>
              <a:off x="5163152" y="1268700"/>
              <a:ext cx="93903" cy="455764"/>
            </a:xfrm>
            <a:prstGeom prst="roundRect">
              <a:avLst>
                <a:gd name="adj" fmla="val 33256"/>
              </a:avLst>
            </a:prstGeom>
            <a:gradFill>
              <a:gsLst>
                <a:gs pos="0">
                  <a:schemeClr val="accent1">
                    <a:lumMod val="50000"/>
                  </a:schemeClr>
                </a:gs>
                <a:gs pos="70000">
                  <a:schemeClr val="accent2">
                    <a:lumMod val="20000"/>
                    <a:lumOff val="80000"/>
                  </a:schemeClr>
                </a:gs>
                <a:gs pos="100000">
                  <a:schemeClr val="accent1">
                    <a:lumMod val="75000"/>
                  </a:schemeClr>
                </a:gs>
              </a:gsLst>
              <a:lin ang="16200000" scaled="1"/>
            </a:gra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330" name="Rounded Rectangle 329"/>
            <p:cNvSpPr/>
            <p:nvPr/>
          </p:nvSpPr>
          <p:spPr bwMode="auto">
            <a:xfrm>
              <a:off x="4860040" y="1324585"/>
              <a:ext cx="94292" cy="452699"/>
            </a:xfrm>
            <a:prstGeom prst="roundRect">
              <a:avLst/>
            </a:prstGeom>
            <a:gradFill>
              <a:gsLst>
                <a:gs pos="0">
                  <a:srgbClr val="C00000">
                    <a:lumMod val="67000"/>
                  </a:srgbClr>
                </a:gs>
                <a:gs pos="78000">
                  <a:srgbClr val="FF0000">
                    <a:lumMod val="42000"/>
                    <a:lumOff val="58000"/>
                  </a:srgbClr>
                </a:gs>
                <a:gs pos="100000">
                  <a:srgbClr val="C00000"/>
                </a:gs>
              </a:gsLst>
              <a:lin ang="16200000" scaled="1"/>
            </a:gra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331" name="Rectangle 330"/>
            <p:cNvSpPr/>
            <p:nvPr/>
          </p:nvSpPr>
          <p:spPr bwMode="auto">
            <a:xfrm>
              <a:off x="4904605" y="1878630"/>
              <a:ext cx="315486" cy="45719"/>
            </a:xfrm>
            <a:prstGeom prst="rect">
              <a:avLst/>
            </a:prstGeom>
            <a:solidFill>
              <a:schemeClr val="tx1">
                <a:lumMod val="75000"/>
                <a:lumOff val="2500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332" name="Rectangle 331"/>
            <p:cNvSpPr/>
            <p:nvPr/>
          </p:nvSpPr>
          <p:spPr bwMode="auto">
            <a:xfrm>
              <a:off x="5131162" y="1722478"/>
              <a:ext cx="45266" cy="194312"/>
            </a:xfrm>
            <a:prstGeom prst="rect">
              <a:avLst/>
            </a:prstGeom>
            <a:solidFill>
              <a:schemeClr val="tx1">
                <a:lumMod val="75000"/>
                <a:lumOff val="2500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333" name="Rectangle 332"/>
            <p:cNvSpPr/>
            <p:nvPr/>
          </p:nvSpPr>
          <p:spPr bwMode="auto">
            <a:xfrm>
              <a:off x="4956435" y="1722478"/>
              <a:ext cx="45266" cy="194312"/>
            </a:xfrm>
            <a:prstGeom prst="rect">
              <a:avLst/>
            </a:prstGeom>
            <a:solidFill>
              <a:schemeClr val="tx1">
                <a:lumMod val="75000"/>
                <a:lumOff val="2500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334" name="Rounded Rectangle 333"/>
            <p:cNvSpPr/>
            <p:nvPr/>
          </p:nvSpPr>
          <p:spPr bwMode="auto">
            <a:xfrm>
              <a:off x="4904604" y="1249511"/>
              <a:ext cx="315486" cy="595269"/>
            </a:xfrm>
            <a:prstGeom prst="roundRect">
              <a:avLst/>
            </a:prstGeom>
            <a:gradFill>
              <a:gsLst>
                <a:gs pos="0">
                  <a:schemeClr val="accent1">
                    <a:lumMod val="50000"/>
                  </a:schemeClr>
                </a:gs>
                <a:gs pos="75000">
                  <a:schemeClr val="accent2">
                    <a:lumMod val="20000"/>
                    <a:lumOff val="80000"/>
                  </a:schemeClr>
                </a:gs>
                <a:gs pos="100000">
                  <a:schemeClr val="accent1">
                    <a:lumMod val="75000"/>
                  </a:schemeClr>
                </a:gs>
              </a:gsLst>
              <a:lin ang="16200000" scaled="1"/>
            </a:gra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grpSp>
      <p:cxnSp>
        <p:nvCxnSpPr>
          <p:cNvPr id="335" name="Straight Connector 334"/>
          <p:cNvCxnSpPr/>
          <p:nvPr/>
        </p:nvCxnSpPr>
        <p:spPr bwMode="auto">
          <a:xfrm>
            <a:off x="3711575" y="3133725"/>
            <a:ext cx="692150" cy="0"/>
          </a:xfrm>
          <a:prstGeom prst="line">
            <a:avLst/>
          </a:prstGeom>
          <a:ln w="63500">
            <a:solidFill>
              <a:schemeClr val="accent4">
                <a:lumMod val="50000"/>
              </a:schemeClr>
            </a:solidFill>
            <a:headEnd type="none" w="med" len="med"/>
            <a:tailEnd type="triangle" w="sm" len="sm"/>
          </a:ln>
        </p:spPr>
        <p:style>
          <a:lnRef idx="3">
            <a:schemeClr val="accent5"/>
          </a:lnRef>
          <a:fillRef idx="0">
            <a:schemeClr val="accent5"/>
          </a:fillRef>
          <a:effectRef idx="2">
            <a:schemeClr val="accent5"/>
          </a:effectRef>
          <a:fontRef idx="minor">
            <a:schemeClr val="tx1"/>
          </a:fontRef>
        </p:style>
      </p:cxnSp>
      <p:grpSp>
        <p:nvGrpSpPr>
          <p:cNvPr id="336" name="Group 335"/>
          <p:cNvGrpSpPr/>
          <p:nvPr/>
        </p:nvGrpSpPr>
        <p:grpSpPr>
          <a:xfrm>
            <a:off x="4504076" y="2811898"/>
            <a:ext cx="444355" cy="605813"/>
            <a:chOff x="4860040" y="1116598"/>
            <a:chExt cx="444355" cy="807751"/>
          </a:xfrm>
          <a:effectLst>
            <a:outerShdw blurRad="50800" dist="38100" dir="2700000" algn="tl" rotWithShape="0">
              <a:prstClr val="black">
                <a:alpha val="40000"/>
              </a:prstClr>
            </a:outerShdw>
          </a:effectLst>
        </p:grpSpPr>
        <p:sp>
          <p:nvSpPr>
            <p:cNvPr id="337" name="Rounded Rectangle 336"/>
            <p:cNvSpPr/>
            <p:nvPr/>
          </p:nvSpPr>
          <p:spPr bwMode="auto">
            <a:xfrm>
              <a:off x="5210103" y="1401939"/>
              <a:ext cx="94292" cy="269059"/>
            </a:xfrm>
            <a:prstGeom prst="roundRect">
              <a:avLst/>
            </a:prstGeom>
            <a:gradFill>
              <a:gsLst>
                <a:gs pos="0">
                  <a:schemeClr val="bg2">
                    <a:lumMod val="61000"/>
                  </a:schemeClr>
                </a:gs>
                <a:gs pos="55000">
                  <a:schemeClr val="bg2">
                    <a:lumMod val="67000"/>
                    <a:lumOff val="33000"/>
                  </a:schemeClr>
                </a:gs>
                <a:gs pos="100000">
                  <a:schemeClr val="tx2">
                    <a:lumMod val="71000"/>
                    <a:lumOff val="29000"/>
                  </a:schemeClr>
                </a:gs>
              </a:gsLst>
              <a:lin ang="16200000" scaled="1"/>
            </a:gra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347" name="Snip Same Side Corner Rectangle 346"/>
            <p:cNvSpPr/>
            <p:nvPr/>
          </p:nvSpPr>
          <p:spPr bwMode="auto">
            <a:xfrm>
              <a:off x="5004734" y="1160294"/>
              <a:ext cx="287366" cy="180416"/>
            </a:xfrm>
            <a:prstGeom prst="snip2SameRect">
              <a:avLst>
                <a:gd name="adj1" fmla="val 0"/>
                <a:gd name="adj2" fmla="val 50000"/>
              </a:avLst>
            </a:prstGeom>
            <a:gradFill>
              <a:gsLst>
                <a:gs pos="20000">
                  <a:srgbClr val="599CC7"/>
                </a:gs>
                <a:gs pos="100000">
                  <a:schemeClr val="accent1">
                    <a:lumMod val="75000"/>
                  </a:schemeClr>
                </a:gs>
              </a:gsLst>
              <a:lin ang="16200000" scaled="1"/>
            </a:gra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348" name="Trapezoid 347"/>
            <p:cNvSpPr/>
            <p:nvPr/>
          </p:nvSpPr>
          <p:spPr bwMode="auto">
            <a:xfrm rot="10800000">
              <a:off x="5004732" y="1116598"/>
              <a:ext cx="287367" cy="45719"/>
            </a:xfrm>
            <a:prstGeom prst="trapezoid">
              <a:avLst/>
            </a:prstGeom>
            <a:solidFill>
              <a:schemeClr val="accent1">
                <a:lumMod val="7500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350" name="Rounded Rectangle 349"/>
            <p:cNvSpPr/>
            <p:nvPr/>
          </p:nvSpPr>
          <p:spPr bwMode="auto">
            <a:xfrm>
              <a:off x="5163152" y="1268700"/>
              <a:ext cx="93903" cy="455764"/>
            </a:xfrm>
            <a:prstGeom prst="roundRect">
              <a:avLst>
                <a:gd name="adj" fmla="val 33256"/>
              </a:avLst>
            </a:prstGeom>
            <a:gradFill>
              <a:gsLst>
                <a:gs pos="0">
                  <a:schemeClr val="accent1">
                    <a:lumMod val="50000"/>
                  </a:schemeClr>
                </a:gs>
                <a:gs pos="70000">
                  <a:schemeClr val="accent2">
                    <a:lumMod val="20000"/>
                    <a:lumOff val="80000"/>
                  </a:schemeClr>
                </a:gs>
                <a:gs pos="100000">
                  <a:schemeClr val="accent1">
                    <a:lumMod val="75000"/>
                  </a:schemeClr>
                </a:gs>
              </a:gsLst>
              <a:lin ang="16200000" scaled="1"/>
            </a:gra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351" name="Rounded Rectangle 350"/>
            <p:cNvSpPr/>
            <p:nvPr/>
          </p:nvSpPr>
          <p:spPr bwMode="auto">
            <a:xfrm>
              <a:off x="4860040" y="1324585"/>
              <a:ext cx="94292" cy="452699"/>
            </a:xfrm>
            <a:prstGeom prst="roundRect">
              <a:avLst/>
            </a:prstGeom>
            <a:gradFill>
              <a:gsLst>
                <a:gs pos="0">
                  <a:srgbClr val="C00000">
                    <a:lumMod val="67000"/>
                  </a:srgbClr>
                </a:gs>
                <a:gs pos="79000">
                  <a:srgbClr val="FF0000">
                    <a:lumMod val="42000"/>
                    <a:lumOff val="58000"/>
                  </a:srgbClr>
                </a:gs>
                <a:gs pos="100000">
                  <a:srgbClr val="C00000"/>
                </a:gs>
              </a:gsLst>
              <a:lin ang="16200000" scaled="1"/>
            </a:gra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353" name="Rectangle 352"/>
            <p:cNvSpPr/>
            <p:nvPr/>
          </p:nvSpPr>
          <p:spPr bwMode="auto">
            <a:xfrm>
              <a:off x="4904605" y="1878630"/>
              <a:ext cx="315486" cy="45719"/>
            </a:xfrm>
            <a:prstGeom prst="rect">
              <a:avLst/>
            </a:prstGeom>
            <a:solidFill>
              <a:schemeClr val="tx1">
                <a:lumMod val="75000"/>
                <a:lumOff val="2500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354" name="Rectangle 353"/>
            <p:cNvSpPr/>
            <p:nvPr/>
          </p:nvSpPr>
          <p:spPr bwMode="auto">
            <a:xfrm>
              <a:off x="5131162" y="1722478"/>
              <a:ext cx="45266" cy="194312"/>
            </a:xfrm>
            <a:prstGeom prst="rect">
              <a:avLst/>
            </a:prstGeom>
            <a:solidFill>
              <a:schemeClr val="tx1">
                <a:lumMod val="75000"/>
                <a:lumOff val="2500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355" name="Rectangle 354"/>
            <p:cNvSpPr/>
            <p:nvPr/>
          </p:nvSpPr>
          <p:spPr bwMode="auto">
            <a:xfrm>
              <a:off x="4956435" y="1722478"/>
              <a:ext cx="45266" cy="194312"/>
            </a:xfrm>
            <a:prstGeom prst="rect">
              <a:avLst/>
            </a:prstGeom>
            <a:solidFill>
              <a:schemeClr val="tx1">
                <a:lumMod val="75000"/>
                <a:lumOff val="2500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356" name="Rounded Rectangle 355"/>
            <p:cNvSpPr/>
            <p:nvPr/>
          </p:nvSpPr>
          <p:spPr bwMode="auto">
            <a:xfrm>
              <a:off x="4904604" y="1249511"/>
              <a:ext cx="315486" cy="595269"/>
            </a:xfrm>
            <a:prstGeom prst="roundRect">
              <a:avLst/>
            </a:prstGeom>
            <a:gradFill>
              <a:gsLst>
                <a:gs pos="0">
                  <a:schemeClr val="accent1">
                    <a:lumMod val="50000"/>
                  </a:schemeClr>
                </a:gs>
                <a:gs pos="75000">
                  <a:schemeClr val="accent2">
                    <a:lumMod val="20000"/>
                    <a:lumOff val="80000"/>
                  </a:schemeClr>
                </a:gs>
                <a:gs pos="100000">
                  <a:schemeClr val="accent1">
                    <a:lumMod val="75000"/>
                  </a:schemeClr>
                </a:gs>
              </a:gsLst>
              <a:lin ang="16200000" scaled="1"/>
            </a:gra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grpSp>
      <p:cxnSp>
        <p:nvCxnSpPr>
          <p:cNvPr id="357" name="Straight Connector 356"/>
          <p:cNvCxnSpPr/>
          <p:nvPr/>
        </p:nvCxnSpPr>
        <p:spPr bwMode="auto">
          <a:xfrm>
            <a:off x="3706813" y="4031456"/>
            <a:ext cx="658812" cy="0"/>
          </a:xfrm>
          <a:prstGeom prst="line">
            <a:avLst/>
          </a:prstGeom>
          <a:ln w="63500">
            <a:solidFill>
              <a:schemeClr val="accent4">
                <a:lumMod val="50000"/>
              </a:schemeClr>
            </a:solidFill>
            <a:headEnd type="none" w="med" len="med"/>
            <a:tailEnd type="triangle" w="sm" len="sm"/>
          </a:ln>
        </p:spPr>
        <p:style>
          <a:lnRef idx="3">
            <a:schemeClr val="accent5"/>
          </a:lnRef>
          <a:fillRef idx="0">
            <a:schemeClr val="accent5"/>
          </a:fillRef>
          <a:effectRef idx="2">
            <a:schemeClr val="accent5"/>
          </a:effectRef>
          <a:fontRef idx="minor">
            <a:schemeClr val="tx1"/>
          </a:fontRef>
        </p:style>
      </p:cxnSp>
      <p:grpSp>
        <p:nvGrpSpPr>
          <p:cNvPr id="358" name="Group 357"/>
          <p:cNvGrpSpPr/>
          <p:nvPr/>
        </p:nvGrpSpPr>
        <p:grpSpPr>
          <a:xfrm>
            <a:off x="4499991" y="3708982"/>
            <a:ext cx="444355" cy="605813"/>
            <a:chOff x="4860040" y="1116598"/>
            <a:chExt cx="444355" cy="807751"/>
          </a:xfrm>
          <a:effectLst>
            <a:outerShdw blurRad="50800" dist="38100" dir="2700000" algn="tl" rotWithShape="0">
              <a:prstClr val="black">
                <a:alpha val="40000"/>
              </a:prstClr>
            </a:outerShdw>
          </a:effectLst>
        </p:grpSpPr>
        <p:sp>
          <p:nvSpPr>
            <p:cNvPr id="359" name="Rounded Rectangle 358"/>
            <p:cNvSpPr/>
            <p:nvPr/>
          </p:nvSpPr>
          <p:spPr bwMode="auto">
            <a:xfrm>
              <a:off x="5210103" y="1401939"/>
              <a:ext cx="94292" cy="269059"/>
            </a:xfrm>
            <a:prstGeom prst="roundRect">
              <a:avLst/>
            </a:prstGeom>
            <a:gradFill>
              <a:gsLst>
                <a:gs pos="0">
                  <a:schemeClr val="bg2">
                    <a:lumMod val="61000"/>
                  </a:schemeClr>
                </a:gs>
                <a:gs pos="55000">
                  <a:schemeClr val="bg2">
                    <a:lumMod val="67000"/>
                    <a:lumOff val="33000"/>
                  </a:schemeClr>
                </a:gs>
                <a:gs pos="100000">
                  <a:schemeClr val="tx2">
                    <a:lumMod val="71000"/>
                    <a:lumOff val="29000"/>
                  </a:schemeClr>
                </a:gs>
              </a:gsLst>
              <a:lin ang="16200000" scaled="1"/>
            </a:gra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360" name="Snip Same Side Corner Rectangle 359"/>
            <p:cNvSpPr/>
            <p:nvPr/>
          </p:nvSpPr>
          <p:spPr bwMode="auto">
            <a:xfrm>
              <a:off x="5004734" y="1160294"/>
              <a:ext cx="287366" cy="180416"/>
            </a:xfrm>
            <a:prstGeom prst="snip2SameRect">
              <a:avLst>
                <a:gd name="adj1" fmla="val 0"/>
                <a:gd name="adj2" fmla="val 50000"/>
              </a:avLst>
            </a:prstGeom>
            <a:gradFill>
              <a:gsLst>
                <a:gs pos="20000">
                  <a:srgbClr val="599CC7"/>
                </a:gs>
                <a:gs pos="100000">
                  <a:schemeClr val="accent1">
                    <a:lumMod val="75000"/>
                  </a:schemeClr>
                </a:gs>
              </a:gsLst>
              <a:lin ang="16200000" scaled="1"/>
            </a:gra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361" name="Trapezoid 360"/>
            <p:cNvSpPr/>
            <p:nvPr/>
          </p:nvSpPr>
          <p:spPr bwMode="auto">
            <a:xfrm rot="10800000">
              <a:off x="5004732" y="1116598"/>
              <a:ext cx="287367" cy="45719"/>
            </a:xfrm>
            <a:prstGeom prst="trapezoid">
              <a:avLst/>
            </a:prstGeom>
            <a:solidFill>
              <a:schemeClr val="accent1">
                <a:lumMod val="7500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362" name="Rounded Rectangle 361"/>
            <p:cNvSpPr/>
            <p:nvPr/>
          </p:nvSpPr>
          <p:spPr bwMode="auto">
            <a:xfrm>
              <a:off x="5163152" y="1268700"/>
              <a:ext cx="93903" cy="455764"/>
            </a:xfrm>
            <a:prstGeom prst="roundRect">
              <a:avLst>
                <a:gd name="adj" fmla="val 33256"/>
              </a:avLst>
            </a:prstGeom>
            <a:gradFill>
              <a:gsLst>
                <a:gs pos="0">
                  <a:schemeClr val="accent1">
                    <a:lumMod val="50000"/>
                  </a:schemeClr>
                </a:gs>
                <a:gs pos="70000">
                  <a:schemeClr val="accent2">
                    <a:lumMod val="20000"/>
                    <a:lumOff val="80000"/>
                  </a:schemeClr>
                </a:gs>
                <a:gs pos="100000">
                  <a:schemeClr val="accent1">
                    <a:lumMod val="75000"/>
                  </a:schemeClr>
                </a:gs>
              </a:gsLst>
              <a:lin ang="16200000" scaled="1"/>
            </a:gra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365" name="Rounded Rectangle 364"/>
            <p:cNvSpPr/>
            <p:nvPr/>
          </p:nvSpPr>
          <p:spPr bwMode="auto">
            <a:xfrm>
              <a:off x="4860040" y="1324585"/>
              <a:ext cx="94292" cy="452699"/>
            </a:xfrm>
            <a:prstGeom prst="roundRect">
              <a:avLst/>
            </a:prstGeom>
            <a:gradFill>
              <a:gsLst>
                <a:gs pos="0">
                  <a:srgbClr val="C00000">
                    <a:lumMod val="67000"/>
                  </a:srgbClr>
                </a:gs>
                <a:gs pos="79000">
                  <a:srgbClr val="FF0000">
                    <a:lumMod val="42000"/>
                    <a:lumOff val="58000"/>
                  </a:srgbClr>
                </a:gs>
                <a:gs pos="100000">
                  <a:srgbClr val="C00000"/>
                </a:gs>
              </a:gsLst>
              <a:lin ang="16200000" scaled="1"/>
            </a:gra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367" name="Rectangle 366"/>
            <p:cNvSpPr/>
            <p:nvPr/>
          </p:nvSpPr>
          <p:spPr bwMode="auto">
            <a:xfrm>
              <a:off x="4904605" y="1878630"/>
              <a:ext cx="315486" cy="45719"/>
            </a:xfrm>
            <a:prstGeom prst="rect">
              <a:avLst/>
            </a:prstGeom>
            <a:solidFill>
              <a:schemeClr val="tx1">
                <a:lumMod val="75000"/>
                <a:lumOff val="2500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369" name="Rectangle 368"/>
            <p:cNvSpPr/>
            <p:nvPr/>
          </p:nvSpPr>
          <p:spPr bwMode="auto">
            <a:xfrm>
              <a:off x="5131162" y="1722478"/>
              <a:ext cx="45266" cy="194312"/>
            </a:xfrm>
            <a:prstGeom prst="rect">
              <a:avLst/>
            </a:prstGeom>
            <a:solidFill>
              <a:schemeClr val="tx1">
                <a:lumMod val="75000"/>
                <a:lumOff val="2500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375" name="Rectangle 374"/>
            <p:cNvSpPr/>
            <p:nvPr/>
          </p:nvSpPr>
          <p:spPr bwMode="auto">
            <a:xfrm>
              <a:off x="4956435" y="1722478"/>
              <a:ext cx="45266" cy="194312"/>
            </a:xfrm>
            <a:prstGeom prst="rect">
              <a:avLst/>
            </a:prstGeom>
            <a:solidFill>
              <a:schemeClr val="tx1">
                <a:lumMod val="75000"/>
                <a:lumOff val="25000"/>
              </a:schemeClr>
            </a:soli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376" name="Rounded Rectangle 375"/>
            <p:cNvSpPr/>
            <p:nvPr/>
          </p:nvSpPr>
          <p:spPr bwMode="auto">
            <a:xfrm>
              <a:off x="4904604" y="1249511"/>
              <a:ext cx="315486" cy="595269"/>
            </a:xfrm>
            <a:prstGeom prst="roundRect">
              <a:avLst/>
            </a:prstGeom>
            <a:gradFill>
              <a:gsLst>
                <a:gs pos="0">
                  <a:schemeClr val="accent1">
                    <a:lumMod val="50000"/>
                  </a:schemeClr>
                </a:gs>
                <a:gs pos="75000">
                  <a:schemeClr val="accent2">
                    <a:lumMod val="20000"/>
                    <a:lumOff val="80000"/>
                  </a:schemeClr>
                </a:gs>
                <a:gs pos="100000">
                  <a:schemeClr val="accent1">
                    <a:lumMod val="75000"/>
                  </a:schemeClr>
                </a:gs>
              </a:gsLst>
              <a:lin ang="16200000" scaled="1"/>
            </a:gradFill>
            <a:ln w="12700" cap="flat" cmpd="sng" algn="ctr">
              <a:noFill/>
              <a:prstDash val="solid"/>
              <a:round/>
              <a:headEnd type="none" w="med" len="med"/>
              <a:tailEnd type="none" w="med" len="med"/>
            </a:ln>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grpSp>
      <p:sp>
        <p:nvSpPr>
          <p:cNvPr id="25627" name="TextBox 126"/>
          <p:cNvSpPr txBox="1">
            <a:spLocks noChangeArrowheads="1"/>
          </p:cNvSpPr>
          <p:nvPr/>
        </p:nvSpPr>
        <p:spPr bwMode="auto">
          <a:xfrm>
            <a:off x="422270" y="2043113"/>
            <a:ext cx="11763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pPr algn="ctr" eaLnBrk="1" hangingPunct="1"/>
            <a:r>
              <a:rPr lang="nb-NO" sz="1200">
                <a:latin typeface="Calibri" pitchFamily="34" charset="0"/>
              </a:rPr>
              <a:t>Парогенератор</a:t>
            </a:r>
          </a:p>
        </p:txBody>
      </p:sp>
      <p:sp>
        <p:nvSpPr>
          <p:cNvPr id="25628" name="TextBox 126"/>
          <p:cNvSpPr txBox="1">
            <a:spLocks noChangeArrowheads="1"/>
          </p:cNvSpPr>
          <p:nvPr/>
        </p:nvSpPr>
        <p:spPr bwMode="auto">
          <a:xfrm>
            <a:off x="391013" y="4002882"/>
            <a:ext cx="11467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pPr algn="ctr" eaLnBrk="1" hangingPunct="1"/>
            <a:r>
              <a:rPr lang="nb-NO" sz="1200">
                <a:latin typeface="Calibri" pitchFamily="34" charset="0"/>
              </a:rPr>
              <a:t>Электричество</a:t>
            </a:r>
          </a:p>
        </p:txBody>
      </p:sp>
      <p:grpSp>
        <p:nvGrpSpPr>
          <p:cNvPr id="379" name="Group 378"/>
          <p:cNvGrpSpPr/>
          <p:nvPr/>
        </p:nvGrpSpPr>
        <p:grpSpPr>
          <a:xfrm>
            <a:off x="1331550" y="1116622"/>
            <a:ext cx="916700" cy="1427333"/>
            <a:chOff x="1259540" y="1524143"/>
            <a:chExt cx="916700" cy="1903110"/>
          </a:xfrm>
          <a:effectLst>
            <a:outerShdw blurRad="50800" dist="38100" dir="2700000" algn="tl" rotWithShape="0">
              <a:prstClr val="black">
                <a:alpha val="40000"/>
              </a:prstClr>
            </a:outerShdw>
          </a:effectLst>
        </p:grpSpPr>
        <p:cxnSp>
          <p:nvCxnSpPr>
            <p:cNvPr id="380" name="Elbow Connector 379"/>
            <p:cNvCxnSpPr/>
            <p:nvPr/>
          </p:nvCxnSpPr>
          <p:spPr bwMode="auto">
            <a:xfrm flipV="1">
              <a:off x="1259540" y="1524143"/>
              <a:ext cx="914400" cy="868680"/>
            </a:xfrm>
            <a:prstGeom prst="bentConnector3">
              <a:avLst>
                <a:gd name="adj1" fmla="val 50000"/>
              </a:avLst>
            </a:prstGeom>
            <a:solidFill>
              <a:schemeClr val="accent1"/>
            </a:solidFill>
            <a:ln w="63500" cap="flat" cmpd="sng" algn="ctr">
              <a:solidFill>
                <a:srgbClr val="FF99FF"/>
              </a:solidFill>
              <a:prstDash val="solid"/>
              <a:round/>
              <a:headEnd type="none" w="med" len="med"/>
              <a:tailEnd type="triangle" w="sm" len="sm"/>
            </a:ln>
            <a:effectLst/>
          </p:spPr>
        </p:cxnSp>
        <p:cxnSp>
          <p:nvCxnSpPr>
            <p:cNvPr id="382" name="Elbow Connector 381"/>
            <p:cNvCxnSpPr/>
            <p:nvPr/>
          </p:nvCxnSpPr>
          <p:spPr bwMode="auto">
            <a:xfrm rot="16200000" flipH="1">
              <a:off x="1536160" y="2068820"/>
              <a:ext cx="822960" cy="457200"/>
            </a:xfrm>
            <a:prstGeom prst="bentConnector2">
              <a:avLst/>
            </a:prstGeom>
            <a:solidFill>
              <a:schemeClr val="accent1"/>
            </a:solidFill>
            <a:ln w="63500" cap="flat" cmpd="sng" algn="ctr">
              <a:solidFill>
                <a:srgbClr val="FF99FF"/>
              </a:solidFill>
              <a:prstDash val="solid"/>
              <a:round/>
              <a:headEnd type="none" w="med" len="med"/>
              <a:tailEnd type="triangle" w="sm" len="sm"/>
            </a:ln>
            <a:effectLst/>
          </p:spPr>
        </p:cxnSp>
        <p:cxnSp>
          <p:nvCxnSpPr>
            <p:cNvPr id="383" name="Elbow Connector 382"/>
            <p:cNvCxnSpPr/>
            <p:nvPr/>
          </p:nvCxnSpPr>
          <p:spPr bwMode="auto">
            <a:xfrm rot="16200000" flipH="1">
              <a:off x="1424040" y="2957761"/>
              <a:ext cx="756105" cy="182880"/>
            </a:xfrm>
            <a:prstGeom prst="bentConnector2">
              <a:avLst/>
            </a:prstGeom>
            <a:solidFill>
              <a:schemeClr val="accent1"/>
            </a:solidFill>
            <a:ln w="63500" cap="flat" cmpd="sng" algn="ctr">
              <a:solidFill>
                <a:srgbClr val="FF99FF"/>
              </a:solidFill>
              <a:prstDash val="solid"/>
              <a:round/>
              <a:headEnd type="none" w="med" len="med"/>
              <a:tailEnd type="none" w="sm" len="sm"/>
            </a:ln>
            <a:effectLst/>
          </p:spPr>
        </p:cxnSp>
      </p:grpSp>
      <p:grpSp>
        <p:nvGrpSpPr>
          <p:cNvPr id="384" name="Group 383"/>
          <p:cNvGrpSpPr/>
          <p:nvPr/>
        </p:nvGrpSpPr>
        <p:grpSpPr>
          <a:xfrm>
            <a:off x="367497" y="2911582"/>
            <a:ext cx="1194466" cy="1057202"/>
            <a:chOff x="716230" y="3782955"/>
            <a:chExt cx="831350" cy="981085"/>
          </a:xfrm>
          <a:effectLst>
            <a:outerShdw blurRad="50800" dist="38100" dir="2700000" algn="tl" rotWithShape="0">
              <a:prstClr val="black">
                <a:alpha val="40000"/>
              </a:prstClr>
            </a:outerShdw>
          </a:effectLst>
        </p:grpSpPr>
        <p:sp>
          <p:nvSpPr>
            <p:cNvPr id="386" name="Trapezoid 385"/>
            <p:cNvSpPr/>
            <p:nvPr/>
          </p:nvSpPr>
          <p:spPr bwMode="auto">
            <a:xfrm>
              <a:off x="1041779" y="4338911"/>
              <a:ext cx="182880" cy="253351"/>
            </a:xfrm>
            <a:prstGeom prst="trapezoid">
              <a:avLst/>
            </a:prstGeom>
            <a:noFill/>
            <a:ln w="19050">
              <a:gradFill>
                <a:gsLst>
                  <a:gs pos="0">
                    <a:schemeClr val="tx1">
                      <a:lumMod val="95000"/>
                      <a:lumOff val="5000"/>
                    </a:schemeClr>
                  </a:gs>
                  <a:gs pos="100000">
                    <a:schemeClr val="tx1">
                      <a:lumMod val="75000"/>
                      <a:lumOff val="25000"/>
                    </a:schemeClr>
                  </a:gs>
                </a:gsLst>
                <a:lin ang="5400000" scaled="0"/>
              </a:gra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387" name="Isosceles Triangle 386"/>
            <p:cNvSpPr/>
            <p:nvPr/>
          </p:nvSpPr>
          <p:spPr bwMode="auto">
            <a:xfrm>
              <a:off x="1181820" y="4057660"/>
              <a:ext cx="365760" cy="91440"/>
            </a:xfrm>
            <a:prstGeom prst="triangle">
              <a:avLst>
                <a:gd name="adj" fmla="val 0"/>
              </a:avLst>
            </a:prstGeom>
            <a:noFill/>
            <a:ln w="19050">
              <a:gradFill>
                <a:gsLst>
                  <a:gs pos="0">
                    <a:schemeClr val="tx1">
                      <a:lumMod val="95000"/>
                      <a:lumOff val="5000"/>
                    </a:schemeClr>
                  </a:gs>
                  <a:gs pos="100000">
                    <a:schemeClr val="tx1">
                      <a:lumMod val="75000"/>
                      <a:lumOff val="25000"/>
                    </a:schemeClr>
                  </a:gs>
                </a:gsLst>
                <a:lin ang="5400000" scaled="0"/>
              </a:gra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388" name="Isosceles Triangle 387"/>
            <p:cNvSpPr/>
            <p:nvPr/>
          </p:nvSpPr>
          <p:spPr bwMode="auto">
            <a:xfrm>
              <a:off x="716230" y="4057660"/>
              <a:ext cx="365760" cy="91440"/>
            </a:xfrm>
            <a:prstGeom prst="triangle">
              <a:avLst>
                <a:gd name="adj" fmla="val 100000"/>
              </a:avLst>
            </a:prstGeom>
            <a:noFill/>
            <a:ln w="19050">
              <a:gradFill>
                <a:gsLst>
                  <a:gs pos="0">
                    <a:schemeClr val="tx1">
                      <a:lumMod val="95000"/>
                      <a:lumOff val="5000"/>
                    </a:schemeClr>
                  </a:gs>
                  <a:gs pos="100000">
                    <a:schemeClr val="tx1">
                      <a:lumMod val="75000"/>
                      <a:lumOff val="25000"/>
                    </a:schemeClr>
                  </a:gs>
                </a:gsLst>
                <a:lin ang="5400000" scaled="0"/>
              </a:gra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389" name="Isosceles Triangle 388"/>
            <p:cNvSpPr/>
            <p:nvPr/>
          </p:nvSpPr>
          <p:spPr bwMode="auto">
            <a:xfrm>
              <a:off x="1173050" y="3782955"/>
              <a:ext cx="182880" cy="68580"/>
            </a:xfrm>
            <a:prstGeom prst="triangle">
              <a:avLst>
                <a:gd name="adj" fmla="val 0"/>
              </a:avLst>
            </a:prstGeom>
            <a:noFill/>
            <a:ln w="19050">
              <a:gradFill>
                <a:gsLst>
                  <a:gs pos="0">
                    <a:schemeClr val="tx1">
                      <a:lumMod val="95000"/>
                      <a:lumOff val="5000"/>
                    </a:schemeClr>
                  </a:gs>
                  <a:gs pos="100000">
                    <a:schemeClr val="tx1">
                      <a:lumMod val="75000"/>
                      <a:lumOff val="25000"/>
                    </a:schemeClr>
                  </a:gs>
                </a:gsLst>
                <a:lin ang="5400000" scaled="0"/>
              </a:gra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390" name="Isosceles Triangle 389"/>
            <p:cNvSpPr/>
            <p:nvPr/>
          </p:nvSpPr>
          <p:spPr bwMode="auto">
            <a:xfrm>
              <a:off x="894535" y="3784511"/>
              <a:ext cx="182880" cy="63594"/>
            </a:xfrm>
            <a:prstGeom prst="triangle">
              <a:avLst>
                <a:gd name="adj" fmla="val 100000"/>
              </a:avLst>
            </a:prstGeom>
            <a:noFill/>
            <a:ln w="19050">
              <a:gradFill>
                <a:gsLst>
                  <a:gs pos="0">
                    <a:schemeClr val="tx1">
                      <a:lumMod val="95000"/>
                      <a:lumOff val="5000"/>
                    </a:schemeClr>
                  </a:gs>
                  <a:gs pos="100000">
                    <a:schemeClr val="tx1">
                      <a:lumMod val="75000"/>
                      <a:lumOff val="25000"/>
                    </a:schemeClr>
                  </a:gs>
                </a:gsLst>
                <a:lin ang="5400000" scaled="0"/>
              </a:gra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391" name="Rectangle 390"/>
            <p:cNvSpPr/>
            <p:nvPr/>
          </p:nvSpPr>
          <p:spPr bwMode="auto">
            <a:xfrm>
              <a:off x="1084618" y="3848104"/>
              <a:ext cx="97202" cy="209555"/>
            </a:xfrm>
            <a:prstGeom prst="rect">
              <a:avLst/>
            </a:prstGeom>
            <a:noFill/>
            <a:ln w="19050">
              <a:gradFill>
                <a:gsLst>
                  <a:gs pos="0">
                    <a:schemeClr val="tx1">
                      <a:lumMod val="95000"/>
                      <a:lumOff val="5000"/>
                    </a:schemeClr>
                  </a:gs>
                  <a:gs pos="100000">
                    <a:schemeClr val="tx1">
                      <a:lumMod val="75000"/>
                      <a:lumOff val="25000"/>
                    </a:schemeClr>
                  </a:gs>
                </a:gsLst>
                <a:lin ang="5400000" scaled="0"/>
              </a:gra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392" name="Rectangle 391"/>
            <p:cNvSpPr/>
            <p:nvPr/>
          </p:nvSpPr>
          <p:spPr bwMode="auto">
            <a:xfrm>
              <a:off x="1084618" y="3782955"/>
              <a:ext cx="88432" cy="65150"/>
            </a:xfrm>
            <a:prstGeom prst="rect">
              <a:avLst/>
            </a:prstGeom>
            <a:noFill/>
            <a:ln w="19050">
              <a:gradFill>
                <a:gsLst>
                  <a:gs pos="0">
                    <a:schemeClr val="tx1">
                      <a:lumMod val="95000"/>
                      <a:lumOff val="5000"/>
                    </a:schemeClr>
                  </a:gs>
                  <a:gs pos="100000">
                    <a:schemeClr val="tx1">
                      <a:lumMod val="75000"/>
                      <a:lumOff val="25000"/>
                    </a:schemeClr>
                  </a:gs>
                </a:gsLst>
                <a:lin ang="5400000" scaled="0"/>
              </a:gra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393" name="Rectangle 392"/>
            <p:cNvSpPr/>
            <p:nvPr/>
          </p:nvSpPr>
          <p:spPr bwMode="auto">
            <a:xfrm>
              <a:off x="1084618" y="4057660"/>
              <a:ext cx="97202" cy="94158"/>
            </a:xfrm>
            <a:prstGeom prst="rect">
              <a:avLst/>
            </a:prstGeom>
            <a:noFill/>
            <a:ln w="19050">
              <a:gradFill>
                <a:gsLst>
                  <a:gs pos="0">
                    <a:schemeClr val="tx1">
                      <a:lumMod val="95000"/>
                      <a:lumOff val="5000"/>
                    </a:schemeClr>
                  </a:gs>
                  <a:gs pos="100000">
                    <a:schemeClr val="tx1">
                      <a:lumMod val="75000"/>
                      <a:lumOff val="25000"/>
                    </a:schemeClr>
                  </a:gs>
                </a:gsLst>
                <a:lin ang="5400000" scaled="0"/>
              </a:gra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394" name="Rectangle 393"/>
            <p:cNvSpPr/>
            <p:nvPr/>
          </p:nvSpPr>
          <p:spPr bwMode="auto">
            <a:xfrm>
              <a:off x="1084618" y="4151818"/>
              <a:ext cx="97202" cy="187093"/>
            </a:xfrm>
            <a:prstGeom prst="rect">
              <a:avLst/>
            </a:prstGeom>
            <a:noFill/>
            <a:ln w="19050">
              <a:gradFill>
                <a:gsLst>
                  <a:gs pos="0">
                    <a:schemeClr val="tx1">
                      <a:lumMod val="95000"/>
                      <a:lumOff val="5000"/>
                    </a:schemeClr>
                  </a:gs>
                  <a:gs pos="100000">
                    <a:schemeClr val="tx1">
                      <a:lumMod val="75000"/>
                      <a:lumOff val="25000"/>
                    </a:schemeClr>
                  </a:gs>
                </a:gsLst>
                <a:lin ang="5400000" scaled="0"/>
              </a:gra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395" name="Isosceles Triangle 394"/>
            <p:cNvSpPr/>
            <p:nvPr/>
          </p:nvSpPr>
          <p:spPr bwMode="auto">
            <a:xfrm>
              <a:off x="936758" y="4090432"/>
              <a:ext cx="140657" cy="58666"/>
            </a:xfrm>
            <a:prstGeom prst="triangle">
              <a:avLst>
                <a:gd name="adj" fmla="val 27083"/>
              </a:avLst>
            </a:prstGeom>
            <a:noFill/>
            <a:ln w="19050">
              <a:gradFill>
                <a:gsLst>
                  <a:gs pos="0">
                    <a:schemeClr val="tx1">
                      <a:lumMod val="95000"/>
                      <a:lumOff val="5000"/>
                    </a:schemeClr>
                  </a:gs>
                  <a:gs pos="100000">
                    <a:schemeClr val="tx1">
                      <a:lumMod val="75000"/>
                      <a:lumOff val="25000"/>
                    </a:schemeClr>
                  </a:gs>
                </a:gsLst>
                <a:lin ang="5400000" scaled="0"/>
              </a:gra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396" name="Isosceles Triangle 395"/>
            <p:cNvSpPr/>
            <p:nvPr/>
          </p:nvSpPr>
          <p:spPr bwMode="auto">
            <a:xfrm>
              <a:off x="1181820" y="4090432"/>
              <a:ext cx="135250" cy="58668"/>
            </a:xfrm>
            <a:prstGeom prst="triangle">
              <a:avLst>
                <a:gd name="adj" fmla="val 75378"/>
              </a:avLst>
            </a:prstGeom>
            <a:noFill/>
            <a:ln w="19050">
              <a:gradFill>
                <a:gsLst>
                  <a:gs pos="0">
                    <a:schemeClr val="tx1">
                      <a:lumMod val="95000"/>
                      <a:lumOff val="5000"/>
                    </a:schemeClr>
                  </a:gs>
                  <a:gs pos="100000">
                    <a:schemeClr val="tx1">
                      <a:lumMod val="75000"/>
                      <a:lumOff val="25000"/>
                    </a:schemeClr>
                  </a:gs>
                </a:gsLst>
                <a:lin ang="5400000" scaled="0"/>
              </a:gra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cxnSp>
          <p:nvCxnSpPr>
            <p:cNvPr id="398" name="Straight Connector 397"/>
            <p:cNvCxnSpPr/>
            <p:nvPr/>
          </p:nvCxnSpPr>
          <p:spPr bwMode="auto">
            <a:xfrm flipV="1">
              <a:off x="1041779" y="4347375"/>
              <a:ext cx="133945" cy="239514"/>
            </a:xfrm>
            <a:prstGeom prst="line">
              <a:avLst/>
            </a:prstGeom>
            <a:solidFill>
              <a:schemeClr val="accent1"/>
            </a:solidFill>
            <a:ln w="19050" cap="flat" cmpd="sng" algn="ctr">
              <a:gradFill>
                <a:gsLst>
                  <a:gs pos="0">
                    <a:schemeClr val="tx1">
                      <a:lumMod val="95000"/>
                      <a:lumOff val="5000"/>
                    </a:schemeClr>
                  </a:gs>
                  <a:gs pos="100000">
                    <a:schemeClr val="tx1">
                      <a:lumMod val="75000"/>
                      <a:lumOff val="25000"/>
                    </a:schemeClr>
                  </a:gs>
                </a:gsLst>
                <a:lin ang="5400000" scaled="0"/>
              </a:gradFill>
              <a:prstDash val="solid"/>
              <a:round/>
              <a:headEnd type="none" w="med" len="med"/>
              <a:tailEnd type="none" w="med" len="med"/>
            </a:ln>
            <a:effectLst/>
          </p:spPr>
        </p:cxnSp>
        <p:cxnSp>
          <p:nvCxnSpPr>
            <p:cNvPr id="399" name="Straight Connector 398"/>
            <p:cNvCxnSpPr/>
            <p:nvPr/>
          </p:nvCxnSpPr>
          <p:spPr bwMode="auto">
            <a:xfrm flipH="1" flipV="1">
              <a:off x="1087649" y="4347375"/>
              <a:ext cx="137010" cy="242700"/>
            </a:xfrm>
            <a:prstGeom prst="line">
              <a:avLst/>
            </a:prstGeom>
            <a:solidFill>
              <a:schemeClr val="accent1"/>
            </a:solidFill>
            <a:ln w="19050" cap="flat" cmpd="sng" algn="ctr">
              <a:gradFill>
                <a:gsLst>
                  <a:gs pos="0">
                    <a:schemeClr val="tx1">
                      <a:lumMod val="95000"/>
                      <a:lumOff val="5000"/>
                    </a:schemeClr>
                  </a:gs>
                  <a:gs pos="100000">
                    <a:schemeClr val="tx1">
                      <a:lumMod val="75000"/>
                      <a:lumOff val="25000"/>
                    </a:schemeClr>
                  </a:gs>
                </a:gsLst>
                <a:lin ang="5400000" scaled="0"/>
              </a:gradFill>
              <a:prstDash val="solid"/>
              <a:round/>
              <a:headEnd type="none" w="med" len="med"/>
              <a:tailEnd type="none" w="med" len="med"/>
            </a:ln>
            <a:effectLst/>
          </p:spPr>
        </p:cxnSp>
        <p:cxnSp>
          <p:nvCxnSpPr>
            <p:cNvPr id="400" name="Straight Connector 399"/>
            <p:cNvCxnSpPr/>
            <p:nvPr/>
          </p:nvCxnSpPr>
          <p:spPr bwMode="auto">
            <a:xfrm flipH="1" flipV="1">
              <a:off x="1087960" y="4164495"/>
              <a:ext cx="91440" cy="182880"/>
            </a:xfrm>
            <a:prstGeom prst="line">
              <a:avLst/>
            </a:prstGeom>
            <a:solidFill>
              <a:schemeClr val="accent1"/>
            </a:solidFill>
            <a:ln w="19050" cap="flat" cmpd="sng" algn="ctr">
              <a:gradFill>
                <a:gsLst>
                  <a:gs pos="0">
                    <a:schemeClr val="tx1">
                      <a:lumMod val="95000"/>
                      <a:lumOff val="5000"/>
                    </a:schemeClr>
                  </a:gs>
                  <a:gs pos="100000">
                    <a:schemeClr val="tx1">
                      <a:lumMod val="75000"/>
                      <a:lumOff val="25000"/>
                    </a:schemeClr>
                  </a:gs>
                </a:gsLst>
                <a:lin ang="5400000" scaled="0"/>
              </a:gradFill>
              <a:prstDash val="solid"/>
              <a:round/>
              <a:headEnd type="none" w="med" len="med"/>
              <a:tailEnd type="none" w="med" len="med"/>
            </a:ln>
            <a:effectLst/>
          </p:spPr>
        </p:cxnSp>
        <p:cxnSp>
          <p:nvCxnSpPr>
            <p:cNvPr id="401" name="Straight Connector 400"/>
            <p:cNvCxnSpPr/>
            <p:nvPr/>
          </p:nvCxnSpPr>
          <p:spPr bwMode="auto">
            <a:xfrm flipV="1">
              <a:off x="1084618" y="4164495"/>
              <a:ext cx="91440" cy="182880"/>
            </a:xfrm>
            <a:prstGeom prst="line">
              <a:avLst/>
            </a:prstGeom>
            <a:solidFill>
              <a:schemeClr val="accent1"/>
            </a:solidFill>
            <a:ln w="19050" cap="flat" cmpd="sng" algn="ctr">
              <a:gradFill>
                <a:gsLst>
                  <a:gs pos="0">
                    <a:schemeClr val="tx1">
                      <a:lumMod val="95000"/>
                      <a:lumOff val="5000"/>
                    </a:schemeClr>
                  </a:gs>
                  <a:gs pos="100000">
                    <a:schemeClr val="tx1">
                      <a:lumMod val="75000"/>
                      <a:lumOff val="25000"/>
                    </a:schemeClr>
                  </a:gs>
                </a:gsLst>
                <a:lin ang="5400000" scaled="0"/>
              </a:gradFill>
              <a:prstDash val="solid"/>
              <a:round/>
              <a:headEnd type="none" w="med" len="med"/>
              <a:tailEnd type="none" w="med" len="med"/>
            </a:ln>
            <a:effectLst/>
          </p:spPr>
        </p:cxnSp>
        <p:sp>
          <p:nvSpPr>
            <p:cNvPr id="402" name="Isosceles Triangle 401"/>
            <p:cNvSpPr/>
            <p:nvPr/>
          </p:nvSpPr>
          <p:spPr bwMode="auto">
            <a:xfrm rot="10800000">
              <a:off x="1041779" y="4581160"/>
              <a:ext cx="182880" cy="182880"/>
            </a:xfrm>
            <a:prstGeom prst="triangle">
              <a:avLst/>
            </a:prstGeom>
            <a:noFill/>
            <a:ln w="19050">
              <a:gradFill>
                <a:gsLst>
                  <a:gs pos="0">
                    <a:schemeClr val="tx1">
                      <a:lumMod val="95000"/>
                      <a:lumOff val="5000"/>
                    </a:schemeClr>
                  </a:gs>
                  <a:gs pos="100000">
                    <a:schemeClr val="tx1">
                      <a:lumMod val="75000"/>
                      <a:lumOff val="25000"/>
                    </a:schemeClr>
                  </a:gs>
                </a:gsLst>
                <a:lin ang="5400000" scaled="0"/>
              </a:gra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cxnSp>
          <p:nvCxnSpPr>
            <p:cNvPr id="403" name="Straight Connector 402"/>
            <p:cNvCxnSpPr>
              <a:endCxn id="402" idx="4"/>
            </p:cNvCxnSpPr>
            <p:nvPr/>
          </p:nvCxnSpPr>
          <p:spPr bwMode="auto">
            <a:xfrm flipV="1">
              <a:off x="951310" y="4581160"/>
              <a:ext cx="90469" cy="182880"/>
            </a:xfrm>
            <a:prstGeom prst="line">
              <a:avLst/>
            </a:prstGeom>
            <a:solidFill>
              <a:schemeClr val="accent1"/>
            </a:solidFill>
            <a:ln w="19050" cap="rnd" cmpd="sng" algn="ctr">
              <a:gradFill>
                <a:gsLst>
                  <a:gs pos="0">
                    <a:schemeClr val="tx1">
                      <a:lumMod val="95000"/>
                      <a:lumOff val="5000"/>
                    </a:schemeClr>
                  </a:gs>
                  <a:gs pos="100000">
                    <a:schemeClr val="tx1">
                      <a:lumMod val="75000"/>
                      <a:lumOff val="25000"/>
                    </a:schemeClr>
                  </a:gs>
                </a:gsLst>
                <a:lin ang="5400000" scaled="0"/>
              </a:gradFill>
              <a:prstDash val="solid"/>
              <a:round/>
              <a:headEnd type="none" w="med" len="med"/>
              <a:tailEnd type="none" w="med" len="med"/>
            </a:ln>
            <a:effectLst/>
          </p:spPr>
        </p:cxnSp>
        <p:cxnSp>
          <p:nvCxnSpPr>
            <p:cNvPr id="404" name="Straight Connector 403"/>
            <p:cNvCxnSpPr>
              <a:endCxn id="402" idx="2"/>
            </p:cNvCxnSpPr>
            <p:nvPr/>
          </p:nvCxnSpPr>
          <p:spPr bwMode="auto">
            <a:xfrm flipH="1" flipV="1">
              <a:off x="1224659" y="4581160"/>
              <a:ext cx="92411" cy="182880"/>
            </a:xfrm>
            <a:prstGeom prst="line">
              <a:avLst/>
            </a:prstGeom>
            <a:solidFill>
              <a:schemeClr val="accent1"/>
            </a:solidFill>
            <a:ln w="19050" cap="rnd" cmpd="sng" algn="ctr">
              <a:gradFill>
                <a:gsLst>
                  <a:gs pos="0">
                    <a:schemeClr val="tx1">
                      <a:lumMod val="95000"/>
                      <a:lumOff val="5000"/>
                    </a:schemeClr>
                  </a:gs>
                  <a:gs pos="100000">
                    <a:schemeClr val="tx1">
                      <a:lumMod val="75000"/>
                      <a:lumOff val="25000"/>
                    </a:schemeClr>
                  </a:gs>
                </a:gsLst>
                <a:lin ang="5400000" scaled="0"/>
              </a:gradFill>
              <a:prstDash val="solid"/>
              <a:round/>
              <a:headEnd type="none" w="med" len="med"/>
              <a:tailEnd type="none" w="med" len="med"/>
            </a:ln>
            <a:effectLst/>
          </p:spPr>
        </p:cxnSp>
        <p:cxnSp>
          <p:nvCxnSpPr>
            <p:cNvPr id="405" name="Straight Connector 404"/>
            <p:cNvCxnSpPr/>
            <p:nvPr/>
          </p:nvCxnSpPr>
          <p:spPr bwMode="auto">
            <a:xfrm flipH="1" flipV="1">
              <a:off x="1090824" y="3851535"/>
              <a:ext cx="94171" cy="206124"/>
            </a:xfrm>
            <a:prstGeom prst="line">
              <a:avLst/>
            </a:prstGeom>
            <a:solidFill>
              <a:schemeClr val="accent1"/>
            </a:solidFill>
            <a:ln w="19050" cap="flat" cmpd="sng" algn="ctr">
              <a:gradFill>
                <a:gsLst>
                  <a:gs pos="0">
                    <a:schemeClr val="tx1">
                      <a:lumMod val="95000"/>
                      <a:lumOff val="5000"/>
                    </a:schemeClr>
                  </a:gs>
                  <a:gs pos="100000">
                    <a:schemeClr val="tx1">
                      <a:lumMod val="75000"/>
                      <a:lumOff val="25000"/>
                    </a:schemeClr>
                  </a:gs>
                </a:gsLst>
                <a:lin ang="5400000" scaled="0"/>
              </a:gradFill>
              <a:prstDash val="solid"/>
              <a:round/>
              <a:headEnd type="none" w="med" len="med"/>
              <a:tailEnd type="none" w="med" len="med"/>
            </a:ln>
            <a:effectLst/>
          </p:spPr>
        </p:cxnSp>
        <p:cxnSp>
          <p:nvCxnSpPr>
            <p:cNvPr id="406" name="Straight Connector 405"/>
            <p:cNvCxnSpPr/>
            <p:nvPr/>
          </p:nvCxnSpPr>
          <p:spPr bwMode="auto">
            <a:xfrm flipV="1">
              <a:off x="1078879" y="3851535"/>
              <a:ext cx="94171" cy="206124"/>
            </a:xfrm>
            <a:prstGeom prst="line">
              <a:avLst/>
            </a:prstGeom>
            <a:solidFill>
              <a:schemeClr val="accent1"/>
            </a:solidFill>
            <a:ln w="19050" cap="flat" cmpd="sng" algn="ctr">
              <a:gradFill>
                <a:gsLst>
                  <a:gs pos="0">
                    <a:schemeClr val="tx1">
                      <a:lumMod val="95000"/>
                      <a:lumOff val="5000"/>
                    </a:schemeClr>
                  </a:gs>
                  <a:gs pos="100000">
                    <a:schemeClr val="tx1">
                      <a:lumMod val="75000"/>
                      <a:lumOff val="25000"/>
                    </a:schemeClr>
                  </a:gs>
                </a:gsLst>
                <a:lin ang="5400000" scaled="0"/>
              </a:gradFill>
              <a:prstDash val="solid"/>
              <a:round/>
              <a:headEnd type="none" w="med" len="med"/>
              <a:tailEnd type="none" w="med" len="med"/>
            </a:ln>
            <a:effectLst/>
          </p:spPr>
        </p:cxnSp>
        <p:cxnSp>
          <p:nvCxnSpPr>
            <p:cNvPr id="407" name="Straight Connector 406"/>
            <p:cNvCxnSpPr>
              <a:stCxn id="395" idx="4"/>
              <a:endCxn id="387" idx="0"/>
            </p:cNvCxnSpPr>
            <p:nvPr/>
          </p:nvCxnSpPr>
          <p:spPr bwMode="auto">
            <a:xfrm flipV="1">
              <a:off x="1077415" y="4057660"/>
              <a:ext cx="104405" cy="91438"/>
            </a:xfrm>
            <a:prstGeom prst="line">
              <a:avLst/>
            </a:prstGeom>
            <a:solidFill>
              <a:schemeClr val="accent1"/>
            </a:solidFill>
            <a:ln w="19050" cap="flat" cmpd="sng" algn="ctr">
              <a:gradFill>
                <a:gsLst>
                  <a:gs pos="0">
                    <a:schemeClr val="tx1">
                      <a:lumMod val="95000"/>
                      <a:lumOff val="5000"/>
                    </a:schemeClr>
                  </a:gs>
                  <a:gs pos="100000">
                    <a:schemeClr val="tx1">
                      <a:lumMod val="75000"/>
                      <a:lumOff val="25000"/>
                    </a:schemeClr>
                  </a:gs>
                </a:gsLst>
                <a:lin ang="5400000" scaled="0"/>
              </a:gradFill>
              <a:prstDash val="solid"/>
              <a:round/>
              <a:headEnd type="none" w="med" len="med"/>
              <a:tailEnd type="none" w="med" len="med"/>
            </a:ln>
            <a:effectLst/>
          </p:spPr>
        </p:cxnSp>
        <p:cxnSp>
          <p:nvCxnSpPr>
            <p:cNvPr id="408" name="Straight Connector 407"/>
            <p:cNvCxnSpPr>
              <a:stCxn id="387" idx="2"/>
              <a:endCxn id="388" idx="0"/>
            </p:cNvCxnSpPr>
            <p:nvPr/>
          </p:nvCxnSpPr>
          <p:spPr bwMode="auto">
            <a:xfrm flipH="1" flipV="1">
              <a:off x="1081990" y="4057660"/>
              <a:ext cx="99830" cy="91440"/>
            </a:xfrm>
            <a:prstGeom prst="line">
              <a:avLst/>
            </a:prstGeom>
            <a:solidFill>
              <a:schemeClr val="accent1"/>
            </a:solidFill>
            <a:ln w="19050" cap="flat" cmpd="sng" algn="ctr">
              <a:gradFill>
                <a:gsLst>
                  <a:gs pos="0">
                    <a:schemeClr val="tx1">
                      <a:lumMod val="95000"/>
                      <a:lumOff val="5000"/>
                    </a:schemeClr>
                  </a:gs>
                  <a:gs pos="100000">
                    <a:schemeClr val="tx1">
                      <a:lumMod val="75000"/>
                      <a:lumOff val="25000"/>
                    </a:schemeClr>
                  </a:gs>
                </a:gsLst>
                <a:lin ang="5400000" scaled="0"/>
              </a:gradFill>
              <a:prstDash val="solid"/>
              <a:round/>
              <a:headEnd type="none" w="med" len="med"/>
              <a:tailEnd type="none" w="med" len="med"/>
            </a:ln>
            <a:effectLst/>
          </p:spPr>
        </p:cxnSp>
        <p:cxnSp>
          <p:nvCxnSpPr>
            <p:cNvPr id="412" name="Straight Connector 411"/>
            <p:cNvCxnSpPr>
              <a:stCxn id="390" idx="3"/>
              <a:endCxn id="389" idx="0"/>
            </p:cNvCxnSpPr>
            <p:nvPr/>
          </p:nvCxnSpPr>
          <p:spPr bwMode="auto">
            <a:xfrm flipV="1">
              <a:off x="1077415" y="3782955"/>
              <a:ext cx="95635" cy="65150"/>
            </a:xfrm>
            <a:prstGeom prst="line">
              <a:avLst/>
            </a:prstGeom>
            <a:solidFill>
              <a:schemeClr val="accent1"/>
            </a:solidFill>
            <a:ln w="19050" cap="flat" cmpd="sng" algn="ctr">
              <a:gradFill>
                <a:gsLst>
                  <a:gs pos="0">
                    <a:schemeClr val="tx1">
                      <a:lumMod val="95000"/>
                      <a:lumOff val="5000"/>
                    </a:schemeClr>
                  </a:gs>
                  <a:gs pos="100000">
                    <a:schemeClr val="tx1">
                      <a:lumMod val="75000"/>
                      <a:lumOff val="25000"/>
                    </a:schemeClr>
                  </a:gs>
                </a:gsLst>
                <a:lin ang="5400000" scaled="0"/>
              </a:gradFill>
              <a:prstDash val="solid"/>
              <a:round/>
              <a:headEnd type="none" w="med" len="med"/>
              <a:tailEnd type="none" w="med" len="med"/>
            </a:ln>
            <a:effectLst/>
          </p:spPr>
        </p:cxnSp>
        <p:cxnSp>
          <p:nvCxnSpPr>
            <p:cNvPr id="416" name="Straight Connector 415"/>
            <p:cNvCxnSpPr>
              <a:stCxn id="389" idx="2"/>
              <a:endCxn id="390" idx="0"/>
            </p:cNvCxnSpPr>
            <p:nvPr/>
          </p:nvCxnSpPr>
          <p:spPr bwMode="auto">
            <a:xfrm flipH="1" flipV="1">
              <a:off x="1077415" y="3784511"/>
              <a:ext cx="95635" cy="67024"/>
            </a:xfrm>
            <a:prstGeom prst="line">
              <a:avLst/>
            </a:prstGeom>
            <a:solidFill>
              <a:schemeClr val="accent1"/>
            </a:solidFill>
            <a:ln w="19050" cap="flat" cmpd="sng" algn="ctr">
              <a:gradFill>
                <a:gsLst>
                  <a:gs pos="0">
                    <a:schemeClr val="tx1">
                      <a:lumMod val="95000"/>
                      <a:lumOff val="5000"/>
                    </a:schemeClr>
                  </a:gs>
                  <a:gs pos="100000">
                    <a:schemeClr val="tx1">
                      <a:lumMod val="75000"/>
                      <a:lumOff val="25000"/>
                    </a:schemeClr>
                  </a:gs>
                </a:gsLst>
                <a:lin ang="5400000" scaled="0"/>
              </a:gradFill>
              <a:prstDash val="solid"/>
              <a:round/>
              <a:headEnd type="none" w="med" len="med"/>
              <a:tailEnd type="none" w="med" len="med"/>
            </a:ln>
            <a:effectLst/>
          </p:spPr>
        </p:cxnSp>
        <p:cxnSp>
          <p:nvCxnSpPr>
            <p:cNvPr id="417" name="Straight Connector 416"/>
            <p:cNvCxnSpPr>
              <a:stCxn id="390" idx="3"/>
              <a:endCxn id="390" idx="1"/>
            </p:cNvCxnSpPr>
            <p:nvPr/>
          </p:nvCxnSpPr>
          <p:spPr bwMode="auto">
            <a:xfrm flipH="1" flipV="1">
              <a:off x="985975" y="3816308"/>
              <a:ext cx="91440" cy="31797"/>
            </a:xfrm>
            <a:prstGeom prst="line">
              <a:avLst/>
            </a:prstGeom>
            <a:solidFill>
              <a:schemeClr val="accent1"/>
            </a:solidFill>
            <a:ln w="19050" cap="flat" cmpd="sng" algn="ctr">
              <a:gradFill>
                <a:gsLst>
                  <a:gs pos="0">
                    <a:schemeClr val="tx1">
                      <a:lumMod val="95000"/>
                      <a:lumOff val="5000"/>
                    </a:schemeClr>
                  </a:gs>
                  <a:gs pos="100000">
                    <a:schemeClr val="tx1">
                      <a:lumMod val="75000"/>
                      <a:lumOff val="25000"/>
                    </a:schemeClr>
                  </a:gs>
                </a:gsLst>
                <a:lin ang="5400000" scaled="0"/>
              </a:gradFill>
              <a:prstDash val="solid"/>
              <a:round/>
              <a:headEnd type="none" w="med" len="med"/>
              <a:tailEnd type="none" w="med" len="med"/>
            </a:ln>
            <a:effectLst/>
          </p:spPr>
        </p:cxnSp>
        <p:cxnSp>
          <p:nvCxnSpPr>
            <p:cNvPr id="418" name="Straight Connector 417"/>
            <p:cNvCxnSpPr>
              <a:stCxn id="389" idx="2"/>
              <a:endCxn id="389" idx="5"/>
            </p:cNvCxnSpPr>
            <p:nvPr/>
          </p:nvCxnSpPr>
          <p:spPr bwMode="auto">
            <a:xfrm flipV="1">
              <a:off x="1173050" y="3817245"/>
              <a:ext cx="91440" cy="34290"/>
            </a:xfrm>
            <a:prstGeom prst="line">
              <a:avLst/>
            </a:prstGeom>
            <a:solidFill>
              <a:schemeClr val="accent1"/>
            </a:solidFill>
            <a:ln w="19050" cap="flat" cmpd="sng" algn="ctr">
              <a:gradFill>
                <a:gsLst>
                  <a:gs pos="0">
                    <a:schemeClr val="tx1">
                      <a:lumMod val="95000"/>
                      <a:lumOff val="5000"/>
                    </a:schemeClr>
                  </a:gs>
                  <a:gs pos="100000">
                    <a:schemeClr val="tx1">
                      <a:lumMod val="75000"/>
                      <a:lumOff val="25000"/>
                    </a:schemeClr>
                  </a:gs>
                </a:gsLst>
                <a:lin ang="5400000" scaled="0"/>
              </a:gradFill>
              <a:prstDash val="solid"/>
              <a:round/>
              <a:headEnd type="none" w="med" len="med"/>
              <a:tailEnd type="none" w="med" len="med"/>
            </a:ln>
            <a:effectLst/>
          </p:spPr>
        </p:cxnSp>
      </p:grpSp>
      <p:grpSp>
        <p:nvGrpSpPr>
          <p:cNvPr id="419" name="Group 418"/>
          <p:cNvGrpSpPr/>
          <p:nvPr/>
        </p:nvGrpSpPr>
        <p:grpSpPr>
          <a:xfrm>
            <a:off x="2330166" y="871032"/>
            <a:ext cx="1550885" cy="435446"/>
            <a:chOff x="2254070" y="1196690"/>
            <a:chExt cx="1550885" cy="580594"/>
          </a:xfrm>
          <a:effectLst>
            <a:outerShdw blurRad="50800" dist="38100" dir="2700000" algn="tl" rotWithShape="0">
              <a:prstClr val="black">
                <a:alpha val="40000"/>
              </a:prstClr>
            </a:outerShdw>
          </a:effectLst>
        </p:grpSpPr>
        <p:sp>
          <p:nvSpPr>
            <p:cNvPr id="423" name="Rounded Rectangle 422"/>
            <p:cNvSpPr/>
            <p:nvPr/>
          </p:nvSpPr>
          <p:spPr bwMode="auto">
            <a:xfrm>
              <a:off x="3639125" y="1324585"/>
              <a:ext cx="165830" cy="324805"/>
            </a:xfrm>
            <a:prstGeom prst="roundRect">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424" name="Rounded Rectangle 423"/>
            <p:cNvSpPr/>
            <p:nvPr/>
          </p:nvSpPr>
          <p:spPr bwMode="auto">
            <a:xfrm>
              <a:off x="3567042" y="1292101"/>
              <a:ext cx="165830" cy="389772"/>
            </a:xfrm>
            <a:prstGeom prst="roundRect">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425" name="Rounded Rectangle 424"/>
            <p:cNvSpPr/>
            <p:nvPr/>
          </p:nvSpPr>
          <p:spPr bwMode="auto">
            <a:xfrm>
              <a:off x="3444951" y="1249511"/>
              <a:ext cx="165830" cy="474952"/>
            </a:xfrm>
            <a:prstGeom prst="roundRect">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426" name="Trapezoid 425"/>
            <p:cNvSpPr/>
            <p:nvPr/>
          </p:nvSpPr>
          <p:spPr bwMode="auto">
            <a:xfrm rot="16200000">
              <a:off x="2595653" y="1427618"/>
              <a:ext cx="474953" cy="118738"/>
            </a:xfrm>
            <a:prstGeom prst="trapezoid">
              <a:avLst/>
            </a:prstGeom>
            <a:gradFill flip="none" rotWithShape="0">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138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427" name="Rectangle 426"/>
            <p:cNvSpPr/>
            <p:nvPr/>
          </p:nvSpPr>
          <p:spPr bwMode="auto">
            <a:xfrm>
              <a:off x="2892500" y="1249511"/>
              <a:ext cx="595840" cy="474952"/>
            </a:xfrm>
            <a:prstGeom prst="rect">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428" name="Trapezoid 427"/>
            <p:cNvSpPr/>
            <p:nvPr/>
          </p:nvSpPr>
          <p:spPr bwMode="auto">
            <a:xfrm rot="5400000">
              <a:off x="2063742" y="1387018"/>
              <a:ext cx="580594" cy="199938"/>
            </a:xfrm>
            <a:prstGeom prst="trapezoid">
              <a:avLst>
                <a:gd name="adj" fmla="val 64946"/>
              </a:avLst>
            </a:prstGeom>
            <a:gradFill flip="none" rotWithShape="0">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21594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429" name="Rounded Rectangle 428"/>
            <p:cNvSpPr/>
            <p:nvPr/>
          </p:nvSpPr>
          <p:spPr bwMode="auto">
            <a:xfrm>
              <a:off x="2432799" y="1249511"/>
              <a:ext cx="340962" cy="474952"/>
            </a:xfrm>
            <a:prstGeom prst="roundRect">
              <a:avLst>
                <a:gd name="adj" fmla="val 8087"/>
              </a:avLst>
            </a:prstGeom>
            <a:gradFill flip="none" rotWithShape="0">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grpSp>
      <p:sp>
        <p:nvSpPr>
          <p:cNvPr id="431" name="TextBox 126"/>
          <p:cNvSpPr txBox="1">
            <a:spLocks noChangeArrowheads="1"/>
          </p:cNvSpPr>
          <p:nvPr/>
        </p:nvSpPr>
        <p:spPr bwMode="auto">
          <a:xfrm>
            <a:off x="4189413" y="488156"/>
            <a:ext cx="2494594" cy="261610"/>
          </a:xfrm>
          <a:prstGeom prst="rect">
            <a:avLst/>
          </a:prstGeom>
          <a:noFill/>
          <a:ln w="9525">
            <a:noFill/>
            <a:miter lim="800000"/>
            <a:headEnd/>
            <a:tailEnd/>
          </a:ln>
        </p:spPr>
        <p:txBody>
          <a:bodyPr wrap="none">
            <a:spAutoFit/>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pPr eaLnBrk="1" hangingPunct="1">
              <a:defRPr/>
            </a:pPr>
            <a:r>
              <a:rPr lang="nb-NO" sz="1100" b="1" smtClean="0">
                <a:solidFill>
                  <a:srgbClr val="F06026"/>
                </a:solidFill>
                <a:effectLst>
                  <a:outerShdw blurRad="38100" dist="38100" dir="2700000" algn="tl">
                    <a:srgbClr val="C0C0C0"/>
                  </a:outerShdw>
                </a:effectLst>
                <a:latin typeface="Calibri" pitchFamily="34" charset="0"/>
              </a:rPr>
              <a:t>Установка </a:t>
            </a:r>
            <a:r>
              <a:rPr lang="ru-RU" sz="1100" b="1" smtClean="0">
                <a:solidFill>
                  <a:srgbClr val="F06026"/>
                </a:solidFill>
                <a:effectLst>
                  <a:outerShdw blurRad="38100" dist="38100" dir="2700000" algn="tl">
                    <a:srgbClr val="C0C0C0"/>
                  </a:outerShdw>
                </a:effectLst>
                <a:latin typeface="Calibri" pitchFamily="34" charset="0"/>
              </a:rPr>
              <a:t>очистки газа от</a:t>
            </a:r>
            <a:r>
              <a:rPr lang="nb-NO" sz="1100" b="1" smtClean="0">
                <a:solidFill>
                  <a:srgbClr val="F06026"/>
                </a:solidFill>
                <a:effectLst>
                  <a:outerShdw blurRad="38100" dist="38100" dir="2700000" algn="tl">
                    <a:srgbClr val="C0C0C0"/>
                  </a:outerShdw>
                </a:effectLst>
                <a:latin typeface="Calibri" pitchFamily="34" charset="0"/>
              </a:rPr>
              <a:t> серы (SRU) </a:t>
            </a:r>
          </a:p>
        </p:txBody>
      </p:sp>
      <p:grpSp>
        <p:nvGrpSpPr>
          <p:cNvPr id="432" name="Group 431"/>
          <p:cNvGrpSpPr/>
          <p:nvPr/>
        </p:nvGrpSpPr>
        <p:grpSpPr>
          <a:xfrm>
            <a:off x="1446996" y="3121821"/>
            <a:ext cx="955180" cy="897085"/>
            <a:chOff x="1374986" y="4192277"/>
            <a:chExt cx="955180" cy="1196113"/>
          </a:xfrm>
          <a:effectLst>
            <a:outerShdw blurRad="50800" dist="38100" dir="2700000" algn="tl" rotWithShape="0">
              <a:prstClr val="black">
                <a:alpha val="40000"/>
              </a:prstClr>
            </a:outerShdw>
          </a:effectLst>
        </p:grpSpPr>
        <p:cxnSp>
          <p:nvCxnSpPr>
            <p:cNvPr id="433" name="Elbow Connector 432"/>
            <p:cNvCxnSpPr>
              <a:endCxn id="463" idx="0"/>
            </p:cNvCxnSpPr>
            <p:nvPr/>
          </p:nvCxnSpPr>
          <p:spPr bwMode="auto">
            <a:xfrm flipV="1">
              <a:off x="1374986" y="4192277"/>
              <a:ext cx="955180" cy="731520"/>
            </a:xfrm>
            <a:prstGeom prst="bentConnector3">
              <a:avLst>
                <a:gd name="adj1" fmla="val 50000"/>
              </a:avLst>
            </a:prstGeom>
            <a:solidFill>
              <a:schemeClr val="accent1"/>
            </a:solidFill>
            <a:ln w="63500" cap="sq" cmpd="sng" algn="ctr">
              <a:solidFill>
                <a:srgbClr val="FFC000"/>
              </a:solidFill>
              <a:prstDash val="solid"/>
              <a:miter lim="800000"/>
              <a:headEnd type="none" w="med" len="med"/>
              <a:tailEnd type="triangle" w="sm" len="sm"/>
            </a:ln>
            <a:effectLst/>
          </p:spPr>
        </p:cxnSp>
        <p:cxnSp>
          <p:nvCxnSpPr>
            <p:cNvPr id="434" name="Elbow Connector 433"/>
            <p:cNvCxnSpPr>
              <a:endCxn id="479" idx="0"/>
            </p:cNvCxnSpPr>
            <p:nvPr/>
          </p:nvCxnSpPr>
          <p:spPr bwMode="auto">
            <a:xfrm>
              <a:off x="1852576" y="4923492"/>
              <a:ext cx="457200" cy="464898"/>
            </a:xfrm>
            <a:prstGeom prst="bentConnector3">
              <a:avLst>
                <a:gd name="adj1" fmla="val 178"/>
              </a:avLst>
            </a:prstGeom>
            <a:solidFill>
              <a:schemeClr val="accent1"/>
            </a:solidFill>
            <a:ln w="63500" cap="sq" cmpd="sng" algn="ctr">
              <a:solidFill>
                <a:srgbClr val="FFC000"/>
              </a:solidFill>
              <a:prstDash val="solid"/>
              <a:miter lim="800000"/>
              <a:headEnd type="none" w="med" len="med"/>
              <a:tailEnd type="triangle" w="sm" len="sm"/>
            </a:ln>
            <a:effectLst/>
          </p:spPr>
        </p:cxnSp>
      </p:grpSp>
      <p:grpSp>
        <p:nvGrpSpPr>
          <p:cNvPr id="25634" name="Group 434"/>
          <p:cNvGrpSpPr>
            <a:grpSpLocks/>
          </p:cNvGrpSpPr>
          <p:nvPr/>
        </p:nvGrpSpPr>
        <p:grpSpPr bwMode="auto">
          <a:xfrm>
            <a:off x="3427414" y="2208610"/>
            <a:ext cx="1216025" cy="257175"/>
            <a:chOff x="3537308" y="1743514"/>
            <a:chExt cx="1449505" cy="408356"/>
          </a:xfrm>
        </p:grpSpPr>
        <p:sp>
          <p:nvSpPr>
            <p:cNvPr id="436" name="Rectangle 435"/>
            <p:cNvSpPr/>
            <p:nvPr/>
          </p:nvSpPr>
          <p:spPr bwMode="auto">
            <a:xfrm>
              <a:off x="4065260" y="2051671"/>
              <a:ext cx="457938" cy="100199"/>
            </a:xfrm>
            <a:prstGeom prst="rect">
              <a:avLst/>
            </a:prstGeom>
            <a:solidFill>
              <a:schemeClr val="accent4">
                <a:lumMod val="20000"/>
                <a:lumOff val="80000"/>
              </a:schemeClr>
            </a:solidFill>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437" name="Flowchart: Summing Junction 436"/>
            <p:cNvSpPr/>
            <p:nvPr/>
          </p:nvSpPr>
          <p:spPr bwMode="auto">
            <a:xfrm>
              <a:off x="4091753" y="1771871"/>
              <a:ext cx="153277" cy="155024"/>
            </a:xfrm>
            <a:prstGeom prst="flowChartSummingJunction">
              <a:avLst/>
            </a:prstGeom>
            <a:solidFill>
              <a:schemeClr val="accent4">
                <a:lumMod val="20000"/>
                <a:lumOff val="80000"/>
              </a:schemeClr>
            </a:solidFill>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dirty="0">
                <a:solidFill>
                  <a:srgbClr val="292929"/>
                </a:solidFill>
              </a:endParaRPr>
            </a:p>
          </p:txBody>
        </p:sp>
        <p:cxnSp>
          <p:nvCxnSpPr>
            <p:cNvPr id="25745" name="Elbow Connector 438"/>
            <p:cNvCxnSpPr>
              <a:cxnSpLocks noChangeShapeType="1"/>
              <a:stCxn id="436" idx="1"/>
            </p:cNvCxnSpPr>
            <p:nvPr/>
          </p:nvCxnSpPr>
          <p:spPr bwMode="auto">
            <a:xfrm rot="10800000">
              <a:off x="3537308" y="1743514"/>
              <a:ext cx="528756" cy="358707"/>
            </a:xfrm>
            <a:prstGeom prst="bentConnector2">
              <a:avLst/>
            </a:prstGeom>
            <a:noFill/>
            <a:ln w="12700" algn="ctr">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5746" name="Straight Arrow Connector 439"/>
            <p:cNvCxnSpPr>
              <a:cxnSpLocks noChangeShapeType="1"/>
              <a:stCxn id="437" idx="4"/>
            </p:cNvCxnSpPr>
            <p:nvPr/>
          </p:nvCxnSpPr>
          <p:spPr bwMode="auto">
            <a:xfrm>
              <a:off x="4168293" y="1926288"/>
              <a:ext cx="0" cy="91440"/>
            </a:xfrm>
            <a:prstGeom prst="straightConnector1">
              <a:avLst/>
            </a:prstGeom>
            <a:noFill/>
            <a:ln w="12700" algn="ctr">
              <a:solidFill>
                <a:schemeClr val="tx1"/>
              </a:solidFill>
              <a:round/>
              <a:headEnd/>
              <a:tailEnd type="arrow" w="sm" len="sm"/>
            </a:ln>
            <a:extLst>
              <a:ext uri="{909E8E84-426E-40DD-AFC4-6F175D3DCCD1}">
                <a14:hiddenFill xmlns:a14="http://schemas.microsoft.com/office/drawing/2010/main">
                  <a:noFill/>
                </a14:hiddenFill>
              </a:ext>
            </a:extLst>
          </p:spPr>
        </p:cxnSp>
        <p:sp>
          <p:nvSpPr>
            <p:cNvPr id="441" name="Flowchart: Summing Junction 440"/>
            <p:cNvSpPr/>
            <p:nvPr/>
          </p:nvSpPr>
          <p:spPr bwMode="auto">
            <a:xfrm>
              <a:off x="4369922" y="1771871"/>
              <a:ext cx="153276" cy="155024"/>
            </a:xfrm>
            <a:prstGeom prst="flowChartSummingJunction">
              <a:avLst/>
            </a:prstGeom>
            <a:solidFill>
              <a:schemeClr val="accent4">
                <a:lumMod val="20000"/>
                <a:lumOff val="80000"/>
              </a:schemeClr>
            </a:solidFill>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dirty="0">
                <a:solidFill>
                  <a:srgbClr val="292929"/>
                </a:solidFill>
              </a:endParaRPr>
            </a:p>
          </p:txBody>
        </p:sp>
        <p:cxnSp>
          <p:nvCxnSpPr>
            <p:cNvPr id="25748" name="Straight Arrow Connector 441"/>
            <p:cNvCxnSpPr>
              <a:cxnSpLocks noChangeShapeType="1"/>
              <a:stCxn id="441" idx="4"/>
            </p:cNvCxnSpPr>
            <p:nvPr/>
          </p:nvCxnSpPr>
          <p:spPr bwMode="auto">
            <a:xfrm>
              <a:off x="4446835" y="1926288"/>
              <a:ext cx="0" cy="91440"/>
            </a:xfrm>
            <a:prstGeom prst="straightConnector1">
              <a:avLst/>
            </a:prstGeom>
            <a:noFill/>
            <a:ln w="12700" algn="ctr">
              <a:solidFill>
                <a:schemeClr val="tx1"/>
              </a:solidFill>
              <a:round/>
              <a:headEnd/>
              <a:tailEnd type="arrow" w="sm" len="sm"/>
            </a:ln>
            <a:extLst>
              <a:ext uri="{909E8E84-426E-40DD-AFC4-6F175D3DCCD1}">
                <a14:hiddenFill xmlns:a14="http://schemas.microsoft.com/office/drawing/2010/main">
                  <a:noFill/>
                </a14:hiddenFill>
              </a:ext>
            </a:extLst>
          </p:spPr>
        </p:cxnSp>
        <p:cxnSp>
          <p:nvCxnSpPr>
            <p:cNvPr id="25749" name="Elbow Connector 442"/>
            <p:cNvCxnSpPr>
              <a:cxnSpLocks noChangeShapeType="1"/>
            </p:cNvCxnSpPr>
            <p:nvPr/>
          </p:nvCxnSpPr>
          <p:spPr bwMode="auto">
            <a:xfrm flipV="1">
              <a:off x="4520069" y="1927581"/>
              <a:ext cx="466744" cy="182880"/>
            </a:xfrm>
            <a:prstGeom prst="bentConnector2">
              <a:avLst/>
            </a:prstGeom>
            <a:noFill/>
            <a:ln w="12700" algn="ctr">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5750" name="Straight Arrow Connector 443"/>
            <p:cNvCxnSpPr>
              <a:cxnSpLocks noChangeShapeType="1"/>
            </p:cNvCxnSpPr>
            <p:nvPr/>
          </p:nvCxnSpPr>
          <p:spPr bwMode="auto">
            <a:xfrm>
              <a:off x="4583024" y="1849529"/>
              <a:ext cx="182880" cy="0"/>
            </a:xfrm>
            <a:prstGeom prst="straightConnector1">
              <a:avLst/>
            </a:prstGeom>
            <a:noFill/>
            <a:ln w="12700" algn="ctr">
              <a:solidFill>
                <a:schemeClr val="tx1"/>
              </a:solidFill>
              <a:round/>
              <a:headEnd type="triangle" w="med" len="med"/>
              <a:tailEnd type="none" w="sm" len="sm"/>
            </a:ln>
            <a:extLst>
              <a:ext uri="{909E8E84-426E-40DD-AFC4-6F175D3DCCD1}">
                <a14:hiddenFill xmlns:a14="http://schemas.microsoft.com/office/drawing/2010/main">
                  <a:noFill/>
                </a14:hiddenFill>
              </a:ext>
            </a:extLst>
          </p:spPr>
        </p:cxnSp>
        <p:cxnSp>
          <p:nvCxnSpPr>
            <p:cNvPr id="25751" name="Elbow Connector 444"/>
            <p:cNvCxnSpPr>
              <a:cxnSpLocks noChangeShapeType="1"/>
            </p:cNvCxnSpPr>
            <p:nvPr/>
          </p:nvCxnSpPr>
          <p:spPr bwMode="auto">
            <a:xfrm rot="16200000" flipH="1">
              <a:off x="3813480" y="1666648"/>
              <a:ext cx="91440" cy="274320"/>
            </a:xfrm>
            <a:prstGeom prst="bentConnector2">
              <a:avLst/>
            </a:prstGeom>
            <a:noFill/>
            <a:ln w="12700" algn="ctr">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25635" name="Group 445"/>
          <p:cNvGrpSpPr>
            <a:grpSpLocks/>
          </p:cNvGrpSpPr>
          <p:nvPr/>
        </p:nvGrpSpPr>
        <p:grpSpPr bwMode="auto">
          <a:xfrm>
            <a:off x="3106738" y="3350419"/>
            <a:ext cx="1536700" cy="250031"/>
            <a:chOff x="3154451" y="1752943"/>
            <a:chExt cx="1832362" cy="398927"/>
          </a:xfrm>
        </p:grpSpPr>
        <p:sp>
          <p:nvSpPr>
            <p:cNvPr id="449" name="Rectangle 448"/>
            <p:cNvSpPr/>
            <p:nvPr/>
          </p:nvSpPr>
          <p:spPr bwMode="auto">
            <a:xfrm>
              <a:off x="4066846" y="2053088"/>
              <a:ext cx="456197" cy="98782"/>
            </a:xfrm>
            <a:prstGeom prst="rect">
              <a:avLst/>
            </a:prstGeom>
            <a:solidFill>
              <a:schemeClr val="accent4">
                <a:lumMod val="20000"/>
                <a:lumOff val="80000"/>
              </a:schemeClr>
            </a:solidFill>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450" name="Flowchart: Summing Junction 449"/>
            <p:cNvSpPr/>
            <p:nvPr/>
          </p:nvSpPr>
          <p:spPr bwMode="auto">
            <a:xfrm>
              <a:off x="4091454" y="1771940"/>
              <a:ext cx="153328" cy="153872"/>
            </a:xfrm>
            <a:prstGeom prst="flowChartSummingJunction">
              <a:avLst/>
            </a:prstGeom>
            <a:solidFill>
              <a:schemeClr val="accent4">
                <a:lumMod val="20000"/>
                <a:lumOff val="80000"/>
              </a:schemeClr>
            </a:solidFill>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dirty="0">
                <a:solidFill>
                  <a:srgbClr val="292929"/>
                </a:solidFill>
              </a:endParaRPr>
            </a:p>
          </p:txBody>
        </p:sp>
        <p:cxnSp>
          <p:nvCxnSpPr>
            <p:cNvPr id="25736" name="Elbow Connector 450"/>
            <p:cNvCxnSpPr>
              <a:cxnSpLocks noChangeShapeType="1"/>
              <a:stCxn id="449" idx="1"/>
            </p:cNvCxnSpPr>
            <p:nvPr/>
          </p:nvCxnSpPr>
          <p:spPr bwMode="auto">
            <a:xfrm rot="10800000">
              <a:off x="3154451" y="1752943"/>
              <a:ext cx="912396" cy="349536"/>
            </a:xfrm>
            <a:prstGeom prst="bentConnector2">
              <a:avLst/>
            </a:prstGeom>
            <a:noFill/>
            <a:ln w="12700" algn="ctr">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5737" name="Straight Arrow Connector 451"/>
            <p:cNvCxnSpPr>
              <a:cxnSpLocks noChangeShapeType="1"/>
              <a:stCxn id="450" idx="4"/>
            </p:cNvCxnSpPr>
            <p:nvPr/>
          </p:nvCxnSpPr>
          <p:spPr bwMode="auto">
            <a:xfrm>
              <a:off x="4168293" y="1926288"/>
              <a:ext cx="0" cy="91440"/>
            </a:xfrm>
            <a:prstGeom prst="straightConnector1">
              <a:avLst/>
            </a:prstGeom>
            <a:noFill/>
            <a:ln w="12700" algn="ctr">
              <a:solidFill>
                <a:schemeClr val="tx1"/>
              </a:solidFill>
              <a:round/>
              <a:headEnd/>
              <a:tailEnd type="arrow" w="sm" len="sm"/>
            </a:ln>
            <a:extLst>
              <a:ext uri="{909E8E84-426E-40DD-AFC4-6F175D3DCCD1}">
                <a14:hiddenFill xmlns:a14="http://schemas.microsoft.com/office/drawing/2010/main">
                  <a:noFill/>
                </a14:hiddenFill>
              </a:ext>
            </a:extLst>
          </p:spPr>
        </p:cxnSp>
        <p:sp>
          <p:nvSpPr>
            <p:cNvPr id="453" name="Flowchart: Summing Junction 452"/>
            <p:cNvSpPr/>
            <p:nvPr/>
          </p:nvSpPr>
          <p:spPr bwMode="auto">
            <a:xfrm>
              <a:off x="4369716" y="1771940"/>
              <a:ext cx="153327" cy="153872"/>
            </a:xfrm>
            <a:prstGeom prst="flowChartSummingJunction">
              <a:avLst/>
            </a:prstGeom>
            <a:solidFill>
              <a:schemeClr val="accent4">
                <a:lumMod val="20000"/>
                <a:lumOff val="80000"/>
              </a:schemeClr>
            </a:solidFill>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dirty="0">
                <a:solidFill>
                  <a:srgbClr val="292929"/>
                </a:solidFill>
              </a:endParaRPr>
            </a:p>
          </p:txBody>
        </p:sp>
        <p:cxnSp>
          <p:nvCxnSpPr>
            <p:cNvPr id="25739" name="Straight Arrow Connector 453"/>
            <p:cNvCxnSpPr>
              <a:cxnSpLocks noChangeShapeType="1"/>
              <a:stCxn id="453" idx="4"/>
            </p:cNvCxnSpPr>
            <p:nvPr/>
          </p:nvCxnSpPr>
          <p:spPr bwMode="auto">
            <a:xfrm>
              <a:off x="4446835" y="1926288"/>
              <a:ext cx="0" cy="91440"/>
            </a:xfrm>
            <a:prstGeom prst="straightConnector1">
              <a:avLst/>
            </a:prstGeom>
            <a:noFill/>
            <a:ln w="12700" algn="ctr">
              <a:solidFill>
                <a:schemeClr val="tx1"/>
              </a:solidFill>
              <a:round/>
              <a:headEnd/>
              <a:tailEnd type="arrow" w="sm" len="sm"/>
            </a:ln>
            <a:extLst>
              <a:ext uri="{909E8E84-426E-40DD-AFC4-6F175D3DCCD1}">
                <a14:hiddenFill xmlns:a14="http://schemas.microsoft.com/office/drawing/2010/main">
                  <a:noFill/>
                </a14:hiddenFill>
              </a:ext>
            </a:extLst>
          </p:spPr>
        </p:cxnSp>
        <p:cxnSp>
          <p:nvCxnSpPr>
            <p:cNvPr id="25740" name="Elbow Connector 455"/>
            <p:cNvCxnSpPr>
              <a:cxnSpLocks noChangeShapeType="1"/>
            </p:cNvCxnSpPr>
            <p:nvPr/>
          </p:nvCxnSpPr>
          <p:spPr bwMode="auto">
            <a:xfrm flipV="1">
              <a:off x="4520069" y="1927581"/>
              <a:ext cx="466744" cy="182880"/>
            </a:xfrm>
            <a:prstGeom prst="bentConnector2">
              <a:avLst/>
            </a:prstGeom>
            <a:noFill/>
            <a:ln w="12700" algn="ctr">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5741" name="Straight Arrow Connector 456"/>
            <p:cNvCxnSpPr>
              <a:cxnSpLocks noChangeShapeType="1"/>
            </p:cNvCxnSpPr>
            <p:nvPr/>
          </p:nvCxnSpPr>
          <p:spPr bwMode="auto">
            <a:xfrm>
              <a:off x="4583024" y="1849529"/>
              <a:ext cx="182880" cy="0"/>
            </a:xfrm>
            <a:prstGeom prst="straightConnector1">
              <a:avLst/>
            </a:prstGeom>
            <a:noFill/>
            <a:ln w="12700" algn="ctr">
              <a:solidFill>
                <a:schemeClr val="tx1"/>
              </a:solidFill>
              <a:round/>
              <a:headEnd type="triangle" w="med" len="med"/>
              <a:tailEnd type="none" w="sm" len="sm"/>
            </a:ln>
            <a:extLst>
              <a:ext uri="{909E8E84-426E-40DD-AFC4-6F175D3DCCD1}">
                <a14:hiddenFill xmlns:a14="http://schemas.microsoft.com/office/drawing/2010/main">
                  <a:noFill/>
                </a14:hiddenFill>
              </a:ext>
            </a:extLst>
          </p:spPr>
        </p:cxnSp>
        <p:cxnSp>
          <p:nvCxnSpPr>
            <p:cNvPr id="25742" name="Elbow Connector 457"/>
            <p:cNvCxnSpPr>
              <a:cxnSpLocks noChangeShapeType="1"/>
            </p:cNvCxnSpPr>
            <p:nvPr/>
          </p:nvCxnSpPr>
          <p:spPr bwMode="auto">
            <a:xfrm rot="16200000" flipH="1">
              <a:off x="3697413" y="1594613"/>
              <a:ext cx="96578" cy="435948"/>
            </a:xfrm>
            <a:prstGeom prst="bentConnector2">
              <a:avLst/>
            </a:prstGeom>
            <a:noFill/>
            <a:ln w="12700" algn="ctr">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25636" name="Group 458"/>
          <p:cNvGrpSpPr>
            <a:grpSpLocks/>
          </p:cNvGrpSpPr>
          <p:nvPr/>
        </p:nvGrpSpPr>
        <p:grpSpPr bwMode="auto">
          <a:xfrm>
            <a:off x="2444750" y="2915841"/>
            <a:ext cx="1119188" cy="434578"/>
            <a:chOff x="2373220" y="3923056"/>
            <a:chExt cx="1118630" cy="578856"/>
          </a:xfrm>
        </p:grpSpPr>
        <p:sp>
          <p:nvSpPr>
            <p:cNvPr id="461" name="Trapezoid 460"/>
            <p:cNvSpPr/>
            <p:nvPr/>
          </p:nvSpPr>
          <p:spPr bwMode="auto">
            <a:xfrm>
              <a:off x="2655654" y="3923056"/>
              <a:ext cx="547415" cy="318767"/>
            </a:xfrm>
            <a:prstGeom prst="trapezoid">
              <a:avLst>
                <a:gd name="adj" fmla="val 17060"/>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462" name="Rounded Rectangle 461"/>
            <p:cNvSpPr/>
            <p:nvPr/>
          </p:nvSpPr>
          <p:spPr bwMode="auto">
            <a:xfrm>
              <a:off x="3325245" y="4065788"/>
              <a:ext cx="166605" cy="323525"/>
            </a:xfrm>
            <a:prstGeom prst="roundRect">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463" name="Trapezoid 462"/>
            <p:cNvSpPr/>
            <p:nvPr/>
          </p:nvSpPr>
          <p:spPr bwMode="auto">
            <a:xfrm rot="16200000">
              <a:off x="2282054" y="4182329"/>
              <a:ext cx="274362" cy="92029"/>
            </a:xfrm>
            <a:prstGeom prst="trapezoid">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465" name="Rectangle 464"/>
            <p:cNvSpPr/>
            <p:nvPr/>
          </p:nvSpPr>
          <p:spPr bwMode="auto">
            <a:xfrm>
              <a:off x="2589012" y="3999180"/>
              <a:ext cx="831435" cy="456742"/>
            </a:xfrm>
            <a:prstGeom prst="rect">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466" name="Rounded Rectangle 465"/>
            <p:cNvSpPr/>
            <p:nvPr/>
          </p:nvSpPr>
          <p:spPr bwMode="auto">
            <a:xfrm>
              <a:off x="2498570" y="4045170"/>
              <a:ext cx="90442" cy="364759"/>
            </a:xfrm>
            <a:prstGeom prst="roundRect">
              <a:avLst>
                <a:gd name="adj" fmla="val 8087"/>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469" name="Rectangle 468"/>
            <p:cNvSpPr/>
            <p:nvPr/>
          </p:nvSpPr>
          <p:spPr bwMode="auto">
            <a:xfrm>
              <a:off x="2577906" y="4455921"/>
              <a:ext cx="913944" cy="45991"/>
            </a:xfrm>
            <a:prstGeom prst="rect">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cxnSp>
          <p:nvCxnSpPr>
            <p:cNvPr id="470" name="Straight Connector 469"/>
            <p:cNvCxnSpPr/>
            <p:nvPr/>
          </p:nvCxnSpPr>
          <p:spPr bwMode="auto">
            <a:xfrm>
              <a:off x="2655654" y="4058492"/>
              <a:ext cx="349076" cy="0"/>
            </a:xfrm>
            <a:prstGeom prst="line">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cxnSp>
        <p:cxnSp>
          <p:nvCxnSpPr>
            <p:cNvPr id="471" name="Straight Connector 470"/>
            <p:cNvCxnSpPr/>
            <p:nvPr/>
          </p:nvCxnSpPr>
          <p:spPr bwMode="auto">
            <a:xfrm>
              <a:off x="2654068" y="4113301"/>
              <a:ext cx="349076" cy="0"/>
            </a:xfrm>
            <a:prstGeom prst="line">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cxnSp>
        <p:cxnSp>
          <p:nvCxnSpPr>
            <p:cNvPr id="472" name="Straight Connector 471"/>
            <p:cNvCxnSpPr/>
            <p:nvPr/>
          </p:nvCxnSpPr>
          <p:spPr bwMode="auto">
            <a:xfrm>
              <a:off x="2655654" y="4180290"/>
              <a:ext cx="350663" cy="0"/>
            </a:xfrm>
            <a:prstGeom prst="line">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cxnSp>
        <p:sp>
          <p:nvSpPr>
            <p:cNvPr id="474" name="Trapezoid 473"/>
            <p:cNvSpPr/>
            <p:nvPr/>
          </p:nvSpPr>
          <p:spPr bwMode="auto">
            <a:xfrm rot="5400000">
              <a:off x="2175813" y="4179156"/>
              <a:ext cx="548724" cy="96790"/>
            </a:xfrm>
            <a:prstGeom prst="trapezoid">
              <a:avLst>
                <a:gd name="adj" fmla="val 64946"/>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grpSp>
      <p:grpSp>
        <p:nvGrpSpPr>
          <p:cNvPr id="25637" name="Group 474"/>
          <p:cNvGrpSpPr>
            <a:grpSpLocks/>
          </p:cNvGrpSpPr>
          <p:nvPr/>
        </p:nvGrpSpPr>
        <p:grpSpPr bwMode="auto">
          <a:xfrm>
            <a:off x="2444750" y="3812381"/>
            <a:ext cx="1119188" cy="434579"/>
            <a:chOff x="2373220" y="3923056"/>
            <a:chExt cx="1118630" cy="578856"/>
          </a:xfrm>
        </p:grpSpPr>
        <p:sp>
          <p:nvSpPr>
            <p:cNvPr id="477" name="Trapezoid 476"/>
            <p:cNvSpPr/>
            <p:nvPr/>
          </p:nvSpPr>
          <p:spPr bwMode="auto">
            <a:xfrm>
              <a:off x="2655654" y="3923056"/>
              <a:ext cx="547415" cy="318768"/>
            </a:xfrm>
            <a:prstGeom prst="trapezoid">
              <a:avLst>
                <a:gd name="adj" fmla="val 17060"/>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478" name="Rounded Rectangle 477"/>
            <p:cNvSpPr/>
            <p:nvPr/>
          </p:nvSpPr>
          <p:spPr bwMode="auto">
            <a:xfrm>
              <a:off x="3325245" y="4065787"/>
              <a:ext cx="166605" cy="323525"/>
            </a:xfrm>
            <a:prstGeom prst="roundRect">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479" name="Trapezoid 478"/>
            <p:cNvSpPr/>
            <p:nvPr/>
          </p:nvSpPr>
          <p:spPr bwMode="auto">
            <a:xfrm rot="16200000">
              <a:off x="2282054" y="4182328"/>
              <a:ext cx="274362" cy="92029"/>
            </a:xfrm>
            <a:prstGeom prst="trapezoid">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480" name="Rectangle 479"/>
            <p:cNvSpPr/>
            <p:nvPr/>
          </p:nvSpPr>
          <p:spPr bwMode="auto">
            <a:xfrm>
              <a:off x="2589012" y="3999179"/>
              <a:ext cx="831435" cy="456741"/>
            </a:xfrm>
            <a:prstGeom prst="rect">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481" name="Rounded Rectangle 480"/>
            <p:cNvSpPr/>
            <p:nvPr/>
          </p:nvSpPr>
          <p:spPr bwMode="auto">
            <a:xfrm>
              <a:off x="2498570" y="4045171"/>
              <a:ext cx="90442" cy="364758"/>
            </a:xfrm>
            <a:prstGeom prst="roundRect">
              <a:avLst>
                <a:gd name="adj" fmla="val 8087"/>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482" name="Rectangle 481"/>
            <p:cNvSpPr/>
            <p:nvPr/>
          </p:nvSpPr>
          <p:spPr bwMode="auto">
            <a:xfrm>
              <a:off x="2577906" y="4455920"/>
              <a:ext cx="913944" cy="45992"/>
            </a:xfrm>
            <a:prstGeom prst="rect">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cxnSp>
          <p:nvCxnSpPr>
            <p:cNvPr id="483" name="Straight Connector 482"/>
            <p:cNvCxnSpPr/>
            <p:nvPr/>
          </p:nvCxnSpPr>
          <p:spPr bwMode="auto">
            <a:xfrm>
              <a:off x="2655654" y="4057921"/>
              <a:ext cx="349076" cy="0"/>
            </a:xfrm>
            <a:prstGeom prst="line">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cxnSp>
        <p:cxnSp>
          <p:nvCxnSpPr>
            <p:cNvPr id="484" name="Straight Connector 483"/>
            <p:cNvCxnSpPr/>
            <p:nvPr/>
          </p:nvCxnSpPr>
          <p:spPr bwMode="auto">
            <a:xfrm>
              <a:off x="2654068" y="4112730"/>
              <a:ext cx="349076" cy="0"/>
            </a:xfrm>
            <a:prstGeom prst="line">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cxnSp>
        <p:cxnSp>
          <p:nvCxnSpPr>
            <p:cNvPr id="485" name="Straight Connector 484"/>
            <p:cNvCxnSpPr/>
            <p:nvPr/>
          </p:nvCxnSpPr>
          <p:spPr bwMode="auto">
            <a:xfrm>
              <a:off x="2655654" y="4185809"/>
              <a:ext cx="350663" cy="0"/>
            </a:xfrm>
            <a:prstGeom prst="line">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cxnSp>
        <p:sp>
          <p:nvSpPr>
            <p:cNvPr id="486" name="Trapezoid 485"/>
            <p:cNvSpPr/>
            <p:nvPr/>
          </p:nvSpPr>
          <p:spPr bwMode="auto">
            <a:xfrm rot="5400000">
              <a:off x="2175813" y="4179156"/>
              <a:ext cx="548723" cy="96790"/>
            </a:xfrm>
            <a:prstGeom prst="trapezoid">
              <a:avLst>
                <a:gd name="adj" fmla="val 64946"/>
              </a:avLst>
            </a:prstGeom>
            <a:gradFill flip="none" rotWithShape="1">
              <a:gsLst>
                <a:gs pos="0">
                  <a:schemeClr val="tx1">
                    <a:lumMod val="50000"/>
                    <a:lumOff val="50000"/>
                  </a:schemeClr>
                </a:gs>
                <a:gs pos="55000">
                  <a:schemeClr val="bg1">
                    <a:lumMod val="95000"/>
                  </a:schemeClr>
                </a:gs>
                <a:gs pos="100000">
                  <a:schemeClr val="tx2">
                    <a:lumMod val="25000"/>
                    <a:lumOff val="75000"/>
                  </a:schemeClr>
                </a:gs>
              </a:gsLst>
              <a:lin ang="16200000" scaled="1"/>
              <a:tileRect/>
            </a:gradFill>
            <a:ln>
              <a:gradFill>
                <a:gsLst>
                  <a:gs pos="0">
                    <a:schemeClr val="bg1">
                      <a:lumMod val="75000"/>
                    </a:schemeClr>
                  </a:gs>
                  <a:gs pos="100000">
                    <a:schemeClr val="bg1">
                      <a:lumMod val="50000"/>
                    </a:schemeClr>
                  </a:gs>
                </a:gsLst>
                <a:lin ang="5400000" scaled="0"/>
              </a:gra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grpSp>
      <p:grpSp>
        <p:nvGrpSpPr>
          <p:cNvPr id="25638" name="Group 486"/>
          <p:cNvGrpSpPr>
            <a:grpSpLocks/>
          </p:cNvGrpSpPr>
          <p:nvPr/>
        </p:nvGrpSpPr>
        <p:grpSpPr bwMode="auto">
          <a:xfrm>
            <a:off x="3321050" y="4268391"/>
            <a:ext cx="1322388" cy="244078"/>
            <a:chOff x="3410398" y="1764298"/>
            <a:chExt cx="1576415" cy="387572"/>
          </a:xfrm>
        </p:grpSpPr>
        <p:sp>
          <p:nvSpPr>
            <p:cNvPr id="488" name="Rectangle 487"/>
            <p:cNvSpPr/>
            <p:nvPr/>
          </p:nvSpPr>
          <p:spPr bwMode="auto">
            <a:xfrm>
              <a:off x="4065187" y="2051669"/>
              <a:ext cx="457974" cy="100201"/>
            </a:xfrm>
            <a:prstGeom prst="rect">
              <a:avLst/>
            </a:prstGeom>
            <a:solidFill>
              <a:schemeClr val="accent4">
                <a:lumMod val="20000"/>
                <a:lumOff val="80000"/>
              </a:schemeClr>
            </a:solidFill>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489" name="Flowchart: Summing Junction 488"/>
            <p:cNvSpPr/>
            <p:nvPr/>
          </p:nvSpPr>
          <p:spPr bwMode="auto">
            <a:xfrm>
              <a:off x="4091682" y="1771860"/>
              <a:ext cx="153289" cy="155029"/>
            </a:xfrm>
            <a:prstGeom prst="flowChartSummingJunction">
              <a:avLst/>
            </a:prstGeom>
            <a:solidFill>
              <a:schemeClr val="accent4">
                <a:lumMod val="20000"/>
                <a:lumOff val="80000"/>
              </a:schemeClr>
            </a:solidFill>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dirty="0">
                <a:solidFill>
                  <a:srgbClr val="292929"/>
                </a:solidFill>
              </a:endParaRPr>
            </a:p>
          </p:txBody>
        </p:sp>
        <p:cxnSp>
          <p:nvCxnSpPr>
            <p:cNvPr id="25679" name="Elbow Connector 489"/>
            <p:cNvCxnSpPr>
              <a:cxnSpLocks noChangeShapeType="1"/>
              <a:stCxn id="488" idx="1"/>
            </p:cNvCxnSpPr>
            <p:nvPr/>
          </p:nvCxnSpPr>
          <p:spPr bwMode="auto">
            <a:xfrm rot="10800000">
              <a:off x="3410398" y="1818853"/>
              <a:ext cx="655657" cy="283366"/>
            </a:xfrm>
            <a:prstGeom prst="bentConnector2">
              <a:avLst/>
            </a:prstGeom>
            <a:noFill/>
            <a:ln w="12700" algn="ctr">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5680" name="Straight Arrow Connector 491"/>
            <p:cNvCxnSpPr>
              <a:cxnSpLocks noChangeShapeType="1"/>
              <a:stCxn id="489" idx="4"/>
            </p:cNvCxnSpPr>
            <p:nvPr/>
          </p:nvCxnSpPr>
          <p:spPr bwMode="auto">
            <a:xfrm>
              <a:off x="4168293" y="1926288"/>
              <a:ext cx="0" cy="91440"/>
            </a:xfrm>
            <a:prstGeom prst="straightConnector1">
              <a:avLst/>
            </a:prstGeom>
            <a:noFill/>
            <a:ln w="12700" algn="ctr">
              <a:solidFill>
                <a:schemeClr val="tx1"/>
              </a:solidFill>
              <a:round/>
              <a:headEnd/>
              <a:tailEnd type="arrow" w="sm" len="sm"/>
            </a:ln>
            <a:extLst>
              <a:ext uri="{909E8E84-426E-40DD-AFC4-6F175D3DCCD1}">
                <a14:hiddenFill xmlns:a14="http://schemas.microsoft.com/office/drawing/2010/main">
                  <a:noFill/>
                </a14:hiddenFill>
              </a:ext>
            </a:extLst>
          </p:spPr>
        </p:cxnSp>
        <p:sp>
          <p:nvSpPr>
            <p:cNvPr id="493" name="Flowchart: Summing Junction 492"/>
            <p:cNvSpPr/>
            <p:nvPr/>
          </p:nvSpPr>
          <p:spPr bwMode="auto">
            <a:xfrm>
              <a:off x="4369873" y="1771860"/>
              <a:ext cx="153288" cy="155029"/>
            </a:xfrm>
            <a:prstGeom prst="flowChartSummingJunction">
              <a:avLst/>
            </a:prstGeom>
            <a:solidFill>
              <a:schemeClr val="accent4">
                <a:lumMod val="20000"/>
                <a:lumOff val="80000"/>
              </a:schemeClr>
            </a:solidFill>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dirty="0">
                <a:solidFill>
                  <a:srgbClr val="292929"/>
                </a:solidFill>
              </a:endParaRPr>
            </a:p>
          </p:txBody>
        </p:sp>
        <p:cxnSp>
          <p:nvCxnSpPr>
            <p:cNvPr id="25682" name="Straight Arrow Connector 493"/>
            <p:cNvCxnSpPr>
              <a:cxnSpLocks noChangeShapeType="1"/>
              <a:stCxn id="493" idx="4"/>
            </p:cNvCxnSpPr>
            <p:nvPr/>
          </p:nvCxnSpPr>
          <p:spPr bwMode="auto">
            <a:xfrm>
              <a:off x="4446835" y="1926288"/>
              <a:ext cx="0" cy="91440"/>
            </a:xfrm>
            <a:prstGeom prst="straightConnector1">
              <a:avLst/>
            </a:prstGeom>
            <a:noFill/>
            <a:ln w="12700" algn="ctr">
              <a:solidFill>
                <a:schemeClr val="tx1"/>
              </a:solidFill>
              <a:round/>
              <a:headEnd/>
              <a:tailEnd type="arrow" w="sm" len="sm"/>
            </a:ln>
            <a:extLst>
              <a:ext uri="{909E8E84-426E-40DD-AFC4-6F175D3DCCD1}">
                <a14:hiddenFill xmlns:a14="http://schemas.microsoft.com/office/drawing/2010/main">
                  <a:noFill/>
                </a14:hiddenFill>
              </a:ext>
            </a:extLst>
          </p:spPr>
        </p:cxnSp>
        <p:cxnSp>
          <p:nvCxnSpPr>
            <p:cNvPr id="25683" name="Elbow Connector 494"/>
            <p:cNvCxnSpPr>
              <a:cxnSpLocks noChangeShapeType="1"/>
            </p:cNvCxnSpPr>
            <p:nvPr/>
          </p:nvCxnSpPr>
          <p:spPr bwMode="auto">
            <a:xfrm flipV="1">
              <a:off x="4520069" y="1927581"/>
              <a:ext cx="466744" cy="182880"/>
            </a:xfrm>
            <a:prstGeom prst="bentConnector2">
              <a:avLst/>
            </a:prstGeom>
            <a:noFill/>
            <a:ln w="12700" algn="ctr">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5684" name="Straight Arrow Connector 495"/>
            <p:cNvCxnSpPr>
              <a:cxnSpLocks noChangeShapeType="1"/>
            </p:cNvCxnSpPr>
            <p:nvPr/>
          </p:nvCxnSpPr>
          <p:spPr bwMode="auto">
            <a:xfrm>
              <a:off x="4583024" y="1849529"/>
              <a:ext cx="182880" cy="0"/>
            </a:xfrm>
            <a:prstGeom prst="straightConnector1">
              <a:avLst/>
            </a:prstGeom>
            <a:noFill/>
            <a:ln w="12700" algn="ctr">
              <a:solidFill>
                <a:schemeClr val="tx1"/>
              </a:solidFill>
              <a:round/>
              <a:headEnd type="triangle" w="med" len="med"/>
              <a:tailEnd type="none" w="sm" len="sm"/>
            </a:ln>
            <a:extLst>
              <a:ext uri="{909E8E84-426E-40DD-AFC4-6F175D3DCCD1}">
                <a14:hiddenFill xmlns:a14="http://schemas.microsoft.com/office/drawing/2010/main">
                  <a:noFill/>
                </a14:hiddenFill>
              </a:ext>
            </a:extLst>
          </p:spPr>
        </p:cxnSp>
        <p:cxnSp>
          <p:nvCxnSpPr>
            <p:cNvPr id="25685" name="Elbow Connector 496"/>
            <p:cNvCxnSpPr>
              <a:cxnSpLocks noChangeShapeType="1"/>
            </p:cNvCxnSpPr>
            <p:nvPr/>
          </p:nvCxnSpPr>
          <p:spPr bwMode="auto">
            <a:xfrm rot="16200000" flipH="1">
              <a:off x="3697413" y="1594613"/>
              <a:ext cx="96578" cy="435948"/>
            </a:xfrm>
            <a:prstGeom prst="bentConnector2">
              <a:avLst/>
            </a:prstGeom>
            <a:noFill/>
            <a:ln w="12700" algn="ctr">
              <a:solidFill>
                <a:schemeClr val="tx1"/>
              </a:solidFill>
              <a:miter lim="800000"/>
              <a:headEnd/>
              <a:tailEnd type="triangle" w="med" len="med"/>
            </a:ln>
            <a:extLst>
              <a:ext uri="{909E8E84-426E-40DD-AFC4-6F175D3DCCD1}">
                <a14:hiddenFill xmlns:a14="http://schemas.microsoft.com/office/drawing/2010/main">
                  <a:noFill/>
                </a14:hiddenFill>
              </a:ext>
            </a:extLst>
          </p:spPr>
        </p:cxnSp>
      </p:grpSp>
      <p:pic>
        <p:nvPicPr>
          <p:cNvPr id="498" name="Picture 497"/>
          <p:cNvPicPr>
            <a:picLocks/>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20473834">
            <a:off x="1156672" y="3546960"/>
            <a:ext cx="246888" cy="61898"/>
          </a:xfrm>
          <a:prstGeom prst="rect">
            <a:avLst/>
          </a:prstGeom>
        </p:spPr>
      </p:pic>
      <p:cxnSp>
        <p:nvCxnSpPr>
          <p:cNvPr id="499" name="Elbow Connector 437"/>
          <p:cNvCxnSpPr/>
          <p:nvPr/>
        </p:nvCxnSpPr>
        <p:spPr bwMode="auto">
          <a:xfrm>
            <a:off x="5508625" y="2539604"/>
            <a:ext cx="1644650" cy="0"/>
          </a:xfrm>
          <a:prstGeom prst="straightConnector1">
            <a:avLst/>
          </a:prstGeom>
          <a:solidFill>
            <a:schemeClr val="accent1"/>
          </a:solidFill>
          <a:ln w="63500" cap="flat" cmpd="sng" algn="ctr">
            <a:solidFill>
              <a:srgbClr val="FF99FF"/>
            </a:solidFill>
            <a:prstDash val="solid"/>
            <a:round/>
            <a:headEnd type="none" w="med" len="med"/>
            <a:tailEnd type="triangle" w="sm" len="sm"/>
          </a:ln>
          <a:effectLst>
            <a:outerShdw blurRad="50800" dist="38100" dir="2700000" algn="tl" rotWithShape="0">
              <a:prstClr val="black">
                <a:alpha val="40000"/>
              </a:prstClr>
            </a:outerShdw>
          </a:effectLst>
        </p:spPr>
      </p:cxnSp>
      <p:sp>
        <p:nvSpPr>
          <p:cNvPr id="25641" name="TextBox 142"/>
          <p:cNvSpPr txBox="1">
            <a:spLocks noChangeArrowheads="1"/>
          </p:cNvSpPr>
          <p:nvPr/>
        </p:nvSpPr>
        <p:spPr bwMode="auto">
          <a:xfrm>
            <a:off x="5562600" y="2325529"/>
            <a:ext cx="3930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pPr eaLnBrk="1" hangingPunct="1"/>
            <a:r>
              <a:rPr lang="nb-NO" sz="1000" dirty="0" err="1">
                <a:solidFill>
                  <a:srgbClr val="FF33CC"/>
                </a:solidFill>
                <a:latin typeface="Calibri" pitchFamily="34" charset="0"/>
              </a:rPr>
              <a:t>Пар</a:t>
            </a:r>
            <a:endParaRPr lang="nb-NO" sz="1000" dirty="0">
              <a:solidFill>
                <a:srgbClr val="FF33CC"/>
              </a:solidFill>
              <a:latin typeface="Calibri" pitchFamily="34" charset="0"/>
            </a:endParaRPr>
          </a:p>
        </p:txBody>
      </p:sp>
      <p:grpSp>
        <p:nvGrpSpPr>
          <p:cNvPr id="25642" name="Group 500"/>
          <p:cNvGrpSpPr>
            <a:grpSpLocks/>
          </p:cNvGrpSpPr>
          <p:nvPr/>
        </p:nvGrpSpPr>
        <p:grpSpPr bwMode="auto">
          <a:xfrm>
            <a:off x="6022974" y="2800347"/>
            <a:ext cx="763589" cy="338137"/>
            <a:chOff x="5868180" y="4808231"/>
            <a:chExt cx="764225" cy="451044"/>
          </a:xfrm>
        </p:grpSpPr>
        <p:sp>
          <p:nvSpPr>
            <p:cNvPr id="502" name="TextBox 145"/>
            <p:cNvSpPr txBox="1">
              <a:spLocks noChangeArrowheads="1"/>
            </p:cNvSpPr>
            <p:nvPr/>
          </p:nvSpPr>
          <p:spPr bwMode="auto">
            <a:xfrm>
              <a:off x="6136692" y="4808231"/>
              <a:ext cx="495713" cy="369491"/>
            </a:xfrm>
            <a:prstGeom prst="rect">
              <a:avLst/>
            </a:prstGeom>
            <a:noFill/>
            <a:ln w="9525">
              <a:noFill/>
              <a:miter lim="800000"/>
              <a:headEnd/>
              <a:tailEnd/>
            </a:ln>
          </p:spPr>
          <p:txBody>
            <a:bodyPr>
              <a:spAutoFit/>
            </a:bodyPr>
            <a:lstStyle/>
            <a:p>
              <a:pPr algn="ctr">
                <a:defRPr/>
              </a:pPr>
              <a:endParaRPr lang="en-US" b="1" baseline="-25000" dirty="0">
                <a:solidFill>
                  <a:schemeClr val="accent6"/>
                </a:solidFill>
                <a:latin typeface="Calibri" pitchFamily="34" charset="0"/>
              </a:endParaRPr>
            </a:p>
          </p:txBody>
        </p:sp>
        <p:grpSp>
          <p:nvGrpSpPr>
            <p:cNvPr id="25671" name="Group 502"/>
            <p:cNvGrpSpPr>
              <a:grpSpLocks/>
            </p:cNvGrpSpPr>
            <p:nvPr/>
          </p:nvGrpSpPr>
          <p:grpSpPr bwMode="auto">
            <a:xfrm>
              <a:off x="5868180" y="4941637"/>
              <a:ext cx="516367" cy="317638"/>
              <a:chOff x="4370076" y="1773280"/>
              <a:chExt cx="615455" cy="378590"/>
            </a:xfrm>
          </p:grpSpPr>
          <p:sp>
            <p:nvSpPr>
              <p:cNvPr id="504" name="Rectangle 503"/>
              <p:cNvSpPr/>
              <p:nvPr/>
            </p:nvSpPr>
            <p:spPr bwMode="auto">
              <a:xfrm>
                <a:off x="4375758" y="2053437"/>
                <a:ext cx="217776" cy="98433"/>
              </a:xfrm>
              <a:prstGeom prst="rect">
                <a:avLst/>
              </a:prstGeom>
              <a:solidFill>
                <a:schemeClr val="accent4">
                  <a:lumMod val="20000"/>
                  <a:lumOff val="80000"/>
                </a:schemeClr>
              </a:solidFill>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505" name="Flowchart: Summing Junction 504"/>
              <p:cNvSpPr/>
              <p:nvPr/>
            </p:nvSpPr>
            <p:spPr bwMode="auto">
              <a:xfrm>
                <a:off x="4370076" y="1773280"/>
                <a:ext cx="153391" cy="153329"/>
              </a:xfrm>
              <a:prstGeom prst="flowChartSummingJunction">
                <a:avLst/>
              </a:prstGeom>
              <a:solidFill>
                <a:schemeClr val="accent4">
                  <a:lumMod val="20000"/>
                  <a:lumOff val="80000"/>
                </a:schemeClr>
              </a:solidFill>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dirty="0">
                  <a:solidFill>
                    <a:srgbClr val="292929"/>
                  </a:solidFill>
                </a:endParaRPr>
              </a:p>
            </p:txBody>
          </p:sp>
          <p:cxnSp>
            <p:nvCxnSpPr>
              <p:cNvPr id="25674" name="Straight Arrow Connector 505"/>
              <p:cNvCxnSpPr>
                <a:cxnSpLocks noChangeShapeType="1"/>
                <a:stCxn id="505" idx="4"/>
              </p:cNvCxnSpPr>
              <p:nvPr/>
            </p:nvCxnSpPr>
            <p:spPr bwMode="auto">
              <a:xfrm>
                <a:off x="4446835" y="1926288"/>
                <a:ext cx="0" cy="91440"/>
              </a:xfrm>
              <a:prstGeom prst="straightConnector1">
                <a:avLst/>
              </a:prstGeom>
              <a:noFill/>
              <a:ln w="12700" algn="ctr">
                <a:solidFill>
                  <a:schemeClr val="tx1"/>
                </a:solidFill>
                <a:round/>
                <a:headEnd/>
                <a:tailEnd type="arrow" w="sm" len="sm"/>
              </a:ln>
              <a:extLst>
                <a:ext uri="{909E8E84-426E-40DD-AFC4-6F175D3DCCD1}">
                  <a14:hiddenFill xmlns:a14="http://schemas.microsoft.com/office/drawing/2010/main">
                    <a:noFill/>
                  </a14:hiddenFill>
                </a:ext>
              </a:extLst>
            </p:spPr>
          </p:cxnSp>
          <p:cxnSp>
            <p:nvCxnSpPr>
              <p:cNvPr id="25675" name="Elbow Connector 506"/>
              <p:cNvCxnSpPr>
                <a:cxnSpLocks noChangeShapeType="1"/>
                <a:endCxn id="502" idx="2"/>
              </p:cNvCxnSpPr>
              <p:nvPr/>
            </p:nvCxnSpPr>
            <p:spPr bwMode="auto">
              <a:xfrm flipV="1">
                <a:off x="4593928" y="2054667"/>
                <a:ext cx="391603" cy="65817"/>
              </a:xfrm>
              <a:prstGeom prst="bentConnector2">
                <a:avLst/>
              </a:prstGeom>
              <a:noFill/>
              <a:ln w="12700" algn="ctr">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5676" name="Straight Arrow Connector 507"/>
              <p:cNvCxnSpPr>
                <a:cxnSpLocks noChangeShapeType="1"/>
              </p:cNvCxnSpPr>
              <p:nvPr/>
            </p:nvCxnSpPr>
            <p:spPr bwMode="auto">
              <a:xfrm>
                <a:off x="4583024" y="1849529"/>
                <a:ext cx="182880" cy="0"/>
              </a:xfrm>
              <a:prstGeom prst="straightConnector1">
                <a:avLst/>
              </a:prstGeom>
              <a:noFill/>
              <a:ln w="12700" algn="ctr">
                <a:solidFill>
                  <a:schemeClr val="tx1"/>
                </a:solidFill>
                <a:round/>
                <a:headEnd type="triangle" w="med" len="med"/>
                <a:tailEnd type="none" w="sm" len="sm"/>
              </a:ln>
              <a:extLst>
                <a:ext uri="{909E8E84-426E-40DD-AFC4-6F175D3DCCD1}">
                  <a14:hiddenFill xmlns:a14="http://schemas.microsoft.com/office/drawing/2010/main">
                    <a:noFill/>
                  </a14:hiddenFill>
                </a:ext>
              </a:extLst>
            </p:spPr>
          </p:cxnSp>
        </p:grpSp>
      </p:grpSp>
      <p:grpSp>
        <p:nvGrpSpPr>
          <p:cNvPr id="25643" name="Group 508"/>
          <p:cNvGrpSpPr>
            <a:grpSpLocks/>
          </p:cNvGrpSpPr>
          <p:nvPr/>
        </p:nvGrpSpPr>
        <p:grpSpPr bwMode="auto">
          <a:xfrm>
            <a:off x="5526087" y="954881"/>
            <a:ext cx="990601" cy="338138"/>
            <a:chOff x="5868178" y="4808231"/>
            <a:chExt cx="989869" cy="451039"/>
          </a:xfrm>
        </p:grpSpPr>
        <p:sp>
          <p:nvSpPr>
            <p:cNvPr id="510" name="TextBox 145"/>
            <p:cNvSpPr txBox="1">
              <a:spLocks noChangeArrowheads="1"/>
            </p:cNvSpPr>
            <p:nvPr/>
          </p:nvSpPr>
          <p:spPr bwMode="auto">
            <a:xfrm>
              <a:off x="6136268" y="4808231"/>
              <a:ext cx="721779" cy="328432"/>
            </a:xfrm>
            <a:prstGeom prst="rect">
              <a:avLst/>
            </a:prstGeom>
            <a:noFill/>
            <a:ln w="9525">
              <a:noFill/>
              <a:miter lim="800000"/>
              <a:headEnd/>
              <a:tailEnd/>
            </a:ln>
          </p:spPr>
          <p:txBody>
            <a:bodyPr>
              <a:spAutoFit/>
            </a:bodyPr>
            <a:lstStyle/>
            <a:p>
              <a:pPr algn="ctr">
                <a:defRPr/>
              </a:pPr>
              <a:endParaRPr lang="en-US" sz="1000" dirty="0">
                <a:solidFill>
                  <a:schemeClr val="accent1">
                    <a:lumMod val="50000"/>
                  </a:schemeClr>
                </a:solidFill>
                <a:latin typeface="Calibri" pitchFamily="34" charset="0"/>
              </a:endParaRPr>
            </a:p>
          </p:txBody>
        </p:sp>
        <p:grpSp>
          <p:nvGrpSpPr>
            <p:cNvPr id="25664" name="Group 510"/>
            <p:cNvGrpSpPr>
              <a:grpSpLocks/>
            </p:cNvGrpSpPr>
            <p:nvPr/>
          </p:nvGrpSpPr>
          <p:grpSpPr bwMode="auto">
            <a:xfrm>
              <a:off x="5868178" y="4941637"/>
              <a:ext cx="628978" cy="317633"/>
              <a:chOff x="4370076" y="1773285"/>
              <a:chExt cx="749676" cy="378585"/>
            </a:xfrm>
          </p:grpSpPr>
          <p:sp>
            <p:nvSpPr>
              <p:cNvPr id="512" name="Rectangle 511"/>
              <p:cNvSpPr/>
              <p:nvPr/>
            </p:nvSpPr>
            <p:spPr bwMode="auto">
              <a:xfrm>
                <a:off x="4375748" y="2053438"/>
                <a:ext cx="217435" cy="98432"/>
              </a:xfrm>
              <a:prstGeom prst="rect">
                <a:avLst/>
              </a:prstGeom>
              <a:solidFill>
                <a:schemeClr val="accent4">
                  <a:lumMod val="20000"/>
                  <a:lumOff val="80000"/>
                </a:schemeClr>
              </a:solidFill>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endParaRPr>
              </a:p>
            </p:txBody>
          </p:sp>
          <p:sp>
            <p:nvSpPr>
              <p:cNvPr id="513" name="Flowchart: Summing Junction 512"/>
              <p:cNvSpPr/>
              <p:nvPr/>
            </p:nvSpPr>
            <p:spPr bwMode="auto">
              <a:xfrm>
                <a:off x="4370076" y="1773285"/>
                <a:ext cx="153149" cy="153327"/>
              </a:xfrm>
              <a:prstGeom prst="flowChartSummingJunction">
                <a:avLst/>
              </a:prstGeom>
              <a:solidFill>
                <a:schemeClr val="accent4">
                  <a:lumMod val="20000"/>
                  <a:lumOff val="80000"/>
                </a:schemeClr>
              </a:solidFill>
              <a:ln w="19050">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dirty="0">
                  <a:solidFill>
                    <a:srgbClr val="292929"/>
                  </a:solidFill>
                </a:endParaRPr>
              </a:p>
            </p:txBody>
          </p:sp>
          <p:cxnSp>
            <p:nvCxnSpPr>
              <p:cNvPr id="25667" name="Straight Arrow Connector 513"/>
              <p:cNvCxnSpPr>
                <a:cxnSpLocks noChangeShapeType="1"/>
                <a:stCxn id="513" idx="4"/>
              </p:cNvCxnSpPr>
              <p:nvPr/>
            </p:nvCxnSpPr>
            <p:spPr bwMode="auto">
              <a:xfrm>
                <a:off x="4446835" y="1926288"/>
                <a:ext cx="0" cy="91440"/>
              </a:xfrm>
              <a:prstGeom prst="straightConnector1">
                <a:avLst/>
              </a:prstGeom>
              <a:noFill/>
              <a:ln w="12700" algn="ctr">
                <a:solidFill>
                  <a:schemeClr val="tx1"/>
                </a:solidFill>
                <a:round/>
                <a:headEnd/>
                <a:tailEnd type="arrow" w="sm" len="sm"/>
              </a:ln>
              <a:extLst>
                <a:ext uri="{909E8E84-426E-40DD-AFC4-6F175D3DCCD1}">
                  <a14:hiddenFill xmlns:a14="http://schemas.microsoft.com/office/drawing/2010/main">
                    <a:noFill/>
                  </a14:hiddenFill>
                </a:ext>
              </a:extLst>
            </p:spPr>
          </p:cxnSp>
          <p:cxnSp>
            <p:nvCxnSpPr>
              <p:cNvPr id="25668" name="Elbow Connector 514"/>
              <p:cNvCxnSpPr>
                <a:cxnSpLocks noChangeShapeType="1"/>
                <a:endCxn id="510" idx="2"/>
              </p:cNvCxnSpPr>
              <p:nvPr/>
            </p:nvCxnSpPr>
            <p:spPr bwMode="auto">
              <a:xfrm flipV="1">
                <a:off x="4593928" y="2005735"/>
                <a:ext cx="525824" cy="114759"/>
              </a:xfrm>
              <a:prstGeom prst="bentConnector2">
                <a:avLst/>
              </a:prstGeom>
              <a:noFill/>
              <a:ln w="12700" algn="ctr">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5669" name="Straight Arrow Connector 515"/>
              <p:cNvCxnSpPr>
                <a:cxnSpLocks noChangeShapeType="1"/>
              </p:cNvCxnSpPr>
              <p:nvPr/>
            </p:nvCxnSpPr>
            <p:spPr bwMode="auto">
              <a:xfrm>
                <a:off x="4583024" y="1849529"/>
                <a:ext cx="182880" cy="0"/>
              </a:xfrm>
              <a:prstGeom prst="straightConnector1">
                <a:avLst/>
              </a:prstGeom>
              <a:noFill/>
              <a:ln w="12700" algn="ctr">
                <a:solidFill>
                  <a:schemeClr val="tx1"/>
                </a:solidFill>
                <a:round/>
                <a:headEnd type="triangle" w="med" len="med"/>
                <a:tailEnd type="none" w="sm" len="sm"/>
              </a:ln>
              <a:extLst>
                <a:ext uri="{909E8E84-426E-40DD-AFC4-6F175D3DCCD1}">
                  <a14:hiddenFill xmlns:a14="http://schemas.microsoft.com/office/drawing/2010/main">
                    <a:noFill/>
                  </a14:hiddenFill>
                </a:ext>
              </a:extLst>
            </p:spPr>
          </p:cxnSp>
        </p:grpSp>
      </p:grpSp>
      <p:sp>
        <p:nvSpPr>
          <p:cNvPr id="25644" name="TextBox 142"/>
          <p:cNvSpPr txBox="1">
            <a:spLocks noChangeArrowheads="1"/>
          </p:cNvSpPr>
          <p:nvPr/>
        </p:nvSpPr>
        <p:spPr bwMode="auto">
          <a:xfrm>
            <a:off x="5940426" y="2038350"/>
            <a:ext cx="7970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pPr eaLnBrk="1" hangingPunct="1"/>
            <a:r>
              <a:rPr lang="nb-NO" sz="1000" dirty="0" err="1">
                <a:solidFill>
                  <a:srgbClr val="003F61"/>
                </a:solidFill>
                <a:latin typeface="Calibri" pitchFamily="34" charset="0"/>
              </a:rPr>
              <a:t>Воздух</a:t>
            </a:r>
            <a:r>
              <a:rPr lang="nb-NO" sz="1000" dirty="0">
                <a:solidFill>
                  <a:srgbClr val="003F61"/>
                </a:solidFill>
                <a:latin typeface="Calibri" pitchFamily="34" charset="0"/>
              </a:rPr>
              <a:t> (O</a:t>
            </a:r>
            <a:r>
              <a:rPr lang="nb-NO" sz="1000" baseline="-25000" dirty="0">
                <a:solidFill>
                  <a:srgbClr val="003F61"/>
                </a:solidFill>
                <a:latin typeface="Calibri" pitchFamily="34" charset="0"/>
              </a:rPr>
              <a:t>2</a:t>
            </a:r>
            <a:r>
              <a:rPr lang="nb-NO" sz="1000" dirty="0">
                <a:solidFill>
                  <a:srgbClr val="003F61"/>
                </a:solidFill>
                <a:latin typeface="Calibri" pitchFamily="34" charset="0"/>
              </a:rPr>
              <a:t>)</a:t>
            </a:r>
          </a:p>
        </p:txBody>
      </p:sp>
      <p:grpSp>
        <p:nvGrpSpPr>
          <p:cNvPr id="519" name="Group 518"/>
          <p:cNvGrpSpPr/>
          <p:nvPr/>
        </p:nvGrpSpPr>
        <p:grpSpPr>
          <a:xfrm>
            <a:off x="7452400" y="1523324"/>
            <a:ext cx="1267298" cy="2145938"/>
            <a:chOff x="7380390" y="2171020"/>
            <a:chExt cx="1267298" cy="2861250"/>
          </a:xfrm>
          <a:effectLst>
            <a:outerShdw blurRad="50800" dist="38100" dir="2700000" algn="tl" rotWithShape="0">
              <a:prstClr val="black">
                <a:alpha val="40000"/>
              </a:prstClr>
            </a:outerShdw>
          </a:effectLst>
        </p:grpSpPr>
        <p:cxnSp>
          <p:nvCxnSpPr>
            <p:cNvPr id="520" name="Elbow Connector 212"/>
            <p:cNvCxnSpPr/>
            <p:nvPr/>
          </p:nvCxnSpPr>
          <p:spPr bwMode="auto">
            <a:xfrm flipH="1">
              <a:off x="7380390" y="2171020"/>
              <a:ext cx="1" cy="919350"/>
            </a:xfrm>
            <a:prstGeom prst="straightConnector1">
              <a:avLst/>
            </a:prstGeom>
            <a:solidFill>
              <a:schemeClr val="accent1"/>
            </a:solidFill>
            <a:ln w="63500" cap="flat" cmpd="sng" algn="ctr">
              <a:solidFill>
                <a:srgbClr val="5C7F34"/>
              </a:solidFill>
              <a:prstDash val="solid"/>
              <a:miter lim="800000"/>
              <a:headEnd type="none" w="med" len="med"/>
              <a:tailEnd type="triangle" w="sm" len="sm"/>
            </a:ln>
            <a:effectLst/>
          </p:spPr>
        </p:cxnSp>
        <p:cxnSp>
          <p:nvCxnSpPr>
            <p:cNvPr id="521" name="Elbow Connector 220"/>
            <p:cNvCxnSpPr/>
            <p:nvPr/>
          </p:nvCxnSpPr>
          <p:spPr bwMode="auto">
            <a:xfrm>
              <a:off x="7694330" y="3356990"/>
              <a:ext cx="953358" cy="0"/>
            </a:xfrm>
            <a:prstGeom prst="straightConnector1">
              <a:avLst/>
            </a:prstGeom>
            <a:solidFill>
              <a:schemeClr val="accent1"/>
            </a:solidFill>
            <a:ln w="63500" cap="flat" cmpd="sng" algn="ctr">
              <a:solidFill>
                <a:schemeClr val="accent2">
                  <a:lumMod val="60000"/>
                  <a:lumOff val="40000"/>
                </a:schemeClr>
              </a:solidFill>
              <a:prstDash val="solid"/>
              <a:round/>
              <a:headEnd type="none" w="med" len="med"/>
              <a:tailEnd type="triangle" w="sm" len="sm"/>
            </a:ln>
            <a:effectLst/>
          </p:spPr>
        </p:cxnSp>
        <p:cxnSp>
          <p:nvCxnSpPr>
            <p:cNvPr id="522" name="Straight Arrow Connector 521"/>
            <p:cNvCxnSpPr/>
            <p:nvPr/>
          </p:nvCxnSpPr>
          <p:spPr bwMode="auto">
            <a:xfrm>
              <a:off x="7389414" y="3856782"/>
              <a:ext cx="0" cy="1175488"/>
            </a:xfrm>
            <a:prstGeom prst="straightConnector1">
              <a:avLst/>
            </a:prstGeom>
            <a:solidFill>
              <a:schemeClr val="accent1"/>
            </a:solidFill>
            <a:ln w="63500" cap="flat" cmpd="sng" algn="ctr">
              <a:solidFill>
                <a:srgbClr val="996600"/>
              </a:solidFill>
              <a:prstDash val="solid"/>
              <a:round/>
              <a:headEnd type="none" w="med" len="med"/>
              <a:tailEnd type="triangle" w="sm" len="sm"/>
            </a:ln>
            <a:effectLst/>
          </p:spPr>
        </p:cxnSp>
      </p:grpSp>
      <p:sp>
        <p:nvSpPr>
          <p:cNvPr id="25646" name="TextBox 142"/>
          <p:cNvSpPr txBox="1">
            <a:spLocks noChangeArrowheads="1"/>
          </p:cNvSpPr>
          <p:nvPr/>
        </p:nvSpPr>
        <p:spPr bwMode="auto">
          <a:xfrm>
            <a:off x="7164389" y="3708797"/>
            <a:ext cx="6110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pPr eaLnBrk="1" hangingPunct="1"/>
            <a:r>
              <a:rPr lang="nb-NO" sz="1000">
                <a:solidFill>
                  <a:srgbClr val="663300"/>
                </a:solidFill>
                <a:latin typeface="Calibri" pitchFamily="34" charset="0"/>
              </a:rPr>
              <a:t>Сера (S)</a:t>
            </a:r>
          </a:p>
        </p:txBody>
      </p:sp>
      <p:sp>
        <p:nvSpPr>
          <p:cNvPr id="524" name="TextBox 142"/>
          <p:cNvSpPr txBox="1">
            <a:spLocks noChangeArrowheads="1"/>
          </p:cNvSpPr>
          <p:nvPr/>
        </p:nvSpPr>
        <p:spPr bwMode="auto">
          <a:xfrm>
            <a:off x="8204919" y="2174320"/>
            <a:ext cx="393056" cy="246221"/>
          </a:xfrm>
          <a:prstGeom prst="rect">
            <a:avLst/>
          </a:prstGeom>
          <a:noFill/>
          <a:ln w="9525">
            <a:noFill/>
            <a:miter lim="800000"/>
            <a:headEnd/>
            <a:tailEnd/>
          </a:ln>
        </p:spPr>
        <p:txBody>
          <a:bodyPr wrap="none">
            <a:spAutoFit/>
          </a:bodyPr>
          <a:lstStyle/>
          <a:p>
            <a:pPr>
              <a:defRPr/>
            </a:pPr>
            <a:r>
              <a:rPr lang="nb-NO" sz="1000" dirty="0">
                <a:solidFill>
                  <a:srgbClr val="007DC3">
                    <a:lumMod val="50000"/>
                  </a:srgbClr>
                </a:solidFill>
                <a:latin typeface="Calibri"/>
                <a:ea typeface="+mn-ea"/>
              </a:rPr>
              <a:t>H</a:t>
            </a:r>
            <a:r>
              <a:rPr lang="nb-NO" sz="1000" baseline="-25000" dirty="0">
                <a:solidFill>
                  <a:srgbClr val="007DC3">
                    <a:lumMod val="50000"/>
                  </a:srgbClr>
                </a:solidFill>
                <a:latin typeface="Calibri"/>
                <a:ea typeface="+mn-ea"/>
              </a:rPr>
              <a:t>2</a:t>
            </a:r>
            <a:r>
              <a:rPr lang="nb-NO" sz="1000" dirty="0">
                <a:solidFill>
                  <a:srgbClr val="007DC3">
                    <a:lumMod val="50000"/>
                  </a:srgbClr>
                </a:solidFill>
                <a:latin typeface="Calibri"/>
                <a:ea typeface="+mn-ea"/>
              </a:rPr>
              <a:t>O</a:t>
            </a:r>
          </a:p>
        </p:txBody>
      </p:sp>
      <p:sp>
        <p:nvSpPr>
          <p:cNvPr id="25648" name="TextBox 142"/>
          <p:cNvSpPr txBox="1">
            <a:spLocks noChangeArrowheads="1"/>
          </p:cNvSpPr>
          <p:nvPr/>
        </p:nvSpPr>
        <p:spPr bwMode="auto">
          <a:xfrm>
            <a:off x="6308568" y="2739629"/>
            <a:ext cx="984565"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pPr algn="ctr" eaLnBrk="1" hangingPunct="1">
              <a:lnSpc>
                <a:spcPts val="1000"/>
              </a:lnSpc>
            </a:pPr>
            <a:r>
              <a:rPr lang="nb-NO" sz="1000">
                <a:solidFill>
                  <a:srgbClr val="003F61"/>
                </a:solidFill>
                <a:latin typeface="Calibri" pitchFamily="34" charset="0"/>
              </a:rPr>
              <a:t>Система </a:t>
            </a:r>
            <a:br>
              <a:rPr lang="nb-NO" sz="1000">
                <a:solidFill>
                  <a:srgbClr val="003F61"/>
                </a:solidFill>
                <a:latin typeface="Calibri" pitchFamily="34" charset="0"/>
              </a:rPr>
            </a:br>
            <a:r>
              <a:rPr lang="nb-NO" sz="1000">
                <a:solidFill>
                  <a:srgbClr val="003F61"/>
                </a:solidFill>
                <a:latin typeface="Calibri" pitchFamily="34" charset="0"/>
              </a:rPr>
              <a:t>управления RF</a:t>
            </a:r>
          </a:p>
        </p:txBody>
      </p:sp>
      <p:sp>
        <p:nvSpPr>
          <p:cNvPr id="25649" name="TextBox 142"/>
          <p:cNvSpPr txBox="1">
            <a:spLocks noChangeArrowheads="1"/>
          </p:cNvSpPr>
          <p:nvPr/>
        </p:nvSpPr>
        <p:spPr bwMode="auto">
          <a:xfrm>
            <a:off x="5756219" y="909637"/>
            <a:ext cx="1784463"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pPr algn="ctr" eaLnBrk="1" hangingPunct="1">
              <a:lnSpc>
                <a:spcPts val="1000"/>
              </a:lnSpc>
            </a:pPr>
            <a:r>
              <a:rPr lang="nb-NO" sz="1000">
                <a:solidFill>
                  <a:srgbClr val="003F61"/>
                </a:solidFill>
                <a:latin typeface="Calibri" pitchFamily="34" charset="0"/>
              </a:rPr>
              <a:t>Система управления циклом </a:t>
            </a:r>
            <a:br>
              <a:rPr lang="nb-NO" sz="1000">
                <a:solidFill>
                  <a:srgbClr val="003F61"/>
                </a:solidFill>
                <a:latin typeface="Calibri" pitchFamily="34" charset="0"/>
              </a:rPr>
            </a:br>
            <a:r>
              <a:rPr lang="nb-NO" sz="1000">
                <a:solidFill>
                  <a:srgbClr val="003F61"/>
                </a:solidFill>
                <a:latin typeface="Calibri" pitchFamily="34" charset="0"/>
              </a:rPr>
              <a:t>распределения воздуха</a:t>
            </a:r>
          </a:p>
        </p:txBody>
      </p:sp>
      <p:sp>
        <p:nvSpPr>
          <p:cNvPr id="25650" name="TextBox 142"/>
          <p:cNvSpPr txBox="1">
            <a:spLocks noChangeArrowheads="1"/>
          </p:cNvSpPr>
          <p:nvPr/>
        </p:nvSpPr>
        <p:spPr bwMode="auto">
          <a:xfrm>
            <a:off x="3178243" y="1504950"/>
            <a:ext cx="175881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pPr algn="ctr" eaLnBrk="1" hangingPunct="1"/>
            <a:r>
              <a:rPr lang="nb-NO" sz="900" dirty="0" err="1">
                <a:solidFill>
                  <a:srgbClr val="003F61"/>
                </a:solidFill>
                <a:latin typeface="Calibri" pitchFamily="34" charset="0"/>
              </a:rPr>
              <a:t>Система</a:t>
            </a:r>
            <a:r>
              <a:rPr lang="nb-NO" sz="900" dirty="0">
                <a:solidFill>
                  <a:srgbClr val="003F61"/>
                </a:solidFill>
                <a:latin typeface="Calibri" pitchFamily="34" charset="0"/>
              </a:rPr>
              <a:t> </a:t>
            </a:r>
            <a:r>
              <a:rPr lang="nb-NO" sz="900" dirty="0" err="1">
                <a:solidFill>
                  <a:srgbClr val="003F61"/>
                </a:solidFill>
                <a:latin typeface="Calibri" pitchFamily="34" charset="0"/>
              </a:rPr>
              <a:t>управления</a:t>
            </a:r>
            <a:r>
              <a:rPr lang="nb-NO" sz="900" dirty="0">
                <a:solidFill>
                  <a:srgbClr val="003F61"/>
                </a:solidFill>
                <a:latin typeface="Calibri" pitchFamily="34" charset="0"/>
              </a:rPr>
              <a:t> </a:t>
            </a:r>
            <a:r>
              <a:rPr lang="nb-NO" sz="900" dirty="0" err="1">
                <a:solidFill>
                  <a:srgbClr val="003F61"/>
                </a:solidFill>
                <a:latin typeface="Calibri" pitchFamily="34" charset="0"/>
              </a:rPr>
              <a:t>турбинами</a:t>
            </a:r>
            <a:endParaRPr lang="nb-NO" sz="900" dirty="0">
              <a:solidFill>
                <a:srgbClr val="003F61"/>
              </a:solidFill>
              <a:latin typeface="Calibri" pitchFamily="34" charset="0"/>
            </a:endParaRPr>
          </a:p>
        </p:txBody>
      </p:sp>
      <p:sp>
        <p:nvSpPr>
          <p:cNvPr id="25651" name="TextBox 142"/>
          <p:cNvSpPr txBox="1">
            <a:spLocks noChangeArrowheads="1"/>
          </p:cNvSpPr>
          <p:nvPr/>
        </p:nvSpPr>
        <p:spPr bwMode="auto">
          <a:xfrm>
            <a:off x="7068354" y="1184672"/>
            <a:ext cx="7857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pPr algn="ctr" eaLnBrk="1" hangingPunct="1"/>
            <a:r>
              <a:rPr lang="nb-NO" sz="1000">
                <a:solidFill>
                  <a:srgbClr val="3C5422"/>
                </a:solidFill>
                <a:latin typeface="Calibri" pitchFamily="34" charset="0"/>
              </a:rPr>
              <a:t>Кислый газ</a:t>
            </a:r>
          </a:p>
        </p:txBody>
      </p:sp>
      <p:grpSp>
        <p:nvGrpSpPr>
          <p:cNvPr id="25652" name="Group 528"/>
          <p:cNvGrpSpPr>
            <a:grpSpLocks/>
          </p:cNvGrpSpPr>
          <p:nvPr/>
        </p:nvGrpSpPr>
        <p:grpSpPr bwMode="auto">
          <a:xfrm>
            <a:off x="7156450" y="2066926"/>
            <a:ext cx="609600" cy="717947"/>
            <a:chOff x="5884152" y="2713875"/>
            <a:chExt cx="776138" cy="1219195"/>
          </a:xfrm>
        </p:grpSpPr>
        <p:sp>
          <p:nvSpPr>
            <p:cNvPr id="530" name="Rounded Rectangle 529"/>
            <p:cNvSpPr/>
            <p:nvPr/>
          </p:nvSpPr>
          <p:spPr bwMode="auto">
            <a:xfrm>
              <a:off x="6138822" y="3563065"/>
              <a:ext cx="266797" cy="37000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chemeClr val="bg1">
                    <a:lumMod val="95000"/>
                  </a:schemeClr>
                </a:solidFill>
              </a:endParaRPr>
            </a:p>
          </p:txBody>
        </p:sp>
        <p:sp>
          <p:nvSpPr>
            <p:cNvPr id="531" name="Rounded Rectangle 530"/>
            <p:cNvSpPr/>
            <p:nvPr/>
          </p:nvSpPr>
          <p:spPr bwMode="auto">
            <a:xfrm>
              <a:off x="5884152" y="2713875"/>
              <a:ext cx="776138" cy="106957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anchor="ctr"/>
            <a:lstStyle/>
            <a:p>
              <a:pPr algn="ctr">
                <a:spcBef>
                  <a:spcPct val="50000"/>
                </a:spcBef>
                <a:spcAft>
                  <a:spcPct val="17000"/>
                </a:spcAft>
                <a:buClr>
                  <a:schemeClr val="tx1"/>
                </a:buClr>
                <a:buFont typeface="Wingdings" pitchFamily="2" charset="2"/>
                <a:buNone/>
                <a:defRPr/>
              </a:pPr>
              <a:endParaRPr lang="en-US" sz="1400">
                <a:solidFill>
                  <a:schemeClr val="bg1">
                    <a:lumMod val="95000"/>
                  </a:schemeClr>
                </a:solidFill>
              </a:endParaRPr>
            </a:p>
          </p:txBody>
        </p:sp>
      </p:grpSp>
      <p:sp>
        <p:nvSpPr>
          <p:cNvPr id="25653" name="TextBox 142"/>
          <p:cNvSpPr txBox="1">
            <a:spLocks noChangeArrowheads="1"/>
          </p:cNvSpPr>
          <p:nvPr/>
        </p:nvSpPr>
        <p:spPr bwMode="auto">
          <a:xfrm>
            <a:off x="7112000" y="2114550"/>
            <a:ext cx="68159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pPr algn="ctr" eaLnBrk="1" hangingPunct="1"/>
            <a:r>
              <a:rPr lang="nb-NO" sz="1000" dirty="0" err="1">
                <a:solidFill>
                  <a:srgbClr val="003F61"/>
                </a:solidFill>
                <a:latin typeface="Calibri" pitchFamily="34" charset="0"/>
              </a:rPr>
              <a:t>Печь</a:t>
            </a:r>
            <a:endParaRPr lang="nb-NO" sz="1000" dirty="0">
              <a:solidFill>
                <a:srgbClr val="003F61"/>
              </a:solidFill>
              <a:latin typeface="Calibri" pitchFamily="34" charset="0"/>
            </a:endParaRPr>
          </a:p>
          <a:p>
            <a:pPr algn="ctr" eaLnBrk="1" hangingPunct="1"/>
            <a:r>
              <a:rPr lang="nb-NO" sz="1000" dirty="0" err="1">
                <a:solidFill>
                  <a:srgbClr val="003F61"/>
                </a:solidFill>
                <a:latin typeface="Calibri" pitchFamily="34" charset="0"/>
              </a:rPr>
              <a:t>реактора</a:t>
            </a:r>
            <a:endParaRPr lang="nb-NO" sz="1000" dirty="0">
              <a:solidFill>
                <a:srgbClr val="003F61"/>
              </a:solidFill>
              <a:latin typeface="Calibri" pitchFamily="34" charset="0"/>
            </a:endParaRPr>
          </a:p>
          <a:p>
            <a:pPr algn="ctr" eaLnBrk="1" hangingPunct="1"/>
            <a:r>
              <a:rPr lang="nb-NO" sz="1000" dirty="0">
                <a:solidFill>
                  <a:srgbClr val="003F61"/>
                </a:solidFill>
                <a:latin typeface="Calibri" pitchFamily="34" charset="0"/>
              </a:rPr>
              <a:t>(RF)</a:t>
            </a:r>
          </a:p>
        </p:txBody>
      </p:sp>
      <p:grpSp>
        <p:nvGrpSpPr>
          <p:cNvPr id="552" name="Group 551"/>
          <p:cNvGrpSpPr/>
          <p:nvPr/>
        </p:nvGrpSpPr>
        <p:grpSpPr>
          <a:xfrm>
            <a:off x="5076070" y="1065387"/>
            <a:ext cx="2088290" cy="2983230"/>
            <a:chOff x="5004060" y="1560437"/>
            <a:chExt cx="2088290" cy="3977640"/>
          </a:xfrm>
          <a:effectLst>
            <a:outerShdw blurRad="50800" dist="38100" dir="2700000" algn="tl" rotWithShape="0">
              <a:prstClr val="black">
                <a:alpha val="40000"/>
              </a:prstClr>
            </a:outerShdw>
          </a:effectLst>
        </p:grpSpPr>
        <p:cxnSp>
          <p:nvCxnSpPr>
            <p:cNvPr id="553" name="Straight Connector 552"/>
            <p:cNvCxnSpPr/>
            <p:nvPr/>
          </p:nvCxnSpPr>
          <p:spPr bwMode="auto">
            <a:xfrm>
              <a:off x="5008145" y="2815764"/>
              <a:ext cx="274320" cy="0"/>
            </a:xfrm>
            <a:prstGeom prst="line">
              <a:avLst/>
            </a:prstGeom>
            <a:ln w="63500">
              <a:solidFill>
                <a:schemeClr val="accent1">
                  <a:lumMod val="75000"/>
                </a:schemeClr>
              </a:solidFill>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554" name="Straight Connector 553"/>
            <p:cNvCxnSpPr/>
            <p:nvPr/>
          </p:nvCxnSpPr>
          <p:spPr bwMode="auto">
            <a:xfrm>
              <a:off x="5008145" y="4320736"/>
              <a:ext cx="274320" cy="0"/>
            </a:xfrm>
            <a:prstGeom prst="line">
              <a:avLst/>
            </a:prstGeom>
            <a:ln w="63500">
              <a:solidFill>
                <a:schemeClr val="accent1">
                  <a:lumMod val="75000"/>
                </a:schemeClr>
              </a:solidFill>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555" name="Straight Connector 554"/>
            <p:cNvCxnSpPr/>
            <p:nvPr/>
          </p:nvCxnSpPr>
          <p:spPr bwMode="auto">
            <a:xfrm>
              <a:off x="5004060" y="5517290"/>
              <a:ext cx="274320" cy="0"/>
            </a:xfrm>
            <a:prstGeom prst="line">
              <a:avLst/>
            </a:prstGeom>
            <a:ln w="63500">
              <a:solidFill>
                <a:schemeClr val="accent1">
                  <a:lumMod val="75000"/>
                </a:schemeClr>
              </a:solidFill>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556" name="Straight Connector 555"/>
            <p:cNvCxnSpPr/>
            <p:nvPr/>
          </p:nvCxnSpPr>
          <p:spPr bwMode="auto">
            <a:xfrm flipH="1">
              <a:off x="5258190" y="1560437"/>
              <a:ext cx="1" cy="3977640"/>
            </a:xfrm>
            <a:prstGeom prst="line">
              <a:avLst/>
            </a:prstGeom>
            <a:ln w="63500">
              <a:solidFill>
                <a:schemeClr val="accent1">
                  <a:lumMod val="75000"/>
                </a:schemeClr>
              </a:solidFill>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557" name="Elbow Connector 556"/>
            <p:cNvCxnSpPr/>
            <p:nvPr/>
          </p:nvCxnSpPr>
          <p:spPr bwMode="auto">
            <a:xfrm>
              <a:off x="5049814" y="1567781"/>
              <a:ext cx="2042536" cy="1645920"/>
            </a:xfrm>
            <a:prstGeom prst="bentConnector3">
              <a:avLst>
                <a:gd name="adj1" fmla="val 10828"/>
              </a:avLst>
            </a:prstGeom>
            <a:solidFill>
              <a:schemeClr val="accent1"/>
            </a:solidFill>
            <a:ln w="63500" cap="flat" cmpd="sng" algn="ctr">
              <a:solidFill>
                <a:schemeClr val="accent1">
                  <a:lumMod val="75000"/>
                </a:schemeClr>
              </a:solidFill>
              <a:prstDash val="solid"/>
              <a:miter lim="800000"/>
              <a:headEnd type="none" w="med" len="med"/>
              <a:tailEnd type="triangle" w="sm" len="sm"/>
            </a:ln>
            <a:effectLst/>
          </p:spPr>
        </p:cxnSp>
      </p:grpSp>
      <p:pic>
        <p:nvPicPr>
          <p:cNvPr id="558" name="Picture 557"/>
          <p:cNvPicPr>
            <a:picLocks/>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768574">
            <a:off x="1191857" y="3750533"/>
            <a:ext cx="246888" cy="61898"/>
          </a:xfrm>
          <a:prstGeom prst="rect">
            <a:avLst/>
          </a:prstGeom>
        </p:spPr>
      </p:pic>
      <p:sp>
        <p:nvSpPr>
          <p:cNvPr id="559" name="Rectangle 558"/>
          <p:cNvSpPr/>
          <p:nvPr/>
        </p:nvSpPr>
        <p:spPr bwMode="auto">
          <a:xfrm>
            <a:off x="1965325" y="2420541"/>
            <a:ext cx="77788" cy="261938"/>
          </a:xfrm>
          <a:prstGeom prst="rect">
            <a:avLst/>
          </a:prstGeom>
          <a:solidFill>
            <a:schemeClr val="bg1"/>
          </a:solidFill>
          <a:ln w="12700" cap="flat" cmpd="sng" algn="ctr">
            <a:noFill/>
            <a:prstDash val="solid"/>
            <a:round/>
            <a:headEnd type="none" w="med" len="med"/>
            <a:tailEnd type="none" w="med" len="med"/>
          </a:ln>
          <a:effectLst>
            <a:outerShdw blurRad="50800" dist="38100" dir="10800000" sx="69000" sy="69000" algn="r" rotWithShape="0">
              <a:prstClr val="black">
                <a:alpha val="40000"/>
              </a:prstClr>
            </a:outerShdw>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560" name="Rectangle 559"/>
          <p:cNvSpPr/>
          <p:nvPr/>
        </p:nvSpPr>
        <p:spPr bwMode="auto">
          <a:xfrm>
            <a:off x="5508625" y="2413397"/>
            <a:ext cx="77788" cy="261938"/>
          </a:xfrm>
          <a:prstGeom prst="rect">
            <a:avLst/>
          </a:prstGeom>
          <a:solidFill>
            <a:schemeClr val="bg1"/>
          </a:solidFill>
          <a:ln w="12700" cap="flat" cmpd="sng" algn="ctr">
            <a:noFill/>
            <a:prstDash val="solid"/>
            <a:round/>
            <a:headEnd type="none" w="med" len="med"/>
            <a:tailEnd type="none" w="med" len="med"/>
          </a:ln>
          <a:effectLst>
            <a:outerShdw blurRad="50800" dist="38100" sx="69000" sy="69000" algn="l" rotWithShape="0">
              <a:prstClr val="black">
                <a:alpha val="40000"/>
              </a:prstClr>
            </a:outerShdw>
          </a:effectLst>
        </p:spPr>
        <p:txBody>
          <a:bodyPr wrap="none" anchor="ctr"/>
          <a:lstStyle/>
          <a:p>
            <a:pPr algn="ctr">
              <a:spcBef>
                <a:spcPct val="50000"/>
              </a:spcBef>
              <a:spcAft>
                <a:spcPct val="17000"/>
              </a:spcAft>
              <a:buClr>
                <a:schemeClr val="tx1"/>
              </a:buClr>
              <a:buFont typeface="Wingdings" pitchFamily="2" charset="2"/>
              <a:buNone/>
              <a:defRPr/>
            </a:pPr>
            <a:endParaRPr lang="en-US" sz="1400">
              <a:solidFill>
                <a:srgbClr val="292929"/>
              </a:solidFill>
              <a:latin typeface="Arial" charset="0"/>
            </a:endParaRPr>
          </a:p>
        </p:txBody>
      </p:sp>
      <p:sp>
        <p:nvSpPr>
          <p:cNvPr id="25658" name="Title 16"/>
          <p:cNvSpPr>
            <a:spLocks noGrp="1"/>
          </p:cNvSpPr>
          <p:nvPr>
            <p:ph type="title"/>
          </p:nvPr>
        </p:nvSpPr>
        <p:spPr>
          <a:xfrm>
            <a:off x="119817" y="4807"/>
            <a:ext cx="5097498" cy="396409"/>
          </a:xfrm>
        </p:spPr>
        <p:txBody>
          <a:bodyPr/>
          <a:lstStyle/>
          <a:p>
            <a:r>
              <a:rPr lang="ru-RU" dirty="0" smtClean="0"/>
              <a:t>Технологическая схема процесса</a:t>
            </a:r>
            <a:endParaRPr lang="en-GB" dirty="0" smtClean="0"/>
          </a:p>
        </p:txBody>
      </p:sp>
      <p:sp>
        <p:nvSpPr>
          <p:cNvPr id="16387" name="Oval 124"/>
          <p:cNvSpPr>
            <a:spLocks noChangeArrowheads="1"/>
          </p:cNvSpPr>
          <p:nvPr/>
        </p:nvSpPr>
        <p:spPr bwMode="auto">
          <a:xfrm>
            <a:off x="1979613" y="686992"/>
            <a:ext cx="2208212" cy="783431"/>
          </a:xfrm>
          <a:prstGeom prst="ellipse">
            <a:avLst/>
          </a:prstGeom>
          <a:noFill/>
          <a:ln w="38100" algn="ctr">
            <a:solidFill>
              <a:srgbClr val="FF0000">
                <a:alpha val="66000"/>
              </a:srgbClr>
            </a:solidFill>
            <a:round/>
            <a:headEnd/>
            <a:tailEnd/>
          </a:ln>
          <a:effectLst>
            <a:outerShdw blurRad="50800" dist="38100" dir="2700000" algn="tl" rotWithShape="0">
              <a:prstClr val="black">
                <a:alpha val="40000"/>
              </a:prstClr>
            </a:outerShdw>
          </a:effectLst>
        </p:spPr>
        <p:txBody>
          <a:bodyPr anchor="ctr"/>
          <a:lstStyle/>
          <a:p>
            <a:pPr algn="ctr">
              <a:spcAft>
                <a:spcPct val="17000"/>
              </a:spcAft>
              <a:buClr>
                <a:schemeClr val="tx1"/>
              </a:buClr>
              <a:buFont typeface="Wingdings" pitchFamily="2" charset="2"/>
              <a:buNone/>
              <a:defRPr/>
            </a:pPr>
            <a:endParaRPr lang="en-US" sz="1400" dirty="0">
              <a:solidFill>
                <a:srgbClr val="292929"/>
              </a:solidFill>
              <a:latin typeface="Arial" charset="0"/>
            </a:endParaRPr>
          </a:p>
        </p:txBody>
      </p:sp>
      <p:sp>
        <p:nvSpPr>
          <p:cNvPr id="222" name="Oval 124"/>
          <p:cNvSpPr>
            <a:spLocks noChangeArrowheads="1"/>
          </p:cNvSpPr>
          <p:nvPr/>
        </p:nvSpPr>
        <p:spPr bwMode="auto">
          <a:xfrm>
            <a:off x="6903720" y="1904795"/>
            <a:ext cx="1066800" cy="1003183"/>
          </a:xfrm>
          <a:prstGeom prst="ellipse">
            <a:avLst/>
          </a:prstGeom>
          <a:noFill/>
          <a:ln w="38100" algn="ctr">
            <a:solidFill>
              <a:srgbClr val="FF0000">
                <a:alpha val="66000"/>
              </a:srgbClr>
            </a:solidFill>
            <a:round/>
            <a:headEnd/>
            <a:tailEnd/>
          </a:ln>
          <a:effectLst>
            <a:outerShdw blurRad="50800" dist="38100" dir="2700000" algn="tl" rotWithShape="0">
              <a:prstClr val="black">
                <a:alpha val="40000"/>
              </a:prstClr>
            </a:outerShdw>
          </a:effectLst>
        </p:spPr>
        <p:txBody>
          <a:bodyPr anchor="ctr"/>
          <a:lstStyle/>
          <a:p>
            <a:pPr algn="ctr">
              <a:spcAft>
                <a:spcPct val="17000"/>
              </a:spcAft>
              <a:buClr>
                <a:schemeClr val="tx1"/>
              </a:buClr>
              <a:buFont typeface="Wingdings" pitchFamily="2" charset="2"/>
              <a:buNone/>
              <a:defRPr/>
            </a:pPr>
            <a:endParaRPr lang="en-US" sz="1400" dirty="0">
              <a:solidFill>
                <a:srgbClr val="292929"/>
              </a:solidFill>
              <a:latin typeface="Arial" charset="0"/>
            </a:endParaRPr>
          </a:p>
        </p:txBody>
      </p:sp>
    </p:spTree>
    <p:extLst>
      <p:ext uri="{BB962C8B-B14F-4D97-AF65-F5344CB8AC3E}">
        <p14:creationId xmlns:p14="http://schemas.microsoft.com/office/powerpoint/2010/main" val="15581292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500"/>
                                        <p:tgtEl>
                                          <p:spTgt spid="16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2"/>
                                        </p:tgtEl>
                                        <p:attrNameLst>
                                          <p:attrName>style.visibility</p:attrName>
                                        </p:attrNameLst>
                                      </p:cBhvr>
                                      <p:to>
                                        <p:strVal val="visible"/>
                                      </p:to>
                                    </p:set>
                                    <p:animEffect transition="in" filter="fade">
                                      <p:cBhvr>
                                        <p:cTn id="12"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2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128885"/>
            <a:ext cx="4223582" cy="338554"/>
          </a:xfrm>
        </p:spPr>
        <p:txBody>
          <a:bodyPr/>
          <a:lstStyle/>
          <a:p>
            <a:pPr algn="l"/>
            <a:r>
              <a:rPr lang="en-GB" dirty="0" err="1">
                <a:solidFill>
                  <a:schemeClr val="accent3"/>
                </a:solidFill>
              </a:rPr>
              <a:t>Аналитический</a:t>
            </a:r>
            <a:r>
              <a:rPr lang="en-GB" dirty="0" smtClean="0"/>
              <a:t> </a:t>
            </a:r>
            <a:r>
              <a:rPr lang="en-GB" dirty="0" err="1" smtClean="0">
                <a:solidFill>
                  <a:schemeClr val="accent3"/>
                </a:solidFill>
              </a:rPr>
              <a:t>процесс</a:t>
            </a:r>
            <a:endParaRPr lang="en-GB" dirty="0">
              <a:solidFill>
                <a:schemeClr val="accent3"/>
              </a:solidFill>
            </a:endParaRPr>
          </a:p>
        </p:txBody>
      </p:sp>
      <p:sp>
        <p:nvSpPr>
          <p:cNvPr id="29" name="Content Placeholder 28"/>
          <p:cNvSpPr>
            <a:spLocks noGrp="1"/>
          </p:cNvSpPr>
          <p:nvPr>
            <p:ph idx="1"/>
          </p:nvPr>
        </p:nvSpPr>
        <p:spPr>
          <a:xfrm>
            <a:off x="638179" y="1108993"/>
            <a:ext cx="8201025" cy="1421928"/>
          </a:xfrm>
        </p:spPr>
        <p:txBody>
          <a:bodyPr/>
          <a:lstStyle/>
          <a:p>
            <a:r>
              <a:rPr lang="en-GB" dirty="0" err="1" smtClean="0"/>
              <a:t>Отправной</a:t>
            </a:r>
            <a:r>
              <a:rPr lang="en-GB" dirty="0" smtClean="0"/>
              <a:t> </a:t>
            </a:r>
            <a:r>
              <a:rPr lang="en-GB" dirty="0" err="1" smtClean="0"/>
              <a:t>точкой</a:t>
            </a:r>
            <a:r>
              <a:rPr lang="en-GB" dirty="0" smtClean="0"/>
              <a:t> </a:t>
            </a:r>
            <a:r>
              <a:rPr lang="en-GB" dirty="0" err="1" smtClean="0"/>
              <a:t>процесса</a:t>
            </a:r>
            <a:r>
              <a:rPr lang="en-GB" dirty="0" smtClean="0"/>
              <a:t> </a:t>
            </a:r>
            <a:r>
              <a:rPr lang="en-US" dirty="0" smtClean="0"/>
              <a:t>SAS PAM</a:t>
            </a:r>
            <a:r>
              <a:rPr lang="en-GB" dirty="0" smtClean="0"/>
              <a:t> </a:t>
            </a:r>
            <a:r>
              <a:rPr lang="en-GB" dirty="0" err="1" smtClean="0"/>
              <a:t>являются</a:t>
            </a:r>
            <a:r>
              <a:rPr lang="en-GB" dirty="0" smtClean="0"/>
              <a:t> </a:t>
            </a:r>
            <a:r>
              <a:rPr lang="en-GB" dirty="0" err="1" smtClean="0"/>
              <a:t>необработанные</a:t>
            </a:r>
            <a:r>
              <a:rPr lang="en-GB" dirty="0" smtClean="0"/>
              <a:t> </a:t>
            </a:r>
            <a:r>
              <a:rPr lang="en-GB" dirty="0" err="1" smtClean="0"/>
              <a:t>данные</a:t>
            </a:r>
            <a:r>
              <a:rPr lang="en-GB" dirty="0" smtClean="0"/>
              <a:t>, </a:t>
            </a:r>
            <a:r>
              <a:rPr lang="en-GB" dirty="0" err="1" smtClean="0"/>
              <a:t>например</a:t>
            </a:r>
            <a:r>
              <a:rPr lang="en-GB" dirty="0" smtClean="0"/>
              <a:t> </a:t>
            </a:r>
            <a:r>
              <a:rPr lang="en-GB" dirty="0" err="1" smtClean="0"/>
              <a:t>данные</a:t>
            </a:r>
            <a:r>
              <a:rPr lang="en-GB" dirty="0" smtClean="0"/>
              <a:t> </a:t>
            </a:r>
            <a:r>
              <a:rPr lang="en-GB" dirty="0" err="1" smtClean="0"/>
              <a:t>по</a:t>
            </a:r>
            <a:r>
              <a:rPr lang="en-GB" dirty="0" smtClean="0"/>
              <a:t> </a:t>
            </a:r>
            <a:r>
              <a:rPr lang="en-GB" dirty="0" err="1" smtClean="0"/>
              <a:t>временным</a:t>
            </a:r>
            <a:r>
              <a:rPr lang="en-GB" dirty="0" smtClean="0"/>
              <a:t> </a:t>
            </a:r>
            <a:r>
              <a:rPr lang="en-GB" dirty="0" err="1" smtClean="0"/>
              <a:t>рядам</a:t>
            </a:r>
            <a:r>
              <a:rPr lang="en-GB" dirty="0" smtClean="0"/>
              <a:t>, </a:t>
            </a:r>
            <a:r>
              <a:rPr lang="en-GB" dirty="0" err="1" smtClean="0"/>
              <a:t>полученные</a:t>
            </a:r>
            <a:r>
              <a:rPr lang="en-GB" dirty="0" smtClean="0"/>
              <a:t> с </a:t>
            </a:r>
            <a:r>
              <a:rPr lang="en-GB" dirty="0" err="1" smtClean="0"/>
              <a:t>датчик</a:t>
            </a:r>
            <a:r>
              <a:rPr lang="ru-RU" dirty="0" err="1" smtClean="0"/>
              <a:t>ов</a:t>
            </a:r>
            <a:r>
              <a:rPr lang="en-GB" dirty="0" smtClean="0"/>
              <a:t>.</a:t>
            </a:r>
          </a:p>
          <a:p>
            <a:r>
              <a:rPr lang="en-GB" dirty="0" err="1" smtClean="0"/>
              <a:t>Интерес</a:t>
            </a:r>
            <a:r>
              <a:rPr lang="en-GB" dirty="0" smtClean="0"/>
              <a:t> </a:t>
            </a:r>
            <a:r>
              <a:rPr lang="en-GB" dirty="0" err="1" smtClean="0"/>
              <a:t>представляет</a:t>
            </a:r>
            <a:r>
              <a:rPr lang="en-GB" dirty="0" smtClean="0"/>
              <a:t> </a:t>
            </a:r>
            <a:r>
              <a:rPr lang="en-GB" dirty="0" err="1" smtClean="0"/>
              <a:t>период</a:t>
            </a:r>
            <a:r>
              <a:rPr lang="en-GB" dirty="0" smtClean="0"/>
              <a:t>, </a:t>
            </a:r>
            <a:r>
              <a:rPr lang="en-GB" dirty="0" err="1" smtClean="0"/>
              <a:t>ведущий</a:t>
            </a:r>
            <a:r>
              <a:rPr lang="en-GB" dirty="0" smtClean="0"/>
              <a:t> к </a:t>
            </a:r>
            <a:r>
              <a:rPr lang="en-GB" dirty="0" err="1" smtClean="0"/>
              <a:t>событию</a:t>
            </a:r>
            <a:r>
              <a:rPr lang="en-GB" dirty="0" smtClean="0"/>
              <a:t>.</a:t>
            </a:r>
            <a:endParaRPr lang="en-GB" dirty="0"/>
          </a:p>
        </p:txBody>
      </p:sp>
      <p:pic>
        <p:nvPicPr>
          <p:cNvPr id="1028" name="Picture 4" descr="http://www.3dinstruments.com/images/categories/4.5%20inch%20Process%20Gauge.JPG"/>
          <p:cNvPicPr>
            <a:picLocks noChangeAspect="1" noChangeArrowheads="1"/>
          </p:cNvPicPr>
          <p:nvPr/>
        </p:nvPicPr>
        <p:blipFill>
          <a:blip r:embed="rId3" cstate="print"/>
          <a:srcRect l="8174" t="6250" r="8038" b="9374"/>
          <a:stretch>
            <a:fillRect/>
          </a:stretch>
        </p:blipFill>
        <p:spPr bwMode="auto">
          <a:xfrm>
            <a:off x="557187" y="2752711"/>
            <a:ext cx="922079" cy="1071570"/>
          </a:xfrm>
          <a:prstGeom prst="rect">
            <a:avLst/>
          </a:prstGeom>
          <a:noFill/>
        </p:spPr>
      </p:pic>
      <p:grpSp>
        <p:nvGrpSpPr>
          <p:cNvPr id="3" name="Group 25"/>
          <p:cNvGrpSpPr/>
          <p:nvPr/>
        </p:nvGrpSpPr>
        <p:grpSpPr>
          <a:xfrm>
            <a:off x="3057517" y="2752710"/>
            <a:ext cx="5167965" cy="1335123"/>
            <a:chOff x="1285852" y="2358224"/>
            <a:chExt cx="7721112" cy="3064695"/>
          </a:xfrm>
        </p:grpSpPr>
        <p:sp>
          <p:nvSpPr>
            <p:cNvPr id="5" name="Freeform 8"/>
            <p:cNvSpPr>
              <a:spLocks/>
            </p:cNvSpPr>
            <p:nvPr/>
          </p:nvSpPr>
          <p:spPr bwMode="auto">
            <a:xfrm>
              <a:off x="1500166" y="3143248"/>
              <a:ext cx="7291754" cy="1446213"/>
            </a:xfrm>
            <a:custGeom>
              <a:avLst/>
              <a:gdLst/>
              <a:ahLst/>
              <a:cxnLst>
                <a:cxn ang="0">
                  <a:pos x="0" y="600"/>
                </a:cxn>
                <a:cxn ang="0">
                  <a:pos x="240" y="528"/>
                </a:cxn>
                <a:cxn ang="0">
                  <a:pos x="336" y="560"/>
                </a:cxn>
                <a:cxn ang="0">
                  <a:pos x="440" y="576"/>
                </a:cxn>
                <a:cxn ang="0">
                  <a:pos x="520" y="480"/>
                </a:cxn>
                <a:cxn ang="0">
                  <a:pos x="880" y="536"/>
                </a:cxn>
                <a:cxn ang="0">
                  <a:pos x="1128" y="536"/>
                </a:cxn>
                <a:cxn ang="0">
                  <a:pos x="1200" y="464"/>
                </a:cxn>
                <a:cxn ang="0">
                  <a:pos x="1408" y="480"/>
                </a:cxn>
                <a:cxn ang="0">
                  <a:pos x="1648" y="568"/>
                </a:cxn>
                <a:cxn ang="0">
                  <a:pos x="1880" y="504"/>
                </a:cxn>
                <a:cxn ang="0">
                  <a:pos x="1968" y="408"/>
                </a:cxn>
                <a:cxn ang="0">
                  <a:pos x="2048" y="176"/>
                </a:cxn>
                <a:cxn ang="0">
                  <a:pos x="2120" y="8"/>
                </a:cxn>
                <a:cxn ang="0">
                  <a:pos x="2168" y="224"/>
                </a:cxn>
                <a:cxn ang="0">
                  <a:pos x="2264" y="432"/>
                </a:cxn>
                <a:cxn ang="0">
                  <a:pos x="2432" y="488"/>
                </a:cxn>
                <a:cxn ang="0">
                  <a:pos x="2528" y="552"/>
                </a:cxn>
                <a:cxn ang="0">
                  <a:pos x="2728" y="448"/>
                </a:cxn>
                <a:cxn ang="0">
                  <a:pos x="2872" y="512"/>
                </a:cxn>
                <a:cxn ang="0">
                  <a:pos x="3024" y="488"/>
                </a:cxn>
                <a:cxn ang="0">
                  <a:pos x="3344" y="456"/>
                </a:cxn>
                <a:cxn ang="0">
                  <a:pos x="3472" y="544"/>
                </a:cxn>
                <a:cxn ang="0">
                  <a:pos x="3616" y="792"/>
                </a:cxn>
                <a:cxn ang="0">
                  <a:pos x="3640" y="856"/>
                </a:cxn>
                <a:cxn ang="0">
                  <a:pos x="3664" y="464"/>
                </a:cxn>
                <a:cxn ang="0">
                  <a:pos x="3784" y="352"/>
                </a:cxn>
                <a:cxn ang="0">
                  <a:pos x="3920" y="376"/>
                </a:cxn>
                <a:cxn ang="0">
                  <a:pos x="4000" y="408"/>
                </a:cxn>
                <a:cxn ang="0">
                  <a:pos x="4080" y="360"/>
                </a:cxn>
                <a:cxn ang="0">
                  <a:pos x="4176" y="280"/>
                </a:cxn>
                <a:cxn ang="0">
                  <a:pos x="4208" y="368"/>
                </a:cxn>
                <a:cxn ang="0">
                  <a:pos x="4224" y="464"/>
                </a:cxn>
                <a:cxn ang="0">
                  <a:pos x="4248" y="304"/>
                </a:cxn>
                <a:cxn ang="0">
                  <a:pos x="4296" y="512"/>
                </a:cxn>
                <a:cxn ang="0">
                  <a:pos x="4320" y="344"/>
                </a:cxn>
                <a:cxn ang="0">
                  <a:pos x="4360" y="456"/>
                </a:cxn>
                <a:cxn ang="0">
                  <a:pos x="4392" y="272"/>
                </a:cxn>
                <a:cxn ang="0">
                  <a:pos x="4448" y="552"/>
                </a:cxn>
                <a:cxn ang="0">
                  <a:pos x="4472" y="304"/>
                </a:cxn>
                <a:cxn ang="0">
                  <a:pos x="4512" y="472"/>
                </a:cxn>
                <a:cxn ang="0">
                  <a:pos x="4536" y="328"/>
                </a:cxn>
                <a:cxn ang="0">
                  <a:pos x="4664" y="392"/>
                </a:cxn>
                <a:cxn ang="0">
                  <a:pos x="4864" y="304"/>
                </a:cxn>
                <a:cxn ang="0">
                  <a:pos x="4976" y="320"/>
                </a:cxn>
              </a:cxnLst>
              <a:rect l="0" t="0" r="r" b="b"/>
              <a:pathLst>
                <a:path w="4976" h="911">
                  <a:moveTo>
                    <a:pt x="0" y="600"/>
                  </a:moveTo>
                  <a:cubicBezTo>
                    <a:pt x="92" y="567"/>
                    <a:pt x="184" y="535"/>
                    <a:pt x="240" y="528"/>
                  </a:cubicBezTo>
                  <a:cubicBezTo>
                    <a:pt x="296" y="521"/>
                    <a:pt x="303" y="552"/>
                    <a:pt x="336" y="560"/>
                  </a:cubicBezTo>
                  <a:cubicBezTo>
                    <a:pt x="369" y="568"/>
                    <a:pt x="409" y="589"/>
                    <a:pt x="440" y="576"/>
                  </a:cubicBezTo>
                  <a:cubicBezTo>
                    <a:pt x="471" y="563"/>
                    <a:pt x="447" y="487"/>
                    <a:pt x="520" y="480"/>
                  </a:cubicBezTo>
                  <a:cubicBezTo>
                    <a:pt x="593" y="473"/>
                    <a:pt x="779" y="527"/>
                    <a:pt x="880" y="536"/>
                  </a:cubicBezTo>
                  <a:cubicBezTo>
                    <a:pt x="981" y="545"/>
                    <a:pt x="1075" y="548"/>
                    <a:pt x="1128" y="536"/>
                  </a:cubicBezTo>
                  <a:cubicBezTo>
                    <a:pt x="1181" y="524"/>
                    <a:pt x="1153" y="473"/>
                    <a:pt x="1200" y="464"/>
                  </a:cubicBezTo>
                  <a:cubicBezTo>
                    <a:pt x="1247" y="455"/>
                    <a:pt x="1333" y="463"/>
                    <a:pt x="1408" y="480"/>
                  </a:cubicBezTo>
                  <a:cubicBezTo>
                    <a:pt x="1483" y="497"/>
                    <a:pt x="1569" y="564"/>
                    <a:pt x="1648" y="568"/>
                  </a:cubicBezTo>
                  <a:cubicBezTo>
                    <a:pt x="1727" y="572"/>
                    <a:pt x="1827" y="531"/>
                    <a:pt x="1880" y="504"/>
                  </a:cubicBezTo>
                  <a:cubicBezTo>
                    <a:pt x="1933" y="477"/>
                    <a:pt x="1940" y="463"/>
                    <a:pt x="1968" y="408"/>
                  </a:cubicBezTo>
                  <a:cubicBezTo>
                    <a:pt x="1996" y="353"/>
                    <a:pt x="2023" y="243"/>
                    <a:pt x="2048" y="176"/>
                  </a:cubicBezTo>
                  <a:cubicBezTo>
                    <a:pt x="2073" y="109"/>
                    <a:pt x="2100" y="0"/>
                    <a:pt x="2120" y="8"/>
                  </a:cubicBezTo>
                  <a:cubicBezTo>
                    <a:pt x="2140" y="16"/>
                    <a:pt x="2144" y="153"/>
                    <a:pt x="2168" y="224"/>
                  </a:cubicBezTo>
                  <a:cubicBezTo>
                    <a:pt x="2192" y="295"/>
                    <a:pt x="2220" y="388"/>
                    <a:pt x="2264" y="432"/>
                  </a:cubicBezTo>
                  <a:cubicBezTo>
                    <a:pt x="2308" y="476"/>
                    <a:pt x="2388" y="468"/>
                    <a:pt x="2432" y="488"/>
                  </a:cubicBezTo>
                  <a:cubicBezTo>
                    <a:pt x="2476" y="508"/>
                    <a:pt x="2479" y="559"/>
                    <a:pt x="2528" y="552"/>
                  </a:cubicBezTo>
                  <a:cubicBezTo>
                    <a:pt x="2577" y="545"/>
                    <a:pt x="2671" y="455"/>
                    <a:pt x="2728" y="448"/>
                  </a:cubicBezTo>
                  <a:cubicBezTo>
                    <a:pt x="2785" y="441"/>
                    <a:pt x="2823" y="505"/>
                    <a:pt x="2872" y="512"/>
                  </a:cubicBezTo>
                  <a:cubicBezTo>
                    <a:pt x="2921" y="519"/>
                    <a:pt x="2945" y="497"/>
                    <a:pt x="3024" y="488"/>
                  </a:cubicBezTo>
                  <a:cubicBezTo>
                    <a:pt x="3103" y="479"/>
                    <a:pt x="3269" y="447"/>
                    <a:pt x="3344" y="456"/>
                  </a:cubicBezTo>
                  <a:cubicBezTo>
                    <a:pt x="3419" y="465"/>
                    <a:pt x="3427" y="488"/>
                    <a:pt x="3472" y="544"/>
                  </a:cubicBezTo>
                  <a:cubicBezTo>
                    <a:pt x="3517" y="600"/>
                    <a:pt x="3588" y="740"/>
                    <a:pt x="3616" y="792"/>
                  </a:cubicBezTo>
                  <a:cubicBezTo>
                    <a:pt x="3644" y="844"/>
                    <a:pt x="3632" y="911"/>
                    <a:pt x="3640" y="856"/>
                  </a:cubicBezTo>
                  <a:cubicBezTo>
                    <a:pt x="3648" y="801"/>
                    <a:pt x="3640" y="548"/>
                    <a:pt x="3664" y="464"/>
                  </a:cubicBezTo>
                  <a:cubicBezTo>
                    <a:pt x="3688" y="380"/>
                    <a:pt x="3741" y="367"/>
                    <a:pt x="3784" y="352"/>
                  </a:cubicBezTo>
                  <a:cubicBezTo>
                    <a:pt x="3827" y="337"/>
                    <a:pt x="3884" y="367"/>
                    <a:pt x="3920" y="376"/>
                  </a:cubicBezTo>
                  <a:cubicBezTo>
                    <a:pt x="3956" y="385"/>
                    <a:pt x="3973" y="411"/>
                    <a:pt x="4000" y="408"/>
                  </a:cubicBezTo>
                  <a:cubicBezTo>
                    <a:pt x="4027" y="405"/>
                    <a:pt x="4051" y="381"/>
                    <a:pt x="4080" y="360"/>
                  </a:cubicBezTo>
                  <a:cubicBezTo>
                    <a:pt x="4109" y="339"/>
                    <a:pt x="4155" y="279"/>
                    <a:pt x="4176" y="280"/>
                  </a:cubicBezTo>
                  <a:cubicBezTo>
                    <a:pt x="4197" y="281"/>
                    <a:pt x="4200" y="337"/>
                    <a:pt x="4208" y="368"/>
                  </a:cubicBezTo>
                  <a:cubicBezTo>
                    <a:pt x="4216" y="399"/>
                    <a:pt x="4217" y="475"/>
                    <a:pt x="4224" y="464"/>
                  </a:cubicBezTo>
                  <a:cubicBezTo>
                    <a:pt x="4231" y="453"/>
                    <a:pt x="4236" y="296"/>
                    <a:pt x="4248" y="304"/>
                  </a:cubicBezTo>
                  <a:cubicBezTo>
                    <a:pt x="4260" y="312"/>
                    <a:pt x="4284" y="505"/>
                    <a:pt x="4296" y="512"/>
                  </a:cubicBezTo>
                  <a:cubicBezTo>
                    <a:pt x="4308" y="519"/>
                    <a:pt x="4309" y="353"/>
                    <a:pt x="4320" y="344"/>
                  </a:cubicBezTo>
                  <a:cubicBezTo>
                    <a:pt x="4331" y="335"/>
                    <a:pt x="4348" y="468"/>
                    <a:pt x="4360" y="456"/>
                  </a:cubicBezTo>
                  <a:cubicBezTo>
                    <a:pt x="4372" y="444"/>
                    <a:pt x="4377" y="256"/>
                    <a:pt x="4392" y="272"/>
                  </a:cubicBezTo>
                  <a:cubicBezTo>
                    <a:pt x="4407" y="288"/>
                    <a:pt x="4435" y="547"/>
                    <a:pt x="4448" y="552"/>
                  </a:cubicBezTo>
                  <a:cubicBezTo>
                    <a:pt x="4461" y="557"/>
                    <a:pt x="4461" y="317"/>
                    <a:pt x="4472" y="304"/>
                  </a:cubicBezTo>
                  <a:cubicBezTo>
                    <a:pt x="4483" y="291"/>
                    <a:pt x="4501" y="468"/>
                    <a:pt x="4512" y="472"/>
                  </a:cubicBezTo>
                  <a:cubicBezTo>
                    <a:pt x="4523" y="476"/>
                    <a:pt x="4511" y="341"/>
                    <a:pt x="4536" y="328"/>
                  </a:cubicBezTo>
                  <a:cubicBezTo>
                    <a:pt x="4561" y="315"/>
                    <a:pt x="4609" y="396"/>
                    <a:pt x="4664" y="392"/>
                  </a:cubicBezTo>
                  <a:cubicBezTo>
                    <a:pt x="4719" y="388"/>
                    <a:pt x="4812" y="316"/>
                    <a:pt x="4864" y="304"/>
                  </a:cubicBezTo>
                  <a:cubicBezTo>
                    <a:pt x="4916" y="292"/>
                    <a:pt x="4956" y="316"/>
                    <a:pt x="4976" y="320"/>
                  </a:cubicBezTo>
                </a:path>
              </a:pathLst>
            </a:custGeom>
            <a:noFill/>
            <a:ln w="9525" cap="flat" cmpd="sng">
              <a:solidFill>
                <a:srgbClr val="000000"/>
              </a:solidFill>
              <a:prstDash val="solid"/>
              <a:round/>
              <a:headEnd/>
              <a:tailEnd/>
            </a:ln>
            <a:effectLst/>
          </p:spPr>
          <p:txBody>
            <a:bodyPr/>
            <a:lstStyle/>
            <a:p>
              <a:endParaRPr lang="en-US" dirty="0"/>
            </a:p>
          </p:txBody>
        </p:sp>
        <p:grpSp>
          <p:nvGrpSpPr>
            <p:cNvPr id="4" name="Group 18"/>
            <p:cNvGrpSpPr>
              <a:grpSpLocks/>
            </p:cNvGrpSpPr>
            <p:nvPr/>
          </p:nvGrpSpPr>
          <p:grpSpPr bwMode="auto">
            <a:xfrm>
              <a:off x="1285852" y="4714893"/>
              <a:ext cx="7721112" cy="708026"/>
              <a:chOff x="512" y="3728"/>
              <a:chExt cx="5269" cy="446"/>
            </a:xfrm>
          </p:grpSpPr>
          <p:sp>
            <p:nvSpPr>
              <p:cNvPr id="10" name="Line 12"/>
              <p:cNvSpPr>
                <a:spLocks noChangeShapeType="1"/>
              </p:cNvSpPr>
              <p:nvPr/>
            </p:nvSpPr>
            <p:spPr bwMode="auto">
              <a:xfrm>
                <a:off x="512" y="3728"/>
                <a:ext cx="5160" cy="0"/>
              </a:xfrm>
              <a:prstGeom prst="line">
                <a:avLst/>
              </a:prstGeom>
              <a:noFill/>
              <a:ln w="9525">
                <a:solidFill>
                  <a:srgbClr val="000000"/>
                </a:solidFill>
                <a:round/>
                <a:headEnd/>
                <a:tailEnd type="triangle" w="med" len="med"/>
              </a:ln>
              <a:effectLst/>
            </p:spPr>
            <p:txBody>
              <a:bodyPr/>
              <a:lstStyle/>
              <a:p>
                <a:endParaRPr lang="en-US" dirty="0"/>
              </a:p>
            </p:txBody>
          </p:sp>
          <p:sp>
            <p:nvSpPr>
              <p:cNvPr id="11" name="Text Box 14"/>
              <p:cNvSpPr txBox="1">
                <a:spLocks noChangeArrowheads="1"/>
              </p:cNvSpPr>
              <p:nvPr/>
            </p:nvSpPr>
            <p:spPr bwMode="auto">
              <a:xfrm>
                <a:off x="5143" y="3773"/>
                <a:ext cx="638" cy="401"/>
              </a:xfrm>
              <a:prstGeom prst="rect">
                <a:avLst/>
              </a:prstGeom>
              <a:noFill/>
              <a:ln w="9525">
                <a:noFill/>
                <a:miter lim="800000"/>
                <a:headEnd/>
                <a:tailEnd/>
              </a:ln>
              <a:effectLst/>
            </p:spPr>
            <p:txBody>
              <a:bodyPr wrap="none">
                <a:spAutoFit/>
              </a:bodyPr>
              <a:lstStyle/>
              <a:p>
                <a:pPr algn="l">
                  <a:buNone/>
                </a:pPr>
                <a:r>
                  <a:rPr lang="nb-NO" sz="1200" b="0" i="0">
                    <a:latin typeface="Arial"/>
                    <a:ea typeface="+mn-ea"/>
                    <a:cs typeface="+mn-cs"/>
                  </a:rPr>
                  <a:t>время</a:t>
                </a:r>
              </a:p>
            </p:txBody>
          </p:sp>
        </p:grpSp>
        <p:cxnSp>
          <p:nvCxnSpPr>
            <p:cNvPr id="25" name="Straight Arrow Connector 24"/>
            <p:cNvCxnSpPr/>
            <p:nvPr/>
          </p:nvCxnSpPr>
          <p:spPr bwMode="auto">
            <a:xfrm rot="5400000" flipH="1" flipV="1">
              <a:off x="250001" y="3607595"/>
              <a:ext cx="250033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pSp>
      <p:sp>
        <p:nvSpPr>
          <p:cNvPr id="27" name="Right Arrow 26"/>
          <p:cNvSpPr/>
          <p:nvPr/>
        </p:nvSpPr>
        <p:spPr bwMode="auto">
          <a:xfrm>
            <a:off x="2148961" y="2956013"/>
            <a:ext cx="245474" cy="611386"/>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GB" sz="1400" b="0" i="0" u="none" strike="noStrike" cap="none" normalizeH="0" baseline="0" dirty="0" smtClean="0">
              <a:ln>
                <a:noFill/>
              </a:ln>
              <a:solidFill>
                <a:srgbClr val="292929"/>
              </a:solidFill>
              <a:effectLst/>
              <a:latin typeface="Arial" charset="0"/>
            </a:endParaRPr>
          </a:p>
        </p:txBody>
      </p:sp>
      <p:sp>
        <p:nvSpPr>
          <p:cNvPr id="28" name="Text Box 14"/>
          <p:cNvSpPr txBox="1">
            <a:spLocks noChangeArrowheads="1"/>
          </p:cNvSpPr>
          <p:nvPr/>
        </p:nvSpPr>
        <p:spPr bwMode="auto">
          <a:xfrm>
            <a:off x="7200920" y="2699132"/>
            <a:ext cx="1085856" cy="461665"/>
          </a:xfrm>
          <a:prstGeom prst="rect">
            <a:avLst/>
          </a:prstGeom>
          <a:noFill/>
          <a:ln w="9525">
            <a:noFill/>
            <a:miter lim="800000"/>
            <a:headEnd/>
            <a:tailEnd/>
          </a:ln>
          <a:effectLst/>
        </p:spPr>
        <p:txBody>
          <a:bodyPr wrap="square">
            <a:spAutoFit/>
          </a:bodyPr>
          <a:lstStyle/>
          <a:p>
            <a:pPr algn="l">
              <a:buNone/>
            </a:pPr>
            <a:r>
              <a:rPr lang="nb-NO" sz="1200" b="1" i="0" dirty="0">
                <a:latin typeface="Arial"/>
                <a:ea typeface="+mn-ea"/>
                <a:cs typeface="+mn-cs"/>
              </a:rPr>
              <a:t>Данные </a:t>
            </a:r>
            <a:r>
              <a:rPr lang="nb-NO" sz="1200" b="1" i="0" dirty="0" smtClean="0">
                <a:latin typeface="Arial"/>
                <a:ea typeface="+mn-ea"/>
                <a:cs typeface="+mn-cs"/>
              </a:rPr>
              <a:t/>
            </a:r>
            <a:br>
              <a:rPr lang="nb-NO" sz="1200" b="1" i="0" dirty="0" smtClean="0">
                <a:latin typeface="Arial"/>
                <a:ea typeface="+mn-ea"/>
                <a:cs typeface="+mn-cs"/>
              </a:rPr>
            </a:br>
            <a:r>
              <a:rPr lang="ru-RU" sz="1200" b="1" i="0" dirty="0" smtClean="0">
                <a:latin typeface="Arial"/>
                <a:ea typeface="+mn-ea"/>
                <a:cs typeface="+mn-cs"/>
              </a:rPr>
              <a:t>с</a:t>
            </a:r>
            <a:r>
              <a:rPr lang="nb-NO" sz="1200" b="1" i="0" dirty="0" smtClean="0">
                <a:latin typeface="Arial"/>
                <a:ea typeface="+mn-ea"/>
                <a:cs typeface="+mn-cs"/>
              </a:rPr>
              <a:t> </a:t>
            </a:r>
            <a:r>
              <a:rPr lang="nb-NO" sz="1200" b="1" i="0" dirty="0" err="1" smtClean="0">
                <a:latin typeface="Arial"/>
                <a:ea typeface="+mn-ea"/>
                <a:cs typeface="+mn-cs"/>
              </a:rPr>
              <a:t>меткам</a:t>
            </a:r>
            <a:r>
              <a:rPr lang="ru-RU" sz="1200" b="1" dirty="0">
                <a:latin typeface="Arial"/>
              </a:rPr>
              <a:t>и</a:t>
            </a:r>
            <a:endParaRPr lang="nb-NO" sz="1200" b="1" i="0" dirty="0">
              <a:latin typeface="Arial"/>
              <a:ea typeface="+mn-ea"/>
              <a:cs typeface="+mn-cs"/>
            </a:endParaRPr>
          </a:p>
        </p:txBody>
      </p:sp>
    </p:spTree>
    <p:extLst>
      <p:ext uri="{BB962C8B-B14F-4D97-AF65-F5344CB8AC3E}">
        <p14:creationId xmlns:p14="http://schemas.microsoft.com/office/powerpoint/2010/main" val="34375415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05221"/>
            <a:ext cx="8573535" cy="1077218"/>
          </a:xfrm>
        </p:spPr>
        <p:txBody>
          <a:bodyPr/>
          <a:lstStyle/>
          <a:p>
            <a:pPr algn="l"/>
            <a:r>
              <a:rPr lang="ru-RU" dirty="0" smtClean="0"/>
              <a:t>Принципы </a:t>
            </a:r>
            <a:r>
              <a:rPr lang="ru-RU" dirty="0"/>
              <a:t>реализации: странности в поведении датчиков</a:t>
            </a:r>
            <a:r>
              <a:rPr lang="en-US" dirty="0"/>
              <a:t/>
            </a:r>
            <a:br>
              <a:rPr lang="en-US" dirty="0"/>
            </a:br>
            <a:endParaRPr lang="en-GB" dirty="0"/>
          </a:p>
        </p:txBody>
      </p:sp>
      <p:sp>
        <p:nvSpPr>
          <p:cNvPr id="4" name="Freeform 8"/>
          <p:cNvSpPr>
            <a:spLocks/>
          </p:cNvSpPr>
          <p:nvPr/>
        </p:nvSpPr>
        <p:spPr bwMode="auto">
          <a:xfrm>
            <a:off x="875771" y="849653"/>
            <a:ext cx="7444912" cy="717032"/>
          </a:xfrm>
          <a:custGeom>
            <a:avLst/>
            <a:gdLst>
              <a:gd name="connsiteX0" fmla="*/ 0 w 10133"/>
              <a:gd name="connsiteY0" fmla="*/ 13263 h 16299"/>
              <a:gd name="connsiteX1" fmla="*/ 482 w 10133"/>
              <a:gd name="connsiteY1" fmla="*/ 12473 h 16299"/>
              <a:gd name="connsiteX2" fmla="*/ 675 w 10133"/>
              <a:gd name="connsiteY2" fmla="*/ 12824 h 16299"/>
              <a:gd name="connsiteX3" fmla="*/ 884 w 10133"/>
              <a:gd name="connsiteY3" fmla="*/ 13000 h 16299"/>
              <a:gd name="connsiteX4" fmla="*/ 1045 w 10133"/>
              <a:gd name="connsiteY4" fmla="*/ 11946 h 16299"/>
              <a:gd name="connsiteX5" fmla="*/ 1768 w 10133"/>
              <a:gd name="connsiteY5" fmla="*/ 12561 h 16299"/>
              <a:gd name="connsiteX6" fmla="*/ 2267 w 10133"/>
              <a:gd name="connsiteY6" fmla="*/ 12561 h 16299"/>
              <a:gd name="connsiteX7" fmla="*/ 2412 w 10133"/>
              <a:gd name="connsiteY7" fmla="*/ 11770 h 16299"/>
              <a:gd name="connsiteX8" fmla="*/ 2830 w 10133"/>
              <a:gd name="connsiteY8" fmla="*/ 11946 h 16299"/>
              <a:gd name="connsiteX9" fmla="*/ 3312 w 10133"/>
              <a:gd name="connsiteY9" fmla="*/ 12912 h 16299"/>
              <a:gd name="connsiteX10" fmla="*/ 3778 w 10133"/>
              <a:gd name="connsiteY10" fmla="*/ 12209 h 16299"/>
              <a:gd name="connsiteX11" fmla="*/ 3955 w 10133"/>
              <a:gd name="connsiteY11" fmla="*/ 11156 h 16299"/>
              <a:gd name="connsiteX12" fmla="*/ 4116 w 10133"/>
              <a:gd name="connsiteY12" fmla="*/ 8609 h 16299"/>
              <a:gd name="connsiteX13" fmla="*/ 4260 w 10133"/>
              <a:gd name="connsiteY13" fmla="*/ 6765 h 16299"/>
              <a:gd name="connsiteX14" fmla="*/ 4357 w 10133"/>
              <a:gd name="connsiteY14" fmla="*/ 9136 h 16299"/>
              <a:gd name="connsiteX15" fmla="*/ 4550 w 10133"/>
              <a:gd name="connsiteY15" fmla="*/ 11419 h 16299"/>
              <a:gd name="connsiteX16" fmla="*/ 4887 w 10133"/>
              <a:gd name="connsiteY16" fmla="*/ 12034 h 16299"/>
              <a:gd name="connsiteX17" fmla="*/ 5080 w 10133"/>
              <a:gd name="connsiteY17" fmla="*/ 12736 h 16299"/>
              <a:gd name="connsiteX18" fmla="*/ 5482 w 10133"/>
              <a:gd name="connsiteY18" fmla="*/ 11595 h 16299"/>
              <a:gd name="connsiteX19" fmla="*/ 5772 w 10133"/>
              <a:gd name="connsiteY19" fmla="*/ 12297 h 16299"/>
              <a:gd name="connsiteX20" fmla="*/ 6077 w 10133"/>
              <a:gd name="connsiteY20" fmla="*/ 12034 h 16299"/>
              <a:gd name="connsiteX21" fmla="*/ 6720 w 10133"/>
              <a:gd name="connsiteY21" fmla="*/ 11682 h 16299"/>
              <a:gd name="connsiteX22" fmla="*/ 6977 w 10133"/>
              <a:gd name="connsiteY22" fmla="*/ 12648 h 16299"/>
              <a:gd name="connsiteX23" fmla="*/ 7267 w 10133"/>
              <a:gd name="connsiteY23" fmla="*/ 15371 h 16299"/>
              <a:gd name="connsiteX24" fmla="*/ 7315 w 10133"/>
              <a:gd name="connsiteY24" fmla="*/ 16073 h 16299"/>
              <a:gd name="connsiteX25" fmla="*/ 7363 w 10133"/>
              <a:gd name="connsiteY25" fmla="*/ 11770 h 16299"/>
              <a:gd name="connsiteX26" fmla="*/ 7605 w 10133"/>
              <a:gd name="connsiteY26" fmla="*/ 10541 h 16299"/>
              <a:gd name="connsiteX27" fmla="*/ 7878 w 10133"/>
              <a:gd name="connsiteY27" fmla="*/ 10804 h 16299"/>
              <a:gd name="connsiteX28" fmla="*/ 8039 w 10133"/>
              <a:gd name="connsiteY28" fmla="*/ 11156 h 16299"/>
              <a:gd name="connsiteX29" fmla="*/ 8199 w 10133"/>
              <a:gd name="connsiteY29" fmla="*/ 10629 h 16299"/>
              <a:gd name="connsiteX30" fmla="*/ 8392 w 10133"/>
              <a:gd name="connsiteY30" fmla="*/ 9751 h 16299"/>
              <a:gd name="connsiteX31" fmla="*/ 8457 w 10133"/>
              <a:gd name="connsiteY31" fmla="*/ 10717 h 16299"/>
              <a:gd name="connsiteX32" fmla="*/ 8489 w 10133"/>
              <a:gd name="connsiteY32" fmla="*/ 11770 h 16299"/>
              <a:gd name="connsiteX33" fmla="*/ 8537 w 10133"/>
              <a:gd name="connsiteY33" fmla="*/ 10014 h 16299"/>
              <a:gd name="connsiteX34" fmla="*/ 8633 w 10133"/>
              <a:gd name="connsiteY34" fmla="*/ 12297 h 16299"/>
              <a:gd name="connsiteX35" fmla="*/ 8682 w 10133"/>
              <a:gd name="connsiteY35" fmla="*/ 10453 h 16299"/>
              <a:gd name="connsiteX36" fmla="*/ 8762 w 10133"/>
              <a:gd name="connsiteY36" fmla="*/ 11682 h 16299"/>
              <a:gd name="connsiteX37" fmla="*/ 8826 w 10133"/>
              <a:gd name="connsiteY37" fmla="*/ 9663 h 16299"/>
              <a:gd name="connsiteX38" fmla="*/ 8939 w 10133"/>
              <a:gd name="connsiteY38" fmla="*/ 12736 h 16299"/>
              <a:gd name="connsiteX39" fmla="*/ 8987 w 10133"/>
              <a:gd name="connsiteY39" fmla="*/ 10014 h 16299"/>
              <a:gd name="connsiteX40" fmla="*/ 9068 w 10133"/>
              <a:gd name="connsiteY40" fmla="*/ 11858 h 16299"/>
              <a:gd name="connsiteX41" fmla="*/ 9116 w 10133"/>
              <a:gd name="connsiteY41" fmla="*/ 10277 h 16299"/>
              <a:gd name="connsiteX42" fmla="*/ 9373 w 10133"/>
              <a:gd name="connsiteY42" fmla="*/ 10980 h 16299"/>
              <a:gd name="connsiteX43" fmla="*/ 9775 w 10133"/>
              <a:gd name="connsiteY43" fmla="*/ 10014 h 16299"/>
              <a:gd name="connsiteX44" fmla="*/ 10133 w 10133"/>
              <a:gd name="connsiteY44" fmla="*/ 0 h 16299"/>
              <a:gd name="connsiteX0" fmla="*/ 0 w 10133"/>
              <a:gd name="connsiteY0" fmla="*/ 13263 h 16299"/>
              <a:gd name="connsiteX1" fmla="*/ 482 w 10133"/>
              <a:gd name="connsiteY1" fmla="*/ 12473 h 16299"/>
              <a:gd name="connsiteX2" fmla="*/ 675 w 10133"/>
              <a:gd name="connsiteY2" fmla="*/ 12824 h 16299"/>
              <a:gd name="connsiteX3" fmla="*/ 884 w 10133"/>
              <a:gd name="connsiteY3" fmla="*/ 13000 h 16299"/>
              <a:gd name="connsiteX4" fmla="*/ 1058 w 10133"/>
              <a:gd name="connsiteY4" fmla="*/ 9514 h 16299"/>
              <a:gd name="connsiteX5" fmla="*/ 1768 w 10133"/>
              <a:gd name="connsiteY5" fmla="*/ 12561 h 16299"/>
              <a:gd name="connsiteX6" fmla="*/ 2267 w 10133"/>
              <a:gd name="connsiteY6" fmla="*/ 12561 h 16299"/>
              <a:gd name="connsiteX7" fmla="*/ 2412 w 10133"/>
              <a:gd name="connsiteY7" fmla="*/ 11770 h 16299"/>
              <a:gd name="connsiteX8" fmla="*/ 2830 w 10133"/>
              <a:gd name="connsiteY8" fmla="*/ 11946 h 16299"/>
              <a:gd name="connsiteX9" fmla="*/ 3312 w 10133"/>
              <a:gd name="connsiteY9" fmla="*/ 12912 h 16299"/>
              <a:gd name="connsiteX10" fmla="*/ 3778 w 10133"/>
              <a:gd name="connsiteY10" fmla="*/ 12209 h 16299"/>
              <a:gd name="connsiteX11" fmla="*/ 3955 w 10133"/>
              <a:gd name="connsiteY11" fmla="*/ 11156 h 16299"/>
              <a:gd name="connsiteX12" fmla="*/ 4116 w 10133"/>
              <a:gd name="connsiteY12" fmla="*/ 8609 h 16299"/>
              <a:gd name="connsiteX13" fmla="*/ 4260 w 10133"/>
              <a:gd name="connsiteY13" fmla="*/ 6765 h 16299"/>
              <a:gd name="connsiteX14" fmla="*/ 4357 w 10133"/>
              <a:gd name="connsiteY14" fmla="*/ 9136 h 16299"/>
              <a:gd name="connsiteX15" fmla="*/ 4550 w 10133"/>
              <a:gd name="connsiteY15" fmla="*/ 11419 h 16299"/>
              <a:gd name="connsiteX16" fmla="*/ 4887 w 10133"/>
              <a:gd name="connsiteY16" fmla="*/ 12034 h 16299"/>
              <a:gd name="connsiteX17" fmla="*/ 5080 w 10133"/>
              <a:gd name="connsiteY17" fmla="*/ 12736 h 16299"/>
              <a:gd name="connsiteX18" fmla="*/ 5482 w 10133"/>
              <a:gd name="connsiteY18" fmla="*/ 11595 h 16299"/>
              <a:gd name="connsiteX19" fmla="*/ 5772 w 10133"/>
              <a:gd name="connsiteY19" fmla="*/ 12297 h 16299"/>
              <a:gd name="connsiteX20" fmla="*/ 6077 w 10133"/>
              <a:gd name="connsiteY20" fmla="*/ 12034 h 16299"/>
              <a:gd name="connsiteX21" fmla="*/ 6720 w 10133"/>
              <a:gd name="connsiteY21" fmla="*/ 11682 h 16299"/>
              <a:gd name="connsiteX22" fmla="*/ 6977 w 10133"/>
              <a:gd name="connsiteY22" fmla="*/ 12648 h 16299"/>
              <a:gd name="connsiteX23" fmla="*/ 7267 w 10133"/>
              <a:gd name="connsiteY23" fmla="*/ 15371 h 16299"/>
              <a:gd name="connsiteX24" fmla="*/ 7315 w 10133"/>
              <a:gd name="connsiteY24" fmla="*/ 16073 h 16299"/>
              <a:gd name="connsiteX25" fmla="*/ 7363 w 10133"/>
              <a:gd name="connsiteY25" fmla="*/ 11770 h 16299"/>
              <a:gd name="connsiteX26" fmla="*/ 7605 w 10133"/>
              <a:gd name="connsiteY26" fmla="*/ 10541 h 16299"/>
              <a:gd name="connsiteX27" fmla="*/ 7878 w 10133"/>
              <a:gd name="connsiteY27" fmla="*/ 10804 h 16299"/>
              <a:gd name="connsiteX28" fmla="*/ 8039 w 10133"/>
              <a:gd name="connsiteY28" fmla="*/ 11156 h 16299"/>
              <a:gd name="connsiteX29" fmla="*/ 8199 w 10133"/>
              <a:gd name="connsiteY29" fmla="*/ 10629 h 16299"/>
              <a:gd name="connsiteX30" fmla="*/ 8392 w 10133"/>
              <a:gd name="connsiteY30" fmla="*/ 9751 h 16299"/>
              <a:gd name="connsiteX31" fmla="*/ 8457 w 10133"/>
              <a:gd name="connsiteY31" fmla="*/ 10717 h 16299"/>
              <a:gd name="connsiteX32" fmla="*/ 8489 w 10133"/>
              <a:gd name="connsiteY32" fmla="*/ 11770 h 16299"/>
              <a:gd name="connsiteX33" fmla="*/ 8537 w 10133"/>
              <a:gd name="connsiteY33" fmla="*/ 10014 h 16299"/>
              <a:gd name="connsiteX34" fmla="*/ 8633 w 10133"/>
              <a:gd name="connsiteY34" fmla="*/ 12297 h 16299"/>
              <a:gd name="connsiteX35" fmla="*/ 8682 w 10133"/>
              <a:gd name="connsiteY35" fmla="*/ 10453 h 16299"/>
              <a:gd name="connsiteX36" fmla="*/ 8762 w 10133"/>
              <a:gd name="connsiteY36" fmla="*/ 11682 h 16299"/>
              <a:gd name="connsiteX37" fmla="*/ 8826 w 10133"/>
              <a:gd name="connsiteY37" fmla="*/ 9663 h 16299"/>
              <a:gd name="connsiteX38" fmla="*/ 8939 w 10133"/>
              <a:gd name="connsiteY38" fmla="*/ 12736 h 16299"/>
              <a:gd name="connsiteX39" fmla="*/ 8987 w 10133"/>
              <a:gd name="connsiteY39" fmla="*/ 10014 h 16299"/>
              <a:gd name="connsiteX40" fmla="*/ 9068 w 10133"/>
              <a:gd name="connsiteY40" fmla="*/ 11858 h 16299"/>
              <a:gd name="connsiteX41" fmla="*/ 9116 w 10133"/>
              <a:gd name="connsiteY41" fmla="*/ 10277 h 16299"/>
              <a:gd name="connsiteX42" fmla="*/ 9373 w 10133"/>
              <a:gd name="connsiteY42" fmla="*/ 10980 h 16299"/>
              <a:gd name="connsiteX43" fmla="*/ 9775 w 10133"/>
              <a:gd name="connsiteY43" fmla="*/ 10014 h 16299"/>
              <a:gd name="connsiteX44" fmla="*/ 10133 w 10133"/>
              <a:gd name="connsiteY44" fmla="*/ 0 h 16299"/>
              <a:gd name="connsiteX0" fmla="*/ 0 w 10133"/>
              <a:gd name="connsiteY0" fmla="*/ 13263 h 16299"/>
              <a:gd name="connsiteX1" fmla="*/ 482 w 10133"/>
              <a:gd name="connsiteY1" fmla="*/ 12473 h 16299"/>
              <a:gd name="connsiteX2" fmla="*/ 675 w 10133"/>
              <a:gd name="connsiteY2" fmla="*/ 12824 h 16299"/>
              <a:gd name="connsiteX3" fmla="*/ 818 w 10133"/>
              <a:gd name="connsiteY3" fmla="*/ 9179 h 16299"/>
              <a:gd name="connsiteX4" fmla="*/ 1058 w 10133"/>
              <a:gd name="connsiteY4" fmla="*/ 9514 h 16299"/>
              <a:gd name="connsiteX5" fmla="*/ 1768 w 10133"/>
              <a:gd name="connsiteY5" fmla="*/ 12561 h 16299"/>
              <a:gd name="connsiteX6" fmla="*/ 2267 w 10133"/>
              <a:gd name="connsiteY6" fmla="*/ 12561 h 16299"/>
              <a:gd name="connsiteX7" fmla="*/ 2412 w 10133"/>
              <a:gd name="connsiteY7" fmla="*/ 11770 h 16299"/>
              <a:gd name="connsiteX8" fmla="*/ 2830 w 10133"/>
              <a:gd name="connsiteY8" fmla="*/ 11946 h 16299"/>
              <a:gd name="connsiteX9" fmla="*/ 3312 w 10133"/>
              <a:gd name="connsiteY9" fmla="*/ 12912 h 16299"/>
              <a:gd name="connsiteX10" fmla="*/ 3778 w 10133"/>
              <a:gd name="connsiteY10" fmla="*/ 12209 h 16299"/>
              <a:gd name="connsiteX11" fmla="*/ 3955 w 10133"/>
              <a:gd name="connsiteY11" fmla="*/ 11156 h 16299"/>
              <a:gd name="connsiteX12" fmla="*/ 4116 w 10133"/>
              <a:gd name="connsiteY12" fmla="*/ 8609 h 16299"/>
              <a:gd name="connsiteX13" fmla="*/ 4260 w 10133"/>
              <a:gd name="connsiteY13" fmla="*/ 6765 h 16299"/>
              <a:gd name="connsiteX14" fmla="*/ 4357 w 10133"/>
              <a:gd name="connsiteY14" fmla="*/ 9136 h 16299"/>
              <a:gd name="connsiteX15" fmla="*/ 4550 w 10133"/>
              <a:gd name="connsiteY15" fmla="*/ 11419 h 16299"/>
              <a:gd name="connsiteX16" fmla="*/ 4887 w 10133"/>
              <a:gd name="connsiteY16" fmla="*/ 12034 h 16299"/>
              <a:gd name="connsiteX17" fmla="*/ 5080 w 10133"/>
              <a:gd name="connsiteY17" fmla="*/ 12736 h 16299"/>
              <a:gd name="connsiteX18" fmla="*/ 5482 w 10133"/>
              <a:gd name="connsiteY18" fmla="*/ 11595 h 16299"/>
              <a:gd name="connsiteX19" fmla="*/ 5772 w 10133"/>
              <a:gd name="connsiteY19" fmla="*/ 12297 h 16299"/>
              <a:gd name="connsiteX20" fmla="*/ 6077 w 10133"/>
              <a:gd name="connsiteY20" fmla="*/ 12034 h 16299"/>
              <a:gd name="connsiteX21" fmla="*/ 6720 w 10133"/>
              <a:gd name="connsiteY21" fmla="*/ 11682 h 16299"/>
              <a:gd name="connsiteX22" fmla="*/ 6977 w 10133"/>
              <a:gd name="connsiteY22" fmla="*/ 12648 h 16299"/>
              <a:gd name="connsiteX23" fmla="*/ 7267 w 10133"/>
              <a:gd name="connsiteY23" fmla="*/ 15371 h 16299"/>
              <a:gd name="connsiteX24" fmla="*/ 7315 w 10133"/>
              <a:gd name="connsiteY24" fmla="*/ 16073 h 16299"/>
              <a:gd name="connsiteX25" fmla="*/ 7363 w 10133"/>
              <a:gd name="connsiteY25" fmla="*/ 11770 h 16299"/>
              <a:gd name="connsiteX26" fmla="*/ 7605 w 10133"/>
              <a:gd name="connsiteY26" fmla="*/ 10541 h 16299"/>
              <a:gd name="connsiteX27" fmla="*/ 7878 w 10133"/>
              <a:gd name="connsiteY27" fmla="*/ 10804 h 16299"/>
              <a:gd name="connsiteX28" fmla="*/ 8039 w 10133"/>
              <a:gd name="connsiteY28" fmla="*/ 11156 h 16299"/>
              <a:gd name="connsiteX29" fmla="*/ 8199 w 10133"/>
              <a:gd name="connsiteY29" fmla="*/ 10629 h 16299"/>
              <a:gd name="connsiteX30" fmla="*/ 8392 w 10133"/>
              <a:gd name="connsiteY30" fmla="*/ 9751 h 16299"/>
              <a:gd name="connsiteX31" fmla="*/ 8457 w 10133"/>
              <a:gd name="connsiteY31" fmla="*/ 10717 h 16299"/>
              <a:gd name="connsiteX32" fmla="*/ 8489 w 10133"/>
              <a:gd name="connsiteY32" fmla="*/ 11770 h 16299"/>
              <a:gd name="connsiteX33" fmla="*/ 8537 w 10133"/>
              <a:gd name="connsiteY33" fmla="*/ 10014 h 16299"/>
              <a:gd name="connsiteX34" fmla="*/ 8633 w 10133"/>
              <a:gd name="connsiteY34" fmla="*/ 12297 h 16299"/>
              <a:gd name="connsiteX35" fmla="*/ 8682 w 10133"/>
              <a:gd name="connsiteY35" fmla="*/ 10453 h 16299"/>
              <a:gd name="connsiteX36" fmla="*/ 8762 w 10133"/>
              <a:gd name="connsiteY36" fmla="*/ 11682 h 16299"/>
              <a:gd name="connsiteX37" fmla="*/ 8826 w 10133"/>
              <a:gd name="connsiteY37" fmla="*/ 9663 h 16299"/>
              <a:gd name="connsiteX38" fmla="*/ 8939 w 10133"/>
              <a:gd name="connsiteY38" fmla="*/ 12736 h 16299"/>
              <a:gd name="connsiteX39" fmla="*/ 8987 w 10133"/>
              <a:gd name="connsiteY39" fmla="*/ 10014 h 16299"/>
              <a:gd name="connsiteX40" fmla="*/ 9068 w 10133"/>
              <a:gd name="connsiteY40" fmla="*/ 11858 h 16299"/>
              <a:gd name="connsiteX41" fmla="*/ 9116 w 10133"/>
              <a:gd name="connsiteY41" fmla="*/ 10277 h 16299"/>
              <a:gd name="connsiteX42" fmla="*/ 9373 w 10133"/>
              <a:gd name="connsiteY42" fmla="*/ 10980 h 16299"/>
              <a:gd name="connsiteX43" fmla="*/ 9775 w 10133"/>
              <a:gd name="connsiteY43" fmla="*/ 10014 h 16299"/>
              <a:gd name="connsiteX44" fmla="*/ 10133 w 10133"/>
              <a:gd name="connsiteY44" fmla="*/ 0 h 16299"/>
              <a:gd name="connsiteX0" fmla="*/ 0 w 10133"/>
              <a:gd name="connsiteY0" fmla="*/ 13263 h 16299"/>
              <a:gd name="connsiteX1" fmla="*/ 469 w 10133"/>
              <a:gd name="connsiteY1" fmla="*/ 8883 h 16299"/>
              <a:gd name="connsiteX2" fmla="*/ 675 w 10133"/>
              <a:gd name="connsiteY2" fmla="*/ 12824 h 16299"/>
              <a:gd name="connsiteX3" fmla="*/ 818 w 10133"/>
              <a:gd name="connsiteY3" fmla="*/ 9179 h 16299"/>
              <a:gd name="connsiteX4" fmla="*/ 1058 w 10133"/>
              <a:gd name="connsiteY4" fmla="*/ 9514 h 16299"/>
              <a:gd name="connsiteX5" fmla="*/ 1768 w 10133"/>
              <a:gd name="connsiteY5" fmla="*/ 12561 h 16299"/>
              <a:gd name="connsiteX6" fmla="*/ 2267 w 10133"/>
              <a:gd name="connsiteY6" fmla="*/ 12561 h 16299"/>
              <a:gd name="connsiteX7" fmla="*/ 2412 w 10133"/>
              <a:gd name="connsiteY7" fmla="*/ 11770 h 16299"/>
              <a:gd name="connsiteX8" fmla="*/ 2830 w 10133"/>
              <a:gd name="connsiteY8" fmla="*/ 11946 h 16299"/>
              <a:gd name="connsiteX9" fmla="*/ 3312 w 10133"/>
              <a:gd name="connsiteY9" fmla="*/ 12912 h 16299"/>
              <a:gd name="connsiteX10" fmla="*/ 3778 w 10133"/>
              <a:gd name="connsiteY10" fmla="*/ 12209 h 16299"/>
              <a:gd name="connsiteX11" fmla="*/ 3955 w 10133"/>
              <a:gd name="connsiteY11" fmla="*/ 11156 h 16299"/>
              <a:gd name="connsiteX12" fmla="*/ 4116 w 10133"/>
              <a:gd name="connsiteY12" fmla="*/ 8609 h 16299"/>
              <a:gd name="connsiteX13" fmla="*/ 4260 w 10133"/>
              <a:gd name="connsiteY13" fmla="*/ 6765 h 16299"/>
              <a:gd name="connsiteX14" fmla="*/ 4357 w 10133"/>
              <a:gd name="connsiteY14" fmla="*/ 9136 h 16299"/>
              <a:gd name="connsiteX15" fmla="*/ 4550 w 10133"/>
              <a:gd name="connsiteY15" fmla="*/ 11419 h 16299"/>
              <a:gd name="connsiteX16" fmla="*/ 4887 w 10133"/>
              <a:gd name="connsiteY16" fmla="*/ 12034 h 16299"/>
              <a:gd name="connsiteX17" fmla="*/ 5080 w 10133"/>
              <a:gd name="connsiteY17" fmla="*/ 12736 h 16299"/>
              <a:gd name="connsiteX18" fmla="*/ 5482 w 10133"/>
              <a:gd name="connsiteY18" fmla="*/ 11595 h 16299"/>
              <a:gd name="connsiteX19" fmla="*/ 5772 w 10133"/>
              <a:gd name="connsiteY19" fmla="*/ 12297 h 16299"/>
              <a:gd name="connsiteX20" fmla="*/ 6077 w 10133"/>
              <a:gd name="connsiteY20" fmla="*/ 12034 h 16299"/>
              <a:gd name="connsiteX21" fmla="*/ 6720 w 10133"/>
              <a:gd name="connsiteY21" fmla="*/ 11682 h 16299"/>
              <a:gd name="connsiteX22" fmla="*/ 6977 w 10133"/>
              <a:gd name="connsiteY22" fmla="*/ 12648 h 16299"/>
              <a:gd name="connsiteX23" fmla="*/ 7267 w 10133"/>
              <a:gd name="connsiteY23" fmla="*/ 15371 h 16299"/>
              <a:gd name="connsiteX24" fmla="*/ 7315 w 10133"/>
              <a:gd name="connsiteY24" fmla="*/ 16073 h 16299"/>
              <a:gd name="connsiteX25" fmla="*/ 7363 w 10133"/>
              <a:gd name="connsiteY25" fmla="*/ 11770 h 16299"/>
              <a:gd name="connsiteX26" fmla="*/ 7605 w 10133"/>
              <a:gd name="connsiteY26" fmla="*/ 10541 h 16299"/>
              <a:gd name="connsiteX27" fmla="*/ 7878 w 10133"/>
              <a:gd name="connsiteY27" fmla="*/ 10804 h 16299"/>
              <a:gd name="connsiteX28" fmla="*/ 8039 w 10133"/>
              <a:gd name="connsiteY28" fmla="*/ 11156 h 16299"/>
              <a:gd name="connsiteX29" fmla="*/ 8199 w 10133"/>
              <a:gd name="connsiteY29" fmla="*/ 10629 h 16299"/>
              <a:gd name="connsiteX30" fmla="*/ 8392 w 10133"/>
              <a:gd name="connsiteY30" fmla="*/ 9751 h 16299"/>
              <a:gd name="connsiteX31" fmla="*/ 8457 w 10133"/>
              <a:gd name="connsiteY31" fmla="*/ 10717 h 16299"/>
              <a:gd name="connsiteX32" fmla="*/ 8489 w 10133"/>
              <a:gd name="connsiteY32" fmla="*/ 11770 h 16299"/>
              <a:gd name="connsiteX33" fmla="*/ 8537 w 10133"/>
              <a:gd name="connsiteY33" fmla="*/ 10014 h 16299"/>
              <a:gd name="connsiteX34" fmla="*/ 8633 w 10133"/>
              <a:gd name="connsiteY34" fmla="*/ 12297 h 16299"/>
              <a:gd name="connsiteX35" fmla="*/ 8682 w 10133"/>
              <a:gd name="connsiteY35" fmla="*/ 10453 h 16299"/>
              <a:gd name="connsiteX36" fmla="*/ 8762 w 10133"/>
              <a:gd name="connsiteY36" fmla="*/ 11682 h 16299"/>
              <a:gd name="connsiteX37" fmla="*/ 8826 w 10133"/>
              <a:gd name="connsiteY37" fmla="*/ 9663 h 16299"/>
              <a:gd name="connsiteX38" fmla="*/ 8939 w 10133"/>
              <a:gd name="connsiteY38" fmla="*/ 12736 h 16299"/>
              <a:gd name="connsiteX39" fmla="*/ 8987 w 10133"/>
              <a:gd name="connsiteY39" fmla="*/ 10014 h 16299"/>
              <a:gd name="connsiteX40" fmla="*/ 9068 w 10133"/>
              <a:gd name="connsiteY40" fmla="*/ 11858 h 16299"/>
              <a:gd name="connsiteX41" fmla="*/ 9116 w 10133"/>
              <a:gd name="connsiteY41" fmla="*/ 10277 h 16299"/>
              <a:gd name="connsiteX42" fmla="*/ 9373 w 10133"/>
              <a:gd name="connsiteY42" fmla="*/ 10980 h 16299"/>
              <a:gd name="connsiteX43" fmla="*/ 9775 w 10133"/>
              <a:gd name="connsiteY43" fmla="*/ 10014 h 16299"/>
              <a:gd name="connsiteX44" fmla="*/ 10133 w 10133"/>
              <a:gd name="connsiteY44" fmla="*/ 0 h 16299"/>
              <a:gd name="connsiteX0" fmla="*/ 0 w 10133"/>
              <a:gd name="connsiteY0" fmla="*/ 13263 h 16299"/>
              <a:gd name="connsiteX1" fmla="*/ 469 w 10133"/>
              <a:gd name="connsiteY1" fmla="*/ 8883 h 16299"/>
              <a:gd name="connsiteX2" fmla="*/ 648 w 10133"/>
              <a:gd name="connsiteY2" fmla="*/ 9813 h 16299"/>
              <a:gd name="connsiteX3" fmla="*/ 818 w 10133"/>
              <a:gd name="connsiteY3" fmla="*/ 9179 h 16299"/>
              <a:gd name="connsiteX4" fmla="*/ 1058 w 10133"/>
              <a:gd name="connsiteY4" fmla="*/ 9514 h 16299"/>
              <a:gd name="connsiteX5" fmla="*/ 1768 w 10133"/>
              <a:gd name="connsiteY5" fmla="*/ 12561 h 16299"/>
              <a:gd name="connsiteX6" fmla="*/ 2267 w 10133"/>
              <a:gd name="connsiteY6" fmla="*/ 12561 h 16299"/>
              <a:gd name="connsiteX7" fmla="*/ 2412 w 10133"/>
              <a:gd name="connsiteY7" fmla="*/ 11770 h 16299"/>
              <a:gd name="connsiteX8" fmla="*/ 2830 w 10133"/>
              <a:gd name="connsiteY8" fmla="*/ 11946 h 16299"/>
              <a:gd name="connsiteX9" fmla="*/ 3312 w 10133"/>
              <a:gd name="connsiteY9" fmla="*/ 12912 h 16299"/>
              <a:gd name="connsiteX10" fmla="*/ 3778 w 10133"/>
              <a:gd name="connsiteY10" fmla="*/ 12209 h 16299"/>
              <a:gd name="connsiteX11" fmla="*/ 3955 w 10133"/>
              <a:gd name="connsiteY11" fmla="*/ 11156 h 16299"/>
              <a:gd name="connsiteX12" fmla="*/ 4116 w 10133"/>
              <a:gd name="connsiteY12" fmla="*/ 8609 h 16299"/>
              <a:gd name="connsiteX13" fmla="*/ 4260 w 10133"/>
              <a:gd name="connsiteY13" fmla="*/ 6765 h 16299"/>
              <a:gd name="connsiteX14" fmla="*/ 4357 w 10133"/>
              <a:gd name="connsiteY14" fmla="*/ 9136 h 16299"/>
              <a:gd name="connsiteX15" fmla="*/ 4550 w 10133"/>
              <a:gd name="connsiteY15" fmla="*/ 11419 h 16299"/>
              <a:gd name="connsiteX16" fmla="*/ 4887 w 10133"/>
              <a:gd name="connsiteY16" fmla="*/ 12034 h 16299"/>
              <a:gd name="connsiteX17" fmla="*/ 5080 w 10133"/>
              <a:gd name="connsiteY17" fmla="*/ 12736 h 16299"/>
              <a:gd name="connsiteX18" fmla="*/ 5482 w 10133"/>
              <a:gd name="connsiteY18" fmla="*/ 11595 h 16299"/>
              <a:gd name="connsiteX19" fmla="*/ 5772 w 10133"/>
              <a:gd name="connsiteY19" fmla="*/ 12297 h 16299"/>
              <a:gd name="connsiteX20" fmla="*/ 6077 w 10133"/>
              <a:gd name="connsiteY20" fmla="*/ 12034 h 16299"/>
              <a:gd name="connsiteX21" fmla="*/ 6720 w 10133"/>
              <a:gd name="connsiteY21" fmla="*/ 11682 h 16299"/>
              <a:gd name="connsiteX22" fmla="*/ 6977 w 10133"/>
              <a:gd name="connsiteY22" fmla="*/ 12648 h 16299"/>
              <a:gd name="connsiteX23" fmla="*/ 7267 w 10133"/>
              <a:gd name="connsiteY23" fmla="*/ 15371 h 16299"/>
              <a:gd name="connsiteX24" fmla="*/ 7315 w 10133"/>
              <a:gd name="connsiteY24" fmla="*/ 16073 h 16299"/>
              <a:gd name="connsiteX25" fmla="*/ 7363 w 10133"/>
              <a:gd name="connsiteY25" fmla="*/ 11770 h 16299"/>
              <a:gd name="connsiteX26" fmla="*/ 7605 w 10133"/>
              <a:gd name="connsiteY26" fmla="*/ 10541 h 16299"/>
              <a:gd name="connsiteX27" fmla="*/ 7878 w 10133"/>
              <a:gd name="connsiteY27" fmla="*/ 10804 h 16299"/>
              <a:gd name="connsiteX28" fmla="*/ 8039 w 10133"/>
              <a:gd name="connsiteY28" fmla="*/ 11156 h 16299"/>
              <a:gd name="connsiteX29" fmla="*/ 8199 w 10133"/>
              <a:gd name="connsiteY29" fmla="*/ 10629 h 16299"/>
              <a:gd name="connsiteX30" fmla="*/ 8392 w 10133"/>
              <a:gd name="connsiteY30" fmla="*/ 9751 h 16299"/>
              <a:gd name="connsiteX31" fmla="*/ 8457 w 10133"/>
              <a:gd name="connsiteY31" fmla="*/ 10717 h 16299"/>
              <a:gd name="connsiteX32" fmla="*/ 8489 w 10133"/>
              <a:gd name="connsiteY32" fmla="*/ 11770 h 16299"/>
              <a:gd name="connsiteX33" fmla="*/ 8537 w 10133"/>
              <a:gd name="connsiteY33" fmla="*/ 10014 h 16299"/>
              <a:gd name="connsiteX34" fmla="*/ 8633 w 10133"/>
              <a:gd name="connsiteY34" fmla="*/ 12297 h 16299"/>
              <a:gd name="connsiteX35" fmla="*/ 8682 w 10133"/>
              <a:gd name="connsiteY35" fmla="*/ 10453 h 16299"/>
              <a:gd name="connsiteX36" fmla="*/ 8762 w 10133"/>
              <a:gd name="connsiteY36" fmla="*/ 11682 h 16299"/>
              <a:gd name="connsiteX37" fmla="*/ 8826 w 10133"/>
              <a:gd name="connsiteY37" fmla="*/ 9663 h 16299"/>
              <a:gd name="connsiteX38" fmla="*/ 8939 w 10133"/>
              <a:gd name="connsiteY38" fmla="*/ 12736 h 16299"/>
              <a:gd name="connsiteX39" fmla="*/ 8987 w 10133"/>
              <a:gd name="connsiteY39" fmla="*/ 10014 h 16299"/>
              <a:gd name="connsiteX40" fmla="*/ 9068 w 10133"/>
              <a:gd name="connsiteY40" fmla="*/ 11858 h 16299"/>
              <a:gd name="connsiteX41" fmla="*/ 9116 w 10133"/>
              <a:gd name="connsiteY41" fmla="*/ 10277 h 16299"/>
              <a:gd name="connsiteX42" fmla="*/ 9373 w 10133"/>
              <a:gd name="connsiteY42" fmla="*/ 10980 h 16299"/>
              <a:gd name="connsiteX43" fmla="*/ 9775 w 10133"/>
              <a:gd name="connsiteY43" fmla="*/ 10014 h 16299"/>
              <a:gd name="connsiteX44" fmla="*/ 10133 w 10133"/>
              <a:gd name="connsiteY44" fmla="*/ 0 h 16299"/>
              <a:gd name="connsiteX0" fmla="*/ 0 w 10067"/>
              <a:gd name="connsiteY0" fmla="*/ 9326 h 16299"/>
              <a:gd name="connsiteX1" fmla="*/ 403 w 10067"/>
              <a:gd name="connsiteY1" fmla="*/ 8883 h 16299"/>
              <a:gd name="connsiteX2" fmla="*/ 582 w 10067"/>
              <a:gd name="connsiteY2" fmla="*/ 9813 h 16299"/>
              <a:gd name="connsiteX3" fmla="*/ 752 w 10067"/>
              <a:gd name="connsiteY3" fmla="*/ 9179 h 16299"/>
              <a:gd name="connsiteX4" fmla="*/ 992 w 10067"/>
              <a:gd name="connsiteY4" fmla="*/ 9514 h 16299"/>
              <a:gd name="connsiteX5" fmla="*/ 1702 w 10067"/>
              <a:gd name="connsiteY5" fmla="*/ 12561 h 16299"/>
              <a:gd name="connsiteX6" fmla="*/ 2201 w 10067"/>
              <a:gd name="connsiteY6" fmla="*/ 12561 h 16299"/>
              <a:gd name="connsiteX7" fmla="*/ 2346 w 10067"/>
              <a:gd name="connsiteY7" fmla="*/ 11770 h 16299"/>
              <a:gd name="connsiteX8" fmla="*/ 2764 w 10067"/>
              <a:gd name="connsiteY8" fmla="*/ 11946 h 16299"/>
              <a:gd name="connsiteX9" fmla="*/ 3246 w 10067"/>
              <a:gd name="connsiteY9" fmla="*/ 12912 h 16299"/>
              <a:gd name="connsiteX10" fmla="*/ 3712 w 10067"/>
              <a:gd name="connsiteY10" fmla="*/ 12209 h 16299"/>
              <a:gd name="connsiteX11" fmla="*/ 3889 w 10067"/>
              <a:gd name="connsiteY11" fmla="*/ 11156 h 16299"/>
              <a:gd name="connsiteX12" fmla="*/ 4050 w 10067"/>
              <a:gd name="connsiteY12" fmla="*/ 8609 h 16299"/>
              <a:gd name="connsiteX13" fmla="*/ 4194 w 10067"/>
              <a:gd name="connsiteY13" fmla="*/ 6765 h 16299"/>
              <a:gd name="connsiteX14" fmla="*/ 4291 w 10067"/>
              <a:gd name="connsiteY14" fmla="*/ 9136 h 16299"/>
              <a:gd name="connsiteX15" fmla="*/ 4484 w 10067"/>
              <a:gd name="connsiteY15" fmla="*/ 11419 h 16299"/>
              <a:gd name="connsiteX16" fmla="*/ 4821 w 10067"/>
              <a:gd name="connsiteY16" fmla="*/ 12034 h 16299"/>
              <a:gd name="connsiteX17" fmla="*/ 5014 w 10067"/>
              <a:gd name="connsiteY17" fmla="*/ 12736 h 16299"/>
              <a:gd name="connsiteX18" fmla="*/ 5416 w 10067"/>
              <a:gd name="connsiteY18" fmla="*/ 11595 h 16299"/>
              <a:gd name="connsiteX19" fmla="*/ 5706 w 10067"/>
              <a:gd name="connsiteY19" fmla="*/ 12297 h 16299"/>
              <a:gd name="connsiteX20" fmla="*/ 6011 w 10067"/>
              <a:gd name="connsiteY20" fmla="*/ 12034 h 16299"/>
              <a:gd name="connsiteX21" fmla="*/ 6654 w 10067"/>
              <a:gd name="connsiteY21" fmla="*/ 11682 h 16299"/>
              <a:gd name="connsiteX22" fmla="*/ 6911 w 10067"/>
              <a:gd name="connsiteY22" fmla="*/ 12648 h 16299"/>
              <a:gd name="connsiteX23" fmla="*/ 7201 w 10067"/>
              <a:gd name="connsiteY23" fmla="*/ 15371 h 16299"/>
              <a:gd name="connsiteX24" fmla="*/ 7249 w 10067"/>
              <a:gd name="connsiteY24" fmla="*/ 16073 h 16299"/>
              <a:gd name="connsiteX25" fmla="*/ 7297 w 10067"/>
              <a:gd name="connsiteY25" fmla="*/ 11770 h 16299"/>
              <a:gd name="connsiteX26" fmla="*/ 7539 w 10067"/>
              <a:gd name="connsiteY26" fmla="*/ 10541 h 16299"/>
              <a:gd name="connsiteX27" fmla="*/ 7812 w 10067"/>
              <a:gd name="connsiteY27" fmla="*/ 10804 h 16299"/>
              <a:gd name="connsiteX28" fmla="*/ 7973 w 10067"/>
              <a:gd name="connsiteY28" fmla="*/ 11156 h 16299"/>
              <a:gd name="connsiteX29" fmla="*/ 8133 w 10067"/>
              <a:gd name="connsiteY29" fmla="*/ 10629 h 16299"/>
              <a:gd name="connsiteX30" fmla="*/ 8326 w 10067"/>
              <a:gd name="connsiteY30" fmla="*/ 9751 h 16299"/>
              <a:gd name="connsiteX31" fmla="*/ 8391 w 10067"/>
              <a:gd name="connsiteY31" fmla="*/ 10717 h 16299"/>
              <a:gd name="connsiteX32" fmla="*/ 8423 w 10067"/>
              <a:gd name="connsiteY32" fmla="*/ 11770 h 16299"/>
              <a:gd name="connsiteX33" fmla="*/ 8471 w 10067"/>
              <a:gd name="connsiteY33" fmla="*/ 10014 h 16299"/>
              <a:gd name="connsiteX34" fmla="*/ 8567 w 10067"/>
              <a:gd name="connsiteY34" fmla="*/ 12297 h 16299"/>
              <a:gd name="connsiteX35" fmla="*/ 8616 w 10067"/>
              <a:gd name="connsiteY35" fmla="*/ 10453 h 16299"/>
              <a:gd name="connsiteX36" fmla="*/ 8696 w 10067"/>
              <a:gd name="connsiteY36" fmla="*/ 11682 h 16299"/>
              <a:gd name="connsiteX37" fmla="*/ 8760 w 10067"/>
              <a:gd name="connsiteY37" fmla="*/ 9663 h 16299"/>
              <a:gd name="connsiteX38" fmla="*/ 8873 w 10067"/>
              <a:gd name="connsiteY38" fmla="*/ 12736 h 16299"/>
              <a:gd name="connsiteX39" fmla="*/ 8921 w 10067"/>
              <a:gd name="connsiteY39" fmla="*/ 10014 h 16299"/>
              <a:gd name="connsiteX40" fmla="*/ 9002 w 10067"/>
              <a:gd name="connsiteY40" fmla="*/ 11858 h 16299"/>
              <a:gd name="connsiteX41" fmla="*/ 9050 w 10067"/>
              <a:gd name="connsiteY41" fmla="*/ 10277 h 16299"/>
              <a:gd name="connsiteX42" fmla="*/ 9307 w 10067"/>
              <a:gd name="connsiteY42" fmla="*/ 10980 h 16299"/>
              <a:gd name="connsiteX43" fmla="*/ 9709 w 10067"/>
              <a:gd name="connsiteY43" fmla="*/ 10014 h 16299"/>
              <a:gd name="connsiteX44" fmla="*/ 10067 w 10067"/>
              <a:gd name="connsiteY44" fmla="*/ 0 h 16299"/>
              <a:gd name="connsiteX0" fmla="*/ 0 w 10067"/>
              <a:gd name="connsiteY0" fmla="*/ 9326 h 16299"/>
              <a:gd name="connsiteX1" fmla="*/ 403 w 10067"/>
              <a:gd name="connsiteY1" fmla="*/ 8883 h 16299"/>
              <a:gd name="connsiteX2" fmla="*/ 582 w 10067"/>
              <a:gd name="connsiteY2" fmla="*/ 9813 h 16299"/>
              <a:gd name="connsiteX3" fmla="*/ 752 w 10067"/>
              <a:gd name="connsiteY3" fmla="*/ 9179 h 16299"/>
              <a:gd name="connsiteX4" fmla="*/ 992 w 10067"/>
              <a:gd name="connsiteY4" fmla="*/ 9514 h 16299"/>
              <a:gd name="connsiteX5" fmla="*/ 1397 w 10067"/>
              <a:gd name="connsiteY5" fmla="*/ 12561 h 16299"/>
              <a:gd name="connsiteX6" fmla="*/ 2201 w 10067"/>
              <a:gd name="connsiteY6" fmla="*/ 12561 h 16299"/>
              <a:gd name="connsiteX7" fmla="*/ 2346 w 10067"/>
              <a:gd name="connsiteY7" fmla="*/ 11770 h 16299"/>
              <a:gd name="connsiteX8" fmla="*/ 2764 w 10067"/>
              <a:gd name="connsiteY8" fmla="*/ 11946 h 16299"/>
              <a:gd name="connsiteX9" fmla="*/ 3246 w 10067"/>
              <a:gd name="connsiteY9" fmla="*/ 12912 h 16299"/>
              <a:gd name="connsiteX10" fmla="*/ 3712 w 10067"/>
              <a:gd name="connsiteY10" fmla="*/ 12209 h 16299"/>
              <a:gd name="connsiteX11" fmla="*/ 3889 w 10067"/>
              <a:gd name="connsiteY11" fmla="*/ 11156 h 16299"/>
              <a:gd name="connsiteX12" fmla="*/ 4050 w 10067"/>
              <a:gd name="connsiteY12" fmla="*/ 8609 h 16299"/>
              <a:gd name="connsiteX13" fmla="*/ 4194 w 10067"/>
              <a:gd name="connsiteY13" fmla="*/ 6765 h 16299"/>
              <a:gd name="connsiteX14" fmla="*/ 4291 w 10067"/>
              <a:gd name="connsiteY14" fmla="*/ 9136 h 16299"/>
              <a:gd name="connsiteX15" fmla="*/ 4484 w 10067"/>
              <a:gd name="connsiteY15" fmla="*/ 11419 h 16299"/>
              <a:gd name="connsiteX16" fmla="*/ 4821 w 10067"/>
              <a:gd name="connsiteY16" fmla="*/ 12034 h 16299"/>
              <a:gd name="connsiteX17" fmla="*/ 5014 w 10067"/>
              <a:gd name="connsiteY17" fmla="*/ 12736 h 16299"/>
              <a:gd name="connsiteX18" fmla="*/ 5416 w 10067"/>
              <a:gd name="connsiteY18" fmla="*/ 11595 h 16299"/>
              <a:gd name="connsiteX19" fmla="*/ 5706 w 10067"/>
              <a:gd name="connsiteY19" fmla="*/ 12297 h 16299"/>
              <a:gd name="connsiteX20" fmla="*/ 6011 w 10067"/>
              <a:gd name="connsiteY20" fmla="*/ 12034 h 16299"/>
              <a:gd name="connsiteX21" fmla="*/ 6654 w 10067"/>
              <a:gd name="connsiteY21" fmla="*/ 11682 h 16299"/>
              <a:gd name="connsiteX22" fmla="*/ 6911 w 10067"/>
              <a:gd name="connsiteY22" fmla="*/ 12648 h 16299"/>
              <a:gd name="connsiteX23" fmla="*/ 7201 w 10067"/>
              <a:gd name="connsiteY23" fmla="*/ 15371 h 16299"/>
              <a:gd name="connsiteX24" fmla="*/ 7249 w 10067"/>
              <a:gd name="connsiteY24" fmla="*/ 16073 h 16299"/>
              <a:gd name="connsiteX25" fmla="*/ 7297 w 10067"/>
              <a:gd name="connsiteY25" fmla="*/ 11770 h 16299"/>
              <a:gd name="connsiteX26" fmla="*/ 7539 w 10067"/>
              <a:gd name="connsiteY26" fmla="*/ 10541 h 16299"/>
              <a:gd name="connsiteX27" fmla="*/ 7812 w 10067"/>
              <a:gd name="connsiteY27" fmla="*/ 10804 h 16299"/>
              <a:gd name="connsiteX28" fmla="*/ 7973 w 10067"/>
              <a:gd name="connsiteY28" fmla="*/ 11156 h 16299"/>
              <a:gd name="connsiteX29" fmla="*/ 8133 w 10067"/>
              <a:gd name="connsiteY29" fmla="*/ 10629 h 16299"/>
              <a:gd name="connsiteX30" fmla="*/ 8326 w 10067"/>
              <a:gd name="connsiteY30" fmla="*/ 9751 h 16299"/>
              <a:gd name="connsiteX31" fmla="*/ 8391 w 10067"/>
              <a:gd name="connsiteY31" fmla="*/ 10717 h 16299"/>
              <a:gd name="connsiteX32" fmla="*/ 8423 w 10067"/>
              <a:gd name="connsiteY32" fmla="*/ 11770 h 16299"/>
              <a:gd name="connsiteX33" fmla="*/ 8471 w 10067"/>
              <a:gd name="connsiteY33" fmla="*/ 10014 h 16299"/>
              <a:gd name="connsiteX34" fmla="*/ 8567 w 10067"/>
              <a:gd name="connsiteY34" fmla="*/ 12297 h 16299"/>
              <a:gd name="connsiteX35" fmla="*/ 8616 w 10067"/>
              <a:gd name="connsiteY35" fmla="*/ 10453 h 16299"/>
              <a:gd name="connsiteX36" fmla="*/ 8696 w 10067"/>
              <a:gd name="connsiteY36" fmla="*/ 11682 h 16299"/>
              <a:gd name="connsiteX37" fmla="*/ 8760 w 10067"/>
              <a:gd name="connsiteY37" fmla="*/ 9663 h 16299"/>
              <a:gd name="connsiteX38" fmla="*/ 8873 w 10067"/>
              <a:gd name="connsiteY38" fmla="*/ 12736 h 16299"/>
              <a:gd name="connsiteX39" fmla="*/ 8921 w 10067"/>
              <a:gd name="connsiteY39" fmla="*/ 10014 h 16299"/>
              <a:gd name="connsiteX40" fmla="*/ 9002 w 10067"/>
              <a:gd name="connsiteY40" fmla="*/ 11858 h 16299"/>
              <a:gd name="connsiteX41" fmla="*/ 9050 w 10067"/>
              <a:gd name="connsiteY41" fmla="*/ 10277 h 16299"/>
              <a:gd name="connsiteX42" fmla="*/ 9307 w 10067"/>
              <a:gd name="connsiteY42" fmla="*/ 10980 h 16299"/>
              <a:gd name="connsiteX43" fmla="*/ 9709 w 10067"/>
              <a:gd name="connsiteY43" fmla="*/ 10014 h 16299"/>
              <a:gd name="connsiteX44" fmla="*/ 10067 w 10067"/>
              <a:gd name="connsiteY44" fmla="*/ 0 h 16299"/>
              <a:gd name="connsiteX0" fmla="*/ 0 w 10067"/>
              <a:gd name="connsiteY0" fmla="*/ 9326 h 16299"/>
              <a:gd name="connsiteX1" fmla="*/ 403 w 10067"/>
              <a:gd name="connsiteY1" fmla="*/ 8883 h 16299"/>
              <a:gd name="connsiteX2" fmla="*/ 582 w 10067"/>
              <a:gd name="connsiteY2" fmla="*/ 9813 h 16299"/>
              <a:gd name="connsiteX3" fmla="*/ 752 w 10067"/>
              <a:gd name="connsiteY3" fmla="*/ 9179 h 16299"/>
              <a:gd name="connsiteX4" fmla="*/ 1217 w 10067"/>
              <a:gd name="connsiteY4" fmla="*/ 9514 h 16299"/>
              <a:gd name="connsiteX5" fmla="*/ 1397 w 10067"/>
              <a:gd name="connsiteY5" fmla="*/ 12561 h 16299"/>
              <a:gd name="connsiteX6" fmla="*/ 2201 w 10067"/>
              <a:gd name="connsiteY6" fmla="*/ 12561 h 16299"/>
              <a:gd name="connsiteX7" fmla="*/ 2346 w 10067"/>
              <a:gd name="connsiteY7" fmla="*/ 11770 h 16299"/>
              <a:gd name="connsiteX8" fmla="*/ 2764 w 10067"/>
              <a:gd name="connsiteY8" fmla="*/ 11946 h 16299"/>
              <a:gd name="connsiteX9" fmla="*/ 3246 w 10067"/>
              <a:gd name="connsiteY9" fmla="*/ 12912 h 16299"/>
              <a:gd name="connsiteX10" fmla="*/ 3712 w 10067"/>
              <a:gd name="connsiteY10" fmla="*/ 12209 h 16299"/>
              <a:gd name="connsiteX11" fmla="*/ 3889 w 10067"/>
              <a:gd name="connsiteY11" fmla="*/ 11156 h 16299"/>
              <a:gd name="connsiteX12" fmla="*/ 4050 w 10067"/>
              <a:gd name="connsiteY12" fmla="*/ 8609 h 16299"/>
              <a:gd name="connsiteX13" fmla="*/ 4194 w 10067"/>
              <a:gd name="connsiteY13" fmla="*/ 6765 h 16299"/>
              <a:gd name="connsiteX14" fmla="*/ 4291 w 10067"/>
              <a:gd name="connsiteY14" fmla="*/ 9136 h 16299"/>
              <a:gd name="connsiteX15" fmla="*/ 4484 w 10067"/>
              <a:gd name="connsiteY15" fmla="*/ 11419 h 16299"/>
              <a:gd name="connsiteX16" fmla="*/ 4821 w 10067"/>
              <a:gd name="connsiteY16" fmla="*/ 12034 h 16299"/>
              <a:gd name="connsiteX17" fmla="*/ 5014 w 10067"/>
              <a:gd name="connsiteY17" fmla="*/ 12736 h 16299"/>
              <a:gd name="connsiteX18" fmla="*/ 5416 w 10067"/>
              <a:gd name="connsiteY18" fmla="*/ 11595 h 16299"/>
              <a:gd name="connsiteX19" fmla="*/ 5706 w 10067"/>
              <a:gd name="connsiteY19" fmla="*/ 12297 h 16299"/>
              <a:gd name="connsiteX20" fmla="*/ 6011 w 10067"/>
              <a:gd name="connsiteY20" fmla="*/ 12034 h 16299"/>
              <a:gd name="connsiteX21" fmla="*/ 6654 w 10067"/>
              <a:gd name="connsiteY21" fmla="*/ 11682 h 16299"/>
              <a:gd name="connsiteX22" fmla="*/ 6911 w 10067"/>
              <a:gd name="connsiteY22" fmla="*/ 12648 h 16299"/>
              <a:gd name="connsiteX23" fmla="*/ 7201 w 10067"/>
              <a:gd name="connsiteY23" fmla="*/ 15371 h 16299"/>
              <a:gd name="connsiteX24" fmla="*/ 7249 w 10067"/>
              <a:gd name="connsiteY24" fmla="*/ 16073 h 16299"/>
              <a:gd name="connsiteX25" fmla="*/ 7297 w 10067"/>
              <a:gd name="connsiteY25" fmla="*/ 11770 h 16299"/>
              <a:gd name="connsiteX26" fmla="*/ 7539 w 10067"/>
              <a:gd name="connsiteY26" fmla="*/ 10541 h 16299"/>
              <a:gd name="connsiteX27" fmla="*/ 7812 w 10067"/>
              <a:gd name="connsiteY27" fmla="*/ 10804 h 16299"/>
              <a:gd name="connsiteX28" fmla="*/ 7973 w 10067"/>
              <a:gd name="connsiteY28" fmla="*/ 11156 h 16299"/>
              <a:gd name="connsiteX29" fmla="*/ 8133 w 10067"/>
              <a:gd name="connsiteY29" fmla="*/ 10629 h 16299"/>
              <a:gd name="connsiteX30" fmla="*/ 8326 w 10067"/>
              <a:gd name="connsiteY30" fmla="*/ 9751 h 16299"/>
              <a:gd name="connsiteX31" fmla="*/ 8391 w 10067"/>
              <a:gd name="connsiteY31" fmla="*/ 10717 h 16299"/>
              <a:gd name="connsiteX32" fmla="*/ 8423 w 10067"/>
              <a:gd name="connsiteY32" fmla="*/ 11770 h 16299"/>
              <a:gd name="connsiteX33" fmla="*/ 8471 w 10067"/>
              <a:gd name="connsiteY33" fmla="*/ 10014 h 16299"/>
              <a:gd name="connsiteX34" fmla="*/ 8567 w 10067"/>
              <a:gd name="connsiteY34" fmla="*/ 12297 h 16299"/>
              <a:gd name="connsiteX35" fmla="*/ 8616 w 10067"/>
              <a:gd name="connsiteY35" fmla="*/ 10453 h 16299"/>
              <a:gd name="connsiteX36" fmla="*/ 8696 w 10067"/>
              <a:gd name="connsiteY36" fmla="*/ 11682 h 16299"/>
              <a:gd name="connsiteX37" fmla="*/ 8760 w 10067"/>
              <a:gd name="connsiteY37" fmla="*/ 9663 h 16299"/>
              <a:gd name="connsiteX38" fmla="*/ 8873 w 10067"/>
              <a:gd name="connsiteY38" fmla="*/ 12736 h 16299"/>
              <a:gd name="connsiteX39" fmla="*/ 8921 w 10067"/>
              <a:gd name="connsiteY39" fmla="*/ 10014 h 16299"/>
              <a:gd name="connsiteX40" fmla="*/ 9002 w 10067"/>
              <a:gd name="connsiteY40" fmla="*/ 11858 h 16299"/>
              <a:gd name="connsiteX41" fmla="*/ 9050 w 10067"/>
              <a:gd name="connsiteY41" fmla="*/ 10277 h 16299"/>
              <a:gd name="connsiteX42" fmla="*/ 9307 w 10067"/>
              <a:gd name="connsiteY42" fmla="*/ 10980 h 16299"/>
              <a:gd name="connsiteX43" fmla="*/ 9709 w 10067"/>
              <a:gd name="connsiteY43" fmla="*/ 10014 h 16299"/>
              <a:gd name="connsiteX44" fmla="*/ 10067 w 10067"/>
              <a:gd name="connsiteY44" fmla="*/ 0 h 16299"/>
              <a:gd name="connsiteX0" fmla="*/ 0 w 10147"/>
              <a:gd name="connsiteY0" fmla="*/ 9326 h 16299"/>
              <a:gd name="connsiteX1" fmla="*/ 483 w 10147"/>
              <a:gd name="connsiteY1" fmla="*/ 8883 h 16299"/>
              <a:gd name="connsiteX2" fmla="*/ 662 w 10147"/>
              <a:gd name="connsiteY2" fmla="*/ 9813 h 16299"/>
              <a:gd name="connsiteX3" fmla="*/ 832 w 10147"/>
              <a:gd name="connsiteY3" fmla="*/ 9179 h 16299"/>
              <a:gd name="connsiteX4" fmla="*/ 1297 w 10147"/>
              <a:gd name="connsiteY4" fmla="*/ 9514 h 16299"/>
              <a:gd name="connsiteX5" fmla="*/ 1477 w 10147"/>
              <a:gd name="connsiteY5" fmla="*/ 12561 h 16299"/>
              <a:gd name="connsiteX6" fmla="*/ 2281 w 10147"/>
              <a:gd name="connsiteY6" fmla="*/ 12561 h 16299"/>
              <a:gd name="connsiteX7" fmla="*/ 2426 w 10147"/>
              <a:gd name="connsiteY7" fmla="*/ 11770 h 16299"/>
              <a:gd name="connsiteX8" fmla="*/ 2844 w 10147"/>
              <a:gd name="connsiteY8" fmla="*/ 11946 h 16299"/>
              <a:gd name="connsiteX9" fmla="*/ 3326 w 10147"/>
              <a:gd name="connsiteY9" fmla="*/ 12912 h 16299"/>
              <a:gd name="connsiteX10" fmla="*/ 3792 w 10147"/>
              <a:gd name="connsiteY10" fmla="*/ 12209 h 16299"/>
              <a:gd name="connsiteX11" fmla="*/ 3969 w 10147"/>
              <a:gd name="connsiteY11" fmla="*/ 11156 h 16299"/>
              <a:gd name="connsiteX12" fmla="*/ 4130 w 10147"/>
              <a:gd name="connsiteY12" fmla="*/ 8609 h 16299"/>
              <a:gd name="connsiteX13" fmla="*/ 4274 w 10147"/>
              <a:gd name="connsiteY13" fmla="*/ 6765 h 16299"/>
              <a:gd name="connsiteX14" fmla="*/ 4371 w 10147"/>
              <a:gd name="connsiteY14" fmla="*/ 9136 h 16299"/>
              <a:gd name="connsiteX15" fmla="*/ 4564 w 10147"/>
              <a:gd name="connsiteY15" fmla="*/ 11419 h 16299"/>
              <a:gd name="connsiteX16" fmla="*/ 4901 w 10147"/>
              <a:gd name="connsiteY16" fmla="*/ 12034 h 16299"/>
              <a:gd name="connsiteX17" fmla="*/ 5094 w 10147"/>
              <a:gd name="connsiteY17" fmla="*/ 12736 h 16299"/>
              <a:gd name="connsiteX18" fmla="*/ 5496 w 10147"/>
              <a:gd name="connsiteY18" fmla="*/ 11595 h 16299"/>
              <a:gd name="connsiteX19" fmla="*/ 5786 w 10147"/>
              <a:gd name="connsiteY19" fmla="*/ 12297 h 16299"/>
              <a:gd name="connsiteX20" fmla="*/ 6091 w 10147"/>
              <a:gd name="connsiteY20" fmla="*/ 12034 h 16299"/>
              <a:gd name="connsiteX21" fmla="*/ 6734 w 10147"/>
              <a:gd name="connsiteY21" fmla="*/ 11682 h 16299"/>
              <a:gd name="connsiteX22" fmla="*/ 6991 w 10147"/>
              <a:gd name="connsiteY22" fmla="*/ 12648 h 16299"/>
              <a:gd name="connsiteX23" fmla="*/ 7281 w 10147"/>
              <a:gd name="connsiteY23" fmla="*/ 15371 h 16299"/>
              <a:gd name="connsiteX24" fmla="*/ 7329 w 10147"/>
              <a:gd name="connsiteY24" fmla="*/ 16073 h 16299"/>
              <a:gd name="connsiteX25" fmla="*/ 7377 w 10147"/>
              <a:gd name="connsiteY25" fmla="*/ 11770 h 16299"/>
              <a:gd name="connsiteX26" fmla="*/ 7619 w 10147"/>
              <a:gd name="connsiteY26" fmla="*/ 10541 h 16299"/>
              <a:gd name="connsiteX27" fmla="*/ 7892 w 10147"/>
              <a:gd name="connsiteY27" fmla="*/ 10804 h 16299"/>
              <a:gd name="connsiteX28" fmla="*/ 8053 w 10147"/>
              <a:gd name="connsiteY28" fmla="*/ 11156 h 16299"/>
              <a:gd name="connsiteX29" fmla="*/ 8213 w 10147"/>
              <a:gd name="connsiteY29" fmla="*/ 10629 h 16299"/>
              <a:gd name="connsiteX30" fmla="*/ 8406 w 10147"/>
              <a:gd name="connsiteY30" fmla="*/ 9751 h 16299"/>
              <a:gd name="connsiteX31" fmla="*/ 8471 w 10147"/>
              <a:gd name="connsiteY31" fmla="*/ 10717 h 16299"/>
              <a:gd name="connsiteX32" fmla="*/ 8503 w 10147"/>
              <a:gd name="connsiteY32" fmla="*/ 11770 h 16299"/>
              <a:gd name="connsiteX33" fmla="*/ 8551 w 10147"/>
              <a:gd name="connsiteY33" fmla="*/ 10014 h 16299"/>
              <a:gd name="connsiteX34" fmla="*/ 8647 w 10147"/>
              <a:gd name="connsiteY34" fmla="*/ 12297 h 16299"/>
              <a:gd name="connsiteX35" fmla="*/ 8696 w 10147"/>
              <a:gd name="connsiteY35" fmla="*/ 10453 h 16299"/>
              <a:gd name="connsiteX36" fmla="*/ 8776 w 10147"/>
              <a:gd name="connsiteY36" fmla="*/ 11682 h 16299"/>
              <a:gd name="connsiteX37" fmla="*/ 8840 w 10147"/>
              <a:gd name="connsiteY37" fmla="*/ 9663 h 16299"/>
              <a:gd name="connsiteX38" fmla="*/ 8953 w 10147"/>
              <a:gd name="connsiteY38" fmla="*/ 12736 h 16299"/>
              <a:gd name="connsiteX39" fmla="*/ 9001 w 10147"/>
              <a:gd name="connsiteY39" fmla="*/ 10014 h 16299"/>
              <a:gd name="connsiteX40" fmla="*/ 9082 w 10147"/>
              <a:gd name="connsiteY40" fmla="*/ 11858 h 16299"/>
              <a:gd name="connsiteX41" fmla="*/ 9130 w 10147"/>
              <a:gd name="connsiteY41" fmla="*/ 10277 h 16299"/>
              <a:gd name="connsiteX42" fmla="*/ 9387 w 10147"/>
              <a:gd name="connsiteY42" fmla="*/ 10980 h 16299"/>
              <a:gd name="connsiteX43" fmla="*/ 9789 w 10147"/>
              <a:gd name="connsiteY43" fmla="*/ 10014 h 16299"/>
              <a:gd name="connsiteX44" fmla="*/ 10147 w 10147"/>
              <a:gd name="connsiteY44" fmla="*/ 0 h 1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147" h="16299">
                <a:moveTo>
                  <a:pt x="0" y="9326"/>
                </a:moveTo>
                <a:cubicBezTo>
                  <a:pt x="185" y="8964"/>
                  <a:pt x="373" y="8802"/>
                  <a:pt x="483" y="8883"/>
                </a:cubicBezTo>
                <a:cubicBezTo>
                  <a:pt x="593" y="8964"/>
                  <a:pt x="604" y="9764"/>
                  <a:pt x="662" y="9813"/>
                </a:cubicBezTo>
                <a:cubicBezTo>
                  <a:pt x="720" y="9862"/>
                  <a:pt x="726" y="9229"/>
                  <a:pt x="832" y="9179"/>
                </a:cubicBezTo>
                <a:cubicBezTo>
                  <a:pt x="938" y="9129"/>
                  <a:pt x="1190" y="8950"/>
                  <a:pt x="1297" y="9514"/>
                </a:cubicBezTo>
                <a:cubicBezTo>
                  <a:pt x="1404" y="10078"/>
                  <a:pt x="1313" y="12053"/>
                  <a:pt x="1477" y="12561"/>
                </a:cubicBezTo>
                <a:cubicBezTo>
                  <a:pt x="1641" y="13069"/>
                  <a:pt x="2123" y="12693"/>
                  <a:pt x="2281" y="12561"/>
                </a:cubicBezTo>
                <a:cubicBezTo>
                  <a:pt x="2439" y="12429"/>
                  <a:pt x="2331" y="11869"/>
                  <a:pt x="2426" y="11770"/>
                </a:cubicBezTo>
                <a:cubicBezTo>
                  <a:pt x="2520" y="11672"/>
                  <a:pt x="2693" y="11759"/>
                  <a:pt x="2844" y="11946"/>
                </a:cubicBezTo>
                <a:cubicBezTo>
                  <a:pt x="2994" y="12133"/>
                  <a:pt x="3167" y="12868"/>
                  <a:pt x="3326" y="12912"/>
                </a:cubicBezTo>
                <a:cubicBezTo>
                  <a:pt x="3485" y="12956"/>
                  <a:pt x="3686" y="12506"/>
                  <a:pt x="3792" y="12209"/>
                </a:cubicBezTo>
                <a:cubicBezTo>
                  <a:pt x="3899" y="11913"/>
                  <a:pt x="3913" y="11759"/>
                  <a:pt x="3969" y="11156"/>
                </a:cubicBezTo>
                <a:cubicBezTo>
                  <a:pt x="4025" y="10552"/>
                  <a:pt x="4080" y="9344"/>
                  <a:pt x="4130" y="8609"/>
                </a:cubicBezTo>
                <a:cubicBezTo>
                  <a:pt x="4180" y="7873"/>
                  <a:pt x="4234" y="6677"/>
                  <a:pt x="4274" y="6765"/>
                </a:cubicBezTo>
                <a:cubicBezTo>
                  <a:pt x="4315" y="6853"/>
                  <a:pt x="4323" y="8356"/>
                  <a:pt x="4371" y="9136"/>
                </a:cubicBezTo>
                <a:cubicBezTo>
                  <a:pt x="4419" y="9915"/>
                  <a:pt x="4475" y="10936"/>
                  <a:pt x="4564" y="11419"/>
                </a:cubicBezTo>
                <a:cubicBezTo>
                  <a:pt x="4652" y="11902"/>
                  <a:pt x="4813" y="11814"/>
                  <a:pt x="4901" y="12034"/>
                </a:cubicBezTo>
                <a:cubicBezTo>
                  <a:pt x="4990" y="12253"/>
                  <a:pt x="4996" y="12813"/>
                  <a:pt x="5094" y="12736"/>
                </a:cubicBezTo>
                <a:cubicBezTo>
                  <a:pt x="5193" y="12659"/>
                  <a:pt x="5382" y="11672"/>
                  <a:pt x="5496" y="11595"/>
                </a:cubicBezTo>
                <a:cubicBezTo>
                  <a:pt x="5611" y="11518"/>
                  <a:pt x="5687" y="12220"/>
                  <a:pt x="5786" y="12297"/>
                </a:cubicBezTo>
                <a:cubicBezTo>
                  <a:pt x="5884" y="12374"/>
                  <a:pt x="5932" y="12133"/>
                  <a:pt x="6091" y="12034"/>
                </a:cubicBezTo>
                <a:cubicBezTo>
                  <a:pt x="6250" y="11935"/>
                  <a:pt x="6584" y="11584"/>
                  <a:pt x="6734" y="11682"/>
                </a:cubicBezTo>
                <a:cubicBezTo>
                  <a:pt x="6885" y="11781"/>
                  <a:pt x="6901" y="12034"/>
                  <a:pt x="6991" y="12648"/>
                </a:cubicBezTo>
                <a:cubicBezTo>
                  <a:pt x="7082" y="13263"/>
                  <a:pt x="7225" y="14800"/>
                  <a:pt x="7281" y="15371"/>
                </a:cubicBezTo>
                <a:cubicBezTo>
                  <a:pt x="7337" y="15942"/>
                  <a:pt x="7313" y="16677"/>
                  <a:pt x="7329" y="16073"/>
                </a:cubicBezTo>
                <a:cubicBezTo>
                  <a:pt x="7345" y="15470"/>
                  <a:pt x="7329" y="12692"/>
                  <a:pt x="7377" y="11770"/>
                </a:cubicBezTo>
                <a:cubicBezTo>
                  <a:pt x="7426" y="10848"/>
                  <a:pt x="7532" y="10706"/>
                  <a:pt x="7619" y="10541"/>
                </a:cubicBezTo>
                <a:cubicBezTo>
                  <a:pt x="7705" y="10376"/>
                  <a:pt x="7819" y="10706"/>
                  <a:pt x="7892" y="10804"/>
                </a:cubicBezTo>
                <a:cubicBezTo>
                  <a:pt x="7964" y="10903"/>
                  <a:pt x="7998" y="11189"/>
                  <a:pt x="8053" y="11156"/>
                </a:cubicBezTo>
                <a:cubicBezTo>
                  <a:pt x="8107" y="11123"/>
                  <a:pt x="8155" y="10859"/>
                  <a:pt x="8213" y="10629"/>
                </a:cubicBezTo>
                <a:cubicBezTo>
                  <a:pt x="8272" y="10398"/>
                  <a:pt x="8364" y="9740"/>
                  <a:pt x="8406" y="9751"/>
                </a:cubicBezTo>
                <a:cubicBezTo>
                  <a:pt x="8448" y="9762"/>
                  <a:pt x="8455" y="10376"/>
                  <a:pt x="8471" y="10717"/>
                </a:cubicBezTo>
                <a:cubicBezTo>
                  <a:pt x="8487" y="11057"/>
                  <a:pt x="8489" y="11891"/>
                  <a:pt x="8503" y="11770"/>
                </a:cubicBezTo>
                <a:cubicBezTo>
                  <a:pt x="8517" y="11650"/>
                  <a:pt x="8527" y="9926"/>
                  <a:pt x="8551" y="10014"/>
                </a:cubicBezTo>
                <a:cubicBezTo>
                  <a:pt x="8575" y="10102"/>
                  <a:pt x="8623" y="12220"/>
                  <a:pt x="8647" y="12297"/>
                </a:cubicBezTo>
                <a:cubicBezTo>
                  <a:pt x="8672" y="12374"/>
                  <a:pt x="8674" y="10552"/>
                  <a:pt x="8696" y="10453"/>
                </a:cubicBezTo>
                <a:cubicBezTo>
                  <a:pt x="8718" y="10354"/>
                  <a:pt x="8752" y="11814"/>
                  <a:pt x="8776" y="11682"/>
                </a:cubicBezTo>
                <a:cubicBezTo>
                  <a:pt x="8800" y="11551"/>
                  <a:pt x="8810" y="9487"/>
                  <a:pt x="8840" y="9663"/>
                </a:cubicBezTo>
                <a:cubicBezTo>
                  <a:pt x="8871" y="9838"/>
                  <a:pt x="8927" y="12681"/>
                  <a:pt x="8953" y="12736"/>
                </a:cubicBezTo>
                <a:cubicBezTo>
                  <a:pt x="8979" y="12791"/>
                  <a:pt x="8979" y="10157"/>
                  <a:pt x="9001" y="10014"/>
                </a:cubicBezTo>
                <a:cubicBezTo>
                  <a:pt x="9023" y="9871"/>
                  <a:pt x="9059" y="11814"/>
                  <a:pt x="9082" y="11858"/>
                </a:cubicBezTo>
                <a:cubicBezTo>
                  <a:pt x="9104" y="11902"/>
                  <a:pt x="9080" y="10420"/>
                  <a:pt x="9130" y="10277"/>
                </a:cubicBezTo>
                <a:cubicBezTo>
                  <a:pt x="9180" y="10135"/>
                  <a:pt x="9276" y="11024"/>
                  <a:pt x="9387" y="10980"/>
                </a:cubicBezTo>
                <a:cubicBezTo>
                  <a:pt x="9498" y="10936"/>
                  <a:pt x="9684" y="10146"/>
                  <a:pt x="9789" y="10014"/>
                </a:cubicBezTo>
                <a:cubicBezTo>
                  <a:pt x="9893" y="9882"/>
                  <a:pt x="10107" y="-44"/>
                  <a:pt x="10147" y="0"/>
                </a:cubicBezTo>
              </a:path>
            </a:pathLst>
          </a:custGeom>
          <a:noFill/>
          <a:ln w="19050" cap="flat" cmpd="sng">
            <a:solidFill>
              <a:schemeClr val="accent1"/>
            </a:solidFill>
            <a:prstDash val="solid"/>
            <a:round/>
            <a:headEnd/>
            <a:tailEnd/>
          </a:ln>
          <a:effectLst/>
        </p:spPr>
        <p:txBody>
          <a:bodyPr/>
          <a:lstStyle/>
          <a:p>
            <a:endParaRPr lang="en-US" dirty="0"/>
          </a:p>
        </p:txBody>
      </p:sp>
      <p:sp>
        <p:nvSpPr>
          <p:cNvPr id="7" name="Line 12"/>
          <p:cNvSpPr>
            <a:spLocks noChangeShapeType="1"/>
          </p:cNvSpPr>
          <p:nvPr/>
        </p:nvSpPr>
        <p:spPr bwMode="auto">
          <a:xfrm>
            <a:off x="795804" y="2047222"/>
            <a:ext cx="7725602" cy="0"/>
          </a:xfrm>
          <a:prstGeom prst="line">
            <a:avLst/>
          </a:prstGeom>
          <a:noFill/>
          <a:ln w="9525">
            <a:solidFill>
              <a:schemeClr val="accent2">
                <a:lumMod val="75000"/>
              </a:schemeClr>
            </a:solidFill>
            <a:round/>
            <a:headEnd/>
            <a:tailEnd type="triangle" w="med" len="med"/>
          </a:ln>
          <a:effectLst/>
        </p:spPr>
        <p:txBody>
          <a:bodyPr/>
          <a:lstStyle/>
          <a:p>
            <a:endParaRPr lang="en-US" dirty="0"/>
          </a:p>
        </p:txBody>
      </p:sp>
      <p:sp>
        <p:nvSpPr>
          <p:cNvPr id="8" name="Text Box 14"/>
          <p:cNvSpPr txBox="1">
            <a:spLocks noChangeArrowheads="1"/>
          </p:cNvSpPr>
          <p:nvPr/>
        </p:nvSpPr>
        <p:spPr bwMode="auto">
          <a:xfrm>
            <a:off x="8111636" y="4480301"/>
            <a:ext cx="625492" cy="276999"/>
          </a:xfrm>
          <a:prstGeom prst="rect">
            <a:avLst/>
          </a:prstGeom>
          <a:noFill/>
          <a:ln w="9525">
            <a:noFill/>
            <a:miter lim="800000"/>
            <a:headEnd/>
            <a:tailEnd/>
          </a:ln>
          <a:effectLst/>
        </p:spPr>
        <p:txBody>
          <a:bodyPr wrap="none">
            <a:spAutoFit/>
          </a:bodyPr>
          <a:lstStyle/>
          <a:p>
            <a:pPr algn="l">
              <a:buNone/>
            </a:pPr>
            <a:r>
              <a:rPr lang="nb-NO" sz="1200" b="0" i="0" dirty="0" err="1">
                <a:latin typeface="Arial"/>
                <a:ea typeface="+mn-ea"/>
                <a:cs typeface="+mn-cs"/>
              </a:rPr>
              <a:t>время</a:t>
            </a:r>
            <a:endParaRPr lang="nb-NO" sz="1200" b="0" i="0" dirty="0">
              <a:latin typeface="Arial"/>
              <a:ea typeface="+mn-ea"/>
              <a:cs typeface="+mn-cs"/>
            </a:endParaRPr>
          </a:p>
        </p:txBody>
      </p:sp>
      <p:cxnSp>
        <p:nvCxnSpPr>
          <p:cNvPr id="6" name="Straight Arrow Connector 5"/>
          <p:cNvCxnSpPr/>
          <p:nvPr/>
        </p:nvCxnSpPr>
        <p:spPr bwMode="auto">
          <a:xfrm flipH="1" flipV="1">
            <a:off x="885217" y="828578"/>
            <a:ext cx="292" cy="1309934"/>
          </a:xfrm>
          <a:prstGeom prst="straightConnector1">
            <a:avLst/>
          </a:prstGeom>
          <a:solidFill>
            <a:schemeClr val="accent1"/>
          </a:solidFill>
          <a:ln w="12700" cap="flat" cmpd="sng" algn="ctr">
            <a:solidFill>
              <a:schemeClr val="accent2">
                <a:lumMod val="75000"/>
              </a:schemeClr>
            </a:solidFill>
            <a:prstDash val="solid"/>
            <a:round/>
            <a:headEnd type="none" w="med" len="med"/>
            <a:tailEnd type="triangle" w="med" len="med"/>
          </a:ln>
          <a:effectLst/>
        </p:spPr>
      </p:cxnSp>
      <p:sp>
        <p:nvSpPr>
          <p:cNvPr id="10" name="TextBox 9"/>
          <p:cNvSpPr txBox="1"/>
          <p:nvPr/>
        </p:nvSpPr>
        <p:spPr>
          <a:xfrm>
            <a:off x="8286777" y="1206541"/>
            <a:ext cx="562975" cy="261610"/>
          </a:xfrm>
          <a:prstGeom prst="rect">
            <a:avLst/>
          </a:prstGeom>
          <a:noFill/>
        </p:spPr>
        <p:txBody>
          <a:bodyPr wrap="none" rtlCol="0">
            <a:spAutoFit/>
          </a:bodyPr>
          <a:lstStyle/>
          <a:p>
            <a:pPr algn="l">
              <a:buNone/>
            </a:pPr>
            <a:r>
              <a:rPr lang="ru-RU" sz="1100" b="0" i="0" dirty="0" smtClean="0">
                <a:latin typeface="Arial"/>
                <a:ea typeface="+mn-ea"/>
                <a:cs typeface="+mn-cs"/>
              </a:rPr>
              <a:t>Отказ</a:t>
            </a:r>
            <a:endParaRPr lang="en-GB" sz="1100" b="0" i="0" dirty="0">
              <a:latin typeface="Arial"/>
              <a:ea typeface="+mn-ea"/>
              <a:cs typeface="+mn-cs"/>
            </a:endParaRPr>
          </a:p>
        </p:txBody>
      </p:sp>
      <p:cxnSp>
        <p:nvCxnSpPr>
          <p:cNvPr id="14" name="Straight Connector 13"/>
          <p:cNvCxnSpPr/>
          <p:nvPr/>
        </p:nvCxnSpPr>
        <p:spPr bwMode="auto">
          <a:xfrm>
            <a:off x="894678" y="1716351"/>
            <a:ext cx="7635898" cy="0"/>
          </a:xfrm>
          <a:prstGeom prst="line">
            <a:avLst/>
          </a:prstGeom>
          <a:solidFill>
            <a:schemeClr val="accent1"/>
          </a:solidFill>
          <a:ln w="12700" cap="flat" cmpd="sng" algn="ctr">
            <a:solidFill>
              <a:schemeClr val="tx1"/>
            </a:solidFill>
            <a:prstDash val="dash"/>
            <a:round/>
            <a:headEnd type="none" w="med" len="med"/>
            <a:tailEnd type="none" w="med" len="med"/>
          </a:ln>
          <a:effectLst/>
        </p:spPr>
      </p:cxnSp>
      <p:cxnSp>
        <p:nvCxnSpPr>
          <p:cNvPr id="15" name="Straight Connector 14"/>
          <p:cNvCxnSpPr/>
          <p:nvPr/>
        </p:nvCxnSpPr>
        <p:spPr bwMode="auto">
          <a:xfrm>
            <a:off x="885508" y="1053237"/>
            <a:ext cx="7635899" cy="0"/>
          </a:xfrm>
          <a:prstGeom prst="line">
            <a:avLst/>
          </a:prstGeom>
          <a:solidFill>
            <a:schemeClr val="accent1"/>
          </a:solidFill>
          <a:ln w="12700" cap="flat" cmpd="sng" algn="ctr">
            <a:solidFill>
              <a:schemeClr val="tx1"/>
            </a:solidFill>
            <a:prstDash val="dash"/>
            <a:round/>
            <a:headEnd type="none" w="med" len="med"/>
            <a:tailEnd type="none" w="med" len="med"/>
          </a:ln>
          <a:effectLst/>
        </p:spPr>
      </p:cxnSp>
      <p:cxnSp>
        <p:nvCxnSpPr>
          <p:cNvPr id="17" name="Straight Arrow Connector 16"/>
          <p:cNvCxnSpPr/>
          <p:nvPr/>
        </p:nvCxnSpPr>
        <p:spPr bwMode="auto">
          <a:xfrm flipH="1" flipV="1">
            <a:off x="8275230" y="1058550"/>
            <a:ext cx="298305" cy="161582"/>
          </a:xfrm>
          <a:prstGeom prst="straightConnector1">
            <a:avLst/>
          </a:prstGeom>
          <a:solidFill>
            <a:schemeClr val="accent1"/>
          </a:solidFill>
          <a:ln w="12700" cap="flat" cmpd="sng" algn="ctr">
            <a:solidFill>
              <a:schemeClr val="tx1"/>
            </a:solidFill>
            <a:prstDash val="solid"/>
            <a:round/>
            <a:headEnd type="none" w="med" len="med"/>
            <a:tailEnd type="triangle" w="med" len="lg"/>
          </a:ln>
          <a:effectLst/>
        </p:spPr>
      </p:cxnSp>
      <p:sp>
        <p:nvSpPr>
          <p:cNvPr id="22" name="TextBox 21"/>
          <p:cNvSpPr txBox="1"/>
          <p:nvPr/>
        </p:nvSpPr>
        <p:spPr>
          <a:xfrm>
            <a:off x="-16861" y="2181501"/>
            <a:ext cx="914399" cy="430887"/>
          </a:xfrm>
          <a:prstGeom prst="rect">
            <a:avLst/>
          </a:prstGeom>
          <a:noFill/>
        </p:spPr>
        <p:txBody>
          <a:bodyPr wrap="square" rtlCol="0">
            <a:spAutoFit/>
          </a:bodyPr>
          <a:lstStyle/>
          <a:p>
            <a:pPr algn="ctr">
              <a:buNone/>
            </a:pPr>
            <a:r>
              <a:rPr lang="en-GB" sz="1050" b="0" i="0" dirty="0" err="1">
                <a:latin typeface="Arial"/>
                <a:ea typeface="+mn-ea"/>
                <a:cs typeface="+mn-cs"/>
              </a:rPr>
              <a:t>Давление</a:t>
            </a:r>
            <a:r>
              <a:rPr lang="en-GB" sz="1050" b="0" i="0" dirty="0">
                <a:latin typeface="Arial"/>
                <a:ea typeface="+mn-ea"/>
                <a:cs typeface="+mn-cs"/>
              </a:rPr>
              <a:t> </a:t>
            </a:r>
            <a:r>
              <a:rPr lang="ru-RU" sz="1050" b="0" i="0" dirty="0" smtClean="0">
                <a:latin typeface="Arial"/>
                <a:ea typeface="+mn-ea"/>
                <a:cs typeface="+mn-cs"/>
              </a:rPr>
              <a:t>масла</a:t>
            </a:r>
            <a:endParaRPr lang="en-GB" sz="1050" b="0" i="0" dirty="0">
              <a:latin typeface="Arial"/>
              <a:ea typeface="+mn-ea"/>
              <a:cs typeface="+mn-cs"/>
            </a:endParaRPr>
          </a:p>
        </p:txBody>
      </p:sp>
      <p:sp>
        <p:nvSpPr>
          <p:cNvPr id="23" name="TextBox 22"/>
          <p:cNvSpPr txBox="1"/>
          <p:nvPr/>
        </p:nvSpPr>
        <p:spPr>
          <a:xfrm>
            <a:off x="2271706" y="937587"/>
            <a:ext cx="1371600" cy="231300"/>
          </a:xfrm>
          <a:prstGeom prst="rect">
            <a:avLst/>
          </a:prstGeom>
          <a:solidFill>
            <a:schemeClr val="bg1"/>
          </a:solidFill>
        </p:spPr>
        <p:txBody>
          <a:bodyPr wrap="square" lIns="0" tIns="0" rIns="0" bIns="0" rtlCol="0" anchor="ctr">
            <a:noAutofit/>
          </a:bodyPr>
          <a:lstStyle/>
          <a:p>
            <a:pPr algn="ctr">
              <a:buNone/>
            </a:pPr>
            <a:r>
              <a:rPr lang="en-GB" sz="1100" b="0" i="0" dirty="0" err="1">
                <a:latin typeface="Arial"/>
                <a:ea typeface="+mn-ea"/>
                <a:cs typeface="+mn-cs"/>
              </a:rPr>
              <a:t>Верхний</a:t>
            </a:r>
            <a:r>
              <a:rPr lang="en-GB" sz="1100" b="0" i="0" dirty="0">
                <a:latin typeface="Arial"/>
                <a:ea typeface="+mn-ea"/>
                <a:cs typeface="+mn-cs"/>
              </a:rPr>
              <a:t> </a:t>
            </a:r>
            <a:r>
              <a:rPr lang="en-GB" sz="1100" b="0" i="0" dirty="0" err="1">
                <a:latin typeface="Arial"/>
                <a:ea typeface="+mn-ea"/>
                <a:cs typeface="+mn-cs"/>
              </a:rPr>
              <a:t>предел</a:t>
            </a:r>
            <a:r>
              <a:rPr lang="en-GB" sz="1100" b="0" i="0" dirty="0">
                <a:latin typeface="Arial"/>
                <a:ea typeface="+mn-ea"/>
                <a:cs typeface="+mn-cs"/>
              </a:rPr>
              <a:t> </a:t>
            </a:r>
            <a:r>
              <a:rPr lang="en-GB" sz="1100" b="0" i="0" dirty="0" err="1">
                <a:latin typeface="Arial"/>
                <a:ea typeface="+mn-ea"/>
                <a:cs typeface="+mn-cs"/>
              </a:rPr>
              <a:t>предупреждения</a:t>
            </a:r>
            <a:endParaRPr lang="en-GB" sz="1100" b="0" i="0" dirty="0">
              <a:latin typeface="Arial"/>
              <a:ea typeface="+mn-ea"/>
              <a:cs typeface="+mn-cs"/>
            </a:endParaRPr>
          </a:p>
        </p:txBody>
      </p:sp>
      <p:sp>
        <p:nvSpPr>
          <p:cNvPr id="24" name="TextBox 23"/>
          <p:cNvSpPr txBox="1"/>
          <p:nvPr/>
        </p:nvSpPr>
        <p:spPr>
          <a:xfrm>
            <a:off x="2271706" y="1610150"/>
            <a:ext cx="1371600" cy="212404"/>
          </a:xfrm>
          <a:prstGeom prst="rect">
            <a:avLst/>
          </a:prstGeom>
          <a:solidFill>
            <a:schemeClr val="bg1"/>
          </a:solidFill>
        </p:spPr>
        <p:txBody>
          <a:bodyPr wrap="square" lIns="0" tIns="0" rIns="0" bIns="0" rtlCol="0" anchor="ctr">
            <a:noAutofit/>
          </a:bodyPr>
          <a:lstStyle/>
          <a:p>
            <a:pPr algn="ctr">
              <a:buNone/>
            </a:pPr>
            <a:r>
              <a:rPr lang="en-GB" sz="1100" b="0" i="0" dirty="0" err="1">
                <a:latin typeface="Arial"/>
                <a:ea typeface="+mn-ea"/>
                <a:cs typeface="+mn-cs"/>
              </a:rPr>
              <a:t>Нижний</a:t>
            </a:r>
            <a:r>
              <a:rPr lang="en-GB" sz="1100" b="0" i="0" dirty="0">
                <a:latin typeface="Arial"/>
                <a:ea typeface="+mn-ea"/>
                <a:cs typeface="+mn-cs"/>
              </a:rPr>
              <a:t> </a:t>
            </a:r>
            <a:r>
              <a:rPr lang="en-GB" sz="1100" b="0" i="0" dirty="0" err="1">
                <a:latin typeface="Arial"/>
                <a:ea typeface="+mn-ea"/>
                <a:cs typeface="+mn-cs"/>
              </a:rPr>
              <a:t>предел</a:t>
            </a:r>
            <a:r>
              <a:rPr lang="en-GB" sz="1100" b="0" i="0" dirty="0">
                <a:latin typeface="Arial"/>
                <a:ea typeface="+mn-ea"/>
                <a:cs typeface="+mn-cs"/>
              </a:rPr>
              <a:t> </a:t>
            </a:r>
            <a:r>
              <a:rPr lang="en-GB" sz="1100" b="0" i="0" dirty="0" err="1">
                <a:latin typeface="Arial"/>
                <a:ea typeface="+mn-ea"/>
                <a:cs typeface="+mn-cs"/>
              </a:rPr>
              <a:t>предупреждения</a:t>
            </a:r>
            <a:endParaRPr lang="en-GB" sz="1100" b="0" i="0" dirty="0">
              <a:latin typeface="Arial"/>
              <a:ea typeface="+mn-ea"/>
              <a:cs typeface="+mn-cs"/>
            </a:endParaRPr>
          </a:p>
        </p:txBody>
      </p:sp>
      <p:grpSp>
        <p:nvGrpSpPr>
          <p:cNvPr id="38" name="Group 37"/>
          <p:cNvGrpSpPr/>
          <p:nvPr/>
        </p:nvGrpSpPr>
        <p:grpSpPr>
          <a:xfrm>
            <a:off x="1566504" y="768945"/>
            <a:ext cx="762000" cy="1278277"/>
            <a:chOff x="1562100" y="900100"/>
            <a:chExt cx="762000" cy="2134790"/>
          </a:xfrm>
        </p:grpSpPr>
        <p:sp>
          <p:nvSpPr>
            <p:cNvPr id="25" name="Rectangle 24"/>
            <p:cNvSpPr/>
            <p:nvPr/>
          </p:nvSpPr>
          <p:spPr bwMode="auto">
            <a:xfrm>
              <a:off x="1676400" y="1308267"/>
              <a:ext cx="533400" cy="1726623"/>
            </a:xfrm>
            <a:prstGeom prst="rect">
              <a:avLst/>
            </a:prstGeom>
            <a:solidFill>
              <a:schemeClr val="accent6">
                <a:alpha val="52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dirty="0" smtClean="0">
                <a:ln>
                  <a:noFill/>
                </a:ln>
                <a:solidFill>
                  <a:srgbClr val="292929"/>
                </a:solidFill>
                <a:effectLst/>
                <a:latin typeface="Arial" charset="0"/>
              </a:endParaRPr>
            </a:p>
          </p:txBody>
        </p:sp>
        <p:sp>
          <p:nvSpPr>
            <p:cNvPr id="34" name="Text Box 14"/>
            <p:cNvSpPr txBox="1">
              <a:spLocks noChangeArrowheads="1"/>
            </p:cNvSpPr>
            <p:nvPr/>
          </p:nvSpPr>
          <p:spPr bwMode="auto">
            <a:xfrm>
              <a:off x="1562100" y="900100"/>
              <a:ext cx="762000" cy="304801"/>
            </a:xfrm>
            <a:prstGeom prst="rect">
              <a:avLst/>
            </a:prstGeom>
            <a:noFill/>
            <a:ln w="9525">
              <a:noFill/>
              <a:miter lim="800000"/>
              <a:headEnd/>
              <a:tailEnd/>
            </a:ln>
            <a:effectLst/>
          </p:spPr>
          <p:txBody>
            <a:bodyPr wrap="square" lIns="36000" rIns="36000">
              <a:noAutofit/>
            </a:bodyPr>
            <a:lstStyle/>
            <a:p>
              <a:pPr algn="ctr">
                <a:lnSpc>
                  <a:spcPts val="700"/>
                </a:lnSpc>
                <a:buNone/>
              </a:pPr>
              <a:r>
                <a:rPr lang="nb-NO" sz="800" b="0" i="0" dirty="0">
                  <a:latin typeface="Arial"/>
                  <a:ea typeface="+mn-ea"/>
                  <a:cs typeface="+mn-cs"/>
                </a:rPr>
                <a:t>Ступенчатое</a:t>
              </a:r>
            </a:p>
            <a:p>
              <a:pPr algn="ctr">
                <a:lnSpc>
                  <a:spcPts val="700"/>
                </a:lnSpc>
                <a:buNone/>
              </a:pPr>
              <a:r>
                <a:rPr lang="nb-NO" sz="800" b="0" i="0" dirty="0">
                  <a:latin typeface="Arial"/>
                  <a:ea typeface="+mn-ea"/>
                  <a:cs typeface="+mn-cs"/>
                </a:rPr>
                <a:t>изменение</a:t>
              </a:r>
            </a:p>
          </p:txBody>
        </p:sp>
      </p:grpSp>
      <p:grpSp>
        <p:nvGrpSpPr>
          <p:cNvPr id="39" name="Group 38"/>
          <p:cNvGrpSpPr/>
          <p:nvPr/>
        </p:nvGrpSpPr>
        <p:grpSpPr>
          <a:xfrm>
            <a:off x="3547704" y="815285"/>
            <a:ext cx="914400" cy="1231935"/>
            <a:chOff x="3543300" y="972130"/>
            <a:chExt cx="914400" cy="2062759"/>
          </a:xfrm>
        </p:grpSpPr>
        <p:sp>
          <p:nvSpPr>
            <p:cNvPr id="26" name="Rectangle 25"/>
            <p:cNvSpPr/>
            <p:nvPr/>
          </p:nvSpPr>
          <p:spPr bwMode="auto">
            <a:xfrm>
              <a:off x="3733800" y="1278690"/>
              <a:ext cx="533400" cy="1756199"/>
            </a:xfrm>
            <a:prstGeom prst="rect">
              <a:avLst/>
            </a:prstGeom>
            <a:solidFill>
              <a:schemeClr val="accent6">
                <a:alpha val="52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dirty="0" smtClean="0">
                <a:ln>
                  <a:noFill/>
                </a:ln>
                <a:solidFill>
                  <a:srgbClr val="292929"/>
                </a:solidFill>
                <a:effectLst/>
                <a:latin typeface="Arial" charset="0"/>
              </a:endParaRPr>
            </a:p>
          </p:txBody>
        </p:sp>
        <p:sp>
          <p:nvSpPr>
            <p:cNvPr id="35" name="Text Box 14"/>
            <p:cNvSpPr txBox="1">
              <a:spLocks noChangeArrowheads="1"/>
            </p:cNvSpPr>
            <p:nvPr/>
          </p:nvSpPr>
          <p:spPr bwMode="auto">
            <a:xfrm>
              <a:off x="3543300" y="972130"/>
              <a:ext cx="914400" cy="304800"/>
            </a:xfrm>
            <a:prstGeom prst="rect">
              <a:avLst/>
            </a:prstGeom>
            <a:noFill/>
            <a:ln w="9525">
              <a:noFill/>
              <a:miter lim="800000"/>
              <a:headEnd/>
              <a:tailEnd/>
            </a:ln>
            <a:effectLst/>
          </p:spPr>
          <p:txBody>
            <a:bodyPr wrap="square">
              <a:noAutofit/>
            </a:bodyPr>
            <a:lstStyle/>
            <a:p>
              <a:pPr algn="ctr">
                <a:lnSpc>
                  <a:spcPts val="700"/>
                </a:lnSpc>
                <a:buNone/>
              </a:pPr>
              <a:r>
                <a:rPr lang="nb-NO" sz="800" b="0" i="0" dirty="0">
                  <a:latin typeface="Arial"/>
                  <a:ea typeface="+mn-ea"/>
                  <a:cs typeface="+mn-cs"/>
                </a:rPr>
                <a:t>Одиночный импульс</a:t>
              </a:r>
            </a:p>
          </p:txBody>
        </p:sp>
      </p:grpSp>
      <p:grpSp>
        <p:nvGrpSpPr>
          <p:cNvPr id="40" name="Group 39"/>
          <p:cNvGrpSpPr/>
          <p:nvPr/>
        </p:nvGrpSpPr>
        <p:grpSpPr>
          <a:xfrm>
            <a:off x="5757504" y="815286"/>
            <a:ext cx="914400" cy="1231936"/>
            <a:chOff x="5753100" y="971494"/>
            <a:chExt cx="914400" cy="2063395"/>
          </a:xfrm>
        </p:grpSpPr>
        <p:sp>
          <p:nvSpPr>
            <p:cNvPr id="27" name="Rectangle 26"/>
            <p:cNvSpPr/>
            <p:nvPr/>
          </p:nvSpPr>
          <p:spPr bwMode="auto">
            <a:xfrm>
              <a:off x="5943600" y="1308267"/>
              <a:ext cx="533400" cy="1726622"/>
            </a:xfrm>
            <a:prstGeom prst="rect">
              <a:avLst/>
            </a:prstGeom>
            <a:solidFill>
              <a:schemeClr val="accent6">
                <a:alpha val="52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dirty="0" smtClean="0">
                <a:ln>
                  <a:noFill/>
                </a:ln>
                <a:solidFill>
                  <a:srgbClr val="292929"/>
                </a:solidFill>
                <a:effectLst/>
                <a:latin typeface="Arial" charset="0"/>
              </a:endParaRPr>
            </a:p>
          </p:txBody>
        </p:sp>
        <p:sp>
          <p:nvSpPr>
            <p:cNvPr id="36" name="Text Box 14"/>
            <p:cNvSpPr txBox="1">
              <a:spLocks noChangeArrowheads="1"/>
            </p:cNvSpPr>
            <p:nvPr/>
          </p:nvSpPr>
          <p:spPr bwMode="auto">
            <a:xfrm>
              <a:off x="5753100" y="971494"/>
              <a:ext cx="914400" cy="304800"/>
            </a:xfrm>
            <a:prstGeom prst="rect">
              <a:avLst/>
            </a:prstGeom>
            <a:noFill/>
            <a:ln w="9525">
              <a:noFill/>
              <a:miter lim="800000"/>
              <a:headEnd/>
              <a:tailEnd/>
            </a:ln>
            <a:effectLst/>
          </p:spPr>
          <p:txBody>
            <a:bodyPr wrap="square">
              <a:noAutofit/>
            </a:bodyPr>
            <a:lstStyle/>
            <a:p>
              <a:pPr algn="ctr">
                <a:lnSpc>
                  <a:spcPts val="700"/>
                </a:lnSpc>
                <a:buNone/>
              </a:pPr>
              <a:r>
                <a:rPr lang="nb-NO" sz="800" b="0" i="0" dirty="0">
                  <a:latin typeface="Arial"/>
                  <a:ea typeface="+mn-ea"/>
                  <a:cs typeface="+mn-cs"/>
                </a:rPr>
                <a:t>Одиночный импульс</a:t>
              </a:r>
            </a:p>
          </p:txBody>
        </p:sp>
      </p:grpSp>
      <p:grpSp>
        <p:nvGrpSpPr>
          <p:cNvPr id="41" name="Group 40"/>
          <p:cNvGrpSpPr/>
          <p:nvPr/>
        </p:nvGrpSpPr>
        <p:grpSpPr>
          <a:xfrm>
            <a:off x="6934200" y="783386"/>
            <a:ext cx="762000" cy="1263836"/>
            <a:chOff x="6819900" y="918066"/>
            <a:chExt cx="1143000" cy="2116824"/>
          </a:xfrm>
        </p:grpSpPr>
        <p:sp>
          <p:nvSpPr>
            <p:cNvPr id="28" name="Rectangle 27"/>
            <p:cNvSpPr/>
            <p:nvPr/>
          </p:nvSpPr>
          <p:spPr bwMode="auto">
            <a:xfrm>
              <a:off x="6934200" y="1308268"/>
              <a:ext cx="914400" cy="1726622"/>
            </a:xfrm>
            <a:prstGeom prst="rect">
              <a:avLst/>
            </a:prstGeom>
            <a:solidFill>
              <a:schemeClr val="accent6">
                <a:alpha val="52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dirty="0" smtClean="0">
                <a:ln>
                  <a:noFill/>
                </a:ln>
                <a:solidFill>
                  <a:srgbClr val="292929"/>
                </a:solidFill>
                <a:effectLst/>
                <a:latin typeface="Arial" charset="0"/>
              </a:endParaRPr>
            </a:p>
          </p:txBody>
        </p:sp>
        <p:sp>
          <p:nvSpPr>
            <p:cNvPr id="37" name="Text Box 14"/>
            <p:cNvSpPr txBox="1">
              <a:spLocks noChangeArrowheads="1"/>
            </p:cNvSpPr>
            <p:nvPr/>
          </p:nvSpPr>
          <p:spPr bwMode="auto">
            <a:xfrm>
              <a:off x="6819900" y="918066"/>
              <a:ext cx="1143000" cy="304800"/>
            </a:xfrm>
            <a:prstGeom prst="rect">
              <a:avLst/>
            </a:prstGeom>
            <a:noFill/>
            <a:ln w="9525">
              <a:noFill/>
              <a:miter lim="800000"/>
              <a:headEnd/>
              <a:tailEnd/>
            </a:ln>
            <a:effectLst/>
          </p:spPr>
          <p:txBody>
            <a:bodyPr wrap="square">
              <a:noAutofit/>
            </a:bodyPr>
            <a:lstStyle/>
            <a:p>
              <a:pPr algn="ctr">
                <a:lnSpc>
                  <a:spcPts val="700"/>
                </a:lnSpc>
                <a:buNone/>
              </a:pPr>
              <a:r>
                <a:rPr lang="nb-NO" sz="800" b="0" i="0" dirty="0" smtClean="0">
                  <a:latin typeface="Arial"/>
                  <a:ea typeface="+mn-ea"/>
                  <a:cs typeface="+mn-cs"/>
                </a:rPr>
                <a:t>Неустойчи-вость</a:t>
              </a:r>
              <a:endParaRPr lang="nb-NO" sz="800" b="0" i="0" dirty="0">
                <a:latin typeface="Arial"/>
                <a:ea typeface="+mn-ea"/>
                <a:cs typeface="+mn-cs"/>
              </a:endParaRPr>
            </a:p>
          </p:txBody>
        </p:sp>
      </p:grpSp>
      <p:grpSp>
        <p:nvGrpSpPr>
          <p:cNvPr id="66" name="Group 65"/>
          <p:cNvGrpSpPr/>
          <p:nvPr/>
        </p:nvGrpSpPr>
        <p:grpSpPr>
          <a:xfrm>
            <a:off x="794175" y="2237873"/>
            <a:ext cx="8022611" cy="1246856"/>
            <a:chOff x="786536" y="3644732"/>
            <a:chExt cx="8022611" cy="1662475"/>
          </a:xfrm>
        </p:grpSpPr>
        <p:sp>
          <p:nvSpPr>
            <p:cNvPr id="42" name="Freeform 8"/>
            <p:cNvSpPr>
              <a:spLocks/>
            </p:cNvSpPr>
            <p:nvPr/>
          </p:nvSpPr>
          <p:spPr bwMode="auto">
            <a:xfrm>
              <a:off x="866503" y="3644732"/>
              <a:ext cx="7435374" cy="615684"/>
            </a:xfrm>
            <a:custGeom>
              <a:avLst/>
              <a:gdLst>
                <a:gd name="connsiteX0" fmla="*/ 0 w 10133"/>
                <a:gd name="connsiteY0" fmla="*/ 13263 h 16299"/>
                <a:gd name="connsiteX1" fmla="*/ 482 w 10133"/>
                <a:gd name="connsiteY1" fmla="*/ 12473 h 16299"/>
                <a:gd name="connsiteX2" fmla="*/ 675 w 10133"/>
                <a:gd name="connsiteY2" fmla="*/ 12824 h 16299"/>
                <a:gd name="connsiteX3" fmla="*/ 884 w 10133"/>
                <a:gd name="connsiteY3" fmla="*/ 13000 h 16299"/>
                <a:gd name="connsiteX4" fmla="*/ 1045 w 10133"/>
                <a:gd name="connsiteY4" fmla="*/ 11946 h 16299"/>
                <a:gd name="connsiteX5" fmla="*/ 1768 w 10133"/>
                <a:gd name="connsiteY5" fmla="*/ 12561 h 16299"/>
                <a:gd name="connsiteX6" fmla="*/ 2267 w 10133"/>
                <a:gd name="connsiteY6" fmla="*/ 12561 h 16299"/>
                <a:gd name="connsiteX7" fmla="*/ 2412 w 10133"/>
                <a:gd name="connsiteY7" fmla="*/ 11770 h 16299"/>
                <a:gd name="connsiteX8" fmla="*/ 2830 w 10133"/>
                <a:gd name="connsiteY8" fmla="*/ 11946 h 16299"/>
                <a:gd name="connsiteX9" fmla="*/ 3312 w 10133"/>
                <a:gd name="connsiteY9" fmla="*/ 12912 h 16299"/>
                <a:gd name="connsiteX10" fmla="*/ 3778 w 10133"/>
                <a:gd name="connsiteY10" fmla="*/ 12209 h 16299"/>
                <a:gd name="connsiteX11" fmla="*/ 3955 w 10133"/>
                <a:gd name="connsiteY11" fmla="*/ 11156 h 16299"/>
                <a:gd name="connsiteX12" fmla="*/ 4116 w 10133"/>
                <a:gd name="connsiteY12" fmla="*/ 8609 h 16299"/>
                <a:gd name="connsiteX13" fmla="*/ 4260 w 10133"/>
                <a:gd name="connsiteY13" fmla="*/ 6765 h 16299"/>
                <a:gd name="connsiteX14" fmla="*/ 4357 w 10133"/>
                <a:gd name="connsiteY14" fmla="*/ 9136 h 16299"/>
                <a:gd name="connsiteX15" fmla="*/ 4550 w 10133"/>
                <a:gd name="connsiteY15" fmla="*/ 11419 h 16299"/>
                <a:gd name="connsiteX16" fmla="*/ 4887 w 10133"/>
                <a:gd name="connsiteY16" fmla="*/ 12034 h 16299"/>
                <a:gd name="connsiteX17" fmla="*/ 5080 w 10133"/>
                <a:gd name="connsiteY17" fmla="*/ 12736 h 16299"/>
                <a:gd name="connsiteX18" fmla="*/ 5482 w 10133"/>
                <a:gd name="connsiteY18" fmla="*/ 11595 h 16299"/>
                <a:gd name="connsiteX19" fmla="*/ 5772 w 10133"/>
                <a:gd name="connsiteY19" fmla="*/ 12297 h 16299"/>
                <a:gd name="connsiteX20" fmla="*/ 6077 w 10133"/>
                <a:gd name="connsiteY20" fmla="*/ 12034 h 16299"/>
                <a:gd name="connsiteX21" fmla="*/ 6720 w 10133"/>
                <a:gd name="connsiteY21" fmla="*/ 11682 h 16299"/>
                <a:gd name="connsiteX22" fmla="*/ 6977 w 10133"/>
                <a:gd name="connsiteY22" fmla="*/ 12648 h 16299"/>
                <a:gd name="connsiteX23" fmla="*/ 7267 w 10133"/>
                <a:gd name="connsiteY23" fmla="*/ 15371 h 16299"/>
                <a:gd name="connsiteX24" fmla="*/ 7315 w 10133"/>
                <a:gd name="connsiteY24" fmla="*/ 16073 h 16299"/>
                <a:gd name="connsiteX25" fmla="*/ 7363 w 10133"/>
                <a:gd name="connsiteY25" fmla="*/ 11770 h 16299"/>
                <a:gd name="connsiteX26" fmla="*/ 7605 w 10133"/>
                <a:gd name="connsiteY26" fmla="*/ 10541 h 16299"/>
                <a:gd name="connsiteX27" fmla="*/ 7878 w 10133"/>
                <a:gd name="connsiteY27" fmla="*/ 10804 h 16299"/>
                <a:gd name="connsiteX28" fmla="*/ 8039 w 10133"/>
                <a:gd name="connsiteY28" fmla="*/ 11156 h 16299"/>
                <a:gd name="connsiteX29" fmla="*/ 8199 w 10133"/>
                <a:gd name="connsiteY29" fmla="*/ 10629 h 16299"/>
                <a:gd name="connsiteX30" fmla="*/ 8392 w 10133"/>
                <a:gd name="connsiteY30" fmla="*/ 9751 h 16299"/>
                <a:gd name="connsiteX31" fmla="*/ 8457 w 10133"/>
                <a:gd name="connsiteY31" fmla="*/ 10717 h 16299"/>
                <a:gd name="connsiteX32" fmla="*/ 8489 w 10133"/>
                <a:gd name="connsiteY32" fmla="*/ 11770 h 16299"/>
                <a:gd name="connsiteX33" fmla="*/ 8537 w 10133"/>
                <a:gd name="connsiteY33" fmla="*/ 10014 h 16299"/>
                <a:gd name="connsiteX34" fmla="*/ 8633 w 10133"/>
                <a:gd name="connsiteY34" fmla="*/ 12297 h 16299"/>
                <a:gd name="connsiteX35" fmla="*/ 8682 w 10133"/>
                <a:gd name="connsiteY35" fmla="*/ 10453 h 16299"/>
                <a:gd name="connsiteX36" fmla="*/ 8762 w 10133"/>
                <a:gd name="connsiteY36" fmla="*/ 11682 h 16299"/>
                <a:gd name="connsiteX37" fmla="*/ 8826 w 10133"/>
                <a:gd name="connsiteY37" fmla="*/ 9663 h 16299"/>
                <a:gd name="connsiteX38" fmla="*/ 8939 w 10133"/>
                <a:gd name="connsiteY38" fmla="*/ 12736 h 16299"/>
                <a:gd name="connsiteX39" fmla="*/ 8987 w 10133"/>
                <a:gd name="connsiteY39" fmla="*/ 10014 h 16299"/>
                <a:gd name="connsiteX40" fmla="*/ 9068 w 10133"/>
                <a:gd name="connsiteY40" fmla="*/ 11858 h 16299"/>
                <a:gd name="connsiteX41" fmla="*/ 9116 w 10133"/>
                <a:gd name="connsiteY41" fmla="*/ 10277 h 16299"/>
                <a:gd name="connsiteX42" fmla="*/ 9373 w 10133"/>
                <a:gd name="connsiteY42" fmla="*/ 10980 h 16299"/>
                <a:gd name="connsiteX43" fmla="*/ 9775 w 10133"/>
                <a:gd name="connsiteY43" fmla="*/ 10014 h 16299"/>
                <a:gd name="connsiteX44" fmla="*/ 10133 w 10133"/>
                <a:gd name="connsiteY44" fmla="*/ 0 h 16299"/>
                <a:gd name="connsiteX0" fmla="*/ 0 w 10133"/>
                <a:gd name="connsiteY0" fmla="*/ 13263 h 16299"/>
                <a:gd name="connsiteX1" fmla="*/ 482 w 10133"/>
                <a:gd name="connsiteY1" fmla="*/ 12473 h 16299"/>
                <a:gd name="connsiteX2" fmla="*/ 675 w 10133"/>
                <a:gd name="connsiteY2" fmla="*/ 12824 h 16299"/>
                <a:gd name="connsiteX3" fmla="*/ 884 w 10133"/>
                <a:gd name="connsiteY3" fmla="*/ 13000 h 16299"/>
                <a:gd name="connsiteX4" fmla="*/ 1058 w 10133"/>
                <a:gd name="connsiteY4" fmla="*/ 9514 h 16299"/>
                <a:gd name="connsiteX5" fmla="*/ 1768 w 10133"/>
                <a:gd name="connsiteY5" fmla="*/ 12561 h 16299"/>
                <a:gd name="connsiteX6" fmla="*/ 2267 w 10133"/>
                <a:gd name="connsiteY6" fmla="*/ 12561 h 16299"/>
                <a:gd name="connsiteX7" fmla="*/ 2412 w 10133"/>
                <a:gd name="connsiteY7" fmla="*/ 11770 h 16299"/>
                <a:gd name="connsiteX8" fmla="*/ 2830 w 10133"/>
                <a:gd name="connsiteY8" fmla="*/ 11946 h 16299"/>
                <a:gd name="connsiteX9" fmla="*/ 3312 w 10133"/>
                <a:gd name="connsiteY9" fmla="*/ 12912 h 16299"/>
                <a:gd name="connsiteX10" fmla="*/ 3778 w 10133"/>
                <a:gd name="connsiteY10" fmla="*/ 12209 h 16299"/>
                <a:gd name="connsiteX11" fmla="*/ 3955 w 10133"/>
                <a:gd name="connsiteY11" fmla="*/ 11156 h 16299"/>
                <a:gd name="connsiteX12" fmla="*/ 4116 w 10133"/>
                <a:gd name="connsiteY12" fmla="*/ 8609 h 16299"/>
                <a:gd name="connsiteX13" fmla="*/ 4260 w 10133"/>
                <a:gd name="connsiteY13" fmla="*/ 6765 h 16299"/>
                <a:gd name="connsiteX14" fmla="*/ 4357 w 10133"/>
                <a:gd name="connsiteY14" fmla="*/ 9136 h 16299"/>
                <a:gd name="connsiteX15" fmla="*/ 4550 w 10133"/>
                <a:gd name="connsiteY15" fmla="*/ 11419 h 16299"/>
                <a:gd name="connsiteX16" fmla="*/ 4887 w 10133"/>
                <a:gd name="connsiteY16" fmla="*/ 12034 h 16299"/>
                <a:gd name="connsiteX17" fmla="*/ 5080 w 10133"/>
                <a:gd name="connsiteY17" fmla="*/ 12736 h 16299"/>
                <a:gd name="connsiteX18" fmla="*/ 5482 w 10133"/>
                <a:gd name="connsiteY18" fmla="*/ 11595 h 16299"/>
                <a:gd name="connsiteX19" fmla="*/ 5772 w 10133"/>
                <a:gd name="connsiteY19" fmla="*/ 12297 h 16299"/>
                <a:gd name="connsiteX20" fmla="*/ 6077 w 10133"/>
                <a:gd name="connsiteY20" fmla="*/ 12034 h 16299"/>
                <a:gd name="connsiteX21" fmla="*/ 6720 w 10133"/>
                <a:gd name="connsiteY21" fmla="*/ 11682 h 16299"/>
                <a:gd name="connsiteX22" fmla="*/ 6977 w 10133"/>
                <a:gd name="connsiteY22" fmla="*/ 12648 h 16299"/>
                <a:gd name="connsiteX23" fmla="*/ 7267 w 10133"/>
                <a:gd name="connsiteY23" fmla="*/ 15371 h 16299"/>
                <a:gd name="connsiteX24" fmla="*/ 7315 w 10133"/>
                <a:gd name="connsiteY24" fmla="*/ 16073 h 16299"/>
                <a:gd name="connsiteX25" fmla="*/ 7363 w 10133"/>
                <a:gd name="connsiteY25" fmla="*/ 11770 h 16299"/>
                <a:gd name="connsiteX26" fmla="*/ 7605 w 10133"/>
                <a:gd name="connsiteY26" fmla="*/ 10541 h 16299"/>
                <a:gd name="connsiteX27" fmla="*/ 7878 w 10133"/>
                <a:gd name="connsiteY27" fmla="*/ 10804 h 16299"/>
                <a:gd name="connsiteX28" fmla="*/ 8039 w 10133"/>
                <a:gd name="connsiteY28" fmla="*/ 11156 h 16299"/>
                <a:gd name="connsiteX29" fmla="*/ 8199 w 10133"/>
                <a:gd name="connsiteY29" fmla="*/ 10629 h 16299"/>
                <a:gd name="connsiteX30" fmla="*/ 8392 w 10133"/>
                <a:gd name="connsiteY30" fmla="*/ 9751 h 16299"/>
                <a:gd name="connsiteX31" fmla="*/ 8457 w 10133"/>
                <a:gd name="connsiteY31" fmla="*/ 10717 h 16299"/>
                <a:gd name="connsiteX32" fmla="*/ 8489 w 10133"/>
                <a:gd name="connsiteY32" fmla="*/ 11770 h 16299"/>
                <a:gd name="connsiteX33" fmla="*/ 8537 w 10133"/>
                <a:gd name="connsiteY33" fmla="*/ 10014 h 16299"/>
                <a:gd name="connsiteX34" fmla="*/ 8633 w 10133"/>
                <a:gd name="connsiteY34" fmla="*/ 12297 h 16299"/>
                <a:gd name="connsiteX35" fmla="*/ 8682 w 10133"/>
                <a:gd name="connsiteY35" fmla="*/ 10453 h 16299"/>
                <a:gd name="connsiteX36" fmla="*/ 8762 w 10133"/>
                <a:gd name="connsiteY36" fmla="*/ 11682 h 16299"/>
                <a:gd name="connsiteX37" fmla="*/ 8826 w 10133"/>
                <a:gd name="connsiteY37" fmla="*/ 9663 h 16299"/>
                <a:gd name="connsiteX38" fmla="*/ 8939 w 10133"/>
                <a:gd name="connsiteY38" fmla="*/ 12736 h 16299"/>
                <a:gd name="connsiteX39" fmla="*/ 8987 w 10133"/>
                <a:gd name="connsiteY39" fmla="*/ 10014 h 16299"/>
                <a:gd name="connsiteX40" fmla="*/ 9068 w 10133"/>
                <a:gd name="connsiteY40" fmla="*/ 11858 h 16299"/>
                <a:gd name="connsiteX41" fmla="*/ 9116 w 10133"/>
                <a:gd name="connsiteY41" fmla="*/ 10277 h 16299"/>
                <a:gd name="connsiteX42" fmla="*/ 9373 w 10133"/>
                <a:gd name="connsiteY42" fmla="*/ 10980 h 16299"/>
                <a:gd name="connsiteX43" fmla="*/ 9775 w 10133"/>
                <a:gd name="connsiteY43" fmla="*/ 10014 h 16299"/>
                <a:gd name="connsiteX44" fmla="*/ 10133 w 10133"/>
                <a:gd name="connsiteY44" fmla="*/ 0 h 16299"/>
                <a:gd name="connsiteX0" fmla="*/ 0 w 10133"/>
                <a:gd name="connsiteY0" fmla="*/ 13263 h 16299"/>
                <a:gd name="connsiteX1" fmla="*/ 482 w 10133"/>
                <a:gd name="connsiteY1" fmla="*/ 12473 h 16299"/>
                <a:gd name="connsiteX2" fmla="*/ 675 w 10133"/>
                <a:gd name="connsiteY2" fmla="*/ 12824 h 16299"/>
                <a:gd name="connsiteX3" fmla="*/ 818 w 10133"/>
                <a:gd name="connsiteY3" fmla="*/ 9179 h 16299"/>
                <a:gd name="connsiteX4" fmla="*/ 1058 w 10133"/>
                <a:gd name="connsiteY4" fmla="*/ 9514 h 16299"/>
                <a:gd name="connsiteX5" fmla="*/ 1768 w 10133"/>
                <a:gd name="connsiteY5" fmla="*/ 12561 h 16299"/>
                <a:gd name="connsiteX6" fmla="*/ 2267 w 10133"/>
                <a:gd name="connsiteY6" fmla="*/ 12561 h 16299"/>
                <a:gd name="connsiteX7" fmla="*/ 2412 w 10133"/>
                <a:gd name="connsiteY7" fmla="*/ 11770 h 16299"/>
                <a:gd name="connsiteX8" fmla="*/ 2830 w 10133"/>
                <a:gd name="connsiteY8" fmla="*/ 11946 h 16299"/>
                <a:gd name="connsiteX9" fmla="*/ 3312 w 10133"/>
                <a:gd name="connsiteY9" fmla="*/ 12912 h 16299"/>
                <a:gd name="connsiteX10" fmla="*/ 3778 w 10133"/>
                <a:gd name="connsiteY10" fmla="*/ 12209 h 16299"/>
                <a:gd name="connsiteX11" fmla="*/ 3955 w 10133"/>
                <a:gd name="connsiteY11" fmla="*/ 11156 h 16299"/>
                <a:gd name="connsiteX12" fmla="*/ 4116 w 10133"/>
                <a:gd name="connsiteY12" fmla="*/ 8609 h 16299"/>
                <a:gd name="connsiteX13" fmla="*/ 4260 w 10133"/>
                <a:gd name="connsiteY13" fmla="*/ 6765 h 16299"/>
                <a:gd name="connsiteX14" fmla="*/ 4357 w 10133"/>
                <a:gd name="connsiteY14" fmla="*/ 9136 h 16299"/>
                <a:gd name="connsiteX15" fmla="*/ 4550 w 10133"/>
                <a:gd name="connsiteY15" fmla="*/ 11419 h 16299"/>
                <a:gd name="connsiteX16" fmla="*/ 4887 w 10133"/>
                <a:gd name="connsiteY16" fmla="*/ 12034 h 16299"/>
                <a:gd name="connsiteX17" fmla="*/ 5080 w 10133"/>
                <a:gd name="connsiteY17" fmla="*/ 12736 h 16299"/>
                <a:gd name="connsiteX18" fmla="*/ 5482 w 10133"/>
                <a:gd name="connsiteY18" fmla="*/ 11595 h 16299"/>
                <a:gd name="connsiteX19" fmla="*/ 5772 w 10133"/>
                <a:gd name="connsiteY19" fmla="*/ 12297 h 16299"/>
                <a:gd name="connsiteX20" fmla="*/ 6077 w 10133"/>
                <a:gd name="connsiteY20" fmla="*/ 12034 h 16299"/>
                <a:gd name="connsiteX21" fmla="*/ 6720 w 10133"/>
                <a:gd name="connsiteY21" fmla="*/ 11682 h 16299"/>
                <a:gd name="connsiteX22" fmla="*/ 6977 w 10133"/>
                <a:gd name="connsiteY22" fmla="*/ 12648 h 16299"/>
                <a:gd name="connsiteX23" fmla="*/ 7267 w 10133"/>
                <a:gd name="connsiteY23" fmla="*/ 15371 h 16299"/>
                <a:gd name="connsiteX24" fmla="*/ 7315 w 10133"/>
                <a:gd name="connsiteY24" fmla="*/ 16073 h 16299"/>
                <a:gd name="connsiteX25" fmla="*/ 7363 w 10133"/>
                <a:gd name="connsiteY25" fmla="*/ 11770 h 16299"/>
                <a:gd name="connsiteX26" fmla="*/ 7605 w 10133"/>
                <a:gd name="connsiteY26" fmla="*/ 10541 h 16299"/>
                <a:gd name="connsiteX27" fmla="*/ 7878 w 10133"/>
                <a:gd name="connsiteY27" fmla="*/ 10804 h 16299"/>
                <a:gd name="connsiteX28" fmla="*/ 8039 w 10133"/>
                <a:gd name="connsiteY28" fmla="*/ 11156 h 16299"/>
                <a:gd name="connsiteX29" fmla="*/ 8199 w 10133"/>
                <a:gd name="connsiteY29" fmla="*/ 10629 h 16299"/>
                <a:gd name="connsiteX30" fmla="*/ 8392 w 10133"/>
                <a:gd name="connsiteY30" fmla="*/ 9751 h 16299"/>
                <a:gd name="connsiteX31" fmla="*/ 8457 w 10133"/>
                <a:gd name="connsiteY31" fmla="*/ 10717 h 16299"/>
                <a:gd name="connsiteX32" fmla="*/ 8489 w 10133"/>
                <a:gd name="connsiteY32" fmla="*/ 11770 h 16299"/>
                <a:gd name="connsiteX33" fmla="*/ 8537 w 10133"/>
                <a:gd name="connsiteY33" fmla="*/ 10014 h 16299"/>
                <a:gd name="connsiteX34" fmla="*/ 8633 w 10133"/>
                <a:gd name="connsiteY34" fmla="*/ 12297 h 16299"/>
                <a:gd name="connsiteX35" fmla="*/ 8682 w 10133"/>
                <a:gd name="connsiteY35" fmla="*/ 10453 h 16299"/>
                <a:gd name="connsiteX36" fmla="*/ 8762 w 10133"/>
                <a:gd name="connsiteY36" fmla="*/ 11682 h 16299"/>
                <a:gd name="connsiteX37" fmla="*/ 8826 w 10133"/>
                <a:gd name="connsiteY37" fmla="*/ 9663 h 16299"/>
                <a:gd name="connsiteX38" fmla="*/ 8939 w 10133"/>
                <a:gd name="connsiteY38" fmla="*/ 12736 h 16299"/>
                <a:gd name="connsiteX39" fmla="*/ 8987 w 10133"/>
                <a:gd name="connsiteY39" fmla="*/ 10014 h 16299"/>
                <a:gd name="connsiteX40" fmla="*/ 9068 w 10133"/>
                <a:gd name="connsiteY40" fmla="*/ 11858 h 16299"/>
                <a:gd name="connsiteX41" fmla="*/ 9116 w 10133"/>
                <a:gd name="connsiteY41" fmla="*/ 10277 h 16299"/>
                <a:gd name="connsiteX42" fmla="*/ 9373 w 10133"/>
                <a:gd name="connsiteY42" fmla="*/ 10980 h 16299"/>
                <a:gd name="connsiteX43" fmla="*/ 9775 w 10133"/>
                <a:gd name="connsiteY43" fmla="*/ 10014 h 16299"/>
                <a:gd name="connsiteX44" fmla="*/ 10133 w 10133"/>
                <a:gd name="connsiteY44" fmla="*/ 0 h 16299"/>
                <a:gd name="connsiteX0" fmla="*/ 0 w 10133"/>
                <a:gd name="connsiteY0" fmla="*/ 13263 h 16299"/>
                <a:gd name="connsiteX1" fmla="*/ 469 w 10133"/>
                <a:gd name="connsiteY1" fmla="*/ 8883 h 16299"/>
                <a:gd name="connsiteX2" fmla="*/ 675 w 10133"/>
                <a:gd name="connsiteY2" fmla="*/ 12824 h 16299"/>
                <a:gd name="connsiteX3" fmla="*/ 818 w 10133"/>
                <a:gd name="connsiteY3" fmla="*/ 9179 h 16299"/>
                <a:gd name="connsiteX4" fmla="*/ 1058 w 10133"/>
                <a:gd name="connsiteY4" fmla="*/ 9514 h 16299"/>
                <a:gd name="connsiteX5" fmla="*/ 1768 w 10133"/>
                <a:gd name="connsiteY5" fmla="*/ 12561 h 16299"/>
                <a:gd name="connsiteX6" fmla="*/ 2267 w 10133"/>
                <a:gd name="connsiteY6" fmla="*/ 12561 h 16299"/>
                <a:gd name="connsiteX7" fmla="*/ 2412 w 10133"/>
                <a:gd name="connsiteY7" fmla="*/ 11770 h 16299"/>
                <a:gd name="connsiteX8" fmla="*/ 2830 w 10133"/>
                <a:gd name="connsiteY8" fmla="*/ 11946 h 16299"/>
                <a:gd name="connsiteX9" fmla="*/ 3312 w 10133"/>
                <a:gd name="connsiteY9" fmla="*/ 12912 h 16299"/>
                <a:gd name="connsiteX10" fmla="*/ 3778 w 10133"/>
                <a:gd name="connsiteY10" fmla="*/ 12209 h 16299"/>
                <a:gd name="connsiteX11" fmla="*/ 3955 w 10133"/>
                <a:gd name="connsiteY11" fmla="*/ 11156 h 16299"/>
                <a:gd name="connsiteX12" fmla="*/ 4116 w 10133"/>
                <a:gd name="connsiteY12" fmla="*/ 8609 h 16299"/>
                <a:gd name="connsiteX13" fmla="*/ 4260 w 10133"/>
                <a:gd name="connsiteY13" fmla="*/ 6765 h 16299"/>
                <a:gd name="connsiteX14" fmla="*/ 4357 w 10133"/>
                <a:gd name="connsiteY14" fmla="*/ 9136 h 16299"/>
                <a:gd name="connsiteX15" fmla="*/ 4550 w 10133"/>
                <a:gd name="connsiteY15" fmla="*/ 11419 h 16299"/>
                <a:gd name="connsiteX16" fmla="*/ 4887 w 10133"/>
                <a:gd name="connsiteY16" fmla="*/ 12034 h 16299"/>
                <a:gd name="connsiteX17" fmla="*/ 5080 w 10133"/>
                <a:gd name="connsiteY17" fmla="*/ 12736 h 16299"/>
                <a:gd name="connsiteX18" fmla="*/ 5482 w 10133"/>
                <a:gd name="connsiteY18" fmla="*/ 11595 h 16299"/>
                <a:gd name="connsiteX19" fmla="*/ 5772 w 10133"/>
                <a:gd name="connsiteY19" fmla="*/ 12297 h 16299"/>
                <a:gd name="connsiteX20" fmla="*/ 6077 w 10133"/>
                <a:gd name="connsiteY20" fmla="*/ 12034 h 16299"/>
                <a:gd name="connsiteX21" fmla="*/ 6720 w 10133"/>
                <a:gd name="connsiteY21" fmla="*/ 11682 h 16299"/>
                <a:gd name="connsiteX22" fmla="*/ 6977 w 10133"/>
                <a:gd name="connsiteY22" fmla="*/ 12648 h 16299"/>
                <a:gd name="connsiteX23" fmla="*/ 7267 w 10133"/>
                <a:gd name="connsiteY23" fmla="*/ 15371 h 16299"/>
                <a:gd name="connsiteX24" fmla="*/ 7315 w 10133"/>
                <a:gd name="connsiteY24" fmla="*/ 16073 h 16299"/>
                <a:gd name="connsiteX25" fmla="*/ 7363 w 10133"/>
                <a:gd name="connsiteY25" fmla="*/ 11770 h 16299"/>
                <a:gd name="connsiteX26" fmla="*/ 7605 w 10133"/>
                <a:gd name="connsiteY26" fmla="*/ 10541 h 16299"/>
                <a:gd name="connsiteX27" fmla="*/ 7878 w 10133"/>
                <a:gd name="connsiteY27" fmla="*/ 10804 h 16299"/>
                <a:gd name="connsiteX28" fmla="*/ 8039 w 10133"/>
                <a:gd name="connsiteY28" fmla="*/ 11156 h 16299"/>
                <a:gd name="connsiteX29" fmla="*/ 8199 w 10133"/>
                <a:gd name="connsiteY29" fmla="*/ 10629 h 16299"/>
                <a:gd name="connsiteX30" fmla="*/ 8392 w 10133"/>
                <a:gd name="connsiteY30" fmla="*/ 9751 h 16299"/>
                <a:gd name="connsiteX31" fmla="*/ 8457 w 10133"/>
                <a:gd name="connsiteY31" fmla="*/ 10717 h 16299"/>
                <a:gd name="connsiteX32" fmla="*/ 8489 w 10133"/>
                <a:gd name="connsiteY32" fmla="*/ 11770 h 16299"/>
                <a:gd name="connsiteX33" fmla="*/ 8537 w 10133"/>
                <a:gd name="connsiteY33" fmla="*/ 10014 h 16299"/>
                <a:gd name="connsiteX34" fmla="*/ 8633 w 10133"/>
                <a:gd name="connsiteY34" fmla="*/ 12297 h 16299"/>
                <a:gd name="connsiteX35" fmla="*/ 8682 w 10133"/>
                <a:gd name="connsiteY35" fmla="*/ 10453 h 16299"/>
                <a:gd name="connsiteX36" fmla="*/ 8762 w 10133"/>
                <a:gd name="connsiteY36" fmla="*/ 11682 h 16299"/>
                <a:gd name="connsiteX37" fmla="*/ 8826 w 10133"/>
                <a:gd name="connsiteY37" fmla="*/ 9663 h 16299"/>
                <a:gd name="connsiteX38" fmla="*/ 8939 w 10133"/>
                <a:gd name="connsiteY38" fmla="*/ 12736 h 16299"/>
                <a:gd name="connsiteX39" fmla="*/ 8987 w 10133"/>
                <a:gd name="connsiteY39" fmla="*/ 10014 h 16299"/>
                <a:gd name="connsiteX40" fmla="*/ 9068 w 10133"/>
                <a:gd name="connsiteY40" fmla="*/ 11858 h 16299"/>
                <a:gd name="connsiteX41" fmla="*/ 9116 w 10133"/>
                <a:gd name="connsiteY41" fmla="*/ 10277 h 16299"/>
                <a:gd name="connsiteX42" fmla="*/ 9373 w 10133"/>
                <a:gd name="connsiteY42" fmla="*/ 10980 h 16299"/>
                <a:gd name="connsiteX43" fmla="*/ 9775 w 10133"/>
                <a:gd name="connsiteY43" fmla="*/ 10014 h 16299"/>
                <a:gd name="connsiteX44" fmla="*/ 10133 w 10133"/>
                <a:gd name="connsiteY44" fmla="*/ 0 h 16299"/>
                <a:gd name="connsiteX0" fmla="*/ 0 w 10133"/>
                <a:gd name="connsiteY0" fmla="*/ 13263 h 16299"/>
                <a:gd name="connsiteX1" fmla="*/ 469 w 10133"/>
                <a:gd name="connsiteY1" fmla="*/ 8883 h 16299"/>
                <a:gd name="connsiteX2" fmla="*/ 648 w 10133"/>
                <a:gd name="connsiteY2" fmla="*/ 9813 h 16299"/>
                <a:gd name="connsiteX3" fmla="*/ 818 w 10133"/>
                <a:gd name="connsiteY3" fmla="*/ 9179 h 16299"/>
                <a:gd name="connsiteX4" fmla="*/ 1058 w 10133"/>
                <a:gd name="connsiteY4" fmla="*/ 9514 h 16299"/>
                <a:gd name="connsiteX5" fmla="*/ 1768 w 10133"/>
                <a:gd name="connsiteY5" fmla="*/ 12561 h 16299"/>
                <a:gd name="connsiteX6" fmla="*/ 2267 w 10133"/>
                <a:gd name="connsiteY6" fmla="*/ 12561 h 16299"/>
                <a:gd name="connsiteX7" fmla="*/ 2412 w 10133"/>
                <a:gd name="connsiteY7" fmla="*/ 11770 h 16299"/>
                <a:gd name="connsiteX8" fmla="*/ 2830 w 10133"/>
                <a:gd name="connsiteY8" fmla="*/ 11946 h 16299"/>
                <a:gd name="connsiteX9" fmla="*/ 3312 w 10133"/>
                <a:gd name="connsiteY9" fmla="*/ 12912 h 16299"/>
                <a:gd name="connsiteX10" fmla="*/ 3778 w 10133"/>
                <a:gd name="connsiteY10" fmla="*/ 12209 h 16299"/>
                <a:gd name="connsiteX11" fmla="*/ 3955 w 10133"/>
                <a:gd name="connsiteY11" fmla="*/ 11156 h 16299"/>
                <a:gd name="connsiteX12" fmla="*/ 4116 w 10133"/>
                <a:gd name="connsiteY12" fmla="*/ 8609 h 16299"/>
                <a:gd name="connsiteX13" fmla="*/ 4260 w 10133"/>
                <a:gd name="connsiteY13" fmla="*/ 6765 h 16299"/>
                <a:gd name="connsiteX14" fmla="*/ 4357 w 10133"/>
                <a:gd name="connsiteY14" fmla="*/ 9136 h 16299"/>
                <a:gd name="connsiteX15" fmla="*/ 4550 w 10133"/>
                <a:gd name="connsiteY15" fmla="*/ 11419 h 16299"/>
                <a:gd name="connsiteX16" fmla="*/ 4887 w 10133"/>
                <a:gd name="connsiteY16" fmla="*/ 12034 h 16299"/>
                <a:gd name="connsiteX17" fmla="*/ 5080 w 10133"/>
                <a:gd name="connsiteY17" fmla="*/ 12736 h 16299"/>
                <a:gd name="connsiteX18" fmla="*/ 5482 w 10133"/>
                <a:gd name="connsiteY18" fmla="*/ 11595 h 16299"/>
                <a:gd name="connsiteX19" fmla="*/ 5772 w 10133"/>
                <a:gd name="connsiteY19" fmla="*/ 12297 h 16299"/>
                <a:gd name="connsiteX20" fmla="*/ 6077 w 10133"/>
                <a:gd name="connsiteY20" fmla="*/ 12034 h 16299"/>
                <a:gd name="connsiteX21" fmla="*/ 6720 w 10133"/>
                <a:gd name="connsiteY21" fmla="*/ 11682 h 16299"/>
                <a:gd name="connsiteX22" fmla="*/ 6977 w 10133"/>
                <a:gd name="connsiteY22" fmla="*/ 12648 h 16299"/>
                <a:gd name="connsiteX23" fmla="*/ 7267 w 10133"/>
                <a:gd name="connsiteY23" fmla="*/ 15371 h 16299"/>
                <a:gd name="connsiteX24" fmla="*/ 7315 w 10133"/>
                <a:gd name="connsiteY24" fmla="*/ 16073 h 16299"/>
                <a:gd name="connsiteX25" fmla="*/ 7363 w 10133"/>
                <a:gd name="connsiteY25" fmla="*/ 11770 h 16299"/>
                <a:gd name="connsiteX26" fmla="*/ 7605 w 10133"/>
                <a:gd name="connsiteY26" fmla="*/ 10541 h 16299"/>
                <a:gd name="connsiteX27" fmla="*/ 7878 w 10133"/>
                <a:gd name="connsiteY27" fmla="*/ 10804 h 16299"/>
                <a:gd name="connsiteX28" fmla="*/ 8039 w 10133"/>
                <a:gd name="connsiteY28" fmla="*/ 11156 h 16299"/>
                <a:gd name="connsiteX29" fmla="*/ 8199 w 10133"/>
                <a:gd name="connsiteY29" fmla="*/ 10629 h 16299"/>
                <a:gd name="connsiteX30" fmla="*/ 8392 w 10133"/>
                <a:gd name="connsiteY30" fmla="*/ 9751 h 16299"/>
                <a:gd name="connsiteX31" fmla="*/ 8457 w 10133"/>
                <a:gd name="connsiteY31" fmla="*/ 10717 h 16299"/>
                <a:gd name="connsiteX32" fmla="*/ 8489 w 10133"/>
                <a:gd name="connsiteY32" fmla="*/ 11770 h 16299"/>
                <a:gd name="connsiteX33" fmla="*/ 8537 w 10133"/>
                <a:gd name="connsiteY33" fmla="*/ 10014 h 16299"/>
                <a:gd name="connsiteX34" fmla="*/ 8633 w 10133"/>
                <a:gd name="connsiteY34" fmla="*/ 12297 h 16299"/>
                <a:gd name="connsiteX35" fmla="*/ 8682 w 10133"/>
                <a:gd name="connsiteY35" fmla="*/ 10453 h 16299"/>
                <a:gd name="connsiteX36" fmla="*/ 8762 w 10133"/>
                <a:gd name="connsiteY36" fmla="*/ 11682 h 16299"/>
                <a:gd name="connsiteX37" fmla="*/ 8826 w 10133"/>
                <a:gd name="connsiteY37" fmla="*/ 9663 h 16299"/>
                <a:gd name="connsiteX38" fmla="*/ 8939 w 10133"/>
                <a:gd name="connsiteY38" fmla="*/ 12736 h 16299"/>
                <a:gd name="connsiteX39" fmla="*/ 8987 w 10133"/>
                <a:gd name="connsiteY39" fmla="*/ 10014 h 16299"/>
                <a:gd name="connsiteX40" fmla="*/ 9068 w 10133"/>
                <a:gd name="connsiteY40" fmla="*/ 11858 h 16299"/>
                <a:gd name="connsiteX41" fmla="*/ 9116 w 10133"/>
                <a:gd name="connsiteY41" fmla="*/ 10277 h 16299"/>
                <a:gd name="connsiteX42" fmla="*/ 9373 w 10133"/>
                <a:gd name="connsiteY42" fmla="*/ 10980 h 16299"/>
                <a:gd name="connsiteX43" fmla="*/ 9775 w 10133"/>
                <a:gd name="connsiteY43" fmla="*/ 10014 h 16299"/>
                <a:gd name="connsiteX44" fmla="*/ 10133 w 10133"/>
                <a:gd name="connsiteY44" fmla="*/ 0 h 16299"/>
                <a:gd name="connsiteX0" fmla="*/ 0 w 10067"/>
                <a:gd name="connsiteY0" fmla="*/ 9326 h 16299"/>
                <a:gd name="connsiteX1" fmla="*/ 403 w 10067"/>
                <a:gd name="connsiteY1" fmla="*/ 8883 h 16299"/>
                <a:gd name="connsiteX2" fmla="*/ 582 w 10067"/>
                <a:gd name="connsiteY2" fmla="*/ 9813 h 16299"/>
                <a:gd name="connsiteX3" fmla="*/ 752 w 10067"/>
                <a:gd name="connsiteY3" fmla="*/ 9179 h 16299"/>
                <a:gd name="connsiteX4" fmla="*/ 992 w 10067"/>
                <a:gd name="connsiteY4" fmla="*/ 9514 h 16299"/>
                <a:gd name="connsiteX5" fmla="*/ 1702 w 10067"/>
                <a:gd name="connsiteY5" fmla="*/ 12561 h 16299"/>
                <a:gd name="connsiteX6" fmla="*/ 2201 w 10067"/>
                <a:gd name="connsiteY6" fmla="*/ 12561 h 16299"/>
                <a:gd name="connsiteX7" fmla="*/ 2346 w 10067"/>
                <a:gd name="connsiteY7" fmla="*/ 11770 h 16299"/>
                <a:gd name="connsiteX8" fmla="*/ 2764 w 10067"/>
                <a:gd name="connsiteY8" fmla="*/ 11946 h 16299"/>
                <a:gd name="connsiteX9" fmla="*/ 3246 w 10067"/>
                <a:gd name="connsiteY9" fmla="*/ 12912 h 16299"/>
                <a:gd name="connsiteX10" fmla="*/ 3712 w 10067"/>
                <a:gd name="connsiteY10" fmla="*/ 12209 h 16299"/>
                <a:gd name="connsiteX11" fmla="*/ 3889 w 10067"/>
                <a:gd name="connsiteY11" fmla="*/ 11156 h 16299"/>
                <a:gd name="connsiteX12" fmla="*/ 4050 w 10067"/>
                <a:gd name="connsiteY12" fmla="*/ 8609 h 16299"/>
                <a:gd name="connsiteX13" fmla="*/ 4194 w 10067"/>
                <a:gd name="connsiteY13" fmla="*/ 6765 h 16299"/>
                <a:gd name="connsiteX14" fmla="*/ 4291 w 10067"/>
                <a:gd name="connsiteY14" fmla="*/ 9136 h 16299"/>
                <a:gd name="connsiteX15" fmla="*/ 4484 w 10067"/>
                <a:gd name="connsiteY15" fmla="*/ 11419 h 16299"/>
                <a:gd name="connsiteX16" fmla="*/ 4821 w 10067"/>
                <a:gd name="connsiteY16" fmla="*/ 12034 h 16299"/>
                <a:gd name="connsiteX17" fmla="*/ 5014 w 10067"/>
                <a:gd name="connsiteY17" fmla="*/ 12736 h 16299"/>
                <a:gd name="connsiteX18" fmla="*/ 5416 w 10067"/>
                <a:gd name="connsiteY18" fmla="*/ 11595 h 16299"/>
                <a:gd name="connsiteX19" fmla="*/ 5706 w 10067"/>
                <a:gd name="connsiteY19" fmla="*/ 12297 h 16299"/>
                <a:gd name="connsiteX20" fmla="*/ 6011 w 10067"/>
                <a:gd name="connsiteY20" fmla="*/ 12034 h 16299"/>
                <a:gd name="connsiteX21" fmla="*/ 6654 w 10067"/>
                <a:gd name="connsiteY21" fmla="*/ 11682 h 16299"/>
                <a:gd name="connsiteX22" fmla="*/ 6911 w 10067"/>
                <a:gd name="connsiteY22" fmla="*/ 12648 h 16299"/>
                <a:gd name="connsiteX23" fmla="*/ 7201 w 10067"/>
                <a:gd name="connsiteY23" fmla="*/ 15371 h 16299"/>
                <a:gd name="connsiteX24" fmla="*/ 7249 w 10067"/>
                <a:gd name="connsiteY24" fmla="*/ 16073 h 16299"/>
                <a:gd name="connsiteX25" fmla="*/ 7297 w 10067"/>
                <a:gd name="connsiteY25" fmla="*/ 11770 h 16299"/>
                <a:gd name="connsiteX26" fmla="*/ 7539 w 10067"/>
                <a:gd name="connsiteY26" fmla="*/ 10541 h 16299"/>
                <a:gd name="connsiteX27" fmla="*/ 7812 w 10067"/>
                <a:gd name="connsiteY27" fmla="*/ 10804 h 16299"/>
                <a:gd name="connsiteX28" fmla="*/ 7973 w 10067"/>
                <a:gd name="connsiteY28" fmla="*/ 11156 h 16299"/>
                <a:gd name="connsiteX29" fmla="*/ 8133 w 10067"/>
                <a:gd name="connsiteY29" fmla="*/ 10629 h 16299"/>
                <a:gd name="connsiteX30" fmla="*/ 8326 w 10067"/>
                <a:gd name="connsiteY30" fmla="*/ 9751 h 16299"/>
                <a:gd name="connsiteX31" fmla="*/ 8391 w 10067"/>
                <a:gd name="connsiteY31" fmla="*/ 10717 h 16299"/>
                <a:gd name="connsiteX32" fmla="*/ 8423 w 10067"/>
                <a:gd name="connsiteY32" fmla="*/ 11770 h 16299"/>
                <a:gd name="connsiteX33" fmla="*/ 8471 w 10067"/>
                <a:gd name="connsiteY33" fmla="*/ 10014 h 16299"/>
                <a:gd name="connsiteX34" fmla="*/ 8567 w 10067"/>
                <a:gd name="connsiteY34" fmla="*/ 12297 h 16299"/>
                <a:gd name="connsiteX35" fmla="*/ 8616 w 10067"/>
                <a:gd name="connsiteY35" fmla="*/ 10453 h 16299"/>
                <a:gd name="connsiteX36" fmla="*/ 8696 w 10067"/>
                <a:gd name="connsiteY36" fmla="*/ 11682 h 16299"/>
                <a:gd name="connsiteX37" fmla="*/ 8760 w 10067"/>
                <a:gd name="connsiteY37" fmla="*/ 9663 h 16299"/>
                <a:gd name="connsiteX38" fmla="*/ 8873 w 10067"/>
                <a:gd name="connsiteY38" fmla="*/ 12736 h 16299"/>
                <a:gd name="connsiteX39" fmla="*/ 8921 w 10067"/>
                <a:gd name="connsiteY39" fmla="*/ 10014 h 16299"/>
                <a:gd name="connsiteX40" fmla="*/ 9002 w 10067"/>
                <a:gd name="connsiteY40" fmla="*/ 11858 h 16299"/>
                <a:gd name="connsiteX41" fmla="*/ 9050 w 10067"/>
                <a:gd name="connsiteY41" fmla="*/ 10277 h 16299"/>
                <a:gd name="connsiteX42" fmla="*/ 9307 w 10067"/>
                <a:gd name="connsiteY42" fmla="*/ 10980 h 16299"/>
                <a:gd name="connsiteX43" fmla="*/ 9709 w 10067"/>
                <a:gd name="connsiteY43" fmla="*/ 10014 h 16299"/>
                <a:gd name="connsiteX44" fmla="*/ 10067 w 10067"/>
                <a:gd name="connsiteY44" fmla="*/ 0 h 16299"/>
                <a:gd name="connsiteX0" fmla="*/ 0 w 10067"/>
                <a:gd name="connsiteY0" fmla="*/ 9326 h 16299"/>
                <a:gd name="connsiteX1" fmla="*/ 403 w 10067"/>
                <a:gd name="connsiteY1" fmla="*/ 8883 h 16299"/>
                <a:gd name="connsiteX2" fmla="*/ 582 w 10067"/>
                <a:gd name="connsiteY2" fmla="*/ 9813 h 16299"/>
                <a:gd name="connsiteX3" fmla="*/ 752 w 10067"/>
                <a:gd name="connsiteY3" fmla="*/ 9179 h 16299"/>
                <a:gd name="connsiteX4" fmla="*/ 992 w 10067"/>
                <a:gd name="connsiteY4" fmla="*/ 9514 h 16299"/>
                <a:gd name="connsiteX5" fmla="*/ 1397 w 10067"/>
                <a:gd name="connsiteY5" fmla="*/ 12561 h 16299"/>
                <a:gd name="connsiteX6" fmla="*/ 2201 w 10067"/>
                <a:gd name="connsiteY6" fmla="*/ 12561 h 16299"/>
                <a:gd name="connsiteX7" fmla="*/ 2346 w 10067"/>
                <a:gd name="connsiteY7" fmla="*/ 11770 h 16299"/>
                <a:gd name="connsiteX8" fmla="*/ 2764 w 10067"/>
                <a:gd name="connsiteY8" fmla="*/ 11946 h 16299"/>
                <a:gd name="connsiteX9" fmla="*/ 3246 w 10067"/>
                <a:gd name="connsiteY9" fmla="*/ 12912 h 16299"/>
                <a:gd name="connsiteX10" fmla="*/ 3712 w 10067"/>
                <a:gd name="connsiteY10" fmla="*/ 12209 h 16299"/>
                <a:gd name="connsiteX11" fmla="*/ 3889 w 10067"/>
                <a:gd name="connsiteY11" fmla="*/ 11156 h 16299"/>
                <a:gd name="connsiteX12" fmla="*/ 4050 w 10067"/>
                <a:gd name="connsiteY12" fmla="*/ 8609 h 16299"/>
                <a:gd name="connsiteX13" fmla="*/ 4194 w 10067"/>
                <a:gd name="connsiteY13" fmla="*/ 6765 h 16299"/>
                <a:gd name="connsiteX14" fmla="*/ 4291 w 10067"/>
                <a:gd name="connsiteY14" fmla="*/ 9136 h 16299"/>
                <a:gd name="connsiteX15" fmla="*/ 4484 w 10067"/>
                <a:gd name="connsiteY15" fmla="*/ 11419 h 16299"/>
                <a:gd name="connsiteX16" fmla="*/ 4821 w 10067"/>
                <a:gd name="connsiteY16" fmla="*/ 12034 h 16299"/>
                <a:gd name="connsiteX17" fmla="*/ 5014 w 10067"/>
                <a:gd name="connsiteY17" fmla="*/ 12736 h 16299"/>
                <a:gd name="connsiteX18" fmla="*/ 5416 w 10067"/>
                <a:gd name="connsiteY18" fmla="*/ 11595 h 16299"/>
                <a:gd name="connsiteX19" fmla="*/ 5706 w 10067"/>
                <a:gd name="connsiteY19" fmla="*/ 12297 h 16299"/>
                <a:gd name="connsiteX20" fmla="*/ 6011 w 10067"/>
                <a:gd name="connsiteY20" fmla="*/ 12034 h 16299"/>
                <a:gd name="connsiteX21" fmla="*/ 6654 w 10067"/>
                <a:gd name="connsiteY21" fmla="*/ 11682 h 16299"/>
                <a:gd name="connsiteX22" fmla="*/ 6911 w 10067"/>
                <a:gd name="connsiteY22" fmla="*/ 12648 h 16299"/>
                <a:gd name="connsiteX23" fmla="*/ 7201 w 10067"/>
                <a:gd name="connsiteY23" fmla="*/ 15371 h 16299"/>
                <a:gd name="connsiteX24" fmla="*/ 7249 w 10067"/>
                <a:gd name="connsiteY24" fmla="*/ 16073 h 16299"/>
                <a:gd name="connsiteX25" fmla="*/ 7297 w 10067"/>
                <a:gd name="connsiteY25" fmla="*/ 11770 h 16299"/>
                <a:gd name="connsiteX26" fmla="*/ 7539 w 10067"/>
                <a:gd name="connsiteY26" fmla="*/ 10541 h 16299"/>
                <a:gd name="connsiteX27" fmla="*/ 7812 w 10067"/>
                <a:gd name="connsiteY27" fmla="*/ 10804 h 16299"/>
                <a:gd name="connsiteX28" fmla="*/ 7973 w 10067"/>
                <a:gd name="connsiteY28" fmla="*/ 11156 h 16299"/>
                <a:gd name="connsiteX29" fmla="*/ 8133 w 10067"/>
                <a:gd name="connsiteY29" fmla="*/ 10629 h 16299"/>
                <a:gd name="connsiteX30" fmla="*/ 8326 w 10067"/>
                <a:gd name="connsiteY30" fmla="*/ 9751 h 16299"/>
                <a:gd name="connsiteX31" fmla="*/ 8391 w 10067"/>
                <a:gd name="connsiteY31" fmla="*/ 10717 h 16299"/>
                <a:gd name="connsiteX32" fmla="*/ 8423 w 10067"/>
                <a:gd name="connsiteY32" fmla="*/ 11770 h 16299"/>
                <a:gd name="connsiteX33" fmla="*/ 8471 w 10067"/>
                <a:gd name="connsiteY33" fmla="*/ 10014 h 16299"/>
                <a:gd name="connsiteX34" fmla="*/ 8567 w 10067"/>
                <a:gd name="connsiteY34" fmla="*/ 12297 h 16299"/>
                <a:gd name="connsiteX35" fmla="*/ 8616 w 10067"/>
                <a:gd name="connsiteY35" fmla="*/ 10453 h 16299"/>
                <a:gd name="connsiteX36" fmla="*/ 8696 w 10067"/>
                <a:gd name="connsiteY36" fmla="*/ 11682 h 16299"/>
                <a:gd name="connsiteX37" fmla="*/ 8760 w 10067"/>
                <a:gd name="connsiteY37" fmla="*/ 9663 h 16299"/>
                <a:gd name="connsiteX38" fmla="*/ 8873 w 10067"/>
                <a:gd name="connsiteY38" fmla="*/ 12736 h 16299"/>
                <a:gd name="connsiteX39" fmla="*/ 8921 w 10067"/>
                <a:gd name="connsiteY39" fmla="*/ 10014 h 16299"/>
                <a:gd name="connsiteX40" fmla="*/ 9002 w 10067"/>
                <a:gd name="connsiteY40" fmla="*/ 11858 h 16299"/>
                <a:gd name="connsiteX41" fmla="*/ 9050 w 10067"/>
                <a:gd name="connsiteY41" fmla="*/ 10277 h 16299"/>
                <a:gd name="connsiteX42" fmla="*/ 9307 w 10067"/>
                <a:gd name="connsiteY42" fmla="*/ 10980 h 16299"/>
                <a:gd name="connsiteX43" fmla="*/ 9709 w 10067"/>
                <a:gd name="connsiteY43" fmla="*/ 10014 h 16299"/>
                <a:gd name="connsiteX44" fmla="*/ 10067 w 10067"/>
                <a:gd name="connsiteY44" fmla="*/ 0 h 16299"/>
                <a:gd name="connsiteX0" fmla="*/ 0 w 10067"/>
                <a:gd name="connsiteY0" fmla="*/ 9326 h 16299"/>
                <a:gd name="connsiteX1" fmla="*/ 403 w 10067"/>
                <a:gd name="connsiteY1" fmla="*/ 8883 h 16299"/>
                <a:gd name="connsiteX2" fmla="*/ 582 w 10067"/>
                <a:gd name="connsiteY2" fmla="*/ 9813 h 16299"/>
                <a:gd name="connsiteX3" fmla="*/ 752 w 10067"/>
                <a:gd name="connsiteY3" fmla="*/ 9179 h 16299"/>
                <a:gd name="connsiteX4" fmla="*/ 1217 w 10067"/>
                <a:gd name="connsiteY4" fmla="*/ 9514 h 16299"/>
                <a:gd name="connsiteX5" fmla="*/ 1397 w 10067"/>
                <a:gd name="connsiteY5" fmla="*/ 12561 h 16299"/>
                <a:gd name="connsiteX6" fmla="*/ 2201 w 10067"/>
                <a:gd name="connsiteY6" fmla="*/ 12561 h 16299"/>
                <a:gd name="connsiteX7" fmla="*/ 2346 w 10067"/>
                <a:gd name="connsiteY7" fmla="*/ 11770 h 16299"/>
                <a:gd name="connsiteX8" fmla="*/ 2764 w 10067"/>
                <a:gd name="connsiteY8" fmla="*/ 11946 h 16299"/>
                <a:gd name="connsiteX9" fmla="*/ 3246 w 10067"/>
                <a:gd name="connsiteY9" fmla="*/ 12912 h 16299"/>
                <a:gd name="connsiteX10" fmla="*/ 3712 w 10067"/>
                <a:gd name="connsiteY10" fmla="*/ 12209 h 16299"/>
                <a:gd name="connsiteX11" fmla="*/ 3889 w 10067"/>
                <a:gd name="connsiteY11" fmla="*/ 11156 h 16299"/>
                <a:gd name="connsiteX12" fmla="*/ 4050 w 10067"/>
                <a:gd name="connsiteY12" fmla="*/ 8609 h 16299"/>
                <a:gd name="connsiteX13" fmla="*/ 4194 w 10067"/>
                <a:gd name="connsiteY13" fmla="*/ 6765 h 16299"/>
                <a:gd name="connsiteX14" fmla="*/ 4291 w 10067"/>
                <a:gd name="connsiteY14" fmla="*/ 9136 h 16299"/>
                <a:gd name="connsiteX15" fmla="*/ 4484 w 10067"/>
                <a:gd name="connsiteY15" fmla="*/ 11419 h 16299"/>
                <a:gd name="connsiteX16" fmla="*/ 4821 w 10067"/>
                <a:gd name="connsiteY16" fmla="*/ 12034 h 16299"/>
                <a:gd name="connsiteX17" fmla="*/ 5014 w 10067"/>
                <a:gd name="connsiteY17" fmla="*/ 12736 h 16299"/>
                <a:gd name="connsiteX18" fmla="*/ 5416 w 10067"/>
                <a:gd name="connsiteY18" fmla="*/ 11595 h 16299"/>
                <a:gd name="connsiteX19" fmla="*/ 5706 w 10067"/>
                <a:gd name="connsiteY19" fmla="*/ 12297 h 16299"/>
                <a:gd name="connsiteX20" fmla="*/ 6011 w 10067"/>
                <a:gd name="connsiteY20" fmla="*/ 12034 h 16299"/>
                <a:gd name="connsiteX21" fmla="*/ 6654 w 10067"/>
                <a:gd name="connsiteY21" fmla="*/ 11682 h 16299"/>
                <a:gd name="connsiteX22" fmla="*/ 6911 w 10067"/>
                <a:gd name="connsiteY22" fmla="*/ 12648 h 16299"/>
                <a:gd name="connsiteX23" fmla="*/ 7201 w 10067"/>
                <a:gd name="connsiteY23" fmla="*/ 15371 h 16299"/>
                <a:gd name="connsiteX24" fmla="*/ 7249 w 10067"/>
                <a:gd name="connsiteY24" fmla="*/ 16073 h 16299"/>
                <a:gd name="connsiteX25" fmla="*/ 7297 w 10067"/>
                <a:gd name="connsiteY25" fmla="*/ 11770 h 16299"/>
                <a:gd name="connsiteX26" fmla="*/ 7539 w 10067"/>
                <a:gd name="connsiteY26" fmla="*/ 10541 h 16299"/>
                <a:gd name="connsiteX27" fmla="*/ 7812 w 10067"/>
                <a:gd name="connsiteY27" fmla="*/ 10804 h 16299"/>
                <a:gd name="connsiteX28" fmla="*/ 7973 w 10067"/>
                <a:gd name="connsiteY28" fmla="*/ 11156 h 16299"/>
                <a:gd name="connsiteX29" fmla="*/ 8133 w 10067"/>
                <a:gd name="connsiteY29" fmla="*/ 10629 h 16299"/>
                <a:gd name="connsiteX30" fmla="*/ 8326 w 10067"/>
                <a:gd name="connsiteY30" fmla="*/ 9751 h 16299"/>
                <a:gd name="connsiteX31" fmla="*/ 8391 w 10067"/>
                <a:gd name="connsiteY31" fmla="*/ 10717 h 16299"/>
                <a:gd name="connsiteX32" fmla="*/ 8423 w 10067"/>
                <a:gd name="connsiteY32" fmla="*/ 11770 h 16299"/>
                <a:gd name="connsiteX33" fmla="*/ 8471 w 10067"/>
                <a:gd name="connsiteY33" fmla="*/ 10014 h 16299"/>
                <a:gd name="connsiteX34" fmla="*/ 8567 w 10067"/>
                <a:gd name="connsiteY34" fmla="*/ 12297 h 16299"/>
                <a:gd name="connsiteX35" fmla="*/ 8616 w 10067"/>
                <a:gd name="connsiteY35" fmla="*/ 10453 h 16299"/>
                <a:gd name="connsiteX36" fmla="*/ 8696 w 10067"/>
                <a:gd name="connsiteY36" fmla="*/ 11682 h 16299"/>
                <a:gd name="connsiteX37" fmla="*/ 8760 w 10067"/>
                <a:gd name="connsiteY37" fmla="*/ 9663 h 16299"/>
                <a:gd name="connsiteX38" fmla="*/ 8873 w 10067"/>
                <a:gd name="connsiteY38" fmla="*/ 12736 h 16299"/>
                <a:gd name="connsiteX39" fmla="*/ 8921 w 10067"/>
                <a:gd name="connsiteY39" fmla="*/ 10014 h 16299"/>
                <a:gd name="connsiteX40" fmla="*/ 9002 w 10067"/>
                <a:gd name="connsiteY40" fmla="*/ 11858 h 16299"/>
                <a:gd name="connsiteX41" fmla="*/ 9050 w 10067"/>
                <a:gd name="connsiteY41" fmla="*/ 10277 h 16299"/>
                <a:gd name="connsiteX42" fmla="*/ 9307 w 10067"/>
                <a:gd name="connsiteY42" fmla="*/ 10980 h 16299"/>
                <a:gd name="connsiteX43" fmla="*/ 9709 w 10067"/>
                <a:gd name="connsiteY43" fmla="*/ 10014 h 16299"/>
                <a:gd name="connsiteX44" fmla="*/ 10067 w 10067"/>
                <a:gd name="connsiteY44" fmla="*/ 0 h 16299"/>
                <a:gd name="connsiteX0" fmla="*/ 0 w 10147"/>
                <a:gd name="connsiteY0" fmla="*/ 9326 h 16299"/>
                <a:gd name="connsiteX1" fmla="*/ 483 w 10147"/>
                <a:gd name="connsiteY1" fmla="*/ 8883 h 16299"/>
                <a:gd name="connsiteX2" fmla="*/ 662 w 10147"/>
                <a:gd name="connsiteY2" fmla="*/ 9813 h 16299"/>
                <a:gd name="connsiteX3" fmla="*/ 832 w 10147"/>
                <a:gd name="connsiteY3" fmla="*/ 9179 h 16299"/>
                <a:gd name="connsiteX4" fmla="*/ 1297 w 10147"/>
                <a:gd name="connsiteY4" fmla="*/ 9514 h 16299"/>
                <a:gd name="connsiteX5" fmla="*/ 1477 w 10147"/>
                <a:gd name="connsiteY5" fmla="*/ 12561 h 16299"/>
                <a:gd name="connsiteX6" fmla="*/ 2281 w 10147"/>
                <a:gd name="connsiteY6" fmla="*/ 12561 h 16299"/>
                <a:gd name="connsiteX7" fmla="*/ 2426 w 10147"/>
                <a:gd name="connsiteY7" fmla="*/ 11770 h 16299"/>
                <a:gd name="connsiteX8" fmla="*/ 2844 w 10147"/>
                <a:gd name="connsiteY8" fmla="*/ 11946 h 16299"/>
                <a:gd name="connsiteX9" fmla="*/ 3326 w 10147"/>
                <a:gd name="connsiteY9" fmla="*/ 12912 h 16299"/>
                <a:gd name="connsiteX10" fmla="*/ 3792 w 10147"/>
                <a:gd name="connsiteY10" fmla="*/ 12209 h 16299"/>
                <a:gd name="connsiteX11" fmla="*/ 3969 w 10147"/>
                <a:gd name="connsiteY11" fmla="*/ 11156 h 16299"/>
                <a:gd name="connsiteX12" fmla="*/ 4130 w 10147"/>
                <a:gd name="connsiteY12" fmla="*/ 8609 h 16299"/>
                <a:gd name="connsiteX13" fmla="*/ 4274 w 10147"/>
                <a:gd name="connsiteY13" fmla="*/ 6765 h 16299"/>
                <a:gd name="connsiteX14" fmla="*/ 4371 w 10147"/>
                <a:gd name="connsiteY14" fmla="*/ 9136 h 16299"/>
                <a:gd name="connsiteX15" fmla="*/ 4564 w 10147"/>
                <a:gd name="connsiteY15" fmla="*/ 11419 h 16299"/>
                <a:gd name="connsiteX16" fmla="*/ 4901 w 10147"/>
                <a:gd name="connsiteY16" fmla="*/ 12034 h 16299"/>
                <a:gd name="connsiteX17" fmla="*/ 5094 w 10147"/>
                <a:gd name="connsiteY17" fmla="*/ 12736 h 16299"/>
                <a:gd name="connsiteX18" fmla="*/ 5496 w 10147"/>
                <a:gd name="connsiteY18" fmla="*/ 11595 h 16299"/>
                <a:gd name="connsiteX19" fmla="*/ 5786 w 10147"/>
                <a:gd name="connsiteY19" fmla="*/ 12297 h 16299"/>
                <a:gd name="connsiteX20" fmla="*/ 6091 w 10147"/>
                <a:gd name="connsiteY20" fmla="*/ 12034 h 16299"/>
                <a:gd name="connsiteX21" fmla="*/ 6734 w 10147"/>
                <a:gd name="connsiteY21" fmla="*/ 11682 h 16299"/>
                <a:gd name="connsiteX22" fmla="*/ 6991 w 10147"/>
                <a:gd name="connsiteY22" fmla="*/ 12648 h 16299"/>
                <a:gd name="connsiteX23" fmla="*/ 7281 w 10147"/>
                <a:gd name="connsiteY23" fmla="*/ 15371 h 16299"/>
                <a:gd name="connsiteX24" fmla="*/ 7329 w 10147"/>
                <a:gd name="connsiteY24" fmla="*/ 16073 h 16299"/>
                <a:gd name="connsiteX25" fmla="*/ 7377 w 10147"/>
                <a:gd name="connsiteY25" fmla="*/ 11770 h 16299"/>
                <a:gd name="connsiteX26" fmla="*/ 7619 w 10147"/>
                <a:gd name="connsiteY26" fmla="*/ 10541 h 16299"/>
                <a:gd name="connsiteX27" fmla="*/ 7892 w 10147"/>
                <a:gd name="connsiteY27" fmla="*/ 10804 h 16299"/>
                <a:gd name="connsiteX28" fmla="*/ 8053 w 10147"/>
                <a:gd name="connsiteY28" fmla="*/ 11156 h 16299"/>
                <a:gd name="connsiteX29" fmla="*/ 8213 w 10147"/>
                <a:gd name="connsiteY29" fmla="*/ 10629 h 16299"/>
                <a:gd name="connsiteX30" fmla="*/ 8406 w 10147"/>
                <a:gd name="connsiteY30" fmla="*/ 9751 h 16299"/>
                <a:gd name="connsiteX31" fmla="*/ 8471 w 10147"/>
                <a:gd name="connsiteY31" fmla="*/ 10717 h 16299"/>
                <a:gd name="connsiteX32" fmla="*/ 8503 w 10147"/>
                <a:gd name="connsiteY32" fmla="*/ 11770 h 16299"/>
                <a:gd name="connsiteX33" fmla="*/ 8551 w 10147"/>
                <a:gd name="connsiteY33" fmla="*/ 10014 h 16299"/>
                <a:gd name="connsiteX34" fmla="*/ 8647 w 10147"/>
                <a:gd name="connsiteY34" fmla="*/ 12297 h 16299"/>
                <a:gd name="connsiteX35" fmla="*/ 8696 w 10147"/>
                <a:gd name="connsiteY35" fmla="*/ 10453 h 16299"/>
                <a:gd name="connsiteX36" fmla="*/ 8776 w 10147"/>
                <a:gd name="connsiteY36" fmla="*/ 11682 h 16299"/>
                <a:gd name="connsiteX37" fmla="*/ 8840 w 10147"/>
                <a:gd name="connsiteY37" fmla="*/ 9663 h 16299"/>
                <a:gd name="connsiteX38" fmla="*/ 8953 w 10147"/>
                <a:gd name="connsiteY38" fmla="*/ 12736 h 16299"/>
                <a:gd name="connsiteX39" fmla="*/ 9001 w 10147"/>
                <a:gd name="connsiteY39" fmla="*/ 10014 h 16299"/>
                <a:gd name="connsiteX40" fmla="*/ 9082 w 10147"/>
                <a:gd name="connsiteY40" fmla="*/ 11858 h 16299"/>
                <a:gd name="connsiteX41" fmla="*/ 9130 w 10147"/>
                <a:gd name="connsiteY41" fmla="*/ 10277 h 16299"/>
                <a:gd name="connsiteX42" fmla="*/ 9387 w 10147"/>
                <a:gd name="connsiteY42" fmla="*/ 10980 h 16299"/>
                <a:gd name="connsiteX43" fmla="*/ 9789 w 10147"/>
                <a:gd name="connsiteY43" fmla="*/ 10014 h 16299"/>
                <a:gd name="connsiteX44" fmla="*/ 10147 w 10147"/>
                <a:gd name="connsiteY44" fmla="*/ 0 h 16299"/>
                <a:gd name="connsiteX0" fmla="*/ 0 w 10147"/>
                <a:gd name="connsiteY0" fmla="*/ 9326 h 16299"/>
                <a:gd name="connsiteX1" fmla="*/ 483 w 10147"/>
                <a:gd name="connsiteY1" fmla="*/ 8883 h 16299"/>
                <a:gd name="connsiteX2" fmla="*/ 662 w 10147"/>
                <a:gd name="connsiteY2" fmla="*/ 9813 h 16299"/>
                <a:gd name="connsiteX3" fmla="*/ 832 w 10147"/>
                <a:gd name="connsiteY3" fmla="*/ 9179 h 16299"/>
                <a:gd name="connsiteX4" fmla="*/ 1297 w 10147"/>
                <a:gd name="connsiteY4" fmla="*/ 9514 h 16299"/>
                <a:gd name="connsiteX5" fmla="*/ 1477 w 10147"/>
                <a:gd name="connsiteY5" fmla="*/ 12561 h 16299"/>
                <a:gd name="connsiteX6" fmla="*/ 2281 w 10147"/>
                <a:gd name="connsiteY6" fmla="*/ 12561 h 16299"/>
                <a:gd name="connsiteX7" fmla="*/ 2426 w 10147"/>
                <a:gd name="connsiteY7" fmla="*/ 11770 h 16299"/>
                <a:gd name="connsiteX8" fmla="*/ 2844 w 10147"/>
                <a:gd name="connsiteY8" fmla="*/ 11946 h 16299"/>
                <a:gd name="connsiteX9" fmla="*/ 3326 w 10147"/>
                <a:gd name="connsiteY9" fmla="*/ 12912 h 16299"/>
                <a:gd name="connsiteX10" fmla="*/ 3792 w 10147"/>
                <a:gd name="connsiteY10" fmla="*/ 12209 h 16299"/>
                <a:gd name="connsiteX11" fmla="*/ 4130 w 10147"/>
                <a:gd name="connsiteY11" fmla="*/ 8609 h 16299"/>
                <a:gd name="connsiteX12" fmla="*/ 4274 w 10147"/>
                <a:gd name="connsiteY12" fmla="*/ 6765 h 16299"/>
                <a:gd name="connsiteX13" fmla="*/ 4371 w 10147"/>
                <a:gd name="connsiteY13" fmla="*/ 9136 h 16299"/>
                <a:gd name="connsiteX14" fmla="*/ 4564 w 10147"/>
                <a:gd name="connsiteY14" fmla="*/ 11419 h 16299"/>
                <a:gd name="connsiteX15" fmla="*/ 4901 w 10147"/>
                <a:gd name="connsiteY15" fmla="*/ 12034 h 16299"/>
                <a:gd name="connsiteX16" fmla="*/ 5094 w 10147"/>
                <a:gd name="connsiteY16" fmla="*/ 12736 h 16299"/>
                <a:gd name="connsiteX17" fmla="*/ 5496 w 10147"/>
                <a:gd name="connsiteY17" fmla="*/ 11595 h 16299"/>
                <a:gd name="connsiteX18" fmla="*/ 5786 w 10147"/>
                <a:gd name="connsiteY18" fmla="*/ 12297 h 16299"/>
                <a:gd name="connsiteX19" fmla="*/ 6091 w 10147"/>
                <a:gd name="connsiteY19" fmla="*/ 12034 h 16299"/>
                <a:gd name="connsiteX20" fmla="*/ 6734 w 10147"/>
                <a:gd name="connsiteY20" fmla="*/ 11682 h 16299"/>
                <a:gd name="connsiteX21" fmla="*/ 6991 w 10147"/>
                <a:gd name="connsiteY21" fmla="*/ 12648 h 16299"/>
                <a:gd name="connsiteX22" fmla="*/ 7281 w 10147"/>
                <a:gd name="connsiteY22" fmla="*/ 15371 h 16299"/>
                <a:gd name="connsiteX23" fmla="*/ 7329 w 10147"/>
                <a:gd name="connsiteY23" fmla="*/ 16073 h 16299"/>
                <a:gd name="connsiteX24" fmla="*/ 7377 w 10147"/>
                <a:gd name="connsiteY24" fmla="*/ 11770 h 16299"/>
                <a:gd name="connsiteX25" fmla="*/ 7619 w 10147"/>
                <a:gd name="connsiteY25" fmla="*/ 10541 h 16299"/>
                <a:gd name="connsiteX26" fmla="*/ 7892 w 10147"/>
                <a:gd name="connsiteY26" fmla="*/ 10804 h 16299"/>
                <a:gd name="connsiteX27" fmla="*/ 8053 w 10147"/>
                <a:gd name="connsiteY27" fmla="*/ 11156 h 16299"/>
                <a:gd name="connsiteX28" fmla="*/ 8213 w 10147"/>
                <a:gd name="connsiteY28" fmla="*/ 10629 h 16299"/>
                <a:gd name="connsiteX29" fmla="*/ 8406 w 10147"/>
                <a:gd name="connsiteY29" fmla="*/ 9751 h 16299"/>
                <a:gd name="connsiteX30" fmla="*/ 8471 w 10147"/>
                <a:gd name="connsiteY30" fmla="*/ 10717 h 16299"/>
                <a:gd name="connsiteX31" fmla="*/ 8503 w 10147"/>
                <a:gd name="connsiteY31" fmla="*/ 11770 h 16299"/>
                <a:gd name="connsiteX32" fmla="*/ 8551 w 10147"/>
                <a:gd name="connsiteY32" fmla="*/ 10014 h 16299"/>
                <a:gd name="connsiteX33" fmla="*/ 8647 w 10147"/>
                <a:gd name="connsiteY33" fmla="*/ 12297 h 16299"/>
                <a:gd name="connsiteX34" fmla="*/ 8696 w 10147"/>
                <a:gd name="connsiteY34" fmla="*/ 10453 h 16299"/>
                <a:gd name="connsiteX35" fmla="*/ 8776 w 10147"/>
                <a:gd name="connsiteY35" fmla="*/ 11682 h 16299"/>
                <a:gd name="connsiteX36" fmla="*/ 8840 w 10147"/>
                <a:gd name="connsiteY36" fmla="*/ 9663 h 16299"/>
                <a:gd name="connsiteX37" fmla="*/ 8953 w 10147"/>
                <a:gd name="connsiteY37" fmla="*/ 12736 h 16299"/>
                <a:gd name="connsiteX38" fmla="*/ 9001 w 10147"/>
                <a:gd name="connsiteY38" fmla="*/ 10014 h 16299"/>
                <a:gd name="connsiteX39" fmla="*/ 9082 w 10147"/>
                <a:gd name="connsiteY39" fmla="*/ 11858 h 16299"/>
                <a:gd name="connsiteX40" fmla="*/ 9130 w 10147"/>
                <a:gd name="connsiteY40" fmla="*/ 10277 h 16299"/>
                <a:gd name="connsiteX41" fmla="*/ 9387 w 10147"/>
                <a:gd name="connsiteY41" fmla="*/ 10980 h 16299"/>
                <a:gd name="connsiteX42" fmla="*/ 9789 w 10147"/>
                <a:gd name="connsiteY42" fmla="*/ 10014 h 16299"/>
                <a:gd name="connsiteX43" fmla="*/ 10147 w 10147"/>
                <a:gd name="connsiteY43" fmla="*/ 0 h 16299"/>
                <a:gd name="connsiteX0" fmla="*/ 0 w 10147"/>
                <a:gd name="connsiteY0" fmla="*/ 9326 h 16299"/>
                <a:gd name="connsiteX1" fmla="*/ 483 w 10147"/>
                <a:gd name="connsiteY1" fmla="*/ 8883 h 16299"/>
                <a:gd name="connsiteX2" fmla="*/ 662 w 10147"/>
                <a:gd name="connsiteY2" fmla="*/ 9813 h 16299"/>
                <a:gd name="connsiteX3" fmla="*/ 832 w 10147"/>
                <a:gd name="connsiteY3" fmla="*/ 9179 h 16299"/>
                <a:gd name="connsiteX4" fmla="*/ 1297 w 10147"/>
                <a:gd name="connsiteY4" fmla="*/ 9514 h 16299"/>
                <a:gd name="connsiteX5" fmla="*/ 1477 w 10147"/>
                <a:gd name="connsiteY5" fmla="*/ 12561 h 16299"/>
                <a:gd name="connsiteX6" fmla="*/ 2281 w 10147"/>
                <a:gd name="connsiteY6" fmla="*/ 12561 h 16299"/>
                <a:gd name="connsiteX7" fmla="*/ 2426 w 10147"/>
                <a:gd name="connsiteY7" fmla="*/ 11770 h 16299"/>
                <a:gd name="connsiteX8" fmla="*/ 2844 w 10147"/>
                <a:gd name="connsiteY8" fmla="*/ 11946 h 16299"/>
                <a:gd name="connsiteX9" fmla="*/ 3326 w 10147"/>
                <a:gd name="connsiteY9" fmla="*/ 12912 h 16299"/>
                <a:gd name="connsiteX10" fmla="*/ 3792 w 10147"/>
                <a:gd name="connsiteY10" fmla="*/ 12209 h 16299"/>
                <a:gd name="connsiteX11" fmla="*/ 4274 w 10147"/>
                <a:gd name="connsiteY11" fmla="*/ 6765 h 16299"/>
                <a:gd name="connsiteX12" fmla="*/ 4371 w 10147"/>
                <a:gd name="connsiteY12" fmla="*/ 9136 h 16299"/>
                <a:gd name="connsiteX13" fmla="*/ 4564 w 10147"/>
                <a:gd name="connsiteY13" fmla="*/ 11419 h 16299"/>
                <a:gd name="connsiteX14" fmla="*/ 4901 w 10147"/>
                <a:gd name="connsiteY14" fmla="*/ 12034 h 16299"/>
                <a:gd name="connsiteX15" fmla="*/ 5094 w 10147"/>
                <a:gd name="connsiteY15" fmla="*/ 12736 h 16299"/>
                <a:gd name="connsiteX16" fmla="*/ 5496 w 10147"/>
                <a:gd name="connsiteY16" fmla="*/ 11595 h 16299"/>
                <a:gd name="connsiteX17" fmla="*/ 5786 w 10147"/>
                <a:gd name="connsiteY17" fmla="*/ 12297 h 16299"/>
                <a:gd name="connsiteX18" fmla="*/ 6091 w 10147"/>
                <a:gd name="connsiteY18" fmla="*/ 12034 h 16299"/>
                <a:gd name="connsiteX19" fmla="*/ 6734 w 10147"/>
                <a:gd name="connsiteY19" fmla="*/ 11682 h 16299"/>
                <a:gd name="connsiteX20" fmla="*/ 6991 w 10147"/>
                <a:gd name="connsiteY20" fmla="*/ 12648 h 16299"/>
                <a:gd name="connsiteX21" fmla="*/ 7281 w 10147"/>
                <a:gd name="connsiteY21" fmla="*/ 15371 h 16299"/>
                <a:gd name="connsiteX22" fmla="*/ 7329 w 10147"/>
                <a:gd name="connsiteY22" fmla="*/ 16073 h 16299"/>
                <a:gd name="connsiteX23" fmla="*/ 7377 w 10147"/>
                <a:gd name="connsiteY23" fmla="*/ 11770 h 16299"/>
                <a:gd name="connsiteX24" fmla="*/ 7619 w 10147"/>
                <a:gd name="connsiteY24" fmla="*/ 10541 h 16299"/>
                <a:gd name="connsiteX25" fmla="*/ 7892 w 10147"/>
                <a:gd name="connsiteY25" fmla="*/ 10804 h 16299"/>
                <a:gd name="connsiteX26" fmla="*/ 8053 w 10147"/>
                <a:gd name="connsiteY26" fmla="*/ 11156 h 16299"/>
                <a:gd name="connsiteX27" fmla="*/ 8213 w 10147"/>
                <a:gd name="connsiteY27" fmla="*/ 10629 h 16299"/>
                <a:gd name="connsiteX28" fmla="*/ 8406 w 10147"/>
                <a:gd name="connsiteY28" fmla="*/ 9751 h 16299"/>
                <a:gd name="connsiteX29" fmla="*/ 8471 w 10147"/>
                <a:gd name="connsiteY29" fmla="*/ 10717 h 16299"/>
                <a:gd name="connsiteX30" fmla="*/ 8503 w 10147"/>
                <a:gd name="connsiteY30" fmla="*/ 11770 h 16299"/>
                <a:gd name="connsiteX31" fmla="*/ 8551 w 10147"/>
                <a:gd name="connsiteY31" fmla="*/ 10014 h 16299"/>
                <a:gd name="connsiteX32" fmla="*/ 8647 w 10147"/>
                <a:gd name="connsiteY32" fmla="*/ 12297 h 16299"/>
                <a:gd name="connsiteX33" fmla="*/ 8696 w 10147"/>
                <a:gd name="connsiteY33" fmla="*/ 10453 h 16299"/>
                <a:gd name="connsiteX34" fmla="*/ 8776 w 10147"/>
                <a:gd name="connsiteY34" fmla="*/ 11682 h 16299"/>
                <a:gd name="connsiteX35" fmla="*/ 8840 w 10147"/>
                <a:gd name="connsiteY35" fmla="*/ 9663 h 16299"/>
                <a:gd name="connsiteX36" fmla="*/ 8953 w 10147"/>
                <a:gd name="connsiteY36" fmla="*/ 12736 h 16299"/>
                <a:gd name="connsiteX37" fmla="*/ 9001 w 10147"/>
                <a:gd name="connsiteY37" fmla="*/ 10014 h 16299"/>
                <a:gd name="connsiteX38" fmla="*/ 9082 w 10147"/>
                <a:gd name="connsiteY38" fmla="*/ 11858 h 16299"/>
                <a:gd name="connsiteX39" fmla="*/ 9130 w 10147"/>
                <a:gd name="connsiteY39" fmla="*/ 10277 h 16299"/>
                <a:gd name="connsiteX40" fmla="*/ 9387 w 10147"/>
                <a:gd name="connsiteY40" fmla="*/ 10980 h 16299"/>
                <a:gd name="connsiteX41" fmla="*/ 9789 w 10147"/>
                <a:gd name="connsiteY41" fmla="*/ 10014 h 16299"/>
                <a:gd name="connsiteX42" fmla="*/ 10147 w 10147"/>
                <a:gd name="connsiteY42" fmla="*/ 0 h 16299"/>
                <a:gd name="connsiteX0" fmla="*/ 0 w 10147"/>
                <a:gd name="connsiteY0" fmla="*/ 9326 h 16299"/>
                <a:gd name="connsiteX1" fmla="*/ 483 w 10147"/>
                <a:gd name="connsiteY1" fmla="*/ 8883 h 16299"/>
                <a:gd name="connsiteX2" fmla="*/ 662 w 10147"/>
                <a:gd name="connsiteY2" fmla="*/ 9813 h 16299"/>
                <a:gd name="connsiteX3" fmla="*/ 832 w 10147"/>
                <a:gd name="connsiteY3" fmla="*/ 9179 h 16299"/>
                <a:gd name="connsiteX4" fmla="*/ 1297 w 10147"/>
                <a:gd name="connsiteY4" fmla="*/ 9514 h 16299"/>
                <a:gd name="connsiteX5" fmla="*/ 1477 w 10147"/>
                <a:gd name="connsiteY5" fmla="*/ 12561 h 16299"/>
                <a:gd name="connsiteX6" fmla="*/ 2281 w 10147"/>
                <a:gd name="connsiteY6" fmla="*/ 12561 h 16299"/>
                <a:gd name="connsiteX7" fmla="*/ 2426 w 10147"/>
                <a:gd name="connsiteY7" fmla="*/ 11770 h 16299"/>
                <a:gd name="connsiteX8" fmla="*/ 2844 w 10147"/>
                <a:gd name="connsiteY8" fmla="*/ 11946 h 16299"/>
                <a:gd name="connsiteX9" fmla="*/ 3326 w 10147"/>
                <a:gd name="connsiteY9" fmla="*/ 12912 h 16299"/>
                <a:gd name="connsiteX10" fmla="*/ 3792 w 10147"/>
                <a:gd name="connsiteY10" fmla="*/ 12209 h 16299"/>
                <a:gd name="connsiteX11" fmla="*/ 4371 w 10147"/>
                <a:gd name="connsiteY11" fmla="*/ 9136 h 16299"/>
                <a:gd name="connsiteX12" fmla="*/ 4564 w 10147"/>
                <a:gd name="connsiteY12" fmla="*/ 11419 h 16299"/>
                <a:gd name="connsiteX13" fmla="*/ 4901 w 10147"/>
                <a:gd name="connsiteY13" fmla="*/ 12034 h 16299"/>
                <a:gd name="connsiteX14" fmla="*/ 5094 w 10147"/>
                <a:gd name="connsiteY14" fmla="*/ 12736 h 16299"/>
                <a:gd name="connsiteX15" fmla="*/ 5496 w 10147"/>
                <a:gd name="connsiteY15" fmla="*/ 11595 h 16299"/>
                <a:gd name="connsiteX16" fmla="*/ 5786 w 10147"/>
                <a:gd name="connsiteY16" fmla="*/ 12297 h 16299"/>
                <a:gd name="connsiteX17" fmla="*/ 6091 w 10147"/>
                <a:gd name="connsiteY17" fmla="*/ 12034 h 16299"/>
                <a:gd name="connsiteX18" fmla="*/ 6734 w 10147"/>
                <a:gd name="connsiteY18" fmla="*/ 11682 h 16299"/>
                <a:gd name="connsiteX19" fmla="*/ 6991 w 10147"/>
                <a:gd name="connsiteY19" fmla="*/ 12648 h 16299"/>
                <a:gd name="connsiteX20" fmla="*/ 7281 w 10147"/>
                <a:gd name="connsiteY20" fmla="*/ 15371 h 16299"/>
                <a:gd name="connsiteX21" fmla="*/ 7329 w 10147"/>
                <a:gd name="connsiteY21" fmla="*/ 16073 h 16299"/>
                <a:gd name="connsiteX22" fmla="*/ 7377 w 10147"/>
                <a:gd name="connsiteY22" fmla="*/ 11770 h 16299"/>
                <a:gd name="connsiteX23" fmla="*/ 7619 w 10147"/>
                <a:gd name="connsiteY23" fmla="*/ 10541 h 16299"/>
                <a:gd name="connsiteX24" fmla="*/ 7892 w 10147"/>
                <a:gd name="connsiteY24" fmla="*/ 10804 h 16299"/>
                <a:gd name="connsiteX25" fmla="*/ 8053 w 10147"/>
                <a:gd name="connsiteY25" fmla="*/ 11156 h 16299"/>
                <a:gd name="connsiteX26" fmla="*/ 8213 w 10147"/>
                <a:gd name="connsiteY26" fmla="*/ 10629 h 16299"/>
                <a:gd name="connsiteX27" fmla="*/ 8406 w 10147"/>
                <a:gd name="connsiteY27" fmla="*/ 9751 h 16299"/>
                <a:gd name="connsiteX28" fmla="*/ 8471 w 10147"/>
                <a:gd name="connsiteY28" fmla="*/ 10717 h 16299"/>
                <a:gd name="connsiteX29" fmla="*/ 8503 w 10147"/>
                <a:gd name="connsiteY29" fmla="*/ 11770 h 16299"/>
                <a:gd name="connsiteX30" fmla="*/ 8551 w 10147"/>
                <a:gd name="connsiteY30" fmla="*/ 10014 h 16299"/>
                <a:gd name="connsiteX31" fmla="*/ 8647 w 10147"/>
                <a:gd name="connsiteY31" fmla="*/ 12297 h 16299"/>
                <a:gd name="connsiteX32" fmla="*/ 8696 w 10147"/>
                <a:gd name="connsiteY32" fmla="*/ 10453 h 16299"/>
                <a:gd name="connsiteX33" fmla="*/ 8776 w 10147"/>
                <a:gd name="connsiteY33" fmla="*/ 11682 h 16299"/>
                <a:gd name="connsiteX34" fmla="*/ 8840 w 10147"/>
                <a:gd name="connsiteY34" fmla="*/ 9663 h 16299"/>
                <a:gd name="connsiteX35" fmla="*/ 8953 w 10147"/>
                <a:gd name="connsiteY35" fmla="*/ 12736 h 16299"/>
                <a:gd name="connsiteX36" fmla="*/ 9001 w 10147"/>
                <a:gd name="connsiteY36" fmla="*/ 10014 h 16299"/>
                <a:gd name="connsiteX37" fmla="*/ 9082 w 10147"/>
                <a:gd name="connsiteY37" fmla="*/ 11858 h 16299"/>
                <a:gd name="connsiteX38" fmla="*/ 9130 w 10147"/>
                <a:gd name="connsiteY38" fmla="*/ 10277 h 16299"/>
                <a:gd name="connsiteX39" fmla="*/ 9387 w 10147"/>
                <a:gd name="connsiteY39" fmla="*/ 10980 h 16299"/>
                <a:gd name="connsiteX40" fmla="*/ 9789 w 10147"/>
                <a:gd name="connsiteY40" fmla="*/ 10014 h 16299"/>
                <a:gd name="connsiteX41" fmla="*/ 10147 w 10147"/>
                <a:gd name="connsiteY41" fmla="*/ 0 h 16299"/>
                <a:gd name="connsiteX0" fmla="*/ 0 w 10147"/>
                <a:gd name="connsiteY0" fmla="*/ 9326 h 16299"/>
                <a:gd name="connsiteX1" fmla="*/ 483 w 10147"/>
                <a:gd name="connsiteY1" fmla="*/ 8883 h 16299"/>
                <a:gd name="connsiteX2" fmla="*/ 662 w 10147"/>
                <a:gd name="connsiteY2" fmla="*/ 9813 h 16299"/>
                <a:gd name="connsiteX3" fmla="*/ 832 w 10147"/>
                <a:gd name="connsiteY3" fmla="*/ 9179 h 16299"/>
                <a:gd name="connsiteX4" fmla="*/ 1297 w 10147"/>
                <a:gd name="connsiteY4" fmla="*/ 9514 h 16299"/>
                <a:gd name="connsiteX5" fmla="*/ 1477 w 10147"/>
                <a:gd name="connsiteY5" fmla="*/ 12561 h 16299"/>
                <a:gd name="connsiteX6" fmla="*/ 2281 w 10147"/>
                <a:gd name="connsiteY6" fmla="*/ 12561 h 16299"/>
                <a:gd name="connsiteX7" fmla="*/ 2426 w 10147"/>
                <a:gd name="connsiteY7" fmla="*/ 11770 h 16299"/>
                <a:gd name="connsiteX8" fmla="*/ 2844 w 10147"/>
                <a:gd name="connsiteY8" fmla="*/ 11946 h 16299"/>
                <a:gd name="connsiteX9" fmla="*/ 3326 w 10147"/>
                <a:gd name="connsiteY9" fmla="*/ 12912 h 16299"/>
                <a:gd name="connsiteX10" fmla="*/ 3792 w 10147"/>
                <a:gd name="connsiteY10" fmla="*/ 12209 h 16299"/>
                <a:gd name="connsiteX11" fmla="*/ 4564 w 10147"/>
                <a:gd name="connsiteY11" fmla="*/ 11419 h 16299"/>
                <a:gd name="connsiteX12" fmla="*/ 4901 w 10147"/>
                <a:gd name="connsiteY12" fmla="*/ 12034 h 16299"/>
                <a:gd name="connsiteX13" fmla="*/ 5094 w 10147"/>
                <a:gd name="connsiteY13" fmla="*/ 12736 h 16299"/>
                <a:gd name="connsiteX14" fmla="*/ 5496 w 10147"/>
                <a:gd name="connsiteY14" fmla="*/ 11595 h 16299"/>
                <a:gd name="connsiteX15" fmla="*/ 5786 w 10147"/>
                <a:gd name="connsiteY15" fmla="*/ 12297 h 16299"/>
                <a:gd name="connsiteX16" fmla="*/ 6091 w 10147"/>
                <a:gd name="connsiteY16" fmla="*/ 12034 h 16299"/>
                <a:gd name="connsiteX17" fmla="*/ 6734 w 10147"/>
                <a:gd name="connsiteY17" fmla="*/ 11682 h 16299"/>
                <a:gd name="connsiteX18" fmla="*/ 6991 w 10147"/>
                <a:gd name="connsiteY18" fmla="*/ 12648 h 16299"/>
                <a:gd name="connsiteX19" fmla="*/ 7281 w 10147"/>
                <a:gd name="connsiteY19" fmla="*/ 15371 h 16299"/>
                <a:gd name="connsiteX20" fmla="*/ 7329 w 10147"/>
                <a:gd name="connsiteY20" fmla="*/ 16073 h 16299"/>
                <a:gd name="connsiteX21" fmla="*/ 7377 w 10147"/>
                <a:gd name="connsiteY21" fmla="*/ 11770 h 16299"/>
                <a:gd name="connsiteX22" fmla="*/ 7619 w 10147"/>
                <a:gd name="connsiteY22" fmla="*/ 10541 h 16299"/>
                <a:gd name="connsiteX23" fmla="*/ 7892 w 10147"/>
                <a:gd name="connsiteY23" fmla="*/ 10804 h 16299"/>
                <a:gd name="connsiteX24" fmla="*/ 8053 w 10147"/>
                <a:gd name="connsiteY24" fmla="*/ 11156 h 16299"/>
                <a:gd name="connsiteX25" fmla="*/ 8213 w 10147"/>
                <a:gd name="connsiteY25" fmla="*/ 10629 h 16299"/>
                <a:gd name="connsiteX26" fmla="*/ 8406 w 10147"/>
                <a:gd name="connsiteY26" fmla="*/ 9751 h 16299"/>
                <a:gd name="connsiteX27" fmla="*/ 8471 w 10147"/>
                <a:gd name="connsiteY27" fmla="*/ 10717 h 16299"/>
                <a:gd name="connsiteX28" fmla="*/ 8503 w 10147"/>
                <a:gd name="connsiteY28" fmla="*/ 11770 h 16299"/>
                <a:gd name="connsiteX29" fmla="*/ 8551 w 10147"/>
                <a:gd name="connsiteY29" fmla="*/ 10014 h 16299"/>
                <a:gd name="connsiteX30" fmla="*/ 8647 w 10147"/>
                <a:gd name="connsiteY30" fmla="*/ 12297 h 16299"/>
                <a:gd name="connsiteX31" fmla="*/ 8696 w 10147"/>
                <a:gd name="connsiteY31" fmla="*/ 10453 h 16299"/>
                <a:gd name="connsiteX32" fmla="*/ 8776 w 10147"/>
                <a:gd name="connsiteY32" fmla="*/ 11682 h 16299"/>
                <a:gd name="connsiteX33" fmla="*/ 8840 w 10147"/>
                <a:gd name="connsiteY33" fmla="*/ 9663 h 16299"/>
                <a:gd name="connsiteX34" fmla="*/ 8953 w 10147"/>
                <a:gd name="connsiteY34" fmla="*/ 12736 h 16299"/>
                <a:gd name="connsiteX35" fmla="*/ 9001 w 10147"/>
                <a:gd name="connsiteY35" fmla="*/ 10014 h 16299"/>
                <a:gd name="connsiteX36" fmla="*/ 9082 w 10147"/>
                <a:gd name="connsiteY36" fmla="*/ 11858 h 16299"/>
                <a:gd name="connsiteX37" fmla="*/ 9130 w 10147"/>
                <a:gd name="connsiteY37" fmla="*/ 10277 h 16299"/>
                <a:gd name="connsiteX38" fmla="*/ 9387 w 10147"/>
                <a:gd name="connsiteY38" fmla="*/ 10980 h 16299"/>
                <a:gd name="connsiteX39" fmla="*/ 9789 w 10147"/>
                <a:gd name="connsiteY39" fmla="*/ 10014 h 16299"/>
                <a:gd name="connsiteX40" fmla="*/ 10147 w 10147"/>
                <a:gd name="connsiteY40" fmla="*/ 0 h 16299"/>
                <a:gd name="connsiteX0" fmla="*/ 0 w 10147"/>
                <a:gd name="connsiteY0" fmla="*/ 9326 h 15377"/>
                <a:gd name="connsiteX1" fmla="*/ 483 w 10147"/>
                <a:gd name="connsiteY1" fmla="*/ 8883 h 15377"/>
                <a:gd name="connsiteX2" fmla="*/ 662 w 10147"/>
                <a:gd name="connsiteY2" fmla="*/ 9813 h 15377"/>
                <a:gd name="connsiteX3" fmla="*/ 832 w 10147"/>
                <a:gd name="connsiteY3" fmla="*/ 9179 h 15377"/>
                <a:gd name="connsiteX4" fmla="*/ 1297 w 10147"/>
                <a:gd name="connsiteY4" fmla="*/ 9514 h 15377"/>
                <a:gd name="connsiteX5" fmla="*/ 1477 w 10147"/>
                <a:gd name="connsiteY5" fmla="*/ 12561 h 15377"/>
                <a:gd name="connsiteX6" fmla="*/ 2281 w 10147"/>
                <a:gd name="connsiteY6" fmla="*/ 12561 h 15377"/>
                <a:gd name="connsiteX7" fmla="*/ 2426 w 10147"/>
                <a:gd name="connsiteY7" fmla="*/ 11770 h 15377"/>
                <a:gd name="connsiteX8" fmla="*/ 2844 w 10147"/>
                <a:gd name="connsiteY8" fmla="*/ 11946 h 15377"/>
                <a:gd name="connsiteX9" fmla="*/ 3326 w 10147"/>
                <a:gd name="connsiteY9" fmla="*/ 12912 h 15377"/>
                <a:gd name="connsiteX10" fmla="*/ 3792 w 10147"/>
                <a:gd name="connsiteY10" fmla="*/ 12209 h 15377"/>
                <a:gd name="connsiteX11" fmla="*/ 4564 w 10147"/>
                <a:gd name="connsiteY11" fmla="*/ 11419 h 15377"/>
                <a:gd name="connsiteX12" fmla="*/ 4901 w 10147"/>
                <a:gd name="connsiteY12" fmla="*/ 12034 h 15377"/>
                <a:gd name="connsiteX13" fmla="*/ 5094 w 10147"/>
                <a:gd name="connsiteY13" fmla="*/ 12736 h 15377"/>
                <a:gd name="connsiteX14" fmla="*/ 5496 w 10147"/>
                <a:gd name="connsiteY14" fmla="*/ 11595 h 15377"/>
                <a:gd name="connsiteX15" fmla="*/ 5786 w 10147"/>
                <a:gd name="connsiteY15" fmla="*/ 12297 h 15377"/>
                <a:gd name="connsiteX16" fmla="*/ 6091 w 10147"/>
                <a:gd name="connsiteY16" fmla="*/ 12034 h 15377"/>
                <a:gd name="connsiteX17" fmla="*/ 6734 w 10147"/>
                <a:gd name="connsiteY17" fmla="*/ 11682 h 15377"/>
                <a:gd name="connsiteX18" fmla="*/ 6991 w 10147"/>
                <a:gd name="connsiteY18" fmla="*/ 12648 h 15377"/>
                <a:gd name="connsiteX19" fmla="*/ 7281 w 10147"/>
                <a:gd name="connsiteY19" fmla="*/ 15371 h 15377"/>
                <a:gd name="connsiteX20" fmla="*/ 7377 w 10147"/>
                <a:gd name="connsiteY20" fmla="*/ 11770 h 15377"/>
                <a:gd name="connsiteX21" fmla="*/ 7619 w 10147"/>
                <a:gd name="connsiteY21" fmla="*/ 10541 h 15377"/>
                <a:gd name="connsiteX22" fmla="*/ 7892 w 10147"/>
                <a:gd name="connsiteY22" fmla="*/ 10804 h 15377"/>
                <a:gd name="connsiteX23" fmla="*/ 8053 w 10147"/>
                <a:gd name="connsiteY23" fmla="*/ 11156 h 15377"/>
                <a:gd name="connsiteX24" fmla="*/ 8213 w 10147"/>
                <a:gd name="connsiteY24" fmla="*/ 10629 h 15377"/>
                <a:gd name="connsiteX25" fmla="*/ 8406 w 10147"/>
                <a:gd name="connsiteY25" fmla="*/ 9751 h 15377"/>
                <a:gd name="connsiteX26" fmla="*/ 8471 w 10147"/>
                <a:gd name="connsiteY26" fmla="*/ 10717 h 15377"/>
                <a:gd name="connsiteX27" fmla="*/ 8503 w 10147"/>
                <a:gd name="connsiteY27" fmla="*/ 11770 h 15377"/>
                <a:gd name="connsiteX28" fmla="*/ 8551 w 10147"/>
                <a:gd name="connsiteY28" fmla="*/ 10014 h 15377"/>
                <a:gd name="connsiteX29" fmla="*/ 8647 w 10147"/>
                <a:gd name="connsiteY29" fmla="*/ 12297 h 15377"/>
                <a:gd name="connsiteX30" fmla="*/ 8696 w 10147"/>
                <a:gd name="connsiteY30" fmla="*/ 10453 h 15377"/>
                <a:gd name="connsiteX31" fmla="*/ 8776 w 10147"/>
                <a:gd name="connsiteY31" fmla="*/ 11682 h 15377"/>
                <a:gd name="connsiteX32" fmla="*/ 8840 w 10147"/>
                <a:gd name="connsiteY32" fmla="*/ 9663 h 15377"/>
                <a:gd name="connsiteX33" fmla="*/ 8953 w 10147"/>
                <a:gd name="connsiteY33" fmla="*/ 12736 h 15377"/>
                <a:gd name="connsiteX34" fmla="*/ 9001 w 10147"/>
                <a:gd name="connsiteY34" fmla="*/ 10014 h 15377"/>
                <a:gd name="connsiteX35" fmla="*/ 9082 w 10147"/>
                <a:gd name="connsiteY35" fmla="*/ 11858 h 15377"/>
                <a:gd name="connsiteX36" fmla="*/ 9130 w 10147"/>
                <a:gd name="connsiteY36" fmla="*/ 10277 h 15377"/>
                <a:gd name="connsiteX37" fmla="*/ 9387 w 10147"/>
                <a:gd name="connsiteY37" fmla="*/ 10980 h 15377"/>
                <a:gd name="connsiteX38" fmla="*/ 9789 w 10147"/>
                <a:gd name="connsiteY38" fmla="*/ 10014 h 15377"/>
                <a:gd name="connsiteX39" fmla="*/ 10147 w 10147"/>
                <a:gd name="connsiteY39" fmla="*/ 0 h 15377"/>
                <a:gd name="connsiteX0" fmla="*/ 0 w 10147"/>
                <a:gd name="connsiteY0" fmla="*/ 9326 h 12914"/>
                <a:gd name="connsiteX1" fmla="*/ 483 w 10147"/>
                <a:gd name="connsiteY1" fmla="*/ 8883 h 12914"/>
                <a:gd name="connsiteX2" fmla="*/ 662 w 10147"/>
                <a:gd name="connsiteY2" fmla="*/ 9813 h 12914"/>
                <a:gd name="connsiteX3" fmla="*/ 832 w 10147"/>
                <a:gd name="connsiteY3" fmla="*/ 9179 h 12914"/>
                <a:gd name="connsiteX4" fmla="*/ 1297 w 10147"/>
                <a:gd name="connsiteY4" fmla="*/ 9514 h 12914"/>
                <a:gd name="connsiteX5" fmla="*/ 1477 w 10147"/>
                <a:gd name="connsiteY5" fmla="*/ 12561 h 12914"/>
                <a:gd name="connsiteX6" fmla="*/ 2281 w 10147"/>
                <a:gd name="connsiteY6" fmla="*/ 12561 h 12914"/>
                <a:gd name="connsiteX7" fmla="*/ 2426 w 10147"/>
                <a:gd name="connsiteY7" fmla="*/ 11770 h 12914"/>
                <a:gd name="connsiteX8" fmla="*/ 2844 w 10147"/>
                <a:gd name="connsiteY8" fmla="*/ 11946 h 12914"/>
                <a:gd name="connsiteX9" fmla="*/ 3326 w 10147"/>
                <a:gd name="connsiteY9" fmla="*/ 12912 h 12914"/>
                <a:gd name="connsiteX10" fmla="*/ 3792 w 10147"/>
                <a:gd name="connsiteY10" fmla="*/ 12209 h 12914"/>
                <a:gd name="connsiteX11" fmla="*/ 4564 w 10147"/>
                <a:gd name="connsiteY11" fmla="*/ 11419 h 12914"/>
                <a:gd name="connsiteX12" fmla="*/ 4901 w 10147"/>
                <a:gd name="connsiteY12" fmla="*/ 12034 h 12914"/>
                <a:gd name="connsiteX13" fmla="*/ 5094 w 10147"/>
                <a:gd name="connsiteY13" fmla="*/ 12736 h 12914"/>
                <a:gd name="connsiteX14" fmla="*/ 5496 w 10147"/>
                <a:gd name="connsiteY14" fmla="*/ 11595 h 12914"/>
                <a:gd name="connsiteX15" fmla="*/ 5786 w 10147"/>
                <a:gd name="connsiteY15" fmla="*/ 12297 h 12914"/>
                <a:gd name="connsiteX16" fmla="*/ 6091 w 10147"/>
                <a:gd name="connsiteY16" fmla="*/ 12034 h 12914"/>
                <a:gd name="connsiteX17" fmla="*/ 6734 w 10147"/>
                <a:gd name="connsiteY17" fmla="*/ 11682 h 12914"/>
                <a:gd name="connsiteX18" fmla="*/ 6991 w 10147"/>
                <a:gd name="connsiteY18" fmla="*/ 12648 h 12914"/>
                <a:gd name="connsiteX19" fmla="*/ 7377 w 10147"/>
                <a:gd name="connsiteY19" fmla="*/ 11770 h 12914"/>
                <a:gd name="connsiteX20" fmla="*/ 7619 w 10147"/>
                <a:gd name="connsiteY20" fmla="*/ 10541 h 12914"/>
                <a:gd name="connsiteX21" fmla="*/ 7892 w 10147"/>
                <a:gd name="connsiteY21" fmla="*/ 10804 h 12914"/>
                <a:gd name="connsiteX22" fmla="*/ 8053 w 10147"/>
                <a:gd name="connsiteY22" fmla="*/ 11156 h 12914"/>
                <a:gd name="connsiteX23" fmla="*/ 8213 w 10147"/>
                <a:gd name="connsiteY23" fmla="*/ 10629 h 12914"/>
                <a:gd name="connsiteX24" fmla="*/ 8406 w 10147"/>
                <a:gd name="connsiteY24" fmla="*/ 9751 h 12914"/>
                <a:gd name="connsiteX25" fmla="*/ 8471 w 10147"/>
                <a:gd name="connsiteY25" fmla="*/ 10717 h 12914"/>
                <a:gd name="connsiteX26" fmla="*/ 8503 w 10147"/>
                <a:gd name="connsiteY26" fmla="*/ 11770 h 12914"/>
                <a:gd name="connsiteX27" fmla="*/ 8551 w 10147"/>
                <a:gd name="connsiteY27" fmla="*/ 10014 h 12914"/>
                <a:gd name="connsiteX28" fmla="*/ 8647 w 10147"/>
                <a:gd name="connsiteY28" fmla="*/ 12297 h 12914"/>
                <a:gd name="connsiteX29" fmla="*/ 8696 w 10147"/>
                <a:gd name="connsiteY29" fmla="*/ 10453 h 12914"/>
                <a:gd name="connsiteX30" fmla="*/ 8776 w 10147"/>
                <a:gd name="connsiteY30" fmla="*/ 11682 h 12914"/>
                <a:gd name="connsiteX31" fmla="*/ 8840 w 10147"/>
                <a:gd name="connsiteY31" fmla="*/ 9663 h 12914"/>
                <a:gd name="connsiteX32" fmla="*/ 8953 w 10147"/>
                <a:gd name="connsiteY32" fmla="*/ 12736 h 12914"/>
                <a:gd name="connsiteX33" fmla="*/ 9001 w 10147"/>
                <a:gd name="connsiteY33" fmla="*/ 10014 h 12914"/>
                <a:gd name="connsiteX34" fmla="*/ 9082 w 10147"/>
                <a:gd name="connsiteY34" fmla="*/ 11858 h 12914"/>
                <a:gd name="connsiteX35" fmla="*/ 9130 w 10147"/>
                <a:gd name="connsiteY35" fmla="*/ 10277 h 12914"/>
                <a:gd name="connsiteX36" fmla="*/ 9387 w 10147"/>
                <a:gd name="connsiteY36" fmla="*/ 10980 h 12914"/>
                <a:gd name="connsiteX37" fmla="*/ 9789 w 10147"/>
                <a:gd name="connsiteY37" fmla="*/ 10014 h 12914"/>
                <a:gd name="connsiteX38" fmla="*/ 10147 w 10147"/>
                <a:gd name="connsiteY38" fmla="*/ 0 h 12914"/>
                <a:gd name="connsiteX0" fmla="*/ 0 w 10147"/>
                <a:gd name="connsiteY0" fmla="*/ 9326 h 12914"/>
                <a:gd name="connsiteX1" fmla="*/ 483 w 10147"/>
                <a:gd name="connsiteY1" fmla="*/ 8883 h 12914"/>
                <a:gd name="connsiteX2" fmla="*/ 662 w 10147"/>
                <a:gd name="connsiteY2" fmla="*/ 9813 h 12914"/>
                <a:gd name="connsiteX3" fmla="*/ 832 w 10147"/>
                <a:gd name="connsiteY3" fmla="*/ 9179 h 12914"/>
                <a:gd name="connsiteX4" fmla="*/ 1297 w 10147"/>
                <a:gd name="connsiteY4" fmla="*/ 9514 h 12914"/>
                <a:gd name="connsiteX5" fmla="*/ 1477 w 10147"/>
                <a:gd name="connsiteY5" fmla="*/ 12561 h 12914"/>
                <a:gd name="connsiteX6" fmla="*/ 2281 w 10147"/>
                <a:gd name="connsiteY6" fmla="*/ 12561 h 12914"/>
                <a:gd name="connsiteX7" fmla="*/ 2426 w 10147"/>
                <a:gd name="connsiteY7" fmla="*/ 11770 h 12914"/>
                <a:gd name="connsiteX8" fmla="*/ 2844 w 10147"/>
                <a:gd name="connsiteY8" fmla="*/ 11946 h 12914"/>
                <a:gd name="connsiteX9" fmla="*/ 3326 w 10147"/>
                <a:gd name="connsiteY9" fmla="*/ 12912 h 12914"/>
                <a:gd name="connsiteX10" fmla="*/ 3792 w 10147"/>
                <a:gd name="connsiteY10" fmla="*/ 12209 h 12914"/>
                <a:gd name="connsiteX11" fmla="*/ 4564 w 10147"/>
                <a:gd name="connsiteY11" fmla="*/ 11419 h 12914"/>
                <a:gd name="connsiteX12" fmla="*/ 4901 w 10147"/>
                <a:gd name="connsiteY12" fmla="*/ 12034 h 12914"/>
                <a:gd name="connsiteX13" fmla="*/ 5094 w 10147"/>
                <a:gd name="connsiteY13" fmla="*/ 12736 h 12914"/>
                <a:gd name="connsiteX14" fmla="*/ 5496 w 10147"/>
                <a:gd name="connsiteY14" fmla="*/ 11595 h 12914"/>
                <a:gd name="connsiteX15" fmla="*/ 5786 w 10147"/>
                <a:gd name="connsiteY15" fmla="*/ 12297 h 12914"/>
                <a:gd name="connsiteX16" fmla="*/ 6091 w 10147"/>
                <a:gd name="connsiteY16" fmla="*/ 12034 h 12914"/>
                <a:gd name="connsiteX17" fmla="*/ 6734 w 10147"/>
                <a:gd name="connsiteY17" fmla="*/ 11682 h 12914"/>
                <a:gd name="connsiteX18" fmla="*/ 7377 w 10147"/>
                <a:gd name="connsiteY18" fmla="*/ 11770 h 12914"/>
                <a:gd name="connsiteX19" fmla="*/ 7619 w 10147"/>
                <a:gd name="connsiteY19" fmla="*/ 10541 h 12914"/>
                <a:gd name="connsiteX20" fmla="*/ 7892 w 10147"/>
                <a:gd name="connsiteY20" fmla="*/ 10804 h 12914"/>
                <a:gd name="connsiteX21" fmla="*/ 8053 w 10147"/>
                <a:gd name="connsiteY21" fmla="*/ 11156 h 12914"/>
                <a:gd name="connsiteX22" fmla="*/ 8213 w 10147"/>
                <a:gd name="connsiteY22" fmla="*/ 10629 h 12914"/>
                <a:gd name="connsiteX23" fmla="*/ 8406 w 10147"/>
                <a:gd name="connsiteY23" fmla="*/ 9751 h 12914"/>
                <a:gd name="connsiteX24" fmla="*/ 8471 w 10147"/>
                <a:gd name="connsiteY24" fmla="*/ 10717 h 12914"/>
                <a:gd name="connsiteX25" fmla="*/ 8503 w 10147"/>
                <a:gd name="connsiteY25" fmla="*/ 11770 h 12914"/>
                <a:gd name="connsiteX26" fmla="*/ 8551 w 10147"/>
                <a:gd name="connsiteY26" fmla="*/ 10014 h 12914"/>
                <a:gd name="connsiteX27" fmla="*/ 8647 w 10147"/>
                <a:gd name="connsiteY27" fmla="*/ 12297 h 12914"/>
                <a:gd name="connsiteX28" fmla="*/ 8696 w 10147"/>
                <a:gd name="connsiteY28" fmla="*/ 10453 h 12914"/>
                <a:gd name="connsiteX29" fmla="*/ 8776 w 10147"/>
                <a:gd name="connsiteY29" fmla="*/ 11682 h 12914"/>
                <a:gd name="connsiteX30" fmla="*/ 8840 w 10147"/>
                <a:gd name="connsiteY30" fmla="*/ 9663 h 12914"/>
                <a:gd name="connsiteX31" fmla="*/ 8953 w 10147"/>
                <a:gd name="connsiteY31" fmla="*/ 12736 h 12914"/>
                <a:gd name="connsiteX32" fmla="*/ 9001 w 10147"/>
                <a:gd name="connsiteY32" fmla="*/ 10014 h 12914"/>
                <a:gd name="connsiteX33" fmla="*/ 9082 w 10147"/>
                <a:gd name="connsiteY33" fmla="*/ 11858 h 12914"/>
                <a:gd name="connsiteX34" fmla="*/ 9130 w 10147"/>
                <a:gd name="connsiteY34" fmla="*/ 10277 h 12914"/>
                <a:gd name="connsiteX35" fmla="*/ 9387 w 10147"/>
                <a:gd name="connsiteY35" fmla="*/ 10980 h 12914"/>
                <a:gd name="connsiteX36" fmla="*/ 9789 w 10147"/>
                <a:gd name="connsiteY36" fmla="*/ 10014 h 12914"/>
                <a:gd name="connsiteX37" fmla="*/ 10147 w 10147"/>
                <a:gd name="connsiteY37" fmla="*/ 0 h 12914"/>
                <a:gd name="connsiteX0" fmla="*/ 0 w 10147"/>
                <a:gd name="connsiteY0" fmla="*/ 9326 h 12914"/>
                <a:gd name="connsiteX1" fmla="*/ 483 w 10147"/>
                <a:gd name="connsiteY1" fmla="*/ 8883 h 12914"/>
                <a:gd name="connsiteX2" fmla="*/ 662 w 10147"/>
                <a:gd name="connsiteY2" fmla="*/ 9813 h 12914"/>
                <a:gd name="connsiteX3" fmla="*/ 832 w 10147"/>
                <a:gd name="connsiteY3" fmla="*/ 9179 h 12914"/>
                <a:gd name="connsiteX4" fmla="*/ 1377 w 10147"/>
                <a:gd name="connsiteY4" fmla="*/ 9514 h 12914"/>
                <a:gd name="connsiteX5" fmla="*/ 1477 w 10147"/>
                <a:gd name="connsiteY5" fmla="*/ 12561 h 12914"/>
                <a:gd name="connsiteX6" fmla="*/ 2281 w 10147"/>
                <a:gd name="connsiteY6" fmla="*/ 12561 h 12914"/>
                <a:gd name="connsiteX7" fmla="*/ 2426 w 10147"/>
                <a:gd name="connsiteY7" fmla="*/ 11770 h 12914"/>
                <a:gd name="connsiteX8" fmla="*/ 2844 w 10147"/>
                <a:gd name="connsiteY8" fmla="*/ 11946 h 12914"/>
                <a:gd name="connsiteX9" fmla="*/ 3326 w 10147"/>
                <a:gd name="connsiteY9" fmla="*/ 12912 h 12914"/>
                <a:gd name="connsiteX10" fmla="*/ 3792 w 10147"/>
                <a:gd name="connsiteY10" fmla="*/ 12209 h 12914"/>
                <a:gd name="connsiteX11" fmla="*/ 4564 w 10147"/>
                <a:gd name="connsiteY11" fmla="*/ 11419 h 12914"/>
                <a:gd name="connsiteX12" fmla="*/ 4901 w 10147"/>
                <a:gd name="connsiteY12" fmla="*/ 12034 h 12914"/>
                <a:gd name="connsiteX13" fmla="*/ 5094 w 10147"/>
                <a:gd name="connsiteY13" fmla="*/ 12736 h 12914"/>
                <a:gd name="connsiteX14" fmla="*/ 5496 w 10147"/>
                <a:gd name="connsiteY14" fmla="*/ 11595 h 12914"/>
                <a:gd name="connsiteX15" fmla="*/ 5786 w 10147"/>
                <a:gd name="connsiteY15" fmla="*/ 12297 h 12914"/>
                <a:gd name="connsiteX16" fmla="*/ 6091 w 10147"/>
                <a:gd name="connsiteY16" fmla="*/ 12034 h 12914"/>
                <a:gd name="connsiteX17" fmla="*/ 6734 w 10147"/>
                <a:gd name="connsiteY17" fmla="*/ 11682 h 12914"/>
                <a:gd name="connsiteX18" fmla="*/ 7377 w 10147"/>
                <a:gd name="connsiteY18" fmla="*/ 11770 h 12914"/>
                <a:gd name="connsiteX19" fmla="*/ 7619 w 10147"/>
                <a:gd name="connsiteY19" fmla="*/ 10541 h 12914"/>
                <a:gd name="connsiteX20" fmla="*/ 7892 w 10147"/>
                <a:gd name="connsiteY20" fmla="*/ 10804 h 12914"/>
                <a:gd name="connsiteX21" fmla="*/ 8053 w 10147"/>
                <a:gd name="connsiteY21" fmla="*/ 11156 h 12914"/>
                <a:gd name="connsiteX22" fmla="*/ 8213 w 10147"/>
                <a:gd name="connsiteY22" fmla="*/ 10629 h 12914"/>
                <a:gd name="connsiteX23" fmla="*/ 8406 w 10147"/>
                <a:gd name="connsiteY23" fmla="*/ 9751 h 12914"/>
                <a:gd name="connsiteX24" fmla="*/ 8471 w 10147"/>
                <a:gd name="connsiteY24" fmla="*/ 10717 h 12914"/>
                <a:gd name="connsiteX25" fmla="*/ 8503 w 10147"/>
                <a:gd name="connsiteY25" fmla="*/ 11770 h 12914"/>
                <a:gd name="connsiteX26" fmla="*/ 8551 w 10147"/>
                <a:gd name="connsiteY26" fmla="*/ 10014 h 12914"/>
                <a:gd name="connsiteX27" fmla="*/ 8647 w 10147"/>
                <a:gd name="connsiteY27" fmla="*/ 12297 h 12914"/>
                <a:gd name="connsiteX28" fmla="*/ 8696 w 10147"/>
                <a:gd name="connsiteY28" fmla="*/ 10453 h 12914"/>
                <a:gd name="connsiteX29" fmla="*/ 8776 w 10147"/>
                <a:gd name="connsiteY29" fmla="*/ 11682 h 12914"/>
                <a:gd name="connsiteX30" fmla="*/ 8840 w 10147"/>
                <a:gd name="connsiteY30" fmla="*/ 9663 h 12914"/>
                <a:gd name="connsiteX31" fmla="*/ 8953 w 10147"/>
                <a:gd name="connsiteY31" fmla="*/ 12736 h 12914"/>
                <a:gd name="connsiteX32" fmla="*/ 9001 w 10147"/>
                <a:gd name="connsiteY32" fmla="*/ 10014 h 12914"/>
                <a:gd name="connsiteX33" fmla="*/ 9082 w 10147"/>
                <a:gd name="connsiteY33" fmla="*/ 11858 h 12914"/>
                <a:gd name="connsiteX34" fmla="*/ 9130 w 10147"/>
                <a:gd name="connsiteY34" fmla="*/ 10277 h 12914"/>
                <a:gd name="connsiteX35" fmla="*/ 9387 w 10147"/>
                <a:gd name="connsiteY35" fmla="*/ 10980 h 12914"/>
                <a:gd name="connsiteX36" fmla="*/ 9789 w 10147"/>
                <a:gd name="connsiteY36" fmla="*/ 10014 h 12914"/>
                <a:gd name="connsiteX37" fmla="*/ 10147 w 10147"/>
                <a:gd name="connsiteY37" fmla="*/ 0 h 12914"/>
                <a:gd name="connsiteX0" fmla="*/ 0 w 10147"/>
                <a:gd name="connsiteY0" fmla="*/ 9326 h 12914"/>
                <a:gd name="connsiteX1" fmla="*/ 483 w 10147"/>
                <a:gd name="connsiteY1" fmla="*/ 8883 h 12914"/>
                <a:gd name="connsiteX2" fmla="*/ 662 w 10147"/>
                <a:gd name="connsiteY2" fmla="*/ 9813 h 12914"/>
                <a:gd name="connsiteX3" fmla="*/ 832 w 10147"/>
                <a:gd name="connsiteY3" fmla="*/ 9179 h 12914"/>
                <a:gd name="connsiteX4" fmla="*/ 1377 w 10147"/>
                <a:gd name="connsiteY4" fmla="*/ 9514 h 12914"/>
                <a:gd name="connsiteX5" fmla="*/ 1623 w 10147"/>
                <a:gd name="connsiteY5" fmla="*/ 12561 h 12914"/>
                <a:gd name="connsiteX6" fmla="*/ 2281 w 10147"/>
                <a:gd name="connsiteY6" fmla="*/ 12561 h 12914"/>
                <a:gd name="connsiteX7" fmla="*/ 2426 w 10147"/>
                <a:gd name="connsiteY7" fmla="*/ 11770 h 12914"/>
                <a:gd name="connsiteX8" fmla="*/ 2844 w 10147"/>
                <a:gd name="connsiteY8" fmla="*/ 11946 h 12914"/>
                <a:gd name="connsiteX9" fmla="*/ 3326 w 10147"/>
                <a:gd name="connsiteY9" fmla="*/ 12912 h 12914"/>
                <a:gd name="connsiteX10" fmla="*/ 3792 w 10147"/>
                <a:gd name="connsiteY10" fmla="*/ 12209 h 12914"/>
                <a:gd name="connsiteX11" fmla="*/ 4564 w 10147"/>
                <a:gd name="connsiteY11" fmla="*/ 11419 h 12914"/>
                <a:gd name="connsiteX12" fmla="*/ 4901 w 10147"/>
                <a:gd name="connsiteY12" fmla="*/ 12034 h 12914"/>
                <a:gd name="connsiteX13" fmla="*/ 5094 w 10147"/>
                <a:gd name="connsiteY13" fmla="*/ 12736 h 12914"/>
                <a:gd name="connsiteX14" fmla="*/ 5496 w 10147"/>
                <a:gd name="connsiteY14" fmla="*/ 11595 h 12914"/>
                <a:gd name="connsiteX15" fmla="*/ 5786 w 10147"/>
                <a:gd name="connsiteY15" fmla="*/ 12297 h 12914"/>
                <a:gd name="connsiteX16" fmla="*/ 6091 w 10147"/>
                <a:gd name="connsiteY16" fmla="*/ 12034 h 12914"/>
                <a:gd name="connsiteX17" fmla="*/ 6734 w 10147"/>
                <a:gd name="connsiteY17" fmla="*/ 11682 h 12914"/>
                <a:gd name="connsiteX18" fmla="*/ 7377 w 10147"/>
                <a:gd name="connsiteY18" fmla="*/ 11770 h 12914"/>
                <a:gd name="connsiteX19" fmla="*/ 7619 w 10147"/>
                <a:gd name="connsiteY19" fmla="*/ 10541 h 12914"/>
                <a:gd name="connsiteX20" fmla="*/ 7892 w 10147"/>
                <a:gd name="connsiteY20" fmla="*/ 10804 h 12914"/>
                <a:gd name="connsiteX21" fmla="*/ 8053 w 10147"/>
                <a:gd name="connsiteY21" fmla="*/ 11156 h 12914"/>
                <a:gd name="connsiteX22" fmla="*/ 8213 w 10147"/>
                <a:gd name="connsiteY22" fmla="*/ 10629 h 12914"/>
                <a:gd name="connsiteX23" fmla="*/ 8406 w 10147"/>
                <a:gd name="connsiteY23" fmla="*/ 9751 h 12914"/>
                <a:gd name="connsiteX24" fmla="*/ 8471 w 10147"/>
                <a:gd name="connsiteY24" fmla="*/ 10717 h 12914"/>
                <a:gd name="connsiteX25" fmla="*/ 8503 w 10147"/>
                <a:gd name="connsiteY25" fmla="*/ 11770 h 12914"/>
                <a:gd name="connsiteX26" fmla="*/ 8551 w 10147"/>
                <a:gd name="connsiteY26" fmla="*/ 10014 h 12914"/>
                <a:gd name="connsiteX27" fmla="*/ 8647 w 10147"/>
                <a:gd name="connsiteY27" fmla="*/ 12297 h 12914"/>
                <a:gd name="connsiteX28" fmla="*/ 8696 w 10147"/>
                <a:gd name="connsiteY28" fmla="*/ 10453 h 12914"/>
                <a:gd name="connsiteX29" fmla="*/ 8776 w 10147"/>
                <a:gd name="connsiteY29" fmla="*/ 11682 h 12914"/>
                <a:gd name="connsiteX30" fmla="*/ 8840 w 10147"/>
                <a:gd name="connsiteY30" fmla="*/ 9663 h 12914"/>
                <a:gd name="connsiteX31" fmla="*/ 8953 w 10147"/>
                <a:gd name="connsiteY31" fmla="*/ 12736 h 12914"/>
                <a:gd name="connsiteX32" fmla="*/ 9001 w 10147"/>
                <a:gd name="connsiteY32" fmla="*/ 10014 h 12914"/>
                <a:gd name="connsiteX33" fmla="*/ 9082 w 10147"/>
                <a:gd name="connsiteY33" fmla="*/ 11858 h 12914"/>
                <a:gd name="connsiteX34" fmla="*/ 9130 w 10147"/>
                <a:gd name="connsiteY34" fmla="*/ 10277 h 12914"/>
                <a:gd name="connsiteX35" fmla="*/ 9387 w 10147"/>
                <a:gd name="connsiteY35" fmla="*/ 10980 h 12914"/>
                <a:gd name="connsiteX36" fmla="*/ 9789 w 10147"/>
                <a:gd name="connsiteY36" fmla="*/ 10014 h 12914"/>
                <a:gd name="connsiteX37" fmla="*/ 10147 w 10147"/>
                <a:gd name="connsiteY37" fmla="*/ 0 h 12914"/>
                <a:gd name="connsiteX0" fmla="*/ 0 w 10147"/>
                <a:gd name="connsiteY0" fmla="*/ 9326 h 12914"/>
                <a:gd name="connsiteX1" fmla="*/ 456 w 10147"/>
                <a:gd name="connsiteY1" fmla="*/ 9925 h 12914"/>
                <a:gd name="connsiteX2" fmla="*/ 662 w 10147"/>
                <a:gd name="connsiteY2" fmla="*/ 9813 h 12914"/>
                <a:gd name="connsiteX3" fmla="*/ 832 w 10147"/>
                <a:gd name="connsiteY3" fmla="*/ 9179 h 12914"/>
                <a:gd name="connsiteX4" fmla="*/ 1377 w 10147"/>
                <a:gd name="connsiteY4" fmla="*/ 9514 h 12914"/>
                <a:gd name="connsiteX5" fmla="*/ 1623 w 10147"/>
                <a:gd name="connsiteY5" fmla="*/ 12561 h 12914"/>
                <a:gd name="connsiteX6" fmla="*/ 2281 w 10147"/>
                <a:gd name="connsiteY6" fmla="*/ 12561 h 12914"/>
                <a:gd name="connsiteX7" fmla="*/ 2426 w 10147"/>
                <a:gd name="connsiteY7" fmla="*/ 11770 h 12914"/>
                <a:gd name="connsiteX8" fmla="*/ 2844 w 10147"/>
                <a:gd name="connsiteY8" fmla="*/ 11946 h 12914"/>
                <a:gd name="connsiteX9" fmla="*/ 3326 w 10147"/>
                <a:gd name="connsiteY9" fmla="*/ 12912 h 12914"/>
                <a:gd name="connsiteX10" fmla="*/ 3792 w 10147"/>
                <a:gd name="connsiteY10" fmla="*/ 12209 h 12914"/>
                <a:gd name="connsiteX11" fmla="*/ 4564 w 10147"/>
                <a:gd name="connsiteY11" fmla="*/ 11419 h 12914"/>
                <a:gd name="connsiteX12" fmla="*/ 4901 w 10147"/>
                <a:gd name="connsiteY12" fmla="*/ 12034 h 12914"/>
                <a:gd name="connsiteX13" fmla="*/ 5094 w 10147"/>
                <a:gd name="connsiteY13" fmla="*/ 12736 h 12914"/>
                <a:gd name="connsiteX14" fmla="*/ 5496 w 10147"/>
                <a:gd name="connsiteY14" fmla="*/ 11595 h 12914"/>
                <a:gd name="connsiteX15" fmla="*/ 5786 w 10147"/>
                <a:gd name="connsiteY15" fmla="*/ 12297 h 12914"/>
                <a:gd name="connsiteX16" fmla="*/ 6091 w 10147"/>
                <a:gd name="connsiteY16" fmla="*/ 12034 h 12914"/>
                <a:gd name="connsiteX17" fmla="*/ 6734 w 10147"/>
                <a:gd name="connsiteY17" fmla="*/ 11682 h 12914"/>
                <a:gd name="connsiteX18" fmla="*/ 7377 w 10147"/>
                <a:gd name="connsiteY18" fmla="*/ 11770 h 12914"/>
                <a:gd name="connsiteX19" fmla="*/ 7619 w 10147"/>
                <a:gd name="connsiteY19" fmla="*/ 10541 h 12914"/>
                <a:gd name="connsiteX20" fmla="*/ 7892 w 10147"/>
                <a:gd name="connsiteY20" fmla="*/ 10804 h 12914"/>
                <a:gd name="connsiteX21" fmla="*/ 8053 w 10147"/>
                <a:gd name="connsiteY21" fmla="*/ 11156 h 12914"/>
                <a:gd name="connsiteX22" fmla="*/ 8213 w 10147"/>
                <a:gd name="connsiteY22" fmla="*/ 10629 h 12914"/>
                <a:gd name="connsiteX23" fmla="*/ 8406 w 10147"/>
                <a:gd name="connsiteY23" fmla="*/ 9751 h 12914"/>
                <a:gd name="connsiteX24" fmla="*/ 8471 w 10147"/>
                <a:gd name="connsiteY24" fmla="*/ 10717 h 12914"/>
                <a:gd name="connsiteX25" fmla="*/ 8503 w 10147"/>
                <a:gd name="connsiteY25" fmla="*/ 11770 h 12914"/>
                <a:gd name="connsiteX26" fmla="*/ 8551 w 10147"/>
                <a:gd name="connsiteY26" fmla="*/ 10014 h 12914"/>
                <a:gd name="connsiteX27" fmla="*/ 8647 w 10147"/>
                <a:gd name="connsiteY27" fmla="*/ 12297 h 12914"/>
                <a:gd name="connsiteX28" fmla="*/ 8696 w 10147"/>
                <a:gd name="connsiteY28" fmla="*/ 10453 h 12914"/>
                <a:gd name="connsiteX29" fmla="*/ 8776 w 10147"/>
                <a:gd name="connsiteY29" fmla="*/ 11682 h 12914"/>
                <a:gd name="connsiteX30" fmla="*/ 8840 w 10147"/>
                <a:gd name="connsiteY30" fmla="*/ 9663 h 12914"/>
                <a:gd name="connsiteX31" fmla="*/ 8953 w 10147"/>
                <a:gd name="connsiteY31" fmla="*/ 12736 h 12914"/>
                <a:gd name="connsiteX32" fmla="*/ 9001 w 10147"/>
                <a:gd name="connsiteY32" fmla="*/ 10014 h 12914"/>
                <a:gd name="connsiteX33" fmla="*/ 9082 w 10147"/>
                <a:gd name="connsiteY33" fmla="*/ 11858 h 12914"/>
                <a:gd name="connsiteX34" fmla="*/ 9130 w 10147"/>
                <a:gd name="connsiteY34" fmla="*/ 10277 h 12914"/>
                <a:gd name="connsiteX35" fmla="*/ 9387 w 10147"/>
                <a:gd name="connsiteY35" fmla="*/ 10980 h 12914"/>
                <a:gd name="connsiteX36" fmla="*/ 9789 w 10147"/>
                <a:gd name="connsiteY36" fmla="*/ 10014 h 12914"/>
                <a:gd name="connsiteX37" fmla="*/ 10147 w 10147"/>
                <a:gd name="connsiteY37" fmla="*/ 0 h 12914"/>
                <a:gd name="connsiteX0" fmla="*/ 0 w 10147"/>
                <a:gd name="connsiteY0" fmla="*/ 9326 h 12914"/>
                <a:gd name="connsiteX1" fmla="*/ 456 w 10147"/>
                <a:gd name="connsiteY1" fmla="*/ 9925 h 12914"/>
                <a:gd name="connsiteX2" fmla="*/ 622 w 10147"/>
                <a:gd name="connsiteY2" fmla="*/ 8655 h 12914"/>
                <a:gd name="connsiteX3" fmla="*/ 832 w 10147"/>
                <a:gd name="connsiteY3" fmla="*/ 9179 h 12914"/>
                <a:gd name="connsiteX4" fmla="*/ 1377 w 10147"/>
                <a:gd name="connsiteY4" fmla="*/ 9514 h 12914"/>
                <a:gd name="connsiteX5" fmla="*/ 1623 w 10147"/>
                <a:gd name="connsiteY5" fmla="*/ 12561 h 12914"/>
                <a:gd name="connsiteX6" fmla="*/ 2281 w 10147"/>
                <a:gd name="connsiteY6" fmla="*/ 12561 h 12914"/>
                <a:gd name="connsiteX7" fmla="*/ 2426 w 10147"/>
                <a:gd name="connsiteY7" fmla="*/ 11770 h 12914"/>
                <a:gd name="connsiteX8" fmla="*/ 2844 w 10147"/>
                <a:gd name="connsiteY8" fmla="*/ 11946 h 12914"/>
                <a:gd name="connsiteX9" fmla="*/ 3326 w 10147"/>
                <a:gd name="connsiteY9" fmla="*/ 12912 h 12914"/>
                <a:gd name="connsiteX10" fmla="*/ 3792 w 10147"/>
                <a:gd name="connsiteY10" fmla="*/ 12209 h 12914"/>
                <a:gd name="connsiteX11" fmla="*/ 4564 w 10147"/>
                <a:gd name="connsiteY11" fmla="*/ 11419 h 12914"/>
                <a:gd name="connsiteX12" fmla="*/ 4901 w 10147"/>
                <a:gd name="connsiteY12" fmla="*/ 12034 h 12914"/>
                <a:gd name="connsiteX13" fmla="*/ 5094 w 10147"/>
                <a:gd name="connsiteY13" fmla="*/ 12736 h 12914"/>
                <a:gd name="connsiteX14" fmla="*/ 5496 w 10147"/>
                <a:gd name="connsiteY14" fmla="*/ 11595 h 12914"/>
                <a:gd name="connsiteX15" fmla="*/ 5786 w 10147"/>
                <a:gd name="connsiteY15" fmla="*/ 12297 h 12914"/>
                <a:gd name="connsiteX16" fmla="*/ 6091 w 10147"/>
                <a:gd name="connsiteY16" fmla="*/ 12034 h 12914"/>
                <a:gd name="connsiteX17" fmla="*/ 6734 w 10147"/>
                <a:gd name="connsiteY17" fmla="*/ 11682 h 12914"/>
                <a:gd name="connsiteX18" fmla="*/ 7377 w 10147"/>
                <a:gd name="connsiteY18" fmla="*/ 11770 h 12914"/>
                <a:gd name="connsiteX19" fmla="*/ 7619 w 10147"/>
                <a:gd name="connsiteY19" fmla="*/ 10541 h 12914"/>
                <a:gd name="connsiteX20" fmla="*/ 7892 w 10147"/>
                <a:gd name="connsiteY20" fmla="*/ 10804 h 12914"/>
                <a:gd name="connsiteX21" fmla="*/ 8053 w 10147"/>
                <a:gd name="connsiteY21" fmla="*/ 11156 h 12914"/>
                <a:gd name="connsiteX22" fmla="*/ 8213 w 10147"/>
                <a:gd name="connsiteY22" fmla="*/ 10629 h 12914"/>
                <a:gd name="connsiteX23" fmla="*/ 8406 w 10147"/>
                <a:gd name="connsiteY23" fmla="*/ 9751 h 12914"/>
                <a:gd name="connsiteX24" fmla="*/ 8471 w 10147"/>
                <a:gd name="connsiteY24" fmla="*/ 10717 h 12914"/>
                <a:gd name="connsiteX25" fmla="*/ 8503 w 10147"/>
                <a:gd name="connsiteY25" fmla="*/ 11770 h 12914"/>
                <a:gd name="connsiteX26" fmla="*/ 8551 w 10147"/>
                <a:gd name="connsiteY26" fmla="*/ 10014 h 12914"/>
                <a:gd name="connsiteX27" fmla="*/ 8647 w 10147"/>
                <a:gd name="connsiteY27" fmla="*/ 12297 h 12914"/>
                <a:gd name="connsiteX28" fmla="*/ 8696 w 10147"/>
                <a:gd name="connsiteY28" fmla="*/ 10453 h 12914"/>
                <a:gd name="connsiteX29" fmla="*/ 8776 w 10147"/>
                <a:gd name="connsiteY29" fmla="*/ 11682 h 12914"/>
                <a:gd name="connsiteX30" fmla="*/ 8840 w 10147"/>
                <a:gd name="connsiteY30" fmla="*/ 9663 h 12914"/>
                <a:gd name="connsiteX31" fmla="*/ 8953 w 10147"/>
                <a:gd name="connsiteY31" fmla="*/ 12736 h 12914"/>
                <a:gd name="connsiteX32" fmla="*/ 9001 w 10147"/>
                <a:gd name="connsiteY32" fmla="*/ 10014 h 12914"/>
                <a:gd name="connsiteX33" fmla="*/ 9082 w 10147"/>
                <a:gd name="connsiteY33" fmla="*/ 11858 h 12914"/>
                <a:gd name="connsiteX34" fmla="*/ 9130 w 10147"/>
                <a:gd name="connsiteY34" fmla="*/ 10277 h 12914"/>
                <a:gd name="connsiteX35" fmla="*/ 9387 w 10147"/>
                <a:gd name="connsiteY35" fmla="*/ 10980 h 12914"/>
                <a:gd name="connsiteX36" fmla="*/ 9789 w 10147"/>
                <a:gd name="connsiteY36" fmla="*/ 10014 h 12914"/>
                <a:gd name="connsiteX37" fmla="*/ 10147 w 10147"/>
                <a:gd name="connsiteY37" fmla="*/ 0 h 12914"/>
                <a:gd name="connsiteX0" fmla="*/ 0 w 10147"/>
                <a:gd name="connsiteY0" fmla="*/ 9326 h 12914"/>
                <a:gd name="connsiteX1" fmla="*/ 456 w 10147"/>
                <a:gd name="connsiteY1" fmla="*/ 9925 h 12914"/>
                <a:gd name="connsiteX2" fmla="*/ 622 w 10147"/>
                <a:gd name="connsiteY2" fmla="*/ 8655 h 12914"/>
                <a:gd name="connsiteX3" fmla="*/ 832 w 10147"/>
                <a:gd name="connsiteY3" fmla="*/ 9179 h 12914"/>
                <a:gd name="connsiteX4" fmla="*/ 1377 w 10147"/>
                <a:gd name="connsiteY4" fmla="*/ 9514 h 12914"/>
                <a:gd name="connsiteX5" fmla="*/ 1623 w 10147"/>
                <a:gd name="connsiteY5" fmla="*/ 12561 h 12914"/>
                <a:gd name="connsiteX6" fmla="*/ 2281 w 10147"/>
                <a:gd name="connsiteY6" fmla="*/ 12561 h 12914"/>
                <a:gd name="connsiteX7" fmla="*/ 2572 w 10147"/>
                <a:gd name="connsiteY7" fmla="*/ 12581 h 12914"/>
                <a:gd name="connsiteX8" fmla="*/ 2844 w 10147"/>
                <a:gd name="connsiteY8" fmla="*/ 11946 h 12914"/>
                <a:gd name="connsiteX9" fmla="*/ 3326 w 10147"/>
                <a:gd name="connsiteY9" fmla="*/ 12912 h 12914"/>
                <a:gd name="connsiteX10" fmla="*/ 3792 w 10147"/>
                <a:gd name="connsiteY10" fmla="*/ 12209 h 12914"/>
                <a:gd name="connsiteX11" fmla="*/ 4564 w 10147"/>
                <a:gd name="connsiteY11" fmla="*/ 11419 h 12914"/>
                <a:gd name="connsiteX12" fmla="*/ 4901 w 10147"/>
                <a:gd name="connsiteY12" fmla="*/ 12034 h 12914"/>
                <a:gd name="connsiteX13" fmla="*/ 5094 w 10147"/>
                <a:gd name="connsiteY13" fmla="*/ 12736 h 12914"/>
                <a:gd name="connsiteX14" fmla="*/ 5496 w 10147"/>
                <a:gd name="connsiteY14" fmla="*/ 11595 h 12914"/>
                <a:gd name="connsiteX15" fmla="*/ 5786 w 10147"/>
                <a:gd name="connsiteY15" fmla="*/ 12297 h 12914"/>
                <a:gd name="connsiteX16" fmla="*/ 6091 w 10147"/>
                <a:gd name="connsiteY16" fmla="*/ 12034 h 12914"/>
                <a:gd name="connsiteX17" fmla="*/ 6734 w 10147"/>
                <a:gd name="connsiteY17" fmla="*/ 11682 h 12914"/>
                <a:gd name="connsiteX18" fmla="*/ 7377 w 10147"/>
                <a:gd name="connsiteY18" fmla="*/ 11770 h 12914"/>
                <a:gd name="connsiteX19" fmla="*/ 7619 w 10147"/>
                <a:gd name="connsiteY19" fmla="*/ 10541 h 12914"/>
                <a:gd name="connsiteX20" fmla="*/ 7892 w 10147"/>
                <a:gd name="connsiteY20" fmla="*/ 10804 h 12914"/>
                <a:gd name="connsiteX21" fmla="*/ 8053 w 10147"/>
                <a:gd name="connsiteY21" fmla="*/ 11156 h 12914"/>
                <a:gd name="connsiteX22" fmla="*/ 8213 w 10147"/>
                <a:gd name="connsiteY22" fmla="*/ 10629 h 12914"/>
                <a:gd name="connsiteX23" fmla="*/ 8406 w 10147"/>
                <a:gd name="connsiteY23" fmla="*/ 9751 h 12914"/>
                <a:gd name="connsiteX24" fmla="*/ 8471 w 10147"/>
                <a:gd name="connsiteY24" fmla="*/ 10717 h 12914"/>
                <a:gd name="connsiteX25" fmla="*/ 8503 w 10147"/>
                <a:gd name="connsiteY25" fmla="*/ 11770 h 12914"/>
                <a:gd name="connsiteX26" fmla="*/ 8551 w 10147"/>
                <a:gd name="connsiteY26" fmla="*/ 10014 h 12914"/>
                <a:gd name="connsiteX27" fmla="*/ 8647 w 10147"/>
                <a:gd name="connsiteY27" fmla="*/ 12297 h 12914"/>
                <a:gd name="connsiteX28" fmla="*/ 8696 w 10147"/>
                <a:gd name="connsiteY28" fmla="*/ 10453 h 12914"/>
                <a:gd name="connsiteX29" fmla="*/ 8776 w 10147"/>
                <a:gd name="connsiteY29" fmla="*/ 11682 h 12914"/>
                <a:gd name="connsiteX30" fmla="*/ 8840 w 10147"/>
                <a:gd name="connsiteY30" fmla="*/ 9663 h 12914"/>
                <a:gd name="connsiteX31" fmla="*/ 8953 w 10147"/>
                <a:gd name="connsiteY31" fmla="*/ 12736 h 12914"/>
                <a:gd name="connsiteX32" fmla="*/ 9001 w 10147"/>
                <a:gd name="connsiteY32" fmla="*/ 10014 h 12914"/>
                <a:gd name="connsiteX33" fmla="*/ 9082 w 10147"/>
                <a:gd name="connsiteY33" fmla="*/ 11858 h 12914"/>
                <a:gd name="connsiteX34" fmla="*/ 9130 w 10147"/>
                <a:gd name="connsiteY34" fmla="*/ 10277 h 12914"/>
                <a:gd name="connsiteX35" fmla="*/ 9387 w 10147"/>
                <a:gd name="connsiteY35" fmla="*/ 10980 h 12914"/>
                <a:gd name="connsiteX36" fmla="*/ 9789 w 10147"/>
                <a:gd name="connsiteY36" fmla="*/ 10014 h 12914"/>
                <a:gd name="connsiteX37" fmla="*/ 10147 w 10147"/>
                <a:gd name="connsiteY37" fmla="*/ 0 h 12914"/>
                <a:gd name="connsiteX0" fmla="*/ 0 w 10134"/>
                <a:gd name="connsiteY0" fmla="*/ 6664 h 10252"/>
                <a:gd name="connsiteX1" fmla="*/ 456 w 10134"/>
                <a:gd name="connsiteY1" fmla="*/ 7263 h 10252"/>
                <a:gd name="connsiteX2" fmla="*/ 622 w 10134"/>
                <a:gd name="connsiteY2" fmla="*/ 5993 h 10252"/>
                <a:gd name="connsiteX3" fmla="*/ 832 w 10134"/>
                <a:gd name="connsiteY3" fmla="*/ 6517 h 10252"/>
                <a:gd name="connsiteX4" fmla="*/ 1377 w 10134"/>
                <a:gd name="connsiteY4" fmla="*/ 6852 h 10252"/>
                <a:gd name="connsiteX5" fmla="*/ 1623 w 10134"/>
                <a:gd name="connsiteY5" fmla="*/ 9899 h 10252"/>
                <a:gd name="connsiteX6" fmla="*/ 2281 w 10134"/>
                <a:gd name="connsiteY6" fmla="*/ 9899 h 10252"/>
                <a:gd name="connsiteX7" fmla="*/ 2572 w 10134"/>
                <a:gd name="connsiteY7" fmla="*/ 9919 h 10252"/>
                <a:gd name="connsiteX8" fmla="*/ 2844 w 10134"/>
                <a:gd name="connsiteY8" fmla="*/ 9284 h 10252"/>
                <a:gd name="connsiteX9" fmla="*/ 3326 w 10134"/>
                <a:gd name="connsiteY9" fmla="*/ 10250 h 10252"/>
                <a:gd name="connsiteX10" fmla="*/ 3792 w 10134"/>
                <a:gd name="connsiteY10" fmla="*/ 9547 h 10252"/>
                <a:gd name="connsiteX11" fmla="*/ 4564 w 10134"/>
                <a:gd name="connsiteY11" fmla="*/ 8757 h 10252"/>
                <a:gd name="connsiteX12" fmla="*/ 4901 w 10134"/>
                <a:gd name="connsiteY12" fmla="*/ 9372 h 10252"/>
                <a:gd name="connsiteX13" fmla="*/ 5094 w 10134"/>
                <a:gd name="connsiteY13" fmla="*/ 10074 h 10252"/>
                <a:gd name="connsiteX14" fmla="*/ 5496 w 10134"/>
                <a:gd name="connsiteY14" fmla="*/ 8933 h 10252"/>
                <a:gd name="connsiteX15" fmla="*/ 5786 w 10134"/>
                <a:gd name="connsiteY15" fmla="*/ 9635 h 10252"/>
                <a:gd name="connsiteX16" fmla="*/ 6091 w 10134"/>
                <a:gd name="connsiteY16" fmla="*/ 9372 h 10252"/>
                <a:gd name="connsiteX17" fmla="*/ 6734 w 10134"/>
                <a:gd name="connsiteY17" fmla="*/ 9020 h 10252"/>
                <a:gd name="connsiteX18" fmla="*/ 7377 w 10134"/>
                <a:gd name="connsiteY18" fmla="*/ 9108 h 10252"/>
                <a:gd name="connsiteX19" fmla="*/ 7619 w 10134"/>
                <a:gd name="connsiteY19" fmla="*/ 7879 h 10252"/>
                <a:gd name="connsiteX20" fmla="*/ 7892 w 10134"/>
                <a:gd name="connsiteY20" fmla="*/ 8142 h 10252"/>
                <a:gd name="connsiteX21" fmla="*/ 8053 w 10134"/>
                <a:gd name="connsiteY21" fmla="*/ 8494 h 10252"/>
                <a:gd name="connsiteX22" fmla="*/ 8213 w 10134"/>
                <a:gd name="connsiteY22" fmla="*/ 7967 h 10252"/>
                <a:gd name="connsiteX23" fmla="*/ 8406 w 10134"/>
                <a:gd name="connsiteY23" fmla="*/ 7089 h 10252"/>
                <a:gd name="connsiteX24" fmla="*/ 8471 w 10134"/>
                <a:gd name="connsiteY24" fmla="*/ 8055 h 10252"/>
                <a:gd name="connsiteX25" fmla="*/ 8503 w 10134"/>
                <a:gd name="connsiteY25" fmla="*/ 9108 h 10252"/>
                <a:gd name="connsiteX26" fmla="*/ 8551 w 10134"/>
                <a:gd name="connsiteY26" fmla="*/ 7352 h 10252"/>
                <a:gd name="connsiteX27" fmla="*/ 8647 w 10134"/>
                <a:gd name="connsiteY27" fmla="*/ 9635 h 10252"/>
                <a:gd name="connsiteX28" fmla="*/ 8696 w 10134"/>
                <a:gd name="connsiteY28" fmla="*/ 7791 h 10252"/>
                <a:gd name="connsiteX29" fmla="*/ 8776 w 10134"/>
                <a:gd name="connsiteY29" fmla="*/ 9020 h 10252"/>
                <a:gd name="connsiteX30" fmla="*/ 8840 w 10134"/>
                <a:gd name="connsiteY30" fmla="*/ 7001 h 10252"/>
                <a:gd name="connsiteX31" fmla="*/ 8953 w 10134"/>
                <a:gd name="connsiteY31" fmla="*/ 10074 h 10252"/>
                <a:gd name="connsiteX32" fmla="*/ 9001 w 10134"/>
                <a:gd name="connsiteY32" fmla="*/ 7352 h 10252"/>
                <a:gd name="connsiteX33" fmla="*/ 9082 w 10134"/>
                <a:gd name="connsiteY33" fmla="*/ 9196 h 10252"/>
                <a:gd name="connsiteX34" fmla="*/ 9130 w 10134"/>
                <a:gd name="connsiteY34" fmla="*/ 7615 h 10252"/>
                <a:gd name="connsiteX35" fmla="*/ 9387 w 10134"/>
                <a:gd name="connsiteY35" fmla="*/ 8318 h 10252"/>
                <a:gd name="connsiteX36" fmla="*/ 9789 w 10134"/>
                <a:gd name="connsiteY36" fmla="*/ 7352 h 10252"/>
                <a:gd name="connsiteX37" fmla="*/ 10134 w 10134"/>
                <a:gd name="connsiteY37" fmla="*/ 1 h 1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134" h="10252">
                  <a:moveTo>
                    <a:pt x="0" y="6664"/>
                  </a:moveTo>
                  <a:cubicBezTo>
                    <a:pt x="185" y="6302"/>
                    <a:pt x="352" y="7375"/>
                    <a:pt x="456" y="7263"/>
                  </a:cubicBezTo>
                  <a:cubicBezTo>
                    <a:pt x="560" y="7151"/>
                    <a:pt x="559" y="6117"/>
                    <a:pt x="622" y="5993"/>
                  </a:cubicBezTo>
                  <a:cubicBezTo>
                    <a:pt x="685" y="5869"/>
                    <a:pt x="706" y="6374"/>
                    <a:pt x="832" y="6517"/>
                  </a:cubicBezTo>
                  <a:cubicBezTo>
                    <a:pt x="958" y="6660"/>
                    <a:pt x="1245" y="6288"/>
                    <a:pt x="1377" y="6852"/>
                  </a:cubicBezTo>
                  <a:cubicBezTo>
                    <a:pt x="1509" y="7416"/>
                    <a:pt x="1472" y="9391"/>
                    <a:pt x="1623" y="9899"/>
                  </a:cubicBezTo>
                  <a:cubicBezTo>
                    <a:pt x="1774" y="10407"/>
                    <a:pt x="2123" y="9896"/>
                    <a:pt x="2281" y="9899"/>
                  </a:cubicBezTo>
                  <a:cubicBezTo>
                    <a:pt x="2439" y="9902"/>
                    <a:pt x="2477" y="10018"/>
                    <a:pt x="2572" y="9919"/>
                  </a:cubicBezTo>
                  <a:cubicBezTo>
                    <a:pt x="2666" y="9821"/>
                    <a:pt x="2718" y="9229"/>
                    <a:pt x="2844" y="9284"/>
                  </a:cubicBezTo>
                  <a:cubicBezTo>
                    <a:pt x="2970" y="9339"/>
                    <a:pt x="3167" y="10206"/>
                    <a:pt x="3326" y="10250"/>
                  </a:cubicBezTo>
                  <a:cubicBezTo>
                    <a:pt x="3485" y="10294"/>
                    <a:pt x="3686" y="9844"/>
                    <a:pt x="3792" y="9547"/>
                  </a:cubicBezTo>
                  <a:cubicBezTo>
                    <a:pt x="3998" y="9298"/>
                    <a:pt x="4379" y="8786"/>
                    <a:pt x="4564" y="8757"/>
                  </a:cubicBezTo>
                  <a:cubicBezTo>
                    <a:pt x="4652" y="9240"/>
                    <a:pt x="4813" y="9152"/>
                    <a:pt x="4901" y="9372"/>
                  </a:cubicBezTo>
                  <a:cubicBezTo>
                    <a:pt x="4990" y="9591"/>
                    <a:pt x="4996" y="10151"/>
                    <a:pt x="5094" y="10074"/>
                  </a:cubicBezTo>
                  <a:cubicBezTo>
                    <a:pt x="5193" y="9997"/>
                    <a:pt x="5382" y="9010"/>
                    <a:pt x="5496" y="8933"/>
                  </a:cubicBezTo>
                  <a:cubicBezTo>
                    <a:pt x="5611" y="8856"/>
                    <a:pt x="5687" y="9558"/>
                    <a:pt x="5786" y="9635"/>
                  </a:cubicBezTo>
                  <a:cubicBezTo>
                    <a:pt x="5884" y="9712"/>
                    <a:pt x="5932" y="9471"/>
                    <a:pt x="6091" y="9372"/>
                  </a:cubicBezTo>
                  <a:cubicBezTo>
                    <a:pt x="6250" y="9273"/>
                    <a:pt x="6520" y="9064"/>
                    <a:pt x="6734" y="9020"/>
                  </a:cubicBezTo>
                  <a:cubicBezTo>
                    <a:pt x="6948" y="8976"/>
                    <a:pt x="7230" y="9298"/>
                    <a:pt x="7377" y="9108"/>
                  </a:cubicBezTo>
                  <a:cubicBezTo>
                    <a:pt x="7426" y="8186"/>
                    <a:pt x="7532" y="8044"/>
                    <a:pt x="7619" y="7879"/>
                  </a:cubicBezTo>
                  <a:cubicBezTo>
                    <a:pt x="7705" y="7714"/>
                    <a:pt x="7819" y="8044"/>
                    <a:pt x="7892" y="8142"/>
                  </a:cubicBezTo>
                  <a:cubicBezTo>
                    <a:pt x="7964" y="8241"/>
                    <a:pt x="7998" y="8527"/>
                    <a:pt x="8053" y="8494"/>
                  </a:cubicBezTo>
                  <a:cubicBezTo>
                    <a:pt x="8107" y="8461"/>
                    <a:pt x="8155" y="8197"/>
                    <a:pt x="8213" y="7967"/>
                  </a:cubicBezTo>
                  <a:cubicBezTo>
                    <a:pt x="8272" y="7736"/>
                    <a:pt x="8364" y="7078"/>
                    <a:pt x="8406" y="7089"/>
                  </a:cubicBezTo>
                  <a:cubicBezTo>
                    <a:pt x="8448" y="7100"/>
                    <a:pt x="8455" y="7714"/>
                    <a:pt x="8471" y="8055"/>
                  </a:cubicBezTo>
                  <a:cubicBezTo>
                    <a:pt x="8487" y="8395"/>
                    <a:pt x="8489" y="9229"/>
                    <a:pt x="8503" y="9108"/>
                  </a:cubicBezTo>
                  <a:cubicBezTo>
                    <a:pt x="8517" y="8988"/>
                    <a:pt x="8527" y="7264"/>
                    <a:pt x="8551" y="7352"/>
                  </a:cubicBezTo>
                  <a:cubicBezTo>
                    <a:pt x="8575" y="7440"/>
                    <a:pt x="8623" y="9558"/>
                    <a:pt x="8647" y="9635"/>
                  </a:cubicBezTo>
                  <a:cubicBezTo>
                    <a:pt x="8672" y="9712"/>
                    <a:pt x="8674" y="7890"/>
                    <a:pt x="8696" y="7791"/>
                  </a:cubicBezTo>
                  <a:cubicBezTo>
                    <a:pt x="8718" y="7692"/>
                    <a:pt x="8752" y="9152"/>
                    <a:pt x="8776" y="9020"/>
                  </a:cubicBezTo>
                  <a:cubicBezTo>
                    <a:pt x="8800" y="8889"/>
                    <a:pt x="8810" y="6825"/>
                    <a:pt x="8840" y="7001"/>
                  </a:cubicBezTo>
                  <a:cubicBezTo>
                    <a:pt x="8871" y="7176"/>
                    <a:pt x="8927" y="10019"/>
                    <a:pt x="8953" y="10074"/>
                  </a:cubicBezTo>
                  <a:cubicBezTo>
                    <a:pt x="8979" y="10129"/>
                    <a:pt x="8979" y="7495"/>
                    <a:pt x="9001" y="7352"/>
                  </a:cubicBezTo>
                  <a:cubicBezTo>
                    <a:pt x="9023" y="7209"/>
                    <a:pt x="9059" y="9152"/>
                    <a:pt x="9082" y="9196"/>
                  </a:cubicBezTo>
                  <a:cubicBezTo>
                    <a:pt x="9104" y="9240"/>
                    <a:pt x="9080" y="7758"/>
                    <a:pt x="9130" y="7615"/>
                  </a:cubicBezTo>
                  <a:cubicBezTo>
                    <a:pt x="9180" y="7473"/>
                    <a:pt x="9276" y="8362"/>
                    <a:pt x="9387" y="8318"/>
                  </a:cubicBezTo>
                  <a:cubicBezTo>
                    <a:pt x="9498" y="8274"/>
                    <a:pt x="9684" y="7484"/>
                    <a:pt x="9789" y="7352"/>
                  </a:cubicBezTo>
                  <a:cubicBezTo>
                    <a:pt x="9893" y="7220"/>
                    <a:pt x="10094" y="-43"/>
                    <a:pt x="10134" y="1"/>
                  </a:cubicBezTo>
                </a:path>
              </a:pathLst>
            </a:custGeom>
            <a:noFill/>
            <a:ln w="19050" cap="flat" cmpd="sng">
              <a:solidFill>
                <a:schemeClr val="accent1"/>
              </a:solidFill>
              <a:prstDash val="solid"/>
              <a:round/>
              <a:headEnd/>
              <a:tailEnd/>
            </a:ln>
            <a:effectLst/>
          </p:spPr>
          <p:txBody>
            <a:bodyPr/>
            <a:lstStyle/>
            <a:p>
              <a:endParaRPr lang="en-US" dirty="0"/>
            </a:p>
          </p:txBody>
        </p:sp>
        <p:sp>
          <p:nvSpPr>
            <p:cNvPr id="43" name="Line 12"/>
            <p:cNvSpPr>
              <a:spLocks noChangeShapeType="1"/>
            </p:cNvSpPr>
            <p:nvPr/>
          </p:nvSpPr>
          <p:spPr bwMode="auto">
            <a:xfrm>
              <a:off x="786536" y="5185488"/>
              <a:ext cx="7725602" cy="0"/>
            </a:xfrm>
            <a:prstGeom prst="line">
              <a:avLst/>
            </a:prstGeom>
            <a:noFill/>
            <a:ln w="9525">
              <a:solidFill>
                <a:schemeClr val="accent2">
                  <a:lumMod val="75000"/>
                </a:schemeClr>
              </a:solidFill>
              <a:round/>
              <a:headEnd/>
              <a:tailEnd type="triangle" w="med" len="med"/>
            </a:ln>
            <a:effectLst/>
          </p:spPr>
          <p:txBody>
            <a:bodyPr/>
            <a:lstStyle/>
            <a:p>
              <a:endParaRPr lang="en-US" dirty="0"/>
            </a:p>
          </p:txBody>
        </p:sp>
        <p:cxnSp>
          <p:nvCxnSpPr>
            <p:cNvPr id="45" name="Straight Arrow Connector 44"/>
            <p:cNvCxnSpPr/>
            <p:nvPr/>
          </p:nvCxnSpPr>
          <p:spPr bwMode="auto">
            <a:xfrm flipH="1" flipV="1">
              <a:off x="876240" y="3644732"/>
              <a:ext cx="1" cy="1662475"/>
            </a:xfrm>
            <a:prstGeom prst="straightConnector1">
              <a:avLst/>
            </a:prstGeom>
            <a:solidFill>
              <a:schemeClr val="accent1"/>
            </a:solidFill>
            <a:ln w="12700" cap="flat" cmpd="sng" algn="ctr">
              <a:solidFill>
                <a:schemeClr val="accent2">
                  <a:lumMod val="75000"/>
                </a:schemeClr>
              </a:solidFill>
              <a:prstDash val="solid"/>
              <a:round/>
              <a:headEnd type="none" w="med" len="med"/>
              <a:tailEnd type="triangle" w="med" len="med"/>
            </a:ln>
            <a:effectLst/>
          </p:spPr>
        </p:cxnSp>
        <p:sp>
          <p:nvSpPr>
            <p:cNvPr id="46" name="TextBox 45"/>
            <p:cNvSpPr txBox="1"/>
            <p:nvPr/>
          </p:nvSpPr>
          <p:spPr>
            <a:xfrm>
              <a:off x="8207700" y="4106527"/>
              <a:ext cx="601447" cy="348813"/>
            </a:xfrm>
            <a:prstGeom prst="rect">
              <a:avLst/>
            </a:prstGeom>
            <a:noFill/>
          </p:spPr>
          <p:txBody>
            <a:bodyPr wrap="none" rtlCol="0">
              <a:spAutoFit/>
            </a:bodyPr>
            <a:lstStyle/>
            <a:p>
              <a:pPr algn="l">
                <a:buNone/>
              </a:pPr>
              <a:r>
                <a:rPr lang="ru-RU" sz="1100" b="0" i="0" dirty="0" smtClean="0">
                  <a:latin typeface="Arial"/>
                  <a:ea typeface="+mn-ea"/>
                  <a:cs typeface="+mn-cs"/>
                </a:rPr>
                <a:t>Отказ</a:t>
              </a:r>
              <a:r>
                <a:rPr lang="en-GB" sz="1100" b="0" i="0" dirty="0" smtClean="0">
                  <a:latin typeface="Arial"/>
                  <a:ea typeface="+mn-ea"/>
                  <a:cs typeface="+mn-cs"/>
                </a:rPr>
                <a:t> </a:t>
              </a:r>
              <a:endParaRPr lang="en-GB" sz="1100" b="0" i="0" dirty="0">
                <a:latin typeface="Arial"/>
                <a:ea typeface="+mn-ea"/>
                <a:cs typeface="+mn-cs"/>
              </a:endParaRPr>
            </a:p>
          </p:txBody>
        </p:sp>
        <p:cxnSp>
          <p:nvCxnSpPr>
            <p:cNvPr id="47" name="Straight Connector 46"/>
            <p:cNvCxnSpPr/>
            <p:nvPr/>
          </p:nvCxnSpPr>
          <p:spPr bwMode="auto">
            <a:xfrm>
              <a:off x="876240" y="4728288"/>
              <a:ext cx="7635898" cy="0"/>
            </a:xfrm>
            <a:prstGeom prst="line">
              <a:avLst/>
            </a:prstGeom>
            <a:solidFill>
              <a:schemeClr val="accent1"/>
            </a:solidFill>
            <a:ln w="12700" cap="flat" cmpd="sng" algn="ctr">
              <a:solidFill>
                <a:schemeClr val="tx1"/>
              </a:solidFill>
              <a:prstDash val="dash"/>
              <a:round/>
              <a:headEnd type="none" w="med" len="med"/>
              <a:tailEnd type="none" w="med" len="med"/>
            </a:ln>
            <a:effectLst/>
          </p:spPr>
        </p:cxnSp>
        <p:cxnSp>
          <p:nvCxnSpPr>
            <p:cNvPr id="48" name="Straight Connector 47"/>
            <p:cNvCxnSpPr/>
            <p:nvPr/>
          </p:nvCxnSpPr>
          <p:spPr bwMode="auto">
            <a:xfrm>
              <a:off x="856299" y="3850594"/>
              <a:ext cx="7635899" cy="0"/>
            </a:xfrm>
            <a:prstGeom prst="line">
              <a:avLst/>
            </a:prstGeom>
            <a:solidFill>
              <a:schemeClr val="accent1"/>
            </a:solidFill>
            <a:ln w="12700" cap="flat" cmpd="sng" algn="ctr">
              <a:solidFill>
                <a:schemeClr val="tx1"/>
              </a:solidFill>
              <a:prstDash val="dash"/>
              <a:round/>
              <a:headEnd type="none" w="med" len="med"/>
              <a:tailEnd type="none" w="med" len="med"/>
            </a:ln>
            <a:effectLst/>
          </p:spPr>
        </p:cxnSp>
        <p:cxnSp>
          <p:nvCxnSpPr>
            <p:cNvPr id="49" name="Straight Arrow Connector 48"/>
            <p:cNvCxnSpPr/>
            <p:nvPr/>
          </p:nvCxnSpPr>
          <p:spPr bwMode="auto">
            <a:xfrm flipH="1" flipV="1">
              <a:off x="8214651" y="3908642"/>
              <a:ext cx="210262" cy="215444"/>
            </a:xfrm>
            <a:prstGeom prst="straightConnector1">
              <a:avLst/>
            </a:prstGeom>
            <a:solidFill>
              <a:schemeClr val="accent1"/>
            </a:solidFill>
            <a:ln w="12700" cap="flat" cmpd="sng" algn="ctr">
              <a:solidFill>
                <a:schemeClr val="tx1"/>
              </a:solidFill>
              <a:prstDash val="solid"/>
              <a:round/>
              <a:headEnd type="none" w="med" len="med"/>
              <a:tailEnd type="triangle" w="med" len="lg"/>
            </a:ln>
            <a:effectLst/>
          </p:spPr>
        </p:cxnSp>
        <p:sp>
          <p:nvSpPr>
            <p:cNvPr id="51" name="TextBox 50"/>
            <p:cNvSpPr txBox="1"/>
            <p:nvPr/>
          </p:nvSpPr>
          <p:spPr>
            <a:xfrm>
              <a:off x="2264068" y="3705976"/>
              <a:ext cx="1371600" cy="308400"/>
            </a:xfrm>
            <a:prstGeom prst="rect">
              <a:avLst/>
            </a:prstGeom>
            <a:solidFill>
              <a:schemeClr val="bg1"/>
            </a:solidFill>
          </p:spPr>
          <p:txBody>
            <a:bodyPr wrap="square" lIns="0" tIns="0" rIns="0" bIns="0" rtlCol="0" anchor="ctr">
              <a:noAutofit/>
            </a:bodyPr>
            <a:lstStyle/>
            <a:p>
              <a:pPr algn="ctr">
                <a:buNone/>
              </a:pPr>
              <a:r>
                <a:rPr lang="en-GB" sz="1100" b="0" i="0" dirty="0" err="1">
                  <a:latin typeface="Arial"/>
                  <a:ea typeface="+mn-ea"/>
                  <a:cs typeface="+mn-cs"/>
                </a:rPr>
                <a:t>Верхний</a:t>
              </a:r>
              <a:r>
                <a:rPr lang="en-GB" sz="1100" b="0" i="0" dirty="0">
                  <a:latin typeface="Arial"/>
                  <a:ea typeface="+mn-ea"/>
                  <a:cs typeface="+mn-cs"/>
                </a:rPr>
                <a:t> </a:t>
              </a:r>
              <a:r>
                <a:rPr lang="en-GB" sz="1100" b="0" i="0" dirty="0" err="1">
                  <a:latin typeface="Arial"/>
                  <a:ea typeface="+mn-ea"/>
                  <a:cs typeface="+mn-cs"/>
                </a:rPr>
                <a:t>предел</a:t>
              </a:r>
              <a:r>
                <a:rPr lang="en-GB" sz="1100" b="0" i="0" dirty="0">
                  <a:latin typeface="Arial"/>
                  <a:ea typeface="+mn-ea"/>
                  <a:cs typeface="+mn-cs"/>
                </a:rPr>
                <a:t> </a:t>
              </a:r>
              <a:r>
                <a:rPr lang="en-GB" sz="1100" b="0" i="0" dirty="0" err="1">
                  <a:latin typeface="Arial"/>
                  <a:ea typeface="+mn-ea"/>
                  <a:cs typeface="+mn-cs"/>
                </a:rPr>
                <a:t>предупреждения</a:t>
              </a:r>
              <a:endParaRPr lang="en-GB" sz="1100" b="0" i="0" dirty="0">
                <a:latin typeface="Arial"/>
                <a:ea typeface="+mn-ea"/>
                <a:cs typeface="+mn-cs"/>
              </a:endParaRPr>
            </a:p>
          </p:txBody>
        </p:sp>
        <p:sp>
          <p:nvSpPr>
            <p:cNvPr id="52" name="TextBox 51"/>
            <p:cNvSpPr txBox="1"/>
            <p:nvPr/>
          </p:nvSpPr>
          <p:spPr>
            <a:xfrm>
              <a:off x="2278346" y="4602725"/>
              <a:ext cx="1371600" cy="283205"/>
            </a:xfrm>
            <a:prstGeom prst="rect">
              <a:avLst/>
            </a:prstGeom>
            <a:solidFill>
              <a:schemeClr val="bg1"/>
            </a:solidFill>
          </p:spPr>
          <p:txBody>
            <a:bodyPr wrap="square" lIns="0" tIns="0" rIns="0" bIns="0" rtlCol="0" anchor="ctr">
              <a:noAutofit/>
            </a:bodyPr>
            <a:lstStyle/>
            <a:p>
              <a:pPr algn="ctr">
                <a:buNone/>
              </a:pPr>
              <a:r>
                <a:rPr lang="en-GB" sz="1100" b="0" i="0" dirty="0" err="1">
                  <a:latin typeface="Arial"/>
                  <a:ea typeface="+mn-ea"/>
                  <a:cs typeface="+mn-cs"/>
                </a:rPr>
                <a:t>Нижний</a:t>
              </a:r>
              <a:r>
                <a:rPr lang="en-GB" sz="1100" b="0" i="0" dirty="0">
                  <a:latin typeface="Arial"/>
                  <a:ea typeface="+mn-ea"/>
                  <a:cs typeface="+mn-cs"/>
                </a:rPr>
                <a:t> </a:t>
              </a:r>
              <a:r>
                <a:rPr lang="en-GB" sz="1100" b="0" i="0" dirty="0" err="1">
                  <a:latin typeface="Arial"/>
                  <a:ea typeface="+mn-ea"/>
                  <a:cs typeface="+mn-cs"/>
                </a:rPr>
                <a:t>предел</a:t>
              </a:r>
              <a:r>
                <a:rPr lang="en-GB" sz="1100" b="0" i="0" dirty="0">
                  <a:latin typeface="Arial"/>
                  <a:ea typeface="+mn-ea"/>
                  <a:cs typeface="+mn-cs"/>
                </a:rPr>
                <a:t> </a:t>
              </a:r>
              <a:r>
                <a:rPr lang="en-GB" sz="1100" b="0" i="0" dirty="0" err="1">
                  <a:latin typeface="Arial"/>
                  <a:ea typeface="+mn-ea"/>
                  <a:cs typeface="+mn-cs"/>
                </a:rPr>
                <a:t>предупреждения</a:t>
              </a:r>
              <a:endParaRPr lang="en-GB" sz="1100" b="0" i="0" dirty="0">
                <a:latin typeface="Arial"/>
                <a:ea typeface="+mn-ea"/>
                <a:cs typeface="+mn-cs"/>
              </a:endParaRPr>
            </a:p>
          </p:txBody>
        </p:sp>
      </p:grpSp>
      <p:sp>
        <p:nvSpPr>
          <p:cNvPr id="54" name="Rectangle 53"/>
          <p:cNvSpPr/>
          <p:nvPr/>
        </p:nvSpPr>
        <p:spPr bwMode="auto">
          <a:xfrm>
            <a:off x="1687280" y="2318664"/>
            <a:ext cx="533400" cy="1074776"/>
          </a:xfrm>
          <a:prstGeom prst="rect">
            <a:avLst/>
          </a:prstGeom>
          <a:solidFill>
            <a:schemeClr val="accent6">
              <a:alpha val="52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dirty="0" smtClean="0">
              <a:ln>
                <a:noFill/>
              </a:ln>
              <a:solidFill>
                <a:srgbClr val="292929"/>
              </a:solidFill>
              <a:effectLst/>
              <a:latin typeface="Arial" charset="0"/>
            </a:endParaRPr>
          </a:p>
        </p:txBody>
      </p:sp>
      <p:sp>
        <p:nvSpPr>
          <p:cNvPr id="63" name="Rectangle 62"/>
          <p:cNvSpPr/>
          <p:nvPr/>
        </p:nvSpPr>
        <p:spPr bwMode="auto">
          <a:xfrm>
            <a:off x="7010400" y="2318664"/>
            <a:ext cx="609600" cy="1074776"/>
          </a:xfrm>
          <a:prstGeom prst="rect">
            <a:avLst/>
          </a:prstGeom>
          <a:solidFill>
            <a:schemeClr val="accent6">
              <a:alpha val="52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dirty="0" smtClean="0">
              <a:ln>
                <a:noFill/>
              </a:ln>
              <a:solidFill>
                <a:srgbClr val="292929"/>
              </a:solidFill>
              <a:effectLst/>
              <a:latin typeface="Arial" charset="0"/>
            </a:endParaRPr>
          </a:p>
        </p:txBody>
      </p:sp>
      <p:grpSp>
        <p:nvGrpSpPr>
          <p:cNvPr id="84" name="Group 83"/>
          <p:cNvGrpSpPr/>
          <p:nvPr/>
        </p:nvGrpSpPr>
        <p:grpSpPr>
          <a:xfrm>
            <a:off x="786537" y="3579766"/>
            <a:ext cx="8030249" cy="1246856"/>
            <a:chOff x="786536" y="3644732"/>
            <a:chExt cx="8030249" cy="1662475"/>
          </a:xfrm>
        </p:grpSpPr>
        <p:sp>
          <p:nvSpPr>
            <p:cNvPr id="85" name="Freeform 8"/>
            <p:cNvSpPr>
              <a:spLocks/>
            </p:cNvSpPr>
            <p:nvPr/>
          </p:nvSpPr>
          <p:spPr bwMode="auto">
            <a:xfrm>
              <a:off x="876041" y="3644732"/>
              <a:ext cx="7425836" cy="618327"/>
            </a:xfrm>
            <a:custGeom>
              <a:avLst/>
              <a:gdLst>
                <a:gd name="connsiteX0" fmla="*/ 0 w 10133"/>
                <a:gd name="connsiteY0" fmla="*/ 13263 h 16299"/>
                <a:gd name="connsiteX1" fmla="*/ 482 w 10133"/>
                <a:gd name="connsiteY1" fmla="*/ 12473 h 16299"/>
                <a:gd name="connsiteX2" fmla="*/ 675 w 10133"/>
                <a:gd name="connsiteY2" fmla="*/ 12824 h 16299"/>
                <a:gd name="connsiteX3" fmla="*/ 884 w 10133"/>
                <a:gd name="connsiteY3" fmla="*/ 13000 h 16299"/>
                <a:gd name="connsiteX4" fmla="*/ 1045 w 10133"/>
                <a:gd name="connsiteY4" fmla="*/ 11946 h 16299"/>
                <a:gd name="connsiteX5" fmla="*/ 1768 w 10133"/>
                <a:gd name="connsiteY5" fmla="*/ 12561 h 16299"/>
                <a:gd name="connsiteX6" fmla="*/ 2267 w 10133"/>
                <a:gd name="connsiteY6" fmla="*/ 12561 h 16299"/>
                <a:gd name="connsiteX7" fmla="*/ 2412 w 10133"/>
                <a:gd name="connsiteY7" fmla="*/ 11770 h 16299"/>
                <a:gd name="connsiteX8" fmla="*/ 2830 w 10133"/>
                <a:gd name="connsiteY8" fmla="*/ 11946 h 16299"/>
                <a:gd name="connsiteX9" fmla="*/ 3312 w 10133"/>
                <a:gd name="connsiteY9" fmla="*/ 12912 h 16299"/>
                <a:gd name="connsiteX10" fmla="*/ 3778 w 10133"/>
                <a:gd name="connsiteY10" fmla="*/ 12209 h 16299"/>
                <a:gd name="connsiteX11" fmla="*/ 3955 w 10133"/>
                <a:gd name="connsiteY11" fmla="*/ 11156 h 16299"/>
                <a:gd name="connsiteX12" fmla="*/ 4116 w 10133"/>
                <a:gd name="connsiteY12" fmla="*/ 8609 h 16299"/>
                <a:gd name="connsiteX13" fmla="*/ 4260 w 10133"/>
                <a:gd name="connsiteY13" fmla="*/ 6765 h 16299"/>
                <a:gd name="connsiteX14" fmla="*/ 4357 w 10133"/>
                <a:gd name="connsiteY14" fmla="*/ 9136 h 16299"/>
                <a:gd name="connsiteX15" fmla="*/ 4550 w 10133"/>
                <a:gd name="connsiteY15" fmla="*/ 11419 h 16299"/>
                <a:gd name="connsiteX16" fmla="*/ 4887 w 10133"/>
                <a:gd name="connsiteY16" fmla="*/ 12034 h 16299"/>
                <a:gd name="connsiteX17" fmla="*/ 5080 w 10133"/>
                <a:gd name="connsiteY17" fmla="*/ 12736 h 16299"/>
                <a:gd name="connsiteX18" fmla="*/ 5482 w 10133"/>
                <a:gd name="connsiteY18" fmla="*/ 11595 h 16299"/>
                <a:gd name="connsiteX19" fmla="*/ 5772 w 10133"/>
                <a:gd name="connsiteY19" fmla="*/ 12297 h 16299"/>
                <a:gd name="connsiteX20" fmla="*/ 6077 w 10133"/>
                <a:gd name="connsiteY20" fmla="*/ 12034 h 16299"/>
                <a:gd name="connsiteX21" fmla="*/ 6720 w 10133"/>
                <a:gd name="connsiteY21" fmla="*/ 11682 h 16299"/>
                <a:gd name="connsiteX22" fmla="*/ 6977 w 10133"/>
                <a:gd name="connsiteY22" fmla="*/ 12648 h 16299"/>
                <a:gd name="connsiteX23" fmla="*/ 7267 w 10133"/>
                <a:gd name="connsiteY23" fmla="*/ 15371 h 16299"/>
                <a:gd name="connsiteX24" fmla="*/ 7315 w 10133"/>
                <a:gd name="connsiteY24" fmla="*/ 16073 h 16299"/>
                <a:gd name="connsiteX25" fmla="*/ 7363 w 10133"/>
                <a:gd name="connsiteY25" fmla="*/ 11770 h 16299"/>
                <a:gd name="connsiteX26" fmla="*/ 7605 w 10133"/>
                <a:gd name="connsiteY26" fmla="*/ 10541 h 16299"/>
                <a:gd name="connsiteX27" fmla="*/ 7878 w 10133"/>
                <a:gd name="connsiteY27" fmla="*/ 10804 h 16299"/>
                <a:gd name="connsiteX28" fmla="*/ 8039 w 10133"/>
                <a:gd name="connsiteY28" fmla="*/ 11156 h 16299"/>
                <a:gd name="connsiteX29" fmla="*/ 8199 w 10133"/>
                <a:gd name="connsiteY29" fmla="*/ 10629 h 16299"/>
                <a:gd name="connsiteX30" fmla="*/ 8392 w 10133"/>
                <a:gd name="connsiteY30" fmla="*/ 9751 h 16299"/>
                <a:gd name="connsiteX31" fmla="*/ 8457 w 10133"/>
                <a:gd name="connsiteY31" fmla="*/ 10717 h 16299"/>
                <a:gd name="connsiteX32" fmla="*/ 8489 w 10133"/>
                <a:gd name="connsiteY32" fmla="*/ 11770 h 16299"/>
                <a:gd name="connsiteX33" fmla="*/ 8537 w 10133"/>
                <a:gd name="connsiteY33" fmla="*/ 10014 h 16299"/>
                <a:gd name="connsiteX34" fmla="*/ 8633 w 10133"/>
                <a:gd name="connsiteY34" fmla="*/ 12297 h 16299"/>
                <a:gd name="connsiteX35" fmla="*/ 8682 w 10133"/>
                <a:gd name="connsiteY35" fmla="*/ 10453 h 16299"/>
                <a:gd name="connsiteX36" fmla="*/ 8762 w 10133"/>
                <a:gd name="connsiteY36" fmla="*/ 11682 h 16299"/>
                <a:gd name="connsiteX37" fmla="*/ 8826 w 10133"/>
                <a:gd name="connsiteY37" fmla="*/ 9663 h 16299"/>
                <a:gd name="connsiteX38" fmla="*/ 8939 w 10133"/>
                <a:gd name="connsiteY38" fmla="*/ 12736 h 16299"/>
                <a:gd name="connsiteX39" fmla="*/ 8987 w 10133"/>
                <a:gd name="connsiteY39" fmla="*/ 10014 h 16299"/>
                <a:gd name="connsiteX40" fmla="*/ 9068 w 10133"/>
                <a:gd name="connsiteY40" fmla="*/ 11858 h 16299"/>
                <a:gd name="connsiteX41" fmla="*/ 9116 w 10133"/>
                <a:gd name="connsiteY41" fmla="*/ 10277 h 16299"/>
                <a:gd name="connsiteX42" fmla="*/ 9373 w 10133"/>
                <a:gd name="connsiteY42" fmla="*/ 10980 h 16299"/>
                <a:gd name="connsiteX43" fmla="*/ 9775 w 10133"/>
                <a:gd name="connsiteY43" fmla="*/ 10014 h 16299"/>
                <a:gd name="connsiteX44" fmla="*/ 10133 w 10133"/>
                <a:gd name="connsiteY44" fmla="*/ 0 h 16299"/>
                <a:gd name="connsiteX0" fmla="*/ 0 w 10133"/>
                <a:gd name="connsiteY0" fmla="*/ 13263 h 16299"/>
                <a:gd name="connsiteX1" fmla="*/ 482 w 10133"/>
                <a:gd name="connsiteY1" fmla="*/ 12473 h 16299"/>
                <a:gd name="connsiteX2" fmla="*/ 675 w 10133"/>
                <a:gd name="connsiteY2" fmla="*/ 12824 h 16299"/>
                <a:gd name="connsiteX3" fmla="*/ 884 w 10133"/>
                <a:gd name="connsiteY3" fmla="*/ 13000 h 16299"/>
                <a:gd name="connsiteX4" fmla="*/ 1058 w 10133"/>
                <a:gd name="connsiteY4" fmla="*/ 9514 h 16299"/>
                <a:gd name="connsiteX5" fmla="*/ 1768 w 10133"/>
                <a:gd name="connsiteY5" fmla="*/ 12561 h 16299"/>
                <a:gd name="connsiteX6" fmla="*/ 2267 w 10133"/>
                <a:gd name="connsiteY6" fmla="*/ 12561 h 16299"/>
                <a:gd name="connsiteX7" fmla="*/ 2412 w 10133"/>
                <a:gd name="connsiteY7" fmla="*/ 11770 h 16299"/>
                <a:gd name="connsiteX8" fmla="*/ 2830 w 10133"/>
                <a:gd name="connsiteY8" fmla="*/ 11946 h 16299"/>
                <a:gd name="connsiteX9" fmla="*/ 3312 w 10133"/>
                <a:gd name="connsiteY9" fmla="*/ 12912 h 16299"/>
                <a:gd name="connsiteX10" fmla="*/ 3778 w 10133"/>
                <a:gd name="connsiteY10" fmla="*/ 12209 h 16299"/>
                <a:gd name="connsiteX11" fmla="*/ 3955 w 10133"/>
                <a:gd name="connsiteY11" fmla="*/ 11156 h 16299"/>
                <a:gd name="connsiteX12" fmla="*/ 4116 w 10133"/>
                <a:gd name="connsiteY12" fmla="*/ 8609 h 16299"/>
                <a:gd name="connsiteX13" fmla="*/ 4260 w 10133"/>
                <a:gd name="connsiteY13" fmla="*/ 6765 h 16299"/>
                <a:gd name="connsiteX14" fmla="*/ 4357 w 10133"/>
                <a:gd name="connsiteY14" fmla="*/ 9136 h 16299"/>
                <a:gd name="connsiteX15" fmla="*/ 4550 w 10133"/>
                <a:gd name="connsiteY15" fmla="*/ 11419 h 16299"/>
                <a:gd name="connsiteX16" fmla="*/ 4887 w 10133"/>
                <a:gd name="connsiteY16" fmla="*/ 12034 h 16299"/>
                <a:gd name="connsiteX17" fmla="*/ 5080 w 10133"/>
                <a:gd name="connsiteY17" fmla="*/ 12736 h 16299"/>
                <a:gd name="connsiteX18" fmla="*/ 5482 w 10133"/>
                <a:gd name="connsiteY18" fmla="*/ 11595 h 16299"/>
                <a:gd name="connsiteX19" fmla="*/ 5772 w 10133"/>
                <a:gd name="connsiteY19" fmla="*/ 12297 h 16299"/>
                <a:gd name="connsiteX20" fmla="*/ 6077 w 10133"/>
                <a:gd name="connsiteY20" fmla="*/ 12034 h 16299"/>
                <a:gd name="connsiteX21" fmla="*/ 6720 w 10133"/>
                <a:gd name="connsiteY21" fmla="*/ 11682 h 16299"/>
                <a:gd name="connsiteX22" fmla="*/ 6977 w 10133"/>
                <a:gd name="connsiteY22" fmla="*/ 12648 h 16299"/>
                <a:gd name="connsiteX23" fmla="*/ 7267 w 10133"/>
                <a:gd name="connsiteY23" fmla="*/ 15371 h 16299"/>
                <a:gd name="connsiteX24" fmla="*/ 7315 w 10133"/>
                <a:gd name="connsiteY24" fmla="*/ 16073 h 16299"/>
                <a:gd name="connsiteX25" fmla="*/ 7363 w 10133"/>
                <a:gd name="connsiteY25" fmla="*/ 11770 h 16299"/>
                <a:gd name="connsiteX26" fmla="*/ 7605 w 10133"/>
                <a:gd name="connsiteY26" fmla="*/ 10541 h 16299"/>
                <a:gd name="connsiteX27" fmla="*/ 7878 w 10133"/>
                <a:gd name="connsiteY27" fmla="*/ 10804 h 16299"/>
                <a:gd name="connsiteX28" fmla="*/ 8039 w 10133"/>
                <a:gd name="connsiteY28" fmla="*/ 11156 h 16299"/>
                <a:gd name="connsiteX29" fmla="*/ 8199 w 10133"/>
                <a:gd name="connsiteY29" fmla="*/ 10629 h 16299"/>
                <a:gd name="connsiteX30" fmla="*/ 8392 w 10133"/>
                <a:gd name="connsiteY30" fmla="*/ 9751 h 16299"/>
                <a:gd name="connsiteX31" fmla="*/ 8457 w 10133"/>
                <a:gd name="connsiteY31" fmla="*/ 10717 h 16299"/>
                <a:gd name="connsiteX32" fmla="*/ 8489 w 10133"/>
                <a:gd name="connsiteY32" fmla="*/ 11770 h 16299"/>
                <a:gd name="connsiteX33" fmla="*/ 8537 w 10133"/>
                <a:gd name="connsiteY33" fmla="*/ 10014 h 16299"/>
                <a:gd name="connsiteX34" fmla="*/ 8633 w 10133"/>
                <a:gd name="connsiteY34" fmla="*/ 12297 h 16299"/>
                <a:gd name="connsiteX35" fmla="*/ 8682 w 10133"/>
                <a:gd name="connsiteY35" fmla="*/ 10453 h 16299"/>
                <a:gd name="connsiteX36" fmla="*/ 8762 w 10133"/>
                <a:gd name="connsiteY36" fmla="*/ 11682 h 16299"/>
                <a:gd name="connsiteX37" fmla="*/ 8826 w 10133"/>
                <a:gd name="connsiteY37" fmla="*/ 9663 h 16299"/>
                <a:gd name="connsiteX38" fmla="*/ 8939 w 10133"/>
                <a:gd name="connsiteY38" fmla="*/ 12736 h 16299"/>
                <a:gd name="connsiteX39" fmla="*/ 8987 w 10133"/>
                <a:gd name="connsiteY39" fmla="*/ 10014 h 16299"/>
                <a:gd name="connsiteX40" fmla="*/ 9068 w 10133"/>
                <a:gd name="connsiteY40" fmla="*/ 11858 h 16299"/>
                <a:gd name="connsiteX41" fmla="*/ 9116 w 10133"/>
                <a:gd name="connsiteY41" fmla="*/ 10277 h 16299"/>
                <a:gd name="connsiteX42" fmla="*/ 9373 w 10133"/>
                <a:gd name="connsiteY42" fmla="*/ 10980 h 16299"/>
                <a:gd name="connsiteX43" fmla="*/ 9775 w 10133"/>
                <a:gd name="connsiteY43" fmla="*/ 10014 h 16299"/>
                <a:gd name="connsiteX44" fmla="*/ 10133 w 10133"/>
                <a:gd name="connsiteY44" fmla="*/ 0 h 16299"/>
                <a:gd name="connsiteX0" fmla="*/ 0 w 10133"/>
                <a:gd name="connsiteY0" fmla="*/ 13263 h 16299"/>
                <a:gd name="connsiteX1" fmla="*/ 482 w 10133"/>
                <a:gd name="connsiteY1" fmla="*/ 12473 h 16299"/>
                <a:gd name="connsiteX2" fmla="*/ 675 w 10133"/>
                <a:gd name="connsiteY2" fmla="*/ 12824 h 16299"/>
                <a:gd name="connsiteX3" fmla="*/ 818 w 10133"/>
                <a:gd name="connsiteY3" fmla="*/ 9179 h 16299"/>
                <a:gd name="connsiteX4" fmla="*/ 1058 w 10133"/>
                <a:gd name="connsiteY4" fmla="*/ 9514 h 16299"/>
                <a:gd name="connsiteX5" fmla="*/ 1768 w 10133"/>
                <a:gd name="connsiteY5" fmla="*/ 12561 h 16299"/>
                <a:gd name="connsiteX6" fmla="*/ 2267 w 10133"/>
                <a:gd name="connsiteY6" fmla="*/ 12561 h 16299"/>
                <a:gd name="connsiteX7" fmla="*/ 2412 w 10133"/>
                <a:gd name="connsiteY7" fmla="*/ 11770 h 16299"/>
                <a:gd name="connsiteX8" fmla="*/ 2830 w 10133"/>
                <a:gd name="connsiteY8" fmla="*/ 11946 h 16299"/>
                <a:gd name="connsiteX9" fmla="*/ 3312 w 10133"/>
                <a:gd name="connsiteY9" fmla="*/ 12912 h 16299"/>
                <a:gd name="connsiteX10" fmla="*/ 3778 w 10133"/>
                <a:gd name="connsiteY10" fmla="*/ 12209 h 16299"/>
                <a:gd name="connsiteX11" fmla="*/ 3955 w 10133"/>
                <a:gd name="connsiteY11" fmla="*/ 11156 h 16299"/>
                <a:gd name="connsiteX12" fmla="*/ 4116 w 10133"/>
                <a:gd name="connsiteY12" fmla="*/ 8609 h 16299"/>
                <a:gd name="connsiteX13" fmla="*/ 4260 w 10133"/>
                <a:gd name="connsiteY13" fmla="*/ 6765 h 16299"/>
                <a:gd name="connsiteX14" fmla="*/ 4357 w 10133"/>
                <a:gd name="connsiteY14" fmla="*/ 9136 h 16299"/>
                <a:gd name="connsiteX15" fmla="*/ 4550 w 10133"/>
                <a:gd name="connsiteY15" fmla="*/ 11419 h 16299"/>
                <a:gd name="connsiteX16" fmla="*/ 4887 w 10133"/>
                <a:gd name="connsiteY16" fmla="*/ 12034 h 16299"/>
                <a:gd name="connsiteX17" fmla="*/ 5080 w 10133"/>
                <a:gd name="connsiteY17" fmla="*/ 12736 h 16299"/>
                <a:gd name="connsiteX18" fmla="*/ 5482 w 10133"/>
                <a:gd name="connsiteY18" fmla="*/ 11595 h 16299"/>
                <a:gd name="connsiteX19" fmla="*/ 5772 w 10133"/>
                <a:gd name="connsiteY19" fmla="*/ 12297 h 16299"/>
                <a:gd name="connsiteX20" fmla="*/ 6077 w 10133"/>
                <a:gd name="connsiteY20" fmla="*/ 12034 h 16299"/>
                <a:gd name="connsiteX21" fmla="*/ 6720 w 10133"/>
                <a:gd name="connsiteY21" fmla="*/ 11682 h 16299"/>
                <a:gd name="connsiteX22" fmla="*/ 6977 w 10133"/>
                <a:gd name="connsiteY22" fmla="*/ 12648 h 16299"/>
                <a:gd name="connsiteX23" fmla="*/ 7267 w 10133"/>
                <a:gd name="connsiteY23" fmla="*/ 15371 h 16299"/>
                <a:gd name="connsiteX24" fmla="*/ 7315 w 10133"/>
                <a:gd name="connsiteY24" fmla="*/ 16073 h 16299"/>
                <a:gd name="connsiteX25" fmla="*/ 7363 w 10133"/>
                <a:gd name="connsiteY25" fmla="*/ 11770 h 16299"/>
                <a:gd name="connsiteX26" fmla="*/ 7605 w 10133"/>
                <a:gd name="connsiteY26" fmla="*/ 10541 h 16299"/>
                <a:gd name="connsiteX27" fmla="*/ 7878 w 10133"/>
                <a:gd name="connsiteY27" fmla="*/ 10804 h 16299"/>
                <a:gd name="connsiteX28" fmla="*/ 8039 w 10133"/>
                <a:gd name="connsiteY28" fmla="*/ 11156 h 16299"/>
                <a:gd name="connsiteX29" fmla="*/ 8199 w 10133"/>
                <a:gd name="connsiteY29" fmla="*/ 10629 h 16299"/>
                <a:gd name="connsiteX30" fmla="*/ 8392 w 10133"/>
                <a:gd name="connsiteY30" fmla="*/ 9751 h 16299"/>
                <a:gd name="connsiteX31" fmla="*/ 8457 w 10133"/>
                <a:gd name="connsiteY31" fmla="*/ 10717 h 16299"/>
                <a:gd name="connsiteX32" fmla="*/ 8489 w 10133"/>
                <a:gd name="connsiteY32" fmla="*/ 11770 h 16299"/>
                <a:gd name="connsiteX33" fmla="*/ 8537 w 10133"/>
                <a:gd name="connsiteY33" fmla="*/ 10014 h 16299"/>
                <a:gd name="connsiteX34" fmla="*/ 8633 w 10133"/>
                <a:gd name="connsiteY34" fmla="*/ 12297 h 16299"/>
                <a:gd name="connsiteX35" fmla="*/ 8682 w 10133"/>
                <a:gd name="connsiteY35" fmla="*/ 10453 h 16299"/>
                <a:gd name="connsiteX36" fmla="*/ 8762 w 10133"/>
                <a:gd name="connsiteY36" fmla="*/ 11682 h 16299"/>
                <a:gd name="connsiteX37" fmla="*/ 8826 w 10133"/>
                <a:gd name="connsiteY37" fmla="*/ 9663 h 16299"/>
                <a:gd name="connsiteX38" fmla="*/ 8939 w 10133"/>
                <a:gd name="connsiteY38" fmla="*/ 12736 h 16299"/>
                <a:gd name="connsiteX39" fmla="*/ 8987 w 10133"/>
                <a:gd name="connsiteY39" fmla="*/ 10014 h 16299"/>
                <a:gd name="connsiteX40" fmla="*/ 9068 w 10133"/>
                <a:gd name="connsiteY40" fmla="*/ 11858 h 16299"/>
                <a:gd name="connsiteX41" fmla="*/ 9116 w 10133"/>
                <a:gd name="connsiteY41" fmla="*/ 10277 h 16299"/>
                <a:gd name="connsiteX42" fmla="*/ 9373 w 10133"/>
                <a:gd name="connsiteY42" fmla="*/ 10980 h 16299"/>
                <a:gd name="connsiteX43" fmla="*/ 9775 w 10133"/>
                <a:gd name="connsiteY43" fmla="*/ 10014 h 16299"/>
                <a:gd name="connsiteX44" fmla="*/ 10133 w 10133"/>
                <a:gd name="connsiteY44" fmla="*/ 0 h 16299"/>
                <a:gd name="connsiteX0" fmla="*/ 0 w 10133"/>
                <a:gd name="connsiteY0" fmla="*/ 13263 h 16299"/>
                <a:gd name="connsiteX1" fmla="*/ 469 w 10133"/>
                <a:gd name="connsiteY1" fmla="*/ 8883 h 16299"/>
                <a:gd name="connsiteX2" fmla="*/ 675 w 10133"/>
                <a:gd name="connsiteY2" fmla="*/ 12824 h 16299"/>
                <a:gd name="connsiteX3" fmla="*/ 818 w 10133"/>
                <a:gd name="connsiteY3" fmla="*/ 9179 h 16299"/>
                <a:gd name="connsiteX4" fmla="*/ 1058 w 10133"/>
                <a:gd name="connsiteY4" fmla="*/ 9514 h 16299"/>
                <a:gd name="connsiteX5" fmla="*/ 1768 w 10133"/>
                <a:gd name="connsiteY5" fmla="*/ 12561 h 16299"/>
                <a:gd name="connsiteX6" fmla="*/ 2267 w 10133"/>
                <a:gd name="connsiteY6" fmla="*/ 12561 h 16299"/>
                <a:gd name="connsiteX7" fmla="*/ 2412 w 10133"/>
                <a:gd name="connsiteY7" fmla="*/ 11770 h 16299"/>
                <a:gd name="connsiteX8" fmla="*/ 2830 w 10133"/>
                <a:gd name="connsiteY8" fmla="*/ 11946 h 16299"/>
                <a:gd name="connsiteX9" fmla="*/ 3312 w 10133"/>
                <a:gd name="connsiteY9" fmla="*/ 12912 h 16299"/>
                <a:gd name="connsiteX10" fmla="*/ 3778 w 10133"/>
                <a:gd name="connsiteY10" fmla="*/ 12209 h 16299"/>
                <a:gd name="connsiteX11" fmla="*/ 3955 w 10133"/>
                <a:gd name="connsiteY11" fmla="*/ 11156 h 16299"/>
                <a:gd name="connsiteX12" fmla="*/ 4116 w 10133"/>
                <a:gd name="connsiteY12" fmla="*/ 8609 h 16299"/>
                <a:gd name="connsiteX13" fmla="*/ 4260 w 10133"/>
                <a:gd name="connsiteY13" fmla="*/ 6765 h 16299"/>
                <a:gd name="connsiteX14" fmla="*/ 4357 w 10133"/>
                <a:gd name="connsiteY14" fmla="*/ 9136 h 16299"/>
                <a:gd name="connsiteX15" fmla="*/ 4550 w 10133"/>
                <a:gd name="connsiteY15" fmla="*/ 11419 h 16299"/>
                <a:gd name="connsiteX16" fmla="*/ 4887 w 10133"/>
                <a:gd name="connsiteY16" fmla="*/ 12034 h 16299"/>
                <a:gd name="connsiteX17" fmla="*/ 5080 w 10133"/>
                <a:gd name="connsiteY17" fmla="*/ 12736 h 16299"/>
                <a:gd name="connsiteX18" fmla="*/ 5482 w 10133"/>
                <a:gd name="connsiteY18" fmla="*/ 11595 h 16299"/>
                <a:gd name="connsiteX19" fmla="*/ 5772 w 10133"/>
                <a:gd name="connsiteY19" fmla="*/ 12297 h 16299"/>
                <a:gd name="connsiteX20" fmla="*/ 6077 w 10133"/>
                <a:gd name="connsiteY20" fmla="*/ 12034 h 16299"/>
                <a:gd name="connsiteX21" fmla="*/ 6720 w 10133"/>
                <a:gd name="connsiteY21" fmla="*/ 11682 h 16299"/>
                <a:gd name="connsiteX22" fmla="*/ 6977 w 10133"/>
                <a:gd name="connsiteY22" fmla="*/ 12648 h 16299"/>
                <a:gd name="connsiteX23" fmla="*/ 7267 w 10133"/>
                <a:gd name="connsiteY23" fmla="*/ 15371 h 16299"/>
                <a:gd name="connsiteX24" fmla="*/ 7315 w 10133"/>
                <a:gd name="connsiteY24" fmla="*/ 16073 h 16299"/>
                <a:gd name="connsiteX25" fmla="*/ 7363 w 10133"/>
                <a:gd name="connsiteY25" fmla="*/ 11770 h 16299"/>
                <a:gd name="connsiteX26" fmla="*/ 7605 w 10133"/>
                <a:gd name="connsiteY26" fmla="*/ 10541 h 16299"/>
                <a:gd name="connsiteX27" fmla="*/ 7878 w 10133"/>
                <a:gd name="connsiteY27" fmla="*/ 10804 h 16299"/>
                <a:gd name="connsiteX28" fmla="*/ 8039 w 10133"/>
                <a:gd name="connsiteY28" fmla="*/ 11156 h 16299"/>
                <a:gd name="connsiteX29" fmla="*/ 8199 w 10133"/>
                <a:gd name="connsiteY29" fmla="*/ 10629 h 16299"/>
                <a:gd name="connsiteX30" fmla="*/ 8392 w 10133"/>
                <a:gd name="connsiteY30" fmla="*/ 9751 h 16299"/>
                <a:gd name="connsiteX31" fmla="*/ 8457 w 10133"/>
                <a:gd name="connsiteY31" fmla="*/ 10717 h 16299"/>
                <a:gd name="connsiteX32" fmla="*/ 8489 w 10133"/>
                <a:gd name="connsiteY32" fmla="*/ 11770 h 16299"/>
                <a:gd name="connsiteX33" fmla="*/ 8537 w 10133"/>
                <a:gd name="connsiteY33" fmla="*/ 10014 h 16299"/>
                <a:gd name="connsiteX34" fmla="*/ 8633 w 10133"/>
                <a:gd name="connsiteY34" fmla="*/ 12297 h 16299"/>
                <a:gd name="connsiteX35" fmla="*/ 8682 w 10133"/>
                <a:gd name="connsiteY35" fmla="*/ 10453 h 16299"/>
                <a:gd name="connsiteX36" fmla="*/ 8762 w 10133"/>
                <a:gd name="connsiteY36" fmla="*/ 11682 h 16299"/>
                <a:gd name="connsiteX37" fmla="*/ 8826 w 10133"/>
                <a:gd name="connsiteY37" fmla="*/ 9663 h 16299"/>
                <a:gd name="connsiteX38" fmla="*/ 8939 w 10133"/>
                <a:gd name="connsiteY38" fmla="*/ 12736 h 16299"/>
                <a:gd name="connsiteX39" fmla="*/ 8987 w 10133"/>
                <a:gd name="connsiteY39" fmla="*/ 10014 h 16299"/>
                <a:gd name="connsiteX40" fmla="*/ 9068 w 10133"/>
                <a:gd name="connsiteY40" fmla="*/ 11858 h 16299"/>
                <a:gd name="connsiteX41" fmla="*/ 9116 w 10133"/>
                <a:gd name="connsiteY41" fmla="*/ 10277 h 16299"/>
                <a:gd name="connsiteX42" fmla="*/ 9373 w 10133"/>
                <a:gd name="connsiteY42" fmla="*/ 10980 h 16299"/>
                <a:gd name="connsiteX43" fmla="*/ 9775 w 10133"/>
                <a:gd name="connsiteY43" fmla="*/ 10014 h 16299"/>
                <a:gd name="connsiteX44" fmla="*/ 10133 w 10133"/>
                <a:gd name="connsiteY44" fmla="*/ 0 h 16299"/>
                <a:gd name="connsiteX0" fmla="*/ 0 w 10133"/>
                <a:gd name="connsiteY0" fmla="*/ 13263 h 16299"/>
                <a:gd name="connsiteX1" fmla="*/ 469 w 10133"/>
                <a:gd name="connsiteY1" fmla="*/ 8883 h 16299"/>
                <a:gd name="connsiteX2" fmla="*/ 648 w 10133"/>
                <a:gd name="connsiteY2" fmla="*/ 9813 h 16299"/>
                <a:gd name="connsiteX3" fmla="*/ 818 w 10133"/>
                <a:gd name="connsiteY3" fmla="*/ 9179 h 16299"/>
                <a:gd name="connsiteX4" fmla="*/ 1058 w 10133"/>
                <a:gd name="connsiteY4" fmla="*/ 9514 h 16299"/>
                <a:gd name="connsiteX5" fmla="*/ 1768 w 10133"/>
                <a:gd name="connsiteY5" fmla="*/ 12561 h 16299"/>
                <a:gd name="connsiteX6" fmla="*/ 2267 w 10133"/>
                <a:gd name="connsiteY6" fmla="*/ 12561 h 16299"/>
                <a:gd name="connsiteX7" fmla="*/ 2412 w 10133"/>
                <a:gd name="connsiteY7" fmla="*/ 11770 h 16299"/>
                <a:gd name="connsiteX8" fmla="*/ 2830 w 10133"/>
                <a:gd name="connsiteY8" fmla="*/ 11946 h 16299"/>
                <a:gd name="connsiteX9" fmla="*/ 3312 w 10133"/>
                <a:gd name="connsiteY9" fmla="*/ 12912 h 16299"/>
                <a:gd name="connsiteX10" fmla="*/ 3778 w 10133"/>
                <a:gd name="connsiteY10" fmla="*/ 12209 h 16299"/>
                <a:gd name="connsiteX11" fmla="*/ 3955 w 10133"/>
                <a:gd name="connsiteY11" fmla="*/ 11156 h 16299"/>
                <a:gd name="connsiteX12" fmla="*/ 4116 w 10133"/>
                <a:gd name="connsiteY12" fmla="*/ 8609 h 16299"/>
                <a:gd name="connsiteX13" fmla="*/ 4260 w 10133"/>
                <a:gd name="connsiteY13" fmla="*/ 6765 h 16299"/>
                <a:gd name="connsiteX14" fmla="*/ 4357 w 10133"/>
                <a:gd name="connsiteY14" fmla="*/ 9136 h 16299"/>
                <a:gd name="connsiteX15" fmla="*/ 4550 w 10133"/>
                <a:gd name="connsiteY15" fmla="*/ 11419 h 16299"/>
                <a:gd name="connsiteX16" fmla="*/ 4887 w 10133"/>
                <a:gd name="connsiteY16" fmla="*/ 12034 h 16299"/>
                <a:gd name="connsiteX17" fmla="*/ 5080 w 10133"/>
                <a:gd name="connsiteY17" fmla="*/ 12736 h 16299"/>
                <a:gd name="connsiteX18" fmla="*/ 5482 w 10133"/>
                <a:gd name="connsiteY18" fmla="*/ 11595 h 16299"/>
                <a:gd name="connsiteX19" fmla="*/ 5772 w 10133"/>
                <a:gd name="connsiteY19" fmla="*/ 12297 h 16299"/>
                <a:gd name="connsiteX20" fmla="*/ 6077 w 10133"/>
                <a:gd name="connsiteY20" fmla="*/ 12034 h 16299"/>
                <a:gd name="connsiteX21" fmla="*/ 6720 w 10133"/>
                <a:gd name="connsiteY21" fmla="*/ 11682 h 16299"/>
                <a:gd name="connsiteX22" fmla="*/ 6977 w 10133"/>
                <a:gd name="connsiteY22" fmla="*/ 12648 h 16299"/>
                <a:gd name="connsiteX23" fmla="*/ 7267 w 10133"/>
                <a:gd name="connsiteY23" fmla="*/ 15371 h 16299"/>
                <a:gd name="connsiteX24" fmla="*/ 7315 w 10133"/>
                <a:gd name="connsiteY24" fmla="*/ 16073 h 16299"/>
                <a:gd name="connsiteX25" fmla="*/ 7363 w 10133"/>
                <a:gd name="connsiteY25" fmla="*/ 11770 h 16299"/>
                <a:gd name="connsiteX26" fmla="*/ 7605 w 10133"/>
                <a:gd name="connsiteY26" fmla="*/ 10541 h 16299"/>
                <a:gd name="connsiteX27" fmla="*/ 7878 w 10133"/>
                <a:gd name="connsiteY27" fmla="*/ 10804 h 16299"/>
                <a:gd name="connsiteX28" fmla="*/ 8039 w 10133"/>
                <a:gd name="connsiteY28" fmla="*/ 11156 h 16299"/>
                <a:gd name="connsiteX29" fmla="*/ 8199 w 10133"/>
                <a:gd name="connsiteY29" fmla="*/ 10629 h 16299"/>
                <a:gd name="connsiteX30" fmla="*/ 8392 w 10133"/>
                <a:gd name="connsiteY30" fmla="*/ 9751 h 16299"/>
                <a:gd name="connsiteX31" fmla="*/ 8457 w 10133"/>
                <a:gd name="connsiteY31" fmla="*/ 10717 h 16299"/>
                <a:gd name="connsiteX32" fmla="*/ 8489 w 10133"/>
                <a:gd name="connsiteY32" fmla="*/ 11770 h 16299"/>
                <a:gd name="connsiteX33" fmla="*/ 8537 w 10133"/>
                <a:gd name="connsiteY33" fmla="*/ 10014 h 16299"/>
                <a:gd name="connsiteX34" fmla="*/ 8633 w 10133"/>
                <a:gd name="connsiteY34" fmla="*/ 12297 h 16299"/>
                <a:gd name="connsiteX35" fmla="*/ 8682 w 10133"/>
                <a:gd name="connsiteY35" fmla="*/ 10453 h 16299"/>
                <a:gd name="connsiteX36" fmla="*/ 8762 w 10133"/>
                <a:gd name="connsiteY36" fmla="*/ 11682 h 16299"/>
                <a:gd name="connsiteX37" fmla="*/ 8826 w 10133"/>
                <a:gd name="connsiteY37" fmla="*/ 9663 h 16299"/>
                <a:gd name="connsiteX38" fmla="*/ 8939 w 10133"/>
                <a:gd name="connsiteY38" fmla="*/ 12736 h 16299"/>
                <a:gd name="connsiteX39" fmla="*/ 8987 w 10133"/>
                <a:gd name="connsiteY39" fmla="*/ 10014 h 16299"/>
                <a:gd name="connsiteX40" fmla="*/ 9068 w 10133"/>
                <a:gd name="connsiteY40" fmla="*/ 11858 h 16299"/>
                <a:gd name="connsiteX41" fmla="*/ 9116 w 10133"/>
                <a:gd name="connsiteY41" fmla="*/ 10277 h 16299"/>
                <a:gd name="connsiteX42" fmla="*/ 9373 w 10133"/>
                <a:gd name="connsiteY42" fmla="*/ 10980 h 16299"/>
                <a:gd name="connsiteX43" fmla="*/ 9775 w 10133"/>
                <a:gd name="connsiteY43" fmla="*/ 10014 h 16299"/>
                <a:gd name="connsiteX44" fmla="*/ 10133 w 10133"/>
                <a:gd name="connsiteY44" fmla="*/ 0 h 16299"/>
                <a:gd name="connsiteX0" fmla="*/ 0 w 10067"/>
                <a:gd name="connsiteY0" fmla="*/ 9326 h 16299"/>
                <a:gd name="connsiteX1" fmla="*/ 403 w 10067"/>
                <a:gd name="connsiteY1" fmla="*/ 8883 h 16299"/>
                <a:gd name="connsiteX2" fmla="*/ 582 w 10067"/>
                <a:gd name="connsiteY2" fmla="*/ 9813 h 16299"/>
                <a:gd name="connsiteX3" fmla="*/ 752 w 10067"/>
                <a:gd name="connsiteY3" fmla="*/ 9179 h 16299"/>
                <a:gd name="connsiteX4" fmla="*/ 992 w 10067"/>
                <a:gd name="connsiteY4" fmla="*/ 9514 h 16299"/>
                <a:gd name="connsiteX5" fmla="*/ 1702 w 10067"/>
                <a:gd name="connsiteY5" fmla="*/ 12561 h 16299"/>
                <a:gd name="connsiteX6" fmla="*/ 2201 w 10067"/>
                <a:gd name="connsiteY6" fmla="*/ 12561 h 16299"/>
                <a:gd name="connsiteX7" fmla="*/ 2346 w 10067"/>
                <a:gd name="connsiteY7" fmla="*/ 11770 h 16299"/>
                <a:gd name="connsiteX8" fmla="*/ 2764 w 10067"/>
                <a:gd name="connsiteY8" fmla="*/ 11946 h 16299"/>
                <a:gd name="connsiteX9" fmla="*/ 3246 w 10067"/>
                <a:gd name="connsiteY9" fmla="*/ 12912 h 16299"/>
                <a:gd name="connsiteX10" fmla="*/ 3712 w 10067"/>
                <a:gd name="connsiteY10" fmla="*/ 12209 h 16299"/>
                <a:gd name="connsiteX11" fmla="*/ 3889 w 10067"/>
                <a:gd name="connsiteY11" fmla="*/ 11156 h 16299"/>
                <a:gd name="connsiteX12" fmla="*/ 4050 w 10067"/>
                <a:gd name="connsiteY12" fmla="*/ 8609 h 16299"/>
                <a:gd name="connsiteX13" fmla="*/ 4194 w 10067"/>
                <a:gd name="connsiteY13" fmla="*/ 6765 h 16299"/>
                <a:gd name="connsiteX14" fmla="*/ 4291 w 10067"/>
                <a:gd name="connsiteY14" fmla="*/ 9136 h 16299"/>
                <a:gd name="connsiteX15" fmla="*/ 4484 w 10067"/>
                <a:gd name="connsiteY15" fmla="*/ 11419 h 16299"/>
                <a:gd name="connsiteX16" fmla="*/ 4821 w 10067"/>
                <a:gd name="connsiteY16" fmla="*/ 12034 h 16299"/>
                <a:gd name="connsiteX17" fmla="*/ 5014 w 10067"/>
                <a:gd name="connsiteY17" fmla="*/ 12736 h 16299"/>
                <a:gd name="connsiteX18" fmla="*/ 5416 w 10067"/>
                <a:gd name="connsiteY18" fmla="*/ 11595 h 16299"/>
                <a:gd name="connsiteX19" fmla="*/ 5706 w 10067"/>
                <a:gd name="connsiteY19" fmla="*/ 12297 h 16299"/>
                <a:gd name="connsiteX20" fmla="*/ 6011 w 10067"/>
                <a:gd name="connsiteY20" fmla="*/ 12034 h 16299"/>
                <a:gd name="connsiteX21" fmla="*/ 6654 w 10067"/>
                <a:gd name="connsiteY21" fmla="*/ 11682 h 16299"/>
                <a:gd name="connsiteX22" fmla="*/ 6911 w 10067"/>
                <a:gd name="connsiteY22" fmla="*/ 12648 h 16299"/>
                <a:gd name="connsiteX23" fmla="*/ 7201 w 10067"/>
                <a:gd name="connsiteY23" fmla="*/ 15371 h 16299"/>
                <a:gd name="connsiteX24" fmla="*/ 7249 w 10067"/>
                <a:gd name="connsiteY24" fmla="*/ 16073 h 16299"/>
                <a:gd name="connsiteX25" fmla="*/ 7297 w 10067"/>
                <a:gd name="connsiteY25" fmla="*/ 11770 h 16299"/>
                <a:gd name="connsiteX26" fmla="*/ 7539 w 10067"/>
                <a:gd name="connsiteY26" fmla="*/ 10541 h 16299"/>
                <a:gd name="connsiteX27" fmla="*/ 7812 w 10067"/>
                <a:gd name="connsiteY27" fmla="*/ 10804 h 16299"/>
                <a:gd name="connsiteX28" fmla="*/ 7973 w 10067"/>
                <a:gd name="connsiteY28" fmla="*/ 11156 h 16299"/>
                <a:gd name="connsiteX29" fmla="*/ 8133 w 10067"/>
                <a:gd name="connsiteY29" fmla="*/ 10629 h 16299"/>
                <a:gd name="connsiteX30" fmla="*/ 8326 w 10067"/>
                <a:gd name="connsiteY30" fmla="*/ 9751 h 16299"/>
                <a:gd name="connsiteX31" fmla="*/ 8391 w 10067"/>
                <a:gd name="connsiteY31" fmla="*/ 10717 h 16299"/>
                <a:gd name="connsiteX32" fmla="*/ 8423 w 10067"/>
                <a:gd name="connsiteY32" fmla="*/ 11770 h 16299"/>
                <a:gd name="connsiteX33" fmla="*/ 8471 w 10067"/>
                <a:gd name="connsiteY33" fmla="*/ 10014 h 16299"/>
                <a:gd name="connsiteX34" fmla="*/ 8567 w 10067"/>
                <a:gd name="connsiteY34" fmla="*/ 12297 h 16299"/>
                <a:gd name="connsiteX35" fmla="*/ 8616 w 10067"/>
                <a:gd name="connsiteY35" fmla="*/ 10453 h 16299"/>
                <a:gd name="connsiteX36" fmla="*/ 8696 w 10067"/>
                <a:gd name="connsiteY36" fmla="*/ 11682 h 16299"/>
                <a:gd name="connsiteX37" fmla="*/ 8760 w 10067"/>
                <a:gd name="connsiteY37" fmla="*/ 9663 h 16299"/>
                <a:gd name="connsiteX38" fmla="*/ 8873 w 10067"/>
                <a:gd name="connsiteY38" fmla="*/ 12736 h 16299"/>
                <a:gd name="connsiteX39" fmla="*/ 8921 w 10067"/>
                <a:gd name="connsiteY39" fmla="*/ 10014 h 16299"/>
                <a:gd name="connsiteX40" fmla="*/ 9002 w 10067"/>
                <a:gd name="connsiteY40" fmla="*/ 11858 h 16299"/>
                <a:gd name="connsiteX41" fmla="*/ 9050 w 10067"/>
                <a:gd name="connsiteY41" fmla="*/ 10277 h 16299"/>
                <a:gd name="connsiteX42" fmla="*/ 9307 w 10067"/>
                <a:gd name="connsiteY42" fmla="*/ 10980 h 16299"/>
                <a:gd name="connsiteX43" fmla="*/ 9709 w 10067"/>
                <a:gd name="connsiteY43" fmla="*/ 10014 h 16299"/>
                <a:gd name="connsiteX44" fmla="*/ 10067 w 10067"/>
                <a:gd name="connsiteY44" fmla="*/ 0 h 16299"/>
                <a:gd name="connsiteX0" fmla="*/ 0 w 10067"/>
                <a:gd name="connsiteY0" fmla="*/ 9326 h 16299"/>
                <a:gd name="connsiteX1" fmla="*/ 403 w 10067"/>
                <a:gd name="connsiteY1" fmla="*/ 8883 h 16299"/>
                <a:gd name="connsiteX2" fmla="*/ 582 w 10067"/>
                <a:gd name="connsiteY2" fmla="*/ 9813 h 16299"/>
                <a:gd name="connsiteX3" fmla="*/ 752 w 10067"/>
                <a:gd name="connsiteY3" fmla="*/ 9179 h 16299"/>
                <a:gd name="connsiteX4" fmla="*/ 992 w 10067"/>
                <a:gd name="connsiteY4" fmla="*/ 9514 h 16299"/>
                <a:gd name="connsiteX5" fmla="*/ 1397 w 10067"/>
                <a:gd name="connsiteY5" fmla="*/ 12561 h 16299"/>
                <a:gd name="connsiteX6" fmla="*/ 2201 w 10067"/>
                <a:gd name="connsiteY6" fmla="*/ 12561 h 16299"/>
                <a:gd name="connsiteX7" fmla="*/ 2346 w 10067"/>
                <a:gd name="connsiteY7" fmla="*/ 11770 h 16299"/>
                <a:gd name="connsiteX8" fmla="*/ 2764 w 10067"/>
                <a:gd name="connsiteY8" fmla="*/ 11946 h 16299"/>
                <a:gd name="connsiteX9" fmla="*/ 3246 w 10067"/>
                <a:gd name="connsiteY9" fmla="*/ 12912 h 16299"/>
                <a:gd name="connsiteX10" fmla="*/ 3712 w 10067"/>
                <a:gd name="connsiteY10" fmla="*/ 12209 h 16299"/>
                <a:gd name="connsiteX11" fmla="*/ 3889 w 10067"/>
                <a:gd name="connsiteY11" fmla="*/ 11156 h 16299"/>
                <a:gd name="connsiteX12" fmla="*/ 4050 w 10067"/>
                <a:gd name="connsiteY12" fmla="*/ 8609 h 16299"/>
                <a:gd name="connsiteX13" fmla="*/ 4194 w 10067"/>
                <a:gd name="connsiteY13" fmla="*/ 6765 h 16299"/>
                <a:gd name="connsiteX14" fmla="*/ 4291 w 10067"/>
                <a:gd name="connsiteY14" fmla="*/ 9136 h 16299"/>
                <a:gd name="connsiteX15" fmla="*/ 4484 w 10067"/>
                <a:gd name="connsiteY15" fmla="*/ 11419 h 16299"/>
                <a:gd name="connsiteX16" fmla="*/ 4821 w 10067"/>
                <a:gd name="connsiteY16" fmla="*/ 12034 h 16299"/>
                <a:gd name="connsiteX17" fmla="*/ 5014 w 10067"/>
                <a:gd name="connsiteY17" fmla="*/ 12736 h 16299"/>
                <a:gd name="connsiteX18" fmla="*/ 5416 w 10067"/>
                <a:gd name="connsiteY18" fmla="*/ 11595 h 16299"/>
                <a:gd name="connsiteX19" fmla="*/ 5706 w 10067"/>
                <a:gd name="connsiteY19" fmla="*/ 12297 h 16299"/>
                <a:gd name="connsiteX20" fmla="*/ 6011 w 10067"/>
                <a:gd name="connsiteY20" fmla="*/ 12034 h 16299"/>
                <a:gd name="connsiteX21" fmla="*/ 6654 w 10067"/>
                <a:gd name="connsiteY21" fmla="*/ 11682 h 16299"/>
                <a:gd name="connsiteX22" fmla="*/ 6911 w 10067"/>
                <a:gd name="connsiteY22" fmla="*/ 12648 h 16299"/>
                <a:gd name="connsiteX23" fmla="*/ 7201 w 10067"/>
                <a:gd name="connsiteY23" fmla="*/ 15371 h 16299"/>
                <a:gd name="connsiteX24" fmla="*/ 7249 w 10067"/>
                <a:gd name="connsiteY24" fmla="*/ 16073 h 16299"/>
                <a:gd name="connsiteX25" fmla="*/ 7297 w 10067"/>
                <a:gd name="connsiteY25" fmla="*/ 11770 h 16299"/>
                <a:gd name="connsiteX26" fmla="*/ 7539 w 10067"/>
                <a:gd name="connsiteY26" fmla="*/ 10541 h 16299"/>
                <a:gd name="connsiteX27" fmla="*/ 7812 w 10067"/>
                <a:gd name="connsiteY27" fmla="*/ 10804 h 16299"/>
                <a:gd name="connsiteX28" fmla="*/ 7973 w 10067"/>
                <a:gd name="connsiteY28" fmla="*/ 11156 h 16299"/>
                <a:gd name="connsiteX29" fmla="*/ 8133 w 10067"/>
                <a:gd name="connsiteY29" fmla="*/ 10629 h 16299"/>
                <a:gd name="connsiteX30" fmla="*/ 8326 w 10067"/>
                <a:gd name="connsiteY30" fmla="*/ 9751 h 16299"/>
                <a:gd name="connsiteX31" fmla="*/ 8391 w 10067"/>
                <a:gd name="connsiteY31" fmla="*/ 10717 h 16299"/>
                <a:gd name="connsiteX32" fmla="*/ 8423 w 10067"/>
                <a:gd name="connsiteY32" fmla="*/ 11770 h 16299"/>
                <a:gd name="connsiteX33" fmla="*/ 8471 w 10067"/>
                <a:gd name="connsiteY33" fmla="*/ 10014 h 16299"/>
                <a:gd name="connsiteX34" fmla="*/ 8567 w 10067"/>
                <a:gd name="connsiteY34" fmla="*/ 12297 h 16299"/>
                <a:gd name="connsiteX35" fmla="*/ 8616 w 10067"/>
                <a:gd name="connsiteY35" fmla="*/ 10453 h 16299"/>
                <a:gd name="connsiteX36" fmla="*/ 8696 w 10067"/>
                <a:gd name="connsiteY36" fmla="*/ 11682 h 16299"/>
                <a:gd name="connsiteX37" fmla="*/ 8760 w 10067"/>
                <a:gd name="connsiteY37" fmla="*/ 9663 h 16299"/>
                <a:gd name="connsiteX38" fmla="*/ 8873 w 10067"/>
                <a:gd name="connsiteY38" fmla="*/ 12736 h 16299"/>
                <a:gd name="connsiteX39" fmla="*/ 8921 w 10067"/>
                <a:gd name="connsiteY39" fmla="*/ 10014 h 16299"/>
                <a:gd name="connsiteX40" fmla="*/ 9002 w 10067"/>
                <a:gd name="connsiteY40" fmla="*/ 11858 h 16299"/>
                <a:gd name="connsiteX41" fmla="*/ 9050 w 10067"/>
                <a:gd name="connsiteY41" fmla="*/ 10277 h 16299"/>
                <a:gd name="connsiteX42" fmla="*/ 9307 w 10067"/>
                <a:gd name="connsiteY42" fmla="*/ 10980 h 16299"/>
                <a:gd name="connsiteX43" fmla="*/ 9709 w 10067"/>
                <a:gd name="connsiteY43" fmla="*/ 10014 h 16299"/>
                <a:gd name="connsiteX44" fmla="*/ 10067 w 10067"/>
                <a:gd name="connsiteY44" fmla="*/ 0 h 16299"/>
                <a:gd name="connsiteX0" fmla="*/ 0 w 10067"/>
                <a:gd name="connsiteY0" fmla="*/ 9326 h 16299"/>
                <a:gd name="connsiteX1" fmla="*/ 403 w 10067"/>
                <a:gd name="connsiteY1" fmla="*/ 8883 h 16299"/>
                <a:gd name="connsiteX2" fmla="*/ 582 w 10067"/>
                <a:gd name="connsiteY2" fmla="*/ 9813 h 16299"/>
                <a:gd name="connsiteX3" fmla="*/ 752 w 10067"/>
                <a:gd name="connsiteY3" fmla="*/ 9179 h 16299"/>
                <a:gd name="connsiteX4" fmla="*/ 1217 w 10067"/>
                <a:gd name="connsiteY4" fmla="*/ 9514 h 16299"/>
                <a:gd name="connsiteX5" fmla="*/ 1397 w 10067"/>
                <a:gd name="connsiteY5" fmla="*/ 12561 h 16299"/>
                <a:gd name="connsiteX6" fmla="*/ 2201 w 10067"/>
                <a:gd name="connsiteY6" fmla="*/ 12561 h 16299"/>
                <a:gd name="connsiteX7" fmla="*/ 2346 w 10067"/>
                <a:gd name="connsiteY7" fmla="*/ 11770 h 16299"/>
                <a:gd name="connsiteX8" fmla="*/ 2764 w 10067"/>
                <a:gd name="connsiteY8" fmla="*/ 11946 h 16299"/>
                <a:gd name="connsiteX9" fmla="*/ 3246 w 10067"/>
                <a:gd name="connsiteY9" fmla="*/ 12912 h 16299"/>
                <a:gd name="connsiteX10" fmla="*/ 3712 w 10067"/>
                <a:gd name="connsiteY10" fmla="*/ 12209 h 16299"/>
                <a:gd name="connsiteX11" fmla="*/ 3889 w 10067"/>
                <a:gd name="connsiteY11" fmla="*/ 11156 h 16299"/>
                <a:gd name="connsiteX12" fmla="*/ 4050 w 10067"/>
                <a:gd name="connsiteY12" fmla="*/ 8609 h 16299"/>
                <a:gd name="connsiteX13" fmla="*/ 4194 w 10067"/>
                <a:gd name="connsiteY13" fmla="*/ 6765 h 16299"/>
                <a:gd name="connsiteX14" fmla="*/ 4291 w 10067"/>
                <a:gd name="connsiteY14" fmla="*/ 9136 h 16299"/>
                <a:gd name="connsiteX15" fmla="*/ 4484 w 10067"/>
                <a:gd name="connsiteY15" fmla="*/ 11419 h 16299"/>
                <a:gd name="connsiteX16" fmla="*/ 4821 w 10067"/>
                <a:gd name="connsiteY16" fmla="*/ 12034 h 16299"/>
                <a:gd name="connsiteX17" fmla="*/ 5014 w 10067"/>
                <a:gd name="connsiteY17" fmla="*/ 12736 h 16299"/>
                <a:gd name="connsiteX18" fmla="*/ 5416 w 10067"/>
                <a:gd name="connsiteY18" fmla="*/ 11595 h 16299"/>
                <a:gd name="connsiteX19" fmla="*/ 5706 w 10067"/>
                <a:gd name="connsiteY19" fmla="*/ 12297 h 16299"/>
                <a:gd name="connsiteX20" fmla="*/ 6011 w 10067"/>
                <a:gd name="connsiteY20" fmla="*/ 12034 h 16299"/>
                <a:gd name="connsiteX21" fmla="*/ 6654 w 10067"/>
                <a:gd name="connsiteY21" fmla="*/ 11682 h 16299"/>
                <a:gd name="connsiteX22" fmla="*/ 6911 w 10067"/>
                <a:gd name="connsiteY22" fmla="*/ 12648 h 16299"/>
                <a:gd name="connsiteX23" fmla="*/ 7201 w 10067"/>
                <a:gd name="connsiteY23" fmla="*/ 15371 h 16299"/>
                <a:gd name="connsiteX24" fmla="*/ 7249 w 10067"/>
                <a:gd name="connsiteY24" fmla="*/ 16073 h 16299"/>
                <a:gd name="connsiteX25" fmla="*/ 7297 w 10067"/>
                <a:gd name="connsiteY25" fmla="*/ 11770 h 16299"/>
                <a:gd name="connsiteX26" fmla="*/ 7539 w 10067"/>
                <a:gd name="connsiteY26" fmla="*/ 10541 h 16299"/>
                <a:gd name="connsiteX27" fmla="*/ 7812 w 10067"/>
                <a:gd name="connsiteY27" fmla="*/ 10804 h 16299"/>
                <a:gd name="connsiteX28" fmla="*/ 7973 w 10067"/>
                <a:gd name="connsiteY28" fmla="*/ 11156 h 16299"/>
                <a:gd name="connsiteX29" fmla="*/ 8133 w 10067"/>
                <a:gd name="connsiteY29" fmla="*/ 10629 h 16299"/>
                <a:gd name="connsiteX30" fmla="*/ 8326 w 10067"/>
                <a:gd name="connsiteY30" fmla="*/ 9751 h 16299"/>
                <a:gd name="connsiteX31" fmla="*/ 8391 w 10067"/>
                <a:gd name="connsiteY31" fmla="*/ 10717 h 16299"/>
                <a:gd name="connsiteX32" fmla="*/ 8423 w 10067"/>
                <a:gd name="connsiteY32" fmla="*/ 11770 h 16299"/>
                <a:gd name="connsiteX33" fmla="*/ 8471 w 10067"/>
                <a:gd name="connsiteY33" fmla="*/ 10014 h 16299"/>
                <a:gd name="connsiteX34" fmla="*/ 8567 w 10067"/>
                <a:gd name="connsiteY34" fmla="*/ 12297 h 16299"/>
                <a:gd name="connsiteX35" fmla="*/ 8616 w 10067"/>
                <a:gd name="connsiteY35" fmla="*/ 10453 h 16299"/>
                <a:gd name="connsiteX36" fmla="*/ 8696 w 10067"/>
                <a:gd name="connsiteY36" fmla="*/ 11682 h 16299"/>
                <a:gd name="connsiteX37" fmla="*/ 8760 w 10067"/>
                <a:gd name="connsiteY37" fmla="*/ 9663 h 16299"/>
                <a:gd name="connsiteX38" fmla="*/ 8873 w 10067"/>
                <a:gd name="connsiteY38" fmla="*/ 12736 h 16299"/>
                <a:gd name="connsiteX39" fmla="*/ 8921 w 10067"/>
                <a:gd name="connsiteY39" fmla="*/ 10014 h 16299"/>
                <a:gd name="connsiteX40" fmla="*/ 9002 w 10067"/>
                <a:gd name="connsiteY40" fmla="*/ 11858 h 16299"/>
                <a:gd name="connsiteX41" fmla="*/ 9050 w 10067"/>
                <a:gd name="connsiteY41" fmla="*/ 10277 h 16299"/>
                <a:gd name="connsiteX42" fmla="*/ 9307 w 10067"/>
                <a:gd name="connsiteY42" fmla="*/ 10980 h 16299"/>
                <a:gd name="connsiteX43" fmla="*/ 9709 w 10067"/>
                <a:gd name="connsiteY43" fmla="*/ 10014 h 16299"/>
                <a:gd name="connsiteX44" fmla="*/ 10067 w 10067"/>
                <a:gd name="connsiteY44" fmla="*/ 0 h 16299"/>
                <a:gd name="connsiteX0" fmla="*/ 0 w 10147"/>
                <a:gd name="connsiteY0" fmla="*/ 9326 h 16299"/>
                <a:gd name="connsiteX1" fmla="*/ 483 w 10147"/>
                <a:gd name="connsiteY1" fmla="*/ 8883 h 16299"/>
                <a:gd name="connsiteX2" fmla="*/ 662 w 10147"/>
                <a:gd name="connsiteY2" fmla="*/ 9813 h 16299"/>
                <a:gd name="connsiteX3" fmla="*/ 832 w 10147"/>
                <a:gd name="connsiteY3" fmla="*/ 9179 h 16299"/>
                <a:gd name="connsiteX4" fmla="*/ 1297 w 10147"/>
                <a:gd name="connsiteY4" fmla="*/ 9514 h 16299"/>
                <a:gd name="connsiteX5" fmla="*/ 1477 w 10147"/>
                <a:gd name="connsiteY5" fmla="*/ 12561 h 16299"/>
                <a:gd name="connsiteX6" fmla="*/ 2281 w 10147"/>
                <a:gd name="connsiteY6" fmla="*/ 12561 h 16299"/>
                <a:gd name="connsiteX7" fmla="*/ 2426 w 10147"/>
                <a:gd name="connsiteY7" fmla="*/ 11770 h 16299"/>
                <a:gd name="connsiteX8" fmla="*/ 2844 w 10147"/>
                <a:gd name="connsiteY8" fmla="*/ 11946 h 16299"/>
                <a:gd name="connsiteX9" fmla="*/ 3326 w 10147"/>
                <a:gd name="connsiteY9" fmla="*/ 12912 h 16299"/>
                <a:gd name="connsiteX10" fmla="*/ 3792 w 10147"/>
                <a:gd name="connsiteY10" fmla="*/ 12209 h 16299"/>
                <a:gd name="connsiteX11" fmla="*/ 3969 w 10147"/>
                <a:gd name="connsiteY11" fmla="*/ 11156 h 16299"/>
                <a:gd name="connsiteX12" fmla="*/ 4130 w 10147"/>
                <a:gd name="connsiteY12" fmla="*/ 8609 h 16299"/>
                <a:gd name="connsiteX13" fmla="*/ 4274 w 10147"/>
                <a:gd name="connsiteY13" fmla="*/ 6765 h 16299"/>
                <a:gd name="connsiteX14" fmla="*/ 4371 w 10147"/>
                <a:gd name="connsiteY14" fmla="*/ 9136 h 16299"/>
                <a:gd name="connsiteX15" fmla="*/ 4564 w 10147"/>
                <a:gd name="connsiteY15" fmla="*/ 11419 h 16299"/>
                <a:gd name="connsiteX16" fmla="*/ 4901 w 10147"/>
                <a:gd name="connsiteY16" fmla="*/ 12034 h 16299"/>
                <a:gd name="connsiteX17" fmla="*/ 5094 w 10147"/>
                <a:gd name="connsiteY17" fmla="*/ 12736 h 16299"/>
                <a:gd name="connsiteX18" fmla="*/ 5496 w 10147"/>
                <a:gd name="connsiteY18" fmla="*/ 11595 h 16299"/>
                <a:gd name="connsiteX19" fmla="*/ 5786 w 10147"/>
                <a:gd name="connsiteY19" fmla="*/ 12297 h 16299"/>
                <a:gd name="connsiteX20" fmla="*/ 6091 w 10147"/>
                <a:gd name="connsiteY20" fmla="*/ 12034 h 16299"/>
                <a:gd name="connsiteX21" fmla="*/ 6734 w 10147"/>
                <a:gd name="connsiteY21" fmla="*/ 11682 h 16299"/>
                <a:gd name="connsiteX22" fmla="*/ 6991 w 10147"/>
                <a:gd name="connsiteY22" fmla="*/ 12648 h 16299"/>
                <a:gd name="connsiteX23" fmla="*/ 7281 w 10147"/>
                <a:gd name="connsiteY23" fmla="*/ 15371 h 16299"/>
                <a:gd name="connsiteX24" fmla="*/ 7329 w 10147"/>
                <a:gd name="connsiteY24" fmla="*/ 16073 h 16299"/>
                <a:gd name="connsiteX25" fmla="*/ 7377 w 10147"/>
                <a:gd name="connsiteY25" fmla="*/ 11770 h 16299"/>
                <a:gd name="connsiteX26" fmla="*/ 7619 w 10147"/>
                <a:gd name="connsiteY26" fmla="*/ 10541 h 16299"/>
                <a:gd name="connsiteX27" fmla="*/ 7892 w 10147"/>
                <a:gd name="connsiteY27" fmla="*/ 10804 h 16299"/>
                <a:gd name="connsiteX28" fmla="*/ 8053 w 10147"/>
                <a:gd name="connsiteY28" fmla="*/ 11156 h 16299"/>
                <a:gd name="connsiteX29" fmla="*/ 8213 w 10147"/>
                <a:gd name="connsiteY29" fmla="*/ 10629 h 16299"/>
                <a:gd name="connsiteX30" fmla="*/ 8406 w 10147"/>
                <a:gd name="connsiteY30" fmla="*/ 9751 h 16299"/>
                <a:gd name="connsiteX31" fmla="*/ 8471 w 10147"/>
                <a:gd name="connsiteY31" fmla="*/ 10717 h 16299"/>
                <a:gd name="connsiteX32" fmla="*/ 8503 w 10147"/>
                <a:gd name="connsiteY32" fmla="*/ 11770 h 16299"/>
                <a:gd name="connsiteX33" fmla="*/ 8551 w 10147"/>
                <a:gd name="connsiteY33" fmla="*/ 10014 h 16299"/>
                <a:gd name="connsiteX34" fmla="*/ 8647 w 10147"/>
                <a:gd name="connsiteY34" fmla="*/ 12297 h 16299"/>
                <a:gd name="connsiteX35" fmla="*/ 8696 w 10147"/>
                <a:gd name="connsiteY35" fmla="*/ 10453 h 16299"/>
                <a:gd name="connsiteX36" fmla="*/ 8776 w 10147"/>
                <a:gd name="connsiteY36" fmla="*/ 11682 h 16299"/>
                <a:gd name="connsiteX37" fmla="*/ 8840 w 10147"/>
                <a:gd name="connsiteY37" fmla="*/ 9663 h 16299"/>
                <a:gd name="connsiteX38" fmla="*/ 8953 w 10147"/>
                <a:gd name="connsiteY38" fmla="*/ 12736 h 16299"/>
                <a:gd name="connsiteX39" fmla="*/ 9001 w 10147"/>
                <a:gd name="connsiteY39" fmla="*/ 10014 h 16299"/>
                <a:gd name="connsiteX40" fmla="*/ 9082 w 10147"/>
                <a:gd name="connsiteY40" fmla="*/ 11858 h 16299"/>
                <a:gd name="connsiteX41" fmla="*/ 9130 w 10147"/>
                <a:gd name="connsiteY41" fmla="*/ 10277 h 16299"/>
                <a:gd name="connsiteX42" fmla="*/ 9387 w 10147"/>
                <a:gd name="connsiteY42" fmla="*/ 10980 h 16299"/>
                <a:gd name="connsiteX43" fmla="*/ 9789 w 10147"/>
                <a:gd name="connsiteY43" fmla="*/ 10014 h 16299"/>
                <a:gd name="connsiteX44" fmla="*/ 10147 w 10147"/>
                <a:gd name="connsiteY44" fmla="*/ 0 h 16299"/>
                <a:gd name="connsiteX0" fmla="*/ 0 w 10147"/>
                <a:gd name="connsiteY0" fmla="*/ 9326 h 16299"/>
                <a:gd name="connsiteX1" fmla="*/ 483 w 10147"/>
                <a:gd name="connsiteY1" fmla="*/ 8883 h 16299"/>
                <a:gd name="connsiteX2" fmla="*/ 662 w 10147"/>
                <a:gd name="connsiteY2" fmla="*/ 9813 h 16299"/>
                <a:gd name="connsiteX3" fmla="*/ 832 w 10147"/>
                <a:gd name="connsiteY3" fmla="*/ 9179 h 16299"/>
                <a:gd name="connsiteX4" fmla="*/ 1297 w 10147"/>
                <a:gd name="connsiteY4" fmla="*/ 9514 h 16299"/>
                <a:gd name="connsiteX5" fmla="*/ 1477 w 10147"/>
                <a:gd name="connsiteY5" fmla="*/ 12561 h 16299"/>
                <a:gd name="connsiteX6" fmla="*/ 2281 w 10147"/>
                <a:gd name="connsiteY6" fmla="*/ 12561 h 16299"/>
                <a:gd name="connsiteX7" fmla="*/ 2426 w 10147"/>
                <a:gd name="connsiteY7" fmla="*/ 11770 h 16299"/>
                <a:gd name="connsiteX8" fmla="*/ 2844 w 10147"/>
                <a:gd name="connsiteY8" fmla="*/ 11946 h 16299"/>
                <a:gd name="connsiteX9" fmla="*/ 3326 w 10147"/>
                <a:gd name="connsiteY9" fmla="*/ 12912 h 16299"/>
                <a:gd name="connsiteX10" fmla="*/ 3792 w 10147"/>
                <a:gd name="connsiteY10" fmla="*/ 12209 h 16299"/>
                <a:gd name="connsiteX11" fmla="*/ 4130 w 10147"/>
                <a:gd name="connsiteY11" fmla="*/ 8609 h 16299"/>
                <a:gd name="connsiteX12" fmla="*/ 4274 w 10147"/>
                <a:gd name="connsiteY12" fmla="*/ 6765 h 16299"/>
                <a:gd name="connsiteX13" fmla="*/ 4371 w 10147"/>
                <a:gd name="connsiteY13" fmla="*/ 9136 h 16299"/>
                <a:gd name="connsiteX14" fmla="*/ 4564 w 10147"/>
                <a:gd name="connsiteY14" fmla="*/ 11419 h 16299"/>
                <a:gd name="connsiteX15" fmla="*/ 4901 w 10147"/>
                <a:gd name="connsiteY15" fmla="*/ 12034 h 16299"/>
                <a:gd name="connsiteX16" fmla="*/ 5094 w 10147"/>
                <a:gd name="connsiteY16" fmla="*/ 12736 h 16299"/>
                <a:gd name="connsiteX17" fmla="*/ 5496 w 10147"/>
                <a:gd name="connsiteY17" fmla="*/ 11595 h 16299"/>
                <a:gd name="connsiteX18" fmla="*/ 5786 w 10147"/>
                <a:gd name="connsiteY18" fmla="*/ 12297 h 16299"/>
                <a:gd name="connsiteX19" fmla="*/ 6091 w 10147"/>
                <a:gd name="connsiteY19" fmla="*/ 12034 h 16299"/>
                <a:gd name="connsiteX20" fmla="*/ 6734 w 10147"/>
                <a:gd name="connsiteY20" fmla="*/ 11682 h 16299"/>
                <a:gd name="connsiteX21" fmla="*/ 6991 w 10147"/>
                <a:gd name="connsiteY21" fmla="*/ 12648 h 16299"/>
                <a:gd name="connsiteX22" fmla="*/ 7281 w 10147"/>
                <a:gd name="connsiteY22" fmla="*/ 15371 h 16299"/>
                <a:gd name="connsiteX23" fmla="*/ 7329 w 10147"/>
                <a:gd name="connsiteY23" fmla="*/ 16073 h 16299"/>
                <a:gd name="connsiteX24" fmla="*/ 7377 w 10147"/>
                <a:gd name="connsiteY24" fmla="*/ 11770 h 16299"/>
                <a:gd name="connsiteX25" fmla="*/ 7619 w 10147"/>
                <a:gd name="connsiteY25" fmla="*/ 10541 h 16299"/>
                <a:gd name="connsiteX26" fmla="*/ 7892 w 10147"/>
                <a:gd name="connsiteY26" fmla="*/ 10804 h 16299"/>
                <a:gd name="connsiteX27" fmla="*/ 8053 w 10147"/>
                <a:gd name="connsiteY27" fmla="*/ 11156 h 16299"/>
                <a:gd name="connsiteX28" fmla="*/ 8213 w 10147"/>
                <a:gd name="connsiteY28" fmla="*/ 10629 h 16299"/>
                <a:gd name="connsiteX29" fmla="*/ 8406 w 10147"/>
                <a:gd name="connsiteY29" fmla="*/ 9751 h 16299"/>
                <a:gd name="connsiteX30" fmla="*/ 8471 w 10147"/>
                <a:gd name="connsiteY30" fmla="*/ 10717 h 16299"/>
                <a:gd name="connsiteX31" fmla="*/ 8503 w 10147"/>
                <a:gd name="connsiteY31" fmla="*/ 11770 h 16299"/>
                <a:gd name="connsiteX32" fmla="*/ 8551 w 10147"/>
                <a:gd name="connsiteY32" fmla="*/ 10014 h 16299"/>
                <a:gd name="connsiteX33" fmla="*/ 8647 w 10147"/>
                <a:gd name="connsiteY33" fmla="*/ 12297 h 16299"/>
                <a:gd name="connsiteX34" fmla="*/ 8696 w 10147"/>
                <a:gd name="connsiteY34" fmla="*/ 10453 h 16299"/>
                <a:gd name="connsiteX35" fmla="*/ 8776 w 10147"/>
                <a:gd name="connsiteY35" fmla="*/ 11682 h 16299"/>
                <a:gd name="connsiteX36" fmla="*/ 8840 w 10147"/>
                <a:gd name="connsiteY36" fmla="*/ 9663 h 16299"/>
                <a:gd name="connsiteX37" fmla="*/ 8953 w 10147"/>
                <a:gd name="connsiteY37" fmla="*/ 12736 h 16299"/>
                <a:gd name="connsiteX38" fmla="*/ 9001 w 10147"/>
                <a:gd name="connsiteY38" fmla="*/ 10014 h 16299"/>
                <a:gd name="connsiteX39" fmla="*/ 9082 w 10147"/>
                <a:gd name="connsiteY39" fmla="*/ 11858 h 16299"/>
                <a:gd name="connsiteX40" fmla="*/ 9130 w 10147"/>
                <a:gd name="connsiteY40" fmla="*/ 10277 h 16299"/>
                <a:gd name="connsiteX41" fmla="*/ 9387 w 10147"/>
                <a:gd name="connsiteY41" fmla="*/ 10980 h 16299"/>
                <a:gd name="connsiteX42" fmla="*/ 9789 w 10147"/>
                <a:gd name="connsiteY42" fmla="*/ 10014 h 16299"/>
                <a:gd name="connsiteX43" fmla="*/ 10147 w 10147"/>
                <a:gd name="connsiteY43" fmla="*/ 0 h 16299"/>
                <a:gd name="connsiteX0" fmla="*/ 0 w 10147"/>
                <a:gd name="connsiteY0" fmla="*/ 9326 h 16299"/>
                <a:gd name="connsiteX1" fmla="*/ 483 w 10147"/>
                <a:gd name="connsiteY1" fmla="*/ 8883 h 16299"/>
                <a:gd name="connsiteX2" fmla="*/ 662 w 10147"/>
                <a:gd name="connsiteY2" fmla="*/ 9813 h 16299"/>
                <a:gd name="connsiteX3" fmla="*/ 832 w 10147"/>
                <a:gd name="connsiteY3" fmla="*/ 9179 h 16299"/>
                <a:gd name="connsiteX4" fmla="*/ 1297 w 10147"/>
                <a:gd name="connsiteY4" fmla="*/ 9514 h 16299"/>
                <a:gd name="connsiteX5" fmla="*/ 1477 w 10147"/>
                <a:gd name="connsiteY5" fmla="*/ 12561 h 16299"/>
                <a:gd name="connsiteX6" fmla="*/ 2281 w 10147"/>
                <a:gd name="connsiteY6" fmla="*/ 12561 h 16299"/>
                <a:gd name="connsiteX7" fmla="*/ 2426 w 10147"/>
                <a:gd name="connsiteY7" fmla="*/ 11770 h 16299"/>
                <a:gd name="connsiteX8" fmla="*/ 2844 w 10147"/>
                <a:gd name="connsiteY8" fmla="*/ 11946 h 16299"/>
                <a:gd name="connsiteX9" fmla="*/ 3326 w 10147"/>
                <a:gd name="connsiteY9" fmla="*/ 12912 h 16299"/>
                <a:gd name="connsiteX10" fmla="*/ 3792 w 10147"/>
                <a:gd name="connsiteY10" fmla="*/ 12209 h 16299"/>
                <a:gd name="connsiteX11" fmla="*/ 4274 w 10147"/>
                <a:gd name="connsiteY11" fmla="*/ 6765 h 16299"/>
                <a:gd name="connsiteX12" fmla="*/ 4371 w 10147"/>
                <a:gd name="connsiteY12" fmla="*/ 9136 h 16299"/>
                <a:gd name="connsiteX13" fmla="*/ 4564 w 10147"/>
                <a:gd name="connsiteY13" fmla="*/ 11419 h 16299"/>
                <a:gd name="connsiteX14" fmla="*/ 4901 w 10147"/>
                <a:gd name="connsiteY14" fmla="*/ 12034 h 16299"/>
                <a:gd name="connsiteX15" fmla="*/ 5094 w 10147"/>
                <a:gd name="connsiteY15" fmla="*/ 12736 h 16299"/>
                <a:gd name="connsiteX16" fmla="*/ 5496 w 10147"/>
                <a:gd name="connsiteY16" fmla="*/ 11595 h 16299"/>
                <a:gd name="connsiteX17" fmla="*/ 5786 w 10147"/>
                <a:gd name="connsiteY17" fmla="*/ 12297 h 16299"/>
                <a:gd name="connsiteX18" fmla="*/ 6091 w 10147"/>
                <a:gd name="connsiteY18" fmla="*/ 12034 h 16299"/>
                <a:gd name="connsiteX19" fmla="*/ 6734 w 10147"/>
                <a:gd name="connsiteY19" fmla="*/ 11682 h 16299"/>
                <a:gd name="connsiteX20" fmla="*/ 6991 w 10147"/>
                <a:gd name="connsiteY20" fmla="*/ 12648 h 16299"/>
                <a:gd name="connsiteX21" fmla="*/ 7281 w 10147"/>
                <a:gd name="connsiteY21" fmla="*/ 15371 h 16299"/>
                <a:gd name="connsiteX22" fmla="*/ 7329 w 10147"/>
                <a:gd name="connsiteY22" fmla="*/ 16073 h 16299"/>
                <a:gd name="connsiteX23" fmla="*/ 7377 w 10147"/>
                <a:gd name="connsiteY23" fmla="*/ 11770 h 16299"/>
                <a:gd name="connsiteX24" fmla="*/ 7619 w 10147"/>
                <a:gd name="connsiteY24" fmla="*/ 10541 h 16299"/>
                <a:gd name="connsiteX25" fmla="*/ 7892 w 10147"/>
                <a:gd name="connsiteY25" fmla="*/ 10804 h 16299"/>
                <a:gd name="connsiteX26" fmla="*/ 8053 w 10147"/>
                <a:gd name="connsiteY26" fmla="*/ 11156 h 16299"/>
                <a:gd name="connsiteX27" fmla="*/ 8213 w 10147"/>
                <a:gd name="connsiteY27" fmla="*/ 10629 h 16299"/>
                <a:gd name="connsiteX28" fmla="*/ 8406 w 10147"/>
                <a:gd name="connsiteY28" fmla="*/ 9751 h 16299"/>
                <a:gd name="connsiteX29" fmla="*/ 8471 w 10147"/>
                <a:gd name="connsiteY29" fmla="*/ 10717 h 16299"/>
                <a:gd name="connsiteX30" fmla="*/ 8503 w 10147"/>
                <a:gd name="connsiteY30" fmla="*/ 11770 h 16299"/>
                <a:gd name="connsiteX31" fmla="*/ 8551 w 10147"/>
                <a:gd name="connsiteY31" fmla="*/ 10014 h 16299"/>
                <a:gd name="connsiteX32" fmla="*/ 8647 w 10147"/>
                <a:gd name="connsiteY32" fmla="*/ 12297 h 16299"/>
                <a:gd name="connsiteX33" fmla="*/ 8696 w 10147"/>
                <a:gd name="connsiteY33" fmla="*/ 10453 h 16299"/>
                <a:gd name="connsiteX34" fmla="*/ 8776 w 10147"/>
                <a:gd name="connsiteY34" fmla="*/ 11682 h 16299"/>
                <a:gd name="connsiteX35" fmla="*/ 8840 w 10147"/>
                <a:gd name="connsiteY35" fmla="*/ 9663 h 16299"/>
                <a:gd name="connsiteX36" fmla="*/ 8953 w 10147"/>
                <a:gd name="connsiteY36" fmla="*/ 12736 h 16299"/>
                <a:gd name="connsiteX37" fmla="*/ 9001 w 10147"/>
                <a:gd name="connsiteY37" fmla="*/ 10014 h 16299"/>
                <a:gd name="connsiteX38" fmla="*/ 9082 w 10147"/>
                <a:gd name="connsiteY38" fmla="*/ 11858 h 16299"/>
                <a:gd name="connsiteX39" fmla="*/ 9130 w 10147"/>
                <a:gd name="connsiteY39" fmla="*/ 10277 h 16299"/>
                <a:gd name="connsiteX40" fmla="*/ 9387 w 10147"/>
                <a:gd name="connsiteY40" fmla="*/ 10980 h 16299"/>
                <a:gd name="connsiteX41" fmla="*/ 9789 w 10147"/>
                <a:gd name="connsiteY41" fmla="*/ 10014 h 16299"/>
                <a:gd name="connsiteX42" fmla="*/ 10147 w 10147"/>
                <a:gd name="connsiteY42" fmla="*/ 0 h 16299"/>
                <a:gd name="connsiteX0" fmla="*/ 0 w 10147"/>
                <a:gd name="connsiteY0" fmla="*/ 9326 h 16299"/>
                <a:gd name="connsiteX1" fmla="*/ 483 w 10147"/>
                <a:gd name="connsiteY1" fmla="*/ 8883 h 16299"/>
                <a:gd name="connsiteX2" fmla="*/ 662 w 10147"/>
                <a:gd name="connsiteY2" fmla="*/ 9813 h 16299"/>
                <a:gd name="connsiteX3" fmla="*/ 832 w 10147"/>
                <a:gd name="connsiteY3" fmla="*/ 9179 h 16299"/>
                <a:gd name="connsiteX4" fmla="*/ 1297 w 10147"/>
                <a:gd name="connsiteY4" fmla="*/ 9514 h 16299"/>
                <a:gd name="connsiteX5" fmla="*/ 1477 w 10147"/>
                <a:gd name="connsiteY5" fmla="*/ 12561 h 16299"/>
                <a:gd name="connsiteX6" fmla="*/ 2281 w 10147"/>
                <a:gd name="connsiteY6" fmla="*/ 12561 h 16299"/>
                <a:gd name="connsiteX7" fmla="*/ 2426 w 10147"/>
                <a:gd name="connsiteY7" fmla="*/ 11770 h 16299"/>
                <a:gd name="connsiteX8" fmla="*/ 2844 w 10147"/>
                <a:gd name="connsiteY8" fmla="*/ 11946 h 16299"/>
                <a:gd name="connsiteX9" fmla="*/ 3326 w 10147"/>
                <a:gd name="connsiteY9" fmla="*/ 12912 h 16299"/>
                <a:gd name="connsiteX10" fmla="*/ 3792 w 10147"/>
                <a:gd name="connsiteY10" fmla="*/ 12209 h 16299"/>
                <a:gd name="connsiteX11" fmla="*/ 4371 w 10147"/>
                <a:gd name="connsiteY11" fmla="*/ 9136 h 16299"/>
                <a:gd name="connsiteX12" fmla="*/ 4564 w 10147"/>
                <a:gd name="connsiteY12" fmla="*/ 11419 h 16299"/>
                <a:gd name="connsiteX13" fmla="*/ 4901 w 10147"/>
                <a:gd name="connsiteY13" fmla="*/ 12034 h 16299"/>
                <a:gd name="connsiteX14" fmla="*/ 5094 w 10147"/>
                <a:gd name="connsiteY14" fmla="*/ 12736 h 16299"/>
                <a:gd name="connsiteX15" fmla="*/ 5496 w 10147"/>
                <a:gd name="connsiteY15" fmla="*/ 11595 h 16299"/>
                <a:gd name="connsiteX16" fmla="*/ 5786 w 10147"/>
                <a:gd name="connsiteY16" fmla="*/ 12297 h 16299"/>
                <a:gd name="connsiteX17" fmla="*/ 6091 w 10147"/>
                <a:gd name="connsiteY17" fmla="*/ 12034 h 16299"/>
                <a:gd name="connsiteX18" fmla="*/ 6734 w 10147"/>
                <a:gd name="connsiteY18" fmla="*/ 11682 h 16299"/>
                <a:gd name="connsiteX19" fmla="*/ 6991 w 10147"/>
                <a:gd name="connsiteY19" fmla="*/ 12648 h 16299"/>
                <a:gd name="connsiteX20" fmla="*/ 7281 w 10147"/>
                <a:gd name="connsiteY20" fmla="*/ 15371 h 16299"/>
                <a:gd name="connsiteX21" fmla="*/ 7329 w 10147"/>
                <a:gd name="connsiteY21" fmla="*/ 16073 h 16299"/>
                <a:gd name="connsiteX22" fmla="*/ 7377 w 10147"/>
                <a:gd name="connsiteY22" fmla="*/ 11770 h 16299"/>
                <a:gd name="connsiteX23" fmla="*/ 7619 w 10147"/>
                <a:gd name="connsiteY23" fmla="*/ 10541 h 16299"/>
                <a:gd name="connsiteX24" fmla="*/ 7892 w 10147"/>
                <a:gd name="connsiteY24" fmla="*/ 10804 h 16299"/>
                <a:gd name="connsiteX25" fmla="*/ 8053 w 10147"/>
                <a:gd name="connsiteY25" fmla="*/ 11156 h 16299"/>
                <a:gd name="connsiteX26" fmla="*/ 8213 w 10147"/>
                <a:gd name="connsiteY26" fmla="*/ 10629 h 16299"/>
                <a:gd name="connsiteX27" fmla="*/ 8406 w 10147"/>
                <a:gd name="connsiteY27" fmla="*/ 9751 h 16299"/>
                <a:gd name="connsiteX28" fmla="*/ 8471 w 10147"/>
                <a:gd name="connsiteY28" fmla="*/ 10717 h 16299"/>
                <a:gd name="connsiteX29" fmla="*/ 8503 w 10147"/>
                <a:gd name="connsiteY29" fmla="*/ 11770 h 16299"/>
                <a:gd name="connsiteX30" fmla="*/ 8551 w 10147"/>
                <a:gd name="connsiteY30" fmla="*/ 10014 h 16299"/>
                <a:gd name="connsiteX31" fmla="*/ 8647 w 10147"/>
                <a:gd name="connsiteY31" fmla="*/ 12297 h 16299"/>
                <a:gd name="connsiteX32" fmla="*/ 8696 w 10147"/>
                <a:gd name="connsiteY32" fmla="*/ 10453 h 16299"/>
                <a:gd name="connsiteX33" fmla="*/ 8776 w 10147"/>
                <a:gd name="connsiteY33" fmla="*/ 11682 h 16299"/>
                <a:gd name="connsiteX34" fmla="*/ 8840 w 10147"/>
                <a:gd name="connsiteY34" fmla="*/ 9663 h 16299"/>
                <a:gd name="connsiteX35" fmla="*/ 8953 w 10147"/>
                <a:gd name="connsiteY35" fmla="*/ 12736 h 16299"/>
                <a:gd name="connsiteX36" fmla="*/ 9001 w 10147"/>
                <a:gd name="connsiteY36" fmla="*/ 10014 h 16299"/>
                <a:gd name="connsiteX37" fmla="*/ 9082 w 10147"/>
                <a:gd name="connsiteY37" fmla="*/ 11858 h 16299"/>
                <a:gd name="connsiteX38" fmla="*/ 9130 w 10147"/>
                <a:gd name="connsiteY38" fmla="*/ 10277 h 16299"/>
                <a:gd name="connsiteX39" fmla="*/ 9387 w 10147"/>
                <a:gd name="connsiteY39" fmla="*/ 10980 h 16299"/>
                <a:gd name="connsiteX40" fmla="*/ 9789 w 10147"/>
                <a:gd name="connsiteY40" fmla="*/ 10014 h 16299"/>
                <a:gd name="connsiteX41" fmla="*/ 10147 w 10147"/>
                <a:gd name="connsiteY41" fmla="*/ 0 h 16299"/>
                <a:gd name="connsiteX0" fmla="*/ 0 w 10147"/>
                <a:gd name="connsiteY0" fmla="*/ 9326 h 16299"/>
                <a:gd name="connsiteX1" fmla="*/ 483 w 10147"/>
                <a:gd name="connsiteY1" fmla="*/ 8883 h 16299"/>
                <a:gd name="connsiteX2" fmla="*/ 662 w 10147"/>
                <a:gd name="connsiteY2" fmla="*/ 9813 h 16299"/>
                <a:gd name="connsiteX3" fmla="*/ 832 w 10147"/>
                <a:gd name="connsiteY3" fmla="*/ 9179 h 16299"/>
                <a:gd name="connsiteX4" fmla="*/ 1297 w 10147"/>
                <a:gd name="connsiteY4" fmla="*/ 9514 h 16299"/>
                <a:gd name="connsiteX5" fmla="*/ 1477 w 10147"/>
                <a:gd name="connsiteY5" fmla="*/ 12561 h 16299"/>
                <a:gd name="connsiteX6" fmla="*/ 2281 w 10147"/>
                <a:gd name="connsiteY6" fmla="*/ 12561 h 16299"/>
                <a:gd name="connsiteX7" fmla="*/ 2426 w 10147"/>
                <a:gd name="connsiteY7" fmla="*/ 11770 h 16299"/>
                <a:gd name="connsiteX8" fmla="*/ 2844 w 10147"/>
                <a:gd name="connsiteY8" fmla="*/ 11946 h 16299"/>
                <a:gd name="connsiteX9" fmla="*/ 3326 w 10147"/>
                <a:gd name="connsiteY9" fmla="*/ 12912 h 16299"/>
                <a:gd name="connsiteX10" fmla="*/ 3792 w 10147"/>
                <a:gd name="connsiteY10" fmla="*/ 12209 h 16299"/>
                <a:gd name="connsiteX11" fmla="*/ 4564 w 10147"/>
                <a:gd name="connsiteY11" fmla="*/ 11419 h 16299"/>
                <a:gd name="connsiteX12" fmla="*/ 4901 w 10147"/>
                <a:gd name="connsiteY12" fmla="*/ 12034 h 16299"/>
                <a:gd name="connsiteX13" fmla="*/ 5094 w 10147"/>
                <a:gd name="connsiteY13" fmla="*/ 12736 h 16299"/>
                <a:gd name="connsiteX14" fmla="*/ 5496 w 10147"/>
                <a:gd name="connsiteY14" fmla="*/ 11595 h 16299"/>
                <a:gd name="connsiteX15" fmla="*/ 5786 w 10147"/>
                <a:gd name="connsiteY15" fmla="*/ 12297 h 16299"/>
                <a:gd name="connsiteX16" fmla="*/ 6091 w 10147"/>
                <a:gd name="connsiteY16" fmla="*/ 12034 h 16299"/>
                <a:gd name="connsiteX17" fmla="*/ 6734 w 10147"/>
                <a:gd name="connsiteY17" fmla="*/ 11682 h 16299"/>
                <a:gd name="connsiteX18" fmla="*/ 6991 w 10147"/>
                <a:gd name="connsiteY18" fmla="*/ 12648 h 16299"/>
                <a:gd name="connsiteX19" fmla="*/ 7281 w 10147"/>
                <a:gd name="connsiteY19" fmla="*/ 15371 h 16299"/>
                <a:gd name="connsiteX20" fmla="*/ 7329 w 10147"/>
                <a:gd name="connsiteY20" fmla="*/ 16073 h 16299"/>
                <a:gd name="connsiteX21" fmla="*/ 7377 w 10147"/>
                <a:gd name="connsiteY21" fmla="*/ 11770 h 16299"/>
                <a:gd name="connsiteX22" fmla="*/ 7619 w 10147"/>
                <a:gd name="connsiteY22" fmla="*/ 10541 h 16299"/>
                <a:gd name="connsiteX23" fmla="*/ 7892 w 10147"/>
                <a:gd name="connsiteY23" fmla="*/ 10804 h 16299"/>
                <a:gd name="connsiteX24" fmla="*/ 8053 w 10147"/>
                <a:gd name="connsiteY24" fmla="*/ 11156 h 16299"/>
                <a:gd name="connsiteX25" fmla="*/ 8213 w 10147"/>
                <a:gd name="connsiteY25" fmla="*/ 10629 h 16299"/>
                <a:gd name="connsiteX26" fmla="*/ 8406 w 10147"/>
                <a:gd name="connsiteY26" fmla="*/ 9751 h 16299"/>
                <a:gd name="connsiteX27" fmla="*/ 8471 w 10147"/>
                <a:gd name="connsiteY27" fmla="*/ 10717 h 16299"/>
                <a:gd name="connsiteX28" fmla="*/ 8503 w 10147"/>
                <a:gd name="connsiteY28" fmla="*/ 11770 h 16299"/>
                <a:gd name="connsiteX29" fmla="*/ 8551 w 10147"/>
                <a:gd name="connsiteY29" fmla="*/ 10014 h 16299"/>
                <a:gd name="connsiteX30" fmla="*/ 8647 w 10147"/>
                <a:gd name="connsiteY30" fmla="*/ 12297 h 16299"/>
                <a:gd name="connsiteX31" fmla="*/ 8696 w 10147"/>
                <a:gd name="connsiteY31" fmla="*/ 10453 h 16299"/>
                <a:gd name="connsiteX32" fmla="*/ 8776 w 10147"/>
                <a:gd name="connsiteY32" fmla="*/ 11682 h 16299"/>
                <a:gd name="connsiteX33" fmla="*/ 8840 w 10147"/>
                <a:gd name="connsiteY33" fmla="*/ 9663 h 16299"/>
                <a:gd name="connsiteX34" fmla="*/ 8953 w 10147"/>
                <a:gd name="connsiteY34" fmla="*/ 12736 h 16299"/>
                <a:gd name="connsiteX35" fmla="*/ 9001 w 10147"/>
                <a:gd name="connsiteY35" fmla="*/ 10014 h 16299"/>
                <a:gd name="connsiteX36" fmla="*/ 9082 w 10147"/>
                <a:gd name="connsiteY36" fmla="*/ 11858 h 16299"/>
                <a:gd name="connsiteX37" fmla="*/ 9130 w 10147"/>
                <a:gd name="connsiteY37" fmla="*/ 10277 h 16299"/>
                <a:gd name="connsiteX38" fmla="*/ 9387 w 10147"/>
                <a:gd name="connsiteY38" fmla="*/ 10980 h 16299"/>
                <a:gd name="connsiteX39" fmla="*/ 9789 w 10147"/>
                <a:gd name="connsiteY39" fmla="*/ 10014 h 16299"/>
                <a:gd name="connsiteX40" fmla="*/ 10147 w 10147"/>
                <a:gd name="connsiteY40" fmla="*/ 0 h 16299"/>
                <a:gd name="connsiteX0" fmla="*/ 0 w 10147"/>
                <a:gd name="connsiteY0" fmla="*/ 9326 h 15377"/>
                <a:gd name="connsiteX1" fmla="*/ 483 w 10147"/>
                <a:gd name="connsiteY1" fmla="*/ 8883 h 15377"/>
                <a:gd name="connsiteX2" fmla="*/ 662 w 10147"/>
                <a:gd name="connsiteY2" fmla="*/ 9813 h 15377"/>
                <a:gd name="connsiteX3" fmla="*/ 832 w 10147"/>
                <a:gd name="connsiteY3" fmla="*/ 9179 h 15377"/>
                <a:gd name="connsiteX4" fmla="*/ 1297 w 10147"/>
                <a:gd name="connsiteY4" fmla="*/ 9514 h 15377"/>
                <a:gd name="connsiteX5" fmla="*/ 1477 w 10147"/>
                <a:gd name="connsiteY5" fmla="*/ 12561 h 15377"/>
                <a:gd name="connsiteX6" fmla="*/ 2281 w 10147"/>
                <a:gd name="connsiteY6" fmla="*/ 12561 h 15377"/>
                <a:gd name="connsiteX7" fmla="*/ 2426 w 10147"/>
                <a:gd name="connsiteY7" fmla="*/ 11770 h 15377"/>
                <a:gd name="connsiteX8" fmla="*/ 2844 w 10147"/>
                <a:gd name="connsiteY8" fmla="*/ 11946 h 15377"/>
                <a:gd name="connsiteX9" fmla="*/ 3326 w 10147"/>
                <a:gd name="connsiteY9" fmla="*/ 12912 h 15377"/>
                <a:gd name="connsiteX10" fmla="*/ 3792 w 10147"/>
                <a:gd name="connsiteY10" fmla="*/ 12209 h 15377"/>
                <a:gd name="connsiteX11" fmla="*/ 4564 w 10147"/>
                <a:gd name="connsiteY11" fmla="*/ 11419 h 15377"/>
                <a:gd name="connsiteX12" fmla="*/ 4901 w 10147"/>
                <a:gd name="connsiteY12" fmla="*/ 12034 h 15377"/>
                <a:gd name="connsiteX13" fmla="*/ 5094 w 10147"/>
                <a:gd name="connsiteY13" fmla="*/ 12736 h 15377"/>
                <a:gd name="connsiteX14" fmla="*/ 5496 w 10147"/>
                <a:gd name="connsiteY14" fmla="*/ 11595 h 15377"/>
                <a:gd name="connsiteX15" fmla="*/ 5786 w 10147"/>
                <a:gd name="connsiteY15" fmla="*/ 12297 h 15377"/>
                <a:gd name="connsiteX16" fmla="*/ 6091 w 10147"/>
                <a:gd name="connsiteY16" fmla="*/ 12034 h 15377"/>
                <a:gd name="connsiteX17" fmla="*/ 6734 w 10147"/>
                <a:gd name="connsiteY17" fmla="*/ 11682 h 15377"/>
                <a:gd name="connsiteX18" fmla="*/ 6991 w 10147"/>
                <a:gd name="connsiteY18" fmla="*/ 12648 h 15377"/>
                <a:gd name="connsiteX19" fmla="*/ 7281 w 10147"/>
                <a:gd name="connsiteY19" fmla="*/ 15371 h 15377"/>
                <a:gd name="connsiteX20" fmla="*/ 7377 w 10147"/>
                <a:gd name="connsiteY20" fmla="*/ 11770 h 15377"/>
                <a:gd name="connsiteX21" fmla="*/ 7619 w 10147"/>
                <a:gd name="connsiteY21" fmla="*/ 10541 h 15377"/>
                <a:gd name="connsiteX22" fmla="*/ 7892 w 10147"/>
                <a:gd name="connsiteY22" fmla="*/ 10804 h 15377"/>
                <a:gd name="connsiteX23" fmla="*/ 8053 w 10147"/>
                <a:gd name="connsiteY23" fmla="*/ 11156 h 15377"/>
                <a:gd name="connsiteX24" fmla="*/ 8213 w 10147"/>
                <a:gd name="connsiteY24" fmla="*/ 10629 h 15377"/>
                <a:gd name="connsiteX25" fmla="*/ 8406 w 10147"/>
                <a:gd name="connsiteY25" fmla="*/ 9751 h 15377"/>
                <a:gd name="connsiteX26" fmla="*/ 8471 w 10147"/>
                <a:gd name="connsiteY26" fmla="*/ 10717 h 15377"/>
                <a:gd name="connsiteX27" fmla="*/ 8503 w 10147"/>
                <a:gd name="connsiteY27" fmla="*/ 11770 h 15377"/>
                <a:gd name="connsiteX28" fmla="*/ 8551 w 10147"/>
                <a:gd name="connsiteY28" fmla="*/ 10014 h 15377"/>
                <a:gd name="connsiteX29" fmla="*/ 8647 w 10147"/>
                <a:gd name="connsiteY29" fmla="*/ 12297 h 15377"/>
                <a:gd name="connsiteX30" fmla="*/ 8696 w 10147"/>
                <a:gd name="connsiteY30" fmla="*/ 10453 h 15377"/>
                <a:gd name="connsiteX31" fmla="*/ 8776 w 10147"/>
                <a:gd name="connsiteY31" fmla="*/ 11682 h 15377"/>
                <a:gd name="connsiteX32" fmla="*/ 8840 w 10147"/>
                <a:gd name="connsiteY32" fmla="*/ 9663 h 15377"/>
                <a:gd name="connsiteX33" fmla="*/ 8953 w 10147"/>
                <a:gd name="connsiteY33" fmla="*/ 12736 h 15377"/>
                <a:gd name="connsiteX34" fmla="*/ 9001 w 10147"/>
                <a:gd name="connsiteY34" fmla="*/ 10014 h 15377"/>
                <a:gd name="connsiteX35" fmla="*/ 9082 w 10147"/>
                <a:gd name="connsiteY35" fmla="*/ 11858 h 15377"/>
                <a:gd name="connsiteX36" fmla="*/ 9130 w 10147"/>
                <a:gd name="connsiteY36" fmla="*/ 10277 h 15377"/>
                <a:gd name="connsiteX37" fmla="*/ 9387 w 10147"/>
                <a:gd name="connsiteY37" fmla="*/ 10980 h 15377"/>
                <a:gd name="connsiteX38" fmla="*/ 9789 w 10147"/>
                <a:gd name="connsiteY38" fmla="*/ 10014 h 15377"/>
                <a:gd name="connsiteX39" fmla="*/ 10147 w 10147"/>
                <a:gd name="connsiteY39" fmla="*/ 0 h 15377"/>
                <a:gd name="connsiteX0" fmla="*/ 0 w 10147"/>
                <a:gd name="connsiteY0" fmla="*/ 9326 h 12914"/>
                <a:gd name="connsiteX1" fmla="*/ 483 w 10147"/>
                <a:gd name="connsiteY1" fmla="*/ 8883 h 12914"/>
                <a:gd name="connsiteX2" fmla="*/ 662 w 10147"/>
                <a:gd name="connsiteY2" fmla="*/ 9813 h 12914"/>
                <a:gd name="connsiteX3" fmla="*/ 832 w 10147"/>
                <a:gd name="connsiteY3" fmla="*/ 9179 h 12914"/>
                <a:gd name="connsiteX4" fmla="*/ 1297 w 10147"/>
                <a:gd name="connsiteY4" fmla="*/ 9514 h 12914"/>
                <a:gd name="connsiteX5" fmla="*/ 1477 w 10147"/>
                <a:gd name="connsiteY5" fmla="*/ 12561 h 12914"/>
                <a:gd name="connsiteX6" fmla="*/ 2281 w 10147"/>
                <a:gd name="connsiteY6" fmla="*/ 12561 h 12914"/>
                <a:gd name="connsiteX7" fmla="*/ 2426 w 10147"/>
                <a:gd name="connsiteY7" fmla="*/ 11770 h 12914"/>
                <a:gd name="connsiteX8" fmla="*/ 2844 w 10147"/>
                <a:gd name="connsiteY8" fmla="*/ 11946 h 12914"/>
                <a:gd name="connsiteX9" fmla="*/ 3326 w 10147"/>
                <a:gd name="connsiteY9" fmla="*/ 12912 h 12914"/>
                <a:gd name="connsiteX10" fmla="*/ 3792 w 10147"/>
                <a:gd name="connsiteY10" fmla="*/ 12209 h 12914"/>
                <a:gd name="connsiteX11" fmla="*/ 4564 w 10147"/>
                <a:gd name="connsiteY11" fmla="*/ 11419 h 12914"/>
                <a:gd name="connsiteX12" fmla="*/ 4901 w 10147"/>
                <a:gd name="connsiteY12" fmla="*/ 12034 h 12914"/>
                <a:gd name="connsiteX13" fmla="*/ 5094 w 10147"/>
                <a:gd name="connsiteY13" fmla="*/ 12736 h 12914"/>
                <a:gd name="connsiteX14" fmla="*/ 5496 w 10147"/>
                <a:gd name="connsiteY14" fmla="*/ 11595 h 12914"/>
                <a:gd name="connsiteX15" fmla="*/ 5786 w 10147"/>
                <a:gd name="connsiteY15" fmla="*/ 12297 h 12914"/>
                <a:gd name="connsiteX16" fmla="*/ 6091 w 10147"/>
                <a:gd name="connsiteY16" fmla="*/ 12034 h 12914"/>
                <a:gd name="connsiteX17" fmla="*/ 6734 w 10147"/>
                <a:gd name="connsiteY17" fmla="*/ 11682 h 12914"/>
                <a:gd name="connsiteX18" fmla="*/ 6991 w 10147"/>
                <a:gd name="connsiteY18" fmla="*/ 12648 h 12914"/>
                <a:gd name="connsiteX19" fmla="*/ 7377 w 10147"/>
                <a:gd name="connsiteY19" fmla="*/ 11770 h 12914"/>
                <a:gd name="connsiteX20" fmla="*/ 7619 w 10147"/>
                <a:gd name="connsiteY20" fmla="*/ 10541 h 12914"/>
                <a:gd name="connsiteX21" fmla="*/ 7892 w 10147"/>
                <a:gd name="connsiteY21" fmla="*/ 10804 h 12914"/>
                <a:gd name="connsiteX22" fmla="*/ 8053 w 10147"/>
                <a:gd name="connsiteY22" fmla="*/ 11156 h 12914"/>
                <a:gd name="connsiteX23" fmla="*/ 8213 w 10147"/>
                <a:gd name="connsiteY23" fmla="*/ 10629 h 12914"/>
                <a:gd name="connsiteX24" fmla="*/ 8406 w 10147"/>
                <a:gd name="connsiteY24" fmla="*/ 9751 h 12914"/>
                <a:gd name="connsiteX25" fmla="*/ 8471 w 10147"/>
                <a:gd name="connsiteY25" fmla="*/ 10717 h 12914"/>
                <a:gd name="connsiteX26" fmla="*/ 8503 w 10147"/>
                <a:gd name="connsiteY26" fmla="*/ 11770 h 12914"/>
                <a:gd name="connsiteX27" fmla="*/ 8551 w 10147"/>
                <a:gd name="connsiteY27" fmla="*/ 10014 h 12914"/>
                <a:gd name="connsiteX28" fmla="*/ 8647 w 10147"/>
                <a:gd name="connsiteY28" fmla="*/ 12297 h 12914"/>
                <a:gd name="connsiteX29" fmla="*/ 8696 w 10147"/>
                <a:gd name="connsiteY29" fmla="*/ 10453 h 12914"/>
                <a:gd name="connsiteX30" fmla="*/ 8776 w 10147"/>
                <a:gd name="connsiteY30" fmla="*/ 11682 h 12914"/>
                <a:gd name="connsiteX31" fmla="*/ 8840 w 10147"/>
                <a:gd name="connsiteY31" fmla="*/ 9663 h 12914"/>
                <a:gd name="connsiteX32" fmla="*/ 8953 w 10147"/>
                <a:gd name="connsiteY32" fmla="*/ 12736 h 12914"/>
                <a:gd name="connsiteX33" fmla="*/ 9001 w 10147"/>
                <a:gd name="connsiteY33" fmla="*/ 10014 h 12914"/>
                <a:gd name="connsiteX34" fmla="*/ 9082 w 10147"/>
                <a:gd name="connsiteY34" fmla="*/ 11858 h 12914"/>
                <a:gd name="connsiteX35" fmla="*/ 9130 w 10147"/>
                <a:gd name="connsiteY35" fmla="*/ 10277 h 12914"/>
                <a:gd name="connsiteX36" fmla="*/ 9387 w 10147"/>
                <a:gd name="connsiteY36" fmla="*/ 10980 h 12914"/>
                <a:gd name="connsiteX37" fmla="*/ 9789 w 10147"/>
                <a:gd name="connsiteY37" fmla="*/ 10014 h 12914"/>
                <a:gd name="connsiteX38" fmla="*/ 10147 w 10147"/>
                <a:gd name="connsiteY38" fmla="*/ 0 h 12914"/>
                <a:gd name="connsiteX0" fmla="*/ 0 w 10147"/>
                <a:gd name="connsiteY0" fmla="*/ 9326 h 12914"/>
                <a:gd name="connsiteX1" fmla="*/ 483 w 10147"/>
                <a:gd name="connsiteY1" fmla="*/ 8883 h 12914"/>
                <a:gd name="connsiteX2" fmla="*/ 662 w 10147"/>
                <a:gd name="connsiteY2" fmla="*/ 9813 h 12914"/>
                <a:gd name="connsiteX3" fmla="*/ 832 w 10147"/>
                <a:gd name="connsiteY3" fmla="*/ 9179 h 12914"/>
                <a:gd name="connsiteX4" fmla="*/ 1297 w 10147"/>
                <a:gd name="connsiteY4" fmla="*/ 9514 h 12914"/>
                <a:gd name="connsiteX5" fmla="*/ 1477 w 10147"/>
                <a:gd name="connsiteY5" fmla="*/ 12561 h 12914"/>
                <a:gd name="connsiteX6" fmla="*/ 2281 w 10147"/>
                <a:gd name="connsiteY6" fmla="*/ 12561 h 12914"/>
                <a:gd name="connsiteX7" fmla="*/ 2426 w 10147"/>
                <a:gd name="connsiteY7" fmla="*/ 11770 h 12914"/>
                <a:gd name="connsiteX8" fmla="*/ 2844 w 10147"/>
                <a:gd name="connsiteY8" fmla="*/ 11946 h 12914"/>
                <a:gd name="connsiteX9" fmla="*/ 3326 w 10147"/>
                <a:gd name="connsiteY9" fmla="*/ 12912 h 12914"/>
                <a:gd name="connsiteX10" fmla="*/ 3792 w 10147"/>
                <a:gd name="connsiteY10" fmla="*/ 12209 h 12914"/>
                <a:gd name="connsiteX11" fmla="*/ 4564 w 10147"/>
                <a:gd name="connsiteY11" fmla="*/ 11419 h 12914"/>
                <a:gd name="connsiteX12" fmla="*/ 4901 w 10147"/>
                <a:gd name="connsiteY12" fmla="*/ 12034 h 12914"/>
                <a:gd name="connsiteX13" fmla="*/ 5094 w 10147"/>
                <a:gd name="connsiteY13" fmla="*/ 12736 h 12914"/>
                <a:gd name="connsiteX14" fmla="*/ 5496 w 10147"/>
                <a:gd name="connsiteY14" fmla="*/ 11595 h 12914"/>
                <a:gd name="connsiteX15" fmla="*/ 5786 w 10147"/>
                <a:gd name="connsiteY15" fmla="*/ 12297 h 12914"/>
                <a:gd name="connsiteX16" fmla="*/ 6091 w 10147"/>
                <a:gd name="connsiteY16" fmla="*/ 12034 h 12914"/>
                <a:gd name="connsiteX17" fmla="*/ 6734 w 10147"/>
                <a:gd name="connsiteY17" fmla="*/ 11682 h 12914"/>
                <a:gd name="connsiteX18" fmla="*/ 7377 w 10147"/>
                <a:gd name="connsiteY18" fmla="*/ 11770 h 12914"/>
                <a:gd name="connsiteX19" fmla="*/ 7619 w 10147"/>
                <a:gd name="connsiteY19" fmla="*/ 10541 h 12914"/>
                <a:gd name="connsiteX20" fmla="*/ 7892 w 10147"/>
                <a:gd name="connsiteY20" fmla="*/ 10804 h 12914"/>
                <a:gd name="connsiteX21" fmla="*/ 8053 w 10147"/>
                <a:gd name="connsiteY21" fmla="*/ 11156 h 12914"/>
                <a:gd name="connsiteX22" fmla="*/ 8213 w 10147"/>
                <a:gd name="connsiteY22" fmla="*/ 10629 h 12914"/>
                <a:gd name="connsiteX23" fmla="*/ 8406 w 10147"/>
                <a:gd name="connsiteY23" fmla="*/ 9751 h 12914"/>
                <a:gd name="connsiteX24" fmla="*/ 8471 w 10147"/>
                <a:gd name="connsiteY24" fmla="*/ 10717 h 12914"/>
                <a:gd name="connsiteX25" fmla="*/ 8503 w 10147"/>
                <a:gd name="connsiteY25" fmla="*/ 11770 h 12914"/>
                <a:gd name="connsiteX26" fmla="*/ 8551 w 10147"/>
                <a:gd name="connsiteY26" fmla="*/ 10014 h 12914"/>
                <a:gd name="connsiteX27" fmla="*/ 8647 w 10147"/>
                <a:gd name="connsiteY27" fmla="*/ 12297 h 12914"/>
                <a:gd name="connsiteX28" fmla="*/ 8696 w 10147"/>
                <a:gd name="connsiteY28" fmla="*/ 10453 h 12914"/>
                <a:gd name="connsiteX29" fmla="*/ 8776 w 10147"/>
                <a:gd name="connsiteY29" fmla="*/ 11682 h 12914"/>
                <a:gd name="connsiteX30" fmla="*/ 8840 w 10147"/>
                <a:gd name="connsiteY30" fmla="*/ 9663 h 12914"/>
                <a:gd name="connsiteX31" fmla="*/ 8953 w 10147"/>
                <a:gd name="connsiteY31" fmla="*/ 12736 h 12914"/>
                <a:gd name="connsiteX32" fmla="*/ 9001 w 10147"/>
                <a:gd name="connsiteY32" fmla="*/ 10014 h 12914"/>
                <a:gd name="connsiteX33" fmla="*/ 9082 w 10147"/>
                <a:gd name="connsiteY33" fmla="*/ 11858 h 12914"/>
                <a:gd name="connsiteX34" fmla="*/ 9130 w 10147"/>
                <a:gd name="connsiteY34" fmla="*/ 10277 h 12914"/>
                <a:gd name="connsiteX35" fmla="*/ 9387 w 10147"/>
                <a:gd name="connsiteY35" fmla="*/ 10980 h 12914"/>
                <a:gd name="connsiteX36" fmla="*/ 9789 w 10147"/>
                <a:gd name="connsiteY36" fmla="*/ 10014 h 12914"/>
                <a:gd name="connsiteX37" fmla="*/ 10147 w 10147"/>
                <a:gd name="connsiteY37" fmla="*/ 0 h 12914"/>
                <a:gd name="connsiteX0" fmla="*/ 0 w 10147"/>
                <a:gd name="connsiteY0" fmla="*/ 9326 h 12914"/>
                <a:gd name="connsiteX1" fmla="*/ 483 w 10147"/>
                <a:gd name="connsiteY1" fmla="*/ 8883 h 12914"/>
                <a:gd name="connsiteX2" fmla="*/ 662 w 10147"/>
                <a:gd name="connsiteY2" fmla="*/ 9813 h 12914"/>
                <a:gd name="connsiteX3" fmla="*/ 832 w 10147"/>
                <a:gd name="connsiteY3" fmla="*/ 9179 h 12914"/>
                <a:gd name="connsiteX4" fmla="*/ 1377 w 10147"/>
                <a:gd name="connsiteY4" fmla="*/ 9514 h 12914"/>
                <a:gd name="connsiteX5" fmla="*/ 1477 w 10147"/>
                <a:gd name="connsiteY5" fmla="*/ 12561 h 12914"/>
                <a:gd name="connsiteX6" fmla="*/ 2281 w 10147"/>
                <a:gd name="connsiteY6" fmla="*/ 12561 h 12914"/>
                <a:gd name="connsiteX7" fmla="*/ 2426 w 10147"/>
                <a:gd name="connsiteY7" fmla="*/ 11770 h 12914"/>
                <a:gd name="connsiteX8" fmla="*/ 2844 w 10147"/>
                <a:gd name="connsiteY8" fmla="*/ 11946 h 12914"/>
                <a:gd name="connsiteX9" fmla="*/ 3326 w 10147"/>
                <a:gd name="connsiteY9" fmla="*/ 12912 h 12914"/>
                <a:gd name="connsiteX10" fmla="*/ 3792 w 10147"/>
                <a:gd name="connsiteY10" fmla="*/ 12209 h 12914"/>
                <a:gd name="connsiteX11" fmla="*/ 4564 w 10147"/>
                <a:gd name="connsiteY11" fmla="*/ 11419 h 12914"/>
                <a:gd name="connsiteX12" fmla="*/ 4901 w 10147"/>
                <a:gd name="connsiteY12" fmla="*/ 12034 h 12914"/>
                <a:gd name="connsiteX13" fmla="*/ 5094 w 10147"/>
                <a:gd name="connsiteY13" fmla="*/ 12736 h 12914"/>
                <a:gd name="connsiteX14" fmla="*/ 5496 w 10147"/>
                <a:gd name="connsiteY14" fmla="*/ 11595 h 12914"/>
                <a:gd name="connsiteX15" fmla="*/ 5786 w 10147"/>
                <a:gd name="connsiteY15" fmla="*/ 12297 h 12914"/>
                <a:gd name="connsiteX16" fmla="*/ 6091 w 10147"/>
                <a:gd name="connsiteY16" fmla="*/ 12034 h 12914"/>
                <a:gd name="connsiteX17" fmla="*/ 6734 w 10147"/>
                <a:gd name="connsiteY17" fmla="*/ 11682 h 12914"/>
                <a:gd name="connsiteX18" fmla="*/ 7377 w 10147"/>
                <a:gd name="connsiteY18" fmla="*/ 11770 h 12914"/>
                <a:gd name="connsiteX19" fmla="*/ 7619 w 10147"/>
                <a:gd name="connsiteY19" fmla="*/ 10541 h 12914"/>
                <a:gd name="connsiteX20" fmla="*/ 7892 w 10147"/>
                <a:gd name="connsiteY20" fmla="*/ 10804 h 12914"/>
                <a:gd name="connsiteX21" fmla="*/ 8053 w 10147"/>
                <a:gd name="connsiteY21" fmla="*/ 11156 h 12914"/>
                <a:gd name="connsiteX22" fmla="*/ 8213 w 10147"/>
                <a:gd name="connsiteY22" fmla="*/ 10629 h 12914"/>
                <a:gd name="connsiteX23" fmla="*/ 8406 w 10147"/>
                <a:gd name="connsiteY23" fmla="*/ 9751 h 12914"/>
                <a:gd name="connsiteX24" fmla="*/ 8471 w 10147"/>
                <a:gd name="connsiteY24" fmla="*/ 10717 h 12914"/>
                <a:gd name="connsiteX25" fmla="*/ 8503 w 10147"/>
                <a:gd name="connsiteY25" fmla="*/ 11770 h 12914"/>
                <a:gd name="connsiteX26" fmla="*/ 8551 w 10147"/>
                <a:gd name="connsiteY26" fmla="*/ 10014 h 12914"/>
                <a:gd name="connsiteX27" fmla="*/ 8647 w 10147"/>
                <a:gd name="connsiteY27" fmla="*/ 12297 h 12914"/>
                <a:gd name="connsiteX28" fmla="*/ 8696 w 10147"/>
                <a:gd name="connsiteY28" fmla="*/ 10453 h 12914"/>
                <a:gd name="connsiteX29" fmla="*/ 8776 w 10147"/>
                <a:gd name="connsiteY29" fmla="*/ 11682 h 12914"/>
                <a:gd name="connsiteX30" fmla="*/ 8840 w 10147"/>
                <a:gd name="connsiteY30" fmla="*/ 9663 h 12914"/>
                <a:gd name="connsiteX31" fmla="*/ 8953 w 10147"/>
                <a:gd name="connsiteY31" fmla="*/ 12736 h 12914"/>
                <a:gd name="connsiteX32" fmla="*/ 9001 w 10147"/>
                <a:gd name="connsiteY32" fmla="*/ 10014 h 12914"/>
                <a:gd name="connsiteX33" fmla="*/ 9082 w 10147"/>
                <a:gd name="connsiteY33" fmla="*/ 11858 h 12914"/>
                <a:gd name="connsiteX34" fmla="*/ 9130 w 10147"/>
                <a:gd name="connsiteY34" fmla="*/ 10277 h 12914"/>
                <a:gd name="connsiteX35" fmla="*/ 9387 w 10147"/>
                <a:gd name="connsiteY35" fmla="*/ 10980 h 12914"/>
                <a:gd name="connsiteX36" fmla="*/ 9789 w 10147"/>
                <a:gd name="connsiteY36" fmla="*/ 10014 h 12914"/>
                <a:gd name="connsiteX37" fmla="*/ 10147 w 10147"/>
                <a:gd name="connsiteY37" fmla="*/ 0 h 12914"/>
                <a:gd name="connsiteX0" fmla="*/ 0 w 10147"/>
                <a:gd name="connsiteY0" fmla="*/ 9326 h 12914"/>
                <a:gd name="connsiteX1" fmla="*/ 483 w 10147"/>
                <a:gd name="connsiteY1" fmla="*/ 8883 h 12914"/>
                <a:gd name="connsiteX2" fmla="*/ 662 w 10147"/>
                <a:gd name="connsiteY2" fmla="*/ 9813 h 12914"/>
                <a:gd name="connsiteX3" fmla="*/ 832 w 10147"/>
                <a:gd name="connsiteY3" fmla="*/ 9179 h 12914"/>
                <a:gd name="connsiteX4" fmla="*/ 1377 w 10147"/>
                <a:gd name="connsiteY4" fmla="*/ 9514 h 12914"/>
                <a:gd name="connsiteX5" fmla="*/ 1623 w 10147"/>
                <a:gd name="connsiteY5" fmla="*/ 12561 h 12914"/>
                <a:gd name="connsiteX6" fmla="*/ 2281 w 10147"/>
                <a:gd name="connsiteY6" fmla="*/ 12561 h 12914"/>
                <a:gd name="connsiteX7" fmla="*/ 2426 w 10147"/>
                <a:gd name="connsiteY7" fmla="*/ 11770 h 12914"/>
                <a:gd name="connsiteX8" fmla="*/ 2844 w 10147"/>
                <a:gd name="connsiteY8" fmla="*/ 11946 h 12914"/>
                <a:gd name="connsiteX9" fmla="*/ 3326 w 10147"/>
                <a:gd name="connsiteY9" fmla="*/ 12912 h 12914"/>
                <a:gd name="connsiteX10" fmla="*/ 3792 w 10147"/>
                <a:gd name="connsiteY10" fmla="*/ 12209 h 12914"/>
                <a:gd name="connsiteX11" fmla="*/ 4564 w 10147"/>
                <a:gd name="connsiteY11" fmla="*/ 11419 h 12914"/>
                <a:gd name="connsiteX12" fmla="*/ 4901 w 10147"/>
                <a:gd name="connsiteY12" fmla="*/ 12034 h 12914"/>
                <a:gd name="connsiteX13" fmla="*/ 5094 w 10147"/>
                <a:gd name="connsiteY13" fmla="*/ 12736 h 12914"/>
                <a:gd name="connsiteX14" fmla="*/ 5496 w 10147"/>
                <a:gd name="connsiteY14" fmla="*/ 11595 h 12914"/>
                <a:gd name="connsiteX15" fmla="*/ 5786 w 10147"/>
                <a:gd name="connsiteY15" fmla="*/ 12297 h 12914"/>
                <a:gd name="connsiteX16" fmla="*/ 6091 w 10147"/>
                <a:gd name="connsiteY16" fmla="*/ 12034 h 12914"/>
                <a:gd name="connsiteX17" fmla="*/ 6734 w 10147"/>
                <a:gd name="connsiteY17" fmla="*/ 11682 h 12914"/>
                <a:gd name="connsiteX18" fmla="*/ 7377 w 10147"/>
                <a:gd name="connsiteY18" fmla="*/ 11770 h 12914"/>
                <a:gd name="connsiteX19" fmla="*/ 7619 w 10147"/>
                <a:gd name="connsiteY19" fmla="*/ 10541 h 12914"/>
                <a:gd name="connsiteX20" fmla="*/ 7892 w 10147"/>
                <a:gd name="connsiteY20" fmla="*/ 10804 h 12914"/>
                <a:gd name="connsiteX21" fmla="*/ 8053 w 10147"/>
                <a:gd name="connsiteY21" fmla="*/ 11156 h 12914"/>
                <a:gd name="connsiteX22" fmla="*/ 8213 w 10147"/>
                <a:gd name="connsiteY22" fmla="*/ 10629 h 12914"/>
                <a:gd name="connsiteX23" fmla="*/ 8406 w 10147"/>
                <a:gd name="connsiteY23" fmla="*/ 9751 h 12914"/>
                <a:gd name="connsiteX24" fmla="*/ 8471 w 10147"/>
                <a:gd name="connsiteY24" fmla="*/ 10717 h 12914"/>
                <a:gd name="connsiteX25" fmla="*/ 8503 w 10147"/>
                <a:gd name="connsiteY25" fmla="*/ 11770 h 12914"/>
                <a:gd name="connsiteX26" fmla="*/ 8551 w 10147"/>
                <a:gd name="connsiteY26" fmla="*/ 10014 h 12914"/>
                <a:gd name="connsiteX27" fmla="*/ 8647 w 10147"/>
                <a:gd name="connsiteY27" fmla="*/ 12297 h 12914"/>
                <a:gd name="connsiteX28" fmla="*/ 8696 w 10147"/>
                <a:gd name="connsiteY28" fmla="*/ 10453 h 12914"/>
                <a:gd name="connsiteX29" fmla="*/ 8776 w 10147"/>
                <a:gd name="connsiteY29" fmla="*/ 11682 h 12914"/>
                <a:gd name="connsiteX30" fmla="*/ 8840 w 10147"/>
                <a:gd name="connsiteY30" fmla="*/ 9663 h 12914"/>
                <a:gd name="connsiteX31" fmla="*/ 8953 w 10147"/>
                <a:gd name="connsiteY31" fmla="*/ 12736 h 12914"/>
                <a:gd name="connsiteX32" fmla="*/ 9001 w 10147"/>
                <a:gd name="connsiteY32" fmla="*/ 10014 h 12914"/>
                <a:gd name="connsiteX33" fmla="*/ 9082 w 10147"/>
                <a:gd name="connsiteY33" fmla="*/ 11858 h 12914"/>
                <a:gd name="connsiteX34" fmla="*/ 9130 w 10147"/>
                <a:gd name="connsiteY34" fmla="*/ 10277 h 12914"/>
                <a:gd name="connsiteX35" fmla="*/ 9387 w 10147"/>
                <a:gd name="connsiteY35" fmla="*/ 10980 h 12914"/>
                <a:gd name="connsiteX36" fmla="*/ 9789 w 10147"/>
                <a:gd name="connsiteY36" fmla="*/ 10014 h 12914"/>
                <a:gd name="connsiteX37" fmla="*/ 10147 w 10147"/>
                <a:gd name="connsiteY37" fmla="*/ 0 h 12914"/>
                <a:gd name="connsiteX0" fmla="*/ 0 w 10147"/>
                <a:gd name="connsiteY0" fmla="*/ 9326 h 12914"/>
                <a:gd name="connsiteX1" fmla="*/ 456 w 10147"/>
                <a:gd name="connsiteY1" fmla="*/ 9925 h 12914"/>
                <a:gd name="connsiteX2" fmla="*/ 662 w 10147"/>
                <a:gd name="connsiteY2" fmla="*/ 9813 h 12914"/>
                <a:gd name="connsiteX3" fmla="*/ 832 w 10147"/>
                <a:gd name="connsiteY3" fmla="*/ 9179 h 12914"/>
                <a:gd name="connsiteX4" fmla="*/ 1377 w 10147"/>
                <a:gd name="connsiteY4" fmla="*/ 9514 h 12914"/>
                <a:gd name="connsiteX5" fmla="*/ 1623 w 10147"/>
                <a:gd name="connsiteY5" fmla="*/ 12561 h 12914"/>
                <a:gd name="connsiteX6" fmla="*/ 2281 w 10147"/>
                <a:gd name="connsiteY6" fmla="*/ 12561 h 12914"/>
                <a:gd name="connsiteX7" fmla="*/ 2426 w 10147"/>
                <a:gd name="connsiteY7" fmla="*/ 11770 h 12914"/>
                <a:gd name="connsiteX8" fmla="*/ 2844 w 10147"/>
                <a:gd name="connsiteY8" fmla="*/ 11946 h 12914"/>
                <a:gd name="connsiteX9" fmla="*/ 3326 w 10147"/>
                <a:gd name="connsiteY9" fmla="*/ 12912 h 12914"/>
                <a:gd name="connsiteX10" fmla="*/ 3792 w 10147"/>
                <a:gd name="connsiteY10" fmla="*/ 12209 h 12914"/>
                <a:gd name="connsiteX11" fmla="*/ 4564 w 10147"/>
                <a:gd name="connsiteY11" fmla="*/ 11419 h 12914"/>
                <a:gd name="connsiteX12" fmla="*/ 4901 w 10147"/>
                <a:gd name="connsiteY12" fmla="*/ 12034 h 12914"/>
                <a:gd name="connsiteX13" fmla="*/ 5094 w 10147"/>
                <a:gd name="connsiteY13" fmla="*/ 12736 h 12914"/>
                <a:gd name="connsiteX14" fmla="*/ 5496 w 10147"/>
                <a:gd name="connsiteY14" fmla="*/ 11595 h 12914"/>
                <a:gd name="connsiteX15" fmla="*/ 5786 w 10147"/>
                <a:gd name="connsiteY15" fmla="*/ 12297 h 12914"/>
                <a:gd name="connsiteX16" fmla="*/ 6091 w 10147"/>
                <a:gd name="connsiteY16" fmla="*/ 12034 h 12914"/>
                <a:gd name="connsiteX17" fmla="*/ 6734 w 10147"/>
                <a:gd name="connsiteY17" fmla="*/ 11682 h 12914"/>
                <a:gd name="connsiteX18" fmla="*/ 7377 w 10147"/>
                <a:gd name="connsiteY18" fmla="*/ 11770 h 12914"/>
                <a:gd name="connsiteX19" fmla="*/ 7619 w 10147"/>
                <a:gd name="connsiteY19" fmla="*/ 10541 h 12914"/>
                <a:gd name="connsiteX20" fmla="*/ 7892 w 10147"/>
                <a:gd name="connsiteY20" fmla="*/ 10804 h 12914"/>
                <a:gd name="connsiteX21" fmla="*/ 8053 w 10147"/>
                <a:gd name="connsiteY21" fmla="*/ 11156 h 12914"/>
                <a:gd name="connsiteX22" fmla="*/ 8213 w 10147"/>
                <a:gd name="connsiteY22" fmla="*/ 10629 h 12914"/>
                <a:gd name="connsiteX23" fmla="*/ 8406 w 10147"/>
                <a:gd name="connsiteY23" fmla="*/ 9751 h 12914"/>
                <a:gd name="connsiteX24" fmla="*/ 8471 w 10147"/>
                <a:gd name="connsiteY24" fmla="*/ 10717 h 12914"/>
                <a:gd name="connsiteX25" fmla="*/ 8503 w 10147"/>
                <a:gd name="connsiteY25" fmla="*/ 11770 h 12914"/>
                <a:gd name="connsiteX26" fmla="*/ 8551 w 10147"/>
                <a:gd name="connsiteY26" fmla="*/ 10014 h 12914"/>
                <a:gd name="connsiteX27" fmla="*/ 8647 w 10147"/>
                <a:gd name="connsiteY27" fmla="*/ 12297 h 12914"/>
                <a:gd name="connsiteX28" fmla="*/ 8696 w 10147"/>
                <a:gd name="connsiteY28" fmla="*/ 10453 h 12914"/>
                <a:gd name="connsiteX29" fmla="*/ 8776 w 10147"/>
                <a:gd name="connsiteY29" fmla="*/ 11682 h 12914"/>
                <a:gd name="connsiteX30" fmla="*/ 8840 w 10147"/>
                <a:gd name="connsiteY30" fmla="*/ 9663 h 12914"/>
                <a:gd name="connsiteX31" fmla="*/ 8953 w 10147"/>
                <a:gd name="connsiteY31" fmla="*/ 12736 h 12914"/>
                <a:gd name="connsiteX32" fmla="*/ 9001 w 10147"/>
                <a:gd name="connsiteY32" fmla="*/ 10014 h 12914"/>
                <a:gd name="connsiteX33" fmla="*/ 9082 w 10147"/>
                <a:gd name="connsiteY33" fmla="*/ 11858 h 12914"/>
                <a:gd name="connsiteX34" fmla="*/ 9130 w 10147"/>
                <a:gd name="connsiteY34" fmla="*/ 10277 h 12914"/>
                <a:gd name="connsiteX35" fmla="*/ 9387 w 10147"/>
                <a:gd name="connsiteY35" fmla="*/ 10980 h 12914"/>
                <a:gd name="connsiteX36" fmla="*/ 9789 w 10147"/>
                <a:gd name="connsiteY36" fmla="*/ 10014 h 12914"/>
                <a:gd name="connsiteX37" fmla="*/ 10147 w 10147"/>
                <a:gd name="connsiteY37" fmla="*/ 0 h 12914"/>
                <a:gd name="connsiteX0" fmla="*/ 0 w 10147"/>
                <a:gd name="connsiteY0" fmla="*/ 9326 h 12914"/>
                <a:gd name="connsiteX1" fmla="*/ 456 w 10147"/>
                <a:gd name="connsiteY1" fmla="*/ 9925 h 12914"/>
                <a:gd name="connsiteX2" fmla="*/ 622 w 10147"/>
                <a:gd name="connsiteY2" fmla="*/ 8655 h 12914"/>
                <a:gd name="connsiteX3" fmla="*/ 832 w 10147"/>
                <a:gd name="connsiteY3" fmla="*/ 9179 h 12914"/>
                <a:gd name="connsiteX4" fmla="*/ 1377 w 10147"/>
                <a:gd name="connsiteY4" fmla="*/ 9514 h 12914"/>
                <a:gd name="connsiteX5" fmla="*/ 1623 w 10147"/>
                <a:gd name="connsiteY5" fmla="*/ 12561 h 12914"/>
                <a:gd name="connsiteX6" fmla="*/ 2281 w 10147"/>
                <a:gd name="connsiteY6" fmla="*/ 12561 h 12914"/>
                <a:gd name="connsiteX7" fmla="*/ 2426 w 10147"/>
                <a:gd name="connsiteY7" fmla="*/ 11770 h 12914"/>
                <a:gd name="connsiteX8" fmla="*/ 2844 w 10147"/>
                <a:gd name="connsiteY8" fmla="*/ 11946 h 12914"/>
                <a:gd name="connsiteX9" fmla="*/ 3326 w 10147"/>
                <a:gd name="connsiteY9" fmla="*/ 12912 h 12914"/>
                <a:gd name="connsiteX10" fmla="*/ 3792 w 10147"/>
                <a:gd name="connsiteY10" fmla="*/ 12209 h 12914"/>
                <a:gd name="connsiteX11" fmla="*/ 4564 w 10147"/>
                <a:gd name="connsiteY11" fmla="*/ 11419 h 12914"/>
                <a:gd name="connsiteX12" fmla="*/ 4901 w 10147"/>
                <a:gd name="connsiteY12" fmla="*/ 12034 h 12914"/>
                <a:gd name="connsiteX13" fmla="*/ 5094 w 10147"/>
                <a:gd name="connsiteY13" fmla="*/ 12736 h 12914"/>
                <a:gd name="connsiteX14" fmla="*/ 5496 w 10147"/>
                <a:gd name="connsiteY14" fmla="*/ 11595 h 12914"/>
                <a:gd name="connsiteX15" fmla="*/ 5786 w 10147"/>
                <a:gd name="connsiteY15" fmla="*/ 12297 h 12914"/>
                <a:gd name="connsiteX16" fmla="*/ 6091 w 10147"/>
                <a:gd name="connsiteY16" fmla="*/ 12034 h 12914"/>
                <a:gd name="connsiteX17" fmla="*/ 6734 w 10147"/>
                <a:gd name="connsiteY17" fmla="*/ 11682 h 12914"/>
                <a:gd name="connsiteX18" fmla="*/ 7377 w 10147"/>
                <a:gd name="connsiteY18" fmla="*/ 11770 h 12914"/>
                <a:gd name="connsiteX19" fmla="*/ 7619 w 10147"/>
                <a:gd name="connsiteY19" fmla="*/ 10541 h 12914"/>
                <a:gd name="connsiteX20" fmla="*/ 7892 w 10147"/>
                <a:gd name="connsiteY20" fmla="*/ 10804 h 12914"/>
                <a:gd name="connsiteX21" fmla="*/ 8053 w 10147"/>
                <a:gd name="connsiteY21" fmla="*/ 11156 h 12914"/>
                <a:gd name="connsiteX22" fmla="*/ 8213 w 10147"/>
                <a:gd name="connsiteY22" fmla="*/ 10629 h 12914"/>
                <a:gd name="connsiteX23" fmla="*/ 8406 w 10147"/>
                <a:gd name="connsiteY23" fmla="*/ 9751 h 12914"/>
                <a:gd name="connsiteX24" fmla="*/ 8471 w 10147"/>
                <a:gd name="connsiteY24" fmla="*/ 10717 h 12914"/>
                <a:gd name="connsiteX25" fmla="*/ 8503 w 10147"/>
                <a:gd name="connsiteY25" fmla="*/ 11770 h 12914"/>
                <a:gd name="connsiteX26" fmla="*/ 8551 w 10147"/>
                <a:gd name="connsiteY26" fmla="*/ 10014 h 12914"/>
                <a:gd name="connsiteX27" fmla="*/ 8647 w 10147"/>
                <a:gd name="connsiteY27" fmla="*/ 12297 h 12914"/>
                <a:gd name="connsiteX28" fmla="*/ 8696 w 10147"/>
                <a:gd name="connsiteY28" fmla="*/ 10453 h 12914"/>
                <a:gd name="connsiteX29" fmla="*/ 8776 w 10147"/>
                <a:gd name="connsiteY29" fmla="*/ 11682 h 12914"/>
                <a:gd name="connsiteX30" fmla="*/ 8840 w 10147"/>
                <a:gd name="connsiteY30" fmla="*/ 9663 h 12914"/>
                <a:gd name="connsiteX31" fmla="*/ 8953 w 10147"/>
                <a:gd name="connsiteY31" fmla="*/ 12736 h 12914"/>
                <a:gd name="connsiteX32" fmla="*/ 9001 w 10147"/>
                <a:gd name="connsiteY32" fmla="*/ 10014 h 12914"/>
                <a:gd name="connsiteX33" fmla="*/ 9082 w 10147"/>
                <a:gd name="connsiteY33" fmla="*/ 11858 h 12914"/>
                <a:gd name="connsiteX34" fmla="*/ 9130 w 10147"/>
                <a:gd name="connsiteY34" fmla="*/ 10277 h 12914"/>
                <a:gd name="connsiteX35" fmla="*/ 9387 w 10147"/>
                <a:gd name="connsiteY35" fmla="*/ 10980 h 12914"/>
                <a:gd name="connsiteX36" fmla="*/ 9789 w 10147"/>
                <a:gd name="connsiteY36" fmla="*/ 10014 h 12914"/>
                <a:gd name="connsiteX37" fmla="*/ 10147 w 10147"/>
                <a:gd name="connsiteY37" fmla="*/ 0 h 12914"/>
                <a:gd name="connsiteX0" fmla="*/ 0 w 10147"/>
                <a:gd name="connsiteY0" fmla="*/ 9326 h 12914"/>
                <a:gd name="connsiteX1" fmla="*/ 456 w 10147"/>
                <a:gd name="connsiteY1" fmla="*/ 9925 h 12914"/>
                <a:gd name="connsiteX2" fmla="*/ 622 w 10147"/>
                <a:gd name="connsiteY2" fmla="*/ 8655 h 12914"/>
                <a:gd name="connsiteX3" fmla="*/ 832 w 10147"/>
                <a:gd name="connsiteY3" fmla="*/ 9179 h 12914"/>
                <a:gd name="connsiteX4" fmla="*/ 1377 w 10147"/>
                <a:gd name="connsiteY4" fmla="*/ 9514 h 12914"/>
                <a:gd name="connsiteX5" fmla="*/ 1623 w 10147"/>
                <a:gd name="connsiteY5" fmla="*/ 12561 h 12914"/>
                <a:gd name="connsiteX6" fmla="*/ 2281 w 10147"/>
                <a:gd name="connsiteY6" fmla="*/ 12561 h 12914"/>
                <a:gd name="connsiteX7" fmla="*/ 2572 w 10147"/>
                <a:gd name="connsiteY7" fmla="*/ 12581 h 12914"/>
                <a:gd name="connsiteX8" fmla="*/ 2844 w 10147"/>
                <a:gd name="connsiteY8" fmla="*/ 11946 h 12914"/>
                <a:gd name="connsiteX9" fmla="*/ 3326 w 10147"/>
                <a:gd name="connsiteY9" fmla="*/ 12912 h 12914"/>
                <a:gd name="connsiteX10" fmla="*/ 3792 w 10147"/>
                <a:gd name="connsiteY10" fmla="*/ 12209 h 12914"/>
                <a:gd name="connsiteX11" fmla="*/ 4564 w 10147"/>
                <a:gd name="connsiteY11" fmla="*/ 11419 h 12914"/>
                <a:gd name="connsiteX12" fmla="*/ 4901 w 10147"/>
                <a:gd name="connsiteY12" fmla="*/ 12034 h 12914"/>
                <a:gd name="connsiteX13" fmla="*/ 5094 w 10147"/>
                <a:gd name="connsiteY13" fmla="*/ 12736 h 12914"/>
                <a:gd name="connsiteX14" fmla="*/ 5496 w 10147"/>
                <a:gd name="connsiteY14" fmla="*/ 11595 h 12914"/>
                <a:gd name="connsiteX15" fmla="*/ 5786 w 10147"/>
                <a:gd name="connsiteY15" fmla="*/ 12297 h 12914"/>
                <a:gd name="connsiteX16" fmla="*/ 6091 w 10147"/>
                <a:gd name="connsiteY16" fmla="*/ 12034 h 12914"/>
                <a:gd name="connsiteX17" fmla="*/ 6734 w 10147"/>
                <a:gd name="connsiteY17" fmla="*/ 11682 h 12914"/>
                <a:gd name="connsiteX18" fmla="*/ 7377 w 10147"/>
                <a:gd name="connsiteY18" fmla="*/ 11770 h 12914"/>
                <a:gd name="connsiteX19" fmla="*/ 7619 w 10147"/>
                <a:gd name="connsiteY19" fmla="*/ 10541 h 12914"/>
                <a:gd name="connsiteX20" fmla="*/ 7892 w 10147"/>
                <a:gd name="connsiteY20" fmla="*/ 10804 h 12914"/>
                <a:gd name="connsiteX21" fmla="*/ 8053 w 10147"/>
                <a:gd name="connsiteY21" fmla="*/ 11156 h 12914"/>
                <a:gd name="connsiteX22" fmla="*/ 8213 w 10147"/>
                <a:gd name="connsiteY22" fmla="*/ 10629 h 12914"/>
                <a:gd name="connsiteX23" fmla="*/ 8406 w 10147"/>
                <a:gd name="connsiteY23" fmla="*/ 9751 h 12914"/>
                <a:gd name="connsiteX24" fmla="*/ 8471 w 10147"/>
                <a:gd name="connsiteY24" fmla="*/ 10717 h 12914"/>
                <a:gd name="connsiteX25" fmla="*/ 8503 w 10147"/>
                <a:gd name="connsiteY25" fmla="*/ 11770 h 12914"/>
                <a:gd name="connsiteX26" fmla="*/ 8551 w 10147"/>
                <a:gd name="connsiteY26" fmla="*/ 10014 h 12914"/>
                <a:gd name="connsiteX27" fmla="*/ 8647 w 10147"/>
                <a:gd name="connsiteY27" fmla="*/ 12297 h 12914"/>
                <a:gd name="connsiteX28" fmla="*/ 8696 w 10147"/>
                <a:gd name="connsiteY28" fmla="*/ 10453 h 12914"/>
                <a:gd name="connsiteX29" fmla="*/ 8776 w 10147"/>
                <a:gd name="connsiteY29" fmla="*/ 11682 h 12914"/>
                <a:gd name="connsiteX30" fmla="*/ 8840 w 10147"/>
                <a:gd name="connsiteY30" fmla="*/ 9663 h 12914"/>
                <a:gd name="connsiteX31" fmla="*/ 8953 w 10147"/>
                <a:gd name="connsiteY31" fmla="*/ 12736 h 12914"/>
                <a:gd name="connsiteX32" fmla="*/ 9001 w 10147"/>
                <a:gd name="connsiteY32" fmla="*/ 10014 h 12914"/>
                <a:gd name="connsiteX33" fmla="*/ 9082 w 10147"/>
                <a:gd name="connsiteY33" fmla="*/ 11858 h 12914"/>
                <a:gd name="connsiteX34" fmla="*/ 9130 w 10147"/>
                <a:gd name="connsiteY34" fmla="*/ 10277 h 12914"/>
                <a:gd name="connsiteX35" fmla="*/ 9387 w 10147"/>
                <a:gd name="connsiteY35" fmla="*/ 10980 h 12914"/>
                <a:gd name="connsiteX36" fmla="*/ 9789 w 10147"/>
                <a:gd name="connsiteY36" fmla="*/ 10014 h 12914"/>
                <a:gd name="connsiteX37" fmla="*/ 10147 w 10147"/>
                <a:gd name="connsiteY37" fmla="*/ 0 h 12914"/>
                <a:gd name="connsiteX0" fmla="*/ 0 w 10134"/>
                <a:gd name="connsiteY0" fmla="*/ 6664 h 10252"/>
                <a:gd name="connsiteX1" fmla="*/ 456 w 10134"/>
                <a:gd name="connsiteY1" fmla="*/ 7263 h 10252"/>
                <a:gd name="connsiteX2" fmla="*/ 622 w 10134"/>
                <a:gd name="connsiteY2" fmla="*/ 5993 h 10252"/>
                <a:gd name="connsiteX3" fmla="*/ 832 w 10134"/>
                <a:gd name="connsiteY3" fmla="*/ 6517 h 10252"/>
                <a:gd name="connsiteX4" fmla="*/ 1377 w 10134"/>
                <a:gd name="connsiteY4" fmla="*/ 6852 h 10252"/>
                <a:gd name="connsiteX5" fmla="*/ 1623 w 10134"/>
                <a:gd name="connsiteY5" fmla="*/ 9899 h 10252"/>
                <a:gd name="connsiteX6" fmla="*/ 2281 w 10134"/>
                <a:gd name="connsiteY6" fmla="*/ 9899 h 10252"/>
                <a:gd name="connsiteX7" fmla="*/ 2572 w 10134"/>
                <a:gd name="connsiteY7" fmla="*/ 9919 h 10252"/>
                <a:gd name="connsiteX8" fmla="*/ 2844 w 10134"/>
                <a:gd name="connsiteY8" fmla="*/ 9284 h 10252"/>
                <a:gd name="connsiteX9" fmla="*/ 3326 w 10134"/>
                <a:gd name="connsiteY9" fmla="*/ 10250 h 10252"/>
                <a:gd name="connsiteX10" fmla="*/ 3792 w 10134"/>
                <a:gd name="connsiteY10" fmla="*/ 9547 h 10252"/>
                <a:gd name="connsiteX11" fmla="*/ 4564 w 10134"/>
                <a:gd name="connsiteY11" fmla="*/ 8757 h 10252"/>
                <a:gd name="connsiteX12" fmla="*/ 4901 w 10134"/>
                <a:gd name="connsiteY12" fmla="*/ 9372 h 10252"/>
                <a:gd name="connsiteX13" fmla="*/ 5094 w 10134"/>
                <a:gd name="connsiteY13" fmla="*/ 10074 h 10252"/>
                <a:gd name="connsiteX14" fmla="*/ 5496 w 10134"/>
                <a:gd name="connsiteY14" fmla="*/ 8933 h 10252"/>
                <a:gd name="connsiteX15" fmla="*/ 5786 w 10134"/>
                <a:gd name="connsiteY15" fmla="*/ 9635 h 10252"/>
                <a:gd name="connsiteX16" fmla="*/ 6091 w 10134"/>
                <a:gd name="connsiteY16" fmla="*/ 9372 h 10252"/>
                <a:gd name="connsiteX17" fmla="*/ 6734 w 10134"/>
                <a:gd name="connsiteY17" fmla="*/ 9020 h 10252"/>
                <a:gd name="connsiteX18" fmla="*/ 7377 w 10134"/>
                <a:gd name="connsiteY18" fmla="*/ 9108 h 10252"/>
                <a:gd name="connsiteX19" fmla="*/ 7619 w 10134"/>
                <a:gd name="connsiteY19" fmla="*/ 7879 h 10252"/>
                <a:gd name="connsiteX20" fmla="*/ 7892 w 10134"/>
                <a:gd name="connsiteY20" fmla="*/ 8142 h 10252"/>
                <a:gd name="connsiteX21" fmla="*/ 8053 w 10134"/>
                <a:gd name="connsiteY21" fmla="*/ 8494 h 10252"/>
                <a:gd name="connsiteX22" fmla="*/ 8213 w 10134"/>
                <a:gd name="connsiteY22" fmla="*/ 7967 h 10252"/>
                <a:gd name="connsiteX23" fmla="*/ 8406 w 10134"/>
                <a:gd name="connsiteY23" fmla="*/ 7089 h 10252"/>
                <a:gd name="connsiteX24" fmla="*/ 8471 w 10134"/>
                <a:gd name="connsiteY24" fmla="*/ 8055 h 10252"/>
                <a:gd name="connsiteX25" fmla="*/ 8503 w 10134"/>
                <a:gd name="connsiteY25" fmla="*/ 9108 h 10252"/>
                <a:gd name="connsiteX26" fmla="*/ 8551 w 10134"/>
                <a:gd name="connsiteY26" fmla="*/ 7352 h 10252"/>
                <a:gd name="connsiteX27" fmla="*/ 8647 w 10134"/>
                <a:gd name="connsiteY27" fmla="*/ 9635 h 10252"/>
                <a:gd name="connsiteX28" fmla="*/ 8696 w 10134"/>
                <a:gd name="connsiteY28" fmla="*/ 7791 h 10252"/>
                <a:gd name="connsiteX29" fmla="*/ 8776 w 10134"/>
                <a:gd name="connsiteY29" fmla="*/ 9020 h 10252"/>
                <a:gd name="connsiteX30" fmla="*/ 8840 w 10134"/>
                <a:gd name="connsiteY30" fmla="*/ 7001 h 10252"/>
                <a:gd name="connsiteX31" fmla="*/ 8953 w 10134"/>
                <a:gd name="connsiteY31" fmla="*/ 10074 h 10252"/>
                <a:gd name="connsiteX32" fmla="*/ 9001 w 10134"/>
                <a:gd name="connsiteY32" fmla="*/ 7352 h 10252"/>
                <a:gd name="connsiteX33" fmla="*/ 9082 w 10134"/>
                <a:gd name="connsiteY33" fmla="*/ 9196 h 10252"/>
                <a:gd name="connsiteX34" fmla="*/ 9130 w 10134"/>
                <a:gd name="connsiteY34" fmla="*/ 7615 h 10252"/>
                <a:gd name="connsiteX35" fmla="*/ 9387 w 10134"/>
                <a:gd name="connsiteY35" fmla="*/ 8318 h 10252"/>
                <a:gd name="connsiteX36" fmla="*/ 9789 w 10134"/>
                <a:gd name="connsiteY36" fmla="*/ 7352 h 10252"/>
                <a:gd name="connsiteX37" fmla="*/ 10134 w 10134"/>
                <a:gd name="connsiteY37" fmla="*/ 1 h 10252"/>
                <a:gd name="connsiteX0" fmla="*/ 0 w 10134"/>
                <a:gd name="connsiteY0" fmla="*/ 6664 h 10444"/>
                <a:gd name="connsiteX1" fmla="*/ 456 w 10134"/>
                <a:gd name="connsiteY1" fmla="*/ 7263 h 10444"/>
                <a:gd name="connsiteX2" fmla="*/ 622 w 10134"/>
                <a:gd name="connsiteY2" fmla="*/ 5993 h 10444"/>
                <a:gd name="connsiteX3" fmla="*/ 832 w 10134"/>
                <a:gd name="connsiteY3" fmla="*/ 6517 h 10444"/>
                <a:gd name="connsiteX4" fmla="*/ 1404 w 10134"/>
                <a:gd name="connsiteY4" fmla="*/ 10254 h 10444"/>
                <a:gd name="connsiteX5" fmla="*/ 1623 w 10134"/>
                <a:gd name="connsiteY5" fmla="*/ 9899 h 10444"/>
                <a:gd name="connsiteX6" fmla="*/ 2281 w 10134"/>
                <a:gd name="connsiteY6" fmla="*/ 9899 h 10444"/>
                <a:gd name="connsiteX7" fmla="*/ 2572 w 10134"/>
                <a:gd name="connsiteY7" fmla="*/ 9919 h 10444"/>
                <a:gd name="connsiteX8" fmla="*/ 2844 w 10134"/>
                <a:gd name="connsiteY8" fmla="*/ 9284 h 10444"/>
                <a:gd name="connsiteX9" fmla="*/ 3326 w 10134"/>
                <a:gd name="connsiteY9" fmla="*/ 10250 h 10444"/>
                <a:gd name="connsiteX10" fmla="*/ 3792 w 10134"/>
                <a:gd name="connsiteY10" fmla="*/ 9547 h 10444"/>
                <a:gd name="connsiteX11" fmla="*/ 4564 w 10134"/>
                <a:gd name="connsiteY11" fmla="*/ 8757 h 10444"/>
                <a:gd name="connsiteX12" fmla="*/ 4901 w 10134"/>
                <a:gd name="connsiteY12" fmla="*/ 9372 h 10444"/>
                <a:gd name="connsiteX13" fmla="*/ 5094 w 10134"/>
                <a:gd name="connsiteY13" fmla="*/ 10074 h 10444"/>
                <a:gd name="connsiteX14" fmla="*/ 5496 w 10134"/>
                <a:gd name="connsiteY14" fmla="*/ 8933 h 10444"/>
                <a:gd name="connsiteX15" fmla="*/ 5786 w 10134"/>
                <a:gd name="connsiteY15" fmla="*/ 9635 h 10444"/>
                <a:gd name="connsiteX16" fmla="*/ 6091 w 10134"/>
                <a:gd name="connsiteY16" fmla="*/ 9372 h 10444"/>
                <a:gd name="connsiteX17" fmla="*/ 6734 w 10134"/>
                <a:gd name="connsiteY17" fmla="*/ 9020 h 10444"/>
                <a:gd name="connsiteX18" fmla="*/ 7377 w 10134"/>
                <a:gd name="connsiteY18" fmla="*/ 9108 h 10444"/>
                <a:gd name="connsiteX19" fmla="*/ 7619 w 10134"/>
                <a:gd name="connsiteY19" fmla="*/ 7879 h 10444"/>
                <a:gd name="connsiteX20" fmla="*/ 7892 w 10134"/>
                <a:gd name="connsiteY20" fmla="*/ 8142 h 10444"/>
                <a:gd name="connsiteX21" fmla="*/ 8053 w 10134"/>
                <a:gd name="connsiteY21" fmla="*/ 8494 h 10444"/>
                <a:gd name="connsiteX22" fmla="*/ 8213 w 10134"/>
                <a:gd name="connsiteY22" fmla="*/ 7967 h 10444"/>
                <a:gd name="connsiteX23" fmla="*/ 8406 w 10134"/>
                <a:gd name="connsiteY23" fmla="*/ 7089 h 10444"/>
                <a:gd name="connsiteX24" fmla="*/ 8471 w 10134"/>
                <a:gd name="connsiteY24" fmla="*/ 8055 h 10444"/>
                <a:gd name="connsiteX25" fmla="*/ 8503 w 10134"/>
                <a:gd name="connsiteY25" fmla="*/ 9108 h 10444"/>
                <a:gd name="connsiteX26" fmla="*/ 8551 w 10134"/>
                <a:gd name="connsiteY26" fmla="*/ 7352 h 10444"/>
                <a:gd name="connsiteX27" fmla="*/ 8647 w 10134"/>
                <a:gd name="connsiteY27" fmla="*/ 9635 h 10444"/>
                <a:gd name="connsiteX28" fmla="*/ 8696 w 10134"/>
                <a:gd name="connsiteY28" fmla="*/ 7791 h 10444"/>
                <a:gd name="connsiteX29" fmla="*/ 8776 w 10134"/>
                <a:gd name="connsiteY29" fmla="*/ 9020 h 10444"/>
                <a:gd name="connsiteX30" fmla="*/ 8840 w 10134"/>
                <a:gd name="connsiteY30" fmla="*/ 7001 h 10444"/>
                <a:gd name="connsiteX31" fmla="*/ 8953 w 10134"/>
                <a:gd name="connsiteY31" fmla="*/ 10074 h 10444"/>
                <a:gd name="connsiteX32" fmla="*/ 9001 w 10134"/>
                <a:gd name="connsiteY32" fmla="*/ 7352 h 10444"/>
                <a:gd name="connsiteX33" fmla="*/ 9082 w 10134"/>
                <a:gd name="connsiteY33" fmla="*/ 9196 h 10444"/>
                <a:gd name="connsiteX34" fmla="*/ 9130 w 10134"/>
                <a:gd name="connsiteY34" fmla="*/ 7615 h 10444"/>
                <a:gd name="connsiteX35" fmla="*/ 9387 w 10134"/>
                <a:gd name="connsiteY35" fmla="*/ 8318 h 10444"/>
                <a:gd name="connsiteX36" fmla="*/ 9789 w 10134"/>
                <a:gd name="connsiteY36" fmla="*/ 7352 h 10444"/>
                <a:gd name="connsiteX37" fmla="*/ 10134 w 10134"/>
                <a:gd name="connsiteY37" fmla="*/ 1 h 10444"/>
                <a:gd name="connsiteX0" fmla="*/ 0 w 10134"/>
                <a:gd name="connsiteY0" fmla="*/ 6664 h 10296"/>
                <a:gd name="connsiteX1" fmla="*/ 456 w 10134"/>
                <a:gd name="connsiteY1" fmla="*/ 7263 h 10296"/>
                <a:gd name="connsiteX2" fmla="*/ 622 w 10134"/>
                <a:gd name="connsiteY2" fmla="*/ 5993 h 10296"/>
                <a:gd name="connsiteX3" fmla="*/ 872 w 10134"/>
                <a:gd name="connsiteY3" fmla="*/ 8785 h 10296"/>
                <a:gd name="connsiteX4" fmla="*/ 1404 w 10134"/>
                <a:gd name="connsiteY4" fmla="*/ 10254 h 10296"/>
                <a:gd name="connsiteX5" fmla="*/ 1623 w 10134"/>
                <a:gd name="connsiteY5" fmla="*/ 9899 h 10296"/>
                <a:gd name="connsiteX6" fmla="*/ 2281 w 10134"/>
                <a:gd name="connsiteY6" fmla="*/ 9899 h 10296"/>
                <a:gd name="connsiteX7" fmla="*/ 2572 w 10134"/>
                <a:gd name="connsiteY7" fmla="*/ 9919 h 10296"/>
                <a:gd name="connsiteX8" fmla="*/ 2844 w 10134"/>
                <a:gd name="connsiteY8" fmla="*/ 9284 h 10296"/>
                <a:gd name="connsiteX9" fmla="*/ 3326 w 10134"/>
                <a:gd name="connsiteY9" fmla="*/ 10250 h 10296"/>
                <a:gd name="connsiteX10" fmla="*/ 3792 w 10134"/>
                <a:gd name="connsiteY10" fmla="*/ 9547 h 10296"/>
                <a:gd name="connsiteX11" fmla="*/ 4564 w 10134"/>
                <a:gd name="connsiteY11" fmla="*/ 8757 h 10296"/>
                <a:gd name="connsiteX12" fmla="*/ 4901 w 10134"/>
                <a:gd name="connsiteY12" fmla="*/ 9372 h 10296"/>
                <a:gd name="connsiteX13" fmla="*/ 5094 w 10134"/>
                <a:gd name="connsiteY13" fmla="*/ 10074 h 10296"/>
                <a:gd name="connsiteX14" fmla="*/ 5496 w 10134"/>
                <a:gd name="connsiteY14" fmla="*/ 8933 h 10296"/>
                <a:gd name="connsiteX15" fmla="*/ 5786 w 10134"/>
                <a:gd name="connsiteY15" fmla="*/ 9635 h 10296"/>
                <a:gd name="connsiteX16" fmla="*/ 6091 w 10134"/>
                <a:gd name="connsiteY16" fmla="*/ 9372 h 10296"/>
                <a:gd name="connsiteX17" fmla="*/ 6734 w 10134"/>
                <a:gd name="connsiteY17" fmla="*/ 9020 h 10296"/>
                <a:gd name="connsiteX18" fmla="*/ 7377 w 10134"/>
                <a:gd name="connsiteY18" fmla="*/ 9108 h 10296"/>
                <a:gd name="connsiteX19" fmla="*/ 7619 w 10134"/>
                <a:gd name="connsiteY19" fmla="*/ 7879 h 10296"/>
                <a:gd name="connsiteX20" fmla="*/ 7892 w 10134"/>
                <a:gd name="connsiteY20" fmla="*/ 8142 h 10296"/>
                <a:gd name="connsiteX21" fmla="*/ 8053 w 10134"/>
                <a:gd name="connsiteY21" fmla="*/ 8494 h 10296"/>
                <a:gd name="connsiteX22" fmla="*/ 8213 w 10134"/>
                <a:gd name="connsiteY22" fmla="*/ 7967 h 10296"/>
                <a:gd name="connsiteX23" fmla="*/ 8406 w 10134"/>
                <a:gd name="connsiteY23" fmla="*/ 7089 h 10296"/>
                <a:gd name="connsiteX24" fmla="*/ 8471 w 10134"/>
                <a:gd name="connsiteY24" fmla="*/ 8055 h 10296"/>
                <a:gd name="connsiteX25" fmla="*/ 8503 w 10134"/>
                <a:gd name="connsiteY25" fmla="*/ 9108 h 10296"/>
                <a:gd name="connsiteX26" fmla="*/ 8551 w 10134"/>
                <a:gd name="connsiteY26" fmla="*/ 7352 h 10296"/>
                <a:gd name="connsiteX27" fmla="*/ 8647 w 10134"/>
                <a:gd name="connsiteY27" fmla="*/ 9635 h 10296"/>
                <a:gd name="connsiteX28" fmla="*/ 8696 w 10134"/>
                <a:gd name="connsiteY28" fmla="*/ 7791 h 10296"/>
                <a:gd name="connsiteX29" fmla="*/ 8776 w 10134"/>
                <a:gd name="connsiteY29" fmla="*/ 9020 h 10296"/>
                <a:gd name="connsiteX30" fmla="*/ 8840 w 10134"/>
                <a:gd name="connsiteY30" fmla="*/ 7001 h 10296"/>
                <a:gd name="connsiteX31" fmla="*/ 8953 w 10134"/>
                <a:gd name="connsiteY31" fmla="*/ 10074 h 10296"/>
                <a:gd name="connsiteX32" fmla="*/ 9001 w 10134"/>
                <a:gd name="connsiteY32" fmla="*/ 7352 h 10296"/>
                <a:gd name="connsiteX33" fmla="*/ 9082 w 10134"/>
                <a:gd name="connsiteY33" fmla="*/ 9196 h 10296"/>
                <a:gd name="connsiteX34" fmla="*/ 9130 w 10134"/>
                <a:gd name="connsiteY34" fmla="*/ 7615 h 10296"/>
                <a:gd name="connsiteX35" fmla="*/ 9387 w 10134"/>
                <a:gd name="connsiteY35" fmla="*/ 8318 h 10296"/>
                <a:gd name="connsiteX36" fmla="*/ 9789 w 10134"/>
                <a:gd name="connsiteY36" fmla="*/ 7352 h 10296"/>
                <a:gd name="connsiteX37" fmla="*/ 10134 w 10134"/>
                <a:gd name="connsiteY37" fmla="*/ 1 h 10296"/>
                <a:gd name="connsiteX0" fmla="*/ 0 w 10134"/>
                <a:gd name="connsiteY0" fmla="*/ 6664 h 10296"/>
                <a:gd name="connsiteX1" fmla="*/ 456 w 10134"/>
                <a:gd name="connsiteY1" fmla="*/ 7263 h 10296"/>
                <a:gd name="connsiteX2" fmla="*/ 635 w 10134"/>
                <a:gd name="connsiteY2" fmla="*/ 9557 h 10296"/>
                <a:gd name="connsiteX3" fmla="*/ 872 w 10134"/>
                <a:gd name="connsiteY3" fmla="*/ 8785 h 10296"/>
                <a:gd name="connsiteX4" fmla="*/ 1404 w 10134"/>
                <a:gd name="connsiteY4" fmla="*/ 10254 h 10296"/>
                <a:gd name="connsiteX5" fmla="*/ 1623 w 10134"/>
                <a:gd name="connsiteY5" fmla="*/ 9899 h 10296"/>
                <a:gd name="connsiteX6" fmla="*/ 2281 w 10134"/>
                <a:gd name="connsiteY6" fmla="*/ 9899 h 10296"/>
                <a:gd name="connsiteX7" fmla="*/ 2572 w 10134"/>
                <a:gd name="connsiteY7" fmla="*/ 9919 h 10296"/>
                <a:gd name="connsiteX8" fmla="*/ 2844 w 10134"/>
                <a:gd name="connsiteY8" fmla="*/ 9284 h 10296"/>
                <a:gd name="connsiteX9" fmla="*/ 3326 w 10134"/>
                <a:gd name="connsiteY9" fmla="*/ 10250 h 10296"/>
                <a:gd name="connsiteX10" fmla="*/ 3792 w 10134"/>
                <a:gd name="connsiteY10" fmla="*/ 9547 h 10296"/>
                <a:gd name="connsiteX11" fmla="*/ 4564 w 10134"/>
                <a:gd name="connsiteY11" fmla="*/ 8757 h 10296"/>
                <a:gd name="connsiteX12" fmla="*/ 4901 w 10134"/>
                <a:gd name="connsiteY12" fmla="*/ 9372 h 10296"/>
                <a:gd name="connsiteX13" fmla="*/ 5094 w 10134"/>
                <a:gd name="connsiteY13" fmla="*/ 10074 h 10296"/>
                <a:gd name="connsiteX14" fmla="*/ 5496 w 10134"/>
                <a:gd name="connsiteY14" fmla="*/ 8933 h 10296"/>
                <a:gd name="connsiteX15" fmla="*/ 5786 w 10134"/>
                <a:gd name="connsiteY15" fmla="*/ 9635 h 10296"/>
                <a:gd name="connsiteX16" fmla="*/ 6091 w 10134"/>
                <a:gd name="connsiteY16" fmla="*/ 9372 h 10296"/>
                <a:gd name="connsiteX17" fmla="*/ 6734 w 10134"/>
                <a:gd name="connsiteY17" fmla="*/ 9020 h 10296"/>
                <a:gd name="connsiteX18" fmla="*/ 7377 w 10134"/>
                <a:gd name="connsiteY18" fmla="*/ 9108 h 10296"/>
                <a:gd name="connsiteX19" fmla="*/ 7619 w 10134"/>
                <a:gd name="connsiteY19" fmla="*/ 7879 h 10296"/>
                <a:gd name="connsiteX20" fmla="*/ 7892 w 10134"/>
                <a:gd name="connsiteY20" fmla="*/ 8142 h 10296"/>
                <a:gd name="connsiteX21" fmla="*/ 8053 w 10134"/>
                <a:gd name="connsiteY21" fmla="*/ 8494 h 10296"/>
                <a:gd name="connsiteX22" fmla="*/ 8213 w 10134"/>
                <a:gd name="connsiteY22" fmla="*/ 7967 h 10296"/>
                <a:gd name="connsiteX23" fmla="*/ 8406 w 10134"/>
                <a:gd name="connsiteY23" fmla="*/ 7089 h 10296"/>
                <a:gd name="connsiteX24" fmla="*/ 8471 w 10134"/>
                <a:gd name="connsiteY24" fmla="*/ 8055 h 10296"/>
                <a:gd name="connsiteX25" fmla="*/ 8503 w 10134"/>
                <a:gd name="connsiteY25" fmla="*/ 9108 h 10296"/>
                <a:gd name="connsiteX26" fmla="*/ 8551 w 10134"/>
                <a:gd name="connsiteY26" fmla="*/ 7352 h 10296"/>
                <a:gd name="connsiteX27" fmla="*/ 8647 w 10134"/>
                <a:gd name="connsiteY27" fmla="*/ 9635 h 10296"/>
                <a:gd name="connsiteX28" fmla="*/ 8696 w 10134"/>
                <a:gd name="connsiteY28" fmla="*/ 7791 h 10296"/>
                <a:gd name="connsiteX29" fmla="*/ 8776 w 10134"/>
                <a:gd name="connsiteY29" fmla="*/ 9020 h 10296"/>
                <a:gd name="connsiteX30" fmla="*/ 8840 w 10134"/>
                <a:gd name="connsiteY30" fmla="*/ 7001 h 10296"/>
                <a:gd name="connsiteX31" fmla="*/ 8953 w 10134"/>
                <a:gd name="connsiteY31" fmla="*/ 10074 h 10296"/>
                <a:gd name="connsiteX32" fmla="*/ 9001 w 10134"/>
                <a:gd name="connsiteY32" fmla="*/ 7352 h 10296"/>
                <a:gd name="connsiteX33" fmla="*/ 9082 w 10134"/>
                <a:gd name="connsiteY33" fmla="*/ 9196 h 10296"/>
                <a:gd name="connsiteX34" fmla="*/ 9130 w 10134"/>
                <a:gd name="connsiteY34" fmla="*/ 7615 h 10296"/>
                <a:gd name="connsiteX35" fmla="*/ 9387 w 10134"/>
                <a:gd name="connsiteY35" fmla="*/ 8318 h 10296"/>
                <a:gd name="connsiteX36" fmla="*/ 9789 w 10134"/>
                <a:gd name="connsiteY36" fmla="*/ 7352 h 10296"/>
                <a:gd name="connsiteX37" fmla="*/ 10134 w 10134"/>
                <a:gd name="connsiteY37" fmla="*/ 1 h 10296"/>
                <a:gd name="connsiteX0" fmla="*/ 0 w 10134"/>
                <a:gd name="connsiteY0" fmla="*/ 6664 h 10296"/>
                <a:gd name="connsiteX1" fmla="*/ 403 w 10134"/>
                <a:gd name="connsiteY1" fmla="*/ 9045 h 10296"/>
                <a:gd name="connsiteX2" fmla="*/ 635 w 10134"/>
                <a:gd name="connsiteY2" fmla="*/ 9557 h 10296"/>
                <a:gd name="connsiteX3" fmla="*/ 872 w 10134"/>
                <a:gd name="connsiteY3" fmla="*/ 8785 h 10296"/>
                <a:gd name="connsiteX4" fmla="*/ 1404 w 10134"/>
                <a:gd name="connsiteY4" fmla="*/ 10254 h 10296"/>
                <a:gd name="connsiteX5" fmla="*/ 1623 w 10134"/>
                <a:gd name="connsiteY5" fmla="*/ 9899 h 10296"/>
                <a:gd name="connsiteX6" fmla="*/ 2281 w 10134"/>
                <a:gd name="connsiteY6" fmla="*/ 9899 h 10296"/>
                <a:gd name="connsiteX7" fmla="*/ 2572 w 10134"/>
                <a:gd name="connsiteY7" fmla="*/ 9919 h 10296"/>
                <a:gd name="connsiteX8" fmla="*/ 2844 w 10134"/>
                <a:gd name="connsiteY8" fmla="*/ 9284 h 10296"/>
                <a:gd name="connsiteX9" fmla="*/ 3326 w 10134"/>
                <a:gd name="connsiteY9" fmla="*/ 10250 h 10296"/>
                <a:gd name="connsiteX10" fmla="*/ 3792 w 10134"/>
                <a:gd name="connsiteY10" fmla="*/ 9547 h 10296"/>
                <a:gd name="connsiteX11" fmla="*/ 4564 w 10134"/>
                <a:gd name="connsiteY11" fmla="*/ 8757 h 10296"/>
                <a:gd name="connsiteX12" fmla="*/ 4901 w 10134"/>
                <a:gd name="connsiteY12" fmla="*/ 9372 h 10296"/>
                <a:gd name="connsiteX13" fmla="*/ 5094 w 10134"/>
                <a:gd name="connsiteY13" fmla="*/ 10074 h 10296"/>
                <a:gd name="connsiteX14" fmla="*/ 5496 w 10134"/>
                <a:gd name="connsiteY14" fmla="*/ 8933 h 10296"/>
                <a:gd name="connsiteX15" fmla="*/ 5786 w 10134"/>
                <a:gd name="connsiteY15" fmla="*/ 9635 h 10296"/>
                <a:gd name="connsiteX16" fmla="*/ 6091 w 10134"/>
                <a:gd name="connsiteY16" fmla="*/ 9372 h 10296"/>
                <a:gd name="connsiteX17" fmla="*/ 6734 w 10134"/>
                <a:gd name="connsiteY17" fmla="*/ 9020 h 10296"/>
                <a:gd name="connsiteX18" fmla="*/ 7377 w 10134"/>
                <a:gd name="connsiteY18" fmla="*/ 9108 h 10296"/>
                <a:gd name="connsiteX19" fmla="*/ 7619 w 10134"/>
                <a:gd name="connsiteY19" fmla="*/ 7879 h 10296"/>
                <a:gd name="connsiteX20" fmla="*/ 7892 w 10134"/>
                <a:gd name="connsiteY20" fmla="*/ 8142 h 10296"/>
                <a:gd name="connsiteX21" fmla="*/ 8053 w 10134"/>
                <a:gd name="connsiteY21" fmla="*/ 8494 h 10296"/>
                <a:gd name="connsiteX22" fmla="*/ 8213 w 10134"/>
                <a:gd name="connsiteY22" fmla="*/ 7967 h 10296"/>
                <a:gd name="connsiteX23" fmla="*/ 8406 w 10134"/>
                <a:gd name="connsiteY23" fmla="*/ 7089 h 10296"/>
                <a:gd name="connsiteX24" fmla="*/ 8471 w 10134"/>
                <a:gd name="connsiteY24" fmla="*/ 8055 h 10296"/>
                <a:gd name="connsiteX25" fmla="*/ 8503 w 10134"/>
                <a:gd name="connsiteY25" fmla="*/ 9108 h 10296"/>
                <a:gd name="connsiteX26" fmla="*/ 8551 w 10134"/>
                <a:gd name="connsiteY26" fmla="*/ 7352 h 10296"/>
                <a:gd name="connsiteX27" fmla="*/ 8647 w 10134"/>
                <a:gd name="connsiteY27" fmla="*/ 9635 h 10296"/>
                <a:gd name="connsiteX28" fmla="*/ 8696 w 10134"/>
                <a:gd name="connsiteY28" fmla="*/ 7791 h 10296"/>
                <a:gd name="connsiteX29" fmla="*/ 8776 w 10134"/>
                <a:gd name="connsiteY29" fmla="*/ 9020 h 10296"/>
                <a:gd name="connsiteX30" fmla="*/ 8840 w 10134"/>
                <a:gd name="connsiteY30" fmla="*/ 7001 h 10296"/>
                <a:gd name="connsiteX31" fmla="*/ 8953 w 10134"/>
                <a:gd name="connsiteY31" fmla="*/ 10074 h 10296"/>
                <a:gd name="connsiteX32" fmla="*/ 9001 w 10134"/>
                <a:gd name="connsiteY32" fmla="*/ 7352 h 10296"/>
                <a:gd name="connsiteX33" fmla="*/ 9082 w 10134"/>
                <a:gd name="connsiteY33" fmla="*/ 9196 h 10296"/>
                <a:gd name="connsiteX34" fmla="*/ 9130 w 10134"/>
                <a:gd name="connsiteY34" fmla="*/ 7615 h 10296"/>
                <a:gd name="connsiteX35" fmla="*/ 9387 w 10134"/>
                <a:gd name="connsiteY35" fmla="*/ 8318 h 10296"/>
                <a:gd name="connsiteX36" fmla="*/ 9789 w 10134"/>
                <a:gd name="connsiteY36" fmla="*/ 7352 h 10296"/>
                <a:gd name="connsiteX37" fmla="*/ 10134 w 10134"/>
                <a:gd name="connsiteY37" fmla="*/ 1 h 10296"/>
                <a:gd name="connsiteX0" fmla="*/ 0 w 10121"/>
                <a:gd name="connsiteY0" fmla="*/ 9904 h 10296"/>
                <a:gd name="connsiteX1" fmla="*/ 390 w 10121"/>
                <a:gd name="connsiteY1" fmla="*/ 9045 h 10296"/>
                <a:gd name="connsiteX2" fmla="*/ 622 w 10121"/>
                <a:gd name="connsiteY2" fmla="*/ 9557 h 10296"/>
                <a:gd name="connsiteX3" fmla="*/ 859 w 10121"/>
                <a:gd name="connsiteY3" fmla="*/ 8785 h 10296"/>
                <a:gd name="connsiteX4" fmla="*/ 1391 w 10121"/>
                <a:gd name="connsiteY4" fmla="*/ 10254 h 10296"/>
                <a:gd name="connsiteX5" fmla="*/ 1610 w 10121"/>
                <a:gd name="connsiteY5" fmla="*/ 9899 h 10296"/>
                <a:gd name="connsiteX6" fmla="*/ 2268 w 10121"/>
                <a:gd name="connsiteY6" fmla="*/ 9899 h 10296"/>
                <a:gd name="connsiteX7" fmla="*/ 2559 w 10121"/>
                <a:gd name="connsiteY7" fmla="*/ 9919 h 10296"/>
                <a:gd name="connsiteX8" fmla="*/ 2831 w 10121"/>
                <a:gd name="connsiteY8" fmla="*/ 9284 h 10296"/>
                <a:gd name="connsiteX9" fmla="*/ 3313 w 10121"/>
                <a:gd name="connsiteY9" fmla="*/ 10250 h 10296"/>
                <a:gd name="connsiteX10" fmla="*/ 3779 w 10121"/>
                <a:gd name="connsiteY10" fmla="*/ 9547 h 10296"/>
                <a:gd name="connsiteX11" fmla="*/ 4551 w 10121"/>
                <a:gd name="connsiteY11" fmla="*/ 8757 h 10296"/>
                <a:gd name="connsiteX12" fmla="*/ 4888 w 10121"/>
                <a:gd name="connsiteY12" fmla="*/ 9372 h 10296"/>
                <a:gd name="connsiteX13" fmla="*/ 5081 w 10121"/>
                <a:gd name="connsiteY13" fmla="*/ 10074 h 10296"/>
                <a:gd name="connsiteX14" fmla="*/ 5483 w 10121"/>
                <a:gd name="connsiteY14" fmla="*/ 8933 h 10296"/>
                <a:gd name="connsiteX15" fmla="*/ 5773 w 10121"/>
                <a:gd name="connsiteY15" fmla="*/ 9635 h 10296"/>
                <a:gd name="connsiteX16" fmla="*/ 6078 w 10121"/>
                <a:gd name="connsiteY16" fmla="*/ 9372 h 10296"/>
                <a:gd name="connsiteX17" fmla="*/ 6721 w 10121"/>
                <a:gd name="connsiteY17" fmla="*/ 9020 h 10296"/>
                <a:gd name="connsiteX18" fmla="*/ 7364 w 10121"/>
                <a:gd name="connsiteY18" fmla="*/ 9108 h 10296"/>
                <a:gd name="connsiteX19" fmla="*/ 7606 w 10121"/>
                <a:gd name="connsiteY19" fmla="*/ 7879 h 10296"/>
                <a:gd name="connsiteX20" fmla="*/ 7879 w 10121"/>
                <a:gd name="connsiteY20" fmla="*/ 8142 h 10296"/>
                <a:gd name="connsiteX21" fmla="*/ 8040 w 10121"/>
                <a:gd name="connsiteY21" fmla="*/ 8494 h 10296"/>
                <a:gd name="connsiteX22" fmla="*/ 8200 w 10121"/>
                <a:gd name="connsiteY22" fmla="*/ 7967 h 10296"/>
                <a:gd name="connsiteX23" fmla="*/ 8393 w 10121"/>
                <a:gd name="connsiteY23" fmla="*/ 7089 h 10296"/>
                <a:gd name="connsiteX24" fmla="*/ 8458 w 10121"/>
                <a:gd name="connsiteY24" fmla="*/ 8055 h 10296"/>
                <a:gd name="connsiteX25" fmla="*/ 8490 w 10121"/>
                <a:gd name="connsiteY25" fmla="*/ 9108 h 10296"/>
                <a:gd name="connsiteX26" fmla="*/ 8538 w 10121"/>
                <a:gd name="connsiteY26" fmla="*/ 7352 h 10296"/>
                <a:gd name="connsiteX27" fmla="*/ 8634 w 10121"/>
                <a:gd name="connsiteY27" fmla="*/ 9635 h 10296"/>
                <a:gd name="connsiteX28" fmla="*/ 8683 w 10121"/>
                <a:gd name="connsiteY28" fmla="*/ 7791 h 10296"/>
                <a:gd name="connsiteX29" fmla="*/ 8763 w 10121"/>
                <a:gd name="connsiteY29" fmla="*/ 9020 h 10296"/>
                <a:gd name="connsiteX30" fmla="*/ 8827 w 10121"/>
                <a:gd name="connsiteY30" fmla="*/ 7001 h 10296"/>
                <a:gd name="connsiteX31" fmla="*/ 8940 w 10121"/>
                <a:gd name="connsiteY31" fmla="*/ 10074 h 10296"/>
                <a:gd name="connsiteX32" fmla="*/ 8988 w 10121"/>
                <a:gd name="connsiteY32" fmla="*/ 7352 h 10296"/>
                <a:gd name="connsiteX33" fmla="*/ 9069 w 10121"/>
                <a:gd name="connsiteY33" fmla="*/ 9196 h 10296"/>
                <a:gd name="connsiteX34" fmla="*/ 9117 w 10121"/>
                <a:gd name="connsiteY34" fmla="*/ 7615 h 10296"/>
                <a:gd name="connsiteX35" fmla="*/ 9374 w 10121"/>
                <a:gd name="connsiteY35" fmla="*/ 8318 h 10296"/>
                <a:gd name="connsiteX36" fmla="*/ 9776 w 10121"/>
                <a:gd name="connsiteY36" fmla="*/ 7352 h 10296"/>
                <a:gd name="connsiteX37" fmla="*/ 10121 w 10121"/>
                <a:gd name="connsiteY37" fmla="*/ 1 h 1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121" h="10296">
                  <a:moveTo>
                    <a:pt x="0" y="9904"/>
                  </a:moveTo>
                  <a:cubicBezTo>
                    <a:pt x="185" y="9542"/>
                    <a:pt x="286" y="9103"/>
                    <a:pt x="390" y="9045"/>
                  </a:cubicBezTo>
                  <a:cubicBezTo>
                    <a:pt x="494" y="8987"/>
                    <a:pt x="544" y="9600"/>
                    <a:pt x="622" y="9557"/>
                  </a:cubicBezTo>
                  <a:cubicBezTo>
                    <a:pt x="700" y="9514"/>
                    <a:pt x="731" y="8669"/>
                    <a:pt x="859" y="8785"/>
                  </a:cubicBezTo>
                  <a:cubicBezTo>
                    <a:pt x="987" y="8901"/>
                    <a:pt x="1266" y="10068"/>
                    <a:pt x="1391" y="10254"/>
                  </a:cubicBezTo>
                  <a:cubicBezTo>
                    <a:pt x="1516" y="10440"/>
                    <a:pt x="1464" y="9958"/>
                    <a:pt x="1610" y="9899"/>
                  </a:cubicBezTo>
                  <a:cubicBezTo>
                    <a:pt x="1756" y="9840"/>
                    <a:pt x="2110" y="9896"/>
                    <a:pt x="2268" y="9899"/>
                  </a:cubicBezTo>
                  <a:cubicBezTo>
                    <a:pt x="2426" y="9902"/>
                    <a:pt x="2464" y="10018"/>
                    <a:pt x="2559" y="9919"/>
                  </a:cubicBezTo>
                  <a:cubicBezTo>
                    <a:pt x="2653" y="9821"/>
                    <a:pt x="2705" y="9229"/>
                    <a:pt x="2831" y="9284"/>
                  </a:cubicBezTo>
                  <a:cubicBezTo>
                    <a:pt x="2957" y="9339"/>
                    <a:pt x="3154" y="10206"/>
                    <a:pt x="3313" y="10250"/>
                  </a:cubicBezTo>
                  <a:cubicBezTo>
                    <a:pt x="3472" y="10294"/>
                    <a:pt x="3673" y="9844"/>
                    <a:pt x="3779" y="9547"/>
                  </a:cubicBezTo>
                  <a:cubicBezTo>
                    <a:pt x="3985" y="9298"/>
                    <a:pt x="4366" y="8786"/>
                    <a:pt x="4551" y="8757"/>
                  </a:cubicBezTo>
                  <a:cubicBezTo>
                    <a:pt x="4639" y="9240"/>
                    <a:pt x="4800" y="9152"/>
                    <a:pt x="4888" y="9372"/>
                  </a:cubicBezTo>
                  <a:cubicBezTo>
                    <a:pt x="4977" y="9591"/>
                    <a:pt x="4983" y="10151"/>
                    <a:pt x="5081" y="10074"/>
                  </a:cubicBezTo>
                  <a:cubicBezTo>
                    <a:pt x="5180" y="9997"/>
                    <a:pt x="5369" y="9010"/>
                    <a:pt x="5483" y="8933"/>
                  </a:cubicBezTo>
                  <a:cubicBezTo>
                    <a:pt x="5598" y="8856"/>
                    <a:pt x="5674" y="9558"/>
                    <a:pt x="5773" y="9635"/>
                  </a:cubicBezTo>
                  <a:cubicBezTo>
                    <a:pt x="5871" y="9712"/>
                    <a:pt x="5919" y="9471"/>
                    <a:pt x="6078" y="9372"/>
                  </a:cubicBezTo>
                  <a:cubicBezTo>
                    <a:pt x="6237" y="9273"/>
                    <a:pt x="6507" y="9064"/>
                    <a:pt x="6721" y="9020"/>
                  </a:cubicBezTo>
                  <a:cubicBezTo>
                    <a:pt x="6935" y="8976"/>
                    <a:pt x="7217" y="9298"/>
                    <a:pt x="7364" y="9108"/>
                  </a:cubicBezTo>
                  <a:cubicBezTo>
                    <a:pt x="7413" y="8186"/>
                    <a:pt x="7519" y="8044"/>
                    <a:pt x="7606" y="7879"/>
                  </a:cubicBezTo>
                  <a:cubicBezTo>
                    <a:pt x="7692" y="7714"/>
                    <a:pt x="7806" y="8044"/>
                    <a:pt x="7879" y="8142"/>
                  </a:cubicBezTo>
                  <a:cubicBezTo>
                    <a:pt x="7951" y="8241"/>
                    <a:pt x="7985" y="8527"/>
                    <a:pt x="8040" y="8494"/>
                  </a:cubicBezTo>
                  <a:cubicBezTo>
                    <a:pt x="8094" y="8461"/>
                    <a:pt x="8142" y="8197"/>
                    <a:pt x="8200" y="7967"/>
                  </a:cubicBezTo>
                  <a:cubicBezTo>
                    <a:pt x="8259" y="7736"/>
                    <a:pt x="8351" y="7078"/>
                    <a:pt x="8393" y="7089"/>
                  </a:cubicBezTo>
                  <a:cubicBezTo>
                    <a:pt x="8435" y="7100"/>
                    <a:pt x="8442" y="7714"/>
                    <a:pt x="8458" y="8055"/>
                  </a:cubicBezTo>
                  <a:cubicBezTo>
                    <a:pt x="8474" y="8395"/>
                    <a:pt x="8476" y="9229"/>
                    <a:pt x="8490" y="9108"/>
                  </a:cubicBezTo>
                  <a:cubicBezTo>
                    <a:pt x="8504" y="8988"/>
                    <a:pt x="8514" y="7264"/>
                    <a:pt x="8538" y="7352"/>
                  </a:cubicBezTo>
                  <a:cubicBezTo>
                    <a:pt x="8562" y="7440"/>
                    <a:pt x="8610" y="9558"/>
                    <a:pt x="8634" y="9635"/>
                  </a:cubicBezTo>
                  <a:cubicBezTo>
                    <a:pt x="8659" y="9712"/>
                    <a:pt x="8661" y="7890"/>
                    <a:pt x="8683" y="7791"/>
                  </a:cubicBezTo>
                  <a:cubicBezTo>
                    <a:pt x="8705" y="7692"/>
                    <a:pt x="8739" y="9152"/>
                    <a:pt x="8763" y="9020"/>
                  </a:cubicBezTo>
                  <a:cubicBezTo>
                    <a:pt x="8787" y="8889"/>
                    <a:pt x="8797" y="6825"/>
                    <a:pt x="8827" y="7001"/>
                  </a:cubicBezTo>
                  <a:cubicBezTo>
                    <a:pt x="8858" y="7176"/>
                    <a:pt x="8914" y="10019"/>
                    <a:pt x="8940" y="10074"/>
                  </a:cubicBezTo>
                  <a:cubicBezTo>
                    <a:pt x="8966" y="10129"/>
                    <a:pt x="8966" y="7495"/>
                    <a:pt x="8988" y="7352"/>
                  </a:cubicBezTo>
                  <a:cubicBezTo>
                    <a:pt x="9010" y="7209"/>
                    <a:pt x="9046" y="9152"/>
                    <a:pt x="9069" y="9196"/>
                  </a:cubicBezTo>
                  <a:cubicBezTo>
                    <a:pt x="9091" y="9240"/>
                    <a:pt x="9067" y="7758"/>
                    <a:pt x="9117" y="7615"/>
                  </a:cubicBezTo>
                  <a:cubicBezTo>
                    <a:pt x="9167" y="7473"/>
                    <a:pt x="9263" y="8362"/>
                    <a:pt x="9374" y="8318"/>
                  </a:cubicBezTo>
                  <a:cubicBezTo>
                    <a:pt x="9485" y="8274"/>
                    <a:pt x="9671" y="7484"/>
                    <a:pt x="9776" y="7352"/>
                  </a:cubicBezTo>
                  <a:cubicBezTo>
                    <a:pt x="9880" y="7220"/>
                    <a:pt x="10081" y="-43"/>
                    <a:pt x="10121" y="1"/>
                  </a:cubicBezTo>
                </a:path>
              </a:pathLst>
            </a:custGeom>
            <a:noFill/>
            <a:ln w="19050" cap="flat" cmpd="sng">
              <a:solidFill>
                <a:schemeClr val="accent1"/>
              </a:solidFill>
              <a:prstDash val="solid"/>
              <a:round/>
              <a:headEnd/>
              <a:tailEnd/>
            </a:ln>
            <a:effectLst/>
          </p:spPr>
          <p:txBody>
            <a:bodyPr/>
            <a:lstStyle/>
            <a:p>
              <a:endParaRPr lang="en-US" dirty="0"/>
            </a:p>
          </p:txBody>
        </p:sp>
        <p:sp>
          <p:nvSpPr>
            <p:cNvPr id="86" name="Line 12"/>
            <p:cNvSpPr>
              <a:spLocks noChangeShapeType="1"/>
            </p:cNvSpPr>
            <p:nvPr/>
          </p:nvSpPr>
          <p:spPr bwMode="auto">
            <a:xfrm>
              <a:off x="786536" y="5185488"/>
              <a:ext cx="7725602" cy="0"/>
            </a:xfrm>
            <a:prstGeom prst="line">
              <a:avLst/>
            </a:prstGeom>
            <a:noFill/>
            <a:ln w="9525">
              <a:solidFill>
                <a:schemeClr val="accent2">
                  <a:lumMod val="75000"/>
                </a:schemeClr>
              </a:solidFill>
              <a:round/>
              <a:headEnd/>
              <a:tailEnd type="triangle" w="med" len="med"/>
            </a:ln>
            <a:effectLst/>
          </p:spPr>
          <p:txBody>
            <a:bodyPr/>
            <a:lstStyle/>
            <a:p>
              <a:endParaRPr lang="en-US" dirty="0"/>
            </a:p>
          </p:txBody>
        </p:sp>
        <p:cxnSp>
          <p:nvCxnSpPr>
            <p:cNvPr id="87" name="Straight Arrow Connector 86"/>
            <p:cNvCxnSpPr/>
            <p:nvPr/>
          </p:nvCxnSpPr>
          <p:spPr bwMode="auto">
            <a:xfrm flipH="1" flipV="1">
              <a:off x="876240" y="3644732"/>
              <a:ext cx="1" cy="1662475"/>
            </a:xfrm>
            <a:prstGeom prst="straightConnector1">
              <a:avLst/>
            </a:prstGeom>
            <a:solidFill>
              <a:schemeClr val="accent1"/>
            </a:solidFill>
            <a:ln w="12700" cap="flat" cmpd="sng" algn="ctr">
              <a:solidFill>
                <a:schemeClr val="accent2">
                  <a:lumMod val="75000"/>
                </a:schemeClr>
              </a:solidFill>
              <a:prstDash val="solid"/>
              <a:round/>
              <a:headEnd type="none" w="med" len="med"/>
              <a:tailEnd type="triangle" w="med" len="med"/>
            </a:ln>
            <a:effectLst/>
          </p:spPr>
        </p:cxnSp>
        <p:sp>
          <p:nvSpPr>
            <p:cNvPr id="88" name="TextBox 87"/>
            <p:cNvSpPr txBox="1"/>
            <p:nvPr/>
          </p:nvSpPr>
          <p:spPr>
            <a:xfrm>
              <a:off x="8215338" y="4106527"/>
              <a:ext cx="601447" cy="348813"/>
            </a:xfrm>
            <a:prstGeom prst="rect">
              <a:avLst/>
            </a:prstGeom>
            <a:noFill/>
          </p:spPr>
          <p:txBody>
            <a:bodyPr wrap="none" rtlCol="0">
              <a:spAutoFit/>
            </a:bodyPr>
            <a:lstStyle/>
            <a:p>
              <a:pPr algn="l">
                <a:buNone/>
              </a:pPr>
              <a:r>
                <a:rPr lang="ru-RU" sz="1100" b="0" i="0" dirty="0" smtClean="0">
                  <a:latin typeface="Arial"/>
                  <a:ea typeface="+mn-ea"/>
                  <a:cs typeface="+mn-cs"/>
                </a:rPr>
                <a:t>Отказ </a:t>
              </a:r>
              <a:endParaRPr lang="en-GB" sz="1100" b="0" i="0" dirty="0">
                <a:latin typeface="Arial"/>
                <a:ea typeface="+mn-ea"/>
                <a:cs typeface="+mn-cs"/>
              </a:endParaRPr>
            </a:p>
          </p:txBody>
        </p:sp>
        <p:cxnSp>
          <p:nvCxnSpPr>
            <p:cNvPr id="89" name="Straight Connector 88"/>
            <p:cNvCxnSpPr/>
            <p:nvPr/>
          </p:nvCxnSpPr>
          <p:spPr bwMode="auto">
            <a:xfrm>
              <a:off x="876240" y="4728288"/>
              <a:ext cx="7635898" cy="0"/>
            </a:xfrm>
            <a:prstGeom prst="line">
              <a:avLst/>
            </a:prstGeom>
            <a:solidFill>
              <a:schemeClr val="accent1"/>
            </a:solidFill>
            <a:ln w="12700" cap="flat" cmpd="sng" algn="ctr">
              <a:solidFill>
                <a:schemeClr val="tx1"/>
              </a:solidFill>
              <a:prstDash val="dash"/>
              <a:round/>
              <a:headEnd type="none" w="med" len="med"/>
              <a:tailEnd type="none" w="med" len="med"/>
            </a:ln>
            <a:effectLst/>
          </p:spPr>
        </p:cxnSp>
        <p:cxnSp>
          <p:nvCxnSpPr>
            <p:cNvPr id="90" name="Straight Connector 89"/>
            <p:cNvCxnSpPr/>
            <p:nvPr/>
          </p:nvCxnSpPr>
          <p:spPr bwMode="auto">
            <a:xfrm>
              <a:off x="856299" y="3850594"/>
              <a:ext cx="7635899" cy="0"/>
            </a:xfrm>
            <a:prstGeom prst="line">
              <a:avLst/>
            </a:prstGeom>
            <a:solidFill>
              <a:schemeClr val="accent1"/>
            </a:solidFill>
            <a:ln w="12700" cap="flat" cmpd="sng" algn="ctr">
              <a:solidFill>
                <a:schemeClr val="tx1"/>
              </a:solidFill>
              <a:prstDash val="dash"/>
              <a:round/>
              <a:headEnd type="none" w="med" len="med"/>
              <a:tailEnd type="none" w="med" len="med"/>
            </a:ln>
            <a:effectLst/>
          </p:spPr>
        </p:cxnSp>
        <p:cxnSp>
          <p:nvCxnSpPr>
            <p:cNvPr id="91" name="Straight Arrow Connector 90"/>
            <p:cNvCxnSpPr/>
            <p:nvPr/>
          </p:nvCxnSpPr>
          <p:spPr bwMode="auto">
            <a:xfrm flipH="1" flipV="1">
              <a:off x="8214651" y="3908642"/>
              <a:ext cx="210262" cy="215444"/>
            </a:xfrm>
            <a:prstGeom prst="straightConnector1">
              <a:avLst/>
            </a:prstGeom>
            <a:solidFill>
              <a:schemeClr val="accent1"/>
            </a:solidFill>
            <a:ln w="12700" cap="flat" cmpd="sng" algn="ctr">
              <a:solidFill>
                <a:schemeClr val="tx1"/>
              </a:solidFill>
              <a:prstDash val="solid"/>
              <a:round/>
              <a:headEnd type="none" w="med" len="med"/>
              <a:tailEnd type="triangle" w="med" len="lg"/>
            </a:ln>
            <a:effectLst/>
          </p:spPr>
        </p:cxnSp>
        <p:sp>
          <p:nvSpPr>
            <p:cNvPr id="92" name="TextBox 91"/>
            <p:cNvSpPr txBox="1"/>
            <p:nvPr/>
          </p:nvSpPr>
          <p:spPr>
            <a:xfrm>
              <a:off x="2213042" y="3705976"/>
              <a:ext cx="1371600" cy="308400"/>
            </a:xfrm>
            <a:prstGeom prst="rect">
              <a:avLst/>
            </a:prstGeom>
            <a:solidFill>
              <a:schemeClr val="bg1"/>
            </a:solidFill>
          </p:spPr>
          <p:txBody>
            <a:bodyPr wrap="square" lIns="0" tIns="0" rIns="0" bIns="0" rtlCol="0" anchor="ctr">
              <a:noAutofit/>
            </a:bodyPr>
            <a:lstStyle/>
            <a:p>
              <a:pPr algn="ctr">
                <a:buNone/>
              </a:pPr>
              <a:r>
                <a:rPr lang="en-GB" sz="1100" b="0" i="0">
                  <a:latin typeface="Arial"/>
                  <a:ea typeface="+mn-ea"/>
                  <a:cs typeface="+mn-cs"/>
                </a:rPr>
                <a:t>Верхний предел предупреждения</a:t>
              </a:r>
            </a:p>
          </p:txBody>
        </p:sp>
        <p:sp>
          <p:nvSpPr>
            <p:cNvPr id="93" name="TextBox 92"/>
            <p:cNvSpPr txBox="1"/>
            <p:nvPr/>
          </p:nvSpPr>
          <p:spPr>
            <a:xfrm>
              <a:off x="2213042" y="4602725"/>
              <a:ext cx="1371600" cy="283205"/>
            </a:xfrm>
            <a:prstGeom prst="rect">
              <a:avLst/>
            </a:prstGeom>
            <a:solidFill>
              <a:schemeClr val="bg1"/>
            </a:solidFill>
          </p:spPr>
          <p:txBody>
            <a:bodyPr wrap="square" lIns="0" tIns="0" rIns="0" bIns="0" rtlCol="0" anchor="ctr">
              <a:noAutofit/>
            </a:bodyPr>
            <a:lstStyle/>
            <a:p>
              <a:pPr algn="ctr">
                <a:buNone/>
              </a:pPr>
              <a:r>
                <a:rPr lang="en-GB" sz="1100" b="0" i="0">
                  <a:latin typeface="Arial"/>
                  <a:ea typeface="+mn-ea"/>
                  <a:cs typeface="+mn-cs"/>
                </a:rPr>
                <a:t>Нижний предел предупреждения</a:t>
              </a:r>
            </a:p>
          </p:txBody>
        </p:sp>
      </p:grpSp>
      <p:sp>
        <p:nvSpPr>
          <p:cNvPr id="95" name="Rectangle 94"/>
          <p:cNvSpPr/>
          <p:nvPr/>
        </p:nvSpPr>
        <p:spPr bwMode="auto">
          <a:xfrm>
            <a:off x="7010400" y="3660557"/>
            <a:ext cx="609600" cy="1074776"/>
          </a:xfrm>
          <a:prstGeom prst="rect">
            <a:avLst/>
          </a:prstGeom>
          <a:solidFill>
            <a:schemeClr val="accent6">
              <a:alpha val="52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dirty="0" smtClean="0">
              <a:ln>
                <a:noFill/>
              </a:ln>
              <a:solidFill>
                <a:srgbClr val="292929"/>
              </a:solidFill>
              <a:effectLst/>
              <a:latin typeface="Arial" charset="0"/>
            </a:endParaRPr>
          </a:p>
        </p:txBody>
      </p:sp>
      <p:sp>
        <p:nvSpPr>
          <p:cNvPr id="97" name="Rectangle 96"/>
          <p:cNvSpPr/>
          <p:nvPr/>
        </p:nvSpPr>
        <p:spPr bwMode="auto">
          <a:xfrm>
            <a:off x="1566504" y="766748"/>
            <a:ext cx="762000" cy="2690182"/>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dirty="0" smtClean="0">
              <a:ln>
                <a:noFill/>
              </a:ln>
              <a:solidFill>
                <a:srgbClr val="292929"/>
              </a:solidFill>
              <a:effectLst/>
              <a:latin typeface="Arial" charset="0"/>
            </a:endParaRPr>
          </a:p>
        </p:txBody>
      </p:sp>
      <p:sp>
        <p:nvSpPr>
          <p:cNvPr id="98" name="Rectangle 97"/>
          <p:cNvSpPr/>
          <p:nvPr/>
        </p:nvSpPr>
        <p:spPr bwMode="auto">
          <a:xfrm>
            <a:off x="6934200" y="766748"/>
            <a:ext cx="762000" cy="4016124"/>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dirty="0" smtClean="0">
              <a:ln>
                <a:noFill/>
              </a:ln>
              <a:solidFill>
                <a:srgbClr val="292929"/>
              </a:solidFill>
              <a:effectLst/>
              <a:latin typeface="Arial" charset="0"/>
            </a:endParaRPr>
          </a:p>
        </p:txBody>
      </p:sp>
      <p:sp>
        <p:nvSpPr>
          <p:cNvPr id="53" name="TextBox 52"/>
          <p:cNvSpPr txBox="1"/>
          <p:nvPr/>
        </p:nvSpPr>
        <p:spPr>
          <a:xfrm>
            <a:off x="-15982" y="768945"/>
            <a:ext cx="914399" cy="577081"/>
          </a:xfrm>
          <a:prstGeom prst="rect">
            <a:avLst/>
          </a:prstGeom>
          <a:noFill/>
        </p:spPr>
        <p:txBody>
          <a:bodyPr wrap="square" rtlCol="0">
            <a:spAutoFit/>
          </a:bodyPr>
          <a:lstStyle/>
          <a:p>
            <a:pPr algn="ctr">
              <a:buNone/>
            </a:pPr>
            <a:r>
              <a:rPr lang="ru-RU" sz="1050" b="0" i="0" dirty="0" smtClean="0">
                <a:latin typeface="Arial"/>
                <a:ea typeface="+mn-ea"/>
                <a:cs typeface="+mn-cs"/>
              </a:rPr>
              <a:t>Частота вращения двигателя</a:t>
            </a:r>
            <a:endParaRPr lang="en-GB" sz="1050" b="0" i="0" dirty="0">
              <a:latin typeface="Arial"/>
              <a:ea typeface="+mn-ea"/>
              <a:cs typeface="+mn-cs"/>
            </a:endParaRPr>
          </a:p>
        </p:txBody>
      </p:sp>
      <p:sp>
        <p:nvSpPr>
          <p:cNvPr id="55" name="TextBox 54"/>
          <p:cNvSpPr txBox="1"/>
          <p:nvPr/>
        </p:nvSpPr>
        <p:spPr>
          <a:xfrm>
            <a:off x="-76200" y="3602988"/>
            <a:ext cx="1057800" cy="261610"/>
          </a:xfrm>
          <a:prstGeom prst="rect">
            <a:avLst/>
          </a:prstGeom>
          <a:noFill/>
        </p:spPr>
        <p:txBody>
          <a:bodyPr wrap="square" rtlCol="0">
            <a:spAutoFit/>
          </a:bodyPr>
          <a:lstStyle/>
          <a:p>
            <a:pPr algn="l">
              <a:buNone/>
            </a:pPr>
            <a:r>
              <a:rPr lang="ru-RU" sz="1050" b="0" i="0" dirty="0" smtClean="0">
                <a:latin typeface="Arial"/>
                <a:ea typeface="+mn-ea"/>
                <a:cs typeface="+mn-cs"/>
              </a:rPr>
              <a:t>Температура</a:t>
            </a:r>
            <a:endParaRPr lang="en-GB" sz="1050" b="0" i="0" dirty="0">
              <a:latin typeface="Arial"/>
              <a:ea typeface="+mn-ea"/>
              <a:cs typeface="+mn-cs"/>
            </a:endParaRPr>
          </a:p>
        </p:txBody>
      </p:sp>
      <p:sp>
        <p:nvSpPr>
          <p:cNvPr id="56" name="TextBox 55"/>
          <p:cNvSpPr txBox="1"/>
          <p:nvPr/>
        </p:nvSpPr>
        <p:spPr>
          <a:xfrm>
            <a:off x="8763000" y="4857750"/>
            <a:ext cx="407586" cy="261610"/>
          </a:xfrm>
          <a:prstGeom prst="rect">
            <a:avLst/>
          </a:prstGeom>
          <a:noFill/>
        </p:spPr>
        <p:txBody>
          <a:bodyPr wrap="square" rtlCol="0">
            <a:spAutoFit/>
          </a:bodyPr>
          <a:lstStyle/>
          <a:p>
            <a:fld id="{605193EE-EE2B-4097-9A40-9383CB0A83DC}" type="slidenum">
              <a:rPr lang="en-US" sz="1100" smtClean="0">
                <a:solidFill>
                  <a:schemeClr val="bg1"/>
                </a:solidFill>
              </a:rPr>
              <a:t>13</a:t>
            </a:fld>
            <a:endParaRPr lang="en-US" sz="1100" dirty="0">
              <a:solidFill>
                <a:schemeClr val="bg1"/>
              </a:solidFill>
            </a:endParaRPr>
          </a:p>
        </p:txBody>
      </p:sp>
    </p:spTree>
    <p:extLst>
      <p:ext uri="{BB962C8B-B14F-4D97-AF65-F5344CB8AC3E}">
        <p14:creationId xmlns:p14="http://schemas.microsoft.com/office/powerpoint/2010/main" val="169206150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50" y="782515"/>
            <a:ext cx="7507188" cy="3753594"/>
          </a:xfrm>
          <a:prstGeom prst="rect">
            <a:avLst/>
          </a:prstGeom>
        </p:spPr>
      </p:pic>
      <p:cxnSp>
        <p:nvCxnSpPr>
          <p:cNvPr id="9" name="Straight Connector 11"/>
          <p:cNvCxnSpPr/>
          <p:nvPr/>
        </p:nvCxnSpPr>
        <p:spPr>
          <a:xfrm>
            <a:off x="4816730" y="1834732"/>
            <a:ext cx="13095" cy="2093674"/>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13" name="Down Arrow 16"/>
          <p:cNvSpPr/>
          <p:nvPr/>
        </p:nvSpPr>
        <p:spPr>
          <a:xfrm>
            <a:off x="7725401" y="782515"/>
            <a:ext cx="441722" cy="435587"/>
          </a:xfrm>
          <a:prstGeom prst="downArrow">
            <a:avLst/>
          </a:prstGeom>
          <a:solidFill>
            <a:srgbClr val="FBB6AB"/>
          </a:solidFill>
          <a:ln>
            <a:solidFill>
              <a:srgbClr val="F883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12" tIns="45706" rIns="91412" bIns="45706" numCol="1" spcCol="0" rtlCol="0" fromWordArt="0" anchor="ctr" anchorCtr="0" forceAA="0" compatLnSpc="1">
            <a:prstTxWarp prst="textNoShape">
              <a:avLst/>
            </a:prstTxWarp>
            <a:noAutofit/>
          </a:bodyPr>
          <a:lstStyle/>
          <a:p>
            <a:pPr algn="ctr"/>
            <a:r>
              <a:rPr lang="ru-RU" sz="1799" b="1" dirty="0">
                <a:solidFill>
                  <a:srgbClr val="FF0000"/>
                </a:solidFill>
                <a:effectLst>
                  <a:glow rad="63500">
                    <a:schemeClr val="tx1"/>
                  </a:glow>
                </a:effectLst>
              </a:rPr>
              <a:t>ОСТАНОВ</a:t>
            </a:r>
            <a:endParaRPr lang="en-US" sz="1799" b="1" dirty="0">
              <a:solidFill>
                <a:srgbClr val="FF0000"/>
              </a:solidFill>
              <a:effectLst>
                <a:glow rad="63500">
                  <a:schemeClr val="tx1"/>
                </a:glow>
              </a:effectLst>
            </a:endParaRPr>
          </a:p>
        </p:txBody>
      </p:sp>
      <p:sp>
        <p:nvSpPr>
          <p:cNvPr id="14" name="Rectangular Callout 17"/>
          <p:cNvSpPr/>
          <p:nvPr/>
        </p:nvSpPr>
        <p:spPr>
          <a:xfrm>
            <a:off x="1584768" y="2808889"/>
            <a:ext cx="1245409" cy="732232"/>
          </a:xfrm>
          <a:prstGeom prst="wedgeRectCallout">
            <a:avLst>
              <a:gd name="adj1" fmla="val -20340"/>
              <a:gd name="adj2" fmla="val 77360"/>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p>
            <a:pPr algn="ctr"/>
            <a:r>
              <a:rPr lang="ru-RU" sz="1200" dirty="0">
                <a:solidFill>
                  <a:schemeClr val="tx1"/>
                </a:solidFill>
              </a:rPr>
              <a:t>В сигналах датчиков нет «странностей»</a:t>
            </a:r>
            <a:endParaRPr lang="en-US" sz="1200" dirty="0">
              <a:solidFill>
                <a:schemeClr val="tx1"/>
              </a:solidFill>
            </a:endParaRPr>
          </a:p>
        </p:txBody>
      </p:sp>
      <p:sp>
        <p:nvSpPr>
          <p:cNvPr id="15" name="Rectangular Callout 18"/>
          <p:cNvSpPr/>
          <p:nvPr/>
        </p:nvSpPr>
        <p:spPr>
          <a:xfrm>
            <a:off x="2908187" y="2466166"/>
            <a:ext cx="1830533" cy="950474"/>
          </a:xfrm>
          <a:prstGeom prst="wedgeRectCallout">
            <a:avLst>
              <a:gd name="adj1" fmla="val 77711"/>
              <a:gd name="adj2" fmla="val 41411"/>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p>
            <a:pPr algn="ctr"/>
            <a:r>
              <a:rPr lang="ru-RU" sz="1200" dirty="0" smtClean="0">
                <a:solidFill>
                  <a:schemeClr val="tx1"/>
                </a:solidFill>
              </a:rPr>
              <a:t>Необычное </a:t>
            </a:r>
            <a:r>
              <a:rPr lang="ru-RU" sz="1200" dirty="0">
                <a:solidFill>
                  <a:schemeClr val="tx1"/>
                </a:solidFill>
              </a:rPr>
              <a:t>поведение показателей оборудования: скачки, нестабильность, </a:t>
            </a:r>
            <a:r>
              <a:rPr lang="ru-RU" sz="1200" dirty="0" smtClean="0">
                <a:solidFill>
                  <a:schemeClr val="tx1"/>
                </a:solidFill>
              </a:rPr>
              <a:t>выбросы</a:t>
            </a:r>
            <a:endParaRPr lang="en-US" sz="1200" dirty="0">
              <a:solidFill>
                <a:schemeClr val="tx1"/>
              </a:solidFill>
            </a:endParaRPr>
          </a:p>
        </p:txBody>
      </p:sp>
      <p:sp>
        <p:nvSpPr>
          <p:cNvPr id="17" name="Rectangle 16"/>
          <p:cNvSpPr/>
          <p:nvPr/>
        </p:nvSpPr>
        <p:spPr>
          <a:xfrm>
            <a:off x="2635256" y="4242632"/>
            <a:ext cx="4043663" cy="217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a:solidFill>
                  <a:schemeClr val="tx1"/>
                </a:solidFill>
              </a:rPr>
              <a:t>Время до </a:t>
            </a:r>
            <a:r>
              <a:rPr lang="ru-RU" sz="1050" b="1" dirty="0" smtClean="0">
                <a:solidFill>
                  <a:schemeClr val="tx1"/>
                </a:solidFill>
              </a:rPr>
              <a:t>останова (число 5-минутных интервалов)</a:t>
            </a:r>
            <a:endParaRPr lang="en-US" sz="1050" b="1" dirty="0">
              <a:solidFill>
                <a:schemeClr val="tx1"/>
              </a:solidFill>
            </a:endParaRPr>
          </a:p>
        </p:txBody>
      </p:sp>
      <p:sp>
        <p:nvSpPr>
          <p:cNvPr id="21" name="Rectangle 20"/>
          <p:cNvSpPr/>
          <p:nvPr/>
        </p:nvSpPr>
        <p:spPr>
          <a:xfrm rot="16200000">
            <a:off x="17634" y="2436459"/>
            <a:ext cx="1888935" cy="320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a:solidFill>
                  <a:schemeClr val="tx1"/>
                </a:solidFill>
              </a:rPr>
              <a:t>Вес «странностей»</a:t>
            </a:r>
            <a:endParaRPr lang="en-US" sz="1050" b="1" dirty="0">
              <a:solidFill>
                <a:schemeClr val="tx1"/>
              </a:solidFill>
            </a:endParaRPr>
          </a:p>
        </p:txBody>
      </p:sp>
      <p:sp>
        <p:nvSpPr>
          <p:cNvPr id="22" name="Rectangle 21"/>
          <p:cNvSpPr/>
          <p:nvPr/>
        </p:nvSpPr>
        <p:spPr>
          <a:xfrm>
            <a:off x="3224676" y="891429"/>
            <a:ext cx="3210295" cy="217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endParaRPr>
          </a:p>
        </p:txBody>
      </p:sp>
      <p:sp>
        <p:nvSpPr>
          <p:cNvPr id="4" name="Title 3"/>
          <p:cNvSpPr>
            <a:spLocks noGrp="1"/>
          </p:cNvSpPr>
          <p:nvPr>
            <p:ph type="title" idx="4294967295"/>
          </p:nvPr>
        </p:nvSpPr>
        <p:spPr>
          <a:xfrm>
            <a:off x="279400" y="263525"/>
            <a:ext cx="3949700" cy="339725"/>
          </a:xfrm>
        </p:spPr>
        <p:txBody>
          <a:bodyPr/>
          <a:lstStyle/>
          <a:p>
            <a:pPr algn="l"/>
            <a:r>
              <a:rPr lang="ru-RU" dirty="0"/>
              <a:t>Анализ </a:t>
            </a:r>
            <a:r>
              <a:rPr lang="ru-RU" dirty="0" smtClean="0"/>
              <a:t>факторов</a:t>
            </a:r>
            <a:endParaRPr lang="en-US" dirty="0"/>
          </a:p>
        </p:txBody>
      </p:sp>
      <p:sp>
        <p:nvSpPr>
          <p:cNvPr id="16" name="TextBox 15"/>
          <p:cNvSpPr txBox="1"/>
          <p:nvPr/>
        </p:nvSpPr>
        <p:spPr>
          <a:xfrm>
            <a:off x="8763000" y="4857750"/>
            <a:ext cx="407586" cy="261610"/>
          </a:xfrm>
          <a:prstGeom prst="rect">
            <a:avLst/>
          </a:prstGeom>
          <a:noFill/>
        </p:spPr>
        <p:txBody>
          <a:bodyPr wrap="square" rtlCol="0">
            <a:spAutoFit/>
          </a:bodyPr>
          <a:lstStyle/>
          <a:p>
            <a:fld id="{20C2D85A-662A-4BD7-88CC-C081CE9034F4}" type="slidenum">
              <a:rPr lang="en-US" sz="1100" smtClean="0">
                <a:solidFill>
                  <a:schemeClr val="bg1"/>
                </a:solidFill>
              </a:rPr>
              <a:t>14</a:t>
            </a:fld>
            <a:endParaRPr lang="en-US" sz="1100" dirty="0">
              <a:solidFill>
                <a:schemeClr val="bg1"/>
              </a:solidFill>
            </a:endParaRPr>
          </a:p>
        </p:txBody>
      </p:sp>
      <p:cxnSp>
        <p:nvCxnSpPr>
          <p:cNvPr id="18" name="Straight Connector 11"/>
          <p:cNvCxnSpPr/>
          <p:nvPr/>
        </p:nvCxnSpPr>
        <p:spPr>
          <a:xfrm>
            <a:off x="7110963" y="1834732"/>
            <a:ext cx="13095" cy="2093674"/>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19" name="Rectangular Callout 18"/>
          <p:cNvSpPr/>
          <p:nvPr/>
        </p:nvSpPr>
        <p:spPr>
          <a:xfrm>
            <a:off x="5387340" y="1524000"/>
            <a:ext cx="1317310" cy="982980"/>
          </a:xfrm>
          <a:prstGeom prst="wedgeRectCallout">
            <a:avLst>
              <a:gd name="adj1" fmla="val 77711"/>
              <a:gd name="adj2" fmla="val 41411"/>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p>
            <a:pPr algn="ctr"/>
            <a:r>
              <a:rPr lang="ru-RU" sz="1200" dirty="0" smtClean="0">
                <a:solidFill>
                  <a:schemeClr val="tx1"/>
                </a:solidFill>
              </a:rPr>
              <a:t>Точка анализа: странности уже видны и  остается время на реакцию</a:t>
            </a:r>
            <a:endParaRPr lang="en-US" sz="1200" dirty="0">
              <a:solidFill>
                <a:schemeClr val="tx1"/>
              </a:solidFill>
            </a:endParaRPr>
          </a:p>
        </p:txBody>
      </p:sp>
    </p:spTree>
    <p:extLst>
      <p:ext uri="{BB962C8B-B14F-4D97-AF65-F5344CB8AC3E}">
        <p14:creationId xmlns:p14="http://schemas.microsoft.com/office/powerpoint/2010/main" val="377740757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Создание моделей</a:t>
            </a:r>
            <a:endParaRPr lang="en-US" dirty="0"/>
          </a:p>
        </p:txBody>
      </p:sp>
      <p:sp>
        <p:nvSpPr>
          <p:cNvPr id="3" name="Text Placeholder 2"/>
          <p:cNvSpPr>
            <a:spLocks noGrp="1"/>
          </p:cNvSpPr>
          <p:nvPr>
            <p:ph type="body" sz="quarter" idx="11"/>
          </p:nvPr>
        </p:nvSpPr>
        <p:spPr>
          <a:xfrm flipH="1">
            <a:off x="2635256" y="141044"/>
            <a:ext cx="5582726" cy="584775"/>
          </a:xfrm>
        </p:spPr>
        <p:txBody>
          <a:bodyPr/>
          <a:lstStyle/>
          <a:p>
            <a:r>
              <a:rPr lang="en-US" dirty="0" smtClean="0"/>
              <a:t>SAS Enterprise Miner</a:t>
            </a:r>
            <a:r>
              <a:rPr lang="ru-RU" dirty="0" smtClean="0"/>
              <a:t> – мировой лидер в настройке </a:t>
            </a:r>
            <a:r>
              <a:rPr lang="en-US" dirty="0" smtClean="0"/>
              <a:t>data Mining </a:t>
            </a:r>
            <a:r>
              <a:rPr lang="ru-RU" dirty="0" smtClean="0"/>
              <a:t>моделей</a:t>
            </a:r>
            <a:endParaRPr lang="en-US" dirty="0"/>
          </a:p>
        </p:txBody>
      </p:sp>
      <p:sp>
        <p:nvSpPr>
          <p:cNvPr id="5" name="TextBox 4"/>
          <p:cNvSpPr txBox="1"/>
          <p:nvPr/>
        </p:nvSpPr>
        <p:spPr>
          <a:xfrm>
            <a:off x="8763000" y="4857750"/>
            <a:ext cx="407586" cy="261610"/>
          </a:xfrm>
          <a:prstGeom prst="rect">
            <a:avLst/>
          </a:prstGeom>
          <a:noFill/>
        </p:spPr>
        <p:txBody>
          <a:bodyPr wrap="square" rtlCol="0">
            <a:spAutoFit/>
          </a:bodyPr>
          <a:lstStyle/>
          <a:p>
            <a:fld id="{605193EE-EE2B-4097-9A40-9383CB0A83DC}" type="slidenum">
              <a:rPr lang="en-US" sz="1100" smtClean="0">
                <a:solidFill>
                  <a:schemeClr val="bg1"/>
                </a:solidFill>
              </a:rPr>
              <a:t>15</a:t>
            </a:fld>
            <a:endParaRPr lang="en-US" sz="1100" dirty="0">
              <a:solidFill>
                <a:schemeClr val="bg1"/>
              </a:solidFill>
            </a:endParaRPr>
          </a:p>
        </p:txBody>
      </p:sp>
      <p:pic>
        <p:nvPicPr>
          <p:cNvPr id="7"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1284" y="898595"/>
            <a:ext cx="6574857" cy="3545427"/>
          </a:xfrm>
          <a:prstGeom prst="rect">
            <a:avLst/>
          </a:prstGeom>
          <a:ln>
            <a:noFill/>
          </a:ln>
          <a:effectLst>
            <a:outerShdw blurRad="292100" dist="139700" dir="2700000" algn="tl" rotWithShape="0">
              <a:schemeClr val="accent1">
                <a:lumMod val="7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a:spLocks noChangeArrowheads="1"/>
          </p:cNvSpPr>
          <p:nvPr/>
        </p:nvSpPr>
        <p:spPr bwMode="auto">
          <a:xfrm>
            <a:off x="2215379" y="2671309"/>
            <a:ext cx="1311864" cy="610669"/>
          </a:xfrm>
          <a:prstGeom prst="ellipse">
            <a:avLst/>
          </a:prstGeom>
          <a:solidFill>
            <a:srgbClr val="EBF4F5">
              <a:alpha val="16000"/>
            </a:srgbClr>
          </a:solidFill>
          <a:ln>
            <a:noFill/>
          </a:ln>
          <a:effectLst>
            <a:outerShdw dist="35921" dir="2700000" algn="ctr" rotWithShape="0">
              <a:schemeClr val="bg2"/>
            </a:outerShdw>
          </a:effectLst>
          <a:extLst/>
        </p:spPr>
        <p:txBody>
          <a:bodyPr wrap="none" anchor="ctr"/>
          <a:lstStyle/>
          <a:p>
            <a:pPr algn="ctr">
              <a:lnSpc>
                <a:spcPts val="1600"/>
              </a:lnSpc>
              <a:spcBef>
                <a:spcPct val="0"/>
              </a:spcBef>
              <a:spcAft>
                <a:spcPct val="0"/>
              </a:spcAft>
              <a:buClr>
                <a:srgbClr val="003399"/>
              </a:buClr>
              <a:buSzPct val="90000"/>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cs typeface="Arial" charset="0"/>
              </a:rPr>
              <a:t>Sample</a:t>
            </a:r>
          </a:p>
        </p:txBody>
      </p:sp>
      <p:sp>
        <p:nvSpPr>
          <p:cNvPr id="9" name="Oval 8"/>
          <p:cNvSpPr>
            <a:spLocks noChangeArrowheads="1"/>
          </p:cNvSpPr>
          <p:nvPr/>
        </p:nvSpPr>
        <p:spPr bwMode="auto">
          <a:xfrm>
            <a:off x="3199277" y="2051249"/>
            <a:ext cx="1147881" cy="743757"/>
          </a:xfrm>
          <a:prstGeom prst="ellipse">
            <a:avLst/>
          </a:prstGeom>
          <a:solidFill>
            <a:srgbClr val="EBF4F5">
              <a:alpha val="16000"/>
            </a:srgbClr>
          </a:solidFill>
          <a:ln>
            <a:noFill/>
          </a:ln>
          <a:effectLst>
            <a:outerShdw dist="35921" dir="2700000" algn="ctr" rotWithShape="0">
              <a:schemeClr val="bg2"/>
            </a:outerShdw>
          </a:effectLst>
          <a:extLst>
            <a:ext uri="{91240B29-F687-4F45-9708-019B960494DF}">
              <a14:hiddenLine xmlns:a14="http://schemas.microsoft.com/office/drawing/2010/main" w="12700" algn="ctr">
                <a:solidFill>
                  <a:schemeClr val="tx1"/>
                </a:solidFill>
                <a:round/>
                <a:headEnd/>
                <a:tailEnd/>
              </a14:hiddenLine>
            </a:ext>
          </a:extLst>
        </p:spPr>
        <p:txBody>
          <a:bodyPr wrap="none" anchor="ctr"/>
          <a:lstStyle/>
          <a:p>
            <a:pPr algn="ctr">
              <a:lnSpc>
                <a:spcPts val="1600"/>
              </a:lnSpc>
              <a:spcBef>
                <a:spcPct val="0"/>
              </a:spcBef>
              <a:spcAft>
                <a:spcPct val="0"/>
              </a:spcAft>
              <a:buClr>
                <a:srgbClr val="003399"/>
              </a:buClr>
              <a:buSzPct val="90000"/>
            </a:pP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cs typeface="Arial" charset="0"/>
            </a:endParaRPr>
          </a:p>
          <a:p>
            <a:pPr algn="ctr">
              <a:lnSpc>
                <a:spcPts val="1600"/>
              </a:lnSpc>
              <a:spcBef>
                <a:spcPct val="0"/>
              </a:spcBef>
              <a:spcAft>
                <a:spcPct val="0"/>
              </a:spcAft>
              <a:buClr>
                <a:srgbClr val="003399"/>
              </a:buClr>
              <a:buSzPct val="90000"/>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cs typeface="Arial" charset="0"/>
              </a:rPr>
              <a:t>Explore</a:t>
            </a:r>
          </a:p>
          <a:p>
            <a:pPr algn="ctr">
              <a:lnSpc>
                <a:spcPts val="1600"/>
              </a:lnSpc>
              <a:spcBef>
                <a:spcPct val="0"/>
              </a:spcBef>
              <a:spcAft>
                <a:spcPct val="0"/>
              </a:spcAft>
              <a:buClr>
                <a:srgbClr val="003399"/>
              </a:buClr>
              <a:buSzPct val="90000"/>
            </a:pP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cs typeface="Arial" charset="0"/>
            </a:endParaRPr>
          </a:p>
        </p:txBody>
      </p:sp>
      <p:sp>
        <p:nvSpPr>
          <p:cNvPr id="10" name="Oval 9"/>
          <p:cNvSpPr>
            <a:spLocks noChangeArrowheads="1"/>
          </p:cNvSpPr>
          <p:nvPr/>
        </p:nvSpPr>
        <p:spPr bwMode="auto">
          <a:xfrm>
            <a:off x="3161746" y="3248555"/>
            <a:ext cx="1858474" cy="1009384"/>
          </a:xfrm>
          <a:prstGeom prst="ellipse">
            <a:avLst/>
          </a:prstGeom>
          <a:solidFill>
            <a:srgbClr val="EBF4F5">
              <a:alpha val="16000"/>
            </a:srgbClr>
          </a:solidFill>
          <a:ln>
            <a:noFill/>
          </a:ln>
          <a:effectLst>
            <a:outerShdw dist="35921" dir="2700000" algn="ctr" rotWithShape="0">
              <a:schemeClr val="bg2"/>
            </a:outerShdw>
          </a:effectLst>
          <a:extLst>
            <a:ext uri="{91240B29-F687-4F45-9708-019B960494DF}">
              <a14:hiddenLine xmlns:a14="http://schemas.microsoft.com/office/drawing/2010/main" w="12700" algn="ctr">
                <a:solidFill>
                  <a:schemeClr val="tx1"/>
                </a:solidFill>
                <a:round/>
                <a:headEnd/>
                <a:tailEnd/>
              </a14:hiddenLine>
            </a:ext>
          </a:extLst>
        </p:spPr>
        <p:txBody>
          <a:bodyPr wrap="none" anchor="ctr"/>
          <a:lstStyle/>
          <a:p>
            <a:pPr algn="ctr">
              <a:lnSpc>
                <a:spcPts val="1600"/>
              </a:lnSpc>
              <a:spcBef>
                <a:spcPct val="0"/>
              </a:spcBef>
              <a:spcAft>
                <a:spcPct val="0"/>
              </a:spcAft>
              <a:buClr>
                <a:srgbClr val="003399"/>
              </a:buClr>
              <a:buSzPct val="90000"/>
            </a:pP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cs typeface="Arial" charset="0"/>
            </a:endParaRPr>
          </a:p>
          <a:p>
            <a:pPr algn="ctr">
              <a:lnSpc>
                <a:spcPts val="1600"/>
              </a:lnSpc>
              <a:spcBef>
                <a:spcPct val="0"/>
              </a:spcBef>
              <a:spcAft>
                <a:spcPct val="0"/>
              </a:spcAft>
              <a:buClr>
                <a:srgbClr val="003399"/>
              </a:buClr>
              <a:buSzPct val="90000"/>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cs typeface="Arial" charset="0"/>
              </a:rPr>
              <a:t>Modify</a:t>
            </a:r>
          </a:p>
          <a:p>
            <a:pPr algn="ctr">
              <a:lnSpc>
                <a:spcPts val="1600"/>
              </a:lnSpc>
              <a:spcBef>
                <a:spcPct val="0"/>
              </a:spcBef>
              <a:spcAft>
                <a:spcPct val="0"/>
              </a:spcAft>
              <a:buClr>
                <a:srgbClr val="003399"/>
              </a:buClr>
              <a:buSzPct val="90000"/>
            </a:pP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cs typeface="Arial" charset="0"/>
            </a:endParaRPr>
          </a:p>
        </p:txBody>
      </p:sp>
      <p:sp>
        <p:nvSpPr>
          <p:cNvPr id="11" name="Oval 7"/>
          <p:cNvSpPr>
            <a:spLocks noChangeArrowheads="1"/>
          </p:cNvSpPr>
          <p:nvPr/>
        </p:nvSpPr>
        <p:spPr bwMode="auto">
          <a:xfrm>
            <a:off x="5003090" y="2415197"/>
            <a:ext cx="874576" cy="1938806"/>
          </a:xfrm>
          <a:prstGeom prst="ellipse">
            <a:avLst/>
          </a:prstGeom>
          <a:solidFill>
            <a:srgbClr val="EBF4F5">
              <a:alpha val="16000"/>
            </a:srgbClr>
          </a:solidFill>
          <a:ln>
            <a:noFill/>
          </a:ln>
          <a:effectLst>
            <a:outerShdw dist="35921" dir="2700000" algn="ctr" rotWithShape="0">
              <a:schemeClr val="bg2"/>
            </a:outerShdw>
          </a:effectLst>
          <a:extLst>
            <a:ext uri="{91240B29-F687-4F45-9708-019B960494DF}">
              <a14:hiddenLine xmlns:a14="http://schemas.microsoft.com/office/drawing/2010/main" w="12700" algn="ctr">
                <a:solidFill>
                  <a:schemeClr val="tx1"/>
                </a:solidFill>
                <a:round/>
                <a:headEnd/>
                <a:tailEnd/>
              </a14:hiddenLine>
            </a:ext>
          </a:extLst>
        </p:spPr>
        <p:txBody>
          <a:bodyPr wrap="none" anchor="ctr"/>
          <a:lstStyle/>
          <a:p>
            <a:pPr algn="ctr">
              <a:lnSpc>
                <a:spcPts val="1600"/>
              </a:lnSpc>
              <a:spcBef>
                <a:spcPct val="0"/>
              </a:spcBef>
              <a:spcAft>
                <a:spcPct val="0"/>
              </a:spcAft>
              <a:buClr>
                <a:srgbClr val="003399"/>
              </a:buClr>
              <a:buSzPct val="90000"/>
            </a:pP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cs typeface="Arial" charset="0"/>
            </a:endParaRPr>
          </a:p>
          <a:p>
            <a:pPr algn="ctr">
              <a:lnSpc>
                <a:spcPts val="1600"/>
              </a:lnSpc>
              <a:spcBef>
                <a:spcPct val="0"/>
              </a:spcBef>
              <a:spcAft>
                <a:spcPct val="0"/>
              </a:spcAft>
              <a:buClr>
                <a:srgbClr val="003399"/>
              </a:buClr>
              <a:buSzPct val="90000"/>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cs typeface="Arial" charset="0"/>
              </a:rPr>
              <a:t>Model</a:t>
            </a:r>
          </a:p>
          <a:p>
            <a:pPr algn="ctr">
              <a:lnSpc>
                <a:spcPts val="1600"/>
              </a:lnSpc>
              <a:spcBef>
                <a:spcPct val="0"/>
              </a:spcBef>
              <a:spcAft>
                <a:spcPct val="0"/>
              </a:spcAft>
              <a:buClr>
                <a:srgbClr val="003399"/>
              </a:buClr>
              <a:buSzPct val="90000"/>
            </a:pP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cs typeface="Arial" charset="0"/>
            </a:endParaRPr>
          </a:p>
        </p:txBody>
      </p:sp>
      <p:sp>
        <p:nvSpPr>
          <p:cNvPr id="12" name="Oval 8"/>
          <p:cNvSpPr>
            <a:spLocks noChangeArrowheads="1"/>
          </p:cNvSpPr>
          <p:nvPr/>
        </p:nvSpPr>
        <p:spPr bwMode="auto">
          <a:xfrm>
            <a:off x="6041650" y="2824799"/>
            <a:ext cx="710593" cy="1062510"/>
          </a:xfrm>
          <a:prstGeom prst="ellipse">
            <a:avLst/>
          </a:prstGeom>
          <a:solidFill>
            <a:srgbClr val="EBF4F5">
              <a:alpha val="16000"/>
            </a:srgbClr>
          </a:solidFill>
          <a:ln>
            <a:noFill/>
          </a:ln>
          <a:effectLst>
            <a:outerShdw dist="35921" dir="2700000" algn="ctr" rotWithShape="0">
              <a:schemeClr val="bg2"/>
            </a:outerShdw>
          </a:effectLst>
          <a:extLst>
            <a:ext uri="{91240B29-F687-4F45-9708-019B960494DF}">
              <a14:hiddenLine xmlns:a14="http://schemas.microsoft.com/office/drawing/2010/main" w="12700" algn="ctr">
                <a:solidFill>
                  <a:schemeClr val="tx1"/>
                </a:solidFill>
                <a:round/>
                <a:headEnd/>
                <a:tailEnd/>
              </a14:hiddenLine>
            </a:ext>
          </a:extLst>
        </p:spPr>
        <p:txBody>
          <a:bodyPr wrap="none" anchor="ctr"/>
          <a:lstStyle/>
          <a:p>
            <a:pPr algn="ctr">
              <a:lnSpc>
                <a:spcPts val="1600"/>
              </a:lnSpc>
              <a:spcBef>
                <a:spcPct val="0"/>
              </a:spcBef>
              <a:spcAft>
                <a:spcPct val="0"/>
              </a:spcAft>
              <a:buClr>
                <a:srgbClr val="003399"/>
              </a:buClr>
              <a:buSzPct val="90000"/>
            </a:pP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cs typeface="Arial" charset="0"/>
            </a:endParaRPr>
          </a:p>
          <a:p>
            <a:pPr algn="ctr">
              <a:lnSpc>
                <a:spcPts val="1600"/>
              </a:lnSpc>
              <a:spcBef>
                <a:spcPct val="0"/>
              </a:spcBef>
              <a:spcAft>
                <a:spcPct val="0"/>
              </a:spcAft>
              <a:buClr>
                <a:srgbClr val="003399"/>
              </a:buClr>
              <a:buSzPct val="90000"/>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cs typeface="Arial" charset="0"/>
              </a:rPr>
              <a:t>Assess</a:t>
            </a:r>
          </a:p>
          <a:p>
            <a:pPr algn="ctr">
              <a:lnSpc>
                <a:spcPts val="1600"/>
              </a:lnSpc>
              <a:spcBef>
                <a:spcPct val="0"/>
              </a:spcBef>
              <a:spcAft>
                <a:spcPct val="0"/>
              </a:spcAft>
              <a:buClr>
                <a:srgbClr val="003399"/>
              </a:buClr>
              <a:buSzPct val="90000"/>
            </a:pP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cs typeface="Arial" charset="0"/>
            </a:endParaRPr>
          </a:p>
        </p:txBody>
      </p:sp>
      <p:sp>
        <p:nvSpPr>
          <p:cNvPr id="13" name="Oval 9"/>
          <p:cNvSpPr>
            <a:spLocks noChangeArrowheads="1"/>
          </p:cNvSpPr>
          <p:nvPr/>
        </p:nvSpPr>
        <p:spPr bwMode="auto">
          <a:xfrm>
            <a:off x="6752243" y="2924749"/>
            <a:ext cx="765254" cy="843580"/>
          </a:xfrm>
          <a:prstGeom prst="ellipse">
            <a:avLst/>
          </a:prstGeom>
          <a:solidFill>
            <a:srgbClr val="EBF4F5">
              <a:alpha val="16000"/>
            </a:srgbClr>
          </a:solidFill>
          <a:ln>
            <a:noFill/>
          </a:ln>
          <a:effectLst>
            <a:outerShdw dist="35921" dir="2700000" algn="ctr" rotWithShape="0">
              <a:schemeClr val="bg2"/>
            </a:outerShdw>
          </a:effectLst>
          <a:extLst>
            <a:ext uri="{91240B29-F687-4F45-9708-019B960494DF}">
              <a14:hiddenLine xmlns:a14="http://schemas.microsoft.com/office/drawing/2010/main" w="12700" algn="ctr">
                <a:solidFill>
                  <a:schemeClr val="tx1"/>
                </a:solidFill>
                <a:round/>
                <a:headEnd/>
                <a:tailEnd/>
              </a14:hiddenLine>
            </a:ext>
          </a:extLst>
        </p:spPr>
        <p:txBody>
          <a:bodyPr wrap="none" anchor="ctr"/>
          <a:lstStyle/>
          <a:p>
            <a:pPr algn="ctr">
              <a:lnSpc>
                <a:spcPts val="1600"/>
              </a:lnSpc>
              <a:spcBef>
                <a:spcPct val="0"/>
              </a:spcBef>
              <a:spcAft>
                <a:spcPct val="0"/>
              </a:spcAft>
              <a:buClr>
                <a:srgbClr val="003399"/>
              </a:buClr>
              <a:buSzPct val="90000"/>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cs typeface="Arial" charset="0"/>
              </a:rPr>
              <a:t>Score</a:t>
            </a:r>
          </a:p>
        </p:txBody>
      </p:sp>
      <p:sp>
        <p:nvSpPr>
          <p:cNvPr id="4" name="Rounded Rectangle 3"/>
          <p:cNvSpPr/>
          <p:nvPr/>
        </p:nvSpPr>
        <p:spPr>
          <a:xfrm>
            <a:off x="1797979" y="4017196"/>
            <a:ext cx="5352836" cy="66782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dirty="0" smtClean="0">
                <a:solidFill>
                  <a:schemeClr val="accent1"/>
                </a:solidFill>
              </a:rPr>
              <a:t>Методология </a:t>
            </a:r>
            <a:r>
              <a:rPr lang="en-US" dirty="0" smtClean="0">
                <a:solidFill>
                  <a:schemeClr val="accent1"/>
                </a:solidFill>
              </a:rPr>
              <a:t>SEMMA</a:t>
            </a:r>
            <a:endParaRPr lang="en-US" dirty="0">
              <a:solidFill>
                <a:schemeClr val="accent1"/>
              </a:solidFill>
            </a:endParaRPr>
          </a:p>
        </p:txBody>
      </p:sp>
      <p:sp>
        <p:nvSpPr>
          <p:cNvPr id="15" name="Rectangular Callout 18"/>
          <p:cNvSpPr/>
          <p:nvPr/>
        </p:nvSpPr>
        <p:spPr>
          <a:xfrm>
            <a:off x="7462836" y="2284594"/>
            <a:ext cx="1550464" cy="1602715"/>
          </a:xfrm>
          <a:prstGeom prst="wedgeRectCallout">
            <a:avLst>
              <a:gd name="adj1" fmla="val -76378"/>
              <a:gd name="adj2" fmla="val -19237"/>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p>
            <a:pPr algn="ctr"/>
            <a:r>
              <a:rPr lang="ru-RU" sz="1050" dirty="0" smtClean="0">
                <a:solidFill>
                  <a:schemeClr val="tx1"/>
                </a:solidFill>
              </a:rPr>
              <a:t>Специализированная среда позволяет создавать комплексные предсказательные модели, указывая шаги анализа и устанавливая несколько настроек</a:t>
            </a:r>
            <a:endParaRPr lang="en-US" sz="1050" dirty="0">
              <a:solidFill>
                <a:schemeClr val="tx1"/>
              </a:solidFill>
            </a:endParaRPr>
          </a:p>
        </p:txBody>
      </p:sp>
      <p:sp>
        <p:nvSpPr>
          <p:cNvPr id="16" name="Rectangular Callout 18"/>
          <p:cNvSpPr/>
          <p:nvPr/>
        </p:nvSpPr>
        <p:spPr>
          <a:xfrm>
            <a:off x="4972417" y="871887"/>
            <a:ext cx="2545080" cy="1333711"/>
          </a:xfrm>
          <a:prstGeom prst="wedgeRectCallout">
            <a:avLst>
              <a:gd name="adj1" fmla="val -63204"/>
              <a:gd name="adj2" fmla="val -20735"/>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p>
            <a:pPr algn="ctr"/>
            <a:r>
              <a:rPr lang="ru-RU" sz="1050" dirty="0" smtClean="0">
                <a:solidFill>
                  <a:schemeClr val="tx1"/>
                </a:solidFill>
              </a:rPr>
              <a:t>Расширенный набор моделей:</a:t>
            </a:r>
          </a:p>
          <a:p>
            <a:pPr marL="171450" indent="-171450">
              <a:buFont typeface="Arial" panose="020B0604020202020204" pitchFamily="34" charset="0"/>
              <a:buChar char="•"/>
            </a:pPr>
            <a:r>
              <a:rPr lang="ru-RU" sz="1050" dirty="0" smtClean="0">
                <a:solidFill>
                  <a:schemeClr val="tx1"/>
                </a:solidFill>
              </a:rPr>
              <a:t>Патентованные методы </a:t>
            </a:r>
            <a:r>
              <a:rPr lang="en-US" sz="1050" dirty="0" smtClean="0">
                <a:solidFill>
                  <a:schemeClr val="tx1"/>
                </a:solidFill>
              </a:rPr>
              <a:t>SAS </a:t>
            </a:r>
            <a:r>
              <a:rPr lang="ru-RU" sz="1050" dirty="0" smtClean="0">
                <a:solidFill>
                  <a:schemeClr val="tx1"/>
                </a:solidFill>
              </a:rPr>
              <a:t>предсказания редких событий</a:t>
            </a:r>
          </a:p>
          <a:p>
            <a:pPr marL="171450" indent="-171450">
              <a:buFont typeface="Arial" panose="020B0604020202020204" pitchFamily="34" charset="0"/>
              <a:buChar char="•"/>
            </a:pPr>
            <a:r>
              <a:rPr lang="ru-RU" sz="1050" dirty="0" smtClean="0">
                <a:solidFill>
                  <a:schemeClr val="tx1"/>
                </a:solidFill>
              </a:rPr>
              <a:t>Методы, позволяющие составить максимально комплексный набор закономерностей на ограниченном наборе событий</a:t>
            </a:r>
            <a:endParaRPr lang="en-US" sz="1050" dirty="0">
              <a:solidFill>
                <a:schemeClr val="tx1"/>
              </a:solidFill>
            </a:endParaRPr>
          </a:p>
        </p:txBody>
      </p:sp>
    </p:spTree>
    <p:extLst>
      <p:ext uri="{BB962C8B-B14F-4D97-AF65-F5344CB8AC3E}">
        <p14:creationId xmlns:p14="http://schemas.microsoft.com/office/powerpoint/2010/main" val="707580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ussab\AppData\Local\Microsoft\Windows\Temporary Internet Files\Content.Word\Main_EM_Diag.png"/>
          <p:cNvPicPr/>
          <p:nvPr/>
        </p:nvPicPr>
        <p:blipFill>
          <a:blip r:embed="rId2">
            <a:extLst>
              <a:ext uri="{28A0092B-C50C-407E-A947-70E740481C1C}">
                <a14:useLocalDpi xmlns:a14="http://schemas.microsoft.com/office/drawing/2010/main" val="0"/>
              </a:ext>
            </a:extLst>
          </a:blip>
          <a:srcRect/>
          <a:stretch>
            <a:fillRect/>
          </a:stretch>
        </p:blipFill>
        <p:spPr bwMode="auto">
          <a:xfrm>
            <a:off x="327802" y="577968"/>
            <a:ext cx="8566492" cy="4248054"/>
          </a:xfrm>
          <a:prstGeom prst="rect">
            <a:avLst/>
          </a:prstGeom>
          <a:noFill/>
          <a:ln>
            <a:noFill/>
          </a:ln>
        </p:spPr>
      </p:pic>
      <p:sp>
        <p:nvSpPr>
          <p:cNvPr id="3" name="Title 2"/>
          <p:cNvSpPr>
            <a:spLocks noGrp="1"/>
          </p:cNvSpPr>
          <p:nvPr>
            <p:ph type="title"/>
          </p:nvPr>
        </p:nvSpPr>
        <p:spPr>
          <a:xfrm>
            <a:off x="119818" y="116045"/>
            <a:ext cx="2515438" cy="338554"/>
          </a:xfrm>
        </p:spPr>
        <p:txBody>
          <a:bodyPr/>
          <a:lstStyle/>
          <a:p>
            <a:r>
              <a:rPr lang="en-US" dirty="0" smtClean="0"/>
              <a:t>Data mining</a:t>
            </a:r>
            <a:endParaRPr lang="en-US" dirty="0"/>
          </a:p>
        </p:txBody>
      </p:sp>
      <p:sp>
        <p:nvSpPr>
          <p:cNvPr id="4" name="Text Placeholder 3"/>
          <p:cNvSpPr>
            <a:spLocks noGrp="1"/>
          </p:cNvSpPr>
          <p:nvPr>
            <p:ph type="body" sz="quarter" idx="11"/>
          </p:nvPr>
        </p:nvSpPr>
        <p:spPr>
          <a:xfrm flipH="1">
            <a:off x="2635256" y="116045"/>
            <a:ext cx="6061271" cy="338554"/>
          </a:xfrm>
        </p:spPr>
        <p:txBody>
          <a:bodyPr/>
          <a:lstStyle/>
          <a:p>
            <a:r>
              <a:rPr lang="ru-RU" dirty="0" smtClean="0"/>
              <a:t>Диаграмма из практики</a:t>
            </a:r>
            <a:endParaRPr lang="en-US" dirty="0"/>
          </a:p>
        </p:txBody>
      </p:sp>
      <p:sp>
        <p:nvSpPr>
          <p:cNvPr id="6" name="TextBox 5"/>
          <p:cNvSpPr txBox="1"/>
          <p:nvPr/>
        </p:nvSpPr>
        <p:spPr>
          <a:xfrm>
            <a:off x="8763000" y="4857750"/>
            <a:ext cx="407586" cy="261610"/>
          </a:xfrm>
          <a:prstGeom prst="rect">
            <a:avLst/>
          </a:prstGeom>
          <a:noFill/>
        </p:spPr>
        <p:txBody>
          <a:bodyPr wrap="square" rtlCol="0">
            <a:spAutoFit/>
          </a:bodyPr>
          <a:lstStyle/>
          <a:p>
            <a:fld id="{77C00D13-A9D2-4F1C-A1D2-B22BC04FC2A1}" type="slidenum">
              <a:rPr lang="en-US" sz="1100" smtClean="0">
                <a:solidFill>
                  <a:schemeClr val="bg1"/>
                </a:solidFill>
              </a:rPr>
              <a:t>16</a:t>
            </a:fld>
            <a:endParaRPr lang="en-US" sz="1100" dirty="0">
              <a:solidFill>
                <a:schemeClr val="bg1"/>
              </a:solidFill>
            </a:endParaRPr>
          </a:p>
        </p:txBody>
      </p:sp>
    </p:spTree>
    <p:extLst>
      <p:ext uri="{BB962C8B-B14F-4D97-AF65-F5344CB8AC3E}">
        <p14:creationId xmlns:p14="http://schemas.microsoft.com/office/powerpoint/2010/main" val="157561079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AutoShape 33"/>
          <p:cNvSpPr>
            <a:spLocks noChangeAspect="1" noChangeArrowheads="1" noTextEdit="1"/>
          </p:cNvSpPr>
          <p:nvPr/>
        </p:nvSpPr>
        <p:spPr bwMode="auto">
          <a:xfrm>
            <a:off x="2646781" y="954650"/>
            <a:ext cx="1110492" cy="3190462"/>
          </a:xfrm>
          <a:prstGeom prst="rect">
            <a:avLst/>
          </a:prstGeom>
          <a:solidFill>
            <a:schemeClr val="bg1"/>
          </a:solidFill>
          <a:ln>
            <a:noFill/>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84002" name="Rectangle 34"/>
          <p:cNvSpPr>
            <a:spLocks noChangeArrowheads="1"/>
          </p:cNvSpPr>
          <p:nvPr/>
        </p:nvSpPr>
        <p:spPr bwMode="auto">
          <a:xfrm>
            <a:off x="0" y="-138499"/>
            <a:ext cx="65" cy="276999"/>
          </a:xfrm>
          <a:prstGeom prst="rect">
            <a:avLst/>
          </a:prstGeom>
          <a:noFill/>
          <a:ln w="9525" cap="flat" cmpd="sng" algn="ctr">
            <a:noFill/>
            <a:prstDash val="solid"/>
            <a:miter lim="800000"/>
            <a:headEnd/>
            <a:tailEnd/>
          </a:ln>
          <a:effectLst>
            <a:prstShdw prst="shdw13" dist="53882" dir="13500000">
              <a:schemeClr val="bg2">
                <a:alpha val="50000"/>
              </a:schemeClr>
            </a:prstShdw>
          </a:effectLst>
        </p:spPr>
        <p:txBody>
          <a:bodyPr vert="horz" wrap="none" lIns="0" tIns="0" rIns="0" bIns="0" numCol="1" anchor="ctr" anchorCtr="0" compatLnSpc="1">
            <a:prstTxWarp prst="textNoShape">
              <a:avLst/>
            </a:prstTxWarp>
            <a:spAutoFit/>
          </a:bodyPr>
          <a:lstStyle/>
          <a:p>
            <a:endParaRPr lang="en-US" dirty="0"/>
          </a:p>
        </p:txBody>
      </p:sp>
      <p:grpSp>
        <p:nvGrpSpPr>
          <p:cNvPr id="39" name="Group 38"/>
          <p:cNvGrpSpPr/>
          <p:nvPr/>
        </p:nvGrpSpPr>
        <p:grpSpPr>
          <a:xfrm>
            <a:off x="2315574" y="1454308"/>
            <a:ext cx="5175018" cy="3061566"/>
            <a:chOff x="1957302" y="1939077"/>
            <a:chExt cx="5175018" cy="4082088"/>
          </a:xfrm>
        </p:grpSpPr>
        <p:sp>
          <p:nvSpPr>
            <p:cNvPr id="47" name="Rectangle 32"/>
            <p:cNvSpPr>
              <a:spLocks noChangeArrowheads="1"/>
            </p:cNvSpPr>
            <p:nvPr/>
          </p:nvSpPr>
          <p:spPr bwMode="auto">
            <a:xfrm>
              <a:off x="4257163" y="5733906"/>
              <a:ext cx="989886" cy="28725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840"/>
                </a:spcBef>
                <a:spcAft>
                  <a:spcPts val="0"/>
                </a:spcAft>
                <a:buNone/>
              </a:pPr>
              <a:r>
                <a:rPr lang="en-GB" sz="1400" b="1" i="0" u="none" strike="noStrike" cap="none" baseline="0">
                  <a:solidFill>
                    <a:srgbClr val="292929"/>
                  </a:solidFill>
                  <a:effectLst/>
                  <a:latin typeface="Calibri"/>
                  <a:cs typeface="Calibri"/>
                </a:rPr>
                <a:t>Срок работы</a:t>
              </a:r>
            </a:p>
          </p:txBody>
        </p:sp>
        <p:sp>
          <p:nvSpPr>
            <p:cNvPr id="48" name="Freeform 28"/>
            <p:cNvSpPr>
              <a:spLocks/>
            </p:cNvSpPr>
            <p:nvPr/>
          </p:nvSpPr>
          <p:spPr bwMode="auto">
            <a:xfrm>
              <a:off x="2305050" y="2780134"/>
              <a:ext cx="4357018" cy="1873036"/>
            </a:xfrm>
            <a:custGeom>
              <a:avLst/>
              <a:gdLst/>
              <a:ahLst/>
              <a:cxnLst>
                <a:cxn ang="0">
                  <a:pos x="155" y="23"/>
                </a:cxn>
                <a:cxn ang="0">
                  <a:pos x="319" y="24"/>
                </a:cxn>
                <a:cxn ang="0">
                  <a:pos x="498" y="24"/>
                </a:cxn>
                <a:cxn ang="0">
                  <a:pos x="701" y="23"/>
                </a:cxn>
                <a:cxn ang="0">
                  <a:pos x="817" y="21"/>
                </a:cxn>
                <a:cxn ang="0">
                  <a:pos x="1081" y="10"/>
                </a:cxn>
                <a:cxn ang="0">
                  <a:pos x="1361" y="1"/>
                </a:cxn>
                <a:cxn ang="0">
                  <a:pos x="1625" y="3"/>
                </a:cxn>
                <a:cxn ang="0">
                  <a:pos x="1740" y="13"/>
                </a:cxn>
                <a:cxn ang="0">
                  <a:pos x="1942" y="41"/>
                </a:cxn>
                <a:cxn ang="0">
                  <a:pos x="2119" y="82"/>
                </a:cxn>
                <a:cxn ang="0">
                  <a:pos x="2280" y="139"/>
                </a:cxn>
                <a:cxn ang="0">
                  <a:pos x="2429" y="220"/>
                </a:cxn>
                <a:cxn ang="0">
                  <a:pos x="2564" y="328"/>
                </a:cxn>
                <a:cxn ang="0">
                  <a:pos x="2684" y="458"/>
                </a:cxn>
                <a:cxn ang="0">
                  <a:pos x="2794" y="606"/>
                </a:cxn>
                <a:cxn ang="0">
                  <a:pos x="2956" y="849"/>
                </a:cxn>
                <a:cxn ang="0">
                  <a:pos x="3060" y="1030"/>
                </a:cxn>
                <a:cxn ang="0">
                  <a:pos x="3209" y="1323"/>
                </a:cxn>
                <a:cxn ang="0">
                  <a:pos x="3297" y="1529"/>
                </a:cxn>
                <a:cxn ang="0">
                  <a:pos x="3101" y="1129"/>
                </a:cxn>
                <a:cxn ang="0">
                  <a:pos x="2999" y="941"/>
                </a:cxn>
                <a:cxn ang="0">
                  <a:pos x="2893" y="769"/>
                </a:cxn>
                <a:cxn ang="0">
                  <a:pos x="2731" y="534"/>
                </a:cxn>
                <a:cxn ang="0">
                  <a:pos x="2617" y="396"/>
                </a:cxn>
                <a:cxn ang="0">
                  <a:pos x="2492" y="277"/>
                </a:cxn>
                <a:cxn ang="0">
                  <a:pos x="2350" y="183"/>
                </a:cxn>
                <a:cxn ang="0">
                  <a:pos x="2198" y="116"/>
                </a:cxn>
                <a:cxn ang="0">
                  <a:pos x="2030" y="68"/>
                </a:cxn>
                <a:cxn ang="0">
                  <a:pos x="1842" y="34"/>
                </a:cxn>
                <a:cxn ang="0">
                  <a:pos x="1684" y="15"/>
                </a:cxn>
                <a:cxn ang="0">
                  <a:pos x="1497" y="8"/>
                </a:cxn>
                <a:cxn ang="0">
                  <a:pos x="1222" y="13"/>
                </a:cxn>
                <a:cxn ang="0">
                  <a:pos x="945" y="24"/>
                </a:cxn>
                <a:cxn ang="0">
                  <a:pos x="758" y="31"/>
                </a:cxn>
                <a:cxn ang="0">
                  <a:pos x="596" y="32"/>
                </a:cxn>
                <a:cxn ang="0">
                  <a:pos x="405" y="32"/>
                </a:cxn>
                <a:cxn ang="0">
                  <a:pos x="236" y="32"/>
                </a:cxn>
                <a:cxn ang="0">
                  <a:pos x="0" y="32"/>
                </a:cxn>
              </a:cxnLst>
              <a:rect l="0" t="0" r="r" b="b"/>
              <a:pathLst>
                <a:path w="3307" h="1529">
                  <a:moveTo>
                    <a:pt x="0" y="23"/>
                  </a:moveTo>
                  <a:lnTo>
                    <a:pt x="155" y="23"/>
                  </a:lnTo>
                  <a:lnTo>
                    <a:pt x="236" y="24"/>
                  </a:lnTo>
                  <a:lnTo>
                    <a:pt x="319" y="24"/>
                  </a:lnTo>
                  <a:lnTo>
                    <a:pt x="405" y="24"/>
                  </a:lnTo>
                  <a:lnTo>
                    <a:pt x="498" y="24"/>
                  </a:lnTo>
                  <a:lnTo>
                    <a:pt x="596" y="24"/>
                  </a:lnTo>
                  <a:lnTo>
                    <a:pt x="701" y="23"/>
                  </a:lnTo>
                  <a:lnTo>
                    <a:pt x="757" y="23"/>
                  </a:lnTo>
                  <a:lnTo>
                    <a:pt x="817" y="21"/>
                  </a:lnTo>
                  <a:lnTo>
                    <a:pt x="945" y="16"/>
                  </a:lnTo>
                  <a:lnTo>
                    <a:pt x="1081" y="10"/>
                  </a:lnTo>
                  <a:lnTo>
                    <a:pt x="1221" y="5"/>
                  </a:lnTo>
                  <a:lnTo>
                    <a:pt x="1361" y="1"/>
                  </a:lnTo>
                  <a:lnTo>
                    <a:pt x="1496" y="0"/>
                  </a:lnTo>
                  <a:lnTo>
                    <a:pt x="1625" y="3"/>
                  </a:lnTo>
                  <a:lnTo>
                    <a:pt x="1684" y="7"/>
                  </a:lnTo>
                  <a:lnTo>
                    <a:pt x="1740" y="13"/>
                  </a:lnTo>
                  <a:lnTo>
                    <a:pt x="1844" y="26"/>
                  </a:lnTo>
                  <a:lnTo>
                    <a:pt x="1942" y="41"/>
                  </a:lnTo>
                  <a:lnTo>
                    <a:pt x="2033" y="60"/>
                  </a:lnTo>
                  <a:lnTo>
                    <a:pt x="2119" y="82"/>
                  </a:lnTo>
                  <a:lnTo>
                    <a:pt x="2201" y="108"/>
                  </a:lnTo>
                  <a:lnTo>
                    <a:pt x="2280" y="139"/>
                  </a:lnTo>
                  <a:lnTo>
                    <a:pt x="2356" y="177"/>
                  </a:lnTo>
                  <a:lnTo>
                    <a:pt x="2429" y="220"/>
                  </a:lnTo>
                  <a:lnTo>
                    <a:pt x="2499" y="271"/>
                  </a:lnTo>
                  <a:lnTo>
                    <a:pt x="2564" y="328"/>
                  </a:lnTo>
                  <a:lnTo>
                    <a:pt x="2625" y="391"/>
                  </a:lnTo>
                  <a:lnTo>
                    <a:pt x="2684" y="458"/>
                  </a:lnTo>
                  <a:lnTo>
                    <a:pt x="2739" y="530"/>
                  </a:lnTo>
                  <a:lnTo>
                    <a:pt x="2794" y="606"/>
                  </a:lnTo>
                  <a:lnTo>
                    <a:pt x="2902" y="765"/>
                  </a:lnTo>
                  <a:lnTo>
                    <a:pt x="2956" y="849"/>
                  </a:lnTo>
                  <a:lnTo>
                    <a:pt x="3009" y="938"/>
                  </a:lnTo>
                  <a:lnTo>
                    <a:pt x="3060" y="1030"/>
                  </a:lnTo>
                  <a:lnTo>
                    <a:pt x="3110" y="1125"/>
                  </a:lnTo>
                  <a:lnTo>
                    <a:pt x="3209" y="1323"/>
                  </a:lnTo>
                  <a:lnTo>
                    <a:pt x="3307" y="1527"/>
                  </a:lnTo>
                  <a:lnTo>
                    <a:pt x="3297" y="1529"/>
                  </a:lnTo>
                  <a:lnTo>
                    <a:pt x="3200" y="1326"/>
                  </a:lnTo>
                  <a:lnTo>
                    <a:pt x="3101" y="1129"/>
                  </a:lnTo>
                  <a:lnTo>
                    <a:pt x="3050" y="1034"/>
                  </a:lnTo>
                  <a:lnTo>
                    <a:pt x="2999" y="941"/>
                  </a:lnTo>
                  <a:lnTo>
                    <a:pt x="2946" y="853"/>
                  </a:lnTo>
                  <a:lnTo>
                    <a:pt x="2893" y="769"/>
                  </a:lnTo>
                  <a:lnTo>
                    <a:pt x="2786" y="610"/>
                  </a:lnTo>
                  <a:lnTo>
                    <a:pt x="2731" y="534"/>
                  </a:lnTo>
                  <a:lnTo>
                    <a:pt x="2675" y="463"/>
                  </a:lnTo>
                  <a:lnTo>
                    <a:pt x="2617" y="396"/>
                  </a:lnTo>
                  <a:lnTo>
                    <a:pt x="2557" y="334"/>
                  </a:lnTo>
                  <a:lnTo>
                    <a:pt x="2492" y="277"/>
                  </a:lnTo>
                  <a:lnTo>
                    <a:pt x="2423" y="227"/>
                  </a:lnTo>
                  <a:lnTo>
                    <a:pt x="2350" y="183"/>
                  </a:lnTo>
                  <a:lnTo>
                    <a:pt x="2276" y="147"/>
                  </a:lnTo>
                  <a:lnTo>
                    <a:pt x="2198" y="116"/>
                  </a:lnTo>
                  <a:lnTo>
                    <a:pt x="2116" y="89"/>
                  </a:lnTo>
                  <a:lnTo>
                    <a:pt x="2030" y="68"/>
                  </a:lnTo>
                  <a:lnTo>
                    <a:pt x="1940" y="49"/>
                  </a:lnTo>
                  <a:lnTo>
                    <a:pt x="1842" y="34"/>
                  </a:lnTo>
                  <a:lnTo>
                    <a:pt x="1739" y="21"/>
                  </a:lnTo>
                  <a:lnTo>
                    <a:pt x="1684" y="15"/>
                  </a:lnTo>
                  <a:lnTo>
                    <a:pt x="1624" y="12"/>
                  </a:lnTo>
                  <a:lnTo>
                    <a:pt x="1497" y="8"/>
                  </a:lnTo>
                  <a:lnTo>
                    <a:pt x="1362" y="9"/>
                  </a:lnTo>
                  <a:lnTo>
                    <a:pt x="1222" y="13"/>
                  </a:lnTo>
                  <a:lnTo>
                    <a:pt x="1082" y="19"/>
                  </a:lnTo>
                  <a:lnTo>
                    <a:pt x="945" y="24"/>
                  </a:lnTo>
                  <a:lnTo>
                    <a:pt x="817" y="30"/>
                  </a:lnTo>
                  <a:lnTo>
                    <a:pt x="758" y="31"/>
                  </a:lnTo>
                  <a:lnTo>
                    <a:pt x="701" y="32"/>
                  </a:lnTo>
                  <a:lnTo>
                    <a:pt x="596" y="32"/>
                  </a:lnTo>
                  <a:lnTo>
                    <a:pt x="498" y="32"/>
                  </a:lnTo>
                  <a:lnTo>
                    <a:pt x="405" y="32"/>
                  </a:lnTo>
                  <a:lnTo>
                    <a:pt x="319" y="32"/>
                  </a:lnTo>
                  <a:lnTo>
                    <a:pt x="236" y="32"/>
                  </a:lnTo>
                  <a:lnTo>
                    <a:pt x="155" y="32"/>
                  </a:lnTo>
                  <a:lnTo>
                    <a:pt x="0" y="32"/>
                  </a:lnTo>
                  <a:lnTo>
                    <a:pt x="0" y="23"/>
                  </a:lnTo>
                  <a:close/>
                </a:path>
              </a:pathLst>
            </a:custGeom>
            <a:solidFill>
              <a:srgbClr val="292929"/>
            </a:solidFill>
            <a:ln w="50800" cmpd="sng">
              <a:solidFill>
                <a:schemeClr val="accent1">
                  <a:lumMod val="5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9" name="Rectangle 32"/>
            <p:cNvSpPr>
              <a:spLocks noChangeArrowheads="1"/>
            </p:cNvSpPr>
            <p:nvPr/>
          </p:nvSpPr>
          <p:spPr bwMode="auto">
            <a:xfrm rot="16200000">
              <a:off x="262094" y="3634285"/>
              <a:ext cx="3605860"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840"/>
                </a:spcBef>
                <a:spcAft>
                  <a:spcPts val="0"/>
                </a:spcAft>
                <a:buNone/>
              </a:pPr>
              <a:r>
                <a:rPr lang="en-GB" sz="1400" b="1" i="0" u="none" strike="noStrike" cap="none" baseline="0" dirty="0" err="1">
                  <a:solidFill>
                    <a:srgbClr val="292929"/>
                  </a:solidFill>
                  <a:effectLst/>
                  <a:latin typeface="Calibri"/>
                  <a:cs typeface="Calibri"/>
                </a:rPr>
                <a:t>Функциональная</a:t>
              </a:r>
              <a:r>
                <a:rPr lang="en-GB" sz="1400" b="1" i="0" u="none" strike="noStrike" cap="none" dirty="0">
                  <a:solidFill>
                    <a:srgbClr val="292929"/>
                  </a:solidFill>
                  <a:effectLst/>
                  <a:latin typeface="Calibri"/>
                  <a:cs typeface="Calibri"/>
                </a:rPr>
                <a:t> </a:t>
              </a:r>
              <a:r>
                <a:rPr lang="en-GB" sz="1400" b="1" i="0" u="none" strike="noStrike" cap="none" dirty="0" err="1">
                  <a:solidFill>
                    <a:srgbClr val="292929"/>
                  </a:solidFill>
                  <a:effectLst/>
                  <a:latin typeface="Calibri"/>
                  <a:cs typeface="Calibri"/>
                </a:rPr>
                <a:t>закономерность</a:t>
              </a:r>
              <a:r>
                <a:rPr lang="en-GB" sz="1400" b="1" i="0" u="none" strike="noStrike" cap="none" dirty="0">
                  <a:solidFill>
                    <a:srgbClr val="292929"/>
                  </a:solidFill>
                  <a:effectLst/>
                  <a:latin typeface="Calibri"/>
                  <a:cs typeface="Calibri"/>
                </a:rPr>
                <a:t> </a:t>
              </a:r>
            </a:p>
          </p:txBody>
        </p:sp>
        <p:cxnSp>
          <p:nvCxnSpPr>
            <p:cNvPr id="51" name="Straight Connector 50"/>
            <p:cNvCxnSpPr/>
            <p:nvPr/>
          </p:nvCxnSpPr>
          <p:spPr bwMode="auto">
            <a:xfrm flipV="1">
              <a:off x="2286000" y="3645030"/>
              <a:ext cx="4846320" cy="15636"/>
            </a:xfrm>
            <a:prstGeom prst="line">
              <a:avLst/>
            </a:prstGeom>
            <a:ln w="12700">
              <a:solidFill>
                <a:srgbClr val="D00000"/>
              </a:solidFill>
              <a:prstDash val="dash"/>
              <a:headEnd type="none" w="med" len="med"/>
              <a:tailEnd type="none" w="med" len="med"/>
            </a:ln>
          </p:spPr>
          <p:style>
            <a:lnRef idx="1">
              <a:schemeClr val="accent6"/>
            </a:lnRef>
            <a:fillRef idx="0">
              <a:schemeClr val="accent6"/>
            </a:fillRef>
            <a:effectRef idx="0">
              <a:schemeClr val="accent6"/>
            </a:effectRef>
            <a:fontRef idx="minor">
              <a:schemeClr val="tx1"/>
            </a:fontRef>
          </p:style>
        </p:cxnSp>
      </p:grpSp>
      <p:sp>
        <p:nvSpPr>
          <p:cNvPr id="62" name="Right Arrow 61"/>
          <p:cNvSpPr/>
          <p:nvPr/>
        </p:nvSpPr>
        <p:spPr bwMode="auto">
          <a:xfrm>
            <a:off x="2646780" y="3840154"/>
            <a:ext cx="5237680" cy="351821"/>
          </a:xfrm>
          <a:prstGeom prst="rightArrow">
            <a:avLst>
              <a:gd name="adj1" fmla="val 100000"/>
              <a:gd name="adj2" fmla="val 72228"/>
            </a:avLst>
          </a:prstGeom>
          <a:solidFill>
            <a:schemeClr val="accent6"/>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128016" rIns="91440" bIns="45720" numCol="1" rtlCol="0" anchor="t" anchorCtr="0" compatLnSpc="1">
            <a:prstTxWarp prst="textNoShape">
              <a:avLst/>
            </a:prstTxWarp>
            <a:normAutofit fontScale="77500" lnSpcReduction="20000"/>
          </a:bodyPr>
          <a:lstStyle/>
          <a:p>
            <a:pPr algn="ctr">
              <a:spcBef>
                <a:spcPts val="840"/>
              </a:spcBef>
              <a:spcAft>
                <a:spcPts val="286"/>
              </a:spcAft>
              <a:buNone/>
            </a:pPr>
            <a:r>
              <a:rPr lang="en-US" sz="1400" b="1" i="0">
                <a:solidFill>
                  <a:srgbClr val="FFFFFF"/>
                </a:solidFill>
                <a:effectLst>
                  <a:outerShdw blurRad="50800" dist="38100" dir="2700000" algn="tl">
                    <a:prstClr val="black">
                      <a:alpha val="40000"/>
                    </a:prstClr>
                  </a:outerShdw>
                </a:effectLst>
                <a:latin typeface="Calibri"/>
                <a:ea typeface="+mn-ea"/>
                <a:cs typeface="+mn-cs"/>
              </a:rPr>
              <a:t>Снижение доступности и надежности</a:t>
            </a:r>
          </a:p>
          <a:p>
            <a:pPr marL="0" marR="0" indent="0" algn="ctr" defTabSz="914400">
              <a:lnSpc>
                <a:spcPct val="100000"/>
              </a:lnSpc>
              <a:spcBef>
                <a:spcPts val="840"/>
              </a:spcBef>
              <a:spcAft>
                <a:spcPts val="286"/>
              </a:spcAft>
              <a:buNone/>
            </a:pPr>
            <a:endParaRPr lang="en-US" sz="1400" strike="noStrike" dirty="0" smtClean="0">
              <a:solidFill>
                <a:srgbClr val="292929"/>
              </a:solidFill>
              <a:latin typeface="Arial"/>
            </a:endParaRPr>
          </a:p>
        </p:txBody>
      </p:sp>
      <p:sp>
        <p:nvSpPr>
          <p:cNvPr id="63" name="TextBox 62"/>
          <p:cNvSpPr txBox="1"/>
          <p:nvPr/>
        </p:nvSpPr>
        <p:spPr>
          <a:xfrm>
            <a:off x="2669618" y="2733773"/>
            <a:ext cx="756938" cy="215444"/>
          </a:xfrm>
          <a:prstGeom prst="rect">
            <a:avLst/>
          </a:prstGeom>
          <a:noFill/>
        </p:spPr>
        <p:txBody>
          <a:bodyPr wrap="none" rtlCol="0">
            <a:spAutoFit/>
          </a:bodyPr>
          <a:lstStyle/>
          <a:p>
            <a:pPr algn="l">
              <a:buNone/>
            </a:pPr>
            <a:r>
              <a:rPr lang="en-US" sz="800" b="1" i="0">
                <a:solidFill>
                  <a:srgbClr val="D00000"/>
                </a:solidFill>
                <a:latin typeface="Calibri"/>
                <a:ea typeface="+mn-ea"/>
                <a:cs typeface="Calibri"/>
              </a:rPr>
              <a:t>Точка отказа</a:t>
            </a:r>
          </a:p>
        </p:txBody>
      </p:sp>
      <p:sp>
        <p:nvSpPr>
          <p:cNvPr id="4" name="Title 3"/>
          <p:cNvSpPr>
            <a:spLocks noGrp="1"/>
          </p:cNvSpPr>
          <p:nvPr>
            <p:ph type="title"/>
          </p:nvPr>
        </p:nvSpPr>
        <p:spPr>
          <a:xfrm>
            <a:off x="94242" y="172414"/>
            <a:ext cx="6141458" cy="452056"/>
          </a:xfrm>
        </p:spPr>
        <p:txBody>
          <a:bodyPr/>
          <a:lstStyle/>
          <a:p>
            <a:r>
              <a:rPr lang="ru-RU" dirty="0" smtClean="0"/>
              <a:t>Комплексный показатель по предприятию</a:t>
            </a:r>
            <a:endParaRPr lang="en-GB" dirty="0"/>
          </a:p>
        </p:txBody>
      </p:sp>
      <p:sp>
        <p:nvSpPr>
          <p:cNvPr id="88" name="Flowchart: Decision 87"/>
          <p:cNvSpPr>
            <a:spLocks noChangeAspect="1"/>
          </p:cNvSpPr>
          <p:nvPr/>
        </p:nvSpPr>
        <p:spPr bwMode="auto">
          <a:xfrm>
            <a:off x="6379163" y="2686909"/>
            <a:ext cx="108532" cy="102407"/>
          </a:xfrm>
          <a:prstGeom prst="flowChartDecision">
            <a:avLst/>
          </a:prstGeom>
          <a:gradFill>
            <a:gsLst>
              <a:gs pos="0">
                <a:srgbClr val="920000"/>
              </a:gs>
              <a:gs pos="80000">
                <a:srgbClr val="C00000"/>
              </a:gs>
            </a:gsLst>
          </a:gradFill>
          <a:ln w="15875">
            <a:solidFill>
              <a:schemeClr val="bg1">
                <a:alpha val="60000"/>
              </a:schemeClr>
            </a:solidFill>
            <a:miter lim="800000"/>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
        <p:nvSpPr>
          <p:cNvPr id="90" name="Flowchart: Decision 89"/>
          <p:cNvSpPr>
            <a:spLocks noChangeAspect="1"/>
          </p:cNvSpPr>
          <p:nvPr/>
        </p:nvSpPr>
        <p:spPr bwMode="auto">
          <a:xfrm>
            <a:off x="5937578" y="2307321"/>
            <a:ext cx="108532" cy="102407"/>
          </a:xfrm>
          <a:prstGeom prst="flowChartDecision">
            <a:avLst/>
          </a:prstGeom>
          <a:solidFill>
            <a:schemeClr val="accent6"/>
          </a:solidFill>
          <a:ln w="15875">
            <a:solidFill>
              <a:schemeClr val="bg1">
                <a:alpha val="60000"/>
              </a:schemeClr>
            </a:solidFill>
            <a:miter lim="800000"/>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
        <p:nvSpPr>
          <p:cNvPr id="91" name="Flowchart: Decision 90"/>
          <p:cNvSpPr>
            <a:spLocks noChangeAspect="1"/>
          </p:cNvSpPr>
          <p:nvPr/>
        </p:nvSpPr>
        <p:spPr bwMode="auto">
          <a:xfrm>
            <a:off x="5066545" y="2071396"/>
            <a:ext cx="108532" cy="102407"/>
          </a:xfrm>
          <a:prstGeom prst="flowChartDecision">
            <a:avLst/>
          </a:prstGeom>
          <a:solidFill>
            <a:srgbClr val="FFC000"/>
          </a:solidFill>
          <a:ln w="15875">
            <a:solidFill>
              <a:schemeClr val="bg1">
                <a:alpha val="60000"/>
              </a:schemeClr>
            </a:solidFill>
            <a:miter lim="800000"/>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
        <p:nvSpPr>
          <p:cNvPr id="92" name="TextBox 91"/>
          <p:cNvSpPr txBox="1"/>
          <p:nvPr/>
        </p:nvSpPr>
        <p:spPr>
          <a:xfrm>
            <a:off x="5257800" y="1959422"/>
            <a:ext cx="1439818" cy="230832"/>
          </a:xfrm>
          <a:prstGeom prst="rect">
            <a:avLst/>
          </a:prstGeom>
          <a:noFill/>
        </p:spPr>
        <p:txBody>
          <a:bodyPr wrap="none" rtlCol="0">
            <a:spAutoFit/>
          </a:bodyPr>
          <a:lstStyle/>
          <a:p>
            <a:pPr algn="l">
              <a:buNone/>
            </a:pPr>
            <a:r>
              <a:rPr lang="en-US" sz="900" b="1" i="0" dirty="0" err="1">
                <a:solidFill>
                  <a:srgbClr val="282828"/>
                </a:solidFill>
                <a:latin typeface="Calibri"/>
                <a:ea typeface="+mn-ea"/>
                <a:cs typeface="Calibri"/>
              </a:rPr>
              <a:t>Опережение</a:t>
            </a:r>
            <a:r>
              <a:rPr lang="en-US" sz="900" b="1" i="0" dirty="0">
                <a:solidFill>
                  <a:srgbClr val="282828"/>
                </a:solidFill>
                <a:latin typeface="Calibri"/>
                <a:ea typeface="+mn-ea"/>
                <a:cs typeface="Calibri"/>
              </a:rPr>
              <a:t> </a:t>
            </a:r>
            <a:r>
              <a:rPr lang="en-US" sz="900" b="1" i="0" dirty="0" err="1">
                <a:solidFill>
                  <a:srgbClr val="282828"/>
                </a:solidFill>
                <a:latin typeface="Calibri"/>
                <a:ea typeface="+mn-ea"/>
                <a:cs typeface="Calibri"/>
              </a:rPr>
              <a:t>реактивное</a:t>
            </a:r>
            <a:endParaRPr lang="en-US" sz="900" b="1" i="0" dirty="0">
              <a:solidFill>
                <a:srgbClr val="282828"/>
              </a:solidFill>
              <a:latin typeface="Calibri"/>
              <a:ea typeface="+mn-ea"/>
              <a:cs typeface="Calibri"/>
            </a:endParaRPr>
          </a:p>
        </p:txBody>
      </p:sp>
      <p:sp>
        <p:nvSpPr>
          <p:cNvPr id="93" name="TextBox 92"/>
          <p:cNvSpPr txBox="1"/>
          <p:nvPr/>
        </p:nvSpPr>
        <p:spPr>
          <a:xfrm>
            <a:off x="5997341" y="2188518"/>
            <a:ext cx="1451038" cy="230832"/>
          </a:xfrm>
          <a:prstGeom prst="rect">
            <a:avLst/>
          </a:prstGeom>
          <a:noFill/>
        </p:spPr>
        <p:txBody>
          <a:bodyPr wrap="none" rtlCol="0">
            <a:spAutoFit/>
          </a:bodyPr>
          <a:lstStyle/>
          <a:p>
            <a:pPr algn="l">
              <a:buNone/>
            </a:pPr>
            <a:r>
              <a:rPr lang="en-US" sz="900" b="1" i="0" dirty="0" err="1">
                <a:solidFill>
                  <a:srgbClr val="282828"/>
                </a:solidFill>
                <a:latin typeface="Calibri"/>
                <a:ea typeface="+mn-ea"/>
                <a:cs typeface="Calibri"/>
              </a:rPr>
              <a:t>Задержка</a:t>
            </a:r>
            <a:r>
              <a:rPr lang="en-US" sz="900" b="1" i="0" dirty="0">
                <a:solidFill>
                  <a:srgbClr val="282828"/>
                </a:solidFill>
                <a:latin typeface="Calibri"/>
                <a:ea typeface="+mn-ea"/>
                <a:cs typeface="Calibri"/>
              </a:rPr>
              <a:t> </a:t>
            </a:r>
            <a:r>
              <a:rPr lang="en-US" sz="900" b="1" i="0" dirty="0" err="1">
                <a:solidFill>
                  <a:srgbClr val="282828"/>
                </a:solidFill>
                <a:latin typeface="Calibri"/>
                <a:ea typeface="+mn-ea"/>
                <a:cs typeface="Calibri"/>
              </a:rPr>
              <a:t>упреждающая</a:t>
            </a:r>
            <a:endParaRPr lang="en-US" sz="900" b="1" i="0" dirty="0">
              <a:solidFill>
                <a:srgbClr val="282828"/>
              </a:solidFill>
              <a:latin typeface="Calibri"/>
              <a:ea typeface="+mn-ea"/>
              <a:cs typeface="Calibri"/>
            </a:endParaRPr>
          </a:p>
        </p:txBody>
      </p:sp>
      <p:sp>
        <p:nvSpPr>
          <p:cNvPr id="94" name="TextBox 93"/>
          <p:cNvSpPr txBox="1"/>
          <p:nvPr/>
        </p:nvSpPr>
        <p:spPr>
          <a:xfrm>
            <a:off x="6418301" y="2495550"/>
            <a:ext cx="1292341" cy="230832"/>
          </a:xfrm>
          <a:prstGeom prst="rect">
            <a:avLst/>
          </a:prstGeom>
          <a:noFill/>
        </p:spPr>
        <p:txBody>
          <a:bodyPr wrap="none" rtlCol="0">
            <a:spAutoFit/>
          </a:bodyPr>
          <a:lstStyle/>
          <a:p>
            <a:pPr algn="l">
              <a:buNone/>
            </a:pPr>
            <a:r>
              <a:rPr lang="en-US" sz="900" b="1" i="0" dirty="0" err="1">
                <a:solidFill>
                  <a:srgbClr val="282828"/>
                </a:solidFill>
                <a:latin typeface="Calibri"/>
                <a:ea typeface="+mn-ea"/>
                <a:cs typeface="Calibri"/>
              </a:rPr>
              <a:t>Задержка</a:t>
            </a:r>
            <a:r>
              <a:rPr lang="en-US" sz="900" b="1" i="0" dirty="0">
                <a:solidFill>
                  <a:srgbClr val="282828"/>
                </a:solidFill>
                <a:latin typeface="Calibri"/>
                <a:ea typeface="+mn-ea"/>
                <a:cs typeface="Calibri"/>
              </a:rPr>
              <a:t> </a:t>
            </a:r>
            <a:r>
              <a:rPr lang="en-US" sz="900" b="1" i="0" dirty="0" err="1">
                <a:solidFill>
                  <a:srgbClr val="282828"/>
                </a:solidFill>
                <a:latin typeface="Calibri"/>
                <a:ea typeface="+mn-ea"/>
                <a:cs typeface="Calibri"/>
              </a:rPr>
              <a:t>реактивная</a:t>
            </a:r>
            <a:endParaRPr lang="en-US" sz="900" b="1" i="0" dirty="0">
              <a:solidFill>
                <a:srgbClr val="282828"/>
              </a:solidFill>
              <a:latin typeface="Calibri"/>
              <a:ea typeface="+mn-ea"/>
              <a:cs typeface="Calibri"/>
            </a:endParaRPr>
          </a:p>
        </p:txBody>
      </p:sp>
      <p:sp>
        <p:nvSpPr>
          <p:cNvPr id="103" name="Flowchart: Decision 102"/>
          <p:cNvSpPr>
            <a:spLocks noChangeAspect="1"/>
          </p:cNvSpPr>
          <p:nvPr/>
        </p:nvSpPr>
        <p:spPr bwMode="auto">
          <a:xfrm>
            <a:off x="4572000" y="2037283"/>
            <a:ext cx="108532" cy="102407"/>
          </a:xfrm>
          <a:prstGeom prst="flowChartDecision">
            <a:avLst/>
          </a:prstGeom>
          <a:solidFill>
            <a:srgbClr val="13A8AF"/>
          </a:solidFill>
          <a:ln w="15875">
            <a:solidFill>
              <a:schemeClr val="bg1">
                <a:alpha val="60000"/>
              </a:schemeClr>
            </a:solidFill>
            <a:miter lim="800000"/>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
        <p:nvSpPr>
          <p:cNvPr id="104" name="TextBox 103"/>
          <p:cNvSpPr txBox="1"/>
          <p:nvPr/>
        </p:nvSpPr>
        <p:spPr>
          <a:xfrm>
            <a:off x="4545884" y="1809750"/>
            <a:ext cx="1593706" cy="230832"/>
          </a:xfrm>
          <a:prstGeom prst="rect">
            <a:avLst/>
          </a:prstGeom>
          <a:noFill/>
        </p:spPr>
        <p:txBody>
          <a:bodyPr wrap="none" rtlCol="0">
            <a:spAutoFit/>
          </a:bodyPr>
          <a:lstStyle/>
          <a:p>
            <a:pPr algn="l">
              <a:buNone/>
            </a:pPr>
            <a:r>
              <a:rPr lang="en-US" sz="900" b="1" i="0" dirty="0" err="1">
                <a:solidFill>
                  <a:srgbClr val="282828"/>
                </a:solidFill>
                <a:latin typeface="Calibri"/>
                <a:ea typeface="+mn-ea"/>
                <a:cs typeface="Calibri"/>
              </a:rPr>
              <a:t>Опережение</a:t>
            </a:r>
            <a:r>
              <a:rPr lang="en-US" sz="900" b="1" i="0" dirty="0">
                <a:solidFill>
                  <a:srgbClr val="282828"/>
                </a:solidFill>
                <a:latin typeface="Calibri"/>
                <a:ea typeface="+mn-ea"/>
                <a:cs typeface="Calibri"/>
              </a:rPr>
              <a:t> </a:t>
            </a:r>
            <a:r>
              <a:rPr lang="en-US" sz="900" b="1" i="0" dirty="0" err="1">
                <a:solidFill>
                  <a:srgbClr val="282828"/>
                </a:solidFill>
                <a:latin typeface="Calibri"/>
                <a:ea typeface="+mn-ea"/>
                <a:cs typeface="Calibri"/>
              </a:rPr>
              <a:t>упреждающее</a:t>
            </a:r>
            <a:endParaRPr lang="en-US" sz="900" b="1" i="0" dirty="0">
              <a:solidFill>
                <a:srgbClr val="282828"/>
              </a:solidFill>
              <a:latin typeface="Calibri"/>
              <a:ea typeface="+mn-ea"/>
              <a:cs typeface="Calibri"/>
            </a:endParaRPr>
          </a:p>
        </p:txBody>
      </p:sp>
      <p:sp>
        <p:nvSpPr>
          <p:cNvPr id="2" name="TextBox 1"/>
          <p:cNvSpPr txBox="1"/>
          <p:nvPr/>
        </p:nvSpPr>
        <p:spPr>
          <a:xfrm>
            <a:off x="7137778" y="3234129"/>
            <a:ext cx="2006221" cy="430887"/>
          </a:xfrm>
          <a:prstGeom prst="rect">
            <a:avLst/>
          </a:prstGeom>
          <a:noFill/>
        </p:spPr>
        <p:txBody>
          <a:bodyPr wrap="square" rtlCol="0">
            <a:spAutoFit/>
          </a:bodyPr>
          <a:lstStyle/>
          <a:p>
            <a:r>
              <a:rPr lang="ru-RU" sz="1100" dirty="0" smtClean="0"/>
              <a:t>Кривая </a:t>
            </a:r>
            <a:r>
              <a:rPr lang="ru-RU" sz="1100" dirty="0" err="1" smtClean="0"/>
              <a:t>выработанности</a:t>
            </a:r>
            <a:r>
              <a:rPr lang="ru-RU" sz="1100" dirty="0" smtClean="0"/>
              <a:t> оборудования</a:t>
            </a:r>
            <a:endParaRPr lang="en-US" sz="1100" dirty="0"/>
          </a:p>
        </p:txBody>
      </p:sp>
    </p:spTree>
    <p:extLst>
      <p:ext uri="{BB962C8B-B14F-4D97-AF65-F5344CB8AC3E}">
        <p14:creationId xmlns:p14="http://schemas.microsoft.com/office/powerpoint/2010/main" val="239720796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AutoShape 33"/>
          <p:cNvSpPr>
            <a:spLocks noChangeAspect="1" noChangeArrowheads="1" noTextEdit="1"/>
          </p:cNvSpPr>
          <p:nvPr/>
        </p:nvSpPr>
        <p:spPr bwMode="auto">
          <a:xfrm>
            <a:off x="2646781" y="954650"/>
            <a:ext cx="1110492" cy="3190462"/>
          </a:xfrm>
          <a:prstGeom prst="rect">
            <a:avLst/>
          </a:prstGeom>
          <a:solidFill>
            <a:schemeClr val="bg1"/>
          </a:solidFill>
          <a:ln>
            <a:noFill/>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95" name="TextBox 94"/>
          <p:cNvSpPr txBox="1"/>
          <p:nvPr/>
        </p:nvSpPr>
        <p:spPr>
          <a:xfrm>
            <a:off x="3625310" y="951525"/>
            <a:ext cx="3304144" cy="576072"/>
          </a:xfrm>
          <a:prstGeom prst="rect">
            <a:avLst/>
          </a:prstGeom>
          <a:solidFill>
            <a:srgbClr val="3C5422"/>
          </a:solidFill>
          <a:ln w="12700">
            <a:solidFill>
              <a:srgbClr val="92C83E"/>
            </a:solidFill>
          </a:ln>
        </p:spPr>
        <p:style>
          <a:lnRef idx="3">
            <a:schemeClr val="lt1"/>
          </a:lnRef>
          <a:fillRef idx="1">
            <a:schemeClr val="accent4"/>
          </a:fillRef>
          <a:effectRef idx="1">
            <a:schemeClr val="accent4"/>
          </a:effectRef>
          <a:fontRef idx="minor">
            <a:schemeClr val="lt1"/>
          </a:fontRef>
        </p:style>
        <p:txBody>
          <a:bodyPr wrap="none" lIns="128016" rtlCol="0">
            <a:noAutofit/>
          </a:bodyPr>
          <a:lstStyle/>
          <a:p>
            <a:pPr algn="l">
              <a:buNone/>
            </a:pPr>
            <a:r>
              <a:rPr lang="en-US" sz="1100" b="1" i="0" dirty="0" err="1">
                <a:solidFill>
                  <a:srgbClr val="C7E29A"/>
                </a:solidFill>
                <a:effectLst>
                  <a:outerShdw blurRad="38100" dist="38100" dir="2700000" algn="tl">
                    <a:srgbClr val="000000">
                      <a:alpha val="43137"/>
                    </a:srgbClr>
                  </a:outerShdw>
                </a:effectLst>
                <a:latin typeface="Calibri"/>
                <a:ea typeface="+mn-ea"/>
                <a:cs typeface="+mn-cs"/>
              </a:rPr>
              <a:t>Аварийная</a:t>
            </a:r>
            <a:r>
              <a:rPr lang="en-US" sz="1100" b="1" i="0" dirty="0">
                <a:solidFill>
                  <a:srgbClr val="C7E29A"/>
                </a:solidFill>
                <a:effectLst>
                  <a:outerShdw blurRad="38100" dist="38100" dir="2700000" algn="tl">
                    <a:srgbClr val="000000">
                      <a:alpha val="43137"/>
                    </a:srgbClr>
                  </a:outerShdw>
                </a:effectLst>
                <a:latin typeface="Calibri"/>
                <a:ea typeface="+mn-ea"/>
                <a:cs typeface="+mn-cs"/>
              </a:rPr>
              <a:t> </a:t>
            </a:r>
            <a:r>
              <a:rPr lang="en-US" sz="1100" b="1" i="0" dirty="0" err="1">
                <a:solidFill>
                  <a:srgbClr val="C7E29A"/>
                </a:solidFill>
                <a:effectLst>
                  <a:outerShdw blurRad="38100" dist="38100" dir="2700000" algn="tl">
                    <a:srgbClr val="000000">
                      <a:alpha val="43137"/>
                    </a:srgbClr>
                  </a:outerShdw>
                </a:effectLst>
                <a:latin typeface="Calibri"/>
                <a:ea typeface="+mn-ea"/>
                <a:cs typeface="+mn-cs"/>
              </a:rPr>
              <a:t>остановка</a:t>
            </a:r>
            <a:r>
              <a:rPr lang="en-US" sz="1100" b="1" i="0" dirty="0">
                <a:solidFill>
                  <a:srgbClr val="C7E29A"/>
                </a:solidFill>
                <a:effectLst>
                  <a:outerShdw blurRad="38100" dist="38100" dir="2700000" algn="tl">
                    <a:srgbClr val="000000">
                      <a:alpha val="43137"/>
                    </a:srgbClr>
                  </a:outerShdw>
                </a:effectLst>
                <a:latin typeface="Calibri"/>
                <a:ea typeface="+mn-ea"/>
                <a:cs typeface="+mn-cs"/>
              </a:rPr>
              <a:t>, %:  </a:t>
            </a:r>
            <a:r>
              <a:rPr lang="en-US" sz="1200" b="1" i="0" dirty="0" smtClean="0">
                <a:solidFill>
                  <a:srgbClr val="FFFF00"/>
                </a:solidFill>
                <a:effectLst>
                  <a:outerShdw blurRad="38100" dist="38100" dir="2700000" algn="tl">
                    <a:srgbClr val="000000">
                      <a:alpha val="43137"/>
                    </a:srgbClr>
                  </a:outerShdw>
                </a:effectLst>
                <a:latin typeface="Calibri"/>
                <a:ea typeface="+mn-ea"/>
                <a:cs typeface="+mn-cs"/>
              </a:rPr>
              <a:t>18,35</a:t>
            </a:r>
            <a:r>
              <a:rPr lang="en-US" sz="1200" b="1" i="0" dirty="0">
                <a:solidFill>
                  <a:srgbClr val="FFFF00"/>
                </a:solidFill>
                <a:effectLst>
                  <a:outerShdw blurRad="38100" dist="38100" dir="2700000" algn="tl">
                    <a:srgbClr val="000000">
                      <a:alpha val="43137"/>
                    </a:srgbClr>
                  </a:outerShdw>
                </a:effectLst>
                <a:latin typeface="Calibri"/>
                <a:ea typeface="+mn-ea"/>
                <a:cs typeface="+mn-cs"/>
              </a:rPr>
              <a:t>%</a:t>
            </a:r>
          </a:p>
          <a:p>
            <a:pPr algn="l">
              <a:buNone/>
            </a:pPr>
            <a:r>
              <a:rPr lang="en-US" sz="1100" b="1" i="0" dirty="0" err="1">
                <a:solidFill>
                  <a:srgbClr val="C7E29A"/>
                </a:solidFill>
                <a:effectLst>
                  <a:outerShdw blurRad="38100" dist="38100" dir="2700000" algn="tl">
                    <a:srgbClr val="000000">
                      <a:alpha val="43137"/>
                    </a:srgbClr>
                  </a:outerShdw>
                </a:effectLst>
                <a:latin typeface="Calibri"/>
                <a:ea typeface="+mn-ea"/>
                <a:cs typeface="+mn-cs"/>
              </a:rPr>
              <a:t>Время</a:t>
            </a:r>
            <a:r>
              <a:rPr lang="en-US" sz="1100" b="1" i="0" dirty="0">
                <a:solidFill>
                  <a:srgbClr val="C7E29A"/>
                </a:solidFill>
                <a:effectLst>
                  <a:outerShdw blurRad="38100" dist="38100" dir="2700000" algn="tl">
                    <a:srgbClr val="000000">
                      <a:alpha val="43137"/>
                    </a:srgbClr>
                  </a:outerShdw>
                </a:effectLst>
                <a:latin typeface="Calibri"/>
                <a:ea typeface="+mn-ea"/>
                <a:cs typeface="+mn-cs"/>
              </a:rPr>
              <a:t> </a:t>
            </a:r>
            <a:r>
              <a:rPr lang="en-US" sz="1100" b="1" i="0" dirty="0" err="1">
                <a:solidFill>
                  <a:srgbClr val="C7E29A"/>
                </a:solidFill>
                <a:effectLst>
                  <a:outerShdw blurRad="38100" dist="38100" dir="2700000" algn="tl">
                    <a:srgbClr val="000000">
                      <a:alpha val="43137"/>
                    </a:srgbClr>
                  </a:outerShdw>
                </a:effectLst>
                <a:latin typeface="Calibri"/>
                <a:ea typeface="+mn-ea"/>
                <a:cs typeface="+mn-cs"/>
              </a:rPr>
              <a:t>до</a:t>
            </a:r>
            <a:r>
              <a:rPr lang="en-US" sz="1100" b="1" i="0" dirty="0">
                <a:solidFill>
                  <a:srgbClr val="C7E29A"/>
                </a:solidFill>
                <a:effectLst>
                  <a:outerShdw blurRad="38100" dist="38100" dir="2700000" algn="tl">
                    <a:srgbClr val="000000">
                      <a:alpha val="43137"/>
                    </a:srgbClr>
                  </a:outerShdw>
                </a:effectLst>
                <a:latin typeface="Calibri"/>
                <a:ea typeface="+mn-ea"/>
                <a:cs typeface="+mn-cs"/>
              </a:rPr>
              <a:t> </a:t>
            </a:r>
            <a:r>
              <a:rPr lang="en-US" sz="1100" b="1" i="0" dirty="0" err="1">
                <a:solidFill>
                  <a:srgbClr val="C7E29A"/>
                </a:solidFill>
                <a:effectLst>
                  <a:outerShdw blurRad="38100" dist="38100" dir="2700000" algn="tl">
                    <a:srgbClr val="000000">
                      <a:alpha val="43137"/>
                    </a:srgbClr>
                  </a:outerShdw>
                </a:effectLst>
                <a:latin typeface="Calibri"/>
                <a:ea typeface="+mn-ea"/>
                <a:cs typeface="+mn-cs"/>
              </a:rPr>
              <a:t>отключения</a:t>
            </a:r>
            <a:r>
              <a:rPr lang="en-US" sz="1100" b="1" i="0" dirty="0">
                <a:solidFill>
                  <a:srgbClr val="C7E29A"/>
                </a:solidFill>
                <a:effectLst>
                  <a:outerShdw blurRad="38100" dist="38100" dir="2700000" algn="tl">
                    <a:srgbClr val="000000">
                      <a:alpha val="43137"/>
                    </a:srgbClr>
                  </a:outerShdw>
                </a:effectLst>
                <a:latin typeface="Calibri"/>
                <a:ea typeface="+mn-ea"/>
                <a:cs typeface="+mn-cs"/>
              </a:rPr>
              <a:t>:  </a:t>
            </a:r>
            <a:r>
              <a:rPr lang="en-US" sz="1200" b="1" i="0" dirty="0">
                <a:solidFill>
                  <a:srgbClr val="FFFF00"/>
                </a:solidFill>
                <a:effectLst>
                  <a:outerShdw blurRad="38100" dist="38100" dir="2700000" algn="tl">
                    <a:srgbClr val="000000">
                      <a:alpha val="43137"/>
                    </a:srgbClr>
                  </a:outerShdw>
                </a:effectLst>
                <a:latin typeface="Calibri"/>
                <a:ea typeface="+mn-ea"/>
                <a:cs typeface="+mn-cs"/>
              </a:rPr>
              <a:t>4 </a:t>
            </a:r>
            <a:r>
              <a:rPr lang="en-US" sz="1200" b="1" i="0" dirty="0" err="1">
                <a:solidFill>
                  <a:srgbClr val="FFFF00"/>
                </a:solidFill>
                <a:effectLst>
                  <a:outerShdw blurRad="38100" dist="38100" dir="2700000" algn="tl">
                    <a:srgbClr val="000000">
                      <a:alpha val="43137"/>
                    </a:srgbClr>
                  </a:outerShdw>
                </a:effectLst>
                <a:latin typeface="Calibri"/>
                <a:ea typeface="+mn-ea"/>
                <a:cs typeface="+mn-cs"/>
              </a:rPr>
              <a:t>дня</a:t>
            </a:r>
            <a:endParaRPr lang="en-US" sz="1200" b="1" i="0" dirty="0">
              <a:solidFill>
                <a:srgbClr val="FFFF00"/>
              </a:solidFill>
              <a:effectLst>
                <a:outerShdw blurRad="38100" dist="38100" dir="2700000" algn="tl">
                  <a:srgbClr val="000000">
                    <a:alpha val="43137"/>
                  </a:srgbClr>
                </a:outerShdw>
              </a:effectLst>
              <a:latin typeface="Calibri"/>
              <a:ea typeface="+mn-ea"/>
              <a:cs typeface="+mn-cs"/>
            </a:endParaRPr>
          </a:p>
          <a:p>
            <a:pPr algn="l">
              <a:buNone/>
            </a:pPr>
            <a:r>
              <a:rPr lang="en-US" sz="1100" b="0" i="0" dirty="0" err="1">
                <a:solidFill>
                  <a:srgbClr val="C7E29A"/>
                </a:solidFill>
                <a:effectLst>
                  <a:outerShdw blurRad="38100" dist="38100" dir="2700000" algn="tl">
                    <a:srgbClr val="000000">
                      <a:alpha val="43137"/>
                    </a:srgbClr>
                  </a:outerShdw>
                </a:effectLst>
                <a:latin typeface="Calibri"/>
                <a:ea typeface="+mn-ea"/>
                <a:cs typeface="+mn-cs"/>
              </a:rPr>
              <a:t>Предварительная</a:t>
            </a:r>
            <a:r>
              <a:rPr lang="en-US" sz="1100" b="0" i="0" dirty="0">
                <a:solidFill>
                  <a:srgbClr val="C7E29A"/>
                </a:solidFill>
                <a:effectLst>
                  <a:outerShdw blurRad="38100" dist="38100" dir="2700000" algn="tl">
                    <a:srgbClr val="000000">
                      <a:alpha val="43137"/>
                    </a:srgbClr>
                  </a:outerShdw>
                </a:effectLst>
                <a:latin typeface="Calibri"/>
                <a:ea typeface="+mn-ea"/>
                <a:cs typeface="+mn-cs"/>
              </a:rPr>
              <a:t> </a:t>
            </a:r>
            <a:r>
              <a:rPr lang="en-US" sz="1100" b="0" i="0" dirty="0" err="1">
                <a:solidFill>
                  <a:srgbClr val="C7E29A"/>
                </a:solidFill>
                <a:effectLst>
                  <a:outerShdw blurRad="38100" dist="38100" dir="2700000" algn="tl">
                    <a:srgbClr val="000000">
                      <a:alpha val="43137"/>
                    </a:srgbClr>
                  </a:outerShdw>
                </a:effectLst>
                <a:latin typeface="Calibri"/>
                <a:ea typeface="+mn-ea"/>
                <a:cs typeface="+mn-cs"/>
              </a:rPr>
              <a:t>осведомленность</a:t>
            </a:r>
            <a:r>
              <a:rPr lang="en-US" sz="1100" b="0" i="0" dirty="0">
                <a:solidFill>
                  <a:srgbClr val="C7E29A"/>
                </a:solidFill>
                <a:effectLst>
                  <a:outerShdw blurRad="38100" dist="38100" dir="2700000" algn="tl">
                    <a:srgbClr val="000000">
                      <a:alpha val="43137"/>
                    </a:srgbClr>
                  </a:outerShdw>
                </a:effectLst>
                <a:latin typeface="Calibri"/>
                <a:ea typeface="+mn-ea"/>
                <a:cs typeface="+mn-cs"/>
              </a:rPr>
              <a:t>:  </a:t>
            </a:r>
            <a:r>
              <a:rPr lang="en-US" sz="1200" b="0" i="0" dirty="0">
                <a:solidFill>
                  <a:srgbClr val="FFFFCC"/>
                </a:solidFill>
                <a:effectLst>
                  <a:outerShdw blurRad="38100" dist="38100" dir="2700000" algn="tl">
                    <a:srgbClr val="000000">
                      <a:alpha val="43137"/>
                    </a:srgbClr>
                  </a:outerShdw>
                </a:effectLst>
                <a:latin typeface="Calibri"/>
                <a:ea typeface="+mn-ea"/>
                <a:cs typeface="+mn-cs"/>
              </a:rPr>
              <a:t>2,75 </a:t>
            </a:r>
            <a:r>
              <a:rPr lang="en-US" sz="1200" b="0" i="0" dirty="0" err="1">
                <a:solidFill>
                  <a:srgbClr val="FFFFCC"/>
                </a:solidFill>
                <a:effectLst>
                  <a:outerShdw blurRad="38100" dist="38100" dir="2700000" algn="tl">
                    <a:srgbClr val="000000">
                      <a:alpha val="43137"/>
                    </a:srgbClr>
                  </a:outerShdw>
                </a:effectLst>
                <a:latin typeface="Calibri"/>
                <a:ea typeface="+mn-ea"/>
                <a:cs typeface="+mn-cs"/>
              </a:rPr>
              <a:t>дня</a:t>
            </a:r>
            <a:endParaRPr lang="en-US" sz="1200" b="0" i="0" dirty="0">
              <a:solidFill>
                <a:srgbClr val="FFFFCC"/>
              </a:solidFill>
              <a:effectLst>
                <a:outerShdw blurRad="38100" dist="38100" dir="2700000" algn="tl">
                  <a:srgbClr val="000000">
                    <a:alpha val="43137"/>
                  </a:srgbClr>
                </a:outerShdw>
              </a:effectLst>
              <a:latin typeface="Calibri"/>
              <a:ea typeface="+mn-ea"/>
              <a:cs typeface="+mn-cs"/>
            </a:endParaRPr>
          </a:p>
        </p:txBody>
      </p:sp>
      <p:sp>
        <p:nvSpPr>
          <p:cNvPr id="84002" name="Rectangle 34"/>
          <p:cNvSpPr>
            <a:spLocks noChangeArrowheads="1"/>
          </p:cNvSpPr>
          <p:nvPr/>
        </p:nvSpPr>
        <p:spPr bwMode="auto">
          <a:xfrm>
            <a:off x="0" y="-138499"/>
            <a:ext cx="65" cy="276999"/>
          </a:xfrm>
          <a:prstGeom prst="rect">
            <a:avLst/>
          </a:prstGeom>
          <a:noFill/>
          <a:ln w="9525" cap="flat" cmpd="sng" algn="ctr">
            <a:noFill/>
            <a:prstDash val="solid"/>
            <a:miter lim="800000"/>
            <a:headEnd/>
            <a:tailEnd/>
          </a:ln>
          <a:effectLst>
            <a:prstShdw prst="shdw13" dist="53882" dir="13500000">
              <a:schemeClr val="bg2">
                <a:alpha val="50000"/>
              </a:schemeClr>
            </a:prstShdw>
          </a:effectLst>
        </p:spPr>
        <p:txBody>
          <a:bodyPr vert="horz" wrap="none" lIns="0" tIns="0" rIns="0" bIns="0" numCol="1" anchor="ctr" anchorCtr="0" compatLnSpc="1">
            <a:prstTxWarp prst="textNoShape">
              <a:avLst/>
            </a:prstTxWarp>
            <a:spAutoFit/>
          </a:bodyPr>
          <a:lstStyle/>
          <a:p>
            <a:endParaRPr lang="en-US" dirty="0"/>
          </a:p>
        </p:txBody>
      </p:sp>
      <p:sp>
        <p:nvSpPr>
          <p:cNvPr id="67" name="Down Arrow 66"/>
          <p:cNvSpPr/>
          <p:nvPr/>
        </p:nvSpPr>
        <p:spPr bwMode="auto">
          <a:xfrm>
            <a:off x="3638269" y="1682583"/>
            <a:ext cx="238008" cy="432872"/>
          </a:xfrm>
          <a:prstGeom prst="downArrow">
            <a:avLst>
              <a:gd name="adj1" fmla="val 63565"/>
              <a:gd name="adj2" fmla="val 63227"/>
            </a:avLst>
          </a:prstGeom>
          <a:gradFill>
            <a:gsLst>
              <a:gs pos="0">
                <a:srgbClr val="5C7F34"/>
              </a:gs>
              <a:gs pos="80000">
                <a:srgbClr val="92C83E"/>
              </a:gs>
            </a:gsLst>
          </a:gradFill>
          <a:ln>
            <a:solidFill>
              <a:srgbClr val="92C83E"/>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
        <p:nvSpPr>
          <p:cNvPr id="68" name="TextBox 67"/>
          <p:cNvSpPr txBox="1"/>
          <p:nvPr/>
        </p:nvSpPr>
        <p:spPr>
          <a:xfrm>
            <a:off x="3563860" y="1559123"/>
            <a:ext cx="2151148" cy="307777"/>
          </a:xfrm>
          <a:prstGeom prst="rect">
            <a:avLst/>
          </a:prstGeom>
          <a:gradFill>
            <a:gsLst>
              <a:gs pos="0">
                <a:srgbClr val="5C7F34"/>
              </a:gs>
              <a:gs pos="80000">
                <a:srgbClr val="92C83E"/>
              </a:gs>
            </a:gsLst>
          </a:gradFill>
          <a:ln>
            <a:solidFill>
              <a:srgbClr val="92C83E"/>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l">
              <a:buNone/>
            </a:pPr>
            <a:r>
              <a:rPr lang="en-US" sz="1400" b="1" i="0" dirty="0" err="1">
                <a:effectLst>
                  <a:outerShdw blurRad="50800" dist="38100" dir="2700000" algn="tl">
                    <a:prstClr val="black">
                      <a:alpha val="40000"/>
                    </a:prstClr>
                  </a:outerShdw>
                </a:effectLst>
                <a:latin typeface="Calibri"/>
                <a:ea typeface="+mn-ea"/>
                <a:cs typeface="Calibri"/>
              </a:rPr>
              <a:t>Прогнозное</a:t>
            </a:r>
            <a:r>
              <a:rPr lang="en-US" sz="1400" b="1" i="0" dirty="0">
                <a:effectLst>
                  <a:outerShdw blurRad="50800" dist="38100" dir="2700000" algn="tl">
                    <a:prstClr val="black">
                      <a:alpha val="40000"/>
                    </a:prstClr>
                  </a:outerShdw>
                </a:effectLst>
                <a:latin typeface="Calibri"/>
                <a:ea typeface="+mn-ea"/>
                <a:cs typeface="Calibri"/>
              </a:rPr>
              <a:t> </a:t>
            </a:r>
            <a:r>
              <a:rPr lang="en-US" sz="1400" b="1" i="0" dirty="0" err="1">
                <a:effectLst>
                  <a:outerShdw blurRad="50800" dist="38100" dir="2700000" algn="tl">
                    <a:prstClr val="black">
                      <a:alpha val="40000"/>
                    </a:prstClr>
                  </a:outerShdw>
                </a:effectLst>
                <a:latin typeface="Calibri"/>
                <a:ea typeface="+mn-ea"/>
                <a:cs typeface="Calibri"/>
              </a:rPr>
              <a:t>руководство</a:t>
            </a:r>
            <a:endParaRPr lang="en-US" sz="1400" b="1" i="0" dirty="0">
              <a:effectLst>
                <a:outerShdw blurRad="50800" dist="38100" dir="2700000" algn="tl">
                  <a:prstClr val="black">
                    <a:alpha val="40000"/>
                  </a:prstClr>
                </a:outerShdw>
              </a:effectLst>
              <a:latin typeface="Calibri"/>
              <a:ea typeface="+mn-ea"/>
              <a:cs typeface="Calibri"/>
            </a:endParaRPr>
          </a:p>
        </p:txBody>
      </p:sp>
      <p:sp>
        <p:nvSpPr>
          <p:cNvPr id="4" name="Title 3"/>
          <p:cNvSpPr>
            <a:spLocks noGrp="1"/>
          </p:cNvSpPr>
          <p:nvPr>
            <p:ph type="title"/>
          </p:nvPr>
        </p:nvSpPr>
        <p:spPr>
          <a:xfrm>
            <a:off x="119818" y="57150"/>
            <a:ext cx="8915000" cy="857250"/>
          </a:xfrm>
        </p:spPr>
        <p:txBody>
          <a:bodyPr/>
          <a:lstStyle/>
          <a:p>
            <a:r>
              <a:rPr lang="en-GB" dirty="0" err="1" smtClean="0"/>
              <a:t>Прогнозный</a:t>
            </a:r>
            <a:r>
              <a:rPr lang="en-GB" dirty="0" smtClean="0"/>
              <a:t> </a:t>
            </a:r>
            <a:r>
              <a:rPr lang="en-GB" dirty="0" err="1" smtClean="0"/>
              <a:t>анализ</a:t>
            </a:r>
            <a:r>
              <a:rPr lang="en-GB" dirty="0" smtClean="0"/>
              <a:t> </a:t>
            </a:r>
            <a:r>
              <a:rPr lang="en-GB" dirty="0" err="1" smtClean="0"/>
              <a:t>оптимизирует</a:t>
            </a:r>
            <a:r>
              <a:rPr lang="en-GB" dirty="0" smtClean="0"/>
              <a:t> </a:t>
            </a:r>
            <a:r>
              <a:rPr lang="en-GB" dirty="0" err="1" smtClean="0"/>
              <a:t>обслуживание</a:t>
            </a:r>
            <a:r>
              <a:rPr lang="en-GB" dirty="0" smtClean="0"/>
              <a:t> </a:t>
            </a:r>
            <a:r>
              <a:rPr lang="ru-RU" dirty="0" smtClean="0"/>
              <a:t>оборудования</a:t>
            </a:r>
            <a:endParaRPr lang="en-GB" dirty="0"/>
          </a:p>
        </p:txBody>
      </p:sp>
      <p:sp>
        <p:nvSpPr>
          <p:cNvPr id="45" name="Rectangle 44"/>
          <p:cNvSpPr/>
          <p:nvPr/>
        </p:nvSpPr>
        <p:spPr bwMode="auto">
          <a:xfrm>
            <a:off x="156558" y="951525"/>
            <a:ext cx="2039112" cy="2962656"/>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
        <p:nvSpPr>
          <p:cNvPr id="46" name="Rectangle 45"/>
          <p:cNvSpPr/>
          <p:nvPr/>
        </p:nvSpPr>
        <p:spPr bwMode="auto">
          <a:xfrm>
            <a:off x="179736" y="1251115"/>
            <a:ext cx="1987955" cy="651114"/>
          </a:xfrm>
          <a:prstGeom prst="rect">
            <a:avLst/>
          </a:prstGeom>
          <a:gradFill>
            <a:gsLst>
              <a:gs pos="0">
                <a:schemeClr val="accent5">
                  <a:lumMod val="94000"/>
                </a:schemeClr>
              </a:gs>
              <a:gs pos="100000">
                <a:schemeClr val="accent5">
                  <a:tint val="15000"/>
                  <a:satMod val="350000"/>
                </a:schemeClr>
              </a:gs>
            </a:gsLst>
          </a:gra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64008" tIns="64008" rIns="64008" bIns="64008" numCol="1" rtlCol="0" anchor="t" anchorCtr="0" compatLnSpc="1">
            <a:prstTxWarp prst="textNoShape">
              <a:avLst/>
            </a:prstTxWarp>
          </a:bodyPr>
          <a:lstStyle/>
          <a:p>
            <a:pPr algn="l">
              <a:buNone/>
            </a:pPr>
            <a:r>
              <a:rPr lang="en-US" sz="900" b="1" i="0" dirty="0" err="1">
                <a:latin typeface="Tahoma"/>
                <a:cs typeface="Tahoma"/>
              </a:rPr>
              <a:t>Поток</a:t>
            </a:r>
            <a:r>
              <a:rPr lang="en-US" sz="900" b="1" i="0" dirty="0">
                <a:latin typeface="Tahoma"/>
                <a:cs typeface="Tahoma"/>
              </a:rPr>
              <a:t> </a:t>
            </a:r>
            <a:r>
              <a:rPr lang="en-US" sz="900" b="1" i="0" dirty="0" err="1">
                <a:latin typeface="Tahoma"/>
                <a:cs typeface="Tahoma"/>
              </a:rPr>
              <a:t>кислого</a:t>
            </a:r>
            <a:r>
              <a:rPr lang="en-US" sz="900" b="1" i="0" dirty="0">
                <a:latin typeface="Tahoma"/>
                <a:cs typeface="Tahoma"/>
              </a:rPr>
              <a:t> </a:t>
            </a:r>
            <a:r>
              <a:rPr lang="en-US" sz="900" b="1" i="0" dirty="0" err="1">
                <a:latin typeface="Tahoma"/>
                <a:cs typeface="Tahoma"/>
              </a:rPr>
              <a:t>газа</a:t>
            </a:r>
            <a:r>
              <a:rPr lang="en-US" sz="900" b="1" i="0" dirty="0">
                <a:latin typeface="Tahoma"/>
                <a:cs typeface="Tahoma"/>
              </a:rPr>
              <a:t> в RF</a:t>
            </a:r>
          </a:p>
          <a:p>
            <a:pPr algn="l">
              <a:buNone/>
            </a:pPr>
            <a:r>
              <a:rPr lang="en-US" sz="900" b="0" i="1" dirty="0" err="1">
                <a:latin typeface="Tahoma"/>
                <a:cs typeface="Tahoma"/>
              </a:rPr>
              <a:t>Неустойчивое</a:t>
            </a:r>
            <a:r>
              <a:rPr lang="en-US" sz="900" b="0" i="1" dirty="0">
                <a:latin typeface="Tahoma"/>
                <a:cs typeface="Tahoma"/>
              </a:rPr>
              <a:t> </a:t>
            </a:r>
            <a:r>
              <a:rPr lang="en-US" sz="900" b="0" i="1" dirty="0" err="1">
                <a:latin typeface="Tahoma"/>
                <a:cs typeface="Tahoma"/>
              </a:rPr>
              <a:t>состояние</a:t>
            </a:r>
            <a:endParaRPr lang="en-US" sz="900" b="0" i="1" dirty="0">
              <a:latin typeface="Tahoma"/>
              <a:cs typeface="Tahoma"/>
            </a:endParaRPr>
          </a:p>
        </p:txBody>
      </p:sp>
      <p:sp>
        <p:nvSpPr>
          <p:cNvPr id="50" name="Rectangle 49"/>
          <p:cNvSpPr/>
          <p:nvPr/>
        </p:nvSpPr>
        <p:spPr bwMode="auto">
          <a:xfrm>
            <a:off x="222153" y="1579141"/>
            <a:ext cx="1824086" cy="241883"/>
          </a:xfrm>
          <a:prstGeom prst="rect">
            <a:avLst/>
          </a:prstGeom>
          <a:gradFill>
            <a:gsLst>
              <a:gs pos="0">
                <a:schemeClr val="tx1">
                  <a:lumMod val="75000"/>
                  <a:lumOff val="25000"/>
                </a:schemeClr>
              </a:gs>
              <a:gs pos="80000">
                <a:schemeClr val="tx1">
                  <a:lumMod val="50000"/>
                  <a:lumOff val="50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53" name="Rectangle 52"/>
          <p:cNvSpPr/>
          <p:nvPr/>
        </p:nvSpPr>
        <p:spPr bwMode="auto">
          <a:xfrm>
            <a:off x="223169" y="1579141"/>
            <a:ext cx="419306" cy="241883"/>
          </a:xfrm>
          <a:prstGeom prst="rect">
            <a:avLst/>
          </a:prstGeom>
          <a:gradFill>
            <a:gsLst>
              <a:gs pos="0">
                <a:srgbClr val="5C7F34"/>
              </a:gs>
              <a:gs pos="80000">
                <a:srgbClr val="92C83E"/>
              </a:gs>
            </a:gsLst>
          </a:gra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55" name="Rectangle 54"/>
          <p:cNvSpPr/>
          <p:nvPr/>
        </p:nvSpPr>
        <p:spPr bwMode="auto">
          <a:xfrm>
            <a:off x="179736" y="1913492"/>
            <a:ext cx="1987955" cy="651114"/>
          </a:xfrm>
          <a:prstGeom prst="rect">
            <a:avLst/>
          </a:prstGeom>
          <a:gradFill>
            <a:gsLst>
              <a:gs pos="0">
                <a:schemeClr val="accent5">
                  <a:lumMod val="94000"/>
                </a:schemeClr>
              </a:gs>
              <a:gs pos="100000">
                <a:schemeClr val="accent5">
                  <a:tint val="15000"/>
                  <a:satMod val="350000"/>
                </a:schemeClr>
              </a:gs>
            </a:gsLst>
          </a:gra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64008" tIns="64008" rIns="64008" bIns="64008" numCol="1" rtlCol="0" anchor="t" anchorCtr="0" compatLnSpc="1">
            <a:prstTxWarp prst="textNoShape">
              <a:avLst/>
            </a:prstTxWarp>
          </a:bodyPr>
          <a:lstStyle/>
          <a:p>
            <a:pPr algn="l">
              <a:buNone/>
            </a:pPr>
            <a:r>
              <a:rPr lang="en-US" sz="900" b="1" i="0" dirty="0" err="1">
                <a:latin typeface="Tahoma"/>
                <a:cs typeface="Tahoma"/>
              </a:rPr>
              <a:t>Давление</a:t>
            </a:r>
            <a:r>
              <a:rPr lang="en-US" sz="900" b="1" i="0" dirty="0">
                <a:latin typeface="Tahoma"/>
                <a:cs typeface="Tahoma"/>
              </a:rPr>
              <a:t> </a:t>
            </a:r>
            <a:r>
              <a:rPr lang="en-US" sz="900" b="1" i="0" dirty="0" err="1">
                <a:latin typeface="Tahoma"/>
                <a:cs typeface="Tahoma"/>
              </a:rPr>
              <a:t>кислого</a:t>
            </a:r>
            <a:r>
              <a:rPr lang="en-US" sz="900" b="1" i="0" dirty="0">
                <a:latin typeface="Tahoma"/>
                <a:cs typeface="Tahoma"/>
              </a:rPr>
              <a:t> </a:t>
            </a:r>
            <a:r>
              <a:rPr lang="en-US" sz="900" b="1" i="0" dirty="0" err="1">
                <a:latin typeface="Tahoma"/>
                <a:cs typeface="Tahoma"/>
              </a:rPr>
              <a:t>газа</a:t>
            </a:r>
            <a:endParaRPr lang="en-US" sz="900" b="1" i="0" dirty="0">
              <a:latin typeface="Tahoma"/>
              <a:cs typeface="Tahoma"/>
            </a:endParaRPr>
          </a:p>
          <a:p>
            <a:pPr algn="l">
              <a:buNone/>
            </a:pPr>
            <a:r>
              <a:rPr lang="en-US" sz="900" b="0" i="1" dirty="0" err="1">
                <a:latin typeface="Tahoma"/>
                <a:cs typeface="Tahoma"/>
              </a:rPr>
              <a:t>Неустойчивое</a:t>
            </a:r>
            <a:r>
              <a:rPr lang="en-US" sz="900" b="0" i="1" dirty="0">
                <a:latin typeface="Tahoma"/>
                <a:cs typeface="Tahoma"/>
              </a:rPr>
              <a:t> </a:t>
            </a:r>
            <a:r>
              <a:rPr lang="en-US" sz="900" b="0" i="1" dirty="0" err="1">
                <a:latin typeface="Tahoma"/>
                <a:cs typeface="Tahoma"/>
              </a:rPr>
              <a:t>состояние</a:t>
            </a:r>
            <a:endParaRPr lang="en-US" sz="900" b="0" i="1" dirty="0">
              <a:latin typeface="Tahoma"/>
              <a:cs typeface="Tahoma"/>
            </a:endParaRPr>
          </a:p>
        </p:txBody>
      </p:sp>
      <p:sp>
        <p:nvSpPr>
          <p:cNvPr id="57" name="Rectangle 56"/>
          <p:cNvSpPr/>
          <p:nvPr/>
        </p:nvSpPr>
        <p:spPr bwMode="auto">
          <a:xfrm>
            <a:off x="215740" y="2244163"/>
            <a:ext cx="1842668" cy="240047"/>
          </a:xfrm>
          <a:prstGeom prst="rect">
            <a:avLst/>
          </a:prstGeom>
          <a:gradFill>
            <a:gsLst>
              <a:gs pos="0">
                <a:schemeClr val="tx1">
                  <a:lumMod val="75000"/>
                  <a:lumOff val="25000"/>
                </a:schemeClr>
              </a:gs>
              <a:gs pos="80000">
                <a:schemeClr val="tx1">
                  <a:lumMod val="50000"/>
                  <a:lumOff val="50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60" name="Rectangle 59"/>
          <p:cNvSpPr/>
          <p:nvPr/>
        </p:nvSpPr>
        <p:spPr bwMode="auto">
          <a:xfrm>
            <a:off x="214724" y="2244162"/>
            <a:ext cx="258565" cy="241532"/>
          </a:xfrm>
          <a:prstGeom prst="rect">
            <a:avLst/>
          </a:prstGeom>
          <a:gradFill>
            <a:gsLst>
              <a:gs pos="0">
                <a:srgbClr val="5C7F34"/>
              </a:gs>
              <a:gs pos="80000">
                <a:srgbClr val="92C83E"/>
              </a:gs>
            </a:gsLst>
          </a:gra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61" name="Rectangle 60"/>
          <p:cNvSpPr/>
          <p:nvPr/>
        </p:nvSpPr>
        <p:spPr bwMode="auto">
          <a:xfrm>
            <a:off x="179736" y="954650"/>
            <a:ext cx="1987955" cy="266913"/>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45720" tIns="45720" rIns="45720" bIns="45720" numCol="1" rtlCol="0" anchor="ctr" anchorCtr="0" compatLnSpc="1">
            <a:prstTxWarp prst="textNoShape">
              <a:avLst/>
            </a:prstTxWarp>
            <a:noAutofit/>
          </a:bodyPr>
          <a:lstStyle/>
          <a:p>
            <a:pPr marL="0" marR="0" indent="0" algn="ctr" defTabSz="914400">
              <a:lnSpc>
                <a:spcPct val="100000"/>
              </a:lnSpc>
              <a:spcBef>
                <a:spcPts val="720"/>
              </a:spcBef>
              <a:spcAft>
                <a:spcPts val="245"/>
              </a:spcAft>
              <a:buNone/>
            </a:pPr>
            <a:r>
              <a:rPr lang="en-US" sz="1200" b="0" i="0" u="none" strike="noStrike" cap="none" baseline="0">
                <a:solidFill>
                  <a:srgbClr val="FFFFFF"/>
                </a:solidFill>
                <a:effectLst>
                  <a:outerShdw blurRad="50800" dist="38100" dir="2700000" algn="tl">
                    <a:prstClr val="black">
                      <a:alpha val="40000"/>
                    </a:prstClr>
                  </a:outerShdw>
                </a:effectLst>
                <a:latin typeface="Trebuchet MS"/>
                <a:ea typeface="+mn-ea"/>
                <a:cs typeface="+mn-cs"/>
              </a:rPr>
              <a:t>Индикаторные показатели</a:t>
            </a:r>
          </a:p>
        </p:txBody>
      </p:sp>
      <p:sp>
        <p:nvSpPr>
          <p:cNvPr id="64" name="Rectangle 63"/>
          <p:cNvSpPr/>
          <p:nvPr/>
        </p:nvSpPr>
        <p:spPr bwMode="auto">
          <a:xfrm>
            <a:off x="179736" y="2583677"/>
            <a:ext cx="1987955" cy="651114"/>
          </a:xfrm>
          <a:prstGeom prst="rect">
            <a:avLst/>
          </a:prstGeom>
          <a:gradFill>
            <a:gsLst>
              <a:gs pos="0">
                <a:schemeClr val="accent5">
                  <a:lumMod val="94000"/>
                </a:schemeClr>
              </a:gs>
              <a:gs pos="100000">
                <a:schemeClr val="accent5">
                  <a:tint val="15000"/>
                  <a:satMod val="350000"/>
                </a:schemeClr>
              </a:gs>
            </a:gsLst>
          </a:gra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64008" tIns="36000" rIns="64008" bIns="64008" numCol="1" rtlCol="0" anchor="t" anchorCtr="0" compatLnSpc="1">
            <a:prstTxWarp prst="textNoShape">
              <a:avLst/>
            </a:prstTxWarp>
          </a:bodyPr>
          <a:lstStyle/>
          <a:p>
            <a:pPr algn="l">
              <a:lnSpc>
                <a:spcPts val="1000"/>
              </a:lnSpc>
              <a:buNone/>
            </a:pPr>
            <a:r>
              <a:rPr lang="en-US" sz="900" b="1" i="0" dirty="0" err="1">
                <a:latin typeface="Tahoma"/>
                <a:cs typeface="Tahoma"/>
              </a:rPr>
              <a:t>Давление</a:t>
            </a:r>
            <a:r>
              <a:rPr lang="en-US" sz="900" b="1" i="0" dirty="0">
                <a:latin typeface="Tahoma"/>
                <a:cs typeface="Tahoma"/>
              </a:rPr>
              <a:t> </a:t>
            </a:r>
            <a:r>
              <a:rPr lang="en-US" sz="900" b="1" i="0" dirty="0" err="1">
                <a:latin typeface="Tahoma"/>
                <a:cs typeface="Tahoma"/>
              </a:rPr>
              <a:t>воздуха</a:t>
            </a:r>
            <a:r>
              <a:rPr lang="en-US" sz="900" b="1" i="0" dirty="0">
                <a:latin typeface="Tahoma"/>
                <a:cs typeface="Tahoma"/>
              </a:rPr>
              <a:t> </a:t>
            </a:r>
            <a:r>
              <a:rPr lang="en-US" sz="900" b="1" i="0" dirty="0" smtClean="0">
                <a:latin typeface="Tahoma"/>
                <a:cs typeface="Tahoma"/>
              </a:rPr>
              <a:t/>
            </a:r>
            <a:br>
              <a:rPr lang="en-US" sz="900" b="1" i="0" dirty="0" smtClean="0">
                <a:latin typeface="Tahoma"/>
                <a:cs typeface="Tahoma"/>
              </a:rPr>
            </a:br>
            <a:r>
              <a:rPr lang="en-US" sz="900" b="0" i="1" dirty="0" err="1" smtClean="0">
                <a:latin typeface="Tahoma"/>
                <a:cs typeface="Tahoma"/>
              </a:rPr>
              <a:t>Неустойчивое</a:t>
            </a:r>
            <a:r>
              <a:rPr lang="en-US" sz="900" b="0" i="1" dirty="0" smtClean="0">
                <a:latin typeface="Tahoma"/>
                <a:cs typeface="Tahoma"/>
              </a:rPr>
              <a:t> </a:t>
            </a:r>
            <a:r>
              <a:rPr lang="en-US" sz="900" b="0" i="1" dirty="0" err="1">
                <a:latin typeface="Tahoma"/>
                <a:cs typeface="Tahoma"/>
              </a:rPr>
              <a:t>состояние</a:t>
            </a:r>
            <a:endParaRPr lang="en-US" sz="900" b="0" i="1" dirty="0">
              <a:latin typeface="Tahoma"/>
              <a:cs typeface="Tahoma"/>
            </a:endParaRPr>
          </a:p>
        </p:txBody>
      </p:sp>
      <p:sp>
        <p:nvSpPr>
          <p:cNvPr id="65" name="Rectangle 64"/>
          <p:cNvSpPr/>
          <p:nvPr/>
        </p:nvSpPr>
        <p:spPr bwMode="auto">
          <a:xfrm>
            <a:off x="215740" y="2933159"/>
            <a:ext cx="1842668" cy="241617"/>
          </a:xfrm>
          <a:prstGeom prst="rect">
            <a:avLst/>
          </a:prstGeom>
          <a:gradFill>
            <a:gsLst>
              <a:gs pos="0">
                <a:schemeClr val="tx1">
                  <a:lumMod val="75000"/>
                  <a:lumOff val="25000"/>
                </a:schemeClr>
              </a:gs>
              <a:gs pos="80000">
                <a:schemeClr val="tx1">
                  <a:lumMod val="50000"/>
                  <a:lumOff val="50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66" name="Rectangle 65"/>
          <p:cNvSpPr/>
          <p:nvPr/>
        </p:nvSpPr>
        <p:spPr bwMode="auto">
          <a:xfrm>
            <a:off x="214723" y="2933158"/>
            <a:ext cx="331916" cy="241617"/>
          </a:xfrm>
          <a:prstGeom prst="rect">
            <a:avLst/>
          </a:prstGeom>
          <a:gradFill>
            <a:gsLst>
              <a:gs pos="0">
                <a:srgbClr val="5C7F34"/>
              </a:gs>
              <a:gs pos="80000">
                <a:srgbClr val="92C83E"/>
              </a:gs>
            </a:gsLst>
          </a:gra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85" name="Rectangle 84"/>
          <p:cNvSpPr/>
          <p:nvPr/>
        </p:nvSpPr>
        <p:spPr bwMode="auto">
          <a:xfrm>
            <a:off x="223169" y="2938271"/>
            <a:ext cx="1324412" cy="236504"/>
          </a:xfrm>
          <a:prstGeom prst="rect">
            <a:avLst/>
          </a:prstGeom>
          <a:no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4008" tIns="64008" rIns="64008" bIns="64008" numCol="1" rtlCol="0" anchor="t" anchorCtr="0" compatLnSpc="1">
            <a:prstTxWarp prst="textNoShape">
              <a:avLst/>
            </a:prstTxWarp>
          </a:bodyPr>
          <a:lstStyle/>
          <a:p>
            <a:pPr algn="l">
              <a:buNone/>
            </a:pPr>
            <a:r>
              <a:rPr lang="en-US" sz="1200" b="1" i="0" dirty="0" err="1">
                <a:solidFill>
                  <a:srgbClr val="FFFFFF"/>
                </a:solidFill>
                <a:latin typeface="Trebuchet MS"/>
                <a:ea typeface="+mn-ea"/>
                <a:cs typeface="+mn-cs"/>
              </a:rPr>
              <a:t>Отказ</a:t>
            </a:r>
            <a:r>
              <a:rPr lang="en-US" sz="1200" b="1" i="0" dirty="0">
                <a:solidFill>
                  <a:srgbClr val="FFFFFF"/>
                </a:solidFill>
                <a:latin typeface="Trebuchet MS"/>
                <a:ea typeface="+mn-ea"/>
                <a:cs typeface="+mn-cs"/>
              </a:rPr>
              <a:t> 18,7% </a:t>
            </a:r>
          </a:p>
          <a:p>
            <a:pPr algn="l">
              <a:buNone/>
            </a:pPr>
            <a:endParaRPr lang="en-US" sz="1200" strike="noStrike" dirty="0" smtClean="0">
              <a:solidFill>
                <a:schemeClr val="bg1"/>
              </a:solidFill>
              <a:latin typeface="Trebuchet MS"/>
            </a:endParaRPr>
          </a:p>
        </p:txBody>
      </p:sp>
      <p:sp>
        <p:nvSpPr>
          <p:cNvPr id="87" name="Rectangle 86"/>
          <p:cNvSpPr/>
          <p:nvPr/>
        </p:nvSpPr>
        <p:spPr bwMode="auto">
          <a:xfrm>
            <a:off x="222154" y="2247706"/>
            <a:ext cx="1836255" cy="236504"/>
          </a:xfrm>
          <a:prstGeom prst="rect">
            <a:avLst/>
          </a:prstGeom>
          <a:no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89" name="Rectangle 88"/>
          <p:cNvSpPr/>
          <p:nvPr/>
        </p:nvSpPr>
        <p:spPr bwMode="auto">
          <a:xfrm>
            <a:off x="218947" y="2245647"/>
            <a:ext cx="1114549" cy="240047"/>
          </a:xfrm>
          <a:prstGeom prst="rect">
            <a:avLst/>
          </a:prstGeom>
          <a:no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4008" tIns="64008" rIns="64008" bIns="64008" numCol="1" rtlCol="0" anchor="t" anchorCtr="0" compatLnSpc="1">
            <a:prstTxWarp prst="textNoShape">
              <a:avLst/>
            </a:prstTxWarp>
          </a:bodyPr>
          <a:lstStyle/>
          <a:p>
            <a:pPr algn="l">
              <a:buNone/>
            </a:pPr>
            <a:r>
              <a:rPr lang="en-US" sz="1200" b="1" i="0">
                <a:solidFill>
                  <a:srgbClr val="FFFFFF"/>
                </a:solidFill>
                <a:latin typeface="Trebuchet MS"/>
                <a:ea typeface="+mn-ea"/>
                <a:cs typeface="+mn-cs"/>
              </a:rPr>
              <a:t>Отказ 14,3%</a:t>
            </a:r>
          </a:p>
        </p:txBody>
      </p:sp>
      <p:sp>
        <p:nvSpPr>
          <p:cNvPr id="96" name="Rectangle 95"/>
          <p:cNvSpPr/>
          <p:nvPr/>
        </p:nvSpPr>
        <p:spPr bwMode="auto">
          <a:xfrm>
            <a:off x="223169" y="1584520"/>
            <a:ext cx="1110326" cy="236504"/>
          </a:xfrm>
          <a:prstGeom prst="rect">
            <a:avLst/>
          </a:prstGeom>
          <a:no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4008" tIns="64008" rIns="64008" bIns="64008" numCol="1" rtlCol="0" anchor="t" anchorCtr="0" compatLnSpc="1">
            <a:prstTxWarp prst="textNoShape">
              <a:avLst/>
            </a:prstTxWarp>
          </a:bodyPr>
          <a:lstStyle/>
          <a:p>
            <a:pPr algn="l">
              <a:buNone/>
            </a:pPr>
            <a:r>
              <a:rPr lang="en-US" sz="1200" b="1" i="0">
                <a:solidFill>
                  <a:srgbClr val="FFFFFF"/>
                </a:solidFill>
                <a:latin typeface="Trebuchet MS"/>
                <a:ea typeface="+mn-ea"/>
                <a:cs typeface="+mn-cs"/>
              </a:rPr>
              <a:t>Отказ 23,5%</a:t>
            </a:r>
          </a:p>
        </p:txBody>
      </p:sp>
      <p:sp>
        <p:nvSpPr>
          <p:cNvPr id="97" name="Rectangle 96"/>
          <p:cNvSpPr/>
          <p:nvPr/>
        </p:nvSpPr>
        <p:spPr bwMode="auto">
          <a:xfrm>
            <a:off x="180029" y="3246221"/>
            <a:ext cx="1987955" cy="651114"/>
          </a:xfrm>
          <a:prstGeom prst="rect">
            <a:avLst/>
          </a:prstGeom>
          <a:gradFill>
            <a:gsLst>
              <a:gs pos="0">
                <a:schemeClr val="accent5">
                  <a:lumMod val="94000"/>
                </a:schemeClr>
              </a:gs>
              <a:gs pos="100000">
                <a:schemeClr val="accent5">
                  <a:tint val="15000"/>
                  <a:satMod val="350000"/>
                </a:schemeClr>
              </a:gs>
            </a:gsLst>
          </a:gra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64008" tIns="64008" rIns="64008" bIns="64008" numCol="1" rtlCol="0" anchor="t" anchorCtr="0" compatLnSpc="1">
            <a:prstTxWarp prst="textNoShape">
              <a:avLst/>
            </a:prstTxWarp>
          </a:bodyPr>
          <a:lstStyle/>
          <a:p>
            <a:pPr algn="l">
              <a:buNone/>
            </a:pPr>
            <a:r>
              <a:rPr lang="en-US" sz="900" b="1" i="0" dirty="0" err="1">
                <a:latin typeface="Tahoma"/>
                <a:cs typeface="Tahoma"/>
              </a:rPr>
              <a:t>Редуктор</a:t>
            </a:r>
            <a:endParaRPr lang="en-US" sz="900" b="1" i="0" dirty="0">
              <a:latin typeface="Tahoma"/>
              <a:cs typeface="Tahoma"/>
            </a:endParaRPr>
          </a:p>
          <a:p>
            <a:pPr algn="l">
              <a:buNone/>
            </a:pPr>
            <a:r>
              <a:rPr lang="en-US" sz="900" b="0" i="1" dirty="0" err="1">
                <a:latin typeface="Tahoma"/>
                <a:cs typeface="Tahoma"/>
              </a:rPr>
              <a:t>Неустойчивое</a:t>
            </a:r>
            <a:r>
              <a:rPr lang="en-US" sz="900" b="0" i="1" dirty="0">
                <a:latin typeface="Tahoma"/>
                <a:cs typeface="Tahoma"/>
              </a:rPr>
              <a:t> </a:t>
            </a:r>
            <a:r>
              <a:rPr lang="en-US" sz="900" b="0" i="1" dirty="0" err="1">
                <a:latin typeface="Tahoma"/>
                <a:cs typeface="Tahoma"/>
              </a:rPr>
              <a:t>состояние</a:t>
            </a:r>
            <a:endParaRPr lang="en-US" sz="900" b="0" i="1" dirty="0">
              <a:latin typeface="Tahoma"/>
              <a:cs typeface="Tahoma"/>
            </a:endParaRPr>
          </a:p>
        </p:txBody>
      </p:sp>
      <p:sp>
        <p:nvSpPr>
          <p:cNvPr id="98" name="Rectangle 97"/>
          <p:cNvSpPr/>
          <p:nvPr/>
        </p:nvSpPr>
        <p:spPr bwMode="auto">
          <a:xfrm>
            <a:off x="216033" y="3576891"/>
            <a:ext cx="1842668" cy="240047"/>
          </a:xfrm>
          <a:prstGeom prst="rect">
            <a:avLst/>
          </a:prstGeom>
          <a:gradFill>
            <a:gsLst>
              <a:gs pos="0">
                <a:schemeClr val="tx1">
                  <a:lumMod val="75000"/>
                  <a:lumOff val="25000"/>
                </a:schemeClr>
              </a:gs>
              <a:gs pos="80000">
                <a:schemeClr val="tx1">
                  <a:lumMod val="50000"/>
                  <a:lumOff val="50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99" name="Rectangle 98"/>
          <p:cNvSpPr/>
          <p:nvPr/>
        </p:nvSpPr>
        <p:spPr bwMode="auto">
          <a:xfrm>
            <a:off x="215015" y="3576891"/>
            <a:ext cx="294990" cy="240047"/>
          </a:xfrm>
          <a:prstGeom prst="rect">
            <a:avLst/>
          </a:prstGeom>
          <a:gradFill>
            <a:gsLst>
              <a:gs pos="0">
                <a:srgbClr val="5C7F34"/>
              </a:gs>
              <a:gs pos="80000">
                <a:srgbClr val="92C83E"/>
              </a:gs>
            </a:gsLst>
          </a:gra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100" name="Rectangle 99"/>
          <p:cNvSpPr/>
          <p:nvPr/>
        </p:nvSpPr>
        <p:spPr bwMode="auto">
          <a:xfrm>
            <a:off x="222447" y="3580434"/>
            <a:ext cx="1836255" cy="236504"/>
          </a:xfrm>
          <a:prstGeom prst="rect">
            <a:avLst/>
          </a:prstGeom>
          <a:no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101" name="Rectangle 100"/>
          <p:cNvSpPr/>
          <p:nvPr/>
        </p:nvSpPr>
        <p:spPr bwMode="auto">
          <a:xfrm>
            <a:off x="219239" y="3578375"/>
            <a:ext cx="1114256" cy="240047"/>
          </a:xfrm>
          <a:prstGeom prst="rect">
            <a:avLst/>
          </a:prstGeom>
          <a:no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4008" tIns="64008" rIns="64008" bIns="64008" numCol="1" rtlCol="0" anchor="t" anchorCtr="0" compatLnSpc="1">
            <a:prstTxWarp prst="textNoShape">
              <a:avLst/>
            </a:prstTxWarp>
          </a:bodyPr>
          <a:lstStyle/>
          <a:p>
            <a:pPr algn="l">
              <a:buNone/>
            </a:pPr>
            <a:r>
              <a:rPr lang="en-US" sz="1200" b="1" i="0">
                <a:solidFill>
                  <a:srgbClr val="FFFFFF"/>
                </a:solidFill>
                <a:latin typeface="Trebuchet MS"/>
                <a:ea typeface="+mn-ea"/>
                <a:cs typeface="+mn-cs"/>
              </a:rPr>
              <a:t>Отказ 16,9%</a:t>
            </a:r>
          </a:p>
        </p:txBody>
      </p:sp>
      <p:grpSp>
        <p:nvGrpSpPr>
          <p:cNvPr id="59" name="Group 58"/>
          <p:cNvGrpSpPr/>
          <p:nvPr/>
        </p:nvGrpSpPr>
        <p:grpSpPr>
          <a:xfrm>
            <a:off x="2315574" y="1454308"/>
            <a:ext cx="5175018" cy="3061566"/>
            <a:chOff x="1957302" y="1939077"/>
            <a:chExt cx="5175018" cy="4082088"/>
          </a:xfrm>
        </p:grpSpPr>
        <p:sp>
          <p:nvSpPr>
            <p:cNvPr id="69" name="Rectangle 32"/>
            <p:cNvSpPr>
              <a:spLocks noChangeArrowheads="1"/>
            </p:cNvSpPr>
            <p:nvPr/>
          </p:nvSpPr>
          <p:spPr bwMode="auto">
            <a:xfrm>
              <a:off x="4257163" y="5733906"/>
              <a:ext cx="989886" cy="28725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840"/>
                </a:spcBef>
                <a:spcAft>
                  <a:spcPts val="0"/>
                </a:spcAft>
                <a:buNone/>
              </a:pPr>
              <a:r>
                <a:rPr lang="en-GB" sz="1400" b="1" i="0" u="none" strike="noStrike" cap="none" baseline="0">
                  <a:solidFill>
                    <a:srgbClr val="292929"/>
                  </a:solidFill>
                  <a:effectLst/>
                  <a:latin typeface="Calibri"/>
                  <a:cs typeface="Calibri"/>
                </a:rPr>
                <a:t>Срок работы</a:t>
              </a:r>
            </a:p>
          </p:txBody>
        </p:sp>
        <p:sp>
          <p:nvSpPr>
            <p:cNvPr id="70" name="Freeform 28"/>
            <p:cNvSpPr>
              <a:spLocks/>
            </p:cNvSpPr>
            <p:nvPr/>
          </p:nvSpPr>
          <p:spPr bwMode="auto">
            <a:xfrm>
              <a:off x="2305050" y="2780134"/>
              <a:ext cx="4357018" cy="1873036"/>
            </a:xfrm>
            <a:custGeom>
              <a:avLst/>
              <a:gdLst/>
              <a:ahLst/>
              <a:cxnLst>
                <a:cxn ang="0">
                  <a:pos x="155" y="23"/>
                </a:cxn>
                <a:cxn ang="0">
                  <a:pos x="319" y="24"/>
                </a:cxn>
                <a:cxn ang="0">
                  <a:pos x="498" y="24"/>
                </a:cxn>
                <a:cxn ang="0">
                  <a:pos x="701" y="23"/>
                </a:cxn>
                <a:cxn ang="0">
                  <a:pos x="817" y="21"/>
                </a:cxn>
                <a:cxn ang="0">
                  <a:pos x="1081" y="10"/>
                </a:cxn>
                <a:cxn ang="0">
                  <a:pos x="1361" y="1"/>
                </a:cxn>
                <a:cxn ang="0">
                  <a:pos x="1625" y="3"/>
                </a:cxn>
                <a:cxn ang="0">
                  <a:pos x="1740" y="13"/>
                </a:cxn>
                <a:cxn ang="0">
                  <a:pos x="1942" y="41"/>
                </a:cxn>
                <a:cxn ang="0">
                  <a:pos x="2119" y="82"/>
                </a:cxn>
                <a:cxn ang="0">
                  <a:pos x="2280" y="139"/>
                </a:cxn>
                <a:cxn ang="0">
                  <a:pos x="2429" y="220"/>
                </a:cxn>
                <a:cxn ang="0">
                  <a:pos x="2564" y="328"/>
                </a:cxn>
                <a:cxn ang="0">
                  <a:pos x="2684" y="458"/>
                </a:cxn>
                <a:cxn ang="0">
                  <a:pos x="2794" y="606"/>
                </a:cxn>
                <a:cxn ang="0">
                  <a:pos x="2956" y="849"/>
                </a:cxn>
                <a:cxn ang="0">
                  <a:pos x="3060" y="1030"/>
                </a:cxn>
                <a:cxn ang="0">
                  <a:pos x="3209" y="1323"/>
                </a:cxn>
                <a:cxn ang="0">
                  <a:pos x="3297" y="1529"/>
                </a:cxn>
                <a:cxn ang="0">
                  <a:pos x="3101" y="1129"/>
                </a:cxn>
                <a:cxn ang="0">
                  <a:pos x="2999" y="941"/>
                </a:cxn>
                <a:cxn ang="0">
                  <a:pos x="2893" y="769"/>
                </a:cxn>
                <a:cxn ang="0">
                  <a:pos x="2731" y="534"/>
                </a:cxn>
                <a:cxn ang="0">
                  <a:pos x="2617" y="396"/>
                </a:cxn>
                <a:cxn ang="0">
                  <a:pos x="2492" y="277"/>
                </a:cxn>
                <a:cxn ang="0">
                  <a:pos x="2350" y="183"/>
                </a:cxn>
                <a:cxn ang="0">
                  <a:pos x="2198" y="116"/>
                </a:cxn>
                <a:cxn ang="0">
                  <a:pos x="2030" y="68"/>
                </a:cxn>
                <a:cxn ang="0">
                  <a:pos x="1842" y="34"/>
                </a:cxn>
                <a:cxn ang="0">
                  <a:pos x="1684" y="15"/>
                </a:cxn>
                <a:cxn ang="0">
                  <a:pos x="1497" y="8"/>
                </a:cxn>
                <a:cxn ang="0">
                  <a:pos x="1222" y="13"/>
                </a:cxn>
                <a:cxn ang="0">
                  <a:pos x="945" y="24"/>
                </a:cxn>
                <a:cxn ang="0">
                  <a:pos x="758" y="31"/>
                </a:cxn>
                <a:cxn ang="0">
                  <a:pos x="596" y="32"/>
                </a:cxn>
                <a:cxn ang="0">
                  <a:pos x="405" y="32"/>
                </a:cxn>
                <a:cxn ang="0">
                  <a:pos x="236" y="32"/>
                </a:cxn>
                <a:cxn ang="0">
                  <a:pos x="0" y="32"/>
                </a:cxn>
              </a:cxnLst>
              <a:rect l="0" t="0" r="r" b="b"/>
              <a:pathLst>
                <a:path w="3307" h="1529">
                  <a:moveTo>
                    <a:pt x="0" y="23"/>
                  </a:moveTo>
                  <a:lnTo>
                    <a:pt x="155" y="23"/>
                  </a:lnTo>
                  <a:lnTo>
                    <a:pt x="236" y="24"/>
                  </a:lnTo>
                  <a:lnTo>
                    <a:pt x="319" y="24"/>
                  </a:lnTo>
                  <a:lnTo>
                    <a:pt x="405" y="24"/>
                  </a:lnTo>
                  <a:lnTo>
                    <a:pt x="498" y="24"/>
                  </a:lnTo>
                  <a:lnTo>
                    <a:pt x="596" y="24"/>
                  </a:lnTo>
                  <a:lnTo>
                    <a:pt x="701" y="23"/>
                  </a:lnTo>
                  <a:lnTo>
                    <a:pt x="757" y="23"/>
                  </a:lnTo>
                  <a:lnTo>
                    <a:pt x="817" y="21"/>
                  </a:lnTo>
                  <a:lnTo>
                    <a:pt x="945" y="16"/>
                  </a:lnTo>
                  <a:lnTo>
                    <a:pt x="1081" y="10"/>
                  </a:lnTo>
                  <a:lnTo>
                    <a:pt x="1221" y="5"/>
                  </a:lnTo>
                  <a:lnTo>
                    <a:pt x="1361" y="1"/>
                  </a:lnTo>
                  <a:lnTo>
                    <a:pt x="1496" y="0"/>
                  </a:lnTo>
                  <a:lnTo>
                    <a:pt x="1625" y="3"/>
                  </a:lnTo>
                  <a:lnTo>
                    <a:pt x="1684" y="7"/>
                  </a:lnTo>
                  <a:lnTo>
                    <a:pt x="1740" y="13"/>
                  </a:lnTo>
                  <a:lnTo>
                    <a:pt x="1844" y="26"/>
                  </a:lnTo>
                  <a:lnTo>
                    <a:pt x="1942" y="41"/>
                  </a:lnTo>
                  <a:lnTo>
                    <a:pt x="2033" y="60"/>
                  </a:lnTo>
                  <a:lnTo>
                    <a:pt x="2119" y="82"/>
                  </a:lnTo>
                  <a:lnTo>
                    <a:pt x="2201" y="108"/>
                  </a:lnTo>
                  <a:lnTo>
                    <a:pt x="2280" y="139"/>
                  </a:lnTo>
                  <a:lnTo>
                    <a:pt x="2356" y="177"/>
                  </a:lnTo>
                  <a:lnTo>
                    <a:pt x="2429" y="220"/>
                  </a:lnTo>
                  <a:lnTo>
                    <a:pt x="2499" y="271"/>
                  </a:lnTo>
                  <a:lnTo>
                    <a:pt x="2564" y="328"/>
                  </a:lnTo>
                  <a:lnTo>
                    <a:pt x="2625" y="391"/>
                  </a:lnTo>
                  <a:lnTo>
                    <a:pt x="2684" y="458"/>
                  </a:lnTo>
                  <a:lnTo>
                    <a:pt x="2739" y="530"/>
                  </a:lnTo>
                  <a:lnTo>
                    <a:pt x="2794" y="606"/>
                  </a:lnTo>
                  <a:lnTo>
                    <a:pt x="2902" y="765"/>
                  </a:lnTo>
                  <a:lnTo>
                    <a:pt x="2956" y="849"/>
                  </a:lnTo>
                  <a:lnTo>
                    <a:pt x="3009" y="938"/>
                  </a:lnTo>
                  <a:lnTo>
                    <a:pt x="3060" y="1030"/>
                  </a:lnTo>
                  <a:lnTo>
                    <a:pt x="3110" y="1125"/>
                  </a:lnTo>
                  <a:lnTo>
                    <a:pt x="3209" y="1323"/>
                  </a:lnTo>
                  <a:lnTo>
                    <a:pt x="3307" y="1527"/>
                  </a:lnTo>
                  <a:lnTo>
                    <a:pt x="3297" y="1529"/>
                  </a:lnTo>
                  <a:lnTo>
                    <a:pt x="3200" y="1326"/>
                  </a:lnTo>
                  <a:lnTo>
                    <a:pt x="3101" y="1129"/>
                  </a:lnTo>
                  <a:lnTo>
                    <a:pt x="3050" y="1034"/>
                  </a:lnTo>
                  <a:lnTo>
                    <a:pt x="2999" y="941"/>
                  </a:lnTo>
                  <a:lnTo>
                    <a:pt x="2946" y="853"/>
                  </a:lnTo>
                  <a:lnTo>
                    <a:pt x="2893" y="769"/>
                  </a:lnTo>
                  <a:lnTo>
                    <a:pt x="2786" y="610"/>
                  </a:lnTo>
                  <a:lnTo>
                    <a:pt x="2731" y="534"/>
                  </a:lnTo>
                  <a:lnTo>
                    <a:pt x="2675" y="463"/>
                  </a:lnTo>
                  <a:lnTo>
                    <a:pt x="2617" y="396"/>
                  </a:lnTo>
                  <a:lnTo>
                    <a:pt x="2557" y="334"/>
                  </a:lnTo>
                  <a:lnTo>
                    <a:pt x="2492" y="277"/>
                  </a:lnTo>
                  <a:lnTo>
                    <a:pt x="2423" y="227"/>
                  </a:lnTo>
                  <a:lnTo>
                    <a:pt x="2350" y="183"/>
                  </a:lnTo>
                  <a:lnTo>
                    <a:pt x="2276" y="147"/>
                  </a:lnTo>
                  <a:lnTo>
                    <a:pt x="2198" y="116"/>
                  </a:lnTo>
                  <a:lnTo>
                    <a:pt x="2116" y="89"/>
                  </a:lnTo>
                  <a:lnTo>
                    <a:pt x="2030" y="68"/>
                  </a:lnTo>
                  <a:lnTo>
                    <a:pt x="1940" y="49"/>
                  </a:lnTo>
                  <a:lnTo>
                    <a:pt x="1842" y="34"/>
                  </a:lnTo>
                  <a:lnTo>
                    <a:pt x="1739" y="21"/>
                  </a:lnTo>
                  <a:lnTo>
                    <a:pt x="1684" y="15"/>
                  </a:lnTo>
                  <a:lnTo>
                    <a:pt x="1624" y="12"/>
                  </a:lnTo>
                  <a:lnTo>
                    <a:pt x="1497" y="8"/>
                  </a:lnTo>
                  <a:lnTo>
                    <a:pt x="1362" y="9"/>
                  </a:lnTo>
                  <a:lnTo>
                    <a:pt x="1222" y="13"/>
                  </a:lnTo>
                  <a:lnTo>
                    <a:pt x="1082" y="19"/>
                  </a:lnTo>
                  <a:lnTo>
                    <a:pt x="945" y="24"/>
                  </a:lnTo>
                  <a:lnTo>
                    <a:pt x="817" y="30"/>
                  </a:lnTo>
                  <a:lnTo>
                    <a:pt x="758" y="31"/>
                  </a:lnTo>
                  <a:lnTo>
                    <a:pt x="701" y="32"/>
                  </a:lnTo>
                  <a:lnTo>
                    <a:pt x="596" y="32"/>
                  </a:lnTo>
                  <a:lnTo>
                    <a:pt x="498" y="32"/>
                  </a:lnTo>
                  <a:lnTo>
                    <a:pt x="405" y="32"/>
                  </a:lnTo>
                  <a:lnTo>
                    <a:pt x="319" y="32"/>
                  </a:lnTo>
                  <a:lnTo>
                    <a:pt x="236" y="32"/>
                  </a:lnTo>
                  <a:lnTo>
                    <a:pt x="155" y="32"/>
                  </a:lnTo>
                  <a:lnTo>
                    <a:pt x="0" y="32"/>
                  </a:lnTo>
                  <a:lnTo>
                    <a:pt x="0" y="23"/>
                  </a:lnTo>
                  <a:close/>
                </a:path>
              </a:pathLst>
            </a:custGeom>
            <a:solidFill>
              <a:srgbClr val="292929"/>
            </a:solidFill>
            <a:ln w="50800" cmpd="sng">
              <a:solidFill>
                <a:schemeClr val="accent1">
                  <a:lumMod val="5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71" name="Rectangle 32"/>
            <p:cNvSpPr>
              <a:spLocks noChangeArrowheads="1"/>
            </p:cNvSpPr>
            <p:nvPr/>
          </p:nvSpPr>
          <p:spPr bwMode="auto">
            <a:xfrm rot="16200000">
              <a:off x="262094" y="3634285"/>
              <a:ext cx="3605860"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840"/>
                </a:spcBef>
                <a:spcAft>
                  <a:spcPts val="0"/>
                </a:spcAft>
                <a:buNone/>
              </a:pPr>
              <a:r>
                <a:rPr lang="en-GB" sz="1400" b="1" i="0" u="none" strike="noStrike" cap="none" baseline="0" dirty="0" err="1">
                  <a:solidFill>
                    <a:srgbClr val="292929"/>
                  </a:solidFill>
                  <a:effectLst/>
                  <a:latin typeface="Calibri"/>
                  <a:cs typeface="Calibri"/>
                </a:rPr>
                <a:t>Функциональная</a:t>
              </a:r>
              <a:r>
                <a:rPr lang="en-GB" sz="1400" b="1" i="0" u="none" strike="noStrike" cap="none" dirty="0">
                  <a:solidFill>
                    <a:srgbClr val="292929"/>
                  </a:solidFill>
                  <a:effectLst/>
                  <a:latin typeface="Calibri"/>
                  <a:cs typeface="Calibri"/>
                </a:rPr>
                <a:t> </a:t>
              </a:r>
              <a:r>
                <a:rPr lang="en-GB" sz="1400" b="1" i="0" u="none" strike="noStrike" cap="none" dirty="0" err="1">
                  <a:solidFill>
                    <a:srgbClr val="292929"/>
                  </a:solidFill>
                  <a:effectLst/>
                  <a:latin typeface="Calibri"/>
                  <a:cs typeface="Calibri"/>
                </a:rPr>
                <a:t>закономерность</a:t>
              </a:r>
              <a:r>
                <a:rPr lang="en-GB" sz="1400" b="1" i="0" u="none" strike="noStrike" cap="none" dirty="0">
                  <a:solidFill>
                    <a:srgbClr val="292929"/>
                  </a:solidFill>
                  <a:effectLst/>
                  <a:latin typeface="Calibri"/>
                  <a:cs typeface="Calibri"/>
                </a:rPr>
                <a:t> </a:t>
              </a:r>
            </a:p>
          </p:txBody>
        </p:sp>
        <p:cxnSp>
          <p:nvCxnSpPr>
            <p:cNvPr id="72" name="Straight Connector 71"/>
            <p:cNvCxnSpPr/>
            <p:nvPr/>
          </p:nvCxnSpPr>
          <p:spPr bwMode="auto">
            <a:xfrm flipV="1">
              <a:off x="2286000" y="3645030"/>
              <a:ext cx="4846320" cy="15636"/>
            </a:xfrm>
            <a:prstGeom prst="line">
              <a:avLst/>
            </a:prstGeom>
            <a:ln w="12700">
              <a:solidFill>
                <a:srgbClr val="D00000"/>
              </a:solidFill>
              <a:prstDash val="dash"/>
              <a:headEnd type="none" w="med" len="med"/>
              <a:tailEnd type="none" w="med" len="med"/>
            </a:ln>
          </p:spPr>
          <p:style>
            <a:lnRef idx="1">
              <a:schemeClr val="accent6"/>
            </a:lnRef>
            <a:fillRef idx="0">
              <a:schemeClr val="accent6"/>
            </a:fillRef>
            <a:effectRef idx="0">
              <a:schemeClr val="accent6"/>
            </a:effectRef>
            <a:fontRef idx="minor">
              <a:schemeClr val="tx1"/>
            </a:fontRef>
          </p:style>
        </p:cxnSp>
      </p:grpSp>
      <p:sp>
        <p:nvSpPr>
          <p:cNvPr id="73" name="Right Arrow 72"/>
          <p:cNvSpPr/>
          <p:nvPr/>
        </p:nvSpPr>
        <p:spPr bwMode="auto">
          <a:xfrm>
            <a:off x="2646780" y="3840154"/>
            <a:ext cx="5237680" cy="351821"/>
          </a:xfrm>
          <a:prstGeom prst="rightArrow">
            <a:avLst>
              <a:gd name="adj1" fmla="val 100000"/>
              <a:gd name="adj2" fmla="val 72228"/>
            </a:avLst>
          </a:prstGeom>
          <a:solidFill>
            <a:schemeClr val="accent6"/>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128016" rIns="91440" bIns="45720" numCol="1" rtlCol="0" anchor="t" anchorCtr="0" compatLnSpc="1">
            <a:prstTxWarp prst="textNoShape">
              <a:avLst/>
            </a:prstTxWarp>
            <a:normAutofit fontScale="77500" lnSpcReduction="20000"/>
          </a:bodyPr>
          <a:lstStyle/>
          <a:p>
            <a:pPr algn="ctr">
              <a:spcBef>
                <a:spcPts val="840"/>
              </a:spcBef>
              <a:spcAft>
                <a:spcPts val="286"/>
              </a:spcAft>
              <a:buNone/>
            </a:pPr>
            <a:r>
              <a:rPr lang="en-US" sz="1400" b="1" i="0">
                <a:solidFill>
                  <a:srgbClr val="FFFFFF"/>
                </a:solidFill>
                <a:effectLst>
                  <a:outerShdw blurRad="50800" dist="38100" dir="2700000" algn="tl">
                    <a:prstClr val="black">
                      <a:alpha val="40000"/>
                    </a:prstClr>
                  </a:outerShdw>
                </a:effectLst>
                <a:latin typeface="Calibri"/>
                <a:ea typeface="+mn-ea"/>
                <a:cs typeface="+mn-cs"/>
              </a:rPr>
              <a:t>Снижение доступности и надежности</a:t>
            </a:r>
          </a:p>
          <a:p>
            <a:pPr marL="0" marR="0" indent="0" algn="ctr" defTabSz="914400">
              <a:lnSpc>
                <a:spcPct val="100000"/>
              </a:lnSpc>
              <a:spcBef>
                <a:spcPts val="840"/>
              </a:spcBef>
              <a:spcAft>
                <a:spcPts val="286"/>
              </a:spcAft>
              <a:buNone/>
            </a:pPr>
            <a:endParaRPr lang="en-US" sz="1400" strike="noStrike" dirty="0" smtClean="0">
              <a:solidFill>
                <a:srgbClr val="292929"/>
              </a:solidFill>
              <a:latin typeface="Arial"/>
            </a:endParaRPr>
          </a:p>
        </p:txBody>
      </p:sp>
      <p:sp>
        <p:nvSpPr>
          <p:cNvPr id="74" name="TextBox 73"/>
          <p:cNvSpPr txBox="1"/>
          <p:nvPr/>
        </p:nvSpPr>
        <p:spPr>
          <a:xfrm>
            <a:off x="2669618" y="2733773"/>
            <a:ext cx="756938" cy="215444"/>
          </a:xfrm>
          <a:prstGeom prst="rect">
            <a:avLst/>
          </a:prstGeom>
          <a:noFill/>
        </p:spPr>
        <p:txBody>
          <a:bodyPr wrap="none" rtlCol="0">
            <a:spAutoFit/>
          </a:bodyPr>
          <a:lstStyle/>
          <a:p>
            <a:pPr algn="l">
              <a:buNone/>
            </a:pPr>
            <a:r>
              <a:rPr lang="en-US" sz="800" b="1" i="0">
                <a:solidFill>
                  <a:srgbClr val="D00000"/>
                </a:solidFill>
                <a:latin typeface="Calibri"/>
                <a:ea typeface="+mn-ea"/>
                <a:cs typeface="Calibri"/>
              </a:rPr>
              <a:t>Точка отказа</a:t>
            </a:r>
          </a:p>
        </p:txBody>
      </p:sp>
      <p:sp>
        <p:nvSpPr>
          <p:cNvPr id="75" name="Flowchart: Decision 74"/>
          <p:cNvSpPr>
            <a:spLocks noChangeAspect="1"/>
          </p:cNvSpPr>
          <p:nvPr/>
        </p:nvSpPr>
        <p:spPr bwMode="auto">
          <a:xfrm>
            <a:off x="6379163" y="2686909"/>
            <a:ext cx="108532" cy="102407"/>
          </a:xfrm>
          <a:prstGeom prst="flowChartDecision">
            <a:avLst/>
          </a:prstGeom>
          <a:gradFill>
            <a:gsLst>
              <a:gs pos="0">
                <a:srgbClr val="920000"/>
              </a:gs>
              <a:gs pos="80000">
                <a:srgbClr val="C00000"/>
              </a:gs>
            </a:gsLst>
          </a:gradFill>
          <a:ln w="15875">
            <a:solidFill>
              <a:schemeClr val="bg1">
                <a:alpha val="60000"/>
              </a:schemeClr>
            </a:solidFill>
            <a:miter lim="800000"/>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
        <p:nvSpPr>
          <p:cNvPr id="76" name="Flowchart: Decision 75"/>
          <p:cNvSpPr>
            <a:spLocks noChangeAspect="1"/>
          </p:cNvSpPr>
          <p:nvPr/>
        </p:nvSpPr>
        <p:spPr bwMode="auto">
          <a:xfrm>
            <a:off x="5937578" y="2307321"/>
            <a:ext cx="108532" cy="102407"/>
          </a:xfrm>
          <a:prstGeom prst="flowChartDecision">
            <a:avLst/>
          </a:prstGeom>
          <a:solidFill>
            <a:schemeClr val="accent6"/>
          </a:solidFill>
          <a:ln w="15875">
            <a:solidFill>
              <a:schemeClr val="bg1">
                <a:alpha val="60000"/>
              </a:schemeClr>
            </a:solidFill>
            <a:miter lim="800000"/>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
        <p:nvSpPr>
          <p:cNvPr id="77" name="Flowchart: Decision 76"/>
          <p:cNvSpPr>
            <a:spLocks noChangeAspect="1"/>
          </p:cNvSpPr>
          <p:nvPr/>
        </p:nvSpPr>
        <p:spPr bwMode="auto">
          <a:xfrm>
            <a:off x="5066545" y="2071396"/>
            <a:ext cx="108532" cy="102407"/>
          </a:xfrm>
          <a:prstGeom prst="flowChartDecision">
            <a:avLst/>
          </a:prstGeom>
          <a:solidFill>
            <a:srgbClr val="FFC000"/>
          </a:solidFill>
          <a:ln w="15875">
            <a:solidFill>
              <a:schemeClr val="bg1">
                <a:alpha val="60000"/>
              </a:schemeClr>
            </a:solidFill>
            <a:miter lim="800000"/>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
        <p:nvSpPr>
          <p:cNvPr id="78" name="TextBox 77"/>
          <p:cNvSpPr txBox="1"/>
          <p:nvPr/>
        </p:nvSpPr>
        <p:spPr>
          <a:xfrm>
            <a:off x="5257800" y="1959422"/>
            <a:ext cx="1439818" cy="230832"/>
          </a:xfrm>
          <a:prstGeom prst="rect">
            <a:avLst/>
          </a:prstGeom>
          <a:noFill/>
        </p:spPr>
        <p:txBody>
          <a:bodyPr wrap="none" rtlCol="0">
            <a:spAutoFit/>
          </a:bodyPr>
          <a:lstStyle/>
          <a:p>
            <a:pPr algn="l">
              <a:buNone/>
            </a:pPr>
            <a:r>
              <a:rPr lang="en-US" sz="900" b="1" i="0" dirty="0" err="1">
                <a:solidFill>
                  <a:srgbClr val="282828"/>
                </a:solidFill>
                <a:latin typeface="Calibri"/>
                <a:ea typeface="+mn-ea"/>
                <a:cs typeface="Calibri"/>
              </a:rPr>
              <a:t>Опережение</a:t>
            </a:r>
            <a:r>
              <a:rPr lang="en-US" sz="900" b="1" i="0" dirty="0">
                <a:solidFill>
                  <a:srgbClr val="282828"/>
                </a:solidFill>
                <a:latin typeface="Calibri"/>
                <a:ea typeface="+mn-ea"/>
                <a:cs typeface="Calibri"/>
              </a:rPr>
              <a:t> </a:t>
            </a:r>
            <a:r>
              <a:rPr lang="en-US" sz="900" b="1" i="0" dirty="0" err="1">
                <a:solidFill>
                  <a:srgbClr val="282828"/>
                </a:solidFill>
                <a:latin typeface="Calibri"/>
                <a:ea typeface="+mn-ea"/>
                <a:cs typeface="Calibri"/>
              </a:rPr>
              <a:t>реактивное</a:t>
            </a:r>
            <a:endParaRPr lang="en-US" sz="900" b="1" i="0" dirty="0">
              <a:solidFill>
                <a:srgbClr val="282828"/>
              </a:solidFill>
              <a:latin typeface="Calibri"/>
              <a:ea typeface="+mn-ea"/>
              <a:cs typeface="Calibri"/>
            </a:endParaRPr>
          </a:p>
        </p:txBody>
      </p:sp>
      <p:sp>
        <p:nvSpPr>
          <p:cNvPr id="79" name="TextBox 78"/>
          <p:cNvSpPr txBox="1"/>
          <p:nvPr/>
        </p:nvSpPr>
        <p:spPr>
          <a:xfrm>
            <a:off x="5997341" y="2188518"/>
            <a:ext cx="1451038" cy="230832"/>
          </a:xfrm>
          <a:prstGeom prst="rect">
            <a:avLst/>
          </a:prstGeom>
          <a:noFill/>
        </p:spPr>
        <p:txBody>
          <a:bodyPr wrap="none" rtlCol="0">
            <a:spAutoFit/>
          </a:bodyPr>
          <a:lstStyle/>
          <a:p>
            <a:pPr algn="l">
              <a:buNone/>
            </a:pPr>
            <a:r>
              <a:rPr lang="en-US" sz="900" b="1" i="0" dirty="0" err="1">
                <a:solidFill>
                  <a:srgbClr val="282828"/>
                </a:solidFill>
                <a:latin typeface="Calibri"/>
                <a:ea typeface="+mn-ea"/>
                <a:cs typeface="Calibri"/>
              </a:rPr>
              <a:t>Задержка</a:t>
            </a:r>
            <a:r>
              <a:rPr lang="en-US" sz="900" b="1" i="0" dirty="0">
                <a:solidFill>
                  <a:srgbClr val="282828"/>
                </a:solidFill>
                <a:latin typeface="Calibri"/>
                <a:ea typeface="+mn-ea"/>
                <a:cs typeface="Calibri"/>
              </a:rPr>
              <a:t> </a:t>
            </a:r>
            <a:r>
              <a:rPr lang="en-US" sz="900" b="1" i="0" dirty="0" err="1">
                <a:solidFill>
                  <a:srgbClr val="282828"/>
                </a:solidFill>
                <a:latin typeface="Calibri"/>
                <a:ea typeface="+mn-ea"/>
                <a:cs typeface="Calibri"/>
              </a:rPr>
              <a:t>упреждающая</a:t>
            </a:r>
            <a:endParaRPr lang="en-US" sz="900" b="1" i="0" dirty="0">
              <a:solidFill>
                <a:srgbClr val="282828"/>
              </a:solidFill>
              <a:latin typeface="Calibri"/>
              <a:ea typeface="+mn-ea"/>
              <a:cs typeface="Calibri"/>
            </a:endParaRPr>
          </a:p>
        </p:txBody>
      </p:sp>
      <p:sp>
        <p:nvSpPr>
          <p:cNvPr id="80" name="TextBox 79"/>
          <p:cNvSpPr txBox="1"/>
          <p:nvPr/>
        </p:nvSpPr>
        <p:spPr>
          <a:xfrm>
            <a:off x="6418301" y="2495550"/>
            <a:ext cx="1292341" cy="230832"/>
          </a:xfrm>
          <a:prstGeom prst="rect">
            <a:avLst/>
          </a:prstGeom>
          <a:noFill/>
        </p:spPr>
        <p:txBody>
          <a:bodyPr wrap="none" rtlCol="0">
            <a:spAutoFit/>
          </a:bodyPr>
          <a:lstStyle/>
          <a:p>
            <a:pPr algn="l">
              <a:buNone/>
            </a:pPr>
            <a:r>
              <a:rPr lang="en-US" sz="900" b="1" i="0" dirty="0" err="1">
                <a:solidFill>
                  <a:srgbClr val="282828"/>
                </a:solidFill>
                <a:latin typeface="Calibri"/>
                <a:ea typeface="+mn-ea"/>
                <a:cs typeface="Calibri"/>
              </a:rPr>
              <a:t>Задержка</a:t>
            </a:r>
            <a:r>
              <a:rPr lang="en-US" sz="900" b="1" i="0" dirty="0">
                <a:solidFill>
                  <a:srgbClr val="282828"/>
                </a:solidFill>
                <a:latin typeface="Calibri"/>
                <a:ea typeface="+mn-ea"/>
                <a:cs typeface="Calibri"/>
              </a:rPr>
              <a:t> </a:t>
            </a:r>
            <a:r>
              <a:rPr lang="en-US" sz="900" b="1" i="0" dirty="0" err="1">
                <a:solidFill>
                  <a:srgbClr val="282828"/>
                </a:solidFill>
                <a:latin typeface="Calibri"/>
                <a:ea typeface="+mn-ea"/>
                <a:cs typeface="Calibri"/>
              </a:rPr>
              <a:t>реактивная</a:t>
            </a:r>
            <a:endParaRPr lang="en-US" sz="900" b="1" i="0" dirty="0">
              <a:solidFill>
                <a:srgbClr val="282828"/>
              </a:solidFill>
              <a:latin typeface="Calibri"/>
              <a:ea typeface="+mn-ea"/>
              <a:cs typeface="Calibri"/>
            </a:endParaRPr>
          </a:p>
        </p:txBody>
      </p:sp>
      <p:sp>
        <p:nvSpPr>
          <p:cNvPr id="81" name="Flowchart: Decision 80"/>
          <p:cNvSpPr>
            <a:spLocks noChangeAspect="1"/>
          </p:cNvSpPr>
          <p:nvPr/>
        </p:nvSpPr>
        <p:spPr bwMode="auto">
          <a:xfrm>
            <a:off x="4572000" y="2037283"/>
            <a:ext cx="108532" cy="102407"/>
          </a:xfrm>
          <a:prstGeom prst="flowChartDecision">
            <a:avLst/>
          </a:prstGeom>
          <a:solidFill>
            <a:srgbClr val="13A8AF"/>
          </a:solidFill>
          <a:ln w="15875">
            <a:solidFill>
              <a:schemeClr val="bg1">
                <a:alpha val="60000"/>
              </a:schemeClr>
            </a:solidFill>
            <a:miter lim="800000"/>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
        <p:nvSpPr>
          <p:cNvPr id="82" name="TextBox 81"/>
          <p:cNvSpPr txBox="1"/>
          <p:nvPr/>
        </p:nvSpPr>
        <p:spPr>
          <a:xfrm>
            <a:off x="4545884" y="1809750"/>
            <a:ext cx="1593706" cy="230832"/>
          </a:xfrm>
          <a:prstGeom prst="rect">
            <a:avLst/>
          </a:prstGeom>
          <a:noFill/>
        </p:spPr>
        <p:txBody>
          <a:bodyPr wrap="none" rtlCol="0">
            <a:spAutoFit/>
          </a:bodyPr>
          <a:lstStyle/>
          <a:p>
            <a:pPr algn="l">
              <a:buNone/>
            </a:pPr>
            <a:r>
              <a:rPr lang="en-US" sz="900" b="1" i="0" dirty="0" err="1">
                <a:solidFill>
                  <a:srgbClr val="282828"/>
                </a:solidFill>
                <a:latin typeface="Calibri"/>
                <a:ea typeface="+mn-ea"/>
                <a:cs typeface="Calibri"/>
              </a:rPr>
              <a:t>Опережение</a:t>
            </a:r>
            <a:r>
              <a:rPr lang="en-US" sz="900" b="1" i="0" dirty="0">
                <a:solidFill>
                  <a:srgbClr val="282828"/>
                </a:solidFill>
                <a:latin typeface="Calibri"/>
                <a:ea typeface="+mn-ea"/>
                <a:cs typeface="Calibri"/>
              </a:rPr>
              <a:t> </a:t>
            </a:r>
            <a:r>
              <a:rPr lang="en-US" sz="900" b="1" i="0" dirty="0" err="1">
                <a:solidFill>
                  <a:srgbClr val="282828"/>
                </a:solidFill>
                <a:latin typeface="Calibri"/>
                <a:ea typeface="+mn-ea"/>
                <a:cs typeface="Calibri"/>
              </a:rPr>
              <a:t>упреждающее</a:t>
            </a:r>
            <a:endParaRPr lang="en-US" sz="900" b="1" i="0" dirty="0">
              <a:solidFill>
                <a:srgbClr val="282828"/>
              </a:solidFill>
              <a:latin typeface="Calibri"/>
              <a:ea typeface="+mn-ea"/>
              <a:cs typeface="Calibri"/>
            </a:endParaRPr>
          </a:p>
        </p:txBody>
      </p:sp>
    </p:spTree>
    <p:extLst>
      <p:ext uri="{BB962C8B-B14F-4D97-AF65-F5344CB8AC3E}">
        <p14:creationId xmlns:p14="http://schemas.microsoft.com/office/powerpoint/2010/main" val="356643908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AutoShape 33"/>
          <p:cNvSpPr>
            <a:spLocks noChangeAspect="1" noChangeArrowheads="1" noTextEdit="1"/>
          </p:cNvSpPr>
          <p:nvPr/>
        </p:nvSpPr>
        <p:spPr bwMode="auto">
          <a:xfrm>
            <a:off x="2646781" y="954650"/>
            <a:ext cx="1968655" cy="3190462"/>
          </a:xfrm>
          <a:prstGeom prst="rect">
            <a:avLst/>
          </a:prstGeom>
          <a:solidFill>
            <a:schemeClr val="bg1"/>
          </a:solidFill>
          <a:ln>
            <a:noFill/>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95" name="TextBox 94"/>
          <p:cNvSpPr txBox="1"/>
          <p:nvPr/>
        </p:nvSpPr>
        <p:spPr>
          <a:xfrm>
            <a:off x="4489430" y="971550"/>
            <a:ext cx="3368718" cy="576072"/>
          </a:xfrm>
          <a:prstGeom prst="rect">
            <a:avLst/>
          </a:prstGeom>
          <a:solidFill>
            <a:srgbClr val="09484B"/>
          </a:solidFill>
          <a:ln w="12700">
            <a:solidFill>
              <a:srgbClr val="13A8AF"/>
            </a:solidFill>
          </a:ln>
        </p:spPr>
        <p:style>
          <a:lnRef idx="3">
            <a:schemeClr val="lt1"/>
          </a:lnRef>
          <a:fillRef idx="1">
            <a:schemeClr val="accent4"/>
          </a:fillRef>
          <a:effectRef idx="1">
            <a:schemeClr val="accent4"/>
          </a:effectRef>
          <a:fontRef idx="minor">
            <a:schemeClr val="lt1"/>
          </a:fontRef>
        </p:style>
        <p:txBody>
          <a:bodyPr wrap="none" lIns="128016" rtlCol="0">
            <a:noAutofit/>
          </a:bodyPr>
          <a:lstStyle/>
          <a:p>
            <a:pPr algn="l">
              <a:buNone/>
            </a:pPr>
            <a:r>
              <a:rPr lang="en-US" sz="1100" b="1" i="0">
                <a:solidFill>
                  <a:srgbClr val="66FFFF"/>
                </a:solidFill>
                <a:effectLst>
                  <a:outerShdw blurRad="38100" dist="38100" dir="2700000" algn="tl">
                    <a:srgbClr val="000000">
                      <a:alpha val="43137"/>
                    </a:srgbClr>
                  </a:outerShdw>
                </a:effectLst>
                <a:latin typeface="Calibri"/>
                <a:ea typeface="+mn-ea"/>
                <a:cs typeface="+mn-cs"/>
              </a:rPr>
              <a:t>Аварийная остановка, %:  </a:t>
            </a:r>
            <a:r>
              <a:rPr lang="en-US" sz="1200" b="1" i="0">
                <a:solidFill>
                  <a:srgbClr val="FFFF00"/>
                </a:solidFill>
                <a:effectLst>
                  <a:outerShdw blurRad="38100" dist="38100" dir="2700000" algn="tl">
                    <a:srgbClr val="000000">
                      <a:alpha val="43137"/>
                    </a:srgbClr>
                  </a:outerShdw>
                </a:effectLst>
                <a:latin typeface="Calibri"/>
                <a:ea typeface="+mn-ea"/>
                <a:cs typeface="+mn-cs"/>
              </a:rPr>
              <a:t>57,47%</a:t>
            </a:r>
          </a:p>
          <a:p>
            <a:pPr algn="l">
              <a:buNone/>
            </a:pPr>
            <a:r>
              <a:rPr lang="en-US" sz="1100" b="1" i="0">
                <a:solidFill>
                  <a:srgbClr val="66FFFF"/>
                </a:solidFill>
                <a:effectLst>
                  <a:outerShdw blurRad="38100" dist="38100" dir="2700000" algn="tl">
                    <a:srgbClr val="000000">
                      <a:alpha val="43137"/>
                    </a:srgbClr>
                  </a:outerShdw>
                </a:effectLst>
                <a:latin typeface="Calibri"/>
                <a:ea typeface="+mn-ea"/>
                <a:cs typeface="+mn-cs"/>
              </a:rPr>
              <a:t>Время до отключения:  </a:t>
            </a:r>
            <a:r>
              <a:rPr lang="en-US" sz="1200" b="1" i="0">
                <a:solidFill>
                  <a:srgbClr val="FFFF00"/>
                </a:solidFill>
                <a:effectLst>
                  <a:outerShdw blurRad="38100" dist="38100" dir="2700000" algn="tl">
                    <a:srgbClr val="000000">
                      <a:alpha val="43137"/>
                    </a:srgbClr>
                  </a:outerShdw>
                </a:effectLst>
                <a:latin typeface="Calibri"/>
                <a:ea typeface="+mn-ea"/>
                <a:cs typeface="+mn-cs"/>
              </a:rPr>
              <a:t>2,75 дня</a:t>
            </a:r>
          </a:p>
          <a:p>
            <a:pPr algn="l">
              <a:buNone/>
            </a:pPr>
            <a:r>
              <a:rPr lang="en-US" sz="1100" b="0" i="0">
                <a:solidFill>
                  <a:srgbClr val="66FFFF"/>
                </a:solidFill>
                <a:effectLst>
                  <a:outerShdw blurRad="38100" dist="38100" dir="2700000" algn="tl">
                    <a:srgbClr val="000000">
                      <a:alpha val="43137"/>
                    </a:srgbClr>
                  </a:outerShdw>
                </a:effectLst>
                <a:latin typeface="Calibri"/>
                <a:ea typeface="+mn-ea"/>
                <a:cs typeface="+mn-cs"/>
              </a:rPr>
              <a:t>Предварительная осведомленность:  </a:t>
            </a:r>
            <a:r>
              <a:rPr lang="en-US" sz="1200" b="0" i="0">
                <a:solidFill>
                  <a:srgbClr val="FFFFCC"/>
                </a:solidFill>
                <a:effectLst>
                  <a:outerShdw blurRad="38100" dist="38100" dir="2700000" algn="tl">
                    <a:srgbClr val="000000">
                      <a:alpha val="43137"/>
                    </a:srgbClr>
                  </a:outerShdw>
                </a:effectLst>
                <a:latin typeface="Calibri"/>
                <a:ea typeface="+mn-ea"/>
                <a:cs typeface="+mn-cs"/>
              </a:rPr>
              <a:t>1 день</a:t>
            </a:r>
          </a:p>
        </p:txBody>
      </p:sp>
      <p:sp>
        <p:nvSpPr>
          <p:cNvPr id="84002" name="Rectangle 34"/>
          <p:cNvSpPr>
            <a:spLocks noChangeArrowheads="1"/>
          </p:cNvSpPr>
          <p:nvPr/>
        </p:nvSpPr>
        <p:spPr bwMode="auto">
          <a:xfrm>
            <a:off x="0" y="-138499"/>
            <a:ext cx="65" cy="276999"/>
          </a:xfrm>
          <a:prstGeom prst="rect">
            <a:avLst/>
          </a:prstGeom>
          <a:noFill/>
          <a:ln w="9525" cap="flat" cmpd="sng" algn="ctr">
            <a:noFill/>
            <a:prstDash val="solid"/>
            <a:miter lim="800000"/>
            <a:headEnd/>
            <a:tailEnd/>
          </a:ln>
          <a:effectLst>
            <a:prstShdw prst="shdw13" dist="53882" dir="13500000">
              <a:schemeClr val="bg2">
                <a:alpha val="50000"/>
              </a:schemeClr>
            </a:prstShdw>
          </a:effectLst>
        </p:spPr>
        <p:txBody>
          <a:bodyPr vert="horz" wrap="none" lIns="0" tIns="0" rIns="0" bIns="0" numCol="1" anchor="ctr" anchorCtr="0" compatLnSpc="1">
            <a:prstTxWarp prst="textNoShape">
              <a:avLst/>
            </a:prstTxWarp>
            <a:spAutoFit/>
          </a:bodyPr>
          <a:lstStyle/>
          <a:p>
            <a:endParaRPr lang="en-US" dirty="0"/>
          </a:p>
        </p:txBody>
      </p:sp>
      <p:sp>
        <p:nvSpPr>
          <p:cNvPr id="67" name="Down Arrow 66"/>
          <p:cNvSpPr/>
          <p:nvPr/>
        </p:nvSpPr>
        <p:spPr bwMode="auto">
          <a:xfrm>
            <a:off x="4502389" y="1790599"/>
            <a:ext cx="238008" cy="302228"/>
          </a:xfrm>
          <a:prstGeom prst="downArrow">
            <a:avLst>
              <a:gd name="adj1" fmla="val 63565"/>
              <a:gd name="adj2" fmla="val 63227"/>
            </a:avLst>
          </a:prstGeom>
          <a:gradFill>
            <a:gsLst>
              <a:gs pos="0">
                <a:srgbClr val="13A8AF">
                  <a:lumMod val="70000"/>
                </a:srgbClr>
              </a:gs>
              <a:gs pos="80000">
                <a:srgbClr val="13A8AF"/>
              </a:gs>
            </a:gsLst>
          </a:gradFill>
          <a:ln>
            <a:solidFill>
              <a:srgbClr val="13A8AF"/>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
        <p:nvSpPr>
          <p:cNvPr id="68" name="TextBox 67"/>
          <p:cNvSpPr txBox="1"/>
          <p:nvPr/>
        </p:nvSpPr>
        <p:spPr>
          <a:xfrm>
            <a:off x="4427980" y="1599615"/>
            <a:ext cx="2430036" cy="307777"/>
          </a:xfrm>
          <a:prstGeom prst="rect">
            <a:avLst/>
          </a:prstGeom>
          <a:gradFill>
            <a:gsLst>
              <a:gs pos="0">
                <a:srgbClr val="13A8AF">
                  <a:lumMod val="70000"/>
                </a:srgbClr>
              </a:gs>
              <a:gs pos="80000">
                <a:srgbClr val="13A8AF"/>
              </a:gs>
            </a:gsLst>
          </a:gradFill>
          <a:ln>
            <a:solidFill>
              <a:srgbClr val="13A8AF"/>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l">
              <a:buNone/>
            </a:pPr>
            <a:r>
              <a:rPr lang="en-US" sz="1400" b="1" i="0" dirty="0" err="1" smtClean="0">
                <a:effectLst>
                  <a:outerShdw blurRad="50800" dist="38100" dir="2700000" algn="tl">
                    <a:prstClr val="black">
                      <a:alpha val="40000"/>
                    </a:prstClr>
                  </a:outerShdw>
                </a:effectLst>
                <a:latin typeface="Calibri"/>
                <a:ea typeface="+mn-ea"/>
                <a:cs typeface="Calibri"/>
              </a:rPr>
              <a:t>Опережение</a:t>
            </a:r>
            <a:r>
              <a:rPr lang="en-US" sz="1400" b="1" i="0" dirty="0" smtClean="0">
                <a:effectLst>
                  <a:outerShdw blurRad="50800" dist="38100" dir="2700000" algn="tl">
                    <a:prstClr val="black">
                      <a:alpha val="40000"/>
                    </a:prstClr>
                  </a:outerShdw>
                </a:effectLst>
                <a:latin typeface="Calibri"/>
                <a:ea typeface="+mn-ea"/>
                <a:cs typeface="Calibri"/>
              </a:rPr>
              <a:t> </a:t>
            </a:r>
            <a:r>
              <a:rPr lang="en-US" sz="1400" b="1" i="0" dirty="0" err="1" smtClean="0">
                <a:effectLst>
                  <a:outerShdw blurRad="50800" dist="38100" dir="2700000" algn="tl">
                    <a:prstClr val="black">
                      <a:alpha val="40000"/>
                    </a:prstClr>
                  </a:outerShdw>
                </a:effectLst>
                <a:latin typeface="Calibri"/>
                <a:ea typeface="+mn-ea"/>
                <a:cs typeface="Calibri"/>
              </a:rPr>
              <a:t>упреждающее</a:t>
            </a:r>
            <a:endParaRPr lang="en-US" sz="1400" b="1" i="0" dirty="0">
              <a:effectLst>
                <a:outerShdw blurRad="50800" dist="38100" dir="2700000" algn="tl">
                  <a:prstClr val="black">
                    <a:alpha val="40000"/>
                  </a:prstClr>
                </a:outerShdw>
              </a:effectLst>
              <a:latin typeface="Calibri"/>
              <a:ea typeface="+mn-ea"/>
              <a:cs typeface="Calibri"/>
            </a:endParaRPr>
          </a:p>
        </p:txBody>
      </p:sp>
      <p:sp>
        <p:nvSpPr>
          <p:cNvPr id="33" name="Rectangle 32"/>
          <p:cNvSpPr/>
          <p:nvPr/>
        </p:nvSpPr>
        <p:spPr bwMode="auto">
          <a:xfrm>
            <a:off x="156558" y="951525"/>
            <a:ext cx="2039112" cy="363474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dirty="0" smtClean="0">
              <a:ln>
                <a:noFill/>
              </a:ln>
              <a:solidFill>
                <a:srgbClr val="292929"/>
              </a:solidFill>
              <a:effectLst/>
              <a:latin typeface="Arial" charset="0"/>
            </a:endParaRPr>
          </a:p>
        </p:txBody>
      </p:sp>
      <p:sp>
        <p:nvSpPr>
          <p:cNvPr id="34" name="Rectangle 33"/>
          <p:cNvSpPr/>
          <p:nvPr/>
        </p:nvSpPr>
        <p:spPr bwMode="auto">
          <a:xfrm>
            <a:off x="179736" y="1251115"/>
            <a:ext cx="1987955" cy="651114"/>
          </a:xfrm>
          <a:prstGeom prst="rect">
            <a:avLst/>
          </a:prstGeom>
          <a:gradFill>
            <a:gsLst>
              <a:gs pos="0">
                <a:schemeClr val="accent5">
                  <a:lumMod val="94000"/>
                </a:schemeClr>
              </a:gs>
              <a:gs pos="100000">
                <a:schemeClr val="accent5">
                  <a:tint val="15000"/>
                  <a:satMod val="350000"/>
                </a:schemeClr>
              </a:gs>
            </a:gsLst>
          </a:gra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64008" tIns="64008" rIns="64008" bIns="64008" numCol="1" rtlCol="0" anchor="t" anchorCtr="0" compatLnSpc="1">
            <a:prstTxWarp prst="textNoShape">
              <a:avLst/>
            </a:prstTxWarp>
          </a:bodyPr>
          <a:lstStyle/>
          <a:p>
            <a:pPr algn="l">
              <a:buNone/>
            </a:pPr>
            <a:r>
              <a:rPr lang="en-US" sz="900" b="1" i="0" dirty="0" err="1">
                <a:latin typeface="Tahoma"/>
                <a:cs typeface="Tahoma"/>
              </a:rPr>
              <a:t>Поток</a:t>
            </a:r>
            <a:r>
              <a:rPr lang="en-US" sz="900" b="1" i="0" dirty="0">
                <a:latin typeface="Tahoma"/>
                <a:cs typeface="Tahoma"/>
              </a:rPr>
              <a:t> </a:t>
            </a:r>
            <a:r>
              <a:rPr lang="en-US" sz="900" b="1" i="0" dirty="0" err="1">
                <a:latin typeface="Tahoma"/>
                <a:cs typeface="Tahoma"/>
              </a:rPr>
              <a:t>кислого</a:t>
            </a:r>
            <a:r>
              <a:rPr lang="en-US" sz="900" b="1" i="0" dirty="0">
                <a:latin typeface="Tahoma"/>
                <a:cs typeface="Tahoma"/>
              </a:rPr>
              <a:t> </a:t>
            </a:r>
            <a:r>
              <a:rPr lang="en-US" sz="900" b="1" i="0" dirty="0" err="1">
                <a:latin typeface="Tahoma"/>
                <a:cs typeface="Tahoma"/>
              </a:rPr>
              <a:t>газа</a:t>
            </a:r>
            <a:r>
              <a:rPr lang="en-US" sz="900" b="1" i="0" dirty="0">
                <a:latin typeface="Tahoma"/>
                <a:cs typeface="Tahoma"/>
              </a:rPr>
              <a:t> в RF</a:t>
            </a:r>
          </a:p>
          <a:p>
            <a:pPr algn="l">
              <a:buNone/>
            </a:pPr>
            <a:r>
              <a:rPr lang="en-US" sz="900" b="0" i="1" dirty="0" err="1">
                <a:latin typeface="Tahoma"/>
                <a:cs typeface="Tahoma"/>
              </a:rPr>
              <a:t>Неустойчивое</a:t>
            </a:r>
            <a:r>
              <a:rPr lang="en-US" sz="900" b="0" i="1" dirty="0">
                <a:latin typeface="Tahoma"/>
                <a:cs typeface="Tahoma"/>
              </a:rPr>
              <a:t> </a:t>
            </a:r>
            <a:r>
              <a:rPr lang="en-US" sz="900" b="0" i="1" dirty="0" err="1">
                <a:latin typeface="Tahoma"/>
                <a:cs typeface="Tahoma"/>
              </a:rPr>
              <a:t>состояние</a:t>
            </a:r>
            <a:endParaRPr lang="en-US" sz="900" b="0" i="1" dirty="0">
              <a:latin typeface="Tahoma"/>
              <a:cs typeface="Tahoma"/>
            </a:endParaRPr>
          </a:p>
        </p:txBody>
      </p:sp>
      <p:sp>
        <p:nvSpPr>
          <p:cNvPr id="35" name="Rectangle 34"/>
          <p:cNvSpPr/>
          <p:nvPr/>
        </p:nvSpPr>
        <p:spPr bwMode="auto">
          <a:xfrm>
            <a:off x="222153" y="1579141"/>
            <a:ext cx="1824086" cy="241883"/>
          </a:xfrm>
          <a:prstGeom prst="rect">
            <a:avLst/>
          </a:prstGeom>
          <a:gradFill>
            <a:gsLst>
              <a:gs pos="0">
                <a:schemeClr val="tx1">
                  <a:lumMod val="75000"/>
                  <a:lumOff val="25000"/>
                </a:schemeClr>
              </a:gs>
              <a:gs pos="80000">
                <a:schemeClr val="tx1">
                  <a:lumMod val="50000"/>
                  <a:lumOff val="50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52" name="Rectangle 51"/>
          <p:cNvSpPr/>
          <p:nvPr/>
        </p:nvSpPr>
        <p:spPr bwMode="auto">
          <a:xfrm>
            <a:off x="223169" y="1579141"/>
            <a:ext cx="1415603" cy="241883"/>
          </a:xfrm>
          <a:prstGeom prst="rect">
            <a:avLst/>
          </a:prstGeom>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54" name="Rectangle 53"/>
          <p:cNvSpPr/>
          <p:nvPr/>
        </p:nvSpPr>
        <p:spPr bwMode="auto">
          <a:xfrm>
            <a:off x="179736" y="1913492"/>
            <a:ext cx="1987955" cy="651114"/>
          </a:xfrm>
          <a:prstGeom prst="rect">
            <a:avLst/>
          </a:prstGeom>
          <a:gradFill>
            <a:gsLst>
              <a:gs pos="0">
                <a:schemeClr val="accent5">
                  <a:lumMod val="94000"/>
                </a:schemeClr>
              </a:gs>
              <a:gs pos="100000">
                <a:schemeClr val="accent5">
                  <a:tint val="15000"/>
                  <a:satMod val="350000"/>
                </a:schemeClr>
              </a:gs>
            </a:gsLst>
          </a:gra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64008" tIns="64008" rIns="64008" bIns="64008" numCol="1" rtlCol="0" anchor="t" anchorCtr="0" compatLnSpc="1">
            <a:prstTxWarp prst="textNoShape">
              <a:avLst/>
            </a:prstTxWarp>
          </a:bodyPr>
          <a:lstStyle/>
          <a:p>
            <a:pPr algn="l">
              <a:buNone/>
            </a:pPr>
            <a:r>
              <a:rPr lang="en-US" sz="900" b="1" i="0" dirty="0" err="1">
                <a:latin typeface="Tahoma"/>
                <a:cs typeface="Tahoma"/>
              </a:rPr>
              <a:t>Давление</a:t>
            </a:r>
            <a:r>
              <a:rPr lang="en-US" sz="900" b="1" i="0" dirty="0">
                <a:latin typeface="Tahoma"/>
                <a:cs typeface="Tahoma"/>
              </a:rPr>
              <a:t> </a:t>
            </a:r>
            <a:r>
              <a:rPr lang="en-US" sz="900" b="1" i="0" dirty="0" err="1">
                <a:latin typeface="Tahoma"/>
                <a:cs typeface="Tahoma"/>
              </a:rPr>
              <a:t>кислого</a:t>
            </a:r>
            <a:r>
              <a:rPr lang="en-US" sz="900" b="1" i="0" dirty="0">
                <a:latin typeface="Tahoma"/>
                <a:cs typeface="Tahoma"/>
              </a:rPr>
              <a:t> </a:t>
            </a:r>
            <a:r>
              <a:rPr lang="en-US" sz="900" b="1" i="0" dirty="0" err="1">
                <a:latin typeface="Tahoma"/>
                <a:cs typeface="Tahoma"/>
              </a:rPr>
              <a:t>газа</a:t>
            </a:r>
            <a:endParaRPr lang="en-US" sz="900" b="1" i="0" dirty="0">
              <a:latin typeface="Tahoma"/>
              <a:cs typeface="Tahoma"/>
            </a:endParaRPr>
          </a:p>
          <a:p>
            <a:pPr algn="l">
              <a:buNone/>
            </a:pPr>
            <a:r>
              <a:rPr lang="en-US" sz="900" b="0" i="1" dirty="0" err="1">
                <a:latin typeface="Tahoma"/>
                <a:cs typeface="Tahoma"/>
              </a:rPr>
              <a:t>Неустойчивое</a:t>
            </a:r>
            <a:r>
              <a:rPr lang="en-US" sz="900" b="0" i="1" dirty="0">
                <a:latin typeface="Tahoma"/>
                <a:cs typeface="Tahoma"/>
              </a:rPr>
              <a:t> </a:t>
            </a:r>
            <a:r>
              <a:rPr lang="en-US" sz="900" b="0" i="1" dirty="0" err="1">
                <a:latin typeface="Tahoma"/>
                <a:cs typeface="Tahoma"/>
              </a:rPr>
              <a:t>состояние</a:t>
            </a:r>
            <a:endParaRPr lang="en-US" sz="900" b="0" i="1" dirty="0">
              <a:latin typeface="Tahoma"/>
              <a:cs typeface="Tahoma"/>
            </a:endParaRPr>
          </a:p>
        </p:txBody>
      </p:sp>
      <p:sp>
        <p:nvSpPr>
          <p:cNvPr id="56" name="Rectangle 55"/>
          <p:cNvSpPr/>
          <p:nvPr/>
        </p:nvSpPr>
        <p:spPr bwMode="auto">
          <a:xfrm>
            <a:off x="215740" y="2244163"/>
            <a:ext cx="1842668" cy="240047"/>
          </a:xfrm>
          <a:prstGeom prst="rect">
            <a:avLst/>
          </a:prstGeom>
          <a:gradFill>
            <a:gsLst>
              <a:gs pos="0">
                <a:schemeClr val="tx1">
                  <a:lumMod val="75000"/>
                  <a:lumOff val="25000"/>
                </a:schemeClr>
              </a:gs>
              <a:gs pos="80000">
                <a:schemeClr val="tx1">
                  <a:lumMod val="50000"/>
                  <a:lumOff val="50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58" name="Rectangle 57"/>
          <p:cNvSpPr/>
          <p:nvPr/>
        </p:nvSpPr>
        <p:spPr bwMode="auto">
          <a:xfrm>
            <a:off x="214724" y="2244163"/>
            <a:ext cx="860945" cy="236504"/>
          </a:xfrm>
          <a:prstGeom prst="rect">
            <a:avLst/>
          </a:prstGeom>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59" name="Rectangle 58"/>
          <p:cNvSpPr/>
          <p:nvPr/>
        </p:nvSpPr>
        <p:spPr bwMode="auto">
          <a:xfrm>
            <a:off x="179736" y="954650"/>
            <a:ext cx="1987955" cy="266913"/>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45720" tIns="45720" rIns="45720" bIns="45720" numCol="1" rtlCol="0" anchor="ctr" anchorCtr="0" compatLnSpc="1">
            <a:prstTxWarp prst="textNoShape">
              <a:avLst/>
            </a:prstTxWarp>
            <a:noAutofit/>
          </a:bodyPr>
          <a:lstStyle/>
          <a:p>
            <a:pPr marL="0" marR="0" indent="0" algn="ctr" defTabSz="914400">
              <a:lnSpc>
                <a:spcPct val="100000"/>
              </a:lnSpc>
              <a:spcBef>
                <a:spcPts val="720"/>
              </a:spcBef>
              <a:spcAft>
                <a:spcPts val="245"/>
              </a:spcAft>
              <a:buNone/>
            </a:pPr>
            <a:r>
              <a:rPr lang="en-US" sz="1200" b="0" i="0" u="none" strike="noStrike" cap="none" baseline="0">
                <a:solidFill>
                  <a:srgbClr val="FFFFFF"/>
                </a:solidFill>
                <a:effectLst>
                  <a:outerShdw blurRad="50800" dist="38100" dir="2700000" algn="tl">
                    <a:prstClr val="black">
                      <a:alpha val="40000"/>
                    </a:prstClr>
                  </a:outerShdw>
                </a:effectLst>
                <a:latin typeface="Trebuchet MS"/>
                <a:ea typeface="+mn-ea"/>
                <a:cs typeface="+mn-cs"/>
              </a:rPr>
              <a:t>Индикаторные показатели</a:t>
            </a:r>
          </a:p>
        </p:txBody>
      </p:sp>
      <p:sp>
        <p:nvSpPr>
          <p:cNvPr id="69" name="Rectangle 68"/>
          <p:cNvSpPr/>
          <p:nvPr/>
        </p:nvSpPr>
        <p:spPr bwMode="auto">
          <a:xfrm>
            <a:off x="179736" y="2583677"/>
            <a:ext cx="1987955" cy="651114"/>
          </a:xfrm>
          <a:prstGeom prst="rect">
            <a:avLst/>
          </a:prstGeom>
          <a:gradFill>
            <a:gsLst>
              <a:gs pos="0">
                <a:schemeClr val="accent5">
                  <a:lumMod val="94000"/>
                </a:schemeClr>
              </a:gs>
              <a:gs pos="100000">
                <a:schemeClr val="accent5">
                  <a:tint val="15000"/>
                  <a:satMod val="350000"/>
                </a:schemeClr>
              </a:gs>
            </a:gsLst>
          </a:gra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64008" tIns="18000" rIns="64008" bIns="64008" numCol="1" rtlCol="0" anchor="t" anchorCtr="0" compatLnSpc="1">
            <a:prstTxWarp prst="textNoShape">
              <a:avLst/>
            </a:prstTxWarp>
          </a:bodyPr>
          <a:lstStyle/>
          <a:p>
            <a:pPr algn="l">
              <a:lnSpc>
                <a:spcPts val="1000"/>
              </a:lnSpc>
              <a:buNone/>
            </a:pPr>
            <a:r>
              <a:rPr lang="en-US" sz="900" b="1" i="0" dirty="0" err="1">
                <a:latin typeface="Tahoma"/>
                <a:cs typeface="Tahoma"/>
              </a:rPr>
              <a:t>Давление</a:t>
            </a:r>
            <a:r>
              <a:rPr lang="en-US" sz="900" b="1" i="0" dirty="0">
                <a:latin typeface="Tahoma"/>
                <a:cs typeface="Tahoma"/>
              </a:rPr>
              <a:t> </a:t>
            </a:r>
            <a:r>
              <a:rPr lang="en-US" sz="900" b="1" i="0" dirty="0" err="1">
                <a:latin typeface="Tahoma"/>
                <a:cs typeface="Tahoma"/>
              </a:rPr>
              <a:t>воздуха</a:t>
            </a:r>
            <a:r>
              <a:rPr lang="en-US" sz="900" b="1" i="0" dirty="0">
                <a:latin typeface="Tahoma"/>
                <a:cs typeface="Tahoma"/>
              </a:rPr>
              <a:t> </a:t>
            </a:r>
            <a:r>
              <a:rPr lang="en-US" sz="900" b="1" i="0" dirty="0" smtClean="0">
                <a:latin typeface="Tahoma"/>
                <a:cs typeface="Tahoma"/>
              </a:rPr>
              <a:t/>
            </a:r>
            <a:br>
              <a:rPr lang="en-US" sz="900" b="1" i="0" dirty="0" smtClean="0">
                <a:latin typeface="Tahoma"/>
                <a:cs typeface="Tahoma"/>
              </a:rPr>
            </a:br>
            <a:r>
              <a:rPr lang="en-US" sz="900" b="0" i="1" dirty="0" err="1" smtClean="0">
                <a:latin typeface="Tahoma"/>
                <a:cs typeface="Tahoma"/>
              </a:rPr>
              <a:t>Неустойчивое</a:t>
            </a:r>
            <a:r>
              <a:rPr lang="en-US" sz="900" b="0" i="1" dirty="0" smtClean="0">
                <a:latin typeface="Tahoma"/>
                <a:cs typeface="Tahoma"/>
              </a:rPr>
              <a:t> </a:t>
            </a:r>
            <a:r>
              <a:rPr lang="en-US" sz="900" b="0" i="1" dirty="0" err="1">
                <a:latin typeface="Tahoma"/>
                <a:cs typeface="Tahoma"/>
              </a:rPr>
              <a:t>состояние</a:t>
            </a:r>
            <a:endParaRPr lang="en-US" sz="900" b="0" i="1" dirty="0">
              <a:latin typeface="Tahoma"/>
              <a:cs typeface="Tahoma"/>
            </a:endParaRPr>
          </a:p>
        </p:txBody>
      </p:sp>
      <p:sp>
        <p:nvSpPr>
          <p:cNvPr id="70" name="Rectangle 69"/>
          <p:cNvSpPr/>
          <p:nvPr/>
        </p:nvSpPr>
        <p:spPr bwMode="auto">
          <a:xfrm>
            <a:off x="215740" y="2941133"/>
            <a:ext cx="1842668" cy="241617"/>
          </a:xfrm>
          <a:prstGeom prst="rect">
            <a:avLst/>
          </a:prstGeom>
          <a:gradFill>
            <a:gsLst>
              <a:gs pos="0">
                <a:schemeClr val="tx1">
                  <a:lumMod val="75000"/>
                  <a:lumOff val="25000"/>
                </a:schemeClr>
              </a:gs>
              <a:gs pos="80000">
                <a:schemeClr val="tx1">
                  <a:lumMod val="50000"/>
                  <a:lumOff val="50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71" name="Rectangle 70"/>
          <p:cNvSpPr/>
          <p:nvPr/>
        </p:nvSpPr>
        <p:spPr bwMode="auto">
          <a:xfrm>
            <a:off x="214724" y="2941132"/>
            <a:ext cx="1118479" cy="241617"/>
          </a:xfrm>
          <a:prstGeom prst="rect">
            <a:avLst/>
          </a:prstGeom>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72" name="Rectangle 71"/>
          <p:cNvSpPr/>
          <p:nvPr/>
        </p:nvSpPr>
        <p:spPr bwMode="auto">
          <a:xfrm>
            <a:off x="223169" y="2946246"/>
            <a:ext cx="1835239" cy="236504"/>
          </a:xfrm>
          <a:prstGeom prst="rect">
            <a:avLst/>
          </a:prstGeom>
          <a:no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4008" tIns="64008" rIns="64008" bIns="64008" numCol="1" rtlCol="0" anchor="t" anchorCtr="0" compatLnSpc="1">
            <a:prstTxWarp prst="textNoShape">
              <a:avLst/>
            </a:prstTxWarp>
          </a:bodyPr>
          <a:lstStyle/>
          <a:p>
            <a:pPr algn="l">
              <a:buNone/>
            </a:pPr>
            <a:r>
              <a:rPr lang="en-US" sz="1200" b="1" i="0">
                <a:solidFill>
                  <a:srgbClr val="FFFFFF"/>
                </a:solidFill>
                <a:latin typeface="Trebuchet MS"/>
                <a:ea typeface="+mn-ea"/>
                <a:cs typeface="+mn-cs"/>
              </a:rPr>
              <a:t>Отказ 61,7% </a:t>
            </a:r>
          </a:p>
          <a:p>
            <a:pPr algn="l">
              <a:buNone/>
            </a:pPr>
            <a:endParaRPr lang="en-US" sz="1200" strike="noStrike" dirty="0" smtClean="0">
              <a:solidFill>
                <a:schemeClr val="bg1"/>
              </a:solidFill>
              <a:latin typeface="Trebuchet MS"/>
            </a:endParaRPr>
          </a:p>
        </p:txBody>
      </p:sp>
      <p:sp>
        <p:nvSpPr>
          <p:cNvPr id="73" name="Rectangle 72"/>
          <p:cNvSpPr/>
          <p:nvPr/>
        </p:nvSpPr>
        <p:spPr bwMode="auto">
          <a:xfrm>
            <a:off x="222154" y="2247706"/>
            <a:ext cx="1836255" cy="236504"/>
          </a:xfrm>
          <a:prstGeom prst="rect">
            <a:avLst/>
          </a:prstGeom>
          <a:no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74" name="Rectangle 73"/>
          <p:cNvSpPr/>
          <p:nvPr/>
        </p:nvSpPr>
        <p:spPr bwMode="auto">
          <a:xfrm>
            <a:off x="218946" y="2245647"/>
            <a:ext cx="1842668" cy="240047"/>
          </a:xfrm>
          <a:prstGeom prst="rect">
            <a:avLst/>
          </a:prstGeom>
          <a:no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4008" tIns="64008" rIns="64008" bIns="64008" numCol="1" rtlCol="0" anchor="t" anchorCtr="0" compatLnSpc="1">
            <a:prstTxWarp prst="textNoShape">
              <a:avLst/>
            </a:prstTxWarp>
          </a:bodyPr>
          <a:lstStyle/>
          <a:p>
            <a:pPr algn="l">
              <a:buNone/>
            </a:pPr>
            <a:r>
              <a:rPr lang="en-US" sz="1200" b="1" i="0">
                <a:solidFill>
                  <a:srgbClr val="FFFFFF"/>
                </a:solidFill>
                <a:latin typeface="Trebuchet MS"/>
                <a:ea typeface="+mn-ea"/>
                <a:cs typeface="+mn-cs"/>
              </a:rPr>
              <a:t>Отказ 47%</a:t>
            </a:r>
          </a:p>
        </p:txBody>
      </p:sp>
      <p:sp>
        <p:nvSpPr>
          <p:cNvPr id="75" name="Rectangle 74"/>
          <p:cNvSpPr/>
          <p:nvPr/>
        </p:nvSpPr>
        <p:spPr bwMode="auto">
          <a:xfrm>
            <a:off x="223169" y="1584520"/>
            <a:ext cx="1824086" cy="236504"/>
          </a:xfrm>
          <a:prstGeom prst="rect">
            <a:avLst/>
          </a:prstGeom>
          <a:no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4008" tIns="64008" rIns="64008" bIns="64008" numCol="1" rtlCol="0" anchor="t" anchorCtr="0" compatLnSpc="1">
            <a:prstTxWarp prst="textNoShape">
              <a:avLst/>
            </a:prstTxWarp>
          </a:bodyPr>
          <a:lstStyle/>
          <a:p>
            <a:pPr algn="l">
              <a:buNone/>
            </a:pPr>
            <a:r>
              <a:rPr lang="en-US" sz="1200" b="1" i="0">
                <a:solidFill>
                  <a:srgbClr val="FFFFFF"/>
                </a:solidFill>
                <a:latin typeface="Trebuchet MS"/>
                <a:ea typeface="+mn-ea"/>
                <a:cs typeface="+mn-cs"/>
              </a:rPr>
              <a:t>Отказ 77,55%</a:t>
            </a:r>
          </a:p>
        </p:txBody>
      </p:sp>
      <p:sp>
        <p:nvSpPr>
          <p:cNvPr id="76" name="Rectangle 75"/>
          <p:cNvSpPr/>
          <p:nvPr/>
        </p:nvSpPr>
        <p:spPr bwMode="auto">
          <a:xfrm>
            <a:off x="180029" y="3246221"/>
            <a:ext cx="1987955" cy="651114"/>
          </a:xfrm>
          <a:prstGeom prst="rect">
            <a:avLst/>
          </a:prstGeom>
          <a:gradFill>
            <a:gsLst>
              <a:gs pos="0">
                <a:schemeClr val="accent5">
                  <a:lumMod val="94000"/>
                </a:schemeClr>
              </a:gs>
              <a:gs pos="100000">
                <a:schemeClr val="accent5">
                  <a:tint val="15000"/>
                  <a:satMod val="350000"/>
                </a:schemeClr>
              </a:gs>
            </a:gsLst>
          </a:gra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64008" tIns="64008" rIns="64008" bIns="64008" numCol="1" rtlCol="0" anchor="t" anchorCtr="0" compatLnSpc="1">
            <a:prstTxWarp prst="textNoShape">
              <a:avLst/>
            </a:prstTxWarp>
          </a:bodyPr>
          <a:lstStyle/>
          <a:p>
            <a:pPr algn="l">
              <a:buNone/>
            </a:pPr>
            <a:r>
              <a:rPr lang="en-US" sz="900" b="1" i="0" dirty="0" err="1">
                <a:latin typeface="Tahoma"/>
                <a:cs typeface="Tahoma"/>
              </a:rPr>
              <a:t>Редуктор</a:t>
            </a:r>
            <a:endParaRPr lang="en-US" sz="900" b="1" i="0" dirty="0">
              <a:latin typeface="Tahoma"/>
              <a:cs typeface="Tahoma"/>
            </a:endParaRPr>
          </a:p>
          <a:p>
            <a:pPr algn="l">
              <a:buNone/>
            </a:pPr>
            <a:r>
              <a:rPr lang="en-US" sz="900" b="0" i="1" dirty="0" err="1">
                <a:latin typeface="Tahoma"/>
                <a:cs typeface="Tahoma"/>
              </a:rPr>
              <a:t>Неустойчивое</a:t>
            </a:r>
            <a:r>
              <a:rPr lang="en-US" sz="900" b="0" i="1" dirty="0">
                <a:latin typeface="Tahoma"/>
                <a:cs typeface="Tahoma"/>
              </a:rPr>
              <a:t> </a:t>
            </a:r>
            <a:r>
              <a:rPr lang="en-US" sz="900" b="0" i="1" dirty="0" err="1">
                <a:latin typeface="Tahoma"/>
                <a:cs typeface="Tahoma"/>
              </a:rPr>
              <a:t>состояние</a:t>
            </a:r>
            <a:endParaRPr lang="en-US" sz="900" b="0" i="1" dirty="0">
              <a:latin typeface="Tahoma"/>
              <a:cs typeface="Tahoma"/>
            </a:endParaRPr>
          </a:p>
        </p:txBody>
      </p:sp>
      <p:sp>
        <p:nvSpPr>
          <p:cNvPr id="77" name="Rectangle 76"/>
          <p:cNvSpPr/>
          <p:nvPr/>
        </p:nvSpPr>
        <p:spPr bwMode="auto">
          <a:xfrm>
            <a:off x="216033" y="3576891"/>
            <a:ext cx="1842668" cy="240047"/>
          </a:xfrm>
          <a:prstGeom prst="rect">
            <a:avLst/>
          </a:prstGeom>
          <a:gradFill>
            <a:gsLst>
              <a:gs pos="0">
                <a:schemeClr val="tx1">
                  <a:lumMod val="75000"/>
                  <a:lumOff val="25000"/>
                </a:schemeClr>
              </a:gs>
              <a:gs pos="80000">
                <a:schemeClr val="tx1">
                  <a:lumMod val="50000"/>
                  <a:lumOff val="50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78" name="Rectangle 77"/>
          <p:cNvSpPr/>
          <p:nvPr/>
        </p:nvSpPr>
        <p:spPr bwMode="auto">
          <a:xfrm>
            <a:off x="215016" y="3576891"/>
            <a:ext cx="1015628" cy="240047"/>
          </a:xfrm>
          <a:prstGeom prst="rect">
            <a:avLst/>
          </a:prstGeom>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79" name="Rectangle 78"/>
          <p:cNvSpPr/>
          <p:nvPr/>
        </p:nvSpPr>
        <p:spPr bwMode="auto">
          <a:xfrm>
            <a:off x="180029" y="3912950"/>
            <a:ext cx="1987955" cy="651114"/>
          </a:xfrm>
          <a:prstGeom prst="rect">
            <a:avLst/>
          </a:prstGeom>
          <a:gradFill>
            <a:gsLst>
              <a:gs pos="0">
                <a:schemeClr val="accent5">
                  <a:lumMod val="94000"/>
                </a:schemeClr>
              </a:gs>
              <a:gs pos="100000">
                <a:schemeClr val="accent5">
                  <a:tint val="15000"/>
                  <a:satMod val="350000"/>
                </a:schemeClr>
              </a:gs>
            </a:gsLst>
          </a:gra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64008" tIns="64008" rIns="64008" bIns="64008" numCol="1" rtlCol="0" anchor="t" anchorCtr="0" compatLnSpc="1">
            <a:prstTxWarp prst="textNoShape">
              <a:avLst/>
            </a:prstTxWarp>
          </a:bodyPr>
          <a:lstStyle/>
          <a:p>
            <a:pPr algn="l">
              <a:buNone/>
            </a:pPr>
            <a:r>
              <a:rPr lang="en-US" sz="900" b="1" i="0" dirty="0" err="1">
                <a:latin typeface="Tahoma"/>
                <a:cs typeface="Tahoma"/>
              </a:rPr>
              <a:t>Кислородно-воздушная</a:t>
            </a:r>
            <a:r>
              <a:rPr lang="en-US" sz="900" b="1" i="0" dirty="0">
                <a:latin typeface="Tahoma"/>
                <a:cs typeface="Tahoma"/>
              </a:rPr>
              <a:t> </a:t>
            </a:r>
            <a:r>
              <a:rPr lang="en-US" sz="900" b="1" i="0" dirty="0" err="1">
                <a:latin typeface="Tahoma"/>
                <a:cs typeface="Tahoma"/>
              </a:rPr>
              <a:t>смесь</a:t>
            </a:r>
            <a:r>
              <a:rPr lang="en-US" sz="900" b="1" i="0" dirty="0">
                <a:latin typeface="Tahoma"/>
                <a:cs typeface="Tahoma"/>
              </a:rPr>
              <a:t> </a:t>
            </a:r>
            <a:r>
              <a:rPr lang="en-US" sz="900" b="1" i="0" dirty="0" err="1">
                <a:latin typeface="Tahoma"/>
                <a:cs typeface="Tahoma"/>
              </a:rPr>
              <a:t>Superclaus</a:t>
            </a:r>
            <a:endParaRPr lang="en-US" sz="900" b="1" i="0" dirty="0">
              <a:latin typeface="Tahoma"/>
              <a:cs typeface="Tahoma"/>
            </a:endParaRPr>
          </a:p>
          <a:p>
            <a:pPr algn="l">
              <a:buNone/>
            </a:pPr>
            <a:r>
              <a:rPr lang="en-US" sz="900" b="0" i="1" dirty="0" err="1">
                <a:latin typeface="Tahoma"/>
                <a:cs typeface="Tahoma"/>
              </a:rPr>
              <a:t>Неустойчивое</a:t>
            </a:r>
            <a:r>
              <a:rPr lang="en-US" sz="900" b="0" i="1" dirty="0">
                <a:latin typeface="Tahoma"/>
                <a:cs typeface="Tahoma"/>
              </a:rPr>
              <a:t> </a:t>
            </a:r>
            <a:r>
              <a:rPr lang="en-US" sz="900" b="0" i="1" dirty="0" err="1">
                <a:latin typeface="Tahoma"/>
                <a:cs typeface="Tahoma"/>
              </a:rPr>
              <a:t>состояние</a:t>
            </a:r>
            <a:endParaRPr lang="en-US" sz="900" b="0" i="1" dirty="0">
              <a:latin typeface="Tahoma"/>
              <a:cs typeface="Tahoma"/>
            </a:endParaRPr>
          </a:p>
        </p:txBody>
      </p:sp>
      <p:sp>
        <p:nvSpPr>
          <p:cNvPr id="80" name="Rectangle 79"/>
          <p:cNvSpPr/>
          <p:nvPr/>
        </p:nvSpPr>
        <p:spPr bwMode="auto">
          <a:xfrm>
            <a:off x="216033" y="4238508"/>
            <a:ext cx="1842668" cy="241617"/>
          </a:xfrm>
          <a:prstGeom prst="rect">
            <a:avLst/>
          </a:prstGeom>
          <a:gradFill>
            <a:gsLst>
              <a:gs pos="0">
                <a:schemeClr val="tx1">
                  <a:lumMod val="75000"/>
                  <a:lumOff val="25000"/>
                </a:schemeClr>
              </a:gs>
              <a:gs pos="80000">
                <a:schemeClr val="tx1">
                  <a:lumMod val="50000"/>
                  <a:lumOff val="50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81" name="Rectangle 80"/>
          <p:cNvSpPr/>
          <p:nvPr/>
        </p:nvSpPr>
        <p:spPr bwMode="auto">
          <a:xfrm>
            <a:off x="215016" y="4238507"/>
            <a:ext cx="406252" cy="241617"/>
          </a:xfrm>
          <a:prstGeom prst="rect">
            <a:avLst/>
          </a:prstGeom>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82" name="Rectangle 81"/>
          <p:cNvSpPr/>
          <p:nvPr/>
        </p:nvSpPr>
        <p:spPr bwMode="auto">
          <a:xfrm>
            <a:off x="223462" y="4243621"/>
            <a:ext cx="1042836" cy="236504"/>
          </a:xfrm>
          <a:prstGeom prst="rect">
            <a:avLst/>
          </a:prstGeom>
          <a:no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4008" tIns="64008" rIns="64008" bIns="64008" numCol="1" rtlCol="0" anchor="t" anchorCtr="0" compatLnSpc="1">
            <a:prstTxWarp prst="textNoShape">
              <a:avLst/>
            </a:prstTxWarp>
          </a:bodyPr>
          <a:lstStyle/>
          <a:p>
            <a:pPr algn="l">
              <a:buNone/>
            </a:pPr>
            <a:r>
              <a:rPr lang="en-US" sz="1200" b="1" i="0">
                <a:solidFill>
                  <a:srgbClr val="FFFFFF"/>
                </a:solidFill>
                <a:latin typeface="Trebuchet MS"/>
                <a:ea typeface="+mn-ea"/>
                <a:cs typeface="+mn-cs"/>
              </a:rPr>
              <a:t>Отказ 22% </a:t>
            </a:r>
          </a:p>
          <a:p>
            <a:pPr algn="l">
              <a:buNone/>
            </a:pPr>
            <a:endParaRPr lang="en-US" sz="1200" strike="noStrike" dirty="0" smtClean="0">
              <a:solidFill>
                <a:schemeClr val="bg1"/>
              </a:solidFill>
              <a:latin typeface="Trebuchet MS"/>
            </a:endParaRPr>
          </a:p>
        </p:txBody>
      </p:sp>
      <p:sp>
        <p:nvSpPr>
          <p:cNvPr id="83" name="Rectangle 82"/>
          <p:cNvSpPr/>
          <p:nvPr/>
        </p:nvSpPr>
        <p:spPr bwMode="auto">
          <a:xfrm>
            <a:off x="222447" y="3580434"/>
            <a:ext cx="1836255" cy="236504"/>
          </a:xfrm>
          <a:prstGeom prst="rect">
            <a:avLst/>
          </a:prstGeom>
          <a:no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84" name="Rectangle 83"/>
          <p:cNvSpPr/>
          <p:nvPr/>
        </p:nvSpPr>
        <p:spPr bwMode="auto">
          <a:xfrm>
            <a:off x="219239" y="3578375"/>
            <a:ext cx="1114256" cy="240047"/>
          </a:xfrm>
          <a:prstGeom prst="rect">
            <a:avLst/>
          </a:prstGeom>
          <a:no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4008" tIns="64008" rIns="64008" bIns="64008" numCol="1" rtlCol="0" anchor="t" anchorCtr="0" compatLnSpc="1">
            <a:prstTxWarp prst="textNoShape">
              <a:avLst/>
            </a:prstTxWarp>
          </a:bodyPr>
          <a:lstStyle/>
          <a:p>
            <a:pPr algn="l">
              <a:buNone/>
            </a:pPr>
            <a:r>
              <a:rPr lang="en-US" sz="1200" b="1" i="0">
                <a:solidFill>
                  <a:srgbClr val="FFFFFF"/>
                </a:solidFill>
                <a:latin typeface="Trebuchet MS"/>
                <a:ea typeface="+mn-ea"/>
                <a:cs typeface="+mn-cs"/>
              </a:rPr>
              <a:t>Отказ 55,7%</a:t>
            </a:r>
          </a:p>
        </p:txBody>
      </p:sp>
      <p:sp>
        <p:nvSpPr>
          <p:cNvPr id="4" name="Title 3"/>
          <p:cNvSpPr>
            <a:spLocks noGrp="1"/>
          </p:cNvSpPr>
          <p:nvPr>
            <p:ph type="title"/>
          </p:nvPr>
        </p:nvSpPr>
        <p:spPr>
          <a:xfrm>
            <a:off x="179736" y="140553"/>
            <a:ext cx="8745900" cy="584775"/>
          </a:xfrm>
        </p:spPr>
        <p:txBody>
          <a:bodyPr/>
          <a:lstStyle/>
          <a:p>
            <a:pPr algn="l"/>
            <a:r>
              <a:rPr lang="en-GB" dirty="0" err="1" smtClean="0"/>
              <a:t>Заблаговременная</a:t>
            </a:r>
            <a:r>
              <a:rPr lang="en-GB" dirty="0" smtClean="0"/>
              <a:t> </a:t>
            </a:r>
            <a:r>
              <a:rPr lang="en-GB" dirty="0" err="1" smtClean="0"/>
              <a:t>проверка</a:t>
            </a:r>
            <a:r>
              <a:rPr lang="en-GB" dirty="0" smtClean="0"/>
              <a:t> </a:t>
            </a:r>
            <a:r>
              <a:rPr lang="ru-RU" dirty="0" smtClean="0"/>
              <a:t>показателей</a:t>
            </a:r>
            <a:r>
              <a:rPr lang="en-GB" dirty="0" smtClean="0"/>
              <a:t> </a:t>
            </a:r>
            <a:r>
              <a:rPr lang="en-GB" dirty="0" err="1" smtClean="0"/>
              <a:t>увеличивает</a:t>
            </a:r>
            <a:r>
              <a:rPr lang="en-GB" dirty="0" smtClean="0"/>
              <a:t> </a:t>
            </a:r>
            <a:r>
              <a:rPr lang="en-GB" dirty="0" err="1" smtClean="0"/>
              <a:t>время</a:t>
            </a:r>
            <a:r>
              <a:rPr lang="en-GB" dirty="0" smtClean="0"/>
              <a:t> </a:t>
            </a:r>
            <a:r>
              <a:rPr lang="en-GB" dirty="0" err="1" smtClean="0"/>
              <a:t>для</a:t>
            </a:r>
            <a:r>
              <a:rPr lang="en-GB" dirty="0" smtClean="0"/>
              <a:t> </a:t>
            </a:r>
            <a:r>
              <a:rPr lang="en-GB" dirty="0" err="1" smtClean="0"/>
              <a:t>предупреждения</a:t>
            </a:r>
            <a:r>
              <a:rPr lang="en-GB" dirty="0" smtClean="0"/>
              <a:t> </a:t>
            </a:r>
            <a:r>
              <a:rPr lang="en-GB" dirty="0" err="1" smtClean="0"/>
              <a:t>последствий</a:t>
            </a:r>
            <a:endParaRPr lang="en-GB" dirty="0"/>
          </a:p>
        </p:txBody>
      </p:sp>
      <p:grpSp>
        <p:nvGrpSpPr>
          <p:cNvPr id="45" name="Group 44"/>
          <p:cNvGrpSpPr/>
          <p:nvPr/>
        </p:nvGrpSpPr>
        <p:grpSpPr>
          <a:xfrm>
            <a:off x="2315574" y="1454308"/>
            <a:ext cx="5175018" cy="3061566"/>
            <a:chOff x="1957302" y="1939077"/>
            <a:chExt cx="5175018" cy="4082088"/>
          </a:xfrm>
        </p:grpSpPr>
        <p:sp>
          <p:nvSpPr>
            <p:cNvPr id="46" name="Rectangle 32"/>
            <p:cNvSpPr>
              <a:spLocks noChangeArrowheads="1"/>
            </p:cNvSpPr>
            <p:nvPr/>
          </p:nvSpPr>
          <p:spPr bwMode="auto">
            <a:xfrm>
              <a:off x="4257163" y="5733906"/>
              <a:ext cx="989886" cy="28725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840"/>
                </a:spcBef>
                <a:spcAft>
                  <a:spcPts val="0"/>
                </a:spcAft>
                <a:buNone/>
              </a:pPr>
              <a:r>
                <a:rPr lang="en-GB" sz="1400" b="1" i="0" u="none" strike="noStrike" cap="none" baseline="0">
                  <a:solidFill>
                    <a:srgbClr val="292929"/>
                  </a:solidFill>
                  <a:effectLst/>
                  <a:latin typeface="Calibri"/>
                  <a:cs typeface="Calibri"/>
                </a:rPr>
                <a:t>Срок работы</a:t>
              </a:r>
            </a:p>
          </p:txBody>
        </p:sp>
        <p:sp>
          <p:nvSpPr>
            <p:cNvPr id="50" name="Freeform 28"/>
            <p:cNvSpPr>
              <a:spLocks/>
            </p:cNvSpPr>
            <p:nvPr/>
          </p:nvSpPr>
          <p:spPr bwMode="auto">
            <a:xfrm>
              <a:off x="2305050" y="2780134"/>
              <a:ext cx="4357018" cy="1873036"/>
            </a:xfrm>
            <a:custGeom>
              <a:avLst/>
              <a:gdLst/>
              <a:ahLst/>
              <a:cxnLst>
                <a:cxn ang="0">
                  <a:pos x="155" y="23"/>
                </a:cxn>
                <a:cxn ang="0">
                  <a:pos x="319" y="24"/>
                </a:cxn>
                <a:cxn ang="0">
                  <a:pos x="498" y="24"/>
                </a:cxn>
                <a:cxn ang="0">
                  <a:pos x="701" y="23"/>
                </a:cxn>
                <a:cxn ang="0">
                  <a:pos x="817" y="21"/>
                </a:cxn>
                <a:cxn ang="0">
                  <a:pos x="1081" y="10"/>
                </a:cxn>
                <a:cxn ang="0">
                  <a:pos x="1361" y="1"/>
                </a:cxn>
                <a:cxn ang="0">
                  <a:pos x="1625" y="3"/>
                </a:cxn>
                <a:cxn ang="0">
                  <a:pos x="1740" y="13"/>
                </a:cxn>
                <a:cxn ang="0">
                  <a:pos x="1942" y="41"/>
                </a:cxn>
                <a:cxn ang="0">
                  <a:pos x="2119" y="82"/>
                </a:cxn>
                <a:cxn ang="0">
                  <a:pos x="2280" y="139"/>
                </a:cxn>
                <a:cxn ang="0">
                  <a:pos x="2429" y="220"/>
                </a:cxn>
                <a:cxn ang="0">
                  <a:pos x="2564" y="328"/>
                </a:cxn>
                <a:cxn ang="0">
                  <a:pos x="2684" y="458"/>
                </a:cxn>
                <a:cxn ang="0">
                  <a:pos x="2794" y="606"/>
                </a:cxn>
                <a:cxn ang="0">
                  <a:pos x="2956" y="849"/>
                </a:cxn>
                <a:cxn ang="0">
                  <a:pos x="3060" y="1030"/>
                </a:cxn>
                <a:cxn ang="0">
                  <a:pos x="3209" y="1323"/>
                </a:cxn>
                <a:cxn ang="0">
                  <a:pos x="3297" y="1529"/>
                </a:cxn>
                <a:cxn ang="0">
                  <a:pos x="3101" y="1129"/>
                </a:cxn>
                <a:cxn ang="0">
                  <a:pos x="2999" y="941"/>
                </a:cxn>
                <a:cxn ang="0">
                  <a:pos x="2893" y="769"/>
                </a:cxn>
                <a:cxn ang="0">
                  <a:pos x="2731" y="534"/>
                </a:cxn>
                <a:cxn ang="0">
                  <a:pos x="2617" y="396"/>
                </a:cxn>
                <a:cxn ang="0">
                  <a:pos x="2492" y="277"/>
                </a:cxn>
                <a:cxn ang="0">
                  <a:pos x="2350" y="183"/>
                </a:cxn>
                <a:cxn ang="0">
                  <a:pos x="2198" y="116"/>
                </a:cxn>
                <a:cxn ang="0">
                  <a:pos x="2030" y="68"/>
                </a:cxn>
                <a:cxn ang="0">
                  <a:pos x="1842" y="34"/>
                </a:cxn>
                <a:cxn ang="0">
                  <a:pos x="1684" y="15"/>
                </a:cxn>
                <a:cxn ang="0">
                  <a:pos x="1497" y="8"/>
                </a:cxn>
                <a:cxn ang="0">
                  <a:pos x="1222" y="13"/>
                </a:cxn>
                <a:cxn ang="0">
                  <a:pos x="945" y="24"/>
                </a:cxn>
                <a:cxn ang="0">
                  <a:pos x="758" y="31"/>
                </a:cxn>
                <a:cxn ang="0">
                  <a:pos x="596" y="32"/>
                </a:cxn>
                <a:cxn ang="0">
                  <a:pos x="405" y="32"/>
                </a:cxn>
                <a:cxn ang="0">
                  <a:pos x="236" y="32"/>
                </a:cxn>
                <a:cxn ang="0">
                  <a:pos x="0" y="32"/>
                </a:cxn>
              </a:cxnLst>
              <a:rect l="0" t="0" r="r" b="b"/>
              <a:pathLst>
                <a:path w="3307" h="1529">
                  <a:moveTo>
                    <a:pt x="0" y="23"/>
                  </a:moveTo>
                  <a:lnTo>
                    <a:pt x="155" y="23"/>
                  </a:lnTo>
                  <a:lnTo>
                    <a:pt x="236" y="24"/>
                  </a:lnTo>
                  <a:lnTo>
                    <a:pt x="319" y="24"/>
                  </a:lnTo>
                  <a:lnTo>
                    <a:pt x="405" y="24"/>
                  </a:lnTo>
                  <a:lnTo>
                    <a:pt x="498" y="24"/>
                  </a:lnTo>
                  <a:lnTo>
                    <a:pt x="596" y="24"/>
                  </a:lnTo>
                  <a:lnTo>
                    <a:pt x="701" y="23"/>
                  </a:lnTo>
                  <a:lnTo>
                    <a:pt x="757" y="23"/>
                  </a:lnTo>
                  <a:lnTo>
                    <a:pt x="817" y="21"/>
                  </a:lnTo>
                  <a:lnTo>
                    <a:pt x="945" y="16"/>
                  </a:lnTo>
                  <a:lnTo>
                    <a:pt x="1081" y="10"/>
                  </a:lnTo>
                  <a:lnTo>
                    <a:pt x="1221" y="5"/>
                  </a:lnTo>
                  <a:lnTo>
                    <a:pt x="1361" y="1"/>
                  </a:lnTo>
                  <a:lnTo>
                    <a:pt x="1496" y="0"/>
                  </a:lnTo>
                  <a:lnTo>
                    <a:pt x="1625" y="3"/>
                  </a:lnTo>
                  <a:lnTo>
                    <a:pt x="1684" y="7"/>
                  </a:lnTo>
                  <a:lnTo>
                    <a:pt x="1740" y="13"/>
                  </a:lnTo>
                  <a:lnTo>
                    <a:pt x="1844" y="26"/>
                  </a:lnTo>
                  <a:lnTo>
                    <a:pt x="1942" y="41"/>
                  </a:lnTo>
                  <a:lnTo>
                    <a:pt x="2033" y="60"/>
                  </a:lnTo>
                  <a:lnTo>
                    <a:pt x="2119" y="82"/>
                  </a:lnTo>
                  <a:lnTo>
                    <a:pt x="2201" y="108"/>
                  </a:lnTo>
                  <a:lnTo>
                    <a:pt x="2280" y="139"/>
                  </a:lnTo>
                  <a:lnTo>
                    <a:pt x="2356" y="177"/>
                  </a:lnTo>
                  <a:lnTo>
                    <a:pt x="2429" y="220"/>
                  </a:lnTo>
                  <a:lnTo>
                    <a:pt x="2499" y="271"/>
                  </a:lnTo>
                  <a:lnTo>
                    <a:pt x="2564" y="328"/>
                  </a:lnTo>
                  <a:lnTo>
                    <a:pt x="2625" y="391"/>
                  </a:lnTo>
                  <a:lnTo>
                    <a:pt x="2684" y="458"/>
                  </a:lnTo>
                  <a:lnTo>
                    <a:pt x="2739" y="530"/>
                  </a:lnTo>
                  <a:lnTo>
                    <a:pt x="2794" y="606"/>
                  </a:lnTo>
                  <a:lnTo>
                    <a:pt x="2902" y="765"/>
                  </a:lnTo>
                  <a:lnTo>
                    <a:pt x="2956" y="849"/>
                  </a:lnTo>
                  <a:lnTo>
                    <a:pt x="3009" y="938"/>
                  </a:lnTo>
                  <a:lnTo>
                    <a:pt x="3060" y="1030"/>
                  </a:lnTo>
                  <a:lnTo>
                    <a:pt x="3110" y="1125"/>
                  </a:lnTo>
                  <a:lnTo>
                    <a:pt x="3209" y="1323"/>
                  </a:lnTo>
                  <a:lnTo>
                    <a:pt x="3307" y="1527"/>
                  </a:lnTo>
                  <a:lnTo>
                    <a:pt x="3297" y="1529"/>
                  </a:lnTo>
                  <a:lnTo>
                    <a:pt x="3200" y="1326"/>
                  </a:lnTo>
                  <a:lnTo>
                    <a:pt x="3101" y="1129"/>
                  </a:lnTo>
                  <a:lnTo>
                    <a:pt x="3050" y="1034"/>
                  </a:lnTo>
                  <a:lnTo>
                    <a:pt x="2999" y="941"/>
                  </a:lnTo>
                  <a:lnTo>
                    <a:pt x="2946" y="853"/>
                  </a:lnTo>
                  <a:lnTo>
                    <a:pt x="2893" y="769"/>
                  </a:lnTo>
                  <a:lnTo>
                    <a:pt x="2786" y="610"/>
                  </a:lnTo>
                  <a:lnTo>
                    <a:pt x="2731" y="534"/>
                  </a:lnTo>
                  <a:lnTo>
                    <a:pt x="2675" y="463"/>
                  </a:lnTo>
                  <a:lnTo>
                    <a:pt x="2617" y="396"/>
                  </a:lnTo>
                  <a:lnTo>
                    <a:pt x="2557" y="334"/>
                  </a:lnTo>
                  <a:lnTo>
                    <a:pt x="2492" y="277"/>
                  </a:lnTo>
                  <a:lnTo>
                    <a:pt x="2423" y="227"/>
                  </a:lnTo>
                  <a:lnTo>
                    <a:pt x="2350" y="183"/>
                  </a:lnTo>
                  <a:lnTo>
                    <a:pt x="2276" y="147"/>
                  </a:lnTo>
                  <a:lnTo>
                    <a:pt x="2198" y="116"/>
                  </a:lnTo>
                  <a:lnTo>
                    <a:pt x="2116" y="89"/>
                  </a:lnTo>
                  <a:lnTo>
                    <a:pt x="2030" y="68"/>
                  </a:lnTo>
                  <a:lnTo>
                    <a:pt x="1940" y="49"/>
                  </a:lnTo>
                  <a:lnTo>
                    <a:pt x="1842" y="34"/>
                  </a:lnTo>
                  <a:lnTo>
                    <a:pt x="1739" y="21"/>
                  </a:lnTo>
                  <a:lnTo>
                    <a:pt x="1684" y="15"/>
                  </a:lnTo>
                  <a:lnTo>
                    <a:pt x="1624" y="12"/>
                  </a:lnTo>
                  <a:lnTo>
                    <a:pt x="1497" y="8"/>
                  </a:lnTo>
                  <a:lnTo>
                    <a:pt x="1362" y="9"/>
                  </a:lnTo>
                  <a:lnTo>
                    <a:pt x="1222" y="13"/>
                  </a:lnTo>
                  <a:lnTo>
                    <a:pt x="1082" y="19"/>
                  </a:lnTo>
                  <a:lnTo>
                    <a:pt x="945" y="24"/>
                  </a:lnTo>
                  <a:lnTo>
                    <a:pt x="817" y="30"/>
                  </a:lnTo>
                  <a:lnTo>
                    <a:pt x="758" y="31"/>
                  </a:lnTo>
                  <a:lnTo>
                    <a:pt x="701" y="32"/>
                  </a:lnTo>
                  <a:lnTo>
                    <a:pt x="596" y="32"/>
                  </a:lnTo>
                  <a:lnTo>
                    <a:pt x="498" y="32"/>
                  </a:lnTo>
                  <a:lnTo>
                    <a:pt x="405" y="32"/>
                  </a:lnTo>
                  <a:lnTo>
                    <a:pt x="319" y="32"/>
                  </a:lnTo>
                  <a:lnTo>
                    <a:pt x="236" y="32"/>
                  </a:lnTo>
                  <a:lnTo>
                    <a:pt x="155" y="32"/>
                  </a:lnTo>
                  <a:lnTo>
                    <a:pt x="0" y="32"/>
                  </a:lnTo>
                  <a:lnTo>
                    <a:pt x="0" y="23"/>
                  </a:lnTo>
                  <a:close/>
                </a:path>
              </a:pathLst>
            </a:custGeom>
            <a:solidFill>
              <a:srgbClr val="292929"/>
            </a:solidFill>
            <a:ln w="50800" cmpd="sng">
              <a:solidFill>
                <a:schemeClr val="accent1">
                  <a:lumMod val="5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53" name="Rectangle 32"/>
            <p:cNvSpPr>
              <a:spLocks noChangeArrowheads="1"/>
            </p:cNvSpPr>
            <p:nvPr/>
          </p:nvSpPr>
          <p:spPr bwMode="auto">
            <a:xfrm rot="16200000">
              <a:off x="262094" y="3634285"/>
              <a:ext cx="3605860"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840"/>
                </a:spcBef>
                <a:spcAft>
                  <a:spcPts val="0"/>
                </a:spcAft>
                <a:buNone/>
              </a:pPr>
              <a:r>
                <a:rPr lang="en-GB" sz="1400" b="1" i="0" u="none" strike="noStrike" cap="none" baseline="0" dirty="0" err="1">
                  <a:solidFill>
                    <a:srgbClr val="292929"/>
                  </a:solidFill>
                  <a:effectLst/>
                  <a:latin typeface="Calibri"/>
                  <a:cs typeface="Calibri"/>
                </a:rPr>
                <a:t>Функциональная</a:t>
              </a:r>
              <a:r>
                <a:rPr lang="en-GB" sz="1400" b="1" i="0" u="none" strike="noStrike" cap="none" dirty="0">
                  <a:solidFill>
                    <a:srgbClr val="292929"/>
                  </a:solidFill>
                  <a:effectLst/>
                  <a:latin typeface="Calibri"/>
                  <a:cs typeface="Calibri"/>
                </a:rPr>
                <a:t> </a:t>
              </a:r>
              <a:r>
                <a:rPr lang="en-GB" sz="1400" b="1" i="0" u="none" strike="noStrike" cap="none" dirty="0" err="1">
                  <a:solidFill>
                    <a:srgbClr val="292929"/>
                  </a:solidFill>
                  <a:effectLst/>
                  <a:latin typeface="Calibri"/>
                  <a:cs typeface="Calibri"/>
                </a:rPr>
                <a:t>закономерность</a:t>
              </a:r>
              <a:r>
                <a:rPr lang="en-GB" sz="1400" b="1" i="0" u="none" strike="noStrike" cap="none" dirty="0">
                  <a:solidFill>
                    <a:srgbClr val="292929"/>
                  </a:solidFill>
                  <a:effectLst/>
                  <a:latin typeface="Calibri"/>
                  <a:cs typeface="Calibri"/>
                </a:rPr>
                <a:t> </a:t>
              </a:r>
            </a:p>
          </p:txBody>
        </p:sp>
        <p:cxnSp>
          <p:nvCxnSpPr>
            <p:cNvPr id="55" name="Straight Connector 54"/>
            <p:cNvCxnSpPr/>
            <p:nvPr/>
          </p:nvCxnSpPr>
          <p:spPr bwMode="auto">
            <a:xfrm flipV="1">
              <a:off x="2286000" y="3645030"/>
              <a:ext cx="4846320" cy="15636"/>
            </a:xfrm>
            <a:prstGeom prst="line">
              <a:avLst/>
            </a:prstGeom>
            <a:ln w="12700">
              <a:solidFill>
                <a:srgbClr val="D00000"/>
              </a:solidFill>
              <a:prstDash val="dash"/>
              <a:headEnd type="none" w="med" len="med"/>
              <a:tailEnd type="none" w="med" len="med"/>
            </a:ln>
          </p:spPr>
          <p:style>
            <a:lnRef idx="1">
              <a:schemeClr val="accent6"/>
            </a:lnRef>
            <a:fillRef idx="0">
              <a:schemeClr val="accent6"/>
            </a:fillRef>
            <a:effectRef idx="0">
              <a:schemeClr val="accent6"/>
            </a:effectRef>
            <a:fontRef idx="minor">
              <a:schemeClr val="tx1"/>
            </a:fontRef>
          </p:style>
        </p:cxnSp>
      </p:grpSp>
      <p:sp>
        <p:nvSpPr>
          <p:cNvPr id="57" name="Right Arrow 56"/>
          <p:cNvSpPr/>
          <p:nvPr/>
        </p:nvSpPr>
        <p:spPr bwMode="auto">
          <a:xfrm>
            <a:off x="2646780" y="3840154"/>
            <a:ext cx="5237680" cy="351821"/>
          </a:xfrm>
          <a:prstGeom prst="rightArrow">
            <a:avLst>
              <a:gd name="adj1" fmla="val 100000"/>
              <a:gd name="adj2" fmla="val 72228"/>
            </a:avLst>
          </a:prstGeom>
          <a:solidFill>
            <a:schemeClr val="accent6"/>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128016" rIns="91440" bIns="45720" numCol="1" rtlCol="0" anchor="t" anchorCtr="0" compatLnSpc="1">
            <a:prstTxWarp prst="textNoShape">
              <a:avLst/>
            </a:prstTxWarp>
            <a:normAutofit fontScale="77500" lnSpcReduction="20000"/>
          </a:bodyPr>
          <a:lstStyle/>
          <a:p>
            <a:pPr algn="ctr">
              <a:spcBef>
                <a:spcPts val="840"/>
              </a:spcBef>
              <a:spcAft>
                <a:spcPts val="286"/>
              </a:spcAft>
              <a:buNone/>
            </a:pPr>
            <a:r>
              <a:rPr lang="en-US" sz="1400" b="1" i="0">
                <a:solidFill>
                  <a:srgbClr val="FFFFFF"/>
                </a:solidFill>
                <a:effectLst>
                  <a:outerShdw blurRad="50800" dist="38100" dir="2700000" algn="tl">
                    <a:prstClr val="black">
                      <a:alpha val="40000"/>
                    </a:prstClr>
                  </a:outerShdw>
                </a:effectLst>
                <a:latin typeface="Calibri"/>
                <a:ea typeface="+mn-ea"/>
                <a:cs typeface="+mn-cs"/>
              </a:rPr>
              <a:t>Снижение доступности и надежности</a:t>
            </a:r>
          </a:p>
          <a:p>
            <a:pPr marL="0" marR="0" indent="0" algn="ctr" defTabSz="914400">
              <a:lnSpc>
                <a:spcPct val="100000"/>
              </a:lnSpc>
              <a:spcBef>
                <a:spcPts val="840"/>
              </a:spcBef>
              <a:spcAft>
                <a:spcPts val="286"/>
              </a:spcAft>
              <a:buNone/>
            </a:pPr>
            <a:endParaRPr lang="en-US" sz="1400" strike="noStrike" dirty="0" smtClean="0">
              <a:solidFill>
                <a:srgbClr val="292929"/>
              </a:solidFill>
              <a:latin typeface="Arial"/>
            </a:endParaRPr>
          </a:p>
        </p:txBody>
      </p:sp>
      <p:sp>
        <p:nvSpPr>
          <p:cNvPr id="60" name="TextBox 59"/>
          <p:cNvSpPr txBox="1"/>
          <p:nvPr/>
        </p:nvSpPr>
        <p:spPr>
          <a:xfrm>
            <a:off x="2669618" y="2733773"/>
            <a:ext cx="756938" cy="215444"/>
          </a:xfrm>
          <a:prstGeom prst="rect">
            <a:avLst/>
          </a:prstGeom>
          <a:noFill/>
        </p:spPr>
        <p:txBody>
          <a:bodyPr wrap="none" rtlCol="0">
            <a:spAutoFit/>
          </a:bodyPr>
          <a:lstStyle/>
          <a:p>
            <a:pPr algn="l">
              <a:buNone/>
            </a:pPr>
            <a:r>
              <a:rPr lang="en-US" sz="800" b="1" i="0">
                <a:solidFill>
                  <a:srgbClr val="D00000"/>
                </a:solidFill>
                <a:latin typeface="Calibri"/>
                <a:ea typeface="+mn-ea"/>
                <a:cs typeface="Calibri"/>
              </a:rPr>
              <a:t>Точка отказа</a:t>
            </a:r>
          </a:p>
        </p:txBody>
      </p:sp>
      <p:sp>
        <p:nvSpPr>
          <p:cNvPr id="61" name="Flowchart: Decision 60"/>
          <p:cNvSpPr>
            <a:spLocks noChangeAspect="1"/>
          </p:cNvSpPr>
          <p:nvPr/>
        </p:nvSpPr>
        <p:spPr bwMode="auto">
          <a:xfrm>
            <a:off x="6379163" y="2686909"/>
            <a:ext cx="108532" cy="102407"/>
          </a:xfrm>
          <a:prstGeom prst="flowChartDecision">
            <a:avLst/>
          </a:prstGeom>
          <a:gradFill>
            <a:gsLst>
              <a:gs pos="0">
                <a:srgbClr val="920000"/>
              </a:gs>
              <a:gs pos="80000">
                <a:srgbClr val="C00000"/>
              </a:gs>
            </a:gsLst>
          </a:gradFill>
          <a:ln w="15875">
            <a:solidFill>
              <a:schemeClr val="bg1">
                <a:alpha val="60000"/>
              </a:schemeClr>
            </a:solidFill>
            <a:miter lim="800000"/>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
        <p:nvSpPr>
          <p:cNvPr id="64" name="Flowchart: Decision 63"/>
          <p:cNvSpPr>
            <a:spLocks noChangeAspect="1"/>
          </p:cNvSpPr>
          <p:nvPr/>
        </p:nvSpPr>
        <p:spPr bwMode="auto">
          <a:xfrm>
            <a:off x="5937578" y="2307321"/>
            <a:ext cx="108532" cy="102407"/>
          </a:xfrm>
          <a:prstGeom prst="flowChartDecision">
            <a:avLst/>
          </a:prstGeom>
          <a:solidFill>
            <a:schemeClr val="accent6"/>
          </a:solidFill>
          <a:ln w="15875">
            <a:solidFill>
              <a:schemeClr val="bg1">
                <a:alpha val="60000"/>
              </a:schemeClr>
            </a:solidFill>
            <a:miter lim="800000"/>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
        <p:nvSpPr>
          <p:cNvPr id="65" name="Flowchart: Decision 64"/>
          <p:cNvSpPr>
            <a:spLocks noChangeAspect="1"/>
          </p:cNvSpPr>
          <p:nvPr/>
        </p:nvSpPr>
        <p:spPr bwMode="auto">
          <a:xfrm>
            <a:off x="5066545" y="2071396"/>
            <a:ext cx="108532" cy="102407"/>
          </a:xfrm>
          <a:prstGeom prst="flowChartDecision">
            <a:avLst/>
          </a:prstGeom>
          <a:solidFill>
            <a:srgbClr val="FFC000"/>
          </a:solidFill>
          <a:ln w="15875">
            <a:solidFill>
              <a:schemeClr val="bg1">
                <a:alpha val="60000"/>
              </a:schemeClr>
            </a:solidFill>
            <a:miter lim="800000"/>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
        <p:nvSpPr>
          <p:cNvPr id="66" name="TextBox 65"/>
          <p:cNvSpPr txBox="1"/>
          <p:nvPr/>
        </p:nvSpPr>
        <p:spPr>
          <a:xfrm>
            <a:off x="5257800" y="1959422"/>
            <a:ext cx="1439818" cy="230832"/>
          </a:xfrm>
          <a:prstGeom prst="rect">
            <a:avLst/>
          </a:prstGeom>
          <a:noFill/>
        </p:spPr>
        <p:txBody>
          <a:bodyPr wrap="none" rtlCol="0">
            <a:spAutoFit/>
          </a:bodyPr>
          <a:lstStyle/>
          <a:p>
            <a:pPr algn="l">
              <a:buNone/>
            </a:pPr>
            <a:r>
              <a:rPr lang="en-US" sz="900" b="1" i="0" dirty="0" err="1">
                <a:solidFill>
                  <a:srgbClr val="282828"/>
                </a:solidFill>
                <a:latin typeface="Calibri"/>
                <a:ea typeface="+mn-ea"/>
                <a:cs typeface="Calibri"/>
              </a:rPr>
              <a:t>Опережение</a:t>
            </a:r>
            <a:r>
              <a:rPr lang="en-US" sz="900" b="1" i="0" dirty="0">
                <a:solidFill>
                  <a:srgbClr val="282828"/>
                </a:solidFill>
                <a:latin typeface="Calibri"/>
                <a:ea typeface="+mn-ea"/>
                <a:cs typeface="Calibri"/>
              </a:rPr>
              <a:t> </a:t>
            </a:r>
            <a:r>
              <a:rPr lang="en-US" sz="900" b="1" i="0" dirty="0" err="1">
                <a:solidFill>
                  <a:srgbClr val="282828"/>
                </a:solidFill>
                <a:latin typeface="Calibri"/>
                <a:ea typeface="+mn-ea"/>
                <a:cs typeface="Calibri"/>
              </a:rPr>
              <a:t>реактивное</a:t>
            </a:r>
            <a:endParaRPr lang="en-US" sz="900" b="1" i="0" dirty="0">
              <a:solidFill>
                <a:srgbClr val="282828"/>
              </a:solidFill>
              <a:latin typeface="Calibri"/>
              <a:ea typeface="+mn-ea"/>
              <a:cs typeface="Calibri"/>
            </a:endParaRPr>
          </a:p>
        </p:txBody>
      </p:sp>
      <p:sp>
        <p:nvSpPr>
          <p:cNvPr id="85" name="TextBox 84"/>
          <p:cNvSpPr txBox="1"/>
          <p:nvPr/>
        </p:nvSpPr>
        <p:spPr>
          <a:xfrm>
            <a:off x="5997341" y="2188518"/>
            <a:ext cx="1451038" cy="230832"/>
          </a:xfrm>
          <a:prstGeom prst="rect">
            <a:avLst/>
          </a:prstGeom>
          <a:noFill/>
        </p:spPr>
        <p:txBody>
          <a:bodyPr wrap="none" rtlCol="0">
            <a:spAutoFit/>
          </a:bodyPr>
          <a:lstStyle/>
          <a:p>
            <a:pPr algn="l">
              <a:buNone/>
            </a:pPr>
            <a:r>
              <a:rPr lang="en-US" sz="900" b="1" i="0" dirty="0" err="1">
                <a:solidFill>
                  <a:srgbClr val="282828"/>
                </a:solidFill>
                <a:latin typeface="Calibri"/>
                <a:ea typeface="+mn-ea"/>
                <a:cs typeface="Calibri"/>
              </a:rPr>
              <a:t>Задержка</a:t>
            </a:r>
            <a:r>
              <a:rPr lang="en-US" sz="900" b="1" i="0" dirty="0">
                <a:solidFill>
                  <a:srgbClr val="282828"/>
                </a:solidFill>
                <a:latin typeface="Calibri"/>
                <a:ea typeface="+mn-ea"/>
                <a:cs typeface="Calibri"/>
              </a:rPr>
              <a:t> </a:t>
            </a:r>
            <a:r>
              <a:rPr lang="en-US" sz="900" b="1" i="0" dirty="0" err="1">
                <a:solidFill>
                  <a:srgbClr val="282828"/>
                </a:solidFill>
                <a:latin typeface="Calibri"/>
                <a:ea typeface="+mn-ea"/>
                <a:cs typeface="Calibri"/>
              </a:rPr>
              <a:t>упреждающая</a:t>
            </a:r>
            <a:endParaRPr lang="en-US" sz="900" b="1" i="0" dirty="0">
              <a:solidFill>
                <a:srgbClr val="282828"/>
              </a:solidFill>
              <a:latin typeface="Calibri"/>
              <a:ea typeface="+mn-ea"/>
              <a:cs typeface="Calibri"/>
            </a:endParaRPr>
          </a:p>
        </p:txBody>
      </p:sp>
      <p:sp>
        <p:nvSpPr>
          <p:cNvPr id="87" name="TextBox 86"/>
          <p:cNvSpPr txBox="1"/>
          <p:nvPr/>
        </p:nvSpPr>
        <p:spPr>
          <a:xfrm>
            <a:off x="6418301" y="2495550"/>
            <a:ext cx="1292341" cy="230832"/>
          </a:xfrm>
          <a:prstGeom prst="rect">
            <a:avLst/>
          </a:prstGeom>
          <a:noFill/>
        </p:spPr>
        <p:txBody>
          <a:bodyPr wrap="none" rtlCol="0">
            <a:spAutoFit/>
          </a:bodyPr>
          <a:lstStyle/>
          <a:p>
            <a:pPr algn="l">
              <a:buNone/>
            </a:pPr>
            <a:r>
              <a:rPr lang="en-US" sz="900" b="1" i="0" dirty="0" err="1">
                <a:solidFill>
                  <a:srgbClr val="282828"/>
                </a:solidFill>
                <a:latin typeface="Calibri"/>
                <a:ea typeface="+mn-ea"/>
                <a:cs typeface="Calibri"/>
              </a:rPr>
              <a:t>Задержка</a:t>
            </a:r>
            <a:r>
              <a:rPr lang="en-US" sz="900" b="1" i="0" dirty="0">
                <a:solidFill>
                  <a:srgbClr val="282828"/>
                </a:solidFill>
                <a:latin typeface="Calibri"/>
                <a:ea typeface="+mn-ea"/>
                <a:cs typeface="Calibri"/>
              </a:rPr>
              <a:t> </a:t>
            </a:r>
            <a:r>
              <a:rPr lang="en-US" sz="900" b="1" i="0" dirty="0" err="1">
                <a:solidFill>
                  <a:srgbClr val="282828"/>
                </a:solidFill>
                <a:latin typeface="Calibri"/>
                <a:ea typeface="+mn-ea"/>
                <a:cs typeface="Calibri"/>
              </a:rPr>
              <a:t>реактивная</a:t>
            </a:r>
            <a:endParaRPr lang="en-US" sz="900" b="1" i="0" dirty="0">
              <a:solidFill>
                <a:srgbClr val="282828"/>
              </a:solidFill>
              <a:latin typeface="Calibri"/>
              <a:ea typeface="+mn-ea"/>
              <a:cs typeface="Calibri"/>
            </a:endParaRPr>
          </a:p>
        </p:txBody>
      </p:sp>
      <p:sp>
        <p:nvSpPr>
          <p:cNvPr id="89" name="Flowchart: Decision 88"/>
          <p:cNvSpPr>
            <a:spLocks noChangeAspect="1"/>
          </p:cNvSpPr>
          <p:nvPr/>
        </p:nvSpPr>
        <p:spPr bwMode="auto">
          <a:xfrm>
            <a:off x="4572000" y="2037283"/>
            <a:ext cx="108532" cy="102407"/>
          </a:xfrm>
          <a:prstGeom prst="flowChartDecision">
            <a:avLst/>
          </a:prstGeom>
          <a:solidFill>
            <a:srgbClr val="13A8AF"/>
          </a:solidFill>
          <a:ln w="15875">
            <a:solidFill>
              <a:schemeClr val="bg1">
                <a:alpha val="60000"/>
              </a:schemeClr>
            </a:solidFill>
            <a:miter lim="800000"/>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Tree>
    <p:extLst>
      <p:ext uri="{BB962C8B-B14F-4D97-AF65-F5344CB8AC3E}">
        <p14:creationId xmlns:p14="http://schemas.microsoft.com/office/powerpoint/2010/main" val="258815926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76969" y="143571"/>
            <a:ext cx="8688468" cy="830997"/>
          </a:xfrm>
        </p:spPr>
        <p:txBody>
          <a:bodyPr/>
          <a:lstStyle/>
          <a:p>
            <a:pPr algn="l"/>
            <a:r>
              <a:rPr lang="ru-RU" dirty="0"/>
              <a:t>Предпосылки для внедрения </a:t>
            </a:r>
            <a:r>
              <a:rPr lang="ru-RU" dirty="0">
                <a:ea typeface="ＭＳ Ｐゴシック" pitchFamily="34" charset="-128"/>
              </a:rPr>
              <a:t>диагностического техобслуживания (ремонт по состоянию, </a:t>
            </a:r>
            <a:r>
              <a:rPr lang="en-US" dirty="0">
                <a:ea typeface="ＭＳ Ｐゴシック" pitchFamily="34" charset="-128"/>
              </a:rPr>
              <a:t>predictive maintenance</a:t>
            </a:r>
            <a:r>
              <a:rPr lang="ru-RU" dirty="0" smtClean="0">
                <a:ea typeface="ＭＳ Ｐゴシック" pitchFamily="34" charset="-128"/>
              </a:rPr>
              <a:t>) на </a:t>
            </a:r>
            <a:r>
              <a:rPr lang="ru-RU" dirty="0" smtClean="0"/>
              <a:t>прогнозной аналитике </a:t>
            </a:r>
            <a:r>
              <a:rPr lang="en-US" dirty="0" smtClean="0"/>
              <a:t>SAS</a:t>
            </a:r>
            <a:endParaRPr lang="en-US" dirty="0"/>
          </a:p>
        </p:txBody>
      </p:sp>
      <p:sp>
        <p:nvSpPr>
          <p:cNvPr id="5" name="Rectangle 4"/>
          <p:cNvSpPr/>
          <p:nvPr/>
        </p:nvSpPr>
        <p:spPr>
          <a:xfrm>
            <a:off x="228599" y="1921958"/>
            <a:ext cx="7296982" cy="1314206"/>
          </a:xfrm>
          <a:prstGeom prst="rect">
            <a:avLst/>
          </a:prstGeom>
        </p:spPr>
        <p:txBody>
          <a:bodyPr wrap="square" lIns="0" tIns="0" rIns="0" bIns="0">
            <a:spAutoFit/>
          </a:bodyPr>
          <a:lstStyle/>
          <a:p>
            <a:pPr marL="347559" lvl="1" indent="-347559">
              <a:lnSpc>
                <a:spcPct val="90000"/>
              </a:lnSpc>
              <a:spcBef>
                <a:spcPct val="35000"/>
              </a:spcBef>
            </a:pPr>
            <a:endParaRPr lang="ru-RU" sz="1400" dirty="0" smtClean="0">
              <a:sym typeface="Tw Cen MT"/>
            </a:endParaRPr>
          </a:p>
          <a:p>
            <a:pPr marL="347559" lvl="1" indent="-347559">
              <a:lnSpc>
                <a:spcPct val="90000"/>
              </a:lnSpc>
              <a:spcBef>
                <a:spcPct val="35000"/>
              </a:spcBef>
            </a:pPr>
            <a:r>
              <a:rPr lang="ru-RU" sz="1400" i="1" dirty="0">
                <a:sym typeface="Tw Cen MT"/>
              </a:rPr>
              <a:t>	«Одним из возможных способов повышения безопасности и эффективности нефтегазодобывающего производства является… внедрение информационно-управляющих систем, ориентированных на выполнение процедур диагностики текущего состояния…» </a:t>
            </a:r>
            <a:r>
              <a:rPr lang="ru-RU" sz="1400" dirty="0">
                <a:sym typeface="Tw Cen MT"/>
              </a:rPr>
              <a:t>- журнал «Нефтяное хозяйство», 9</a:t>
            </a:r>
            <a:r>
              <a:rPr lang="en-US" sz="1400" dirty="0">
                <a:sym typeface="Tw Cen MT"/>
              </a:rPr>
              <a:t>’201</a:t>
            </a:r>
            <a:r>
              <a:rPr lang="ru-RU" sz="1400" dirty="0">
                <a:sym typeface="Tw Cen MT"/>
              </a:rPr>
              <a:t>2, стр. 116</a:t>
            </a:r>
          </a:p>
          <a:p>
            <a:pPr marL="347559" lvl="1" indent="-347559">
              <a:lnSpc>
                <a:spcPct val="90000"/>
              </a:lnSpc>
              <a:spcBef>
                <a:spcPct val="35000"/>
              </a:spcBef>
            </a:pPr>
            <a:endParaRPr lang="en-US" sz="1400" dirty="0">
              <a:cs typeface="ＭＳ Ｐゴシック" pitchFamily="-112" charset="-128"/>
            </a:endParaRPr>
          </a:p>
        </p:txBody>
      </p:sp>
      <p:sp>
        <p:nvSpPr>
          <p:cNvPr id="2" name="Rectangle 1"/>
          <p:cNvSpPr/>
          <p:nvPr/>
        </p:nvSpPr>
        <p:spPr>
          <a:xfrm>
            <a:off x="590108" y="3333750"/>
            <a:ext cx="5831010" cy="1064578"/>
          </a:xfrm>
          <a:prstGeom prst="rect">
            <a:avLst/>
          </a:prstGeom>
        </p:spPr>
        <p:txBody>
          <a:bodyPr wrap="square">
            <a:spAutoFit/>
          </a:bodyPr>
          <a:lstStyle/>
          <a:p>
            <a:pPr marL="347559" lvl="1" indent="-347559">
              <a:lnSpc>
                <a:spcPct val="90000"/>
              </a:lnSpc>
              <a:spcBef>
                <a:spcPct val="35000"/>
              </a:spcBef>
              <a:buFont typeface="Arial" pitchFamily="34" charset="0"/>
              <a:buChar char="•"/>
            </a:pPr>
            <a:r>
              <a:rPr lang="ru-RU" sz="1600" dirty="0">
                <a:cs typeface="ＭＳ Ｐゴシック" pitchFamily="-112" charset="-128"/>
              </a:rPr>
              <a:t>Прогнозирование отказов предполагает наличие </a:t>
            </a:r>
            <a:r>
              <a:rPr lang="ru-RU" sz="1600" b="1" dirty="0">
                <a:cs typeface="ＭＳ Ｐゴシック" pitchFamily="-112" charset="-128"/>
              </a:rPr>
              <a:t>сложных аналитических моделей </a:t>
            </a:r>
          </a:p>
          <a:p>
            <a:pPr marL="347559" lvl="1" indent="-347559">
              <a:lnSpc>
                <a:spcPct val="90000"/>
              </a:lnSpc>
              <a:spcBef>
                <a:spcPct val="35000"/>
              </a:spcBef>
              <a:buFont typeface="Arial" pitchFamily="34" charset="0"/>
              <a:buChar char="•"/>
            </a:pPr>
            <a:r>
              <a:rPr lang="en-US" sz="1600" dirty="0">
                <a:cs typeface="ＭＳ Ｐゴシック" pitchFamily="-112" charset="-128"/>
              </a:rPr>
              <a:t>ERP, CMMS, EAM </a:t>
            </a:r>
            <a:r>
              <a:rPr lang="ru-RU" sz="1600" dirty="0">
                <a:cs typeface="ＭＳ Ｐゴシック" pitchFamily="-112" charset="-128"/>
              </a:rPr>
              <a:t>и </a:t>
            </a:r>
            <a:r>
              <a:rPr lang="en-US" sz="1600" dirty="0">
                <a:cs typeface="ＭＳ Ｐゴシック" pitchFamily="-112" charset="-128"/>
              </a:rPr>
              <a:t>MES</a:t>
            </a:r>
            <a:r>
              <a:rPr lang="ru-RU" sz="1600" dirty="0">
                <a:cs typeface="ＭＳ Ｐゴシック" pitchFamily="-112" charset="-128"/>
              </a:rPr>
              <a:t>-системы </a:t>
            </a:r>
            <a:r>
              <a:rPr lang="ru-RU" sz="1600" b="1" dirty="0">
                <a:cs typeface="ＭＳ Ｐゴシック" pitchFamily="-112" charset="-128"/>
              </a:rPr>
              <a:t>не предназначены </a:t>
            </a:r>
            <a:r>
              <a:rPr lang="ru-RU" sz="1600" dirty="0">
                <a:cs typeface="ＭＳ Ｐゴシック" pitchFamily="-112" charset="-128"/>
              </a:rPr>
              <a:t>для решения аналитических задач</a:t>
            </a:r>
          </a:p>
        </p:txBody>
      </p:sp>
      <p:pic>
        <p:nvPicPr>
          <p:cNvPr id="3" name="Picture 2"/>
          <p:cNvPicPr>
            <a:picLocks noChangeAspect="1"/>
          </p:cNvPicPr>
          <p:nvPr/>
        </p:nvPicPr>
        <p:blipFill>
          <a:blip r:embed="rId5"/>
          <a:stretch>
            <a:fillRect/>
          </a:stretch>
        </p:blipFill>
        <p:spPr>
          <a:xfrm>
            <a:off x="7752164" y="2266950"/>
            <a:ext cx="1009543" cy="1439538"/>
          </a:xfrm>
          <a:prstGeom prst="rect">
            <a:avLst/>
          </a:prstGeom>
        </p:spPr>
      </p:pic>
      <p:grpSp>
        <p:nvGrpSpPr>
          <p:cNvPr id="10" name="Группа 127"/>
          <p:cNvGrpSpPr/>
          <p:nvPr/>
        </p:nvGrpSpPr>
        <p:grpSpPr>
          <a:xfrm>
            <a:off x="7525610" y="662317"/>
            <a:ext cx="4499692" cy="1422914"/>
            <a:chOff x="3170797" y="2880306"/>
            <a:chExt cx="4844177" cy="1491037"/>
          </a:xfrm>
        </p:grpSpPr>
        <p:graphicFrame>
          <p:nvGraphicFramePr>
            <p:cNvPr id="4" name="Object 83"/>
            <p:cNvGraphicFramePr>
              <a:graphicFrameLocks noChangeAspect="1"/>
            </p:cNvGraphicFramePr>
            <p:nvPr>
              <p:custDataLst>
                <p:tags r:id="rId1"/>
              </p:custDataLst>
              <p:extLst>
                <p:ext uri="{D42A27DB-BD31-4B8C-83A1-F6EECF244321}">
                  <p14:modId xmlns:p14="http://schemas.microsoft.com/office/powerpoint/2010/main" val="2074854474"/>
                </p:ext>
              </p:extLst>
            </p:nvPr>
          </p:nvGraphicFramePr>
          <p:xfrm>
            <a:off x="3170797" y="2880306"/>
            <a:ext cx="1491037" cy="1491037"/>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angle 92"/>
            <p:cNvSpPr/>
            <p:nvPr>
              <p:custDataLst>
                <p:tags r:id="rId2"/>
              </p:custDataLst>
            </p:nvPr>
          </p:nvSpPr>
          <p:spPr bwMode="auto">
            <a:xfrm>
              <a:off x="7670487" y="3896883"/>
              <a:ext cx="344487" cy="182562"/>
            </a:xfrm>
            <a:prstGeom prst="rect">
              <a:avLst/>
            </a:prstGeom>
            <a:noFill/>
            <a:ln w="3175" cap="flat" cmpd="sng" algn="ctr">
              <a:noFill/>
              <a:prstDash val="solid"/>
              <a:round/>
              <a:headEnd type="none" w="med" len="med"/>
              <a:tailEnd type="none" w="med" len="med"/>
            </a:ln>
            <a:effectLst/>
          </p:spPr>
          <p:txBody>
            <a:bodyPr vert="horz" wrap="none" lIns="20637" tIns="0" rIns="20637" bIns="0" numCol="1" rtlCol="0" anchor="ctr" anchorCtr="0" compatLnSpc="1">
              <a:prstTxWarp prst="textNoShape">
                <a:avLst/>
              </a:prstTxWarp>
              <a:noAutofit/>
            </a:bodyPr>
            <a:lstStyle/>
            <a:p>
              <a:pPr algn="ctr"/>
              <a:endParaRPr kumimoji="0" lang="en-US" sz="1200" strike="noStrike" cap="none" normalizeH="0" dirty="0" smtClean="0">
                <a:ln>
                  <a:noFill/>
                </a:ln>
                <a:solidFill>
                  <a:schemeClr val="accent6"/>
                </a:solidFill>
                <a:effectLst/>
                <a:latin typeface="Arial"/>
                <a:sym typeface="Arial"/>
              </a:endParaRPr>
            </a:p>
          </p:txBody>
        </p:sp>
      </p:grpSp>
      <p:sp>
        <p:nvSpPr>
          <p:cNvPr id="17" name="TextBox 16"/>
          <p:cNvSpPr txBox="1"/>
          <p:nvPr/>
        </p:nvSpPr>
        <p:spPr>
          <a:xfrm>
            <a:off x="590107" y="1047750"/>
            <a:ext cx="6935473" cy="830997"/>
          </a:xfrm>
          <a:prstGeom prst="rect">
            <a:avLst/>
          </a:prstGeom>
          <a:noFill/>
        </p:spPr>
        <p:txBody>
          <a:bodyPr wrap="square" rtlCol="0">
            <a:spAutoFit/>
          </a:bodyPr>
          <a:lstStyle/>
          <a:p>
            <a:pPr algn="r"/>
            <a:r>
              <a:rPr lang="ru-RU" sz="1600" b="1" dirty="0">
                <a:cs typeface="ＭＳ Ｐゴシック" pitchFamily="-112" charset="-128"/>
              </a:rPr>
              <a:t>Анализ причин отклонения от годового плана </a:t>
            </a:r>
            <a:r>
              <a:rPr lang="ru-RU" sz="1600" b="1" dirty="0" smtClean="0">
                <a:cs typeface="ＭＳ Ｐゴシック" pitchFamily="-112" charset="-128"/>
              </a:rPr>
              <a:t>производства:</a:t>
            </a:r>
            <a:r>
              <a:rPr lang="ru-RU" sz="1600" dirty="0" smtClean="0">
                <a:cs typeface="ＭＳ Ｐゴシック" pitchFamily="-112" charset="-128"/>
              </a:rPr>
              <a:t> </a:t>
            </a:r>
          </a:p>
          <a:p>
            <a:pPr algn="r"/>
            <a:r>
              <a:rPr lang="ru-RU" sz="1600" b="1" dirty="0" smtClean="0">
                <a:solidFill>
                  <a:schemeClr val="accent6">
                    <a:lumMod val="75000"/>
                  </a:schemeClr>
                </a:solidFill>
                <a:cs typeface="ＭＳ Ｐゴシック" pitchFamily="-112" charset="-128"/>
              </a:rPr>
              <a:t>75</a:t>
            </a:r>
            <a:r>
              <a:rPr lang="ru-RU" sz="1600" b="1" dirty="0">
                <a:solidFill>
                  <a:schemeClr val="accent6">
                    <a:lumMod val="75000"/>
                  </a:schemeClr>
                </a:solidFill>
                <a:cs typeface="ＭＳ Ｐゴシック" pitchFamily="-112" charset="-128"/>
              </a:rPr>
              <a:t>% неплановый простой оборудования</a:t>
            </a:r>
          </a:p>
          <a:p>
            <a:pPr algn="r"/>
            <a:r>
              <a:rPr lang="ru-RU" sz="1600" dirty="0">
                <a:cs typeface="ＭＳ Ｐゴシック" pitchFamily="-112" charset="-128"/>
              </a:rPr>
              <a:t>25% прочие причины</a:t>
            </a:r>
            <a:endParaRPr lang="en-US" sz="1600" dirty="0">
              <a:cs typeface="ＭＳ Ｐゴシック" pitchFamily="-112" charset="-128"/>
            </a:endParaRPr>
          </a:p>
        </p:txBody>
      </p:sp>
    </p:spTree>
    <p:extLst>
      <p:ext uri="{BB962C8B-B14F-4D97-AF65-F5344CB8AC3E}">
        <p14:creationId xmlns:p14="http://schemas.microsoft.com/office/powerpoint/2010/main" val="274259696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AutoShape 33"/>
          <p:cNvSpPr>
            <a:spLocks noChangeAspect="1" noChangeArrowheads="1" noTextEdit="1"/>
          </p:cNvSpPr>
          <p:nvPr/>
        </p:nvSpPr>
        <p:spPr bwMode="auto">
          <a:xfrm>
            <a:off x="5993782" y="961542"/>
            <a:ext cx="439735" cy="3190462"/>
          </a:xfrm>
          <a:prstGeom prst="rect">
            <a:avLst/>
          </a:prstGeom>
          <a:solidFill>
            <a:schemeClr val="bg1"/>
          </a:solidFill>
          <a:ln>
            <a:noFill/>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36" name="AutoShape 33"/>
          <p:cNvSpPr>
            <a:spLocks noChangeAspect="1" noChangeArrowheads="1" noTextEdit="1"/>
          </p:cNvSpPr>
          <p:nvPr/>
        </p:nvSpPr>
        <p:spPr bwMode="auto">
          <a:xfrm>
            <a:off x="5115938" y="954650"/>
            <a:ext cx="877843" cy="3190462"/>
          </a:xfrm>
          <a:prstGeom prst="rect">
            <a:avLst/>
          </a:prstGeom>
          <a:solidFill>
            <a:schemeClr val="bg1"/>
          </a:solidFill>
          <a:ln>
            <a:noFill/>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60" name="Rectangle 59"/>
          <p:cNvSpPr/>
          <p:nvPr/>
        </p:nvSpPr>
        <p:spPr bwMode="auto">
          <a:xfrm>
            <a:off x="156558" y="951525"/>
            <a:ext cx="2039112" cy="1632204"/>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
        <p:nvSpPr>
          <p:cNvPr id="84002" name="Rectangle 34"/>
          <p:cNvSpPr>
            <a:spLocks noChangeArrowheads="1"/>
          </p:cNvSpPr>
          <p:nvPr/>
        </p:nvSpPr>
        <p:spPr bwMode="auto">
          <a:xfrm>
            <a:off x="0" y="-138499"/>
            <a:ext cx="65" cy="276999"/>
          </a:xfrm>
          <a:prstGeom prst="rect">
            <a:avLst/>
          </a:prstGeom>
          <a:noFill/>
          <a:ln w="9525" cap="flat" cmpd="sng" algn="ctr">
            <a:noFill/>
            <a:prstDash val="solid"/>
            <a:miter lim="800000"/>
            <a:headEnd/>
            <a:tailEnd/>
          </a:ln>
          <a:effectLst>
            <a:prstShdw prst="shdw13" dist="53882" dir="13500000">
              <a:schemeClr val="bg2">
                <a:alpha val="50000"/>
              </a:schemeClr>
            </a:prstShdw>
          </a:effectLst>
        </p:spPr>
        <p:txBody>
          <a:bodyPr vert="horz" wrap="none" lIns="0" tIns="0" rIns="0" bIns="0" numCol="1" anchor="ctr" anchorCtr="0" compatLnSpc="1">
            <a:prstTxWarp prst="textNoShape">
              <a:avLst/>
            </a:prstTxWarp>
            <a:spAutoFit/>
          </a:bodyPr>
          <a:lstStyle/>
          <a:p>
            <a:endParaRPr lang="en-US" dirty="0"/>
          </a:p>
        </p:txBody>
      </p:sp>
      <p:sp>
        <p:nvSpPr>
          <p:cNvPr id="55" name="Title 54"/>
          <p:cNvSpPr>
            <a:spLocks noGrp="1"/>
          </p:cNvSpPr>
          <p:nvPr>
            <p:ph type="title"/>
          </p:nvPr>
        </p:nvSpPr>
        <p:spPr>
          <a:xfrm>
            <a:off x="119817" y="17933"/>
            <a:ext cx="4812233" cy="830997"/>
          </a:xfrm>
        </p:spPr>
        <p:txBody>
          <a:bodyPr/>
          <a:lstStyle/>
          <a:p>
            <a:r>
              <a:rPr lang="en-GB" dirty="0" err="1" smtClean="0"/>
              <a:t>Традиционные</a:t>
            </a:r>
            <a:r>
              <a:rPr lang="en-GB" dirty="0" smtClean="0"/>
              <a:t> </a:t>
            </a:r>
            <a:r>
              <a:rPr lang="ru-RU" dirty="0" smtClean="0"/>
              <a:t>системы оповещают </a:t>
            </a:r>
            <a:r>
              <a:rPr lang="en-GB" dirty="0" err="1" smtClean="0"/>
              <a:t>слишком</a:t>
            </a:r>
            <a:r>
              <a:rPr lang="en-GB" dirty="0" smtClean="0"/>
              <a:t> </a:t>
            </a:r>
            <a:r>
              <a:rPr lang="en-GB" dirty="0" err="1" smtClean="0"/>
              <a:t>близко</a:t>
            </a:r>
            <a:r>
              <a:rPr lang="en-GB" dirty="0" smtClean="0"/>
              <a:t> к </a:t>
            </a:r>
            <a:r>
              <a:rPr lang="en-GB" dirty="0" err="1" smtClean="0"/>
              <a:t>точке</a:t>
            </a:r>
            <a:r>
              <a:rPr lang="en-GB" dirty="0" smtClean="0"/>
              <a:t> </a:t>
            </a:r>
            <a:r>
              <a:rPr lang="en-GB" dirty="0" err="1" smtClean="0"/>
              <a:t>отказа</a:t>
            </a:r>
            <a:endParaRPr lang="en-GB" dirty="0"/>
          </a:p>
        </p:txBody>
      </p:sp>
      <p:sp>
        <p:nvSpPr>
          <p:cNvPr id="40" name="Rectangle 39"/>
          <p:cNvSpPr/>
          <p:nvPr/>
        </p:nvSpPr>
        <p:spPr bwMode="auto">
          <a:xfrm>
            <a:off x="179736" y="1251115"/>
            <a:ext cx="1987955" cy="651114"/>
          </a:xfrm>
          <a:prstGeom prst="rect">
            <a:avLst/>
          </a:prstGeom>
          <a:gradFill>
            <a:gsLst>
              <a:gs pos="0">
                <a:schemeClr val="accent5">
                  <a:lumMod val="94000"/>
                </a:schemeClr>
              </a:gs>
              <a:gs pos="100000">
                <a:schemeClr val="accent5">
                  <a:tint val="15000"/>
                  <a:satMod val="350000"/>
                </a:schemeClr>
              </a:gs>
            </a:gsLst>
          </a:gra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64008" tIns="64008" rIns="64008" bIns="64008" numCol="1" rtlCol="0" anchor="t" anchorCtr="0" compatLnSpc="1">
            <a:prstTxWarp prst="textNoShape">
              <a:avLst/>
            </a:prstTxWarp>
          </a:bodyPr>
          <a:lstStyle/>
          <a:p>
            <a:pPr algn="l">
              <a:buNone/>
            </a:pPr>
            <a:r>
              <a:rPr lang="en-US" sz="900" b="1" i="0" dirty="0" err="1">
                <a:latin typeface="Tahoma"/>
                <a:cs typeface="Tahoma"/>
              </a:rPr>
              <a:t>Скорость</a:t>
            </a:r>
            <a:r>
              <a:rPr lang="en-US" sz="900" b="1" i="0" dirty="0">
                <a:latin typeface="Tahoma"/>
                <a:cs typeface="Tahoma"/>
              </a:rPr>
              <a:t> </a:t>
            </a:r>
            <a:r>
              <a:rPr lang="en-US" sz="900" b="1" i="0" dirty="0" err="1">
                <a:latin typeface="Tahoma"/>
                <a:cs typeface="Tahoma"/>
              </a:rPr>
              <a:t>турбины</a:t>
            </a:r>
            <a:r>
              <a:rPr lang="en-US" sz="900" b="1" i="0" dirty="0">
                <a:latin typeface="Tahoma"/>
                <a:cs typeface="Tahoma"/>
              </a:rPr>
              <a:t> </a:t>
            </a:r>
          </a:p>
          <a:p>
            <a:pPr algn="l">
              <a:buNone/>
            </a:pPr>
            <a:r>
              <a:rPr lang="en-US" sz="900" b="0" i="1" dirty="0" err="1">
                <a:latin typeface="Tahoma"/>
                <a:cs typeface="Tahoma"/>
              </a:rPr>
              <a:t>Вне</a:t>
            </a:r>
            <a:r>
              <a:rPr lang="en-US" sz="900" b="0" i="1" dirty="0">
                <a:latin typeface="Tahoma"/>
                <a:cs typeface="Tahoma"/>
              </a:rPr>
              <a:t> </a:t>
            </a:r>
            <a:r>
              <a:rPr lang="en-US" sz="900" b="0" i="1" dirty="0" err="1">
                <a:latin typeface="Tahoma"/>
                <a:cs typeface="Tahoma"/>
              </a:rPr>
              <a:t>диапазона</a:t>
            </a:r>
            <a:endParaRPr lang="en-US" sz="900" b="0" i="1" dirty="0">
              <a:latin typeface="Tahoma"/>
              <a:cs typeface="Tahoma"/>
            </a:endParaRPr>
          </a:p>
        </p:txBody>
      </p:sp>
      <p:sp>
        <p:nvSpPr>
          <p:cNvPr id="41" name="Rectangle 40"/>
          <p:cNvSpPr/>
          <p:nvPr/>
        </p:nvSpPr>
        <p:spPr bwMode="auto">
          <a:xfrm>
            <a:off x="222153" y="1579141"/>
            <a:ext cx="1824086" cy="241883"/>
          </a:xfrm>
          <a:prstGeom prst="rect">
            <a:avLst/>
          </a:prstGeom>
          <a:gradFill>
            <a:gsLst>
              <a:gs pos="0">
                <a:schemeClr val="tx1">
                  <a:lumMod val="75000"/>
                  <a:lumOff val="25000"/>
                </a:schemeClr>
              </a:gs>
              <a:gs pos="80000">
                <a:schemeClr val="tx1">
                  <a:lumMod val="50000"/>
                  <a:lumOff val="50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42" name="Rectangle 41"/>
          <p:cNvSpPr/>
          <p:nvPr/>
        </p:nvSpPr>
        <p:spPr bwMode="auto">
          <a:xfrm>
            <a:off x="223171" y="1581345"/>
            <a:ext cx="1367303" cy="236504"/>
          </a:xfrm>
          <a:prstGeom prst="rect">
            <a:avLst/>
          </a:prstGeom>
          <a:gradFill>
            <a:gsLst>
              <a:gs pos="0">
                <a:srgbClr val="760000"/>
              </a:gs>
              <a:gs pos="80000">
                <a:srgbClr val="C00000"/>
              </a:gs>
            </a:gsLst>
          </a:gra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43" name="Rectangle 42"/>
          <p:cNvSpPr/>
          <p:nvPr/>
        </p:nvSpPr>
        <p:spPr bwMode="auto">
          <a:xfrm>
            <a:off x="179736" y="1913492"/>
            <a:ext cx="1987955" cy="651114"/>
          </a:xfrm>
          <a:prstGeom prst="rect">
            <a:avLst/>
          </a:prstGeom>
          <a:gradFill>
            <a:gsLst>
              <a:gs pos="0">
                <a:schemeClr val="accent5">
                  <a:lumMod val="94000"/>
                </a:schemeClr>
              </a:gs>
              <a:gs pos="100000">
                <a:schemeClr val="accent5">
                  <a:tint val="15000"/>
                  <a:satMod val="350000"/>
                </a:schemeClr>
              </a:gs>
            </a:gsLst>
          </a:gra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64008" tIns="64008" rIns="64008" bIns="64008" numCol="1" rtlCol="0" anchor="t" anchorCtr="0" compatLnSpc="1">
            <a:prstTxWarp prst="textNoShape">
              <a:avLst/>
            </a:prstTxWarp>
          </a:bodyPr>
          <a:lstStyle/>
          <a:p>
            <a:pPr algn="l">
              <a:buNone/>
            </a:pPr>
            <a:r>
              <a:rPr lang="en-US" sz="900" b="1" i="0" dirty="0" err="1">
                <a:latin typeface="Tahoma"/>
                <a:cs typeface="Tahoma"/>
              </a:rPr>
              <a:t>Вибрация</a:t>
            </a:r>
            <a:r>
              <a:rPr lang="en-US" sz="900" b="1" i="0" dirty="0">
                <a:latin typeface="Tahoma"/>
                <a:cs typeface="Tahoma"/>
              </a:rPr>
              <a:t> </a:t>
            </a:r>
            <a:r>
              <a:rPr lang="en-US" sz="900" b="1" i="0" dirty="0" err="1">
                <a:latin typeface="Tahoma"/>
                <a:cs typeface="Tahoma"/>
              </a:rPr>
              <a:t>турбины</a:t>
            </a:r>
            <a:endParaRPr lang="en-US" sz="900" b="1" i="0" dirty="0">
              <a:latin typeface="Tahoma"/>
              <a:cs typeface="Tahoma"/>
            </a:endParaRPr>
          </a:p>
          <a:p>
            <a:pPr algn="l">
              <a:buNone/>
            </a:pPr>
            <a:r>
              <a:rPr lang="en-US" sz="900" b="0" i="1" dirty="0" err="1">
                <a:latin typeface="Tahoma"/>
                <a:cs typeface="Tahoma"/>
              </a:rPr>
              <a:t>Увеличение</a:t>
            </a:r>
            <a:endParaRPr lang="en-US" sz="900" b="0" i="1" dirty="0">
              <a:latin typeface="Tahoma"/>
              <a:cs typeface="Tahoma"/>
            </a:endParaRPr>
          </a:p>
        </p:txBody>
      </p:sp>
      <p:sp>
        <p:nvSpPr>
          <p:cNvPr id="44" name="Rectangle 43"/>
          <p:cNvSpPr/>
          <p:nvPr/>
        </p:nvSpPr>
        <p:spPr bwMode="auto">
          <a:xfrm>
            <a:off x="215740" y="2244163"/>
            <a:ext cx="1842668" cy="240047"/>
          </a:xfrm>
          <a:prstGeom prst="rect">
            <a:avLst/>
          </a:prstGeom>
          <a:gradFill>
            <a:gsLst>
              <a:gs pos="0">
                <a:schemeClr val="tx1">
                  <a:lumMod val="75000"/>
                  <a:lumOff val="25000"/>
                </a:schemeClr>
              </a:gs>
              <a:gs pos="80000">
                <a:schemeClr val="tx1">
                  <a:lumMod val="50000"/>
                  <a:lumOff val="50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46" name="Rectangle 45"/>
          <p:cNvSpPr/>
          <p:nvPr/>
        </p:nvSpPr>
        <p:spPr bwMode="auto">
          <a:xfrm>
            <a:off x="179736" y="954650"/>
            <a:ext cx="1987955" cy="266913"/>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45720" tIns="45720" rIns="45720" bIns="45720" numCol="1" rtlCol="0" anchor="ctr" anchorCtr="0" compatLnSpc="1">
            <a:prstTxWarp prst="textNoShape">
              <a:avLst/>
            </a:prstTxWarp>
            <a:noAutofit/>
          </a:bodyPr>
          <a:lstStyle/>
          <a:p>
            <a:pPr marL="0" marR="0" indent="0" algn="ctr" defTabSz="914400">
              <a:lnSpc>
                <a:spcPct val="100000"/>
              </a:lnSpc>
              <a:spcBef>
                <a:spcPts val="720"/>
              </a:spcBef>
              <a:spcAft>
                <a:spcPts val="245"/>
              </a:spcAft>
              <a:buNone/>
            </a:pPr>
            <a:r>
              <a:rPr lang="en-US" sz="1200" b="0" i="0" u="none" strike="noStrike" cap="none" baseline="0">
                <a:solidFill>
                  <a:srgbClr val="FFFFFF"/>
                </a:solidFill>
                <a:effectLst>
                  <a:outerShdw blurRad="50800" dist="38100" dir="2700000" algn="tl">
                    <a:prstClr val="black">
                      <a:alpha val="40000"/>
                    </a:prstClr>
                  </a:outerShdw>
                </a:effectLst>
                <a:latin typeface="Trebuchet MS"/>
                <a:ea typeface="+mn-ea"/>
                <a:cs typeface="+mn-cs"/>
              </a:rPr>
              <a:t>Индикаторные показатели</a:t>
            </a:r>
          </a:p>
        </p:txBody>
      </p:sp>
      <p:sp>
        <p:nvSpPr>
          <p:cNvPr id="50" name="Rectangle 49"/>
          <p:cNvSpPr/>
          <p:nvPr/>
        </p:nvSpPr>
        <p:spPr bwMode="auto">
          <a:xfrm>
            <a:off x="222154" y="2247706"/>
            <a:ext cx="1836255" cy="236504"/>
          </a:xfrm>
          <a:prstGeom prst="rect">
            <a:avLst/>
          </a:prstGeom>
          <a:no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45" name="Rectangle 44"/>
          <p:cNvSpPr/>
          <p:nvPr/>
        </p:nvSpPr>
        <p:spPr bwMode="auto">
          <a:xfrm>
            <a:off x="214724" y="2247704"/>
            <a:ext cx="1569857" cy="236504"/>
          </a:xfrm>
          <a:prstGeom prst="rect">
            <a:avLst/>
          </a:prstGeom>
          <a:gradFill>
            <a:gsLst>
              <a:gs pos="0">
                <a:srgbClr val="760000"/>
              </a:gs>
              <a:gs pos="80000">
                <a:srgbClr val="C00000"/>
              </a:gs>
            </a:gsLst>
          </a:gra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64008" tIns="64008" rIns="64008" bIns="64008" numCol="1" rtlCol="0" anchor="t" anchorCtr="0" compatLnSpc="1">
            <a:prstTxWarp prst="textNoShape">
              <a:avLst/>
            </a:prstTxWarp>
          </a:bodyPr>
          <a:lstStyle/>
          <a:p>
            <a:pPr algn="ctr"/>
            <a:endParaRPr kumimoji="0" lang="en-US" sz="1200" b="1" i="0" u="none" strike="noStrike" cap="none" normalizeH="0" baseline="0" dirty="0" smtClean="0">
              <a:ln>
                <a:noFill/>
              </a:ln>
              <a:solidFill>
                <a:schemeClr val="bg1"/>
              </a:solidFill>
              <a:effectLst/>
              <a:latin typeface="Trebuchet MS" pitchFamily="34" charset="0"/>
            </a:endParaRPr>
          </a:p>
        </p:txBody>
      </p:sp>
      <p:sp>
        <p:nvSpPr>
          <p:cNvPr id="53" name="Rectangle 52"/>
          <p:cNvSpPr/>
          <p:nvPr/>
        </p:nvSpPr>
        <p:spPr bwMode="auto">
          <a:xfrm>
            <a:off x="218946" y="2245647"/>
            <a:ext cx="1119362" cy="240047"/>
          </a:xfrm>
          <a:prstGeom prst="rect">
            <a:avLst/>
          </a:prstGeom>
          <a:no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4008" tIns="64008" rIns="64008" bIns="64008" numCol="1" rtlCol="0" anchor="t" anchorCtr="0" compatLnSpc="1">
            <a:prstTxWarp prst="textNoShape">
              <a:avLst/>
            </a:prstTxWarp>
          </a:bodyPr>
          <a:lstStyle/>
          <a:p>
            <a:pPr algn="l">
              <a:buNone/>
            </a:pPr>
            <a:r>
              <a:rPr lang="en-US" sz="1200" b="1" i="0">
                <a:solidFill>
                  <a:srgbClr val="FFFFFF"/>
                </a:solidFill>
                <a:latin typeface="Trebuchet MS"/>
                <a:ea typeface="+mn-ea"/>
                <a:cs typeface="+mn-cs"/>
              </a:rPr>
              <a:t>Отказ 85%</a:t>
            </a:r>
          </a:p>
        </p:txBody>
      </p:sp>
      <p:sp>
        <p:nvSpPr>
          <p:cNvPr id="57" name="Rectangle 56"/>
          <p:cNvSpPr/>
          <p:nvPr/>
        </p:nvSpPr>
        <p:spPr bwMode="auto">
          <a:xfrm>
            <a:off x="223170" y="1584520"/>
            <a:ext cx="1043129" cy="236504"/>
          </a:xfrm>
          <a:prstGeom prst="rect">
            <a:avLst/>
          </a:prstGeom>
          <a:no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4008" tIns="64008" rIns="64008" bIns="64008" numCol="1" rtlCol="0" anchor="t" anchorCtr="0" compatLnSpc="1">
            <a:prstTxWarp prst="textNoShape">
              <a:avLst/>
            </a:prstTxWarp>
          </a:bodyPr>
          <a:lstStyle/>
          <a:p>
            <a:pPr algn="l">
              <a:buNone/>
            </a:pPr>
            <a:r>
              <a:rPr lang="en-US" sz="1200" b="1" i="0">
                <a:solidFill>
                  <a:srgbClr val="FFFFFF"/>
                </a:solidFill>
                <a:latin typeface="Trebuchet MS"/>
                <a:ea typeface="+mn-ea"/>
                <a:cs typeface="+mn-cs"/>
              </a:rPr>
              <a:t>Отказ 75%</a:t>
            </a:r>
          </a:p>
        </p:txBody>
      </p:sp>
      <p:sp>
        <p:nvSpPr>
          <p:cNvPr id="37" name="AutoShape 33"/>
          <p:cNvSpPr>
            <a:spLocks noChangeAspect="1" noChangeArrowheads="1" noTextEdit="1"/>
          </p:cNvSpPr>
          <p:nvPr/>
        </p:nvSpPr>
        <p:spPr bwMode="auto">
          <a:xfrm>
            <a:off x="2644272" y="954650"/>
            <a:ext cx="2471666" cy="3190462"/>
          </a:xfrm>
          <a:prstGeom prst="rect">
            <a:avLst/>
          </a:prstGeom>
          <a:solidFill>
            <a:schemeClr val="bg1"/>
          </a:solidFill>
          <a:ln>
            <a:noFill/>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grpSp>
        <p:nvGrpSpPr>
          <p:cNvPr id="39" name="Group 38"/>
          <p:cNvGrpSpPr/>
          <p:nvPr/>
        </p:nvGrpSpPr>
        <p:grpSpPr>
          <a:xfrm>
            <a:off x="2315574" y="1454308"/>
            <a:ext cx="4704766" cy="3061566"/>
            <a:chOff x="1957302" y="1939077"/>
            <a:chExt cx="4704766" cy="4082088"/>
          </a:xfrm>
        </p:grpSpPr>
        <p:sp>
          <p:nvSpPr>
            <p:cNvPr id="47" name="Rectangle 32"/>
            <p:cNvSpPr>
              <a:spLocks noChangeArrowheads="1"/>
            </p:cNvSpPr>
            <p:nvPr/>
          </p:nvSpPr>
          <p:spPr bwMode="auto">
            <a:xfrm>
              <a:off x="4257163" y="5733906"/>
              <a:ext cx="989886" cy="28725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840"/>
                </a:spcBef>
                <a:spcAft>
                  <a:spcPts val="0"/>
                </a:spcAft>
                <a:buNone/>
              </a:pPr>
              <a:r>
                <a:rPr lang="en-GB" sz="1400" b="1" i="0" u="none" strike="noStrike" cap="none" baseline="0">
                  <a:solidFill>
                    <a:srgbClr val="292929"/>
                  </a:solidFill>
                  <a:effectLst/>
                  <a:latin typeface="Calibri"/>
                  <a:cs typeface="Calibri"/>
                </a:rPr>
                <a:t>Срок работы</a:t>
              </a:r>
            </a:p>
          </p:txBody>
        </p:sp>
        <p:sp>
          <p:nvSpPr>
            <p:cNvPr id="48" name="Freeform 28"/>
            <p:cNvSpPr>
              <a:spLocks/>
            </p:cNvSpPr>
            <p:nvPr/>
          </p:nvSpPr>
          <p:spPr bwMode="auto">
            <a:xfrm>
              <a:off x="2305050" y="2780134"/>
              <a:ext cx="4357018" cy="1873036"/>
            </a:xfrm>
            <a:custGeom>
              <a:avLst/>
              <a:gdLst/>
              <a:ahLst/>
              <a:cxnLst>
                <a:cxn ang="0">
                  <a:pos x="155" y="23"/>
                </a:cxn>
                <a:cxn ang="0">
                  <a:pos x="319" y="24"/>
                </a:cxn>
                <a:cxn ang="0">
                  <a:pos x="498" y="24"/>
                </a:cxn>
                <a:cxn ang="0">
                  <a:pos x="701" y="23"/>
                </a:cxn>
                <a:cxn ang="0">
                  <a:pos x="817" y="21"/>
                </a:cxn>
                <a:cxn ang="0">
                  <a:pos x="1081" y="10"/>
                </a:cxn>
                <a:cxn ang="0">
                  <a:pos x="1361" y="1"/>
                </a:cxn>
                <a:cxn ang="0">
                  <a:pos x="1625" y="3"/>
                </a:cxn>
                <a:cxn ang="0">
                  <a:pos x="1740" y="13"/>
                </a:cxn>
                <a:cxn ang="0">
                  <a:pos x="1942" y="41"/>
                </a:cxn>
                <a:cxn ang="0">
                  <a:pos x="2119" y="82"/>
                </a:cxn>
                <a:cxn ang="0">
                  <a:pos x="2280" y="139"/>
                </a:cxn>
                <a:cxn ang="0">
                  <a:pos x="2429" y="220"/>
                </a:cxn>
                <a:cxn ang="0">
                  <a:pos x="2564" y="328"/>
                </a:cxn>
                <a:cxn ang="0">
                  <a:pos x="2684" y="458"/>
                </a:cxn>
                <a:cxn ang="0">
                  <a:pos x="2794" y="606"/>
                </a:cxn>
                <a:cxn ang="0">
                  <a:pos x="2956" y="849"/>
                </a:cxn>
                <a:cxn ang="0">
                  <a:pos x="3060" y="1030"/>
                </a:cxn>
                <a:cxn ang="0">
                  <a:pos x="3209" y="1323"/>
                </a:cxn>
                <a:cxn ang="0">
                  <a:pos x="3297" y="1529"/>
                </a:cxn>
                <a:cxn ang="0">
                  <a:pos x="3101" y="1129"/>
                </a:cxn>
                <a:cxn ang="0">
                  <a:pos x="2999" y="941"/>
                </a:cxn>
                <a:cxn ang="0">
                  <a:pos x="2893" y="769"/>
                </a:cxn>
                <a:cxn ang="0">
                  <a:pos x="2731" y="534"/>
                </a:cxn>
                <a:cxn ang="0">
                  <a:pos x="2617" y="396"/>
                </a:cxn>
                <a:cxn ang="0">
                  <a:pos x="2492" y="277"/>
                </a:cxn>
                <a:cxn ang="0">
                  <a:pos x="2350" y="183"/>
                </a:cxn>
                <a:cxn ang="0">
                  <a:pos x="2198" y="116"/>
                </a:cxn>
                <a:cxn ang="0">
                  <a:pos x="2030" y="68"/>
                </a:cxn>
                <a:cxn ang="0">
                  <a:pos x="1842" y="34"/>
                </a:cxn>
                <a:cxn ang="0">
                  <a:pos x="1684" y="15"/>
                </a:cxn>
                <a:cxn ang="0">
                  <a:pos x="1497" y="8"/>
                </a:cxn>
                <a:cxn ang="0">
                  <a:pos x="1222" y="13"/>
                </a:cxn>
                <a:cxn ang="0">
                  <a:pos x="945" y="24"/>
                </a:cxn>
                <a:cxn ang="0">
                  <a:pos x="758" y="31"/>
                </a:cxn>
                <a:cxn ang="0">
                  <a:pos x="596" y="32"/>
                </a:cxn>
                <a:cxn ang="0">
                  <a:pos x="405" y="32"/>
                </a:cxn>
                <a:cxn ang="0">
                  <a:pos x="236" y="32"/>
                </a:cxn>
                <a:cxn ang="0">
                  <a:pos x="0" y="32"/>
                </a:cxn>
              </a:cxnLst>
              <a:rect l="0" t="0" r="r" b="b"/>
              <a:pathLst>
                <a:path w="3307" h="1529">
                  <a:moveTo>
                    <a:pt x="0" y="23"/>
                  </a:moveTo>
                  <a:lnTo>
                    <a:pt x="155" y="23"/>
                  </a:lnTo>
                  <a:lnTo>
                    <a:pt x="236" y="24"/>
                  </a:lnTo>
                  <a:lnTo>
                    <a:pt x="319" y="24"/>
                  </a:lnTo>
                  <a:lnTo>
                    <a:pt x="405" y="24"/>
                  </a:lnTo>
                  <a:lnTo>
                    <a:pt x="498" y="24"/>
                  </a:lnTo>
                  <a:lnTo>
                    <a:pt x="596" y="24"/>
                  </a:lnTo>
                  <a:lnTo>
                    <a:pt x="701" y="23"/>
                  </a:lnTo>
                  <a:lnTo>
                    <a:pt x="757" y="23"/>
                  </a:lnTo>
                  <a:lnTo>
                    <a:pt x="817" y="21"/>
                  </a:lnTo>
                  <a:lnTo>
                    <a:pt x="945" y="16"/>
                  </a:lnTo>
                  <a:lnTo>
                    <a:pt x="1081" y="10"/>
                  </a:lnTo>
                  <a:lnTo>
                    <a:pt x="1221" y="5"/>
                  </a:lnTo>
                  <a:lnTo>
                    <a:pt x="1361" y="1"/>
                  </a:lnTo>
                  <a:lnTo>
                    <a:pt x="1496" y="0"/>
                  </a:lnTo>
                  <a:lnTo>
                    <a:pt x="1625" y="3"/>
                  </a:lnTo>
                  <a:lnTo>
                    <a:pt x="1684" y="7"/>
                  </a:lnTo>
                  <a:lnTo>
                    <a:pt x="1740" y="13"/>
                  </a:lnTo>
                  <a:lnTo>
                    <a:pt x="1844" y="26"/>
                  </a:lnTo>
                  <a:lnTo>
                    <a:pt x="1942" y="41"/>
                  </a:lnTo>
                  <a:lnTo>
                    <a:pt x="2033" y="60"/>
                  </a:lnTo>
                  <a:lnTo>
                    <a:pt x="2119" y="82"/>
                  </a:lnTo>
                  <a:lnTo>
                    <a:pt x="2201" y="108"/>
                  </a:lnTo>
                  <a:lnTo>
                    <a:pt x="2280" y="139"/>
                  </a:lnTo>
                  <a:lnTo>
                    <a:pt x="2356" y="177"/>
                  </a:lnTo>
                  <a:lnTo>
                    <a:pt x="2429" y="220"/>
                  </a:lnTo>
                  <a:lnTo>
                    <a:pt x="2499" y="271"/>
                  </a:lnTo>
                  <a:lnTo>
                    <a:pt x="2564" y="328"/>
                  </a:lnTo>
                  <a:lnTo>
                    <a:pt x="2625" y="391"/>
                  </a:lnTo>
                  <a:lnTo>
                    <a:pt x="2684" y="458"/>
                  </a:lnTo>
                  <a:lnTo>
                    <a:pt x="2739" y="530"/>
                  </a:lnTo>
                  <a:lnTo>
                    <a:pt x="2794" y="606"/>
                  </a:lnTo>
                  <a:lnTo>
                    <a:pt x="2902" y="765"/>
                  </a:lnTo>
                  <a:lnTo>
                    <a:pt x="2956" y="849"/>
                  </a:lnTo>
                  <a:lnTo>
                    <a:pt x="3009" y="938"/>
                  </a:lnTo>
                  <a:lnTo>
                    <a:pt x="3060" y="1030"/>
                  </a:lnTo>
                  <a:lnTo>
                    <a:pt x="3110" y="1125"/>
                  </a:lnTo>
                  <a:lnTo>
                    <a:pt x="3209" y="1323"/>
                  </a:lnTo>
                  <a:lnTo>
                    <a:pt x="3307" y="1527"/>
                  </a:lnTo>
                  <a:lnTo>
                    <a:pt x="3297" y="1529"/>
                  </a:lnTo>
                  <a:lnTo>
                    <a:pt x="3200" y="1326"/>
                  </a:lnTo>
                  <a:lnTo>
                    <a:pt x="3101" y="1129"/>
                  </a:lnTo>
                  <a:lnTo>
                    <a:pt x="3050" y="1034"/>
                  </a:lnTo>
                  <a:lnTo>
                    <a:pt x="2999" y="941"/>
                  </a:lnTo>
                  <a:lnTo>
                    <a:pt x="2946" y="853"/>
                  </a:lnTo>
                  <a:lnTo>
                    <a:pt x="2893" y="769"/>
                  </a:lnTo>
                  <a:lnTo>
                    <a:pt x="2786" y="610"/>
                  </a:lnTo>
                  <a:lnTo>
                    <a:pt x="2731" y="534"/>
                  </a:lnTo>
                  <a:lnTo>
                    <a:pt x="2675" y="463"/>
                  </a:lnTo>
                  <a:lnTo>
                    <a:pt x="2617" y="396"/>
                  </a:lnTo>
                  <a:lnTo>
                    <a:pt x="2557" y="334"/>
                  </a:lnTo>
                  <a:lnTo>
                    <a:pt x="2492" y="277"/>
                  </a:lnTo>
                  <a:lnTo>
                    <a:pt x="2423" y="227"/>
                  </a:lnTo>
                  <a:lnTo>
                    <a:pt x="2350" y="183"/>
                  </a:lnTo>
                  <a:lnTo>
                    <a:pt x="2276" y="147"/>
                  </a:lnTo>
                  <a:lnTo>
                    <a:pt x="2198" y="116"/>
                  </a:lnTo>
                  <a:lnTo>
                    <a:pt x="2116" y="89"/>
                  </a:lnTo>
                  <a:lnTo>
                    <a:pt x="2030" y="68"/>
                  </a:lnTo>
                  <a:lnTo>
                    <a:pt x="1940" y="49"/>
                  </a:lnTo>
                  <a:lnTo>
                    <a:pt x="1842" y="34"/>
                  </a:lnTo>
                  <a:lnTo>
                    <a:pt x="1739" y="21"/>
                  </a:lnTo>
                  <a:lnTo>
                    <a:pt x="1684" y="15"/>
                  </a:lnTo>
                  <a:lnTo>
                    <a:pt x="1624" y="12"/>
                  </a:lnTo>
                  <a:lnTo>
                    <a:pt x="1497" y="8"/>
                  </a:lnTo>
                  <a:lnTo>
                    <a:pt x="1362" y="9"/>
                  </a:lnTo>
                  <a:lnTo>
                    <a:pt x="1222" y="13"/>
                  </a:lnTo>
                  <a:lnTo>
                    <a:pt x="1082" y="19"/>
                  </a:lnTo>
                  <a:lnTo>
                    <a:pt x="945" y="24"/>
                  </a:lnTo>
                  <a:lnTo>
                    <a:pt x="817" y="30"/>
                  </a:lnTo>
                  <a:lnTo>
                    <a:pt x="758" y="31"/>
                  </a:lnTo>
                  <a:lnTo>
                    <a:pt x="701" y="32"/>
                  </a:lnTo>
                  <a:lnTo>
                    <a:pt x="596" y="32"/>
                  </a:lnTo>
                  <a:lnTo>
                    <a:pt x="498" y="32"/>
                  </a:lnTo>
                  <a:lnTo>
                    <a:pt x="405" y="32"/>
                  </a:lnTo>
                  <a:lnTo>
                    <a:pt x="319" y="32"/>
                  </a:lnTo>
                  <a:lnTo>
                    <a:pt x="236" y="32"/>
                  </a:lnTo>
                  <a:lnTo>
                    <a:pt x="155" y="32"/>
                  </a:lnTo>
                  <a:lnTo>
                    <a:pt x="0" y="32"/>
                  </a:lnTo>
                  <a:lnTo>
                    <a:pt x="0" y="23"/>
                  </a:lnTo>
                  <a:close/>
                </a:path>
              </a:pathLst>
            </a:custGeom>
            <a:solidFill>
              <a:srgbClr val="292929"/>
            </a:solidFill>
            <a:ln w="50800" cmpd="sng">
              <a:solidFill>
                <a:schemeClr val="accent1">
                  <a:lumMod val="5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9" name="Rectangle 32"/>
            <p:cNvSpPr>
              <a:spLocks noChangeArrowheads="1"/>
            </p:cNvSpPr>
            <p:nvPr/>
          </p:nvSpPr>
          <p:spPr bwMode="auto">
            <a:xfrm rot="16200000">
              <a:off x="262094" y="3634285"/>
              <a:ext cx="3605860"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840"/>
                </a:spcBef>
                <a:spcAft>
                  <a:spcPts val="0"/>
                </a:spcAft>
                <a:buNone/>
              </a:pPr>
              <a:r>
                <a:rPr lang="en-GB" sz="1400" b="1" i="0" u="none" strike="noStrike" cap="none" baseline="0">
                  <a:solidFill>
                    <a:srgbClr val="292929"/>
                  </a:solidFill>
                  <a:effectLst/>
                  <a:latin typeface="Calibri"/>
                  <a:cs typeface="Calibri"/>
                </a:rPr>
                <a:t>Функциональная</a:t>
              </a:r>
              <a:r>
                <a:rPr lang="en-GB" sz="1400" b="1" i="0" u="none" strike="noStrike" cap="none">
                  <a:solidFill>
                    <a:srgbClr val="292929"/>
                  </a:solidFill>
                  <a:effectLst/>
                  <a:latin typeface="Calibri"/>
                  <a:cs typeface="Calibri"/>
                </a:rPr>
                <a:t> закономерность </a:t>
              </a:r>
            </a:p>
          </p:txBody>
        </p:sp>
      </p:grpSp>
      <p:sp>
        <p:nvSpPr>
          <p:cNvPr id="61" name="Down Arrow 60"/>
          <p:cNvSpPr/>
          <p:nvPr/>
        </p:nvSpPr>
        <p:spPr bwMode="auto">
          <a:xfrm>
            <a:off x="4996934" y="1820300"/>
            <a:ext cx="238008" cy="302228"/>
          </a:xfrm>
          <a:prstGeom prst="downArrow">
            <a:avLst>
              <a:gd name="adj1" fmla="val 63565"/>
              <a:gd name="adj2" fmla="val 63227"/>
            </a:avLst>
          </a:prstGeom>
          <a:gradFill>
            <a:gsLst>
              <a:gs pos="0">
                <a:srgbClr val="FFC000">
                  <a:lumMod val="74000"/>
                </a:srgbClr>
              </a:gs>
              <a:gs pos="80000">
                <a:srgbClr val="FFC000"/>
              </a:gs>
            </a:gsLst>
          </a:gradFill>
          <a:ln>
            <a:solidFill>
              <a:srgbClr val="FFC00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
        <p:nvSpPr>
          <p:cNvPr id="62" name="Right Arrow 61"/>
          <p:cNvSpPr/>
          <p:nvPr/>
        </p:nvSpPr>
        <p:spPr bwMode="auto">
          <a:xfrm>
            <a:off x="2646780" y="3840154"/>
            <a:ext cx="5237680" cy="351821"/>
          </a:xfrm>
          <a:prstGeom prst="rightArrow">
            <a:avLst>
              <a:gd name="adj1" fmla="val 100000"/>
              <a:gd name="adj2" fmla="val 72228"/>
            </a:avLst>
          </a:prstGeom>
          <a:solidFill>
            <a:schemeClr val="accent6"/>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128016" rIns="91440" bIns="45720" numCol="1" rtlCol="0" anchor="t" anchorCtr="0" compatLnSpc="1">
            <a:prstTxWarp prst="textNoShape">
              <a:avLst/>
            </a:prstTxWarp>
            <a:normAutofit fontScale="77500" lnSpcReduction="20000"/>
          </a:bodyPr>
          <a:lstStyle/>
          <a:p>
            <a:pPr algn="ctr">
              <a:spcBef>
                <a:spcPts val="840"/>
              </a:spcBef>
              <a:spcAft>
                <a:spcPts val="286"/>
              </a:spcAft>
              <a:buNone/>
            </a:pPr>
            <a:r>
              <a:rPr lang="en-US" sz="1400" b="1" i="0">
                <a:solidFill>
                  <a:srgbClr val="FFFFFF"/>
                </a:solidFill>
                <a:effectLst>
                  <a:outerShdw blurRad="50800" dist="38100" dir="2700000" algn="tl">
                    <a:prstClr val="black">
                      <a:alpha val="40000"/>
                    </a:prstClr>
                  </a:outerShdw>
                </a:effectLst>
                <a:latin typeface="Calibri"/>
                <a:ea typeface="+mn-ea"/>
                <a:cs typeface="+mn-cs"/>
              </a:rPr>
              <a:t>Снижение доступности и надежности</a:t>
            </a:r>
          </a:p>
          <a:p>
            <a:pPr marL="0" marR="0" indent="0" algn="ctr" defTabSz="914400">
              <a:lnSpc>
                <a:spcPct val="100000"/>
              </a:lnSpc>
              <a:spcBef>
                <a:spcPts val="840"/>
              </a:spcBef>
              <a:spcAft>
                <a:spcPts val="286"/>
              </a:spcAft>
              <a:buNone/>
            </a:pPr>
            <a:endParaRPr lang="en-US" sz="1400" strike="noStrike" dirty="0" smtClean="0">
              <a:solidFill>
                <a:srgbClr val="292929"/>
              </a:solidFill>
              <a:latin typeface="Arial"/>
            </a:endParaRPr>
          </a:p>
        </p:txBody>
      </p:sp>
      <p:sp>
        <p:nvSpPr>
          <p:cNvPr id="63" name="TextBox 62"/>
          <p:cNvSpPr txBox="1"/>
          <p:nvPr/>
        </p:nvSpPr>
        <p:spPr>
          <a:xfrm>
            <a:off x="2669618" y="2733773"/>
            <a:ext cx="756938" cy="215444"/>
          </a:xfrm>
          <a:prstGeom prst="rect">
            <a:avLst/>
          </a:prstGeom>
          <a:noFill/>
        </p:spPr>
        <p:txBody>
          <a:bodyPr wrap="none" rtlCol="0">
            <a:spAutoFit/>
          </a:bodyPr>
          <a:lstStyle/>
          <a:p>
            <a:pPr algn="l">
              <a:buNone/>
            </a:pPr>
            <a:r>
              <a:rPr lang="en-US" sz="800" b="1" i="0">
                <a:solidFill>
                  <a:srgbClr val="D00000"/>
                </a:solidFill>
                <a:latin typeface="Calibri"/>
                <a:ea typeface="+mn-ea"/>
                <a:cs typeface="Calibri"/>
              </a:rPr>
              <a:t>Точка отказа</a:t>
            </a:r>
          </a:p>
        </p:txBody>
      </p:sp>
      <p:sp>
        <p:nvSpPr>
          <p:cNvPr id="64" name="Down Arrow 63"/>
          <p:cNvSpPr/>
          <p:nvPr/>
        </p:nvSpPr>
        <p:spPr bwMode="auto">
          <a:xfrm>
            <a:off x="6312172" y="2430265"/>
            <a:ext cx="238008" cy="302228"/>
          </a:xfrm>
          <a:prstGeom prst="downArrow">
            <a:avLst>
              <a:gd name="adj1" fmla="val 63565"/>
              <a:gd name="adj2" fmla="val 63227"/>
            </a:avLst>
          </a:prstGeom>
          <a:gradFill>
            <a:gsLst>
              <a:gs pos="0">
                <a:srgbClr val="920000"/>
              </a:gs>
              <a:gs pos="80000">
                <a:srgbClr val="C00000"/>
              </a:gs>
            </a:gsLst>
          </a:gradFill>
          <a:ln>
            <a:solidFill>
              <a:srgbClr val="D0000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
        <p:nvSpPr>
          <p:cNvPr id="70" name="TextBox 69"/>
          <p:cNvSpPr txBox="1"/>
          <p:nvPr/>
        </p:nvSpPr>
        <p:spPr>
          <a:xfrm>
            <a:off x="4993500" y="1167100"/>
            <a:ext cx="2578896" cy="414050"/>
          </a:xfrm>
          <a:prstGeom prst="rect">
            <a:avLst/>
          </a:prstGeom>
          <a:solidFill>
            <a:srgbClr val="663300"/>
          </a:solidFill>
          <a:ln w="12700">
            <a:solidFill>
              <a:srgbClr val="FFC000"/>
            </a:solidFill>
          </a:ln>
        </p:spPr>
        <p:style>
          <a:lnRef idx="3">
            <a:schemeClr val="lt1"/>
          </a:lnRef>
          <a:fillRef idx="1">
            <a:schemeClr val="accent4"/>
          </a:fillRef>
          <a:effectRef idx="1">
            <a:schemeClr val="accent4"/>
          </a:effectRef>
          <a:fontRef idx="minor">
            <a:schemeClr val="lt1"/>
          </a:fontRef>
        </p:style>
        <p:txBody>
          <a:bodyPr wrap="none" lIns="128016" rtlCol="0">
            <a:noAutofit/>
          </a:bodyPr>
          <a:lstStyle/>
          <a:p>
            <a:pPr algn="l">
              <a:buNone/>
            </a:pPr>
            <a:r>
              <a:rPr lang="en-US" sz="1100" b="1" i="0" dirty="0" err="1">
                <a:solidFill>
                  <a:srgbClr val="FFFFCC"/>
                </a:solidFill>
                <a:effectLst>
                  <a:outerShdw blurRad="38100" dist="38100" dir="2700000" algn="tl">
                    <a:srgbClr val="000000">
                      <a:alpha val="43137"/>
                    </a:srgbClr>
                  </a:outerShdw>
                </a:effectLst>
                <a:latin typeface="Calibri"/>
                <a:ea typeface="+mn-ea"/>
                <a:cs typeface="+mn-cs"/>
              </a:rPr>
              <a:t>Аварийная</a:t>
            </a:r>
            <a:r>
              <a:rPr lang="en-US" sz="1100" b="1" i="0" dirty="0">
                <a:solidFill>
                  <a:srgbClr val="FFFFCC"/>
                </a:solidFill>
                <a:effectLst>
                  <a:outerShdw blurRad="38100" dist="38100" dir="2700000" algn="tl">
                    <a:srgbClr val="000000">
                      <a:alpha val="43137"/>
                    </a:srgbClr>
                  </a:outerShdw>
                </a:effectLst>
                <a:latin typeface="Calibri"/>
                <a:ea typeface="+mn-ea"/>
                <a:cs typeface="+mn-cs"/>
              </a:rPr>
              <a:t> </a:t>
            </a:r>
            <a:r>
              <a:rPr lang="en-US" sz="1100" b="1" i="0" dirty="0" err="1">
                <a:solidFill>
                  <a:srgbClr val="FFFFCC"/>
                </a:solidFill>
                <a:effectLst>
                  <a:outerShdw blurRad="38100" dist="38100" dir="2700000" algn="tl">
                    <a:srgbClr val="000000">
                      <a:alpha val="43137"/>
                    </a:srgbClr>
                  </a:outerShdw>
                </a:effectLst>
                <a:latin typeface="Calibri"/>
                <a:ea typeface="+mn-ea"/>
                <a:cs typeface="+mn-cs"/>
              </a:rPr>
              <a:t>остановка</a:t>
            </a:r>
            <a:r>
              <a:rPr lang="en-US" sz="1100" b="1" i="0" dirty="0">
                <a:solidFill>
                  <a:srgbClr val="FFFFCC"/>
                </a:solidFill>
                <a:effectLst>
                  <a:outerShdw blurRad="38100" dist="38100" dir="2700000" algn="tl">
                    <a:srgbClr val="000000">
                      <a:alpha val="43137"/>
                    </a:srgbClr>
                  </a:outerShdw>
                </a:effectLst>
                <a:latin typeface="Calibri"/>
                <a:ea typeface="+mn-ea"/>
                <a:cs typeface="+mn-cs"/>
              </a:rPr>
              <a:t>, %:  </a:t>
            </a:r>
            <a:r>
              <a:rPr lang="en-US" sz="1200" b="1" i="0" dirty="0">
                <a:solidFill>
                  <a:srgbClr val="FFFF00"/>
                </a:solidFill>
                <a:effectLst>
                  <a:outerShdw blurRad="38100" dist="38100" dir="2700000" algn="tl">
                    <a:srgbClr val="000000">
                      <a:alpha val="43137"/>
                    </a:srgbClr>
                  </a:outerShdw>
                </a:effectLst>
                <a:latin typeface="Calibri"/>
                <a:ea typeface="+mn-ea"/>
                <a:cs typeface="+mn-cs"/>
              </a:rPr>
              <a:t>77,69%</a:t>
            </a:r>
          </a:p>
          <a:p>
            <a:pPr algn="l">
              <a:buNone/>
            </a:pPr>
            <a:r>
              <a:rPr lang="en-US" sz="1100" b="1" i="0" dirty="0" err="1">
                <a:solidFill>
                  <a:srgbClr val="FFFFCC"/>
                </a:solidFill>
                <a:effectLst>
                  <a:outerShdw blurRad="38100" dist="38100" dir="2700000" algn="tl">
                    <a:srgbClr val="000000">
                      <a:alpha val="43137"/>
                    </a:srgbClr>
                  </a:outerShdw>
                </a:effectLst>
                <a:latin typeface="Calibri"/>
                <a:ea typeface="+mn-ea"/>
                <a:cs typeface="+mn-cs"/>
              </a:rPr>
              <a:t>Время</a:t>
            </a:r>
            <a:r>
              <a:rPr lang="en-US" sz="1100" b="1" i="0" dirty="0">
                <a:solidFill>
                  <a:srgbClr val="FFFFCC"/>
                </a:solidFill>
                <a:effectLst>
                  <a:outerShdw blurRad="38100" dist="38100" dir="2700000" algn="tl">
                    <a:srgbClr val="000000">
                      <a:alpha val="43137"/>
                    </a:srgbClr>
                  </a:outerShdw>
                </a:effectLst>
                <a:latin typeface="Calibri"/>
                <a:ea typeface="+mn-ea"/>
                <a:cs typeface="+mn-cs"/>
              </a:rPr>
              <a:t> </a:t>
            </a:r>
            <a:r>
              <a:rPr lang="en-US" sz="1100" b="1" i="0" dirty="0" err="1">
                <a:solidFill>
                  <a:srgbClr val="FFFFCC"/>
                </a:solidFill>
                <a:effectLst>
                  <a:outerShdw blurRad="38100" dist="38100" dir="2700000" algn="tl">
                    <a:srgbClr val="000000">
                      <a:alpha val="43137"/>
                    </a:srgbClr>
                  </a:outerShdw>
                </a:effectLst>
                <a:latin typeface="Calibri"/>
                <a:ea typeface="+mn-ea"/>
                <a:cs typeface="+mn-cs"/>
              </a:rPr>
              <a:t>до</a:t>
            </a:r>
            <a:r>
              <a:rPr lang="en-US" sz="1100" b="1" i="0" dirty="0">
                <a:solidFill>
                  <a:srgbClr val="FFFFCC"/>
                </a:solidFill>
                <a:effectLst>
                  <a:outerShdw blurRad="38100" dist="38100" dir="2700000" algn="tl">
                    <a:srgbClr val="000000">
                      <a:alpha val="43137"/>
                    </a:srgbClr>
                  </a:outerShdw>
                </a:effectLst>
                <a:latin typeface="Calibri"/>
                <a:ea typeface="+mn-ea"/>
                <a:cs typeface="+mn-cs"/>
              </a:rPr>
              <a:t> </a:t>
            </a:r>
            <a:r>
              <a:rPr lang="en-US" sz="1100" b="1" i="0" dirty="0" err="1">
                <a:solidFill>
                  <a:srgbClr val="FFFFCC"/>
                </a:solidFill>
                <a:effectLst>
                  <a:outerShdw blurRad="38100" dist="38100" dir="2700000" algn="tl">
                    <a:srgbClr val="000000">
                      <a:alpha val="43137"/>
                    </a:srgbClr>
                  </a:outerShdw>
                </a:effectLst>
                <a:latin typeface="Calibri"/>
                <a:ea typeface="+mn-ea"/>
                <a:cs typeface="+mn-cs"/>
              </a:rPr>
              <a:t>отключения</a:t>
            </a:r>
            <a:r>
              <a:rPr lang="en-US" sz="1100" b="1" i="0" dirty="0">
                <a:solidFill>
                  <a:srgbClr val="FFFFCC"/>
                </a:solidFill>
                <a:effectLst>
                  <a:outerShdw blurRad="38100" dist="38100" dir="2700000" algn="tl">
                    <a:srgbClr val="000000">
                      <a:alpha val="43137"/>
                    </a:srgbClr>
                  </a:outerShdw>
                </a:effectLst>
                <a:latin typeface="Calibri"/>
                <a:ea typeface="+mn-ea"/>
                <a:cs typeface="+mn-cs"/>
              </a:rPr>
              <a:t>:  </a:t>
            </a:r>
            <a:r>
              <a:rPr lang="en-US" sz="1200" b="1" i="0" dirty="0">
                <a:solidFill>
                  <a:srgbClr val="FFFF00"/>
                </a:solidFill>
                <a:effectLst>
                  <a:outerShdw blurRad="38100" dist="38100" dir="2700000" algn="tl">
                    <a:srgbClr val="000000">
                      <a:alpha val="43137"/>
                    </a:srgbClr>
                  </a:outerShdw>
                </a:effectLst>
                <a:latin typeface="Calibri"/>
                <a:ea typeface="+mn-ea"/>
                <a:cs typeface="+mn-cs"/>
              </a:rPr>
              <a:t>1 </a:t>
            </a:r>
            <a:r>
              <a:rPr lang="en-US" sz="1200" b="1" i="0" dirty="0" err="1">
                <a:solidFill>
                  <a:srgbClr val="FFFF00"/>
                </a:solidFill>
                <a:effectLst>
                  <a:outerShdw blurRad="38100" dist="38100" dir="2700000" algn="tl">
                    <a:srgbClr val="000000">
                      <a:alpha val="43137"/>
                    </a:srgbClr>
                  </a:outerShdw>
                </a:effectLst>
                <a:latin typeface="Calibri"/>
                <a:ea typeface="+mn-ea"/>
                <a:cs typeface="+mn-cs"/>
              </a:rPr>
              <a:t>день</a:t>
            </a:r>
            <a:endParaRPr lang="en-US" sz="1200" b="1" i="0" dirty="0">
              <a:solidFill>
                <a:srgbClr val="FFFF00"/>
              </a:solidFill>
              <a:effectLst>
                <a:outerShdw blurRad="38100" dist="38100" dir="2700000" algn="tl">
                  <a:srgbClr val="000000">
                    <a:alpha val="43137"/>
                  </a:srgbClr>
                </a:outerShdw>
              </a:effectLst>
              <a:latin typeface="Calibri"/>
              <a:ea typeface="+mn-ea"/>
              <a:cs typeface="+mn-cs"/>
            </a:endParaRPr>
          </a:p>
        </p:txBody>
      </p:sp>
      <p:sp>
        <p:nvSpPr>
          <p:cNvPr id="2" name="TextBox 1"/>
          <p:cNvSpPr txBox="1"/>
          <p:nvPr/>
        </p:nvSpPr>
        <p:spPr>
          <a:xfrm>
            <a:off x="4932050" y="1606759"/>
            <a:ext cx="2211718" cy="307777"/>
          </a:xfrm>
          <a:prstGeom prst="rect">
            <a:avLst/>
          </a:prstGeom>
          <a:gradFill>
            <a:gsLst>
              <a:gs pos="0">
                <a:srgbClr val="FFC000">
                  <a:lumMod val="74000"/>
                </a:srgbClr>
              </a:gs>
              <a:gs pos="80000">
                <a:srgbClr val="FFC000"/>
              </a:gs>
            </a:gsLst>
          </a:gradFill>
          <a:ln>
            <a:solidFill>
              <a:srgbClr val="FFC000"/>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l">
              <a:buNone/>
            </a:pPr>
            <a:r>
              <a:rPr lang="en-US" sz="1400" b="1" i="0" dirty="0" err="1">
                <a:effectLst>
                  <a:outerShdw blurRad="50800" dist="38100" dir="2700000" algn="tl">
                    <a:prstClr val="black">
                      <a:alpha val="40000"/>
                    </a:prstClr>
                  </a:outerShdw>
                </a:effectLst>
                <a:latin typeface="Calibri"/>
                <a:ea typeface="+mn-ea"/>
                <a:cs typeface="Calibri"/>
              </a:rPr>
              <a:t>Опережение</a:t>
            </a:r>
            <a:r>
              <a:rPr lang="en-US" sz="1400" b="1" i="0" dirty="0">
                <a:effectLst>
                  <a:outerShdw blurRad="50800" dist="38100" dir="2700000" algn="tl">
                    <a:prstClr val="black">
                      <a:alpha val="40000"/>
                    </a:prstClr>
                  </a:outerShdw>
                </a:effectLst>
                <a:latin typeface="Calibri"/>
                <a:ea typeface="+mn-ea"/>
                <a:cs typeface="Calibri"/>
              </a:rPr>
              <a:t> </a:t>
            </a:r>
            <a:r>
              <a:rPr lang="en-US" sz="1400" b="1" i="0" dirty="0" err="1">
                <a:effectLst>
                  <a:outerShdw blurRad="50800" dist="38100" dir="2700000" algn="tl">
                    <a:prstClr val="black">
                      <a:alpha val="40000"/>
                    </a:prstClr>
                  </a:outerShdw>
                </a:effectLst>
                <a:latin typeface="Calibri"/>
                <a:ea typeface="+mn-ea"/>
                <a:cs typeface="Calibri"/>
              </a:rPr>
              <a:t>реактивное</a:t>
            </a:r>
            <a:endParaRPr lang="en-US" sz="1400" b="1" i="0" dirty="0">
              <a:effectLst>
                <a:outerShdw blurRad="50800" dist="38100" dir="2700000" algn="tl">
                  <a:prstClr val="black">
                    <a:alpha val="40000"/>
                  </a:prstClr>
                </a:outerShdw>
              </a:effectLst>
              <a:latin typeface="Calibri"/>
              <a:ea typeface="+mn-ea"/>
              <a:cs typeface="Calibri"/>
            </a:endParaRPr>
          </a:p>
        </p:txBody>
      </p:sp>
      <p:sp>
        <p:nvSpPr>
          <p:cNvPr id="66" name="TextBox 65"/>
          <p:cNvSpPr txBox="1"/>
          <p:nvPr/>
        </p:nvSpPr>
        <p:spPr>
          <a:xfrm>
            <a:off x="6300240" y="2301713"/>
            <a:ext cx="1986536" cy="307777"/>
          </a:xfrm>
          <a:prstGeom prst="rect">
            <a:avLst/>
          </a:prstGeom>
          <a:gradFill>
            <a:gsLst>
              <a:gs pos="0">
                <a:srgbClr val="920000"/>
              </a:gs>
              <a:gs pos="80000">
                <a:srgbClr val="C00000"/>
              </a:gs>
            </a:gsLst>
          </a:gradFill>
          <a:ln>
            <a:solidFill>
              <a:srgbClr val="D00000"/>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l">
              <a:buNone/>
            </a:pPr>
            <a:r>
              <a:rPr lang="en-US" sz="1400" b="1" i="0" dirty="0" err="1">
                <a:effectLst>
                  <a:outerShdw blurRad="50800" dist="38100" dir="2700000" algn="tl">
                    <a:prstClr val="black">
                      <a:alpha val="40000"/>
                    </a:prstClr>
                  </a:outerShdw>
                </a:effectLst>
                <a:latin typeface="Calibri"/>
                <a:ea typeface="+mn-ea"/>
                <a:cs typeface="Calibri"/>
              </a:rPr>
              <a:t>Задержка</a:t>
            </a:r>
            <a:r>
              <a:rPr lang="en-US" sz="1400" b="1" i="0" dirty="0">
                <a:effectLst>
                  <a:outerShdw blurRad="50800" dist="38100" dir="2700000" algn="tl">
                    <a:prstClr val="black">
                      <a:alpha val="40000"/>
                    </a:prstClr>
                  </a:outerShdw>
                </a:effectLst>
                <a:latin typeface="Calibri"/>
                <a:ea typeface="+mn-ea"/>
                <a:cs typeface="Calibri"/>
              </a:rPr>
              <a:t> </a:t>
            </a:r>
            <a:r>
              <a:rPr lang="en-US" sz="1400" b="1" i="0" dirty="0" err="1">
                <a:effectLst>
                  <a:outerShdw blurRad="50800" dist="38100" dir="2700000" algn="tl">
                    <a:prstClr val="black">
                      <a:alpha val="40000"/>
                    </a:prstClr>
                  </a:outerShdw>
                </a:effectLst>
                <a:latin typeface="Calibri"/>
                <a:ea typeface="+mn-ea"/>
                <a:cs typeface="Calibri"/>
              </a:rPr>
              <a:t>реактивная</a:t>
            </a:r>
            <a:endParaRPr lang="en-US" sz="1400" b="1" i="0" dirty="0">
              <a:effectLst>
                <a:outerShdw blurRad="50800" dist="38100" dir="2700000" algn="tl">
                  <a:prstClr val="black">
                    <a:alpha val="40000"/>
                  </a:prstClr>
                </a:outerShdw>
              </a:effectLst>
              <a:latin typeface="Calibri"/>
              <a:ea typeface="+mn-ea"/>
              <a:cs typeface="Calibri"/>
            </a:endParaRPr>
          </a:p>
        </p:txBody>
      </p:sp>
      <p:sp>
        <p:nvSpPr>
          <p:cNvPr id="67" name="Down Arrow 66"/>
          <p:cNvSpPr/>
          <p:nvPr/>
        </p:nvSpPr>
        <p:spPr bwMode="auto">
          <a:xfrm>
            <a:off x="5874777" y="2053492"/>
            <a:ext cx="238008" cy="302228"/>
          </a:xfrm>
          <a:prstGeom prst="downArrow">
            <a:avLst>
              <a:gd name="adj1" fmla="val 63565"/>
              <a:gd name="adj2" fmla="val 6322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rgbClr val="292929"/>
              </a:solidFill>
              <a:effectLst/>
              <a:latin typeface="Arial" charset="0"/>
            </a:endParaRPr>
          </a:p>
        </p:txBody>
      </p:sp>
      <p:sp>
        <p:nvSpPr>
          <p:cNvPr id="68" name="TextBox 67"/>
          <p:cNvSpPr txBox="1"/>
          <p:nvPr/>
        </p:nvSpPr>
        <p:spPr>
          <a:xfrm>
            <a:off x="5809893" y="1923660"/>
            <a:ext cx="2191131" cy="30777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l">
              <a:buNone/>
            </a:pPr>
            <a:r>
              <a:rPr lang="en-US" sz="1400" b="1" i="0">
                <a:effectLst>
                  <a:outerShdw blurRad="50800" dist="38100" dir="2700000" algn="tl">
                    <a:prstClr val="black">
                      <a:alpha val="40000"/>
                    </a:prstClr>
                  </a:outerShdw>
                </a:effectLst>
                <a:latin typeface="Calibri"/>
                <a:ea typeface="+mn-ea"/>
                <a:cs typeface="Calibri"/>
              </a:rPr>
              <a:t>Задержка упреждающая</a:t>
            </a:r>
          </a:p>
        </p:txBody>
      </p:sp>
      <p:sp>
        <p:nvSpPr>
          <p:cNvPr id="3" name="Rectangle 2"/>
          <p:cNvSpPr/>
          <p:nvPr/>
        </p:nvSpPr>
        <p:spPr>
          <a:xfrm>
            <a:off x="8273226" y="2313254"/>
            <a:ext cx="612347" cy="276999"/>
          </a:xfrm>
          <a:prstGeom prst="rect">
            <a:avLst/>
          </a:prstGeom>
        </p:spPr>
        <p:txBody>
          <a:bodyPr wrap="none">
            <a:spAutoFit/>
          </a:bodyPr>
          <a:lstStyle/>
          <a:p>
            <a:pPr algn="l">
              <a:buNone/>
            </a:pPr>
            <a:r>
              <a:rPr lang="en-US" sz="1200" b="1" i="0" dirty="0" err="1">
                <a:solidFill>
                  <a:srgbClr val="D00000"/>
                </a:solidFill>
                <a:latin typeface="Calibri"/>
                <a:ea typeface="+mn-ea"/>
                <a:cs typeface="Calibri"/>
              </a:rPr>
              <a:t>Отказ</a:t>
            </a:r>
            <a:r>
              <a:rPr lang="en-US" sz="1200" b="1" i="0" dirty="0">
                <a:solidFill>
                  <a:srgbClr val="D00000"/>
                </a:solidFill>
                <a:latin typeface="Calibri"/>
                <a:ea typeface="+mn-ea"/>
                <a:cs typeface="Calibri"/>
              </a:rPr>
              <a:t>!</a:t>
            </a:r>
          </a:p>
        </p:txBody>
      </p:sp>
      <p:cxnSp>
        <p:nvCxnSpPr>
          <p:cNvPr id="69" name="Straight Connector 68"/>
          <p:cNvCxnSpPr/>
          <p:nvPr/>
        </p:nvCxnSpPr>
        <p:spPr bwMode="auto">
          <a:xfrm flipV="1">
            <a:off x="2644272" y="2733773"/>
            <a:ext cx="4846320" cy="11727"/>
          </a:xfrm>
          <a:prstGeom prst="line">
            <a:avLst/>
          </a:prstGeom>
          <a:ln w="12700">
            <a:solidFill>
              <a:srgbClr val="D00000"/>
            </a:solidFill>
            <a:prstDash val="dash"/>
            <a:headEnd type="none" w="med" len="med"/>
            <a:tailEnd type="none" w="med" len="me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2155158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64154"/>
            <a:ext cx="2330456" cy="338554"/>
          </a:xfrm>
        </p:spPr>
        <p:txBody>
          <a:bodyPr/>
          <a:lstStyle/>
          <a:p>
            <a:r>
              <a:rPr lang="ru-RU" dirty="0" smtClean="0"/>
              <a:t>Пилот в России</a:t>
            </a:r>
            <a:endParaRPr lang="en-US" dirty="0"/>
          </a:p>
        </p:txBody>
      </p:sp>
      <p:sp>
        <p:nvSpPr>
          <p:cNvPr id="4" name="Rectangle 2"/>
          <p:cNvSpPr txBox="1">
            <a:spLocks noChangeArrowheads="1"/>
          </p:cNvSpPr>
          <p:nvPr/>
        </p:nvSpPr>
        <p:spPr bwMode="auto">
          <a:xfrm>
            <a:off x="2891621" y="341193"/>
            <a:ext cx="6119949" cy="4516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7663" indent="-347663" algn="l" rtl="0" eaLnBrk="0" fontAlgn="base" hangingPunct="0">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0" fontAlgn="base" hangingPunct="0">
              <a:lnSpc>
                <a:spcPct val="92000"/>
              </a:lnSpc>
              <a:spcBef>
                <a:spcPct val="17000"/>
              </a:spcBef>
              <a:spcAft>
                <a:spcPct val="17000"/>
              </a:spcAft>
              <a:buClr>
                <a:schemeClr val="accent2"/>
              </a:buClr>
              <a:buFont typeface="Wingdings" pitchFamily="2" charset="2"/>
              <a:buChar char="§"/>
              <a:defRPr sz="2000">
                <a:solidFill>
                  <a:schemeClr val="bg2"/>
                </a:solidFill>
                <a:latin typeface="+mn-lt"/>
                <a:ea typeface="ＭＳ Ｐゴシック" pitchFamily="-112" charset="-128"/>
                <a:cs typeface="ＭＳ Ｐゴシック"/>
              </a:defRPr>
            </a:lvl2pPr>
            <a:lvl3pPr marL="1025525" indent="-227013" algn="l" rtl="0" eaLnBrk="0" fontAlgn="base" hangingPunct="0">
              <a:lnSpc>
                <a:spcPct val="92000"/>
              </a:lnSpc>
              <a:spcBef>
                <a:spcPct val="17000"/>
              </a:spcBef>
              <a:spcAft>
                <a:spcPct val="17000"/>
              </a:spcAft>
              <a:buClr>
                <a:schemeClr val="accent2"/>
              </a:buClr>
              <a:buFont typeface="Arial" pitchFamily="34" charset="0"/>
              <a:buChar char="»"/>
              <a:defRPr sz="2000">
                <a:solidFill>
                  <a:schemeClr val="bg2"/>
                </a:solidFill>
                <a:latin typeface="+mn-lt"/>
                <a:ea typeface="ＭＳ Ｐゴシック" pitchFamily="-112" charset="-128"/>
                <a:cs typeface="ＭＳ Ｐゴシック"/>
              </a:defRPr>
            </a:lvl3pPr>
            <a:lvl4pPr marL="1600200" indent="-228600" algn="l" rtl="0" eaLnBrk="0" fontAlgn="base" hangingPunct="0">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cs typeface="ＭＳ Ｐゴシック"/>
              </a:defRPr>
            </a:lvl4pPr>
            <a:lvl5pPr marL="2057400" indent="-228600" algn="l" rtl="0" eaLnBrk="0" fontAlgn="base" hangingPunct="0">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7663" lvl="1" indent="-347663">
              <a:lnSpc>
                <a:spcPct val="90000"/>
              </a:lnSpc>
              <a:spcBef>
                <a:spcPct val="35000"/>
              </a:spcBef>
            </a:pPr>
            <a:r>
              <a:rPr lang="ru-RU" sz="1800" dirty="0" smtClean="0">
                <a:solidFill>
                  <a:srgbClr val="292929"/>
                </a:solidFill>
                <a:cs typeface="ＭＳ Ｐゴシック" pitchFamily="-112" charset="-128"/>
              </a:rPr>
              <a:t>Оперативное предсказание НШС на компрессорных станциях</a:t>
            </a:r>
            <a:endParaRPr lang="ru-RU" sz="500" dirty="0" smtClean="0"/>
          </a:p>
          <a:p>
            <a:r>
              <a:rPr lang="ru-RU" sz="1800" dirty="0" smtClean="0"/>
              <a:t>118 показателей со </a:t>
            </a:r>
            <a:r>
              <a:rPr lang="en-US" sz="1800" dirty="0" smtClean="0"/>
              <a:t>SCADA</a:t>
            </a:r>
            <a:r>
              <a:rPr lang="ru-RU" sz="1800" dirty="0" smtClean="0"/>
              <a:t>:</a:t>
            </a:r>
            <a:r>
              <a:rPr lang="en-US" sz="1800" dirty="0" smtClean="0"/>
              <a:t> </a:t>
            </a:r>
            <a:endParaRPr lang="ru-RU" sz="1800" dirty="0" smtClean="0"/>
          </a:p>
          <a:p>
            <a:pPr lvl="1"/>
            <a:r>
              <a:rPr lang="en-US" sz="1400" dirty="0" smtClean="0">
                <a:solidFill>
                  <a:schemeClr val="tx1"/>
                </a:solidFill>
              </a:rPr>
              <a:t>1 </a:t>
            </a:r>
            <a:r>
              <a:rPr lang="ru-RU" sz="1400" dirty="0" smtClean="0">
                <a:solidFill>
                  <a:schemeClr val="tx1"/>
                </a:solidFill>
              </a:rPr>
              <a:t>измерение в секунду</a:t>
            </a:r>
          </a:p>
          <a:p>
            <a:pPr lvl="1"/>
            <a:r>
              <a:rPr lang="ru-RU" sz="1400" dirty="0" smtClean="0">
                <a:solidFill>
                  <a:schemeClr val="tx1"/>
                </a:solidFill>
              </a:rPr>
              <a:t>1 час перед каждым из 7 НШС в прошлом + штатная работа</a:t>
            </a:r>
          </a:p>
          <a:p>
            <a:pPr marL="347663" lvl="1" indent="-347663">
              <a:lnSpc>
                <a:spcPct val="90000"/>
              </a:lnSpc>
              <a:spcBef>
                <a:spcPct val="35000"/>
              </a:spcBef>
            </a:pPr>
            <a:r>
              <a:rPr lang="ru-RU" sz="1800" dirty="0" smtClean="0">
                <a:solidFill>
                  <a:srgbClr val="292929"/>
                </a:solidFill>
                <a:cs typeface="ＭＳ Ｐゴシック" pitchFamily="-112" charset="-128"/>
              </a:rPr>
              <a:t>22 типа странностей для каждого датчика</a:t>
            </a:r>
          </a:p>
          <a:p>
            <a:pPr marL="347663" lvl="1" indent="-347663">
              <a:lnSpc>
                <a:spcPct val="90000"/>
              </a:lnSpc>
              <a:spcBef>
                <a:spcPct val="35000"/>
              </a:spcBef>
            </a:pPr>
            <a:r>
              <a:rPr lang="ru-RU" sz="1800" dirty="0" smtClean="0">
                <a:solidFill>
                  <a:srgbClr val="292929"/>
                </a:solidFill>
                <a:cs typeface="ＭＳ Ｐゴシック" pitchFamily="-112" charset="-128"/>
              </a:rPr>
              <a:t>2596 </a:t>
            </a:r>
            <a:r>
              <a:rPr lang="ru-RU" sz="1800" dirty="0">
                <a:solidFill>
                  <a:srgbClr val="292929"/>
                </a:solidFill>
                <a:cs typeface="ＭＳ Ｐゴシック" pitchFamily="-112" charset="-128"/>
              </a:rPr>
              <a:t>потенциальных факторов возникновения </a:t>
            </a:r>
            <a:r>
              <a:rPr lang="ru-RU" sz="1800" dirty="0" smtClean="0">
                <a:solidFill>
                  <a:srgbClr val="292929"/>
                </a:solidFill>
                <a:cs typeface="ＭＳ Ｐゴシック" pitchFamily="-112" charset="-128"/>
              </a:rPr>
              <a:t>НШС</a:t>
            </a:r>
          </a:p>
          <a:p>
            <a:pPr marL="347663" lvl="1" indent="-347663">
              <a:lnSpc>
                <a:spcPct val="90000"/>
              </a:lnSpc>
              <a:spcBef>
                <a:spcPct val="35000"/>
              </a:spcBef>
            </a:pPr>
            <a:r>
              <a:rPr lang="ru-RU" sz="1800" dirty="0" smtClean="0">
                <a:solidFill>
                  <a:schemeClr val="tx1"/>
                </a:solidFill>
                <a:cs typeface="ＭＳ Ｐゴシック" pitchFamily="-112" charset="-128"/>
              </a:rPr>
              <a:t>4</a:t>
            </a:r>
            <a:r>
              <a:rPr lang="en-US" sz="1800" dirty="0">
                <a:solidFill>
                  <a:schemeClr val="tx1"/>
                </a:solidFill>
                <a:cs typeface="ＭＳ Ｐゴシック" pitchFamily="-112" charset="-128"/>
              </a:rPr>
              <a:t>6</a:t>
            </a:r>
            <a:r>
              <a:rPr lang="ru-RU" sz="1800" dirty="0">
                <a:solidFill>
                  <a:schemeClr val="tx1"/>
                </a:solidFill>
                <a:cs typeface="ＭＳ Ｐゴシック" pitchFamily="-112" charset="-128"/>
              </a:rPr>
              <a:t> факторов выделены </a:t>
            </a:r>
            <a:r>
              <a:rPr lang="ru-RU" sz="1800" dirty="0" smtClean="0">
                <a:solidFill>
                  <a:schemeClr val="tx1"/>
                </a:solidFill>
                <a:cs typeface="ＭＳ Ｐゴシック" pitchFamily="-112" charset="-128"/>
              </a:rPr>
              <a:t>Системой как значимые</a:t>
            </a:r>
          </a:p>
          <a:p>
            <a:pPr marL="347663" lvl="1" indent="-347663">
              <a:lnSpc>
                <a:spcPct val="90000"/>
              </a:lnSpc>
              <a:spcBef>
                <a:spcPct val="35000"/>
              </a:spcBef>
            </a:pPr>
            <a:r>
              <a:rPr lang="en-US" sz="1800" dirty="0">
                <a:solidFill>
                  <a:srgbClr val="292929"/>
                </a:solidFill>
                <a:cs typeface="ＭＳ Ｐゴシック" pitchFamily="-112" charset="-128"/>
              </a:rPr>
              <a:t>Data Mining </a:t>
            </a:r>
            <a:r>
              <a:rPr lang="ru-RU" sz="1800" dirty="0">
                <a:solidFill>
                  <a:srgbClr val="292929"/>
                </a:solidFill>
                <a:cs typeface="ＭＳ Ｐゴシック" pitchFamily="-112" charset="-128"/>
              </a:rPr>
              <a:t>модели</a:t>
            </a:r>
            <a:r>
              <a:rPr lang="en-US" sz="1800" dirty="0">
                <a:solidFill>
                  <a:srgbClr val="292929"/>
                </a:solidFill>
                <a:cs typeface="ＭＳ Ｐゴシック" pitchFamily="-112" charset="-128"/>
              </a:rPr>
              <a:t> </a:t>
            </a:r>
            <a:r>
              <a:rPr lang="ru-RU" sz="1800" dirty="0">
                <a:solidFill>
                  <a:srgbClr val="292929"/>
                </a:solidFill>
                <a:cs typeface="ＭＳ Ｐゴシック" pitchFamily="-112" charset="-128"/>
              </a:rPr>
              <a:t>для НШС </a:t>
            </a:r>
            <a:r>
              <a:rPr lang="en-US" sz="1800" dirty="0">
                <a:solidFill>
                  <a:srgbClr val="292929"/>
                </a:solidFill>
                <a:cs typeface="ＭＳ Ｐゴシック" pitchFamily="-112" charset="-128"/>
              </a:rPr>
              <a:t>2 </a:t>
            </a:r>
            <a:r>
              <a:rPr lang="ru-RU" sz="1800" dirty="0" smtClean="0">
                <a:solidFill>
                  <a:srgbClr val="292929"/>
                </a:solidFill>
                <a:cs typeface="ＭＳ Ｐゴシック" pitchFamily="-112" charset="-128"/>
              </a:rPr>
              <a:t>типов. На выходе:</a:t>
            </a:r>
            <a:endParaRPr lang="ru-RU" sz="1800" dirty="0">
              <a:solidFill>
                <a:srgbClr val="292929"/>
              </a:solidFill>
              <a:cs typeface="ＭＳ Ｐゴシック" pitchFamily="-112" charset="-128"/>
            </a:endParaRPr>
          </a:p>
          <a:p>
            <a:pPr lvl="1"/>
            <a:r>
              <a:rPr lang="ru-RU" sz="1400" dirty="0" smtClean="0">
                <a:solidFill>
                  <a:schemeClr val="tx1"/>
                </a:solidFill>
              </a:rPr>
              <a:t>Вероятность </a:t>
            </a:r>
            <a:r>
              <a:rPr lang="ru-RU" sz="1400" dirty="0">
                <a:solidFill>
                  <a:schemeClr val="tx1"/>
                </a:solidFill>
              </a:rPr>
              <a:t>возникновения инцидента в течение 15 – 60 минут</a:t>
            </a:r>
            <a:r>
              <a:rPr lang="en-US" sz="1400" dirty="0">
                <a:solidFill>
                  <a:schemeClr val="tx1"/>
                </a:solidFill>
              </a:rPr>
              <a:t> (</a:t>
            </a:r>
            <a:r>
              <a:rPr lang="ru-RU" sz="1400" dirty="0">
                <a:solidFill>
                  <a:schemeClr val="tx1"/>
                </a:solidFill>
              </a:rPr>
              <a:t>значение от 0 до 1</a:t>
            </a:r>
            <a:r>
              <a:rPr lang="en-US" sz="1400" dirty="0" smtClean="0">
                <a:solidFill>
                  <a:schemeClr val="tx1"/>
                </a:solidFill>
              </a:rPr>
              <a:t>)</a:t>
            </a:r>
            <a:r>
              <a:rPr lang="ru-RU" sz="1400" dirty="0" smtClean="0">
                <a:solidFill>
                  <a:schemeClr val="tx1"/>
                </a:solidFill>
              </a:rPr>
              <a:t>, каждые </a:t>
            </a:r>
            <a:r>
              <a:rPr lang="ru-RU" sz="1400" dirty="0">
                <a:solidFill>
                  <a:schemeClr val="tx1"/>
                </a:solidFill>
              </a:rPr>
              <a:t>10 </a:t>
            </a:r>
            <a:r>
              <a:rPr lang="ru-RU" sz="1400" dirty="0" smtClean="0">
                <a:solidFill>
                  <a:schemeClr val="tx1"/>
                </a:solidFill>
              </a:rPr>
              <a:t>минут</a:t>
            </a:r>
          </a:p>
          <a:p>
            <a:pPr lvl="1"/>
            <a:r>
              <a:rPr lang="ru-RU" sz="1400" dirty="0" smtClean="0">
                <a:solidFill>
                  <a:schemeClr val="tx1"/>
                </a:solidFill>
              </a:rPr>
              <a:t>Список ожидаемых НШС</a:t>
            </a:r>
            <a:endParaRPr lang="ru-RU" sz="1400" dirty="0">
              <a:solidFill>
                <a:schemeClr val="tx1"/>
              </a:solidFill>
            </a:endParaRPr>
          </a:p>
          <a:p>
            <a:pPr marL="347663" lvl="1" indent="-347663">
              <a:lnSpc>
                <a:spcPct val="90000"/>
              </a:lnSpc>
              <a:spcBef>
                <a:spcPct val="35000"/>
              </a:spcBef>
            </a:pPr>
            <a:r>
              <a:rPr lang="ru-RU" sz="1800" dirty="0" smtClean="0">
                <a:solidFill>
                  <a:srgbClr val="292929"/>
                </a:solidFill>
                <a:cs typeface="ＭＳ Ｐゴシック" pitchFamily="-112" charset="-128"/>
              </a:rPr>
              <a:t>Выявление </a:t>
            </a:r>
            <a:r>
              <a:rPr lang="ru-RU" sz="1800" dirty="0">
                <a:solidFill>
                  <a:srgbClr val="292929"/>
                </a:solidFill>
                <a:cs typeface="ＭＳ Ｐゴシック" pitchFamily="-112" charset="-128"/>
              </a:rPr>
              <a:t>необычной работы оборудования </a:t>
            </a:r>
          </a:p>
          <a:p>
            <a:pPr lvl="1"/>
            <a:r>
              <a:rPr lang="ru-RU" sz="1400" dirty="0">
                <a:solidFill>
                  <a:schemeClr val="tx1"/>
                </a:solidFill>
              </a:rPr>
              <a:t>Для всех остальных типов </a:t>
            </a:r>
            <a:r>
              <a:rPr lang="ru-RU" sz="1400" dirty="0" smtClean="0">
                <a:solidFill>
                  <a:schemeClr val="tx1"/>
                </a:solidFill>
              </a:rPr>
              <a:t>НШС</a:t>
            </a:r>
          </a:p>
        </p:txBody>
      </p:sp>
      <p:sp>
        <p:nvSpPr>
          <p:cNvPr id="7" name="TextBox 6"/>
          <p:cNvSpPr txBox="1"/>
          <p:nvPr/>
        </p:nvSpPr>
        <p:spPr>
          <a:xfrm>
            <a:off x="8680450" y="4857750"/>
            <a:ext cx="387350" cy="261610"/>
          </a:xfrm>
          <a:prstGeom prst="rect">
            <a:avLst/>
          </a:prstGeom>
          <a:noFill/>
        </p:spPr>
        <p:txBody>
          <a:bodyPr wrap="square" rtlCol="0">
            <a:spAutoFit/>
          </a:bodyPr>
          <a:lstStyle/>
          <a:p>
            <a:fld id="{FB2D49AD-4EFC-45FE-8655-780B06D6F1C8}" type="slidenum">
              <a:rPr lang="en-US" sz="1100" smtClean="0"/>
              <a:t>21</a:t>
            </a:fld>
            <a:endParaRPr lang="en-US" sz="1100" dirty="0"/>
          </a:p>
        </p:txBody>
      </p:sp>
    </p:spTree>
    <p:extLst>
      <p:ext uri="{BB962C8B-B14F-4D97-AF65-F5344CB8AC3E}">
        <p14:creationId xmlns:p14="http://schemas.microsoft.com/office/powerpoint/2010/main" val="352435171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9817" y="129518"/>
            <a:ext cx="5411343" cy="338554"/>
          </a:xfrm>
        </p:spPr>
        <p:txBody>
          <a:bodyPr/>
          <a:lstStyle/>
          <a:p>
            <a:r>
              <a:rPr lang="ru-RU" dirty="0" smtClean="0"/>
              <a:t>Интерактивный анализ данных</a:t>
            </a:r>
            <a:endParaRPr lang="en-US" dirty="0"/>
          </a:p>
        </p:txBody>
      </p:sp>
      <p:sp>
        <p:nvSpPr>
          <p:cNvPr id="7" name="TextBox 6"/>
          <p:cNvSpPr txBox="1"/>
          <p:nvPr/>
        </p:nvSpPr>
        <p:spPr>
          <a:xfrm>
            <a:off x="8763000" y="4857750"/>
            <a:ext cx="407586" cy="261610"/>
          </a:xfrm>
          <a:prstGeom prst="rect">
            <a:avLst/>
          </a:prstGeom>
          <a:noFill/>
        </p:spPr>
        <p:txBody>
          <a:bodyPr wrap="square" rtlCol="0">
            <a:spAutoFit/>
          </a:bodyPr>
          <a:lstStyle/>
          <a:p>
            <a:fld id="{E013D2EF-297C-4A0B-8C93-9A5DDDFE8325}" type="slidenum">
              <a:rPr lang="en-US" sz="1100" smtClean="0">
                <a:solidFill>
                  <a:schemeClr val="bg1"/>
                </a:solidFill>
              </a:rPr>
              <a:t>22</a:t>
            </a:fld>
            <a:endParaRPr lang="en-US" sz="1100" dirty="0">
              <a:solidFill>
                <a:schemeClr val="bg1"/>
              </a:solidFill>
            </a:endParaRPr>
          </a:p>
        </p:txBody>
      </p:sp>
      <p:pic>
        <p:nvPicPr>
          <p:cNvPr id="2050"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9503"/>
          <a:stretch/>
        </p:blipFill>
        <p:spPr bwMode="auto">
          <a:xfrm>
            <a:off x="1633307" y="643913"/>
            <a:ext cx="5908917" cy="411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40208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9816" y="141045"/>
            <a:ext cx="6992183" cy="584775"/>
          </a:xfrm>
        </p:spPr>
        <p:txBody>
          <a:bodyPr/>
          <a:lstStyle/>
          <a:p>
            <a:pPr algn="l"/>
            <a:r>
              <a:rPr lang="ru-RU" dirty="0" smtClean="0"/>
              <a:t>Статистически-экспертные модели обнаружения необычного поведения оборудования</a:t>
            </a:r>
            <a:endParaRPr lang="en-US" dirty="0"/>
          </a:p>
        </p:txBody>
      </p:sp>
      <p:pic>
        <p:nvPicPr>
          <p:cNvPr id="2050" name="Picture 2" descr="SGPlot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487" y="1731391"/>
            <a:ext cx="1827590" cy="137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763000" y="4857750"/>
            <a:ext cx="407586" cy="261610"/>
          </a:xfrm>
          <a:prstGeom prst="rect">
            <a:avLst/>
          </a:prstGeom>
          <a:noFill/>
        </p:spPr>
        <p:txBody>
          <a:bodyPr wrap="square" rtlCol="0">
            <a:spAutoFit/>
          </a:bodyPr>
          <a:lstStyle/>
          <a:p>
            <a:fld id="{E013D2EF-297C-4A0B-8C93-9A5DDDFE8325}" type="slidenum">
              <a:rPr lang="en-US" sz="1100" smtClean="0">
                <a:solidFill>
                  <a:schemeClr val="bg1"/>
                </a:solidFill>
              </a:rPr>
              <a:t>23</a:t>
            </a:fld>
            <a:endParaRPr lang="en-US" sz="1100" dirty="0">
              <a:solidFill>
                <a:schemeClr val="bg1"/>
              </a:solidFill>
            </a:endParaRPr>
          </a:p>
        </p:txBody>
      </p:sp>
      <p:pic>
        <p:nvPicPr>
          <p:cNvPr id="8" name="Picture 2" descr="Pm_inD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6913" y="1731391"/>
            <a:ext cx="1831092" cy="137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241" y="1731391"/>
            <a:ext cx="2149226" cy="137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5"/>
          <p:cNvSpPr>
            <a:spLocks noChangeShapeType="1"/>
          </p:cNvSpPr>
          <p:nvPr/>
        </p:nvSpPr>
        <p:spPr bwMode="auto">
          <a:xfrm flipH="1">
            <a:off x="6685003" y="1348910"/>
            <a:ext cx="0" cy="3175179"/>
          </a:xfrm>
          <a:prstGeom prst="line">
            <a:avLst/>
          </a:prstGeom>
          <a:noFill/>
          <a:ln w="9525">
            <a:solidFill>
              <a:schemeClr val="accent1">
                <a:lumMod val="75000"/>
              </a:schemeClr>
            </a:solidFill>
            <a:round/>
            <a:headEnd/>
            <a:tailEnd type="none" w="lg" len="lg"/>
          </a:ln>
          <a:extLst>
            <a:ext uri="{909E8E84-426E-40DD-AFC4-6F175D3DCCD1}">
              <a14:hiddenFill xmlns:a14="http://schemas.microsoft.com/office/drawing/2010/main">
                <a:noFill/>
              </a14:hiddenFill>
            </a:ext>
          </a:extLst>
        </p:spPr>
        <p:txBody>
          <a:bodyPr wrap="square">
            <a:spAutoFit/>
          </a:bodyPr>
          <a:lstStyle/>
          <a:p>
            <a:endParaRPr lang="en-US"/>
          </a:p>
        </p:txBody>
      </p:sp>
      <p:sp>
        <p:nvSpPr>
          <p:cNvPr id="2" name="Rectangle 1"/>
          <p:cNvSpPr/>
          <p:nvPr/>
        </p:nvSpPr>
        <p:spPr>
          <a:xfrm>
            <a:off x="174156" y="995712"/>
            <a:ext cx="1920719" cy="261610"/>
          </a:xfrm>
          <a:prstGeom prst="rect">
            <a:avLst/>
          </a:prstGeom>
        </p:spPr>
        <p:txBody>
          <a:bodyPr wrap="none">
            <a:spAutoFit/>
          </a:bodyPr>
          <a:lstStyle/>
          <a:p>
            <a:r>
              <a:rPr lang="ru-RU" sz="1100" b="1" u="sng" dirty="0"/>
              <a:t>Обнаружение тенденций</a:t>
            </a:r>
            <a:endParaRPr lang="en-US" sz="1100" b="1" u="sng" dirty="0"/>
          </a:p>
        </p:txBody>
      </p:sp>
      <p:sp>
        <p:nvSpPr>
          <p:cNvPr id="14" name="Rectangle 13"/>
          <p:cNvSpPr/>
          <p:nvPr/>
        </p:nvSpPr>
        <p:spPr>
          <a:xfrm>
            <a:off x="2354407" y="994474"/>
            <a:ext cx="1806905" cy="430887"/>
          </a:xfrm>
          <a:prstGeom prst="rect">
            <a:avLst/>
          </a:prstGeom>
        </p:spPr>
        <p:txBody>
          <a:bodyPr wrap="none">
            <a:spAutoFit/>
          </a:bodyPr>
          <a:lstStyle/>
          <a:p>
            <a:pPr algn="ctr"/>
            <a:r>
              <a:rPr lang="ru-RU" sz="1100" b="1" u="sng" dirty="0" smtClean="0"/>
              <a:t>Отклонение параметра</a:t>
            </a:r>
            <a:br>
              <a:rPr lang="ru-RU" sz="1100" b="1" u="sng" dirty="0" smtClean="0"/>
            </a:br>
            <a:r>
              <a:rPr lang="ru-RU" sz="1100" b="1" u="sng" dirty="0" smtClean="0"/>
              <a:t>от стат. нормы</a:t>
            </a:r>
            <a:endParaRPr lang="en-US" sz="1100" b="1" u="sng" dirty="0"/>
          </a:p>
        </p:txBody>
      </p:sp>
      <p:sp>
        <p:nvSpPr>
          <p:cNvPr id="15" name="Rectangle 14"/>
          <p:cNvSpPr/>
          <p:nvPr/>
        </p:nvSpPr>
        <p:spPr>
          <a:xfrm>
            <a:off x="4275294" y="994473"/>
            <a:ext cx="2334292" cy="430887"/>
          </a:xfrm>
          <a:prstGeom prst="rect">
            <a:avLst/>
          </a:prstGeom>
        </p:spPr>
        <p:txBody>
          <a:bodyPr wrap="none">
            <a:spAutoFit/>
          </a:bodyPr>
          <a:lstStyle/>
          <a:p>
            <a:pPr algn="ctr"/>
            <a:r>
              <a:rPr lang="ru-RU" sz="1100" b="1" u="sng" dirty="0"/>
              <a:t>Разница в последовательных </a:t>
            </a:r>
            <a:r>
              <a:rPr lang="ru-RU" sz="1100" b="1" u="sng" dirty="0" smtClean="0"/>
              <a:t/>
            </a:r>
            <a:br>
              <a:rPr lang="ru-RU" sz="1100" b="1" u="sng" dirty="0" smtClean="0"/>
            </a:br>
            <a:r>
              <a:rPr lang="ru-RU" sz="1100" b="1" u="sng" dirty="0" smtClean="0"/>
              <a:t>измерениях параметров</a:t>
            </a:r>
            <a:endParaRPr lang="ru-RU" sz="1100" b="1" u="sng" dirty="0"/>
          </a:p>
        </p:txBody>
      </p:sp>
      <p:sp>
        <p:nvSpPr>
          <p:cNvPr id="16" name="Rectangle 15"/>
          <p:cNvSpPr/>
          <p:nvPr/>
        </p:nvSpPr>
        <p:spPr>
          <a:xfrm>
            <a:off x="6976349" y="995712"/>
            <a:ext cx="1901483" cy="600164"/>
          </a:xfrm>
          <a:prstGeom prst="rect">
            <a:avLst/>
          </a:prstGeom>
        </p:spPr>
        <p:txBody>
          <a:bodyPr wrap="none">
            <a:spAutoFit/>
          </a:bodyPr>
          <a:lstStyle/>
          <a:p>
            <a:pPr algn="ctr"/>
            <a:r>
              <a:rPr lang="ru-RU" sz="1100" b="1" u="sng" dirty="0"/>
              <a:t>Отклонение </a:t>
            </a:r>
            <a:r>
              <a:rPr lang="ru-RU" sz="1100" b="1" u="sng" dirty="0" smtClean="0"/>
              <a:t>параметров</a:t>
            </a:r>
            <a:br>
              <a:rPr lang="ru-RU" sz="1100" b="1" u="sng" dirty="0" smtClean="0"/>
            </a:br>
            <a:r>
              <a:rPr lang="ru-RU" sz="1100" b="1" u="sng" dirty="0" smtClean="0"/>
              <a:t> </a:t>
            </a:r>
            <a:r>
              <a:rPr lang="ru-RU" sz="1100" b="1" u="sng" dirty="0"/>
              <a:t>от взаимосвязи</a:t>
            </a:r>
          </a:p>
          <a:p>
            <a:pPr algn="ctr"/>
            <a:endParaRPr lang="ru-RU" sz="1100" b="1" u="sng" dirty="0"/>
          </a:p>
        </p:txBody>
      </p:sp>
      <p:sp>
        <p:nvSpPr>
          <p:cNvPr id="3" name="Rectangle 2"/>
          <p:cNvSpPr/>
          <p:nvPr/>
        </p:nvSpPr>
        <p:spPr>
          <a:xfrm>
            <a:off x="208717" y="3224478"/>
            <a:ext cx="1984160" cy="900246"/>
          </a:xfrm>
          <a:prstGeom prst="rect">
            <a:avLst/>
          </a:prstGeom>
        </p:spPr>
        <p:txBody>
          <a:bodyPr wrap="square">
            <a:spAutoFit/>
          </a:bodyPr>
          <a:lstStyle/>
          <a:p>
            <a:r>
              <a:rPr lang="ru-RU" sz="1050" u="sng" dirty="0" smtClean="0">
                <a:ea typeface="Times New Roman" panose="02020603050405020304" pitchFamily="18" charset="0"/>
              </a:rPr>
              <a:t>Пример:</a:t>
            </a:r>
            <a:r>
              <a:rPr lang="ru-RU" sz="1050" dirty="0" smtClean="0">
                <a:ea typeface="Times New Roman" panose="02020603050405020304" pitchFamily="18" charset="0"/>
              </a:rPr>
              <a:t> долговременное падение </a:t>
            </a:r>
            <a:r>
              <a:rPr lang="ru-RU" sz="1050" dirty="0">
                <a:ea typeface="Times New Roman" panose="02020603050405020304" pitchFamily="18" charset="0"/>
              </a:rPr>
              <a:t>уровня масла </a:t>
            </a:r>
            <a:r>
              <a:rPr lang="ru-RU" sz="1050" dirty="0" smtClean="0">
                <a:ea typeface="Times New Roman" panose="02020603050405020304" pitchFamily="18" charset="0"/>
              </a:rPr>
              <a:t>в маслобаке двигателя может привести к НШС «Низкий уровень масла»</a:t>
            </a:r>
            <a:endParaRPr lang="en-US" sz="1050" dirty="0"/>
          </a:p>
        </p:txBody>
      </p:sp>
      <p:sp>
        <p:nvSpPr>
          <p:cNvPr id="17" name="Rectangle 16"/>
          <p:cNvSpPr/>
          <p:nvPr/>
        </p:nvSpPr>
        <p:spPr>
          <a:xfrm>
            <a:off x="2240772" y="3224478"/>
            <a:ext cx="2034174" cy="900246"/>
          </a:xfrm>
          <a:prstGeom prst="rect">
            <a:avLst/>
          </a:prstGeom>
        </p:spPr>
        <p:txBody>
          <a:bodyPr wrap="square">
            <a:spAutoFit/>
          </a:bodyPr>
          <a:lstStyle/>
          <a:p>
            <a:r>
              <a:rPr lang="ru-RU" sz="1050" u="sng" dirty="0" smtClean="0">
                <a:ea typeface="Times New Roman" panose="02020603050405020304" pitchFamily="18" charset="0"/>
              </a:rPr>
              <a:t>Пример:</a:t>
            </a:r>
            <a:r>
              <a:rPr lang="ru-RU" sz="1050" dirty="0" smtClean="0">
                <a:ea typeface="Times New Roman" panose="02020603050405020304" pitchFamily="18" charset="0"/>
              </a:rPr>
              <a:t> д</a:t>
            </a:r>
            <a:r>
              <a:rPr lang="ru-RU" sz="1050" dirty="0" smtClean="0"/>
              <a:t>авление </a:t>
            </a:r>
            <a:r>
              <a:rPr lang="ru-RU" sz="1050" dirty="0"/>
              <a:t>масла на входе в </a:t>
            </a:r>
            <a:r>
              <a:rPr lang="ru-RU" sz="1050" dirty="0" smtClean="0"/>
              <a:t>двигатель должно соответствовать определенным значениям при штатном режиме работы</a:t>
            </a:r>
            <a:endParaRPr lang="en-US" sz="1050" dirty="0"/>
          </a:p>
        </p:txBody>
      </p:sp>
      <p:sp>
        <p:nvSpPr>
          <p:cNvPr id="18" name="Rectangle 17"/>
          <p:cNvSpPr/>
          <p:nvPr/>
        </p:nvSpPr>
        <p:spPr>
          <a:xfrm>
            <a:off x="4469917" y="3229725"/>
            <a:ext cx="1905874" cy="1061829"/>
          </a:xfrm>
          <a:prstGeom prst="rect">
            <a:avLst/>
          </a:prstGeom>
        </p:spPr>
        <p:txBody>
          <a:bodyPr wrap="square">
            <a:spAutoFit/>
          </a:bodyPr>
          <a:lstStyle/>
          <a:p>
            <a:r>
              <a:rPr lang="ru-RU" sz="1050" u="sng" dirty="0" smtClean="0">
                <a:ea typeface="Times New Roman" panose="02020603050405020304" pitchFamily="18" charset="0"/>
              </a:rPr>
              <a:t>Пример</a:t>
            </a:r>
            <a:r>
              <a:rPr lang="ru-RU" sz="1050" dirty="0" smtClean="0">
                <a:ea typeface="Times New Roman" panose="02020603050405020304" pitchFamily="18" charset="0"/>
              </a:rPr>
              <a:t>:</a:t>
            </a:r>
            <a:r>
              <a:rPr lang="en-US" sz="1050" dirty="0" smtClean="0">
                <a:ea typeface="Times New Roman" panose="02020603050405020304" pitchFamily="18" charset="0"/>
              </a:rPr>
              <a:t> </a:t>
            </a:r>
            <a:r>
              <a:rPr lang="ru-RU" sz="1050" dirty="0" smtClean="0"/>
              <a:t>температура атмосферного воздуха не должна существенно отличаться от температуры </a:t>
            </a:r>
            <a:r>
              <a:rPr lang="ru-RU" sz="1050" dirty="0"/>
              <a:t>воздуха на входе в двигатель</a:t>
            </a:r>
            <a:endParaRPr lang="en-US" sz="1050" dirty="0"/>
          </a:p>
        </p:txBody>
      </p:sp>
      <p:sp>
        <p:nvSpPr>
          <p:cNvPr id="19" name="Rectangle 18"/>
          <p:cNvSpPr/>
          <p:nvPr/>
        </p:nvSpPr>
        <p:spPr>
          <a:xfrm>
            <a:off x="6825069" y="3224478"/>
            <a:ext cx="2034174" cy="1061829"/>
          </a:xfrm>
          <a:prstGeom prst="rect">
            <a:avLst/>
          </a:prstGeom>
        </p:spPr>
        <p:txBody>
          <a:bodyPr wrap="square">
            <a:spAutoFit/>
          </a:bodyPr>
          <a:lstStyle/>
          <a:p>
            <a:r>
              <a:rPr lang="ru-RU" sz="1050" u="sng" dirty="0" smtClean="0">
                <a:ea typeface="Times New Roman" panose="02020603050405020304" pitchFamily="18" charset="0"/>
              </a:rPr>
              <a:t>Пример:</a:t>
            </a:r>
            <a:r>
              <a:rPr lang="ru-RU" sz="1050" dirty="0" smtClean="0">
                <a:ea typeface="Times New Roman" panose="02020603050405020304" pitchFamily="18" charset="0"/>
              </a:rPr>
              <a:t> </a:t>
            </a:r>
            <a:r>
              <a:rPr lang="ru-RU" sz="1050" dirty="0"/>
              <a:t>определенным значениям положения топливного клапана соответствует определенное значение расхода топливного </a:t>
            </a:r>
            <a:r>
              <a:rPr lang="ru-RU" sz="1050" dirty="0" smtClean="0"/>
              <a:t>газа</a:t>
            </a:r>
            <a:endParaRPr lang="en-US" sz="1050" dirty="0"/>
          </a:p>
        </p:txBody>
      </p:sp>
      <p:sp>
        <p:nvSpPr>
          <p:cNvPr id="20" name="Line 5"/>
          <p:cNvSpPr>
            <a:spLocks noChangeShapeType="1"/>
          </p:cNvSpPr>
          <p:nvPr/>
        </p:nvSpPr>
        <p:spPr bwMode="auto">
          <a:xfrm flipH="1">
            <a:off x="4227553" y="1348910"/>
            <a:ext cx="0" cy="3175179"/>
          </a:xfrm>
          <a:prstGeom prst="line">
            <a:avLst/>
          </a:prstGeom>
          <a:noFill/>
          <a:ln w="9525">
            <a:solidFill>
              <a:schemeClr val="accent1">
                <a:lumMod val="75000"/>
              </a:schemeClr>
            </a:solidFill>
            <a:round/>
            <a:headEnd/>
            <a:tailEnd type="none" w="lg" len="lg"/>
          </a:ln>
          <a:extLst>
            <a:ext uri="{909E8E84-426E-40DD-AFC4-6F175D3DCCD1}">
              <a14:hiddenFill xmlns:a14="http://schemas.microsoft.com/office/drawing/2010/main">
                <a:noFill/>
              </a14:hiddenFill>
            </a:ext>
          </a:extLst>
        </p:spPr>
        <p:txBody>
          <a:bodyPr wrap="square">
            <a:spAutoFit/>
          </a:bodyPr>
          <a:lstStyle/>
          <a:p>
            <a:endParaRPr lang="en-US"/>
          </a:p>
        </p:txBody>
      </p:sp>
      <p:sp>
        <p:nvSpPr>
          <p:cNvPr id="21" name="Line 5"/>
          <p:cNvSpPr>
            <a:spLocks noChangeShapeType="1"/>
          </p:cNvSpPr>
          <p:nvPr/>
        </p:nvSpPr>
        <p:spPr bwMode="auto">
          <a:xfrm flipH="1">
            <a:off x="2226525" y="1348910"/>
            <a:ext cx="0" cy="3175179"/>
          </a:xfrm>
          <a:prstGeom prst="line">
            <a:avLst/>
          </a:prstGeom>
          <a:noFill/>
          <a:ln w="9525">
            <a:solidFill>
              <a:schemeClr val="accent1">
                <a:lumMod val="75000"/>
              </a:schemeClr>
            </a:solidFill>
            <a:round/>
            <a:headEnd/>
            <a:tailEnd type="none" w="lg" len="lg"/>
          </a:ln>
          <a:extLst>
            <a:ext uri="{909E8E84-426E-40DD-AFC4-6F175D3DCCD1}">
              <a14:hiddenFill xmlns:a14="http://schemas.microsoft.com/office/drawing/2010/main">
                <a:noFill/>
              </a14:hiddenFill>
            </a:ext>
          </a:extLst>
        </p:spPr>
        <p:txBody>
          <a:bodyPr wrap="square">
            <a:spAutoFit/>
          </a:bodyPr>
          <a:lstStyle/>
          <a:p>
            <a:endParaRPr lang="en-US"/>
          </a:p>
        </p:txBody>
      </p:sp>
      <p:pic>
        <p:nvPicPr>
          <p:cNvPr id="22" name="Picture 21"/>
          <p:cNvPicPr>
            <a:picLocks noChangeAspect="1"/>
          </p:cNvPicPr>
          <p:nvPr/>
        </p:nvPicPr>
        <p:blipFill rotWithShape="1">
          <a:blip r:embed="rId5" cstate="email">
            <a:extLst>
              <a:ext uri="{28A0092B-C50C-407E-A947-70E740481C1C}">
                <a14:useLocalDpi xmlns:a14="http://schemas.microsoft.com/office/drawing/2010/main"/>
              </a:ext>
            </a:extLst>
          </a:blip>
          <a:srcRect b="6483"/>
          <a:stretch/>
        </p:blipFill>
        <p:spPr>
          <a:xfrm>
            <a:off x="6920055" y="1701429"/>
            <a:ext cx="2007582" cy="1402399"/>
          </a:xfrm>
          <a:prstGeom prst="rect">
            <a:avLst/>
          </a:prstGeom>
        </p:spPr>
      </p:pic>
    </p:spTree>
    <p:extLst>
      <p:ext uri="{BB962C8B-B14F-4D97-AF65-F5344CB8AC3E}">
        <p14:creationId xmlns:p14="http://schemas.microsoft.com/office/powerpoint/2010/main" val="405876884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1288"/>
            <a:ext cx="5092700" cy="584200"/>
          </a:xfrm>
        </p:spPr>
        <p:txBody>
          <a:bodyPr/>
          <a:lstStyle/>
          <a:p>
            <a:r>
              <a:rPr lang="ru-RU" dirty="0" smtClean="0"/>
              <a:t>Отличительные особенности </a:t>
            </a:r>
            <a:r>
              <a:rPr lang="en-US" dirty="0" smtClean="0"/>
              <a:t>SAS</a:t>
            </a:r>
            <a:endParaRPr lang="en-US" dirty="0"/>
          </a:p>
        </p:txBody>
      </p:sp>
      <p:sp>
        <p:nvSpPr>
          <p:cNvPr id="3" name="Content Placeholder 2"/>
          <p:cNvSpPr>
            <a:spLocks noGrp="1"/>
          </p:cNvSpPr>
          <p:nvPr>
            <p:ph sz="quarter" idx="4294967295"/>
          </p:nvPr>
        </p:nvSpPr>
        <p:spPr>
          <a:xfrm>
            <a:off x="304800" y="922667"/>
            <a:ext cx="8839200" cy="4413516"/>
          </a:xfrm>
        </p:spPr>
        <p:txBody>
          <a:bodyPr/>
          <a:lstStyle/>
          <a:p>
            <a:r>
              <a:rPr lang="ru-RU" dirty="0" smtClean="0"/>
              <a:t>Продвинутая аналитика для реализации полного цикла по созданию предиктивных </a:t>
            </a:r>
            <a:r>
              <a:rPr lang="ru-RU" dirty="0" smtClean="0"/>
              <a:t>моделей</a:t>
            </a:r>
          </a:p>
          <a:p>
            <a:pPr marL="0" indent="0">
              <a:buNone/>
            </a:pPr>
            <a:endParaRPr lang="ru-RU" dirty="0" smtClean="0"/>
          </a:p>
          <a:p>
            <a:r>
              <a:rPr lang="ru-RU" dirty="0" smtClean="0"/>
              <a:t>Средства автоматизированного управления </a:t>
            </a:r>
            <a:r>
              <a:rPr lang="ru-RU" dirty="0" smtClean="0"/>
              <a:t>моделями</a:t>
            </a:r>
          </a:p>
          <a:p>
            <a:pPr marL="0" indent="0">
              <a:buNone/>
            </a:pPr>
            <a:endParaRPr lang="ru-RU" dirty="0" smtClean="0"/>
          </a:p>
          <a:p>
            <a:r>
              <a:rPr lang="ru-RU" dirty="0" smtClean="0"/>
              <a:t>Двусторонняя интеграция с практически любыми внешними </a:t>
            </a:r>
            <a:r>
              <a:rPr lang="ru-RU" dirty="0" smtClean="0"/>
              <a:t>системами</a:t>
            </a:r>
          </a:p>
          <a:p>
            <a:pPr marL="0" indent="0">
              <a:buNone/>
            </a:pPr>
            <a:endParaRPr lang="en-US" dirty="0" smtClean="0"/>
          </a:p>
          <a:p>
            <a:r>
              <a:rPr lang="ru-RU" dirty="0" smtClean="0"/>
              <a:t>Высокопроизводительная работа с большими объемами </a:t>
            </a:r>
            <a:r>
              <a:rPr lang="ru-RU" dirty="0" smtClean="0"/>
              <a:t>данных</a:t>
            </a:r>
          </a:p>
          <a:p>
            <a:pPr marL="0" indent="0">
              <a:buNone/>
            </a:pPr>
            <a:endParaRPr lang="ru-RU" dirty="0" smtClean="0"/>
          </a:p>
          <a:p>
            <a:r>
              <a:rPr lang="ru-RU" dirty="0" smtClean="0"/>
              <a:t>Инструменты для работы с неструктурированной информацией </a:t>
            </a:r>
          </a:p>
          <a:p>
            <a:endParaRPr lang="ru-RU" dirty="0" smtClean="0"/>
          </a:p>
          <a:p>
            <a:endParaRPr lang="ru-RU" dirty="0" smtClean="0"/>
          </a:p>
          <a:p>
            <a:endParaRPr lang="en-US" dirty="0"/>
          </a:p>
        </p:txBody>
      </p:sp>
    </p:spTree>
    <p:extLst>
      <p:ext uri="{BB962C8B-B14F-4D97-AF65-F5344CB8AC3E}">
        <p14:creationId xmlns:p14="http://schemas.microsoft.com/office/powerpoint/2010/main" val="296587590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9818" y="195435"/>
            <a:ext cx="4475042" cy="584775"/>
          </a:xfrm>
        </p:spPr>
        <p:txBody>
          <a:bodyPr/>
          <a:lstStyle/>
          <a:p>
            <a:pPr algn="l"/>
            <a:r>
              <a:rPr lang="ru-RU" dirty="0" smtClean="0"/>
              <a:t>Справка О компании </a:t>
            </a:r>
            <a:r>
              <a:rPr lang="en-US" dirty="0" smtClean="0"/>
              <a:t>SAS</a:t>
            </a:r>
          </a:p>
        </p:txBody>
      </p:sp>
      <p:sp>
        <p:nvSpPr>
          <p:cNvPr id="14339" name="Rectangle 2"/>
          <p:cNvSpPr>
            <a:spLocks noGrp="1" noChangeArrowheads="1"/>
          </p:cNvSpPr>
          <p:nvPr>
            <p:ph type="body" sz="half" idx="4294967295"/>
          </p:nvPr>
        </p:nvSpPr>
        <p:spPr>
          <a:xfrm>
            <a:off x="196850" y="626566"/>
            <a:ext cx="5365750" cy="4154984"/>
          </a:xfrm>
        </p:spPr>
        <p:txBody>
          <a:bodyPr/>
          <a:lstStyle/>
          <a:p>
            <a:pPr>
              <a:lnSpc>
                <a:spcPct val="150000"/>
              </a:lnSpc>
              <a:spcBef>
                <a:spcPct val="0"/>
              </a:spcBef>
              <a:defRPr/>
            </a:pPr>
            <a:r>
              <a:rPr lang="en-US" sz="1600" dirty="0" smtClean="0"/>
              <a:t>SAS – </a:t>
            </a:r>
            <a:r>
              <a:rPr lang="ru-RU" sz="1600" dirty="0" smtClean="0"/>
              <a:t>крупнейшая частная компания - разработчик программного обеспечения</a:t>
            </a:r>
          </a:p>
          <a:p>
            <a:pPr>
              <a:lnSpc>
                <a:spcPct val="150000"/>
              </a:lnSpc>
              <a:spcBef>
                <a:spcPct val="0"/>
              </a:spcBef>
              <a:defRPr/>
            </a:pPr>
            <a:r>
              <a:rPr lang="ru-RU" sz="1600" dirty="0" smtClean="0"/>
              <a:t>3</a:t>
            </a:r>
            <a:r>
              <a:rPr lang="en-US" sz="1600" dirty="0" smtClean="0"/>
              <a:t>7</a:t>
            </a:r>
            <a:r>
              <a:rPr lang="ru-RU" sz="1600" dirty="0" smtClean="0"/>
              <a:t> лет (с 1976 г.) непрерывного роста дохода</a:t>
            </a:r>
          </a:p>
          <a:p>
            <a:pPr>
              <a:lnSpc>
                <a:spcPct val="150000"/>
              </a:lnSpc>
              <a:spcBef>
                <a:spcPct val="0"/>
              </a:spcBef>
              <a:defRPr/>
            </a:pPr>
            <a:r>
              <a:rPr lang="ru-RU" sz="1600" dirty="0" smtClean="0"/>
              <a:t>До 25% выручки реинвестируется в исследования и разработку</a:t>
            </a:r>
          </a:p>
          <a:p>
            <a:pPr>
              <a:lnSpc>
                <a:spcPct val="150000"/>
              </a:lnSpc>
              <a:spcBef>
                <a:spcPct val="0"/>
              </a:spcBef>
              <a:defRPr/>
            </a:pPr>
            <a:r>
              <a:rPr lang="ru-RU" sz="1600" dirty="0" smtClean="0"/>
              <a:t>Глобальная компания</a:t>
            </a:r>
          </a:p>
          <a:p>
            <a:pPr lvl="1">
              <a:lnSpc>
                <a:spcPct val="150000"/>
              </a:lnSpc>
              <a:spcBef>
                <a:spcPct val="0"/>
              </a:spcBef>
              <a:defRPr/>
            </a:pPr>
            <a:r>
              <a:rPr lang="en-US" sz="1200" dirty="0" smtClean="0"/>
              <a:t>11 000+ </a:t>
            </a:r>
            <a:r>
              <a:rPr lang="ru-RU" sz="1200" dirty="0" smtClean="0"/>
              <a:t>сотрудников</a:t>
            </a:r>
            <a:endParaRPr lang="en-US" sz="1200" dirty="0" smtClean="0"/>
          </a:p>
          <a:p>
            <a:pPr lvl="1">
              <a:lnSpc>
                <a:spcPct val="150000"/>
              </a:lnSpc>
              <a:spcBef>
                <a:spcPct val="0"/>
              </a:spcBef>
              <a:defRPr/>
            </a:pPr>
            <a:r>
              <a:rPr lang="en-US" sz="1200" dirty="0" smtClean="0"/>
              <a:t>400 </a:t>
            </a:r>
            <a:r>
              <a:rPr lang="ru-RU" sz="1200" dirty="0" smtClean="0"/>
              <a:t>офисов по всему миру</a:t>
            </a:r>
            <a:endParaRPr lang="en-US" sz="1200" dirty="0" smtClean="0"/>
          </a:p>
          <a:p>
            <a:pPr lvl="1">
              <a:lnSpc>
                <a:spcPct val="150000"/>
              </a:lnSpc>
              <a:spcBef>
                <a:spcPct val="0"/>
              </a:spcBef>
              <a:defRPr/>
            </a:pPr>
            <a:r>
              <a:rPr lang="ru-RU" sz="1200" dirty="0" smtClean="0"/>
              <a:t>Более </a:t>
            </a:r>
            <a:r>
              <a:rPr lang="en-US" sz="1200" dirty="0" smtClean="0"/>
              <a:t>60 </a:t>
            </a:r>
            <a:r>
              <a:rPr lang="en-US" sz="1200" dirty="0"/>
              <a:t>000 </a:t>
            </a:r>
            <a:r>
              <a:rPr lang="ru-RU" sz="1200" dirty="0"/>
              <a:t>клиентов в</a:t>
            </a:r>
            <a:r>
              <a:rPr lang="en-US" sz="1200" dirty="0"/>
              <a:t> </a:t>
            </a:r>
            <a:r>
              <a:rPr lang="en-US" sz="1200" dirty="0" smtClean="0"/>
              <a:t>121 </a:t>
            </a:r>
            <a:r>
              <a:rPr lang="ru-RU" sz="1200" dirty="0" smtClean="0"/>
              <a:t>странах</a:t>
            </a:r>
            <a:endParaRPr lang="en-US" sz="1200" dirty="0" smtClean="0"/>
          </a:p>
          <a:p>
            <a:pPr>
              <a:lnSpc>
                <a:spcPct val="150000"/>
              </a:lnSpc>
              <a:spcBef>
                <a:spcPct val="0"/>
              </a:spcBef>
              <a:defRPr/>
            </a:pPr>
            <a:r>
              <a:rPr lang="ru-RU" sz="1600" dirty="0"/>
              <a:t>Российский офис открыт в 1996 году </a:t>
            </a:r>
          </a:p>
          <a:p>
            <a:pPr lvl="1">
              <a:lnSpc>
                <a:spcPct val="150000"/>
              </a:lnSpc>
              <a:spcBef>
                <a:spcPct val="0"/>
              </a:spcBef>
              <a:defRPr/>
            </a:pPr>
            <a:r>
              <a:rPr lang="ru-RU" sz="1200" dirty="0"/>
              <a:t>Более </a:t>
            </a:r>
            <a:r>
              <a:rPr lang="en-US" sz="1200" dirty="0" smtClean="0"/>
              <a:t>1</a:t>
            </a:r>
            <a:r>
              <a:rPr lang="ru-RU" sz="1200" dirty="0" smtClean="0"/>
              <a:t>5</a:t>
            </a:r>
            <a:r>
              <a:rPr lang="en-US" sz="1200" dirty="0" smtClean="0"/>
              <a:t>0</a:t>
            </a:r>
            <a:r>
              <a:rPr lang="ru-RU" sz="1200" dirty="0" smtClean="0"/>
              <a:t> </a:t>
            </a:r>
            <a:r>
              <a:rPr lang="ru-RU" sz="1200" dirty="0"/>
              <a:t>сотрудников</a:t>
            </a:r>
          </a:p>
          <a:p>
            <a:pPr lvl="1">
              <a:lnSpc>
                <a:spcPct val="150000"/>
              </a:lnSpc>
              <a:spcBef>
                <a:spcPct val="0"/>
              </a:spcBef>
              <a:defRPr/>
            </a:pPr>
            <a:r>
              <a:rPr lang="ru-RU" sz="1200" dirty="0"/>
              <a:t>Более 100 внедрений</a:t>
            </a:r>
          </a:p>
        </p:txBody>
      </p:sp>
      <p:grpSp>
        <p:nvGrpSpPr>
          <p:cNvPr id="3" name="Group 2"/>
          <p:cNvGrpSpPr/>
          <p:nvPr/>
        </p:nvGrpSpPr>
        <p:grpSpPr>
          <a:xfrm>
            <a:off x="5321031" y="780210"/>
            <a:ext cx="3929974" cy="3847695"/>
            <a:chOff x="5983197" y="1954979"/>
            <a:chExt cx="3160803" cy="2826571"/>
          </a:xfrm>
        </p:grpSpPr>
        <p:sp>
          <p:nvSpPr>
            <p:cNvPr id="10245" name="TextBox 13"/>
            <p:cNvSpPr txBox="1">
              <a:spLocks noChangeArrowheads="1"/>
            </p:cNvSpPr>
            <p:nvPr/>
          </p:nvSpPr>
          <p:spPr bwMode="auto">
            <a:xfrm>
              <a:off x="5983197" y="4473773"/>
              <a:ext cx="31608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pPr algn="ctr" eaLnBrk="1" hangingPunct="1"/>
              <a:r>
                <a:rPr lang="ru-RU" sz="700" b="1" dirty="0"/>
                <a:t>Прогнозная аналитика </a:t>
              </a:r>
              <a:r>
                <a:rPr lang="ru-RU" sz="700" b="1" dirty="0" smtClean="0"/>
                <a:t>на больших данных</a:t>
              </a:r>
              <a:r>
                <a:rPr lang="ru-RU" sz="700" dirty="0" smtClean="0"/>
                <a:t>, </a:t>
              </a:r>
            </a:p>
            <a:p>
              <a:pPr algn="ctr" eaLnBrk="1" hangingPunct="1"/>
              <a:r>
                <a:rPr lang="ru-RU" sz="700" b="1" dirty="0" smtClean="0"/>
                <a:t>1 квартал 2013 г., </a:t>
              </a:r>
              <a:r>
                <a:rPr lang="en-US" sz="700" b="1" dirty="0" smtClean="0"/>
                <a:t>Forrester </a:t>
              </a:r>
              <a:r>
                <a:rPr lang="en-US" sz="700" b="1" dirty="0" err="1"/>
                <a:t>Inc</a:t>
              </a:r>
              <a:r>
                <a:rPr lang="ru-RU" sz="700" b="1" dirty="0"/>
                <a:t>.</a:t>
              </a:r>
              <a:endParaRPr lang="en-US" sz="7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954979"/>
              <a:ext cx="2706762" cy="2518793"/>
            </a:xfrm>
            <a:prstGeom prst="rect">
              <a:avLst/>
            </a:prstGeom>
          </p:spPr>
        </p:pic>
      </p:grpSp>
      <p:sp>
        <p:nvSpPr>
          <p:cNvPr id="8" name="TextBox 7"/>
          <p:cNvSpPr txBox="1"/>
          <p:nvPr/>
        </p:nvSpPr>
        <p:spPr>
          <a:xfrm>
            <a:off x="8763000" y="4857750"/>
            <a:ext cx="407586" cy="261610"/>
          </a:xfrm>
          <a:prstGeom prst="rect">
            <a:avLst/>
          </a:prstGeom>
          <a:noFill/>
        </p:spPr>
        <p:txBody>
          <a:bodyPr wrap="square" rtlCol="0">
            <a:spAutoFit/>
          </a:bodyPr>
          <a:lstStyle/>
          <a:p>
            <a:fld id="{A5C23D58-E5D1-4C05-AD5E-97FE682F2B24}" type="slidenum">
              <a:rPr lang="en-US" sz="1100" smtClean="0">
                <a:solidFill>
                  <a:schemeClr val="bg1"/>
                </a:solidFill>
              </a:rPr>
              <a:t>25</a:t>
            </a:fld>
            <a:endParaRPr lang="en-US" sz="1100" dirty="0">
              <a:solidFill>
                <a:schemeClr val="bg1"/>
              </a:solidFill>
            </a:endParaRPr>
          </a:p>
        </p:txBody>
      </p:sp>
    </p:spTree>
    <p:extLst>
      <p:ext uri="{BB962C8B-B14F-4D97-AF65-F5344CB8AC3E}">
        <p14:creationId xmlns:p14="http://schemas.microsoft.com/office/powerpoint/2010/main" val="99111582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141288"/>
            <a:ext cx="4511676" cy="584200"/>
          </a:xfrm>
        </p:spPr>
        <p:txBody>
          <a:bodyPr/>
          <a:lstStyle/>
          <a:p>
            <a:r>
              <a:rPr lang="ru-RU" dirty="0" smtClean="0">
                <a:ea typeface="Geneva" charset="-128"/>
              </a:rPr>
              <a:t>Мировой опыт Применение </a:t>
            </a:r>
            <a:r>
              <a:rPr lang="en-US" dirty="0" smtClean="0">
                <a:ea typeface="Geneva" charset="-128"/>
              </a:rPr>
              <a:t>SAS</a:t>
            </a:r>
            <a:endParaRPr lang="en-GB" dirty="0" smtClean="0">
              <a:ea typeface="Geneva" charset="-128"/>
            </a:endParaRPr>
          </a:p>
        </p:txBody>
      </p:sp>
      <p:pic>
        <p:nvPicPr>
          <p:cNvPr id="11267" name="Picture 3" descr="Energy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1220513"/>
            <a:ext cx="752475" cy="1857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268" name="Picture 4" descr="ConocoPhillip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937148"/>
            <a:ext cx="1900238"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cem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4338" y="1489472"/>
            <a:ext cx="123825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reliant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822848"/>
            <a:ext cx="1066800" cy="65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descr="anadark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3249216"/>
            <a:ext cx="1600200" cy="31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0" descr="Chevron Hallmark - Human Energy™"/>
          <p:cNvPicPr>
            <a:picLocks noChangeAspect="1" noChangeArrowheads="1"/>
          </p:cNvPicPr>
          <p:nvPr/>
        </p:nvPicPr>
        <p:blipFill>
          <a:blip r:embed="rId8">
            <a:extLst>
              <a:ext uri="{28A0092B-C50C-407E-A947-70E740481C1C}">
                <a14:useLocalDpi xmlns:a14="http://schemas.microsoft.com/office/drawing/2010/main" val="0"/>
              </a:ext>
            </a:extLst>
          </a:blip>
          <a:srcRect r="66864"/>
          <a:stretch>
            <a:fillRect/>
          </a:stretch>
        </p:blipFill>
        <p:spPr bwMode="auto">
          <a:xfrm>
            <a:off x="1066800" y="2508648"/>
            <a:ext cx="533400" cy="43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1" descr="citgo_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7351" y="1188376"/>
            <a:ext cx="6826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2" descr="Devon-energ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71593" y="1282303"/>
            <a:ext cx="9620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4" descr="encan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3251598"/>
            <a:ext cx="1290638" cy="55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5" descr="exxon-mobil_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62588" y="2943225"/>
            <a:ext cx="785812" cy="44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6" descr="586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188" y="1980010"/>
            <a:ext cx="8572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7" descr="Marathon0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51614" y="3976689"/>
            <a:ext cx="733425" cy="43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8" descr="petrocanad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86138" y="1227534"/>
            <a:ext cx="838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9" descr="petrobra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3601" y="2737247"/>
            <a:ext cx="119062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20" descr="lubrizol_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50163" y="3423047"/>
            <a:ext cx="1217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21" descr="image00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5775" y="1022747"/>
            <a:ext cx="8763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22" descr="syncrude"/>
          <p:cNvPicPr>
            <a:picLocks noChangeAspect="1" noChangeArrowheads="1"/>
          </p:cNvPicPr>
          <p:nvPr/>
        </p:nvPicPr>
        <p:blipFill>
          <a:blip r:embed="rId19">
            <a:extLst>
              <a:ext uri="{28A0092B-C50C-407E-A947-70E740481C1C}">
                <a14:useLocalDpi xmlns:a14="http://schemas.microsoft.com/office/drawing/2010/main" val="0"/>
              </a:ext>
            </a:extLst>
          </a:blip>
          <a:srcRect t="29399" b="29399"/>
          <a:stretch>
            <a:fillRect/>
          </a:stretch>
        </p:blipFill>
        <p:spPr bwMode="auto">
          <a:xfrm>
            <a:off x="4511676" y="4074902"/>
            <a:ext cx="1219200" cy="3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23" descr="T1_N147_A13_shell"/>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48400" y="3818361"/>
            <a:ext cx="719137" cy="59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5" name="Picture 24" descr="gdf_logo"/>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94213" y="257175"/>
            <a:ext cx="10826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26" descr="aramco"/>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48400" y="457200"/>
            <a:ext cx="14668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28" descr="bringbak"/>
          <p:cNvPicPr>
            <a:picLocks noChangeAspect="1" noChangeArrowheads="1"/>
          </p:cNvPicPr>
          <p:nvPr/>
        </p:nvPicPr>
        <p:blipFill>
          <a:blip r:embed="rId23" cstate="print">
            <a:extLst>
              <a:ext uri="{28A0092B-C50C-407E-A947-70E740481C1C}">
                <a14:useLocalDpi xmlns:a14="http://schemas.microsoft.com/office/drawing/2010/main" val="0"/>
              </a:ext>
            </a:extLst>
          </a:blip>
          <a:srcRect l="14388" t="15396" r="16106" b="15396"/>
          <a:stretch>
            <a:fillRect/>
          </a:stretch>
        </p:blipFill>
        <p:spPr bwMode="auto">
          <a:xfrm>
            <a:off x="6981826" y="2526506"/>
            <a:ext cx="874713" cy="86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30" descr="Eni.it"/>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71550" y="3843338"/>
            <a:ext cx="763588" cy="57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53" descr="BG2SGLogoTransition_broughtToYouBy"/>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7251701" y="3899297"/>
            <a:ext cx="166211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0" name="Picture 9" descr="image00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50583" y="2207419"/>
            <a:ext cx="2647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8763000" y="4857750"/>
            <a:ext cx="407586" cy="261610"/>
          </a:xfrm>
          <a:prstGeom prst="rect">
            <a:avLst/>
          </a:prstGeom>
          <a:noFill/>
        </p:spPr>
        <p:txBody>
          <a:bodyPr wrap="square" rtlCol="0">
            <a:spAutoFit/>
          </a:bodyPr>
          <a:lstStyle/>
          <a:p>
            <a:fld id="{9F801BAB-C4BE-4141-AF19-B7209A80A00B}" type="slidenum">
              <a:rPr lang="en-US" sz="1100" smtClean="0">
                <a:solidFill>
                  <a:schemeClr val="bg1"/>
                </a:solidFill>
              </a:rPr>
              <a:t>26</a:t>
            </a:fld>
            <a:endParaRPr lang="en-US" sz="1100" dirty="0">
              <a:solidFill>
                <a:schemeClr val="bg1"/>
              </a:solidFill>
            </a:endParaRPr>
          </a:p>
        </p:txBody>
      </p:sp>
    </p:spTree>
    <p:extLst>
      <p:ext uri="{BB962C8B-B14F-4D97-AF65-F5344CB8AC3E}">
        <p14:creationId xmlns:p14="http://schemas.microsoft.com/office/powerpoint/2010/main" val="244112565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5730" y="97899"/>
            <a:ext cx="8869680" cy="830997"/>
          </a:xfrm>
        </p:spPr>
        <p:txBody>
          <a:bodyPr/>
          <a:lstStyle/>
          <a:p>
            <a:pPr algn="l"/>
            <a:r>
              <a:rPr lang="ru-RU" dirty="0" smtClean="0"/>
              <a:t>Признание </a:t>
            </a:r>
            <a:r>
              <a:rPr lang="en-US" dirty="0" smtClean="0"/>
              <a:t>SAS</a:t>
            </a:r>
            <a:r>
              <a:rPr lang="ru-RU" dirty="0"/>
              <a:t>: Дипломы Аналитического центра при правительстве РФ</a:t>
            </a:r>
            <a:r>
              <a:rPr lang="en-US" dirty="0"/>
              <a:t/>
            </a:r>
            <a:br>
              <a:rPr lang="en-US" dirty="0"/>
            </a:br>
            <a:endParaRPr lang="en-US" dirty="0"/>
          </a:p>
        </p:txBody>
      </p:sp>
      <p:sp>
        <p:nvSpPr>
          <p:cNvPr id="4" name="Content Placeholder 3"/>
          <p:cNvSpPr>
            <a:spLocks noGrp="1"/>
          </p:cNvSpPr>
          <p:nvPr>
            <p:ph sz="quarter" idx="4294967295"/>
          </p:nvPr>
        </p:nvSpPr>
        <p:spPr>
          <a:xfrm>
            <a:off x="274320" y="4070350"/>
            <a:ext cx="8488680" cy="427038"/>
          </a:xfrm>
        </p:spPr>
        <p:txBody>
          <a:bodyPr/>
          <a:lstStyle/>
          <a:p>
            <a:pPr marL="0" indent="0" algn="just">
              <a:buNone/>
            </a:pPr>
            <a:r>
              <a:rPr lang="ru-RU" sz="1400" i="1" dirty="0" smtClean="0"/>
              <a:t>Ключевые информационно-аналитические технологии </a:t>
            </a:r>
            <a:r>
              <a:rPr lang="en-US" sz="1400" i="1" dirty="0" smtClean="0"/>
              <a:t>SAS, </a:t>
            </a:r>
            <a:r>
              <a:rPr lang="ru-RU" sz="1400" i="1" dirty="0" smtClean="0"/>
              <a:t>включая </a:t>
            </a:r>
            <a:r>
              <a:rPr lang="en-US" sz="1400" i="1" dirty="0" smtClean="0"/>
              <a:t>SAS Enterprise Miner (Data Miner)</a:t>
            </a:r>
            <a:r>
              <a:rPr lang="ru-RU" sz="1400" i="1" dirty="0" smtClean="0"/>
              <a:t>, признаны лучшими</a:t>
            </a:r>
            <a:r>
              <a:rPr lang="ru-RU" sz="1400" i="1" dirty="0"/>
              <a:t> </a:t>
            </a:r>
            <a:r>
              <a:rPr lang="ru-RU" sz="1400" i="1" dirty="0" smtClean="0"/>
              <a:t>по результатам на декабрь 2012г.</a:t>
            </a:r>
          </a:p>
        </p:txBody>
      </p:sp>
      <p:pic>
        <p:nvPicPr>
          <p:cNvPr id="5" name="Picture 2" descr="C:\Users\rusako\Documents\Public parties\Аналитический центр при Правительстве РФ\Награды\web\Диплом_2012-E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117" y="1105658"/>
            <a:ext cx="1973126" cy="26230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rusako\Documents\Public parties\Аналитический центр при Правительстве РФ\Награды\web\Диплом_2012-F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2021" y="1105658"/>
            <a:ext cx="2013929" cy="26230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rusako\Documents\Public parties\Аналитический центр при Правительстве РФ\Награды\web\Диплом_2012-T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5118" y="1105658"/>
            <a:ext cx="1993527" cy="2623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763000" y="4857750"/>
            <a:ext cx="407586" cy="261610"/>
          </a:xfrm>
          <a:prstGeom prst="rect">
            <a:avLst/>
          </a:prstGeom>
          <a:noFill/>
        </p:spPr>
        <p:txBody>
          <a:bodyPr wrap="square" rtlCol="0">
            <a:spAutoFit/>
          </a:bodyPr>
          <a:lstStyle/>
          <a:p>
            <a:fld id="{A5C23D58-E5D1-4C05-AD5E-97FE682F2B24}" type="slidenum">
              <a:rPr lang="en-US" sz="1100" smtClean="0">
                <a:solidFill>
                  <a:schemeClr val="bg1"/>
                </a:solidFill>
              </a:rPr>
              <a:t>27</a:t>
            </a:fld>
            <a:endParaRPr lang="en-US" sz="1100" dirty="0">
              <a:solidFill>
                <a:schemeClr val="bg1"/>
              </a:solidFill>
            </a:endParaRPr>
          </a:p>
        </p:txBody>
      </p:sp>
    </p:spTree>
    <p:extLst>
      <p:ext uri="{BB962C8B-B14F-4D97-AF65-F5344CB8AC3E}">
        <p14:creationId xmlns:p14="http://schemas.microsoft.com/office/powerpoint/2010/main" val="394199688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443" y="2008229"/>
            <a:ext cx="5494270" cy="1107996"/>
          </a:xfrm>
        </p:spPr>
        <p:txBody>
          <a:bodyPr/>
          <a:lstStyle/>
          <a:p>
            <a:pPr algn="l"/>
            <a:r>
              <a:rPr lang="ru-RU" dirty="0" smtClean="0"/>
              <a:t>Контакты:</a:t>
            </a:r>
            <a:br>
              <a:rPr lang="ru-RU" dirty="0" smtClean="0"/>
            </a:br>
            <a:r>
              <a:rPr lang="ru-RU" sz="1000" dirty="0" smtClean="0"/>
              <a:t>Вероника Митрошкина, </a:t>
            </a:r>
            <a:r>
              <a:rPr lang="en-US" sz="1000" smtClean="0"/>
              <a:t/>
            </a:r>
            <a:br>
              <a:rPr lang="en-US" sz="1000" smtClean="0"/>
            </a:br>
            <a:r>
              <a:rPr lang="ru-RU" sz="1000" smtClean="0"/>
              <a:t>руководитель </a:t>
            </a:r>
            <a:r>
              <a:rPr lang="ru-RU" sz="1000" dirty="0" smtClean="0"/>
              <a:t>сектора Нефть и Газ, </a:t>
            </a:r>
            <a:r>
              <a:rPr lang="en-US" sz="1000" dirty="0" smtClean="0"/>
              <a:t/>
            </a:r>
            <a:br>
              <a:rPr lang="en-US" sz="1000" dirty="0" smtClean="0"/>
            </a:br>
            <a:r>
              <a:rPr lang="en-US" sz="1000" dirty="0" smtClean="0"/>
              <a:t>SAS </a:t>
            </a:r>
            <a:r>
              <a:rPr lang="ru-RU" sz="1000" dirty="0" smtClean="0"/>
              <a:t>Россия/СНГ</a:t>
            </a:r>
            <a:br>
              <a:rPr lang="ru-RU" sz="1000" dirty="0" smtClean="0"/>
            </a:br>
            <a:r>
              <a:rPr lang="ru-RU" sz="1000" dirty="0" smtClean="0"/>
              <a:t>+7 903 155 78 71</a:t>
            </a:r>
            <a:br>
              <a:rPr lang="ru-RU" sz="1000" dirty="0" smtClean="0"/>
            </a:br>
            <a:r>
              <a:rPr lang="en-US" sz="1000" dirty="0" smtClean="0"/>
              <a:t>veronika.mitroshkina@sas.com</a:t>
            </a:r>
            <a:endParaRPr lang="en-US" sz="1000" dirty="0"/>
          </a:p>
        </p:txBody>
      </p:sp>
    </p:spTree>
    <p:extLst>
      <p:ext uri="{BB962C8B-B14F-4D97-AF65-F5344CB8AC3E}">
        <p14:creationId xmlns:p14="http://schemas.microsoft.com/office/powerpoint/2010/main" val="131488973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70525" y="182563"/>
            <a:ext cx="6515100" cy="338137"/>
          </a:xfrm>
        </p:spPr>
        <p:txBody>
          <a:bodyPr/>
          <a:lstStyle/>
          <a:p>
            <a:pPr eaLnBrk="1" hangingPunct="1"/>
            <a:r>
              <a:rPr lang="ru-RU" dirty="0" smtClean="0">
                <a:ea typeface="ＭＳ Ｐゴシック" pitchFamily="34" charset="-128"/>
              </a:rPr>
              <a:t>Эффект от диагностического обслуживания</a:t>
            </a:r>
            <a:endParaRPr lang="en-US" dirty="0" smtClean="0">
              <a:ea typeface="ＭＳ Ｐゴシック" pitchFamily="34" charset="-128"/>
            </a:endParaRPr>
          </a:p>
        </p:txBody>
      </p:sp>
      <p:sp>
        <p:nvSpPr>
          <p:cNvPr id="19459" name="Rectangle 3"/>
          <p:cNvSpPr>
            <a:spLocks noGrp="1" noChangeArrowheads="1"/>
          </p:cNvSpPr>
          <p:nvPr>
            <p:ph type="body" idx="4294967295"/>
          </p:nvPr>
        </p:nvSpPr>
        <p:spPr>
          <a:xfrm>
            <a:off x="399746" y="824802"/>
            <a:ext cx="8621424" cy="2899255"/>
          </a:xfrm>
          <a:noFill/>
        </p:spPr>
        <p:txBody>
          <a:bodyPr/>
          <a:lstStyle/>
          <a:p>
            <a:pPr marL="0" indent="0" eaLnBrk="1" hangingPunct="1">
              <a:buNone/>
            </a:pPr>
            <a:r>
              <a:rPr lang="ru-RU" dirty="0" smtClean="0">
                <a:ea typeface="ＭＳ Ｐゴシック" pitchFamily="34" charset="-128"/>
              </a:rPr>
              <a:t>Независимые отчеты</a:t>
            </a:r>
            <a:r>
              <a:rPr lang="en-US" dirty="0" smtClean="0">
                <a:ea typeface="ＭＳ Ｐゴシック" pitchFamily="34" charset="-128"/>
              </a:rPr>
              <a:t>* </a:t>
            </a:r>
            <a:r>
              <a:rPr lang="ru-RU" dirty="0" smtClean="0">
                <a:ea typeface="ＭＳ Ｐゴシック" pitchFamily="34" charset="-128"/>
              </a:rPr>
              <a:t>показывают, что запуск программы диагностического обслуживания обеспечивает, в среднем, следующий экономический эффект</a:t>
            </a:r>
            <a:r>
              <a:rPr lang="en-US" dirty="0" smtClean="0">
                <a:ea typeface="ＭＳ Ｐゴシック" pitchFamily="34" charset="-128"/>
              </a:rPr>
              <a:t>:</a:t>
            </a:r>
          </a:p>
          <a:p>
            <a:pPr lvl="1" eaLnBrk="1" hangingPunct="1"/>
            <a:r>
              <a:rPr lang="ru-RU" b="1" dirty="0" smtClean="0">
                <a:ea typeface="ＭＳ Ｐゴシック" pitchFamily="34" charset="-128"/>
              </a:rPr>
              <a:t>Возврат инвестиций</a:t>
            </a:r>
            <a:r>
              <a:rPr lang="en-US" b="1" dirty="0" smtClean="0">
                <a:ea typeface="ＭＳ Ｐゴシック" pitchFamily="34" charset="-128"/>
              </a:rPr>
              <a:t>: </a:t>
            </a:r>
            <a:r>
              <a:rPr lang="ru-RU" b="1" dirty="0" smtClean="0">
                <a:ea typeface="ＭＳ Ｐゴシック" pitchFamily="34" charset="-128"/>
              </a:rPr>
              <a:t>ускорение в </a:t>
            </a:r>
            <a:r>
              <a:rPr lang="en-US" b="1" dirty="0" smtClean="0">
                <a:ea typeface="ＭＳ Ｐゴシック" pitchFamily="34" charset="-128"/>
              </a:rPr>
              <a:t>10</a:t>
            </a:r>
            <a:r>
              <a:rPr lang="ru-RU" b="1" dirty="0" smtClean="0">
                <a:ea typeface="ＭＳ Ｐゴシック" pitchFamily="34" charset="-128"/>
              </a:rPr>
              <a:t> раз</a:t>
            </a:r>
            <a:endParaRPr lang="en-US" b="1" dirty="0" smtClean="0">
              <a:ea typeface="ＭＳ Ｐゴシック" pitchFamily="34" charset="-128"/>
            </a:endParaRPr>
          </a:p>
          <a:p>
            <a:pPr lvl="1" eaLnBrk="1" hangingPunct="1"/>
            <a:r>
              <a:rPr lang="ru-RU" b="1" dirty="0" smtClean="0">
                <a:ea typeface="ＭＳ Ｐゴシック" pitchFamily="34" charset="-128"/>
              </a:rPr>
              <a:t>Снижение стоимости обслуживания</a:t>
            </a:r>
            <a:r>
              <a:rPr lang="en-US" b="1" dirty="0" smtClean="0">
                <a:ea typeface="ＭＳ Ｐゴシック" pitchFamily="34" charset="-128"/>
              </a:rPr>
              <a:t>: 25% - 30% </a:t>
            </a:r>
          </a:p>
          <a:p>
            <a:pPr lvl="1" eaLnBrk="1" hangingPunct="1"/>
            <a:r>
              <a:rPr lang="ru-RU" b="1" dirty="0" smtClean="0">
                <a:ea typeface="ＭＳ Ｐゴシック" pitchFamily="34" charset="-128"/>
              </a:rPr>
              <a:t>Снижение числа отказов</a:t>
            </a:r>
            <a:r>
              <a:rPr lang="en-US" b="1" dirty="0" smtClean="0">
                <a:ea typeface="ＭＳ Ｐゴシック" pitchFamily="34" charset="-128"/>
              </a:rPr>
              <a:t>: 70% - 75% </a:t>
            </a:r>
          </a:p>
          <a:p>
            <a:pPr lvl="1" eaLnBrk="1" hangingPunct="1"/>
            <a:r>
              <a:rPr lang="ru-RU" b="1" dirty="0" smtClean="0">
                <a:ea typeface="ＭＳ Ｐゴシック" pitchFamily="34" charset="-128"/>
              </a:rPr>
              <a:t>Снижение времени простоя</a:t>
            </a:r>
            <a:r>
              <a:rPr lang="en-US" b="1" dirty="0" smtClean="0">
                <a:ea typeface="ＭＳ Ｐゴシック" pitchFamily="34" charset="-128"/>
              </a:rPr>
              <a:t>: 35% - 45%</a:t>
            </a:r>
          </a:p>
          <a:p>
            <a:pPr lvl="1" eaLnBrk="1" hangingPunct="1"/>
            <a:r>
              <a:rPr lang="ru-RU" b="1" dirty="0" smtClean="0">
                <a:ea typeface="ＭＳ Ｐゴシック" pitchFamily="34" charset="-128"/>
              </a:rPr>
              <a:t>Увеличение производства</a:t>
            </a:r>
            <a:r>
              <a:rPr lang="en-US" b="1" dirty="0" smtClean="0">
                <a:ea typeface="ＭＳ Ｐゴシック" pitchFamily="34" charset="-128"/>
              </a:rPr>
              <a:t>: 20% - 25%.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740" y="4287665"/>
            <a:ext cx="504014" cy="504014"/>
          </a:xfrm>
          <a:prstGeom prst="rect">
            <a:avLst/>
          </a:prstGeom>
        </p:spPr>
      </p:pic>
      <p:sp>
        <p:nvSpPr>
          <p:cNvPr id="3" name="TextBox 2"/>
          <p:cNvSpPr txBox="1"/>
          <p:nvPr/>
        </p:nvSpPr>
        <p:spPr>
          <a:xfrm>
            <a:off x="574539" y="4547171"/>
            <a:ext cx="5787351" cy="369332"/>
          </a:xfrm>
          <a:prstGeom prst="rect">
            <a:avLst/>
          </a:prstGeom>
          <a:noFill/>
        </p:spPr>
        <p:txBody>
          <a:bodyPr wrap="square" rtlCol="0">
            <a:spAutoFit/>
          </a:bodyPr>
          <a:lstStyle/>
          <a:p>
            <a:r>
              <a:rPr lang="en-US" sz="900" i="1" dirty="0">
                <a:ea typeface="ＭＳ Ｐゴシック" pitchFamily="34" charset="-128"/>
              </a:rPr>
              <a:t>*</a:t>
            </a:r>
            <a:r>
              <a:rPr lang="ru-RU" sz="900" i="1" dirty="0">
                <a:ea typeface="ＭＳ Ｐゴシック" pitchFamily="34" charset="-128"/>
              </a:rPr>
              <a:t>Источник</a:t>
            </a:r>
            <a:r>
              <a:rPr lang="en-US" sz="900" i="1" dirty="0">
                <a:ea typeface="ＭＳ Ｐゴシック" pitchFamily="34" charset="-128"/>
              </a:rPr>
              <a:t>: </a:t>
            </a:r>
            <a:r>
              <a:rPr lang="ru-RU" sz="900" i="1" dirty="0">
                <a:ea typeface="ＭＳ Ｐゴシック" pitchFamily="34" charset="-128"/>
              </a:rPr>
              <a:t>Департамент энергетики США</a:t>
            </a:r>
            <a:endParaRPr lang="en-US" sz="900" i="1" dirty="0">
              <a:ea typeface="ＭＳ Ｐゴシック" pitchFamily="34" charset="-128"/>
            </a:endParaRPr>
          </a:p>
          <a:p>
            <a:endParaRPr lang="en-US" sz="900" dirty="0"/>
          </a:p>
        </p:txBody>
      </p:sp>
    </p:spTree>
    <p:extLst>
      <p:ext uri="{BB962C8B-B14F-4D97-AF65-F5344CB8AC3E}">
        <p14:creationId xmlns:p14="http://schemas.microsoft.com/office/powerpoint/2010/main" val="328808109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 name="Picture 2" descr="http://vorige.nrc.nl/multimedia/dynamic/00199/amercentrale_wfa_199420a.jpg"/>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56000"/>
                    </a14:imgEffect>
                  </a14:imgLayer>
                </a14:imgProps>
              </a:ext>
              <a:ext uri="{28A0092B-C50C-407E-A947-70E740481C1C}">
                <a14:useLocalDpi xmlns:a14="http://schemas.microsoft.com/office/drawing/2010/main" val="0"/>
              </a:ext>
            </a:extLst>
          </a:blip>
          <a:srcRect/>
          <a:stretch>
            <a:fillRect/>
          </a:stretch>
        </p:blipFill>
        <p:spPr bwMode="auto">
          <a:xfrm>
            <a:off x="1143000" y="594070"/>
            <a:ext cx="6864795" cy="4198559"/>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3"/>
          <p:cNvSpPr>
            <a:spLocks noGrp="1" noChangeArrowheads="1"/>
          </p:cNvSpPr>
          <p:nvPr>
            <p:ph type="title"/>
          </p:nvPr>
        </p:nvSpPr>
        <p:spPr>
          <a:xfrm>
            <a:off x="215900" y="366144"/>
            <a:ext cx="7484728" cy="338554"/>
          </a:xfrm>
        </p:spPr>
        <p:txBody>
          <a:bodyPr/>
          <a:lstStyle/>
          <a:p>
            <a:pPr algn="l" eaLnBrk="1" hangingPunct="1"/>
            <a:r>
              <a:rPr lang="ru-RU" dirty="0" smtClean="0"/>
              <a:t>Внедрение аналитики – от простого к сложному</a:t>
            </a:r>
            <a:endParaRPr lang="en-US" sz="1800" i="1" dirty="0"/>
          </a:p>
        </p:txBody>
      </p:sp>
      <p:sp>
        <p:nvSpPr>
          <p:cNvPr id="22" name="Text Box 4"/>
          <p:cNvSpPr txBox="1">
            <a:spLocks noChangeArrowheads="1"/>
          </p:cNvSpPr>
          <p:nvPr/>
        </p:nvSpPr>
        <p:spPr bwMode="auto">
          <a:xfrm>
            <a:off x="5211089" y="1931452"/>
            <a:ext cx="2662167" cy="1061829"/>
          </a:xfrm>
          <a:prstGeom prst="rect">
            <a:avLst/>
          </a:prstGeom>
          <a:noFill/>
          <a:ln w="12700" algn="ctr">
            <a:noFill/>
            <a:miter lim="800000"/>
            <a:headEnd/>
            <a:tailEnd/>
          </a:ln>
        </p:spPr>
        <p:txBody>
          <a:bodyPr wrap="square">
            <a:spAutoFit/>
          </a:bodyPr>
          <a:lstStyle/>
          <a:p>
            <a:pPr>
              <a:lnSpc>
                <a:spcPct val="105000"/>
              </a:lnSpc>
              <a:buClr>
                <a:srgbClr val="48D93D"/>
              </a:buClr>
              <a:buSzPct val="90000"/>
            </a:pPr>
            <a:r>
              <a:rPr lang="ru-RU" sz="1200" i="1" dirty="0"/>
              <a:t>Какое оборудование требует обслуживания/замены по причине того, что оно скоро может отказать в течение следующего цикла обслуживания?</a:t>
            </a:r>
            <a:endParaRPr lang="en-US" sz="1200" i="1" dirty="0"/>
          </a:p>
        </p:txBody>
      </p:sp>
      <p:sp>
        <p:nvSpPr>
          <p:cNvPr id="23" name="Line 5"/>
          <p:cNvSpPr>
            <a:spLocks noChangeShapeType="1"/>
          </p:cNvSpPr>
          <p:nvPr/>
        </p:nvSpPr>
        <p:spPr bwMode="auto">
          <a:xfrm flipV="1">
            <a:off x="1519238" y="1178719"/>
            <a:ext cx="0" cy="3276600"/>
          </a:xfrm>
          <a:prstGeom prst="line">
            <a:avLst/>
          </a:prstGeom>
          <a:noFill/>
          <a:ln w="28575">
            <a:solidFill>
              <a:schemeClr val="bg2"/>
            </a:solidFill>
            <a:round/>
            <a:headEnd/>
            <a:tailEnd type="triangle" w="lg" len="lg"/>
          </a:ln>
        </p:spPr>
        <p:txBody>
          <a:bodyPr>
            <a:spAutoFit/>
          </a:bodyPr>
          <a:lstStyle/>
          <a:p>
            <a:endParaRPr lang="en-US" sz="1350"/>
          </a:p>
        </p:txBody>
      </p:sp>
      <p:sp>
        <p:nvSpPr>
          <p:cNvPr id="24" name="Line 6"/>
          <p:cNvSpPr>
            <a:spLocks noChangeShapeType="1"/>
          </p:cNvSpPr>
          <p:nvPr/>
        </p:nvSpPr>
        <p:spPr bwMode="auto">
          <a:xfrm>
            <a:off x="1616274" y="4456510"/>
            <a:ext cx="5611208" cy="0"/>
          </a:xfrm>
          <a:prstGeom prst="line">
            <a:avLst/>
          </a:prstGeom>
          <a:noFill/>
          <a:ln w="28575">
            <a:solidFill>
              <a:schemeClr val="bg2"/>
            </a:solidFill>
            <a:round/>
            <a:headEnd/>
            <a:tailEnd type="triangle" w="lg" len="lg"/>
          </a:ln>
        </p:spPr>
        <p:txBody>
          <a:bodyPr wrap="square">
            <a:spAutoFit/>
          </a:bodyPr>
          <a:lstStyle/>
          <a:p>
            <a:endParaRPr lang="en-US" sz="1350"/>
          </a:p>
        </p:txBody>
      </p:sp>
      <p:sp>
        <p:nvSpPr>
          <p:cNvPr id="25" name="Text Box 7"/>
          <p:cNvSpPr txBox="1">
            <a:spLocks noChangeArrowheads="1"/>
          </p:cNvSpPr>
          <p:nvPr/>
        </p:nvSpPr>
        <p:spPr bwMode="auto">
          <a:xfrm>
            <a:off x="3298853" y="4549379"/>
            <a:ext cx="2580194" cy="246221"/>
          </a:xfrm>
          <a:prstGeom prst="rect">
            <a:avLst/>
          </a:prstGeom>
          <a:noFill/>
          <a:ln w="9525" algn="ctr">
            <a:noFill/>
            <a:miter lim="800000"/>
            <a:headEnd/>
            <a:tailEnd type="none" w="lg" len="lg"/>
          </a:ln>
        </p:spPr>
        <p:txBody>
          <a:bodyPr wrap="none">
            <a:spAutoFit/>
          </a:bodyPr>
          <a:lstStyle/>
          <a:p>
            <a:pPr algn="ctr">
              <a:lnSpc>
                <a:spcPts val="1200"/>
              </a:lnSpc>
              <a:buClr>
                <a:srgbClr val="003399"/>
              </a:buClr>
              <a:buSzPct val="90000"/>
            </a:pPr>
            <a:r>
              <a:rPr lang="ru-RU" sz="1350" dirty="0">
                <a:solidFill>
                  <a:srgbClr val="4D4D4D"/>
                </a:solidFill>
              </a:rPr>
              <a:t>Интеллектуальная сложность</a:t>
            </a:r>
            <a:endParaRPr lang="en-US" sz="1350" dirty="0">
              <a:solidFill>
                <a:srgbClr val="4D4D4D"/>
              </a:solidFill>
            </a:endParaRPr>
          </a:p>
        </p:txBody>
      </p:sp>
      <p:sp>
        <p:nvSpPr>
          <p:cNvPr id="26" name="Text Box 8"/>
          <p:cNvSpPr txBox="1">
            <a:spLocks noChangeArrowheads="1"/>
          </p:cNvSpPr>
          <p:nvPr/>
        </p:nvSpPr>
        <p:spPr bwMode="auto">
          <a:xfrm rot="-5400000">
            <a:off x="-489128" y="2576657"/>
            <a:ext cx="3600024" cy="246221"/>
          </a:xfrm>
          <a:prstGeom prst="rect">
            <a:avLst/>
          </a:prstGeom>
          <a:noFill/>
          <a:ln w="9525" algn="ctr">
            <a:noFill/>
            <a:miter lim="800000"/>
            <a:headEnd/>
            <a:tailEnd type="none" w="lg" len="lg"/>
          </a:ln>
        </p:spPr>
        <p:txBody>
          <a:bodyPr wrap="none">
            <a:spAutoFit/>
          </a:bodyPr>
          <a:lstStyle/>
          <a:p>
            <a:pPr algn="ctr">
              <a:lnSpc>
                <a:spcPts val="1200"/>
              </a:lnSpc>
              <a:buClr>
                <a:srgbClr val="003399"/>
              </a:buClr>
              <a:buSzPct val="90000"/>
            </a:pPr>
            <a:r>
              <a:rPr lang="ru-RU" sz="1350" dirty="0">
                <a:solidFill>
                  <a:srgbClr val="4D4D4D"/>
                </a:solidFill>
              </a:rPr>
              <a:t>Эффект</a:t>
            </a:r>
            <a:r>
              <a:rPr lang="en-US" sz="1350" dirty="0">
                <a:solidFill>
                  <a:srgbClr val="4D4D4D"/>
                </a:solidFill>
              </a:rPr>
              <a:t>/</a:t>
            </a:r>
            <a:r>
              <a:rPr lang="ru-RU" sz="1350" dirty="0">
                <a:solidFill>
                  <a:srgbClr val="4D4D4D"/>
                </a:solidFill>
              </a:rPr>
              <a:t>Надежность</a:t>
            </a:r>
            <a:r>
              <a:rPr lang="en-US" sz="1350" dirty="0">
                <a:solidFill>
                  <a:srgbClr val="4D4D4D"/>
                </a:solidFill>
              </a:rPr>
              <a:t>/</a:t>
            </a:r>
            <a:r>
              <a:rPr lang="ru-RU" sz="1350" dirty="0">
                <a:solidFill>
                  <a:srgbClr val="4D4D4D"/>
                </a:solidFill>
              </a:rPr>
              <a:t>Зрелость</a:t>
            </a:r>
            <a:r>
              <a:rPr lang="en-US" sz="1350" dirty="0">
                <a:solidFill>
                  <a:srgbClr val="4D4D4D"/>
                </a:solidFill>
              </a:rPr>
              <a:t>/</a:t>
            </a:r>
            <a:r>
              <a:rPr lang="ru-RU" sz="1350" dirty="0">
                <a:solidFill>
                  <a:srgbClr val="4D4D4D"/>
                </a:solidFill>
              </a:rPr>
              <a:t>Сложность</a:t>
            </a:r>
            <a:endParaRPr lang="en-US" sz="1350" dirty="0">
              <a:solidFill>
                <a:srgbClr val="4D4D4D"/>
              </a:solidFill>
            </a:endParaRPr>
          </a:p>
        </p:txBody>
      </p:sp>
      <p:sp>
        <p:nvSpPr>
          <p:cNvPr id="27" name="Text Box 9"/>
          <p:cNvSpPr txBox="1">
            <a:spLocks noChangeArrowheads="1"/>
          </p:cNvSpPr>
          <p:nvPr/>
        </p:nvSpPr>
        <p:spPr bwMode="auto">
          <a:xfrm>
            <a:off x="1439414" y="3651506"/>
            <a:ext cx="1368028" cy="861774"/>
          </a:xfrm>
          <a:prstGeom prst="rect">
            <a:avLst/>
          </a:prstGeom>
          <a:noFill/>
          <a:ln w="12700" algn="ctr">
            <a:noFill/>
            <a:miter lim="800000"/>
            <a:headEnd/>
            <a:tailEnd/>
          </a:ln>
        </p:spPr>
        <p:txBody>
          <a:bodyPr wrap="square">
            <a:spAutoFit/>
          </a:bodyPr>
          <a:lstStyle/>
          <a:p>
            <a:pPr algn="ctr">
              <a:lnSpc>
                <a:spcPts val="1200"/>
              </a:lnSpc>
              <a:spcBef>
                <a:spcPct val="50000"/>
              </a:spcBef>
              <a:buClr>
                <a:srgbClr val="003399"/>
              </a:buClr>
              <a:buSzPct val="90000"/>
            </a:pPr>
            <a:r>
              <a:rPr lang="ru-RU" sz="1350" b="1" dirty="0"/>
              <a:t>Реагирующее техобслуживание (</a:t>
            </a:r>
            <a:r>
              <a:rPr lang="en-US" sz="1350" b="1" dirty="0"/>
              <a:t>Reactive Maintenance</a:t>
            </a:r>
            <a:r>
              <a:rPr lang="ru-RU" sz="1350" b="1" dirty="0"/>
              <a:t>)</a:t>
            </a:r>
            <a:endParaRPr lang="en-US" sz="1350" b="1" dirty="0"/>
          </a:p>
        </p:txBody>
      </p:sp>
      <p:sp>
        <p:nvSpPr>
          <p:cNvPr id="28" name="Text Box 10"/>
          <p:cNvSpPr txBox="1">
            <a:spLocks noChangeArrowheads="1"/>
          </p:cNvSpPr>
          <p:nvPr/>
        </p:nvSpPr>
        <p:spPr bwMode="auto">
          <a:xfrm>
            <a:off x="3225075" y="3767097"/>
            <a:ext cx="2494359" cy="646331"/>
          </a:xfrm>
          <a:prstGeom prst="rect">
            <a:avLst/>
          </a:prstGeom>
          <a:noFill/>
          <a:ln w="12700" algn="ctr">
            <a:noFill/>
            <a:miter lim="800000"/>
            <a:headEnd/>
            <a:tailEnd/>
          </a:ln>
        </p:spPr>
        <p:txBody>
          <a:bodyPr>
            <a:spAutoFit/>
          </a:bodyPr>
          <a:lstStyle/>
          <a:p>
            <a:pPr>
              <a:buClr>
                <a:srgbClr val="E76C2F"/>
              </a:buClr>
              <a:buSzPct val="90000"/>
            </a:pPr>
            <a:r>
              <a:rPr lang="ru-RU" sz="1200" i="1" dirty="0"/>
              <a:t>Оповещения</a:t>
            </a:r>
            <a:r>
              <a:rPr lang="en-US" sz="1200" i="1" dirty="0"/>
              <a:t>….</a:t>
            </a:r>
            <a:r>
              <a:rPr lang="ru-RU" sz="1200" i="1" dirty="0"/>
              <a:t> Что происходит</a:t>
            </a:r>
            <a:r>
              <a:rPr lang="en-US" sz="1200" i="1" dirty="0"/>
              <a:t>?  </a:t>
            </a:r>
            <a:r>
              <a:rPr lang="ru-RU" sz="1200" i="1" dirty="0"/>
              <a:t>Где</a:t>
            </a:r>
            <a:r>
              <a:rPr lang="en-US" sz="1200" i="1" dirty="0"/>
              <a:t>? </a:t>
            </a:r>
            <a:r>
              <a:rPr lang="ru-RU" sz="1200" i="1" dirty="0"/>
              <a:t>На что это повлияет</a:t>
            </a:r>
            <a:r>
              <a:rPr lang="en-US" sz="1200" i="1" dirty="0"/>
              <a:t>?  </a:t>
            </a:r>
            <a:endParaRPr lang="en-US" sz="1200" i="1" dirty="0"/>
          </a:p>
        </p:txBody>
      </p:sp>
      <p:sp>
        <p:nvSpPr>
          <p:cNvPr id="29" name="Text Box 11"/>
          <p:cNvSpPr txBox="1">
            <a:spLocks noChangeArrowheads="1"/>
          </p:cNvSpPr>
          <p:nvPr/>
        </p:nvSpPr>
        <p:spPr bwMode="auto">
          <a:xfrm>
            <a:off x="2636677" y="2002537"/>
            <a:ext cx="1992245" cy="707886"/>
          </a:xfrm>
          <a:prstGeom prst="rect">
            <a:avLst/>
          </a:prstGeom>
          <a:noFill/>
          <a:ln w="12700" algn="ctr">
            <a:noFill/>
            <a:miter lim="800000"/>
            <a:headEnd/>
            <a:tailEnd/>
          </a:ln>
        </p:spPr>
        <p:txBody>
          <a:bodyPr wrap="square">
            <a:spAutoFit/>
          </a:bodyPr>
          <a:lstStyle/>
          <a:p>
            <a:pPr algn="ctr">
              <a:lnSpc>
                <a:spcPts val="1200"/>
              </a:lnSpc>
              <a:spcBef>
                <a:spcPct val="50000"/>
              </a:spcBef>
              <a:buClr>
                <a:srgbClr val="003399"/>
              </a:buClr>
              <a:buSzPct val="90000"/>
            </a:pPr>
            <a:r>
              <a:rPr lang="ru-RU" sz="1350" b="1" dirty="0"/>
              <a:t>Диагностическое техобслуживание (</a:t>
            </a:r>
            <a:r>
              <a:rPr lang="en-US" sz="1350" b="1" dirty="0"/>
              <a:t>Predictive </a:t>
            </a:r>
            <a:r>
              <a:rPr lang="en-US" sz="1350" b="1" dirty="0"/>
              <a:t/>
            </a:r>
            <a:br>
              <a:rPr lang="en-US" sz="1350" b="1" dirty="0"/>
            </a:br>
            <a:r>
              <a:rPr lang="en-US" sz="1350" b="1" dirty="0"/>
              <a:t>Maintenance</a:t>
            </a:r>
            <a:r>
              <a:rPr lang="ru-RU" sz="1350" b="1" dirty="0"/>
              <a:t>)</a:t>
            </a:r>
            <a:endParaRPr lang="en-US" sz="1350" b="1" dirty="0"/>
          </a:p>
        </p:txBody>
      </p:sp>
      <p:sp>
        <p:nvSpPr>
          <p:cNvPr id="30" name="Text Box 12"/>
          <p:cNvSpPr txBox="1">
            <a:spLocks noChangeArrowheads="1"/>
          </p:cNvSpPr>
          <p:nvPr/>
        </p:nvSpPr>
        <p:spPr bwMode="auto">
          <a:xfrm>
            <a:off x="1683845" y="2742056"/>
            <a:ext cx="1920494" cy="707886"/>
          </a:xfrm>
          <a:prstGeom prst="rect">
            <a:avLst/>
          </a:prstGeom>
          <a:noFill/>
          <a:ln w="12700" algn="ctr">
            <a:noFill/>
            <a:miter lim="800000"/>
            <a:headEnd/>
            <a:tailEnd/>
          </a:ln>
        </p:spPr>
        <p:txBody>
          <a:bodyPr wrap="square">
            <a:spAutoFit/>
          </a:bodyPr>
          <a:lstStyle/>
          <a:p>
            <a:pPr algn="ctr">
              <a:lnSpc>
                <a:spcPts val="1200"/>
              </a:lnSpc>
              <a:spcBef>
                <a:spcPct val="50000"/>
              </a:spcBef>
              <a:buClr>
                <a:srgbClr val="003399"/>
              </a:buClr>
              <a:buSzPct val="90000"/>
            </a:pPr>
            <a:r>
              <a:rPr lang="ru-RU" sz="1350" b="1" dirty="0"/>
              <a:t>Профилактическое техобслуживание (</a:t>
            </a:r>
            <a:r>
              <a:rPr lang="en-US" sz="1350" b="1" dirty="0"/>
              <a:t>Preventive </a:t>
            </a:r>
            <a:r>
              <a:rPr lang="en-US" sz="1350" b="1" dirty="0"/>
              <a:t/>
            </a:r>
            <a:br>
              <a:rPr lang="en-US" sz="1350" b="1" dirty="0"/>
            </a:br>
            <a:r>
              <a:rPr lang="en-US" sz="1350" b="1" dirty="0"/>
              <a:t>Maintenance</a:t>
            </a:r>
            <a:r>
              <a:rPr lang="ru-RU" sz="1350" b="1" dirty="0"/>
              <a:t>)</a:t>
            </a:r>
            <a:endParaRPr lang="en-US" sz="1350" b="1" dirty="0"/>
          </a:p>
        </p:txBody>
      </p:sp>
      <p:sp>
        <p:nvSpPr>
          <p:cNvPr id="31" name="Text Box 13"/>
          <p:cNvSpPr txBox="1">
            <a:spLocks noChangeArrowheads="1"/>
          </p:cNvSpPr>
          <p:nvPr/>
        </p:nvSpPr>
        <p:spPr bwMode="auto">
          <a:xfrm>
            <a:off x="4281488" y="2999817"/>
            <a:ext cx="2294335" cy="646331"/>
          </a:xfrm>
          <a:prstGeom prst="rect">
            <a:avLst/>
          </a:prstGeom>
          <a:noFill/>
          <a:ln w="12700" algn="ctr">
            <a:noFill/>
            <a:miter lim="800000"/>
            <a:headEnd/>
            <a:tailEnd/>
          </a:ln>
        </p:spPr>
        <p:txBody>
          <a:bodyPr>
            <a:spAutoFit/>
          </a:bodyPr>
          <a:lstStyle/>
          <a:p>
            <a:pPr>
              <a:buClr>
                <a:srgbClr val="48D93D"/>
              </a:buClr>
              <a:buSzPct val="90000"/>
            </a:pPr>
            <a:r>
              <a:rPr lang="ru-RU" sz="1200" i="1" dirty="0"/>
              <a:t>Как предотвратить простои в дорогостоящих циклах обслуживания</a:t>
            </a:r>
            <a:r>
              <a:rPr lang="en-US" sz="1200" i="1" dirty="0"/>
              <a:t>?</a:t>
            </a:r>
            <a:endParaRPr lang="en-US" sz="1200" i="1" dirty="0"/>
          </a:p>
        </p:txBody>
      </p:sp>
      <p:pic>
        <p:nvPicPr>
          <p:cNvPr id="32" name="Picture 15" descr="Kugel_blau"/>
          <p:cNvPicPr>
            <a:picLocks noChangeAspect="1" noChangeArrowheads="1"/>
          </p:cNvPicPr>
          <p:nvPr/>
        </p:nvPicPr>
        <p:blipFill>
          <a:blip r:embed="rId5" cstate="print"/>
          <a:srcRect/>
          <a:stretch>
            <a:fillRect/>
          </a:stretch>
        </p:blipFill>
        <p:spPr bwMode="auto">
          <a:xfrm>
            <a:off x="3490496" y="2880123"/>
            <a:ext cx="851297" cy="634603"/>
          </a:xfrm>
          <a:prstGeom prst="rect">
            <a:avLst/>
          </a:prstGeom>
          <a:noFill/>
          <a:ln w="9525">
            <a:noFill/>
            <a:miter lim="800000"/>
            <a:headEnd/>
            <a:tailEnd/>
          </a:ln>
        </p:spPr>
      </p:pic>
      <p:pic>
        <p:nvPicPr>
          <p:cNvPr id="33" name="Picture 16" descr="Kugel_blau"/>
          <p:cNvPicPr>
            <a:picLocks noChangeAspect="1" noChangeArrowheads="1"/>
          </p:cNvPicPr>
          <p:nvPr/>
        </p:nvPicPr>
        <p:blipFill>
          <a:blip r:embed="rId5" cstate="print"/>
          <a:srcRect/>
          <a:stretch>
            <a:fillRect/>
          </a:stretch>
        </p:blipFill>
        <p:spPr bwMode="auto">
          <a:xfrm>
            <a:off x="4287394" y="2024553"/>
            <a:ext cx="988219" cy="735806"/>
          </a:xfrm>
          <a:prstGeom prst="rect">
            <a:avLst/>
          </a:prstGeom>
          <a:noFill/>
          <a:ln w="9525">
            <a:noFill/>
            <a:miter lim="800000"/>
            <a:headEnd/>
            <a:tailEnd/>
          </a:ln>
        </p:spPr>
      </p:pic>
      <p:pic>
        <p:nvPicPr>
          <p:cNvPr id="34" name="Picture 17" descr="Kugel_blau"/>
          <p:cNvPicPr>
            <a:picLocks noChangeAspect="1" noChangeArrowheads="1"/>
          </p:cNvPicPr>
          <p:nvPr/>
        </p:nvPicPr>
        <p:blipFill>
          <a:blip r:embed="rId5" cstate="print"/>
          <a:srcRect/>
          <a:stretch>
            <a:fillRect/>
          </a:stretch>
        </p:blipFill>
        <p:spPr bwMode="auto">
          <a:xfrm>
            <a:off x="4856607" y="1034877"/>
            <a:ext cx="988219" cy="735806"/>
          </a:xfrm>
          <a:prstGeom prst="rect">
            <a:avLst/>
          </a:prstGeom>
          <a:noFill/>
          <a:ln w="9525">
            <a:noFill/>
            <a:miter lim="800000"/>
            <a:headEnd/>
            <a:tailEnd/>
          </a:ln>
        </p:spPr>
      </p:pic>
      <p:sp>
        <p:nvSpPr>
          <p:cNvPr id="35" name="Text Box 18"/>
          <p:cNvSpPr txBox="1">
            <a:spLocks noChangeArrowheads="1"/>
          </p:cNvSpPr>
          <p:nvPr/>
        </p:nvSpPr>
        <p:spPr bwMode="auto">
          <a:xfrm>
            <a:off x="3298853" y="1205640"/>
            <a:ext cx="1754705" cy="400110"/>
          </a:xfrm>
          <a:prstGeom prst="rect">
            <a:avLst/>
          </a:prstGeom>
          <a:noFill/>
          <a:ln w="12700" algn="ctr">
            <a:noFill/>
            <a:miter lim="800000"/>
            <a:headEnd/>
            <a:tailEnd/>
          </a:ln>
        </p:spPr>
        <p:txBody>
          <a:bodyPr wrap="square">
            <a:spAutoFit/>
          </a:bodyPr>
          <a:lstStyle/>
          <a:p>
            <a:pPr algn="ctr">
              <a:lnSpc>
                <a:spcPts val="1200"/>
              </a:lnSpc>
              <a:spcBef>
                <a:spcPct val="50000"/>
              </a:spcBef>
              <a:buClr>
                <a:srgbClr val="003399"/>
              </a:buClr>
              <a:buSzPct val="90000"/>
            </a:pPr>
            <a:r>
              <a:rPr lang="ru-RU" sz="1350" b="1" dirty="0"/>
              <a:t>Оптимизация техобслуживания</a:t>
            </a:r>
            <a:endParaRPr lang="en-US" sz="1350" b="1" dirty="0"/>
          </a:p>
        </p:txBody>
      </p:sp>
      <p:sp>
        <p:nvSpPr>
          <p:cNvPr id="36" name="Text Box 19"/>
          <p:cNvSpPr txBox="1">
            <a:spLocks noChangeArrowheads="1"/>
          </p:cNvSpPr>
          <p:nvPr/>
        </p:nvSpPr>
        <p:spPr bwMode="auto">
          <a:xfrm>
            <a:off x="5844547" y="864112"/>
            <a:ext cx="2415550" cy="867930"/>
          </a:xfrm>
          <a:prstGeom prst="rect">
            <a:avLst/>
          </a:prstGeom>
          <a:noFill/>
          <a:ln w="12700" algn="ctr">
            <a:noFill/>
            <a:miter lim="800000"/>
            <a:headEnd/>
            <a:tailEnd/>
          </a:ln>
        </p:spPr>
        <p:txBody>
          <a:bodyPr wrap="square">
            <a:spAutoFit/>
          </a:bodyPr>
          <a:lstStyle/>
          <a:p>
            <a:pPr>
              <a:lnSpc>
                <a:spcPct val="105000"/>
              </a:lnSpc>
              <a:buClr>
                <a:srgbClr val="48D93D"/>
              </a:buClr>
              <a:buSzPct val="90000"/>
            </a:pPr>
            <a:r>
              <a:rPr lang="ru-RU" sz="1200" i="1" dirty="0" smtClean="0"/>
              <a:t>Как оптимизировать расписание </a:t>
            </a:r>
            <a:r>
              <a:rPr lang="ru-RU" sz="1200" i="1" dirty="0" err="1" smtClean="0"/>
              <a:t>ТОиР</a:t>
            </a:r>
            <a:r>
              <a:rPr lang="ru-RU" sz="1200" i="1" dirty="0" smtClean="0"/>
              <a:t>? </a:t>
            </a:r>
            <a:r>
              <a:rPr lang="ru-RU" sz="1200" i="1" dirty="0"/>
              <a:t>Как оптимизировать стратегию техобслуживания?</a:t>
            </a:r>
            <a:endParaRPr lang="en-US" sz="1200" i="1" dirty="0"/>
          </a:p>
        </p:txBody>
      </p:sp>
      <p:pic>
        <p:nvPicPr>
          <p:cNvPr id="37" name="Picture 20" descr="Kugel_blau"/>
          <p:cNvPicPr>
            <a:picLocks noChangeAspect="1" noChangeArrowheads="1"/>
          </p:cNvPicPr>
          <p:nvPr/>
        </p:nvPicPr>
        <p:blipFill>
          <a:blip r:embed="rId5" cstate="print"/>
          <a:srcRect/>
          <a:stretch>
            <a:fillRect/>
          </a:stretch>
        </p:blipFill>
        <p:spPr bwMode="auto">
          <a:xfrm>
            <a:off x="2636677" y="3792141"/>
            <a:ext cx="727472" cy="541734"/>
          </a:xfrm>
          <a:prstGeom prst="rect">
            <a:avLst/>
          </a:prstGeom>
          <a:noFill/>
          <a:ln w="9525">
            <a:noFill/>
            <a:miter lim="800000"/>
            <a:headEnd/>
            <a:tailEnd/>
          </a:ln>
        </p:spPr>
      </p:pic>
    </p:spTree>
    <p:extLst>
      <p:ext uri="{BB962C8B-B14F-4D97-AF65-F5344CB8AC3E}">
        <p14:creationId xmlns:p14="http://schemas.microsoft.com/office/powerpoint/2010/main" val="152738757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txBox="1">
            <a:spLocks noChangeArrowheads="1"/>
          </p:cNvSpPr>
          <p:nvPr/>
        </p:nvSpPr>
        <p:spPr>
          <a:xfrm>
            <a:off x="70525" y="182354"/>
            <a:ext cx="8820556" cy="338554"/>
          </a:xfrm>
          <a:prstGeom prst="rect">
            <a:avLst/>
          </a:prstGeom>
        </p:spPr>
        <p:txBody>
          <a:bodyPr vert="horz" wrap="square" lIns="91440" tIns="45720" rIns="91440" bIns="45720" rtlCol="0" anchor="ctr">
            <a:spAutoFit/>
          </a:bodyPr>
          <a:lstStyle>
            <a:lvl1pPr algn="r" defTabSz="182880" rtl="0" eaLnBrk="1" latinLnBrk="0" hangingPunct="1">
              <a:spcBef>
                <a:spcPct val="0"/>
              </a:spcBef>
              <a:buNone/>
              <a:defRPr sz="1600" kern="1200" cap="all" baseline="0">
                <a:solidFill>
                  <a:schemeClr val="accent3"/>
                </a:solidFill>
                <a:latin typeface="+mj-lt"/>
                <a:ea typeface="+mj-ea"/>
                <a:cs typeface="+mj-cs"/>
              </a:defRPr>
            </a:lvl1pPr>
          </a:lstStyle>
          <a:p>
            <a:pPr algn="l"/>
            <a:r>
              <a:rPr lang="ru-RU" dirty="0" smtClean="0">
                <a:ea typeface="ＭＳ Ｐゴシック" pitchFamily="34" charset="-128"/>
              </a:rPr>
              <a:t>Экономический Эффект от диагностического обслуживания </a:t>
            </a:r>
            <a:endParaRPr lang="en-US" dirty="0" smtClean="0">
              <a:ea typeface="ＭＳ Ｐゴシック" pitchFamily="34" charset="-128"/>
            </a:endParaRPr>
          </a:p>
        </p:txBody>
      </p:sp>
      <p:sp>
        <p:nvSpPr>
          <p:cNvPr id="7" name="Rectangle 48"/>
          <p:cNvSpPr/>
          <p:nvPr/>
        </p:nvSpPr>
        <p:spPr bwMode="auto">
          <a:xfrm>
            <a:off x="2560673" y="1237515"/>
            <a:ext cx="2284869" cy="550592"/>
          </a:xfrm>
          <a:prstGeom prst="rect">
            <a:avLst/>
          </a:prstGeom>
          <a:solidFill>
            <a:srgbClr val="D2D2D2"/>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7925" tIns="38963" rIns="77925" bIns="38963" numCol="1" rtlCol="0" anchor="ctr" anchorCtr="0" compatLnSpc="1">
            <a:prstTxWarp prst="textNoShape">
              <a:avLst/>
            </a:prstTxWarp>
          </a:bodyPr>
          <a:lstStyle/>
          <a:p>
            <a:pPr algn="ctr" defTabSz="779252" fontAlgn="base">
              <a:spcBef>
                <a:spcPct val="0"/>
              </a:spcBef>
              <a:spcAft>
                <a:spcPct val="0"/>
              </a:spcAft>
            </a:pPr>
            <a:r>
              <a:rPr lang="ru-RU" sz="1200" dirty="0" smtClean="0">
                <a:solidFill>
                  <a:schemeClr val="accent2">
                    <a:lumMod val="50000"/>
                  </a:schemeClr>
                </a:solidFill>
                <a:latin typeface="Arial" pitchFamily="34" charset="0"/>
                <a:cs typeface="Arial" pitchFamily="34" charset="0"/>
              </a:rPr>
              <a:t>Объем производства</a:t>
            </a:r>
            <a:endParaRPr lang="en-US" sz="1200" dirty="0" smtClean="0">
              <a:solidFill>
                <a:schemeClr val="accent2">
                  <a:lumMod val="50000"/>
                </a:schemeClr>
              </a:solidFill>
              <a:latin typeface="Arial" pitchFamily="34" charset="0"/>
              <a:cs typeface="Arial" pitchFamily="34" charset="0"/>
            </a:endParaRPr>
          </a:p>
        </p:txBody>
      </p:sp>
      <p:sp>
        <p:nvSpPr>
          <p:cNvPr id="8" name="Rectangle 49"/>
          <p:cNvSpPr/>
          <p:nvPr/>
        </p:nvSpPr>
        <p:spPr bwMode="auto">
          <a:xfrm>
            <a:off x="2562709" y="2263064"/>
            <a:ext cx="2284869" cy="573907"/>
          </a:xfrm>
          <a:prstGeom prst="rect">
            <a:avLst/>
          </a:prstGeom>
          <a:solidFill>
            <a:srgbClr val="D2D2D2"/>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7925" tIns="38963" rIns="77925" bIns="38963" numCol="1" rtlCol="0" anchor="ctr" anchorCtr="0" compatLnSpc="1">
            <a:prstTxWarp prst="textNoShape">
              <a:avLst/>
            </a:prstTxWarp>
          </a:bodyPr>
          <a:lstStyle/>
          <a:p>
            <a:pPr algn="ctr" defTabSz="779252" fontAlgn="base">
              <a:spcBef>
                <a:spcPct val="0"/>
              </a:spcBef>
              <a:spcAft>
                <a:spcPct val="0"/>
              </a:spcAft>
            </a:pPr>
            <a:r>
              <a:rPr lang="ru-RU" sz="1200" dirty="0" smtClean="0">
                <a:solidFill>
                  <a:schemeClr val="accent2">
                    <a:lumMod val="50000"/>
                  </a:schemeClr>
                </a:solidFill>
                <a:latin typeface="Arial" pitchFamily="34" charset="0"/>
                <a:cs typeface="Arial" pitchFamily="34" charset="0"/>
              </a:rPr>
              <a:t>Качество продукции</a:t>
            </a:r>
            <a:endParaRPr lang="en-US" sz="1200" dirty="0" smtClean="0">
              <a:solidFill>
                <a:schemeClr val="accent2">
                  <a:lumMod val="50000"/>
                </a:schemeClr>
              </a:solidFill>
              <a:latin typeface="Arial" pitchFamily="34" charset="0"/>
              <a:cs typeface="Arial" pitchFamily="34" charset="0"/>
            </a:endParaRPr>
          </a:p>
        </p:txBody>
      </p:sp>
      <p:sp>
        <p:nvSpPr>
          <p:cNvPr id="9" name="Rectangle 50"/>
          <p:cNvSpPr/>
          <p:nvPr/>
        </p:nvSpPr>
        <p:spPr bwMode="auto">
          <a:xfrm>
            <a:off x="2560673" y="3402904"/>
            <a:ext cx="2284869" cy="514886"/>
          </a:xfrm>
          <a:prstGeom prst="rect">
            <a:avLst/>
          </a:prstGeom>
          <a:solidFill>
            <a:srgbClr val="D2D2D2"/>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7925" tIns="38963" rIns="77925" bIns="38963" numCol="1" rtlCol="0" anchor="ctr" anchorCtr="0" compatLnSpc="1">
            <a:prstTxWarp prst="textNoShape">
              <a:avLst/>
            </a:prstTxWarp>
          </a:bodyPr>
          <a:lstStyle/>
          <a:p>
            <a:pPr algn="ctr" defTabSz="779252" fontAlgn="base">
              <a:spcBef>
                <a:spcPct val="0"/>
              </a:spcBef>
              <a:spcAft>
                <a:spcPct val="0"/>
              </a:spcAft>
            </a:pPr>
            <a:r>
              <a:rPr lang="ru-RU" sz="1200" dirty="0" smtClean="0">
                <a:solidFill>
                  <a:schemeClr val="accent2">
                    <a:lumMod val="50000"/>
                  </a:schemeClr>
                </a:solidFill>
                <a:latin typeface="Arial" pitchFamily="34" charset="0"/>
                <a:cs typeface="Arial" pitchFamily="34" charset="0"/>
              </a:rPr>
              <a:t>Себестоимость продукции</a:t>
            </a:r>
            <a:endParaRPr lang="en-US" sz="1200" dirty="0" smtClean="0">
              <a:solidFill>
                <a:schemeClr val="accent2">
                  <a:lumMod val="50000"/>
                </a:schemeClr>
              </a:solidFill>
              <a:latin typeface="Arial" pitchFamily="34" charset="0"/>
              <a:cs typeface="Arial" pitchFamily="34" charset="0"/>
            </a:endParaRPr>
          </a:p>
        </p:txBody>
      </p:sp>
      <p:sp>
        <p:nvSpPr>
          <p:cNvPr id="10" name="Rectangle 52"/>
          <p:cNvSpPr/>
          <p:nvPr/>
        </p:nvSpPr>
        <p:spPr bwMode="auto">
          <a:xfrm>
            <a:off x="5279396" y="1313716"/>
            <a:ext cx="3046594" cy="392675"/>
          </a:xfrm>
          <a:prstGeom prst="rect">
            <a:avLst/>
          </a:prstGeom>
          <a:solidFill>
            <a:schemeClr val="bg1">
              <a:lumMod val="5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7925" tIns="38963" rIns="77925" bIns="38963" numCol="1" rtlCol="0" anchor="ctr" anchorCtr="0" compatLnSpc="1">
            <a:prstTxWarp prst="textNoShape">
              <a:avLst/>
            </a:prstTxWarp>
          </a:bodyPr>
          <a:lstStyle/>
          <a:p>
            <a:pPr defTabSz="779252" fontAlgn="base">
              <a:spcBef>
                <a:spcPct val="0"/>
              </a:spcBef>
              <a:spcAft>
                <a:spcPct val="0"/>
              </a:spcAft>
            </a:pPr>
            <a:r>
              <a:rPr lang="ru-RU" sz="1000" dirty="0" smtClean="0">
                <a:solidFill>
                  <a:schemeClr val="bg1"/>
                </a:solidFill>
                <a:latin typeface="Arial" pitchFamily="34" charset="0"/>
                <a:cs typeface="Arial" pitchFamily="34" charset="0"/>
              </a:rPr>
              <a:t>Снижение аварийных простоев на 30-40%</a:t>
            </a:r>
            <a:endParaRPr lang="en-US" sz="1000" dirty="0" smtClean="0">
              <a:solidFill>
                <a:schemeClr val="bg1"/>
              </a:solidFill>
              <a:latin typeface="Arial" pitchFamily="34" charset="0"/>
              <a:cs typeface="Arial" pitchFamily="34" charset="0"/>
            </a:endParaRPr>
          </a:p>
        </p:txBody>
      </p:sp>
      <p:sp>
        <p:nvSpPr>
          <p:cNvPr id="11" name="Rectangle 53"/>
          <p:cNvSpPr/>
          <p:nvPr/>
        </p:nvSpPr>
        <p:spPr bwMode="auto">
          <a:xfrm>
            <a:off x="5279396" y="2757566"/>
            <a:ext cx="3046594" cy="392006"/>
          </a:xfrm>
          <a:prstGeom prst="rect">
            <a:avLst/>
          </a:prstGeom>
          <a:solidFill>
            <a:schemeClr val="bg1">
              <a:lumMod val="5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7925" tIns="38963" rIns="77925" bIns="38963" numCol="1" rtlCol="0" anchor="ctr" anchorCtr="0" compatLnSpc="1">
            <a:prstTxWarp prst="textNoShape">
              <a:avLst/>
            </a:prstTxWarp>
          </a:bodyPr>
          <a:lstStyle/>
          <a:p>
            <a:pPr defTabSz="779252" fontAlgn="base">
              <a:spcBef>
                <a:spcPct val="0"/>
              </a:spcBef>
              <a:spcAft>
                <a:spcPct val="0"/>
              </a:spcAft>
            </a:pPr>
            <a:r>
              <a:rPr lang="ru-RU" sz="1000" dirty="0" smtClean="0">
                <a:solidFill>
                  <a:schemeClr val="bg1"/>
                </a:solidFill>
                <a:latin typeface="Arial" pitchFamily="34" charset="0"/>
                <a:cs typeface="Arial" pitchFamily="34" charset="0"/>
              </a:rPr>
              <a:t>Возможность автоматизации планирования</a:t>
            </a:r>
            <a:endParaRPr lang="en-US" sz="1000" dirty="0" smtClean="0">
              <a:solidFill>
                <a:schemeClr val="bg1"/>
              </a:solidFill>
              <a:latin typeface="Arial" pitchFamily="34" charset="0"/>
              <a:cs typeface="Arial" pitchFamily="34" charset="0"/>
            </a:endParaRPr>
          </a:p>
        </p:txBody>
      </p:sp>
      <p:sp>
        <p:nvSpPr>
          <p:cNvPr id="12" name="Rectangle 54"/>
          <p:cNvSpPr/>
          <p:nvPr/>
        </p:nvSpPr>
        <p:spPr bwMode="auto">
          <a:xfrm>
            <a:off x="5279396" y="2242453"/>
            <a:ext cx="3046594" cy="430445"/>
          </a:xfrm>
          <a:prstGeom prst="rect">
            <a:avLst/>
          </a:prstGeom>
          <a:solidFill>
            <a:schemeClr val="bg1">
              <a:lumMod val="5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7925" tIns="38963" rIns="77925" bIns="38963" numCol="1" rtlCol="0" anchor="ctr" anchorCtr="0" compatLnSpc="1">
            <a:prstTxWarp prst="textNoShape">
              <a:avLst/>
            </a:prstTxWarp>
          </a:bodyPr>
          <a:lstStyle/>
          <a:p>
            <a:pPr defTabSz="779252" fontAlgn="base">
              <a:spcBef>
                <a:spcPct val="0"/>
              </a:spcBef>
              <a:spcAft>
                <a:spcPct val="0"/>
              </a:spcAft>
            </a:pPr>
            <a:r>
              <a:rPr lang="ru-RU" sz="1000" dirty="0" smtClean="0">
                <a:solidFill>
                  <a:schemeClr val="bg1"/>
                </a:solidFill>
                <a:latin typeface="Arial" pitchFamily="34" charset="0"/>
                <a:cs typeface="Arial" pitchFamily="34" charset="0"/>
              </a:rPr>
              <a:t>Снижение брака по причине некачественного ремонта на 40-50%</a:t>
            </a:r>
            <a:endParaRPr lang="en-US" sz="1000" dirty="0" smtClean="0">
              <a:solidFill>
                <a:schemeClr val="bg1"/>
              </a:solidFill>
              <a:latin typeface="Arial" pitchFamily="34" charset="0"/>
              <a:cs typeface="Arial" pitchFamily="34" charset="0"/>
            </a:endParaRPr>
          </a:p>
        </p:txBody>
      </p:sp>
      <p:sp>
        <p:nvSpPr>
          <p:cNvPr id="13" name="Rectangle 55"/>
          <p:cNvSpPr/>
          <p:nvPr/>
        </p:nvSpPr>
        <p:spPr bwMode="auto">
          <a:xfrm>
            <a:off x="5279396" y="3200372"/>
            <a:ext cx="3046594" cy="409175"/>
          </a:xfrm>
          <a:prstGeom prst="rect">
            <a:avLst/>
          </a:prstGeom>
          <a:solidFill>
            <a:schemeClr val="bg1">
              <a:lumMod val="5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7925" tIns="38963" rIns="77925" bIns="38963" numCol="1" rtlCol="0" anchor="ctr" anchorCtr="0" compatLnSpc="1">
            <a:prstTxWarp prst="textNoShape">
              <a:avLst/>
            </a:prstTxWarp>
          </a:bodyPr>
          <a:lstStyle/>
          <a:p>
            <a:pPr defTabSz="779252" fontAlgn="base">
              <a:spcBef>
                <a:spcPct val="0"/>
              </a:spcBef>
              <a:spcAft>
                <a:spcPct val="0"/>
              </a:spcAft>
            </a:pPr>
            <a:r>
              <a:rPr lang="ru-RU" sz="1000" dirty="0" smtClean="0">
                <a:solidFill>
                  <a:schemeClr val="bg1"/>
                </a:solidFill>
                <a:latin typeface="Arial" pitchFamily="34" charset="0"/>
                <a:cs typeface="Arial" pitchFamily="34" charset="0"/>
              </a:rPr>
              <a:t>Сокращение себестоимости ремонтов на 15% </a:t>
            </a:r>
            <a:endParaRPr lang="en-US" sz="1000" dirty="0" smtClean="0">
              <a:solidFill>
                <a:schemeClr val="bg1"/>
              </a:solidFill>
              <a:latin typeface="Arial" pitchFamily="34" charset="0"/>
              <a:cs typeface="Arial" pitchFamily="34" charset="0"/>
            </a:endParaRPr>
          </a:p>
        </p:txBody>
      </p:sp>
      <p:sp>
        <p:nvSpPr>
          <p:cNvPr id="14" name="Rectangle 56"/>
          <p:cNvSpPr/>
          <p:nvPr/>
        </p:nvSpPr>
        <p:spPr bwMode="auto">
          <a:xfrm>
            <a:off x="5279396" y="1765337"/>
            <a:ext cx="3046594" cy="392448"/>
          </a:xfrm>
          <a:prstGeom prst="rect">
            <a:avLst/>
          </a:prstGeom>
          <a:solidFill>
            <a:schemeClr val="bg1">
              <a:lumMod val="5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7925" tIns="38963" rIns="77925" bIns="38963" numCol="1" rtlCol="0" anchor="ctr" anchorCtr="0" compatLnSpc="1">
            <a:prstTxWarp prst="textNoShape">
              <a:avLst/>
            </a:prstTxWarp>
          </a:bodyPr>
          <a:lstStyle/>
          <a:p>
            <a:pPr defTabSz="779252" fontAlgn="base">
              <a:spcBef>
                <a:spcPct val="0"/>
              </a:spcBef>
              <a:spcAft>
                <a:spcPct val="0"/>
              </a:spcAft>
            </a:pPr>
            <a:r>
              <a:rPr lang="ru-RU" sz="1000" dirty="0" smtClean="0">
                <a:solidFill>
                  <a:schemeClr val="bg1"/>
                </a:solidFill>
                <a:latin typeface="Arial" pitchFamily="34" charset="0"/>
                <a:cs typeface="Arial" pitchFamily="34" charset="0"/>
              </a:rPr>
              <a:t>Сокращение продолжительности ППР на 25%</a:t>
            </a:r>
            <a:endParaRPr lang="en-US" sz="1000" dirty="0" smtClean="0">
              <a:solidFill>
                <a:schemeClr val="bg1"/>
              </a:solidFill>
              <a:latin typeface="Arial" pitchFamily="34" charset="0"/>
              <a:cs typeface="Arial" pitchFamily="34" charset="0"/>
            </a:endParaRPr>
          </a:p>
        </p:txBody>
      </p:sp>
      <p:sp>
        <p:nvSpPr>
          <p:cNvPr id="15" name="Rectangle 57"/>
          <p:cNvSpPr/>
          <p:nvPr/>
        </p:nvSpPr>
        <p:spPr bwMode="auto">
          <a:xfrm>
            <a:off x="5279396" y="3668929"/>
            <a:ext cx="3046594" cy="443597"/>
          </a:xfrm>
          <a:prstGeom prst="rect">
            <a:avLst/>
          </a:prstGeom>
          <a:solidFill>
            <a:schemeClr val="bg1">
              <a:lumMod val="5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7925" tIns="38963" rIns="77925" bIns="38963" numCol="1" rtlCol="0" anchor="ctr" anchorCtr="0" compatLnSpc="1">
            <a:prstTxWarp prst="textNoShape">
              <a:avLst/>
            </a:prstTxWarp>
          </a:bodyPr>
          <a:lstStyle/>
          <a:p>
            <a:pPr defTabSz="779252" fontAlgn="base">
              <a:spcBef>
                <a:spcPct val="0"/>
              </a:spcBef>
              <a:spcAft>
                <a:spcPct val="0"/>
              </a:spcAft>
            </a:pPr>
            <a:r>
              <a:rPr lang="ru-RU" sz="1000" dirty="0" smtClean="0">
                <a:solidFill>
                  <a:schemeClr val="bg1"/>
                </a:solidFill>
                <a:latin typeface="Arial" pitchFamily="34" charset="0"/>
                <a:cs typeface="Arial" pitchFamily="34" charset="0"/>
              </a:rPr>
              <a:t>Высвобождение ремонтного персонала до 25% </a:t>
            </a:r>
            <a:endParaRPr lang="en-US" sz="1000" dirty="0" smtClean="0">
              <a:solidFill>
                <a:schemeClr val="bg1"/>
              </a:solidFill>
              <a:latin typeface="Arial" pitchFamily="34" charset="0"/>
              <a:cs typeface="Arial" pitchFamily="34" charset="0"/>
            </a:endParaRPr>
          </a:p>
        </p:txBody>
      </p:sp>
      <p:sp>
        <p:nvSpPr>
          <p:cNvPr id="16" name="Rectangle 58"/>
          <p:cNvSpPr/>
          <p:nvPr/>
        </p:nvSpPr>
        <p:spPr bwMode="auto">
          <a:xfrm>
            <a:off x="5279396" y="4180259"/>
            <a:ext cx="3046594" cy="434075"/>
          </a:xfrm>
          <a:prstGeom prst="rect">
            <a:avLst/>
          </a:prstGeom>
          <a:solidFill>
            <a:schemeClr val="bg1">
              <a:lumMod val="5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7925" tIns="38963" rIns="77925" bIns="38963" numCol="1" rtlCol="0" anchor="ctr" anchorCtr="0" compatLnSpc="1">
            <a:prstTxWarp prst="textNoShape">
              <a:avLst/>
            </a:prstTxWarp>
          </a:bodyPr>
          <a:lstStyle/>
          <a:p>
            <a:pPr defTabSz="779252" fontAlgn="base">
              <a:spcBef>
                <a:spcPct val="0"/>
              </a:spcBef>
              <a:spcAft>
                <a:spcPct val="0"/>
              </a:spcAft>
            </a:pPr>
            <a:r>
              <a:rPr lang="ru-RU" sz="1000" dirty="0" smtClean="0">
                <a:solidFill>
                  <a:schemeClr val="bg1"/>
                </a:solidFill>
                <a:latin typeface="Arial" pitchFamily="34" charset="0"/>
                <a:cs typeface="Arial" pitchFamily="34" charset="0"/>
              </a:rPr>
              <a:t>Снижение запасов ТМЦ на ремонты на 10% </a:t>
            </a:r>
            <a:endParaRPr lang="en-US" sz="1000" dirty="0" smtClean="0">
              <a:solidFill>
                <a:schemeClr val="bg1"/>
              </a:solidFill>
              <a:latin typeface="Arial" pitchFamily="34" charset="0"/>
              <a:cs typeface="Arial" pitchFamily="34" charset="0"/>
            </a:endParaRPr>
          </a:p>
        </p:txBody>
      </p:sp>
      <p:sp>
        <p:nvSpPr>
          <p:cNvPr id="17" name="Rounded Rectangle 59"/>
          <p:cNvSpPr/>
          <p:nvPr/>
        </p:nvSpPr>
        <p:spPr bwMode="auto">
          <a:xfrm>
            <a:off x="693409" y="2343827"/>
            <a:ext cx="1329378" cy="480060"/>
          </a:xfrm>
          <a:prstGeom prst="roundRect">
            <a:avLst/>
          </a:prstGeom>
          <a:solidFill>
            <a:schemeClr val="accent6"/>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38963" rIns="0" bIns="38963" numCol="1" rtlCol="0" anchor="ctr" anchorCtr="0" compatLnSpc="1">
            <a:prstTxWarp prst="textNoShape">
              <a:avLst/>
            </a:prstTxWarp>
          </a:bodyPr>
          <a:lstStyle/>
          <a:p>
            <a:pPr algn="ctr">
              <a:spcBef>
                <a:spcPts val="256"/>
              </a:spcBef>
              <a:buClr>
                <a:srgbClr val="FFC000"/>
              </a:buClr>
            </a:pPr>
            <a:r>
              <a:rPr lang="ru-RU" sz="1100" dirty="0" smtClean="0">
                <a:solidFill>
                  <a:schemeClr val="tx1">
                    <a:lumMod val="50000"/>
                  </a:schemeClr>
                </a:solidFill>
                <a:latin typeface="Arial" pitchFamily="34" charset="0"/>
                <a:cs typeface="Arial" pitchFamily="34" charset="0"/>
              </a:rPr>
              <a:t>Прибыль</a:t>
            </a:r>
            <a:r>
              <a:rPr lang="en-US" sz="1100" dirty="0" smtClean="0">
                <a:solidFill>
                  <a:schemeClr val="tx1">
                    <a:lumMod val="50000"/>
                  </a:schemeClr>
                </a:solidFill>
                <a:latin typeface="Arial" pitchFamily="34" charset="0"/>
                <a:cs typeface="Arial" pitchFamily="34" charset="0"/>
              </a:rPr>
              <a:t>/EBITDA</a:t>
            </a:r>
            <a:endParaRPr lang="ru-RU" sz="1100" dirty="0" smtClean="0">
              <a:solidFill>
                <a:schemeClr val="tx1">
                  <a:lumMod val="50000"/>
                </a:schemeClr>
              </a:solidFill>
              <a:latin typeface="Arial" pitchFamily="34" charset="0"/>
              <a:cs typeface="Arial" pitchFamily="34" charset="0"/>
            </a:endParaRPr>
          </a:p>
          <a:p>
            <a:pPr algn="ctr">
              <a:spcBef>
                <a:spcPts val="256"/>
              </a:spcBef>
              <a:buClr>
                <a:srgbClr val="FFC000"/>
              </a:buClr>
            </a:pPr>
            <a:r>
              <a:rPr lang="en-US" sz="1100" dirty="0" smtClean="0">
                <a:solidFill>
                  <a:schemeClr val="tx1">
                    <a:lumMod val="50000"/>
                  </a:schemeClr>
                </a:solidFill>
                <a:latin typeface="Arial" pitchFamily="34" charset="0"/>
                <a:cs typeface="Arial" pitchFamily="34" charset="0"/>
              </a:rPr>
              <a:t>*</a:t>
            </a:r>
            <a:r>
              <a:rPr lang="ru-RU" sz="1100" dirty="0" smtClean="0">
                <a:solidFill>
                  <a:schemeClr val="tx1">
                    <a:lumMod val="50000"/>
                  </a:schemeClr>
                </a:solidFill>
                <a:latin typeface="Arial" pitchFamily="34" charset="0"/>
                <a:cs typeface="Arial" pitchFamily="34" charset="0"/>
              </a:rPr>
              <a:t>до 5%</a:t>
            </a:r>
            <a:endParaRPr lang="en-US" sz="1100" dirty="0" smtClean="0">
              <a:solidFill>
                <a:schemeClr val="tx1">
                  <a:lumMod val="50000"/>
                </a:schemeClr>
              </a:solidFill>
              <a:latin typeface="Arial" pitchFamily="34" charset="0"/>
              <a:cs typeface="Arial" pitchFamily="34" charset="0"/>
            </a:endParaRPr>
          </a:p>
        </p:txBody>
      </p:sp>
      <p:cxnSp>
        <p:nvCxnSpPr>
          <p:cNvPr id="18" name="Elbow Connector 60"/>
          <p:cNvCxnSpPr>
            <a:stCxn id="7" idx="3"/>
          </p:cNvCxnSpPr>
          <p:nvPr/>
        </p:nvCxnSpPr>
        <p:spPr bwMode="auto">
          <a:xfrm flipV="1">
            <a:off x="4845542" y="1059137"/>
            <a:ext cx="433854" cy="453674"/>
          </a:xfrm>
          <a:prstGeom prst="bentConnector3">
            <a:avLst>
              <a:gd name="adj1" fmla="val 50000"/>
            </a:avLst>
          </a:prstGeom>
          <a:solidFill>
            <a:schemeClr val="accent1"/>
          </a:solidFill>
          <a:ln w="3175" cap="flat" cmpd="sng" algn="ctr">
            <a:solidFill>
              <a:schemeClr val="tx1"/>
            </a:solidFill>
            <a:prstDash val="solid"/>
            <a:round/>
            <a:headEnd type="none" w="med" len="med"/>
            <a:tailEnd type="none" w="med" len="med"/>
          </a:ln>
          <a:effectLst/>
        </p:spPr>
      </p:cxnSp>
      <p:cxnSp>
        <p:nvCxnSpPr>
          <p:cNvPr id="19" name="Elbow Connector 61"/>
          <p:cNvCxnSpPr>
            <a:stCxn id="7" idx="3"/>
            <a:endCxn id="10" idx="1"/>
          </p:cNvCxnSpPr>
          <p:nvPr/>
        </p:nvCxnSpPr>
        <p:spPr bwMode="auto">
          <a:xfrm flipV="1">
            <a:off x="4845542" y="1510053"/>
            <a:ext cx="433854" cy="2758"/>
          </a:xfrm>
          <a:prstGeom prst="bentConnector3">
            <a:avLst>
              <a:gd name="adj1" fmla="val 50000"/>
            </a:avLst>
          </a:prstGeom>
          <a:solidFill>
            <a:schemeClr val="accent1"/>
          </a:solidFill>
          <a:ln w="3175" cap="flat" cmpd="sng" algn="ctr">
            <a:solidFill>
              <a:schemeClr val="tx1"/>
            </a:solidFill>
            <a:prstDash val="solid"/>
            <a:round/>
            <a:headEnd type="none" w="med" len="med"/>
            <a:tailEnd type="none" w="med" len="med"/>
          </a:ln>
          <a:effectLst/>
        </p:spPr>
      </p:cxnSp>
      <p:cxnSp>
        <p:nvCxnSpPr>
          <p:cNvPr id="20" name="Elbow Connector 62"/>
          <p:cNvCxnSpPr>
            <a:stCxn id="7" idx="3"/>
            <a:endCxn id="14" idx="1"/>
          </p:cNvCxnSpPr>
          <p:nvPr/>
        </p:nvCxnSpPr>
        <p:spPr bwMode="auto">
          <a:xfrm>
            <a:off x="4845542" y="1512811"/>
            <a:ext cx="433854" cy="448751"/>
          </a:xfrm>
          <a:prstGeom prst="bentConnector3">
            <a:avLst>
              <a:gd name="adj1" fmla="val 50000"/>
            </a:avLst>
          </a:prstGeom>
          <a:solidFill>
            <a:schemeClr val="accent1"/>
          </a:solidFill>
          <a:ln w="3175" cap="flat" cmpd="sng" algn="ctr">
            <a:solidFill>
              <a:schemeClr val="tx1"/>
            </a:solidFill>
            <a:prstDash val="solid"/>
            <a:round/>
            <a:headEnd type="none" w="med" len="med"/>
            <a:tailEnd type="none" w="med" len="med"/>
          </a:ln>
          <a:effectLst/>
        </p:spPr>
      </p:cxnSp>
      <p:cxnSp>
        <p:nvCxnSpPr>
          <p:cNvPr id="21" name="Elbow Connector 63"/>
          <p:cNvCxnSpPr>
            <a:stCxn id="8" idx="3"/>
            <a:endCxn id="12" idx="1"/>
          </p:cNvCxnSpPr>
          <p:nvPr/>
        </p:nvCxnSpPr>
        <p:spPr bwMode="auto">
          <a:xfrm flipV="1">
            <a:off x="4847578" y="2457676"/>
            <a:ext cx="431818" cy="92342"/>
          </a:xfrm>
          <a:prstGeom prst="bentConnector3">
            <a:avLst>
              <a:gd name="adj1" fmla="val 50000"/>
            </a:avLst>
          </a:prstGeom>
          <a:solidFill>
            <a:schemeClr val="accent1"/>
          </a:solidFill>
          <a:ln w="3175" cap="flat" cmpd="sng" algn="ctr">
            <a:solidFill>
              <a:schemeClr val="tx1"/>
            </a:solidFill>
            <a:prstDash val="solid"/>
            <a:round/>
            <a:headEnd type="none" w="med" len="med"/>
            <a:tailEnd type="none" w="med" len="med"/>
          </a:ln>
          <a:effectLst/>
        </p:spPr>
      </p:cxnSp>
      <p:cxnSp>
        <p:nvCxnSpPr>
          <p:cNvPr id="22" name="Elbow Connector 64"/>
          <p:cNvCxnSpPr>
            <a:stCxn id="9" idx="3"/>
            <a:endCxn id="11" idx="1"/>
          </p:cNvCxnSpPr>
          <p:nvPr/>
        </p:nvCxnSpPr>
        <p:spPr bwMode="auto">
          <a:xfrm flipV="1">
            <a:off x="4845542" y="2953570"/>
            <a:ext cx="433854" cy="706778"/>
          </a:xfrm>
          <a:prstGeom prst="bentConnector3">
            <a:avLst>
              <a:gd name="adj1" fmla="val 50000"/>
            </a:avLst>
          </a:prstGeom>
          <a:solidFill>
            <a:schemeClr val="accent1"/>
          </a:solidFill>
          <a:ln w="3175" cap="flat" cmpd="sng" algn="ctr">
            <a:solidFill>
              <a:schemeClr val="tx1"/>
            </a:solidFill>
            <a:prstDash val="solid"/>
            <a:round/>
            <a:headEnd type="none" w="med" len="med"/>
            <a:tailEnd type="none" w="med" len="med"/>
          </a:ln>
          <a:effectLst/>
        </p:spPr>
      </p:cxnSp>
      <p:cxnSp>
        <p:nvCxnSpPr>
          <p:cNvPr id="23" name="Elbow Connector 65"/>
          <p:cNvCxnSpPr>
            <a:stCxn id="9" idx="3"/>
            <a:endCxn id="13" idx="1"/>
          </p:cNvCxnSpPr>
          <p:nvPr/>
        </p:nvCxnSpPr>
        <p:spPr bwMode="auto">
          <a:xfrm flipV="1">
            <a:off x="4845542" y="3404960"/>
            <a:ext cx="433854" cy="255388"/>
          </a:xfrm>
          <a:prstGeom prst="bentConnector3">
            <a:avLst>
              <a:gd name="adj1" fmla="val 50000"/>
            </a:avLst>
          </a:prstGeom>
          <a:solidFill>
            <a:schemeClr val="accent1"/>
          </a:solidFill>
          <a:ln w="3175" cap="flat" cmpd="sng" algn="ctr">
            <a:solidFill>
              <a:schemeClr val="tx1"/>
            </a:solidFill>
            <a:prstDash val="solid"/>
            <a:round/>
            <a:headEnd type="none" w="med" len="med"/>
            <a:tailEnd type="none" w="med" len="med"/>
          </a:ln>
          <a:effectLst/>
        </p:spPr>
      </p:cxnSp>
      <p:cxnSp>
        <p:nvCxnSpPr>
          <p:cNvPr id="24" name="Elbow Connector 66"/>
          <p:cNvCxnSpPr>
            <a:stCxn id="9" idx="3"/>
            <a:endCxn id="15" idx="1"/>
          </p:cNvCxnSpPr>
          <p:nvPr/>
        </p:nvCxnSpPr>
        <p:spPr bwMode="auto">
          <a:xfrm>
            <a:off x="4845542" y="3660348"/>
            <a:ext cx="433854" cy="230380"/>
          </a:xfrm>
          <a:prstGeom prst="bentConnector3">
            <a:avLst>
              <a:gd name="adj1" fmla="val 50000"/>
            </a:avLst>
          </a:prstGeom>
          <a:solidFill>
            <a:schemeClr val="accent1"/>
          </a:solidFill>
          <a:ln w="3175" cap="flat" cmpd="sng" algn="ctr">
            <a:solidFill>
              <a:schemeClr val="tx1"/>
            </a:solidFill>
            <a:prstDash val="solid"/>
            <a:round/>
            <a:headEnd type="none" w="med" len="med"/>
            <a:tailEnd type="none" w="med" len="med"/>
          </a:ln>
          <a:effectLst/>
        </p:spPr>
      </p:cxnSp>
      <p:cxnSp>
        <p:nvCxnSpPr>
          <p:cNvPr id="25" name="Elbow Connector 67"/>
          <p:cNvCxnSpPr>
            <a:stCxn id="9" idx="3"/>
            <a:endCxn id="16" idx="1"/>
          </p:cNvCxnSpPr>
          <p:nvPr/>
        </p:nvCxnSpPr>
        <p:spPr bwMode="auto">
          <a:xfrm>
            <a:off x="4845542" y="3660348"/>
            <a:ext cx="433854" cy="736949"/>
          </a:xfrm>
          <a:prstGeom prst="bentConnector3">
            <a:avLst>
              <a:gd name="adj1" fmla="val 50000"/>
            </a:avLst>
          </a:prstGeom>
          <a:solidFill>
            <a:schemeClr val="accent1"/>
          </a:solidFill>
          <a:ln w="3175" cap="flat" cmpd="sng" algn="ctr">
            <a:solidFill>
              <a:schemeClr val="tx1"/>
            </a:solidFill>
            <a:prstDash val="solid"/>
            <a:round/>
            <a:headEnd type="none" w="med" len="med"/>
            <a:tailEnd type="none" w="med" len="med"/>
          </a:ln>
          <a:effectLst/>
        </p:spPr>
      </p:cxnSp>
      <p:cxnSp>
        <p:nvCxnSpPr>
          <p:cNvPr id="26" name="Elbow Connector 68"/>
          <p:cNvCxnSpPr>
            <a:stCxn id="17" idx="3"/>
            <a:endCxn id="7" idx="1"/>
          </p:cNvCxnSpPr>
          <p:nvPr/>
        </p:nvCxnSpPr>
        <p:spPr bwMode="auto">
          <a:xfrm flipV="1">
            <a:off x="2022788" y="1512811"/>
            <a:ext cx="537885" cy="1071047"/>
          </a:xfrm>
          <a:prstGeom prst="bentConnector3">
            <a:avLst>
              <a:gd name="adj1" fmla="val 50000"/>
            </a:avLst>
          </a:prstGeom>
          <a:solidFill>
            <a:schemeClr val="accent1"/>
          </a:solidFill>
          <a:ln w="3175" cap="flat" cmpd="sng" algn="ctr">
            <a:solidFill>
              <a:schemeClr val="tx1"/>
            </a:solidFill>
            <a:prstDash val="solid"/>
            <a:round/>
            <a:headEnd type="none" w="med" len="med"/>
            <a:tailEnd type="arrow"/>
          </a:ln>
          <a:effectLst/>
        </p:spPr>
      </p:cxnSp>
      <p:cxnSp>
        <p:nvCxnSpPr>
          <p:cNvPr id="27" name="Elbow Connector 69"/>
          <p:cNvCxnSpPr>
            <a:stCxn id="17" idx="3"/>
            <a:endCxn id="8" idx="1"/>
          </p:cNvCxnSpPr>
          <p:nvPr/>
        </p:nvCxnSpPr>
        <p:spPr bwMode="auto">
          <a:xfrm flipV="1">
            <a:off x="2022787" y="2550017"/>
            <a:ext cx="539921" cy="33840"/>
          </a:xfrm>
          <a:prstGeom prst="bentConnector3">
            <a:avLst>
              <a:gd name="adj1" fmla="val 50000"/>
            </a:avLst>
          </a:prstGeom>
          <a:solidFill>
            <a:schemeClr val="accent1"/>
          </a:solidFill>
          <a:ln w="3175" cap="flat" cmpd="sng" algn="ctr">
            <a:solidFill>
              <a:schemeClr val="tx1"/>
            </a:solidFill>
            <a:prstDash val="solid"/>
            <a:round/>
            <a:headEnd type="none" w="med" len="med"/>
            <a:tailEnd type="arrow"/>
          </a:ln>
          <a:effectLst/>
        </p:spPr>
      </p:cxnSp>
      <p:cxnSp>
        <p:nvCxnSpPr>
          <p:cNvPr id="28" name="Elbow Connector 70"/>
          <p:cNvCxnSpPr>
            <a:stCxn id="17" idx="3"/>
            <a:endCxn id="9" idx="1"/>
          </p:cNvCxnSpPr>
          <p:nvPr/>
        </p:nvCxnSpPr>
        <p:spPr bwMode="auto">
          <a:xfrm>
            <a:off x="2022788" y="2583857"/>
            <a:ext cx="537885" cy="1076490"/>
          </a:xfrm>
          <a:prstGeom prst="bentConnector3">
            <a:avLst>
              <a:gd name="adj1" fmla="val 50000"/>
            </a:avLst>
          </a:prstGeom>
          <a:solidFill>
            <a:schemeClr val="accent1"/>
          </a:solidFill>
          <a:ln w="3175" cap="flat" cmpd="sng" algn="ctr">
            <a:solidFill>
              <a:schemeClr val="tx1"/>
            </a:solidFill>
            <a:prstDash val="solid"/>
            <a:round/>
            <a:headEnd type="none" w="med" len="med"/>
            <a:tailEnd type="arrow"/>
          </a:ln>
          <a:effectLst/>
        </p:spPr>
      </p:cxnSp>
      <p:sp>
        <p:nvSpPr>
          <p:cNvPr id="29" name="Rectangle 51"/>
          <p:cNvSpPr/>
          <p:nvPr/>
        </p:nvSpPr>
        <p:spPr bwMode="auto">
          <a:xfrm>
            <a:off x="5279396" y="846666"/>
            <a:ext cx="3046594" cy="424943"/>
          </a:xfrm>
          <a:prstGeom prst="rect">
            <a:avLst/>
          </a:prstGeom>
          <a:solidFill>
            <a:schemeClr val="bg1">
              <a:lumMod val="50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7925" tIns="38963" rIns="77925" bIns="38963" numCol="1" rtlCol="0" anchor="ctr" anchorCtr="0" compatLnSpc="1">
            <a:prstTxWarp prst="textNoShape">
              <a:avLst/>
            </a:prstTxWarp>
          </a:bodyPr>
          <a:lstStyle/>
          <a:p>
            <a:pPr defTabSz="779252" fontAlgn="base">
              <a:spcBef>
                <a:spcPct val="0"/>
              </a:spcBef>
              <a:spcAft>
                <a:spcPct val="0"/>
              </a:spcAft>
            </a:pPr>
            <a:r>
              <a:rPr lang="ru-RU" sz="1000" dirty="0" smtClean="0">
                <a:solidFill>
                  <a:schemeClr val="bg1"/>
                </a:solidFill>
                <a:latin typeface="Arial" pitchFamily="34" charset="0"/>
                <a:cs typeface="Arial" pitchFamily="34" charset="0"/>
              </a:rPr>
              <a:t>Повышение производительности на 2-3%</a:t>
            </a:r>
            <a:endParaRPr lang="en-US" sz="1000" dirty="0" smtClean="0">
              <a:solidFill>
                <a:schemeClr val="bg1"/>
              </a:solidFill>
              <a:latin typeface="Arial" pitchFamily="34" charset="0"/>
              <a:cs typeface="Arial" pitchFamily="34" charset="0"/>
            </a:endParaRPr>
          </a:p>
        </p:txBody>
      </p:sp>
      <p:sp>
        <p:nvSpPr>
          <p:cNvPr id="30" name="TextBox 29"/>
          <p:cNvSpPr txBox="1"/>
          <p:nvPr/>
        </p:nvSpPr>
        <p:spPr>
          <a:xfrm>
            <a:off x="509954" y="4483021"/>
            <a:ext cx="4388342" cy="217186"/>
          </a:xfrm>
          <a:prstGeom prst="rect">
            <a:avLst/>
          </a:prstGeom>
          <a:noFill/>
        </p:spPr>
        <p:txBody>
          <a:bodyPr wrap="square" lIns="77925" tIns="38963" rIns="77925" bIns="38963" rtlCol="0">
            <a:spAutoFit/>
          </a:bodyPr>
          <a:lstStyle/>
          <a:p>
            <a:r>
              <a:rPr lang="ru-RU" sz="900" dirty="0" smtClean="0">
                <a:solidFill>
                  <a:srgbClr val="002060"/>
                </a:solidFill>
                <a:latin typeface="Arial" pitchFamily="34" charset="0"/>
                <a:cs typeface="Arial" pitchFamily="34" charset="0"/>
              </a:rPr>
              <a:t>* - </a:t>
            </a:r>
            <a:r>
              <a:rPr lang="ru-RU" sz="900" dirty="0" smtClean="0">
                <a:solidFill>
                  <a:srgbClr val="002060"/>
                </a:solidFill>
                <a:latin typeface="Arial" pitchFamily="34" charset="0"/>
                <a:cs typeface="Arial" pitchFamily="34" charset="0"/>
              </a:rPr>
              <a:t>оценка</a:t>
            </a:r>
            <a:r>
              <a:rPr lang="en-US" sz="900" dirty="0" smtClean="0">
                <a:solidFill>
                  <a:srgbClr val="002060"/>
                </a:solidFill>
                <a:latin typeface="Arial" pitchFamily="34" charset="0"/>
                <a:cs typeface="Arial" pitchFamily="34" charset="0"/>
              </a:rPr>
              <a:t> EY</a:t>
            </a:r>
            <a:r>
              <a:rPr lang="ru-RU" sz="900" dirty="0" smtClean="0">
                <a:solidFill>
                  <a:srgbClr val="002060"/>
                </a:solidFill>
                <a:latin typeface="Arial" pitchFamily="34" charset="0"/>
                <a:cs typeface="Arial" pitchFamily="34" charset="0"/>
              </a:rPr>
              <a:t> по </a:t>
            </a:r>
            <a:r>
              <a:rPr lang="ru-RU" sz="900" dirty="0" smtClean="0">
                <a:solidFill>
                  <a:srgbClr val="002060"/>
                </a:solidFill>
                <a:latin typeface="Arial" pitchFamily="34" charset="0"/>
                <a:cs typeface="Arial" pitchFamily="34" charset="0"/>
              </a:rPr>
              <a:t>результатам реализации аналогичных проектов</a:t>
            </a:r>
            <a:endParaRPr lang="en-US" sz="9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974200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Arrow Connector 22"/>
          <p:cNvCxnSpPr/>
          <p:nvPr/>
        </p:nvCxnSpPr>
        <p:spPr>
          <a:xfrm flipV="1">
            <a:off x="6096000" y="2405270"/>
            <a:ext cx="1057173" cy="852282"/>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sp>
        <p:nvSpPr>
          <p:cNvPr id="2" name="Заголовок 1"/>
          <p:cNvSpPr>
            <a:spLocks noGrp="1"/>
          </p:cNvSpPr>
          <p:nvPr>
            <p:ph type="title"/>
          </p:nvPr>
        </p:nvSpPr>
        <p:spPr>
          <a:xfrm>
            <a:off x="76200" y="45794"/>
            <a:ext cx="9372600" cy="584775"/>
          </a:xfrm>
        </p:spPr>
        <p:txBody>
          <a:bodyPr/>
          <a:lstStyle/>
          <a:p>
            <a:pPr algn="l"/>
            <a:r>
              <a:rPr lang="ru-RU" dirty="0"/>
              <a:t>управление надежностью </a:t>
            </a:r>
            <a:r>
              <a:rPr lang="ru-RU" dirty="0" smtClean="0"/>
              <a:t>на </a:t>
            </a:r>
            <a:r>
              <a:rPr lang="en-US" b="1" dirty="0" smtClean="0"/>
              <a:t>SAS </a:t>
            </a:r>
            <a:r>
              <a:rPr lang="en-US" b="1" dirty="0" smtClean="0"/>
              <a:t>Predictive Assets Maintenance</a:t>
            </a:r>
            <a:endParaRPr lang="ru-RU" dirty="0"/>
          </a:p>
        </p:txBody>
      </p:sp>
      <p:cxnSp>
        <p:nvCxnSpPr>
          <p:cNvPr id="4" name="Straight Arrow Connector 12"/>
          <p:cNvCxnSpPr>
            <a:endCxn id="33" idx="0"/>
          </p:cNvCxnSpPr>
          <p:nvPr/>
        </p:nvCxnSpPr>
        <p:spPr>
          <a:xfrm flipH="1">
            <a:off x="3467964" y="2918934"/>
            <a:ext cx="5911" cy="510196"/>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cxnSp>
        <p:nvCxnSpPr>
          <p:cNvPr id="5" name="Straight Arrow Connector 14"/>
          <p:cNvCxnSpPr>
            <a:stCxn id="11" idx="3"/>
            <a:endCxn id="16" idx="1"/>
          </p:cNvCxnSpPr>
          <p:nvPr/>
        </p:nvCxnSpPr>
        <p:spPr>
          <a:xfrm flipV="1">
            <a:off x="1946285" y="1062802"/>
            <a:ext cx="408545" cy="621529"/>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cxnSp>
        <p:nvCxnSpPr>
          <p:cNvPr id="6" name="Straight Arrow Connector 16"/>
          <p:cNvCxnSpPr>
            <a:stCxn id="16" idx="3"/>
          </p:cNvCxnSpPr>
          <p:nvPr/>
        </p:nvCxnSpPr>
        <p:spPr>
          <a:xfrm>
            <a:off x="4590624" y="1062802"/>
            <a:ext cx="445172" cy="0"/>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cxnSp>
        <p:nvCxnSpPr>
          <p:cNvPr id="9" name="Straight Arrow Connector 27"/>
          <p:cNvCxnSpPr>
            <a:endCxn id="23" idx="0"/>
          </p:cNvCxnSpPr>
          <p:nvPr/>
        </p:nvCxnSpPr>
        <p:spPr>
          <a:xfrm flipH="1">
            <a:off x="5839525" y="1306452"/>
            <a:ext cx="6097" cy="1907502"/>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sp>
        <p:nvSpPr>
          <p:cNvPr id="16" name="Rounded Rectangle 20"/>
          <p:cNvSpPr/>
          <p:nvPr/>
        </p:nvSpPr>
        <p:spPr>
          <a:xfrm>
            <a:off x="2354830" y="819150"/>
            <a:ext cx="2235794" cy="487303"/>
          </a:xfrm>
          <a:prstGeom prst="round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a:solidFill>
                  <a:schemeClr val="tx1"/>
                </a:solidFill>
              </a:rPr>
              <a:t>Регламентная работа аналитических моделей</a:t>
            </a:r>
            <a:endParaRPr lang="en-US" sz="1400" dirty="0">
              <a:solidFill>
                <a:schemeClr val="tx1"/>
              </a:solidFill>
            </a:endParaRPr>
          </a:p>
        </p:txBody>
      </p:sp>
      <p:cxnSp>
        <p:nvCxnSpPr>
          <p:cNvPr id="21" name="Straight Arrow Connector 63"/>
          <p:cNvCxnSpPr>
            <a:stCxn id="11" idx="3"/>
          </p:cNvCxnSpPr>
          <p:nvPr/>
        </p:nvCxnSpPr>
        <p:spPr>
          <a:xfrm>
            <a:off x="1946285" y="1684331"/>
            <a:ext cx="362218" cy="571032"/>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cxnSp>
        <p:nvCxnSpPr>
          <p:cNvPr id="29" name="Straight Arrow Connector 68"/>
          <p:cNvCxnSpPr>
            <a:endCxn id="16" idx="2"/>
          </p:cNvCxnSpPr>
          <p:nvPr/>
        </p:nvCxnSpPr>
        <p:spPr>
          <a:xfrm flipH="1" flipV="1">
            <a:off x="3472727" y="1306453"/>
            <a:ext cx="1148" cy="619281"/>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cxnSp>
        <p:nvCxnSpPr>
          <p:cNvPr id="31" name="Straight Arrow Connector 80"/>
          <p:cNvCxnSpPr>
            <a:endCxn id="22" idx="0"/>
          </p:cNvCxnSpPr>
          <p:nvPr/>
        </p:nvCxnSpPr>
        <p:spPr>
          <a:xfrm flipH="1">
            <a:off x="7992240" y="2353229"/>
            <a:ext cx="1206" cy="876011"/>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sp>
        <p:nvSpPr>
          <p:cNvPr id="34" name="Rounded Rectangle 43"/>
          <p:cNvSpPr/>
          <p:nvPr/>
        </p:nvSpPr>
        <p:spPr>
          <a:xfrm>
            <a:off x="2167876" y="4261574"/>
            <a:ext cx="2611998" cy="434360"/>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smtClean="0">
                <a:solidFill>
                  <a:schemeClr val="bg1"/>
                </a:solidFill>
              </a:rPr>
              <a:t>Тактическое/стратегическое управление</a:t>
            </a:r>
            <a:endParaRPr lang="en-US" sz="1400" dirty="0">
              <a:solidFill>
                <a:schemeClr val="bg1"/>
              </a:solidFill>
            </a:endParaRPr>
          </a:p>
        </p:txBody>
      </p:sp>
      <p:cxnSp>
        <p:nvCxnSpPr>
          <p:cNvPr id="36" name="Straight Arrow Connector 47"/>
          <p:cNvCxnSpPr/>
          <p:nvPr/>
        </p:nvCxnSpPr>
        <p:spPr>
          <a:xfrm flipH="1">
            <a:off x="5839524" y="3678821"/>
            <a:ext cx="1" cy="598781"/>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cxnSp>
        <p:nvCxnSpPr>
          <p:cNvPr id="39" name="Straight Arrow Connector 53"/>
          <p:cNvCxnSpPr>
            <a:endCxn id="40" idx="0"/>
          </p:cNvCxnSpPr>
          <p:nvPr/>
        </p:nvCxnSpPr>
        <p:spPr>
          <a:xfrm>
            <a:off x="8001515" y="3741063"/>
            <a:ext cx="0" cy="520511"/>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sp>
        <p:nvSpPr>
          <p:cNvPr id="40" name="Rounded Rectangle 43"/>
          <p:cNvSpPr/>
          <p:nvPr/>
        </p:nvSpPr>
        <p:spPr>
          <a:xfrm>
            <a:off x="7058537" y="4261574"/>
            <a:ext cx="1885956" cy="434360"/>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smtClean="0">
                <a:solidFill>
                  <a:schemeClr val="bg1"/>
                </a:solidFill>
              </a:rPr>
              <a:t>ТОРО</a:t>
            </a:r>
            <a:endParaRPr lang="en-US" sz="1400" dirty="0">
              <a:solidFill>
                <a:schemeClr val="bg1"/>
              </a:solidFill>
            </a:endParaRPr>
          </a:p>
        </p:txBody>
      </p:sp>
      <p:sp>
        <p:nvSpPr>
          <p:cNvPr id="22" name="Rounded Rectangle 64"/>
          <p:cNvSpPr/>
          <p:nvPr/>
        </p:nvSpPr>
        <p:spPr>
          <a:xfrm>
            <a:off x="7049262" y="3229240"/>
            <a:ext cx="1885956" cy="486840"/>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smtClean="0">
                <a:solidFill>
                  <a:schemeClr val="bg1"/>
                </a:solidFill>
              </a:rPr>
              <a:t>Расписание мероприятий</a:t>
            </a:r>
          </a:p>
        </p:txBody>
      </p:sp>
      <p:sp>
        <p:nvSpPr>
          <p:cNvPr id="43" name="TextBox 42"/>
          <p:cNvSpPr txBox="1"/>
          <p:nvPr/>
        </p:nvSpPr>
        <p:spPr>
          <a:xfrm>
            <a:off x="5755737" y="3898336"/>
            <a:ext cx="1254263" cy="261610"/>
          </a:xfrm>
          <a:prstGeom prst="rect">
            <a:avLst/>
          </a:prstGeom>
          <a:noFill/>
        </p:spPr>
        <p:txBody>
          <a:bodyPr wrap="square" rtlCol="0">
            <a:spAutoFit/>
          </a:bodyPr>
          <a:lstStyle>
            <a:defPPr>
              <a:defRPr lang="en-US"/>
            </a:defPPr>
            <a:lvl1pPr algn="ctr">
              <a:defRPr sz="1100">
                <a:effectLst>
                  <a:glow rad="203200">
                    <a:schemeClr val="bg1">
                      <a:alpha val="80000"/>
                    </a:schemeClr>
                  </a:glow>
                </a:effectLst>
              </a:defRPr>
            </a:lvl1pPr>
          </a:lstStyle>
          <a:p>
            <a:r>
              <a:rPr lang="ru-RU" dirty="0"/>
              <a:t>Часы/Дни</a:t>
            </a:r>
            <a:endParaRPr lang="en-US" dirty="0"/>
          </a:p>
        </p:txBody>
      </p:sp>
      <p:sp>
        <p:nvSpPr>
          <p:cNvPr id="46" name="Rounded Rectangle 43"/>
          <p:cNvSpPr/>
          <p:nvPr/>
        </p:nvSpPr>
        <p:spPr>
          <a:xfrm>
            <a:off x="4989575" y="4261574"/>
            <a:ext cx="1885956" cy="443776"/>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smtClean="0">
                <a:solidFill>
                  <a:schemeClr val="bg1"/>
                </a:solidFill>
              </a:rPr>
              <a:t>Дежурная смена</a:t>
            </a:r>
            <a:endParaRPr lang="en-US" sz="1400" dirty="0">
              <a:solidFill>
                <a:schemeClr val="bg1"/>
              </a:solidFill>
            </a:endParaRPr>
          </a:p>
        </p:txBody>
      </p:sp>
      <p:cxnSp>
        <p:nvCxnSpPr>
          <p:cNvPr id="47" name="Straight Arrow Connector 22"/>
          <p:cNvCxnSpPr/>
          <p:nvPr/>
        </p:nvCxnSpPr>
        <p:spPr>
          <a:xfrm flipH="1">
            <a:off x="4639246" y="3708994"/>
            <a:ext cx="861962" cy="552580"/>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sp>
        <p:nvSpPr>
          <p:cNvPr id="23" name="Rounded Rectangle 66"/>
          <p:cNvSpPr/>
          <p:nvPr/>
        </p:nvSpPr>
        <p:spPr>
          <a:xfrm>
            <a:off x="4933453" y="3213954"/>
            <a:ext cx="1812144" cy="514220"/>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a:solidFill>
                  <a:schemeClr val="bg1"/>
                </a:solidFill>
              </a:rPr>
              <a:t>Список вероятных инцидентов</a:t>
            </a:r>
            <a:endParaRPr lang="en-US" sz="1400" dirty="0">
              <a:solidFill>
                <a:schemeClr val="bg1"/>
              </a:solidFill>
            </a:endParaRPr>
          </a:p>
        </p:txBody>
      </p:sp>
      <p:sp>
        <p:nvSpPr>
          <p:cNvPr id="72" name="TextBox 71"/>
          <p:cNvSpPr txBox="1"/>
          <p:nvPr/>
        </p:nvSpPr>
        <p:spPr>
          <a:xfrm>
            <a:off x="4626993" y="3741063"/>
            <a:ext cx="859407" cy="430887"/>
          </a:xfrm>
          <a:prstGeom prst="rect">
            <a:avLst/>
          </a:prstGeom>
          <a:noFill/>
        </p:spPr>
        <p:txBody>
          <a:bodyPr wrap="square" rtlCol="0">
            <a:spAutoFit/>
          </a:bodyPr>
          <a:lstStyle/>
          <a:p>
            <a:pPr algn="ctr"/>
            <a:r>
              <a:rPr lang="ru-RU" sz="1100" dirty="0" smtClean="0">
                <a:effectLst>
                  <a:glow rad="203200">
                    <a:schemeClr val="bg1">
                      <a:alpha val="80000"/>
                    </a:schemeClr>
                  </a:glow>
                </a:effectLst>
              </a:rPr>
              <a:t>Недели/ Месяцы</a:t>
            </a:r>
            <a:endParaRPr lang="en-US" sz="1100" dirty="0">
              <a:effectLst>
                <a:glow rad="203200">
                  <a:schemeClr val="bg1">
                    <a:alpha val="80000"/>
                  </a:schemeClr>
                </a:glow>
              </a:effectLst>
            </a:endParaRPr>
          </a:p>
        </p:txBody>
      </p:sp>
      <p:grpSp>
        <p:nvGrpSpPr>
          <p:cNvPr id="7" name="Group 6"/>
          <p:cNvGrpSpPr/>
          <p:nvPr/>
        </p:nvGrpSpPr>
        <p:grpSpPr>
          <a:xfrm>
            <a:off x="2150557" y="3429130"/>
            <a:ext cx="2488619" cy="678945"/>
            <a:chOff x="2150557" y="3352930"/>
            <a:chExt cx="2488619" cy="678945"/>
          </a:xfrm>
          <a:solidFill>
            <a:schemeClr val="accent6">
              <a:lumMod val="50000"/>
            </a:schemeClr>
          </a:solidFill>
        </p:grpSpPr>
        <p:sp>
          <p:nvSpPr>
            <p:cNvPr id="33" name="Rounded Rectangle 32"/>
            <p:cNvSpPr/>
            <p:nvPr/>
          </p:nvSpPr>
          <p:spPr>
            <a:xfrm>
              <a:off x="2296752" y="3352930"/>
              <a:ext cx="2342424" cy="514220"/>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a:solidFill>
                    <a:schemeClr val="bg1"/>
                  </a:solidFill>
                </a:rPr>
                <a:t>Факторы влияния/ Причины аварий</a:t>
              </a:r>
              <a:endParaRPr lang="en-US" sz="1400" dirty="0">
                <a:solidFill>
                  <a:schemeClr val="bg1"/>
                </a:solidFill>
              </a:endParaRPr>
            </a:p>
          </p:txBody>
        </p:sp>
        <p:sp>
          <p:nvSpPr>
            <p:cNvPr id="41" name="Rounded Rectangle 40"/>
            <p:cNvSpPr/>
            <p:nvPr/>
          </p:nvSpPr>
          <p:spPr>
            <a:xfrm>
              <a:off x="2229576" y="3434886"/>
              <a:ext cx="2342424" cy="514220"/>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a:solidFill>
                    <a:schemeClr val="bg1"/>
                  </a:solidFill>
                </a:rPr>
                <a:t>Факторы влияния/ Причины аварий</a:t>
              </a:r>
              <a:endParaRPr lang="en-US" sz="1400" dirty="0">
                <a:solidFill>
                  <a:schemeClr val="bg1"/>
                </a:solidFill>
              </a:endParaRPr>
            </a:p>
          </p:txBody>
        </p:sp>
        <p:sp>
          <p:nvSpPr>
            <p:cNvPr id="42" name="Rounded Rectangle 41"/>
            <p:cNvSpPr/>
            <p:nvPr/>
          </p:nvSpPr>
          <p:spPr>
            <a:xfrm>
              <a:off x="2150557" y="3517655"/>
              <a:ext cx="2342424" cy="514220"/>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a:solidFill>
                    <a:schemeClr val="bg1"/>
                  </a:solidFill>
                </a:rPr>
                <a:t>Факторы влияния/ Причины аварий</a:t>
              </a:r>
              <a:endParaRPr lang="en-US" sz="1400" dirty="0">
                <a:solidFill>
                  <a:schemeClr val="bg1"/>
                </a:solidFill>
              </a:endParaRPr>
            </a:p>
          </p:txBody>
        </p:sp>
      </p:grpSp>
      <p:grpSp>
        <p:nvGrpSpPr>
          <p:cNvPr id="48" name="Group 74"/>
          <p:cNvGrpSpPr/>
          <p:nvPr/>
        </p:nvGrpSpPr>
        <p:grpSpPr>
          <a:xfrm>
            <a:off x="2301869" y="1662017"/>
            <a:ext cx="2330743" cy="1517095"/>
            <a:chOff x="3205592" y="1797626"/>
            <a:chExt cx="2330743" cy="1517095"/>
          </a:xfrm>
        </p:grpSpPr>
        <p:sp>
          <p:nvSpPr>
            <p:cNvPr id="50" name="Rounded Rectangle 31"/>
            <p:cNvSpPr/>
            <p:nvPr/>
          </p:nvSpPr>
          <p:spPr>
            <a:xfrm>
              <a:off x="3205592" y="1797626"/>
              <a:ext cx="2330743" cy="1517095"/>
            </a:xfrm>
            <a:prstGeom prst="roundRect">
              <a:avLst/>
            </a:prstGeom>
            <a:gradFill>
              <a:gsLst>
                <a:gs pos="0">
                  <a:schemeClr val="bg1">
                    <a:alpha val="57000"/>
                  </a:schemeClr>
                </a:gs>
                <a:gs pos="38000">
                  <a:schemeClr val="bg1"/>
                </a:gs>
              </a:gsLst>
              <a:lin ang="0" scaled="1"/>
            </a:gra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ru-RU" sz="1400" dirty="0">
                  <a:solidFill>
                    <a:schemeClr val="tx1"/>
                  </a:solidFill>
                </a:rPr>
                <a:t>Аналитический модуль</a:t>
              </a:r>
              <a:endParaRPr lang="en-US" sz="1400" dirty="0">
                <a:solidFill>
                  <a:schemeClr val="tx1"/>
                </a:solidFill>
              </a:endParaRPr>
            </a:p>
          </p:txBody>
        </p:sp>
        <p:sp>
          <p:nvSpPr>
            <p:cNvPr id="51" name="Rounded Rectangle 58"/>
            <p:cNvSpPr/>
            <p:nvPr/>
          </p:nvSpPr>
          <p:spPr>
            <a:xfrm>
              <a:off x="3383679" y="2700870"/>
              <a:ext cx="1998811" cy="489142"/>
            </a:xfrm>
            <a:prstGeom prst="roundRect">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chemeClr val="tx1"/>
                  </a:solidFill>
                </a:rPr>
                <a:t>DATA MINING</a:t>
              </a:r>
            </a:p>
          </p:txBody>
        </p:sp>
      </p:grpSp>
      <p:cxnSp>
        <p:nvCxnSpPr>
          <p:cNvPr id="52" name="Straight Arrow Connector 51"/>
          <p:cNvCxnSpPr/>
          <p:nvPr/>
        </p:nvCxnSpPr>
        <p:spPr>
          <a:xfrm>
            <a:off x="3455508" y="4147576"/>
            <a:ext cx="0" cy="113998"/>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sp>
        <p:nvSpPr>
          <p:cNvPr id="53" name="Rounded Rectangle 54"/>
          <p:cNvSpPr/>
          <p:nvPr/>
        </p:nvSpPr>
        <p:spPr>
          <a:xfrm>
            <a:off x="2464918" y="2038350"/>
            <a:ext cx="2012002" cy="411883"/>
          </a:xfrm>
          <a:prstGeom prst="roundRect">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100" b="1" dirty="0">
                <a:solidFill>
                  <a:schemeClr val="tx1"/>
                </a:solidFill>
              </a:rPr>
              <a:t>Статистические экспертные правила</a:t>
            </a:r>
            <a:endParaRPr lang="en-US" sz="1100" b="1" dirty="0">
              <a:solidFill>
                <a:schemeClr val="tx1"/>
              </a:solidFill>
            </a:endParaRPr>
          </a:p>
        </p:txBody>
      </p:sp>
      <p:grpSp>
        <p:nvGrpSpPr>
          <p:cNvPr id="67" name="Group 93"/>
          <p:cNvGrpSpPr/>
          <p:nvPr/>
        </p:nvGrpSpPr>
        <p:grpSpPr>
          <a:xfrm>
            <a:off x="7012901" y="812981"/>
            <a:ext cx="1961089" cy="1637251"/>
            <a:chOff x="5207974" y="3155481"/>
            <a:chExt cx="1961089" cy="1517095"/>
          </a:xfrm>
        </p:grpSpPr>
        <p:sp>
          <p:nvSpPr>
            <p:cNvPr id="73" name="Rounded Rectangle 34"/>
            <p:cNvSpPr/>
            <p:nvPr/>
          </p:nvSpPr>
          <p:spPr>
            <a:xfrm>
              <a:off x="5207974" y="3155481"/>
              <a:ext cx="1961089" cy="1517095"/>
            </a:xfrm>
            <a:prstGeom prst="roundRect">
              <a:avLst/>
            </a:prstGeom>
            <a:gradFill flip="none" rotWithShape="1">
              <a:gsLst>
                <a:gs pos="0">
                  <a:schemeClr val="accent1">
                    <a:tint val="66000"/>
                    <a:satMod val="160000"/>
                    <a:alpha val="0"/>
                  </a:schemeClr>
                </a:gs>
                <a:gs pos="32000">
                  <a:schemeClr val="bg1"/>
                </a:gs>
              </a:gsLst>
              <a:lin ang="0" scaled="1"/>
              <a:tileRect/>
            </a:gra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ru-RU" sz="1400" dirty="0" smtClean="0">
                  <a:solidFill>
                    <a:schemeClr val="tx1"/>
                  </a:solidFill>
                </a:rPr>
                <a:t>Планирование</a:t>
              </a:r>
              <a:endParaRPr lang="en-US" sz="1400" dirty="0">
                <a:solidFill>
                  <a:schemeClr val="tx1"/>
                </a:solidFill>
              </a:endParaRPr>
            </a:p>
          </p:txBody>
        </p:sp>
        <p:sp>
          <p:nvSpPr>
            <p:cNvPr id="69" name="Rounded Rectangle 67"/>
            <p:cNvSpPr/>
            <p:nvPr/>
          </p:nvSpPr>
          <p:spPr>
            <a:xfrm>
              <a:off x="5348246" y="3555655"/>
              <a:ext cx="1646964" cy="411882"/>
            </a:xfrm>
            <a:prstGeom prst="roundRect">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050" dirty="0">
                  <a:solidFill>
                    <a:schemeClr val="tx1"/>
                  </a:solidFill>
                </a:rPr>
                <a:t>Экспертное</a:t>
              </a:r>
              <a:endParaRPr lang="en-US" sz="1050" dirty="0">
                <a:solidFill>
                  <a:schemeClr val="tx1"/>
                </a:solidFill>
              </a:endParaRPr>
            </a:p>
          </p:txBody>
        </p:sp>
        <p:sp>
          <p:nvSpPr>
            <p:cNvPr id="70" name="Rounded Rectangle 69"/>
            <p:cNvSpPr/>
            <p:nvPr/>
          </p:nvSpPr>
          <p:spPr>
            <a:xfrm>
              <a:off x="5348246" y="4058726"/>
              <a:ext cx="1646964" cy="489141"/>
            </a:xfrm>
            <a:prstGeom prst="roundRect">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100" dirty="0">
                  <a:solidFill>
                    <a:schemeClr val="tx1"/>
                  </a:solidFill>
                </a:rPr>
                <a:t>математическая ОПТИМИЗАЦИЯ</a:t>
              </a:r>
              <a:endParaRPr lang="en-US" sz="1100" dirty="0">
                <a:solidFill>
                  <a:schemeClr val="tx1"/>
                </a:solidFill>
              </a:endParaRPr>
            </a:p>
          </p:txBody>
        </p:sp>
      </p:grpSp>
      <p:sp>
        <p:nvSpPr>
          <p:cNvPr id="54" name="TextBox 53"/>
          <p:cNvSpPr txBox="1"/>
          <p:nvPr/>
        </p:nvSpPr>
        <p:spPr>
          <a:xfrm>
            <a:off x="5958534" y="2688258"/>
            <a:ext cx="859407" cy="430887"/>
          </a:xfrm>
          <a:prstGeom prst="rect">
            <a:avLst/>
          </a:prstGeom>
          <a:noFill/>
        </p:spPr>
        <p:txBody>
          <a:bodyPr wrap="square" rtlCol="0">
            <a:spAutoFit/>
          </a:bodyPr>
          <a:lstStyle/>
          <a:p>
            <a:pPr algn="ctr"/>
            <a:r>
              <a:rPr lang="ru-RU" sz="1100" dirty="0" smtClean="0">
                <a:effectLst>
                  <a:glow rad="203200">
                    <a:schemeClr val="bg1">
                      <a:alpha val="80000"/>
                    </a:schemeClr>
                  </a:glow>
                </a:effectLst>
              </a:rPr>
              <a:t>Недели/ Месяцы</a:t>
            </a:r>
            <a:endParaRPr lang="en-US" sz="1100" dirty="0">
              <a:effectLst>
                <a:glow rad="203200">
                  <a:schemeClr val="bg1">
                    <a:alpha val="80000"/>
                  </a:schemeClr>
                </a:glow>
              </a:effectLst>
            </a:endParaRPr>
          </a:p>
        </p:txBody>
      </p:sp>
      <p:sp>
        <p:nvSpPr>
          <p:cNvPr id="11" name="Rounded Rectangle 11"/>
          <p:cNvSpPr/>
          <p:nvPr/>
        </p:nvSpPr>
        <p:spPr>
          <a:xfrm>
            <a:off x="76200" y="819150"/>
            <a:ext cx="1870085" cy="1730362"/>
          </a:xfrm>
          <a:prstGeom prst="round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ru-RU" sz="1400" dirty="0" smtClean="0">
                <a:solidFill>
                  <a:sysClr val="windowText" lastClr="000000"/>
                </a:solidFill>
              </a:rPr>
              <a:t>Информация с датчиков по работе оборудования</a:t>
            </a:r>
            <a:endParaRPr lang="en-US" sz="1400" dirty="0">
              <a:solidFill>
                <a:sysClr val="windowText" lastClr="000000"/>
              </a:solidFill>
            </a:endParaRPr>
          </a:p>
        </p:txBody>
      </p:sp>
      <p:pic>
        <p:nvPicPr>
          <p:cNvPr id="60" name="Picture 61"/>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1241898" y="980724"/>
            <a:ext cx="398783" cy="476912"/>
          </a:xfrm>
          <a:prstGeom prst="rect">
            <a:avLst/>
          </a:prstGeom>
          <a:solidFill>
            <a:schemeClr val="lt1">
              <a:alpha val="0"/>
            </a:schemeClr>
          </a:solidFill>
        </p:spPr>
      </p:pic>
      <p:sp>
        <p:nvSpPr>
          <p:cNvPr id="45" name="TextBox 44"/>
          <p:cNvSpPr txBox="1"/>
          <p:nvPr/>
        </p:nvSpPr>
        <p:spPr>
          <a:xfrm>
            <a:off x="8858412" y="4857750"/>
            <a:ext cx="407586" cy="261610"/>
          </a:xfrm>
          <a:prstGeom prst="rect">
            <a:avLst/>
          </a:prstGeom>
          <a:noFill/>
        </p:spPr>
        <p:txBody>
          <a:bodyPr wrap="square" rtlCol="0">
            <a:spAutoFit/>
          </a:bodyPr>
          <a:lstStyle/>
          <a:p>
            <a:fld id="{605193EE-EE2B-4097-9A40-9383CB0A83DC}" type="slidenum">
              <a:rPr lang="en-US" sz="1100" smtClean="0">
                <a:solidFill>
                  <a:schemeClr val="bg1"/>
                </a:solidFill>
              </a:rPr>
              <a:t>6</a:t>
            </a:fld>
            <a:endParaRPr lang="en-US" sz="1100" dirty="0">
              <a:solidFill>
                <a:schemeClr val="bg1"/>
              </a:solidFill>
            </a:endParaRPr>
          </a:p>
        </p:txBody>
      </p:sp>
      <p:pic>
        <p:nvPicPr>
          <p:cNvPr id="49" name="Picture 38"/>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838759" y="970333"/>
            <a:ext cx="398783" cy="476912"/>
          </a:xfrm>
          <a:prstGeom prst="rect">
            <a:avLst/>
          </a:prstGeom>
          <a:solidFill>
            <a:schemeClr val="lt1">
              <a:alpha val="0"/>
            </a:schemeClr>
          </a:solidFill>
        </p:spPr>
      </p:pic>
      <p:pic>
        <p:nvPicPr>
          <p:cNvPr id="56" name="Picture 39"/>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439976" y="970333"/>
            <a:ext cx="398783" cy="476912"/>
          </a:xfrm>
          <a:prstGeom prst="rect">
            <a:avLst/>
          </a:prstGeom>
          <a:solidFill>
            <a:schemeClr val="lt1">
              <a:alpha val="0"/>
            </a:schemeClr>
          </a:solidFill>
        </p:spPr>
      </p:pic>
      <p:sp>
        <p:nvSpPr>
          <p:cNvPr id="58" name="Rounded Rectangle 57"/>
          <p:cNvSpPr/>
          <p:nvPr/>
        </p:nvSpPr>
        <p:spPr>
          <a:xfrm>
            <a:off x="5056696" y="800731"/>
            <a:ext cx="1692906" cy="864399"/>
          </a:xfrm>
          <a:prstGeom prst="round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000"/>
            <a:r>
              <a:rPr lang="ru-RU" sz="1400" dirty="0">
                <a:solidFill>
                  <a:schemeClr val="tx1"/>
                </a:solidFill>
              </a:rPr>
              <a:t>Вероятность </a:t>
            </a:r>
            <a:r>
              <a:rPr lang="ru-RU" sz="1400" dirty="0" smtClean="0">
                <a:solidFill>
                  <a:schemeClr val="tx1"/>
                </a:solidFill>
              </a:rPr>
              <a:t>инцидента</a:t>
            </a:r>
          </a:p>
          <a:p>
            <a:pPr marL="36000"/>
            <a:r>
              <a:rPr lang="ru-RU" sz="1100" dirty="0" smtClean="0">
                <a:solidFill>
                  <a:schemeClr val="tx1"/>
                </a:solidFill>
              </a:rPr>
              <a:t>Нестандартное поведение датчиков</a:t>
            </a:r>
          </a:p>
        </p:txBody>
      </p:sp>
    </p:spTree>
    <p:extLst>
      <p:ext uri="{BB962C8B-B14F-4D97-AF65-F5344CB8AC3E}">
        <p14:creationId xmlns:p14="http://schemas.microsoft.com/office/powerpoint/2010/main" val="172227721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bwMode="auto">
          <a:xfrm>
            <a:off x="22626" y="571500"/>
            <a:ext cx="8984214" cy="3296394"/>
          </a:xfrm>
          <a:prstGeom prst="roundRect">
            <a:avLst>
              <a:gd name="adj" fmla="val 4790"/>
            </a:avLst>
          </a:prstGeom>
          <a:solidFill>
            <a:schemeClr val="bg1"/>
          </a:solidFill>
          <a:ln w="28575">
            <a:solidFill>
              <a:schemeClr val="tx2">
                <a:lumMod val="50000"/>
                <a:lumOff val="50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72000" rIns="91440" bIns="45720" numCol="1" rtlCol="0" anchor="t" anchorCtr="0" compatLnSpc="1">
            <a:prstTxWarp prst="textNoShape">
              <a:avLst/>
            </a:prstTxWarp>
            <a:noAutofit/>
          </a:bodyPr>
          <a:lstStyle/>
          <a:p>
            <a:pPr algn="ctr"/>
            <a:endParaRPr lang="en-GB" sz="1050" dirty="0"/>
          </a:p>
        </p:txBody>
      </p:sp>
      <p:sp>
        <p:nvSpPr>
          <p:cNvPr id="55" name="Rounded Rectangle 54"/>
          <p:cNvSpPr/>
          <p:nvPr/>
        </p:nvSpPr>
        <p:spPr bwMode="auto">
          <a:xfrm>
            <a:off x="7429419" y="667165"/>
            <a:ext cx="1477228" cy="1718862"/>
          </a:xfrm>
          <a:prstGeom prst="roundRect">
            <a:avLst>
              <a:gd name="adj" fmla="val 4790"/>
            </a:avLst>
          </a:prstGeom>
          <a:noFill/>
          <a:ln w="28575">
            <a:solidFill>
              <a:schemeClr val="bg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72000" rIns="91440" bIns="45720" numCol="1" rtlCol="0" anchor="t" anchorCtr="0" compatLnSpc="1">
            <a:prstTxWarp prst="textNoShape">
              <a:avLst/>
            </a:prstTxWarp>
            <a:noAutofit/>
          </a:bodyPr>
          <a:lstStyle/>
          <a:p>
            <a:pPr algn="ctr"/>
            <a:endParaRPr lang="en-GB" sz="1050" dirty="0"/>
          </a:p>
        </p:txBody>
      </p:sp>
      <p:sp>
        <p:nvSpPr>
          <p:cNvPr id="62" name="Rounded Rectangle 61"/>
          <p:cNvSpPr/>
          <p:nvPr/>
        </p:nvSpPr>
        <p:spPr>
          <a:xfrm>
            <a:off x="7485699" y="965730"/>
            <a:ext cx="1366207" cy="138123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45720" numCol="1" spcCol="0" rtlCol="0" fromWordArt="0" anchor="t" anchorCtr="0" forceAA="0" compatLnSpc="1">
            <a:prstTxWarp prst="textNoShape">
              <a:avLst/>
            </a:prstTxWarp>
            <a:noAutofit/>
          </a:bodyPr>
          <a:lstStyle/>
          <a:p>
            <a:pPr algn="ctr"/>
            <a:r>
              <a:rPr lang="ru-RU" sz="1400" dirty="0">
                <a:solidFill>
                  <a:schemeClr val="tx1"/>
                </a:solidFill>
              </a:rPr>
              <a:t>Администрирование</a:t>
            </a:r>
            <a:endParaRPr lang="en-GB" sz="1400" dirty="0">
              <a:solidFill>
                <a:schemeClr val="tx1"/>
              </a:solidFill>
            </a:endParaRPr>
          </a:p>
        </p:txBody>
      </p:sp>
      <p:sp>
        <p:nvSpPr>
          <p:cNvPr id="30" name="Rectangle 35"/>
          <p:cNvSpPr>
            <a:spLocks noChangeArrowheads="1"/>
          </p:cNvSpPr>
          <p:nvPr/>
        </p:nvSpPr>
        <p:spPr bwMode="auto">
          <a:xfrm>
            <a:off x="38100" y="3939902"/>
            <a:ext cx="8984213" cy="765448"/>
          </a:xfrm>
          <a:prstGeom prst="roundRect">
            <a:avLst>
              <a:gd name="adj" fmla="val 8101"/>
            </a:avLst>
          </a:prstGeom>
          <a:solidFill>
            <a:schemeClr val="bg1"/>
          </a:solidFill>
          <a:ln w="28575">
            <a:solidFill>
              <a:schemeClr val="tx2">
                <a:lumMod val="50000"/>
                <a:lumOff val="50000"/>
              </a:schemeClr>
            </a:solidFill>
            <a:miter lim="800000"/>
            <a:headEnd/>
            <a:tailEnd/>
          </a:ln>
          <a:effectLst>
            <a:outerShdw blurRad="50800" dist="38100" dir="2700000" algn="tl" rotWithShape="0">
              <a:prstClr val="black">
                <a:alpha val="40000"/>
              </a:prstClr>
            </a:outerShdw>
          </a:effectLst>
        </p:spPr>
        <p:txBody>
          <a:bodyPr wrap="square" lIns="0" anchor="ctr">
            <a:noAutofit/>
          </a:bodyPr>
          <a:lstStyle/>
          <a:p>
            <a:pPr indent="90488" algn="r" fontAlgn="base">
              <a:spcAft>
                <a:spcPct val="0"/>
              </a:spcAft>
              <a:buClr>
                <a:srgbClr val="FFFFFF"/>
              </a:buClr>
            </a:pPr>
            <a:r>
              <a:rPr lang="ru-RU" sz="1400" dirty="0">
                <a:solidFill>
                  <a:srgbClr val="000000"/>
                </a:solidFill>
                <a:latin typeface="Calibri" pitchFamily="34" charset="0"/>
                <a:cs typeface="Calibri" pitchFamily="34" charset="0"/>
              </a:rPr>
              <a:t>Внешние </a:t>
            </a:r>
            <a:br>
              <a:rPr lang="ru-RU" sz="1400" dirty="0">
                <a:solidFill>
                  <a:srgbClr val="000000"/>
                </a:solidFill>
                <a:latin typeface="Calibri" pitchFamily="34" charset="0"/>
                <a:cs typeface="Calibri" pitchFamily="34" charset="0"/>
              </a:rPr>
            </a:br>
            <a:r>
              <a:rPr lang="ru-RU" sz="1400" dirty="0">
                <a:solidFill>
                  <a:srgbClr val="000000"/>
                </a:solidFill>
                <a:latin typeface="Calibri" pitchFamily="34" charset="0"/>
                <a:cs typeface="Calibri" pitchFamily="34" charset="0"/>
              </a:rPr>
              <a:t>источники </a:t>
            </a:r>
            <a:endParaRPr lang="en-US" sz="1400" dirty="0" smtClean="0">
              <a:solidFill>
                <a:srgbClr val="000000"/>
              </a:solidFill>
              <a:latin typeface="Calibri" pitchFamily="34" charset="0"/>
              <a:cs typeface="Calibri" pitchFamily="34" charset="0"/>
            </a:endParaRPr>
          </a:p>
          <a:p>
            <a:pPr indent="90488" algn="r" fontAlgn="base">
              <a:spcAft>
                <a:spcPct val="0"/>
              </a:spcAft>
              <a:buClr>
                <a:srgbClr val="FFFFFF"/>
              </a:buClr>
            </a:pPr>
            <a:r>
              <a:rPr lang="ru-RU" sz="1400" dirty="0" smtClean="0">
                <a:solidFill>
                  <a:srgbClr val="000000"/>
                </a:solidFill>
                <a:latin typeface="Calibri" pitchFamily="34" charset="0"/>
                <a:cs typeface="Calibri" pitchFamily="34" charset="0"/>
              </a:rPr>
              <a:t>данны</a:t>
            </a:r>
            <a:r>
              <a:rPr lang="ru-RU" sz="1600" dirty="0" smtClean="0">
                <a:solidFill>
                  <a:srgbClr val="000000"/>
                </a:solidFill>
                <a:latin typeface="Calibri" pitchFamily="34" charset="0"/>
                <a:cs typeface="Calibri" pitchFamily="34" charset="0"/>
              </a:rPr>
              <a:t>х</a:t>
            </a:r>
            <a:endParaRPr lang="en-US" sz="1600" dirty="0">
              <a:solidFill>
                <a:srgbClr val="000000"/>
              </a:solidFill>
              <a:latin typeface="Calibri" pitchFamily="34" charset="0"/>
              <a:cs typeface="Calibri" pitchFamily="34" charset="0"/>
            </a:endParaRPr>
          </a:p>
        </p:txBody>
      </p:sp>
      <p:sp>
        <p:nvSpPr>
          <p:cNvPr id="4" name="Title 3"/>
          <p:cNvSpPr>
            <a:spLocks noGrp="1"/>
          </p:cNvSpPr>
          <p:nvPr>
            <p:ph type="title" idx="4294967295"/>
          </p:nvPr>
        </p:nvSpPr>
        <p:spPr>
          <a:xfrm>
            <a:off x="99448" y="211541"/>
            <a:ext cx="7419002" cy="338554"/>
          </a:xfrm>
        </p:spPr>
        <p:txBody>
          <a:bodyPr/>
          <a:lstStyle/>
          <a:p>
            <a:pPr algn="l"/>
            <a:r>
              <a:rPr lang="ru-RU" dirty="0" smtClean="0"/>
              <a:t>Архитектура </a:t>
            </a:r>
            <a:r>
              <a:rPr lang="en-US" dirty="0" smtClean="0"/>
              <a:t>SAS </a:t>
            </a:r>
            <a:r>
              <a:rPr lang="en-US" dirty="0"/>
              <a:t>Predictive asset </a:t>
            </a:r>
            <a:r>
              <a:rPr lang="en-US" dirty="0" smtClean="0"/>
              <a:t>maintenance</a:t>
            </a:r>
            <a:endParaRPr lang="en-US" dirty="0"/>
          </a:p>
        </p:txBody>
      </p:sp>
      <p:sp>
        <p:nvSpPr>
          <p:cNvPr id="35" name="Rounded Rectangle 34"/>
          <p:cNvSpPr/>
          <p:nvPr/>
        </p:nvSpPr>
        <p:spPr bwMode="auto">
          <a:xfrm>
            <a:off x="132675" y="2419350"/>
            <a:ext cx="8782725" cy="962774"/>
          </a:xfrm>
          <a:prstGeom prst="roundRect">
            <a:avLst>
              <a:gd name="adj" fmla="val 7462"/>
            </a:avLst>
          </a:prstGeom>
          <a:solidFill>
            <a:schemeClr val="accent6"/>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r>
              <a:rPr lang="ru-RU" dirty="0" smtClean="0">
                <a:solidFill>
                  <a:schemeClr val="bg1"/>
                </a:solidFill>
                <a:effectLst>
                  <a:outerShdw blurRad="38100" dist="38100" dir="2700000" algn="tl">
                    <a:srgbClr val="000000">
                      <a:alpha val="43137"/>
                    </a:srgbClr>
                  </a:outerShdw>
                </a:effectLst>
              </a:rPr>
              <a:t>Инструменты аналитики</a:t>
            </a:r>
            <a:endParaRPr lang="en-US" dirty="0">
              <a:solidFill>
                <a:schemeClr val="bg1"/>
              </a:solidFill>
              <a:effectLst>
                <a:outerShdw blurRad="38100" dist="38100" dir="2700000" algn="tl">
                  <a:srgbClr val="000000">
                    <a:alpha val="43137"/>
                  </a:srgbClr>
                </a:outerShdw>
              </a:effectLst>
            </a:endParaRPr>
          </a:p>
        </p:txBody>
      </p:sp>
      <p:sp>
        <p:nvSpPr>
          <p:cNvPr id="34" name="AutoShape 26"/>
          <p:cNvSpPr>
            <a:spLocks noChangeArrowheads="1"/>
          </p:cNvSpPr>
          <p:nvPr/>
        </p:nvSpPr>
        <p:spPr bwMode="auto">
          <a:xfrm>
            <a:off x="868293" y="4056617"/>
            <a:ext cx="724614" cy="539354"/>
          </a:xfrm>
          <a:prstGeom prst="can">
            <a:avLst>
              <a:gd name="adj" fmla="val 25000"/>
            </a:avLst>
          </a:prstGeom>
          <a:solidFill>
            <a:schemeClr val="accent5">
              <a:lumMod val="75000"/>
            </a:schemeClr>
          </a:solidFill>
          <a:ln w="12700">
            <a:solidFill>
              <a:schemeClr val="tx1"/>
            </a:solidFill>
            <a:round/>
            <a:headEnd/>
            <a:tailEnd/>
          </a:ln>
        </p:spPr>
        <p:txBody>
          <a:bodyPr anchor="ctr"/>
          <a:lstStyle/>
          <a:p>
            <a:pPr algn="ctr">
              <a:spcBef>
                <a:spcPct val="50000"/>
              </a:spcBef>
              <a:spcAft>
                <a:spcPct val="17000"/>
              </a:spcAft>
              <a:buClr>
                <a:schemeClr val="tx1"/>
              </a:buClr>
              <a:buFont typeface="Wingdings" pitchFamily="2" charset="2"/>
              <a:buNone/>
            </a:pPr>
            <a:r>
              <a:rPr lang="en-GB" sz="1000" dirty="0">
                <a:solidFill>
                  <a:schemeClr val="bg1"/>
                </a:solidFill>
              </a:rPr>
              <a:t>ERP</a:t>
            </a:r>
          </a:p>
        </p:txBody>
      </p:sp>
      <p:sp>
        <p:nvSpPr>
          <p:cNvPr id="36" name="AutoShape 26"/>
          <p:cNvSpPr>
            <a:spLocks noChangeArrowheads="1"/>
          </p:cNvSpPr>
          <p:nvPr/>
        </p:nvSpPr>
        <p:spPr bwMode="auto">
          <a:xfrm>
            <a:off x="99448" y="4056617"/>
            <a:ext cx="724614" cy="539354"/>
          </a:xfrm>
          <a:prstGeom prst="can">
            <a:avLst>
              <a:gd name="adj" fmla="val 25000"/>
            </a:avLst>
          </a:prstGeom>
          <a:solidFill>
            <a:schemeClr val="accent5">
              <a:lumMod val="75000"/>
            </a:schemeClr>
          </a:solidFill>
          <a:ln w="12700">
            <a:solidFill>
              <a:schemeClr val="tx1"/>
            </a:solidFill>
            <a:round/>
            <a:headEnd/>
            <a:tailEnd/>
          </a:ln>
        </p:spPr>
        <p:txBody>
          <a:bodyPr anchor="ctr"/>
          <a:lstStyle/>
          <a:p>
            <a:pPr algn="ctr">
              <a:spcBef>
                <a:spcPct val="50000"/>
              </a:spcBef>
              <a:spcAft>
                <a:spcPct val="17000"/>
              </a:spcAft>
              <a:buClr>
                <a:schemeClr val="tx1"/>
              </a:buClr>
              <a:buFont typeface="Wingdings" pitchFamily="2" charset="2"/>
              <a:buNone/>
            </a:pPr>
            <a:r>
              <a:rPr lang="en-GB" sz="1000" dirty="0">
                <a:solidFill>
                  <a:schemeClr val="bg1"/>
                </a:solidFill>
              </a:rPr>
              <a:t>SCADA</a:t>
            </a:r>
          </a:p>
        </p:txBody>
      </p:sp>
      <p:sp>
        <p:nvSpPr>
          <p:cNvPr id="38" name="AutoShape 26"/>
          <p:cNvSpPr>
            <a:spLocks noChangeArrowheads="1"/>
          </p:cNvSpPr>
          <p:nvPr/>
        </p:nvSpPr>
        <p:spPr bwMode="auto">
          <a:xfrm>
            <a:off x="4812532" y="4056617"/>
            <a:ext cx="724614" cy="539354"/>
          </a:xfrm>
          <a:prstGeom prst="can">
            <a:avLst>
              <a:gd name="adj" fmla="val 25000"/>
            </a:avLst>
          </a:prstGeom>
          <a:solidFill>
            <a:schemeClr val="accent5">
              <a:lumMod val="75000"/>
            </a:schemeClr>
          </a:solidFill>
          <a:ln w="12700">
            <a:solidFill>
              <a:schemeClr val="tx1"/>
            </a:solidFill>
            <a:round/>
            <a:headEnd/>
            <a:tailEnd/>
          </a:ln>
        </p:spPr>
        <p:txBody>
          <a:bodyPr anchor="ctr"/>
          <a:lstStyle/>
          <a:p>
            <a:pPr algn="ctr">
              <a:spcBef>
                <a:spcPct val="50000"/>
              </a:spcBef>
              <a:spcAft>
                <a:spcPct val="17000"/>
              </a:spcAft>
              <a:buClr>
                <a:schemeClr val="tx1"/>
              </a:buClr>
              <a:buFont typeface="Wingdings" pitchFamily="2" charset="2"/>
              <a:buNone/>
            </a:pPr>
            <a:r>
              <a:rPr lang="ru-RU" sz="900" dirty="0" smtClean="0">
                <a:solidFill>
                  <a:schemeClr val="bg1"/>
                </a:solidFill>
              </a:rPr>
              <a:t>Архивные</a:t>
            </a:r>
            <a:r>
              <a:rPr lang="ru-RU" sz="1000" dirty="0" smtClean="0">
                <a:solidFill>
                  <a:schemeClr val="bg1"/>
                </a:solidFill>
              </a:rPr>
              <a:t> данные</a:t>
            </a:r>
            <a:endParaRPr lang="en-GB" sz="1000" dirty="0">
              <a:solidFill>
                <a:schemeClr val="bg1"/>
              </a:solidFill>
            </a:endParaRPr>
          </a:p>
        </p:txBody>
      </p:sp>
      <p:sp>
        <p:nvSpPr>
          <p:cNvPr id="39" name="AutoShape 26"/>
          <p:cNvSpPr>
            <a:spLocks noChangeArrowheads="1"/>
          </p:cNvSpPr>
          <p:nvPr/>
        </p:nvSpPr>
        <p:spPr bwMode="auto">
          <a:xfrm>
            <a:off x="3943673" y="4056617"/>
            <a:ext cx="824628" cy="539354"/>
          </a:xfrm>
          <a:prstGeom prst="can">
            <a:avLst>
              <a:gd name="adj" fmla="val 25000"/>
            </a:avLst>
          </a:prstGeom>
          <a:solidFill>
            <a:schemeClr val="accent5">
              <a:lumMod val="75000"/>
            </a:schemeClr>
          </a:solidFill>
          <a:ln w="12700">
            <a:solidFill>
              <a:schemeClr val="tx1"/>
            </a:solidFill>
            <a:round/>
            <a:headEnd/>
            <a:tailEnd/>
          </a:ln>
        </p:spPr>
        <p:txBody>
          <a:bodyPr anchor="ctr"/>
          <a:lstStyle/>
          <a:p>
            <a:pPr algn="ctr">
              <a:spcBef>
                <a:spcPct val="50000"/>
              </a:spcBef>
              <a:spcAft>
                <a:spcPct val="17000"/>
              </a:spcAft>
              <a:buClr>
                <a:schemeClr val="tx1"/>
              </a:buClr>
              <a:buFont typeface="Wingdings" pitchFamily="2" charset="2"/>
              <a:buNone/>
            </a:pPr>
            <a:r>
              <a:rPr lang="ru-RU" sz="1000" dirty="0">
                <a:solidFill>
                  <a:schemeClr val="bg1"/>
                </a:solidFill>
              </a:rPr>
              <a:t>Плановые системы</a:t>
            </a:r>
            <a:endParaRPr lang="en-GB" sz="1000" dirty="0">
              <a:solidFill>
                <a:schemeClr val="bg1"/>
              </a:solidFill>
            </a:endParaRPr>
          </a:p>
        </p:txBody>
      </p:sp>
      <p:sp>
        <p:nvSpPr>
          <p:cNvPr id="40" name="AutoShape 26"/>
          <p:cNvSpPr>
            <a:spLocks noChangeArrowheads="1"/>
          </p:cNvSpPr>
          <p:nvPr/>
        </p:nvSpPr>
        <p:spPr bwMode="auto">
          <a:xfrm>
            <a:off x="3174828" y="4056617"/>
            <a:ext cx="724614" cy="539354"/>
          </a:xfrm>
          <a:prstGeom prst="can">
            <a:avLst>
              <a:gd name="adj" fmla="val 25000"/>
            </a:avLst>
          </a:prstGeom>
          <a:solidFill>
            <a:schemeClr val="accent5">
              <a:lumMod val="75000"/>
            </a:schemeClr>
          </a:solidFill>
          <a:ln w="12700">
            <a:solidFill>
              <a:schemeClr val="tx1"/>
            </a:solidFill>
            <a:round/>
            <a:headEnd/>
            <a:tailEnd/>
          </a:ln>
        </p:spPr>
        <p:txBody>
          <a:bodyPr anchor="ctr"/>
          <a:lstStyle/>
          <a:p>
            <a:pPr algn="ctr">
              <a:spcBef>
                <a:spcPct val="50000"/>
              </a:spcBef>
              <a:spcAft>
                <a:spcPct val="17000"/>
              </a:spcAft>
              <a:buClr>
                <a:schemeClr val="tx1"/>
              </a:buClr>
              <a:buFont typeface="Wingdings" pitchFamily="2" charset="2"/>
              <a:buNone/>
            </a:pPr>
            <a:r>
              <a:rPr lang="ru-RU" sz="1000" dirty="0">
                <a:solidFill>
                  <a:schemeClr val="bg1"/>
                </a:solidFill>
              </a:rPr>
              <a:t>ТОРО</a:t>
            </a:r>
            <a:endParaRPr lang="en-GB" sz="1000" dirty="0">
              <a:solidFill>
                <a:schemeClr val="bg1"/>
              </a:solidFill>
            </a:endParaRPr>
          </a:p>
        </p:txBody>
      </p:sp>
      <p:sp>
        <p:nvSpPr>
          <p:cNvPr id="66" name="AutoShape 12"/>
          <p:cNvSpPr>
            <a:spLocks noChangeArrowheads="1"/>
          </p:cNvSpPr>
          <p:nvPr/>
        </p:nvSpPr>
        <p:spPr bwMode="auto">
          <a:xfrm>
            <a:off x="1713406" y="2821166"/>
            <a:ext cx="1222404" cy="457723"/>
          </a:xfrm>
          <a:prstGeom prst="roundRect">
            <a:avLst>
              <a:gd name="adj" fmla="val 16667"/>
            </a:avLst>
          </a:prstGeom>
          <a:solidFill>
            <a:schemeClr val="accent6">
              <a:lumMod val="75000"/>
            </a:schemeClr>
          </a:solidFill>
          <a:ln w="34925">
            <a:solidFill>
              <a:schemeClr val="bg1"/>
            </a:solidFill>
            <a:headEnd/>
            <a:tailEnd/>
          </a:ln>
          <a:scene3d>
            <a:camera prst="orthographicFront">
              <a:rot lat="0" lon="0" rev="0"/>
            </a:camera>
            <a:lightRig rig="balanced" dir="t">
              <a:rot lat="0" lon="0" rev="5100000"/>
            </a:lightRig>
          </a:scene3d>
          <a:sp3d contourW="6350">
            <a:bevelT w="29210" h="12700"/>
            <a:contourClr>
              <a:schemeClr val="accent1">
                <a:lumMod val="60000"/>
                <a:lumOff val="40000"/>
              </a:schemeClr>
            </a:contourClr>
          </a:sp3d>
        </p:spPr>
        <p:style>
          <a:lnRef idx="0">
            <a:schemeClr val="accent5"/>
          </a:lnRef>
          <a:fillRef idx="3">
            <a:schemeClr val="accent5"/>
          </a:fillRef>
          <a:effectRef idx="3">
            <a:schemeClr val="accent5"/>
          </a:effectRef>
          <a:fontRef idx="minor">
            <a:schemeClr val="lt1"/>
          </a:fontRef>
        </p:style>
        <p:txBody>
          <a:bodyPr wrap="square" anchor="ctr"/>
          <a:lstStyle/>
          <a:p>
            <a:pPr algn="ctr" eaLnBrk="0" hangingPunct="0">
              <a:lnSpc>
                <a:spcPct val="110000"/>
              </a:lnSpc>
              <a:spcBef>
                <a:spcPct val="0"/>
              </a:spcBef>
              <a:spcAft>
                <a:spcPct val="0"/>
              </a:spcAft>
            </a:pPr>
            <a:r>
              <a:rPr lang="en-US" sz="1050" dirty="0">
                <a:solidFill>
                  <a:srgbClr val="FFFFFF"/>
                </a:solidFill>
                <a:cs typeface="Arial"/>
              </a:rPr>
              <a:t>Data Mining</a:t>
            </a:r>
          </a:p>
        </p:txBody>
      </p:sp>
      <p:sp>
        <p:nvSpPr>
          <p:cNvPr id="67" name="AutoShape 12"/>
          <p:cNvSpPr>
            <a:spLocks noChangeArrowheads="1"/>
          </p:cNvSpPr>
          <p:nvPr/>
        </p:nvSpPr>
        <p:spPr bwMode="auto">
          <a:xfrm>
            <a:off x="3053402" y="2822687"/>
            <a:ext cx="1374880" cy="457723"/>
          </a:xfrm>
          <a:prstGeom prst="roundRect">
            <a:avLst>
              <a:gd name="adj" fmla="val 16667"/>
            </a:avLst>
          </a:prstGeom>
          <a:solidFill>
            <a:schemeClr val="accent6">
              <a:lumMod val="75000"/>
            </a:schemeClr>
          </a:solidFill>
          <a:ln w="34925">
            <a:solidFill>
              <a:schemeClr val="bg1"/>
            </a:solidFill>
            <a:headEnd/>
            <a:tailEnd/>
          </a:ln>
          <a:scene3d>
            <a:camera prst="orthographicFront">
              <a:rot lat="0" lon="0" rev="0"/>
            </a:camera>
            <a:lightRig rig="balanced" dir="t">
              <a:rot lat="0" lon="0" rev="5100000"/>
            </a:lightRig>
          </a:scene3d>
          <a:sp3d contourW="6350">
            <a:bevelT w="29210" h="12700"/>
            <a:contourClr>
              <a:schemeClr val="accent1">
                <a:lumMod val="60000"/>
                <a:lumOff val="40000"/>
              </a:schemeClr>
            </a:contourClr>
          </a:sp3d>
        </p:spPr>
        <p:style>
          <a:lnRef idx="0">
            <a:schemeClr val="accent5"/>
          </a:lnRef>
          <a:fillRef idx="3">
            <a:schemeClr val="accent5"/>
          </a:fillRef>
          <a:effectRef idx="3">
            <a:schemeClr val="accent5"/>
          </a:effectRef>
          <a:fontRef idx="minor">
            <a:schemeClr val="lt1"/>
          </a:fontRef>
        </p:style>
        <p:txBody>
          <a:bodyPr wrap="square" anchor="ctr"/>
          <a:lstStyle/>
          <a:p>
            <a:pPr algn="ctr" eaLnBrk="0" hangingPunct="0">
              <a:lnSpc>
                <a:spcPct val="110000"/>
              </a:lnSpc>
              <a:spcBef>
                <a:spcPct val="0"/>
              </a:spcBef>
              <a:spcAft>
                <a:spcPct val="0"/>
              </a:spcAft>
            </a:pPr>
            <a:r>
              <a:rPr lang="ru-RU" sz="1050" dirty="0">
                <a:solidFill>
                  <a:srgbClr val="FFFFFF"/>
                </a:solidFill>
                <a:cs typeface="Arial"/>
              </a:rPr>
              <a:t>Прогнозирование временных рядов</a:t>
            </a:r>
            <a:endParaRPr lang="en-US" sz="1050" dirty="0">
              <a:solidFill>
                <a:srgbClr val="FFFFFF"/>
              </a:solidFill>
              <a:cs typeface="Arial"/>
            </a:endParaRPr>
          </a:p>
        </p:txBody>
      </p:sp>
      <p:sp>
        <p:nvSpPr>
          <p:cNvPr id="68" name="AutoShape 12"/>
          <p:cNvSpPr>
            <a:spLocks noChangeArrowheads="1"/>
          </p:cNvSpPr>
          <p:nvPr/>
        </p:nvSpPr>
        <p:spPr bwMode="auto">
          <a:xfrm>
            <a:off x="4545875" y="2822687"/>
            <a:ext cx="1295400" cy="457723"/>
          </a:xfrm>
          <a:prstGeom prst="roundRect">
            <a:avLst>
              <a:gd name="adj" fmla="val 16667"/>
            </a:avLst>
          </a:prstGeom>
          <a:solidFill>
            <a:schemeClr val="accent6">
              <a:lumMod val="75000"/>
            </a:schemeClr>
          </a:solidFill>
          <a:ln w="34925">
            <a:solidFill>
              <a:schemeClr val="bg1"/>
            </a:solidFill>
            <a:headEnd/>
            <a:tailEnd/>
          </a:ln>
          <a:scene3d>
            <a:camera prst="orthographicFront">
              <a:rot lat="0" lon="0" rev="0"/>
            </a:camera>
            <a:lightRig rig="balanced" dir="t">
              <a:rot lat="0" lon="0" rev="5100000"/>
            </a:lightRig>
          </a:scene3d>
          <a:sp3d contourW="6350">
            <a:bevelT w="29210" h="12700"/>
            <a:contourClr>
              <a:schemeClr val="accent1">
                <a:lumMod val="60000"/>
                <a:lumOff val="40000"/>
              </a:schemeClr>
            </a:contourClr>
          </a:sp3d>
        </p:spPr>
        <p:style>
          <a:lnRef idx="0">
            <a:schemeClr val="accent5"/>
          </a:lnRef>
          <a:fillRef idx="3">
            <a:schemeClr val="accent5"/>
          </a:fillRef>
          <a:effectRef idx="3">
            <a:schemeClr val="accent5"/>
          </a:effectRef>
          <a:fontRef idx="minor">
            <a:schemeClr val="lt1"/>
          </a:fontRef>
        </p:style>
        <p:txBody>
          <a:bodyPr wrap="square" anchor="ctr"/>
          <a:lstStyle/>
          <a:p>
            <a:pPr algn="ctr" eaLnBrk="0" hangingPunct="0">
              <a:lnSpc>
                <a:spcPct val="110000"/>
              </a:lnSpc>
              <a:spcBef>
                <a:spcPct val="0"/>
              </a:spcBef>
              <a:spcAft>
                <a:spcPct val="0"/>
              </a:spcAft>
            </a:pPr>
            <a:r>
              <a:rPr lang="ru-RU" sz="1050" dirty="0">
                <a:solidFill>
                  <a:srgbClr val="FFFFFF"/>
                </a:solidFill>
                <a:cs typeface="Arial"/>
              </a:rPr>
              <a:t>Оптимизация</a:t>
            </a:r>
            <a:endParaRPr lang="en-US" sz="1050" dirty="0">
              <a:solidFill>
                <a:srgbClr val="FFFFFF"/>
              </a:solidFill>
              <a:cs typeface="Arial"/>
            </a:endParaRPr>
          </a:p>
        </p:txBody>
      </p:sp>
      <p:sp>
        <p:nvSpPr>
          <p:cNvPr id="69" name="AutoShape 12"/>
          <p:cNvSpPr>
            <a:spLocks noChangeArrowheads="1"/>
          </p:cNvSpPr>
          <p:nvPr/>
        </p:nvSpPr>
        <p:spPr bwMode="auto">
          <a:xfrm>
            <a:off x="5958868" y="2822687"/>
            <a:ext cx="1314940" cy="457723"/>
          </a:xfrm>
          <a:prstGeom prst="roundRect">
            <a:avLst>
              <a:gd name="adj" fmla="val 16667"/>
            </a:avLst>
          </a:prstGeom>
          <a:solidFill>
            <a:schemeClr val="accent6">
              <a:lumMod val="75000"/>
            </a:schemeClr>
          </a:solidFill>
          <a:ln w="34925">
            <a:solidFill>
              <a:schemeClr val="bg1"/>
            </a:solidFill>
            <a:headEnd/>
            <a:tailEnd/>
          </a:ln>
          <a:scene3d>
            <a:camera prst="orthographicFront">
              <a:rot lat="0" lon="0" rev="0"/>
            </a:camera>
            <a:lightRig rig="balanced" dir="t">
              <a:rot lat="0" lon="0" rev="5100000"/>
            </a:lightRig>
          </a:scene3d>
          <a:sp3d contourW="6350">
            <a:bevelT w="29210" h="12700"/>
            <a:contourClr>
              <a:schemeClr val="accent1">
                <a:lumMod val="60000"/>
                <a:lumOff val="40000"/>
              </a:schemeClr>
            </a:contourClr>
          </a:sp3d>
        </p:spPr>
        <p:style>
          <a:lnRef idx="0">
            <a:schemeClr val="accent5"/>
          </a:lnRef>
          <a:fillRef idx="3">
            <a:schemeClr val="accent5"/>
          </a:fillRef>
          <a:effectRef idx="3">
            <a:schemeClr val="accent5"/>
          </a:effectRef>
          <a:fontRef idx="minor">
            <a:schemeClr val="lt1"/>
          </a:fontRef>
        </p:style>
        <p:txBody>
          <a:bodyPr wrap="square" anchor="ctr"/>
          <a:lstStyle/>
          <a:p>
            <a:pPr algn="ctr" eaLnBrk="0" hangingPunct="0">
              <a:lnSpc>
                <a:spcPct val="110000"/>
              </a:lnSpc>
              <a:spcBef>
                <a:spcPct val="0"/>
              </a:spcBef>
              <a:spcAft>
                <a:spcPct val="0"/>
              </a:spcAft>
            </a:pPr>
            <a:r>
              <a:rPr lang="ru-RU" sz="1050" dirty="0">
                <a:solidFill>
                  <a:srgbClr val="FFFFFF"/>
                </a:solidFill>
                <a:cs typeface="Arial"/>
              </a:rPr>
              <a:t>Визуализация данных</a:t>
            </a:r>
            <a:endParaRPr lang="en-US" sz="1050" dirty="0">
              <a:solidFill>
                <a:srgbClr val="FFFFFF"/>
              </a:solidFill>
              <a:cs typeface="Arial"/>
            </a:endParaRPr>
          </a:p>
        </p:txBody>
      </p:sp>
      <p:sp>
        <p:nvSpPr>
          <p:cNvPr id="70" name="AutoShape 12"/>
          <p:cNvSpPr>
            <a:spLocks noChangeArrowheads="1"/>
          </p:cNvSpPr>
          <p:nvPr/>
        </p:nvSpPr>
        <p:spPr bwMode="auto">
          <a:xfrm>
            <a:off x="245411" y="2818039"/>
            <a:ext cx="1367212" cy="457723"/>
          </a:xfrm>
          <a:prstGeom prst="roundRect">
            <a:avLst>
              <a:gd name="adj" fmla="val 16667"/>
            </a:avLst>
          </a:prstGeom>
          <a:solidFill>
            <a:schemeClr val="accent6">
              <a:lumMod val="75000"/>
            </a:schemeClr>
          </a:solidFill>
          <a:ln w="34925">
            <a:solidFill>
              <a:schemeClr val="bg1"/>
            </a:solidFill>
            <a:headEnd/>
            <a:tailEnd/>
          </a:ln>
          <a:scene3d>
            <a:camera prst="orthographicFront">
              <a:rot lat="0" lon="0" rev="0"/>
            </a:camera>
            <a:lightRig rig="balanced" dir="t">
              <a:rot lat="0" lon="0" rev="5100000"/>
            </a:lightRig>
          </a:scene3d>
          <a:sp3d contourW="6350">
            <a:bevelT w="29210" h="12700"/>
            <a:contourClr>
              <a:schemeClr val="accent1">
                <a:lumMod val="60000"/>
                <a:lumOff val="40000"/>
              </a:schemeClr>
            </a:contourClr>
          </a:sp3d>
        </p:spPr>
        <p:style>
          <a:lnRef idx="0">
            <a:schemeClr val="accent5"/>
          </a:lnRef>
          <a:fillRef idx="3">
            <a:schemeClr val="accent5"/>
          </a:fillRef>
          <a:effectRef idx="3">
            <a:schemeClr val="accent5"/>
          </a:effectRef>
          <a:fontRef idx="minor">
            <a:schemeClr val="lt1"/>
          </a:fontRef>
        </p:style>
        <p:txBody>
          <a:bodyPr wrap="square" anchor="ctr"/>
          <a:lstStyle/>
          <a:p>
            <a:pPr algn="ctr" eaLnBrk="0" hangingPunct="0">
              <a:lnSpc>
                <a:spcPct val="110000"/>
              </a:lnSpc>
              <a:spcBef>
                <a:spcPct val="0"/>
              </a:spcBef>
              <a:spcAft>
                <a:spcPct val="0"/>
              </a:spcAft>
              <a:defRPr/>
            </a:pPr>
            <a:r>
              <a:rPr lang="ru-RU" sz="1050" dirty="0">
                <a:solidFill>
                  <a:srgbClr val="FFFFFF"/>
                </a:solidFill>
                <a:cs typeface="Arial"/>
              </a:rPr>
              <a:t>Анализ </a:t>
            </a:r>
            <a:r>
              <a:rPr lang="ru-RU" sz="1050" dirty="0" smtClean="0">
                <a:solidFill>
                  <a:srgbClr val="FFFFFF"/>
                </a:solidFill>
                <a:cs typeface="Arial"/>
              </a:rPr>
              <a:t>закономерностей</a:t>
            </a:r>
            <a:endParaRPr lang="en-US" sz="1050" dirty="0">
              <a:solidFill>
                <a:srgbClr val="FFFFFF"/>
              </a:solidFill>
              <a:cs typeface="Arial"/>
            </a:endParaRPr>
          </a:p>
        </p:txBody>
      </p:sp>
      <p:sp>
        <p:nvSpPr>
          <p:cNvPr id="78" name="AutoShape 12"/>
          <p:cNvSpPr>
            <a:spLocks noChangeArrowheads="1"/>
          </p:cNvSpPr>
          <p:nvPr/>
        </p:nvSpPr>
        <p:spPr bwMode="auto">
          <a:xfrm>
            <a:off x="7391400" y="2822687"/>
            <a:ext cx="1371600" cy="457723"/>
          </a:xfrm>
          <a:prstGeom prst="roundRect">
            <a:avLst>
              <a:gd name="adj" fmla="val 16667"/>
            </a:avLst>
          </a:prstGeom>
          <a:solidFill>
            <a:schemeClr val="accent6">
              <a:lumMod val="75000"/>
            </a:schemeClr>
          </a:solidFill>
          <a:ln w="34925">
            <a:solidFill>
              <a:schemeClr val="bg1"/>
            </a:solidFill>
            <a:headEnd/>
            <a:tailEnd/>
          </a:ln>
          <a:scene3d>
            <a:camera prst="orthographicFront">
              <a:rot lat="0" lon="0" rev="0"/>
            </a:camera>
            <a:lightRig rig="balanced" dir="t">
              <a:rot lat="0" lon="0" rev="5100000"/>
            </a:lightRig>
          </a:scene3d>
          <a:sp3d contourW="6350">
            <a:bevelT w="29210" h="12700"/>
            <a:contourClr>
              <a:schemeClr val="accent1">
                <a:lumMod val="60000"/>
                <a:lumOff val="40000"/>
              </a:schemeClr>
            </a:contourClr>
          </a:sp3d>
        </p:spPr>
        <p:style>
          <a:lnRef idx="0">
            <a:schemeClr val="accent5"/>
          </a:lnRef>
          <a:fillRef idx="3">
            <a:schemeClr val="accent5"/>
          </a:fillRef>
          <a:effectRef idx="3">
            <a:schemeClr val="accent5"/>
          </a:effectRef>
          <a:fontRef idx="minor">
            <a:schemeClr val="lt1"/>
          </a:fontRef>
        </p:style>
        <p:txBody>
          <a:bodyPr wrap="square" anchor="ctr"/>
          <a:lstStyle/>
          <a:p>
            <a:pPr algn="ctr" fontAlgn="auto">
              <a:spcBef>
                <a:spcPts val="0"/>
              </a:spcBef>
              <a:spcAft>
                <a:spcPts val="0"/>
              </a:spcAft>
              <a:buClr>
                <a:srgbClr val="000000"/>
              </a:buClr>
              <a:buFont typeface="Wingdings" pitchFamily="2" charset="2"/>
              <a:buNone/>
            </a:pPr>
            <a:r>
              <a:rPr lang="ru-RU" sz="1050" dirty="0">
                <a:solidFill>
                  <a:srgbClr val="FFFFFF"/>
                </a:solidFill>
                <a:cs typeface="Arial"/>
              </a:rPr>
              <a:t>Отчетность</a:t>
            </a:r>
            <a:endParaRPr lang="en-US" sz="1050" dirty="0">
              <a:solidFill>
                <a:srgbClr val="FFFFFF"/>
              </a:solidFill>
              <a:cs typeface="Arial"/>
            </a:endParaRPr>
          </a:p>
        </p:txBody>
      </p:sp>
      <p:grpSp>
        <p:nvGrpSpPr>
          <p:cNvPr id="13" name="Group 12"/>
          <p:cNvGrpSpPr/>
          <p:nvPr/>
        </p:nvGrpSpPr>
        <p:grpSpPr>
          <a:xfrm>
            <a:off x="6898226" y="4031396"/>
            <a:ext cx="1209453" cy="582514"/>
            <a:chOff x="6076950" y="3970436"/>
            <a:chExt cx="1238250" cy="582514"/>
          </a:xfrm>
        </p:grpSpPr>
        <p:sp>
          <p:nvSpPr>
            <p:cNvPr id="57" name="TextBox 56"/>
            <p:cNvSpPr txBox="1"/>
            <p:nvPr/>
          </p:nvSpPr>
          <p:spPr>
            <a:xfrm>
              <a:off x="6076950" y="3970436"/>
              <a:ext cx="1238250" cy="582514"/>
            </a:xfrm>
            <a:prstGeom prst="rect">
              <a:avLst/>
            </a:prstGeom>
            <a:noFill/>
            <a:ln>
              <a:solidFill>
                <a:schemeClr val="tx1"/>
              </a:solidFill>
            </a:ln>
          </p:spPr>
          <p:txBody>
            <a:bodyPr wrap="square" rtlCol="0" anchor="ctr" anchorCtr="0">
              <a:noAutofit/>
            </a:bodyPr>
            <a:lstStyle/>
            <a:p>
              <a:r>
                <a:rPr lang="ru-RU" sz="900" dirty="0" err="1" smtClean="0"/>
                <a:t>Неструкту</a:t>
              </a:r>
              <a:r>
                <a:rPr lang="ru-RU" sz="900" dirty="0" smtClean="0"/>
                <a:t>-</a:t>
              </a:r>
            </a:p>
            <a:p>
              <a:r>
                <a:rPr lang="ru-RU" sz="900" dirty="0" err="1" smtClean="0"/>
                <a:t>рированные</a:t>
              </a:r>
              <a:endParaRPr lang="ru-RU" sz="900" dirty="0" smtClean="0"/>
            </a:p>
            <a:p>
              <a:r>
                <a:rPr lang="ru-RU" sz="900" dirty="0" smtClean="0"/>
                <a:t>данные</a:t>
              </a:r>
              <a:endParaRPr lang="en-US" sz="900" dirty="0"/>
            </a:p>
          </p:txBody>
        </p:sp>
        <p:pic>
          <p:nvPicPr>
            <p:cNvPr id="50" name="Picture 2" descr="http://3.bp.blogspot.com/-sY7whMXT83o/UECGK-oSdeI/AAAAAAAAABM/-OXkkmppfvE/s1600/text-fil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9188" y="4070791"/>
              <a:ext cx="266133" cy="26613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3.bp.blogspot.com/-sY7whMXT83o/UECGK-oSdeI/AAAAAAAAABM/-OXkkmppfvE/s1600/text-fil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039577"/>
              <a:ext cx="266133" cy="26613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3.bp.blogspot.com/-sY7whMXT83o/UECGK-oSdeI/AAAAAAAAABM/-OXkkmppfvE/s1600/text-fil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3113" y="4223190"/>
              <a:ext cx="266133" cy="2661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5593080" y="4031396"/>
            <a:ext cx="1206138" cy="582514"/>
            <a:chOff x="4953000" y="4058218"/>
            <a:chExt cx="1371600" cy="582514"/>
          </a:xfrm>
        </p:grpSpPr>
        <p:sp>
          <p:nvSpPr>
            <p:cNvPr id="7" name="TextBox 6"/>
            <p:cNvSpPr txBox="1"/>
            <p:nvPr/>
          </p:nvSpPr>
          <p:spPr>
            <a:xfrm>
              <a:off x="4953000" y="4058218"/>
              <a:ext cx="1371600" cy="582514"/>
            </a:xfrm>
            <a:prstGeom prst="rect">
              <a:avLst/>
            </a:prstGeom>
            <a:noFill/>
            <a:ln>
              <a:solidFill>
                <a:schemeClr val="tx1"/>
              </a:solidFill>
            </a:ln>
          </p:spPr>
          <p:txBody>
            <a:bodyPr wrap="square" rtlCol="0" anchor="ctr" anchorCtr="0">
              <a:noAutofit/>
            </a:bodyPr>
            <a:lstStyle/>
            <a:p>
              <a:r>
                <a:rPr lang="ru-RU" sz="900" dirty="0" smtClean="0"/>
                <a:t>Отдельные </a:t>
              </a:r>
            </a:p>
            <a:p>
              <a:r>
                <a:rPr lang="ru-RU" sz="900" dirty="0" smtClean="0"/>
                <a:t>файлы</a:t>
              </a:r>
              <a:endParaRPr lang="en-US" sz="900" dirty="0"/>
            </a:p>
          </p:txBody>
        </p:sp>
        <p:pic>
          <p:nvPicPr>
            <p:cNvPr id="2" name="Picture 2" descr="http://b.dryicons.com/images/icon_sets/coquette_part_5_icons_set/png/128x128/xml_fi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2613" y="4166844"/>
              <a:ext cx="316680" cy="3166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Xls File Icon - xls file, xls, fi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4620" y="4097555"/>
              <a:ext cx="315547" cy="3155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b.dryicons.com/images/icon_sets/coquette_part_5_icons_set/png/128x128/txt_fi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6727" y="4320078"/>
              <a:ext cx="315547" cy="315547"/>
            </a:xfrm>
            <a:prstGeom prst="rect">
              <a:avLst/>
            </a:prstGeom>
            <a:noFill/>
            <a:extLst>
              <a:ext uri="{909E8E84-426E-40DD-AFC4-6F175D3DCCD1}">
                <a14:hiddenFill xmlns:a14="http://schemas.microsoft.com/office/drawing/2010/main">
                  <a:solidFill>
                    <a:srgbClr val="FFFFFF"/>
                  </a:solidFill>
                </a14:hiddenFill>
              </a:ext>
            </a:extLst>
          </p:spPr>
        </p:pic>
      </p:grpSp>
      <p:sp>
        <p:nvSpPr>
          <p:cNvPr id="64" name="AutoShape 26"/>
          <p:cNvSpPr>
            <a:spLocks noChangeArrowheads="1"/>
          </p:cNvSpPr>
          <p:nvPr/>
        </p:nvSpPr>
        <p:spPr bwMode="auto">
          <a:xfrm>
            <a:off x="2405983" y="4056617"/>
            <a:ext cx="724614" cy="539354"/>
          </a:xfrm>
          <a:prstGeom prst="can">
            <a:avLst>
              <a:gd name="adj" fmla="val 25000"/>
            </a:avLst>
          </a:prstGeom>
          <a:solidFill>
            <a:schemeClr val="accent5">
              <a:lumMod val="75000"/>
            </a:schemeClr>
          </a:solidFill>
          <a:ln w="12700">
            <a:solidFill>
              <a:schemeClr val="tx1"/>
            </a:solidFill>
            <a:round/>
            <a:headEnd/>
            <a:tailEnd/>
          </a:ln>
        </p:spPr>
        <p:txBody>
          <a:bodyPr anchor="ctr"/>
          <a:lstStyle/>
          <a:p>
            <a:pPr algn="ctr">
              <a:spcBef>
                <a:spcPct val="50000"/>
              </a:spcBef>
              <a:spcAft>
                <a:spcPct val="17000"/>
              </a:spcAft>
              <a:buClr>
                <a:schemeClr val="tx1"/>
              </a:buClr>
              <a:buFont typeface="Wingdings" pitchFamily="2" charset="2"/>
              <a:buNone/>
            </a:pPr>
            <a:r>
              <a:rPr lang="en-US" sz="1000" dirty="0" smtClean="0">
                <a:solidFill>
                  <a:schemeClr val="bg1"/>
                </a:solidFill>
              </a:rPr>
              <a:t>MES</a:t>
            </a:r>
            <a:endParaRPr lang="en-GB" sz="1000" dirty="0">
              <a:solidFill>
                <a:schemeClr val="bg1"/>
              </a:solidFill>
            </a:endParaRPr>
          </a:p>
        </p:txBody>
      </p:sp>
      <p:sp>
        <p:nvSpPr>
          <p:cNvPr id="60" name="Rounded Rectangle 59"/>
          <p:cNvSpPr/>
          <p:nvPr/>
        </p:nvSpPr>
        <p:spPr bwMode="auto">
          <a:xfrm>
            <a:off x="126027" y="3409950"/>
            <a:ext cx="8782725" cy="364996"/>
          </a:xfrm>
          <a:prstGeom prst="roundRect">
            <a:avLst>
              <a:gd name="adj" fmla="val 7462"/>
            </a:avLst>
          </a:prstGeom>
          <a:solidFill>
            <a:schemeClr val="accent6"/>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r>
              <a:rPr lang="ru-RU" sz="1600" dirty="0" smtClean="0">
                <a:solidFill>
                  <a:schemeClr val="bg1"/>
                </a:solidFill>
                <a:effectLst>
                  <a:outerShdw blurRad="38100" dist="38100" dir="2700000" algn="tl">
                    <a:srgbClr val="000000">
                      <a:alpha val="43137"/>
                    </a:srgbClr>
                  </a:outerShdw>
                </a:effectLst>
              </a:rPr>
              <a:t>Загрузка, </a:t>
            </a:r>
            <a:r>
              <a:rPr lang="ru-RU" sz="1600" dirty="0">
                <a:solidFill>
                  <a:schemeClr val="bg1"/>
                </a:solidFill>
                <a:effectLst>
                  <a:outerShdw blurRad="38100" dist="38100" dir="2700000" algn="tl">
                    <a:srgbClr val="000000">
                      <a:alpha val="43137"/>
                    </a:srgbClr>
                  </a:outerShdw>
                </a:effectLst>
              </a:rPr>
              <a:t>Подготовка, Хранение </a:t>
            </a:r>
            <a:r>
              <a:rPr lang="ru-RU" sz="1600" dirty="0" smtClean="0">
                <a:solidFill>
                  <a:schemeClr val="bg1"/>
                </a:solidFill>
                <a:effectLst>
                  <a:outerShdw blurRad="38100" dist="38100" dir="2700000" algn="tl">
                    <a:srgbClr val="000000">
                      <a:alpha val="43137"/>
                    </a:srgbClr>
                  </a:outerShdw>
                </a:effectLst>
              </a:rPr>
              <a:t>данных</a:t>
            </a:r>
            <a:endParaRPr lang="en-US" sz="1600" dirty="0">
              <a:solidFill>
                <a:schemeClr val="bg1"/>
              </a:solidFill>
              <a:effectLst>
                <a:outerShdw blurRad="38100" dist="38100" dir="2700000" algn="tl">
                  <a:srgbClr val="000000">
                    <a:alpha val="43137"/>
                  </a:srgbClr>
                </a:outerShdw>
              </a:effectLst>
            </a:endParaRPr>
          </a:p>
        </p:txBody>
      </p:sp>
      <p:sp>
        <p:nvSpPr>
          <p:cNvPr id="56" name="AutoShape 26"/>
          <p:cNvSpPr>
            <a:spLocks noChangeArrowheads="1"/>
          </p:cNvSpPr>
          <p:nvPr/>
        </p:nvSpPr>
        <p:spPr bwMode="auto">
          <a:xfrm>
            <a:off x="1637138" y="4056617"/>
            <a:ext cx="724614" cy="539354"/>
          </a:xfrm>
          <a:prstGeom prst="can">
            <a:avLst>
              <a:gd name="adj" fmla="val 25000"/>
            </a:avLst>
          </a:prstGeom>
          <a:solidFill>
            <a:schemeClr val="accent5">
              <a:lumMod val="75000"/>
            </a:schemeClr>
          </a:solidFill>
          <a:ln w="12700">
            <a:solidFill>
              <a:schemeClr val="tx1"/>
            </a:solidFill>
            <a:round/>
            <a:headEnd/>
            <a:tailEnd/>
          </a:ln>
        </p:spPr>
        <p:txBody>
          <a:bodyPr anchor="ctr"/>
          <a:lstStyle/>
          <a:p>
            <a:pPr algn="ctr">
              <a:spcBef>
                <a:spcPct val="50000"/>
              </a:spcBef>
              <a:spcAft>
                <a:spcPct val="17000"/>
              </a:spcAft>
              <a:buClr>
                <a:schemeClr val="tx1"/>
              </a:buClr>
              <a:buFont typeface="Wingdings" pitchFamily="2" charset="2"/>
              <a:buNone/>
            </a:pPr>
            <a:r>
              <a:rPr lang="en-US" sz="1000" dirty="0" smtClean="0">
                <a:solidFill>
                  <a:schemeClr val="bg1"/>
                </a:solidFill>
              </a:rPr>
              <a:t>EAM</a:t>
            </a:r>
            <a:endParaRPr lang="en-GB" sz="1000" dirty="0">
              <a:solidFill>
                <a:schemeClr val="bg1"/>
              </a:solidFill>
            </a:endParaRPr>
          </a:p>
        </p:txBody>
      </p:sp>
      <p:sp>
        <p:nvSpPr>
          <p:cNvPr id="65" name="Rounded Rectangle 64"/>
          <p:cNvSpPr/>
          <p:nvPr/>
        </p:nvSpPr>
        <p:spPr bwMode="auto">
          <a:xfrm>
            <a:off x="152400" y="674370"/>
            <a:ext cx="3271578" cy="1702170"/>
          </a:xfrm>
          <a:prstGeom prst="roundRect">
            <a:avLst>
              <a:gd name="adj" fmla="val 4790"/>
            </a:avLst>
          </a:prstGeom>
          <a:noFill/>
          <a:ln w="28575">
            <a:solidFill>
              <a:schemeClr val="bg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72000" rIns="91440" bIns="45720" numCol="1" rtlCol="0" anchor="t" anchorCtr="0" compatLnSpc="1">
            <a:prstTxWarp prst="textNoShape">
              <a:avLst/>
            </a:prstTxWarp>
            <a:noAutofit/>
          </a:bodyPr>
          <a:lstStyle/>
          <a:p>
            <a:pPr algn="ctr"/>
            <a:endParaRPr lang="en-GB" sz="1050" dirty="0"/>
          </a:p>
        </p:txBody>
      </p:sp>
      <p:grpSp>
        <p:nvGrpSpPr>
          <p:cNvPr id="8" name="Group 7"/>
          <p:cNvGrpSpPr/>
          <p:nvPr/>
        </p:nvGrpSpPr>
        <p:grpSpPr>
          <a:xfrm>
            <a:off x="304800" y="965730"/>
            <a:ext cx="1469252" cy="1377420"/>
            <a:chOff x="3276600" y="742950"/>
            <a:chExt cx="1536014" cy="1443402"/>
          </a:xfrm>
          <a:solidFill>
            <a:schemeClr val="bg1"/>
          </a:solidFill>
        </p:grpSpPr>
        <p:sp>
          <p:nvSpPr>
            <p:cNvPr id="75" name="Rounded Rectangle 74"/>
            <p:cNvSpPr/>
            <p:nvPr/>
          </p:nvSpPr>
          <p:spPr>
            <a:xfrm>
              <a:off x="3276600" y="742950"/>
              <a:ext cx="1536014" cy="144340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45720" numCol="1" spcCol="0" rtlCol="0" fromWordArt="0" anchor="t" anchorCtr="0" forceAA="0" compatLnSpc="1">
              <a:prstTxWarp prst="textNoShape">
                <a:avLst/>
              </a:prstTxWarp>
              <a:noAutofit/>
            </a:bodyPr>
            <a:lstStyle/>
            <a:p>
              <a:pPr algn="ctr"/>
              <a:r>
                <a:rPr lang="ru-RU" sz="1050" dirty="0">
                  <a:solidFill>
                    <a:schemeClr val="tx1"/>
                  </a:solidFill>
                </a:rPr>
                <a:t>Контроль </a:t>
              </a:r>
              <a:r>
                <a:rPr lang="ru-RU" sz="1050" dirty="0" smtClean="0">
                  <a:solidFill>
                    <a:schemeClr val="tx1"/>
                  </a:solidFill>
                </a:rPr>
                <a:t>показателей надежности ГТС</a:t>
              </a:r>
              <a:endParaRPr lang="en-GB" sz="1050" dirty="0">
                <a:solidFill>
                  <a:schemeClr val="tx1"/>
                </a:solidFill>
              </a:endParaRPr>
            </a:p>
          </p:txBody>
        </p:sp>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38014" y="1315624"/>
              <a:ext cx="1017546" cy="49249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3400416" y="1764052"/>
              <a:ext cx="1280408" cy="35775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1858577" y="953381"/>
            <a:ext cx="1401326" cy="1370700"/>
            <a:chOff x="4763508" y="932048"/>
            <a:chExt cx="1313946" cy="1370700"/>
          </a:xfrm>
        </p:grpSpPr>
        <p:sp>
          <p:nvSpPr>
            <p:cNvPr id="77" name="Rounded Rectangle 76"/>
            <p:cNvSpPr/>
            <p:nvPr/>
          </p:nvSpPr>
          <p:spPr>
            <a:xfrm>
              <a:off x="4763508" y="932048"/>
              <a:ext cx="1313946" cy="13707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45720" numCol="1" spcCol="0" rtlCol="0" fromWordArt="0" anchor="t" anchorCtr="0" forceAA="0" compatLnSpc="1">
              <a:prstTxWarp prst="textNoShape">
                <a:avLst/>
              </a:prstTxWarp>
              <a:noAutofit/>
            </a:bodyPr>
            <a:lstStyle/>
            <a:p>
              <a:pPr algn="ctr"/>
              <a:r>
                <a:rPr lang="ru-RU" sz="1200" dirty="0">
                  <a:solidFill>
                    <a:schemeClr val="tx1"/>
                  </a:solidFill>
                </a:rPr>
                <a:t>Список ожидаемых </a:t>
              </a:r>
              <a:r>
                <a:rPr lang="ru-RU" sz="1200" dirty="0" smtClean="0">
                  <a:solidFill>
                    <a:schemeClr val="tx1"/>
                  </a:solidFill>
                </a:rPr>
                <a:t>инцидентов</a:t>
              </a:r>
              <a:endParaRPr lang="en-GB" sz="1200" dirty="0">
                <a:solidFill>
                  <a:schemeClr val="tx1"/>
                </a:solidFill>
              </a:endParaRPr>
            </a:p>
          </p:txBody>
        </p:sp>
        <p:pic>
          <p:nvPicPr>
            <p:cNvPr id="2053" name="Picture 5"/>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4825741" y="1544558"/>
              <a:ext cx="1194059" cy="677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 name="Rounded Rectangle 70"/>
          <p:cNvSpPr/>
          <p:nvPr/>
        </p:nvSpPr>
        <p:spPr bwMode="auto">
          <a:xfrm>
            <a:off x="3521630" y="669168"/>
            <a:ext cx="3810137" cy="1718862"/>
          </a:xfrm>
          <a:prstGeom prst="roundRect">
            <a:avLst>
              <a:gd name="adj" fmla="val 4790"/>
            </a:avLst>
          </a:prstGeom>
          <a:noFill/>
          <a:ln w="28575">
            <a:solidFill>
              <a:schemeClr val="bg2">
                <a:lumMod val="7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72000" rIns="91440" bIns="45720" numCol="1" rtlCol="0" anchor="t" anchorCtr="0" compatLnSpc="1">
            <a:prstTxWarp prst="textNoShape">
              <a:avLst/>
            </a:prstTxWarp>
            <a:noAutofit/>
          </a:bodyPr>
          <a:lstStyle/>
          <a:p>
            <a:pPr algn="ctr"/>
            <a:endParaRPr lang="en-GB" sz="1050" dirty="0"/>
          </a:p>
        </p:txBody>
      </p:sp>
      <p:sp>
        <p:nvSpPr>
          <p:cNvPr id="6" name="Rectangle 5"/>
          <p:cNvSpPr/>
          <p:nvPr/>
        </p:nvSpPr>
        <p:spPr>
          <a:xfrm>
            <a:off x="929017" y="665262"/>
            <a:ext cx="2047420" cy="307777"/>
          </a:xfrm>
          <a:prstGeom prst="rect">
            <a:avLst/>
          </a:prstGeom>
        </p:spPr>
        <p:txBody>
          <a:bodyPr wrap="none">
            <a:spAutoFit/>
          </a:bodyPr>
          <a:lstStyle/>
          <a:p>
            <a:pPr algn="ctr"/>
            <a:r>
              <a:rPr lang="ru-RU" sz="1400" dirty="0" smtClean="0">
                <a:solidFill>
                  <a:schemeClr val="accent2">
                    <a:lumMod val="75000"/>
                  </a:schemeClr>
                </a:solidFill>
              </a:rPr>
              <a:t>Оперативный уровень</a:t>
            </a:r>
            <a:endParaRPr lang="en-GB" sz="1400" dirty="0">
              <a:solidFill>
                <a:schemeClr val="accent2">
                  <a:lumMod val="75000"/>
                </a:schemeClr>
              </a:solidFill>
            </a:endParaRPr>
          </a:p>
        </p:txBody>
      </p:sp>
      <p:sp>
        <p:nvSpPr>
          <p:cNvPr id="72" name="Rectangle 71"/>
          <p:cNvSpPr/>
          <p:nvPr/>
        </p:nvSpPr>
        <p:spPr>
          <a:xfrm>
            <a:off x="3733195" y="671511"/>
            <a:ext cx="3297698" cy="307777"/>
          </a:xfrm>
          <a:prstGeom prst="rect">
            <a:avLst/>
          </a:prstGeom>
        </p:spPr>
        <p:txBody>
          <a:bodyPr wrap="none">
            <a:spAutoFit/>
          </a:bodyPr>
          <a:lstStyle/>
          <a:p>
            <a:pPr algn="ctr"/>
            <a:r>
              <a:rPr lang="ru-RU" sz="1400" dirty="0" smtClean="0">
                <a:solidFill>
                  <a:schemeClr val="accent2">
                    <a:lumMod val="75000"/>
                  </a:schemeClr>
                </a:solidFill>
              </a:rPr>
              <a:t>Тактический/Стратегический уровень</a:t>
            </a:r>
            <a:endParaRPr lang="en-GB" sz="1400" dirty="0">
              <a:solidFill>
                <a:schemeClr val="accent2">
                  <a:lumMod val="75000"/>
                </a:schemeClr>
              </a:solidFill>
            </a:endParaRPr>
          </a:p>
        </p:txBody>
      </p:sp>
      <p:grpSp>
        <p:nvGrpSpPr>
          <p:cNvPr id="3" name="Group 2"/>
          <p:cNvGrpSpPr/>
          <p:nvPr/>
        </p:nvGrpSpPr>
        <p:grpSpPr>
          <a:xfrm>
            <a:off x="3644408" y="958613"/>
            <a:ext cx="1430937" cy="1375998"/>
            <a:chOff x="4267200" y="971550"/>
            <a:chExt cx="1430937" cy="1375998"/>
          </a:xfrm>
        </p:grpSpPr>
        <p:sp>
          <p:nvSpPr>
            <p:cNvPr id="61" name="Rounded Rectangle 60"/>
            <p:cNvSpPr/>
            <p:nvPr/>
          </p:nvSpPr>
          <p:spPr>
            <a:xfrm>
              <a:off x="4267200" y="971550"/>
              <a:ext cx="1430937" cy="137599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ru-RU" sz="1200" dirty="0" smtClean="0">
                  <a:solidFill>
                    <a:schemeClr val="tx1"/>
                  </a:solidFill>
                </a:rPr>
                <a:t>Расследование причин АО</a:t>
              </a:r>
              <a:endParaRPr lang="en-GB" sz="1200" dirty="0">
                <a:solidFill>
                  <a:schemeClr val="tx1"/>
                </a:solidFill>
              </a:endParaRPr>
            </a:p>
          </p:txBody>
        </p:sp>
        <p:pic>
          <p:nvPicPr>
            <p:cNvPr id="51" name="Picture 13"/>
            <p:cNvPicPr>
              <a:picLocks noChangeAspect="1" noChangeArrowheads="1"/>
            </p:cNvPicPr>
            <p:nvPr/>
          </p:nvPicPr>
          <p:blipFill>
            <a:blip r:embed="rId10" cstate="print"/>
            <a:srcRect/>
            <a:stretch>
              <a:fillRect/>
            </a:stretch>
          </p:blipFill>
          <p:spPr bwMode="auto">
            <a:xfrm>
              <a:off x="4355987" y="1504950"/>
              <a:ext cx="1234140" cy="694204"/>
            </a:xfrm>
            <a:prstGeom prst="rect">
              <a:avLst/>
            </a:prstGeom>
            <a:noFill/>
            <a:ln w="9525">
              <a:noFill/>
              <a:miter lim="800000"/>
              <a:headEnd/>
              <a:tailEnd/>
            </a:ln>
          </p:spPr>
        </p:pic>
      </p:grpSp>
      <p:grpSp>
        <p:nvGrpSpPr>
          <p:cNvPr id="14" name="Group 13"/>
          <p:cNvGrpSpPr/>
          <p:nvPr/>
        </p:nvGrpSpPr>
        <p:grpSpPr>
          <a:xfrm>
            <a:off x="5164132" y="965730"/>
            <a:ext cx="3592216" cy="1381230"/>
            <a:chOff x="6668532" y="960465"/>
            <a:chExt cx="3592216" cy="1381230"/>
          </a:xfrm>
        </p:grpSpPr>
        <p:sp>
          <p:nvSpPr>
            <p:cNvPr id="87" name="Rounded Rectangle 86"/>
            <p:cNvSpPr/>
            <p:nvPr/>
          </p:nvSpPr>
          <p:spPr>
            <a:xfrm>
              <a:off x="6668532" y="960465"/>
              <a:ext cx="2133599" cy="138123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45720" numCol="1" spcCol="0" rtlCol="0" fromWordArt="0" anchor="t" anchorCtr="0" forceAA="0" compatLnSpc="1">
              <a:prstTxWarp prst="textNoShape">
                <a:avLst/>
              </a:prstTxWarp>
              <a:noAutofit/>
            </a:bodyPr>
            <a:lstStyle/>
            <a:p>
              <a:pPr algn="ctr"/>
              <a:r>
                <a:rPr lang="ru-RU" sz="1400" dirty="0" smtClean="0">
                  <a:solidFill>
                    <a:schemeClr val="tx1"/>
                  </a:solidFill>
                </a:rPr>
                <a:t>Управленческий мониторинг</a:t>
              </a:r>
              <a:endParaRPr lang="en-GB" sz="1400" dirty="0">
                <a:solidFill>
                  <a:schemeClr val="tx1"/>
                </a:solidFill>
              </a:endParaRPr>
            </a:p>
          </p:txBody>
        </p:sp>
        <p:pic>
          <p:nvPicPr>
            <p:cNvPr id="79"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53796" y="1458707"/>
              <a:ext cx="926457" cy="82026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6728239" y="1458707"/>
              <a:ext cx="1102918" cy="732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104506" y="1486748"/>
              <a:ext cx="1156242" cy="74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4" name="TextBox 53"/>
          <p:cNvSpPr txBox="1"/>
          <p:nvPr/>
        </p:nvSpPr>
        <p:spPr>
          <a:xfrm>
            <a:off x="8763000" y="4857750"/>
            <a:ext cx="407586" cy="261610"/>
          </a:xfrm>
          <a:prstGeom prst="rect">
            <a:avLst/>
          </a:prstGeom>
          <a:noFill/>
        </p:spPr>
        <p:txBody>
          <a:bodyPr wrap="square" rtlCol="0">
            <a:spAutoFit/>
          </a:bodyPr>
          <a:lstStyle/>
          <a:p>
            <a:fld id="{605193EE-EE2B-4097-9A40-9383CB0A83DC}" type="slidenum">
              <a:rPr lang="en-US" sz="1100" smtClean="0">
                <a:solidFill>
                  <a:schemeClr val="bg1"/>
                </a:solidFill>
              </a:rPr>
              <a:t>7</a:t>
            </a:fld>
            <a:endParaRPr lang="en-US" sz="1100" dirty="0">
              <a:solidFill>
                <a:schemeClr val="bg1"/>
              </a:solidFill>
            </a:endParaRPr>
          </a:p>
        </p:txBody>
      </p:sp>
      <p:sp>
        <p:nvSpPr>
          <p:cNvPr id="58" name="Rectangle 57"/>
          <p:cNvSpPr/>
          <p:nvPr/>
        </p:nvSpPr>
        <p:spPr>
          <a:xfrm>
            <a:off x="7629281" y="637140"/>
            <a:ext cx="1067087" cy="446276"/>
          </a:xfrm>
          <a:prstGeom prst="rect">
            <a:avLst/>
          </a:prstGeom>
        </p:spPr>
        <p:txBody>
          <a:bodyPr wrap="none">
            <a:spAutoFit/>
          </a:bodyPr>
          <a:lstStyle/>
          <a:p>
            <a:pPr algn="ctr"/>
            <a:r>
              <a:rPr lang="ru-RU" sz="1400" dirty="0" smtClean="0">
                <a:solidFill>
                  <a:schemeClr val="accent2">
                    <a:lumMod val="75000"/>
                  </a:schemeClr>
                </a:solidFill>
              </a:rPr>
              <a:t>Настройка</a:t>
            </a:r>
            <a:endParaRPr lang="ru-RU" sz="1400" dirty="0">
              <a:solidFill>
                <a:schemeClr val="accent2">
                  <a:lumMod val="75000"/>
                </a:schemeClr>
              </a:solidFill>
            </a:endParaRPr>
          </a:p>
          <a:p>
            <a:pPr algn="ctr"/>
            <a:endParaRPr lang="en-GB" sz="900" dirty="0">
              <a:solidFill>
                <a:schemeClr val="accent2">
                  <a:lumMod val="75000"/>
                </a:schemeClr>
              </a:solidFill>
            </a:endParaRPr>
          </a:p>
        </p:txBody>
      </p:sp>
    </p:spTree>
    <p:extLst>
      <p:ext uri="{BB962C8B-B14F-4D97-AF65-F5344CB8AC3E}">
        <p14:creationId xmlns:p14="http://schemas.microsoft.com/office/powerpoint/2010/main" val="31735349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9818" y="131239"/>
            <a:ext cx="7088378" cy="338554"/>
          </a:xfrm>
        </p:spPr>
        <p:txBody>
          <a:bodyPr vert="horz" wrap="square" lIns="91440" tIns="45720" rIns="91440" bIns="45720" rtlCol="0" anchor="ctr">
            <a:spAutoFit/>
          </a:bodyPr>
          <a:lstStyle/>
          <a:p>
            <a:pPr algn="l"/>
            <a:r>
              <a:rPr lang="ru-RU" dirty="0" smtClean="0"/>
              <a:t>Управление рисками / управление надежностью</a:t>
            </a:r>
            <a:endParaRPr lang="en-US" dirty="0"/>
          </a:p>
        </p:txBody>
      </p:sp>
      <p:sp>
        <p:nvSpPr>
          <p:cNvPr id="3" name="Rounded Rectangle 2"/>
          <p:cNvSpPr/>
          <p:nvPr/>
        </p:nvSpPr>
        <p:spPr bwMode="auto">
          <a:xfrm>
            <a:off x="1541484" y="765584"/>
            <a:ext cx="3643673" cy="1715286"/>
          </a:xfrm>
          <a:prstGeom prst="roundRect">
            <a:avLst>
              <a:gd name="adj" fmla="val 4790"/>
            </a:avLst>
          </a:prstGeom>
          <a:solidFill>
            <a:schemeClr val="bg1"/>
          </a:solidFill>
          <a:ln w="28575">
            <a:solidFill>
              <a:srgbClr val="FF9900"/>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72000" rIns="91440" bIns="45720" numCol="1" rtlCol="0" anchor="t" anchorCtr="0" compatLnSpc="1">
            <a:prstTxWarp prst="textNoShape">
              <a:avLst/>
            </a:prstTxWarp>
            <a:noAutofit/>
          </a:bodyPr>
          <a:lstStyle/>
          <a:p>
            <a:pPr algn="ctr">
              <a:spcBef>
                <a:spcPts val="0"/>
              </a:spcBef>
              <a:spcAft>
                <a:spcPts val="0"/>
              </a:spcAft>
              <a:buClr>
                <a:srgbClr val="000000"/>
              </a:buClr>
              <a:buFont typeface="Wingdings" pitchFamily="2" charset="2"/>
              <a:buNone/>
            </a:pPr>
            <a:r>
              <a:rPr lang="ru-RU" sz="1200" b="1" dirty="0" smtClean="0">
                <a:solidFill>
                  <a:srgbClr val="B0B7BB">
                    <a:lumMod val="50000"/>
                  </a:srgbClr>
                </a:solidFill>
                <a:latin typeface="Tahoma" pitchFamily="34" charset="0"/>
                <a:cs typeface="Tahoma" pitchFamily="34" charset="0"/>
              </a:rPr>
              <a:t>Управление рисками</a:t>
            </a:r>
          </a:p>
          <a:p>
            <a:pPr>
              <a:spcBef>
                <a:spcPts val="0"/>
              </a:spcBef>
              <a:spcAft>
                <a:spcPts val="0"/>
              </a:spcAft>
              <a:buClr>
                <a:srgbClr val="000000"/>
              </a:buClr>
              <a:buFont typeface="Wingdings" pitchFamily="2" charset="2"/>
              <a:buNone/>
            </a:pPr>
            <a:endParaRPr lang="ru-RU" sz="1200" b="1" dirty="0" smtClean="0">
              <a:solidFill>
                <a:srgbClr val="B0B7BB">
                  <a:lumMod val="50000"/>
                </a:srgbClr>
              </a:solidFill>
              <a:latin typeface="Tahoma" pitchFamily="34" charset="0"/>
              <a:cs typeface="Tahoma" pitchFamily="34" charset="0"/>
            </a:endParaRPr>
          </a:p>
          <a:p>
            <a:pPr marL="714375" lvl="1" indent="-107950">
              <a:buFont typeface="Arial" pitchFamily="34" charset="0"/>
              <a:buChar char="•"/>
            </a:pPr>
            <a:r>
              <a:rPr lang="ru-RU" sz="1200" dirty="0">
                <a:solidFill>
                  <a:schemeClr val="tx1"/>
                </a:solidFill>
              </a:rPr>
              <a:t>Недопоставка сырья</a:t>
            </a:r>
          </a:p>
          <a:p>
            <a:pPr marL="714375" lvl="1" indent="-107950">
              <a:buFont typeface="Arial" pitchFamily="34" charset="0"/>
              <a:buChar char="•"/>
            </a:pPr>
            <a:r>
              <a:rPr lang="ru-RU" sz="1200" dirty="0">
                <a:solidFill>
                  <a:schemeClr val="tx1"/>
                </a:solidFill>
              </a:rPr>
              <a:t>Нехватка персонала</a:t>
            </a:r>
          </a:p>
          <a:p>
            <a:pPr marL="714375" lvl="1" indent="-107950">
              <a:buFont typeface="Arial" pitchFamily="34" charset="0"/>
              <a:buChar char="•"/>
            </a:pPr>
            <a:r>
              <a:rPr lang="ru-RU" sz="1200" dirty="0">
                <a:solidFill>
                  <a:schemeClr val="tx1"/>
                </a:solidFill>
              </a:rPr>
              <a:t>Эффективность и квалификация персонала</a:t>
            </a:r>
            <a:endParaRPr lang="en-US" sz="1200" dirty="0">
              <a:solidFill>
                <a:schemeClr val="tx1"/>
              </a:solidFill>
            </a:endParaRPr>
          </a:p>
          <a:p>
            <a:pPr marL="606425" lvl="1"/>
            <a:endParaRPr lang="en-US" sz="1200" dirty="0">
              <a:solidFill>
                <a:schemeClr val="tx1"/>
              </a:solidFill>
            </a:endParaRPr>
          </a:p>
          <a:p>
            <a:pPr marL="714375" lvl="1" indent="-107950">
              <a:buFont typeface="Arial" pitchFamily="34" charset="0"/>
              <a:buChar char="•"/>
            </a:pPr>
            <a:r>
              <a:rPr lang="ru-RU" sz="1200" dirty="0">
                <a:solidFill>
                  <a:schemeClr val="tx1"/>
                </a:solidFill>
              </a:rPr>
              <a:t>Поломка </a:t>
            </a:r>
            <a:r>
              <a:rPr lang="ru-RU" sz="1200" dirty="0" smtClean="0">
                <a:solidFill>
                  <a:schemeClr val="tx1"/>
                </a:solidFill>
              </a:rPr>
              <a:t>оборудования</a:t>
            </a:r>
            <a:endParaRPr lang="ru-RU" sz="1200" dirty="0">
              <a:solidFill>
                <a:schemeClr val="tx1"/>
              </a:solidFill>
            </a:endParaRPr>
          </a:p>
          <a:p>
            <a:pPr marL="144000" indent="-108000">
              <a:buFont typeface="Arial" pitchFamily="34" charset="0"/>
              <a:buChar char="•"/>
            </a:pPr>
            <a:endParaRPr lang="en-US" sz="1200" dirty="0">
              <a:solidFill>
                <a:schemeClr val="tx1"/>
              </a:solidFill>
            </a:endParaRPr>
          </a:p>
          <a:p>
            <a:pPr>
              <a:spcBef>
                <a:spcPts val="0"/>
              </a:spcBef>
              <a:spcAft>
                <a:spcPts val="0"/>
              </a:spcAft>
              <a:buClr>
                <a:srgbClr val="000000"/>
              </a:buClr>
              <a:buFont typeface="Wingdings" pitchFamily="2" charset="2"/>
              <a:buNone/>
            </a:pPr>
            <a:endParaRPr lang="ru-RU" sz="1200" b="1" dirty="0" smtClean="0">
              <a:solidFill>
                <a:srgbClr val="B0B7BB">
                  <a:lumMod val="50000"/>
                </a:srgbClr>
              </a:solidFill>
              <a:latin typeface="Tahoma" pitchFamily="34" charset="0"/>
              <a:cs typeface="Tahoma" pitchFamily="34" charset="0"/>
            </a:endParaRPr>
          </a:p>
          <a:p>
            <a:pPr>
              <a:spcBef>
                <a:spcPts val="0"/>
              </a:spcBef>
              <a:spcAft>
                <a:spcPts val="0"/>
              </a:spcAft>
              <a:buClr>
                <a:srgbClr val="000000"/>
              </a:buClr>
              <a:buFont typeface="Wingdings" pitchFamily="2" charset="2"/>
              <a:buNone/>
            </a:pPr>
            <a:endParaRPr lang="ru-RU" sz="1000" b="1" dirty="0">
              <a:solidFill>
                <a:srgbClr val="B0B7BB">
                  <a:lumMod val="50000"/>
                </a:srgbClr>
              </a:solidFill>
              <a:latin typeface="Tahoma" pitchFamily="34" charset="0"/>
              <a:cs typeface="Tahoma" pitchFamily="34" charset="0"/>
            </a:endParaRPr>
          </a:p>
          <a:p>
            <a:pPr>
              <a:spcBef>
                <a:spcPts val="0"/>
              </a:spcBef>
              <a:spcAft>
                <a:spcPts val="0"/>
              </a:spcAft>
              <a:buClr>
                <a:srgbClr val="000000"/>
              </a:buClr>
              <a:buFont typeface="Wingdings" pitchFamily="2" charset="2"/>
              <a:buNone/>
            </a:pPr>
            <a:endParaRPr lang="en-GB" sz="1000" b="1" dirty="0" smtClean="0">
              <a:solidFill>
                <a:srgbClr val="B0B7BB">
                  <a:lumMod val="50000"/>
                </a:srgbClr>
              </a:solidFill>
              <a:latin typeface="Tahoma" pitchFamily="34" charset="0"/>
              <a:cs typeface="Tahoma" pitchFamily="34" charset="0"/>
            </a:endParaRPr>
          </a:p>
        </p:txBody>
      </p:sp>
      <p:grpSp>
        <p:nvGrpSpPr>
          <p:cNvPr id="4" name="Group 3"/>
          <p:cNvGrpSpPr/>
          <p:nvPr/>
        </p:nvGrpSpPr>
        <p:grpSpPr>
          <a:xfrm>
            <a:off x="1541484" y="2597976"/>
            <a:ext cx="3643673" cy="1726374"/>
            <a:chOff x="-1800177" y="1757103"/>
            <a:chExt cx="3406239" cy="1517095"/>
          </a:xfrm>
        </p:grpSpPr>
        <p:sp>
          <p:nvSpPr>
            <p:cNvPr id="11" name="Line 35"/>
            <p:cNvSpPr>
              <a:spLocks noChangeShapeType="1"/>
            </p:cNvSpPr>
            <p:nvPr/>
          </p:nvSpPr>
          <p:spPr bwMode="auto">
            <a:xfrm>
              <a:off x="1054238" y="2315495"/>
              <a:ext cx="463481" cy="0"/>
            </a:xfrm>
            <a:prstGeom prst="line">
              <a:avLst/>
            </a:prstGeom>
            <a:noFill/>
            <a:ln w="38100">
              <a:solidFill>
                <a:srgbClr val="000099"/>
              </a:solidFill>
              <a:round/>
              <a:headEnd/>
              <a:tailEnd type="triangle" w="med" len="med"/>
            </a:ln>
            <a:scene3d>
              <a:camera prst="orthographicFront"/>
              <a:lightRig rig="threePt" dir="t"/>
            </a:scene3d>
            <a:sp3d>
              <a:bevelT/>
            </a:sp3d>
          </p:spPr>
          <p:txBody>
            <a:bodyPr wrap="none" anchor="ctr"/>
            <a:lstStyle/>
            <a:p>
              <a:pPr algn="l" eaLnBrk="0" hangingPunct="0">
                <a:spcBef>
                  <a:spcPct val="0"/>
                </a:spcBef>
                <a:spcAft>
                  <a:spcPct val="0"/>
                </a:spcAft>
                <a:buClrTx/>
                <a:buFontTx/>
                <a:buNone/>
                <a:defRPr/>
              </a:pPr>
              <a:endParaRPr lang="en-US" sz="1600">
                <a:latin typeface="Arial" charset="0"/>
                <a:ea typeface="ＭＳ Ｐゴシック" pitchFamily="34" charset="-128"/>
              </a:endParaRPr>
            </a:p>
          </p:txBody>
        </p:sp>
        <p:grpSp>
          <p:nvGrpSpPr>
            <p:cNvPr id="32" name="Group 74"/>
            <p:cNvGrpSpPr/>
            <p:nvPr/>
          </p:nvGrpSpPr>
          <p:grpSpPr>
            <a:xfrm>
              <a:off x="-1800177" y="1757103"/>
              <a:ext cx="3406239" cy="1517095"/>
              <a:chOff x="3205592" y="1797626"/>
              <a:chExt cx="3406239" cy="1517095"/>
            </a:xfrm>
          </p:grpSpPr>
          <p:sp>
            <p:nvSpPr>
              <p:cNvPr id="38" name="Rounded Rectangle 31"/>
              <p:cNvSpPr/>
              <p:nvPr/>
            </p:nvSpPr>
            <p:spPr>
              <a:xfrm>
                <a:off x="3205592" y="1797626"/>
                <a:ext cx="3406239" cy="1517095"/>
              </a:xfrm>
              <a:prstGeom prst="roundRect">
                <a:avLst>
                  <a:gd name="adj" fmla="val 5422"/>
                </a:avLst>
              </a:prstGeom>
              <a:gradFill>
                <a:gsLst>
                  <a:gs pos="0">
                    <a:schemeClr val="bg1">
                      <a:alpha val="57000"/>
                    </a:schemeClr>
                  </a:gs>
                  <a:gs pos="38000">
                    <a:schemeClr val="bg1"/>
                  </a:gs>
                </a:gsLst>
                <a:lin ang="0" scaled="1"/>
              </a:gra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dirty="0">
                  <a:solidFill>
                    <a:schemeClr val="tx1"/>
                  </a:solidFill>
                </a:endParaRPr>
              </a:p>
            </p:txBody>
          </p:sp>
          <p:sp>
            <p:nvSpPr>
              <p:cNvPr id="40" name="Rounded Rectangle 58"/>
              <p:cNvSpPr/>
              <p:nvPr/>
            </p:nvSpPr>
            <p:spPr>
              <a:xfrm rot="16200000">
                <a:off x="2849590" y="2281103"/>
                <a:ext cx="1374957" cy="553173"/>
              </a:xfrm>
              <a:prstGeom prst="roundRect">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smtClean="0">
                    <a:solidFill>
                      <a:schemeClr val="tx1"/>
                    </a:solidFill>
                  </a:rPr>
                  <a:t>Predictive Asset Maintenance</a:t>
                </a:r>
                <a:endParaRPr lang="en-US" sz="1400" b="1" dirty="0">
                  <a:solidFill>
                    <a:schemeClr val="tx1"/>
                  </a:solidFill>
                </a:endParaRPr>
              </a:p>
            </p:txBody>
          </p:sp>
        </p:grpSp>
        <p:sp>
          <p:nvSpPr>
            <p:cNvPr id="42" name="Rounded Rectangle 24"/>
            <p:cNvSpPr/>
            <p:nvPr/>
          </p:nvSpPr>
          <p:spPr>
            <a:xfrm>
              <a:off x="-1104175" y="2297720"/>
              <a:ext cx="2635678" cy="411883"/>
            </a:xfrm>
            <a:prstGeom prst="roundRect">
              <a:avLst/>
            </a:prstGeom>
            <a:solidFill>
              <a:schemeClr val="bg1"/>
            </a:solidFill>
            <a:ln w="28575">
              <a:solidFill>
                <a:srgbClr val="FF9900"/>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72000" rIns="91440" bIns="45720" numCol="1" rtlCol="0" anchor="t" anchorCtr="0" compatLnSpc="1">
              <a:prstTxWarp prst="textNoShape">
                <a:avLst/>
              </a:prstTxWarp>
              <a:noAutofit/>
            </a:bodyPr>
            <a:lstStyle/>
            <a:p>
              <a:pPr algn="ctr">
                <a:buClr>
                  <a:srgbClr val="000000"/>
                </a:buClr>
                <a:buFont typeface="Wingdings" pitchFamily="2" charset="2"/>
                <a:buNone/>
              </a:pPr>
              <a:r>
                <a:rPr lang="ru-RU" sz="1200" b="1" dirty="0" smtClean="0">
                  <a:solidFill>
                    <a:srgbClr val="B0B7BB">
                      <a:lumMod val="50000"/>
                    </a:srgbClr>
                  </a:solidFill>
                  <a:latin typeface="Tahoma" pitchFamily="34" charset="0"/>
                  <a:cs typeface="Tahoma" pitchFamily="34" charset="0"/>
                </a:rPr>
                <a:t>Вероятность инцидента, часы</a:t>
              </a:r>
              <a:endParaRPr lang="ru-RU" sz="1200" b="1" dirty="0">
                <a:solidFill>
                  <a:srgbClr val="B0B7BB">
                    <a:lumMod val="50000"/>
                  </a:srgbClr>
                </a:solidFill>
                <a:latin typeface="Tahoma" pitchFamily="34" charset="0"/>
                <a:cs typeface="Tahoma" pitchFamily="34" charset="0"/>
              </a:endParaRPr>
            </a:p>
          </p:txBody>
        </p:sp>
        <p:sp>
          <p:nvSpPr>
            <p:cNvPr id="43" name="Rounded Rectangle 24"/>
            <p:cNvSpPr/>
            <p:nvPr/>
          </p:nvSpPr>
          <p:spPr>
            <a:xfrm>
              <a:off x="-1094584" y="2785803"/>
              <a:ext cx="2626087" cy="411883"/>
            </a:xfrm>
            <a:prstGeom prst="roundRect">
              <a:avLst/>
            </a:prstGeom>
            <a:solidFill>
              <a:schemeClr val="bg1"/>
            </a:solidFill>
            <a:ln w="28575">
              <a:solidFill>
                <a:srgbClr val="FF9900"/>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72000" rIns="91440" bIns="45720" numCol="1" rtlCol="0" anchor="t" anchorCtr="0" compatLnSpc="1">
              <a:prstTxWarp prst="textNoShape">
                <a:avLst/>
              </a:prstTxWarp>
              <a:noAutofit/>
            </a:bodyPr>
            <a:lstStyle/>
            <a:p>
              <a:pPr algn="ctr">
                <a:buClr>
                  <a:srgbClr val="000000"/>
                </a:buClr>
                <a:buFont typeface="Wingdings" pitchFamily="2" charset="2"/>
                <a:buNone/>
              </a:pPr>
              <a:r>
                <a:rPr lang="ru-RU" sz="1200" b="1" dirty="0">
                  <a:solidFill>
                    <a:srgbClr val="B0B7BB">
                      <a:lumMod val="50000"/>
                    </a:srgbClr>
                  </a:solidFill>
                  <a:latin typeface="Tahoma" pitchFamily="34" charset="0"/>
                  <a:cs typeface="Tahoma" pitchFamily="34" charset="0"/>
                </a:rPr>
                <a:t>Оптимизация планирования</a:t>
              </a:r>
            </a:p>
          </p:txBody>
        </p:sp>
        <p:sp>
          <p:nvSpPr>
            <p:cNvPr id="41" name="Rounded Rectangle 24"/>
            <p:cNvSpPr/>
            <p:nvPr/>
          </p:nvSpPr>
          <p:spPr>
            <a:xfrm>
              <a:off x="-1104176" y="1795203"/>
              <a:ext cx="2635678" cy="411883"/>
            </a:xfrm>
            <a:prstGeom prst="roundRect">
              <a:avLst/>
            </a:prstGeom>
            <a:solidFill>
              <a:schemeClr val="bg1"/>
            </a:solidFill>
            <a:ln w="28575">
              <a:solidFill>
                <a:srgbClr val="FF9900"/>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72000" rIns="91440" bIns="45720" numCol="1" rtlCol="0" anchor="t" anchorCtr="0" compatLnSpc="1">
              <a:prstTxWarp prst="textNoShape">
                <a:avLst/>
              </a:prstTxWarp>
              <a:noAutofit/>
            </a:bodyPr>
            <a:lstStyle/>
            <a:p>
              <a:pPr algn="ctr">
                <a:buClr>
                  <a:srgbClr val="000000"/>
                </a:buClr>
                <a:buFont typeface="Wingdings" pitchFamily="2" charset="2"/>
                <a:buNone/>
              </a:pPr>
              <a:r>
                <a:rPr lang="ru-RU" sz="1200" b="1" dirty="0" smtClean="0">
                  <a:solidFill>
                    <a:srgbClr val="B0B7BB">
                      <a:lumMod val="50000"/>
                    </a:srgbClr>
                  </a:solidFill>
                  <a:latin typeface="Tahoma" pitchFamily="34" charset="0"/>
                  <a:cs typeface="Tahoma" pitchFamily="34" charset="0"/>
                </a:rPr>
                <a:t>Вероятность инцидента, тактическое</a:t>
              </a:r>
              <a:endParaRPr lang="ru-RU" sz="1200" b="1" dirty="0">
                <a:solidFill>
                  <a:srgbClr val="B0B7BB">
                    <a:lumMod val="50000"/>
                  </a:srgbClr>
                </a:solidFill>
                <a:latin typeface="Tahoma" pitchFamily="34" charset="0"/>
                <a:cs typeface="Tahoma" pitchFamily="34" charset="0"/>
              </a:endParaRPr>
            </a:p>
          </p:txBody>
        </p:sp>
      </p:grpSp>
      <p:cxnSp>
        <p:nvCxnSpPr>
          <p:cNvPr id="44" name="Straight Arrow Connector 14"/>
          <p:cNvCxnSpPr/>
          <p:nvPr/>
        </p:nvCxnSpPr>
        <p:spPr>
          <a:xfrm>
            <a:off x="1199513" y="1281760"/>
            <a:ext cx="324487" cy="0"/>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cxnSp>
        <p:nvCxnSpPr>
          <p:cNvPr id="45" name="Straight Arrow Connector 14"/>
          <p:cNvCxnSpPr/>
          <p:nvPr/>
        </p:nvCxnSpPr>
        <p:spPr>
          <a:xfrm>
            <a:off x="1199513" y="2252270"/>
            <a:ext cx="324487" cy="0"/>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cxnSp>
        <p:nvCxnSpPr>
          <p:cNvPr id="46" name="Straight Arrow Connector 14"/>
          <p:cNvCxnSpPr/>
          <p:nvPr/>
        </p:nvCxnSpPr>
        <p:spPr>
          <a:xfrm flipV="1">
            <a:off x="1250989" y="3561257"/>
            <a:ext cx="273011" cy="6794"/>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cxnSp>
        <p:nvCxnSpPr>
          <p:cNvPr id="47" name="Straight Arrow Connector 14"/>
          <p:cNvCxnSpPr/>
          <p:nvPr/>
        </p:nvCxnSpPr>
        <p:spPr>
          <a:xfrm flipH="1" flipV="1">
            <a:off x="3276600" y="4157270"/>
            <a:ext cx="1996" cy="319480"/>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graphicFrame>
        <p:nvGraphicFramePr>
          <p:cNvPr id="49" name="Table 6"/>
          <p:cNvGraphicFramePr>
            <a:graphicFrameLocks noGrp="1"/>
          </p:cNvGraphicFramePr>
          <p:nvPr>
            <p:extLst/>
          </p:nvPr>
        </p:nvGraphicFramePr>
        <p:xfrm>
          <a:off x="5851476" y="1337870"/>
          <a:ext cx="1539924" cy="838200"/>
        </p:xfrm>
        <a:graphic>
          <a:graphicData uri="http://schemas.openxmlformats.org/drawingml/2006/table">
            <a:tbl>
              <a:tblPr firstRow="1" bandRow="1">
                <a:tableStyleId>{93296810-A885-4BE3-A3E7-6D5BEEA58F35}</a:tableStyleId>
              </a:tblPr>
              <a:tblGrid>
                <a:gridCol w="384981"/>
                <a:gridCol w="384981"/>
                <a:gridCol w="384981"/>
                <a:gridCol w="384981"/>
              </a:tblGrid>
              <a:tr h="209550">
                <a:tc>
                  <a:txBody>
                    <a:bodyPr/>
                    <a:lstStyle/>
                    <a:p>
                      <a:endParaRPr lang="en-US" sz="400" dirty="0"/>
                    </a:p>
                  </a:txBody>
                  <a:tcPr>
                    <a:solidFill>
                      <a:srgbClr val="FFFF00"/>
                    </a:solidFill>
                  </a:tcPr>
                </a:tc>
                <a:tc>
                  <a:txBody>
                    <a:bodyPr/>
                    <a:lstStyle/>
                    <a:p>
                      <a:endParaRPr lang="en-US" sz="400" dirty="0"/>
                    </a:p>
                  </a:txBody>
                  <a:tcPr>
                    <a:solidFill>
                      <a:srgbClr val="FFC000"/>
                    </a:solidFill>
                  </a:tcPr>
                </a:tc>
                <a:tc>
                  <a:txBody>
                    <a:bodyPr/>
                    <a:lstStyle/>
                    <a:p>
                      <a:endParaRPr lang="en-US" sz="400" dirty="0"/>
                    </a:p>
                  </a:txBody>
                  <a:tcPr>
                    <a:solidFill>
                      <a:srgbClr val="F85208"/>
                    </a:solidFill>
                  </a:tcPr>
                </a:tc>
                <a:tc>
                  <a:txBody>
                    <a:bodyPr/>
                    <a:lstStyle/>
                    <a:p>
                      <a:endParaRPr lang="en-US" sz="400" dirty="0"/>
                    </a:p>
                  </a:txBody>
                  <a:tcPr>
                    <a:solidFill>
                      <a:srgbClr val="FF0000"/>
                    </a:solidFill>
                  </a:tcPr>
                </a:tc>
              </a:tr>
              <a:tr h="209550">
                <a:tc>
                  <a:txBody>
                    <a:bodyPr/>
                    <a:lstStyle/>
                    <a:p>
                      <a:endParaRPr lang="en-US" sz="400" dirty="0"/>
                    </a:p>
                  </a:txBody>
                  <a:tcPr>
                    <a:solidFill>
                      <a:srgbClr val="92D050"/>
                    </a:solidFill>
                  </a:tcPr>
                </a:tc>
                <a:tc>
                  <a:txBody>
                    <a:bodyPr/>
                    <a:lstStyle/>
                    <a:p>
                      <a:endParaRPr lang="en-US" sz="400" dirty="0"/>
                    </a:p>
                  </a:txBody>
                  <a:tcPr>
                    <a:solidFill>
                      <a:srgbClr val="FFFF00"/>
                    </a:solidFill>
                  </a:tcPr>
                </a:tc>
                <a:tc>
                  <a:txBody>
                    <a:bodyPr/>
                    <a:lstStyle/>
                    <a:p>
                      <a:endParaRPr lang="en-US" sz="400" dirty="0"/>
                    </a:p>
                  </a:txBody>
                  <a:tcPr>
                    <a:solidFill>
                      <a:srgbClr val="FFC000"/>
                    </a:solidFill>
                  </a:tcPr>
                </a:tc>
                <a:tc>
                  <a:txBody>
                    <a:bodyPr/>
                    <a:lstStyle/>
                    <a:p>
                      <a:endParaRPr lang="en-US" sz="400" dirty="0"/>
                    </a:p>
                  </a:txBody>
                  <a:tcPr>
                    <a:solidFill>
                      <a:srgbClr val="F85208"/>
                    </a:solidFill>
                  </a:tcPr>
                </a:tc>
              </a:tr>
              <a:tr h="209550">
                <a:tc>
                  <a:txBody>
                    <a:bodyPr/>
                    <a:lstStyle/>
                    <a:p>
                      <a:endParaRPr lang="en-US" sz="400" dirty="0"/>
                    </a:p>
                  </a:txBody>
                  <a:tcPr>
                    <a:solidFill>
                      <a:schemeClr val="accent5">
                        <a:lumMod val="75000"/>
                      </a:schemeClr>
                    </a:solidFill>
                  </a:tcPr>
                </a:tc>
                <a:tc>
                  <a:txBody>
                    <a:bodyPr/>
                    <a:lstStyle/>
                    <a:p>
                      <a:endParaRPr lang="en-US" sz="400" dirty="0"/>
                    </a:p>
                  </a:txBody>
                  <a:tcPr>
                    <a:solidFill>
                      <a:srgbClr val="92D050"/>
                    </a:solidFill>
                  </a:tcPr>
                </a:tc>
                <a:tc>
                  <a:txBody>
                    <a:bodyPr/>
                    <a:lstStyle/>
                    <a:p>
                      <a:endParaRPr lang="en-US" sz="400" dirty="0"/>
                    </a:p>
                  </a:txBody>
                  <a:tcPr>
                    <a:solidFill>
                      <a:srgbClr val="FFFF00"/>
                    </a:solidFill>
                  </a:tcPr>
                </a:tc>
                <a:tc>
                  <a:txBody>
                    <a:bodyPr/>
                    <a:lstStyle/>
                    <a:p>
                      <a:endParaRPr lang="en-US" sz="400" dirty="0"/>
                    </a:p>
                  </a:txBody>
                  <a:tcPr>
                    <a:solidFill>
                      <a:srgbClr val="FFC000"/>
                    </a:solidFill>
                  </a:tcPr>
                </a:tc>
              </a:tr>
              <a:tr h="209550">
                <a:tc>
                  <a:txBody>
                    <a:bodyPr/>
                    <a:lstStyle/>
                    <a:p>
                      <a:endParaRPr lang="en-US" sz="400" dirty="0"/>
                    </a:p>
                  </a:txBody>
                  <a:tcPr>
                    <a:solidFill>
                      <a:schemeClr val="accent5">
                        <a:lumMod val="50000"/>
                      </a:schemeClr>
                    </a:solidFill>
                  </a:tcPr>
                </a:tc>
                <a:tc>
                  <a:txBody>
                    <a:bodyPr/>
                    <a:lstStyle/>
                    <a:p>
                      <a:endParaRPr lang="en-US" sz="400" dirty="0"/>
                    </a:p>
                  </a:txBody>
                  <a:tcPr>
                    <a:solidFill>
                      <a:schemeClr val="accent5">
                        <a:lumMod val="75000"/>
                      </a:schemeClr>
                    </a:solidFill>
                  </a:tcPr>
                </a:tc>
                <a:tc>
                  <a:txBody>
                    <a:bodyPr/>
                    <a:lstStyle/>
                    <a:p>
                      <a:endParaRPr lang="en-US" sz="400" dirty="0"/>
                    </a:p>
                  </a:txBody>
                  <a:tcPr>
                    <a:solidFill>
                      <a:srgbClr val="92D050"/>
                    </a:solidFill>
                  </a:tcPr>
                </a:tc>
                <a:tc>
                  <a:txBody>
                    <a:bodyPr/>
                    <a:lstStyle/>
                    <a:p>
                      <a:endParaRPr lang="en-US" sz="400" dirty="0"/>
                    </a:p>
                  </a:txBody>
                  <a:tcPr>
                    <a:solidFill>
                      <a:srgbClr val="FFFF00"/>
                    </a:solidFill>
                  </a:tcPr>
                </a:tc>
              </a:tr>
            </a:tbl>
          </a:graphicData>
        </a:graphic>
      </p:graphicFrame>
      <p:sp>
        <p:nvSpPr>
          <p:cNvPr id="50" name="TextBox 49"/>
          <p:cNvSpPr txBox="1"/>
          <p:nvPr/>
        </p:nvSpPr>
        <p:spPr>
          <a:xfrm>
            <a:off x="5814397" y="1639693"/>
            <a:ext cx="1653203" cy="307777"/>
          </a:xfrm>
          <a:prstGeom prst="rect">
            <a:avLst/>
          </a:prstGeom>
          <a:noFill/>
        </p:spPr>
        <p:txBody>
          <a:bodyPr wrap="square" rtlCol="0">
            <a:spAutoFit/>
          </a:bodyPr>
          <a:lstStyle/>
          <a:p>
            <a:pPr algn="ctr"/>
            <a:r>
              <a:rPr lang="ru-RU" sz="1400" dirty="0" smtClean="0">
                <a:effectLst>
                  <a:glow rad="203200">
                    <a:schemeClr val="bg1">
                      <a:alpha val="80000"/>
                    </a:schemeClr>
                  </a:glow>
                </a:effectLst>
              </a:rPr>
              <a:t>Матрица рисков</a:t>
            </a:r>
            <a:endParaRPr lang="en-US" sz="1400" dirty="0">
              <a:effectLst>
                <a:glow rad="203200">
                  <a:schemeClr val="bg1">
                    <a:alpha val="80000"/>
                  </a:schemeClr>
                </a:glow>
              </a:effectLst>
            </a:endParaRPr>
          </a:p>
        </p:txBody>
      </p:sp>
      <p:grpSp>
        <p:nvGrpSpPr>
          <p:cNvPr id="62" name="Group 61"/>
          <p:cNvGrpSpPr/>
          <p:nvPr/>
        </p:nvGrpSpPr>
        <p:grpSpPr>
          <a:xfrm>
            <a:off x="5575508" y="2252270"/>
            <a:ext cx="2273091" cy="610817"/>
            <a:chOff x="5459486" y="3156734"/>
            <a:chExt cx="2145809" cy="610817"/>
          </a:xfrm>
        </p:grpSpPr>
        <p:sp>
          <p:nvSpPr>
            <p:cNvPr id="55" name="Rounded Rectangle 47"/>
            <p:cNvSpPr/>
            <p:nvPr/>
          </p:nvSpPr>
          <p:spPr>
            <a:xfrm>
              <a:off x="5586160" y="3156734"/>
              <a:ext cx="2019135" cy="453498"/>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400" dirty="0" smtClean="0">
                  <a:latin typeface="Arial" charset="0"/>
                  <a:ea typeface="ＭＳ Ｐゴシック" pitchFamily="34" charset="-128"/>
                </a:rPr>
                <a:t>факторы</a:t>
              </a:r>
              <a:endParaRPr lang="en-US" sz="1050" dirty="0">
                <a:latin typeface="Arial" charset="0"/>
                <a:ea typeface="ＭＳ Ｐゴシック" pitchFamily="34" charset="-128"/>
              </a:endParaRPr>
            </a:p>
          </p:txBody>
        </p:sp>
        <p:sp>
          <p:nvSpPr>
            <p:cNvPr id="56" name="Rounded Rectangle 47"/>
            <p:cNvSpPr/>
            <p:nvPr/>
          </p:nvSpPr>
          <p:spPr>
            <a:xfrm>
              <a:off x="5524665" y="3226584"/>
              <a:ext cx="2019135" cy="453498"/>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endParaRPr lang="en-US" sz="1050" dirty="0">
                <a:latin typeface="Arial" charset="0"/>
                <a:ea typeface="ＭＳ Ｐゴシック" pitchFamily="34" charset="-128"/>
              </a:endParaRPr>
            </a:p>
          </p:txBody>
        </p:sp>
        <p:sp>
          <p:nvSpPr>
            <p:cNvPr id="57" name="Rounded Rectangle 47"/>
            <p:cNvSpPr/>
            <p:nvPr/>
          </p:nvSpPr>
          <p:spPr>
            <a:xfrm>
              <a:off x="5459486" y="3314053"/>
              <a:ext cx="2019135" cy="453498"/>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400" dirty="0">
                  <a:latin typeface="Arial" charset="0"/>
                  <a:ea typeface="ＭＳ Ｐゴシック" pitchFamily="34" charset="-128"/>
                </a:rPr>
                <a:t>Ключевые факторы</a:t>
              </a:r>
              <a:endParaRPr lang="en-US" sz="1050" dirty="0">
                <a:latin typeface="Arial" charset="0"/>
                <a:ea typeface="ＭＳ Ｐゴシック" pitchFamily="34" charset="-128"/>
              </a:endParaRPr>
            </a:p>
          </p:txBody>
        </p:sp>
      </p:grpSp>
      <p:cxnSp>
        <p:nvCxnSpPr>
          <p:cNvPr id="58" name="Straight Arrow Connector 14"/>
          <p:cNvCxnSpPr/>
          <p:nvPr/>
        </p:nvCxnSpPr>
        <p:spPr>
          <a:xfrm>
            <a:off x="5185157" y="3471469"/>
            <a:ext cx="377125" cy="1"/>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cxnSp>
        <p:nvCxnSpPr>
          <p:cNvPr id="59" name="Straight Arrow Connector 14"/>
          <p:cNvCxnSpPr/>
          <p:nvPr/>
        </p:nvCxnSpPr>
        <p:spPr>
          <a:xfrm>
            <a:off x="5185157" y="2785670"/>
            <a:ext cx="377125" cy="0"/>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cxnSp>
        <p:nvCxnSpPr>
          <p:cNvPr id="61" name="Straight Arrow Connector 14"/>
          <p:cNvCxnSpPr/>
          <p:nvPr/>
        </p:nvCxnSpPr>
        <p:spPr>
          <a:xfrm>
            <a:off x="5185157" y="1109270"/>
            <a:ext cx="390351" cy="0"/>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grpSp>
        <p:nvGrpSpPr>
          <p:cNvPr id="63" name="Group 62"/>
          <p:cNvGrpSpPr/>
          <p:nvPr/>
        </p:nvGrpSpPr>
        <p:grpSpPr>
          <a:xfrm>
            <a:off x="5583441" y="3089253"/>
            <a:ext cx="2265159" cy="610817"/>
            <a:chOff x="5459486" y="3156734"/>
            <a:chExt cx="2145809" cy="610817"/>
          </a:xfrm>
        </p:grpSpPr>
        <p:sp>
          <p:nvSpPr>
            <p:cNvPr id="64" name="Rounded Rectangle 47"/>
            <p:cNvSpPr/>
            <p:nvPr/>
          </p:nvSpPr>
          <p:spPr>
            <a:xfrm>
              <a:off x="5586160" y="3156734"/>
              <a:ext cx="2019135" cy="453498"/>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400" dirty="0" smtClean="0">
                  <a:latin typeface="Arial" charset="0"/>
                  <a:ea typeface="ＭＳ Ｐゴシック" pitchFamily="34" charset="-128"/>
                </a:rPr>
                <a:t>факторы</a:t>
              </a:r>
              <a:endParaRPr lang="en-US" sz="1050" dirty="0">
                <a:latin typeface="Arial" charset="0"/>
                <a:ea typeface="ＭＳ Ｐゴシック" pitchFamily="34" charset="-128"/>
              </a:endParaRPr>
            </a:p>
          </p:txBody>
        </p:sp>
        <p:sp>
          <p:nvSpPr>
            <p:cNvPr id="65" name="Rounded Rectangle 47"/>
            <p:cNvSpPr/>
            <p:nvPr/>
          </p:nvSpPr>
          <p:spPr>
            <a:xfrm>
              <a:off x="5524665" y="3226584"/>
              <a:ext cx="2019135" cy="453498"/>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endParaRPr lang="en-US" sz="1050" dirty="0">
                <a:latin typeface="Arial" charset="0"/>
                <a:ea typeface="ＭＳ Ｐゴシック" pitchFamily="34" charset="-128"/>
              </a:endParaRPr>
            </a:p>
          </p:txBody>
        </p:sp>
        <p:sp>
          <p:nvSpPr>
            <p:cNvPr id="66" name="Rounded Rectangle 47"/>
            <p:cNvSpPr/>
            <p:nvPr/>
          </p:nvSpPr>
          <p:spPr>
            <a:xfrm>
              <a:off x="5459486" y="3314053"/>
              <a:ext cx="2019135" cy="453498"/>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400" dirty="0">
                  <a:latin typeface="Arial" charset="0"/>
                  <a:ea typeface="ＭＳ Ｐゴシック" pitchFamily="34" charset="-128"/>
                </a:rPr>
                <a:t>Значимые вероятные инциденты</a:t>
              </a:r>
              <a:endParaRPr lang="en-US" sz="1050" dirty="0">
                <a:latin typeface="Arial" charset="0"/>
                <a:ea typeface="ＭＳ Ｐゴシック" pitchFamily="34" charset="-128"/>
              </a:endParaRPr>
            </a:p>
          </p:txBody>
        </p:sp>
      </p:grpSp>
      <p:sp>
        <p:nvSpPr>
          <p:cNvPr id="68" name="Rounded Rectangle 20"/>
          <p:cNvSpPr/>
          <p:nvPr/>
        </p:nvSpPr>
        <p:spPr>
          <a:xfrm>
            <a:off x="57150" y="1071060"/>
            <a:ext cx="1122574" cy="382150"/>
          </a:xfrm>
          <a:prstGeom prst="round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200" dirty="0">
                <a:latin typeface="Arial" charset="0"/>
                <a:ea typeface="ＭＳ Ｐゴシック" pitchFamily="34" charset="-128"/>
              </a:rPr>
              <a:t>Опросы</a:t>
            </a:r>
            <a:endParaRPr lang="en-US" sz="1050" dirty="0">
              <a:latin typeface="Arial" charset="0"/>
              <a:ea typeface="ＭＳ Ｐゴシック" pitchFamily="34" charset="-128"/>
            </a:endParaRPr>
          </a:p>
        </p:txBody>
      </p:sp>
      <p:sp>
        <p:nvSpPr>
          <p:cNvPr id="69" name="Rounded Rectangle 20"/>
          <p:cNvSpPr/>
          <p:nvPr/>
        </p:nvSpPr>
        <p:spPr>
          <a:xfrm>
            <a:off x="57150" y="2099870"/>
            <a:ext cx="1122574" cy="382150"/>
          </a:xfrm>
          <a:prstGeom prst="round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eaLnBrk="0" hangingPunct="0">
              <a:spcBef>
                <a:spcPct val="0"/>
              </a:spcBef>
              <a:spcAft>
                <a:spcPct val="0"/>
              </a:spcAft>
              <a:buClrTx/>
              <a:buFontTx/>
              <a:buNone/>
            </a:pPr>
            <a:r>
              <a:rPr lang="ru-RU" sz="1200" dirty="0">
                <a:latin typeface="Arial" charset="0"/>
                <a:ea typeface="ＭＳ Ｐゴシック" pitchFamily="34" charset="-128"/>
              </a:rPr>
              <a:t>Инциденты</a:t>
            </a:r>
            <a:endParaRPr lang="en-US" sz="1000" dirty="0">
              <a:latin typeface="Arial" charset="0"/>
              <a:ea typeface="ＭＳ Ｐゴシック" pitchFamily="34" charset="-128"/>
            </a:endParaRPr>
          </a:p>
        </p:txBody>
      </p:sp>
      <p:sp>
        <p:nvSpPr>
          <p:cNvPr id="70" name="Rounded Rectangle 20"/>
          <p:cNvSpPr/>
          <p:nvPr/>
        </p:nvSpPr>
        <p:spPr>
          <a:xfrm>
            <a:off x="59062" y="2830921"/>
            <a:ext cx="1160138" cy="1402549"/>
          </a:xfrm>
          <a:prstGeom prst="round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200" dirty="0" err="1" smtClean="0">
                <a:latin typeface="Arial" charset="0"/>
                <a:ea typeface="ＭＳ Ｐゴシック" pitchFamily="34" charset="-128"/>
              </a:rPr>
              <a:t>Фактич</a:t>
            </a:r>
            <a:r>
              <a:rPr lang="en-US" sz="1200" dirty="0" smtClean="0">
                <a:latin typeface="Arial" charset="0"/>
                <a:ea typeface="ＭＳ Ｐゴシック" pitchFamily="34" charset="-128"/>
              </a:rPr>
              <a:t>.</a:t>
            </a:r>
            <a:r>
              <a:rPr lang="ru-RU" sz="1200" dirty="0" smtClean="0">
                <a:latin typeface="Arial" charset="0"/>
                <a:ea typeface="ＭＳ Ｐゴシック" pitchFamily="34" charset="-128"/>
              </a:rPr>
              <a:t> </a:t>
            </a:r>
            <a:r>
              <a:rPr lang="ru-RU" sz="1200" dirty="0">
                <a:latin typeface="Arial" charset="0"/>
                <a:ea typeface="ＭＳ Ｐゴシック" pitchFamily="34" charset="-128"/>
              </a:rPr>
              <a:t>состояние активов (оборудования)</a:t>
            </a:r>
            <a:endParaRPr lang="en-US" sz="1000" dirty="0">
              <a:latin typeface="Arial" charset="0"/>
              <a:ea typeface="ＭＳ Ｐゴシック" pitchFamily="34" charset="-128"/>
            </a:endParaRPr>
          </a:p>
        </p:txBody>
      </p:sp>
      <p:sp>
        <p:nvSpPr>
          <p:cNvPr id="71" name="Rounded Rectangle 20"/>
          <p:cNvSpPr/>
          <p:nvPr/>
        </p:nvSpPr>
        <p:spPr>
          <a:xfrm>
            <a:off x="2514600" y="4400550"/>
            <a:ext cx="1524000" cy="304800"/>
          </a:xfrm>
          <a:prstGeom prst="round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pPr>
            <a:r>
              <a:rPr lang="ru-RU" sz="1200" dirty="0">
                <a:latin typeface="Arial" charset="0"/>
                <a:ea typeface="ＭＳ Ｐゴシック" pitchFamily="34" charset="-128"/>
              </a:rPr>
              <a:t>Ресурсы</a:t>
            </a:r>
            <a:endParaRPr lang="en-US" sz="1200" dirty="0">
              <a:latin typeface="Arial" charset="0"/>
              <a:ea typeface="ＭＳ Ｐゴシック" pitchFamily="34" charset="-128"/>
            </a:endParaRPr>
          </a:p>
        </p:txBody>
      </p:sp>
      <p:sp>
        <p:nvSpPr>
          <p:cNvPr id="72" name="Rounded Rectangle 64"/>
          <p:cNvSpPr/>
          <p:nvPr/>
        </p:nvSpPr>
        <p:spPr>
          <a:xfrm rot="16200000">
            <a:off x="8055178" y="873926"/>
            <a:ext cx="1269875" cy="703124"/>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200" b="1" dirty="0">
                <a:latin typeface="Arial" charset="0"/>
                <a:ea typeface="ＭＳ Ｐゴシック" pitchFamily="34" charset="-128"/>
              </a:rPr>
              <a:t>Плановые мероприятия</a:t>
            </a:r>
            <a:endParaRPr lang="en-US" sz="1000" b="1" dirty="0">
              <a:latin typeface="Arial" charset="0"/>
              <a:ea typeface="ＭＳ Ｐゴシック" pitchFamily="34" charset="-128"/>
            </a:endParaRPr>
          </a:p>
        </p:txBody>
      </p:sp>
      <p:cxnSp>
        <p:nvCxnSpPr>
          <p:cNvPr id="76" name="Straight Arrow Connector 14"/>
          <p:cNvCxnSpPr/>
          <p:nvPr/>
        </p:nvCxnSpPr>
        <p:spPr>
          <a:xfrm>
            <a:off x="7420252" y="1885950"/>
            <a:ext cx="894210" cy="299494"/>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cxnSp>
        <p:nvCxnSpPr>
          <p:cNvPr id="51" name="Straight Arrow Connector 14"/>
          <p:cNvCxnSpPr/>
          <p:nvPr/>
        </p:nvCxnSpPr>
        <p:spPr>
          <a:xfrm>
            <a:off x="5185157" y="1718870"/>
            <a:ext cx="390351" cy="0"/>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grpSp>
        <p:nvGrpSpPr>
          <p:cNvPr id="52" name="Group 51"/>
          <p:cNvGrpSpPr/>
          <p:nvPr/>
        </p:nvGrpSpPr>
        <p:grpSpPr>
          <a:xfrm>
            <a:off x="5630284" y="652070"/>
            <a:ext cx="2218316" cy="610817"/>
            <a:chOff x="5459486" y="3156734"/>
            <a:chExt cx="2145809" cy="610817"/>
          </a:xfrm>
        </p:grpSpPr>
        <p:sp>
          <p:nvSpPr>
            <p:cNvPr id="53" name="Rounded Rectangle 47"/>
            <p:cNvSpPr/>
            <p:nvPr/>
          </p:nvSpPr>
          <p:spPr>
            <a:xfrm>
              <a:off x="5586160" y="3156734"/>
              <a:ext cx="2019135" cy="453498"/>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400" dirty="0" smtClean="0">
                  <a:latin typeface="Arial" charset="0"/>
                  <a:ea typeface="ＭＳ Ｐゴシック" pitchFamily="34" charset="-128"/>
                </a:rPr>
                <a:t>факторы</a:t>
              </a:r>
              <a:endParaRPr lang="en-US" sz="1050" dirty="0">
                <a:latin typeface="Arial" charset="0"/>
                <a:ea typeface="ＭＳ Ｐゴシック" pitchFamily="34" charset="-128"/>
              </a:endParaRPr>
            </a:p>
          </p:txBody>
        </p:sp>
        <p:sp>
          <p:nvSpPr>
            <p:cNvPr id="54" name="Rounded Rectangle 47"/>
            <p:cNvSpPr/>
            <p:nvPr/>
          </p:nvSpPr>
          <p:spPr>
            <a:xfrm>
              <a:off x="5524665" y="3226584"/>
              <a:ext cx="2019135" cy="453498"/>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endParaRPr lang="en-US" sz="1050" dirty="0">
                <a:latin typeface="Arial" charset="0"/>
                <a:ea typeface="ＭＳ Ｐゴシック" pitchFamily="34" charset="-128"/>
              </a:endParaRPr>
            </a:p>
          </p:txBody>
        </p:sp>
        <p:sp>
          <p:nvSpPr>
            <p:cNvPr id="60" name="Rounded Rectangle 47"/>
            <p:cNvSpPr/>
            <p:nvPr/>
          </p:nvSpPr>
          <p:spPr>
            <a:xfrm>
              <a:off x="5459486" y="3314053"/>
              <a:ext cx="2019135" cy="453498"/>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en-US" sz="1400" dirty="0" err="1" smtClean="0">
                  <a:latin typeface="Arial" charset="0"/>
                  <a:ea typeface="ＭＳ Ｐゴシック" pitchFamily="34" charset="-128"/>
                </a:rPr>
                <a:t>VaR</a:t>
              </a:r>
              <a:endParaRPr lang="en-US" sz="1050" dirty="0">
                <a:latin typeface="Arial" charset="0"/>
                <a:ea typeface="ＭＳ Ｐゴシック" pitchFamily="34" charset="-128"/>
              </a:endParaRPr>
            </a:p>
          </p:txBody>
        </p:sp>
      </p:grpSp>
      <p:cxnSp>
        <p:nvCxnSpPr>
          <p:cNvPr id="75" name="Straight Arrow Connector 14"/>
          <p:cNvCxnSpPr/>
          <p:nvPr/>
        </p:nvCxnSpPr>
        <p:spPr>
          <a:xfrm>
            <a:off x="5216387" y="2366853"/>
            <a:ext cx="345895" cy="155763"/>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sp>
        <p:nvSpPr>
          <p:cNvPr id="77" name="Rounded Rectangle 58"/>
          <p:cNvSpPr/>
          <p:nvPr/>
        </p:nvSpPr>
        <p:spPr>
          <a:xfrm rot="16200000">
            <a:off x="1102659" y="1359162"/>
            <a:ext cx="1484226" cy="489142"/>
          </a:xfrm>
          <a:prstGeom prst="roundRect">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b="1" dirty="0" smtClean="0">
                <a:solidFill>
                  <a:schemeClr val="tx1"/>
                </a:solidFill>
              </a:rPr>
              <a:t>Управление рисками</a:t>
            </a:r>
            <a:endParaRPr lang="en-US" sz="1400" b="1" dirty="0">
              <a:solidFill>
                <a:schemeClr val="tx1"/>
              </a:solidFill>
            </a:endParaRPr>
          </a:p>
        </p:txBody>
      </p:sp>
      <p:cxnSp>
        <p:nvCxnSpPr>
          <p:cNvPr id="78" name="Straight Arrow Connector 14"/>
          <p:cNvCxnSpPr/>
          <p:nvPr/>
        </p:nvCxnSpPr>
        <p:spPr>
          <a:xfrm flipV="1">
            <a:off x="7867357" y="2952750"/>
            <a:ext cx="447105" cy="74983"/>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sp>
        <p:nvSpPr>
          <p:cNvPr id="79" name="Rounded Rectangle 64"/>
          <p:cNvSpPr/>
          <p:nvPr/>
        </p:nvSpPr>
        <p:spPr>
          <a:xfrm rot="16200000">
            <a:off x="8008927" y="3676483"/>
            <a:ext cx="1314194" cy="703124"/>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200" b="1" dirty="0" err="1" smtClean="0">
                <a:latin typeface="Arial" charset="0"/>
                <a:ea typeface="ＭＳ Ｐゴシック" pitchFamily="34" charset="-128"/>
              </a:rPr>
              <a:t>Оптимизи</a:t>
            </a:r>
            <a:r>
              <a:rPr lang="en-US" sz="1200" b="1" dirty="0" smtClean="0">
                <a:latin typeface="Arial" charset="0"/>
                <a:ea typeface="ＭＳ Ｐゴシック" pitchFamily="34" charset="-128"/>
              </a:rPr>
              <a:t>-</a:t>
            </a:r>
            <a:r>
              <a:rPr lang="ru-RU" sz="1200" b="1" dirty="0" err="1" smtClean="0">
                <a:latin typeface="Arial" charset="0"/>
                <a:ea typeface="ＭＳ Ｐゴシック" pitchFamily="34" charset="-128"/>
              </a:rPr>
              <a:t>рованные</a:t>
            </a:r>
            <a:r>
              <a:rPr lang="ru-RU" sz="1200" b="1" dirty="0" smtClean="0">
                <a:latin typeface="Arial" charset="0"/>
                <a:ea typeface="ＭＳ Ｐゴシック" pitchFamily="34" charset="-128"/>
              </a:rPr>
              <a:t> мероприятия</a:t>
            </a:r>
            <a:endParaRPr lang="en-US" sz="1000" b="1" dirty="0">
              <a:latin typeface="Arial" charset="0"/>
              <a:ea typeface="ＭＳ Ｐゴシック" pitchFamily="34" charset="-128"/>
            </a:endParaRPr>
          </a:p>
        </p:txBody>
      </p:sp>
      <p:cxnSp>
        <p:nvCxnSpPr>
          <p:cNvPr id="80" name="Straight Arrow Connector 14"/>
          <p:cNvCxnSpPr/>
          <p:nvPr/>
        </p:nvCxnSpPr>
        <p:spPr>
          <a:xfrm>
            <a:off x="5185157" y="4019550"/>
            <a:ext cx="3071502" cy="0"/>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cxnSp>
        <p:nvCxnSpPr>
          <p:cNvPr id="82" name="Straight Arrow Connector 14"/>
          <p:cNvCxnSpPr/>
          <p:nvPr/>
        </p:nvCxnSpPr>
        <p:spPr>
          <a:xfrm flipV="1">
            <a:off x="3363321" y="2419350"/>
            <a:ext cx="0" cy="304800"/>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sp>
        <p:nvSpPr>
          <p:cNvPr id="73" name="Rounded Rectangle 64"/>
          <p:cNvSpPr/>
          <p:nvPr/>
        </p:nvSpPr>
        <p:spPr>
          <a:xfrm rot="16200000">
            <a:off x="7999473" y="2259647"/>
            <a:ext cx="1333103" cy="703124"/>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200" b="1" dirty="0" smtClean="0">
                <a:latin typeface="Arial" charset="0"/>
                <a:ea typeface="ＭＳ Ｐゴシック" pitchFamily="34" charset="-128"/>
              </a:rPr>
              <a:t>Дополни</a:t>
            </a:r>
            <a:r>
              <a:rPr lang="en-US" sz="1200" b="1" dirty="0" smtClean="0">
                <a:latin typeface="Arial" charset="0"/>
                <a:ea typeface="ＭＳ Ｐゴシック" pitchFamily="34" charset="-128"/>
              </a:rPr>
              <a:t>-</a:t>
            </a:r>
            <a:r>
              <a:rPr lang="ru-RU" sz="1200" b="1" dirty="0" smtClean="0">
                <a:latin typeface="Arial" charset="0"/>
                <a:ea typeface="ＭＳ Ｐゴシック" pitchFamily="34" charset="-128"/>
              </a:rPr>
              <a:t>тельные </a:t>
            </a:r>
            <a:r>
              <a:rPr lang="ru-RU" sz="1200" b="1" dirty="0">
                <a:latin typeface="Arial" charset="0"/>
                <a:ea typeface="ＭＳ Ｐゴシック" pitchFamily="34" charset="-128"/>
              </a:rPr>
              <a:t>мероприятия</a:t>
            </a:r>
            <a:endParaRPr lang="en-US" sz="1000" b="1" dirty="0">
              <a:latin typeface="Arial" charset="0"/>
              <a:ea typeface="ＭＳ Ｐゴシック" pitchFamily="34" charset="-128"/>
            </a:endParaRPr>
          </a:p>
        </p:txBody>
      </p:sp>
      <p:cxnSp>
        <p:nvCxnSpPr>
          <p:cNvPr id="74" name="Straight Arrow Connector 14"/>
          <p:cNvCxnSpPr/>
          <p:nvPr/>
        </p:nvCxnSpPr>
        <p:spPr>
          <a:xfrm>
            <a:off x="1201716" y="2486482"/>
            <a:ext cx="322284" cy="222988"/>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cxnSp>
        <p:nvCxnSpPr>
          <p:cNvPr id="83" name="Straight Arrow Connector 14"/>
          <p:cNvCxnSpPr/>
          <p:nvPr/>
        </p:nvCxnSpPr>
        <p:spPr>
          <a:xfrm flipV="1">
            <a:off x="5185158" y="2114550"/>
            <a:ext cx="390350" cy="529699"/>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cxnSp>
        <p:nvCxnSpPr>
          <p:cNvPr id="67" name="Straight Arrow Connector 14"/>
          <p:cNvCxnSpPr/>
          <p:nvPr/>
        </p:nvCxnSpPr>
        <p:spPr>
          <a:xfrm>
            <a:off x="8666025" y="3257550"/>
            <a:ext cx="0" cy="175349"/>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cxnSp>
        <p:nvCxnSpPr>
          <p:cNvPr id="84" name="Straight Arrow Connector 14"/>
          <p:cNvCxnSpPr/>
          <p:nvPr/>
        </p:nvCxnSpPr>
        <p:spPr>
          <a:xfrm>
            <a:off x="8683350" y="1809750"/>
            <a:ext cx="0" cy="175349"/>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sp>
        <p:nvSpPr>
          <p:cNvPr id="81" name="TextBox 80"/>
          <p:cNvSpPr txBox="1"/>
          <p:nvPr/>
        </p:nvSpPr>
        <p:spPr>
          <a:xfrm>
            <a:off x="8736414" y="4857750"/>
            <a:ext cx="407586" cy="261610"/>
          </a:xfrm>
          <a:prstGeom prst="rect">
            <a:avLst/>
          </a:prstGeom>
          <a:noFill/>
        </p:spPr>
        <p:txBody>
          <a:bodyPr wrap="square" rtlCol="0">
            <a:spAutoFit/>
          </a:bodyPr>
          <a:lstStyle/>
          <a:p>
            <a:fld id="{44976E3C-684C-4467-9D18-4EFDD8A9248A}" type="slidenum">
              <a:rPr lang="en-US" sz="1100" smtClean="0">
                <a:solidFill>
                  <a:schemeClr val="bg1"/>
                </a:solidFill>
              </a:rPr>
              <a:t>8</a:t>
            </a:fld>
            <a:endParaRPr lang="en-US" sz="1100" dirty="0">
              <a:solidFill>
                <a:schemeClr val="bg1"/>
              </a:solidFill>
            </a:endParaRPr>
          </a:p>
        </p:txBody>
      </p:sp>
      <p:cxnSp>
        <p:nvCxnSpPr>
          <p:cNvPr id="85" name="Straight Arrow Connector 14"/>
          <p:cNvCxnSpPr/>
          <p:nvPr/>
        </p:nvCxnSpPr>
        <p:spPr>
          <a:xfrm>
            <a:off x="1184513" y="1796165"/>
            <a:ext cx="324487" cy="0"/>
          </a:xfrm>
          <a:prstGeom prst="straightConnector1">
            <a:avLst/>
          </a:prstGeom>
          <a:ln w="57150">
            <a:tailEnd type="stealth"/>
          </a:ln>
        </p:spPr>
        <p:style>
          <a:lnRef idx="3">
            <a:schemeClr val="accent6"/>
          </a:lnRef>
          <a:fillRef idx="0">
            <a:schemeClr val="accent6"/>
          </a:fillRef>
          <a:effectRef idx="2">
            <a:schemeClr val="accent6"/>
          </a:effectRef>
          <a:fontRef idx="minor">
            <a:schemeClr val="tx1"/>
          </a:fontRef>
        </p:style>
      </p:cxnSp>
      <p:sp>
        <p:nvSpPr>
          <p:cNvPr id="86" name="Rounded Rectangle 20"/>
          <p:cNvSpPr/>
          <p:nvPr/>
        </p:nvSpPr>
        <p:spPr>
          <a:xfrm>
            <a:off x="42150" y="1585465"/>
            <a:ext cx="1122574" cy="382150"/>
          </a:xfrm>
          <a:prstGeom prst="round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200" dirty="0" smtClean="0">
                <a:latin typeface="Arial" charset="0"/>
                <a:ea typeface="ＭＳ Ｐゴシック" pitchFamily="34" charset="-128"/>
              </a:rPr>
              <a:t>Методики</a:t>
            </a:r>
            <a:endParaRPr lang="en-US" sz="1050" dirty="0">
              <a:latin typeface="Arial" charset="0"/>
              <a:ea typeface="ＭＳ Ｐゴシック" pitchFamily="34" charset="-128"/>
            </a:endParaRPr>
          </a:p>
        </p:txBody>
      </p:sp>
    </p:spTree>
    <p:extLst>
      <p:ext uri="{BB962C8B-B14F-4D97-AF65-F5344CB8AC3E}">
        <p14:creationId xmlns:p14="http://schemas.microsoft.com/office/powerpoint/2010/main" val="314321019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 name="Rounded Rectangle 73"/>
          <p:cNvSpPr/>
          <p:nvPr/>
        </p:nvSpPr>
        <p:spPr bwMode="auto">
          <a:xfrm rot="16200000">
            <a:off x="6055418" y="1842318"/>
            <a:ext cx="4444616" cy="1307551"/>
          </a:xfrm>
          <a:prstGeom prst="roundRect">
            <a:avLst>
              <a:gd name="adj" fmla="val 4790"/>
            </a:avLst>
          </a:prstGeom>
          <a:solidFill>
            <a:schemeClr val="bg1"/>
          </a:solidFill>
          <a:ln w="28575">
            <a:solidFill>
              <a:srgbClr val="FF9900"/>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72000" rIns="91440" bIns="45720" numCol="1" rtlCol="0" anchor="t" anchorCtr="0" compatLnSpc="1">
            <a:prstTxWarp prst="textNoShape">
              <a:avLst/>
            </a:prstTxWarp>
            <a:noAutofit/>
          </a:bodyPr>
          <a:lstStyle/>
          <a:p>
            <a:pPr algn="ctr">
              <a:spcBef>
                <a:spcPts val="0"/>
              </a:spcBef>
              <a:spcAft>
                <a:spcPts val="0"/>
              </a:spcAft>
              <a:buClr>
                <a:srgbClr val="000000"/>
              </a:buClr>
              <a:buFont typeface="Wingdings" pitchFamily="2" charset="2"/>
              <a:buNone/>
            </a:pPr>
            <a:endParaRPr lang="en-GB" sz="1200" dirty="0" smtClean="0">
              <a:solidFill>
                <a:srgbClr val="B0B7BB">
                  <a:lumMod val="50000"/>
                </a:srgbClr>
              </a:solidFill>
              <a:latin typeface="Tahoma" pitchFamily="34" charset="0"/>
              <a:cs typeface="Tahoma" pitchFamily="34" charset="0"/>
            </a:endParaRPr>
          </a:p>
        </p:txBody>
      </p:sp>
      <p:sp>
        <p:nvSpPr>
          <p:cNvPr id="3" name="Rounded Rectangle 2"/>
          <p:cNvSpPr/>
          <p:nvPr/>
        </p:nvSpPr>
        <p:spPr bwMode="auto">
          <a:xfrm>
            <a:off x="1705357" y="1293230"/>
            <a:ext cx="3524341" cy="1055682"/>
          </a:xfrm>
          <a:prstGeom prst="roundRect">
            <a:avLst>
              <a:gd name="adj" fmla="val 4790"/>
            </a:avLst>
          </a:prstGeom>
          <a:solidFill>
            <a:schemeClr val="bg1"/>
          </a:solidFill>
          <a:ln w="28575">
            <a:solidFill>
              <a:srgbClr val="FF9900"/>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40" tIns="72000" rIns="91440" bIns="45720" numCol="1" rtlCol="0" anchor="t" anchorCtr="0" compatLnSpc="1">
            <a:prstTxWarp prst="textNoShape">
              <a:avLst/>
            </a:prstTxWarp>
            <a:noAutofit/>
          </a:bodyPr>
          <a:lstStyle/>
          <a:p>
            <a:pPr marL="714375" lvl="1" indent="-107950">
              <a:buFont typeface="Arial" pitchFamily="34" charset="0"/>
              <a:buChar char="•"/>
            </a:pPr>
            <a:r>
              <a:rPr lang="ru-RU" sz="1200" dirty="0" smtClean="0">
                <a:solidFill>
                  <a:schemeClr val="tx1"/>
                </a:solidFill>
              </a:rPr>
              <a:t>Поставки/ персонал</a:t>
            </a:r>
            <a:r>
              <a:rPr lang="en-US" sz="1200" dirty="0">
                <a:solidFill>
                  <a:schemeClr val="tx1"/>
                </a:solidFill>
              </a:rPr>
              <a:t>/</a:t>
            </a:r>
            <a:r>
              <a:rPr lang="en-US" sz="1200" dirty="0" smtClean="0">
                <a:solidFill>
                  <a:schemeClr val="tx1"/>
                </a:solidFill>
              </a:rPr>
              <a:t> </a:t>
            </a:r>
            <a:r>
              <a:rPr lang="ru-RU" sz="1200" dirty="0" smtClean="0">
                <a:solidFill>
                  <a:schemeClr val="tx1"/>
                </a:solidFill>
              </a:rPr>
              <a:t>оборудовани</a:t>
            </a:r>
            <a:r>
              <a:rPr lang="ru-RU" sz="1200" dirty="0">
                <a:solidFill>
                  <a:schemeClr val="tx1"/>
                </a:solidFill>
              </a:rPr>
              <a:t>е</a:t>
            </a:r>
            <a:endParaRPr lang="ru-RU" sz="1200" dirty="0" smtClean="0">
              <a:solidFill>
                <a:schemeClr val="tx1"/>
              </a:solidFill>
            </a:endParaRPr>
          </a:p>
          <a:p>
            <a:pPr marL="714375" lvl="1" indent="-107950">
              <a:buFont typeface="Arial" pitchFamily="34" charset="0"/>
              <a:buChar char="•"/>
            </a:pPr>
            <a:r>
              <a:rPr lang="ru-RU" sz="1200" dirty="0" smtClean="0">
                <a:solidFill>
                  <a:schemeClr val="tx1"/>
                </a:solidFill>
              </a:rPr>
              <a:t>Ведение списка рисков</a:t>
            </a:r>
          </a:p>
          <a:p>
            <a:pPr marL="714375" lvl="1" indent="-107950">
              <a:buFont typeface="Arial" pitchFamily="34" charset="0"/>
              <a:buChar char="•"/>
            </a:pPr>
            <a:r>
              <a:rPr lang="ru-RU" sz="1200" dirty="0" smtClean="0">
                <a:solidFill>
                  <a:schemeClr val="tx1"/>
                </a:solidFill>
              </a:rPr>
              <a:t>Как часто наступают инциденты</a:t>
            </a:r>
          </a:p>
          <a:p>
            <a:pPr marL="714375" lvl="1" indent="-107950">
              <a:buFont typeface="Arial" pitchFamily="34" charset="0"/>
              <a:buChar char="•"/>
            </a:pPr>
            <a:r>
              <a:rPr lang="ru-RU" sz="1200" dirty="0" smtClean="0">
                <a:solidFill>
                  <a:schemeClr val="tx1"/>
                </a:solidFill>
              </a:rPr>
              <a:t>Какие потери приносят</a:t>
            </a:r>
            <a:r>
              <a:rPr lang="ru-RU" sz="1200" b="1" dirty="0" smtClean="0">
                <a:solidFill>
                  <a:schemeClr val="tx1"/>
                </a:solidFill>
              </a:rPr>
              <a:t> </a:t>
            </a:r>
            <a:endParaRPr lang="ru-RU" sz="1200" b="1" dirty="0">
              <a:solidFill>
                <a:schemeClr val="tx1"/>
              </a:solidFill>
            </a:endParaRPr>
          </a:p>
          <a:p>
            <a:pPr marL="144000" indent="-108000">
              <a:buFont typeface="Arial" pitchFamily="34" charset="0"/>
              <a:buChar char="•"/>
            </a:pPr>
            <a:endParaRPr lang="en-US" sz="1200" dirty="0">
              <a:solidFill>
                <a:schemeClr val="tx1"/>
              </a:solidFill>
            </a:endParaRPr>
          </a:p>
          <a:p>
            <a:pPr>
              <a:spcBef>
                <a:spcPts val="0"/>
              </a:spcBef>
              <a:spcAft>
                <a:spcPts val="0"/>
              </a:spcAft>
              <a:buClr>
                <a:srgbClr val="000000"/>
              </a:buClr>
              <a:buFont typeface="Wingdings" pitchFamily="2" charset="2"/>
              <a:buNone/>
            </a:pPr>
            <a:endParaRPr lang="ru-RU" sz="1200" b="1" dirty="0" smtClean="0">
              <a:solidFill>
                <a:srgbClr val="B0B7BB">
                  <a:lumMod val="50000"/>
                </a:srgbClr>
              </a:solidFill>
              <a:latin typeface="Tahoma" pitchFamily="34" charset="0"/>
              <a:cs typeface="Tahoma" pitchFamily="34" charset="0"/>
            </a:endParaRPr>
          </a:p>
          <a:p>
            <a:pPr>
              <a:spcBef>
                <a:spcPts val="0"/>
              </a:spcBef>
              <a:spcAft>
                <a:spcPts val="0"/>
              </a:spcAft>
              <a:buClr>
                <a:srgbClr val="000000"/>
              </a:buClr>
              <a:buFont typeface="Wingdings" pitchFamily="2" charset="2"/>
              <a:buNone/>
            </a:pPr>
            <a:endParaRPr lang="ru-RU" sz="1200" b="1" dirty="0">
              <a:solidFill>
                <a:srgbClr val="B0B7BB">
                  <a:lumMod val="50000"/>
                </a:srgbClr>
              </a:solidFill>
              <a:latin typeface="Tahoma" pitchFamily="34" charset="0"/>
              <a:cs typeface="Tahoma" pitchFamily="34" charset="0"/>
            </a:endParaRPr>
          </a:p>
          <a:p>
            <a:pPr>
              <a:spcBef>
                <a:spcPts val="0"/>
              </a:spcBef>
              <a:spcAft>
                <a:spcPts val="0"/>
              </a:spcAft>
              <a:buClr>
                <a:srgbClr val="000000"/>
              </a:buClr>
              <a:buFont typeface="Wingdings" pitchFamily="2" charset="2"/>
              <a:buNone/>
            </a:pPr>
            <a:endParaRPr lang="en-GB" sz="1200" b="1" dirty="0" smtClean="0">
              <a:solidFill>
                <a:srgbClr val="B0B7BB">
                  <a:lumMod val="50000"/>
                </a:srgbClr>
              </a:solidFill>
              <a:latin typeface="Tahoma" pitchFamily="34" charset="0"/>
              <a:cs typeface="Tahoma" pitchFamily="34" charset="0"/>
            </a:endParaRPr>
          </a:p>
        </p:txBody>
      </p:sp>
      <p:grpSp>
        <p:nvGrpSpPr>
          <p:cNvPr id="32" name="Group 74"/>
          <p:cNvGrpSpPr/>
          <p:nvPr/>
        </p:nvGrpSpPr>
        <p:grpSpPr>
          <a:xfrm>
            <a:off x="1702655" y="2449323"/>
            <a:ext cx="3575736" cy="1053464"/>
            <a:chOff x="3205592" y="1797627"/>
            <a:chExt cx="2913105" cy="855373"/>
          </a:xfrm>
        </p:grpSpPr>
        <p:sp>
          <p:nvSpPr>
            <p:cNvPr id="38" name="Rounded Rectangle 31"/>
            <p:cNvSpPr/>
            <p:nvPr/>
          </p:nvSpPr>
          <p:spPr>
            <a:xfrm>
              <a:off x="3205592" y="1797627"/>
              <a:ext cx="2913105" cy="855373"/>
            </a:xfrm>
            <a:prstGeom prst="roundRect">
              <a:avLst>
                <a:gd name="adj" fmla="val 5422"/>
              </a:avLst>
            </a:prstGeom>
            <a:gradFill>
              <a:gsLst>
                <a:gs pos="0">
                  <a:schemeClr val="bg1">
                    <a:alpha val="57000"/>
                  </a:schemeClr>
                </a:gs>
                <a:gs pos="38000">
                  <a:schemeClr val="bg1"/>
                </a:gs>
              </a:gsLst>
              <a:lin ang="0" scaled="1"/>
            </a:gra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14375" lvl="1" indent="-107950">
                <a:buFont typeface="Arial" pitchFamily="34" charset="0"/>
                <a:buChar char="•"/>
              </a:pPr>
              <a:r>
                <a:rPr lang="ru-RU" sz="1200" dirty="0" smtClean="0">
                  <a:solidFill>
                    <a:schemeClr val="tx1"/>
                  </a:solidFill>
                </a:rPr>
                <a:t>Вероятность </a:t>
              </a:r>
              <a:r>
                <a:rPr lang="ru-RU" sz="1200" dirty="0">
                  <a:solidFill>
                    <a:schemeClr val="tx1"/>
                  </a:solidFill>
                </a:rPr>
                <a:t>инцидента, </a:t>
              </a:r>
              <a:r>
                <a:rPr lang="ru-RU" sz="1200" dirty="0" smtClean="0">
                  <a:solidFill>
                    <a:schemeClr val="tx1"/>
                  </a:solidFill>
                </a:rPr>
                <a:t>месяцы</a:t>
              </a:r>
            </a:p>
            <a:p>
              <a:pPr marL="714375" lvl="1" indent="-107950">
                <a:buFont typeface="Arial" pitchFamily="34" charset="0"/>
                <a:buChar char="•"/>
              </a:pPr>
              <a:r>
                <a:rPr lang="ru-RU" sz="1200" dirty="0" smtClean="0">
                  <a:solidFill>
                    <a:schemeClr val="tx1"/>
                  </a:solidFill>
                </a:rPr>
                <a:t>Вероятность </a:t>
              </a:r>
              <a:r>
                <a:rPr lang="ru-RU" sz="1200" dirty="0">
                  <a:solidFill>
                    <a:schemeClr val="tx1"/>
                  </a:solidFill>
                </a:rPr>
                <a:t>инцидента, </a:t>
              </a:r>
              <a:r>
                <a:rPr lang="ru-RU" sz="1200" dirty="0" smtClean="0">
                  <a:solidFill>
                    <a:schemeClr val="tx1"/>
                  </a:solidFill>
                </a:rPr>
                <a:t>часы</a:t>
              </a:r>
            </a:p>
            <a:p>
              <a:pPr marL="714375" lvl="1" indent="-107950">
                <a:buFont typeface="Arial" pitchFamily="34" charset="0"/>
                <a:buChar char="•"/>
              </a:pPr>
              <a:r>
                <a:rPr lang="ru-RU" sz="1200" dirty="0" smtClean="0">
                  <a:solidFill>
                    <a:schemeClr val="tx1"/>
                  </a:solidFill>
                </a:rPr>
                <a:t>Анализ факторов возникновения инцидентов</a:t>
              </a:r>
              <a:endParaRPr lang="ru-RU" sz="1200" dirty="0">
                <a:solidFill>
                  <a:schemeClr val="tx1"/>
                </a:solidFill>
              </a:endParaRPr>
            </a:p>
            <a:p>
              <a:pPr algn="ctr"/>
              <a:endParaRPr lang="ru-RU" sz="1200" dirty="0">
                <a:solidFill>
                  <a:schemeClr val="tx1"/>
                </a:solidFill>
              </a:endParaRPr>
            </a:p>
            <a:p>
              <a:pPr algn="ctr"/>
              <a:endParaRPr lang="en-US" sz="1200" dirty="0">
                <a:solidFill>
                  <a:schemeClr val="tx1"/>
                </a:solidFill>
              </a:endParaRPr>
            </a:p>
          </p:txBody>
        </p:sp>
        <p:sp>
          <p:nvSpPr>
            <p:cNvPr id="40" name="Rounded Rectangle 58"/>
            <p:cNvSpPr/>
            <p:nvPr/>
          </p:nvSpPr>
          <p:spPr>
            <a:xfrm rot="16200000">
              <a:off x="3039226" y="2024611"/>
              <a:ext cx="823711" cy="401890"/>
            </a:xfrm>
            <a:prstGeom prst="round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tx1"/>
                  </a:solidFill>
                </a:rPr>
                <a:t>Predictive Asset </a:t>
              </a:r>
              <a:r>
                <a:rPr lang="en-US" sz="1000" b="1" dirty="0" smtClean="0">
                  <a:solidFill>
                    <a:schemeClr val="tx1"/>
                  </a:solidFill>
                </a:rPr>
                <a:t>Maintenance</a:t>
              </a:r>
              <a:endParaRPr lang="ru-RU" sz="1000" b="1" dirty="0" smtClean="0">
                <a:solidFill>
                  <a:schemeClr val="tx1"/>
                </a:solidFill>
              </a:endParaRPr>
            </a:p>
          </p:txBody>
        </p:sp>
      </p:grpSp>
      <p:cxnSp>
        <p:nvCxnSpPr>
          <p:cNvPr id="44" name="Straight Arrow Connector 14"/>
          <p:cNvCxnSpPr/>
          <p:nvPr/>
        </p:nvCxnSpPr>
        <p:spPr>
          <a:xfrm>
            <a:off x="1456918" y="1440736"/>
            <a:ext cx="198564" cy="6967"/>
          </a:xfrm>
          <a:prstGeom prst="straightConnector1">
            <a:avLst/>
          </a:prstGeom>
          <a:ln>
            <a:tailEnd type="stealth"/>
          </a:ln>
        </p:spPr>
        <p:style>
          <a:lnRef idx="3">
            <a:schemeClr val="accent6"/>
          </a:lnRef>
          <a:fillRef idx="0">
            <a:schemeClr val="accent6"/>
          </a:fillRef>
          <a:effectRef idx="2">
            <a:schemeClr val="accent6"/>
          </a:effectRef>
          <a:fontRef idx="minor">
            <a:schemeClr val="tx1"/>
          </a:fontRef>
        </p:style>
      </p:cxnSp>
      <p:graphicFrame>
        <p:nvGraphicFramePr>
          <p:cNvPr id="49" name="Table 6"/>
          <p:cNvGraphicFramePr>
            <a:graphicFrameLocks noGrp="1"/>
          </p:cNvGraphicFramePr>
          <p:nvPr>
            <p:extLst/>
          </p:nvPr>
        </p:nvGraphicFramePr>
        <p:xfrm>
          <a:off x="5522793" y="1223418"/>
          <a:ext cx="1806600" cy="776144"/>
        </p:xfrm>
        <a:graphic>
          <a:graphicData uri="http://schemas.openxmlformats.org/drawingml/2006/table">
            <a:tbl>
              <a:tblPr firstRow="1" bandRow="1">
                <a:tableStyleId>{93296810-A885-4BE3-A3E7-6D5BEEA58F35}</a:tableStyleId>
              </a:tblPr>
              <a:tblGrid>
                <a:gridCol w="451650"/>
                <a:gridCol w="451650"/>
                <a:gridCol w="451650"/>
                <a:gridCol w="451650"/>
              </a:tblGrid>
              <a:tr h="194036">
                <a:tc>
                  <a:txBody>
                    <a:bodyPr/>
                    <a:lstStyle/>
                    <a:p>
                      <a:endParaRPr lang="en-US" sz="400" dirty="0"/>
                    </a:p>
                  </a:txBody>
                  <a:tcPr>
                    <a:solidFill>
                      <a:srgbClr val="FFFF00"/>
                    </a:solidFill>
                  </a:tcPr>
                </a:tc>
                <a:tc>
                  <a:txBody>
                    <a:bodyPr/>
                    <a:lstStyle/>
                    <a:p>
                      <a:endParaRPr lang="en-US" sz="400" dirty="0"/>
                    </a:p>
                  </a:txBody>
                  <a:tcPr>
                    <a:solidFill>
                      <a:srgbClr val="FFC000"/>
                    </a:solidFill>
                  </a:tcPr>
                </a:tc>
                <a:tc>
                  <a:txBody>
                    <a:bodyPr/>
                    <a:lstStyle/>
                    <a:p>
                      <a:endParaRPr lang="en-US" sz="400" dirty="0"/>
                    </a:p>
                  </a:txBody>
                  <a:tcPr>
                    <a:solidFill>
                      <a:srgbClr val="F85208"/>
                    </a:solidFill>
                  </a:tcPr>
                </a:tc>
                <a:tc>
                  <a:txBody>
                    <a:bodyPr/>
                    <a:lstStyle/>
                    <a:p>
                      <a:endParaRPr lang="en-US" sz="400" dirty="0"/>
                    </a:p>
                  </a:txBody>
                  <a:tcPr>
                    <a:solidFill>
                      <a:srgbClr val="FF0000"/>
                    </a:solidFill>
                  </a:tcPr>
                </a:tc>
              </a:tr>
              <a:tr h="194036">
                <a:tc>
                  <a:txBody>
                    <a:bodyPr/>
                    <a:lstStyle/>
                    <a:p>
                      <a:endParaRPr lang="en-US" sz="400" dirty="0"/>
                    </a:p>
                  </a:txBody>
                  <a:tcPr>
                    <a:solidFill>
                      <a:srgbClr val="92D050"/>
                    </a:solidFill>
                  </a:tcPr>
                </a:tc>
                <a:tc>
                  <a:txBody>
                    <a:bodyPr/>
                    <a:lstStyle/>
                    <a:p>
                      <a:endParaRPr lang="en-US" sz="400" dirty="0"/>
                    </a:p>
                  </a:txBody>
                  <a:tcPr>
                    <a:solidFill>
                      <a:srgbClr val="FFFF00"/>
                    </a:solidFill>
                  </a:tcPr>
                </a:tc>
                <a:tc>
                  <a:txBody>
                    <a:bodyPr/>
                    <a:lstStyle/>
                    <a:p>
                      <a:endParaRPr lang="en-US" sz="400" dirty="0"/>
                    </a:p>
                  </a:txBody>
                  <a:tcPr>
                    <a:solidFill>
                      <a:srgbClr val="FFC000"/>
                    </a:solidFill>
                  </a:tcPr>
                </a:tc>
                <a:tc>
                  <a:txBody>
                    <a:bodyPr/>
                    <a:lstStyle/>
                    <a:p>
                      <a:endParaRPr lang="en-US" sz="400" dirty="0"/>
                    </a:p>
                  </a:txBody>
                  <a:tcPr>
                    <a:solidFill>
                      <a:srgbClr val="F85208"/>
                    </a:solidFill>
                  </a:tcPr>
                </a:tc>
              </a:tr>
              <a:tr h="194036">
                <a:tc>
                  <a:txBody>
                    <a:bodyPr/>
                    <a:lstStyle/>
                    <a:p>
                      <a:endParaRPr lang="en-US" sz="400" dirty="0"/>
                    </a:p>
                  </a:txBody>
                  <a:tcPr>
                    <a:solidFill>
                      <a:schemeClr val="accent5">
                        <a:lumMod val="75000"/>
                      </a:schemeClr>
                    </a:solidFill>
                  </a:tcPr>
                </a:tc>
                <a:tc>
                  <a:txBody>
                    <a:bodyPr/>
                    <a:lstStyle/>
                    <a:p>
                      <a:endParaRPr lang="en-US" sz="400" dirty="0"/>
                    </a:p>
                  </a:txBody>
                  <a:tcPr>
                    <a:solidFill>
                      <a:srgbClr val="92D050"/>
                    </a:solidFill>
                  </a:tcPr>
                </a:tc>
                <a:tc>
                  <a:txBody>
                    <a:bodyPr/>
                    <a:lstStyle/>
                    <a:p>
                      <a:endParaRPr lang="en-US" sz="400" dirty="0"/>
                    </a:p>
                  </a:txBody>
                  <a:tcPr>
                    <a:solidFill>
                      <a:srgbClr val="FFFF00"/>
                    </a:solidFill>
                  </a:tcPr>
                </a:tc>
                <a:tc>
                  <a:txBody>
                    <a:bodyPr/>
                    <a:lstStyle/>
                    <a:p>
                      <a:endParaRPr lang="en-US" sz="400" dirty="0"/>
                    </a:p>
                  </a:txBody>
                  <a:tcPr>
                    <a:solidFill>
                      <a:srgbClr val="FFC000"/>
                    </a:solidFill>
                  </a:tcPr>
                </a:tc>
              </a:tr>
              <a:tr h="194036">
                <a:tc>
                  <a:txBody>
                    <a:bodyPr/>
                    <a:lstStyle/>
                    <a:p>
                      <a:endParaRPr lang="en-US" sz="400" dirty="0"/>
                    </a:p>
                  </a:txBody>
                  <a:tcPr>
                    <a:solidFill>
                      <a:schemeClr val="accent5">
                        <a:lumMod val="50000"/>
                      </a:schemeClr>
                    </a:solidFill>
                  </a:tcPr>
                </a:tc>
                <a:tc>
                  <a:txBody>
                    <a:bodyPr/>
                    <a:lstStyle/>
                    <a:p>
                      <a:endParaRPr lang="en-US" sz="400" dirty="0"/>
                    </a:p>
                  </a:txBody>
                  <a:tcPr>
                    <a:solidFill>
                      <a:schemeClr val="accent5">
                        <a:lumMod val="75000"/>
                      </a:schemeClr>
                    </a:solidFill>
                  </a:tcPr>
                </a:tc>
                <a:tc>
                  <a:txBody>
                    <a:bodyPr/>
                    <a:lstStyle/>
                    <a:p>
                      <a:endParaRPr lang="en-US" sz="400" dirty="0"/>
                    </a:p>
                  </a:txBody>
                  <a:tcPr>
                    <a:solidFill>
                      <a:srgbClr val="92D050"/>
                    </a:solidFill>
                  </a:tcPr>
                </a:tc>
                <a:tc>
                  <a:txBody>
                    <a:bodyPr/>
                    <a:lstStyle/>
                    <a:p>
                      <a:endParaRPr lang="en-US" sz="400" dirty="0"/>
                    </a:p>
                  </a:txBody>
                  <a:tcPr>
                    <a:solidFill>
                      <a:srgbClr val="FFFF00"/>
                    </a:solidFill>
                  </a:tcPr>
                </a:tc>
              </a:tr>
            </a:tbl>
          </a:graphicData>
        </a:graphic>
      </p:graphicFrame>
      <p:sp>
        <p:nvSpPr>
          <p:cNvPr id="50" name="TextBox 49"/>
          <p:cNvSpPr txBox="1"/>
          <p:nvPr/>
        </p:nvSpPr>
        <p:spPr>
          <a:xfrm>
            <a:off x="5576164" y="1177336"/>
            <a:ext cx="1797837" cy="830997"/>
          </a:xfrm>
          <a:prstGeom prst="rect">
            <a:avLst/>
          </a:prstGeom>
          <a:noFill/>
        </p:spPr>
        <p:txBody>
          <a:bodyPr wrap="square" rtlCol="0">
            <a:spAutoFit/>
          </a:bodyPr>
          <a:lstStyle/>
          <a:p>
            <a:pPr algn="ctr"/>
            <a:r>
              <a:rPr lang="ru-RU" sz="1200" dirty="0" smtClean="0">
                <a:effectLst>
                  <a:glow rad="203200">
                    <a:schemeClr val="bg1">
                      <a:alpha val="80000"/>
                    </a:schemeClr>
                  </a:glow>
                </a:effectLst>
              </a:rPr>
              <a:t>Матрица рисков/</a:t>
            </a:r>
          </a:p>
          <a:p>
            <a:pPr algn="ctr"/>
            <a:r>
              <a:rPr lang="ru-RU" sz="1200" dirty="0" smtClean="0">
                <a:effectLst>
                  <a:glow rad="203200">
                    <a:schemeClr val="bg1">
                      <a:alpha val="80000"/>
                    </a:schemeClr>
                  </a:glow>
                </a:effectLst>
              </a:rPr>
              <a:t>Уточнение коэффициента остаточного ресурса</a:t>
            </a:r>
            <a:endParaRPr lang="en-US" sz="1200" dirty="0">
              <a:effectLst>
                <a:glow rad="203200">
                  <a:schemeClr val="bg1">
                    <a:alpha val="80000"/>
                  </a:schemeClr>
                </a:glow>
              </a:effectLst>
            </a:endParaRPr>
          </a:p>
        </p:txBody>
      </p:sp>
      <p:grpSp>
        <p:nvGrpSpPr>
          <p:cNvPr id="62" name="Group 61"/>
          <p:cNvGrpSpPr/>
          <p:nvPr/>
        </p:nvGrpSpPr>
        <p:grpSpPr>
          <a:xfrm>
            <a:off x="5484981" y="3165642"/>
            <a:ext cx="1913883" cy="415313"/>
            <a:chOff x="5459486" y="3156734"/>
            <a:chExt cx="2145809" cy="610817"/>
          </a:xfrm>
        </p:grpSpPr>
        <p:sp>
          <p:nvSpPr>
            <p:cNvPr id="55" name="Rounded Rectangle 47"/>
            <p:cNvSpPr/>
            <p:nvPr/>
          </p:nvSpPr>
          <p:spPr>
            <a:xfrm>
              <a:off x="5586160" y="3156734"/>
              <a:ext cx="2019135" cy="453498"/>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200" dirty="0" smtClean="0">
                  <a:latin typeface="Arial" charset="0"/>
                  <a:ea typeface="ＭＳ Ｐゴシック" pitchFamily="34" charset="-128"/>
                </a:rPr>
                <a:t>факторы</a:t>
              </a:r>
              <a:endParaRPr lang="en-US" sz="1200" dirty="0">
                <a:latin typeface="Arial" charset="0"/>
                <a:ea typeface="ＭＳ Ｐゴシック" pitchFamily="34" charset="-128"/>
              </a:endParaRPr>
            </a:p>
          </p:txBody>
        </p:sp>
        <p:sp>
          <p:nvSpPr>
            <p:cNvPr id="56" name="Rounded Rectangle 47"/>
            <p:cNvSpPr/>
            <p:nvPr/>
          </p:nvSpPr>
          <p:spPr>
            <a:xfrm>
              <a:off x="5524665" y="3226584"/>
              <a:ext cx="2019135" cy="453498"/>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endParaRPr lang="en-US" sz="1200" dirty="0">
                <a:latin typeface="Arial" charset="0"/>
                <a:ea typeface="ＭＳ Ｐゴシック" pitchFamily="34" charset="-128"/>
              </a:endParaRPr>
            </a:p>
          </p:txBody>
        </p:sp>
        <p:sp>
          <p:nvSpPr>
            <p:cNvPr id="57" name="Rounded Rectangle 47"/>
            <p:cNvSpPr/>
            <p:nvPr/>
          </p:nvSpPr>
          <p:spPr>
            <a:xfrm>
              <a:off x="5459486" y="3314053"/>
              <a:ext cx="2019134" cy="453498"/>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200" dirty="0" smtClean="0">
                  <a:latin typeface="Arial" charset="0"/>
                  <a:ea typeface="ＭＳ Ｐゴシック" pitchFamily="34" charset="-128"/>
                </a:rPr>
                <a:t>Причины инцидентов</a:t>
              </a:r>
              <a:endParaRPr lang="en-US" sz="1200" dirty="0">
                <a:latin typeface="Arial" charset="0"/>
                <a:ea typeface="ＭＳ Ｐゴシック" pitchFamily="34" charset="-128"/>
              </a:endParaRPr>
            </a:p>
          </p:txBody>
        </p:sp>
      </p:grpSp>
      <p:grpSp>
        <p:nvGrpSpPr>
          <p:cNvPr id="63" name="Group 62"/>
          <p:cNvGrpSpPr/>
          <p:nvPr/>
        </p:nvGrpSpPr>
        <p:grpSpPr>
          <a:xfrm>
            <a:off x="5490531" y="2565984"/>
            <a:ext cx="1910573" cy="501667"/>
            <a:chOff x="5459485" y="3156734"/>
            <a:chExt cx="2145810" cy="610817"/>
          </a:xfrm>
        </p:grpSpPr>
        <p:sp>
          <p:nvSpPr>
            <p:cNvPr id="64" name="Rounded Rectangle 47"/>
            <p:cNvSpPr/>
            <p:nvPr/>
          </p:nvSpPr>
          <p:spPr>
            <a:xfrm>
              <a:off x="5586160" y="3156734"/>
              <a:ext cx="2019135" cy="453498"/>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200" dirty="0" smtClean="0">
                  <a:latin typeface="Arial" charset="0"/>
                  <a:ea typeface="ＭＳ Ｐゴシック" pitchFamily="34" charset="-128"/>
                </a:rPr>
                <a:t>факторы</a:t>
              </a:r>
              <a:endParaRPr lang="en-US" sz="1200" dirty="0">
                <a:latin typeface="Arial" charset="0"/>
                <a:ea typeface="ＭＳ Ｐゴシック" pitchFamily="34" charset="-128"/>
              </a:endParaRPr>
            </a:p>
          </p:txBody>
        </p:sp>
        <p:sp>
          <p:nvSpPr>
            <p:cNvPr id="65" name="Rounded Rectangle 47"/>
            <p:cNvSpPr/>
            <p:nvPr/>
          </p:nvSpPr>
          <p:spPr>
            <a:xfrm>
              <a:off x="5524665" y="3226584"/>
              <a:ext cx="2019135" cy="453498"/>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endParaRPr lang="en-US" sz="1200" dirty="0">
                <a:latin typeface="Arial" charset="0"/>
                <a:ea typeface="ＭＳ Ｐゴシック" pitchFamily="34" charset="-128"/>
              </a:endParaRPr>
            </a:p>
          </p:txBody>
        </p:sp>
        <p:sp>
          <p:nvSpPr>
            <p:cNvPr id="66" name="Rounded Rectangle 47"/>
            <p:cNvSpPr/>
            <p:nvPr/>
          </p:nvSpPr>
          <p:spPr>
            <a:xfrm>
              <a:off x="5459485" y="3314053"/>
              <a:ext cx="2019134" cy="453498"/>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200" dirty="0" smtClean="0">
                  <a:latin typeface="Arial" charset="0"/>
                  <a:ea typeface="ＭＳ Ｐゴシック" pitchFamily="34" charset="-128"/>
                </a:rPr>
                <a:t>Вероятные </a:t>
              </a:r>
              <a:r>
                <a:rPr lang="ru-RU" sz="1200" dirty="0">
                  <a:latin typeface="Arial" charset="0"/>
                  <a:ea typeface="ＭＳ Ｐゴシック" pitchFamily="34" charset="-128"/>
                </a:rPr>
                <a:t>инциденты</a:t>
              </a:r>
              <a:endParaRPr lang="en-US" sz="1200" dirty="0">
                <a:latin typeface="Arial" charset="0"/>
                <a:ea typeface="ＭＳ Ｐゴシック" pitchFamily="34" charset="-128"/>
              </a:endParaRPr>
            </a:p>
          </p:txBody>
        </p:sp>
      </p:grpSp>
      <p:sp>
        <p:nvSpPr>
          <p:cNvPr id="68" name="Rounded Rectangle 20"/>
          <p:cNvSpPr/>
          <p:nvPr/>
        </p:nvSpPr>
        <p:spPr>
          <a:xfrm>
            <a:off x="100553" y="1253840"/>
            <a:ext cx="1316942" cy="382150"/>
          </a:xfrm>
          <a:prstGeom prst="round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200" dirty="0">
                <a:latin typeface="Arial" charset="0"/>
                <a:ea typeface="ＭＳ Ｐゴシック" pitchFamily="34" charset="-128"/>
              </a:rPr>
              <a:t>Опросы</a:t>
            </a:r>
            <a:endParaRPr lang="en-US" sz="1200" dirty="0">
              <a:latin typeface="Arial" charset="0"/>
              <a:ea typeface="ＭＳ Ｐゴシック" pitchFamily="34" charset="-128"/>
            </a:endParaRPr>
          </a:p>
        </p:txBody>
      </p:sp>
      <p:sp>
        <p:nvSpPr>
          <p:cNvPr id="69" name="Rounded Rectangle 20"/>
          <p:cNvSpPr/>
          <p:nvPr/>
        </p:nvSpPr>
        <p:spPr>
          <a:xfrm>
            <a:off x="94720" y="2222855"/>
            <a:ext cx="1323497" cy="553223"/>
          </a:xfrm>
          <a:prstGeom prst="round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200" dirty="0">
                <a:latin typeface="Arial" charset="0"/>
                <a:ea typeface="ＭＳ Ｐゴシック" pitchFamily="34" charset="-128"/>
              </a:rPr>
              <a:t>Инциденты</a:t>
            </a:r>
            <a:endParaRPr lang="en-US" sz="1200" dirty="0">
              <a:latin typeface="Arial" charset="0"/>
              <a:ea typeface="ＭＳ Ｐゴシック" pitchFamily="34" charset="-128"/>
            </a:endParaRPr>
          </a:p>
        </p:txBody>
      </p:sp>
      <p:sp>
        <p:nvSpPr>
          <p:cNvPr id="70" name="Rounded Rectangle 20"/>
          <p:cNvSpPr/>
          <p:nvPr/>
        </p:nvSpPr>
        <p:spPr>
          <a:xfrm>
            <a:off x="100553" y="2874146"/>
            <a:ext cx="1317664" cy="665615"/>
          </a:xfrm>
          <a:prstGeom prst="round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200" dirty="0" smtClean="0">
                <a:latin typeface="Arial" charset="0"/>
                <a:ea typeface="ＭＳ Ｐゴシック" pitchFamily="34" charset="-128"/>
              </a:rPr>
              <a:t>Фактическое </a:t>
            </a:r>
            <a:r>
              <a:rPr lang="ru-RU" sz="1200" dirty="0">
                <a:latin typeface="Arial" charset="0"/>
                <a:ea typeface="ＭＳ Ｐゴシック" pitchFamily="34" charset="-128"/>
              </a:rPr>
              <a:t>состояние </a:t>
            </a:r>
            <a:r>
              <a:rPr lang="ru-RU" sz="1200" dirty="0" smtClean="0">
                <a:latin typeface="Arial" charset="0"/>
                <a:ea typeface="ＭＳ Ｐゴシック" pitchFamily="34" charset="-128"/>
              </a:rPr>
              <a:t>оборудования</a:t>
            </a:r>
            <a:endParaRPr lang="en-US" sz="1200" dirty="0">
              <a:latin typeface="Arial" charset="0"/>
              <a:ea typeface="ＭＳ Ｐゴシック" pitchFamily="34" charset="-128"/>
            </a:endParaRPr>
          </a:p>
        </p:txBody>
      </p:sp>
      <p:sp>
        <p:nvSpPr>
          <p:cNvPr id="71" name="Rounded Rectangle 20"/>
          <p:cNvSpPr/>
          <p:nvPr/>
        </p:nvSpPr>
        <p:spPr>
          <a:xfrm>
            <a:off x="93817" y="255187"/>
            <a:ext cx="1316943" cy="902158"/>
          </a:xfrm>
          <a:prstGeom prst="round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pPr>
            <a:r>
              <a:rPr lang="ru-RU" sz="1200" dirty="0">
                <a:latin typeface="Arial" charset="0"/>
                <a:ea typeface="ＭＳ Ｐゴシック" pitchFamily="34" charset="-128"/>
              </a:rPr>
              <a:t>Ресурсы</a:t>
            </a:r>
            <a:endParaRPr lang="en-US" sz="1200" dirty="0">
              <a:latin typeface="Arial" charset="0"/>
              <a:ea typeface="ＭＳ Ｐゴシック" pitchFamily="34" charset="-128"/>
            </a:endParaRPr>
          </a:p>
        </p:txBody>
      </p:sp>
      <p:sp>
        <p:nvSpPr>
          <p:cNvPr id="72" name="Rounded Rectangle 64"/>
          <p:cNvSpPr/>
          <p:nvPr/>
        </p:nvSpPr>
        <p:spPr>
          <a:xfrm rot="16200000">
            <a:off x="7358228" y="722348"/>
            <a:ext cx="1356494" cy="630961"/>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200" dirty="0" smtClean="0">
                <a:latin typeface="Arial" charset="0"/>
                <a:ea typeface="ＭＳ Ｐゴシック" pitchFamily="34" charset="-128"/>
              </a:rPr>
              <a:t>Приоритезация мероприятий</a:t>
            </a:r>
            <a:endParaRPr lang="en-US" sz="1200" dirty="0">
              <a:latin typeface="Arial" charset="0"/>
              <a:ea typeface="ＭＳ Ｐゴシック" pitchFamily="34" charset="-128"/>
            </a:endParaRPr>
          </a:p>
        </p:txBody>
      </p:sp>
      <p:grpSp>
        <p:nvGrpSpPr>
          <p:cNvPr id="52" name="Group 51"/>
          <p:cNvGrpSpPr/>
          <p:nvPr/>
        </p:nvGrpSpPr>
        <p:grpSpPr>
          <a:xfrm>
            <a:off x="5503513" y="2109514"/>
            <a:ext cx="1910628" cy="351257"/>
            <a:chOff x="5459486" y="3156734"/>
            <a:chExt cx="2145809" cy="610817"/>
          </a:xfrm>
        </p:grpSpPr>
        <p:sp>
          <p:nvSpPr>
            <p:cNvPr id="53" name="Rounded Rectangle 47"/>
            <p:cNvSpPr/>
            <p:nvPr/>
          </p:nvSpPr>
          <p:spPr>
            <a:xfrm>
              <a:off x="5586160" y="3156734"/>
              <a:ext cx="2019135" cy="453498"/>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200" dirty="0" smtClean="0">
                  <a:latin typeface="Arial" charset="0"/>
                  <a:ea typeface="ＭＳ Ｐゴシック" pitchFamily="34" charset="-128"/>
                </a:rPr>
                <a:t>факторы</a:t>
              </a:r>
              <a:endParaRPr lang="en-US" sz="1200" dirty="0">
                <a:latin typeface="Arial" charset="0"/>
                <a:ea typeface="ＭＳ Ｐゴシック" pitchFamily="34" charset="-128"/>
              </a:endParaRPr>
            </a:p>
          </p:txBody>
        </p:sp>
        <p:sp>
          <p:nvSpPr>
            <p:cNvPr id="54" name="Rounded Rectangle 47"/>
            <p:cNvSpPr/>
            <p:nvPr/>
          </p:nvSpPr>
          <p:spPr>
            <a:xfrm>
              <a:off x="5524665" y="3226584"/>
              <a:ext cx="2019135" cy="453498"/>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endParaRPr lang="en-US" sz="1200" dirty="0">
                <a:latin typeface="Arial" charset="0"/>
                <a:ea typeface="ＭＳ Ｐゴシック" pitchFamily="34" charset="-128"/>
              </a:endParaRPr>
            </a:p>
          </p:txBody>
        </p:sp>
        <p:sp>
          <p:nvSpPr>
            <p:cNvPr id="60" name="Rounded Rectangle 47"/>
            <p:cNvSpPr/>
            <p:nvPr/>
          </p:nvSpPr>
          <p:spPr>
            <a:xfrm>
              <a:off x="5459486" y="3314053"/>
              <a:ext cx="2019135" cy="453498"/>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200" dirty="0" smtClean="0">
                  <a:latin typeface="Arial" charset="0"/>
                  <a:ea typeface="ＭＳ Ｐゴシック" pitchFamily="34" charset="-128"/>
                </a:rPr>
                <a:t>Резервы средств</a:t>
              </a:r>
              <a:endParaRPr lang="en-US" sz="1200" dirty="0">
                <a:latin typeface="Arial" charset="0"/>
                <a:ea typeface="ＭＳ Ｐゴシック" pitchFamily="34" charset="-128"/>
              </a:endParaRPr>
            </a:p>
          </p:txBody>
        </p:sp>
      </p:grpSp>
      <p:sp>
        <p:nvSpPr>
          <p:cNvPr id="77" name="Rounded Rectangle 58"/>
          <p:cNvSpPr/>
          <p:nvPr/>
        </p:nvSpPr>
        <p:spPr>
          <a:xfrm rot="16200000">
            <a:off x="1502734" y="1584812"/>
            <a:ext cx="1013657" cy="489142"/>
          </a:xfrm>
          <a:prstGeom prst="round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000" b="1" dirty="0">
                <a:solidFill>
                  <a:schemeClr val="tx1"/>
                </a:solidFill>
              </a:rPr>
              <a:t>Управление рисками</a:t>
            </a:r>
            <a:endParaRPr lang="en-US" sz="1000" b="1" dirty="0">
              <a:solidFill>
                <a:schemeClr val="tx1"/>
              </a:solidFill>
            </a:endParaRPr>
          </a:p>
        </p:txBody>
      </p:sp>
      <p:sp>
        <p:nvSpPr>
          <p:cNvPr id="79" name="Rounded Rectangle 64"/>
          <p:cNvSpPr/>
          <p:nvPr/>
        </p:nvSpPr>
        <p:spPr>
          <a:xfrm rot="16200000">
            <a:off x="7404982" y="3690803"/>
            <a:ext cx="1262981" cy="630963"/>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200" dirty="0" smtClean="0">
                <a:latin typeface="Arial" charset="0"/>
                <a:ea typeface="ＭＳ Ｐゴシック" pitchFamily="34" charset="-128"/>
              </a:rPr>
              <a:t>Оптимальное расписание</a:t>
            </a:r>
            <a:endParaRPr lang="en-US" sz="1200" dirty="0">
              <a:latin typeface="Arial" charset="0"/>
              <a:ea typeface="ＭＳ Ｐゴシック" pitchFamily="34" charset="-128"/>
            </a:endParaRPr>
          </a:p>
        </p:txBody>
      </p:sp>
      <p:cxnSp>
        <p:nvCxnSpPr>
          <p:cNvPr id="82" name="Straight Arrow Connector 14"/>
          <p:cNvCxnSpPr/>
          <p:nvPr/>
        </p:nvCxnSpPr>
        <p:spPr>
          <a:xfrm>
            <a:off x="3631403" y="2502969"/>
            <a:ext cx="0" cy="0"/>
          </a:xfrm>
          <a:prstGeom prst="straightConnector1">
            <a:avLst/>
          </a:prstGeom>
          <a:ln>
            <a:tailEnd type="stealth"/>
          </a:ln>
        </p:spPr>
        <p:style>
          <a:lnRef idx="3">
            <a:schemeClr val="accent6"/>
          </a:lnRef>
          <a:fillRef idx="0">
            <a:schemeClr val="accent6"/>
          </a:fillRef>
          <a:effectRef idx="2">
            <a:schemeClr val="accent6"/>
          </a:effectRef>
          <a:fontRef idx="minor">
            <a:schemeClr val="tx1"/>
          </a:fontRef>
        </p:style>
      </p:cxnSp>
      <p:sp>
        <p:nvSpPr>
          <p:cNvPr id="73" name="Rounded Rectangle 64"/>
          <p:cNvSpPr/>
          <p:nvPr/>
        </p:nvSpPr>
        <p:spPr>
          <a:xfrm rot="16200000">
            <a:off x="7299378" y="2230955"/>
            <a:ext cx="1462913" cy="630959"/>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200" dirty="0" smtClean="0">
                <a:latin typeface="Arial" charset="0"/>
                <a:ea typeface="ＭＳ Ｐゴシック" pitchFamily="34" charset="-128"/>
              </a:rPr>
              <a:t>Дополнительные проактивные мероприятия</a:t>
            </a:r>
            <a:endParaRPr lang="en-US" sz="1200" dirty="0">
              <a:latin typeface="Arial" charset="0"/>
              <a:ea typeface="ＭＳ Ｐゴシック" pitchFamily="34" charset="-128"/>
            </a:endParaRPr>
          </a:p>
        </p:txBody>
      </p:sp>
      <p:sp>
        <p:nvSpPr>
          <p:cNvPr id="81" name="TextBox 80"/>
          <p:cNvSpPr txBox="1"/>
          <p:nvPr/>
        </p:nvSpPr>
        <p:spPr>
          <a:xfrm>
            <a:off x="8645456" y="260910"/>
            <a:ext cx="407586" cy="276999"/>
          </a:xfrm>
          <a:prstGeom prst="rect">
            <a:avLst/>
          </a:prstGeom>
          <a:noFill/>
        </p:spPr>
        <p:txBody>
          <a:bodyPr wrap="square" rtlCol="0">
            <a:spAutoFit/>
          </a:bodyPr>
          <a:lstStyle/>
          <a:p>
            <a:fld id="{44976E3C-684C-4467-9D18-4EFDD8A9248A}" type="slidenum">
              <a:rPr lang="en-US" sz="1200" smtClean="0">
                <a:solidFill>
                  <a:schemeClr val="bg1"/>
                </a:solidFill>
              </a:rPr>
              <a:t>9</a:t>
            </a:fld>
            <a:endParaRPr lang="en-US" sz="1200" dirty="0">
              <a:solidFill>
                <a:schemeClr val="bg1"/>
              </a:solidFill>
            </a:endParaRPr>
          </a:p>
        </p:txBody>
      </p:sp>
      <p:sp>
        <p:nvSpPr>
          <p:cNvPr id="86" name="Rounded Rectangle 20"/>
          <p:cNvSpPr/>
          <p:nvPr/>
        </p:nvSpPr>
        <p:spPr>
          <a:xfrm>
            <a:off x="100552" y="1738348"/>
            <a:ext cx="1317665" cy="382150"/>
          </a:xfrm>
          <a:prstGeom prst="round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200" dirty="0" smtClean="0">
                <a:latin typeface="Arial" charset="0"/>
                <a:ea typeface="ＭＳ Ｐゴシック" pitchFamily="34" charset="-128"/>
              </a:rPr>
              <a:t>Методики</a:t>
            </a:r>
            <a:endParaRPr lang="en-US" sz="1200" dirty="0">
              <a:latin typeface="Arial" charset="0"/>
              <a:ea typeface="ＭＳ Ｐゴシック" pitchFamily="34" charset="-128"/>
            </a:endParaRPr>
          </a:p>
        </p:txBody>
      </p:sp>
      <p:grpSp>
        <p:nvGrpSpPr>
          <p:cNvPr id="87" name="Group 86"/>
          <p:cNvGrpSpPr/>
          <p:nvPr/>
        </p:nvGrpSpPr>
        <p:grpSpPr>
          <a:xfrm>
            <a:off x="1702587" y="271120"/>
            <a:ext cx="3545386" cy="948748"/>
            <a:chOff x="-1800177" y="1757103"/>
            <a:chExt cx="3443471" cy="1302669"/>
          </a:xfrm>
        </p:grpSpPr>
        <p:sp>
          <p:nvSpPr>
            <p:cNvPr id="88" name="Line 35"/>
            <p:cNvSpPr>
              <a:spLocks noChangeShapeType="1"/>
            </p:cNvSpPr>
            <p:nvPr/>
          </p:nvSpPr>
          <p:spPr bwMode="auto">
            <a:xfrm>
              <a:off x="1054238" y="2315495"/>
              <a:ext cx="463481" cy="0"/>
            </a:xfrm>
            <a:prstGeom prst="line">
              <a:avLst/>
            </a:prstGeom>
            <a:noFill/>
            <a:ln w="38100">
              <a:solidFill>
                <a:srgbClr val="000099"/>
              </a:solidFill>
              <a:round/>
              <a:headEnd/>
              <a:tailEnd type="triangle" w="med" len="med"/>
            </a:ln>
            <a:scene3d>
              <a:camera prst="orthographicFront"/>
              <a:lightRig rig="threePt" dir="t"/>
            </a:scene3d>
            <a:sp3d>
              <a:bevelT/>
            </a:sp3d>
          </p:spPr>
          <p:txBody>
            <a:bodyPr wrap="none" anchor="ctr"/>
            <a:lstStyle/>
            <a:p>
              <a:pPr algn="l" eaLnBrk="0" hangingPunct="0">
                <a:spcBef>
                  <a:spcPct val="0"/>
                </a:spcBef>
                <a:spcAft>
                  <a:spcPct val="0"/>
                </a:spcAft>
                <a:buClrTx/>
                <a:buFontTx/>
                <a:buNone/>
                <a:defRPr/>
              </a:pPr>
              <a:endParaRPr lang="en-US" sz="1200">
                <a:latin typeface="Arial" charset="0"/>
                <a:ea typeface="ＭＳ Ｐゴシック" pitchFamily="34" charset="-128"/>
              </a:endParaRPr>
            </a:p>
          </p:txBody>
        </p:sp>
        <p:grpSp>
          <p:nvGrpSpPr>
            <p:cNvPr id="89" name="Group 74"/>
            <p:cNvGrpSpPr/>
            <p:nvPr/>
          </p:nvGrpSpPr>
          <p:grpSpPr>
            <a:xfrm>
              <a:off x="-1800177" y="1757103"/>
              <a:ext cx="3443471" cy="1302669"/>
              <a:chOff x="3205592" y="1797626"/>
              <a:chExt cx="3443471" cy="1302669"/>
            </a:xfrm>
          </p:grpSpPr>
          <p:sp>
            <p:nvSpPr>
              <p:cNvPr id="93" name="Rounded Rectangle 31"/>
              <p:cNvSpPr/>
              <p:nvPr/>
            </p:nvSpPr>
            <p:spPr>
              <a:xfrm>
                <a:off x="3205592" y="1797626"/>
                <a:ext cx="3443471" cy="1302669"/>
              </a:xfrm>
              <a:prstGeom prst="roundRect">
                <a:avLst>
                  <a:gd name="adj" fmla="val 5422"/>
                </a:avLst>
              </a:prstGeom>
              <a:gradFill>
                <a:gsLst>
                  <a:gs pos="0">
                    <a:schemeClr val="bg1">
                      <a:alpha val="57000"/>
                    </a:schemeClr>
                  </a:gs>
                  <a:gs pos="38000">
                    <a:schemeClr val="bg1"/>
                  </a:gs>
                </a:gsLst>
                <a:lin ang="0" scaled="1"/>
              </a:gra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200" dirty="0">
                  <a:solidFill>
                    <a:schemeClr val="tx1"/>
                  </a:solidFill>
                </a:endParaRPr>
              </a:p>
            </p:txBody>
          </p:sp>
          <p:sp>
            <p:nvSpPr>
              <p:cNvPr id="94" name="Rounded Rectangle 58"/>
              <p:cNvSpPr/>
              <p:nvPr/>
            </p:nvSpPr>
            <p:spPr>
              <a:xfrm rot="16200000">
                <a:off x="2895256" y="2205571"/>
                <a:ext cx="1193486" cy="461641"/>
              </a:xfrm>
              <a:prstGeom prst="roundRect">
                <a:avLst/>
              </a:prstGeom>
              <a:gradFill>
                <a:gsLst>
                  <a:gs pos="45000">
                    <a:schemeClr val="accent4">
                      <a:tint val="48000"/>
                      <a:satMod val="150000"/>
                    </a:schemeClr>
                  </a:gs>
                  <a:gs pos="100000">
                    <a:schemeClr val="accent4">
                      <a:tint val="28000"/>
                      <a:satMod val="160000"/>
                    </a:schemeClr>
                  </a:gs>
                </a:gsLst>
              </a:gra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tx1"/>
                    </a:solidFill>
                  </a:rPr>
                  <a:t>Activity Based </a:t>
                </a:r>
                <a:r>
                  <a:rPr lang="en-US" sz="1000" b="1" dirty="0" err="1" smtClean="0">
                    <a:solidFill>
                      <a:schemeClr val="tx1"/>
                    </a:solidFill>
                  </a:rPr>
                  <a:t>Managem</a:t>
                </a:r>
                <a:r>
                  <a:rPr lang="en-US" sz="1000" b="1" dirty="0" smtClean="0">
                    <a:solidFill>
                      <a:schemeClr val="tx1"/>
                    </a:solidFill>
                  </a:rPr>
                  <a:t>.</a:t>
                </a:r>
                <a:endParaRPr lang="en-US" sz="1000" b="1" dirty="0">
                  <a:solidFill>
                    <a:schemeClr val="tx1"/>
                  </a:solidFill>
                </a:endParaRPr>
              </a:p>
            </p:txBody>
          </p:sp>
        </p:grpSp>
      </p:grpSp>
      <p:sp>
        <p:nvSpPr>
          <p:cNvPr id="15" name="Rectangle 14"/>
          <p:cNvSpPr/>
          <p:nvPr/>
        </p:nvSpPr>
        <p:spPr>
          <a:xfrm>
            <a:off x="1693966" y="406594"/>
            <a:ext cx="3525729" cy="830997"/>
          </a:xfrm>
          <a:prstGeom prst="rect">
            <a:avLst/>
          </a:prstGeom>
        </p:spPr>
        <p:txBody>
          <a:bodyPr wrap="square">
            <a:spAutoFit/>
          </a:bodyPr>
          <a:lstStyle/>
          <a:p>
            <a:pPr marL="714375" lvl="1" indent="-107950">
              <a:buFont typeface="Arial" pitchFamily="34" charset="0"/>
              <a:buChar char="•"/>
            </a:pPr>
            <a:r>
              <a:rPr lang="ru-RU" sz="1200" dirty="0" smtClean="0"/>
              <a:t>Себестоимость оборудования</a:t>
            </a:r>
          </a:p>
          <a:p>
            <a:pPr marL="714375" lvl="1" indent="-107950">
              <a:buFont typeface="Arial" pitchFamily="34" charset="0"/>
              <a:buChar char="•"/>
            </a:pPr>
            <a:r>
              <a:rPr lang="ru-RU" sz="1200" dirty="0" smtClean="0"/>
              <a:t>Себестоимость ТОРО мероприятий</a:t>
            </a:r>
          </a:p>
          <a:p>
            <a:pPr marL="714375" lvl="1" indent="-107950">
              <a:buFont typeface="Arial" pitchFamily="34" charset="0"/>
              <a:buChar char="•"/>
            </a:pPr>
            <a:r>
              <a:rPr lang="ru-RU" sz="1200" dirty="0"/>
              <a:t>Невостребованные ресурсы</a:t>
            </a:r>
          </a:p>
          <a:p>
            <a:pPr marL="714375" lvl="1" indent="-107950">
              <a:buFont typeface="Arial" pitchFamily="34" charset="0"/>
              <a:buChar char="•"/>
            </a:pPr>
            <a:endParaRPr lang="ru-RU" sz="1200" dirty="0"/>
          </a:p>
        </p:txBody>
      </p:sp>
      <p:cxnSp>
        <p:nvCxnSpPr>
          <p:cNvPr id="101" name="Straight Arrow Connector 14"/>
          <p:cNvCxnSpPr/>
          <p:nvPr/>
        </p:nvCxnSpPr>
        <p:spPr>
          <a:xfrm>
            <a:off x="1459418" y="1927277"/>
            <a:ext cx="198564" cy="6967"/>
          </a:xfrm>
          <a:prstGeom prst="straightConnector1">
            <a:avLst/>
          </a:prstGeom>
          <a:ln>
            <a:tailEnd type="stealth"/>
          </a:ln>
        </p:spPr>
        <p:style>
          <a:lnRef idx="3">
            <a:schemeClr val="accent6"/>
          </a:lnRef>
          <a:fillRef idx="0">
            <a:schemeClr val="accent6"/>
          </a:fillRef>
          <a:effectRef idx="2">
            <a:schemeClr val="accent6"/>
          </a:effectRef>
          <a:fontRef idx="minor">
            <a:schemeClr val="tx1"/>
          </a:fontRef>
        </p:style>
      </p:cxnSp>
      <p:cxnSp>
        <p:nvCxnSpPr>
          <p:cNvPr id="102" name="Straight Arrow Connector 14"/>
          <p:cNvCxnSpPr/>
          <p:nvPr/>
        </p:nvCxnSpPr>
        <p:spPr>
          <a:xfrm flipV="1">
            <a:off x="1459423" y="2246477"/>
            <a:ext cx="201059" cy="113674"/>
          </a:xfrm>
          <a:prstGeom prst="straightConnector1">
            <a:avLst/>
          </a:prstGeom>
          <a:ln>
            <a:tailEnd type="stealth"/>
          </a:ln>
        </p:spPr>
        <p:style>
          <a:lnRef idx="3">
            <a:schemeClr val="accent6"/>
          </a:lnRef>
          <a:fillRef idx="0">
            <a:schemeClr val="accent6"/>
          </a:fillRef>
          <a:effectRef idx="2">
            <a:schemeClr val="accent6"/>
          </a:effectRef>
          <a:fontRef idx="minor">
            <a:schemeClr val="tx1"/>
          </a:fontRef>
        </p:style>
      </p:cxnSp>
      <p:cxnSp>
        <p:nvCxnSpPr>
          <p:cNvPr id="103" name="Straight Arrow Connector 14"/>
          <p:cNvCxnSpPr/>
          <p:nvPr/>
        </p:nvCxnSpPr>
        <p:spPr>
          <a:xfrm>
            <a:off x="1456923" y="2594275"/>
            <a:ext cx="198564" cy="6967"/>
          </a:xfrm>
          <a:prstGeom prst="straightConnector1">
            <a:avLst/>
          </a:prstGeom>
          <a:ln>
            <a:tailEnd type="stealth"/>
          </a:ln>
        </p:spPr>
        <p:style>
          <a:lnRef idx="3">
            <a:schemeClr val="accent6"/>
          </a:lnRef>
          <a:fillRef idx="0">
            <a:schemeClr val="accent6"/>
          </a:fillRef>
          <a:effectRef idx="2">
            <a:schemeClr val="accent6"/>
          </a:effectRef>
          <a:fontRef idx="minor">
            <a:schemeClr val="tx1"/>
          </a:fontRef>
        </p:style>
      </p:cxnSp>
      <p:cxnSp>
        <p:nvCxnSpPr>
          <p:cNvPr id="104" name="Straight Arrow Connector 14"/>
          <p:cNvCxnSpPr/>
          <p:nvPr/>
        </p:nvCxnSpPr>
        <p:spPr>
          <a:xfrm>
            <a:off x="1459423" y="3166214"/>
            <a:ext cx="198564" cy="6967"/>
          </a:xfrm>
          <a:prstGeom prst="straightConnector1">
            <a:avLst/>
          </a:prstGeom>
          <a:ln>
            <a:tailEnd type="stealth"/>
          </a:ln>
        </p:spPr>
        <p:style>
          <a:lnRef idx="3">
            <a:schemeClr val="accent6"/>
          </a:lnRef>
          <a:fillRef idx="0">
            <a:schemeClr val="accent6"/>
          </a:fillRef>
          <a:effectRef idx="2">
            <a:schemeClr val="accent6"/>
          </a:effectRef>
          <a:fontRef idx="minor">
            <a:schemeClr val="tx1"/>
          </a:fontRef>
        </p:style>
      </p:cxnSp>
      <p:cxnSp>
        <p:nvCxnSpPr>
          <p:cNvPr id="105" name="Straight Arrow Connector 14"/>
          <p:cNvCxnSpPr/>
          <p:nvPr/>
        </p:nvCxnSpPr>
        <p:spPr>
          <a:xfrm>
            <a:off x="1456918" y="1111497"/>
            <a:ext cx="216004" cy="100916"/>
          </a:xfrm>
          <a:prstGeom prst="straightConnector1">
            <a:avLst/>
          </a:prstGeom>
          <a:ln>
            <a:tailEnd type="stealth"/>
          </a:ln>
        </p:spPr>
        <p:style>
          <a:lnRef idx="3">
            <a:schemeClr val="accent6"/>
          </a:lnRef>
          <a:fillRef idx="0">
            <a:schemeClr val="accent6"/>
          </a:fillRef>
          <a:effectRef idx="2">
            <a:schemeClr val="accent6"/>
          </a:effectRef>
          <a:fontRef idx="minor">
            <a:schemeClr val="tx1"/>
          </a:fontRef>
        </p:style>
      </p:cxnSp>
      <p:cxnSp>
        <p:nvCxnSpPr>
          <p:cNvPr id="106" name="Straight Arrow Connector 14"/>
          <p:cNvCxnSpPr/>
          <p:nvPr/>
        </p:nvCxnSpPr>
        <p:spPr>
          <a:xfrm>
            <a:off x="1439669" y="709668"/>
            <a:ext cx="198564" cy="6967"/>
          </a:xfrm>
          <a:prstGeom prst="straightConnector1">
            <a:avLst/>
          </a:prstGeom>
          <a:ln>
            <a:tailEnd type="stealth"/>
          </a:ln>
        </p:spPr>
        <p:style>
          <a:lnRef idx="3">
            <a:schemeClr val="accent6"/>
          </a:lnRef>
          <a:fillRef idx="0">
            <a:schemeClr val="accent6"/>
          </a:fillRef>
          <a:effectRef idx="2">
            <a:schemeClr val="accent6"/>
          </a:effectRef>
          <a:fontRef idx="minor">
            <a:schemeClr val="tx1"/>
          </a:fontRef>
        </p:style>
      </p:cxnSp>
      <p:cxnSp>
        <p:nvCxnSpPr>
          <p:cNvPr id="108" name="Straight Arrow Connector 14"/>
          <p:cNvCxnSpPr/>
          <p:nvPr/>
        </p:nvCxnSpPr>
        <p:spPr>
          <a:xfrm>
            <a:off x="5294489" y="1618327"/>
            <a:ext cx="198564" cy="6967"/>
          </a:xfrm>
          <a:prstGeom prst="straightConnector1">
            <a:avLst/>
          </a:prstGeom>
          <a:ln>
            <a:tailEnd type="stealth"/>
          </a:ln>
        </p:spPr>
        <p:style>
          <a:lnRef idx="3">
            <a:schemeClr val="accent6"/>
          </a:lnRef>
          <a:fillRef idx="0">
            <a:schemeClr val="accent6"/>
          </a:fillRef>
          <a:effectRef idx="2">
            <a:schemeClr val="accent6"/>
          </a:effectRef>
          <a:fontRef idx="minor">
            <a:schemeClr val="tx1"/>
          </a:fontRef>
        </p:style>
      </p:cxnSp>
      <p:cxnSp>
        <p:nvCxnSpPr>
          <p:cNvPr id="114" name="Straight Arrow Connector 14"/>
          <p:cNvCxnSpPr/>
          <p:nvPr/>
        </p:nvCxnSpPr>
        <p:spPr>
          <a:xfrm>
            <a:off x="5274851" y="2876385"/>
            <a:ext cx="178926" cy="0"/>
          </a:xfrm>
          <a:prstGeom prst="straightConnector1">
            <a:avLst/>
          </a:prstGeom>
          <a:ln>
            <a:tailEnd type="stealth"/>
          </a:ln>
        </p:spPr>
        <p:style>
          <a:lnRef idx="3">
            <a:schemeClr val="accent6"/>
          </a:lnRef>
          <a:fillRef idx="0">
            <a:schemeClr val="accent6"/>
          </a:fillRef>
          <a:effectRef idx="2">
            <a:schemeClr val="accent6"/>
          </a:effectRef>
          <a:fontRef idx="minor">
            <a:schemeClr val="tx1"/>
          </a:fontRef>
        </p:style>
      </p:cxnSp>
      <p:cxnSp>
        <p:nvCxnSpPr>
          <p:cNvPr id="115" name="Straight Arrow Connector 14"/>
          <p:cNvCxnSpPr/>
          <p:nvPr/>
        </p:nvCxnSpPr>
        <p:spPr>
          <a:xfrm flipV="1">
            <a:off x="5274851" y="3384254"/>
            <a:ext cx="181140" cy="1755"/>
          </a:xfrm>
          <a:prstGeom prst="straightConnector1">
            <a:avLst/>
          </a:prstGeom>
          <a:ln>
            <a:tailEnd type="stealth"/>
          </a:ln>
        </p:spPr>
        <p:style>
          <a:lnRef idx="3">
            <a:schemeClr val="accent6"/>
          </a:lnRef>
          <a:fillRef idx="0">
            <a:schemeClr val="accent6"/>
          </a:fillRef>
          <a:effectRef idx="2">
            <a:schemeClr val="accent6"/>
          </a:effectRef>
          <a:fontRef idx="minor">
            <a:schemeClr val="tx1"/>
          </a:fontRef>
        </p:style>
      </p:cxnSp>
      <p:cxnSp>
        <p:nvCxnSpPr>
          <p:cNvPr id="116" name="Straight Arrow Connector 14"/>
          <p:cNvCxnSpPr/>
          <p:nvPr/>
        </p:nvCxnSpPr>
        <p:spPr>
          <a:xfrm>
            <a:off x="7469014" y="1397082"/>
            <a:ext cx="197648" cy="1"/>
          </a:xfrm>
          <a:prstGeom prst="straightConnector1">
            <a:avLst/>
          </a:prstGeom>
          <a:ln>
            <a:tailEnd type="stealth"/>
          </a:ln>
        </p:spPr>
        <p:style>
          <a:lnRef idx="3">
            <a:schemeClr val="accent6"/>
          </a:lnRef>
          <a:fillRef idx="0">
            <a:schemeClr val="accent6"/>
          </a:fillRef>
          <a:effectRef idx="2">
            <a:schemeClr val="accent6"/>
          </a:effectRef>
          <a:fontRef idx="minor">
            <a:schemeClr val="tx1"/>
          </a:fontRef>
        </p:style>
      </p:cxnSp>
      <p:grpSp>
        <p:nvGrpSpPr>
          <p:cNvPr id="120" name="Group 119"/>
          <p:cNvGrpSpPr/>
          <p:nvPr/>
        </p:nvGrpSpPr>
        <p:grpSpPr>
          <a:xfrm>
            <a:off x="5494374" y="236946"/>
            <a:ext cx="1911154" cy="859174"/>
            <a:chOff x="5471859" y="3186296"/>
            <a:chExt cx="2142750" cy="528881"/>
          </a:xfrm>
        </p:grpSpPr>
        <p:sp>
          <p:nvSpPr>
            <p:cNvPr id="121" name="Rounded Rectangle 47"/>
            <p:cNvSpPr/>
            <p:nvPr/>
          </p:nvSpPr>
          <p:spPr>
            <a:xfrm>
              <a:off x="5595474" y="3186296"/>
              <a:ext cx="2019135" cy="453498"/>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200" dirty="0" smtClean="0">
                  <a:latin typeface="Arial" charset="0"/>
                  <a:ea typeface="ＭＳ Ｐゴシック" pitchFamily="34" charset="-128"/>
                </a:rPr>
                <a:t>факторы</a:t>
              </a:r>
              <a:endParaRPr lang="en-US" sz="1200" dirty="0">
                <a:latin typeface="Arial" charset="0"/>
                <a:ea typeface="ＭＳ Ｐゴシック" pitchFamily="34" charset="-128"/>
              </a:endParaRPr>
            </a:p>
          </p:txBody>
        </p:sp>
        <p:sp>
          <p:nvSpPr>
            <p:cNvPr id="122" name="Rounded Rectangle 47"/>
            <p:cNvSpPr/>
            <p:nvPr/>
          </p:nvSpPr>
          <p:spPr>
            <a:xfrm>
              <a:off x="5524665" y="3226584"/>
              <a:ext cx="2019135" cy="453498"/>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endParaRPr lang="en-US" sz="1200" dirty="0">
                <a:latin typeface="Arial" charset="0"/>
                <a:ea typeface="ＭＳ Ｐゴシック" pitchFamily="34" charset="-128"/>
              </a:endParaRPr>
            </a:p>
          </p:txBody>
        </p:sp>
        <p:sp>
          <p:nvSpPr>
            <p:cNvPr id="123" name="Rounded Rectangle 47"/>
            <p:cNvSpPr/>
            <p:nvPr/>
          </p:nvSpPr>
          <p:spPr>
            <a:xfrm>
              <a:off x="5471859" y="3263758"/>
              <a:ext cx="2019133" cy="451419"/>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200" dirty="0" smtClean="0">
                  <a:latin typeface="Arial" charset="0"/>
                  <a:ea typeface="ＭＳ Ｐゴシック" pitchFamily="34" charset="-128"/>
                </a:rPr>
                <a:t>Экономическая целесообразность ТОРО мероприятий</a:t>
              </a:r>
              <a:endParaRPr lang="en-US" sz="1200" dirty="0">
                <a:latin typeface="Arial" charset="0"/>
                <a:ea typeface="ＭＳ Ｐゴシック" pitchFamily="34" charset="-128"/>
              </a:endParaRPr>
            </a:p>
          </p:txBody>
        </p:sp>
      </p:grpSp>
      <p:cxnSp>
        <p:nvCxnSpPr>
          <p:cNvPr id="124" name="Straight Arrow Connector 14"/>
          <p:cNvCxnSpPr/>
          <p:nvPr/>
        </p:nvCxnSpPr>
        <p:spPr>
          <a:xfrm>
            <a:off x="5279019" y="773944"/>
            <a:ext cx="198564" cy="6967"/>
          </a:xfrm>
          <a:prstGeom prst="straightConnector1">
            <a:avLst/>
          </a:prstGeom>
          <a:ln>
            <a:tailEnd type="stealth"/>
          </a:ln>
        </p:spPr>
        <p:style>
          <a:lnRef idx="3">
            <a:schemeClr val="accent6"/>
          </a:lnRef>
          <a:fillRef idx="0">
            <a:schemeClr val="accent6"/>
          </a:fillRef>
          <a:effectRef idx="2">
            <a:schemeClr val="accent6"/>
          </a:effectRef>
          <a:fontRef idx="minor">
            <a:schemeClr val="tx1"/>
          </a:fontRef>
        </p:style>
      </p:cxnSp>
      <p:cxnSp>
        <p:nvCxnSpPr>
          <p:cNvPr id="125" name="Straight Arrow Connector 14"/>
          <p:cNvCxnSpPr/>
          <p:nvPr/>
        </p:nvCxnSpPr>
        <p:spPr>
          <a:xfrm flipV="1">
            <a:off x="7467773" y="2810348"/>
            <a:ext cx="217463" cy="1"/>
          </a:xfrm>
          <a:prstGeom prst="straightConnector1">
            <a:avLst/>
          </a:prstGeom>
          <a:ln>
            <a:tailEnd type="stealth"/>
          </a:ln>
        </p:spPr>
        <p:style>
          <a:lnRef idx="3">
            <a:schemeClr val="accent6"/>
          </a:lnRef>
          <a:fillRef idx="0">
            <a:schemeClr val="accent6"/>
          </a:fillRef>
          <a:effectRef idx="2">
            <a:schemeClr val="accent6"/>
          </a:effectRef>
          <a:fontRef idx="minor">
            <a:schemeClr val="tx1"/>
          </a:fontRef>
        </p:style>
      </p:cxnSp>
      <p:sp>
        <p:nvSpPr>
          <p:cNvPr id="75" name="Rounded Rectangle 58"/>
          <p:cNvSpPr/>
          <p:nvPr/>
        </p:nvSpPr>
        <p:spPr>
          <a:xfrm rot="16200000">
            <a:off x="7462197" y="2428002"/>
            <a:ext cx="2356735" cy="346478"/>
          </a:xfrm>
          <a:prstGeom prst="round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buClr>
                <a:srgbClr val="000000"/>
              </a:buClr>
              <a:buFont typeface="Wingdings" pitchFamily="2" charset="2"/>
              <a:buNone/>
            </a:pPr>
            <a:r>
              <a:rPr lang="ru-RU" sz="1000" b="1" dirty="0" smtClean="0">
                <a:solidFill>
                  <a:srgbClr val="B0B7BB">
                    <a:lumMod val="50000"/>
                  </a:srgbClr>
                </a:solidFill>
                <a:latin typeface="Tahoma" pitchFamily="34" charset="0"/>
                <a:cs typeface="Tahoma" pitchFamily="34" charset="0"/>
              </a:rPr>
              <a:t>Оперативное </a:t>
            </a:r>
            <a:r>
              <a:rPr lang="ru-RU" sz="1000" b="1" dirty="0">
                <a:solidFill>
                  <a:srgbClr val="B0B7BB">
                    <a:lumMod val="50000"/>
                  </a:srgbClr>
                </a:solidFill>
                <a:latin typeface="Tahoma" pitchFamily="34" charset="0"/>
                <a:cs typeface="Tahoma" pitchFamily="34" charset="0"/>
              </a:rPr>
              <a:t>управление </a:t>
            </a:r>
            <a:r>
              <a:rPr lang="ru-RU" sz="1000" b="1" dirty="0" smtClean="0">
                <a:solidFill>
                  <a:srgbClr val="B0B7BB">
                    <a:lumMod val="50000"/>
                  </a:srgbClr>
                </a:solidFill>
                <a:latin typeface="Tahoma" pitchFamily="34" charset="0"/>
                <a:cs typeface="Tahoma" pitchFamily="34" charset="0"/>
              </a:rPr>
              <a:t>ТОРО</a:t>
            </a:r>
            <a:endParaRPr lang="en-GB" sz="1000" b="1" dirty="0">
              <a:solidFill>
                <a:srgbClr val="B0B7BB">
                  <a:lumMod val="50000"/>
                </a:srgbClr>
              </a:solidFill>
              <a:latin typeface="Tahoma" pitchFamily="34" charset="0"/>
              <a:cs typeface="Tahoma" pitchFamily="34" charset="0"/>
            </a:endParaRPr>
          </a:p>
        </p:txBody>
      </p:sp>
      <p:cxnSp>
        <p:nvCxnSpPr>
          <p:cNvPr id="76" name="Straight Arrow Connector 14"/>
          <p:cNvCxnSpPr/>
          <p:nvPr/>
        </p:nvCxnSpPr>
        <p:spPr>
          <a:xfrm>
            <a:off x="7469014" y="774431"/>
            <a:ext cx="217463" cy="0"/>
          </a:xfrm>
          <a:prstGeom prst="straightConnector1">
            <a:avLst/>
          </a:prstGeom>
          <a:ln>
            <a:tailEnd type="stealth"/>
          </a:ln>
        </p:spPr>
        <p:style>
          <a:lnRef idx="3">
            <a:schemeClr val="accent6"/>
          </a:lnRef>
          <a:fillRef idx="0">
            <a:schemeClr val="accent6"/>
          </a:fillRef>
          <a:effectRef idx="2">
            <a:schemeClr val="accent6"/>
          </a:effectRef>
          <a:fontRef idx="minor">
            <a:schemeClr val="tx1"/>
          </a:fontRef>
        </p:style>
      </p:cxnSp>
      <p:cxnSp>
        <p:nvCxnSpPr>
          <p:cNvPr id="78" name="Straight Arrow Connector 14"/>
          <p:cNvCxnSpPr/>
          <p:nvPr/>
        </p:nvCxnSpPr>
        <p:spPr>
          <a:xfrm>
            <a:off x="7480779" y="4073487"/>
            <a:ext cx="185883" cy="0"/>
          </a:xfrm>
          <a:prstGeom prst="straightConnector1">
            <a:avLst/>
          </a:prstGeom>
          <a:ln>
            <a:tailEnd type="stealth"/>
          </a:ln>
        </p:spPr>
        <p:style>
          <a:lnRef idx="3">
            <a:schemeClr val="accent6"/>
          </a:lnRef>
          <a:fillRef idx="0">
            <a:schemeClr val="accent6"/>
          </a:fillRef>
          <a:effectRef idx="2">
            <a:schemeClr val="accent6"/>
          </a:effectRef>
          <a:fontRef idx="minor">
            <a:schemeClr val="tx1"/>
          </a:fontRef>
        </p:style>
      </p:cxnSp>
      <p:cxnSp>
        <p:nvCxnSpPr>
          <p:cNvPr id="83" name="Straight Arrow Connector 14"/>
          <p:cNvCxnSpPr/>
          <p:nvPr/>
        </p:nvCxnSpPr>
        <p:spPr>
          <a:xfrm>
            <a:off x="5299657" y="2309763"/>
            <a:ext cx="190845" cy="0"/>
          </a:xfrm>
          <a:prstGeom prst="straightConnector1">
            <a:avLst/>
          </a:prstGeom>
          <a:ln>
            <a:tailEnd type="stealth"/>
          </a:ln>
        </p:spPr>
        <p:style>
          <a:lnRef idx="3">
            <a:schemeClr val="accent6"/>
          </a:lnRef>
          <a:fillRef idx="0">
            <a:schemeClr val="accent6"/>
          </a:fillRef>
          <a:effectRef idx="2">
            <a:schemeClr val="accent6"/>
          </a:effectRef>
          <a:fontRef idx="minor">
            <a:schemeClr val="tx1"/>
          </a:fontRef>
        </p:style>
      </p:cxnSp>
      <p:grpSp>
        <p:nvGrpSpPr>
          <p:cNvPr id="67" name="Group 74"/>
          <p:cNvGrpSpPr/>
          <p:nvPr/>
        </p:nvGrpSpPr>
        <p:grpSpPr>
          <a:xfrm>
            <a:off x="1693966" y="3572599"/>
            <a:ext cx="3575736" cy="1053464"/>
            <a:chOff x="3205592" y="1797627"/>
            <a:chExt cx="2913105" cy="855373"/>
          </a:xfrm>
        </p:grpSpPr>
        <p:sp>
          <p:nvSpPr>
            <p:cNvPr id="80" name="Rounded Rectangle 31"/>
            <p:cNvSpPr/>
            <p:nvPr/>
          </p:nvSpPr>
          <p:spPr>
            <a:xfrm>
              <a:off x="3205592" y="1797627"/>
              <a:ext cx="2913105" cy="855373"/>
            </a:xfrm>
            <a:prstGeom prst="roundRect">
              <a:avLst>
                <a:gd name="adj" fmla="val 5422"/>
              </a:avLst>
            </a:prstGeom>
            <a:gradFill>
              <a:gsLst>
                <a:gs pos="0">
                  <a:schemeClr val="bg1">
                    <a:alpha val="57000"/>
                  </a:schemeClr>
                </a:gs>
                <a:gs pos="38000">
                  <a:schemeClr val="bg1"/>
                </a:gs>
              </a:gsLst>
              <a:lin ang="0" scaled="1"/>
            </a:gra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14375" lvl="1" indent="-107950">
                <a:buFont typeface="Arial" pitchFamily="34" charset="0"/>
                <a:buChar char="•"/>
              </a:pPr>
              <a:r>
                <a:rPr lang="ru-RU" sz="1200" dirty="0" smtClean="0">
                  <a:solidFill>
                    <a:schemeClr val="tx1"/>
                  </a:solidFill>
                </a:rPr>
                <a:t>Синхронизация планов</a:t>
              </a:r>
            </a:p>
            <a:p>
              <a:pPr marL="714375" lvl="1" indent="-107950">
                <a:buFont typeface="Arial" pitchFamily="34" charset="0"/>
                <a:buChar char="•"/>
              </a:pPr>
              <a:r>
                <a:rPr lang="ru-RU" sz="1200" dirty="0" smtClean="0">
                  <a:solidFill>
                    <a:schemeClr val="tx1"/>
                  </a:solidFill>
                </a:rPr>
                <a:t>Устранение коллизий</a:t>
              </a:r>
            </a:p>
            <a:p>
              <a:pPr marL="714375" lvl="1" indent="-107950">
                <a:buFont typeface="Arial" pitchFamily="34" charset="0"/>
                <a:buChar char="•"/>
              </a:pPr>
              <a:r>
                <a:rPr lang="ru-RU" sz="1200" dirty="0" smtClean="0">
                  <a:solidFill>
                    <a:schemeClr val="tx1"/>
                  </a:solidFill>
                </a:rPr>
                <a:t>Минимизация потерь: ресурсы, остановы, ...</a:t>
              </a:r>
              <a:endParaRPr lang="ru-RU" sz="1200" dirty="0">
                <a:solidFill>
                  <a:schemeClr val="tx1"/>
                </a:solidFill>
              </a:endParaRPr>
            </a:p>
            <a:p>
              <a:pPr algn="ctr"/>
              <a:endParaRPr lang="ru-RU" sz="1200" dirty="0">
                <a:solidFill>
                  <a:schemeClr val="tx1"/>
                </a:solidFill>
              </a:endParaRPr>
            </a:p>
            <a:p>
              <a:pPr algn="ctr"/>
              <a:endParaRPr lang="en-US" sz="1200" dirty="0">
                <a:solidFill>
                  <a:schemeClr val="tx1"/>
                </a:solidFill>
              </a:endParaRPr>
            </a:p>
          </p:txBody>
        </p:sp>
        <p:sp>
          <p:nvSpPr>
            <p:cNvPr id="84" name="Rounded Rectangle 58"/>
            <p:cNvSpPr/>
            <p:nvPr/>
          </p:nvSpPr>
          <p:spPr>
            <a:xfrm rot="16200000">
              <a:off x="3051201" y="2020617"/>
              <a:ext cx="799763" cy="401890"/>
            </a:xfrm>
            <a:prstGeom prst="round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000" b="1" dirty="0" smtClean="0">
                  <a:solidFill>
                    <a:schemeClr val="tx1"/>
                  </a:solidFill>
                </a:rPr>
                <a:t>Интегрированное планиров-е</a:t>
              </a:r>
              <a:endParaRPr lang="en-US" sz="1000" b="1" dirty="0">
                <a:solidFill>
                  <a:schemeClr val="tx1"/>
                </a:solidFill>
              </a:endParaRPr>
            </a:p>
          </p:txBody>
        </p:sp>
      </p:grpSp>
      <p:cxnSp>
        <p:nvCxnSpPr>
          <p:cNvPr id="85" name="Straight Arrow Connector 14"/>
          <p:cNvCxnSpPr/>
          <p:nvPr/>
        </p:nvCxnSpPr>
        <p:spPr>
          <a:xfrm>
            <a:off x="3622714" y="3626245"/>
            <a:ext cx="0" cy="0"/>
          </a:xfrm>
          <a:prstGeom prst="straightConnector1">
            <a:avLst/>
          </a:prstGeom>
          <a:ln>
            <a:tailEnd type="stealth"/>
          </a:ln>
        </p:spPr>
        <p:style>
          <a:lnRef idx="3">
            <a:schemeClr val="accent6"/>
          </a:lnRef>
          <a:fillRef idx="0">
            <a:schemeClr val="accent6"/>
          </a:fillRef>
          <a:effectRef idx="2">
            <a:schemeClr val="accent6"/>
          </a:effectRef>
          <a:fontRef idx="minor">
            <a:schemeClr val="tx1"/>
          </a:fontRef>
        </p:style>
      </p:cxnSp>
      <p:sp>
        <p:nvSpPr>
          <p:cNvPr id="96" name="Rounded Rectangle 20"/>
          <p:cNvSpPr/>
          <p:nvPr/>
        </p:nvSpPr>
        <p:spPr>
          <a:xfrm>
            <a:off x="93456" y="3822666"/>
            <a:ext cx="1317664" cy="532193"/>
          </a:xfrm>
          <a:prstGeom prst="round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200" dirty="0" smtClean="0">
                <a:latin typeface="Arial" charset="0"/>
                <a:ea typeface="ＭＳ Ｐゴシック" pitchFamily="34" charset="-128"/>
              </a:rPr>
              <a:t>Планы</a:t>
            </a:r>
            <a:endParaRPr lang="en-US" sz="1200" dirty="0">
              <a:latin typeface="Arial" charset="0"/>
              <a:ea typeface="ＭＳ Ｐゴシック" pitchFamily="34" charset="-128"/>
            </a:endParaRPr>
          </a:p>
        </p:txBody>
      </p:sp>
      <p:cxnSp>
        <p:nvCxnSpPr>
          <p:cNvPr id="97" name="Straight Arrow Connector 14"/>
          <p:cNvCxnSpPr/>
          <p:nvPr/>
        </p:nvCxnSpPr>
        <p:spPr>
          <a:xfrm>
            <a:off x="1439823" y="4100587"/>
            <a:ext cx="198564" cy="6967"/>
          </a:xfrm>
          <a:prstGeom prst="straightConnector1">
            <a:avLst/>
          </a:prstGeom>
          <a:ln>
            <a:tailEnd type="stealth"/>
          </a:ln>
        </p:spPr>
        <p:style>
          <a:lnRef idx="3">
            <a:schemeClr val="accent6"/>
          </a:lnRef>
          <a:fillRef idx="0">
            <a:schemeClr val="accent6"/>
          </a:fillRef>
          <a:effectRef idx="2">
            <a:schemeClr val="accent6"/>
          </a:effectRef>
          <a:fontRef idx="minor">
            <a:schemeClr val="tx1"/>
          </a:fontRef>
        </p:style>
      </p:cxnSp>
      <p:grpSp>
        <p:nvGrpSpPr>
          <p:cNvPr id="98" name="Group 97"/>
          <p:cNvGrpSpPr/>
          <p:nvPr/>
        </p:nvGrpSpPr>
        <p:grpSpPr>
          <a:xfrm>
            <a:off x="5509787" y="3817414"/>
            <a:ext cx="1913883" cy="538839"/>
            <a:chOff x="5459486" y="3156734"/>
            <a:chExt cx="2145809" cy="610819"/>
          </a:xfrm>
        </p:grpSpPr>
        <p:sp>
          <p:nvSpPr>
            <p:cNvPr id="99" name="Rounded Rectangle 47"/>
            <p:cNvSpPr/>
            <p:nvPr/>
          </p:nvSpPr>
          <p:spPr>
            <a:xfrm>
              <a:off x="5586160" y="3156734"/>
              <a:ext cx="2019135" cy="453498"/>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200" dirty="0" smtClean="0">
                  <a:latin typeface="Arial" charset="0"/>
                  <a:ea typeface="ＭＳ Ｐゴシック" pitchFamily="34" charset="-128"/>
                </a:rPr>
                <a:t>факторы</a:t>
              </a:r>
              <a:endParaRPr lang="en-US" sz="1200" dirty="0">
                <a:latin typeface="Arial" charset="0"/>
                <a:ea typeface="ＭＳ Ｐゴシック" pitchFamily="34" charset="-128"/>
              </a:endParaRPr>
            </a:p>
          </p:txBody>
        </p:sp>
        <p:sp>
          <p:nvSpPr>
            <p:cNvPr id="100" name="Rounded Rectangle 47"/>
            <p:cNvSpPr/>
            <p:nvPr/>
          </p:nvSpPr>
          <p:spPr>
            <a:xfrm>
              <a:off x="5524665" y="3226584"/>
              <a:ext cx="2019135" cy="453498"/>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endParaRPr lang="en-US" sz="1200" dirty="0">
                <a:latin typeface="Arial" charset="0"/>
                <a:ea typeface="ＭＳ Ｐゴシック" pitchFamily="34" charset="-128"/>
              </a:endParaRPr>
            </a:p>
          </p:txBody>
        </p:sp>
        <p:sp>
          <p:nvSpPr>
            <p:cNvPr id="107" name="Rounded Rectangle 47"/>
            <p:cNvSpPr/>
            <p:nvPr/>
          </p:nvSpPr>
          <p:spPr>
            <a:xfrm>
              <a:off x="5459486" y="3314055"/>
              <a:ext cx="2019134" cy="453498"/>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0"/>
                </a:spcBef>
                <a:spcAft>
                  <a:spcPct val="0"/>
                </a:spcAft>
                <a:buClrTx/>
                <a:buFontTx/>
                <a:buNone/>
              </a:pPr>
              <a:r>
                <a:rPr lang="ru-RU" sz="1200" dirty="0" smtClean="0">
                  <a:latin typeface="Arial" charset="0"/>
                  <a:ea typeface="ＭＳ Ｐゴシック" pitchFamily="34" charset="-128"/>
                </a:rPr>
                <a:t>Интегрированный план</a:t>
              </a:r>
            </a:p>
          </p:txBody>
        </p:sp>
      </p:grpSp>
      <p:cxnSp>
        <p:nvCxnSpPr>
          <p:cNvPr id="109" name="Straight Arrow Connector 14"/>
          <p:cNvCxnSpPr/>
          <p:nvPr/>
        </p:nvCxnSpPr>
        <p:spPr>
          <a:xfrm flipV="1">
            <a:off x="5299657" y="4078557"/>
            <a:ext cx="181140" cy="1755"/>
          </a:xfrm>
          <a:prstGeom prst="straightConnector1">
            <a:avLst/>
          </a:prstGeom>
          <a:ln>
            <a:tailEnd type="stealth"/>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49357437"/>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PsApC3zeVEKDi7HxKDQRs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Gc00ovgbnkuiYorxNzAfYw"/>
</p:tagLst>
</file>

<file path=ppt/theme/theme1.xml><?xml version="1.0" encoding="utf-8"?>
<a:theme xmlns:a="http://schemas.openxmlformats.org/drawingml/2006/main" name="External_Presentation_16x9_2012">
  <a:themeElements>
    <a:clrScheme name="SAS_2012_Theme_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Office Theme">
  <a:themeElements>
    <a:clrScheme name="2012 SAS Theme 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2012 SAS Theme 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External_Confidential_16x9_2012">
  <a:themeElements>
    <a:clrScheme name="SAS_2012_Theme_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astemplate2">
  <a:themeElements>
    <a:clrScheme name="SAS_2010_Template">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sz="1400" b="0" i="0" u="none" strike="noStrike" cap="none" normalizeH="0" baseline="0" smtClean="0">
            <a:ln>
              <a:noFill/>
            </a:ln>
            <a:solidFill>
              <a:srgbClr val="292929"/>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objectDefaults>
  <a:extraClrSchemeLst>
    <a:extraClrScheme>
      <a:clrScheme name="SAS_Presentation_Template_External_Audiences 2">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AS Text Analytics all slides">
  <a:themeElements>
    <a:clrScheme name="SAS_Presentation_Template_External_Audiences 2">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sz="1400" b="0" i="0" u="none" strike="noStrike" cap="none" normalizeH="0" baseline="0" smtClean="0">
            <a:ln>
              <a:noFill/>
            </a:ln>
            <a:solidFill>
              <a:srgbClr val="292929"/>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objectDefaults>
  <a:extraClrSchemeLst>
    <a:extraClrScheme>
      <a:clrScheme name="External Audiences Template 16x9 1">
        <a:dk1>
          <a:srgbClr val="000000"/>
        </a:dk1>
        <a:lt1>
          <a:srgbClr val="FFFFFF"/>
        </a:lt1>
        <a:dk2>
          <a:srgbClr val="282828"/>
        </a:dk2>
        <a:lt2>
          <a:srgbClr val="808080"/>
        </a:lt2>
        <a:accent1>
          <a:srgbClr val="007DC3"/>
        </a:accent1>
        <a:accent2>
          <a:srgbClr val="00539B"/>
        </a:accent2>
        <a:accent3>
          <a:srgbClr val="FFFFFF"/>
        </a:accent3>
        <a:accent4>
          <a:srgbClr val="000000"/>
        </a:accent4>
        <a:accent5>
          <a:srgbClr val="AABFDE"/>
        </a:accent5>
        <a:accent6>
          <a:srgbClr val="004A8C"/>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AS Text Analytics all slides">
  <a:themeElements>
    <a:clrScheme name="SAS_Presentation_Template_External_Audiences 2">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sz="1400" b="0" i="0" u="none" strike="noStrike" cap="none" normalizeH="0" baseline="0" smtClean="0">
            <a:ln>
              <a:noFill/>
            </a:ln>
            <a:solidFill>
              <a:srgbClr val="292929"/>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objectDefaults>
  <a:extraClrSchemeLst>
    <a:extraClrScheme>
      <a:clrScheme name="External Audiences Template 16x9 1">
        <a:dk1>
          <a:srgbClr val="000000"/>
        </a:dk1>
        <a:lt1>
          <a:srgbClr val="FFFFFF"/>
        </a:lt1>
        <a:dk2>
          <a:srgbClr val="282828"/>
        </a:dk2>
        <a:lt2>
          <a:srgbClr val="808080"/>
        </a:lt2>
        <a:accent1>
          <a:srgbClr val="007DC3"/>
        </a:accent1>
        <a:accent2>
          <a:srgbClr val="00539B"/>
        </a:accent2>
        <a:accent3>
          <a:srgbClr val="FFFFFF"/>
        </a:accent3>
        <a:accent4>
          <a:srgbClr val="000000"/>
        </a:accent4>
        <a:accent5>
          <a:srgbClr val="AABFDE"/>
        </a:accent5>
        <a:accent6>
          <a:srgbClr val="004A8C"/>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SAS Text Analytics all slides">
  <a:themeElements>
    <a:clrScheme name="SAS_Presentation_Template_External_Audiences 2">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sz="1400" b="0" i="0" u="none" strike="noStrike" cap="none" normalizeH="0" baseline="0" smtClean="0">
            <a:ln>
              <a:noFill/>
            </a:ln>
            <a:solidFill>
              <a:srgbClr val="292929"/>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objectDefaults>
  <a:extraClrSchemeLst>
    <a:extraClrScheme>
      <a:clrScheme name="External Audiences Template 16x9 1">
        <a:dk1>
          <a:srgbClr val="000000"/>
        </a:dk1>
        <a:lt1>
          <a:srgbClr val="FFFFFF"/>
        </a:lt1>
        <a:dk2>
          <a:srgbClr val="282828"/>
        </a:dk2>
        <a:lt2>
          <a:srgbClr val="808080"/>
        </a:lt2>
        <a:accent1>
          <a:srgbClr val="007DC3"/>
        </a:accent1>
        <a:accent2>
          <a:srgbClr val="00539B"/>
        </a:accent2>
        <a:accent3>
          <a:srgbClr val="FFFFFF"/>
        </a:accent3>
        <a:accent4>
          <a:srgbClr val="000000"/>
        </a:accent4>
        <a:accent5>
          <a:srgbClr val="AABFDE"/>
        </a:accent5>
        <a:accent6>
          <a:srgbClr val="004A8C"/>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SAS Text Analytics all slides">
  <a:themeElements>
    <a:clrScheme name="SAS_Presentation_Template_External_Audiences 2">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sz="1400" b="0" i="0" u="none" strike="noStrike" cap="none" normalizeH="0" baseline="0" smtClean="0">
            <a:ln>
              <a:noFill/>
            </a:ln>
            <a:solidFill>
              <a:srgbClr val="292929"/>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objectDefaults>
  <a:extraClrSchemeLst>
    <a:extraClrScheme>
      <a:clrScheme name="External Audiences Template 16x9 1">
        <a:dk1>
          <a:srgbClr val="000000"/>
        </a:dk1>
        <a:lt1>
          <a:srgbClr val="FFFFFF"/>
        </a:lt1>
        <a:dk2>
          <a:srgbClr val="282828"/>
        </a:dk2>
        <a:lt2>
          <a:srgbClr val="808080"/>
        </a:lt2>
        <a:accent1>
          <a:srgbClr val="007DC3"/>
        </a:accent1>
        <a:accent2>
          <a:srgbClr val="00539B"/>
        </a:accent2>
        <a:accent3>
          <a:srgbClr val="FFFFFF"/>
        </a:accent3>
        <a:accent4>
          <a:srgbClr val="000000"/>
        </a:accent4>
        <a:accent5>
          <a:srgbClr val="AABFDE"/>
        </a:accent5>
        <a:accent6>
          <a:srgbClr val="004A8C"/>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External Audiences Template 16x9">
  <a:themeElements>
    <a:clrScheme name="3_External Audiences Template 16x9 1">
      <a:dk1>
        <a:srgbClr val="000000"/>
      </a:dk1>
      <a:lt1>
        <a:srgbClr val="FFFFFF"/>
      </a:lt1>
      <a:dk2>
        <a:srgbClr val="282828"/>
      </a:dk2>
      <a:lt2>
        <a:srgbClr val="808080"/>
      </a:lt2>
      <a:accent1>
        <a:srgbClr val="007DC3"/>
      </a:accent1>
      <a:accent2>
        <a:srgbClr val="00539B"/>
      </a:accent2>
      <a:accent3>
        <a:srgbClr val="FFFFFF"/>
      </a:accent3>
      <a:accent4>
        <a:srgbClr val="000000"/>
      </a:accent4>
      <a:accent5>
        <a:srgbClr val="AABFDE"/>
      </a:accent5>
      <a:accent6>
        <a:srgbClr val="004A8C"/>
      </a:accent6>
      <a:hlink>
        <a:srgbClr val="007DC3"/>
      </a:hlink>
      <a:folHlink>
        <a:srgbClr val="BCBCBC"/>
      </a:folHlink>
    </a:clrScheme>
    <a:fontScheme name="3_External Audiences Template 16x9">
      <a:majorFont>
        <a:latin typeface="Arial Black"/>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External Audiences Template 16x9 1">
        <a:dk1>
          <a:srgbClr val="000000"/>
        </a:dk1>
        <a:lt1>
          <a:srgbClr val="FFFFFF"/>
        </a:lt1>
        <a:dk2>
          <a:srgbClr val="282828"/>
        </a:dk2>
        <a:lt2>
          <a:srgbClr val="808080"/>
        </a:lt2>
        <a:accent1>
          <a:srgbClr val="007DC3"/>
        </a:accent1>
        <a:accent2>
          <a:srgbClr val="00539B"/>
        </a:accent2>
        <a:accent3>
          <a:srgbClr val="FFFFFF"/>
        </a:accent3>
        <a:accent4>
          <a:srgbClr val="000000"/>
        </a:accent4>
        <a:accent5>
          <a:srgbClr val="AABFDE"/>
        </a:accent5>
        <a:accent6>
          <a:srgbClr val="004A8C"/>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External Audiences Template 16x9">
  <a:themeElements>
    <a:clrScheme name="SAS_Presentation_Template_External_Audiences 2">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sz="1400" b="0" i="0" u="none" strike="noStrike" cap="none" normalizeH="0" baseline="0" smtClean="0">
            <a:ln>
              <a:noFill/>
            </a:ln>
            <a:solidFill>
              <a:srgbClr val="292929"/>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objectDefaults>
  <a:extraClrSchemeLst>
    <a:extraClrScheme>
      <a:clrScheme name="External Audiences Template 16x9 1">
        <a:dk1>
          <a:srgbClr val="000000"/>
        </a:dk1>
        <a:lt1>
          <a:srgbClr val="FFFFFF"/>
        </a:lt1>
        <a:dk2>
          <a:srgbClr val="282828"/>
        </a:dk2>
        <a:lt2>
          <a:srgbClr val="808080"/>
        </a:lt2>
        <a:accent1>
          <a:srgbClr val="007DC3"/>
        </a:accent1>
        <a:accent2>
          <a:srgbClr val="00539B"/>
        </a:accent2>
        <a:accent3>
          <a:srgbClr val="FFFFFF"/>
        </a:accent3>
        <a:accent4>
          <a:srgbClr val="000000"/>
        </a:accent4>
        <a:accent5>
          <a:srgbClr val="AABFDE"/>
        </a:accent5>
        <a:accent6>
          <a:srgbClr val="004A8C"/>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External_Presentation_16x9_2012</Template>
  <TotalTime>0</TotalTime>
  <Words>2113</Words>
  <Application>Microsoft Office PowerPoint</Application>
  <PresentationFormat>On-screen Show (16:9)</PresentationFormat>
  <Paragraphs>447</Paragraphs>
  <Slides>28</Slides>
  <Notes>18</Notes>
  <HiddenSlides>4</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28</vt:i4>
      </vt:variant>
    </vt:vector>
  </HeadingPairs>
  <TitlesOfParts>
    <vt:vector size="51" baseType="lpstr">
      <vt:lpstr>ＭＳ Ｐゴシック</vt:lpstr>
      <vt:lpstr> arial</vt:lpstr>
      <vt:lpstr>Aharoni</vt:lpstr>
      <vt:lpstr>Arial</vt:lpstr>
      <vt:lpstr>Arial Black</vt:lpstr>
      <vt:lpstr>Arial Narrow</vt:lpstr>
      <vt:lpstr>Calibri</vt:lpstr>
      <vt:lpstr>Candara</vt:lpstr>
      <vt:lpstr>Geneva</vt:lpstr>
      <vt:lpstr>Tahoma</vt:lpstr>
      <vt:lpstr>Times New Roman</vt:lpstr>
      <vt:lpstr>Trebuchet MS</vt:lpstr>
      <vt:lpstr>Tw Cen MT</vt:lpstr>
      <vt:lpstr>Wingdings</vt:lpstr>
      <vt:lpstr>External_Presentation_16x9_2012</vt:lpstr>
      <vt:lpstr>External_Confidential_16x9_2012</vt:lpstr>
      <vt:lpstr>sastemplate2</vt:lpstr>
      <vt:lpstr>SAS Text Analytics all slides</vt:lpstr>
      <vt:lpstr>1_SAS Text Analytics all slides</vt:lpstr>
      <vt:lpstr>2_SAS Text Analytics all slides</vt:lpstr>
      <vt:lpstr>3_SAS Text Analytics all slides</vt:lpstr>
      <vt:lpstr>3_External Audiences Template 16x9</vt:lpstr>
      <vt:lpstr>External Audiences Template 16x9</vt:lpstr>
      <vt:lpstr>управление надёжностью производства  на решениях SAS</vt:lpstr>
      <vt:lpstr>Предпосылки для внедрения диагностического техобслуживания (ремонт по состоянию, predictive maintenance) на прогнозной аналитике SAS</vt:lpstr>
      <vt:lpstr>Эффект от диагностического обслуживания</vt:lpstr>
      <vt:lpstr>Внедрение аналитики – от простого к сложному</vt:lpstr>
      <vt:lpstr>PowerPoint Presentation</vt:lpstr>
      <vt:lpstr>управление надежностью на SAS Predictive Assets Maintenance</vt:lpstr>
      <vt:lpstr>Архитектура SAS Predictive asset maintenance</vt:lpstr>
      <vt:lpstr>Управление рисками / управление надежностью</vt:lpstr>
      <vt:lpstr>PowerPoint Presentation</vt:lpstr>
      <vt:lpstr>Международный опыт использования</vt:lpstr>
      <vt:lpstr>Технологическая схема процесса</vt:lpstr>
      <vt:lpstr>Аналитический процесс</vt:lpstr>
      <vt:lpstr>Принципы реализации: странности в поведении датчиков </vt:lpstr>
      <vt:lpstr>Анализ факторов</vt:lpstr>
      <vt:lpstr>Создание моделей</vt:lpstr>
      <vt:lpstr>Data mining</vt:lpstr>
      <vt:lpstr>Комплексный показатель по предприятию</vt:lpstr>
      <vt:lpstr>Прогнозный анализ оптимизирует обслуживание оборудования</vt:lpstr>
      <vt:lpstr>Заблаговременная проверка показателей увеличивает время для предупреждения последствий</vt:lpstr>
      <vt:lpstr>Традиционные системы оповещают слишком близко к точке отказа</vt:lpstr>
      <vt:lpstr>Пилот в России</vt:lpstr>
      <vt:lpstr>Интерактивный анализ данных</vt:lpstr>
      <vt:lpstr>Статистически-экспертные модели обнаружения необычного поведения оборудования</vt:lpstr>
      <vt:lpstr>Отличительные особенности SAS</vt:lpstr>
      <vt:lpstr>Справка О компании SAS</vt:lpstr>
      <vt:lpstr>Мировой опыт Применение SAS</vt:lpstr>
      <vt:lpstr>Признание SAS: Дипломы Аналитического центра при правительстве РФ </vt:lpstr>
      <vt:lpstr>Контакты: Вероника Митрошкина,  руководитель сектора Нефть и Газ,  SAS Россия/СНГ +7 903 155 78 71 veronika.mitroshkina@sas.com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2013-06-07T05:57:22Z</dcterms:created>
  <dcterms:modified xsi:type="dcterms:W3CDTF">2014-10-23T20:24:52Z</dcterms:modified>
</cp:coreProperties>
</file>