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9" r:id="rId2"/>
    <p:sldId id="390" r:id="rId3"/>
    <p:sldId id="381" r:id="rId4"/>
    <p:sldId id="379" r:id="rId5"/>
    <p:sldId id="395" r:id="rId6"/>
    <p:sldId id="384" r:id="rId7"/>
    <p:sldId id="400" r:id="rId8"/>
    <p:sldId id="397" r:id="rId9"/>
    <p:sldId id="398" r:id="rId10"/>
    <p:sldId id="385" r:id="rId11"/>
    <p:sldId id="396" r:id="rId12"/>
    <p:sldId id="392" r:id="rId13"/>
    <p:sldId id="388" r:id="rId14"/>
    <p:sldId id="389" r:id="rId15"/>
    <p:sldId id="333" r:id="rId16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D7"/>
    <a:srgbClr val="F4F7ED"/>
    <a:srgbClr val="FF9933"/>
    <a:srgbClr val="FF6600"/>
    <a:srgbClr val="CC99FF"/>
    <a:srgbClr val="FFFF99"/>
    <a:srgbClr val="FFFF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93" autoAdjust="0"/>
    <p:restoredTop sz="94175" autoAdjust="0"/>
  </p:normalViewPr>
  <p:slideViewPr>
    <p:cSldViewPr>
      <p:cViewPr>
        <p:scale>
          <a:sx n="75" d="100"/>
          <a:sy n="75" d="100"/>
        </p:scale>
        <p:origin x="-1944" y="-816"/>
      </p:cViewPr>
      <p:guideLst>
        <p:guide orient="horz" pos="1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5BBD5A-C181-485D-81D7-6F4D7331DF19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65D07C-EEF8-4AE3-8F33-71663E6D4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4AB7DE2-1DA0-45D0-AAC1-3EBE55348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9B5B6-7CB0-49B5-8342-4A8B77C2EC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FFFB5-8A76-468E-8FD6-2DB48E648B44}" type="slidenum">
              <a:rPr lang="ru-RU" smtClean="0">
                <a:latin typeface="Arial" charset="0"/>
              </a:rPr>
              <a:pPr>
                <a:defRPr/>
              </a:pPr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8775" cy="4470400"/>
          </a:xfrm>
          <a:noFill/>
          <a:ln/>
        </p:spPr>
        <p:txBody>
          <a:bodyPr lIns="91867" tIns="45933" rIns="91867" bIns="4593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8022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7" tIns="45933" rIns="91867" bIns="45933" anchor="b"/>
          <a:lstStyle/>
          <a:p>
            <a:pPr algn="r" defTabSz="884238"/>
            <a:fld id="{537928C9-516B-4550-8198-A623E4CFE255}" type="slidenum">
              <a:rPr lang="ru-RU" sz="1200">
                <a:latin typeface="Calibri" pitchFamily="34" charset="0"/>
              </a:rPr>
              <a:pPr algn="r" defTabSz="884238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084EE-0110-460A-8062-9B09BF0BCB0D}" type="slidenum">
              <a:rPr lang="ru-RU" smtClean="0">
                <a:latin typeface="Arial" charset="0"/>
              </a:rPr>
              <a:pPr>
                <a:defRPr/>
              </a:pPr>
              <a:t>11</a:t>
            </a:fld>
            <a:endParaRPr lang="ru-RU" smtClean="0">
              <a:latin typeface="Arial" charset="0"/>
            </a:endParaRPr>
          </a:p>
        </p:txBody>
      </p:sp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8775" cy="4470400"/>
          </a:xfrm>
          <a:noFill/>
          <a:ln/>
        </p:spPr>
        <p:txBody>
          <a:bodyPr lIns="91867" tIns="45933" rIns="91867" bIns="4593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8637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7" tIns="45933" rIns="91867" bIns="45933" anchor="b"/>
          <a:lstStyle/>
          <a:p>
            <a:pPr algn="r" defTabSz="884238"/>
            <a:fld id="{0DC21F22-9660-4C90-9816-5197CD8CEC0E}" type="slidenum">
              <a:rPr lang="ru-RU" sz="1200">
                <a:latin typeface="Calibri" pitchFamily="34" charset="0"/>
              </a:rPr>
              <a:pPr algn="r" defTabSz="884238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8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EC1B199-30E3-4F82-98AD-BEEBB77BA55C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1363"/>
            <a:ext cx="4967288" cy="372586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88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C9D6-BE3C-4C0C-A656-016B069D3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1263-9796-4A22-BB28-2D3BC95F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DAF8-91E3-4C7F-B7C5-6045E84F4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10DADC-EB95-4B46-B321-A59960495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3175"/>
            <a:ext cx="9151938" cy="6762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944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694738" y="6624638"/>
            <a:ext cx="406400" cy="17938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47" y="6487509"/>
              <a:ext cx="377746" cy="34749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8"/>
              <a:ext cx="316818" cy="233024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8"/>
              <a:ext cx="434608" cy="347493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63A8-F9D7-4C63-9262-9415BF0A1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B7B2-C204-47EF-A9DA-B39F6A270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658-E879-4C54-BA19-2E6DA41E2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509C-2A1E-43DE-BC31-1D0F62EB5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1E6D-BF9A-48EC-A8DA-BEC78312D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175let&amp;RZD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429375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7CCE-F9D3-4AC2-BF20-E6DD0DA62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7969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ED97-874A-4801-8F8B-A5A0BD8A5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3BF0-C10C-41A1-952D-57CFFDB97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9638" y="6500813"/>
            <a:ext cx="6143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F857CA-BE3B-4C80-806C-17FC39A8F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42875" y="5734050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900" b="1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ВНЕДРЕНИЕ СЖИЖЕННОГО ПРИРОДНОГО ГАЗА </a:t>
            </a:r>
          </a:p>
          <a:p>
            <a:pPr algn="ctr">
              <a:lnSpc>
                <a:spcPts val="25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900" b="1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В КАЧЕСТВЕ МОТОРНОГО ТОПЛИВА </a:t>
            </a:r>
          </a:p>
          <a:p>
            <a:pPr algn="ctr">
              <a:lnSpc>
                <a:spcPts val="25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900" b="1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НА ЖЕЛЕЗНОДОРОЖНОМ ТРАНСПОРТЕ</a:t>
            </a:r>
          </a:p>
        </p:txBody>
      </p:sp>
      <p:pic>
        <p:nvPicPr>
          <p:cNvPr id="17410" name="Picture 5" descr="DDEN0059 копия"/>
          <p:cNvPicPr>
            <a:picLocks noChangeAspect="1" noChangeArrowheads="1"/>
          </p:cNvPicPr>
          <p:nvPr/>
        </p:nvPicPr>
        <p:blipFill>
          <a:blip r:embed="rId2"/>
          <a:srcRect l="1962" t="6764" b="6734"/>
          <a:stretch>
            <a:fillRect/>
          </a:stretch>
        </p:blipFill>
        <p:spPr bwMode="auto">
          <a:xfrm>
            <a:off x="107950" y="563563"/>
            <a:ext cx="89646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ext Box 4"/>
          <p:cNvSpPr txBox="1">
            <a:spLocks noChangeArrowheads="1"/>
          </p:cNvSpPr>
          <p:nvPr/>
        </p:nvSpPr>
        <p:spPr bwMode="auto">
          <a:xfrm>
            <a:off x="0" y="282575"/>
            <a:ext cx="9144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336699"/>
                </a:solidFill>
                <a:latin typeface="Tahoma" pitchFamily="34" charset="0"/>
              </a:rPr>
              <a:t>РЕАЛИЗАЦИЯ ПРОГРАММЫ ПЕРЕХОДА </a:t>
            </a:r>
            <a:br>
              <a:rPr lang="ru-RU" sz="2000" b="1">
                <a:solidFill>
                  <a:srgbClr val="336699"/>
                </a:solidFill>
                <a:latin typeface="Tahoma" pitchFamily="34" charset="0"/>
              </a:rPr>
            </a:br>
            <a:r>
              <a:rPr lang="ru-RU" sz="2000" b="1">
                <a:solidFill>
                  <a:srgbClr val="336699"/>
                </a:solidFill>
                <a:latin typeface="Tahoma" pitchFamily="34" charset="0"/>
              </a:rPr>
              <a:t>НА АЛЬТЕРНАТИВНЫЕ ВИДЫ ТОПЛИВА в 2012 г.</a:t>
            </a:r>
          </a:p>
        </p:txBody>
      </p:sp>
      <p:sp>
        <p:nvSpPr>
          <p:cNvPr id="9" name="TextBox 10058"/>
          <p:cNvSpPr txBox="1">
            <a:spLocks noChangeArrowheads="1"/>
          </p:cNvSpPr>
          <p:nvPr/>
        </p:nvSpPr>
        <p:spPr bwMode="auto">
          <a:xfrm>
            <a:off x="4643438" y="1428750"/>
            <a:ext cx="4143375" cy="2000250"/>
          </a:xfrm>
          <a:prstGeom prst="roundRect">
            <a:avLst>
              <a:gd name="adj" fmla="val 488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indent="182563" algn="just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соответстввии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с контрактом  ОАО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Синара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Транспортные Машины»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завершает сборку. первого опытного промышленного  образца магистрального газотурбовоза ГТ1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h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с газовой турбиной мощностью 8300 кВт, работающей на сжиженном природном газе. </a:t>
            </a:r>
          </a:p>
          <a:p>
            <a:pPr indent="182563" algn="just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Подписано рамочное соглашение на изготовление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</a:rPr>
              <a:t>40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единиц ГТ1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h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до 2020 г.</a:t>
            </a:r>
          </a:p>
        </p:txBody>
      </p:sp>
      <p:sp>
        <p:nvSpPr>
          <p:cNvPr id="11" name="TextBox 10058"/>
          <p:cNvSpPr txBox="1">
            <a:spLocks noChangeArrowheads="1"/>
          </p:cNvSpPr>
          <p:nvPr/>
        </p:nvSpPr>
        <p:spPr bwMode="auto">
          <a:xfrm>
            <a:off x="4665663" y="4122738"/>
            <a:ext cx="4121150" cy="1682750"/>
          </a:xfrm>
          <a:prstGeom prst="roundRect">
            <a:avLst>
              <a:gd name="adj" fmla="val 488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indent="182563" algn="just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Нас ЗАО УК «БМЗ» выполнена сборка опытного образца маневрового тепловоза ТЭМ19 мощностью 880 кВт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газопоршневым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двигателем, работающим на сжиженном природном газе. </a:t>
            </a:r>
          </a:p>
          <a:p>
            <a:pPr indent="182563" algn="just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 институте ведутся пусконаладочные работы перед началом испытаний.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B362A-1FC6-484E-80E2-2B5D0E8CD7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843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33825"/>
            <a:ext cx="33448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052513"/>
            <a:ext cx="3886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2"/>
          <p:cNvPicPr>
            <a:picLocks noChangeAspect="1" noChangeArrowheads="1"/>
          </p:cNvPicPr>
          <p:nvPr/>
        </p:nvPicPr>
        <p:blipFill>
          <a:blip r:embed="rId3"/>
          <a:srcRect l="10713" t="5704"/>
          <a:stretch>
            <a:fillRect/>
          </a:stretch>
        </p:blipFill>
        <p:spPr bwMode="auto">
          <a:xfrm>
            <a:off x="612775" y="884238"/>
            <a:ext cx="7632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МАГИСТРАЛЬНЫЙ ГАЗОТУРБОВОЗ ГТ1</a:t>
            </a:r>
            <a:r>
              <a:rPr lang="en-US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ru-RU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-002</a:t>
            </a:r>
          </a:p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600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(совместная разработка ОАО «РЖД» и ЗАО «Группа Синара»)</a:t>
            </a:r>
          </a:p>
        </p:txBody>
      </p:sp>
      <p:graphicFrame>
        <p:nvGraphicFramePr>
          <p:cNvPr id="10" name="Group 36"/>
          <p:cNvGraphicFramePr>
            <a:graphicFrameLocks noGrp="1"/>
          </p:cNvGraphicFramePr>
          <p:nvPr/>
        </p:nvGraphicFramePr>
        <p:xfrm>
          <a:off x="4572000" y="4857750"/>
          <a:ext cx="4214813" cy="1346200"/>
        </p:xfrm>
        <a:graphic>
          <a:graphicData uri="http://schemas.openxmlformats.org/drawingml/2006/table">
            <a:tbl>
              <a:tblPr/>
              <a:tblGrid>
                <a:gridCol w="3000396"/>
                <a:gridCol w="1214446"/>
              </a:tblGrid>
              <a:tr h="24488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Технические характеристики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2BA"/>
                    </a:solidFill>
                  </a:tcPr>
                </a:tc>
              </a:tr>
              <a:tr h="205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Мощность, кВт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8500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тяговых осей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F3"/>
                    </a:solidFill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тяги длительного режима, кН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1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Запас топлива, т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F3"/>
                    </a:solidFill>
                  </a:tcPr>
                </a:tc>
              </a:tr>
              <a:tr h="2330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Запас хода без дозаправки, км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99060" marR="9906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 descr="Изображение 099_"/>
          <p:cNvPicPr>
            <a:picLocks noChangeAspect="1" noChangeArrowheads="1"/>
          </p:cNvPicPr>
          <p:nvPr/>
        </p:nvPicPr>
        <p:blipFill>
          <a:blip r:embed="rId4"/>
          <a:srcRect l="5920" t="5943" r="5225" b="5225"/>
          <a:stretch>
            <a:fillRect/>
          </a:stretch>
        </p:blipFill>
        <p:spPr bwMode="auto">
          <a:xfrm>
            <a:off x="7064375" y="2373313"/>
            <a:ext cx="1581150" cy="10541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5" descr="Рисунок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1363" y="3668713"/>
            <a:ext cx="668337" cy="8937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6" descr="газовый блок 1"/>
          <p:cNvPicPr>
            <a:picLocks noChangeAspect="1" noChangeArrowheads="1"/>
          </p:cNvPicPr>
          <p:nvPr/>
        </p:nvPicPr>
        <p:blipFill>
          <a:blip r:embed="rId6"/>
          <a:srcRect l="31981" t="258" r="16013" b="14958"/>
          <a:stretch>
            <a:fillRect/>
          </a:stretch>
        </p:blipFill>
        <p:spPr bwMode="auto">
          <a:xfrm>
            <a:off x="5942013" y="3436938"/>
            <a:ext cx="1019175" cy="11398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7280275" y="3495675"/>
            <a:ext cx="1365250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Газотурбинный двигатель НК361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5918200" y="4651375"/>
            <a:ext cx="1143000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газового оборудования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4117975" y="4576763"/>
            <a:ext cx="1535113" cy="268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Микропроцессорная система управления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188" y="6500813"/>
            <a:ext cx="8429625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В 2012 г. подписано соглашение с ЗАО «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Синара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» о поставке до 2020 г. 40 ед. магистральных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газотурбовозов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313" y="5035550"/>
            <a:ext cx="4214812" cy="121443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anchor="ctr"/>
          <a:lstStyle/>
          <a:p>
            <a:pPr algn="ctr">
              <a:spcAft>
                <a:spcPts val="300"/>
              </a:spcAft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ОСНОВНЫЕ ОТЛИЧИТЕЛЬНЫЕ КОНСТРУКТИВНЫЕ ОСОБЕННОСТИ</a:t>
            </a:r>
          </a:p>
          <a:p>
            <a:pPr marL="88900" indent="-88900">
              <a:lnSpc>
                <a:spcPts val="15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Съемный танк-контейнер</a:t>
            </a:r>
          </a:p>
          <a:p>
            <a:pPr marL="88900" indent="-88900">
              <a:lnSpc>
                <a:spcPts val="15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Гибридная силовая энергетическая установка,                         с накопителями электрической энергии</a:t>
            </a:r>
          </a:p>
          <a:p>
            <a:pPr marL="88900" indent="-88900">
              <a:lnSpc>
                <a:spcPts val="1500"/>
              </a:lnSpc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Система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газоподготовки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 повышенной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пожаро-взрывобезопасности</a:t>
            </a:r>
            <a:endParaRPr lang="ru-RU" sz="11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85377" name="Прямоугольник 14"/>
          <p:cNvSpPr>
            <a:spLocks noChangeArrowheads="1"/>
          </p:cNvSpPr>
          <p:nvPr/>
        </p:nvSpPr>
        <p:spPr bwMode="auto">
          <a:xfrm>
            <a:off x="4564063" y="6232525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 b="1">
                <a:solidFill>
                  <a:srgbClr val="17375E"/>
                </a:solidFill>
              </a:rPr>
              <a:t>Срок ввода в эксплуатацию 3 кв. 2013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25" y="0"/>
            <a:ext cx="82835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RussianRail G Pro" pitchFamily="34" charset="-52"/>
                <a:ea typeface="+mj-ea"/>
                <a:cs typeface="+mj-cs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Эксплуатация локомотивов, работающих на СПГ, на участке Войновка – Тобольск – Сургут – Нижневартовск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latin typeface="RussianRail G Pro" pitchFamily="34" charset="-52"/>
            </a:endParaRPr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7395" name="Picture 2" descr="D:\Работа\Документы\Танкеев\газотурбо 2013\2 вариан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Box 17"/>
          <p:cNvSpPr txBox="1">
            <a:spLocks noChangeArrowheads="1"/>
          </p:cNvSpPr>
          <p:nvPr/>
        </p:nvSpPr>
        <p:spPr bwMode="auto">
          <a:xfrm>
            <a:off x="676275" y="5637213"/>
            <a:ext cx="206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2488E"/>
                </a:solidFill>
              </a:rPr>
              <a:t>Полигон: 913 км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2250" y="5805488"/>
            <a:ext cx="392113" cy="7937"/>
          </a:xfrm>
          <a:prstGeom prst="line">
            <a:avLst/>
          </a:prstGeom>
          <a:ln w="107950">
            <a:solidFill>
              <a:srgbClr val="32488E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7398" name="Рисунок 10"/>
          <p:cNvPicPr>
            <a:picLocks noChangeAspect="1"/>
          </p:cNvPicPr>
          <p:nvPr/>
        </p:nvPicPr>
        <p:blipFill>
          <a:blip r:embed="rId4"/>
          <a:srcRect r="70110"/>
          <a:stretch>
            <a:fillRect/>
          </a:stretch>
        </p:blipFill>
        <p:spPr bwMode="auto">
          <a:xfrm>
            <a:off x="7566025" y="3879850"/>
            <a:ext cx="2016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9" name="Рисунок 11"/>
          <p:cNvPicPr>
            <a:picLocks noChangeAspect="1"/>
          </p:cNvPicPr>
          <p:nvPr/>
        </p:nvPicPr>
        <p:blipFill>
          <a:blip r:embed="rId4"/>
          <a:srcRect r="70110"/>
          <a:stretch>
            <a:fillRect/>
          </a:stretch>
        </p:blipFill>
        <p:spPr bwMode="auto">
          <a:xfrm>
            <a:off x="7820025" y="1582738"/>
            <a:ext cx="2000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0" name="Рисунок 12"/>
          <p:cNvPicPr>
            <a:picLocks noChangeAspect="1"/>
          </p:cNvPicPr>
          <p:nvPr/>
        </p:nvPicPr>
        <p:blipFill>
          <a:blip r:embed="rId4"/>
          <a:srcRect r="70110"/>
          <a:stretch>
            <a:fillRect/>
          </a:stretch>
        </p:blipFill>
        <p:spPr bwMode="auto">
          <a:xfrm>
            <a:off x="7173913" y="2273300"/>
            <a:ext cx="2016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0825" y="5300663"/>
            <a:ext cx="392113" cy="7937"/>
          </a:xfrm>
          <a:prstGeom prst="line">
            <a:avLst/>
          </a:prstGeom>
          <a:ln w="1079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4213" y="5157788"/>
            <a:ext cx="2066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/>
                </a:solidFill>
              </a:rPr>
              <a:t>Полигон: 400 км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6021388"/>
            <a:ext cx="2232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Полигон: 2542  км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2250" y="6203950"/>
            <a:ext cx="392113" cy="7938"/>
          </a:xfrm>
          <a:prstGeom prst="line">
            <a:avLst/>
          </a:prstGeom>
          <a:ln w="1079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238" y="4979988"/>
            <a:ext cx="24399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TextBox 12"/>
          <p:cNvSpPr txBox="1">
            <a:spLocks noChangeArrowheads="1"/>
          </p:cNvSpPr>
          <p:nvPr/>
        </p:nvSpPr>
        <p:spPr bwMode="auto">
          <a:xfrm>
            <a:off x="0" y="777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99"/>
                </a:solidFill>
                <a:latin typeface="Tahoma" pitchFamily="34" charset="0"/>
              </a:rPr>
              <a:t>ГАЗОТЕПЛОВОЗ, </a:t>
            </a:r>
            <a:endParaRPr lang="en-US" sz="2000" b="1">
              <a:solidFill>
                <a:srgbClr val="336699"/>
              </a:solidFill>
              <a:latin typeface="Tahoma" pitchFamily="34" charset="0"/>
            </a:endParaRPr>
          </a:p>
          <a:p>
            <a:pPr algn="ctr"/>
            <a:r>
              <a:rPr lang="ru-RU" sz="2000" b="1">
                <a:solidFill>
                  <a:srgbClr val="336699"/>
                </a:solidFill>
                <a:latin typeface="Tahoma" pitchFamily="34" charset="0"/>
              </a:rPr>
              <a:t>РАБОТАЮЩИЙ НА СЖИЖЕННОМ ПРИРОДНОМ ГАЗЕ (СПГ)</a:t>
            </a:r>
          </a:p>
        </p:txBody>
      </p:sp>
      <p:grpSp>
        <p:nvGrpSpPr>
          <p:cNvPr id="189443" name="Группа 31"/>
          <p:cNvGrpSpPr>
            <a:grpSpLocks/>
          </p:cNvGrpSpPr>
          <p:nvPr/>
        </p:nvGrpSpPr>
        <p:grpSpPr bwMode="auto">
          <a:xfrm>
            <a:off x="-28575" y="3641725"/>
            <a:ext cx="5027613" cy="2586038"/>
            <a:chOff x="-83694" y="1288564"/>
            <a:chExt cx="5610693" cy="2815201"/>
          </a:xfrm>
        </p:grpSpPr>
        <p:pic>
          <p:nvPicPr>
            <p:cNvPr id="189508" name="Рисунок 1"/>
            <p:cNvPicPr>
              <a:picLocks noChangeAspect="1"/>
            </p:cNvPicPr>
            <p:nvPr/>
          </p:nvPicPr>
          <p:blipFill>
            <a:blip r:embed="rId4"/>
            <a:srcRect l="3923" r="1579"/>
            <a:stretch>
              <a:fillRect/>
            </a:stretch>
          </p:blipFill>
          <p:spPr bwMode="auto">
            <a:xfrm>
              <a:off x="142844" y="2002283"/>
              <a:ext cx="4997514" cy="170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rot="16200000" flipV="1">
              <a:off x="923274" y="2137589"/>
              <a:ext cx="336994" cy="100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10800000">
              <a:off x="231653" y="2016127"/>
              <a:ext cx="813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650317" y="2340467"/>
              <a:ext cx="884827" cy="256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214898" y="2026496"/>
              <a:ext cx="10080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2351284" y="2066460"/>
              <a:ext cx="414762" cy="334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24310" y="2026496"/>
              <a:ext cx="8273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356775" y="2026496"/>
              <a:ext cx="577545" cy="54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932549" y="2026496"/>
              <a:ext cx="997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565354" y="3311503"/>
              <a:ext cx="1178617" cy="343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518" name="TextBox 10088"/>
            <p:cNvSpPr txBox="1">
              <a:spLocks noChangeArrowheads="1"/>
            </p:cNvSpPr>
            <p:nvPr/>
          </p:nvSpPr>
          <p:spPr bwMode="auto">
            <a:xfrm>
              <a:off x="-83694" y="1288564"/>
              <a:ext cx="1517562" cy="77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Цистерна с запасом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сжиженного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природного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газа (</a:t>
              </a:r>
              <a:r>
                <a:rPr lang="en-US" sz="1000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=10м</a:t>
              </a:r>
              <a:r>
                <a:rPr lang="ru-RU" sz="1000" b="1" baseline="30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9519" name="TextBox 10090"/>
            <p:cNvSpPr txBox="1">
              <a:spLocks noChangeArrowheads="1"/>
            </p:cNvSpPr>
            <p:nvPr/>
          </p:nvSpPr>
          <p:spPr bwMode="auto">
            <a:xfrm>
              <a:off x="1070901" y="1450147"/>
              <a:ext cx="1408055" cy="60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Ресивер газовый </a:t>
              </a:r>
              <a:br>
                <a:rPr lang="ru-RU" sz="1000" b="1">
                  <a:latin typeface="Times New Roman" pitchFamily="18" charset="0"/>
                  <a:cs typeface="Times New Roman" pitchFamily="18" charset="0"/>
                </a:rPr>
              </a:br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с жидкостным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теплообменником</a:t>
              </a:r>
            </a:p>
          </p:txBody>
        </p:sp>
        <p:sp>
          <p:nvSpPr>
            <p:cNvPr id="189520" name="TextBox 10091"/>
            <p:cNvSpPr txBox="1">
              <a:spLocks noChangeArrowheads="1"/>
            </p:cNvSpPr>
            <p:nvPr/>
          </p:nvSpPr>
          <p:spPr bwMode="auto">
            <a:xfrm>
              <a:off x="4000004" y="1609555"/>
              <a:ext cx="1284797" cy="43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Энергетическая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установка </a:t>
              </a:r>
            </a:p>
          </p:txBody>
        </p:sp>
        <p:sp>
          <p:nvSpPr>
            <p:cNvPr id="189521" name="TextBox 10099"/>
            <p:cNvSpPr txBox="1">
              <a:spLocks noChangeArrowheads="1"/>
            </p:cNvSpPr>
            <p:nvPr/>
          </p:nvSpPr>
          <p:spPr bwMode="auto">
            <a:xfrm>
              <a:off x="148002" y="3662022"/>
              <a:ext cx="1208038" cy="43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Блок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аккумуляторов</a:t>
              </a:r>
            </a:p>
          </p:txBody>
        </p:sp>
        <p:sp>
          <p:nvSpPr>
            <p:cNvPr id="189522" name="TextBox 10090"/>
            <p:cNvSpPr txBox="1">
              <a:spLocks noChangeArrowheads="1"/>
            </p:cNvSpPr>
            <p:nvPr/>
          </p:nvSpPr>
          <p:spPr bwMode="auto">
            <a:xfrm>
              <a:off x="2389733" y="1450147"/>
              <a:ext cx="1447144" cy="60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Блок охлаждения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теплоносителей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двигателя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0800000" flipV="1">
              <a:off x="357438" y="4072658"/>
              <a:ext cx="970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524" name="TextBox 10099"/>
            <p:cNvSpPr txBox="1">
              <a:spLocks noChangeArrowheads="1"/>
            </p:cNvSpPr>
            <p:nvPr/>
          </p:nvSpPr>
          <p:spPr bwMode="auto">
            <a:xfrm>
              <a:off x="4435256" y="3662021"/>
              <a:ext cx="1091743" cy="43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Электро-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оборудование</a:t>
              </a:r>
            </a:p>
          </p:txBody>
        </p:sp>
        <p:sp>
          <p:nvSpPr>
            <p:cNvPr id="189525" name="TextBox 10099"/>
            <p:cNvSpPr txBox="1">
              <a:spLocks noChangeArrowheads="1"/>
            </p:cNvSpPr>
            <p:nvPr/>
          </p:nvSpPr>
          <p:spPr bwMode="auto">
            <a:xfrm>
              <a:off x="3079844" y="3500438"/>
              <a:ext cx="1272448" cy="60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Агрегат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компрессорный 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АКВ 3,5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6200000" flipH="1">
              <a:off x="2556340" y="3523747"/>
              <a:ext cx="801874" cy="2994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105206" y="4072658"/>
              <a:ext cx="9247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528" name="TextBox 10099"/>
            <p:cNvSpPr txBox="1">
              <a:spLocks noChangeArrowheads="1"/>
            </p:cNvSpPr>
            <p:nvPr/>
          </p:nvSpPr>
          <p:spPr bwMode="auto">
            <a:xfrm>
              <a:off x="1536370" y="3662021"/>
              <a:ext cx="1106805" cy="43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Электро-</a:t>
              </a:r>
            </a:p>
            <a:p>
              <a:pPr algn="ctr"/>
              <a:r>
                <a:rPr lang="ru-RU" sz="1000" b="1">
                  <a:latin typeface="Times New Roman" pitchFamily="18" charset="0"/>
                  <a:cs typeface="Times New Roman" pitchFamily="18" charset="0"/>
                </a:rPr>
                <a:t>оборудование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2140985" y="3576096"/>
              <a:ext cx="808787" cy="187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1714492" y="4072658"/>
              <a:ext cx="928324" cy="1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3805741" y="3155798"/>
              <a:ext cx="1539806" cy="28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4428600" y="4070929"/>
              <a:ext cx="930095" cy="1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444" name="TextBox 35"/>
          <p:cNvSpPr txBox="1">
            <a:spLocks noChangeArrowheads="1"/>
          </p:cNvSpPr>
          <p:nvPr/>
        </p:nvSpPr>
        <p:spPr bwMode="auto">
          <a:xfrm>
            <a:off x="5229225" y="4640263"/>
            <a:ext cx="2582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</a:rPr>
              <a:t>Газопоршневой двигатель 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859338" y="901700"/>
          <a:ext cx="4197350" cy="3673475"/>
        </p:xfrm>
        <a:graphic>
          <a:graphicData uri="http://schemas.openxmlformats.org/drawingml/2006/table">
            <a:tbl>
              <a:tblPr/>
              <a:tblGrid>
                <a:gridCol w="2180506"/>
                <a:gridCol w="1016373"/>
                <a:gridCol w="1000471"/>
              </a:tblGrid>
              <a:tr h="304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Газотепловоз ТЭМ19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Тепловоз ТЭМ18Д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0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 службы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маневровый и вывозной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по двигателю, кВт (л.с.)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(1360)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 (1200)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7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Энергетическая установка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Газопоршневой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Дизель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1-ПД4Д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Конструкционная скорость, км/ч, не более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тяги расчетного режима, кН (тс)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(21)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расчетного режима, км/ч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тяги при трогании с места, кН (тс), не менее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(32,5)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Габарит тепловоза по ГОСТ 9238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1-ВМ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Топливо, кг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жиженный природный газ (СПГ), 5000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Дизельное топливо,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5400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радиус проходимых кривых, м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Выбросы вредных веществ, тонн в год: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NOx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Твердые частицы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следы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38604" marR="38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Номер слайда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1F8D0-72DD-4C13-A9D8-0EE33BDAB2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89507" name="Рисунок 3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908050"/>
            <a:ext cx="40116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3038" y="2492375"/>
            <a:ext cx="8748712" cy="1944688"/>
          </a:xfrm>
          <a:prstGeom prst="roundRect">
            <a:avLst>
              <a:gd name="adj" fmla="val 6274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038" y="4508500"/>
            <a:ext cx="8748712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038" y="1844675"/>
            <a:ext cx="8748712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3038" y="981075"/>
            <a:ext cx="8748712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3038" y="549275"/>
            <a:ext cx="8748712" cy="393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1494" name="TextBox 10058"/>
          <p:cNvSpPr txBox="1">
            <a:spLocks noChangeArrowheads="1"/>
          </p:cNvSpPr>
          <p:nvPr/>
        </p:nvSpPr>
        <p:spPr bwMode="auto">
          <a:xfrm>
            <a:off x="0" y="4445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</a:pPr>
            <a: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ПЕРВООЧЕРЕДНЫЕ ЗАДАЧИ ПО ВНЕДРЕНИЮ </a:t>
            </a:r>
            <a:b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ПРИРОДНОГО ГАЗА НА ЛОКОМОТИВАХ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549275"/>
          <a:ext cx="8280400" cy="4489450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4489450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Ускорить принятие закона «Об использовании газового моторного топлива».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нормативной базы по применению сжиженного природного газа в качестве моторного топлива, включая требования по качеству, пожаро- взрывобезопасности СПГ (как моторного топлива для транспорта).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Установить на правительственном уровне максимальную цену на сжиженный природный газ для транспортных средств не выше  50% от стоимости дизельного топлива.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Установить систему преференций, налоговых льгот и субсидий для организаций, производящих и  эксплуатирующих технику на газомоторном топливе, включая: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нулевую ставку ввозной таможенной пошлины на импортируемое оборудование, предназначенное для производства, хранения и использования СПГ в качестве моторного топлива;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в законодательство Российской Федерации изменений, направленных на упрощение порядка землеотвода и оформления разрешительной документации при строительстве объектов газомоторной инфраструктуры.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Развитие инфраструктуры по производству сжиженного природного газа и организации его доставки потребителю.</a:t>
                      </a:r>
                    </a:p>
                  </a:txBody>
                  <a:tcPr marL="66462" marR="66462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912C3-F4CB-452A-9FAD-FF673B4CB2B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388" y="5157788"/>
            <a:ext cx="8748712" cy="12239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>
              <a:lnSpc>
                <a:spcPts val="16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6. Предусмотреть финансирование проведения научно-исследовательских работ по повышению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газотурбинных двигателей для ОАО «Кузнецов» и газопоршневых двигателей для ОАО «Волжский дизель имени Маминых» в части:</a:t>
            </a:r>
          </a:p>
          <a:p>
            <a:pPr marL="228600" indent="130175" algn="just">
              <a:lnSpc>
                <a:spcPts val="16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снижения частоты вращения холостого хода и снижения за счет этого расхода газа;</a:t>
            </a:r>
          </a:p>
          <a:p>
            <a:pPr marL="358775" algn="just">
              <a:lnSpc>
                <a:spcPts val="16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совершенствования процессов сгорания газа;</a:t>
            </a:r>
          </a:p>
          <a:p>
            <a:pPr marL="358775" algn="just">
              <a:lnSpc>
                <a:spcPts val="16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эксплуатационного КПД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 err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15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/>
            <a:r>
              <a:rPr lang="ru-RU" sz="2400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Rectangle 2"/>
          <p:cNvSpPr>
            <a:spLocks noChangeArrowheads="1"/>
          </p:cNvSpPr>
          <p:nvPr/>
        </p:nvSpPr>
        <p:spPr bwMode="auto">
          <a:xfrm>
            <a:off x="469900" y="2063750"/>
            <a:ext cx="8045450" cy="49323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13" name="Rectangle 3"/>
          <p:cNvSpPr>
            <a:spLocks noChangeArrowheads="1"/>
          </p:cNvSpPr>
          <p:nvPr/>
        </p:nvSpPr>
        <p:spPr bwMode="auto">
          <a:xfrm>
            <a:off x="469900" y="2063750"/>
            <a:ext cx="80454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14" name="Rectangle 4"/>
          <p:cNvSpPr>
            <a:spLocks noChangeArrowheads="1"/>
          </p:cNvSpPr>
          <p:nvPr/>
        </p:nvSpPr>
        <p:spPr bwMode="auto">
          <a:xfrm>
            <a:off x="0" y="214313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СТРУКТУРА ПОТРЕБЛЕНИЯ ТЭР НА ЖЕЛЕЗНЫХ ДОРОГАХ </a:t>
            </a:r>
            <a:endParaRPr lang="en-US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ОАО «РЖД» в 2012</a:t>
            </a:r>
            <a:r>
              <a:rPr lang="en-US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г.</a:t>
            </a:r>
          </a:p>
        </p:txBody>
      </p:sp>
      <p:pic>
        <p:nvPicPr>
          <p:cNvPr id="175115" name="Picture 5"/>
          <p:cNvPicPr>
            <a:picLocks noChangeArrowheads="1"/>
          </p:cNvPicPr>
          <p:nvPr/>
        </p:nvPicPr>
        <p:blipFill>
          <a:blip r:embed="rId3">
            <a:lum bright="8000" contrast="-10000"/>
          </a:blip>
          <a:srcRect/>
          <a:stretch>
            <a:fillRect/>
          </a:stretch>
        </p:blipFill>
        <p:spPr bwMode="auto">
          <a:xfrm>
            <a:off x="63500" y="947738"/>
            <a:ext cx="89376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5111" name="Object 7"/>
          <p:cNvGraphicFramePr>
            <a:graphicFrameLocks noGrp="1" noChangeAspect="1"/>
          </p:cNvGraphicFramePr>
          <p:nvPr>
            <p:ph/>
          </p:nvPr>
        </p:nvGraphicFramePr>
        <p:xfrm>
          <a:off x="4279900" y="1984375"/>
          <a:ext cx="4095750" cy="1890713"/>
        </p:xfrm>
        <a:graphic>
          <a:graphicData uri="http://schemas.openxmlformats.org/presentationml/2006/ole">
            <p:oleObj spid="_x0000_s175111" name="Диаграмма" r:id="rId4" imgW="3733777" imgH="1723957" progId="MSGraph.Chart.8">
              <p:embed followColorScheme="full"/>
            </p:oleObj>
          </a:graphicData>
        </a:graphic>
      </p:graphicFrame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1027113" y="5360988"/>
            <a:ext cx="337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Дизельное топливо на тягу поездов</a:t>
            </a:r>
          </a:p>
        </p:txBody>
      </p:sp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1027113" y="5073650"/>
            <a:ext cx="1801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Нетяговые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нужды</a:t>
            </a:r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1027113" y="4764088"/>
            <a:ext cx="3051175" cy="338137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Электроэнергия на тягу поездов</a:t>
            </a:r>
          </a:p>
        </p:txBody>
      </p:sp>
      <p:sp>
        <p:nvSpPr>
          <p:cNvPr id="175119" name="Rectangle 10"/>
          <p:cNvSpPr>
            <a:spLocks noChangeArrowheads="1"/>
          </p:cNvSpPr>
          <p:nvPr/>
        </p:nvSpPr>
        <p:spPr bwMode="auto">
          <a:xfrm>
            <a:off x="522288" y="5189538"/>
            <a:ext cx="431800" cy="1444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20" name="Rectangle 11"/>
          <p:cNvSpPr>
            <a:spLocks noChangeArrowheads="1"/>
          </p:cNvSpPr>
          <p:nvPr/>
        </p:nvSpPr>
        <p:spPr bwMode="auto">
          <a:xfrm>
            <a:off x="522288" y="5475288"/>
            <a:ext cx="431800" cy="1444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21" name="Rectangle 12"/>
          <p:cNvSpPr>
            <a:spLocks noChangeArrowheads="1"/>
          </p:cNvSpPr>
          <p:nvPr/>
        </p:nvSpPr>
        <p:spPr bwMode="auto">
          <a:xfrm>
            <a:off x="522288" y="4886325"/>
            <a:ext cx="431800" cy="144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072063" y="2560638"/>
            <a:ext cx="792162" cy="306387"/>
          </a:xfrm>
          <a:prstGeom prst="rect">
            <a:avLst/>
          </a:prstGeom>
          <a:solidFill>
            <a:srgbClr val="66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59,6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846388" y="2097088"/>
            <a:ext cx="2376487" cy="349250"/>
          </a:xfrm>
          <a:prstGeom prst="rect">
            <a:avLst/>
          </a:prstGeom>
          <a:solidFill>
            <a:srgbClr val="66990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40,8</a:t>
            </a:r>
            <a:r>
              <a:rPr lang="ru-RU" b="1" dirty="0">
                <a:cs typeface="+mn-cs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млрд. кВт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.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ч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59625" y="2705100"/>
            <a:ext cx="792163" cy="30638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23,5%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338388" y="2486025"/>
            <a:ext cx="2468562" cy="349250"/>
          </a:xfrm>
          <a:prstGeom prst="rect">
            <a:avLst/>
          </a:prstGeom>
          <a:solidFill>
            <a:srgbClr val="66990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13 700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тыс. тут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877050" y="3832225"/>
            <a:ext cx="1944688" cy="342900"/>
          </a:xfrm>
          <a:prstGeom prst="rect">
            <a:avLst/>
          </a:prstGeom>
          <a:solidFill>
            <a:srgbClr val="FF990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5 400</a:t>
            </a:r>
            <a:r>
              <a:rPr lang="ru-RU" b="1" dirty="0">
                <a:cs typeface="+mn-cs"/>
              </a:rPr>
              <a:t> </a:t>
            </a:r>
            <a:r>
              <a:rPr lang="ru-RU" sz="1600" b="1" dirty="0">
                <a:cs typeface="+mn-cs"/>
              </a:rPr>
              <a:t>тыс. тут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588125" y="1600200"/>
            <a:ext cx="1871663" cy="342900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3 900</a:t>
            </a:r>
            <a:r>
              <a:rPr lang="ru-RU" b="1" dirty="0">
                <a:cs typeface="+mn-cs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тыс.тут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7088188" y="2132013"/>
            <a:ext cx="792162" cy="300037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16,9,%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500062" cy="357187"/>
          </a:xfrm>
        </p:spPr>
        <p:txBody>
          <a:bodyPr/>
          <a:lstStyle/>
          <a:p>
            <a:pPr>
              <a:defRPr/>
            </a:pPr>
            <a:fld id="{81EEA977-C633-4DF9-9326-5FA6A0F83F0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Box 10058"/>
          <p:cNvSpPr txBox="1">
            <a:spLocks noChangeArrowheads="1"/>
          </p:cNvSpPr>
          <p:nvPr/>
        </p:nvSpPr>
        <p:spPr bwMode="auto">
          <a:xfrm>
            <a:off x="0" y="71438"/>
            <a:ext cx="9144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6699"/>
                </a:solidFill>
                <a:latin typeface="Tahoma" pitchFamily="34" charset="0"/>
              </a:rPr>
              <a:t>ПЕРЕХОД НА АЛЬТЕРНАТИВНЫЕ ВИДЫ ТОПЛИВА</a:t>
            </a:r>
          </a:p>
        </p:txBody>
      </p:sp>
      <p:sp>
        <p:nvSpPr>
          <p:cNvPr id="176130" name="TextBox 10058"/>
          <p:cNvSpPr txBox="1">
            <a:spLocks noChangeArrowheads="1"/>
          </p:cNvSpPr>
          <p:nvPr/>
        </p:nvSpPr>
        <p:spPr bwMode="auto">
          <a:xfrm>
            <a:off x="0" y="947738"/>
            <a:ext cx="91440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6131" name="TextBox 10058"/>
          <p:cNvSpPr txBox="1">
            <a:spLocks noChangeArrowheads="1"/>
          </p:cNvSpPr>
          <p:nvPr/>
        </p:nvSpPr>
        <p:spPr bwMode="auto">
          <a:xfrm>
            <a:off x="0" y="10636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b="1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313" y="3424238"/>
            <a:ext cx="8786812" cy="2857500"/>
          </a:xfrm>
          <a:prstGeom prst="roundRect">
            <a:avLst>
              <a:gd name="adj" fmla="val 385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tIns="0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Стратегия инновационного развития ОАО «РЖД» (Белая Книга ОАО «РЖД»)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Программа инновационного развития ОАО «РЖД»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Энергетическая стратегия холдинга  «РЖД»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313" y="423863"/>
            <a:ext cx="8786812" cy="1357312"/>
          </a:xfrm>
          <a:prstGeom prst="roundRect">
            <a:avLst>
              <a:gd name="adj" fmla="val 385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Энергетическая стратегия России</a:t>
            </a:r>
          </a:p>
          <a:p>
            <a:pPr algn="ctr" eaLnBrk="0" hangingPunct="0"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(утверждена распоряжением Правительства России от 25.08.08 г. № 1243р.)</a:t>
            </a:r>
          </a:p>
          <a:p>
            <a:pPr algn="ctr" eaLnBrk="0" hangingPunct="0"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b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endParaRPr lang="ru-RU" sz="1600" b="1" spc="-2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313" y="1968500"/>
            <a:ext cx="8786812" cy="1312863"/>
          </a:xfrm>
          <a:prstGeom prst="roundRect">
            <a:avLst>
              <a:gd name="adj" fmla="val 385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Концепция долгосрочного социально-экономического развития страны до 2020 г.</a:t>
            </a:r>
          </a:p>
          <a:p>
            <a:pPr algn="ctr" eaLnBrk="0" hangingPunct="0">
              <a:defRPr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(утверждена распоряжением Правительства России от 17.11.2008 г. № 1662р.)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8625" y="4281488"/>
            <a:ext cx="8351838" cy="428625"/>
          </a:xfrm>
          <a:prstGeom prst="roundRect">
            <a:avLst>
              <a:gd name="adj" fmla="val 6681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К 2030 г. замещение 30% потребляемого тепловозами дизельного топлива природным газом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8625" y="1138238"/>
            <a:ext cx="8351838" cy="571500"/>
          </a:xfrm>
          <a:prstGeom prst="roundRect">
            <a:avLst>
              <a:gd name="adj" fmla="val 6681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spc="-2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Технология </a:t>
            </a: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создания </a:t>
            </a:r>
            <a:r>
              <a:rPr lang="ru-RU" sz="1400" b="1" spc="-2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энергоэффективных</a:t>
            </a: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двигателей и движителей </a:t>
            </a:r>
            <a:b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для транспортных систем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8625" y="2647950"/>
            <a:ext cx="8351838" cy="500063"/>
          </a:xfrm>
          <a:prstGeom prst="roundRect">
            <a:avLst>
              <a:gd name="adj" fmla="val 6681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Стимулирование использования природного газа в качестве моторного топлива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625" y="4781550"/>
            <a:ext cx="8351838" cy="1428750"/>
          </a:xfrm>
          <a:prstGeom prst="roundRect">
            <a:avLst>
              <a:gd name="adj" fmla="val 6681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400" b="1" spc="-2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76139" name="Picture 6" descr="H:\ГТ от Антона\IMG_0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852988"/>
            <a:ext cx="2228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57500" y="5138738"/>
            <a:ext cx="31432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Создание локомотивов </a:t>
            </a:r>
            <a:b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нового поколения </a:t>
            </a:r>
            <a:b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на сжиженном </a:t>
            </a:r>
            <a:r>
              <a:rPr lang="ru-RU" sz="1400" b="1" spc="-2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природном газе </a:t>
            </a:r>
            <a:endParaRPr lang="ru-RU" sz="1400" b="1" spc="-2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FE018-4FCC-4545-9A88-9BAC619C77A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6142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188" y="4826000"/>
            <a:ext cx="20478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4"/>
          <p:cNvSpPr txBox="1">
            <a:spLocks noChangeArrowheads="1"/>
          </p:cNvSpPr>
          <p:nvPr/>
        </p:nvSpPr>
        <p:spPr bwMode="auto">
          <a:xfrm>
            <a:off x="0" y="214313"/>
            <a:ext cx="91440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336699"/>
                </a:solidFill>
                <a:latin typeface="Tahoma" pitchFamily="34" charset="0"/>
              </a:rPr>
              <a:t>ПЕРВЫЙ В МИРЕ МАГИСТРАЛЬНЫЙ ГАЗОТУРБОВОЗ ГТ1, </a:t>
            </a:r>
            <a:endParaRPr lang="en-US" sz="2000" b="1">
              <a:solidFill>
                <a:srgbClr val="336699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336699"/>
                </a:solidFill>
                <a:latin typeface="Tahoma" pitchFamily="34" charset="0"/>
              </a:rPr>
              <a:t>РАБОТАЮЩИЙ НА СЖИЖЕННОМ ПРИРОДНОМ ГАЗЕ</a:t>
            </a:r>
          </a:p>
        </p:txBody>
      </p:sp>
      <p:pic>
        <p:nvPicPr>
          <p:cNvPr id="177154" name="Picture 39" descr="_DSC0175"/>
          <p:cNvPicPr>
            <a:picLocks noChangeAspect="1" noChangeArrowheads="1"/>
          </p:cNvPicPr>
          <p:nvPr/>
        </p:nvPicPr>
        <p:blipFill>
          <a:blip r:embed="rId3">
            <a:lum bright="-4000" contrast="28000"/>
          </a:blip>
          <a:srcRect/>
          <a:stretch>
            <a:fillRect/>
          </a:stretch>
        </p:blipFill>
        <p:spPr bwMode="auto">
          <a:xfrm>
            <a:off x="0" y="1271588"/>
            <a:ext cx="4357688" cy="19288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77155" name="Text Box 42"/>
          <p:cNvSpPr txBox="1">
            <a:spLocks noChangeArrowheads="1"/>
          </p:cNvSpPr>
          <p:nvPr/>
        </p:nvSpPr>
        <p:spPr bwMode="auto">
          <a:xfrm>
            <a:off x="0" y="1311275"/>
            <a:ext cx="3929063" cy="246063"/>
          </a:xfrm>
          <a:prstGeom prst="rect">
            <a:avLst/>
          </a:prstGeom>
          <a:solidFill>
            <a:srgbClr val="FFFFFF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/>
              <a:t>Опытная эксплуатация на Московской </a:t>
            </a:r>
            <a:r>
              <a:rPr lang="en-US" sz="1000" b="1"/>
              <a:t> </a:t>
            </a:r>
            <a:r>
              <a:rPr lang="ru-RU" sz="1000" b="1"/>
              <a:t>железной дороге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628775"/>
            <a:ext cx="1774825" cy="11207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1985963"/>
            <a:ext cx="124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379663"/>
            <a:ext cx="13573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7159" name="Text Box 6"/>
          <p:cNvSpPr txBox="1">
            <a:spLocks noChangeArrowheads="1"/>
          </p:cNvSpPr>
          <p:nvPr/>
        </p:nvSpPr>
        <p:spPr bwMode="auto">
          <a:xfrm>
            <a:off x="0" y="5075238"/>
            <a:ext cx="91440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tabLst>
                <a:tab pos="2689225" algn="l"/>
              </a:tabLst>
            </a:pPr>
            <a:r>
              <a:rPr lang="ru-RU" sz="1200" b="1">
                <a:solidFill>
                  <a:srgbClr val="336699"/>
                </a:solidFill>
              </a:rPr>
              <a:t>СТОИМОСТЬ ЖИЗНЕННОГО ЦИКЛА</a:t>
            </a:r>
          </a:p>
        </p:txBody>
      </p:sp>
      <p:sp>
        <p:nvSpPr>
          <p:cNvPr id="177160" name="Номер слайда 41"/>
          <p:cNvSpPr txBox="1">
            <a:spLocks noGrp="1"/>
          </p:cNvSpPr>
          <p:nvPr/>
        </p:nvSpPr>
        <p:spPr bwMode="auto">
          <a:xfrm>
            <a:off x="7010400" y="617378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200"/>
          </a:p>
        </p:txBody>
      </p:sp>
      <p:graphicFrame>
        <p:nvGraphicFramePr>
          <p:cNvPr id="33828" name="Group 36"/>
          <p:cNvGraphicFramePr>
            <a:graphicFrameLocks noGrp="1"/>
          </p:cNvGraphicFramePr>
          <p:nvPr/>
        </p:nvGraphicFramePr>
        <p:xfrm>
          <a:off x="785813" y="5343525"/>
          <a:ext cx="7715250" cy="714375"/>
        </p:xfrm>
        <a:graphic>
          <a:graphicData uri="http://schemas.openxmlformats.org/drawingml/2006/table">
            <a:tbl>
              <a:tblPr/>
              <a:tblGrid>
                <a:gridCol w="3286125"/>
                <a:gridCol w="1357312"/>
                <a:gridCol w="1285875"/>
                <a:gridCol w="178593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локомотива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2ТЭ116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ГТ1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CC6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жизненного цикла, млрд.руб.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-19,4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8A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F"/>
                    </a:solidFill>
                  </a:tcPr>
                </a:tc>
              </a:tr>
            </a:tbl>
          </a:graphicData>
        </a:graphic>
      </p:graphicFrame>
      <p:sp>
        <p:nvSpPr>
          <p:cNvPr id="177178" name="Rectangle 16"/>
          <p:cNvSpPr>
            <a:spLocks noChangeArrowheads="1"/>
          </p:cNvSpPr>
          <p:nvPr/>
        </p:nvSpPr>
        <p:spPr bwMode="auto">
          <a:xfrm>
            <a:off x="-11113" y="6129338"/>
            <a:ext cx="91551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1200" b="1">
                <a:solidFill>
                  <a:srgbClr val="002060"/>
                </a:solidFill>
              </a:rPr>
              <a:t>РАСХОДЫ НА ПЕРЕВОЗКУ 1 т ГРУЗА ГТ1 НА </a:t>
            </a:r>
            <a:r>
              <a:rPr lang="ru-RU" sz="1200" b="1">
                <a:solidFill>
                  <a:srgbClr val="C00000"/>
                </a:solidFill>
              </a:rPr>
              <a:t>56%</a:t>
            </a:r>
            <a:r>
              <a:rPr lang="ru-RU" sz="1200" b="1">
                <a:solidFill>
                  <a:srgbClr val="4070AA"/>
                </a:solidFill>
              </a:rPr>
              <a:t> </a:t>
            </a:r>
            <a:r>
              <a:rPr lang="ru-RU" sz="1200" b="1">
                <a:solidFill>
                  <a:srgbClr val="002060"/>
                </a:solidFill>
              </a:rPr>
              <a:t>МЕНЬШЕ, ЧЕМ У 2ТЭ116 </a:t>
            </a:r>
          </a:p>
        </p:txBody>
      </p:sp>
      <p:sp>
        <p:nvSpPr>
          <p:cNvPr id="177179" name="Rectangle 1"/>
          <p:cNvSpPr>
            <a:spLocks noChangeArrowheads="1"/>
          </p:cNvSpPr>
          <p:nvPr/>
        </p:nvSpPr>
        <p:spPr bwMode="auto">
          <a:xfrm>
            <a:off x="214313" y="3432175"/>
            <a:ext cx="3500437" cy="646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СНИЖЕНИЕ ВЫБРОСОВ  В АТМОСФЕРУ  – </a:t>
            </a:r>
          </a:p>
          <a:p>
            <a:r>
              <a:rPr lang="ru-RU" sz="1200" b="1">
                <a:solidFill>
                  <a:srgbClr val="C00000"/>
                </a:solidFill>
              </a:rPr>
              <a:t>более, чем в 5 раз ниже нормативных требований директивы ЕС2012 к дизелям</a:t>
            </a:r>
          </a:p>
        </p:txBody>
      </p:sp>
      <p:sp>
        <p:nvSpPr>
          <p:cNvPr id="177180" name="Прямоугольник 33"/>
          <p:cNvSpPr>
            <a:spLocks noChangeArrowheads="1"/>
          </p:cNvSpPr>
          <p:nvPr/>
        </p:nvSpPr>
        <p:spPr bwMode="auto">
          <a:xfrm>
            <a:off x="142875" y="4152900"/>
            <a:ext cx="50720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b="1">
                <a:solidFill>
                  <a:srgbClr val="002060"/>
                </a:solidFill>
              </a:rPr>
              <a:t>Одним из результатов успешных испытаний ГТ1, </a:t>
            </a:r>
            <a:r>
              <a:rPr lang="en-US" sz="1200" b="1">
                <a:solidFill>
                  <a:srgbClr val="002060"/>
                </a:solidFill>
              </a:rPr>
              <a:t/>
            </a:r>
            <a:br>
              <a:rPr lang="en-US" sz="1200" b="1">
                <a:solidFill>
                  <a:srgbClr val="002060"/>
                </a:solidFill>
              </a:rPr>
            </a:br>
            <a:r>
              <a:rPr lang="ru-RU" sz="1200" b="1">
                <a:solidFill>
                  <a:srgbClr val="002060"/>
                </a:solidFill>
              </a:rPr>
              <a:t>явилось предложение от ОАО «Волгодизельмаш им. Маминых»  о разработке тепловоза с газопоршневой силовой установкой</a:t>
            </a:r>
          </a:p>
        </p:txBody>
      </p:sp>
      <p:sp>
        <p:nvSpPr>
          <p:cNvPr id="177181" name="Text Box 6"/>
          <p:cNvSpPr txBox="1">
            <a:spLocks noChangeArrowheads="1"/>
          </p:cNvSpPr>
          <p:nvPr/>
        </p:nvSpPr>
        <p:spPr bwMode="auto">
          <a:xfrm>
            <a:off x="6000750" y="2217738"/>
            <a:ext cx="32146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>
              <a:lnSpc>
                <a:spcPts val="1800"/>
              </a:lnSpc>
              <a:tabLst>
                <a:tab pos="2689225" algn="l"/>
              </a:tabLst>
            </a:pPr>
            <a:r>
              <a:rPr lang="ru-RU" sz="1100" b="1">
                <a:solidFill>
                  <a:srgbClr val="002060"/>
                </a:solidFill>
              </a:rPr>
              <a:t>Мощность силовой установки – </a:t>
            </a:r>
            <a:r>
              <a:rPr lang="ru-RU" sz="1100" b="1">
                <a:solidFill>
                  <a:srgbClr val="C00000"/>
                </a:solidFill>
              </a:rPr>
              <a:t>8300 </a:t>
            </a:r>
            <a:r>
              <a:rPr lang="ru-RU" sz="1100" b="1">
                <a:solidFill>
                  <a:srgbClr val="002060"/>
                </a:solidFill>
              </a:rPr>
              <a:t>кВт</a:t>
            </a:r>
            <a:r>
              <a:rPr lang="ru-RU" sz="1100" b="1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ts val="1800"/>
              </a:lnSpc>
              <a:tabLst>
                <a:tab pos="2689225" algn="l"/>
              </a:tabLst>
            </a:pPr>
            <a:r>
              <a:rPr lang="ru-RU" sz="1100" b="1">
                <a:solidFill>
                  <a:srgbClr val="002060"/>
                </a:solidFill>
              </a:rPr>
              <a:t>Тип турбины – НК 361</a:t>
            </a:r>
          </a:p>
          <a:p>
            <a:pPr>
              <a:lnSpc>
                <a:spcPts val="1800"/>
              </a:lnSpc>
              <a:tabLst>
                <a:tab pos="2689225" algn="l"/>
              </a:tabLst>
            </a:pPr>
            <a:r>
              <a:rPr lang="ru-RU" sz="1100" b="1">
                <a:solidFill>
                  <a:srgbClr val="002060"/>
                </a:solidFill>
              </a:rPr>
              <a:t>Ресурс турбины – более </a:t>
            </a:r>
            <a:r>
              <a:rPr lang="ru-RU" sz="1100" b="1">
                <a:solidFill>
                  <a:srgbClr val="C00000"/>
                </a:solidFill>
              </a:rPr>
              <a:t>100 </a:t>
            </a:r>
            <a:r>
              <a:rPr lang="ru-RU" sz="1100" b="1">
                <a:solidFill>
                  <a:srgbClr val="002060"/>
                </a:solidFill>
              </a:rPr>
              <a:t>тыс.ч</a:t>
            </a:r>
          </a:p>
          <a:p>
            <a:pPr>
              <a:lnSpc>
                <a:spcPts val="1800"/>
              </a:lnSpc>
              <a:tabLst>
                <a:tab pos="2689225" algn="l"/>
              </a:tabLst>
            </a:pPr>
            <a:r>
              <a:rPr lang="ru-RU" sz="1100" b="1">
                <a:solidFill>
                  <a:srgbClr val="002060"/>
                </a:solidFill>
              </a:rPr>
              <a:t>Запас сжиженного природного газа  – </a:t>
            </a:r>
            <a:r>
              <a:rPr lang="ru-RU" sz="1100" b="1">
                <a:solidFill>
                  <a:srgbClr val="C00000"/>
                </a:solidFill>
              </a:rPr>
              <a:t>17 </a:t>
            </a:r>
            <a:r>
              <a:rPr lang="ru-RU" sz="1100" b="1">
                <a:solidFill>
                  <a:srgbClr val="002060"/>
                </a:solidFill>
              </a:rPr>
              <a:t>т</a:t>
            </a:r>
          </a:p>
          <a:p>
            <a:pPr>
              <a:lnSpc>
                <a:spcPts val="1800"/>
              </a:lnSpc>
              <a:tabLst>
                <a:tab pos="2689225" algn="l"/>
              </a:tabLst>
            </a:pPr>
            <a:r>
              <a:rPr lang="ru-RU" sz="1100" b="1">
                <a:solidFill>
                  <a:srgbClr val="002060"/>
                </a:solidFill>
              </a:rPr>
              <a:t>Запас хода – </a:t>
            </a:r>
            <a:r>
              <a:rPr lang="ru-RU" sz="1100" b="1">
                <a:solidFill>
                  <a:srgbClr val="C00000"/>
                </a:solidFill>
              </a:rPr>
              <a:t>800</a:t>
            </a:r>
            <a:r>
              <a:rPr lang="ru-RU" sz="1100" b="1"/>
              <a:t> </a:t>
            </a:r>
            <a:r>
              <a:rPr lang="ru-RU" sz="1100" b="1">
                <a:solidFill>
                  <a:srgbClr val="002060"/>
                </a:solidFill>
              </a:rPr>
              <a:t>км</a:t>
            </a:r>
          </a:p>
        </p:txBody>
      </p:sp>
      <p:pic>
        <p:nvPicPr>
          <p:cNvPr id="19" name="Рисунок 18" descr="turbina nk-3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88" y="1003300"/>
            <a:ext cx="2298700" cy="1171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7183" name="Прямоугольник 16"/>
          <p:cNvSpPr>
            <a:spLocks noChangeArrowheads="1"/>
          </p:cNvSpPr>
          <p:nvPr/>
        </p:nvSpPr>
        <p:spPr bwMode="auto">
          <a:xfrm>
            <a:off x="6000750" y="3503613"/>
            <a:ext cx="307181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  <a:tabLst>
                <a:tab pos="5294313" algn="l"/>
              </a:tabLst>
            </a:pPr>
            <a:r>
              <a:rPr lang="ru-RU" sz="1200" b="1">
                <a:solidFill>
                  <a:srgbClr val="002060"/>
                </a:solidFill>
              </a:rPr>
              <a:t>Обеспечено устойчивое вождение поездов весом 9 тыс. тонн на полигонах Московской и Горьковской железных дорог.</a:t>
            </a:r>
          </a:p>
          <a:p>
            <a:pPr>
              <a:spcBef>
                <a:spcPts val="200"/>
              </a:spcBef>
              <a:tabLst>
                <a:tab pos="5294313" algn="l"/>
              </a:tabLst>
            </a:pPr>
            <a:r>
              <a:rPr lang="ru-RU" sz="1200" b="1">
                <a:solidFill>
                  <a:srgbClr val="002060"/>
                </a:solidFill>
              </a:rPr>
              <a:t>Проведена модернизация тягового генератора газотурбовоза </a:t>
            </a:r>
          </a:p>
          <a:p>
            <a:pPr>
              <a:spcBef>
                <a:spcPts val="200"/>
              </a:spcBef>
              <a:tabLst>
                <a:tab pos="5294313" algn="l"/>
              </a:tabLst>
            </a:pPr>
            <a:r>
              <a:rPr lang="ru-RU" sz="1200" b="1">
                <a:solidFill>
                  <a:srgbClr val="002060"/>
                </a:solidFill>
              </a:rPr>
              <a:t>Ведется подготовка КД для серийного выпуска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34268-0E92-43FE-AC04-3821739268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"/>
          <p:cNvSpPr>
            <a:spLocks noChangeArrowheads="1"/>
          </p:cNvSpPr>
          <p:nvPr/>
        </p:nvSpPr>
        <p:spPr bwMode="auto">
          <a:xfrm>
            <a:off x="0" y="557213"/>
            <a:ext cx="9144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Участники разработки и изготовления магистрального газотурбовоза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50" y="1052513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конструкторской документации – ОАО «ВНИКТИ» (г.Коломна)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" y="2060575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Установочная серия и серийное производство – ОАО «Людиновотепловоз» (ЗАО Группа Синара)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950" y="2565400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Силовая газотурбинная установка                      – ОАО «Кузнецов (г.Самара)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950" y="3068638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Тяговый генератор                                                  - ООО «Электротяжмаш – Привод» (г.Лысьва)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950" y="3573463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Криогенная емкость                                               - ОАО «Уралкриомаш» (г.Нижний Тагил)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950" y="5084763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Микропроцессорная система контроля и управления – ОАО «ВНИКТИ» (г.Коломна)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950" y="1557338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первого  опытного образца – Воронежский тепловозоремонтный 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 ОАО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«Желдорреммаш»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50" y="4581525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Криогенный  насос                                                   - компания «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Криомек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(Швейцария)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950" y="4076700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Криогенное  оборудование                                     -  ОАО «Криомаш-БЗКМ» (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г.Балашиха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9388" lvl="1">
              <a:tabLst>
                <a:tab pos="914400" algn="l"/>
              </a:tabLs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изготовления основного комплектующего оборудования газотурбовоза привлечено 43 организации, из которых 75% предприятия Российской Федерации.</a:t>
            </a:r>
          </a:p>
          <a:p>
            <a:pPr marL="179388" lvl="1">
              <a:tabLst>
                <a:tab pos="914400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решения защищены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патентами, в том числе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международными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950" y="5589588"/>
            <a:ext cx="9036050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и алгоритмическое обеспечение              – ОАО «ВНИКТИ» (г.Коломна)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459898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9388" lvl="1" algn="ctr">
              <a:tabLst>
                <a:tab pos="914400" algn="l"/>
              </a:tabLs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Вредные выбросы ГТД на СПГ  более чем в 5 раз ниже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нормативных требований директивы ЕС 2012 г. к дизелям</a:t>
            </a:r>
          </a:p>
          <a:p>
            <a:pPr marL="179388" lvl="1" algn="ctr">
              <a:tabLst>
                <a:tab pos="914400" algn="l"/>
              </a:tabLs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179388" lvl="1" algn="ctr">
              <a:tabLst>
                <a:tab pos="914400" algn="l"/>
              </a:tabLs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Уровень внешнего шума соответствует нормативным требованиям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ГОСТ 12.02.056 и ГОСТ Р 50951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0" name="Rectangle 3"/>
          <p:cNvSpPr>
            <a:spLocks noChangeArrowheads="1"/>
          </p:cNvSpPr>
          <p:nvPr/>
        </p:nvSpPr>
        <p:spPr bwMode="auto">
          <a:xfrm>
            <a:off x="0" y="2730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ЭКОЛОГИЧЕСКИЕ ПОКАЗАТЕЛИ СИЛОВЫХ УСТАНОВОК</a:t>
            </a:r>
          </a:p>
        </p:txBody>
      </p:sp>
      <p:graphicFrame>
        <p:nvGraphicFramePr>
          <p:cNvPr id="410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109538" y="857250"/>
          <a:ext cx="8928100" cy="3357563"/>
        </p:xfrm>
        <a:graphic>
          <a:graphicData uri="http://schemas.openxmlformats.org/drawingml/2006/table">
            <a:tbl>
              <a:tblPr/>
              <a:tblGrid>
                <a:gridCol w="1651000"/>
                <a:gridCol w="1949450"/>
                <a:gridCol w="2100263"/>
                <a:gridCol w="1952625"/>
                <a:gridCol w="1274762"/>
              </a:tblGrid>
              <a:tr h="12574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</a:txBody>
                  <a:tcPr marT="45704" marB="45704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Дизель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(ГОСТ51249-99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дизеля выпуска  до 2000 г.)</a:t>
                      </a:r>
                    </a:p>
                  </a:txBody>
                  <a:tcPr marT="45704" marB="45704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Дизель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(директива 2004/26 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 2009г.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04" marB="45704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Дизель</a:t>
                      </a:r>
                    </a:p>
                    <a:p>
                      <a:pPr marL="0" marR="0" lvl="0" indent="14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(директива 2012/26 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 2012г.)</a:t>
                      </a:r>
                    </a:p>
                  </a:txBody>
                  <a:tcPr marT="45704" marB="45704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ГТД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НК-361</a:t>
                      </a:r>
                    </a:p>
                  </a:txBody>
                  <a:tcPr marT="45704" marB="45704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894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Ох, г/кВт ч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894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СО, г/кВт ч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Твердые частицы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(сажа),  г/кВт ч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нормируется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0,025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следы</a:t>
                      </a:r>
                    </a:p>
                  </a:txBody>
                  <a:tcPr marT="45704" marB="45704" anchor="ctr" horzOverflow="overflow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36C50-C789-4CAE-B242-EF323E7E1A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Box 1"/>
          <p:cNvSpPr>
            <a:spLocks noChangeArrowheads="1"/>
          </p:cNvSpPr>
          <p:nvPr/>
        </p:nvSpPr>
        <p:spPr bwMode="auto">
          <a:xfrm>
            <a:off x="814388" y="4149725"/>
            <a:ext cx="7643812" cy="1943100"/>
          </a:xfrm>
          <a:prstGeom prst="roundRect">
            <a:avLst>
              <a:gd name="adj" fmla="val 10935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lIns="468000" tIns="144000"/>
          <a:lstStyle/>
          <a:p>
            <a:r>
              <a:rPr lang="ru-RU" sz="1600" b="1">
                <a:solidFill>
                  <a:srgbClr val="000000"/>
                </a:solidFill>
              </a:rPr>
              <a:t>Общий пробег – </a:t>
            </a:r>
            <a:r>
              <a:rPr lang="ru-RU" sz="1600" b="1">
                <a:solidFill>
                  <a:srgbClr val="C00000"/>
                </a:solidFill>
              </a:rPr>
              <a:t>34300 км</a:t>
            </a:r>
          </a:p>
          <a:p>
            <a:r>
              <a:rPr lang="ru-RU" sz="1600" b="1">
                <a:solidFill>
                  <a:srgbClr val="000000"/>
                </a:solidFill>
              </a:rPr>
              <a:t>Выполненная работа – </a:t>
            </a:r>
            <a:r>
              <a:rPr lang="ru-RU" sz="1600" b="1">
                <a:solidFill>
                  <a:srgbClr val="C00000"/>
                </a:solidFill>
              </a:rPr>
              <a:t>153 млн. 974 тыс. тонно-км брутто</a:t>
            </a:r>
          </a:p>
          <a:p>
            <a:r>
              <a:rPr lang="ru-RU" sz="1600" b="1">
                <a:solidFill>
                  <a:srgbClr val="000000"/>
                </a:solidFill>
              </a:rPr>
              <a:t>Улучшение эксплуатационных показателей по сравнению с грузовым тепловозом:</a:t>
            </a:r>
          </a:p>
          <a:p>
            <a:r>
              <a:rPr lang="ru-RU" sz="1600" b="1">
                <a:solidFill>
                  <a:srgbClr val="000000"/>
                </a:solidFill>
              </a:rPr>
              <a:t>снижение расходов на перевозку 1 т груза  – </a:t>
            </a:r>
            <a:r>
              <a:rPr lang="ru-RU" sz="1600" b="1">
                <a:solidFill>
                  <a:srgbClr val="C00000"/>
                </a:solidFill>
              </a:rPr>
              <a:t>30%</a:t>
            </a:r>
          </a:p>
          <a:p>
            <a:r>
              <a:rPr lang="ru-RU" sz="1600" b="1">
                <a:solidFill>
                  <a:srgbClr val="000000"/>
                </a:solidFill>
              </a:rPr>
              <a:t>экономия текущих расходов на топливо – </a:t>
            </a:r>
            <a:r>
              <a:rPr lang="ru-RU" sz="1600" b="1">
                <a:solidFill>
                  <a:srgbClr val="C00000"/>
                </a:solidFill>
              </a:rPr>
              <a:t>56%</a:t>
            </a:r>
          </a:p>
          <a:p>
            <a:r>
              <a:rPr lang="ru-RU" sz="1600" b="1">
                <a:solidFill>
                  <a:srgbClr val="000000"/>
                </a:solidFill>
              </a:rPr>
              <a:t>снижение стоимости жизненного цикла – </a:t>
            </a:r>
            <a:r>
              <a:rPr lang="ru-RU" sz="1600" b="1">
                <a:solidFill>
                  <a:srgbClr val="C00000"/>
                </a:solidFill>
              </a:rPr>
              <a:t>20%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2725" y="6218238"/>
            <a:ext cx="6159500" cy="4794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Технические решения защищены </a:t>
            </a:r>
            <a:r>
              <a:rPr lang="ru-RU" sz="1600" b="1">
                <a:solidFill>
                  <a:srgbClr val="FF0000"/>
                </a:solidFill>
              </a:rPr>
              <a:t>20</a:t>
            </a:r>
            <a:r>
              <a:rPr lang="ru-RU" sz="1600" b="1">
                <a:solidFill>
                  <a:srgbClr val="000000"/>
                </a:solidFill>
              </a:rPr>
              <a:t> </a:t>
            </a:r>
            <a:r>
              <a:rPr lang="ru-RU" sz="1600" b="1"/>
              <a:t>п</a:t>
            </a:r>
            <a:r>
              <a:rPr lang="ru-RU" sz="1600" b="1">
                <a:solidFill>
                  <a:srgbClr val="000000"/>
                </a:solidFill>
              </a:rPr>
              <a:t>атентами, в том числе </a:t>
            </a:r>
            <a:r>
              <a:rPr lang="ru-RU" sz="1600" b="1">
                <a:solidFill>
                  <a:srgbClr val="FF0000"/>
                </a:solidFill>
              </a:rPr>
              <a:t>4</a:t>
            </a:r>
            <a:r>
              <a:rPr lang="ru-RU" sz="1600" b="1">
                <a:solidFill>
                  <a:srgbClr val="000000"/>
                </a:solidFill>
              </a:rPr>
              <a:t> </a:t>
            </a:r>
            <a:r>
              <a:rPr lang="ru-RU" sz="1600" b="1"/>
              <a:t>м</a:t>
            </a:r>
            <a:r>
              <a:rPr lang="ru-RU" sz="1600" b="1">
                <a:solidFill>
                  <a:srgbClr val="000000"/>
                </a:solidFill>
              </a:rPr>
              <a:t>еждународными</a:t>
            </a:r>
          </a:p>
        </p:txBody>
      </p:sp>
      <p:sp>
        <p:nvSpPr>
          <p:cNvPr id="206852" name="Rectangle 3"/>
          <p:cNvSpPr>
            <a:spLocks noChangeArrowheads="1"/>
          </p:cNvSpPr>
          <p:nvPr/>
        </p:nvSpPr>
        <p:spPr bwMode="auto">
          <a:xfrm>
            <a:off x="1042988" y="115888"/>
            <a:ext cx="7200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Результаты подконтрольной эксплуатации</a:t>
            </a:r>
          </a:p>
        </p:txBody>
      </p:sp>
      <p:pic>
        <p:nvPicPr>
          <p:cNvPr id="206853" name="Picture 2" descr="D:\Фото жд техники\Тепловозы и электровозы Российские\Газотурбовоз\Премиум фото ГТ1\Газотурбовоз Г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7478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smtClean="0"/>
              <a:t>Основные результаты опытной эксплуатации газотурбовоза </a:t>
            </a:r>
            <a:br>
              <a:rPr lang="ru-RU" sz="2000" smtClean="0"/>
            </a:br>
            <a:r>
              <a:rPr lang="ru-RU" sz="2000" smtClean="0"/>
              <a:t>ГТ1</a:t>
            </a:r>
            <a:r>
              <a:rPr lang="en-US" sz="2000" smtClean="0"/>
              <a:t>h-001</a:t>
            </a:r>
            <a:r>
              <a:rPr lang="ru-RU" sz="2000" smtClean="0"/>
              <a:t> на Свердловской железной дороге за 2013 год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96975"/>
            <a:ext cx="8229600" cy="453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	В 2013 году газотурбовозом ГТ1</a:t>
            </a:r>
            <a:r>
              <a:rPr lang="en-US" sz="2800" smtClean="0"/>
              <a:t>h-001</a:t>
            </a:r>
            <a:r>
              <a:rPr lang="ru-RU" sz="2800" smtClean="0"/>
              <a:t> на Свжд выполнено 96 поездок, в т.ч.: </a:t>
            </a:r>
          </a:p>
          <a:p>
            <a:pPr algn="ctr">
              <a:buFontTx/>
              <a:buNone/>
            </a:pPr>
            <a:r>
              <a:rPr lang="ru-RU" sz="2800" smtClean="0"/>
              <a:t>83 поездки  - в голове поезда;</a:t>
            </a:r>
          </a:p>
          <a:p>
            <a:pPr algn="ctr">
              <a:buFontTx/>
              <a:buNone/>
            </a:pPr>
            <a:r>
              <a:rPr lang="ru-RU" sz="2800" smtClean="0"/>
              <a:t>8 поездок – пересылкой;</a:t>
            </a:r>
          </a:p>
          <a:p>
            <a:pPr algn="ctr">
              <a:buFontTx/>
              <a:buNone/>
            </a:pPr>
            <a:r>
              <a:rPr lang="ru-RU" sz="2800" smtClean="0"/>
              <a:t>5 поездок – резервом.</a:t>
            </a:r>
          </a:p>
          <a:p>
            <a:pPr>
              <a:buFontTx/>
              <a:buNone/>
            </a:pPr>
            <a:r>
              <a:rPr lang="ru-RU" sz="2800" smtClean="0"/>
              <a:t>	Выполнена работа: 101 млн 134 тыс. ткм. брутто.</a:t>
            </a:r>
          </a:p>
          <a:p>
            <a:pPr>
              <a:buFontTx/>
              <a:buNone/>
            </a:pPr>
            <a:r>
              <a:rPr lang="ru-RU" sz="2800" smtClean="0"/>
              <a:t>	Максимальный вес поезда – 8927 тонн.</a:t>
            </a:r>
          </a:p>
          <a:p>
            <a:pPr>
              <a:buFontTx/>
              <a:buNone/>
            </a:pPr>
            <a:r>
              <a:rPr lang="ru-RU" sz="2800" smtClean="0"/>
              <a:t>	Средний вес поезда – 5771 тонн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smtClean="0"/>
              <a:t>Оценка эффективности работы газотурбовоза ГТ1</a:t>
            </a:r>
            <a:r>
              <a:rPr lang="en-US" sz="2400" smtClean="0"/>
              <a:t>h</a:t>
            </a:r>
            <a:r>
              <a:rPr lang="ru-RU" sz="2400" smtClean="0"/>
              <a:t>-001</a:t>
            </a:r>
            <a:r>
              <a:rPr lang="ru-RU" sz="4000" smtClean="0"/>
              <a:t> </a:t>
            </a:r>
          </a:p>
        </p:txBody>
      </p:sp>
      <p:sp>
        <p:nvSpPr>
          <p:cNvPr id="1832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2684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400" smtClean="0"/>
              <a:t>	Потребный парк локомотивов для обеспечения одинакового объема перевозочной работы составляет:</a:t>
            </a:r>
          </a:p>
          <a:p>
            <a:pPr algn="ctr">
              <a:buFontTx/>
              <a:buNone/>
            </a:pPr>
            <a:r>
              <a:rPr lang="ru-RU" sz="2400" smtClean="0"/>
              <a:t>газотурбовозов ГТ1</a:t>
            </a:r>
            <a:r>
              <a:rPr lang="en-US" sz="2400" smtClean="0"/>
              <a:t>h </a:t>
            </a:r>
            <a:r>
              <a:rPr lang="ru-RU" sz="2400" smtClean="0"/>
              <a:t>- 1ед.,  тепловозов 2ТЭ116  – 2ед.</a:t>
            </a:r>
            <a:r>
              <a:rPr lang="ru-RU" sz="2000" smtClean="0"/>
              <a:t> </a:t>
            </a:r>
          </a:p>
          <a:p>
            <a:pPr>
              <a:buFontTx/>
              <a:buNone/>
            </a:pPr>
            <a:r>
              <a:rPr lang="ru-RU" sz="2400" smtClean="0"/>
              <a:t>	</a:t>
            </a:r>
          </a:p>
          <a:p>
            <a:pPr algn="ctr">
              <a:buFontTx/>
              <a:buNone/>
            </a:pPr>
            <a:r>
              <a:rPr lang="ru-RU" sz="2400" smtClean="0"/>
              <a:t>	При вождении поездов массой 6-8 тыс. т газотурбовоз в сравнении  с тепловозами 2ТЭ116 при весовой норме массой 4300т на одинаковый объем работы в сопоставимых условиях обеспечивает экономию текущих расходов в размере: 3361,1 тыс. руб. или 56,2%,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1133</Words>
  <Application>Microsoft Office PowerPoint</Application>
  <PresentationFormat>Экран (4:3)</PresentationFormat>
  <Paragraphs>272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RussianRail G Pro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результаты опытной эксплуатации газотурбовоза  ГТ1h-001 на Свердловской железной дороге за 2013 год</vt:lpstr>
      <vt:lpstr>Оценка эффективности работы газотурбовоза ГТ1h-001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Сазонов</cp:lastModifiedBy>
  <cp:revision>430</cp:revision>
  <dcterms:created xsi:type="dcterms:W3CDTF">2011-09-06T16:31:12Z</dcterms:created>
  <dcterms:modified xsi:type="dcterms:W3CDTF">2014-10-23T09:50:30Z</dcterms:modified>
</cp:coreProperties>
</file>