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1" r:id="rId1"/>
    <p:sldMasterId id="2147483648" r:id="rId2"/>
  </p:sldMasterIdLst>
  <p:notesMasterIdLst>
    <p:notesMasterId r:id="rId16"/>
  </p:notesMasterIdLst>
  <p:handoutMasterIdLst>
    <p:handoutMasterId r:id="rId17"/>
  </p:handoutMasterIdLst>
  <p:sldIdLst>
    <p:sldId id="347" r:id="rId3"/>
    <p:sldId id="362" r:id="rId4"/>
    <p:sldId id="359" r:id="rId5"/>
    <p:sldId id="361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46" r:id="rId15"/>
  </p:sldIdLst>
  <p:sldSz cx="13501688" cy="7561263"/>
  <p:notesSz cx="7102475" cy="13042900"/>
  <p:defaultTextStyle>
    <a:defPPr>
      <a:defRPr lang="ru-RU"/>
    </a:defPPr>
    <a:lvl1pPr marL="0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1767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3533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05300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07067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08833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10600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12366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14133" algn="l" defTabSz="12035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42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109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37"/>
    <a:srgbClr val="3B3C3E"/>
    <a:srgbClr val="231F20"/>
    <a:srgbClr val="404041"/>
    <a:srgbClr val="4E5052"/>
    <a:srgbClr val="00B3E3"/>
    <a:srgbClr val="FFFFFF"/>
    <a:srgbClr val="007AC2"/>
    <a:srgbClr val="00C3B2"/>
    <a:srgbClr val="F8E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3" autoAdjust="0"/>
    <p:restoredTop sz="50000" autoAdjust="0"/>
  </p:normalViewPr>
  <p:slideViewPr>
    <p:cSldViewPr>
      <p:cViewPr varScale="1">
        <p:scale>
          <a:sx n="105" d="100"/>
          <a:sy n="105" d="100"/>
        </p:scale>
        <p:origin x="246" y="114"/>
      </p:cViewPr>
      <p:guideLst>
        <p:guide orient="horz" pos="2382"/>
        <p:guide pos="42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2" d="100"/>
          <a:sy n="42" d="100"/>
        </p:scale>
        <p:origin x="-2910" y="-108"/>
      </p:cViewPr>
      <p:guideLst>
        <p:guide orient="horz" pos="4109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163" cy="652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SamsungOne 400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727" y="0"/>
            <a:ext cx="3078163" cy="652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2921-CF23-436B-8F66-D58B9CBD15D7}" type="datetimeFigureOut">
              <a:rPr lang="ru-RU" smtClean="0">
                <a:latin typeface="SamsungOne 400" pitchFamily="34" charset="0"/>
              </a:rPr>
              <a:pPr/>
              <a:t>14.03.2018</a:t>
            </a:fld>
            <a:endParaRPr lang="ru-RU" dirty="0">
              <a:latin typeface="SamsungOne 400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12388850"/>
            <a:ext cx="3078163" cy="6524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SamsungOne 400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727" y="12388850"/>
            <a:ext cx="3078163" cy="6524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FE34B-4812-48BF-992D-0D2813965B79}" type="slidenum">
              <a:rPr lang="ru-RU" smtClean="0">
                <a:latin typeface="SamsungOne 400" pitchFamily="34" charset="0"/>
              </a:rPr>
              <a:pPr/>
              <a:t>‹#›</a:t>
            </a:fld>
            <a:endParaRPr lang="ru-RU" dirty="0">
              <a:latin typeface="SamsungOne 4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94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7739" cy="652145"/>
          </a:xfrm>
          <a:prstGeom prst="rect">
            <a:avLst/>
          </a:prstGeom>
        </p:spPr>
        <p:txBody>
          <a:bodyPr vert="horz" lIns="115104" tIns="57552" rIns="115104" bIns="57552" rtlCol="0"/>
          <a:lstStyle>
            <a:lvl1pPr algn="l">
              <a:defRPr sz="1500">
                <a:latin typeface="SamsungOne 400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095" y="2"/>
            <a:ext cx="3077739" cy="652145"/>
          </a:xfrm>
          <a:prstGeom prst="rect">
            <a:avLst/>
          </a:prstGeom>
        </p:spPr>
        <p:txBody>
          <a:bodyPr vert="horz" lIns="115104" tIns="57552" rIns="115104" bIns="57552" rtlCol="0"/>
          <a:lstStyle>
            <a:lvl1pPr algn="r">
              <a:defRPr sz="1500">
                <a:latin typeface="SamsungOne 400" pitchFamily="34" charset="0"/>
              </a:defRPr>
            </a:lvl1pPr>
          </a:lstStyle>
          <a:p>
            <a:fld id="{0CC07690-1553-4106-BFE5-E90F79D39D2E}" type="datetimeFigureOut">
              <a:rPr lang="ru-RU" smtClean="0"/>
              <a:pPr/>
              <a:t>14.03.2018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812800" y="979488"/>
            <a:ext cx="8728075" cy="488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5104" tIns="57552" rIns="115104" bIns="5755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48" y="6195377"/>
            <a:ext cx="5681980" cy="5869305"/>
          </a:xfrm>
          <a:prstGeom prst="rect">
            <a:avLst/>
          </a:prstGeom>
        </p:spPr>
        <p:txBody>
          <a:bodyPr vert="horz" lIns="115104" tIns="57552" rIns="115104" bIns="57552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12388493"/>
            <a:ext cx="3077739" cy="652145"/>
          </a:xfrm>
          <a:prstGeom prst="rect">
            <a:avLst/>
          </a:prstGeom>
        </p:spPr>
        <p:txBody>
          <a:bodyPr vert="horz" lIns="115104" tIns="57552" rIns="115104" bIns="57552" rtlCol="0" anchor="b"/>
          <a:lstStyle>
            <a:lvl1pPr algn="l">
              <a:defRPr sz="1500">
                <a:latin typeface="SamsungOne 400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095" y="12388493"/>
            <a:ext cx="3077739" cy="652145"/>
          </a:xfrm>
          <a:prstGeom prst="rect">
            <a:avLst/>
          </a:prstGeom>
        </p:spPr>
        <p:txBody>
          <a:bodyPr vert="horz" lIns="115104" tIns="57552" rIns="115104" bIns="57552" rtlCol="0" anchor="b"/>
          <a:lstStyle>
            <a:lvl1pPr algn="r">
              <a:defRPr sz="1500">
                <a:latin typeface="SamsungOne 400" pitchFamily="34" charset="0"/>
              </a:defRPr>
            </a:lvl1pPr>
          </a:lstStyle>
          <a:p>
            <a:fld id="{1A08D233-248C-4ADE-B2FC-A7AD302C49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42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msungOne 400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msungOne 400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msungOne 400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msungOne 400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msungOne 4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k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00" y="540000"/>
            <a:ext cx="6030000" cy="2970000"/>
          </a:xfrm>
        </p:spPr>
        <p:txBody>
          <a:bodyPr lIns="0" tIns="0" rIns="0" bIns="0" anchor="b">
            <a:noAutofit/>
          </a:bodyPr>
          <a:lstStyle>
            <a:lvl1pPr algn="l">
              <a:defRPr sz="44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720000" y="3780000"/>
            <a:ext cx="5940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000" y="6649200"/>
            <a:ext cx="2412000" cy="369940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4140000"/>
            <a:ext cx="6030000" cy="2880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eaderPebble"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12060000" cy="6120000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LeftHeader3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5760000" cy="2556000"/>
          </a:xfrm>
        </p:spPr>
        <p:txBody>
          <a:bodyPr lIns="0" tIns="0" rIns="0" bIns="0" anchor="b">
            <a:noAutofit/>
          </a:bodyPr>
          <a:lstStyle>
            <a:lvl1pPr algn="l">
              <a:defRPr sz="36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20000" y="3330000"/>
            <a:ext cx="570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1"/>
          <p:cNvSpPr>
            <a:spLocks noGrp="1"/>
          </p:cNvSpPr>
          <p:nvPr>
            <p:ph sz="quarter" idx="14"/>
          </p:nvPr>
        </p:nvSpPr>
        <p:spPr>
          <a:xfrm>
            <a:off x="7146000" y="540000"/>
            <a:ext cx="563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576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LeftHeader2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4680000" cy="2556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20000" y="3330000"/>
            <a:ext cx="462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1"/>
          <p:cNvSpPr>
            <a:spLocks noGrp="1"/>
          </p:cNvSpPr>
          <p:nvPr>
            <p:ph sz="quarter" idx="14"/>
          </p:nvPr>
        </p:nvSpPr>
        <p:spPr>
          <a:xfrm>
            <a:off x="6066000" y="540000"/>
            <a:ext cx="671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468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LeftHeader1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3600000" cy="2556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20000" y="3330000"/>
            <a:ext cx="354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1"/>
          <p:cNvSpPr>
            <a:spLocks noGrp="1"/>
          </p:cNvSpPr>
          <p:nvPr>
            <p:ph sz="quarter" idx="14"/>
          </p:nvPr>
        </p:nvSpPr>
        <p:spPr>
          <a:xfrm>
            <a:off x="4986000" y="540000"/>
            <a:ext cx="779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360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eader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1800000" cy="2556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20000" y="3330000"/>
            <a:ext cx="174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1"/>
          <p:cNvSpPr>
            <a:spLocks noGrp="1"/>
          </p:cNvSpPr>
          <p:nvPr>
            <p:ph sz="quarter" idx="14"/>
          </p:nvPr>
        </p:nvSpPr>
        <p:spPr>
          <a:xfrm>
            <a:off x="3186000" y="540000"/>
            <a:ext cx="959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180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eader1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21"/>
          <p:cNvSpPr>
            <a:spLocks noGrp="1"/>
          </p:cNvSpPr>
          <p:nvPr>
            <p:ph sz="quarter" idx="14"/>
          </p:nvPr>
        </p:nvSpPr>
        <p:spPr>
          <a:xfrm>
            <a:off x="4266000" y="540000"/>
            <a:ext cx="851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2880000" cy="2538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720000" y="3330000"/>
            <a:ext cx="282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288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HeaderPe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20000" y="277200"/>
            <a:ext cx="12060000" cy="457200"/>
          </a:xfrm>
        </p:spPr>
        <p:txBody>
          <a:bodyPr lIns="0" tIns="0" rIns="0" bIns="0" anchor="t">
            <a:noAutofit/>
          </a:bodyPr>
          <a:lstStyle>
            <a:lvl1pPr algn="l">
              <a:defRPr sz="25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720000" y="738000"/>
            <a:ext cx="12060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1"/>
          <p:cNvSpPr>
            <a:spLocks noGrp="1"/>
          </p:cNvSpPr>
          <p:nvPr>
            <p:ph sz="quarter" idx="14"/>
          </p:nvPr>
        </p:nvSpPr>
        <p:spPr>
          <a:xfrm>
            <a:off x="720000" y="1080000"/>
            <a:ext cx="12060000" cy="594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eader1S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2880000" cy="2538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720000" y="3330000"/>
            <a:ext cx="2826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288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Содержимое 21"/>
          <p:cNvSpPr>
            <a:spLocks noGrp="1"/>
          </p:cNvSpPr>
          <p:nvPr>
            <p:ph sz="quarter" idx="14"/>
          </p:nvPr>
        </p:nvSpPr>
        <p:spPr>
          <a:xfrm>
            <a:off x="4266000" y="540000"/>
            <a:ext cx="851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LeftHeader1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3600000" cy="2556000"/>
          </a:xfrm>
        </p:spPr>
        <p:txBody>
          <a:bodyPr lIns="0" tIns="0" rIns="0" bIns="0" anchor="b">
            <a:noAutofit/>
          </a:bodyPr>
          <a:lstStyle>
            <a:lvl1pPr algn="l">
              <a:defRPr sz="4200" b="1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20000" y="3330000"/>
            <a:ext cx="3546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1"/>
          <p:cNvSpPr>
            <a:spLocks noGrp="1"/>
          </p:cNvSpPr>
          <p:nvPr>
            <p:ph sz="quarter" idx="14"/>
          </p:nvPr>
        </p:nvSpPr>
        <p:spPr>
          <a:xfrm>
            <a:off x="4986000" y="540000"/>
            <a:ext cx="779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360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eader1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720000" y="3330000"/>
            <a:ext cx="2826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1"/>
          <p:cNvSpPr>
            <a:spLocks noGrp="1"/>
          </p:cNvSpPr>
          <p:nvPr>
            <p:ph sz="quarter" idx="14"/>
          </p:nvPr>
        </p:nvSpPr>
        <p:spPr>
          <a:xfrm>
            <a:off x="4266000" y="540000"/>
            <a:ext cx="8514000" cy="64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2880000" cy="2538000"/>
          </a:xfrm>
        </p:spPr>
        <p:txBody>
          <a:bodyPr lIns="0" tIns="0" rIns="0" bIns="0" anchor="b">
            <a:noAutofit/>
          </a:bodyPr>
          <a:lstStyle>
            <a:lvl1pPr algn="l">
              <a:defRPr sz="4200" b="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000" y="3672000"/>
            <a:ext cx="2880000" cy="3348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SamsungOne 200C" pitchFamily="34" charset="0"/>
                <a:ea typeface="SamsungOne 200C" pitchFamily="34" charset="0"/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eb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3501688" cy="756126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12060000" cy="6120000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4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Header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20000" y="277200"/>
            <a:ext cx="12060000" cy="457200"/>
          </a:xfrm>
        </p:spPr>
        <p:txBody>
          <a:bodyPr lIns="0" tIns="0" rIns="0" bIns="0" anchor="t">
            <a:noAutofit/>
          </a:bodyPr>
          <a:lstStyle>
            <a:lvl1pPr algn="l">
              <a:defRPr sz="2500" b="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720000" y="738000"/>
            <a:ext cx="1206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1"/>
          <p:cNvSpPr>
            <a:spLocks noGrp="1"/>
          </p:cNvSpPr>
          <p:nvPr>
            <p:ph sz="quarter" idx="14"/>
          </p:nvPr>
        </p:nvSpPr>
        <p:spPr>
          <a:xfrm>
            <a:off x="720000" y="1080000"/>
            <a:ext cx="12060000" cy="594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Header2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20000" y="277199"/>
            <a:ext cx="12060000" cy="1440000"/>
          </a:xfrm>
        </p:spPr>
        <p:txBody>
          <a:bodyPr lIns="0" tIns="0" rIns="0" bIns="0" anchor="t">
            <a:noAutofit/>
          </a:bodyPr>
          <a:lstStyle>
            <a:lvl1pPr algn="l">
              <a:defRPr sz="2500" b="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720000" y="1098000"/>
            <a:ext cx="1206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RightHeader1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680000" y="277200"/>
            <a:ext cx="8100000" cy="457200"/>
          </a:xfrm>
        </p:spPr>
        <p:txBody>
          <a:bodyPr lIns="0" tIns="0" rIns="0" bIns="0" anchor="t">
            <a:noAutofit/>
          </a:bodyPr>
          <a:lstStyle>
            <a:lvl1pPr algn="l">
              <a:defRPr sz="2500" b="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4680000" y="738000"/>
            <a:ext cx="810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1"/>
          <p:cNvSpPr>
            <a:spLocks noGrp="1"/>
          </p:cNvSpPr>
          <p:nvPr>
            <p:ph sz="quarter" idx="14"/>
          </p:nvPr>
        </p:nvSpPr>
        <p:spPr>
          <a:xfrm>
            <a:off x="4680000" y="1080000"/>
            <a:ext cx="8100000" cy="594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19158" y="1190750"/>
            <a:ext cx="12701119" cy="56009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689D9"/>
                </a:solidFill>
                <a:latin typeface="Samsung InterFace"/>
                <a:cs typeface="Samsung InterFace"/>
              </a:defRPr>
            </a:lvl1pPr>
            <a:lvl2pPr marL="70605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21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8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42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02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363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2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484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19156" y="1587680"/>
            <a:ext cx="12382457" cy="3957999"/>
          </a:xfrm>
        </p:spPr>
        <p:txBody>
          <a:bodyPr wrap="square" numCol="2" spcCol="389163" anchor="t" anchorCtr="0">
            <a:no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Samsung InterFace"/>
                <a:cs typeface="Samsung InterFace"/>
              </a:defRPr>
            </a:lvl1pPr>
            <a:lvl2pPr marL="70605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21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8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42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02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363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2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484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254726" y="192538"/>
            <a:ext cx="12971871" cy="6581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1211" tIns="70605" rIns="141211" bIns="70605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166" y="192538"/>
            <a:ext cx="12719935" cy="658109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aseline="0">
                <a:solidFill>
                  <a:schemeClr val="bg1"/>
                </a:solidFill>
              </a:defRPr>
            </a:lvl1pPr>
            <a:lvl2pPr marL="70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4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30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4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8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5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19158" y="1190750"/>
            <a:ext cx="12701119" cy="56009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689D9"/>
                </a:solidFill>
                <a:latin typeface="Samsung InterFace"/>
                <a:cs typeface="Samsung InterFace"/>
              </a:defRPr>
            </a:lvl1pPr>
            <a:lvl2pPr marL="70605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21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8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42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02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363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2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484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19156" y="1587680"/>
            <a:ext cx="12382457" cy="3957999"/>
          </a:xfrm>
        </p:spPr>
        <p:txBody>
          <a:bodyPr wrap="square" numCol="2" spcCol="389163" anchor="t" anchorCtr="0">
            <a:no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Samsung InterFace"/>
                <a:cs typeface="Samsung InterFace"/>
              </a:defRPr>
            </a:lvl1pPr>
            <a:lvl2pPr marL="70605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21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8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42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02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363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2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484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254726" y="192538"/>
            <a:ext cx="12971871" cy="6581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1211" tIns="70605" rIns="141211" bIns="70605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166" y="192538"/>
            <a:ext cx="12719935" cy="658109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aseline="0">
                <a:solidFill>
                  <a:schemeClr val="bg1"/>
                </a:solidFill>
              </a:defRPr>
            </a:lvl1pPr>
            <a:lvl2pPr marL="70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4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30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4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8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11551382" y="192538"/>
            <a:ext cx="1556445" cy="675613"/>
          </a:xfrm>
          <a:prstGeom prst="rect">
            <a:avLst/>
          </a:prstGeom>
        </p:spPr>
        <p:txBody>
          <a:bodyPr vert="horz" lIns="141211" tIns="70605" rIns="141211" bIns="70605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amsung InterFace"/>
                <a:ea typeface="+mj-ea"/>
                <a:cs typeface="Samsung InterFace"/>
              </a:defRPr>
            </a:lvl1pPr>
          </a:lstStyle>
          <a:p>
            <a:pPr algn="r"/>
            <a:r>
              <a:rPr lang="en-GB" sz="1600" b="0" dirty="0" smtClean="0">
                <a:solidFill>
                  <a:srgbClr val="FFFFFF"/>
                </a:solidFill>
              </a:rPr>
              <a:t>Page </a:t>
            </a:r>
            <a:fld id="{9D5B955D-2966-C847-8A20-8980C0A409D8}" type="slidenum">
              <a:rPr lang="en-GB" sz="1600" b="0" smtClean="0">
                <a:solidFill>
                  <a:srgbClr val="FFFFFF"/>
                </a:solidFill>
              </a:rPr>
              <a:pPr algn="r"/>
              <a:t>‹#›</a:t>
            </a:fld>
            <a:endParaRPr lang="en-US" sz="1600" b="0" dirty="0">
              <a:solidFill>
                <a:srgbClr val="FFFFFF"/>
              </a:solidFill>
            </a:endParaRPr>
          </a:p>
        </p:txBody>
      </p:sp>
      <p:pic>
        <p:nvPicPr>
          <p:cNvPr id="15" name="Picture 14" descr="NBX Lock Up right original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05" y="6818157"/>
            <a:ext cx="804476" cy="4538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017" y="6836060"/>
            <a:ext cx="1441925" cy="50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084" y="7008171"/>
            <a:ext cx="3150394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fld id="{9FC5F2DB-08EB-43DF-AAFC-E36654FE3CEA}" type="datetimeFigureOut">
              <a:rPr lang="en-US" smtClean="0"/>
              <a:t>14-Mar-18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3077" y="7008171"/>
            <a:ext cx="4275535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6210" y="7008171"/>
            <a:ext cx="3150394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fld id="{D732A02C-1EAB-4B36-8BA4-12A06C54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5084" y="7008171"/>
            <a:ext cx="3150394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fld id="{9FC5F2DB-08EB-43DF-AAFC-E36654FE3CEA}" type="datetimeFigureOut">
              <a:rPr lang="en-US" smtClean="0"/>
              <a:t>14-Mar-18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13077" y="7008171"/>
            <a:ext cx="4275535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76210" y="7008171"/>
            <a:ext cx="3150394" cy="402567"/>
          </a:xfrm>
          <a:prstGeom prst="rect">
            <a:avLst/>
          </a:prstGeom>
        </p:spPr>
        <p:txBody>
          <a:bodyPr lIns="120353" tIns="60177" rIns="120353" bIns="60177"/>
          <a:lstStyle/>
          <a:p>
            <a:fld id="{D732A02C-1EAB-4B36-8BA4-12A06C54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4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248406" y="6703621"/>
            <a:ext cx="12971871" cy="658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53" tIns="60177" rIns="120353" bIns="60177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48406" y="1015170"/>
            <a:ext cx="12971871" cy="55309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53" tIns="60177" rIns="120353" bIns="60177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54720" y="192534"/>
            <a:ext cx="12971871" cy="6581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53" tIns="60177" rIns="120353" bIns="60177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157" y="192534"/>
            <a:ext cx="12719935" cy="658109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</a:defRPr>
            </a:lvl1pPr>
            <a:lvl2pPr marL="60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text styles</a:t>
            </a:r>
            <a:endParaRPr lang="en-US" dirty="0"/>
          </a:p>
        </p:txBody>
      </p:sp>
      <p:pic>
        <p:nvPicPr>
          <p:cNvPr id="11" name="Picture 10" descr="NBX Lock Up right original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69" y="6865741"/>
            <a:ext cx="804476" cy="340397"/>
          </a:xfrm>
          <a:prstGeom prst="rect">
            <a:avLst/>
          </a:prstGeom>
        </p:spPr>
      </p:pic>
      <p:sp>
        <p:nvSpPr>
          <p:cNvPr id="2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19158" y="1190750"/>
            <a:ext cx="12701119" cy="560094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689D9"/>
                </a:solidFill>
                <a:latin typeface="Samsung InterFace"/>
                <a:cs typeface="Samsung InterFace"/>
              </a:defRPr>
            </a:lvl1pPr>
            <a:lvl2pPr marL="6017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35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53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07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088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10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12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141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11551382" y="192533"/>
            <a:ext cx="1556445" cy="675612"/>
          </a:xfrm>
          <a:prstGeom prst="rect">
            <a:avLst/>
          </a:prstGeom>
        </p:spPr>
        <p:txBody>
          <a:bodyPr vert="horz" lIns="120353" tIns="60177" rIns="120353" bIns="6017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amsung InterFace"/>
                <a:ea typeface="+mj-ea"/>
                <a:cs typeface="Samsung InterFace"/>
              </a:defRPr>
            </a:lvl1pPr>
          </a:lstStyle>
          <a:p>
            <a:pPr algn="r"/>
            <a:r>
              <a:rPr lang="en-GB" sz="1300" b="0" dirty="0" smtClean="0">
                <a:solidFill>
                  <a:srgbClr val="FFFFFF"/>
                </a:solidFill>
              </a:rPr>
              <a:t>Page </a:t>
            </a:r>
            <a:fld id="{9D5B955D-2966-C847-8A20-8980C0A409D8}" type="slidenum">
              <a:rPr lang="en-GB" sz="1300" b="0" smtClean="0">
                <a:solidFill>
                  <a:srgbClr val="FFFFFF"/>
                </a:solidFill>
              </a:rPr>
              <a:pPr algn="r"/>
              <a:t>‹#›</a:t>
            </a:fld>
            <a:endParaRPr lang="en-US" sz="1300" b="0" dirty="0">
              <a:solidFill>
                <a:srgbClr val="FFFFFF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19156" y="1587667"/>
            <a:ext cx="12382457" cy="3957999"/>
          </a:xfrm>
        </p:spPr>
        <p:txBody>
          <a:bodyPr wrap="square" numCol="2" spcCol="331682" anchor="t" anchorCtr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amsung InterFace"/>
                <a:cs typeface="Samsung InterFace"/>
              </a:defRPr>
            </a:lvl1pPr>
            <a:lvl2pPr marL="6017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35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53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07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088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10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12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141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428" y="6918504"/>
            <a:ext cx="917604" cy="2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3501688" cy="7561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12" tIns="67205" rIns="134412" bIns="67205" anchor="ctr"/>
          <a:lstStyle/>
          <a:p>
            <a:pPr algn="ctr" defTabSz="1379151">
              <a:defRPr/>
            </a:pPr>
            <a:endParaRPr lang="ko-KR" altLang="en-US" sz="3528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344576" y="924154"/>
            <a:ext cx="1718183" cy="1872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12" tIns="67205" rIns="134412" bIns="67205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646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 flipV="1">
            <a:off x="1490811" y="1013419"/>
            <a:ext cx="12275754" cy="5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 userDrawn="1"/>
        </p:nvSpPr>
        <p:spPr>
          <a:xfrm>
            <a:off x="-21097" y="7282969"/>
            <a:ext cx="11077949" cy="3220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12" tIns="67205" rIns="134412" bIns="67205" anchor="ctr"/>
          <a:lstStyle/>
          <a:p>
            <a:pPr algn="ctr" defTabSz="1379151">
              <a:defRPr/>
            </a:pPr>
            <a:endParaRPr lang="ko-KR" altLang="en-US" sz="3528">
              <a:solidFill>
                <a:prstClr val="white"/>
              </a:solidFill>
            </a:endParaRPr>
          </a:p>
        </p:txBody>
      </p:sp>
      <p:pic>
        <p:nvPicPr>
          <p:cNvPr id="6" name="그림 20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94" y="7358229"/>
            <a:ext cx="1319697" cy="1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자유형 6"/>
          <p:cNvSpPr/>
          <p:nvPr userDrawn="1"/>
        </p:nvSpPr>
        <p:spPr>
          <a:xfrm>
            <a:off x="9976247" y="7247966"/>
            <a:ext cx="3574666" cy="344807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12" tIns="67205" rIns="134412" bIns="67205" anchor="ctr"/>
          <a:lstStyle/>
          <a:p>
            <a:pPr algn="ctr" defTabSz="1379151">
              <a:defRPr/>
            </a:pPr>
            <a:r>
              <a:rPr lang="en-US" altLang="ko-KR" sz="2058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     EU/CIS Display Marketing</a:t>
            </a:r>
            <a:endParaRPr lang="ko-KR" altLang="en-US" sz="2058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8" name="자유형 7"/>
          <p:cNvSpPr/>
          <p:nvPr userDrawn="1"/>
        </p:nvSpPr>
        <p:spPr>
          <a:xfrm>
            <a:off x="9976247" y="7251466"/>
            <a:ext cx="3574666" cy="344807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12" tIns="67205" rIns="134412" bIns="67205" anchor="ctr"/>
          <a:lstStyle/>
          <a:p>
            <a:pPr algn="ctr" defTabSz="1379151">
              <a:defRPr/>
            </a:pPr>
            <a:r>
              <a:rPr lang="en-US" altLang="ko-KR" sz="2058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Enterprise Business Team</a:t>
            </a:r>
            <a:endParaRPr lang="ko-KR" altLang="en-US" sz="2058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5051432" y="7247986"/>
            <a:ext cx="3208994" cy="323803"/>
          </a:xfrm>
          <a:prstGeom prst="rect">
            <a:avLst/>
          </a:prstGeom>
        </p:spPr>
        <p:txBody>
          <a:bodyPr lIns="91433" tIns="45716" rIns="91433" bIns="45716" rtlCol="0"/>
          <a:lstStyle>
            <a:lvl1pPr algn="ctr">
              <a:defRPr sz="1764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9A93F365-06E9-44C8-BCDC-59025745C122}" type="slidenum">
              <a:rPr lang="ko-KR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r>
              <a:rPr lang="en-US" altLang="ko-KR" dirty="0">
                <a:solidFill>
                  <a:prstClr val="white"/>
                </a:solidFill>
              </a:rPr>
              <a:t>/31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4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Header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20000" y="277200"/>
            <a:ext cx="12060000" cy="457200"/>
          </a:xfrm>
        </p:spPr>
        <p:txBody>
          <a:bodyPr lIns="0" tIns="0" rIns="0" bIns="0" anchor="t">
            <a:noAutofit/>
          </a:bodyPr>
          <a:lstStyle>
            <a:lvl1pPr algn="l">
              <a:defRPr sz="2500" b="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720000" y="738000"/>
            <a:ext cx="1206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1"/>
          <p:cNvSpPr>
            <a:spLocks noGrp="1"/>
          </p:cNvSpPr>
          <p:nvPr>
            <p:ph sz="quarter" idx="14"/>
          </p:nvPr>
        </p:nvSpPr>
        <p:spPr>
          <a:xfrm>
            <a:off x="720000" y="1080000"/>
            <a:ext cx="12060000" cy="594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>
          <a:xfrm>
            <a:off x="12780000" y="7257600"/>
            <a:ext cx="720000" cy="302400"/>
          </a:xfrm>
          <a:prstGeom prst="rect">
            <a:avLst/>
          </a:prstGeom>
        </p:spPr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02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CenterHeaderPebble"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3"/>
          <p:cNvSpPr>
            <a:spLocks noGrp="1"/>
          </p:cNvSpPr>
          <p:nvPr>
            <p:ph type="title"/>
          </p:nvPr>
        </p:nvSpPr>
        <p:spPr>
          <a:xfrm>
            <a:off x="720000" y="540000"/>
            <a:ext cx="12060000" cy="6120000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4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242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00" y="1620000"/>
            <a:ext cx="12420000" cy="53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2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hf hdr="0" ftr="0" dt="0"/>
  <p:txStyles>
    <p:titleStyle>
      <a:lvl1pPr algn="l" defTabSz="120353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SamsungOne 800C" panose="020B0906030303020204" pitchFamily="34" charset="0"/>
          <a:ea typeface="+mj-ea"/>
          <a:cs typeface="+mj-cs"/>
        </a:defRPr>
      </a:lvl1pPr>
    </p:titleStyle>
    <p:bodyStyle>
      <a:lvl1pPr marL="0" indent="0" algn="l" defTabSz="1203533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77871" indent="-376104" algn="l" defTabSz="120353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4417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6183" indent="-300883" algn="l" defTabSz="120353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7950" indent="-300883" algn="l" defTabSz="1203533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9717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1483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3250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016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767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5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0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7067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88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060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2366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41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242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00" y="1620000"/>
            <a:ext cx="12420000" cy="53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7257600"/>
            <a:ext cx="13503600" cy="30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780000" y="7257600"/>
            <a:ext cx="720000" cy="3024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AFE1E0E1-A509-4995-BE41-DA9F99C557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 descr="whitemini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865600" y="7336800"/>
            <a:ext cx="914402" cy="140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41" r:id="rId3"/>
    <p:sldLayoutId id="2147483744" r:id="rId4"/>
    <p:sldLayoutId id="2147483740" r:id="rId5"/>
    <p:sldLayoutId id="2147483656" r:id="rId6"/>
    <p:sldLayoutId id="2147483737" r:id="rId7"/>
    <p:sldLayoutId id="2147483652" r:id="rId8"/>
    <p:sldLayoutId id="2147483738" r:id="rId9"/>
    <p:sldLayoutId id="2147483742" r:id="rId10"/>
    <p:sldLayoutId id="2147483739" r:id="rId11"/>
    <p:sldLayoutId id="2147483650" r:id="rId12"/>
    <p:sldLayoutId id="2147483733" r:id="rId13"/>
    <p:sldLayoutId id="2147483665" r:id="rId14"/>
    <p:sldLayoutId id="2147483745" r:id="rId15"/>
  </p:sldLayoutIdLst>
  <p:hf hdr="0" ftr="0" dt="0"/>
  <p:txStyles>
    <p:titleStyle>
      <a:lvl1pPr algn="l" defTabSz="120353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SamsungOne 800C" panose="020B0906030303020204" pitchFamily="34" charset="0"/>
          <a:ea typeface="+mj-ea"/>
          <a:cs typeface="+mj-cs"/>
        </a:defRPr>
      </a:lvl1pPr>
    </p:titleStyle>
    <p:bodyStyle>
      <a:lvl1pPr marL="0" indent="0" algn="l" defTabSz="1203533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77871" indent="-376104" algn="l" defTabSz="120353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4417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6183" indent="-300883" algn="l" defTabSz="120353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7950" indent="-300883" algn="l" defTabSz="1203533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9717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1483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3250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016" indent="-300883" algn="l" defTabSz="120353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767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5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0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7067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88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0600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2366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4133" algn="l" defTabSz="12035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isplaysolutions.samsung.com/" TargetMode="External"/><Relationship Id="rId2" Type="http://schemas.openxmlformats.org/officeDocument/2006/relationships/hyperlink" Target="mailto:Korotkin.k@samsung.com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bg1">
                <a:alpha val="0"/>
                <a:lumMod val="8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Description: SamsungL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57" y="6850462"/>
            <a:ext cx="3192533" cy="49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" y="30192"/>
            <a:ext cx="13442244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4025" y="2962409"/>
            <a:ext cx="10162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Современные решения для 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изуализации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как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эффективный инструмент для бизнеса АЗС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43" y="5361810"/>
            <a:ext cx="4516320" cy="216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7" y="5368474"/>
            <a:ext cx="5020446" cy="21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188" y="3968429"/>
            <a:ext cx="3120463" cy="35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Возможные варианты применения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40" y="2412479"/>
            <a:ext cx="4958528" cy="325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716" y="913688"/>
            <a:ext cx="3720782" cy="625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0910" y="2838815"/>
            <a:ext cx="37326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Модель профессионального дисплея 37</a:t>
            </a:r>
            <a:r>
              <a:rPr lang="en-US" sz="2000" dirty="0" smtClean="0">
                <a:solidFill>
                  <a:srgbClr val="002060"/>
                </a:solidFill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Идеальное решение </a:t>
            </a:r>
            <a:r>
              <a:rPr lang="en-US" sz="2000" dirty="0" smtClean="0">
                <a:solidFill>
                  <a:srgbClr val="002060"/>
                </a:solidFill>
              </a:rPr>
              <a:t/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для навигации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Высокая яркость – 700 </a:t>
            </a:r>
            <a:r>
              <a:rPr lang="ru-RU" sz="2000" dirty="0" err="1" smtClean="0">
                <a:solidFill>
                  <a:srgbClr val="002060"/>
                </a:solidFill>
              </a:rPr>
              <a:t>нит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Круглосуточный режим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работы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7752" y="2052439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SH37F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69103" y="1324942"/>
            <a:ext cx="668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Пространство внутри зала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2412" y="3420591"/>
            <a:ext cx="86409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именно профессиональные решения </a:t>
            </a:r>
            <a:r>
              <a:rPr lang="en-US" dirty="0" smtClean="0"/>
              <a:t>Digital signage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88" y="1842169"/>
            <a:ext cx="8837438" cy="2912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89" y="1188343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SSSP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встроенная платформа для разработчиков ПО под индивидуальные нужды каждого отдельного Клиента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87" y="840019"/>
            <a:ext cx="3960440" cy="10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89" y="4572719"/>
            <a:ext cx="7958857" cy="201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1084" y="4754481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 err="1" smtClean="0"/>
              <a:t>Видеоаналитика</a:t>
            </a:r>
            <a:endParaRPr lang="ru-RU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 smtClean="0"/>
              <a:t>Интеграция с различными ИТ-системами на объекте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 smtClean="0"/>
              <a:t>Выгрузка отчетности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 smtClean="0"/>
              <a:t>И пр.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82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мирового опыта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0000" y="1116335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Более 500 точек АЗС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Модель – </a:t>
            </a:r>
            <a:r>
              <a:rPr lang="en-US" b="1" dirty="0" smtClean="0">
                <a:solidFill>
                  <a:srgbClr val="002060"/>
                </a:solidFill>
              </a:rPr>
              <a:t>OH46F</a:t>
            </a:r>
            <a:r>
              <a:rPr lang="en-US" dirty="0" smtClean="0">
                <a:solidFill>
                  <a:srgbClr val="002060"/>
                </a:solidFill>
              </a:rPr>
              <a:t> (outdoor, </a:t>
            </a:r>
            <a:r>
              <a:rPr lang="ru-RU" dirty="0" smtClean="0">
                <a:solidFill>
                  <a:srgbClr val="002060"/>
                </a:solidFill>
              </a:rPr>
              <a:t>2500 </a:t>
            </a:r>
            <a:r>
              <a:rPr lang="ru-RU" dirty="0" err="1" smtClean="0">
                <a:solidFill>
                  <a:srgbClr val="002060"/>
                </a:solidFill>
              </a:rPr>
              <a:t>нит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6" r="14620"/>
          <a:stretch/>
        </p:blipFill>
        <p:spPr>
          <a:xfrm>
            <a:off x="5886748" y="1332359"/>
            <a:ext cx="7431630" cy="5836093"/>
          </a:xfrm>
          <a:prstGeom prst="rect">
            <a:avLst/>
          </a:prstGeom>
        </p:spPr>
      </p:pic>
      <p:pic>
        <p:nvPicPr>
          <p:cNvPr id="16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/>
          <a:stretch/>
        </p:blipFill>
        <p:spPr>
          <a:xfrm>
            <a:off x="486148" y="2484487"/>
            <a:ext cx="4983463" cy="45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КОнтакты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58156" y="1742342"/>
            <a:ext cx="11233248" cy="418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353" tIns="60177" rIns="120353" bIns="6017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Кирилл </a:t>
            </a:r>
            <a:r>
              <a:rPr lang="ru-RU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Короткин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Профессиональные дисплеи </a:t>
            </a:r>
            <a:endParaRPr lang="en-US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(Samsung Smart Signage)</a:t>
            </a:r>
          </a:p>
          <a:p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Светодиодные экраны </a:t>
            </a:r>
            <a:endParaRPr lang="en-US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(LED Signage)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en-US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+7 (495) 797 23 73</a:t>
            </a:r>
          </a:p>
          <a:p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en-US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+7 985 776 01 57</a:t>
            </a:r>
          </a:p>
          <a:p>
            <a:r>
              <a:rPr lang="en-US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u="sng" dirty="0">
                <a:hlinkClick r:id="rId2"/>
              </a:rPr>
              <a:t>Korotkin.k@samsung.com</a:t>
            </a:r>
            <a:r>
              <a:rPr lang="en-US" dirty="0"/>
              <a:t> </a:t>
            </a:r>
          </a:p>
          <a:p>
            <a:r>
              <a:rPr lang="en-US" u="sng" dirty="0">
                <a:hlinkClick r:id="rId3"/>
              </a:rPr>
              <a:t>http://</a:t>
            </a:r>
            <a:r>
              <a:rPr lang="en-US" u="sng" dirty="0" smtClean="0">
                <a:hlinkClick r:id="rId3"/>
              </a:rPr>
              <a:t>displaysolutions.samsung.com</a:t>
            </a:r>
            <a:r>
              <a:rPr lang="ru-RU" u="sng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Samsung </a:t>
            </a:r>
            <a:r>
              <a:rPr lang="ru-RU" dirty="0" smtClean="0"/>
              <a:t>для бизнеса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6208" y="863607"/>
            <a:ext cx="1231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Samsung Electronics </a:t>
            </a:r>
            <a:r>
              <a:rPr lang="en-US" dirty="0" smtClean="0"/>
              <a:t>– </a:t>
            </a:r>
            <a:r>
              <a:rPr lang="ru-RU" dirty="0" smtClean="0"/>
              <a:t>мировой производитель </a:t>
            </a:r>
            <a:r>
              <a:rPr lang="ru-RU" dirty="0" err="1" smtClean="0"/>
              <a:t>конзьюмерской</a:t>
            </a:r>
            <a:r>
              <a:rPr lang="ru-RU" dirty="0" smtClean="0"/>
              <a:t> электроники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172" y="2713265"/>
            <a:ext cx="12313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Samsung Electronics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Visual Display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B2B-</a:t>
            </a:r>
            <a:r>
              <a:rPr lang="ru-RU" dirty="0" smtClean="0"/>
              <a:t>подразделение: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Профессиональные дисплеи для отдельного использования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err="1" smtClean="0"/>
              <a:t>Видеостены</a:t>
            </a:r>
            <a:endParaRPr lang="ru-R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Светодиодные экраны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Специальные решения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2646388" y="1454479"/>
            <a:ext cx="432892" cy="115212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8" y="5034666"/>
            <a:ext cx="3710515" cy="2304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572" y="4368362"/>
            <a:ext cx="5181584" cy="2983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510" y="4368362"/>
            <a:ext cx="3456384" cy="2983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3432" y="1469911"/>
            <a:ext cx="3131462" cy="28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Samsung </a:t>
            </a:r>
            <a:r>
              <a:rPr lang="ru-RU" dirty="0" smtClean="0"/>
              <a:t>для бизнеса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9" y="823118"/>
            <a:ext cx="1304925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профессиональный дисплей </a:t>
            </a:r>
            <a:r>
              <a:rPr lang="en-US" dirty="0" smtClean="0"/>
              <a:t>– </a:t>
            </a:r>
            <a:r>
              <a:rPr lang="ru-RU" dirty="0" smtClean="0"/>
              <a:t>АЗС СЕГОДНЯ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8" y="1933984"/>
            <a:ext cx="1861323" cy="1368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56" y="1908423"/>
            <a:ext cx="10801200" cy="14425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444" y="4284687"/>
            <a:ext cx="4104456" cy="172819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2512" y="4526439"/>
            <a:ext cx="2880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Информационный носитель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(акции, цены, промо)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0924" y="4284687"/>
            <a:ext cx="4104456" cy="172819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2992" y="467782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Рекламный носитель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5100" y="4284687"/>
            <a:ext cx="4104456" cy="172819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667168" y="467782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Цифровой </a:t>
            </a:r>
            <a:r>
              <a:rPr lang="ru-RU" dirty="0" err="1" smtClean="0">
                <a:solidFill>
                  <a:srgbClr val="002060"/>
                </a:solidFill>
              </a:rPr>
              <a:t>менюборд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именно профессиональные решения </a:t>
            </a:r>
            <a:r>
              <a:rPr lang="en-US" dirty="0" smtClean="0"/>
              <a:t>digital signage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949" y="1013158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НЕ-цифровой (статичный) носитель, который часто используется сегодня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70" y="4108520"/>
            <a:ext cx="1969026" cy="26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5" y="4102090"/>
            <a:ext cx="1962767" cy="270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47558" y="6497902"/>
            <a:ext cx="797627" cy="232575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altLang="ko-KR" sz="1000" b="1" dirty="0" smtClean="0">
                <a:solidFill>
                  <a:srgbClr val="FF4337"/>
                </a:solidFill>
                <a:latin typeface="Calibri" panose="020F0502020204030204" pitchFamily="34" charset="0"/>
              </a:rPr>
              <a:t>У колонки</a:t>
            </a:r>
            <a:endParaRPr lang="ko-KR" altLang="en-US" sz="1000" b="1" dirty="0">
              <a:solidFill>
                <a:srgbClr val="FF4337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7410" y="6377860"/>
            <a:ext cx="982643" cy="386464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altLang="ko-KR" sz="1000" b="1" dirty="0" smtClean="0">
                <a:solidFill>
                  <a:srgbClr val="FF4337"/>
                </a:solidFill>
                <a:latin typeface="Calibri" panose="020F0502020204030204" pitchFamily="34" charset="0"/>
              </a:rPr>
              <a:t>Со стороны улицы</a:t>
            </a:r>
            <a:endParaRPr lang="ko-KR" altLang="en-US" sz="1000" b="1" dirty="0">
              <a:solidFill>
                <a:srgbClr val="FF4337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직사각형 22"/>
          <p:cNvSpPr/>
          <p:nvPr/>
        </p:nvSpPr>
        <p:spPr>
          <a:xfrm>
            <a:off x="538974" y="3060552"/>
            <a:ext cx="3979621" cy="854715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3152" tIns="0" rIns="73152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ko-KR" sz="20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Сложно привлечь внимание</a:t>
            </a:r>
            <a:endParaRPr lang="en-US" altLang="ko-KR" sz="20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75" y="2323764"/>
            <a:ext cx="3240360" cy="44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2"/>
          <p:cNvSpPr/>
          <p:nvPr/>
        </p:nvSpPr>
        <p:spPr>
          <a:xfrm>
            <a:off x="5238676" y="1188343"/>
            <a:ext cx="3240360" cy="854715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3152" tIns="0" rIns="73152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ko-KR" sz="20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Сложно разобрать контент</a:t>
            </a:r>
            <a:endParaRPr lang="en-US" altLang="ko-KR" sz="20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124" y="2323764"/>
            <a:ext cx="3235360" cy="44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9281680" y="1188343"/>
            <a:ext cx="3240360" cy="854715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3152" tIns="0" rIns="73152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ko-KR" sz="20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Сложно обслуживать</a:t>
            </a:r>
            <a:endParaRPr lang="en-US" altLang="ko-KR" sz="20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21578" y="4140671"/>
            <a:ext cx="816898" cy="49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именно профессиональные решения </a:t>
            </a:r>
            <a:r>
              <a:rPr lang="en-US" dirty="0" smtClean="0"/>
              <a:t>digital signage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180" y="1044327"/>
            <a:ext cx="11503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Решение </a:t>
            </a:r>
            <a:r>
              <a:rPr lang="en-US" b="1" dirty="0" smtClean="0">
                <a:solidFill>
                  <a:srgbClr val="002060"/>
                </a:solidFill>
              </a:rPr>
              <a:t>Digital Signage – </a:t>
            </a:r>
            <a:r>
              <a:rPr lang="ru-RU" b="1" dirty="0" smtClean="0">
                <a:solidFill>
                  <a:srgbClr val="002060"/>
                </a:solidFill>
              </a:rPr>
              <a:t>один из ключевых инструментов для увеличения экономической эффективности и оптимизации общей стоимости владения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7" y="2988543"/>
            <a:ext cx="12100297" cy="27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Возможные варианты применения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8" y="1764407"/>
            <a:ext cx="61248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23" y="2052439"/>
            <a:ext cx="966311" cy="6480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46188" y="855869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Заправочная зона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(привлечение внимания Клиента во время заправки а\м)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148" y="594087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Дисплей 32</a:t>
            </a:r>
            <a:r>
              <a:rPr lang="en-US" dirty="0" smtClean="0">
                <a:solidFill>
                  <a:srgbClr val="002060"/>
                </a:solidFill>
              </a:rPr>
              <a:t>” </a:t>
            </a:r>
            <a:r>
              <a:rPr lang="ru-RU" dirty="0" smtClean="0">
                <a:solidFill>
                  <a:srgbClr val="002060"/>
                </a:solidFill>
              </a:rPr>
              <a:t>с повышенной яркостью 1000 </a:t>
            </a:r>
            <a:r>
              <a:rPr lang="ru-RU" dirty="0" err="1" smtClean="0">
                <a:solidFill>
                  <a:srgbClr val="002060"/>
                </a:solidFill>
              </a:rPr>
              <a:t>нит</a:t>
            </a:r>
            <a:r>
              <a:rPr lang="ru-RU" dirty="0" smtClean="0">
                <a:solidFill>
                  <a:srgbClr val="002060"/>
                </a:solidFill>
              </a:rPr>
              <a:t> – </a:t>
            </a:r>
            <a:r>
              <a:rPr lang="en-US" b="1" dirty="0" smtClean="0">
                <a:solidFill>
                  <a:srgbClr val="002060"/>
                </a:solidFill>
              </a:rPr>
              <a:t>OM32H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2553478" y="2700511"/>
            <a:ext cx="1" cy="3245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8" y="1764407"/>
            <a:ext cx="2998358" cy="397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08" y="3132559"/>
            <a:ext cx="1346472" cy="17909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279478" y="2268463"/>
            <a:ext cx="1418480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21440" y="4921028"/>
            <a:ext cx="69979" cy="1019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7868" y="5892670"/>
            <a:ext cx="542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Уличные решения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45\55\75\85</a:t>
            </a:r>
            <a:r>
              <a:rPr lang="en-US" dirty="0" smtClean="0">
                <a:solidFill>
                  <a:srgbClr val="002060"/>
                </a:solidFill>
              </a:rPr>
              <a:t>”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 ультравысокой яркостью 2500 </a:t>
            </a:r>
            <a:r>
              <a:rPr lang="ru-RU" dirty="0" err="1" smtClean="0">
                <a:solidFill>
                  <a:srgbClr val="002060"/>
                </a:solidFill>
              </a:rPr>
              <a:t>нит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OH46F, OH55F, OH75F, OH85F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5221" y="900311"/>
            <a:ext cx="3066096" cy="50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Возможные варианты применения</a:t>
            </a:r>
            <a:endParaRPr lang="en-US" dirty="0"/>
          </a:p>
        </p:txBody>
      </p:sp>
      <p:pic>
        <p:nvPicPr>
          <p:cNvPr id="7" name="그림 5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8" y="1404367"/>
            <a:ext cx="6846690" cy="48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6428" y="3204567"/>
            <a:ext cx="100811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14540" y="3816635"/>
            <a:ext cx="38164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2593" y="828303"/>
            <a:ext cx="668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Оформление витрин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304" y="1198810"/>
            <a:ext cx="5479765" cy="52894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34620" y="2124447"/>
            <a:ext cx="936104" cy="504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Возможные варианты применения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6" t="313" r="558" b="151"/>
          <a:stretch/>
        </p:blipFill>
        <p:spPr bwMode="auto">
          <a:xfrm>
            <a:off x="720000" y="1548383"/>
            <a:ext cx="432055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G:\Global proposal\01_Grobal Proposal\1611-Tank&amp;Rast\Creative\GIF\Tank&amp;Rast_C-store_to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73" y="1836415"/>
            <a:ext cx="1872208" cy="1178052"/>
          </a:xfrm>
          <a:prstGeom prst="rect">
            <a:avLst/>
          </a:prstGeom>
          <a:noFill/>
          <a:ln w="38100">
            <a:solidFill>
              <a:srgbClr val="FF433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2593" y="828303"/>
            <a:ext cx="668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Пространство внутри зала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148" y="5004767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Возможность горизонтальной или вертикальной установки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Наиболее часто применяемая диагональ – 32</a:t>
            </a:r>
            <a:r>
              <a:rPr lang="en-US" sz="2000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Стандартная и (или) высокая яркость 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84" y="1548383"/>
            <a:ext cx="79467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1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s">
  <a:themeElements>
    <a:clrScheme name="SUMSUNG2016">
      <a:dk1>
        <a:sysClr val="windowText" lastClr="000000"/>
      </a:dk1>
      <a:lt1>
        <a:sysClr val="window" lastClr="FFFFFF"/>
      </a:lt1>
      <a:dk2>
        <a:srgbClr val="0680C4"/>
      </a:dk2>
      <a:lt2>
        <a:srgbClr val="00C0F3"/>
      </a:lt2>
      <a:accent1>
        <a:srgbClr val="1428A0"/>
      </a:accent1>
      <a:accent2>
        <a:srgbClr val="404041"/>
      </a:accent2>
      <a:accent3>
        <a:srgbClr val="4C7F14"/>
      </a:accent3>
      <a:accent4>
        <a:srgbClr val="7645B8"/>
      </a:accent4>
      <a:accent5>
        <a:srgbClr val="26A8A5"/>
      </a:accent5>
      <a:accent6>
        <a:srgbClr val="C99824"/>
      </a:accent6>
      <a:hlink>
        <a:srgbClr val="007AC2"/>
      </a:hlink>
      <a:folHlink>
        <a:srgbClr val="D939B2"/>
      </a:folHlink>
    </a:clrScheme>
    <a:fontScheme name="SUMSUNG2016">
      <a:majorFont>
        <a:latin typeface="SamsungOne 700"/>
        <a:ea typeface=""/>
        <a:cs typeface=""/>
      </a:majorFont>
      <a:minorFont>
        <a:latin typeface="SamsungOne 400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.1">
  <a:themeElements>
    <a:clrScheme name="SUMSUNG2016">
      <a:dk1>
        <a:sysClr val="windowText" lastClr="000000"/>
      </a:dk1>
      <a:lt1>
        <a:sysClr val="window" lastClr="FFFFFF"/>
      </a:lt1>
      <a:dk2>
        <a:srgbClr val="0680C4"/>
      </a:dk2>
      <a:lt2>
        <a:srgbClr val="00C0F3"/>
      </a:lt2>
      <a:accent1>
        <a:srgbClr val="1428A0"/>
      </a:accent1>
      <a:accent2>
        <a:srgbClr val="404041"/>
      </a:accent2>
      <a:accent3>
        <a:srgbClr val="4C7F14"/>
      </a:accent3>
      <a:accent4>
        <a:srgbClr val="7645B8"/>
      </a:accent4>
      <a:accent5>
        <a:srgbClr val="26A8A5"/>
      </a:accent5>
      <a:accent6>
        <a:srgbClr val="C99824"/>
      </a:accent6>
      <a:hlink>
        <a:srgbClr val="FFFFFF"/>
      </a:hlink>
      <a:folHlink>
        <a:srgbClr val="FFFFFF"/>
      </a:folHlink>
    </a:clrScheme>
    <a:fontScheme name="SUMSUNG2016">
      <a:majorFont>
        <a:latin typeface="SamsungOne 700"/>
        <a:ea typeface=""/>
        <a:cs typeface=""/>
      </a:majorFont>
      <a:minorFont>
        <a:latin typeface="SamsungOne 400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272</Words>
  <Application>Microsoft Office PowerPoint</Application>
  <PresentationFormat>Custom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Malgun Gothic</vt:lpstr>
      <vt:lpstr>삼성고딕 XB</vt:lpstr>
      <vt:lpstr>Arial</vt:lpstr>
      <vt:lpstr>Calibri</vt:lpstr>
      <vt:lpstr>Samsung InterFace</vt:lpstr>
      <vt:lpstr>SamsungOne 200C</vt:lpstr>
      <vt:lpstr>SamsungOne 400</vt:lpstr>
      <vt:lpstr>SamsungOne 800C</vt:lpstr>
      <vt:lpstr>Titles</vt:lpstr>
      <vt:lpstr>Ver.1</vt:lpstr>
      <vt:lpstr>PowerPoint Presentation</vt:lpstr>
      <vt:lpstr>Samsung для бизнеса</vt:lpstr>
      <vt:lpstr>Samsung для бизнеса</vt:lpstr>
      <vt:lpstr>Почему профессиональный дисплей – АЗС СЕГОДНЯ</vt:lpstr>
      <vt:lpstr>Почему именно профессиональные решения digital signage</vt:lpstr>
      <vt:lpstr>Почему именно профессиональные решения digital signage</vt:lpstr>
      <vt:lpstr>Возможные варианты применения</vt:lpstr>
      <vt:lpstr>Возможные варианты применения</vt:lpstr>
      <vt:lpstr>Возможные варианты применения</vt:lpstr>
      <vt:lpstr>Возможные варианты применения</vt:lpstr>
      <vt:lpstr>Почему именно профессиональные решения Digital signage</vt:lpstr>
      <vt:lpstr>Из мирового опыта</vt:lpstr>
      <vt:lpstr>КОнтакты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Bozhkov</dc:creator>
  <cp:lastModifiedBy>Kirill Korotkin</cp:lastModifiedBy>
  <cp:revision>435</cp:revision>
  <dcterms:created xsi:type="dcterms:W3CDTF">2016-12-05T15:18:47Z</dcterms:created>
  <dcterms:modified xsi:type="dcterms:W3CDTF">2018-03-14T20:24:36Z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  <property fmtid="{D5CDD505-2E9C-101B-9397-08002B2CF9AE}" pid="3" name="NSCPROP_SA">
    <vt:lpwstr>C:\Users\korotkin.k\AppData\Local\Microsoft\Windows\Temporary Internet Files\Content.Outlook\KFG87ZAQ\Samsung _21 09.pptx</vt:lpwstr>
  </property>
  <property fmtid="{5C58129F-E5B8-477A-9B38-B3E54BFA04C8}" pid="2">
    <vt:lpwstr>EA2CFC53C16A1F9E047782063AFF642C6849CFB4A84989ABF0A15B63AEF064AB</vt:lpwstr>
  </property>
</Properties>
</file>