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74" autoAdjust="0"/>
  </p:normalViewPr>
  <p:slideViewPr>
    <p:cSldViewPr>
      <p:cViewPr>
        <p:scale>
          <a:sx n="60" d="100"/>
          <a:sy n="60" d="100"/>
        </p:scale>
        <p:origin x="-884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Последние 10 лет я занимаюсь превращением магазинов и кафе при АЗС в </a:t>
            </a:r>
            <a:r>
              <a:rPr lang="ru-RU" dirty="0" err="1" smtClean="0"/>
              <a:t>самодостаточные</a:t>
            </a:r>
            <a:r>
              <a:rPr lang="ru-RU" baseline="0" dirty="0" smtClean="0"/>
              <a:t> объекты </a:t>
            </a:r>
            <a:r>
              <a:rPr lang="ru-RU" baseline="0" dirty="0" err="1" smtClean="0"/>
              <a:t>ритейла</a:t>
            </a:r>
            <a:r>
              <a:rPr lang="ru-RU" baseline="0" dirty="0" smtClean="0"/>
              <a:t>. На этом нелегком пути я вижу одну из важных проблем, заключающуюся в том, что </a:t>
            </a:r>
            <a:r>
              <a:rPr lang="ru-RU" baseline="0" dirty="0" err="1" smtClean="0"/>
              <a:t>ЛПРы</a:t>
            </a:r>
            <a:r>
              <a:rPr lang="ru-RU" baseline="0" dirty="0" smtClean="0"/>
              <a:t> из </a:t>
            </a:r>
            <a:r>
              <a:rPr lang="ru-RU" baseline="0" dirty="0" err="1" smtClean="0"/>
              <a:t>топменеджмента</a:t>
            </a:r>
            <a:r>
              <a:rPr lang="ru-RU" baseline="0" dirty="0" smtClean="0"/>
              <a:t> нефтяных компаний рассматривают любые инициативы по развитию </a:t>
            </a:r>
            <a:r>
              <a:rPr lang="ru-RU" baseline="0" dirty="0" err="1" smtClean="0"/>
              <a:t>ритейла</a:t>
            </a:r>
            <a:r>
              <a:rPr lang="ru-RU" baseline="0" dirty="0" smtClean="0"/>
              <a:t> на АЗС только в том случае, если последние обещают увеличить продажи топлива. Поэтому свои  предложения и кейсы я презентую именно с точки зрения увеличения пролива топлива.</a:t>
            </a: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Совокупный объем продаж АЗС и мини-маркетов в США составляет показатель в $343 млрд по итогам 2016 года.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и везде в мире, доля нетопливных продаж заправочных станций постоянно растет, поскольку маржинальность топлива падает.</a:t>
            </a:r>
            <a:r>
              <a:rPr lang="ru-RU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С учетом этой динамики и таких огромных объемов рынка, борьба за каждый 1% продаж будет иметь решающую роль для сетей АЗС.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Инструменты прямой стимуляции продаж на АЗС в этой ситуации переоценить трудно, поэтому бизнес-модель GSTV можно только приветствовать и попытаться воспроизвести ее на рынке России и стран СНГ.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baseline="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точки зрения маркетинга, б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ренд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заправочной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сети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является средством коммуникации с клиентом. Но бренд это не только «вывески» и </a:t>
            </a:r>
            <a:r>
              <a:rPr lang="ru-RU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контент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но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также позиция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отношение к потребителям топлива,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это средство формирования у клиента мнения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о топливном</a:t>
            </a:r>
            <a:r>
              <a:rPr lang="ru-RU" baseline="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операторе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(лояльности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В бренде важны стандарты качества во всем, в топливе, в предложениях сопутствующего бизнеса, в вежливости персонала. </a:t>
            </a:r>
            <a:endParaRPr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Если говорить про топливо - то здесь действуют одинаковые (+\-) правила, таким образом основное отношение (уважение) к клиенту формируется сопутствующими продажами,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т.е.</a:t>
            </a:r>
            <a:r>
              <a:rPr lang="ru-RU" baseline="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тот бизнес, который мы называем «сопутствующий»,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сегодня становится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средством манипуляции клиентом.</a:t>
            </a:r>
            <a:br>
              <a:rPr lang="ru-RU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"Людям все равно деваться некуда - заедут заправятся…" 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становится опасным</a:t>
            </a:r>
            <a:r>
              <a:rPr lang="ru-RU" baseline="0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заблуждением.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таком подходе через 5-10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лет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нефтяные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компании, исповедующие подобную</a:t>
            </a:r>
            <a:r>
              <a:rPr lang="ru-RU" baseline="0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идеологию,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будут иметь серьезные проблемы с возможностями содержания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своих заправочных сетей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Сейчас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у нефтяной отрасли еще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есть шанс на «перестройку» </a:t>
            </a:r>
            <a:r>
              <a:rPr lang="ru-RU" dirty="0" err="1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бизнес-модели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 сторону клиента - формирование из сети АЗС сервисных центров (кафе, почтовые сервисы, магазины, в удаленных регионах – создание </a:t>
            </a:r>
            <a:r>
              <a:rPr lang="ru-RU" dirty="0" smtClean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«центров цивилизации»). Всего </a:t>
            </a:r>
            <a:r>
              <a:rPr lang="ru-RU" dirty="0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что поможет удерживать клиентов в периметре конкретного оператора.</a:t>
            </a:r>
            <a:endParaRPr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Маркетинговые сообщения отправляются на всех этапах пребывания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клиента в</a:t>
            </a:r>
            <a:r>
              <a:rPr lang="ru-RU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зоне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заправки.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Отраслевые консультанты призывают сети АЗС вкладываться в создание собственного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веб-сайта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развивать программы лояльности, использовать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соцсети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даже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маркетинг. 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хотя все это – верные советы,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один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эффективных каналов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связи с клиентом на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российских АЗС по сей день остается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неиспользованным.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АЗС говорит с клиентом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стелой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указателями. </a:t>
            </a:r>
            <a:endParaRPr sz="1400" dirty="0">
              <a:solidFill>
                <a:schemeClr val="dk1"/>
              </a:solidFill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Магазин на станции говорит с клиентом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промо-предложениями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dirty="0">
              <a:solidFill>
                <a:schemeClr val="dk1"/>
              </a:solidFill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 говорит с клиентом непосредственно при личном взаимодействии. </a:t>
            </a:r>
            <a:endParaRPr sz="1400" dirty="0">
              <a:solidFill>
                <a:schemeClr val="dk1"/>
              </a:solidFill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только заправочная колонка молчит!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 тем, водитель проводит у колонки на АЗС в среднем 4,5 минуты, 290 секунд,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</a:t>
            </a:r>
            <a:r>
              <a:rPr lang="ru-RU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помнит передачу «600 секунд»</a:t>
            </a:r>
            <a:r>
              <a:rPr lang="en-US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Г-н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Невзоров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успевал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300</a:t>
            </a:r>
            <a:r>
              <a:rPr lang="ru-RU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секунд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рассказать телезрителям половину питерских новостей.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Видео-реклама в формате «вне дома»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out-of-home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OOH)</a:t>
            </a:r>
            <a:r>
              <a:rPr lang="ru-RU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огласно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данным исследования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Experian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гораздо лучше запоминается и привлекает больше внимания аудитории.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OOH-видео также получает на 48% больше отклика в случае, если ролик предлагает возможности взаимодействия с рекламодателем через мобильный терминал (QR-код, ссылка), следует из данных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NeuroInsight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Страховая компания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покупала время для демонстрации своих роликов через GSTV в 2015 году и изучала эффективность кампании с помощью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Lieberman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Оказалось, что 48% респондентов помнят просмотр ролика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из которых 69% рассмотрят возможность приобретения страхового продукта.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США в 2006 году компания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TV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оценила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потенциал и значимость использования заправочной колонки в качестве канала коммуникаций с клиентами АЗС. 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Клиента мотивируют к покупке нетопливных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товаров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магазина/кафе или просто повышают его лояльность к сети АЗС. 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Nielsen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говорят, что 97% тех водителей, которые заправлялись на АЗС с GSTV, предпочитают и далее при заправке делать выбор в пользу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станции,</a:t>
            </a:r>
            <a:r>
              <a:rPr lang="ru-RU" sz="18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оборудованной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GSTV.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Исследование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показало, что визиты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McDonald’s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после просмотра роликов на GSTV в последующие 3-4 дня случались на 82% чаще, чем у тех, кто ролика не видел.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Также, от размещений рекламы на GSTV компании получают отклик в два раза более эффективный, чем от выхода роликов на традиционном ТВ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Концепция GSTV заключается в вовлечении зрителя в просмотр контента во время заправки через встроенную в колонку отображающую поверхность.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 Station TV позиционирует себя как крупнейший оператор видео контента, направленного на показы аудитории в ситуациях повседневного потребления. Цель - стимуляция продаж еще большего объема товаров и услуг.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Текущий охват GSTV – сотни миллионов просмотров каждый месяц от 75 млн человек, посещающих АЗС в США. Это треть всего населения страны.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2017 году GST Verifone заключили партнерство с целью выхода на объемы 3,3 млрд годовых просмотров на 18 000 точках в США.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Эксклюзивные материалы сетей АЗС промо-характера сочетаются со вставками информационно-развлекательного характера от таких поставщиков контента, как ESPN, CNN, What's Trending, The List, CNET, On-the-Go Weather и других.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Сети АЗС должны использовать возможности «близости клиента» для продаж рекламных мест, но для этого требуется существенная перестройка АЗС - введение современных, инновационных средств «общения» с клиентом в бренд (новые ТРК, экраны, ТВ, проекторы, лазеры,..)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Сеть GSTV открывает широкие возможности для взаимодействия со сторонними компаниями в качестве рекламодателей.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Страховая компания State Farm покупала время для демонстрации своих роликов через GSTV в 2015 году и изучала эффективность кампании с помощью Lieberman Research.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Оказалось, что 48% респондентов помнят просмотр ролика State Farm, из которых 69% рассмотрят возможность приобретения страхового продукта. </a:t>
            </a:r>
            <a:endParaRPr sz="1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K_XczEqILO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yer.vimeo.com/video/21284766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G6KYHG5l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NQNWgeMMh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1777694"/>
            <a:ext cx="5190518" cy="3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r="7851"/>
          <a:stretch/>
        </p:blipFill>
        <p:spPr>
          <a:xfrm>
            <a:off x="7123400" y="1778692"/>
            <a:ext cx="5068600" cy="36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8150" y="1776258"/>
            <a:ext cx="5500650" cy="36671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875550" y="0"/>
            <a:ext cx="4520100" cy="3221100"/>
          </a:xfrm>
          <a:prstGeom prst="rect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066800" y="1262150"/>
            <a:ext cx="6372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FFFFFF"/>
                </a:solidFill>
              </a:rPr>
              <a:t>ИНСТРУМЕНТЫ 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FFFFFF"/>
                </a:solidFill>
              </a:rPr>
              <a:t>ПОВЫШЕНИЯ ПРОДАЖ 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FFFFFF"/>
                </a:solidFill>
              </a:rPr>
              <a:t>ТОПЛИВА НА АЗС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4800"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04491" y="2459050"/>
            <a:ext cx="3471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solidFill>
                  <a:srgbClr val="EFEFEF"/>
                </a:solidFill>
              </a:rPr>
              <a:t>КЕЙС GAS STATION TV</a:t>
            </a:r>
            <a:endParaRPr sz="1800" i="0" u="none" strike="noStrike" cap="none">
              <a:solidFill>
                <a:srgbClr val="EFEFE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168923" y="2556165"/>
            <a:ext cx="127800" cy="1956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-9075" y="63841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7191661" y="6354613"/>
            <a:ext cx="4577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7B7B7"/>
                </a:solidFill>
              </a:rPr>
              <a:t>RusHOLTS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889275" y="1899250"/>
            <a:ext cx="55476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Типичный ролик GSTV содержит в себе несколько сегментов длиной 15-30 секунд: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Реклама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Информация о спецпредложениях на данной АЗС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Новости спорта от ESPN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Национальные и мировые новости от CNN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Шоу-бизнес и развлечения от The Buzz Today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Бизнес-новости от Bloomberg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Calibri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Прогноз погоды по региону от AccuWeather.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Shape 255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Shape 256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7785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ПАРАМЕТРЫ РЕКЛАМНЫХ РОЛИКОВ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257" name="Shape 257"/>
          <p:cNvCxnSpPr/>
          <p:nvPr/>
        </p:nvCxnSpPr>
        <p:spPr>
          <a:xfrm>
            <a:off x="-9075" y="1126350"/>
            <a:ext cx="51900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Shape 258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0" y="6042550"/>
            <a:ext cx="4057800" cy="389400"/>
          </a:xfrm>
          <a:prstGeom prst="rect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258537" y="4672000"/>
            <a:ext cx="482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https://www.youtube.com/watch?v=K_XczEqILO8</a:t>
            </a:r>
            <a:r>
              <a:rPr lang="ru-RU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48375" y="6137565"/>
            <a:ext cx="127800" cy="1956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l="6608" r="6660"/>
          <a:stretch/>
        </p:blipFill>
        <p:spPr>
          <a:xfrm>
            <a:off x="7032825" y="2053275"/>
            <a:ext cx="4251475" cy="25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6980425" y="2012018"/>
            <a:ext cx="4367400" cy="26760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884815" y="1798310"/>
            <a:ext cx="5976600" cy="4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Инструменты прямой стимуляции продаж на АЗС трудно  переоценить, поэтому бизнес-модель GSTV можно только приветствовать и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рекомендовать </a:t>
            </a:r>
            <a:r>
              <a:rPr lang="ru-RU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использованию на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рынке России и стран СНГ.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rgbClr val="C0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rgbClr val="C00000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 РусХОЛТС/</a:t>
            </a:r>
            <a:r>
              <a:rPr lang="ru-RU" sz="18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Retail&amp;HoReCa</a:t>
            </a:r>
            <a:endParaRPr sz="18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Александр Кузьмин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+7(921)997-23-23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alexander.kuzmin@rusholts.ru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Shape 271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7785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КОНТАКТЫ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272" name="Shape 272"/>
          <p:cNvCxnSpPr/>
          <p:nvPr/>
        </p:nvCxnSpPr>
        <p:spPr>
          <a:xfrm>
            <a:off x="-9075" y="1126350"/>
            <a:ext cx="18882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Shape 273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05575" y="4643513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Shape 275"/>
          <p:cNvCxnSpPr/>
          <p:nvPr/>
        </p:nvCxnSpPr>
        <p:spPr>
          <a:xfrm>
            <a:off x="-9075" y="63841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Shape 276"/>
          <p:cNvSpPr txBox="1"/>
          <p:nvPr/>
        </p:nvSpPr>
        <p:spPr>
          <a:xfrm>
            <a:off x="7191661" y="6354613"/>
            <a:ext cx="4577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600"/>
              <a:buFont typeface="Arial"/>
              <a:buNone/>
            </a:pPr>
            <a:r>
              <a:rPr lang="ru-RU" sz="1200">
                <a:solidFill>
                  <a:srgbClr val="B7B7B7"/>
                </a:solidFill>
              </a:rPr>
              <a:t>RusHOLTS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570750" y="299250"/>
            <a:ext cx="8643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101283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rgbClr val="A0CF67"/>
                </a:solidFill>
              </a:rPr>
              <a:t>АЗС КАК “МАРКЕТИНГОВАЯ” </a:t>
            </a:r>
            <a:r>
              <a:rPr lang="ru-RU" sz="2400" dirty="0" smtClean="0">
                <a:solidFill>
                  <a:srgbClr val="A0CF67"/>
                </a:solidFill>
              </a:rPr>
              <a:t>ВИТРИНА ТОПЛИВНОГО ОПЕРАТОРА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endParaRPr sz="2400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01" name="Shape 101"/>
          <p:cNvCxnSpPr/>
          <p:nvPr/>
        </p:nvCxnSpPr>
        <p:spPr>
          <a:xfrm>
            <a:off x="-9075" y="1126350"/>
            <a:ext cx="54747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-9075" y="63841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Shape 105"/>
          <p:cNvSpPr txBox="1"/>
          <p:nvPr/>
        </p:nvSpPr>
        <p:spPr>
          <a:xfrm>
            <a:off x="7191661" y="6354613"/>
            <a:ext cx="4577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7B7B7"/>
                </a:solidFill>
              </a:rPr>
              <a:t>RusHOLTS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916725" y="1802250"/>
            <a:ext cx="3845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Через 5-10 лет такие нефтяные компании будут иметь серьезные проблемы с возможностями содержания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своих сетей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потому что все еще остаются «заточенными» под продажи топлива и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слабо развивают 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свои стандарты и сервисы по отношению к клиенту.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825" y="2090641"/>
            <a:ext cx="4102599" cy="30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5693875" y="2030106"/>
            <a:ext cx="4230000" cy="31719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807600" y="1740500"/>
            <a:ext cx="2316300" cy="119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46950" y="2349075"/>
            <a:ext cx="4819500" cy="32523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Shape 115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/>
          <p:nvPr/>
        </p:nvSpPr>
        <p:spPr>
          <a:xfrm>
            <a:off x="6057150" y="2349075"/>
            <a:ext cx="4770900" cy="32523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8"/>
            <a:ext cx="77589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КАНАЛЫ ОБЩЕНИЯ С КЛИЕНТОМ</a:t>
            </a: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FFFFFF"/>
                </a:solidFill>
              </a:rPr>
              <a:t> </a:t>
            </a:r>
            <a:endParaRPr sz="24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799775" y="2390525"/>
            <a:ext cx="4673400" cy="3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Pacifico"/>
              <a:buChar char="∙"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АЗС говорит с клиентом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стелой 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и указателями.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Pacifico"/>
              <a:buChar char="∙"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Магазин на станции говорит с клиентом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промо-предложениями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Pacifico"/>
              <a:buChar char="∙"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Персонал говорит с клиентом непосредственно при личном взаимодействии.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6216134" y="2831500"/>
            <a:ext cx="46734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0CF67"/>
              </a:buClr>
              <a:buSzPts val="1800"/>
              <a:buFont typeface="Noto Sans Symbols"/>
              <a:buChar char="∙"/>
            </a:pP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Молчит заправочная колонка. </a:t>
            </a:r>
            <a:b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4,5 минуты = 290 секунд среднее время заправки.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Shape 120"/>
          <p:cNvCxnSpPr/>
          <p:nvPr/>
        </p:nvCxnSpPr>
        <p:spPr>
          <a:xfrm>
            <a:off x="-9075" y="1126350"/>
            <a:ext cx="48195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Shape 123"/>
          <p:cNvCxnSpPr/>
          <p:nvPr/>
        </p:nvCxnSpPr>
        <p:spPr>
          <a:xfrm>
            <a:off x="-9075" y="63841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7191661" y="6354613"/>
            <a:ext cx="4577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7B7B7"/>
                </a:solidFill>
              </a:rPr>
              <a:t>RusHOLTS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135250" y="2072400"/>
            <a:ext cx="1842900" cy="620100"/>
          </a:xfrm>
          <a:prstGeom prst="roundRect">
            <a:avLst>
              <a:gd name="adj" fmla="val 16667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521150" y="2072400"/>
            <a:ext cx="1842900" cy="620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2617518" y="2010375"/>
            <a:ext cx="2140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8027718" y="2010375"/>
            <a:ext cx="2140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200" y="2009775"/>
            <a:ext cx="534001" cy="53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92760" y="2014485"/>
            <a:ext cx="533999" cy="5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ubTitle" idx="4294967295"/>
          </p:nvPr>
        </p:nvSpPr>
        <p:spPr>
          <a:xfrm>
            <a:off x="1285389" y="4953612"/>
            <a:ext cx="91440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 err="1" smtClean="0">
                <a:solidFill>
                  <a:srgbClr val="434343"/>
                </a:solidFill>
              </a:rPr>
              <a:t>Out-of-home</a:t>
            </a:r>
            <a:r>
              <a:rPr lang="ru-RU" sz="1800" dirty="0" smtClean="0">
                <a:solidFill>
                  <a:srgbClr val="434343"/>
                </a:solidFill>
              </a:rPr>
              <a:t> – реклама на улице. </a:t>
            </a:r>
            <a:r>
              <a:rPr lang="ru-RU" sz="1800" dirty="0">
                <a:solidFill>
                  <a:srgbClr val="434343"/>
                </a:solidFill>
              </a:rPr>
              <a:t>OOH </a:t>
            </a:r>
            <a:r>
              <a:rPr lang="ru-RU" sz="1800" dirty="0" smtClean="0">
                <a:solidFill>
                  <a:srgbClr val="434343"/>
                </a:solidFill>
              </a:rPr>
              <a:t>на ТРК - </a:t>
            </a:r>
            <a:r>
              <a:rPr lang="ru-RU" sz="1800" dirty="0">
                <a:solidFill>
                  <a:srgbClr val="434343"/>
                </a:solidFill>
              </a:rPr>
              <a:t>формат рекламы, </a:t>
            </a:r>
            <a:r>
              <a:rPr lang="ru-RU" sz="1800" dirty="0" smtClean="0">
                <a:solidFill>
                  <a:srgbClr val="434343"/>
                </a:solidFill>
              </a:rPr>
              <a:t>потенциал которого </a:t>
            </a:r>
            <a:r>
              <a:rPr lang="ru-RU" sz="1800" dirty="0">
                <a:solidFill>
                  <a:srgbClr val="434343"/>
                </a:solidFill>
              </a:rPr>
              <a:t>недооценен российским </a:t>
            </a:r>
            <a:r>
              <a:rPr lang="ru-RU" sz="1800" dirty="0" smtClean="0">
                <a:solidFill>
                  <a:srgbClr val="434343"/>
                </a:solidFill>
              </a:rPr>
              <a:t>рынком.</a:t>
            </a:r>
            <a:endParaRPr sz="1800" dirty="0">
              <a:solidFill>
                <a:srgbClr val="434343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rgbClr val="434343"/>
                </a:solidFill>
              </a:rPr>
              <a:t>OOH-видео </a:t>
            </a:r>
            <a:r>
              <a:rPr lang="ru-RU" sz="1800" dirty="0" smtClean="0">
                <a:solidFill>
                  <a:srgbClr val="434343"/>
                </a:solidFill>
              </a:rPr>
              <a:t> </a:t>
            </a:r>
            <a:r>
              <a:rPr lang="ru-RU" sz="1800" dirty="0">
                <a:solidFill>
                  <a:srgbClr val="434343"/>
                </a:solidFill>
              </a:rPr>
              <a:t>получает на 48% больше </a:t>
            </a:r>
            <a:r>
              <a:rPr lang="ru-RU" sz="1800" dirty="0" smtClean="0">
                <a:solidFill>
                  <a:srgbClr val="434343"/>
                </a:solidFill>
              </a:rPr>
              <a:t>откликов </a:t>
            </a:r>
            <a:r>
              <a:rPr lang="ru-RU" sz="1800" dirty="0">
                <a:solidFill>
                  <a:srgbClr val="434343"/>
                </a:solidFill>
              </a:rPr>
              <a:t>в случае, если </a:t>
            </a:r>
            <a:r>
              <a:rPr lang="ru-RU" sz="1800" dirty="0" smtClean="0">
                <a:solidFill>
                  <a:srgbClr val="434343"/>
                </a:solidFill>
              </a:rPr>
              <a:t>рекламный носитель </a:t>
            </a:r>
            <a:r>
              <a:rPr lang="ru-RU" sz="1800" dirty="0">
                <a:solidFill>
                  <a:srgbClr val="434343"/>
                </a:solidFill>
              </a:rPr>
              <a:t>предлагает возможности взаимодействия с рекламодателем через мобильный терминал (QR-код, штрих-код).</a:t>
            </a: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19246"/>
            <a:ext cx="4601850" cy="30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275" y="1719246"/>
            <a:ext cx="4601850" cy="3054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Shape 139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48957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ООН - Out-of-home</a:t>
            </a: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FFFFFF"/>
                </a:solidFill>
              </a:rPr>
              <a:t> </a:t>
            </a: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-9075" y="1126350"/>
            <a:ext cx="29289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Shape 141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910375" y="507076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910375" y="583276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94550" y="1663275"/>
            <a:ext cx="4678800" cy="3173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018375" y="1663275"/>
            <a:ext cx="4732800" cy="3173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132"/>
            <a:ext cx="12192000" cy="463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Shape 154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48957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КЕЙС КОМПАНИИ GAS STATION TV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FFFFFF"/>
                </a:solidFill>
              </a:rPr>
              <a:t> </a:t>
            </a: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-9075" y="1126350"/>
            <a:ext cx="48195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Shape 156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5585350"/>
            <a:ext cx="3623700" cy="389400"/>
          </a:xfrm>
          <a:prstGeom prst="rect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266025" y="4367200"/>
            <a:ext cx="354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https://player.vimeo.com/video/212847663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48375" y="5680365"/>
            <a:ext cx="127800" cy="1956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Shape 166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48957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СТАТИСТИКА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781975" y="1513470"/>
            <a:ext cx="1548300" cy="154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8" name="Shape 168"/>
          <p:cNvCxnSpPr/>
          <p:nvPr/>
        </p:nvCxnSpPr>
        <p:spPr>
          <a:xfrm>
            <a:off x="-9075" y="1126350"/>
            <a:ext cx="21579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82099" y="1516447"/>
            <a:ext cx="1548300" cy="1548600"/>
          </a:xfrm>
          <a:prstGeom prst="pie">
            <a:avLst>
              <a:gd name="adj1" fmla="val 8926504"/>
              <a:gd name="adj2" fmla="val 1620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88775" y="1723124"/>
            <a:ext cx="1135200" cy="11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018302" y="1869300"/>
            <a:ext cx="1351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0CF67"/>
                </a:solidFill>
                <a:latin typeface="Calibri"/>
                <a:ea typeface="Calibri"/>
                <a:cs typeface="Calibri"/>
                <a:sym typeface="Calibri"/>
              </a:rPr>
              <a:t>32%</a:t>
            </a:r>
            <a:endParaRPr sz="4000"/>
          </a:p>
        </p:txBody>
      </p:sp>
      <p:sp>
        <p:nvSpPr>
          <p:cNvPr id="173" name="Shape 173"/>
          <p:cNvSpPr/>
          <p:nvPr/>
        </p:nvSpPr>
        <p:spPr>
          <a:xfrm>
            <a:off x="3090436" y="1513470"/>
            <a:ext cx="1548300" cy="154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090560" y="1516447"/>
            <a:ext cx="1548300" cy="1548600"/>
          </a:xfrm>
          <a:prstGeom prst="pie">
            <a:avLst>
              <a:gd name="adj1" fmla="val 5435649"/>
              <a:gd name="adj2" fmla="val 1620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297236" y="1723124"/>
            <a:ext cx="1135200" cy="11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3326764" y="1869311"/>
            <a:ext cx="33381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0CF67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4000"/>
          </a:p>
        </p:txBody>
      </p:sp>
      <p:sp>
        <p:nvSpPr>
          <p:cNvPr id="177" name="Shape 177"/>
          <p:cNvSpPr/>
          <p:nvPr/>
        </p:nvSpPr>
        <p:spPr>
          <a:xfrm>
            <a:off x="5315210" y="1513470"/>
            <a:ext cx="1548300" cy="1548600"/>
          </a:xfrm>
          <a:prstGeom prst="ellipse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522010" y="1723124"/>
            <a:ext cx="1135200" cy="11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5482831" y="1908066"/>
            <a:ext cx="15483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rgbClr val="A0CF67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3500"/>
          </a:p>
        </p:txBody>
      </p:sp>
      <p:sp>
        <p:nvSpPr>
          <p:cNvPr id="180" name="Shape 180"/>
          <p:cNvSpPr/>
          <p:nvPr/>
        </p:nvSpPr>
        <p:spPr>
          <a:xfrm>
            <a:off x="7539983" y="1513470"/>
            <a:ext cx="1548300" cy="154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540107" y="1516447"/>
            <a:ext cx="1548300" cy="1548600"/>
          </a:xfrm>
          <a:prstGeom prst="pie">
            <a:avLst>
              <a:gd name="adj1" fmla="val 17872343"/>
              <a:gd name="adj2" fmla="val 1620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746784" y="1723124"/>
            <a:ext cx="1135200" cy="11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7852508" y="1915552"/>
            <a:ext cx="11844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rgbClr val="A0CF67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3500"/>
          </a:p>
        </p:txBody>
      </p:sp>
      <p:sp>
        <p:nvSpPr>
          <p:cNvPr id="184" name="Shape 184"/>
          <p:cNvSpPr/>
          <p:nvPr/>
        </p:nvSpPr>
        <p:spPr>
          <a:xfrm>
            <a:off x="9849775" y="1513470"/>
            <a:ext cx="1548300" cy="154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49899" y="1516447"/>
            <a:ext cx="1548300" cy="1548600"/>
          </a:xfrm>
          <a:prstGeom prst="pie">
            <a:avLst>
              <a:gd name="adj1" fmla="val 20132889"/>
              <a:gd name="adj2" fmla="val 1620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0056575" y="1723124"/>
            <a:ext cx="1135200" cy="11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10086104" y="1869311"/>
            <a:ext cx="33381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0CF67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sz="4000"/>
          </a:p>
        </p:txBody>
      </p:sp>
      <p:sp>
        <p:nvSpPr>
          <p:cNvPr id="188" name="Shape 188"/>
          <p:cNvSpPr/>
          <p:nvPr/>
        </p:nvSpPr>
        <p:spPr>
          <a:xfrm>
            <a:off x="517950" y="3549975"/>
            <a:ext cx="2036400" cy="2519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2803950" y="3549975"/>
            <a:ext cx="2036400" cy="2519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5089950" y="3549975"/>
            <a:ext cx="2036400" cy="2519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375950" y="3549975"/>
            <a:ext cx="2036400" cy="2519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9661950" y="3549975"/>
            <a:ext cx="2036400" cy="25197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518050" y="3536323"/>
            <a:ext cx="2036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Средний чек на заправках с GSTV вырос на 32%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2804050" y="3536323"/>
            <a:ext cx="2036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Ролики компании GSTV получают отклик в два раза более эффективный, чем от  традиционного ТВ. В США при показах на традиционном ТВ только 80% аудитории являются водителями.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 России 42% населения автомобилисты.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142458" y="3536323"/>
            <a:ext cx="2036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100% попадание в целевую аудиторию для таких категорий, как автотовары, автострахование, рестораны быстрого питания, закуски и напитки с собой и т.д. </a:t>
            </a:r>
            <a:b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7382206" y="3536323"/>
            <a:ext cx="2036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97% тех водителей, которые заправлялись на АЗС с GSTV, предпочитают и далее </a:t>
            </a:r>
            <a:r>
              <a:rPr lang="ru-RU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делать выбор в </a:t>
            </a:r>
            <a:r>
              <a:rPr lang="ru-RU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пользу станций, оснащенных оборудованием  </a:t>
            </a:r>
            <a:r>
              <a:rPr lang="en-US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GSTV </a:t>
            </a:r>
            <a:r>
              <a:rPr lang="ru-RU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dirty="0" err="1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Nielsen</a:t>
            </a:r>
            <a:r>
              <a:rPr lang="ru-RU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ru-RU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721945" y="3536323"/>
            <a:ext cx="2036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Визиты в McDonald’s после просмотра роликов на GSTV в последующие 3-4 дня случались на 82% чаще, чем у тех, кто ролика не видел. (Placed).</a:t>
            </a:r>
            <a:br>
              <a:rPr lang="ru-RU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0" y="6271150"/>
            <a:ext cx="4160700" cy="389400"/>
          </a:xfrm>
          <a:prstGeom prst="rect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282335" y="4900594"/>
            <a:ext cx="387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https://www.youtube.com/watch?v=ZG6KYHG5lKI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 rot="5400000">
            <a:off x="1443775" y="3112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5400000">
            <a:off x="3752236" y="3112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5400000">
            <a:off x="5939575" y="3112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5400000">
            <a:off x="8248036" y="3112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5400000">
            <a:off x="10534036" y="3112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48375" y="6358678"/>
            <a:ext cx="127800" cy="1956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5097825" y="2027975"/>
            <a:ext cx="5840700" cy="33330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916725" y="1802250"/>
            <a:ext cx="3845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Gas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TV позиционирует себя как крупнейший оператор видео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контента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направленного на показы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для целевой аудитории 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 ситуациях повседневного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потребления топлива.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Текущий охват GSTV – сотни миллионов просмотров каждый месяц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от 75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млн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человек, посещающих АЗС в США. Это треть всего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взрослого населения 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страны.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1858" b="1848"/>
          <a:stretch/>
        </p:blipFill>
        <p:spPr>
          <a:xfrm>
            <a:off x="5141931" y="2081270"/>
            <a:ext cx="5736445" cy="32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Shape 214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Shape 215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48957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ПРОСТОТА РЕШЕНИЯ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-9075" y="1126350"/>
            <a:ext cx="31986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Shape 217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Shape 218"/>
          <p:cNvCxnSpPr/>
          <p:nvPr/>
        </p:nvCxnSpPr>
        <p:spPr>
          <a:xfrm>
            <a:off x="-9075" y="63841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Shape 219"/>
          <p:cNvSpPr txBox="1"/>
          <p:nvPr/>
        </p:nvSpPr>
        <p:spPr>
          <a:xfrm>
            <a:off x="7191661" y="6354613"/>
            <a:ext cx="45774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7B7B7"/>
                </a:solidFill>
              </a:rPr>
              <a:t>RusHOLTS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287975" y="5531100"/>
            <a:ext cx="90093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США показы от GSTV доступны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станциях сетей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Speedway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Tesoro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Sunoco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BP,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Chevron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Conoco-Phillips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Gulf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Arco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Marathon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Exxon-Mobil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Murphy</a:t>
            </a:r>
            <a:r>
              <a:rPr lang="ru-RU" sz="1800" dirty="0" smtClean="0">
                <a:solidFill>
                  <a:srgbClr val="1D212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7" y="1684196"/>
            <a:ext cx="5190518" cy="3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r="8349"/>
          <a:stretch/>
        </p:blipFill>
        <p:spPr>
          <a:xfrm>
            <a:off x="7150650" y="1684200"/>
            <a:ext cx="5041350" cy="3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5400" y="1681892"/>
            <a:ext cx="5500650" cy="366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Shape 229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Shape 230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77850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КТО ИСПОЛЬЗУЕТ ДАННЫЙ ПРОДУКТ?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231" name="Shape 231"/>
          <p:cNvCxnSpPr/>
          <p:nvPr/>
        </p:nvCxnSpPr>
        <p:spPr>
          <a:xfrm>
            <a:off x="-9075" y="1126350"/>
            <a:ext cx="54072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Shape 232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910375" y="5779026"/>
            <a:ext cx="224700" cy="3444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975" y="1561125"/>
            <a:ext cx="3226450" cy="48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8000" y="0"/>
            <a:ext cx="839148" cy="11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Shape 240"/>
          <p:cNvCxnSpPr/>
          <p:nvPr/>
        </p:nvCxnSpPr>
        <p:spPr>
          <a:xfrm>
            <a:off x="-9075" y="1126350"/>
            <a:ext cx="9862500" cy="0"/>
          </a:xfrm>
          <a:prstGeom prst="straightConnector1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Shape 241"/>
          <p:cNvSpPr txBox="1">
            <a:spLocks noGrp="1"/>
          </p:cNvSpPr>
          <p:nvPr>
            <p:ph type="subTitle" idx="4294967295"/>
          </p:nvPr>
        </p:nvSpPr>
        <p:spPr>
          <a:xfrm>
            <a:off x="420700" y="568475"/>
            <a:ext cx="7785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A0CF67"/>
                </a:solidFill>
              </a:rPr>
              <a:t>РЕКЛАМНЫЕ ВОЗМОЖНОСТИ  РЕШЕНИЯ</a:t>
            </a: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A0CF6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</a:endParaRPr>
          </a:p>
        </p:txBody>
      </p:sp>
      <p:cxnSp>
        <p:nvCxnSpPr>
          <p:cNvPr id="242" name="Shape 242"/>
          <p:cNvCxnSpPr/>
          <p:nvPr/>
        </p:nvCxnSpPr>
        <p:spPr>
          <a:xfrm>
            <a:off x="-9075" y="1126350"/>
            <a:ext cx="57516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Shape 243"/>
          <p:cNvSpPr/>
          <p:nvPr/>
        </p:nvSpPr>
        <p:spPr>
          <a:xfrm>
            <a:off x="0" y="694600"/>
            <a:ext cx="378600" cy="240900"/>
          </a:xfrm>
          <a:prstGeom prst="homePlate">
            <a:avLst>
              <a:gd name="adj" fmla="val 50000"/>
            </a:avLst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0" y="6042550"/>
            <a:ext cx="4305000" cy="389400"/>
          </a:xfrm>
          <a:prstGeom prst="rect">
            <a:avLst/>
          </a:prstGeom>
          <a:solidFill>
            <a:srgbClr val="A0C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258537" y="4824400"/>
            <a:ext cx="482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https://www.youtube.com/watch?v=fNQNWgeMMhI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916725" y="1802250"/>
            <a:ext cx="3845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Гибкость решений - база для общения с современными потребителями.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GSTV это крайне высокий уровень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настраиваемости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контента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: подборка видео может отличаться от станции к станции с учетом локальных особенностей, договоренностей с рекламодателями, сезонности и </a:t>
            </a:r>
            <a:r>
              <a:rPr lang="ru-RU" sz="18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множества </a:t>
            </a:r>
            <a: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других параметров.</a:t>
            </a:r>
            <a:br>
              <a:rPr lang="ru-RU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48375" y="6137565"/>
            <a:ext cx="127800" cy="1956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575576" y="1518362"/>
            <a:ext cx="3322200" cy="4921200"/>
          </a:xfrm>
          <a:prstGeom prst="rect">
            <a:avLst/>
          </a:prstGeom>
          <a:noFill/>
          <a:ln w="9525" cap="flat" cmpd="sng">
            <a:solidFill>
              <a:srgbClr val="A0CF6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1371</Words>
  <Application>Microsoft Office PowerPoint</Application>
  <PresentationFormat>Произвольный</PresentationFormat>
  <Paragraphs>121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ИНСТРУМЕНТЫ  ПОВЫШЕНИЯ ПРОДАЖ  ТОПЛИВА НА АЗС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 ПОВЫШЕНИЯ ПРОДАЖ  ТОПЛИВА НА АЗС</dc:title>
  <dc:creator>Александр Кузьмин</dc:creator>
  <cp:lastModifiedBy>kuzmin</cp:lastModifiedBy>
  <cp:revision>23</cp:revision>
  <dcterms:modified xsi:type="dcterms:W3CDTF">2018-03-15T06:53:20Z</dcterms:modified>
</cp:coreProperties>
</file>