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23" r:id="rId5"/>
    <p:sldId id="327" r:id="rId6"/>
    <p:sldId id="318" r:id="rId7"/>
    <p:sldId id="322" r:id="rId8"/>
    <p:sldId id="325" r:id="rId9"/>
    <p:sldId id="277" r:id="rId10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1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0000"/>
    <a:srgbClr val="680000"/>
    <a:srgbClr val="800000"/>
    <a:srgbClr val="8C4306"/>
    <a:srgbClr val="D2C8DE"/>
    <a:srgbClr val="B6A7C9"/>
    <a:srgbClr val="A38FBB"/>
    <a:srgbClr val="9B85B5"/>
    <a:srgbClr val="B4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8" autoAdjust="0"/>
  </p:normalViewPr>
  <p:slideViewPr>
    <p:cSldViewPr>
      <p:cViewPr>
        <p:scale>
          <a:sx n="130" d="100"/>
          <a:sy n="130" d="100"/>
        </p:scale>
        <p:origin x="-72" y="1098"/>
      </p:cViewPr>
      <p:guideLst>
        <p:guide orient="horz" pos="1661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9E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9E0000"/>
                </a:solidFill>
              </a:rPr>
              <a:t>Доли </a:t>
            </a:r>
            <a:r>
              <a:rPr lang="ru-RU" sz="2000" dirty="0">
                <a:solidFill>
                  <a:srgbClr val="9E0000"/>
                </a:solidFill>
              </a:rPr>
              <a:t>рынка</a:t>
            </a:r>
          </a:p>
        </c:rich>
      </c:tx>
      <c:layout>
        <c:manualLayout>
          <c:xMode val="edge"/>
          <c:yMode val="edge"/>
          <c:x val="0"/>
          <c:y val="8.233825804639227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9596588033428394E-2"/>
          <c:y val="1.0636693648337388E-2"/>
          <c:w val="0.9063293378924977"/>
          <c:h val="0.978835684923897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ранка</c:v>
                </c:pt>
              </c:strCache>
            </c:strRef>
          </c:tx>
          <c:dPt>
            <c:idx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</c:dPt>
          <c:dPt>
            <c:idx val="3"/>
            <c:explosion val="4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7182776885905018"/>
                  <c:y val="0.1180016089333988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lnSpc>
                        <a:spcPts val="3000"/>
                      </a:lnSpc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>
                        <a:solidFill>
                          <a:schemeClr val="bg1"/>
                        </a:solidFill>
                      </a:rPr>
                      <a:t>С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ША 
</a:t>
                    </a:r>
                    <a:r>
                      <a:rPr lang="ru-RU" sz="3600" dirty="0">
                        <a:solidFill>
                          <a:schemeClr val="bg1"/>
                        </a:solidFill>
                      </a:rPr>
                      <a:t>40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45140586231157"/>
                      <c:h val="0.322664364588057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036652594141932E-2"/>
                  <c:y val="-3.49894774435177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lnSpc>
                        <a:spcPts val="3000"/>
                      </a:lnSpc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</a:rPr>
                      <a:t>Е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С </a:t>
                    </a:r>
                    <a:r>
                      <a:rPr lang="ru-RU" sz="3600" dirty="0">
                        <a:solidFill>
                          <a:schemeClr val="bg1"/>
                        </a:solidFill>
                      </a:rPr>
                      <a:t>20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17283182818099"/>
                      <c:h val="0.317385412035158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42654416998936"/>
                  <c:y val="-0.1301510943228530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lnSpc>
                        <a:spcPts val="2000"/>
                      </a:lnSpc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>
                        <a:solidFill>
                          <a:schemeClr val="bg1"/>
                        </a:solidFill>
                      </a:rPr>
                      <a:t>Азия
</a:t>
                    </a:r>
                    <a:r>
                      <a:rPr lang="ru-RU" sz="2800" dirty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z="18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428730141095443"/>
                  <c:y val="0.210403844017331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lnSpc>
                        <a:spcPts val="3000"/>
                      </a:lnSpc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>
                        <a:solidFill>
                          <a:schemeClr val="bg1"/>
                        </a:solidFill>
                      </a:rPr>
                      <a:t>Россия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3600" dirty="0">
                        <a:solidFill>
                          <a:schemeClr val="bg1"/>
                        </a:solidFill>
                      </a:rPr>
                      <a:t>35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559024424636577"/>
                      <c:h val="0.3446878261202144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США и Канада</c:v>
                </c:pt>
                <c:pt idx="1">
                  <c:v>ЕЭС</c:v>
                </c:pt>
                <c:pt idx="2">
                  <c:v>Азия</c:v>
                </c:pt>
                <c:pt idx="3">
                  <c:v>Россия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5.0000000000000031E-2</c:v>
                </c:pt>
                <c:pt idx="3">
                  <c:v>0.3500000000000002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prstDash val="solid"/>
    </a:ln>
    <a:effectLst>
      <a:outerShdw blurRad="50800" dist="50800" dir="5400000" sx="10000" sy="10000" algn="ctr" rotWithShape="0">
        <a:srgbClr val="000000">
          <a:alpha val="43137"/>
        </a:srgb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>
        <c:manualLayout>
          <c:layoutTarget val="inner"/>
          <c:xMode val="edge"/>
          <c:yMode val="edge"/>
          <c:x val="0.32754297141587463"/>
          <c:y val="0.17024104809610538"/>
          <c:w val="0.64812129718013234"/>
          <c:h val="0.803912186085603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производителей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Азия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производителей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Страны ЕС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производителей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США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производителей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gapWidth val="50"/>
        <c:axId val="106960768"/>
        <c:axId val="106962304"/>
      </c:barChart>
      <c:catAx>
        <c:axId val="106960768"/>
        <c:scaling>
          <c:orientation val="minMax"/>
        </c:scaling>
        <c:delete val="1"/>
        <c:axPos val="r"/>
        <c:numFmt formatCode="General" sourceLinked="0"/>
        <c:tickLblPos val="none"/>
        <c:crossAx val="106962304"/>
        <c:crosses val="autoZero"/>
        <c:auto val="1"/>
        <c:lblAlgn val="ctr"/>
        <c:lblOffset val="100"/>
      </c:catAx>
      <c:valAx>
        <c:axId val="106962304"/>
        <c:scaling>
          <c:orientation val="maxMin"/>
        </c:scaling>
        <c:axPos val="b"/>
        <c:majorGridlines/>
        <c:minorGridlines/>
        <c:numFmt formatCode="General" sourceLinked="1"/>
        <c:majorTickMark val="none"/>
        <c:tickLblPos val="none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6960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0.32653</cdr:x>
      <cdr:y>0.05865</cdr:y>
    </cdr:from>
    <cdr:to>
      <cdr:x>1</cdr:x>
      <cdr:y>0.15668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94256"/>
          <a:ext cx="2376264" cy="324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8C4306"/>
              </a:solidFill>
            </a:rPr>
            <a:t>Количество производителей</a:t>
          </a:r>
          <a:endParaRPr lang="ru-RU" sz="1400" b="1" dirty="0">
            <a:solidFill>
              <a:srgbClr val="8C430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59C8BE-B5F3-4114-8704-5F3920AB021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95DF3-92EF-42F3-AC9B-CC93A673A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94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79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37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4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2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14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5DF3-92EF-42F3-AC9B-CC93A673A0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66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4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5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Autofit/>
          </a:bodyPr>
          <a:lstStyle>
            <a:lvl1pPr>
              <a:defRPr lang="ru-RU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>
              <a:lnSpc>
                <a:spcPts val="2500"/>
              </a:lnSpc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1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26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5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3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5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87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27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20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180695"/>
            <a:ext cx="5328592" cy="2336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6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</a:t>
            </a:r>
            <a:r>
              <a:rPr lang="ru-RU" sz="3600" b="1" spc="950" dirty="0" smtClean="0">
                <a:solidFill>
                  <a:srgbClr val="6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</a:t>
            </a:r>
            <a:r>
              <a:rPr lang="ru-RU" sz="3600" b="1" dirty="0" smtClean="0">
                <a:solidFill>
                  <a:srgbClr val="6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промышленного обогрева </a:t>
            </a:r>
          </a:p>
          <a:p>
            <a:pPr>
              <a:lnSpc>
                <a:spcPts val="3500"/>
              </a:lnSpc>
            </a:pPr>
            <a:r>
              <a:rPr lang="ru-RU" sz="3600" b="1" spc="130" dirty="0" smtClean="0">
                <a:solidFill>
                  <a:srgbClr val="6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800" y="5517232"/>
            <a:ext cx="611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Потенциал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российских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6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производителей</a:t>
            </a:r>
            <a:endParaRPr lang="ru-RU" sz="2000" b="1" dirty="0">
              <a:solidFill>
                <a:srgbClr val="68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3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00" y="476672"/>
            <a:ext cx="6696744" cy="648072"/>
          </a:xfrm>
        </p:spPr>
        <p:txBody>
          <a:bodyPr lIns="0">
            <a:noAutofit/>
          </a:bodyPr>
          <a:lstStyle/>
          <a:p>
            <a:pPr lvl="0" algn="l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ОБЗОР РОССИЙСКОГО РЫНКА</a:t>
            </a:r>
            <a:b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ЭЛЕКТРООБОГРЕВА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76" t="3924" r="5877" b="47954"/>
          <a:stretch/>
        </p:blipFill>
        <p:spPr bwMode="auto">
          <a:xfrm>
            <a:off x="3076145" y="3316198"/>
            <a:ext cx="6066679" cy="3429000"/>
          </a:xfrm>
          <a:prstGeom prst="rect">
            <a:avLst/>
          </a:prstGeom>
          <a:ln>
            <a:noFill/>
          </a:ln>
          <a:effectLst>
            <a:outerShdw blurRad="508000" dir="8400000" algn="tl" rotWithShape="0">
              <a:prstClr val="black">
                <a:alpha val="1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32451104"/>
              </p:ext>
            </p:extLst>
          </p:nvPr>
        </p:nvGraphicFramePr>
        <p:xfrm>
          <a:off x="251520" y="2564904"/>
          <a:ext cx="38884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20" y="6309320"/>
            <a:ext cx="9132804" cy="28469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spc="-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Мировому уровню развития соответствует только одна </a:t>
            </a:r>
            <a:r>
              <a:rPr lang="ru-RU" sz="1600" b="1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российская </a:t>
            </a:r>
            <a:r>
              <a:rPr lang="ru-RU" sz="1600" b="1" spc="-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</a:t>
            </a:r>
            <a:endParaRPr lang="ru-RU" sz="1600" b="1" spc="-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373077791"/>
              </p:ext>
            </p:extLst>
          </p:nvPr>
        </p:nvGraphicFramePr>
        <p:xfrm>
          <a:off x="5220072" y="1052736"/>
          <a:ext cx="35283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051720" y="1264714"/>
            <a:ext cx="4110410" cy="1118255"/>
            <a:chOff x="251520" y="1409362"/>
            <a:chExt cx="4110410" cy="1118255"/>
          </a:xfrm>
          <a:solidFill>
            <a:schemeClr val="bg1">
              <a:alpha val="5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251520" y="1409362"/>
              <a:ext cx="3525324" cy="1118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Российские производители </a:t>
              </a:r>
            </a:p>
            <a:p>
              <a:pPr>
                <a:lnSpc>
                  <a:spcPts val="2000"/>
                </a:lnSpc>
              </a:pPr>
              <a:r>
                <a:rPr lang="ru-RU" kern="0" spc="-13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составляют</a:t>
              </a:r>
            </a:p>
            <a:p>
              <a:pPr>
                <a:lnSpc>
                  <a:spcPts val="2000"/>
                </a:lnSpc>
              </a:pPr>
              <a:r>
                <a:rPr lang="ru-RU" spc="1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 более</a:t>
              </a:r>
            </a:p>
            <a:p>
              <a:pPr>
                <a:lnSpc>
                  <a:spcPts val="2000"/>
                </a:lnSpc>
              </a:pPr>
              <a:r>
                <a:rPr lang="ru-RU" spc="11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 общего объема рынка</a:t>
              </a:r>
              <a:endParaRPr lang="ru-RU" spc="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96429" y="1630541"/>
              <a:ext cx="276550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9E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  <a:r>
                <a:rPr lang="ru-RU" sz="3600" b="1" baseline="30000" dirty="0" smtClean="0">
                  <a:solidFill>
                    <a:srgbClr val="9E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 </a:t>
              </a:r>
              <a:r>
                <a:rPr lang="ru-RU" sz="3600" b="1" dirty="0" smtClean="0">
                  <a:solidFill>
                    <a:srgbClr val="9E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- 35</a:t>
              </a:r>
              <a:r>
                <a:rPr lang="ru-RU" sz="3600" b="1" baseline="30000" dirty="0" smtClean="0">
                  <a:solidFill>
                    <a:srgbClr val="9E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</a:t>
              </a:r>
              <a:endParaRPr lang="ru-RU" sz="3600" baseline="30000" dirty="0">
                <a:solidFill>
                  <a:srgbClr val="9E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155849" y="1736880"/>
            <a:ext cx="1510861" cy="2348903"/>
            <a:chOff x="7219418" y="1736880"/>
            <a:chExt cx="1510861" cy="2348903"/>
          </a:xfrm>
        </p:grpSpPr>
        <p:sp>
          <p:nvSpPr>
            <p:cNvPr id="13" name="TextBox 12"/>
            <p:cNvSpPr txBox="1"/>
            <p:nvPr/>
          </p:nvSpPr>
          <p:spPr>
            <a:xfrm>
              <a:off x="7827468" y="173688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США </a:t>
              </a:r>
              <a:r>
                <a:rPr lang="ru-RU" sz="3200" dirty="0" smtClean="0">
                  <a:solidFill>
                    <a:schemeClr val="bg1"/>
                  </a:solidFill>
                </a:rPr>
                <a:t>7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6936" y="2924944"/>
              <a:ext cx="963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АЗИЯ </a:t>
              </a:r>
              <a:r>
                <a:rPr lang="ru-RU" sz="3200" dirty="0" smtClean="0">
                  <a:solidFill>
                    <a:schemeClr val="bg1"/>
                  </a:solidFill>
                </a:rPr>
                <a:t>6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19418" y="2312944"/>
              <a:ext cx="14521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Страны ЕС </a:t>
              </a:r>
              <a:r>
                <a:rPr lang="ru-RU" sz="3200" dirty="0" smtClean="0">
                  <a:solidFill>
                    <a:schemeClr val="bg1"/>
                  </a:solidFill>
                </a:rPr>
                <a:t>7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7897" y="3501008"/>
              <a:ext cx="1111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Россия </a:t>
              </a:r>
              <a:r>
                <a:rPr lang="ru-RU" sz="3200" dirty="0" smtClean="0">
                  <a:solidFill>
                    <a:schemeClr val="bg1"/>
                  </a:solidFill>
                </a:rPr>
                <a:t>5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1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00" y="476672"/>
            <a:ext cx="6696744" cy="648072"/>
          </a:xfrm>
        </p:spPr>
        <p:txBody>
          <a:bodyPr lIns="0">
            <a:noAutofit/>
          </a:bodyPr>
          <a:lstStyle/>
          <a:p>
            <a:pPr lvl="0" algn="l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КЛЮЧЕВЫЕ НАПРАВЛЕНИЯ</a:t>
            </a:r>
            <a:b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РАЗВИТИЯ ПРОИЗВОДСТВА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2997352"/>
            <a:ext cx="5091664" cy="3600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652120" y="3080118"/>
            <a:ext cx="2952328" cy="1908215"/>
            <a:chOff x="5652120" y="3080118"/>
            <a:chExt cx="2952328" cy="1908215"/>
          </a:xfrm>
        </p:grpSpPr>
        <p:sp>
          <p:nvSpPr>
            <p:cNvPr id="5" name="TextBox 4"/>
            <p:cNvSpPr txBox="1"/>
            <p:nvPr/>
          </p:nvSpPr>
          <p:spPr>
            <a:xfrm>
              <a:off x="5652120" y="3080118"/>
              <a:ext cx="2952328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0" lvl="4"/>
              <a:r>
                <a:rPr lang="ru-RU" sz="2800" b="1" dirty="0" smtClean="0"/>
                <a:t>Т</a:t>
              </a:r>
              <a:r>
                <a:rPr lang="ru-RU" dirty="0" smtClean="0"/>
                <a:t>ехнологии обогрева </a:t>
              </a:r>
            </a:p>
            <a:p>
              <a:pPr marL="76200" lvl="1"/>
              <a:r>
                <a:rPr lang="ru-RU" dirty="0" smtClean="0"/>
                <a:t>длинных трубопроводов</a:t>
              </a:r>
            </a:p>
            <a:p>
              <a:pPr marL="85725" lvl="3"/>
              <a:r>
                <a:rPr lang="ru-RU" dirty="0" smtClean="0"/>
                <a:t>с применением поверхностного эффекта или скин-эффекта</a:t>
              </a:r>
              <a:endParaRPr lang="ru-RU" dirty="0"/>
            </a:p>
          </p:txBody>
        </p:sp>
        <p:pic>
          <p:nvPicPr>
            <p:cNvPr id="20" name="Рисунок 22" descr="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575" y="3116125"/>
              <a:ext cx="1260000" cy="68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59999" y="1262177"/>
            <a:ext cx="5004089" cy="1446743"/>
            <a:chOff x="359999" y="1262177"/>
            <a:chExt cx="5004089" cy="144674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9999" y="1334185"/>
              <a:ext cx="5004089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0" lvl="3">
                <a:lnSpc>
                  <a:spcPts val="2500"/>
                </a:lnSpc>
              </a:pPr>
              <a:r>
                <a:rPr lang="ru-RU" sz="2800" b="1" dirty="0" smtClean="0"/>
                <a:t>Т</a:t>
              </a:r>
              <a:r>
                <a:rPr lang="ru-RU" dirty="0" smtClean="0"/>
                <a:t>ехнологии производства </a:t>
              </a:r>
            </a:p>
            <a:p>
              <a:pPr>
                <a:lnSpc>
                  <a:spcPts val="2500"/>
                </a:lnSpc>
              </a:pPr>
              <a:r>
                <a:rPr lang="ru-RU" dirty="0" smtClean="0"/>
                <a:t>полупроводящих полимерных материалов </a:t>
              </a:r>
            </a:p>
            <a:p>
              <a:pPr>
                <a:lnSpc>
                  <a:spcPts val="2500"/>
                </a:lnSpc>
              </a:pPr>
              <a:r>
                <a:rPr lang="ru-RU" dirty="0" smtClean="0"/>
                <a:t>в процессе изготовления современных саморегулирующихся кабелей</a:t>
              </a:r>
              <a:endParaRPr lang="ru-RU" dirty="0"/>
            </a:p>
          </p:txBody>
        </p:sp>
        <p:pic>
          <p:nvPicPr>
            <p:cNvPr id="22" name="Рисунок 18" descr="cable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262177"/>
              <a:ext cx="139837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5652120" y="1399610"/>
            <a:ext cx="2844424" cy="1302209"/>
            <a:chOff x="5742184" y="5367151"/>
            <a:chExt cx="2844424" cy="130220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742184" y="5592142"/>
              <a:ext cx="284442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0" lvl="3"/>
              <a:r>
                <a:rPr lang="ru-RU" sz="2800" b="1" dirty="0" smtClean="0"/>
                <a:t>Т</a:t>
              </a:r>
              <a:r>
                <a:rPr lang="ru-RU" dirty="0" smtClean="0"/>
                <a:t>ехнологии</a:t>
              </a:r>
            </a:p>
            <a:p>
              <a:r>
                <a:rPr lang="ru-RU" dirty="0" smtClean="0"/>
                <a:t> радиационного сшивания</a:t>
              </a:r>
            </a:p>
            <a:p>
              <a:r>
                <a:rPr lang="ru-RU" dirty="0" smtClean="0"/>
                <a:t> полимеров</a:t>
              </a:r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0639" y="5367151"/>
              <a:ext cx="1260000" cy="67199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652120" y="5301208"/>
            <a:ext cx="3294312" cy="1440160"/>
            <a:chOff x="5652120" y="5301208"/>
            <a:chExt cx="3294312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652120" y="5366633"/>
              <a:ext cx="3294312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0" lvl="4">
                <a:lnSpc>
                  <a:spcPts val="2500"/>
                </a:lnSpc>
              </a:pPr>
              <a:r>
                <a:rPr lang="ru-RU" sz="2800" b="1" dirty="0"/>
                <a:t>Т</a:t>
              </a:r>
              <a:r>
                <a:rPr lang="ru-RU" dirty="0"/>
                <a:t>ехнологии </a:t>
              </a:r>
              <a:endParaRPr lang="ru-RU" dirty="0" smtClean="0"/>
            </a:p>
            <a:p>
              <a:pPr marL="1440000" lvl="4">
                <a:lnSpc>
                  <a:spcPts val="2500"/>
                </a:lnSpc>
              </a:pPr>
              <a:r>
                <a:rPr lang="ru-RU" dirty="0" smtClean="0"/>
                <a:t>производства</a:t>
              </a:r>
            </a:p>
            <a:p>
              <a:pPr marL="68400" lvl="1">
                <a:lnSpc>
                  <a:spcPts val="2500"/>
                </a:lnSpc>
              </a:pPr>
              <a:r>
                <a:rPr lang="ru-RU" dirty="0" smtClean="0"/>
                <a:t>интеллектуальных </a:t>
              </a:r>
            </a:p>
            <a:p>
              <a:pPr marL="68400" lvl="1">
                <a:lnSpc>
                  <a:spcPts val="2500"/>
                </a:lnSpc>
              </a:pPr>
              <a:r>
                <a:rPr lang="ru-RU" dirty="0" smtClean="0"/>
                <a:t>систем управления</a:t>
              </a:r>
              <a:endParaRPr lang="ru-RU" dirty="0"/>
            </a:p>
          </p:txBody>
        </p:sp>
        <p:pic>
          <p:nvPicPr>
            <p:cNvPr id="1026" name="Picture 2" descr="F:\ОФИС\01 Информация О КОМПАНИИ\Презентации\Картинки Фл\ССТ\Испытания333.jpg"/>
            <p:cNvPicPr>
              <a:picLocks noChangeArrowheads="1"/>
            </p:cNvPicPr>
            <p:nvPr/>
          </p:nvPicPr>
          <p:blipFill>
            <a:blip r:embed="rId7" cstate="print"/>
            <a:srcRect t="23171" b="14228"/>
            <a:stretch>
              <a:fillRect/>
            </a:stretch>
          </p:blipFill>
          <p:spPr bwMode="auto">
            <a:xfrm>
              <a:off x="5790575" y="5301208"/>
              <a:ext cx="1260000" cy="673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41103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00" y="476672"/>
            <a:ext cx="7560840" cy="648072"/>
          </a:xfrm>
        </p:spPr>
        <p:txBody>
          <a:bodyPr lIns="0">
            <a:noAutofit/>
          </a:bodyPr>
          <a:lstStyle/>
          <a:p>
            <a:pPr lvl="0" algn="l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ЛИДЕР В СЕГМЕНТЕ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ПРОМЫШЛЕННОГО ОБОГРЕВА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:\Картинки Фл\ССТ\Кабель\Новое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1728000"/>
            <a:ext cx="3600000" cy="51405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38087" y="5589240"/>
            <a:ext cx="4428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ССТ располагает </a:t>
            </a:r>
            <a:r>
              <a:rPr lang="ru-RU" sz="1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полной инфраструктурой 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необходимой </a:t>
            </a:r>
            <a:r>
              <a:rPr lang="ru-RU" sz="1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lang="ru-RU" sz="16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разработки и внедрения </a:t>
            </a:r>
            <a:r>
              <a:rPr lang="ru-RU" sz="1600" spc="-10" dirty="0" smtClean="0">
                <a:latin typeface="Arial Narrow" panose="020B0606020202030204" pitchFamily="34" charset="0"/>
              </a:rPr>
              <a:t>инновационных продуктов</a:t>
            </a:r>
            <a:r>
              <a:rPr lang="en-US" sz="1600" spc="-10" dirty="0" smtClean="0">
                <a:latin typeface="Arial Narrow" panose="020B0606020202030204" pitchFamily="34" charset="0"/>
              </a:rPr>
              <a:t> </a:t>
            </a:r>
            <a:r>
              <a:rPr lang="ru-RU" sz="1600" spc="-1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1600" spc="-1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нулевого </a:t>
            </a:r>
            <a:r>
              <a:rPr lang="ru-RU" sz="1400" b="1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цикла</a:t>
            </a:r>
            <a:r>
              <a:rPr lang="ru-RU" sz="1600" spc="-1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16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16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серийного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выпуска </a:t>
            </a:r>
            <a:r>
              <a:rPr lang="ru-RU" sz="16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изделий.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8087" y="1792956"/>
            <a:ext cx="3978329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омпания производит </a:t>
            </a:r>
          </a:p>
          <a:p>
            <a:pPr>
              <a:lnSpc>
                <a:spcPts val="1700"/>
              </a:lnSpc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полный ассортимент</a:t>
            </a:r>
          </a:p>
          <a:p>
            <a:pPr>
              <a:lnSpc>
                <a:spcPts val="17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 и технических</a:t>
            </a:r>
          </a:p>
          <a:p>
            <a:pPr>
              <a:lnSpc>
                <a:spcPts val="17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решений в области </a:t>
            </a:r>
          </a:p>
          <a:p>
            <a:pPr>
              <a:lnSpc>
                <a:spcPts val="17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промышленного </a:t>
            </a:r>
          </a:p>
          <a:p>
            <a:pPr>
              <a:lnSpc>
                <a:spcPts val="17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электрообогрева </a:t>
            </a:r>
          </a:p>
          <a:p>
            <a:pPr>
              <a:lnSpc>
                <a:spcPts val="17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мирового уровня качества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1570" y="4365104"/>
            <a:ext cx="3094117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</a:p>
          <a:p>
            <a:pPr>
              <a:lnSpc>
                <a:spcPts val="2500"/>
              </a:lnSpc>
            </a:pPr>
            <a:r>
              <a:rPr lang="ru-RU" sz="2800" b="1" spc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Инжиниринг</a:t>
            </a: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038629" y="1124744"/>
            <a:ext cx="2105371" cy="2016224"/>
            <a:chOff x="7038629" y="1124744"/>
            <a:chExt cx="2105371" cy="2016224"/>
          </a:xfrm>
        </p:grpSpPr>
        <p:pic>
          <p:nvPicPr>
            <p:cNvPr id="9" name="Рисунок 13" descr="12.png"/>
            <p:cNvPicPr>
              <a:picLocks noChangeAspect="1"/>
            </p:cNvPicPr>
            <p:nvPr/>
          </p:nvPicPr>
          <p:blipFill>
            <a:blip r:embed="rId4" cstate="print"/>
            <a:srcRect l="4770" b="17945"/>
            <a:stretch>
              <a:fillRect/>
            </a:stretch>
          </p:blipFill>
          <p:spPr bwMode="auto">
            <a:xfrm>
              <a:off x="7038629" y="1124744"/>
              <a:ext cx="1889855" cy="19442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7380312" y="2960968"/>
              <a:ext cx="1763688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anchor="ctr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on the market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87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60000" y="476672"/>
            <a:ext cx="7560840" cy="648072"/>
          </a:xfrm>
        </p:spPr>
        <p:txBody>
          <a:bodyPr lIns="0">
            <a:noAutofit/>
          </a:bodyPr>
          <a:lstStyle/>
          <a:p>
            <a:pPr lvl="0" algn="l"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ПОТЕНЦИАЛ </a:t>
            </a:r>
            <a:b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РОССИЙСКИХ ПРОИЗВОДИТЕЛЕЙ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9676" y="2106722"/>
            <a:ext cx="4058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ССТ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обладает научным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производственным потенциалом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достаточным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быстрого наращивания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производственных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мощностей</a:t>
            </a:r>
            <a:endPara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снятия зависимости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импортной 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2221789"/>
            <a:ext cx="4256077" cy="4644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049676" y="4653136"/>
            <a:ext cx="3550700" cy="2029887"/>
            <a:chOff x="4788024" y="3996000"/>
            <a:chExt cx="3550700" cy="202988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788024" y="4121273"/>
              <a:ext cx="19442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pc="50" dirty="0" smtClean="0"/>
                <a:t>Отечественный </a:t>
              </a:r>
            </a:p>
            <a:p>
              <a:pPr>
                <a:lnSpc>
                  <a:spcPts val="1500"/>
                </a:lnSpc>
              </a:pPr>
              <a:r>
                <a:rPr lang="ru-RU" spc="50" dirty="0" smtClean="0"/>
                <a:t>производитель </a:t>
              </a:r>
            </a:p>
            <a:p>
              <a:pPr>
                <a:lnSpc>
                  <a:spcPts val="1500"/>
                </a:lnSpc>
              </a:pPr>
              <a:r>
                <a:rPr lang="ru-RU" spc="90" dirty="0" smtClean="0"/>
                <a:t>подтверждает</a:t>
              </a:r>
              <a:r>
                <a:rPr lang="ru-RU" spc="100" dirty="0" smtClean="0"/>
                <a:t> </a:t>
              </a:r>
            </a:p>
            <a:p>
              <a:pPr>
                <a:lnSpc>
                  <a:spcPts val="1500"/>
                </a:lnSpc>
              </a:pPr>
              <a:r>
                <a:rPr lang="ru-RU" spc="160" dirty="0" smtClean="0"/>
                <a:t>готовность на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542398" y="3996000"/>
              <a:ext cx="1725793" cy="120032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7200" b="1" spc="-150" dirty="0">
                  <a:solidFill>
                    <a:srgbClr val="C00000"/>
                  </a:solidFill>
                </a:rPr>
                <a:t>100</a:t>
              </a:r>
              <a:r>
                <a:rPr lang="ru-RU" sz="4000" b="1" spc="-150" baseline="70000" dirty="0">
                  <a:solidFill>
                    <a:srgbClr val="C00000"/>
                  </a:solidFill>
                </a:rPr>
                <a:t>%</a:t>
              </a:r>
              <a:endParaRPr lang="ru-RU" sz="2000" spc="-150" baseline="70000" dirty="0">
                <a:solidFill>
                  <a:srgbClr val="C000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24398" y="4869160"/>
              <a:ext cx="3014326" cy="1156727"/>
            </a:xfrm>
            <a:prstGeom prst="rect">
              <a:avLst/>
            </a:prstGeom>
          </p:spPr>
          <p:txBody>
            <a:bodyPr wrap="square" lIns="5400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dirty="0"/>
                <a:t>удовлетворить </a:t>
              </a:r>
              <a:r>
                <a:rPr lang="ru-RU" dirty="0" smtClean="0"/>
                <a:t>потребности</a:t>
              </a:r>
            </a:p>
            <a:p>
              <a:pPr>
                <a:lnSpc>
                  <a:spcPts val="1700"/>
                </a:lnSpc>
              </a:pPr>
              <a:r>
                <a:rPr lang="ru-RU" b="1" spc="400" dirty="0"/>
                <a:t>российского рынка</a:t>
              </a:r>
              <a:r>
                <a:rPr lang="ru-RU" b="1" dirty="0"/>
                <a:t> </a:t>
              </a:r>
              <a:endParaRPr lang="ru-RU" b="1" dirty="0" smtClean="0"/>
            </a:p>
            <a:p>
              <a:pPr>
                <a:lnSpc>
                  <a:spcPts val="1700"/>
                </a:lnSpc>
              </a:pPr>
              <a:r>
                <a:rPr lang="ru-RU" dirty="0" smtClean="0"/>
                <a:t>систем промышленного </a:t>
              </a:r>
            </a:p>
            <a:p>
              <a:pPr>
                <a:lnSpc>
                  <a:spcPts val="1700"/>
                </a:lnSpc>
              </a:pPr>
              <a:r>
                <a:rPr lang="ru-RU" dirty="0" smtClean="0"/>
                <a:t>электрообогрева</a:t>
              </a:r>
            </a:p>
            <a:p>
              <a:pPr>
                <a:lnSpc>
                  <a:spcPts val="1500"/>
                </a:lnSpc>
              </a:pP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27048" y="1288146"/>
            <a:ext cx="68671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ССТ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сегодня –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центр компетенций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области промышленного электрообогрева</a:t>
            </a:r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1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93" b="29533"/>
          <a:stretch/>
        </p:blipFill>
        <p:spPr>
          <a:xfrm>
            <a:off x="1334608" y="753828"/>
            <a:ext cx="7593368" cy="61041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47456" y="5013176"/>
            <a:ext cx="4680520" cy="1470025"/>
          </a:xfrm>
          <a:solidFill>
            <a:schemeClr val="bg1">
              <a:alpha val="70000"/>
            </a:schemeClr>
          </a:solidFill>
        </p:spPr>
        <p:txBody>
          <a:bodyPr tIns="108000" bIns="0"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5400" b="1" spc="-19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76672"/>
            <a:ext cx="5760640" cy="373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77438"/>
            <a:ext cx="3995936" cy="54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55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5D8ED1-FBB7-42FE-9560-878B9EF9E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58E7E-6106-4C64-9712-E9F83D430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FAF37A-A8EE-48C1-ADE6-C2EBDD25E15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187</Words>
  <Application>Microsoft Office PowerPoint</Application>
  <PresentationFormat>Экран (4:3)</PresentationFormat>
  <Paragraphs>72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Слайд 1</vt:lpstr>
      <vt:lpstr>ОБЗОР РОССИЙСКОГО РЫНКА ЭЛЕКТРООБОГРЕВА </vt:lpstr>
      <vt:lpstr>КЛЮЧЕВЫЕ НАПРАВЛЕНИЯ РАЗВИТИЯ ПРОИЗВОДСТВА</vt:lpstr>
      <vt:lpstr>ЛИДЕР В СЕГМЕНТЕ ПРОМЫШЛЕННОГО ОБОГРЕВА</vt:lpstr>
      <vt:lpstr>ПОТЕНЦИАЛ  РОССИЙСКИХ ПРОИЗВОДИТЕЛЕЙ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ССТ представляет  новую линейку саморегулирующихся нагревательных лент VM, VL, VR, VC</dc:title>
  <dc:creator>Горева Лидия</dc:creator>
  <cp:lastModifiedBy>c400</cp:lastModifiedBy>
  <cp:revision>317</cp:revision>
  <cp:lastPrinted>2014-04-09T12:47:10Z</cp:lastPrinted>
  <dcterms:created xsi:type="dcterms:W3CDTF">2013-01-15T13:30:14Z</dcterms:created>
  <dcterms:modified xsi:type="dcterms:W3CDTF">2015-03-10T14:33:57Z</dcterms:modified>
</cp:coreProperties>
</file>