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8" r:id="rId3"/>
    <p:sldId id="267" r:id="rId4"/>
    <p:sldId id="269" r:id="rId5"/>
    <p:sldId id="270" r:id="rId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обложка" id="{90531B08-7CDB-E94B-A6BE-E3DC4BDD649D}">
          <p14:sldIdLst>
            <p14:sldId id="259"/>
          </p14:sldIdLst>
        </p14:section>
        <p14:section name="тело презентации" id="{BE8F38CE-5F2F-E44E-89B9-41F31378D9A8}">
          <p14:sldIdLst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222"/>
    <a:srgbClr val="463232"/>
    <a:srgbClr val="6D6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1094" autoAdjust="0"/>
  </p:normalViewPr>
  <p:slideViewPr>
    <p:cSldViewPr snapToGrid="0" snapToObjects="1">
      <p:cViewPr>
        <p:scale>
          <a:sx n="70" d="100"/>
          <a:sy n="70" d="100"/>
        </p:scale>
        <p:origin x="-996" y="-660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16BC-1E76-4941-82D0-807A0BAFB688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57242-3475-46F1-96A3-57D48D62E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21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79999"/>
            <a:ext cx="6661150" cy="151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Тема презентации                        </a:t>
            </a: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0000" y="4391999"/>
            <a:ext cx="6660890" cy="1512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5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ФИО спикера                                   Должность (в одну строку,                        или в две строки)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6390000"/>
            <a:ext cx="4824000" cy="43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Дата,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69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83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77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2573" y="2593075"/>
            <a:ext cx="6661150" cy="1512000"/>
          </a:xfrm>
        </p:spPr>
        <p:txBody>
          <a:bodyPr/>
          <a:lstStyle/>
          <a:p>
            <a:pPr algn="ctr"/>
            <a:r>
              <a:rPr lang="ru-RU" dirty="0" smtClean="0"/>
              <a:t>Цены на топливо: </a:t>
            </a:r>
            <a:br>
              <a:rPr lang="ru-RU" dirty="0" smtClean="0"/>
            </a:br>
            <a:r>
              <a:rPr lang="ru-RU" dirty="0" smtClean="0"/>
              <a:t>«островок стабильности»?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Курдин</a:t>
            </a:r>
            <a:endParaRPr lang="ru-RU" dirty="0" smtClean="0"/>
          </a:p>
          <a:p>
            <a:r>
              <a:rPr lang="ru-RU" dirty="0" smtClean="0"/>
              <a:t>Аналитический центр </a:t>
            </a:r>
          </a:p>
          <a:p>
            <a:r>
              <a:rPr lang="ru-RU" dirty="0" smtClean="0"/>
              <a:t>при Правительстве России	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Москва, 12 марта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0000" y="112568"/>
            <a:ext cx="8424000" cy="1080000"/>
          </a:xfrm>
        </p:spPr>
        <p:txBody>
          <a:bodyPr/>
          <a:lstStyle/>
          <a:p>
            <a:r>
              <a:rPr lang="ru-RU" dirty="0" smtClean="0"/>
              <a:t>Цены на бензин и </a:t>
            </a:r>
            <a:r>
              <a:rPr lang="ru-RU" dirty="0" err="1" smtClean="0"/>
              <a:t>диз</a:t>
            </a:r>
            <a:r>
              <a:rPr lang="ru-RU" dirty="0" smtClean="0"/>
              <a:t>. топливо в России</a:t>
            </a:r>
            <a:br>
              <a:rPr lang="ru-RU" dirty="0" smtClean="0"/>
            </a:br>
            <a:r>
              <a:rPr lang="ru-RU" dirty="0" smtClean="0"/>
              <a:t>(янв. 2012 = 100)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5513696" y="6480000"/>
            <a:ext cx="3630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1600" b="1" dirty="0" smtClean="0">
                <a:solidFill>
                  <a:srgbClr val="463232"/>
                </a:solidFill>
              </a:rPr>
              <a:t>Источник: Росстат</a:t>
            </a:r>
            <a:endParaRPr lang="ru-RU" sz="1600" b="1" dirty="0">
              <a:solidFill>
                <a:srgbClr val="46323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26" y="1192568"/>
            <a:ext cx="7287474" cy="47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875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0000" y="177421"/>
            <a:ext cx="8424000" cy="1080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цены на автомобильный бензин (2013)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01002" y="1692322"/>
          <a:ext cx="6945889" cy="36586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07964"/>
                <a:gridCol w="1814413"/>
                <a:gridCol w="1923512"/>
              </a:tblGrid>
              <a:tr h="55437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АИ-92</a:t>
                      </a:r>
                      <a:endParaRPr lang="ru-RU" sz="20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АИ-95</a:t>
                      </a:r>
                      <a:endParaRPr lang="ru-RU" sz="20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669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Сырье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40,6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42,1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Расходы на производство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9,0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7,4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/>
                        <a:t>Полная себестоимость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/>
                        <a:t>49,6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/>
                        <a:t>49,5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9528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Прибыль производителя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8,2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НДС (с учетом торговли)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16,0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15,9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Акциз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15,3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13,9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Затраты в торговле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10,3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9,4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/>
                        <a:t>Прибыль </a:t>
                      </a:r>
                      <a:r>
                        <a:rPr lang="ru-RU" sz="2000" u="none" strike="noStrike" dirty="0"/>
                        <a:t>торговли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2,6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3,1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 smtClean="0"/>
                        <a:t>Итого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/>
                        <a:t>100,0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/>
                        <a:t>100,0</a:t>
                      </a:r>
                      <a:endParaRPr lang="ru-RU" sz="2000" b="0" i="1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gray">
          <a:xfrm>
            <a:off x="5513696" y="6480000"/>
            <a:ext cx="3630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1600" b="1" dirty="0" smtClean="0">
                <a:solidFill>
                  <a:srgbClr val="463232"/>
                </a:solidFill>
              </a:rPr>
              <a:t>Источник: Росстат</a:t>
            </a:r>
            <a:endParaRPr lang="ru-RU" sz="1600" b="1" dirty="0">
              <a:solidFill>
                <a:srgbClr val="46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33" y="191069"/>
            <a:ext cx="8424000" cy="1080000"/>
          </a:xfrm>
        </p:spPr>
        <p:txBody>
          <a:bodyPr/>
          <a:lstStyle/>
          <a:p>
            <a:r>
              <a:rPr lang="ru-RU" dirty="0" smtClean="0"/>
              <a:t>Мировые и «внутренние» (без пошлины) цены нефти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848" y="1271069"/>
            <a:ext cx="7237152" cy="47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 bwMode="gray">
          <a:xfrm>
            <a:off x="2320119" y="6480000"/>
            <a:ext cx="6823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1600" b="1" dirty="0" smtClean="0">
                <a:solidFill>
                  <a:srgbClr val="463232"/>
                </a:solidFill>
              </a:rPr>
              <a:t>Источник: </a:t>
            </a:r>
            <a:r>
              <a:rPr lang="en-US" sz="1600" b="1" dirty="0" smtClean="0">
                <a:solidFill>
                  <a:srgbClr val="463232"/>
                </a:solidFill>
              </a:rPr>
              <a:t>Thomson Reuters</a:t>
            </a:r>
            <a:r>
              <a:rPr lang="ru-RU" sz="1600" b="1" dirty="0" smtClean="0">
                <a:solidFill>
                  <a:srgbClr val="463232"/>
                </a:solidFill>
              </a:rPr>
              <a:t>, Минэкономразвития России</a:t>
            </a:r>
            <a:endParaRPr lang="ru-RU" sz="1600" b="1" dirty="0">
              <a:solidFill>
                <a:srgbClr val="46323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пользу низких и высоких цен на бензин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000" y="1787857"/>
            <a:ext cx="8424000" cy="2961564"/>
          </a:xfrm>
        </p:spPr>
        <p:txBody>
          <a:bodyPr/>
          <a:lstStyle/>
          <a:p>
            <a:r>
              <a:rPr lang="ru-RU" dirty="0" smtClean="0"/>
              <a:t>Низкие цены</a:t>
            </a:r>
          </a:p>
          <a:p>
            <a:pPr lvl="1"/>
            <a:r>
              <a:rPr lang="ru-RU" dirty="0" smtClean="0"/>
              <a:t>Надо учитывать потребительский бюджет и считать доступность топлива с учетом дохода</a:t>
            </a:r>
          </a:p>
          <a:p>
            <a:pPr lvl="1"/>
            <a:r>
              <a:rPr lang="ru-RU" dirty="0" smtClean="0"/>
              <a:t>Положительные эффекты на транспортную активность</a:t>
            </a:r>
          </a:p>
          <a:p>
            <a:r>
              <a:rPr lang="ru-RU" dirty="0" smtClean="0"/>
              <a:t>Высокие цены</a:t>
            </a:r>
          </a:p>
          <a:p>
            <a:pPr lvl="1"/>
            <a:r>
              <a:rPr lang="ru-RU" dirty="0" smtClean="0"/>
              <a:t>В России и так достаточно низкие цены</a:t>
            </a:r>
          </a:p>
          <a:p>
            <a:pPr lvl="1"/>
            <a:r>
              <a:rPr lang="ru-RU" dirty="0" smtClean="0"/>
              <a:t>Положительные эффекты на топливную эффективность</a:t>
            </a:r>
          </a:p>
          <a:p>
            <a:r>
              <a:rPr lang="ru-RU" dirty="0" smtClean="0"/>
              <a:t>Но хорошо бы обеспечить стабильность ценообразования хотя бы на какое-то время…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, шаблон_АЦ">
  <a:themeElements>
    <a:clrScheme name="АЦ1">
      <a:dk1>
        <a:srgbClr val="463232"/>
      </a:dk1>
      <a:lt1>
        <a:srgbClr val="FFFFFF"/>
      </a:lt1>
      <a:dk2>
        <a:srgbClr val="E6AA5A"/>
      </a:dk2>
      <a:lt2>
        <a:srgbClr val="28BEBE"/>
      </a:lt2>
      <a:accent1>
        <a:srgbClr val="6E1946"/>
      </a:accent1>
      <a:accent2>
        <a:srgbClr val="9B8C82"/>
      </a:accent2>
      <a:accent3>
        <a:srgbClr val="A0DCDC"/>
      </a:accent3>
      <a:accent4>
        <a:srgbClr val="F0EBE1"/>
      </a:accent4>
      <a:accent5>
        <a:srgbClr val="CDC8AA"/>
      </a:accent5>
      <a:accent6>
        <a:srgbClr val="F5965A"/>
      </a:accent6>
      <a:hlink>
        <a:srgbClr val="28BEBE"/>
      </a:hlink>
      <a:folHlink>
        <a:srgbClr val="6E1946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/>
      <a:lstStyle>
        <a:defPPr eaLnBrk="1" hangingPunct="1">
          <a:defRPr sz="1600" b="1">
            <a:solidFill>
              <a:srgbClr val="46323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шаблон_АЦ</Template>
  <TotalTime>157</TotalTime>
  <Words>157</Words>
  <Application>Microsoft Office PowerPoint</Application>
  <PresentationFormat>Экран (4:3)</PresentationFormat>
  <Paragraphs>53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Презентация, шаблон_АЦ</vt:lpstr>
      <vt:lpstr>Цены на топливо:  «островок стабильности»?</vt:lpstr>
      <vt:lpstr>Цены на бензин и диз. топливо в России (янв. 2012 = 100)</vt:lpstr>
      <vt:lpstr>Структура цены на автомобильный бензин (2013)</vt:lpstr>
      <vt:lpstr>Мировые и «внутренние» (без пошлины) цены нефти</vt:lpstr>
      <vt:lpstr>В пользу низких и высоких цен на бензин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Курдин</dc:creator>
  <cp:lastModifiedBy>Александр Курдин</cp:lastModifiedBy>
  <cp:revision>16</cp:revision>
  <cp:lastPrinted>2013-07-30T15:41:25Z</cp:lastPrinted>
  <dcterms:created xsi:type="dcterms:W3CDTF">2015-03-11T20:35:28Z</dcterms:created>
  <dcterms:modified xsi:type="dcterms:W3CDTF">2015-03-11T23:12:54Z</dcterms:modified>
</cp:coreProperties>
</file>