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353" r:id="rId2"/>
    <p:sldId id="355" r:id="rId3"/>
    <p:sldId id="373" r:id="rId4"/>
    <p:sldId id="379" r:id="rId5"/>
    <p:sldId id="363" r:id="rId6"/>
  </p:sldIdLst>
  <p:sldSz cx="12195175" cy="6859588"/>
  <p:notesSz cx="6797675" cy="987425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3283"/>
    <a:srgbClr val="FF0000"/>
    <a:srgbClr val="666666"/>
    <a:srgbClr val="2B3F7B"/>
    <a:srgbClr val="9C277B"/>
    <a:srgbClr val="D4652D"/>
    <a:srgbClr val="9E30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84" autoAdjust="0"/>
    <p:restoredTop sz="99467" autoAdjust="0"/>
  </p:normalViewPr>
  <p:slideViewPr>
    <p:cSldViewPr snapToGrid="0" showGuides="1">
      <p:cViewPr varScale="1">
        <p:scale>
          <a:sx n="70" d="100"/>
          <a:sy n="70" d="100"/>
        </p:scale>
        <p:origin x="-888" y="-90"/>
      </p:cViewPr>
      <p:guideLst>
        <p:guide orient="horz" pos="4118"/>
        <p:guide orient="horz" pos="3835"/>
        <p:guide orient="horz" pos="1065"/>
        <p:guide orient="horz" pos="779"/>
        <p:guide pos="7478"/>
        <p:guide pos="205"/>
        <p:guide pos="3849"/>
        <p:guide pos="4708"/>
        <p:guide pos="4812"/>
        <p:guide pos="2865"/>
        <p:guide pos="2965"/>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8" d="100"/>
          <a:sy n="88" d="100"/>
        </p:scale>
        <p:origin x="-2844" y="-120"/>
      </p:cViewPr>
      <p:guideLst>
        <p:guide orient="horz" pos="3110"/>
        <p:guide pos="351"/>
        <p:guide pos="395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26008" y="9378824"/>
            <a:ext cx="2945659" cy="493713"/>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57213" y="661988"/>
            <a:ext cx="5715000" cy="3214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4171" y="4548205"/>
            <a:ext cx="5709333" cy="4696698"/>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31497" y="9627396"/>
            <a:ext cx="934681" cy="2217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975" indent="-180975" algn="l" defTabSz="1088776"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357188" indent="-176213"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400" kern="1200" dirty="0" smtClean="0">
                <a:solidFill>
                  <a:schemeClr val="tx1"/>
                </a:solidFill>
                <a:effectLst/>
                <a:latin typeface="+mn-lt"/>
                <a:ea typeface="+mn-ea"/>
                <a:cs typeface="+mn-cs"/>
              </a:rPr>
              <a:t>Целями доклада является ознакомление с накопленным опытом компании </a:t>
            </a:r>
            <a:r>
              <a:rPr lang="en-US" sz="1400" kern="1200" dirty="0" smtClean="0">
                <a:solidFill>
                  <a:schemeClr val="tx1"/>
                </a:solidFill>
                <a:effectLst/>
                <a:latin typeface="+mn-lt"/>
                <a:ea typeface="+mn-ea"/>
                <a:cs typeface="+mn-cs"/>
              </a:rPr>
              <a:t>SAP</a:t>
            </a:r>
            <a:r>
              <a:rPr lang="ru-RU" sz="1400" kern="1200" dirty="0" smtClean="0">
                <a:solidFill>
                  <a:schemeClr val="tx1"/>
                </a:solidFill>
                <a:effectLst/>
                <a:latin typeface="+mn-lt"/>
                <a:ea typeface="+mn-ea"/>
                <a:cs typeface="+mn-cs"/>
              </a:rPr>
              <a:t> в совместном с заказчиками создании инновационных решений в нефтегазовой отрасли и в частности в сегменте Разведка и Добыча, представление актуальных и перспективных инновационных сценариев и решений, предложения по содействию инновационному развитию нефтегазового комплекса России.</a:t>
            </a:r>
            <a:endParaRPr lang="ru-RU"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8C2C35-2B8A-446E-BEC0-FD36716C29AC}" type="slidenum">
              <a:rPr lang="de-DE" smtClean="0"/>
              <a:pPr/>
              <a:t>2</a:t>
            </a:fld>
            <a:endParaRPr lang="de-DE" dirty="0"/>
          </a:p>
        </p:txBody>
      </p:sp>
    </p:spTree>
    <p:extLst>
      <p:ext uri="{BB962C8B-B14F-4D97-AF65-F5344CB8AC3E}">
        <p14:creationId xmlns:p14="http://schemas.microsoft.com/office/powerpoint/2010/main" val="293483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084E25-2700-4EAE-B1F0-B27DB295FBE1}" type="slidenum">
              <a:rPr lang="de-DE" smtClean="0">
                <a:latin typeface="Arial" charset="0"/>
              </a:rPr>
              <a:pPr fontAlgn="base">
                <a:spcBef>
                  <a:spcPct val="0"/>
                </a:spcBef>
                <a:spcAft>
                  <a:spcPct val="0"/>
                </a:spcAft>
              </a:pPr>
              <a:t>3</a:t>
            </a:fld>
            <a:endParaRPr lang="de-DE" smtClean="0">
              <a:latin typeface="Arial" charset="0"/>
            </a:endParaRPr>
          </a:p>
        </p:txBody>
      </p:sp>
      <p:sp>
        <p:nvSpPr>
          <p:cNvPr id="26627" name="Slide Image Placeholder 8"/>
          <p:cNvSpPr>
            <a:spLocks noGrp="1" noRot="1" noChangeAspect="1" noTextEdit="1"/>
          </p:cNvSpPr>
          <p:nvPr>
            <p:ph type="sldImg"/>
          </p:nvPr>
        </p:nvSpPr>
        <p:spPr bwMode="auto">
          <a:xfrm>
            <a:off x="287338" y="661988"/>
            <a:ext cx="6223000" cy="3500437"/>
          </a:xfrm>
          <a:noFill/>
          <a:ln>
            <a:solidFill>
              <a:srgbClr val="000000"/>
            </a:solidFill>
            <a:miter lim="800000"/>
            <a:headEnd/>
            <a:tailEnd/>
          </a:ln>
        </p:spPr>
      </p:sp>
      <p:sp>
        <p:nvSpPr>
          <p:cNvPr id="26628" name="Notes Placeholder 9"/>
          <p:cNvSpPr>
            <a:spLocks noGrp="1"/>
          </p:cNvSpPr>
          <p:nvPr>
            <p:ph type="body" idx="1"/>
          </p:nvPr>
        </p:nvSpPr>
        <p:spPr bwMode="auto">
          <a:noFill/>
        </p:spPr>
        <p:txBody>
          <a:bodyPr wrap="square" numCol="1" anchor="t" anchorCtr="0" compatLnSpc="1">
            <a:prstTxWarp prst="textNoShape">
              <a:avLst/>
            </a:prstTxWarp>
          </a:bodyPr>
          <a:lstStyle/>
          <a:p>
            <a:r>
              <a:rPr lang="en-US" sz="1400" kern="1200" dirty="0" smtClean="0">
                <a:solidFill>
                  <a:schemeClr val="tx1"/>
                </a:solidFill>
                <a:effectLst/>
                <a:latin typeface="+mn-lt"/>
                <a:ea typeface="+mn-ea"/>
                <a:cs typeface="+mn-cs"/>
              </a:rPr>
              <a:t>SAP </a:t>
            </a:r>
            <a:r>
              <a:rPr lang="ru-RU" sz="1400" kern="1200" dirty="0" smtClean="0">
                <a:solidFill>
                  <a:schemeClr val="tx1"/>
                </a:solidFill>
                <a:effectLst/>
                <a:latin typeface="+mn-lt"/>
                <a:ea typeface="+mn-ea"/>
                <a:cs typeface="+mn-cs"/>
              </a:rPr>
              <a:t>инвестирует в развитие инноваций в России. Доказательством этому служит ряд реализованных и запланированных проектов:</a:t>
            </a:r>
          </a:p>
          <a:p>
            <a:pPr marL="285750" lvl="0" indent="-285750">
              <a:buFont typeface="Arial" panose="020B0604020202020204" pitchFamily="34" charset="0"/>
              <a:buChar char="•"/>
            </a:pPr>
            <a:r>
              <a:rPr lang="ru-RU" sz="1400" kern="1200" dirty="0" smtClean="0">
                <a:solidFill>
                  <a:schemeClr val="tx1"/>
                </a:solidFill>
                <a:effectLst/>
                <a:latin typeface="+mn-lt"/>
                <a:ea typeface="+mn-ea"/>
                <a:cs typeface="+mn-cs"/>
              </a:rPr>
              <a:t>Открытие </a:t>
            </a:r>
            <a:r>
              <a:rPr lang="en-US" sz="1400" kern="1200" dirty="0" smtClean="0">
                <a:solidFill>
                  <a:schemeClr val="tx1"/>
                </a:solidFill>
                <a:effectLst/>
                <a:latin typeface="+mn-lt"/>
                <a:ea typeface="+mn-ea"/>
                <a:cs typeface="+mn-cs"/>
              </a:rPr>
              <a:t>SAP Labs </a:t>
            </a:r>
            <a:r>
              <a:rPr lang="ru-RU" sz="1400" kern="1200" dirty="0" smtClean="0">
                <a:solidFill>
                  <a:schemeClr val="tx1"/>
                </a:solidFill>
                <a:effectLst/>
                <a:latin typeface="+mn-lt"/>
                <a:ea typeface="+mn-ea"/>
                <a:cs typeface="+mn-cs"/>
              </a:rPr>
              <a:t>в </a:t>
            </a:r>
            <a:r>
              <a:rPr lang="ru-RU" sz="1400" kern="1200" dirty="0" err="1" smtClean="0">
                <a:solidFill>
                  <a:schemeClr val="tx1"/>
                </a:solidFill>
                <a:effectLst/>
                <a:latin typeface="+mn-lt"/>
                <a:ea typeface="+mn-ea"/>
                <a:cs typeface="+mn-cs"/>
              </a:rPr>
              <a:t>Сколково</a:t>
            </a:r>
            <a:endParaRPr lang="ru-RU" sz="14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ru-RU" sz="1400" kern="1200" dirty="0" smtClean="0">
                <a:solidFill>
                  <a:schemeClr val="tx1"/>
                </a:solidFill>
                <a:effectLst/>
                <a:latin typeface="+mn-lt"/>
                <a:ea typeface="+mn-ea"/>
                <a:cs typeface="+mn-cs"/>
              </a:rPr>
              <a:t>Организация подразделения </a:t>
            </a:r>
            <a:r>
              <a:rPr lang="en-US" sz="1400" kern="1200" dirty="0" smtClean="0">
                <a:solidFill>
                  <a:schemeClr val="tx1"/>
                </a:solidFill>
                <a:effectLst/>
                <a:latin typeface="+mn-lt"/>
                <a:ea typeface="+mn-ea"/>
                <a:cs typeface="+mn-cs"/>
              </a:rPr>
              <a:t>Strategic Customer Engagement </a:t>
            </a:r>
            <a:endParaRPr lang="ru-RU" sz="14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ru-RU" sz="1400" kern="1200" dirty="0" smtClean="0">
                <a:solidFill>
                  <a:schemeClr val="tx1"/>
                </a:solidFill>
                <a:effectLst/>
                <a:latin typeface="+mn-lt"/>
                <a:ea typeface="+mn-ea"/>
                <a:cs typeface="+mn-cs"/>
              </a:rPr>
              <a:t>Университетский альянс</a:t>
            </a:r>
          </a:p>
          <a:p>
            <a:pPr marL="285750" lvl="0" indent="-285750">
              <a:buFont typeface="Arial" panose="020B0604020202020204" pitchFamily="34" charset="0"/>
              <a:buChar char="•"/>
            </a:pPr>
            <a:r>
              <a:rPr lang="ru-RU" sz="1400" kern="1200" dirty="0" smtClean="0">
                <a:solidFill>
                  <a:schemeClr val="tx1"/>
                </a:solidFill>
                <a:effectLst/>
                <a:latin typeface="+mn-lt"/>
                <a:ea typeface="+mn-ea"/>
                <a:cs typeface="+mn-cs"/>
              </a:rPr>
              <a:t>Центр поддержки клиентов в </a:t>
            </a:r>
            <a:r>
              <a:rPr lang="ru-RU" sz="1400" kern="1200" dirty="0" err="1" smtClean="0">
                <a:solidFill>
                  <a:schemeClr val="tx1"/>
                </a:solidFill>
                <a:effectLst/>
                <a:latin typeface="+mn-lt"/>
                <a:ea typeface="+mn-ea"/>
                <a:cs typeface="+mn-cs"/>
              </a:rPr>
              <a:t>г.Санкт</a:t>
            </a:r>
            <a:r>
              <a:rPr lang="ru-RU" sz="1400" kern="1200" dirty="0" smtClean="0">
                <a:solidFill>
                  <a:schemeClr val="tx1"/>
                </a:solidFill>
                <a:effectLst/>
                <a:latin typeface="+mn-lt"/>
                <a:ea typeface="+mn-ea"/>
                <a:cs typeface="+mn-cs"/>
              </a:rPr>
              <a:t>-Петербург</a:t>
            </a:r>
          </a:p>
          <a:p>
            <a:pPr marL="285750" lvl="0" indent="-285750">
              <a:buFont typeface="Arial" panose="020B0604020202020204" pitchFamily="34" charset="0"/>
              <a:buChar char="•"/>
            </a:pPr>
            <a:r>
              <a:rPr lang="ru-RU" sz="1400" kern="1200" dirty="0" smtClean="0">
                <a:solidFill>
                  <a:schemeClr val="tx1"/>
                </a:solidFill>
                <a:effectLst/>
                <a:latin typeface="+mn-lt"/>
                <a:ea typeface="+mn-ea"/>
                <a:cs typeface="+mn-cs"/>
              </a:rPr>
              <a:t>Центр обработки данных в России</a:t>
            </a:r>
          </a:p>
          <a:p>
            <a:r>
              <a:rPr lang="ru-RU" sz="1400" kern="1200" dirty="0" smtClean="0">
                <a:solidFill>
                  <a:schemeClr val="tx1"/>
                </a:solidFill>
                <a:effectLst/>
                <a:latin typeface="+mn-lt"/>
                <a:ea typeface="+mn-ea"/>
                <a:cs typeface="+mn-cs"/>
              </a:rPr>
              <a:t>Подробнее по каждой инициативе – см слайды 12-16.</a:t>
            </a:r>
          </a:p>
          <a:p>
            <a:pPr eaLnBrk="1" hangingPunct="1">
              <a:spcBef>
                <a:spcPct val="0"/>
              </a:spcBef>
            </a:pPr>
            <a:endParaRPr lang="de-D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084E25-2700-4EAE-B1F0-B27DB295FBE1}" type="slidenum">
              <a:rPr lang="de-DE" smtClean="0">
                <a:latin typeface="Arial" charset="0"/>
              </a:rPr>
              <a:pPr fontAlgn="base">
                <a:spcBef>
                  <a:spcPct val="0"/>
                </a:spcBef>
                <a:spcAft>
                  <a:spcPct val="0"/>
                </a:spcAft>
              </a:pPr>
              <a:t>4</a:t>
            </a:fld>
            <a:endParaRPr lang="de-DE" smtClean="0">
              <a:latin typeface="Arial" charset="0"/>
            </a:endParaRPr>
          </a:p>
        </p:txBody>
      </p:sp>
      <p:sp>
        <p:nvSpPr>
          <p:cNvPr id="26627" name="Slide Image Placeholder 8"/>
          <p:cNvSpPr>
            <a:spLocks noGrp="1" noRot="1" noChangeAspect="1" noTextEdit="1"/>
          </p:cNvSpPr>
          <p:nvPr>
            <p:ph type="sldImg"/>
          </p:nvPr>
        </p:nvSpPr>
        <p:spPr bwMode="auto">
          <a:xfrm>
            <a:off x="287338" y="661988"/>
            <a:ext cx="6223000" cy="3500437"/>
          </a:xfrm>
          <a:noFill/>
          <a:ln>
            <a:solidFill>
              <a:srgbClr val="000000"/>
            </a:solidFill>
            <a:miter lim="800000"/>
            <a:headEnd/>
            <a:tailEnd/>
          </a:ln>
        </p:spPr>
      </p:sp>
      <p:sp>
        <p:nvSpPr>
          <p:cNvPr id="26628" name="Notes Placeholder 9"/>
          <p:cNvSpPr>
            <a:spLocks noGrp="1"/>
          </p:cNvSpPr>
          <p:nvPr>
            <p:ph type="body" idx="1"/>
          </p:nvPr>
        </p:nvSpPr>
        <p:spPr bwMode="auto">
          <a:noFill/>
        </p:spPr>
        <p:txBody>
          <a:bodyPr wrap="square" numCol="1" anchor="t" anchorCtr="0" compatLnSpc="1">
            <a:prstTxWarp prst="textNoShape">
              <a:avLst/>
            </a:prstTxWarp>
          </a:bodyPr>
          <a:lstStyle/>
          <a:p>
            <a:r>
              <a:rPr lang="en-US" sz="1400" kern="1200" dirty="0" smtClean="0">
                <a:solidFill>
                  <a:schemeClr val="tx1"/>
                </a:solidFill>
                <a:effectLst/>
                <a:latin typeface="+mn-lt"/>
                <a:ea typeface="+mn-ea"/>
                <a:cs typeface="+mn-cs"/>
              </a:rPr>
              <a:t>SAP </a:t>
            </a:r>
            <a:r>
              <a:rPr lang="ru-RU" sz="1400" kern="1200" dirty="0" smtClean="0">
                <a:solidFill>
                  <a:schemeClr val="tx1"/>
                </a:solidFill>
                <a:effectLst/>
                <a:latin typeface="+mn-lt"/>
                <a:ea typeface="+mn-ea"/>
                <a:cs typeface="+mn-cs"/>
              </a:rPr>
              <a:t>инвестирует в развитие инноваций в России. Доказательством этому служит ряд реализованных и запланированных проектов:</a:t>
            </a:r>
          </a:p>
          <a:p>
            <a:pPr marL="285750" lvl="0" indent="-285750">
              <a:buFont typeface="Arial" panose="020B0604020202020204" pitchFamily="34" charset="0"/>
              <a:buChar char="•"/>
            </a:pPr>
            <a:r>
              <a:rPr lang="ru-RU" sz="1400" kern="1200" dirty="0" smtClean="0">
                <a:solidFill>
                  <a:schemeClr val="tx1"/>
                </a:solidFill>
                <a:effectLst/>
                <a:latin typeface="+mn-lt"/>
                <a:ea typeface="+mn-ea"/>
                <a:cs typeface="+mn-cs"/>
              </a:rPr>
              <a:t>Открытие </a:t>
            </a:r>
            <a:r>
              <a:rPr lang="en-US" sz="1400" kern="1200" dirty="0" smtClean="0">
                <a:solidFill>
                  <a:schemeClr val="tx1"/>
                </a:solidFill>
                <a:effectLst/>
                <a:latin typeface="+mn-lt"/>
                <a:ea typeface="+mn-ea"/>
                <a:cs typeface="+mn-cs"/>
              </a:rPr>
              <a:t>SAP Labs </a:t>
            </a:r>
            <a:r>
              <a:rPr lang="ru-RU" sz="1400" kern="1200" dirty="0" smtClean="0">
                <a:solidFill>
                  <a:schemeClr val="tx1"/>
                </a:solidFill>
                <a:effectLst/>
                <a:latin typeface="+mn-lt"/>
                <a:ea typeface="+mn-ea"/>
                <a:cs typeface="+mn-cs"/>
              </a:rPr>
              <a:t>в </a:t>
            </a:r>
            <a:r>
              <a:rPr lang="ru-RU" sz="1400" kern="1200" dirty="0" err="1" smtClean="0">
                <a:solidFill>
                  <a:schemeClr val="tx1"/>
                </a:solidFill>
                <a:effectLst/>
                <a:latin typeface="+mn-lt"/>
                <a:ea typeface="+mn-ea"/>
                <a:cs typeface="+mn-cs"/>
              </a:rPr>
              <a:t>Сколково</a:t>
            </a:r>
            <a:endParaRPr lang="ru-RU" sz="14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ru-RU" sz="1400" kern="1200" dirty="0" smtClean="0">
                <a:solidFill>
                  <a:schemeClr val="tx1"/>
                </a:solidFill>
                <a:effectLst/>
                <a:latin typeface="+mn-lt"/>
                <a:ea typeface="+mn-ea"/>
                <a:cs typeface="+mn-cs"/>
              </a:rPr>
              <a:t>Организация подразделения </a:t>
            </a:r>
            <a:r>
              <a:rPr lang="en-US" sz="1400" kern="1200" dirty="0" smtClean="0">
                <a:solidFill>
                  <a:schemeClr val="tx1"/>
                </a:solidFill>
                <a:effectLst/>
                <a:latin typeface="+mn-lt"/>
                <a:ea typeface="+mn-ea"/>
                <a:cs typeface="+mn-cs"/>
              </a:rPr>
              <a:t>Strategic Customer Engagement </a:t>
            </a:r>
            <a:endParaRPr lang="ru-RU" sz="14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ru-RU" sz="1400" kern="1200" dirty="0" smtClean="0">
                <a:solidFill>
                  <a:schemeClr val="tx1"/>
                </a:solidFill>
                <a:effectLst/>
                <a:latin typeface="+mn-lt"/>
                <a:ea typeface="+mn-ea"/>
                <a:cs typeface="+mn-cs"/>
              </a:rPr>
              <a:t>Университетский альянс</a:t>
            </a:r>
          </a:p>
          <a:p>
            <a:pPr marL="285750" lvl="0" indent="-285750">
              <a:buFont typeface="Arial" panose="020B0604020202020204" pitchFamily="34" charset="0"/>
              <a:buChar char="•"/>
            </a:pPr>
            <a:r>
              <a:rPr lang="ru-RU" sz="1400" kern="1200" dirty="0" smtClean="0">
                <a:solidFill>
                  <a:schemeClr val="tx1"/>
                </a:solidFill>
                <a:effectLst/>
                <a:latin typeface="+mn-lt"/>
                <a:ea typeface="+mn-ea"/>
                <a:cs typeface="+mn-cs"/>
              </a:rPr>
              <a:t>Центр поддержки клиентов в </a:t>
            </a:r>
            <a:r>
              <a:rPr lang="ru-RU" sz="1400" kern="1200" dirty="0" err="1" smtClean="0">
                <a:solidFill>
                  <a:schemeClr val="tx1"/>
                </a:solidFill>
                <a:effectLst/>
                <a:latin typeface="+mn-lt"/>
                <a:ea typeface="+mn-ea"/>
                <a:cs typeface="+mn-cs"/>
              </a:rPr>
              <a:t>г.Санкт</a:t>
            </a:r>
            <a:r>
              <a:rPr lang="ru-RU" sz="1400" kern="1200" dirty="0" smtClean="0">
                <a:solidFill>
                  <a:schemeClr val="tx1"/>
                </a:solidFill>
                <a:effectLst/>
                <a:latin typeface="+mn-lt"/>
                <a:ea typeface="+mn-ea"/>
                <a:cs typeface="+mn-cs"/>
              </a:rPr>
              <a:t>-Петербург</a:t>
            </a:r>
          </a:p>
          <a:p>
            <a:pPr marL="285750" lvl="0" indent="-285750">
              <a:buFont typeface="Arial" panose="020B0604020202020204" pitchFamily="34" charset="0"/>
              <a:buChar char="•"/>
            </a:pPr>
            <a:r>
              <a:rPr lang="ru-RU" sz="1400" kern="1200" dirty="0" smtClean="0">
                <a:solidFill>
                  <a:schemeClr val="tx1"/>
                </a:solidFill>
                <a:effectLst/>
                <a:latin typeface="+mn-lt"/>
                <a:ea typeface="+mn-ea"/>
                <a:cs typeface="+mn-cs"/>
              </a:rPr>
              <a:t>Центр обработки данных в России</a:t>
            </a:r>
          </a:p>
          <a:p>
            <a:r>
              <a:rPr lang="ru-RU" sz="1400" kern="1200" dirty="0" smtClean="0">
                <a:solidFill>
                  <a:schemeClr val="tx1"/>
                </a:solidFill>
                <a:effectLst/>
                <a:latin typeface="+mn-lt"/>
                <a:ea typeface="+mn-ea"/>
                <a:cs typeface="+mn-cs"/>
              </a:rPr>
              <a:t>Подробнее по каждой инициативе – см слайды 12-16.</a:t>
            </a:r>
          </a:p>
          <a:p>
            <a:pPr eaLnBrk="1" hangingPunct="1">
              <a:spcBef>
                <a:spcPct val="0"/>
              </a:spcBef>
            </a:pPr>
            <a:endParaRPr lang="de-D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5</a:t>
            </a:fld>
            <a:endParaRPr lang="en-US" dirty="0"/>
          </a:p>
        </p:txBody>
      </p:sp>
      <p:sp>
        <p:nvSpPr>
          <p:cNvPr id="6" name="Slide Image Placeholder 5"/>
          <p:cNvSpPr>
            <a:spLocks noGrp="1" noRot="1" noChangeAspect="1"/>
          </p:cNvSpPr>
          <p:nvPr>
            <p:ph type="sldImg"/>
          </p:nvPr>
        </p:nvSpPr>
        <p:spPr>
          <a:xfrm>
            <a:off x="287338" y="661988"/>
            <a:ext cx="6223000" cy="3500437"/>
          </a:xfrm>
        </p:spPr>
      </p:sp>
      <p:sp>
        <p:nvSpPr>
          <p:cNvPr id="7" name="Notes Placeholder 6"/>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0"/>
            <a:ext cx="11545200" cy="2143622"/>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67999" y="324075"/>
            <a:ext cx="11257200" cy="923330"/>
          </a:xfrm>
        </p:spPr>
        <p:txBody>
          <a:bodyPr anchor="t" anchorCtr="0">
            <a:noAutofit/>
          </a:bodyPr>
          <a:lstStyle>
            <a:lvl1pPr>
              <a:defRPr sz="60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7" name="TextBox 6"/>
          <p:cNvSpPr txBox="1"/>
          <p:nvPr userDrawn="1"/>
        </p:nvSpPr>
        <p:spPr>
          <a:xfrm rot="21360000">
            <a:off x="4212456" y="3628659"/>
            <a:ext cx="3770263" cy="276999"/>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800" kern="0" dirty="0" smtClean="0">
                <a:solidFill>
                  <a:schemeClr val="tx1"/>
                </a:solidFill>
                <a:ea typeface="Arial Unicode MS" pitchFamily="34" charset="-128"/>
                <a:cs typeface="Arial Unicode MS" pitchFamily="34" charset="-128"/>
              </a:rPr>
              <a:t>Use this title slide only with an</a:t>
            </a:r>
            <a:r>
              <a:rPr lang="en-US" sz="1800" kern="0" baseline="0" dirty="0" smtClean="0">
                <a:solidFill>
                  <a:schemeClr val="tx1"/>
                </a:solidFill>
                <a:ea typeface="Arial Unicode MS" pitchFamily="34" charset="-128"/>
                <a:cs typeface="Arial Unicode MS" pitchFamily="34" charset="-128"/>
              </a:rPr>
              <a:t> image</a:t>
            </a:r>
            <a:endParaRPr lang="en-US" sz="1800" kern="0" dirty="0" smtClean="0">
              <a:solidFill>
                <a:schemeClr val="tx1"/>
              </a:solidFill>
              <a:ea typeface="Arial Unicode MS" pitchFamily="34" charset="-128"/>
              <a:cs typeface="Arial Unicode MS" pitchFamily="34"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078"/>
            <a:ext cx="11545200" cy="4392043"/>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2391"/>
            <a:ext cx="56628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208016" y="1692391"/>
            <a:ext cx="56628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75"/>
            <a:ext cx="11545200" cy="756175"/>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2391"/>
            <a:ext cx="37404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8133317" y="1692391"/>
            <a:ext cx="37404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4228658" y="1692391"/>
            <a:ext cx="37404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7639050" y="1691079"/>
            <a:ext cx="4232275" cy="4392042"/>
          </a:xfrm>
          <a:solidFill>
            <a:schemeClr val="bg1">
              <a:lumMod val="95000"/>
            </a:schemeClr>
          </a:solidFill>
        </p:spPr>
        <p:txBody>
          <a:bodyPr tIns="1543147" anchor="t" anchorCtr="0"/>
          <a:lstStyle>
            <a:lvl1pPr algn="ctr">
              <a:defRPr b="0"/>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1079"/>
            <a:ext cx="7149950" cy="4392042"/>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6208016" y="1692392"/>
            <a:ext cx="5662800"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2392"/>
            <a:ext cx="56628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4706938" y="1692392"/>
            <a:ext cx="7164387"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2392"/>
            <a:ext cx="4224188"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080"/>
            <a:ext cx="5662800" cy="1721198"/>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6208016" y="1691080"/>
            <a:ext cx="5662800" cy="1721198"/>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4318"/>
            <a:ext cx="5662800" cy="2508804"/>
          </a:xfrm>
          <a:solidFill>
            <a:schemeClr val="bg1">
              <a:lumMod val="95000"/>
            </a:schemeClr>
          </a:solidFill>
        </p:spPr>
        <p:txBody>
          <a:bodyPr tIns="600113" anchor="t" anchorCtr="0"/>
          <a:lstStyle>
            <a:lvl1pPr algn="ctr">
              <a:defRPr b="0"/>
            </a:lvl1pPr>
          </a:lstStyle>
          <a:p>
            <a:r>
              <a:rPr lang="en-US" smtClean="0"/>
              <a:t>Click icon to add picture</a:t>
            </a:r>
            <a:endParaRPr lang="en-US" dirty="0"/>
          </a:p>
        </p:txBody>
      </p:sp>
      <p:sp>
        <p:nvSpPr>
          <p:cNvPr id="11" name="Picture Placeholder 4"/>
          <p:cNvSpPr>
            <a:spLocks noGrp="1"/>
          </p:cNvSpPr>
          <p:nvPr>
            <p:ph type="pic" sz="quarter" idx="16"/>
          </p:nvPr>
        </p:nvSpPr>
        <p:spPr bwMode="gray">
          <a:xfrm>
            <a:off x="6208016" y="3574318"/>
            <a:ext cx="5662800" cy="2508804"/>
          </a:xfrm>
          <a:solidFill>
            <a:schemeClr val="bg1">
              <a:lumMod val="95000"/>
            </a:schemeClr>
          </a:solidFill>
        </p:spPr>
        <p:txBody>
          <a:bodyPr tIns="600113" anchor="t" anchorCtr="0"/>
          <a:lstStyle>
            <a:lvl1pPr algn="ctr">
              <a:defRPr b="0"/>
            </a:lvl1pPr>
          </a:lstStyle>
          <a:p>
            <a:r>
              <a:rPr lang="en-US" smtClean="0"/>
              <a:t>Click icon to add picture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2390"/>
            <a:ext cx="11545200" cy="4393017"/>
          </a:xfrm>
        </p:spPr>
        <p:txBody>
          <a:bodyPr tIns="0"/>
          <a:lstStyle>
            <a:lvl1pPr algn="l">
              <a:defRPr b="0"/>
            </a:lvl1pPr>
          </a:lstStyle>
          <a:p>
            <a:pPr lvl="0"/>
            <a:r>
              <a:rPr lang="en-US" dirty="0" smtClean="0"/>
              <a:t>Click to add content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392"/>
            <a:ext cx="11545200" cy="3385542"/>
          </a:xfrm>
        </p:spPr>
        <p:txBody>
          <a:bodyPr>
            <a:spAutoFit/>
          </a:bodyPr>
          <a:lstStyle>
            <a:lvl1pPr>
              <a:spcBef>
                <a:spcPts val="24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TextBox 2"/>
          <p:cNvSpPr txBox="1"/>
          <p:nvPr userDrawn="1"/>
        </p:nvSpPr>
        <p:spPr bwMode="black">
          <a:xfrm>
            <a:off x="11711056" y="6637720"/>
            <a:ext cx="157094" cy="153888"/>
          </a:xfrm>
          <a:prstGeom prst="rect">
            <a:avLst/>
          </a:prstGeom>
          <a:noFill/>
        </p:spPr>
        <p:txBody>
          <a:bodyPr wrap="none" lIns="0" tIns="0" rIns="0" bIns="0" rtlCol="0">
            <a:spAutoFit/>
          </a:bodyPr>
          <a:lstStyle/>
          <a:p>
            <a:pPr marL="111525" indent="-111525" algn="r">
              <a:buClr>
                <a:schemeClr val="accent2"/>
              </a:buClr>
              <a:buFont typeface="Arial" pitchFamily="34" charset="0"/>
              <a:buNone/>
            </a:pPr>
            <a:fld id="{0BDC132A-5C91-4078-9777-31DA19A62E0A}" type="slidenum">
              <a:rPr lang="en-US" sz="1000" baseline="0" noProof="0" smtClean="0">
                <a:solidFill>
                  <a:schemeClr val="tx1"/>
                </a:solidFill>
              </a:rPr>
              <a:pPr marL="111525" indent="-111525" algn="r">
                <a:buClr>
                  <a:schemeClr val="accent2"/>
                </a:buClr>
                <a:buFont typeface="Arial" pitchFamily="34" charset="0"/>
                <a:buNone/>
              </a:pPr>
              <a:t>‹#›</a:t>
            </a:fld>
            <a:endParaRPr lang="en-US" sz="1000" noProof="0" dirty="0" smtClean="0">
              <a:solidFill>
                <a:schemeClr val="tx1"/>
              </a:solidFill>
            </a:endParaRPr>
          </a:p>
        </p:txBody>
      </p:sp>
      <p:sp>
        <p:nvSpPr>
          <p:cNvPr id="4" name="TextBox 3"/>
          <p:cNvSpPr txBox="1"/>
          <p:nvPr userDrawn="1"/>
        </p:nvSpPr>
        <p:spPr bwMode="black">
          <a:xfrm>
            <a:off x="324000" y="6622344"/>
            <a:ext cx="3775077" cy="153888"/>
          </a:xfrm>
          <a:prstGeom prst="rect">
            <a:avLst/>
          </a:prstGeom>
          <a:noFill/>
        </p:spPr>
        <p:txBody>
          <a:bodyPr wrap="none" lIns="0" tIns="0" rIns="0" bIns="0" rtlCol="0">
            <a:spAutoFit/>
          </a:bodyPr>
          <a:lstStyle/>
          <a:p>
            <a:pPr marL="133200" indent="-133200" algn="l">
              <a:buClr>
                <a:schemeClr val="tx1"/>
              </a:buClr>
              <a:buFont typeface="Arial" pitchFamily="34" charset="0"/>
              <a:buChar char="©"/>
              <a:tabLst/>
            </a:pPr>
            <a:r>
              <a:rPr lang="en-US" sz="1000" noProof="0" dirty="0" smtClean="0">
                <a:solidFill>
                  <a:schemeClr val="tx1"/>
                </a:solidFill>
              </a:rPr>
              <a:t>2014 SAP SE or an SAP affiliate company. All rights reserved.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userDrawn="1"/>
        </p:nvSpPr>
        <p:spPr bwMode="gray">
          <a:xfrm>
            <a:off x="324000" y="0"/>
            <a:ext cx="11545200" cy="2143622"/>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9" name="Title 1"/>
          <p:cNvSpPr>
            <a:spLocks noGrp="1"/>
          </p:cNvSpPr>
          <p:nvPr>
            <p:ph type="ctrTitle" hasCustomPrompt="1"/>
          </p:nvPr>
        </p:nvSpPr>
        <p:spPr bwMode="gray">
          <a:xfrm>
            <a:off x="467999" y="324075"/>
            <a:ext cx="11257200" cy="1107996"/>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en-US" dirty="0"/>
          </a:p>
        </p:txBody>
      </p:sp>
      <p:pic>
        <p:nvPicPr>
          <p:cNvPr id="11" name="Picture 10"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
        <p:nvSpPr>
          <p:cNvPr id="12" name="TextBox 11"/>
          <p:cNvSpPr txBox="1"/>
          <p:nvPr userDrawn="1"/>
        </p:nvSpPr>
        <p:spPr>
          <a:xfrm rot="21360000">
            <a:off x="4212456" y="3628659"/>
            <a:ext cx="3770263" cy="276999"/>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800" kern="0" dirty="0" smtClean="0">
                <a:solidFill>
                  <a:schemeClr val="tx1"/>
                </a:solidFill>
                <a:ea typeface="Arial Unicode MS" pitchFamily="34" charset="-128"/>
                <a:cs typeface="Arial Unicode MS" pitchFamily="34" charset="-128"/>
              </a:rPr>
              <a:t>Use this title slide only with an</a:t>
            </a:r>
            <a:r>
              <a:rPr lang="en-US" sz="1800" kern="0" baseline="0" dirty="0" smtClean="0">
                <a:solidFill>
                  <a:schemeClr val="tx1"/>
                </a:solidFill>
                <a:ea typeface="Arial Unicode MS" pitchFamily="34" charset="-128"/>
                <a:cs typeface="Arial Unicode MS" pitchFamily="34" charset="-128"/>
              </a:rPr>
              <a:t> image</a:t>
            </a:r>
            <a:endParaRPr lang="en-US" sz="1800" kern="0" dirty="0" smtClean="0">
              <a:solidFill>
                <a:schemeClr val="tx1"/>
              </a:solidFill>
              <a:ea typeface="Arial Unicode MS" pitchFamily="34" charset="-128"/>
              <a:cs typeface="Arial Unicode MS" pitchFamily="34" charset="-128"/>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75"/>
            <a:ext cx="11547324" cy="756175"/>
          </a:xfrm>
          <a:prstGeom prst="rect">
            <a:avLst/>
          </a:prstGeom>
        </p:spPr>
        <p:txBody>
          <a:bodyPr vert="horz" lIns="0" tIns="0" rIns="0" bIns="0" rtlCol="0" anchor="ctr" anchorCtr="0">
            <a:noAutofit/>
          </a:bodyPr>
          <a:lstStyle/>
          <a:p>
            <a:pPr algn="l" defTabSz="1088776" rtl="0" eaLnBrk="1" latinLnBrk="0" hangingPunct="1">
              <a:spcBef>
                <a:spcPct val="0"/>
              </a:spcBef>
              <a:buNone/>
            </a:pPr>
            <a:r>
              <a:rPr lang="en-US" sz="2900" b="1" kern="1200" noProof="0" dirty="0" smtClean="0">
                <a:solidFill>
                  <a:schemeClr val="accent2"/>
                </a:solidFill>
                <a:latin typeface="+mj-lt"/>
                <a:ea typeface="+mj-ea"/>
                <a:cs typeface="+mj-cs"/>
              </a:rPr>
              <a:t>© 2014 SAP SE or an SAP affiliate company.</a:t>
            </a:r>
            <a:r>
              <a:rPr lang="en-US" sz="2900" b="1" kern="1200" baseline="0" noProof="0" dirty="0" smtClean="0">
                <a:solidFill>
                  <a:schemeClr val="accent2"/>
                </a:solidFill>
                <a:latin typeface="+mj-lt"/>
                <a:ea typeface="+mj-ea"/>
                <a:cs typeface="+mj-cs"/>
              </a:rPr>
              <a:t> </a:t>
            </a:r>
            <a:r>
              <a:rPr lang="en-US" sz="2900" b="1" kern="1200" noProof="0" dirty="0" smtClean="0">
                <a:solidFill>
                  <a:schemeClr val="accent2"/>
                </a:solidFill>
                <a:latin typeface="+mj-lt"/>
                <a:ea typeface="+mj-ea"/>
                <a:cs typeface="+mj-cs"/>
              </a:rPr>
              <a:t>All rights reserved.</a:t>
            </a:r>
          </a:p>
        </p:txBody>
      </p:sp>
      <p:sp>
        <p:nvSpPr>
          <p:cNvPr id="5" name="TextBox 4"/>
          <p:cNvSpPr txBox="1"/>
          <p:nvPr userDrawn="1"/>
        </p:nvSpPr>
        <p:spPr bwMode="gray">
          <a:xfrm>
            <a:off x="323999" y="1692000"/>
            <a:ext cx="11547325" cy="3908762"/>
          </a:xfrm>
          <a:prstGeom prst="rect">
            <a:avLst/>
          </a:prstGeom>
          <a:noFill/>
        </p:spPr>
        <p:txBody>
          <a:bodyPr wrap="square" lIns="0" tIns="0" rIns="0" bIns="0" rtlCol="0">
            <a:spAutoFit/>
          </a:bodyPr>
          <a:lstStyle/>
          <a:p>
            <a:r>
              <a:rPr lang="en-US" sz="1200" kern="1200" dirty="0" smtClean="0">
                <a:solidFill>
                  <a:schemeClr val="tx1"/>
                </a:solidFill>
                <a:latin typeface="Arial"/>
                <a:ea typeface="MS PGothic" pitchFamily="34" charset="-128"/>
                <a:cs typeface="+mn-cs"/>
              </a:rPr>
              <a:t>No part of this publication may be reproduced or transmitted in any form or for any purpose without the express permission of SAP SE or an </a:t>
            </a:r>
          </a:p>
          <a:p>
            <a:r>
              <a:rPr lang="en-US" sz="1200" kern="1200" dirty="0" smtClean="0">
                <a:solidFill>
                  <a:schemeClr val="tx1"/>
                </a:solidFill>
                <a:latin typeface="Arial"/>
                <a:ea typeface="MS PGothic" pitchFamily="34" charset="-128"/>
                <a:cs typeface="+mn-cs"/>
              </a:rPr>
              <a:t>SAP affiliate company.</a:t>
            </a:r>
          </a:p>
          <a:p>
            <a:pPr>
              <a:spcBef>
                <a:spcPts val="1200"/>
              </a:spcBef>
            </a:pPr>
            <a:r>
              <a:rPr lang="en-US" sz="1200" kern="1200" dirty="0" smtClean="0">
                <a:solidFill>
                  <a:schemeClr val="tx1"/>
                </a:solidFill>
                <a:latin typeface="Arial"/>
                <a:ea typeface="MS PGothic" pitchFamily="34" charset="-128"/>
                <a:cs typeface="+mn-cs"/>
              </a:rPr>
              <a:t>SAP and other SAP products and services mentioned herein as well as their respective logos are trademarks or registered trademarks of SAP SE </a:t>
            </a:r>
            <a:br>
              <a:rPr lang="en-US" sz="1200" kern="1200" dirty="0" smtClean="0">
                <a:solidFill>
                  <a:schemeClr val="tx1"/>
                </a:solidFill>
                <a:latin typeface="Arial"/>
                <a:ea typeface="MS PGothic" pitchFamily="34" charset="-128"/>
                <a:cs typeface="+mn-cs"/>
              </a:rPr>
            </a:br>
            <a:r>
              <a:rPr lang="en-US" sz="1200" kern="1200" dirty="0" smtClean="0">
                <a:solidFill>
                  <a:schemeClr val="tx1"/>
                </a:solidFill>
                <a:latin typeface="Arial"/>
                <a:ea typeface="MS PGothic" pitchFamily="34" charset="-128"/>
                <a:cs typeface="+mn-cs"/>
              </a:rPr>
              <a:t>(or an SAP affiliate company) in Germany and other countries. Please see </a:t>
            </a:r>
            <a:r>
              <a:rPr lang="en-US" sz="1200" kern="1200" dirty="0" smtClean="0">
                <a:solidFill>
                  <a:schemeClr val="tx1"/>
                </a:solidFill>
                <a:latin typeface="Arial"/>
                <a:ea typeface="MS PGothic" pitchFamily="34" charset="-128"/>
                <a:cs typeface="+mn-cs"/>
                <a:hlinkClick r:id="rId2"/>
              </a:rPr>
              <a:t>http://global12.sap.com/corporate-en/legal/copyright/index.epx</a:t>
            </a:r>
            <a:r>
              <a:rPr lang="en-US" sz="1200" kern="1200" dirty="0" smtClean="0">
                <a:solidFill>
                  <a:schemeClr val="tx1"/>
                </a:solidFill>
                <a:latin typeface="Arial"/>
                <a:ea typeface="MS PGothic" pitchFamily="34" charset="-128"/>
                <a:cs typeface="+mn-cs"/>
              </a:rPr>
              <a:t> for additional trademark information and notices.</a:t>
            </a:r>
          </a:p>
          <a:p>
            <a:pPr>
              <a:spcBef>
                <a:spcPts val="1200"/>
              </a:spcBef>
            </a:pPr>
            <a:r>
              <a:rPr lang="en-US" sz="1200" kern="1200" dirty="0" smtClean="0">
                <a:solidFill>
                  <a:schemeClr val="tx1"/>
                </a:solidFill>
                <a:latin typeface="Arial"/>
                <a:ea typeface="MS PGothic" pitchFamily="34" charset="-128"/>
                <a:cs typeface="+mn-cs"/>
              </a:rPr>
              <a:t>Some software products marketed by SAP SE and its distributors contain proprietary software components of other software vendors.</a:t>
            </a:r>
          </a:p>
          <a:p>
            <a:pPr>
              <a:spcBef>
                <a:spcPts val="1200"/>
              </a:spcBef>
            </a:pPr>
            <a:r>
              <a:rPr lang="en-US" sz="1200" kern="1200" dirty="0" smtClean="0">
                <a:solidFill>
                  <a:schemeClr val="tx1"/>
                </a:solidFill>
                <a:latin typeface="Arial"/>
                <a:ea typeface="MS PGothic" pitchFamily="34" charset="-128"/>
                <a:cs typeface="+mn-cs"/>
              </a:rPr>
              <a:t>National product specifications may vary.</a:t>
            </a:r>
          </a:p>
          <a:p>
            <a:pPr>
              <a:spcBef>
                <a:spcPts val="1200"/>
              </a:spcBef>
            </a:pPr>
            <a:r>
              <a:rPr lang="en-US" sz="1200" kern="1200" dirty="0" smtClean="0">
                <a:solidFill>
                  <a:schemeClr val="tx1"/>
                </a:solidFill>
                <a:latin typeface="Arial"/>
                <a:ea typeface="MS PGothic"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200" kern="1200" dirty="0" smtClean="0">
                <a:solidFill>
                  <a:schemeClr val="tx1"/>
                </a:solidFill>
                <a:latin typeface="Arial"/>
                <a:ea typeface="MS PGothic" pitchFamily="34" charset="-128"/>
                <a:cs typeface="+mn-cs"/>
              </a:rPr>
            </a:br>
            <a:r>
              <a:rPr lang="en-US" sz="1200" kern="1200" dirty="0" smtClean="0">
                <a:solidFill>
                  <a:schemeClr val="tx1"/>
                </a:solidFill>
                <a:latin typeface="Arial"/>
                <a:ea typeface="MS PGothic" pitchFamily="34" charset="-128"/>
                <a:cs typeface="+mn-cs"/>
              </a:rPr>
              <a:t>SAP affiliate company products and services are those that are set forth in the express warranty statements accompanying such products and services, if any. Nothing herein should be construed as constituting an additional warranty. </a:t>
            </a:r>
          </a:p>
          <a:p>
            <a:pPr>
              <a:spcBef>
                <a:spcPts val="1200"/>
              </a:spcBef>
            </a:pPr>
            <a:r>
              <a:rPr lang="en-US" sz="1200" kern="1200" dirty="0" smtClean="0">
                <a:solidFill>
                  <a:schemeClr val="tx1"/>
                </a:solidFill>
                <a:latin typeface="Arial"/>
                <a:ea typeface="MS PGothic"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75"/>
            <a:ext cx="11547324" cy="756175"/>
          </a:xfrm>
          <a:prstGeom prst="rect">
            <a:avLst/>
          </a:prstGeom>
        </p:spPr>
        <p:txBody>
          <a:bodyPr vert="horz" lIns="0" tIns="0" rIns="0" bIns="0" rtlCol="0" anchor="ctr" anchorCtr="0">
            <a:noAutofit/>
          </a:bodyPr>
          <a:lstStyle/>
          <a:p>
            <a:pPr marL="0" marR="0" indent="0" algn="l" defTabSz="1088776" rtl="0" eaLnBrk="1" fontAlgn="auto" latinLnBrk="0" hangingPunct="1">
              <a:lnSpc>
                <a:spcPct val="100000"/>
              </a:lnSpc>
              <a:spcBef>
                <a:spcPct val="0"/>
              </a:spcBef>
              <a:spcAft>
                <a:spcPts val="0"/>
              </a:spcAft>
              <a:buClrTx/>
              <a:buSzTx/>
              <a:buFontTx/>
              <a:buNone/>
              <a:tabLst/>
              <a:defRPr/>
            </a:pPr>
            <a:r>
              <a:rPr lang="en-US" sz="2900" b="1" kern="1200" noProof="0" dirty="0" smtClean="0">
                <a:solidFill>
                  <a:schemeClr val="accent2"/>
                </a:solidFill>
                <a:latin typeface="+mj-lt"/>
                <a:ea typeface="+mj-ea"/>
                <a:cs typeface="+mj-cs"/>
              </a:rPr>
              <a:t>© 2014 SAP SE </a:t>
            </a:r>
            <a:r>
              <a:rPr lang="en-US" sz="2900" b="1" kern="1200" noProof="0" dirty="0" err="1" smtClean="0">
                <a:solidFill>
                  <a:schemeClr val="accent2"/>
                </a:solidFill>
                <a:latin typeface="+mj-lt"/>
                <a:ea typeface="+mj-ea"/>
                <a:cs typeface="+mj-cs"/>
              </a:rPr>
              <a:t>oder</a:t>
            </a:r>
            <a:r>
              <a:rPr lang="en-US" sz="2900" b="1" kern="1200" noProof="0" dirty="0" smtClean="0">
                <a:solidFill>
                  <a:schemeClr val="accent2"/>
                </a:solidFill>
                <a:latin typeface="+mj-lt"/>
                <a:ea typeface="+mj-ea"/>
                <a:cs typeface="+mj-cs"/>
              </a:rPr>
              <a:t> </a:t>
            </a:r>
            <a:r>
              <a:rPr lang="en-US" sz="2900" b="1" kern="1200" noProof="0" dirty="0" err="1" smtClean="0">
                <a:solidFill>
                  <a:schemeClr val="accent2"/>
                </a:solidFill>
                <a:latin typeface="+mj-lt"/>
                <a:ea typeface="+mj-ea"/>
                <a:cs typeface="+mj-cs"/>
              </a:rPr>
              <a:t>ein</a:t>
            </a:r>
            <a:r>
              <a:rPr lang="en-US" sz="2900" b="1" kern="1200" noProof="0" dirty="0" smtClean="0">
                <a:solidFill>
                  <a:schemeClr val="accent2"/>
                </a:solidFill>
                <a:latin typeface="+mj-lt"/>
                <a:ea typeface="+mj-ea"/>
                <a:cs typeface="+mj-cs"/>
              </a:rPr>
              <a:t> SAP-</a:t>
            </a:r>
            <a:r>
              <a:rPr lang="en-US" sz="2900" b="1" kern="1200" noProof="0" dirty="0" err="1" smtClean="0">
                <a:solidFill>
                  <a:schemeClr val="accent2"/>
                </a:solidFill>
                <a:latin typeface="+mj-lt"/>
                <a:ea typeface="+mj-ea"/>
                <a:cs typeface="+mj-cs"/>
              </a:rPr>
              <a:t>Konzernunternehmen</a:t>
            </a:r>
            <a:r>
              <a:rPr lang="en-US" sz="2900" b="1" kern="1200" noProof="0" dirty="0" smtClean="0">
                <a:solidFill>
                  <a:schemeClr val="accent2"/>
                </a:solidFill>
                <a:latin typeface="+mj-lt"/>
                <a:ea typeface="+mj-ea"/>
                <a:cs typeface="+mj-cs"/>
              </a:rPr>
              <a:t>. </a:t>
            </a:r>
            <a:br>
              <a:rPr lang="en-US" sz="2900" b="1" kern="1200" noProof="0" dirty="0" smtClean="0">
                <a:solidFill>
                  <a:schemeClr val="accent2"/>
                </a:solidFill>
                <a:latin typeface="+mj-lt"/>
                <a:ea typeface="+mj-ea"/>
                <a:cs typeface="+mj-cs"/>
              </a:rPr>
            </a:br>
            <a:r>
              <a:rPr lang="en-US" sz="2900" b="1" kern="1200" noProof="0" dirty="0" err="1" smtClean="0">
                <a:solidFill>
                  <a:schemeClr val="accent2"/>
                </a:solidFill>
                <a:latin typeface="+mj-lt"/>
                <a:ea typeface="+mj-ea"/>
                <a:cs typeface="+mj-cs"/>
              </a:rPr>
              <a:t>Alle</a:t>
            </a:r>
            <a:r>
              <a:rPr lang="en-US" sz="2900" b="1" kern="1200" noProof="0" dirty="0" smtClean="0">
                <a:solidFill>
                  <a:schemeClr val="accent2"/>
                </a:solidFill>
                <a:latin typeface="+mj-lt"/>
                <a:ea typeface="+mj-ea"/>
                <a:cs typeface="+mj-cs"/>
              </a:rPr>
              <a:t> </a:t>
            </a:r>
            <a:r>
              <a:rPr lang="en-US" sz="2900" b="1" kern="1200" noProof="0" dirty="0" err="1" smtClean="0">
                <a:solidFill>
                  <a:schemeClr val="accent2"/>
                </a:solidFill>
                <a:latin typeface="+mj-lt"/>
                <a:ea typeface="+mj-ea"/>
                <a:cs typeface="+mj-cs"/>
              </a:rPr>
              <a:t>Rechte</a:t>
            </a:r>
            <a:r>
              <a:rPr lang="en-US" sz="2900" b="1" kern="1200" noProof="0" dirty="0" smtClean="0">
                <a:solidFill>
                  <a:schemeClr val="accent2"/>
                </a:solidFill>
                <a:latin typeface="+mj-lt"/>
                <a:ea typeface="+mj-ea"/>
                <a:cs typeface="+mj-cs"/>
              </a:rPr>
              <a:t> </a:t>
            </a:r>
            <a:r>
              <a:rPr lang="en-US" sz="2900" b="1" kern="1200" noProof="0" dirty="0" err="1" smtClean="0">
                <a:solidFill>
                  <a:schemeClr val="accent2"/>
                </a:solidFill>
                <a:latin typeface="+mj-lt"/>
                <a:ea typeface="+mj-ea"/>
                <a:cs typeface="+mj-cs"/>
              </a:rPr>
              <a:t>vorbehalten</a:t>
            </a:r>
            <a:r>
              <a:rPr lang="en-US" sz="2900" b="1" kern="1200" noProof="0" dirty="0" smtClean="0">
                <a:solidFill>
                  <a:schemeClr val="accent2"/>
                </a:solidFill>
                <a:latin typeface="+mj-lt"/>
                <a:ea typeface="+mj-ea"/>
                <a:cs typeface="+mj-cs"/>
              </a:rPr>
              <a:t>.</a:t>
            </a:r>
          </a:p>
        </p:txBody>
      </p:sp>
      <p:sp>
        <p:nvSpPr>
          <p:cNvPr id="8" name="TextBox 7"/>
          <p:cNvSpPr txBox="1"/>
          <p:nvPr userDrawn="1"/>
        </p:nvSpPr>
        <p:spPr bwMode="gray">
          <a:xfrm>
            <a:off x="323999" y="1692000"/>
            <a:ext cx="11547325" cy="4278094"/>
          </a:xfrm>
          <a:prstGeom prst="rect">
            <a:avLst/>
          </a:prstGeom>
          <a:noFill/>
        </p:spPr>
        <p:txBody>
          <a:bodyPr wrap="square" lIns="0" tIns="0" rIns="0" bIns="0" rtlCol="0">
            <a:spAutoFit/>
          </a:bodyPr>
          <a:lstStyle/>
          <a:p>
            <a:r>
              <a:rPr lang="de-DE" sz="1200" kern="1200" noProof="0" dirty="0" smtClean="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a:t>
            </a:r>
            <a:r>
              <a:rPr lang="en-US" sz="1200" kern="1200" dirty="0" smtClean="0">
                <a:solidFill>
                  <a:schemeClr val="tx1"/>
                </a:solidFill>
                <a:latin typeface="Arial"/>
                <a:ea typeface="MS PGothic" pitchFamily="34" charset="-128"/>
                <a:cs typeface="+mn-cs"/>
              </a:rPr>
              <a:t>SAP SE </a:t>
            </a:r>
            <a:r>
              <a:rPr lang="de-DE" sz="1200" kern="1200" noProof="0" dirty="0" smtClean="0">
                <a:solidFill>
                  <a:schemeClr val="tx1"/>
                </a:solidFill>
                <a:effectLst/>
                <a:latin typeface="Arial"/>
                <a:ea typeface="+mn-ea"/>
                <a:cs typeface="+mn-cs"/>
              </a:rPr>
              <a:t>oder ein SAP-Konzernunternehmen nicht gestattet.</a:t>
            </a:r>
          </a:p>
          <a:p>
            <a:pPr>
              <a:spcBef>
                <a:spcPts val="1200"/>
              </a:spcBef>
            </a:pPr>
            <a:r>
              <a:rPr lang="de-DE" sz="1200" kern="1200" noProof="0" dirty="0" smtClean="0">
                <a:solidFill>
                  <a:schemeClr val="tx1"/>
                </a:solidFill>
                <a:effectLst/>
                <a:latin typeface="Arial"/>
                <a:ea typeface="+mn-ea"/>
                <a:cs typeface="+mn-cs"/>
              </a:rPr>
              <a:t>SAP und andere in diesem Dokument erwähnte Produkte und Dienstleistungen von SAP sowie die dazugehörigen Logos sind Marken oder eingetragene Marken der </a:t>
            </a:r>
            <a:br>
              <a:rPr lang="de-DE" sz="1200" kern="1200" noProof="0" dirty="0" smtClean="0">
                <a:solidFill>
                  <a:schemeClr val="tx1"/>
                </a:solidFill>
                <a:effectLst/>
                <a:latin typeface="Arial"/>
                <a:ea typeface="+mn-ea"/>
                <a:cs typeface="+mn-cs"/>
              </a:rPr>
            </a:br>
            <a:r>
              <a:rPr lang="en-US" sz="1200" kern="1200" dirty="0" smtClean="0">
                <a:solidFill>
                  <a:schemeClr val="tx1"/>
                </a:solidFill>
                <a:latin typeface="Arial"/>
                <a:ea typeface="MS PGothic" pitchFamily="34" charset="-128"/>
                <a:cs typeface="+mn-cs"/>
              </a:rPr>
              <a:t>SAP SE </a:t>
            </a:r>
            <a:r>
              <a:rPr lang="de-DE" sz="1200" kern="1200" noProof="0" dirty="0" smtClean="0">
                <a:solidFill>
                  <a:schemeClr val="tx1"/>
                </a:solidFill>
                <a:effectLst/>
                <a:latin typeface="Arial"/>
                <a:ea typeface="+mn-ea"/>
                <a:cs typeface="+mn-cs"/>
              </a:rPr>
              <a:t>(oder von einem SAP-Konzernunternehmen) in Deutschland und verschiedenen anderen Ländern weltweit. </a:t>
            </a:r>
            <a:br>
              <a:rPr lang="de-DE" sz="1200" kern="1200" noProof="0" dirty="0" smtClean="0">
                <a:solidFill>
                  <a:schemeClr val="tx1"/>
                </a:solidFill>
                <a:effectLst/>
                <a:latin typeface="Arial"/>
                <a:ea typeface="+mn-ea"/>
                <a:cs typeface="+mn-cs"/>
              </a:rPr>
            </a:br>
            <a:r>
              <a:rPr lang="de-DE" sz="1200" kern="1200" noProof="0" dirty="0" smtClean="0">
                <a:solidFill>
                  <a:schemeClr val="tx1"/>
                </a:solidFill>
                <a:effectLst/>
                <a:latin typeface="Arial"/>
                <a:ea typeface="+mn-ea"/>
                <a:cs typeface="+mn-cs"/>
              </a:rPr>
              <a:t>Weitere Hinweise und Informationen zum Markenrecht finden Sie unter </a:t>
            </a:r>
            <a:r>
              <a:rPr lang="de-DE" sz="1200" kern="1200" noProof="0" dirty="0" smtClean="0">
                <a:solidFill>
                  <a:schemeClr val="tx1"/>
                </a:solidFill>
                <a:effectLst/>
                <a:latin typeface="Arial"/>
                <a:ea typeface="+mn-ea"/>
                <a:cs typeface="+mn-cs"/>
                <a:hlinkClick r:id="rId2"/>
              </a:rPr>
              <a:t>http://global.sap.com/corporate-de/legal/copyright/index.epx</a:t>
            </a:r>
            <a:r>
              <a:rPr lang="de-DE" sz="1200" kern="1200" noProof="0" dirty="0" smtClean="0">
                <a:solidFill>
                  <a:schemeClr val="tx1"/>
                </a:solidFill>
                <a:effectLst/>
                <a:latin typeface="Arial"/>
                <a:ea typeface="+mn-ea"/>
                <a:cs typeface="+mn-cs"/>
              </a:rPr>
              <a:t>.</a:t>
            </a:r>
          </a:p>
          <a:p>
            <a:pPr>
              <a:spcBef>
                <a:spcPts val="1200"/>
              </a:spcBef>
            </a:pPr>
            <a:r>
              <a:rPr lang="de-DE" sz="1200" kern="1200" noProof="0" dirty="0" smtClean="0">
                <a:solidFill>
                  <a:schemeClr val="tx1"/>
                </a:solidFill>
                <a:effectLst/>
                <a:latin typeface="Arial"/>
                <a:ea typeface="+mn-ea"/>
                <a:cs typeface="+mn-cs"/>
              </a:rPr>
              <a:t>Die von </a:t>
            </a:r>
            <a:r>
              <a:rPr lang="en-US" sz="1200" kern="1200" dirty="0" smtClean="0">
                <a:solidFill>
                  <a:schemeClr val="tx1"/>
                </a:solidFill>
                <a:latin typeface="Arial"/>
                <a:ea typeface="MS PGothic" pitchFamily="34" charset="-128"/>
                <a:cs typeface="+mn-cs"/>
              </a:rPr>
              <a:t>SAP SE </a:t>
            </a:r>
            <a:r>
              <a:rPr lang="de-DE" sz="1200" kern="1200" noProof="0" dirty="0" smtClean="0">
                <a:solidFill>
                  <a:schemeClr val="tx1"/>
                </a:solidFill>
                <a:effectLst/>
                <a:latin typeface="Arial"/>
                <a:ea typeface="+mn-ea"/>
                <a:cs typeface="+mn-cs"/>
              </a:rPr>
              <a:t>oder deren Vertriebsfirmen angebotenen Softwareprodukte können Softwarekomponenten auch anderer Softwarehersteller enthalten.</a:t>
            </a:r>
          </a:p>
          <a:p>
            <a:pPr>
              <a:spcBef>
                <a:spcPts val="1200"/>
              </a:spcBef>
            </a:pPr>
            <a:r>
              <a:rPr lang="de-DE" sz="1200" kern="1200" noProof="0" dirty="0" smtClean="0">
                <a:solidFill>
                  <a:schemeClr val="tx1"/>
                </a:solidFill>
                <a:effectLst/>
                <a:latin typeface="Arial"/>
                <a:ea typeface="+mn-ea"/>
                <a:cs typeface="+mn-cs"/>
              </a:rPr>
              <a:t>Produkte können länderspezifische Unterschiede aufweisen.</a:t>
            </a:r>
          </a:p>
          <a:p>
            <a:pPr>
              <a:spcBef>
                <a:spcPts val="1200"/>
              </a:spcBef>
            </a:pPr>
            <a:r>
              <a:rPr lang="de-DE" sz="1200" kern="1200" noProof="0" dirty="0" smtClean="0">
                <a:solidFill>
                  <a:schemeClr val="tx1"/>
                </a:solidFill>
                <a:effectLst/>
                <a:latin typeface="Arial"/>
                <a:ea typeface="+mn-ea"/>
                <a:cs typeface="+mn-cs"/>
              </a:rPr>
              <a:t>Die vorliegenden Unterlagen werden von der </a:t>
            </a:r>
            <a:r>
              <a:rPr lang="en-US" sz="1200" kern="1200" dirty="0" smtClean="0">
                <a:solidFill>
                  <a:schemeClr val="tx1"/>
                </a:solidFill>
                <a:latin typeface="Arial"/>
                <a:ea typeface="MS PGothic" pitchFamily="34" charset="-128"/>
                <a:cs typeface="+mn-cs"/>
              </a:rPr>
              <a:t>SAP SE </a:t>
            </a:r>
            <a:r>
              <a:rPr lang="de-DE" sz="1200" kern="1200" noProof="0" dirty="0" smtClean="0">
                <a:solidFill>
                  <a:schemeClr val="tx1"/>
                </a:solidFill>
                <a:effectLst/>
                <a:latin typeface="Arial"/>
                <a:ea typeface="+mn-ea"/>
                <a:cs typeface="+mn-cs"/>
              </a:rPr>
              <a:t>oder einem SAP-Konzernunternehmen bereitgestellt und dienen ausschließlich zu Informations-zwecken. </a:t>
            </a:r>
            <a:br>
              <a:rPr lang="de-DE" sz="1200" kern="1200" noProof="0" dirty="0" smtClean="0">
                <a:solidFill>
                  <a:schemeClr val="tx1"/>
                </a:solidFill>
                <a:effectLst/>
                <a:latin typeface="Arial"/>
                <a:ea typeface="+mn-ea"/>
                <a:cs typeface="+mn-cs"/>
              </a:rPr>
            </a:br>
            <a:r>
              <a:rPr lang="de-DE" sz="1200" kern="1200" noProof="0" dirty="0" smtClean="0">
                <a:solidFill>
                  <a:schemeClr val="tx1"/>
                </a:solidFill>
                <a:effectLst/>
                <a:latin typeface="Arial"/>
                <a:ea typeface="+mn-ea"/>
                <a:cs typeface="+mn-cs"/>
              </a:rPr>
              <a:t>Die </a:t>
            </a:r>
            <a:r>
              <a:rPr lang="en-US" sz="1200" kern="1200" dirty="0" smtClean="0">
                <a:solidFill>
                  <a:schemeClr val="tx1"/>
                </a:solidFill>
                <a:latin typeface="Arial"/>
                <a:ea typeface="MS PGothic" pitchFamily="34" charset="-128"/>
                <a:cs typeface="+mn-cs"/>
              </a:rPr>
              <a:t>SAP SE </a:t>
            </a:r>
            <a:r>
              <a:rPr lang="de-DE" sz="1200" kern="1200" noProof="0" dirty="0" smtClean="0">
                <a:solidFill>
                  <a:schemeClr val="tx1"/>
                </a:solidFill>
                <a:effectLst/>
                <a:latin typeface="Arial"/>
                <a:ea typeface="+mn-ea"/>
                <a:cs typeface="+mn-cs"/>
              </a:rPr>
              <a:t>oder ihre Konzernunternehmen übernehmen keinerlei Haftung oder Gewährleistung für Fehler oder Unvollständigkeiten in </a:t>
            </a:r>
            <a:r>
              <a:rPr lang="de-DE" sz="1200" kern="1200" baseline="0" noProof="0" dirty="0" smtClean="0">
                <a:solidFill>
                  <a:schemeClr val="tx1"/>
                </a:solidFill>
                <a:effectLst/>
                <a:latin typeface="Arial"/>
                <a:ea typeface="+mn-ea"/>
                <a:cs typeface="+mn-cs"/>
              </a:rPr>
              <a:t> </a:t>
            </a:r>
            <a:r>
              <a:rPr lang="de-DE" sz="1200" kern="1200" noProof="0" dirty="0" smtClean="0">
                <a:solidFill>
                  <a:schemeClr val="tx1"/>
                </a:solidFill>
                <a:effectLst/>
                <a:latin typeface="Arial"/>
                <a:ea typeface="+mn-ea"/>
                <a:cs typeface="+mn-cs"/>
              </a:rPr>
              <a:t>dieser Publikation. </a:t>
            </a:r>
            <a:br>
              <a:rPr lang="de-DE" sz="1200" kern="1200" noProof="0" dirty="0" smtClean="0">
                <a:solidFill>
                  <a:schemeClr val="tx1"/>
                </a:solidFill>
                <a:effectLst/>
                <a:latin typeface="Arial"/>
                <a:ea typeface="+mn-ea"/>
                <a:cs typeface="+mn-cs"/>
              </a:rPr>
            </a:br>
            <a:r>
              <a:rPr lang="de-DE" sz="1200" kern="1200" noProof="0" dirty="0" smtClean="0">
                <a:solidFill>
                  <a:schemeClr val="tx1"/>
                </a:solidFill>
                <a:effectLst/>
                <a:latin typeface="Arial"/>
                <a:ea typeface="+mn-ea"/>
                <a:cs typeface="+mn-cs"/>
              </a:rPr>
              <a:t>Die </a:t>
            </a:r>
            <a:r>
              <a:rPr lang="en-US" sz="1200" kern="1200" dirty="0" smtClean="0">
                <a:solidFill>
                  <a:schemeClr val="tx1"/>
                </a:solidFill>
                <a:latin typeface="Arial"/>
                <a:ea typeface="MS PGothic" pitchFamily="34" charset="-128"/>
                <a:cs typeface="+mn-cs"/>
              </a:rPr>
              <a:t>SAP SE </a:t>
            </a:r>
            <a:r>
              <a:rPr lang="de-DE" sz="1200" kern="1200" noProof="0" dirty="0" smtClean="0">
                <a:solidFill>
                  <a:schemeClr val="tx1"/>
                </a:solidFill>
                <a:effectLst/>
                <a:latin typeface="Arial"/>
                <a:ea typeface="+mn-ea"/>
                <a:cs typeface="+mn-cs"/>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200" kern="1200" noProof="0" dirty="0" smtClean="0">
                <a:solidFill>
                  <a:schemeClr val="tx1"/>
                </a:solidFill>
                <a:effectLst/>
                <a:latin typeface="Arial"/>
                <a:ea typeface="+mn-ea"/>
                <a:cs typeface="+mn-cs"/>
              </a:rPr>
              <a:t>Insbesondere sind die </a:t>
            </a:r>
            <a:r>
              <a:rPr lang="en-US" sz="1200" kern="1200" dirty="0" smtClean="0">
                <a:solidFill>
                  <a:schemeClr val="tx1"/>
                </a:solidFill>
                <a:latin typeface="Arial"/>
                <a:ea typeface="MS PGothic" pitchFamily="34" charset="-128"/>
                <a:cs typeface="+mn-cs"/>
              </a:rPr>
              <a:t>SAP SE </a:t>
            </a:r>
            <a:r>
              <a:rPr lang="de-DE" sz="1200" kern="1200" noProof="0" dirty="0" smtClean="0">
                <a:solidFill>
                  <a:schemeClr val="tx1"/>
                </a:solidFill>
                <a:effectLst/>
                <a:latin typeface="Arial"/>
                <a:ea typeface="+mn-ea"/>
                <a:cs typeface="+mn-cs"/>
              </a:rPr>
              <a:t>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a:t>
            </a:r>
            <a:r>
              <a:rPr lang="en-US" sz="1200" kern="1200" dirty="0" smtClean="0">
                <a:solidFill>
                  <a:schemeClr val="tx1"/>
                </a:solidFill>
                <a:latin typeface="Arial"/>
                <a:ea typeface="MS PGothic" pitchFamily="34" charset="-128"/>
                <a:cs typeface="+mn-cs"/>
              </a:rPr>
              <a:t>SAP SE </a:t>
            </a:r>
            <a:r>
              <a:rPr lang="de-DE" sz="1200" kern="1200" noProof="0" dirty="0" smtClean="0">
                <a:solidFill>
                  <a:schemeClr val="tx1"/>
                </a:solidFill>
                <a:effectLst/>
                <a:latin typeface="Arial"/>
                <a:ea typeface="+mn-ea"/>
                <a:cs typeface="+mn-cs"/>
              </a:rPr>
              <a:t>oder ihrer Konzernunternehmen können von der </a:t>
            </a:r>
            <a:r>
              <a:rPr lang="en-US" sz="1200" kern="1200" dirty="0" smtClean="0">
                <a:solidFill>
                  <a:schemeClr val="tx1"/>
                </a:solidFill>
                <a:latin typeface="Arial"/>
                <a:ea typeface="MS PGothic" pitchFamily="34" charset="-128"/>
                <a:cs typeface="+mn-cs"/>
              </a:rPr>
              <a:t>SAP SE </a:t>
            </a:r>
            <a:r>
              <a:rPr lang="de-DE" sz="1200" kern="1200" noProof="0" dirty="0" smtClean="0">
                <a:solidFill>
                  <a:schemeClr val="tx1"/>
                </a:solidFill>
                <a:effectLst/>
                <a:latin typeface="Arial"/>
                <a:ea typeface="+mn-ea"/>
                <a:cs typeface="+mn-cs"/>
              </a:rPr>
              <a:t>oder ihren Konzernunternehmen jederzeit und ohne Angabe von Gründen unangekündigt geändert werden. </a:t>
            </a:r>
            <a:br>
              <a:rPr lang="de-DE" sz="1200" kern="1200" noProof="0" dirty="0" smtClean="0">
                <a:solidFill>
                  <a:schemeClr val="tx1"/>
                </a:solidFill>
                <a:effectLst/>
                <a:latin typeface="Arial"/>
                <a:ea typeface="+mn-ea"/>
                <a:cs typeface="+mn-cs"/>
              </a:rPr>
            </a:br>
            <a:r>
              <a:rPr lang="de-DE" sz="1200" kern="1200" noProof="0" dirty="0" smtClean="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Die vorausschauenden Aussagen geben die Sicht zu dem Zeitpunkt wieder, zu dem sie getätigt wurden. Dem Leser wird empfohlen, diesen Aussagen kein übertriebenes Vertrauen zu schenken und sich bei Kaufentscheidungen nicht auf sie zu stützen.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p:bg>
      <p:bgRef idx="1001">
        <a:schemeClr val="bg1"/>
      </p:bgRef>
    </p:bg>
    <p:spTree>
      <p:nvGrpSpPr>
        <p:cNvPr id="1" name=""/>
        <p:cNvGrpSpPr/>
        <p:nvPr/>
      </p:nvGrpSpPr>
      <p:grpSpPr>
        <a:xfrm>
          <a:off x="0" y="0"/>
          <a:ext cx="0" cy="0"/>
          <a:chOff x="0" y="0"/>
          <a:chExt cx="0" cy="0"/>
        </a:xfrm>
      </p:grpSpPr>
      <p:sp>
        <p:nvSpPr>
          <p:cNvPr id="27" name="Picture Placeholder 4"/>
          <p:cNvSpPr>
            <a:spLocks noGrp="1"/>
          </p:cNvSpPr>
          <p:nvPr>
            <p:ph type="pic" sz="quarter" idx="12" hasCustomPrompt="1"/>
          </p:nvPr>
        </p:nvSpPr>
        <p:spPr bwMode="gray">
          <a:xfrm>
            <a:off x="0" y="3444085"/>
            <a:ext cx="12195175" cy="3415503"/>
          </a:xfrm>
          <a:prstGeom prst="rect">
            <a:avLst/>
          </a:prstGeom>
          <a:solidFill>
            <a:schemeClr val="bg1">
              <a:lumMod val="95000"/>
            </a:schemeClr>
          </a:solidFill>
        </p:spPr>
        <p:txBody>
          <a:bodyPr vert="horz" lIns="0" tIns="2314721"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dirty="0" smtClean="0"/>
              <a:t>Item 2 – Illustration</a:t>
            </a:r>
            <a:endParaRPr lang="de-DE" dirty="0"/>
          </a:p>
        </p:txBody>
      </p:sp>
      <p:sp>
        <p:nvSpPr>
          <p:cNvPr id="26" name="Title 1"/>
          <p:cNvSpPr>
            <a:spLocks noGrp="1"/>
          </p:cNvSpPr>
          <p:nvPr userDrawn="1">
            <p:ph type="title" hasCustomPrompt="1"/>
          </p:nvPr>
        </p:nvSpPr>
        <p:spPr>
          <a:xfrm>
            <a:off x="578001" y="3001788"/>
            <a:ext cx="11041024" cy="442137"/>
          </a:xfrm>
          <a:prstGeom prst="rect">
            <a:avLst/>
          </a:prstGeom>
          <a:noFill/>
        </p:spPr>
        <p:txBody>
          <a:bodyPr lIns="0" tIns="0" rIns="0" bIns="85730" anchor="b" anchorCtr="0">
            <a:noAutofit/>
          </a:bodyPr>
          <a:lstStyle>
            <a:lvl1pPr>
              <a:defRPr sz="2900" b="1">
                <a:solidFill>
                  <a:schemeClr val="tx1"/>
                </a:solidFill>
              </a:defRPr>
            </a:lvl1pPr>
          </a:lstStyle>
          <a:p>
            <a:r>
              <a:rPr lang="en-US" dirty="0" smtClean="0"/>
              <a:t>Item 1 – Headline</a:t>
            </a:r>
            <a:endParaRPr lang="en-US" dirty="0"/>
          </a:p>
        </p:txBody>
      </p:sp>
      <p:sp>
        <p:nvSpPr>
          <p:cNvPr id="28" name="Rectangle 27"/>
          <p:cNvSpPr/>
          <p:nvPr userDrawn="1"/>
        </p:nvSpPr>
        <p:spPr bwMode="gray">
          <a:xfrm>
            <a:off x="578003" y="0"/>
            <a:ext cx="11043407" cy="144033"/>
          </a:xfrm>
          <a:prstGeom prst="rect">
            <a:avLst/>
          </a:prstGeom>
          <a:solidFill>
            <a:schemeClr val="accent1"/>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29" name="Picture 28"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8488" y="5829062"/>
            <a:ext cx="1222922" cy="454130"/>
          </a:xfrm>
          <a:prstGeom prst="rect">
            <a:avLst/>
          </a:prstGeom>
        </p:spPr>
      </p:pic>
      <p:sp>
        <p:nvSpPr>
          <p:cNvPr id="9" name="TextBox 8"/>
          <p:cNvSpPr txBox="1"/>
          <p:nvPr userDrawn="1"/>
        </p:nvSpPr>
        <p:spPr bwMode="black">
          <a:xfrm>
            <a:off x="7761721" y="6494750"/>
            <a:ext cx="3859689" cy="123111"/>
          </a:xfrm>
          <a:prstGeom prst="rect">
            <a:avLst/>
          </a:prstGeom>
          <a:noFill/>
        </p:spPr>
        <p:txBody>
          <a:bodyPr wrap="square" lIns="0" tIns="0" rIns="0" bIns="0" rtlCol="0" anchor="ctr" anchorCtr="0">
            <a:spAutoFit/>
          </a:bodyPr>
          <a:lstStyle/>
          <a:p>
            <a:pPr marL="111525" indent="-111525" algn="r">
              <a:buClr>
                <a:schemeClr val="accent2"/>
              </a:buClr>
              <a:buFont typeface="Arial" pitchFamily="34" charset="0"/>
              <a:buChar char="©"/>
              <a:tabLst/>
            </a:pPr>
            <a:r>
              <a:rPr lang="en-US" sz="800" noProof="0" dirty="0" smtClean="0">
                <a:solidFill>
                  <a:schemeClr val="accent2"/>
                </a:solidFill>
              </a:rPr>
              <a:t>2014 SAP AG or an SAP affiliate company.</a:t>
            </a:r>
            <a:r>
              <a:rPr lang="en-US" sz="800" dirty="0">
                <a:solidFill>
                  <a:schemeClr val="accent2"/>
                </a:solidFill>
              </a:rPr>
              <a:t> </a:t>
            </a:r>
            <a:r>
              <a:rPr lang="en-US" sz="800" noProof="0" dirty="0" smtClean="0">
                <a:solidFill>
                  <a:schemeClr val="accent2"/>
                </a:solidFill>
              </a:rPr>
              <a:t>All rights reserved.</a:t>
            </a:r>
          </a:p>
        </p:txBody>
      </p:sp>
    </p:spTree>
    <p:extLst>
      <p:ext uri="{BB962C8B-B14F-4D97-AF65-F5344CB8AC3E}">
        <p14:creationId xmlns:p14="http://schemas.microsoft.com/office/powerpoint/2010/main" val="26698751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999" y="324075"/>
            <a:ext cx="11547325" cy="923330"/>
          </a:xfrm>
        </p:spPr>
        <p:txBody>
          <a:bodyPr anchor="t" anchorCtr="0">
            <a:noAutofit/>
          </a:bodyPr>
          <a:lstStyle>
            <a:lvl1pPr>
              <a:defRPr sz="6000">
                <a:solidFill>
                  <a:schemeClr val="tx1"/>
                </a:solidFill>
              </a:defRPr>
            </a:lvl1pPr>
          </a:lstStyle>
          <a:p>
            <a:r>
              <a:rPr lang="en-US" dirty="0" smtClean="0"/>
              <a:t>Short Presentation Title</a:t>
            </a:r>
            <a:endParaRPr lang="en-US" dirty="0"/>
          </a:p>
        </p:txBody>
      </p:sp>
      <p:sp>
        <p:nvSpPr>
          <p:cNvPr id="6" name="Subtitle 2"/>
          <p:cNvSpPr>
            <a:spLocks noGrp="1"/>
          </p:cNvSpPr>
          <p:nvPr>
            <p:ph type="subTitle" idx="1" hasCustomPrompt="1"/>
          </p:nvPr>
        </p:nvSpPr>
        <p:spPr bwMode="gray">
          <a:xfrm>
            <a:off x="324000"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pic>
        <p:nvPicPr>
          <p:cNvPr id="7" name="Picture 6"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Ref idx="1001">
        <a:schemeClr val="bg1"/>
      </p:bgRef>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9" name="Title 1"/>
          <p:cNvSpPr>
            <a:spLocks noGrp="1"/>
          </p:cNvSpPr>
          <p:nvPr>
            <p:ph type="ctrTitle" hasCustomPrompt="1"/>
          </p:nvPr>
        </p:nvSpPr>
        <p:spPr bwMode="gray">
          <a:xfrm>
            <a:off x="323999" y="324075"/>
            <a:ext cx="11547325" cy="1107996"/>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en-US" dirty="0"/>
          </a:p>
        </p:txBody>
      </p:sp>
      <p:pic>
        <p:nvPicPr>
          <p:cNvPr id="7" name="Picture 6"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11545200" cy="2296057"/>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smtClean="0"/>
              <a:t>Divider page</a:t>
            </a:r>
            <a:endParaRPr lang="en-US" dirty="0"/>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smtClean="0"/>
              <a:t>Subtitle if needed</a:t>
            </a:r>
          </a:p>
        </p:txBody>
      </p:sp>
      <p:pic>
        <p:nvPicPr>
          <p:cNvPr id="6" name="Picture 5"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38"/>
            <a:ext cx="11545200" cy="2135294"/>
          </a:xfrm>
          <a:solidFill>
            <a:schemeClr val="bg1">
              <a:lumMod val="95000"/>
            </a:schemeClr>
          </a:solidFill>
        </p:spPr>
        <p:txBody>
          <a:bodyPr tIns="600113" anchor="t" anchorCtr="0"/>
          <a:lstStyle>
            <a:lvl1pPr algn="ctr">
              <a:defRPr b="0"/>
            </a:lvl1pPr>
          </a:lstStyle>
          <a:p>
            <a:r>
              <a:rPr lang="en-US" smtClean="0"/>
              <a:t>Click icon to add picture</a:t>
            </a:r>
            <a:endParaRPr lang="en-US" dirty="0"/>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smtClean="0"/>
              <a:t>Divider page</a:t>
            </a:r>
            <a:endParaRPr lang="en-US" dirty="0"/>
          </a:p>
        </p:txBody>
      </p:sp>
      <p:sp>
        <p:nvSpPr>
          <p:cNvPr id="12" name="Rectangle 11"/>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smtClean="0"/>
              <a:t>Subtitle if needed</a:t>
            </a:r>
          </a:p>
        </p:txBody>
      </p:sp>
      <p:pic>
        <p:nvPicPr>
          <p:cNvPr id="7" name="Picture 6"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smtClean="0"/>
              <a:t>Thank you</a:t>
            </a:r>
            <a:endParaRPr lang="en-US" dirty="0"/>
          </a:p>
        </p:txBody>
      </p:sp>
      <p:sp>
        <p:nvSpPr>
          <p:cNvPr id="12" name="Rectangle 11"/>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236462"/>
            <a:ext cx="11545200" cy="1846659"/>
          </a:xfrm>
        </p:spPr>
        <p:txBody>
          <a:bodyPr anchor="b" anchorCtr="0">
            <a:noAutofit/>
          </a:bodyPr>
          <a:lstStyle>
            <a:lvl1pPr>
              <a:spcBef>
                <a:spcPts val="0"/>
              </a:spcBef>
              <a:defRPr sz="20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478741"/>
            <a:ext cx="1826494" cy="907200"/>
          </a:xfrm>
          <a:prstGeom prst="rect">
            <a:avLst/>
          </a:prstGeom>
          <a:noFill/>
          <a:ln>
            <a:noFill/>
          </a:ln>
        </p:spPr>
      </p:pic>
      <p:sp>
        <p:nvSpPr>
          <p:cNvPr id="6" name="TextBox 5"/>
          <p:cNvSpPr txBox="1"/>
          <p:nvPr userDrawn="1"/>
        </p:nvSpPr>
        <p:spPr bwMode="black">
          <a:xfrm>
            <a:off x="324000" y="6622344"/>
            <a:ext cx="3775077" cy="153888"/>
          </a:xfrm>
          <a:prstGeom prst="rect">
            <a:avLst/>
          </a:prstGeom>
          <a:noFill/>
        </p:spPr>
        <p:txBody>
          <a:bodyPr wrap="none" lIns="0" tIns="0" rIns="0" bIns="0" rtlCol="0">
            <a:spAutoFit/>
          </a:bodyPr>
          <a:lstStyle/>
          <a:p>
            <a:pPr marL="133200" indent="-133200" algn="l">
              <a:buClr>
                <a:schemeClr val="tx1"/>
              </a:buClr>
              <a:buFont typeface="Arial" pitchFamily="34" charset="0"/>
              <a:buChar char="©"/>
              <a:tabLst/>
            </a:pPr>
            <a:r>
              <a:rPr lang="en-US" sz="1000" noProof="0" dirty="0" smtClean="0">
                <a:solidFill>
                  <a:schemeClr val="tx1"/>
                </a:solidFill>
              </a:rPr>
              <a:t>2014 SAP SE or an SAP affiliate company. All rights reserved.</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0" y="1692392"/>
            <a:ext cx="11545200" cy="3832705"/>
          </a:xfrm>
        </p:spPr>
        <p:txBody>
          <a:bodyPr>
            <a:noAutofit/>
          </a:bodyPr>
          <a:lstStyle>
            <a:lvl1pPr marL="0" marR="0" indent="0" algn="l" defTabSz="1088776" rtl="0" eaLnBrk="1" fontAlgn="auto" latinLnBrk="0" hangingPunct="1">
              <a:lnSpc>
                <a:spcPct val="100000"/>
              </a:lnSpc>
              <a:spcBef>
                <a:spcPts val="1200"/>
              </a:spcBef>
              <a:spcAft>
                <a:spcPts val="0"/>
              </a:spcAft>
              <a:buClr>
                <a:schemeClr val="accent1"/>
              </a:buClr>
              <a:buSzPct val="80000"/>
              <a:buFontTx/>
              <a:buNone/>
              <a:tabLst/>
              <a:defRPr sz="2000" b="0"/>
            </a:lvl1pPr>
            <a:lvl2pPr marL="180000" marR="0" indent="-180000" algn="l" defTabSz="1088776" rtl="0" eaLnBrk="1" fontAlgn="auto" latinLnBrk="0" hangingPunct="1">
              <a:lnSpc>
                <a:spcPct val="100000"/>
              </a:lnSpc>
              <a:spcBef>
                <a:spcPts val="600"/>
              </a:spcBef>
              <a:spcAft>
                <a:spcPts val="0"/>
              </a:spcAft>
              <a:buClr>
                <a:schemeClr val="accent1"/>
              </a:buClr>
              <a:buSzPct val="100000"/>
              <a:buFont typeface="Wingdings" pitchFamily="2" charset="2"/>
              <a:buChar char=""/>
              <a:tabLst/>
              <a:defRPr sz="1800"/>
            </a:lvl2pPr>
            <a:lvl3pPr marL="360000" marR="0" indent="-179388" algn="l" defTabSz="1088776" rtl="0" eaLnBrk="1" fontAlgn="auto" latinLnBrk="0" hangingPunct="1">
              <a:lnSpc>
                <a:spcPct val="100000"/>
              </a:lnSpc>
              <a:spcBef>
                <a:spcPts val="400"/>
              </a:spcBef>
              <a:spcAft>
                <a:spcPts val="0"/>
              </a:spcAft>
              <a:buClr>
                <a:schemeClr val="accent2"/>
              </a:buClr>
              <a:buSzPct val="100000"/>
              <a:buFont typeface="Arial" pitchFamily="34" charset="0"/>
              <a:buChar char="–"/>
              <a:tabLst/>
              <a:defRPr sz="1800" baseline="0"/>
            </a:lvl3pPr>
            <a:lvl4pPr marL="540000" marR="0" indent="-180000" algn="l" defTabSz="1088776" rtl="0" eaLnBrk="1" fontAlgn="auto" latinLnBrk="0" hangingPunct="1">
              <a:lnSpc>
                <a:spcPct val="100000"/>
              </a:lnSpc>
              <a:spcBef>
                <a:spcPts val="250"/>
              </a:spcBef>
              <a:spcAft>
                <a:spcPts val="0"/>
              </a:spcAft>
              <a:buClr>
                <a:schemeClr val="accent2"/>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smtClean="0"/>
              <a:t>Agenda Item/Divider Headline</a:t>
            </a:r>
          </a:p>
          <a:p>
            <a:pPr lvl="1"/>
            <a:r>
              <a:rPr lang="en-US" dirty="0" smtClean="0"/>
              <a:t>Details</a:t>
            </a:r>
          </a:p>
          <a:p>
            <a:pPr lvl="2"/>
            <a:r>
              <a:rPr lang="en-US" dirty="0" smtClean="0"/>
              <a:t>Third Level</a:t>
            </a:r>
          </a:p>
          <a:p>
            <a:pPr lvl="3"/>
            <a:r>
              <a:rPr lang="en-US" dirty="0" smtClean="0"/>
              <a:t>Fourth Level</a:t>
            </a:r>
          </a:p>
          <a:p>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75"/>
            <a:ext cx="11545200" cy="756175"/>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1079"/>
            <a:ext cx="11545200" cy="4392042"/>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485"/>
            <a:ext cx="11545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7251"/>
            <a:ext cx="11545200" cy="324075"/>
          </a:xfrm>
          <a:prstGeom prst="rect">
            <a:avLst/>
          </a:prstGeom>
          <a:solidFill>
            <a:schemeClr val="tx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2344"/>
            <a:ext cx="3760650" cy="153888"/>
          </a:xfrm>
          <a:prstGeom prst="rect">
            <a:avLst/>
          </a:prstGeom>
          <a:noFill/>
        </p:spPr>
        <p:txBody>
          <a:bodyPr wrap="none" lIns="85730" tIns="0" rIns="0" bIns="0" rtlCol="0">
            <a:spAutoFit/>
          </a:bodyPr>
          <a:lstStyle/>
          <a:p>
            <a:pPr marL="133200" indent="-133200" algn="l">
              <a:buClr>
                <a:schemeClr val="bg1"/>
              </a:buClr>
              <a:buFont typeface="Arial" pitchFamily="34" charset="0"/>
              <a:buChar char="©"/>
              <a:tabLst/>
            </a:pPr>
            <a:r>
              <a:rPr lang="en-US" sz="1000" noProof="0" dirty="0" smtClean="0">
                <a:solidFill>
                  <a:schemeClr val="bg1"/>
                </a:solidFill>
              </a:rPr>
              <a:t>2014 SAP SE or an SAP affiliate company. All rights reserved.</a:t>
            </a:r>
          </a:p>
        </p:txBody>
      </p:sp>
      <p:sp>
        <p:nvSpPr>
          <p:cNvPr id="34" name="TextBox 33"/>
          <p:cNvSpPr txBox="1"/>
          <p:nvPr/>
        </p:nvSpPr>
        <p:spPr bwMode="black">
          <a:xfrm>
            <a:off x="11624489" y="6622344"/>
            <a:ext cx="243661" cy="153888"/>
          </a:xfrm>
          <a:prstGeom prst="rect">
            <a:avLst/>
          </a:prstGeom>
          <a:noFill/>
        </p:spPr>
        <p:txBody>
          <a:bodyPr wrap="none" lIns="0" tIns="0" rIns="85730" bIns="0" rtlCol="0">
            <a:spAutoFit/>
          </a:bodyPr>
          <a:lstStyle/>
          <a:p>
            <a:pPr marL="111525" indent="-111525" algn="r">
              <a:buClr>
                <a:schemeClr val="accent2"/>
              </a:buClr>
              <a:buFont typeface="Arial" pitchFamily="34" charset="0"/>
              <a:buNone/>
            </a:pPr>
            <a:fld id="{0BDC132A-5C91-4078-9777-31DA19A62E0A}" type="slidenum">
              <a:rPr lang="en-US" sz="1000" baseline="0" noProof="0" smtClean="0">
                <a:solidFill>
                  <a:schemeClr val="bg1"/>
                </a:solidFill>
              </a:rPr>
              <a:pPr marL="111525" indent="-111525" algn="r">
                <a:buClr>
                  <a:schemeClr val="accent2"/>
                </a:buClr>
                <a:buFont typeface="Arial" pitchFamily="34" charset="0"/>
                <a:buNone/>
              </a:pPr>
              <a:t>‹#›</a:t>
            </a:fld>
            <a:endParaRPr lang="en-US" sz="1000" noProof="0" dirty="0" smtClean="0">
              <a:solidFill>
                <a:schemeClr val="bg1"/>
              </a:solidFill>
            </a:endParaRPr>
          </a:p>
        </p:txBody>
      </p:sp>
      <p:sp>
        <p:nvSpPr>
          <p:cNvPr id="5" name="Information_Classification"/>
          <p:cNvSpPr txBox="1"/>
          <p:nvPr userDrawn="1"/>
        </p:nvSpPr>
        <p:spPr>
          <a:xfrm>
            <a:off x="10769600" y="6623893"/>
            <a:ext cx="347852" cy="153888"/>
          </a:xfrm>
          <a:prstGeom prst="rect">
            <a:avLst/>
          </a:prstGeom>
          <a:noFill/>
        </p:spPr>
        <p:txBody>
          <a:bodyPr vert="horz" wrap="none" lIns="0" tIns="0" rIns="0" bIns="0" rtlCol="0">
            <a:spAutoFit/>
          </a:bodyPr>
          <a:lstStyle/>
          <a:p>
            <a:pPr algn="l" fontAlgn="base">
              <a:spcBef>
                <a:spcPts val="600"/>
              </a:spcBef>
              <a:spcAft>
                <a:spcPct val="0"/>
              </a:spcAft>
              <a:buClr>
                <a:srgbClr val="F0AB00"/>
              </a:buClr>
              <a:buSzPct val="80000"/>
            </a:pPr>
            <a:r>
              <a:rPr kumimoji="0" lang="en-US" sz="1000" b="0" i="0" u="none" kern="0" baseline="0" dirty="0" smtClean="0">
                <a:solidFill>
                  <a:srgbClr val="FFFFFF"/>
                </a:solidFill>
                <a:latin typeface="Arial"/>
                <a:ea typeface="Arial Unicode MS"/>
                <a:cs typeface="Arial Unicode MS" pitchFamily="34" charset="-128"/>
                <a:sym typeface="Arial"/>
              </a:rPr>
              <a:t>Public</a:t>
            </a:r>
            <a:endParaRPr kumimoji="0" lang="ru-RU" sz="1000" b="0" i="0" u="none" kern="0" baseline="0" dirty="0" err="1" smtClean="0">
              <a:solidFill>
                <a:srgbClr val="FFFFFF"/>
              </a:solidFill>
              <a:latin typeface="Arial"/>
              <a:ea typeface="Arial Unicode MS"/>
              <a:cs typeface="Arial Unicode MS" pitchFamily="34" charset="-128"/>
              <a:sym typeface="Aria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08" r:id="rId4"/>
    <p:sldLayoutId id="2147483704" r:id="rId5"/>
    <p:sldLayoutId id="2147483689" r:id="rId6"/>
    <p:sldLayoutId id="2147483702" r:id="rId7"/>
    <p:sldLayoutId id="2147483684" r:id="rId8"/>
    <p:sldLayoutId id="2147483665" r:id="rId9"/>
    <p:sldLayoutId id="2147483683" r:id="rId10"/>
    <p:sldLayoutId id="2147483687" r:id="rId11"/>
    <p:sldLayoutId id="2147483710"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 id="2147483712" r:id="rId22"/>
  </p:sldLayoutIdLst>
  <p:hf hdr="0" ftr="0" dt="0"/>
  <p:txStyles>
    <p:titleStyle>
      <a:lvl1pPr algn="l" defTabSz="1088776" rtl="0" eaLnBrk="1" latinLnBrk="0" hangingPunct="1">
        <a:spcBef>
          <a:spcPct val="0"/>
        </a:spcBef>
        <a:buNone/>
        <a:defRPr sz="2800" b="1" kern="1200">
          <a:solidFill>
            <a:schemeClr val="accent2"/>
          </a:solidFill>
          <a:latin typeface="+mj-lt"/>
          <a:ea typeface="+mj-ea"/>
          <a:cs typeface="+mj-cs"/>
        </a:defRPr>
      </a:lvl1pPr>
    </p:titleStyle>
    <p:bodyStyle>
      <a:lvl1pPr marL="0" indent="0" algn="l" defTabSz="1088776" rtl="0" eaLnBrk="1" latinLnBrk="0" hangingPunct="1">
        <a:spcBef>
          <a:spcPts val="2400"/>
        </a:spcBef>
        <a:buClr>
          <a:schemeClr val="accent1"/>
        </a:buClr>
        <a:buSzPct val="80000"/>
        <a:buFontTx/>
        <a:buNone/>
        <a:defRPr sz="2000" b="1"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accent2"/>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accent2"/>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platzhalter 27"/>
          <p:cNvPicPr>
            <a:picLocks noChangeAspect="1"/>
          </p:cNvPicPr>
          <p:nvPr/>
        </p:nvPicPr>
        <p:blipFill rotWithShape="1">
          <a:blip r:embed="rId2" cstate="print">
            <a:extLst>
              <a:ext uri="{28A0092B-C50C-407E-A947-70E740481C1C}">
                <a14:useLocalDpi xmlns:a14="http://schemas.microsoft.com/office/drawing/2010/main" val="0"/>
              </a:ext>
            </a:extLst>
          </a:blip>
          <a:srcRect t="1056" b="5700"/>
          <a:stretch/>
        </p:blipFill>
        <p:spPr bwMode="gray">
          <a:xfrm>
            <a:off x="0" y="3490158"/>
            <a:ext cx="12195175" cy="3369430"/>
          </a:xfrm>
          <a:prstGeom prst="rect">
            <a:avLst/>
          </a:prstGeom>
          <a:solidFill>
            <a:schemeClr val="bg1">
              <a:lumMod val="95000"/>
            </a:schemeClr>
          </a:solidFill>
        </p:spPr>
      </p:pic>
      <p:sp>
        <p:nvSpPr>
          <p:cNvPr id="5" name="Title 4"/>
          <p:cNvSpPr>
            <a:spLocks noGrp="1"/>
          </p:cNvSpPr>
          <p:nvPr>
            <p:ph type="title"/>
          </p:nvPr>
        </p:nvSpPr>
        <p:spPr>
          <a:xfrm>
            <a:off x="542366" y="506437"/>
            <a:ext cx="11041024" cy="1367999"/>
          </a:xfrm>
        </p:spPr>
        <p:txBody>
          <a:bodyPr/>
          <a:lstStyle/>
          <a:p>
            <a:r>
              <a:rPr lang="ru-RU" dirty="0" smtClean="0"/>
              <a:t/>
            </a:r>
            <a:br>
              <a:rPr lang="ru-RU" dirty="0" smtClean="0"/>
            </a:br>
            <a:r>
              <a:rPr lang="ru-RU" dirty="0"/>
              <a:t>Технологический и инновационный потенциал нефтегазовой отрасли: </a:t>
            </a:r>
            <a:r>
              <a:rPr lang="en-US" dirty="0" smtClean="0"/>
              <a:t/>
            </a:r>
            <a:br>
              <a:rPr lang="en-US" dirty="0" smtClean="0"/>
            </a:br>
            <a:r>
              <a:rPr lang="ru-RU" dirty="0" smtClean="0"/>
              <a:t>современные </a:t>
            </a:r>
            <a:r>
              <a:rPr lang="ru-RU" dirty="0"/>
              <a:t>драйверы и точки роста</a:t>
            </a:r>
            <a:endParaRPr lang="en-US" dirty="0"/>
          </a:p>
        </p:txBody>
      </p:sp>
      <p:pic>
        <p:nvPicPr>
          <p:cNvPr id="6" name="Picture 5" descr="SAP_grad_R_pref.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8488" y="5829062"/>
            <a:ext cx="1222922" cy="454130"/>
          </a:xfrm>
          <a:prstGeom prst="rect">
            <a:avLst/>
          </a:prstGeom>
        </p:spPr>
      </p:pic>
      <p:sp>
        <p:nvSpPr>
          <p:cNvPr id="22" name="TextBox 21"/>
          <p:cNvSpPr txBox="1"/>
          <p:nvPr/>
        </p:nvSpPr>
        <p:spPr bwMode="black">
          <a:xfrm>
            <a:off x="7761721" y="6494750"/>
            <a:ext cx="3859689" cy="123111"/>
          </a:xfrm>
          <a:prstGeom prst="rect">
            <a:avLst/>
          </a:prstGeom>
          <a:noFill/>
        </p:spPr>
        <p:txBody>
          <a:bodyPr wrap="square" lIns="0" tIns="0" rIns="0" bIns="0" rtlCol="0" anchor="ctr" anchorCtr="0">
            <a:spAutoFit/>
          </a:bodyPr>
          <a:lstStyle/>
          <a:p>
            <a:pPr marL="111525" indent="-111525" algn="r">
              <a:buClr>
                <a:schemeClr val="accent2"/>
              </a:buClr>
              <a:buFont typeface="Arial" pitchFamily="34" charset="0"/>
              <a:buChar char="©"/>
            </a:pPr>
            <a:r>
              <a:rPr lang="en-US" sz="800" dirty="0">
                <a:solidFill>
                  <a:schemeClr val="accent2"/>
                </a:solidFill>
              </a:rPr>
              <a:t>2014 SAP AG or an SAP affiliate company. All rights reserved.</a:t>
            </a:r>
          </a:p>
        </p:txBody>
      </p:sp>
      <p:sp>
        <p:nvSpPr>
          <p:cNvPr id="20" name="Text Placeholder 2"/>
          <p:cNvSpPr txBox="1">
            <a:spLocks/>
          </p:cNvSpPr>
          <p:nvPr/>
        </p:nvSpPr>
        <p:spPr>
          <a:xfrm>
            <a:off x="542366" y="2072235"/>
            <a:ext cx="11545200" cy="1846659"/>
          </a:xfrm>
          <a:prstGeom prst="rect">
            <a:avLst/>
          </a:prstGeom>
        </p:spPr>
        <p:txBody>
          <a:bodyPr/>
          <a:lstStyle>
            <a:lvl1pPr marL="0" indent="0" algn="l" defTabSz="1088776" rtl="0" eaLnBrk="1" latinLnBrk="0" hangingPunct="1">
              <a:spcBef>
                <a:spcPts val="2400"/>
              </a:spcBef>
              <a:buClr>
                <a:schemeClr val="accent1"/>
              </a:buClr>
              <a:buSzPct val="80000"/>
              <a:buFontTx/>
              <a:buNone/>
              <a:defRPr sz="2000" b="1"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accent2"/>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accent2"/>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ru-RU" sz="1800" b="0" dirty="0" err="1" smtClean="0">
                <a:solidFill>
                  <a:schemeClr val="bg2">
                    <a:lumMod val="50000"/>
                  </a:schemeClr>
                </a:solidFill>
              </a:rPr>
              <a:t>Азат</a:t>
            </a:r>
            <a:r>
              <a:rPr lang="ru-RU" sz="1800" b="0" dirty="0" smtClean="0">
                <a:solidFill>
                  <a:schemeClr val="bg2">
                    <a:lumMod val="50000"/>
                  </a:schemeClr>
                </a:solidFill>
              </a:rPr>
              <a:t> Низамов</a:t>
            </a:r>
            <a:r>
              <a:rPr lang="en-US" sz="1800" b="0" dirty="0" smtClean="0">
                <a:solidFill>
                  <a:schemeClr val="bg2">
                    <a:lumMod val="50000"/>
                  </a:schemeClr>
                </a:solidFill>
              </a:rPr>
              <a:t/>
            </a:r>
            <a:br>
              <a:rPr lang="en-US" sz="1800" b="0" dirty="0" smtClean="0">
                <a:solidFill>
                  <a:schemeClr val="bg2">
                    <a:lumMod val="50000"/>
                  </a:schemeClr>
                </a:solidFill>
              </a:rPr>
            </a:br>
            <a:r>
              <a:rPr lang="ru-RU" sz="1800" b="0" dirty="0" smtClean="0">
                <a:solidFill>
                  <a:schemeClr val="bg2">
                    <a:lumMod val="50000"/>
                  </a:schemeClr>
                </a:solidFill>
              </a:rPr>
              <a:t>Заместитель Генерального Директора </a:t>
            </a:r>
            <a:r>
              <a:rPr lang="en-US" sz="1800" b="0" dirty="0" smtClean="0">
                <a:solidFill>
                  <a:schemeClr val="bg2">
                    <a:lumMod val="50000"/>
                  </a:schemeClr>
                </a:solidFill>
              </a:rPr>
              <a:t>SAP </a:t>
            </a:r>
            <a:r>
              <a:rPr lang="ru-RU" sz="1800" b="0" dirty="0" smtClean="0">
                <a:solidFill>
                  <a:schemeClr val="bg2">
                    <a:lumMod val="50000"/>
                  </a:schemeClr>
                </a:solidFill>
              </a:rPr>
              <a:t>СНГ</a:t>
            </a:r>
            <a:endParaRPr lang="en-US" sz="1800" b="0" dirty="0" smtClean="0">
              <a:solidFill>
                <a:schemeClr val="bg2">
                  <a:lumMod val="50000"/>
                </a:schemeClr>
              </a:solidFill>
            </a:endParaRPr>
          </a:p>
          <a:p>
            <a:r>
              <a:rPr lang="en-US" sz="1800" b="0" dirty="0" smtClean="0">
                <a:solidFill>
                  <a:schemeClr val="bg2">
                    <a:lumMod val="50000"/>
                  </a:schemeClr>
                </a:solidFill>
              </a:rPr>
              <a:t>11 </a:t>
            </a:r>
            <a:r>
              <a:rPr lang="ru-RU" sz="1800" b="0" dirty="0" smtClean="0">
                <a:solidFill>
                  <a:schemeClr val="bg2">
                    <a:lumMod val="50000"/>
                  </a:schemeClr>
                </a:solidFill>
              </a:rPr>
              <a:t>марта </a:t>
            </a:r>
            <a:r>
              <a:rPr lang="en-US" sz="1800" b="0" dirty="0" smtClean="0">
                <a:solidFill>
                  <a:schemeClr val="bg2">
                    <a:lumMod val="50000"/>
                  </a:schemeClr>
                </a:solidFill>
              </a:rPr>
              <a:t>201</a:t>
            </a:r>
            <a:r>
              <a:rPr lang="ru-RU" sz="1800" b="0" dirty="0" smtClean="0">
                <a:solidFill>
                  <a:schemeClr val="bg2">
                    <a:lumMod val="50000"/>
                  </a:schemeClr>
                </a:solidFill>
              </a:rPr>
              <a:t>5</a:t>
            </a:r>
            <a:endParaRPr lang="en-US" sz="1800" b="0" dirty="0">
              <a:solidFill>
                <a:schemeClr val="bg2">
                  <a:lumMod val="50000"/>
                </a:schemeClr>
              </a:solidFill>
            </a:endParaRPr>
          </a:p>
        </p:txBody>
      </p:sp>
    </p:spTree>
    <p:extLst>
      <p:ext uri="{BB962C8B-B14F-4D97-AF65-F5344CB8AC3E}">
        <p14:creationId xmlns:p14="http://schemas.microsoft.com/office/powerpoint/2010/main" val="1938337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Содержание и основные тезисы доклада</a:t>
            </a:r>
            <a:endParaRPr lang="ru-RU" dirty="0"/>
          </a:p>
        </p:txBody>
      </p:sp>
      <p:sp>
        <p:nvSpPr>
          <p:cNvPr id="3" name="Text Placeholder 2"/>
          <p:cNvSpPr>
            <a:spLocks noGrp="1"/>
          </p:cNvSpPr>
          <p:nvPr>
            <p:ph type="body" sz="quarter" idx="10"/>
          </p:nvPr>
        </p:nvSpPr>
        <p:spPr>
          <a:xfrm>
            <a:off x="378591" y="1695792"/>
            <a:ext cx="6819632" cy="3882362"/>
          </a:xfrm>
        </p:spPr>
        <p:txBody>
          <a:bodyPr/>
          <a:lstStyle/>
          <a:p>
            <a:pPr marL="285750" indent="-285750">
              <a:buFont typeface="Wingdings" panose="05000000000000000000" pitchFamily="2" charset="2"/>
              <a:buChar char="§"/>
            </a:pPr>
            <a:r>
              <a:rPr lang="ru-RU" sz="1800" b="0" dirty="0" smtClean="0"/>
              <a:t>Нефтегазовая отрасль РФ обладает значительным потенциалом с точки зрения применения ИТ для поддержания эффективности</a:t>
            </a:r>
            <a:endParaRPr lang="en-US" sz="1800" b="0" dirty="0"/>
          </a:p>
          <a:p>
            <a:pPr marL="285750" indent="-285750">
              <a:buFont typeface="Wingdings" panose="05000000000000000000" pitchFamily="2" charset="2"/>
              <a:buChar char="§"/>
            </a:pPr>
            <a:r>
              <a:rPr lang="ru-RU" sz="1800" b="0" dirty="0" smtClean="0"/>
              <a:t>Компания </a:t>
            </a:r>
            <a:r>
              <a:rPr lang="en-US" sz="1800" b="0" dirty="0" smtClean="0"/>
              <a:t>SAP </a:t>
            </a:r>
            <a:r>
              <a:rPr lang="ru-RU" sz="1800" b="0" dirty="0" smtClean="0"/>
              <a:t>является стратегическим партнером предприятий отрасли, поставляя как решения для бизнеса, так и технологическую платформу</a:t>
            </a:r>
          </a:p>
          <a:p>
            <a:pPr marL="285750" indent="-285750">
              <a:buFont typeface="Wingdings" panose="05000000000000000000" pitchFamily="2" charset="2"/>
              <a:buChar char="§"/>
            </a:pPr>
            <a:r>
              <a:rPr lang="ru-RU" sz="1800" b="0" dirty="0" smtClean="0"/>
              <a:t>Компанией реализован или находится в стадии реализации ряд </a:t>
            </a:r>
            <a:r>
              <a:rPr lang="ru-RU" sz="1800" b="0" dirty="0"/>
              <a:t>совместных </a:t>
            </a:r>
            <a:r>
              <a:rPr lang="ru-RU" sz="1800" b="0" dirty="0" smtClean="0"/>
              <a:t>технологических проектов на предприятиях ТЭК</a:t>
            </a:r>
          </a:p>
          <a:p>
            <a:pPr marL="285750" indent="-285750">
              <a:buFont typeface="Wingdings" panose="05000000000000000000" pitchFamily="2" charset="2"/>
              <a:buChar char="§"/>
            </a:pPr>
            <a:r>
              <a:rPr lang="ru-RU" sz="1800" b="0" dirty="0" smtClean="0"/>
              <a:t>Компанией </a:t>
            </a:r>
            <a:r>
              <a:rPr lang="en-US" sz="1800" b="0" dirty="0" smtClean="0"/>
              <a:t>SAP </a:t>
            </a:r>
            <a:r>
              <a:rPr lang="ru-RU" sz="1800" b="0" dirty="0" smtClean="0"/>
              <a:t>реализован ряд проектов по содействию инновационному развитию нефтегазового комплекса России в условиях </a:t>
            </a:r>
            <a:r>
              <a:rPr lang="ru-RU" sz="1800" b="0" dirty="0" err="1" smtClean="0"/>
              <a:t>импортозамещения</a:t>
            </a:r>
            <a:r>
              <a:rPr lang="ru-RU" sz="1800" b="0" dirty="0" smtClean="0"/>
              <a:t> и мы планируем дальнейшие инвестиции  </a:t>
            </a:r>
            <a:endParaRPr lang="ru-RU" sz="1800" b="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7701" y="1317350"/>
            <a:ext cx="3488241" cy="5061785"/>
          </a:xfrm>
          <a:prstGeom prst="rect">
            <a:avLst/>
          </a:prstGeom>
        </p:spPr>
      </p:pic>
    </p:spTree>
    <p:extLst>
      <p:ext uri="{BB962C8B-B14F-4D97-AF65-F5344CB8AC3E}">
        <p14:creationId xmlns:p14="http://schemas.microsoft.com/office/powerpoint/2010/main" val="111123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US" dirty="0"/>
              <a:t>SAP </a:t>
            </a:r>
            <a:r>
              <a:rPr lang="ru-RU" dirty="0"/>
              <a:t>продолжает инвестировать в инновационные проекты в России </a:t>
            </a:r>
            <a:endParaRPr lang="en-US" dirty="0" smtClean="0"/>
          </a:p>
        </p:txBody>
      </p:sp>
      <p:grpSp>
        <p:nvGrpSpPr>
          <p:cNvPr id="2" name="Group 1"/>
          <p:cNvGrpSpPr/>
          <p:nvPr/>
        </p:nvGrpSpPr>
        <p:grpSpPr>
          <a:xfrm>
            <a:off x="2057724" y="1377747"/>
            <a:ext cx="10137451" cy="768141"/>
            <a:chOff x="347402" y="1691080"/>
            <a:chExt cx="10137451" cy="956922"/>
          </a:xfrm>
        </p:grpSpPr>
        <p:sp>
          <p:nvSpPr>
            <p:cNvPr id="27" name="Text Placeholder 5"/>
            <p:cNvSpPr txBox="1">
              <a:spLocks/>
            </p:cNvSpPr>
            <p:nvPr/>
          </p:nvSpPr>
          <p:spPr bwMode="gray">
            <a:xfrm>
              <a:off x="2414399" y="1783802"/>
              <a:ext cx="8070454" cy="864200"/>
            </a:xfrm>
            <a:prstGeom prst="rect">
              <a:avLst/>
            </a:prstGeom>
            <a:noFill/>
            <a:ln w="38100">
              <a:noFill/>
              <a:miter lim="800000"/>
              <a:headEnd/>
              <a:tailEnd/>
            </a:ln>
          </p:spPr>
          <p:txBody>
            <a:bodyPr vert="horz" wrap="square" lIns="144000" tIns="90000" rIns="90000" bIns="90000" numCol="1" rtlCol="0" anchor="ctr" anchorCtr="0" compatLnSpc="1">
              <a:prstTxWarp prst="textNoShape">
                <a:avLst/>
              </a:prstTxWarp>
              <a:noAutofit/>
            </a:bodyPr>
            <a:lstStyle/>
            <a:p>
              <a:pPr marL="180000" lvl="2" indent="-180000">
                <a:spcBef>
                  <a:spcPts val="400"/>
                </a:spcBef>
                <a:buClr>
                  <a:schemeClr val="accent1"/>
                </a:buClr>
                <a:buSzPct val="100000"/>
                <a:buFont typeface="Wingdings" pitchFamily="2" charset="2"/>
                <a:buChar char=""/>
                <a:defRPr/>
              </a:pPr>
              <a:r>
                <a:rPr lang="ru-RU" sz="1200" dirty="0" smtClean="0">
                  <a:latin typeface="+mn-lt"/>
                </a:rPr>
                <a:t>Программа поддержки </a:t>
              </a:r>
              <a:r>
                <a:rPr lang="ru-RU" sz="1200" dirty="0" err="1" smtClean="0">
                  <a:latin typeface="+mn-lt"/>
                </a:rPr>
                <a:t>стартапов</a:t>
              </a:r>
              <a:r>
                <a:rPr lang="ru-RU" sz="1200" dirty="0" smtClean="0">
                  <a:latin typeface="+mn-lt"/>
                </a:rPr>
                <a:t> (</a:t>
              </a:r>
              <a:r>
                <a:rPr lang="en-US" sz="1200" dirty="0" err="1"/>
                <a:t>StartUp</a:t>
              </a:r>
              <a:r>
                <a:rPr lang="en-US" sz="1200" dirty="0"/>
                <a:t> Focus </a:t>
              </a:r>
              <a:r>
                <a:rPr lang="en-US" sz="1200" dirty="0" smtClean="0"/>
                <a:t>Program</a:t>
              </a:r>
              <a:r>
                <a:rPr lang="ru-RU" sz="1200" dirty="0" smtClean="0"/>
                <a:t>)</a:t>
              </a:r>
              <a:endParaRPr lang="en-US" sz="1200" dirty="0">
                <a:latin typeface="+mn-lt"/>
              </a:endParaRPr>
            </a:p>
            <a:p>
              <a:pPr marL="724388" lvl="3" indent="-180000">
                <a:spcBef>
                  <a:spcPts val="400"/>
                </a:spcBef>
                <a:buClr>
                  <a:schemeClr val="accent1"/>
                </a:buClr>
                <a:buSzPct val="100000"/>
                <a:buFont typeface="Wingdings" pitchFamily="2" charset="2"/>
                <a:buChar char=""/>
                <a:defRPr/>
              </a:pPr>
              <a:r>
                <a:rPr lang="ru-RU" sz="1100" dirty="0" smtClean="0">
                  <a:latin typeface="+mn-lt"/>
                </a:rPr>
                <a:t>Площадка для привлечения российских </a:t>
              </a:r>
              <a:r>
                <a:rPr lang="ru-RU" sz="1100" dirty="0" err="1" smtClean="0">
                  <a:latin typeface="+mn-lt"/>
                </a:rPr>
                <a:t>стартапов</a:t>
              </a:r>
              <a:r>
                <a:rPr lang="en-US" sz="1100" dirty="0" smtClean="0">
                  <a:latin typeface="+mn-lt"/>
                </a:rPr>
                <a:t>; </a:t>
              </a:r>
              <a:r>
                <a:rPr lang="ru-RU" sz="1100" dirty="0" smtClean="0">
                  <a:latin typeface="+mn-lt"/>
                </a:rPr>
                <a:t>форумы, </a:t>
              </a:r>
              <a:r>
                <a:rPr lang="ru-RU" sz="1100" dirty="0">
                  <a:latin typeface="+mn-lt"/>
                </a:rPr>
                <a:t>обучение и обмен </a:t>
              </a:r>
              <a:r>
                <a:rPr lang="ru-RU" sz="1100" dirty="0" smtClean="0">
                  <a:latin typeface="+mn-lt"/>
                </a:rPr>
                <a:t>опытом, помощь </a:t>
              </a:r>
              <a:r>
                <a:rPr lang="ru-RU" sz="1100" dirty="0">
                  <a:latin typeface="+mn-lt"/>
                </a:rPr>
                <a:t>в завоевании </a:t>
              </a:r>
              <a:r>
                <a:rPr lang="ru-RU" sz="1100" dirty="0" smtClean="0">
                  <a:latin typeface="+mn-lt"/>
                </a:rPr>
                <a:t>рынков сбыта</a:t>
              </a:r>
            </a:p>
            <a:p>
              <a:pPr marL="180000" lvl="2" indent="-180000">
                <a:spcBef>
                  <a:spcPts val="400"/>
                </a:spcBef>
                <a:buClr>
                  <a:schemeClr val="accent1"/>
                </a:buClr>
                <a:buSzPct val="100000"/>
                <a:buFont typeface="Wingdings" pitchFamily="2" charset="2"/>
                <a:buChar char=""/>
                <a:defRPr/>
              </a:pPr>
              <a:r>
                <a:rPr lang="ru-RU" sz="1200" dirty="0">
                  <a:latin typeface="+mn-lt"/>
                </a:rPr>
                <a:t>Центр дизайна и совместных инновация (</a:t>
              </a:r>
              <a:r>
                <a:rPr lang="en-US" sz="1200" dirty="0">
                  <a:latin typeface="+mn-lt"/>
                </a:rPr>
                <a:t>Design and Co-Innovation </a:t>
              </a:r>
              <a:r>
                <a:rPr lang="en-US" sz="1200" dirty="0" smtClean="0">
                  <a:latin typeface="+mn-lt"/>
                </a:rPr>
                <a:t>Center</a:t>
              </a:r>
              <a:r>
                <a:rPr lang="ru-RU" sz="1200" dirty="0" smtClean="0">
                  <a:latin typeface="+mn-lt"/>
                </a:rPr>
                <a:t>)</a:t>
              </a:r>
              <a:endParaRPr lang="ru-RU" sz="1100" dirty="0">
                <a:latin typeface="+mn-lt"/>
              </a:endParaRPr>
            </a:p>
            <a:p>
              <a:pPr marL="724388" lvl="3" indent="-180000">
                <a:spcBef>
                  <a:spcPts val="400"/>
                </a:spcBef>
                <a:buClr>
                  <a:schemeClr val="accent1"/>
                </a:buClr>
                <a:buSzPct val="100000"/>
                <a:buFont typeface="Wingdings" pitchFamily="2" charset="2"/>
                <a:buChar char=""/>
                <a:defRPr/>
              </a:pPr>
              <a:r>
                <a:rPr lang="ru-RU" sz="1100" dirty="0" smtClean="0">
                  <a:latin typeface="+mn-lt"/>
                </a:rPr>
                <a:t>Совместное создание инновационных сценариев и решений со с</a:t>
              </a:r>
              <a:r>
                <a:rPr lang="ru-RU" sz="1100" dirty="0" smtClean="0"/>
                <a:t>тратегическими клиентами</a:t>
              </a:r>
              <a:endParaRPr lang="en-US" sz="1100" dirty="0">
                <a:latin typeface="+mn-lt"/>
              </a:endParaRPr>
            </a:p>
          </p:txBody>
        </p:sp>
        <p:sp>
          <p:nvSpPr>
            <p:cNvPr id="28" name="Chevron 27"/>
            <p:cNvSpPr/>
            <p:nvPr/>
          </p:nvSpPr>
          <p:spPr bwMode="gray">
            <a:xfrm>
              <a:off x="2018235" y="1691080"/>
              <a:ext cx="316915" cy="864200"/>
            </a:xfrm>
            <a:prstGeom prst="chevron">
              <a:avLst>
                <a:gd name="adj" fmla="val 69243"/>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
          <p:nvSpPr>
            <p:cNvPr id="29" name="TextBox 28"/>
            <p:cNvSpPr txBox="1"/>
            <p:nvPr/>
          </p:nvSpPr>
          <p:spPr>
            <a:xfrm>
              <a:off x="347402" y="1861570"/>
              <a:ext cx="1891484" cy="523220"/>
            </a:xfrm>
            <a:prstGeom prst="rect">
              <a:avLst/>
            </a:prstGeom>
            <a:noFill/>
          </p:spPr>
          <p:txBody>
            <a:bodyPr wrap="square" rtlCol="0" anchor="ctr" anchorCtr="0">
              <a:spAutoFit/>
            </a:body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SAP Labs </a:t>
              </a:r>
              <a:r>
                <a:rPr lang="ru-RU" sz="1400" kern="0" dirty="0">
                  <a:ea typeface="Arial Unicode MS" pitchFamily="34" charset="-128"/>
                  <a:cs typeface="Arial Unicode MS" pitchFamily="34" charset="-128"/>
                </a:rPr>
                <a:t>СНГ</a:t>
              </a:r>
              <a:br>
                <a:rPr lang="ru-RU" sz="1400" kern="0" dirty="0">
                  <a:ea typeface="Arial Unicode MS" pitchFamily="34" charset="-128"/>
                  <a:cs typeface="Arial Unicode MS" pitchFamily="34" charset="-128"/>
                </a:rPr>
              </a:br>
              <a:r>
                <a:rPr lang="ru-RU" sz="1400" kern="0" dirty="0" err="1" smtClean="0">
                  <a:ea typeface="Arial Unicode MS" pitchFamily="34" charset="-128"/>
                  <a:cs typeface="Arial Unicode MS" pitchFamily="34" charset="-128"/>
                </a:rPr>
                <a:t>Сколково</a:t>
              </a:r>
              <a:endParaRPr lang="ru-RU" sz="1400" kern="0" dirty="0">
                <a:ea typeface="Arial Unicode MS" pitchFamily="34" charset="-128"/>
                <a:cs typeface="Arial Unicode MS" pitchFamily="34" charset="-128"/>
              </a:endParaRPr>
            </a:p>
          </p:txBody>
        </p:sp>
      </p:grpSp>
      <p:grpSp>
        <p:nvGrpSpPr>
          <p:cNvPr id="3" name="Group 2"/>
          <p:cNvGrpSpPr/>
          <p:nvPr/>
        </p:nvGrpSpPr>
        <p:grpSpPr>
          <a:xfrm>
            <a:off x="2057724" y="2434326"/>
            <a:ext cx="9925169" cy="725610"/>
            <a:chOff x="347402" y="2868614"/>
            <a:chExt cx="9925169" cy="903939"/>
          </a:xfrm>
        </p:grpSpPr>
        <p:sp>
          <p:nvSpPr>
            <p:cNvPr id="24" name="Text Placeholder 5"/>
            <p:cNvSpPr txBox="1">
              <a:spLocks/>
            </p:cNvSpPr>
            <p:nvPr/>
          </p:nvSpPr>
          <p:spPr bwMode="gray">
            <a:xfrm>
              <a:off x="2414398" y="2908353"/>
              <a:ext cx="7858173" cy="864200"/>
            </a:xfrm>
            <a:prstGeom prst="rect">
              <a:avLst/>
            </a:prstGeom>
            <a:noFill/>
            <a:ln w="38100">
              <a:noFill/>
              <a:miter lim="800000"/>
              <a:headEnd/>
              <a:tailEnd/>
            </a:ln>
          </p:spPr>
          <p:txBody>
            <a:bodyPr vert="horz" wrap="square" lIns="144000" tIns="90000" rIns="90000" bIns="90000" numCol="1" rtlCol="0" anchor="ctr" anchorCtr="0" compatLnSpc="1">
              <a:prstTxWarp prst="textNoShape">
                <a:avLst/>
              </a:prstTxWarp>
              <a:noAutofit/>
            </a:bodyPr>
            <a:lstStyle/>
            <a:p>
              <a:pPr marL="180000" lvl="2" indent="-180000">
                <a:spcBef>
                  <a:spcPts val="400"/>
                </a:spcBef>
                <a:buClr>
                  <a:schemeClr val="accent1"/>
                </a:buClr>
                <a:buSzPct val="100000"/>
                <a:buFont typeface="Wingdings" pitchFamily="2" charset="2"/>
                <a:buChar char=""/>
                <a:defRPr/>
              </a:pPr>
              <a:r>
                <a:rPr lang="ru-RU" sz="1200" dirty="0" smtClean="0">
                  <a:latin typeface="+mn-lt"/>
                </a:rPr>
                <a:t>Программа вовлечения стратегических заказчиков</a:t>
              </a:r>
            </a:p>
            <a:p>
              <a:pPr marL="724388" lvl="3" indent="-180000">
                <a:spcBef>
                  <a:spcPts val="400"/>
                </a:spcBef>
                <a:buClr>
                  <a:schemeClr val="accent1"/>
                </a:buClr>
                <a:buSzPct val="100000"/>
                <a:buFont typeface="Wingdings" pitchFamily="2" charset="2"/>
                <a:buChar char=""/>
                <a:defRPr/>
              </a:pPr>
              <a:r>
                <a:rPr lang="ru-RU" sz="1100" dirty="0">
                  <a:latin typeface="+mn-lt"/>
                </a:rPr>
                <a:t>Создание </a:t>
              </a:r>
              <a:r>
                <a:rPr lang="ru-RU" sz="1100" dirty="0" smtClean="0">
                  <a:latin typeface="+mn-lt"/>
                </a:rPr>
                <a:t>прототипов инновационных решений</a:t>
              </a:r>
            </a:p>
            <a:p>
              <a:pPr marL="724388" lvl="3" indent="-180000">
                <a:spcBef>
                  <a:spcPts val="400"/>
                </a:spcBef>
                <a:buClr>
                  <a:schemeClr val="accent1"/>
                </a:buClr>
                <a:buSzPct val="100000"/>
                <a:buFont typeface="Wingdings" pitchFamily="2" charset="2"/>
                <a:buChar char=""/>
                <a:defRPr/>
              </a:pPr>
              <a:r>
                <a:rPr lang="ru-RU" sz="1100" dirty="0" smtClean="0">
                  <a:latin typeface="+mn-lt"/>
                </a:rPr>
                <a:t>Апробирование технологий на прикладных задачах</a:t>
              </a:r>
            </a:p>
          </p:txBody>
        </p:sp>
        <p:sp>
          <p:nvSpPr>
            <p:cNvPr id="25" name="Chevron 24"/>
            <p:cNvSpPr/>
            <p:nvPr/>
          </p:nvSpPr>
          <p:spPr bwMode="gray">
            <a:xfrm>
              <a:off x="2018235" y="2868614"/>
              <a:ext cx="316915" cy="864200"/>
            </a:xfrm>
            <a:prstGeom prst="chevron">
              <a:avLst>
                <a:gd name="adj" fmla="val 69243"/>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
          <p:nvSpPr>
            <p:cNvPr id="26" name="TextBox 25"/>
            <p:cNvSpPr txBox="1"/>
            <p:nvPr/>
          </p:nvSpPr>
          <p:spPr>
            <a:xfrm>
              <a:off x="347402" y="3039103"/>
              <a:ext cx="1891484" cy="523220"/>
            </a:xfrm>
            <a:prstGeom prst="rect">
              <a:avLst/>
            </a:prstGeom>
            <a:noFill/>
          </p:spPr>
          <p:txBody>
            <a:bodyPr wrap="square" rtlCol="0" anchor="ctr" anchorCtr="0">
              <a:spAutoFit/>
            </a:body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Strategic Customer </a:t>
              </a:r>
              <a:r>
                <a:rPr lang="en-US" sz="1400" kern="0" dirty="0" smtClean="0">
                  <a:ea typeface="Arial Unicode MS" pitchFamily="34" charset="-128"/>
                  <a:cs typeface="Arial Unicode MS" pitchFamily="34" charset="-128"/>
                </a:rPr>
                <a:t>Engagement</a:t>
              </a:r>
              <a:endParaRPr lang="ru-RU" sz="1400" kern="0" dirty="0">
                <a:ea typeface="Arial Unicode MS" pitchFamily="34" charset="-128"/>
                <a:cs typeface="Arial Unicode MS" pitchFamily="34" charset="-128"/>
              </a:endParaRPr>
            </a:p>
          </p:txBody>
        </p:sp>
      </p:grpSp>
      <p:grpSp>
        <p:nvGrpSpPr>
          <p:cNvPr id="5" name="Group 4"/>
          <p:cNvGrpSpPr/>
          <p:nvPr/>
        </p:nvGrpSpPr>
        <p:grpSpPr>
          <a:xfrm>
            <a:off x="2057724" y="4547477"/>
            <a:ext cx="11523923" cy="693710"/>
            <a:chOff x="347402" y="5223684"/>
            <a:chExt cx="11523923" cy="864200"/>
          </a:xfrm>
        </p:grpSpPr>
        <p:sp>
          <p:nvSpPr>
            <p:cNvPr id="31" name="Text Placeholder 5"/>
            <p:cNvSpPr txBox="1">
              <a:spLocks/>
            </p:cNvSpPr>
            <p:nvPr/>
          </p:nvSpPr>
          <p:spPr bwMode="gray">
            <a:xfrm>
              <a:off x="2414398" y="5223684"/>
              <a:ext cx="9456927" cy="864200"/>
            </a:xfrm>
            <a:prstGeom prst="rect">
              <a:avLst/>
            </a:prstGeom>
            <a:noFill/>
            <a:ln w="38100">
              <a:noFill/>
              <a:miter lim="800000"/>
              <a:headEnd/>
              <a:tailEnd/>
            </a:ln>
          </p:spPr>
          <p:txBody>
            <a:bodyPr vert="horz" wrap="square" lIns="144000" tIns="90000" rIns="90000" bIns="90000" numCol="1" rtlCol="0" anchor="ctr" anchorCtr="0" compatLnSpc="1">
              <a:prstTxWarp prst="textNoShape">
                <a:avLst/>
              </a:prstTxWarp>
              <a:noAutofit/>
            </a:bodyPr>
            <a:lstStyle/>
            <a:p>
              <a:pPr marL="180000" lvl="2" indent="-180000">
                <a:spcBef>
                  <a:spcPts val="400"/>
                </a:spcBef>
                <a:buClr>
                  <a:schemeClr val="accent1"/>
                </a:buClr>
                <a:buSzPct val="100000"/>
                <a:buFont typeface="Wingdings" pitchFamily="2" charset="2"/>
                <a:buChar char=""/>
                <a:defRPr/>
              </a:pPr>
              <a:r>
                <a:rPr lang="ru-RU" sz="1200" dirty="0">
                  <a:latin typeface="+mn-lt"/>
                </a:rPr>
                <a:t>Региональный центр поддержки </a:t>
              </a:r>
              <a:r>
                <a:rPr lang="ru-RU" sz="1200" dirty="0" smtClean="0">
                  <a:latin typeface="+mn-lt"/>
                </a:rPr>
                <a:t>стратегических клиентов при решении сложных задач</a:t>
              </a:r>
              <a:endParaRPr lang="ru-RU" sz="1200" dirty="0">
                <a:latin typeface="+mn-lt"/>
              </a:endParaRPr>
            </a:p>
            <a:p>
              <a:pPr marL="180000" lvl="2" indent="-180000">
                <a:spcBef>
                  <a:spcPts val="400"/>
                </a:spcBef>
                <a:buClr>
                  <a:schemeClr val="accent1"/>
                </a:buClr>
                <a:buSzPct val="100000"/>
                <a:buFont typeface="Wingdings" pitchFamily="2" charset="2"/>
                <a:buChar char=""/>
                <a:defRPr/>
              </a:pPr>
              <a:r>
                <a:rPr lang="ru-RU" sz="1200" dirty="0">
                  <a:latin typeface="+mn-lt"/>
                </a:rPr>
                <a:t>Фокус на </a:t>
              </a:r>
              <a:r>
                <a:rPr lang="ru-RU" sz="1200" dirty="0" smtClean="0">
                  <a:latin typeface="+mn-lt"/>
                </a:rPr>
                <a:t>Российский рынок и отраслевую специфику</a:t>
              </a:r>
              <a:endParaRPr lang="ru-RU" sz="1200" dirty="0">
                <a:latin typeface="+mn-lt"/>
              </a:endParaRPr>
            </a:p>
            <a:p>
              <a:pPr marL="180000" lvl="2" indent="-180000">
                <a:spcBef>
                  <a:spcPts val="400"/>
                </a:spcBef>
                <a:buClr>
                  <a:schemeClr val="accent1"/>
                </a:buClr>
                <a:buSzPct val="100000"/>
                <a:buFont typeface="Wingdings" pitchFamily="2" charset="2"/>
                <a:buChar char=""/>
                <a:defRPr/>
              </a:pPr>
              <a:r>
                <a:rPr lang="ru-RU" sz="1200" dirty="0" smtClean="0">
                  <a:latin typeface="+mn-lt"/>
                </a:rPr>
                <a:t>Поддержка инновационных проектов </a:t>
              </a:r>
              <a:r>
                <a:rPr lang="en-US" sz="1200" dirty="0" smtClean="0">
                  <a:latin typeface="+mn-lt"/>
                </a:rPr>
                <a:t>Cloud </a:t>
              </a:r>
              <a:r>
                <a:rPr lang="ru-RU" sz="1200" dirty="0" smtClean="0">
                  <a:latin typeface="+mn-lt"/>
                </a:rPr>
                <a:t>и </a:t>
              </a:r>
              <a:r>
                <a:rPr lang="en-US" sz="1200" dirty="0" smtClean="0">
                  <a:latin typeface="+mn-lt"/>
                </a:rPr>
                <a:t>On Premise</a:t>
              </a:r>
              <a:endParaRPr lang="en-US" sz="1400" dirty="0">
                <a:latin typeface="+mn-lt"/>
              </a:endParaRPr>
            </a:p>
          </p:txBody>
        </p:sp>
        <p:sp>
          <p:nvSpPr>
            <p:cNvPr id="32" name="Chevron 31"/>
            <p:cNvSpPr/>
            <p:nvPr/>
          </p:nvSpPr>
          <p:spPr bwMode="gray">
            <a:xfrm>
              <a:off x="2018235" y="5223684"/>
              <a:ext cx="316915" cy="864200"/>
            </a:xfrm>
            <a:prstGeom prst="chevron">
              <a:avLst>
                <a:gd name="adj" fmla="val 69243"/>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
          <p:nvSpPr>
            <p:cNvPr id="33" name="TextBox 32"/>
            <p:cNvSpPr txBox="1"/>
            <p:nvPr/>
          </p:nvSpPr>
          <p:spPr>
            <a:xfrm>
              <a:off x="347402" y="5394174"/>
              <a:ext cx="1891484" cy="523220"/>
            </a:xfrm>
            <a:prstGeom prst="rect">
              <a:avLst/>
            </a:prstGeom>
            <a:noFill/>
          </p:spPr>
          <p:txBody>
            <a:bodyPr wrap="square" rtlCol="0" anchor="ctr" anchorCtr="0">
              <a:spAutoFit/>
            </a:body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Mission control </a:t>
              </a:r>
              <a:r>
                <a:rPr lang="en-US" sz="1400" kern="0" dirty="0" smtClean="0">
                  <a:ea typeface="Arial Unicode MS" pitchFamily="34" charset="-128"/>
                  <a:cs typeface="Arial Unicode MS" pitchFamily="34" charset="-128"/>
                </a:rPr>
                <a:t>center</a:t>
              </a:r>
              <a:endParaRPr lang="ru-RU" sz="1400" kern="0" dirty="0">
                <a:ea typeface="Arial Unicode MS" pitchFamily="34" charset="-128"/>
                <a:cs typeface="Arial Unicode MS" pitchFamily="34" charset="-128"/>
              </a:endParaRPr>
            </a:p>
          </p:txBody>
        </p:sp>
      </p:grpSp>
      <p:grpSp>
        <p:nvGrpSpPr>
          <p:cNvPr id="4" name="Group 3"/>
          <p:cNvGrpSpPr/>
          <p:nvPr/>
        </p:nvGrpSpPr>
        <p:grpSpPr>
          <a:xfrm>
            <a:off x="2057724" y="3490900"/>
            <a:ext cx="9925169" cy="693710"/>
            <a:chOff x="347402" y="4046149"/>
            <a:chExt cx="9925169" cy="864200"/>
          </a:xfrm>
        </p:grpSpPr>
        <p:sp>
          <p:nvSpPr>
            <p:cNvPr id="35" name="Text Placeholder 5"/>
            <p:cNvSpPr txBox="1">
              <a:spLocks/>
            </p:cNvSpPr>
            <p:nvPr/>
          </p:nvSpPr>
          <p:spPr bwMode="gray">
            <a:xfrm>
              <a:off x="2414398" y="4046149"/>
              <a:ext cx="7858173" cy="864200"/>
            </a:xfrm>
            <a:prstGeom prst="rect">
              <a:avLst/>
            </a:prstGeom>
            <a:noFill/>
            <a:ln w="38100">
              <a:noFill/>
              <a:miter lim="800000"/>
              <a:headEnd/>
              <a:tailEnd/>
            </a:ln>
          </p:spPr>
          <p:txBody>
            <a:bodyPr vert="horz" wrap="square" lIns="144000" tIns="90000" rIns="90000" bIns="90000" numCol="1" rtlCol="0" anchor="ctr" anchorCtr="0" compatLnSpc="1">
              <a:prstTxWarp prst="textNoShape">
                <a:avLst/>
              </a:prstTxWarp>
              <a:noAutofit/>
            </a:bodyPr>
            <a:lstStyle/>
            <a:p>
              <a:pPr marL="180000" lvl="2" indent="-180000">
                <a:spcBef>
                  <a:spcPts val="400"/>
                </a:spcBef>
                <a:buClr>
                  <a:schemeClr val="accent1"/>
                </a:buClr>
                <a:buSzPct val="100000"/>
                <a:buFont typeface="Wingdings" pitchFamily="2" charset="2"/>
                <a:buChar char=""/>
                <a:defRPr/>
              </a:pPr>
              <a:r>
                <a:rPr lang="ru-RU" sz="1200" dirty="0">
                  <a:latin typeface="+mn-lt"/>
                </a:rPr>
                <a:t>71 высшее учебное заведение в </a:t>
              </a:r>
              <a:r>
                <a:rPr lang="ru-RU" sz="1200" dirty="0" smtClean="0">
                  <a:latin typeface="+mn-lt"/>
                </a:rPr>
                <a:t>СНГ</a:t>
              </a:r>
            </a:p>
            <a:p>
              <a:pPr marL="180000" lvl="2" indent="-180000">
                <a:spcBef>
                  <a:spcPts val="400"/>
                </a:spcBef>
                <a:buClr>
                  <a:schemeClr val="accent1"/>
                </a:buClr>
                <a:buSzPct val="100000"/>
                <a:buFont typeface="Wingdings" pitchFamily="2" charset="2"/>
                <a:buChar char=""/>
                <a:defRPr/>
              </a:pPr>
              <a:r>
                <a:rPr lang="ru-RU" sz="1200" dirty="0" smtClean="0">
                  <a:latin typeface="+mn-lt"/>
                </a:rPr>
                <a:t>Лекции</a:t>
              </a:r>
              <a:r>
                <a:rPr lang="ru-RU" sz="1200" dirty="0">
                  <a:latin typeface="+mn-lt"/>
                </a:rPr>
                <a:t>, </a:t>
              </a:r>
              <a:r>
                <a:rPr lang="ru-RU" sz="1200" dirty="0" smtClean="0">
                  <a:latin typeface="+mn-lt"/>
                </a:rPr>
                <a:t>обсуждения, </a:t>
              </a:r>
              <a:r>
                <a:rPr lang="ru-RU" sz="1200" dirty="0">
                  <a:latin typeface="+mn-lt"/>
                </a:rPr>
                <a:t>семинары, инновационные сессии для более чем 160 тысяч  </a:t>
              </a:r>
              <a:r>
                <a:rPr lang="ru-RU" sz="1200" dirty="0" smtClean="0">
                  <a:latin typeface="+mn-lt"/>
                </a:rPr>
                <a:t>студентов</a:t>
              </a:r>
            </a:p>
            <a:p>
              <a:pPr marL="180000" lvl="2" indent="-180000">
                <a:spcBef>
                  <a:spcPts val="400"/>
                </a:spcBef>
                <a:buClr>
                  <a:schemeClr val="accent1"/>
                </a:buClr>
                <a:buSzPct val="100000"/>
                <a:buFont typeface="Wingdings" pitchFamily="2" charset="2"/>
                <a:buChar char=""/>
                <a:defRPr/>
              </a:pPr>
              <a:r>
                <a:rPr lang="ru-RU" sz="1200" dirty="0" smtClean="0">
                  <a:latin typeface="+mn-lt"/>
                </a:rPr>
                <a:t>Более 600 студентов и профессоров сертифицированы в международных ассоциациях </a:t>
              </a:r>
              <a:r>
                <a:rPr lang="en-US" sz="1200" dirty="0" smtClean="0">
                  <a:latin typeface="+mn-lt"/>
                </a:rPr>
                <a:t>SAP</a:t>
              </a:r>
              <a:endParaRPr lang="ru-RU" sz="1200" dirty="0">
                <a:latin typeface="+mn-lt"/>
              </a:endParaRPr>
            </a:p>
          </p:txBody>
        </p:sp>
        <p:sp>
          <p:nvSpPr>
            <p:cNvPr id="36" name="Chevron 35"/>
            <p:cNvSpPr/>
            <p:nvPr/>
          </p:nvSpPr>
          <p:spPr bwMode="gray">
            <a:xfrm>
              <a:off x="2018235" y="4046149"/>
              <a:ext cx="316915" cy="864200"/>
            </a:xfrm>
            <a:prstGeom prst="chevron">
              <a:avLst>
                <a:gd name="adj" fmla="val 69243"/>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
          <p:nvSpPr>
            <p:cNvPr id="37" name="TextBox 36"/>
            <p:cNvSpPr txBox="1"/>
            <p:nvPr/>
          </p:nvSpPr>
          <p:spPr>
            <a:xfrm>
              <a:off x="347402" y="4216639"/>
              <a:ext cx="1891484" cy="523220"/>
            </a:xfrm>
            <a:prstGeom prst="rect">
              <a:avLst/>
            </a:prstGeom>
            <a:noFill/>
          </p:spPr>
          <p:txBody>
            <a:bodyPr wrap="square" rtlCol="0" anchor="ctr" anchorCtr="0">
              <a:spAutoFit/>
            </a:bodyPr>
            <a:lstStyle/>
            <a:p>
              <a:pPr algn="ctr" fontAlgn="base">
                <a:spcBef>
                  <a:spcPct val="50000"/>
                </a:spcBef>
                <a:spcAft>
                  <a:spcPct val="0"/>
                </a:spcAft>
                <a:buClr>
                  <a:srgbClr val="F0AB00"/>
                </a:buClr>
                <a:buSzPct val="80000"/>
              </a:pPr>
              <a:r>
                <a:rPr lang="ru-RU" sz="1400" kern="0" dirty="0">
                  <a:ea typeface="Arial Unicode MS" pitchFamily="34" charset="-128"/>
                  <a:cs typeface="Arial Unicode MS" pitchFamily="34" charset="-128"/>
                </a:rPr>
                <a:t>Университетский </a:t>
              </a:r>
              <a:r>
                <a:rPr lang="ru-RU" sz="1400" kern="0" dirty="0" smtClean="0">
                  <a:ea typeface="Arial Unicode MS" pitchFamily="34" charset="-128"/>
                  <a:cs typeface="Arial Unicode MS" pitchFamily="34" charset="-128"/>
                </a:rPr>
                <a:t>альянс</a:t>
              </a:r>
              <a:endParaRPr lang="ru-RU" sz="1400" kern="0" dirty="0">
                <a:ea typeface="Arial Unicode MS" pitchFamily="34" charset="-128"/>
                <a:cs typeface="Arial Unicode MS" pitchFamily="34" charset="-128"/>
              </a:endParaRPr>
            </a:p>
          </p:txBody>
        </p:sp>
      </p:grpSp>
      <p:grpSp>
        <p:nvGrpSpPr>
          <p:cNvPr id="19" name="Group 18"/>
          <p:cNvGrpSpPr/>
          <p:nvPr/>
        </p:nvGrpSpPr>
        <p:grpSpPr>
          <a:xfrm>
            <a:off x="2057724" y="5604055"/>
            <a:ext cx="11523923" cy="693710"/>
            <a:chOff x="347402" y="5223684"/>
            <a:chExt cx="11523923" cy="864200"/>
          </a:xfrm>
        </p:grpSpPr>
        <p:sp>
          <p:nvSpPr>
            <p:cNvPr id="20" name="Text Placeholder 5"/>
            <p:cNvSpPr txBox="1">
              <a:spLocks/>
            </p:cNvSpPr>
            <p:nvPr/>
          </p:nvSpPr>
          <p:spPr bwMode="gray">
            <a:xfrm>
              <a:off x="2414398" y="5223684"/>
              <a:ext cx="9456927" cy="864200"/>
            </a:xfrm>
            <a:prstGeom prst="rect">
              <a:avLst/>
            </a:prstGeom>
            <a:noFill/>
            <a:ln w="38100">
              <a:noFill/>
              <a:miter lim="800000"/>
              <a:headEnd/>
              <a:tailEnd/>
            </a:ln>
          </p:spPr>
          <p:txBody>
            <a:bodyPr vert="horz" wrap="square" lIns="144000" tIns="90000" rIns="90000" bIns="90000" numCol="1" rtlCol="0" anchor="ctr" anchorCtr="0" compatLnSpc="1">
              <a:prstTxWarp prst="textNoShape">
                <a:avLst/>
              </a:prstTxWarp>
              <a:noAutofit/>
            </a:bodyPr>
            <a:lstStyle/>
            <a:p>
              <a:pPr marL="180000" lvl="2" indent="-180000">
                <a:spcBef>
                  <a:spcPts val="400"/>
                </a:spcBef>
                <a:buClr>
                  <a:schemeClr val="accent1"/>
                </a:buClr>
                <a:buSzPct val="100000"/>
                <a:buFont typeface="Wingdings" pitchFamily="2" charset="2"/>
                <a:buChar char=""/>
                <a:defRPr/>
              </a:pPr>
              <a:r>
                <a:rPr lang="ru-RU" sz="1200" dirty="0" smtClean="0">
                  <a:latin typeface="+mn-lt"/>
                </a:rPr>
                <a:t>Старт состоялся в 23 декабря 2015 года</a:t>
              </a:r>
            </a:p>
            <a:p>
              <a:pPr marL="180000" lvl="2" indent="-180000">
                <a:spcBef>
                  <a:spcPts val="400"/>
                </a:spcBef>
                <a:buClr>
                  <a:schemeClr val="accent1"/>
                </a:buClr>
                <a:buSzPct val="100000"/>
                <a:buFont typeface="Wingdings" pitchFamily="2" charset="2"/>
                <a:buChar char=""/>
                <a:defRPr/>
              </a:pPr>
              <a:r>
                <a:rPr lang="ru-RU" sz="1200" dirty="0"/>
                <a:t>В Москве 2 </a:t>
              </a:r>
              <a:r>
                <a:rPr lang="ru-RU" sz="1200" dirty="0" err="1"/>
                <a:t>ЦОД’а</a:t>
              </a:r>
              <a:r>
                <a:rPr lang="ru-RU" sz="1200" dirty="0"/>
                <a:t> основный и резервный </a:t>
              </a:r>
              <a:endParaRPr lang="ru-RU" sz="1200" dirty="0" smtClean="0">
                <a:latin typeface="+mn-lt"/>
              </a:endParaRPr>
            </a:p>
            <a:p>
              <a:pPr marL="180000" lvl="2" indent="-180000">
                <a:spcBef>
                  <a:spcPts val="400"/>
                </a:spcBef>
                <a:buClr>
                  <a:schemeClr val="accent1"/>
                </a:buClr>
                <a:buSzPct val="100000"/>
                <a:buFont typeface="Wingdings" pitchFamily="2" charset="2"/>
                <a:buChar char=""/>
                <a:defRPr/>
              </a:pPr>
              <a:r>
                <a:rPr lang="ru-RU" sz="1200" dirty="0"/>
                <a:t>В ЦОД уже установлено оборудование для </a:t>
              </a:r>
              <a:r>
                <a:rPr lang="en-US" sz="1200" dirty="0"/>
                <a:t>HEC</a:t>
              </a:r>
              <a:r>
                <a:rPr lang="ru-RU" sz="1200" dirty="0"/>
                <a:t>, </a:t>
              </a:r>
              <a:r>
                <a:rPr lang="en-US" sz="1200" dirty="0" err="1"/>
                <a:t>Ariba</a:t>
              </a:r>
              <a:r>
                <a:rPr lang="en-US" sz="1200" dirty="0"/>
                <a:t> </a:t>
              </a:r>
              <a:r>
                <a:rPr lang="ru-RU" sz="1200" dirty="0"/>
                <a:t>и </a:t>
              </a:r>
              <a:r>
                <a:rPr lang="en-US" sz="1200" dirty="0"/>
                <a:t>SFSF</a:t>
              </a:r>
              <a:endParaRPr lang="ru-RU" sz="1200" dirty="0"/>
            </a:p>
            <a:p>
              <a:pPr marL="180000" lvl="2" indent="-180000">
                <a:spcBef>
                  <a:spcPts val="400"/>
                </a:spcBef>
                <a:buClr>
                  <a:schemeClr val="accent1"/>
                </a:buClr>
                <a:buSzPct val="100000"/>
                <a:buFont typeface="Wingdings" pitchFamily="2" charset="2"/>
                <a:buChar char=""/>
                <a:defRPr/>
              </a:pPr>
              <a:r>
                <a:rPr lang="ru-RU" sz="1200" dirty="0"/>
                <a:t>Решение </a:t>
              </a:r>
              <a:r>
                <a:rPr lang="en-US" sz="1200" dirty="0"/>
                <a:t>HEC </a:t>
              </a:r>
              <a:r>
                <a:rPr lang="ru-RU" sz="1200" dirty="0"/>
                <a:t>находится в эксплуатации, в настоящий момент идут 3 клиентских </a:t>
              </a:r>
              <a:r>
                <a:rPr lang="ru-RU" sz="1200" dirty="0" smtClean="0"/>
                <a:t>проекта</a:t>
              </a:r>
              <a:endParaRPr lang="ru-RU" sz="1200" dirty="0"/>
            </a:p>
          </p:txBody>
        </p:sp>
        <p:sp>
          <p:nvSpPr>
            <p:cNvPr id="21" name="Chevron 20"/>
            <p:cNvSpPr/>
            <p:nvPr/>
          </p:nvSpPr>
          <p:spPr bwMode="gray">
            <a:xfrm>
              <a:off x="2018235" y="5223684"/>
              <a:ext cx="316915" cy="864200"/>
            </a:xfrm>
            <a:prstGeom prst="chevron">
              <a:avLst>
                <a:gd name="adj" fmla="val 69243"/>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
          <p:nvSpPr>
            <p:cNvPr id="22" name="TextBox 21"/>
            <p:cNvSpPr txBox="1"/>
            <p:nvPr/>
          </p:nvSpPr>
          <p:spPr>
            <a:xfrm>
              <a:off x="347402" y="5329881"/>
              <a:ext cx="1891484" cy="651809"/>
            </a:xfrm>
            <a:prstGeom prst="rect">
              <a:avLst/>
            </a:prstGeom>
            <a:noFill/>
          </p:spPr>
          <p:txBody>
            <a:bodyPr wrap="square" rtlCol="0" anchor="ctr" anchorCtr="0">
              <a:spAutoFit/>
            </a:bodyPr>
            <a:lstStyle/>
            <a:p>
              <a:pPr algn="ctr" fontAlgn="base">
                <a:spcBef>
                  <a:spcPct val="50000"/>
                </a:spcBef>
                <a:spcAft>
                  <a:spcPct val="0"/>
                </a:spcAft>
                <a:buClr>
                  <a:srgbClr val="F0AB00"/>
                </a:buClr>
                <a:buSzPct val="80000"/>
              </a:pPr>
              <a:r>
                <a:rPr lang="en-US" sz="1400" kern="0" dirty="0" smtClean="0">
                  <a:ea typeface="Arial Unicode MS" pitchFamily="34" charset="-128"/>
                  <a:cs typeface="Arial Unicode MS" pitchFamily="34" charset="-128"/>
                </a:rPr>
                <a:t>SAP </a:t>
              </a:r>
              <a:br>
                <a:rPr lang="en-US" sz="1400" kern="0" dirty="0" smtClean="0">
                  <a:ea typeface="Arial Unicode MS" pitchFamily="34" charset="-128"/>
                  <a:cs typeface="Arial Unicode MS" pitchFamily="34" charset="-128"/>
                </a:rPr>
              </a:br>
              <a:r>
                <a:rPr lang="en-US" sz="1400" kern="0" dirty="0" smtClean="0">
                  <a:ea typeface="Arial Unicode MS" pitchFamily="34" charset="-128"/>
                  <a:cs typeface="Arial Unicode MS" pitchFamily="34" charset="-128"/>
                </a:rPr>
                <a:t>Data Center</a:t>
              </a:r>
              <a:endParaRPr lang="ru-RU" sz="1400" kern="0" dirty="0">
                <a:ea typeface="Arial Unicode MS" pitchFamily="34" charset="-128"/>
                <a:cs typeface="Arial Unicode MS" pitchFamily="34" charset="-128"/>
              </a:endParaRPr>
            </a:p>
          </p:txBody>
        </p:sp>
      </p:grpSp>
      <p:pic>
        <p:nvPicPr>
          <p:cNvPr id="51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12" y="5515778"/>
            <a:ext cx="1308388" cy="87026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65" t="44362" r="15592"/>
          <a:stretch/>
        </p:blipFill>
        <p:spPr bwMode="auto">
          <a:xfrm>
            <a:off x="98112" y="4394185"/>
            <a:ext cx="1764000" cy="1000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37"/>
          <p:cNvPicPr>
            <a:picLocks noChangeAspect="1"/>
          </p:cNvPicPr>
          <p:nvPr/>
        </p:nvPicPr>
        <p:blipFill rotWithShape="1">
          <a:blip r:embed="rId5" cstate="screen">
            <a:extLst>
              <a:ext uri="{28A0092B-C50C-407E-A947-70E740481C1C}">
                <a14:useLocalDpi xmlns:a14="http://schemas.microsoft.com/office/drawing/2010/main" val="0"/>
              </a:ext>
            </a:extLst>
          </a:blip>
          <a:srcRect l="277" t="2174" r="22800" b="-5054"/>
          <a:stretch/>
        </p:blipFill>
        <p:spPr>
          <a:xfrm>
            <a:off x="98112" y="1404000"/>
            <a:ext cx="720000" cy="684000"/>
          </a:xfrm>
          <a:prstGeom prst="rect">
            <a:avLst/>
          </a:prstGeom>
        </p:spPr>
      </p:pic>
      <p:pic>
        <p:nvPicPr>
          <p:cNvPr id="39" name="Picture 2" descr="C:\Users\i835083\Pictures\untitled.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219" t="2439" r="52038" b="-2783"/>
          <a:stretch/>
        </p:blipFill>
        <p:spPr bwMode="auto">
          <a:xfrm>
            <a:off x="792299" y="1404000"/>
            <a:ext cx="1063797" cy="66745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112" y="2434323"/>
            <a:ext cx="1841143" cy="62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112" y="3394149"/>
            <a:ext cx="1396187" cy="755314"/>
          </a:xfrm>
          <a:prstGeom prst="rect">
            <a:avLst/>
          </a:prstGeom>
        </p:spPr>
      </p:pic>
    </p:spTree>
    <p:extLst>
      <p:ext uri="{BB962C8B-B14F-4D97-AF65-F5344CB8AC3E}">
        <p14:creationId xmlns:p14="http://schemas.microsoft.com/office/powerpoint/2010/main" val="120818015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ru-RU" dirty="0" smtClean="0"/>
              <a:t>Совместные технологические проекты</a:t>
            </a:r>
            <a:endParaRPr lang="en-US" dirty="0" smtClean="0"/>
          </a:p>
        </p:txBody>
      </p:sp>
      <p:grpSp>
        <p:nvGrpSpPr>
          <p:cNvPr id="2" name="Group 1"/>
          <p:cNvGrpSpPr/>
          <p:nvPr/>
        </p:nvGrpSpPr>
        <p:grpSpPr>
          <a:xfrm>
            <a:off x="2057724" y="1437158"/>
            <a:ext cx="10137451" cy="790617"/>
            <a:chOff x="347402" y="1663080"/>
            <a:chExt cx="10137451" cy="984922"/>
          </a:xfrm>
        </p:grpSpPr>
        <p:sp>
          <p:nvSpPr>
            <p:cNvPr id="27" name="Text Placeholder 5"/>
            <p:cNvSpPr txBox="1">
              <a:spLocks/>
            </p:cNvSpPr>
            <p:nvPr/>
          </p:nvSpPr>
          <p:spPr bwMode="gray">
            <a:xfrm>
              <a:off x="2414399" y="1783802"/>
              <a:ext cx="8070454" cy="864200"/>
            </a:xfrm>
            <a:prstGeom prst="rect">
              <a:avLst/>
            </a:prstGeom>
            <a:noFill/>
            <a:ln w="38100">
              <a:noFill/>
              <a:miter lim="800000"/>
              <a:headEnd/>
              <a:tailEnd/>
            </a:ln>
          </p:spPr>
          <p:txBody>
            <a:bodyPr vert="horz" wrap="square" lIns="144000" tIns="90000" rIns="90000" bIns="90000" numCol="1" rtlCol="0" anchor="ctr" anchorCtr="0" compatLnSpc="1">
              <a:prstTxWarp prst="textNoShape">
                <a:avLst/>
              </a:prstTxWarp>
              <a:noAutofit/>
            </a:bodyPr>
            <a:lstStyle/>
            <a:p>
              <a:pPr marL="180000" lvl="2" indent="-180000">
                <a:spcBef>
                  <a:spcPts val="400"/>
                </a:spcBef>
                <a:buClr>
                  <a:schemeClr val="accent1"/>
                </a:buClr>
                <a:buSzPct val="100000"/>
                <a:buFont typeface="Wingdings" pitchFamily="2" charset="2"/>
                <a:buChar char=""/>
                <a:defRPr/>
              </a:pPr>
              <a:r>
                <a:rPr lang="ru-RU" sz="1200" dirty="0" smtClean="0"/>
                <a:t>Совместное решение </a:t>
              </a:r>
              <a:r>
                <a:rPr lang="ru-RU" sz="1200" dirty="0"/>
                <a:t>для </a:t>
              </a:r>
              <a:r>
                <a:rPr lang="ru-RU" sz="1200" dirty="0" err="1"/>
                <a:t>нефтесервисных</a:t>
              </a:r>
              <a:r>
                <a:rPr lang="ru-RU" sz="1200" dirty="0"/>
                <a:t> </a:t>
              </a:r>
              <a:r>
                <a:rPr lang="ru-RU" sz="1200" dirty="0" smtClean="0"/>
                <a:t>компаний</a:t>
              </a:r>
              <a:endParaRPr lang="ru-RU" sz="1200" dirty="0" smtClean="0">
                <a:latin typeface="+mn-lt"/>
              </a:endParaRPr>
            </a:p>
            <a:p>
              <a:pPr marL="180000" lvl="2" indent="-180000">
                <a:spcBef>
                  <a:spcPts val="400"/>
                </a:spcBef>
                <a:buClr>
                  <a:schemeClr val="accent1"/>
                </a:buClr>
                <a:buSzPct val="100000"/>
                <a:buFont typeface="Wingdings" pitchFamily="2" charset="2"/>
                <a:buChar char=""/>
                <a:defRPr/>
              </a:pPr>
              <a:r>
                <a:rPr lang="ru-RU" sz="1200" dirty="0" smtClean="0">
                  <a:latin typeface="+mn-lt"/>
                </a:rPr>
                <a:t>Инструмент </a:t>
              </a:r>
              <a:r>
                <a:rPr lang="ru-RU" sz="1200" dirty="0">
                  <a:latin typeface="+mn-lt"/>
                </a:rPr>
                <a:t>планирования, контроля и оптимизации затрат на основе технологически и экономически обоснованной нормативной </a:t>
              </a:r>
              <a:r>
                <a:rPr lang="ru-RU" sz="1200" dirty="0" smtClean="0">
                  <a:latin typeface="+mn-lt"/>
                </a:rPr>
                <a:t>базы</a:t>
              </a:r>
            </a:p>
            <a:p>
              <a:pPr marL="180000" lvl="2" indent="-180000">
                <a:spcBef>
                  <a:spcPts val="400"/>
                </a:spcBef>
                <a:buClr>
                  <a:schemeClr val="accent1"/>
                </a:buClr>
                <a:buSzPct val="100000"/>
                <a:buFont typeface="Wingdings" pitchFamily="2" charset="2"/>
                <a:buChar char=""/>
                <a:defRPr/>
              </a:pPr>
              <a:r>
                <a:rPr lang="ru-RU" sz="1200" dirty="0" smtClean="0">
                  <a:latin typeface="+mn-lt"/>
                </a:rPr>
                <a:t>Встроенная методология: логика расчетов, детализация работ, аналитические срезы</a:t>
              </a:r>
            </a:p>
            <a:p>
              <a:pPr marL="180000" lvl="2" indent="-180000">
                <a:spcBef>
                  <a:spcPts val="400"/>
                </a:spcBef>
                <a:buClr>
                  <a:schemeClr val="accent1"/>
                </a:buClr>
                <a:buSzPct val="100000"/>
                <a:buFont typeface="Wingdings" pitchFamily="2" charset="2"/>
                <a:buChar char=""/>
                <a:defRPr/>
              </a:pPr>
              <a:r>
                <a:rPr lang="ru-RU" sz="1200" dirty="0" smtClean="0">
                  <a:latin typeface="+mn-lt"/>
                </a:rPr>
                <a:t>Ключевые эффекты: повышение коммерческой скорости бурения на 5-15%, сокращение удельных расходов на 10-15%</a:t>
              </a:r>
              <a:endParaRPr lang="ru-RU" sz="1200" dirty="0">
                <a:latin typeface="+mn-lt"/>
              </a:endParaRPr>
            </a:p>
          </p:txBody>
        </p:sp>
        <p:sp>
          <p:nvSpPr>
            <p:cNvPr id="28" name="Chevron 27"/>
            <p:cNvSpPr/>
            <p:nvPr/>
          </p:nvSpPr>
          <p:spPr bwMode="gray">
            <a:xfrm>
              <a:off x="2018235" y="1691080"/>
              <a:ext cx="316915" cy="864200"/>
            </a:xfrm>
            <a:prstGeom prst="chevron">
              <a:avLst>
                <a:gd name="adj" fmla="val 69243"/>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
          <p:nvSpPr>
            <p:cNvPr id="29" name="TextBox 28"/>
            <p:cNvSpPr txBox="1"/>
            <p:nvPr/>
          </p:nvSpPr>
          <p:spPr>
            <a:xfrm>
              <a:off x="347402" y="1663080"/>
              <a:ext cx="1891484" cy="920200"/>
            </a:xfrm>
            <a:prstGeom prst="rect">
              <a:avLst/>
            </a:prstGeom>
            <a:noFill/>
          </p:spPr>
          <p:txBody>
            <a:bodyPr wrap="square" rtlCol="0" anchor="ctr" anchorCtr="0">
              <a:spAutoFit/>
            </a:bodyPr>
            <a:lstStyle/>
            <a:p>
              <a:pPr algn="ctr" fontAlgn="base">
                <a:spcBef>
                  <a:spcPct val="50000"/>
                </a:spcBef>
                <a:spcAft>
                  <a:spcPct val="0"/>
                </a:spcAft>
                <a:buClr>
                  <a:srgbClr val="F0AB00"/>
                </a:buClr>
                <a:buSzPct val="80000"/>
              </a:pPr>
              <a:r>
                <a:rPr lang="ru-RU" sz="1400" dirty="0"/>
                <a:t>Система нормативного планирования</a:t>
              </a:r>
              <a:endParaRPr lang="ru-RU" sz="1400" kern="0" dirty="0">
                <a:ea typeface="Arial Unicode MS" pitchFamily="34" charset="-128"/>
                <a:cs typeface="Arial Unicode MS" pitchFamily="34" charset="-128"/>
              </a:endParaRPr>
            </a:p>
          </p:txBody>
        </p:sp>
      </p:grpSp>
      <p:grpSp>
        <p:nvGrpSpPr>
          <p:cNvPr id="3" name="Group 2"/>
          <p:cNvGrpSpPr/>
          <p:nvPr/>
        </p:nvGrpSpPr>
        <p:grpSpPr>
          <a:xfrm>
            <a:off x="2057724" y="2625396"/>
            <a:ext cx="9925169" cy="1018556"/>
            <a:chOff x="347402" y="2868614"/>
            <a:chExt cx="9925169" cy="903941"/>
          </a:xfrm>
        </p:grpSpPr>
        <p:sp>
          <p:nvSpPr>
            <p:cNvPr id="24" name="Text Placeholder 5"/>
            <p:cNvSpPr txBox="1">
              <a:spLocks/>
            </p:cNvSpPr>
            <p:nvPr/>
          </p:nvSpPr>
          <p:spPr bwMode="gray">
            <a:xfrm>
              <a:off x="2414398" y="2908354"/>
              <a:ext cx="7858173" cy="864201"/>
            </a:xfrm>
            <a:prstGeom prst="rect">
              <a:avLst/>
            </a:prstGeom>
            <a:noFill/>
            <a:ln w="38100">
              <a:noFill/>
              <a:miter lim="800000"/>
              <a:headEnd/>
              <a:tailEnd/>
            </a:ln>
          </p:spPr>
          <p:txBody>
            <a:bodyPr vert="horz" wrap="square" lIns="144000" tIns="90000" rIns="90000" bIns="90000" numCol="1" rtlCol="0" anchor="ctr" anchorCtr="0" compatLnSpc="1">
              <a:prstTxWarp prst="textNoShape">
                <a:avLst/>
              </a:prstTxWarp>
              <a:noAutofit/>
            </a:bodyPr>
            <a:lstStyle/>
            <a:p>
              <a:pPr marL="180000" lvl="2" indent="-180000">
                <a:spcBef>
                  <a:spcPts val="400"/>
                </a:spcBef>
                <a:buClr>
                  <a:schemeClr val="accent1"/>
                </a:buClr>
                <a:buSzPct val="100000"/>
                <a:buFont typeface="Wingdings" pitchFamily="2" charset="2"/>
                <a:buChar char=""/>
                <a:defRPr/>
              </a:pPr>
              <a:r>
                <a:rPr lang="ru-RU" sz="1200" dirty="0" smtClean="0">
                  <a:latin typeface="+mn-lt"/>
                </a:rPr>
                <a:t>Экспертная система на платформе </a:t>
              </a:r>
              <a:r>
                <a:rPr lang="en-US" sz="1200" dirty="0" smtClean="0">
                  <a:latin typeface="+mn-lt"/>
                </a:rPr>
                <a:t>SAP </a:t>
              </a:r>
              <a:r>
                <a:rPr lang="en-US" sz="1200" dirty="0">
                  <a:latin typeface="+mn-lt"/>
                </a:rPr>
                <a:t>HANA</a:t>
              </a:r>
              <a:r>
                <a:rPr lang="ru-RU" sz="1200" dirty="0">
                  <a:latin typeface="+mn-lt"/>
                </a:rPr>
                <a:t>, </a:t>
              </a:r>
              <a:r>
                <a:rPr lang="ru-RU" sz="1200" dirty="0" smtClean="0">
                  <a:latin typeface="+mn-lt"/>
                </a:rPr>
                <a:t>позволяющая оптимизировать разработку и эксплуатацию месторождения</a:t>
              </a:r>
            </a:p>
            <a:p>
              <a:pPr marL="180000" lvl="2" indent="-180000">
                <a:spcBef>
                  <a:spcPts val="400"/>
                </a:spcBef>
                <a:buClr>
                  <a:schemeClr val="accent1"/>
                </a:buClr>
                <a:buSzPct val="100000"/>
                <a:buFont typeface="Wingdings" pitchFamily="2" charset="2"/>
                <a:buChar char=""/>
                <a:defRPr/>
              </a:pPr>
              <a:r>
                <a:rPr lang="ru-RU" sz="1200" dirty="0" smtClean="0">
                  <a:latin typeface="+mn-lt"/>
                </a:rPr>
                <a:t>Включает в себя блоки интегрированного моделирования, интегрированного планирования и анализа</a:t>
              </a:r>
            </a:p>
            <a:p>
              <a:pPr marL="180000" lvl="2" indent="-180000">
                <a:spcBef>
                  <a:spcPts val="400"/>
                </a:spcBef>
                <a:buClr>
                  <a:schemeClr val="accent1"/>
                </a:buClr>
                <a:buSzPct val="100000"/>
                <a:buFont typeface="Wingdings" pitchFamily="2" charset="2"/>
                <a:buChar char=""/>
                <a:defRPr/>
              </a:pPr>
              <a:r>
                <a:rPr lang="ru-RU" sz="1200" dirty="0" smtClean="0">
                  <a:latin typeface="+mn-lt"/>
                </a:rPr>
                <a:t>Ключевые эффекты: сокращение недоборов </a:t>
              </a:r>
              <a:endParaRPr lang="en-US" sz="1200" dirty="0">
                <a:latin typeface="+mn-lt"/>
              </a:endParaRPr>
            </a:p>
          </p:txBody>
        </p:sp>
        <p:sp>
          <p:nvSpPr>
            <p:cNvPr id="25" name="Chevron 24"/>
            <p:cNvSpPr/>
            <p:nvPr/>
          </p:nvSpPr>
          <p:spPr bwMode="gray">
            <a:xfrm>
              <a:off x="2018235" y="2868614"/>
              <a:ext cx="316915" cy="864200"/>
            </a:xfrm>
            <a:prstGeom prst="chevron">
              <a:avLst>
                <a:gd name="adj" fmla="val 69243"/>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
          <p:nvSpPr>
            <p:cNvPr id="26" name="TextBox 25"/>
            <p:cNvSpPr txBox="1"/>
            <p:nvPr/>
          </p:nvSpPr>
          <p:spPr>
            <a:xfrm>
              <a:off x="347402" y="2974809"/>
              <a:ext cx="1891484" cy="651809"/>
            </a:xfrm>
            <a:prstGeom prst="rect">
              <a:avLst/>
            </a:prstGeom>
            <a:noFill/>
          </p:spPr>
          <p:txBody>
            <a:bodyPr wrap="square" rtlCol="0" anchor="ctr" anchorCtr="0">
              <a:spAutoFit/>
            </a:bodyPr>
            <a:lstStyle/>
            <a:p>
              <a:pPr algn="ctr" fontAlgn="base">
                <a:spcBef>
                  <a:spcPct val="50000"/>
                </a:spcBef>
                <a:spcAft>
                  <a:spcPct val="0"/>
                </a:spcAft>
                <a:buClr>
                  <a:srgbClr val="F0AB00"/>
                </a:buClr>
                <a:buSzPct val="80000"/>
              </a:pPr>
              <a:r>
                <a:rPr lang="ru-RU" sz="1400" kern="0" dirty="0" smtClean="0">
                  <a:ea typeface="Arial Unicode MS" pitchFamily="34" charset="-128"/>
                  <a:cs typeface="Arial Unicode MS" pitchFamily="34" charset="-128"/>
                </a:rPr>
                <a:t>Интеллектуальное месторождение</a:t>
              </a:r>
              <a:endParaRPr lang="ru-RU" sz="1400" kern="0" dirty="0">
                <a:ea typeface="Arial Unicode MS" pitchFamily="34" charset="-128"/>
                <a:cs typeface="Arial Unicode MS" pitchFamily="34" charset="-128"/>
              </a:endParaRPr>
            </a:p>
          </p:txBody>
        </p:sp>
      </p:grpSp>
      <p:grpSp>
        <p:nvGrpSpPr>
          <p:cNvPr id="5" name="Group 4"/>
          <p:cNvGrpSpPr/>
          <p:nvPr/>
        </p:nvGrpSpPr>
        <p:grpSpPr>
          <a:xfrm>
            <a:off x="2057724" y="5352709"/>
            <a:ext cx="11523923" cy="693710"/>
            <a:chOff x="347402" y="5223684"/>
            <a:chExt cx="11523923" cy="864200"/>
          </a:xfrm>
        </p:grpSpPr>
        <p:sp>
          <p:nvSpPr>
            <p:cNvPr id="31" name="Text Placeholder 5"/>
            <p:cNvSpPr txBox="1">
              <a:spLocks/>
            </p:cNvSpPr>
            <p:nvPr/>
          </p:nvSpPr>
          <p:spPr bwMode="gray">
            <a:xfrm>
              <a:off x="2414398" y="5223684"/>
              <a:ext cx="9456927" cy="864200"/>
            </a:xfrm>
            <a:prstGeom prst="rect">
              <a:avLst/>
            </a:prstGeom>
            <a:noFill/>
            <a:ln w="38100">
              <a:noFill/>
              <a:miter lim="800000"/>
              <a:headEnd/>
              <a:tailEnd/>
            </a:ln>
          </p:spPr>
          <p:txBody>
            <a:bodyPr vert="horz" wrap="square" lIns="144000" tIns="90000" rIns="90000" bIns="90000" numCol="1" rtlCol="0" anchor="ctr" anchorCtr="0" compatLnSpc="1">
              <a:prstTxWarp prst="textNoShape">
                <a:avLst/>
              </a:prstTxWarp>
              <a:noAutofit/>
            </a:bodyPr>
            <a:lstStyle/>
            <a:p>
              <a:pPr marL="180000" lvl="2" indent="-180000">
                <a:spcBef>
                  <a:spcPts val="400"/>
                </a:spcBef>
                <a:buClr>
                  <a:schemeClr val="accent1"/>
                </a:buClr>
                <a:buSzPct val="100000"/>
                <a:buFont typeface="Wingdings" pitchFamily="2" charset="2"/>
                <a:buChar char=""/>
                <a:defRPr/>
              </a:pPr>
              <a:r>
                <a:rPr lang="ru-RU" sz="1200" dirty="0"/>
                <a:t>Разработка типового решения по интеграции SAP ERP и АСУ горно-транспортного комплекса «Карьер»</a:t>
              </a:r>
            </a:p>
            <a:p>
              <a:pPr marL="180000" lvl="2" indent="-180000">
                <a:spcBef>
                  <a:spcPts val="400"/>
                </a:spcBef>
                <a:buClr>
                  <a:schemeClr val="accent1"/>
                </a:buClr>
                <a:buSzPct val="100000"/>
                <a:buFont typeface="Wingdings" pitchFamily="2" charset="2"/>
                <a:buChar char=""/>
                <a:defRPr/>
              </a:pPr>
              <a:r>
                <a:rPr lang="ru-RU" sz="1200" dirty="0"/>
                <a:t>Исследования в области прогнозного ТОРО</a:t>
              </a:r>
            </a:p>
            <a:p>
              <a:pPr marL="180000" lvl="2" indent="-180000">
                <a:spcBef>
                  <a:spcPts val="400"/>
                </a:spcBef>
                <a:buClr>
                  <a:schemeClr val="accent1"/>
                </a:buClr>
                <a:buSzPct val="100000"/>
                <a:buFont typeface="Wingdings" pitchFamily="2" charset="2"/>
                <a:buChar char=""/>
                <a:defRPr/>
              </a:pPr>
              <a:r>
                <a:rPr lang="ru-RU" sz="1200" dirty="0"/>
                <a:t>Создание совместного Научно-образовательно центра в </a:t>
              </a:r>
              <a:r>
                <a:rPr lang="ru-RU" sz="1200" dirty="0" err="1"/>
                <a:t>МИСиС</a:t>
              </a:r>
              <a:endParaRPr lang="en-US" sz="1200" dirty="0"/>
            </a:p>
          </p:txBody>
        </p:sp>
        <p:sp>
          <p:nvSpPr>
            <p:cNvPr id="32" name="Chevron 31"/>
            <p:cNvSpPr/>
            <p:nvPr/>
          </p:nvSpPr>
          <p:spPr bwMode="gray">
            <a:xfrm>
              <a:off x="2018235" y="5223684"/>
              <a:ext cx="316915" cy="864200"/>
            </a:xfrm>
            <a:prstGeom prst="chevron">
              <a:avLst>
                <a:gd name="adj" fmla="val 69243"/>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
          <p:nvSpPr>
            <p:cNvPr id="33" name="TextBox 32"/>
            <p:cNvSpPr txBox="1"/>
            <p:nvPr/>
          </p:nvSpPr>
          <p:spPr>
            <a:xfrm>
              <a:off x="347402" y="5329881"/>
              <a:ext cx="1891484" cy="651809"/>
            </a:xfrm>
            <a:prstGeom prst="rect">
              <a:avLst/>
            </a:prstGeom>
            <a:noFill/>
          </p:spPr>
          <p:txBody>
            <a:bodyPr wrap="square" rtlCol="0" anchor="ctr" anchorCtr="0">
              <a:spAutoFit/>
            </a:bodyPr>
            <a:lstStyle/>
            <a:p>
              <a:pPr algn="ctr" fontAlgn="base">
                <a:spcBef>
                  <a:spcPct val="50000"/>
                </a:spcBef>
                <a:spcAft>
                  <a:spcPct val="0"/>
                </a:spcAft>
                <a:buClr>
                  <a:srgbClr val="F0AB00"/>
                </a:buClr>
                <a:buSzPct val="80000"/>
              </a:pPr>
              <a:r>
                <a:rPr lang="ru-RU" sz="1400" kern="0" dirty="0" smtClean="0">
                  <a:ea typeface="Arial Unicode MS" pitchFamily="34" charset="-128"/>
                  <a:cs typeface="Arial Unicode MS" pitchFamily="34" charset="-128"/>
                </a:rPr>
                <a:t>Интегрированные операции в добыче</a:t>
              </a:r>
              <a:endParaRPr lang="ru-RU" sz="1400" kern="0" dirty="0">
                <a:ea typeface="Arial Unicode MS" pitchFamily="34" charset="-128"/>
                <a:cs typeface="Arial Unicode MS" pitchFamily="34" charset="-128"/>
              </a:endParaRPr>
            </a:p>
          </p:txBody>
        </p:sp>
      </p:grpSp>
      <p:grpSp>
        <p:nvGrpSpPr>
          <p:cNvPr id="4" name="Group 3"/>
          <p:cNvGrpSpPr/>
          <p:nvPr/>
        </p:nvGrpSpPr>
        <p:grpSpPr>
          <a:xfrm>
            <a:off x="2057724" y="4046057"/>
            <a:ext cx="9925169" cy="839841"/>
            <a:chOff x="347402" y="4018148"/>
            <a:chExt cx="9925169" cy="1046245"/>
          </a:xfrm>
        </p:grpSpPr>
        <p:sp>
          <p:nvSpPr>
            <p:cNvPr id="35" name="Text Placeholder 5"/>
            <p:cNvSpPr txBox="1">
              <a:spLocks/>
            </p:cNvSpPr>
            <p:nvPr/>
          </p:nvSpPr>
          <p:spPr bwMode="gray">
            <a:xfrm>
              <a:off x="2414398" y="4046149"/>
              <a:ext cx="7858173" cy="864200"/>
            </a:xfrm>
            <a:prstGeom prst="rect">
              <a:avLst/>
            </a:prstGeom>
            <a:noFill/>
            <a:ln w="38100">
              <a:noFill/>
              <a:miter lim="800000"/>
              <a:headEnd/>
              <a:tailEnd/>
            </a:ln>
          </p:spPr>
          <p:txBody>
            <a:bodyPr vert="horz" wrap="square" lIns="144000" tIns="90000" rIns="90000" bIns="90000" numCol="1" rtlCol="0" anchor="ctr" anchorCtr="0" compatLnSpc="1">
              <a:prstTxWarp prst="textNoShape">
                <a:avLst/>
              </a:prstTxWarp>
              <a:noAutofit/>
            </a:bodyPr>
            <a:lstStyle/>
            <a:p>
              <a:pPr marL="180000" lvl="2" indent="-180000">
                <a:spcBef>
                  <a:spcPts val="400"/>
                </a:spcBef>
                <a:buClr>
                  <a:schemeClr val="accent1"/>
                </a:buClr>
                <a:buSzPct val="100000"/>
                <a:buFont typeface="Wingdings" pitchFamily="2" charset="2"/>
                <a:buChar char=""/>
                <a:defRPr/>
              </a:pPr>
              <a:r>
                <a:rPr lang="ru-RU" sz="1200" dirty="0" smtClean="0">
                  <a:latin typeface="+mn-lt"/>
                </a:rPr>
                <a:t>Сбор </a:t>
              </a:r>
              <a:r>
                <a:rPr lang="en-US" sz="1200" dirty="0" smtClean="0">
                  <a:latin typeface="+mn-lt"/>
                </a:rPr>
                <a:t>KPIs </a:t>
              </a:r>
              <a:r>
                <a:rPr lang="ru-RU" sz="1200" dirty="0" smtClean="0">
                  <a:latin typeface="+mn-lt"/>
                </a:rPr>
                <a:t> в переработке от источников данных</a:t>
              </a:r>
            </a:p>
            <a:p>
              <a:pPr marL="180000" lvl="2" indent="-180000">
                <a:spcBef>
                  <a:spcPts val="400"/>
                </a:spcBef>
                <a:buClr>
                  <a:schemeClr val="accent1"/>
                </a:buClr>
                <a:buSzPct val="100000"/>
                <a:buFont typeface="Wingdings" pitchFamily="2" charset="2"/>
                <a:buChar char=""/>
                <a:defRPr/>
              </a:pPr>
              <a:r>
                <a:rPr lang="ru-RU" sz="1200" dirty="0" smtClean="0">
                  <a:latin typeface="+mn-lt"/>
                </a:rPr>
                <a:t>Мониторинг промежуточных </a:t>
              </a:r>
              <a:r>
                <a:rPr lang="en-US" sz="1200" dirty="0" smtClean="0">
                  <a:latin typeface="+mn-lt"/>
                </a:rPr>
                <a:t>KPIs</a:t>
              </a:r>
            </a:p>
            <a:p>
              <a:pPr marL="180000" lvl="2" indent="-180000">
                <a:spcBef>
                  <a:spcPts val="400"/>
                </a:spcBef>
                <a:buClr>
                  <a:schemeClr val="accent1"/>
                </a:buClr>
                <a:buSzPct val="100000"/>
                <a:buFont typeface="Wingdings" pitchFamily="2" charset="2"/>
                <a:buChar char=""/>
                <a:defRPr/>
              </a:pPr>
              <a:r>
                <a:rPr lang="ru-RU" sz="1200" dirty="0" smtClean="0">
                  <a:latin typeface="+mn-lt"/>
                </a:rPr>
                <a:t>Оперативное принятие решений на основании производственных данных </a:t>
              </a:r>
              <a:endParaRPr lang="ru-RU" sz="1200" dirty="0">
                <a:latin typeface="+mn-lt"/>
              </a:endParaRPr>
            </a:p>
          </p:txBody>
        </p:sp>
        <p:sp>
          <p:nvSpPr>
            <p:cNvPr id="36" name="Chevron 35"/>
            <p:cNvSpPr/>
            <p:nvPr/>
          </p:nvSpPr>
          <p:spPr bwMode="gray">
            <a:xfrm>
              <a:off x="2018235" y="4018148"/>
              <a:ext cx="316915" cy="1046245"/>
            </a:xfrm>
            <a:prstGeom prst="chevron">
              <a:avLst>
                <a:gd name="adj" fmla="val 69243"/>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
          <p:nvSpPr>
            <p:cNvPr id="37" name="TextBox 36"/>
            <p:cNvSpPr txBox="1"/>
            <p:nvPr/>
          </p:nvSpPr>
          <p:spPr>
            <a:xfrm>
              <a:off x="347402" y="4018149"/>
              <a:ext cx="1891484" cy="920202"/>
            </a:xfrm>
            <a:prstGeom prst="rect">
              <a:avLst/>
            </a:prstGeom>
            <a:noFill/>
          </p:spPr>
          <p:txBody>
            <a:bodyPr wrap="square" rtlCol="0" anchor="ctr" anchorCtr="0">
              <a:spAutoFit/>
            </a:bodyPr>
            <a:lstStyle/>
            <a:p>
              <a:pPr algn="ctr" fontAlgn="base">
                <a:spcBef>
                  <a:spcPct val="50000"/>
                </a:spcBef>
                <a:spcAft>
                  <a:spcPct val="0"/>
                </a:spcAft>
                <a:buClr>
                  <a:srgbClr val="F0AB00"/>
                </a:buClr>
                <a:buSzPct val="80000"/>
              </a:pPr>
              <a:r>
                <a:rPr lang="ru-RU" sz="1400" kern="0" dirty="0" smtClean="0">
                  <a:ea typeface="Arial Unicode MS" pitchFamily="34" charset="-128"/>
                  <a:cs typeface="Arial Unicode MS" pitchFamily="34" charset="-128"/>
                </a:rPr>
                <a:t>Сбор и анализ производственных данных</a:t>
              </a:r>
              <a:endParaRPr lang="ru-RU" sz="1400" kern="0" dirty="0">
                <a:ea typeface="Arial Unicode MS" pitchFamily="34" charset="-128"/>
                <a:cs typeface="Arial Unicode MS" pitchFamily="34" charset="-128"/>
              </a:endParaRPr>
            </a:p>
          </p:txBody>
        </p:sp>
      </p:grpSp>
      <p:pic>
        <p:nvPicPr>
          <p:cNvPr id="34" name="Рисунок 5" descr="isgc.png"/>
          <p:cNvPicPr>
            <a:picLocks noChangeAspect="1"/>
          </p:cNvPicPr>
          <p:nvPr/>
        </p:nvPicPr>
        <p:blipFill>
          <a:blip r:embed="rId3" cstate="print"/>
          <a:stretch>
            <a:fillRect/>
          </a:stretch>
        </p:blipFill>
        <p:spPr>
          <a:xfrm>
            <a:off x="126188" y="1566450"/>
            <a:ext cx="2160240" cy="232582"/>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440" y="2577241"/>
            <a:ext cx="2027892" cy="785676"/>
          </a:xfrm>
          <a:prstGeom prst="rect">
            <a:avLst/>
          </a:prstGeom>
        </p:spPr>
      </p:pic>
      <p:sp>
        <p:nvSpPr>
          <p:cNvPr id="6" name="AutoShape 2" descr="Картинки по запросу emerson"/>
          <p:cNvSpPr>
            <a:spLocks noChangeAspect="1" noChangeArrowheads="1"/>
          </p:cNvSpPr>
          <p:nvPr/>
        </p:nvSpPr>
        <p:spPr bwMode="auto">
          <a:xfrm>
            <a:off x="63500" y="-136525"/>
            <a:ext cx="1438275" cy="628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4" descr="Картинки по запросу emerson"/>
          <p:cNvSpPr>
            <a:spLocks noChangeAspect="1" noChangeArrowheads="1"/>
          </p:cNvSpPr>
          <p:nvPr/>
        </p:nvSpPr>
        <p:spPr bwMode="auto">
          <a:xfrm>
            <a:off x="215900" y="15875"/>
            <a:ext cx="1438275" cy="628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221" name="Picture 5" descr="C:\Users\i026585\Desktop\emers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188" y="3852090"/>
            <a:ext cx="1438275" cy="6286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i026585\Desktop\vistgroup.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774" y="5480050"/>
            <a:ext cx="1600200"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27368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10353" y="1830817"/>
            <a:ext cx="11545200" cy="923330"/>
          </a:xfrm>
        </p:spPr>
        <p:txBody>
          <a:bodyPr/>
          <a:lstStyle/>
          <a:p>
            <a:r>
              <a:rPr lang="ru-RU" dirty="0" smtClean="0"/>
              <a:t>Спасибо за внимание!</a:t>
            </a:r>
            <a:endParaRPr lang="en-US" dirty="0"/>
          </a:p>
        </p:txBody>
      </p:sp>
      <p:sp>
        <p:nvSpPr>
          <p:cNvPr id="3" name="Text Placeholder 2"/>
          <p:cNvSpPr>
            <a:spLocks noGrp="1"/>
          </p:cNvSpPr>
          <p:nvPr>
            <p:ph type="body" sz="quarter" idx="10"/>
          </p:nvPr>
        </p:nvSpPr>
        <p:spPr/>
        <p:txBody>
          <a:bodyPr/>
          <a:lstStyle/>
          <a:p>
            <a:r>
              <a:rPr lang="ru-RU" sz="1600" dirty="0" smtClean="0"/>
              <a:t>Контактная информация</a:t>
            </a:r>
            <a:r>
              <a:rPr lang="en-US" sz="1600" dirty="0" smtClean="0"/>
              <a:t>:</a:t>
            </a:r>
          </a:p>
          <a:p>
            <a:endParaRPr lang="en-US" dirty="0" smtClean="0"/>
          </a:p>
          <a:p>
            <a:r>
              <a:rPr lang="ru-RU" sz="1600" b="1" dirty="0" err="1" smtClean="0"/>
              <a:t>Азат</a:t>
            </a:r>
            <a:r>
              <a:rPr lang="ru-RU" sz="1600" b="1" dirty="0" smtClean="0"/>
              <a:t> Низамов</a:t>
            </a:r>
            <a:endParaRPr lang="en-US" sz="1600" b="1" dirty="0" smtClean="0"/>
          </a:p>
          <a:p>
            <a:endParaRPr lang="en-US" sz="1600" dirty="0" smtClean="0"/>
          </a:p>
          <a:p>
            <a:r>
              <a:rPr lang="ru-RU" sz="1600" dirty="0" smtClean="0"/>
              <a:t>Заместитель Генерального Директора, </a:t>
            </a:r>
            <a:r>
              <a:rPr lang="en-US" sz="1600" dirty="0" smtClean="0"/>
              <a:t>SAP </a:t>
            </a:r>
            <a:r>
              <a:rPr lang="ru-RU" sz="1600" dirty="0" smtClean="0"/>
              <a:t>СНГ</a:t>
            </a:r>
            <a:endParaRPr lang="en-US" sz="1600" dirty="0" smtClean="0"/>
          </a:p>
          <a:p>
            <a:r>
              <a:rPr lang="ru-RU" sz="1600" dirty="0"/>
              <a:t>115054 </a:t>
            </a:r>
            <a:r>
              <a:rPr lang="ru-RU" sz="1600" dirty="0" err="1" smtClean="0"/>
              <a:t>г.Москва</a:t>
            </a:r>
            <a:endParaRPr lang="en-US" sz="1600" dirty="0"/>
          </a:p>
          <a:p>
            <a:r>
              <a:rPr lang="ru-RU" sz="1600" dirty="0" err="1" smtClean="0"/>
              <a:t>Космодамианская</a:t>
            </a:r>
            <a:r>
              <a:rPr lang="ru-RU" sz="1600" dirty="0" smtClean="0"/>
              <a:t> наб. </a:t>
            </a:r>
            <a:r>
              <a:rPr lang="ru-RU" sz="1600" dirty="0"/>
              <a:t>52/7</a:t>
            </a:r>
          </a:p>
          <a:p>
            <a:endParaRPr lang="ru-RU" sz="1600" dirty="0"/>
          </a:p>
          <a:p>
            <a:r>
              <a:rPr lang="en-US" sz="1600" dirty="0" smtClean="0"/>
              <a:t>E-mail: azat.nizamov@sap.com</a:t>
            </a:r>
          </a:p>
        </p:txBody>
      </p:sp>
    </p:spTree>
    <p:extLst>
      <p:ext uri="{BB962C8B-B14F-4D97-AF65-F5344CB8AC3E}">
        <p14:creationId xmlns:p14="http://schemas.microsoft.com/office/powerpoint/2010/main" val="2022136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SAP_2014_16x9_v1.1">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700</TotalTime>
  <Words>561</Words>
  <Application>Microsoft Office PowerPoint</Application>
  <PresentationFormat>Custom</PresentationFormat>
  <Paragraphs>79</Paragraphs>
  <Slides>5</Slides>
  <Notes>4</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SAP_2014_16x9_v1.1</vt:lpstr>
      <vt:lpstr> Технологический и инновационный потенциал нефтегазовой отрасли:  современные драйверы и точки роста</vt:lpstr>
      <vt:lpstr>Содержание и основные тезисы доклада</vt:lpstr>
      <vt:lpstr>SAP продолжает инвестировать в инновационные проекты в России </vt:lpstr>
      <vt:lpstr>Совместные технологические проекты</vt:lpstr>
      <vt:lpstr>Спасибо за внимание!</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SAP AG</dc:creator>
  <cp:lastModifiedBy>Solomatina, Julia</cp:lastModifiedBy>
  <cp:revision>135</cp:revision>
  <dcterms:created xsi:type="dcterms:W3CDTF">2014-06-27T10:09:28Z</dcterms:created>
  <dcterms:modified xsi:type="dcterms:W3CDTF">2015-03-10T12:16:40Z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-1340939714</vt:i4>
  </property>
  <property fmtid="{D5CDD505-2E9C-101B-9397-08002B2CF9AE}" pid="3" name="_NewReviewCycle">
    <vt:lpwstr/>
  </property>
  <property fmtid="{D5CDD505-2E9C-101B-9397-08002B2CF9AE}" pid="4" name="_EmailSubject">
    <vt:lpwstr>Памятка участника</vt:lpwstr>
  </property>
  <property fmtid="{D5CDD505-2E9C-101B-9397-08002B2CF9AE}" pid="5" name="_AuthorEmail">
    <vt:lpwstr>irina.uzikova@sap.com</vt:lpwstr>
  </property>
  <property fmtid="{D5CDD505-2E9C-101B-9397-08002B2CF9AE}" pid="6" name="_AuthorEmailDisplayName">
    <vt:lpwstr>Uzikova, Irina</vt:lpwstr>
  </property>
  <property fmtid="{D5CDD505-2E9C-101B-9397-08002B2CF9AE}" pid="7" name="_PreviousAdHocReviewCycleID">
    <vt:i4>637019374</vt:i4>
  </property>
</Properties>
</file>