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0"/>
  </p:notesMasterIdLst>
  <p:handoutMasterIdLst>
    <p:handoutMasterId r:id="rId11"/>
  </p:handoutMasterIdLst>
  <p:sldIdLst>
    <p:sldId id="377" r:id="rId2"/>
    <p:sldId id="368" r:id="rId3"/>
    <p:sldId id="386" r:id="rId4"/>
    <p:sldId id="383" r:id="rId5"/>
    <p:sldId id="390" r:id="rId6"/>
    <p:sldId id="380" r:id="rId7"/>
    <p:sldId id="381" r:id="rId8"/>
    <p:sldId id="387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2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700" autoAdjust="0"/>
  </p:normalViewPr>
  <p:slideViewPr>
    <p:cSldViewPr snapToGrid="0">
      <p:cViewPr>
        <p:scale>
          <a:sx n="84" d="100"/>
          <a:sy n="84" d="100"/>
        </p:scale>
        <p:origin x="-2712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730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4FBC5-D925-4945-BE2A-7C374BB7A384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677BA-2CC3-4BC6-BDD3-2B8F1E84B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272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2D64E0-C0A1-4FD9-A959-9E5327827DBA}" type="datetimeFigureOut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1C47A7-9283-4DF8-81C2-C1E3B34BC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060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173CB-4F31-497E-BDEA-A6DA059C45B3}" type="datetime1">
              <a:rPr lang="ru-RU" smtClean="0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EC74E-21ED-4DD0-BDA6-99BCE9B85E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3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19D4E-4022-42B4-A00E-04FD7B68139C}" type="datetime1">
              <a:rPr lang="ru-RU" smtClean="0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5A3C-F6EE-4A88-AD77-1EAFB33245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15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A266E-B131-4DFB-A1AF-EAC8519E5291}" type="datetime1">
              <a:rPr lang="ru-RU" smtClean="0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31C63-267F-4C9A-A143-ECE6767B14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085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054600"/>
            <a:ext cx="4176712" cy="1362075"/>
          </a:xfrm>
          <a:prstGeom prst="rect">
            <a:avLst/>
          </a:prstGeom>
          <a:effectLst/>
        </p:spPr>
        <p:txBody>
          <a:bodyPr anchor="b"/>
          <a:lstStyle>
            <a:lvl1pPr algn="l">
              <a:defRPr sz="2800" b="0" cap="none">
                <a:solidFill>
                  <a:schemeClr val="tx2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Прямоугольник 22"/>
          <p:cNvSpPr/>
          <p:nvPr userDrawn="1"/>
        </p:nvSpPr>
        <p:spPr>
          <a:xfrm>
            <a:off x="34807" y="31380"/>
            <a:ext cx="7718925" cy="398492"/>
          </a:xfrm>
          <a:custGeom>
            <a:avLst/>
            <a:gdLst>
              <a:gd name="connsiteX0" fmla="*/ 0 w 9144000"/>
              <a:gd name="connsiteY0" fmla="*/ 0 h 72000"/>
              <a:gd name="connsiteX1" fmla="*/ 9144000 w 9144000"/>
              <a:gd name="connsiteY1" fmla="*/ 0 h 72000"/>
              <a:gd name="connsiteX2" fmla="*/ 9144000 w 9144000"/>
              <a:gd name="connsiteY2" fmla="*/ 72000 h 72000"/>
              <a:gd name="connsiteX3" fmla="*/ 0 w 9144000"/>
              <a:gd name="connsiteY3" fmla="*/ 72000 h 72000"/>
              <a:gd name="connsiteX4" fmla="*/ 0 w 9144000"/>
              <a:gd name="connsiteY4" fmla="*/ 0 h 72000"/>
              <a:gd name="connsiteX0" fmla="*/ 0 w 9144000"/>
              <a:gd name="connsiteY0" fmla="*/ 0 h 408550"/>
              <a:gd name="connsiteX1" fmla="*/ 9144000 w 9144000"/>
              <a:gd name="connsiteY1" fmla="*/ 0 h 408550"/>
              <a:gd name="connsiteX2" fmla="*/ 9144000 w 9144000"/>
              <a:gd name="connsiteY2" fmla="*/ 72000 h 408550"/>
              <a:gd name="connsiteX3" fmla="*/ 0 w 9144000"/>
              <a:gd name="connsiteY3" fmla="*/ 408550 h 408550"/>
              <a:gd name="connsiteX4" fmla="*/ 0 w 9144000"/>
              <a:gd name="connsiteY4" fmla="*/ 0 h 408550"/>
              <a:gd name="connsiteX0" fmla="*/ 0 w 9144000"/>
              <a:gd name="connsiteY0" fmla="*/ 0 h 408550"/>
              <a:gd name="connsiteX1" fmla="*/ 9144000 w 9144000"/>
              <a:gd name="connsiteY1" fmla="*/ 0 h 408550"/>
              <a:gd name="connsiteX2" fmla="*/ 9144000 w 9144000"/>
              <a:gd name="connsiteY2" fmla="*/ 72000 h 408550"/>
              <a:gd name="connsiteX3" fmla="*/ 0 w 9144000"/>
              <a:gd name="connsiteY3" fmla="*/ 408550 h 408550"/>
              <a:gd name="connsiteX4" fmla="*/ 0 w 9144000"/>
              <a:gd name="connsiteY4" fmla="*/ 0 h 408550"/>
              <a:gd name="connsiteX0" fmla="*/ 0 w 9144000"/>
              <a:gd name="connsiteY0" fmla="*/ 0 h 408550"/>
              <a:gd name="connsiteX1" fmla="*/ 9144000 w 9144000"/>
              <a:gd name="connsiteY1" fmla="*/ 0 h 408550"/>
              <a:gd name="connsiteX2" fmla="*/ 0 w 9144000"/>
              <a:gd name="connsiteY2" fmla="*/ 408550 h 408550"/>
              <a:gd name="connsiteX3" fmla="*/ 0 w 9144000"/>
              <a:gd name="connsiteY3" fmla="*/ 0 h 408550"/>
              <a:gd name="connsiteX0" fmla="*/ 0 w 9144000"/>
              <a:gd name="connsiteY0" fmla="*/ 0 h 277921"/>
              <a:gd name="connsiteX1" fmla="*/ 9144000 w 9144000"/>
              <a:gd name="connsiteY1" fmla="*/ 0 h 277921"/>
              <a:gd name="connsiteX2" fmla="*/ 0 w 9144000"/>
              <a:gd name="connsiteY2" fmla="*/ 277921 h 277921"/>
              <a:gd name="connsiteX3" fmla="*/ 0 w 9144000"/>
              <a:gd name="connsiteY3" fmla="*/ 0 h 277921"/>
              <a:gd name="connsiteX0" fmla="*/ 0 w 9144000"/>
              <a:gd name="connsiteY0" fmla="*/ 0 h 277921"/>
              <a:gd name="connsiteX1" fmla="*/ 9144000 w 9144000"/>
              <a:gd name="connsiteY1" fmla="*/ 0 h 277921"/>
              <a:gd name="connsiteX2" fmla="*/ 0 w 9144000"/>
              <a:gd name="connsiteY2" fmla="*/ 277921 h 277921"/>
              <a:gd name="connsiteX3" fmla="*/ 0 w 9144000"/>
              <a:gd name="connsiteY3" fmla="*/ 0 h 277921"/>
              <a:gd name="connsiteX0" fmla="*/ 0 w 9144000"/>
              <a:gd name="connsiteY0" fmla="*/ 0 h 277921"/>
              <a:gd name="connsiteX1" fmla="*/ 9144000 w 9144000"/>
              <a:gd name="connsiteY1" fmla="*/ 0 h 277921"/>
              <a:gd name="connsiteX2" fmla="*/ 0 w 9144000"/>
              <a:gd name="connsiteY2" fmla="*/ 277921 h 277921"/>
              <a:gd name="connsiteX3" fmla="*/ 0 w 9144000"/>
              <a:gd name="connsiteY3" fmla="*/ 0 h 277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277921">
                <a:moveTo>
                  <a:pt x="0" y="0"/>
                </a:moveTo>
                <a:lnTo>
                  <a:pt x="9144000" y="0"/>
                </a:lnTo>
                <a:cubicBezTo>
                  <a:pt x="6096000" y="31680"/>
                  <a:pt x="2124892" y="11110"/>
                  <a:pt x="0" y="27792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22"/>
          <p:cNvSpPr/>
          <p:nvPr userDrawn="1"/>
        </p:nvSpPr>
        <p:spPr>
          <a:xfrm rot="10800000">
            <a:off x="1853713" y="6405632"/>
            <a:ext cx="7257397" cy="425247"/>
          </a:xfrm>
          <a:custGeom>
            <a:avLst/>
            <a:gdLst>
              <a:gd name="connsiteX0" fmla="*/ 0 w 9144000"/>
              <a:gd name="connsiteY0" fmla="*/ 0 h 72000"/>
              <a:gd name="connsiteX1" fmla="*/ 9144000 w 9144000"/>
              <a:gd name="connsiteY1" fmla="*/ 0 h 72000"/>
              <a:gd name="connsiteX2" fmla="*/ 9144000 w 9144000"/>
              <a:gd name="connsiteY2" fmla="*/ 72000 h 72000"/>
              <a:gd name="connsiteX3" fmla="*/ 0 w 9144000"/>
              <a:gd name="connsiteY3" fmla="*/ 72000 h 72000"/>
              <a:gd name="connsiteX4" fmla="*/ 0 w 9144000"/>
              <a:gd name="connsiteY4" fmla="*/ 0 h 72000"/>
              <a:gd name="connsiteX0" fmla="*/ 0 w 9144000"/>
              <a:gd name="connsiteY0" fmla="*/ 0 h 408550"/>
              <a:gd name="connsiteX1" fmla="*/ 9144000 w 9144000"/>
              <a:gd name="connsiteY1" fmla="*/ 0 h 408550"/>
              <a:gd name="connsiteX2" fmla="*/ 9144000 w 9144000"/>
              <a:gd name="connsiteY2" fmla="*/ 72000 h 408550"/>
              <a:gd name="connsiteX3" fmla="*/ 0 w 9144000"/>
              <a:gd name="connsiteY3" fmla="*/ 408550 h 408550"/>
              <a:gd name="connsiteX4" fmla="*/ 0 w 9144000"/>
              <a:gd name="connsiteY4" fmla="*/ 0 h 408550"/>
              <a:gd name="connsiteX0" fmla="*/ 0 w 9144000"/>
              <a:gd name="connsiteY0" fmla="*/ 0 h 408550"/>
              <a:gd name="connsiteX1" fmla="*/ 9144000 w 9144000"/>
              <a:gd name="connsiteY1" fmla="*/ 0 h 408550"/>
              <a:gd name="connsiteX2" fmla="*/ 9144000 w 9144000"/>
              <a:gd name="connsiteY2" fmla="*/ 72000 h 408550"/>
              <a:gd name="connsiteX3" fmla="*/ 0 w 9144000"/>
              <a:gd name="connsiteY3" fmla="*/ 408550 h 408550"/>
              <a:gd name="connsiteX4" fmla="*/ 0 w 9144000"/>
              <a:gd name="connsiteY4" fmla="*/ 0 h 408550"/>
              <a:gd name="connsiteX0" fmla="*/ 0 w 9144000"/>
              <a:gd name="connsiteY0" fmla="*/ 0 h 408550"/>
              <a:gd name="connsiteX1" fmla="*/ 9144000 w 9144000"/>
              <a:gd name="connsiteY1" fmla="*/ 0 h 408550"/>
              <a:gd name="connsiteX2" fmla="*/ 0 w 9144000"/>
              <a:gd name="connsiteY2" fmla="*/ 408550 h 408550"/>
              <a:gd name="connsiteX3" fmla="*/ 0 w 9144000"/>
              <a:gd name="connsiteY3" fmla="*/ 0 h 408550"/>
              <a:gd name="connsiteX0" fmla="*/ 0 w 9144000"/>
              <a:gd name="connsiteY0" fmla="*/ 0 h 277921"/>
              <a:gd name="connsiteX1" fmla="*/ 9144000 w 9144000"/>
              <a:gd name="connsiteY1" fmla="*/ 0 h 277921"/>
              <a:gd name="connsiteX2" fmla="*/ 0 w 9144000"/>
              <a:gd name="connsiteY2" fmla="*/ 277921 h 277921"/>
              <a:gd name="connsiteX3" fmla="*/ 0 w 9144000"/>
              <a:gd name="connsiteY3" fmla="*/ 0 h 277921"/>
              <a:gd name="connsiteX0" fmla="*/ 0 w 9144000"/>
              <a:gd name="connsiteY0" fmla="*/ 0 h 277921"/>
              <a:gd name="connsiteX1" fmla="*/ 9144000 w 9144000"/>
              <a:gd name="connsiteY1" fmla="*/ 0 h 277921"/>
              <a:gd name="connsiteX2" fmla="*/ 0 w 9144000"/>
              <a:gd name="connsiteY2" fmla="*/ 277921 h 277921"/>
              <a:gd name="connsiteX3" fmla="*/ 0 w 9144000"/>
              <a:gd name="connsiteY3" fmla="*/ 0 h 277921"/>
              <a:gd name="connsiteX0" fmla="*/ 4762 w 9148762"/>
              <a:gd name="connsiteY0" fmla="*/ 4161 h 134445"/>
              <a:gd name="connsiteX1" fmla="*/ 9148762 w 9148762"/>
              <a:gd name="connsiteY1" fmla="*/ 4161 h 134445"/>
              <a:gd name="connsiteX2" fmla="*/ 0 w 9148762"/>
              <a:gd name="connsiteY2" fmla="*/ 134445 h 134445"/>
              <a:gd name="connsiteX3" fmla="*/ 4762 w 9148762"/>
              <a:gd name="connsiteY3" fmla="*/ 4161 h 134445"/>
              <a:gd name="connsiteX0" fmla="*/ 4762 w 9148762"/>
              <a:gd name="connsiteY0" fmla="*/ 0 h 130284"/>
              <a:gd name="connsiteX1" fmla="*/ 9148762 w 9148762"/>
              <a:gd name="connsiteY1" fmla="*/ 0 h 130284"/>
              <a:gd name="connsiteX2" fmla="*/ 0 w 9148762"/>
              <a:gd name="connsiteY2" fmla="*/ 130284 h 130284"/>
              <a:gd name="connsiteX3" fmla="*/ 4762 w 9148762"/>
              <a:gd name="connsiteY3" fmla="*/ 0 h 130284"/>
              <a:gd name="connsiteX0" fmla="*/ 4762 w 9148762"/>
              <a:gd name="connsiteY0" fmla="*/ 0 h 130284"/>
              <a:gd name="connsiteX1" fmla="*/ 9148762 w 9148762"/>
              <a:gd name="connsiteY1" fmla="*/ 0 h 130284"/>
              <a:gd name="connsiteX2" fmla="*/ 0 w 9148762"/>
              <a:gd name="connsiteY2" fmla="*/ 130284 h 130284"/>
              <a:gd name="connsiteX3" fmla="*/ 4762 w 9148762"/>
              <a:gd name="connsiteY3" fmla="*/ 0 h 130284"/>
              <a:gd name="connsiteX0" fmla="*/ 4762 w 9148762"/>
              <a:gd name="connsiteY0" fmla="*/ 0 h 130284"/>
              <a:gd name="connsiteX1" fmla="*/ 9148762 w 9148762"/>
              <a:gd name="connsiteY1" fmla="*/ 0 h 130284"/>
              <a:gd name="connsiteX2" fmla="*/ 0 w 9148762"/>
              <a:gd name="connsiteY2" fmla="*/ 130284 h 130284"/>
              <a:gd name="connsiteX3" fmla="*/ 4762 w 9148762"/>
              <a:gd name="connsiteY3" fmla="*/ 0 h 130284"/>
              <a:gd name="connsiteX0" fmla="*/ 4762 w 9148762"/>
              <a:gd name="connsiteY0" fmla="*/ 0 h 130284"/>
              <a:gd name="connsiteX1" fmla="*/ 9148762 w 9148762"/>
              <a:gd name="connsiteY1" fmla="*/ 0 h 130284"/>
              <a:gd name="connsiteX2" fmla="*/ 0 w 9148762"/>
              <a:gd name="connsiteY2" fmla="*/ 130284 h 130284"/>
              <a:gd name="connsiteX3" fmla="*/ 4762 w 9148762"/>
              <a:gd name="connsiteY3" fmla="*/ 0 h 130284"/>
              <a:gd name="connsiteX0" fmla="*/ 4762 w 9148762"/>
              <a:gd name="connsiteY0" fmla="*/ 0 h 130284"/>
              <a:gd name="connsiteX1" fmla="*/ 9148762 w 9148762"/>
              <a:gd name="connsiteY1" fmla="*/ 0 h 130284"/>
              <a:gd name="connsiteX2" fmla="*/ 0 w 9148762"/>
              <a:gd name="connsiteY2" fmla="*/ 130284 h 130284"/>
              <a:gd name="connsiteX3" fmla="*/ 4762 w 9148762"/>
              <a:gd name="connsiteY3" fmla="*/ 0 h 13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8762" h="130284">
                <a:moveTo>
                  <a:pt x="4762" y="0"/>
                </a:moveTo>
                <a:lnTo>
                  <a:pt x="9148762" y="0"/>
                </a:lnTo>
                <a:cubicBezTo>
                  <a:pt x="6074527" y="8974"/>
                  <a:pt x="3049588" y="29434"/>
                  <a:pt x="0" y="130284"/>
                </a:cubicBezTo>
                <a:lnTo>
                  <a:pt x="47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>
            <a:grpSpLocks noChangeAspect="1"/>
          </p:cNvGrpSpPr>
          <p:nvPr userDrawn="1"/>
        </p:nvGrpSpPr>
        <p:grpSpPr>
          <a:xfrm>
            <a:off x="7619903" y="192699"/>
            <a:ext cx="1131349" cy="342900"/>
            <a:chOff x="1003301" y="0"/>
            <a:chExt cx="5703887" cy="1728788"/>
          </a:xfrm>
        </p:grpSpPr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3540126" y="457200"/>
              <a:ext cx="1317625" cy="1244600"/>
            </a:xfrm>
            <a:custGeom>
              <a:avLst/>
              <a:gdLst>
                <a:gd name="T0" fmla="*/ 61 w 351"/>
                <a:gd name="T1" fmla="*/ 0 h 330"/>
                <a:gd name="T2" fmla="*/ 53 w 351"/>
                <a:gd name="T3" fmla="*/ 0 h 330"/>
                <a:gd name="T4" fmla="*/ 0 w 351"/>
                <a:gd name="T5" fmla="*/ 330 h 330"/>
                <a:gd name="T6" fmla="*/ 93 w 351"/>
                <a:gd name="T7" fmla="*/ 330 h 330"/>
                <a:gd name="T8" fmla="*/ 139 w 351"/>
                <a:gd name="T9" fmla="*/ 44 h 330"/>
                <a:gd name="T10" fmla="*/ 228 w 351"/>
                <a:gd name="T11" fmla="*/ 44 h 330"/>
                <a:gd name="T12" fmla="*/ 254 w 351"/>
                <a:gd name="T13" fmla="*/ 54 h 330"/>
                <a:gd name="T14" fmla="*/ 263 w 351"/>
                <a:gd name="T15" fmla="*/ 93 h 330"/>
                <a:gd name="T16" fmla="*/ 209 w 351"/>
                <a:gd name="T17" fmla="*/ 144 h 330"/>
                <a:gd name="T18" fmla="*/ 134 w 351"/>
                <a:gd name="T19" fmla="*/ 144 h 330"/>
                <a:gd name="T20" fmla="*/ 127 w 351"/>
                <a:gd name="T21" fmla="*/ 188 h 330"/>
                <a:gd name="T22" fmla="*/ 203 w 351"/>
                <a:gd name="T23" fmla="*/ 188 h 330"/>
                <a:gd name="T24" fmla="*/ 228 w 351"/>
                <a:gd name="T25" fmla="*/ 198 h 330"/>
                <a:gd name="T26" fmla="*/ 237 w 351"/>
                <a:gd name="T27" fmla="*/ 247 h 330"/>
                <a:gd name="T28" fmla="*/ 224 w 351"/>
                <a:gd name="T29" fmla="*/ 330 h 330"/>
                <a:gd name="T30" fmla="*/ 312 w 351"/>
                <a:gd name="T31" fmla="*/ 330 h 330"/>
                <a:gd name="T32" fmla="*/ 324 w 351"/>
                <a:gd name="T33" fmla="*/ 250 h 330"/>
                <a:gd name="T34" fmla="*/ 326 w 351"/>
                <a:gd name="T35" fmla="*/ 226 h 330"/>
                <a:gd name="T36" fmla="*/ 301 w 351"/>
                <a:gd name="T37" fmla="*/ 167 h 330"/>
                <a:gd name="T38" fmla="*/ 349 w 351"/>
                <a:gd name="T39" fmla="*/ 93 h 330"/>
                <a:gd name="T40" fmla="*/ 351 w 351"/>
                <a:gd name="T41" fmla="*/ 78 h 330"/>
                <a:gd name="T42" fmla="*/ 333 w 351"/>
                <a:gd name="T43" fmla="*/ 24 h 330"/>
                <a:gd name="T44" fmla="*/ 272 w 351"/>
                <a:gd name="T45" fmla="*/ 0 h 330"/>
                <a:gd name="T46" fmla="*/ 61 w 351"/>
                <a:gd name="T47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51" h="330">
                  <a:moveTo>
                    <a:pt x="61" y="0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93" y="330"/>
                    <a:pt x="93" y="330"/>
                    <a:pt x="93" y="330"/>
                  </a:cubicBezTo>
                  <a:cubicBezTo>
                    <a:pt x="93" y="330"/>
                    <a:pt x="136" y="58"/>
                    <a:pt x="139" y="44"/>
                  </a:cubicBezTo>
                  <a:cubicBezTo>
                    <a:pt x="152" y="44"/>
                    <a:pt x="228" y="44"/>
                    <a:pt x="228" y="44"/>
                  </a:cubicBezTo>
                  <a:cubicBezTo>
                    <a:pt x="239" y="44"/>
                    <a:pt x="248" y="47"/>
                    <a:pt x="254" y="54"/>
                  </a:cubicBezTo>
                  <a:cubicBezTo>
                    <a:pt x="263" y="65"/>
                    <a:pt x="265" y="82"/>
                    <a:pt x="263" y="93"/>
                  </a:cubicBezTo>
                  <a:cubicBezTo>
                    <a:pt x="260" y="111"/>
                    <a:pt x="245" y="144"/>
                    <a:pt x="209" y="144"/>
                  </a:cubicBezTo>
                  <a:cubicBezTo>
                    <a:pt x="134" y="144"/>
                    <a:pt x="134" y="144"/>
                    <a:pt x="134" y="144"/>
                  </a:cubicBezTo>
                  <a:cubicBezTo>
                    <a:pt x="127" y="188"/>
                    <a:pt x="127" y="188"/>
                    <a:pt x="127" y="188"/>
                  </a:cubicBezTo>
                  <a:cubicBezTo>
                    <a:pt x="203" y="188"/>
                    <a:pt x="203" y="188"/>
                    <a:pt x="203" y="188"/>
                  </a:cubicBezTo>
                  <a:cubicBezTo>
                    <a:pt x="214" y="188"/>
                    <a:pt x="223" y="192"/>
                    <a:pt x="228" y="198"/>
                  </a:cubicBezTo>
                  <a:cubicBezTo>
                    <a:pt x="239" y="211"/>
                    <a:pt x="240" y="232"/>
                    <a:pt x="237" y="247"/>
                  </a:cubicBezTo>
                  <a:cubicBezTo>
                    <a:pt x="224" y="330"/>
                    <a:pt x="224" y="330"/>
                    <a:pt x="224" y="330"/>
                  </a:cubicBezTo>
                  <a:cubicBezTo>
                    <a:pt x="312" y="330"/>
                    <a:pt x="312" y="330"/>
                    <a:pt x="312" y="330"/>
                  </a:cubicBezTo>
                  <a:cubicBezTo>
                    <a:pt x="324" y="250"/>
                    <a:pt x="324" y="250"/>
                    <a:pt x="324" y="250"/>
                  </a:cubicBezTo>
                  <a:cubicBezTo>
                    <a:pt x="326" y="241"/>
                    <a:pt x="326" y="233"/>
                    <a:pt x="326" y="226"/>
                  </a:cubicBezTo>
                  <a:cubicBezTo>
                    <a:pt x="326" y="195"/>
                    <a:pt x="315" y="178"/>
                    <a:pt x="301" y="167"/>
                  </a:cubicBezTo>
                  <a:cubicBezTo>
                    <a:pt x="328" y="151"/>
                    <a:pt x="344" y="127"/>
                    <a:pt x="349" y="93"/>
                  </a:cubicBezTo>
                  <a:cubicBezTo>
                    <a:pt x="350" y="88"/>
                    <a:pt x="351" y="83"/>
                    <a:pt x="351" y="78"/>
                  </a:cubicBezTo>
                  <a:cubicBezTo>
                    <a:pt x="351" y="57"/>
                    <a:pt x="344" y="38"/>
                    <a:pt x="333" y="24"/>
                  </a:cubicBezTo>
                  <a:cubicBezTo>
                    <a:pt x="319" y="8"/>
                    <a:pt x="298" y="0"/>
                    <a:pt x="272" y="0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4846638" y="457200"/>
              <a:ext cx="1322388" cy="1244600"/>
            </a:xfrm>
            <a:custGeom>
              <a:avLst/>
              <a:gdLst>
                <a:gd name="T0" fmla="*/ 61 w 352"/>
                <a:gd name="T1" fmla="*/ 0 h 330"/>
                <a:gd name="T2" fmla="*/ 53 w 352"/>
                <a:gd name="T3" fmla="*/ 0 h 330"/>
                <a:gd name="T4" fmla="*/ 0 w 352"/>
                <a:gd name="T5" fmla="*/ 330 h 330"/>
                <a:gd name="T6" fmla="*/ 93 w 352"/>
                <a:gd name="T7" fmla="*/ 330 h 330"/>
                <a:gd name="T8" fmla="*/ 139 w 352"/>
                <a:gd name="T9" fmla="*/ 44 h 330"/>
                <a:gd name="T10" fmla="*/ 228 w 352"/>
                <a:gd name="T11" fmla="*/ 44 h 330"/>
                <a:gd name="T12" fmla="*/ 252 w 352"/>
                <a:gd name="T13" fmla="*/ 54 h 330"/>
                <a:gd name="T14" fmla="*/ 262 w 352"/>
                <a:gd name="T15" fmla="*/ 101 h 330"/>
                <a:gd name="T16" fmla="*/ 206 w 352"/>
                <a:gd name="T17" fmla="*/ 161 h 330"/>
                <a:gd name="T18" fmla="*/ 131 w 352"/>
                <a:gd name="T19" fmla="*/ 161 h 330"/>
                <a:gd name="T20" fmla="*/ 124 w 352"/>
                <a:gd name="T21" fmla="*/ 205 h 330"/>
                <a:gd name="T22" fmla="*/ 242 w 352"/>
                <a:gd name="T23" fmla="*/ 205 h 330"/>
                <a:gd name="T24" fmla="*/ 348 w 352"/>
                <a:gd name="T25" fmla="*/ 105 h 330"/>
                <a:gd name="T26" fmla="*/ 329 w 352"/>
                <a:gd name="T27" fmla="*/ 24 h 330"/>
                <a:gd name="T28" fmla="*/ 272 w 352"/>
                <a:gd name="T29" fmla="*/ 0 h 330"/>
                <a:gd name="T30" fmla="*/ 61 w 352"/>
                <a:gd name="T31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2" h="330">
                  <a:moveTo>
                    <a:pt x="61" y="0"/>
                  </a:moveTo>
                  <a:cubicBezTo>
                    <a:pt x="53" y="0"/>
                    <a:pt x="53" y="0"/>
                    <a:pt x="53" y="0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93" y="330"/>
                    <a:pt x="93" y="330"/>
                    <a:pt x="93" y="330"/>
                  </a:cubicBezTo>
                  <a:cubicBezTo>
                    <a:pt x="93" y="330"/>
                    <a:pt x="136" y="58"/>
                    <a:pt x="139" y="44"/>
                  </a:cubicBezTo>
                  <a:cubicBezTo>
                    <a:pt x="152" y="44"/>
                    <a:pt x="228" y="44"/>
                    <a:pt x="228" y="44"/>
                  </a:cubicBezTo>
                  <a:cubicBezTo>
                    <a:pt x="239" y="44"/>
                    <a:pt x="246" y="47"/>
                    <a:pt x="252" y="54"/>
                  </a:cubicBezTo>
                  <a:cubicBezTo>
                    <a:pt x="263" y="67"/>
                    <a:pt x="263" y="90"/>
                    <a:pt x="262" y="101"/>
                  </a:cubicBezTo>
                  <a:cubicBezTo>
                    <a:pt x="261" y="103"/>
                    <a:pt x="252" y="161"/>
                    <a:pt x="206" y="161"/>
                  </a:cubicBezTo>
                  <a:cubicBezTo>
                    <a:pt x="131" y="161"/>
                    <a:pt x="131" y="161"/>
                    <a:pt x="131" y="161"/>
                  </a:cubicBezTo>
                  <a:cubicBezTo>
                    <a:pt x="124" y="205"/>
                    <a:pt x="124" y="205"/>
                    <a:pt x="124" y="205"/>
                  </a:cubicBezTo>
                  <a:cubicBezTo>
                    <a:pt x="242" y="205"/>
                    <a:pt x="242" y="205"/>
                    <a:pt x="242" y="205"/>
                  </a:cubicBezTo>
                  <a:cubicBezTo>
                    <a:pt x="313" y="205"/>
                    <a:pt x="342" y="142"/>
                    <a:pt x="348" y="105"/>
                  </a:cubicBezTo>
                  <a:cubicBezTo>
                    <a:pt x="352" y="82"/>
                    <a:pt x="349" y="47"/>
                    <a:pt x="329" y="24"/>
                  </a:cubicBezTo>
                  <a:cubicBezTo>
                    <a:pt x="315" y="8"/>
                    <a:pt x="296" y="0"/>
                    <a:pt x="272" y="0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6157913" y="457200"/>
              <a:ext cx="549275" cy="1244600"/>
            </a:xfrm>
            <a:custGeom>
              <a:avLst/>
              <a:gdLst>
                <a:gd name="T0" fmla="*/ 320 w 346"/>
                <a:gd name="T1" fmla="*/ 0 h 784"/>
                <a:gd name="T2" fmla="*/ 126 w 346"/>
                <a:gd name="T3" fmla="*/ 0 h 784"/>
                <a:gd name="T4" fmla="*/ 0 w 346"/>
                <a:gd name="T5" fmla="*/ 784 h 784"/>
                <a:gd name="T6" fmla="*/ 221 w 346"/>
                <a:gd name="T7" fmla="*/ 784 h 784"/>
                <a:gd name="T8" fmla="*/ 346 w 346"/>
                <a:gd name="T9" fmla="*/ 0 h 784"/>
                <a:gd name="T10" fmla="*/ 320 w 346"/>
                <a:gd name="T11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6" h="784">
                  <a:moveTo>
                    <a:pt x="320" y="0"/>
                  </a:moveTo>
                  <a:lnTo>
                    <a:pt x="126" y="0"/>
                  </a:lnTo>
                  <a:lnTo>
                    <a:pt x="0" y="784"/>
                  </a:lnTo>
                  <a:lnTo>
                    <a:pt x="221" y="784"/>
                  </a:lnTo>
                  <a:lnTo>
                    <a:pt x="346" y="0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284288" y="547688"/>
              <a:ext cx="2060575" cy="1052513"/>
            </a:xfrm>
            <a:custGeom>
              <a:avLst/>
              <a:gdLst>
                <a:gd name="T0" fmla="*/ 304 w 548"/>
                <a:gd name="T1" fmla="*/ 80 h 279"/>
                <a:gd name="T2" fmla="*/ 476 w 548"/>
                <a:gd name="T3" fmla="*/ 270 h 279"/>
                <a:gd name="T4" fmla="*/ 466 w 548"/>
                <a:gd name="T5" fmla="*/ 279 h 279"/>
                <a:gd name="T6" fmla="*/ 502 w 548"/>
                <a:gd name="T7" fmla="*/ 259 h 279"/>
                <a:gd name="T8" fmla="*/ 329 w 548"/>
                <a:gd name="T9" fmla="*/ 69 h 279"/>
                <a:gd name="T10" fmla="*/ 0 w 548"/>
                <a:gd name="T11" fmla="*/ 36 h 279"/>
                <a:gd name="T12" fmla="*/ 304 w 548"/>
                <a:gd name="T13" fmla="*/ 8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8" h="279">
                  <a:moveTo>
                    <a:pt x="304" y="80"/>
                  </a:moveTo>
                  <a:cubicBezTo>
                    <a:pt x="445" y="139"/>
                    <a:pt x="523" y="224"/>
                    <a:pt x="476" y="270"/>
                  </a:cubicBezTo>
                  <a:cubicBezTo>
                    <a:pt x="473" y="273"/>
                    <a:pt x="470" y="276"/>
                    <a:pt x="466" y="279"/>
                  </a:cubicBezTo>
                  <a:cubicBezTo>
                    <a:pt x="481" y="274"/>
                    <a:pt x="493" y="268"/>
                    <a:pt x="502" y="259"/>
                  </a:cubicBezTo>
                  <a:cubicBezTo>
                    <a:pt x="548" y="213"/>
                    <a:pt x="470" y="128"/>
                    <a:pt x="329" y="69"/>
                  </a:cubicBezTo>
                  <a:cubicBezTo>
                    <a:pt x="197" y="13"/>
                    <a:pt x="56" y="0"/>
                    <a:pt x="0" y="36"/>
                  </a:cubicBezTo>
                  <a:cubicBezTo>
                    <a:pt x="67" y="16"/>
                    <a:pt x="189" y="32"/>
                    <a:pt x="304" y="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 userDrawn="1"/>
          </p:nvSpPr>
          <p:spPr bwMode="auto">
            <a:xfrm>
              <a:off x="1743076" y="0"/>
              <a:ext cx="857250" cy="1728788"/>
            </a:xfrm>
            <a:custGeom>
              <a:avLst/>
              <a:gdLst>
                <a:gd name="T0" fmla="*/ 174 w 228"/>
                <a:gd name="T1" fmla="*/ 94 h 458"/>
                <a:gd name="T2" fmla="*/ 166 w 228"/>
                <a:gd name="T3" fmla="*/ 43 h 458"/>
                <a:gd name="T4" fmla="*/ 65 w 228"/>
                <a:gd name="T5" fmla="*/ 17 h 458"/>
                <a:gd name="T6" fmla="*/ 31 w 228"/>
                <a:gd name="T7" fmla="*/ 94 h 458"/>
                <a:gd name="T8" fmla="*/ 31 w 228"/>
                <a:gd name="T9" fmla="*/ 447 h 458"/>
                <a:gd name="T10" fmla="*/ 96 w 228"/>
                <a:gd name="T11" fmla="*/ 458 h 458"/>
                <a:gd name="T12" fmla="*/ 199 w 228"/>
                <a:gd name="T13" fmla="*/ 435 h 458"/>
                <a:gd name="T14" fmla="*/ 106 w 228"/>
                <a:gd name="T15" fmla="*/ 21 h 458"/>
                <a:gd name="T16" fmla="*/ 76 w 228"/>
                <a:gd name="T17" fmla="*/ 43 h 458"/>
                <a:gd name="T18" fmla="*/ 128 w 228"/>
                <a:gd name="T19" fmla="*/ 300 h 458"/>
                <a:gd name="T20" fmla="*/ 51 w 228"/>
                <a:gd name="T21" fmla="*/ 300 h 458"/>
                <a:gd name="T22" fmla="*/ 128 w 228"/>
                <a:gd name="T23" fmla="*/ 253 h 458"/>
                <a:gd name="T24" fmla="*/ 128 w 228"/>
                <a:gd name="T25" fmla="*/ 253 h 458"/>
                <a:gd name="T26" fmla="*/ 173 w 228"/>
                <a:gd name="T27" fmla="*/ 238 h 458"/>
                <a:gd name="T28" fmla="*/ 167 w 228"/>
                <a:gd name="T29" fmla="*/ 177 h 458"/>
                <a:gd name="T30" fmla="*/ 103 w 228"/>
                <a:gd name="T31" fmla="*/ 177 h 458"/>
                <a:gd name="T32" fmla="*/ 103 w 228"/>
                <a:gd name="T33" fmla="*/ 177 h 458"/>
                <a:gd name="T34" fmla="*/ 102 w 228"/>
                <a:gd name="T35" fmla="*/ 195 h 458"/>
                <a:gd name="T36" fmla="*/ 45 w 228"/>
                <a:gd name="T37" fmla="*/ 296 h 458"/>
                <a:gd name="T38" fmla="*/ 43 w 228"/>
                <a:gd name="T39" fmla="*/ 314 h 458"/>
                <a:gd name="T40" fmla="*/ 43 w 228"/>
                <a:gd name="T41" fmla="*/ 314 h 458"/>
                <a:gd name="T42" fmla="*/ 133 w 228"/>
                <a:gd name="T43" fmla="*/ 314 h 458"/>
                <a:gd name="T44" fmla="*/ 172 w 228"/>
                <a:gd name="T45" fmla="*/ 192 h 458"/>
                <a:gd name="T46" fmla="*/ 128 w 228"/>
                <a:gd name="T47" fmla="*/ 131 h 458"/>
                <a:gd name="T48" fmla="*/ 128 w 228"/>
                <a:gd name="T49" fmla="*/ 131 h 458"/>
                <a:gd name="T50" fmla="*/ 153 w 228"/>
                <a:gd name="T51" fmla="*/ 116 h 458"/>
                <a:gd name="T52" fmla="*/ 151 w 228"/>
                <a:gd name="T53" fmla="*/ 43 h 458"/>
                <a:gd name="T54" fmla="*/ 106 w 228"/>
                <a:gd name="T55" fmla="*/ 58 h 458"/>
                <a:gd name="T56" fmla="*/ 105 w 228"/>
                <a:gd name="T57" fmla="*/ 58 h 458"/>
                <a:gd name="T58" fmla="*/ 173 w 228"/>
                <a:gd name="T59" fmla="*/ 79 h 458"/>
                <a:gd name="T60" fmla="*/ 105 w 228"/>
                <a:gd name="T61" fmla="*/ 94 h 458"/>
                <a:gd name="T62" fmla="*/ 103 w 228"/>
                <a:gd name="T63" fmla="*/ 94 h 458"/>
                <a:gd name="T64" fmla="*/ 98 w 228"/>
                <a:gd name="T65" fmla="*/ 131 h 458"/>
                <a:gd name="T66" fmla="*/ 56 w 228"/>
                <a:gd name="T67" fmla="*/ 192 h 458"/>
                <a:gd name="T68" fmla="*/ 56 w 228"/>
                <a:gd name="T69" fmla="*/ 192 h 458"/>
                <a:gd name="T70" fmla="*/ 39 w 228"/>
                <a:gd name="T71" fmla="*/ 361 h 458"/>
                <a:gd name="T72" fmla="*/ 187 w 228"/>
                <a:gd name="T73" fmla="*/ 361 h 458"/>
                <a:gd name="T74" fmla="*/ 162 w 228"/>
                <a:gd name="T75" fmla="*/ 116 h 458"/>
                <a:gd name="T76" fmla="*/ 159 w 228"/>
                <a:gd name="T77" fmla="*/ 94 h 458"/>
                <a:gd name="T78" fmla="*/ 133 w 228"/>
                <a:gd name="T79" fmla="*/ 58 h 458"/>
                <a:gd name="T80" fmla="*/ 150 w 228"/>
                <a:gd name="T81" fmla="*/ 40 h 458"/>
                <a:gd name="T82" fmla="*/ 149 w 228"/>
                <a:gd name="T83" fmla="*/ 28 h 458"/>
                <a:gd name="T84" fmla="*/ 107 w 228"/>
                <a:gd name="T85" fmla="*/ 18 h 458"/>
                <a:gd name="T86" fmla="*/ 107 w 228"/>
                <a:gd name="T87" fmla="*/ 18 h 458"/>
                <a:gd name="T88" fmla="*/ 52 w 228"/>
                <a:gd name="T89" fmla="*/ 74 h 458"/>
                <a:gd name="T90" fmla="*/ 66 w 228"/>
                <a:gd name="T91" fmla="*/ 116 h 458"/>
                <a:gd name="T92" fmla="*/ 95 w 228"/>
                <a:gd name="T93" fmla="*/ 94 h 458"/>
                <a:gd name="T94" fmla="*/ 34 w 228"/>
                <a:gd name="T95" fmla="*/ 413 h 458"/>
                <a:gd name="T96" fmla="*/ 192 w 228"/>
                <a:gd name="T97" fmla="*/ 37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8" h="458">
                  <a:moveTo>
                    <a:pt x="200" y="447"/>
                  </a:moveTo>
                  <a:cubicBezTo>
                    <a:pt x="228" y="445"/>
                    <a:pt x="228" y="445"/>
                    <a:pt x="228" y="445"/>
                  </a:cubicBezTo>
                  <a:cubicBezTo>
                    <a:pt x="174" y="94"/>
                    <a:pt x="174" y="94"/>
                    <a:pt x="174" y="94"/>
                  </a:cubicBezTo>
                  <a:cubicBezTo>
                    <a:pt x="195" y="94"/>
                    <a:pt x="195" y="94"/>
                    <a:pt x="195" y="94"/>
                  </a:cubicBezTo>
                  <a:cubicBezTo>
                    <a:pt x="181" y="43"/>
                    <a:pt x="181" y="43"/>
                    <a:pt x="181" y="43"/>
                  </a:cubicBezTo>
                  <a:cubicBezTo>
                    <a:pt x="166" y="43"/>
                    <a:pt x="166" y="43"/>
                    <a:pt x="166" y="43"/>
                  </a:cubicBezTo>
                  <a:cubicBezTo>
                    <a:pt x="162" y="17"/>
                    <a:pt x="162" y="17"/>
                    <a:pt x="162" y="17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31" y="94"/>
                    <a:pt x="31" y="94"/>
                    <a:pt x="31" y="94"/>
                  </a:cubicBezTo>
                  <a:cubicBezTo>
                    <a:pt x="54" y="94"/>
                    <a:pt x="54" y="94"/>
                    <a:pt x="54" y="94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31" y="447"/>
                    <a:pt x="31" y="447"/>
                    <a:pt x="31" y="447"/>
                  </a:cubicBezTo>
                  <a:cubicBezTo>
                    <a:pt x="31" y="447"/>
                    <a:pt x="32" y="441"/>
                    <a:pt x="32" y="432"/>
                  </a:cubicBezTo>
                  <a:cubicBezTo>
                    <a:pt x="52" y="419"/>
                    <a:pt x="80" y="400"/>
                    <a:pt x="98" y="389"/>
                  </a:cubicBezTo>
                  <a:cubicBezTo>
                    <a:pt x="96" y="458"/>
                    <a:pt x="96" y="458"/>
                    <a:pt x="96" y="458"/>
                  </a:cubicBezTo>
                  <a:cubicBezTo>
                    <a:pt x="132" y="458"/>
                    <a:pt x="132" y="458"/>
                    <a:pt x="132" y="458"/>
                  </a:cubicBezTo>
                  <a:cubicBezTo>
                    <a:pt x="131" y="390"/>
                    <a:pt x="131" y="390"/>
                    <a:pt x="131" y="390"/>
                  </a:cubicBezTo>
                  <a:cubicBezTo>
                    <a:pt x="150" y="403"/>
                    <a:pt x="180" y="423"/>
                    <a:pt x="199" y="435"/>
                  </a:cubicBezTo>
                  <a:cubicBezTo>
                    <a:pt x="199" y="443"/>
                    <a:pt x="200" y="447"/>
                    <a:pt x="200" y="447"/>
                  </a:cubicBezTo>
                  <a:close/>
                  <a:moveTo>
                    <a:pt x="76" y="43"/>
                  </a:moveTo>
                  <a:cubicBezTo>
                    <a:pt x="84" y="38"/>
                    <a:pt x="98" y="27"/>
                    <a:pt x="106" y="21"/>
                  </a:cubicBezTo>
                  <a:cubicBezTo>
                    <a:pt x="106" y="43"/>
                    <a:pt x="106" y="43"/>
                    <a:pt x="106" y="43"/>
                  </a:cubicBezTo>
                  <a:cubicBezTo>
                    <a:pt x="76" y="43"/>
                    <a:pt x="76" y="43"/>
                    <a:pt x="76" y="43"/>
                  </a:cubicBezTo>
                  <a:cubicBezTo>
                    <a:pt x="76" y="43"/>
                    <a:pt x="76" y="43"/>
                    <a:pt x="76" y="43"/>
                  </a:cubicBezTo>
                  <a:close/>
                  <a:moveTo>
                    <a:pt x="127" y="261"/>
                  </a:moveTo>
                  <a:cubicBezTo>
                    <a:pt x="141" y="272"/>
                    <a:pt x="160" y="288"/>
                    <a:pt x="175" y="300"/>
                  </a:cubicBezTo>
                  <a:cubicBezTo>
                    <a:pt x="128" y="300"/>
                    <a:pt x="128" y="300"/>
                    <a:pt x="128" y="300"/>
                  </a:cubicBezTo>
                  <a:lnTo>
                    <a:pt x="127" y="261"/>
                  </a:lnTo>
                  <a:close/>
                  <a:moveTo>
                    <a:pt x="100" y="300"/>
                  </a:moveTo>
                  <a:cubicBezTo>
                    <a:pt x="51" y="300"/>
                    <a:pt x="51" y="300"/>
                    <a:pt x="51" y="300"/>
                  </a:cubicBezTo>
                  <a:cubicBezTo>
                    <a:pt x="67" y="287"/>
                    <a:pt x="88" y="270"/>
                    <a:pt x="101" y="259"/>
                  </a:cubicBezTo>
                  <a:lnTo>
                    <a:pt x="100" y="300"/>
                  </a:lnTo>
                  <a:close/>
                  <a:moveTo>
                    <a:pt x="128" y="253"/>
                  </a:moveTo>
                  <a:cubicBezTo>
                    <a:pt x="179" y="253"/>
                    <a:pt x="179" y="253"/>
                    <a:pt x="179" y="253"/>
                  </a:cubicBezTo>
                  <a:cubicBezTo>
                    <a:pt x="181" y="268"/>
                    <a:pt x="182" y="283"/>
                    <a:pt x="184" y="298"/>
                  </a:cubicBezTo>
                  <a:lnTo>
                    <a:pt x="128" y="253"/>
                  </a:lnTo>
                  <a:close/>
                  <a:moveTo>
                    <a:pt x="127" y="238"/>
                  </a:moveTo>
                  <a:cubicBezTo>
                    <a:pt x="126" y="197"/>
                    <a:pt x="126" y="197"/>
                    <a:pt x="126" y="197"/>
                  </a:cubicBezTo>
                  <a:cubicBezTo>
                    <a:pt x="139" y="208"/>
                    <a:pt x="159" y="226"/>
                    <a:pt x="173" y="238"/>
                  </a:cubicBezTo>
                  <a:lnTo>
                    <a:pt x="127" y="238"/>
                  </a:lnTo>
                  <a:close/>
                  <a:moveTo>
                    <a:pt x="124" y="136"/>
                  </a:moveTo>
                  <a:cubicBezTo>
                    <a:pt x="136" y="147"/>
                    <a:pt x="154" y="165"/>
                    <a:pt x="167" y="177"/>
                  </a:cubicBezTo>
                  <a:cubicBezTo>
                    <a:pt x="125" y="177"/>
                    <a:pt x="125" y="177"/>
                    <a:pt x="125" y="177"/>
                  </a:cubicBezTo>
                  <a:lnTo>
                    <a:pt x="124" y="136"/>
                  </a:lnTo>
                  <a:close/>
                  <a:moveTo>
                    <a:pt x="103" y="177"/>
                  </a:moveTo>
                  <a:cubicBezTo>
                    <a:pt x="59" y="177"/>
                    <a:pt x="59" y="177"/>
                    <a:pt x="59" y="177"/>
                  </a:cubicBezTo>
                  <a:cubicBezTo>
                    <a:pt x="73" y="164"/>
                    <a:pt x="92" y="145"/>
                    <a:pt x="104" y="133"/>
                  </a:cubicBezTo>
                  <a:lnTo>
                    <a:pt x="103" y="177"/>
                  </a:lnTo>
                  <a:close/>
                  <a:moveTo>
                    <a:pt x="101" y="238"/>
                  </a:moveTo>
                  <a:cubicBezTo>
                    <a:pt x="54" y="238"/>
                    <a:pt x="54" y="238"/>
                    <a:pt x="54" y="238"/>
                  </a:cubicBezTo>
                  <a:cubicBezTo>
                    <a:pt x="68" y="225"/>
                    <a:pt x="90" y="206"/>
                    <a:pt x="102" y="195"/>
                  </a:cubicBezTo>
                  <a:lnTo>
                    <a:pt x="101" y="238"/>
                  </a:lnTo>
                  <a:close/>
                  <a:moveTo>
                    <a:pt x="97" y="253"/>
                  </a:moveTo>
                  <a:cubicBezTo>
                    <a:pt x="45" y="296"/>
                    <a:pt x="45" y="296"/>
                    <a:pt x="45" y="296"/>
                  </a:cubicBezTo>
                  <a:cubicBezTo>
                    <a:pt x="47" y="282"/>
                    <a:pt x="48" y="268"/>
                    <a:pt x="50" y="253"/>
                  </a:cubicBezTo>
                  <a:lnTo>
                    <a:pt x="97" y="253"/>
                  </a:lnTo>
                  <a:close/>
                  <a:moveTo>
                    <a:pt x="43" y="314"/>
                  </a:moveTo>
                  <a:cubicBezTo>
                    <a:pt x="92" y="314"/>
                    <a:pt x="92" y="314"/>
                    <a:pt x="92" y="314"/>
                  </a:cubicBezTo>
                  <a:cubicBezTo>
                    <a:pt x="40" y="352"/>
                    <a:pt x="40" y="352"/>
                    <a:pt x="40" y="352"/>
                  </a:cubicBezTo>
                  <a:cubicBezTo>
                    <a:pt x="41" y="340"/>
                    <a:pt x="42" y="328"/>
                    <a:pt x="43" y="314"/>
                  </a:cubicBezTo>
                  <a:close/>
                  <a:moveTo>
                    <a:pt x="186" y="314"/>
                  </a:moveTo>
                  <a:cubicBezTo>
                    <a:pt x="187" y="328"/>
                    <a:pt x="189" y="342"/>
                    <a:pt x="190" y="355"/>
                  </a:cubicBezTo>
                  <a:cubicBezTo>
                    <a:pt x="133" y="314"/>
                    <a:pt x="133" y="314"/>
                    <a:pt x="133" y="314"/>
                  </a:cubicBezTo>
                  <a:lnTo>
                    <a:pt x="186" y="314"/>
                  </a:lnTo>
                  <a:close/>
                  <a:moveTo>
                    <a:pt x="130" y="192"/>
                  </a:moveTo>
                  <a:cubicBezTo>
                    <a:pt x="172" y="192"/>
                    <a:pt x="172" y="192"/>
                    <a:pt x="172" y="192"/>
                  </a:cubicBezTo>
                  <a:cubicBezTo>
                    <a:pt x="173" y="206"/>
                    <a:pt x="175" y="220"/>
                    <a:pt x="177" y="234"/>
                  </a:cubicBezTo>
                  <a:lnTo>
                    <a:pt x="130" y="192"/>
                  </a:lnTo>
                  <a:close/>
                  <a:moveTo>
                    <a:pt x="128" y="131"/>
                  </a:moveTo>
                  <a:cubicBezTo>
                    <a:pt x="164" y="131"/>
                    <a:pt x="164" y="131"/>
                    <a:pt x="164" y="131"/>
                  </a:cubicBezTo>
                  <a:cubicBezTo>
                    <a:pt x="166" y="144"/>
                    <a:pt x="167" y="157"/>
                    <a:pt x="169" y="171"/>
                  </a:cubicBezTo>
                  <a:lnTo>
                    <a:pt x="128" y="131"/>
                  </a:lnTo>
                  <a:close/>
                  <a:moveTo>
                    <a:pt x="124" y="116"/>
                  </a:moveTo>
                  <a:cubicBezTo>
                    <a:pt x="123" y="94"/>
                    <a:pt x="123" y="94"/>
                    <a:pt x="123" y="94"/>
                  </a:cubicBezTo>
                  <a:cubicBezTo>
                    <a:pt x="132" y="100"/>
                    <a:pt x="143" y="109"/>
                    <a:pt x="153" y="116"/>
                  </a:cubicBezTo>
                  <a:lnTo>
                    <a:pt x="124" y="116"/>
                  </a:lnTo>
                  <a:close/>
                  <a:moveTo>
                    <a:pt x="122" y="23"/>
                  </a:moveTo>
                  <a:cubicBezTo>
                    <a:pt x="131" y="29"/>
                    <a:pt x="144" y="38"/>
                    <a:pt x="151" y="43"/>
                  </a:cubicBezTo>
                  <a:cubicBezTo>
                    <a:pt x="122" y="43"/>
                    <a:pt x="122" y="43"/>
                    <a:pt x="122" y="43"/>
                  </a:cubicBezTo>
                  <a:lnTo>
                    <a:pt x="122" y="23"/>
                  </a:lnTo>
                  <a:close/>
                  <a:moveTo>
                    <a:pt x="106" y="58"/>
                  </a:moveTo>
                  <a:cubicBezTo>
                    <a:pt x="105" y="79"/>
                    <a:pt x="105" y="79"/>
                    <a:pt x="105" y="79"/>
                  </a:cubicBezTo>
                  <a:cubicBezTo>
                    <a:pt x="83" y="79"/>
                    <a:pt x="62" y="79"/>
                    <a:pt x="53" y="79"/>
                  </a:cubicBezTo>
                  <a:cubicBezTo>
                    <a:pt x="70" y="72"/>
                    <a:pt x="93" y="63"/>
                    <a:pt x="105" y="58"/>
                  </a:cubicBezTo>
                  <a:cubicBezTo>
                    <a:pt x="105" y="58"/>
                    <a:pt x="105" y="58"/>
                    <a:pt x="106" y="58"/>
                  </a:cubicBezTo>
                  <a:close/>
                  <a:moveTo>
                    <a:pt x="123" y="59"/>
                  </a:moveTo>
                  <a:cubicBezTo>
                    <a:pt x="135" y="64"/>
                    <a:pt x="157" y="73"/>
                    <a:pt x="173" y="79"/>
                  </a:cubicBezTo>
                  <a:cubicBezTo>
                    <a:pt x="165" y="79"/>
                    <a:pt x="145" y="79"/>
                    <a:pt x="123" y="79"/>
                  </a:cubicBezTo>
                  <a:lnTo>
                    <a:pt x="123" y="59"/>
                  </a:lnTo>
                  <a:close/>
                  <a:moveTo>
                    <a:pt x="105" y="94"/>
                  </a:moveTo>
                  <a:cubicBezTo>
                    <a:pt x="104" y="116"/>
                    <a:pt x="104" y="116"/>
                    <a:pt x="104" y="116"/>
                  </a:cubicBezTo>
                  <a:cubicBezTo>
                    <a:pt x="73" y="116"/>
                    <a:pt x="73" y="116"/>
                    <a:pt x="73" y="116"/>
                  </a:cubicBezTo>
                  <a:cubicBezTo>
                    <a:pt x="83" y="109"/>
                    <a:pt x="94" y="100"/>
                    <a:pt x="103" y="94"/>
                  </a:cubicBezTo>
                  <a:lnTo>
                    <a:pt x="105" y="94"/>
                  </a:lnTo>
                  <a:close/>
                  <a:moveTo>
                    <a:pt x="63" y="131"/>
                  </a:moveTo>
                  <a:cubicBezTo>
                    <a:pt x="98" y="131"/>
                    <a:pt x="98" y="131"/>
                    <a:pt x="98" y="131"/>
                  </a:cubicBezTo>
                  <a:cubicBezTo>
                    <a:pt x="59" y="170"/>
                    <a:pt x="59" y="170"/>
                    <a:pt x="59" y="170"/>
                  </a:cubicBezTo>
                  <a:cubicBezTo>
                    <a:pt x="60" y="156"/>
                    <a:pt x="62" y="143"/>
                    <a:pt x="63" y="131"/>
                  </a:cubicBezTo>
                  <a:close/>
                  <a:moveTo>
                    <a:pt x="56" y="192"/>
                  </a:moveTo>
                  <a:cubicBezTo>
                    <a:pt x="96" y="192"/>
                    <a:pt x="96" y="192"/>
                    <a:pt x="96" y="192"/>
                  </a:cubicBezTo>
                  <a:cubicBezTo>
                    <a:pt x="52" y="232"/>
                    <a:pt x="52" y="232"/>
                    <a:pt x="52" y="232"/>
                  </a:cubicBezTo>
                  <a:cubicBezTo>
                    <a:pt x="53" y="218"/>
                    <a:pt x="55" y="205"/>
                    <a:pt x="56" y="192"/>
                  </a:cubicBezTo>
                  <a:close/>
                  <a:moveTo>
                    <a:pt x="99" y="318"/>
                  </a:moveTo>
                  <a:cubicBezTo>
                    <a:pt x="98" y="361"/>
                    <a:pt x="98" y="361"/>
                    <a:pt x="98" y="361"/>
                  </a:cubicBezTo>
                  <a:cubicBezTo>
                    <a:pt x="39" y="361"/>
                    <a:pt x="39" y="361"/>
                    <a:pt x="39" y="361"/>
                  </a:cubicBezTo>
                  <a:cubicBezTo>
                    <a:pt x="58" y="348"/>
                    <a:pt x="84" y="329"/>
                    <a:pt x="99" y="318"/>
                  </a:cubicBezTo>
                  <a:close/>
                  <a:moveTo>
                    <a:pt x="129" y="320"/>
                  </a:moveTo>
                  <a:cubicBezTo>
                    <a:pt x="145" y="331"/>
                    <a:pt x="169" y="349"/>
                    <a:pt x="187" y="361"/>
                  </a:cubicBezTo>
                  <a:cubicBezTo>
                    <a:pt x="130" y="361"/>
                    <a:pt x="130" y="361"/>
                    <a:pt x="130" y="361"/>
                  </a:cubicBezTo>
                  <a:lnTo>
                    <a:pt x="129" y="320"/>
                  </a:lnTo>
                  <a:close/>
                  <a:moveTo>
                    <a:pt x="162" y="116"/>
                  </a:moveTo>
                  <a:cubicBezTo>
                    <a:pt x="161" y="116"/>
                    <a:pt x="161" y="116"/>
                    <a:pt x="161" y="116"/>
                  </a:cubicBezTo>
                  <a:cubicBezTo>
                    <a:pt x="131" y="94"/>
                    <a:pt x="131" y="94"/>
                    <a:pt x="131" y="94"/>
                  </a:cubicBezTo>
                  <a:cubicBezTo>
                    <a:pt x="159" y="94"/>
                    <a:pt x="159" y="94"/>
                    <a:pt x="159" y="94"/>
                  </a:cubicBezTo>
                  <a:cubicBezTo>
                    <a:pt x="160" y="101"/>
                    <a:pt x="161" y="108"/>
                    <a:pt x="162" y="116"/>
                  </a:cubicBezTo>
                  <a:close/>
                  <a:moveTo>
                    <a:pt x="174" y="75"/>
                  </a:moveTo>
                  <a:cubicBezTo>
                    <a:pt x="133" y="58"/>
                    <a:pt x="133" y="58"/>
                    <a:pt x="133" y="58"/>
                  </a:cubicBezTo>
                  <a:cubicBezTo>
                    <a:pt x="151" y="58"/>
                    <a:pt x="166" y="58"/>
                    <a:pt x="170" y="58"/>
                  </a:cubicBezTo>
                  <a:cubicBezTo>
                    <a:pt x="171" y="62"/>
                    <a:pt x="173" y="68"/>
                    <a:pt x="174" y="75"/>
                  </a:cubicBezTo>
                  <a:close/>
                  <a:moveTo>
                    <a:pt x="150" y="40"/>
                  </a:moveTo>
                  <a:cubicBezTo>
                    <a:pt x="122" y="20"/>
                    <a:pt x="122" y="20"/>
                    <a:pt x="122" y="20"/>
                  </a:cubicBezTo>
                  <a:cubicBezTo>
                    <a:pt x="122" y="18"/>
                    <a:pt x="122" y="18"/>
                    <a:pt x="122" y="18"/>
                  </a:cubicBezTo>
                  <a:cubicBezTo>
                    <a:pt x="130" y="21"/>
                    <a:pt x="144" y="26"/>
                    <a:pt x="149" y="28"/>
                  </a:cubicBezTo>
                  <a:cubicBezTo>
                    <a:pt x="149" y="28"/>
                    <a:pt x="149" y="33"/>
                    <a:pt x="150" y="40"/>
                  </a:cubicBezTo>
                  <a:close/>
                  <a:moveTo>
                    <a:pt x="107" y="18"/>
                  </a:moveTo>
                  <a:cubicBezTo>
                    <a:pt x="107" y="18"/>
                    <a:pt x="107" y="18"/>
                    <a:pt x="107" y="18"/>
                  </a:cubicBezTo>
                  <a:cubicBezTo>
                    <a:pt x="77" y="40"/>
                    <a:pt x="77" y="40"/>
                    <a:pt x="77" y="40"/>
                  </a:cubicBezTo>
                  <a:cubicBezTo>
                    <a:pt x="78" y="33"/>
                    <a:pt x="78" y="28"/>
                    <a:pt x="78" y="28"/>
                  </a:cubicBezTo>
                  <a:cubicBezTo>
                    <a:pt x="83" y="26"/>
                    <a:pt x="97" y="21"/>
                    <a:pt x="107" y="18"/>
                  </a:cubicBezTo>
                  <a:close/>
                  <a:moveTo>
                    <a:pt x="57" y="58"/>
                  </a:moveTo>
                  <a:cubicBezTo>
                    <a:pt x="61" y="58"/>
                    <a:pt x="75" y="58"/>
                    <a:pt x="93" y="58"/>
                  </a:cubicBezTo>
                  <a:cubicBezTo>
                    <a:pt x="52" y="74"/>
                    <a:pt x="52" y="74"/>
                    <a:pt x="52" y="74"/>
                  </a:cubicBezTo>
                  <a:cubicBezTo>
                    <a:pt x="54" y="68"/>
                    <a:pt x="56" y="62"/>
                    <a:pt x="57" y="58"/>
                  </a:cubicBezTo>
                  <a:close/>
                  <a:moveTo>
                    <a:pt x="95" y="94"/>
                  </a:move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6" y="108"/>
                    <a:pt x="67" y="101"/>
                    <a:pt x="68" y="94"/>
                  </a:cubicBezTo>
                  <a:lnTo>
                    <a:pt x="95" y="94"/>
                  </a:lnTo>
                  <a:close/>
                  <a:moveTo>
                    <a:pt x="38" y="376"/>
                  </a:moveTo>
                  <a:cubicBezTo>
                    <a:pt x="91" y="376"/>
                    <a:pt x="91" y="376"/>
                    <a:pt x="91" y="376"/>
                  </a:cubicBezTo>
                  <a:cubicBezTo>
                    <a:pt x="34" y="413"/>
                    <a:pt x="34" y="413"/>
                    <a:pt x="34" y="413"/>
                  </a:cubicBezTo>
                  <a:cubicBezTo>
                    <a:pt x="35" y="402"/>
                    <a:pt x="36" y="390"/>
                    <a:pt x="38" y="376"/>
                  </a:cubicBezTo>
                  <a:close/>
                  <a:moveTo>
                    <a:pt x="135" y="376"/>
                  </a:moveTo>
                  <a:cubicBezTo>
                    <a:pt x="192" y="376"/>
                    <a:pt x="192" y="376"/>
                    <a:pt x="192" y="376"/>
                  </a:cubicBezTo>
                  <a:cubicBezTo>
                    <a:pt x="194" y="391"/>
                    <a:pt x="195" y="405"/>
                    <a:pt x="197" y="416"/>
                  </a:cubicBezTo>
                  <a:lnTo>
                    <a:pt x="135" y="37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1003301" y="566738"/>
              <a:ext cx="1990725" cy="1055688"/>
            </a:xfrm>
            <a:custGeom>
              <a:avLst/>
              <a:gdLst>
                <a:gd name="T0" fmla="*/ 239 w 530"/>
                <a:gd name="T1" fmla="*/ 191 h 280"/>
                <a:gd name="T2" fmla="*/ 66 w 530"/>
                <a:gd name="T3" fmla="*/ 7 h 280"/>
                <a:gd name="T4" fmla="*/ 75 w 530"/>
                <a:gd name="T5" fmla="*/ 0 h 280"/>
                <a:gd name="T6" fmla="*/ 42 w 530"/>
                <a:gd name="T7" fmla="*/ 16 h 280"/>
                <a:gd name="T8" fmla="*/ 215 w 530"/>
                <a:gd name="T9" fmla="*/ 200 h 280"/>
                <a:gd name="T10" fmla="*/ 530 w 530"/>
                <a:gd name="T11" fmla="*/ 251 h 280"/>
                <a:gd name="T12" fmla="*/ 239 w 530"/>
                <a:gd name="T13" fmla="*/ 19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0" h="280">
                  <a:moveTo>
                    <a:pt x="239" y="191"/>
                  </a:moveTo>
                  <a:cubicBezTo>
                    <a:pt x="101" y="128"/>
                    <a:pt x="24" y="46"/>
                    <a:pt x="66" y="7"/>
                  </a:cubicBezTo>
                  <a:cubicBezTo>
                    <a:pt x="68" y="5"/>
                    <a:pt x="72" y="2"/>
                    <a:pt x="75" y="0"/>
                  </a:cubicBezTo>
                  <a:cubicBezTo>
                    <a:pt x="61" y="4"/>
                    <a:pt x="50" y="9"/>
                    <a:pt x="42" y="16"/>
                  </a:cubicBezTo>
                  <a:cubicBezTo>
                    <a:pt x="0" y="55"/>
                    <a:pt x="78" y="137"/>
                    <a:pt x="215" y="200"/>
                  </a:cubicBezTo>
                  <a:cubicBezTo>
                    <a:pt x="343" y="259"/>
                    <a:pt x="479" y="280"/>
                    <a:pt x="530" y="251"/>
                  </a:cubicBezTo>
                  <a:cubicBezTo>
                    <a:pt x="468" y="265"/>
                    <a:pt x="351" y="243"/>
                    <a:pt x="239" y="1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" name="Овал 12"/>
          <p:cNvSpPr/>
          <p:nvPr userDrawn="1"/>
        </p:nvSpPr>
        <p:spPr bwMode="auto">
          <a:xfrm>
            <a:off x="8661252" y="6553825"/>
            <a:ext cx="216000" cy="21600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BD8B6081-8AB1-4396-A99E-12AE2221440F}" type="slidenum">
              <a:rPr kumimoji="0" lang="en-US" sz="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kumimoji="0" lang="ru-RU" sz="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10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2" y="1628776"/>
            <a:ext cx="8218487" cy="46085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8313" y="6348409"/>
            <a:ext cx="2133600" cy="365125"/>
          </a:xfrm>
        </p:spPr>
        <p:txBody>
          <a:bodyPr/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2F34F75-4CF7-4516-9949-D91883CF7C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076450" y="909722"/>
            <a:ext cx="6610349" cy="574592"/>
          </a:xfrm>
        </p:spPr>
        <p:txBody>
          <a:bodyPr lIns="0" tIns="0" rIns="0" bIns="0">
            <a:normAutofit/>
          </a:bodyPr>
          <a:lstStyle>
            <a:lvl1pPr algn="l">
              <a:lnSpc>
                <a:spcPct val="80000"/>
              </a:lnSpc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89900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CE4CC-0DE3-48CB-985F-EEEAF8D9A1B1}" type="datetime1">
              <a:rPr lang="ru-RU" smtClean="0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2D838-238E-4E15-BB7A-6BAEB870A0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93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EF1D8-3DD1-439E-9678-EC170BA52A0A}" type="datetime1">
              <a:rPr lang="ru-RU" smtClean="0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16A5-9D1A-4FB0-B4CE-82C558C82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23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0CAD-31CA-4111-9F77-86EC4423494A}" type="datetime1">
              <a:rPr lang="ru-RU" smtClean="0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C8978-2A55-40C8-9DCC-E1D863C386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3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0E6C-111C-421C-9790-2D651595ABED}" type="datetime1">
              <a:rPr lang="ru-RU" smtClean="0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AC8BE-6269-4B1A-A604-F8427584F5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7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C043-462C-4683-BE37-F827B74B93AE}" type="datetime1">
              <a:rPr lang="ru-RU" smtClean="0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D43AE-997A-45B9-8A74-24E230ABE2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7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FAEA-C99E-43DA-A140-B30E6114E65F}" type="datetime1">
              <a:rPr lang="ru-RU" smtClean="0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BD1EB-204D-4C91-ACC8-AF925E0D24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80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306D0-7C0D-42E7-8A48-41F2FECD727F}" type="datetime1">
              <a:rPr lang="ru-RU" smtClean="0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C146A-6049-4B8E-8083-08A2F8ED63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91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68312" y="1628774"/>
            <a:ext cx="8218487" cy="460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1D4837-78C9-4D28-9569-65C567BDA1A0}" type="datetime1">
              <a:rPr lang="ru-RU" smtClean="0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5F7C1D-186B-4998-A55A-3691D4DF67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8431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  <p:sldLayoutId id="2147484104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1026" userDrawn="1">
          <p15:clr>
            <a:srgbClr val="F26B43"/>
          </p15:clr>
        </p15:guide>
        <p15:guide id="4" orient="horz" pos="3929" userDrawn="1">
          <p15:clr>
            <a:srgbClr val="F26B43"/>
          </p15:clr>
        </p15:guide>
        <p15:guide id="5" pos="5465" userDrawn="1">
          <p15:clr>
            <a:srgbClr val="F26B43"/>
          </p15:clr>
        </p15:guide>
        <p15:guide id="6" pos="295" userDrawn="1">
          <p15:clr>
            <a:srgbClr val="F26B43"/>
          </p15:clr>
        </p15:guide>
        <p15:guide id="7" orient="horz" pos="935" userDrawn="1">
          <p15:clr>
            <a:srgbClr val="F26B43"/>
          </p15:clr>
        </p15:guide>
        <p15:guide id="8" orient="horz" pos="572" userDrawn="1">
          <p15:clr>
            <a:srgbClr val="F26B43"/>
          </p15:clr>
        </p15:guide>
        <p15:guide id="9" pos="2993" userDrawn="1">
          <p15:clr>
            <a:srgbClr val="F26B43"/>
          </p15:clr>
        </p15:guide>
        <p15:guide id="10" pos="27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6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jpe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749"/>
            <a:ext cx="9144000" cy="447855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34F75-4CF7-4516-9949-D91883CF7C2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8" b="15972"/>
          <a:stretch/>
        </p:blipFill>
        <p:spPr>
          <a:xfrm>
            <a:off x="0" y="1828800"/>
            <a:ext cx="9144000" cy="50292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7504" y="5024718"/>
            <a:ext cx="8073939" cy="17224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tIns="144000" rIns="468000" bIns="684000" rtlCol="0" anchor="t">
            <a:spAutoFit/>
          </a:bodyPr>
          <a:lstStyle/>
          <a:p>
            <a:pPr algn="l">
              <a:lnSpc>
                <a:spcPct val="90000"/>
              </a:lnSpc>
            </a:pPr>
            <a:r>
              <a:rPr lang="ru-RU" sz="3200" b="1" dirty="0" smtClean="0">
                <a:solidFill>
                  <a:schemeClr val="accent1"/>
                </a:solidFill>
              </a:rPr>
              <a:t>Основные направления развития конкуренции на рынке нефтепродуктов</a:t>
            </a:r>
            <a:endParaRPr lang="ru-RU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90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4C8DA3-A15B-4932-BE44-95FCFB4021F1}" type="slidenum">
              <a:rPr lang="ru-RU" smtClean="0">
                <a:solidFill>
                  <a:srgbClr val="2F2F77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dirty="0" smtClean="0">
              <a:solidFill>
                <a:srgbClr val="2F2F77"/>
              </a:solidFill>
              <a:latin typeface="Calibri" panose="020F05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dirty="0"/>
              <a:t>О Партнерстве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68313" y="1628775"/>
            <a:ext cx="8218486" cy="1083566"/>
          </a:xfrm>
          <a:prstGeom prst="rect">
            <a:avLst/>
          </a:prstGeom>
          <a:solidFill>
            <a:schemeClr val="accent1"/>
          </a:solidFill>
        </p:spPr>
        <p:txBody>
          <a:bodyPr rIns="90000">
            <a:no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8775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133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–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7550" indent="-176213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›"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0011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Char char="»"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250000"/>
              <a:buNone/>
            </a:pP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Некоммерческое партнерство «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Совет по товарным рынкам» </a:t>
            </a: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создано в 2012 году 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 </a:t>
            </a: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добровольное объединение независимых участников топливного 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рынка, отстаивающее права </a:t>
            </a: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интересы компаний, работающих на крупнооптовом биржевом, мелкооптовом и розничном рынках нефтепродуктов России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 bwMode="auto">
          <a:xfrm>
            <a:off x="500063" y="5147524"/>
            <a:ext cx="1576387" cy="432000"/>
          </a:xfrm>
          <a:prstGeom prst="homePlate">
            <a:avLst>
              <a:gd name="adj" fmla="val 22962"/>
            </a:avLst>
          </a:prstGeom>
          <a:solidFill>
            <a:schemeClr val="accent6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Задачи</a:t>
            </a:r>
            <a:endParaRPr lang="ru-RU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Пятиугольник 17"/>
          <p:cNvSpPr/>
          <p:nvPr/>
        </p:nvSpPr>
        <p:spPr bwMode="auto">
          <a:xfrm>
            <a:off x="500063" y="3778421"/>
            <a:ext cx="1576387" cy="432000"/>
          </a:xfrm>
          <a:prstGeom prst="homePlate">
            <a:avLst>
              <a:gd name="adj" fmla="val 22962"/>
            </a:avLst>
          </a:prstGeom>
          <a:solidFill>
            <a:schemeClr val="accent6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</a:t>
            </a:r>
            <a:endParaRPr lang="ru-RU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Пятиугольник 18"/>
          <p:cNvSpPr/>
          <p:nvPr/>
        </p:nvSpPr>
        <p:spPr bwMode="auto">
          <a:xfrm>
            <a:off x="500063" y="3034393"/>
            <a:ext cx="1576387" cy="432000"/>
          </a:xfrm>
          <a:prstGeom prst="homePlate">
            <a:avLst>
              <a:gd name="adj" fmla="val 22962"/>
            </a:avLst>
          </a:prstGeom>
          <a:solidFill>
            <a:schemeClr val="accent6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Миссия</a:t>
            </a:r>
            <a:endParaRPr lang="ru-RU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52650" y="2881061"/>
            <a:ext cx="6523038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Формирование в России цивилизованного </a:t>
            </a:r>
            <a:r>
              <a:rPr lang="ru-RU" sz="14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товарного рынка, основанного на принципах ответственности, </a:t>
            </a:r>
            <a:r>
              <a:rPr lang="ru-RU" sz="14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профессионализма, </a:t>
            </a:r>
            <a:r>
              <a:rPr lang="ru-RU" sz="14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взаимного уважения </a:t>
            </a:r>
            <a:r>
              <a:rPr lang="ru-RU" sz="14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равноправия его участников.</a:t>
            </a:r>
            <a:r>
              <a:rPr lang="ru-RU" sz="1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1400" b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52650" y="3732811"/>
            <a:ext cx="652303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Защита бизнеса и законных интересов членов Партнерства как независимых участников товарного рынка.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52650" y="4421406"/>
            <a:ext cx="6523038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Активное участие в разработке и улучшении нормативно-правовой базы топливного рынка с целью формирования в России цивилизованного топливного рынка, основанного на принципах конкуренции, ответственности, профессионализма и равноправия его участников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2F2F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Выработка механизма эффективного взаимодействия с регуляторами рынка и другими органами государственной власти в интересах профессиональных участников топливного рынка</a:t>
            </a:r>
          </a:p>
        </p:txBody>
      </p:sp>
    </p:spTree>
    <p:extLst>
      <p:ext uri="{BB962C8B-B14F-4D97-AF65-F5344CB8AC3E}">
        <p14:creationId xmlns:p14="http://schemas.microsoft.com/office/powerpoint/2010/main" val="419960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34F75-4CF7-4516-9949-D91883CF7C2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5092963" y="3117865"/>
            <a:ext cx="3582724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  <a:extLst/>
        </p:spPr>
        <p:txBody>
          <a:bodyPr rIns="90000">
            <a:spAutoFit/>
          </a:bodyPr>
          <a:lstStyle>
            <a:defPPr>
              <a:defRPr lang="ru-RU"/>
            </a:defPPr>
            <a:lvl1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75000"/>
                </a:schemeClr>
              </a:buClr>
              <a:buSzPct val="250000"/>
              <a:buFont typeface="Wingdings" pitchFamily="2" charset="2"/>
              <a:buNone/>
              <a:defRPr sz="14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58775" indent="-176213" eaLnBrk="1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41338" indent="-182563" eaLnBrk="1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–"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6213" eaLnBrk="1" hangingPunct="1">
              <a:spcBef>
                <a:spcPct val="20000"/>
              </a:spcBef>
              <a:buFont typeface="Trebuchet MS" panose="020B0603020202020204" pitchFamily="34" charset="0"/>
              <a:buChar char="›"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900113" indent="-182563" eaLnBrk="1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Char char="»"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ru-RU" sz="1600" dirty="0"/>
              <a:t>Текущая задача Партнерства – донести до регуляторов позицию участников рынка, в соответствии с которой повышение ликвидности биржевых торгов – это наиболее эффективный способ обеспечения стабильного и бесперебойного обеспечения потребителей топливом и формирования рыночного ценообразования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9" name="Стрелка вправо 8"/>
          <p:cNvSpPr/>
          <p:nvPr/>
        </p:nvSpPr>
        <p:spPr>
          <a:xfrm rot="20026549">
            <a:off x="1914730" y="4525187"/>
            <a:ext cx="1186944" cy="364250"/>
          </a:xfrm>
          <a:prstGeom prst="rightArrow">
            <a:avLst>
              <a:gd name="adj1" fmla="val 51445"/>
              <a:gd name="adj2" fmla="val 7283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Инициативы Партнерства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468313" y="1628775"/>
            <a:ext cx="8218486" cy="817166"/>
          </a:xfrm>
          <a:prstGeom prst="rect">
            <a:avLst/>
          </a:prstGeom>
          <a:solidFill>
            <a:schemeClr val="accent1"/>
          </a:solidFill>
        </p:spPr>
        <p:txBody>
          <a:bodyPr rIns="90000">
            <a:no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8775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133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–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7550" indent="-176213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›"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0011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Char char="»"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250000"/>
              <a:buNone/>
            </a:pPr>
            <a:r>
              <a:rPr lang="ru-R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Главная задача Партнерства — 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увеличение </a:t>
            </a:r>
            <a:r>
              <a:rPr lang="ru-RU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доли нефтепродуктов, реализуемых на открытом рынке</a:t>
            </a: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468312" y="2909952"/>
            <a:ext cx="4103687" cy="8511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rIns="90000">
            <a:no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8775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133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–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7550" indent="-176213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›"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0011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Char char="»"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250000"/>
              <a:buNone/>
            </a:pPr>
            <a:r>
              <a:rPr lang="ru-RU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Увеличение обязательной доли биржевых продаж для производителей, занимающих доминирующее положение на рынке. 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3" y="4397326"/>
            <a:ext cx="913755" cy="85254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038" y="3837577"/>
            <a:ext cx="1534962" cy="1432141"/>
          </a:xfrm>
          <a:prstGeom prst="rect">
            <a:avLst/>
          </a:prstGeom>
        </p:spPr>
      </p:pic>
      <p:sp>
        <p:nvSpPr>
          <p:cNvPr id="20" name="Объект 2"/>
          <p:cNvSpPr txBox="1">
            <a:spLocks/>
          </p:cNvSpPr>
          <p:nvPr/>
        </p:nvSpPr>
        <p:spPr>
          <a:xfrm>
            <a:off x="468313" y="5502530"/>
            <a:ext cx="1830388" cy="706673"/>
          </a:xfrm>
          <a:prstGeom prst="rect">
            <a:avLst/>
          </a:prstGeom>
          <a:solidFill>
            <a:schemeClr val="accent3"/>
          </a:solidFill>
        </p:spPr>
        <p:txBody>
          <a:bodyPr rIns="90000" anchor="ctr">
            <a:no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8775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133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–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7550" indent="-176213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›"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0011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Char char="»"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250000"/>
              <a:buNone/>
            </a:pP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10% автобензина,</a:t>
            </a:r>
            <a:b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5% дизтоплива</a:t>
            </a: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2741612" y="5502529"/>
            <a:ext cx="1830388" cy="706673"/>
          </a:xfrm>
          <a:prstGeom prst="rect">
            <a:avLst/>
          </a:prstGeom>
          <a:solidFill>
            <a:schemeClr val="accent3"/>
          </a:solidFill>
        </p:spPr>
        <p:txBody>
          <a:bodyPr rIns="90000" anchor="ctr">
            <a:no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8775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133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–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7550" indent="-176213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›"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0011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Char char="»"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250000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автобензина,</a:t>
            </a:r>
            <a:b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дизтоплива</a:t>
            </a: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177259" y="5272144"/>
            <a:ext cx="412496" cy="230385"/>
          </a:xfrm>
          <a:prstGeom prst="triangle">
            <a:avLst/>
          </a:prstGeom>
          <a:solidFill>
            <a:schemeClr val="accent3"/>
          </a:solidFill>
        </p:spPr>
        <p:txBody>
          <a:bodyPr rIns="90000" anchor="ctr">
            <a:no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chemeClr val="accent4">
                  <a:lumMod val="75000"/>
                </a:schemeClr>
              </a:buClr>
              <a:buSzPct val="250000"/>
              <a:buFont typeface="Wingdings" pitchFamily="2" charset="2"/>
              <a:buNone/>
            </a:pPr>
            <a:endParaRPr lang="ru-RU" sz="16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447741" y="5272144"/>
            <a:ext cx="412496" cy="230385"/>
          </a:xfrm>
          <a:prstGeom prst="triangle">
            <a:avLst/>
          </a:prstGeom>
          <a:solidFill>
            <a:schemeClr val="accent3"/>
          </a:solidFill>
        </p:spPr>
        <p:txBody>
          <a:bodyPr rIns="90000" anchor="ctr">
            <a:no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chemeClr val="accent4">
                  <a:lumMod val="75000"/>
                </a:schemeClr>
              </a:buClr>
              <a:buSzPct val="250000"/>
              <a:buFont typeface="Wingdings" pitchFamily="2" charset="2"/>
              <a:buNone/>
            </a:pPr>
            <a:endParaRPr lang="ru-RU" sz="16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84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545" y="2531101"/>
            <a:ext cx="8190143" cy="1538883"/>
          </a:xfr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wrap="square" rIns="90000">
            <a:spAutoFit/>
          </a:bodyPr>
          <a:lstStyle/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accent4">
                  <a:lumMod val="75000"/>
                </a:schemeClr>
              </a:buClr>
              <a:buSzPct val="250000"/>
              <a:buFont typeface="Wingdings" pitchFamily="2" charset="2"/>
              <a:buNone/>
            </a:pPr>
            <a:r>
              <a:rPr lang="ru-RU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Производитель в ходе биржевых торгов формирует рыночную цену продукта </a:t>
            </a:r>
            <a:r>
              <a:rPr lang="en-US" sz="12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fca</a:t>
            </a:r>
            <a:r>
              <a:rPr lang="en-US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НПЗ, которую предъявляет регуляторам. По этой цене продукт доступен независимым участникам рынка с отгрузкой железнодорожным транспортом.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accent4">
                  <a:lumMod val="75000"/>
                </a:schemeClr>
              </a:buClr>
              <a:buSzPct val="250000"/>
              <a:buFont typeface="Wingdings" pitchFamily="2" charset="2"/>
              <a:buNone/>
            </a:pPr>
            <a:r>
              <a:rPr lang="ru-RU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внебиржевом рынке производитель реализует топливо собственным сбытовым структурам по рыночной цене </a:t>
            </a:r>
            <a:r>
              <a:rPr lang="en-US" sz="12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fca</a:t>
            </a:r>
            <a:r>
              <a:rPr lang="en-US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НПЗ, но с поставкой трубопроводным транспортом.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accent4">
                  <a:lumMod val="75000"/>
                </a:schemeClr>
              </a:buClr>
              <a:buSzPct val="250000"/>
              <a:buFont typeface="Wingdings" pitchFamily="2" charset="2"/>
              <a:buNone/>
            </a:pPr>
            <a:r>
              <a:rPr lang="ru-RU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Так как тариф на прокачку трубопроводным транспортом примерно вдвое ниже железнодорожного, то сбытовая структура или другой аффилированный с производителем покупатель получает топливо существенно дешевле, чем независимый участник рынка.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34F75-4CF7-4516-9949-D91883CF7C2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4147682" y="4421430"/>
            <a:ext cx="4539117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  <a:extLst/>
        </p:spPr>
        <p:txBody>
          <a:bodyPr wrap="square" rIns="90000">
            <a:spAutoFit/>
          </a:bodyPr>
          <a:lstStyle>
            <a:defPPr>
              <a:defRPr lang="ru-RU"/>
            </a:defPPr>
            <a:lvl1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>
                  <a:lumMod val="75000"/>
                </a:schemeClr>
              </a:buClr>
              <a:buSzPct val="250000"/>
              <a:buFont typeface="Wingdings" pitchFamily="2" charset="2"/>
              <a:buNone/>
              <a:defRPr sz="16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58775" indent="-176213" eaLnBrk="1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41338" indent="-182563" eaLnBrk="1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–"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6213" eaLnBrk="1" hangingPunct="1">
              <a:spcBef>
                <a:spcPct val="20000"/>
              </a:spcBef>
              <a:buFont typeface="Trebuchet MS" panose="020B0603020202020204" pitchFamily="34" charset="0"/>
              <a:buChar char="›"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900113" indent="-182563" eaLnBrk="1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Char char="»"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ru-RU" sz="1400" dirty="0"/>
              <a:t>Партнерство предлагает объединить в биржевой спецификации базисы поставки «франко-станция отправления» и «франко-труба», а также обеспечить участникам торгов равный доступ к услугам по прокачке. Это устранит дискриминацию участников рынка и позволит им самостоятельно определять наиболее оптимальный способ транспортировки нефтепродуктов до потребителей. </a:t>
            </a: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Партнерства</a:t>
            </a: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68313" y="1628775"/>
            <a:ext cx="8218486" cy="817166"/>
          </a:xfrm>
          <a:prstGeom prst="rect">
            <a:avLst/>
          </a:prstGeom>
          <a:solidFill>
            <a:schemeClr val="accent1"/>
          </a:solidFill>
        </p:spPr>
        <p:txBody>
          <a:bodyPr rIns="90000">
            <a:no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8775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133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–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7550" indent="-176213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›"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0011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Char char="»"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250000"/>
              <a:buNone/>
            </a:pPr>
            <a:r>
              <a: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Обеспечение равного доступа участников торгов к услугам по транспортировке нефтепродуктов трубопроводным транспортом, увеличение доли продаж нефтепродуктов с отгрузкой «по трубе</a:t>
            </a:r>
            <a:r>
              <a:rPr lang="ru-RU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57" t="73513" r="21794"/>
          <a:stretch/>
        </p:blipFill>
        <p:spPr>
          <a:xfrm>
            <a:off x="2327670" y="4146997"/>
            <a:ext cx="910830" cy="70037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049" y="4175726"/>
            <a:ext cx="565573" cy="457441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1140069" y="4624086"/>
            <a:ext cx="623534" cy="439536"/>
            <a:chOff x="1039330" y="5355855"/>
            <a:chExt cx="688354" cy="485229"/>
          </a:xfrm>
        </p:grpSpPr>
        <p:sp>
          <p:nvSpPr>
            <p:cNvPr id="19" name="Объект 2"/>
            <p:cNvSpPr txBox="1">
              <a:spLocks/>
            </p:cNvSpPr>
            <p:nvPr/>
          </p:nvSpPr>
          <p:spPr>
            <a:xfrm>
              <a:off x="1039330" y="5502530"/>
              <a:ext cx="688354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Ins="90000" anchor="t">
              <a:spAutoFit/>
            </a:bodyPr>
            <a:lstStyle>
              <a:lvl1pPr marL="182563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SzPct val="100000"/>
                <a:buFont typeface="Wingdings" pitchFamily="2" charset="2"/>
                <a:buChar char="§"/>
                <a:defRPr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58775" indent="-1762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Font typeface="Trebuchet MS" panose="020B0603020202020204" pitchFamily="34" charset="0"/>
                <a:buChar char="•"/>
                <a:defRPr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541338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Font typeface="Trebuchet MS" panose="020B0603020202020204" pitchFamily="34" charset="0"/>
                <a:buChar char="–"/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717550" indent="-176213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Trebuchet MS" panose="020B0603020202020204" pitchFamily="34" charset="0"/>
                <a:buChar char="›"/>
                <a:defRPr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900113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Char char="»"/>
                <a:defRPr sz="11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SzPct val="250000"/>
                <a:buNone/>
              </a:pPr>
              <a:r>
                <a:rPr lang="ru-RU" sz="16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0%</a:t>
              </a:r>
              <a:endPara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Равнобедренный треугольник 19"/>
            <p:cNvSpPr/>
            <p:nvPr/>
          </p:nvSpPr>
          <p:spPr>
            <a:xfrm>
              <a:off x="1257950" y="5355855"/>
              <a:ext cx="251114" cy="152344"/>
            </a:xfrm>
            <a:prstGeom prst="triangle">
              <a:avLst/>
            </a:prstGeom>
            <a:solidFill>
              <a:schemeClr val="accent3"/>
            </a:solidFill>
          </p:spPr>
          <p:txBody>
            <a:bodyPr rIns="90000" anchor="t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1200"/>
                </a:spcAft>
                <a:buClr>
                  <a:schemeClr val="accent4">
                    <a:lumMod val="75000"/>
                  </a:schemeClr>
                </a:buClr>
                <a:buSzPct val="250000"/>
                <a:buFont typeface="Wingdings" pitchFamily="2" charset="2"/>
                <a:buNone/>
              </a:pPr>
              <a:endParaRPr lang="ru-RU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2451534" y="4624086"/>
            <a:ext cx="623534" cy="439536"/>
            <a:chOff x="1039330" y="5355855"/>
            <a:chExt cx="688354" cy="485229"/>
          </a:xfrm>
        </p:grpSpPr>
        <p:sp>
          <p:nvSpPr>
            <p:cNvPr id="25" name="Объект 2"/>
            <p:cNvSpPr txBox="1">
              <a:spLocks/>
            </p:cNvSpPr>
            <p:nvPr/>
          </p:nvSpPr>
          <p:spPr>
            <a:xfrm>
              <a:off x="1039330" y="5502530"/>
              <a:ext cx="688354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Ins="90000" anchor="t">
              <a:spAutoFit/>
            </a:bodyPr>
            <a:lstStyle>
              <a:lvl1pPr marL="182563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SzPct val="100000"/>
                <a:buFont typeface="Wingdings" pitchFamily="2" charset="2"/>
                <a:buChar char="§"/>
                <a:defRPr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58775" indent="-1762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Font typeface="Trebuchet MS" panose="020B0603020202020204" pitchFamily="34" charset="0"/>
                <a:buChar char="•"/>
                <a:defRPr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541338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Font typeface="Trebuchet MS" panose="020B0603020202020204" pitchFamily="34" charset="0"/>
                <a:buChar char="–"/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717550" indent="-176213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Trebuchet MS" panose="020B0603020202020204" pitchFamily="34" charset="0"/>
                <a:buChar char="›"/>
                <a:defRPr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900113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Char char="»"/>
                <a:defRPr sz="11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SzPct val="250000"/>
                <a:buNone/>
              </a:pPr>
              <a:r>
                <a:rPr lang="en-US" sz="16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  <a:r>
                <a:rPr lang="ru-RU" sz="16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0%</a:t>
              </a:r>
              <a:endPara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>
              <a:off x="1257950" y="5355855"/>
              <a:ext cx="251114" cy="152344"/>
            </a:xfrm>
            <a:prstGeom prst="triangle">
              <a:avLst/>
            </a:prstGeom>
            <a:solidFill>
              <a:schemeClr val="accent3"/>
            </a:solidFill>
          </p:spPr>
          <p:txBody>
            <a:bodyPr rIns="90000" anchor="t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1200"/>
                </a:spcAft>
                <a:buClr>
                  <a:schemeClr val="accent4">
                    <a:lumMod val="75000"/>
                  </a:schemeClr>
                </a:buClr>
                <a:buSzPct val="250000"/>
                <a:buFont typeface="Wingdings" pitchFamily="2" charset="2"/>
                <a:buNone/>
              </a:pPr>
              <a:endParaRPr lang="ru-RU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57" t="73513" r="21794"/>
          <a:stretch/>
        </p:blipFill>
        <p:spPr>
          <a:xfrm>
            <a:off x="2327670" y="5324720"/>
            <a:ext cx="910830" cy="700373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049" y="5353449"/>
            <a:ext cx="565573" cy="457441"/>
          </a:xfrm>
          <a:prstGeom prst="rect">
            <a:avLst/>
          </a:prstGeom>
        </p:spPr>
      </p:pic>
      <p:grpSp>
        <p:nvGrpSpPr>
          <p:cNvPr id="29" name="Группа 28"/>
          <p:cNvGrpSpPr/>
          <p:nvPr/>
        </p:nvGrpSpPr>
        <p:grpSpPr>
          <a:xfrm>
            <a:off x="1140069" y="5801809"/>
            <a:ext cx="623534" cy="439536"/>
            <a:chOff x="1039330" y="5355855"/>
            <a:chExt cx="688354" cy="485229"/>
          </a:xfrm>
        </p:grpSpPr>
        <p:sp>
          <p:nvSpPr>
            <p:cNvPr id="30" name="Объект 2"/>
            <p:cNvSpPr txBox="1">
              <a:spLocks/>
            </p:cNvSpPr>
            <p:nvPr/>
          </p:nvSpPr>
          <p:spPr>
            <a:xfrm>
              <a:off x="1039330" y="5502530"/>
              <a:ext cx="688354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Ins="90000" anchor="t">
              <a:spAutoFit/>
            </a:bodyPr>
            <a:lstStyle>
              <a:lvl1pPr marL="182563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SzPct val="100000"/>
                <a:buFont typeface="Wingdings" pitchFamily="2" charset="2"/>
                <a:buChar char="§"/>
                <a:defRPr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58775" indent="-1762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Font typeface="Trebuchet MS" panose="020B0603020202020204" pitchFamily="34" charset="0"/>
                <a:buChar char="•"/>
                <a:defRPr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541338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Font typeface="Trebuchet MS" panose="020B0603020202020204" pitchFamily="34" charset="0"/>
                <a:buChar char="–"/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717550" indent="-176213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Trebuchet MS" panose="020B0603020202020204" pitchFamily="34" charset="0"/>
                <a:buChar char="›"/>
                <a:defRPr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900113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Char char="»"/>
                <a:defRPr sz="11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SzPct val="250000"/>
                <a:buNone/>
              </a:pPr>
              <a:r>
                <a:rPr lang="en-US" sz="16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r>
                <a:rPr lang="ru-RU" sz="16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0%</a:t>
              </a:r>
              <a:endPara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Равнобедренный треугольник 30"/>
            <p:cNvSpPr/>
            <p:nvPr/>
          </p:nvSpPr>
          <p:spPr>
            <a:xfrm>
              <a:off x="1257950" y="5355855"/>
              <a:ext cx="251114" cy="152344"/>
            </a:xfrm>
            <a:prstGeom prst="triangle">
              <a:avLst/>
            </a:prstGeom>
            <a:solidFill>
              <a:schemeClr val="accent3"/>
            </a:solidFill>
          </p:spPr>
          <p:txBody>
            <a:bodyPr rIns="90000" anchor="t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1200"/>
                </a:spcAft>
                <a:buClr>
                  <a:schemeClr val="accent4">
                    <a:lumMod val="75000"/>
                  </a:schemeClr>
                </a:buClr>
                <a:buSzPct val="250000"/>
                <a:buFont typeface="Wingdings" pitchFamily="2" charset="2"/>
                <a:buNone/>
              </a:pPr>
              <a:endParaRPr lang="ru-RU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451534" y="5801809"/>
            <a:ext cx="623534" cy="439536"/>
            <a:chOff x="1039330" y="5355855"/>
            <a:chExt cx="688354" cy="485229"/>
          </a:xfrm>
        </p:grpSpPr>
        <p:sp>
          <p:nvSpPr>
            <p:cNvPr id="33" name="Объект 2"/>
            <p:cNvSpPr txBox="1">
              <a:spLocks/>
            </p:cNvSpPr>
            <p:nvPr/>
          </p:nvSpPr>
          <p:spPr>
            <a:xfrm>
              <a:off x="1039330" y="5502530"/>
              <a:ext cx="688354" cy="33855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Ins="90000" anchor="t">
              <a:spAutoFit/>
            </a:bodyPr>
            <a:lstStyle>
              <a:lvl1pPr marL="182563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SzPct val="100000"/>
                <a:buFont typeface="Wingdings" pitchFamily="2" charset="2"/>
                <a:buChar char="§"/>
                <a:defRPr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58775" indent="-1762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Font typeface="Trebuchet MS" panose="020B0603020202020204" pitchFamily="34" charset="0"/>
                <a:buChar char="•"/>
                <a:defRPr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541338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Font typeface="Trebuchet MS" panose="020B0603020202020204" pitchFamily="34" charset="0"/>
                <a:buChar char="–"/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717550" indent="-176213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Trebuchet MS" panose="020B0603020202020204" pitchFamily="34" charset="0"/>
                <a:buChar char="›"/>
                <a:defRPr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900113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Char char="»"/>
                <a:defRPr sz="11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SzPct val="250000"/>
                <a:buNone/>
              </a:pPr>
              <a:r>
                <a:rPr lang="en-US" sz="16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r>
                <a:rPr lang="ru-RU" sz="16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0%</a:t>
              </a:r>
              <a:endPara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Равнобедренный треугольник 33"/>
            <p:cNvSpPr/>
            <p:nvPr/>
          </p:nvSpPr>
          <p:spPr>
            <a:xfrm>
              <a:off x="1257950" y="5355855"/>
              <a:ext cx="251114" cy="152344"/>
            </a:xfrm>
            <a:prstGeom prst="triangle">
              <a:avLst/>
            </a:prstGeom>
            <a:solidFill>
              <a:schemeClr val="accent3"/>
            </a:solidFill>
          </p:spPr>
          <p:txBody>
            <a:bodyPr rIns="90000" anchor="t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1200"/>
                </a:spcAft>
                <a:buClr>
                  <a:schemeClr val="accent4">
                    <a:lumMod val="75000"/>
                  </a:schemeClr>
                </a:buClr>
                <a:buSzPct val="250000"/>
                <a:buFont typeface="Wingdings" pitchFamily="2" charset="2"/>
                <a:buNone/>
              </a:pPr>
              <a:endParaRPr lang="ru-RU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" name="Стрелка вниз 12"/>
          <p:cNvSpPr/>
          <p:nvPr/>
        </p:nvSpPr>
        <p:spPr>
          <a:xfrm>
            <a:off x="1881349" y="5094211"/>
            <a:ext cx="438996" cy="466506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69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083" y="2898615"/>
            <a:ext cx="3914530" cy="1754326"/>
          </a:xfr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spcBef>
                <a:spcPts val="0"/>
              </a:spcBef>
              <a:spcAft>
                <a:spcPts val="400"/>
              </a:spcAft>
              <a:buClr>
                <a:schemeClr val="accent4">
                  <a:lumMod val="75000"/>
                </a:schemeClr>
              </a:buClr>
              <a:buSzPct val="250000"/>
              <a:buFont typeface="Wingdings" pitchFamily="2" charset="2"/>
              <a:buNone/>
            </a:pPr>
            <a:r>
              <a:rPr lang="ru-RU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Данные изменения вносятся с целью снижения транзакционных издержек покупателей нефтепродуктов: перечисление продавцу авансовых платежей покупателя в обмен на предоставление банковской гарантии. Суть изменений в том, что поставщик не будет иметь возможности получить деньги покупателя без предоставления обеспечения, гарантирующего немедленный возврат средств, в случае </a:t>
            </a:r>
            <a:r>
              <a:rPr lang="ru-RU" sz="12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непоставки</a:t>
            </a:r>
            <a:r>
              <a:rPr lang="ru-RU" sz="1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34F75-4CF7-4516-9949-D91883CF7C2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78083" y="1624641"/>
            <a:ext cx="3914529" cy="1077218"/>
          </a:xfrm>
          <a:prstGeom prst="rect">
            <a:avLst/>
          </a:prstGeom>
          <a:solidFill>
            <a:schemeClr val="accent1"/>
          </a:solidFill>
          <a:extLst/>
        </p:spPr>
        <p:txBody>
          <a:bodyPr wrap="square" rIns="90000">
            <a:spAutoFit/>
          </a:bodyPr>
          <a:lstStyle>
            <a:defPPr>
              <a:defRPr lang="ru-RU"/>
            </a:defPPr>
            <a:lvl1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4">
                  <a:lumMod val="75000"/>
                </a:schemeClr>
              </a:buClr>
              <a:buSzPct val="250000"/>
              <a:buFont typeface="Wingdings" pitchFamily="2" charset="2"/>
              <a:buNone/>
              <a:defRPr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58775" indent="-176213" eaLnBrk="1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41338" indent="-182563" eaLnBrk="1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–"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6213" eaLnBrk="1" hangingPunct="1">
              <a:spcBef>
                <a:spcPct val="20000"/>
              </a:spcBef>
              <a:buFont typeface="Trebuchet MS" panose="020B0603020202020204" pitchFamily="34" charset="0"/>
              <a:buChar char="›"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900113" indent="-182563" eaLnBrk="1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Char char="»"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r>
              <a:rPr lang="ru-RU" dirty="0"/>
              <a:t>Внесение изменений в редакцию Правил торгов Биржи и корректировки ряда положений, дискриминирующих независимых участников рынка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4751387" y="2898614"/>
            <a:ext cx="3935411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  <a:extLst/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eaLnBrk="1" hangingPunct="1">
              <a:spcBef>
                <a:spcPts val="0"/>
              </a:spcBef>
              <a:spcAft>
                <a:spcPts val="400"/>
              </a:spcAft>
              <a:buClr>
                <a:schemeClr val="accent4">
                  <a:lumMod val="75000"/>
                </a:schemeClr>
              </a:buClr>
              <a:buSzPct val="250000"/>
              <a:buFont typeface="Wingdings" pitchFamily="2" charset="2"/>
              <a:buNone/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1" hangingPunct="1">
              <a:spcBef>
                <a:spcPct val="20000"/>
              </a:spcBef>
              <a:buFont typeface="Arial" pitchFamily="34" charset="0"/>
              <a:buChar char="–"/>
              <a:defRPr sz="1800">
                <a:latin typeface="+mn-lt"/>
                <a:cs typeface="+mn-cs"/>
              </a:defRPr>
            </a:lvl2pPr>
            <a:lvl3pPr marL="1143000" indent="-228600" eaLnBrk="1" hangingPunct="1">
              <a:spcBef>
                <a:spcPct val="20000"/>
              </a:spcBef>
              <a:buFont typeface="Arial" pitchFamily="34" charset="0"/>
              <a:buChar char="•"/>
              <a:defRPr sz="1600">
                <a:latin typeface="+mn-lt"/>
                <a:cs typeface="+mn-cs"/>
              </a:defRPr>
            </a:lvl3pPr>
            <a:lvl4pPr marL="1600200" indent="-228600" eaLnBrk="1" hangingPunct="1">
              <a:spcBef>
                <a:spcPct val="20000"/>
              </a:spcBef>
              <a:buFont typeface="Arial" pitchFamily="34" charset="0"/>
              <a:buChar char="–"/>
              <a:defRPr sz="1200">
                <a:latin typeface="+mn-lt"/>
                <a:cs typeface="+mn-cs"/>
              </a:defRPr>
            </a:lvl4pPr>
            <a:lvl5pPr marL="2057400" indent="-228600" eaLnBrk="1" hangingPunct="1">
              <a:spcBef>
                <a:spcPct val="20000"/>
              </a:spcBef>
              <a:buFont typeface="Arial" pitchFamily="34" charset="0"/>
              <a:buChar char="»"/>
              <a:defRPr sz="1200">
                <a:latin typeface="+mn-lt"/>
                <a:cs typeface="+mn-cs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cs typeface="+mn-cs"/>
              </a:defRPr>
            </a:lvl9pPr>
          </a:lstStyle>
          <a:p>
            <a:r>
              <a:rPr lang="ru-RU" dirty="0"/>
              <a:t>Эта мера не только позволит конечным потребителям оптимизировать логистику, сократить затраты на формирование запасов, сделать поставки более предсказуемыми, но и положительным образом скажется на цене топлива, так как снизит финансово-кредитную нагрузку на профессиональных участников топливного рынка.</a:t>
            </a:r>
          </a:p>
        </p:txBody>
      </p:sp>
      <p:sp>
        <p:nvSpPr>
          <p:cNvPr id="16" name="Объект 2"/>
          <p:cNvSpPr txBox="1">
            <a:spLocks/>
          </p:cNvSpPr>
          <p:nvPr/>
        </p:nvSpPr>
        <p:spPr bwMode="auto">
          <a:xfrm>
            <a:off x="4751388" y="1652855"/>
            <a:ext cx="3924300" cy="1077218"/>
          </a:xfrm>
          <a:prstGeom prst="rect">
            <a:avLst/>
          </a:prstGeom>
          <a:solidFill>
            <a:schemeClr val="accent1"/>
          </a:solidFill>
          <a:extLst/>
        </p:spPr>
        <p:txBody>
          <a:bodyPr wrap="square" rIns="90000">
            <a:spAutoFit/>
          </a:bodyPr>
          <a:lstStyle>
            <a:defPPr>
              <a:defRPr lang="ru-RU"/>
            </a:defPPr>
            <a:lvl1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4">
                  <a:lumMod val="75000"/>
                </a:schemeClr>
              </a:buClr>
              <a:buSzPct val="250000"/>
              <a:buFont typeface="Wingdings" pitchFamily="2" charset="2"/>
              <a:buNone/>
              <a:defRPr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58775" indent="-176213" eaLnBrk="1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41338" indent="-182563" eaLnBrk="1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–"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6213" eaLnBrk="1" hangingPunct="1">
              <a:spcBef>
                <a:spcPct val="20000"/>
              </a:spcBef>
              <a:buFont typeface="Trebuchet MS" panose="020B0603020202020204" pitchFamily="34" charset="0"/>
              <a:buChar char="›"/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900113" indent="-182563" eaLnBrk="1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Char char="»"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ru-RU" dirty="0"/>
              <a:t>Внесение изменений в биржевые правила, обязующих поставщиков снизить сроки отгрузки товара с 30 до 20 дней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08" y="5128412"/>
            <a:ext cx="762062" cy="73978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85" y="5049464"/>
            <a:ext cx="831857" cy="83185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>
            <a:biLevel thresh="75000"/>
          </a:blip>
          <a:stretch>
            <a:fillRect/>
          </a:stretch>
        </p:blipFill>
        <p:spPr>
          <a:xfrm>
            <a:off x="3507300" y="4974560"/>
            <a:ext cx="813302" cy="813302"/>
          </a:xfrm>
          <a:prstGeom prst="rect">
            <a:avLst/>
          </a:prstGeom>
        </p:spPr>
      </p:pic>
      <p:sp>
        <p:nvSpPr>
          <p:cNvPr id="26" name="Стрелка вправо 25"/>
          <p:cNvSpPr/>
          <p:nvPr/>
        </p:nvSpPr>
        <p:spPr>
          <a:xfrm>
            <a:off x="1464251" y="5264311"/>
            <a:ext cx="432048" cy="48463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2949479" y="5264311"/>
            <a:ext cx="432048" cy="48463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7122337" y="4420638"/>
            <a:ext cx="1481170" cy="1631362"/>
            <a:chOff x="6651393" y="4605950"/>
            <a:chExt cx="1481170" cy="1631362"/>
          </a:xfrm>
        </p:grpSpPr>
        <p:pic>
          <p:nvPicPr>
            <p:cNvPr id="31" name="Рисунок 30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257" t="73513" r="21794"/>
            <a:stretch/>
          </p:blipFill>
          <p:spPr>
            <a:xfrm>
              <a:off x="6651393" y="5098382"/>
              <a:ext cx="1481170" cy="1138930"/>
            </a:xfrm>
            <a:prstGeom prst="rect">
              <a:avLst/>
            </a:prstGeom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35886" y="4605950"/>
              <a:ext cx="512185" cy="512185"/>
            </a:xfrm>
            <a:prstGeom prst="rect">
              <a:avLst/>
            </a:prstGeom>
          </p:spPr>
        </p:pic>
      </p:grp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Партнерства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72000" y="1628775"/>
            <a:ext cx="0" cy="460853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5056494" y="4430913"/>
            <a:ext cx="1627683" cy="1621087"/>
            <a:chOff x="4492827" y="4616225"/>
            <a:chExt cx="1627683" cy="1621087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4530280" y="4616225"/>
              <a:ext cx="1481170" cy="1621087"/>
              <a:chOff x="4530280" y="4616225"/>
              <a:chExt cx="1481170" cy="1621087"/>
            </a:xfrm>
          </p:grpSpPr>
          <p:pic>
            <p:nvPicPr>
              <p:cNvPr id="28" name="Рисунок 2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257" t="73513" r="21794"/>
              <a:stretch/>
            </p:blipFill>
            <p:spPr>
              <a:xfrm>
                <a:off x="4530280" y="5098382"/>
                <a:ext cx="1481170" cy="1138930"/>
              </a:xfrm>
              <a:prstGeom prst="rect">
                <a:avLst/>
              </a:prstGeom>
            </p:spPr>
          </p:pic>
          <p:pic>
            <p:nvPicPr>
              <p:cNvPr id="30" name="Рисунок 2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14773" y="4616225"/>
                <a:ext cx="512185" cy="512185"/>
              </a:xfrm>
              <a:prstGeom prst="rect">
                <a:avLst/>
              </a:prstGeom>
            </p:spPr>
          </p:pic>
        </p:grp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4492827" y="5027027"/>
              <a:ext cx="1583466" cy="10264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 flipV="1">
              <a:off x="4537044" y="5027027"/>
              <a:ext cx="1583466" cy="10264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5412890" y="5787862"/>
            <a:ext cx="929338" cy="471417"/>
            <a:chOff x="870533" y="5355855"/>
            <a:chExt cx="1025949" cy="520424"/>
          </a:xfrm>
        </p:grpSpPr>
        <p:sp>
          <p:nvSpPr>
            <p:cNvPr id="37" name="Объект 2"/>
            <p:cNvSpPr txBox="1">
              <a:spLocks/>
            </p:cNvSpPr>
            <p:nvPr/>
          </p:nvSpPr>
          <p:spPr>
            <a:xfrm>
              <a:off x="870533" y="5502530"/>
              <a:ext cx="1025949" cy="373749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Ins="90000" anchor="t">
              <a:spAutoFit/>
            </a:bodyPr>
            <a:lstStyle>
              <a:lvl1pPr marL="182563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SzPct val="100000"/>
                <a:buFont typeface="Wingdings" pitchFamily="2" charset="2"/>
                <a:buChar char="§"/>
                <a:defRPr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58775" indent="-1762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Font typeface="Trebuchet MS" panose="020B0603020202020204" pitchFamily="34" charset="0"/>
                <a:buChar char="•"/>
                <a:defRPr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541338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Font typeface="Trebuchet MS" panose="020B0603020202020204" pitchFamily="34" charset="0"/>
                <a:buChar char="–"/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717550" indent="-176213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Trebuchet MS" panose="020B0603020202020204" pitchFamily="34" charset="0"/>
                <a:buChar char="›"/>
                <a:defRPr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900113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Char char="»"/>
                <a:defRPr sz="11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SzPct val="250000"/>
                <a:buNone/>
              </a:pPr>
              <a:r>
                <a:rPr lang="ru-RU" sz="16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30 дней</a:t>
              </a:r>
              <a:endPara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Равнобедренный треугольник 39"/>
            <p:cNvSpPr/>
            <p:nvPr/>
          </p:nvSpPr>
          <p:spPr>
            <a:xfrm>
              <a:off x="1257950" y="5355855"/>
              <a:ext cx="251114" cy="152344"/>
            </a:xfrm>
            <a:prstGeom prst="triangle">
              <a:avLst/>
            </a:prstGeom>
            <a:solidFill>
              <a:srgbClr val="FF0000"/>
            </a:solidFill>
          </p:spPr>
          <p:txBody>
            <a:bodyPr rIns="90000" anchor="t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1200"/>
                </a:spcAft>
                <a:buClr>
                  <a:schemeClr val="accent4">
                    <a:lumMod val="75000"/>
                  </a:schemeClr>
                </a:buClr>
                <a:buSzPct val="250000"/>
                <a:buFont typeface="Wingdings" pitchFamily="2" charset="2"/>
                <a:buNone/>
              </a:pPr>
              <a:endParaRPr lang="ru-RU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7398253" y="5787862"/>
            <a:ext cx="929338" cy="471417"/>
            <a:chOff x="870533" y="5355855"/>
            <a:chExt cx="1025949" cy="520424"/>
          </a:xfrm>
        </p:grpSpPr>
        <p:sp>
          <p:nvSpPr>
            <p:cNvPr id="42" name="Объект 2"/>
            <p:cNvSpPr txBox="1">
              <a:spLocks/>
            </p:cNvSpPr>
            <p:nvPr/>
          </p:nvSpPr>
          <p:spPr>
            <a:xfrm>
              <a:off x="870533" y="5502530"/>
              <a:ext cx="1025949" cy="373749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Ins="90000" anchor="t">
              <a:spAutoFit/>
            </a:bodyPr>
            <a:lstStyle>
              <a:lvl1pPr marL="182563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SzPct val="100000"/>
                <a:buFont typeface="Wingdings" pitchFamily="2" charset="2"/>
                <a:buChar char="§"/>
                <a:defRPr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58775" indent="-1762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Font typeface="Trebuchet MS" panose="020B0603020202020204" pitchFamily="34" charset="0"/>
                <a:buChar char="•"/>
                <a:defRPr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541338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Font typeface="Trebuchet MS" panose="020B0603020202020204" pitchFamily="34" charset="0"/>
                <a:buChar char="–"/>
                <a:defRPr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717550" indent="-176213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Trebuchet MS" panose="020B0603020202020204" pitchFamily="34" charset="0"/>
                <a:buChar char="›"/>
                <a:defRPr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900113" indent="-18256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4">
                    <a:lumMod val="75000"/>
                  </a:schemeClr>
                </a:buClr>
                <a:buChar char="»"/>
                <a:defRPr sz="11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SzPct val="250000"/>
                <a:buNone/>
              </a:pPr>
              <a:r>
                <a:rPr lang="ru-RU" sz="16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20 дней</a:t>
              </a:r>
              <a:endParaRPr lang="ru-RU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Равнобедренный треугольник 42"/>
            <p:cNvSpPr/>
            <p:nvPr/>
          </p:nvSpPr>
          <p:spPr>
            <a:xfrm>
              <a:off x="1257950" y="5355855"/>
              <a:ext cx="251114" cy="152344"/>
            </a:xfrm>
            <a:prstGeom prst="triangle">
              <a:avLst/>
            </a:prstGeom>
            <a:solidFill>
              <a:srgbClr val="00B050"/>
            </a:solidFill>
          </p:spPr>
          <p:txBody>
            <a:bodyPr rIns="90000" anchor="t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1200"/>
                </a:spcAft>
                <a:buClr>
                  <a:schemeClr val="accent4">
                    <a:lumMod val="75000"/>
                  </a:schemeClr>
                </a:buClr>
                <a:buSzPct val="250000"/>
                <a:buFont typeface="Wingdings" pitchFamily="2" charset="2"/>
                <a:buNone/>
              </a:pPr>
              <a:endParaRPr lang="ru-RU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293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34F75-4CF7-4516-9949-D91883CF7C2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Партнерство в цифрах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16" y="4204130"/>
            <a:ext cx="785559" cy="58916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50" t="32150" r="9050" b="54200"/>
          <a:stretch/>
        </p:blipFill>
        <p:spPr>
          <a:xfrm>
            <a:off x="4841006" y="1694588"/>
            <a:ext cx="672945" cy="8748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1" t="35300" r="75200" b="55250"/>
          <a:stretch/>
        </p:blipFill>
        <p:spPr>
          <a:xfrm>
            <a:off x="4841006" y="3059941"/>
            <a:ext cx="736465" cy="5976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50" t="10101" r="30050" b="77299"/>
          <a:stretch/>
        </p:blipFill>
        <p:spPr>
          <a:xfrm>
            <a:off x="4871041" y="4232705"/>
            <a:ext cx="661960" cy="6619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50" t="82550" r="51050" b="9051"/>
          <a:stretch/>
        </p:blipFill>
        <p:spPr>
          <a:xfrm>
            <a:off x="4832273" y="5473546"/>
            <a:ext cx="1127498" cy="50111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0" t="32150" r="53150" b="55250"/>
          <a:stretch/>
        </p:blipFill>
        <p:spPr>
          <a:xfrm>
            <a:off x="517822" y="5363525"/>
            <a:ext cx="785559" cy="72513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96" y="1850552"/>
            <a:ext cx="716585" cy="604909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1345406" y="1628775"/>
            <a:ext cx="3047207" cy="1003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Общий годовой оборот компаний, входящих в НП «СПТР</a:t>
            </a:r>
            <a:r>
              <a:rPr lang="ru-RU" sz="12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ctr" fontAlgn="auto"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БОЛЕЕ 265 МЛРД. РУБ. В ГОД</a:t>
            </a:r>
            <a:endParaRPr lang="ru-RU" sz="1600" b="1" dirty="0">
              <a:solidFill>
                <a:srgbClr val="2F2F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313" y="1628775"/>
            <a:ext cx="3924300" cy="100016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00" t="55250" r="33200" b="31100"/>
          <a:stretch/>
        </p:blipFill>
        <p:spPr>
          <a:xfrm>
            <a:off x="657056" y="2937717"/>
            <a:ext cx="492416" cy="800176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1345406" y="2827189"/>
            <a:ext cx="3047207" cy="1003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Общий объем реализации нефтепродуктов компаний, входящих </a:t>
            </a:r>
            <a:r>
              <a:rPr lang="ru-RU" sz="12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2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2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2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НП «СПТР</a:t>
            </a:r>
            <a:r>
              <a:rPr lang="ru-RU" sz="12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ctr" fontAlgn="auto"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БОЛЕЕ 6,5 МЛН. ТОНН В ГОД</a:t>
            </a:r>
            <a:endParaRPr lang="ru-RU" sz="1600" b="1" dirty="0">
              <a:solidFill>
                <a:srgbClr val="2F2F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8313" y="2827189"/>
            <a:ext cx="3924300" cy="100016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345406" y="4025603"/>
            <a:ext cx="3047207" cy="1003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Общий объем уплаченных </a:t>
            </a:r>
            <a:r>
              <a:rPr lang="ru-RU" sz="12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налогов</a:t>
            </a:r>
          </a:p>
          <a:p>
            <a:pPr algn="ctr" fontAlgn="auto"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БОЛЕЕ 1,3 МЛРД. РУБ.</a:t>
            </a:r>
            <a:endParaRPr lang="ru-RU" sz="1600" b="1" dirty="0">
              <a:solidFill>
                <a:srgbClr val="2F2F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68313" y="4025603"/>
            <a:ext cx="3924300" cy="100016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345406" y="5224017"/>
            <a:ext cx="3047207" cy="1003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Общее число </a:t>
            </a:r>
            <a:r>
              <a:rPr lang="ru-RU" sz="12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клиентов</a:t>
            </a:r>
          </a:p>
          <a:p>
            <a:pPr algn="ctr" fontAlgn="auto"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БОЛЕЕ 10 ТЫСЯЧ КОМПАНИЙ</a:t>
            </a:r>
            <a:endParaRPr lang="ru-RU" sz="1600" b="1" dirty="0">
              <a:solidFill>
                <a:srgbClr val="2F2F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68313" y="5224017"/>
            <a:ext cx="3924300" cy="100016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639592" y="1628775"/>
            <a:ext cx="3047207" cy="1003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Общее число сотрудников в компаниях, входящих в НП «СПТР»</a:t>
            </a:r>
            <a:endParaRPr lang="ru-RU" sz="1200" b="1" dirty="0" smtClean="0">
              <a:solidFill>
                <a:srgbClr val="2F2F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auto"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БОЛЕЕ 5 ТЫС. ЧЕЛОВЕК</a:t>
            </a:r>
            <a:endParaRPr lang="ru-RU" sz="1600" b="1" dirty="0">
              <a:solidFill>
                <a:srgbClr val="2F2F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762499" y="1628775"/>
            <a:ext cx="3924300" cy="100016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639592" y="2827189"/>
            <a:ext cx="3047207" cy="1003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Общее число объектов хранения </a:t>
            </a:r>
            <a:r>
              <a:rPr lang="en-US" sz="12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2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2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перевалки</a:t>
            </a:r>
          </a:p>
          <a:p>
            <a:pPr algn="ctr" fontAlgn="auto"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 </a:t>
            </a:r>
            <a:r>
              <a:rPr lang="ru-RU" sz="16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НЕФТЕБАЗ</a:t>
            </a:r>
            <a:endParaRPr lang="ru-RU" sz="1600" b="1" dirty="0">
              <a:solidFill>
                <a:srgbClr val="2F2F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62499" y="2827189"/>
            <a:ext cx="3924300" cy="100016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639592" y="4025603"/>
            <a:ext cx="3047207" cy="1003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Общее число розничных объектов</a:t>
            </a:r>
            <a:endParaRPr lang="ru-RU" sz="1200" b="1" dirty="0" smtClean="0">
              <a:solidFill>
                <a:srgbClr val="2F2F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auto"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417 </a:t>
            </a:r>
            <a:r>
              <a:rPr lang="ru-RU" sz="16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АЗС</a:t>
            </a:r>
            <a:endParaRPr lang="ru-RU" sz="1600" b="1" dirty="0">
              <a:solidFill>
                <a:srgbClr val="2F2F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762499" y="4025603"/>
            <a:ext cx="3924300" cy="100016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057900" y="5224017"/>
            <a:ext cx="2628899" cy="100366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Флот бензовозов</a:t>
            </a:r>
            <a:endParaRPr lang="ru-RU" sz="1200" b="1" dirty="0" smtClean="0">
              <a:solidFill>
                <a:srgbClr val="2F2F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auto"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2F2F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БОЛЕЕ 130 ТРАНСПОРТНЫХ СРЕДСТВ</a:t>
            </a:r>
            <a:endParaRPr lang="ru-RU" sz="1600" b="1" dirty="0">
              <a:solidFill>
                <a:srgbClr val="2F2F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762499" y="5224017"/>
            <a:ext cx="3924300" cy="1000169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27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4C8DA3-A15B-4932-BE44-95FCFB4021F1}" type="slidenum">
              <a:rPr lang="ru-RU" smtClean="0">
                <a:solidFill>
                  <a:srgbClr val="2F2F77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 smtClean="0">
              <a:solidFill>
                <a:srgbClr val="2F2F77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Рисунок 5" descr="партнество картинка 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6" y="3304292"/>
            <a:ext cx="4474358" cy="261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3458029"/>
            <a:ext cx="611371" cy="47082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765" y="4274858"/>
            <a:ext cx="1103778" cy="3933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584" y="5081798"/>
            <a:ext cx="1252071" cy="2973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94" y="5608161"/>
            <a:ext cx="692277" cy="6024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42104" y="3216249"/>
            <a:ext cx="1242811" cy="37284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61552" y="4193808"/>
            <a:ext cx="655061" cy="61412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71731" y="3106643"/>
            <a:ext cx="655061" cy="56499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03968" y="5862378"/>
            <a:ext cx="1100434" cy="42641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402" y="5230481"/>
            <a:ext cx="1153580" cy="60888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78336" y="5668040"/>
            <a:ext cx="655061" cy="5404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81009" y="5567574"/>
            <a:ext cx="472690" cy="66176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33463" y="3164511"/>
            <a:ext cx="648161" cy="59954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10" y="3260750"/>
            <a:ext cx="1211393" cy="33649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572276" y="3598993"/>
            <a:ext cx="1103412" cy="425969"/>
          </a:xfrm>
          <a:prstGeom prst="rect">
            <a:avLst/>
          </a:prstGeom>
        </p:spPr>
      </p:pic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Участники Партнерства </a:t>
            </a: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68313" y="1628774"/>
            <a:ext cx="8218486" cy="13581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</p:spPr>
        <p:txBody>
          <a:bodyPr rIns="90000">
            <a:noAutofit/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8775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4133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Font typeface="Trebuchet MS" panose="020B0603020202020204" pitchFamily="34" charset="0"/>
              <a:buChar char="–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7550" indent="-176213" algn="l" rtl="0" eaLnBrk="1" fontAlgn="base" hangingPunct="1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›"/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0011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Char char="»"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250000"/>
              <a:buNone/>
            </a:pPr>
            <a:r>
              <a:rPr lang="ru-RU" sz="13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настоящий момент участниками НП «Совет по товарным рынкам» являются профессиональные участники биржевого рынка нефтепродуктов, независимые сети АЗС и компании – конечные </a:t>
            </a:r>
            <a:r>
              <a:rPr lang="ru-RU" sz="13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потребители.</a:t>
            </a:r>
            <a:endParaRPr lang="ru-RU" sz="13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250000"/>
              <a:buNone/>
            </a:pPr>
            <a:r>
              <a:rPr lang="ru-RU" sz="13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Активы </a:t>
            </a:r>
            <a:r>
              <a:rPr lang="ru-RU" sz="13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компаний – членов НП «СПТР» расположены в Москве и Московской области, Санкт-Петербурге и Ленинградской области, Омской, Иркутской, Воронежской и Нижегородской области, Алтайского края, Ханты-Мансийского АО, Республик Татарстан, Башкортостан и Карелии, Новосибирской и Тюменской областей и других регионов </a:t>
            </a:r>
            <a:r>
              <a:rPr lang="ru-RU" sz="13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России</a:t>
            </a:r>
            <a:r>
              <a:rPr lang="ru-RU" sz="13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195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15A8-9B31-4515-BC52-7823F2B06D1F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9144" y="3573016"/>
            <a:ext cx="2520280" cy="131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700" b="1" dirty="0" smtClean="0"/>
              <a:t>Контакты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Тел.: </a:t>
            </a:r>
            <a:r>
              <a:rPr lang="ru-R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+7 (499) 500 83 77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info@s-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ptr.ru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s-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ptr.ru</a:t>
            </a:r>
            <a:endParaRPr lang="ru-RU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351" y="1356548"/>
            <a:ext cx="2457985" cy="16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6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по трубе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по трубе</Template>
  <TotalTime>25038</TotalTime>
  <Words>640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Презентация по трубе</vt:lpstr>
      <vt:lpstr>Презентация PowerPoint</vt:lpstr>
      <vt:lpstr>О Партнерстве</vt:lpstr>
      <vt:lpstr>Инициативы Партнерства</vt:lpstr>
      <vt:lpstr>Задачи Партнерства</vt:lpstr>
      <vt:lpstr>Задачи Партнерства</vt:lpstr>
      <vt:lpstr>Партнерство в цифрах</vt:lpstr>
      <vt:lpstr>Участники Партнерства </vt:lpstr>
      <vt:lpstr>Контакты  Тел.: +7 (499) 500 83 77 e-mail: info@s-ptr.ru www: s-ptr.ru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транспортной инфраструктуры на базе кинотеатров ФГУП</dc:title>
  <dc:creator>Timur</dc:creator>
  <cp:lastModifiedBy>Мороз Илья Викторович</cp:lastModifiedBy>
  <cp:revision>773</cp:revision>
  <dcterms:created xsi:type="dcterms:W3CDTF">2010-11-24T13:05:14Z</dcterms:created>
  <dcterms:modified xsi:type="dcterms:W3CDTF">2018-09-20T08:24:21Z</dcterms:modified>
</cp:coreProperties>
</file>