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34"/>
  </p:notes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C00000"/>
            </a:solidFill>
          </c:spPr>
          <c:invertIfNegative val="0"/>
          <c:dLbls>
            <c:dLbl>
              <c:idx val="1"/>
              <c:layout>
                <c:manualLayout>
                  <c:x val="2.8328611898016994E-2"/>
                  <c:y val="2.35294117647058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164305949008502E-2"/>
                  <c:y val="7.84313725490196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7214353163361669E-3"/>
                  <c:y val="2.35294117647058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Лист1!$C$7:$C$19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Лист1!$D$7:$D$19</c:f>
              <c:numCache>
                <c:formatCode>General</c:formatCode>
                <c:ptCount val="13"/>
                <c:pt idx="0">
                  <c:v>110</c:v>
                </c:pt>
                <c:pt idx="1">
                  <c:v>100</c:v>
                </c:pt>
                <c:pt idx="2">
                  <c:v>85</c:v>
                </c:pt>
                <c:pt idx="3">
                  <c:v>76</c:v>
                </c:pt>
                <c:pt idx="4">
                  <c:v>84</c:v>
                </c:pt>
                <c:pt idx="5">
                  <c:v>81</c:v>
                </c:pt>
                <c:pt idx="6">
                  <c:v>62</c:v>
                </c:pt>
                <c:pt idx="7">
                  <c:v>52</c:v>
                </c:pt>
                <c:pt idx="8">
                  <c:v>55</c:v>
                </c:pt>
                <c:pt idx="9">
                  <c:v>48</c:v>
                </c:pt>
                <c:pt idx="10">
                  <c:v>35</c:v>
                </c:pt>
                <c:pt idx="11">
                  <c:v>18</c:v>
                </c:pt>
                <c:pt idx="1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90560"/>
        <c:axId val="33092352"/>
      </c:barChart>
      <c:catAx>
        <c:axId val="3309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92352"/>
        <c:crosses val="autoZero"/>
        <c:auto val="1"/>
        <c:lblAlgn val="ctr"/>
        <c:lblOffset val="100"/>
        <c:noMultiLvlLbl val="0"/>
      </c:catAx>
      <c:valAx>
        <c:axId val="33092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090560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spPr>
    <a:solidFill>
      <a:srgbClr val="44546A">
        <a:lumMod val="20000"/>
        <a:lumOff val="80000"/>
      </a:srgbClr>
    </a:solidFill>
    <a:ln w="25400" cap="flat" cmpd="sng" algn="ctr">
      <a:solidFill>
        <a:srgbClr val="5B9BD5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08273581808603E-2"/>
          <c:y val="8.0163790223353987E-2"/>
          <c:w val="0.68369094488188986"/>
          <c:h val="0.7551441177130792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Прирост  запасов жидких УВС (нефть+конденсат) за счет разведки 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877.7</c:v>
                </c:pt>
                <c:pt idx="1">
                  <c:v>656</c:v>
                </c:pt>
                <c:pt idx="2">
                  <c:v>1166.172</c:v>
                </c:pt>
                <c:pt idx="3">
                  <c:v>708.7</c:v>
                </c:pt>
                <c:pt idx="4">
                  <c:v>890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B6-4647-8ED0-586394E9D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45688704"/>
        <c:axId val="45690240"/>
      </c:bar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Извлечено из недр (добыча + потери)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641.79999999999995</c:v>
                </c:pt>
                <c:pt idx="1">
                  <c:v>607.4</c:v>
                </c:pt>
                <c:pt idx="2">
                  <c:v>597.6</c:v>
                </c:pt>
                <c:pt idx="3">
                  <c:v>601.70000000000005</c:v>
                </c:pt>
                <c:pt idx="4">
                  <c:v>601.70000000000005</c:v>
                </c:pt>
                <c:pt idx="5">
                  <c:v>602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B6-4647-8ED0-586394E9D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88704"/>
        <c:axId val="45690240"/>
      </c:lineChart>
      <c:catAx>
        <c:axId val="456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90240"/>
        <c:crosses val="autoZero"/>
        <c:auto val="1"/>
        <c:lblAlgn val="ctr"/>
        <c:lblOffset val="100"/>
        <c:noMultiLvlLbl val="0"/>
      </c:catAx>
      <c:valAx>
        <c:axId val="45690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68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3922253655494"/>
          <c:y val="9.2469621852823952E-2"/>
          <c:w val="0.85557188274000961"/>
          <c:h val="0.7837546348373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6.4322021367047441E-2"/>
                  <c:y val="6.72306586676665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 </a:t>
                    </a:r>
                    <a:r>
                      <a:rPr lang="ru-RU" dirty="0" smtClean="0"/>
                      <a:t>млрд. </a:t>
                    </a:r>
                    <a:r>
                      <a:rPr lang="ru-RU" dirty="0"/>
                      <a:t>бар.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layout>
                <c:manualLayout>
                  <c:x val="1.8832391713747648E-2"/>
                  <c:y val="6.88705234159786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  <a:r>
                      <a:rPr lang="ru-RU" dirty="0"/>
                      <a:t> </a:t>
                    </a:r>
                    <a:r>
                      <a:rPr lang="ru-RU" sz="1000" b="0" i="0" u="none" strike="noStrike" baseline="0" dirty="0" smtClean="0">
                        <a:effectLst/>
                      </a:rPr>
                      <a:t>млрд. </a:t>
                    </a:r>
                    <a:r>
                      <a:rPr lang="ru-RU" sz="1000" b="0" i="0" u="none" strike="noStrike" baseline="0" dirty="0">
                        <a:effectLst/>
                      </a:rPr>
                      <a:t>бар.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Лист1!$C$14:$C$19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Лист1!$E$14:$E$19</c:f>
              <c:numCache>
                <c:formatCode>General</c:formatCode>
                <c:ptCount val="6"/>
                <c:pt idx="0">
                  <c:v>30</c:v>
                </c:pt>
                <c:pt idx="1">
                  <c:v>28</c:v>
                </c:pt>
                <c:pt idx="2">
                  <c:v>22</c:v>
                </c:pt>
                <c:pt idx="3">
                  <c:v>12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65696"/>
        <c:axId val="33167232"/>
      </c:barChart>
      <c:dateAx>
        <c:axId val="3316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67232"/>
        <c:crosses val="autoZero"/>
        <c:auto val="0"/>
        <c:lblOffset val="100"/>
        <c:baseTimeUnit val="days"/>
        <c:majorUnit val="1"/>
      </c:dateAx>
      <c:valAx>
        <c:axId val="3316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165696"/>
        <c:crossesAt val="1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spPr>
    <a:solidFill>
      <a:srgbClr val="A5A5A5">
        <a:lumMod val="20000"/>
        <a:lumOff val="80000"/>
      </a:srgbClr>
    </a:solidFill>
    <a:ln w="25400" cap="flat" cmpd="sng" algn="ctr">
      <a:solidFill>
        <a:srgbClr val="5B9BD5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Лист1!$C$5:$C$32</c:f>
              <c:numCache>
                <c:formatCode>0.00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-200</c:v>
                </c:pt>
                <c:pt idx="4">
                  <c:v>-400</c:v>
                </c:pt>
                <c:pt idx="5">
                  <c:v>-350</c:v>
                </c:pt>
                <c:pt idx="6">
                  <c:v>-250</c:v>
                </c:pt>
                <c:pt idx="7">
                  <c:v>80</c:v>
                </c:pt>
                <c:pt idx="8">
                  <c:v>140</c:v>
                </c:pt>
                <c:pt idx="9">
                  <c:v>250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280</c:v>
                </c:pt>
                <c:pt idx="14">
                  <c:v>260</c:v>
                </c:pt>
                <c:pt idx="15">
                  <c:v>240</c:v>
                </c:pt>
                <c:pt idx="16">
                  <c:v>200</c:v>
                </c:pt>
                <c:pt idx="17">
                  <c:v>180</c:v>
                </c:pt>
                <c:pt idx="18">
                  <c:v>160</c:v>
                </c:pt>
                <c:pt idx="19">
                  <c:v>130</c:v>
                </c:pt>
                <c:pt idx="20">
                  <c:v>110</c:v>
                </c:pt>
                <c:pt idx="21">
                  <c:v>90</c:v>
                </c:pt>
                <c:pt idx="22">
                  <c:v>75</c:v>
                </c:pt>
                <c:pt idx="23">
                  <c:v>60</c:v>
                </c:pt>
                <c:pt idx="24">
                  <c:v>45</c:v>
                </c:pt>
                <c:pt idx="25">
                  <c:v>25</c:v>
                </c:pt>
                <c:pt idx="26">
                  <c:v>20</c:v>
                </c:pt>
                <c:pt idx="2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18944"/>
        <c:axId val="33220480"/>
      </c:barChart>
      <c:catAx>
        <c:axId val="33218944"/>
        <c:scaling>
          <c:orientation val="minMax"/>
        </c:scaling>
        <c:delete val="0"/>
        <c:axPos val="b"/>
        <c:majorTickMark val="out"/>
        <c:minorTickMark val="none"/>
        <c:tickLblPos val="none"/>
        <c:crossAx val="33220480"/>
        <c:crosses val="autoZero"/>
        <c:auto val="1"/>
        <c:lblAlgn val="ctr"/>
        <c:lblOffset val="100"/>
        <c:noMultiLvlLbl val="0"/>
      </c:catAx>
      <c:valAx>
        <c:axId val="3322048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3218944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 w="25400" cap="flat" cmpd="sng" algn="ctr">
      <a:solidFill>
        <a:srgbClr val="4F81B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4F81BD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4F81BD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4F81BD"/>
                </a:solidFill>
              </a:ln>
            </c:spPr>
          </c:dPt>
          <c:val>
            <c:numRef>
              <c:f>Лист1!$E$4:$E$32</c:f>
              <c:numCache>
                <c:formatCode>0.00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-150</c:v>
                </c:pt>
                <c:pt idx="4">
                  <c:v>-200</c:v>
                </c:pt>
                <c:pt idx="5">
                  <c:v>-400</c:v>
                </c:pt>
                <c:pt idx="6">
                  <c:v>-350</c:v>
                </c:pt>
                <c:pt idx="7">
                  <c:v>-250</c:v>
                </c:pt>
                <c:pt idx="8">
                  <c:v>80</c:v>
                </c:pt>
                <c:pt idx="9">
                  <c:v>140</c:v>
                </c:pt>
                <c:pt idx="10">
                  <c:v>250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280</c:v>
                </c:pt>
                <c:pt idx="15">
                  <c:v>260</c:v>
                </c:pt>
                <c:pt idx="16">
                  <c:v>240</c:v>
                </c:pt>
                <c:pt idx="17">
                  <c:v>200</c:v>
                </c:pt>
                <c:pt idx="18">
                  <c:v>180</c:v>
                </c:pt>
                <c:pt idx="19">
                  <c:v>160</c:v>
                </c:pt>
                <c:pt idx="20">
                  <c:v>130</c:v>
                </c:pt>
                <c:pt idx="21">
                  <c:v>110</c:v>
                </c:pt>
                <c:pt idx="22">
                  <c:v>90</c:v>
                </c:pt>
                <c:pt idx="23">
                  <c:v>75</c:v>
                </c:pt>
                <c:pt idx="24">
                  <c:v>60</c:v>
                </c:pt>
                <c:pt idx="25">
                  <c:v>45</c:v>
                </c:pt>
                <c:pt idx="26">
                  <c:v>25</c:v>
                </c:pt>
                <c:pt idx="27">
                  <c:v>20</c:v>
                </c:pt>
                <c:pt idx="28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26720"/>
        <c:axId val="43728256"/>
      </c:barChart>
      <c:catAx>
        <c:axId val="43726720"/>
        <c:scaling>
          <c:orientation val="minMax"/>
        </c:scaling>
        <c:delete val="0"/>
        <c:axPos val="b"/>
        <c:majorTickMark val="out"/>
        <c:minorTickMark val="none"/>
        <c:tickLblPos val="none"/>
        <c:crossAx val="43728256"/>
        <c:crosses val="autoZero"/>
        <c:auto val="1"/>
        <c:lblAlgn val="ctr"/>
        <c:lblOffset val="100"/>
        <c:noMultiLvlLbl val="0"/>
      </c:catAx>
      <c:valAx>
        <c:axId val="437282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3726720"/>
        <c:crosses val="autoZero"/>
        <c:crossBetween val="between"/>
      </c:valAx>
      <c:spPr>
        <a:solidFill>
          <a:srgbClr val="4BACC6">
            <a:lumMod val="20000"/>
            <a:lumOff val="80000"/>
          </a:srgbClr>
        </a:solidFill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 w="25400" cap="flat" cmpd="sng" algn="ctr">
      <a:solidFill>
        <a:srgbClr val="4F81B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5579615048119"/>
          <c:y val="5.1400554097404488E-2"/>
          <c:w val="0.7891268863971459"/>
          <c:h val="0.897198891805190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val>
            <c:numRef>
              <c:f>Лист1!$G$1:$G$32</c:f>
              <c:numCache>
                <c:formatCode>0.00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-200</c:v>
                </c:pt>
                <c:pt idx="8">
                  <c:v>-400</c:v>
                </c:pt>
                <c:pt idx="9">
                  <c:v>-350</c:v>
                </c:pt>
                <c:pt idx="10">
                  <c:v>-250</c:v>
                </c:pt>
                <c:pt idx="11">
                  <c:v>80</c:v>
                </c:pt>
                <c:pt idx="12">
                  <c:v>140</c:v>
                </c:pt>
                <c:pt idx="13">
                  <c:v>250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280</c:v>
                </c:pt>
                <c:pt idx="18">
                  <c:v>260</c:v>
                </c:pt>
                <c:pt idx="19">
                  <c:v>240</c:v>
                </c:pt>
                <c:pt idx="20">
                  <c:v>200</c:v>
                </c:pt>
                <c:pt idx="21">
                  <c:v>180</c:v>
                </c:pt>
                <c:pt idx="22">
                  <c:v>160</c:v>
                </c:pt>
                <c:pt idx="23">
                  <c:v>130</c:v>
                </c:pt>
                <c:pt idx="24">
                  <c:v>110</c:v>
                </c:pt>
                <c:pt idx="25">
                  <c:v>90</c:v>
                </c:pt>
                <c:pt idx="26">
                  <c:v>75</c:v>
                </c:pt>
                <c:pt idx="27">
                  <c:v>60</c:v>
                </c:pt>
                <c:pt idx="28">
                  <c:v>45</c:v>
                </c:pt>
                <c:pt idx="29">
                  <c:v>25</c:v>
                </c:pt>
                <c:pt idx="30">
                  <c:v>20</c:v>
                </c:pt>
                <c:pt idx="3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44640"/>
        <c:axId val="43758720"/>
      </c:barChart>
      <c:catAx>
        <c:axId val="43744640"/>
        <c:scaling>
          <c:orientation val="minMax"/>
        </c:scaling>
        <c:delete val="0"/>
        <c:axPos val="b"/>
        <c:majorTickMark val="out"/>
        <c:minorTickMark val="none"/>
        <c:tickLblPos val="none"/>
        <c:crossAx val="43758720"/>
        <c:crosses val="autoZero"/>
        <c:auto val="1"/>
        <c:lblAlgn val="ctr"/>
        <c:lblOffset val="100"/>
        <c:noMultiLvlLbl val="0"/>
      </c:catAx>
      <c:valAx>
        <c:axId val="4375872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3744640"/>
        <c:crosses val="autoZero"/>
        <c:crossBetween val="between"/>
      </c:valAx>
      <c:spPr>
        <a:solidFill>
          <a:srgbClr val="8064A2">
            <a:lumMod val="40000"/>
            <a:lumOff val="60000"/>
          </a:srgbClr>
        </a:solidFill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 w="25400" cap="flat" cmpd="sng" algn="ctr">
      <a:solidFill>
        <a:srgbClr val="4F81B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08273581808603E-2"/>
          <c:y val="8.0163790223353987E-2"/>
          <c:w val="0.87549389884713602"/>
          <c:h val="0.8099902772664689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0.11140774299870811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13,7*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72-44CF-8130-3BA911CDA7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14,7*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72-44CF-8130-3BA911CDA7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15.5</c:v>
                </c:pt>
                <c:pt idx="1">
                  <c:v>16.3</c:v>
                </c:pt>
                <c:pt idx="2">
                  <c:v>13.5</c:v>
                </c:pt>
                <c:pt idx="3">
                  <c:v>13.6</c:v>
                </c:pt>
                <c:pt idx="4">
                  <c:v>13.7</c:v>
                </c:pt>
                <c:pt idx="5">
                  <c:v>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B2-4C45-B6CF-9F73F427A8DF}"/>
            </c:ext>
          </c:extLst>
        </c:ser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Средства недропользователей</c:v>
                </c:pt>
              </c:strCache>
            </c:strRef>
          </c:tx>
          <c:spPr>
            <a:solidFill>
              <a:srgbClr val="3F78BC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201</c:v>
                </c:pt>
                <c:pt idx="1">
                  <c:v>309</c:v>
                </c:pt>
                <c:pt idx="2">
                  <c:v>251</c:v>
                </c:pt>
                <c:pt idx="3">
                  <c:v>252.2</c:v>
                </c:pt>
                <c:pt idx="4">
                  <c:v>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B2-4C45-B6CF-9F73F427A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601536"/>
        <c:axId val="45603072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Категория 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216.5</c:v>
                </c:pt>
                <c:pt idx="1">
                  <c:v>325.3</c:v>
                </c:pt>
                <c:pt idx="2">
                  <c:v>264.5</c:v>
                </c:pt>
                <c:pt idx="3">
                  <c:v>265.8</c:v>
                </c:pt>
                <c:pt idx="4">
                  <c:v>316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B2-4C45-B6CF-9F73F427A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01536"/>
        <c:axId val="45603072"/>
      </c:lineChart>
      <c:catAx>
        <c:axId val="4560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03072"/>
        <c:crosses val="autoZero"/>
        <c:auto val="1"/>
        <c:lblAlgn val="ctr"/>
        <c:lblOffset val="0"/>
        <c:noMultiLvlLbl val="0"/>
      </c:catAx>
      <c:valAx>
        <c:axId val="45603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60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08273581808603E-2"/>
          <c:y val="8.0163790223353987E-2"/>
          <c:w val="0.87549389884713602"/>
          <c:h val="0.80999027726646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Средства недропользователей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18.399999999999999</c:v>
                </c:pt>
                <c:pt idx="1">
                  <c:v>11</c:v>
                </c:pt>
                <c:pt idx="2">
                  <c:v>5.7</c:v>
                </c:pt>
                <c:pt idx="3">
                  <c:v>0.4</c:v>
                </c:pt>
                <c:pt idx="4">
                  <c:v>6.3</c:v>
                </c:pt>
                <c:pt idx="5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B2-4C45-B6CF-9F73F427A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279296"/>
        <c:axId val="46285184"/>
      </c:barChart>
      <c:catAx>
        <c:axId val="4627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85184"/>
        <c:crosses val="autoZero"/>
        <c:auto val="1"/>
        <c:lblAlgn val="ctr"/>
        <c:lblOffset val="0"/>
        <c:noMultiLvlLbl val="0"/>
      </c:catAx>
      <c:valAx>
        <c:axId val="46285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27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08273581808603E-2"/>
          <c:y val="8.0163790223353987E-2"/>
          <c:w val="0.94608254448158924"/>
          <c:h val="0.80999027726646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Средства недропользователей</c:v>
                </c:pt>
              </c:strCache>
            </c:strRef>
          </c:tx>
          <c:spPr>
            <a:solidFill>
              <a:srgbClr val="7596E5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44.8</c:v>
                </c:pt>
                <c:pt idx="1">
                  <c:v>32.200000000000003</c:v>
                </c:pt>
                <c:pt idx="2">
                  <c:v>20.2</c:v>
                </c:pt>
                <c:pt idx="3">
                  <c:v>29.9</c:v>
                </c:pt>
                <c:pt idx="4">
                  <c:v>12.4</c:v>
                </c:pt>
                <c:pt idx="5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B2-4C45-B6CF-9F73F427A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326528"/>
        <c:axId val="46328064"/>
      </c:barChart>
      <c:catAx>
        <c:axId val="4632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28064"/>
        <c:crosses val="autoZero"/>
        <c:auto val="1"/>
        <c:lblAlgn val="ctr"/>
        <c:lblOffset val="0"/>
        <c:noMultiLvlLbl val="0"/>
      </c:catAx>
      <c:valAx>
        <c:axId val="46328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32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08194808982216E-2"/>
          <c:y val="6.3144239663604163E-2"/>
          <c:w val="0.68369094488188986"/>
          <c:h val="0.5977140307094204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Прирост  запасов жидких УВС (нефть+конденсат) за счет разведки </c:v>
                </c:pt>
              </c:strCache>
            </c:strRef>
          </c:tx>
          <c:spPr>
            <a:solidFill>
              <a:srgbClr val="F0C39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613.79999999999995</c:v>
                </c:pt>
                <c:pt idx="1">
                  <c:v>666.3</c:v>
                </c:pt>
                <c:pt idx="2">
                  <c:v>654.875</c:v>
                </c:pt>
                <c:pt idx="3">
                  <c:v>571</c:v>
                </c:pt>
                <c:pt idx="4">
                  <c:v>550</c:v>
                </c:pt>
                <c:pt idx="5">
                  <c:v>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B6-4647-8ED0-586394E9D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45762432"/>
        <c:axId val="45763968"/>
      </c:bar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Извлечено из недр (добыча + потери)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план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518.6</c:v>
                </c:pt>
                <c:pt idx="1">
                  <c:v>521.83699999999999</c:v>
                </c:pt>
                <c:pt idx="2">
                  <c:v>528.6</c:v>
                </c:pt>
                <c:pt idx="3">
                  <c:v>541</c:v>
                </c:pt>
                <c:pt idx="4">
                  <c:v>541</c:v>
                </c:pt>
                <c:pt idx="5">
                  <c:v>541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B6-4647-8ED0-586394E9D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2432"/>
        <c:axId val="45763968"/>
      </c:lineChart>
      <c:catAx>
        <c:axId val="457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63968"/>
        <c:crosses val="autoZero"/>
        <c:auto val="1"/>
        <c:lblAlgn val="ctr"/>
        <c:lblOffset val="100"/>
        <c:noMultiLvlLbl val="0"/>
      </c:catAx>
      <c:valAx>
        <c:axId val="4576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76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01CE-9F84-4F3F-9F36-92F9EF112B2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A1FB-54DC-4770-A5E3-0F8F74940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4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798E0-A0F2-4288-947E-E766B5C226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798E0-A0F2-4288-947E-E766B5C226D6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798E0-A0F2-4288-947E-E766B5C226D6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798E0-A0F2-4288-947E-E766B5C226D6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798E0-A0F2-4288-947E-E766B5C226D6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771C-0453-43E2-BB42-3C1D4AD809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E9BE-BB43-47BE-A0E5-B9192FDB7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4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6059-1851-40E0-9EB9-46A165976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7A53-19E5-4354-B86F-10E3E0AA6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2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0620-ACCE-4155-9167-EE68DDCA1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C732-A97C-425E-BCA9-DD32564A9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0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2CE8-3241-4C74-9FE6-74D2B4091F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E9BE-BB43-47BE-A0E5-B9192FDB7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4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9A38-8AE7-4E82-8436-BB7DBD8F04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CDC9-D28F-47F0-86E4-0E4317051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2587-EB14-4D8C-BE1C-FBEE1C26DC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C112-8AFD-40FE-9520-6E50BE92F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5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315E-B72C-45EA-92AD-B8C87D5160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9E8E-AC59-44F0-BAE6-4A450D099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0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1378-6240-4493-8C72-4026DC1B0C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E492-FB8E-4F24-B34C-19874D4E8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7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8571-1C22-443B-AC84-92F407FBAD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01BD-B712-4D72-A43A-974978C0D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4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B74-EF41-4558-AE8C-2DEA4D831E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B221-5BB8-4674-A392-5459981B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69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ECEC-6E5F-4383-8BD1-07ECBCD96F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B398-1A99-4F9F-B429-8828C73F7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0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7B55-945D-4FFF-B253-39D425441B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CDC9-D28F-47F0-86E4-0E4317051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55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5322-A20B-4A6F-BCA8-675D10432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CF85-1A54-435E-B4B3-4DD2D0072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46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3DE8-2CF8-48A9-9654-7D9361A6B1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7A53-19E5-4354-B86F-10E3E0AA6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23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6F1B-9163-4AB6-8962-F18342C953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C732-A97C-425E-BCA9-DD32564A9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01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BC52-67B7-40A8-BB8F-BE75325A5C88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72BE-792B-4746-A9B7-75BE3E885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594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7A23-049E-407A-B788-BD51A621A8F0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290B-5676-4C07-918E-B10549B67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685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53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AF5E-0916-4DF3-B7C8-22416F89E911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4436-2778-4D9F-B0D8-13969FE5B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201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6652-8EC3-4C7A-B887-244FF8D553A0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A004-2FE5-4E29-B8D7-AC0A93D4C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9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A9BE-14B6-4E5C-854E-34D1693D5813}" type="datetime1">
              <a:rPr lang="ru-RU" smtClean="0"/>
              <a:t>24.10.2018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B1A6-9FA9-4156-A0A9-0C74BA3013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717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EB76-2A76-4440-84AE-10F4E542D303}" type="datetime1">
              <a:rPr lang="ru-RU" smtClean="0"/>
              <a:t>24.10.2018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7147-FB84-4164-82C3-C8D6A46BF0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90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9E4A-9C36-4F1D-8555-7079973F28CE}" type="datetime1">
              <a:rPr lang="ru-RU" smtClean="0"/>
              <a:t>24.10.2018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AF9A-B6F5-4E99-BE9F-AF645232CF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36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FFAC-2DFF-41B9-9787-229C2573CA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C112-8AFD-40FE-9520-6E50BE92F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99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4C92-ED4F-4A00-B8F8-A1C5DB09DDDE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489E-9E26-47A9-BFBD-FA9E8F0C85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033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129-6D46-4D99-B12C-75BED33F1246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92FF-02C5-42EE-9A7F-3E02FD27F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888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179C-37DD-4C46-AFB7-529EF2F3BB76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62CA-6959-4133-AA91-C71ECA91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143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1CCA-D6F9-4C6A-AA8C-EEF8012AF68B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D8FA-DAA8-485A-830D-4C3A03C17D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667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7295-318C-414E-9AF2-CA6E54EED8FF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D6DC-251B-49F9-8F27-C5466A6EB6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027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9971-D9DE-4B8C-AF5A-799A2037224F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1190-6F20-4A29-8F76-6FAAF50FE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7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53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76A4-45C1-4103-BB97-86AA627FE9A5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84DE-8B5D-4404-9B5E-35DA25C5D8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07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7FFE-04E8-468C-9915-7A7659A38318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0F09-3B7B-46F9-9B1C-4E8F23C333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873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B622-188B-4F67-9352-A6347EA28157}" type="datetime1">
              <a:rPr lang="ru-RU" smtClean="0"/>
              <a:t>24.10.2018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8939-AA23-4664-86FC-2434B118C4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211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3C66-2166-4EDB-AD54-B554A5EB2F21}" type="datetime1">
              <a:rPr lang="ru-RU" smtClean="0"/>
              <a:t>24.10.2018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EB69-0EC8-4B5C-A0B8-DCB86422DC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83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87EC-8B35-4EDA-9E43-9FC33C0ADC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9E8E-AC59-44F0-BAE6-4A450D099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30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310E-5F39-4969-BEEF-FD8FA8B3BE49}" type="datetime1">
              <a:rPr lang="ru-RU" smtClean="0"/>
              <a:t>24.10.2018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7A5A-ACED-46E3-8EF3-B415B1571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910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FBF9-8C3E-485F-BB6A-9E58F74297B2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79A9-A016-423F-A91C-14016D564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421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5A7F-EFE9-4604-86E4-116676CC74F5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F2F5-89F9-47A5-86C0-0ABEFA23DE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540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9D8C-E265-4F79-9B6F-33FF2610F779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DA07-6BEE-4477-9721-5ABBC708C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68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21AE-4519-4103-A74E-F52BC52544E0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BB57-6C8A-4380-88DD-EDB321D4C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4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D488-6EF7-4DA9-B472-1D58BE82B7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E492-FB8E-4F24-B34C-19874D4E8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0FC1-20FE-4001-BD5A-3E61817F7E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01BD-B712-4D72-A43A-974978C0D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4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F31D-20C7-430F-A6E1-EC82FD75B3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B221-5BB8-4674-A392-5459981B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5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D6A1-4F56-4700-9C51-12B7557F36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B398-1A99-4F9F-B429-8828C73F7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5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9246-8C12-46A2-8508-1A9CD2E747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CF85-1A54-435E-B4B3-4DD2D0072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0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B530A0-6431-4720-834F-AEEC593DDE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0C2D2-1651-4FB1-8AFE-9E1E57E5B3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3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897AAB-3EE5-49AC-9F2F-CF2B1E4812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0C2D2-1651-4FB1-8AFE-9E1E57E5B3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4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7D261F-198F-44DF-A4B8-A7F5C945B063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B25BA-0640-4060-AB57-659212AE0AA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40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EBEE78C-C463-44F1-BCA1-4D4550D8EA5C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792B-4CEC-4C0A-A7FA-650C2149550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0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 txBox="1">
            <a:spLocks/>
          </p:cNvSpPr>
          <p:nvPr/>
        </p:nvSpPr>
        <p:spPr>
          <a:xfrm>
            <a:off x="467544" y="5231515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ysClr val="windowText" lastClr="000000">
                    <a:tint val="75000"/>
                  </a:sysClr>
                </a:solidFill>
              </a:rPr>
              <a:t>ОРЕЛ А.В. Минприроды России</a:t>
            </a:r>
            <a:endParaRPr lang="ru-RU" sz="2400" b="1" dirty="0">
              <a:solidFill>
                <a:sysClr val="windowText" lastClr="000000">
                  <a:tint val="75000"/>
                </a:sys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0080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ПРОБЛЕМЫ ГЕОЛОГОРАЗВЕДКИ </a:t>
            </a:r>
          </a:p>
          <a:p>
            <a:r>
              <a:rPr lang="ru-RU" sz="3600" b="1" dirty="0">
                <a:solidFill>
                  <a:prstClr val="black"/>
                </a:solidFill>
              </a:rPr>
              <a:t>И ПУТИ ОСВОЕНИЯ ТРИЗ</a:t>
            </a:r>
          </a:p>
        </p:txBody>
      </p:sp>
    </p:spTree>
    <p:extLst>
      <p:ext uri="{BB962C8B-B14F-4D97-AF65-F5344CB8AC3E}">
        <p14:creationId xmlns:p14="http://schemas.microsoft.com/office/powerpoint/2010/main" val="10293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2"/>
            <a:ext cx="7965830" cy="89852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2400" b="1" dirty="0" smtClean="0">
                <a:latin typeface="+mn-lt"/>
                <a:cs typeface="Times New Roman" pitchFamily="18" charset="0"/>
              </a:rPr>
              <a:t>ЭКОНОМИЧЕСКИЕ СЛЕДСТВИЯ ОТРАСЛЕВЫХ ПРОБЛЕМ</a:t>
            </a:r>
            <a:endParaRPr lang="ru-RU" alt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56383"/>
            <a:ext cx="899592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10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63" y="3284984"/>
            <a:ext cx="1475510" cy="285986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470" y="1052736"/>
            <a:ext cx="7553393" cy="5509200"/>
          </a:xfrm>
          <a:prstGeom prst="rect">
            <a:avLst/>
          </a:prstGeom>
          <a:solidFill>
            <a:srgbClr val="F0ECE8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Возрастает стоимость геологоразведочных работ как в новых, так и в действующих провинциях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Высокая стоимость поисковых ГРР в новых регионах повышает пороговые значения запасов целевого коммерческого открытия – риск ГРР может оправдать только возможность КРУПНОГО открытия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Однако недостаточная региональная (ранних стадий ГРР) изученность новых удаленных регионов не позволяет правильно оценить перспективы и повышает риск неудачных поисков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Снижается эффективность поисков в действующих (старых) регионах вследствие растущих затрат на ГРР и снижения размеров новых месторождений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Высокие барьеры для выхода на «рынок» новых игроков:</a:t>
            </a:r>
          </a:p>
          <a:p>
            <a:pPr marL="742845" lvl="1" indent="-28575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Возрастание стоимости ГРР и их высокие риски делают их доступными только для крупных компаний</a:t>
            </a:r>
          </a:p>
          <a:p>
            <a:pPr marL="742845" lvl="1" indent="-28575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Регуляторные барьеры (получение прав пользования, передача лицензий и т.п.) сдерживают развитие специализированных компаний для освоения мелких и «остаточных» месторождений в старых регионах</a:t>
            </a:r>
          </a:p>
        </p:txBody>
      </p:sp>
    </p:spTree>
    <p:extLst>
      <p:ext uri="{BB962C8B-B14F-4D97-AF65-F5344CB8AC3E}">
        <p14:creationId xmlns:p14="http://schemas.microsoft.com/office/powerpoint/2010/main" val="6131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"/>
            <a:ext cx="9144000" cy="6858000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4631" y="6492875"/>
            <a:ext cx="810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666635"/>
                </a:solidFill>
              </a:rPr>
              <a:t>11</a:t>
            </a:r>
            <a:endParaRPr lang="ru-RU" sz="1800" dirty="0">
              <a:solidFill>
                <a:srgbClr val="66663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11" y="11663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ОСНОВНЫЕ НАПРАВЛЕНИЯ И МЕРЫ ПО РАЗВИТИЮ МСБ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19" y="1389984"/>
            <a:ext cx="4143676" cy="5139869"/>
          </a:xfrm>
          <a:prstGeom prst="rect">
            <a:avLst/>
          </a:prstGeom>
          <a:solidFill>
            <a:srgbClr val="F0ECE8"/>
          </a:solidFill>
          <a:ln w="28575">
            <a:solidFill>
              <a:srgbClr val="8B8682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ГРР и освоение новых перспективных провинций и регионов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Изучение и освоение глубоких структурных этажей действующих провинций 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Геологическое изучение и стимулирование освоения ТРИЗ (сланцевые типы УВС, труднообогатимые и бедные руды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Активизация освоения мелких месторождений в старых регионах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Повышение эффективности извлечения (КИН, </a:t>
            </a:r>
            <a:r>
              <a:rPr lang="ru-RU" dirty="0" err="1">
                <a:solidFill>
                  <a:prstClr val="black"/>
                </a:solidFill>
              </a:rPr>
              <a:t>подгазовые</a:t>
            </a:r>
            <a:r>
              <a:rPr lang="ru-RU" dirty="0">
                <a:solidFill>
                  <a:prstClr val="black"/>
                </a:solidFill>
              </a:rPr>
              <a:t> залежи, отработка истощенных месторождений)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1193" y="1384297"/>
            <a:ext cx="4143676" cy="5386090"/>
          </a:xfrm>
          <a:prstGeom prst="rect">
            <a:avLst/>
          </a:prstGeom>
          <a:solidFill>
            <a:srgbClr val="F0ECE8"/>
          </a:solidFill>
          <a:ln w="28575">
            <a:solidFill>
              <a:srgbClr val="8B8682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Развитие системных региональных работ, обобщение результатов, обеспечение доступности информации  - актуализация ВИПР, создание ЕФГ, региональное изучение ТРИЗ и др.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Экономические меры стимулирования ГРР - максимизация вычетов затрат на ГРР, расширение льгот для новых проектов, льготы для проектов глубокого бурения и др.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Снижение административных и экономических порогов входа на рынок – развитие «заявительного принципа»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Стимулирование освоения мелких и </a:t>
            </a:r>
            <a:r>
              <a:rPr lang="ru-RU" sz="1400" dirty="0" err="1">
                <a:solidFill>
                  <a:prstClr val="black"/>
                </a:solidFill>
              </a:rPr>
              <a:t>низкодебитных</a:t>
            </a:r>
            <a:r>
              <a:rPr lang="ru-RU" sz="1400" dirty="0">
                <a:solidFill>
                  <a:prstClr val="black"/>
                </a:solidFill>
              </a:rPr>
              <a:t> месторождений - льготирование, упрощение доступа, передача лицензий и др.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Повышение эффективности разработки </a:t>
            </a:r>
            <a:r>
              <a:rPr lang="ru-RU" sz="1400" dirty="0" err="1">
                <a:solidFill>
                  <a:prstClr val="black"/>
                </a:solidFill>
              </a:rPr>
              <a:t>подгазовых</a:t>
            </a:r>
            <a:r>
              <a:rPr lang="ru-RU" sz="1400" dirty="0">
                <a:solidFill>
                  <a:prstClr val="black"/>
                </a:solidFill>
              </a:rPr>
              <a:t> залежей, повышение эффективности извлечения конденсата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Формирование нормативной базы для освоения техногенных месторождений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4" y="887486"/>
            <a:ext cx="20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НАПРАВЛЕНИЯ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3697" y="859114"/>
            <a:ext cx="117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МЕРЫ</a:t>
            </a:r>
          </a:p>
        </p:txBody>
      </p:sp>
    </p:spTree>
    <p:extLst>
      <p:ext uri="{BB962C8B-B14F-4D97-AF65-F5344CB8AC3E}">
        <p14:creationId xmlns:p14="http://schemas.microsoft.com/office/powerpoint/2010/main" val="31012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56383"/>
            <a:ext cx="899592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12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5318" y="2501822"/>
            <a:ext cx="7743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СОВРЕМЕННОЕ СОСТОЯНИЕ ГРР </a:t>
            </a:r>
          </a:p>
          <a:p>
            <a:r>
              <a:rPr lang="ru-RU" sz="2800" b="1" dirty="0">
                <a:solidFill>
                  <a:prstClr val="black"/>
                </a:solidFill>
              </a:rPr>
              <a:t>НА УГЛЕВОДОРОДНОЕ СЫРЬЕ</a:t>
            </a:r>
          </a:p>
        </p:txBody>
      </p:sp>
    </p:spTree>
    <p:extLst>
      <p:ext uri="{BB962C8B-B14F-4D97-AF65-F5344CB8AC3E}">
        <p14:creationId xmlns:p14="http://schemas.microsoft.com/office/powerpoint/2010/main" val="22325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07384" y="6356383"/>
            <a:ext cx="936616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13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933056"/>
            <a:ext cx="1202241" cy="23609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B06B412-AD21-475C-8C39-F120EE41A58C}"/>
              </a:ext>
            </a:extLst>
          </p:cNvPr>
          <p:cNvSpPr/>
          <p:nvPr/>
        </p:nvSpPr>
        <p:spPr>
          <a:xfrm>
            <a:off x="611560" y="123367"/>
            <a:ext cx="7098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ОБЪЕМЫ ГЕОЛОГОРАЗВЕДОЧНЫХ РАБОТ НА НЕФТЬ И ГАЗ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В ФИЗИЧЕСКОМ И ДЕНЕЖНОМ ВЫРАЖЕНИИ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05FCE4F-21EA-4D6A-B6E6-29BA978D2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49097"/>
              </p:ext>
            </p:extLst>
          </p:nvPr>
        </p:nvGraphicFramePr>
        <p:xfrm>
          <a:off x="457515" y="1576031"/>
          <a:ext cx="3312245" cy="231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E102B5-D9D4-4585-91C3-9D96AF218B43}"/>
              </a:ext>
            </a:extLst>
          </p:cNvPr>
          <p:cNvSpPr txBox="1"/>
          <p:nvPr/>
        </p:nvSpPr>
        <p:spPr>
          <a:xfrm>
            <a:off x="194874" y="1026894"/>
            <a:ext cx="3837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6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Динамика финансирования ГРР </a:t>
            </a:r>
          </a:p>
          <a:p>
            <a:pPr algn="ctr" defTabSz="516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на нефть и газ, млрд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B9A506-F8E3-498D-9610-6B8B9271C736}"/>
              </a:ext>
            </a:extLst>
          </p:cNvPr>
          <p:cNvSpPr txBox="1"/>
          <p:nvPr/>
        </p:nvSpPr>
        <p:spPr>
          <a:xfrm>
            <a:off x="3851920" y="1964579"/>
            <a:ext cx="120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3F78BC"/>
                </a:solidFill>
              </a:rPr>
              <a:t>Средства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3F78BC"/>
                </a:solidFill>
              </a:rPr>
              <a:t>компаний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66E79B79-3B61-4DEB-9888-6A18B865316F}"/>
              </a:ext>
            </a:extLst>
          </p:cNvPr>
          <p:cNvSpPr txBox="1"/>
          <p:nvPr/>
        </p:nvSpPr>
        <p:spPr>
          <a:xfrm>
            <a:off x="3851919" y="3356992"/>
            <a:ext cx="115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C00000"/>
                </a:solidFill>
              </a:rPr>
              <a:t>Федеральный бюджет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DE3C8BB4-3F36-44AC-9957-DA38336C6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081869"/>
              </p:ext>
            </p:extLst>
          </p:nvPr>
        </p:nvGraphicFramePr>
        <p:xfrm>
          <a:off x="5139699" y="1566868"/>
          <a:ext cx="3456384" cy="236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6C4683E-AB8A-4A57-83D3-423D0A250744}"/>
              </a:ext>
            </a:extLst>
          </p:cNvPr>
          <p:cNvSpPr/>
          <p:nvPr/>
        </p:nvSpPr>
        <p:spPr>
          <a:xfrm>
            <a:off x="5111040" y="1134615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Параметрическое бурение, тыс. м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A0BA9C0A-189B-47C5-A9D2-B4A4CAAED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836608"/>
              </p:ext>
            </p:extLst>
          </p:nvPr>
        </p:nvGraphicFramePr>
        <p:xfrm>
          <a:off x="4221825" y="4386200"/>
          <a:ext cx="3065021" cy="231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3EBE8-4821-4785-B659-7DDF07BD199E}"/>
              </a:ext>
            </a:extLst>
          </p:cNvPr>
          <p:cNvSpPr/>
          <p:nvPr/>
        </p:nvSpPr>
        <p:spPr>
          <a:xfrm>
            <a:off x="4355976" y="4067197"/>
            <a:ext cx="2796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Сейсморазведка 2D, тыс. </a:t>
            </a:r>
            <a:r>
              <a:rPr lang="ru-RU" sz="1400" b="1" dirty="0" err="1">
                <a:solidFill>
                  <a:prstClr val="black"/>
                </a:solidFill>
              </a:rPr>
              <a:t>пог</a:t>
            </a:r>
            <a:r>
              <a:rPr lang="ru-RU" sz="1400" b="1" dirty="0">
                <a:solidFill>
                  <a:prstClr val="black"/>
                </a:solidFill>
              </a:rPr>
              <a:t>. км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3765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266B7"/>
              </a:buClr>
            </a:pPr>
            <a:r>
              <a:rPr lang="ru-RU" sz="1600" b="1" dirty="0">
                <a:solidFill>
                  <a:srgbClr val="2266B7"/>
                </a:solidFill>
              </a:rPr>
              <a:t>Объемы ГРР на нефть и газ </a:t>
            </a:r>
            <a:br>
              <a:rPr lang="ru-RU" sz="1600" b="1" dirty="0">
                <a:solidFill>
                  <a:srgbClr val="2266B7"/>
                </a:solidFill>
              </a:rPr>
            </a:br>
            <a:r>
              <a:rPr lang="ru-RU" sz="1600" b="1" dirty="0">
                <a:solidFill>
                  <a:srgbClr val="2266B7"/>
                </a:solidFill>
              </a:rPr>
              <a:t>за счет средств недропользователей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6E9740-3108-47A7-B8A9-6590AC4A4382}"/>
              </a:ext>
            </a:extLst>
          </p:cNvPr>
          <p:cNvSpPr/>
          <p:nvPr/>
        </p:nvSpPr>
        <p:spPr>
          <a:xfrm>
            <a:off x="611560" y="4941168"/>
            <a:ext cx="30041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266B7"/>
              </a:buClr>
              <a:buFont typeface="Wingdings" panose="05000000000000000000" pitchFamily="2" charset="2"/>
              <a:buChar char="n"/>
            </a:pPr>
            <a:r>
              <a:rPr lang="ru-RU" sz="1600" b="1" dirty="0">
                <a:solidFill>
                  <a:prstClr val="black"/>
                </a:solidFill>
              </a:rPr>
              <a:t>Поисково-разведочное бурение – 962 тыс. м </a:t>
            </a:r>
          </a:p>
          <a:p>
            <a:pPr marL="252000" indent="-2520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266B7"/>
              </a:buClr>
              <a:buFont typeface="Wingdings" panose="05000000000000000000" pitchFamily="2" charset="2"/>
              <a:buChar char="n"/>
            </a:pPr>
            <a:r>
              <a:rPr lang="ru-RU" sz="1600" b="1" dirty="0">
                <a:solidFill>
                  <a:prstClr val="black"/>
                </a:solidFill>
              </a:rPr>
              <a:t>Сейсморазведка 2D – более 57 тыс. </a:t>
            </a:r>
            <a:r>
              <a:rPr lang="ru-RU" sz="1600" b="1" dirty="0" err="1">
                <a:solidFill>
                  <a:prstClr val="black"/>
                </a:solidFill>
              </a:rPr>
              <a:t>пог</a:t>
            </a:r>
            <a:r>
              <a:rPr lang="ru-RU" sz="1600" b="1" dirty="0">
                <a:solidFill>
                  <a:prstClr val="black"/>
                </a:solidFill>
              </a:rPr>
              <a:t>. км </a:t>
            </a:r>
          </a:p>
          <a:p>
            <a:pPr marL="252000" indent="-2520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266B7"/>
              </a:buClr>
              <a:buFont typeface="Wingdings" panose="05000000000000000000" pitchFamily="2" charset="2"/>
              <a:buChar char="n"/>
            </a:pPr>
            <a:r>
              <a:rPr lang="ru-RU" sz="1600" b="1" dirty="0">
                <a:solidFill>
                  <a:prstClr val="black"/>
                </a:solidFill>
              </a:rPr>
              <a:t>Сейсморазведка 3D – более 46 тысяч кв. км</a:t>
            </a:r>
          </a:p>
        </p:txBody>
      </p:sp>
    </p:spTree>
    <p:extLst>
      <p:ext uri="{BB962C8B-B14F-4D97-AF65-F5344CB8AC3E}">
        <p14:creationId xmlns:p14="http://schemas.microsoft.com/office/powerpoint/2010/main" val="10703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56383"/>
            <a:ext cx="899592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14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AA7F97-FB59-4610-9DA2-3F380EF82ABB}"/>
              </a:ext>
            </a:extLst>
          </p:cNvPr>
          <p:cNvSpPr/>
          <p:nvPr/>
        </p:nvSpPr>
        <p:spPr>
          <a:xfrm>
            <a:off x="283135" y="116632"/>
            <a:ext cx="7344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6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РЕЗУЛЬТАТЫ ГЕОЛОГОРАЗВЕДОЧНЫХ РАБОТ НА НЕФТЬ И ГАЗ </a:t>
            </a:r>
          </a:p>
          <a:p>
            <a:pPr algn="ctr" defTabSz="516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В 2017 ГОДУ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486FF2-1D16-4C86-A9D9-E70C79414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" y="1412776"/>
            <a:ext cx="5593063" cy="44676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3608868-1B8D-40C3-B2C6-E343A82CE62C}"/>
              </a:ext>
            </a:extLst>
          </p:cNvPr>
          <p:cNvSpPr/>
          <p:nvPr/>
        </p:nvSpPr>
        <p:spPr>
          <a:xfrm>
            <a:off x="107504" y="884718"/>
            <a:ext cx="492962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2266B7"/>
                </a:solidFill>
                <a:cs typeface="Times New Roman" panose="02020603050405020304" pitchFamily="18" charset="0"/>
              </a:rPr>
              <a:t>Месторождения УВС, </a:t>
            </a:r>
            <a:br>
              <a:rPr lang="ru-RU" sz="1600" b="1" dirty="0">
                <a:solidFill>
                  <a:srgbClr val="2266B7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266B7"/>
                </a:solidFill>
                <a:cs typeface="Times New Roman" panose="02020603050405020304" pitchFamily="18" charset="0"/>
              </a:rPr>
              <a:t>поставленные на государственный баланс в 2017 г.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D6BBF94-452E-41B0-91B8-655F0B6A5BC6}"/>
              </a:ext>
            </a:extLst>
          </p:cNvPr>
          <p:cNvSpPr/>
          <p:nvPr/>
        </p:nvSpPr>
        <p:spPr>
          <a:xfrm>
            <a:off x="290450" y="5949280"/>
            <a:ext cx="50736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2266B7"/>
                </a:solidFill>
                <a:cs typeface="Times New Roman" panose="02020603050405020304" pitchFamily="18" charset="0"/>
              </a:rPr>
              <a:t>Извлекаемые запасы УВС (С1+С2) по 75 новым месторождениям нефть – 260,8 млн т, свободный газ – 105,9 млрд куб. м конденсат – 11 млн т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C77DEA2B-E52F-4ECC-943B-7845BBF63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282581"/>
              </p:ext>
            </p:extLst>
          </p:nvPr>
        </p:nvGraphicFramePr>
        <p:xfrm>
          <a:off x="5606934" y="1700808"/>
          <a:ext cx="31741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5DD058F-5E53-4E61-899E-9B7269F5F00D}"/>
              </a:ext>
            </a:extLst>
          </p:cNvPr>
          <p:cNvSpPr/>
          <p:nvPr/>
        </p:nvSpPr>
        <p:spPr>
          <a:xfrm>
            <a:off x="5292080" y="108961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2266B7"/>
                </a:solidFill>
              </a:rPr>
              <a:t>Динамика добычи и прироста запасов </a:t>
            </a:r>
            <a:r>
              <a:rPr lang="ru-RU" sz="1200" b="1" dirty="0" err="1">
                <a:solidFill>
                  <a:srgbClr val="2266B7"/>
                </a:solidFill>
              </a:rPr>
              <a:t>нефть+конденсат</a:t>
            </a:r>
            <a:r>
              <a:rPr lang="ru-RU" sz="1200" b="1" dirty="0">
                <a:solidFill>
                  <a:srgbClr val="2266B7"/>
                </a:solidFill>
              </a:rPr>
              <a:t> по РФ за период 2013-2018 гг., млн т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BAF193B5-4B7E-47CB-A563-821CACA09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421923"/>
              </p:ext>
            </p:extLst>
          </p:nvPr>
        </p:nvGraphicFramePr>
        <p:xfrm>
          <a:off x="5940152" y="4514641"/>
          <a:ext cx="2835996" cy="215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47E9EA-80A6-4C61-A3F8-4293207A8940}"/>
              </a:ext>
            </a:extLst>
          </p:cNvPr>
          <p:cNvSpPr/>
          <p:nvPr/>
        </p:nvSpPr>
        <p:spPr>
          <a:xfrm>
            <a:off x="5846128" y="4077072"/>
            <a:ext cx="293499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2266B7"/>
                </a:solidFill>
              </a:rPr>
              <a:t>Динамика добычи и прироста запасов газа (свободный и газовая шапка) по РФ за период  2013-2018 гг., млрд </a:t>
            </a:r>
            <a:r>
              <a:rPr lang="ru-RU" sz="1200" b="1" dirty="0" err="1">
                <a:solidFill>
                  <a:srgbClr val="2266B7"/>
                </a:solidFill>
              </a:rPr>
              <a:t>куб.м</a:t>
            </a:r>
            <a:endParaRPr lang="ru-RU" sz="1200" b="1" dirty="0">
              <a:solidFill>
                <a:srgbClr val="226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15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2858063"/>
            <a:ext cx="1338107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2F4035E-F64C-4EB7-9FF0-CDA89AA6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9994"/>
            <a:ext cx="597666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925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ПРОГНОЗ ДОБЫЧИ НЕФТИ ДО 2035 ГОДА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6" y="1340768"/>
            <a:ext cx="7279421" cy="502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45A2343-6880-4848-9E96-60FFE0510A41}"/>
              </a:ext>
            </a:extLst>
          </p:cNvPr>
          <p:cNvSpPr/>
          <p:nvPr/>
        </p:nvSpPr>
        <p:spPr>
          <a:xfrm>
            <a:off x="827584" y="971436"/>
            <a:ext cx="461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8925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4472C4">
                    <a:lumMod val="75000"/>
                  </a:srgbClr>
                </a:solidFill>
              </a:rPr>
              <a:t>Энергетическая стратегия РФ (проект)</a:t>
            </a:r>
          </a:p>
        </p:txBody>
      </p:sp>
    </p:spTree>
    <p:extLst>
      <p:ext uri="{BB962C8B-B14F-4D97-AF65-F5344CB8AC3E}">
        <p14:creationId xmlns:p14="http://schemas.microsoft.com/office/powerpoint/2010/main" val="1403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16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9512" y="2367171"/>
            <a:ext cx="816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ru-RU" sz="2800" b="1" dirty="0">
                <a:solidFill>
                  <a:prstClr val="black"/>
                </a:solidFill>
              </a:rPr>
              <a:t>НАПРАВЛЕНИЯ НОРМОТВОРЧЕСКОЙ ДЕЯТЕЛЬНОСТИ МИНПРИРОДЫ</a:t>
            </a:r>
          </a:p>
        </p:txBody>
      </p:sp>
    </p:spTree>
    <p:extLst>
      <p:ext uri="{BB962C8B-B14F-4D97-AF65-F5344CB8AC3E}">
        <p14:creationId xmlns:p14="http://schemas.microsoft.com/office/powerpoint/2010/main" val="5077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2C3C0F-F6A9-419E-A98A-AF2AB2BE9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8A49EBA-18D9-46AA-BDB7-BBA68393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850"/>
            <a:ext cx="9144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827" y="200054"/>
            <a:ext cx="8381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cs typeface="Arial" panose="020B0604020202020204" pitchFamily="34" charset="0"/>
              </a:rPr>
              <a:t>СОВЕРШЕНСТВОВАНИЕ НОРМАТИВНОЙ БАЗЫ</a:t>
            </a:r>
            <a:r>
              <a:rPr lang="en-US" sz="2000" b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prstClr val="white"/>
                </a:solidFill>
                <a:cs typeface="Arial" panose="020B0604020202020204" pitchFamily="34" charset="0"/>
              </a:rPr>
              <a:t>В </a:t>
            </a:r>
            <a:r>
              <a:rPr lang="en-US" sz="2000" b="1" dirty="0">
                <a:solidFill>
                  <a:prstClr val="white"/>
                </a:solidFill>
                <a:cs typeface="Arial" panose="020B0604020202020204" pitchFamily="34" charset="0"/>
              </a:rPr>
              <a:t>2013-2017 </a:t>
            </a:r>
            <a:r>
              <a:rPr lang="ru-RU" sz="2000" b="1" dirty="0" err="1">
                <a:solidFill>
                  <a:prstClr val="white"/>
                </a:solidFill>
                <a:cs typeface="Arial" panose="020B0604020202020204" pitchFamily="34" charset="0"/>
              </a:rPr>
              <a:t>г.г</a:t>
            </a:r>
            <a:r>
              <a:rPr lang="ru-RU" sz="2000" b="1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C0C19F9-2FD8-4363-B427-47B2BD91F34E}"/>
              </a:ext>
            </a:extLst>
          </p:cNvPr>
          <p:cNvSpPr/>
          <p:nvPr/>
        </p:nvSpPr>
        <p:spPr>
          <a:xfrm>
            <a:off x="468967" y="2671862"/>
            <a:ext cx="245457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</a:pPr>
            <a:r>
              <a:rPr lang="ru-RU" sz="1600" b="1" dirty="0">
                <a:solidFill>
                  <a:srgbClr val="185CA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ОБЕСПЕЧЕНО ИЗДАНИЕ:</a:t>
            </a:r>
            <a:endParaRPr lang="ru-RU" sz="1600" dirty="0">
              <a:solidFill>
                <a:srgbClr val="185CA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7982A49-2785-42BD-AEF9-19EC4F0A699B}"/>
              </a:ext>
            </a:extLst>
          </p:cNvPr>
          <p:cNvSpPr/>
          <p:nvPr/>
        </p:nvSpPr>
        <p:spPr>
          <a:xfrm>
            <a:off x="194020" y="3114425"/>
            <a:ext cx="3724342" cy="139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tabLst>
                <a:tab pos="2105025" algn="l"/>
              </a:tabLst>
            </a:pP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Федеральных законов 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tabLst>
                <a:tab pos="2105025" algn="l"/>
              </a:tabLst>
            </a:pP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37 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Актов Правительства РФ 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tabLst>
                <a:tab pos="2105025" algn="l"/>
              </a:tabLst>
            </a:pP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</a:rPr>
              <a:t>75 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</a:rPr>
              <a:t>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</a:rPr>
              <a:t>Ведомственных приказов Минприроды</a:t>
            </a:r>
            <a:endParaRPr lang="en-US" sz="1400" b="1" dirty="0">
              <a:solidFill>
                <a:srgbClr val="5B9BD5">
                  <a:lumMod val="50000"/>
                </a:srgbClr>
              </a:solidFill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tabLst>
                <a:tab pos="2105025" algn="l"/>
              </a:tabLst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ВСЕГО:</a:t>
            </a:r>
            <a:r>
              <a:rPr lang="en-US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130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Нормативных правовых актов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C1AA1DB-061A-4440-96AC-D6D3D2F6AB4D}"/>
              </a:ext>
            </a:extLst>
          </p:cNvPr>
          <p:cNvSpPr/>
          <p:nvPr/>
        </p:nvSpPr>
        <p:spPr>
          <a:xfrm>
            <a:off x="385901" y="1623892"/>
            <a:ext cx="559387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tabLst>
                <a:tab pos="2105025" algn="l"/>
              </a:tabLst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 eaLnBrk="0" fontAlgn="base" hangingPunct="0">
              <a:lnSpc>
                <a:spcPct val="115000"/>
              </a:lnSpc>
              <a:spcBef>
                <a:spcPct val="0"/>
              </a:spcBef>
              <a:tabLst>
                <a:tab pos="4860131" algn="l"/>
              </a:tabLst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</a:p>
          <a:p>
            <a:pPr algn="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tabLst>
                <a:tab pos="4860131" algn="l"/>
              </a:tabLst>
            </a:pPr>
            <a:endParaRPr lang="ru-RU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32445F8-B3B8-4356-BD0B-039D8A42AB5B}"/>
              </a:ext>
            </a:extLst>
          </p:cNvPr>
          <p:cNvSpPr/>
          <p:nvPr/>
        </p:nvSpPr>
        <p:spPr>
          <a:xfrm>
            <a:off x="465667" y="893568"/>
            <a:ext cx="856485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ОСНОВНЫЕ НАПРАВЛЕНИЯ НОРМАТИВНО-ПРАВОВОГО ОБЕСПЕЧЕНИЯ  НЕДРОПОЛЬЗОВАНИЯ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7D372F5-4ECE-41EB-BF88-98E933634FCB}"/>
              </a:ext>
            </a:extLst>
          </p:cNvPr>
          <p:cNvSpPr/>
          <p:nvPr/>
        </p:nvSpPr>
        <p:spPr>
          <a:xfrm>
            <a:off x="468972" y="1305778"/>
            <a:ext cx="7760633" cy="1169551"/>
          </a:xfrm>
          <a:prstGeom prst="rect">
            <a:avLst/>
          </a:prstGeom>
          <a:solidFill>
            <a:srgbClr val="E1EBEF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- Стимулирование геологического изучения и поисков путем повышения инвестиционной привлекательности ГРР и упрощения процедур доступа к участкам недр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- Создание условий для рационального и комплексного недропользования</a:t>
            </a:r>
            <a:endParaRPr lang="ru-RU" sz="14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42E149A-9D4E-4274-9E93-D73688512FBF}"/>
              </a:ext>
            </a:extLst>
          </p:cNvPr>
          <p:cNvSpPr/>
          <p:nvPr/>
        </p:nvSpPr>
        <p:spPr>
          <a:xfrm>
            <a:off x="3687829" y="2743128"/>
            <a:ext cx="5441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85CAD"/>
                </a:solidFill>
                <a:cs typeface="Times New Roman" panose="02020603050405020304" pitchFamily="18" charset="0"/>
              </a:rPr>
              <a:t>ОСНОВНЫЕ ПОДЗАКОННЫЕ АКТЫ ИЗДАНЫ В ЦЕЛЯХ РЕАЛИЗАЦИИ: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B246318-2E98-4956-A2CF-AD9B3981AB52}"/>
              </a:ext>
            </a:extLst>
          </p:cNvPr>
          <p:cNvSpPr/>
          <p:nvPr/>
        </p:nvSpPr>
        <p:spPr>
          <a:xfrm>
            <a:off x="3765176" y="3120958"/>
            <a:ext cx="316454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85CAD"/>
                </a:solidFill>
                <a:cs typeface="Times New Roman" panose="02020603050405020304" pitchFamily="18" charset="0"/>
              </a:rPr>
              <a:t>наиболее значимых федеральных законов: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8774232-127F-43D2-9979-FF47165E08E0}"/>
              </a:ext>
            </a:extLst>
          </p:cNvPr>
          <p:cNvSpPr/>
          <p:nvPr/>
        </p:nvSpPr>
        <p:spPr>
          <a:xfrm>
            <a:off x="6992430" y="3077889"/>
            <a:ext cx="19274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85CAD"/>
                </a:solidFill>
                <a:cs typeface="Times New Roman" panose="02020603050405020304" pitchFamily="18" charset="0"/>
              </a:rPr>
              <a:t>классификации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85CAD"/>
                </a:solidFill>
                <a:cs typeface="Times New Roman" panose="02020603050405020304" pitchFamily="18" charset="0"/>
              </a:rPr>
              <a:t>углеводородного сырья: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7AFAD4-5744-48F2-82A6-8647865C18CA}"/>
              </a:ext>
            </a:extLst>
          </p:cNvPr>
          <p:cNvSpPr/>
          <p:nvPr/>
        </p:nvSpPr>
        <p:spPr>
          <a:xfrm>
            <a:off x="7065815" y="3518517"/>
            <a:ext cx="1975599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 актов, в том числе: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Федеральные законы    –  2 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Акты Правительства РФ –  3 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Ведомственные акты     –  3</a:t>
            </a:r>
            <a:endParaRPr lang="ru-RU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727C2E7-C3FC-4755-A15A-016818140948}"/>
              </a:ext>
            </a:extLst>
          </p:cNvPr>
          <p:cNvSpPr/>
          <p:nvPr/>
        </p:nvSpPr>
        <p:spPr>
          <a:xfrm>
            <a:off x="3897233" y="3398026"/>
            <a:ext cx="3235447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225" indent="-1165225"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№ 279-ФЗ – </a:t>
            </a: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акта      (критерии УНФЗ)</a:t>
            </a:r>
            <a:endParaRPr lang="ru-RU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№ 205-ФЗ – </a:t>
            </a: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 актов (геологическая информация)</a:t>
            </a:r>
            <a:endParaRPr lang="ru-RU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№ 161-ФЗ – </a:t>
            </a: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актов    (Крым)</a:t>
            </a:r>
            <a:endParaRPr lang="ru-RU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№ 459-ФЗ – </a:t>
            </a: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акта      (тех ошибка, УНФЗ, подземные воды до 500 кубов/сутки субъектам)</a:t>
            </a:r>
            <a:endParaRPr lang="ru-RU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10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№ 261-ФЗ – </a:t>
            </a:r>
            <a:r>
              <a:rPr 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актов   (подтоварные воды)</a:t>
            </a:r>
            <a:endParaRPr lang="ru-RU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5902" y="6356377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17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2C3C0F-F6A9-419E-A98A-AF2AB2BE9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8A49EBA-18D9-46AA-BDB7-BBA68393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597" y="128338"/>
            <a:ext cx="859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cs typeface="Arial" panose="020B0604020202020204" pitchFamily="34" charset="0"/>
              </a:rPr>
              <a:t>СОВЕРШЕНСТВОВАНИЕ НОРМАТИВНОЙ БАЗЫ. ИТОГИ 2013-2016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896471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геологического изучения и поисков 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048" y="1385809"/>
            <a:ext cx="83837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18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Введен и усовершенствован заявительный принцип предоставления права пользования недрами в отношении прогнозных ресурсов различных категорий по ТПИ и УВС, флангов и нижележащих (вышележащих) горизонтов разведываемых или разрабатываемых месторождений (приказ №37, 2014; приказ №583, 2016)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18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Упрощена процедура пользования участками недр федерального значения по совмещенным лицензиям (возможность добычи до завершения ГРР для российских компаний) (459-ФЗ, 2014)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18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Исключены из участков недр федерального значения проявления, россыпные и техногенные месторождения (279-ФЗ, 2016)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18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Увеличен с 5 до 7 лет срок геологического изучения в регионах со сложными географическими и климатическими условиями (Республика Саха (Якутия), Камчатский край, Красноярский край, Хабаровский край, Иркутская область, Магаданская область, Сахалинская область, Ненецкий автономный округ, Чукотский автономный округ, Ямало-Ненецкий автономный округ) (227-ФЗ, 2013)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4467" y="628466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18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2C3C0F-F6A9-419E-A98A-AF2AB2BE9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8A49EBA-18D9-46AA-BDB7-BBA68393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8572" y="903786"/>
            <a:ext cx="551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Рациональное использование недр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796" y="1507593"/>
            <a:ext cx="84806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Создана новая система хранения, обработки и предоставления геологической информации (205-ФЗ, 2015)</a:t>
            </a:r>
          </a:p>
          <a:p>
            <a:pPr marL="268288" indent="-268288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Конкретизирована система организации работ по ГРР за счет государственных средств (выполнение региональных работ организациями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Роснедра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(205-ФЗ, 2015)</a:t>
            </a:r>
          </a:p>
          <a:p>
            <a:pPr marL="268288" indent="-268288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Установлена возможность исправления технических ошибок в лицензиях (459-ФЗ, 2014)</a:t>
            </a:r>
          </a:p>
          <a:p>
            <a:pPr marL="268288" indent="-268288" eaLnBrk="0" fontAlgn="base" hangingPunct="0">
              <a:spcBef>
                <a:spcPct val="0"/>
              </a:spcBef>
              <a:spcAft>
                <a:spcPts val="12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Установлена возможность неоднократного изменения границ участков недр (постановление №595, 2016)</a:t>
            </a:r>
          </a:p>
          <a:p>
            <a:pPr marL="268288" indent="-268288" eaLnBrk="0" fontAlgn="base" hangingPunct="0">
              <a:spcBef>
                <a:spcPct val="0"/>
              </a:spcBef>
              <a:spcAft>
                <a:spcPts val="12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Установлены обязательства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недропользователя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по обеспечению безопасности скважин на предоставленном участке (208-ФЗ, 2013)</a:t>
            </a:r>
          </a:p>
          <a:p>
            <a:pPr marL="268288" indent="-268288" eaLnBrk="0" fontAlgn="base" hangingPunct="0">
              <a:spcBef>
                <a:spcPct val="0"/>
              </a:spcBef>
              <a:spcAft>
                <a:spcPts val="12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Установлена возможность добычи попутных полезных ископаемых (279-ФЗ, 2016)</a:t>
            </a:r>
          </a:p>
          <a:p>
            <a:pPr marL="268288" indent="-268288" eaLnBrk="0" fontAlgn="base" hangingPunct="0">
              <a:spcBef>
                <a:spcPct val="0"/>
              </a:spcBef>
              <a:spcAft>
                <a:spcPts val="12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Определены критерии отнесения полезных ископаемых к попутным полезным ископаемым (279-ФЗ, 2016)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913" y="173162"/>
            <a:ext cx="77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cs typeface="Arial" panose="020B0604020202020204" pitchFamily="34" charset="0"/>
              </a:rPr>
              <a:t>СОВЕРШЕНСТВОВАНИЕ НОРМАТИВНОЙ БАЗЫ. ИТОГИ 2013-2016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0327" y="6302589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19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40352" y="6356383"/>
            <a:ext cx="1403648" cy="365125"/>
          </a:xfrm>
        </p:spPr>
        <p:txBody>
          <a:bodyPr rIns="359982"/>
          <a:lstStyle/>
          <a:p>
            <a:pPr defTabSz="914354">
              <a:defRPr/>
            </a:pPr>
            <a:fld id="{92E081F3-DE76-4208-9C85-36A68CEA7160}" type="slidenum">
              <a:rPr lang="ru-RU" sz="1900" kern="0" smtClean="0">
                <a:solidFill>
                  <a:prstClr val="white">
                    <a:lumMod val="75000"/>
                  </a:prstClr>
                </a:solidFill>
              </a:rPr>
              <a:t>2</a:t>
            </a:fld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44624"/>
            <a:ext cx="7236296" cy="78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alt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imes New Roman" pitchFamily="18" charset="0"/>
              </a:rPr>
              <a:t>ПЛАН ПРЕЗЕНТАЦИИ</a:t>
            </a:r>
            <a:endParaRPr lang="ru-RU" altLang="ru-RU" sz="28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14" y="1268760"/>
            <a:ext cx="74704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ПРОБЛЕМЫ ГЕОЛОГОРАЗВЕДОЧНОЙ ОТРАСЛИ</a:t>
            </a:r>
          </a:p>
          <a:p>
            <a:pPr marL="742845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СИСТЕМНЫЕ ПРОБЛЕМЫ</a:t>
            </a:r>
          </a:p>
          <a:p>
            <a:pPr marL="1199946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Объективное истощение ресурсов действующих провинций</a:t>
            </a:r>
          </a:p>
          <a:p>
            <a:pPr marL="1199946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Недостаточная региональная изученность</a:t>
            </a:r>
          </a:p>
          <a:p>
            <a:pPr marL="1199946" lvl="2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Исчерпание подтвержденных перспектив нераспределенного фонда</a:t>
            </a:r>
          </a:p>
          <a:p>
            <a:pPr marL="742845" lvl="1" indent="-285750" eaLnBrk="0" fontAlgn="base" hangingPunct="0"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ПРОБЛЕМЫ РЕГУЛИРОВАНИЯ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СОВРЕМЕННОЕ СОСТОЯНИЕ ГРР НА УГЛЕВОДОРОДНОЕ СЫРЬЕ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НАПРАВЛЕНИЯ НОРМОТВОРЧЕСКОЙ ДЕЯТЕЛЬНОСТИ МИНПРИРОДЫ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ПУТИ ОСВОЕНИЯ ТРИЗ. ТЕХНОЛОГИЧЕСКИЕ ПОЛИГОНЫ</a:t>
            </a:r>
          </a:p>
        </p:txBody>
      </p:sp>
    </p:spTree>
    <p:extLst>
      <p:ext uri="{BB962C8B-B14F-4D97-AF65-F5344CB8AC3E}">
        <p14:creationId xmlns:p14="http://schemas.microsoft.com/office/powerpoint/2010/main" val="1880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2C3C0F-F6A9-419E-A98A-AF2AB2BE9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8A49EBA-18D9-46AA-BDB7-BBA68393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965" y="175994"/>
            <a:ext cx="824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cs typeface="Arial" panose="020B0604020202020204" pitchFamily="34" charset="0"/>
              </a:rPr>
              <a:t>СОВЕРШЕНСТВОВАНИЕ НОРМАТИВНОЙ БАЗЫ. ИТОГИ 2017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960" y="82475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геологического изучения и поисков 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014" y="1312082"/>
            <a:ext cx="83837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Усовершенствован заявительный принцип предоставления права пользования недрами в отношении флангов и нижележащих (вышележащих) горизонтов разведываемых или разрабатываемых месторождений (приказ №566)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Установлена возможность многократного изменения границ участков недр, предоставленных в пользование, в сторону увеличения площади участка и его глубины (на нижележащие горизонты разрабатываемых месторождений), а также многократного изменения границ по площади с приростом запасов при условии сохранения общего ограничения по суммарному количеству присоединяемых запасов в размере 20% (постановление №595)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Увеличен с 5 до 7 лет срок геологического изучения в Республике Коми (283-ФЗ)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Упрощен порядок расчёта разового платежа за пользование недрами, введен понижающий коэффициент (0,5) по попутным компонентам и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забалансовым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запасам, а также уменьшен «инфраструктурный коэффициент» для Дальневосточного ФО и Северно-кавказского ФО (с 1,5, до 1) (приказ № 650)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80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Завершено формирование подзаконной нормативной правовой базы в реализацию Федерального закона 205-ФЗ, обеспечившего открытость геологической информации (приказ №216)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98339" y="6302588"/>
            <a:ext cx="2057400" cy="365125"/>
          </a:xfrm>
        </p:spPr>
        <p:txBody>
          <a:bodyPr/>
          <a:lstStyle/>
          <a:p>
            <a:pPr>
              <a:defRPr/>
            </a:pPr>
            <a:fld id="{59C3B221-5BB8-4674-A392-5459981B0771}" type="slidenum">
              <a:rPr lang="ru-RU" sz="2400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21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2276872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ПУТИ ОСВОЕНИЯ ТРИЗ</a:t>
            </a:r>
          </a:p>
          <a:p>
            <a:r>
              <a:rPr lang="ru-RU" sz="2800" b="1" dirty="0">
                <a:solidFill>
                  <a:prstClr val="black"/>
                </a:solidFill>
              </a:rPr>
              <a:t>ТЕХНОЛОГИЧЕСКИЕ ПОЛИГОНЫ</a:t>
            </a:r>
          </a:p>
        </p:txBody>
      </p:sp>
    </p:spTree>
    <p:extLst>
      <p:ext uri="{BB962C8B-B14F-4D97-AF65-F5344CB8AC3E}">
        <p14:creationId xmlns:p14="http://schemas.microsoft.com/office/powerpoint/2010/main" val="26278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56376" y="6356420"/>
            <a:ext cx="558974" cy="365125"/>
          </a:xfrm>
        </p:spPr>
        <p:txBody>
          <a:bodyPr/>
          <a:lstStyle/>
          <a:p>
            <a:pPr>
              <a:defRPr/>
            </a:pPr>
            <a:r>
              <a:rPr lang="en-US" altLang="ru-RU" sz="1800" dirty="0" smtClean="0"/>
              <a:t>22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5228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093296"/>
            <a:ext cx="2057400" cy="365125"/>
          </a:xfrm>
        </p:spPr>
        <p:txBody>
          <a:bodyPr/>
          <a:lstStyle/>
          <a:p>
            <a:pPr>
              <a:defRPr/>
            </a:pPr>
            <a:fld id="{FAEE7A5A-ACED-46E3-8EF3-B415B157156B}" type="slidenum">
              <a:rPr lang="ru-RU" altLang="ru-RU" sz="2000" smtClean="0"/>
              <a:pPr>
                <a:defRPr/>
              </a:pPr>
              <a:t>23</a:t>
            </a:fld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3351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6296" y="6448197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>
                <a:solidFill>
                  <a:prstClr val="white">
                    <a:lumMod val="75000"/>
                  </a:prstClr>
                </a:solidFill>
              </a:rPr>
              <a:t>2</a:t>
            </a: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4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4123" r="7104" b="2057"/>
          <a:stretch>
            <a:fillRect/>
          </a:stretch>
        </p:blipFill>
        <p:spPr bwMode="auto">
          <a:xfrm>
            <a:off x="2279652" y="1700808"/>
            <a:ext cx="4584700" cy="424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180976" y="2571820"/>
            <a:ext cx="2597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4040"/>
                </a:solidFill>
                <a:latin typeface="Arial" charset="0"/>
                <a:cs typeface="Arial" charset="0"/>
              </a:rPr>
              <a:t>Инжиниринг</a:t>
            </a:r>
            <a:br>
              <a:rPr lang="ru-RU" altLang="ru-RU" sz="1400" b="1" dirty="0">
                <a:solidFill>
                  <a:srgbClr val="FF4040"/>
                </a:solidFill>
                <a:latin typeface="Arial" charset="0"/>
                <a:cs typeface="Arial" charset="0"/>
              </a:rPr>
            </a:br>
            <a:r>
              <a:rPr lang="ru-RU" altLang="ru-RU" sz="1400" b="1" dirty="0">
                <a:solidFill>
                  <a:srgbClr val="FF4040"/>
                </a:solidFill>
                <a:latin typeface="Arial" charset="0"/>
                <a:cs typeface="Arial" charset="0"/>
              </a:rPr>
              <a:t>Технологические услуги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85738" y="3060700"/>
            <a:ext cx="3859212" cy="584200"/>
            <a:chOff x="6460405" y="3068959"/>
            <a:chExt cx="4181227" cy="584376"/>
          </a:xfrm>
        </p:grpSpPr>
        <p:cxnSp>
          <p:nvCxnSpPr>
            <p:cNvPr id="10" name="Straight Connector 29"/>
            <p:cNvCxnSpPr/>
            <p:nvPr/>
          </p:nvCxnSpPr>
          <p:spPr>
            <a:xfrm>
              <a:off x="9702533" y="3068959"/>
              <a:ext cx="939099" cy="58437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oval" w="med" len="med"/>
            </a:ln>
            <a:effectLst/>
          </p:spPr>
        </p:cxnSp>
        <p:cxnSp>
          <p:nvCxnSpPr>
            <p:cNvPr id="11" name="Straight Connector 30"/>
            <p:cNvCxnSpPr/>
            <p:nvPr/>
          </p:nvCxnSpPr>
          <p:spPr>
            <a:xfrm flipH="1">
              <a:off x="6460405" y="3068959"/>
              <a:ext cx="3242128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 w="med" len="med"/>
            </a:ln>
            <a:effectLst/>
          </p:spPr>
        </p:cxnSp>
      </p:grpSp>
      <p:sp>
        <p:nvSpPr>
          <p:cNvPr id="13" name="Rectangle 38"/>
          <p:cNvSpPr/>
          <p:nvPr/>
        </p:nvSpPr>
        <p:spPr>
          <a:xfrm>
            <a:off x="5835652" y="1214441"/>
            <a:ext cx="3119438" cy="1277937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51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0" scaled="1"/>
          </a:gradFill>
          <a:ln w="12700" cap="flat" cmpd="sng" algn="ctr">
            <a:noFill/>
            <a:prstDash val="solid"/>
          </a:ln>
          <a:effectLst/>
        </p:spPr>
        <p:txBody>
          <a:bodyPr lIns="36000" tIns="36000" rIns="0" bIns="36000"/>
          <a:lstStyle/>
          <a:p>
            <a:pPr marL="182563" indent="-182563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и контроль</a:t>
            </a:r>
          </a:p>
          <a:p>
            <a:pPr marL="182563" indent="-182563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геологическая информация и оценка</a:t>
            </a:r>
          </a:p>
          <a:p>
            <a:pPr marL="182563" indent="-182563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нормативно-методическое обеспечение</a:t>
            </a:r>
          </a:p>
          <a:p>
            <a:pPr marL="182563" indent="-182563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стимулирования</a:t>
            </a: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6359560" y="2571820"/>
            <a:ext cx="2595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2B80C8"/>
                </a:solidFill>
                <a:latin typeface="Arial" charset="0"/>
                <a:cs typeface="Arial" charset="0"/>
              </a:rPr>
              <a:t>Полигоны</a:t>
            </a:r>
            <a:br>
              <a:rPr lang="ru-RU" altLang="ru-RU" sz="1400" b="1" dirty="0">
                <a:solidFill>
                  <a:srgbClr val="2B80C8"/>
                </a:solidFill>
                <a:latin typeface="Arial" charset="0"/>
                <a:cs typeface="Arial" charset="0"/>
              </a:rPr>
            </a:br>
            <a:r>
              <a:rPr lang="ru-RU" altLang="ru-RU" sz="1400" b="1" dirty="0">
                <a:solidFill>
                  <a:srgbClr val="2B80C8"/>
                </a:solidFill>
                <a:latin typeface="Arial" charset="0"/>
                <a:cs typeface="Arial" charset="0"/>
              </a:rPr>
              <a:t>Консорциумы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5037138" y="3068638"/>
            <a:ext cx="3917950" cy="584200"/>
            <a:chOff x="5457056" y="3068960"/>
            <a:chExt cx="4244928" cy="584377"/>
          </a:xfrm>
        </p:grpSpPr>
        <p:cxnSp>
          <p:nvCxnSpPr>
            <p:cNvPr id="16" name="Straight Connector 8"/>
            <p:cNvCxnSpPr/>
            <p:nvPr/>
          </p:nvCxnSpPr>
          <p:spPr>
            <a:xfrm flipH="1">
              <a:off x="5457056" y="3068960"/>
              <a:ext cx="1007912" cy="584377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oval" w="med" len="med"/>
            </a:ln>
            <a:effectLst/>
          </p:spPr>
        </p:cxnSp>
        <p:cxnSp>
          <p:nvCxnSpPr>
            <p:cNvPr id="17" name="Straight Connector 12"/>
            <p:cNvCxnSpPr/>
            <p:nvPr/>
          </p:nvCxnSpPr>
          <p:spPr>
            <a:xfrm flipH="1">
              <a:off x="6459808" y="3068960"/>
              <a:ext cx="3242176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 w="med" len="med"/>
            </a:ln>
            <a:effectLst/>
          </p:spPr>
        </p:cxnSp>
      </p:grpSp>
      <p:sp>
        <p:nvSpPr>
          <p:cNvPr id="18" name="Rectangle 40"/>
          <p:cNvSpPr/>
          <p:nvPr/>
        </p:nvSpPr>
        <p:spPr>
          <a:xfrm>
            <a:off x="185738" y="5370583"/>
            <a:ext cx="2392362" cy="579437"/>
          </a:xfrm>
          <a:prstGeom prst="rect">
            <a:avLst/>
          </a:prstGeom>
          <a:gradFill>
            <a:gsLst>
              <a:gs pos="0">
                <a:srgbClr val="A80000">
                  <a:lumMod val="30000"/>
                  <a:lumOff val="70000"/>
                </a:srgbClr>
              </a:gs>
              <a:gs pos="53000">
                <a:srgbClr val="A80000">
                  <a:lumMod val="30000"/>
                  <a:lumOff val="70000"/>
                </a:srgbClr>
              </a:gs>
              <a:gs pos="100000">
                <a:sysClr val="window" lastClr="FFFFFF"/>
              </a:gs>
            </a:gsLst>
            <a:lin ang="0" scaled="1"/>
          </a:gradFill>
          <a:ln w="12700" cap="flat" cmpd="sng" algn="ctr">
            <a:noFill/>
            <a:prstDash val="solid"/>
          </a:ln>
          <a:effectLst/>
        </p:spPr>
        <p:txBody>
          <a:bodyPr lIns="36000" tIns="36000" rIns="0" bIns="36000"/>
          <a:lstStyle/>
          <a:p>
            <a:pPr marL="182563" indent="-182563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НИОКР</a:t>
            </a:r>
          </a:p>
          <a:p>
            <a:pPr marL="182563" indent="-182563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решения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6854860" y="4437097"/>
            <a:ext cx="21002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D47519"/>
                </a:solidFill>
                <a:latin typeface="Arial" charset="0"/>
                <a:cs typeface="Arial" charset="0"/>
              </a:rPr>
              <a:t>Научно-технические центры</a:t>
            </a:r>
          </a:p>
        </p:txBody>
      </p:sp>
      <p:sp>
        <p:nvSpPr>
          <p:cNvPr id="20" name="Rectangle 39"/>
          <p:cNvSpPr/>
          <p:nvPr/>
        </p:nvSpPr>
        <p:spPr>
          <a:xfrm>
            <a:off x="6667498" y="5229200"/>
            <a:ext cx="2320925" cy="579437"/>
          </a:xfrm>
          <a:prstGeom prst="rect">
            <a:avLst/>
          </a:prstGeom>
          <a:gradFill>
            <a:gsLst>
              <a:gs pos="100000">
                <a:srgbClr val="00B0F0">
                  <a:lumMod val="80000"/>
                  <a:lumOff val="20000"/>
                </a:srgbClr>
              </a:gs>
              <a:gs pos="51000">
                <a:srgbClr val="00B0F0">
                  <a:lumMod val="80000"/>
                  <a:lumOff val="20000"/>
                </a:srgbClr>
              </a:gs>
              <a:gs pos="0">
                <a:sysClr val="window" lastClr="FFFFFF"/>
              </a:gs>
            </a:gsLst>
            <a:lin ang="0" scaled="1"/>
          </a:gradFill>
          <a:ln w="12700" cap="flat" cmpd="sng" algn="ctr">
            <a:noFill/>
            <a:prstDash val="solid"/>
          </a:ln>
          <a:effectLst/>
        </p:spPr>
        <p:txBody>
          <a:bodyPr lIns="36000" tIns="36000" rIns="0" bIns="36000"/>
          <a:lstStyle/>
          <a:p>
            <a:pPr marL="182563" indent="-182563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  <a:p>
            <a:pPr marL="182563" indent="-182563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572000" y="4581525"/>
            <a:ext cx="4387850" cy="355600"/>
            <a:chOff x="4949009" y="2713077"/>
            <a:chExt cx="4752975" cy="355884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4949009" y="2713077"/>
              <a:ext cx="1516687" cy="35588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oval" w="med" len="med"/>
            </a:ln>
            <a:effectLst/>
          </p:spPr>
        </p:cxnSp>
        <p:cxnSp>
          <p:nvCxnSpPr>
            <p:cNvPr id="24" name="Straight Connector 22"/>
            <p:cNvCxnSpPr/>
            <p:nvPr/>
          </p:nvCxnSpPr>
          <p:spPr>
            <a:xfrm flipH="1">
              <a:off x="6460538" y="3068961"/>
              <a:ext cx="3241446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 w="med" len="med"/>
            </a:ln>
            <a:effectLst/>
          </p:spPr>
        </p:cxn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23824" y="7571"/>
            <a:ext cx="8264599" cy="863600"/>
          </a:xfrm>
        </p:spPr>
        <p:txBody>
          <a:bodyPr anchor="ctr"/>
          <a:lstStyle/>
          <a:p>
            <a:pPr eaLnBrk="1" hangingPunct="1"/>
            <a:r>
              <a:rPr lang="ru-RU" altLang="ru-RU" sz="2000" b="1" dirty="0" smtClean="0">
                <a:latin typeface="+mn-lt"/>
                <a:cs typeface="Arial" charset="0"/>
              </a:rPr>
              <a:t>ДЛЯ ВОВЛЕЧЕНИЯ В ОСВОЕНИЕ НЕТРАДИЦИОННЫХ ИСТОЧНИКОВ УВС НЕОБХОДИМО ОБЪЕДИНЕНИЕ УСИЛИЙ ГОСУДАРСТВА И БИЗНЕСА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12031" y="6202135"/>
            <a:ext cx="8775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Все участники работают над одной целью – единое информационное пространство,</a:t>
            </a:r>
            <a:b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на общих площадях – общий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19909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>
                <a:solidFill>
                  <a:prstClr val="white">
                    <a:lumMod val="75000"/>
                  </a:prstClr>
                </a:solidFill>
              </a:rPr>
              <a:t>2</a:t>
            </a: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5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3485918"/>
            <a:ext cx="1194091" cy="266405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7560840" cy="764704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ЗАКОНОПРОЕКТ О ТЕХНОЛОГИЧЕССКИХ ПОЛИГОНАХ - КОНЦЕПЦИЯ </a:t>
            </a:r>
            <a:endParaRPr lang="ru-RU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Законопроект разработан и доработан по ряду прямых поручений Правительства Российской Федерации  при участии ведущих компаний отрасли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Концепция законопроекта неразрывно связана с законодательством о недрах, поскольку полигон – это участок недр и его пользователь несет ответственность в соответствии с законодательством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Законопроект допускает проведение на полигоне экспериментальных и научно-исследовательских работ: пользователь полигона для этих целей может привлекать любые организации на основании гражданско-правовых договоров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Законопроект минимизирует обязательства пользователя в отношении геологоразведочных работ, экспертизы запасов, требований к подготовке проектной документации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Пользователь полигона освобождается практически от всех платежей за пользование недрами – разового и регулярных. Ставка НДПИ =0.</a:t>
            </a:r>
          </a:p>
        </p:txBody>
      </p:sp>
    </p:spTree>
    <p:extLst>
      <p:ext uri="{BB962C8B-B14F-4D97-AF65-F5344CB8AC3E}">
        <p14:creationId xmlns:p14="http://schemas.microsoft.com/office/powerpoint/2010/main" val="22247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7560840" cy="764704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ЗАКОНОПРОЕКТ О ТЕХНОЛОГИЧЕССКИХ ПОЛИГОНАХ </a:t>
            </a:r>
            <a:endParaRPr lang="ru-RU" sz="2400" b="1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26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91" y="3501008"/>
            <a:ext cx="1321002" cy="294720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980728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«О внесении изменений в Закон Российской Федерации «О недрах» в части закрепления порядка предоставления права пользования недрами в целях создания и эксплуатации полигонов для осуществления научной (научно-исследовательской), научно-технической и инновационной деятельности и разработки технологий геологического изучения, разведки и добычи углеводородного сырья, отнесенного к </a:t>
            </a:r>
            <a:r>
              <a:rPr lang="ru-RU" dirty="0" err="1">
                <a:solidFill>
                  <a:prstClr val="black"/>
                </a:solidFill>
              </a:rPr>
              <a:t>баженовским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абалакским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хадумским</a:t>
            </a:r>
            <a:r>
              <a:rPr lang="ru-RU" dirty="0">
                <a:solidFill>
                  <a:prstClr val="black"/>
                </a:solidFill>
              </a:rPr>
              <a:t> или </a:t>
            </a:r>
            <a:r>
              <a:rPr lang="ru-RU" dirty="0" err="1">
                <a:solidFill>
                  <a:prstClr val="black"/>
                </a:solidFill>
              </a:rPr>
              <a:t>доманиковым</a:t>
            </a:r>
            <a:r>
              <a:rPr lang="ru-RU" dirty="0">
                <a:solidFill>
                  <a:prstClr val="black"/>
                </a:solidFill>
              </a:rPr>
              <a:t> продуктивным отложениям, а также отложениям, содержащим </a:t>
            </a:r>
            <a:r>
              <a:rPr lang="ru-RU" dirty="0" err="1">
                <a:solidFill>
                  <a:prstClr val="black"/>
                </a:solidFill>
              </a:rPr>
              <a:t>сверхвязкую</a:t>
            </a:r>
            <a:r>
              <a:rPr lang="ru-RU" dirty="0">
                <a:solidFill>
                  <a:prstClr val="black"/>
                </a:solidFill>
              </a:rPr>
              <a:t> нефть вязкостью более 10000 мПа*с»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Определение стратиграфических характеристик залежей для целей их отнесения к указанным отложениям, а также установление правил создания и эксплуатации полигонов, отнесено к полномочиям Минприроды России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Полигоны – новый вид пользования недрами: дополнение в ст.6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Для создания полигона предоставляется участок недр в виде горного отвода.</a:t>
            </a:r>
          </a:p>
        </p:txBody>
      </p:sp>
    </p:spTree>
    <p:extLst>
      <p:ext uri="{BB962C8B-B14F-4D97-AF65-F5344CB8AC3E}">
        <p14:creationId xmlns:p14="http://schemas.microsoft.com/office/powerpoint/2010/main" val="40105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27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12" y="3429000"/>
            <a:ext cx="1288727" cy="28751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7560840" cy="764704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ЗАКОНОПРОЕКТ О ТЕХНОЛОГИЧЕССКИХ ПОЛИГОНАХ </a:t>
            </a:r>
            <a:endParaRPr lang="ru-RU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4888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Предоставление недр в пользование может быть как для создания  и эксплуатации технологического полигона, так и одновременно для создания полигона, разведки и добычи углеводородного сырья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Участок недр для создания полигона, а также для последующей разведки и добычи, содержащий указанные отложения, может быть выделен из действующей лицензии на добычу или разведку и добычу УВС, включающей иные выше- и нижележащие отложения.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Кроме того, участок недр для создания полигона может быть выделен в указанных отложениях в нераспределенном фонде недр и предоставлен в пользование по конкурсу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Срок пользования на выделенном полигоне – до 7 лет с однократным продлением до 3 лет, на предоставленном по конкурсу – 15 лет с продлениями по 5 лет многократно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Разовый платеж за предоставление участка для полигона, а также регулярные платежи не взимаются.</a:t>
            </a:r>
          </a:p>
        </p:txBody>
      </p:sp>
    </p:spTree>
    <p:extLst>
      <p:ext uri="{BB962C8B-B14F-4D97-AF65-F5344CB8AC3E}">
        <p14:creationId xmlns:p14="http://schemas.microsoft.com/office/powerpoint/2010/main" val="16493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28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7560840" cy="764704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ЗАКОНОПРОЕКТ О ТЕХНОЛОГИЧЕССКИХ ПОЛИГОНАХ </a:t>
            </a:r>
            <a:endParaRPr lang="ru-RU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Пользование полигоном осуществляется на основании </a:t>
            </a:r>
            <a:r>
              <a:rPr lang="ru-RU" i="1" dirty="0">
                <a:solidFill>
                  <a:prstClr val="black"/>
                </a:solidFill>
              </a:rPr>
              <a:t>упрощенных требований к проектной документации</a:t>
            </a:r>
            <a:r>
              <a:rPr lang="ru-RU" dirty="0">
                <a:solidFill>
                  <a:prstClr val="black"/>
                </a:solidFill>
              </a:rPr>
              <a:t>, которые устанавливаются Минприроды России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Пользователь полигона имеет право добывать углеводородное сырье и распоряжаться добытой продукцией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 лицензии на полигон не устанавливается контрольный уровень добычи, однако государственными органами может устанавливаться предельный объем накопленной добычи при проведении работ  на полигоне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При эксплуатации технологического полигона не требуется экспертиза запасов и их постановка на государственный баланс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 завершении работ на полигоне и переходе к стадии разведки и добычи пользователь должен представить запасы на государственную экспертизу</a:t>
            </a:r>
          </a:p>
        </p:txBody>
      </p:sp>
    </p:spTree>
    <p:extLst>
      <p:ext uri="{BB962C8B-B14F-4D97-AF65-F5344CB8AC3E}">
        <p14:creationId xmlns:p14="http://schemas.microsoft.com/office/powerpoint/2010/main" val="34737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56383"/>
            <a:ext cx="2057400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29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7584" y="299695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894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0390" y="6356383"/>
            <a:ext cx="1043609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3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99592" y="2367171"/>
            <a:ext cx="7200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800" b="1" dirty="0">
                <a:solidFill>
                  <a:prstClr val="black"/>
                </a:solidFill>
              </a:rPr>
              <a:t>ПРОБЛЕМЫ ГЕОЛОГОРАЗВЕДОЧНОЙ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40861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0392" y="6356383"/>
            <a:ext cx="1043608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4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6373" y="188640"/>
            <a:ext cx="572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МИРОВЫЕ ТЕНДЕНЦИИ ГРР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112225"/>
              </p:ext>
            </p:extLst>
          </p:nvPr>
        </p:nvGraphicFramePr>
        <p:xfrm>
          <a:off x="4441553" y="1556792"/>
          <a:ext cx="3899151" cy="237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565116"/>
              </p:ext>
            </p:extLst>
          </p:nvPr>
        </p:nvGraphicFramePr>
        <p:xfrm>
          <a:off x="269577" y="1556792"/>
          <a:ext cx="365435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16016" y="1068249"/>
            <a:ext cx="4104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УВС: ЕЖЕГОДНОЕ ВОСПОЛНЕНИЕ ДОБЫЧИ (%%)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960527"/>
            <a:ext cx="379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УВС: ПРИРОСТ ЗАПАСОВ НОВЫХ ОТКРЫТИЙ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(</a:t>
            </a:r>
            <a:r>
              <a:rPr lang="ru-RU" sz="1400" b="1" dirty="0" err="1">
                <a:solidFill>
                  <a:srgbClr val="5B9BD5">
                    <a:lumMod val="50000"/>
                  </a:srgbClr>
                </a:solidFill>
              </a:rPr>
              <a:t>млдр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. баррелей НЭ)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408" y="4221087"/>
            <a:ext cx="5237696" cy="2046714"/>
          </a:xfrm>
          <a:prstGeom prst="rect">
            <a:avLst/>
          </a:prstGeom>
          <a:solidFill>
            <a:schemeClr val="bg2"/>
          </a:solidFill>
          <a:ln w="19050">
            <a:solidFill>
              <a:srgbClr val="185CA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Снижение приростов УВС обусловлено сокращением расходов на ГРР после 2014 г.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Восполнение добычи УВС менее 100% после 2006 г.</a:t>
            </a:r>
          </a:p>
          <a:p>
            <a:pPr marL="285750" indent="-285750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Средний размер нового открытия  УВС в 2012 г. –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</a:rPr>
              <a:t>       21 </a:t>
            </a:r>
            <a:r>
              <a:rPr lang="ru-RU" sz="1600" dirty="0" err="1">
                <a:solidFill>
                  <a:prstClr val="black"/>
                </a:solidFill>
              </a:rPr>
              <a:t>млн.т</a:t>
            </a:r>
            <a:r>
              <a:rPr lang="ru-RU" sz="1600" dirty="0">
                <a:solidFill>
                  <a:prstClr val="black"/>
                </a:solidFill>
              </a:rPr>
              <a:t> НЭ, в 2017 г. – 13,7 </a:t>
            </a:r>
            <a:r>
              <a:rPr lang="ru-RU" sz="1600" dirty="0" err="1">
                <a:solidFill>
                  <a:prstClr val="black"/>
                </a:solidFill>
              </a:rPr>
              <a:t>млн.т</a:t>
            </a:r>
            <a:r>
              <a:rPr lang="ru-RU" sz="1600" dirty="0">
                <a:solidFill>
                  <a:prstClr val="black"/>
                </a:solidFill>
              </a:rPr>
              <a:t> НЭ (</a:t>
            </a:r>
            <a:r>
              <a:rPr lang="ru-RU" sz="1600" dirty="0" err="1">
                <a:solidFill>
                  <a:prstClr val="black"/>
                </a:solidFill>
              </a:rPr>
              <a:t>г.о</a:t>
            </a:r>
            <a:r>
              <a:rPr lang="ru-RU" sz="1600" dirty="0">
                <a:solidFill>
                  <a:prstClr val="black"/>
                </a:solidFill>
              </a:rPr>
              <a:t>. на шельфах)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ТПИ: устойчивый рост затрат на ГРР при сокращении числа открытий и росте затрат на одно открытие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05876"/>
            <a:ext cx="2914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398" y="6356383"/>
            <a:ext cx="971601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5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058210"/>
              </p:ext>
            </p:extLst>
          </p:nvPr>
        </p:nvGraphicFramePr>
        <p:xfrm>
          <a:off x="171659" y="1610796"/>
          <a:ext cx="3816424" cy="167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638157"/>
              </p:ext>
            </p:extLst>
          </p:nvPr>
        </p:nvGraphicFramePr>
        <p:xfrm>
          <a:off x="4283968" y="1628800"/>
          <a:ext cx="3953724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658" y="1089108"/>
            <a:ext cx="396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Проект освоения нового  месторождения «</a:t>
            </a:r>
            <a:r>
              <a:rPr lang="ru-RU" sz="1600" b="1" kern="0" dirty="0" err="1">
                <a:solidFill>
                  <a:prstClr val="black"/>
                </a:solidFill>
              </a:rPr>
              <a:t>гринфилд</a:t>
            </a:r>
            <a:r>
              <a:rPr lang="ru-RU" sz="1600" b="1" kern="0" dirty="0">
                <a:solidFill>
                  <a:prstClr val="black"/>
                </a:solidFill>
              </a:rPr>
              <a:t>» без затрат на ГРР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7664" y="1061153"/>
            <a:ext cx="3744416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Проект нового месторождения «</a:t>
            </a:r>
            <a:r>
              <a:rPr lang="ru-RU" sz="1600" b="1" kern="0" dirty="0" err="1">
                <a:solidFill>
                  <a:prstClr val="black"/>
                </a:solidFill>
              </a:rPr>
              <a:t>гринфилд</a:t>
            </a:r>
            <a:r>
              <a:rPr lang="ru-RU" sz="1600" b="1" kern="0" dirty="0">
                <a:solidFill>
                  <a:prstClr val="black"/>
                </a:solidFill>
              </a:rPr>
              <a:t>» с учетом затрат на ГРР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45468"/>
              </p:ext>
            </p:extLst>
          </p:nvPr>
        </p:nvGraphicFramePr>
        <p:xfrm>
          <a:off x="4250271" y="4005064"/>
          <a:ext cx="3991405" cy="155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Блок-схема: альтернативный процесс 12"/>
          <p:cNvSpPr/>
          <p:nvPr/>
        </p:nvSpPr>
        <p:spPr>
          <a:xfrm>
            <a:off x="1979712" y="3861048"/>
            <a:ext cx="1872208" cy="792088"/>
          </a:xfrm>
          <a:prstGeom prst="flowChartAlternateProcess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Затраты на ГРР 150 М у.е.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19872" y="2492896"/>
            <a:ext cx="1640536" cy="1368152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Прямая со стрелкой 14"/>
          <p:cNvCxnSpPr>
            <a:stCxn id="13" idx="3"/>
          </p:cNvCxnSpPr>
          <p:nvPr/>
        </p:nvCxnSpPr>
        <p:spPr>
          <a:xfrm>
            <a:off x="3851920" y="4257092"/>
            <a:ext cx="1208488" cy="46805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9512" y="3356992"/>
            <a:ext cx="2880320" cy="36933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NPV@10% = 166</a:t>
            </a:r>
            <a:r>
              <a:rPr lang="ru-RU" kern="0" dirty="0">
                <a:solidFill>
                  <a:prstClr val="black"/>
                </a:solidFill>
              </a:rPr>
              <a:t> М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ru-RU" kern="0" dirty="0">
                <a:solidFill>
                  <a:prstClr val="black"/>
                </a:solidFill>
              </a:rPr>
              <a:t>у.е.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7664" y="3369898"/>
            <a:ext cx="2702608" cy="369332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NPV@10% = </a:t>
            </a:r>
            <a:r>
              <a:rPr lang="ru-RU" kern="0" dirty="0">
                <a:solidFill>
                  <a:prstClr val="black"/>
                </a:solidFill>
              </a:rPr>
              <a:t>14,5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ru-RU" kern="0" dirty="0">
                <a:solidFill>
                  <a:prstClr val="black"/>
                </a:solidFill>
              </a:rPr>
              <a:t>М у.е.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3968" y="5631902"/>
            <a:ext cx="2628292" cy="36933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NPV@10% = </a:t>
            </a:r>
            <a:r>
              <a:rPr lang="ru-RU" kern="0" dirty="0">
                <a:solidFill>
                  <a:prstClr val="black"/>
                </a:solidFill>
              </a:rPr>
              <a:t>-23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ru-RU" kern="0" dirty="0">
                <a:solidFill>
                  <a:prstClr val="black"/>
                </a:solidFill>
              </a:rPr>
              <a:t>М у.е.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558" y="44624"/>
            <a:ext cx="8002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ВЛИЯНИЕ ЗАТРАТ ГРР НА ЭКОНОМИКУ </a:t>
            </a:r>
          </a:p>
          <a:p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ОСВОЕНИЯ НОВОГО ОТРКРЫТИЯ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2387" y="4880414"/>
            <a:ext cx="4034463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42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Увеличение затрат на ГРР, а также временной лаг между ГРР и освоением месторождения резко снижают экономическую эффективность проекта</a:t>
            </a:r>
          </a:p>
          <a:p>
            <a:pPr marL="285750" indent="-285750">
              <a:lnSpc>
                <a:spcPts val="142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С увеличением затрат на ГРР возрастает пороговая величина начальных запасов КОММЕРЧЕСКОГО ОТКРЫТИЯ</a:t>
            </a:r>
          </a:p>
        </p:txBody>
      </p:sp>
    </p:spTree>
    <p:extLst>
      <p:ext uri="{BB962C8B-B14F-4D97-AF65-F5344CB8AC3E}">
        <p14:creationId xmlns:p14="http://schemas.microsoft.com/office/powerpoint/2010/main" val="39871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2"/>
            <a:ext cx="8121254" cy="89852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2400" b="1" dirty="0" smtClean="0">
                <a:latin typeface="+mn-lt"/>
                <a:cs typeface="Times New Roman" pitchFamily="18" charset="0"/>
              </a:rPr>
              <a:t>ПРОБЛЕМЫ: ОБЪЕКТИВНОЕ ИСТОЩЕНИЕ РЕСУРСОВ</a:t>
            </a:r>
            <a:endParaRPr lang="ru-RU" alt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06244" y="6356383"/>
            <a:ext cx="737755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6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887374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0728" y="1052736"/>
            <a:ext cx="7287762" cy="5539978"/>
          </a:xfrm>
          <a:prstGeom prst="rect">
            <a:avLst/>
          </a:prstGeom>
          <a:solidFill>
            <a:srgbClr val="F0ECE8"/>
          </a:solidFill>
          <a:ln w="38100">
            <a:solidFill>
              <a:srgbClr val="8B86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Истощение ресурсного потенциала УВС основных действующих нефтегазоносных провинций:</a:t>
            </a:r>
          </a:p>
          <a:p>
            <a:pPr marL="742845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Западная Сибирь </a:t>
            </a:r>
            <a:r>
              <a:rPr lang="mr-IN" dirty="0">
                <a:solidFill>
                  <a:prstClr val="black"/>
                </a:solidFill>
              </a:rPr>
              <a:t>–</a:t>
            </a:r>
            <a:r>
              <a:rPr lang="ru-RU" dirty="0">
                <a:solidFill>
                  <a:prstClr val="black"/>
                </a:solidFill>
              </a:rPr>
              <a:t> более 52%</a:t>
            </a:r>
          </a:p>
          <a:p>
            <a:pPr marL="742845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Волго-Уральская </a:t>
            </a:r>
            <a:r>
              <a:rPr lang="mr-IN" dirty="0">
                <a:solidFill>
                  <a:prstClr val="black"/>
                </a:solidFill>
              </a:rPr>
              <a:t>–</a:t>
            </a:r>
            <a:r>
              <a:rPr lang="ru-RU" dirty="0">
                <a:solidFill>
                  <a:prstClr val="black"/>
                </a:solidFill>
              </a:rPr>
              <a:t> более 85%</a:t>
            </a:r>
          </a:p>
          <a:p>
            <a:pPr marL="742845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Предкавказье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mr-IN" dirty="0">
                <a:solidFill>
                  <a:prstClr val="black"/>
                </a:solidFill>
              </a:rPr>
              <a:t>–</a:t>
            </a:r>
            <a:r>
              <a:rPr lang="ru-RU" dirty="0">
                <a:solidFill>
                  <a:prstClr val="black"/>
                </a:solidFill>
              </a:rPr>
              <a:t> более 92%</a:t>
            </a:r>
          </a:p>
          <a:p>
            <a:pPr marL="742845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Основные следствия:</a:t>
            </a:r>
          </a:p>
          <a:p>
            <a:pPr marL="742845" lvl="1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Сохраняется еще значительный ресурсный потенциал, однако:</a:t>
            </a:r>
          </a:p>
          <a:p>
            <a:pPr marL="1200045" lvl="2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Остаточные ресурсы сосредоточены в мелких и очень мелких месторождениях, а также в месторождениях сложного строения (</a:t>
            </a:r>
            <a:r>
              <a:rPr lang="ru-RU" dirty="0" err="1">
                <a:solidFill>
                  <a:prstClr val="black"/>
                </a:solidFill>
              </a:rPr>
              <a:t>подгазовые</a:t>
            </a:r>
            <a:r>
              <a:rPr lang="ru-RU" dirty="0">
                <a:solidFill>
                  <a:prstClr val="black"/>
                </a:solidFill>
              </a:rPr>
              <a:t> залежи) </a:t>
            </a:r>
          </a:p>
          <a:p>
            <a:pPr marL="1200045" lvl="2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Сокращаются размеры открываемых месторождений</a:t>
            </a:r>
          </a:p>
          <a:p>
            <a:pPr marL="1200045" lvl="2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Возрастают затраты на одно открытие и на прирост единицы УВС</a:t>
            </a:r>
          </a:p>
          <a:p>
            <a:pPr marL="742845" lvl="1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Структура отрасли, в которой доминируют ВИНКИ, не соответствует изменениям в структуре сырьевой базы. </a:t>
            </a:r>
          </a:p>
          <a:p>
            <a:pPr marL="742845" lvl="1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 действующих провинциях должна возрасти  роль малых и средних специализированных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29225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2"/>
            <a:ext cx="8121254" cy="89852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2400" b="1" dirty="0" smtClean="0">
                <a:latin typeface="+mn-lt"/>
                <a:cs typeface="Times New Roman" pitchFamily="18" charset="0"/>
              </a:rPr>
              <a:t>ПРОБЛЕМЫ: НЕДОСТАТОЧНАЯ РЕГИОНАЛЬНАЯ ИЗУЧЕННОСТЬ</a:t>
            </a:r>
            <a:endParaRPr lang="ru-RU" alt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356383"/>
            <a:ext cx="827584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>
                <a:solidFill>
                  <a:prstClr val="white">
                    <a:lumMod val="75000"/>
                  </a:prstClr>
                </a:solidFill>
              </a:rPr>
              <a:t>7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90" y="3052736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2900" y="980728"/>
            <a:ext cx="362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</a:rPr>
              <a:t>НОВЫЕ РЕГИОНЫ И ПРОВИНЦИИ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1350073"/>
            <a:ext cx="724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Отсутствуют системные постоянно обновляемые модели геологического строения перспективных регионов и зон Восточной Сибири, Дальнего Востока и Шельфа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673" y="2303120"/>
            <a:ext cx="471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</a:rPr>
              <a:t>ДЕЙСТВУЮЩИЕ РЕГИОНЫ И ПРОВИНЦИИ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406" y="2700065"/>
            <a:ext cx="678766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Низкая геолого-геофизическая изученность глубоких структурных этажей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Отсутствует единая система регионального изучения нетрадиционных сланцевых источников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" y="4070761"/>
            <a:ext cx="314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</a:rPr>
              <a:t>ОБЩИЕ ПРОБЛЕМЫ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241" y="4436445"/>
            <a:ext cx="67878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Недостаточная региональная изученность обусловливает низкую достоверность оценок вероятности открытия новых месторождений и повышает риск неудачи поисковых работ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Объемы и финансовые ресурсы </a:t>
            </a:r>
            <a:r>
              <a:rPr lang="ru-RU" b="1" i="1" dirty="0">
                <a:solidFill>
                  <a:prstClr val="black"/>
                </a:solidFill>
              </a:rPr>
              <a:t>поисковых</a:t>
            </a:r>
            <a:r>
              <a:rPr lang="ru-RU" dirty="0">
                <a:solidFill>
                  <a:prstClr val="black"/>
                </a:solidFill>
              </a:rPr>
              <a:t> работ «</a:t>
            </a:r>
            <a:r>
              <a:rPr lang="ru-RU" dirty="0" err="1">
                <a:solidFill>
                  <a:prstClr val="black"/>
                </a:solidFill>
              </a:rPr>
              <a:t>задалживаются</a:t>
            </a:r>
            <a:r>
              <a:rPr lang="ru-RU" dirty="0">
                <a:solidFill>
                  <a:prstClr val="black"/>
                </a:solidFill>
              </a:rPr>
              <a:t>» на накопление «</a:t>
            </a:r>
            <a:r>
              <a:rPr lang="ru-RU" b="1" i="1" dirty="0">
                <a:solidFill>
                  <a:prstClr val="black"/>
                </a:solidFill>
              </a:rPr>
              <a:t>региональных</a:t>
            </a:r>
            <a:r>
              <a:rPr lang="ru-RU" dirty="0">
                <a:solidFill>
                  <a:prstClr val="black"/>
                </a:solidFill>
              </a:rPr>
              <a:t> знаний»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Снижается эффективность поисковых работ и увеличивается общая стоимость ГРР</a:t>
            </a:r>
          </a:p>
        </p:txBody>
      </p:sp>
    </p:spTree>
    <p:extLst>
      <p:ext uri="{BB962C8B-B14F-4D97-AF65-F5344CB8AC3E}">
        <p14:creationId xmlns:p14="http://schemas.microsoft.com/office/powerpoint/2010/main" val="5683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2"/>
            <a:ext cx="8121254" cy="89852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2400" b="1" dirty="0" smtClean="0">
                <a:latin typeface="+mn-lt"/>
                <a:cs typeface="Times New Roman" pitchFamily="18" charset="0"/>
              </a:rPr>
              <a:t>ПРОБЛЕМЫ: ИСЧЕРПАНИЕ НЕРАСПРЕДЕЛЕННОГО ФОНДА</a:t>
            </a:r>
            <a:endParaRPr lang="ru-RU" alt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06244" y="6356383"/>
            <a:ext cx="737755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8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873391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4176" y="908720"/>
            <a:ext cx="747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</a:rPr>
              <a:t>Ресурсы нераспределенного фонда жидких УВС исчерпаны более, чем на 95%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34" y="1616606"/>
            <a:ext cx="7438397" cy="5042406"/>
          </a:xfrm>
          <a:prstGeom prst="rect">
            <a:avLst/>
          </a:prstGeom>
          <a:solidFill>
            <a:srgbClr val="F0ECE8"/>
          </a:solidFill>
          <a:ln w="38100">
            <a:solidFill>
              <a:srgbClr val="8B868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0" fontAlgn="base" hangingPunct="0">
              <a:spcAft>
                <a:spcPts val="60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Крупные компании больше не могут «избегать рисков» геологоразведки путем покупки готовых запасов и вынуждены восполнять свои сырьевые базы за счет ГРР</a:t>
            </a:r>
          </a:p>
          <a:p>
            <a:pPr marL="285750" indent="-28575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Готовность добывающих компаний принять на себя риски ГРР различна: </a:t>
            </a:r>
          </a:p>
          <a:p>
            <a:pPr marL="742950" lvl="1" indent="-285750" eaLnBrk="0" fontAlgn="base" hangingPunct="0">
              <a:lnSpc>
                <a:spcPts val="186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Компании с высокой обеспеченностью запасами менее склонны к таким рискам; но это компании с наибольшими финансовыми ресурсами и возможностями преодолеть регуляторные ограничения, такие как  УНФЗ</a:t>
            </a:r>
          </a:p>
          <a:p>
            <a:pPr marL="742950" lvl="1" indent="-285750" eaLnBrk="0" fontAlgn="base" hangingPunct="0">
              <a:lnSpc>
                <a:spcPts val="186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Компании, испытывающие ограничения по запасам, значительно больше склонны к риску ГРР, однако сталкиваются с законодательными и регуляторными ограничениями  (шельф, УНФЗ)</a:t>
            </a:r>
          </a:p>
          <a:p>
            <a:pPr marL="285750" indent="-28575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Стимулирование ГРР требует гибких подходов с учетом готовности компаний к рискам ГРР и их экономических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9047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2"/>
            <a:ext cx="8121254" cy="89852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2400" b="1" dirty="0" smtClean="0">
                <a:latin typeface="+mn-lt"/>
                <a:cs typeface="Times New Roman" pitchFamily="18" charset="0"/>
              </a:rPr>
              <a:t>ПРОБЛЕМЫ: РЕГУЛИРОВАНИЕ</a:t>
            </a:r>
            <a:endParaRPr lang="ru-RU" alt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40704" y="6356383"/>
            <a:ext cx="803296" cy="365125"/>
          </a:xfrm>
        </p:spPr>
        <p:txBody>
          <a:bodyPr rIns="359982"/>
          <a:lstStyle/>
          <a:p>
            <a:pPr defTabSz="914354">
              <a:defRPr/>
            </a:pPr>
            <a:r>
              <a:rPr lang="en-US" sz="1900" kern="0" dirty="0" smtClean="0">
                <a:solidFill>
                  <a:prstClr val="white">
                    <a:lumMod val="75000"/>
                  </a:prstClr>
                </a:solidFill>
              </a:rPr>
              <a:t>9</a:t>
            </a:r>
            <a:endParaRPr lang="ru-RU" sz="19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9" y="2858063"/>
            <a:ext cx="1475510" cy="32919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525097" y="1972101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484007" y="1964579"/>
            <a:ext cx="118398" cy="2592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1062310"/>
            <a:ext cx="7666893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Отсутствует четкое определение источников финансирования региональных работ, что препятствует формированию единой системы регионального изучения страны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Ограничения по запасам УНФЗ (прежде всего УВС) сдерживают развитие поисковых работ в новых регионах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Платеж за ресурсы, которые компания сама не имела возможности оценить, ограничивает доступ к участкам недр для целей ГРР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Ограничение возможностей передачи прав пользования недрами, разделения лицензионных участков создают барьеры как для крупных компаний, так и для деятельности небольших специализированных предприятий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Проблемы рационального недропользования</a:t>
            </a:r>
          </a:p>
          <a:p>
            <a:pPr marL="742845" lvl="1" indent="-28575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Использование попутных компонентов</a:t>
            </a:r>
          </a:p>
          <a:p>
            <a:pPr marL="742845" lvl="1" indent="-28575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Комплексная разработка газонефтяных месторождений</a:t>
            </a:r>
          </a:p>
          <a:p>
            <a:pPr marL="742845" lvl="1" indent="-28575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Корректировка границ участков недр и исправление технических ошибок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Административные барьеры при предоставлении прав пользования, исполнении и контроле  лицензионных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1995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5_Тема 4 на 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696D1E5A-B0B0-409C-A18D-AE23CEF7A4B0}" vid="{C9EEEA71-DDC9-4E45-ABD5-6D20200C2C4D}"/>
    </a:ext>
  </a:extLst>
</a:theme>
</file>

<file path=ppt/theme/theme2.xml><?xml version="1.0" encoding="utf-8"?>
<a:theme xmlns:a="http://schemas.openxmlformats.org/drawingml/2006/main" name="8_Тема 4 на 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696D1E5A-B0B0-409C-A18D-AE23CEF7A4B0}" vid="{C9EEEA71-DDC9-4E45-ABD5-6D20200C2C4D}"/>
    </a:ext>
  </a:extLst>
</a:theme>
</file>

<file path=ppt/theme/theme3.xml><?xml version="1.0" encoding="utf-8"?>
<a:theme xmlns:a="http://schemas.openxmlformats.org/drawingml/2006/main" name="5_Тема 4 на 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EBB836C3-9876-417A-A063-C74DB689626E}" vid="{687827BA-AF8D-4805-9B26-217B149D1F51}"/>
    </a:ext>
  </a:extLst>
</a:theme>
</file>

<file path=ppt/theme/theme4.xml><?xml version="1.0" encoding="utf-8"?>
<a:theme xmlns:a="http://schemas.openxmlformats.org/drawingml/2006/main" name="7_Тема 4 на 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EBB836C3-9876-417A-A063-C74DB689626E}" vid="{687827BA-AF8D-4805-9B26-217B149D1F51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2133</Words>
  <Application>Microsoft Office PowerPoint</Application>
  <PresentationFormat>Экран (4:3)</PresentationFormat>
  <Paragraphs>263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125_Тема 4 на 3</vt:lpstr>
      <vt:lpstr>8_Тема 4 на 3</vt:lpstr>
      <vt:lpstr>5_Тема 4 на 3</vt:lpstr>
      <vt:lpstr>7_Тема 4 на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ПРОБЛЕМЫ: ОБЪЕКТИВНОЕ ИСТОЩЕНИЕ РЕСУРСОВ</vt:lpstr>
      <vt:lpstr>ПРОБЛЕМЫ: НЕДОСТАТОЧНАЯ РЕГИОНАЛЬНАЯ ИЗУЧЕННОСТЬ</vt:lpstr>
      <vt:lpstr>ПРОБЛЕМЫ: ИСЧЕРПАНИЕ НЕРАСПРЕДЕЛЕННОГО ФОНДА</vt:lpstr>
      <vt:lpstr>ПРОБЛЕМЫ: РЕГУЛИРОВАНИЕ</vt:lpstr>
      <vt:lpstr>ЭКОНОМИЧЕСКИЕ СЛЕДСТВИЯ ОТРАСЛЕВЫХ ПРОБЛЕМ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ВОВЛЕЧЕНИЯ В ОСВОЕНИЕ НЕТРАДИЦИОННЫХ ИСТОЧНИКОВ УВС НЕОБХОДИМО ОБЪЕДИНЕНИЕ УСИЛИЙ ГОСУДАРСТВА И БИЗНЕСА</vt:lpstr>
      <vt:lpstr>ЗАКОНОПРОЕКТ О ТЕХНОЛОГИЧЕССКИХ ПОЛИГОНАХ - КОНЦЕПЦИЯ </vt:lpstr>
      <vt:lpstr>ЗАКОНОПРОЕКТ О ТЕХНОЛОГИЧЕССКИХ ПОЛИГОНАХ </vt:lpstr>
      <vt:lpstr>ЗАКОНОПРОЕКТ О ТЕХНОЛОГИЧЕССКИХ ПОЛИГОНАХ </vt:lpstr>
      <vt:lpstr>ЗАКОНОПРОЕКТ О ТЕХНОЛОГИЧЕССКИХ ПОЛИГОНАХ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Орёл Алексей Владимирович</cp:lastModifiedBy>
  <cp:revision>4</cp:revision>
  <dcterms:created xsi:type="dcterms:W3CDTF">2018-10-23T21:17:55Z</dcterms:created>
  <dcterms:modified xsi:type="dcterms:W3CDTF">2018-10-24T06:51:09Z</dcterms:modified>
</cp:coreProperties>
</file>