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74" r:id="rId2"/>
    <p:sldId id="293" r:id="rId3"/>
    <p:sldId id="298" r:id="rId4"/>
    <p:sldId id="282" r:id="rId5"/>
    <p:sldId id="278" r:id="rId6"/>
    <p:sldId id="285" r:id="rId7"/>
    <p:sldId id="294" r:id="rId8"/>
    <p:sldId id="295" r:id="rId9"/>
    <p:sldId id="296" r:id="rId10"/>
    <p:sldId id="292" r:id="rId11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днек Анна" initials="ПА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A8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510" autoAdjust="0"/>
    <p:restoredTop sz="94587"/>
  </p:normalViewPr>
  <p:slideViewPr>
    <p:cSldViewPr snapToGrid="0">
      <p:cViewPr>
        <p:scale>
          <a:sx n="76" d="100"/>
          <a:sy n="76" d="100"/>
        </p:scale>
        <p:origin x="-728" y="-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288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E:\Work\DOCUMENTS\I.T.projects\GeoPlat\Other\&#1055;&#1083;&#1072;&#1085;&#1099;%20&#1080;%20&#1092;&#1072;&#1082;&#1090;%20&#1079;&#1072;&#1082;&#1091;&#1087;&#1086;&#1082;%20&#1055;&#1054;%20&#1074;%20&#1056;&#1053;%202016%20&#1048;&#1045;%20&#1082;&#1091;&#1088;&#1089;%2065%20(2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E:\Work\DOCUMENTS\I.T.projects\GeoPlat\Other\&#1055;&#1083;&#1072;&#1085;&#1099;%20&#1080;%20&#1092;&#1072;&#1082;&#1090;%20&#1079;&#1072;&#1082;&#1091;&#1087;&#1086;&#1082;%20&#1055;&#1054;%20&#1074;%20&#1056;&#1053;%202016%20&#1048;&#1045;%20&#1082;&#1091;&#1088;&#1089;%2065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Виды закупок ПО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4E-4740-83E3-DFB09E3742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D4E-4740-83E3-DFB09E374228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D4E-4740-83E3-DFB09E374228}"/>
              </c:ext>
            </c:extLst>
          </c:dPt>
          <c:dLbls>
            <c:dLbl>
              <c:idx val="0"/>
              <c:spPr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8594488188976384E-2"/>
                  <c:y val="-6.7515310586176769E-2"/>
                </c:manualLayout>
              </c:layout>
              <c:spPr>
                <a:solidFill>
                  <a:srgbClr val="C0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D4E-4740-83E3-DFB09E3742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0411825131715034E-2"/>
                  <c:y val="0.12477699760890361"/>
                </c:manualLayout>
              </c:layout>
              <c:spPr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D4E-4740-83E3-DFB09E3742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Лист2!$F$72:$H$72</c:f>
              <c:strCache>
                <c:ptCount val="3"/>
                <c:pt idx="0">
                  <c:v>безальтернативные закупки   (или у ЕП)  </c:v>
                </c:pt>
                <c:pt idx="1">
                  <c:v>альтернативные/ конкурентные закупки</c:v>
                </c:pt>
                <c:pt idx="2">
                  <c:v>Другое</c:v>
                </c:pt>
              </c:strCache>
            </c:strRef>
          </c:cat>
          <c:val>
            <c:numRef>
              <c:f>Лист2!$F$73:$H$73</c:f>
              <c:numCache>
                <c:formatCode>General</c:formatCode>
                <c:ptCount val="3"/>
                <c:pt idx="0">
                  <c:v>627804068</c:v>
                </c:pt>
                <c:pt idx="1">
                  <c:v>0</c:v>
                </c:pt>
                <c:pt idx="2">
                  <c:v>95237832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D4E-4740-83E3-DFB09E37422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Закупки российского и иностранного ПО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Лист2!$B$60</c:f>
              <c:strCache>
                <c:ptCount val="1"/>
                <c:pt idx="0">
                  <c:v>в рублях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5C-4925-B0E1-A8C8E8299886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5C-4925-B0E1-A8C8E8299886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7179250912915928"/>
                  <c:y val="3.8614075543487315E-2"/>
                </c:manualLayout>
              </c:layout>
              <c:numFmt formatCode="0.0%" sourceLinked="0"/>
              <c:spPr>
                <a:solidFill>
                  <a:srgbClr val="C0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35C-4925-B0E1-A8C8E82998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Лист2!$A$61:$A$64</c:f>
              <c:strCache>
                <c:ptCount val="2"/>
                <c:pt idx="0">
                  <c:v>Иностранное ПО</c:v>
                </c:pt>
                <c:pt idx="1">
                  <c:v>Российское ПО</c:v>
                </c:pt>
              </c:strCache>
            </c:strRef>
          </c:cat>
          <c:val>
            <c:numRef>
              <c:f>Лист2!$B$61:$B$64</c:f>
              <c:numCache>
                <c:formatCode>#,##0.00</c:formatCode>
                <c:ptCount val="2"/>
                <c:pt idx="0">
                  <c:v>718216482</c:v>
                </c:pt>
                <c:pt idx="1">
                  <c:v>4825418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35C-4925-B0E1-A8C8E829988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bg1"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D2AD7-40C1-4B16-921C-5351EA0ACCD5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485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13806-C665-4397-8BB2-CB7C8909E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112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54CF2-EE29-4074-B88C-EA3B2D559964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963CF-7383-4E10-B7FC-442CFFFF4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414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63CF-7383-4E10-B7FC-442CFFFF45D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895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" y="-1"/>
            <a:ext cx="878681" cy="1295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086475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Номер слайда 3"/>
          <p:cNvSpPr txBox="1">
            <a:spLocks/>
          </p:cNvSpPr>
          <p:nvPr userDrawn="1"/>
        </p:nvSpPr>
        <p:spPr>
          <a:xfrm>
            <a:off x="358774" y="471931"/>
            <a:ext cx="6387714" cy="38388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Союз Разработчиков Программного</a:t>
            </a:r>
            <a:r>
              <a:rPr lang="en-US" sz="14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беспечения и ИТ-решений в ТЭК</a:t>
            </a:r>
          </a:p>
        </p:txBody>
      </p:sp>
    </p:spTree>
    <p:extLst>
      <p:ext uri="{BB962C8B-B14F-4D97-AF65-F5344CB8AC3E}">
        <p14:creationId xmlns:p14="http://schemas.microsoft.com/office/powerpoint/2010/main" val="254828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A766AA-DD60-462B-91D6-5BD490263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33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A766AA-DD60-462B-91D6-5BD490263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45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5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A766AA-DD60-462B-91D6-5BD490263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2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A766AA-DD60-462B-91D6-5BD490263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42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A766AA-DD60-462B-91D6-5BD490263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233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A766AA-DD60-462B-91D6-5BD490263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64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A766AA-DD60-462B-91D6-5BD490263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9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A766AA-DD60-462B-91D6-5BD490263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9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A766AA-DD60-462B-91D6-5BD490263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64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067550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18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Номер слайда 3"/>
          <p:cNvSpPr txBox="1">
            <a:spLocks/>
          </p:cNvSpPr>
          <p:nvPr userDrawn="1"/>
        </p:nvSpPr>
        <p:spPr>
          <a:xfrm>
            <a:off x="378130" y="6340770"/>
            <a:ext cx="3457890" cy="38388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7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Союз Разработчиков Программного</a:t>
            </a:r>
            <a:r>
              <a:rPr lang="en-US" sz="750" b="1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50" b="1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7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беспечения и ИТ-решений в ТЭК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389091" y="6302965"/>
            <a:ext cx="83658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389091" y="6335010"/>
            <a:ext cx="83658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3"/>
          <p:cNvSpPr txBox="1">
            <a:spLocks/>
          </p:cNvSpPr>
          <p:nvPr userDrawn="1"/>
        </p:nvSpPr>
        <p:spPr>
          <a:xfrm>
            <a:off x="5346853" y="6340770"/>
            <a:ext cx="3408058" cy="38388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63A1E68-9BB4-4201-8CF8-C7F81C807EEC}" type="slidenum">
              <a:rPr lang="ru-RU" sz="75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75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Объект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082" y="101445"/>
            <a:ext cx="1008345" cy="1057492"/>
          </a:xfrm>
          <a:prstGeom prst="rect">
            <a:avLst/>
          </a:prstGeom>
        </p:spPr>
      </p:pic>
      <p:grpSp>
        <p:nvGrpSpPr>
          <p:cNvPr id="16" name="Группа 15"/>
          <p:cNvGrpSpPr/>
          <p:nvPr userDrawn="1"/>
        </p:nvGrpSpPr>
        <p:grpSpPr>
          <a:xfrm>
            <a:off x="378130" y="359366"/>
            <a:ext cx="79234" cy="640759"/>
            <a:chOff x="5419725" y="-380603"/>
            <a:chExt cx="247650" cy="1192964"/>
          </a:xfrm>
        </p:grpSpPr>
        <p:sp>
          <p:nvSpPr>
            <p:cNvPr id="17" name="Прямоугольник 17"/>
            <p:cNvSpPr/>
            <p:nvPr userDrawn="1"/>
          </p:nvSpPr>
          <p:spPr>
            <a:xfrm>
              <a:off x="5419725" y="212286"/>
              <a:ext cx="247650" cy="600075"/>
            </a:xfrm>
            <a:custGeom>
              <a:avLst/>
              <a:gdLst>
                <a:gd name="connsiteX0" fmla="*/ 0 w 247650"/>
                <a:gd name="connsiteY0" fmla="*/ 0 h 600075"/>
                <a:gd name="connsiteX1" fmla="*/ 247650 w 247650"/>
                <a:gd name="connsiteY1" fmla="*/ 0 h 600075"/>
                <a:gd name="connsiteX2" fmla="*/ 247650 w 247650"/>
                <a:gd name="connsiteY2" fmla="*/ 600075 h 600075"/>
                <a:gd name="connsiteX3" fmla="*/ 0 w 247650"/>
                <a:gd name="connsiteY3" fmla="*/ 600075 h 600075"/>
                <a:gd name="connsiteX4" fmla="*/ 0 w 247650"/>
                <a:gd name="connsiteY4" fmla="*/ 0 h 600075"/>
                <a:gd name="connsiteX0" fmla="*/ 0 w 247650"/>
                <a:gd name="connsiteY0" fmla="*/ 183357 h 600075"/>
                <a:gd name="connsiteX1" fmla="*/ 247650 w 247650"/>
                <a:gd name="connsiteY1" fmla="*/ 0 h 600075"/>
                <a:gd name="connsiteX2" fmla="*/ 247650 w 247650"/>
                <a:gd name="connsiteY2" fmla="*/ 600075 h 600075"/>
                <a:gd name="connsiteX3" fmla="*/ 0 w 247650"/>
                <a:gd name="connsiteY3" fmla="*/ 600075 h 600075"/>
                <a:gd name="connsiteX4" fmla="*/ 0 w 247650"/>
                <a:gd name="connsiteY4" fmla="*/ 183357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600075">
                  <a:moveTo>
                    <a:pt x="0" y="183357"/>
                  </a:moveTo>
                  <a:lnTo>
                    <a:pt x="247650" y="0"/>
                  </a:lnTo>
                  <a:lnTo>
                    <a:pt x="247650" y="600075"/>
                  </a:lnTo>
                  <a:lnTo>
                    <a:pt x="0" y="600075"/>
                  </a:lnTo>
                  <a:lnTo>
                    <a:pt x="0" y="183357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 rot="10800000">
              <a:off x="5419725" y="-380603"/>
              <a:ext cx="247650" cy="600075"/>
            </a:xfrm>
            <a:custGeom>
              <a:avLst/>
              <a:gdLst>
                <a:gd name="connsiteX0" fmla="*/ 0 w 247650"/>
                <a:gd name="connsiteY0" fmla="*/ 0 h 600075"/>
                <a:gd name="connsiteX1" fmla="*/ 247650 w 247650"/>
                <a:gd name="connsiteY1" fmla="*/ 0 h 600075"/>
                <a:gd name="connsiteX2" fmla="*/ 247650 w 247650"/>
                <a:gd name="connsiteY2" fmla="*/ 600075 h 600075"/>
                <a:gd name="connsiteX3" fmla="*/ 0 w 247650"/>
                <a:gd name="connsiteY3" fmla="*/ 600075 h 600075"/>
                <a:gd name="connsiteX4" fmla="*/ 0 w 247650"/>
                <a:gd name="connsiteY4" fmla="*/ 0 h 600075"/>
                <a:gd name="connsiteX0" fmla="*/ 0 w 247650"/>
                <a:gd name="connsiteY0" fmla="*/ 183357 h 600075"/>
                <a:gd name="connsiteX1" fmla="*/ 247650 w 247650"/>
                <a:gd name="connsiteY1" fmla="*/ 0 h 600075"/>
                <a:gd name="connsiteX2" fmla="*/ 247650 w 247650"/>
                <a:gd name="connsiteY2" fmla="*/ 600075 h 600075"/>
                <a:gd name="connsiteX3" fmla="*/ 0 w 247650"/>
                <a:gd name="connsiteY3" fmla="*/ 600075 h 600075"/>
                <a:gd name="connsiteX4" fmla="*/ 0 w 247650"/>
                <a:gd name="connsiteY4" fmla="*/ 183357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600075">
                  <a:moveTo>
                    <a:pt x="0" y="183357"/>
                  </a:moveTo>
                  <a:lnTo>
                    <a:pt x="247650" y="0"/>
                  </a:lnTo>
                  <a:lnTo>
                    <a:pt x="247650" y="600075"/>
                  </a:lnTo>
                  <a:lnTo>
                    <a:pt x="0" y="600075"/>
                  </a:lnTo>
                  <a:lnTo>
                    <a:pt x="0" y="183357"/>
                  </a:lnTo>
                  <a:close/>
                </a:path>
              </a:pathLst>
            </a:custGeom>
            <a:solidFill>
              <a:srgbClr val="FF0000"/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2908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  <p15:guide id="5" pos="226" userDrawn="1">
          <p15:clr>
            <a:srgbClr val="F26B43"/>
          </p15:clr>
        </p15:guide>
        <p15:guide id="6" pos="551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0" b="22110"/>
          <a:stretch/>
        </p:blipFill>
        <p:spPr>
          <a:xfrm>
            <a:off x="0" y="2030190"/>
            <a:ext cx="9144000" cy="402771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5416" y="1108710"/>
            <a:ext cx="7924800" cy="736338"/>
          </a:xfr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vert="horz" lIns="297000" tIns="45720" rIns="91440" bIns="45720" rtlCol="0" anchor="ctr">
            <a:noAutofit/>
          </a:bodyPr>
          <a:lstStyle/>
          <a:p>
            <a:pPr algn="l"/>
            <a:r>
              <a:rPr lang="ru-RU" sz="2000" dirty="0"/>
              <a:t>Развитие отечественного ПО и ИТ-решений в ТЭК:</a:t>
            </a:r>
            <a:br>
              <a:rPr lang="ru-RU" sz="2000" dirty="0"/>
            </a:br>
            <a:r>
              <a:rPr lang="ru-RU" sz="2000" dirty="0"/>
              <a:t>Дальше действовать будем мы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574155" y="5381314"/>
            <a:ext cx="2452688" cy="158353"/>
          </a:xfrm>
        </p:spPr>
        <p:txBody>
          <a:bodyPr>
            <a:noAutofit/>
          </a:bodyPr>
          <a:lstStyle/>
          <a:p>
            <a:pPr algn="r"/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нефтегазовый Форум</a:t>
            </a:r>
          </a:p>
          <a:p>
            <a:pPr algn="r"/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апреля 2018 г.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1961612"/>
            <a:ext cx="9144000" cy="34289"/>
            <a:chOff x="518787" y="6302965"/>
            <a:chExt cx="11154427" cy="32045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518787" y="6302965"/>
              <a:ext cx="1115442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518787" y="6335010"/>
              <a:ext cx="1115442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>
            <a:off x="0" y="6085702"/>
            <a:ext cx="9144000" cy="34289"/>
            <a:chOff x="518787" y="6302965"/>
            <a:chExt cx="11154427" cy="32045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518787" y="6302965"/>
              <a:ext cx="1115442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518787" y="6335010"/>
              <a:ext cx="1115442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959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498A01-E1ED-F84F-B220-95342966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7E79ED-B0E3-E043-A197-7E09991F7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Спасибо за внимание!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EBF0ECD-23D8-DA4F-BC11-AC34A958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A900214-0C59-D84D-9700-146189E1C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85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2321" y="5242561"/>
            <a:ext cx="7911193" cy="86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94360"/>
            <a:ext cx="7067550" cy="405765"/>
          </a:xfrm>
        </p:spPr>
        <p:txBody>
          <a:bodyPr>
            <a:noAutofit/>
          </a:bodyPr>
          <a:lstStyle/>
          <a:p>
            <a:r>
              <a:rPr lang="ru-RU" dirty="0"/>
              <a:t>Вызовы, стоящие перед </a:t>
            </a:r>
            <a:r>
              <a:rPr lang="ru-RU" dirty="0" smtClean="0"/>
              <a:t>отраслью ТЭК в части ПО и АСУТП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077686"/>
            <a:ext cx="7886700" cy="5021035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1800" dirty="0" smtClean="0"/>
              <a:t>Российский ТЭК находится в </a:t>
            </a:r>
            <a:r>
              <a:rPr lang="ru-RU" sz="1800" b="1" dirty="0" smtClean="0"/>
              <a:t>очень высокой </a:t>
            </a:r>
            <a:r>
              <a:rPr lang="ru-RU" sz="1800" b="1" dirty="0" err="1" smtClean="0"/>
              <a:t>импортозависимости</a:t>
            </a:r>
            <a:r>
              <a:rPr lang="ru-RU" sz="1800" b="1" dirty="0" smtClean="0"/>
              <a:t> </a:t>
            </a:r>
            <a:r>
              <a:rPr lang="ru-RU" sz="1800" dirty="0" smtClean="0"/>
              <a:t>в части ПО и АСУТП</a:t>
            </a:r>
          </a:p>
          <a:p>
            <a:pPr>
              <a:lnSpc>
                <a:spcPct val="120000"/>
              </a:lnSpc>
            </a:pPr>
            <a:r>
              <a:rPr lang="ru-RU" sz="1800" dirty="0" smtClean="0"/>
              <a:t>Россия </a:t>
            </a:r>
            <a:r>
              <a:rPr lang="ru-RU" sz="1800" dirty="0"/>
              <a:t>испытывает постоянное </a:t>
            </a:r>
            <a:r>
              <a:rPr lang="ru-RU" sz="1800" b="1" dirty="0"/>
              <a:t>усиление </a:t>
            </a:r>
            <a:r>
              <a:rPr lang="ru-RU" sz="1800" b="1" dirty="0" err="1"/>
              <a:t>санкционного</a:t>
            </a:r>
            <a:r>
              <a:rPr lang="ru-RU" sz="1800" b="1" dirty="0"/>
              <a:t> режима</a:t>
            </a:r>
            <a:r>
              <a:rPr lang="ru-RU" sz="1800" dirty="0"/>
              <a:t>. Зарубежные производители ПО и информационных технологий открыто объявляют о расширении санкций в том числе </a:t>
            </a:r>
            <a:r>
              <a:rPr lang="ru-RU" sz="1800" dirty="0" smtClean="0"/>
              <a:t>прямо против </a:t>
            </a:r>
            <a:r>
              <a:rPr lang="ru-RU" sz="1800" dirty="0"/>
              <a:t>компаний ТЭК.</a:t>
            </a:r>
          </a:p>
          <a:p>
            <a:pPr>
              <a:lnSpc>
                <a:spcPct val="120000"/>
              </a:lnSpc>
            </a:pPr>
            <a:r>
              <a:rPr lang="ru-RU" sz="1800" dirty="0"/>
              <a:t>Практически все расчёты по </a:t>
            </a:r>
            <a:r>
              <a:rPr lang="ru-RU" sz="1800" b="1" dirty="0"/>
              <a:t>подсчету запасов </a:t>
            </a:r>
            <a:r>
              <a:rPr lang="ru-RU" sz="1800" dirty="0"/>
              <a:t>нефтегазовых месторождений осуществляются в </a:t>
            </a:r>
            <a:r>
              <a:rPr lang="ru-RU" sz="1800" b="1" dirty="0"/>
              <a:t>американском </a:t>
            </a:r>
            <a:r>
              <a:rPr lang="ru-RU" sz="1800" b="1" dirty="0" smtClean="0"/>
              <a:t>ПО</a:t>
            </a:r>
            <a:r>
              <a:rPr lang="ru-RU" sz="1800" dirty="0" smtClean="0"/>
              <a:t>. При </a:t>
            </a:r>
            <a:r>
              <a:rPr lang="ru-RU" sz="1800" dirty="0"/>
              <a:t>этом имеются </a:t>
            </a:r>
            <a:r>
              <a:rPr lang="ru-RU" sz="1800" b="1" dirty="0"/>
              <a:t>российские производители</a:t>
            </a:r>
            <a:r>
              <a:rPr lang="ru-RU" sz="1800" dirty="0"/>
              <a:t>, которые в большинстве случаев могут предложить аналогичную </a:t>
            </a:r>
            <a:r>
              <a:rPr lang="ru-RU" sz="1800" dirty="0" smtClean="0"/>
              <a:t>продукцию, но их </a:t>
            </a:r>
            <a:r>
              <a:rPr lang="ru-RU" sz="1800" b="1" dirty="0" smtClean="0"/>
              <a:t>доля </a:t>
            </a:r>
            <a:r>
              <a:rPr lang="ru-RU" sz="1800" b="1" dirty="0"/>
              <a:t>не превышает </a:t>
            </a:r>
            <a:r>
              <a:rPr lang="en-US" sz="1800" b="1" dirty="0" smtClean="0"/>
              <a:t>10</a:t>
            </a:r>
            <a:r>
              <a:rPr lang="ru-RU" sz="1800" b="1" dirty="0" smtClean="0"/>
              <a:t>%.</a:t>
            </a:r>
            <a:endParaRPr lang="ru-RU" sz="1800" b="1" dirty="0"/>
          </a:p>
          <a:p>
            <a:pPr>
              <a:lnSpc>
                <a:spcPct val="120000"/>
              </a:lnSpc>
            </a:pPr>
            <a:r>
              <a:rPr lang="ru-RU" sz="1800" dirty="0" smtClean="0"/>
              <a:t>Тяжелые </a:t>
            </a:r>
            <a:r>
              <a:rPr lang="ru-RU" sz="1800" dirty="0" err="1"/>
              <a:t>кибератаки</a:t>
            </a:r>
            <a:r>
              <a:rPr lang="ru-RU" sz="1800" dirty="0"/>
              <a:t> </a:t>
            </a:r>
            <a:r>
              <a:rPr lang="ru-RU" sz="1800" dirty="0" smtClean="0"/>
              <a:t>в 2017 г. нанесли </a:t>
            </a:r>
            <a:r>
              <a:rPr lang="ru-RU" sz="1800" dirty="0"/>
              <a:t>серьезный ущерб отечественным производственным компаниям, угроза новых атак сохраняется. </a:t>
            </a:r>
            <a:r>
              <a:rPr lang="ru-RU" sz="1800" dirty="0" smtClean="0"/>
              <a:t>Мировой опыт свидетельствует, что в ситуациях резкого усиления политической напряженности ПО может использоваться как инструмент для разрушающих атак на объекты инфраструктуры противника. Примером может служить атака на атомные объекты в Иране в 2010 году, которые отбросили атомную промышленность Ирана на два года назад и нанесли тяжелый материальный ущерб.</a:t>
            </a:r>
            <a:r>
              <a:rPr lang="ru-RU" sz="1800" b="1" dirty="0"/>
              <a:t> Проблема информационной безопасности становится ключевой на критически важных и особо опасных объектах</a:t>
            </a:r>
            <a:r>
              <a:rPr lang="ru-RU" sz="1800" dirty="0"/>
              <a:t>.</a:t>
            </a:r>
          </a:p>
          <a:p>
            <a:pPr>
              <a:lnSpc>
                <a:spcPct val="120000"/>
              </a:lnSpc>
            </a:pPr>
            <a:r>
              <a:rPr lang="ru-RU" sz="1800" b="1" dirty="0" smtClean="0"/>
              <a:t>Неиспользование</a:t>
            </a:r>
            <a:r>
              <a:rPr lang="ru-RU" sz="1800" dirty="0" smtClean="0"/>
              <a:t> российских технологий на производстве </a:t>
            </a:r>
            <a:r>
              <a:rPr lang="ru-RU" sz="1800" b="1" dirty="0" smtClean="0"/>
              <a:t>блокирует их развитие.</a:t>
            </a:r>
          </a:p>
          <a:p>
            <a:pPr marL="0" indent="0" algn="ctr">
              <a:buNone/>
            </a:pPr>
            <a:endParaRPr lang="ru-RU" sz="1600" dirty="0" smtClean="0"/>
          </a:p>
          <a:p>
            <a:pPr marL="0" indent="0" algn="ctr">
              <a:buNone/>
            </a:pPr>
            <a:endParaRPr lang="ru-RU" sz="1600" dirty="0" smtClean="0"/>
          </a:p>
          <a:p>
            <a:pPr marL="0" indent="0" algn="ctr">
              <a:buNone/>
            </a:pPr>
            <a:r>
              <a:rPr lang="ru-RU" sz="2300" b="1" dirty="0" smtClean="0"/>
              <a:t>В создавшейся ситуации речь должна идти о технологической независимости и энергетической безопасности России</a:t>
            </a:r>
          </a:p>
        </p:txBody>
      </p:sp>
    </p:spTree>
    <p:extLst>
      <p:ext uri="{BB962C8B-B14F-4D97-AF65-F5344CB8AC3E}">
        <p14:creationId xmlns:p14="http://schemas.microsoft.com/office/powerpoint/2010/main" val="8705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1480" y="5123756"/>
            <a:ext cx="7886700" cy="611616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/>
              <a:t>Проблема не в отсутствии российских технологий или в их качестве, а в том, что заказчики их не приобретают под разными предлогами.</a:t>
            </a:r>
          </a:p>
          <a:p>
            <a:endParaRPr lang="ru-RU" sz="18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7377015" cy="6349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Экспертная оценка </a:t>
            </a:r>
            <a:r>
              <a:rPr lang="ru-RU" dirty="0"/>
              <a:t>уровня </a:t>
            </a:r>
            <a:r>
              <a:rPr lang="ru-RU" dirty="0" err="1"/>
              <a:t>импортозависимости</a:t>
            </a:r>
            <a:r>
              <a:rPr lang="ru-RU" dirty="0"/>
              <a:t> в части ПО и </a:t>
            </a:r>
            <a:r>
              <a:rPr lang="ru-RU" dirty="0" smtClean="0"/>
              <a:t>АСУТП </a:t>
            </a:r>
            <a:endParaRPr lang="ru-RU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28650" y="1825625"/>
            <a:ext cx="7886700" cy="2952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Нефтегазопереработка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Разведка и разработка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Добыча нефти и газа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Транспорт и хранение нефти и газа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1844040"/>
            <a:ext cx="3863340" cy="2971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99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2552700"/>
            <a:ext cx="3810000" cy="2971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95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3322320"/>
            <a:ext cx="3596640" cy="2971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85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4038600"/>
            <a:ext cx="3063240" cy="2971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80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5800" y="1493520"/>
            <a:ext cx="408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                                 %                            100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859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9263" y="1083733"/>
            <a:ext cx="8532487" cy="13261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5220" y="2409873"/>
            <a:ext cx="7067550" cy="634999"/>
          </a:xfrm>
        </p:spPr>
        <p:txBody>
          <a:bodyPr>
            <a:normAutofit/>
          </a:bodyPr>
          <a:lstStyle/>
          <a:p>
            <a:pPr algn="ctr"/>
            <a:r>
              <a:rPr lang="ru-RU" sz="1400" dirty="0"/>
              <a:t>Закупки специализированного ПО в госкомпаниях</a:t>
            </a:r>
            <a:r>
              <a:rPr lang="en-US" sz="1400" dirty="0"/>
              <a:t> </a:t>
            </a:r>
            <a:r>
              <a:rPr lang="ru-RU" sz="1400" dirty="0"/>
              <a:t>в 2016 г.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(на примере крупной нефтегазовой компании)</a:t>
            </a:r>
            <a:endParaRPr lang="ru-RU" sz="14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86052"/>
              </p:ext>
            </p:extLst>
          </p:nvPr>
        </p:nvGraphicFramePr>
        <p:xfrm>
          <a:off x="4625505" y="3044871"/>
          <a:ext cx="4252755" cy="3206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137633"/>
              </p:ext>
            </p:extLst>
          </p:nvPr>
        </p:nvGraphicFramePr>
        <p:xfrm>
          <a:off x="359263" y="3044872"/>
          <a:ext cx="4116771" cy="3206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9263" y="1244587"/>
            <a:ext cx="599548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400" dirty="0" smtClean="0"/>
          </a:p>
          <a:p>
            <a:r>
              <a:rPr lang="ru-RU" sz="1400" dirty="0" smtClean="0"/>
              <a:t>Конкурентные – 5,8%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Безальтернативные - 94,2% </a:t>
            </a:r>
            <a:r>
              <a:rPr lang="ru-RU" sz="1400" dirty="0" smtClean="0"/>
              <a:t>(с каждым годом данный показатель растет)</a:t>
            </a:r>
          </a:p>
          <a:p>
            <a:endParaRPr lang="ru-RU" sz="1400" dirty="0" smtClean="0"/>
          </a:p>
          <a:p>
            <a:r>
              <a:rPr lang="ru-RU" sz="1400" dirty="0" smtClean="0">
                <a:solidFill>
                  <a:srgbClr val="FF0000"/>
                </a:solidFill>
              </a:rPr>
              <a:t>Более 5 000 способов обхода</a:t>
            </a:r>
            <a:r>
              <a:rPr lang="ru-RU" sz="1400" dirty="0" smtClean="0"/>
              <a:t> действующего законодательства при закупках</a:t>
            </a:r>
            <a:endParaRPr lang="ru-RU" sz="1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67319" y="976294"/>
            <a:ext cx="7381159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400" dirty="0" smtClean="0"/>
              <a:t>Закупки гос. компаний и компаний с гос. участием за 2017 г. </a:t>
            </a:r>
            <a:br>
              <a:rPr lang="ru-RU" sz="1400" dirty="0" smtClean="0"/>
            </a:br>
            <a:r>
              <a:rPr lang="ru-RU" sz="1400" dirty="0" smtClean="0"/>
              <a:t>(по данным Министерства Финансов РФ)</a:t>
            </a:r>
            <a:endParaRPr lang="ru-RU" sz="14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156312" y="231191"/>
            <a:ext cx="7067550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800" dirty="0" smtClean="0"/>
              <a:t>Беспрецедентный уровень закрытости рынка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05499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Рынок отечественного ПО и ИТ-решений в нефтегазовом секторе РФ. </a:t>
            </a:r>
            <a:r>
              <a:rPr lang="en-US" dirty="0"/>
              <a:t>SWOT-</a:t>
            </a:r>
            <a:r>
              <a:rPr lang="ru-RU" dirty="0"/>
              <a:t>анализ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0491" y="1158843"/>
            <a:ext cx="3376943" cy="2426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62673" y="1158843"/>
            <a:ext cx="3376943" cy="242632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0491" y="3737572"/>
            <a:ext cx="3376943" cy="24263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62673" y="3737572"/>
            <a:ext cx="3376943" cy="242632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 rot="16200000">
            <a:off x="-441365" y="2218118"/>
            <a:ext cx="2048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СИЛЬНЫЕ СТОРОНЫ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231628" y="4796847"/>
            <a:ext cx="1629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</a:t>
            </a:r>
          </a:p>
        </p:txBody>
      </p:sp>
      <p:sp>
        <p:nvSpPr>
          <p:cNvPr id="11" name="TextBox 10"/>
          <p:cNvSpPr txBox="1"/>
          <p:nvPr/>
        </p:nvSpPr>
        <p:spPr>
          <a:xfrm rot="5400000">
            <a:off x="6875334" y="2136308"/>
            <a:ext cx="1903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СЛАБЫЕ СТОРОНЫ</a:t>
            </a:r>
          </a:p>
        </p:txBody>
      </p:sp>
      <p:sp>
        <p:nvSpPr>
          <p:cNvPr id="12" name="TextBox 11"/>
          <p:cNvSpPr txBox="1"/>
          <p:nvPr/>
        </p:nvSpPr>
        <p:spPr>
          <a:xfrm rot="5400000">
            <a:off x="7374945" y="4820725"/>
            <a:ext cx="919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УГРОЗЫ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4471596" y="1590358"/>
            <a:ext cx="117687" cy="149746"/>
            <a:chOff x="4229448" y="1467421"/>
            <a:chExt cx="254082" cy="323296"/>
          </a:xfrm>
        </p:grpSpPr>
        <p:sp>
          <p:nvSpPr>
            <p:cNvPr id="18" name="Равнобедренный треугольник 17"/>
            <p:cNvSpPr/>
            <p:nvPr/>
          </p:nvSpPr>
          <p:spPr>
            <a:xfrm rot="5400000">
              <a:off x="4220767" y="1527953"/>
              <a:ext cx="323293" cy="202232"/>
            </a:xfrm>
            <a:prstGeom prst="triangl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35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229448" y="1467421"/>
              <a:ext cx="45719" cy="32329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35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587186" y="1535784"/>
            <a:ext cx="3052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консолидации среди производителей, единой выраженной позиции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4471596" y="2678527"/>
            <a:ext cx="117687" cy="149746"/>
            <a:chOff x="4229448" y="1467421"/>
            <a:chExt cx="254082" cy="323296"/>
          </a:xfrm>
        </p:grpSpPr>
        <p:sp>
          <p:nvSpPr>
            <p:cNvPr id="22" name="Равнобедренный треугольник 21"/>
            <p:cNvSpPr/>
            <p:nvPr/>
          </p:nvSpPr>
          <p:spPr>
            <a:xfrm rot="5400000">
              <a:off x="4220767" y="1527953"/>
              <a:ext cx="323293" cy="202232"/>
            </a:xfrm>
            <a:prstGeom prst="triangl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35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229448" y="1467421"/>
              <a:ext cx="45719" cy="32329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35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587186" y="2623953"/>
            <a:ext cx="3052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доступа к дешевым финансовым ресурсам для опережающего развития 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4470095" y="2215323"/>
            <a:ext cx="117687" cy="149746"/>
            <a:chOff x="4229448" y="1467421"/>
            <a:chExt cx="254082" cy="323296"/>
          </a:xfrm>
        </p:grpSpPr>
        <p:sp>
          <p:nvSpPr>
            <p:cNvPr id="26" name="Равнобедренный треугольник 25"/>
            <p:cNvSpPr/>
            <p:nvPr/>
          </p:nvSpPr>
          <p:spPr>
            <a:xfrm rot="5400000">
              <a:off x="4220767" y="1527953"/>
              <a:ext cx="323293" cy="202232"/>
            </a:xfrm>
            <a:prstGeom prst="triangl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35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229448" y="1467421"/>
              <a:ext cx="45719" cy="32329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35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585685" y="2160749"/>
            <a:ext cx="3052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Слабая интеграция программных платформ производителей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4497113" y="4052335"/>
            <a:ext cx="117687" cy="149746"/>
            <a:chOff x="4229448" y="1467421"/>
            <a:chExt cx="254082" cy="323296"/>
          </a:xfrm>
        </p:grpSpPr>
        <p:sp>
          <p:nvSpPr>
            <p:cNvPr id="30" name="Равнобедренный треугольник 29"/>
            <p:cNvSpPr/>
            <p:nvPr/>
          </p:nvSpPr>
          <p:spPr>
            <a:xfrm rot="5400000">
              <a:off x="4220767" y="1527953"/>
              <a:ext cx="323293" cy="202232"/>
            </a:xfrm>
            <a:prstGeom prst="triangl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35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229448" y="1467421"/>
              <a:ext cx="45719" cy="32329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35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612703" y="3997761"/>
            <a:ext cx="3052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(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олигополизация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рынка заказчиков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4497113" y="5149557"/>
            <a:ext cx="117687" cy="149746"/>
            <a:chOff x="4229448" y="1467421"/>
            <a:chExt cx="254082" cy="323296"/>
          </a:xfrm>
        </p:grpSpPr>
        <p:sp>
          <p:nvSpPr>
            <p:cNvPr id="34" name="Равнобедренный треугольник 33"/>
            <p:cNvSpPr/>
            <p:nvPr/>
          </p:nvSpPr>
          <p:spPr>
            <a:xfrm rot="5400000">
              <a:off x="4220767" y="1527953"/>
              <a:ext cx="323293" cy="202232"/>
            </a:xfrm>
            <a:prstGeom prst="triangl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35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229448" y="1467421"/>
              <a:ext cx="45719" cy="32329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35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612703" y="5094983"/>
            <a:ext cx="305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у заказчиков мотивации для приобретения существующего (финансирования разработки) отечественного ПО и АСУТП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4495612" y="4514346"/>
            <a:ext cx="117687" cy="149746"/>
            <a:chOff x="4229448" y="1467421"/>
            <a:chExt cx="254082" cy="323296"/>
          </a:xfrm>
        </p:grpSpPr>
        <p:sp>
          <p:nvSpPr>
            <p:cNvPr id="38" name="Равнобедренный треугольник 37"/>
            <p:cNvSpPr/>
            <p:nvPr/>
          </p:nvSpPr>
          <p:spPr>
            <a:xfrm rot="5400000">
              <a:off x="4220767" y="1527953"/>
              <a:ext cx="323293" cy="202232"/>
            </a:xfrm>
            <a:prstGeom prst="triangl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350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4229448" y="1467421"/>
              <a:ext cx="45719" cy="32329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35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611202" y="4459772"/>
            <a:ext cx="3052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Длительное (более 20 лет) доминирование иностранных производителей</a:t>
            </a:r>
          </a:p>
        </p:txBody>
      </p:sp>
      <p:grpSp>
        <p:nvGrpSpPr>
          <p:cNvPr id="41" name="Группа 40"/>
          <p:cNvGrpSpPr/>
          <p:nvPr/>
        </p:nvGrpSpPr>
        <p:grpSpPr>
          <a:xfrm>
            <a:off x="903022" y="1590614"/>
            <a:ext cx="117687" cy="149746"/>
            <a:chOff x="4229448" y="1467421"/>
            <a:chExt cx="254082" cy="323296"/>
          </a:xfrm>
        </p:grpSpPr>
        <p:sp>
          <p:nvSpPr>
            <p:cNvPr id="42" name="Равнобедренный треугольник 41"/>
            <p:cNvSpPr/>
            <p:nvPr/>
          </p:nvSpPr>
          <p:spPr>
            <a:xfrm rot="5400000">
              <a:off x="4220767" y="1527953"/>
              <a:ext cx="323293" cy="202232"/>
            </a:xfrm>
            <a:prstGeom prst="triangl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350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4229448" y="1467421"/>
              <a:ext cx="45719" cy="32329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35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018612" y="1536040"/>
            <a:ext cx="3052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готовых разработок с подтвержденным высоким уровнем конкурентоспособности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903022" y="2696889"/>
            <a:ext cx="117687" cy="149746"/>
            <a:chOff x="4229448" y="1467421"/>
            <a:chExt cx="254082" cy="323296"/>
          </a:xfrm>
        </p:grpSpPr>
        <p:sp>
          <p:nvSpPr>
            <p:cNvPr id="46" name="Равнобедренный треугольник 45"/>
            <p:cNvSpPr/>
            <p:nvPr/>
          </p:nvSpPr>
          <p:spPr>
            <a:xfrm rot="5400000">
              <a:off x="4220767" y="1527953"/>
              <a:ext cx="323293" cy="202232"/>
            </a:xfrm>
            <a:prstGeom prst="triangl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35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4229448" y="1467421"/>
              <a:ext cx="45719" cy="32329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35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018612" y="2642315"/>
            <a:ext cx="3052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Чаще всего дешевле зарубежных аналогов (особенно в текущей ситуации)</a:t>
            </a:r>
          </a:p>
        </p:txBody>
      </p:sp>
      <p:grpSp>
        <p:nvGrpSpPr>
          <p:cNvPr id="49" name="Группа 48"/>
          <p:cNvGrpSpPr/>
          <p:nvPr/>
        </p:nvGrpSpPr>
        <p:grpSpPr>
          <a:xfrm>
            <a:off x="901521" y="2233685"/>
            <a:ext cx="117687" cy="149746"/>
            <a:chOff x="4229448" y="1467421"/>
            <a:chExt cx="254082" cy="323296"/>
          </a:xfrm>
        </p:grpSpPr>
        <p:sp>
          <p:nvSpPr>
            <p:cNvPr id="50" name="Равнобедренный треугольник 49"/>
            <p:cNvSpPr/>
            <p:nvPr/>
          </p:nvSpPr>
          <p:spPr>
            <a:xfrm rot="5400000">
              <a:off x="4220767" y="1527953"/>
              <a:ext cx="323293" cy="202232"/>
            </a:xfrm>
            <a:prstGeom prst="triangl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350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4229448" y="1467421"/>
              <a:ext cx="45719" cy="32329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35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017111" y="2179111"/>
            <a:ext cx="3052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учитывают специфику российской нефтегазовой индустрии</a:t>
            </a:r>
          </a:p>
        </p:txBody>
      </p:sp>
      <p:grpSp>
        <p:nvGrpSpPr>
          <p:cNvPr id="53" name="Группа 52"/>
          <p:cNvGrpSpPr/>
          <p:nvPr/>
        </p:nvGrpSpPr>
        <p:grpSpPr>
          <a:xfrm>
            <a:off x="885442" y="3926577"/>
            <a:ext cx="117687" cy="149746"/>
            <a:chOff x="4229448" y="1467421"/>
            <a:chExt cx="254082" cy="323296"/>
          </a:xfrm>
        </p:grpSpPr>
        <p:sp>
          <p:nvSpPr>
            <p:cNvPr id="54" name="Равнобедренный треугольник 53"/>
            <p:cNvSpPr/>
            <p:nvPr/>
          </p:nvSpPr>
          <p:spPr>
            <a:xfrm rot="5400000">
              <a:off x="4220767" y="1527953"/>
              <a:ext cx="323293" cy="202232"/>
            </a:xfrm>
            <a:prstGeom prst="triangl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4229448" y="1467421"/>
              <a:ext cx="45719" cy="32329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350">
                <a:solidFill>
                  <a:schemeClr val="tx1"/>
                </a:solidFill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001032" y="3872003"/>
            <a:ext cx="305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существующих наработок и научно-производственной базы для гибкого реагирования на требования рынка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885442" y="5476449"/>
            <a:ext cx="117687" cy="149746"/>
            <a:chOff x="4229448" y="1467421"/>
            <a:chExt cx="254082" cy="323296"/>
          </a:xfrm>
        </p:grpSpPr>
        <p:sp>
          <p:nvSpPr>
            <p:cNvPr id="58" name="Равнобедренный треугольник 57"/>
            <p:cNvSpPr/>
            <p:nvPr/>
          </p:nvSpPr>
          <p:spPr>
            <a:xfrm rot="5400000">
              <a:off x="4220767" y="1527953"/>
              <a:ext cx="323293" cy="202232"/>
            </a:xfrm>
            <a:prstGeom prst="triangl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4229448" y="1467421"/>
              <a:ext cx="45719" cy="32329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350">
                <a:solidFill>
                  <a:schemeClr val="tx1"/>
                </a:solidFill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001032" y="5421875"/>
            <a:ext cx="3052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Создание кросс-платформенных решений для расширения рынка</a:t>
            </a:r>
          </a:p>
        </p:txBody>
      </p:sp>
      <p:grpSp>
        <p:nvGrpSpPr>
          <p:cNvPr id="61" name="Группа 60"/>
          <p:cNvGrpSpPr/>
          <p:nvPr/>
        </p:nvGrpSpPr>
        <p:grpSpPr>
          <a:xfrm>
            <a:off x="883941" y="4705443"/>
            <a:ext cx="117687" cy="149746"/>
            <a:chOff x="4229448" y="1467421"/>
            <a:chExt cx="254082" cy="323296"/>
          </a:xfrm>
        </p:grpSpPr>
        <p:sp>
          <p:nvSpPr>
            <p:cNvPr id="62" name="Равнобедренный треугольник 61"/>
            <p:cNvSpPr/>
            <p:nvPr/>
          </p:nvSpPr>
          <p:spPr>
            <a:xfrm rot="5400000">
              <a:off x="4220767" y="1527953"/>
              <a:ext cx="323293" cy="202232"/>
            </a:xfrm>
            <a:prstGeom prst="triangl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229448" y="1467421"/>
              <a:ext cx="45719" cy="32329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350">
                <a:solidFill>
                  <a:schemeClr val="tx1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999531" y="4650869"/>
            <a:ext cx="305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Консолидация производителей отечественного ПО в условиях поддержки со стороны государства (стратегия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импортозамещения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4127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86346" cy="634999"/>
          </a:xfrm>
        </p:spPr>
        <p:txBody>
          <a:bodyPr>
            <a:normAutofit fontScale="90000"/>
          </a:bodyPr>
          <a:lstStyle/>
          <a:p>
            <a:r>
              <a:rPr lang="en-US" dirty="0"/>
              <a:t>C</a:t>
            </a:r>
            <a:r>
              <a:rPr lang="ru-RU" dirty="0" err="1"/>
              <a:t>истемные</a:t>
            </a:r>
            <a:r>
              <a:rPr lang="ru-RU" dirty="0"/>
              <a:t> барьеры, мешающие переходу и широкому использованию отечественного ПО и ИТ-решений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303089"/>
            <a:ext cx="7886700" cy="4593858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ru-RU" sz="1600" dirty="0"/>
              <a:t>Монополизм нефтегазовых корпораций и тенденция к его усилению</a:t>
            </a:r>
          </a:p>
          <a:p>
            <a:endParaRPr lang="ru-RU" sz="1600" dirty="0"/>
          </a:p>
          <a:p>
            <a:r>
              <a:rPr lang="ru-RU" sz="1600" dirty="0"/>
              <a:t>Архаичная, неэффективная и застывшая система управления и принятия решений внутри крупнейших нефтегазовых корпораций</a:t>
            </a:r>
          </a:p>
          <a:p>
            <a:endParaRPr lang="ru-RU" sz="1600" dirty="0"/>
          </a:p>
          <a:p>
            <a:r>
              <a:rPr lang="ru-RU" sz="1600" dirty="0"/>
              <a:t>Отсутствие заинтересованности в финансировании и потреблении отечественных инноваций в ИТ-отрасли</a:t>
            </a:r>
          </a:p>
          <a:p>
            <a:endParaRPr lang="ru-RU" sz="1600" dirty="0"/>
          </a:p>
          <a:p>
            <a:r>
              <a:rPr lang="ru-RU" sz="1600" dirty="0"/>
              <a:t>Отсутствие механизмов влияния министерств и ведомств, а также других государственных структур на продвижение принятых решений</a:t>
            </a:r>
          </a:p>
          <a:p>
            <a:pPr marL="0" indent="0">
              <a:buNone/>
            </a:pPr>
            <a:endParaRPr lang="ru-RU" sz="1600" dirty="0"/>
          </a:p>
          <a:p>
            <a:r>
              <a:rPr lang="ru-RU" sz="1600" dirty="0"/>
              <a:t>Отсутствие твердой и внятной государственной политики продвижения и поддержки отечественного ПО и ИТ-решений</a:t>
            </a:r>
          </a:p>
          <a:p>
            <a:pPr marL="0" indent="0">
              <a:buNone/>
            </a:pPr>
            <a:r>
              <a:rPr lang="ru-RU" sz="1600" dirty="0"/>
              <a:t> </a:t>
            </a:r>
          </a:p>
          <a:p>
            <a:r>
              <a:rPr lang="ru-RU" sz="1600" dirty="0"/>
              <a:t>Отсутствие компетентных государственных чиновников в области ПО и ИТ-технологий в ТЭК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официальных ответов нефтегазовых компаний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6618" y="3771907"/>
            <a:ext cx="7870371" cy="217631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b="1" dirty="0" smtClean="0"/>
              <a:t>«К </a:t>
            </a:r>
            <a:r>
              <a:rPr lang="ru-RU" sz="1600" b="1" dirty="0"/>
              <a:t>сожалению, в части в части использования российского ПО для мониторинга добычи </a:t>
            </a:r>
            <a:r>
              <a:rPr lang="ru-RU" sz="1600" b="1" i="1" u="sng" dirty="0" smtClean="0"/>
              <a:t>не планируются замена </a:t>
            </a:r>
            <a:r>
              <a:rPr lang="ru-RU" sz="1600" b="1" dirty="0"/>
              <a:t>действующей системы </a:t>
            </a:r>
            <a:r>
              <a:rPr lang="ru-RU" sz="1600" b="1" i="1" u="sng" dirty="0"/>
              <a:t>по причине высоких дополнительных трудозатрат и финансовых затрат</a:t>
            </a:r>
            <a:r>
              <a:rPr lang="ru-RU" sz="1600" b="1" dirty="0"/>
              <a:t>. На текущий момент ведется несколько проектов по доработке и расширению функциональности действующих </a:t>
            </a:r>
            <a:r>
              <a:rPr lang="ru-RU" sz="1600" b="1" dirty="0" smtClean="0"/>
              <a:t>систем на иностранном ПО.  У Компании </a:t>
            </a:r>
            <a:r>
              <a:rPr lang="ru-RU" sz="1600" b="1" dirty="0"/>
              <a:t>физически нет ресурсов на процесс разработки и замещения</a:t>
            </a:r>
            <a:r>
              <a:rPr lang="ru-RU" sz="1600" b="1" dirty="0" smtClean="0"/>
              <a:t>.»</a:t>
            </a:r>
            <a:endParaRPr lang="ru-RU" sz="1600" b="1" dirty="0"/>
          </a:p>
          <a:p>
            <a:pPr marL="0" indent="0">
              <a:buNone/>
            </a:pPr>
            <a:endParaRPr lang="ru-RU" sz="1600" b="1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51113" y="1436914"/>
            <a:ext cx="7870371" cy="19646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sz="1600" b="1" dirty="0" smtClean="0"/>
              <a:t>«1. Утвердить результаты тестирования российского специализированного ПО модулей </a:t>
            </a:r>
            <a:r>
              <a:rPr lang="en-US" sz="1600" b="1" dirty="0" err="1" smtClean="0"/>
              <a:t>Geoplat</a:t>
            </a:r>
            <a:r>
              <a:rPr lang="en-US" sz="1600" b="1" dirty="0" smtClean="0"/>
              <a:t> Pro-S </a:t>
            </a:r>
            <a:r>
              <a:rPr lang="ru-RU" sz="1600" b="1" dirty="0" smtClean="0"/>
              <a:t>и </a:t>
            </a:r>
            <a:r>
              <a:rPr lang="en-US" sz="1600" b="1" dirty="0" err="1" smtClean="0"/>
              <a:t>Geoplat</a:t>
            </a:r>
            <a:r>
              <a:rPr lang="en-US" sz="1600" b="1" dirty="0" smtClean="0"/>
              <a:t> Pro-G.</a:t>
            </a:r>
            <a:endParaRPr lang="ru-RU" sz="16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dirty="0" smtClean="0"/>
              <a:t>2. В случае </a:t>
            </a:r>
            <a:r>
              <a:rPr lang="ru-RU" sz="1600" b="1" i="1" u="sng" dirty="0" smtClean="0"/>
              <a:t>усиления санкций и невозможности использования ПО </a:t>
            </a:r>
            <a:r>
              <a:rPr lang="en-US" sz="1600" b="1" i="1" u="sng" dirty="0" smtClean="0"/>
              <a:t>Petrel </a:t>
            </a:r>
            <a:r>
              <a:rPr lang="ru-RU" sz="1600" b="1" i="1" u="sng" dirty="0" smtClean="0"/>
              <a:t> (США) </a:t>
            </a:r>
            <a:r>
              <a:rPr lang="ru-RU" sz="1600" b="1" dirty="0" smtClean="0"/>
              <a:t>рекомендовать к использованию в Компании специализированного ПО российского производства </a:t>
            </a:r>
            <a:r>
              <a:rPr lang="en-US" sz="1600" b="1" dirty="0" err="1" smtClean="0"/>
              <a:t>Geoplat</a:t>
            </a:r>
            <a:r>
              <a:rPr lang="en-US" sz="1600" b="1" dirty="0" smtClean="0"/>
              <a:t> </a:t>
            </a:r>
            <a:r>
              <a:rPr lang="ru-RU" sz="1600" b="1" dirty="0" smtClean="0"/>
              <a:t>для </a:t>
            </a:r>
            <a:r>
              <a:rPr lang="ru-RU" sz="1600" b="1" dirty="0"/>
              <a:t>БРД </a:t>
            </a:r>
            <a:r>
              <a:rPr lang="ru-RU" sz="1600" b="1" dirty="0" smtClean="0"/>
              <a:t>в рамках программы </a:t>
            </a:r>
            <a:r>
              <a:rPr lang="ru-RU" sz="1600" b="1" dirty="0" err="1" smtClean="0"/>
              <a:t>импортозамещения</a:t>
            </a:r>
            <a:r>
              <a:rPr lang="ru-RU" sz="1600" b="1" dirty="0" smtClean="0"/>
              <a:t>.»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401634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141552" y="1143294"/>
            <a:ext cx="577151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Создать</a:t>
            </a:r>
            <a:r>
              <a:rPr lang="ru-RU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Минэнерго России постоянно действующую межведомственную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комиссию по внедрению отечественных технологий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 участием ведущих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корпораций 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экспертного сообщества.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Разработать и внедрить </a:t>
            </a:r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механизмы стимулирования, а также квотирования и в ряде случаев  заграждения от иностранной продукции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для нефтегазовых компаний при закупке российских технологий и при переходе с импортного на отечественные ПО и АСУТП. Внедрить понятные измеряемые </a:t>
            </a:r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</a:t>
            </a:r>
            <a:r>
              <a:rPr lang="ru-RU" sz="1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импортозамещения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по которым нефтегазовые компании с государственным участием должны будут регулярно отчитываться на уровне Правительства РФ.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Определить </a:t>
            </a:r>
            <a:r>
              <a:rPr lang="ru-RU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КОНКРЕТНЫЕ ОБЪЕКТЫ КОМПАНИЙ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(производственные, технологические), на которых должно осуществляться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импортозамещение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в части ПО и АСУТП </a:t>
            </a:r>
            <a:r>
              <a:rPr lang="ru-RU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фокусом на критически важные объекты ТЭК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Создать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 для опробования и обучения отечественным технологиям </a:t>
            </a:r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полнофункциональные отраслевые испытательные </a:t>
            </a:r>
            <a:r>
              <a:rPr lang="ru-RU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действующую в интересах всех компаний ТЭК.</a:t>
            </a: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Предложения по поддержке отечественных производителей (1)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9770" r="50705"/>
          <a:stretch>
            <a:fillRect/>
          </a:stretch>
        </p:blipFill>
        <p:spPr bwMode="auto">
          <a:xfrm>
            <a:off x="805981" y="5118393"/>
            <a:ext cx="1691346" cy="99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mharrasov\Desktop\Для презентации\1\light_e9ff2ea11c054d0d48427f5548456a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39" y="2455236"/>
            <a:ext cx="1681488" cy="106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fs-srv-01.dmz.gazprombank.ru/inetdata/dpf24/untitled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0" t="32828" r="18925"/>
          <a:stretch>
            <a:fillRect/>
          </a:stretch>
        </p:blipFill>
        <p:spPr bwMode="auto">
          <a:xfrm>
            <a:off x="832930" y="1130613"/>
            <a:ext cx="1664397" cy="107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57" y="3869281"/>
            <a:ext cx="1682169" cy="89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706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141552" y="921223"/>
            <a:ext cx="577151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Расширить действие №223-ФЗ </a:t>
            </a: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постановлений Правительства РФ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обеспечению приоритета закупок продукции российских производителей на дочерние, внучатые, аффилированные и зависимые от компаний с государственным участием компании.</a:t>
            </a: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привлекать к курированию 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модераторству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нефтяные компании. </a:t>
            </a:r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ПРЕКРАТИТЬ ГОС. ФИНАНСИРОВАНИЕ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создания уже существующих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частично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полнофункционально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ИТ решений и ПО для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ТЭК.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Обеспечить использование в рамках </a:t>
            </a:r>
            <a:r>
              <a:rPr lang="ru-RU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национальных проектов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импортозамещению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преимущественно российских ПО и АСУТП.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 учетом требований №187-ФЗ максимально ограничить использование на </a:t>
            </a:r>
            <a:r>
              <a:rPr lang="ru-RU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критически важных объектах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иностранных ПО и АСУТП.</a:t>
            </a: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целью выявления рисков информационной безопасности и критической зависимости от зарубежных технологий провести </a:t>
            </a:r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стресс-тестирование</a:t>
            </a: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объектов информационной инфраструктуры , в первую очередь, на критически важных и особо опасных объектах ТЭК.</a:t>
            </a: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25798"/>
            <a:ext cx="7067550" cy="634999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Предложения по поддержке отечественных производителей </a:t>
            </a:r>
            <a:r>
              <a:rPr lang="ru-RU" dirty="0" smtClean="0"/>
              <a:t>(2)</a:t>
            </a:r>
            <a:endParaRPr lang="ru-RU" dirty="0"/>
          </a:p>
        </p:txBody>
      </p:sp>
      <p:pic>
        <p:nvPicPr>
          <p:cNvPr id="8" name="Picture 2" descr="C:\Users\mharrasov\Desktop\Для презентации\3\1922_bul_stat_593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39" y="3699972"/>
            <a:ext cx="1723316" cy="108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SChizhikov\ГКЗ\anali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58" y="4958875"/>
            <a:ext cx="1698597" cy="113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59" y="2396966"/>
            <a:ext cx="1698596" cy="106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SChizhikov\ГКЗ\zako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28"/>
          <a:stretch/>
        </p:blipFill>
        <p:spPr bwMode="auto">
          <a:xfrm>
            <a:off x="815839" y="1029583"/>
            <a:ext cx="1723316" cy="10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3402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5832</TotalTime>
  <Words>894</Words>
  <Application>Microsoft Office PowerPoint</Application>
  <PresentationFormat>Экран (4:3)</PresentationFormat>
  <Paragraphs>99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Развитие отечественного ПО и ИТ-решений в ТЭК: Дальше действовать будем мы</vt:lpstr>
      <vt:lpstr>Вызовы, стоящие перед отраслью ТЭК в части ПО и АСУТП </vt:lpstr>
      <vt:lpstr>Экспертная оценка уровня импортозависимости в части ПО и АСУТП </vt:lpstr>
      <vt:lpstr>Закупки специализированного ПО в госкомпаниях в 2016 г.  (на примере крупной нефтегазовой компании)</vt:lpstr>
      <vt:lpstr>Рынок отечественного ПО и ИТ-решений в нефтегазовом секторе РФ. SWOT-анализ  </vt:lpstr>
      <vt:lpstr>Cистемные барьеры, мешающие переходу и широкому использованию отечественного ПО и ИТ-решений</vt:lpstr>
      <vt:lpstr>Из официальных ответов нефтегазовых компаний</vt:lpstr>
      <vt:lpstr>Предложения по поддержке отечественных производителей (1)</vt:lpstr>
      <vt:lpstr>Предложения по поддержке отечественных производителей (2)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Союз Разработчиков ПО ТЭК</dc:title>
  <dc:creator>Левин Борис</dc:creator>
  <cp:lastModifiedBy>Windows User</cp:lastModifiedBy>
  <cp:revision>190</cp:revision>
  <cp:lastPrinted>2018-04-12T08:32:41Z</cp:lastPrinted>
  <dcterms:created xsi:type="dcterms:W3CDTF">2016-06-02T13:19:49Z</dcterms:created>
  <dcterms:modified xsi:type="dcterms:W3CDTF">2018-04-17T10:13:10Z</dcterms:modified>
</cp:coreProperties>
</file>