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6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7.xml" ContentType="application/vnd.openxmlformats-officedocument.theme+xml"/>
  <Override PartName="/ppt/tags/tag1.xml" ContentType="application/vnd.openxmlformats-officedocument.presentationml.tags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8.xml" ContentType="application/vnd.openxmlformats-officedocument.theme+xml"/>
  <Override PartName="/ppt/tags/tag2.xml" ContentType="application/vnd.openxmlformats-officedocument.presentationml.tags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9.xml" ContentType="application/vnd.openxmlformats-officedocument.theme+xml"/>
  <Override PartName="/ppt/tags/tag3.xml" ContentType="application/vnd.openxmlformats-officedocument.presentationml.tags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0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01" r:id="rId3"/>
    <p:sldMasterId id="2147483716" r:id="rId4"/>
    <p:sldMasterId id="2147483728" r:id="rId5"/>
    <p:sldMasterId id="2147483757" r:id="rId6"/>
    <p:sldMasterId id="2147483781" r:id="rId7"/>
    <p:sldMasterId id="2147483805" r:id="rId8"/>
    <p:sldMasterId id="2147483817" r:id="rId9"/>
    <p:sldMasterId id="2147483829" r:id="rId10"/>
    <p:sldMasterId id="2147483841" r:id="rId11"/>
    <p:sldMasterId id="2147483853" r:id="rId12"/>
    <p:sldMasterId id="2147483865" r:id="rId13"/>
    <p:sldMasterId id="2147483878" r:id="rId14"/>
    <p:sldMasterId id="2147483891" r:id="rId15"/>
    <p:sldMasterId id="2147483903" r:id="rId16"/>
    <p:sldMasterId id="2147483915" r:id="rId17"/>
    <p:sldMasterId id="2147483929" r:id="rId18"/>
    <p:sldMasterId id="2147483943" r:id="rId19"/>
    <p:sldMasterId id="2147483957" r:id="rId20"/>
    <p:sldMasterId id="2147483971" r:id="rId21"/>
  </p:sldMasterIdLst>
  <p:notesMasterIdLst>
    <p:notesMasterId r:id="rId46"/>
  </p:notesMasterIdLst>
  <p:sldIdLst>
    <p:sldId id="275" r:id="rId22"/>
    <p:sldId id="278" r:id="rId23"/>
    <p:sldId id="296" r:id="rId24"/>
    <p:sldId id="280" r:id="rId25"/>
    <p:sldId id="264" r:id="rId26"/>
    <p:sldId id="281" r:id="rId27"/>
    <p:sldId id="265" r:id="rId28"/>
    <p:sldId id="297" r:id="rId29"/>
    <p:sldId id="282" r:id="rId30"/>
    <p:sldId id="283" r:id="rId31"/>
    <p:sldId id="284" r:id="rId32"/>
    <p:sldId id="267" r:id="rId33"/>
    <p:sldId id="270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12192000" cy="6858000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39963363989032"/>
          <c:y val="8.2251266321736682E-2"/>
          <c:w val="0.86786526414980925"/>
          <c:h val="0.854215419304443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FF-47C2-9712-5633598B695B}"/>
              </c:ext>
            </c:extLst>
          </c:dPt>
          <c:dPt>
            <c:idx val="1"/>
            <c:bubble3D val="0"/>
            <c:spPr>
              <a:solidFill>
                <a:srgbClr val="CB3D3D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FF-47C2-9712-5633598B69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FF-47C2-9712-5633598B695B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5FF-47C2-9712-5633598B69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5FF-47C2-9712-5633598B695B}"/>
              </c:ext>
            </c:extLst>
          </c:dPt>
          <c:dPt>
            <c:idx val="5"/>
            <c:bubble3D val="0"/>
            <c:spPr>
              <a:solidFill>
                <a:srgbClr val="D86A6A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5FF-47C2-9712-5633598B695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5FF-47C2-9712-5633598B695B}"/>
              </c:ext>
            </c:extLst>
          </c:dPt>
          <c:dLbls>
            <c:dLbl>
              <c:idx val="0"/>
              <c:layout>
                <c:manualLayout>
                  <c:x val="7.0711165125818681E-2"/>
                  <c:y val="-2.2169623010108049E-2"/>
                </c:manualLayout>
              </c:layout>
              <c:tx>
                <c:rich>
                  <a:bodyPr/>
                  <a:lstStyle/>
                  <a:p>
                    <a:fld id="{8EC6F697-DA7F-4BB5-AC9C-995ED3C64CAA}" type="CATEGORYNAME">
                      <a:rPr lang="ru-RU" sz="1300"/>
                      <a:pPr/>
                      <a:t>[ИМЯ КАТЕГОРИИ]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5FF-47C2-9712-5633598B695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7514892828373598E-2"/>
                  <c:y val="0.23049535959414139"/>
                </c:manualLayout>
              </c:layout>
              <c:tx>
                <c:rich>
                  <a:bodyPr/>
                  <a:lstStyle/>
                  <a:p>
                    <a:fld id="{79F5777D-8608-461B-A702-E61C54F9A9DB}" type="CATEGORYNAME">
                      <a:rPr lang="ru-RU" sz="1300"/>
                      <a:pPr/>
                      <a:t>[ИМЯ КАТЕГОРИИ]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5FF-47C2-9712-5633598B695B}"/>
                </c:ext>
                <c:ext xmlns:c15="http://schemas.microsoft.com/office/drawing/2012/chart" uri="{CE6537A1-D6FC-4f65-9D91-7224C49458BB}">
                  <c15:layout>
                    <c:manualLayout>
                      <c:w val="0.31592236466793078"/>
                      <c:h val="8.970134198858092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454374755550939"/>
                  <c:y val="8.3256936342139973E-2"/>
                </c:manualLayout>
              </c:layout>
              <c:tx>
                <c:rich>
                  <a:bodyPr/>
                  <a:lstStyle/>
                  <a:p>
                    <a:fld id="{85BB2C94-5A16-4023-9D0F-1BD0D7C2502C}" type="CATEGORYNAME">
                      <a:rPr lang="ru-RU" sz="1300"/>
                      <a:pPr/>
                      <a:t>[ИМЯ КАТЕГОРИИ]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5FF-47C2-9712-5633598B695B}"/>
                </c:ext>
                <c:ext xmlns:c15="http://schemas.microsoft.com/office/drawing/2012/chart" uri="{CE6537A1-D6FC-4f65-9D91-7224C49458BB}">
                  <c15:layout>
                    <c:manualLayout>
                      <c:w val="0.3711849716585825"/>
                      <c:h val="8.970134198858092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1120286813117034E-2"/>
                  <c:y val="0.122565362645726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1148D8D-1DF1-46C5-9E98-57A706CD37DA}" type="CATEGORYNAME">
                      <a:rPr lang="ru-RU" sz="1300" smtClean="0"/>
                      <a:pPr>
                        <a:defRPr sz="1300" b="1" i="0" u="none" strike="noStrike" kern="1200" spc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300" dirty="0" smtClean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5FF-47C2-9712-5633598B695B}"/>
                </c:ext>
                <c:ext xmlns:c15="http://schemas.microsoft.com/office/drawing/2012/chart" uri="{CE6537A1-D6FC-4f65-9D91-7224C49458BB}">
                  <c15:layout>
                    <c:manualLayout>
                      <c:w val="0.22949709346842781"/>
                      <c:h val="0.108943290561755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8.8930990796176038E-8"/>
                  <c:y val="-1.586995825492807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CEDD237-7CA3-4CFB-A7EB-81E39BC5CD47}" type="CATEGORYNAME">
                      <a:rPr lang="ru-RU" sz="1200"/>
                      <a:pPr>
                        <a:defRPr sz="1300" b="1" i="0" u="none" strike="noStrike" kern="1200" spc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5FF-47C2-9712-5633598B695B}"/>
                </c:ext>
                <c:ext xmlns:c15="http://schemas.microsoft.com/office/drawing/2012/chart" uri="{CE6537A1-D6FC-4f65-9D91-7224C49458BB}">
                  <c15:layout>
                    <c:manualLayout>
                      <c:w val="0.25009902465825151"/>
                      <c:h val="0.2387307727080526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9.0358333198454661E-3"/>
                  <c:y val="-5.19832401214878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300" dirty="0" smtClean="0"/>
                      <a:t>Прочие</a:t>
                    </a:r>
                  </a:p>
                  <a:p>
                    <a:pPr>
                      <a:defRPr sz="13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300" baseline="0" dirty="0" smtClean="0"/>
                      <a:t> (</a:t>
                    </a:r>
                    <a:r>
                      <a:rPr lang="ru-RU" sz="1300" baseline="0" dirty="0" err="1" smtClean="0"/>
                      <a:t>уч-ки</a:t>
                    </a:r>
                    <a:r>
                      <a:rPr lang="ru-RU" sz="1300" baseline="0" dirty="0" smtClean="0"/>
                      <a:t> с малой толщиной, зоны ВНЗ)</a:t>
                    </a:r>
                    <a:endParaRPr lang="ru-RU" sz="13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5FF-47C2-9712-5633598B695B}"/>
                </c:ext>
                <c:ext xmlns:c15="http://schemas.microsoft.com/office/drawing/2012/chart" uri="{CE6537A1-D6FC-4f65-9D91-7224C49458BB}">
                  <c15:layout>
                    <c:manualLayout>
                      <c:w val="0.31300293810207386"/>
                      <c:h val="0.1573934785423776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.19297847140788607"/>
                  <c:y val="-7.41044372102632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E6DB85A-2596-4DF6-8559-79C6FC275D32}" type="CATEGORYNAME">
                      <a:rPr lang="ru-RU" sz="1300"/>
                      <a:pPr>
                        <a:defRPr sz="1300" b="1" i="0" u="none" strike="noStrike" kern="1200" spc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5FF-47C2-9712-5633598B695B}"/>
                </c:ext>
                <c:ext xmlns:c15="http://schemas.microsoft.com/office/drawing/2012/chart" uri="{CE6537A1-D6FC-4f65-9D91-7224C49458BB}">
                  <c15:layout>
                    <c:manualLayout>
                      <c:w val="0.27540131443561638"/>
                      <c:h val="9.679879963844841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Лист2!$A$1:$A$7</c:f>
              <c:strCache>
                <c:ptCount val="7"/>
                <c:pt idx="0">
                  <c:v>Активные</c:v>
                </c:pt>
                <c:pt idx="1">
                  <c:v>ВВН (30-200 мПа*с)</c:v>
                </c:pt>
                <c:pt idx="2">
                  <c:v>СВН (больше 200 мПа*с)</c:v>
                </c:pt>
                <c:pt idx="3">
                  <c:v>Доманиковые отложения</c:v>
                </c:pt>
                <c:pt idx="4">
                  <c:v>Малопроницаемые карбонатные породы</c:v>
                </c:pt>
                <c:pt idx="5">
                  <c:v>Прочие </c:v>
                </c:pt>
                <c:pt idx="6">
                  <c:v>Малопроницаемые алевролиты</c:v>
                </c:pt>
              </c:strCache>
            </c:strRef>
          </c:cat>
          <c:val>
            <c:numRef>
              <c:f>Лист2!$B$1:$B$7</c:f>
              <c:numCache>
                <c:formatCode>0</c:formatCode>
                <c:ptCount val="7"/>
                <c:pt idx="0">
                  <c:v>16.019164882562588</c:v>
                </c:pt>
                <c:pt idx="1">
                  <c:v>33.114121013977133</c:v>
                </c:pt>
                <c:pt idx="2">
                  <c:v>18.358822773422439</c:v>
                </c:pt>
                <c:pt idx="3">
                  <c:v>1.0604317584108882</c:v>
                </c:pt>
                <c:pt idx="4">
                  <c:v>16.842308186608406</c:v>
                </c:pt>
                <c:pt idx="5">
                  <c:v>11.012597916751561</c:v>
                </c:pt>
                <c:pt idx="6">
                  <c:v>3.5925534682669791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5FF-47C2-9712-5633598B695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Добыча СВН по годам, тыс.т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3"/>
              <c:layout>
                <c:manualLayout>
                  <c:x val="-2.0101383938649721E-2"/>
                  <c:y val="-4.28971508389614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259796912874988E-2"/>
                  <c:y val="-6.6873172300332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125979691287503E-2"/>
                  <c:y val="-6.9537174684929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125979691287503E-2"/>
                  <c:y val="-7.486517945412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4196328195726102E-2"/>
                  <c:y val="-8.5521188992509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4196328195726185E-2"/>
                  <c:y val="-8.5521188992509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1146897254697988E-2"/>
                  <c:y val="-7.486517945412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0414109834880543E-2"/>
                  <c:y val="-5.3553160377348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Лист1!$C$2:$N$2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Лист1!$C$3:$N$3</c:f>
              <c:numCache>
                <c:formatCode>0.0</c:formatCode>
                <c:ptCount val="12"/>
                <c:pt idx="0">
                  <c:v>1.0029999999999999</c:v>
                </c:pt>
                <c:pt idx="1">
                  <c:v>6.0010000000000003</c:v>
                </c:pt>
                <c:pt idx="2">
                  <c:v>12.702999999999999</c:v>
                </c:pt>
                <c:pt idx="3">
                  <c:v>18.420999999999999</c:v>
                </c:pt>
                <c:pt idx="4">
                  <c:v>27.15</c:v>
                </c:pt>
                <c:pt idx="5">
                  <c:v>41.506999999999998</c:v>
                </c:pt>
                <c:pt idx="6">
                  <c:v>73.281999999999996</c:v>
                </c:pt>
                <c:pt idx="7">
                  <c:v>145.61600000000001</c:v>
                </c:pt>
                <c:pt idx="8">
                  <c:v>236.88900000000001</c:v>
                </c:pt>
                <c:pt idx="9">
                  <c:v>376.42500000000001</c:v>
                </c:pt>
                <c:pt idx="10">
                  <c:v>842.67</c:v>
                </c:pt>
                <c:pt idx="11">
                  <c:v>1620.3810000000001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2434880"/>
        <c:axId val="1682445760"/>
      </c:lineChart>
      <c:lineChart>
        <c:grouping val="standard"/>
        <c:varyColors val="0"/>
        <c:ser>
          <c:idx val="2"/>
          <c:order val="1"/>
          <c:tx>
            <c:strRef>
              <c:f>Лист1!$A$8</c:f>
              <c:strCache>
                <c:ptCount val="1"/>
                <c:pt idx="0">
                  <c:v>ПНО накопленное, д.ед.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Лист1!$C$2:$N$2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Лист1!$C$8:$N$8</c:f>
              <c:numCache>
                <c:formatCode>0.0</c:formatCode>
                <c:ptCount val="12"/>
                <c:pt idx="0">
                  <c:v>3.4374541003671975</c:v>
                </c:pt>
                <c:pt idx="1">
                  <c:v>4.4025381717231804</c:v>
                </c:pt>
                <c:pt idx="2">
                  <c:v>4.4890078546667249</c:v>
                </c:pt>
                <c:pt idx="3">
                  <c:v>4.1720698859500116</c:v>
                </c:pt>
                <c:pt idx="4">
                  <c:v>3.7409888823873607</c:v>
                </c:pt>
                <c:pt idx="5">
                  <c:v>3.5424649803853754</c:v>
                </c:pt>
                <c:pt idx="6">
                  <c:v>3.7715521242267225</c:v>
                </c:pt>
                <c:pt idx="7">
                  <c:v>3.6551609812480037</c:v>
                </c:pt>
                <c:pt idx="8">
                  <c:v>3.5117916606264603</c:v>
                </c:pt>
                <c:pt idx="9">
                  <c:v>4.1858835617819743</c:v>
                </c:pt>
                <c:pt idx="10">
                  <c:v>5.2621965329578568</c:v>
                </c:pt>
                <c:pt idx="11">
                  <c:v>4.7328034465644491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Лист1!$A$11</c:f>
              <c:strCache>
                <c:ptCount val="1"/>
                <c:pt idx="0">
                  <c:v>Темп отбора от ТИЗ, %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square"/>
            <c:size val="6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525942293703294E-2"/>
                  <c:y val="2.1884884471446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525942293703294E-2"/>
                  <c:y val="2.18848844714461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8525942293703294E-2"/>
                  <c:y val="2.9876891625236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8525942293703294E-2"/>
                  <c:y val="2.9876891625236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050703371027277E-2"/>
                  <c:y val="3.78688987790268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5050703371027362E-2"/>
                  <c:y val="3.78688987790267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1575464448351428E-2"/>
                  <c:y val="3.78688987790268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0417051474126117E-2"/>
                  <c:y val="3.25408940098333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100"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Лист1!$C$2:$N$2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Лист1!$C$11:$N$11</c:f>
              <c:numCache>
                <c:formatCode>0.0</c:formatCode>
                <c:ptCount val="12"/>
                <c:pt idx="0">
                  <c:v>2.3646784467575431E-3</c:v>
                </c:pt>
                <c:pt idx="1">
                  <c:v>1.4149993324674039E-2</c:v>
                </c:pt>
                <c:pt idx="2">
                  <c:v>2.9961876501734982E-2</c:v>
                </c:pt>
                <c:pt idx="3">
                  <c:v>4.3467498718108746E-2</c:v>
                </c:pt>
                <c:pt idx="4">
                  <c:v>6.4106136149627263E-2</c:v>
                </c:pt>
                <c:pt idx="5">
                  <c:v>9.8101795142076245E-2</c:v>
                </c:pt>
                <c:pt idx="6">
                  <c:v>0.17350251797890898</c:v>
                </c:pt>
                <c:pt idx="7">
                  <c:v>0.34595326081546435</c:v>
                </c:pt>
                <c:pt idx="8">
                  <c:v>0.56598423494659322</c:v>
                </c:pt>
                <c:pt idx="9">
                  <c:v>0.90753102114254947</c:v>
                </c:pt>
                <c:pt idx="10">
                  <c:v>2.0737413434458665</c:v>
                </c:pt>
                <c:pt idx="11">
                  <c:v>4.1532395212389535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2439232"/>
        <c:axId val="1682437600"/>
      </c:lineChart>
      <c:catAx>
        <c:axId val="168243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82445760"/>
        <c:crosses val="autoZero"/>
        <c:auto val="1"/>
        <c:lblAlgn val="ctr"/>
        <c:lblOffset val="100"/>
        <c:noMultiLvlLbl val="0"/>
      </c:catAx>
      <c:valAx>
        <c:axId val="1682445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Добыча</a:t>
                </a:r>
                <a:r>
                  <a:rPr lang="ru-RU" baseline="0"/>
                  <a:t> СВН по годам, тыс.т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8.1088908195771792E-3"/>
              <c:y val="0.2781990420918669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682434880"/>
        <c:crosses val="autoZero"/>
        <c:crossBetween val="between"/>
      </c:valAx>
      <c:valAx>
        <c:axId val="168243760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ПНО накопленное, д.ед.</a:t>
                </a:r>
              </a:p>
              <a:p>
                <a:pPr>
                  <a:defRPr/>
                </a:pPr>
                <a:r>
                  <a:rPr lang="ru-RU"/>
                  <a:t>Темп отбора от ТИЗ, %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1682439232"/>
        <c:crosses val="max"/>
        <c:crossBetween val="between"/>
      </c:valAx>
      <c:catAx>
        <c:axId val="1682439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243760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ru-RU" sz="1200" dirty="0"/>
              <a:t>Распределение скважин по суточному дебиту нефти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998146811461383"/>
          <c:y val="0.13689696451558186"/>
          <c:w val="0.86734981873626327"/>
          <c:h val="0.62760350365209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'табл по отчету'!$D$2</c:f>
              <c:strCache>
                <c:ptCount val="1"/>
                <c:pt idx="0">
                  <c:v>Количество скважин от фонда, %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138</a:t>
                    </a:r>
                  </a:p>
                  <a:p>
                    <a:r>
                      <a:rPr lang="ru-RU"/>
                      <a:t>скв.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1F-485A-B089-5ADA43297C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87</a:t>
                    </a:r>
                  </a:p>
                  <a:p>
                    <a:r>
                      <a:rPr lang="ru-RU"/>
                      <a:t>скв.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1F-485A-B089-5ADA43297C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149658079020181E-3"/>
                  <c:y val="8.0210641924825608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23</a:t>
                    </a:r>
                  </a:p>
                  <a:p>
                    <a:r>
                      <a:rPr lang="ru-RU" sz="1000" b="0" i="0" u="none" strike="noStrike" baseline="0">
                        <a:effectLst/>
                      </a:rPr>
                      <a:t>скв.</a:t>
                    </a:r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71F-485A-B089-5ADA43297C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7.0433873768997919E-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6</a:t>
                    </a:r>
                  </a:p>
                  <a:p>
                    <a:r>
                      <a:rPr lang="ru-RU" sz="1000" b="0" i="0" u="none" strike="noStrike" baseline="0">
                        <a:effectLst/>
                      </a:rPr>
                      <a:t>скв.</a:t>
                    </a:r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71F-485A-B089-5ADA43297C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2.138616553350040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</a:t>
                    </a:r>
                  </a:p>
                  <a:p>
                    <a:r>
                      <a:rPr lang="ru-RU" sz="1000" b="0" i="0" u="none" strike="noStrike" baseline="0">
                        <a:effectLst/>
                      </a:rPr>
                      <a:t>скв.</a:t>
                    </a:r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71F-485A-B089-5ADA43297C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 по отчету'!$B$3:$B$8</c:f>
              <c:strCache>
                <c:ptCount val="6"/>
                <c:pt idx="0">
                  <c:v>0-20</c:v>
                </c:pt>
                <c:pt idx="1">
                  <c:v>20-40</c:v>
                </c:pt>
                <c:pt idx="2">
                  <c:v>40-60</c:v>
                </c:pt>
                <c:pt idx="3">
                  <c:v>60-80</c:v>
                </c:pt>
                <c:pt idx="4">
                  <c:v>80-100</c:v>
                </c:pt>
                <c:pt idx="5">
                  <c:v>100-120</c:v>
                </c:pt>
              </c:strCache>
            </c:strRef>
          </c:cat>
          <c:val>
            <c:numRef>
              <c:f>'табл по отчету'!$D$3:$D$7</c:f>
              <c:numCache>
                <c:formatCode>0.0</c:formatCode>
                <c:ptCount val="5"/>
                <c:pt idx="0">
                  <c:v>54.117647058823529</c:v>
                </c:pt>
                <c:pt idx="1">
                  <c:v>34.117647058823529</c:v>
                </c:pt>
                <c:pt idx="2">
                  <c:v>9.0196078431372548</c:v>
                </c:pt>
                <c:pt idx="3">
                  <c:v>2.3529411764705883</c:v>
                </c:pt>
                <c:pt idx="4">
                  <c:v>0.39215686274509803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71F-485A-B089-5ADA43297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2438688"/>
        <c:axId val="1527581168"/>
      </c:barChart>
      <c:catAx>
        <c:axId val="1682438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ru-RU" sz="800"/>
                  <a:t>Дебит нефти, т/сут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27581168"/>
        <c:crosses val="autoZero"/>
        <c:auto val="1"/>
        <c:lblAlgn val="ctr"/>
        <c:lblOffset val="100"/>
        <c:noMultiLvlLbl val="0"/>
      </c:catAx>
      <c:valAx>
        <c:axId val="1527581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ru-RU" sz="800"/>
                  <a:t>Количество скв. от фонда, %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824386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rgbClr val="FFFFFF">
          <a:lumMod val="75000"/>
        </a:srgbClr>
      </a:solidFill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0.72893</cdr:x>
      <cdr:y>0.45432</cdr:y>
    </cdr:from>
    <cdr:to>
      <cdr:x>0.83866</cdr:x>
      <cdr:y>0.5126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176670" y="2159167"/>
          <a:ext cx="62873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1400" b="1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b="1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b="1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b="1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b="1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sz="1400" b="1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sz="1400" b="1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sz="1400" b="1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sz="1400" b="1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r>
            <a:rPr lang="ru-RU" sz="1200" dirty="0" smtClean="0"/>
            <a:t>33 %</a:t>
          </a:r>
          <a:endParaRPr lang="ru-RU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2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A0B5A-C219-4FF9-B9C6-46D863414ED0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39838"/>
            <a:ext cx="5940425" cy="3341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1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8982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08982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C8AC3-C180-49EA-825E-9741489D7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86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47713"/>
            <a:ext cx="6635750" cy="3733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369FFF-EB9A-44BF-96A9-6C8B38E33F7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40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ragmatica MediumIT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9pPr>
          </a:lstStyle>
          <a:p>
            <a:fld id="{F97F5D2F-3649-4569-BDF5-8457BE21671D}" type="slidenum">
              <a:rPr lang="ru-RU" altLang="ru-RU" smtClean="0">
                <a:solidFill>
                  <a:prstClr val="black"/>
                </a:solidFill>
              </a:rPr>
              <a:pPr/>
              <a:t>12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25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PragmaticaITT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PragmaticaITT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PragmaticaITT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PragmaticaITT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PragmaticaITT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PragmaticaITT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ragmaticaITT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ragmaticaITT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ragmaticaITT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ragmaticaIT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53304E-F004-4A40-BF59-F554F7CDDAC8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14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" y="744538"/>
            <a:ext cx="6594475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B6C4B415-018C-4809-8F60-6D829B3F5AD3}" type="slidenum">
              <a:rPr lang="ru-RU" altLang="ru-RU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defRPr/>
              </a:pPr>
              <a:t>16</a:t>
            </a:fld>
            <a:endParaRPr lang="ru-RU" altLang="ru-RU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31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" y="744538"/>
            <a:ext cx="6594475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B6C4B415-018C-4809-8F60-6D829B3F5AD3}" type="slidenum">
              <a:rPr lang="ru-RU" altLang="ru-RU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defRPr/>
              </a:pPr>
              <a:t>18</a:t>
            </a:fld>
            <a:endParaRPr lang="ru-RU" altLang="ru-RU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896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1769E-6A7D-4A13-9BAF-A275BF871F4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68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1769E-6A7D-4A13-9BAF-A275BF871F4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2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1836" indent="-285321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1286" indent="-228257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599385" indent="-228257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5900" indent="-228257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2414" indent="-22825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68928" indent="-22825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5442" indent="-22825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1956" indent="-22825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fld id="{A4E4D631-510D-4069-9605-91A85491B668}" type="slidenum">
              <a:rPr lang="ru-RU" altLang="ru-RU" sz="1200">
                <a:solidFill>
                  <a:srgbClr val="000000"/>
                </a:solidFill>
              </a:rPr>
              <a:pPr/>
              <a:t>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76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ragmatica MediumIT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9pPr>
          </a:lstStyle>
          <a:p>
            <a:fld id="{F97F5D2F-3649-4569-BDF5-8457BE21671D}" type="slidenum">
              <a:rPr lang="ru-RU" altLang="ru-RU" smtClean="0">
                <a:solidFill>
                  <a:prstClr val="black"/>
                </a:solidFill>
              </a:rPr>
              <a:pPr/>
              <a:t>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7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ragmatica MediumIT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9pPr>
          </a:lstStyle>
          <a:p>
            <a:fld id="{F97F5D2F-3649-4569-BDF5-8457BE21671D}" type="slidenum">
              <a:rPr lang="ru-RU" altLang="ru-RU" smtClean="0">
                <a:solidFill>
                  <a:prstClr val="black"/>
                </a:solidFill>
              </a:rPr>
              <a:pPr/>
              <a:t>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21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ragmatica MediumIT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9pPr>
          </a:lstStyle>
          <a:p>
            <a:fld id="{F97F5D2F-3649-4569-BDF5-8457BE21671D}" type="slidenum">
              <a:rPr lang="ru-RU" altLang="ru-RU" smtClean="0">
                <a:solidFill>
                  <a:prstClr val="black"/>
                </a:solidFill>
              </a:rPr>
              <a:pPr/>
              <a:t>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3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ragmatica MediumIT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9pPr>
          </a:lstStyle>
          <a:p>
            <a:fld id="{F97F5D2F-3649-4569-BDF5-8457BE21671D}" type="slidenum">
              <a:rPr lang="ru-RU" altLang="ru-RU" smtClean="0">
                <a:solidFill>
                  <a:prstClr val="black"/>
                </a:solidFill>
              </a:rPr>
              <a:pPr/>
              <a:t>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91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46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759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1769E-6A7D-4A13-9BAF-A275BF871F4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7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127C8-66E5-4BB3-9214-5EB4190B66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664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19C8A-1C37-43FB-93F0-D4CA1EAED4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2093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3F15C-C01F-4D92-BE98-CFD798A0E2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33826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064E9-961C-4E60-8A02-38E8E086A8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6573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029CF-FA1A-4F24-8BB2-4CB55EDBA3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6693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6395A-715C-497B-B3F2-1445592001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0576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15889"/>
            <a:ext cx="2743200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5889"/>
            <a:ext cx="802640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3C230-2512-4675-A50F-CC0524CAD6A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5350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76185" y="3789363"/>
            <a:ext cx="7776633" cy="15113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76185" y="5445126"/>
            <a:ext cx="7776633" cy="504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176185" y="6237288"/>
            <a:ext cx="2880783" cy="47625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7440084" y="6237288"/>
            <a:ext cx="3285067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5308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0CCE0-3575-4A6D-B5A2-255098647C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9406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0C628-A0E0-4F79-AEDE-6B05E212EC6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5476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6C482-E806-432A-BB1C-4CEFB895D1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399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72DCA-E393-4115-897F-DAF9A916D2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1844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457A-EBFB-4189-9561-7454787823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68309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F5179-722C-4995-9184-EBD73E6E93C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6252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3F15C-C01F-4D92-BE98-CFD798A0E2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3052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064E9-961C-4E60-8A02-38E8E086A8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95124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029CF-FA1A-4F24-8BB2-4CB55EDBA3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4755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6395A-715C-497B-B3F2-1445592001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90846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15889"/>
            <a:ext cx="2743200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5889"/>
            <a:ext cx="802640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3C230-2512-4675-A50F-CC0524CAD6A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2230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76185" y="3789363"/>
            <a:ext cx="7776633" cy="15113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76185" y="5445126"/>
            <a:ext cx="7776633" cy="504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176185" y="6237288"/>
            <a:ext cx="2880783" cy="47625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7440084" y="6237288"/>
            <a:ext cx="3285067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0117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0CCE0-3575-4A6D-B5A2-255098647C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1379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0C628-A0E0-4F79-AEDE-6B05E212EC6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237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6C482-E806-432A-BB1C-4CEFB895D1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3355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92616" cy="2185988"/>
          </a:xfrm>
          <a:prstGeom prst="rect">
            <a:avLst/>
          </a:prstGeom>
        </p:spPr>
        <p:txBody>
          <a:bodyPr lIns="77925" tIns="38963" rIns="77925" bIns="3896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89784" y="1600201"/>
            <a:ext cx="5392616" cy="2185988"/>
          </a:xfrm>
          <a:prstGeom prst="rect">
            <a:avLst/>
          </a:prstGeom>
        </p:spPr>
        <p:txBody>
          <a:bodyPr lIns="77925" tIns="38963" rIns="77925" bIns="3896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91"/>
            <a:ext cx="5392616" cy="2187575"/>
          </a:xfrm>
          <a:prstGeom prst="rect">
            <a:avLst/>
          </a:prstGeom>
        </p:spPr>
        <p:txBody>
          <a:bodyPr lIns="77925" tIns="38963" rIns="77925" bIns="3896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9784" y="3938591"/>
            <a:ext cx="5392616" cy="2187575"/>
          </a:xfrm>
          <a:prstGeom prst="rect">
            <a:avLst/>
          </a:prstGeom>
        </p:spPr>
        <p:txBody>
          <a:bodyPr lIns="77925" tIns="38963" rIns="77925" bIns="3896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1"/>
            <a:ext cx="1007533" cy="981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3EBE5F-51F1-455B-8F80-900FF4D96B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831974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72DCA-E393-4115-897F-DAF9A916D2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3809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F5179-722C-4995-9184-EBD73E6E93C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41238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3F15C-C01F-4D92-BE98-CFD798A0E2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1486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064E9-961C-4E60-8A02-38E8E086A8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3999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029CF-FA1A-4F24-8BB2-4CB55EDBA3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0070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6395A-715C-497B-B3F2-1445592001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4447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15889"/>
            <a:ext cx="2743200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5889"/>
            <a:ext cx="802640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3C230-2512-4675-A50F-CC0524CAD6A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69297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76185" y="3789363"/>
            <a:ext cx="7776633" cy="15113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76185" y="5445126"/>
            <a:ext cx="7776633" cy="504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176185" y="6237288"/>
            <a:ext cx="2880783" cy="47625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7440084" y="6237288"/>
            <a:ext cx="3285067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3755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0CCE0-3575-4A6D-B5A2-255098647C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3585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0C628-A0E0-4F79-AEDE-6B05E212EC6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749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D637E-5C13-4675-8DEF-0012B11F94E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426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6C482-E806-432A-BB1C-4CEFB895D1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3584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72DCA-E393-4115-897F-DAF9A916D2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60996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F5179-722C-4995-9184-EBD73E6E93C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890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3F15C-C01F-4D92-BE98-CFD798A0E2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8863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064E9-961C-4E60-8A02-38E8E086A8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7311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029CF-FA1A-4F24-8BB2-4CB55EDBA3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83322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6395A-715C-497B-B3F2-1445592001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67375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15889"/>
            <a:ext cx="2743200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5889"/>
            <a:ext cx="802640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3C230-2512-4675-A50F-CC0524CAD6A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7437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13565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231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8D0B15-6E14-4A3B-9394-1B8E70D7F55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705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86507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8992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73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863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0163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21112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4876629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908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6468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2064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1F378-4299-4AEF-8475-3CEF29B3F51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0774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572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4609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101474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554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32078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134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883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7399310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7230440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056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6" y="1196981"/>
            <a:ext cx="5264151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86551" y="1196981"/>
            <a:ext cx="526626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4E8A3-3726-476D-8CE7-F56DBF40EAA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106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9821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720978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76185" y="3789363"/>
            <a:ext cx="7776633" cy="15113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76185" y="5445126"/>
            <a:ext cx="7776633" cy="504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176185" y="6237288"/>
            <a:ext cx="2880783" cy="47625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7440084" y="6237288"/>
            <a:ext cx="3285067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52138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0CCE0-3575-4A6D-B5A2-255098647C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74413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0C628-A0E0-4F79-AEDE-6B05E212EC6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18025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6C482-E806-432A-BB1C-4CEFB895D1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66662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72DCA-E393-4115-897F-DAF9A916D2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33204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F5179-722C-4995-9184-EBD73E6E93C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54906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3F15C-C01F-4D92-BE98-CFD798A0E2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40922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064E9-961C-4E60-8A02-38E8E086A8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4756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8E85F-65A1-4862-9E4F-1C558C27CA2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3907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029CF-FA1A-4F24-8BB2-4CB55EDBA3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09137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6395A-715C-497B-B3F2-1445592001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87955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15889"/>
            <a:ext cx="2743200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5889"/>
            <a:ext cx="802640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3C230-2512-4675-A50F-CC0524CAD6A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95032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76185" y="3789363"/>
            <a:ext cx="7776633" cy="15113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76185" y="5445126"/>
            <a:ext cx="7776633" cy="504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176185" y="6237288"/>
            <a:ext cx="2880783" cy="47625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7440084" y="6237288"/>
            <a:ext cx="3285067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89612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0CCE0-3575-4A6D-B5A2-255098647C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62578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0C628-A0E0-4F79-AEDE-6B05E212EC6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36494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6C482-E806-432A-BB1C-4CEFB895D1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83154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72DCA-E393-4115-897F-DAF9A916D2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19388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F5179-722C-4995-9184-EBD73E6E93C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57457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3F15C-C01F-4D92-BE98-CFD798A0E2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2297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1048B-309A-4B25-B204-4C0428AEA1E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268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064E9-961C-4E60-8A02-38E8E086A8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15365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029CF-FA1A-4F24-8BB2-4CB55EDBA3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44511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6395A-715C-497B-B3F2-1445592001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81180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15889"/>
            <a:ext cx="2743200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5889"/>
            <a:ext cx="802640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3C230-2512-4675-A50F-CC0524CAD6A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39440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68760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 rot="5400000">
            <a:off x="3507652" y="-1728478"/>
            <a:ext cx="5148000" cy="112984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F03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 rot="5400000">
            <a:off x="5789543" y="-3974425"/>
            <a:ext cx="598389" cy="11284292"/>
          </a:xfrm>
          <a:prstGeom prst="rect">
            <a:avLst/>
          </a:prstGeom>
          <a:solidFill>
            <a:srgbClr val="87CDA5"/>
          </a:solidFill>
          <a:ln w="3175">
            <a:solidFill>
              <a:srgbClr val="F03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8789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5174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795706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6105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063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41740-A317-41D0-A998-8986BACB24E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8219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0698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172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266929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8458035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3808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3615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66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2"/>
            <a:ext cx="1100667" cy="981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C7C07D-28AB-4C08-860D-1192224DACE1}" type="slidenum">
              <a:rPr lang="ru-RU" alt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9549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47661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 rot="5400000">
            <a:off x="3507652" y="-1728478"/>
            <a:ext cx="5148000" cy="112984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F03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 rot="5400000">
            <a:off x="5789543" y="-3974425"/>
            <a:ext cx="598389" cy="11284292"/>
          </a:xfrm>
          <a:prstGeom prst="rect">
            <a:avLst/>
          </a:prstGeom>
          <a:solidFill>
            <a:srgbClr val="87CDA5"/>
          </a:solidFill>
          <a:ln w="3175">
            <a:solidFill>
              <a:srgbClr val="F03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414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4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5A37B-0524-46C2-B98E-74DB4CD24F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4641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E8198-7033-43B3-B962-F5EDBA773D4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3926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2455379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557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0312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54358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692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312299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924788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3869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90975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66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2"/>
            <a:ext cx="1100667" cy="981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C7C07D-28AB-4C08-860D-1192224DACE1}" type="slidenum">
              <a:rPr lang="ru-RU" alt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53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9D7A2-C7B1-4D2C-99E0-155A0506BD8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3091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40343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 rot="5400000">
            <a:off x="3507652" y="-1728478"/>
            <a:ext cx="5148000" cy="112984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F03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 rot="5400000">
            <a:off x="5789543" y="-3974425"/>
            <a:ext cx="598389" cy="11284292"/>
          </a:xfrm>
          <a:prstGeom prst="rect">
            <a:avLst/>
          </a:prstGeom>
          <a:solidFill>
            <a:srgbClr val="87CDA5"/>
          </a:solidFill>
          <a:ln w="3175">
            <a:solidFill>
              <a:srgbClr val="F03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5859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3275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3670076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04414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8653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4876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55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5679861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4957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8E7AB-F193-4B2B-B616-8D422D1ABAE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9813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2601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80214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66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2"/>
            <a:ext cx="1100667" cy="981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C7C07D-28AB-4C08-860D-1192224DACE1}" type="slidenum">
              <a:rPr lang="ru-RU" alt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2762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76185" y="3789363"/>
            <a:ext cx="7776633" cy="15113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76185" y="5445126"/>
            <a:ext cx="7776633" cy="504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176185" y="6237288"/>
            <a:ext cx="2880783" cy="47625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7440084" y="6237288"/>
            <a:ext cx="3285067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83980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E489-98C7-454F-942D-042ADD6429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43535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AE7BC-1CC0-4E2A-AA7B-BF77DA60FA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10018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0D5A4-0BA1-4BD4-9DAD-E2849B825C2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45562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6EB9-C935-4B28-94A8-31A4203AB85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03837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8A681-806E-4BCC-BF85-19F837AB54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54859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440AC-F8B4-4EC9-9477-5B405384AA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8446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48800" y="0"/>
            <a:ext cx="2743200" cy="6669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0"/>
            <a:ext cx="8026400" cy="6669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B9E73-CB6C-4A51-9718-0B48F71FB7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5246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33921-167A-4E8F-85F0-C5C17F4C7B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54196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C0CF0-1B9E-4F96-BC71-34B2BA8C61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61809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14193-0572-427F-8E54-07880C2B76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18164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15889"/>
            <a:ext cx="2743200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5889"/>
            <a:ext cx="802640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E2632-B68E-48F1-8F77-EB368E27FE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05149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115889"/>
            <a:ext cx="10972800" cy="6010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FCAFB-C691-4083-A358-350600C7C0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73178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651" y="115889"/>
            <a:ext cx="10191749" cy="720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74462-6C08-4A7C-88C7-14FE0CFF5F2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52672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76185" y="3789363"/>
            <a:ext cx="7776633" cy="15113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76185" y="5445126"/>
            <a:ext cx="7776633" cy="504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176185" y="6237288"/>
            <a:ext cx="2880783" cy="47625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7440084" y="6237288"/>
            <a:ext cx="3285067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93673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0CCE0-3575-4A6D-B5A2-255098647C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51704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0C628-A0E0-4F79-AEDE-6B05E212EC6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20292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6C482-E806-432A-BB1C-4CEFB895D1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3732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0406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72DCA-E393-4115-897F-DAF9A916D2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94844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F5179-722C-4995-9184-EBD73E6E93C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01863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3F15C-C01F-4D92-BE98-CFD798A0E2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0514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064E9-961C-4E60-8A02-38E8E086A8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59250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029CF-FA1A-4F24-8BB2-4CB55EDBA3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26244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6395A-715C-497B-B3F2-1445592001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54103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15889"/>
            <a:ext cx="2743200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5889"/>
            <a:ext cx="802640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3C230-2512-4675-A50F-CC0524CAD6A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8232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87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4445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35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825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84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02C4B-0AF0-457A-A1F2-04FDD4625C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43788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092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64653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60516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00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25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54657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649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142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CA882-15AF-4E24-820C-60D832DC77B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83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1D181-5077-492C-9D0F-DC96744DBB0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6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AA37A-37C3-4556-A153-741548C355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85812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73F2B-76F4-445D-B1E1-A97CA9B849B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68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6" y="1196981"/>
            <a:ext cx="5264151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86551" y="1196981"/>
            <a:ext cx="526626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A9AA7-0499-48D1-AD0B-7809FCB4750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91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73025-43E8-4FC8-BC52-C5917062CCA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60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EF8B2-9489-4BE7-B52D-EA1604B37E1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76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DB8E8-7F5A-4765-AA8F-D96877593B4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074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4291F-1857-40AB-BA7D-DD1FEF7CB2C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82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BE34-4125-4696-BCE8-469EA4254AE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995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CD19B-99B8-41F5-9E83-9B0EA9F82D4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069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48800" y="0"/>
            <a:ext cx="2743200" cy="6669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0"/>
            <a:ext cx="8026400" cy="6669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CA8B6-C7FB-435B-B4A1-84011A074FF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14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03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075A4-30B3-4377-8A6A-91B44443AC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306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242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462100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9824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496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0437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0031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8367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612105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902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44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B7EFD-B33D-493E-9412-A6C5DA424F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60527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663069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76185" y="3789363"/>
            <a:ext cx="7776633" cy="15113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76185" y="5445126"/>
            <a:ext cx="7776633" cy="504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176185" y="6237288"/>
            <a:ext cx="2880783" cy="47625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7440084" y="6237288"/>
            <a:ext cx="3285067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073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0CCE0-3575-4A6D-B5A2-255098647C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6463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0C628-A0E0-4F79-AEDE-6B05E212EC6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805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6C482-E806-432A-BB1C-4CEFB895D1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0359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72DCA-E393-4115-897F-DAF9A916D2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9738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F5179-722C-4995-9184-EBD73E6E93C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6602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3F15C-C01F-4D92-BE98-CFD798A0E2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0683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064E9-961C-4E60-8A02-38E8E086A8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2239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029CF-FA1A-4F24-8BB2-4CB55EDBA3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199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8C959-59D3-432F-95E3-E6EF701486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26151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6395A-715C-497B-B3F2-1445592001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4972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15889"/>
            <a:ext cx="2743200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5889"/>
            <a:ext cx="802640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3C230-2512-4675-A50F-CC0524CAD6A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7232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76185" y="3789363"/>
            <a:ext cx="7776633" cy="15113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76185" y="5445126"/>
            <a:ext cx="7776633" cy="504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176185" y="6237288"/>
            <a:ext cx="2880783" cy="47625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7440084" y="6237288"/>
            <a:ext cx="3285067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5696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0CCE0-3575-4A6D-B5A2-255098647C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8712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0C628-A0E0-4F79-AEDE-6B05E212EC6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3387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6C482-E806-432A-BB1C-4CEFB895D1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0600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72DCA-E393-4115-897F-DAF9A916D2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5498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F5179-722C-4995-9184-EBD73E6E93C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1379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3F15C-C01F-4D92-BE98-CFD798A0E2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2601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064E9-961C-4E60-8A02-38E8E086A8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2779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43D6-1B79-4581-816B-080A5D0250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4522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029CF-FA1A-4F24-8BB2-4CB55EDBA3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4279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6395A-715C-497B-B3F2-1445592001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249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15889"/>
            <a:ext cx="2743200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5889"/>
            <a:ext cx="802640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3C230-2512-4675-A50F-CC0524CAD6A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0587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76185" y="3789363"/>
            <a:ext cx="7776633" cy="15113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76185" y="5445126"/>
            <a:ext cx="7776633" cy="504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176185" y="6237288"/>
            <a:ext cx="2880783" cy="47625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7440084" y="6237288"/>
            <a:ext cx="3285067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5385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0CCE0-3575-4A6D-B5A2-255098647C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8863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0C628-A0E0-4F79-AEDE-6B05E212EC6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5627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6C482-E806-432A-BB1C-4CEFB895D1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3414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72DCA-E393-4115-897F-DAF9A916D2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2509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F5179-722C-4995-9184-EBD73E6E93C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4969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3F15C-C01F-4D92-BE98-CFD798A0E2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500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85FC6-57D2-4573-A88C-EA140CFC7F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73846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064E9-961C-4E60-8A02-38E8E086A8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5123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029CF-FA1A-4F24-8BB2-4CB55EDBA3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5126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6395A-715C-497B-B3F2-1445592001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4877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15889"/>
            <a:ext cx="2743200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5889"/>
            <a:ext cx="802640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3C230-2512-4675-A50F-CC0524CAD6A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2612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76185" y="3789363"/>
            <a:ext cx="7776633" cy="15113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76185" y="5445126"/>
            <a:ext cx="7776633" cy="504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176185" y="6237288"/>
            <a:ext cx="2880783" cy="47625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7440084" y="6237288"/>
            <a:ext cx="3285067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7417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0CCE0-3575-4A6D-B5A2-255098647C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04735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0C628-A0E0-4F79-AEDE-6B05E212EC6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98097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6C482-E806-432A-BB1C-4CEFB895D1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3573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72DCA-E393-4115-897F-DAF9A916D2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9370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F5179-722C-4995-9184-EBD73E6E93C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041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5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93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9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98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206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11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vmlDrawing" Target="../drawings/vmlDrawing3.vml"/><Relationship Id="rId10" Type="http://schemas.openxmlformats.org/officeDocument/2006/relationships/slideLayout" Target="../slideLayouts/slideLayout219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"/>
            <a:ext cx="1102784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200" b="1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F5964A-ABAE-4AC7-815B-07BD5FBEF5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197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115889"/>
            <a:ext cx="1019174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"/>
            <a:ext cx="100753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4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8C6EF-347C-4181-9531-CEF02AAC5B2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3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115889"/>
            <a:ext cx="1019174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"/>
            <a:ext cx="100753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4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8C6EF-347C-4181-9531-CEF02AAC5B2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1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115889"/>
            <a:ext cx="1019174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"/>
            <a:ext cx="100753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4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8C6EF-347C-4181-9531-CEF02AAC5B2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5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79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78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115889"/>
            <a:ext cx="1019174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"/>
            <a:ext cx="100753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4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8C6EF-347C-4181-9531-CEF02AAC5B2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8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115889"/>
            <a:ext cx="1019174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"/>
            <a:ext cx="100753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4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8C6EF-347C-4181-9531-CEF02AAC5B2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7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16"/>
            </p:custDataLst>
            <p:extLst/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think-cell Slide" r:id="rId18" imgW="286" imgH="286" progId="TCLayout.ActiveDocument.1">
                  <p:embed/>
                </p:oleObj>
              </mc:Choice>
              <mc:Fallback>
                <p:oleObj name="think-cell Slide" r:id="rId18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10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PragmaticaIT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PragmaticaIT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PragmaticaIT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PragmaticaITT" pitchFamily="34" charset="0"/>
        </a:defRPr>
      </a:lvl5pPr>
      <a:lvl6pPr marL="422041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PragmaticaITT" pitchFamily="34" charset="0"/>
        </a:defRPr>
      </a:lvl6pPr>
      <a:lvl7pPr marL="844083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PragmaticaITT" pitchFamily="34" charset="0"/>
        </a:defRPr>
      </a:lvl7pPr>
      <a:lvl8pPr marL="1266124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PragmaticaITT" pitchFamily="34" charset="0"/>
        </a:defRPr>
      </a:lvl8pPr>
      <a:lvl9pPr marL="1688165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PragmaticaITT" pitchFamily="34" charset="0"/>
        </a:defRPr>
      </a:lvl9pPr>
    </p:titleStyle>
    <p:bodyStyle>
      <a:lvl1pPr marL="316531" indent="-316531" algn="l" rtl="0" eaLnBrk="1" fontAlgn="base" hangingPunct="1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1" fontAlgn="base" hangingPunct="1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1" fontAlgn="base" hangingPunct="1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16"/>
            </p:custDataLst>
            <p:extLst/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think-cell Slide" r:id="rId18" imgW="286" imgH="286" progId="TCLayout.ActiveDocument.1">
                  <p:embed/>
                </p:oleObj>
              </mc:Choice>
              <mc:Fallback>
                <p:oleObj name="think-cell Slide" r:id="rId18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09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PragmaticaIT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PragmaticaIT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PragmaticaIT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PragmaticaITT" pitchFamily="34" charset="0"/>
        </a:defRPr>
      </a:lvl5pPr>
      <a:lvl6pPr marL="422041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PragmaticaITT" pitchFamily="34" charset="0"/>
        </a:defRPr>
      </a:lvl6pPr>
      <a:lvl7pPr marL="844083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PragmaticaITT" pitchFamily="34" charset="0"/>
        </a:defRPr>
      </a:lvl7pPr>
      <a:lvl8pPr marL="1266124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PragmaticaITT" pitchFamily="34" charset="0"/>
        </a:defRPr>
      </a:lvl8pPr>
      <a:lvl9pPr marL="1688165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PragmaticaITT" pitchFamily="34" charset="0"/>
        </a:defRPr>
      </a:lvl9pPr>
    </p:titleStyle>
    <p:bodyStyle>
      <a:lvl1pPr marL="316531" indent="-316531" algn="l" rtl="0" eaLnBrk="1" fontAlgn="base" hangingPunct="1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1" fontAlgn="base" hangingPunct="1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1" fontAlgn="base" hangingPunct="1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16"/>
            </p:custDataLst>
            <p:extLst/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think-cell Slide" r:id="rId18" imgW="286" imgH="286" progId="TCLayout.ActiveDocument.1">
                  <p:embed/>
                </p:oleObj>
              </mc:Choice>
              <mc:Fallback>
                <p:oleObj name="think-cell Slide" r:id="rId18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33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PragmaticaIT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PragmaticaIT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PragmaticaIT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PragmaticaITT" pitchFamily="34" charset="0"/>
        </a:defRPr>
      </a:lvl5pPr>
      <a:lvl6pPr marL="422041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PragmaticaITT" pitchFamily="34" charset="0"/>
        </a:defRPr>
      </a:lvl6pPr>
      <a:lvl7pPr marL="844083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PragmaticaITT" pitchFamily="34" charset="0"/>
        </a:defRPr>
      </a:lvl7pPr>
      <a:lvl8pPr marL="1266124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PragmaticaITT" pitchFamily="34" charset="0"/>
        </a:defRPr>
      </a:lvl8pPr>
      <a:lvl9pPr marL="1688165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PragmaticaITT" pitchFamily="34" charset="0"/>
        </a:defRPr>
      </a:lvl9pPr>
    </p:titleStyle>
    <p:bodyStyle>
      <a:lvl1pPr marL="316531" indent="-316531" algn="l" rtl="0" eaLnBrk="1" fontAlgn="base" hangingPunct="1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1" fontAlgn="base" hangingPunct="1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1" fontAlgn="base" hangingPunct="1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219200" y="1"/>
            <a:ext cx="10972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"/>
            <a:ext cx="1068917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6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E88D33-19E8-4053-B235-AC7C52E879CD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1" y="1196976"/>
            <a:ext cx="10733617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910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PragmaticaIT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PragmaticaIT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PragmaticaIT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PragmaticaIT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PragmaticaIT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PragmaticaIT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PragmaticaIT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PragmaticaIT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03C46"/>
        </a:buClr>
        <a:buSzPct val="8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03C46"/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03C46"/>
        </a:buClr>
        <a:buSzPct val="8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03C46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03C46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03C46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03C46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03C46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03C46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115889"/>
            <a:ext cx="10191749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"/>
            <a:ext cx="100753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C8AAB-26F2-4BB3-A13D-6A9AE9CCAAE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4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115889"/>
            <a:ext cx="1019174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"/>
            <a:ext cx="100753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4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8C6EF-347C-4181-9531-CEF02AAC5B2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6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0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219200" y="1"/>
            <a:ext cx="10972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"/>
            <a:ext cx="1068917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9340E4-B162-4345-9BE1-DF418E09392C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1" y="1196976"/>
            <a:ext cx="10733617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0873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PragmaticaIT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PragmaticaIT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PragmaticaIT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PragmaticaIT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PragmaticaIT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PragmaticaIT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PragmaticaIT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PragmaticaIT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03C46"/>
        </a:buClr>
        <a:buSzPct val="8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03C46"/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03C46"/>
        </a:buClr>
        <a:buSzPct val="8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03C46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03C46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03C46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03C46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03C46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03C46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35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115889"/>
            <a:ext cx="1019174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"/>
            <a:ext cx="100753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4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8C6EF-347C-4181-9531-CEF02AAC5B2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115889"/>
            <a:ext cx="1019174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"/>
            <a:ext cx="100753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4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8C6EF-347C-4181-9531-CEF02AAC5B2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7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115889"/>
            <a:ext cx="1019174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"/>
            <a:ext cx="100753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4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8C6EF-347C-4181-9531-CEF02AAC5B2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1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115889"/>
            <a:ext cx="1019174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"/>
            <a:ext cx="100753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4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8C6EF-347C-4181-9531-CEF02AAC5B2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em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1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"/>
          <p:cNvSpPr txBox="1">
            <a:spLocks noChangeArrowheads="1"/>
          </p:cNvSpPr>
          <p:nvPr/>
        </p:nvSpPr>
        <p:spPr bwMode="auto">
          <a:xfrm>
            <a:off x="2438400" y="2636914"/>
            <a:ext cx="8229600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FF"/>
                </a:solidFill>
                <a:latin typeface="Trebuchet MS" pitchFamily="34" charset="0"/>
              </a:rPr>
              <a:t>Основные результаты и проблемы ввода в разработку </a:t>
            </a:r>
            <a:r>
              <a:rPr lang="ru-RU" sz="2800" b="1" dirty="0" err="1" smtClean="0">
                <a:solidFill>
                  <a:srgbClr val="FFFFFF"/>
                </a:solidFill>
                <a:latin typeface="Trebuchet MS" pitchFamily="34" charset="0"/>
              </a:rPr>
              <a:t>ТрИЗ</a:t>
            </a:r>
            <a:r>
              <a:rPr lang="ru-RU" sz="2800" b="1" dirty="0" smtClean="0">
                <a:solidFill>
                  <a:srgbClr val="FFFFFF"/>
                </a:solidFill>
                <a:latin typeface="Trebuchet MS" pitchFamily="34" charset="0"/>
              </a:rPr>
              <a:t> нефти из </a:t>
            </a:r>
            <a:r>
              <a:rPr lang="ru-RU" sz="2800" b="1" dirty="0" err="1" smtClean="0">
                <a:solidFill>
                  <a:srgbClr val="FFFFFF"/>
                </a:solidFill>
                <a:latin typeface="Trebuchet MS" pitchFamily="34" charset="0"/>
              </a:rPr>
              <a:t>доманиковых</a:t>
            </a:r>
            <a:r>
              <a:rPr lang="ru-RU" sz="2800" b="1" dirty="0" smtClean="0">
                <a:solidFill>
                  <a:srgbClr val="FFFFFF"/>
                </a:solidFill>
                <a:latin typeface="Trebuchet MS" pitchFamily="34" charset="0"/>
              </a:rPr>
              <a:t> отложений и СВН</a:t>
            </a:r>
            <a:endParaRPr lang="ru-RU" sz="2800" b="1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FFFFFF"/>
              </a:solidFill>
              <a:latin typeface="Trebuchet MS" pitchFamily="34" charset="0"/>
            </a:endParaRPr>
          </a:p>
          <a:p>
            <a:pPr marL="323056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FFFFFF"/>
                </a:solidFill>
                <a:latin typeface="Trebuchet MS" pitchFamily="34" charset="0"/>
              </a:rPr>
              <a:t>Главный </a:t>
            </a:r>
            <a:r>
              <a:rPr lang="ru-RU" sz="1800" dirty="0">
                <a:solidFill>
                  <a:srgbClr val="FFFFFF"/>
                </a:solidFill>
                <a:latin typeface="Trebuchet MS" pitchFamily="34" charset="0"/>
              </a:rPr>
              <a:t>геолог-заместитель </a:t>
            </a:r>
            <a:r>
              <a:rPr lang="ru-RU" sz="1800" dirty="0" smtClean="0">
                <a:solidFill>
                  <a:srgbClr val="FFFFFF"/>
                </a:solidFill>
                <a:latin typeface="Trebuchet MS" pitchFamily="34" charset="0"/>
              </a:rPr>
              <a:t>генерального </a:t>
            </a:r>
            <a:r>
              <a:rPr lang="ru-RU" sz="1800" dirty="0">
                <a:solidFill>
                  <a:srgbClr val="FFFFFF"/>
                </a:solidFill>
                <a:latin typeface="Trebuchet MS" pitchFamily="34" charset="0"/>
              </a:rPr>
              <a:t>директора ПАО «</a:t>
            </a:r>
            <a:r>
              <a:rPr lang="ru-RU" sz="1800" dirty="0" smtClean="0">
                <a:solidFill>
                  <a:srgbClr val="FFFFFF"/>
                </a:solidFill>
                <a:latin typeface="Trebuchet MS" pitchFamily="34" charset="0"/>
              </a:rPr>
              <a:t>Татнефть», </a:t>
            </a:r>
            <a:r>
              <a:rPr lang="ru-RU" sz="1800" dirty="0" err="1" smtClean="0">
                <a:solidFill>
                  <a:srgbClr val="FFFFFF"/>
                </a:solidFill>
                <a:latin typeface="Trebuchet MS" pitchFamily="34" charset="0"/>
              </a:rPr>
              <a:t>д.г-м.н</a:t>
            </a:r>
            <a:r>
              <a:rPr lang="ru-RU" sz="1800" dirty="0" smtClean="0">
                <a:solidFill>
                  <a:srgbClr val="FFFFFF"/>
                </a:solidFill>
                <a:latin typeface="Trebuchet MS" pitchFamily="34" charset="0"/>
              </a:rPr>
              <a:t>,                               профессор, академик АН РТ </a:t>
            </a:r>
            <a:r>
              <a:rPr lang="ru-RU" sz="1800" dirty="0" err="1" smtClean="0">
                <a:solidFill>
                  <a:srgbClr val="FFFFFF"/>
                </a:solidFill>
                <a:latin typeface="Trebuchet MS" pitchFamily="34" charset="0"/>
              </a:rPr>
              <a:t>Хисамов</a:t>
            </a:r>
            <a:r>
              <a:rPr lang="ru-RU" sz="1800" dirty="0" smtClean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ru-RU" sz="1800" dirty="0">
                <a:solidFill>
                  <a:srgbClr val="FFFFFF"/>
                </a:solidFill>
                <a:latin typeface="Trebuchet MS" pitchFamily="34" charset="0"/>
              </a:rPr>
              <a:t>Р.С.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87787" y="6080308"/>
            <a:ext cx="471914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FFFF"/>
                </a:solidFill>
                <a:ea typeface="Times New Roman"/>
                <a:cs typeface="Arial" panose="020B0604020202020204" pitchFamily="34" charset="0"/>
              </a:rPr>
              <a:t>НЕФТЕГАЗ-2018, Москва, 17-18 апреля 2018</a:t>
            </a:r>
          </a:p>
        </p:txBody>
      </p:sp>
    </p:spTree>
    <p:extLst>
      <p:ext uri="{BB962C8B-B14F-4D97-AF65-F5344CB8AC3E}">
        <p14:creationId xmlns:p14="http://schemas.microsoft.com/office/powerpoint/2010/main" val="1438583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175035" y="1124744"/>
          <a:ext cx="7916110" cy="575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80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580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52328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60960" marB="60960">
                    <a:lnL w="12700" cmpd="sng">
                      <a:noFill/>
                    </a:lnL>
                    <a:lnR w="38100" cap="flat" cmpd="sng" algn="ctr">
                      <a:solidFill>
                        <a:srgbClr val="00A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A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60960" marB="60960">
                    <a:lnL w="38100" cap="flat" cmpd="sng" algn="ctr">
                      <a:solidFill>
                        <a:srgbClr val="00A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3512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60960" marB="60960">
                    <a:lnL w="12700" cmpd="sng">
                      <a:noFill/>
                    </a:lnL>
                    <a:lnR w="38100" cap="flat" cmpd="sng" algn="ctr">
                      <a:solidFill>
                        <a:srgbClr val="00A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A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A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88470" y="951932"/>
            <a:ext cx="4579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kern="0">
                <a:solidFill>
                  <a:srgbClr val="00A268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Установки К-54 и АПРС-40Н для проведения текущего и капитального ремонтов горизонтальных скважин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1132398"/>
            <a:ext cx="3441565" cy="285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31505" y="908889"/>
            <a:ext cx="42649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kern="0" dirty="0" err="1">
                <a:solidFill>
                  <a:srgbClr val="00A268"/>
                </a:solidFill>
                <a:latin typeface="Times New Roman" pitchFamily="18" charset="0"/>
                <a:cs typeface="Times New Roman" pitchFamily="18" charset="0"/>
              </a:rPr>
              <a:t>Импортозамещение</a:t>
            </a:r>
            <a:r>
              <a:rPr lang="ru-RU" sz="1300" b="1" kern="0" dirty="0">
                <a:solidFill>
                  <a:srgbClr val="00A268"/>
                </a:solidFill>
                <a:latin typeface="Times New Roman" pitchFamily="18" charset="0"/>
                <a:cs typeface="Times New Roman" pitchFamily="18" charset="0"/>
              </a:rPr>
              <a:t> при бурении скважин СВН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4869161"/>
            <a:ext cx="2106358" cy="175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289" y="4869162"/>
            <a:ext cx="1995181" cy="175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1847529" y="4354181"/>
            <a:ext cx="21334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Устьевые арматуры</a:t>
            </a:r>
          </a:p>
        </p:txBody>
      </p: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3840385" y="4404759"/>
            <a:ext cx="24073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Высокотемпературные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УШВН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31504" y="4149080"/>
            <a:ext cx="43924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kern="0">
                <a:solidFill>
                  <a:srgbClr val="00A268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/>
              <a:t>Импортозамещение</a:t>
            </a:r>
            <a:r>
              <a:rPr lang="ru-RU" dirty="0"/>
              <a:t> при эксплуатации скважин</a:t>
            </a:r>
          </a:p>
        </p:txBody>
      </p:sp>
      <p:pic>
        <p:nvPicPr>
          <p:cNvPr id="2" name="Picture 2" descr="C:\Users\garifullinMZ\Desktop\Презентации\фото СВН\TIA_59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78" y="1787452"/>
            <a:ext cx="2241062" cy="198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5" descr="Фото из Канады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0328" y="1782716"/>
            <a:ext cx="2190747" cy="1991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2"/>
          <p:cNvSpPr>
            <a:spLocks noChangeArrowheads="1"/>
          </p:cNvSpPr>
          <p:nvPr/>
        </p:nvSpPr>
        <p:spPr bwMode="auto">
          <a:xfrm>
            <a:off x="6968268" y="1341782"/>
            <a:ext cx="526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К-54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Прямоугольник 3"/>
          <p:cNvSpPr>
            <a:spLocks noChangeArrowheads="1"/>
          </p:cNvSpPr>
          <p:nvPr/>
        </p:nvSpPr>
        <p:spPr bwMode="auto">
          <a:xfrm>
            <a:off x="9107710" y="1348918"/>
            <a:ext cx="9332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АПРС-40Н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/>
          </p:nvPr>
        </p:nvGraphicFramePr>
        <p:xfrm>
          <a:off x="6170328" y="3961301"/>
          <a:ext cx="4437067" cy="2436334"/>
        </p:xfrm>
        <a:graphic>
          <a:graphicData uri="http://schemas.openxmlformats.org/drawingml/2006/table">
            <a:tbl>
              <a:tblPr/>
              <a:tblGrid>
                <a:gridCol w="1772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36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04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6228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A26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</a:t>
                      </a:r>
                      <a:r>
                        <a:rPr lang="ru-RU" sz="1300" b="1" i="0" u="none" strike="noStrike" dirty="0">
                          <a:solidFill>
                            <a:srgbClr val="00A26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</a:t>
                      </a:r>
                    </a:p>
                  </a:txBody>
                  <a:tcPr marL="9525" marR="9525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68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параметров</a:t>
                      </a: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Номинальное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6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К-54</a:t>
                      </a: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АПРС-40Н</a:t>
                      </a: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63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Oilwell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Varco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YeLAZ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«ПО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ЕлАЗ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Россия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наклонной установки, млн. руб.</a:t>
                      </a: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184,5</a:t>
                      </a: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763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Транспортное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шасси</a:t>
                      </a: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самоходная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</a:t>
                      </a: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полуприцеп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3-х осный</a:t>
                      </a: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Грузоподъемность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транспортном положении, тн</a:t>
                      </a: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</a:t>
                      </a: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агрегата, тн</a:t>
                      </a: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6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Габаритные размеры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длина-ширина-высота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</a:t>
                      </a: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19,8-3,4-4,6</a:t>
                      </a: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17,3-2,7-4,4</a:t>
                      </a: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763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Caterpillar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C15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США)</a:t>
                      </a: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YaMZ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-238М2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ЯМЗ-238М2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(Россия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12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288026" y="116632"/>
            <a:ext cx="10687664" cy="57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FFFFFF"/>
                </a:solidFill>
                <a:latin typeface="PragmaticaITT"/>
                <a:cs typeface="Arial" panose="020B0604020202020204" pitchFamily="34" charset="0"/>
              </a:rPr>
              <a:t>Разработанные оборудования, решения по снижению затрат</a:t>
            </a: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06477" y="44445"/>
            <a:ext cx="755650" cy="864444"/>
          </a:xfrm>
        </p:spPr>
        <p:txBody>
          <a:bodyPr/>
          <a:lstStyle/>
          <a:p>
            <a:pPr>
              <a:defRPr/>
            </a:pPr>
            <a:fld id="{43C0CCE0-3575-4A6D-B5A2-255098647C2B}" type="slidenum">
              <a:rPr lang="ru-RU" sz="3200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ru-RU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0CCE0-3575-4A6D-B5A2-255098647C2B}" type="slidenum">
              <a:rPr lang="ru-RU" sz="3200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ru-RU" sz="3200" dirty="0">
              <a:solidFill>
                <a:srgbClr val="FFFFFF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66988" y="115889"/>
            <a:ext cx="7705476" cy="720725"/>
          </a:xfrm>
        </p:spPr>
        <p:txBody>
          <a:bodyPr/>
          <a:lstStyle/>
          <a:p>
            <a:pPr algn="ctr"/>
            <a:r>
              <a:rPr lang="ru-RU" sz="2400" b="1" dirty="0">
                <a:latin typeface="PragmaticaITT"/>
              </a:rPr>
              <a:t>Снижение </a:t>
            </a:r>
            <a:r>
              <a:rPr lang="ru-RU" sz="2400" b="1" dirty="0" err="1">
                <a:latin typeface="PragmaticaITT"/>
              </a:rPr>
              <a:t>энергозатрат</a:t>
            </a:r>
            <a:r>
              <a:rPr lang="ru-RU" sz="2400" b="1" dirty="0">
                <a:latin typeface="PragmaticaITT"/>
              </a:rPr>
              <a:t> за счет применения </a:t>
            </a:r>
            <a:r>
              <a:rPr lang="ru-RU" sz="2400" b="1" dirty="0" err="1">
                <a:latin typeface="PragmaticaITT"/>
              </a:rPr>
              <a:t>термогелевой</a:t>
            </a:r>
            <a:r>
              <a:rPr lang="ru-RU" sz="2400" b="1" dirty="0">
                <a:latin typeface="PragmaticaITT"/>
              </a:rPr>
              <a:t> пробки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40324" y="1412776"/>
            <a:ext cx="3876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>
                <a:solidFill>
                  <a:srgbClr val="000000"/>
                </a:solidFill>
              </a:rPr>
              <a:t>Определение скважин кандидатов для установки </a:t>
            </a:r>
            <a:r>
              <a:rPr lang="ru-RU" sz="1600" dirty="0" err="1">
                <a:solidFill>
                  <a:srgbClr val="000000"/>
                </a:solidFill>
              </a:rPr>
              <a:t>гелевой</a:t>
            </a:r>
            <a:r>
              <a:rPr lang="ru-RU" sz="1600" dirty="0">
                <a:solidFill>
                  <a:srgbClr val="000000"/>
                </a:solidFill>
              </a:rPr>
              <a:t> пробки.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>
                <a:solidFill>
                  <a:srgbClr val="000000"/>
                </a:solidFill>
              </a:rPr>
              <a:t>Выбор оптимального интервала изоляции ухода тепла.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08018" y="1084674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 kern="0">
                <a:solidFill>
                  <a:srgbClr val="00A268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Решение задачи: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05984" y="3212977"/>
            <a:ext cx="3866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</a:rPr>
              <a:t>     В результате установки </a:t>
            </a:r>
            <a:r>
              <a:rPr lang="ru-RU" sz="1600" dirty="0" err="1">
                <a:solidFill>
                  <a:srgbClr val="000000"/>
                </a:solidFill>
              </a:rPr>
              <a:t>гелевой</a:t>
            </a:r>
            <a:r>
              <a:rPr lang="ru-RU" sz="1600" dirty="0">
                <a:solidFill>
                  <a:srgbClr val="000000"/>
                </a:solidFill>
              </a:rPr>
              <a:t> пробки происходит: 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0000"/>
                </a:solidFill>
              </a:rPr>
              <a:t>ускорение формирования паровой камеры и создания связи;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0000"/>
                </a:solidFill>
              </a:rPr>
              <a:t>увеличение дебита нефти – в среднем 6,5 т/одну </a:t>
            </a:r>
            <a:r>
              <a:rPr lang="ru-RU" sz="1400" b="1" dirty="0" err="1">
                <a:solidFill>
                  <a:srgbClr val="000000"/>
                </a:solidFill>
              </a:rPr>
              <a:t>скв</a:t>
            </a:r>
            <a:r>
              <a:rPr lang="ru-RU" sz="1400" b="1" dirty="0">
                <a:solidFill>
                  <a:srgbClr val="000000"/>
                </a:solidFill>
              </a:rPr>
              <a:t>-опер.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0000"/>
                </a:solidFill>
              </a:rPr>
              <a:t>снижение </a:t>
            </a:r>
            <a:r>
              <a:rPr lang="ru-RU" sz="1400" b="1" dirty="0" err="1">
                <a:solidFill>
                  <a:srgbClr val="000000"/>
                </a:solidFill>
              </a:rPr>
              <a:t>обводненности</a:t>
            </a:r>
            <a:r>
              <a:rPr lang="ru-RU" sz="1400" b="1" dirty="0">
                <a:solidFill>
                  <a:srgbClr val="000000"/>
                </a:solidFill>
              </a:rPr>
              <a:t> продукции;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0000"/>
                </a:solidFill>
              </a:rPr>
              <a:t>снижение удельного расхода пара на добычу одной тонны СВН (при неизменном темпе закачки пара).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05984" y="2812866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A268"/>
                </a:solidFill>
                <a:latin typeface="Times New Roman" pitchFamily="18" charset="0"/>
                <a:cs typeface="Times New Roman" pitchFamily="18" charset="0"/>
              </a:rPr>
              <a:t>Эффективность работ: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35560" y="386104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A268"/>
                </a:solidFill>
                <a:latin typeface="Times New Roman" pitchFamily="18" charset="0"/>
                <a:cs typeface="Times New Roman" pitchFamily="18" charset="0"/>
              </a:rPr>
              <a:t>Динамика эксплуатации пары ГС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216" y="2232665"/>
            <a:ext cx="273685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88" y="1227346"/>
            <a:ext cx="2573755" cy="138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442" y="4168776"/>
            <a:ext cx="512762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169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2679231" y="261807"/>
            <a:ext cx="8244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ragmatica MediumIT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FFFF"/>
                </a:solidFill>
                <a:latin typeface="PragmaticaITT"/>
                <a:cs typeface="Arial" panose="020B0604020202020204" pitchFamily="34" charset="0"/>
              </a:rPr>
              <a:t>Проблемы разработки СВН</a:t>
            </a:r>
          </a:p>
        </p:txBody>
      </p:sp>
      <p:sp>
        <p:nvSpPr>
          <p:cNvPr id="3075" name="Номер слайда 2"/>
          <p:cNvSpPr txBox="1">
            <a:spLocks/>
          </p:cNvSpPr>
          <p:nvPr/>
        </p:nvSpPr>
        <p:spPr bwMode="auto">
          <a:xfrm>
            <a:off x="84666" y="2103"/>
            <a:ext cx="827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ragmatica MediumIT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236839C-E0C0-4A44-9A56-34C09E607388}" type="slidenum">
              <a:rPr lang="ru-RU" altLang="ru-RU" sz="3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404854"/>
              </p:ext>
            </p:extLst>
          </p:nvPr>
        </p:nvGraphicFramePr>
        <p:xfrm>
          <a:off x="396607" y="1162905"/>
          <a:ext cx="11523644" cy="5625826"/>
        </p:xfrm>
        <a:graphic>
          <a:graphicData uri="http://schemas.openxmlformats.org/drawingml/2006/table">
            <a:tbl>
              <a:tblPr/>
              <a:tblGrid>
                <a:gridCol w="700056"/>
                <a:gridCol w="5592686"/>
                <a:gridCol w="4680280"/>
                <a:gridCol w="550622"/>
              </a:tblGrid>
              <a:tr h="1870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Проблема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Вариант решения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В добывающих скважинах SAGD, значительная часть горизонтального ствола которых располагается 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водонасыщенной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зоне, происходит снижение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добывных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возможностей ввиду подтягивания «холодной» воды из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водонасыщенной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зоны.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Устанавливать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термостойкую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гелевую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пробку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расчетного объема в фильтре добывающей скважины для отсечения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водонасыщенной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зоны «носка» скважины перед повторным освоением скважин закачкой пара. 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Часть продуктивных пластов поднятий СВН характеризуется наличием протяженных глинистых прослоев между добывающей и нагнетательной скважинами, что препятствует фильтрации парового конденсата от нагнетательной скважины к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добывающей.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Произвести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закачку большого объема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глинокислотной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композиции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поинтервально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нагнетательную скважину с целью обработки межскважинного пространства между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нагнетальной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 добывающей скважинами и создания термогидродинамической связи между ними.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Запасы СВН в интервалах толщин пласта менее 10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Использовать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систему из горизонтальных и вертикальных скважин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а также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шахтный способ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извлечения данных запасов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Низкие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значения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КИН при разработке мелкозалегающих залежей СВН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Использованию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растворителей и катализаторов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технологии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добычи СВН из карбонатных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коллекторов.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НИОКР, ОПР на полигоне СВН (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Елаурский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участок недр).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848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695"/>
          <p:cNvSpPr>
            <a:spLocks noChangeArrowheads="1"/>
          </p:cNvSpPr>
          <p:nvPr/>
        </p:nvSpPr>
        <p:spPr bwMode="auto">
          <a:xfrm>
            <a:off x="1524001" y="86153"/>
            <a:ext cx="1036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Pragmatica MediumITT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FFFF"/>
                </a:solidFill>
                <a:latin typeface="PragmaticaITT"/>
                <a:cs typeface="Times New Roman" panose="02020603050405020304" pitchFamily="18" charset="0"/>
              </a:rPr>
              <a:t>Система экологического контроля на залежи СВН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FFFF"/>
                </a:solidFill>
                <a:latin typeface="PragmaticaITT"/>
                <a:cs typeface="Times New Roman" panose="02020603050405020304" pitchFamily="18" charset="0"/>
              </a:rPr>
              <a:t>при паротепловом воздействии на пласт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Pragmatica MediumITT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1748" name="TextBox 25"/>
          <p:cNvSpPr txBox="1">
            <a:spLocks noChangeArrowheads="1"/>
          </p:cNvSpPr>
          <p:nvPr/>
        </p:nvSpPr>
        <p:spPr bwMode="auto">
          <a:xfrm>
            <a:off x="6888163" y="930276"/>
            <a:ext cx="3409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ragmatica MediumITT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>
                <a:solidFill>
                  <a:srgbClr val="000000"/>
                </a:solidFill>
              </a:rPr>
              <a:t>Геодинамический полигон</a:t>
            </a:r>
            <a:r>
              <a:rPr lang="en-US" altLang="ru-RU" sz="1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02217" y="5232932"/>
            <a:ext cx="4465638" cy="7080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177800" indent="-1778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200" b="1">
                <a:solidFill>
                  <a:srgbClr val="000000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</a:defRPr>
            </a:lvl5pPr>
            <a:lvl6pPr defTabSz="914400">
              <a:defRPr>
                <a:solidFill>
                  <a:schemeClr val="dk1"/>
                </a:solidFill>
              </a:defRPr>
            </a:lvl6pPr>
            <a:lvl7pPr defTabSz="914400">
              <a:defRPr>
                <a:solidFill>
                  <a:schemeClr val="dk1"/>
                </a:solidFill>
              </a:defRPr>
            </a:lvl7pPr>
            <a:lvl8pPr defTabSz="914400">
              <a:defRPr>
                <a:solidFill>
                  <a:schemeClr val="dk1"/>
                </a:solidFill>
              </a:defRPr>
            </a:lvl8pPr>
            <a:lvl9pPr defTabSz="914400"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ru-RU" altLang="ru-RU" sz="800" dirty="0"/>
              <a:t>Поверхностные воды – 4 </a:t>
            </a:r>
            <a:r>
              <a:rPr lang="ru-RU" altLang="ru-RU" sz="800" dirty="0" err="1"/>
              <a:t>водопоста</a:t>
            </a:r>
            <a:r>
              <a:rPr lang="ru-RU" altLang="ru-RU" sz="800" dirty="0"/>
              <a:t> на реке </a:t>
            </a:r>
            <a:r>
              <a:rPr lang="ru-RU" altLang="ru-RU" sz="800" dirty="0" err="1"/>
              <a:t>Шешма</a:t>
            </a:r>
            <a:r>
              <a:rPr lang="ru-RU" altLang="ru-RU" sz="800" dirty="0"/>
              <a:t>.</a:t>
            </a:r>
          </a:p>
          <a:p>
            <a:pPr>
              <a:defRPr/>
            </a:pPr>
            <a:r>
              <a:rPr lang="ru-RU" altLang="ru-RU" sz="800" dirty="0"/>
              <a:t>Подземные воды – 2 колодца, 4 родника, 3 арт. скважины, 5 эколого-гидрогеологических скважин</a:t>
            </a:r>
          </a:p>
          <a:p>
            <a:pPr>
              <a:defRPr/>
            </a:pPr>
            <a:r>
              <a:rPr lang="ru-RU" altLang="ru-RU" sz="800" dirty="0"/>
              <a:t>13 пунктов отбора проб почв</a:t>
            </a:r>
          </a:p>
          <a:p>
            <a:pPr>
              <a:defRPr/>
            </a:pPr>
            <a:r>
              <a:rPr lang="ru-RU" altLang="ru-RU" sz="800" dirty="0"/>
              <a:t>11 пунктов наблюдения за состоянием атмосферного воздуха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6696075" y="5189539"/>
            <a:ext cx="3930650" cy="7080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177800" indent="-1778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200" b="1">
                <a:solidFill>
                  <a:srgbClr val="000000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</a:defRPr>
            </a:lvl5pPr>
            <a:lvl6pPr defTabSz="914400">
              <a:defRPr>
                <a:solidFill>
                  <a:schemeClr val="dk1"/>
                </a:solidFill>
              </a:defRPr>
            </a:lvl6pPr>
            <a:lvl7pPr defTabSz="914400">
              <a:defRPr>
                <a:solidFill>
                  <a:schemeClr val="dk1"/>
                </a:solidFill>
              </a:defRPr>
            </a:lvl7pPr>
            <a:lvl8pPr defTabSz="914400">
              <a:defRPr>
                <a:solidFill>
                  <a:schemeClr val="dk1"/>
                </a:solidFill>
              </a:defRPr>
            </a:lvl8pPr>
            <a:lvl9pPr defTabSz="914400"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ru-RU" altLang="ru-RU" sz="800" dirty="0"/>
              <a:t>9 мониторных станций, из них 2 - опорные</a:t>
            </a:r>
          </a:p>
          <a:p>
            <a:pPr>
              <a:defRPr/>
            </a:pPr>
            <a:r>
              <a:rPr lang="ru-RU" altLang="ru-RU" sz="800" dirty="0"/>
              <a:t>Сбор данных производится в автоматическом режиме под управлением специализированного программного обеспечения</a:t>
            </a:r>
          </a:p>
          <a:p>
            <a:pPr>
              <a:defRPr/>
            </a:pPr>
            <a:r>
              <a:rPr lang="ru-RU" altLang="ru-RU" sz="800" dirty="0"/>
              <a:t>Контроль деформаций производится в режиме постоянного мониторинга с интервалом 1 час и передается в центр обработки</a:t>
            </a:r>
          </a:p>
        </p:txBody>
      </p:sp>
      <p:sp>
        <p:nvSpPr>
          <p:cNvPr id="31751" name="Номер слайда 2"/>
          <p:cNvSpPr txBox="1">
            <a:spLocks/>
          </p:cNvSpPr>
          <p:nvPr/>
        </p:nvSpPr>
        <p:spPr bwMode="auto">
          <a:xfrm>
            <a:off x="1524000" y="12701"/>
            <a:ext cx="827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ragmatica MediumITT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2" name="Рисунок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t="18025" r="69154" b="70601"/>
          <a:stretch>
            <a:fillRect/>
          </a:stretch>
        </p:blipFill>
        <p:spPr bwMode="auto">
          <a:xfrm>
            <a:off x="6550026" y="1125539"/>
            <a:ext cx="204311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Рисунок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1" t="18088" r="3316" b="68536"/>
          <a:stretch>
            <a:fillRect/>
          </a:stretch>
        </p:blipFill>
        <p:spPr bwMode="auto">
          <a:xfrm>
            <a:off x="8697914" y="1130300"/>
            <a:ext cx="19081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Рисунок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t="47346" r="3316" b="7266"/>
          <a:stretch>
            <a:fillRect/>
          </a:stretch>
        </p:blipFill>
        <p:spPr bwMode="auto">
          <a:xfrm>
            <a:off x="6613526" y="2341563"/>
            <a:ext cx="382587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Прямоугольник 1"/>
          <p:cNvSpPr>
            <a:spLocks noChangeArrowheads="1"/>
          </p:cNvSpPr>
          <p:nvPr/>
        </p:nvSpPr>
        <p:spPr bwMode="auto">
          <a:xfrm>
            <a:off x="1527176" y="5897563"/>
            <a:ext cx="90789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ragmatica MediumITT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 направлением нашей деятельности является обеспечение экологической и промышленной безопасности. Для решения этих вопросов в постоянном режиме ведутся работы по исследованию состояния почвы (1 раз в год), питьевых вод (по Ашальчинскому месторождению 1 раз в месяц, по остальным - 1 раз в квартал), атмосферного воздуха (1 раз в месяц); мониторингу деформации земной поверхности (в постоянном режиме)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7" y="1738314"/>
            <a:ext cx="457835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1757" name="Объект 1"/>
          <p:cNvGraphicFramePr>
            <a:graphicFrameLocks noChangeAspect="1"/>
          </p:cNvGraphicFramePr>
          <p:nvPr>
            <p:extLst/>
          </p:nvPr>
        </p:nvGraphicFramePr>
        <p:xfrm>
          <a:off x="5118101" y="1238250"/>
          <a:ext cx="1431925" cy="183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CorelDRAW" r:id="rId7" imgW="1770888" imgH="2276856" progId="CorelDraw.Graphic.17">
                  <p:embed/>
                </p:oleObj>
              </mc:Choice>
              <mc:Fallback>
                <p:oleObj name="CorelDRAW" r:id="rId7" imgW="1770888" imgH="2276856" progId="CorelDraw.Graphic.1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1" y="1238250"/>
                        <a:ext cx="1431925" cy="183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8" name="TextBox 9"/>
          <p:cNvSpPr txBox="1">
            <a:spLocks noChangeArrowheads="1"/>
          </p:cNvSpPr>
          <p:nvPr/>
        </p:nvSpPr>
        <p:spPr bwMode="auto">
          <a:xfrm>
            <a:off x="861484" y="1072622"/>
            <a:ext cx="367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ragmatica MediumITT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srgbClr val="000000"/>
                </a:solidFill>
              </a:rPr>
              <a:t>Режимная сеть наблюдений в рамках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srgbClr val="000000"/>
                </a:solidFill>
              </a:rPr>
              <a:t>производственного экологического контроля</a:t>
            </a:r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 bwMode="auto">
          <a:xfrm>
            <a:off x="135467" y="0"/>
            <a:ext cx="827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ragmatica MediumIT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altLang="ru-RU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9787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2347" y="165040"/>
            <a:ext cx="10727267" cy="61838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3"/>
                </a:solidFill>
              </a:rPr>
              <a:t>Мордово-</a:t>
            </a:r>
            <a:r>
              <a:rPr lang="ru-RU" sz="2800" b="1" dirty="0" err="1" smtClean="0">
                <a:solidFill>
                  <a:schemeClr val="accent3"/>
                </a:solidFill>
              </a:rPr>
              <a:t>Кармальское</a:t>
            </a:r>
            <a:r>
              <a:rPr lang="ru-RU" sz="2800" b="1" dirty="0" smtClean="0">
                <a:solidFill>
                  <a:schemeClr val="accent3"/>
                </a:solidFill>
              </a:rPr>
              <a:t> месторождение СВН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3200" dirty="0" smtClean="0">
                <a:solidFill>
                  <a:srgbClr val="FFFFFF"/>
                </a:solidFill>
              </a:rPr>
              <a:t>14</a:t>
            </a:r>
            <a:endParaRPr lang="ru-RU" altLang="ru-RU" sz="3200" dirty="0">
              <a:solidFill>
                <a:srgbClr val="FFFFFF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79123" y="2297916"/>
            <a:ext cx="6521210" cy="3882750"/>
            <a:chOff x="-584734" y="1000108"/>
            <a:chExt cx="11636975" cy="5857892"/>
          </a:xfrm>
        </p:grpSpPr>
        <p:pic>
          <p:nvPicPr>
            <p:cNvPr id="5" name="Picture 2" descr="tmp0001"/>
            <p:cNvPicPr>
              <a:picLocks noChangeAspect="1" noChangeArrowheads="1"/>
            </p:cNvPicPr>
            <p:nvPr/>
          </p:nvPicPr>
          <p:blipFill>
            <a:blip r:embed="rId2"/>
            <a:srcRect l="18419" t="11732" r="17790" b="35568"/>
            <a:stretch>
              <a:fillRect/>
            </a:stretch>
          </p:blipFill>
          <p:spPr bwMode="auto">
            <a:xfrm>
              <a:off x="1571604" y="1071546"/>
              <a:ext cx="6020315" cy="5786454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pic>
        <p:sp>
          <p:nvSpPr>
            <p:cNvPr id="6" name="Блок-схема: альтернативный процесс 5"/>
            <p:cNvSpPr/>
            <p:nvPr/>
          </p:nvSpPr>
          <p:spPr bwMode="auto">
            <a:xfrm>
              <a:off x="6286512" y="1214421"/>
              <a:ext cx="2286016" cy="1000132"/>
            </a:xfrm>
            <a:prstGeom prst="flowChartAlternateProcess">
              <a:avLst/>
            </a:prstGeom>
            <a:gradFill>
              <a:gsLst>
                <a:gs pos="0">
                  <a:srgbClr val="02AE60"/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kern="0" dirty="0" smtClean="0">
                  <a:solidFill>
                    <a:prstClr val="black"/>
                  </a:solidFill>
                  <a:latin typeface="Calibri"/>
                </a:rPr>
                <a:t>Закачка горячей воды (0,25 тыс.т)</a:t>
              </a:r>
              <a:endParaRPr lang="ru-RU" sz="1200" b="1" kern="0" dirty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4500562" y="2000240"/>
              <a:ext cx="1000132" cy="107157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 bwMode="auto">
            <a:xfrm flipV="1">
              <a:off x="5429256" y="1928802"/>
              <a:ext cx="857256" cy="357190"/>
            </a:xfrm>
            <a:prstGeom prst="line">
              <a:avLst/>
            </a:prstGeom>
            <a:solidFill>
              <a:srgbClr val="4F81BD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Овал 8"/>
            <p:cNvSpPr/>
            <p:nvPr/>
          </p:nvSpPr>
          <p:spPr bwMode="auto">
            <a:xfrm>
              <a:off x="4857752" y="2500306"/>
              <a:ext cx="71438" cy="71438"/>
            </a:xfrm>
            <a:prstGeom prst="ellipse">
              <a:avLst/>
            </a:prstGeom>
            <a:solidFill>
              <a:srgbClr val="CC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kern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Овал 9"/>
            <p:cNvSpPr/>
            <p:nvPr/>
          </p:nvSpPr>
          <p:spPr bwMode="auto">
            <a:xfrm>
              <a:off x="3786182" y="2643182"/>
              <a:ext cx="785818" cy="785818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Овал 10"/>
            <p:cNvSpPr/>
            <p:nvPr/>
          </p:nvSpPr>
          <p:spPr bwMode="auto">
            <a:xfrm>
              <a:off x="2357422" y="4429132"/>
              <a:ext cx="4714908" cy="2071702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12" name="Прямая соединительная линия 11"/>
            <p:cNvCxnSpPr>
              <a:stCxn id="21" idx="0"/>
            </p:cNvCxnSpPr>
            <p:nvPr/>
          </p:nvCxnSpPr>
          <p:spPr bwMode="auto">
            <a:xfrm flipV="1">
              <a:off x="1136378" y="5143517"/>
              <a:ext cx="1292481" cy="500060"/>
            </a:xfrm>
            <a:prstGeom prst="line">
              <a:avLst/>
            </a:prstGeom>
            <a:solidFill>
              <a:srgbClr val="4F81BD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Овал 12"/>
            <p:cNvSpPr/>
            <p:nvPr/>
          </p:nvSpPr>
          <p:spPr bwMode="auto">
            <a:xfrm>
              <a:off x="4429124" y="3143248"/>
              <a:ext cx="785818" cy="428628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Овал 13"/>
            <p:cNvSpPr/>
            <p:nvPr/>
          </p:nvSpPr>
          <p:spPr bwMode="auto">
            <a:xfrm>
              <a:off x="5357818" y="2571744"/>
              <a:ext cx="785818" cy="785818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 bwMode="auto">
            <a:xfrm flipV="1">
              <a:off x="6072198" y="2928934"/>
              <a:ext cx="1214446" cy="142876"/>
            </a:xfrm>
            <a:prstGeom prst="line">
              <a:avLst/>
            </a:prstGeom>
            <a:solidFill>
              <a:srgbClr val="4F81BD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Прямая соединительная линия 15"/>
            <p:cNvCxnSpPr/>
            <p:nvPr/>
          </p:nvCxnSpPr>
          <p:spPr bwMode="auto">
            <a:xfrm rot="10800000">
              <a:off x="5214942" y="3429000"/>
              <a:ext cx="785818" cy="285752"/>
            </a:xfrm>
            <a:prstGeom prst="line">
              <a:avLst/>
            </a:prstGeom>
            <a:solidFill>
              <a:srgbClr val="4F81BD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Блок-схема: альтернативный процесс 16"/>
            <p:cNvSpPr/>
            <p:nvPr/>
          </p:nvSpPr>
          <p:spPr bwMode="auto">
            <a:xfrm>
              <a:off x="-488854" y="2279954"/>
              <a:ext cx="2969433" cy="1434798"/>
            </a:xfrm>
            <a:prstGeom prst="flowChartAlternateProcess">
              <a:avLst/>
            </a:prstGeom>
            <a:gradFill>
              <a:gsLst>
                <a:gs pos="0">
                  <a:srgbClr val="02AE60"/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kern="0" dirty="0" smtClean="0">
                  <a:solidFill>
                    <a:prstClr val="black"/>
                  </a:solidFill>
                  <a:latin typeface="Calibri"/>
                </a:rPr>
                <a:t>Парогазовое и паровоздушное </a:t>
              </a:r>
              <a:r>
                <a:rPr lang="ru-RU" sz="1200" b="1" kern="0" dirty="0" smtClean="0">
                  <a:solidFill>
                    <a:prstClr val="black"/>
                  </a:solidFill>
                  <a:latin typeface="Calibri"/>
                </a:rPr>
                <a:t>воздействие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kern="0" dirty="0" smtClean="0">
                  <a:solidFill>
                    <a:prstClr val="black"/>
                  </a:solidFill>
                  <a:latin typeface="Calibri"/>
                </a:rPr>
                <a:t>(6,4 тыс.т)</a:t>
              </a:r>
              <a:endParaRPr lang="ru-RU" sz="1200" b="1" kern="0" dirty="0" smtClean="0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 bwMode="auto">
            <a:xfrm rot="10800000">
              <a:off x="2500298" y="2928934"/>
              <a:ext cx="1258088" cy="43642"/>
            </a:xfrm>
            <a:prstGeom prst="line">
              <a:avLst/>
            </a:prstGeom>
            <a:solidFill>
              <a:srgbClr val="4F81BD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Блок-схема: альтернативный процесс 18"/>
            <p:cNvSpPr/>
            <p:nvPr/>
          </p:nvSpPr>
          <p:spPr bwMode="auto">
            <a:xfrm>
              <a:off x="6091721" y="3514436"/>
              <a:ext cx="3440612" cy="785817"/>
            </a:xfrm>
            <a:prstGeom prst="flowChartAlternateProcess">
              <a:avLst/>
            </a:prstGeom>
            <a:gradFill>
              <a:gsLst>
                <a:gs pos="0">
                  <a:srgbClr val="02AE60"/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kern="0" dirty="0" err="1" smtClean="0">
                  <a:solidFill>
                    <a:prstClr val="black"/>
                  </a:solidFill>
                  <a:latin typeface="Arial" charset="0"/>
                </a:rPr>
                <a:t>Термосольвентные</a:t>
              </a:r>
              <a:r>
                <a:rPr lang="ru-RU" sz="1200" b="1" kern="0" dirty="0" smtClean="0">
                  <a:solidFill>
                    <a:prstClr val="black"/>
                  </a:solidFill>
                  <a:latin typeface="Arial" charset="0"/>
                </a:rPr>
                <a:t> обработки (0,2 тыс.т)</a:t>
              </a: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 bwMode="auto">
            <a:xfrm rot="16200000" flipV="1">
              <a:off x="3357554" y="2000240"/>
              <a:ext cx="642942" cy="642942"/>
            </a:xfrm>
            <a:prstGeom prst="line">
              <a:avLst/>
            </a:prstGeom>
            <a:solidFill>
              <a:srgbClr val="4F81BD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Блок-схема: альтернативный процесс 20"/>
            <p:cNvSpPr/>
            <p:nvPr/>
          </p:nvSpPr>
          <p:spPr bwMode="auto">
            <a:xfrm>
              <a:off x="-584734" y="5643577"/>
              <a:ext cx="3442223" cy="857256"/>
            </a:xfrm>
            <a:prstGeom prst="flowChartAlternateProcess">
              <a:avLst/>
            </a:prstGeom>
            <a:gradFill>
              <a:gsLst>
                <a:gs pos="0">
                  <a:srgbClr val="02AE60"/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kern="0" dirty="0" smtClean="0">
                  <a:solidFill>
                    <a:prstClr val="black"/>
                  </a:solidFill>
                  <a:latin typeface="Arial" charset="0"/>
                </a:rPr>
                <a:t>Внутрипластовое горение (202 тыс.т)</a:t>
              </a:r>
            </a:p>
          </p:txBody>
        </p:sp>
        <p:sp>
          <p:nvSpPr>
            <p:cNvPr id="22" name="Блок-схема: альтернативный процесс 21"/>
            <p:cNvSpPr/>
            <p:nvPr/>
          </p:nvSpPr>
          <p:spPr bwMode="auto">
            <a:xfrm>
              <a:off x="7286646" y="2522126"/>
              <a:ext cx="3765595" cy="857256"/>
            </a:xfrm>
            <a:prstGeom prst="flowChartAlternateProcess">
              <a:avLst/>
            </a:prstGeom>
            <a:gradFill>
              <a:gsLst>
                <a:gs pos="0">
                  <a:srgbClr val="02AE60"/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kern="0" dirty="0" smtClean="0">
                  <a:solidFill>
                    <a:prstClr val="black"/>
                  </a:solidFill>
                  <a:latin typeface="Arial" charset="0"/>
                </a:rPr>
                <a:t>Паротепловое воздействие (6,1 тыс.т)</a:t>
              </a:r>
            </a:p>
          </p:txBody>
        </p:sp>
        <p:sp>
          <p:nvSpPr>
            <p:cNvPr id="23" name="Овал 22"/>
            <p:cNvSpPr/>
            <p:nvPr/>
          </p:nvSpPr>
          <p:spPr bwMode="auto">
            <a:xfrm>
              <a:off x="5072066" y="5072074"/>
              <a:ext cx="1071570" cy="1000132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 bwMode="auto">
            <a:xfrm flipV="1">
              <a:off x="6143636" y="5429264"/>
              <a:ext cx="1214446" cy="142876"/>
            </a:xfrm>
            <a:prstGeom prst="line">
              <a:avLst/>
            </a:prstGeom>
            <a:solidFill>
              <a:srgbClr val="4F81BD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Блок-схема: альтернативный процесс 24"/>
            <p:cNvSpPr/>
            <p:nvPr/>
          </p:nvSpPr>
          <p:spPr bwMode="auto">
            <a:xfrm>
              <a:off x="7143736" y="5214950"/>
              <a:ext cx="2000264" cy="785818"/>
            </a:xfrm>
            <a:prstGeom prst="flowChartAlternateProcess">
              <a:avLst/>
            </a:prstGeom>
            <a:gradFill>
              <a:gsLst>
                <a:gs pos="0">
                  <a:srgbClr val="02AE60"/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kern="0" dirty="0" smtClean="0">
                  <a:solidFill>
                    <a:prstClr val="black"/>
                  </a:solidFill>
                  <a:latin typeface="Calibri"/>
                </a:rPr>
                <a:t>НТО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kern="0" dirty="0" smtClean="0">
                  <a:solidFill>
                    <a:prstClr val="black"/>
                  </a:solidFill>
                  <a:latin typeface="Calibri"/>
                </a:rPr>
                <a:t>(6 </a:t>
              </a:r>
              <a:r>
                <a:rPr lang="ru-RU" sz="1200" b="1" kern="0" dirty="0" err="1" smtClean="0">
                  <a:solidFill>
                    <a:prstClr val="black"/>
                  </a:solidFill>
                  <a:latin typeface="Calibri"/>
                </a:rPr>
                <a:t>тыс.т</a:t>
              </a:r>
              <a:r>
                <a:rPr lang="ru-RU" sz="1200" b="1" kern="0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ru-RU" sz="1200" b="1" kern="0" dirty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6" name="Блок-схема: альтернативный процесс 25"/>
            <p:cNvSpPr/>
            <p:nvPr/>
          </p:nvSpPr>
          <p:spPr bwMode="auto">
            <a:xfrm>
              <a:off x="1288454" y="1000108"/>
              <a:ext cx="2251935" cy="1000132"/>
            </a:xfrm>
            <a:prstGeom prst="flowChartAlternateProcess">
              <a:avLst/>
            </a:prstGeom>
            <a:gradFill>
              <a:gsLst>
                <a:gs pos="0">
                  <a:srgbClr val="02AE60"/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kern="0" dirty="0" smtClean="0">
                  <a:solidFill>
                    <a:prstClr val="black"/>
                  </a:solidFill>
                  <a:latin typeface="Calibri"/>
                </a:rPr>
                <a:t>Площадная закачка  пара (4тыс.т)</a:t>
              </a:r>
              <a:endParaRPr lang="ru-RU" sz="1200" b="1" kern="0" dirty="0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5830979" y="1719229"/>
            <a:ext cx="6180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Геологические запасы составляют 4134 тыс. </a:t>
            </a:r>
            <a:r>
              <a:rPr lang="ru-RU" b="1" dirty="0" smtClean="0">
                <a:solidFill>
                  <a:srgbClr val="000000"/>
                </a:solidFill>
              </a:rPr>
              <a:t>т. Извлекаемые </a:t>
            </a:r>
            <a:r>
              <a:rPr lang="ru-RU" b="1" dirty="0">
                <a:solidFill>
                  <a:srgbClr val="000000"/>
                </a:solidFill>
              </a:rPr>
              <a:t>– 1124 </a:t>
            </a:r>
            <a:r>
              <a:rPr lang="ru-RU" b="1" dirty="0" err="1">
                <a:solidFill>
                  <a:srgbClr val="000000"/>
                </a:solidFill>
              </a:rPr>
              <a:t>тыс.т</a:t>
            </a:r>
            <a:r>
              <a:rPr lang="ru-RU" b="1" dirty="0">
                <a:solidFill>
                  <a:srgbClr val="000000"/>
                </a:solidFill>
              </a:rPr>
              <a:t>. Текущий КИН -  </a:t>
            </a:r>
            <a:r>
              <a:rPr lang="ru-RU" b="1" dirty="0" smtClean="0">
                <a:solidFill>
                  <a:srgbClr val="000000"/>
                </a:solidFill>
              </a:rPr>
              <a:t>0,06; </a:t>
            </a:r>
            <a:r>
              <a:rPr lang="ru-RU" b="1" dirty="0">
                <a:solidFill>
                  <a:srgbClr val="000000"/>
                </a:solidFill>
              </a:rPr>
              <a:t>проектный КИН – </a:t>
            </a:r>
            <a:r>
              <a:rPr lang="ru-RU" b="1" dirty="0" smtClean="0">
                <a:solidFill>
                  <a:srgbClr val="000000"/>
                </a:solidFill>
              </a:rPr>
              <a:t>0,28 </a:t>
            </a:r>
            <a:r>
              <a:rPr lang="ru-RU" b="1" dirty="0" err="1">
                <a:solidFill>
                  <a:srgbClr val="000000"/>
                </a:solidFill>
              </a:rPr>
              <a:t>д.ед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48596" y="4350581"/>
            <a:ext cx="5963372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Пробуренный фонд – 364 </a:t>
            </a:r>
            <a:r>
              <a:rPr lang="ru-RU" b="1" dirty="0" err="1" smtClean="0">
                <a:solidFill>
                  <a:srgbClr val="000000"/>
                </a:solidFill>
              </a:rPr>
              <a:t>скв</a:t>
            </a:r>
            <a:r>
              <a:rPr lang="ru-RU" b="1" dirty="0" smtClean="0">
                <a:solidFill>
                  <a:srgbClr val="000000"/>
                </a:solidFill>
              </a:rPr>
              <a:t>.                   Скважины остановлены с 01.07.2011г.                              С начала разработки отобрано </a:t>
            </a:r>
            <a:r>
              <a:rPr lang="ru-RU" b="1" smtClean="0">
                <a:solidFill>
                  <a:srgbClr val="000000"/>
                </a:solidFill>
              </a:rPr>
              <a:t>- 226,368 </a:t>
            </a:r>
            <a:r>
              <a:rPr lang="ru-RU" b="1" dirty="0" smtClean="0">
                <a:solidFill>
                  <a:srgbClr val="000000"/>
                </a:solidFill>
              </a:rPr>
              <a:t>тыс. т.              С начала разработки закачка пара - 99,450 тыс.м</a:t>
            </a:r>
            <a:r>
              <a:rPr lang="ru-RU" b="1" baseline="30000" dirty="0" smtClean="0">
                <a:solidFill>
                  <a:srgbClr val="000000"/>
                </a:solidFill>
              </a:rPr>
              <a:t>3</a:t>
            </a:r>
            <a:r>
              <a:rPr lang="ru-RU" b="1" dirty="0" smtClean="0">
                <a:solidFill>
                  <a:srgbClr val="000000"/>
                </a:solidFill>
              </a:rPr>
              <a:t>;</a:t>
            </a:r>
            <a:r>
              <a:rPr lang="ru-RU" b="1" baseline="30000" dirty="0" smtClean="0">
                <a:solidFill>
                  <a:srgbClr val="000000"/>
                </a:solidFill>
              </a:rPr>
              <a:t>  </a:t>
            </a:r>
            <a:r>
              <a:rPr lang="ru-RU" b="1" dirty="0" smtClean="0">
                <a:solidFill>
                  <a:srgbClr val="000000"/>
                </a:solidFill>
              </a:rPr>
              <a:t>объем закачки воздуха -1034,127 тыс.м</a:t>
            </a:r>
            <a:r>
              <a:rPr lang="ru-RU" b="1" baseline="30000" dirty="0" smtClean="0">
                <a:solidFill>
                  <a:srgbClr val="000000"/>
                </a:solidFill>
              </a:rPr>
              <a:t>3</a:t>
            </a:r>
            <a:r>
              <a:rPr lang="ru-RU" b="1" dirty="0" smtClean="0">
                <a:solidFill>
                  <a:srgbClr val="000000"/>
                </a:solidFill>
              </a:rPr>
              <a:t>; закачка технологической жидкости (воды) -56,805</a:t>
            </a:r>
            <a:r>
              <a:rPr lang="ru-RU" b="1" dirty="0">
                <a:solidFill>
                  <a:srgbClr val="000000"/>
                </a:solidFill>
              </a:rPr>
              <a:t> тыс.м</a:t>
            </a:r>
            <a:r>
              <a:rPr lang="ru-RU" b="1" baseline="30000" dirty="0">
                <a:solidFill>
                  <a:srgbClr val="000000"/>
                </a:solidFill>
              </a:rPr>
              <a:t>3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endParaRPr 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127819" y="42284"/>
            <a:ext cx="795338" cy="90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1E23C063-146B-4BDD-B28C-5455C3D2CF43}" type="slidenum">
              <a:rPr lang="ru-RU" altLang="ru-RU" sz="3200" b="1">
                <a:solidFill>
                  <a:srgbClr val="FFFFFF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 sz="3200" b="1" dirty="0">
              <a:solidFill>
                <a:srgbClr val="FFFFFF"/>
              </a:solidFill>
            </a:endParaRPr>
          </a:p>
        </p:txBody>
      </p:sp>
      <p:sp>
        <p:nvSpPr>
          <p:cNvPr id="5" name="Rectangle 157"/>
          <p:cNvSpPr>
            <a:spLocks noChangeArrowheads="1"/>
          </p:cNvSpPr>
          <p:nvPr/>
        </p:nvSpPr>
        <p:spPr bwMode="auto">
          <a:xfrm>
            <a:off x="2522342" y="264256"/>
            <a:ext cx="92075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kern="0" dirty="0">
                <a:solidFill>
                  <a:srgbClr val="FFFFFF"/>
                </a:solidFill>
                <a:latin typeface="PragmaticaITT"/>
                <a:cs typeface="Times New Roman" panose="02020603050405020304" pitchFamily="18" charset="0"/>
              </a:rPr>
              <a:t>Месторождения с залежами в </a:t>
            </a:r>
            <a:r>
              <a:rPr lang="ru-RU" sz="2400" b="1" kern="0" dirty="0" err="1">
                <a:solidFill>
                  <a:srgbClr val="FFFFFF"/>
                </a:solidFill>
                <a:latin typeface="PragmaticaITT"/>
                <a:cs typeface="Times New Roman" panose="02020603050405020304" pitchFamily="18" charset="0"/>
              </a:rPr>
              <a:t>доманиковых</a:t>
            </a:r>
            <a:r>
              <a:rPr lang="ru-RU" sz="2400" b="1" kern="0" dirty="0">
                <a:solidFill>
                  <a:srgbClr val="FFFFFF"/>
                </a:solidFill>
                <a:latin typeface="PragmaticaITT"/>
                <a:cs typeface="Times New Roman" panose="02020603050405020304" pitchFamily="18" charset="0"/>
              </a:rPr>
              <a:t> отложениях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2194193" y="4483634"/>
            <a:ext cx="3325743" cy="2329742"/>
            <a:chOff x="120580" y="973163"/>
            <a:chExt cx="4803112" cy="5884837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580" y="973163"/>
              <a:ext cx="4561952" cy="5884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Прямоугольник 35"/>
            <p:cNvSpPr/>
            <p:nvPr/>
          </p:nvSpPr>
          <p:spPr>
            <a:xfrm>
              <a:off x="4602145" y="994787"/>
              <a:ext cx="321547" cy="4813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3" name="Полилиния 12"/>
          <p:cNvSpPr/>
          <p:nvPr/>
        </p:nvSpPr>
        <p:spPr>
          <a:xfrm>
            <a:off x="6312025" y="5423527"/>
            <a:ext cx="621451" cy="352465"/>
          </a:xfrm>
          <a:custGeom>
            <a:avLst/>
            <a:gdLst>
              <a:gd name="connsiteX0" fmla="*/ 0 w 813916"/>
              <a:gd name="connsiteY0" fmla="*/ 231112 h 512465"/>
              <a:gd name="connsiteX1" fmla="*/ 361740 w 813916"/>
              <a:gd name="connsiteY1" fmla="*/ 512465 h 512465"/>
              <a:gd name="connsiteX2" fmla="*/ 643094 w 813916"/>
              <a:gd name="connsiteY2" fmla="*/ 361740 h 512465"/>
              <a:gd name="connsiteX3" fmla="*/ 813916 w 813916"/>
              <a:gd name="connsiteY3" fmla="*/ 160773 h 512465"/>
              <a:gd name="connsiteX4" fmla="*/ 572756 w 813916"/>
              <a:gd name="connsiteY4" fmla="*/ 0 h 512465"/>
              <a:gd name="connsiteX5" fmla="*/ 231112 w 813916"/>
              <a:gd name="connsiteY5" fmla="*/ 60290 h 512465"/>
              <a:gd name="connsiteX6" fmla="*/ 0 w 813916"/>
              <a:gd name="connsiteY6" fmla="*/ 231112 h 51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3916" h="512465">
                <a:moveTo>
                  <a:pt x="0" y="231112"/>
                </a:moveTo>
                <a:lnTo>
                  <a:pt x="361740" y="512465"/>
                </a:lnTo>
                <a:lnTo>
                  <a:pt x="643094" y="361740"/>
                </a:lnTo>
                <a:lnTo>
                  <a:pt x="813916" y="160773"/>
                </a:lnTo>
                <a:lnTo>
                  <a:pt x="572756" y="0"/>
                </a:lnTo>
                <a:lnTo>
                  <a:pt x="231112" y="60290"/>
                </a:lnTo>
                <a:lnTo>
                  <a:pt x="0" y="23111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6332121" y="5933313"/>
            <a:ext cx="601355" cy="350919"/>
          </a:xfrm>
          <a:custGeom>
            <a:avLst/>
            <a:gdLst>
              <a:gd name="connsiteX0" fmla="*/ 0 w 813916"/>
              <a:gd name="connsiteY0" fmla="*/ 231112 h 512465"/>
              <a:gd name="connsiteX1" fmla="*/ 361740 w 813916"/>
              <a:gd name="connsiteY1" fmla="*/ 512465 h 512465"/>
              <a:gd name="connsiteX2" fmla="*/ 643094 w 813916"/>
              <a:gd name="connsiteY2" fmla="*/ 361740 h 512465"/>
              <a:gd name="connsiteX3" fmla="*/ 813916 w 813916"/>
              <a:gd name="connsiteY3" fmla="*/ 160773 h 512465"/>
              <a:gd name="connsiteX4" fmla="*/ 572756 w 813916"/>
              <a:gd name="connsiteY4" fmla="*/ 0 h 512465"/>
              <a:gd name="connsiteX5" fmla="*/ 231112 w 813916"/>
              <a:gd name="connsiteY5" fmla="*/ 60290 h 512465"/>
              <a:gd name="connsiteX6" fmla="*/ 0 w 813916"/>
              <a:gd name="connsiteY6" fmla="*/ 231112 h 51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3916" h="512465">
                <a:moveTo>
                  <a:pt x="0" y="231112"/>
                </a:moveTo>
                <a:lnTo>
                  <a:pt x="361740" y="512465"/>
                </a:lnTo>
                <a:lnTo>
                  <a:pt x="643094" y="361740"/>
                </a:lnTo>
                <a:lnTo>
                  <a:pt x="813916" y="160773"/>
                </a:lnTo>
                <a:lnTo>
                  <a:pt x="572756" y="0"/>
                </a:lnTo>
                <a:lnTo>
                  <a:pt x="231112" y="60290"/>
                </a:lnTo>
                <a:lnTo>
                  <a:pt x="0" y="23111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4112" y="5324299"/>
            <a:ext cx="30440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</a:rPr>
              <a:t>Лицензионные границы месторождений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</a:rPr>
              <a:t>Южно-Татарского свода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</a:rPr>
              <a:t>Утвержденные месторождения нефти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>
                <a:solidFill>
                  <a:srgbClr val="000000"/>
                </a:solidFill>
              </a:rPr>
              <a:t>доманиковых</a:t>
            </a:r>
            <a:r>
              <a:rPr lang="ru-RU" sz="1200" dirty="0">
                <a:solidFill>
                  <a:srgbClr val="000000"/>
                </a:solidFill>
              </a:rPr>
              <a:t> отложений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2716440" y="5217137"/>
            <a:ext cx="317405" cy="194372"/>
          </a:xfrm>
          <a:custGeom>
            <a:avLst/>
            <a:gdLst>
              <a:gd name="connsiteX0" fmla="*/ 86206 w 317115"/>
              <a:gd name="connsiteY0" fmla="*/ 187806 h 264776"/>
              <a:gd name="connsiteX1" fmla="*/ 73891 w 317115"/>
              <a:gd name="connsiteY1" fmla="*/ 237066 h 264776"/>
              <a:gd name="connsiteX2" fmla="*/ 36946 w 317115"/>
              <a:gd name="connsiteY2" fmla="*/ 227830 h 264776"/>
              <a:gd name="connsiteX3" fmla="*/ 0 w 317115"/>
              <a:gd name="connsiteY3" fmla="*/ 203200 h 264776"/>
              <a:gd name="connsiteX4" fmla="*/ 40025 w 317115"/>
              <a:gd name="connsiteY4" fmla="*/ 160097 h 264776"/>
              <a:gd name="connsiteX5" fmla="*/ 43103 w 317115"/>
              <a:gd name="connsiteY5" fmla="*/ 86206 h 264776"/>
              <a:gd name="connsiteX6" fmla="*/ 138546 w 317115"/>
              <a:gd name="connsiteY6" fmla="*/ 15394 h 264776"/>
              <a:gd name="connsiteX7" fmla="*/ 218594 w 317115"/>
              <a:gd name="connsiteY7" fmla="*/ 0 h 264776"/>
              <a:gd name="connsiteX8" fmla="*/ 286328 w 317115"/>
              <a:gd name="connsiteY8" fmla="*/ 33866 h 264776"/>
              <a:gd name="connsiteX9" fmla="*/ 317115 w 317115"/>
              <a:gd name="connsiteY9" fmla="*/ 123151 h 264776"/>
              <a:gd name="connsiteX10" fmla="*/ 283249 w 317115"/>
              <a:gd name="connsiteY10" fmla="*/ 197042 h 264776"/>
              <a:gd name="connsiteX11" fmla="*/ 233988 w 317115"/>
              <a:gd name="connsiteY11" fmla="*/ 212436 h 264776"/>
              <a:gd name="connsiteX12" fmla="*/ 175491 w 317115"/>
              <a:gd name="connsiteY12" fmla="*/ 264776 h 264776"/>
              <a:gd name="connsiteX13" fmla="*/ 126231 w 317115"/>
              <a:gd name="connsiteY13" fmla="*/ 252460 h 264776"/>
              <a:gd name="connsiteX14" fmla="*/ 86206 w 317115"/>
              <a:gd name="connsiteY14" fmla="*/ 187806 h 2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115" h="264776">
                <a:moveTo>
                  <a:pt x="86206" y="187806"/>
                </a:moveTo>
                <a:lnTo>
                  <a:pt x="73891" y="237066"/>
                </a:lnTo>
                <a:lnTo>
                  <a:pt x="36946" y="227830"/>
                </a:lnTo>
                <a:lnTo>
                  <a:pt x="0" y="203200"/>
                </a:lnTo>
                <a:lnTo>
                  <a:pt x="40025" y="160097"/>
                </a:lnTo>
                <a:lnTo>
                  <a:pt x="43103" y="86206"/>
                </a:lnTo>
                <a:lnTo>
                  <a:pt x="138546" y="15394"/>
                </a:lnTo>
                <a:lnTo>
                  <a:pt x="218594" y="0"/>
                </a:lnTo>
                <a:lnTo>
                  <a:pt x="286328" y="33866"/>
                </a:lnTo>
                <a:lnTo>
                  <a:pt x="317115" y="123151"/>
                </a:lnTo>
                <a:lnTo>
                  <a:pt x="283249" y="197042"/>
                </a:lnTo>
                <a:lnTo>
                  <a:pt x="233988" y="212436"/>
                </a:lnTo>
                <a:lnTo>
                  <a:pt x="175491" y="264776"/>
                </a:lnTo>
                <a:lnTo>
                  <a:pt x="126231" y="252460"/>
                </a:lnTo>
                <a:lnTo>
                  <a:pt x="86206" y="187806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710755"/>
              </p:ext>
            </p:extLst>
          </p:nvPr>
        </p:nvGraphicFramePr>
        <p:xfrm>
          <a:off x="2048934" y="1014102"/>
          <a:ext cx="8000999" cy="3346977"/>
        </p:xfrm>
        <a:graphic>
          <a:graphicData uri="http://schemas.openxmlformats.org/drawingml/2006/table">
            <a:tbl>
              <a:tblPr/>
              <a:tblGrid>
                <a:gridCol w="668866"/>
                <a:gridCol w="1613851"/>
                <a:gridCol w="721192"/>
                <a:gridCol w="780690"/>
                <a:gridCol w="728134"/>
                <a:gridCol w="604142"/>
                <a:gridCol w="673745"/>
                <a:gridCol w="746497"/>
                <a:gridCol w="947416"/>
                <a:gridCol w="516466"/>
              </a:tblGrid>
              <a:tr h="2346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Месторождение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НБЗ, млн.т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НИЗ, млн.т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КИН                (по проекту)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Фонд скв.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Добыча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Обв.,          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экспл.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действ.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нефти, т/сут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жидкости, т/сут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Сабанчинское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Бавлинское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Бухараевское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Западно-Галицкое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Купавное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Матросовское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Ново-Елховское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Сарайлинское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Ромашкинское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056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495600" y="123826"/>
            <a:ext cx="81708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FFFFFF"/>
                </a:solidFill>
                <a:latin typeface="PragmaticaITT"/>
                <a:cs typeface="Times New Roman" panose="02020603050405020304" pitchFamily="18" charset="0"/>
              </a:rPr>
              <a:t>Опыт подсчета запасов в </a:t>
            </a:r>
            <a:r>
              <a:rPr lang="ru-RU" sz="2400" b="1" kern="0" dirty="0" err="1">
                <a:solidFill>
                  <a:srgbClr val="FFFFFF"/>
                </a:solidFill>
                <a:latin typeface="PragmaticaITT"/>
                <a:cs typeface="Times New Roman" panose="02020603050405020304" pitchFamily="18" charset="0"/>
              </a:rPr>
              <a:t>доманиковых</a:t>
            </a:r>
            <a:r>
              <a:rPr lang="ru-RU" sz="2400" b="1" kern="0" dirty="0">
                <a:solidFill>
                  <a:srgbClr val="FFFFFF"/>
                </a:solidFill>
                <a:latin typeface="PragmaticaITT"/>
                <a:cs typeface="Times New Roman" panose="02020603050405020304" pitchFamily="18" charset="0"/>
              </a:rPr>
              <a:t> отложениях</a:t>
            </a:r>
          </a:p>
        </p:txBody>
      </p:sp>
      <p:sp>
        <p:nvSpPr>
          <p:cNvPr id="10252" name="Номер слайда 3"/>
          <p:cNvSpPr txBox="1">
            <a:spLocks noGrp="1"/>
          </p:cNvSpPr>
          <p:nvPr/>
        </p:nvSpPr>
        <p:spPr bwMode="auto">
          <a:xfrm>
            <a:off x="196646" y="-12834"/>
            <a:ext cx="7556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EFCB7EE9-2BD7-4321-8112-F26959E0B8A4}" type="slidenum">
              <a:rPr lang="ru-RU" altLang="ru-RU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altLang="ru-RU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43671" y="968241"/>
            <a:ext cx="64087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006C3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Прирост извлекаемых запасов категорий (А+В1+С1)+(В2+С2) составил + 25,8 млн. тонн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08226" y="5925913"/>
            <a:ext cx="79208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1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01.04.2018 года на доманиковые отложения Бавлинского месторождения работают 20 скважин, из них 5 скважин ОРД, накопленная добыча нефти по ним составляет – 174 327 тонн, среднесуточный дебит нефти составляет 3,1 т/сут, средняя обводненность – 49,5%.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/>
          </p:nvPr>
        </p:nvGraphicFramePr>
        <p:xfrm>
          <a:off x="7320136" y="1807961"/>
          <a:ext cx="3120800" cy="3232724"/>
        </p:xfrm>
        <a:graphic>
          <a:graphicData uri="http://schemas.openxmlformats.org/drawingml/2006/table">
            <a:tbl>
              <a:tblPr/>
              <a:tblGrid>
                <a:gridCol w="624160">
                  <a:extLst>
                    <a:ext uri="{9D8B030D-6E8A-4147-A177-3AD203B41FA5}">
                      <a16:colId xmlns="" xmlns:a16="http://schemas.microsoft.com/office/drawing/2014/main" val="3193961593"/>
                    </a:ext>
                  </a:extLst>
                </a:gridCol>
                <a:gridCol w="624160">
                  <a:extLst>
                    <a:ext uri="{9D8B030D-6E8A-4147-A177-3AD203B41FA5}">
                      <a16:colId xmlns="" xmlns:a16="http://schemas.microsoft.com/office/drawing/2014/main" val="718303164"/>
                    </a:ext>
                  </a:extLst>
                </a:gridCol>
                <a:gridCol w="624160">
                  <a:extLst>
                    <a:ext uri="{9D8B030D-6E8A-4147-A177-3AD203B41FA5}">
                      <a16:colId xmlns="" xmlns:a16="http://schemas.microsoft.com/office/drawing/2014/main" val="1005635297"/>
                    </a:ext>
                  </a:extLst>
                </a:gridCol>
                <a:gridCol w="624160">
                  <a:extLst>
                    <a:ext uri="{9D8B030D-6E8A-4147-A177-3AD203B41FA5}">
                      <a16:colId xmlns="" xmlns:a16="http://schemas.microsoft.com/office/drawing/2014/main" val="3852598978"/>
                    </a:ext>
                  </a:extLst>
                </a:gridCol>
                <a:gridCol w="624160">
                  <a:extLst>
                    <a:ext uri="{9D8B030D-6E8A-4147-A177-3AD203B41FA5}">
                      <a16:colId xmlns="" xmlns:a16="http://schemas.microsoft.com/office/drawing/2014/main" val="992434139"/>
                    </a:ext>
                  </a:extLst>
                </a:gridCol>
              </a:tblGrid>
              <a:tr h="146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№№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Скваж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ж_ф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н_ф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Обв_ф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79577364"/>
                  </a:ext>
                </a:extLst>
              </a:tr>
              <a:tr h="146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74,6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1549006"/>
                  </a:ext>
                </a:extLst>
              </a:tr>
              <a:tr h="146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9319411"/>
                  </a:ext>
                </a:extLst>
              </a:tr>
              <a:tr h="146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1140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524298"/>
                  </a:ext>
                </a:extLst>
              </a:tr>
              <a:tr h="146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1144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36,6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79076377"/>
                  </a:ext>
                </a:extLst>
              </a:tr>
              <a:tr h="146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55907856"/>
                  </a:ext>
                </a:extLst>
              </a:tr>
              <a:tr h="146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2241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80485518"/>
                  </a:ext>
                </a:extLst>
              </a:tr>
              <a:tr h="146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2258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90712625"/>
                  </a:ext>
                </a:extLst>
              </a:tr>
              <a:tr h="146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94,7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22730625"/>
                  </a:ext>
                </a:extLst>
              </a:tr>
              <a:tr h="146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2801г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74419690"/>
                  </a:ext>
                </a:extLst>
              </a:tr>
              <a:tr h="146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2802г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98,4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55847317"/>
                  </a:ext>
                </a:extLst>
              </a:tr>
              <a:tr h="146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2889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0816884"/>
                  </a:ext>
                </a:extLst>
              </a:tr>
              <a:tr h="146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2915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40942815"/>
                  </a:ext>
                </a:extLst>
              </a:tr>
              <a:tr h="146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2917Г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9749756"/>
                  </a:ext>
                </a:extLst>
              </a:tr>
              <a:tr h="146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2918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805088"/>
                  </a:ext>
                </a:extLst>
              </a:tr>
              <a:tr h="146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66,8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51177703"/>
                  </a:ext>
                </a:extLst>
              </a:tr>
              <a:tr h="146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1142/1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04663353"/>
                  </a:ext>
                </a:extLst>
              </a:tr>
              <a:tr h="146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267/1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34897637"/>
                  </a:ext>
                </a:extLst>
              </a:tr>
              <a:tr h="146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3919/1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1,045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72492037"/>
                  </a:ext>
                </a:extLst>
              </a:tr>
              <a:tr h="146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1123/1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1,34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51,4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25587671"/>
                  </a:ext>
                </a:extLst>
              </a:tr>
              <a:tr h="146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36п/1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0,461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94,6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17986882"/>
                  </a:ext>
                </a:extLst>
              </a:tr>
              <a:tr h="146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175,3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49,5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24233812"/>
                  </a:ext>
                </a:extLst>
              </a:tr>
            </a:tbl>
          </a:graphicData>
        </a:graphic>
      </p:graphicFrame>
      <p:pic>
        <p:nvPicPr>
          <p:cNvPr id="35" name="Picture 2" descr="Y:\ОПиРГ\Базаревская Венера\Для през Бавлинское доман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2846214"/>
            <a:ext cx="4040935" cy="27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5 Приложение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47" y="1231743"/>
            <a:ext cx="3488603" cy="196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4511825" y="1408319"/>
            <a:ext cx="2935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err="1">
                <a:solidFill>
                  <a:srgbClr val="006C31"/>
                </a:solidFill>
                <a:latin typeface="Arial" panose="020B0604020202020204" pitchFamily="34" charset="0"/>
                <a:ea typeface="Calibri"/>
              </a:rPr>
              <a:t>Подсчетный</a:t>
            </a:r>
            <a:r>
              <a:rPr lang="ru-RU" sz="1100" b="1" dirty="0">
                <a:solidFill>
                  <a:srgbClr val="006C31"/>
                </a:solidFill>
                <a:latin typeface="Arial" panose="020B0604020202020204" pitchFamily="34" charset="0"/>
                <a:ea typeface="Calibri"/>
              </a:rPr>
              <a:t> план от 2014 года.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184364" y="3732436"/>
            <a:ext cx="2935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</a:rPr>
              <a:t>Подсчетный</a:t>
            </a:r>
            <a:r>
              <a:rPr lang="ru-RU" sz="11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</a:rPr>
              <a:t> план от 2016 года</a:t>
            </a:r>
          </a:p>
        </p:txBody>
      </p:sp>
    </p:spTree>
    <p:extLst>
      <p:ext uri="{BB962C8B-B14F-4D97-AF65-F5344CB8AC3E}">
        <p14:creationId xmlns:p14="http://schemas.microsoft.com/office/powerpoint/2010/main" val="20852806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07690" y="31252"/>
            <a:ext cx="107368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FF"/>
                </a:solidFill>
                <a:latin typeface="PragmaticaITT"/>
              </a:rPr>
              <a:t>Сопоставление карт эффективных нефтенасыщенных толщин и подсчетных параметров в соответствии с традиционной и временной методиками подсчета запасов доманиковых отложений</a:t>
            </a:r>
            <a:endParaRPr lang="ru-RU" sz="2000" b="1" dirty="0">
              <a:solidFill>
                <a:srgbClr val="FFFFFF"/>
              </a:solidFill>
              <a:latin typeface="PragmaticaITT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1"/>
          <p:cNvSpPr txBox="1">
            <a:spLocks/>
          </p:cNvSpPr>
          <p:nvPr/>
        </p:nvSpPr>
        <p:spPr>
          <a:xfrm>
            <a:off x="234503" y="209763"/>
            <a:ext cx="747629" cy="5874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15" dirty="0">
                <a:solidFill>
                  <a:srgbClr val="FFFFFF"/>
                </a:solidFill>
              </a:rPr>
              <a:t> </a:t>
            </a:r>
            <a:r>
              <a:rPr lang="ru-RU" altLang="ru-RU" dirty="0" smtClean="0">
                <a:solidFill>
                  <a:srgbClr val="FFFFFF"/>
                </a:solidFill>
              </a:rPr>
              <a:t>17</a:t>
            </a:r>
            <a:endParaRPr lang="ru-RU" altLang="ru-RU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67" y="1447761"/>
            <a:ext cx="4646175" cy="326593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368060" y="4744570"/>
          <a:ext cx="6814688" cy="1650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0314">
                  <a:extLst>
                    <a:ext uri="{9D8B030D-6E8A-4147-A177-3AD203B41FA5}">
                      <a16:colId xmlns:a16="http://schemas.microsoft.com/office/drawing/2014/main" xmlns="" val="3275476050"/>
                    </a:ext>
                  </a:extLst>
                </a:gridCol>
                <a:gridCol w="1516740">
                  <a:extLst>
                    <a:ext uri="{9D8B030D-6E8A-4147-A177-3AD203B41FA5}">
                      <a16:colId xmlns:a16="http://schemas.microsoft.com/office/drawing/2014/main" xmlns="" val="1747793796"/>
                    </a:ext>
                  </a:extLst>
                </a:gridCol>
                <a:gridCol w="953118">
                  <a:extLst>
                    <a:ext uri="{9D8B030D-6E8A-4147-A177-3AD203B41FA5}">
                      <a16:colId xmlns:a16="http://schemas.microsoft.com/office/drawing/2014/main" xmlns="" val="174266745"/>
                    </a:ext>
                  </a:extLst>
                </a:gridCol>
                <a:gridCol w="1184954">
                  <a:extLst>
                    <a:ext uri="{9D8B030D-6E8A-4147-A177-3AD203B41FA5}">
                      <a16:colId xmlns:a16="http://schemas.microsoft.com/office/drawing/2014/main" xmlns="" val="3224440369"/>
                    </a:ext>
                  </a:extLst>
                </a:gridCol>
                <a:gridCol w="979562">
                  <a:extLst>
                    <a:ext uri="{9D8B030D-6E8A-4147-A177-3AD203B41FA5}">
                      <a16:colId xmlns:a16="http://schemas.microsoft.com/office/drawing/2014/main" xmlns="" val="740306259"/>
                    </a:ext>
                  </a:extLst>
                </a:gridCol>
              </a:tblGrid>
              <a:tr h="2057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</a:rPr>
                        <a:t>Методика ПЗ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err="1" smtClean="0">
                          <a:effectLst/>
                        </a:rPr>
                        <a:t>Средневзв</a:t>
                      </a:r>
                      <a:r>
                        <a:rPr lang="ru-RU" sz="1300" u="none" strike="noStrike" dirty="0" smtClean="0">
                          <a:effectLst/>
                        </a:rPr>
                        <a:t>. эффективная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300" u="none" strike="noStrike" dirty="0" err="1">
                          <a:effectLst/>
                        </a:rPr>
                        <a:t>нефтенас</a:t>
                      </a:r>
                      <a:r>
                        <a:rPr lang="ru-RU" sz="1300" u="none" strike="noStrike" dirty="0">
                          <a:effectLst/>
                        </a:rPr>
                        <a:t>.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</a:rPr>
                        <a:t>толщина, м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Коэффициенты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err="1">
                          <a:effectLst/>
                        </a:rPr>
                        <a:t>Коэф</a:t>
                      </a:r>
                      <a:r>
                        <a:rPr lang="ru-RU" sz="1300" u="none" strike="noStrike" dirty="0">
                          <a:effectLst/>
                        </a:rPr>
                        <a:t>.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</a:rPr>
                        <a:t>извлечения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</a:rPr>
                        <a:t>нефти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2622470"/>
                  </a:ext>
                </a:extLst>
              </a:tr>
              <a:tr h="590843"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</a:rPr>
                        <a:t>пористости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err="1" smtClean="0">
                          <a:effectLst/>
                        </a:rPr>
                        <a:t>нефтенасы-щенности</a:t>
                      </a:r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2491569"/>
                  </a:ext>
                </a:extLst>
              </a:tr>
              <a:tr h="20574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</a:rPr>
                        <a:t>Лицензия ТАТ НЭ №15930, залежь 444, доманиковые </a:t>
                      </a:r>
                      <a:r>
                        <a:rPr lang="ru-RU" sz="1300" u="none" strike="noStrike" dirty="0">
                          <a:effectLst/>
                        </a:rPr>
                        <a:t>отложения  </a:t>
                      </a:r>
                      <a:r>
                        <a:rPr lang="en-US" sz="1300" u="none" strike="noStrike" dirty="0">
                          <a:effectLst/>
                        </a:rPr>
                        <a:t>D3fr2</a:t>
                      </a:r>
                      <a:endParaRPr lang="en-US" sz="13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6056870"/>
                  </a:ext>
                </a:extLst>
              </a:tr>
              <a:tr h="2283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j-lt"/>
                        </a:rPr>
                        <a:t>Традиционная</a:t>
                      </a:r>
                      <a:endParaRPr lang="ru-RU" sz="1300" b="0" i="0" u="none" strike="noStrike" dirty="0">
                        <a:effectLst/>
                        <a:latin typeface="+mj-lt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j-lt"/>
                        </a:rPr>
                        <a:t>7,0</a:t>
                      </a:r>
                      <a:endParaRPr lang="ru-RU" sz="1300" b="0" i="0" u="none" strike="noStrike" dirty="0">
                        <a:effectLst/>
                        <a:latin typeface="+mj-lt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j-lt"/>
                        </a:rPr>
                        <a:t>0,06</a:t>
                      </a:r>
                      <a:endParaRPr lang="ru-RU" sz="1300" b="0" i="0" u="none" strike="noStrike" dirty="0">
                        <a:effectLst/>
                        <a:latin typeface="+mj-lt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j-lt"/>
                        </a:rPr>
                        <a:t>0,85</a:t>
                      </a:r>
                      <a:endParaRPr lang="ru-RU" sz="1300" b="0" i="0" u="none" strike="noStrike" dirty="0">
                        <a:effectLst/>
                        <a:latin typeface="+mj-lt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j-lt"/>
                        </a:rPr>
                        <a:t>0,2</a:t>
                      </a:r>
                      <a:endParaRPr lang="ru-RU" sz="1300" b="0" i="0" u="none" strike="noStrike" dirty="0">
                        <a:effectLst/>
                        <a:latin typeface="+mj-lt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216004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j-lt"/>
                        </a:rPr>
                        <a:t>Временная</a:t>
                      </a:r>
                      <a:endParaRPr lang="ru-RU" sz="1300" b="0" i="0" u="none" strike="noStrike" dirty="0">
                        <a:effectLst/>
                        <a:latin typeface="+mj-lt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65,8</a:t>
                      </a:r>
                      <a:endParaRPr lang="ru-RU" sz="1300" b="0" i="0" u="none" strike="noStrike" dirty="0">
                        <a:effectLst/>
                        <a:latin typeface="+mj-lt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0,03</a:t>
                      </a:r>
                      <a:endParaRPr lang="ru-RU" sz="1300" b="0" i="0" u="none" strike="noStrike" dirty="0">
                        <a:effectLst/>
                        <a:latin typeface="+mj-lt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0,9</a:t>
                      </a:r>
                      <a:endParaRPr lang="ru-RU" sz="1300" b="0" i="0" u="none" strike="noStrike" dirty="0">
                        <a:effectLst/>
                        <a:latin typeface="+mj-lt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0,03</a:t>
                      </a:r>
                      <a:endParaRPr lang="ru-RU" sz="1300" b="0" i="0" u="none" strike="noStrike" dirty="0">
                        <a:effectLst/>
                        <a:latin typeface="+mj-lt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12644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effectLst/>
                        <a:latin typeface="+mj-lt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j-lt"/>
                        </a:rPr>
                        <a:t>+840%</a:t>
                      </a:r>
                      <a:endParaRPr lang="ru-RU" sz="1300" b="0" i="0" u="none" strike="noStrike" dirty="0">
                        <a:effectLst/>
                        <a:latin typeface="+mj-lt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j-lt"/>
                        </a:rPr>
                        <a:t>-50%</a:t>
                      </a:r>
                      <a:endParaRPr lang="ru-RU" sz="1300" b="0" i="0" u="none" strike="noStrike" dirty="0">
                        <a:effectLst/>
                        <a:latin typeface="+mj-lt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j-lt"/>
                        </a:rPr>
                        <a:t>+6%</a:t>
                      </a:r>
                      <a:endParaRPr lang="ru-RU" sz="1300" b="0" i="0" u="none" strike="noStrike" dirty="0">
                        <a:effectLst/>
                        <a:latin typeface="+mj-lt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+mj-lt"/>
                        </a:rPr>
                        <a:t>-85%</a:t>
                      </a:r>
                      <a:endParaRPr lang="ru-RU" sz="1300" b="0" i="0" u="none" strike="noStrike" dirty="0">
                        <a:effectLst/>
                        <a:latin typeface="+mj-lt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46844968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1447761"/>
            <a:ext cx="4335407" cy="3265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2111" y="1173653"/>
            <a:ext cx="275471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62" dirty="0">
                <a:solidFill>
                  <a:srgbClr val="000000"/>
                </a:solidFill>
                <a:latin typeface="Arial" charset="0"/>
              </a:rPr>
              <a:t>Традиционная методика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6562" y="1106841"/>
            <a:ext cx="275471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62" dirty="0">
                <a:solidFill>
                  <a:srgbClr val="000000"/>
                </a:solidFill>
                <a:latin typeface="Arial" charset="0"/>
              </a:rPr>
              <a:t>Временная методика</a:t>
            </a:r>
          </a:p>
        </p:txBody>
      </p:sp>
    </p:spTree>
    <p:extLst>
      <p:ext uri="{BB962C8B-B14F-4D97-AF65-F5344CB8AC3E}">
        <p14:creationId xmlns:p14="http://schemas.microsoft.com/office/powerpoint/2010/main" val="38886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84090" y="130174"/>
            <a:ext cx="81708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FFFFFF"/>
                </a:solidFill>
                <a:latin typeface="PragmaticaITT"/>
                <a:cs typeface="Times New Roman" panose="02020603050405020304" pitchFamily="18" charset="0"/>
              </a:rPr>
              <a:t>Ввод в разработку </a:t>
            </a:r>
            <a:r>
              <a:rPr lang="ru-RU" sz="2400" b="1" kern="0" dirty="0" err="1">
                <a:solidFill>
                  <a:srgbClr val="FFFFFF"/>
                </a:solidFill>
                <a:latin typeface="PragmaticaITT"/>
                <a:cs typeface="Times New Roman" panose="02020603050405020304" pitchFamily="18" charset="0"/>
              </a:rPr>
              <a:t>доманиковых</a:t>
            </a:r>
            <a:r>
              <a:rPr lang="ru-RU" sz="2400" b="1" kern="0" dirty="0">
                <a:solidFill>
                  <a:srgbClr val="FFFFFF"/>
                </a:solidFill>
                <a:latin typeface="PragmaticaITT"/>
                <a:cs typeface="Times New Roman" panose="02020603050405020304" pitchFamily="18" charset="0"/>
              </a:rPr>
              <a:t> залежей</a:t>
            </a:r>
          </a:p>
        </p:txBody>
      </p:sp>
      <p:sp>
        <p:nvSpPr>
          <p:cNvPr id="10252" name="Номер слайда 3"/>
          <p:cNvSpPr txBox="1">
            <a:spLocks noGrp="1"/>
          </p:cNvSpPr>
          <p:nvPr/>
        </p:nvSpPr>
        <p:spPr bwMode="auto">
          <a:xfrm>
            <a:off x="216310" y="0"/>
            <a:ext cx="7556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EFCB7EE9-2BD7-4321-8112-F26959E0B8A4}" type="slidenum">
              <a:rPr lang="ru-RU" altLang="ru-RU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altLang="ru-RU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79651" y="981075"/>
            <a:ext cx="79208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Бурение новой горизонтальной скважины с производством многозонного ГРП;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Бурение новых наклонно-направленных скважин с последующем проведением ГРП как кислотных, так и </a:t>
            </a: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проппантных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большеобъёмных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кислотных обработок с объемом кислоты от 3 м</a:t>
            </a:r>
            <a:r>
              <a:rPr lang="ru-RU" sz="12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более на метр перфорации;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Реанимация старого фонда скважин, после перехода на </a:t>
            </a: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доманиковые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отложения с производством ГРП или </a:t>
            </a: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большеобъёмной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кислотной обработки, </a:t>
            </a: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зарезка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боковых горизонтальных стволов;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ОРД</a:t>
            </a:r>
          </a:p>
        </p:txBody>
      </p:sp>
      <p:pic>
        <p:nvPicPr>
          <p:cNvPr id="11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0"/>
          <a:stretch/>
        </p:blipFill>
        <p:spPr bwMode="auto">
          <a:xfrm>
            <a:off x="5951985" y="2929725"/>
            <a:ext cx="4639937" cy="191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0" y="4869161"/>
            <a:ext cx="4035902" cy="18777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929" y="3310686"/>
            <a:ext cx="4402056" cy="290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418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4671" y="156647"/>
            <a:ext cx="10707329" cy="579654"/>
          </a:xfrm>
          <a:noFill/>
          <a:ln>
            <a:miter lim="800000"/>
            <a:headEnd/>
            <a:tailEnd/>
          </a:ln>
        </p:spPr>
        <p:txBody>
          <a:bodyPr vert="horz" wrap="square" lIns="166154" tIns="42203" rIns="84406" bIns="42203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>
                <a:latin typeface="PragmaticaITT"/>
                <a:cs typeface="Arial" panose="020B0604020202020204" pitchFamily="34" charset="0"/>
              </a:rPr>
              <a:t>Эффективность  технологий добычи нетрадиционной нефти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2063553" y="1295931"/>
            <a:ext cx="3651375" cy="26282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108" b="0" kern="0" dirty="0">
                <a:solidFill>
                  <a:srgbClr val="000000"/>
                </a:solidFill>
                <a:latin typeface="Arial" panose="020B0604020202020204" pitchFamily="34" charset="0"/>
              </a:rPr>
              <a:t>Аномалии в процессе закачки флюида </a:t>
            </a:r>
          </a:p>
        </p:txBody>
      </p:sp>
      <p:sp>
        <p:nvSpPr>
          <p:cNvPr id="25" name="Номер слайда 3"/>
          <p:cNvSpPr txBox="1">
            <a:spLocks noGrp="1"/>
          </p:cNvSpPr>
          <p:nvPr/>
        </p:nvSpPr>
        <p:spPr bwMode="auto">
          <a:xfrm>
            <a:off x="176981" y="0"/>
            <a:ext cx="798437" cy="90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altLang="ru-RU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9777" y="927856"/>
            <a:ext cx="4320353" cy="338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</a:rPr>
              <a:t>Мониторинг </a:t>
            </a:r>
            <a:r>
              <a:rPr lang="ru-RU" sz="1600" dirty="0" err="1">
                <a:solidFill>
                  <a:srgbClr val="000000"/>
                </a:solidFill>
              </a:rPr>
              <a:t>гидроразрыва</a:t>
            </a:r>
            <a:r>
              <a:rPr lang="ru-RU" sz="1600" dirty="0">
                <a:solidFill>
                  <a:srgbClr val="000000"/>
                </a:solidFill>
              </a:rPr>
              <a:t> пласта (ГРП)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5595" y="4122548"/>
            <a:ext cx="8781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</a:rPr>
              <a:t>          Говорить об эффективности ГРП на доманиковые отложения в РТ сегодня рано, поскольку проведено незначительное для статистики количество </a:t>
            </a:r>
            <a:r>
              <a:rPr lang="ru-RU" sz="1200" dirty="0" err="1">
                <a:solidFill>
                  <a:srgbClr val="000000"/>
                </a:solidFill>
              </a:rPr>
              <a:t>гидроразрывов</a:t>
            </a:r>
            <a:r>
              <a:rPr lang="ru-RU" sz="1200" dirty="0">
                <a:solidFill>
                  <a:srgbClr val="000000"/>
                </a:solidFill>
              </a:rPr>
              <a:t>. Сегодня мы только еще создаем научно-обоснованные технологии процесса ГРП.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</a:rPr>
              <a:t>           К сожалению, у нас единый подход к дизайну ГРП, составу реагента, </a:t>
            </a:r>
            <a:r>
              <a:rPr lang="ru-RU" sz="1200" dirty="0" err="1">
                <a:solidFill>
                  <a:srgbClr val="000000"/>
                </a:solidFill>
              </a:rPr>
              <a:t>проппанта</a:t>
            </a:r>
            <a:r>
              <a:rPr lang="ru-RU" sz="1200" dirty="0">
                <a:solidFill>
                  <a:srgbClr val="000000"/>
                </a:solidFill>
              </a:rPr>
              <a:t> для слабопроницаемых терригенных, карбонатных коллекторов и для </a:t>
            </a:r>
            <a:r>
              <a:rPr lang="ru-RU" sz="1200" dirty="0" err="1">
                <a:solidFill>
                  <a:srgbClr val="000000"/>
                </a:solidFill>
              </a:rPr>
              <a:t>доманиковых</a:t>
            </a:r>
            <a:r>
              <a:rPr lang="ru-RU" sz="1200" dirty="0">
                <a:solidFill>
                  <a:srgbClr val="000000"/>
                </a:solidFill>
              </a:rPr>
              <a:t> отложений.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</a:rPr>
              <a:t>           В США стандартная длина ГС 1500-3000 м, количество портов ГРП более 40, объём закачки </a:t>
            </a:r>
            <a:r>
              <a:rPr lang="ru-RU" sz="1200" dirty="0" err="1">
                <a:solidFill>
                  <a:srgbClr val="000000"/>
                </a:solidFill>
              </a:rPr>
              <a:t>проппанта</a:t>
            </a:r>
            <a:r>
              <a:rPr lang="ru-RU" sz="1200" dirty="0">
                <a:solidFill>
                  <a:srgbClr val="000000"/>
                </a:solidFill>
              </a:rPr>
              <a:t> 6 т/м.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</a:rPr>
              <a:t>           В скважине № 2802Г длиной ГС 700 м, сделали 10 портов ГРП, всего закачали 1095 м</a:t>
            </a:r>
            <a:r>
              <a:rPr lang="ru-RU" sz="1200" baseline="30000" dirty="0">
                <a:solidFill>
                  <a:srgbClr val="000000"/>
                </a:solidFill>
              </a:rPr>
              <a:t>3</a:t>
            </a:r>
            <a:r>
              <a:rPr lang="ru-RU" sz="1200" dirty="0">
                <a:solidFill>
                  <a:srgbClr val="000000"/>
                </a:solidFill>
              </a:rPr>
              <a:t> жидкости разрыва и кислотной композиции.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</a:rPr>
              <a:t>           Начальные дебиты нефти после проведения ГРП в США достигают до 500 т/</a:t>
            </a:r>
            <a:r>
              <a:rPr lang="ru-RU" sz="1200" dirty="0" err="1">
                <a:solidFill>
                  <a:srgbClr val="000000"/>
                </a:solidFill>
              </a:rPr>
              <a:t>сут</a:t>
            </a:r>
            <a:r>
              <a:rPr lang="ru-RU" sz="1200" dirty="0">
                <a:solidFill>
                  <a:srgbClr val="000000"/>
                </a:solidFill>
              </a:rPr>
              <a:t>. (в среднем от 250 до 400 т/</a:t>
            </a:r>
            <a:r>
              <a:rPr lang="ru-RU" sz="1200" dirty="0" err="1">
                <a:solidFill>
                  <a:srgbClr val="000000"/>
                </a:solidFill>
              </a:rPr>
              <a:t>сут</a:t>
            </a:r>
            <a:r>
              <a:rPr lang="ru-RU" sz="1200" dirty="0">
                <a:solidFill>
                  <a:srgbClr val="000000"/>
                </a:solidFill>
              </a:rPr>
              <a:t>.), у нас до 15 т/</a:t>
            </a:r>
            <a:r>
              <a:rPr lang="ru-RU" sz="1200" dirty="0" err="1">
                <a:solidFill>
                  <a:srgbClr val="000000"/>
                </a:solidFill>
              </a:rPr>
              <a:t>сут</a:t>
            </a:r>
            <a:r>
              <a:rPr lang="ru-RU" sz="1200" dirty="0">
                <a:solidFill>
                  <a:srgbClr val="000000"/>
                </a:solidFill>
              </a:rPr>
              <a:t>..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</a:rPr>
              <a:t> Рентабельность извлечения сланцевой нефти в США с 2014 по 2016 годы снизилась с 50 до 23,3 </a:t>
            </a:r>
            <a:r>
              <a:rPr lang="ru-RU" sz="1200" dirty="0" err="1">
                <a:solidFill>
                  <a:srgbClr val="000000"/>
                </a:solidFill>
              </a:rPr>
              <a:t>долл</a:t>
            </a:r>
            <a:r>
              <a:rPr lang="ru-RU" sz="1200" dirty="0">
                <a:solidFill>
                  <a:srgbClr val="000000"/>
                </a:solidFill>
              </a:rPr>
              <a:t>/бар, при средней плотности сетки по сланцам 18 га/</a:t>
            </a:r>
            <a:r>
              <a:rPr lang="ru-RU" sz="1200" dirty="0" err="1">
                <a:solidFill>
                  <a:srgbClr val="000000"/>
                </a:solidFill>
              </a:rPr>
              <a:t>скв</a:t>
            </a:r>
            <a:r>
              <a:rPr lang="ru-RU" sz="12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7" name="Рисунок 26" descr="C:\Users\arr6282\Desktop\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90" y="1760580"/>
            <a:ext cx="4214286" cy="161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1891433"/>
            <a:ext cx="2304256" cy="145748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976" y="1599645"/>
            <a:ext cx="2376264" cy="212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81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70" y="1550872"/>
            <a:ext cx="3876730" cy="3192634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79641" y="135546"/>
            <a:ext cx="7019192" cy="6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PragmaticaITT"/>
                <a:cs typeface="Arial" panose="020B0604020202020204" pitchFamily="34" charset="0"/>
              </a:rPr>
              <a:t>Состояние </a:t>
            </a:r>
            <a:r>
              <a:rPr lang="ru-RU" altLang="ru-RU" sz="2400" b="1" dirty="0" err="1">
                <a:latin typeface="PragmaticaITT"/>
                <a:cs typeface="Arial" panose="020B0604020202020204" pitchFamily="34" charset="0"/>
              </a:rPr>
              <a:t>выработанности</a:t>
            </a:r>
            <a:r>
              <a:rPr lang="ru-RU" altLang="ru-RU" sz="2400" b="1" dirty="0">
                <a:latin typeface="PragmaticaITT"/>
                <a:cs typeface="Arial" panose="020B0604020202020204" pitchFamily="34" charset="0"/>
              </a:rPr>
              <a:t> запасов в РТ</a:t>
            </a:r>
          </a:p>
        </p:txBody>
      </p:sp>
      <p:sp>
        <p:nvSpPr>
          <p:cNvPr id="5124" name="Номер слайда 3"/>
          <p:cNvSpPr txBox="1">
            <a:spLocks noGrp="1"/>
          </p:cNvSpPr>
          <p:nvPr/>
        </p:nvSpPr>
        <p:spPr bwMode="auto">
          <a:xfrm>
            <a:off x="128771" y="5646"/>
            <a:ext cx="798437" cy="90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1" name="Овал 10"/>
          <p:cNvSpPr/>
          <p:nvPr/>
        </p:nvSpPr>
        <p:spPr>
          <a:xfrm flipV="1">
            <a:off x="7367619" y="5226742"/>
            <a:ext cx="129972" cy="42202"/>
          </a:xfrm>
          <a:prstGeom prst="ellipse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126" name="TextBox 11"/>
          <p:cNvSpPr txBox="1">
            <a:spLocks noChangeArrowheads="1"/>
          </p:cNvSpPr>
          <p:nvPr/>
        </p:nvSpPr>
        <p:spPr bwMode="auto">
          <a:xfrm>
            <a:off x="7497592" y="5053196"/>
            <a:ext cx="2929405" cy="23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23" dirty="0">
                <a:solidFill>
                  <a:srgbClr val="000000"/>
                </a:solidFill>
                <a:latin typeface="Arial" panose="020B0604020202020204" pitchFamily="34" charset="0"/>
              </a:rPr>
              <a:t>- подготовленные поднятия (260 структуры)</a:t>
            </a:r>
          </a:p>
        </p:txBody>
      </p:sp>
      <p:sp>
        <p:nvSpPr>
          <p:cNvPr id="13" name="Овал 12"/>
          <p:cNvSpPr/>
          <p:nvPr/>
        </p:nvSpPr>
        <p:spPr>
          <a:xfrm flipH="1">
            <a:off x="7367503" y="4995243"/>
            <a:ext cx="129975" cy="63030"/>
          </a:xfrm>
          <a:prstGeom prst="ellipse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128" name="TextBox 13"/>
          <p:cNvSpPr txBox="1">
            <a:spLocks noChangeArrowheads="1"/>
          </p:cNvSpPr>
          <p:nvPr/>
        </p:nvSpPr>
        <p:spPr bwMode="auto">
          <a:xfrm>
            <a:off x="7497591" y="4912459"/>
            <a:ext cx="1934702" cy="23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23" dirty="0">
                <a:solidFill>
                  <a:srgbClr val="000000"/>
                </a:solidFill>
                <a:latin typeface="Arial" panose="020B0604020202020204" pitchFamily="34" charset="0"/>
              </a:rPr>
              <a:t>- выявленные залежи нефти</a:t>
            </a:r>
          </a:p>
        </p:txBody>
      </p:sp>
      <p:sp>
        <p:nvSpPr>
          <p:cNvPr id="14" name="Овал 13"/>
          <p:cNvSpPr/>
          <p:nvPr/>
        </p:nvSpPr>
        <p:spPr>
          <a:xfrm flipH="1" flipV="1">
            <a:off x="7367558" y="5118545"/>
            <a:ext cx="129976" cy="62369"/>
          </a:xfrm>
          <a:prstGeom prst="ellipse">
            <a:avLst/>
          </a:prstGeom>
          <a:solidFill>
            <a:srgbClr val="0070C0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133" name="TextBox 11"/>
          <p:cNvSpPr txBox="1">
            <a:spLocks noChangeArrowheads="1"/>
          </p:cNvSpPr>
          <p:nvPr/>
        </p:nvSpPr>
        <p:spPr bwMode="auto">
          <a:xfrm>
            <a:off x="7497479" y="5166837"/>
            <a:ext cx="3196709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23" dirty="0">
                <a:solidFill>
                  <a:srgbClr val="000000"/>
                </a:solidFill>
                <a:latin typeface="Arial" panose="020B0604020202020204" pitchFamily="34" charset="0"/>
              </a:rPr>
              <a:t>- выявленные поднятия (143 структуры ПАО «ТН»)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923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4" name="Прямоугольник 2"/>
          <p:cNvSpPr>
            <a:spLocks noChangeArrowheads="1"/>
          </p:cNvSpPr>
          <p:nvPr/>
        </p:nvSpPr>
        <p:spPr bwMode="auto">
          <a:xfrm>
            <a:off x="6645181" y="4440584"/>
            <a:ext cx="2386336" cy="40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15" dirty="0">
                <a:solidFill>
                  <a:srgbClr val="C00000"/>
                </a:solidFill>
                <a:latin typeface="Arial" panose="020B0604020202020204" pitchFamily="34" charset="0"/>
              </a:rPr>
              <a:t>Эффективность поисково-разведочного бурения – 79%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17457" y="1168110"/>
            <a:ext cx="3876730" cy="24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15" dirty="0" smtClean="0">
                <a:solidFill>
                  <a:srgbClr val="000000"/>
                </a:solidFill>
              </a:rPr>
              <a:t>Схема лицензионных участков в Республике Татарстан</a:t>
            </a:r>
            <a:endParaRPr lang="ru-RU" sz="1015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2952" y="1844824"/>
            <a:ext cx="5186109" cy="389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</a:rPr>
              <a:t>           Волго-Уральская НГП является одним из старейших нефтегазодобывающих регионов России. Основные запасы активной нефти из традиционных песчаных и карбонатных коллекторов уже освоены. Степень выработки крупных месторождений достигает значений более 80-90% от НИЗ.</a:t>
            </a:r>
          </a:p>
          <a:p>
            <a:pPr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</a:rPr>
              <a:t>           Из недр Татарстана извлечено более 3,3 млрд. тонн нефти. Текущие извлекаемые запасы (ТИЗ) составляют 1,1 </a:t>
            </a:r>
            <a:r>
              <a:rPr lang="ru-RU" sz="1200" dirty="0" err="1">
                <a:solidFill>
                  <a:srgbClr val="000000"/>
                </a:solidFill>
              </a:rPr>
              <a:t>млрд.тонн</a:t>
            </a:r>
            <a:r>
              <a:rPr lang="ru-RU" sz="1200" dirty="0">
                <a:solidFill>
                  <a:srgbClr val="000000"/>
                </a:solidFill>
              </a:rPr>
              <a:t>, годовой отбор нефти в </a:t>
            </a:r>
            <a:r>
              <a:rPr lang="ru-RU" sz="1200" dirty="0" smtClean="0">
                <a:solidFill>
                  <a:srgbClr val="000000"/>
                </a:solidFill>
              </a:rPr>
              <a:t>2017 </a:t>
            </a:r>
            <a:r>
              <a:rPr lang="ru-RU" sz="1200" dirty="0">
                <a:solidFill>
                  <a:srgbClr val="000000"/>
                </a:solidFill>
              </a:rPr>
              <a:t>г. – </a:t>
            </a:r>
            <a:r>
              <a:rPr lang="ru-RU" sz="1200" dirty="0" smtClean="0">
                <a:solidFill>
                  <a:srgbClr val="000000"/>
                </a:solidFill>
              </a:rPr>
              <a:t>36,198 </a:t>
            </a:r>
            <a:r>
              <a:rPr lang="ru-RU" sz="1200" dirty="0" err="1" smtClean="0">
                <a:solidFill>
                  <a:srgbClr val="000000"/>
                </a:solidFill>
              </a:rPr>
              <a:t>млн.т</a:t>
            </a:r>
            <a:r>
              <a:rPr lang="ru-RU" sz="1200" dirty="0" smtClean="0">
                <a:solidFill>
                  <a:srgbClr val="000000"/>
                </a:solidFill>
              </a:rPr>
              <a:t>. Доля </a:t>
            </a:r>
            <a:r>
              <a:rPr lang="ru-RU" sz="1200" dirty="0" err="1">
                <a:solidFill>
                  <a:srgbClr val="000000"/>
                </a:solidFill>
              </a:rPr>
              <a:t>трудноизвлекаемых</a:t>
            </a:r>
            <a:r>
              <a:rPr lang="ru-RU" sz="1200" dirty="0">
                <a:solidFill>
                  <a:srgbClr val="000000"/>
                </a:solidFill>
              </a:rPr>
              <a:t> запасов составляет более 83% от ТИЗ. Сегодня накопленная добыча СВН составляет </a:t>
            </a:r>
            <a:r>
              <a:rPr lang="ru-RU" sz="1200" dirty="0" smtClean="0">
                <a:solidFill>
                  <a:srgbClr val="000000"/>
                </a:solidFill>
              </a:rPr>
              <a:t> 3,860 </a:t>
            </a:r>
            <a:r>
              <a:rPr lang="ru-RU" sz="1200" dirty="0" err="1">
                <a:solidFill>
                  <a:srgbClr val="000000"/>
                </a:solidFill>
              </a:rPr>
              <a:t>млн.т</a:t>
            </a:r>
            <a:r>
              <a:rPr lang="ru-RU" sz="1200" dirty="0">
                <a:solidFill>
                  <a:srgbClr val="000000"/>
                </a:solidFill>
              </a:rPr>
              <a:t>.</a:t>
            </a: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</a:rPr>
              <a:t>           В РТ работают еще 32 нефтедобывающие компании. Годовая добыча по ННК варьирует от 3 до 985 </a:t>
            </a:r>
            <a:r>
              <a:rPr lang="ru-RU" sz="1200" dirty="0" err="1">
                <a:solidFill>
                  <a:srgbClr val="000000"/>
                </a:solidFill>
              </a:rPr>
              <a:t>тыс.т</a:t>
            </a:r>
            <a:r>
              <a:rPr lang="ru-RU" sz="1200" dirty="0">
                <a:solidFill>
                  <a:srgbClr val="000000"/>
                </a:solidFill>
              </a:rPr>
              <a:t>, численность работников от 14 до 700 человек. Всего в ННК работают свыше 8 тыс. человек, общая годовая добыча нефти составляет более 7 </a:t>
            </a:r>
            <a:r>
              <a:rPr lang="ru-RU" sz="1200" dirty="0" err="1">
                <a:solidFill>
                  <a:srgbClr val="000000"/>
                </a:solidFill>
              </a:rPr>
              <a:t>млн.т</a:t>
            </a:r>
            <a:r>
              <a:rPr lang="ru-RU" sz="1200" dirty="0">
                <a:solidFill>
                  <a:srgbClr val="000000"/>
                </a:solidFill>
              </a:rPr>
              <a:t>.  </a:t>
            </a:r>
          </a:p>
          <a:p>
            <a:pPr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13620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5509" y="156647"/>
            <a:ext cx="10491019" cy="579654"/>
          </a:xfrm>
          <a:noFill/>
          <a:ln>
            <a:miter lim="800000"/>
            <a:headEnd/>
            <a:tailEnd/>
          </a:ln>
        </p:spPr>
        <p:txBody>
          <a:bodyPr vert="horz" wrap="square" lIns="166154" tIns="42203" rIns="84406" bIns="42203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b="1" dirty="0">
                <a:latin typeface="PragmaticaITT"/>
                <a:cs typeface="Times New Roman" panose="02020603050405020304" pitchFamily="18" charset="0"/>
              </a:rPr>
              <a:t>Пути изучения ТРИЗ: создания новых технологий освоения </a:t>
            </a:r>
            <a:r>
              <a:rPr lang="ru-RU" sz="2000" b="1" dirty="0" err="1">
                <a:latin typeface="PragmaticaITT"/>
                <a:cs typeface="Times New Roman" panose="02020603050405020304" pitchFamily="18" charset="0"/>
              </a:rPr>
              <a:t>доманиковых</a:t>
            </a:r>
            <a:r>
              <a:rPr lang="ru-RU" sz="2000" b="1" dirty="0">
                <a:latin typeface="PragmaticaITT"/>
                <a:cs typeface="Times New Roman" panose="02020603050405020304" pitchFamily="18" charset="0"/>
              </a:rPr>
              <a:t> отложений, разработки карбонатных пород, с залежами СВН, малых толщин</a:t>
            </a:r>
          </a:p>
        </p:txBody>
      </p:sp>
      <p:sp>
        <p:nvSpPr>
          <p:cNvPr id="25" name="Номер слайда 3"/>
          <p:cNvSpPr txBox="1">
            <a:spLocks noGrp="1"/>
          </p:cNvSpPr>
          <p:nvPr/>
        </p:nvSpPr>
        <p:spPr bwMode="auto">
          <a:xfrm>
            <a:off x="157318" y="29497"/>
            <a:ext cx="798437" cy="90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altLang="ru-RU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5509" y="1272795"/>
            <a:ext cx="8781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</a:rPr>
              <a:t>         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законодательному утверждению статуса научно-технологического полигона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75520" y="1772816"/>
            <a:ext cx="8728244" cy="482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4000"/>
              </a:lnSpc>
              <a:spcAft>
                <a:spcPts val="600"/>
              </a:spcAft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Выполненные за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2012-2017 </a:t>
            </a: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опытно-промышленные работы по освоению </a:t>
            </a:r>
            <a:r>
              <a:rPr lang="ru-RU" sz="1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доманиковых</a:t>
            </a: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отложений в пределах разрабатываемых месторождений показали, что существующие технологии не всегда эффективны. Нефть получена в 23 скважинах, отрицательные результаты получены в 13 скважинах, в </a:t>
            </a:r>
            <a:r>
              <a:rPr lang="ru-RU" sz="1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 скважины оказались </a:t>
            </a:r>
            <a:r>
              <a:rPr lang="ru-RU" sz="1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бесприточными</a:t>
            </a: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из 10 скважин получены притоки воды. Необходимо продолжить изучение причин и источников поступления воды или отсутствия притока.</a:t>
            </a:r>
          </a:p>
          <a:p>
            <a:pPr algn="just" fontAlgn="base">
              <a:lnSpc>
                <a:spcPct val="114000"/>
              </a:lnSpc>
              <a:spcAft>
                <a:spcPts val="600"/>
              </a:spcAft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 выполненным работам эффективность ГРП составляет 60 %, ОПЗ - 70 %. В основном отрицательные результаты получены по коллекторам с пористостью менее 3%. </a:t>
            </a:r>
          </a:p>
          <a:p>
            <a:pPr algn="just" fontAlgn="base">
              <a:lnSpc>
                <a:spcPct val="114000"/>
              </a:lnSpc>
              <a:spcAft>
                <a:spcPts val="600"/>
              </a:spcAft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Создание, опробование новых технологий и оборудования для геологоразведочных работ и дальнейшей разработки месторождений </a:t>
            </a:r>
            <a:r>
              <a:rPr lang="ru-RU" sz="1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сверхвязкой</a:t>
            </a: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нефти и </a:t>
            </a:r>
            <a:r>
              <a:rPr lang="ru-RU" sz="1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доманиковых</a:t>
            </a: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отложений мы хотим начать в научных полигонах «</a:t>
            </a:r>
            <a:r>
              <a:rPr lang="ru-RU" sz="1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Доманик</a:t>
            </a: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(Булгарский лицензионный участок) и «Битум» (</a:t>
            </a:r>
            <a:r>
              <a:rPr lang="ru-RU" sz="1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Елаурский</a:t>
            </a: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Кузьминовский</a:t>
            </a: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лицензионные участки).</a:t>
            </a:r>
          </a:p>
          <a:p>
            <a:pPr algn="just" fontAlgn="base">
              <a:lnSpc>
                <a:spcPct val="114000"/>
              </a:lnSpc>
              <a:spcAft>
                <a:spcPts val="600"/>
              </a:spcAft>
            </a:pPr>
            <a:r>
              <a:rPr lang="ru-RU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</a:t>
            </a: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полигонам между Министерством природных ресурсов и экологии Российской Федерации и Республикой Татарстан 16.05.2015 г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подписано, </a:t>
            </a: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узаконить статус полигонов и начать работы.</a:t>
            </a:r>
          </a:p>
          <a:p>
            <a:pPr algn="just" fontAlgn="base">
              <a:lnSpc>
                <a:spcPct val="114000"/>
              </a:lnSpc>
              <a:spcAft>
                <a:spcPts val="600"/>
              </a:spcAft>
            </a:pPr>
            <a:r>
              <a:rPr lang="ru-RU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523928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0272" y="1273394"/>
            <a:ext cx="8947052" cy="5181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4408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85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предлагаемых ПАО «Татнефть» проектов по полигонам «Битум» и «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Доманик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направлено на:</a:t>
            </a:r>
          </a:p>
          <a:p>
            <a:pPr algn="just" defTabSz="84408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ликвидацию существующего отставания в изучении ресурсной базы по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трудноизвлекаемым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запасам (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ТрИЗ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 РТ и РФ в целом; </a:t>
            </a:r>
          </a:p>
          <a:p>
            <a:pPr algn="just" defTabSz="84408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создание новейших отечественных инновационных решений по разработке и внедрению новейших технологий поиска, разведки, разработки и освоения 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трудноизвлекаемых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запасов; </a:t>
            </a:r>
          </a:p>
          <a:p>
            <a:pPr algn="just" defTabSz="84408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 обеспечение роста внутреннего валового продукта;</a:t>
            </a:r>
          </a:p>
          <a:p>
            <a:pPr algn="just" defTabSz="84408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создание импульса для развития российской промышленности, что позволит решить проблему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defTabSz="84408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вовлечение в процесс более широкого круга ученых из ФАНО России для проведения фундаментальных исследовательских работ по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ТрИЗ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студентов и аспирантов ВУЗов, ученых отраслевых институтов и опытных инженеров - производственников разных компаний для решения прикладных задач;</a:t>
            </a:r>
          </a:p>
          <a:p>
            <a:pPr algn="just" defTabSz="84408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Развитие предлагаемых ПАО «Татнефть» проектов по полигонам «Битум» и «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Доманик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наравне с основными направлениями, позволит Компании достичь:</a:t>
            </a:r>
          </a:p>
          <a:p>
            <a:pPr algn="just" defTabSz="84408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  увеличения поступления в бюджет и занятости населения.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598" y="19689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ru-RU" altLang="ru-RU" sz="3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4166" y="258451"/>
            <a:ext cx="8223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FF"/>
                </a:solidFill>
                <a:latin typeface="PragmaticaITT"/>
                <a:cs typeface="Times New Roman" panose="02020603050405020304" pitchFamily="18" charset="0"/>
              </a:rPr>
              <a:t>Зачем нужны полигоны в РТ, в РФ</a:t>
            </a:r>
            <a:endParaRPr lang="ru-RU" sz="2400" b="1" dirty="0">
              <a:solidFill>
                <a:srgbClr val="000000"/>
              </a:solidFill>
              <a:latin typeface="PragmaticaIT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0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Прямоугольник 2"/>
          <p:cNvSpPr>
            <a:spLocks noChangeArrowheads="1"/>
          </p:cNvSpPr>
          <p:nvPr/>
        </p:nvSpPr>
        <p:spPr bwMode="auto">
          <a:xfrm>
            <a:off x="1179872" y="68590"/>
            <a:ext cx="110121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FFFFFF"/>
                </a:solidFill>
                <a:latin typeface="PragmaticaITT"/>
                <a:cs typeface="Times New Roman" panose="02020603050405020304" pitchFamily="18" charset="0"/>
              </a:rPr>
              <a:t>Основные проблемы для полноценной реализации работ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FFFFFF"/>
                </a:solidFill>
                <a:latin typeface="PragmaticaITT"/>
                <a:cs typeface="Times New Roman" panose="02020603050405020304" pitchFamily="18" charset="0"/>
              </a:rPr>
              <a:t>по полигонам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718367"/>
              </p:ext>
            </p:extLst>
          </p:nvPr>
        </p:nvGraphicFramePr>
        <p:xfrm>
          <a:off x="1587704" y="1253666"/>
          <a:ext cx="9803737" cy="5378489"/>
        </p:xfrm>
        <a:graphic>
          <a:graphicData uri="http://schemas.openxmlformats.org/drawingml/2006/table">
            <a:tbl>
              <a:tblPr firstRow="1" bandRow="1"/>
              <a:tblGrid>
                <a:gridCol w="3661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44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931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9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№№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Проблема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Пути решения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00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Лицензии выдаются на геологическое изучение и добычу</a:t>
                      </a:r>
                    </a:p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УВ, а не на создание полигона для отработки технологий </a:t>
                      </a:r>
                    </a:p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поисков и разработки.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Внесение изменений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 ФЗ  «О недрах» по статусу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полигонов.</a:t>
                      </a:r>
                    </a:p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Правительством РФ 15.06.2017г. проект закона внесен 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</a:t>
                      </a:r>
                    </a:p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рассмотрение Госдумы.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211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Законодательно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 закреплен статус научных полигонов,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не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разработан механизм финансирования работ, не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определены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права и обязанности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участников.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Распоряжением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Правительства РФ создать рабочую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группу</a:t>
                      </a:r>
                    </a:p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 привлечением МПР РФ, Минэнерго РФ,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Минэкономразвития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 Минфина РФ. 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4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Определить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 закрепить права, обязанности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координационных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советов.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07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Нет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механизма привлечения государственных средств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для</a:t>
                      </a:r>
                    </a:p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ведения работ по обеспечению деятельности научных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полигонов.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Законодательно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закрепить механизм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финансирования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работ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</a:p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права на интеллектуальную собственность , права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обязанности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участников,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недропользователей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научных</a:t>
                      </a:r>
                    </a:p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работников.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607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Выделение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 привлечение средств из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Роснедра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МПР РФ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</a:t>
                      </a:r>
                    </a:p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этап ГРР со статусом собственности государства на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результат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работ и пробуренные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скважины.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Постановлением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Правительства РФ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закрепить обеспечение</a:t>
                      </a:r>
                    </a:p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Государственной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поддержки включая субсидии и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совместные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НИОКР, налоговые вычеты затрат на НИОКР,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ОПР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ГРР на научных полигонах из НДПИ компании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только</a:t>
                      </a:r>
                    </a:p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для тех компаний, которые реально участвуют в рамках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деятельности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научных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полигонов.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607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Выделение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субсидий на создание и приобретение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оборудования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техники технологий, включив их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 перечень</a:t>
                      </a:r>
                    </a:p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инвестиционных проектов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Министерством </a:t>
                      </a:r>
                    </a:p>
                    <a:p>
                      <a:pPr algn="l" rtl="0" fontAlgn="ctr">
                        <a:lnSpc>
                          <a:spcPct val="114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промышленности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 торговли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РФ.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152495"/>
            <a:ext cx="813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FFFF"/>
                </a:solidFill>
                <a:latin typeface="PragmaticaITT"/>
                <a:cs typeface="Times New Roman" panose="02020603050405020304" pitchFamily="18" charset="0"/>
              </a:rPr>
              <a:t>22</a:t>
            </a:r>
            <a:endParaRPr lang="ru-RU" altLang="ru-RU" sz="3200" b="1" dirty="0">
              <a:solidFill>
                <a:srgbClr val="FFFFFF"/>
              </a:solidFill>
              <a:latin typeface="PragmaticaIT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04932" y="360228"/>
            <a:ext cx="8133911" cy="427522"/>
          </a:xfrm>
          <a:noFill/>
          <a:ln>
            <a:miter lim="800000"/>
            <a:headEnd/>
            <a:tailEnd/>
          </a:ln>
        </p:spPr>
        <p:txBody>
          <a:bodyPr vert="horz" wrap="square" lIns="166154" tIns="42203" rIns="84406" bIns="42203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PragmaticaITT"/>
                <a:cs typeface="Times New Roman" panose="02020603050405020304" pitchFamily="18" charset="0"/>
              </a:rPr>
              <a:t>Программа работ на полигонах ПАО «Татнефть» </a:t>
            </a:r>
            <a:br>
              <a:rPr lang="ru-RU" altLang="ru-RU" sz="2400" b="1" dirty="0">
                <a:solidFill>
                  <a:schemeClr val="bg1"/>
                </a:solidFill>
                <a:latin typeface="PragmaticaITT"/>
                <a:cs typeface="Times New Roman" panose="02020603050405020304" pitchFamily="18" charset="0"/>
              </a:rPr>
            </a:br>
            <a:endParaRPr lang="ru-RU" altLang="ru-RU" sz="2400" dirty="0">
              <a:solidFill>
                <a:schemeClr val="bg1"/>
              </a:solidFill>
              <a:latin typeface="PragmaticaITT"/>
              <a:cs typeface="Times New Roman" panose="02020603050405020304" pitchFamily="18" charset="0"/>
            </a:endParaRPr>
          </a:p>
        </p:txBody>
      </p:sp>
      <p:pic>
        <p:nvPicPr>
          <p:cNvPr id="11" name="Picture 2" descr="C:\RRR\Документы\2015год\БВГ_полигоны\Доманик\доман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517" y="1463776"/>
            <a:ext cx="3758434" cy="19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88" y="4327266"/>
            <a:ext cx="1821341" cy="212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4"/>
          <p:cNvSpPr>
            <a:spLocks noChangeArrowheads="1"/>
          </p:cNvSpPr>
          <p:nvPr/>
        </p:nvSpPr>
        <p:spPr bwMode="auto">
          <a:xfrm>
            <a:off x="8676786" y="3913710"/>
            <a:ext cx="1693935" cy="4136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931" tIns="35966" rIns="71931" bIns="35966">
            <a:spAutoFit/>
          </a:bodyPr>
          <a:lstStyle>
            <a:lvl1pPr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9pPr>
          </a:lstStyle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8" dirty="0">
                <a:solidFill>
                  <a:srgbClr val="000000"/>
                </a:solidFill>
                <a:latin typeface="Arial" panose="020B0604020202020204" pitchFamily="34" charset="0"/>
              </a:rPr>
              <a:t>Полигон «Битум» </a:t>
            </a:r>
          </a:p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8" dirty="0" err="1">
                <a:solidFill>
                  <a:srgbClr val="000000"/>
                </a:solidFill>
                <a:latin typeface="Arial" panose="020B0604020202020204" pitchFamily="34" charset="0"/>
              </a:rPr>
              <a:t>Елаурский</a:t>
            </a:r>
            <a:r>
              <a:rPr lang="ru-RU" altLang="ru-RU" sz="1108" dirty="0">
                <a:solidFill>
                  <a:srgbClr val="000000"/>
                </a:solidFill>
                <a:latin typeface="Arial" panose="020B0604020202020204" pitchFamily="34" charset="0"/>
              </a:rPr>
              <a:t> участок</a:t>
            </a:r>
            <a:endParaRPr lang="ru-RU" altLang="ru-RU" sz="1385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6351491" y="1186674"/>
            <a:ext cx="3963461" cy="2431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931" tIns="35966" rIns="71931" bIns="35966">
            <a:spAutoFit/>
          </a:bodyPr>
          <a:lstStyle>
            <a:lvl1pPr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9pPr>
          </a:lstStyle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8" dirty="0">
                <a:solidFill>
                  <a:srgbClr val="000000"/>
                </a:solidFill>
                <a:latin typeface="Arial" panose="020B0604020202020204" pitchFamily="34" charset="0"/>
              </a:rPr>
              <a:t>Полигон «</a:t>
            </a:r>
            <a:r>
              <a:rPr lang="ru-RU" altLang="ru-RU" sz="1108" dirty="0" err="1">
                <a:solidFill>
                  <a:srgbClr val="000000"/>
                </a:solidFill>
                <a:latin typeface="Arial" panose="020B0604020202020204" pitchFamily="34" charset="0"/>
              </a:rPr>
              <a:t>Доманик</a:t>
            </a:r>
            <a:r>
              <a:rPr lang="ru-RU" altLang="ru-RU" sz="1108" dirty="0">
                <a:solidFill>
                  <a:srgbClr val="000000"/>
                </a:solidFill>
                <a:latin typeface="Arial" panose="020B0604020202020204" pitchFamily="34" charset="0"/>
              </a:rPr>
              <a:t>» </a:t>
            </a:r>
            <a:r>
              <a:rPr lang="ru-RU" sz="1108" dirty="0">
                <a:solidFill>
                  <a:srgbClr val="000000"/>
                </a:solidFill>
                <a:latin typeface="Arial" panose="020B0604020202020204" pitchFamily="34" charset="0"/>
              </a:rPr>
              <a:t>Булгарский участок </a:t>
            </a:r>
            <a:endParaRPr lang="ru-RU" altLang="ru-RU" sz="1108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Номер слайда 3"/>
          <p:cNvSpPr txBox="1">
            <a:spLocks noGrp="1"/>
          </p:cNvSpPr>
          <p:nvPr/>
        </p:nvSpPr>
        <p:spPr bwMode="auto">
          <a:xfrm>
            <a:off x="218617" y="0"/>
            <a:ext cx="798437" cy="90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 smtClean="0">
                <a:solidFill>
                  <a:srgbClr val="FFFFFF"/>
                </a:solidFill>
                <a:latin typeface="Arial" panose="020B0604020202020204" pitchFamily="34" charset="0"/>
              </a:rPr>
              <a:t>23</a:t>
            </a:r>
            <a:endParaRPr lang="ru-RU" altLang="ru-RU" sz="3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97" y="4327266"/>
            <a:ext cx="2568872" cy="212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6017580" y="3903944"/>
            <a:ext cx="2484408" cy="4136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931" tIns="35966" rIns="71931" bIns="35966">
            <a:spAutoFit/>
          </a:bodyPr>
          <a:lstStyle>
            <a:lvl1pPr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itchFamily="34" charset="0"/>
              </a:defRPr>
            </a:lvl9pPr>
          </a:lstStyle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8" dirty="0" err="1">
                <a:solidFill>
                  <a:srgbClr val="000000"/>
                </a:solidFill>
                <a:latin typeface="Arial" panose="020B0604020202020204" pitchFamily="34" charset="0"/>
              </a:rPr>
              <a:t>Полигон«Битум</a:t>
            </a:r>
            <a:r>
              <a:rPr lang="ru-RU" altLang="ru-RU" sz="1108" dirty="0">
                <a:solidFill>
                  <a:srgbClr val="000000"/>
                </a:solidFill>
                <a:latin typeface="Arial" panose="020B0604020202020204" pitchFamily="34" charset="0"/>
              </a:rPr>
              <a:t>»</a:t>
            </a:r>
          </a:p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8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8" dirty="0" err="1">
                <a:solidFill>
                  <a:srgbClr val="000000"/>
                </a:solidFill>
                <a:latin typeface="Arial" panose="020B0604020202020204" pitchFamily="34" charset="0"/>
              </a:rPr>
              <a:t>Кузьминовский</a:t>
            </a:r>
            <a:r>
              <a:rPr lang="ru-RU" sz="1108" dirty="0">
                <a:solidFill>
                  <a:srgbClr val="000000"/>
                </a:solidFill>
                <a:latin typeface="Arial" panose="020B0604020202020204" pitchFamily="34" charset="0"/>
              </a:rPr>
              <a:t> участок </a:t>
            </a:r>
            <a:endParaRPr lang="ru-RU" altLang="ru-RU" sz="1108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835" y="1308222"/>
            <a:ext cx="5374031" cy="4172296"/>
          </a:xfrm>
          <a:prstGeom prst="rect">
            <a:avLst/>
          </a:prstGeom>
          <a:noFill/>
          <a:ln w="63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844083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92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Программа работ на полигонах предусматривает несколько этапов исследований:</a:t>
            </a:r>
          </a:p>
          <a:p>
            <a:pPr defTabSz="844083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ru-RU" sz="1292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44083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92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1. Геологоразведочные работы по поиску залежей нефти в нетрадиционных коллекторах или нетрадиционной нефти и попутных компонентов;</a:t>
            </a:r>
          </a:p>
          <a:p>
            <a:pPr algn="just" defTabSz="844083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ru-RU" sz="1292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44083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92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2. Изучение залежей, коллекторов, флюидов, оценка углеводородов и попутных компонентов, лабораторные анализы, подсчет геологических запасов нефти;</a:t>
            </a:r>
          </a:p>
          <a:p>
            <a:pPr algn="just" defTabSz="844083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ru-RU" sz="1292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44083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92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3. Создание и отработка техники и технологий извлечения нефти при опробовании и освоении отдельных объектов в скважинах;</a:t>
            </a:r>
          </a:p>
          <a:p>
            <a:pPr algn="just" defTabSz="844083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ru-RU" sz="1292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44083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92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4. Оценка технологических показателей, экономической эффективности, составление технологической схемы разработки.</a:t>
            </a:r>
          </a:p>
        </p:txBody>
      </p:sp>
    </p:spTree>
    <p:extLst>
      <p:ext uri="{BB962C8B-B14F-4D97-AF65-F5344CB8AC3E}">
        <p14:creationId xmlns:p14="http://schemas.microsoft.com/office/powerpoint/2010/main" val="24676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08213" y="1628775"/>
            <a:ext cx="7772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A26A"/>
                </a:solidFill>
                <a:latin typeface="PragmaticaITT"/>
              </a:rPr>
              <a:t>БЛАГОДАРЮ ЗА ВНИМАНИЕ!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524001" y="2420938"/>
            <a:ext cx="9147175" cy="3973512"/>
            <a:chOff x="-2" y="836"/>
            <a:chExt cx="5762" cy="2503"/>
          </a:xfrm>
        </p:grpSpPr>
        <p:pic>
          <p:nvPicPr>
            <p:cNvPr id="7" name="Picture 7" descr="01_TN_brand_Page_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1189"/>
              <a:ext cx="5760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787" y="2931"/>
              <a:ext cx="1542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468" y="3108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solidFill>
                  <a:srgbClr val="000000"/>
                </a:solidFill>
                <a:latin typeface="Pragmatica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150" y="1117"/>
              <a:ext cx="161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470" y="836"/>
              <a:ext cx="185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000">
                <a:solidFill>
                  <a:srgbClr val="000000"/>
                </a:solidFill>
                <a:latin typeface="Pragmatica MediumITT" charset="0"/>
              </a:endParaRPr>
            </a:p>
          </p:txBody>
        </p:sp>
      </p:grp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16310" y="-9832"/>
            <a:ext cx="755650" cy="981075"/>
          </a:xfrm>
        </p:spPr>
        <p:txBody>
          <a:bodyPr/>
          <a:lstStyle/>
          <a:p>
            <a:pPr>
              <a:defRPr/>
            </a:pPr>
            <a:fld id="{F9E5E489-98C7-454F-942D-042ADD642957}" type="slidenum">
              <a:rPr lang="ru-RU" sz="3200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ru-RU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99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/>
          </p:nvPr>
        </p:nvGraphicFramePr>
        <p:xfrm>
          <a:off x="1524001" y="1052737"/>
          <a:ext cx="5729841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74050" y="2249546"/>
            <a:ext cx="661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</a:rPr>
              <a:t>16 %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3791765" y="3468062"/>
            <a:ext cx="585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</a:rPr>
              <a:t>18 </a:t>
            </a:r>
            <a:r>
              <a:rPr lang="ru-RU" sz="1200" dirty="0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2309851" y="4077073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</a:rPr>
              <a:t>1 %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3134939" y="2717433"/>
            <a:ext cx="585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</a:rPr>
              <a:t>17 %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3756229" y="2249546"/>
            <a:ext cx="585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</a:rPr>
              <a:t>11 %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4295800" y="1708665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</a:rPr>
              <a:t>4 %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47800" y="79914"/>
            <a:ext cx="1074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FF"/>
                </a:solidFill>
                <a:latin typeface="PragmaticaITT"/>
              </a:rPr>
              <a:t>Структура текущих извлекаемых запасов нефти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FF"/>
                </a:solidFill>
                <a:latin typeface="PragmaticaITT"/>
              </a:rPr>
              <a:t>ПАО «Татнефть» (промышленная категория)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30231" y="1148668"/>
            <a:ext cx="325734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DE4040"/>
                </a:solidFill>
                <a:cs typeface="Arial" charset="0"/>
              </a:rPr>
              <a:t>Распределение текущих извлекаемых запасов нефти категории А+В1+С1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DE4040"/>
              </a:solidFill>
              <a:cs typeface="Arial" charset="0"/>
            </a:endParaRP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</a:rPr>
              <a:t>По ПАО «Татнефть» на Государственном балансе учтены текущие извлекаемые запасы нефти в доманиковых отложениях в объёме 6766 </a:t>
            </a:r>
            <a:r>
              <a:rPr lang="ru-RU" sz="1200" b="1" dirty="0" err="1">
                <a:solidFill>
                  <a:srgbClr val="000000"/>
                </a:solidFill>
              </a:rPr>
              <a:t>тыс.т</a:t>
            </a:r>
            <a:r>
              <a:rPr lang="ru-RU" sz="1200" b="1" dirty="0">
                <a:solidFill>
                  <a:srgbClr val="000000"/>
                </a:solidFill>
              </a:rPr>
              <a:t>. (46,5 </a:t>
            </a:r>
            <a:r>
              <a:rPr lang="ru-RU" sz="1200" b="1" dirty="0" err="1">
                <a:solidFill>
                  <a:srgbClr val="000000"/>
                </a:solidFill>
              </a:rPr>
              <a:t>млн.т</a:t>
            </a:r>
            <a:r>
              <a:rPr lang="ru-RU" sz="1200" b="1" dirty="0">
                <a:solidFill>
                  <a:srgbClr val="000000"/>
                </a:solidFill>
              </a:rPr>
              <a:t>. по категориям А+В1+В2), геологические ресурсы которых оцениваются в Республике Татарстан до 15 </a:t>
            </a:r>
            <a:r>
              <a:rPr lang="ru-RU" sz="1200" b="1" dirty="0" err="1">
                <a:solidFill>
                  <a:srgbClr val="000000"/>
                </a:solidFill>
              </a:rPr>
              <a:t>млрд.т</a:t>
            </a:r>
            <a:r>
              <a:rPr lang="ru-RU" sz="1200" b="1" dirty="0">
                <a:solidFill>
                  <a:srgbClr val="000000"/>
                </a:solidFill>
              </a:rPr>
              <a:t>., а в Европейской части России до 409 </a:t>
            </a:r>
            <a:r>
              <a:rPr lang="ru-RU" sz="1200" b="1" dirty="0" err="1">
                <a:solidFill>
                  <a:srgbClr val="000000"/>
                </a:solidFill>
              </a:rPr>
              <a:t>млрд.т</a:t>
            </a:r>
            <a:r>
              <a:rPr lang="ru-RU" sz="1200" b="1" dirty="0">
                <a:solidFill>
                  <a:srgbClr val="000000"/>
                </a:solidFill>
              </a:rPr>
              <a:t>., извлекаемые при КИН=5% до 20,5 </a:t>
            </a:r>
            <a:r>
              <a:rPr lang="ru-RU" sz="1200" b="1" dirty="0" err="1">
                <a:solidFill>
                  <a:srgbClr val="000000"/>
                </a:solidFill>
              </a:rPr>
              <a:t>млрд.т</a:t>
            </a:r>
            <a:r>
              <a:rPr lang="ru-RU" sz="1200" b="1" dirty="0">
                <a:solidFill>
                  <a:srgbClr val="000000"/>
                </a:solidFill>
              </a:rPr>
              <a:t>. (по данным ВНИГНИ) на площади 492 тыс. </a:t>
            </a:r>
            <a:r>
              <a:rPr lang="ru-RU" sz="1200" b="1" dirty="0" err="1">
                <a:solidFill>
                  <a:srgbClr val="000000"/>
                </a:solidFill>
              </a:rPr>
              <a:t>кв.км</a:t>
            </a:r>
            <a:r>
              <a:rPr lang="ru-RU" sz="1200" b="1" dirty="0">
                <a:solidFill>
                  <a:srgbClr val="000000"/>
                </a:solidFill>
              </a:rPr>
              <a:t>.</a:t>
            </a:r>
            <a:endParaRPr lang="ru-RU" sz="1200" b="1" dirty="0">
              <a:solidFill>
                <a:srgbClr val="DE4040"/>
              </a:solidFill>
            </a:endParaRPr>
          </a:p>
        </p:txBody>
      </p:sp>
      <p:sp>
        <p:nvSpPr>
          <p:cNvPr id="11" name="Нашивка 6"/>
          <p:cNvSpPr/>
          <p:nvPr/>
        </p:nvSpPr>
        <p:spPr>
          <a:xfrm flipH="1">
            <a:off x="7074718" y="1200469"/>
            <a:ext cx="227127" cy="639000"/>
          </a:xfrm>
          <a:prstGeom prst="chevron">
            <a:avLst>
              <a:gd name="adj" fmla="val 574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99263" y="5134892"/>
            <a:ext cx="325734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</a:rPr>
              <a:t>Текущие извлекаемые запасы </a:t>
            </a:r>
            <a:r>
              <a:rPr lang="ru-RU" sz="1200" b="1" dirty="0" err="1">
                <a:solidFill>
                  <a:srgbClr val="000000"/>
                </a:solidFill>
              </a:rPr>
              <a:t>битуми-нозных</a:t>
            </a:r>
            <a:r>
              <a:rPr lang="ru-RU" sz="1200" b="1" dirty="0">
                <a:solidFill>
                  <a:srgbClr val="000000"/>
                </a:solidFill>
              </a:rPr>
              <a:t> нефтей учтены в объёме      117,1 </a:t>
            </a:r>
            <a:r>
              <a:rPr lang="ru-RU" sz="1200" b="1" dirty="0" err="1">
                <a:solidFill>
                  <a:srgbClr val="000000"/>
                </a:solidFill>
              </a:rPr>
              <a:t>млн.т</a:t>
            </a:r>
            <a:r>
              <a:rPr lang="ru-RU" sz="1200" b="1" dirty="0">
                <a:solidFill>
                  <a:srgbClr val="000000"/>
                </a:solidFill>
              </a:rPr>
              <a:t>. (140 млн. т. по категориям А+В1+С1+В1+С2) при ресурсах в Республике Татарстан от 2 до 7 </a:t>
            </a:r>
            <a:r>
              <a:rPr lang="ru-RU" sz="1200" b="1" dirty="0" err="1">
                <a:solidFill>
                  <a:srgbClr val="000000"/>
                </a:solidFill>
              </a:rPr>
              <a:t>млрд.т</a:t>
            </a:r>
            <a:r>
              <a:rPr lang="ru-RU" sz="1200" b="1" dirty="0">
                <a:solidFill>
                  <a:srgbClr val="000000"/>
                </a:solidFill>
              </a:rPr>
              <a:t>., в Российской Федерации до 115 </a:t>
            </a:r>
            <a:r>
              <a:rPr lang="ru-RU" sz="1200" b="1" dirty="0" err="1">
                <a:solidFill>
                  <a:srgbClr val="000000"/>
                </a:solidFill>
              </a:rPr>
              <a:t>млрд.т</a:t>
            </a:r>
            <a:r>
              <a:rPr lang="ru-RU" sz="1200" dirty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DE4040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88315" y="60212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C00000"/>
                </a:solidFill>
                <a:cs typeface="Arial" charset="0"/>
              </a:rPr>
              <a:t>Доля трудноизвлекаемых запасов составляет 84 % </a:t>
            </a:r>
          </a:p>
        </p:txBody>
      </p:sp>
      <p:sp>
        <p:nvSpPr>
          <p:cNvPr id="14" name="Номер слайда 3"/>
          <p:cNvSpPr txBox="1">
            <a:spLocks noGrp="1"/>
          </p:cNvSpPr>
          <p:nvPr/>
        </p:nvSpPr>
        <p:spPr bwMode="auto">
          <a:xfrm>
            <a:off x="162638" y="0"/>
            <a:ext cx="798437" cy="90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642634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с двумя скругленными противолежащими углами 50"/>
          <p:cNvSpPr/>
          <p:nvPr/>
        </p:nvSpPr>
        <p:spPr>
          <a:xfrm>
            <a:off x="2261574" y="1455520"/>
            <a:ext cx="5202578" cy="677336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651314"/>
            <a:ext cx="5832648" cy="401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10092445" y="5876945"/>
            <a:ext cx="566738" cy="98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200000"/>
              </a:lnSpc>
              <a:spcBef>
                <a:spcPts val="1200"/>
              </a:spcBef>
              <a:spcAft>
                <a:spcPct val="0"/>
              </a:spcAft>
              <a:buNone/>
              <a:defRPr/>
            </a:pPr>
            <a:r>
              <a:rPr lang="en-US" alt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ragmatica MediumITT" pitchFamily="34" charset="0"/>
                <a:cs typeface="Arial" charset="0"/>
              </a:rPr>
              <a:t>4</a:t>
            </a:r>
            <a:endParaRPr lang="ru-RU" altLang="ru-RU" sz="240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ragmatica MediumITT" pitchFamily="34" charset="0"/>
              <a:cs typeface="Arial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30" y="2086098"/>
            <a:ext cx="1455078" cy="174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683" y="4625623"/>
            <a:ext cx="1451087" cy="174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7717302" y="1412066"/>
            <a:ext cx="2594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85725" defTabSz="457200" fontAlgn="auto">
              <a:spcBef>
                <a:spcPts val="0"/>
              </a:spcBef>
              <a:spcAft>
                <a:spcPts val="1200"/>
              </a:spcAft>
              <a:defRPr sz="1400" b="1">
                <a:solidFill>
                  <a:srgbClr val="000000"/>
                </a:solidFill>
                <a:latin typeface="Arial"/>
              </a:defRPr>
            </a:lvl1pPr>
          </a:lstStyle>
          <a:p>
            <a:pPr algn="ctr"/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</a:rPr>
              <a:t>10 % </a:t>
            </a:r>
            <a:r>
              <a:rPr lang="ru-RU" dirty="0">
                <a:solidFill>
                  <a:srgbClr val="00A268"/>
                </a:solidFill>
                <a:latin typeface="Arial" panose="020B0604020202020204" pitchFamily="34" charset="0"/>
              </a:rPr>
              <a:t>ФОНДА ЕЖЕГОДНО ОХВАЧЕНО МУН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17302" y="3900698"/>
            <a:ext cx="2594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85725" algn="ctr" defTabSz="457200" fontAlgn="auto">
              <a:spcBef>
                <a:spcPts val="0"/>
              </a:spcBef>
              <a:spcAft>
                <a:spcPts val="1200"/>
              </a:spcAft>
              <a:defRPr sz="1800">
                <a:solidFill>
                  <a:srgbClr val="00A2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b="1" i="1" dirty="0">
                <a:solidFill>
                  <a:srgbClr val="FF0000"/>
                </a:solidFill>
              </a:rPr>
              <a:t>27 %</a:t>
            </a:r>
            <a:r>
              <a:rPr lang="ru-RU" sz="1400" b="1" dirty="0"/>
              <a:t> ГОДОВОЙ ДОБЫЧИ ОБЕСПЕЧЕНО МУН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49066" y="1458826"/>
            <a:ext cx="5115086" cy="5616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85725" defTabSz="457200" fontAlgn="auto">
              <a:spcBef>
                <a:spcPts val="0"/>
              </a:spcBef>
              <a:spcAft>
                <a:spcPts val="1200"/>
              </a:spcAft>
              <a:defRPr sz="1400" b="1">
                <a:solidFill>
                  <a:srgbClr val="000000"/>
                </a:solidFill>
                <a:latin typeface="Arial"/>
              </a:defRPr>
            </a:lvl1pPr>
          </a:lstStyle>
          <a:p>
            <a:pPr marL="180975" lvl="1" indent="-180975" fontAlgn="base">
              <a:spcBef>
                <a:spcPct val="0"/>
              </a:spcBef>
              <a:spcAft>
                <a:spcPts val="300"/>
              </a:spcAft>
              <a:buClr>
                <a:srgbClr val="00B47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solidFill>
                  <a:prstClr val="black"/>
                </a:solidFill>
                <a:cs typeface="Arial" panose="020B0604020202020204" pitchFamily="34" charset="0"/>
              </a:rPr>
              <a:t>Активный рост доли тепловых методов добычи</a:t>
            </a:r>
          </a:p>
          <a:p>
            <a:pPr marL="180975" lvl="1" indent="-180975" fontAlgn="base">
              <a:spcBef>
                <a:spcPct val="0"/>
              </a:spcBef>
              <a:spcAft>
                <a:spcPts val="300"/>
              </a:spcAft>
              <a:buClr>
                <a:srgbClr val="00B47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solidFill>
                  <a:prstClr val="black"/>
                </a:solidFill>
                <a:cs typeface="Arial" panose="020B0604020202020204" pitchFamily="34" charset="0"/>
              </a:rPr>
              <a:t>5,6 % добычи по компании</a:t>
            </a:r>
          </a:p>
        </p:txBody>
      </p:sp>
      <p:sp>
        <p:nvSpPr>
          <p:cNvPr id="38" name="Rectangle 52"/>
          <p:cNvSpPr>
            <a:spLocks noChangeArrowheads="1"/>
          </p:cNvSpPr>
          <p:nvPr/>
        </p:nvSpPr>
        <p:spPr bwMode="auto">
          <a:xfrm>
            <a:off x="2033562" y="2459976"/>
            <a:ext cx="5425618" cy="307777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pPr marL="85725" algn="ctr" defTabSz="457200" fontAlgn="base">
              <a:spcBef>
                <a:spcPct val="0"/>
              </a:spcBef>
              <a:spcAft>
                <a:spcPts val="1200"/>
              </a:spcAft>
            </a:pPr>
            <a:r>
              <a:rPr lang="ru-RU" altLang="ru-RU" sz="1400" b="1" dirty="0">
                <a:solidFill>
                  <a:srgbClr val="00A268"/>
                </a:solidFill>
                <a:cs typeface="Arial" panose="020B0604020202020204" pitchFamily="34" charset="0"/>
              </a:rPr>
              <a:t>ДОПОЛНИТЕЛЬНАЯ ДОБЫЧА НЕФТИ, ТЫС. ТОНН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95600" y="-27384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FFFFFF"/>
                </a:solidFill>
                <a:latin typeface="PragmaticaITT"/>
              </a:rPr>
              <a:t>Повышение КИН с использованием </a:t>
            </a:r>
            <a:br>
              <a:rPr lang="ru-RU" altLang="ru-RU" sz="2800" b="1" dirty="0">
                <a:solidFill>
                  <a:srgbClr val="FFFFFF"/>
                </a:solidFill>
                <a:latin typeface="PragmaticaITT"/>
              </a:rPr>
            </a:br>
            <a:r>
              <a:rPr lang="ru-RU" altLang="ru-RU" sz="2800" b="1" dirty="0">
                <a:solidFill>
                  <a:srgbClr val="FFFFFF"/>
                </a:solidFill>
                <a:latin typeface="PragmaticaITT"/>
              </a:rPr>
              <a:t>высокоэффективных МУН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76981" y="0"/>
            <a:ext cx="755650" cy="981075"/>
          </a:xfrm>
        </p:spPr>
        <p:txBody>
          <a:bodyPr/>
          <a:lstStyle/>
          <a:p>
            <a:pPr>
              <a:defRPr/>
            </a:pPr>
            <a:fld id="{43C0CCE0-3575-4A6D-B5A2-255098647C2B}" type="slidenum">
              <a:rPr lang="ru-RU" sz="3200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ru-RU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25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2423592" y="292586"/>
            <a:ext cx="82444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ragmatica MediumIT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FFFFFF"/>
                </a:solidFill>
                <a:latin typeface="PragmaticaITT"/>
                <a:cs typeface="Arial" panose="020B0604020202020204" pitchFamily="34" charset="0"/>
              </a:rPr>
              <a:t>Фонд скважин СВН на </a:t>
            </a:r>
            <a:r>
              <a:rPr lang="ru-RU" altLang="ru-RU" sz="2800" b="1" dirty="0">
                <a:solidFill>
                  <a:srgbClr val="FFFFFF"/>
                </a:solidFill>
                <a:latin typeface="PragmaticaITT"/>
                <a:cs typeface="Arial" panose="020B0604020202020204" pitchFamily="34" charset="0"/>
              </a:rPr>
              <a:t>01.04.2018г.</a:t>
            </a:r>
          </a:p>
        </p:txBody>
      </p:sp>
      <p:sp>
        <p:nvSpPr>
          <p:cNvPr id="3075" name="Номер слайда 2"/>
          <p:cNvSpPr txBox="1">
            <a:spLocks/>
          </p:cNvSpPr>
          <p:nvPr/>
        </p:nvSpPr>
        <p:spPr bwMode="auto">
          <a:xfrm>
            <a:off x="93133" y="2103"/>
            <a:ext cx="827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ragmatica MediumIT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236839C-E0C0-4A44-9A56-34C09E607388}" type="slidenum">
              <a:rPr lang="ru-RU" altLang="ru-RU" sz="3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417393"/>
              </p:ext>
            </p:extLst>
          </p:nvPr>
        </p:nvGraphicFramePr>
        <p:xfrm>
          <a:off x="2027104" y="1553377"/>
          <a:ext cx="7921127" cy="4263527"/>
        </p:xfrm>
        <a:graphic>
          <a:graphicData uri="http://schemas.openxmlformats.org/drawingml/2006/table">
            <a:tbl>
              <a:tblPr/>
              <a:tblGrid>
                <a:gridCol w="4441035"/>
                <a:gridCol w="3480092"/>
              </a:tblGrid>
              <a:tr h="613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Пробурено,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скв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т.ч.парных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скв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(для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SAGDI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т.ч.пароциклических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скв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Э/ф добывающих,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скв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Э/ф нагнетательных,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скв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Д/ф добывающих,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скв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т.ч.парных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скв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т.ч.пароциклических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скв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Д/ф нагнетательных,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скв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т.ч.парных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скв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т.ч.пароциклических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скв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295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2462921" y="292585"/>
            <a:ext cx="8244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ragmatica MediumIT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FFFF"/>
                </a:solidFill>
                <a:latin typeface="PragmaticaITT"/>
                <a:cs typeface="Arial" panose="020B0604020202020204" pitchFamily="34" charset="0"/>
              </a:rPr>
              <a:t>Добыча СВН на 01.04.2018г.</a:t>
            </a:r>
          </a:p>
        </p:txBody>
      </p:sp>
      <p:sp>
        <p:nvSpPr>
          <p:cNvPr id="3075" name="Номер слайда 2"/>
          <p:cNvSpPr txBox="1">
            <a:spLocks/>
          </p:cNvSpPr>
          <p:nvPr/>
        </p:nvSpPr>
        <p:spPr bwMode="auto">
          <a:xfrm>
            <a:off x="93133" y="2103"/>
            <a:ext cx="827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ragmatica MediumIT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236839C-E0C0-4A44-9A56-34C09E607388}" type="slidenum">
              <a:rPr lang="ru-RU" altLang="ru-RU" sz="3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290592"/>
              </p:ext>
            </p:extLst>
          </p:nvPr>
        </p:nvGraphicFramePr>
        <p:xfrm>
          <a:off x="1685582" y="1565419"/>
          <a:ext cx="8174514" cy="4009117"/>
        </p:xfrm>
        <a:graphic>
          <a:graphicData uri="http://schemas.openxmlformats.org/drawingml/2006/table">
            <a:tbl>
              <a:tblPr/>
              <a:tblGrid>
                <a:gridCol w="4593297"/>
                <a:gridCol w="3581217"/>
              </a:tblGrid>
              <a:tr h="8916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НБЗ,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НИЗ,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Текущая добыча нефти, т/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5170,0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(37220 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b/d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Текущая добыча жидкости, т/сут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31750,0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3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Текущая закачка пара, т/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сут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19400,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30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ПНО,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т/т (текущее)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604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2423592" y="292586"/>
            <a:ext cx="8244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ragmatica MediumIT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FFFF"/>
                </a:solidFill>
                <a:latin typeface="PragmaticaITT"/>
                <a:cs typeface="Arial" panose="020B0604020202020204" pitchFamily="34" charset="0"/>
              </a:rPr>
              <a:t>Динамика добычи СВН</a:t>
            </a:r>
          </a:p>
        </p:txBody>
      </p:sp>
      <p:sp>
        <p:nvSpPr>
          <p:cNvPr id="3075" name="Номер слайда 2"/>
          <p:cNvSpPr txBox="1">
            <a:spLocks/>
          </p:cNvSpPr>
          <p:nvPr/>
        </p:nvSpPr>
        <p:spPr bwMode="auto">
          <a:xfrm>
            <a:off x="135467" y="0"/>
            <a:ext cx="827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ragmatica MediumIT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236839C-E0C0-4A44-9A56-34C09E607388}" type="slidenum">
              <a:rPr lang="ru-RU" altLang="ru-RU" sz="3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1524000" y="993776"/>
          <a:ext cx="9108504" cy="5315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2721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2423592" y="292586"/>
            <a:ext cx="799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ragmatica MediumIT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FFFF"/>
                </a:solidFill>
                <a:latin typeface="PragmaticaITT"/>
                <a:cs typeface="Arial" panose="020B0604020202020204" pitchFamily="34" charset="0"/>
              </a:rPr>
              <a:t>Показатели разработки скважин СВН</a:t>
            </a:r>
          </a:p>
        </p:txBody>
      </p:sp>
      <p:sp>
        <p:nvSpPr>
          <p:cNvPr id="3075" name="Номер слайда 2"/>
          <p:cNvSpPr txBox="1">
            <a:spLocks/>
          </p:cNvSpPr>
          <p:nvPr/>
        </p:nvSpPr>
        <p:spPr bwMode="auto">
          <a:xfrm>
            <a:off x="118533" y="0"/>
            <a:ext cx="827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ragmatica MediumIT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ragmatica MediumIT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ragmatica MediumI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830518"/>
              </p:ext>
            </p:extLst>
          </p:nvPr>
        </p:nvGraphicFramePr>
        <p:xfrm>
          <a:off x="2447122" y="981075"/>
          <a:ext cx="6997377" cy="279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122" y="3914163"/>
            <a:ext cx="6997378" cy="294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72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196752"/>
            <a:ext cx="4032448" cy="264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529" y="-45538"/>
            <a:ext cx="10746657" cy="1072150"/>
          </a:xfrm>
          <a:noFill/>
          <a:ln>
            <a:miter lim="800000"/>
            <a:headEnd/>
            <a:tailEnd/>
          </a:ln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400" b="1" dirty="0">
                <a:latin typeface="PragmaticaITT"/>
                <a:cs typeface="Arial" panose="020B0604020202020204" pitchFamily="34" charset="0"/>
              </a:rPr>
              <a:t>Инновации Компании «Татнефть» </a:t>
            </a:r>
            <a:br>
              <a:rPr lang="ru-RU" altLang="ru-RU" sz="2400" b="1" dirty="0">
                <a:latin typeface="PragmaticaITT"/>
                <a:cs typeface="Arial" panose="020B0604020202020204" pitchFamily="34" charset="0"/>
              </a:rPr>
            </a:br>
            <a:r>
              <a:rPr lang="ru-RU" altLang="ru-RU" sz="2400" b="1" dirty="0">
                <a:latin typeface="PragmaticaITT"/>
                <a:cs typeface="Arial" panose="020B0604020202020204" pitchFamily="34" charset="0"/>
              </a:rPr>
              <a:t>в развитии и внедрении технологий добычи СВН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51984" y="3861049"/>
            <a:ext cx="504056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kern="0" dirty="0">
                <a:solidFill>
                  <a:srgbClr val="00A268"/>
                </a:solidFill>
                <a:latin typeface="Times New Roman" pitchFamily="18" charset="0"/>
                <a:cs typeface="Times New Roman" pitchFamily="18" charset="0"/>
              </a:rPr>
              <a:t>Компания «Татнефть» - один из лидеров </a:t>
            </a:r>
          </a:p>
          <a:p>
            <a:pPr algn="ctr">
              <a:defRPr/>
            </a:pPr>
            <a:r>
              <a:rPr lang="ru-RU" sz="1300" b="1" kern="0" dirty="0">
                <a:solidFill>
                  <a:srgbClr val="00A268"/>
                </a:solidFill>
                <a:latin typeface="Times New Roman" pitchFamily="18" charset="0"/>
                <a:cs typeface="Times New Roman" pitchFamily="18" charset="0"/>
              </a:rPr>
              <a:t>по числу патентов по технологии теплового воздействия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6978048" y="6393541"/>
            <a:ext cx="3689953" cy="38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Pragmatica" pitchFamily="2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Pragmatica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Pragmatica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Pragmatica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Pragmatica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000" b="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Кроме того, </a:t>
            </a:r>
            <a:r>
              <a:rPr lang="ru-RU" sz="1000" b="0" dirty="0">
                <a:solidFill>
                  <a:srgbClr val="FF0000"/>
                </a:solidFill>
                <a:latin typeface="Arial" charset="0"/>
                <a:cs typeface="Arial" pitchFamily="34" charset="0"/>
              </a:rPr>
              <a:t>2</a:t>
            </a:r>
            <a:r>
              <a:rPr lang="ru-RU" sz="1000" b="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 зарубежных патента  (Канады и Ирана)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28048" y="908721"/>
            <a:ext cx="389549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kern="0" dirty="0">
                <a:solidFill>
                  <a:srgbClr val="00A268"/>
                </a:solidFill>
                <a:latin typeface="Times New Roman" pitchFamily="18" charset="0"/>
                <a:cs typeface="Times New Roman" pitchFamily="18" charset="0"/>
              </a:rPr>
              <a:t>Динамика роста числа объектов интеллектуальной собственности в области СВН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65" y="4043884"/>
            <a:ext cx="4287912" cy="269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4365104"/>
            <a:ext cx="1613753" cy="201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056" y="4365105"/>
            <a:ext cx="3048448" cy="19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1013702" y="3714854"/>
            <a:ext cx="504056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kern="0" dirty="0">
                <a:solidFill>
                  <a:srgbClr val="00A268"/>
                </a:solidFill>
                <a:latin typeface="Times New Roman" pitchFamily="18" charset="0"/>
                <a:cs typeface="Times New Roman" pitchFamily="18" charset="0"/>
              </a:rPr>
              <a:t>Динамика результативности технологий</a:t>
            </a:r>
          </a:p>
        </p:txBody>
      </p:sp>
      <p:pic>
        <p:nvPicPr>
          <p:cNvPr id="12" name="Picture 2" descr="C:\Users\garifullinMZ\Desktop\Презентации\фото СВН\18-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133606"/>
            <a:ext cx="3670618" cy="250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76981" y="0"/>
            <a:ext cx="755650" cy="981075"/>
          </a:xfrm>
        </p:spPr>
        <p:txBody>
          <a:bodyPr/>
          <a:lstStyle/>
          <a:p>
            <a:pPr>
              <a:defRPr/>
            </a:pPr>
            <a:fld id="{43C0CCE0-3575-4A6D-B5A2-255098647C2B}" type="slidenum">
              <a:rPr lang="ru-RU" sz="3200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ru-RU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0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agmaticaITT"/>
        <a:ea typeface=""/>
        <a:cs typeface=""/>
      </a:majorFont>
      <a:minorFont>
        <a:latin typeface="PragmaticaIT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TATNEFT_new_style_short">
  <a:themeElements>
    <a:clrScheme name="TATNEFT_new_style_short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26A"/>
      </a:accent1>
      <a:accent2>
        <a:srgbClr val="DE4040"/>
      </a:accent2>
      <a:accent3>
        <a:srgbClr val="FFFFFF"/>
      </a:accent3>
      <a:accent4>
        <a:srgbClr val="000000"/>
      </a:accent4>
      <a:accent5>
        <a:srgbClr val="AACEB9"/>
      </a:accent5>
      <a:accent6>
        <a:srgbClr val="C93939"/>
      </a:accent6>
      <a:hlink>
        <a:srgbClr val="00A26A"/>
      </a:hlink>
      <a:folHlink>
        <a:srgbClr val="8C8C8C"/>
      </a:folHlink>
    </a:clrScheme>
    <a:fontScheme name="TATNEFT_new_style_sh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ATNEFT_new_style_sho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00A26A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00A26A"/>
        </a:hlink>
        <a:folHlink>
          <a:srgbClr val="8C8C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TATNEFT_new_style_short">
  <a:themeElements>
    <a:clrScheme name="TATNEFT_new_style_short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26A"/>
      </a:accent1>
      <a:accent2>
        <a:srgbClr val="DE4040"/>
      </a:accent2>
      <a:accent3>
        <a:srgbClr val="FFFFFF"/>
      </a:accent3>
      <a:accent4>
        <a:srgbClr val="000000"/>
      </a:accent4>
      <a:accent5>
        <a:srgbClr val="AACEB9"/>
      </a:accent5>
      <a:accent6>
        <a:srgbClr val="C93939"/>
      </a:accent6>
      <a:hlink>
        <a:srgbClr val="00A26A"/>
      </a:hlink>
      <a:folHlink>
        <a:srgbClr val="8C8C8C"/>
      </a:folHlink>
    </a:clrScheme>
    <a:fontScheme name="TATNEFT_new_style_sh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ATNEFT_new_style_sho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00A26A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00A26A"/>
        </a:hlink>
        <a:folHlink>
          <a:srgbClr val="8C8C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TATNEFT_new_style_short">
  <a:themeElements>
    <a:clrScheme name="TATNEFT_new_style_short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26A"/>
      </a:accent1>
      <a:accent2>
        <a:srgbClr val="DE4040"/>
      </a:accent2>
      <a:accent3>
        <a:srgbClr val="FFFFFF"/>
      </a:accent3>
      <a:accent4>
        <a:srgbClr val="000000"/>
      </a:accent4>
      <a:accent5>
        <a:srgbClr val="AACEB9"/>
      </a:accent5>
      <a:accent6>
        <a:srgbClr val="C93939"/>
      </a:accent6>
      <a:hlink>
        <a:srgbClr val="00A26A"/>
      </a:hlink>
      <a:folHlink>
        <a:srgbClr val="8C8C8C"/>
      </a:folHlink>
    </a:clrScheme>
    <a:fontScheme name="TATNEFT_new_style_sh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ATNEFT_new_style_sho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00A26A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00A26A"/>
        </a:hlink>
        <a:folHlink>
          <a:srgbClr val="8C8C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agmaticaITT"/>
        <a:ea typeface=""/>
        <a:cs typeface=""/>
      </a:majorFont>
      <a:minorFont>
        <a:latin typeface="PragmaticaIT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agmaticaITT"/>
        <a:ea typeface=""/>
        <a:cs typeface=""/>
      </a:majorFont>
      <a:minorFont>
        <a:latin typeface="PragmaticaIT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TATNEFT_new_style_short">
  <a:themeElements>
    <a:clrScheme name="TATNEFT_new_style_short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26A"/>
      </a:accent1>
      <a:accent2>
        <a:srgbClr val="DE4040"/>
      </a:accent2>
      <a:accent3>
        <a:srgbClr val="FFFFFF"/>
      </a:accent3>
      <a:accent4>
        <a:srgbClr val="000000"/>
      </a:accent4>
      <a:accent5>
        <a:srgbClr val="AACEB9"/>
      </a:accent5>
      <a:accent6>
        <a:srgbClr val="C93939"/>
      </a:accent6>
      <a:hlink>
        <a:srgbClr val="00A26A"/>
      </a:hlink>
      <a:folHlink>
        <a:srgbClr val="8C8C8C"/>
      </a:folHlink>
    </a:clrScheme>
    <a:fontScheme name="TATNEFT_new_style_sh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ATNEFT_new_style_sho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00A26A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00A26A"/>
        </a:hlink>
        <a:folHlink>
          <a:srgbClr val="8C8C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TATNEFT_new_style_short">
  <a:themeElements>
    <a:clrScheme name="TATNEFT_new_style_short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26A"/>
      </a:accent1>
      <a:accent2>
        <a:srgbClr val="DE4040"/>
      </a:accent2>
      <a:accent3>
        <a:srgbClr val="FFFFFF"/>
      </a:accent3>
      <a:accent4>
        <a:srgbClr val="000000"/>
      </a:accent4>
      <a:accent5>
        <a:srgbClr val="AACEB9"/>
      </a:accent5>
      <a:accent6>
        <a:srgbClr val="C93939"/>
      </a:accent6>
      <a:hlink>
        <a:srgbClr val="00A26A"/>
      </a:hlink>
      <a:folHlink>
        <a:srgbClr val="8C8C8C"/>
      </a:folHlink>
    </a:clrScheme>
    <a:fontScheme name="TATNEFT_new_style_sh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ATNEFT_new_style_sho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00A26A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00A26A"/>
        </a:hlink>
        <a:folHlink>
          <a:srgbClr val="8C8C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7_Оформление по умолчанию">
  <a:themeElements>
    <a:clrScheme name="TN_1">
      <a:dk1>
        <a:srgbClr val="000000"/>
      </a:dk1>
      <a:lt1>
        <a:srgbClr val="FFFFFF"/>
      </a:lt1>
      <a:dk2>
        <a:srgbClr val="177B57"/>
      </a:dk2>
      <a:lt2>
        <a:srgbClr val="A5A5A5"/>
      </a:lt2>
      <a:accent1>
        <a:srgbClr val="808082"/>
      </a:accent1>
      <a:accent2>
        <a:srgbClr val="F03C46"/>
      </a:accent2>
      <a:accent3>
        <a:srgbClr val="B2B2B2"/>
      </a:accent3>
      <a:accent4>
        <a:srgbClr val="008756"/>
      </a:accent4>
      <a:accent5>
        <a:srgbClr val="0B3D2B"/>
      </a:accent5>
      <a:accent6>
        <a:srgbClr val="00B473"/>
      </a:accent6>
      <a:hlink>
        <a:srgbClr val="5BAD82"/>
      </a:hlink>
      <a:folHlink>
        <a:srgbClr val="8EC6A1"/>
      </a:folHlink>
    </a:clrScheme>
    <a:fontScheme name="Оформление по умолчанию">
      <a:majorFont>
        <a:latin typeface="PragmaticaITT"/>
        <a:ea typeface=""/>
        <a:cs typeface=""/>
      </a:majorFont>
      <a:minorFont>
        <a:latin typeface="PragmaticaIT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8_Оформление по умолчанию">
  <a:themeElements>
    <a:clrScheme name="TN_1">
      <a:dk1>
        <a:srgbClr val="000000"/>
      </a:dk1>
      <a:lt1>
        <a:srgbClr val="FFFFFF"/>
      </a:lt1>
      <a:dk2>
        <a:srgbClr val="177B57"/>
      </a:dk2>
      <a:lt2>
        <a:srgbClr val="A5A5A5"/>
      </a:lt2>
      <a:accent1>
        <a:srgbClr val="808082"/>
      </a:accent1>
      <a:accent2>
        <a:srgbClr val="F03C46"/>
      </a:accent2>
      <a:accent3>
        <a:srgbClr val="B2B2B2"/>
      </a:accent3>
      <a:accent4>
        <a:srgbClr val="008756"/>
      </a:accent4>
      <a:accent5>
        <a:srgbClr val="0B3D2B"/>
      </a:accent5>
      <a:accent6>
        <a:srgbClr val="00B473"/>
      </a:accent6>
      <a:hlink>
        <a:srgbClr val="5BAD82"/>
      </a:hlink>
      <a:folHlink>
        <a:srgbClr val="8EC6A1"/>
      </a:folHlink>
    </a:clrScheme>
    <a:fontScheme name="Оформление по умолчанию">
      <a:majorFont>
        <a:latin typeface="PragmaticaITT"/>
        <a:ea typeface=""/>
        <a:cs typeface=""/>
      </a:majorFont>
      <a:minorFont>
        <a:latin typeface="PragmaticaIT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9_Оформление по умолчанию">
  <a:themeElements>
    <a:clrScheme name="TN_1">
      <a:dk1>
        <a:srgbClr val="000000"/>
      </a:dk1>
      <a:lt1>
        <a:srgbClr val="FFFFFF"/>
      </a:lt1>
      <a:dk2>
        <a:srgbClr val="177B57"/>
      </a:dk2>
      <a:lt2>
        <a:srgbClr val="A5A5A5"/>
      </a:lt2>
      <a:accent1>
        <a:srgbClr val="808082"/>
      </a:accent1>
      <a:accent2>
        <a:srgbClr val="F03C46"/>
      </a:accent2>
      <a:accent3>
        <a:srgbClr val="B2B2B2"/>
      </a:accent3>
      <a:accent4>
        <a:srgbClr val="008756"/>
      </a:accent4>
      <a:accent5>
        <a:srgbClr val="0B3D2B"/>
      </a:accent5>
      <a:accent6>
        <a:srgbClr val="00B473"/>
      </a:accent6>
      <a:hlink>
        <a:srgbClr val="5BAD82"/>
      </a:hlink>
      <a:folHlink>
        <a:srgbClr val="8EC6A1"/>
      </a:folHlink>
    </a:clrScheme>
    <a:fontScheme name="Оформление по умолчанию">
      <a:majorFont>
        <a:latin typeface="PragmaticaITT"/>
        <a:ea typeface=""/>
        <a:cs typeface=""/>
      </a:majorFont>
      <a:minorFont>
        <a:latin typeface="PragmaticaIT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agmaticaITT"/>
        <a:ea typeface=""/>
        <a:cs typeface=""/>
      </a:majorFont>
      <a:minorFont>
        <a:latin typeface="PragmaticaIT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ATNEFT_new_style_short">
  <a:themeElements>
    <a:clrScheme name="TATNEFT_new_style_short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26A"/>
      </a:accent1>
      <a:accent2>
        <a:srgbClr val="DE4040"/>
      </a:accent2>
      <a:accent3>
        <a:srgbClr val="FFFFFF"/>
      </a:accent3>
      <a:accent4>
        <a:srgbClr val="000000"/>
      </a:accent4>
      <a:accent5>
        <a:srgbClr val="AACEB9"/>
      </a:accent5>
      <a:accent6>
        <a:srgbClr val="C93939"/>
      </a:accent6>
      <a:hlink>
        <a:srgbClr val="00A26A"/>
      </a:hlink>
      <a:folHlink>
        <a:srgbClr val="8C8C8C"/>
      </a:folHlink>
    </a:clrScheme>
    <a:fontScheme name="TATNEFT_new_style_sh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ATNEFT_new_style_sho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00A26A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00A26A"/>
        </a:hlink>
        <a:folHlink>
          <a:srgbClr val="8C8C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_TATNEFT_new_style_short">
  <a:themeElements>
    <a:clrScheme name="TATNEFT_new_style_short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26A"/>
      </a:accent1>
      <a:accent2>
        <a:srgbClr val="DE4040"/>
      </a:accent2>
      <a:accent3>
        <a:srgbClr val="FFFFFF"/>
      </a:accent3>
      <a:accent4>
        <a:srgbClr val="000000"/>
      </a:accent4>
      <a:accent5>
        <a:srgbClr val="AACEB9"/>
      </a:accent5>
      <a:accent6>
        <a:srgbClr val="C93939"/>
      </a:accent6>
      <a:hlink>
        <a:srgbClr val="00A26A"/>
      </a:hlink>
      <a:folHlink>
        <a:srgbClr val="8C8C8C"/>
      </a:folHlink>
    </a:clrScheme>
    <a:fontScheme name="TATNEFT_new_style_sh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ATNEFT_new_style_sho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00A26A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00A26A"/>
        </a:hlink>
        <a:folHlink>
          <a:srgbClr val="8C8C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agmaticaITT"/>
        <a:ea typeface=""/>
        <a:cs typeface=""/>
      </a:majorFont>
      <a:minorFont>
        <a:latin typeface="PragmaticaIT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ragmatica MediumIT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ragmatica MediumITT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agmaticaITT"/>
        <a:ea typeface=""/>
        <a:cs typeface=""/>
      </a:majorFont>
      <a:minorFont>
        <a:latin typeface="PragmaticaIT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agmaticaITT"/>
        <a:ea typeface=""/>
        <a:cs typeface=""/>
      </a:majorFont>
      <a:minorFont>
        <a:latin typeface="PragmaticaIT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ATNEFT_new_style_short">
  <a:themeElements>
    <a:clrScheme name="TATNEFT_new_style_short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26A"/>
      </a:accent1>
      <a:accent2>
        <a:srgbClr val="DE4040"/>
      </a:accent2>
      <a:accent3>
        <a:srgbClr val="FFFFFF"/>
      </a:accent3>
      <a:accent4>
        <a:srgbClr val="000000"/>
      </a:accent4>
      <a:accent5>
        <a:srgbClr val="AACEB9"/>
      </a:accent5>
      <a:accent6>
        <a:srgbClr val="C93939"/>
      </a:accent6>
      <a:hlink>
        <a:srgbClr val="00A26A"/>
      </a:hlink>
      <a:folHlink>
        <a:srgbClr val="8C8C8C"/>
      </a:folHlink>
    </a:clrScheme>
    <a:fontScheme name="TATNEFT_new_style_sh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ATNEFT_new_style_sho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00A26A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00A26A"/>
        </a:hlink>
        <a:folHlink>
          <a:srgbClr val="8C8C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TATNEFT_new_style_short">
  <a:themeElements>
    <a:clrScheme name="TATNEFT_new_style_short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26A"/>
      </a:accent1>
      <a:accent2>
        <a:srgbClr val="DE4040"/>
      </a:accent2>
      <a:accent3>
        <a:srgbClr val="FFFFFF"/>
      </a:accent3>
      <a:accent4>
        <a:srgbClr val="000000"/>
      </a:accent4>
      <a:accent5>
        <a:srgbClr val="AACEB9"/>
      </a:accent5>
      <a:accent6>
        <a:srgbClr val="C93939"/>
      </a:accent6>
      <a:hlink>
        <a:srgbClr val="00A26A"/>
      </a:hlink>
      <a:folHlink>
        <a:srgbClr val="8C8C8C"/>
      </a:folHlink>
    </a:clrScheme>
    <a:fontScheme name="TATNEFT_new_style_sh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ATNEFT_new_style_sho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00A26A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00A26A"/>
        </a:hlink>
        <a:folHlink>
          <a:srgbClr val="8C8C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TATNEFT_new_style_short">
  <a:themeElements>
    <a:clrScheme name="TATNEFT_new_style_short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26A"/>
      </a:accent1>
      <a:accent2>
        <a:srgbClr val="DE4040"/>
      </a:accent2>
      <a:accent3>
        <a:srgbClr val="FFFFFF"/>
      </a:accent3>
      <a:accent4>
        <a:srgbClr val="000000"/>
      </a:accent4>
      <a:accent5>
        <a:srgbClr val="AACEB9"/>
      </a:accent5>
      <a:accent6>
        <a:srgbClr val="C93939"/>
      </a:accent6>
      <a:hlink>
        <a:srgbClr val="00A26A"/>
      </a:hlink>
      <a:folHlink>
        <a:srgbClr val="8C8C8C"/>
      </a:folHlink>
    </a:clrScheme>
    <a:fontScheme name="TATNEFT_new_style_sh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ATNEFT_new_style_sho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00A26A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00A26A"/>
        </a:hlink>
        <a:folHlink>
          <a:srgbClr val="8C8C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TATNEFT_new_style_short">
  <a:themeElements>
    <a:clrScheme name="TATNEFT_new_style_short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26A"/>
      </a:accent1>
      <a:accent2>
        <a:srgbClr val="DE4040"/>
      </a:accent2>
      <a:accent3>
        <a:srgbClr val="FFFFFF"/>
      </a:accent3>
      <a:accent4>
        <a:srgbClr val="000000"/>
      </a:accent4>
      <a:accent5>
        <a:srgbClr val="AACEB9"/>
      </a:accent5>
      <a:accent6>
        <a:srgbClr val="C93939"/>
      </a:accent6>
      <a:hlink>
        <a:srgbClr val="00A26A"/>
      </a:hlink>
      <a:folHlink>
        <a:srgbClr val="8C8C8C"/>
      </a:folHlink>
    </a:clrScheme>
    <a:fontScheme name="TATNEFT_new_style_sh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ATNEFT_new_style_sho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TNEFT_new_style_shor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00A26A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TNEFT_new_style_short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26A"/>
        </a:accent1>
        <a:accent2>
          <a:srgbClr val="DE4040"/>
        </a:accent2>
        <a:accent3>
          <a:srgbClr val="FFFFFF"/>
        </a:accent3>
        <a:accent4>
          <a:srgbClr val="000000"/>
        </a:accent4>
        <a:accent5>
          <a:srgbClr val="AACEB9"/>
        </a:accent5>
        <a:accent6>
          <a:srgbClr val="C93939"/>
        </a:accent6>
        <a:hlink>
          <a:srgbClr val="00A26A"/>
        </a:hlink>
        <a:folHlink>
          <a:srgbClr val="8C8C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2707</Words>
  <Application>Microsoft Office PowerPoint</Application>
  <PresentationFormat>Широкоэкранный</PresentationFormat>
  <Paragraphs>613</Paragraphs>
  <Slides>24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55" baseType="lpstr">
      <vt:lpstr>Arial</vt:lpstr>
      <vt:lpstr>Calibri</vt:lpstr>
      <vt:lpstr>Pragmatica</vt:lpstr>
      <vt:lpstr>Pragmatica MediumITT</vt:lpstr>
      <vt:lpstr>PragmaticaITT</vt:lpstr>
      <vt:lpstr>Times New Roman</vt:lpstr>
      <vt:lpstr>Trebuchet MS</vt:lpstr>
      <vt:lpstr>Wingdings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1_TATNEFT_new_style_short</vt:lpstr>
      <vt:lpstr>3_TATNEFT_new_style_short</vt:lpstr>
      <vt:lpstr>5_TATNEFT_new_style_short</vt:lpstr>
      <vt:lpstr>6_TATNEFT_new_style_short</vt:lpstr>
      <vt:lpstr>7_TATNEFT_new_style_short</vt:lpstr>
      <vt:lpstr>8_TATNEFT_new_style_short</vt:lpstr>
      <vt:lpstr>9_TATNEFT_new_style_short</vt:lpstr>
      <vt:lpstr>5_Оформление по умолчанию</vt:lpstr>
      <vt:lpstr>6_Оформление по умолчанию</vt:lpstr>
      <vt:lpstr>10_TATNEFT_new_style_short</vt:lpstr>
      <vt:lpstr>11_TATNEFT_new_style_short</vt:lpstr>
      <vt:lpstr>7_Оформление по умолчанию</vt:lpstr>
      <vt:lpstr>8_Оформление по умолчанию</vt:lpstr>
      <vt:lpstr>9_Оформление по умолчанию</vt:lpstr>
      <vt:lpstr>TATNEFT_new_style_short</vt:lpstr>
      <vt:lpstr>2_TATNEFT_new_style_short</vt:lpstr>
      <vt:lpstr>think-cell Slide</vt:lpstr>
      <vt:lpstr>CorelDRAW</vt:lpstr>
      <vt:lpstr>Презентация PowerPoint</vt:lpstr>
      <vt:lpstr>Состояние выработанности запасов в 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Инновации Компании «Татнефть»  в развитии и внедрении технологий добычи СВН</vt:lpstr>
      <vt:lpstr>Презентация PowerPoint</vt:lpstr>
      <vt:lpstr>Снижение энергозатрат за счет применения термогелевой пробки</vt:lpstr>
      <vt:lpstr>Презентация PowerPoint</vt:lpstr>
      <vt:lpstr>Презентация PowerPoint</vt:lpstr>
      <vt:lpstr>Мордово-Кармальское месторождение СВН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Эффективность  технологий добычи нетрадиционной нефти</vt:lpstr>
      <vt:lpstr>Пути изучения ТРИЗ: создания новых технологий освоения доманиковых отложений, разработки карбонатных пород, с залежами СВН, малых толщин</vt:lpstr>
      <vt:lpstr>Презентация PowerPoint</vt:lpstr>
      <vt:lpstr>Презентация PowerPoint</vt:lpstr>
      <vt:lpstr>Программа работ на полигонах ПАО «Татнефть»  </vt:lpstr>
      <vt:lpstr>Презентация PowerPoint</vt:lpstr>
    </vt:vector>
  </TitlesOfParts>
  <Company>ССОКТ г. Бугульма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Петрова Гузель Инзировна</dc:creator>
  <cp:lastModifiedBy>Махлеева Татьяна Александровна</cp:lastModifiedBy>
  <cp:revision>112</cp:revision>
  <cp:lastPrinted>2018-04-16T10:24:30Z</cp:lastPrinted>
  <dcterms:created xsi:type="dcterms:W3CDTF">2018-04-13T05:59:21Z</dcterms:created>
  <dcterms:modified xsi:type="dcterms:W3CDTF">2018-04-16T10:27:42Z</dcterms:modified>
</cp:coreProperties>
</file>