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4" r:id="rId3"/>
    <p:sldMasterId id="2147483743" r:id="rId4"/>
    <p:sldMasterId id="2147483782" r:id="rId5"/>
    <p:sldMasterId id="2147483821" r:id="rId6"/>
  </p:sldMasterIdLst>
  <p:notesMasterIdLst>
    <p:notesMasterId r:id="rId19"/>
  </p:notesMasterIdLst>
  <p:handoutMasterIdLst>
    <p:handoutMasterId r:id="rId20"/>
  </p:handoutMasterIdLst>
  <p:sldIdLst>
    <p:sldId id="1858" r:id="rId7"/>
    <p:sldId id="1870" r:id="rId8"/>
    <p:sldId id="1867" r:id="rId9"/>
    <p:sldId id="1861" r:id="rId10"/>
    <p:sldId id="1863" r:id="rId11"/>
    <p:sldId id="1814" r:id="rId12"/>
    <p:sldId id="1862" r:id="rId13"/>
    <p:sldId id="1864" r:id="rId14"/>
    <p:sldId id="1865" r:id="rId15"/>
    <p:sldId id="1871" r:id="rId16"/>
    <p:sldId id="1860" r:id="rId17"/>
    <p:sldId id="1801" r:id="rId18"/>
  </p:sldIdLst>
  <p:sldSz cx="9144000" cy="6858000" type="screen4x3"/>
  <p:notesSz cx="6807200" cy="9939338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5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39" userDrawn="1">
          <p15:clr>
            <a:srgbClr val="A4A3A4"/>
          </p15:clr>
        </p15:guide>
        <p15:guide id="4" pos="2156" userDrawn="1">
          <p15:clr>
            <a:srgbClr val="A4A3A4"/>
          </p15:clr>
        </p15:guide>
        <p15:guide id="5" orient="horz" pos="3131" userDrawn="1">
          <p15:clr>
            <a:srgbClr val="A4A3A4"/>
          </p15:clr>
        </p15:guide>
        <p15:guide id="6" pos="2145" userDrawn="1">
          <p15:clr>
            <a:srgbClr val="A4A3A4"/>
          </p15:clr>
        </p15:guide>
        <p15:guide id="7" pos="2148" userDrawn="1">
          <p15:clr>
            <a:srgbClr val="A4A3A4"/>
          </p15:clr>
        </p15:guide>
        <p15:guide id="8" orient="horz" pos="3127" userDrawn="1">
          <p15:clr>
            <a:srgbClr val="A4A3A4"/>
          </p15:clr>
        </p15:guide>
        <p15:guide id="9" pos="2150" userDrawn="1">
          <p15:clr>
            <a:srgbClr val="A4A3A4"/>
          </p15:clr>
        </p15:guide>
        <p15:guide id="10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Косарев" initials="МК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93F80"/>
    <a:srgbClr val="000099"/>
    <a:srgbClr val="EEF3F7"/>
    <a:srgbClr val="323232"/>
    <a:srgbClr val="FFCCCC"/>
    <a:srgbClr val="FF6699"/>
    <a:srgbClr val="EAF76D"/>
    <a:srgbClr val="629DD1"/>
    <a:srgbClr val="2FB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199" autoAdjust="0"/>
  </p:normalViewPr>
  <p:slideViewPr>
    <p:cSldViewPr snapToGrid="0"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374"/>
    </p:cViewPr>
  </p:sorterViewPr>
  <p:notesViewPr>
    <p:cSldViewPr snapToGrid="0">
      <p:cViewPr varScale="1">
        <p:scale>
          <a:sx n="91" d="100"/>
          <a:sy n="91" d="100"/>
        </p:scale>
        <p:origin x="2730" y="96"/>
      </p:cViewPr>
      <p:guideLst>
        <p:guide orient="horz" pos="3135"/>
        <p:guide orient="horz" pos="3139"/>
        <p:guide orient="horz" pos="3131"/>
        <p:guide orient="horz" pos="3127"/>
        <p:guide pos="2153"/>
        <p:guide pos="2156"/>
        <p:guide pos="2145"/>
        <p:guide pos="2148"/>
        <p:guide pos="215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50000000000002"/>
          <c:y val="0.22916666666666666"/>
          <c:w val="0.32500000000000001"/>
          <c:h val="0.541666666666666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0002689170079616"/>
                  <c:y val="-0.201981707601902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9728442101494"/>
                      <c:h val="0.19434598604247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8114017914604122"/>
                  <c:y val="0.17327329291192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8412197148514"/>
                      <c:h val="0.31441810928726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925851325104246"/>
                  <c:y val="0.270379207578546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585054297578"/>
                      <c:h val="0.19434598604247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1628579746445539"/>
                  <c:y val="0.20823942675099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02559974044923"/>
                      <c:h val="0.2543820476648697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0210875351414662"/>
                  <c:y val="-0.20800698810713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03486120357982"/>
                      <c:h val="0.2543820476648697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9.3346066255936569E-2"/>
                  <c:y val="-0.211822606713440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Лист1!$D$5:$D$10</c:f>
              <c:strCache>
                <c:ptCount val="6"/>
                <c:pt idx="0">
                  <c:v>Баженовская свита </c:v>
                </c:pt>
                <c:pt idx="1">
                  <c:v>Хадумская и Доманикова свиты </c:v>
                </c:pt>
                <c:pt idx="2">
                  <c:v>Тюменская свита </c:v>
                </c:pt>
                <c:pt idx="3">
                  <c:v>Низкопроницаемые залежи</c:v>
                </c:pt>
                <c:pt idx="4">
                  <c:v>Сверхвысоковязкая нефть</c:v>
                </c:pt>
                <c:pt idx="5">
                  <c:v>Битумы</c:v>
                </c:pt>
              </c:strCache>
            </c:strRef>
          </c:cat>
          <c:val>
            <c:numRef>
              <c:f>Лист1!$E$5:$E$10</c:f>
              <c:numCache>
                <c:formatCode>General</c:formatCode>
                <c:ptCount val="6"/>
                <c:pt idx="0">
                  <c:v>12</c:v>
                </c:pt>
                <c:pt idx="1">
                  <c:v>1</c:v>
                </c:pt>
                <c:pt idx="2">
                  <c:v>32</c:v>
                </c:pt>
                <c:pt idx="3">
                  <c:v>31</c:v>
                </c:pt>
                <c:pt idx="4">
                  <c:v>21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8266648161168"/>
          <c:y val="0.19753319145337692"/>
          <c:w val="0.34258734042777877"/>
          <c:h val="0.6001138974236103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639335853701956"/>
                  <c:y val="0.139079280710903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083796725129964"/>
                      <c:h val="0.299815368136204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099243788840178"/>
                  <c:y val="-0.113502129961100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55002569649572"/>
                      <c:h val="0.299815368136204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0015495841794056"/>
                  <c:y val="-0.230123886571203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5114749185102"/>
                      <c:h val="0.2290567038279400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7196648090765452"/>
                  <c:y val="4.8509027229676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45568687085071"/>
                      <c:h val="0.3241473989457661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2664626033014215"/>
                  <c:y val="0.365195396183335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8661569608336"/>
                      <c:h val="0.370574032444469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Лист1!$D$25:$D$29</c:f>
              <c:strCache>
                <c:ptCount val="5"/>
                <c:pt idx="0">
                  <c:v>Низкопроницаемые залежи</c:v>
                </c:pt>
                <c:pt idx="1">
                  <c:v>Сверхвысоковязкая нефть</c:v>
                </c:pt>
                <c:pt idx="2">
                  <c:v>Тюменская свита </c:v>
                </c:pt>
                <c:pt idx="3">
                  <c:v>Баженовская свита </c:v>
                </c:pt>
                <c:pt idx="4">
                  <c:v>Хадумская и Доманикова свиты </c:v>
                </c:pt>
              </c:strCache>
            </c:strRef>
          </c:cat>
          <c:val>
            <c:numRef>
              <c:f>Лист1!$E$25:$E$29</c:f>
              <c:numCache>
                <c:formatCode>General</c:formatCode>
                <c:ptCount val="5"/>
                <c:pt idx="0">
                  <c:v>76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1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98957500261867E-2"/>
          <c:y val="2.6921194322075379E-2"/>
          <c:w val="0.89494568082035819"/>
          <c:h val="0.67887921203752843"/>
        </c:manualLayout>
      </c:layout>
      <c:areaChart>
        <c:grouping val="stacked"/>
        <c:varyColors val="0"/>
        <c:ser>
          <c:idx val="0"/>
          <c:order val="0"/>
          <c:tx>
            <c:strRef>
              <c:f>Структура!$B$4</c:f>
              <c:strCache>
                <c:ptCount val="1"/>
                <c:pt idx="0">
                  <c:v>Зрелые месторождения (без ТРИЗ)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664816478380483E-2"/>
                  <c:y val="2.4473813020067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81708120069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Структура!$D$3:$Q$3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Структура!$D$4:$Q$4</c:f>
              <c:numCache>
                <c:formatCode>#\ ##0.0</c:formatCode>
                <c:ptCount val="14"/>
                <c:pt idx="0">
                  <c:v>470.81644999999997</c:v>
                </c:pt>
                <c:pt idx="1">
                  <c:v>453.55698764332573</c:v>
                </c:pt>
                <c:pt idx="2">
                  <c:v>443.62818762749379</c:v>
                </c:pt>
                <c:pt idx="3">
                  <c:v>430.99175306650721</c:v>
                </c:pt>
                <c:pt idx="4">
                  <c:v>419.63861409540027</c:v>
                </c:pt>
                <c:pt idx="5">
                  <c:v>409.56191135338406</c:v>
                </c:pt>
                <c:pt idx="6">
                  <c:v>400.75299049280017</c:v>
                </c:pt>
                <c:pt idx="7">
                  <c:v>391.2053968313088</c:v>
                </c:pt>
                <c:pt idx="8">
                  <c:v>381.91087014357447</c:v>
                </c:pt>
                <c:pt idx="9">
                  <c:v>369.86233958881439</c:v>
                </c:pt>
                <c:pt idx="10">
                  <c:v>357.05291877066048</c:v>
                </c:pt>
                <c:pt idx="11">
                  <c:v>344.47690092588704</c:v>
                </c:pt>
                <c:pt idx="12">
                  <c:v>331.12575423864132</c:v>
                </c:pt>
                <c:pt idx="13">
                  <c:v>318.99411727690313</c:v>
                </c:pt>
              </c:numCache>
            </c:numRef>
          </c:val>
        </c:ser>
        <c:ser>
          <c:idx val="1"/>
          <c:order val="1"/>
          <c:tx>
            <c:strRef>
              <c:f>Структура!$B$5</c:f>
              <c:strCache>
                <c:ptCount val="1"/>
                <c:pt idx="0">
                  <c:v>Новые проекты добычи (без ТРИЗ)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9997779774056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69313984300443E-2"/>
                  <c:y val="3.1037419881986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Структура!$D$3:$Q$3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Структура!$D$5:$Q$5</c:f>
              <c:numCache>
                <c:formatCode>#\ ##0.0</c:formatCode>
                <c:ptCount val="14"/>
                <c:pt idx="0">
                  <c:v>5.4495500000000003</c:v>
                </c:pt>
                <c:pt idx="1">
                  <c:v>22.636012356674243</c:v>
                </c:pt>
                <c:pt idx="2">
                  <c:v>34.488812372506182</c:v>
                </c:pt>
                <c:pt idx="3">
                  <c:v>49.247246933492818</c:v>
                </c:pt>
                <c:pt idx="4">
                  <c:v>63.222385904599719</c:v>
                </c:pt>
                <c:pt idx="5">
                  <c:v>76.517088646615917</c:v>
                </c:pt>
                <c:pt idx="6">
                  <c:v>82.745009507199867</c:v>
                </c:pt>
                <c:pt idx="7">
                  <c:v>94.10760316869117</c:v>
                </c:pt>
                <c:pt idx="8">
                  <c:v>105.71712985642557</c:v>
                </c:pt>
                <c:pt idx="9">
                  <c:v>114.87966041118554</c:v>
                </c:pt>
                <c:pt idx="10">
                  <c:v>124.35208122933949</c:v>
                </c:pt>
                <c:pt idx="11">
                  <c:v>128.84009907411297</c:v>
                </c:pt>
                <c:pt idx="12">
                  <c:v>134.60124576135865</c:v>
                </c:pt>
                <c:pt idx="13">
                  <c:v>140.74288272309681</c:v>
                </c:pt>
              </c:numCache>
            </c:numRef>
          </c:val>
        </c:ser>
        <c:ser>
          <c:idx val="2"/>
          <c:order val="2"/>
          <c:tx>
            <c:strRef>
              <c:f>Структура!$B$6</c:f>
              <c:strCache>
                <c:ptCount val="1"/>
                <c:pt idx="0">
                  <c:v>ТРИЗ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2246607471938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129646028289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Структура!$D$3:$Q$3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Структура!$D$6:$Q$6</c:f>
              <c:numCache>
                <c:formatCode>#\ ##0.0</c:formatCode>
                <c:ptCount val="14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50</c:v>
                </c:pt>
                <c:pt idx="7">
                  <c:v>52</c:v>
                </c:pt>
                <c:pt idx="8">
                  <c:v>54</c:v>
                </c:pt>
                <c:pt idx="9">
                  <c:v>58</c:v>
                </c:pt>
                <c:pt idx="10">
                  <c:v>63</c:v>
                </c:pt>
                <c:pt idx="11">
                  <c:v>68</c:v>
                </c:pt>
                <c:pt idx="12">
                  <c:v>74</c:v>
                </c:pt>
                <c:pt idx="13">
                  <c:v>80</c:v>
                </c:pt>
              </c:numCache>
            </c:numRef>
          </c:val>
        </c:ser>
        <c:ser>
          <c:idx val="3"/>
          <c:order val="3"/>
          <c:tx>
            <c:strRef>
              <c:f>Структура!$B$7</c:f>
              <c:strCache>
                <c:ptCount val="1"/>
                <c:pt idx="0">
                  <c:v>Шельф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9756838905775075E-2"/>
                  <c:y val="5.1596264511703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773352798985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Структура!$D$3:$Q$3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Структура!$D$7:$Q$7</c:f>
              <c:numCache>
                <c:formatCode>#\ ##0.0</c:formatCode>
                <c:ptCount val="14"/>
                <c:pt idx="0">
                  <c:v>25.734000000000002</c:v>
                </c:pt>
                <c:pt idx="1">
                  <c:v>25.807000000000002</c:v>
                </c:pt>
                <c:pt idx="2">
                  <c:v>28.883000000000003</c:v>
                </c:pt>
                <c:pt idx="3">
                  <c:v>28.761000000000003</c:v>
                </c:pt>
                <c:pt idx="4">
                  <c:v>29.138999999999996</c:v>
                </c:pt>
                <c:pt idx="5">
                  <c:v>29.920999999999999</c:v>
                </c:pt>
                <c:pt idx="6">
                  <c:v>32.501999999999995</c:v>
                </c:pt>
                <c:pt idx="7">
                  <c:v>32.686999999999998</c:v>
                </c:pt>
                <c:pt idx="8">
                  <c:v>32.372</c:v>
                </c:pt>
                <c:pt idx="9">
                  <c:v>32.258000000000003</c:v>
                </c:pt>
                <c:pt idx="10">
                  <c:v>30.595000000000002</c:v>
                </c:pt>
                <c:pt idx="11">
                  <c:v>33.683</c:v>
                </c:pt>
                <c:pt idx="12">
                  <c:v>34.272999999999996</c:v>
                </c:pt>
                <c:pt idx="13">
                  <c:v>34.262999999999998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545600"/>
        <c:axId val="122607232"/>
      </c:areaChart>
      <c:lineChart>
        <c:grouping val="standard"/>
        <c:varyColors val="0"/>
        <c:ser>
          <c:idx val="4"/>
          <c:order val="4"/>
          <c:tx>
            <c:strRef>
              <c:f>Структура!$B$8</c:f>
              <c:strCache>
                <c:ptCount val="1"/>
                <c:pt idx="0">
                  <c:v>Всего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Структура!$D$3:$Q$3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Структура!$D$8:$Q$8</c:f>
              <c:numCache>
                <c:formatCode>#\ ##0.0</c:formatCode>
                <c:ptCount val="14"/>
                <c:pt idx="0">
                  <c:v>547</c:v>
                </c:pt>
                <c:pt idx="1">
                  <c:v>547</c:v>
                </c:pt>
                <c:pt idx="2">
                  <c:v>552</c:v>
                </c:pt>
                <c:pt idx="3">
                  <c:v>554</c:v>
                </c:pt>
                <c:pt idx="4">
                  <c:v>557</c:v>
                </c:pt>
                <c:pt idx="5">
                  <c:v>561</c:v>
                </c:pt>
                <c:pt idx="6">
                  <c:v>566</c:v>
                </c:pt>
                <c:pt idx="7">
                  <c:v>570</c:v>
                </c:pt>
                <c:pt idx="8">
                  <c:v>574</c:v>
                </c:pt>
                <c:pt idx="9">
                  <c:v>575</c:v>
                </c:pt>
                <c:pt idx="10">
                  <c:v>575</c:v>
                </c:pt>
                <c:pt idx="11">
                  <c:v>575</c:v>
                </c:pt>
                <c:pt idx="12">
                  <c:v>574</c:v>
                </c:pt>
                <c:pt idx="13">
                  <c:v>574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45600"/>
        <c:axId val="122607232"/>
      </c:lineChart>
      <c:catAx>
        <c:axId val="1235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22607232"/>
        <c:crosses val="autoZero"/>
        <c:auto val="1"/>
        <c:lblAlgn val="ctr"/>
        <c:lblOffset val="100"/>
        <c:noMultiLvlLbl val="0"/>
      </c:catAx>
      <c:valAx>
        <c:axId val="12260723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235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70859056363166E-2"/>
          <c:y val="0.81365716827865042"/>
          <c:w val="0.98150452498092089"/>
          <c:h val="0.16108308348167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38888888888888"/>
          <c:y val="0.11805555555555555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30451239873470903"/>
                  <c:y val="-0.12267646008769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36889597773958"/>
                      <c:h val="0.4532084494851442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Лист1!$D$6:$D$7</c:f>
              <c:strCache>
                <c:ptCount val="2"/>
                <c:pt idx="0">
                  <c:v>Импорт</c:v>
                </c:pt>
                <c:pt idx="1">
                  <c:v>Россия</c:v>
                </c:pt>
              </c:strCache>
            </c:strRef>
          </c:cat>
          <c:val>
            <c:numRef>
              <c:f>Лист1!$E$6:$E$7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31980611781466683"/>
                  <c:y val="-0.158373557727742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1272381687646"/>
                      <c:h val="0.3910186610595877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Лист1!$D$14:$D$15</c:f>
              <c:strCache>
                <c:ptCount val="2"/>
                <c:pt idx="0">
                  <c:v>Импорт</c:v>
                </c:pt>
                <c:pt idx="1">
                  <c:v>Россия</c:v>
                </c:pt>
              </c:strCache>
            </c:strRef>
          </c:cat>
          <c:val>
            <c:numRef>
              <c:f>Лист1!$E$14:$E$15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82712981117589"/>
          <c:y val="0.14217599821548071"/>
          <c:w val="0.50310887962751727"/>
          <c:h val="0.697942226187820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7583279483605394"/>
                  <c:y val="-0.187105453937095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44297338935711"/>
                      <c:h val="0.3625257918804372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Лист1!$D$27:$D$28</c:f>
              <c:strCache>
                <c:ptCount val="2"/>
                <c:pt idx="0">
                  <c:v>Импорт</c:v>
                </c:pt>
                <c:pt idx="1">
                  <c:v>Россия</c:v>
                </c:pt>
              </c:strCache>
            </c:strRef>
          </c:cat>
          <c:val>
            <c:numRef>
              <c:f>Лист1!$E$27:$E$28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639440872581006"/>
                  <c:y val="-2.6555882968018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940085752501116"/>
                  <c:y val="2.25886121628302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Лист1!$D$50:$D$51</c:f>
              <c:strCache>
                <c:ptCount val="2"/>
                <c:pt idx="0">
                  <c:v>Импорт</c:v>
                </c:pt>
                <c:pt idx="1">
                  <c:v>Россия</c:v>
                </c:pt>
              </c:strCache>
            </c:strRef>
          </c:cat>
          <c:val>
            <c:numRef>
              <c:f>Лист1!$E$50:$E$51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25319008559722E-2"/>
          <c:y val="6.0185177857792899E-2"/>
          <c:w val="0.90338172275763307"/>
          <c:h val="0.59180450939718798"/>
        </c:manualLayout>
      </c:layout>
      <c:areaChart>
        <c:grouping val="stacked"/>
        <c:varyColors val="0"/>
        <c:ser>
          <c:idx val="0"/>
          <c:order val="0"/>
          <c:tx>
            <c:strRef>
              <c:f>'После санкций'!$C$5</c:f>
              <c:strCache>
                <c:ptCount val="1"/>
                <c:pt idx="0">
                  <c:v>Зрелые месторождения (без ТРИЗ)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465422612513703E-2"/>
                  <c:y val="3.350083752093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794040759090466E-2"/>
                  <c:y val="-3.1663203244107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6128796194657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санкций'!$D$5:$Q$5</c:f>
              <c:numCache>
                <c:formatCode>#,##0</c:formatCode>
                <c:ptCount val="14"/>
                <c:pt idx="0">
                  <c:v>470.81644999999997</c:v>
                </c:pt>
                <c:pt idx="1">
                  <c:v>451.15698764332581</c:v>
                </c:pt>
                <c:pt idx="2">
                  <c:v>443.62818762749379</c:v>
                </c:pt>
                <c:pt idx="3">
                  <c:v>409.44216541318184</c:v>
                </c:pt>
                <c:pt idx="4">
                  <c:v>398.65668339063023</c:v>
                </c:pt>
                <c:pt idx="5">
                  <c:v>389.08381578571482</c:v>
                </c:pt>
                <c:pt idx="6">
                  <c:v>380.71534096816015</c:v>
                </c:pt>
                <c:pt idx="7">
                  <c:v>371.64512698974335</c:v>
                </c:pt>
                <c:pt idx="8">
                  <c:v>362.81532663639575</c:v>
                </c:pt>
                <c:pt idx="9">
                  <c:v>351.36922260937365</c:v>
                </c:pt>
                <c:pt idx="10">
                  <c:v>339.20027283212744</c:v>
                </c:pt>
                <c:pt idx="11">
                  <c:v>327.25305587959269</c:v>
                </c:pt>
                <c:pt idx="12">
                  <c:v>314.56946652670922</c:v>
                </c:pt>
                <c:pt idx="13">
                  <c:v>303.04441141305796</c:v>
                </c:pt>
              </c:numCache>
            </c:numRef>
          </c:val>
        </c:ser>
        <c:ser>
          <c:idx val="1"/>
          <c:order val="1"/>
          <c:tx>
            <c:strRef>
              <c:f>'После санкций'!$C$6</c:f>
              <c:strCache>
                <c:ptCount val="1"/>
                <c:pt idx="0">
                  <c:v>Новые проекты добычи (без ТРИЗ)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3"/>
              <c:layout>
                <c:manualLayout>
                  <c:x val="-2.195389681668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санкций'!$D$6:$Q$6</c:f>
              <c:numCache>
                <c:formatCode>#,##0</c:formatCode>
                <c:ptCount val="14"/>
                <c:pt idx="0">
                  <c:v>5.4495500000000003</c:v>
                </c:pt>
                <c:pt idx="1">
                  <c:v>22.636012356674243</c:v>
                </c:pt>
                <c:pt idx="2">
                  <c:v>34.488812372506182</c:v>
                </c:pt>
                <c:pt idx="3">
                  <c:v>49.247246933492818</c:v>
                </c:pt>
                <c:pt idx="4">
                  <c:v>63.222385904599719</c:v>
                </c:pt>
                <c:pt idx="5">
                  <c:v>76.517088646615917</c:v>
                </c:pt>
                <c:pt idx="6">
                  <c:v>82.745009507199867</c:v>
                </c:pt>
                <c:pt idx="7">
                  <c:v>94.10760316869117</c:v>
                </c:pt>
                <c:pt idx="8">
                  <c:v>105.71712985642557</c:v>
                </c:pt>
                <c:pt idx="9">
                  <c:v>114.87966041118554</c:v>
                </c:pt>
                <c:pt idx="10">
                  <c:v>124.35208122933949</c:v>
                </c:pt>
                <c:pt idx="11">
                  <c:v>128.84009907411297</c:v>
                </c:pt>
                <c:pt idx="12">
                  <c:v>134.60124576135865</c:v>
                </c:pt>
                <c:pt idx="13">
                  <c:v>140.74288272309681</c:v>
                </c:pt>
              </c:numCache>
            </c:numRef>
          </c:val>
        </c:ser>
        <c:ser>
          <c:idx val="2"/>
          <c:order val="2"/>
          <c:tx>
            <c:strRef>
              <c:f>'После санкций'!$C$7</c:f>
              <c:strCache>
                <c:ptCount val="1"/>
                <c:pt idx="0">
                  <c:v>ТРИЗ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8017997520465448E-2"/>
                  <c:y val="9.682707278672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124405415294682E-2"/>
                  <c:y val="3.3500837520937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санкций'!$D$7:$Q$7</c:f>
              <c:numCache>
                <c:formatCode>#,##0</c:formatCode>
                <c:ptCount val="14"/>
                <c:pt idx="0">
                  <c:v>45</c:v>
                </c:pt>
                <c:pt idx="1">
                  <c:v>45</c:v>
                </c:pt>
                <c:pt idx="2">
                  <c:v>38.25</c:v>
                </c:pt>
                <c:pt idx="3">
                  <c:v>38.25</c:v>
                </c:pt>
                <c:pt idx="4">
                  <c:v>38.25</c:v>
                </c:pt>
                <c:pt idx="5">
                  <c:v>38.25</c:v>
                </c:pt>
                <c:pt idx="6">
                  <c:v>42.5</c:v>
                </c:pt>
                <c:pt idx="7">
                  <c:v>44.199999999999996</c:v>
                </c:pt>
                <c:pt idx="8">
                  <c:v>45.9</c:v>
                </c:pt>
                <c:pt idx="9">
                  <c:v>49.3</c:v>
                </c:pt>
                <c:pt idx="10">
                  <c:v>53.55</c:v>
                </c:pt>
                <c:pt idx="11">
                  <c:v>57.8</c:v>
                </c:pt>
                <c:pt idx="12">
                  <c:v>62.9</c:v>
                </c:pt>
                <c:pt idx="13">
                  <c:v>68</c:v>
                </c:pt>
              </c:numCache>
            </c:numRef>
          </c:val>
        </c:ser>
        <c:ser>
          <c:idx val="3"/>
          <c:order val="3"/>
          <c:tx>
            <c:strRef>
              <c:f>'После санкций'!$C$8</c:f>
              <c:strCache>
                <c:ptCount val="1"/>
                <c:pt idx="0">
                  <c:v>Шельф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14745700695205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санкций'!$D$8:$Q$8</c:f>
              <c:numCache>
                <c:formatCode>#,##0</c:formatCode>
                <c:ptCount val="14"/>
                <c:pt idx="0">
                  <c:v>26.234000000000002</c:v>
                </c:pt>
                <c:pt idx="1">
                  <c:v>28.707000000000001</c:v>
                </c:pt>
                <c:pt idx="2">
                  <c:v>32.082999999999998</c:v>
                </c:pt>
                <c:pt idx="3">
                  <c:v>32.361000000000004</c:v>
                </c:pt>
                <c:pt idx="4">
                  <c:v>32.939</c:v>
                </c:pt>
                <c:pt idx="5">
                  <c:v>32.820999999999998</c:v>
                </c:pt>
                <c:pt idx="6">
                  <c:v>35.402000000000001</c:v>
                </c:pt>
                <c:pt idx="7">
                  <c:v>35.686999999999998</c:v>
                </c:pt>
                <c:pt idx="8">
                  <c:v>35.472000000000001</c:v>
                </c:pt>
                <c:pt idx="9">
                  <c:v>35.457999999999998</c:v>
                </c:pt>
                <c:pt idx="10">
                  <c:v>34.094999999999999</c:v>
                </c:pt>
                <c:pt idx="11">
                  <c:v>33.683</c:v>
                </c:pt>
                <c:pt idx="12">
                  <c:v>33.372999999999998</c:v>
                </c:pt>
                <c:pt idx="13">
                  <c:v>32.463000000000001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54976"/>
        <c:axId val="39030720"/>
      </c:areaChart>
      <c:lineChart>
        <c:grouping val="standard"/>
        <c:varyColors val="0"/>
        <c:ser>
          <c:idx val="4"/>
          <c:order val="4"/>
          <c:tx>
            <c:strRef>
              <c:f>'После санкций'!$C$9</c:f>
              <c:strCache>
                <c:ptCount val="1"/>
                <c:pt idx="0">
                  <c:v>Всего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санкций'!$D$9:$Q$9</c:f>
              <c:numCache>
                <c:formatCode>#,##0</c:formatCode>
                <c:ptCount val="14"/>
                <c:pt idx="0">
                  <c:v>547.5</c:v>
                </c:pt>
                <c:pt idx="1">
                  <c:v>547.5</c:v>
                </c:pt>
                <c:pt idx="2">
                  <c:v>548.44999999999993</c:v>
                </c:pt>
                <c:pt idx="3">
                  <c:v>529.30041234667465</c:v>
                </c:pt>
                <c:pt idx="4">
                  <c:v>533.06806929522998</c:v>
                </c:pt>
                <c:pt idx="5">
                  <c:v>536.67190443233073</c:v>
                </c:pt>
                <c:pt idx="6">
                  <c:v>541.36235047536002</c:v>
                </c:pt>
                <c:pt idx="7">
                  <c:v>545.63973015843453</c:v>
                </c:pt>
                <c:pt idx="8">
                  <c:v>549.90445649282128</c:v>
                </c:pt>
                <c:pt idx="9">
                  <c:v>551.00688302055914</c:v>
                </c:pt>
                <c:pt idx="10">
                  <c:v>551.19735406146697</c:v>
                </c:pt>
                <c:pt idx="11">
                  <c:v>547.57615495370567</c:v>
                </c:pt>
                <c:pt idx="12">
                  <c:v>545.4437122880679</c:v>
                </c:pt>
                <c:pt idx="13">
                  <c:v>544.25029413615471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'После санкций'!$C$10</c:f>
              <c:strCache>
                <c:ptCount val="1"/>
                <c:pt idx="0">
                  <c:v>Без учета санкций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'После санкций'!$D$4:$Q$4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'После санкций'!$D$10:$Q$10</c:f>
              <c:numCache>
                <c:formatCode>#,##0</c:formatCode>
                <c:ptCount val="14"/>
                <c:pt idx="0">
                  <c:v>547</c:v>
                </c:pt>
                <c:pt idx="1">
                  <c:v>547</c:v>
                </c:pt>
                <c:pt idx="2">
                  <c:v>547</c:v>
                </c:pt>
                <c:pt idx="3">
                  <c:v>552</c:v>
                </c:pt>
                <c:pt idx="4">
                  <c:v>554</c:v>
                </c:pt>
                <c:pt idx="5">
                  <c:v>557</c:v>
                </c:pt>
                <c:pt idx="6">
                  <c:v>561</c:v>
                </c:pt>
                <c:pt idx="7">
                  <c:v>566</c:v>
                </c:pt>
                <c:pt idx="8">
                  <c:v>570</c:v>
                </c:pt>
                <c:pt idx="9">
                  <c:v>574</c:v>
                </c:pt>
                <c:pt idx="10">
                  <c:v>575</c:v>
                </c:pt>
                <c:pt idx="11">
                  <c:v>575</c:v>
                </c:pt>
                <c:pt idx="12">
                  <c:v>575</c:v>
                </c:pt>
                <c:pt idx="13">
                  <c:v>574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54976"/>
        <c:axId val="39030720"/>
      </c:lineChart>
      <c:catAx>
        <c:axId val="386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9030720"/>
        <c:crosses val="autoZero"/>
        <c:auto val="1"/>
        <c:lblAlgn val="ctr"/>
        <c:lblOffset val="100"/>
        <c:noMultiLvlLbl val="0"/>
      </c:catAx>
      <c:valAx>
        <c:axId val="390307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86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406709793303692"/>
          <c:w val="1"/>
          <c:h val="0.17447577506118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0.1059</cdr:x>
      <cdr:y>0</cdr:y>
    </cdr:from>
    <cdr:to>
      <cdr:x>0.26068</cdr:x>
      <cdr:y>0.24535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643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м</a:t>
          </a:r>
          <a:r>
            <a:rPr lang="ru-RU" sz="1100" b="1" dirty="0" smtClean="0"/>
            <a:t>лн т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50193" cy="4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490" y="4"/>
            <a:ext cx="2950193" cy="4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0971"/>
            <a:ext cx="2950193" cy="4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490" y="9440971"/>
            <a:ext cx="2950193" cy="4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C3A021-023D-4839-AA1B-719D7263FE6D}" type="slidenum">
              <a:rPr lang="en-US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9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193" cy="496617"/>
          </a:xfrm>
          <a:prstGeom prst="rect">
            <a:avLst/>
          </a:prstGeom>
        </p:spPr>
        <p:txBody>
          <a:bodyPr vert="horz" lIns="91532" tIns="45765" rIns="91532" bIns="457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490" y="4"/>
            <a:ext cx="2950193" cy="496617"/>
          </a:xfrm>
          <a:prstGeom prst="rect">
            <a:avLst/>
          </a:prstGeom>
        </p:spPr>
        <p:txBody>
          <a:bodyPr vert="horz" lIns="91532" tIns="45765" rIns="91532" bIns="457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A06A0FB-5A24-4521-9906-85A41BFEADC6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2" tIns="45765" rIns="91532" bIns="457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114" y="4720487"/>
            <a:ext cx="5446977" cy="4473053"/>
          </a:xfrm>
          <a:prstGeom prst="rect">
            <a:avLst/>
          </a:prstGeom>
        </p:spPr>
        <p:txBody>
          <a:bodyPr vert="horz" lIns="91532" tIns="45765" rIns="91532" bIns="4576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0971"/>
            <a:ext cx="2950193" cy="496617"/>
          </a:xfrm>
          <a:prstGeom prst="rect">
            <a:avLst/>
          </a:prstGeom>
        </p:spPr>
        <p:txBody>
          <a:bodyPr vert="horz" lIns="91532" tIns="45765" rIns="91532" bIns="457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490" y="9440971"/>
            <a:ext cx="2950193" cy="496617"/>
          </a:xfrm>
          <a:prstGeom prst="rect">
            <a:avLst/>
          </a:prstGeom>
        </p:spPr>
        <p:txBody>
          <a:bodyPr vert="horz" lIns="91532" tIns="45765" rIns="91532" bIns="457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C7A7C50-AFC1-4B54-86D9-D4D06FFB71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B6A07-3078-42E5-93EF-0FFA286A0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B6A07-3078-42E5-93EF-0FFA286A0B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159369"/>
            <a:ext cx="9144000" cy="1698631"/>
          </a:xfrm>
          <a:prstGeom prst="rect">
            <a:avLst/>
          </a:prstGeom>
        </p:spPr>
        <p:txBody>
          <a:bodyPr lIns="432000" rIns="1800000" bIns="432000"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80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2000" y="1260000"/>
            <a:ext cx="864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94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4C4318-CBB2-4489-939D-F54DE2281476}" type="datetimeFigureOut">
              <a:rPr lang="ru-RU" smtClean="0">
                <a:solidFill>
                  <a:srgbClr val="282828"/>
                </a:solidFill>
              </a:rPr>
              <a:pPr/>
              <a:t>17.04.2018</a:t>
            </a:fld>
            <a:endParaRPr lang="ru-RU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AFCBB-6996-48EF-993D-774A5D13E5B0}" type="slidenum">
              <a:rPr lang="ru-RU" smtClean="0">
                <a:solidFill>
                  <a:srgbClr val="282828"/>
                </a:solidFill>
              </a:rPr>
              <a:pPr/>
              <a:t>‹#›</a:t>
            </a:fld>
            <a:endParaRPr lang="ru-RU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471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0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1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4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3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3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5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1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1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9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8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2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1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2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6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1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615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3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3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7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2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8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159369"/>
            <a:ext cx="9144000" cy="1698631"/>
          </a:xfrm>
          <a:prstGeom prst="rect">
            <a:avLst/>
          </a:prstGeom>
        </p:spPr>
        <p:txBody>
          <a:bodyPr lIns="432000" rIns="1800000" bIns="432000"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951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5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Овал 1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4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2000" y="1260000"/>
            <a:ext cx="864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682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81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215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30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63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0000"/>
            <a:ext cx="5316950" cy="5040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00" y="1259999"/>
            <a:ext cx="3213513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48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48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910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548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2000" y="1260000"/>
            <a:ext cx="864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01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4C4318-CBB2-4489-939D-F54DE2281476}" type="datetimeFigureOut">
              <a:rPr lang="ru-RU" smtClean="0">
                <a:solidFill>
                  <a:srgbClr val="282828"/>
                </a:solidFill>
              </a:rPr>
              <a:pPr/>
              <a:t>17.04.2018</a:t>
            </a:fld>
            <a:endParaRPr lang="ru-RU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AFCBB-6996-48EF-993D-774A5D13E5B0}" type="slidenum">
              <a:rPr lang="ru-RU" smtClean="0">
                <a:solidFill>
                  <a:srgbClr val="282828"/>
                </a:solidFill>
              </a:rPr>
              <a:pPr/>
              <a:t>‹#›</a:t>
            </a:fld>
            <a:endParaRPr lang="ru-RU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4C4318-CBB2-4489-939D-F54DE228147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AFCBB-6996-48EF-993D-774A5D13E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33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1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2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4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3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2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6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2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2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3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5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0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0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7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159369"/>
            <a:ext cx="9144000" cy="1698631"/>
          </a:xfrm>
          <a:prstGeom prst="rect">
            <a:avLst/>
          </a:prstGeom>
        </p:spPr>
        <p:txBody>
          <a:bodyPr lIns="432000" rIns="1800000" bIns="432000"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85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2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Овал 1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1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987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96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976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51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0000"/>
            <a:ext cx="5316950" cy="5040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00" y="1259999"/>
            <a:ext cx="3213513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69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6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56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432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2000" y="1260000"/>
            <a:ext cx="864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235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4C4318-CBB2-4489-939D-F54DE2281476}" type="datetimeFigureOut">
              <a:rPr lang="ru-RU" smtClean="0">
                <a:solidFill>
                  <a:srgbClr val="282828"/>
                </a:solidFill>
              </a:rPr>
              <a:pPr/>
              <a:t>17.04.2018</a:t>
            </a:fld>
            <a:endParaRPr lang="ru-RU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AFCBB-6996-48EF-993D-774A5D13E5B0}" type="slidenum">
              <a:rPr lang="ru-RU" smtClean="0">
                <a:solidFill>
                  <a:srgbClr val="282828"/>
                </a:solidFill>
              </a:rPr>
              <a:pPr/>
              <a:t>‹#›</a:t>
            </a:fld>
            <a:endParaRPr lang="ru-RU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796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6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8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9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7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8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0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0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0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1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9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1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8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4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9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3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2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8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7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5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Овал 1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BD8B6081-8AB1-4396-A99E-12AE2221440F}" type="slidenum"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‹#›</a:t>
            </a:fld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5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7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5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2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49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26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4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28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7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61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21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43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BE97F6-FC92-4EA7-B56E-F44720BD7F61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98D442-FE36-4D9F-9DF0-D93A12450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0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54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159369"/>
            <a:ext cx="9144000" cy="1698631"/>
          </a:xfrm>
          <a:prstGeom prst="rect">
            <a:avLst/>
          </a:prstGeom>
        </p:spPr>
        <p:txBody>
          <a:bodyPr lIns="432000" rIns="1800000" bIns="432000"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274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7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Овал 1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8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41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257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3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1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0000"/>
            <a:ext cx="5316950" cy="5040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00" y="1259999"/>
            <a:ext cx="3213513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56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94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90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9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2000" y="1260000"/>
            <a:ext cx="8640000" cy="504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06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4C4318-CBB2-4489-939D-F54DE2281476}" type="datetimeFigureOut">
              <a:rPr lang="ru-RU" smtClean="0">
                <a:solidFill>
                  <a:srgbClr val="282828"/>
                </a:solidFill>
              </a:rPr>
              <a:pPr/>
              <a:t>17.04.2018</a:t>
            </a:fld>
            <a:endParaRPr lang="ru-RU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AFCBB-6996-48EF-993D-774A5D13E5B0}" type="slidenum">
              <a:rPr lang="ru-RU" smtClean="0">
                <a:solidFill>
                  <a:srgbClr val="282828"/>
                </a:solidFill>
              </a:rPr>
              <a:pPr/>
              <a:t>‹#›</a:t>
            </a:fld>
            <a:endParaRPr lang="ru-RU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5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3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3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0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8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4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5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102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1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7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1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552692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4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159369"/>
            <a:ext cx="9144000" cy="1698631"/>
          </a:xfrm>
          <a:prstGeom prst="rect">
            <a:avLst/>
          </a:prstGeom>
        </p:spPr>
        <p:txBody>
          <a:bodyPr lIns="432000" rIns="1800000" bIns="432000"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9089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9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0000"/>
            <a:ext cx="5316950" cy="5040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00" y="1259999"/>
            <a:ext cx="3213513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86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Овал 1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82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054600"/>
            <a:ext cx="4176712" cy="136207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800" b="0" cap="none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9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14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2520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243800" cy="504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233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32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5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0000"/>
            <a:ext cx="5316950" cy="5040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00" y="1259999"/>
            <a:ext cx="3213513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5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accent4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j-ea"/>
                <a:cs typeface="Franklin Gothic Book" panose="020B05030201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>
                <a:solidFill>
                  <a:srgbClr val="F39C12">
                    <a:lumMod val="75000"/>
                  </a:srgbClr>
                </a:solidFill>
                <a:latin typeface="Arial" panose="020B0604020202020204" pitchFamily="34" charset="0"/>
              </a:rPr>
              <a:t>Образец заголовка</a:t>
            </a:r>
            <a:endParaRPr lang="en-US" sz="2000" kern="0" dirty="0" smtClean="0">
              <a:solidFill>
                <a:srgbClr val="F39C12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3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2000" y="288000"/>
            <a:ext cx="86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498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oleObject" Target="../embeddings/oleObject2.bin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tags" Target="../tags/tag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vmlDrawing" Target="../drawings/vmlDrawing2.v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42" Type="http://schemas.openxmlformats.org/officeDocument/2006/relationships/oleObject" Target="../embeddings/oleObject3.bin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41" Type="http://schemas.openxmlformats.org/officeDocument/2006/relationships/tags" Target="../tags/tag4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40" Type="http://schemas.openxmlformats.org/officeDocument/2006/relationships/vmlDrawing" Target="../drawings/vmlDrawing3.v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oleObject" Target="../embeddings/oleObject4.bin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vmlDrawing" Target="../drawings/vmlDrawing4.v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slideLayout" Target="../slideLayouts/slideLayout189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84.xml"/><Relationship Id="rId34" Type="http://schemas.openxmlformats.org/officeDocument/2006/relationships/slideLayout" Target="../slideLayouts/slideLayout197.xml"/><Relationship Id="rId42" Type="http://schemas.openxmlformats.org/officeDocument/2006/relationships/oleObject" Target="../embeddings/oleObject5.bin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29" Type="http://schemas.openxmlformats.org/officeDocument/2006/relationships/slideLayout" Target="../slideLayouts/slideLayout192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32" Type="http://schemas.openxmlformats.org/officeDocument/2006/relationships/slideLayout" Target="../slideLayouts/slideLayout195.xml"/><Relationship Id="rId37" Type="http://schemas.openxmlformats.org/officeDocument/2006/relationships/slideLayout" Target="../slideLayouts/slideLayout200.xml"/><Relationship Id="rId40" Type="http://schemas.openxmlformats.org/officeDocument/2006/relationships/vmlDrawing" Target="../drawings/vmlDrawing5.v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28" Type="http://schemas.openxmlformats.org/officeDocument/2006/relationships/slideLayout" Target="../slideLayouts/slideLayout191.xml"/><Relationship Id="rId36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31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slideLayout" Target="../slideLayouts/slideLayout190.xml"/><Relationship Id="rId30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198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33" Type="http://schemas.openxmlformats.org/officeDocument/2006/relationships/slideLayout" Target="../slideLayouts/slideLayout196.xml"/><Relationship Id="rId38" Type="http://schemas.openxmlformats.org/officeDocument/2006/relationships/slideLayout" Target="../slideLayouts/slideLayout2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40064680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95288" y="1250636"/>
            <a:ext cx="83559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BD8B6081-8AB1-4396-A99E-12AE2221440F}" type="slidenum"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‹#›</a:t>
            </a:fld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95288" y="591871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0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9" r:id="rId29"/>
    <p:sldLayoutId id="2147483690" r:id="rId30"/>
    <p:sldLayoutId id="2147483691" r:id="rId31"/>
    <p:sldLayoutId id="2147483693" r:id="rId32"/>
    <p:sldLayoutId id="2147483694" r:id="rId33"/>
    <p:sldLayoutId id="2147483696" r:id="rId34"/>
    <p:sldLayoutId id="2147483697" r:id="rId35"/>
    <p:sldLayoutId id="2147483698" r:id="rId36"/>
    <p:sldLayoutId id="2147483699" r:id="rId37"/>
    <p:sldLayoutId id="2147483702" r:id="rId3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70000"/>
        <a:buFont typeface="Webdings" panose="05030102010509060703" pitchFamily="18" charset="2"/>
        <a:buChar char="4"/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›"/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0011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Char char="»"/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pos="3107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pos="45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37325"/>
            <a:ext cx="504056" cy="320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EA613F-AB3B-4834-947F-32E19ED1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95288" y="1250636"/>
            <a:ext cx="83559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95288" y="591871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6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70000"/>
        <a:buFont typeface="Webdings" panose="05030102010509060703" pitchFamily="18" charset="2"/>
        <a:buChar char="4"/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›"/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0011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Char char="»"/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9">
          <p15:clr>
            <a:srgbClr val="F26B43"/>
          </p15:clr>
        </p15:guide>
        <p15:guide id="4" pos="551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pos="2653">
          <p15:clr>
            <a:srgbClr val="F26B43"/>
          </p15:clr>
        </p15:guide>
        <p15:guide id="8" pos="3107">
          <p15:clr>
            <a:srgbClr val="F26B43"/>
          </p15:clr>
        </p15:guide>
        <p15:guide id="9" orient="horz" pos="935">
          <p15:clr>
            <a:srgbClr val="F26B43"/>
          </p15:clr>
        </p15:guide>
        <p15:guide id="10" pos="45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95288" y="1250636"/>
            <a:ext cx="83559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95288" y="591871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70000"/>
        <a:buFont typeface="Webdings" panose="05030102010509060703" pitchFamily="18" charset="2"/>
        <a:buChar char="4"/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›"/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0011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Char char="»"/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9">
          <p15:clr>
            <a:srgbClr val="F26B43"/>
          </p15:clr>
        </p15:guide>
        <p15:guide id="4" pos="551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pos="2653">
          <p15:clr>
            <a:srgbClr val="F26B43"/>
          </p15:clr>
        </p15:guide>
        <p15:guide id="8" pos="3107">
          <p15:clr>
            <a:srgbClr val="F26B43"/>
          </p15:clr>
        </p15:guide>
        <p15:guide id="9" orient="horz" pos="935">
          <p15:clr>
            <a:srgbClr val="F26B43"/>
          </p15:clr>
        </p15:guide>
        <p15:guide id="10" pos="45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95288" y="1250636"/>
            <a:ext cx="83559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95288" y="591871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6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4" r:id="rId32"/>
    <p:sldLayoutId id="2147483815" r:id="rId33"/>
    <p:sldLayoutId id="2147483816" r:id="rId34"/>
    <p:sldLayoutId id="2147483817" r:id="rId35"/>
    <p:sldLayoutId id="2147483818" r:id="rId36"/>
    <p:sldLayoutId id="2147483819" r:id="rId37"/>
    <p:sldLayoutId id="2147483820" r:id="rId3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70000"/>
        <a:buFont typeface="Webdings" panose="05030102010509060703" pitchFamily="18" charset="2"/>
        <a:buChar char="4"/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›"/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0011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Char char="»"/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9">
          <p15:clr>
            <a:srgbClr val="F26B43"/>
          </p15:clr>
        </p15:guide>
        <p15:guide id="4" pos="551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pos="2653">
          <p15:clr>
            <a:srgbClr val="F26B43"/>
          </p15:clr>
        </p15:guide>
        <p15:guide id="8" pos="3107">
          <p15:clr>
            <a:srgbClr val="F26B43"/>
          </p15:clr>
        </p15:guide>
        <p15:guide id="9" orient="horz" pos="935">
          <p15:clr>
            <a:srgbClr val="F26B43"/>
          </p15:clr>
        </p15:guide>
        <p15:guide id="10" pos="45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 userDrawn="1"/>
        </p:nvSpPr>
        <p:spPr>
          <a:xfrm>
            <a:off x="34807" y="31380"/>
            <a:ext cx="7718925" cy="398492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77921">
                <a:moveTo>
                  <a:pt x="0" y="0"/>
                </a:moveTo>
                <a:lnTo>
                  <a:pt x="9144000" y="0"/>
                </a:lnTo>
                <a:cubicBezTo>
                  <a:pt x="6096000" y="31680"/>
                  <a:pt x="2124892" y="11110"/>
                  <a:pt x="0" y="2779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22"/>
          <p:cNvSpPr/>
          <p:nvPr userDrawn="1"/>
        </p:nvSpPr>
        <p:spPr>
          <a:xfrm rot="10800000">
            <a:off x="1853713" y="6405632"/>
            <a:ext cx="7257397" cy="425247"/>
          </a:xfrm>
          <a:custGeom>
            <a:avLst/>
            <a:gdLst>
              <a:gd name="connsiteX0" fmla="*/ 0 w 9144000"/>
              <a:gd name="connsiteY0" fmla="*/ 0 h 72000"/>
              <a:gd name="connsiteX1" fmla="*/ 9144000 w 9144000"/>
              <a:gd name="connsiteY1" fmla="*/ 0 h 72000"/>
              <a:gd name="connsiteX2" fmla="*/ 9144000 w 9144000"/>
              <a:gd name="connsiteY2" fmla="*/ 72000 h 72000"/>
              <a:gd name="connsiteX3" fmla="*/ 0 w 9144000"/>
              <a:gd name="connsiteY3" fmla="*/ 72000 h 72000"/>
              <a:gd name="connsiteX4" fmla="*/ 0 w 9144000"/>
              <a:gd name="connsiteY4" fmla="*/ 0 h 7200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9144000 w 9144000"/>
              <a:gd name="connsiteY2" fmla="*/ 72000 h 408550"/>
              <a:gd name="connsiteX3" fmla="*/ 0 w 9144000"/>
              <a:gd name="connsiteY3" fmla="*/ 408550 h 408550"/>
              <a:gd name="connsiteX4" fmla="*/ 0 w 9144000"/>
              <a:gd name="connsiteY4" fmla="*/ 0 h 408550"/>
              <a:gd name="connsiteX0" fmla="*/ 0 w 9144000"/>
              <a:gd name="connsiteY0" fmla="*/ 0 h 408550"/>
              <a:gd name="connsiteX1" fmla="*/ 9144000 w 9144000"/>
              <a:gd name="connsiteY1" fmla="*/ 0 h 408550"/>
              <a:gd name="connsiteX2" fmla="*/ 0 w 9144000"/>
              <a:gd name="connsiteY2" fmla="*/ 408550 h 408550"/>
              <a:gd name="connsiteX3" fmla="*/ 0 w 9144000"/>
              <a:gd name="connsiteY3" fmla="*/ 0 h 408550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0 w 9144000"/>
              <a:gd name="connsiteY0" fmla="*/ 0 h 277921"/>
              <a:gd name="connsiteX1" fmla="*/ 9144000 w 9144000"/>
              <a:gd name="connsiteY1" fmla="*/ 0 h 277921"/>
              <a:gd name="connsiteX2" fmla="*/ 0 w 9144000"/>
              <a:gd name="connsiteY2" fmla="*/ 277921 h 277921"/>
              <a:gd name="connsiteX3" fmla="*/ 0 w 9144000"/>
              <a:gd name="connsiteY3" fmla="*/ 0 h 277921"/>
              <a:gd name="connsiteX0" fmla="*/ 4762 w 9148762"/>
              <a:gd name="connsiteY0" fmla="*/ 4161 h 134445"/>
              <a:gd name="connsiteX1" fmla="*/ 9148762 w 9148762"/>
              <a:gd name="connsiteY1" fmla="*/ 4161 h 134445"/>
              <a:gd name="connsiteX2" fmla="*/ 0 w 9148762"/>
              <a:gd name="connsiteY2" fmla="*/ 134445 h 134445"/>
              <a:gd name="connsiteX3" fmla="*/ 4762 w 9148762"/>
              <a:gd name="connsiteY3" fmla="*/ 4161 h 134445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  <a:gd name="connsiteX0" fmla="*/ 4762 w 9148762"/>
              <a:gd name="connsiteY0" fmla="*/ 0 h 130284"/>
              <a:gd name="connsiteX1" fmla="*/ 9148762 w 9148762"/>
              <a:gd name="connsiteY1" fmla="*/ 0 h 130284"/>
              <a:gd name="connsiteX2" fmla="*/ 0 w 9148762"/>
              <a:gd name="connsiteY2" fmla="*/ 130284 h 130284"/>
              <a:gd name="connsiteX3" fmla="*/ 4762 w 9148762"/>
              <a:gd name="connsiteY3" fmla="*/ 0 h 13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62" h="130284">
                <a:moveTo>
                  <a:pt x="4762" y="0"/>
                </a:moveTo>
                <a:lnTo>
                  <a:pt x="9148762" y="0"/>
                </a:lnTo>
                <a:cubicBezTo>
                  <a:pt x="6074527" y="8974"/>
                  <a:pt x="3049588" y="29434"/>
                  <a:pt x="0" y="130284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395288" y="1484194"/>
            <a:ext cx="8355964" cy="492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95288" y="1250636"/>
            <a:ext cx="83559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 userDrawn="1"/>
        </p:nvGrpSpPr>
        <p:grpSpPr>
          <a:xfrm>
            <a:off x="7619903" y="192699"/>
            <a:ext cx="1131349" cy="342900"/>
            <a:chOff x="1003301" y="0"/>
            <a:chExt cx="5703887" cy="1728788"/>
          </a:xfrm>
        </p:grpSpPr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8282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 userDrawn="1"/>
        </p:nvSpPr>
        <p:spPr bwMode="auto">
          <a:xfrm>
            <a:off x="8661252" y="6553825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8B6081-8AB1-4396-A99E-12AE2221440F}" type="slidenum">
              <a:rPr lang="en-US" sz="800" b="1" smtClean="0">
                <a:solidFill>
                  <a:srgbClr val="FFFFFF"/>
                </a:solidFill>
              </a:rPr>
              <a:pPr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95288" y="591871"/>
            <a:ext cx="6877050" cy="5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4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SzPct val="70000"/>
        <a:buFont typeface="Webdings" panose="05030102010509060703" pitchFamily="18" charset="2"/>
        <a:buChar char="4"/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621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Font typeface="Trebuchet MS" panose="020B0603020202020204" pitchFamily="34" charset="0"/>
        <a:buChar char="›"/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00113" indent="-182563" algn="l" rtl="0" eaLnBrk="1" fontAlgn="base" hangingPunct="1">
        <a:spcBef>
          <a:spcPts val="0"/>
        </a:spcBef>
        <a:spcAft>
          <a:spcPts val="400"/>
        </a:spcAft>
        <a:buClr>
          <a:schemeClr val="accent2"/>
        </a:buClr>
        <a:buChar char="»"/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249">
          <p15:clr>
            <a:srgbClr val="F26B43"/>
          </p15:clr>
        </p15:guide>
        <p15:guide id="4294967295" pos="5511">
          <p15:clr>
            <a:srgbClr val="F26B43"/>
          </p15:clr>
        </p15:guide>
        <p15:guide id="4294967295" orient="horz" pos="346">
          <p15:clr>
            <a:srgbClr val="F26B43"/>
          </p15:clr>
        </p15:guide>
        <p15:guide id="4294967295" orient="horz" pos="4042">
          <p15:clr>
            <a:srgbClr val="F26B43"/>
          </p15:clr>
        </p15:guide>
        <p15:guide id="4294967295" pos="2653">
          <p15:clr>
            <a:srgbClr val="F26B43"/>
          </p15:clr>
        </p15:guide>
        <p15:guide id="4294967295" pos="3107">
          <p15:clr>
            <a:srgbClr val="F26B43"/>
          </p15:clr>
        </p15:guide>
        <p15:guide id="4294967295" orient="horz" pos="935">
          <p15:clr>
            <a:srgbClr val="F26B43"/>
          </p15:clr>
        </p15:guide>
        <p15:guide id="4294967295" pos="45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8" y="-13237"/>
            <a:ext cx="9156227" cy="5947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2"/>
          <a:stretch/>
        </p:blipFill>
        <p:spPr>
          <a:xfrm>
            <a:off x="-1" y="1828800"/>
            <a:ext cx="9168452" cy="5029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497539" y="6115795"/>
            <a:ext cx="1296000" cy="392400"/>
            <a:chOff x="1003301" y="0"/>
            <a:chExt cx="5703887" cy="1728788"/>
          </a:xfrm>
          <a:solidFill>
            <a:schemeClr val="tx2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4142604"/>
            <a:ext cx="9144001" cy="250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224000" bIns="684000" rtlCol="0" anchor="t"/>
          <a:lstStyle/>
          <a:p>
            <a:pPr algn="l"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algn="l">
              <a:lnSpc>
                <a:spcPct val="90000"/>
              </a:lnSpc>
              <a:spcAft>
                <a:spcPts val="1800"/>
              </a:spcAft>
            </a:pPr>
            <a:r>
              <a:rPr lang="ru-RU" sz="2600" dirty="0" smtClean="0">
                <a:solidFill>
                  <a:schemeClr val="tx2"/>
                </a:solidFill>
              </a:rPr>
              <a:t>Влияние санкций на темпы освоения </a:t>
            </a:r>
            <a:r>
              <a:rPr lang="ru-RU" sz="2600" dirty="0" err="1" smtClean="0">
                <a:solidFill>
                  <a:schemeClr val="tx2"/>
                </a:solidFill>
              </a:rPr>
              <a:t>трудноизвлекаемых</a:t>
            </a:r>
            <a:r>
              <a:rPr lang="ru-RU" sz="2600" dirty="0" smtClean="0">
                <a:solidFill>
                  <a:schemeClr val="tx2"/>
                </a:solidFill>
              </a:rPr>
              <a:t> запасов</a:t>
            </a:r>
            <a:endParaRPr lang="ru-RU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Национальный нефтегазовый форум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18" y="6205669"/>
            <a:ext cx="350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solidFill>
                  <a:schemeClr val="accent1"/>
                </a:solidFill>
              </a:rPr>
              <a:t>г</a:t>
            </a:r>
            <a:r>
              <a:rPr lang="ru-RU" sz="1400" dirty="0" smtClean="0">
                <a:solidFill>
                  <a:schemeClr val="accent1"/>
                </a:solidFill>
              </a:rPr>
              <a:t>. Москва 16-18 апреля 2018 </a:t>
            </a:r>
            <a:r>
              <a:rPr lang="ru-RU" sz="1400" dirty="0">
                <a:solidFill>
                  <a:schemeClr val="accent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75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 bwMode="auto">
          <a:xfrm>
            <a:off x="621368" y="1868009"/>
            <a:ext cx="49334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21368" y="1300410"/>
            <a:ext cx="4933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>
                <a:solidFill>
                  <a:srgbClr val="282828"/>
                </a:solidFill>
              </a:rPr>
              <a:t>Структура добычи нефти в России на период до 2030 </a:t>
            </a:r>
            <a:r>
              <a:rPr lang="ru-RU" sz="1100" b="1" dirty="0" smtClean="0">
                <a:solidFill>
                  <a:srgbClr val="282828"/>
                </a:solidFill>
              </a:rPr>
              <a:t>года при негативном сценарии </a:t>
            </a:r>
            <a:r>
              <a:rPr lang="ru-RU" sz="1100" b="1" dirty="0" err="1" smtClean="0">
                <a:solidFill>
                  <a:srgbClr val="282828"/>
                </a:solidFill>
              </a:rPr>
              <a:t>импортозамещения</a:t>
            </a:r>
            <a:r>
              <a:rPr lang="ru-RU" sz="1100" b="1" dirty="0" smtClean="0">
                <a:solidFill>
                  <a:srgbClr val="282828"/>
                </a:solidFill>
              </a:rPr>
              <a:t>, </a:t>
            </a:r>
            <a:r>
              <a:rPr lang="ru-RU" sz="1100" b="1" dirty="0">
                <a:solidFill>
                  <a:srgbClr val="282828"/>
                </a:solidFill>
              </a:rPr>
              <a:t>млн т</a:t>
            </a:r>
            <a:endParaRPr lang="en-US" sz="1100" b="1" dirty="0">
              <a:solidFill>
                <a:srgbClr val="282828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Влияние отдельных источников на общий объем добычи при негативном сценарии </a:t>
            </a:r>
            <a:r>
              <a:rPr lang="ru-RU" sz="1800" dirty="0" err="1" smtClean="0"/>
              <a:t>импортозамещения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97118" y="2089088"/>
            <a:ext cx="3186691" cy="3807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 случае негативного сценария </a:t>
            </a:r>
            <a:r>
              <a:rPr lang="ru-RU" sz="1200" dirty="0" err="1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импортозамещения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 объем добычи нефти сократится на </a:t>
            </a:r>
            <a:r>
              <a:rPr lang="ru-RU" sz="1600" b="1" dirty="0" smtClean="0">
                <a:solidFill>
                  <a:srgbClr val="002060"/>
                </a:solidFill>
              </a:rPr>
              <a:t>30 млн тонн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по сравнению с позитивным сценарием.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Падение суммарного объема добычи начнется после 2026 года.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Основным фактором, влияющим на падение добычи станет недостаточное вовлечение в промышленное освоение ТРИЗ.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Влияние добычи на море на общий объем добычи усилится за пределами 2030 года.  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262626">
                  <a:lumMod val="90000"/>
                  <a:lumOff val="10000"/>
                </a:srgb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1200" dirty="0" smtClean="0">
              <a:solidFill>
                <a:srgbClr val="262626">
                  <a:lumMod val="90000"/>
                  <a:lumOff val="10000"/>
                </a:srgb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68118"/>
              </p:ext>
            </p:extLst>
          </p:nvPr>
        </p:nvGraphicFramePr>
        <p:xfrm>
          <a:off x="1" y="1484313"/>
          <a:ext cx="5779362" cy="475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22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002" y="2860569"/>
            <a:ext cx="4788000" cy="540000"/>
          </a:xfrm>
          <a:noFill/>
          <a:ln>
            <a:noFill/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ru-RU" sz="3200" b="1" kern="1200" dirty="0">
                <a:latin typeface="Arial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21"/>
            <a:ext cx="9144001" cy="6093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/>
          <a:stretch/>
        </p:blipFill>
        <p:spPr>
          <a:xfrm>
            <a:off x="756" y="2907485"/>
            <a:ext cx="9143244" cy="39505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4533899"/>
            <a:ext cx="9144001" cy="232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144000" rIns="1296000" bIns="396000" rtlCol="0" anchor="b"/>
          <a:lstStyle/>
          <a:p>
            <a:pPr algn="l">
              <a:lnSpc>
                <a:spcPct val="110000"/>
              </a:lnSpc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123610, Россия, Москва,</a:t>
            </a:r>
          </a:p>
          <a:p>
            <a:pPr algn="l">
              <a:lnSpc>
                <a:spcPct val="11000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Международной Торговли,</a:t>
            </a:r>
            <a:endParaRPr lang="en-US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Краснопресненская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набережная д. 12, </a:t>
            </a:r>
            <a:endParaRPr lang="en-US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подъезд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офис 1404a</a:t>
            </a:r>
          </a:p>
          <a:p>
            <a:pPr algn="l">
              <a:lnSpc>
                <a:spcPct val="110000"/>
              </a:lnSpc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(495) 778-45-97; +7 (495) 778-93-32</a:t>
            </a:r>
          </a:p>
          <a:p>
            <a:pPr algn="l">
              <a:lnSpc>
                <a:spcPct val="110000"/>
              </a:lnSpc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+7 (495) 258-16-64</a:t>
            </a: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7442168" y="6020675"/>
            <a:ext cx="1306545" cy="396000"/>
            <a:chOff x="1003301" y="0"/>
            <a:chExt cx="5703887" cy="1728788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3540126" y="457200"/>
              <a:ext cx="1317625" cy="1244600"/>
            </a:xfrm>
            <a:custGeom>
              <a:avLst/>
              <a:gdLst>
                <a:gd name="T0" fmla="*/ 61 w 351"/>
                <a:gd name="T1" fmla="*/ 0 h 330"/>
                <a:gd name="T2" fmla="*/ 53 w 351"/>
                <a:gd name="T3" fmla="*/ 0 h 330"/>
                <a:gd name="T4" fmla="*/ 0 w 351"/>
                <a:gd name="T5" fmla="*/ 330 h 330"/>
                <a:gd name="T6" fmla="*/ 93 w 351"/>
                <a:gd name="T7" fmla="*/ 330 h 330"/>
                <a:gd name="T8" fmla="*/ 139 w 351"/>
                <a:gd name="T9" fmla="*/ 44 h 330"/>
                <a:gd name="T10" fmla="*/ 228 w 351"/>
                <a:gd name="T11" fmla="*/ 44 h 330"/>
                <a:gd name="T12" fmla="*/ 254 w 351"/>
                <a:gd name="T13" fmla="*/ 54 h 330"/>
                <a:gd name="T14" fmla="*/ 263 w 351"/>
                <a:gd name="T15" fmla="*/ 93 h 330"/>
                <a:gd name="T16" fmla="*/ 209 w 351"/>
                <a:gd name="T17" fmla="*/ 144 h 330"/>
                <a:gd name="T18" fmla="*/ 134 w 351"/>
                <a:gd name="T19" fmla="*/ 144 h 330"/>
                <a:gd name="T20" fmla="*/ 127 w 351"/>
                <a:gd name="T21" fmla="*/ 188 h 330"/>
                <a:gd name="T22" fmla="*/ 203 w 351"/>
                <a:gd name="T23" fmla="*/ 188 h 330"/>
                <a:gd name="T24" fmla="*/ 228 w 351"/>
                <a:gd name="T25" fmla="*/ 198 h 330"/>
                <a:gd name="T26" fmla="*/ 237 w 351"/>
                <a:gd name="T27" fmla="*/ 247 h 330"/>
                <a:gd name="T28" fmla="*/ 224 w 351"/>
                <a:gd name="T29" fmla="*/ 330 h 330"/>
                <a:gd name="T30" fmla="*/ 312 w 351"/>
                <a:gd name="T31" fmla="*/ 330 h 330"/>
                <a:gd name="T32" fmla="*/ 324 w 351"/>
                <a:gd name="T33" fmla="*/ 250 h 330"/>
                <a:gd name="T34" fmla="*/ 326 w 351"/>
                <a:gd name="T35" fmla="*/ 226 h 330"/>
                <a:gd name="T36" fmla="*/ 301 w 351"/>
                <a:gd name="T37" fmla="*/ 167 h 330"/>
                <a:gd name="T38" fmla="*/ 349 w 351"/>
                <a:gd name="T39" fmla="*/ 93 h 330"/>
                <a:gd name="T40" fmla="*/ 351 w 351"/>
                <a:gd name="T41" fmla="*/ 78 h 330"/>
                <a:gd name="T42" fmla="*/ 333 w 351"/>
                <a:gd name="T43" fmla="*/ 24 h 330"/>
                <a:gd name="T44" fmla="*/ 272 w 351"/>
                <a:gd name="T45" fmla="*/ 0 h 330"/>
                <a:gd name="T46" fmla="*/ 61 w 351"/>
                <a:gd name="T4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8" y="47"/>
                    <a:pt x="254" y="54"/>
                  </a:cubicBezTo>
                  <a:cubicBezTo>
                    <a:pt x="263" y="65"/>
                    <a:pt x="265" y="82"/>
                    <a:pt x="263" y="93"/>
                  </a:cubicBezTo>
                  <a:cubicBezTo>
                    <a:pt x="260" y="111"/>
                    <a:pt x="245" y="144"/>
                    <a:pt x="209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14" y="188"/>
                    <a:pt x="223" y="192"/>
                    <a:pt x="228" y="198"/>
                  </a:cubicBezTo>
                  <a:cubicBezTo>
                    <a:pt x="239" y="211"/>
                    <a:pt x="240" y="232"/>
                    <a:pt x="237" y="247"/>
                  </a:cubicBezTo>
                  <a:cubicBezTo>
                    <a:pt x="224" y="330"/>
                    <a:pt x="224" y="330"/>
                    <a:pt x="224" y="330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26" y="241"/>
                    <a:pt x="326" y="233"/>
                    <a:pt x="326" y="226"/>
                  </a:cubicBezTo>
                  <a:cubicBezTo>
                    <a:pt x="326" y="195"/>
                    <a:pt x="315" y="178"/>
                    <a:pt x="301" y="167"/>
                  </a:cubicBezTo>
                  <a:cubicBezTo>
                    <a:pt x="328" y="151"/>
                    <a:pt x="344" y="127"/>
                    <a:pt x="349" y="93"/>
                  </a:cubicBezTo>
                  <a:cubicBezTo>
                    <a:pt x="350" y="88"/>
                    <a:pt x="351" y="83"/>
                    <a:pt x="351" y="78"/>
                  </a:cubicBezTo>
                  <a:cubicBezTo>
                    <a:pt x="351" y="57"/>
                    <a:pt x="344" y="38"/>
                    <a:pt x="333" y="24"/>
                  </a:cubicBezTo>
                  <a:cubicBezTo>
                    <a:pt x="319" y="8"/>
                    <a:pt x="298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846638" y="457200"/>
              <a:ext cx="1322388" cy="1244600"/>
            </a:xfrm>
            <a:custGeom>
              <a:avLst/>
              <a:gdLst>
                <a:gd name="T0" fmla="*/ 61 w 352"/>
                <a:gd name="T1" fmla="*/ 0 h 330"/>
                <a:gd name="T2" fmla="*/ 53 w 352"/>
                <a:gd name="T3" fmla="*/ 0 h 330"/>
                <a:gd name="T4" fmla="*/ 0 w 352"/>
                <a:gd name="T5" fmla="*/ 330 h 330"/>
                <a:gd name="T6" fmla="*/ 93 w 352"/>
                <a:gd name="T7" fmla="*/ 330 h 330"/>
                <a:gd name="T8" fmla="*/ 139 w 352"/>
                <a:gd name="T9" fmla="*/ 44 h 330"/>
                <a:gd name="T10" fmla="*/ 228 w 352"/>
                <a:gd name="T11" fmla="*/ 44 h 330"/>
                <a:gd name="T12" fmla="*/ 252 w 352"/>
                <a:gd name="T13" fmla="*/ 54 h 330"/>
                <a:gd name="T14" fmla="*/ 262 w 352"/>
                <a:gd name="T15" fmla="*/ 101 h 330"/>
                <a:gd name="T16" fmla="*/ 206 w 352"/>
                <a:gd name="T17" fmla="*/ 161 h 330"/>
                <a:gd name="T18" fmla="*/ 131 w 352"/>
                <a:gd name="T19" fmla="*/ 161 h 330"/>
                <a:gd name="T20" fmla="*/ 124 w 352"/>
                <a:gd name="T21" fmla="*/ 205 h 330"/>
                <a:gd name="T22" fmla="*/ 242 w 352"/>
                <a:gd name="T23" fmla="*/ 205 h 330"/>
                <a:gd name="T24" fmla="*/ 348 w 352"/>
                <a:gd name="T25" fmla="*/ 105 h 330"/>
                <a:gd name="T26" fmla="*/ 329 w 352"/>
                <a:gd name="T27" fmla="*/ 24 h 330"/>
                <a:gd name="T28" fmla="*/ 272 w 352"/>
                <a:gd name="T29" fmla="*/ 0 h 330"/>
                <a:gd name="T30" fmla="*/ 61 w 352"/>
                <a:gd name="T3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30">
                  <a:moveTo>
                    <a:pt x="6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93" y="330"/>
                    <a:pt x="93" y="330"/>
                    <a:pt x="93" y="330"/>
                  </a:cubicBezTo>
                  <a:cubicBezTo>
                    <a:pt x="93" y="330"/>
                    <a:pt x="136" y="58"/>
                    <a:pt x="139" y="44"/>
                  </a:cubicBezTo>
                  <a:cubicBezTo>
                    <a:pt x="152" y="44"/>
                    <a:pt x="228" y="44"/>
                    <a:pt x="228" y="44"/>
                  </a:cubicBezTo>
                  <a:cubicBezTo>
                    <a:pt x="239" y="44"/>
                    <a:pt x="246" y="47"/>
                    <a:pt x="252" y="54"/>
                  </a:cubicBezTo>
                  <a:cubicBezTo>
                    <a:pt x="263" y="67"/>
                    <a:pt x="263" y="90"/>
                    <a:pt x="262" y="101"/>
                  </a:cubicBezTo>
                  <a:cubicBezTo>
                    <a:pt x="261" y="103"/>
                    <a:pt x="252" y="161"/>
                    <a:pt x="206" y="161"/>
                  </a:cubicBezTo>
                  <a:cubicBezTo>
                    <a:pt x="131" y="161"/>
                    <a:pt x="131" y="161"/>
                    <a:pt x="131" y="161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313" y="205"/>
                    <a:pt x="342" y="142"/>
                    <a:pt x="348" y="105"/>
                  </a:cubicBezTo>
                  <a:cubicBezTo>
                    <a:pt x="352" y="82"/>
                    <a:pt x="349" y="47"/>
                    <a:pt x="329" y="24"/>
                  </a:cubicBezTo>
                  <a:cubicBezTo>
                    <a:pt x="315" y="8"/>
                    <a:pt x="296" y="0"/>
                    <a:pt x="272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6157913" y="457200"/>
              <a:ext cx="549275" cy="1244600"/>
            </a:xfrm>
            <a:custGeom>
              <a:avLst/>
              <a:gdLst>
                <a:gd name="T0" fmla="*/ 320 w 346"/>
                <a:gd name="T1" fmla="*/ 0 h 784"/>
                <a:gd name="T2" fmla="*/ 126 w 346"/>
                <a:gd name="T3" fmla="*/ 0 h 784"/>
                <a:gd name="T4" fmla="*/ 0 w 346"/>
                <a:gd name="T5" fmla="*/ 784 h 784"/>
                <a:gd name="T6" fmla="*/ 221 w 346"/>
                <a:gd name="T7" fmla="*/ 784 h 784"/>
                <a:gd name="T8" fmla="*/ 346 w 346"/>
                <a:gd name="T9" fmla="*/ 0 h 784"/>
                <a:gd name="T10" fmla="*/ 320 w 346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784">
                  <a:moveTo>
                    <a:pt x="320" y="0"/>
                  </a:moveTo>
                  <a:lnTo>
                    <a:pt x="126" y="0"/>
                  </a:lnTo>
                  <a:lnTo>
                    <a:pt x="0" y="784"/>
                  </a:lnTo>
                  <a:lnTo>
                    <a:pt x="221" y="784"/>
                  </a:lnTo>
                  <a:lnTo>
                    <a:pt x="346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284288" y="547688"/>
              <a:ext cx="2060575" cy="1052513"/>
            </a:xfrm>
            <a:custGeom>
              <a:avLst/>
              <a:gdLst>
                <a:gd name="T0" fmla="*/ 304 w 548"/>
                <a:gd name="T1" fmla="*/ 80 h 279"/>
                <a:gd name="T2" fmla="*/ 476 w 548"/>
                <a:gd name="T3" fmla="*/ 270 h 279"/>
                <a:gd name="T4" fmla="*/ 466 w 548"/>
                <a:gd name="T5" fmla="*/ 279 h 279"/>
                <a:gd name="T6" fmla="*/ 502 w 548"/>
                <a:gd name="T7" fmla="*/ 259 h 279"/>
                <a:gd name="T8" fmla="*/ 329 w 548"/>
                <a:gd name="T9" fmla="*/ 69 h 279"/>
                <a:gd name="T10" fmla="*/ 0 w 548"/>
                <a:gd name="T11" fmla="*/ 36 h 279"/>
                <a:gd name="T12" fmla="*/ 304 w 548"/>
                <a:gd name="T13" fmla="*/ 8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279">
                  <a:moveTo>
                    <a:pt x="304" y="80"/>
                  </a:moveTo>
                  <a:cubicBezTo>
                    <a:pt x="445" y="139"/>
                    <a:pt x="523" y="224"/>
                    <a:pt x="476" y="270"/>
                  </a:cubicBezTo>
                  <a:cubicBezTo>
                    <a:pt x="473" y="273"/>
                    <a:pt x="470" y="276"/>
                    <a:pt x="466" y="279"/>
                  </a:cubicBezTo>
                  <a:cubicBezTo>
                    <a:pt x="481" y="274"/>
                    <a:pt x="493" y="268"/>
                    <a:pt x="502" y="259"/>
                  </a:cubicBezTo>
                  <a:cubicBezTo>
                    <a:pt x="548" y="213"/>
                    <a:pt x="470" y="128"/>
                    <a:pt x="329" y="69"/>
                  </a:cubicBezTo>
                  <a:cubicBezTo>
                    <a:pt x="197" y="13"/>
                    <a:pt x="56" y="0"/>
                    <a:pt x="0" y="36"/>
                  </a:cubicBezTo>
                  <a:cubicBezTo>
                    <a:pt x="67" y="16"/>
                    <a:pt x="189" y="32"/>
                    <a:pt x="304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743076" y="0"/>
              <a:ext cx="857250" cy="1728788"/>
            </a:xfrm>
            <a:custGeom>
              <a:avLst/>
              <a:gdLst>
                <a:gd name="T0" fmla="*/ 174 w 228"/>
                <a:gd name="T1" fmla="*/ 94 h 458"/>
                <a:gd name="T2" fmla="*/ 166 w 228"/>
                <a:gd name="T3" fmla="*/ 43 h 458"/>
                <a:gd name="T4" fmla="*/ 65 w 228"/>
                <a:gd name="T5" fmla="*/ 17 h 458"/>
                <a:gd name="T6" fmla="*/ 31 w 228"/>
                <a:gd name="T7" fmla="*/ 94 h 458"/>
                <a:gd name="T8" fmla="*/ 31 w 228"/>
                <a:gd name="T9" fmla="*/ 447 h 458"/>
                <a:gd name="T10" fmla="*/ 96 w 228"/>
                <a:gd name="T11" fmla="*/ 458 h 458"/>
                <a:gd name="T12" fmla="*/ 199 w 228"/>
                <a:gd name="T13" fmla="*/ 435 h 458"/>
                <a:gd name="T14" fmla="*/ 106 w 228"/>
                <a:gd name="T15" fmla="*/ 21 h 458"/>
                <a:gd name="T16" fmla="*/ 76 w 228"/>
                <a:gd name="T17" fmla="*/ 43 h 458"/>
                <a:gd name="T18" fmla="*/ 128 w 228"/>
                <a:gd name="T19" fmla="*/ 300 h 458"/>
                <a:gd name="T20" fmla="*/ 51 w 228"/>
                <a:gd name="T21" fmla="*/ 300 h 458"/>
                <a:gd name="T22" fmla="*/ 128 w 228"/>
                <a:gd name="T23" fmla="*/ 253 h 458"/>
                <a:gd name="T24" fmla="*/ 128 w 228"/>
                <a:gd name="T25" fmla="*/ 253 h 458"/>
                <a:gd name="T26" fmla="*/ 173 w 228"/>
                <a:gd name="T27" fmla="*/ 238 h 458"/>
                <a:gd name="T28" fmla="*/ 167 w 228"/>
                <a:gd name="T29" fmla="*/ 177 h 458"/>
                <a:gd name="T30" fmla="*/ 103 w 228"/>
                <a:gd name="T31" fmla="*/ 177 h 458"/>
                <a:gd name="T32" fmla="*/ 103 w 228"/>
                <a:gd name="T33" fmla="*/ 177 h 458"/>
                <a:gd name="T34" fmla="*/ 102 w 228"/>
                <a:gd name="T35" fmla="*/ 195 h 458"/>
                <a:gd name="T36" fmla="*/ 45 w 228"/>
                <a:gd name="T37" fmla="*/ 296 h 458"/>
                <a:gd name="T38" fmla="*/ 43 w 228"/>
                <a:gd name="T39" fmla="*/ 314 h 458"/>
                <a:gd name="T40" fmla="*/ 43 w 228"/>
                <a:gd name="T41" fmla="*/ 314 h 458"/>
                <a:gd name="T42" fmla="*/ 133 w 228"/>
                <a:gd name="T43" fmla="*/ 314 h 458"/>
                <a:gd name="T44" fmla="*/ 172 w 228"/>
                <a:gd name="T45" fmla="*/ 192 h 458"/>
                <a:gd name="T46" fmla="*/ 128 w 228"/>
                <a:gd name="T47" fmla="*/ 131 h 458"/>
                <a:gd name="T48" fmla="*/ 128 w 228"/>
                <a:gd name="T49" fmla="*/ 131 h 458"/>
                <a:gd name="T50" fmla="*/ 153 w 228"/>
                <a:gd name="T51" fmla="*/ 116 h 458"/>
                <a:gd name="T52" fmla="*/ 151 w 228"/>
                <a:gd name="T53" fmla="*/ 43 h 458"/>
                <a:gd name="T54" fmla="*/ 106 w 228"/>
                <a:gd name="T55" fmla="*/ 58 h 458"/>
                <a:gd name="T56" fmla="*/ 105 w 228"/>
                <a:gd name="T57" fmla="*/ 58 h 458"/>
                <a:gd name="T58" fmla="*/ 173 w 228"/>
                <a:gd name="T59" fmla="*/ 79 h 458"/>
                <a:gd name="T60" fmla="*/ 105 w 228"/>
                <a:gd name="T61" fmla="*/ 94 h 458"/>
                <a:gd name="T62" fmla="*/ 103 w 228"/>
                <a:gd name="T63" fmla="*/ 94 h 458"/>
                <a:gd name="T64" fmla="*/ 98 w 228"/>
                <a:gd name="T65" fmla="*/ 131 h 458"/>
                <a:gd name="T66" fmla="*/ 56 w 228"/>
                <a:gd name="T67" fmla="*/ 192 h 458"/>
                <a:gd name="T68" fmla="*/ 56 w 228"/>
                <a:gd name="T69" fmla="*/ 192 h 458"/>
                <a:gd name="T70" fmla="*/ 39 w 228"/>
                <a:gd name="T71" fmla="*/ 361 h 458"/>
                <a:gd name="T72" fmla="*/ 187 w 228"/>
                <a:gd name="T73" fmla="*/ 361 h 458"/>
                <a:gd name="T74" fmla="*/ 162 w 228"/>
                <a:gd name="T75" fmla="*/ 116 h 458"/>
                <a:gd name="T76" fmla="*/ 159 w 228"/>
                <a:gd name="T77" fmla="*/ 94 h 458"/>
                <a:gd name="T78" fmla="*/ 133 w 228"/>
                <a:gd name="T79" fmla="*/ 58 h 458"/>
                <a:gd name="T80" fmla="*/ 150 w 228"/>
                <a:gd name="T81" fmla="*/ 40 h 458"/>
                <a:gd name="T82" fmla="*/ 149 w 228"/>
                <a:gd name="T83" fmla="*/ 28 h 458"/>
                <a:gd name="T84" fmla="*/ 107 w 228"/>
                <a:gd name="T85" fmla="*/ 18 h 458"/>
                <a:gd name="T86" fmla="*/ 107 w 228"/>
                <a:gd name="T87" fmla="*/ 18 h 458"/>
                <a:gd name="T88" fmla="*/ 52 w 228"/>
                <a:gd name="T89" fmla="*/ 74 h 458"/>
                <a:gd name="T90" fmla="*/ 66 w 228"/>
                <a:gd name="T91" fmla="*/ 116 h 458"/>
                <a:gd name="T92" fmla="*/ 95 w 228"/>
                <a:gd name="T93" fmla="*/ 94 h 458"/>
                <a:gd name="T94" fmla="*/ 34 w 228"/>
                <a:gd name="T95" fmla="*/ 413 h 458"/>
                <a:gd name="T96" fmla="*/ 192 w 228"/>
                <a:gd name="T97" fmla="*/ 3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458">
                  <a:moveTo>
                    <a:pt x="200" y="447"/>
                  </a:moveTo>
                  <a:cubicBezTo>
                    <a:pt x="228" y="445"/>
                    <a:pt x="228" y="445"/>
                    <a:pt x="228" y="445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31" y="447"/>
                    <a:pt x="32" y="441"/>
                    <a:pt x="32" y="432"/>
                  </a:cubicBezTo>
                  <a:cubicBezTo>
                    <a:pt x="52" y="419"/>
                    <a:pt x="80" y="400"/>
                    <a:pt x="98" y="38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132" y="458"/>
                    <a:pt x="132" y="458"/>
                    <a:pt x="132" y="458"/>
                  </a:cubicBezTo>
                  <a:cubicBezTo>
                    <a:pt x="131" y="390"/>
                    <a:pt x="131" y="390"/>
                    <a:pt x="131" y="390"/>
                  </a:cubicBezTo>
                  <a:cubicBezTo>
                    <a:pt x="150" y="403"/>
                    <a:pt x="180" y="423"/>
                    <a:pt x="199" y="435"/>
                  </a:cubicBezTo>
                  <a:cubicBezTo>
                    <a:pt x="199" y="443"/>
                    <a:pt x="200" y="447"/>
                    <a:pt x="200" y="447"/>
                  </a:cubicBezTo>
                  <a:close/>
                  <a:moveTo>
                    <a:pt x="76" y="43"/>
                  </a:moveTo>
                  <a:cubicBezTo>
                    <a:pt x="84" y="38"/>
                    <a:pt x="98" y="27"/>
                    <a:pt x="106" y="2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lose/>
                  <a:moveTo>
                    <a:pt x="127" y="261"/>
                  </a:moveTo>
                  <a:cubicBezTo>
                    <a:pt x="141" y="272"/>
                    <a:pt x="160" y="288"/>
                    <a:pt x="175" y="300"/>
                  </a:cubicBezTo>
                  <a:cubicBezTo>
                    <a:pt x="128" y="300"/>
                    <a:pt x="128" y="300"/>
                    <a:pt x="128" y="300"/>
                  </a:cubicBezTo>
                  <a:lnTo>
                    <a:pt x="127" y="261"/>
                  </a:lnTo>
                  <a:close/>
                  <a:moveTo>
                    <a:pt x="100" y="300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67" y="287"/>
                    <a:pt x="88" y="270"/>
                    <a:pt x="101" y="259"/>
                  </a:cubicBezTo>
                  <a:lnTo>
                    <a:pt x="100" y="300"/>
                  </a:lnTo>
                  <a:close/>
                  <a:moveTo>
                    <a:pt x="128" y="253"/>
                  </a:moveTo>
                  <a:cubicBezTo>
                    <a:pt x="179" y="253"/>
                    <a:pt x="179" y="253"/>
                    <a:pt x="179" y="253"/>
                  </a:cubicBezTo>
                  <a:cubicBezTo>
                    <a:pt x="181" y="268"/>
                    <a:pt x="182" y="283"/>
                    <a:pt x="184" y="298"/>
                  </a:cubicBezTo>
                  <a:lnTo>
                    <a:pt x="128" y="253"/>
                  </a:lnTo>
                  <a:close/>
                  <a:moveTo>
                    <a:pt x="127" y="238"/>
                  </a:moveTo>
                  <a:cubicBezTo>
                    <a:pt x="126" y="197"/>
                    <a:pt x="126" y="197"/>
                    <a:pt x="126" y="197"/>
                  </a:cubicBezTo>
                  <a:cubicBezTo>
                    <a:pt x="139" y="208"/>
                    <a:pt x="159" y="226"/>
                    <a:pt x="173" y="238"/>
                  </a:cubicBezTo>
                  <a:lnTo>
                    <a:pt x="127" y="238"/>
                  </a:lnTo>
                  <a:close/>
                  <a:moveTo>
                    <a:pt x="124" y="136"/>
                  </a:moveTo>
                  <a:cubicBezTo>
                    <a:pt x="136" y="147"/>
                    <a:pt x="154" y="165"/>
                    <a:pt x="167" y="177"/>
                  </a:cubicBezTo>
                  <a:cubicBezTo>
                    <a:pt x="125" y="177"/>
                    <a:pt x="125" y="177"/>
                    <a:pt x="125" y="177"/>
                  </a:cubicBezTo>
                  <a:lnTo>
                    <a:pt x="124" y="136"/>
                  </a:lnTo>
                  <a:close/>
                  <a:moveTo>
                    <a:pt x="10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73" y="164"/>
                    <a:pt x="92" y="145"/>
                    <a:pt x="104" y="133"/>
                  </a:cubicBezTo>
                  <a:lnTo>
                    <a:pt x="103" y="177"/>
                  </a:lnTo>
                  <a:close/>
                  <a:moveTo>
                    <a:pt x="101" y="238"/>
                  </a:moveTo>
                  <a:cubicBezTo>
                    <a:pt x="54" y="238"/>
                    <a:pt x="54" y="238"/>
                    <a:pt x="54" y="238"/>
                  </a:cubicBezTo>
                  <a:cubicBezTo>
                    <a:pt x="68" y="225"/>
                    <a:pt x="90" y="206"/>
                    <a:pt x="102" y="195"/>
                  </a:cubicBezTo>
                  <a:lnTo>
                    <a:pt x="101" y="238"/>
                  </a:lnTo>
                  <a:close/>
                  <a:moveTo>
                    <a:pt x="97" y="253"/>
                  </a:moveTo>
                  <a:cubicBezTo>
                    <a:pt x="45" y="296"/>
                    <a:pt x="45" y="296"/>
                    <a:pt x="45" y="296"/>
                  </a:cubicBezTo>
                  <a:cubicBezTo>
                    <a:pt x="47" y="282"/>
                    <a:pt x="48" y="268"/>
                    <a:pt x="50" y="253"/>
                  </a:cubicBezTo>
                  <a:lnTo>
                    <a:pt x="97" y="253"/>
                  </a:lnTo>
                  <a:close/>
                  <a:moveTo>
                    <a:pt x="43" y="314"/>
                  </a:moveTo>
                  <a:cubicBezTo>
                    <a:pt x="92" y="314"/>
                    <a:pt x="92" y="314"/>
                    <a:pt x="92" y="314"/>
                  </a:cubicBezTo>
                  <a:cubicBezTo>
                    <a:pt x="40" y="352"/>
                    <a:pt x="40" y="352"/>
                    <a:pt x="40" y="352"/>
                  </a:cubicBezTo>
                  <a:cubicBezTo>
                    <a:pt x="41" y="340"/>
                    <a:pt x="42" y="328"/>
                    <a:pt x="43" y="314"/>
                  </a:cubicBezTo>
                  <a:close/>
                  <a:moveTo>
                    <a:pt x="186" y="314"/>
                  </a:moveTo>
                  <a:cubicBezTo>
                    <a:pt x="187" y="328"/>
                    <a:pt x="189" y="342"/>
                    <a:pt x="190" y="355"/>
                  </a:cubicBezTo>
                  <a:cubicBezTo>
                    <a:pt x="133" y="314"/>
                    <a:pt x="133" y="314"/>
                    <a:pt x="133" y="314"/>
                  </a:cubicBezTo>
                  <a:lnTo>
                    <a:pt x="186" y="314"/>
                  </a:lnTo>
                  <a:close/>
                  <a:moveTo>
                    <a:pt x="130" y="192"/>
                  </a:moveTo>
                  <a:cubicBezTo>
                    <a:pt x="172" y="192"/>
                    <a:pt x="172" y="192"/>
                    <a:pt x="172" y="192"/>
                  </a:cubicBezTo>
                  <a:cubicBezTo>
                    <a:pt x="173" y="206"/>
                    <a:pt x="175" y="220"/>
                    <a:pt x="177" y="234"/>
                  </a:cubicBezTo>
                  <a:lnTo>
                    <a:pt x="130" y="192"/>
                  </a:lnTo>
                  <a:close/>
                  <a:moveTo>
                    <a:pt x="128" y="131"/>
                  </a:moveTo>
                  <a:cubicBezTo>
                    <a:pt x="164" y="131"/>
                    <a:pt x="164" y="131"/>
                    <a:pt x="164" y="131"/>
                  </a:cubicBezTo>
                  <a:cubicBezTo>
                    <a:pt x="166" y="144"/>
                    <a:pt x="167" y="157"/>
                    <a:pt x="169" y="171"/>
                  </a:cubicBezTo>
                  <a:lnTo>
                    <a:pt x="128" y="131"/>
                  </a:lnTo>
                  <a:close/>
                  <a:moveTo>
                    <a:pt x="124" y="116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32" y="100"/>
                    <a:pt x="143" y="109"/>
                    <a:pt x="153" y="116"/>
                  </a:cubicBezTo>
                  <a:lnTo>
                    <a:pt x="124" y="116"/>
                  </a:lnTo>
                  <a:close/>
                  <a:moveTo>
                    <a:pt x="122" y="23"/>
                  </a:moveTo>
                  <a:cubicBezTo>
                    <a:pt x="131" y="29"/>
                    <a:pt x="144" y="38"/>
                    <a:pt x="151" y="43"/>
                  </a:cubicBezTo>
                  <a:cubicBezTo>
                    <a:pt x="122" y="43"/>
                    <a:pt x="122" y="43"/>
                    <a:pt x="122" y="43"/>
                  </a:cubicBezTo>
                  <a:lnTo>
                    <a:pt x="122" y="23"/>
                  </a:lnTo>
                  <a:close/>
                  <a:moveTo>
                    <a:pt x="106" y="58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83" y="79"/>
                    <a:pt x="62" y="79"/>
                    <a:pt x="53" y="79"/>
                  </a:cubicBezTo>
                  <a:cubicBezTo>
                    <a:pt x="70" y="72"/>
                    <a:pt x="93" y="63"/>
                    <a:pt x="105" y="58"/>
                  </a:cubicBezTo>
                  <a:cubicBezTo>
                    <a:pt x="105" y="58"/>
                    <a:pt x="105" y="58"/>
                    <a:pt x="106" y="58"/>
                  </a:cubicBezTo>
                  <a:close/>
                  <a:moveTo>
                    <a:pt x="123" y="59"/>
                  </a:moveTo>
                  <a:cubicBezTo>
                    <a:pt x="135" y="64"/>
                    <a:pt x="157" y="73"/>
                    <a:pt x="173" y="79"/>
                  </a:cubicBezTo>
                  <a:cubicBezTo>
                    <a:pt x="165" y="79"/>
                    <a:pt x="145" y="79"/>
                    <a:pt x="123" y="79"/>
                  </a:cubicBezTo>
                  <a:lnTo>
                    <a:pt x="123" y="59"/>
                  </a:lnTo>
                  <a:close/>
                  <a:moveTo>
                    <a:pt x="105" y="94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83" y="109"/>
                    <a:pt x="94" y="100"/>
                    <a:pt x="103" y="94"/>
                  </a:cubicBezTo>
                  <a:lnTo>
                    <a:pt x="105" y="94"/>
                  </a:lnTo>
                  <a:close/>
                  <a:moveTo>
                    <a:pt x="63" y="131"/>
                  </a:moveTo>
                  <a:cubicBezTo>
                    <a:pt x="98" y="131"/>
                    <a:pt x="98" y="131"/>
                    <a:pt x="98" y="131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56"/>
                    <a:pt x="62" y="143"/>
                    <a:pt x="63" y="131"/>
                  </a:cubicBezTo>
                  <a:close/>
                  <a:moveTo>
                    <a:pt x="56" y="192"/>
                  </a:moveTo>
                  <a:cubicBezTo>
                    <a:pt x="96" y="192"/>
                    <a:pt x="96" y="192"/>
                    <a:pt x="96" y="19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3" y="218"/>
                    <a:pt x="55" y="205"/>
                    <a:pt x="56" y="192"/>
                  </a:cubicBezTo>
                  <a:close/>
                  <a:moveTo>
                    <a:pt x="99" y="318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58" y="348"/>
                    <a:pt x="84" y="329"/>
                    <a:pt x="99" y="318"/>
                  </a:cubicBezTo>
                  <a:close/>
                  <a:moveTo>
                    <a:pt x="129" y="320"/>
                  </a:moveTo>
                  <a:cubicBezTo>
                    <a:pt x="145" y="331"/>
                    <a:pt x="169" y="349"/>
                    <a:pt x="187" y="361"/>
                  </a:cubicBezTo>
                  <a:cubicBezTo>
                    <a:pt x="130" y="361"/>
                    <a:pt x="130" y="361"/>
                    <a:pt x="130" y="361"/>
                  </a:cubicBezTo>
                  <a:lnTo>
                    <a:pt x="129" y="320"/>
                  </a:lnTo>
                  <a:close/>
                  <a:moveTo>
                    <a:pt x="162" y="116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0" y="101"/>
                    <a:pt x="161" y="108"/>
                    <a:pt x="162" y="116"/>
                  </a:cubicBezTo>
                  <a:close/>
                  <a:moveTo>
                    <a:pt x="174" y="75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51" y="58"/>
                    <a:pt x="166" y="58"/>
                    <a:pt x="170" y="58"/>
                  </a:cubicBezTo>
                  <a:cubicBezTo>
                    <a:pt x="171" y="62"/>
                    <a:pt x="173" y="68"/>
                    <a:pt x="174" y="75"/>
                  </a:cubicBezTo>
                  <a:close/>
                  <a:moveTo>
                    <a:pt x="150" y="4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0" y="21"/>
                    <a:pt x="144" y="26"/>
                    <a:pt x="149" y="28"/>
                  </a:cubicBezTo>
                  <a:cubicBezTo>
                    <a:pt x="149" y="28"/>
                    <a:pt x="149" y="33"/>
                    <a:pt x="150" y="40"/>
                  </a:cubicBezTo>
                  <a:close/>
                  <a:moveTo>
                    <a:pt x="107" y="18"/>
                  </a:moveTo>
                  <a:cubicBezTo>
                    <a:pt x="107" y="18"/>
                    <a:pt x="107" y="18"/>
                    <a:pt x="107" y="18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3"/>
                    <a:pt x="78" y="28"/>
                    <a:pt x="78" y="28"/>
                  </a:cubicBezTo>
                  <a:cubicBezTo>
                    <a:pt x="83" y="26"/>
                    <a:pt x="97" y="21"/>
                    <a:pt x="107" y="18"/>
                  </a:cubicBezTo>
                  <a:close/>
                  <a:moveTo>
                    <a:pt x="57" y="58"/>
                  </a:moveTo>
                  <a:cubicBezTo>
                    <a:pt x="61" y="58"/>
                    <a:pt x="75" y="58"/>
                    <a:pt x="93" y="5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4" y="68"/>
                    <a:pt x="56" y="62"/>
                    <a:pt x="57" y="58"/>
                  </a:cubicBezTo>
                  <a:close/>
                  <a:moveTo>
                    <a:pt x="95" y="94"/>
                  </a:move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08"/>
                    <a:pt x="67" y="101"/>
                    <a:pt x="68" y="94"/>
                  </a:cubicBezTo>
                  <a:lnTo>
                    <a:pt x="95" y="94"/>
                  </a:lnTo>
                  <a:close/>
                  <a:moveTo>
                    <a:pt x="38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34" y="413"/>
                    <a:pt x="34" y="413"/>
                    <a:pt x="34" y="413"/>
                  </a:cubicBezTo>
                  <a:cubicBezTo>
                    <a:pt x="35" y="402"/>
                    <a:pt x="36" y="390"/>
                    <a:pt x="38" y="376"/>
                  </a:cubicBezTo>
                  <a:close/>
                  <a:moveTo>
                    <a:pt x="135" y="376"/>
                  </a:moveTo>
                  <a:cubicBezTo>
                    <a:pt x="192" y="376"/>
                    <a:pt x="192" y="376"/>
                    <a:pt x="192" y="376"/>
                  </a:cubicBezTo>
                  <a:cubicBezTo>
                    <a:pt x="194" y="391"/>
                    <a:pt x="195" y="405"/>
                    <a:pt x="197" y="416"/>
                  </a:cubicBezTo>
                  <a:lnTo>
                    <a:pt x="135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1003301" y="566738"/>
              <a:ext cx="1990725" cy="1055688"/>
            </a:xfrm>
            <a:custGeom>
              <a:avLst/>
              <a:gdLst>
                <a:gd name="T0" fmla="*/ 239 w 530"/>
                <a:gd name="T1" fmla="*/ 191 h 280"/>
                <a:gd name="T2" fmla="*/ 66 w 530"/>
                <a:gd name="T3" fmla="*/ 7 h 280"/>
                <a:gd name="T4" fmla="*/ 75 w 530"/>
                <a:gd name="T5" fmla="*/ 0 h 280"/>
                <a:gd name="T6" fmla="*/ 42 w 530"/>
                <a:gd name="T7" fmla="*/ 16 h 280"/>
                <a:gd name="T8" fmla="*/ 215 w 530"/>
                <a:gd name="T9" fmla="*/ 200 h 280"/>
                <a:gd name="T10" fmla="*/ 530 w 530"/>
                <a:gd name="T11" fmla="*/ 251 h 280"/>
                <a:gd name="T12" fmla="*/ 239 w 530"/>
                <a:gd name="T13" fmla="*/ 19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80">
                  <a:moveTo>
                    <a:pt x="239" y="191"/>
                  </a:moveTo>
                  <a:cubicBezTo>
                    <a:pt x="101" y="128"/>
                    <a:pt x="24" y="46"/>
                    <a:pt x="66" y="7"/>
                  </a:cubicBezTo>
                  <a:cubicBezTo>
                    <a:pt x="68" y="5"/>
                    <a:pt x="72" y="2"/>
                    <a:pt x="75" y="0"/>
                  </a:cubicBezTo>
                  <a:cubicBezTo>
                    <a:pt x="61" y="4"/>
                    <a:pt x="50" y="9"/>
                    <a:pt x="42" y="16"/>
                  </a:cubicBezTo>
                  <a:cubicBezTo>
                    <a:pt x="0" y="55"/>
                    <a:pt x="78" y="137"/>
                    <a:pt x="215" y="200"/>
                  </a:cubicBezTo>
                  <a:cubicBezTo>
                    <a:pt x="343" y="259"/>
                    <a:pt x="479" y="280"/>
                    <a:pt x="530" y="251"/>
                  </a:cubicBezTo>
                  <a:cubicBezTo>
                    <a:pt x="468" y="265"/>
                    <a:pt x="351" y="243"/>
                    <a:pt x="239" y="1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8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 bwMode="auto">
          <a:xfrm>
            <a:off x="618733" y="1514186"/>
            <a:ext cx="49334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18734" y="1248878"/>
            <a:ext cx="493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>
                <a:solidFill>
                  <a:srgbClr val="282828"/>
                </a:solidFill>
              </a:rPr>
              <a:t>Структура </a:t>
            </a:r>
            <a:r>
              <a:rPr lang="ru-RU" sz="1100" b="1" dirty="0" smtClean="0">
                <a:solidFill>
                  <a:srgbClr val="282828"/>
                </a:solidFill>
              </a:rPr>
              <a:t>ТРИЗ в разрезе запасов по категориям </a:t>
            </a:r>
            <a:r>
              <a:rPr lang="en-US" sz="1100" b="1" dirty="0" smtClean="0">
                <a:solidFill>
                  <a:srgbClr val="282828"/>
                </a:solidFill>
              </a:rPr>
              <a:t>ABC1+C2</a:t>
            </a:r>
            <a:r>
              <a:rPr lang="ru-RU" sz="1100" b="1" dirty="0" smtClean="0">
                <a:solidFill>
                  <a:srgbClr val="282828"/>
                </a:solidFill>
              </a:rPr>
              <a:t>, %</a:t>
            </a:r>
            <a:endParaRPr lang="en-US" sz="1100" b="1" dirty="0">
              <a:solidFill>
                <a:srgbClr val="28282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64023" y="1963709"/>
            <a:ext cx="3186691" cy="3669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Классификация ТРИЗ в соответствии с методикой Минприроды РФ: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запасы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всех типов залежей и месторождений, извлекаемые с применением термических методов или закачки реагентов, обеспечивающих смешивающееся вытеснение нефти;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запасы </a:t>
            </a:r>
            <a:r>
              <a:rPr lang="ru-RU" sz="12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подгазовых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частей тонких (менее 3 м) нефтяных оторочек;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запасы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периферийных частей залежей, имеющих </a:t>
            </a:r>
            <a:r>
              <a:rPr lang="ru-RU" sz="12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нефтенасыщенные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толщины, менее предельных для экономически рентабельного </a:t>
            </a:r>
            <a:r>
              <a:rPr lang="ru-RU" sz="12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разбуривания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сетью эксплуатационных скважин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В настоящем исследовании в число ТРИЗ отнесены </a:t>
            </a:r>
            <a:r>
              <a:rPr lang="ru-RU" sz="12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низкопроницаемые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залежи.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7" y="535599"/>
            <a:ext cx="7257263" cy="540000"/>
          </a:xfrm>
        </p:spPr>
        <p:txBody>
          <a:bodyPr/>
          <a:lstStyle/>
          <a:p>
            <a:r>
              <a:rPr lang="ru-RU" dirty="0" smtClean="0"/>
              <a:t>Структура российских ТРИЗ в разрезе запасов и объемов добычи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51568"/>
              </p:ext>
            </p:extLst>
          </p:nvPr>
        </p:nvGraphicFramePr>
        <p:xfrm>
          <a:off x="775687" y="1476104"/>
          <a:ext cx="4142542" cy="267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77972" y="4043722"/>
            <a:ext cx="2565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rgbClr val="282828"/>
                </a:solidFill>
              </a:rPr>
              <a:t>Доля добычи различных ТРИЗ, % </a:t>
            </a:r>
            <a:endParaRPr lang="en-US" sz="1100" b="1" dirty="0">
              <a:solidFill>
                <a:srgbClr val="282828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358329" y="4342516"/>
            <a:ext cx="3204838" cy="887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44760"/>
              </p:ext>
            </p:extLst>
          </p:nvPr>
        </p:nvGraphicFramePr>
        <p:xfrm>
          <a:off x="858360" y="4281614"/>
          <a:ext cx="3977196" cy="227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83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9578"/>
              </p:ext>
            </p:extLst>
          </p:nvPr>
        </p:nvGraphicFramePr>
        <p:xfrm>
          <a:off x="7029" y="2188520"/>
          <a:ext cx="5907858" cy="37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12"/>
          <p:cNvCxnSpPr/>
          <p:nvPr/>
        </p:nvCxnSpPr>
        <p:spPr bwMode="auto">
          <a:xfrm>
            <a:off x="621370" y="1646067"/>
            <a:ext cx="49334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21369" y="1356442"/>
            <a:ext cx="493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/>
              <a:t>Структура добычи нефти в России на период до 2030 года, млн т</a:t>
            </a:r>
            <a:endParaRPr lang="en-US" sz="11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914887" y="5171090"/>
            <a:ext cx="3186691" cy="100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К 2030 году объем добычи нефти и газа в морских проектах в России составит около </a:t>
            </a:r>
            <a:r>
              <a:rPr lang="ru-RU" sz="1600" b="1" dirty="0">
                <a:solidFill>
                  <a:schemeClr val="accent1"/>
                </a:solidFill>
              </a:rPr>
              <a:t>6%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от суммарной добычи нефти и около </a:t>
            </a:r>
            <a:r>
              <a:rPr lang="ru-RU" sz="1600" b="1" dirty="0">
                <a:solidFill>
                  <a:schemeClr val="accent1"/>
                </a:solidFill>
              </a:rPr>
              <a:t>11%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добычи газа в стране.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Перспективная структура добычи нефти в России </a:t>
            </a:r>
            <a:r>
              <a:rPr lang="ru-RU" sz="1800" dirty="0" smtClean="0"/>
              <a:t>на </a:t>
            </a:r>
            <a:r>
              <a:rPr lang="ru-RU" sz="1800" dirty="0"/>
              <a:t>период до 2030 года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64023" y="1963709"/>
            <a:ext cx="3186691" cy="2192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Элементы структуры добычи нефти: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зрелые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месторождения (введенные до 2011 года), без учета ТРИЗ;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новые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месторождения (введенные после 2011 года и вводимые в 2017-2030 годах), без учета ТРИЗ;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ТРИЗ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• шельф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903511" y="4282980"/>
            <a:ext cx="3186691" cy="760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К 2030 году объем добычи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ТРИЗ достигнет </a:t>
            </a:r>
            <a:r>
              <a:rPr lang="ru-RU" sz="1600" b="1" dirty="0" smtClean="0">
                <a:solidFill>
                  <a:srgbClr val="004486"/>
                </a:solidFill>
              </a:rPr>
              <a:t>14%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 от совокупной добычи в стране.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7" y="535599"/>
            <a:ext cx="7181169" cy="540000"/>
          </a:xfrm>
        </p:spPr>
        <p:txBody>
          <a:bodyPr/>
          <a:lstStyle/>
          <a:p>
            <a:r>
              <a:rPr lang="ru-RU" sz="1800" dirty="0" smtClean="0"/>
              <a:t>Состав </a:t>
            </a:r>
            <a:r>
              <a:rPr lang="ru-RU" sz="1800" dirty="0"/>
              <a:t>секторальных санкций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отношении российской нефтегазовой отрасли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88943"/>
              </p:ext>
            </p:extLst>
          </p:nvPr>
        </p:nvGraphicFramePr>
        <p:xfrm>
          <a:off x="395287" y="2006465"/>
          <a:ext cx="8353426" cy="441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/>
                <a:gridCol w="4176713"/>
              </a:tblGrid>
              <a:tr h="556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Санкции</a:t>
                      </a:r>
                      <a:r>
                        <a:rPr lang="ru-RU" sz="1200" baseline="0" dirty="0" smtClean="0"/>
                        <a:t> США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Санкции Евросоюза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854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Запрещены к ввозу в Россию: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буровые установки;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детали для горизонтального бурения;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буровое оборудование и оборудование для</a:t>
                      </a:r>
                      <a:b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заканчивания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скважин;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морское оборудование для работы в условиях Арктики;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оборудование для каротажа;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скважинные насосы;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бурильные и обсадные трубы;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программное обеспечение для ГРП;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насосы высокого давления;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оборудование для сейсморазведки;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дистанционно управляемые подводные аппараты;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компрессоры;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инструменты для развальцовки;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распределительные краны;</a:t>
                      </a:r>
                    </a:p>
                    <a:p>
                      <a:pPr marL="176213" indent="-176213" algn="l" font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райзеры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Запрещены к ввозу в Россию: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трубы, используемые для нефтяных и газовых трубопроводов, различных видов и размеров;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насосно-компрессорные трубы, используемые при бурении нефтяных или газовых скважин;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инструменты для бурения,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насосы для жидкостей;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топливные насосы;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насосы для двигателей внутреннего сгорания;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бурильные агрегаты;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мобильные буровые вышки;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плавучие буровые платформы;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морские платформы;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плавучие маяки; 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пожарные катера;</a:t>
                      </a:r>
                    </a:p>
                    <a:p>
                      <a:pPr marL="176213" indent="-176213" algn="l" defTabSz="914400" rtl="0" eaLnBrk="1" fontAlgn="ctr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плавучие краны и другие суда.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89" y="1484313"/>
            <a:ext cx="853736" cy="449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33" y="1484313"/>
            <a:ext cx="805001" cy="4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7392352" cy="540000"/>
          </a:xfrm>
        </p:spPr>
        <p:txBody>
          <a:bodyPr>
            <a:noAutofit/>
          </a:bodyPr>
          <a:lstStyle/>
          <a:p>
            <a:r>
              <a:rPr lang="ru-RU" sz="1800" dirty="0"/>
              <a:t>Ключевые факторы, определившие темпы реализации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добычных </a:t>
            </a:r>
            <a:r>
              <a:rPr lang="ru-RU" sz="1800" dirty="0"/>
              <a:t>и разведочных проектов </a:t>
            </a:r>
            <a:endParaRPr lang="ru-RU" sz="1800" b="0" dirty="0"/>
          </a:p>
        </p:txBody>
      </p:sp>
      <p:sp>
        <p:nvSpPr>
          <p:cNvPr id="118" name="Прямоугольная выноска 117"/>
          <p:cNvSpPr/>
          <p:nvPr/>
        </p:nvSpPr>
        <p:spPr bwMode="auto">
          <a:xfrm>
            <a:off x="423139" y="3932230"/>
            <a:ext cx="4579620" cy="1752866"/>
          </a:xfrm>
          <a:prstGeom prst="wedgeRectCallout">
            <a:avLst>
              <a:gd name="adj1" fmla="val -21503"/>
              <a:gd name="adj2" fmla="val -4894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004486"/>
                </a:solidFill>
              </a:rPr>
              <a:t>Список </a:t>
            </a:r>
            <a:r>
              <a:rPr lang="ru-RU" sz="1200" b="1" dirty="0">
                <a:solidFill>
                  <a:srgbClr val="004486"/>
                </a:solidFill>
              </a:rPr>
              <a:t>российских нефтегазовых компаний, </a:t>
            </a:r>
            <a:r>
              <a:rPr lang="ru-RU" sz="1200" b="1" dirty="0" smtClean="0">
                <a:solidFill>
                  <a:srgbClr val="004486"/>
                </a:solidFill>
              </a:rPr>
              <a:t/>
            </a:r>
            <a:br>
              <a:rPr lang="ru-RU" sz="1200" b="1" dirty="0" smtClean="0">
                <a:solidFill>
                  <a:srgbClr val="004486"/>
                </a:solidFill>
              </a:rPr>
            </a:br>
            <a:r>
              <a:rPr lang="ru-RU" sz="1200" b="1" dirty="0" smtClean="0">
                <a:solidFill>
                  <a:srgbClr val="004486"/>
                </a:solidFill>
              </a:rPr>
              <a:t>подпавших </a:t>
            </a:r>
            <a:r>
              <a:rPr lang="ru-RU" sz="1200" b="1" dirty="0">
                <a:solidFill>
                  <a:srgbClr val="004486"/>
                </a:solidFill>
              </a:rPr>
              <a:t>под санкции:</a:t>
            </a:r>
          </a:p>
        </p:txBody>
      </p:sp>
      <p:pic>
        <p:nvPicPr>
          <p:cNvPr id="121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5" y="4513740"/>
            <a:ext cx="411028" cy="244115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98" y="5404011"/>
            <a:ext cx="828675" cy="1369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0939" y="4504163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«Газпром»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1360939" y="4938038"/>
            <a:ext cx="9957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</a:t>
            </a:r>
            <a:r>
              <a:rPr lang="ru-RU" sz="105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Роснефть»</a:t>
            </a:r>
            <a:endParaRPr lang="ru-RU" sz="105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360939" y="5325584"/>
            <a:ext cx="12522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«Газпромнефть»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3611566" y="4504163"/>
            <a:ext cx="13372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«Сургутнефтегаз»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3611566" y="4938038"/>
            <a:ext cx="8755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«ЛУКОЙЛ»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3611566" y="5325584"/>
            <a:ext cx="8451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FF">
                  <a:lumMod val="95000"/>
                </a:srgbClr>
              </a:buClr>
            </a:pP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«</a:t>
            </a:r>
            <a:r>
              <a:rPr lang="ru-RU" sz="105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Новатэк</a:t>
            </a:r>
            <a:r>
              <a:rPr lang="ru-RU" sz="1050" dirty="0">
                <a:solidFill>
                  <a:srgbClr val="262626">
                    <a:lumMod val="90000"/>
                    <a:lumOff val="10000"/>
                  </a:srgbClr>
                </a:solidFill>
              </a:rPr>
              <a:t>»</a:t>
            </a: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1125394" y="2303314"/>
            <a:ext cx="3877365" cy="1515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Западные санкции включают в себя запрет на получение кредитов длительностью более 90 дней для российских компаний, подпавших под </a:t>
            </a:r>
            <a:r>
              <a:rPr lang="ru-RU" sz="1200" dirty="0" err="1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санкционные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 ограничения.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Высокие ставки кредитования делают невозможным получения заемных средств внутри страны на длительные сроки.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93" name="Стрелка вправо 192"/>
          <p:cNvSpPr/>
          <p:nvPr/>
        </p:nvSpPr>
        <p:spPr bwMode="auto">
          <a:xfrm rot="1645577">
            <a:off x="5080064" y="3169909"/>
            <a:ext cx="1220359" cy="633451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62626"/>
              </a:solidFill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 bwMode="auto">
          <a:xfrm>
            <a:off x="6256020" y="3637938"/>
            <a:ext cx="2500313" cy="2605088"/>
          </a:xfrm>
          <a:prstGeom prst="roundRect">
            <a:avLst>
              <a:gd name="adj" fmla="val 7347"/>
            </a:avLst>
          </a:prstGeom>
          <a:solidFill>
            <a:schemeClr val="accent2"/>
          </a:solidFill>
          <a:extLst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SzPct val="250000"/>
            </a:pPr>
            <a:r>
              <a:rPr lang="ru-RU" sz="1400" b="1" dirty="0">
                <a:solidFill>
                  <a:schemeClr val="bg1"/>
                </a:solidFill>
              </a:rPr>
              <a:t>Дополнительные ограничения  возможностей финансирования проектов –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в результате проекты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в большей степени финансируются только из ограниченных собственных средств компаний</a:t>
            </a:r>
          </a:p>
        </p:txBody>
      </p:sp>
      <p:pic>
        <p:nvPicPr>
          <p:cNvPr id="208" name="Рисунок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21" y="2051122"/>
            <a:ext cx="2140808" cy="1378825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64395"/>
              </p:ext>
            </p:extLst>
          </p:nvPr>
        </p:nvGraphicFramePr>
        <p:xfrm>
          <a:off x="395287" y="1462724"/>
          <a:ext cx="835342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425"/>
              </a:tblGrid>
              <a:tr h="115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Влияние санкций и отсутствие возможности «длинного кредитования» в внутри страны</a:t>
                      </a: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13" y="4958979"/>
            <a:ext cx="810160" cy="212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8" y="4382698"/>
            <a:ext cx="665071" cy="3268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699779" y="4801471"/>
            <a:ext cx="644666" cy="3904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" y="5236065"/>
            <a:ext cx="619632" cy="3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7392352" cy="540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Критически зависимые </a:t>
            </a:r>
            <a:br>
              <a:rPr lang="ru-RU" sz="1800" dirty="0" smtClean="0"/>
            </a:br>
            <a:r>
              <a:rPr lang="ru-RU" sz="1800" dirty="0" smtClean="0"/>
              <a:t>от импорта виды </a:t>
            </a:r>
            <a:r>
              <a:rPr lang="ru-RU" sz="1800" dirty="0"/>
              <a:t>нефтегазового </a:t>
            </a:r>
            <a:r>
              <a:rPr lang="ru-RU" sz="1800" dirty="0" smtClean="0"/>
              <a:t>оборудования </a:t>
            </a:r>
            <a:endParaRPr lang="ru-RU" sz="1800" b="0" dirty="0"/>
          </a:p>
        </p:txBody>
      </p:sp>
      <p:sp>
        <p:nvSpPr>
          <p:cNvPr id="193" name="Стрелка вправо 192"/>
          <p:cNvSpPr/>
          <p:nvPr/>
        </p:nvSpPr>
        <p:spPr bwMode="auto">
          <a:xfrm rot="19075796">
            <a:off x="1297615" y="2573450"/>
            <a:ext cx="2003748" cy="43785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62626"/>
              </a:solidFill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 bwMode="auto">
          <a:xfrm>
            <a:off x="395288" y="3548616"/>
            <a:ext cx="1176060" cy="358378"/>
          </a:xfrm>
          <a:prstGeom prst="roundRect">
            <a:avLst>
              <a:gd name="adj" fmla="val 24866"/>
            </a:avLst>
          </a:prstGeom>
          <a:solidFill>
            <a:schemeClr val="accent2"/>
          </a:solidFill>
          <a:extLst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SzPct val="250000"/>
            </a:pPr>
            <a:r>
              <a:rPr lang="ru-RU" sz="1400" b="1" dirty="0">
                <a:solidFill>
                  <a:schemeClr val="bg1"/>
                </a:solidFill>
              </a:rPr>
              <a:t>Санкции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9" b="2788"/>
          <a:stretch/>
        </p:blipFill>
        <p:spPr>
          <a:xfrm>
            <a:off x="3097164" y="1502662"/>
            <a:ext cx="2911694" cy="154698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6092458" y="1484312"/>
            <a:ext cx="2656255" cy="156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 anchor="ctr">
            <a:no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Геофизическое</a:t>
            </a: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, буровое и трубопроводное оборудование для морских и шельфовых месторождений;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Подводные </a:t>
            </a: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добычные комплексы;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Суда</a:t>
            </a: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, предназначенные для работ на </a:t>
            </a: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шельфе.</a:t>
            </a:r>
            <a:endParaRPr lang="ru-RU" sz="11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4" y="3125714"/>
            <a:ext cx="2911694" cy="14919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100997" y="3125714"/>
            <a:ext cx="2647716" cy="1491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 anchor="ctr">
            <a:no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Оборудование для горизонтального бурения, освоения ТРИЗ;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Оборудование для проведения операций ГРП, в том числе МГРП</a:t>
            </a: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.</a:t>
            </a:r>
            <a:endParaRPr lang="ru-RU" sz="11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835"/>
          <a:stretch/>
        </p:blipFill>
        <p:spPr>
          <a:xfrm>
            <a:off x="3097164" y="4693703"/>
            <a:ext cx="2911694" cy="172297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6100997" y="4693702"/>
            <a:ext cx="2647716" cy="1722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 anchor="ctr">
            <a:no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Технологии, оборудование и катализаторы, необходимые для первичной переработки нефти;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Оборудование и технологии, используемые при производстве природного сжиженного </a:t>
            </a:r>
            <a:r>
              <a:rPr lang="ru-RU" sz="11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газа</a:t>
            </a: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.</a:t>
            </a: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1630542" y="3551516"/>
            <a:ext cx="1437408" cy="43785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62626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2789411">
            <a:off x="1337567" y="4600563"/>
            <a:ext cx="2026282" cy="43785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6262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25092" y="2378286"/>
            <a:ext cx="767549" cy="7095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33395" y="3415066"/>
            <a:ext cx="767549" cy="7095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2009" y="4401739"/>
            <a:ext cx="767549" cy="7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3455"/>
              </p:ext>
            </p:extLst>
          </p:nvPr>
        </p:nvGraphicFramePr>
        <p:xfrm>
          <a:off x="3666226" y="1446610"/>
          <a:ext cx="2130419" cy="124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7" y="535599"/>
            <a:ext cx="7181169" cy="540000"/>
          </a:xfrm>
        </p:spPr>
        <p:txBody>
          <a:bodyPr/>
          <a:lstStyle/>
          <a:p>
            <a:r>
              <a:rPr lang="ru-RU" sz="1800" dirty="0" smtClean="0"/>
              <a:t>Динамика замещения импортного оборудования </a:t>
            </a:r>
            <a:br>
              <a:rPr lang="ru-RU" sz="1800" dirty="0" smtClean="0"/>
            </a:br>
            <a:r>
              <a:rPr lang="ru-RU" sz="1800" dirty="0" smtClean="0"/>
              <a:t>по различными его видам </a:t>
            </a:r>
            <a:endParaRPr lang="ru-RU" sz="1800" dirty="0"/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395288" y="5680508"/>
            <a:ext cx="3095542" cy="514738"/>
          </a:xfrm>
          <a:prstGeom prst="homePlate">
            <a:avLst>
              <a:gd name="adj" fmla="val 3543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Технологии 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 оборудование </a:t>
            </a: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/>
            </a:r>
            <a:b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для 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геологоразведки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8347" y="1308169"/>
            <a:ext cx="89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2014 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1421" y="2305110"/>
            <a:ext cx="129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2017 г.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95756"/>
              </p:ext>
            </p:extLst>
          </p:nvPr>
        </p:nvGraphicFramePr>
        <p:xfrm>
          <a:off x="3490830" y="3183038"/>
          <a:ext cx="2010293" cy="143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271941"/>
              </p:ext>
            </p:extLst>
          </p:nvPr>
        </p:nvGraphicFramePr>
        <p:xfrm>
          <a:off x="3736382" y="5220597"/>
          <a:ext cx="1990106" cy="14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515625"/>
              </p:ext>
            </p:extLst>
          </p:nvPr>
        </p:nvGraphicFramePr>
        <p:xfrm>
          <a:off x="5933098" y="2607180"/>
          <a:ext cx="3599895" cy="269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30"/>
          <p:cNvSpPr/>
          <p:nvPr/>
        </p:nvSpPr>
        <p:spPr bwMode="auto">
          <a:xfrm>
            <a:off x="5071704" y="3643777"/>
            <a:ext cx="1627471" cy="699227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262626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95288" y="1759778"/>
            <a:ext cx="3095542" cy="514738"/>
          </a:xfrm>
          <a:prstGeom prst="homePlate">
            <a:avLst>
              <a:gd name="adj" fmla="val 3543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Технологии, техника и сервис эксплуатации скважин, ПНП и </a:t>
            </a: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ИД</a:t>
            </a:r>
            <a:endParaRPr lang="ru-RU" sz="1200" b="1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395287" y="3472749"/>
            <a:ext cx="3095542" cy="961014"/>
          </a:xfrm>
          <a:prstGeom prst="homePlate">
            <a:avLst>
              <a:gd name="adj" fmla="val 3543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Технологии, техника и сервис эксплуатации скважин, ПНП и ИД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Техника 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 технология бурения </a:t>
            </a: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/>
            </a:r>
            <a:b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ННС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, ГС и МЗБ </a:t>
            </a:r>
          </a:p>
        </p:txBody>
      </p:sp>
    </p:spTree>
    <p:extLst>
      <p:ext uri="{BB962C8B-B14F-4D97-AF65-F5344CB8AC3E}">
        <p14:creationId xmlns:p14="http://schemas.microsoft.com/office/powerpoint/2010/main" val="3161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5599"/>
            <a:ext cx="7392352" cy="540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Риски </a:t>
            </a:r>
            <a:r>
              <a:rPr lang="ru-RU" sz="1800" dirty="0"/>
              <a:t>для российских </a:t>
            </a:r>
            <a:r>
              <a:rPr lang="ru-RU" sz="1800" dirty="0" smtClean="0"/>
              <a:t>компаний, работающих в области </a:t>
            </a:r>
            <a:r>
              <a:rPr lang="ru-RU" sz="1800" dirty="0" err="1" smtClean="0"/>
              <a:t>импортозамещения</a:t>
            </a:r>
            <a:r>
              <a:rPr lang="ru-RU" sz="1800" dirty="0" smtClean="0"/>
              <a:t> </a:t>
            </a:r>
            <a:endParaRPr lang="ru-RU" sz="1800" b="0" dirty="0"/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395288" y="5717271"/>
            <a:ext cx="3443045" cy="699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Недостаточный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уровень качества и/или высокая стоимость вновь предложенных рынку оборудования/услуг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400952" y="5230014"/>
            <a:ext cx="3186691" cy="699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Отсутствие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необходимого технологического оборудования и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материалов. 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240826" y="4551030"/>
            <a:ext cx="3186691" cy="514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Отсутствие кадров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или недостаточная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их квалификация.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833235" y="3502714"/>
            <a:ext cx="2915478" cy="88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Высокие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ставки по кредитам и недостаточный уровень государственной поддержки новых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разработок.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240826" y="2454397"/>
            <a:ext cx="3186691" cy="88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Высокие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затраты на разработку оборудования при его малой потенциальной серийности промышленных образцов 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400952" y="1478760"/>
            <a:ext cx="3186691" cy="88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Возможное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опережающее заполнение высвободившихся рыночных ниш зарубежными компаниями (например, китайскими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). 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5288" y="1494791"/>
            <a:ext cx="3186691" cy="699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Возможный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перенос сроков работ по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геологоразведочным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 добычным проектам, снижение объемов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</a:rPr>
              <a:t>работ. </a:t>
            </a:r>
            <a:endParaRPr lang="ru-RU" sz="1200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194899" y="3226769"/>
            <a:ext cx="1440000" cy="1440000"/>
          </a:xfrm>
          <a:prstGeom prst="ellipse">
            <a:avLst/>
          </a:prstGeom>
          <a:solidFill>
            <a:schemeClr val="accent2"/>
          </a:solidFill>
          <a:extLst/>
        </p:spPr>
        <p:txBody>
          <a:bodyPr wrap="square" rtlCol="0" anchor="ctr">
            <a:noAutofit/>
          </a:bodyPr>
          <a:lstStyle/>
          <a:p>
            <a:pPr>
              <a:spcAft>
                <a:spcPts val="1000"/>
              </a:spcAft>
              <a:buSzPct val="250000"/>
            </a:pPr>
            <a:r>
              <a:rPr lang="ru-RU" sz="1400" b="1" dirty="0" smtClean="0">
                <a:solidFill>
                  <a:schemeClr val="bg1"/>
                </a:solidFill>
              </a:rPr>
              <a:t>Риски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 bwMode="auto">
          <a:xfrm rot="10800000">
            <a:off x="1705145" y="2261648"/>
            <a:ext cx="435005" cy="912655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 rot="19814926">
            <a:off x="2318153" y="2629316"/>
            <a:ext cx="2085351" cy="40172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 rot="20577928">
            <a:off x="2588267" y="3035613"/>
            <a:ext cx="2629610" cy="40172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705145" y="4735161"/>
            <a:ext cx="435005" cy="912655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1800000">
            <a:off x="2392336" y="4804125"/>
            <a:ext cx="2085351" cy="40172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 rot="16200000">
            <a:off x="4013471" y="2421518"/>
            <a:ext cx="435005" cy="3050498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900000">
            <a:off x="2612164" y="4361825"/>
            <a:ext cx="2629610" cy="40172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7" y="535599"/>
            <a:ext cx="7181169" cy="540000"/>
          </a:xfrm>
        </p:spPr>
        <p:txBody>
          <a:bodyPr/>
          <a:lstStyle/>
          <a:p>
            <a:r>
              <a:rPr lang="ru-RU" sz="1800" dirty="0" smtClean="0"/>
              <a:t>Последствия невыполнения планов </a:t>
            </a:r>
            <a:r>
              <a:rPr lang="ru-RU" sz="1800" dirty="0" err="1" smtClean="0"/>
              <a:t>импортозамещения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53" y="1855120"/>
            <a:ext cx="2239405" cy="14936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320325" y="1855120"/>
            <a:ext cx="2912699" cy="15134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 anchor="ctr">
            <a:no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Дефицит, отсутствие или низкое качество отечественной элементной базы, станков, инструментов и программного обеспечения может вызвать срыв планов </a:t>
            </a:r>
            <a:r>
              <a:rPr lang="ru-RU" sz="11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импортозамещения</a:t>
            </a: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по всем технологическим цепочкам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29" y="4148061"/>
            <a:ext cx="2239405" cy="15199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3370123" y="4148062"/>
            <a:ext cx="2862901" cy="1519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</a:ln>
          <a:extLst/>
        </p:spPr>
        <p:txBody>
          <a:bodyPr wrap="square" tIns="72000" bIns="72000" rtlCol="0" anchor="ctr">
            <a:noAutofit/>
          </a:bodyPr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Перенесение сроков освоения ТРИЗ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Проблемы при строительстве горизонтальных скважин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Недостаточная достоверность результатов геологоразведки 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95288" y="3125216"/>
            <a:ext cx="1686827" cy="1686827"/>
          </a:xfrm>
          <a:prstGeom prst="ellipse">
            <a:avLst/>
          </a:prstGeom>
          <a:solidFill>
            <a:schemeClr val="accent2"/>
          </a:solidFill>
          <a:extLst/>
        </p:spPr>
        <p:txBody>
          <a:bodyPr wrap="square" rtlCol="0" anchor="ctr">
            <a:noAutofit/>
          </a:bodyPr>
          <a:lstStyle/>
          <a:p>
            <a:pPr>
              <a:spcAft>
                <a:spcPts val="1000"/>
              </a:spcAft>
              <a:buSzPct val="250000"/>
            </a:pPr>
            <a:r>
              <a:rPr lang="ru-RU" sz="1400" b="1" dirty="0">
                <a:solidFill>
                  <a:schemeClr val="bg1"/>
                </a:solidFill>
              </a:rPr>
              <a:t>Проблемы </a:t>
            </a:r>
            <a:r>
              <a:rPr lang="ru-RU" sz="1400" b="1" dirty="0" err="1" smtClean="0">
                <a:solidFill>
                  <a:schemeClr val="bg1"/>
                </a:solidFill>
              </a:rPr>
              <a:t>импорто</a:t>
            </a:r>
            <a:r>
              <a:rPr lang="ru-RU" sz="1400" b="1" dirty="0" smtClean="0">
                <a:solidFill>
                  <a:schemeClr val="bg1"/>
                </a:solidFill>
              </a:rPr>
              <a:t>-замещения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4400000">
            <a:off x="2461247" y="2283930"/>
            <a:ext cx="435005" cy="1573122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7611396">
            <a:off x="2470432" y="3898442"/>
            <a:ext cx="435005" cy="1494635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Медиа-тренинги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О компании&amp;quot;&quot;/&gt;&lt;property id=&quot;20307&quot; value=&quot;277&quot;/&gt;&lt;/object&gt;&lt;object type=&quot;3&quot; unique_id=&quot;10006&quot;&gt;&lt;property id=&quot;20148&quot; value=&quot;5&quot;/&gt;&lt;property id=&quot;20300&quot; value=&quot;Slide 3 - &amp;quot;Кому и зачем нужен медиа-тренинг&amp;quot;&quot;/&gt;&lt;property id=&quot;20307&quot; value=&quot;278&quot;/&gt;&lt;/object&gt;&lt;object type=&quot;3&quot; unique_id=&quot;10008&quot;&gt;&lt;property id=&quot;20148&quot; value=&quot;5&quot;/&gt;&lt;property id=&quot;20300&quot; value=&quot;Slide 6 - &amp;quot;Этапы тренинга&amp;quot;&quot;/&gt;&lt;property id=&quot;20307&quot; value=&quot;282&quot;/&gt;&lt;/object&gt;&lt;object type=&quot;3&quot; unique_id=&quot;10009&quot;&gt;&lt;property id=&quot;20148&quot; value=&quot;5&quot;/&gt;&lt;property id=&quot;20300&quot; value=&quot;Slide 7 - &amp;quot;Преимущества RPI&amp;quot;&quot;/&gt;&lt;property id=&quot;20307&quot; value=&quot;283&quot;/&gt;&lt;/object&gt;&lt;object type=&quot;3&quot; unique_id=&quot;10010&quot;&gt;&lt;property id=&quot;20148&quot; value=&quot;5&quot;/&gt;&lt;property id=&quot;20300&quot; value=&quot;Slide 8 - &amp;quot;Клиенты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Контакты&amp;quot;&quot;/&gt;&lt;property id=&quot;20307&quot; value=&quot;281&quot;/&gt;&lt;/object&gt;&lt;object type=&quot;3&quot; unique_id=&quot;10082&quot;&gt;&lt;property id=&quot;20148&quot; value=&quot;5&quot;/&gt;&lt;property id=&quot;20300&quot; value=&quot;Slide 4 - &amp;quot;Виды медиа-тренингов (персональные)&amp;quot;&quot;/&gt;&lt;property id=&quot;20307&quot; value=&quot;284&quot;/&gt;&lt;/object&gt;&lt;object type=&quot;3&quot; unique_id=&quot;10171&quot;&gt;&lt;property id=&quot;20148&quot; value=&quot;5&quot;/&gt;&lt;property id=&quot;20300&quot; value=&quot;Slide 5 - &amp;quot;Виды медиа-тренингов (групповые)&amp;quot;&quot;/&gt;&lt;property id=&quot;20307&quot; value=&quot;285&quot;/&gt;&lt;/object&gt;&lt;/object&gt;&lt;/object&gt;&lt;/database&gt;"/>
  <p:tag name="SECTOMILLISECCONVERTED" val="1"/>
  <p:tag name="THINKCELLPRESENTATIONDONOTDELETE" val="&lt;?xml version=&quot;1.0&quot; encoding=&quot;UTF-16&quot; standalone=&quot;yes&quot;?&gt;&#10;&lt;root reqver=&quot;17839&quot;&gt;&lt;version val=&quot;2116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8&quot;&gt;&lt;elem m_fUsage=&quot;1.89999999999999990000E+000&quot;&gt;&lt;m_ppcolschidx val=&quot;0&quot;/&gt;&lt;m_rgb r=&quot;a9&quot; g=&quot;cb&quot; b=&quot;ee&quot;/&gt;&lt;/elem&gt;&lt;elem m_fUsage=&quot;1.53899999999999990000E+000&quot;&gt;&lt;m_ppcolschidx val=&quot;0&quot;/&gt;&lt;m_rgb r=&quot;ea&quot; g=&quot;f7&quot; b=&quot;6d&quot;/&gt;&lt;/elem&gt;&lt;elem m_fUsage=&quot;1.39715838900000010000E+000&quot;&gt;&lt;m_ppcolschidx val=&quot;0&quot;/&gt;&lt;m_rgb r=&quot;62&quot; g=&quot;9d&quot; b=&quot;d1&quot;/&gt;&lt;/elem&gt;&lt;elem m_fUsage=&quot;1.24659000000000010000E+000&quot;&gt;&lt;m_ppcolschidx val=&quot;0&quot;/&gt;&lt;m_rgb r=&quot;3e&quot; g=&quot;bb&quot; b=&quot;f0&quot;/&gt;&lt;/elem&gt;&lt;elem m_fUsage=&quot;4.30467210000000160000E-001&quot;&gt;&lt;m_ppcolschidx val=&quot;0&quot;/&gt;&lt;m_rgb r=&quot;2f&quot; g=&quot;b4&quot; b=&quot;e9&quot;/&gt;&lt;/elem&gt;&lt;elem m_fUsage=&quot;3.48678440100000150000E-001&quot;&gt;&lt;m_ppcolschidx val=&quot;0&quot;/&gt;&lt;m_rgb r=&quot;a&quot; g=&quot;65&quot; b=&quot;8c&quot;/&gt;&lt;/elem&gt;&lt;elem m_fUsage=&quot;3.13810596090000170000E-001&quot;&gt;&lt;m_ppcolschidx val=&quot;0&quot;/&gt;&lt;m_rgb r=&quot;7e&quot; g=&quot;a9&quot; b=&quot;9d&quot;/&gt;&lt;/elem&gt;&lt;elem m_fUsage=&quot;2.82429536481000170000E-001&quot;&gt;&lt;m_ppcolschidx val=&quot;0&quot;/&gt;&lt;m_rgb r=&quot;0&quot; g=&quot;70&quot; b=&quot;ba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db2004116gl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db2004116gl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db2004116gl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db2004116gl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db2004116gl">
  <a:themeElements>
    <a:clrScheme name="RPI-2016">
      <a:dk1>
        <a:srgbClr val="282828"/>
      </a:dk1>
      <a:lt1>
        <a:srgbClr val="FFFFFF"/>
      </a:lt1>
      <a:dk2>
        <a:srgbClr val="004486"/>
      </a:dk2>
      <a:lt2>
        <a:srgbClr val="F2F2F2"/>
      </a:lt2>
      <a:accent1>
        <a:srgbClr val="004486"/>
      </a:accent1>
      <a:accent2>
        <a:srgbClr val="56AFFF"/>
      </a:accent2>
      <a:accent3>
        <a:srgbClr val="8B00FF"/>
      </a:accent3>
      <a:accent4>
        <a:srgbClr val="F39C12"/>
      </a:accent4>
      <a:accent5>
        <a:srgbClr val="4FD3F4"/>
      </a:accent5>
      <a:accent6>
        <a:srgbClr val="7F8FA9"/>
      </a:accent6>
      <a:hlink>
        <a:srgbClr val="73338B"/>
      </a:hlink>
      <a:folHlink>
        <a:srgbClr val="3EBBF0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cdb2004116gl</Template>
  <TotalTime>82940</TotalTime>
  <Words>831</Words>
  <Application>Microsoft Office PowerPoint</Application>
  <PresentationFormat>Экран (4:3)</PresentationFormat>
  <Paragraphs>145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cdb2004116gl</vt:lpstr>
      <vt:lpstr>Специальное оформление</vt:lpstr>
      <vt:lpstr>1_cdb2004116gl</vt:lpstr>
      <vt:lpstr>2_cdb2004116gl</vt:lpstr>
      <vt:lpstr>3_cdb2004116gl</vt:lpstr>
      <vt:lpstr>4_cdb2004116gl</vt:lpstr>
      <vt:lpstr>think-cell Slide</vt:lpstr>
      <vt:lpstr>Презентация PowerPoint</vt:lpstr>
      <vt:lpstr>Структура российских ТРИЗ в разрезе запасов и объемов добычи </vt:lpstr>
      <vt:lpstr>Перспективная структура добычи нефти в России на период до 2030 года</vt:lpstr>
      <vt:lpstr>Состав секторальных санкций  в отношении российской нефтегазовой отрасли</vt:lpstr>
      <vt:lpstr>Ключевые факторы, определившие темпы реализации  добычных и разведочных проектов </vt:lpstr>
      <vt:lpstr>Критически зависимые  от импорта виды нефтегазового оборудования </vt:lpstr>
      <vt:lpstr>Динамика замещения импортного оборудования  по различными его видам </vt:lpstr>
      <vt:lpstr>Риски для российских компаний, работающих в области импортозамещения </vt:lpstr>
      <vt:lpstr>Последствия невыполнения планов импортозамещения  </vt:lpstr>
      <vt:lpstr>Влияние отдельных источников на общий объем добычи при негативном сценарии импортозамещения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Александр Лунев</dc:creator>
  <cp:lastModifiedBy>RePack by Diakov</cp:lastModifiedBy>
  <cp:revision>3570</cp:revision>
  <cp:lastPrinted>2018-02-21T10:24:43Z</cp:lastPrinted>
  <dcterms:created xsi:type="dcterms:W3CDTF">2011-08-01T09:49:29Z</dcterms:created>
  <dcterms:modified xsi:type="dcterms:W3CDTF">2018-04-17T19:41:29Z</dcterms:modified>
</cp:coreProperties>
</file>