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52" r:id="rId2"/>
  </p:sldMasterIdLst>
  <p:notesMasterIdLst>
    <p:notesMasterId r:id="rId24"/>
  </p:notesMasterIdLst>
  <p:handoutMasterIdLst>
    <p:handoutMasterId r:id="rId25"/>
  </p:handoutMasterIdLst>
  <p:sldIdLst>
    <p:sldId id="636" r:id="rId3"/>
    <p:sldId id="685" r:id="rId4"/>
    <p:sldId id="686" r:id="rId5"/>
    <p:sldId id="688" r:id="rId6"/>
    <p:sldId id="689" r:id="rId7"/>
    <p:sldId id="690" r:id="rId8"/>
    <p:sldId id="691" r:id="rId9"/>
    <p:sldId id="701" r:id="rId10"/>
    <p:sldId id="703" r:id="rId11"/>
    <p:sldId id="704" r:id="rId12"/>
    <p:sldId id="705" r:id="rId13"/>
    <p:sldId id="692" r:id="rId14"/>
    <p:sldId id="706" r:id="rId15"/>
    <p:sldId id="707" r:id="rId16"/>
    <p:sldId id="696" r:id="rId17"/>
    <p:sldId id="697" r:id="rId18"/>
    <p:sldId id="683" r:id="rId19"/>
    <p:sldId id="674" r:id="rId20"/>
    <p:sldId id="700" r:id="rId21"/>
    <p:sldId id="699" r:id="rId22"/>
    <p:sldId id="639" r:id="rId2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40E"/>
    <a:srgbClr val="FF6600"/>
    <a:srgbClr val="FF9900"/>
    <a:srgbClr val="FFFFFF"/>
    <a:srgbClr val="E68900"/>
    <a:srgbClr val="682E57"/>
    <a:srgbClr val="773564"/>
    <a:srgbClr val="6C3660"/>
    <a:srgbClr val="653D58"/>
    <a:srgbClr val="FF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0097" autoAdjust="0"/>
  </p:normalViewPr>
  <p:slideViewPr>
    <p:cSldViewPr snapToGrid="0">
      <p:cViewPr varScale="1">
        <p:scale>
          <a:sx n="118" d="100"/>
          <a:sy n="118" d="100"/>
        </p:scale>
        <p:origin x="14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983" y="-9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0808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FF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5286640850960992E-2"/>
                  <c:y val="7.0983685191594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E8540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697285232721559E-2"/>
                  <c:y val="-4.0139164647807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022737966372789E-2"/>
                  <c:y val="-8.4866633879184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835058303890431E-2"/>
                  <c:y val="-9.2475272773638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9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222222222222223E-2"/>
                  <c:y val="8.333333333333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Трубная заготовка</c:v>
                </c:pt>
                <c:pt idx="1">
                  <c:v>Бесшовные трубы</c:v>
                </c:pt>
                <c:pt idx="2">
                  <c:v>Сварные трубы</c:v>
                </c:pt>
                <c:pt idx="3">
                  <c:v>Термообработка</c:v>
                </c:pt>
                <c:pt idx="4">
                  <c:v>Нарезка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3.89</c:v>
                </c:pt>
                <c:pt idx="1">
                  <c:v>3.4</c:v>
                </c:pt>
                <c:pt idx="2">
                  <c:v>3.4620000000000002</c:v>
                </c:pt>
                <c:pt idx="3">
                  <c:v>2.1800000000000002</c:v>
                </c:pt>
                <c:pt idx="4">
                  <c:v>2.59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32599821220307"/>
          <c:y val="0.87081246167204018"/>
          <c:w val="0.59728330006576458"/>
          <c:h val="0.11068082600168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0F484-A8DF-4014-996A-E2744EECB861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76861F-FEFA-40A4-8C90-72FB9C413D78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400" b="1" dirty="0" smtClean="0"/>
            <a:t>Производство </a:t>
          </a:r>
          <a:r>
            <a:rPr lang="ru-RU" sz="1400" b="1" dirty="0" err="1" smtClean="0"/>
            <a:t>высокотехнологич-ного</a:t>
          </a:r>
          <a:r>
            <a:rPr lang="ru-RU" sz="1400" b="1" dirty="0" smtClean="0"/>
            <a:t> скважинного оборудования</a:t>
          </a:r>
          <a:endParaRPr lang="ru-RU" sz="1400" b="1" dirty="0"/>
        </a:p>
      </dgm:t>
    </dgm:pt>
    <dgm:pt modelId="{3B51AB3E-6BCF-4772-8EAA-863FA5A6E85E}" type="parTrans" cxnId="{90FC2CD0-B787-40C1-854C-06A944745E33}">
      <dgm:prSet/>
      <dgm:spPr/>
      <dgm:t>
        <a:bodyPr/>
        <a:lstStyle/>
        <a:p>
          <a:endParaRPr lang="ru-RU"/>
        </a:p>
      </dgm:t>
    </dgm:pt>
    <dgm:pt modelId="{2554F274-E4B9-4A67-90A4-5617BEA8CABC}" type="sibTrans" cxnId="{90FC2CD0-B787-40C1-854C-06A944745E33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CBFC224-C6DC-41F0-A91B-55D45D328A19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/>
            <a:t>Внутрискважинное оборудование</a:t>
          </a:r>
          <a:endParaRPr lang="ru-RU" sz="1200" b="1" dirty="0"/>
        </a:p>
      </dgm:t>
    </dgm:pt>
    <dgm:pt modelId="{83BDD3D1-C053-4B9F-815C-5A493DF2E680}" type="parTrans" cxnId="{3027C2B9-2026-498E-B1B7-3E311BE14A32}">
      <dgm:prSet/>
      <dgm:spPr/>
      <dgm:t>
        <a:bodyPr/>
        <a:lstStyle/>
        <a:p>
          <a:endParaRPr lang="ru-RU"/>
        </a:p>
      </dgm:t>
    </dgm:pt>
    <dgm:pt modelId="{09DA9F7D-BCED-4759-9277-A7DDC83A36C4}" type="sibTrans" cxnId="{3027C2B9-2026-498E-B1B7-3E311BE14A32}">
      <dgm:prSet/>
      <dgm:spPr/>
      <dgm:t>
        <a:bodyPr/>
        <a:lstStyle/>
        <a:p>
          <a:endParaRPr lang="ru-RU"/>
        </a:p>
      </dgm:t>
    </dgm:pt>
    <dgm:pt modelId="{5AB38D37-5926-4945-AED4-AC0FE24B98A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/>
            <a:t>Услуги по надзорному контролю</a:t>
          </a:r>
          <a:endParaRPr lang="ru-RU" sz="1200" b="1" dirty="0"/>
        </a:p>
      </dgm:t>
    </dgm:pt>
    <dgm:pt modelId="{025B9FFE-D8F7-4561-8EF4-A97B203B82E3}" type="parTrans" cxnId="{B0D09039-FE38-40B3-87F3-32B92C03BDD2}">
      <dgm:prSet/>
      <dgm:spPr/>
      <dgm:t>
        <a:bodyPr/>
        <a:lstStyle/>
        <a:p>
          <a:endParaRPr lang="ru-RU"/>
        </a:p>
      </dgm:t>
    </dgm:pt>
    <dgm:pt modelId="{180235E9-1A5B-4309-9DBA-5713AD786F3F}" type="sibTrans" cxnId="{B0D09039-FE38-40B3-87F3-32B92C03BDD2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8A5329F-6E67-4275-BF25-229D418A97CD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altLang="ru-RU" sz="1200" b="1" dirty="0" smtClean="0"/>
            <a:t>Помощь в проектировании</a:t>
          </a:r>
          <a:endParaRPr lang="ru-RU" sz="1200" dirty="0"/>
        </a:p>
      </dgm:t>
    </dgm:pt>
    <dgm:pt modelId="{78DE02B7-ECDA-4008-AAB1-2BB1F7DF423E}" type="parTrans" cxnId="{E143BDF7-15C6-4090-B51B-4EDA61A661F4}">
      <dgm:prSet/>
      <dgm:spPr/>
      <dgm:t>
        <a:bodyPr/>
        <a:lstStyle/>
        <a:p>
          <a:endParaRPr lang="ru-RU"/>
        </a:p>
      </dgm:t>
    </dgm:pt>
    <dgm:pt modelId="{2B9BD262-D5DC-45A3-AC6B-1EAEAF463764}" type="sibTrans" cxnId="{E143BDF7-15C6-4090-B51B-4EDA61A661F4}">
      <dgm:prSet/>
      <dgm:spPr/>
      <dgm:t>
        <a:bodyPr/>
        <a:lstStyle/>
        <a:p>
          <a:endParaRPr lang="ru-RU"/>
        </a:p>
      </dgm:t>
    </dgm:pt>
    <dgm:pt modelId="{170B7364-A18E-4870-8D21-F84D07DAED48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b="1" dirty="0" smtClean="0"/>
            <a:t>Услуги по ремонту трубной продукции и скважин</a:t>
          </a:r>
          <a:endParaRPr lang="ru-RU" sz="1200" b="1" dirty="0"/>
        </a:p>
      </dgm:t>
    </dgm:pt>
    <dgm:pt modelId="{C7030A04-8678-44F7-BC8D-619BAA766874}" type="parTrans" cxnId="{E8D54D4B-5F5E-4DA5-B841-AD9E343419E8}">
      <dgm:prSet/>
      <dgm:spPr/>
      <dgm:t>
        <a:bodyPr/>
        <a:lstStyle/>
        <a:p>
          <a:endParaRPr lang="ru-RU"/>
        </a:p>
      </dgm:t>
    </dgm:pt>
    <dgm:pt modelId="{3B2422C8-C0D7-4AFA-BB5C-6894EC907D5E}" type="sibTrans" cxnId="{E8D54D4B-5F5E-4DA5-B841-AD9E343419E8}">
      <dgm:prSet/>
      <dgm:spPr>
        <a:solidFill>
          <a:srgbClr val="FF9900"/>
        </a:solidFill>
      </dgm:spPr>
      <dgm:t>
        <a:bodyPr/>
        <a:lstStyle/>
        <a:p>
          <a:endParaRPr lang="ru-RU"/>
        </a:p>
      </dgm:t>
    </dgm:pt>
    <dgm:pt modelId="{77F114B9-0769-4867-A8EB-74E5484F77D1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sz="1200" b="1" dirty="0" smtClean="0"/>
            <a:t>Нарезка </a:t>
          </a:r>
          <a:r>
            <a:rPr lang="ru-RU" sz="1200" b="1" dirty="0" err="1" smtClean="0"/>
            <a:t>резьб</a:t>
          </a:r>
          <a:r>
            <a:rPr lang="ru-RU" sz="1200" b="1" dirty="0" smtClean="0"/>
            <a:t> и ремонт </a:t>
          </a:r>
          <a:r>
            <a:rPr lang="en-US" sz="1200" b="1" dirty="0" smtClean="0"/>
            <a:t>OCTG </a:t>
          </a:r>
          <a:endParaRPr lang="ru-RU" sz="1200" b="1" dirty="0"/>
        </a:p>
      </dgm:t>
    </dgm:pt>
    <dgm:pt modelId="{FB4DB6AA-B51C-4562-8BF1-34142FB264AC}" type="parTrans" cxnId="{D1480114-C1A1-4D87-BBED-440C259C15E9}">
      <dgm:prSet/>
      <dgm:spPr/>
      <dgm:t>
        <a:bodyPr/>
        <a:lstStyle/>
        <a:p>
          <a:endParaRPr lang="ru-RU"/>
        </a:p>
      </dgm:t>
    </dgm:pt>
    <dgm:pt modelId="{B3F48313-EA3B-432A-9573-324862243687}" type="sibTrans" cxnId="{D1480114-C1A1-4D87-BBED-440C259C15E9}">
      <dgm:prSet/>
      <dgm:spPr/>
      <dgm:t>
        <a:bodyPr/>
        <a:lstStyle/>
        <a:p>
          <a:endParaRPr lang="ru-RU"/>
        </a:p>
      </dgm:t>
    </dgm:pt>
    <dgm:pt modelId="{D1485BE6-1C55-48E9-B477-11DEE8F4004F}">
      <dgm:prSet phldrT="[Текст]"/>
      <dgm:spPr/>
      <dgm:t>
        <a:bodyPr/>
        <a:lstStyle/>
        <a:p>
          <a:endParaRPr lang="ru-RU"/>
        </a:p>
      </dgm:t>
    </dgm:pt>
    <dgm:pt modelId="{C83FF6BE-4542-4E4C-9D52-6A3547F2AC7B}" type="parTrans" cxnId="{01D8C3A4-6826-4C20-BDE3-D632F2730428}">
      <dgm:prSet/>
      <dgm:spPr/>
      <dgm:t>
        <a:bodyPr/>
        <a:lstStyle/>
        <a:p>
          <a:endParaRPr lang="ru-RU"/>
        </a:p>
      </dgm:t>
    </dgm:pt>
    <dgm:pt modelId="{A9FAD1C0-A77B-402C-8138-AD04B6ACE652}" type="sibTrans" cxnId="{01D8C3A4-6826-4C20-BDE3-D632F2730428}">
      <dgm:prSet/>
      <dgm:spPr/>
      <dgm:t>
        <a:bodyPr/>
        <a:lstStyle/>
        <a:p>
          <a:endParaRPr lang="ru-RU"/>
        </a:p>
      </dgm:t>
    </dgm:pt>
    <dgm:pt modelId="{84EBF66B-9491-4556-A46A-4AB47E7E2705}">
      <dgm:prSet phldrT="[Текст]" custT="1"/>
      <dgm:spPr/>
      <dgm:t>
        <a:bodyPr/>
        <a:lstStyle/>
        <a:p>
          <a:endParaRPr lang="ru-RU"/>
        </a:p>
      </dgm:t>
    </dgm:pt>
    <dgm:pt modelId="{C69075C0-F819-4B5C-A30B-D5E3D8A0FD2C}" type="parTrans" cxnId="{4F753A11-0050-4E0C-A179-4BF15F73C978}">
      <dgm:prSet/>
      <dgm:spPr/>
      <dgm:t>
        <a:bodyPr/>
        <a:lstStyle/>
        <a:p>
          <a:endParaRPr lang="ru-RU"/>
        </a:p>
      </dgm:t>
    </dgm:pt>
    <dgm:pt modelId="{0167173B-B351-4B42-BDE2-1276038F47B6}" type="sibTrans" cxnId="{4F753A11-0050-4E0C-A179-4BF15F73C978}">
      <dgm:prSet/>
      <dgm:spPr/>
      <dgm:t>
        <a:bodyPr/>
        <a:lstStyle/>
        <a:p>
          <a:endParaRPr lang="ru-RU"/>
        </a:p>
      </dgm:t>
    </dgm:pt>
    <dgm:pt modelId="{9133902F-D149-4258-A905-D35F7999FA94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/>
            <a:t>Ловильный инструмент</a:t>
          </a:r>
          <a:endParaRPr lang="ru-RU" sz="1200" b="1" dirty="0"/>
        </a:p>
      </dgm:t>
    </dgm:pt>
    <dgm:pt modelId="{329507CA-EBD6-46A3-9878-B370FB8C0C8A}" type="parTrans" cxnId="{366C260B-455F-41E8-BE66-FBB141F08154}">
      <dgm:prSet/>
      <dgm:spPr/>
      <dgm:t>
        <a:bodyPr/>
        <a:lstStyle/>
        <a:p>
          <a:endParaRPr lang="ru-RU"/>
        </a:p>
      </dgm:t>
    </dgm:pt>
    <dgm:pt modelId="{5A405D93-10C3-49AB-B820-B56A2F49927E}" type="sibTrans" cxnId="{366C260B-455F-41E8-BE66-FBB141F08154}">
      <dgm:prSet/>
      <dgm:spPr/>
      <dgm:t>
        <a:bodyPr/>
        <a:lstStyle/>
        <a:p>
          <a:endParaRPr lang="ru-RU"/>
        </a:p>
      </dgm:t>
    </dgm:pt>
    <dgm:pt modelId="{D8596912-5E88-47D7-ABF6-8F0BDEE550E6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endParaRPr lang="ru-RU" sz="1200" kern="1200" dirty="0"/>
        </a:p>
      </dgm:t>
    </dgm:pt>
    <dgm:pt modelId="{2055DC6F-34BE-467D-B45F-2C9ED40E49A7}" type="parTrans" cxnId="{9DEA7DCE-7DCA-44B9-ACB0-177DB7430E12}">
      <dgm:prSet/>
      <dgm:spPr/>
      <dgm:t>
        <a:bodyPr/>
        <a:lstStyle/>
        <a:p>
          <a:endParaRPr lang="ru-RU"/>
        </a:p>
      </dgm:t>
    </dgm:pt>
    <dgm:pt modelId="{6A6DAFA2-002B-4EE9-8A1A-4EE9A291A828}" type="sibTrans" cxnId="{9DEA7DCE-7DCA-44B9-ACB0-177DB7430E12}">
      <dgm:prSet/>
      <dgm:spPr/>
      <dgm:t>
        <a:bodyPr/>
        <a:lstStyle/>
        <a:p>
          <a:endParaRPr lang="ru-RU"/>
        </a:p>
      </dgm:t>
    </dgm:pt>
    <dgm:pt modelId="{92E95F0E-5F26-4751-AD88-6584FB90FAB7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altLang="ru-RU" sz="1200" b="1" dirty="0" smtClean="0"/>
            <a:t>Услуги по спуску</a:t>
          </a:r>
          <a:endParaRPr lang="ru-RU" sz="1200" dirty="0"/>
        </a:p>
      </dgm:t>
    </dgm:pt>
    <dgm:pt modelId="{EC287292-F6DF-4533-B5DA-73BF54B42D5F}" type="parTrans" cxnId="{F34AB862-190D-4DE5-9E2D-74E9A7678A3E}">
      <dgm:prSet/>
      <dgm:spPr/>
      <dgm:t>
        <a:bodyPr/>
        <a:lstStyle/>
        <a:p>
          <a:endParaRPr lang="ru-RU"/>
        </a:p>
      </dgm:t>
    </dgm:pt>
    <dgm:pt modelId="{C6F6EDAA-ED9E-49E8-9F81-83648081830A}" type="sibTrans" cxnId="{F34AB862-190D-4DE5-9E2D-74E9A7678A3E}">
      <dgm:prSet/>
      <dgm:spPr/>
      <dgm:t>
        <a:bodyPr/>
        <a:lstStyle/>
        <a:p>
          <a:endParaRPr lang="ru-RU"/>
        </a:p>
      </dgm:t>
    </dgm:pt>
    <dgm:pt modelId="{03CD0236-B2D6-4E12-A6CA-22D35C89E85A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altLang="ru-RU" sz="1200" b="1" dirty="0" smtClean="0"/>
            <a:t>Ремонт скважин</a:t>
          </a:r>
          <a:endParaRPr lang="en-US" altLang="ru-RU" sz="1200" b="1" dirty="0"/>
        </a:p>
      </dgm:t>
    </dgm:pt>
    <dgm:pt modelId="{0F10F489-1D99-4ACA-962B-387E4166F2FE}" type="parTrans" cxnId="{923D620B-1799-4F9A-82B0-D27C379848C3}">
      <dgm:prSet/>
      <dgm:spPr/>
      <dgm:t>
        <a:bodyPr/>
        <a:lstStyle/>
        <a:p>
          <a:endParaRPr lang="ru-RU"/>
        </a:p>
      </dgm:t>
    </dgm:pt>
    <dgm:pt modelId="{D2586813-C745-478F-BAD1-D18168E80454}" type="sibTrans" cxnId="{923D620B-1799-4F9A-82B0-D27C379848C3}">
      <dgm:prSet/>
      <dgm:spPr/>
      <dgm:t>
        <a:bodyPr/>
        <a:lstStyle/>
        <a:p>
          <a:endParaRPr lang="ru-RU"/>
        </a:p>
      </dgm:t>
    </dgm:pt>
    <dgm:pt modelId="{CE333ED0-0DE2-4C8F-85A2-25AF6BD21BD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altLang="ru-RU" sz="1200" b="1" dirty="0" smtClean="0"/>
            <a:t>Техническая поддержка</a:t>
          </a:r>
          <a:endParaRPr lang="en-US" altLang="ru-RU" sz="1200" b="1" dirty="0"/>
        </a:p>
      </dgm:t>
    </dgm:pt>
    <dgm:pt modelId="{9FA09E4E-EC86-49E3-940B-A9116ED252A4}" type="parTrans" cxnId="{D16D2332-D444-4977-857B-AFB85D9B9684}">
      <dgm:prSet/>
      <dgm:spPr/>
      <dgm:t>
        <a:bodyPr/>
        <a:lstStyle/>
        <a:p>
          <a:endParaRPr lang="ru-RU"/>
        </a:p>
      </dgm:t>
    </dgm:pt>
    <dgm:pt modelId="{80E9BA92-9CF8-44BD-B4BB-657A8C3B0146}" type="sibTrans" cxnId="{D16D2332-D444-4977-857B-AFB85D9B9684}">
      <dgm:prSet/>
      <dgm:spPr/>
      <dgm:t>
        <a:bodyPr/>
        <a:lstStyle/>
        <a:p>
          <a:endParaRPr lang="ru-RU"/>
        </a:p>
      </dgm:t>
    </dgm:pt>
    <dgm:pt modelId="{C4642505-0836-4F0B-8AF0-4F5BF95CE0F2}">
      <dgm:prSet phldrT="[Текст]"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sz="1200" b="1" dirty="0" smtClean="0"/>
            <a:t>Нанесения покрытия</a:t>
          </a:r>
          <a:endParaRPr lang="ru-RU" sz="1200" b="1" dirty="0"/>
        </a:p>
      </dgm:t>
    </dgm:pt>
    <dgm:pt modelId="{D67A5EF5-E5B7-4623-AE6B-572067292273}" type="parTrans" cxnId="{1A1C3346-C6C0-47EF-82B0-B49F097EBB2E}">
      <dgm:prSet/>
      <dgm:spPr/>
      <dgm:t>
        <a:bodyPr/>
        <a:lstStyle/>
        <a:p>
          <a:endParaRPr lang="ru-RU"/>
        </a:p>
      </dgm:t>
    </dgm:pt>
    <dgm:pt modelId="{DD981D3C-E20C-40EC-B49F-6B162D68920E}" type="sibTrans" cxnId="{1A1C3346-C6C0-47EF-82B0-B49F097EBB2E}">
      <dgm:prSet/>
      <dgm:spPr/>
      <dgm:t>
        <a:bodyPr/>
        <a:lstStyle/>
        <a:p>
          <a:endParaRPr lang="ru-RU"/>
        </a:p>
      </dgm:t>
    </dgm:pt>
    <dgm:pt modelId="{A9E94C6D-9B6F-429C-9AD8-9D262C8A9821}">
      <dgm:prSet custT="1"/>
      <dgm:spPr>
        <a:ln>
          <a:solidFill>
            <a:srgbClr val="FF9900"/>
          </a:solidFill>
        </a:ln>
      </dgm:spPr>
      <dgm:t>
        <a:bodyPr/>
        <a:lstStyle/>
        <a:p>
          <a:r>
            <a:rPr lang="ru-RU" altLang="ru-RU" sz="1200" b="1" dirty="0" smtClean="0"/>
            <a:t>Управление остатками продукции</a:t>
          </a:r>
          <a:endParaRPr lang="en-US" altLang="ru-RU" sz="1200" b="1" dirty="0"/>
        </a:p>
      </dgm:t>
    </dgm:pt>
    <dgm:pt modelId="{01A9CC39-7BD9-4096-8259-40B82E52CCC4}" type="sibTrans" cxnId="{E7CF37BB-4128-4EED-ACF8-D831E48A99B3}">
      <dgm:prSet/>
      <dgm:spPr/>
      <dgm:t>
        <a:bodyPr/>
        <a:lstStyle/>
        <a:p>
          <a:endParaRPr lang="ru-RU"/>
        </a:p>
      </dgm:t>
    </dgm:pt>
    <dgm:pt modelId="{B1E81587-090B-4E30-B853-F9E2AAA340D9}" type="parTrans" cxnId="{E7CF37BB-4128-4EED-ACF8-D831E48A99B3}">
      <dgm:prSet/>
      <dgm:spPr/>
      <dgm:t>
        <a:bodyPr/>
        <a:lstStyle/>
        <a:p>
          <a:endParaRPr lang="ru-RU"/>
        </a:p>
      </dgm:t>
    </dgm:pt>
    <dgm:pt modelId="{2D32776E-C97C-4AEF-A160-6BE536182DE7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/>
            <a:t>Бурильные замки</a:t>
          </a:r>
          <a:endParaRPr lang="ru-RU" sz="1200" b="1" dirty="0"/>
        </a:p>
      </dgm:t>
    </dgm:pt>
    <dgm:pt modelId="{75CFD1FF-0FEA-473B-9642-3B8FA4EDE088}" type="sibTrans" cxnId="{6FC30F23-8B71-4DFF-ADCD-4989C58F251E}">
      <dgm:prSet/>
      <dgm:spPr/>
      <dgm:t>
        <a:bodyPr/>
        <a:lstStyle/>
        <a:p>
          <a:endParaRPr lang="ru-RU"/>
        </a:p>
      </dgm:t>
    </dgm:pt>
    <dgm:pt modelId="{B38D8E94-57F2-4BC1-A1D4-58F40D2A21ED}" type="parTrans" cxnId="{6FC30F23-8B71-4DFF-ADCD-4989C58F251E}">
      <dgm:prSet/>
      <dgm:spPr/>
      <dgm:t>
        <a:bodyPr/>
        <a:lstStyle/>
        <a:p>
          <a:endParaRPr lang="ru-RU"/>
        </a:p>
      </dgm:t>
    </dgm:pt>
    <dgm:pt modelId="{7ABF315A-95B4-4E1A-8A7E-6A777F016CFC}" type="pres">
      <dgm:prSet presAssocID="{8980F484-A8DF-4014-996A-E2744EECB86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76E35-1D8E-423B-BFDC-69AE26394A32}" type="pres">
      <dgm:prSet presAssocID="{3876861F-FEFA-40A4-8C90-72FB9C413D78}" presName="gear1" presStyleLbl="node1" presStyleIdx="0" presStyleCnt="3" custScaleX="116999" custScaleY="103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53C1-A4FC-4379-9880-30567586142D}" type="pres">
      <dgm:prSet presAssocID="{3876861F-FEFA-40A4-8C90-72FB9C413D78}" presName="gear1srcNode" presStyleLbl="node1" presStyleIdx="0" presStyleCnt="3"/>
      <dgm:spPr/>
      <dgm:t>
        <a:bodyPr/>
        <a:lstStyle/>
        <a:p>
          <a:endParaRPr lang="ru-RU"/>
        </a:p>
      </dgm:t>
    </dgm:pt>
    <dgm:pt modelId="{939A0A0D-98C4-449E-AF93-7F1BCEC563FA}" type="pres">
      <dgm:prSet presAssocID="{3876861F-FEFA-40A4-8C90-72FB9C413D78}" presName="gear1dstNode" presStyleLbl="node1" presStyleIdx="0" presStyleCnt="3"/>
      <dgm:spPr/>
      <dgm:t>
        <a:bodyPr/>
        <a:lstStyle/>
        <a:p>
          <a:endParaRPr lang="ru-RU"/>
        </a:p>
      </dgm:t>
    </dgm:pt>
    <dgm:pt modelId="{14C87FBC-D67C-47E3-862B-C24859E7DBEA}" type="pres">
      <dgm:prSet presAssocID="{3876861F-FEFA-40A4-8C90-72FB9C413D78}" presName="gear1ch" presStyleLbl="fgAcc1" presStyleIdx="0" presStyleCnt="3" custScaleX="115833" custScaleY="108796" custLinFactNeighborX="-98612" custLinFactNeighborY="-12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3E5A-720A-4D9F-BB57-212D33CF3BB5}" type="pres">
      <dgm:prSet presAssocID="{5AB38D37-5926-4945-AED4-AC0FE24B98A2}" presName="gear2" presStyleLbl="node1" presStyleIdx="1" presStyleCnt="3" custScaleX="107191" custScaleY="103159" custLinFactNeighborX="-8600" custLinFactNeighborY="-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09AE6-6DA2-4FDE-B15A-0F964D675DB8}" type="pres">
      <dgm:prSet presAssocID="{5AB38D37-5926-4945-AED4-AC0FE24B98A2}" presName="gear2srcNode" presStyleLbl="node1" presStyleIdx="1" presStyleCnt="3"/>
      <dgm:spPr/>
      <dgm:t>
        <a:bodyPr/>
        <a:lstStyle/>
        <a:p>
          <a:endParaRPr lang="ru-RU"/>
        </a:p>
      </dgm:t>
    </dgm:pt>
    <dgm:pt modelId="{5B30D917-0FB5-4CFE-8570-B6DEEB2E4D6B}" type="pres">
      <dgm:prSet presAssocID="{5AB38D37-5926-4945-AED4-AC0FE24B98A2}" presName="gear2dstNode" presStyleLbl="node1" presStyleIdx="1" presStyleCnt="3"/>
      <dgm:spPr/>
      <dgm:t>
        <a:bodyPr/>
        <a:lstStyle/>
        <a:p>
          <a:endParaRPr lang="ru-RU"/>
        </a:p>
      </dgm:t>
    </dgm:pt>
    <dgm:pt modelId="{FC1092B8-8A87-4382-B177-5C0A23A0F7A8}" type="pres">
      <dgm:prSet presAssocID="{5AB38D37-5926-4945-AED4-AC0FE24B98A2}" presName="gear2ch" presStyleLbl="fgAcc1" presStyleIdx="1" presStyleCnt="3" custScaleX="106835" custScaleY="111261" custLinFactY="-100000" custLinFactNeighborX="-38411" custLinFactNeighborY="-155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29F69-9F03-48F3-9711-123F0D7BBD56}" type="pres">
      <dgm:prSet presAssocID="{170B7364-A18E-4870-8D21-F84D07DAED48}" presName="gear3" presStyleLbl="node1" presStyleIdx="2" presStyleCnt="3"/>
      <dgm:spPr/>
      <dgm:t>
        <a:bodyPr/>
        <a:lstStyle/>
        <a:p>
          <a:endParaRPr lang="ru-RU"/>
        </a:p>
      </dgm:t>
    </dgm:pt>
    <dgm:pt modelId="{80C5A656-E4C1-4E1B-A5AE-729718D0EAF8}" type="pres">
      <dgm:prSet presAssocID="{170B7364-A18E-4870-8D21-F84D07DAED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B608-88E4-47B3-921F-5751E4DF5013}" type="pres">
      <dgm:prSet presAssocID="{170B7364-A18E-4870-8D21-F84D07DAED48}" presName="gear3srcNode" presStyleLbl="node1" presStyleIdx="2" presStyleCnt="3"/>
      <dgm:spPr/>
      <dgm:t>
        <a:bodyPr/>
        <a:lstStyle/>
        <a:p>
          <a:endParaRPr lang="ru-RU"/>
        </a:p>
      </dgm:t>
    </dgm:pt>
    <dgm:pt modelId="{CE91FD82-4D60-4360-A62E-785CABD039B4}" type="pres">
      <dgm:prSet presAssocID="{170B7364-A18E-4870-8D21-F84D07DAED48}" presName="gear3dstNode" presStyleLbl="node1" presStyleIdx="2" presStyleCnt="3"/>
      <dgm:spPr/>
      <dgm:t>
        <a:bodyPr/>
        <a:lstStyle/>
        <a:p>
          <a:endParaRPr lang="ru-RU"/>
        </a:p>
      </dgm:t>
    </dgm:pt>
    <dgm:pt modelId="{7E9066D2-50EC-4172-914C-E5A334424009}" type="pres">
      <dgm:prSet presAssocID="{170B7364-A18E-4870-8D21-F84D07DAED48}" presName="gear3ch" presStyleLbl="fgAcc1" presStyleIdx="2" presStyleCnt="3" custScaleX="104491" custScaleY="154485" custLinFactNeighborX="36272" custLinFactNeighborY="-17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36B4F-127A-47F7-8099-217AB36C0E3C}" type="pres">
      <dgm:prSet presAssocID="{2554F274-E4B9-4A67-90A4-5617BEA8CAB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BBEF74B-39C3-4B6E-8997-926960FAFCF7}" type="pres">
      <dgm:prSet presAssocID="{180235E9-1A5B-4309-9DBA-5713AD786F3F}" presName="connector2" presStyleLbl="sibTrans2D1" presStyleIdx="1" presStyleCnt="3" custLinFactNeighborX="-6330" custLinFactNeighborY="225"/>
      <dgm:spPr/>
      <dgm:t>
        <a:bodyPr/>
        <a:lstStyle/>
        <a:p>
          <a:endParaRPr lang="ru-RU"/>
        </a:p>
      </dgm:t>
    </dgm:pt>
    <dgm:pt modelId="{8450C265-3118-46D3-AE73-01994528A7ED}" type="pres">
      <dgm:prSet presAssocID="{3B2422C8-C0D7-4AFA-BB5C-6894EC907D5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2DB4752-068B-4B9A-9B00-735B26A3022C}" type="presOf" srcId="{2D32776E-C97C-4AEF-A160-6BE536182DE7}" destId="{14C87FBC-D67C-47E3-862B-C24859E7DBEA}" srcOrd="0" destOrd="1" presId="urn:microsoft.com/office/officeart/2005/8/layout/gear1"/>
    <dgm:cxn modelId="{2C5DEAB4-0FB6-4D09-826A-B2A6BCB2E530}" type="presOf" srcId="{170B7364-A18E-4870-8D21-F84D07DAED48}" destId="{CE91FD82-4D60-4360-A62E-785CABD039B4}" srcOrd="3" destOrd="0" presId="urn:microsoft.com/office/officeart/2005/8/layout/gear1"/>
    <dgm:cxn modelId="{B296B8D2-806D-4A16-AEEA-ACE04A750584}" type="presOf" srcId="{A9E94C6D-9B6F-429C-9AD8-9D262C8A9821}" destId="{7E9066D2-50EC-4172-914C-E5A334424009}" srcOrd="0" destOrd="3" presId="urn:microsoft.com/office/officeart/2005/8/layout/gear1"/>
    <dgm:cxn modelId="{83016ACD-5585-4D7C-B19E-935AD6782503}" type="presOf" srcId="{92E95F0E-5F26-4751-AD88-6584FB90FAB7}" destId="{FC1092B8-8A87-4382-B177-5C0A23A0F7A8}" srcOrd="0" destOrd="1" presId="urn:microsoft.com/office/officeart/2005/8/layout/gear1"/>
    <dgm:cxn modelId="{E8D54D4B-5F5E-4DA5-B841-AD9E343419E8}" srcId="{8980F484-A8DF-4014-996A-E2744EECB861}" destId="{170B7364-A18E-4870-8D21-F84D07DAED48}" srcOrd="2" destOrd="0" parTransId="{C7030A04-8678-44F7-BC8D-619BAA766874}" sibTransId="{3B2422C8-C0D7-4AFA-BB5C-6894EC907D5E}"/>
    <dgm:cxn modelId="{805FCAEB-462A-43B9-9474-C630538AD202}" type="presOf" srcId="{C4642505-0836-4F0B-8AF0-4F5BF95CE0F2}" destId="{7E9066D2-50EC-4172-914C-E5A334424009}" srcOrd="0" destOrd="1" presId="urn:microsoft.com/office/officeart/2005/8/layout/gear1"/>
    <dgm:cxn modelId="{DA815E7D-B469-4033-84FB-11A309C01933}" type="presOf" srcId="{77F114B9-0769-4867-A8EB-74E5484F77D1}" destId="{7E9066D2-50EC-4172-914C-E5A334424009}" srcOrd="0" destOrd="0" presId="urn:microsoft.com/office/officeart/2005/8/layout/gear1"/>
    <dgm:cxn modelId="{D16D2332-D444-4977-857B-AFB85D9B9684}" srcId="{5AB38D37-5926-4945-AED4-AC0FE24B98A2}" destId="{CE333ED0-0DE2-4C8F-85A2-25AF6BD21BD5}" srcOrd="2" destOrd="0" parTransId="{9FA09E4E-EC86-49E3-940B-A9116ED252A4}" sibTransId="{80E9BA92-9CF8-44BD-B4BB-657A8C3B0146}"/>
    <dgm:cxn modelId="{1A1C3346-C6C0-47EF-82B0-B49F097EBB2E}" srcId="{170B7364-A18E-4870-8D21-F84D07DAED48}" destId="{C4642505-0836-4F0B-8AF0-4F5BF95CE0F2}" srcOrd="1" destOrd="0" parTransId="{D67A5EF5-E5B7-4623-AE6B-572067292273}" sibTransId="{DD981D3C-E20C-40EC-B49F-6B162D68920E}"/>
    <dgm:cxn modelId="{7096A68C-45EA-4BDE-A0D7-2D4F7AD12652}" type="presOf" srcId="{D8596912-5E88-47D7-ABF6-8F0BDEE550E6}" destId="{7E9066D2-50EC-4172-914C-E5A334424009}" srcOrd="0" destOrd="4" presId="urn:microsoft.com/office/officeart/2005/8/layout/gear1"/>
    <dgm:cxn modelId="{923D620B-1799-4F9A-82B0-D27C379848C3}" srcId="{170B7364-A18E-4870-8D21-F84D07DAED48}" destId="{03CD0236-B2D6-4E12-A6CA-22D35C89E85A}" srcOrd="2" destOrd="0" parTransId="{0F10F489-1D99-4ACA-962B-387E4166F2FE}" sibTransId="{D2586813-C745-478F-BAD1-D18168E80454}"/>
    <dgm:cxn modelId="{01D8C3A4-6826-4C20-BDE3-D632F2730428}" srcId="{8980F484-A8DF-4014-996A-E2744EECB861}" destId="{D1485BE6-1C55-48E9-B477-11DEE8F4004F}" srcOrd="3" destOrd="0" parTransId="{C83FF6BE-4542-4E4C-9D52-6A3547F2AC7B}" sibTransId="{A9FAD1C0-A77B-402C-8138-AD04B6ACE652}"/>
    <dgm:cxn modelId="{E0E26413-8E3D-4D47-A572-29B026DAD0DF}" type="presOf" srcId="{170B7364-A18E-4870-8D21-F84D07DAED48}" destId="{BDD4B608-88E4-47B3-921F-5751E4DF5013}" srcOrd="2" destOrd="0" presId="urn:microsoft.com/office/officeart/2005/8/layout/gear1"/>
    <dgm:cxn modelId="{E7CF37BB-4128-4EED-ACF8-D831E48A99B3}" srcId="{170B7364-A18E-4870-8D21-F84D07DAED48}" destId="{A9E94C6D-9B6F-429C-9AD8-9D262C8A9821}" srcOrd="3" destOrd="0" parTransId="{B1E81587-090B-4E30-B853-F9E2AAA340D9}" sibTransId="{01A9CC39-7BD9-4096-8259-40B82E52CCC4}"/>
    <dgm:cxn modelId="{4E782DEE-3CBC-40F1-9AC8-27E993077EEA}" type="presOf" srcId="{180235E9-1A5B-4309-9DBA-5713AD786F3F}" destId="{EBBEF74B-39C3-4B6E-8997-926960FAFCF7}" srcOrd="0" destOrd="0" presId="urn:microsoft.com/office/officeart/2005/8/layout/gear1"/>
    <dgm:cxn modelId="{11FBBD20-3544-47FC-8C60-09D2F7CA7A1A}" type="presOf" srcId="{5AB38D37-5926-4945-AED4-AC0FE24B98A2}" destId="{BA609AE6-6DA2-4FDE-B15A-0F964D675DB8}" srcOrd="1" destOrd="0" presId="urn:microsoft.com/office/officeart/2005/8/layout/gear1"/>
    <dgm:cxn modelId="{29E952F4-CE8E-4B1D-8667-A4AA5A0A9552}" type="presOf" srcId="{5AB38D37-5926-4945-AED4-AC0FE24B98A2}" destId="{64E63E5A-720A-4D9F-BB57-212D33CF3BB5}" srcOrd="0" destOrd="0" presId="urn:microsoft.com/office/officeart/2005/8/layout/gear1"/>
    <dgm:cxn modelId="{F34AB862-190D-4DE5-9E2D-74E9A7678A3E}" srcId="{5AB38D37-5926-4945-AED4-AC0FE24B98A2}" destId="{92E95F0E-5F26-4751-AD88-6584FB90FAB7}" srcOrd="1" destOrd="0" parTransId="{EC287292-F6DF-4533-B5DA-73BF54B42D5F}" sibTransId="{C6F6EDAA-ED9E-49E8-9F81-83648081830A}"/>
    <dgm:cxn modelId="{04EB1070-3367-483B-BB58-858F3973B17B}" type="presOf" srcId="{CE333ED0-0DE2-4C8F-85A2-25AF6BD21BD5}" destId="{FC1092B8-8A87-4382-B177-5C0A23A0F7A8}" srcOrd="0" destOrd="2" presId="urn:microsoft.com/office/officeart/2005/8/layout/gear1"/>
    <dgm:cxn modelId="{333D7563-05A4-4F95-8731-0B6FCC7A9152}" type="presOf" srcId="{3876861F-FEFA-40A4-8C90-72FB9C413D78}" destId="{1AF76E35-1D8E-423B-BFDC-69AE26394A32}" srcOrd="0" destOrd="0" presId="urn:microsoft.com/office/officeart/2005/8/layout/gear1"/>
    <dgm:cxn modelId="{6FC30F23-8B71-4DFF-ADCD-4989C58F251E}" srcId="{3876861F-FEFA-40A4-8C90-72FB9C413D78}" destId="{2D32776E-C97C-4AEF-A160-6BE536182DE7}" srcOrd="1" destOrd="0" parTransId="{B38D8E94-57F2-4BC1-A1D4-58F40D2A21ED}" sibTransId="{75CFD1FF-0FEA-473B-9642-3B8FA4EDE088}"/>
    <dgm:cxn modelId="{057BAAA0-8BDC-4E0B-A8F7-C64CAC448A80}" type="presOf" srcId="{5AB38D37-5926-4945-AED4-AC0FE24B98A2}" destId="{5B30D917-0FB5-4CFE-8570-B6DEEB2E4D6B}" srcOrd="2" destOrd="0" presId="urn:microsoft.com/office/officeart/2005/8/layout/gear1"/>
    <dgm:cxn modelId="{704713B2-CCBB-4FDA-8E7B-9EB1087C19CD}" type="presOf" srcId="{170B7364-A18E-4870-8D21-F84D07DAED48}" destId="{DCA29F69-9F03-48F3-9711-123F0D7BBD56}" srcOrd="0" destOrd="0" presId="urn:microsoft.com/office/officeart/2005/8/layout/gear1"/>
    <dgm:cxn modelId="{2ECFD5E3-BD3A-4D0D-B8AF-9E1CFF18C4A4}" type="presOf" srcId="{3876861F-FEFA-40A4-8C90-72FB9C413D78}" destId="{CAC353C1-A4FC-4379-9880-30567586142D}" srcOrd="1" destOrd="0" presId="urn:microsoft.com/office/officeart/2005/8/layout/gear1"/>
    <dgm:cxn modelId="{3DD49A23-783F-4446-983F-2B479C7F56E0}" type="presOf" srcId="{3876861F-FEFA-40A4-8C90-72FB9C413D78}" destId="{939A0A0D-98C4-449E-AF93-7F1BCEC563FA}" srcOrd="2" destOrd="0" presId="urn:microsoft.com/office/officeart/2005/8/layout/gear1"/>
    <dgm:cxn modelId="{A6275963-431C-44C4-9BF0-BE9842FF2B5A}" type="presOf" srcId="{28A5329F-6E67-4275-BF25-229D418A97CD}" destId="{FC1092B8-8A87-4382-B177-5C0A23A0F7A8}" srcOrd="0" destOrd="0" presId="urn:microsoft.com/office/officeart/2005/8/layout/gear1"/>
    <dgm:cxn modelId="{0EAA8064-4BEC-4A63-8120-6D75E8F290F0}" type="presOf" srcId="{3B2422C8-C0D7-4AFA-BB5C-6894EC907D5E}" destId="{8450C265-3118-46D3-AE73-01994528A7ED}" srcOrd="0" destOrd="0" presId="urn:microsoft.com/office/officeart/2005/8/layout/gear1"/>
    <dgm:cxn modelId="{B0D09039-FE38-40B3-87F3-32B92C03BDD2}" srcId="{8980F484-A8DF-4014-996A-E2744EECB861}" destId="{5AB38D37-5926-4945-AED4-AC0FE24B98A2}" srcOrd="1" destOrd="0" parTransId="{025B9FFE-D8F7-4561-8EF4-A97B203B82E3}" sibTransId="{180235E9-1A5B-4309-9DBA-5713AD786F3F}"/>
    <dgm:cxn modelId="{E143BDF7-15C6-4090-B51B-4EDA61A661F4}" srcId="{5AB38D37-5926-4945-AED4-AC0FE24B98A2}" destId="{28A5329F-6E67-4275-BF25-229D418A97CD}" srcOrd="0" destOrd="0" parTransId="{78DE02B7-ECDA-4008-AAB1-2BB1F7DF423E}" sibTransId="{2B9BD262-D5DC-45A3-AC6B-1EAEAF463764}"/>
    <dgm:cxn modelId="{D1480114-C1A1-4D87-BBED-440C259C15E9}" srcId="{170B7364-A18E-4870-8D21-F84D07DAED48}" destId="{77F114B9-0769-4867-A8EB-74E5484F77D1}" srcOrd="0" destOrd="0" parTransId="{FB4DB6AA-B51C-4562-8BF1-34142FB264AC}" sibTransId="{B3F48313-EA3B-432A-9573-324862243687}"/>
    <dgm:cxn modelId="{4D1616F9-780E-4D17-89B6-50D15C71D14B}" type="presOf" srcId="{ECBFC224-C6DC-41F0-A91B-55D45D328A19}" destId="{14C87FBC-D67C-47E3-862B-C24859E7DBEA}" srcOrd="0" destOrd="0" presId="urn:microsoft.com/office/officeart/2005/8/layout/gear1"/>
    <dgm:cxn modelId="{F307AA8B-D4B6-4F72-952A-034B929939AE}" type="presOf" srcId="{03CD0236-B2D6-4E12-A6CA-22D35C89E85A}" destId="{7E9066D2-50EC-4172-914C-E5A334424009}" srcOrd="0" destOrd="2" presId="urn:microsoft.com/office/officeart/2005/8/layout/gear1"/>
    <dgm:cxn modelId="{9DEA7DCE-7DCA-44B9-ACB0-177DB7430E12}" srcId="{170B7364-A18E-4870-8D21-F84D07DAED48}" destId="{D8596912-5E88-47D7-ABF6-8F0BDEE550E6}" srcOrd="4" destOrd="0" parTransId="{2055DC6F-34BE-467D-B45F-2C9ED40E49A7}" sibTransId="{6A6DAFA2-002B-4EE9-8A1A-4EE9A291A828}"/>
    <dgm:cxn modelId="{366C260B-455F-41E8-BE66-FBB141F08154}" srcId="{3876861F-FEFA-40A4-8C90-72FB9C413D78}" destId="{9133902F-D149-4258-A905-D35F7999FA94}" srcOrd="2" destOrd="0" parTransId="{329507CA-EBD6-46A3-9878-B370FB8C0C8A}" sibTransId="{5A405D93-10C3-49AB-B820-B56A2F49927E}"/>
    <dgm:cxn modelId="{4F753A11-0050-4E0C-A179-4BF15F73C978}" srcId="{D1485BE6-1C55-48E9-B477-11DEE8F4004F}" destId="{84EBF66B-9491-4556-A46A-4AB47E7E2705}" srcOrd="0" destOrd="0" parTransId="{C69075C0-F819-4B5C-A30B-D5E3D8A0FD2C}" sibTransId="{0167173B-B351-4B42-BDE2-1276038F47B6}"/>
    <dgm:cxn modelId="{E5E5BB3D-A6D4-4288-AF73-2AE4FF8EF1D9}" type="presOf" srcId="{2554F274-E4B9-4A67-90A4-5617BEA8CABC}" destId="{32F36B4F-127A-47F7-8099-217AB36C0E3C}" srcOrd="0" destOrd="0" presId="urn:microsoft.com/office/officeart/2005/8/layout/gear1"/>
    <dgm:cxn modelId="{90FC2CD0-B787-40C1-854C-06A944745E33}" srcId="{8980F484-A8DF-4014-996A-E2744EECB861}" destId="{3876861F-FEFA-40A4-8C90-72FB9C413D78}" srcOrd="0" destOrd="0" parTransId="{3B51AB3E-6BCF-4772-8EAA-863FA5A6E85E}" sibTransId="{2554F274-E4B9-4A67-90A4-5617BEA8CABC}"/>
    <dgm:cxn modelId="{1BDB363D-302F-4652-9DB7-CEF1C03B9765}" type="presOf" srcId="{9133902F-D149-4258-A905-D35F7999FA94}" destId="{14C87FBC-D67C-47E3-862B-C24859E7DBEA}" srcOrd="0" destOrd="2" presId="urn:microsoft.com/office/officeart/2005/8/layout/gear1"/>
    <dgm:cxn modelId="{535272B9-B7C7-4024-91CC-695BDA2AEEF6}" type="presOf" srcId="{8980F484-A8DF-4014-996A-E2744EECB861}" destId="{7ABF315A-95B4-4E1A-8A7E-6A777F016CFC}" srcOrd="0" destOrd="0" presId="urn:microsoft.com/office/officeart/2005/8/layout/gear1"/>
    <dgm:cxn modelId="{B57AC90D-0A2B-4AF6-8A2A-C5E03CB8336C}" type="presOf" srcId="{170B7364-A18E-4870-8D21-F84D07DAED48}" destId="{80C5A656-E4C1-4E1B-A5AE-729718D0EAF8}" srcOrd="1" destOrd="0" presId="urn:microsoft.com/office/officeart/2005/8/layout/gear1"/>
    <dgm:cxn modelId="{3027C2B9-2026-498E-B1B7-3E311BE14A32}" srcId="{3876861F-FEFA-40A4-8C90-72FB9C413D78}" destId="{ECBFC224-C6DC-41F0-A91B-55D45D328A19}" srcOrd="0" destOrd="0" parTransId="{83BDD3D1-C053-4B9F-815C-5A493DF2E680}" sibTransId="{09DA9F7D-BCED-4759-9277-A7DDC83A36C4}"/>
    <dgm:cxn modelId="{051930BE-ADD6-4C27-81D3-9AE2F4243420}" type="presParOf" srcId="{7ABF315A-95B4-4E1A-8A7E-6A777F016CFC}" destId="{1AF76E35-1D8E-423B-BFDC-69AE26394A32}" srcOrd="0" destOrd="0" presId="urn:microsoft.com/office/officeart/2005/8/layout/gear1"/>
    <dgm:cxn modelId="{04AC0527-15B6-499E-9DD6-16CC218597EE}" type="presParOf" srcId="{7ABF315A-95B4-4E1A-8A7E-6A777F016CFC}" destId="{CAC353C1-A4FC-4379-9880-30567586142D}" srcOrd="1" destOrd="0" presId="urn:microsoft.com/office/officeart/2005/8/layout/gear1"/>
    <dgm:cxn modelId="{53B05C89-C3BD-4657-A3E6-960B8470F5E0}" type="presParOf" srcId="{7ABF315A-95B4-4E1A-8A7E-6A777F016CFC}" destId="{939A0A0D-98C4-449E-AF93-7F1BCEC563FA}" srcOrd="2" destOrd="0" presId="urn:microsoft.com/office/officeart/2005/8/layout/gear1"/>
    <dgm:cxn modelId="{D4AF2FB8-6CBA-4716-A025-21C17DD9FB28}" type="presParOf" srcId="{7ABF315A-95B4-4E1A-8A7E-6A777F016CFC}" destId="{14C87FBC-D67C-47E3-862B-C24859E7DBEA}" srcOrd="3" destOrd="0" presId="urn:microsoft.com/office/officeart/2005/8/layout/gear1"/>
    <dgm:cxn modelId="{A2780C7A-2EE1-4D56-A85A-107DC56E608E}" type="presParOf" srcId="{7ABF315A-95B4-4E1A-8A7E-6A777F016CFC}" destId="{64E63E5A-720A-4D9F-BB57-212D33CF3BB5}" srcOrd="4" destOrd="0" presId="urn:microsoft.com/office/officeart/2005/8/layout/gear1"/>
    <dgm:cxn modelId="{0A6AD695-8903-441B-A279-C6A12FBF970A}" type="presParOf" srcId="{7ABF315A-95B4-4E1A-8A7E-6A777F016CFC}" destId="{BA609AE6-6DA2-4FDE-B15A-0F964D675DB8}" srcOrd="5" destOrd="0" presId="urn:microsoft.com/office/officeart/2005/8/layout/gear1"/>
    <dgm:cxn modelId="{01F7FA37-C7BE-48A4-A9F8-DA63402EA7A0}" type="presParOf" srcId="{7ABF315A-95B4-4E1A-8A7E-6A777F016CFC}" destId="{5B30D917-0FB5-4CFE-8570-B6DEEB2E4D6B}" srcOrd="6" destOrd="0" presId="urn:microsoft.com/office/officeart/2005/8/layout/gear1"/>
    <dgm:cxn modelId="{1DC8787C-3751-468A-8FDF-47F1A0C60F17}" type="presParOf" srcId="{7ABF315A-95B4-4E1A-8A7E-6A777F016CFC}" destId="{FC1092B8-8A87-4382-B177-5C0A23A0F7A8}" srcOrd="7" destOrd="0" presId="urn:microsoft.com/office/officeart/2005/8/layout/gear1"/>
    <dgm:cxn modelId="{21501204-1723-4214-9716-A8D1D4A2D9B2}" type="presParOf" srcId="{7ABF315A-95B4-4E1A-8A7E-6A777F016CFC}" destId="{DCA29F69-9F03-48F3-9711-123F0D7BBD56}" srcOrd="8" destOrd="0" presId="urn:microsoft.com/office/officeart/2005/8/layout/gear1"/>
    <dgm:cxn modelId="{738D2356-B4FF-4756-BBE2-2EE29260105A}" type="presParOf" srcId="{7ABF315A-95B4-4E1A-8A7E-6A777F016CFC}" destId="{80C5A656-E4C1-4E1B-A5AE-729718D0EAF8}" srcOrd="9" destOrd="0" presId="urn:microsoft.com/office/officeart/2005/8/layout/gear1"/>
    <dgm:cxn modelId="{9E3C7F16-40DB-4AB3-AFD2-E567BB62D724}" type="presParOf" srcId="{7ABF315A-95B4-4E1A-8A7E-6A777F016CFC}" destId="{BDD4B608-88E4-47B3-921F-5751E4DF5013}" srcOrd="10" destOrd="0" presId="urn:microsoft.com/office/officeart/2005/8/layout/gear1"/>
    <dgm:cxn modelId="{0FA8DB75-AA71-4419-A282-8FD9E731E486}" type="presParOf" srcId="{7ABF315A-95B4-4E1A-8A7E-6A777F016CFC}" destId="{CE91FD82-4D60-4360-A62E-785CABD039B4}" srcOrd="11" destOrd="0" presId="urn:microsoft.com/office/officeart/2005/8/layout/gear1"/>
    <dgm:cxn modelId="{4697D2D8-F4B8-4B0A-8293-C0C5AC8DC95E}" type="presParOf" srcId="{7ABF315A-95B4-4E1A-8A7E-6A777F016CFC}" destId="{7E9066D2-50EC-4172-914C-E5A334424009}" srcOrd="12" destOrd="0" presId="urn:microsoft.com/office/officeart/2005/8/layout/gear1"/>
    <dgm:cxn modelId="{0D7D5E70-5703-46FF-A3E7-BA064802E28E}" type="presParOf" srcId="{7ABF315A-95B4-4E1A-8A7E-6A777F016CFC}" destId="{32F36B4F-127A-47F7-8099-217AB36C0E3C}" srcOrd="13" destOrd="0" presId="urn:microsoft.com/office/officeart/2005/8/layout/gear1"/>
    <dgm:cxn modelId="{74F0FA9B-B858-4A11-A6F4-3E4DC2C31E11}" type="presParOf" srcId="{7ABF315A-95B4-4E1A-8A7E-6A777F016CFC}" destId="{EBBEF74B-39C3-4B6E-8997-926960FAFCF7}" srcOrd="14" destOrd="0" presId="urn:microsoft.com/office/officeart/2005/8/layout/gear1"/>
    <dgm:cxn modelId="{BD9C62CE-5FF4-4214-9DCC-2AE4AF33B468}" type="presParOf" srcId="{7ABF315A-95B4-4E1A-8A7E-6A777F016CFC}" destId="{8450C265-3118-46D3-AE73-01994528A7ED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76E35-1D8E-423B-BFDC-69AE26394A32}">
      <dsp:nvSpPr>
        <dsp:cNvPr id="0" name=""/>
        <dsp:cNvSpPr/>
      </dsp:nvSpPr>
      <dsp:spPr>
        <a:xfrm>
          <a:off x="2353493" y="1990817"/>
          <a:ext cx="2937170" cy="2594598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Производство </a:t>
          </a:r>
          <a:r>
            <a:rPr lang="ru-RU" sz="1400" b="1" kern="1200" dirty="0" err="1" smtClean="0"/>
            <a:t>высокотехнологич-ного</a:t>
          </a:r>
          <a:r>
            <a:rPr lang="ru-RU" sz="1400" b="1" kern="1200" dirty="0" smtClean="0"/>
            <a:t> скважинного оборудования</a:t>
          </a:r>
          <a:endParaRPr lang="ru-RU" sz="1400" b="1" kern="1200" dirty="0"/>
        </a:p>
      </dsp:txBody>
      <dsp:txXfrm>
        <a:off x="2918391" y="2598589"/>
        <a:ext cx="1807374" cy="1333677"/>
      </dsp:txXfrm>
    </dsp:sp>
    <dsp:sp modelId="{14C87FBC-D67C-47E3-862B-C24859E7DBEA}">
      <dsp:nvSpPr>
        <dsp:cNvPr id="0" name=""/>
        <dsp:cNvSpPr/>
      </dsp:nvSpPr>
      <dsp:spPr>
        <a:xfrm>
          <a:off x="545520" y="3425026"/>
          <a:ext cx="1850481" cy="1042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Внутрискважинное оборудование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Бурильные замки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Ловильный инструмент</a:t>
          </a:r>
          <a:endParaRPr lang="ru-RU" sz="1200" b="1" kern="1200" dirty="0"/>
        </a:p>
      </dsp:txBody>
      <dsp:txXfrm>
        <a:off x="576064" y="3455570"/>
        <a:ext cx="1789393" cy="981749"/>
      </dsp:txXfrm>
    </dsp:sp>
    <dsp:sp modelId="{64E63E5A-720A-4D9F-BB57-212D33CF3BB5}">
      <dsp:nvSpPr>
        <dsp:cNvPr id="0" name=""/>
        <dsp:cNvSpPr/>
      </dsp:nvSpPr>
      <dsp:spPr>
        <a:xfrm>
          <a:off x="883596" y="1396909"/>
          <a:ext cx="1957053" cy="1883438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Услуги по надзорному контролю</a:t>
          </a:r>
          <a:endParaRPr lang="ru-RU" sz="1200" b="1" kern="1200" dirty="0"/>
        </a:p>
      </dsp:txBody>
      <dsp:txXfrm>
        <a:off x="1368458" y="1873936"/>
        <a:ext cx="987329" cy="929384"/>
      </dsp:txXfrm>
    </dsp:sp>
    <dsp:sp modelId="{FC1092B8-8A87-4382-B177-5C0A23A0F7A8}">
      <dsp:nvSpPr>
        <dsp:cNvPr id="0" name=""/>
        <dsp:cNvSpPr/>
      </dsp:nvSpPr>
      <dsp:spPr>
        <a:xfrm>
          <a:off x="0" y="124972"/>
          <a:ext cx="1706734" cy="1066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Помощь в проектировании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Услуги по спуску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Техническая поддержка</a:t>
          </a:r>
          <a:endParaRPr lang="en-US" altLang="ru-RU" sz="1200" b="1" kern="1200" dirty="0"/>
        </a:p>
      </dsp:txBody>
      <dsp:txXfrm>
        <a:off x="31236" y="156208"/>
        <a:ext cx="1644262" cy="1003993"/>
      </dsp:txXfrm>
    </dsp:sp>
    <dsp:sp modelId="{DCA29F69-9F03-48F3-9711-123F0D7BBD56}">
      <dsp:nvSpPr>
        <dsp:cNvPr id="0" name=""/>
        <dsp:cNvSpPr/>
      </dsp:nvSpPr>
      <dsp:spPr>
        <a:xfrm rot="20700000">
          <a:off x="2128870" y="179942"/>
          <a:ext cx="1788874" cy="1788874"/>
        </a:xfrm>
        <a:prstGeom prst="gear6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Услуги по ремонту трубной продукции и скважин</a:t>
          </a:r>
          <a:endParaRPr lang="ru-RU" sz="1200" b="1" kern="1200" dirty="0"/>
        </a:p>
      </dsp:txBody>
      <dsp:txXfrm rot="-20700000">
        <a:off x="2521223" y="572294"/>
        <a:ext cx="1004169" cy="1004169"/>
      </dsp:txXfrm>
    </dsp:sp>
    <dsp:sp modelId="{7E9066D2-50EC-4172-914C-E5A334424009}">
      <dsp:nvSpPr>
        <dsp:cNvPr id="0" name=""/>
        <dsp:cNvSpPr/>
      </dsp:nvSpPr>
      <dsp:spPr>
        <a:xfrm>
          <a:off x="4023336" y="141931"/>
          <a:ext cx="1669288" cy="1480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Нарезка </a:t>
          </a:r>
          <a:r>
            <a:rPr lang="ru-RU" sz="1200" b="1" kern="1200" dirty="0" err="1" smtClean="0"/>
            <a:t>резьб</a:t>
          </a:r>
          <a:r>
            <a:rPr lang="ru-RU" sz="1200" b="1" kern="1200" dirty="0" smtClean="0"/>
            <a:t> и ремонт </a:t>
          </a:r>
          <a:r>
            <a:rPr lang="en-US" sz="1200" b="1" kern="1200" dirty="0" smtClean="0"/>
            <a:t>OCTG 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Нанесения покрытия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Ремонт скважин</a:t>
          </a:r>
          <a:endParaRPr lang="en-US" alt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b="1" kern="1200" dirty="0" smtClean="0"/>
            <a:t>Управление остатками продукции</a:t>
          </a:r>
          <a:endParaRPr lang="en-US" alt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4066707" y="185302"/>
        <a:ext cx="1582546" cy="1394036"/>
      </dsp:txXfrm>
    </dsp:sp>
    <dsp:sp modelId="{32F36B4F-127A-47F7-8099-217AB36C0E3C}">
      <dsp:nvSpPr>
        <dsp:cNvPr id="0" name=""/>
        <dsp:cNvSpPr/>
      </dsp:nvSpPr>
      <dsp:spPr>
        <a:xfrm>
          <a:off x="2377913" y="1651762"/>
          <a:ext cx="3213342" cy="3213342"/>
        </a:xfrm>
        <a:prstGeom prst="circularArrow">
          <a:avLst>
            <a:gd name="adj1" fmla="val 4687"/>
            <a:gd name="adj2" fmla="val 299029"/>
            <a:gd name="adj3" fmla="val 2524361"/>
            <a:gd name="adj4" fmla="val 15843734"/>
            <a:gd name="adj5" fmla="val 5469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EF74B-39C3-4B6E-8997-926960FAFCF7}">
      <dsp:nvSpPr>
        <dsp:cNvPr id="0" name=""/>
        <dsp:cNvSpPr/>
      </dsp:nvSpPr>
      <dsp:spPr>
        <a:xfrm>
          <a:off x="635131" y="1039224"/>
          <a:ext cx="2334694" cy="23346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0C265-3118-46D3-AE73-01994528A7ED}">
      <dsp:nvSpPr>
        <dsp:cNvPr id="0" name=""/>
        <dsp:cNvSpPr/>
      </dsp:nvSpPr>
      <dsp:spPr>
        <a:xfrm>
          <a:off x="1715085" y="-213476"/>
          <a:ext cx="2517270" cy="25172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7AD1322C-ED99-4B81-976E-A42B343E0BC1}" type="datetimeFigureOut">
              <a:rPr lang="ru-RU"/>
              <a:pPr/>
              <a:t>16.04.2018</a:t>
            </a:fld>
            <a:endParaRPr lang="ru-RU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23C51D06-E976-4C1E-9273-5D390AFD67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947"/>
            <a:ext cx="5435708" cy="44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B9854E13-6D1D-4D77-BFD6-D421C1083F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5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236538"/>
            <a:ext cx="620553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5" y="5059848"/>
            <a:ext cx="5435708" cy="4467470"/>
          </a:xfrm>
        </p:spPr>
        <p:txBody>
          <a:bodyPr/>
          <a:lstStyle/>
          <a:p>
            <a:pPr marL="228575" indent="-228575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3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1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0" y="236538"/>
            <a:ext cx="620553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0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1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9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49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6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82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6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5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9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0EE070F-DC05-4FCC-801B-8855E71FB081}" type="slidenum">
              <a:rPr lang="ru-RU" sz="1200" b="0" smtClean="0">
                <a:latin typeface="Arial" charset="0"/>
              </a:rPr>
              <a:pPr/>
              <a:t>20</a:t>
            </a:fld>
            <a:endParaRPr lang="ru-RU" sz="1200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8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7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9"/>
            <a:ext cx="6151616" cy="4467470"/>
          </a:xfrm>
        </p:spPr>
        <p:txBody>
          <a:bodyPr/>
          <a:lstStyle/>
          <a:p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1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5059847"/>
            <a:ext cx="6172200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1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2362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5059847"/>
            <a:ext cx="6172200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3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tmkgroup.ru/_Illustrations/top3_eng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>
            <a:off x="4572000" y="0"/>
            <a:ext cx="4572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8413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25284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>
            <a:off x="971550" y="0"/>
            <a:ext cx="36242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6475" y="3716338"/>
            <a:ext cx="7129463" cy="965200"/>
          </a:xfrm>
        </p:spPr>
        <p:txBody>
          <a:bodyPr/>
          <a:lstStyle>
            <a:lvl1pPr algn="ctr">
              <a:defRPr sz="2800">
                <a:solidFill>
                  <a:srgbClr val="D86C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pic>
        <p:nvPicPr>
          <p:cNvPr id="225286" name="Picture 6" descr="TMKe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9715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4442-EF87-49CA-83AE-5B1A30E972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4063" y="44450"/>
            <a:ext cx="2043112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44450"/>
            <a:ext cx="5980113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6480D-C2FC-4ACE-93BA-0D5B53BA46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931F-AE9C-4EC4-870B-DBC86B85F39D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E106-63FA-4C41-BFCE-FBBD6A494842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23AC-1991-4835-98AB-5479BF53921E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9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8222-62D6-4BB6-B72D-2F5E7C5B0A1E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7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96B5-890A-4136-BDC6-FA94023C708F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533C-B174-4C8A-B4CF-790F1DE67E76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5559-3A65-4A3E-8F8B-9E8CD627532F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2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8709-F80B-4D80-8F43-5EE67A3405FB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A2A65-8351-46D5-83BB-DFFEA658ED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0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22EF-0121-4B03-B007-8A0E22E447CB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7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E7D5-97D9-4308-8B03-9ACF1B8DA29A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3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FB34-55EA-4A20-BE20-75748D0A075A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73110-B274-4605-AB12-A466DC8609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5850" y="1341438"/>
            <a:ext cx="366871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6963" y="1341438"/>
            <a:ext cx="36687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37FE2-B7AD-424C-84D8-5F15F88FD7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AE1DD-8EE6-46E2-AD87-C7876ADA6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34EA-29F7-488F-AB2C-6A2206483A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79E0D-94E0-49B1-A8A8-87C3753FAB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159D-EB0D-4B23-A101-AB10213DE3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520F2-0181-4D34-BECF-09FABCB797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www.tmkgroup.ru/_Illustrations/top3_eng.gif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5850" y="1341438"/>
            <a:ext cx="74898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3675" y="65532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 b="0">
                <a:effectLst/>
                <a:latin typeface="+mn-lt"/>
              </a:defRPr>
            </a:lvl1pPr>
          </a:lstStyle>
          <a:p>
            <a:fld id="{7BD6871D-1A9C-4236-8630-FDBCAE4B104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4260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 rot="16200000">
            <a:off x="-1362869" y="4517232"/>
            <a:ext cx="37036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 rot="16200000">
            <a:off x="-901700" y="1306513"/>
            <a:ext cx="2781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4450"/>
            <a:ext cx="81756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973138" y="962025"/>
            <a:ext cx="7707312" cy="215900"/>
            <a:chOff x="607" y="588"/>
            <a:chExt cx="4717" cy="136"/>
          </a:xfrm>
        </p:grpSpPr>
        <p:sp>
          <p:nvSpPr>
            <p:cNvPr id="224264" name="AutoShape 8"/>
            <p:cNvSpPr>
              <a:spLocks noChangeArrowheads="1"/>
            </p:cNvSpPr>
            <p:nvPr/>
          </p:nvSpPr>
          <p:spPr bwMode="gray">
            <a:xfrm flipH="1">
              <a:off x="607" y="588"/>
              <a:ext cx="4474" cy="135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65" name="AutoShape 9"/>
            <p:cNvSpPr>
              <a:spLocks noChangeArrowheads="1"/>
            </p:cNvSpPr>
            <p:nvPr/>
          </p:nvSpPr>
          <p:spPr bwMode="gray">
            <a:xfrm>
              <a:off x="5072" y="588"/>
              <a:ext cx="252" cy="136"/>
            </a:xfrm>
            <a:prstGeom prst="flowChartDelay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4266" name="Picture 10" descr="TMKe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9715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5588" algn="l" rtl="0" fontAlgn="base">
        <a:spcBef>
          <a:spcPct val="20000"/>
        </a:spcBef>
        <a:spcAft>
          <a:spcPct val="0"/>
        </a:spcAft>
        <a:buClr>
          <a:srgbClr val="FF9933"/>
        </a:buClr>
        <a:buChar char="–"/>
        <a:defRPr sz="1200">
          <a:solidFill>
            <a:schemeClr val="tx1"/>
          </a:solidFill>
          <a:latin typeface="+mn-lt"/>
        </a:defRPr>
      </a:lvl2pPr>
      <a:lvl3pPr marL="809625" indent="-2841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3pPr>
      <a:lvl4pPr marL="1057275" indent="-246063" algn="l" rtl="0" fontAlgn="base">
        <a:spcBef>
          <a:spcPct val="20000"/>
        </a:spcBef>
        <a:spcAft>
          <a:spcPct val="0"/>
        </a:spcAft>
        <a:buClr>
          <a:srgbClr val="FF9933"/>
        </a:buClr>
        <a:buChar char="–"/>
        <a:defRPr sz="1200">
          <a:solidFill>
            <a:schemeClr val="tx1"/>
          </a:solidFill>
          <a:latin typeface="+mn-lt"/>
        </a:defRPr>
      </a:lvl4pPr>
      <a:lvl5pPr marL="13335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5pPr>
      <a:lvl6pPr marL="17907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6pPr>
      <a:lvl7pPr marL="22479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7pPr>
      <a:lvl8pPr marL="27051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8pPr>
      <a:lvl9pPr marL="31623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FCB6B9FC-7A97-4897-938E-D416B5570866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7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2.jpeg"/><Relationship Id="rId4" Type="http://schemas.openxmlformats.org/officeDocument/2006/relationships/image" Target="../media/image59.jp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em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tiff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063" y="527308"/>
            <a:ext cx="6423662" cy="6629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Трубная Металлургическая Компания</a:t>
            </a:r>
            <a:endParaRPr lang="ru-RU" sz="2800" dirty="0">
              <a:solidFill>
                <a:srgbClr val="FF66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8564" y="6245525"/>
            <a:ext cx="6012612" cy="4658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201</a:t>
            </a:r>
            <a:r>
              <a:rPr lang="ru-RU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8</a:t>
            </a:r>
            <a:endParaRPr lang="ru-RU" sz="2800" dirty="0">
              <a:solidFill>
                <a:srgbClr val="FF66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737" y="4204856"/>
            <a:ext cx="1880438" cy="1333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37" y="4200283"/>
            <a:ext cx="1893375" cy="1338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709" y="4200285"/>
            <a:ext cx="1891652" cy="1316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894" y="4200283"/>
            <a:ext cx="1861643" cy="1338531"/>
          </a:xfrm>
          <a:prstGeom prst="rect">
            <a:avLst/>
          </a:prstGeom>
        </p:spPr>
      </p:pic>
      <p:pic>
        <p:nvPicPr>
          <p:cNvPr id="11" name="Picture 27" descr="TMK-Logo_s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4496" y="1420448"/>
            <a:ext cx="794074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ea typeface="+mj-ea"/>
                <a:cs typeface="Calibri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Инновационное развитие и </a:t>
            </a:r>
            <a:r>
              <a:rPr lang="ru-RU" sz="160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импортозамещение</a:t>
            </a: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– ключевые факторы развития Трубной металлургической компании. </a:t>
            </a:r>
            <a:endParaRPr lang="ru-RU" sz="1600" dirty="0" smtClean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  <a:p>
            <a:pPr algn="ctr"/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Применение </a:t>
            </a: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отечественного оборудования при обустройстве и реконструкции объектов добычи и транспорта газа</a:t>
            </a:r>
            <a:endParaRPr lang="ru-RU" sz="1600" b="1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837" y="3260328"/>
            <a:ext cx="39356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Докладчик: </a:t>
            </a:r>
            <a:r>
              <a:rPr lang="ru-RU" sz="11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Медведев Александр Павлович</a:t>
            </a:r>
            <a:endParaRPr lang="ru-RU" sz="110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  "/>
              <a:ea typeface="+mj-ea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Директор по техническим продажам и продвижению </a:t>
            </a:r>
            <a:endParaRPr lang="ru-RU" sz="110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  "/>
              <a:ea typeface="+mj-ea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продукции </a:t>
            </a:r>
            <a:r>
              <a: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на внутреннем </a:t>
            </a:r>
            <a:r>
              <a:rPr lang="ru-RU" sz="11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рынке ПАО </a:t>
            </a:r>
            <a:r>
              <a:rPr lang="ru-RU" sz="110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«</a:t>
            </a:r>
            <a:r>
              <a:rPr lang="ru-RU" sz="11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ТМК, </a:t>
            </a:r>
            <a:r>
              <a:rPr lang="ru-RU" sz="1100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ea typeface="+mj-ea"/>
                <a:cs typeface="Calibri" pitchFamily="34" charset="0"/>
              </a:rPr>
              <a:t>дтн</a:t>
            </a:r>
            <a:endParaRPr lang="ru-RU" sz="110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  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7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76446" y="114301"/>
            <a:ext cx="8110917" cy="627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магистральных </a:t>
            </a:r>
            <a:r>
              <a:rPr lang="ru-RU" altLang="zh-CN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нефтегазопроводных</a:t>
            </a:r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труб большого диаметра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876446" y="742101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3080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>
            <a:fillRect/>
          </a:stretch>
        </p:blipFill>
        <p:spPr bwMode="auto">
          <a:xfrm>
            <a:off x="4990038" y="875138"/>
            <a:ext cx="3997325" cy="279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IMG_65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37" y="3673266"/>
            <a:ext cx="3997325" cy="270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829" y="1571053"/>
            <a:ext cx="4537075" cy="405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Освоено </a:t>
            </a: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производство:</a:t>
            </a:r>
            <a:endParaRPr lang="ru-RU" sz="14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cs typeface="Calibri" pitchFamily="34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сероводородостойком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 исполнении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,</a:t>
            </a:r>
            <a:endParaRPr lang="ru-RU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Повышенной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хладостойкости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с температурой эксплуатации до -60 </a:t>
            </a:r>
            <a:r>
              <a:rPr lang="ru-RU" sz="1400" b="0" baseline="300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0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С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,</a:t>
            </a:r>
            <a:endParaRPr lang="ru-RU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Класса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прочности К60 на рабочее давление до 9,8 МПа,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Класса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прочности К65 на рабочее давление до 11,8 МПа,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Электросварных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прямошовных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труб для подводных трубопроводов на рабочее давление до 25 МПа;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Электросварных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прямошовных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труб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повышенной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деформационной способности для пересечения АТР классов прочности К60-К65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9</a:t>
            </a:r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4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lvl="0" algn="l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покрытий из отечественных материалов 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10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986" y="1457325"/>
            <a:ext cx="365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530689" y="1725573"/>
            <a:ext cx="4768498" cy="366260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  <a:effectLst/>
          <a:extLst/>
        </p:spPr>
        <p:txBody>
          <a:bodyPr wrap="square" anchor="t">
            <a:spAutoFit/>
          </a:bodyPr>
          <a:lstStyle/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 </a:t>
            </a:r>
            <a:r>
              <a:rPr lang="ru-RU" sz="1400" u="sng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Освоено производство</a:t>
            </a:r>
            <a:r>
              <a:rPr lang="ru-RU" sz="1400" u="sng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.</a:t>
            </a:r>
            <a:endParaRPr lang="ru-RU" sz="140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ea typeface="+mj-ea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en-US" sz="400" b="0" dirty="0" smtClean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ea typeface="+mj-ea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Покрытие </a:t>
            </a:r>
            <a:r>
              <a:rPr lang="ru-RU" sz="1400" b="0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Green</a:t>
            </a: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Well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 наносится на резьбовые соединения трубы и муфты, исключает нанесение резьбовой уплотнительной смазки для свинчивания труб с муфтами при строительстве обсадной колонны. Покрытие GW обеспечивает защиту поверхности от коррозии и «сухое» свинчивание резьбовых соединений без потери своей функции, а также защиту окружающей среды от возможных загрязнений. Применение покрытия </a:t>
            </a:r>
            <a:r>
              <a:rPr lang="en-US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GW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 снижает трудозатраты и повышает производительность операций.</a:t>
            </a:r>
            <a:endParaRPr lang="en-US" sz="1400" b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+mj-lt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endParaRPr lang="en-US" sz="1200" b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+mj-lt"/>
              <a:cs typeface="Calibri" pitchFamily="34" charset="0"/>
            </a:endParaRPr>
          </a:p>
          <a:p>
            <a:pPr lvl="0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Трубы с 3-х 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слойным</a:t>
            </a:r>
            <a:r>
              <a:rPr lang="ru-RU" sz="1400" b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 покрытием на основе отечественных изоляционных материалов ЗАО «</a:t>
            </a:r>
            <a:r>
              <a:rPr lang="ru-RU" sz="1400" b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Метаклэй</a:t>
            </a:r>
            <a:r>
              <a:rPr lang="ru-RU" sz="1400" b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j-lt"/>
                <a:cs typeface="Calibri" pitchFamily="34" charset="0"/>
              </a:rPr>
              <a:t>».</a:t>
            </a:r>
            <a:endParaRPr lang="en-US" sz="1400" b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C:\Users\rasskazovei\AppData\Local\Microsoft\Windows\Temporary Internet Files\Content.Outlook\P6PM6COB\image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905649"/>
            <a:ext cx="3294226" cy="23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UKP0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8300" y="3634809"/>
            <a:ext cx="3294226" cy="23659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78" y="2553354"/>
            <a:ext cx="719638" cy="665394"/>
          </a:xfrm>
          <a:prstGeom prst="rect">
            <a:avLst/>
          </a:prstGeom>
        </p:spPr>
      </p:pic>
      <p:pic>
        <p:nvPicPr>
          <p:cNvPr id="16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3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5" y="812800"/>
            <a:ext cx="8637764" cy="5303890"/>
          </a:xfrm>
          <a:prstGeom prst="rect">
            <a:avLst/>
          </a:prstGeom>
        </p:spPr>
      </p:pic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3"/>
            <a:ext cx="7924800" cy="62780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ТМК </a:t>
            </a:r>
            <a:r>
              <a:rPr lang="en-US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UP CENTUM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3" y="6479461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>
                <a:solidFill>
                  <a:srgbClr val="000000">
                    <a:lumMod val="50000"/>
                    <a:lumOff val="50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pPr algn="ctr"/>
              <a:t>11</a:t>
            </a:fld>
            <a:endParaRPr lang="ru-RU" sz="1400" dirty="0">
              <a:solidFill>
                <a:srgbClr val="000000">
                  <a:lumMod val="50000"/>
                  <a:lumOff val="50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4" y="730837"/>
            <a:ext cx="8110919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6401" y="1128259"/>
            <a:ext cx="3006111" cy="2553891"/>
          </a:xfrm>
          <a:prstGeom prst="roundRect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ТМК UP CENTUM </a:t>
            </a:r>
            <a:r>
              <a:rPr lang="ru-RU" sz="1200" b="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 последнее поколение </a:t>
            </a:r>
            <a:r>
              <a:rPr lang="ru-RU" sz="1200" b="0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газогерметичных</a:t>
            </a:r>
            <a:r>
              <a:rPr lang="ru-RU" sz="1200" b="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премиальных резьбовых соединений обсадных труб инновационного дизайна. Это новейшее предложение в линейке премиальных соединений 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TMK UP</a:t>
            </a:r>
            <a:r>
              <a:rPr lang="ru-RU" sz="1200" b="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Прочность соединения равна прочности трубы, что существенно повышает надежность трубной колонны при строительстве сложных профилей скважин. </a:t>
            </a:r>
            <a:endParaRPr lang="ru-RU" sz="1200" b="0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11584" y="1104874"/>
            <a:ext cx="3113808" cy="3122816"/>
            <a:chOff x="3257" y="3602147"/>
            <a:chExt cx="3175000" cy="3175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" y="3602147"/>
              <a:ext cx="3175000" cy="31750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54" y="4041616"/>
              <a:ext cx="352426" cy="352426"/>
            </a:xfrm>
            <a:prstGeom prst="rect">
              <a:avLst/>
            </a:prstGeom>
            <a:ln w="28575">
              <a:noFill/>
            </a:ln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4222" t="34596" r="49028" b="18542"/>
          <a:stretch/>
        </p:blipFill>
        <p:spPr>
          <a:xfrm>
            <a:off x="398933" y="3752849"/>
            <a:ext cx="2953579" cy="2726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4495087" y="4763834"/>
            <a:ext cx="4256389" cy="17366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FF6600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ТМК UP CENTUM </a:t>
            </a:r>
            <a:r>
              <a:rPr lang="ru-RU" sz="1200" b="0" dirty="0" smtClean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сертифицировано 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ISO 13679 CAL IV — наивысшим международным отраслевым стандартом резьбовых соединений класса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Premium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200" b="0" dirty="0" smtClean="0">
              <a:solidFill>
                <a:srgbClr val="000000"/>
              </a:solidFill>
              <a:effectLst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6600"/>
                </a:solidFill>
                <a:effectLst/>
                <a:latin typeface="Arial"/>
              </a:rPr>
              <a:t>Сортамент</a:t>
            </a:r>
            <a:r>
              <a:rPr lang="ru-RU" sz="1200" b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</a:rPr>
              <a:t>2-3/8’’ – 13-5/8’’ / 60,32 – 346,08 мм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FF6600"/>
                </a:solidFill>
                <a:effectLst/>
                <a:latin typeface="Arial"/>
              </a:rPr>
              <a:t>Отличительные особенности:</a:t>
            </a:r>
            <a:endParaRPr lang="ru-RU" sz="1200" dirty="0">
              <a:solidFill>
                <a:srgbClr val="FF6600"/>
              </a:solidFill>
              <a:effectLst/>
              <a:latin typeface="Arial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Arial"/>
              </a:rPr>
              <a:t>- 100% эффективность на растяжение и сжатие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Arial"/>
              </a:rPr>
              <a:t>-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/>
              </a:rPr>
              <a:t>Быстросборное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/>
              </a:rPr>
              <a:t> премиальное соединение</a:t>
            </a:r>
            <a:endParaRPr lang="ru-RU" sz="1200" b="0" dirty="0" smtClean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627544" y="2623276"/>
            <a:ext cx="106680" cy="239827"/>
          </a:xfrm>
          <a:prstGeom prst="triangle">
            <a:avLst/>
          </a:prstGeom>
          <a:solidFill>
            <a:schemeClr val="tx1"/>
          </a:solidFill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4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09" name="Прямоугольник с двумя скругленными противолежащими углами 507908"/>
          <p:cNvSpPr/>
          <p:nvPr/>
        </p:nvSpPr>
        <p:spPr>
          <a:xfrm>
            <a:off x="3445216" y="2458199"/>
            <a:ext cx="497530" cy="586741"/>
          </a:xfrm>
          <a:prstGeom prst="round2Diag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4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07911" name="Прямая соединительная линия 507910"/>
          <p:cNvCxnSpPr>
            <a:stCxn id="507909" idx="0"/>
          </p:cNvCxnSpPr>
          <p:nvPr/>
        </p:nvCxnSpPr>
        <p:spPr>
          <a:xfrm flipV="1">
            <a:off x="3942746" y="2095428"/>
            <a:ext cx="1635729" cy="65614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914" name="Прямоугольник 507913"/>
          <p:cNvSpPr/>
          <p:nvPr/>
        </p:nvSpPr>
        <p:spPr>
          <a:xfrm>
            <a:off x="3831995" y="2977741"/>
            <a:ext cx="167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  <a:effectLst/>
                <a:latin typeface="Arial"/>
              </a:rPr>
              <a:t>Первая партия была изготовлена для проекта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rgbClr val="FF6600"/>
                </a:solidFill>
                <a:effectLst/>
                <a:latin typeface="Arial"/>
              </a:rPr>
              <a:t>«Арктик СПГ-2»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</a:rPr>
              <a:t>нефтяного месторождения 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/>
              </a:rPr>
              <a:t>Салмановское</a:t>
            </a:r>
            <a:r>
              <a:rPr lang="ru-RU" sz="1200" dirty="0">
                <a:solidFill>
                  <a:srgbClr val="000000"/>
                </a:solidFill>
                <a:effectLst/>
                <a:latin typeface="Arial"/>
              </a:rPr>
              <a:t> (НОВАТЭК)</a:t>
            </a:r>
          </a:p>
        </p:txBody>
      </p:sp>
    </p:spTree>
    <p:extLst>
      <p:ext uri="{BB962C8B-B14F-4D97-AF65-F5344CB8AC3E}">
        <p14:creationId xmlns:p14="http://schemas.microsoft.com/office/powerpoint/2010/main" val="332342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шельфовых месторождений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12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986" y="1457325"/>
            <a:ext cx="365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11053" y="2269999"/>
          <a:ext cx="4581525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874655"/>
                <a:gridCol w="1129180"/>
                <a:gridCol w="1164090"/>
                <a:gridCol w="1413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Тип трубы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Размер трубы, 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Резьбовое соединение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Водоотде-лительная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колонна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762х25,4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Speed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Аналог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LYNX OSI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Быстросборный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безрезьбовой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коннектор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Кондуктор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508х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Cuvalda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Безмуфтовый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резьбовой коннектор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Обсадная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труба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339,72х10,92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CWB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Премиум соединение с дополнительным упором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Обсадная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труба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244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,48х10,03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PF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Газогерметичное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соединение премиум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Обсадная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труба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177,8х10,36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ТМК 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UP PF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Газогерметичное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соединение премиум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46929" y="909191"/>
            <a:ext cx="5958821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</a:rPr>
              <a:t>             </a:t>
            </a:r>
            <a:r>
              <a:rPr lang="ru-RU" sz="1400" dirty="0" smtClean="0">
                <a:solidFill>
                  <a:srgbClr val="FF6600"/>
                </a:solidFill>
                <a:effectLst/>
              </a:rPr>
              <a:t>Образец </a:t>
            </a:r>
            <a:r>
              <a:rPr lang="ru-RU" sz="1400" dirty="0">
                <a:solidFill>
                  <a:srgbClr val="FF6600"/>
                </a:solidFill>
                <a:effectLst/>
              </a:rPr>
              <a:t>колонны для Южно-</a:t>
            </a:r>
            <a:r>
              <a:rPr lang="ru-RU" sz="1400" dirty="0" err="1">
                <a:solidFill>
                  <a:srgbClr val="FF6600"/>
                </a:solidFill>
                <a:effectLst/>
              </a:rPr>
              <a:t>Киринского</a:t>
            </a:r>
            <a:r>
              <a:rPr lang="ru-RU" sz="1400" dirty="0">
                <a:solidFill>
                  <a:srgbClr val="FF6600"/>
                </a:solidFill>
                <a:effectLst/>
              </a:rPr>
              <a:t> месторождения</a:t>
            </a:r>
            <a:r>
              <a:rPr lang="ru-RU" sz="1400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1053" y="1295742"/>
            <a:ext cx="461948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 рамках реализации программы </a:t>
            </a:r>
            <a:r>
              <a:rPr lang="ru-RU" sz="1200" b="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200" b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ПАО </a:t>
            </a:r>
            <a:r>
              <a:rPr lang="ru-RU" sz="1200" b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«ТМК» спроектирована конструкция ствола </a:t>
            </a:r>
            <a:r>
              <a:rPr lang="ru-RU" sz="1200" b="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скважины, </a:t>
            </a:r>
            <a:r>
              <a:rPr lang="ru-RU" sz="1200" b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удовлетворяющая техническим требованиям проекта.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5647" y="1924080"/>
            <a:ext cx="111601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Состав колонны:</a:t>
            </a:r>
            <a:endParaRPr lang="ru-RU" sz="800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6177775"/>
            <a:ext cx="7799383" cy="311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solidFill>
                  <a:srgbClr val="FF6600"/>
                </a:solidFill>
                <a:effectLst/>
              </a:rPr>
              <a:t>ТМК готова полностью обеспечить потребность для проектов Южно-</a:t>
            </a:r>
            <a:r>
              <a:rPr lang="ru-RU" sz="1400" dirty="0" err="1" smtClean="0">
                <a:solidFill>
                  <a:srgbClr val="FF6600"/>
                </a:solidFill>
                <a:effectLst/>
              </a:rPr>
              <a:t>Киринского</a:t>
            </a:r>
            <a:r>
              <a:rPr lang="ru-RU" sz="1400" dirty="0" smtClean="0">
                <a:solidFill>
                  <a:srgbClr val="FF6600"/>
                </a:solidFill>
                <a:effectLst/>
              </a:rPr>
              <a:t> м/р</a:t>
            </a:r>
            <a:r>
              <a:rPr lang="ru-RU" sz="1200" b="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0" dirty="0">
              <a:solidFill>
                <a:srgbClr val="FF66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X:\034\034_1\ГАЗПРОМ\Совещание на ВТЗ май 2015\Экспозиция на ВТЗ\Сборная колонна Киринского месторожде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1440173"/>
            <a:ext cx="3379169" cy="45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6119277" y="5213621"/>
            <a:ext cx="889955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200" dirty="0" smtClean="0">
                <a:solidFill>
                  <a:srgbClr val="773564"/>
                </a:solidFill>
                <a:effectLst/>
                <a:latin typeface="Calibri"/>
              </a:rPr>
              <a:t>ТМК</a:t>
            </a:r>
            <a:endParaRPr lang="ru-RU" sz="1200" dirty="0">
              <a:solidFill>
                <a:srgbClr val="773564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290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месторождений на суше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13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986" y="1457325"/>
            <a:ext cx="365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8344" y="2625120"/>
            <a:ext cx="1116011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Состав колонны:</a:t>
            </a:r>
            <a:endParaRPr lang="ru-RU" sz="900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56861" y="2971641"/>
          <a:ext cx="4562475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868770"/>
                <a:gridCol w="991428"/>
                <a:gridCol w="1096926"/>
                <a:gridCol w="16053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Тип трубы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Размер трубы, 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Резьбовое соединение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Кондуктор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426х11,0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MAGNA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Премиум соединение для больших диаметров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Обсадная труба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4х9,5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FMC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Газогерметичное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соединение премиум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Обсадная труба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244,5х10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FMC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Газогерметичное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соединение премиум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Обсадная труба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168,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GF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Газогерметичное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соединение премиум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127х6,4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TMK UP FJ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Безмуфтовое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газогерметичное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соединение премиум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8815" y="1279527"/>
            <a:ext cx="48652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0" dirty="0" err="1">
                <a:effectLst/>
                <a:latin typeface="Calibri" panose="020F0502020204030204" pitchFamily="34" charset="0"/>
                <a:ea typeface="Calibri"/>
                <a:cs typeface="Times New Roman"/>
              </a:rPr>
              <a:t>Ковыктинское</a:t>
            </a:r>
            <a:r>
              <a:rPr lang="ru-RU" b="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 ГКМ является одним из крупнейших в мире и самым крупным в Восточной Сибири, уникальное по разведанным запасам. </a:t>
            </a:r>
          </a:p>
          <a:p>
            <a:pPr algn="just">
              <a:spcAft>
                <a:spcPts val="0"/>
              </a:spcAft>
            </a:pPr>
            <a:r>
              <a:rPr lang="ru-RU" b="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Исходя из условий разработки проекта, технических требований к трубной продукции и в рамках программы </a:t>
            </a:r>
            <a:r>
              <a:rPr lang="ru-RU" b="0" dirty="0" err="1">
                <a:effectLst/>
                <a:latin typeface="Calibri" panose="020F0502020204030204" pitchFamily="34" charset="0"/>
                <a:ea typeface="Calibri"/>
                <a:cs typeface="Times New Roman"/>
              </a:rPr>
              <a:t>импортозамещения</a:t>
            </a:r>
            <a:r>
              <a:rPr lang="ru-RU" b="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 специалистами ТМК предложена конструкция целиком </a:t>
            </a:r>
            <a:r>
              <a:rPr lang="ru-RU" b="0" dirty="0" err="1">
                <a:effectLst/>
                <a:latin typeface="Calibri" panose="020F0502020204030204" pitchFamily="34" charset="0"/>
                <a:ea typeface="Calibri"/>
                <a:cs typeface="Times New Roman"/>
              </a:rPr>
              <a:t>российкого</a:t>
            </a:r>
            <a:r>
              <a:rPr lang="ru-RU" b="0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 производства.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4471" y="859795"/>
            <a:ext cx="5036122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Образец обсадной колонны </a:t>
            </a:r>
            <a:r>
              <a:rPr lang="ru-RU" sz="16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для </a:t>
            </a:r>
            <a:r>
              <a:rPr lang="ru-RU" sz="1600" dirty="0" err="1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Ковыктинского</a:t>
            </a:r>
            <a:r>
              <a:rPr lang="ru-RU" sz="16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 НГКМ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3989" y="6258800"/>
            <a:ext cx="8832867" cy="311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6600"/>
                </a:solidFill>
                <a:effectLst/>
              </a:rPr>
              <a:t>ТМК готова полностью обеспечить потребность для проектов </a:t>
            </a:r>
            <a:r>
              <a:rPr lang="ru-RU" sz="1400" dirty="0" err="1" smtClean="0">
                <a:solidFill>
                  <a:srgbClr val="FF6600"/>
                </a:solidFill>
                <a:effectLst/>
              </a:rPr>
              <a:t>Чаяндинского</a:t>
            </a:r>
            <a:r>
              <a:rPr lang="ru-RU" sz="1400" dirty="0" smtClean="0">
                <a:solidFill>
                  <a:srgbClr val="FF6600"/>
                </a:solidFill>
                <a:effectLst/>
              </a:rPr>
              <a:t> и </a:t>
            </a:r>
            <a:r>
              <a:rPr lang="ru-RU" sz="1400" dirty="0" err="1" smtClean="0">
                <a:solidFill>
                  <a:srgbClr val="FF6600"/>
                </a:solidFill>
                <a:effectLst/>
              </a:rPr>
              <a:t>Ковыктинского</a:t>
            </a:r>
            <a:r>
              <a:rPr lang="ru-RU" sz="1400" dirty="0" smtClean="0">
                <a:solidFill>
                  <a:srgbClr val="FF6600"/>
                </a:solidFill>
                <a:effectLst/>
              </a:rPr>
              <a:t> м/р</a:t>
            </a:r>
            <a:r>
              <a:rPr lang="ru-RU" sz="1200" b="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0" dirty="0">
              <a:solidFill>
                <a:srgbClr val="FF66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X:\034\034_1\ГАЗПРОМ\Совещание на ВТЗ май 2015\Экспозиция на ВТЗ\Сборная колонна Ковыктинского месторожде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457325"/>
            <a:ext cx="3218026" cy="45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6045492" y="5560209"/>
            <a:ext cx="889955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200" dirty="0" smtClean="0">
                <a:solidFill>
                  <a:srgbClr val="773564"/>
                </a:solidFill>
                <a:effectLst/>
                <a:latin typeface="Calibri"/>
              </a:rPr>
              <a:t> ТМК</a:t>
            </a:r>
            <a:endParaRPr lang="ru-RU" sz="1200" dirty="0">
              <a:solidFill>
                <a:srgbClr val="773564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98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137287"/>
            <a:ext cx="8262314" cy="615101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Премиальные трубы </a:t>
            </a:r>
            <a:r>
              <a:rPr lang="en-US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OCTG</a:t>
            </a:r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 под офшорные проекты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Arial  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14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165402" y="775374"/>
            <a:ext cx="85759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>
                <a:solidFill>
                  <a:srgbClr val="D86C00"/>
                </a:solidFill>
                <a:effectLst/>
                <a:latin typeface="Arial  "/>
              </a:rPr>
              <a:t>ТМК </a:t>
            </a:r>
            <a:r>
              <a:rPr lang="ru-RU" sz="1600" b="0" dirty="0">
                <a:effectLst/>
                <a:latin typeface="Arial  "/>
              </a:rPr>
              <a:t>имеет положительный опыт поставок нарезных труб под </a:t>
            </a:r>
            <a:r>
              <a:rPr lang="ru-RU" sz="1600" b="0" dirty="0" smtClean="0">
                <a:effectLst/>
                <a:latin typeface="Arial  "/>
              </a:rPr>
              <a:t>офшорные проекты:</a:t>
            </a:r>
          </a:p>
          <a:p>
            <a:pPr marL="642938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"/>
              </a:rPr>
              <a:t>Каспий 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(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морское нефтегазоконденсатное месторождение им. Ю. Корчагина, 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Ракушечное 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нефтяное 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месторождение, газоконденсатное месторождение Ю.С. Кувыкина</a:t>
            </a:r>
            <a:r>
              <a:rPr lang="en-US" sz="1400" b="0" kern="0" dirty="0" smtClean="0">
                <a:solidFill>
                  <a:srgbClr val="000000"/>
                </a:solidFill>
                <a:effectLst/>
                <a:latin typeface="Arial  "/>
              </a:rPr>
              <a:t>)</a:t>
            </a:r>
          </a:p>
          <a:p>
            <a:pPr marL="642938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Охотское море</a:t>
            </a:r>
            <a:r>
              <a:rPr lang="en-US" sz="1400" kern="0" dirty="0" smtClean="0">
                <a:solidFill>
                  <a:srgbClr val="000000"/>
                </a:solidFill>
                <a:effectLst/>
                <a:latin typeface="Arial  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effectLst/>
                <a:latin typeface="Arial  "/>
              </a:rPr>
              <a:t>(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Южно-</a:t>
            </a:r>
            <a:r>
              <a:rPr lang="ru-RU" sz="1400" b="0" kern="0" dirty="0" err="1" smtClean="0">
                <a:solidFill>
                  <a:srgbClr val="000000"/>
                </a:solidFill>
                <a:effectLst/>
                <a:latin typeface="Arial  "/>
              </a:rPr>
              <a:t>Киринское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 газоконденсатное месторождение</a:t>
            </a:r>
            <a:r>
              <a:rPr lang="en-US" sz="1400" b="0" kern="0" dirty="0" smtClean="0">
                <a:solidFill>
                  <a:srgbClr val="000000"/>
                </a:solidFill>
                <a:effectLst/>
                <a:latin typeface="Arial  "/>
              </a:rPr>
              <a:t>)</a:t>
            </a:r>
          </a:p>
          <a:p>
            <a:pPr marL="642938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Арктический </a:t>
            </a: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шельф 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(</a:t>
            </a:r>
            <a:r>
              <a:rPr lang="ru-RU" sz="1400" b="0" kern="0" dirty="0" err="1" smtClean="0">
                <a:solidFill>
                  <a:srgbClr val="000000"/>
                </a:solidFill>
                <a:effectLst/>
                <a:latin typeface="Arial  "/>
              </a:rPr>
              <a:t>Юрхаровское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 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нефтегазоконденсатное месторождение</a:t>
            </a:r>
            <a:r>
              <a:rPr lang="en-US" sz="1400" b="0" kern="0" dirty="0" smtClean="0">
                <a:solidFill>
                  <a:srgbClr val="000000"/>
                </a:solidFill>
                <a:effectLst/>
                <a:latin typeface="Arial  "/>
              </a:rPr>
              <a:t>, </a:t>
            </a:r>
            <a:r>
              <a:rPr lang="ru-RU" sz="1400" b="0" kern="0" dirty="0" err="1" smtClean="0">
                <a:solidFill>
                  <a:srgbClr val="000000"/>
                </a:solidFill>
                <a:effectLst/>
                <a:latin typeface="Arial  "/>
              </a:rPr>
              <a:t>Приразломное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 нефтяное месторождение)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 "/>
            </a:endParaRPr>
          </a:p>
          <a:p>
            <a:pPr marL="642938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Вьетнам 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(нефтегазовое 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месторождение «Белый тигр»)</a:t>
            </a:r>
          </a:p>
          <a:p>
            <a:pPr marL="642938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"/>
              </a:rPr>
              <a:t>Латинская Америка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"/>
              </a:rPr>
              <a:t> 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(проект </a:t>
            </a:r>
            <a:r>
              <a:rPr lang="ru-RU" sz="1400" b="0" kern="0" dirty="0" err="1" smtClean="0">
                <a:solidFill>
                  <a:srgbClr val="000000"/>
                </a:solidFill>
                <a:effectLst/>
                <a:latin typeface="Arial  "/>
              </a:rPr>
              <a:t>Repsol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 на месторождении </a:t>
            </a:r>
            <a:r>
              <a:rPr lang="ru-RU" sz="1400" b="0" kern="0" dirty="0" err="1" smtClean="0">
                <a:solidFill>
                  <a:srgbClr val="000000"/>
                </a:solidFill>
                <a:effectLst/>
                <a:latin typeface="Arial  "/>
              </a:rPr>
              <a:t>Cardon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 IV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"/>
              </a:rPr>
              <a:t>)</a:t>
            </a:r>
            <a:endParaRPr kumimoji="0" lang="en-US" sz="1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 "/>
            </a:endParaRPr>
          </a:p>
          <a:p>
            <a:pPr marL="642938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Мелководье Мексиканского залива</a:t>
            </a:r>
            <a:r>
              <a:rPr lang="en-US" sz="1400" kern="0" dirty="0" smtClean="0">
                <a:solidFill>
                  <a:srgbClr val="000000"/>
                </a:solidFill>
                <a:effectLst/>
                <a:latin typeface="Arial  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effectLst/>
                <a:latin typeface="Arial  "/>
              </a:rPr>
              <a:t>(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независимые производители нефти и газа)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 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76" y="3592559"/>
            <a:ext cx="2718604" cy="203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0" y="3592559"/>
            <a:ext cx="2734811" cy="2049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oildrillingservices.com/attachments/Image/Offshore_platform_in_n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3" y="3592559"/>
            <a:ext cx="3112762" cy="203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837" y="5784248"/>
            <a:ext cx="1457325" cy="8085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78" y="5723984"/>
            <a:ext cx="1238775" cy="92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958" y="5765499"/>
            <a:ext cx="1036814" cy="777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627" y="5810645"/>
            <a:ext cx="1030981" cy="687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23750" r="8500" b="24500"/>
          <a:stretch/>
        </p:blipFill>
        <p:spPr>
          <a:xfrm>
            <a:off x="1981334" y="5810645"/>
            <a:ext cx="1351129" cy="8424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5723984"/>
            <a:ext cx="1495090" cy="7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8972" y="127000"/>
            <a:ext cx="7924800" cy="615101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chemeClr val="tx2">
                    <a:lumMod val="65000"/>
                    <a:lumOff val="35000"/>
                  </a:schemeClr>
                </a:solidFill>
                <a:cs typeface="Calibri" pitchFamily="34" charset="0"/>
              </a:rPr>
              <a:t>Нефтегазопроводные трубы под </a:t>
            </a:r>
            <a:r>
              <a:rPr lang="ru-RU" sz="2200" b="1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Calibri" pitchFamily="34" charset="0"/>
              </a:rPr>
              <a:t>офшорные </a:t>
            </a:r>
            <a:r>
              <a:rPr lang="ru-RU" sz="2200" b="1" dirty="0">
                <a:solidFill>
                  <a:schemeClr val="tx2">
                    <a:lumMod val="65000"/>
                    <a:lumOff val="35000"/>
                  </a:schemeClr>
                </a:solidFill>
                <a:cs typeface="Calibri" pitchFamily="34" charset="0"/>
              </a:rPr>
              <a:t>проекты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15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403672" y="935416"/>
            <a:ext cx="8915400" cy="31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1600" kern="0" dirty="0">
                <a:solidFill>
                  <a:srgbClr val="D86C00"/>
                </a:solidFill>
                <a:effectLst/>
                <a:latin typeface="Arial  "/>
              </a:rPr>
              <a:t>ТМК</a:t>
            </a:r>
            <a:r>
              <a:rPr lang="ru-RU" sz="1600" b="0" kern="0" dirty="0">
                <a:solidFill>
                  <a:srgbClr val="D86C00"/>
                </a:solidFill>
                <a:effectLst/>
                <a:latin typeface="Arial  "/>
              </a:rPr>
              <a:t> </a:t>
            </a:r>
            <a:r>
              <a:rPr lang="ru-RU" sz="1600" b="0" dirty="0">
                <a:effectLst/>
                <a:latin typeface="Arial  "/>
              </a:rPr>
              <a:t>имеет положительный опыт поставок линейных труб для подводных трубопроводов:</a:t>
            </a:r>
          </a:p>
          <a:p>
            <a:pPr marL="447675" lvl="0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Северный Каспий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 (морское месторождение им. </a:t>
            </a:r>
            <a:r>
              <a:rPr lang="ru-RU" sz="1400" b="0" kern="0" dirty="0" err="1">
                <a:solidFill>
                  <a:srgbClr val="000000"/>
                </a:solidFill>
                <a:effectLst/>
                <a:latin typeface="Arial  "/>
              </a:rPr>
              <a:t>Филановского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)</a:t>
            </a:r>
          </a:p>
          <a:p>
            <a:pPr marL="447675" lvl="0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Сахалин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 (</a:t>
            </a:r>
            <a:r>
              <a:rPr lang="ru-RU" sz="1400" b="0" kern="0" dirty="0" err="1">
                <a:solidFill>
                  <a:srgbClr val="000000"/>
                </a:solidFill>
                <a:effectLst/>
                <a:latin typeface="Arial  "/>
              </a:rPr>
              <a:t>Киринское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 газоконденсатное месторождение)</a:t>
            </a:r>
          </a:p>
          <a:p>
            <a:pPr marL="447675" lvl="0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Азербайджан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 (Месторождение «</a:t>
            </a:r>
            <a:r>
              <a:rPr lang="ru-RU" sz="1400" b="0" kern="0" dirty="0" err="1">
                <a:solidFill>
                  <a:srgbClr val="000000"/>
                </a:solidFill>
                <a:effectLst/>
                <a:latin typeface="Arial  "/>
              </a:rPr>
              <a:t>Умид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»)</a:t>
            </a:r>
          </a:p>
          <a:p>
            <a:pPr marL="447675" lvl="0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Черное море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 (Подводная ветка от месторождений Одесское и Безымянное </a:t>
            </a:r>
            <a:b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</a:b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до месторождения Штормовое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)</a:t>
            </a:r>
          </a:p>
          <a:p>
            <a:pPr marL="447675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Вьетнам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 (нефтегазовые месторождения «Белый тигр» и «Дракон»)</a:t>
            </a:r>
          </a:p>
          <a:p>
            <a:pPr marL="447675" lvl="0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Индия</a:t>
            </a:r>
            <a:r>
              <a:rPr lang="ru-RU" sz="1400" b="0" kern="0" dirty="0" smtClean="0">
                <a:solidFill>
                  <a:srgbClr val="000000"/>
                </a:solidFill>
                <a:effectLst/>
                <a:latin typeface="Arial  "/>
              </a:rPr>
              <a:t> 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(нефтегазовые месторождения </a:t>
            </a:r>
            <a:r>
              <a:rPr lang="en-US" sz="1400" b="0" kern="0" dirty="0">
                <a:solidFill>
                  <a:srgbClr val="000000"/>
                </a:solidFill>
                <a:effectLst/>
                <a:latin typeface="Arial  "/>
              </a:rPr>
              <a:t>ONGC 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«</a:t>
            </a:r>
            <a:r>
              <a:rPr lang="en-US" sz="1400" b="0" kern="0" dirty="0">
                <a:solidFill>
                  <a:srgbClr val="000000"/>
                </a:solidFill>
                <a:effectLst/>
                <a:latin typeface="Arial  "/>
              </a:rPr>
              <a:t>Cluster 7</a:t>
            </a:r>
            <a:r>
              <a:rPr lang="ru-RU" sz="1400" b="0" kern="0" dirty="0">
                <a:solidFill>
                  <a:srgbClr val="000000"/>
                </a:solidFill>
                <a:effectLst/>
                <a:latin typeface="Arial  "/>
              </a:rPr>
              <a:t>»)</a:t>
            </a:r>
          </a:p>
          <a:p>
            <a:pPr marL="447675" lvl="0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Новая </a:t>
            </a:r>
            <a:r>
              <a:rPr lang="ru-RU" sz="1400" kern="0" dirty="0">
                <a:solidFill>
                  <a:srgbClr val="000000"/>
                </a:solidFill>
                <a:effectLst/>
                <a:latin typeface="Arial  "/>
              </a:rPr>
              <a:t>Гвинея</a:t>
            </a:r>
          </a:p>
          <a:p>
            <a:pPr marL="447675" indent="-17938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 smtClean="0">
                <a:solidFill>
                  <a:srgbClr val="000000"/>
                </a:solidFill>
                <a:effectLst/>
                <a:latin typeface="Arial  "/>
              </a:rPr>
              <a:t>Нигерия</a:t>
            </a:r>
            <a:endParaRPr lang="ru-RU" sz="1400" kern="0" dirty="0">
              <a:solidFill>
                <a:srgbClr val="000000"/>
              </a:solidFill>
              <a:effectLst/>
              <a:latin typeface="Arial  "/>
            </a:endParaRPr>
          </a:p>
          <a:p>
            <a:pPr marL="268287" lvl="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SzPct val="120000"/>
              <a:defRPr/>
            </a:pPr>
            <a:endParaRPr lang="ru-RU" sz="1600" kern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0" y="4092651"/>
            <a:ext cx="3182412" cy="238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00" y="3416373"/>
            <a:ext cx="3416302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73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2"/>
            <a:ext cx="7924800" cy="6278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Возможности ТМК по импортозамещению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16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79322"/>
            <a:ext cx="86756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6808" y="1039528"/>
            <a:ext cx="4186990" cy="6833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E8540E"/>
                </a:solidFill>
                <a:effectLst/>
                <a:latin typeface="+mj-lt"/>
                <a:cs typeface="Calibri" pitchFamily="34" charset="0"/>
              </a:rPr>
              <a:t>Новые возможности для ТМК по импортозамещению высокодоходной продукции</a:t>
            </a:r>
            <a:endParaRPr lang="ru-RU" sz="1600" dirty="0">
              <a:solidFill>
                <a:srgbClr val="E8540E"/>
              </a:solidFill>
              <a:effectLst/>
              <a:latin typeface="+mj-lt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160" y="4091233"/>
            <a:ext cx="1943408" cy="9659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Выпуск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нишевых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 видов продукции для нефтегазовой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отрасли</a:t>
            </a:r>
            <a:endParaRPr lang="ru-RU" sz="1400" dirty="0"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766" y="6045149"/>
            <a:ext cx="4666268" cy="6833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Участие в подготовке проектов по разработке нефтегазовых месторождений, поставка продукции и оказание сервисных услуг</a:t>
            </a:r>
            <a:endParaRPr lang="ru-RU" sz="1400" dirty="0"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7252" y="3822086"/>
            <a:ext cx="2904050" cy="109870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00" dirty="0" err="1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Клиентоориентированность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:  долгосрочные программы научно-технического сотрудничества </a:t>
            </a:r>
            <a:endParaRPr lang="ru-RU" sz="1400" dirty="0"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</p:txBody>
      </p:sp>
      <p:pic>
        <p:nvPicPr>
          <p:cNvPr id="11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3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8972" y="127000"/>
            <a:ext cx="7924800" cy="615101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Сервисные услуги</a:t>
            </a:r>
            <a:r>
              <a:rPr lang="en-US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ТМК</a:t>
            </a:r>
            <a:endParaRPr lang="en-US" sz="2400" b="1" dirty="0">
              <a:solidFill>
                <a:schemeClr val="tx2">
                  <a:lumMod val="65000"/>
                  <a:lumOff val="35000"/>
                </a:schemeClr>
              </a:solidFill>
              <a:latin typeface="Arial  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17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"/>
          <a:stretch/>
        </p:blipFill>
        <p:spPr>
          <a:xfrm>
            <a:off x="408464" y="1972180"/>
            <a:ext cx="3025302" cy="245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4851822"/>
              </p:ext>
            </p:extLst>
          </p:nvPr>
        </p:nvGraphicFramePr>
        <p:xfrm>
          <a:off x="3258668" y="657411"/>
          <a:ext cx="5748953" cy="456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 bwMode="gray">
          <a:xfrm>
            <a:off x="334574" y="5428289"/>
            <a:ext cx="4172772" cy="1359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Индивидуальный подход к каждому потребителю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Постоянное расширение перечня ключевых сервисных услуг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Долгосрочное стратегическое партнерство с потребителями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gray">
          <a:xfrm>
            <a:off x="4723966" y="5428289"/>
            <a:ext cx="4099806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Штат высококвалифицированных инженеров для оказания поддержки потребителей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1" indent="-285750" defTabSz="914022" fontAlgn="base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tabLst>
                <a:tab pos="1700213" algn="l"/>
              </a:tabLst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itchFamily="34" charset="0"/>
                <a:cs typeface="Arial" pitchFamily="34" charset="0"/>
              </a:rPr>
              <a:t>Ориентированность на инновации и эффективность в вопросах оказания в сервисных услуг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2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927654" y="127000"/>
            <a:ext cx="7924800" cy="6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sz="24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  "/>
                <a:cs typeface="Calibri" pitchFamily="34" charset="0"/>
              </a:rPr>
              <a:t>Научно-исследовательские центры ТМК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Arial  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18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7425" y="3651157"/>
            <a:ext cx="2762250" cy="231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effectLst/>
                <a:latin typeface="+mj-lt"/>
              </a:rPr>
              <a:t>РосНИТИ</a:t>
            </a:r>
            <a:r>
              <a:rPr lang="ru-RU" sz="1200" dirty="0">
                <a:effectLst/>
                <a:latin typeface="+mj-lt"/>
              </a:rPr>
              <a:t> </a:t>
            </a:r>
            <a:r>
              <a:rPr lang="ru-RU" sz="1200" b="0" dirty="0">
                <a:effectLst/>
                <a:latin typeface="+mj-lt"/>
              </a:rPr>
              <a:t>вошел в состав ТМК в 2007г. Он является единственным научным и технологическим центром в России, осуществляющем научную и научно-техническую деятельность в области теории, техники и технологии изготовления стальных труб. В состав центра также входят центральные заводские лаборатории предприятий ТМК.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5125" y="3652779"/>
            <a:ext cx="3051186" cy="231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effectLst/>
                <a:latin typeface="+mj-lt"/>
              </a:rPr>
              <a:t>Деятельность </a:t>
            </a:r>
            <a:r>
              <a:rPr lang="ru-RU" sz="1200" dirty="0">
                <a:effectLst/>
                <a:latin typeface="+mj-lt"/>
              </a:rPr>
              <a:t>Центра в </a:t>
            </a:r>
            <a:r>
              <a:rPr lang="ru-RU" sz="1200" dirty="0" err="1">
                <a:effectLst/>
                <a:latin typeface="+mj-lt"/>
              </a:rPr>
              <a:t>Сколково</a:t>
            </a:r>
            <a:r>
              <a:rPr lang="ru-RU" sz="1200" b="0" dirty="0">
                <a:effectLst/>
                <a:latin typeface="+mj-lt"/>
              </a:rPr>
              <a:t> будет направлена на разработку эффективных технологий добычи и разведки нефтегазовых месторождений, транспортировки углеводородов, а также создание новых решений по повышению энергоэффективности основных технологических процессов в черной металлургии. Ожидается, что Центр НИОКР ТМК начнет работу в </a:t>
            </a:r>
            <a:r>
              <a:rPr lang="ru-RU" sz="1200" b="0" dirty="0" smtClean="0">
                <a:effectLst/>
                <a:latin typeface="+mj-lt"/>
              </a:rPr>
              <a:t>2018 году.</a:t>
            </a:r>
            <a:endParaRPr lang="ru-RU" sz="1200" b="0" dirty="0">
              <a:effectLst/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6061" y="3664186"/>
            <a:ext cx="2647950" cy="231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effectLst/>
                <a:latin typeface="+mj-lt"/>
              </a:rPr>
              <a:t>Новый, оснащенный самым современным оборудованием </a:t>
            </a:r>
            <a:r>
              <a:rPr lang="ru-RU" sz="1200" dirty="0">
                <a:effectLst/>
                <a:latin typeface="+mj-lt"/>
              </a:rPr>
              <a:t>центр в Хьюстоне</a:t>
            </a:r>
            <a:r>
              <a:rPr lang="ru-RU" sz="1200" b="0" dirty="0">
                <a:effectLst/>
                <a:latin typeface="+mj-lt"/>
              </a:rPr>
              <a:t>, является основной площадкой для инновационных проектов ТМК в США. Оборудование R&amp;D центра позволяет проводить разработку новых видов продукции, опытные и оценочные испытания, перспективные исследования в области металлургии</a:t>
            </a:r>
            <a:r>
              <a:rPr lang="ru-RU" sz="1200" b="0" dirty="0" smtClean="0">
                <a:effectLst/>
                <a:latin typeface="+mj-lt"/>
              </a:rPr>
              <a:t>.</a:t>
            </a:r>
            <a:endParaRPr lang="ru-RU" sz="1200" b="0" dirty="0">
              <a:effectLst/>
              <a:latin typeface="+mj-lt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458149"/>
            <a:ext cx="3047934" cy="182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448157" y="3323989"/>
            <a:ext cx="1961870" cy="18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3895" fontAlgn="b"/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Центр в </a:t>
            </a:r>
            <a:r>
              <a:rPr lang="ru-RU" sz="1100" dirty="0" err="1" smtClean="0">
                <a:solidFill>
                  <a:srgbClr val="FF6600"/>
                </a:solidFill>
                <a:effectLst/>
                <a:latin typeface="Arial"/>
              </a:rPr>
              <a:t>Сколково</a:t>
            </a:r>
            <a:r>
              <a:rPr lang="en-GB" sz="1100" dirty="0" smtClean="0">
                <a:solidFill>
                  <a:srgbClr val="FF6600"/>
                </a:solidFill>
                <a:effectLst/>
                <a:latin typeface="Arial"/>
              </a:rPr>
              <a:t>, </a:t>
            </a:r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Москва</a:t>
            </a:r>
            <a:endParaRPr lang="en-GB" sz="1100" dirty="0">
              <a:solidFill>
                <a:srgbClr val="FF6600"/>
              </a:solidFill>
              <a:effectLst/>
              <a:latin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6" y="1458149"/>
            <a:ext cx="2679103" cy="147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5099" y="2950151"/>
            <a:ext cx="2641779" cy="27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5" fontAlgn="b"/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Центр в Хьюстоне</a:t>
            </a:r>
            <a:r>
              <a:rPr lang="en-GB" sz="1100" dirty="0" smtClean="0">
                <a:solidFill>
                  <a:srgbClr val="FF6600"/>
                </a:solidFill>
                <a:effectLst/>
                <a:latin typeface="Arial"/>
              </a:rPr>
              <a:t>, </a:t>
            </a:r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США</a:t>
            </a:r>
            <a:endParaRPr lang="en-GB" sz="1100" dirty="0">
              <a:solidFill>
                <a:srgbClr val="FF6600"/>
              </a:solidFill>
              <a:effectLst/>
              <a:latin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08" y="1458149"/>
            <a:ext cx="2787276" cy="169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953059" y="3157197"/>
            <a:ext cx="2787525" cy="27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5" fontAlgn="b"/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Россия</a:t>
            </a:r>
            <a:r>
              <a:rPr lang="en-GB" sz="1100" dirty="0" smtClean="0">
                <a:solidFill>
                  <a:srgbClr val="FF6600"/>
                </a:solidFill>
                <a:effectLst/>
                <a:latin typeface="Arial"/>
              </a:rPr>
              <a:t>, </a:t>
            </a:r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Челябинск</a:t>
            </a:r>
            <a:r>
              <a:rPr lang="en-GB" sz="1100" dirty="0" smtClean="0">
                <a:solidFill>
                  <a:srgbClr val="FF6600"/>
                </a:solidFill>
                <a:effectLst/>
                <a:latin typeface="Arial"/>
              </a:rPr>
              <a:t>, </a:t>
            </a:r>
            <a:r>
              <a:rPr lang="ru-RU" sz="1100" dirty="0" smtClean="0">
                <a:solidFill>
                  <a:srgbClr val="FF6600"/>
                </a:solidFill>
                <a:effectLst/>
                <a:latin typeface="Arial"/>
              </a:rPr>
              <a:t>Россия</a:t>
            </a:r>
            <a:endParaRPr lang="en-GB" sz="1100" dirty="0">
              <a:solidFill>
                <a:srgbClr val="FF66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2"/>
            <a:ext cx="7924800" cy="6278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О компании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Arial  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41677" y="1251383"/>
            <a:ext cx="8305800" cy="521681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00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ТМК является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одним из ведущих глобальных поставщиков трубной продукции для нефтегазового сектора. </a:t>
            </a:r>
            <a:endParaRPr lang="ru-RU" sz="1800" b="0" dirty="0" smtClean="0">
              <a:effectLst/>
              <a:latin typeface="+mj-lt"/>
              <a:cs typeface="Calibri" pitchFamily="34" charset="0"/>
            </a:endParaRPr>
          </a:p>
          <a:p>
            <a:pPr marL="179388" indent="-179388" algn="just">
              <a:lnSpc>
                <a:spcPct val="100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ТМК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объединяет </a:t>
            </a:r>
            <a:r>
              <a:rPr lang="ru-RU" sz="1800" dirty="0" smtClean="0">
                <a:effectLst/>
                <a:latin typeface="+mj-lt"/>
                <a:cs typeface="Calibri" pitchFamily="34" charset="0"/>
              </a:rPr>
              <a:t>27 </a:t>
            </a:r>
            <a:r>
              <a:rPr lang="ru-RU" sz="1800" dirty="0">
                <a:effectLst/>
                <a:latin typeface="+mj-lt"/>
                <a:cs typeface="Calibri" pitchFamily="34" charset="0"/>
              </a:rPr>
              <a:t>предприятий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, расположенных в России, США, Канаде, Румынии, 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Омане и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Казахстане и два научно-исследовательских центра в России и США. </a:t>
            </a:r>
            <a:endParaRPr lang="ru-RU" sz="1800" b="0" dirty="0" smtClean="0">
              <a:effectLst/>
              <a:latin typeface="+mj-lt"/>
              <a:cs typeface="Calibri" pitchFamily="34" charset="0"/>
            </a:endParaRPr>
          </a:p>
          <a:p>
            <a:pPr marL="179388" indent="-179388" algn="just">
              <a:lnSpc>
                <a:spcPct val="100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Общий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объем отгрузки труб в 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201</a:t>
            </a:r>
            <a:r>
              <a:rPr lang="en-US" sz="1800" b="0" dirty="0" smtClean="0">
                <a:effectLst/>
                <a:latin typeface="+mj-lt"/>
                <a:cs typeface="Calibri" pitchFamily="34" charset="0"/>
              </a:rPr>
              <a:t>7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году составил </a:t>
            </a:r>
            <a:r>
              <a:rPr lang="ru-RU" sz="1800" dirty="0" smtClean="0">
                <a:effectLst/>
                <a:latin typeface="+mj-lt"/>
                <a:cs typeface="Calibri" pitchFamily="34" charset="0"/>
              </a:rPr>
              <a:t>3,</a:t>
            </a:r>
            <a:r>
              <a:rPr lang="en-US" sz="1800" dirty="0" smtClean="0">
                <a:effectLst/>
                <a:latin typeface="+mj-lt"/>
                <a:cs typeface="Calibri" pitchFamily="34" charset="0"/>
              </a:rPr>
              <a:t>8</a:t>
            </a:r>
            <a:r>
              <a:rPr lang="ru-RU" sz="1800" dirty="0" smtClean="0">
                <a:effectLst/>
                <a:latin typeface="+mj-lt"/>
                <a:cs typeface="Calibri" pitchFamily="34" charset="0"/>
              </a:rPr>
              <a:t> </a:t>
            </a:r>
            <a:r>
              <a:rPr lang="ru-RU" sz="1800" dirty="0">
                <a:effectLst/>
                <a:latin typeface="+mj-lt"/>
                <a:cs typeface="Calibri" pitchFamily="34" charset="0"/>
              </a:rPr>
              <a:t>млн тонн. </a:t>
            </a:r>
            <a:endParaRPr lang="ru-RU" sz="1800" dirty="0" smtClean="0">
              <a:effectLst/>
              <a:latin typeface="+mj-lt"/>
              <a:cs typeface="Calibri" pitchFamily="34" charset="0"/>
            </a:endParaRPr>
          </a:p>
          <a:p>
            <a:pPr marL="179388" indent="-179388" algn="just">
              <a:lnSpc>
                <a:spcPct val="100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Наибольшую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долю в структуре продаж Компании занимают нарезные нефтегазовые трубы, отгружаемые потребителям 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из более чем </a:t>
            </a:r>
            <a:r>
              <a:rPr lang="ru-RU" sz="1800" dirty="0">
                <a:effectLst/>
                <a:latin typeface="+mj-lt"/>
                <a:cs typeface="Calibri" pitchFamily="34" charset="0"/>
              </a:rPr>
              <a:t>80 </a:t>
            </a:r>
            <a:r>
              <a:rPr lang="ru-RU" sz="1800" dirty="0" smtClean="0">
                <a:effectLst/>
                <a:latin typeface="+mj-lt"/>
                <a:cs typeface="Calibri" pitchFamily="34" charset="0"/>
              </a:rPr>
              <a:t>стран </a:t>
            </a:r>
            <a:r>
              <a:rPr lang="ru-RU" sz="1800" dirty="0">
                <a:effectLst/>
                <a:latin typeface="+mj-lt"/>
                <a:cs typeface="Calibri" pitchFamily="34" charset="0"/>
              </a:rPr>
              <a:t>мира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. </a:t>
            </a:r>
            <a:endParaRPr lang="ru-RU" sz="1800" b="0" dirty="0" smtClean="0">
              <a:effectLst/>
              <a:latin typeface="+mj-lt"/>
              <a:cs typeface="Calibri" pitchFamily="34" charset="0"/>
            </a:endParaRPr>
          </a:p>
          <a:p>
            <a:pPr marL="179388" indent="-179388" algn="just">
              <a:lnSpc>
                <a:spcPct val="100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ТМК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поставляет продукцию в сочетании с широким комплексом сервисных услуг по термообработке, нанесению защитных покрытий, нарезке премиальных соединений, </a:t>
            </a:r>
            <a:r>
              <a:rPr lang="ru-RU" sz="1800" b="0" dirty="0" err="1" smtClean="0">
                <a:effectLst/>
                <a:latin typeface="+mj-lt"/>
                <a:cs typeface="Calibri" pitchFamily="34" charset="0"/>
              </a:rPr>
              <a:t>супервайзингу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, складированию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и ремонту труб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. </a:t>
            </a:r>
          </a:p>
          <a:p>
            <a:pPr marL="179388" indent="-179388" algn="just">
              <a:lnSpc>
                <a:spcPct val="100000"/>
              </a:lnSpc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Акции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ТМК обращаются на Лондонской фондовой бирже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ru-RU" sz="1800" b="0" dirty="0">
                <a:effectLst/>
                <a:latin typeface="+mj-lt"/>
                <a:cs typeface="Calibri" pitchFamily="34" charset="0"/>
              </a:rPr>
              <a:t>а также на российской биржевой площадке – ММВБ-РТС</a:t>
            </a:r>
            <a:r>
              <a:rPr lang="ru-RU" sz="1800" b="0" dirty="0" smtClean="0">
                <a:effectLst/>
                <a:latin typeface="+mj-lt"/>
                <a:cs typeface="Calibri" pitchFamily="34" charset="0"/>
              </a:rPr>
              <a:t>.</a:t>
            </a:r>
            <a:endParaRPr lang="ru-RU" sz="1800" b="0" dirty="0">
              <a:effectLst/>
              <a:latin typeface="+mj-lt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346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2"/>
            <a:ext cx="7924800" cy="6278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Calibri" pitchFamily="34" charset="0"/>
              </a:rPr>
              <a:t>Клиентоориентированность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19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 bwMode="gray">
          <a:xfrm>
            <a:off x="293914" y="944242"/>
            <a:ext cx="5021685" cy="3388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1" indent="-342900" defTabSz="914022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1700213" algn="l"/>
              </a:tabLst>
              <a:defRPr/>
            </a:pPr>
            <a:r>
              <a:rPr lang="ru-RU" sz="15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j-lt"/>
                <a:cs typeface="Arial" pitchFamily="34" charset="0"/>
              </a:rPr>
              <a:t>Долгосрочное сотрудничество со стратегически важными заказчиками.</a:t>
            </a:r>
            <a:endParaRPr lang="en-US" sz="15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j-lt"/>
              <a:cs typeface="Arial" pitchFamily="34" charset="0"/>
            </a:endParaRPr>
          </a:p>
          <a:p>
            <a:pPr marL="342900" lvl="1" indent="-342900" defTabSz="914022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1700213" algn="l"/>
              </a:tabLst>
              <a:defRPr/>
            </a:pPr>
            <a:r>
              <a:rPr lang="ru-RU" sz="15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j-lt"/>
                <a:cs typeface="Arial" pitchFamily="34" charset="0"/>
              </a:rPr>
              <a:t>Производство высокотехнологичной трубной продукции в соответствии с требованиями заказчика.</a:t>
            </a:r>
            <a:endParaRPr lang="en-US" sz="15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j-lt"/>
              <a:cs typeface="Arial" pitchFamily="34" charset="0"/>
            </a:endParaRPr>
          </a:p>
          <a:p>
            <a:pPr marL="342900" lvl="1" indent="-342900" defTabSz="914022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1700213" algn="l"/>
              </a:tabLst>
              <a:defRPr/>
            </a:pPr>
            <a:r>
              <a:rPr lang="ru-RU" sz="15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j-lt"/>
                <a:cs typeface="Arial" pitchFamily="34" charset="0"/>
              </a:rPr>
              <a:t>Опытные технические специалисты для обеспечения поддержки заказчика.</a:t>
            </a:r>
            <a:endParaRPr lang="en-US" sz="15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j-lt"/>
              <a:cs typeface="Arial" pitchFamily="34" charset="0"/>
            </a:endParaRPr>
          </a:p>
          <a:p>
            <a:pPr marL="342900" lvl="1" indent="-342900" defTabSz="914022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1700213" algn="l"/>
              </a:tabLst>
              <a:defRPr/>
            </a:pPr>
            <a:r>
              <a:rPr lang="ru-RU" sz="15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j-lt"/>
                <a:cs typeface="Arial" pitchFamily="34" charset="0"/>
              </a:rPr>
              <a:t>Программы гибкого производства  для ключевых заказчиков.</a:t>
            </a:r>
            <a:endParaRPr lang="en-US" sz="15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j-lt"/>
              <a:cs typeface="Arial" pitchFamily="34" charset="0"/>
            </a:endParaRPr>
          </a:p>
          <a:p>
            <a:pPr marL="342900" lvl="1" indent="-342900" defTabSz="914022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1700213" algn="l"/>
              </a:tabLst>
              <a:defRPr/>
            </a:pPr>
            <a:r>
              <a:rPr lang="ru-RU" sz="15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j-lt"/>
                <a:cs typeface="Arial" pitchFamily="34" charset="0"/>
              </a:rPr>
              <a:t>Индивидуальный подход к заказчику по оказанию сервисных услуг.</a:t>
            </a:r>
            <a:endParaRPr lang="en-US" sz="15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76" y="905330"/>
            <a:ext cx="3050926" cy="350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93" y="4221836"/>
            <a:ext cx="3105698" cy="230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99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Financial overview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7" descr="Company Overview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 descr="Operations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4968240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9" descr="5 нарезная 005_resiz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038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38" y="818055"/>
            <a:ext cx="1749600" cy="1241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75" y="818055"/>
            <a:ext cx="1749600" cy="12368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50" y="817323"/>
            <a:ext cx="1749600" cy="12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600" y="820799"/>
            <a:ext cx="1749600" cy="12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304925" y="3125525"/>
            <a:ext cx="6572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800" b="1" kern="1200" smtClean="0">
                <a:solidFill>
                  <a:srgbClr val="FF66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WWW.TMK-GROUP.COM</a:t>
            </a:r>
            <a:endParaRPr lang="ru-RU" sz="2800" b="1" kern="1200" dirty="0">
              <a:solidFill>
                <a:srgbClr val="FF66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14302"/>
            <a:ext cx="7924800" cy="6278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Глобальное присутствие ТМК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Arial  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2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276630" y="931398"/>
            <a:ext cx="6653348" cy="5798258"/>
            <a:chOff x="1367246" y="890209"/>
            <a:chExt cx="6653348" cy="579825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0" b="5143"/>
            <a:stretch/>
          </p:blipFill>
          <p:spPr>
            <a:xfrm>
              <a:off x="1433477" y="901473"/>
              <a:ext cx="6587117" cy="57869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7246" y="890209"/>
              <a:ext cx="24035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273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27000"/>
            <a:ext cx="7924800" cy="615101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TMK </a:t>
            </a:r>
            <a:r>
              <a:rPr lang="ru-RU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сегодня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3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81270" y="830849"/>
            <a:ext cx="4102100" cy="2265470"/>
            <a:chOff x="4761392" y="1119080"/>
            <a:chExt cx="4102100" cy="226547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4761392" y="1644650"/>
              <a:ext cx="41021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 b="0" dirty="0">
                <a:effectLst/>
                <a:latin typeface="Arial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791422" y="1119080"/>
              <a:ext cx="406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09638"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>
                  <a:srgbClr val="00337D"/>
                </a:buClr>
                <a:buSzTx/>
                <a:buFont typeface="Symbol" pitchFamily="18" charset="2"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Место TMK по объемам производства стальных труб в </a:t>
              </a:r>
              <a:r>
                <a:rPr lang="ru-RU" sz="1400" dirty="0" smtClean="0">
                  <a:effectLst/>
                  <a:latin typeface="Arial" pitchFamily="34" charset="0"/>
                </a:rPr>
                <a:t>201</a:t>
              </a:r>
              <a:r>
                <a:rPr lang="en-US" sz="1400" dirty="0" smtClean="0">
                  <a:effectLst/>
                  <a:latin typeface="Arial" pitchFamily="34" charset="0"/>
                </a:rPr>
                <a:t>7</a:t>
              </a:r>
              <a:r>
                <a:rPr lang="ru-RU" sz="1400" dirty="0" smtClean="0">
                  <a:effectLst/>
                  <a:latin typeface="Arial" pitchFamily="34" charset="0"/>
                </a:rPr>
                <a:t> </a:t>
              </a:r>
              <a:r>
                <a:rPr lang="ru-RU" sz="1400" dirty="0">
                  <a:effectLst/>
                  <a:latin typeface="Arial" pitchFamily="34" charset="0"/>
                </a:rPr>
                <a:t>году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4761392" y="1995488"/>
              <a:ext cx="40671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sz="1800" b="0" dirty="0">
                <a:effectLst/>
                <a:latin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964954" y="1662113"/>
              <a:ext cx="2863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909638"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909638" eaLnBrk="0" fontAlgn="base" hangingPunct="0">
                <a:lnSpc>
                  <a:spcPct val="11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C0C0C0"/>
                </a:buClr>
                <a:buSzPct val="92000"/>
                <a:buFont typeface="Wingdings" pitchFamily="2" charset="2"/>
                <a:tabLst>
                  <a:tab pos="715963" algn="l"/>
                  <a:tab pos="1706563" algn="l"/>
                </a:tabLst>
                <a:defRPr sz="10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337D"/>
                </a:buClr>
                <a:buSzTx/>
              </a:pPr>
              <a:r>
                <a:rPr lang="en-US" sz="1300" dirty="0">
                  <a:effectLst/>
                  <a:latin typeface="Arial" pitchFamily="34" charset="0"/>
                </a:rPr>
                <a:t>	</a:t>
              </a:r>
              <a:r>
                <a:rPr lang="ru-RU" sz="1300" dirty="0">
                  <a:effectLst/>
                  <a:latin typeface="Arial" pitchFamily="34" charset="0"/>
                </a:rPr>
                <a:t>      </a:t>
              </a:r>
              <a:r>
                <a:rPr lang="ru-RU" sz="1400" dirty="0">
                  <a:effectLst/>
                  <a:latin typeface="Arial" pitchFamily="34" charset="0"/>
                </a:rPr>
                <a:t>Россия        Мир</a:t>
              </a:r>
              <a:endParaRPr lang="en-US" sz="1400" dirty="0">
                <a:effectLst/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337D"/>
                </a:buClr>
                <a:buSzTx/>
                <a:buFont typeface="Symbol" pitchFamily="18" charset="2"/>
                <a:buNone/>
              </a:pPr>
              <a:endParaRPr lang="en-US" sz="1400" dirty="0">
                <a:effectLst/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762980" y="2509838"/>
              <a:ext cx="406876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45720" rIns="45720" anchor="ctr"/>
            <a:lstStyle/>
            <a:p>
              <a:pPr>
                <a:defRPr/>
              </a:pPr>
              <a:endParaRPr lang="ru-RU" dirty="0">
                <a:effectLst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856642" y="2087563"/>
              <a:ext cx="1800225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Стальные трубы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56642" y="2663825"/>
              <a:ext cx="1800225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Бесшовные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856642" y="3095625"/>
              <a:ext cx="1800225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400" dirty="0">
                  <a:effectLst/>
                  <a:latin typeface="Arial" pitchFamily="34" charset="0"/>
                </a:rPr>
                <a:t>Сварные</a:t>
              </a: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126767" y="2090738"/>
              <a:ext cx="3810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1</a:t>
              </a: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7126767" y="2633663"/>
              <a:ext cx="3810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1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126767" y="3052763"/>
              <a:ext cx="3810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2</a:t>
              </a: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8003067" y="3071813"/>
              <a:ext cx="6096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Тор 15</a:t>
              </a: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8003067" y="2095500"/>
              <a:ext cx="6096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Тор </a:t>
              </a:r>
              <a:r>
                <a:rPr lang="en-US" sz="1200" dirty="0">
                  <a:effectLst/>
                </a:rPr>
                <a:t>3</a:t>
              </a:r>
              <a:endParaRPr lang="ru-RU" sz="1200" dirty="0">
                <a:effectLst/>
              </a:endParaRP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8003067" y="2628900"/>
              <a:ext cx="609600" cy="304800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1714500" algn="r"/>
                </a:tabLst>
              </a:pPr>
              <a:r>
                <a:rPr lang="ru-RU" sz="1200" dirty="0">
                  <a:effectLst/>
                </a:rPr>
                <a:t>Тор 3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39931" y="3069332"/>
            <a:ext cx="430726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 smtClean="0">
                <a:effectLst/>
                <a:latin typeface="Arial" pitchFamily="34" charset="0"/>
              </a:rPr>
              <a:t>Глобальный лидер по объемам производства</a:t>
            </a:r>
            <a:endParaRPr lang="en-US" sz="1300" dirty="0">
              <a:effectLst/>
              <a:latin typeface="Arial" pitchFamily="34" charset="0"/>
            </a:endParaRP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 smtClean="0">
                <a:effectLst/>
                <a:latin typeface="Arial" pitchFamily="34" charset="0"/>
              </a:rPr>
              <a:t>27 производственных </a:t>
            </a:r>
            <a:r>
              <a:rPr lang="ru-RU" sz="1300" dirty="0">
                <a:effectLst/>
                <a:latin typeface="Arial" pitchFamily="34" charset="0"/>
              </a:rPr>
              <a:t>площадок по всему миру</a:t>
            </a: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effectLst/>
                <a:latin typeface="Arial" pitchFamily="34" charset="0"/>
              </a:rPr>
              <a:t>С</a:t>
            </a:r>
            <a:r>
              <a:rPr lang="ru-RU" sz="1300" dirty="0" smtClean="0">
                <a:effectLst/>
                <a:latin typeface="Arial" pitchFamily="34" charset="0"/>
              </a:rPr>
              <a:t>еть </a:t>
            </a:r>
            <a:r>
              <a:rPr lang="ru-RU" sz="1300" dirty="0">
                <a:effectLst/>
                <a:latin typeface="Arial" pitchFamily="34" charset="0"/>
              </a:rPr>
              <a:t>сервисных </a:t>
            </a:r>
            <a:r>
              <a:rPr lang="ru-RU" sz="1300" dirty="0" smtClean="0">
                <a:effectLst/>
                <a:latin typeface="Arial" pitchFamily="34" charset="0"/>
              </a:rPr>
              <a:t>активов</a:t>
            </a:r>
            <a:endParaRPr lang="ru-RU" sz="1300" dirty="0">
              <a:effectLst/>
              <a:latin typeface="Arial" pitchFamily="34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1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/>
          <a:stretch/>
        </p:blipFill>
        <p:spPr bwMode="auto">
          <a:xfrm>
            <a:off x="429639" y="954644"/>
            <a:ext cx="2151553" cy="187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/>
          <a:stretch/>
        </p:blipFill>
        <p:spPr bwMode="auto">
          <a:xfrm>
            <a:off x="2887188" y="954644"/>
            <a:ext cx="1618116" cy="187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2" y="4443343"/>
            <a:ext cx="3019704" cy="201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99" y="3655875"/>
            <a:ext cx="4198876" cy="27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9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127000"/>
            <a:ext cx="8110918" cy="615101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Производственные </a:t>
            </a:r>
            <a:r>
              <a:rPr lang="ru-RU" sz="2400" b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мощности ТМК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Arial  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4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gray">
          <a:xfrm>
            <a:off x="5142213" y="2011834"/>
            <a:ext cx="3809081" cy="345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4" rIns="91390" bIns="45694">
            <a:spAutoFit/>
          </a:bodyPr>
          <a:lstStyle>
            <a:lvl1pPr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5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Электродуговых печей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7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МНЛЗ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11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станов горячей прокатки</a:t>
            </a:r>
            <a:endParaRPr lang="ru-RU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76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станов холодной прокатки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29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сварных станов</a:t>
            </a:r>
            <a:endParaRPr lang="en-US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37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линий по термообработке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48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нарезных линий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11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линий по покрытию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  <a:p>
            <a:pPr marL="285750" lvl="1" algn="just" defTabSz="914022" eaLnBrk="1" fontAlgn="base" hangingPunct="1">
              <a:spcBef>
                <a:spcPts val="12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0" dirty="0">
                <a:solidFill>
                  <a:srgbClr val="595959"/>
                </a:solidFill>
                <a:effectLst/>
                <a:latin typeface="Arial" pitchFamily="34" charset="0"/>
              </a:rPr>
              <a:t>3</a:t>
            </a:r>
            <a:r>
              <a:rPr lang="en-GB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 </a:t>
            </a:r>
            <a:r>
              <a:rPr lang="ru-RU" sz="1400" b="0" dirty="0" smtClean="0">
                <a:solidFill>
                  <a:srgbClr val="595959"/>
                </a:solidFill>
                <a:effectLst/>
                <a:latin typeface="Arial" pitchFamily="34" charset="0"/>
              </a:rPr>
              <a:t>научно-исследовательских центра</a:t>
            </a:r>
            <a:endParaRPr lang="en-GB" sz="1400" b="0" dirty="0">
              <a:solidFill>
                <a:srgbClr val="595959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0655" y="1427870"/>
            <a:ext cx="1825157" cy="3975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Arial  "/>
                <a:cs typeface="Calibri" pitchFamily="34" charset="0"/>
              </a:rPr>
              <a:t>ТМК сегодня:</a:t>
            </a:r>
            <a:endParaRPr lang="ru-RU" sz="1800" dirty="0">
              <a:solidFill>
                <a:schemeClr val="tx1"/>
              </a:solidFill>
              <a:effectLst/>
              <a:latin typeface="Arial  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7" y="1424505"/>
            <a:ext cx="3012090" cy="39756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Arial  "/>
                <a:cs typeface="Calibri" pitchFamily="34" charset="0"/>
              </a:rPr>
              <a:t>Мощности ТМК, млн т</a:t>
            </a:r>
            <a:endParaRPr lang="ru-RU" sz="1800" dirty="0">
              <a:solidFill>
                <a:schemeClr val="tx1"/>
              </a:solidFill>
              <a:effectLst/>
              <a:latin typeface="Arial  "/>
              <a:cs typeface="Calibri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-286973" y="1681260"/>
          <a:ext cx="5536423" cy="411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772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5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7" descr="TMK-Logo_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898972" y="127000"/>
            <a:ext cx="7924800" cy="6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</a:pP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  "/>
                <a:cs typeface="Calibri" pitchFamily="34" charset="0"/>
              </a:rPr>
              <a:t>Широкий перечень продукции ТМК с фокусом на нефтегазовую отрасль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Arial  "/>
              <a:cs typeface="Calibri" pitchFamily="34" charset="0"/>
            </a:endParaRPr>
          </a:p>
        </p:txBody>
      </p:sp>
      <p:pic>
        <p:nvPicPr>
          <p:cNvPr id="25" name="Picture 2" descr="C:\Users\KalanchukMR\AppData\Local\Microsoft\Windows\Temporary Internet Files\Content.Outlook\7T72MMY0\спуск труб ТМК на месторождении НОВАТЭ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72538" y="4860822"/>
            <a:ext cx="2599308" cy="173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 bwMode="gray">
          <a:xfrm>
            <a:off x="6217134" y="3895391"/>
            <a:ext cx="27473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22">
              <a:defRPr/>
            </a:pPr>
            <a:r>
              <a:rPr lang="ru-RU" b="0" kern="0" dirty="0" smtClean="0">
                <a:solidFill>
                  <a:srgbClr val="4D4D4D"/>
                </a:solidFill>
                <a:effectLst/>
                <a:latin typeface="+mn-lt"/>
              </a:rPr>
              <a:t>Изготовление и ремонт нарезных труб, нанесение изоляционных покрытий, </a:t>
            </a:r>
            <a:r>
              <a:rPr lang="ru-RU" b="0" kern="0" dirty="0">
                <a:solidFill>
                  <a:srgbClr val="4D4D4D"/>
                </a:solidFill>
                <a:effectLst/>
                <a:latin typeface="+mn-lt"/>
              </a:rPr>
              <a:t>инженерное сопровождение комплектации, сборки и спуска колонн, оказание сопутствующих услуг  </a:t>
            </a:r>
            <a:endParaRPr lang="en-US" b="0" kern="0" dirty="0">
              <a:solidFill>
                <a:srgbClr val="4D4D4D"/>
              </a:solidFill>
              <a:effectLst/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71640" y="3493334"/>
            <a:ext cx="2599308" cy="32040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22"/>
            <a:r>
              <a:rPr lang="ru-RU" sz="1500" b="1" dirty="0" smtClean="0">
                <a:solidFill>
                  <a:srgbClr val="595959"/>
                </a:solidFill>
                <a:effectLst/>
              </a:rPr>
              <a:t>Сервисные услуги</a:t>
            </a:r>
            <a:endParaRPr lang="en-US" sz="1500" b="1" dirty="0">
              <a:solidFill>
                <a:srgbClr val="595959"/>
              </a:solidFill>
              <a:effectLst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095090" y="891704"/>
            <a:ext cx="2754609" cy="2505611"/>
            <a:chOff x="6095090" y="764704"/>
            <a:chExt cx="2754609" cy="2505611"/>
          </a:xfrm>
        </p:grpSpPr>
        <p:pic>
          <p:nvPicPr>
            <p:cNvPr id="47" name="Picture 14" descr="VARM_3Dкопировани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44866" y="1002929"/>
              <a:ext cx="390395" cy="84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3" descr="ultra F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30501" y="1468231"/>
              <a:ext cx="419125" cy="84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7" descr="Ultra FX 2010-04-06_1536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194680" y="2170889"/>
              <a:ext cx="886551" cy="36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6194680" y="764704"/>
              <a:ext cx="2599200" cy="320400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22"/>
              <a:r>
                <a:rPr lang="ru-RU" sz="1400" b="1" dirty="0" smtClean="0">
                  <a:solidFill>
                    <a:srgbClr val="595959"/>
                  </a:solidFill>
                  <a:effectLst/>
                </a:rPr>
                <a:t>Резьбы класса «Премиум»</a:t>
              </a:r>
              <a:endParaRPr lang="en-US" sz="1400" b="1" dirty="0">
                <a:solidFill>
                  <a:srgbClr val="595959"/>
                </a:solidFill>
                <a:effectLst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118811" y="1159801"/>
              <a:ext cx="1730888" cy="2110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Резьбовые соединения класса «Премиум» семейства ТМК UP разработаны </a:t>
              </a: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специалистами ТМК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и выполняются на </a:t>
              </a: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обсадных и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насосно-компрессорных трубах, предназначенных для строительства </a:t>
              </a: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герметичных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колонн различного назначения.</a:t>
              </a:r>
              <a:endParaRPr lang="en-US" b="0" kern="0" dirty="0">
                <a:solidFill>
                  <a:srgbClr val="4D4D4D"/>
                </a:solidFill>
                <a:effectLst/>
                <a:latin typeface="+mn-lt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095090" y="2596867"/>
              <a:ext cx="1089946" cy="650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100" b="1" dirty="0" smtClean="0">
                  <a:solidFill>
                    <a:srgbClr val="FF6600"/>
                  </a:solidFill>
                  <a:effectLst/>
                  <a:latin typeface="+mn-lt"/>
                </a:rPr>
                <a:t>Резьбовые соединения </a:t>
              </a:r>
              <a:r>
                <a:rPr lang="en-GB" sz="1100" b="1" dirty="0" smtClean="0">
                  <a:solidFill>
                    <a:srgbClr val="FF6600"/>
                  </a:solidFill>
                  <a:effectLst/>
                  <a:latin typeface="+mn-lt"/>
                </a:rPr>
                <a:t>(TMK UP)</a:t>
              </a:r>
              <a:endParaRPr lang="en-GB" sz="1100" b="1" dirty="0">
                <a:solidFill>
                  <a:srgbClr val="FF6600"/>
                </a:solidFill>
                <a:effectLst/>
                <a:latin typeface="+mn-lt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071810" y="891704"/>
            <a:ext cx="3009997" cy="5582581"/>
            <a:chOff x="313536" y="764704"/>
            <a:chExt cx="3009997" cy="5582581"/>
          </a:xfrm>
        </p:grpSpPr>
        <p:pic>
          <p:nvPicPr>
            <p:cNvPr id="54" name="Picture 3" descr="\\mos\files\RFOLDERS\BelovaEA\Рабочий стол\L's Docs\ГО 2012\PICTURES FOR LISA\продукция\втз\IMG_002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38"/>
            <a:stretch/>
          </p:blipFill>
          <p:spPr bwMode="auto">
            <a:xfrm>
              <a:off x="561058" y="3908086"/>
              <a:ext cx="917880" cy="57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\\mos\files\RFOLDERS\BelovaEA\Рабочий стол\L's Docs\ГО 2012\api-5l-line-pipe-9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58" y="2535348"/>
              <a:ext cx="948419" cy="654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\\mos\files\RFOLDERS\BelovaEA\Рабочий стол\L's Docs\ГО 2012\ТРУБЫ ДЛЯ МАШИНОСТРОЕНИЯ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0" y="5227282"/>
              <a:ext cx="922955" cy="74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07" y="1281846"/>
              <a:ext cx="955066" cy="6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542886" y="764704"/>
              <a:ext cx="2599200" cy="320400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22"/>
              <a:r>
                <a:rPr lang="ru-RU" sz="1500" b="1" dirty="0" smtClean="0">
                  <a:solidFill>
                    <a:srgbClr val="595959"/>
                  </a:solidFill>
                  <a:effectLst/>
                </a:rPr>
                <a:t>Сварные</a:t>
              </a:r>
              <a:endParaRPr lang="en-US" sz="1500" b="1" dirty="0">
                <a:solidFill>
                  <a:srgbClr val="595959"/>
                </a:solidFill>
                <a:effectLst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563082" y="1215977"/>
              <a:ext cx="176045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cs typeface="Arial" pitchFamily="34" charset="0"/>
                </a:rPr>
                <a:t>Нарезные трубы, применяемые в бурении, оборудовании и эксплуатации скважин при добыче нефти и газа.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07429" y="2061679"/>
              <a:ext cx="61106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en-GB" sz="1100" b="1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OCTG</a:t>
              </a: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42885" y="235579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567790" y="3330540"/>
              <a:ext cx="90441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Линейные</a:t>
              </a:r>
              <a:endParaRPr lang="ru-RU" sz="1100" b="1" dirty="0">
                <a:solidFill>
                  <a:srgbClr val="FF66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42884" y="372368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1563084" y="3827487"/>
              <a:ext cx="169187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 smtClean="0">
                  <a:solidFill>
                    <a:srgbClr val="4D4D4D"/>
                  </a:solidFill>
                  <a:effectLst/>
                  <a:latin typeface="+mn-lt"/>
                </a:rPr>
                <a:t>Используются в 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строительстве магистральных </a:t>
              </a:r>
              <a:r>
                <a:rPr lang="ru-RU" b="0" kern="0" dirty="0" err="1">
                  <a:solidFill>
                    <a:srgbClr val="4D4D4D"/>
                  </a:solidFill>
                  <a:effectLst/>
                  <a:latin typeface="+mn-lt"/>
                </a:rPr>
                <a:t>нефте</a:t>
              </a:r>
              <a:r>
                <a:rPr lang="ru-RU" b="0" kern="0" dirty="0">
                  <a:solidFill>
                    <a:srgbClr val="4D4D4D"/>
                  </a:solidFill>
                  <a:effectLst/>
                  <a:latin typeface="+mn-lt"/>
                </a:rPr>
                <a:t>- и газопроводов для транспортировки нефти и газа на большие расстояния.</a:t>
              </a:r>
              <a:endParaRPr lang="en-US" b="0" kern="0" dirty="0">
                <a:solidFill>
                  <a:srgbClr val="4D4D4D"/>
                </a:solidFill>
                <a:effectLst/>
                <a:latin typeface="+mn-lt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454819" y="4480800"/>
              <a:ext cx="1054658" cy="611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050" b="1" dirty="0" smtClean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Трубы большого диаметра</a:t>
              </a:r>
              <a:endParaRPr lang="ru-RU" sz="1050" b="1" dirty="0">
                <a:solidFill>
                  <a:srgbClr val="FF66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51485" y="5046859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>
              <a:off x="1571710" y="5146240"/>
              <a:ext cx="169184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/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Имеют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широкий спектр применения, включая машиностроение, строительство,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ЖКХ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</a:rPr>
                <a:t>и другие области.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13536" y="6068747"/>
              <a:ext cx="1337226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Промышленные</a:t>
              </a:r>
              <a:endParaRPr lang="en-GB" sz="1100" b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76623" y="891657"/>
            <a:ext cx="2914619" cy="4228210"/>
            <a:chOff x="3180471" y="764704"/>
            <a:chExt cx="2914619" cy="4228210"/>
          </a:xfrm>
        </p:grpSpPr>
        <p:pic>
          <p:nvPicPr>
            <p:cNvPr id="71" name="Picture 5" descr="\\mos\files\RFOLDERS\BelovaEA\Рабочий стол\L's Docs\ГО 2012\industrial pipe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911" y="3911332"/>
              <a:ext cx="936344" cy="65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3383019" y="764704"/>
              <a:ext cx="2599200" cy="320400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22"/>
              <a:r>
                <a:rPr lang="ru-RU" sz="1500" b="1" dirty="0" smtClean="0">
                  <a:solidFill>
                    <a:srgbClr val="595959"/>
                  </a:solidFill>
                  <a:effectLst/>
                </a:rPr>
                <a:t>Бесшовные</a:t>
              </a:r>
              <a:endParaRPr lang="en-US" sz="1500" b="1" dirty="0">
                <a:solidFill>
                  <a:srgbClr val="595959"/>
                </a:solidFill>
                <a:effectLst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351955" y="1243659"/>
              <a:ext cx="174313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Нарезные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трубы,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применяемые в бурении, оборудовании и эксплуатации скважин при добыче нефти и газа.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516255" y="2040084"/>
              <a:ext cx="61106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en-GB" sz="1100" b="1" dirty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OCTG</a:t>
              </a: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383016" y="235579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Прямоугольник 75"/>
            <p:cNvSpPr/>
            <p:nvPr/>
          </p:nvSpPr>
          <p:spPr>
            <a:xfrm>
              <a:off x="4351955" y="2473591"/>
              <a:ext cx="174102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>
                <a:defRPr/>
              </a:pP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Линейные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трубы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используются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для транспортировки сырой нефти и природного газа с месторождений на </a:t>
              </a:r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НПЗ и резервуары-хранилища.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367473" y="3330540"/>
              <a:ext cx="904415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srgbClr val="FF6600"/>
                  </a:solidFill>
                  <a:effectLst/>
                  <a:latin typeface="+mn-lt"/>
                  <a:cs typeface="Arial" pitchFamily="34" charset="0"/>
                </a:rPr>
                <a:t>Линейные</a:t>
              </a:r>
              <a:endParaRPr lang="ru-RU" sz="1100" b="1" dirty="0">
                <a:solidFill>
                  <a:srgbClr val="FF66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380910" y="3723685"/>
              <a:ext cx="25992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Прямоугольник 78"/>
            <p:cNvSpPr/>
            <p:nvPr/>
          </p:nvSpPr>
          <p:spPr>
            <a:xfrm>
              <a:off x="4405355" y="3850094"/>
              <a:ext cx="1689735" cy="967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022"/>
              <a:r>
                <a:rPr lang="ru-RU" b="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Используются </a:t>
              </a:r>
              <a:r>
                <a:rPr lang="ru-RU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в химической, нефтехимической, пищевой, атомной промышленности</a:t>
              </a:r>
              <a:endParaRPr lang="en-GB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80471" y="4714376"/>
              <a:ext cx="1337226" cy="278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22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0000FF"/>
                </a:buClr>
                <a:buSzPct val="100000"/>
                <a:defRPr/>
              </a:pPr>
              <a:r>
                <a:rPr lang="ru-RU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latin typeface="+mn-lt"/>
                  <a:cs typeface="Arial" pitchFamily="34" charset="0"/>
                </a:rPr>
                <a:t>Промышленные</a:t>
              </a:r>
              <a:endParaRPr lang="en-GB" sz="1100" b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endParaRPr>
            </a:p>
          </p:txBody>
        </p:sp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227" y="2540701"/>
              <a:ext cx="1015709" cy="68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972" y="1307600"/>
              <a:ext cx="959808" cy="655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Прямоугольник 82"/>
          <p:cNvSpPr/>
          <p:nvPr/>
        </p:nvSpPr>
        <p:spPr>
          <a:xfrm>
            <a:off x="4261112" y="2590545"/>
            <a:ext cx="174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22">
              <a:defRPr/>
            </a:pPr>
            <a:r>
              <a:rPr lang="ru-RU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Линейные </a:t>
            </a:r>
            <a:r>
              <a:rPr lang="ru-RU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трубы </a:t>
            </a:r>
            <a:r>
              <a:rPr lang="ru-RU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используются </a:t>
            </a:r>
            <a:r>
              <a:rPr lang="ru-RU" b="0" kern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для транспортировки сырой нефти и природного газа с месторождений на </a:t>
            </a:r>
            <a:r>
              <a:rPr lang="ru-RU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+mn-lt"/>
                <a:cs typeface="Arial" pitchFamily="34" charset="0"/>
              </a:rPr>
              <a:t>НПЗ и резервуары-хранилища.</a:t>
            </a:r>
            <a:endParaRPr lang="en-GB" b="0" kern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8972" y="127000"/>
            <a:ext cx="7924800" cy="615101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 "/>
                <a:cs typeface="Calibri" pitchFamily="34" charset="0"/>
              </a:rPr>
              <a:t>Серии TMK UP для различных условий эксплуатации</a:t>
            </a: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6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512" y="1794354"/>
            <a:ext cx="4015286" cy="3203391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57146" y="1076565"/>
            <a:ext cx="4572000" cy="11172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Газовые скважины</a:t>
            </a: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Нефтяные скважины с высоким газовым фактором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Высокое давление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Rectangle 50"/>
          <p:cNvSpPr>
            <a:spLocks noChangeArrowheads="1"/>
          </p:cNvSpPr>
          <p:nvPr/>
        </p:nvSpPr>
        <p:spPr bwMode="gray">
          <a:xfrm>
            <a:off x="-193720" y="859145"/>
            <a:ext cx="4460923" cy="23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marL="0" lvl="1" defTabSz="914022">
              <a:spcBef>
                <a:spcPts val="600"/>
              </a:spcBef>
              <a:buClr>
                <a:srgbClr val="FF6600"/>
              </a:buClr>
              <a:buSzPct val="100000"/>
              <a:tabLst>
                <a:tab pos="1700213" algn="l"/>
              </a:tabLst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       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Почему выбирают «Премиум»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?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22" name="Group 11"/>
          <p:cNvGrpSpPr/>
          <p:nvPr/>
        </p:nvGrpSpPr>
        <p:grpSpPr>
          <a:xfrm>
            <a:off x="276270" y="5711704"/>
            <a:ext cx="3936936" cy="1032994"/>
            <a:chOff x="276270" y="5330704"/>
            <a:chExt cx="3936936" cy="1032994"/>
          </a:xfrm>
        </p:grpSpPr>
        <p:pic>
          <p:nvPicPr>
            <p:cNvPr id="123" name="Picture 33" descr="БУР Т 165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06" y="5604732"/>
              <a:ext cx="228600" cy="75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Прямоугольник 57"/>
            <p:cNvSpPr/>
            <p:nvPr/>
          </p:nvSpPr>
          <p:spPr>
            <a:xfrm>
              <a:off x="276270" y="5330704"/>
              <a:ext cx="1880333" cy="20583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Специальная серия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 bwMode="auto">
            <a:xfrm>
              <a:off x="1155102" y="5906197"/>
              <a:ext cx="3015830" cy="190620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Для сложных условий эксплуатации.</a:t>
              </a:r>
              <a:endPara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6" name="Rounded Rectangle 34"/>
            <p:cNvSpPr/>
            <p:nvPr/>
          </p:nvSpPr>
          <p:spPr>
            <a:xfrm>
              <a:off x="1084078" y="5692718"/>
              <a:ext cx="3129128" cy="582994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</p:grpSp>
      <p:grpSp>
        <p:nvGrpSpPr>
          <p:cNvPr id="127" name="Group 8"/>
          <p:cNvGrpSpPr/>
          <p:nvPr/>
        </p:nvGrpSpPr>
        <p:grpSpPr>
          <a:xfrm>
            <a:off x="276271" y="2328808"/>
            <a:ext cx="3942886" cy="967531"/>
            <a:chOff x="276271" y="1947808"/>
            <a:chExt cx="3942886" cy="967531"/>
          </a:xfrm>
        </p:grpSpPr>
        <p:pic>
          <p:nvPicPr>
            <p:cNvPr id="128" name="Picture 7" descr="CW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365862" y="2167745"/>
              <a:ext cx="311992" cy="74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Прямоугольник 53"/>
            <p:cNvSpPr/>
            <p:nvPr/>
          </p:nvSpPr>
          <p:spPr>
            <a:xfrm>
              <a:off x="276271" y="1947808"/>
              <a:ext cx="1663196" cy="20443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Серия </a:t>
              </a:r>
              <a:r>
                <a:rPr lang="ru-RU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Лайт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1161053" y="2348705"/>
              <a:ext cx="3015830" cy="412028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Высокое сопротивление крутящему моменту при бурении на обсадной колонне.</a:t>
              </a:r>
              <a:endPara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Rounded Rectangle 47"/>
            <p:cNvSpPr/>
            <p:nvPr/>
          </p:nvSpPr>
          <p:spPr>
            <a:xfrm>
              <a:off x="1090029" y="2273089"/>
              <a:ext cx="3129128" cy="582994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  <p:pic>
          <p:nvPicPr>
            <p:cNvPr id="13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047" b="82378" l="14862" r="81316">
                          <a14:foregroundMark x1="35669" y1="30573" x2="49045" y2="24841"/>
                          <a14:foregroundMark x1="57537" y1="25265" x2="69851" y2="32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t="17677" r="18320" b="17483"/>
            <a:stretch/>
          </p:blipFill>
          <p:spPr bwMode="auto">
            <a:xfrm>
              <a:off x="705869" y="2162672"/>
              <a:ext cx="381371" cy="36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" name="Group 9"/>
          <p:cNvGrpSpPr/>
          <p:nvPr/>
        </p:nvGrpSpPr>
        <p:grpSpPr>
          <a:xfrm>
            <a:off x="276270" y="3492980"/>
            <a:ext cx="3938680" cy="929179"/>
            <a:chOff x="276270" y="3111980"/>
            <a:chExt cx="3938680" cy="929179"/>
          </a:xfrm>
        </p:grpSpPr>
        <p:pic>
          <p:nvPicPr>
            <p:cNvPr id="134" name="Picture 89" descr="TMK FMC 2010-04-06_10525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84" y="3323426"/>
              <a:ext cx="285893" cy="717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Прямоугольник 56"/>
            <p:cNvSpPr/>
            <p:nvPr/>
          </p:nvSpPr>
          <p:spPr>
            <a:xfrm>
              <a:off x="276270" y="3111980"/>
              <a:ext cx="1949345" cy="21144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Классическая серия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 bwMode="auto">
            <a:xfrm>
              <a:off x="1156846" y="3587699"/>
              <a:ext cx="3015830" cy="206014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Легкость и надежность сборки.</a:t>
              </a:r>
              <a:endParaRPr 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7" name="Rounded Rectangle 38"/>
            <p:cNvSpPr/>
            <p:nvPr/>
          </p:nvSpPr>
          <p:spPr>
            <a:xfrm>
              <a:off x="1085822" y="3381917"/>
              <a:ext cx="3129128" cy="582994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  <p:pic>
          <p:nvPicPr>
            <p:cNvPr id="13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047" b="82378" l="14862" r="81316">
                          <a14:foregroundMark x1="35669" y1="30573" x2="49045" y2="24841"/>
                          <a14:foregroundMark x1="57537" y1="25265" x2="69851" y2="32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t="17677" r="18320" b="17483"/>
            <a:stretch/>
          </p:blipFill>
          <p:spPr bwMode="auto">
            <a:xfrm>
              <a:off x="671466" y="3313360"/>
              <a:ext cx="381371" cy="36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" name="Group 10"/>
          <p:cNvGrpSpPr/>
          <p:nvPr/>
        </p:nvGrpSpPr>
        <p:grpSpPr>
          <a:xfrm>
            <a:off x="276271" y="4521635"/>
            <a:ext cx="3956014" cy="1069903"/>
            <a:chOff x="276271" y="4140635"/>
            <a:chExt cx="3956014" cy="1069903"/>
          </a:xfrm>
        </p:grpSpPr>
        <p:sp>
          <p:nvSpPr>
            <p:cNvPr id="140" name="TextBox 139"/>
            <p:cNvSpPr txBox="1"/>
            <p:nvPr/>
          </p:nvSpPr>
          <p:spPr bwMode="auto">
            <a:xfrm>
              <a:off x="1174181" y="4386483"/>
              <a:ext cx="3015830" cy="824055"/>
            </a:xfrm>
            <a:prstGeom prst="roundRect">
              <a:avLst/>
            </a:prstGeom>
            <a:noFill/>
            <a:ln w="19050"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buClr>
                  <a:srgbClr val="FF6600"/>
                </a:buClr>
              </a:pPr>
              <a:r>
                <a:rPr lang="ru-RU" sz="11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Устойчивость к растягивающим, сжимающим и изгибающим нагрузкам при избыточном внутреннем и наружном давлениях. </a:t>
              </a:r>
              <a:endPara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1" name="Прямоугольник 55"/>
            <p:cNvSpPr/>
            <p:nvPr/>
          </p:nvSpPr>
          <p:spPr>
            <a:xfrm>
              <a:off x="276271" y="4140635"/>
              <a:ext cx="2337716" cy="2358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FF6600"/>
                </a:buClr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  <a:cs typeface="Arial" panose="020B0604020202020204" pitchFamily="34" charset="0"/>
                </a:rPr>
                <a:t>Профессиональная серия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2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85" y="4430470"/>
              <a:ext cx="335418" cy="720054"/>
            </a:xfrm>
            <a:prstGeom prst="rect">
              <a:avLst/>
            </a:prstGeom>
          </p:spPr>
        </p:pic>
        <p:sp>
          <p:nvSpPr>
            <p:cNvPr id="143" name="Rounded Rectangle 3"/>
            <p:cNvSpPr/>
            <p:nvPr/>
          </p:nvSpPr>
          <p:spPr>
            <a:xfrm>
              <a:off x="1103157" y="4446590"/>
              <a:ext cx="3129128" cy="720817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ffectLst/>
              </a:endParaRPr>
            </a:p>
          </p:txBody>
        </p:sp>
        <p:pic>
          <p:nvPicPr>
            <p:cNvPr id="14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047" b="82378" l="14862" r="81316">
                          <a14:foregroundMark x1="35669" y1="30573" x2="49045" y2="24841"/>
                          <a14:foregroundMark x1="57537" y1="25265" x2="69851" y2="32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t="17677" r="18320" b="17483"/>
            <a:stretch/>
          </p:blipFill>
          <p:spPr bwMode="auto">
            <a:xfrm>
              <a:off x="687833" y="4429775"/>
              <a:ext cx="381371" cy="36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" name="Line 92"/>
          <p:cNvSpPr>
            <a:spLocks noChangeShapeType="1"/>
          </p:cNvSpPr>
          <p:nvPr/>
        </p:nvSpPr>
        <p:spPr bwMode="gray">
          <a:xfrm flipV="1">
            <a:off x="304757" y="1094886"/>
            <a:ext cx="853979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4086577" y="1090594"/>
            <a:ext cx="4864717" cy="862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47371" tIns="36843" rIns="147371" bIns="3684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Бурение с вращением и проворотом колонны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Парогравитационный дренаж 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2" indent="-285750">
              <a:spcBef>
                <a:spcPts val="3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Офшорные месторождения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43428" y="5127473"/>
            <a:ext cx="4572000" cy="1379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6725" lvl="2" indent="-285750">
              <a:spcBef>
                <a:spcPts val="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является лидером российского рынка нарезных труб с резьбой класса «Премиум» с долей в 7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по итогам 201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lang="en-US" sz="1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2" indent="-285750">
              <a:spcBef>
                <a:spcPts val="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Новый продукт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1400" b="0" dirty="0" smtClean="0">
                <a:solidFill>
                  <a:srgbClr val="FF9933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TMK UP CENTUM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100%</a:t>
            </a:r>
          </a:p>
          <a:p>
            <a:pPr marL="466725" lvl="2" indent="-285750">
              <a:spcBef>
                <a:spcPts val="4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Новый продукт 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0" dirty="0" smtClean="0">
                <a:solidFill>
                  <a:srgbClr val="FF9933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TMK UP TORQ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0" dirty="0">
                <a:solidFill>
                  <a:srgbClr val="FF9933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Torque </a:t>
            </a:r>
          </a:p>
        </p:txBody>
      </p:sp>
    </p:spTree>
    <p:extLst>
      <p:ext uri="{BB962C8B-B14F-4D97-AF65-F5344CB8AC3E}">
        <p14:creationId xmlns:p14="http://schemas.microsoft.com/office/powerpoint/2010/main" val="388704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3" y="90586"/>
            <a:ext cx="7924800" cy="627800"/>
          </a:xfrm>
        </p:spPr>
        <p:txBody>
          <a:bodyPr/>
          <a:lstStyle/>
          <a:p>
            <a:pPr lvl="0" algn="l">
              <a:lnSpc>
                <a:spcPct val="90000"/>
              </a:lnSpc>
            </a:pPr>
            <a:r>
              <a:rPr lang="ru-RU" altLang="ja-JP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обсадных </a:t>
            </a:r>
            <a:r>
              <a:rPr lang="ru-RU" altLang="ja-JP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насосно-компрессорных труб</a:t>
            </a:r>
            <a:endParaRPr lang="ru-RU" altLang="ja-JP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7923" name="Прямоугольник 507922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173BFD9-50B8-4DEF-99AB-4544EDC979C9}" type="slidenum">
              <a:rPr lang="ru-RU" sz="140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7</a:t>
            </a:fld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4790869" y="5583791"/>
            <a:ext cx="3951657" cy="3019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2D2D8A"/>
              </a:buClr>
              <a:tabLst>
                <a:tab pos="180975" algn="l"/>
              </a:tabLst>
            </a:pPr>
            <a:endParaRPr lang="ru-RU" sz="12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162153" y="901460"/>
            <a:ext cx="4696950" cy="58909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just"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Освоено производство: 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Насосно-компрессорных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и обсадных труб с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выкогогерметичным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 резьбовым соединением TMK PF;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Обсадных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и насосно-компрессорных труб в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сероводородостойком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 исполнении группы прочности T95SS и С90SS;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Обсадных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и насосно-компрессорных труб групп прочности L80 и C95 в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углекислотостойком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 исполнении из стали типа 13Cr;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Насоcно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-компрессорных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труб из хромоникелевого сплава TMK-C (110CrNi); 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Насоcно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-компрессорных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и обсадных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труб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с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резьбовыми соединениями со 100% герметичностью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по гелию;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Обсадных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труб стойких к смятию групп прочности до P110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включительно;</a:t>
            </a:r>
          </a:p>
          <a:p>
            <a:pPr marL="285750" indent="-285750" algn="just">
              <a:spcBef>
                <a:spcPts val="1200"/>
              </a:spcBef>
              <a:buClr>
                <a:srgbClr val="2D2D8A"/>
              </a:buClr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Кондукторных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труб с приварными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быстросборными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 коннекторами для оффшорных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Calibri" pitchFamily="34" charset="0"/>
              </a:rPr>
              <a:t>проектов; </a:t>
            </a:r>
          </a:p>
        </p:txBody>
      </p:sp>
      <p:pic>
        <p:nvPicPr>
          <p:cNvPr id="2051" name="Picture 3" descr="X:\034\034_1\ГАЗПРОМ\Совещание на ВТЗ май 2015\Экспозиция на ВТЗ\IMG_64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r="6064" b="2830"/>
          <a:stretch/>
        </p:blipFill>
        <p:spPr bwMode="auto">
          <a:xfrm>
            <a:off x="5056858" y="2880000"/>
            <a:ext cx="3449202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olishkinVG\Desktop\DrilQuip\20140527_122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57" y="4734023"/>
            <a:ext cx="3432498" cy="18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X:\034\034_1\ГАЗПРОМ\Совещание на ВТЗ май 2015\Экспозиция на ВТЗ\От Олинова\cr13_resiz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57" y="807553"/>
            <a:ext cx="3439363" cy="19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5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76446" y="127000"/>
            <a:ext cx="8110917" cy="615101"/>
          </a:xfrm>
        </p:spPr>
        <p:txBody>
          <a:bodyPr>
            <a:noAutofit/>
          </a:bodyPr>
          <a:lstStyle/>
          <a:p>
            <a:pPr algn="l"/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Освоение производства </a:t>
            </a:r>
            <a:r>
              <a:rPr lang="ru-RU" altLang="zh-CN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нефтегазопроводных</a:t>
            </a:r>
            <a:r>
              <a:rPr lang="ru-RU" altLang="zh-CN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труб</a:t>
            </a:r>
            <a:endParaRPr lang="ru-RU" sz="2400" b="1" dirty="0">
              <a:solidFill>
                <a:schemeClr val="tx2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876446" y="742101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" y="114301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13080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3" y="955802"/>
            <a:ext cx="3606800" cy="2629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3" y="3912227"/>
            <a:ext cx="3606799" cy="23914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6"/>
          <p:cNvSpPr>
            <a:spLocks noChangeArrowheads="1"/>
          </p:cNvSpPr>
          <p:nvPr/>
        </p:nvSpPr>
        <p:spPr bwMode="auto">
          <a:xfrm>
            <a:off x="589024" y="1683122"/>
            <a:ext cx="4614232" cy="39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2D2D8A"/>
              </a:buClr>
              <a:tabLst>
                <a:tab pos="180975" algn="l"/>
              </a:tabLst>
            </a:pPr>
            <a:r>
              <a:rPr lang="ru-RU" sz="1400" u="sng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Освоено </a:t>
            </a: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производство:</a:t>
            </a:r>
            <a:endParaRPr lang="ru-RU" sz="140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cs typeface="Calibri" pitchFamily="34" charset="0"/>
            </a:endParaRPr>
          </a:p>
          <a:p>
            <a:pPr marL="285750" indent="-28575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В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сероводородостойком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 и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углекислотостойком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 исполнении, в т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. ч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. для сильно-агрессивных сред 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Астрахани, Оренбурга и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Самотлора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,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Повышенной </a:t>
            </a:r>
            <a:r>
              <a:rPr lang="ru-RU" sz="1400" b="0" dirty="0" err="1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хладостойкости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 с температурой эксплуатации до -60 </a:t>
            </a:r>
            <a:r>
              <a:rPr lang="ru-RU" sz="1400" b="0" baseline="300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0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 С,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В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высокопрочном хладостойком исполнении для строительства газораспределительных систем и компрессорных станций,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Для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зон повышенной сейсмической активности и АТР,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С </a:t>
            </a:r>
            <a:r>
              <a:rPr lang="ru-RU" sz="1400" b="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наружным и внутренним антикоррозионным покрытием</a:t>
            </a:r>
            <a:r>
              <a:rPr lang="ru-RU" sz="1400" b="0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SzTx/>
            </a:pPr>
            <a:r>
              <a:rPr lang="ru-RU" sz="1400" u="sng" dirty="0" smtClean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cs typeface="Calibri" pitchFamily="34" charset="0"/>
              </a:rPr>
              <a:t> </a:t>
            </a:r>
            <a:endParaRPr lang="ru-RU" altLang="ja-JP" sz="1400" b="0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1302" y="6479460"/>
            <a:ext cx="419984" cy="378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8</a:t>
            </a:r>
            <a:endParaRPr lang="ru-RU" sz="1400" dirty="0"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http://img-fotki.yandex.ru/get/52/harlemsister.0/0_fdcd_c05decae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371" r="26511" b="5571"/>
          <a:stretch>
            <a:fillRect/>
          </a:stretch>
        </p:blipFill>
        <p:spPr bwMode="auto">
          <a:xfrm>
            <a:off x="8483600" y="47625"/>
            <a:ext cx="5095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5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99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8A00"/>
      </a:accent6>
      <a:hlink>
        <a:srgbClr val="D86C00"/>
      </a:hlink>
      <a:folHlink>
        <a:srgbClr val="77777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00"/>
        </a:accent6>
        <a:hlink>
          <a:srgbClr val="D86C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21657</TotalTime>
  <Words>1689</Words>
  <Application>Microsoft Office PowerPoint</Application>
  <PresentationFormat>Экран (4:3)</PresentationFormat>
  <Paragraphs>267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Arial  </vt:lpstr>
      <vt:lpstr>Calibri</vt:lpstr>
      <vt:lpstr>Georgia</vt:lpstr>
      <vt:lpstr>Symbol</vt:lpstr>
      <vt:lpstr>Times New Roman</vt:lpstr>
      <vt:lpstr>Trebuchet MS</vt:lpstr>
      <vt:lpstr>Wingdings</vt:lpstr>
      <vt:lpstr>Custom Design</vt:lpstr>
      <vt:lpstr>2_Оформление по умолчанию</vt:lpstr>
      <vt:lpstr>Презентация PowerPoint</vt:lpstr>
      <vt:lpstr>О компании</vt:lpstr>
      <vt:lpstr>Глобальное присутствие ТМК</vt:lpstr>
      <vt:lpstr>TMK сегодня</vt:lpstr>
      <vt:lpstr>Производственные мощности ТМК</vt:lpstr>
      <vt:lpstr>Презентация PowerPoint</vt:lpstr>
      <vt:lpstr>Серии TMK UP для различных условий эксплуатации</vt:lpstr>
      <vt:lpstr>Освоение производства обсадных  насосно-компрессорных труб</vt:lpstr>
      <vt:lpstr>Освоение производства нефтегазопроводных труб</vt:lpstr>
      <vt:lpstr>Освоение производства магистральных нефтегазопроводных труб большого диаметра</vt:lpstr>
      <vt:lpstr>Освоение покрытий из отечественных материалов </vt:lpstr>
      <vt:lpstr>ТМК UP CENTUM</vt:lpstr>
      <vt:lpstr>Освоение шельфовых месторождений</vt:lpstr>
      <vt:lpstr>Освоение месторождений на суше</vt:lpstr>
      <vt:lpstr>Премиальные трубы OCTG под офшорные проекты</vt:lpstr>
      <vt:lpstr>Нефтегазопроводные трубы под офшорные проекты</vt:lpstr>
      <vt:lpstr>Возможности ТМК по импортозамещению</vt:lpstr>
      <vt:lpstr>Сервисные услуги ТМК</vt:lpstr>
      <vt:lpstr>Презентация PowerPoint</vt:lpstr>
      <vt:lpstr>Клиентоориентированность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Свеженец Дмитрий Олегович</dc:creator>
  <cp:lastModifiedBy>Гозенко Александр Юрьевич</cp:lastModifiedBy>
  <cp:revision>1149</cp:revision>
  <cp:lastPrinted>2016-09-06T15:06:55Z</cp:lastPrinted>
  <dcterms:created xsi:type="dcterms:W3CDTF">1601-01-01T00:00:00Z</dcterms:created>
  <dcterms:modified xsi:type="dcterms:W3CDTF">2018-04-16T10:45:58Z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