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6" r:id="rId2"/>
    <p:sldId id="305" r:id="rId3"/>
    <p:sldId id="330" r:id="rId4"/>
    <p:sldId id="264" r:id="rId5"/>
    <p:sldId id="331" r:id="rId6"/>
    <p:sldId id="339" r:id="rId7"/>
    <p:sldId id="323" r:id="rId8"/>
    <p:sldId id="341" r:id="rId9"/>
    <p:sldId id="342" r:id="rId10"/>
    <p:sldId id="338" r:id="rId11"/>
    <p:sldId id="332" r:id="rId12"/>
    <p:sldId id="313" r:id="rId13"/>
    <p:sldId id="333" r:id="rId14"/>
    <p:sldId id="334" r:id="rId15"/>
    <p:sldId id="335" r:id="rId16"/>
    <p:sldId id="306" r:id="rId17"/>
    <p:sldId id="307" r:id="rId18"/>
    <p:sldId id="327" r:id="rId19"/>
    <p:sldId id="328" r:id="rId20"/>
    <p:sldId id="337" r:id="rId21"/>
    <p:sldId id="304" r:id="rId22"/>
    <p:sldId id="329" r:id="rId23"/>
    <p:sldId id="340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8EA0"/>
    <a:srgbClr val="0062AE"/>
    <a:srgbClr val="0061AE"/>
    <a:srgbClr val="0062AD"/>
    <a:srgbClr val="999798"/>
    <a:srgbClr val="004188"/>
    <a:srgbClr val="34A9E1"/>
    <a:srgbClr val="738DA0"/>
    <a:srgbClr val="34A8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68" autoAdjust="0"/>
    <p:restoredTop sz="94660"/>
  </p:normalViewPr>
  <p:slideViewPr>
    <p:cSldViewPr snapToGrid="0">
      <p:cViewPr>
        <p:scale>
          <a:sx n="94" d="100"/>
          <a:sy n="94" d="100"/>
        </p:scale>
        <p:origin x="1056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0AE92-656A-410C-ACCB-A0B6D21D2E03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0813D-62D7-4FA0-A334-151FA6B29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060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4B994-945F-4B23-8B71-794C76740376}" type="datetimeFigureOut">
              <a:rPr lang="ru-RU" smtClean="0"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77CE8-C7DB-4F6B-8AB6-8EC69739C7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114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77CE8-C7DB-4F6B-8AB6-8EC69739C77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75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78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6421-F33C-4F3B-A4AE-5E23AE9235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351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6421-F33C-4F3B-A4AE-5E23AE9235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90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346421-F33C-4F3B-A4AE-5E23AE92351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23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70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424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77CE8-C7DB-4F6B-8AB6-8EC69739C77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3412E-7A17-4124-AF1A-99C0FDEF12F3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5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8B11-EF93-494D-A273-75CE215F6D20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576E-7F9F-4C63-9D2C-B21876A4C81D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40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копия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24737" y="6442101"/>
            <a:ext cx="222833" cy="238101"/>
          </a:xfrm>
          <a:prstGeom prst="rect">
            <a:avLst/>
          </a:prstGeom>
        </p:spPr>
        <p:txBody>
          <a:bodyPr/>
          <a:lstStyle>
            <a:lvl1pPr algn="r">
              <a:defRPr sz="83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5980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E083-4C23-4C63-A63E-9578AE4CCE65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4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07E4-F57B-4F60-936B-E60883F4C3F0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04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1B7D1-3E65-40A6-81A8-F840620916AA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013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7F68-DBC2-4B9B-AAC9-FA0FE344D1E1}" type="datetime1">
              <a:rPr lang="ru-RU" smtClean="0"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0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19464-8684-4CBF-9914-BA3EAC69DB34}" type="datetime1">
              <a:rPr lang="ru-RU" smtClean="0"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67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5464-2F1C-44D3-AFEE-C9B89E77CE39}" type="datetime1">
              <a:rPr lang="ru-RU" smtClean="0"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98EC8-33B5-4FA5-A43E-656B0225D3A1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1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B46D-CCE8-43D0-A46B-5A136C30F07A}" type="datetime1">
              <a:rPr lang="ru-RU" smtClean="0"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39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45DC4-A9F0-4A15-855A-5D1322CD1425}" type="datetime1">
              <a:rPr lang="ru-RU" smtClean="0"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4CD16-A51D-4309-8082-A072CA32E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31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nergy@skolkovo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00360" y="4148254"/>
            <a:ext cx="6211230" cy="2620536"/>
          </a:xfrm>
          <a:prstGeom prst="rect">
            <a:avLst/>
          </a:prstGeom>
        </p:spPr>
        <p:txBody>
          <a:bodyPr vert="horz" lIns="91440" tIns="0" rIns="91440" bIns="45720" rtlCol="0" anchor="t" anchorCtr="0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500" b="1" dirty="0">
                <a:solidFill>
                  <a:schemeClr val="bg1"/>
                </a:solidFill>
              </a:rPr>
              <a:t>«Как резервы нетрадиционных ресурсов и </a:t>
            </a:r>
            <a:r>
              <a:rPr lang="ru-RU" sz="4500" b="1" dirty="0" err="1">
                <a:solidFill>
                  <a:schemeClr val="bg1"/>
                </a:solidFill>
              </a:rPr>
              <a:t>трудноизвлекаемых</a:t>
            </a:r>
            <a:r>
              <a:rPr lang="ru-RU" sz="4500" b="1" dirty="0">
                <a:solidFill>
                  <a:schemeClr val="bg1"/>
                </a:solidFill>
              </a:rPr>
              <a:t> запасов России сделать драйверами технологического и экономического развития экономики страны»</a:t>
            </a:r>
          </a:p>
          <a:p>
            <a:endParaRPr lang="ru-RU" sz="3000" b="1" dirty="0">
              <a:solidFill>
                <a:schemeClr val="bg1"/>
              </a:solidFill>
            </a:endParaRPr>
          </a:p>
          <a:p>
            <a:pPr algn="r"/>
            <a:r>
              <a:rPr lang="ru-RU" sz="2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д.т.н., проф. Роман Самсонов</a:t>
            </a:r>
          </a:p>
          <a:p>
            <a:endParaRPr lang="ru-RU" sz="2200" b="1" i="1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ru-RU" sz="2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Руководитель направления «Газ и Арктика» </a:t>
            </a:r>
            <a:r>
              <a:rPr lang="ru-RU" sz="2200" b="1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ЭнергоЦентра</a:t>
            </a:r>
            <a:r>
              <a:rPr lang="ru-RU" sz="2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sz="2200" b="1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Сколково</a:t>
            </a:r>
            <a:endParaRPr lang="ru-RU" sz="22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endParaRPr lang="ru-RU" sz="22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ru-RU" sz="2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Круглый стол «Разработка </a:t>
            </a:r>
            <a:r>
              <a:rPr lang="ru-RU" sz="2200" b="1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трудноизвлекаемых</a:t>
            </a:r>
            <a:r>
              <a:rPr lang="ru-RU" sz="2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 и нетрадиционных углеводородов» </a:t>
            </a:r>
          </a:p>
          <a:p>
            <a:pPr algn="r"/>
            <a:endParaRPr lang="ru-RU" sz="22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r"/>
            <a:r>
              <a:rPr lang="ru-RU" sz="2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Национальный Нефтегазовый Форум,  Москва, 21 февраля 2018 г.</a:t>
            </a:r>
          </a:p>
        </p:txBody>
      </p:sp>
    </p:spTree>
    <p:extLst>
      <p:ext uri="{BB962C8B-B14F-4D97-AF65-F5344CB8AC3E}">
        <p14:creationId xmlns:p14="http://schemas.microsoft.com/office/powerpoint/2010/main" val="3882692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7E2188-CB93-904F-B14B-B017559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447" y="65543"/>
            <a:ext cx="6263553" cy="132751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Консолидация и сегментация видов деятельности при освоении нетрадиционных и </a:t>
            </a:r>
            <a:r>
              <a:rPr lang="ru-RU" altLang="ru-RU" sz="28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трудноизвлекаемых</a:t>
            </a:r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 ресурсов УВС</a:t>
            </a:r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B7CF01BF-FD27-834C-9B4B-B5689AE4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3543" y="1736727"/>
            <a:ext cx="2587625" cy="669925"/>
          </a:xfrm>
          <a:prstGeom prst="rect">
            <a:avLst/>
          </a:prstGeom>
          <a:solidFill>
            <a:srgbClr val="0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НИР и фундаментальные исследования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4BA189EE-52D5-1742-BD81-43D0E0968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2118" y="3335306"/>
            <a:ext cx="2559050" cy="822325"/>
          </a:xfrm>
          <a:prstGeom prst="rect">
            <a:avLst/>
          </a:prstGeom>
          <a:solidFill>
            <a:srgbClr val="0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ПИР и инжиниринговые услуги</a:t>
            </a:r>
          </a:p>
        </p:txBody>
      </p:sp>
      <p:sp>
        <p:nvSpPr>
          <p:cNvPr id="34" name="Rectangle 5">
            <a:extLst>
              <a:ext uri="{FF2B5EF4-FFF2-40B4-BE49-F238E27FC236}">
                <a16:creationId xmlns:a16="http://schemas.microsoft.com/office/drawing/2014/main" id="{45BF5521-278D-734E-8560-A39138212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7830" y="2483629"/>
            <a:ext cx="2559050" cy="774700"/>
          </a:xfrm>
          <a:prstGeom prst="rect">
            <a:avLst/>
          </a:prstGeom>
          <a:solidFill>
            <a:srgbClr val="0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ОКР и опытное производство </a:t>
            </a:r>
          </a:p>
        </p:txBody>
      </p:sp>
      <p:sp>
        <p:nvSpPr>
          <p:cNvPr id="35" name="Rectangle 6">
            <a:extLst>
              <a:ext uri="{FF2B5EF4-FFF2-40B4-BE49-F238E27FC236}">
                <a16:creationId xmlns:a16="http://schemas.microsoft.com/office/drawing/2014/main" id="{626A43F6-E511-1A4B-9775-4FF8FC4DD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930" y="4289838"/>
            <a:ext cx="2511425" cy="774700"/>
          </a:xfrm>
          <a:prstGeom prst="rect">
            <a:avLst/>
          </a:prstGeom>
          <a:solidFill>
            <a:srgbClr val="0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Научно-технические и консалтинговые услуги </a:t>
            </a:r>
          </a:p>
        </p:txBody>
      </p:sp>
      <p:sp>
        <p:nvSpPr>
          <p:cNvPr id="36" name="Rectangle 7">
            <a:extLst>
              <a:ext uri="{FF2B5EF4-FFF2-40B4-BE49-F238E27FC236}">
                <a16:creationId xmlns:a16="http://schemas.microsoft.com/office/drawing/2014/main" id="{A31BC4DB-E8CB-5F45-9E43-FAD54E9E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5930" y="5142914"/>
            <a:ext cx="2492375" cy="774700"/>
          </a:xfrm>
          <a:prstGeom prst="rect">
            <a:avLst/>
          </a:prstGeom>
          <a:solidFill>
            <a:srgbClr val="0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alt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Венчурная деятельность 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8177CE6A-0B51-9B4B-9C6B-24C1661F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692" y="5992624"/>
            <a:ext cx="2473325" cy="774700"/>
          </a:xfrm>
          <a:prstGeom prst="rect">
            <a:avLst/>
          </a:prstGeom>
          <a:solidFill>
            <a:srgbClr val="0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Образовательная деятельность </a:t>
            </a:r>
          </a:p>
        </p:txBody>
      </p:sp>
      <p:sp>
        <p:nvSpPr>
          <p:cNvPr id="38" name="AutoShape 37">
            <a:extLst>
              <a:ext uri="{FF2B5EF4-FFF2-40B4-BE49-F238E27FC236}">
                <a16:creationId xmlns:a16="http://schemas.microsoft.com/office/drawing/2014/main" id="{23C64F29-BB0E-0548-BE66-7C12A98BCBC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1847" y="3222405"/>
            <a:ext cx="1504950" cy="9715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" name="Text Box 41">
            <a:extLst>
              <a:ext uri="{FF2B5EF4-FFF2-40B4-BE49-F238E27FC236}">
                <a16:creationId xmlns:a16="http://schemas.microsoft.com/office/drawing/2014/main" id="{3A532494-BAE9-9240-80F1-D2F794A3B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546" y="1632266"/>
            <a:ext cx="54752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0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ru-RU" altLang="ru-RU" sz="2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Оптимальная стратегия развития технологического партнерства за счет управления научно-техническими активами при разработке НТРИЗ </a:t>
            </a:r>
          </a:p>
        </p:txBody>
      </p:sp>
      <p:sp>
        <p:nvSpPr>
          <p:cNvPr id="40" name="Text Box 42">
            <a:extLst>
              <a:ext uri="{FF2B5EF4-FFF2-40B4-BE49-F238E27FC236}">
                <a16:creationId xmlns:a16="http://schemas.microsoft.com/office/drawing/2014/main" id="{8BB3C76B-E0E8-174A-928E-C1A71DEE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295" y="3169315"/>
            <a:ext cx="3943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0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altLang="ru-RU" sz="1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Консолидация компетенций и капиталов в рамках видов отдельной научно-технической деятельности </a:t>
            </a:r>
          </a:p>
        </p:txBody>
      </p:sp>
      <p:sp>
        <p:nvSpPr>
          <p:cNvPr id="41" name="Text Box 43">
            <a:extLst>
              <a:ext uri="{FF2B5EF4-FFF2-40B4-BE49-F238E27FC236}">
                <a16:creationId xmlns:a16="http://schemas.microsoft.com/office/drawing/2014/main" id="{3B31D898-3F23-984B-831B-B0CD36FB8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295" y="4801999"/>
            <a:ext cx="4381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00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l"/>
            <a:r>
              <a:rPr lang="ru-RU" altLang="ru-RU" sz="1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Сегментация видов деятельности в отдельные бизнесы для организации производства и администрирования  процесса </a:t>
            </a:r>
          </a:p>
        </p:txBody>
      </p:sp>
      <p:sp>
        <p:nvSpPr>
          <p:cNvPr id="42" name="AutoShape 44">
            <a:extLst>
              <a:ext uri="{FF2B5EF4-FFF2-40B4-BE49-F238E27FC236}">
                <a16:creationId xmlns:a16="http://schemas.microsoft.com/office/drawing/2014/main" id="{A0B1C543-AAEB-3348-B9C0-6DEC74707AD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11847" y="4887095"/>
            <a:ext cx="1504950" cy="9715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008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081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7E2188-CB93-904F-B14B-B017559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4" y="130630"/>
            <a:ext cx="5784025" cy="156006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Структура развития МСБ газонефтедобычи в результате различных видов (направлений) деятельности </a:t>
            </a:r>
            <a:br>
              <a:rPr lang="ru-RU" alt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</a:br>
            <a:r>
              <a:rPr lang="ru-RU" alt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компаний-операторов </a:t>
            </a:r>
            <a:endParaRPr lang="ru-RU" sz="24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0308971A-7C56-AB45-8D38-C73FE3BB5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91" y="1690690"/>
            <a:ext cx="734695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70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5210" y="0"/>
            <a:ext cx="6768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</a:rPr>
              <a:t>Структура текущих запасов газа (</a:t>
            </a:r>
            <a:r>
              <a:rPr lang="ru-RU" sz="2800" b="1" dirty="0" err="1">
                <a:solidFill>
                  <a:schemeClr val="accent5"/>
                </a:solidFill>
              </a:rPr>
              <a:t>трл</a:t>
            </a:r>
            <a:r>
              <a:rPr lang="ru-RU" sz="2800" b="1" dirty="0">
                <a:solidFill>
                  <a:schemeClr val="accent5"/>
                </a:solidFill>
              </a:rPr>
              <a:t>. м куб) по глубине залегания и составу (без лицензий НФ, экспертная оценка)</a:t>
            </a:r>
          </a:p>
        </p:txBody>
      </p:sp>
      <p:graphicFrame>
        <p:nvGraphicFramePr>
          <p:cNvPr id="22" name="Group 2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104309"/>
              </p:ext>
            </p:extLst>
          </p:nvPr>
        </p:nvGraphicFramePr>
        <p:xfrm>
          <a:off x="343944" y="1614265"/>
          <a:ext cx="8354007" cy="4948928"/>
        </p:xfrm>
        <a:graphic>
          <a:graphicData uri="http://schemas.openxmlformats.org/drawingml/2006/table">
            <a:tbl>
              <a:tblPr/>
              <a:tblGrid>
                <a:gridCol w="1858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6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2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23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17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x-none" altLang="x-none" sz="14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Годы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7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charset="0"/>
                        </a:rPr>
                        <a:t>Запасы газа,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charset="0"/>
                        </a:rPr>
                        <a:t>33,6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charset="0"/>
                        </a:rPr>
                        <a:t>34,5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charset="0"/>
                        </a:rPr>
                        <a:t>35,3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charset="0"/>
                        </a:rPr>
                        <a:t>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Verdana" charset="0"/>
                        </a:rPr>
                        <a:t>36,1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1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До 1,5 км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1,5-3 км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2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Глубже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3 км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1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Гелиеносные газы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2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Сероводород-содержащие газы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Этансодер-жащие газы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Метановые газы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1pPr>
                      <a:lvl2pPr marL="361950">
                        <a:spcBef>
                          <a:spcPct val="20000"/>
                        </a:spcBef>
                        <a:defRPr sz="16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2pPr>
                      <a:lvl3pPr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charset="2"/>
                        <a:defRPr sz="1400" b="1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3pPr>
                      <a:lvl4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4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4pPr>
                      <a:lvl5pPr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5pPr>
                      <a:lvl6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6pPr>
                      <a:lvl7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7pPr>
                      <a:lvl8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8pPr>
                      <a:lvl9pPr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charset="2"/>
                        <a:defRPr sz="1000"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charset="0"/>
                        </a:rPr>
                        <a:t>20,9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0931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7E2188-CB93-904F-B14B-B017559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814" y="0"/>
            <a:ext cx="6211536" cy="169069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Газовые ресурсы основных угольных бассейнов России, млрд м</a:t>
            </a:r>
            <a:r>
              <a:rPr lang="ru-RU" altLang="ru-RU" sz="2800" b="1" baseline="30000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3</a:t>
            </a:r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 </a:t>
            </a:r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6" name="Picture 3" descr="3">
            <a:extLst>
              <a:ext uri="{FF2B5EF4-FFF2-40B4-BE49-F238E27FC236}">
                <a16:creationId xmlns:a16="http://schemas.microsoft.com/office/drawing/2014/main" id="{6CF9BFC0-54A6-0A47-B7BB-F45FB79A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12" y="1690690"/>
            <a:ext cx="8307305" cy="497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BFF75E0-D498-C442-9CAA-DEB9152D95BE}"/>
              </a:ext>
            </a:extLst>
          </p:cNvPr>
          <p:cNvSpPr txBox="1">
            <a:spLocks/>
          </p:cNvSpPr>
          <p:nvPr/>
        </p:nvSpPr>
        <p:spPr>
          <a:xfrm>
            <a:off x="2456214" y="152400"/>
            <a:ext cx="6211536" cy="1690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546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14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7E2188-CB93-904F-B14B-B017559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595" y="0"/>
            <a:ext cx="7198774" cy="1972235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Соотношение между традиционными и нетрадиционными ресурсами газа в объеме осадочной </a:t>
            </a:r>
            <a:r>
              <a:rPr lang="ru-RU" altLang="ru-RU" sz="2800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макролинзы</a:t>
            </a:r>
            <a:r>
              <a:rPr lang="ru-RU" altLang="ru-RU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 ЗСНГП </a:t>
            </a:r>
            <a:br>
              <a:rPr lang="ru-RU" altLang="ru-RU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</a:br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BFF75E0-D498-C442-9CAA-DEB9152D95BE}"/>
              </a:ext>
            </a:extLst>
          </p:cNvPr>
          <p:cNvSpPr txBox="1">
            <a:spLocks/>
          </p:cNvSpPr>
          <p:nvPr/>
        </p:nvSpPr>
        <p:spPr>
          <a:xfrm>
            <a:off x="2456214" y="152400"/>
            <a:ext cx="6211536" cy="1690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A8D3122-E9F4-6F40-8B16-637968F1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29" y="1548852"/>
            <a:ext cx="7838833" cy="4870731"/>
          </a:xfrm>
          <a:prstGeom prst="rect">
            <a:avLst/>
          </a:prstGeom>
          <a:noFill/>
          <a:ln w="25400">
            <a:solidFill>
              <a:srgbClr val="0468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951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15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7E2188-CB93-904F-B14B-B017559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595" y="0"/>
            <a:ext cx="7198774" cy="1972235"/>
          </a:xfrm>
        </p:spPr>
        <p:txBody>
          <a:bodyPr>
            <a:normAutofit/>
          </a:bodyPr>
          <a:lstStyle/>
          <a:p>
            <a:pPr algn="ctr"/>
            <a:br>
              <a:rPr lang="ru-RU" altLang="ru-RU" sz="2800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</a:br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BBFF75E0-D498-C442-9CAA-DEB9152D95BE}"/>
              </a:ext>
            </a:extLst>
          </p:cNvPr>
          <p:cNvSpPr txBox="1">
            <a:spLocks/>
          </p:cNvSpPr>
          <p:nvPr/>
        </p:nvSpPr>
        <p:spPr>
          <a:xfrm>
            <a:off x="2456214" y="152400"/>
            <a:ext cx="6211536" cy="16906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graphicFrame>
        <p:nvGraphicFramePr>
          <p:cNvPr id="6" name="Group 34">
            <a:extLst>
              <a:ext uri="{FF2B5EF4-FFF2-40B4-BE49-F238E27FC236}">
                <a16:creationId xmlns:a16="http://schemas.microsoft.com/office/drawing/2014/main" id="{F5F2089E-2E07-5E45-99D0-98C6B3BFD1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705113"/>
              </p:ext>
            </p:extLst>
          </p:nvPr>
        </p:nvGraphicFramePr>
        <p:xfrm>
          <a:off x="450850" y="1743740"/>
          <a:ext cx="8216900" cy="4610101"/>
        </p:xfrm>
        <a:graphic>
          <a:graphicData uri="http://schemas.openxmlformats.org/drawingml/2006/table">
            <a:tbl>
              <a:tblPr/>
              <a:tblGrid>
                <a:gridCol w="3951287">
                  <a:extLst>
                    <a:ext uri="{9D8B030D-6E8A-4147-A177-3AD203B41FA5}">
                      <a16:colId xmlns:a16="http://schemas.microsoft.com/office/drawing/2014/main" val="683164055"/>
                    </a:ext>
                  </a:extLst>
                </a:gridCol>
                <a:gridCol w="4265613">
                  <a:extLst>
                    <a:ext uri="{9D8B030D-6E8A-4147-A177-3AD203B41FA5}">
                      <a16:colId xmlns:a16="http://schemas.microsoft.com/office/drawing/2014/main" val="4285808373"/>
                    </a:ext>
                  </a:extLst>
                </a:gridCol>
              </a:tblGrid>
              <a:tr h="698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Нетрадиционный источник газа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Прогнозные (общие) ресурсы, трлн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м</a:t>
                      </a:r>
                      <a:r>
                        <a:rPr kumimoji="0" lang="ru-RU" altLang="ru-RU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143240"/>
                  </a:ext>
                </a:extLst>
              </a:tr>
              <a:tr h="492125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Собственно нетрадиционные источники газа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69520"/>
                  </a:ext>
                </a:extLst>
              </a:tr>
              <a:tr h="490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Газ в газовых гидратах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1110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1D3F8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1804488"/>
                  </a:ext>
                </a:extLst>
              </a:tr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Угольный газ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1D3F8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41252506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Водорастворенный газ подземной гидросферы</a:t>
                      </a: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1860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1D3F8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8750126"/>
                  </a:ext>
                </a:extLst>
              </a:tr>
              <a:tr h="5508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1" u="sng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Псевдо-нетрадиционные источники газа</a:t>
                      </a:r>
                      <a:r>
                        <a:rPr kumimoji="0" lang="ru-RU" altLang="ru-RU" sz="1600" b="1" i="0" u="sng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841052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Газ плотных низкопроницаемых формаций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D3F8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40*</a:t>
                      </a:r>
                      <a:endParaRPr kumimoji="0" lang="ru-RU" altLang="ru-RU" sz="2000" b="1" i="0" u="none" strike="noStrike" cap="none" normalizeH="0" baseline="0">
                        <a:ln>
                          <a:noFill/>
                        </a:ln>
                        <a:solidFill>
                          <a:srgbClr val="1D3F8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67613777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Газ глубоких (более 4,5 км) горизонтов</a:t>
                      </a:r>
                      <a:endParaRPr kumimoji="0" lang="ru-RU" altLang="ru-RU" sz="1600" b="1" i="0" u="none" strike="noStrike" cap="none" normalizeH="0" baseline="0">
                        <a:ln>
                          <a:noFill/>
                        </a:ln>
                        <a:solidFill>
                          <a:srgbClr val="1D3F8B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D3F8B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T="45726" marB="45726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CCFF"/>
                        </a:gs>
                        <a:gs pos="100000">
                          <a:srgbClr val="FFFFFF"/>
                        </a:gs>
                      </a:gsLst>
                      <a:path path="rect">
                        <a:fillToRect t="100000" r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138395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B739DAA-880A-7743-8A0B-5D7674AB26C6}"/>
              </a:ext>
            </a:extLst>
          </p:cNvPr>
          <p:cNvSpPr txBox="1"/>
          <p:nvPr/>
        </p:nvSpPr>
        <p:spPr>
          <a:xfrm>
            <a:off x="2786063" y="152400"/>
            <a:ext cx="58102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anose="020B0806030902050204" pitchFamily="34" charset="0"/>
              </a:rPr>
              <a:t>Прогнозные ресурсы газа нетрадиционных источников России (по данным ВНИИГАЗ)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05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16225" y="6218700"/>
            <a:ext cx="198077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16</a:t>
            </a:fld>
            <a:endParaRPr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480153" y="124493"/>
            <a:ext cx="6519468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ru-RU" sz="2400" b="1" dirty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Общие задачи развития региона Восточной Сибири и Дальнего Востока</a:t>
            </a:r>
          </a:p>
        </p:txBody>
      </p:sp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582726" y="2085435"/>
          <a:ext cx="8332537" cy="4094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5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15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Особенности региона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Задачи и вызовы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Недоразведанность</a:t>
                      </a:r>
                      <a:r>
                        <a:rPr lang="ru-RU" sz="1800" baseline="0" dirty="0">
                          <a:effectLst/>
                        </a:rPr>
                        <a:t> н</a:t>
                      </a:r>
                      <a:r>
                        <a:rPr lang="ru-RU" sz="1800" dirty="0">
                          <a:effectLst/>
                        </a:rPr>
                        <a:t>ефтегазовых</a:t>
                      </a:r>
                      <a:r>
                        <a:rPr lang="ru-RU" sz="1800" baseline="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ресурсов региона. Значительная разница между объемом прогнозных ресурсов и подтвержденных извлекаемых запасов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Реализация</a:t>
                      </a:r>
                      <a:r>
                        <a:rPr lang="ru-RU" sz="1800" baseline="0" dirty="0">
                          <a:effectLst/>
                        </a:rPr>
                        <a:t> синхронизированной </a:t>
                      </a:r>
                      <a:r>
                        <a:rPr lang="ru-RU" sz="1800" dirty="0">
                          <a:effectLst/>
                        </a:rPr>
                        <a:t>программы комплексного</a:t>
                      </a:r>
                      <a:r>
                        <a:rPr lang="ru-RU" sz="1800" baseline="0" dirty="0">
                          <a:effectLst/>
                        </a:rPr>
                        <a:t> изучения недр  и разведки </a:t>
                      </a:r>
                      <a:r>
                        <a:rPr lang="ru-RU" sz="1800" dirty="0">
                          <a:effectLst/>
                        </a:rPr>
                        <a:t>нефтегазовых месторождений Восточной Сибири и Дальнего Востока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74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Инфраструктурные решения, основанные только на подтвержденных на сегодняшний день запасах, могут привести к ошибкам в планировании рынков сбыта и транспортных маршрутов.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49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16225" y="6218700"/>
            <a:ext cx="198077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17</a:t>
            </a:fld>
            <a:endParaRPr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480153" y="124493"/>
            <a:ext cx="6519468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ru-RU" sz="24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Общие задачи </a:t>
            </a:r>
            <a:r>
              <a:rPr lang="ru-RU" sz="2400" b="1" dirty="0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развития региона Восточной Сибири и </a:t>
            </a:r>
            <a:r>
              <a:rPr lang="ru-RU" sz="24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  <a:sym typeface="Trebuchet MS"/>
              </a:rPr>
              <a:t>Дальнего Востока</a:t>
            </a:r>
            <a:endParaRPr lang="ru-RU" sz="2400" b="1" dirty="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/>
          </p:nvPr>
        </p:nvGraphicFramePr>
        <p:xfrm>
          <a:off x="344774" y="1450057"/>
          <a:ext cx="8471451" cy="5254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83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Особенности региона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Задачи и вызовы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6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Расредоточенность</a:t>
                      </a:r>
                      <a:r>
                        <a:rPr lang="ru-RU" sz="1600" dirty="0">
                          <a:effectLst/>
                        </a:rPr>
                        <a:t> нефтегазовых ресурсов по значительной территории, недостаточная освоенность регионов </a:t>
                      </a:r>
                      <a:r>
                        <a:rPr lang="ru-RU" sz="1600" dirty="0" err="1">
                          <a:effectLst/>
                        </a:rPr>
                        <a:t>нефте</a:t>
                      </a:r>
                      <a:r>
                        <a:rPr lang="ru-RU" sz="1600" dirty="0">
                          <a:effectLst/>
                        </a:rPr>
                        <a:t>- и газодобычи, их удаленность от традиционных мест морской перевалки, переработки и сбыта сырья и необходимость строительства протяженной и дорогостоящей инфраструктуры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Взаимодействие всех операторов разработки месторождений в целях поиска оптимальных инфраструктурных решений.  Выработка механизмов государственной поддержки.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Развитее внутренних рынков сбыта: химическая промышленность, переработка нефти газа, газификация регионов.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Китайский рынок сбыта углеводородов нестабилен. Нет</a:t>
                      </a:r>
                      <a:r>
                        <a:rPr lang="ru-RU" sz="1600" baseline="0" dirty="0">
                          <a:effectLst/>
                        </a:rPr>
                        <a:t> гарантий </a:t>
                      </a:r>
                      <a:r>
                        <a:rPr lang="ru-RU" sz="1600" dirty="0">
                          <a:effectLst/>
                        </a:rPr>
                        <a:t>КНР по ценам и объемам покупок российского газа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Стратегия сбыта газа в сторону диверсификации направлений экспорта. Строительство перерабатывающих мощностей. Такой вариант не исключает строительства газопроводов-отводов в Китай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1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55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Необходимость</a:t>
                      </a:r>
                      <a:r>
                        <a:rPr lang="ru-RU" sz="1600" baseline="0" dirty="0">
                          <a:effectLst/>
                        </a:rPr>
                        <a:t> резервирования аварийных ситуаций на газопроводе «Сила Сибири»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Поиск структур для строительства ПХГ. Строительство ПХГ активной емкостью не менее 1 млрд куб. м. газа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59" marR="5965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224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39452" y="282576"/>
            <a:ext cx="6025148" cy="1182688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ru-RU" sz="2800" b="1" dirty="0">
                <a:solidFill>
                  <a:schemeClr val="accent5"/>
                </a:solidFill>
                <a:latin typeface="+mn-lt"/>
              </a:rPr>
              <a:t>Новые технологии для апробации на опытных полигонах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226C99-CBAB-6F47-92D2-19ED7E3AE307}"/>
              </a:ext>
            </a:extLst>
          </p:cNvPr>
          <p:cNvSpPr txBox="1">
            <a:spLocks/>
          </p:cNvSpPr>
          <p:nvPr/>
        </p:nvSpPr>
        <p:spPr bwMode="auto">
          <a:xfrm>
            <a:off x="-2704229" y="2893723"/>
            <a:ext cx="92360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endParaRPr lang="en-US" altLang="ru-RU" sz="2000" b="1">
              <a:latin typeface="Impact" panose="020B080603090205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92BF2ED-CFB0-CA4B-B7B9-92B7B3FE3B07}"/>
              </a:ext>
            </a:extLst>
          </p:cNvPr>
          <p:cNvSpPr txBox="1">
            <a:spLocks/>
          </p:cNvSpPr>
          <p:nvPr/>
        </p:nvSpPr>
        <p:spPr bwMode="auto">
          <a:xfrm>
            <a:off x="431197" y="3973104"/>
            <a:ext cx="8515217" cy="27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endParaRPr lang="en-US" altLang="ru-RU" sz="2000" b="1">
              <a:latin typeface="Impact" panose="020B0806030902050204" pitchFamily="34" charset="0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E1325C02-BBE0-264E-AE20-C421F032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61" y="1661386"/>
            <a:ext cx="8712803" cy="40459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FFFF"/>
                </a:solidFill>
              </a:rPr>
              <a:t>НИР, ОКР, ПИР, тематические работы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F4794EF3-2638-3F48-BA6F-9BE2A12A5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53" y="2335278"/>
            <a:ext cx="2508496" cy="167658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FFFFFF"/>
                </a:solidFill>
              </a:rPr>
              <a:t>Геологоразведочные технологии. Геофизические методы.</a:t>
            </a: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F1286B54-920D-314E-BA19-4277C4079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146" y="2355588"/>
            <a:ext cx="1811581" cy="174546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chemeClr val="bg1"/>
                </a:solidFill>
              </a:rPr>
              <a:t>Строительство высоко-производительных эксплуатационных скважин</a:t>
            </a: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C22ABDC-C7D1-BD4D-BA45-4523D07EB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2024" y="2383978"/>
            <a:ext cx="1996123" cy="171925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FFFFFF"/>
                </a:solidFill>
              </a:rPr>
              <a:t>Технологическое проектирование разработки, направленное на повышение КИН</a:t>
            </a:r>
          </a:p>
        </p:txBody>
      </p:sp>
      <p:sp>
        <p:nvSpPr>
          <p:cNvPr id="33" name="Стрелка вниз 32">
            <a:extLst>
              <a:ext uri="{FF2B5EF4-FFF2-40B4-BE49-F238E27FC236}">
                <a16:creationId xmlns:a16="http://schemas.microsoft.com/office/drawing/2014/main" id="{E01635D2-A59F-A945-83EC-9F9A0C448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413" y="2089622"/>
            <a:ext cx="790343" cy="236011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4" name="Стрелка вниз 33">
            <a:extLst>
              <a:ext uri="{FF2B5EF4-FFF2-40B4-BE49-F238E27FC236}">
                <a16:creationId xmlns:a16="http://schemas.microsoft.com/office/drawing/2014/main" id="{4BD0C8A2-148C-C14C-9D3F-810A99FCC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3662" y="2125226"/>
            <a:ext cx="790343" cy="23598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5" name="Стрелка вниз 34">
            <a:extLst>
              <a:ext uri="{FF2B5EF4-FFF2-40B4-BE49-F238E27FC236}">
                <a16:creationId xmlns:a16="http://schemas.microsoft.com/office/drawing/2014/main" id="{7F7006F2-8A32-454A-93F9-096DAB3A6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3402" y="2113268"/>
            <a:ext cx="791806" cy="236011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Стрелка вниз 35">
            <a:extLst>
              <a:ext uri="{FF2B5EF4-FFF2-40B4-BE49-F238E27FC236}">
                <a16:creationId xmlns:a16="http://schemas.microsoft.com/office/drawing/2014/main" id="{28542452-AEE2-B24B-BC2C-3780A002B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006" y="2052978"/>
            <a:ext cx="791806" cy="314777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1D1742AB-C7F8-6248-B4F7-8B5F20144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0025" y="5140930"/>
            <a:ext cx="3446775" cy="84663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FFFFFF"/>
                </a:solidFill>
              </a:rPr>
              <a:t>Развитие скважинных геофизических методов в открытом и обсаженном стволе</a:t>
            </a: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F4776270-372C-434D-BC28-EB93FF719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952" y="5181381"/>
            <a:ext cx="3321063" cy="78822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FFFFFF"/>
                </a:solidFill>
              </a:rPr>
              <a:t>Развитие эталонных сетевых </a:t>
            </a:r>
            <a:r>
              <a:rPr lang="ru-RU" altLang="ru-RU" sz="1800" b="1" dirty="0" err="1">
                <a:solidFill>
                  <a:srgbClr val="FFFFFF"/>
                </a:solidFill>
              </a:rPr>
              <a:t>кернохранилищ</a:t>
            </a:r>
            <a:r>
              <a:rPr lang="ru-RU" altLang="ru-RU" sz="1800" b="1" dirty="0">
                <a:solidFill>
                  <a:srgbClr val="FFFFFF"/>
                </a:solidFill>
              </a:rPr>
              <a:t> РФ с полным комплексом исследований </a:t>
            </a:r>
          </a:p>
        </p:txBody>
      </p: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3D82D5CA-1F6C-E744-8370-57818B4D420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091723" y="4317782"/>
            <a:ext cx="4443413" cy="720725"/>
          </a:xfrm>
          <a:prstGeom prst="straightConnector1">
            <a:avLst/>
          </a:prstGeom>
          <a:noFill/>
          <a:ln w="1016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7485083B-A0D5-524A-B7B6-95F298CEF60F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089155" y="4145898"/>
            <a:ext cx="3022600" cy="792162"/>
          </a:xfrm>
          <a:prstGeom prst="straightConnector1">
            <a:avLst/>
          </a:prstGeom>
          <a:noFill/>
          <a:ln w="1016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77927843-F376-4141-8348-3B10544F6D6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6557361" y="4030443"/>
            <a:ext cx="814387" cy="1073150"/>
          </a:xfrm>
          <a:prstGeom prst="straightConnector1">
            <a:avLst/>
          </a:prstGeom>
          <a:noFill/>
          <a:ln w="1016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277ED7A0-EF2E-7D41-BEB4-E96EB1C18DE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042917" y="4189233"/>
            <a:ext cx="2220912" cy="936625"/>
          </a:xfrm>
          <a:prstGeom prst="straightConnector1">
            <a:avLst/>
          </a:prstGeom>
          <a:noFill/>
          <a:ln w="88900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418FC570-D694-A647-B8A2-6EDF4AE40E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2585" y="4317781"/>
            <a:ext cx="1968500" cy="835025"/>
          </a:xfrm>
          <a:prstGeom prst="straightConnector1">
            <a:avLst/>
          </a:prstGeom>
          <a:noFill/>
          <a:ln w="101600">
            <a:solidFill>
              <a:srgbClr val="BFBFBF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90A66754-9DF6-1B49-BF91-F60F5800CA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88710" y="4246343"/>
            <a:ext cx="442912" cy="935038"/>
          </a:xfrm>
          <a:prstGeom prst="straightConnector1">
            <a:avLst/>
          </a:prstGeom>
          <a:noFill/>
          <a:ln w="101600">
            <a:solidFill>
              <a:srgbClr val="BFBFBF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Стрелка вправо 45">
            <a:extLst>
              <a:ext uri="{FF2B5EF4-FFF2-40B4-BE49-F238E27FC236}">
                <a16:creationId xmlns:a16="http://schemas.microsoft.com/office/drawing/2014/main" id="{3F77B8E8-AD3A-A84B-B484-D830DB70C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3747" y="5311268"/>
            <a:ext cx="1043546" cy="214237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7" name="Стрелка влево 46">
            <a:extLst>
              <a:ext uri="{FF2B5EF4-FFF2-40B4-BE49-F238E27FC236}">
                <a16:creationId xmlns:a16="http://schemas.microsoft.com/office/drawing/2014/main" id="{99E9C092-11F4-034F-8E2A-D958F52CD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7135" y="5633348"/>
            <a:ext cx="1110872" cy="214236"/>
          </a:xfrm>
          <a:prstGeom prst="lef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C422AFF7-1C93-D248-85CE-A728B3860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17" y="2365468"/>
            <a:ext cx="2231062" cy="178906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ru-RU" altLang="ru-RU" sz="1800" b="1" dirty="0">
                <a:solidFill>
                  <a:srgbClr val="FFFFFF"/>
                </a:solidFill>
              </a:rPr>
              <a:t>Интенсификация и повышение производительности эксплуатационных скважин</a:t>
            </a:r>
          </a:p>
        </p:txBody>
      </p:sp>
    </p:spTree>
    <p:extLst>
      <p:ext uri="{BB962C8B-B14F-4D97-AF65-F5344CB8AC3E}">
        <p14:creationId xmlns:p14="http://schemas.microsoft.com/office/powerpoint/2010/main" val="162305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347" y="157659"/>
            <a:ext cx="6025148" cy="1182688"/>
          </a:xfrm>
        </p:spPr>
        <p:txBody>
          <a:bodyPr>
            <a:noAutofit/>
          </a:bodyPr>
          <a:lstStyle/>
          <a:p>
            <a:pPr algn="ctr">
              <a:lnSpc>
                <a:spcPts val="2800"/>
              </a:lnSpc>
            </a:pPr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Возможные форматы работы в рамках создания и эксплуатации федеральных опытных полигонов</a:t>
            </a:r>
            <a:endParaRPr lang="ru-RU" sz="26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226C99-CBAB-6F47-92D2-19ED7E3AE307}"/>
              </a:ext>
            </a:extLst>
          </p:cNvPr>
          <p:cNvSpPr txBox="1">
            <a:spLocks/>
          </p:cNvSpPr>
          <p:nvPr/>
        </p:nvSpPr>
        <p:spPr bwMode="auto">
          <a:xfrm>
            <a:off x="-2704229" y="2893723"/>
            <a:ext cx="92360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endParaRPr lang="en-US" altLang="ru-RU" sz="2000" b="1">
              <a:latin typeface="Impact" panose="020B080603090205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2FC7A7B-53FE-564C-B064-96A11DED053E}"/>
              </a:ext>
            </a:extLst>
          </p:cNvPr>
          <p:cNvSpPr txBox="1">
            <a:spLocks/>
          </p:cNvSpPr>
          <p:nvPr/>
        </p:nvSpPr>
        <p:spPr bwMode="auto">
          <a:xfrm>
            <a:off x="66675" y="3553138"/>
            <a:ext cx="9292501" cy="4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eaLnBrk="1" hangingPunct="1"/>
            <a:endParaRPr lang="en-US" altLang="ru-RU" sz="2000" b="1">
              <a:latin typeface="Impact" panose="020B0806030902050204" pitchFamily="34" charset="0"/>
            </a:endParaRP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61E62A5-8E3D-4243-A268-604755B437A5}"/>
              </a:ext>
            </a:extLst>
          </p:cNvPr>
          <p:cNvGrpSpPr>
            <a:grpSpLocks/>
          </p:cNvGrpSpPr>
          <p:nvPr/>
        </p:nvGrpSpPr>
        <p:grpSpPr bwMode="auto">
          <a:xfrm>
            <a:off x="-202478" y="1597793"/>
            <a:ext cx="9236075" cy="2762194"/>
            <a:chOff x="-67183" y="524388"/>
            <a:chExt cx="8473720" cy="3517935"/>
          </a:xfrm>
        </p:grpSpPr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9B37972-7753-6C4A-8EF3-8262C2583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1960" y="2202148"/>
              <a:ext cx="3186624" cy="1840175"/>
            </a:xfrm>
            <a:prstGeom prst="ellipse">
              <a:avLst/>
            </a:prstGeom>
            <a:gradFill rotWithShape="1">
              <a:gsLst>
                <a:gs pos="0">
                  <a:srgbClr val="9FE2FF"/>
                </a:gs>
                <a:gs pos="100000">
                  <a:srgbClr val="8ACCFF"/>
                </a:gs>
              </a:gsLst>
              <a:lin ang="5400000"/>
            </a:gradFill>
            <a:ln w="9525">
              <a:solidFill>
                <a:srgbClr val="93C7F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ru-RU" altLang="ru-RU" sz="1800" b="1" dirty="0">
                  <a:solidFill>
                    <a:srgbClr val="FFFFFF"/>
                  </a:solidFill>
                </a:rPr>
                <a:t>Координационный центр компетенций на базе Минэнерго и </a:t>
              </a:r>
              <a:r>
                <a:rPr lang="ru-RU" altLang="ru-RU" sz="1800" b="1" dirty="0" err="1">
                  <a:solidFill>
                    <a:srgbClr val="FFFFFF"/>
                  </a:solidFill>
                </a:rPr>
                <a:t>Минпромторга</a:t>
              </a:r>
              <a:endParaRPr lang="ru-RU" altLang="ru-RU" sz="1800" b="1" dirty="0">
                <a:solidFill>
                  <a:srgbClr val="FFFFFF"/>
                </a:solidFill>
              </a:endParaRPr>
            </a:p>
            <a:p>
              <a:pPr algn="ctr" eaLnBrk="1" hangingPunct="1"/>
              <a:endParaRPr lang="ru-RU" altLang="ru-RU" sz="1800" b="1" dirty="0">
                <a:solidFill>
                  <a:srgbClr val="FFFFFF"/>
                </a:solidFill>
              </a:endParaRPr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962DD010-44F7-8745-9EC3-D880EF18E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7183" y="2576730"/>
              <a:ext cx="3066080" cy="979472"/>
            </a:xfrm>
            <a:prstGeom prst="ellipse">
              <a:avLst/>
            </a:prstGeom>
            <a:gradFill rotWithShape="1">
              <a:gsLst>
                <a:gs pos="0">
                  <a:srgbClr val="9FE2FF"/>
                </a:gs>
                <a:gs pos="100000">
                  <a:srgbClr val="8ACCFF"/>
                </a:gs>
              </a:gsLst>
              <a:lin ang="5400000"/>
            </a:gradFill>
            <a:ln w="9525">
              <a:solidFill>
                <a:srgbClr val="93C7F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ru-RU" altLang="ru-RU" sz="1800" b="1" dirty="0">
                  <a:solidFill>
                    <a:srgbClr val="FFFFFF"/>
                  </a:solidFill>
                </a:rPr>
                <a:t>Научные и инжиниринговые организации</a:t>
              </a:r>
            </a:p>
          </p:txBody>
        </p:sp>
        <p:sp>
          <p:nvSpPr>
            <p:cNvPr id="72" name="Овал 71">
              <a:extLst>
                <a:ext uri="{FF2B5EF4-FFF2-40B4-BE49-F238E27FC236}">
                  <a16:creationId xmlns:a16="http://schemas.microsoft.com/office/drawing/2014/main" id="{364D9D2C-A251-7441-AC40-C5CF0D3A2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702" y="2576730"/>
              <a:ext cx="2735835" cy="986313"/>
            </a:xfrm>
            <a:prstGeom prst="ellipse">
              <a:avLst/>
            </a:prstGeom>
            <a:gradFill rotWithShape="1">
              <a:gsLst>
                <a:gs pos="0">
                  <a:srgbClr val="9FE2FF"/>
                </a:gs>
                <a:gs pos="100000">
                  <a:srgbClr val="8ACCFF"/>
                </a:gs>
              </a:gsLst>
              <a:lin ang="5400000"/>
            </a:gradFill>
            <a:ln w="9525">
              <a:solidFill>
                <a:srgbClr val="93C7F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ru-RU" altLang="ru-RU" sz="1800" b="1" dirty="0">
                  <a:solidFill>
                    <a:srgbClr val="FFFFFF"/>
                  </a:solidFill>
                </a:rPr>
                <a:t>Добывающие компании</a:t>
              </a:r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AAED2E0-E5DD-1040-BA94-2D944EC24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2591" y="524388"/>
              <a:ext cx="3295784" cy="1600964"/>
            </a:xfrm>
            <a:prstGeom prst="ellipse">
              <a:avLst/>
            </a:prstGeom>
            <a:gradFill rotWithShape="1">
              <a:gsLst>
                <a:gs pos="0">
                  <a:srgbClr val="9FE2FF"/>
                </a:gs>
                <a:gs pos="100000">
                  <a:srgbClr val="8ACCFF"/>
                </a:gs>
              </a:gsLst>
              <a:lin ang="5400000"/>
            </a:gradFill>
            <a:ln w="9525">
              <a:solidFill>
                <a:srgbClr val="93C7F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eaLnBrk="1" hangingPunct="1"/>
              <a:r>
                <a:rPr lang="ru-RU" altLang="ru-RU" sz="2000" b="1" dirty="0">
                  <a:solidFill>
                    <a:srgbClr val="FFFFFF"/>
                  </a:solidFill>
                </a:rPr>
                <a:t>Правительство РФ и МПР, региональные власти</a:t>
              </a:r>
            </a:p>
          </p:txBody>
        </p:sp>
      </p:grp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663C58A3-1060-8F4A-9F8B-CD94042E9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709" y="5857906"/>
            <a:ext cx="7712158" cy="632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FFFFFF"/>
                </a:solidFill>
              </a:rPr>
              <a:t>Создание и эксплуатация опытных полигонов </a:t>
            </a:r>
          </a:p>
          <a:p>
            <a:pPr algn="ctr" eaLnBrk="1" hangingPunct="1"/>
            <a:r>
              <a:rPr lang="ru-RU" altLang="ru-RU" sz="2000" b="1" dirty="0">
                <a:solidFill>
                  <a:srgbClr val="FFFFFF"/>
                </a:solidFill>
              </a:rPr>
              <a:t>для отработки и внедрения технологий</a:t>
            </a:r>
          </a:p>
        </p:txBody>
      </p: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1F8C74EE-BCD2-B847-A827-67B900DCB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360" y="4690628"/>
            <a:ext cx="996652" cy="5643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FFFFFF"/>
                </a:solidFill>
              </a:rPr>
              <a:t>ГЧП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94A89C08-A3F2-B84B-94D3-1A6118254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222" y="4850982"/>
            <a:ext cx="1804834" cy="5643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 dirty="0">
                <a:solidFill>
                  <a:srgbClr val="FFFFFF"/>
                </a:solidFill>
              </a:rPr>
              <a:t>Проектное управление</a:t>
            </a: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B362DD38-BAB1-3B47-84EB-19F274A70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909" y="4744659"/>
            <a:ext cx="2196148" cy="56438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FFFFFF"/>
                </a:solidFill>
              </a:rPr>
              <a:t>Некоммерческое парнерство</a:t>
            </a: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2D75ADE9-426A-B541-9463-9AAFE829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001" y="4750826"/>
            <a:ext cx="942347" cy="50831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FE2FF"/>
              </a:gs>
              <a:gs pos="100000">
                <a:srgbClr val="8ACCFF"/>
              </a:gs>
            </a:gsLst>
            <a:lin ang="5400000"/>
          </a:gradFill>
          <a:ln w="9525">
            <a:solidFill>
              <a:srgbClr val="93C7FC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 eaLnBrk="1" hangingPunct="1"/>
            <a:r>
              <a:rPr lang="ru-RU" altLang="ru-RU" sz="1800">
                <a:solidFill>
                  <a:srgbClr val="FFFFFF"/>
                </a:solidFill>
              </a:rPr>
              <a:t>СП</a:t>
            </a: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3BFF634E-5484-4F4C-863E-0D62DE867CA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3022" y="4284788"/>
            <a:ext cx="3563937" cy="576263"/>
          </a:xfrm>
          <a:prstGeom prst="straightConnector1">
            <a:avLst/>
          </a:prstGeom>
          <a:noFill/>
          <a:ln w="9207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C0541B93-7835-C849-831A-1D7E30FCEA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95400" y="5275295"/>
            <a:ext cx="7937" cy="504825"/>
          </a:xfrm>
          <a:prstGeom prst="straightConnector1">
            <a:avLst/>
          </a:prstGeom>
          <a:noFill/>
          <a:ln w="9207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A1E1E7DE-FF50-6349-8A95-22FED082AE6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363460" y="4288723"/>
            <a:ext cx="3489325" cy="431800"/>
          </a:xfrm>
          <a:prstGeom prst="straightConnector1">
            <a:avLst/>
          </a:prstGeom>
          <a:noFill/>
          <a:ln w="9207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FA2FBA6C-33D0-674D-A8B0-75F00C936F9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503341" y="4424141"/>
            <a:ext cx="1033463" cy="358775"/>
          </a:xfrm>
          <a:prstGeom prst="straightConnector1">
            <a:avLst/>
          </a:prstGeom>
          <a:noFill/>
          <a:ln w="9207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17216143-D3D3-9A42-9EDA-C16A8760D5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97447" y="4273966"/>
            <a:ext cx="1498600" cy="431800"/>
          </a:xfrm>
          <a:prstGeom prst="straightConnector1">
            <a:avLst/>
          </a:prstGeom>
          <a:noFill/>
          <a:ln w="9207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5A64FAF9-B305-FD48-9D84-C79C1361828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93759" y="5480136"/>
            <a:ext cx="9582" cy="338877"/>
          </a:xfrm>
          <a:prstGeom prst="straightConnector1">
            <a:avLst/>
          </a:prstGeom>
          <a:noFill/>
          <a:ln w="9207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E1FF377F-2E86-E649-AA1A-95C4CEDBBD2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253162" y="5314188"/>
            <a:ext cx="11113" cy="504825"/>
          </a:xfrm>
          <a:prstGeom prst="straightConnector1">
            <a:avLst/>
          </a:prstGeom>
          <a:noFill/>
          <a:ln w="9207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7E251210-7034-384B-B2A4-F95EF3B9614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51838" y="5388003"/>
            <a:ext cx="36512" cy="431800"/>
          </a:xfrm>
          <a:prstGeom prst="straightConnector1">
            <a:avLst/>
          </a:prstGeom>
          <a:noFill/>
          <a:ln w="92075">
            <a:solidFill>
              <a:schemeClr val="accent1"/>
            </a:solidFill>
            <a:round/>
            <a:headEnd/>
            <a:tailEnd type="stealth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22888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816225" y="6218700"/>
            <a:ext cx="198077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 algn="ctr">
              <a:defRPr sz="14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2480153" y="124493"/>
            <a:ext cx="6519468" cy="1325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ctr"/>
            <a:r>
              <a:rPr lang="ru-RU" sz="2400" b="1" dirty="0">
                <a:solidFill>
                  <a:schemeClr val="accent5"/>
                </a:solidFill>
              </a:rPr>
              <a:t>Степень </a:t>
            </a:r>
            <a:r>
              <a:rPr lang="ru-RU" sz="2400" b="1" dirty="0" err="1">
                <a:solidFill>
                  <a:schemeClr val="accent5"/>
                </a:solidFill>
              </a:rPr>
              <a:t>разведанности</a:t>
            </a:r>
            <a:r>
              <a:rPr lang="ru-RU" sz="2400" b="1" dirty="0">
                <a:solidFill>
                  <a:schemeClr val="accent5"/>
                </a:solidFill>
              </a:rPr>
              <a:t> ресурсов нефти и степень </a:t>
            </a:r>
            <a:r>
              <a:rPr lang="ru-RU" sz="2400" b="1" dirty="0" err="1">
                <a:solidFill>
                  <a:schemeClr val="accent5"/>
                </a:solidFill>
              </a:rPr>
              <a:t>выработанности</a:t>
            </a:r>
            <a:r>
              <a:rPr lang="ru-RU" sz="2400" b="1" dirty="0">
                <a:solidFill>
                  <a:schemeClr val="accent5"/>
                </a:solidFill>
              </a:rPr>
              <a:t> разведанных запасов нефти по НГБ РФ</a:t>
            </a:r>
            <a:endParaRPr lang="ru-RU" sz="2400" b="1" dirty="0">
              <a:solidFill>
                <a:schemeClr val="accent5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0" y="1819626"/>
            <a:ext cx="4032448" cy="37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70" y="1819626"/>
            <a:ext cx="4498532" cy="375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1802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4849" y="579864"/>
            <a:ext cx="676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</a:rPr>
              <a:t>Структура доходов и расходов ГРР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F936B2-C918-BD40-ABCE-FD79EDF1F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53" y="1243013"/>
            <a:ext cx="7203689" cy="547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4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42159" y="206427"/>
            <a:ext cx="69018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</a:rPr>
              <a:t>Проблемы, которые должны решаться в Диалоге по технологическому партнерству в НТРИЗ: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703673"/>
            <a:ext cx="88616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ru-RU" sz="2000" dirty="0"/>
              <a:t>Риски разработки и внедрения новых процессов и технологий в конечном итоге переложены на заказчика проекта, а не разработчиков,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 dirty="0"/>
              <a:t>Продажи технологий в России в пакете практически нет, в лучшем случае отечественные технологии идут как часть импортной,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 dirty="0"/>
              <a:t>Большой разрыв в квалификация проектировщиков и компаний, занимающихся инжинирингом, собственно как и технологическое обеспечение, во многом из-за трудностей переоснащения и переподготовки,</a:t>
            </a:r>
          </a:p>
          <a:p>
            <a:pPr marL="285750" indent="-285750">
              <a:buFont typeface="Arial" charset="0"/>
              <a:buChar char="•"/>
            </a:pPr>
            <a:r>
              <a:rPr lang="ru-RU" sz="2000" dirty="0"/>
              <a:t>Отсутствие механизмов финансирования и поддержки лидеров,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 dirty="0"/>
              <a:t>Перспективные участки нераспределенного фонда недр, как собственно и подлежащего повторной реализации, не получают дополнительной геологической информации, повышающей их инвестиционную привлекательность, даже если входят в единый государственный информационный ресурс результатов геологоразведочных работ,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ru-RU" sz="2000" dirty="0"/>
              <a:t>Агрегирование информации и ресурсов, для создания рыночно ориентированных продуктов, способных поддержать выход на глобальные рынки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28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69339" y="286754"/>
            <a:ext cx="621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5"/>
                </a:solidFill>
              </a:rPr>
              <a:t>Проблемы требующие дополнительного решения:</a:t>
            </a: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B96D423A-3D23-EE45-80E2-B9319DA8D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18" y="1869141"/>
            <a:ext cx="882126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При создании испытательных полигонов по освоению </a:t>
            </a:r>
            <a:r>
              <a:rPr lang="ru-RU" altLang="ru-RU" sz="2000" dirty="0" err="1">
                <a:solidFill>
                  <a:srgbClr val="000000"/>
                </a:solidFill>
                <a:latin typeface="+mn-lt"/>
              </a:rPr>
              <a:t>трудноизвлекаемых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 и нетрадиционных видов УВС, в том числе на базе действующих месторождений, необходимо законодательное решение следующих вопросов:</a:t>
            </a:r>
          </a:p>
          <a:p>
            <a:pPr lvl="1" algn="just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определить правовой статус испытательного полигона и создаваемой интеллектуальной собственности;</a:t>
            </a:r>
          </a:p>
          <a:p>
            <a:pPr lvl="1" algn="just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определить порядок формирования перечня (видов) проводимых испытаний и единых требований к безопасности;</a:t>
            </a:r>
          </a:p>
          <a:p>
            <a:pPr lvl="1" algn="just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определить источники финансирования работ на испытательных полигонах (государственное, автора технологии, </a:t>
            </a:r>
            <a:r>
              <a:rPr lang="ru-RU" altLang="ru-RU" sz="2000" dirty="0" err="1">
                <a:solidFill>
                  <a:srgbClr val="000000"/>
                </a:solidFill>
                <a:latin typeface="+mn-lt"/>
              </a:rPr>
              <a:t>недропользователя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, государственно-частное партнерство и др.);</a:t>
            </a:r>
          </a:p>
          <a:p>
            <a:pPr lvl="1" algn="just" eaLnBrk="1" hangingPunct="1">
              <a:spcBef>
                <a:spcPts val="600"/>
              </a:spcBef>
              <a:buSzPct val="150000"/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обеспечить </a:t>
            </a:r>
            <a:r>
              <a:rPr lang="ru-RU" altLang="ru-RU" sz="2000" dirty="0" err="1">
                <a:solidFill>
                  <a:srgbClr val="000000"/>
                </a:solidFill>
                <a:latin typeface="+mn-lt"/>
              </a:rPr>
              <a:t>бесконкурсное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 получение прав пользования недрами в пределах участков с нетрадиционными источниками УВС.</a:t>
            </a:r>
          </a:p>
        </p:txBody>
      </p:sp>
    </p:spTree>
    <p:extLst>
      <p:ext uri="{BB962C8B-B14F-4D97-AF65-F5344CB8AC3E}">
        <p14:creationId xmlns:p14="http://schemas.microsoft.com/office/powerpoint/2010/main" val="154242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7C3E4-32B6-8247-9B45-C3B9478E790C}"/>
              </a:ext>
            </a:extLst>
          </p:cNvPr>
          <p:cNvSpPr txBox="1"/>
          <p:nvPr/>
        </p:nvSpPr>
        <p:spPr>
          <a:xfrm>
            <a:off x="510988" y="2151530"/>
            <a:ext cx="84575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Признание на государственном уровне приоритетности развития отечественных технологий поиска, разведки и разработки НТРИЗ и внесение соответствующих поправок в законодательство и регулирование.</a:t>
            </a:r>
          </a:p>
          <a:p>
            <a:pPr algn="just"/>
            <a:r>
              <a:rPr lang="ru-RU" sz="2000" dirty="0"/>
              <a:t>1. Бесплатную выдачу лицензий на поиск и разведку НТРИЗ газа в связанном виде (угольного, сланцевого, газогидратного, </a:t>
            </a:r>
            <a:r>
              <a:rPr lang="ru-RU" sz="2000" dirty="0" err="1"/>
              <a:t>водорастворенного</a:t>
            </a:r>
            <a:r>
              <a:rPr lang="ru-RU" sz="2000" dirty="0"/>
              <a:t>) для всех желающих с выполнением соответствующих экологических ограничений и  социально-экономическим уровнем развития регионов</a:t>
            </a:r>
          </a:p>
          <a:p>
            <a:r>
              <a:rPr lang="ru-RU" sz="2000" dirty="0"/>
              <a:t>2. Льготное кредитование поисковых и разведочных работ на НТРИЗ</a:t>
            </a:r>
          </a:p>
          <a:p>
            <a:pPr algn="just"/>
            <a:r>
              <a:rPr lang="ru-RU" sz="2000" dirty="0"/>
              <a:t>3. Получение преимущественного права на оформление лицензии на добычу определенного вида нетрадиционных газовых ресурсов физическими и юридическими лицами, добившимися в ходе испытаний скважин положительных результатов.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5B862-61BF-D44C-8B65-6CB75C2A793C}"/>
              </a:ext>
            </a:extLst>
          </p:cNvPr>
          <p:cNvSpPr txBox="1"/>
          <p:nvPr/>
        </p:nvSpPr>
        <p:spPr>
          <a:xfrm>
            <a:off x="2366682" y="94129"/>
            <a:ext cx="6777318" cy="1569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</a:rPr>
              <a:t>Возможные инициативы по стимулированию освоения НТРИЗ (на газ, например) и развитию технологий их освоения, с целью снижению себестоимости товарной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531821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3090" y="236553"/>
            <a:ext cx="6107942" cy="1150814"/>
          </a:xfrm>
        </p:spPr>
        <p:txBody>
          <a:bodyPr anchor="b" anchorCtr="0">
            <a:normAutofit/>
          </a:bodyPr>
          <a:lstStyle/>
          <a:p>
            <a:r>
              <a:rPr lang="ru-RU" sz="3200" b="1" dirty="0">
                <a:solidFill>
                  <a:srgbClr val="0062AE"/>
                </a:solidFill>
                <a:latin typeface="Trebuchet MS" panose="020B0603020202020204" pitchFamily="34" charset="0"/>
              </a:rPr>
              <a:t>Контакты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58738" y="6106476"/>
            <a:ext cx="506932" cy="365125"/>
          </a:xfrm>
        </p:spPr>
        <p:txBody>
          <a:bodyPr/>
          <a:lstStyle/>
          <a:p>
            <a:pPr algn="ctr"/>
            <a:fld id="{55F4CD16-A51D-4309-8082-A072CA32ECA3}" type="slidenum">
              <a:rPr lang="ru-RU" sz="1300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24</a:t>
            </a:fld>
            <a:endParaRPr lang="ru-RU" sz="13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469693" y="2697778"/>
            <a:ext cx="5662845" cy="676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latin typeface="Georgia" panose="02040502050405020303" pitchFamily="18" charset="0"/>
                <a:cs typeface="Arial" panose="020B0604020202020204" pitchFamily="34" charset="0"/>
              </a:rPr>
              <a:t>Россия, 143025, Московская область,</a:t>
            </a: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Georgia" panose="02040502050405020303" pitchFamily="18" charset="0"/>
                <a:cs typeface="Arial" panose="020B0604020202020204" pitchFamily="34" charset="0"/>
              </a:rPr>
              <a:t>Одинцовский район, </a:t>
            </a:r>
            <a:r>
              <a:rPr lang="ru-RU" sz="1800" dirty="0" err="1">
                <a:latin typeface="Georgia" panose="02040502050405020303" pitchFamily="18" charset="0"/>
                <a:cs typeface="Arial" panose="020B0604020202020204" pitchFamily="34" charset="0"/>
              </a:rPr>
              <a:t>Сколково</a:t>
            </a:r>
            <a:r>
              <a:rPr lang="ru-RU" sz="1800" dirty="0">
                <a:latin typeface="Georgia" panose="02040502050405020303" pitchFamily="18" charset="0"/>
                <a:cs typeface="Arial" panose="020B0604020202020204" pitchFamily="34" charset="0"/>
              </a:rPr>
              <a:t>, ул. Новая, д.100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615064" y="3669978"/>
            <a:ext cx="0" cy="1440436"/>
          </a:xfrm>
          <a:prstGeom prst="line">
            <a:avLst/>
          </a:prstGeom>
          <a:ln w="8255">
            <a:solidFill>
              <a:srgbClr val="999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1"/>
          <p:cNvSpPr txBox="1">
            <a:spLocks/>
          </p:cNvSpPr>
          <p:nvPr/>
        </p:nvSpPr>
        <p:spPr>
          <a:xfrm>
            <a:off x="695858" y="3701490"/>
            <a:ext cx="1791832" cy="14089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solidFill>
                  <a:srgbClr val="738E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телефон: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ru-RU" sz="1800" dirty="0">
                <a:solidFill>
                  <a:srgbClr val="738E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факс: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738E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web:</a:t>
            </a:r>
          </a:p>
          <a:p>
            <a:pPr algn="r"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solidFill>
                  <a:srgbClr val="738EA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e-mail</a:t>
            </a:r>
            <a:endParaRPr lang="ru-RU" sz="1800" dirty="0">
              <a:solidFill>
                <a:srgbClr val="738EA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853015" y="3670356"/>
            <a:ext cx="3026978" cy="22091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+7 495 539 30 03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+7 495 994 46 68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</a:rPr>
              <a:t>http://energy.skolkovo.ru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Georgia" panose="02040502050405020303" pitchFamily="18" charset="0"/>
                <a:cs typeface="Arial" panose="020B0604020202020204" pitchFamily="34" charset="0"/>
                <a:hlinkClick r:id="rId3"/>
              </a:rPr>
              <a:t>energy@skolkovo.ru</a:t>
            </a:r>
            <a:endParaRPr lang="ru-RU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latin typeface="Georgia" panose="02040502050405020303" pitchFamily="18" charset="0"/>
                <a:cs typeface="Arial" panose="020B0604020202020204" pitchFamily="34" charset="0"/>
              </a:rPr>
              <a:t>roman@samsonov.org</a:t>
            </a:r>
            <a:endParaRPr lang="en-US" sz="18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ru-RU" sz="1800" dirty="0"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8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7E2188-CB93-904F-B14B-B017559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732" y="123986"/>
            <a:ext cx="6695268" cy="130185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Главные центры по объему добычи газа и значимости для </a:t>
            </a:r>
            <a:b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</a:br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ВИНК с </a:t>
            </a:r>
            <a:r>
              <a:rPr lang="ru-RU" altLang="ru-RU" sz="28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госучастием</a:t>
            </a:r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, включая ПАО «Газпром»</a:t>
            </a:r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9" name="Picture 4" descr="Безимени-1">
            <a:extLst>
              <a:ext uri="{FF2B5EF4-FFF2-40B4-BE49-F238E27FC236}">
                <a16:creationId xmlns:a16="http://schemas.microsoft.com/office/drawing/2014/main" id="{94CCAEE8-87D1-EA47-95C4-DF7387D3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51" y="1696864"/>
            <a:ext cx="7800990" cy="479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220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asDepositDiagram.tiff" descr="GasDepositDiagram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1354" y="510582"/>
            <a:ext cx="8572501" cy="564734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008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7E2188-CB93-904F-B14B-B017559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4" y="130630"/>
            <a:ext cx="5784025" cy="1560060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Классификационная схема нетрадиционных и </a:t>
            </a:r>
            <a:r>
              <a:rPr lang="ru-RU" altLang="ru-RU" sz="28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трудноизвлекаемых</a:t>
            </a:r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 ресурсов УВС</a:t>
            </a:r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grpSp>
        <p:nvGrpSpPr>
          <p:cNvPr id="6" name="Группа 12">
            <a:extLst>
              <a:ext uri="{FF2B5EF4-FFF2-40B4-BE49-F238E27FC236}">
                <a16:creationId xmlns:a16="http://schemas.microsoft.com/office/drawing/2014/main" id="{E9B1F4A1-894F-864F-8765-41C427E765DD}"/>
              </a:ext>
            </a:extLst>
          </p:cNvPr>
          <p:cNvGrpSpPr>
            <a:grpSpLocks/>
          </p:cNvGrpSpPr>
          <p:nvPr/>
        </p:nvGrpSpPr>
        <p:grpSpPr bwMode="auto">
          <a:xfrm>
            <a:off x="392320" y="1931779"/>
            <a:ext cx="8593365" cy="4495801"/>
            <a:chOff x="147145" y="1204446"/>
            <a:chExt cx="8768255" cy="5550792"/>
          </a:xfrm>
        </p:grpSpPr>
        <p:sp>
          <p:nvSpPr>
            <p:cNvPr id="7" name="Rectangle 104">
              <a:extLst>
                <a:ext uri="{FF2B5EF4-FFF2-40B4-BE49-F238E27FC236}">
                  <a16:creationId xmlns:a16="http://schemas.microsoft.com/office/drawing/2014/main" id="{1952E809-C875-7343-AA4A-D6DA7A3A38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300" y="1204446"/>
              <a:ext cx="5838825" cy="523220"/>
            </a:xfrm>
            <a:prstGeom prst="rect">
              <a:avLst/>
            </a:prstGeom>
            <a:noFill/>
            <a:ln w="762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ru-RU" altLang="ru-RU" sz="2800">
                  <a:solidFill>
                    <a:srgbClr val="23236B"/>
                  </a:solidFill>
                  <a:latin typeface="Impact" panose="020B0806030902050204" pitchFamily="34" charset="0"/>
                </a:rPr>
                <a:t>НЕТРАДИЦИОННЫЕ   УВ   РЕСУРСЫ </a:t>
              </a:r>
            </a:p>
          </p:txBody>
        </p:sp>
        <p:sp>
          <p:nvSpPr>
            <p:cNvPr id="8" name="Rectangle 106">
              <a:extLst>
                <a:ext uri="{FF2B5EF4-FFF2-40B4-BE49-F238E27FC236}">
                  <a16:creationId xmlns:a16="http://schemas.microsoft.com/office/drawing/2014/main" id="{A0A2F821-38CF-EB41-ACD7-6ACD5AFEA1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145" y="2120255"/>
              <a:ext cx="4043855" cy="461665"/>
            </a:xfrm>
            <a:prstGeom prst="rect">
              <a:avLst/>
            </a:prstGeom>
            <a:noFill/>
            <a:ln w="762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rgbClr val="23236B"/>
                  </a:solidFill>
                  <a:latin typeface="Impact" panose="020B0806030902050204" pitchFamily="34" charset="0"/>
                </a:rPr>
                <a:t>ГАЗ</a:t>
              </a:r>
            </a:p>
          </p:txBody>
        </p:sp>
        <p:sp>
          <p:nvSpPr>
            <p:cNvPr id="10" name="Rectangle 107">
              <a:extLst>
                <a:ext uri="{FF2B5EF4-FFF2-40B4-BE49-F238E27FC236}">
                  <a16:creationId xmlns:a16="http://schemas.microsoft.com/office/drawing/2014/main" id="{3BA14E63-9DA5-6049-9087-57CDC3AFC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2526" y="2120255"/>
              <a:ext cx="3952874" cy="461665"/>
            </a:xfrm>
            <a:prstGeom prst="rect">
              <a:avLst/>
            </a:prstGeom>
            <a:noFill/>
            <a:ln w="76200">
              <a:solidFill>
                <a:srgbClr val="0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ru-RU" altLang="ru-RU">
                  <a:solidFill>
                    <a:srgbClr val="23236B"/>
                  </a:solidFill>
                  <a:latin typeface="Impact" panose="020B0806030902050204" pitchFamily="34" charset="0"/>
                </a:rPr>
                <a:t>НЕФТЬ</a:t>
              </a:r>
            </a:p>
          </p:txBody>
        </p:sp>
        <p:sp>
          <p:nvSpPr>
            <p:cNvPr id="11" name="Rectangle 113">
              <a:extLst>
                <a:ext uri="{FF2B5EF4-FFF2-40B4-BE49-F238E27FC236}">
                  <a16:creationId xmlns:a16="http://schemas.microsoft.com/office/drawing/2014/main" id="{FB202931-8711-D94C-B057-525FA1F1958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506669" y="4721188"/>
              <a:ext cx="3202346" cy="376849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dirty="0">
                  <a:solidFill>
                    <a:srgbClr val="FF0000"/>
                  </a:solidFill>
                  <a:latin typeface="Impact" panose="020B0806030902050204" pitchFamily="34" charset="0"/>
                </a:rPr>
                <a:t>ПЛОТНЫХ   КОЛЛЕКТОРОВ</a:t>
              </a:r>
            </a:p>
          </p:txBody>
        </p:sp>
        <p:sp>
          <p:nvSpPr>
            <p:cNvPr id="12" name="Rectangle 114">
              <a:extLst>
                <a:ext uri="{FF2B5EF4-FFF2-40B4-BE49-F238E27FC236}">
                  <a16:creationId xmlns:a16="http://schemas.microsoft.com/office/drawing/2014/main" id="{E40ABE7D-82CB-8049-91BA-C1B7823D3F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008123" y="4831919"/>
              <a:ext cx="3469789" cy="376849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dirty="0">
                  <a:solidFill>
                    <a:srgbClr val="FF0000"/>
                  </a:solidFill>
                  <a:latin typeface="Impact" panose="020B0806030902050204" pitchFamily="34" charset="0"/>
                </a:rPr>
                <a:t>ГЛУБОКИХ  ГОРИЗОНТОВ</a:t>
              </a:r>
            </a:p>
          </p:txBody>
        </p:sp>
        <p:sp>
          <p:nvSpPr>
            <p:cNvPr id="15" name="AutoShape 116">
              <a:extLst>
                <a:ext uri="{FF2B5EF4-FFF2-40B4-BE49-F238E27FC236}">
                  <a16:creationId xmlns:a16="http://schemas.microsoft.com/office/drawing/2014/main" id="{F9DD892D-0C7D-6B46-99BB-FEDBE91037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6625" y="2813724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16" name="AutoShape 116">
              <a:extLst>
                <a:ext uri="{FF2B5EF4-FFF2-40B4-BE49-F238E27FC236}">
                  <a16:creationId xmlns:a16="http://schemas.microsoft.com/office/drawing/2014/main" id="{8DAC7BE5-D1FF-4F40-AD3B-4A2EFF71C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725" y="2813724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17" name="AutoShape 116">
              <a:extLst>
                <a:ext uri="{FF2B5EF4-FFF2-40B4-BE49-F238E27FC236}">
                  <a16:creationId xmlns:a16="http://schemas.microsoft.com/office/drawing/2014/main" id="{00FA68B4-C896-6D4F-B961-0C88B232D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575" y="2775624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18" name="AutoShape 116">
              <a:extLst>
                <a:ext uri="{FF2B5EF4-FFF2-40B4-BE49-F238E27FC236}">
                  <a16:creationId xmlns:a16="http://schemas.microsoft.com/office/drawing/2014/main" id="{3EEDD8D5-3964-104B-9DB1-3F532C53D3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700" y="2794674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19" name="AutoShape 116">
              <a:extLst>
                <a:ext uri="{FF2B5EF4-FFF2-40B4-BE49-F238E27FC236}">
                  <a16:creationId xmlns:a16="http://schemas.microsoft.com/office/drawing/2014/main" id="{D3DD68F9-977D-CF4D-AAA9-333EF5936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7825" y="2794674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20" name="AutoShape 116">
              <a:extLst>
                <a:ext uri="{FF2B5EF4-FFF2-40B4-BE49-F238E27FC236}">
                  <a16:creationId xmlns:a16="http://schemas.microsoft.com/office/drawing/2014/main" id="{0F955CFF-937A-B540-B304-531440AC8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502" y="2786135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21" name="AutoShape 116">
              <a:extLst>
                <a:ext uri="{FF2B5EF4-FFF2-40B4-BE49-F238E27FC236}">
                  <a16:creationId xmlns:a16="http://schemas.microsoft.com/office/drawing/2014/main" id="{BC8520B0-8E5A-8C46-804E-8E24DC505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9675" y="1681837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22" name="AutoShape 116">
              <a:extLst>
                <a:ext uri="{FF2B5EF4-FFF2-40B4-BE49-F238E27FC236}">
                  <a16:creationId xmlns:a16="http://schemas.microsoft.com/office/drawing/2014/main" id="{E0BE68A7-6563-3C4C-BC2A-373809393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675" y="1700887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23" name="Rectangle 110">
              <a:extLst>
                <a:ext uri="{FF2B5EF4-FFF2-40B4-BE49-F238E27FC236}">
                  <a16:creationId xmlns:a16="http://schemas.microsoft.com/office/drawing/2014/main" id="{FFECF26B-EC51-4942-B6B5-B280A814A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040901" y="4505974"/>
              <a:ext cx="2771918" cy="376849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dirty="0">
                  <a:solidFill>
                    <a:srgbClr val="632B37"/>
                  </a:solidFill>
                  <a:latin typeface="Impact" panose="020B0806030902050204" pitchFamily="34" charset="0"/>
                </a:rPr>
                <a:t>ВОДОРАСТВОРЕННЫЙ</a:t>
              </a:r>
            </a:p>
          </p:txBody>
        </p:sp>
        <p:sp>
          <p:nvSpPr>
            <p:cNvPr id="24" name="Rectangle 109">
              <a:extLst>
                <a:ext uri="{FF2B5EF4-FFF2-40B4-BE49-F238E27FC236}">
                  <a16:creationId xmlns:a16="http://schemas.microsoft.com/office/drawing/2014/main" id="{93412342-EE7C-A54D-80B8-70531D1792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843509" y="4359566"/>
              <a:ext cx="2575077" cy="596613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ru-RU" altLang="ru-RU" sz="1800">
                  <a:solidFill>
                    <a:srgbClr val="FF0000"/>
                  </a:solidFill>
                  <a:latin typeface="Impact" panose="020B0806030902050204" pitchFamily="34" charset="0"/>
                </a:rPr>
                <a:t>ТЯЖЕЛАЯ  ИЗ  БИТУМНЫХ  ПЕСКОВ</a:t>
              </a:r>
            </a:p>
          </p:txBody>
        </p:sp>
        <p:sp>
          <p:nvSpPr>
            <p:cNvPr id="25" name="Rectangle 109">
              <a:extLst>
                <a:ext uri="{FF2B5EF4-FFF2-40B4-BE49-F238E27FC236}">
                  <a16:creationId xmlns:a16="http://schemas.microsoft.com/office/drawing/2014/main" id="{1C0CF895-EC89-924B-B035-B6607C32D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050220" y="4384319"/>
              <a:ext cx="2413221" cy="376849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dirty="0">
                  <a:solidFill>
                    <a:srgbClr val="FF0000"/>
                  </a:solidFill>
                  <a:latin typeface="Impact" panose="020B0806030902050204" pitchFamily="34" charset="0"/>
                </a:rPr>
                <a:t>СВЕРХТЯЖЕЛАЯ</a:t>
              </a:r>
            </a:p>
          </p:txBody>
        </p:sp>
        <p:sp>
          <p:nvSpPr>
            <p:cNvPr id="26" name="Rectangle 109">
              <a:extLst>
                <a:ext uri="{FF2B5EF4-FFF2-40B4-BE49-F238E27FC236}">
                  <a16:creationId xmlns:a16="http://schemas.microsoft.com/office/drawing/2014/main" id="{8E7F82B3-EEAA-DD44-AC4F-F3A1C6B20D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435436" y="4074726"/>
              <a:ext cx="1775874" cy="376849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dirty="0">
                  <a:solidFill>
                    <a:srgbClr val="FF0000"/>
                  </a:solidFill>
                  <a:latin typeface="Impact" panose="020B0806030902050204" pitchFamily="34" charset="0"/>
                </a:rPr>
                <a:t>СЛАНЦЕВАЯ</a:t>
              </a:r>
            </a:p>
          </p:txBody>
        </p:sp>
        <p:sp>
          <p:nvSpPr>
            <p:cNvPr id="27" name="Rectangle 109">
              <a:extLst>
                <a:ext uri="{FF2B5EF4-FFF2-40B4-BE49-F238E27FC236}">
                  <a16:creationId xmlns:a16="http://schemas.microsoft.com/office/drawing/2014/main" id="{B7A0C50B-1037-054D-B8DA-0AA8620E415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6855356" y="4654575"/>
              <a:ext cx="3351757" cy="659485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dirty="0">
                  <a:solidFill>
                    <a:srgbClr val="FF0000"/>
                  </a:solidFill>
                  <a:latin typeface="Impact" panose="020B0806030902050204" pitchFamily="34" charset="0"/>
                </a:rPr>
                <a:t>ЛЕГКАЯ ИЗ ПЛОТНЫХ ПОРОД</a:t>
              </a:r>
            </a:p>
          </p:txBody>
        </p:sp>
        <p:sp>
          <p:nvSpPr>
            <p:cNvPr id="28" name="AutoShape 116">
              <a:extLst>
                <a:ext uri="{FF2B5EF4-FFF2-40B4-BE49-F238E27FC236}">
                  <a16:creationId xmlns:a16="http://schemas.microsoft.com/office/drawing/2014/main" id="{962B22B6-6B68-0940-91A2-BD52E6AA7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7378" y="2817666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29" name="AutoShape 116">
              <a:extLst>
                <a:ext uri="{FF2B5EF4-FFF2-40B4-BE49-F238E27FC236}">
                  <a16:creationId xmlns:a16="http://schemas.microsoft.com/office/drawing/2014/main" id="{692ACF1A-EE12-BD4B-AA30-795818E2B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6024" y="2817666"/>
              <a:ext cx="287338" cy="490775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30" name="AutoShape 116">
              <a:extLst>
                <a:ext uri="{FF2B5EF4-FFF2-40B4-BE49-F238E27FC236}">
                  <a16:creationId xmlns:a16="http://schemas.microsoft.com/office/drawing/2014/main" id="{7531D91A-12A5-3E4C-B305-B9D340F95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8572" y="2807155"/>
              <a:ext cx="287338" cy="490775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31" name="AutoShape 116">
              <a:extLst>
                <a:ext uri="{FF2B5EF4-FFF2-40B4-BE49-F238E27FC236}">
                  <a16:creationId xmlns:a16="http://schemas.microsoft.com/office/drawing/2014/main" id="{2D09961D-44E2-B949-8492-A9401B87F9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71709" y="2786136"/>
              <a:ext cx="287338" cy="490776"/>
            </a:xfrm>
            <a:prstGeom prst="downArrow">
              <a:avLst>
                <a:gd name="adj1" fmla="val 50000"/>
                <a:gd name="adj2" fmla="val 78727"/>
              </a:avLst>
            </a:prstGeom>
            <a:solidFill>
              <a:srgbClr val="2323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ru-RU" sz="1800"/>
            </a:p>
          </p:txBody>
        </p:sp>
        <p:sp>
          <p:nvSpPr>
            <p:cNvPr id="33" name="Rectangle 110">
              <a:extLst>
                <a:ext uri="{FF2B5EF4-FFF2-40B4-BE49-F238E27FC236}">
                  <a16:creationId xmlns:a16="http://schemas.microsoft.com/office/drawing/2014/main" id="{B1BBCCB2-049F-B24D-B88F-9B8A03A6C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59505" y="4066543"/>
              <a:ext cx="1891267" cy="375059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dirty="0">
                  <a:solidFill>
                    <a:srgbClr val="632B37"/>
                  </a:solidFill>
                  <a:latin typeface="Impact" panose="020B0806030902050204" pitchFamily="34" charset="0"/>
                </a:rPr>
                <a:t>СЛАНЦЕВЫЙ</a:t>
              </a:r>
            </a:p>
          </p:txBody>
        </p:sp>
        <p:sp>
          <p:nvSpPr>
            <p:cNvPr id="35" name="Rectangle 109">
              <a:extLst>
                <a:ext uri="{FF2B5EF4-FFF2-40B4-BE49-F238E27FC236}">
                  <a16:creationId xmlns:a16="http://schemas.microsoft.com/office/drawing/2014/main" id="{0C4BCF4C-FA0C-6A44-A1A4-950F72CA6AE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6760" y="4015445"/>
              <a:ext cx="1598568" cy="376849"/>
            </a:xfrm>
            <a:prstGeom prst="rect">
              <a:avLst/>
            </a:prstGeom>
            <a:noFill/>
            <a:ln w="76200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ru-RU" altLang="ru-RU" sz="1800" dirty="0">
                  <a:solidFill>
                    <a:srgbClr val="632B37"/>
                  </a:solidFill>
                  <a:latin typeface="Impact" panose="020B0806030902050204" pitchFamily="34" charset="0"/>
                </a:rPr>
                <a:t>УГОЛЬНЫЙ</a:t>
              </a:r>
            </a:p>
          </p:txBody>
        </p:sp>
      </p:grpSp>
      <p:sp>
        <p:nvSpPr>
          <p:cNvPr id="32" name="Rectangle 108">
            <a:extLst>
              <a:ext uri="{FF2B5EF4-FFF2-40B4-BE49-F238E27FC236}">
                <a16:creationId xmlns:a16="http://schemas.microsoft.com/office/drawing/2014/main" id="{3079C20A-7CDA-AD41-B1BC-DA017614687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196642" y="4292854"/>
            <a:ext cx="1547812" cy="369888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rgbClr val="632B37"/>
                </a:solidFill>
                <a:latin typeface="Impact" panose="020B0806030902050204" pitchFamily="34" charset="0"/>
              </a:rPr>
              <a:t>ГАЗОГИДРАТЫ</a:t>
            </a:r>
          </a:p>
        </p:txBody>
      </p:sp>
    </p:spTree>
    <p:extLst>
      <p:ext uri="{BB962C8B-B14F-4D97-AF65-F5344CB8AC3E}">
        <p14:creationId xmlns:p14="http://schemas.microsoft.com/office/powerpoint/2010/main" val="183902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25345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pPr>
              <a:spcBef>
                <a:spcPct val="0"/>
              </a:spcBef>
            </a:pPr>
            <a:fld id="{55F4CD16-A51D-4309-8082-A072CA32ECA3}" type="slidenum">
              <a:rPr lang="ru-RU" b="1" i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ru-RU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27E2188-CB93-904F-B14B-B0175594F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4" y="130630"/>
            <a:ext cx="6149205" cy="15600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Распространение в России нетрадиционных и </a:t>
            </a:r>
            <a:r>
              <a:rPr lang="ru-RU" altLang="ru-RU" sz="28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трудноизвлекаемых</a:t>
            </a:r>
            <a:r>
              <a:rPr lang="ru-RU" altLang="ru-RU" sz="28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ＭＳ Ｐゴシック" panose="020B0600070205080204" pitchFamily="34" charset="-128"/>
              </a:rPr>
              <a:t> ресурсов газа (угольный, сланцевый и газогидратный) (ВНИИГАЗ)</a:t>
            </a:r>
            <a:endParaRPr lang="ru-RU" sz="2800" b="1" dirty="0">
              <a:solidFill>
                <a:schemeClr val="accent5"/>
              </a:solidFill>
              <a:latin typeface="+mn-lt"/>
            </a:endParaRPr>
          </a:p>
        </p:txBody>
      </p:sp>
      <p:pic>
        <p:nvPicPr>
          <p:cNvPr id="32" name="Picture 2" descr="O:\0231\Ухова\для презентации\рисунок для през.jpg">
            <a:extLst>
              <a:ext uri="{FF2B5EF4-FFF2-40B4-BE49-F238E27FC236}">
                <a16:creationId xmlns:a16="http://schemas.microsoft.com/office/drawing/2014/main" id="{35D162FB-10D3-4844-A6EF-AEC230782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622" y="1690690"/>
            <a:ext cx="8416747" cy="479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3137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078" y="282576"/>
            <a:ext cx="6015522" cy="1182687"/>
          </a:xfrm>
        </p:spPr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ru-RU" sz="2600" b="1" dirty="0">
                <a:solidFill>
                  <a:srgbClr val="0061AE"/>
                </a:solidFill>
                <a:latin typeface="+mn-lt"/>
              </a:rPr>
              <a:t>Существующие дополнительные стимулирующие контрактные формы неприменимы к недропользованию в Арктике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48492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fld id="{4FAB73BC-B049-4115-A692-8D63A059BFB8}" type="slidenum">
              <a:rPr lang="en-US" b="1" i="1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b="1" i="1" dirty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1757" y="1987605"/>
            <a:ext cx="1481788" cy="6338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rebuchet MS" panose="020B0603020202020204" pitchFamily="34" charset="0"/>
              </a:rPr>
              <a:t>ГЧП</a:t>
            </a:r>
          </a:p>
        </p:txBody>
      </p:sp>
      <p:sp>
        <p:nvSpPr>
          <p:cNvPr id="9" name="Овал 8"/>
          <p:cNvSpPr/>
          <p:nvPr/>
        </p:nvSpPr>
        <p:spPr>
          <a:xfrm>
            <a:off x="211757" y="2743198"/>
            <a:ext cx="1481786" cy="570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rebuchet MS" panose="020B0603020202020204" pitchFamily="34" charset="0"/>
              </a:rPr>
              <a:t>Концессии</a:t>
            </a:r>
          </a:p>
        </p:txBody>
      </p:sp>
      <p:sp>
        <p:nvSpPr>
          <p:cNvPr id="10" name="Овал 9"/>
          <p:cNvSpPr/>
          <p:nvPr/>
        </p:nvSpPr>
        <p:spPr>
          <a:xfrm>
            <a:off x="211757" y="3406018"/>
            <a:ext cx="1481787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rebuchet MS" panose="020B0603020202020204" pitchFamily="34" charset="0"/>
              </a:rPr>
              <a:t>СРП</a:t>
            </a:r>
          </a:p>
        </p:txBody>
      </p:sp>
      <p:sp>
        <p:nvSpPr>
          <p:cNvPr id="14" name="Овал 13"/>
          <p:cNvSpPr/>
          <p:nvPr/>
        </p:nvSpPr>
        <p:spPr>
          <a:xfrm>
            <a:off x="211757" y="4284060"/>
            <a:ext cx="1481786" cy="6546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rebuchet MS" panose="020B0603020202020204" pitchFamily="34" charset="0"/>
              </a:rPr>
              <a:t>ТОРы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211757" y="5008852"/>
            <a:ext cx="1481788" cy="6338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rebuchet MS" panose="020B0603020202020204" pitchFamily="34" charset="0"/>
              </a:rPr>
              <a:t>РИПы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1757" y="5838926"/>
            <a:ext cx="1497375" cy="6754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err="1">
                <a:latin typeface="Trebuchet MS" panose="020B0603020202020204" pitchFamily="34" charset="0"/>
              </a:rPr>
              <a:t>СПИКи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028653" y="1989146"/>
            <a:ext cx="1885950" cy="5663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rebuchet MS" panose="020B0603020202020204" pitchFamily="34" charset="0"/>
              </a:rPr>
              <a:t>Не применимы к недропользованию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43227" y="1987605"/>
            <a:ext cx="4521373" cy="12875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rebuchet MS" panose="020B0603020202020204" pitchFamily="34" charset="0"/>
              </a:rPr>
              <a:t>Установленные законодательством о ГЧП и концессиях условия, обязательства  и процедуры не могут быть адаптированы к недропользованию в силу специфики законодательства о недрах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28653" y="2656943"/>
            <a:ext cx="1885950" cy="61826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rebuchet MS" panose="020B0603020202020204" pitchFamily="34" charset="0"/>
              </a:rPr>
              <a:t>Не применимы к недропользованию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76699" y="3414319"/>
            <a:ext cx="4487901" cy="677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rebuchet MS" panose="020B0603020202020204" pitchFamily="34" charset="0"/>
              </a:rPr>
              <a:t>Для применения СРП в арктической зоне потребуется внесение «революционных» поправок в законодательство о СРП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28653" y="3447583"/>
            <a:ext cx="1885950" cy="6650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rebuchet MS" panose="020B0603020202020204" pitchFamily="34" charset="0"/>
              </a:rPr>
              <a:t>Не применимы к арктическим проектам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405574" y="4284060"/>
            <a:ext cx="4459026" cy="12053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latin typeface="Trebuchet MS" panose="020B0603020202020204" pitchFamily="34" charset="0"/>
            </a:endParaRPr>
          </a:p>
          <a:p>
            <a:pPr algn="ctr"/>
            <a:r>
              <a:rPr lang="ru-RU" sz="1300" dirty="0">
                <a:latin typeface="Trebuchet MS" panose="020B0603020202020204" pitchFamily="34" charset="0"/>
              </a:rPr>
              <a:t>Деятельность не может быть направлен на следующие цели: добыча и (или) переработка нефти, добыча природного газа и (или) газового конденсата, оказание услуг по транспортировке нефти и (или) нефтепродуктов, газа и (или) газового конденсата</a:t>
            </a:r>
          </a:p>
          <a:p>
            <a:pPr algn="ctr"/>
            <a:endParaRPr lang="ru-RU" sz="1300" dirty="0">
              <a:latin typeface="Trebuchet MS" panose="020B0603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040341" y="4294446"/>
            <a:ext cx="1874262" cy="59748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rebuchet MS" panose="020B0603020202020204" pitchFamily="34" charset="0"/>
              </a:rPr>
              <a:t>Не применимы к недропользованию в части УВС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028653" y="5060800"/>
            <a:ext cx="1885950" cy="58189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rebuchet MS" panose="020B0603020202020204" pitchFamily="34" charset="0"/>
              </a:rPr>
              <a:t>Не применимы к недропользованию в части УВС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040342" y="5928606"/>
            <a:ext cx="1874262" cy="540331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rebuchet MS" panose="020B0603020202020204" pitchFamily="34" charset="0"/>
              </a:rPr>
              <a:t>Не применимы к недропользованию 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709132" y="2285277"/>
            <a:ext cx="241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719522" y="4621760"/>
            <a:ext cx="241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754591" y="3748918"/>
            <a:ext cx="241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745500" y="2966072"/>
            <a:ext cx="241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1739003" y="5372532"/>
            <a:ext cx="241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1732509" y="6188749"/>
            <a:ext cx="24158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4022805" y="5111737"/>
            <a:ext cx="274566" cy="207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Скругленный прямоугольник 48"/>
          <p:cNvSpPr/>
          <p:nvPr/>
        </p:nvSpPr>
        <p:spPr>
          <a:xfrm>
            <a:off x="4440638" y="5563403"/>
            <a:ext cx="4423962" cy="10884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>
                <a:latin typeface="Trebuchet MS" panose="020B0603020202020204" pitchFamily="34" charset="0"/>
              </a:rPr>
              <a:t>Законодательство о </a:t>
            </a:r>
            <a:r>
              <a:rPr lang="ru-RU" sz="1300" dirty="0" err="1">
                <a:latin typeface="Trebuchet MS" panose="020B0603020202020204" pitchFamily="34" charset="0"/>
              </a:rPr>
              <a:t>СПИКах</a:t>
            </a:r>
            <a:r>
              <a:rPr lang="ru-RU" sz="1300" dirty="0">
                <a:latin typeface="Trebuchet MS" panose="020B0603020202020204" pitchFamily="34" charset="0"/>
              </a:rPr>
              <a:t> не совместимо с законодательством о недрах и не содержит необходимых стимулирующих условий, специфических для пользования недрами в Арктической зоне 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3992534" y="6177055"/>
            <a:ext cx="3506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992534" y="3769852"/>
            <a:ext cx="3506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3991632" y="2886266"/>
            <a:ext cx="274566" cy="207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3991632" y="2236404"/>
            <a:ext cx="274566" cy="207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993840" y="4592975"/>
            <a:ext cx="274566" cy="207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7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078" y="282576"/>
            <a:ext cx="6015522" cy="1182687"/>
          </a:xfrm>
        </p:spPr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ru-RU" sz="2800" b="1" dirty="0">
                <a:solidFill>
                  <a:srgbClr val="0061AE"/>
                </a:solidFill>
                <a:latin typeface="+mn-lt"/>
              </a:rPr>
              <a:t>Система Федеральных полигонов по НТРИЗ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48492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fld id="{4FAB73BC-B049-4115-A692-8D63A059BFB8}" type="slidenum">
              <a:rPr lang="en-US" b="1" i="1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b="1" i="1" dirty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51B79D25-0042-F547-8D69-E19271226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23434"/>
              </p:ext>
            </p:extLst>
          </p:nvPr>
        </p:nvGraphicFramePr>
        <p:xfrm>
          <a:off x="204717" y="1526573"/>
          <a:ext cx="8659883" cy="4987044"/>
        </p:xfrm>
        <a:graphic>
          <a:graphicData uri="http://schemas.openxmlformats.org/drawingml/2006/table">
            <a:tbl>
              <a:tblPr/>
              <a:tblGrid>
                <a:gridCol w="2347961">
                  <a:extLst>
                    <a:ext uri="{9D8B030D-6E8A-4147-A177-3AD203B41FA5}">
                      <a16:colId xmlns:a16="http://schemas.microsoft.com/office/drawing/2014/main" val="2287387728"/>
                    </a:ext>
                  </a:extLst>
                </a:gridCol>
                <a:gridCol w="2123398">
                  <a:extLst>
                    <a:ext uri="{9D8B030D-6E8A-4147-A177-3AD203B41FA5}">
                      <a16:colId xmlns:a16="http://schemas.microsoft.com/office/drawing/2014/main" val="2675783799"/>
                    </a:ext>
                  </a:extLst>
                </a:gridCol>
                <a:gridCol w="4188524">
                  <a:extLst>
                    <a:ext uri="{9D8B030D-6E8A-4147-A177-3AD203B41FA5}">
                      <a16:colId xmlns:a16="http://schemas.microsoft.com/office/drawing/2014/main" val="800455359"/>
                    </a:ext>
                  </a:extLst>
                </a:gridCol>
              </a:tblGrid>
              <a:tr h="77208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Регион размещения полигона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отложения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Локализация полигона и сотрудничество с </a:t>
                      </a:r>
                      <a:r>
                        <a:rPr kumimoji="0" lang="ru-RU" altLang="ru-RU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недропользователями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663276"/>
                  </a:ext>
                </a:extLst>
              </a:tr>
              <a:tr h="125836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Томская область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Баженовская свита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(нефть, газ)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Нераспределенный фонд по результатам выбора перспективных объектов, распределенный фонд совместно с региональными недропользователями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25457"/>
                  </a:ext>
                </a:extLst>
              </a:tr>
              <a:tr h="77208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Тюменская область, ХМАО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Баженовская свита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(нефть, газ)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Совместно с ОАО «Сургутнефтегаз», ОАО «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Газпромнефть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», 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Зарубежнефть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014457"/>
                  </a:ext>
                </a:extLst>
              </a:tr>
              <a:tr h="105968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Республика Башкортостан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Доманиковые отложения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(нефть)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Нераспределенный фонд по результатам выбора перспективных объектов, распределенный фонд совместно с ПАО «Роснефть» ОАО «</a:t>
                      </a:r>
                      <a:r>
                        <a:rPr kumimoji="0" lang="ru-RU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Башнефть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7727731"/>
                  </a:ext>
                </a:extLst>
              </a:tr>
              <a:tr h="1059680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Республика Татарстан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Доманиковые отложения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(нефть)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Нераспределенный фонд по результатам выбора перспективных объектов, распределенный фонд совместно с ОАО ОАО «Татнефть»</a:t>
                      </a:r>
                    </a:p>
                  </a:txBody>
                  <a:tcPr marL="99056" marR="99056"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29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59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078" y="195253"/>
            <a:ext cx="6015522" cy="1182687"/>
          </a:xfrm>
        </p:spPr>
        <p:txBody>
          <a:bodyPr>
            <a:noAutofit/>
          </a:bodyPr>
          <a:lstStyle/>
          <a:p>
            <a:pPr algn="ctr">
              <a:lnSpc>
                <a:spcPts val="2600"/>
              </a:lnSpc>
            </a:pPr>
            <a:r>
              <a:rPr lang="ru-RU" sz="2800" b="1" dirty="0">
                <a:solidFill>
                  <a:srgbClr val="0061AE"/>
                </a:solidFill>
                <a:latin typeface="+mn-lt"/>
              </a:rPr>
              <a:t>Система Федеральных полигонов по НТРИЗ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86600" y="6148492"/>
            <a:ext cx="2057400" cy="3651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spcBef>
                <a:spcPct val="0"/>
              </a:spcBef>
            </a:pPr>
            <a:fld id="{4FAB73BC-B049-4115-A692-8D63A059BFB8}" type="slidenum">
              <a:rPr lang="en-US" b="1" i="1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b="1" i="1" dirty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53856124-9C8D-584F-B283-22EA7D5E8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8560"/>
              </p:ext>
            </p:extLst>
          </p:nvPr>
        </p:nvGraphicFramePr>
        <p:xfrm>
          <a:off x="115888" y="1377940"/>
          <a:ext cx="8748712" cy="5249918"/>
        </p:xfrm>
        <a:graphic>
          <a:graphicData uri="http://schemas.openxmlformats.org/drawingml/2006/table">
            <a:tbl>
              <a:tblPr/>
              <a:tblGrid>
                <a:gridCol w="2373091">
                  <a:extLst>
                    <a:ext uri="{9D8B030D-6E8A-4147-A177-3AD203B41FA5}">
                      <a16:colId xmlns:a16="http://schemas.microsoft.com/office/drawing/2014/main" val="2312656147"/>
                    </a:ext>
                  </a:extLst>
                </a:gridCol>
                <a:gridCol w="2144827">
                  <a:extLst>
                    <a:ext uri="{9D8B030D-6E8A-4147-A177-3AD203B41FA5}">
                      <a16:colId xmlns:a16="http://schemas.microsoft.com/office/drawing/2014/main" val="3344890525"/>
                    </a:ext>
                  </a:extLst>
                </a:gridCol>
                <a:gridCol w="4230794">
                  <a:extLst>
                    <a:ext uri="{9D8B030D-6E8A-4147-A177-3AD203B41FA5}">
                      <a16:colId xmlns:a16="http://schemas.microsoft.com/office/drawing/2014/main" val="3794774532"/>
                    </a:ext>
                  </a:extLst>
                </a:gridCol>
              </a:tblGrid>
              <a:tr h="77490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Регион размещения полигона 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отложения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Локализация полигона и сотрудничество с недропользователями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56255"/>
                  </a:ext>
                </a:extLst>
              </a:tr>
              <a:tr h="1007648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Калининградская область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Нижнесилурийские сланцы (газ)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Нераспределенный фонд по результатам выбора перспективных объектов, распределенный фонд совместно с ОАО «Лукойл»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617679"/>
                  </a:ext>
                </a:extLst>
              </a:tr>
              <a:tr h="1376575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Иркутская область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Венд-кембрийские карбонатные отложения (нефть, газ)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Нераспределенный фонд по результатам выбора перспективных объектов, распределенный фонд совместно с ОАО  «Газпром», ОАО «Иркутская нефтяная компания», ОАО «Сургутнефтегаз» и др.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559623"/>
                  </a:ext>
                </a:extLst>
              </a:tr>
              <a:tr h="1160641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Арктический полигон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Юрско-меловые терригенные отложения (газ, нефть)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Нераспределенный фонд по результатам выбора перспективных объектов, распределенный фонд совместно с недропользователями региона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3065266"/>
                  </a:ext>
                </a:extLst>
              </a:tr>
              <a:tr h="774907"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Сахалинский шельф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Газогидраты и ПДК 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(subsea technology)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tc>
                  <a:txBody>
                    <a:bodyPr/>
                    <a:lstStyle>
                      <a:lvl1pPr defTabSz="457200" eaLnBrk="0" hangingPunct="0">
                        <a:spcBef>
                          <a:spcPct val="20000"/>
                        </a:spcBef>
                        <a:defRPr sz="20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 defTabSz="457200" eaLnBrk="0" hangingPunct="0">
                        <a:spcBef>
                          <a:spcPct val="20000"/>
                        </a:spcBef>
                        <a:defRPr sz="16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 eaLnBrk="0" hangingPunct="0">
                        <a:spcBef>
                          <a:spcPct val="30000"/>
                        </a:spcBef>
                        <a:buClr>
                          <a:srgbClr val="0033CC"/>
                        </a:buClr>
                        <a:buFont typeface="Wingdings" pitchFamily="2" charset="2"/>
                        <a:defRPr sz="1400" b="1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4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 eaLnBrk="0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lnSpc>
                          <a:spcPct val="7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33CC33"/>
                        </a:buClr>
                        <a:buFont typeface="Wingdings" pitchFamily="2" charset="2"/>
                        <a:defRPr kumimoji="1" sz="1000">
                          <a:solidFill>
                            <a:srgbClr val="1D3F8B"/>
                          </a:solidFill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Полигон международного статуса с привлечением зарубежных сервисных компаний (ОПК РФ, </a:t>
                      </a:r>
                      <a:r>
                        <a:rPr kumimoji="0" lang="en-US" altLang="ru-RU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Japex</a:t>
                      </a:r>
                      <a:r>
                        <a:rPr kumimoji="0" lang="en-US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 и др.)</a:t>
                      </a:r>
                    </a:p>
                  </a:txBody>
                  <a:tcPr marL="99072" marR="99072"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7004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110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7114</TotalTime>
  <Words>1520</Words>
  <Application>Microsoft Macintosh PowerPoint</Application>
  <PresentationFormat>Экран (4:3)</PresentationFormat>
  <Paragraphs>260</Paragraphs>
  <Slides>24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Georgia</vt:lpstr>
      <vt:lpstr>Helvetica Neue</vt:lpstr>
      <vt:lpstr>Impact</vt:lpstr>
      <vt:lpstr>Times New Roman</vt:lpstr>
      <vt:lpstr>Trebuchet MS</vt:lpstr>
      <vt:lpstr>Verdana</vt:lpstr>
      <vt:lpstr>Тема Office</vt:lpstr>
      <vt:lpstr>Презентация PowerPoint</vt:lpstr>
      <vt:lpstr>Презентация PowerPoint</vt:lpstr>
      <vt:lpstr>Главные центры по объему добычи газа и значимости для  ВИНК с госучастием, включая ПАО «Газпром»</vt:lpstr>
      <vt:lpstr>Презентация PowerPoint</vt:lpstr>
      <vt:lpstr>Классификационная схема нетрадиционных и трудноизвлекаемых ресурсов УВС</vt:lpstr>
      <vt:lpstr>Распространение в России нетрадиционных и трудноизвлекаемых ресурсов газа (угольный, сланцевый и газогидратный) (ВНИИГАЗ)</vt:lpstr>
      <vt:lpstr>Существующие дополнительные стимулирующие контрактные формы неприменимы к недропользованию в Арктике</vt:lpstr>
      <vt:lpstr>Система Федеральных полигонов по НТРИЗ</vt:lpstr>
      <vt:lpstr>Система Федеральных полигонов по НТРИЗ</vt:lpstr>
      <vt:lpstr>Консолидация и сегментация видов деятельности при освоении нетрадиционных и трудноизвлекаемых ресурсов УВС</vt:lpstr>
      <vt:lpstr>Структура развития МСБ газонефтедобычи в результате различных видов (направлений) деятельности  компаний-операторов </vt:lpstr>
      <vt:lpstr>Презентация PowerPoint</vt:lpstr>
      <vt:lpstr>Газовые ресурсы основных угольных бассейнов России, млрд м3 </vt:lpstr>
      <vt:lpstr>Соотношение между традиционными и нетрадиционными ресурсами газа в объеме осадочной макролинзы ЗСНГП  </vt:lpstr>
      <vt:lpstr> </vt:lpstr>
      <vt:lpstr>Презентация PowerPoint</vt:lpstr>
      <vt:lpstr>Презентация PowerPoint</vt:lpstr>
      <vt:lpstr>Новые технологии для апробации на опытных полигонах</vt:lpstr>
      <vt:lpstr>Возможные форматы работы в рамках создания и эксплуатации федеральных опытных полигонов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</vt:lpstr>
    </vt:vector>
  </TitlesOfParts>
  <Company>diakov.net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IF</dc:creator>
  <cp:lastModifiedBy>Роман Самсонов</cp:lastModifiedBy>
  <cp:revision>208</cp:revision>
  <dcterms:created xsi:type="dcterms:W3CDTF">2017-04-05T18:21:52Z</dcterms:created>
  <dcterms:modified xsi:type="dcterms:W3CDTF">2018-04-18T05:38:11Z</dcterms:modified>
</cp:coreProperties>
</file>