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4.xml" ContentType="application/vnd.openxmlformats-officedocument.themeOverrid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5.xml" ContentType="application/vnd.openxmlformats-officedocument.themeOverrid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8.xml" ContentType="application/vnd.openxmlformats-officedocument.theme+xml"/>
  <Override PartName="/ppt/theme/themeOverride6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3771" r:id="rId3"/>
    <p:sldMasterId id="2147484098" r:id="rId4"/>
    <p:sldMasterId id="2147484208" r:id="rId5"/>
    <p:sldMasterId id="2147484282" r:id="rId6"/>
    <p:sldMasterId id="2147484337" r:id="rId7"/>
    <p:sldMasterId id="2147484391" r:id="rId8"/>
  </p:sldMasterIdLst>
  <p:notesMasterIdLst>
    <p:notesMasterId r:id="rId26"/>
  </p:notesMasterIdLst>
  <p:handoutMasterIdLst>
    <p:handoutMasterId r:id="rId27"/>
  </p:handoutMasterIdLst>
  <p:sldIdLst>
    <p:sldId id="390" r:id="rId9"/>
    <p:sldId id="456" r:id="rId10"/>
    <p:sldId id="487" r:id="rId11"/>
    <p:sldId id="488" r:id="rId12"/>
    <p:sldId id="460" r:id="rId13"/>
    <p:sldId id="484" r:id="rId14"/>
    <p:sldId id="495" r:id="rId15"/>
    <p:sldId id="501" r:id="rId16"/>
    <p:sldId id="503" r:id="rId17"/>
    <p:sldId id="502" r:id="rId18"/>
    <p:sldId id="496" r:id="rId19"/>
    <p:sldId id="497" r:id="rId20"/>
    <p:sldId id="504" r:id="rId21"/>
    <p:sldId id="494" r:id="rId22"/>
    <p:sldId id="493" r:id="rId23"/>
    <p:sldId id="506" r:id="rId24"/>
    <p:sldId id="450" r:id="rId25"/>
  </p:sldIdLst>
  <p:sldSz cx="9144000" cy="5143500" type="screen16x9"/>
  <p:notesSz cx="6797675" cy="9928225"/>
  <p:defaultTextStyle>
    <a:defPPr>
      <a:defRPr lang="ru-RU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0EA00"/>
    <a:srgbClr val="E7F7FD"/>
    <a:srgbClr val="FF9933"/>
    <a:srgbClr val="6CD0F4"/>
    <a:srgbClr val="A2E1F8"/>
    <a:srgbClr val="C9EEFB"/>
    <a:srgbClr val="1593C5"/>
    <a:srgbClr val="004077"/>
    <a:srgbClr val="9DE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286" autoAdjust="0"/>
  </p:normalViewPr>
  <p:slideViewPr>
    <p:cSldViewPr>
      <p:cViewPr>
        <p:scale>
          <a:sx n="125" d="100"/>
          <a:sy n="125" d="100"/>
        </p:scale>
        <p:origin x="420" y="6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96473551637279E-2"/>
          <c:y val="0.18389967990035652"/>
          <c:w val="0.951785411721355"/>
          <c:h val="0.766979504909134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30B-4DC2-9C99-F035B7D0C339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280</c:v>
                </c:pt>
                <c:pt idx="1">
                  <c:v>1007</c:v>
                </c:pt>
                <c:pt idx="2">
                  <c:v>2314</c:v>
                </c:pt>
                <c:pt idx="3">
                  <c:v>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0B-4DC2-9C99-F035B7D0C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8462080"/>
        <c:axId val="698967744"/>
      </c:barChart>
      <c:catAx>
        <c:axId val="748462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698967744"/>
        <c:crosses val="min"/>
        <c:auto val="0"/>
        <c:lblAlgn val="ctr"/>
        <c:lblOffset val="100"/>
        <c:noMultiLvlLbl val="0"/>
      </c:catAx>
      <c:valAx>
        <c:axId val="698967744"/>
        <c:scaling>
          <c:orientation val="minMax"/>
          <c:max val="306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48462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69118139150108E-2"/>
          <c:y val="0"/>
          <c:w val="0.91671820029391882"/>
          <c:h val="0.82589540351414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всего проектов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3"/>
            <c:invertIfNegative val="0"/>
            <c:bubble3D val="0"/>
            <c:spPr>
              <a:pattFill prst="ltUpDiag">
                <a:fgClr>
                  <a:schemeClr val="tx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82A8-4FE7-8317-704DED40C8FB}"/>
              </c:ext>
            </c:extLst>
          </c:dPt>
          <c:cat>
            <c:numRef>
              <c:f>Лист1!$B$4:$B$7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D-4B5E-894E-A0A61CAE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749799936"/>
        <c:axId val="700262656"/>
      </c:barChart>
      <c:catAx>
        <c:axId val="7497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anchor="t" anchorCtr="0"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ru-RU"/>
          </a:p>
        </c:txPr>
        <c:crossAx val="700262656"/>
        <c:crosses val="autoZero"/>
        <c:auto val="1"/>
        <c:lblAlgn val="ctr"/>
        <c:lblOffset val="100"/>
        <c:noMultiLvlLbl val="0"/>
      </c:catAx>
      <c:valAx>
        <c:axId val="700262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979993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ГПН НТЦ</c:v>
                </c:pt>
              </c:strCache>
            </c:strRef>
          </c:tx>
          <c:cat>
            <c:numRef>
              <c:f>Лист1!$A$2:$A$4</c:f>
              <c:numCache>
                <c:formatCode>m/d/yyyy</c:formatCode>
                <c:ptCount val="3"/>
                <c:pt idx="0">
                  <c:v>42925</c:v>
                </c:pt>
                <c:pt idx="1">
                  <c:v>43291</c:v>
                </c:pt>
                <c:pt idx="2">
                  <c:v>43657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A-4823-9759-9FC6CB7558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ИЦ МФТИ</c:v>
                </c:pt>
              </c:strCache>
            </c:strRef>
          </c:tx>
          <c:cat>
            <c:numRef>
              <c:f>Лист1!$A$2:$A$4</c:f>
              <c:numCache>
                <c:formatCode>m/d/yyyy</c:formatCode>
                <c:ptCount val="3"/>
                <c:pt idx="0">
                  <c:v>42925</c:v>
                </c:pt>
                <c:pt idx="1">
                  <c:v>43291</c:v>
                </c:pt>
                <c:pt idx="2">
                  <c:v>43657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A-4823-9759-9FC6CB755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859904"/>
        <c:axId val="693892736"/>
      </c:areaChart>
      <c:dateAx>
        <c:axId val="772859904"/>
        <c:scaling>
          <c:orientation val="minMax"/>
        </c:scaling>
        <c:delete val="1"/>
        <c:axPos val="b"/>
        <c:numFmt formatCode="yyyy;@" sourceLinked="0"/>
        <c:majorTickMark val="out"/>
        <c:minorTickMark val="none"/>
        <c:tickLblPos val="nextTo"/>
        <c:crossAx val="693892736"/>
        <c:crosses val="autoZero"/>
        <c:auto val="1"/>
        <c:lblOffset val="100"/>
        <c:baseTimeUnit val="years"/>
      </c:dateAx>
      <c:valAx>
        <c:axId val="6938927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7728599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2167118849675487"/>
          <c:y val="0.75259300143357255"/>
          <c:w val="0.43670845273507153"/>
          <c:h val="0.17567581878758226"/>
        </c:manualLayout>
      </c:layout>
      <c:overlay val="0"/>
      <c:txPr>
        <a:bodyPr/>
        <a:lstStyle/>
        <a:p>
          <a:pPr>
            <a:defRPr sz="1200">
              <a:latin typeface="HeliosCond" panose="020B72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03D83-52AB-404B-B1DB-9A32C14005BC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AEFAC4BA-78F6-4B32-AA23-4CD9CFAEBCA2}">
      <dgm:prSet phldrT="[Text]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Альянсы с ВИНК</a:t>
          </a:r>
          <a:endParaRPr lang="ru-RU" dirty="0"/>
        </a:p>
      </dgm:t>
    </dgm:pt>
    <dgm:pt modelId="{DD7A7AB5-A3A6-4307-86A0-1B0E949C0910}" type="parTrans" cxnId="{73295115-97FA-4F07-A9BB-9B2D3FAA3D1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BDA8B8-BF43-4928-B434-8CAB0DE75155}" type="sibTrans" cxnId="{73295115-97FA-4F07-A9BB-9B2D3FAA3D1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E51031F-FCFD-424F-A3ED-830DACF4D0DD}">
      <dgm:prSet phldrT="[Text]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Научно-производственные партнерства</a:t>
          </a:r>
          <a:endParaRPr lang="ru-RU" dirty="0"/>
        </a:p>
      </dgm:t>
    </dgm:pt>
    <dgm:pt modelId="{D347DD18-5293-4009-AD60-306500032895}" type="parTrans" cxnId="{24091DC1-60DD-471C-B441-2E4A0B4C8B9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9D67D7-23AE-4AA6-854C-96E339030EBD}" type="sibTrans" cxnId="{24091DC1-60DD-471C-B441-2E4A0B4C8B9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022483A-D086-4B21-9F25-CD6067FED058}">
      <dgm:prSet phldrT="[Text]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Решение частных задач</a:t>
          </a:r>
          <a:endParaRPr lang="ru-RU" dirty="0"/>
        </a:p>
      </dgm:t>
    </dgm:pt>
    <dgm:pt modelId="{1AC58CA1-89DE-4418-8E86-EBDC81D85875}" type="parTrans" cxnId="{41AAED4E-9905-49FA-B167-AAD01A1262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5266012-7E39-499F-84DA-1CFE17786B8F}" type="sibTrans" cxnId="{41AAED4E-9905-49FA-B167-AAD01A1262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4BE773-23AE-44A0-978F-7E7F2385FE20}">
      <dgm:prSet phldrT="[Text]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mtClean="0"/>
            <a:t>Базовые кафедры в ВУЗах</a:t>
          </a:r>
          <a:endParaRPr lang="ru-RU" dirty="0"/>
        </a:p>
      </dgm:t>
    </dgm:pt>
    <dgm:pt modelId="{1414BC24-3392-40B9-8722-07F5750DAC30}" type="parTrans" cxnId="{3FABC07C-9132-48A0-90E3-72633A61F05F}">
      <dgm:prSet/>
      <dgm:spPr/>
      <dgm:t>
        <a:bodyPr/>
        <a:lstStyle/>
        <a:p>
          <a:endParaRPr lang="ru-RU"/>
        </a:p>
      </dgm:t>
    </dgm:pt>
    <dgm:pt modelId="{D40A2F04-4D34-4DB3-8AD2-C97643A9284F}" type="sibTrans" cxnId="{3FABC07C-9132-48A0-90E3-72633A61F05F}">
      <dgm:prSet/>
      <dgm:spPr/>
      <dgm:t>
        <a:bodyPr/>
        <a:lstStyle/>
        <a:p>
          <a:endParaRPr lang="ru-RU"/>
        </a:p>
      </dgm:t>
    </dgm:pt>
    <dgm:pt modelId="{C4DAAD49-8EED-4DEE-9840-08EE844DC253}">
      <dgm:prSet phldrT="[Text]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Консорциумы</a:t>
          </a:r>
          <a:endParaRPr lang="ru-RU" dirty="0"/>
        </a:p>
      </dgm:t>
    </dgm:pt>
    <dgm:pt modelId="{14B5C790-16B5-44C9-9196-71172FB83CDA}" type="parTrans" cxnId="{506369CF-CAA1-4F46-9F4B-2C6CDC0B925B}">
      <dgm:prSet/>
      <dgm:spPr/>
      <dgm:t>
        <a:bodyPr/>
        <a:lstStyle/>
        <a:p>
          <a:endParaRPr lang="ru-RU"/>
        </a:p>
      </dgm:t>
    </dgm:pt>
    <dgm:pt modelId="{84F9E91A-8677-49B5-8AB8-B2F1DD653AE9}" type="sibTrans" cxnId="{506369CF-CAA1-4F46-9F4B-2C6CDC0B925B}">
      <dgm:prSet/>
      <dgm:spPr/>
      <dgm:t>
        <a:bodyPr/>
        <a:lstStyle/>
        <a:p>
          <a:endParaRPr lang="ru-RU"/>
        </a:p>
      </dgm:t>
    </dgm:pt>
    <dgm:pt modelId="{1531B81A-53FE-4E40-9918-2D881B330256}">
      <dgm:prSet phldrT="[Text]" custT="1"/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00" dirty="0" smtClean="0">
              <a:solidFill>
                <a:srgbClr val="0070C0"/>
              </a:solidFill>
            </a:rPr>
            <a:t>Национальный проект</a:t>
          </a:r>
          <a:endParaRPr lang="ru-RU" sz="100" dirty="0">
            <a:solidFill>
              <a:srgbClr val="0070C0"/>
            </a:solidFill>
          </a:endParaRPr>
        </a:p>
      </dgm:t>
    </dgm:pt>
    <dgm:pt modelId="{57E75B0F-94D1-46B4-8F23-E7906317D9BD}" type="parTrans" cxnId="{71BCE8AF-D6D1-45EB-A8F8-192A71276546}">
      <dgm:prSet/>
      <dgm:spPr/>
      <dgm:t>
        <a:bodyPr/>
        <a:lstStyle/>
        <a:p>
          <a:endParaRPr lang="ru-RU"/>
        </a:p>
      </dgm:t>
    </dgm:pt>
    <dgm:pt modelId="{FF14B8CA-2E37-4EAC-BD0A-8181FC100582}" type="sibTrans" cxnId="{71BCE8AF-D6D1-45EB-A8F8-192A71276546}">
      <dgm:prSet/>
      <dgm:spPr/>
      <dgm:t>
        <a:bodyPr/>
        <a:lstStyle/>
        <a:p>
          <a:endParaRPr lang="ru-RU"/>
        </a:p>
      </dgm:t>
    </dgm:pt>
    <dgm:pt modelId="{BCFB7D4B-F793-4E2C-AEE9-D7E52BE07D54}" type="pres">
      <dgm:prSet presAssocID="{F5E03D83-52AB-404B-B1DB-9A32C14005BC}" presName="Name0" presStyleCnt="0">
        <dgm:presLayoutVars>
          <dgm:dir/>
          <dgm:animLvl val="lvl"/>
          <dgm:resizeHandles val="exact"/>
        </dgm:presLayoutVars>
      </dgm:prSet>
      <dgm:spPr/>
    </dgm:pt>
    <dgm:pt modelId="{9171D5D0-67AD-4FF9-87A8-A6194049A213}" type="pres">
      <dgm:prSet presAssocID="{1531B81A-53FE-4E40-9918-2D881B330256}" presName="Name8" presStyleCnt="0"/>
      <dgm:spPr/>
    </dgm:pt>
    <dgm:pt modelId="{D79F0581-E6BF-49BE-95BF-C2CA9116A58A}" type="pres">
      <dgm:prSet presAssocID="{1531B81A-53FE-4E40-9918-2D881B330256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F43A-FEB0-47E4-872A-4AD86516D747}" type="pres">
      <dgm:prSet presAssocID="{1531B81A-53FE-4E40-9918-2D881B3302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57193-401E-4B8D-BA48-424169981EF9}" type="pres">
      <dgm:prSet presAssocID="{C4DAAD49-8EED-4DEE-9840-08EE844DC253}" presName="Name8" presStyleCnt="0"/>
      <dgm:spPr/>
    </dgm:pt>
    <dgm:pt modelId="{F27A31F7-99EC-43F5-9700-3CA72C05D7F2}" type="pres">
      <dgm:prSet presAssocID="{C4DAAD49-8EED-4DEE-9840-08EE844DC253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7E5BB-A12E-425C-8D94-D36C1231DCC1}" type="pres">
      <dgm:prSet presAssocID="{C4DAAD49-8EED-4DEE-9840-08EE844DC2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56D65-46AC-4CA9-B716-483877930543}" type="pres">
      <dgm:prSet presAssocID="{D64BE773-23AE-44A0-978F-7E7F2385FE20}" presName="Name8" presStyleCnt="0"/>
      <dgm:spPr/>
    </dgm:pt>
    <dgm:pt modelId="{BB30F34A-D24F-437C-868D-A80D8A58F938}" type="pres">
      <dgm:prSet presAssocID="{D64BE773-23AE-44A0-978F-7E7F2385FE2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2B7C5-2EFD-45B8-B5B1-757FCDBDB9FE}" type="pres">
      <dgm:prSet presAssocID="{D64BE773-23AE-44A0-978F-7E7F2385FE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ACB78-4CEA-4EFA-9D45-69ADC4A0C036}" type="pres">
      <dgm:prSet presAssocID="{AEFAC4BA-78F6-4B32-AA23-4CD9CFAEBCA2}" presName="Name8" presStyleCnt="0"/>
      <dgm:spPr/>
    </dgm:pt>
    <dgm:pt modelId="{F82A5145-672A-48AD-9210-946D400789D4}" type="pres">
      <dgm:prSet presAssocID="{AEFAC4BA-78F6-4B32-AA23-4CD9CFAEBCA2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4837C-67A3-4E3A-AAC4-E3FAB666C73C}" type="pres">
      <dgm:prSet presAssocID="{AEFAC4BA-78F6-4B32-AA23-4CD9CFAEBC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742A5-855A-41C2-9BAA-C444C2991389}" type="pres">
      <dgm:prSet presAssocID="{3E51031F-FCFD-424F-A3ED-830DACF4D0DD}" presName="Name8" presStyleCnt="0"/>
      <dgm:spPr/>
    </dgm:pt>
    <dgm:pt modelId="{C5A39DC1-2D3D-4B61-9EBF-8501A5686DD7}" type="pres">
      <dgm:prSet presAssocID="{3E51031F-FCFD-424F-A3ED-830DACF4D0D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D5AC-8D50-4374-8542-8F9FC005E204}" type="pres">
      <dgm:prSet presAssocID="{3E51031F-FCFD-424F-A3ED-830DACF4D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1E8D4-3F44-42FB-9DFF-EA32F577B137}" type="pres">
      <dgm:prSet presAssocID="{8022483A-D086-4B21-9F25-CD6067FED058}" presName="Name8" presStyleCnt="0"/>
      <dgm:spPr/>
    </dgm:pt>
    <dgm:pt modelId="{358DA6FE-667B-4A73-9658-B8FCAB5E30A9}" type="pres">
      <dgm:prSet presAssocID="{8022483A-D086-4B21-9F25-CD6067FED058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AFA9A-312F-4AE7-9F45-1D0A600465AE}" type="pres">
      <dgm:prSet presAssocID="{8022483A-D086-4B21-9F25-CD6067FED0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7492D-96F2-4365-BFDB-E635564606A9}" type="presOf" srcId="{D64BE773-23AE-44A0-978F-7E7F2385FE20}" destId="{BB30F34A-D24F-437C-868D-A80D8A58F938}" srcOrd="0" destOrd="0" presId="urn:microsoft.com/office/officeart/2005/8/layout/pyramid1"/>
    <dgm:cxn modelId="{3F198C54-3A86-4127-9C23-9A5C175FFE60}" type="presOf" srcId="{AEFAC4BA-78F6-4B32-AA23-4CD9CFAEBCA2}" destId="{D984837C-67A3-4E3A-AAC4-E3FAB666C73C}" srcOrd="1" destOrd="0" presId="urn:microsoft.com/office/officeart/2005/8/layout/pyramid1"/>
    <dgm:cxn modelId="{C4512271-636D-4EF1-A5F8-F0FCE1547535}" type="presOf" srcId="{8022483A-D086-4B21-9F25-CD6067FED058}" destId="{398AFA9A-312F-4AE7-9F45-1D0A600465AE}" srcOrd="1" destOrd="0" presId="urn:microsoft.com/office/officeart/2005/8/layout/pyramid1"/>
    <dgm:cxn modelId="{3FABC07C-9132-48A0-90E3-72633A61F05F}" srcId="{F5E03D83-52AB-404B-B1DB-9A32C14005BC}" destId="{D64BE773-23AE-44A0-978F-7E7F2385FE20}" srcOrd="2" destOrd="0" parTransId="{1414BC24-3392-40B9-8722-07F5750DAC30}" sibTransId="{D40A2F04-4D34-4DB3-8AD2-C97643A9284F}"/>
    <dgm:cxn modelId="{73295115-97FA-4F07-A9BB-9B2D3FAA3D10}" srcId="{F5E03D83-52AB-404B-B1DB-9A32C14005BC}" destId="{AEFAC4BA-78F6-4B32-AA23-4CD9CFAEBCA2}" srcOrd="3" destOrd="0" parTransId="{DD7A7AB5-A3A6-4307-86A0-1B0E949C0910}" sibTransId="{51BDA8B8-BF43-4928-B434-8CAB0DE75155}"/>
    <dgm:cxn modelId="{3932FBA3-F383-4E02-AC3E-BFB98BAC27BC}" type="presOf" srcId="{D64BE773-23AE-44A0-978F-7E7F2385FE20}" destId="{4042B7C5-2EFD-45B8-B5B1-757FCDBDB9FE}" srcOrd="1" destOrd="0" presId="urn:microsoft.com/office/officeart/2005/8/layout/pyramid1"/>
    <dgm:cxn modelId="{C43C644D-3FB4-4DD4-95CD-052445A42DBE}" type="presOf" srcId="{1531B81A-53FE-4E40-9918-2D881B330256}" destId="{D79F0581-E6BF-49BE-95BF-C2CA9116A58A}" srcOrd="0" destOrd="0" presId="urn:microsoft.com/office/officeart/2005/8/layout/pyramid1"/>
    <dgm:cxn modelId="{506369CF-CAA1-4F46-9F4B-2C6CDC0B925B}" srcId="{F5E03D83-52AB-404B-B1DB-9A32C14005BC}" destId="{C4DAAD49-8EED-4DEE-9840-08EE844DC253}" srcOrd="1" destOrd="0" parTransId="{14B5C790-16B5-44C9-9196-71172FB83CDA}" sibTransId="{84F9E91A-8677-49B5-8AB8-B2F1DD653AE9}"/>
    <dgm:cxn modelId="{294D5AD3-73D5-4111-A7AB-F4FF01E1D886}" type="presOf" srcId="{C4DAAD49-8EED-4DEE-9840-08EE844DC253}" destId="{F27A31F7-99EC-43F5-9700-3CA72C05D7F2}" srcOrd="0" destOrd="0" presId="urn:microsoft.com/office/officeart/2005/8/layout/pyramid1"/>
    <dgm:cxn modelId="{24091DC1-60DD-471C-B441-2E4A0B4C8B9D}" srcId="{F5E03D83-52AB-404B-B1DB-9A32C14005BC}" destId="{3E51031F-FCFD-424F-A3ED-830DACF4D0DD}" srcOrd="4" destOrd="0" parTransId="{D347DD18-5293-4009-AD60-306500032895}" sibTransId="{7B9D67D7-23AE-4AA6-854C-96E339030EBD}"/>
    <dgm:cxn modelId="{F9AC84CE-659A-4E15-880D-3D9B97BF4CB0}" type="presOf" srcId="{AEFAC4BA-78F6-4B32-AA23-4CD9CFAEBCA2}" destId="{F82A5145-672A-48AD-9210-946D400789D4}" srcOrd="0" destOrd="0" presId="urn:microsoft.com/office/officeart/2005/8/layout/pyramid1"/>
    <dgm:cxn modelId="{590DDD54-8FE4-47F0-A8B7-BE0B174DDE53}" type="presOf" srcId="{3E51031F-FCFD-424F-A3ED-830DACF4D0DD}" destId="{C5A39DC1-2D3D-4B61-9EBF-8501A5686DD7}" srcOrd="0" destOrd="0" presId="urn:microsoft.com/office/officeart/2005/8/layout/pyramid1"/>
    <dgm:cxn modelId="{70F9A7FC-970A-4BAD-818F-4C9CB8F0D4B4}" type="presOf" srcId="{8022483A-D086-4B21-9F25-CD6067FED058}" destId="{358DA6FE-667B-4A73-9658-B8FCAB5E30A9}" srcOrd="0" destOrd="0" presId="urn:microsoft.com/office/officeart/2005/8/layout/pyramid1"/>
    <dgm:cxn modelId="{23352B85-AC99-44D2-B31F-80DE8834A42E}" type="presOf" srcId="{3E51031F-FCFD-424F-A3ED-830DACF4D0DD}" destId="{FDC1D5AC-8D50-4374-8542-8F9FC005E204}" srcOrd="1" destOrd="0" presId="urn:microsoft.com/office/officeart/2005/8/layout/pyramid1"/>
    <dgm:cxn modelId="{41AAED4E-9905-49FA-B167-AAD01A126293}" srcId="{F5E03D83-52AB-404B-B1DB-9A32C14005BC}" destId="{8022483A-D086-4B21-9F25-CD6067FED058}" srcOrd="5" destOrd="0" parTransId="{1AC58CA1-89DE-4418-8E86-EBDC81D85875}" sibTransId="{C5266012-7E39-499F-84DA-1CFE17786B8F}"/>
    <dgm:cxn modelId="{6E6D468D-522B-4F42-8775-A2F95A6352CC}" type="presOf" srcId="{C4DAAD49-8EED-4DEE-9840-08EE844DC253}" destId="{D767E5BB-A12E-425C-8D94-D36C1231DCC1}" srcOrd="1" destOrd="0" presId="urn:microsoft.com/office/officeart/2005/8/layout/pyramid1"/>
    <dgm:cxn modelId="{71BCE8AF-D6D1-45EB-A8F8-192A71276546}" srcId="{F5E03D83-52AB-404B-B1DB-9A32C14005BC}" destId="{1531B81A-53FE-4E40-9918-2D881B330256}" srcOrd="0" destOrd="0" parTransId="{57E75B0F-94D1-46B4-8F23-E7906317D9BD}" sibTransId="{FF14B8CA-2E37-4EAC-BD0A-8181FC100582}"/>
    <dgm:cxn modelId="{AFA035A8-7129-46C6-AB9A-71E2661AED13}" type="presOf" srcId="{1531B81A-53FE-4E40-9918-2D881B330256}" destId="{2051F43A-FEB0-47E4-872A-4AD86516D747}" srcOrd="1" destOrd="0" presId="urn:microsoft.com/office/officeart/2005/8/layout/pyramid1"/>
    <dgm:cxn modelId="{0B7BE32F-549D-4F23-9ADA-31FF2A3849E4}" type="presOf" srcId="{F5E03D83-52AB-404B-B1DB-9A32C14005BC}" destId="{BCFB7D4B-F793-4E2C-AEE9-D7E52BE07D54}" srcOrd="0" destOrd="0" presId="urn:microsoft.com/office/officeart/2005/8/layout/pyramid1"/>
    <dgm:cxn modelId="{E470EB8B-6B71-49C8-9AA0-BE8A9D72A5EB}" type="presParOf" srcId="{BCFB7D4B-F793-4E2C-AEE9-D7E52BE07D54}" destId="{9171D5D0-67AD-4FF9-87A8-A6194049A213}" srcOrd="0" destOrd="0" presId="urn:microsoft.com/office/officeart/2005/8/layout/pyramid1"/>
    <dgm:cxn modelId="{AFA91EBA-FBE5-471B-BB2A-0969D63909EE}" type="presParOf" srcId="{9171D5D0-67AD-4FF9-87A8-A6194049A213}" destId="{D79F0581-E6BF-49BE-95BF-C2CA9116A58A}" srcOrd="0" destOrd="0" presId="urn:microsoft.com/office/officeart/2005/8/layout/pyramid1"/>
    <dgm:cxn modelId="{6C51822E-29FF-4D44-8E6F-184368B2D85C}" type="presParOf" srcId="{9171D5D0-67AD-4FF9-87A8-A6194049A213}" destId="{2051F43A-FEB0-47E4-872A-4AD86516D747}" srcOrd="1" destOrd="0" presId="urn:microsoft.com/office/officeart/2005/8/layout/pyramid1"/>
    <dgm:cxn modelId="{03333093-A779-4633-883C-4B2165D1B549}" type="presParOf" srcId="{BCFB7D4B-F793-4E2C-AEE9-D7E52BE07D54}" destId="{91357193-401E-4B8D-BA48-424169981EF9}" srcOrd="1" destOrd="0" presId="urn:microsoft.com/office/officeart/2005/8/layout/pyramid1"/>
    <dgm:cxn modelId="{310F04F6-F7C8-4D04-AA15-BA8D0ABDCA33}" type="presParOf" srcId="{91357193-401E-4B8D-BA48-424169981EF9}" destId="{F27A31F7-99EC-43F5-9700-3CA72C05D7F2}" srcOrd="0" destOrd="0" presId="urn:microsoft.com/office/officeart/2005/8/layout/pyramid1"/>
    <dgm:cxn modelId="{7FB21A33-50F9-46F6-8FFC-84BEA791ABD4}" type="presParOf" srcId="{91357193-401E-4B8D-BA48-424169981EF9}" destId="{D767E5BB-A12E-425C-8D94-D36C1231DCC1}" srcOrd="1" destOrd="0" presId="urn:microsoft.com/office/officeart/2005/8/layout/pyramid1"/>
    <dgm:cxn modelId="{27D4192C-634D-4C8F-9658-6CFA030EC2C7}" type="presParOf" srcId="{BCFB7D4B-F793-4E2C-AEE9-D7E52BE07D54}" destId="{D4C56D65-46AC-4CA9-B716-483877930543}" srcOrd="2" destOrd="0" presId="urn:microsoft.com/office/officeart/2005/8/layout/pyramid1"/>
    <dgm:cxn modelId="{602DE382-D053-4A99-A615-1BF6F8C8EFEC}" type="presParOf" srcId="{D4C56D65-46AC-4CA9-B716-483877930543}" destId="{BB30F34A-D24F-437C-868D-A80D8A58F938}" srcOrd="0" destOrd="0" presId="urn:microsoft.com/office/officeart/2005/8/layout/pyramid1"/>
    <dgm:cxn modelId="{BBE51DEC-4D41-45CA-8AAE-A1B3887FBE32}" type="presParOf" srcId="{D4C56D65-46AC-4CA9-B716-483877930543}" destId="{4042B7C5-2EFD-45B8-B5B1-757FCDBDB9FE}" srcOrd="1" destOrd="0" presId="urn:microsoft.com/office/officeart/2005/8/layout/pyramid1"/>
    <dgm:cxn modelId="{2DC70F6A-BD08-40D2-BFDF-C270303B66FA}" type="presParOf" srcId="{BCFB7D4B-F793-4E2C-AEE9-D7E52BE07D54}" destId="{25CACB78-4CEA-4EFA-9D45-69ADC4A0C036}" srcOrd="3" destOrd="0" presId="urn:microsoft.com/office/officeart/2005/8/layout/pyramid1"/>
    <dgm:cxn modelId="{C79EDF21-F813-4092-B50D-63B448D2EE62}" type="presParOf" srcId="{25CACB78-4CEA-4EFA-9D45-69ADC4A0C036}" destId="{F82A5145-672A-48AD-9210-946D400789D4}" srcOrd="0" destOrd="0" presId="urn:microsoft.com/office/officeart/2005/8/layout/pyramid1"/>
    <dgm:cxn modelId="{E471A9CA-B01D-4891-B7EC-0B7A73278B20}" type="presParOf" srcId="{25CACB78-4CEA-4EFA-9D45-69ADC4A0C036}" destId="{D984837C-67A3-4E3A-AAC4-E3FAB666C73C}" srcOrd="1" destOrd="0" presId="urn:microsoft.com/office/officeart/2005/8/layout/pyramid1"/>
    <dgm:cxn modelId="{D51ED027-D4F0-4EC3-9C0C-8477BE8BC1AD}" type="presParOf" srcId="{BCFB7D4B-F793-4E2C-AEE9-D7E52BE07D54}" destId="{E6A742A5-855A-41C2-9BAA-C444C2991389}" srcOrd="4" destOrd="0" presId="urn:microsoft.com/office/officeart/2005/8/layout/pyramid1"/>
    <dgm:cxn modelId="{11DCD8F2-26ED-4B9A-83E0-1F315183696A}" type="presParOf" srcId="{E6A742A5-855A-41C2-9BAA-C444C2991389}" destId="{C5A39DC1-2D3D-4B61-9EBF-8501A5686DD7}" srcOrd="0" destOrd="0" presId="urn:microsoft.com/office/officeart/2005/8/layout/pyramid1"/>
    <dgm:cxn modelId="{28CA0859-51B0-4964-BD8D-8B978FF9A35D}" type="presParOf" srcId="{E6A742A5-855A-41C2-9BAA-C444C2991389}" destId="{FDC1D5AC-8D50-4374-8542-8F9FC005E204}" srcOrd="1" destOrd="0" presId="urn:microsoft.com/office/officeart/2005/8/layout/pyramid1"/>
    <dgm:cxn modelId="{A2E13EFD-775D-4D54-B0DB-5D103A7715D1}" type="presParOf" srcId="{BCFB7D4B-F793-4E2C-AEE9-D7E52BE07D54}" destId="{B3C1E8D4-3F44-42FB-9DFF-EA32F577B137}" srcOrd="5" destOrd="0" presId="urn:microsoft.com/office/officeart/2005/8/layout/pyramid1"/>
    <dgm:cxn modelId="{9F36F104-39B9-423F-83C1-135877D2A79D}" type="presParOf" srcId="{B3C1E8D4-3F44-42FB-9DFF-EA32F577B137}" destId="{358DA6FE-667B-4A73-9658-B8FCAB5E30A9}" srcOrd="0" destOrd="0" presId="urn:microsoft.com/office/officeart/2005/8/layout/pyramid1"/>
    <dgm:cxn modelId="{7D97800B-B141-49BE-8AEC-D659592F4D4B}" type="presParOf" srcId="{B3C1E8D4-3F44-42FB-9DFF-EA32F577B137}" destId="{398AFA9A-312F-4AE7-9F45-1D0A600465A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1346D-AC47-40D3-9580-B3FC2F043AD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0066BF-D835-44F7-ACDC-56AF7718B23A}">
      <dgm:prSet phldrT="[Текст]" custT="1"/>
      <dgm:spPr/>
      <dgm:t>
        <a:bodyPr/>
        <a:lstStyle/>
        <a:p>
          <a:r>
            <a:rPr lang="ru-RU" sz="1200" dirty="0" smtClean="0"/>
            <a:t>- Оценка компетенций преподавателей ВУЗа</a:t>
          </a:r>
        </a:p>
        <a:p>
          <a:r>
            <a:rPr lang="ru-RU" sz="1200" dirty="0" smtClean="0"/>
            <a:t>- Определение объемов НИР</a:t>
          </a:r>
        </a:p>
      </dgm:t>
    </dgm:pt>
    <dgm:pt modelId="{D2CBE960-1017-4ED8-A133-D589D317DAEB}" type="parTrans" cxnId="{049CC426-509A-4C22-A68E-BE6AC99DF6D3}">
      <dgm:prSet/>
      <dgm:spPr/>
      <dgm:t>
        <a:bodyPr/>
        <a:lstStyle/>
        <a:p>
          <a:endParaRPr lang="ru-RU"/>
        </a:p>
      </dgm:t>
    </dgm:pt>
    <dgm:pt modelId="{0504C286-D3B9-4297-864C-B0EDDB4D563D}" type="sibTrans" cxnId="{049CC426-509A-4C22-A68E-BE6AC99DF6D3}">
      <dgm:prSet/>
      <dgm:spPr/>
      <dgm:t>
        <a:bodyPr/>
        <a:lstStyle/>
        <a:p>
          <a:endParaRPr lang="ru-RU"/>
        </a:p>
      </dgm:t>
    </dgm:pt>
    <dgm:pt modelId="{6CBB52D1-D8A6-4BAA-871D-E9BBE1521F2B}">
      <dgm:prSet phldrT="[Текст]" custT="1"/>
      <dgm:spPr/>
      <dgm:t>
        <a:bodyPr/>
        <a:lstStyle/>
        <a:p>
          <a:r>
            <a:rPr lang="ru-RU" sz="1200" dirty="0" smtClean="0"/>
            <a:t>- Разработка совместно с ВУЗом программы;</a:t>
          </a:r>
        </a:p>
        <a:p>
          <a:r>
            <a:rPr lang="ru-RU" sz="1200" dirty="0" smtClean="0"/>
            <a:t>- Отбор абитуриентов.</a:t>
          </a:r>
        </a:p>
      </dgm:t>
    </dgm:pt>
    <dgm:pt modelId="{E0CD5948-3490-402C-AF4F-1C8DF35394EE}" type="parTrans" cxnId="{CB51736A-29BB-4DC2-AA32-DDE13E716282}">
      <dgm:prSet/>
      <dgm:spPr/>
      <dgm:t>
        <a:bodyPr/>
        <a:lstStyle/>
        <a:p>
          <a:endParaRPr lang="ru-RU"/>
        </a:p>
      </dgm:t>
    </dgm:pt>
    <dgm:pt modelId="{3C617A71-4E05-414C-8C99-DF642209552D}" type="sibTrans" cxnId="{CB51736A-29BB-4DC2-AA32-DDE13E716282}">
      <dgm:prSet/>
      <dgm:spPr/>
      <dgm:t>
        <a:bodyPr/>
        <a:lstStyle/>
        <a:p>
          <a:endParaRPr lang="ru-RU"/>
        </a:p>
      </dgm:t>
    </dgm:pt>
    <dgm:pt modelId="{F3350603-B77F-45CE-96FA-99101A786492}">
      <dgm:prSet phldrT="[Текст]" custT="1"/>
      <dgm:spPr/>
      <dgm:t>
        <a:bodyPr/>
        <a:lstStyle/>
        <a:p>
          <a:r>
            <a:rPr lang="ru-RU" sz="1200" dirty="0" smtClean="0"/>
            <a:t>- Принятие решения о форме программы (магистерская программа, базовая кафедра, доработка текущего УП)</a:t>
          </a:r>
        </a:p>
        <a:p>
          <a:r>
            <a:rPr lang="ru-RU" sz="1200" dirty="0" smtClean="0"/>
            <a:t>- Определение выделяемого ресурса</a:t>
          </a:r>
          <a:endParaRPr lang="ru-RU" sz="1200" dirty="0"/>
        </a:p>
      </dgm:t>
    </dgm:pt>
    <dgm:pt modelId="{96917852-A037-4310-8F78-B853C465E21A}" type="sibTrans" cxnId="{01284E31-CEF6-427C-868F-004C3E06A48D}">
      <dgm:prSet/>
      <dgm:spPr/>
      <dgm:t>
        <a:bodyPr/>
        <a:lstStyle/>
        <a:p>
          <a:endParaRPr lang="ru-RU"/>
        </a:p>
      </dgm:t>
    </dgm:pt>
    <dgm:pt modelId="{00556235-095F-4040-861D-BCB669552FC9}" type="parTrans" cxnId="{01284E31-CEF6-427C-868F-004C3E06A48D}">
      <dgm:prSet/>
      <dgm:spPr/>
      <dgm:t>
        <a:bodyPr/>
        <a:lstStyle/>
        <a:p>
          <a:endParaRPr lang="ru-RU"/>
        </a:p>
      </dgm:t>
    </dgm:pt>
    <dgm:pt modelId="{E8309825-455C-403D-A737-4856033662E5}" type="pres">
      <dgm:prSet presAssocID="{B8A1346D-AC47-40D3-9580-B3FC2F043AD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BEEC0-75B6-45F2-8A81-E711D1C0D375}" type="pres">
      <dgm:prSet presAssocID="{B8A1346D-AC47-40D3-9580-B3FC2F043AD2}" presName="arrow" presStyleLbl="bgShp" presStyleIdx="0" presStyleCnt="1" custScaleX="139918"/>
      <dgm:spPr>
        <a:solidFill>
          <a:schemeClr val="bg1">
            <a:lumMod val="95000"/>
          </a:schemeClr>
        </a:solidFill>
      </dgm:spPr>
    </dgm:pt>
    <dgm:pt modelId="{36A3A0E2-D812-45C3-9BA6-47084D2041BF}" type="pres">
      <dgm:prSet presAssocID="{B8A1346D-AC47-40D3-9580-B3FC2F043AD2}" presName="arrowDiagram3" presStyleCnt="0"/>
      <dgm:spPr/>
    </dgm:pt>
    <dgm:pt modelId="{DB13F37A-FE89-4A62-84DE-7C1899DE7AB1}" type="pres">
      <dgm:prSet presAssocID="{D30066BF-D835-44F7-ACDC-56AF7718B23A}" presName="bullet3a" presStyleLbl="node1" presStyleIdx="0" presStyleCnt="3" custLinFactX="-216164" custLinFactNeighborX="-300000" custLinFactNeighborY="8591"/>
      <dgm:spPr/>
    </dgm:pt>
    <dgm:pt modelId="{392A03F6-FD06-4E41-A0A2-3897B7C637AD}" type="pres">
      <dgm:prSet presAssocID="{D30066BF-D835-44F7-ACDC-56AF7718B23A}" presName="textBox3a" presStyleLbl="revTx" presStyleIdx="0" presStyleCnt="3" custScaleX="175234" custScaleY="118092" custLinFactNeighborX="-18054" custLinFactNeighborY="-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DD1F0-2C09-4752-967D-8DBA3A7EB61A}" type="pres">
      <dgm:prSet presAssocID="{F3350603-B77F-45CE-96FA-99101A786492}" presName="bullet3b" presStyleLbl="node1" presStyleIdx="1" presStyleCnt="3" custLinFactX="16110" custLinFactNeighborX="100000" custLinFactNeighborY="-40565"/>
      <dgm:spPr/>
    </dgm:pt>
    <dgm:pt modelId="{6C3AE1EC-6453-4DEF-814E-572829B5697E}" type="pres">
      <dgm:prSet presAssocID="{F3350603-B77F-45CE-96FA-99101A786492}" presName="textBox3b" presStyleLbl="revTx" presStyleIdx="1" presStyleCnt="3" custScaleX="240484" custScaleY="43337" custLinFactNeighborX="89686" custLinFactNeighborY="-2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BDB1-B7E3-4769-A66A-CE3D7796DBAC}" type="pres">
      <dgm:prSet presAssocID="{6CBB52D1-D8A6-4BAA-871D-E9BBE1521F2B}" presName="bullet3c" presStyleLbl="node1" presStyleIdx="2" presStyleCnt="3" custLinFactX="188115" custLinFactNeighborX="200000" custLinFactNeighborY="-17437"/>
      <dgm:spPr/>
    </dgm:pt>
    <dgm:pt modelId="{63051C41-ADF7-4F3F-8031-30F5255526DF}" type="pres">
      <dgm:prSet presAssocID="{6CBB52D1-D8A6-4BAA-871D-E9BBE1521F2B}" presName="textBox3c" presStyleLbl="revTx" presStyleIdx="2" presStyleCnt="3" custScaleX="177972" custScaleY="25972" custLinFactX="59614" custLinFactNeighborX="100000" custLinFactNeighborY="-40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A8158-9394-42E3-BD27-8ACFF3007698}" type="presOf" srcId="{F3350603-B77F-45CE-96FA-99101A786492}" destId="{6C3AE1EC-6453-4DEF-814E-572829B5697E}" srcOrd="0" destOrd="0" presId="urn:microsoft.com/office/officeart/2005/8/layout/arrow2"/>
    <dgm:cxn modelId="{01284E31-CEF6-427C-868F-004C3E06A48D}" srcId="{B8A1346D-AC47-40D3-9580-B3FC2F043AD2}" destId="{F3350603-B77F-45CE-96FA-99101A786492}" srcOrd="1" destOrd="0" parTransId="{00556235-095F-4040-861D-BCB669552FC9}" sibTransId="{96917852-A037-4310-8F78-B853C465E21A}"/>
    <dgm:cxn modelId="{EEAB53ED-CC15-4BB4-9C65-E75AB1DFC618}" type="presOf" srcId="{6CBB52D1-D8A6-4BAA-871D-E9BBE1521F2B}" destId="{63051C41-ADF7-4F3F-8031-30F5255526DF}" srcOrd="0" destOrd="0" presId="urn:microsoft.com/office/officeart/2005/8/layout/arrow2"/>
    <dgm:cxn modelId="{0EE549CE-26F1-4922-9DD1-0B4E34B02CA3}" type="presOf" srcId="{D30066BF-D835-44F7-ACDC-56AF7718B23A}" destId="{392A03F6-FD06-4E41-A0A2-3897B7C637AD}" srcOrd="0" destOrd="0" presId="urn:microsoft.com/office/officeart/2005/8/layout/arrow2"/>
    <dgm:cxn modelId="{CB51736A-29BB-4DC2-AA32-DDE13E716282}" srcId="{B8A1346D-AC47-40D3-9580-B3FC2F043AD2}" destId="{6CBB52D1-D8A6-4BAA-871D-E9BBE1521F2B}" srcOrd="2" destOrd="0" parTransId="{E0CD5948-3490-402C-AF4F-1C8DF35394EE}" sibTransId="{3C617A71-4E05-414C-8C99-DF642209552D}"/>
    <dgm:cxn modelId="{F8F9ACDE-3A20-462C-B8C7-60FCCF9E8028}" type="presOf" srcId="{B8A1346D-AC47-40D3-9580-B3FC2F043AD2}" destId="{E8309825-455C-403D-A737-4856033662E5}" srcOrd="0" destOrd="0" presId="urn:microsoft.com/office/officeart/2005/8/layout/arrow2"/>
    <dgm:cxn modelId="{049CC426-509A-4C22-A68E-BE6AC99DF6D3}" srcId="{B8A1346D-AC47-40D3-9580-B3FC2F043AD2}" destId="{D30066BF-D835-44F7-ACDC-56AF7718B23A}" srcOrd="0" destOrd="0" parTransId="{D2CBE960-1017-4ED8-A133-D589D317DAEB}" sibTransId="{0504C286-D3B9-4297-864C-B0EDDB4D563D}"/>
    <dgm:cxn modelId="{648371E5-E633-4409-9145-435A9CD4FAD2}" type="presParOf" srcId="{E8309825-455C-403D-A737-4856033662E5}" destId="{9C4BEEC0-75B6-45F2-8A81-E711D1C0D375}" srcOrd="0" destOrd="0" presId="urn:microsoft.com/office/officeart/2005/8/layout/arrow2"/>
    <dgm:cxn modelId="{85587653-5D50-46F9-8B32-427CB0EBAC23}" type="presParOf" srcId="{E8309825-455C-403D-A737-4856033662E5}" destId="{36A3A0E2-D812-45C3-9BA6-47084D2041BF}" srcOrd="1" destOrd="0" presId="urn:microsoft.com/office/officeart/2005/8/layout/arrow2"/>
    <dgm:cxn modelId="{495256F1-56E6-4DA8-9E9C-F5CF345BE1B8}" type="presParOf" srcId="{36A3A0E2-D812-45C3-9BA6-47084D2041BF}" destId="{DB13F37A-FE89-4A62-84DE-7C1899DE7AB1}" srcOrd="0" destOrd="0" presId="urn:microsoft.com/office/officeart/2005/8/layout/arrow2"/>
    <dgm:cxn modelId="{2535DD01-0F89-4241-A387-E75E2AE76F1E}" type="presParOf" srcId="{36A3A0E2-D812-45C3-9BA6-47084D2041BF}" destId="{392A03F6-FD06-4E41-A0A2-3897B7C637AD}" srcOrd="1" destOrd="0" presId="urn:microsoft.com/office/officeart/2005/8/layout/arrow2"/>
    <dgm:cxn modelId="{44FED9DD-E5F7-4AEB-AD4D-E0301FA8CF94}" type="presParOf" srcId="{36A3A0E2-D812-45C3-9BA6-47084D2041BF}" destId="{23FDD1F0-2C09-4752-967D-8DBA3A7EB61A}" srcOrd="2" destOrd="0" presId="urn:microsoft.com/office/officeart/2005/8/layout/arrow2"/>
    <dgm:cxn modelId="{D09A682C-3179-4BF0-87C4-2E45B8330E20}" type="presParOf" srcId="{36A3A0E2-D812-45C3-9BA6-47084D2041BF}" destId="{6C3AE1EC-6453-4DEF-814E-572829B5697E}" srcOrd="3" destOrd="0" presId="urn:microsoft.com/office/officeart/2005/8/layout/arrow2"/>
    <dgm:cxn modelId="{F281C6BE-690D-4DF5-99B3-46E22120ACC8}" type="presParOf" srcId="{36A3A0E2-D812-45C3-9BA6-47084D2041BF}" destId="{FB08BDB1-B7E3-4769-A66A-CE3D7796DBAC}" srcOrd="4" destOrd="0" presId="urn:microsoft.com/office/officeart/2005/8/layout/arrow2"/>
    <dgm:cxn modelId="{2A1F231C-381D-496D-8F1F-7CAFBDE65675}" type="presParOf" srcId="{36A3A0E2-D812-45C3-9BA6-47084D2041BF}" destId="{63051C41-ADF7-4F3F-8031-30F5255526D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0581-E6BF-49BE-95BF-C2CA9116A58A}">
      <dsp:nvSpPr>
        <dsp:cNvPr id="0" name=""/>
        <dsp:cNvSpPr/>
      </dsp:nvSpPr>
      <dsp:spPr>
        <a:xfrm>
          <a:off x="1963520" y="0"/>
          <a:ext cx="785407" cy="640022"/>
        </a:xfrm>
        <a:prstGeom prst="trapezoid">
          <a:avLst>
            <a:gd name="adj" fmla="val 613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 smtClean="0">
              <a:solidFill>
                <a:srgbClr val="0070C0"/>
              </a:solidFill>
            </a:rPr>
            <a:t>Национальный проект</a:t>
          </a:r>
          <a:endParaRPr lang="ru-RU" sz="100" kern="1200" dirty="0">
            <a:solidFill>
              <a:srgbClr val="0070C0"/>
            </a:solidFill>
          </a:endParaRPr>
        </a:p>
      </dsp:txBody>
      <dsp:txXfrm>
        <a:off x="1963520" y="0"/>
        <a:ext cx="785407" cy="640022"/>
      </dsp:txXfrm>
    </dsp:sp>
    <dsp:sp modelId="{F27A31F7-99EC-43F5-9700-3CA72C05D7F2}">
      <dsp:nvSpPr>
        <dsp:cNvPr id="0" name=""/>
        <dsp:cNvSpPr/>
      </dsp:nvSpPr>
      <dsp:spPr>
        <a:xfrm>
          <a:off x="1570816" y="640022"/>
          <a:ext cx="1570815" cy="640022"/>
        </a:xfrm>
        <a:prstGeom prst="trapezoid">
          <a:avLst>
            <a:gd name="adj" fmla="val 61358"/>
          </a:avLst>
        </a:prstGeom>
        <a:solidFill>
          <a:schemeClr val="accent3">
            <a:hueOff val="-2446450"/>
            <a:satOff val="-20000"/>
            <a:lumOff val="9804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Консорциумы</a:t>
          </a:r>
          <a:endParaRPr lang="ru-RU" sz="1200" kern="1200" dirty="0"/>
        </a:p>
      </dsp:txBody>
      <dsp:txXfrm>
        <a:off x="1845708" y="640022"/>
        <a:ext cx="1021030" cy="640022"/>
      </dsp:txXfrm>
    </dsp:sp>
    <dsp:sp modelId="{BB30F34A-D24F-437C-868D-A80D8A58F938}">
      <dsp:nvSpPr>
        <dsp:cNvPr id="0" name=""/>
        <dsp:cNvSpPr/>
      </dsp:nvSpPr>
      <dsp:spPr>
        <a:xfrm>
          <a:off x="1178112" y="1280045"/>
          <a:ext cx="2356224" cy="640022"/>
        </a:xfrm>
        <a:prstGeom prst="trapezoid">
          <a:avLst>
            <a:gd name="adj" fmla="val 61358"/>
          </a:avLst>
        </a:prstGeom>
        <a:solidFill>
          <a:schemeClr val="accent3">
            <a:hueOff val="-4892901"/>
            <a:satOff val="-40000"/>
            <a:lumOff val="19608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Базовые кафедры в ВУЗах</a:t>
          </a:r>
          <a:endParaRPr lang="ru-RU" sz="1200" kern="1200" dirty="0"/>
        </a:p>
      </dsp:txBody>
      <dsp:txXfrm>
        <a:off x="1590451" y="1280045"/>
        <a:ext cx="1531545" cy="640022"/>
      </dsp:txXfrm>
    </dsp:sp>
    <dsp:sp modelId="{F82A5145-672A-48AD-9210-946D400789D4}">
      <dsp:nvSpPr>
        <dsp:cNvPr id="0" name=""/>
        <dsp:cNvSpPr/>
      </dsp:nvSpPr>
      <dsp:spPr>
        <a:xfrm>
          <a:off x="785408" y="1920068"/>
          <a:ext cx="3141631" cy="640022"/>
        </a:xfrm>
        <a:prstGeom prst="trapezoid">
          <a:avLst>
            <a:gd name="adj" fmla="val 61358"/>
          </a:avLst>
        </a:prstGeom>
        <a:solidFill>
          <a:schemeClr val="accent3">
            <a:hueOff val="-7339352"/>
            <a:satOff val="-60000"/>
            <a:lumOff val="29411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Альянсы с ВИНК</a:t>
          </a:r>
          <a:endParaRPr lang="ru-RU" sz="1200" kern="1200" dirty="0"/>
        </a:p>
      </dsp:txBody>
      <dsp:txXfrm>
        <a:off x="1335193" y="1920068"/>
        <a:ext cx="2042060" cy="640022"/>
      </dsp:txXfrm>
    </dsp:sp>
    <dsp:sp modelId="{C5A39DC1-2D3D-4B61-9EBF-8501A5686DD7}">
      <dsp:nvSpPr>
        <dsp:cNvPr id="0" name=""/>
        <dsp:cNvSpPr/>
      </dsp:nvSpPr>
      <dsp:spPr>
        <a:xfrm>
          <a:off x="392704" y="2560090"/>
          <a:ext cx="3927039" cy="640022"/>
        </a:xfrm>
        <a:prstGeom prst="trapezoid">
          <a:avLst>
            <a:gd name="adj" fmla="val 61358"/>
          </a:avLst>
        </a:prstGeom>
        <a:solidFill>
          <a:schemeClr val="accent3">
            <a:hueOff val="-9785802"/>
            <a:satOff val="-80000"/>
            <a:lumOff val="39215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Научно-производственные партнерства</a:t>
          </a:r>
          <a:endParaRPr lang="ru-RU" sz="1200" kern="1200" dirty="0"/>
        </a:p>
      </dsp:txBody>
      <dsp:txXfrm>
        <a:off x="1079935" y="2560090"/>
        <a:ext cx="2552576" cy="640022"/>
      </dsp:txXfrm>
    </dsp:sp>
    <dsp:sp modelId="{358DA6FE-667B-4A73-9658-B8FCAB5E30A9}">
      <dsp:nvSpPr>
        <dsp:cNvPr id="0" name=""/>
        <dsp:cNvSpPr/>
      </dsp:nvSpPr>
      <dsp:spPr>
        <a:xfrm>
          <a:off x="0" y="3200113"/>
          <a:ext cx="4712447" cy="640022"/>
        </a:xfrm>
        <a:prstGeom prst="trapezoid">
          <a:avLst>
            <a:gd name="adj" fmla="val 61358"/>
          </a:avLst>
        </a:prstGeom>
        <a:solidFill>
          <a:schemeClr val="accent3">
            <a:hueOff val="-12232252"/>
            <a:satOff val="-100000"/>
            <a:lumOff val="49019"/>
            <a:alphaOff val="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Решение частных задач</a:t>
          </a:r>
          <a:endParaRPr lang="ru-RU" sz="1200" kern="1200" dirty="0"/>
        </a:p>
      </dsp:txBody>
      <dsp:txXfrm>
        <a:off x="824678" y="3200113"/>
        <a:ext cx="3063091" cy="640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BEEC0-75B6-45F2-8A81-E711D1C0D375}">
      <dsp:nvSpPr>
        <dsp:cNvPr id="0" name=""/>
        <dsp:cNvSpPr/>
      </dsp:nvSpPr>
      <dsp:spPr>
        <a:xfrm>
          <a:off x="3456384" y="-33635"/>
          <a:ext cx="5760638" cy="2573221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3F37A-FE89-4A62-84DE-7C1899DE7AB1}">
      <dsp:nvSpPr>
        <dsp:cNvPr id="0" name=""/>
        <dsp:cNvSpPr/>
      </dsp:nvSpPr>
      <dsp:spPr>
        <a:xfrm>
          <a:off x="4248472" y="1751597"/>
          <a:ext cx="107045" cy="107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03F6-FD06-4E41-A0A2-3897B7C637AD}">
      <dsp:nvSpPr>
        <dsp:cNvPr id="0" name=""/>
        <dsp:cNvSpPr/>
      </dsp:nvSpPr>
      <dsp:spPr>
        <a:xfrm>
          <a:off x="4320478" y="1719089"/>
          <a:ext cx="1681014" cy="87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2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Оценка компетенций преподавателей ВУЗа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Определение объемов НИР</a:t>
          </a:r>
        </a:p>
      </dsp:txBody>
      <dsp:txXfrm>
        <a:off x="4320478" y="1719089"/>
        <a:ext cx="1681014" cy="878203"/>
      </dsp:txXfrm>
    </dsp:sp>
    <dsp:sp modelId="{23FDD1F0-2C09-4752-967D-8DBA3A7EB61A}">
      <dsp:nvSpPr>
        <dsp:cNvPr id="0" name=""/>
        <dsp:cNvSpPr/>
      </dsp:nvSpPr>
      <dsp:spPr>
        <a:xfrm>
          <a:off x="5970572" y="964504"/>
          <a:ext cx="193506" cy="193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E1EC-6453-4DEF-814E-572829B5697E}">
      <dsp:nvSpPr>
        <dsp:cNvPr id="0" name=""/>
        <dsp:cNvSpPr/>
      </dsp:nvSpPr>
      <dsp:spPr>
        <a:xfrm>
          <a:off x="6034775" y="1122710"/>
          <a:ext cx="2376262" cy="6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Принятие решения о форме программы (магистерская программа, базовая кафедра, доработка текущего УП)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Определение выделяемого ресурса</a:t>
          </a:r>
          <a:endParaRPr lang="ru-RU" sz="1200" kern="1200" dirty="0"/>
        </a:p>
      </dsp:txBody>
      <dsp:txXfrm>
        <a:off x="6034775" y="1122710"/>
        <a:ext cx="2376262" cy="606645"/>
      </dsp:txXfrm>
    </dsp:sp>
    <dsp:sp modelId="{FB08BDB1-B7E3-4769-A66A-CE3D7796DBAC}">
      <dsp:nvSpPr>
        <dsp:cNvPr id="0" name=""/>
        <dsp:cNvSpPr/>
      </dsp:nvSpPr>
      <dsp:spPr>
        <a:xfrm>
          <a:off x="7920880" y="570725"/>
          <a:ext cx="267614" cy="267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51C41-ADF7-4F3F-8031-30F5255526DF}">
      <dsp:nvSpPr>
        <dsp:cNvPr id="0" name=""/>
        <dsp:cNvSpPr/>
      </dsp:nvSpPr>
      <dsp:spPr>
        <a:xfrm>
          <a:off x="8207979" y="695470"/>
          <a:ext cx="1758571" cy="46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80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Разработка совместно с ВУЗом программы;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Отбор абитуриентов.</a:t>
          </a:r>
        </a:p>
      </dsp:txBody>
      <dsp:txXfrm>
        <a:off x="8207979" y="695470"/>
        <a:ext cx="1758571" cy="46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0.41037</cdr:x>
      <cdr:y>0.09836</cdr:y>
    </cdr:from>
    <cdr:to>
      <cdr:x>0.41038</cdr:x>
      <cdr:y>0.16018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8964" y="428625"/>
          <a:ext cx="65" cy="2693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ts val="600"/>
            </a:spcBef>
          </a:pPr>
          <a:endParaRPr lang="ru-RU" sz="1200" dirty="0" smtClean="0"/>
        </a:p>
      </cdr:txBody>
    </cdr:sp>
  </cdr:relSizeAnchor>
  <cdr:relSizeAnchor xmlns:cdr="http://schemas.openxmlformats.org/drawingml/2006/chartDrawing">
    <cdr:from>
      <cdr:x>0.0169</cdr:x>
      <cdr:y>0</cdr:y>
    </cdr:from>
    <cdr:to>
      <cdr:x>0.01691</cdr:x>
      <cdr:y>0.12012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66774" y="0"/>
          <a:ext cx="6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600"/>
            </a:spcBef>
          </a:pPr>
          <a:endParaRPr lang="ru-RU" sz="1200" b="1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37C4A66-5EBD-495D-AEB8-CA806EBDBA2B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FD3472C-E6AC-40C8-B1BB-311D92B09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DE8AA4D-073E-4A75-AC4B-52C24698C7F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8D3F113-B885-455A-A6DD-BDBCCEED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2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3F113-B885-455A-A6DD-BDBCCEEDC1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3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Бюджет ТС, </a:t>
            </a:r>
            <a:r>
              <a:rPr lang="ru-RU" b="1" u="sng" dirty="0" err="1" smtClean="0"/>
              <a:t>млн.руб</a:t>
            </a:r>
            <a:r>
              <a:rPr lang="ru-RU" b="1" u="sng" dirty="0" smtClean="0"/>
              <a:t>. </a:t>
            </a:r>
            <a:r>
              <a:rPr lang="ru-RU" u="sng" dirty="0" smtClean="0"/>
              <a:t>        </a:t>
            </a:r>
          </a:p>
          <a:p>
            <a:r>
              <a:rPr lang="ru-RU" dirty="0" smtClean="0"/>
              <a:t>2015 – </a:t>
            </a:r>
            <a:r>
              <a:rPr lang="ru-RU" b="1" dirty="0" smtClean="0"/>
              <a:t>280</a:t>
            </a:r>
            <a:r>
              <a:rPr lang="ru-RU" dirty="0" smtClean="0"/>
              <a:t>     (7 </a:t>
            </a:r>
            <a:r>
              <a:rPr lang="ru-RU" dirty="0" err="1" smtClean="0"/>
              <a:t>проетов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2016 – 1 007  (11 проектов)</a:t>
            </a:r>
          </a:p>
          <a:p>
            <a:r>
              <a:rPr lang="ru-RU" dirty="0" smtClean="0"/>
              <a:t>2017 – 2 314  (17 проектов)</a:t>
            </a:r>
          </a:p>
          <a:p>
            <a:r>
              <a:rPr lang="ru-RU" dirty="0" smtClean="0"/>
              <a:t>2018 – </a:t>
            </a:r>
            <a:r>
              <a:rPr lang="ru-RU" b="1" dirty="0" smtClean="0"/>
              <a:t>3 062</a:t>
            </a:r>
            <a:r>
              <a:rPr lang="ru-RU" dirty="0" smtClean="0"/>
              <a:t>  (20 проектов)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3F113-B885-455A-A6DD-BDBCCEEDC1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9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63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63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1BF5-F6BC-4D0C-AF4D-2B85509A681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71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3F113-B885-455A-A6DD-BDBCCEEDC1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3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PowerLexis\Resources\images\bg\bg5speech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PowerLexis\Resources\images\bg\bg5speech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25" y="2733677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80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97"/>
            <a:ext cx="957932" cy="339473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4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445565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172405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303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2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2920605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49300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72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0"/>
            <a:ext cx="8569324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947468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303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46493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79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22268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79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74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930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78686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79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72" y="2923035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673097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72" y="951361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50" y="292864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79" y="292864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391585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9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75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79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64018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95" y="2950855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95" y="327859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2950855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4" y="327859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95" y="930917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95" y="125996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930917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4" y="125996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95" y="1332312"/>
            <a:ext cx="4175125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5" y="1332312"/>
            <a:ext cx="4176713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95" y="3351015"/>
            <a:ext cx="4175125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5" y="3351015"/>
            <a:ext cx="4176713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448656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95" y="4483676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4483676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95" y="2463738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2463738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95" y="940721"/>
            <a:ext cx="4175125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5" y="940721"/>
            <a:ext cx="4176713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95" y="2959352"/>
            <a:ext cx="4175125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5" y="2959352"/>
            <a:ext cx="4176713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448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79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40" y="951570"/>
            <a:ext cx="85603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9697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9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24859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951569"/>
            <a:ext cx="41611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82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0333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72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70344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2945137"/>
            <a:ext cx="267431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63" y="2945137"/>
            <a:ext cx="2673007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31172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27594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50" y="95136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50" y="292303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588099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26"/>
            <a:ext cx="417671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14397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40" y="951570"/>
            <a:ext cx="416111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2942324"/>
            <a:ext cx="416111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910564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81" y="951311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8" y="95449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8" y="228087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3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42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79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74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940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41481"/>
            <a:ext cx="8569325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5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77" y="1259962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69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44" y="1294918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8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27142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30921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137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70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175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46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29274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137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81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41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20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84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138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20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841358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52" y="951326"/>
            <a:ext cx="63722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906250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90" y="951321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90" y="2291382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90" y="3631460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437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951310"/>
            <a:ext cx="2700338" cy="24574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81" y="951310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3598068"/>
            <a:ext cx="8569326" cy="11608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66603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37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37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946514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845891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37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3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8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137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5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2918189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65687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84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84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4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111" y="2918189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946514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224072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1839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79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72" y="2923039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227474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35981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52" y="946513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52" y="2291419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52" y="3619468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495173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89" y="22747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77" y="9309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2599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26037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5" y="932319"/>
            <a:ext cx="1979613" cy="11409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66" y="1302596"/>
            <a:ext cx="6408737" cy="78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52" y="2652713"/>
            <a:ext cx="6372225" cy="2106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642503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8" y="930917"/>
            <a:ext cx="4140200" cy="270000"/>
          </a:xfrm>
        </p:spPr>
        <p:txBody>
          <a:bodyPr anchor="b"/>
          <a:lstStyle>
            <a:lvl1pPr marL="0" marR="0" indent="0" algn="l" defTabSz="914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7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542085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75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7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390215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84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84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137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137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54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54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84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8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8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137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13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5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5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137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294916"/>
            <a:ext cx="2700338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84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137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3313547"/>
            <a:ext cx="2700338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43795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85" y="1294917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17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85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85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90" y="3598070"/>
            <a:ext cx="5616811" cy="11608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961137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11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65255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1653649"/>
            <a:ext cx="8569325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434296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62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7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68915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84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137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84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137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21"/>
            <a:ext cx="856932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8589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72" y="951365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50" y="2928653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79" y="2928653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1991" tIns="71991" rIns="71991" bIns="71991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3598068"/>
            <a:ext cx="3960627" cy="1013734"/>
          </a:xfrm>
          <a:solidFill>
            <a:srgbClr val="FFFFFF">
              <a:alpha val="80000"/>
            </a:srgbClr>
          </a:solidFill>
        </p:spPr>
        <p:txBody>
          <a:bodyPr lIns="71991" tIns="71991" rIns="71991" bIns="71991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9148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11"/>
            <a:ext cx="8569325" cy="31326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53539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86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122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12"/>
            <a:ext cx="8569325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622773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72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72" y="2470122"/>
            <a:ext cx="8569325" cy="320183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72" y="4426100"/>
            <a:ext cx="8569325" cy="320922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957630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21"/>
            <a:ext cx="2700336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81" y="951310"/>
            <a:ext cx="5653087" cy="380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983147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72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возврата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и 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Shift+Tab.</a:t>
            </a:r>
            <a:endParaRPr lang="ru-RU" sz="120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0070BA"/>
                </a:solidFill>
              </a:rPr>
              <a:t>Первый </a:t>
            </a:r>
            <a:r>
              <a:rPr lang="ru-RU" sz="12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82802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25" y="2733677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90"/>
            <a:ext cx="957932" cy="339473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4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4455653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17240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31982"/>
            <a:ext cx="1575816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6" y="131982"/>
            <a:ext cx="1441100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3" y="303508"/>
            <a:ext cx="2394886" cy="46626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3315220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558060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1939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7" y="1910238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80" y="21689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6" y="177179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7" y="141231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80" y="165102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6" y="126434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7" y="166246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80" y="191000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6" y="151925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7" y="89771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80" y="11330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6" y="74022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21599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80" y="2427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6" y="202627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7" y="115739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80" y="139204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6" y="100466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7" y="242158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6" y="227361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80" y="26869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7" y="267649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80" y="294592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6" y="252852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3" y="399870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80" y="42408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6" y="385073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3" y="348410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80" y="37228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3" y="3326613"/>
            <a:ext cx="239361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3" y="451329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80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6" y="4355802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3" y="374378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80" y="398184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6" y="359105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3" y="295046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80" y="32049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6" y="278344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3" y="42488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80" y="449979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6" y="4105653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3" y="321966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7" name="line10"/>
          <p:cNvCxnSpPr/>
          <p:nvPr/>
        </p:nvCxnSpPr>
        <p:spPr>
          <a:xfrm>
            <a:off x="297680" y="346388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6" y="3057411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028001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28649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180349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06199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232048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2578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154499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28374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3095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335447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361297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387146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412996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438846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794979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958635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733725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3748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9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75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79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951310"/>
            <a:ext cx="8569325" cy="1188380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193747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161713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26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555312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721567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2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2920605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871291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72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0"/>
            <a:ext cx="8569324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640103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303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958889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79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69336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79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74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924" y="951326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927570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79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72" y="2923032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71545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72" y="951358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50" y="292864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79" y="292864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8119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40" y="951571"/>
            <a:ext cx="85603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9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75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79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042734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95" y="2950855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95" y="327859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2950855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4" y="327859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95" y="930917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95" y="125996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930917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4" y="125996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95" y="1332312"/>
            <a:ext cx="4175125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5" y="1332312"/>
            <a:ext cx="4176713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95" y="3351012"/>
            <a:ext cx="4175125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5" y="3351012"/>
            <a:ext cx="4176713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780144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95" y="4483676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4483676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95" y="2463738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2463738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95" y="940721"/>
            <a:ext cx="4175125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5" y="940721"/>
            <a:ext cx="4176713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95" y="2959352"/>
            <a:ext cx="4175125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5" y="2959352"/>
            <a:ext cx="4176713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636269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40" y="951570"/>
            <a:ext cx="85603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9689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9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965692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951569"/>
            <a:ext cx="41611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82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55611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72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626159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2945137"/>
            <a:ext cx="267431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63" y="2945137"/>
            <a:ext cx="2673007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759507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010676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50" y="95135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50" y="2923032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6288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70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9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26"/>
            <a:ext cx="417671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941165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40" y="951570"/>
            <a:ext cx="416111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2942324"/>
            <a:ext cx="416111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10858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81" y="951311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8" y="95449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8" y="228087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3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390561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41481"/>
            <a:ext cx="8569325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5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77" y="1259962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66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44" y="1294918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8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723627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30921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131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70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169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46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918164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131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81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41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20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84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132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20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539991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52" y="951326"/>
            <a:ext cx="63722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341142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90" y="951321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90" y="2291382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90" y="3631457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040211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951310"/>
            <a:ext cx="2700338" cy="24574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81" y="951310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3598068"/>
            <a:ext cx="8569326" cy="11608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525588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31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31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946514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0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951570"/>
            <a:ext cx="41611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82" y="951326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31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3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8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131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5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2918189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984289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84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84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4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111" y="2918189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946514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181294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650057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2274739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3598118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52" y="946513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52" y="2291419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52" y="3619468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109049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89" y="22747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77" y="9309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2599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26037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5" y="932319"/>
            <a:ext cx="1979613" cy="11409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66" y="1302593"/>
            <a:ext cx="6408737" cy="78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52" y="2652713"/>
            <a:ext cx="6372225" cy="2106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53523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8" y="930917"/>
            <a:ext cx="4140200" cy="270000"/>
          </a:xfrm>
        </p:spPr>
        <p:txBody>
          <a:bodyPr anchor="b"/>
          <a:lstStyle>
            <a:lvl1pPr marL="0" marR="0" indent="0" algn="l" defTabSz="914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7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596917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75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7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772651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84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84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131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131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54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54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84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8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8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131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13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5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5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131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294916"/>
            <a:ext cx="2700338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84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131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3313547"/>
            <a:ext cx="2700338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366658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85" y="1294917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17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85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85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90" y="3598070"/>
            <a:ext cx="5616811" cy="11608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47424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11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0994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72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1653649"/>
            <a:ext cx="8569325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66895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62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7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486129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84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131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84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131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21"/>
            <a:ext cx="856932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93376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1991" tIns="71991" rIns="71991" bIns="71991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3598068"/>
            <a:ext cx="3960627" cy="1013734"/>
          </a:xfrm>
          <a:solidFill>
            <a:srgbClr val="FFFFFF">
              <a:alpha val="80000"/>
            </a:srgbClr>
          </a:solidFill>
        </p:spPr>
        <p:txBody>
          <a:bodyPr lIns="71991" tIns="71991" rIns="71991" bIns="71991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960971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2"/>
            <a:ext cx="8569325" cy="513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11"/>
            <a:ext cx="8569325" cy="31326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507704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86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122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12"/>
            <a:ext cx="8569325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874509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72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72" y="2470122"/>
            <a:ext cx="8569325" cy="320183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72" y="4426100"/>
            <a:ext cx="8569325" cy="320922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39817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21"/>
            <a:ext cx="2700336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81" y="951310"/>
            <a:ext cx="5653087" cy="380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849254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72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возврата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и 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Shift+Tab.</a:t>
            </a:r>
            <a:endParaRPr lang="ru-RU" sz="120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0070BA"/>
                </a:solidFill>
              </a:rPr>
              <a:t>Первый </a:t>
            </a:r>
            <a:r>
              <a:rPr lang="ru-RU" sz="12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831191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3867E7A1-484C-47E0-AC19-30AF11DBF002}" type="datetimeFigureOut">
              <a:rPr lang="ru-RU" smtClean="0">
                <a:solidFill>
                  <a:srgbClr val="3C3C3C"/>
                </a:solidFill>
              </a:rPr>
              <a:pPr/>
              <a:t>16.04.2018</a:t>
            </a:fld>
            <a:endParaRPr lang="ru-RU">
              <a:solidFill>
                <a:srgbClr val="3C3C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112EFE91-9CE8-43DF-AA08-3D14C1CE163E}" type="slidenum">
              <a:rPr lang="ru-RU" smtClean="0">
                <a:solidFill>
                  <a:srgbClr val="3C3C3C"/>
                </a:solidFill>
              </a:rPr>
              <a:pPr/>
              <a:t>‹#›</a:t>
            </a:fld>
            <a:endParaRPr 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2945137"/>
            <a:ext cx="267431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63" y="2945137"/>
            <a:ext cx="2673007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78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21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902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944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064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07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07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466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3207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19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70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50" y="292303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4" y="273861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88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TitleSlid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24" y="2733677"/>
            <a:ext cx="4284663" cy="13514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700" b="0">
                <a:solidFill>
                  <a:schemeClr val="bg2">
                    <a:lumMod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4455653"/>
            <a:ext cx="3924622" cy="135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7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4314029"/>
            <a:ext cx="3924622" cy="135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7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172404"/>
            <a:ext cx="3924622" cy="135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7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предприятия</a:t>
            </a:r>
          </a:p>
        </p:txBody>
      </p:sp>
      <p:grpSp>
        <p:nvGrpSpPr>
          <p:cNvPr id="41" name="TitleLogoRus"/>
          <p:cNvGrpSpPr>
            <a:grpSpLocks noChangeAspect="1"/>
          </p:cNvGrpSpPr>
          <p:nvPr userDrawn="1"/>
        </p:nvGrpSpPr>
        <p:grpSpPr bwMode="auto">
          <a:xfrm>
            <a:off x="7976937" y="4348962"/>
            <a:ext cx="817062" cy="386069"/>
            <a:chOff x="264" y="1159"/>
            <a:chExt cx="3492" cy="1650"/>
          </a:xfrm>
          <a:solidFill>
            <a:srgbClr val="0070BA"/>
          </a:solidFill>
        </p:grpSpPr>
        <p:sp>
          <p:nvSpPr>
            <p:cNvPr id="4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5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5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5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  <p:sp>
          <p:nvSpPr>
            <p:cNvPr id="5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srgbClr val="3C3C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7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47550"/>
            <a:ext cx="7886700" cy="4578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924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1">
          <p15:clr>
            <a:srgbClr val="FBAE40"/>
          </p15:clr>
        </p15:guide>
        <p15:guide id="2" pos="7439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47550"/>
            <a:ext cx="7886700" cy="4578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992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1">
          <p15:clr>
            <a:srgbClr val="FBAE40"/>
          </p15:clr>
        </p15:guide>
        <p15:guide id="2" pos="7439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47550"/>
            <a:ext cx="7886700" cy="4578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293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1">
          <p15:clr>
            <a:srgbClr val="FBAE40"/>
          </p15:clr>
        </p15:guide>
        <p15:guide id="2" pos="7439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47550"/>
            <a:ext cx="7886700" cy="4578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18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388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1">
          <p15:clr>
            <a:srgbClr val="FBAE40"/>
          </p15:clr>
        </p15:guide>
        <p15:guide id="2" pos="7439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7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1" y="44541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98"/>
              <a:endParaRPr lang="ru-RU" sz="1400">
                <a:solidFill>
                  <a:prstClr val="white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23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  <a:noAutofit/>
          </a:bodyPr>
          <a:lstStyle/>
          <a:p>
            <a:pPr defTabSz="685698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57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7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57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57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7047398" y="87474"/>
            <a:ext cx="1280799" cy="258518"/>
          </a:xfrm>
          <a:prstGeom prst="rect">
            <a:avLst/>
          </a:prstGeom>
          <a:noFill/>
        </p:spPr>
        <p:txBody>
          <a:bodyPr wrap="none" lIns="0" tIns="45713" rIns="0" bIns="45713" rtlCol="0">
            <a:spAutoFit/>
          </a:bodyPr>
          <a:lstStyle/>
          <a:p>
            <a:pPr algn="ctr" defTabSz="685698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E7E6E6"/>
                </a:solidFill>
              </a:rPr>
              <a:t>Коммерческая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7123539" y="87474"/>
            <a:ext cx="1128514" cy="258518"/>
          </a:xfrm>
          <a:prstGeom prst="rect">
            <a:avLst/>
          </a:prstGeom>
          <a:noFill/>
        </p:spPr>
        <p:txBody>
          <a:bodyPr wrap="none" lIns="0" tIns="45713" rIns="0" bIns="45713" rtlCol="0">
            <a:spAutoFit/>
          </a:bodyPr>
          <a:lstStyle/>
          <a:p>
            <a:pPr algn="ctr" defTabSz="685698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E7E6E6"/>
                </a:solidFill>
              </a:rPr>
              <a:t>Конфиденциально</a:t>
            </a:r>
            <a:endParaRPr lang="ru-RU" sz="1100" b="1" dirty="0" smtClean="0">
              <a:solidFill>
                <a:srgbClr val="E7E6E6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3" y="303520"/>
            <a:ext cx="2394886" cy="466267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685698">
              <a:lnSpc>
                <a:spcPct val="90000"/>
              </a:lnSpc>
            </a:pPr>
            <a:r>
              <a:rPr lang="ru-RU" sz="900" smtClean="0">
                <a:solidFill>
                  <a:srgbClr val="E7E6E6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E7E6E6"/>
                </a:solidFill>
              </a:rPr>
              <a:t>общество</a:t>
            </a:r>
            <a:br>
              <a:rPr lang="ru-RU" sz="900" dirty="0" smtClean="0">
                <a:solidFill>
                  <a:srgbClr val="E7E6E6"/>
                </a:solidFill>
              </a:rPr>
            </a:br>
            <a:r>
              <a:rPr lang="ru-RU" sz="900" dirty="0" smtClean="0">
                <a:solidFill>
                  <a:srgbClr val="E7E6E6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E7E6E6"/>
                </a:solidFill>
              </a:rPr>
            </a:br>
            <a:r>
              <a:rPr lang="ru-RU" sz="900" dirty="0" smtClean="0">
                <a:solidFill>
                  <a:srgbClr val="E7E6E6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3225130048"/>
      </p:ext>
    </p:extLst>
  </p:cSld>
  <p:clrMapOvr>
    <a:masterClrMapping/>
  </p:clrMapOvr>
  <p:hf sldNum="0"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5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>
            <a:noAutofit/>
          </a:bodyPr>
          <a:lstStyle/>
          <a:p>
            <a:pPr algn="ctr" defTabSz="685698">
              <a:spcBef>
                <a:spcPts val="800"/>
              </a:spcBef>
            </a:pPr>
            <a:endParaRPr lang="ru-RU" sz="2200" dirty="0" smtClean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61" y="1239603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70" y="2211730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685698"/>
            <a:endParaRPr lang="ru-RU" sz="10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1" y="3939102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0" rIns="91426" bIns="45713" rtlCol="0" anchor="b"/>
          <a:lstStyle/>
          <a:p>
            <a:pPr defTabSz="914243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16829299"/>
      </p:ext>
    </p:extLst>
  </p:cSld>
  <p:clrMapOvr>
    <a:masterClrMapping/>
  </p:clrMapOvr>
  <p:hf sldNum="0"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18" y="2733677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55"/>
            <a:ext cx="957932" cy="339473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23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4455653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17240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31982"/>
            <a:ext cx="1575816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6" y="131982"/>
            <a:ext cx="1441100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3" y="303508"/>
            <a:ext cx="2394886" cy="46626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110605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5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50" y="951366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50" y="2923039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057918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159846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7" y="1910238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79" y="21689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6" y="177179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7" y="141231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79" y="165102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6" y="126434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7" y="166246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79" y="191000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6" y="151925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7" y="89771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79" y="11330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6" y="74022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21599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79" y="2427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6" y="202627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7" y="115739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79" y="139204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6" y="100466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7" y="242158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6" y="227361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79" y="26869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7" y="267649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79" y="294592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6" y="252852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3" y="399870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79" y="42408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6" y="385073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3" y="348410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79" y="37228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3" y="3326613"/>
            <a:ext cx="239361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3" y="451329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79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6" y="4355802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3" y="374378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79" y="398184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6" y="359105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3" y="295046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79" y="32049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6" y="278344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3" y="42488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79" y="449979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6" y="4105653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3" y="321966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7" name="line10"/>
          <p:cNvCxnSpPr/>
          <p:nvPr/>
        </p:nvCxnSpPr>
        <p:spPr>
          <a:xfrm>
            <a:off x="297679" y="346388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6" y="3057411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028001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28649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180349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06199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232048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2578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154499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28374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3095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335447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361297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387146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412996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438846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663459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1958635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50" y="2733690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864228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951310"/>
            <a:ext cx="8569325" cy="1188380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50" y="2193712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424506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24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993810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50" y="951324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24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035203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2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2920605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179657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50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0"/>
            <a:ext cx="8569324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616590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50" y="951323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2997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562508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7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61" y="951323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9721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5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26"/>
            <a:ext cx="417671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48" y="951323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52" y="951323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54" y="951323"/>
            <a:ext cx="269133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955869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61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7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325343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50" y="951323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50" y="292861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61" y="292861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665822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9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73" y="2950371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61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71532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61" y="2950855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61" y="327859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2950855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4" y="327859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61" y="930917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61" y="125996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930917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4" y="125996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61" y="1332312"/>
            <a:ext cx="4175125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3" y="1332312"/>
            <a:ext cx="4176713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61" y="3350977"/>
            <a:ext cx="4175125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3" y="3350977"/>
            <a:ext cx="4176713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8091435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61" y="4483676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4483676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61" y="2463738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2463738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61" y="940721"/>
            <a:ext cx="4175125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73" y="940721"/>
            <a:ext cx="4176713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61" y="2959352"/>
            <a:ext cx="4175125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73" y="2959352"/>
            <a:ext cx="4176713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304246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40" y="951570"/>
            <a:ext cx="85603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1033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9" y="951324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69535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951569"/>
            <a:ext cx="41611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60" y="951324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7843767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50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06268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90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90" y="2942325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40" y="951570"/>
            <a:ext cx="416111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2942325"/>
            <a:ext cx="416111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2945137"/>
            <a:ext cx="267431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63" y="2945137"/>
            <a:ext cx="2673007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12"/>
            <a:ext cx="8560318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930691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2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7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416863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6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6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50" y="951324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50" y="2922997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310622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6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6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951324"/>
            <a:ext cx="417671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9368446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6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6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40" y="951570"/>
            <a:ext cx="416111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2942324"/>
            <a:ext cx="416111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33253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60" y="951311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8" y="95449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8" y="228087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3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817854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141481"/>
            <a:ext cx="8569325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47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48" y="1259962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50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31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44" y="1294918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8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542127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61" y="930921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61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70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99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24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478147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61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61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54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41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20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60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62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20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5303009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52" y="951324"/>
            <a:ext cx="63722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8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5916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81" y="951311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8" y="95449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8" y="228087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3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61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90" y="951321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90" y="2291373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90" y="3631422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168448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951310"/>
            <a:ext cx="2700338" cy="24574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60" y="951310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3598068"/>
            <a:ext cx="8569326" cy="11608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804553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61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61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61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61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946514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93799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61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61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6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6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61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61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47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2918189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638586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61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61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40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104" y="2918189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946514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75896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406782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2274704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3598083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52" y="946513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52" y="2291419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52" y="3619468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270147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89" y="22747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61" y="9309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2599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26037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8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5" y="932319"/>
            <a:ext cx="1979613" cy="11409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61" y="1302558"/>
            <a:ext cx="6408737" cy="78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52" y="2652713"/>
            <a:ext cx="6372225" cy="2106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815459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8" y="930917"/>
            <a:ext cx="4140200" cy="270000"/>
          </a:xfrm>
        </p:spPr>
        <p:txBody>
          <a:bodyPr anchor="b"/>
          <a:lstStyle>
            <a:lvl1pPr marL="0" marR="0" indent="0" algn="l" defTabSz="914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7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92514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61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7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6452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41481"/>
            <a:ext cx="8569325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54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77" y="1259962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74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44" y="1294918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8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60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60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61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61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47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47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60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60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60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61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6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47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4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61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294916"/>
            <a:ext cx="2700338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61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61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3313547"/>
            <a:ext cx="2700338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782487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294917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17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3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8" y="3598070"/>
            <a:ext cx="5616811" cy="11608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762024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50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11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602989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50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8569325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029280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31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3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7" y="951323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561764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61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61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61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61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21"/>
            <a:ext cx="856932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161834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1991" tIns="71991" rIns="71991" bIns="71991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3598068"/>
            <a:ext cx="3960627" cy="1013734"/>
          </a:xfrm>
          <a:solidFill>
            <a:srgbClr val="FFFFFF">
              <a:alpha val="80000"/>
            </a:srgbClr>
          </a:solidFill>
        </p:spPr>
        <p:txBody>
          <a:bodyPr lIns="71991" tIns="71991" rIns="71991" bIns="71991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4621295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11"/>
            <a:ext cx="8569325" cy="31326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180187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64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100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12"/>
            <a:ext cx="8569325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891224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50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50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0" y="2470103"/>
            <a:ext cx="8569325" cy="320183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50" y="4426100"/>
            <a:ext cx="8569325" cy="320922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2591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30921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304442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2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147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70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185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46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21"/>
            <a:ext cx="2700336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60" y="951310"/>
            <a:ext cx="5653087" cy="380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3442830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50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возврата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и 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Shift+Tab.</a:t>
            </a:r>
            <a:endParaRPr lang="ru-RU" sz="120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0070BA"/>
                </a:solidFill>
              </a:rPr>
              <a:t>Первый </a:t>
            </a:r>
            <a:r>
              <a:rPr lang="ru-RU" sz="12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757920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5252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TitleSlide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733405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17" y="2733677"/>
            <a:ext cx="4284663" cy="1351425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700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23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ru-RU" sz="1400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54" y="4455653"/>
            <a:ext cx="3924623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7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54" y="4314029"/>
            <a:ext cx="3924623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7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4" y="4172404"/>
            <a:ext cx="3924623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7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7094685" y="131988"/>
            <a:ext cx="1186222" cy="193899"/>
          </a:xfrm>
          <a:prstGeom prst="rect">
            <a:avLst/>
          </a:prstGeom>
          <a:noFill/>
        </p:spPr>
        <p:txBody>
          <a:bodyPr wrap="none" lIns="0" tIns="34290" rIns="0" bIns="34290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150"/>
              </a:spcAft>
            </a:pPr>
            <a:r>
              <a:rPr lang="ru-RU" sz="9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7149187" y="131988"/>
            <a:ext cx="1077218" cy="193899"/>
          </a:xfrm>
          <a:prstGeom prst="rect">
            <a:avLst/>
          </a:prstGeom>
          <a:noFill/>
        </p:spPr>
        <p:txBody>
          <a:bodyPr wrap="none" lIns="0" tIns="34290" rIns="0" bIns="34290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150"/>
              </a:spcAft>
            </a:pPr>
            <a:r>
              <a:rPr lang="ru-RU" sz="9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8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4" y="303508"/>
            <a:ext cx="2394887" cy="360099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7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700" dirty="0" smtClean="0">
                <a:solidFill>
                  <a:srgbClr val="706F6F"/>
                </a:solidFill>
              </a:rPr>
              <a:t>общество</a:t>
            </a:r>
            <a:br>
              <a:rPr lang="ru-RU" sz="700" dirty="0" smtClean="0">
                <a:solidFill>
                  <a:srgbClr val="706F6F"/>
                </a:solidFill>
              </a:rPr>
            </a:br>
            <a:r>
              <a:rPr lang="ru-RU" sz="7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700" dirty="0" smtClean="0">
                <a:solidFill>
                  <a:srgbClr val="706F6F"/>
                </a:solidFill>
              </a:rPr>
            </a:br>
            <a:r>
              <a:rPr lang="ru-RU" sz="7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386" y="4260346"/>
            <a:ext cx="1098383" cy="5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1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382790"/>
              </p:ext>
            </p:extLst>
          </p:nvPr>
        </p:nvGraphicFramePr>
        <p:xfrm>
          <a:off x="1193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444125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 hidden="1">
            <a:hlinkClick r:id="" action="ppaction://noaction"/>
          </p:cNvPr>
          <p:cNvSpPr txBox="1"/>
          <p:nvPr/>
        </p:nvSpPr>
        <p:spPr>
          <a:xfrm>
            <a:off x="641277" y="1971642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Приложения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24" name="line5" hidden="1"/>
          <p:cNvCxnSpPr/>
          <p:nvPr/>
        </p:nvCxnSpPr>
        <p:spPr>
          <a:xfrm>
            <a:off x="297656" y="2168984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 hidden="1">
            <a:hlinkClick r:id="" action="ppaction://noaction"/>
          </p:cNvPr>
          <p:cNvSpPr txBox="1"/>
          <p:nvPr/>
        </p:nvSpPr>
        <p:spPr>
          <a:xfrm>
            <a:off x="287539" y="1860594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5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>
            <a:hlinkClick r:id="" action="ppaction://noaction"/>
          </p:cNvPr>
          <p:cNvSpPr txBox="1"/>
          <p:nvPr/>
        </p:nvSpPr>
        <p:spPr>
          <a:xfrm>
            <a:off x="641277" y="1473715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Проект решения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16" name="line3"/>
          <p:cNvCxnSpPr/>
          <p:nvPr/>
        </p:nvCxnSpPr>
        <p:spPr>
          <a:xfrm>
            <a:off x="297656" y="165102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>
            <a:hlinkClick r:id="" action="ppaction://noaction"/>
          </p:cNvPr>
          <p:cNvSpPr txBox="1"/>
          <p:nvPr/>
        </p:nvSpPr>
        <p:spPr>
          <a:xfrm>
            <a:off x="287539" y="1353137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3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>
            <a:hlinkClick r:id="" action="ppaction://noaction"/>
          </p:cNvPr>
          <p:cNvSpPr txBox="1"/>
          <p:nvPr/>
        </p:nvSpPr>
        <p:spPr>
          <a:xfrm>
            <a:off x="641277" y="1723869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Приложения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20" name="line4"/>
          <p:cNvCxnSpPr/>
          <p:nvPr/>
        </p:nvCxnSpPr>
        <p:spPr>
          <a:xfrm>
            <a:off x="297656" y="1910004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>
            <a:hlinkClick r:id="" action="ppaction://noaction"/>
          </p:cNvPr>
          <p:cNvSpPr txBox="1"/>
          <p:nvPr/>
        </p:nvSpPr>
        <p:spPr>
          <a:xfrm>
            <a:off x="287539" y="1608059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4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>
            <a:hlinkClick r:id="" action="ppaction://noaction"/>
          </p:cNvPr>
          <p:cNvSpPr txBox="1"/>
          <p:nvPr/>
        </p:nvSpPr>
        <p:spPr>
          <a:xfrm>
            <a:off x="641277" y="959121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Нефтяные активы ГП: краткая информация и сложившаяся практика взаимодействия</a:t>
            </a:r>
            <a:endParaRPr lang="ru-RU" sz="1200" dirty="0" smtClean="0">
              <a:solidFill>
                <a:srgbClr val="3C3C3C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297656" y="1133066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>
            <a:hlinkClick r:id="" action="ppaction://noaction"/>
          </p:cNvPr>
          <p:cNvSpPr txBox="1"/>
          <p:nvPr/>
        </p:nvSpPr>
        <p:spPr>
          <a:xfrm>
            <a:off x="287539" y="829026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 hidden="1">
            <a:hlinkClick r:id="" action="ppaction://noaction"/>
          </p:cNvPr>
          <p:cNvSpPr txBox="1"/>
          <p:nvPr/>
        </p:nvSpPr>
        <p:spPr>
          <a:xfrm>
            <a:off x="641277" y="2221365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Приложения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28" name="line6" hidden="1"/>
          <p:cNvCxnSpPr/>
          <p:nvPr/>
        </p:nvCxnSpPr>
        <p:spPr>
          <a:xfrm>
            <a:off x="297656" y="242796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 hidden="1">
            <a:hlinkClick r:id="" action="ppaction://noaction"/>
          </p:cNvPr>
          <p:cNvSpPr txBox="1"/>
          <p:nvPr/>
        </p:nvSpPr>
        <p:spPr>
          <a:xfrm>
            <a:off x="287539" y="2115077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6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>
            <a:hlinkClick r:id="" action="ppaction://noaction"/>
          </p:cNvPr>
          <p:cNvSpPr txBox="1"/>
          <p:nvPr/>
        </p:nvSpPr>
        <p:spPr>
          <a:xfrm>
            <a:off x="641277" y="1218799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smtClean="0">
                <a:solidFill>
                  <a:srgbClr val="3C3C3C"/>
                </a:solidFill>
              </a:rPr>
              <a:t>Предложения по работе с нефтяными активами Группы Газпром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56" y="139204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>
            <a:hlinkClick r:id="" action="ppaction://noaction"/>
          </p:cNvPr>
          <p:cNvSpPr txBox="1"/>
          <p:nvPr/>
        </p:nvSpPr>
        <p:spPr>
          <a:xfrm>
            <a:off x="287539" y="1093465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2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 hidden="1"/>
          <p:cNvSpPr txBox="1"/>
          <p:nvPr/>
        </p:nvSpPr>
        <p:spPr>
          <a:xfrm>
            <a:off x="641277" y="2482989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 hidden="1"/>
          <p:cNvSpPr txBox="1"/>
          <p:nvPr/>
        </p:nvSpPr>
        <p:spPr>
          <a:xfrm>
            <a:off x="287539" y="2362418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>
                <a:solidFill>
                  <a:srgbClr val="706F6F"/>
                </a:solidFill>
              </a:rPr>
              <a:t>7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 hidden="1"/>
          <p:cNvCxnSpPr/>
          <p:nvPr/>
        </p:nvCxnSpPr>
        <p:spPr>
          <a:xfrm>
            <a:off x="297656" y="268694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 hidden="1"/>
          <p:cNvSpPr txBox="1"/>
          <p:nvPr/>
        </p:nvSpPr>
        <p:spPr>
          <a:xfrm>
            <a:off x="641277" y="2737903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 hidden="1"/>
          <p:cNvCxnSpPr/>
          <p:nvPr/>
        </p:nvCxnSpPr>
        <p:spPr>
          <a:xfrm>
            <a:off x="297656" y="2945922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 hidden="1"/>
          <p:cNvSpPr txBox="1"/>
          <p:nvPr/>
        </p:nvSpPr>
        <p:spPr>
          <a:xfrm>
            <a:off x="287539" y="2617328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 hidden="1"/>
          <p:cNvSpPr txBox="1"/>
          <p:nvPr/>
        </p:nvSpPr>
        <p:spPr>
          <a:xfrm>
            <a:off x="649293" y="4060108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 hidden="1"/>
          <p:cNvCxnSpPr/>
          <p:nvPr/>
        </p:nvCxnSpPr>
        <p:spPr>
          <a:xfrm>
            <a:off x="297656" y="4240820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 hidden="1"/>
          <p:cNvSpPr txBox="1"/>
          <p:nvPr/>
        </p:nvSpPr>
        <p:spPr>
          <a:xfrm>
            <a:off x="287525" y="3939535"/>
            <a:ext cx="198772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 hidden="1"/>
          <p:cNvSpPr txBox="1"/>
          <p:nvPr/>
        </p:nvSpPr>
        <p:spPr>
          <a:xfrm>
            <a:off x="649293" y="3545511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 hidden="1"/>
          <p:cNvCxnSpPr/>
          <p:nvPr/>
        </p:nvCxnSpPr>
        <p:spPr>
          <a:xfrm>
            <a:off x="297656" y="372286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 hidden="1"/>
          <p:cNvSpPr txBox="1"/>
          <p:nvPr/>
        </p:nvSpPr>
        <p:spPr>
          <a:xfrm>
            <a:off x="287543" y="3415414"/>
            <a:ext cx="185435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 hidden="1"/>
          <p:cNvSpPr txBox="1"/>
          <p:nvPr/>
        </p:nvSpPr>
        <p:spPr>
          <a:xfrm>
            <a:off x="649293" y="4574700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 hidden="1"/>
          <p:cNvCxnSpPr/>
          <p:nvPr/>
        </p:nvCxnSpPr>
        <p:spPr>
          <a:xfrm>
            <a:off x="297656" y="4758778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 hidden="1"/>
          <p:cNvSpPr txBox="1"/>
          <p:nvPr/>
        </p:nvSpPr>
        <p:spPr>
          <a:xfrm>
            <a:off x="287525" y="4444603"/>
            <a:ext cx="198772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 hidden="1"/>
          <p:cNvSpPr txBox="1"/>
          <p:nvPr/>
        </p:nvSpPr>
        <p:spPr>
          <a:xfrm>
            <a:off x="649293" y="3805191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 hidden="1"/>
          <p:cNvCxnSpPr/>
          <p:nvPr/>
        </p:nvCxnSpPr>
        <p:spPr>
          <a:xfrm>
            <a:off x="297656" y="3981840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 hidden="1"/>
          <p:cNvSpPr txBox="1"/>
          <p:nvPr/>
        </p:nvSpPr>
        <p:spPr>
          <a:xfrm>
            <a:off x="287525" y="3679855"/>
            <a:ext cx="198772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 hidden="1"/>
          <p:cNvSpPr txBox="1"/>
          <p:nvPr/>
        </p:nvSpPr>
        <p:spPr>
          <a:xfrm>
            <a:off x="649293" y="3011868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 hidden="1"/>
          <p:cNvCxnSpPr/>
          <p:nvPr/>
        </p:nvCxnSpPr>
        <p:spPr>
          <a:xfrm>
            <a:off x="297656" y="3204902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 hidden="1"/>
          <p:cNvSpPr txBox="1"/>
          <p:nvPr/>
        </p:nvSpPr>
        <p:spPr>
          <a:xfrm>
            <a:off x="287539" y="2872241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 hidden="1"/>
          <p:cNvSpPr txBox="1"/>
          <p:nvPr/>
        </p:nvSpPr>
        <p:spPr>
          <a:xfrm>
            <a:off x="649293" y="4310265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 hidden="1"/>
          <p:cNvCxnSpPr/>
          <p:nvPr/>
        </p:nvCxnSpPr>
        <p:spPr>
          <a:xfrm>
            <a:off x="297656" y="44997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 hidden="1"/>
          <p:cNvSpPr txBox="1"/>
          <p:nvPr/>
        </p:nvSpPr>
        <p:spPr>
          <a:xfrm>
            <a:off x="287525" y="4194452"/>
            <a:ext cx="198772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 hidden="1"/>
          <p:cNvSpPr txBox="1"/>
          <p:nvPr/>
        </p:nvSpPr>
        <p:spPr>
          <a:xfrm>
            <a:off x="649293" y="3281070"/>
            <a:ext cx="799402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 defTabSz="685800"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</a:t>
            </a:r>
            <a:r>
              <a:rPr lang="ru-RU" sz="1200" dirty="0" smtClean="0">
                <a:solidFill>
                  <a:srgbClr val="3C3C3C"/>
                </a:solidFill>
              </a:rPr>
              <a:t>раздела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87" name="line10" hidden="1"/>
          <p:cNvCxnSpPr/>
          <p:nvPr/>
        </p:nvCxnSpPr>
        <p:spPr>
          <a:xfrm>
            <a:off x="297656" y="346388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 hidden="1"/>
          <p:cNvSpPr txBox="1"/>
          <p:nvPr/>
        </p:nvSpPr>
        <p:spPr>
          <a:xfrm>
            <a:off x="287525" y="3146209"/>
            <a:ext cx="198772" cy="297235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pPr defTabSz="685800"/>
            <a:r>
              <a:rPr lang="ru-RU" sz="1400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48" y="858305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4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48" y="1116802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10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48" y="1375299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20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1" name="Number5" hidden="1"/>
          <p:cNvSpPr txBox="1"/>
          <p:nvPr/>
        </p:nvSpPr>
        <p:spPr>
          <a:xfrm>
            <a:off x="8460448" y="1892293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21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2" name="Number6" hidden="1"/>
          <p:cNvSpPr txBox="1"/>
          <p:nvPr/>
        </p:nvSpPr>
        <p:spPr>
          <a:xfrm>
            <a:off x="8460448" y="2150791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27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3" name="Number7" hidden="1"/>
          <p:cNvSpPr txBox="1"/>
          <p:nvPr/>
        </p:nvSpPr>
        <p:spPr>
          <a:xfrm>
            <a:off x="8460448" y="2409288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 hidden="1"/>
          <p:cNvSpPr txBox="1"/>
          <p:nvPr/>
        </p:nvSpPr>
        <p:spPr>
          <a:xfrm>
            <a:off x="8460448" y="2667782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48" y="1633796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smtClean="0">
                <a:solidFill>
                  <a:srgbClr val="706F6F"/>
                </a:solidFill>
              </a:rPr>
              <a:t>22</a:t>
            </a:r>
            <a:endParaRPr lang="ru-RU" sz="1400" dirty="0" smtClean="0">
              <a:solidFill>
                <a:srgbClr val="706F6F"/>
              </a:solidFill>
            </a:endParaRPr>
          </a:p>
        </p:txBody>
      </p:sp>
      <p:sp>
        <p:nvSpPr>
          <p:cNvPr id="96" name="Number9" hidden="1"/>
          <p:cNvSpPr txBox="1"/>
          <p:nvPr/>
        </p:nvSpPr>
        <p:spPr>
          <a:xfrm>
            <a:off x="8460448" y="2926274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 hidden="1"/>
          <p:cNvSpPr txBox="1"/>
          <p:nvPr/>
        </p:nvSpPr>
        <p:spPr>
          <a:xfrm>
            <a:off x="8460448" y="3184779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 hidden="1"/>
          <p:cNvSpPr txBox="1"/>
          <p:nvPr/>
        </p:nvSpPr>
        <p:spPr>
          <a:xfrm>
            <a:off x="8460448" y="3443275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 hidden="1"/>
          <p:cNvSpPr txBox="1"/>
          <p:nvPr/>
        </p:nvSpPr>
        <p:spPr>
          <a:xfrm>
            <a:off x="8460448" y="3701772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 hidden="1"/>
          <p:cNvSpPr txBox="1"/>
          <p:nvPr/>
        </p:nvSpPr>
        <p:spPr>
          <a:xfrm>
            <a:off x="8460448" y="3960268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 hidden="1"/>
          <p:cNvSpPr txBox="1"/>
          <p:nvPr/>
        </p:nvSpPr>
        <p:spPr>
          <a:xfrm>
            <a:off x="8460448" y="4218765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 hidden="1"/>
          <p:cNvSpPr txBox="1"/>
          <p:nvPr/>
        </p:nvSpPr>
        <p:spPr>
          <a:xfrm>
            <a:off x="8460448" y="4477261"/>
            <a:ext cx="383531" cy="297235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 defTabSz="685800"/>
            <a:r>
              <a:rPr lang="ru-RU" sz="14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970865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1958641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685800"/>
            <a:fld id="{AF528B6D-1001-487C-8FFE-85B114390330}" type="slidenum">
              <a:rPr lang="ru-RU" sz="800" b="1" smtClean="0">
                <a:solidFill>
                  <a:srgbClr val="3C3C3C"/>
                </a:solidFill>
              </a:rPr>
              <a:pPr defTabSz="685800"/>
              <a:t>‹#›</a:t>
            </a:fld>
            <a:endParaRPr lang="ru-RU" sz="8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50" y="2733686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675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ru-RU" sz="800" smtClean="0">
                <a:solidFill>
                  <a:srgbClr val="706F6F"/>
                </a:solidFill>
              </a:rPr>
              <a:t>Газпром нефть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en-US" sz="800" smtClean="0">
                <a:solidFill>
                  <a:srgbClr val="706F6F"/>
                </a:solidFill>
              </a:rPr>
              <a:t>Gazprom Neft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6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685800"/>
            <a:endParaRPr lang="ru-RU" sz="8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597001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951311"/>
            <a:ext cx="8569325" cy="1188380"/>
          </a:xfrm>
        </p:spPr>
        <p:txBody>
          <a:bodyPr>
            <a:noAutofit/>
          </a:bodyPr>
          <a:lstStyle>
            <a:lvl1pPr>
              <a:defRPr sz="15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685800"/>
            <a:fld id="{AF528B6D-1001-487C-8FFE-85B114390330}" type="slidenum">
              <a:rPr lang="ru-RU" sz="800" b="1" smtClean="0">
                <a:solidFill>
                  <a:srgbClr val="3C3C3C"/>
                </a:solidFill>
              </a:rPr>
              <a:pPr defTabSz="685800"/>
              <a:t>‹#›</a:t>
            </a:fld>
            <a:endParaRPr lang="ru-RU" sz="8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50" y="2193708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ru-RU" sz="800" smtClean="0">
                <a:solidFill>
                  <a:srgbClr val="706F6F"/>
                </a:solidFill>
              </a:rPr>
              <a:t>Газпром нефть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en-US" sz="800" smtClean="0">
                <a:solidFill>
                  <a:srgbClr val="706F6F"/>
                </a:solidFill>
              </a:rPr>
              <a:t>Gazprom Neft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6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685800"/>
            <a:endParaRPr lang="ru-RU" sz="8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6434166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9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228399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50" y="951319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19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26872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147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81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41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20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84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148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20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5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2920608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6193842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50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0"/>
            <a:ext cx="8569324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525945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50" y="951319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299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428834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54" y="141484"/>
            <a:ext cx="8560319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61" y="951319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7756061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54" y="141484"/>
            <a:ext cx="8560319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7" y="951319"/>
            <a:ext cx="269133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951319"/>
            <a:ext cx="269133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951319"/>
            <a:ext cx="269133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1014181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54" y="141484"/>
            <a:ext cx="8560319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61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1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915106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50" y="951317"/>
            <a:ext cx="8569325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50" y="292860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61" y="2928605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5521282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9" y="2950374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3" y="2950374"/>
            <a:ext cx="4176713" cy="180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61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2357974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56" y="2950855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56" y="327859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2950855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4" y="327859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56" y="930917"/>
            <a:ext cx="417512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56" y="1259962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930917"/>
            <a:ext cx="4176711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4" y="1259962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56" y="1332315"/>
            <a:ext cx="4175125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3" y="1332315"/>
            <a:ext cx="4176713" cy="1407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56" y="3350976"/>
            <a:ext cx="4175125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3" y="3350976"/>
            <a:ext cx="4176713" cy="14079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526025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56" y="4483676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4" y="4483676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56" y="2463738"/>
            <a:ext cx="4175125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4" y="2463738"/>
            <a:ext cx="4176711" cy="27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56" y="940721"/>
            <a:ext cx="4175125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3" y="940721"/>
            <a:ext cx="4176713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56" y="2959352"/>
            <a:ext cx="4175125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3" y="2959352"/>
            <a:ext cx="4176713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66164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52" y="951326"/>
            <a:ext cx="63722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54" y="951570"/>
            <a:ext cx="8560319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6781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3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9" y="951319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1619992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951569"/>
            <a:ext cx="4161119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54" y="141484"/>
            <a:ext cx="8560319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60" y="951319"/>
            <a:ext cx="4176713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2662004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50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55" y="951315"/>
            <a:ext cx="8560319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90526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54" y="2945137"/>
            <a:ext cx="2674319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2945137"/>
            <a:ext cx="267300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55" y="951315"/>
            <a:ext cx="8560319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648159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3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50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50" y="292299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363421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951573"/>
            <a:ext cx="415980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2942324"/>
            <a:ext cx="415980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50" y="951318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50" y="2922991"/>
            <a:ext cx="4176711" cy="18359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4107050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951573"/>
            <a:ext cx="415980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2942324"/>
            <a:ext cx="415980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1" y="951319"/>
            <a:ext cx="4176712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628231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951573"/>
            <a:ext cx="415980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2942324"/>
            <a:ext cx="415980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40" y="951573"/>
            <a:ext cx="4161119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2942324"/>
            <a:ext cx="4161119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860284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951311"/>
            <a:ext cx="5653088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95449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2280875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716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7" y="191023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80" y="21689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6" y="177179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7" y="1412313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80" y="165102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6" y="126434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7" y="166246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80" y="191000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6" y="151925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7" y="897718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80" y="11330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6" y="74022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21599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80" y="2427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6" y="202627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7" y="115739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80" y="139204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6" y="100466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7" y="242158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6" y="227361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80" y="26869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7" y="267649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80" y="294592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6" y="252852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3" y="399870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80" y="42408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6" y="385073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3" y="348410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80" y="37228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3" y="3326613"/>
            <a:ext cx="239361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3" y="451329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80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6" y="4355802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3" y="374378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80" y="398184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6" y="359105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3" y="295046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80" y="32049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6" y="278344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3" y="42488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80" y="449979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6" y="4105653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3" y="321966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/>
          <p:cNvCxnSpPr/>
          <p:nvPr/>
        </p:nvCxnSpPr>
        <p:spPr>
          <a:xfrm>
            <a:off x="297680" y="346388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6" y="3057411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028001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28649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180349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06199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232048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2578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154499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28374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3095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335447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361297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387146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412996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438846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84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90" y="951321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90" y="2291382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90" y="3631464"/>
            <a:ext cx="5616574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0" y="141484"/>
            <a:ext cx="8569325" cy="45787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46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15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50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27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40" y="1294918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8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847640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56" y="930921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9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9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57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70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9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95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21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9383704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56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57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51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9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9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56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9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8627444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951318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52" y="951319"/>
            <a:ext cx="63722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8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82264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56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104" y="951318"/>
            <a:ext cx="561657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104" y="2291368"/>
            <a:ext cx="561657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104" y="3631420"/>
            <a:ext cx="561657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8658306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951310"/>
            <a:ext cx="2700338" cy="24574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951310"/>
            <a:ext cx="5653088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49" y="3598074"/>
            <a:ext cx="8569327" cy="11608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3206155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6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57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56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57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9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9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9" y="946514"/>
            <a:ext cx="8569327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4919265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6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57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56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5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56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57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45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9" y="2918189"/>
            <a:ext cx="8569327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0853721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56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9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56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40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104" y="2918189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946514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9655646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9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9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30296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951310"/>
            <a:ext cx="2700338" cy="24574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81" y="951310"/>
            <a:ext cx="5653087" cy="2484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3598068"/>
            <a:ext cx="8569326" cy="11608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9" y="951318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9" y="2274698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9" y="3598082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52" y="946513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52" y="2291419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52" y="3619468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365111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2274717"/>
            <a:ext cx="637289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930917"/>
            <a:ext cx="637289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56" y="1259962"/>
            <a:ext cx="637289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85" y="2603762"/>
            <a:ext cx="637289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8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5" y="932319"/>
            <a:ext cx="1979613" cy="11409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44" y="1302554"/>
            <a:ext cx="6408737" cy="78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52" y="2652713"/>
            <a:ext cx="6372225" cy="2106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807813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1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9" y="930917"/>
            <a:ext cx="4140200" cy="270000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9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1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9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851290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56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20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2192053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56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56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57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57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45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45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56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56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56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57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5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45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45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57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294916"/>
            <a:ext cx="2700338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56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57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3313547"/>
            <a:ext cx="2700338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9291548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294923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23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4" y="951319"/>
            <a:ext cx="273685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3598070"/>
            <a:ext cx="5616812" cy="11608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1121750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50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11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5034397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50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8569325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660196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26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4" y="951319"/>
            <a:ext cx="273685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7" y="951319"/>
            <a:ext cx="273685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597223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56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57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56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57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18"/>
            <a:ext cx="856932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266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47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47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3273829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3273829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9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946514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50" y="4234022"/>
            <a:ext cx="8569325" cy="513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11"/>
            <a:ext cx="8569325" cy="31326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1912890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64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100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50" y="951315"/>
            <a:ext cx="8569325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6364486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50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50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0" y="2470101"/>
            <a:ext cx="8569325" cy="320183"/>
          </a:xfrm>
        </p:spPr>
        <p:txBody>
          <a:bodyPr>
            <a:noAutofit/>
          </a:bodyPr>
          <a:lstStyle>
            <a:lvl1pPr>
              <a:defRPr sz="11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50" y="4426100"/>
            <a:ext cx="8569325" cy="320922"/>
          </a:xfrm>
        </p:spPr>
        <p:txBody>
          <a:bodyPr>
            <a:noAutofit/>
          </a:bodyPr>
          <a:lstStyle>
            <a:lvl1pPr>
              <a:defRPr sz="11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6345078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18"/>
            <a:ext cx="2700336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951310"/>
            <a:ext cx="5653088" cy="380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3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900" dirty="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</a:t>
            </a:r>
            <a:r>
              <a:rPr lang="ru-RU" sz="900" dirty="0" smtClean="0">
                <a:solidFill>
                  <a:srgbClr val="3C3C3C"/>
                </a:solidFill>
              </a:rPr>
              <a:t>и </a:t>
            </a:r>
            <a:r>
              <a:rPr lang="ru-RU" sz="900" smtClean="0">
                <a:solidFill>
                  <a:srgbClr val="3C3C3C"/>
                </a:solidFill>
              </a:rPr>
              <a:t>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</a:t>
            </a:r>
            <a:r>
              <a:rPr lang="en-US" sz="900" dirty="0" smtClean="0">
                <a:solidFill>
                  <a:srgbClr val="3C3C3C"/>
                </a:solidFill>
              </a:rPr>
              <a:t>.</a:t>
            </a:r>
            <a:endParaRPr lang="ru-RU" sz="900" dirty="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02406" lvl="1" indent="-202406" defTabSz="685800">
              <a:spcBef>
                <a:spcPts val="225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406004" lvl="2" indent="-203597" defTabSz="685800">
              <a:spcBef>
                <a:spcPts val="225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7589112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50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  <a:defRPr lang="ru-RU" sz="11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 b="1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9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2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t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Располагайте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отображения/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 defTabSz="685800">
              <a:spcBef>
                <a:spcPts val="135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смены</a:t>
            </a:r>
          </a:p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выделение+</a:t>
            </a:r>
            <a:r>
              <a:rPr lang="en-US" sz="900" smtClean="0">
                <a:solidFill>
                  <a:srgbClr val="3C3C3C"/>
                </a:solidFill>
              </a:rPr>
              <a:t>Tab</a:t>
            </a:r>
            <a:r>
              <a:rPr lang="ru-RU" sz="900" smtClean="0">
                <a:solidFill>
                  <a:srgbClr val="3C3C3C"/>
                </a:solidFill>
              </a:rPr>
              <a:t>.</a:t>
            </a:r>
          </a:p>
          <a:p>
            <a:pPr defTabSz="685800">
              <a:spcBef>
                <a:spcPts val="225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возврата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на предыдущий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строку и нажмите </a:t>
            </a:r>
            <a:br>
              <a:rPr lang="ru-RU" sz="900" smtClean="0">
                <a:solidFill>
                  <a:srgbClr val="3C3C3C"/>
                </a:solidFill>
              </a:rPr>
            </a:br>
            <a:r>
              <a:rPr lang="en-US" sz="900" smtClean="0">
                <a:solidFill>
                  <a:srgbClr val="3C3C3C"/>
                </a:solidFill>
              </a:rPr>
              <a:t>Shift+Tab.</a:t>
            </a:r>
            <a:endParaRPr lang="ru-RU" sz="900" smtClean="0">
              <a:solidFill>
                <a:srgbClr val="3C3C3C"/>
              </a:solidFill>
            </a:endParaRPr>
          </a:p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b="1" smtClean="0">
                <a:solidFill>
                  <a:srgbClr val="0070BA"/>
                </a:solidFill>
              </a:rPr>
              <a:t>Первый </a:t>
            </a:r>
            <a:r>
              <a:rPr lang="ru-RU" sz="9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 defTabSz="685800">
              <a:spcBef>
                <a:spcPts val="225"/>
              </a:spcBef>
              <a:buClr>
                <a:srgbClr val="004077"/>
              </a:buClr>
              <a:buSzPct val="100000"/>
              <a:defRPr/>
            </a:pPr>
            <a:r>
              <a:rPr lang="ru-RU" sz="9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 defTabSz="685800">
              <a:spcBef>
                <a:spcPts val="225"/>
              </a:spcBef>
              <a:buClr>
                <a:srgbClr val="0070BA"/>
              </a:buClr>
              <a:defRPr/>
            </a:pPr>
            <a:r>
              <a:rPr lang="ru-RU" sz="9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3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rtlCol="0" anchor="b"/>
          <a:lstStyle/>
          <a:p>
            <a:pPr defTabSz="6858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9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900" smtClean="0">
                <a:solidFill>
                  <a:srgbClr val="3C3C3C"/>
                </a:solidFill>
              </a:rPr>
              <a:t/>
            </a:r>
            <a:br>
              <a:rPr lang="en-US" sz="900" smtClean="0">
                <a:solidFill>
                  <a:srgbClr val="3C3C3C"/>
                </a:solidFill>
              </a:rPr>
            </a:br>
            <a:r>
              <a:rPr lang="ru-RU" sz="9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5909802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31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3" y="2733676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42"/>
            <a:ext cx="957932" cy="339473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9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455653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17240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37977688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3" y="2733676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42"/>
            <a:ext cx="957932" cy="339473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9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455653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17240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31981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5" y="131981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Конфиденциально</a:t>
            </a:r>
            <a:endParaRPr lang="ru-RU" sz="1100" b="1" dirty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303499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90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>
                <a:solidFill>
                  <a:srgbClr val="706F6F"/>
                </a:solidFill>
              </a:rPr>
              <a:t>общество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107814469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705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7" y="191023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8" y="21689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17717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7" y="141230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8" y="165102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264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7" y="166245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8" y="191000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151923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7" y="89771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8" y="11330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74020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2159954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8" y="2427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0262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7" y="11573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8" y="139204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00463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7" y="242157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227359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8" y="26869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7" y="267649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8" y="294592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25285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39986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8" y="42408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4" y="3850708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348410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8" y="37228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7" y="3326587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45132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8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4" y="435577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374378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8" y="398184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4" y="3591028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295045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8" y="32049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278342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4248854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8" y="449979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4" y="410562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32196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 defTabSz="914400"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8" y="346388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4" y="3057385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pPr defTabSz="914400"/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76947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02797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28647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180346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06196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232046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257895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154497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28374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309595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335444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361294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387144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41299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438843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 defTabSz="914400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086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84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147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84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14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8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147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54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2918189"/>
            <a:ext cx="8569326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0" y="1958635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914400"/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 defTabSz="914400"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0" y="2733677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defTabSz="914400"/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890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0" y="951310"/>
            <a:ext cx="8569325" cy="1188380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914400"/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 defTabSz="914400"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1" y="2193699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defTabSz="914400"/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744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951311"/>
            <a:ext cx="8569324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77332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2" y="951311"/>
            <a:ext cx="417671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11"/>
            <a:ext cx="417671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002585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951311"/>
            <a:ext cx="8569324" cy="1835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2920604"/>
            <a:ext cx="8569324" cy="1835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01021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1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951310"/>
            <a:ext cx="8569324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455772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2" y="951310"/>
            <a:ext cx="417671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4" y="2922984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24115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1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1" y="2922984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8" y="951310"/>
            <a:ext cx="417671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31766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8" y="951310"/>
            <a:ext cx="269133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1" y="951310"/>
            <a:ext cx="269133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4" y="951310"/>
            <a:ext cx="2691331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816621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1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8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1" y="2922984"/>
            <a:ext cx="8569325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7459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84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84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47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111" y="2918189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946514"/>
            <a:ext cx="5616575" cy="1840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1" y="951310"/>
            <a:ext cx="8569325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1" y="2928598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8" y="2928598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449513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1" y="2950370"/>
            <a:ext cx="4176713" cy="1808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3" y="2950370"/>
            <a:ext cx="4176713" cy="1808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1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8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03871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951570"/>
            <a:ext cx="85603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1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1" y="951311"/>
            <a:ext cx="4176713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992922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1569"/>
            <a:ext cx="4161118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41481"/>
            <a:ext cx="8560318" cy="457874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6" y="951311"/>
            <a:ext cx="4176713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448303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0" y="2945137"/>
            <a:ext cx="8569325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951311"/>
            <a:ext cx="8560318" cy="1835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732268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45137"/>
            <a:ext cx="2674318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2945137"/>
            <a:ext cx="2664000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2945137"/>
            <a:ext cx="2673007" cy="1803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951311"/>
            <a:ext cx="8560318" cy="1835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2169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951569"/>
            <a:ext cx="4176712" cy="3796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1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1" y="2922984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696738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1" y="951311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1" y="2922984"/>
            <a:ext cx="4176711" cy="18359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542535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76712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6545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8" y="951570"/>
            <a:ext cx="4159807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8" y="2942324"/>
            <a:ext cx="4159807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951570"/>
            <a:ext cx="4161118" cy="1782106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2942324"/>
            <a:ext cx="4161118" cy="180469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982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40" y="951311"/>
            <a:ext cx="5653087" cy="2484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954495"/>
            <a:ext cx="2700338" cy="1134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3607253"/>
            <a:ext cx="2700338" cy="1134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2280875"/>
            <a:ext cx="2700338" cy="1134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3607253"/>
            <a:ext cx="2700338" cy="1134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3607253"/>
            <a:ext cx="2700338" cy="1134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343822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0" y="141481"/>
            <a:ext cx="8569325" cy="457874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930917"/>
            <a:ext cx="2700336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9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259962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8" y="1259962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1" y="2950369"/>
            <a:ext cx="8569325" cy="17966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294918"/>
            <a:ext cx="2700336" cy="14848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4" y="1294917"/>
            <a:ext cx="2700337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294917"/>
            <a:ext cx="2700000" cy="1484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304430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30919"/>
            <a:ext cx="2700337" cy="381536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304441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3305529"/>
            <a:ext cx="2700000" cy="1431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1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940442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26948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9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2941530"/>
            <a:ext cx="270000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4" y="3270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880228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1" y="951309"/>
            <a:ext cx="2700337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51309"/>
            <a:ext cx="2700338" cy="1161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4" y="2301720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2301720"/>
            <a:ext cx="2701130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2301720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2630765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0" y="2665719"/>
            <a:ext cx="2700337" cy="209321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42" y="2665719"/>
            <a:ext cx="2700337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2665719"/>
            <a:ext cx="2700338" cy="209321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940213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1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951311"/>
            <a:ext cx="6372225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1" y="2301479"/>
            <a:ext cx="2016125" cy="2457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646332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1309"/>
            <a:ext cx="27003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951311"/>
            <a:ext cx="5616574" cy="1134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2291360"/>
            <a:ext cx="5616574" cy="1134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3631409"/>
            <a:ext cx="5616574" cy="1134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96459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1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1" y="2909829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2909829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1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1" y="3238873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23887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3273828"/>
            <a:ext cx="2700000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946514"/>
            <a:ext cx="8569326" cy="18407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49683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1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1" y="930917"/>
            <a:ext cx="2700337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1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1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8" y="1294916"/>
            <a:ext cx="2700337" cy="1485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2918189"/>
            <a:ext cx="8569326" cy="18407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647416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1" y="3316262"/>
            <a:ext cx="2700337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6"/>
            <a:ext cx="2700338" cy="1431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950369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1" y="3281307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936446"/>
            <a:ext cx="27000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0" y="2918189"/>
            <a:ext cx="5616575" cy="18407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1" y="946514"/>
            <a:ext cx="5616575" cy="18407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8602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95132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2274741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3598126"/>
            <a:ext cx="1980000" cy="113466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52" y="946513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52" y="2291419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52" y="3619468"/>
            <a:ext cx="6372225" cy="113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2950369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946514"/>
            <a:ext cx="2700000" cy="1782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946514"/>
            <a:ext cx="2700000" cy="178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2950369"/>
            <a:ext cx="2700000" cy="178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2950369"/>
            <a:ext cx="2700000" cy="178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806405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71" y="22747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1" y="9309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70" y="2645185"/>
            <a:ext cx="6372895" cy="2106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38" y="1294916"/>
            <a:ext cx="6372894" cy="783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2599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26037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1" y="2301479"/>
            <a:ext cx="2016125" cy="2457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3" y="945017"/>
            <a:ext cx="1979613" cy="11409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788801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930917"/>
            <a:ext cx="4140200" cy="27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331771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7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33293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0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0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1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1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8" y="2950855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8" y="327859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0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0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0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1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1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8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8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1" y="1294916"/>
            <a:ext cx="2700337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294916"/>
            <a:ext cx="2700338" cy="14445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1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1" y="3313547"/>
            <a:ext cx="2700337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3313547"/>
            <a:ext cx="2700338" cy="144538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594124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5" y="1294917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17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5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5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930917"/>
            <a:ext cx="2700000" cy="27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951310"/>
            <a:ext cx="2736850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4" y="3598070"/>
            <a:ext cx="5616811" cy="11608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180354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234022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1" y="1653649"/>
            <a:ext cx="4176711" cy="2430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3" y="1653649"/>
            <a:ext cx="4176711" cy="2430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669027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1" y="4234022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1" y="1653649"/>
            <a:ext cx="8569325" cy="2430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661641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18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951310"/>
            <a:ext cx="2736850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951310"/>
            <a:ext cx="2736850" cy="38076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08071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1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1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1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1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951311"/>
            <a:ext cx="8569325" cy="1134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0808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89" y="22747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77" y="930917"/>
            <a:ext cx="6372895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2599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260376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70" y="2301479"/>
            <a:ext cx="20161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5" y="932319"/>
            <a:ext cx="1979613" cy="11409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66" y="1302601"/>
            <a:ext cx="6408737" cy="78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52" y="2652713"/>
            <a:ext cx="6372225" cy="2106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4" y="3598068"/>
            <a:ext cx="3960627" cy="1013734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17202038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1" y="4234022"/>
            <a:ext cx="8569325" cy="513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1" y="951311"/>
            <a:ext cx="8569325" cy="31326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675338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91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1" y="951311"/>
            <a:ext cx="8569325" cy="1835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09326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1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1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2470090"/>
            <a:ext cx="8569325" cy="320183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426100"/>
            <a:ext cx="8569325" cy="320922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170131184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 defTabSz="914400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 defTabSz="914400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11"/>
            <a:ext cx="2700336" cy="1134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40" y="951310"/>
            <a:ext cx="5653087" cy="3807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917263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1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 defTabSz="914400"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 defTabSz="914400"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 defTabSz="914400"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 defTabSz="914400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 defTabSz="914400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44443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 hasCustomPrompt="1"/>
          </p:nvPr>
        </p:nvSpPr>
        <p:spPr>
          <a:xfrm>
            <a:off x="5199384" y="2679762"/>
            <a:ext cx="3549080" cy="167418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/>
              <a:t>Название презентации (размер шрифта от 18 до 16, расположение текста на суперграфике недопустимо!). т.е. изменять размер этого поля нельзя!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5220072" y="4461960"/>
            <a:ext cx="3528392" cy="486054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ru-RU" dirty="0"/>
              <a:t>Первая строка: Дата (ДД.ММ.ГГ.). Место(город). Вторая строка: Исполнитель Фамилия и инициалы. Название подразделения (аббревиатура) . Третья строка: Тел.  исполнителя</a:t>
            </a:r>
          </a:p>
        </p:txBody>
      </p:sp>
    </p:spTree>
    <p:extLst>
      <p:ext uri="{BB962C8B-B14F-4D97-AF65-F5344CB8AC3E}">
        <p14:creationId xmlns:p14="http://schemas.microsoft.com/office/powerpoint/2010/main" val="2200980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30917"/>
            <a:ext cx="4140200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8" y="930917"/>
            <a:ext cx="4140200" cy="270000"/>
          </a:xfrm>
        </p:spPr>
        <p:txBody>
          <a:bodyPr anchor="b"/>
          <a:lstStyle>
            <a:lvl1pPr marL="0" marR="0" indent="0" algn="l" defTabSz="914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7" y="1294916"/>
            <a:ext cx="4140200" cy="3456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8" y="12599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75" y="951309"/>
            <a:ext cx="5634037" cy="379571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294917"/>
            <a:ext cx="2700338" cy="34370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958635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733732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85" y="1294917"/>
            <a:ext cx="2700337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294917"/>
            <a:ext cx="2700338" cy="218716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85" y="930917"/>
            <a:ext cx="2700337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85" y="1259962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90" y="3598070"/>
            <a:ext cx="5616811" cy="11608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930917"/>
            <a:ext cx="2700338" cy="27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09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3"/>
            <a:ext cx="8569325" cy="51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50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11" y="1653649"/>
            <a:ext cx="4176711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10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4234023"/>
            <a:ext cx="8569325" cy="513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1653649"/>
            <a:ext cx="8569325" cy="2430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294962"/>
            <a:ext cx="2700338" cy="34444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930917"/>
            <a:ext cx="2700338" cy="27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259962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7" y="951326"/>
            <a:ext cx="273685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84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147" y="2275286"/>
            <a:ext cx="2700337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2275286"/>
            <a:ext cx="2700338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84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147" y="3598069"/>
            <a:ext cx="2700337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3598069"/>
            <a:ext cx="2700338" cy="114895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21"/>
            <a:ext cx="8569325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1991" tIns="71991" rIns="71991" bIns="71991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3598071"/>
            <a:ext cx="3960627" cy="1013734"/>
          </a:xfrm>
          <a:solidFill>
            <a:srgbClr val="FFFFFF">
              <a:alpha val="80000"/>
            </a:srgbClr>
          </a:solidFill>
        </p:spPr>
        <p:txBody>
          <a:bodyPr lIns="71991" tIns="71991" rIns="71991" bIns="71991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86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122" y="2950369"/>
            <a:ext cx="2663825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2950369"/>
            <a:ext cx="2664000" cy="1796654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72" y="951312"/>
            <a:ext cx="8569325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72" y="951310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72" y="2895786"/>
            <a:ext cx="8569325" cy="14580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72" y="2470122"/>
            <a:ext cx="8569325" cy="320183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72" y="4426100"/>
            <a:ext cx="8569325" cy="320922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2301479"/>
            <a:ext cx="2700336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951321"/>
            <a:ext cx="2700336" cy="1134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81" y="951310"/>
            <a:ext cx="5653087" cy="380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72" y="951309"/>
            <a:ext cx="8569325" cy="37957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0" marR="0" lvl="1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951310"/>
            <a:ext cx="8569325" cy="1188380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193755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colorH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40" y="4803042"/>
            <a:ext cx="1365250" cy="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81832" y="4731549"/>
            <a:ext cx="1965325" cy="273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" name="Picture 8" descr="Graph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78" y="4744644"/>
            <a:ext cx="1328737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93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279"/>
            <a:ext cx="8229600" cy="358854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4188" y="4805368"/>
            <a:ext cx="1795462" cy="69056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10115" y="4811318"/>
            <a:ext cx="141287" cy="104775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112EFE91-9CE8-43DF-AA08-3D14C1CE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40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5" y="2706292"/>
            <a:ext cx="4284663" cy="1620440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0" y="4083843"/>
            <a:ext cx="4157662" cy="1620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2556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4257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5958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70" y="4415154"/>
            <a:ext cx="957932" cy="339473"/>
            <a:chOff x="264" y="1159"/>
            <a:chExt cx="3492" cy="1650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66" y="4414370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2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ackGroundTitleSlide"/>
          <p:cNvPicPr>
            <a:picLocks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5" y="2706292"/>
            <a:ext cx="4284663" cy="1620440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0" y="4083843"/>
            <a:ext cx="4157662" cy="162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2556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4257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595819"/>
            <a:ext cx="4140000" cy="161583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70" y="4415154"/>
            <a:ext cx="957932" cy="339473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66" y="4414370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8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896732"/>
            <a:ext cx="8569325" cy="522977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87372" y="2571750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/>
          <p:cNvCxnSpPr/>
          <p:nvPr/>
        </p:nvCxnSpPr>
        <p:spPr>
          <a:xfrm>
            <a:off x="8566352" y="4891740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/>
          <p:cNvSpPr/>
          <p:nvPr/>
        </p:nvSpPr>
        <p:spPr>
          <a:xfrm>
            <a:off x="8633637" y="4852352"/>
            <a:ext cx="304660" cy="12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600" b="1" smtClean="0">
                <a:solidFill>
                  <a:srgbClr val="3C3C3C"/>
                </a:solidFill>
              </a:rPr>
              <a:pPr/>
              <a:t>‹#›</a:t>
            </a:fld>
            <a:endParaRPr lang="ru-RU" sz="1600" b="1" dirty="0">
              <a:solidFill>
                <a:srgbClr val="3C3C3C"/>
              </a:solidFill>
            </a:endParaRP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787830"/>
            <a:ext cx="8569325" cy="1728193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ru-RU" sz="1600" dirty="0" smtClean="0">
                <a:solidFill>
                  <a:srgbClr val="706F6F"/>
                </a:solidFill>
              </a:rPr>
              <a:t>Газпром нефть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en-US" sz="1600" dirty="0" smtClean="0">
                <a:solidFill>
                  <a:srgbClr val="706F6F"/>
                </a:solidFill>
              </a:rPr>
              <a:t>Gazprom </a:t>
            </a:r>
            <a:r>
              <a:rPr lang="en-US" sz="1600" dirty="0" err="1" smtClean="0">
                <a:solidFill>
                  <a:srgbClr val="706F6F"/>
                </a:solidFill>
              </a:rPr>
              <a:t>neft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12" name="Footer" hidden="1"/>
          <p:cNvSpPr/>
          <p:nvPr/>
        </p:nvSpPr>
        <p:spPr>
          <a:xfrm>
            <a:off x="298896" y="4830366"/>
            <a:ext cx="5137200" cy="1890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endParaRPr lang="ru-RU" sz="16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50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0" y="2031689"/>
            <a:ext cx="8569324" cy="272366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1464683"/>
            <a:ext cx="8569325" cy="51022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66352" y="4891740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33637" y="4852352"/>
            <a:ext cx="304660" cy="12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600" b="1" smtClean="0">
                <a:solidFill>
                  <a:srgbClr val="3C3C3C"/>
                </a:solidFill>
              </a:rPr>
              <a:pPr/>
              <a:t>‹#›</a:t>
            </a:fld>
            <a:endParaRPr lang="ru-RU" sz="16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ru-RU" sz="1600" dirty="0" smtClean="0">
                <a:solidFill>
                  <a:srgbClr val="706F6F"/>
                </a:solidFill>
              </a:rPr>
              <a:t>Газпром нефть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en-US" sz="1600" dirty="0" smtClean="0">
                <a:solidFill>
                  <a:srgbClr val="706F6F"/>
                </a:solidFill>
              </a:rPr>
              <a:t>Gazprom </a:t>
            </a:r>
            <a:r>
              <a:rPr lang="en-US" sz="1600" dirty="0" err="1" smtClean="0">
                <a:solidFill>
                  <a:srgbClr val="706F6F"/>
                </a:solidFill>
              </a:rPr>
              <a:t>neft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8" name="Footer" hidden="1"/>
          <p:cNvSpPr/>
          <p:nvPr/>
        </p:nvSpPr>
        <p:spPr>
          <a:xfrm>
            <a:off x="298896" y="4830366"/>
            <a:ext cx="5137200" cy="1890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endParaRPr lang="ru-RU" sz="16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04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87560" y="195262"/>
            <a:ext cx="8569657" cy="45413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1" name="ContentsTitle5" hidden="1"/>
          <p:cNvSpPr txBox="1"/>
          <p:nvPr/>
        </p:nvSpPr>
        <p:spPr>
          <a:xfrm>
            <a:off x="641277" y="1910238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2" name="line5" hidden="1"/>
          <p:cNvCxnSpPr/>
          <p:nvPr/>
        </p:nvCxnSpPr>
        <p:spPr>
          <a:xfrm>
            <a:off x="297680" y="217940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sNumber5" hidden="1"/>
          <p:cNvSpPr txBox="1"/>
          <p:nvPr/>
        </p:nvSpPr>
        <p:spPr>
          <a:xfrm>
            <a:off x="287526" y="177179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84" name="ContentsTitle3">
            <a:hlinkClick r:id="" action="ppaction://noaction"/>
          </p:cNvPr>
          <p:cNvSpPr txBox="1"/>
          <p:nvPr/>
        </p:nvSpPr>
        <p:spPr>
          <a:xfrm>
            <a:off x="641277" y="141231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5" name="line3"/>
          <p:cNvCxnSpPr/>
          <p:nvPr/>
        </p:nvCxnSpPr>
        <p:spPr>
          <a:xfrm>
            <a:off x="297680" y="166353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sNumber3">
            <a:hlinkClick r:id="" action="ppaction://noaction"/>
          </p:cNvPr>
          <p:cNvSpPr txBox="1"/>
          <p:nvPr/>
        </p:nvSpPr>
        <p:spPr>
          <a:xfrm>
            <a:off x="287526" y="126434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87" name="ContentsTitle4" hidden="1"/>
          <p:cNvSpPr txBox="1"/>
          <p:nvPr/>
        </p:nvSpPr>
        <p:spPr>
          <a:xfrm>
            <a:off x="641277" y="166246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8" name="line4" hidden="1"/>
          <p:cNvCxnSpPr/>
          <p:nvPr/>
        </p:nvCxnSpPr>
        <p:spPr>
          <a:xfrm>
            <a:off x="297680" y="19214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sNumber4" hidden="1"/>
          <p:cNvSpPr txBox="1"/>
          <p:nvPr/>
        </p:nvSpPr>
        <p:spPr>
          <a:xfrm>
            <a:off x="287526" y="151925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0" name="ContentsTitle6" hidden="1"/>
          <p:cNvSpPr txBox="1"/>
          <p:nvPr/>
        </p:nvSpPr>
        <p:spPr>
          <a:xfrm>
            <a:off x="641277" y="21599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91" name="line6" hidden="1"/>
          <p:cNvCxnSpPr/>
          <p:nvPr/>
        </p:nvCxnSpPr>
        <p:spPr>
          <a:xfrm>
            <a:off x="297680" y="243734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sNumber6" hidden="1"/>
          <p:cNvSpPr txBox="1"/>
          <p:nvPr/>
        </p:nvSpPr>
        <p:spPr>
          <a:xfrm>
            <a:off x="287526" y="202627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3" name="ContentsTitle2">
            <a:hlinkClick r:id="" action="ppaction://noaction"/>
          </p:cNvPr>
          <p:cNvSpPr txBox="1"/>
          <p:nvPr/>
        </p:nvSpPr>
        <p:spPr>
          <a:xfrm>
            <a:off x="641277" y="115739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94" name="line2"/>
          <p:cNvCxnSpPr/>
          <p:nvPr/>
        </p:nvCxnSpPr>
        <p:spPr>
          <a:xfrm>
            <a:off x="297680" y="140559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Number2">
            <a:hlinkClick r:id="" action="ppaction://noaction"/>
          </p:cNvPr>
          <p:cNvSpPr txBox="1"/>
          <p:nvPr/>
        </p:nvSpPr>
        <p:spPr>
          <a:xfrm>
            <a:off x="287526" y="100466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6" name="ContentsTitle7" hidden="1"/>
          <p:cNvSpPr txBox="1"/>
          <p:nvPr/>
        </p:nvSpPr>
        <p:spPr>
          <a:xfrm>
            <a:off x="641277" y="242158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97" name="ContentsNumber7" hidden="1"/>
          <p:cNvSpPr txBox="1"/>
          <p:nvPr/>
        </p:nvSpPr>
        <p:spPr>
          <a:xfrm>
            <a:off x="287526" y="227361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98" name="line7" hidden="1"/>
          <p:cNvCxnSpPr/>
          <p:nvPr/>
        </p:nvCxnSpPr>
        <p:spPr>
          <a:xfrm>
            <a:off x="297680" y="269528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sTitle8" hidden="1"/>
          <p:cNvSpPr txBox="1"/>
          <p:nvPr/>
        </p:nvSpPr>
        <p:spPr>
          <a:xfrm>
            <a:off x="641277" y="267649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0" name="line8" hidden="1"/>
          <p:cNvCxnSpPr/>
          <p:nvPr/>
        </p:nvCxnSpPr>
        <p:spPr>
          <a:xfrm>
            <a:off x="297680" y="29532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tentsNumber8" hidden="1"/>
          <p:cNvSpPr txBox="1"/>
          <p:nvPr/>
        </p:nvSpPr>
        <p:spPr>
          <a:xfrm>
            <a:off x="287526" y="252852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102" name="ContentsTitle13" hidden="1"/>
          <p:cNvSpPr txBox="1"/>
          <p:nvPr/>
        </p:nvSpPr>
        <p:spPr>
          <a:xfrm>
            <a:off x="649293" y="399870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3" name="line13" hidden="1"/>
          <p:cNvCxnSpPr/>
          <p:nvPr/>
        </p:nvCxnSpPr>
        <p:spPr>
          <a:xfrm>
            <a:off x="297680" y="424290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sNumber13" hidden="1"/>
          <p:cNvSpPr txBox="1"/>
          <p:nvPr/>
        </p:nvSpPr>
        <p:spPr>
          <a:xfrm>
            <a:off x="287526" y="385073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105" name="ContentsTitle11" hidden="1"/>
          <p:cNvSpPr txBox="1"/>
          <p:nvPr/>
        </p:nvSpPr>
        <p:spPr>
          <a:xfrm>
            <a:off x="649293" y="348410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6" name="line11" hidden="1"/>
          <p:cNvCxnSpPr/>
          <p:nvPr/>
        </p:nvCxnSpPr>
        <p:spPr>
          <a:xfrm>
            <a:off x="297680" y="372703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ntentsNumber11" hidden="1"/>
          <p:cNvSpPr txBox="1"/>
          <p:nvPr/>
        </p:nvSpPr>
        <p:spPr>
          <a:xfrm>
            <a:off x="287533" y="3326613"/>
            <a:ext cx="239361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108" name="ContentsTitle15" hidden="1"/>
          <p:cNvSpPr txBox="1"/>
          <p:nvPr/>
        </p:nvSpPr>
        <p:spPr>
          <a:xfrm>
            <a:off x="649293" y="451329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9" name="line15" hidden="1"/>
          <p:cNvCxnSpPr/>
          <p:nvPr/>
        </p:nvCxnSpPr>
        <p:spPr>
          <a:xfrm>
            <a:off x="297680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sNumber15" hidden="1"/>
          <p:cNvSpPr txBox="1"/>
          <p:nvPr/>
        </p:nvSpPr>
        <p:spPr>
          <a:xfrm>
            <a:off x="287526" y="4355802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111" name="ContentsTitle12" hidden="1"/>
          <p:cNvSpPr txBox="1"/>
          <p:nvPr/>
        </p:nvSpPr>
        <p:spPr>
          <a:xfrm>
            <a:off x="649293" y="374378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2" name="line12" hidden="1"/>
          <p:cNvCxnSpPr/>
          <p:nvPr/>
        </p:nvCxnSpPr>
        <p:spPr>
          <a:xfrm>
            <a:off x="297680" y="398496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sNumber12" hidden="1"/>
          <p:cNvSpPr txBox="1"/>
          <p:nvPr/>
        </p:nvSpPr>
        <p:spPr>
          <a:xfrm>
            <a:off x="287526" y="359105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114" name="ContentsTitle9" hidden="1"/>
          <p:cNvSpPr txBox="1"/>
          <p:nvPr/>
        </p:nvSpPr>
        <p:spPr>
          <a:xfrm>
            <a:off x="649293" y="295046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5" name="line9" hidden="1"/>
          <p:cNvCxnSpPr/>
          <p:nvPr/>
        </p:nvCxnSpPr>
        <p:spPr>
          <a:xfrm>
            <a:off x="297680" y="321115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sNumber9" hidden="1"/>
          <p:cNvSpPr txBox="1"/>
          <p:nvPr/>
        </p:nvSpPr>
        <p:spPr>
          <a:xfrm>
            <a:off x="287526" y="278344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117" name="ContentsTitle14" hidden="1"/>
          <p:cNvSpPr txBox="1"/>
          <p:nvPr/>
        </p:nvSpPr>
        <p:spPr>
          <a:xfrm>
            <a:off x="649293" y="42488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8" name="line14" hidden="1"/>
          <p:cNvCxnSpPr/>
          <p:nvPr/>
        </p:nvCxnSpPr>
        <p:spPr>
          <a:xfrm>
            <a:off x="297680" y="450084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sNumber14" hidden="1"/>
          <p:cNvSpPr txBox="1"/>
          <p:nvPr/>
        </p:nvSpPr>
        <p:spPr>
          <a:xfrm>
            <a:off x="287526" y="4105653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120" name="ContentsTitle10" hidden="1"/>
          <p:cNvSpPr txBox="1"/>
          <p:nvPr/>
        </p:nvSpPr>
        <p:spPr>
          <a:xfrm>
            <a:off x="649293" y="321966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1" name="line10" hidden="1"/>
          <p:cNvCxnSpPr/>
          <p:nvPr/>
        </p:nvCxnSpPr>
        <p:spPr>
          <a:xfrm>
            <a:off x="297680" y="346909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sNumber10" hidden="1"/>
          <p:cNvSpPr txBox="1"/>
          <p:nvPr/>
        </p:nvSpPr>
        <p:spPr>
          <a:xfrm>
            <a:off x="287526" y="3057411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46" name="ContentsTitle1">
            <a:hlinkClick r:id="" action="ppaction://noaction"/>
          </p:cNvPr>
          <p:cNvSpPr txBox="1"/>
          <p:nvPr/>
        </p:nvSpPr>
        <p:spPr>
          <a:xfrm>
            <a:off x="641277" y="912313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47" name="line1"/>
          <p:cNvCxnSpPr/>
          <p:nvPr/>
        </p:nvCxnSpPr>
        <p:spPr>
          <a:xfrm>
            <a:off x="297680" y="11476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sNumber1">
            <a:hlinkClick r:id="" action="ppaction://noaction"/>
          </p:cNvPr>
          <p:cNvSpPr txBox="1"/>
          <p:nvPr/>
        </p:nvSpPr>
        <p:spPr>
          <a:xfrm>
            <a:off x="287526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9" name="Number1"/>
          <p:cNvSpPr txBox="1"/>
          <p:nvPr/>
        </p:nvSpPr>
        <p:spPr>
          <a:xfrm>
            <a:off x="8460432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50" name="Number2"/>
          <p:cNvSpPr txBox="1"/>
          <p:nvPr/>
        </p:nvSpPr>
        <p:spPr>
          <a:xfrm>
            <a:off x="8460432" y="1028001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51" name="Number3"/>
          <p:cNvSpPr txBox="1"/>
          <p:nvPr/>
        </p:nvSpPr>
        <p:spPr>
          <a:xfrm>
            <a:off x="8460432" y="128649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9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52" name="Number5" hidden="1"/>
          <p:cNvSpPr txBox="1"/>
          <p:nvPr/>
        </p:nvSpPr>
        <p:spPr>
          <a:xfrm>
            <a:off x="8460432" y="180349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3" name="Number6" hidden="1"/>
          <p:cNvSpPr txBox="1"/>
          <p:nvPr/>
        </p:nvSpPr>
        <p:spPr>
          <a:xfrm>
            <a:off x="8460432" y="206199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4" name="Number7" hidden="1"/>
          <p:cNvSpPr txBox="1"/>
          <p:nvPr/>
        </p:nvSpPr>
        <p:spPr>
          <a:xfrm>
            <a:off x="8460432" y="232048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5" name="Number8" hidden="1"/>
          <p:cNvSpPr txBox="1"/>
          <p:nvPr/>
        </p:nvSpPr>
        <p:spPr>
          <a:xfrm>
            <a:off x="8460432" y="2578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6" name="Number4" hidden="1"/>
          <p:cNvSpPr txBox="1"/>
          <p:nvPr/>
        </p:nvSpPr>
        <p:spPr>
          <a:xfrm>
            <a:off x="8460432" y="154499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7" name="Number9" hidden="1"/>
          <p:cNvSpPr txBox="1"/>
          <p:nvPr/>
        </p:nvSpPr>
        <p:spPr>
          <a:xfrm>
            <a:off x="8460432" y="28374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8" name="Number10" hidden="1"/>
          <p:cNvSpPr txBox="1"/>
          <p:nvPr/>
        </p:nvSpPr>
        <p:spPr>
          <a:xfrm>
            <a:off x="8460432" y="3095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9" name="Number11" hidden="1"/>
          <p:cNvSpPr txBox="1"/>
          <p:nvPr/>
        </p:nvSpPr>
        <p:spPr>
          <a:xfrm>
            <a:off x="8460432" y="335447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0" name="Number12" hidden="1"/>
          <p:cNvSpPr txBox="1"/>
          <p:nvPr/>
        </p:nvSpPr>
        <p:spPr>
          <a:xfrm>
            <a:off x="8460432" y="361297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1" name="Number13" hidden="1"/>
          <p:cNvSpPr txBox="1"/>
          <p:nvPr/>
        </p:nvSpPr>
        <p:spPr>
          <a:xfrm>
            <a:off x="8460432" y="387146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2" name="Number14" hidden="1"/>
          <p:cNvSpPr txBox="1"/>
          <p:nvPr/>
        </p:nvSpPr>
        <p:spPr>
          <a:xfrm>
            <a:off x="8460432" y="412996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3" name="Number15" hidden="1"/>
          <p:cNvSpPr txBox="1"/>
          <p:nvPr/>
        </p:nvSpPr>
        <p:spPr>
          <a:xfrm>
            <a:off x="8460432" y="438846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5446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72" y="951326"/>
            <a:ext cx="8569325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45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2"/>
          </p:nvPr>
        </p:nvSpPr>
        <p:spPr>
          <a:xfrm>
            <a:off x="287341" y="951326"/>
            <a:ext cx="414020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702630" y="951326"/>
            <a:ext cx="414020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270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0" y="195263"/>
            <a:ext cx="8569324" cy="4563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72" y="951311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72" y="2933700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080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26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3598069"/>
            <a:ext cx="8569325" cy="1157288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defRPr sz="2200" b="0" baseline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72" y="951366"/>
            <a:ext cx="8569325" cy="2106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4380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95262"/>
            <a:ext cx="8569324" cy="45413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1" y="951326"/>
            <a:ext cx="414020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0797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195262"/>
            <a:ext cx="8569324" cy="45413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1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1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4716463" y="951326"/>
            <a:ext cx="4140200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7767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7" y="195264"/>
            <a:ext cx="8569326" cy="45526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287340" y="951326"/>
            <a:ext cx="26638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40090" y="951326"/>
            <a:ext cx="26638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6192840" y="951326"/>
            <a:ext cx="26638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878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195263"/>
            <a:ext cx="8568000" cy="4563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4716463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72" y="2933700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2003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288000" y="195263"/>
            <a:ext cx="8568000" cy="4563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7"/>
          </p:nvPr>
        </p:nvSpPr>
        <p:spPr>
          <a:xfrm>
            <a:off x="287372" y="951310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716463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287338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7121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195263"/>
            <a:ext cx="8568000" cy="4563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5079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72" y="951570"/>
            <a:ext cx="8569325" cy="37962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0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96890" y="951569"/>
            <a:ext cx="4159807" cy="37962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 baseline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3807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3075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8959" y="951326"/>
            <a:ext cx="4156075" cy="3807619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7" y="195264"/>
            <a:ext cx="8569326" cy="45526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4716463" y="951311"/>
            <a:ext cx="4140200" cy="3807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802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72" y="2945137"/>
            <a:ext cx="8569325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287372" y="951310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9311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8130" y="2943226"/>
            <a:ext cx="2664000" cy="181570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35893" y="2943226"/>
            <a:ext cx="2664000" cy="181570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2943226"/>
            <a:ext cx="2664000" cy="181570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88000" y="195263"/>
            <a:ext cx="8568000" cy="4563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7"/>
          </p:nvPr>
        </p:nvSpPr>
        <p:spPr>
          <a:xfrm>
            <a:off x="287372" y="951310"/>
            <a:ext cx="8569325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2002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96856" y="951569"/>
            <a:ext cx="4150800" cy="37962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/>
          </p:nvPr>
        </p:nvSpPr>
        <p:spPr>
          <a:xfrm>
            <a:off x="287338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7419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951569"/>
            <a:ext cx="4150800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2949793"/>
            <a:ext cx="4150800" cy="1796132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287338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6504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951569"/>
            <a:ext cx="4150800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2951756"/>
            <a:ext cx="4150800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3807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2440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951569"/>
            <a:ext cx="4150800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2950369"/>
            <a:ext cx="4150800" cy="180862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9110" y="951569"/>
            <a:ext cx="4150800" cy="180360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9110" y="2950369"/>
            <a:ext cx="4150800" cy="180862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83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95264"/>
            <a:ext cx="8569326" cy="45526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1310"/>
            <a:ext cx="5040312" cy="378023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5616577" y="951311"/>
            <a:ext cx="3240087" cy="3807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5428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490265"/>
            <a:ext cx="5040312" cy="32669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69" y="950309"/>
            <a:ext cx="5040745" cy="4320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/>
            </a:lvl1pPr>
          </a:lstStyle>
          <a:p>
            <a:pPr lvl="0"/>
            <a:r>
              <a:rPr lang="ru-RU" dirty="0" smtClean="0"/>
              <a:t>Вставьте заголовок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7338" y="1448960"/>
            <a:ext cx="50407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8"/>
          </p:nvPr>
        </p:nvSpPr>
        <p:spPr>
          <a:xfrm>
            <a:off x="5616577" y="951311"/>
            <a:ext cx="3240087" cy="2511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5616577" y="3625454"/>
            <a:ext cx="3240087" cy="1133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0737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95264"/>
            <a:ext cx="8569326" cy="455266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287338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21"/>
          </p:nvPr>
        </p:nvSpPr>
        <p:spPr>
          <a:xfrm>
            <a:off x="4716463" y="951311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/>
          </p:nvPr>
        </p:nvSpPr>
        <p:spPr>
          <a:xfrm>
            <a:off x="4716463" y="2933700"/>
            <a:ext cx="4140200" cy="180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6493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72" y="951310"/>
            <a:ext cx="8569325" cy="3780234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7170" y="3408760"/>
            <a:ext cx="5581227" cy="1187564"/>
          </a:xfrm>
          <a:solidFill>
            <a:srgbClr val="FFFFFF">
              <a:alpha val="80000"/>
            </a:srgbClr>
          </a:solidFill>
        </p:spPr>
        <p:txBody>
          <a:bodyPr lIns="143981" tIns="107982" rIns="71991" bIns="71991"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6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2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2920605"/>
            <a:ext cx="8569324" cy="1835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1310"/>
            <a:ext cx="4157662" cy="2484834"/>
          </a:xfrm>
        </p:spPr>
        <p:txBody>
          <a:bodyPr/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699016" y="951310"/>
            <a:ext cx="4157663" cy="2484834"/>
          </a:xfrm>
        </p:spPr>
        <p:txBody>
          <a:bodyPr/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622925"/>
            <a:ext cx="4157662" cy="11334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16" y="3622925"/>
            <a:ext cx="4157663" cy="11334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5683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 hasCustomPrompt="1"/>
          </p:nvPr>
        </p:nvSpPr>
        <p:spPr>
          <a:xfrm>
            <a:off x="287391" y="951310"/>
            <a:ext cx="2681287" cy="248483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2" hasCustomPrompt="1"/>
          </p:nvPr>
        </p:nvSpPr>
        <p:spPr>
          <a:xfrm>
            <a:off x="3240122" y="951310"/>
            <a:ext cx="2663825" cy="248483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5" y="951310"/>
            <a:ext cx="2681288" cy="2484834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91" y="3625456"/>
            <a:ext cx="2681287" cy="11334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3240122" y="3625456"/>
            <a:ext cx="2663825" cy="11334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6" hasCustomPrompt="1"/>
          </p:nvPr>
        </p:nvSpPr>
        <p:spPr>
          <a:xfrm>
            <a:off x="6175375" y="3625456"/>
            <a:ext cx="2681288" cy="11334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7700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951309"/>
            <a:ext cx="4157662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2288381"/>
            <a:ext cx="4157662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625453"/>
            <a:ext cx="4157662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16" y="951309"/>
            <a:ext cx="4157663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16" y="2288381"/>
            <a:ext cx="4157663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6" y="3625452"/>
            <a:ext cx="4157663" cy="113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218684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463" y="218684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7338" y="3523916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463" y="3523916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1495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40159"/>
            <a:ext cx="8569325" cy="81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7372" y="1940092"/>
            <a:ext cx="8569325" cy="8108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7372" y="2940841"/>
            <a:ext cx="8569325" cy="81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72" y="3940772"/>
            <a:ext cx="8569325" cy="81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72" y="1845125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7372" y="2845874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7372" y="3845807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2731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0" y="951310"/>
            <a:ext cx="5635625" cy="432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40111" y="1491356"/>
            <a:ext cx="5616575" cy="251155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21070" y="1450017"/>
            <a:ext cx="56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111" y="4191986"/>
            <a:ext cx="5616575" cy="5673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287356" y="951311"/>
            <a:ext cx="2663825" cy="3807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1215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72" y="4191986"/>
            <a:ext cx="8569325" cy="5673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49" y="951310"/>
            <a:ext cx="5616575" cy="3078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175378" y="951310"/>
            <a:ext cx="2681288" cy="3078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1349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72" y="4191599"/>
            <a:ext cx="8569325" cy="5673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72" y="951310"/>
            <a:ext cx="8569325" cy="3078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192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950400"/>
            <a:ext cx="4157662" cy="4266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6" y="950400"/>
            <a:ext cx="4157663" cy="4266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451897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451897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40" y="1493204"/>
            <a:ext cx="4157662" cy="224124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16" y="1493204"/>
            <a:ext cx="4157663" cy="224124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396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0" y="3921900"/>
            <a:ext cx="4157662" cy="8370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6" y="3921900"/>
            <a:ext cx="4157663" cy="8370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84069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91" y="951310"/>
            <a:ext cx="2681287" cy="1809750"/>
          </a:xfrm>
        </p:spPr>
        <p:txBody>
          <a:bodyPr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  <a:lvl2pPr>
              <a:defRPr sz="2200" b="0"/>
            </a:lvl2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287391" y="2950369"/>
            <a:ext cx="2681287" cy="18026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3239890" y="951366"/>
            <a:ext cx="5616811" cy="18097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39890" y="2943282"/>
            <a:ext cx="5616811" cy="18097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8198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 hasCustomPrompt="1"/>
          </p:nvPr>
        </p:nvSpPr>
        <p:spPr>
          <a:xfrm>
            <a:off x="287055" y="951311"/>
            <a:ext cx="2681566" cy="13239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91" y="2463794"/>
            <a:ext cx="2681287" cy="2295191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3239890" y="951351"/>
            <a:ext cx="5616811" cy="3801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58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72" y="3598069"/>
            <a:ext cx="8569325" cy="114895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37" marR="0" lvl="1" indent="-26983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258" marR="0" lvl="2" indent="-271427" algn="l" defTabSz="91426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10"/>
            <a:ext cx="8569324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72" y="951321"/>
            <a:ext cx="8569325" cy="1134665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9011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35202" y="2289011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302" y="2289011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625520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6" hasCustomPrompt="1"/>
          </p:nvPr>
        </p:nvSpPr>
        <p:spPr>
          <a:xfrm>
            <a:off x="3235201" y="3625520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 hasCustomPrompt="1"/>
          </p:nvPr>
        </p:nvSpPr>
        <p:spPr>
          <a:xfrm>
            <a:off x="6178301" y="3625520"/>
            <a:ext cx="2671200" cy="11334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3380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0" y="1491071"/>
            <a:ext cx="4157662" cy="194413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699016" y="1491071"/>
            <a:ext cx="4157663" cy="194413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951310"/>
            <a:ext cx="4140200" cy="4266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16" y="951310"/>
            <a:ext cx="4157663" cy="4266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73264" y="3625454"/>
            <a:ext cx="8583501" cy="113347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8663" y="1445348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0"/>
          <p:cNvCxnSpPr/>
          <p:nvPr/>
        </p:nvCxnSpPr>
        <p:spPr>
          <a:xfrm>
            <a:off x="287338" y="1445348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23019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одзаголовка и 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1404"/>
            <a:ext cx="5616576" cy="4266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175375" y="951372"/>
            <a:ext cx="2681288" cy="42732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7338" y="1450111"/>
            <a:ext cx="561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72992" y="1445348"/>
            <a:ext cx="268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12"/>
          <p:cNvSpPr>
            <a:spLocks noGrp="1"/>
          </p:cNvSpPr>
          <p:nvPr>
            <p:ph sz="quarter" idx="13" hasCustomPrompt="1"/>
          </p:nvPr>
        </p:nvSpPr>
        <p:spPr>
          <a:xfrm>
            <a:off x="287338" y="1491420"/>
            <a:ext cx="5616576" cy="32657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6175399" y="1486654"/>
            <a:ext cx="2681287" cy="3270488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19048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744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25" y="2733677"/>
            <a:ext cx="4284663" cy="1351425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4597279"/>
            <a:ext cx="3924612" cy="135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4395593"/>
            <a:ext cx="957932" cy="339473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4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4455653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0" y="4314029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0" y="4172404"/>
            <a:ext cx="3924622" cy="135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31982"/>
            <a:ext cx="1575816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6" y="131982"/>
            <a:ext cx="1441100" cy="258520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3" y="303508"/>
            <a:ext cx="2394886" cy="46626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366469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985437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62965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7" y="1910238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80" y="21689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6" y="177179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7" y="141231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80" y="165102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6" y="126434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7" y="166246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80" y="191000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6" y="151925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7" y="89771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80" y="11330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6" y="74022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21599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80" y="2427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6" y="202627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7" y="115739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80" y="139204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6" y="100466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7" y="2421585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6" y="227361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80" y="26869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7" y="2676499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80" y="294592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6" y="252852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3" y="399870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80" y="42408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6" y="385073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3" y="348410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80" y="372286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3" y="3326613"/>
            <a:ext cx="239361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3" y="451329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80" y="47587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6" y="4355802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3" y="3743787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80" y="398184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6" y="3591054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3" y="2950464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80" y="32049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6" y="278344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3" y="4248861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80" y="449979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6" y="4105653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3" y="3219666"/>
            <a:ext cx="7994027" cy="245634"/>
          </a:xfrm>
          <a:prstGeom prst="rect">
            <a:avLst/>
          </a:prstGeom>
          <a:noFill/>
        </p:spPr>
        <p:txBody>
          <a:bodyPr wrap="square" lIns="0" tIns="0" rIns="0" bIns="35994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7" name="line10"/>
          <p:cNvCxnSpPr/>
          <p:nvPr/>
        </p:nvCxnSpPr>
        <p:spPr>
          <a:xfrm>
            <a:off x="297680" y="346388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6" y="3057411"/>
            <a:ext cx="256480" cy="386035"/>
          </a:xfrm>
          <a:prstGeom prst="rect">
            <a:avLst/>
          </a:prstGeom>
          <a:noFill/>
        </p:spPr>
        <p:txBody>
          <a:bodyPr wrap="none" lIns="0" tIns="107982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769506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028001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28649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180349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06199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2320488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2578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154499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28374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3095979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3354474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3612972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3871467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4129965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4388460"/>
            <a:ext cx="383530" cy="386035"/>
          </a:xfrm>
          <a:prstGeom prst="rect">
            <a:avLst/>
          </a:prstGeom>
          <a:noFill/>
        </p:spPr>
        <p:txBody>
          <a:bodyPr wrap="square" lIns="0" tIns="107982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4942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1958635"/>
            <a:ext cx="8569325" cy="45787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257175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733728"/>
            <a:ext cx="8569325" cy="2013347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4205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72" y="951310"/>
            <a:ext cx="8569325" cy="1188380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72" y="2193750"/>
            <a:ext cx="8569325" cy="2553325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2459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951326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78499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50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4" y="951326"/>
            <a:ext cx="4176711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19048"/>
            <a:ext cx="20828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37" lvl="1" indent="-269837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258" lvl="2" indent="-271427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3998909"/>
            <a:ext cx="2082800" cy="11945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0" rIns="91428" bIns="45714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914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34.xml"/><Relationship Id="rId47" Type="http://schemas.openxmlformats.org/officeDocument/2006/relationships/slideLayout" Target="../slideLayouts/slideLayout139.xml"/><Relationship Id="rId50" Type="http://schemas.openxmlformats.org/officeDocument/2006/relationships/slideLayout" Target="../slideLayouts/slideLayout142.xml"/><Relationship Id="rId55" Type="http://schemas.openxmlformats.org/officeDocument/2006/relationships/vmlDrawing" Target="../drawings/vmlDrawing1.v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45" Type="http://schemas.openxmlformats.org/officeDocument/2006/relationships/slideLayout" Target="../slideLayouts/slideLayout137.xml"/><Relationship Id="rId53" Type="http://schemas.openxmlformats.org/officeDocument/2006/relationships/slideLayout" Target="../slideLayouts/slideLayout145.xml"/><Relationship Id="rId58" Type="http://schemas.openxmlformats.org/officeDocument/2006/relationships/image" Target="../media/image5.emf"/><Relationship Id="rId5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Relationship Id="rId43" Type="http://schemas.openxmlformats.org/officeDocument/2006/relationships/slideLayout" Target="../slideLayouts/slideLayout135.xml"/><Relationship Id="rId48" Type="http://schemas.openxmlformats.org/officeDocument/2006/relationships/slideLayout" Target="../slideLayouts/slideLayout140.xml"/><Relationship Id="rId56" Type="http://schemas.openxmlformats.org/officeDocument/2006/relationships/tags" Target="../tags/tag1.xml"/><Relationship Id="rId8" Type="http://schemas.openxmlformats.org/officeDocument/2006/relationships/slideLayout" Target="../slideLayouts/slideLayout100.xml"/><Relationship Id="rId51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Relationship Id="rId4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33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49" Type="http://schemas.openxmlformats.org/officeDocument/2006/relationships/slideLayout" Target="../slideLayouts/slideLayout141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23.xml"/><Relationship Id="rId44" Type="http://schemas.openxmlformats.org/officeDocument/2006/relationships/slideLayout" Target="../slideLayouts/slideLayout136.xml"/><Relationship Id="rId52" Type="http://schemas.openxmlformats.org/officeDocument/2006/relationships/slideLayout" Target="../slideLayouts/slideLayout14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195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8" Type="http://schemas.openxmlformats.org/officeDocument/2006/relationships/oleObject" Target="../embeddings/oleObject3.bin"/><Relationship Id="rId5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56" Type="http://schemas.openxmlformats.org/officeDocument/2006/relationships/vmlDrawing" Target="../drawings/vmlDrawing3.vml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59" Type="http://schemas.openxmlformats.org/officeDocument/2006/relationships/image" Target="../media/image5.emf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57" Type="http://schemas.openxmlformats.org/officeDocument/2006/relationships/tags" Target="../tags/tag3.xml"/><Relationship Id="rId1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2.xml"/><Relationship Id="rId21" Type="http://schemas.openxmlformats.org/officeDocument/2006/relationships/vmlDrawing" Target="../drawings/vmlDrawing5.v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257.xml"/><Relationship Id="rId21" Type="http://schemas.openxmlformats.org/officeDocument/2006/relationships/slideLayout" Target="../slideLayouts/slideLayout239.xml"/><Relationship Id="rId34" Type="http://schemas.openxmlformats.org/officeDocument/2006/relationships/slideLayout" Target="../slideLayouts/slideLayout252.xml"/><Relationship Id="rId42" Type="http://schemas.openxmlformats.org/officeDocument/2006/relationships/slideLayout" Target="../slideLayouts/slideLayout260.xml"/><Relationship Id="rId47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268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9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42.xml"/><Relationship Id="rId32" Type="http://schemas.openxmlformats.org/officeDocument/2006/relationships/slideLayout" Target="../slideLayouts/slideLayout250.xml"/><Relationship Id="rId37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258.xml"/><Relationship Id="rId45" Type="http://schemas.openxmlformats.org/officeDocument/2006/relationships/slideLayout" Target="../slideLayouts/slideLayout263.xml"/><Relationship Id="rId53" Type="http://schemas.openxmlformats.org/officeDocument/2006/relationships/slideLayout" Target="../slideLayouts/slideLayout271.xml"/><Relationship Id="rId58" Type="http://schemas.openxmlformats.org/officeDocument/2006/relationships/oleObject" Target="../embeddings/oleObject6.bin"/><Relationship Id="rId5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Relationship Id="rId27" Type="http://schemas.openxmlformats.org/officeDocument/2006/relationships/slideLayout" Target="../slideLayouts/slideLayout245.xml"/><Relationship Id="rId30" Type="http://schemas.openxmlformats.org/officeDocument/2006/relationships/slideLayout" Target="../slideLayouts/slideLayout248.xml"/><Relationship Id="rId35" Type="http://schemas.openxmlformats.org/officeDocument/2006/relationships/slideLayout" Target="../slideLayouts/slideLayout253.xml"/><Relationship Id="rId43" Type="http://schemas.openxmlformats.org/officeDocument/2006/relationships/slideLayout" Target="../slideLayouts/slideLayout261.xml"/><Relationship Id="rId48" Type="http://schemas.openxmlformats.org/officeDocument/2006/relationships/slideLayout" Target="../slideLayouts/slideLayout266.xml"/><Relationship Id="rId56" Type="http://schemas.openxmlformats.org/officeDocument/2006/relationships/vmlDrawing" Target="../drawings/vmlDrawing6.vml"/><Relationship Id="rId8" Type="http://schemas.openxmlformats.org/officeDocument/2006/relationships/slideLayout" Target="../slideLayouts/slideLayout226.xml"/><Relationship Id="rId51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43.xml"/><Relationship Id="rId33" Type="http://schemas.openxmlformats.org/officeDocument/2006/relationships/slideLayout" Target="../slideLayouts/slideLayout251.xml"/><Relationship Id="rId38" Type="http://schemas.openxmlformats.org/officeDocument/2006/relationships/slideLayout" Target="../slideLayouts/slideLayout256.xml"/><Relationship Id="rId46" Type="http://schemas.openxmlformats.org/officeDocument/2006/relationships/slideLayout" Target="../slideLayouts/slideLayout264.xml"/><Relationship Id="rId59" Type="http://schemas.openxmlformats.org/officeDocument/2006/relationships/image" Target="../media/image5.emf"/><Relationship Id="rId20" Type="http://schemas.openxmlformats.org/officeDocument/2006/relationships/slideLayout" Target="../slideLayouts/slideLayout238.xml"/><Relationship Id="rId41" Type="http://schemas.openxmlformats.org/officeDocument/2006/relationships/slideLayout" Target="../slideLayouts/slideLayout259.xml"/><Relationship Id="rId54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28" Type="http://schemas.openxmlformats.org/officeDocument/2006/relationships/slideLayout" Target="../slideLayouts/slideLayout246.xml"/><Relationship Id="rId36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267.xml"/><Relationship Id="rId57" Type="http://schemas.openxmlformats.org/officeDocument/2006/relationships/tags" Target="../tags/tag6.xml"/><Relationship Id="rId10" Type="http://schemas.openxmlformats.org/officeDocument/2006/relationships/slideLayout" Target="../slideLayouts/slideLayout228.xml"/><Relationship Id="rId31" Type="http://schemas.openxmlformats.org/officeDocument/2006/relationships/slideLayout" Target="../slideLayouts/slideLayout249.xml"/><Relationship Id="rId44" Type="http://schemas.openxmlformats.org/officeDocument/2006/relationships/slideLayout" Target="../slideLayouts/slideLayout262.xml"/><Relationship Id="rId52" Type="http://schemas.openxmlformats.org/officeDocument/2006/relationships/slideLayout" Target="../slideLayouts/slideLayout27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5.xml"/><Relationship Id="rId18" Type="http://schemas.openxmlformats.org/officeDocument/2006/relationships/slideLayout" Target="../slideLayouts/slideLayout290.xml"/><Relationship Id="rId26" Type="http://schemas.openxmlformats.org/officeDocument/2006/relationships/slideLayout" Target="../slideLayouts/slideLayout298.xml"/><Relationship Id="rId39" Type="http://schemas.openxmlformats.org/officeDocument/2006/relationships/slideLayout" Target="../slideLayouts/slideLayout311.xml"/><Relationship Id="rId21" Type="http://schemas.openxmlformats.org/officeDocument/2006/relationships/slideLayout" Target="../slideLayouts/slideLayout293.xml"/><Relationship Id="rId34" Type="http://schemas.openxmlformats.org/officeDocument/2006/relationships/slideLayout" Target="../slideLayouts/slideLayout306.xml"/><Relationship Id="rId42" Type="http://schemas.openxmlformats.org/officeDocument/2006/relationships/slideLayout" Target="../slideLayouts/slideLayout314.xml"/><Relationship Id="rId47" Type="http://schemas.openxmlformats.org/officeDocument/2006/relationships/slideLayout" Target="../slideLayouts/slideLayout319.xml"/><Relationship Id="rId50" Type="http://schemas.openxmlformats.org/officeDocument/2006/relationships/slideLayout" Target="../slideLayouts/slideLayout322.xml"/><Relationship Id="rId55" Type="http://schemas.openxmlformats.org/officeDocument/2006/relationships/vmlDrawing" Target="../drawings/vmlDrawing8.vml"/><Relationship Id="rId7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29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283.xml"/><Relationship Id="rId24" Type="http://schemas.openxmlformats.org/officeDocument/2006/relationships/slideLayout" Target="../slideLayouts/slideLayout296.xml"/><Relationship Id="rId32" Type="http://schemas.openxmlformats.org/officeDocument/2006/relationships/slideLayout" Target="../slideLayouts/slideLayout304.xml"/><Relationship Id="rId37" Type="http://schemas.openxmlformats.org/officeDocument/2006/relationships/slideLayout" Target="../slideLayouts/slideLayout309.xml"/><Relationship Id="rId40" Type="http://schemas.openxmlformats.org/officeDocument/2006/relationships/slideLayout" Target="../slideLayouts/slideLayout312.xml"/><Relationship Id="rId45" Type="http://schemas.openxmlformats.org/officeDocument/2006/relationships/slideLayout" Target="../slideLayouts/slideLayout317.xml"/><Relationship Id="rId53" Type="http://schemas.openxmlformats.org/officeDocument/2006/relationships/slideLayout" Target="../slideLayouts/slideLayout325.xml"/><Relationship Id="rId58" Type="http://schemas.openxmlformats.org/officeDocument/2006/relationships/image" Target="../media/image7.emf"/><Relationship Id="rId5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Relationship Id="rId22" Type="http://schemas.openxmlformats.org/officeDocument/2006/relationships/slideLayout" Target="../slideLayouts/slideLayout294.xml"/><Relationship Id="rId27" Type="http://schemas.openxmlformats.org/officeDocument/2006/relationships/slideLayout" Target="../slideLayouts/slideLayout299.xml"/><Relationship Id="rId30" Type="http://schemas.openxmlformats.org/officeDocument/2006/relationships/slideLayout" Target="../slideLayouts/slideLayout302.xml"/><Relationship Id="rId35" Type="http://schemas.openxmlformats.org/officeDocument/2006/relationships/slideLayout" Target="../slideLayouts/slideLayout307.xml"/><Relationship Id="rId43" Type="http://schemas.openxmlformats.org/officeDocument/2006/relationships/slideLayout" Target="../slideLayouts/slideLayout315.xml"/><Relationship Id="rId48" Type="http://schemas.openxmlformats.org/officeDocument/2006/relationships/slideLayout" Target="../slideLayouts/slideLayout320.xml"/><Relationship Id="rId56" Type="http://schemas.openxmlformats.org/officeDocument/2006/relationships/tags" Target="../tags/tag8.xml"/><Relationship Id="rId8" Type="http://schemas.openxmlformats.org/officeDocument/2006/relationships/slideLayout" Target="../slideLayouts/slideLayout280.xml"/><Relationship Id="rId51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5" Type="http://schemas.openxmlformats.org/officeDocument/2006/relationships/slideLayout" Target="../slideLayouts/slideLayout297.xml"/><Relationship Id="rId33" Type="http://schemas.openxmlformats.org/officeDocument/2006/relationships/slideLayout" Target="../slideLayouts/slideLayout305.xml"/><Relationship Id="rId38" Type="http://schemas.openxmlformats.org/officeDocument/2006/relationships/slideLayout" Target="../slideLayouts/slideLayout310.xml"/><Relationship Id="rId46" Type="http://schemas.openxmlformats.org/officeDocument/2006/relationships/slideLayout" Target="../slideLayouts/slideLayout318.xml"/><Relationship Id="rId20" Type="http://schemas.openxmlformats.org/officeDocument/2006/relationships/slideLayout" Target="../slideLayouts/slideLayout292.xml"/><Relationship Id="rId41" Type="http://schemas.openxmlformats.org/officeDocument/2006/relationships/slideLayout" Target="../slideLayouts/slideLayout313.xml"/><Relationship Id="rId54" Type="http://schemas.openxmlformats.org/officeDocument/2006/relationships/theme" Target="../theme/theme7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7.xml"/><Relationship Id="rId23" Type="http://schemas.openxmlformats.org/officeDocument/2006/relationships/slideLayout" Target="../slideLayouts/slideLayout295.xml"/><Relationship Id="rId28" Type="http://schemas.openxmlformats.org/officeDocument/2006/relationships/slideLayout" Target="../slideLayouts/slideLayout300.xml"/><Relationship Id="rId36" Type="http://schemas.openxmlformats.org/officeDocument/2006/relationships/slideLayout" Target="../slideLayouts/slideLayout308.xml"/><Relationship Id="rId49" Type="http://schemas.openxmlformats.org/officeDocument/2006/relationships/slideLayout" Target="../slideLayouts/slideLayout321.xml"/><Relationship Id="rId57" Type="http://schemas.openxmlformats.org/officeDocument/2006/relationships/oleObject" Target="../embeddings/oleObject8.bin"/><Relationship Id="rId10" Type="http://schemas.openxmlformats.org/officeDocument/2006/relationships/slideLayout" Target="../slideLayouts/slideLayout282.xml"/><Relationship Id="rId31" Type="http://schemas.openxmlformats.org/officeDocument/2006/relationships/slideLayout" Target="../slideLayouts/slideLayout303.xml"/><Relationship Id="rId44" Type="http://schemas.openxmlformats.org/officeDocument/2006/relationships/slideLayout" Target="../slideLayouts/slideLayout316.xml"/><Relationship Id="rId52" Type="http://schemas.openxmlformats.org/officeDocument/2006/relationships/slideLayout" Target="../slideLayouts/slideLayout32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39" Type="http://schemas.openxmlformats.org/officeDocument/2006/relationships/slideLayout" Target="../slideLayouts/slideLayout364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42" Type="http://schemas.openxmlformats.org/officeDocument/2006/relationships/slideLayout" Target="../slideLayouts/slideLayout367.xml"/><Relationship Id="rId47" Type="http://schemas.openxmlformats.org/officeDocument/2006/relationships/slideLayout" Target="../slideLayouts/slideLayout372.xml"/><Relationship Id="rId50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9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slideLayout" Target="../slideLayouts/slideLayout362.xml"/><Relationship Id="rId40" Type="http://schemas.openxmlformats.org/officeDocument/2006/relationships/slideLayout" Target="../slideLayouts/slideLayout365.xml"/><Relationship Id="rId45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49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4" Type="http://schemas.openxmlformats.org/officeDocument/2006/relationships/slideLayout" Target="../slideLayouts/slideLayout369.xml"/><Relationship Id="rId52" Type="http://schemas.openxmlformats.org/officeDocument/2006/relationships/theme" Target="../theme/theme8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Relationship Id="rId43" Type="http://schemas.openxmlformats.org/officeDocument/2006/relationships/slideLayout" Target="../slideLayouts/slideLayout368.xml"/><Relationship Id="rId48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33.xml"/><Relationship Id="rId51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38" Type="http://schemas.openxmlformats.org/officeDocument/2006/relationships/slideLayout" Target="../slideLayouts/slideLayout363.xml"/><Relationship Id="rId46" Type="http://schemas.openxmlformats.org/officeDocument/2006/relationships/slideLayout" Target="../slideLayouts/slideLayout371.xml"/><Relationship Id="rId20" Type="http://schemas.openxmlformats.org/officeDocument/2006/relationships/slideLayout" Target="../slideLayouts/slideLayout345.xml"/><Relationship Id="rId41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0" y="141481"/>
            <a:ext cx="8560318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8" r:id="rId46"/>
    <p:sldLayoutId id="2147483709" r:id="rId47"/>
    <p:sldLayoutId id="2147483710" r:id="rId48"/>
    <p:sldLayoutId id="2147483711" r:id="rId49"/>
    <p:sldLayoutId id="2147483714" r:id="rId50"/>
  </p:sldLayoutIdLst>
  <p:txStyles>
    <p:titleStyle>
      <a:lvl1pPr algn="l" defTabSz="914265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5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49" marR="0" indent="-180949" algn="l" defTabSz="914265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784" indent="-169839" algn="l" defTabSz="914265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95264"/>
            <a:ext cx="8569326" cy="4552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1" y="951324"/>
            <a:ext cx="8560316" cy="3795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680" y="781577"/>
            <a:ext cx="85590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66352" y="489173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33739" y="4852349"/>
            <a:ext cx="510363" cy="12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600" b="1" smtClean="0">
                <a:solidFill>
                  <a:srgbClr val="3C3C3C"/>
                </a:solidFill>
              </a:rPr>
              <a:pPr/>
              <a:t>‹#›</a:t>
            </a:fld>
            <a:endParaRPr lang="ru-RU" sz="1600" b="1" dirty="0">
              <a:solidFill>
                <a:srgbClr val="3C3C3C"/>
              </a:solidFill>
            </a:endParaRPr>
          </a:p>
        </p:txBody>
      </p:sp>
      <p:sp>
        <p:nvSpPr>
          <p:cNvPr id="13" name="LogoRus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ru-RU" sz="1600" dirty="0" smtClean="0">
                <a:solidFill>
                  <a:srgbClr val="706F6F"/>
                </a:solidFill>
              </a:rPr>
              <a:t>Газпром нефть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6110" y="4849447"/>
            <a:ext cx="3096717" cy="1851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r"/>
            <a:r>
              <a:rPr lang="en-US" sz="1600" dirty="0" smtClean="0">
                <a:solidFill>
                  <a:srgbClr val="706F6F"/>
                </a:solidFill>
              </a:rPr>
              <a:t>Gazprom </a:t>
            </a:r>
            <a:r>
              <a:rPr lang="en-US" sz="1600" dirty="0" err="1" smtClean="0">
                <a:solidFill>
                  <a:srgbClr val="706F6F"/>
                </a:solidFill>
              </a:rPr>
              <a:t>neft</a:t>
            </a:r>
            <a:endParaRPr lang="ru-RU" sz="1600" dirty="0">
              <a:solidFill>
                <a:srgbClr val="706F6F"/>
              </a:solidFill>
            </a:endParaRPr>
          </a:p>
        </p:txBody>
      </p:sp>
      <p:sp>
        <p:nvSpPr>
          <p:cNvPr id="4" name="Footer" hidden="1"/>
          <p:cNvSpPr/>
          <p:nvPr/>
        </p:nvSpPr>
        <p:spPr>
          <a:xfrm>
            <a:off x="298896" y="4830366"/>
            <a:ext cx="5137200" cy="1890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endParaRPr lang="ru-RU" sz="16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</p:sldLayoutIdLst>
  <p:txStyles>
    <p:titleStyle>
      <a:lvl1pPr algn="l" defTabSz="914265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5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076" marR="0" indent="-265076" algn="l" defTabSz="914265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845" indent="-266663" algn="l" defTabSz="914265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697820008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think-cell Slide" r:id="rId57" imgW="526" imgH="526" progId="TCLayout.ActiveDocument.1">
                  <p:embed/>
                </p:oleObj>
              </mc:Choice>
              <mc:Fallback>
                <p:oleObj name="think-cell Slide" r:id="rId57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0" y="141481"/>
            <a:ext cx="8560318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  <p:sldLayoutId id="2147483811" r:id="rId40"/>
    <p:sldLayoutId id="2147483812" r:id="rId41"/>
    <p:sldLayoutId id="2147483813" r:id="rId42"/>
    <p:sldLayoutId id="2147483814" r:id="rId43"/>
    <p:sldLayoutId id="2147483815" r:id="rId44"/>
    <p:sldLayoutId id="2147483816" r:id="rId45"/>
    <p:sldLayoutId id="2147483817" r:id="rId46"/>
    <p:sldLayoutId id="2147483818" r:id="rId47"/>
    <p:sldLayoutId id="2147483819" r:id="rId48"/>
    <p:sldLayoutId id="2147483820" r:id="rId49"/>
    <p:sldLayoutId id="2147483821" r:id="rId50"/>
    <p:sldLayoutId id="2147483822" r:id="rId51"/>
    <p:sldLayoutId id="2147483823" r:id="rId52"/>
    <p:sldLayoutId id="2147483824" r:id="rId53"/>
  </p:sldLayoutIdLst>
  <p:txStyles>
    <p:titleStyle>
      <a:lvl1pPr algn="l" defTabSz="914265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5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49" marR="0" indent="-180949" algn="l" defTabSz="914265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784" indent="-169839" algn="l" defTabSz="914265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392473523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think-cell Slide" r:id="rId58" imgW="526" imgH="526" progId="TCLayout.ActiveDocument.1">
                  <p:embed/>
                </p:oleObj>
              </mc:Choice>
              <mc:Fallback>
                <p:oleObj name="think-cell Slide" r:id="rId5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0" y="141481"/>
            <a:ext cx="8560318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  <p:sldLayoutId id="2147484121" r:id="rId23"/>
    <p:sldLayoutId id="2147484122" r:id="rId24"/>
    <p:sldLayoutId id="2147484123" r:id="rId25"/>
    <p:sldLayoutId id="2147484124" r:id="rId26"/>
    <p:sldLayoutId id="2147484125" r:id="rId27"/>
    <p:sldLayoutId id="2147484126" r:id="rId28"/>
    <p:sldLayoutId id="2147484127" r:id="rId29"/>
    <p:sldLayoutId id="2147484128" r:id="rId30"/>
    <p:sldLayoutId id="2147484129" r:id="rId31"/>
    <p:sldLayoutId id="2147484130" r:id="rId32"/>
    <p:sldLayoutId id="2147484131" r:id="rId33"/>
    <p:sldLayoutId id="2147484132" r:id="rId34"/>
    <p:sldLayoutId id="2147484133" r:id="rId35"/>
    <p:sldLayoutId id="2147484134" r:id="rId36"/>
    <p:sldLayoutId id="2147484135" r:id="rId37"/>
    <p:sldLayoutId id="2147484136" r:id="rId38"/>
    <p:sldLayoutId id="2147484137" r:id="rId39"/>
    <p:sldLayoutId id="2147484138" r:id="rId40"/>
    <p:sldLayoutId id="2147484139" r:id="rId41"/>
    <p:sldLayoutId id="2147484140" r:id="rId42"/>
    <p:sldLayoutId id="2147484141" r:id="rId43"/>
    <p:sldLayoutId id="2147484142" r:id="rId44"/>
    <p:sldLayoutId id="2147484143" r:id="rId45"/>
    <p:sldLayoutId id="2147484144" r:id="rId46"/>
    <p:sldLayoutId id="2147484145" r:id="rId47"/>
    <p:sldLayoutId id="2147484146" r:id="rId48"/>
    <p:sldLayoutId id="2147484147" r:id="rId49"/>
    <p:sldLayoutId id="2147484148" r:id="rId50"/>
    <p:sldLayoutId id="2147484149" r:id="rId51"/>
    <p:sldLayoutId id="2147484150" r:id="rId52"/>
    <p:sldLayoutId id="2147484151" r:id="rId53"/>
    <p:sldLayoutId id="2147484152" r:id="rId54"/>
  </p:sldLayoutIdLst>
  <p:txStyles>
    <p:titleStyle>
      <a:lvl1pPr algn="l" defTabSz="914265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5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49" marR="0" indent="-180949" algn="l" defTabSz="914265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784" indent="-169839" algn="l" defTabSz="914265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6607714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685698"/>
            <a:fld id="{AF528B6D-1001-487C-8FFE-85B114390330}" type="slidenum">
              <a:rPr lang="ru-RU" sz="800" b="1" smtClean="0">
                <a:solidFill>
                  <a:prstClr val="black"/>
                </a:solidFill>
                <a:latin typeface="HeliosCondC" panose="00000500000000000000" pitchFamily="50" charset="0"/>
              </a:rPr>
              <a:pPr defTabSz="685698"/>
              <a:t>‹#›</a:t>
            </a:fld>
            <a:endParaRPr lang="ru-RU" sz="800" b="1" dirty="0">
              <a:solidFill>
                <a:prstClr val="black"/>
              </a:solidFill>
              <a:latin typeface="HeliosCondC" panose="00000500000000000000" pitchFamily="50" charset="0"/>
            </a:endParaRPr>
          </a:p>
        </p:txBody>
      </p:sp>
      <p:sp>
        <p:nvSpPr>
          <p:cNvPr id="9" name="LogoRus"/>
          <p:cNvSpPr/>
          <p:nvPr userDrawn="1"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698"/>
            <a:r>
              <a:rPr lang="ru-RU" sz="800" dirty="0">
                <a:solidFill>
                  <a:srgbClr val="7F7F7F"/>
                </a:solidFill>
                <a:latin typeface="HeliosCondC" panose="00000500000000000000" pitchFamily="50" charset="0"/>
              </a:rPr>
              <a:t>Газпром нефть</a:t>
            </a:r>
          </a:p>
        </p:txBody>
      </p:sp>
    </p:spTree>
    <p:extLst>
      <p:ext uri="{BB962C8B-B14F-4D97-AF65-F5344CB8AC3E}">
        <p14:creationId xmlns:p14="http://schemas.microsoft.com/office/powerpoint/2010/main" val="27509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5" r:id="rId16"/>
    <p:sldLayoutId id="2147484227" r:id="rId17"/>
    <p:sldLayoutId id="2147484228" r:id="rId18"/>
    <p:sldLayoutId id="2147484229" r:id="rId19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1895074819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think-cell Slide" r:id="rId58" imgW="526" imgH="526" progId="TCLayout.ActiveDocument.1">
                  <p:embed/>
                </p:oleObj>
              </mc:Choice>
              <mc:Fallback>
                <p:oleObj name="think-cell Slide" r:id="rId5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0" y="141481"/>
            <a:ext cx="8560318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58406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 smtClean="0">
                <a:solidFill>
                  <a:srgbClr val="706F6F"/>
                </a:solidFill>
              </a:rPr>
              <a:t>Gazprom </a:t>
            </a:r>
            <a:r>
              <a:rPr lang="en-US" sz="1000" dirty="0" err="1" smtClean="0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  <p:sldLayoutId id="2147484299" r:id="rId17"/>
    <p:sldLayoutId id="2147484300" r:id="rId18"/>
    <p:sldLayoutId id="2147484301" r:id="rId19"/>
    <p:sldLayoutId id="2147484302" r:id="rId20"/>
    <p:sldLayoutId id="2147484303" r:id="rId21"/>
    <p:sldLayoutId id="2147484304" r:id="rId22"/>
    <p:sldLayoutId id="2147484305" r:id="rId23"/>
    <p:sldLayoutId id="2147484306" r:id="rId24"/>
    <p:sldLayoutId id="2147484307" r:id="rId25"/>
    <p:sldLayoutId id="2147484308" r:id="rId26"/>
    <p:sldLayoutId id="2147484309" r:id="rId27"/>
    <p:sldLayoutId id="2147484310" r:id="rId28"/>
    <p:sldLayoutId id="2147484311" r:id="rId29"/>
    <p:sldLayoutId id="2147484312" r:id="rId30"/>
    <p:sldLayoutId id="2147484313" r:id="rId31"/>
    <p:sldLayoutId id="2147484314" r:id="rId32"/>
    <p:sldLayoutId id="2147484315" r:id="rId33"/>
    <p:sldLayoutId id="2147484316" r:id="rId34"/>
    <p:sldLayoutId id="2147484317" r:id="rId35"/>
    <p:sldLayoutId id="2147484318" r:id="rId36"/>
    <p:sldLayoutId id="2147484319" r:id="rId37"/>
    <p:sldLayoutId id="2147484320" r:id="rId38"/>
    <p:sldLayoutId id="2147484321" r:id="rId39"/>
    <p:sldLayoutId id="2147484322" r:id="rId40"/>
    <p:sldLayoutId id="2147484323" r:id="rId41"/>
    <p:sldLayoutId id="2147484324" r:id="rId42"/>
    <p:sldLayoutId id="2147484325" r:id="rId43"/>
    <p:sldLayoutId id="2147484326" r:id="rId44"/>
    <p:sldLayoutId id="2147484327" r:id="rId45"/>
    <p:sldLayoutId id="2147484328" r:id="rId46"/>
    <p:sldLayoutId id="2147484329" r:id="rId47"/>
    <p:sldLayoutId id="2147484330" r:id="rId48"/>
    <p:sldLayoutId id="2147484331" r:id="rId49"/>
    <p:sldLayoutId id="2147484332" r:id="rId50"/>
    <p:sldLayoutId id="2147484333" r:id="rId51"/>
    <p:sldLayoutId id="2147484334" r:id="rId52"/>
    <p:sldLayoutId id="2147484335" r:id="rId53"/>
    <p:sldLayoutId id="2147484336" r:id="rId54"/>
  </p:sldLayoutIdLst>
  <p:txStyles>
    <p:titleStyle>
      <a:lvl1pPr algn="l" defTabSz="914265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5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49" marR="0" indent="-180949" algn="l" defTabSz="914265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784" indent="-169839" algn="l" defTabSz="914265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496839652"/>
              </p:ext>
            </p:extLst>
          </p:nvPr>
        </p:nvGraphicFramePr>
        <p:xfrm>
          <a:off x="1193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93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54" y="141484"/>
            <a:ext cx="8560319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54" y="758406"/>
            <a:ext cx="85603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685800"/>
            <a:fld id="{AF528B6D-1001-487C-8FFE-85B114390330}" type="slidenum">
              <a:rPr lang="ru-RU" sz="800" b="1" smtClean="0">
                <a:solidFill>
                  <a:srgbClr val="3C3C3C"/>
                </a:solidFill>
              </a:rPr>
              <a:pPr defTabSz="685800"/>
              <a:t>‹#›</a:t>
            </a:fld>
            <a:endParaRPr lang="ru-RU" sz="8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ru-RU" sz="800" smtClean="0">
                <a:solidFill>
                  <a:srgbClr val="706F6F"/>
                </a:solidFill>
              </a:rPr>
              <a:t>Газпром нефть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685800"/>
            <a:r>
              <a:rPr lang="en-US" sz="800" smtClean="0">
                <a:solidFill>
                  <a:srgbClr val="706F6F"/>
                </a:solidFill>
              </a:rPr>
              <a:t>Gazprom Neft</a:t>
            </a:r>
            <a:endParaRPr lang="ru-RU" sz="8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6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685800"/>
            <a:endParaRPr lang="ru-RU" sz="8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  <p:sldLayoutId id="2147484356" r:id="rId19"/>
    <p:sldLayoutId id="2147484357" r:id="rId20"/>
    <p:sldLayoutId id="2147484358" r:id="rId21"/>
    <p:sldLayoutId id="2147484359" r:id="rId22"/>
    <p:sldLayoutId id="2147484360" r:id="rId23"/>
    <p:sldLayoutId id="2147484361" r:id="rId24"/>
    <p:sldLayoutId id="2147484362" r:id="rId25"/>
    <p:sldLayoutId id="2147484363" r:id="rId26"/>
    <p:sldLayoutId id="2147484364" r:id="rId27"/>
    <p:sldLayoutId id="2147484365" r:id="rId28"/>
    <p:sldLayoutId id="2147484366" r:id="rId29"/>
    <p:sldLayoutId id="2147484367" r:id="rId30"/>
    <p:sldLayoutId id="2147484368" r:id="rId31"/>
    <p:sldLayoutId id="2147484369" r:id="rId32"/>
    <p:sldLayoutId id="2147484370" r:id="rId33"/>
    <p:sldLayoutId id="2147484371" r:id="rId34"/>
    <p:sldLayoutId id="2147484372" r:id="rId35"/>
    <p:sldLayoutId id="2147484373" r:id="rId36"/>
    <p:sldLayoutId id="2147484374" r:id="rId37"/>
    <p:sldLayoutId id="2147484375" r:id="rId38"/>
    <p:sldLayoutId id="2147484376" r:id="rId39"/>
    <p:sldLayoutId id="2147484377" r:id="rId40"/>
    <p:sldLayoutId id="2147484378" r:id="rId41"/>
    <p:sldLayoutId id="2147484379" r:id="rId42"/>
    <p:sldLayoutId id="2147484380" r:id="rId43"/>
    <p:sldLayoutId id="2147484381" r:id="rId44"/>
    <p:sldLayoutId id="2147484382" r:id="rId45"/>
    <p:sldLayoutId id="2147484383" r:id="rId46"/>
    <p:sldLayoutId id="2147484384" r:id="rId47"/>
    <p:sldLayoutId id="2147484385" r:id="rId48"/>
    <p:sldLayoutId id="2147484386" r:id="rId49"/>
    <p:sldLayoutId id="2147484387" r:id="rId50"/>
    <p:sldLayoutId id="2147484388" r:id="rId51"/>
    <p:sldLayoutId id="2147484389" r:id="rId52"/>
    <p:sldLayoutId id="2147484390" r:id="rId53"/>
  </p:sldLayoutIdLst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41481"/>
            <a:ext cx="8560318" cy="4578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951309"/>
            <a:ext cx="8569324" cy="3795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758406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4901377"/>
            <a:ext cx="0" cy="81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4877936"/>
            <a:ext cx="216024" cy="12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defTabSz="914400"/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 defTabSz="914400"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5435200" y="4875036"/>
            <a:ext cx="3150000" cy="121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defTabSz="914400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4874585"/>
            <a:ext cx="5040000" cy="12420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defTabSz="914400"/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  <p:sldLayoutId id="2147484410" r:id="rId19"/>
    <p:sldLayoutId id="2147484411" r:id="rId20"/>
    <p:sldLayoutId id="2147484412" r:id="rId21"/>
    <p:sldLayoutId id="2147484413" r:id="rId22"/>
    <p:sldLayoutId id="2147484414" r:id="rId23"/>
    <p:sldLayoutId id="2147484415" r:id="rId24"/>
    <p:sldLayoutId id="2147484416" r:id="rId25"/>
    <p:sldLayoutId id="2147484417" r:id="rId26"/>
    <p:sldLayoutId id="2147484418" r:id="rId27"/>
    <p:sldLayoutId id="2147484419" r:id="rId28"/>
    <p:sldLayoutId id="2147484420" r:id="rId29"/>
    <p:sldLayoutId id="2147484421" r:id="rId30"/>
    <p:sldLayoutId id="2147484422" r:id="rId31"/>
    <p:sldLayoutId id="2147484423" r:id="rId32"/>
    <p:sldLayoutId id="2147484424" r:id="rId33"/>
    <p:sldLayoutId id="2147484425" r:id="rId34"/>
    <p:sldLayoutId id="2147484426" r:id="rId35"/>
    <p:sldLayoutId id="2147484427" r:id="rId36"/>
    <p:sldLayoutId id="2147484428" r:id="rId37"/>
    <p:sldLayoutId id="2147484429" r:id="rId38"/>
    <p:sldLayoutId id="2147484430" r:id="rId39"/>
    <p:sldLayoutId id="2147484431" r:id="rId40"/>
    <p:sldLayoutId id="2147484432" r:id="rId41"/>
    <p:sldLayoutId id="2147484433" r:id="rId42"/>
    <p:sldLayoutId id="2147484434" r:id="rId43"/>
    <p:sldLayoutId id="2147484435" r:id="rId44"/>
    <p:sldLayoutId id="2147484436" r:id="rId45"/>
    <p:sldLayoutId id="2147484437" r:id="rId46"/>
    <p:sldLayoutId id="2147484438" r:id="rId47"/>
    <p:sldLayoutId id="2147484439" r:id="rId48"/>
    <p:sldLayoutId id="2147484440" r:id="rId49"/>
    <p:sldLayoutId id="2147484441" r:id="rId50"/>
    <p:sldLayoutId id="2147484442" r:id="rId51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microsoft.com/office/2007/relationships/hdphoto" Target="../media/hdphoto2.wdp"/><Relationship Id="rId12" Type="http://schemas.openxmlformats.org/officeDocument/2006/relationships/chart" Target="../charts/chart3.xml"/><Relationship Id="rId2" Type="http://schemas.openxmlformats.org/officeDocument/2006/relationships/slideLayout" Target="../slideLayouts/slideLayout272.xml"/><Relationship Id="rId1" Type="http://schemas.openxmlformats.org/officeDocument/2006/relationships/tags" Target="../tags/tag24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microsoft.com/office/2007/relationships/hdphoto" Target="../media/hdphoto1.wdp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7.png"/><Relationship Id="rId18" Type="http://schemas.openxmlformats.org/officeDocument/2006/relationships/image" Target="../media/image90.png"/><Relationship Id="rId3" Type="http://schemas.openxmlformats.org/officeDocument/2006/relationships/tags" Target="../tags/tag26.xml"/><Relationship Id="rId21" Type="http://schemas.openxmlformats.org/officeDocument/2006/relationships/image" Target="../media/image93.jpeg"/><Relationship Id="rId7" Type="http://schemas.openxmlformats.org/officeDocument/2006/relationships/diagramQuickStyle" Target="../diagrams/quickStyle2.xml"/><Relationship Id="rId12" Type="http://schemas.openxmlformats.org/officeDocument/2006/relationships/hyperlink" Target="https://www.google.ru/url?sa=i&amp;rct=j&amp;q=&amp;esrc=s&amp;source=images&amp;cd=&amp;cad=rja&amp;uact=8&amp;ved=&amp;url=https://commons.wikimedia.org/wiki/File:Ambox_emblem_plus.svg&amp;psig=AOvVaw0zkew9Ur16eg_BTvSIac8J&amp;ust=1517383275486733" TargetMode="External"/><Relationship Id="rId17" Type="http://schemas.openxmlformats.org/officeDocument/2006/relationships/image" Target="../media/image89.jpeg"/><Relationship Id="rId2" Type="http://schemas.openxmlformats.org/officeDocument/2006/relationships/tags" Target="../tags/tag25.xml"/><Relationship Id="rId16" Type="http://schemas.openxmlformats.org/officeDocument/2006/relationships/hyperlink" Target="https://www.google.ru/url?sa=i&amp;rct=j&amp;q=&amp;esrc=s&amp;source=images&amp;cd=&amp;cad=rja&amp;uact=8&amp;ved=2ahUKEwitlPeClv_YAhWJ2SwKHSsLAPwQjRx6BAgAEAY&amp;url=https://www.cet-mipt.ru/&amp;psig=AOvVaw0l1qTybb79E4jFM1mZnRwT&amp;ust=1517383991912856" TargetMode="External"/><Relationship Id="rId20" Type="http://schemas.openxmlformats.org/officeDocument/2006/relationships/image" Target="../media/image92.jpeg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emf"/><Relationship Id="rId5" Type="http://schemas.openxmlformats.org/officeDocument/2006/relationships/diagramData" Target="../diagrams/data2.xml"/><Relationship Id="rId15" Type="http://schemas.openxmlformats.org/officeDocument/2006/relationships/image" Target="../media/image88.jpe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91.png"/><Relationship Id="rId4" Type="http://schemas.openxmlformats.org/officeDocument/2006/relationships/slideLayout" Target="../slideLayouts/slideLayout328.xml"/><Relationship Id="rId9" Type="http://schemas.microsoft.com/office/2007/relationships/diagramDrawing" Target="../diagrams/drawing2.xml"/><Relationship Id="rId14" Type="http://schemas.openxmlformats.org/officeDocument/2006/relationships/hyperlink" Target="http://www.google.ru/url?sa=i&amp;rct=j&amp;q=&amp;esrc=s&amp;source=images&amp;cd=&amp;cad=rja&amp;uact=8&amp;ved=2ahUKEwjb_73Mk__YAhWMFCwKHfBtAT8QjRx6BAgAEAY&amp;url=http://www.clker.com/clipart-delete-icon.html&amp;psig=AOvVaw0MGmU7Am1CNCnqABVyuPFJ&amp;ust=151738332909816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7.gif"/><Relationship Id="rId12" Type="http://schemas.openxmlformats.org/officeDocument/2006/relationships/image" Target="../media/image102.jpeg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2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jpe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chart" Target="../charts/chart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4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94.xml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7.jpeg"/><Relationship Id="rId34" Type="http://schemas.openxmlformats.org/officeDocument/2006/relationships/image" Target="../media/image39.gif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jpg"/><Relationship Id="rId7" Type="http://schemas.openxmlformats.org/officeDocument/2006/relationships/hyperlink" Target="http://www.google.ru/url?sa=i&amp;rct=j&amp;q=shell+logo&amp;source=images&amp;cd=&amp;cad=rja&amp;docid=zTUFdD_FL_fZcM&amp;tbnid=KQ-IUVpepM1ezM:&amp;ved=0CAUQjRw&amp;url=http://logos.wikia.com/wiki/File:Shell_logo.jpg&amp;ei=KYaoUYSiIuia0AW-mICwBQ&amp;bvm=bv.47244034,d.ZGU&amp;psig=AFQjCNH0wyqn_ymtiueFZFhQ-_X6GTsuwg&amp;ust=1370085280497020" TargetMode="External"/><Relationship Id="rId2" Type="http://schemas.openxmlformats.org/officeDocument/2006/relationships/tags" Target="../tags/tag20.xml"/><Relationship Id="rId16" Type="http://schemas.openxmlformats.org/officeDocument/2006/relationships/image" Target="../media/image24.png"/><Relationship Id="rId29" Type="http://schemas.openxmlformats.org/officeDocument/2006/relationships/image" Target="../media/image34.png"/><Relationship Id="rId11" Type="http://schemas.openxmlformats.org/officeDocument/2006/relationships/image" Target="../media/image19.png"/><Relationship Id="rId24" Type="http://schemas.openxmlformats.org/officeDocument/2006/relationships/image" Target="../media/image29.png"/><Relationship Id="rId32" Type="http://schemas.openxmlformats.org/officeDocument/2006/relationships/image" Target="../media/image37.jpe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jpeg"/><Relationship Id="rId5" Type="http://schemas.openxmlformats.org/officeDocument/2006/relationships/tags" Target="../tags/tag23.xml"/><Relationship Id="rId19" Type="http://schemas.openxmlformats.org/officeDocument/2006/relationships/hyperlink" Target="https://cl-events.timepad.ru/event/450386/" TargetMode="External"/><Relationship Id="rId4" Type="http://schemas.openxmlformats.org/officeDocument/2006/relationships/tags" Target="../tags/tag22.xml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jpeg"/><Relationship Id="rId48" Type="http://schemas.openxmlformats.org/officeDocument/2006/relationships/image" Target="../media/image53.jpeg"/><Relationship Id="rId56" Type="http://schemas.openxmlformats.org/officeDocument/2006/relationships/image" Target="../media/image61.PNG"/><Relationship Id="rId8" Type="http://schemas.openxmlformats.org/officeDocument/2006/relationships/image" Target="../media/image16.jpeg"/><Relationship Id="rId51" Type="http://schemas.openxmlformats.org/officeDocument/2006/relationships/image" Target="../media/image56.png"/><Relationship Id="rId3" Type="http://schemas.openxmlformats.org/officeDocument/2006/relationships/tags" Target="../tags/tag21.xml"/><Relationship Id="rId12" Type="http://schemas.openxmlformats.org/officeDocument/2006/relationships/image" Target="../media/image20.png"/><Relationship Id="rId17" Type="http://schemas.openxmlformats.org/officeDocument/2006/relationships/hyperlink" Target="http://www.google.ru/url?sa=i&amp;rct=j&amp;q=&amp;esrc=s&amp;source=imgres&amp;cd=&amp;cad=rja&amp;uact=8&amp;ved=0ahUKEwja2NKO88nUAhVIG5oKHerJBHMQjRwIBw&amp;url=http://logonoid.com/halliburton-logo/&amp;psig=AFQjCNGgvOc4Vm7FMvb8pQ4Y3uv19hgVyg&amp;ust=1497961374847268" TargetMode="External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46" Type="http://schemas.openxmlformats.org/officeDocument/2006/relationships/image" Target="../media/image51.png"/><Relationship Id="rId59" Type="http://schemas.openxmlformats.org/officeDocument/2006/relationships/image" Target="../media/image64.jpeg"/><Relationship Id="rId20" Type="http://schemas.openxmlformats.org/officeDocument/2006/relationships/image" Target="../media/image26.jpeg"/><Relationship Id="rId41" Type="http://schemas.openxmlformats.org/officeDocument/2006/relationships/image" Target="../media/image46.png"/><Relationship Id="rId54" Type="http://schemas.openxmlformats.org/officeDocument/2006/relationships/image" Target="../media/image59.gif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94.xml"/><Relationship Id="rId15" Type="http://schemas.openxmlformats.org/officeDocument/2006/relationships/image" Target="../media/image23.png"/><Relationship Id="rId23" Type="http://schemas.openxmlformats.org/officeDocument/2006/relationships/hyperlink" Target="http://www.google.ru/url?sa=i&amp;rct=j&amp;q=&amp;esrc=s&amp;source=images&amp;cd=&amp;cad=rja&amp;uact=8&amp;ved=0ahUKEwjhxNbL88nUAhWkB5oKHTalDG4QjRwIBw&amp;url=http://studio52.tv/video/safety-training-video/&amp;psig=AFQjCNEPne53OrtlhGwkYdsTR_cggEPrEQ&amp;ust=1497961495414430" TargetMode="Externa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jpg"/><Relationship Id="rId10" Type="http://schemas.openxmlformats.org/officeDocument/2006/relationships/image" Target="../media/image18.jpe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4" y="212213"/>
            <a:ext cx="3816424" cy="1351425"/>
          </a:xfrm>
          <a:noFill/>
        </p:spPr>
        <p:txBody>
          <a:bodyPr lIns="71991" tIns="71991" rIns="71991" bIns="71991"/>
          <a:lstStyle/>
          <a:p>
            <a:r>
              <a:rPr lang="ru-RU" sz="1100" b="1" dirty="0">
                <a:solidFill>
                  <a:schemeClr val="accent3"/>
                </a:solidFill>
              </a:rPr>
              <a:t>НАЦИОНАЛЬНЫЙ НЕФТЕГАЗОВЫЙ ФОРУМ – 2018 </a:t>
            </a:r>
            <a:br>
              <a:rPr lang="ru-RU" sz="1100" b="1" dirty="0">
                <a:solidFill>
                  <a:schemeClr val="accent3"/>
                </a:solidFill>
              </a:rPr>
            </a:br>
            <a:r>
              <a:rPr lang="ru-RU" sz="1100" b="1" dirty="0">
                <a:solidFill>
                  <a:schemeClr val="accent3"/>
                </a:solidFill>
              </a:rPr>
              <a:t>ВЫСТАВКА НЕФТЕГАЗ – 2018 </a:t>
            </a:r>
            <a:br>
              <a:rPr lang="ru-RU" sz="1100" b="1" dirty="0">
                <a:solidFill>
                  <a:schemeClr val="accent3"/>
                </a:solidFill>
              </a:rPr>
            </a:br>
            <a:r>
              <a:rPr lang="ru-RU" sz="1100" b="1" dirty="0">
                <a:solidFill>
                  <a:schemeClr val="accent3"/>
                </a:solidFill>
              </a:rPr>
              <a:t/>
            </a:r>
            <a:br>
              <a:rPr lang="ru-RU" sz="1100" b="1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«Отраслевые кластеры, технопарки, инжиниринговые центры и особые экономические зоны»</a:t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/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17-19 апреля 2018г</a:t>
            </a:r>
            <a:r>
              <a:rPr lang="ru-RU" sz="1000" dirty="0">
                <a:solidFill>
                  <a:schemeClr val="accent3"/>
                </a:solidFill>
              </a:rPr>
              <a:t/>
            </a:r>
            <a:br>
              <a:rPr lang="ru-RU" sz="1000" dirty="0">
                <a:solidFill>
                  <a:schemeClr val="accent3"/>
                </a:solidFill>
              </a:rPr>
            </a:br>
            <a:endParaRPr lang="ru-RU" sz="11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18.04.2018 / г. Москва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Владислав Жуков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ООО «Газпромнефть НТЦ»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53447" y="2516472"/>
            <a:ext cx="5439034" cy="675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 cap="none" baseline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КОНФЕРЕНЦИЯ </a:t>
            </a:r>
          </a:p>
          <a:p>
            <a:pPr algn="r"/>
            <a:r>
              <a:rPr lang="ru-RU" sz="1000" dirty="0">
                <a:solidFill>
                  <a:schemeClr val="accent1"/>
                </a:solidFill>
              </a:rPr>
              <a:t>«ОСНОВНЫЕ ЭТАПЫ ТРАНСФЕРА ТЕХНОЛОГИЙ «НАУКА – ТЕХНОЛОГИИ – БИЗНЕС»»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51" y="3162330"/>
            <a:ext cx="5688632" cy="784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ДОКЛАД</a:t>
            </a:r>
          </a:p>
          <a:p>
            <a:pPr algn="r">
              <a:spcBef>
                <a:spcPct val="0"/>
              </a:spcBef>
            </a:pPr>
            <a:r>
              <a:rPr lang="ru-RU" sz="1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«ОПЫТ И ПРИНЦИПЫ ЭФФЕКТИВНОГО ТЕХНОЛОГИЧЕСКОГО </a:t>
            </a:r>
          </a:p>
          <a:p>
            <a:pPr algn="r">
              <a:spcBef>
                <a:spcPct val="0"/>
              </a:spcBef>
            </a:pPr>
            <a:r>
              <a:rPr lang="ru-RU" sz="1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ВЗАИМОДЕЙСТВИЯ «НАУКА-ТЕХНОЛОГИИ-БИЗНЕС»»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40" y="4155926"/>
            <a:ext cx="3924622" cy="135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ПАО «Газпром нефть»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976156" y="1016317"/>
            <a:ext cx="0" cy="3852428"/>
          </a:xfrm>
          <a:prstGeom prst="line">
            <a:avLst/>
          </a:prstGeom>
          <a:ln w="76200">
            <a:solidFill>
              <a:srgbClr val="AF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Прямоугольник 607"/>
          <p:cNvSpPr/>
          <p:nvPr/>
        </p:nvSpPr>
        <p:spPr>
          <a:xfrm>
            <a:off x="6030708" y="843558"/>
            <a:ext cx="2789781" cy="424730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b="1" dirty="0">
                <a:solidFill>
                  <a:srgbClr val="004077"/>
                </a:solidFill>
                <a:latin typeface="HeliosCond" panose="020B7200000000000000" pitchFamily="2" charset="0"/>
              </a:rPr>
              <a:t>Цели проекта: </a:t>
            </a:r>
          </a:p>
          <a:p>
            <a:pPr marL="182536" indent="-182536">
              <a:spcBef>
                <a:spcPts val="300"/>
              </a:spcBef>
              <a:buSzPct val="75000"/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Создание верифицированного</a:t>
            </a:r>
            <a:r>
              <a:rPr lang="en-US" sz="1100" dirty="0">
                <a:solidFill>
                  <a:srgbClr val="004077"/>
                </a:solidFill>
                <a:latin typeface="HeliosCond" panose="020B7200000000000000" pitchFamily="2" charset="0"/>
              </a:rPr>
              <a:t> </a:t>
            </a: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программного модуля для повышения эффективности системы трещин МГРП и оценки </a:t>
            </a:r>
            <a:r>
              <a:rPr lang="en-US" sz="1100" dirty="0">
                <a:solidFill>
                  <a:srgbClr val="004077"/>
                </a:solidFill>
                <a:latin typeface="HeliosCond" panose="020B7200000000000000" pitchFamily="2" charset="0"/>
              </a:rPr>
              <a:t>SRV</a:t>
            </a: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 в </a:t>
            </a:r>
            <a:r>
              <a:rPr lang="ru-RU" sz="1100" dirty="0" err="1">
                <a:solidFill>
                  <a:srgbClr val="004077"/>
                </a:solidFill>
                <a:latin typeface="HeliosCond" panose="020B7200000000000000" pitchFamily="2" charset="0"/>
              </a:rPr>
              <a:t>баженовской</a:t>
            </a: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 свите и ее аналогах</a:t>
            </a:r>
            <a:r>
              <a:rPr lang="en-US" sz="1100" dirty="0">
                <a:solidFill>
                  <a:srgbClr val="004077"/>
                </a:solidFill>
                <a:latin typeface="HeliosCond" panose="020B7200000000000000" pitchFamily="2" charset="0"/>
              </a:rPr>
              <a:t>;</a:t>
            </a:r>
            <a:endParaRPr lang="ru-RU" sz="1100" dirty="0">
              <a:solidFill>
                <a:srgbClr val="004077"/>
              </a:solidFill>
              <a:latin typeface="HeliosCond" panose="020B7200000000000000" pitchFamily="2" charset="0"/>
            </a:endParaRPr>
          </a:p>
          <a:p>
            <a:pPr marL="182536" indent="-182536">
              <a:spcBef>
                <a:spcPts val="300"/>
              </a:spcBef>
              <a:buSzPct val="75000"/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Создание методических рекомендаций по проведению нагнетательных тестов, гидродинамических исследований и адаптации моделей скважин на результаты проведенного МГРП</a:t>
            </a:r>
          </a:p>
          <a:p>
            <a:pPr>
              <a:spcBef>
                <a:spcPts val="300"/>
              </a:spcBef>
            </a:pPr>
            <a:r>
              <a:rPr lang="ru-RU" sz="1200" b="1" dirty="0">
                <a:solidFill>
                  <a:srgbClr val="004077"/>
                </a:solidFill>
                <a:latin typeface="HeliosCond" panose="020B7200000000000000" pitchFamily="2" charset="0"/>
              </a:rPr>
              <a:t>Результаты:</a:t>
            </a:r>
          </a:p>
          <a:p>
            <a:pPr marL="182536" indent="-182536">
              <a:spcBef>
                <a:spcPts val="300"/>
              </a:spcBef>
              <a:buSzPct val="75000"/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Реализован основной функционал программного модуля </a:t>
            </a:r>
          </a:p>
          <a:p>
            <a:pPr marL="182536" indent="-182536">
              <a:spcBef>
                <a:spcPts val="300"/>
              </a:spcBef>
              <a:buSzPct val="75000"/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Реализован модуль, позволяющий на основе анализа результатов мини-ГРП оценивать геометрические параметры </a:t>
            </a:r>
            <a:r>
              <a:rPr lang="en-US" sz="1100" dirty="0">
                <a:solidFill>
                  <a:srgbClr val="004077"/>
                </a:solidFill>
                <a:latin typeface="HeliosCond" panose="020B7200000000000000" pitchFamily="2" charset="0"/>
              </a:rPr>
              <a:t>SRV</a:t>
            </a:r>
            <a:endParaRPr lang="ru-RU" sz="1100" dirty="0">
              <a:solidFill>
                <a:srgbClr val="004077"/>
              </a:solidFill>
              <a:latin typeface="HeliosCond" panose="020B7200000000000000" pitchFamily="2" charset="0"/>
            </a:endParaRPr>
          </a:p>
          <a:p>
            <a:pPr marL="182536" indent="-182536">
              <a:spcBef>
                <a:spcPts val="300"/>
              </a:spcBef>
              <a:buSzPct val="75000"/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4077"/>
                </a:solidFill>
                <a:latin typeface="HeliosCond" panose="020B7200000000000000" pitchFamily="2" charset="0"/>
              </a:rPr>
              <a:t>Запущен проект по инженерно-техническому сопровождению скважин на основе работы с текущим функционалом прототипа для проведения рекомендаций по дизайну ГРП и анализа фактических данных на скважинах</a:t>
            </a:r>
          </a:p>
        </p:txBody>
      </p:sp>
      <p:sp>
        <p:nvSpPr>
          <p:cNvPr id="86" name="Заголовок 1"/>
          <p:cNvSpPr>
            <a:spLocks noGrp="1"/>
          </p:cNvSpPr>
          <p:nvPr>
            <p:ph type="title"/>
          </p:nvPr>
        </p:nvSpPr>
        <p:spPr>
          <a:xfrm>
            <a:off x="287359" y="207721"/>
            <a:ext cx="6537046" cy="492443"/>
          </a:xfr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Сотрудничество </a:t>
            </a: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с ИЦ </a:t>
            </a: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МФТИ</a:t>
            </a:r>
            <a:b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по созданию симулятора оптимальной системы трещин (РОСТ МГРП)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35167"/>
              </p:ext>
            </p:extLst>
          </p:nvPr>
        </p:nvGraphicFramePr>
        <p:xfrm>
          <a:off x="323524" y="915568"/>
          <a:ext cx="5544624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64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6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6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700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accent1"/>
                          </a:solidFill>
                          <a:latin typeface="HeliosCond" panose="020B7200000000000000" pitchFamily="34" charset="0"/>
                          <a:ea typeface="+mj-ea"/>
                          <a:cs typeface="+mj-cs"/>
                        </a:rPr>
                        <a:t>2016</a:t>
                      </a:r>
                      <a:endParaRPr lang="ru-RU" sz="900" b="1" kern="1200" dirty="0">
                        <a:solidFill>
                          <a:schemeClr val="accent1"/>
                        </a:solidFill>
                        <a:latin typeface="HeliosCond" panose="020B7200000000000000" pitchFamily="34" charset="0"/>
                        <a:ea typeface="+mj-ea"/>
                        <a:cs typeface="+mj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accent1"/>
                          </a:solidFill>
                          <a:latin typeface="HeliosCond" panose="020B7200000000000000" pitchFamily="34" charset="0"/>
                          <a:ea typeface="+mj-ea"/>
                          <a:cs typeface="+mj-cs"/>
                        </a:rPr>
                        <a:t>2017</a:t>
                      </a:r>
                      <a:endParaRPr lang="ru-RU" sz="900" b="1" kern="1200" dirty="0">
                        <a:solidFill>
                          <a:schemeClr val="accent1"/>
                        </a:solidFill>
                        <a:latin typeface="HeliosCond" panose="020B7200000000000000" pitchFamily="34" charset="0"/>
                        <a:ea typeface="+mj-ea"/>
                        <a:cs typeface="+mj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accent1"/>
                          </a:solidFill>
                          <a:latin typeface="HeliosCond" panose="020B7200000000000000" pitchFamily="34" charset="0"/>
                          <a:ea typeface="+mj-ea"/>
                          <a:cs typeface="+mj-cs"/>
                        </a:rPr>
                        <a:t>2018</a:t>
                      </a:r>
                      <a:endParaRPr lang="ru-RU" sz="900" b="1" kern="1200" dirty="0">
                        <a:solidFill>
                          <a:schemeClr val="accent1"/>
                        </a:solidFill>
                        <a:latin typeface="HeliosCond" panose="020B7200000000000000" pitchFamily="34" charset="0"/>
                        <a:ea typeface="+mj-ea"/>
                        <a:cs typeface="+mj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accent1"/>
                          </a:solidFill>
                          <a:latin typeface="HeliosCond" panose="020B7200000000000000" pitchFamily="34" charset="0"/>
                          <a:ea typeface="+mj-ea"/>
                          <a:cs typeface="+mj-cs"/>
                        </a:rPr>
                        <a:t>2019</a:t>
                      </a:r>
                      <a:endParaRPr lang="ru-RU" sz="900" b="1" kern="1200" dirty="0">
                        <a:solidFill>
                          <a:schemeClr val="accent1"/>
                        </a:solidFill>
                        <a:latin typeface="HeliosCond" panose="020B7200000000000000" pitchFamily="34" charset="0"/>
                        <a:ea typeface="+mj-ea"/>
                        <a:cs typeface="+mj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t="9993" b="6916"/>
          <a:stretch/>
        </p:blipFill>
        <p:spPr>
          <a:xfrm>
            <a:off x="323530" y="1559249"/>
            <a:ext cx="936104" cy="55681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091244" y="2239300"/>
            <a:ext cx="1080120" cy="863660"/>
            <a:chOff x="144762" y="2176950"/>
            <a:chExt cx="4160458" cy="447325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824" b="94096" l="14997" r="85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0" t="9377" r="13796" b="4654"/>
            <a:stretch/>
          </p:blipFill>
          <p:spPr>
            <a:xfrm>
              <a:off x="144762" y="2176950"/>
              <a:ext cx="4089356" cy="220006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42" b="92989" l="13706" r="858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9" t="5958" r="12676" b="4408"/>
            <a:stretch/>
          </p:blipFill>
          <p:spPr>
            <a:xfrm>
              <a:off x="144762" y="2936709"/>
              <a:ext cx="4160458" cy="239123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86" b="94465" l="14997" r="856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8213" r="13239" b="4409"/>
            <a:stretch/>
          </p:blipFill>
          <p:spPr>
            <a:xfrm>
              <a:off x="161588" y="3678052"/>
              <a:ext cx="4143632" cy="2972149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7745" y="1419622"/>
            <a:ext cx="1391417" cy="7609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14314" r="13292" b="11278"/>
          <a:stretch/>
        </p:blipFill>
        <p:spPr>
          <a:xfrm>
            <a:off x="2563263" y="2499756"/>
            <a:ext cx="1360666" cy="70591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115223" y="1538921"/>
            <a:ext cx="1752922" cy="1752923"/>
            <a:chOff x="1768171" y="914751"/>
            <a:chExt cx="2264792" cy="2264792"/>
          </a:xfrm>
        </p:grpSpPr>
        <p:sp>
          <p:nvSpPr>
            <p:cNvPr id="50" name="Овал 49"/>
            <p:cNvSpPr/>
            <p:nvPr/>
          </p:nvSpPr>
          <p:spPr>
            <a:xfrm>
              <a:off x="1953008" y="1090103"/>
              <a:ext cx="1897863" cy="1908611"/>
            </a:xfrm>
            <a:prstGeom prst="ellipse">
              <a:avLst/>
            </a:prstGeom>
            <a:solidFill>
              <a:srgbClr val="5B9BD5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30">
                <a:defRPr/>
              </a:pPr>
              <a:endParaRPr lang="ru-RU" sz="600" kern="0">
                <a:solidFill>
                  <a:prstClr val="black"/>
                </a:solidFill>
                <a:latin typeface="HeliosCond" panose="020B7200000000000000" pitchFamily="2" charset="0"/>
              </a:endParaRPr>
            </a:p>
          </p:txBody>
        </p:sp>
        <p:sp>
          <p:nvSpPr>
            <p:cNvPr id="51" name="Круговая стрелка 50"/>
            <p:cNvSpPr/>
            <p:nvPr/>
          </p:nvSpPr>
          <p:spPr>
            <a:xfrm>
              <a:off x="2087273" y="1247095"/>
              <a:ext cx="1632061" cy="1628206"/>
            </a:xfrm>
            <a:prstGeom prst="circularArrow">
              <a:avLst>
                <a:gd name="adj1" fmla="val 9083"/>
                <a:gd name="adj2" fmla="val 1030"/>
                <a:gd name="adj3" fmla="val 15071166"/>
                <a:gd name="adj4" fmla="val 8923684"/>
                <a:gd name="adj5" fmla="val 740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52" name="Круговая стрелка 51"/>
            <p:cNvSpPr/>
            <p:nvPr/>
          </p:nvSpPr>
          <p:spPr>
            <a:xfrm>
              <a:off x="1936694" y="1089111"/>
              <a:ext cx="1930930" cy="1930929"/>
            </a:xfrm>
            <a:prstGeom prst="circularArrow">
              <a:avLst>
                <a:gd name="adj1" fmla="val 6556"/>
                <a:gd name="adj2" fmla="val 1030"/>
                <a:gd name="adj3" fmla="val 15085334"/>
                <a:gd name="adj4" fmla="val 17121505"/>
                <a:gd name="adj5" fmla="val 773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53" name="Круговая стрелка 52"/>
            <p:cNvSpPr/>
            <p:nvPr/>
          </p:nvSpPr>
          <p:spPr>
            <a:xfrm>
              <a:off x="1768171" y="914751"/>
              <a:ext cx="2264792" cy="2264792"/>
            </a:xfrm>
            <a:prstGeom prst="circularArrow">
              <a:avLst>
                <a:gd name="adj1" fmla="val 6899"/>
                <a:gd name="adj2" fmla="val 895281"/>
                <a:gd name="adj3" fmla="val 15123306"/>
                <a:gd name="adj4" fmla="val 17127747"/>
                <a:gd name="adj5" fmla="val 7738"/>
              </a:avLst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54" name="TextBox 53"/>
            <p:cNvSpPr txBox="1"/>
            <p:nvPr/>
          </p:nvSpPr>
          <p:spPr>
            <a:xfrm>
              <a:off x="2367418" y="1566392"/>
              <a:ext cx="1185711" cy="101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30">
                <a:defRPr/>
              </a:pPr>
              <a:r>
                <a:rPr lang="ru-RU" sz="9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iosCond" panose="020B7200000000000000" pitchFamily="2" charset="0"/>
                  <a:cs typeface="Arial" panose="020B0604020202020204" pitchFamily="34" charset="0"/>
                </a:rPr>
                <a:t>Рабочий процесс моделирования </a:t>
              </a:r>
              <a:br>
                <a:rPr lang="ru-RU" sz="9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iosCond" panose="020B7200000000000000" pitchFamily="2" charset="0"/>
                  <a:cs typeface="Arial" panose="020B0604020202020204" pitchFamily="34" charset="0"/>
                </a:rPr>
              </a:br>
              <a:r>
                <a:rPr lang="ru-RU" sz="9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iosCond" panose="020B7200000000000000" pitchFamily="2" charset="0"/>
                  <a:cs typeface="Arial" panose="020B0604020202020204" pitchFamily="34" charset="0"/>
                </a:rPr>
                <a:t>и калибровки </a:t>
              </a:r>
              <a:r>
                <a:rPr lang="en-US" sz="9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iosCond" panose="020B7200000000000000" pitchFamily="2" charset="0"/>
                  <a:cs typeface="Arial" panose="020B0604020202020204" pitchFamily="34" charset="0"/>
                </a:rPr>
                <a:t>SRV</a:t>
              </a:r>
              <a:endParaRPr lang="ru-RU" sz="9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 panose="020B7200000000000000" pitchFamily="2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1965490866"/>
              </p:ext>
            </p:extLst>
          </p:nvPr>
        </p:nvGraphicFramePr>
        <p:xfrm>
          <a:off x="1547665" y="3435860"/>
          <a:ext cx="4405296" cy="150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649746" y="3627833"/>
            <a:ext cx="1728192" cy="430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100" b="1" dirty="0">
                <a:solidFill>
                  <a:srgbClr val="FFFFFF"/>
                </a:solidFill>
                <a:latin typeface="HeliosCond" panose="020B7200000000000000" pitchFamily="2" charset="0"/>
              </a:rPr>
              <a:t>Разработка прототипа программного комплекса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44705" y="3541982"/>
            <a:ext cx="2723440" cy="430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100" b="1" dirty="0">
                <a:solidFill>
                  <a:srgbClr val="FFFFFF"/>
                </a:solidFill>
                <a:latin typeface="HeliosCond" panose="020B7200000000000000" pitchFamily="2" charset="0"/>
              </a:rPr>
              <a:t>Инженерно-техническое сопровождение МГРП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91680" y="4205043"/>
            <a:ext cx="2158358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100" b="1" dirty="0">
                <a:solidFill>
                  <a:srgbClr val="FFFFFF"/>
                </a:solidFill>
                <a:latin typeface="HeliosCond" panose="020B7200000000000000" pitchFamily="2" charset="0"/>
              </a:rPr>
              <a:t>Экспертиза и сопровождение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08863" y="4046039"/>
            <a:ext cx="2059303" cy="430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100" b="1" dirty="0">
                <a:solidFill>
                  <a:srgbClr val="FFFFFF"/>
                </a:solidFill>
                <a:latin typeface="HeliosCond" panose="020B7200000000000000" pitchFamily="2" charset="0"/>
              </a:rPr>
              <a:t>Внедрение и использование продукта в Компании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91697" y="4587988"/>
            <a:ext cx="2304255" cy="2462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000" dirty="0">
                <a:solidFill>
                  <a:srgbClr val="3C3C3C"/>
                </a:solidFill>
                <a:latin typeface="HeliosCond" panose="020B7200000000000000" pitchFamily="2" charset="0"/>
              </a:rPr>
              <a:t>Вклад участников в развитие технологии: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633" y="3721578"/>
            <a:ext cx="1308849" cy="230820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900" dirty="0">
                <a:solidFill>
                  <a:srgbClr val="004077"/>
                </a:solidFill>
                <a:latin typeface="HeliosCond" panose="020B7200000000000000" pitchFamily="34" charset="0"/>
              </a:rPr>
              <a:t>Внешние партнеры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43088" y="3949527"/>
            <a:ext cx="1016546" cy="0"/>
          </a:xfrm>
          <a:prstGeom prst="line">
            <a:avLst/>
          </a:prstGeom>
          <a:ln cap="rnd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5998" y="3974656"/>
            <a:ext cx="681628" cy="230820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tabLst>
                <a:tab pos="357134" algn="l"/>
                <a:tab pos="541258" algn="l"/>
              </a:tabLst>
            </a:pPr>
            <a:r>
              <a:rPr lang="ru-RU" sz="900" b="1" dirty="0">
                <a:solidFill>
                  <a:srgbClr val="004077"/>
                </a:solidFill>
                <a:latin typeface="HeliosCond" panose="020B7200000000000000" pitchFamily="2" charset="0"/>
              </a:rPr>
              <a:t>ИЦ МФТИ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7" y="4260424"/>
            <a:ext cx="647297" cy="20111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1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514797" y="923065"/>
            <a:ext cx="5941454" cy="3391765"/>
          </a:xfrm>
          <a:prstGeom prst="rect">
            <a:avLst/>
          </a:prstGeom>
          <a:gradFill flip="none" rotWithShape="1">
            <a:gsLst>
              <a:gs pos="70000">
                <a:schemeClr val="bg1">
                  <a:lumMod val="31000"/>
                  <a:lumOff val="69000"/>
                  <a:alpha val="97000"/>
                </a:schemeClr>
              </a:gs>
              <a:gs pos="0">
                <a:schemeClr val="accent3">
                  <a:lumMod val="25000"/>
                  <a:lumOff val="75000"/>
                </a:schemeClr>
              </a:gs>
              <a:gs pos="40000">
                <a:schemeClr val="accent2">
                  <a:lumMod val="18000"/>
                  <a:lumOff val="82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96" y="195517"/>
            <a:ext cx="5464829" cy="492443"/>
          </a:xfr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Стратегия взаимодействия ПАО «</a:t>
            </a:r>
            <a:r>
              <a:rPr lang="ru-RU" sz="1600" b="1" dirty="0" err="1">
                <a:latin typeface="Arial Narrow" panose="020B0606020202030204" pitchFamily="34" charset="0"/>
                <a:ea typeface="+mn-ea"/>
                <a:cs typeface="+mn-cs"/>
              </a:rPr>
              <a:t>Газпромнефть</a:t>
            </a: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» и «</a:t>
            </a:r>
            <a:r>
              <a:rPr lang="en-US" sz="1600" b="1" dirty="0" err="1">
                <a:latin typeface="Arial Narrow" panose="020B0606020202030204" pitchFamily="34" charset="0"/>
                <a:ea typeface="+mn-ea"/>
                <a:cs typeface="+mn-cs"/>
              </a:rPr>
              <a:t>Wintershall</a:t>
            </a: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b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Взаимное развитие компетенций </a:t>
            </a:r>
            <a:r>
              <a:rPr lang="ru-RU" sz="1600" b="1" dirty="0" smtClean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обеих </a:t>
            </a: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сторон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89771" y="853843"/>
            <a:ext cx="6182521" cy="3460987"/>
            <a:chOff x="1088486" y="843558"/>
            <a:chExt cx="6983306" cy="3384376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1088487" y="843558"/>
              <a:ext cx="185" cy="33843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88486" y="4227934"/>
              <a:ext cx="698330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30737" y="4358353"/>
            <a:ext cx="1957583" cy="307764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400" dirty="0"/>
              <a:t>Зрелость технологии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7645" y="2280357"/>
            <a:ext cx="2341920" cy="311621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400" dirty="0"/>
              <a:t>Опыт применения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71858" y="923065"/>
            <a:ext cx="0" cy="33917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89917" y="2584320"/>
            <a:ext cx="596633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7339" y="4496218"/>
            <a:ext cx="774415" cy="27698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/>
              <a:t>WH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1044910" y="4494784"/>
            <a:ext cx="774415" cy="27698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/>
              <a:t>GPN</a:t>
            </a:r>
            <a:endParaRPr lang="ru-RU" sz="1200" dirty="0"/>
          </a:p>
        </p:txBody>
      </p:sp>
      <p:sp>
        <p:nvSpPr>
          <p:cNvPr id="58" name="Овал 57"/>
          <p:cNvSpPr/>
          <p:nvPr/>
        </p:nvSpPr>
        <p:spPr>
          <a:xfrm>
            <a:off x="4570481" y="2119716"/>
            <a:ext cx="361628" cy="3600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356050" y="2740438"/>
            <a:ext cx="361628" cy="360041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11195" y="3054505"/>
            <a:ext cx="1202998" cy="27698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dirty="0" err="1"/>
              <a:t>Геомеханика</a:t>
            </a:r>
            <a:endParaRPr lang="en-US" sz="1200" dirty="0"/>
          </a:p>
        </p:txBody>
      </p:sp>
      <p:sp>
        <p:nvSpPr>
          <p:cNvPr id="67" name="Овал 66"/>
          <p:cNvSpPr/>
          <p:nvPr/>
        </p:nvSpPr>
        <p:spPr>
          <a:xfrm>
            <a:off x="2929335" y="2645361"/>
            <a:ext cx="361628" cy="3600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21594" y="2971507"/>
            <a:ext cx="1670812" cy="64631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r">
              <a:spcBef>
                <a:spcPts val="800"/>
              </a:spcBef>
            </a:pPr>
            <a:r>
              <a:rPr lang="ru-RU" sz="1200" dirty="0"/>
              <a:t>Комплексный подход к карбонатным коллекторам</a:t>
            </a:r>
          </a:p>
        </p:txBody>
      </p:sp>
      <p:sp>
        <p:nvSpPr>
          <p:cNvPr id="66" name="Овал 65"/>
          <p:cNvSpPr/>
          <p:nvPr/>
        </p:nvSpPr>
        <p:spPr>
          <a:xfrm>
            <a:off x="3586363" y="1907514"/>
            <a:ext cx="361628" cy="360041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448386" y="1171328"/>
            <a:ext cx="361628" cy="3600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707479" y="1524277"/>
            <a:ext cx="361628" cy="360041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12694" y="1247410"/>
            <a:ext cx="493399" cy="27698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/>
              <a:t>VOI</a:t>
            </a:r>
            <a:endParaRPr lang="ru-RU" sz="1200" dirty="0"/>
          </a:p>
        </p:txBody>
      </p:sp>
      <p:sp>
        <p:nvSpPr>
          <p:cNvPr id="80" name="arrow2_1_line"/>
          <p:cNvSpPr>
            <a:spLocks noChangeShapeType="1"/>
          </p:cNvSpPr>
          <p:nvPr/>
        </p:nvSpPr>
        <p:spPr bwMode="auto">
          <a:xfrm flipV="1">
            <a:off x="3226289" y="2210144"/>
            <a:ext cx="455680" cy="452242"/>
          </a:xfrm>
          <a:prstGeom prst="line">
            <a:avLst/>
          </a:prstGeom>
          <a:ln w="12700">
            <a:solidFill>
              <a:schemeClr val="tx2"/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82" name="arrow2_4_line"/>
          <p:cNvSpPr>
            <a:spLocks noChangeShapeType="1"/>
          </p:cNvSpPr>
          <p:nvPr/>
        </p:nvSpPr>
        <p:spPr bwMode="auto">
          <a:xfrm flipV="1">
            <a:off x="5069134" y="1468070"/>
            <a:ext cx="420401" cy="180021"/>
          </a:xfrm>
          <a:prstGeom prst="line">
            <a:avLst/>
          </a:prstGeom>
          <a:ln w="12700">
            <a:solidFill>
              <a:schemeClr val="tx2"/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83" name="arrow2_4_line"/>
          <p:cNvSpPr>
            <a:spLocks noChangeShapeType="1"/>
          </p:cNvSpPr>
          <p:nvPr/>
        </p:nvSpPr>
        <p:spPr bwMode="auto">
          <a:xfrm flipV="1">
            <a:off x="4590323" y="2465194"/>
            <a:ext cx="79519" cy="265700"/>
          </a:xfrm>
          <a:prstGeom prst="line">
            <a:avLst/>
          </a:prstGeom>
          <a:ln w="12700">
            <a:solidFill>
              <a:schemeClr val="tx2"/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45974" y="2170452"/>
            <a:ext cx="1161272" cy="430875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r">
              <a:spcBef>
                <a:spcPts val="800"/>
              </a:spcBef>
            </a:pPr>
            <a:r>
              <a:rPr lang="ru-RU" sz="1100" b="1" i="1" dirty="0">
                <a:solidFill>
                  <a:schemeClr val="accent4">
                    <a:lumMod val="50000"/>
                  </a:schemeClr>
                </a:solidFill>
              </a:rPr>
              <a:t>Готовая методика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59393" y="3859226"/>
            <a:ext cx="1438576" cy="430875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r">
              <a:spcBef>
                <a:spcPts val="800"/>
              </a:spcBef>
            </a:pPr>
            <a:r>
              <a:rPr lang="ru-RU" sz="1100" b="1" i="1" dirty="0">
                <a:solidFill>
                  <a:schemeClr val="accent4">
                    <a:lumMod val="50000"/>
                  </a:schemeClr>
                </a:solidFill>
              </a:rPr>
              <a:t>Пилотные проекты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23603" y="3926947"/>
            <a:ext cx="1791674" cy="261598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100" b="1" i="1" dirty="0">
                <a:solidFill>
                  <a:schemeClr val="accent4">
                    <a:lumMod val="50000"/>
                  </a:schemeClr>
                </a:solidFill>
              </a:rPr>
              <a:t>Поиск решений</a:t>
            </a:r>
          </a:p>
        </p:txBody>
      </p:sp>
      <p:sp>
        <p:nvSpPr>
          <p:cNvPr id="77" name="Овал 76"/>
          <p:cNvSpPr/>
          <p:nvPr/>
        </p:nvSpPr>
        <p:spPr>
          <a:xfrm>
            <a:off x="1768648" y="4443958"/>
            <a:ext cx="361628" cy="360041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35213" y="4451907"/>
            <a:ext cx="361628" cy="3600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590325" y="1632883"/>
            <a:ext cx="2435258" cy="184664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Форматы сотрудничества: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Технические сессии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Совместные проекты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Ротации специалистов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Разработка ПО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Разработка технологий</a:t>
            </a:r>
          </a:p>
          <a:p>
            <a:endParaRPr lang="ru-RU" sz="1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1087" y="954787"/>
            <a:ext cx="2089222" cy="430875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100" b="1" i="1" dirty="0">
                <a:solidFill>
                  <a:schemeClr val="accent4">
                    <a:lumMod val="50000"/>
                  </a:schemeClr>
                </a:solidFill>
              </a:rPr>
              <a:t>Несистематизированный опыт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940440" y="923065"/>
            <a:ext cx="360090" cy="360090"/>
            <a:chOff x="6696211" y="974747"/>
            <a:chExt cx="360090" cy="360090"/>
          </a:xfrm>
        </p:grpSpPr>
        <p:sp>
          <p:nvSpPr>
            <p:cNvPr id="4" name="Пирог 3"/>
            <p:cNvSpPr/>
            <p:nvPr/>
          </p:nvSpPr>
          <p:spPr>
            <a:xfrm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  <p:sp>
          <p:nvSpPr>
            <p:cNvPr id="47" name="Пирог 46"/>
            <p:cNvSpPr/>
            <p:nvPr/>
          </p:nvSpPr>
          <p:spPr>
            <a:xfrm rot="10800000"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206082" y="1794764"/>
            <a:ext cx="360090" cy="360090"/>
            <a:chOff x="6696211" y="974747"/>
            <a:chExt cx="360090" cy="360090"/>
          </a:xfrm>
        </p:grpSpPr>
        <p:sp>
          <p:nvSpPr>
            <p:cNvPr id="53" name="Пирог 52"/>
            <p:cNvSpPr/>
            <p:nvPr/>
          </p:nvSpPr>
          <p:spPr>
            <a:xfrm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  <p:sp>
          <p:nvSpPr>
            <p:cNvPr id="54" name="Пирог 53"/>
            <p:cNvSpPr/>
            <p:nvPr/>
          </p:nvSpPr>
          <p:spPr>
            <a:xfrm rot="10800000"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098857" y="1444856"/>
            <a:ext cx="360090" cy="360090"/>
            <a:chOff x="6696211" y="974747"/>
            <a:chExt cx="360090" cy="360090"/>
          </a:xfrm>
        </p:grpSpPr>
        <p:sp>
          <p:nvSpPr>
            <p:cNvPr id="56" name="Пирог 55"/>
            <p:cNvSpPr/>
            <p:nvPr/>
          </p:nvSpPr>
          <p:spPr>
            <a:xfrm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  <p:sp>
          <p:nvSpPr>
            <p:cNvPr id="72" name="Пирог 71"/>
            <p:cNvSpPr/>
            <p:nvPr/>
          </p:nvSpPr>
          <p:spPr>
            <a:xfrm rot="10800000">
              <a:off x="6696211" y="974747"/>
              <a:ext cx="360090" cy="360090"/>
            </a:xfrm>
            <a:prstGeom prst="pie">
              <a:avLst>
                <a:gd name="adj1" fmla="val 5378869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arrow2_4_line"/>
          <p:cNvSpPr>
            <a:spLocks noChangeShapeType="1"/>
          </p:cNvSpPr>
          <p:nvPr/>
        </p:nvSpPr>
        <p:spPr bwMode="auto">
          <a:xfrm flipV="1">
            <a:off x="5811074" y="1175195"/>
            <a:ext cx="210200" cy="90011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89" name="arrow2_4_line"/>
          <p:cNvSpPr>
            <a:spLocks noChangeShapeType="1"/>
          </p:cNvSpPr>
          <p:nvPr/>
        </p:nvSpPr>
        <p:spPr bwMode="auto">
          <a:xfrm flipV="1">
            <a:off x="3891490" y="1726127"/>
            <a:ext cx="271005" cy="231532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92" name="arrow2_4_line"/>
          <p:cNvSpPr>
            <a:spLocks noChangeShapeType="1"/>
          </p:cNvSpPr>
          <p:nvPr/>
        </p:nvSpPr>
        <p:spPr bwMode="auto">
          <a:xfrm flipV="1">
            <a:off x="4932122" y="2045819"/>
            <a:ext cx="273975" cy="164325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rIns="91428" bIns="45714" anchor="ctr"/>
          <a:lstStyle/>
          <a:p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9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87" y="211974"/>
            <a:ext cx="5177699" cy="492443"/>
          </a:xfr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Консорциум </a:t>
            </a: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изучению и разработке карбонатных залежей</a:t>
            </a:r>
            <a:b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Совместное решение задач с ВИНК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11054" y="1778082"/>
            <a:ext cx="720080" cy="28961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35176" y="2272544"/>
            <a:ext cx="8485298" cy="540060"/>
            <a:chOff x="570374" y="4509120"/>
            <a:chExt cx="8538130" cy="7200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38033" t="50000"/>
            <a:stretch/>
          </p:blipFill>
          <p:spPr>
            <a:xfrm>
              <a:off x="2288704" y="4770166"/>
              <a:ext cx="967757" cy="352814"/>
            </a:xfrm>
            <a:prstGeom prst="rect">
              <a:avLst/>
            </a:prstGeom>
          </p:spPr>
        </p:pic>
        <p:pic>
          <p:nvPicPr>
            <p:cNvPr id="4" name="Picture 2048" descr="SMAlabe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08" y="4815040"/>
              <a:ext cx="753795" cy="19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6745" y="4711332"/>
              <a:ext cx="954198" cy="31565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6096" y="4718503"/>
              <a:ext cx="508958" cy="38931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0249" y="4759735"/>
              <a:ext cx="1273164" cy="2956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7331" y="4764485"/>
              <a:ext cx="613723" cy="26702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6825" y="4727206"/>
              <a:ext cx="820428" cy="3281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9"/>
            <a:srcRect l="15727" t="6483" r="15682" b="8370"/>
            <a:stretch/>
          </p:blipFill>
          <p:spPr>
            <a:xfrm>
              <a:off x="704528" y="4703341"/>
              <a:ext cx="601650" cy="41963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570374" y="4509120"/>
              <a:ext cx="8538130" cy="72008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8511" y="2010937"/>
            <a:ext cx="8431987" cy="261598"/>
          </a:xfrm>
          <a:prstGeom prst="rect">
            <a:avLst/>
          </a:prstGeom>
          <a:noFill/>
        </p:spPr>
        <p:txBody>
          <a:bodyPr wrap="square" lIns="91428" tIns="45714" rIns="91428" bIns="45714" numCol="1" rtlCol="0">
            <a:spAutoFit/>
          </a:bodyPr>
          <a:lstStyle/>
          <a:p>
            <a:pPr algn="ctr"/>
            <a:r>
              <a:rPr lang="ru-RU" sz="1100" b="1" dirty="0"/>
              <a:t>Единый заказ и проведение исследований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6216" y="822897"/>
            <a:ext cx="4658059" cy="9294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Равноправные участники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confspb.ru/uploads/images/MEFT_2016/gazpro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88" y="1107234"/>
            <a:ext cx="1437229" cy="5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tatneft.p.fl2.fo.ru/image/chunk91/3221430/wiki_331328/3563fb7a3d80d0f13ac5b194ba9119c8.png_146537323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15" y="1110716"/>
            <a:ext cx="1232295" cy="5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ckcservice.ru/files/gallery/cat/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84" y="1187490"/>
            <a:ext cx="866861" cy="52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146203" y="3068274"/>
            <a:ext cx="6791441" cy="5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В состав Технического Совета входят высшие руководители компаний участников консорциума.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Определяет стратегию развития и деятельность консорциума.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Содействует участникам консорциума в осуществлении взаимодействия с научными, учебными, производственными организациями, а также с ФОИВ.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Утверждение объемов финансирования. Приемка финальных результатов работ.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5174" y="3068274"/>
            <a:ext cx="1800000" cy="540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ru-RU" sz="1400" b="1" dirty="0"/>
              <a:t>Технический Совет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5174" y="4353948"/>
            <a:ext cx="1800000" cy="540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ru-RU" sz="1400" b="1" dirty="0"/>
              <a:t>Рабочие группы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6188" y="3702251"/>
            <a:ext cx="1800000" cy="540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ru-RU" sz="1400" b="1" dirty="0"/>
              <a:t>НТС участников консорциума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7504" y="2949792"/>
            <a:ext cx="8950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46207" y="3702251"/>
            <a:ext cx="6780427" cy="5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Рассмотрение технических заданий и результатов работ, выполняемых по договорам компании-участника консорциума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Привлечение в состав работы НТС для рассмотрения данных вопросов представителей других участников консорциума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7347" y="4353948"/>
            <a:ext cx="6818133" cy="5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В состав рабочих групп входят специалисты компаний участников по геологии и разработке карбонатных коллекторов с свободным обменом информацией.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Совместное формирование ТЗ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Систематизация имеющихся знаний у компаний участников по объектам, скважинам, исследованиям.</a:t>
            </a:r>
          </a:p>
          <a:p>
            <a:pPr marL="171426" indent="-171426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</a:rPr>
              <a:t>Выполнение совместных НИОКР. Реализация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406816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9370813"/>
              </p:ext>
            </p:extLst>
          </p:nvPr>
        </p:nvGraphicFramePr>
        <p:xfrm>
          <a:off x="-2628800" y="1150658"/>
          <a:ext cx="12673408" cy="257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72629"/>
              </p:ext>
            </p:ext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>
              <a:spcBef>
                <a:spcPts val="600"/>
              </a:spcBef>
            </a:pPr>
            <a:endParaRPr lang="ru-RU" dirty="0" smtClean="0">
              <a:solidFill>
                <a:srgbClr val="3C3C3C"/>
              </a:solidFill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33" y="267508"/>
            <a:ext cx="7098097" cy="492443"/>
          </a:xfrm>
          <a:noFill/>
        </p:spPr>
        <p:txBody>
          <a:bodyPr vert="horz" wrap="none" lIns="0" tIns="0" rIns="0" bIns="0" rtlCol="0" anchor="b" anchorCtr="0">
            <a:spAutoFit/>
          </a:bodyPr>
          <a:lstStyle/>
          <a:p>
            <a:pPr defTabSz="914265"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Долгосрочные проекты сотрудничества: </a:t>
            </a: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lang="ru-RU" sz="1600" b="1" dirty="0" smtClean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Настройка» </a:t>
            </a: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ключевых компетенций ВУЗов для решения технологических вызовов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785094"/>
            <a:ext cx="8496300" cy="418505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ts val="600"/>
              </a:spcBef>
            </a:pPr>
            <a:r>
              <a:rPr lang="ru-RU" sz="1400" b="1" dirty="0" smtClean="0">
                <a:solidFill>
                  <a:srgbClr val="3C3C3C"/>
                </a:solidFill>
              </a:rPr>
              <a:t>Цель</a:t>
            </a:r>
            <a:r>
              <a:rPr lang="ru-RU" sz="1400" dirty="0" smtClean="0">
                <a:solidFill>
                  <a:srgbClr val="3C3C3C"/>
                </a:solidFill>
              </a:rPr>
              <a:t>: </a:t>
            </a:r>
            <a:r>
              <a:rPr lang="ru-RU" sz="1400" dirty="0">
                <a:solidFill>
                  <a:srgbClr val="3C3C3C"/>
                </a:solidFill>
              </a:rPr>
              <a:t>подготовка специалистов, обладающих необходимыми компетенциями для решения современных технологических вызовов компании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850" y="3866591"/>
            <a:ext cx="4176000" cy="916222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150" y="3857717"/>
            <a:ext cx="4176000" cy="925095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pic>
        <p:nvPicPr>
          <p:cNvPr id="27" name="Picture 8" descr="Похожее изображение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5" y="3787683"/>
            <a:ext cx="257967" cy="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Похожее изображение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07" y="3784517"/>
            <a:ext cx="253353" cy="2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6692" y="3880668"/>
            <a:ext cx="39312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Подготовка специалистов релевантных текущим технологическим вызовам компании позволяет на раннем этапе включать их в деятельность;</a:t>
            </a:r>
          </a:p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Обеспечение кадрами не только компании, но и </a:t>
            </a:r>
            <a:r>
              <a:rPr lang="ru-RU" sz="900" dirty="0" smtClean="0">
                <a:solidFill>
                  <a:srgbClr val="3C3C3C"/>
                </a:solidFill>
              </a:rPr>
              <a:t>ВУЗа </a:t>
            </a:r>
            <a:r>
              <a:rPr lang="ru-RU" sz="900" dirty="0">
                <a:solidFill>
                  <a:srgbClr val="3C3C3C"/>
                </a:solidFill>
              </a:rPr>
              <a:t>для решения НИР компании;</a:t>
            </a:r>
          </a:p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Укрепление бренда компании.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7460" y="3859482"/>
            <a:ext cx="397269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Риск отсутствия вакантных позиций в компании для набора выпускников;</a:t>
            </a:r>
          </a:p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Нехватка преподавательского ресурса со стороны </a:t>
            </a:r>
            <a:r>
              <a:rPr lang="ru-RU" sz="900" dirty="0" smtClean="0">
                <a:solidFill>
                  <a:srgbClr val="3C3C3C"/>
                </a:solidFill>
              </a:rPr>
              <a:t>ВУЗа </a:t>
            </a:r>
            <a:r>
              <a:rPr lang="ru-RU" sz="900" dirty="0">
                <a:solidFill>
                  <a:srgbClr val="3C3C3C"/>
                </a:solidFill>
              </a:rPr>
              <a:t>и компании;</a:t>
            </a:r>
          </a:p>
          <a:p>
            <a:pPr marL="171450" indent="-171450" defTabSz="914400">
              <a:buFontTx/>
              <a:buChar char="-"/>
            </a:pPr>
            <a:r>
              <a:rPr lang="ru-RU" sz="900" dirty="0">
                <a:solidFill>
                  <a:srgbClr val="3C3C3C"/>
                </a:solidFill>
              </a:rPr>
              <a:t>Необходимость активного и инициативного </a:t>
            </a:r>
            <a:r>
              <a:rPr lang="ru-RU" sz="900" dirty="0" smtClean="0">
                <a:solidFill>
                  <a:srgbClr val="3C3C3C"/>
                </a:solidFill>
              </a:rPr>
              <a:t>координатора со </a:t>
            </a:r>
            <a:r>
              <a:rPr lang="ru-RU" sz="900" dirty="0">
                <a:solidFill>
                  <a:srgbClr val="3C3C3C"/>
                </a:solidFill>
              </a:rPr>
              <a:t>стороны вуза для решения организационных вопросов внутри </a:t>
            </a:r>
            <a:r>
              <a:rPr lang="ru-RU" sz="900" dirty="0" smtClean="0">
                <a:solidFill>
                  <a:srgbClr val="3C3C3C"/>
                </a:solidFill>
              </a:rPr>
              <a:t>ВУЗа</a:t>
            </a:r>
            <a:r>
              <a:rPr lang="ru-RU" sz="900" dirty="0">
                <a:solidFill>
                  <a:srgbClr val="3C3C3C"/>
                </a:solidFill>
              </a:rPr>
              <a:t>.</a:t>
            </a:r>
          </a:p>
          <a:p>
            <a:pPr marL="171450" indent="-171450" defTabSz="914400">
              <a:buFontTx/>
              <a:buChar char="-"/>
            </a:pPr>
            <a:endParaRPr lang="ru-RU" sz="900" dirty="0" smtClean="0">
              <a:solidFill>
                <a:srgbClr val="3C3C3C"/>
              </a:solidFill>
            </a:endParaRPr>
          </a:p>
        </p:txBody>
      </p:sp>
      <p:pic>
        <p:nvPicPr>
          <p:cNvPr id="31" name="Picture 13" descr="Картинки по запросу иц мфти\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43" y="2211710"/>
            <a:ext cx="1205533" cy="2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b="-1"/>
          <a:stretch/>
        </p:blipFill>
        <p:spPr bwMode="auto">
          <a:xfrm>
            <a:off x="7592862" y="2957521"/>
            <a:ext cx="1105670" cy="2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60" y="2620295"/>
            <a:ext cx="937074" cy="1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308209">
            <a:off x="1388404" y="1862283"/>
            <a:ext cx="2753254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ru-RU" sz="2000" dirty="0" smtClean="0">
                <a:solidFill>
                  <a:srgbClr val="3C3C3C"/>
                </a:solidFill>
              </a:rPr>
              <a:t>Молодые специалисты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8462" y="1271392"/>
            <a:ext cx="2402581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ru-RU" sz="1600" b="1" dirty="0" smtClean="0">
                <a:solidFill>
                  <a:srgbClr val="0070BA"/>
                </a:solidFill>
              </a:rPr>
              <a:t>Трудоустройство в ВУЗ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82994" y="1528102"/>
            <a:ext cx="258149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ru-RU" sz="1600" b="1" dirty="0" smtClean="0">
                <a:solidFill>
                  <a:srgbClr val="0070BA"/>
                </a:solidFill>
              </a:rPr>
              <a:t>Трудоустройство в компанию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2" y="3263791"/>
            <a:ext cx="377974" cy="333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0" y="3223119"/>
            <a:ext cx="414803" cy="4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341779" y="186787"/>
            <a:ext cx="4666342" cy="584763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Проектный консорциум по разработке симулятора ГРП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Проект «</a:t>
            </a:r>
            <a:r>
              <a:rPr lang="ru-RU" dirty="0" err="1" smtClean="0">
                <a:solidFill>
                  <a:srgbClr val="336699"/>
                </a:solidFill>
                <a:latin typeface="Arial Narrow" panose="020B0606020202030204" pitchFamily="34" charset="0"/>
              </a:rPr>
              <a:t>Кибер</a:t>
            </a:r>
            <a:r>
              <a:rPr lang="ru-RU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 ГРП»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37418" y="2843856"/>
            <a:ext cx="6762021" cy="756162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lIns="35994" tIns="35994" rIns="35994" bIns="35994" rtlCol="0" anchor="t"/>
          <a:lstStyle/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Разработка иерархии моделей трещины </a:t>
            </a:r>
            <a:r>
              <a:rPr lang="en-US" sz="1100" kern="0" dirty="0">
                <a:solidFill>
                  <a:srgbClr val="3C3C3C"/>
                </a:solidFill>
                <a:latin typeface="+mj-lt"/>
              </a:rPr>
              <a:t>Planar 3D (ILSA, </a:t>
            </a:r>
            <a:r>
              <a:rPr lang="en-US" sz="1100" kern="0" dirty="0" err="1">
                <a:solidFill>
                  <a:srgbClr val="3C3C3C"/>
                </a:solidFill>
                <a:latin typeface="+mj-lt"/>
              </a:rPr>
              <a:t>Biot</a:t>
            </a:r>
            <a:r>
              <a:rPr lang="en-US" sz="1100" kern="0" dirty="0">
                <a:solidFill>
                  <a:srgbClr val="3C3C3C"/>
                </a:solidFill>
                <a:latin typeface="+mj-lt"/>
              </a:rPr>
              <a:t>)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Разработка модуля расчета многофазного течения в стволе скважины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Проведение лабораторных исследований </a:t>
            </a:r>
            <a:r>
              <a:rPr lang="ru-RU" sz="1100" kern="0" dirty="0" err="1">
                <a:solidFill>
                  <a:srgbClr val="3C3C3C"/>
                </a:solidFill>
                <a:latin typeface="+mj-lt"/>
              </a:rPr>
              <a:t>бриджинга</a:t>
            </a:r>
            <a:r>
              <a:rPr lang="ru-RU" sz="1100" kern="0" dirty="0">
                <a:solidFill>
                  <a:srgbClr val="3C3C3C"/>
                </a:solidFill>
                <a:latin typeface="+mj-lt"/>
              </a:rPr>
              <a:t> и оседания проппанта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22188" y="2187344"/>
            <a:ext cx="6642131" cy="674771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lIns="35994" tIns="35994" rIns="35994" bIns="35994" rtlCol="0" anchor="t"/>
          <a:lstStyle/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Разработка модели транспорта проппанта в трещине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Исследования критериев роста трещины для уточнение моделей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Привлечение в проект научных консультантов мирового уровня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5429" y="3638389"/>
            <a:ext cx="6971670" cy="554813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5994" tIns="35994" rIns="35994" bIns="35994" rtlCol="0" anchor="t"/>
          <a:lstStyle/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Разработка модели формирования сети трещин на основе метода динамики частиц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Исследование различных процессов, протекающих при ГРП (проект 1.2)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29354" y="1563655"/>
            <a:ext cx="7067923" cy="757727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5994" tIns="35994" rIns="35994" bIns="35994" rtlCol="0" anchor="t"/>
          <a:lstStyle/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b="1" kern="0" dirty="0">
                <a:solidFill>
                  <a:srgbClr val="3C3C3C"/>
                </a:solidFill>
              </a:rPr>
              <a:t>Лидер консорциума </a:t>
            </a:r>
            <a:r>
              <a:rPr lang="ru-RU" sz="1100" kern="0" dirty="0">
                <a:solidFill>
                  <a:srgbClr val="3C3C3C"/>
                </a:solidFill>
                <a:latin typeface="+mj-lt"/>
              </a:rPr>
              <a:t>– Координация работы команды проекта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Развитие базовых моделей симулятора и разработка инженерных модулей 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Создание единой платформы симулятора для интеграции разрабатываемых модулей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endParaRPr lang="ru-RU" sz="1100" kern="0" dirty="0">
              <a:solidFill>
                <a:srgbClr val="3C3C3C"/>
              </a:solidFill>
              <a:latin typeface="+mj-lt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49469" y="2211712"/>
            <a:ext cx="1198223" cy="599720"/>
            <a:chOff x="516985" y="2055952"/>
            <a:chExt cx="1592923" cy="710433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16985" y="2055952"/>
              <a:ext cx="1592923" cy="710433"/>
            </a:xfrm>
            <a:prstGeom prst="roundRect">
              <a:avLst>
                <a:gd name="adj" fmla="val 6033"/>
              </a:avLst>
            </a:prstGeom>
            <a:solidFill>
              <a:srgbClr val="FFFFFF"/>
            </a:solidFill>
            <a:ln w="12700" cap="flat" cmpd="sng" algn="ctr">
              <a:solidFill>
                <a:srgbClr val="4878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defRPr/>
              </a:pPr>
              <a:endParaRPr lang="ru-RU" sz="1600" b="1" kern="0" dirty="0">
                <a:solidFill>
                  <a:srgbClr val="0070BA">
                    <a:lumMod val="75000"/>
                  </a:srgbClr>
                </a:solidFill>
              </a:endParaRPr>
            </a:p>
          </p:txBody>
        </p:sp>
        <p:pic>
          <p:nvPicPr>
            <p:cNvPr id="49" name="Picture 10" descr="http://res.cloudinary.com/hrscywv4p/image/upload/c_limit,h_540,w_720/m2iru1wt09kspyx6rh1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25" y="2204522"/>
              <a:ext cx="1451718" cy="45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Прямоугольник 49"/>
          <p:cNvSpPr/>
          <p:nvPr/>
        </p:nvSpPr>
        <p:spPr>
          <a:xfrm>
            <a:off x="1728344" y="771551"/>
            <a:ext cx="6830389" cy="932115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5994" tIns="35994" rIns="35994" bIns="35994" rtlCol="0" anchor="t"/>
          <a:lstStyle/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b="1" kern="0" dirty="0">
                <a:solidFill>
                  <a:srgbClr val="3C3C3C"/>
                </a:solidFill>
              </a:rPr>
              <a:t>Индустриальный партнер </a:t>
            </a:r>
            <a:r>
              <a:rPr lang="ru-RU" sz="1100" kern="0" dirty="0">
                <a:solidFill>
                  <a:srgbClr val="3C3C3C"/>
                </a:solidFill>
                <a:latin typeface="+mj-lt"/>
              </a:rPr>
              <a:t>– Внебюджетное </a:t>
            </a:r>
            <a:r>
              <a:rPr lang="ru-RU" sz="1100" kern="0" dirty="0" err="1">
                <a:solidFill>
                  <a:srgbClr val="3C3C3C"/>
                </a:solidFill>
                <a:latin typeface="+mj-lt"/>
              </a:rPr>
              <a:t>софинансирование</a:t>
            </a:r>
            <a:r>
              <a:rPr lang="ru-RU" sz="1100" kern="0" dirty="0">
                <a:solidFill>
                  <a:srgbClr val="3C3C3C"/>
                </a:solidFill>
                <a:latin typeface="+mj-lt"/>
              </a:rPr>
              <a:t> проекта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Предоставление промысловых данных и материалов для исследований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Планирование апробации и внедрение получаемых результатов</a:t>
            </a:r>
          </a:p>
          <a:p>
            <a:pPr marL="177773" indent="-177773">
              <a:buFont typeface="Arial" panose="020B0604020202020204" pitchFamily="34" charset="0"/>
              <a:buChar char="•"/>
              <a:tabLst>
                <a:tab pos="355546" algn="l"/>
              </a:tabLst>
              <a:defRPr/>
            </a:pPr>
            <a:r>
              <a:rPr lang="ru-RU" sz="1100" kern="0" dirty="0">
                <a:solidFill>
                  <a:srgbClr val="3C3C3C"/>
                </a:solidFill>
                <a:latin typeface="+mj-lt"/>
              </a:rPr>
              <a:t>Экспертная поддержка при тесном взаимодействии с Консорциумом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347302" y="1596744"/>
            <a:ext cx="1198223" cy="525659"/>
            <a:chOff x="516985" y="1141464"/>
            <a:chExt cx="1592923" cy="71043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16985" y="1141464"/>
              <a:ext cx="1592923" cy="710433"/>
            </a:xfrm>
            <a:prstGeom prst="roundRect">
              <a:avLst>
                <a:gd name="adj" fmla="val 6033"/>
              </a:avLst>
            </a:prstGeom>
            <a:solidFill>
              <a:srgbClr val="FFFFFF"/>
            </a:solidFill>
            <a:ln w="12700" cap="flat" cmpd="sng" algn="ctr">
              <a:solidFill>
                <a:srgbClr val="4878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defRPr/>
              </a:pPr>
              <a:endParaRPr lang="ru-RU" sz="1600" b="1" kern="0" dirty="0">
                <a:solidFill>
                  <a:srgbClr val="0070BA">
                    <a:lumMod val="75000"/>
                  </a:srgbClr>
                </a:solidFill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61" y="1255721"/>
              <a:ext cx="1414537" cy="481917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45152" y="3651887"/>
            <a:ext cx="1202523" cy="636581"/>
            <a:chOff x="516985" y="3898572"/>
            <a:chExt cx="1592923" cy="71043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16985" y="3898572"/>
              <a:ext cx="1592923" cy="710433"/>
            </a:xfrm>
            <a:prstGeom prst="roundRect">
              <a:avLst>
                <a:gd name="adj" fmla="val 6033"/>
              </a:avLst>
            </a:prstGeom>
            <a:noFill/>
            <a:ln w="12700" cap="flat" cmpd="sng" algn="ctr">
              <a:solidFill>
                <a:srgbClr val="4878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defRPr/>
              </a:pPr>
              <a:endParaRPr lang="ru-RU" sz="1600" b="1" kern="0" dirty="0">
                <a:solidFill>
                  <a:srgbClr val="0070BA">
                    <a:lumMod val="75000"/>
                  </a:srgbClr>
                </a:solidFill>
              </a:endParaRPr>
            </a:p>
          </p:txBody>
        </p:sp>
        <p:pic>
          <p:nvPicPr>
            <p:cNvPr id="57" name="Picture 151" descr="http://assets.fea.ru/uploads/fea/logos/politech-logo_ru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068" y="4075405"/>
              <a:ext cx="1419031" cy="412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357062" y="2912765"/>
            <a:ext cx="1257202" cy="620336"/>
            <a:chOff x="516985" y="2970440"/>
            <a:chExt cx="1731964" cy="71266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16985" y="2970440"/>
              <a:ext cx="1650711" cy="710433"/>
            </a:xfrm>
            <a:prstGeom prst="roundRect">
              <a:avLst>
                <a:gd name="adj" fmla="val 6033"/>
              </a:avLst>
            </a:prstGeom>
            <a:noFill/>
            <a:ln w="12700" cap="flat" cmpd="sng" algn="ctr">
              <a:solidFill>
                <a:srgbClr val="4878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defRPr/>
              </a:pPr>
              <a:endParaRPr lang="ru-RU" sz="1600" b="1" kern="0" dirty="0">
                <a:solidFill>
                  <a:srgbClr val="0070BA">
                    <a:lumMod val="75000"/>
                  </a:srgbClr>
                </a:solidFill>
              </a:endParaRPr>
            </a:p>
          </p:txBody>
        </p:sp>
        <p:pic>
          <p:nvPicPr>
            <p:cNvPr id="60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55" y="3031162"/>
              <a:ext cx="225072" cy="570184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751912" y="3082010"/>
              <a:ext cx="1497037" cy="60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spc="-20" dirty="0">
                  <a:solidFill>
                    <a:srgbClr val="3C3C3C"/>
                  </a:solidFill>
                </a:rPr>
                <a:t>Институт гидродинамики им. М.А. Лаврентьева </a:t>
              </a:r>
              <a:br>
                <a:rPr lang="ru-RU" sz="700" b="1" spc="-20" dirty="0">
                  <a:solidFill>
                    <a:srgbClr val="3C3C3C"/>
                  </a:solidFill>
                </a:rPr>
              </a:br>
              <a:r>
                <a:rPr lang="ru-RU" sz="700" b="1" spc="-20" dirty="0">
                  <a:solidFill>
                    <a:srgbClr val="3C3C3C"/>
                  </a:solidFill>
                </a:rPr>
                <a:t>СО РАН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46664" y="843560"/>
            <a:ext cx="1202523" cy="639267"/>
            <a:chOff x="516985" y="4886882"/>
            <a:chExt cx="1592923" cy="710433"/>
          </a:xfrm>
        </p:grpSpPr>
        <p:pic>
          <p:nvPicPr>
            <p:cNvPr id="63" name="Picture 8" descr="http://www.studfiles.ru/html/2706/238/html_j06GiLb0Hm.zxo5/htmlconvd-dgw5jK_html_m66387e3a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2"/>
            <a:stretch/>
          </p:blipFill>
          <p:spPr bwMode="auto">
            <a:xfrm>
              <a:off x="722926" y="4929715"/>
              <a:ext cx="1194194" cy="59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Скругленный прямоугольник 66"/>
            <p:cNvSpPr/>
            <p:nvPr/>
          </p:nvSpPr>
          <p:spPr>
            <a:xfrm>
              <a:off x="516985" y="4886882"/>
              <a:ext cx="1592923" cy="710433"/>
            </a:xfrm>
            <a:prstGeom prst="roundRect">
              <a:avLst>
                <a:gd name="adj" fmla="val 6033"/>
              </a:avLst>
            </a:prstGeom>
            <a:noFill/>
            <a:ln w="12700" cap="flat" cmpd="sng" algn="ctr">
              <a:solidFill>
                <a:srgbClr val="4878A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defRPr/>
              </a:pPr>
              <a:endParaRPr lang="ru-RU" sz="1600" b="1" kern="0" dirty="0">
                <a:solidFill>
                  <a:srgbClr val="0070BA">
                    <a:lumMod val="75000"/>
                  </a:srgbClr>
                </a:solidFill>
              </a:endParaRPr>
            </a:p>
          </p:txBody>
        </p:sp>
      </p:grpSp>
      <p:pic>
        <p:nvPicPr>
          <p:cNvPr id="75" name="Picture 12" descr="http://ieweek.ru/upload/medialibrary/a56/hlszvhfc%20dmkq%20xocch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333" y="4536274"/>
            <a:ext cx="487664" cy="4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37819" y="4639401"/>
            <a:ext cx="1135594" cy="332399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spc="-40" dirty="0">
                <a:latin typeface="+mn-lt"/>
                <a:ea typeface="+mn-ea"/>
                <a:cs typeface="+mn-cs"/>
              </a:rPr>
              <a:t>ИНГГ </a:t>
            </a:r>
            <a:br>
              <a:rPr lang="ru-RU" sz="800" b="1" spc="-40" dirty="0">
                <a:latin typeface="+mn-lt"/>
                <a:ea typeface="+mn-ea"/>
                <a:cs typeface="+mn-cs"/>
              </a:rPr>
            </a:br>
            <a:r>
              <a:rPr lang="ru-RU" sz="800" b="1" spc="-40" dirty="0">
                <a:latin typeface="+mn-lt"/>
                <a:ea typeface="+mn-ea"/>
                <a:cs typeface="+mn-cs"/>
              </a:rPr>
              <a:t>им. А.А. </a:t>
            </a:r>
            <a:r>
              <a:rPr lang="ru-RU" sz="800" b="1" spc="-40" dirty="0" err="1">
                <a:latin typeface="+mn-lt"/>
                <a:ea typeface="+mn-ea"/>
                <a:cs typeface="+mn-cs"/>
              </a:rPr>
              <a:t>Трофимука</a:t>
            </a:r>
            <a:r>
              <a:rPr lang="ru-RU" sz="800" b="1" spc="-40" dirty="0">
                <a:latin typeface="+mn-lt"/>
                <a:ea typeface="+mn-ea"/>
                <a:cs typeface="+mn-cs"/>
              </a:rPr>
              <a:t> </a:t>
            </a:r>
            <a:br>
              <a:rPr lang="ru-RU" sz="800" b="1" spc="-40" dirty="0">
                <a:latin typeface="+mn-lt"/>
                <a:ea typeface="+mn-ea"/>
                <a:cs typeface="+mn-cs"/>
              </a:rPr>
            </a:br>
            <a:r>
              <a:rPr lang="ru-RU" sz="800" b="1" spc="-40" dirty="0">
                <a:latin typeface="+mn-lt"/>
                <a:ea typeface="+mn-ea"/>
                <a:cs typeface="+mn-cs"/>
              </a:rPr>
              <a:t>СО РАН</a:t>
            </a:r>
          </a:p>
        </p:txBody>
      </p:sp>
      <p:pic>
        <p:nvPicPr>
          <p:cNvPr id="77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807" y="4616634"/>
            <a:ext cx="1294858" cy="386014"/>
          </a:xfrm>
          <a:prstGeom prst="rect">
            <a:avLst/>
          </a:prstGeom>
        </p:spPr>
      </p:pic>
      <p:pic>
        <p:nvPicPr>
          <p:cNvPr id="78" name="Picture 6" descr="http://vesnat.ru/nuda/v-rabote-issledovani-usloviya-evolyucionnogo-vozniknoveniya-us/1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63" y="4570307"/>
            <a:ext cx="482753" cy="4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3605474" y="4603292"/>
            <a:ext cx="1072475" cy="4247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b="1" dirty="0"/>
              <a:t>ИПМ</a:t>
            </a:r>
            <a:br>
              <a:rPr lang="ru-RU" sz="800" b="1" dirty="0"/>
            </a:br>
            <a:r>
              <a:rPr lang="ru-RU" sz="800" b="1" dirty="0"/>
              <a:t>им. М.В. Келдыша РАН</a:t>
            </a:r>
            <a:endParaRPr lang="ru-RU" sz="800" dirty="0"/>
          </a:p>
        </p:txBody>
      </p:sp>
      <p:pic>
        <p:nvPicPr>
          <p:cNvPr id="80" name="Picture 10" descr="http://gubkin.ru/faculty/meb/chairs_and_departments/international_gas-oil_business/images/GRU%20logo%20rus.jpg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530" y="4591310"/>
            <a:ext cx="466314" cy="3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5068370" y="4650046"/>
            <a:ext cx="1085529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sz="800" b="1" dirty="0"/>
              <a:t>РГУ нефти и газа </a:t>
            </a:r>
            <a:br>
              <a:rPr lang="ru-RU" sz="800" b="1" dirty="0"/>
            </a:br>
            <a:r>
              <a:rPr lang="ru-RU" sz="800" b="1" dirty="0"/>
              <a:t>им. И.М. Губкина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547664" y="4224487"/>
            <a:ext cx="424847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ru-RU" sz="1400" b="1" dirty="0">
                <a:solidFill>
                  <a:srgbClr val="004077"/>
                </a:solidFill>
              </a:rPr>
              <a:t>Соисполнители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81336" y="4515256"/>
            <a:ext cx="1391584" cy="576774"/>
          </a:xfrm>
          <a:prstGeom prst="roundRect">
            <a:avLst>
              <a:gd name="adj" fmla="val 6033"/>
            </a:avLst>
          </a:prstGeom>
          <a:noFill/>
          <a:ln w="12700" cap="flat" cmpd="sng" algn="ctr">
            <a:solidFill>
              <a:srgbClr val="4878A1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  <a:defRPr/>
            </a:pPr>
            <a:endParaRPr lang="ru-RU" sz="1600" b="1" kern="0" dirty="0">
              <a:solidFill>
                <a:srgbClr val="0070BA">
                  <a:lumMod val="75000"/>
                </a:srgbClr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106914" y="4493721"/>
            <a:ext cx="1401109" cy="597857"/>
          </a:xfrm>
          <a:prstGeom prst="roundRect">
            <a:avLst>
              <a:gd name="adj" fmla="val 6033"/>
            </a:avLst>
          </a:prstGeom>
          <a:noFill/>
          <a:ln w="12700" cap="flat" cmpd="sng" algn="ctr">
            <a:solidFill>
              <a:srgbClr val="4878A1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  <a:defRPr/>
            </a:pPr>
            <a:endParaRPr lang="ru-RU" sz="1600" b="1" kern="0" dirty="0">
              <a:solidFill>
                <a:srgbClr val="0070BA">
                  <a:lumMod val="75000"/>
                </a:srgbClr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661926" y="4493721"/>
            <a:ext cx="1463829" cy="597857"/>
          </a:xfrm>
          <a:prstGeom prst="roundRect">
            <a:avLst>
              <a:gd name="adj" fmla="val 6033"/>
            </a:avLst>
          </a:prstGeom>
          <a:noFill/>
          <a:ln w="12700" cap="flat" cmpd="sng" algn="ctr">
            <a:solidFill>
              <a:srgbClr val="4878A1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  <a:defRPr/>
            </a:pPr>
            <a:endParaRPr lang="ru-RU" sz="1600" b="1" kern="0" dirty="0">
              <a:solidFill>
                <a:srgbClr val="0070BA">
                  <a:lumMod val="75000"/>
                </a:srgbClr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239141" y="4490367"/>
            <a:ext cx="1378289" cy="568264"/>
          </a:xfrm>
          <a:prstGeom prst="roundRect">
            <a:avLst>
              <a:gd name="adj" fmla="val 6033"/>
            </a:avLst>
          </a:prstGeom>
          <a:noFill/>
          <a:ln w="12700" cap="flat" cmpd="sng" algn="ctr">
            <a:solidFill>
              <a:srgbClr val="4878A1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  <a:defRPr/>
            </a:pPr>
            <a:endParaRPr lang="ru-RU" sz="1600" b="1" kern="0" dirty="0">
              <a:solidFill>
                <a:srgbClr val="0070B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Скругленный прямоугольник 108"/>
          <p:cNvSpPr/>
          <p:nvPr/>
        </p:nvSpPr>
        <p:spPr>
          <a:xfrm>
            <a:off x="476045" y="1033466"/>
            <a:ext cx="8205395" cy="19417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650983" y="1315377"/>
            <a:ext cx="926193" cy="447048"/>
            <a:chOff x="1508200" y="2453440"/>
            <a:chExt cx="1234924" cy="596064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1508200" y="2453440"/>
              <a:ext cx="1234924" cy="59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grpSp>
          <p:nvGrpSpPr>
            <p:cNvPr id="115" name="TitleLogoRus"/>
            <p:cNvGrpSpPr>
              <a:grpSpLocks noChangeAspect="1"/>
            </p:cNvGrpSpPr>
            <p:nvPr/>
          </p:nvGrpSpPr>
          <p:grpSpPr bwMode="auto">
            <a:xfrm>
              <a:off x="1813853" y="2518477"/>
              <a:ext cx="717318" cy="338939"/>
              <a:chOff x="264" y="1159"/>
              <a:chExt cx="3492" cy="1650"/>
            </a:xfrm>
            <a:solidFill>
              <a:srgbClr val="0070BA"/>
            </a:solidFill>
          </p:grpSpPr>
          <p:sp>
            <p:nvSpPr>
              <p:cNvPr id="116" name="Freeform 6"/>
              <p:cNvSpPr>
                <a:spLocks noEditPoints="1"/>
              </p:cNvSpPr>
              <p:nvPr userDrawn="1"/>
            </p:nvSpPr>
            <p:spPr bwMode="auto">
              <a:xfrm>
                <a:off x="2996" y="1657"/>
                <a:ext cx="258" cy="576"/>
              </a:xfrm>
              <a:custGeom>
                <a:avLst/>
                <a:gdLst>
                  <a:gd name="T0" fmla="*/ 128 w 258"/>
                  <a:gd name="T1" fmla="*/ 504 h 576"/>
                  <a:gd name="T2" fmla="*/ 112 w 258"/>
                  <a:gd name="T3" fmla="*/ 498 h 576"/>
                  <a:gd name="T4" fmla="*/ 104 w 258"/>
                  <a:gd name="T5" fmla="*/ 482 h 576"/>
                  <a:gd name="T6" fmla="*/ 104 w 258"/>
                  <a:gd name="T7" fmla="*/ 94 h 576"/>
                  <a:gd name="T8" fmla="*/ 104 w 258"/>
                  <a:gd name="T9" fmla="*/ 92 h 576"/>
                  <a:gd name="T10" fmla="*/ 106 w 258"/>
                  <a:gd name="T11" fmla="*/ 84 h 576"/>
                  <a:gd name="T12" fmla="*/ 120 w 258"/>
                  <a:gd name="T13" fmla="*/ 72 h 576"/>
                  <a:gd name="T14" fmla="*/ 128 w 258"/>
                  <a:gd name="T15" fmla="*/ 72 h 576"/>
                  <a:gd name="T16" fmla="*/ 146 w 258"/>
                  <a:gd name="T17" fmla="*/ 78 h 576"/>
                  <a:gd name="T18" fmla="*/ 154 w 258"/>
                  <a:gd name="T19" fmla="*/ 92 h 576"/>
                  <a:gd name="T20" fmla="*/ 154 w 258"/>
                  <a:gd name="T21" fmla="*/ 94 h 576"/>
                  <a:gd name="T22" fmla="*/ 154 w 258"/>
                  <a:gd name="T23" fmla="*/ 482 h 576"/>
                  <a:gd name="T24" fmla="*/ 152 w 258"/>
                  <a:gd name="T25" fmla="*/ 490 h 576"/>
                  <a:gd name="T26" fmla="*/ 138 w 258"/>
                  <a:gd name="T27" fmla="*/ 502 h 576"/>
                  <a:gd name="T28" fmla="*/ 176 w 258"/>
                  <a:gd name="T29" fmla="*/ 0 h 576"/>
                  <a:gd name="T30" fmla="*/ 82 w 258"/>
                  <a:gd name="T31" fmla="*/ 0 h 576"/>
                  <a:gd name="T32" fmla="*/ 56 w 258"/>
                  <a:gd name="T33" fmla="*/ 2 h 576"/>
                  <a:gd name="T34" fmla="*/ 36 w 258"/>
                  <a:gd name="T35" fmla="*/ 10 h 576"/>
                  <a:gd name="T36" fmla="*/ 22 w 258"/>
                  <a:gd name="T37" fmla="*/ 22 h 576"/>
                  <a:gd name="T38" fmla="*/ 12 w 258"/>
                  <a:gd name="T39" fmla="*/ 36 h 576"/>
                  <a:gd name="T40" fmla="*/ 2 w 258"/>
                  <a:gd name="T41" fmla="*/ 70 h 576"/>
                  <a:gd name="T42" fmla="*/ 0 w 258"/>
                  <a:gd name="T43" fmla="*/ 102 h 576"/>
                  <a:gd name="T44" fmla="*/ 0 w 258"/>
                  <a:gd name="T45" fmla="*/ 472 h 576"/>
                  <a:gd name="T46" fmla="*/ 2 w 258"/>
                  <a:gd name="T47" fmla="*/ 506 h 576"/>
                  <a:gd name="T48" fmla="*/ 12 w 258"/>
                  <a:gd name="T49" fmla="*/ 540 h 576"/>
                  <a:gd name="T50" fmla="*/ 22 w 258"/>
                  <a:gd name="T51" fmla="*/ 554 h 576"/>
                  <a:gd name="T52" fmla="*/ 36 w 258"/>
                  <a:gd name="T53" fmla="*/ 566 h 576"/>
                  <a:gd name="T54" fmla="*/ 56 w 258"/>
                  <a:gd name="T55" fmla="*/ 572 h 576"/>
                  <a:gd name="T56" fmla="*/ 82 w 258"/>
                  <a:gd name="T57" fmla="*/ 576 h 576"/>
                  <a:gd name="T58" fmla="*/ 176 w 258"/>
                  <a:gd name="T59" fmla="*/ 576 h 576"/>
                  <a:gd name="T60" fmla="*/ 202 w 258"/>
                  <a:gd name="T61" fmla="*/ 572 h 576"/>
                  <a:gd name="T62" fmla="*/ 222 w 258"/>
                  <a:gd name="T63" fmla="*/ 566 h 576"/>
                  <a:gd name="T64" fmla="*/ 236 w 258"/>
                  <a:gd name="T65" fmla="*/ 554 h 576"/>
                  <a:gd name="T66" fmla="*/ 246 w 258"/>
                  <a:gd name="T67" fmla="*/ 540 h 576"/>
                  <a:gd name="T68" fmla="*/ 256 w 258"/>
                  <a:gd name="T69" fmla="*/ 506 h 576"/>
                  <a:gd name="T70" fmla="*/ 258 w 258"/>
                  <a:gd name="T71" fmla="*/ 472 h 576"/>
                  <a:gd name="T72" fmla="*/ 258 w 258"/>
                  <a:gd name="T73" fmla="*/ 102 h 576"/>
                  <a:gd name="T74" fmla="*/ 256 w 258"/>
                  <a:gd name="T75" fmla="*/ 70 h 576"/>
                  <a:gd name="T76" fmla="*/ 246 w 258"/>
                  <a:gd name="T77" fmla="*/ 36 h 576"/>
                  <a:gd name="T78" fmla="*/ 236 w 258"/>
                  <a:gd name="T79" fmla="*/ 22 h 576"/>
                  <a:gd name="T80" fmla="*/ 222 w 258"/>
                  <a:gd name="T81" fmla="*/ 10 h 576"/>
                  <a:gd name="T82" fmla="*/ 202 w 258"/>
                  <a:gd name="T83" fmla="*/ 2 h 576"/>
                  <a:gd name="T84" fmla="*/ 176 w 258"/>
                  <a:gd name="T8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8" h="576">
                    <a:moveTo>
                      <a:pt x="128" y="504"/>
                    </a:moveTo>
                    <a:lnTo>
                      <a:pt x="128" y="504"/>
                    </a:lnTo>
                    <a:lnTo>
                      <a:pt x="120" y="502"/>
                    </a:lnTo>
                    <a:lnTo>
                      <a:pt x="112" y="498"/>
                    </a:lnTo>
                    <a:lnTo>
                      <a:pt x="106" y="490"/>
                    </a:lnTo>
                    <a:lnTo>
                      <a:pt x="104" y="482"/>
                    </a:lnTo>
                    <a:lnTo>
                      <a:pt x="104" y="482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6" y="84"/>
                    </a:lnTo>
                    <a:lnTo>
                      <a:pt x="112" y="78"/>
                    </a:lnTo>
                    <a:lnTo>
                      <a:pt x="120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0" y="84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480"/>
                    </a:lnTo>
                    <a:lnTo>
                      <a:pt x="154" y="482"/>
                    </a:lnTo>
                    <a:lnTo>
                      <a:pt x="154" y="482"/>
                    </a:lnTo>
                    <a:lnTo>
                      <a:pt x="152" y="490"/>
                    </a:lnTo>
                    <a:lnTo>
                      <a:pt x="146" y="498"/>
                    </a:lnTo>
                    <a:lnTo>
                      <a:pt x="138" y="502"/>
                    </a:lnTo>
                    <a:lnTo>
                      <a:pt x="128" y="504"/>
                    </a:lnTo>
                    <a:close/>
                    <a:moveTo>
                      <a:pt x="176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6" y="6"/>
                    </a:lnTo>
                    <a:lnTo>
                      <a:pt x="36" y="10"/>
                    </a:lnTo>
                    <a:lnTo>
                      <a:pt x="28" y="16"/>
                    </a:lnTo>
                    <a:lnTo>
                      <a:pt x="22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88"/>
                    </a:lnTo>
                    <a:lnTo>
                      <a:pt x="2" y="506"/>
                    </a:lnTo>
                    <a:lnTo>
                      <a:pt x="6" y="524"/>
                    </a:lnTo>
                    <a:lnTo>
                      <a:pt x="12" y="540"/>
                    </a:lnTo>
                    <a:lnTo>
                      <a:pt x="16" y="546"/>
                    </a:lnTo>
                    <a:lnTo>
                      <a:pt x="22" y="554"/>
                    </a:lnTo>
                    <a:lnTo>
                      <a:pt x="28" y="560"/>
                    </a:lnTo>
                    <a:lnTo>
                      <a:pt x="36" y="566"/>
                    </a:lnTo>
                    <a:lnTo>
                      <a:pt x="46" y="570"/>
                    </a:lnTo>
                    <a:lnTo>
                      <a:pt x="56" y="572"/>
                    </a:lnTo>
                    <a:lnTo>
                      <a:pt x="68" y="574"/>
                    </a:lnTo>
                    <a:lnTo>
                      <a:pt x="82" y="576"/>
                    </a:lnTo>
                    <a:lnTo>
                      <a:pt x="176" y="576"/>
                    </a:lnTo>
                    <a:lnTo>
                      <a:pt x="176" y="576"/>
                    </a:lnTo>
                    <a:lnTo>
                      <a:pt x="188" y="574"/>
                    </a:lnTo>
                    <a:lnTo>
                      <a:pt x="202" y="572"/>
                    </a:lnTo>
                    <a:lnTo>
                      <a:pt x="212" y="570"/>
                    </a:lnTo>
                    <a:lnTo>
                      <a:pt x="222" y="566"/>
                    </a:lnTo>
                    <a:lnTo>
                      <a:pt x="228" y="560"/>
                    </a:lnTo>
                    <a:lnTo>
                      <a:pt x="236" y="554"/>
                    </a:lnTo>
                    <a:lnTo>
                      <a:pt x="242" y="546"/>
                    </a:lnTo>
                    <a:lnTo>
                      <a:pt x="246" y="540"/>
                    </a:lnTo>
                    <a:lnTo>
                      <a:pt x="252" y="524"/>
                    </a:lnTo>
                    <a:lnTo>
                      <a:pt x="256" y="506"/>
                    </a:lnTo>
                    <a:lnTo>
                      <a:pt x="258" y="488"/>
                    </a:lnTo>
                    <a:lnTo>
                      <a:pt x="258" y="47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58" y="86"/>
                    </a:lnTo>
                    <a:lnTo>
                      <a:pt x="256" y="70"/>
                    </a:lnTo>
                    <a:lnTo>
                      <a:pt x="252" y="52"/>
                    </a:lnTo>
                    <a:lnTo>
                      <a:pt x="246" y="36"/>
                    </a:lnTo>
                    <a:lnTo>
                      <a:pt x="242" y="28"/>
                    </a:lnTo>
                    <a:lnTo>
                      <a:pt x="236" y="22"/>
                    </a:lnTo>
                    <a:lnTo>
                      <a:pt x="228" y="16"/>
                    </a:lnTo>
                    <a:lnTo>
                      <a:pt x="222" y="10"/>
                    </a:lnTo>
                    <a:lnTo>
                      <a:pt x="212" y="6"/>
                    </a:lnTo>
                    <a:lnTo>
                      <a:pt x="202" y="2"/>
                    </a:lnTo>
                    <a:lnTo>
                      <a:pt x="188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1" name="Freeform 9"/>
              <p:cNvSpPr>
                <a:spLocks/>
              </p:cNvSpPr>
              <p:nvPr userDrawn="1"/>
            </p:nvSpPr>
            <p:spPr bwMode="auto">
              <a:xfrm>
                <a:off x="1428" y="1657"/>
                <a:ext cx="214" cy="576"/>
              </a:xfrm>
              <a:custGeom>
                <a:avLst/>
                <a:gdLst>
                  <a:gd name="T0" fmla="*/ 0 w 214"/>
                  <a:gd name="T1" fmla="*/ 0 h 576"/>
                  <a:gd name="T2" fmla="*/ 214 w 214"/>
                  <a:gd name="T3" fmla="*/ 0 h 576"/>
                  <a:gd name="T4" fmla="*/ 214 w 214"/>
                  <a:gd name="T5" fmla="*/ 72 h 576"/>
                  <a:gd name="T6" fmla="*/ 112 w 214"/>
                  <a:gd name="T7" fmla="*/ 72 h 576"/>
                  <a:gd name="T8" fmla="*/ 112 w 214"/>
                  <a:gd name="T9" fmla="*/ 576 h 576"/>
                  <a:gd name="T10" fmla="*/ 0 w 214"/>
                  <a:gd name="T11" fmla="*/ 576 h 576"/>
                  <a:gd name="T12" fmla="*/ 0 w 214"/>
                  <a:gd name="T13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576">
                    <a:moveTo>
                      <a:pt x="0" y="0"/>
                    </a:moveTo>
                    <a:lnTo>
                      <a:pt x="214" y="0"/>
                    </a:lnTo>
                    <a:lnTo>
                      <a:pt x="214" y="72"/>
                    </a:lnTo>
                    <a:lnTo>
                      <a:pt x="112" y="72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2" name="Freeform 10"/>
              <p:cNvSpPr>
                <a:spLocks noEditPoints="1"/>
              </p:cNvSpPr>
              <p:nvPr userDrawn="1"/>
            </p:nvSpPr>
            <p:spPr bwMode="auto">
              <a:xfrm>
                <a:off x="1658" y="1657"/>
                <a:ext cx="292" cy="576"/>
              </a:xfrm>
              <a:custGeom>
                <a:avLst/>
                <a:gdLst>
                  <a:gd name="T0" fmla="*/ 0 w 292"/>
                  <a:gd name="T1" fmla="*/ 576 h 576"/>
                  <a:gd name="T2" fmla="*/ 110 w 292"/>
                  <a:gd name="T3" fmla="*/ 576 h 576"/>
                  <a:gd name="T4" fmla="*/ 120 w 292"/>
                  <a:gd name="T5" fmla="*/ 422 h 576"/>
                  <a:gd name="T6" fmla="*/ 172 w 292"/>
                  <a:gd name="T7" fmla="*/ 422 h 576"/>
                  <a:gd name="T8" fmla="*/ 182 w 292"/>
                  <a:gd name="T9" fmla="*/ 576 h 576"/>
                  <a:gd name="T10" fmla="*/ 292 w 292"/>
                  <a:gd name="T11" fmla="*/ 576 h 576"/>
                  <a:gd name="T12" fmla="*/ 234 w 292"/>
                  <a:gd name="T13" fmla="*/ 0 h 576"/>
                  <a:gd name="T14" fmla="*/ 58 w 292"/>
                  <a:gd name="T15" fmla="*/ 0 h 576"/>
                  <a:gd name="T16" fmla="*/ 0 w 292"/>
                  <a:gd name="T17" fmla="*/ 576 h 576"/>
                  <a:gd name="T18" fmla="*/ 124 w 292"/>
                  <a:gd name="T19" fmla="*/ 360 h 576"/>
                  <a:gd name="T20" fmla="*/ 144 w 292"/>
                  <a:gd name="T21" fmla="*/ 72 h 576"/>
                  <a:gd name="T22" fmla="*/ 150 w 292"/>
                  <a:gd name="T23" fmla="*/ 72 h 576"/>
                  <a:gd name="T24" fmla="*/ 168 w 292"/>
                  <a:gd name="T25" fmla="*/ 360 h 576"/>
                  <a:gd name="T26" fmla="*/ 124 w 292"/>
                  <a:gd name="T27" fmla="*/ 36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2" h="576">
                    <a:moveTo>
                      <a:pt x="0" y="576"/>
                    </a:moveTo>
                    <a:lnTo>
                      <a:pt x="110" y="576"/>
                    </a:lnTo>
                    <a:lnTo>
                      <a:pt x="120" y="422"/>
                    </a:lnTo>
                    <a:lnTo>
                      <a:pt x="172" y="422"/>
                    </a:lnTo>
                    <a:lnTo>
                      <a:pt x="182" y="576"/>
                    </a:lnTo>
                    <a:lnTo>
                      <a:pt x="292" y="576"/>
                    </a:lnTo>
                    <a:lnTo>
                      <a:pt x="234" y="0"/>
                    </a:lnTo>
                    <a:lnTo>
                      <a:pt x="58" y="0"/>
                    </a:lnTo>
                    <a:lnTo>
                      <a:pt x="0" y="576"/>
                    </a:lnTo>
                    <a:close/>
                    <a:moveTo>
                      <a:pt x="124" y="360"/>
                    </a:moveTo>
                    <a:lnTo>
                      <a:pt x="144" y="72"/>
                    </a:lnTo>
                    <a:lnTo>
                      <a:pt x="150" y="72"/>
                    </a:lnTo>
                    <a:lnTo>
                      <a:pt x="168" y="360"/>
                    </a:lnTo>
                    <a:lnTo>
                      <a:pt x="12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3" name="Freeform 11"/>
              <p:cNvSpPr>
                <a:spLocks/>
              </p:cNvSpPr>
              <p:nvPr userDrawn="1"/>
            </p:nvSpPr>
            <p:spPr bwMode="auto">
              <a:xfrm>
                <a:off x="1998" y="1657"/>
                <a:ext cx="260" cy="576"/>
              </a:xfrm>
              <a:custGeom>
                <a:avLst/>
                <a:gdLst>
                  <a:gd name="T0" fmla="*/ 112 w 260"/>
                  <a:gd name="T1" fmla="*/ 482 h 576"/>
                  <a:gd name="T2" fmla="*/ 114 w 260"/>
                  <a:gd name="T3" fmla="*/ 492 h 576"/>
                  <a:gd name="T4" fmla="*/ 124 w 260"/>
                  <a:gd name="T5" fmla="*/ 500 h 576"/>
                  <a:gd name="T6" fmla="*/ 130 w 260"/>
                  <a:gd name="T7" fmla="*/ 502 h 576"/>
                  <a:gd name="T8" fmla="*/ 142 w 260"/>
                  <a:gd name="T9" fmla="*/ 496 h 576"/>
                  <a:gd name="T10" fmla="*/ 148 w 260"/>
                  <a:gd name="T11" fmla="*/ 482 h 576"/>
                  <a:gd name="T12" fmla="*/ 148 w 260"/>
                  <a:gd name="T13" fmla="*/ 348 h 576"/>
                  <a:gd name="T14" fmla="*/ 144 w 260"/>
                  <a:gd name="T15" fmla="*/ 328 h 576"/>
                  <a:gd name="T16" fmla="*/ 136 w 260"/>
                  <a:gd name="T17" fmla="*/ 318 h 576"/>
                  <a:gd name="T18" fmla="*/ 116 w 260"/>
                  <a:gd name="T19" fmla="*/ 312 h 576"/>
                  <a:gd name="T20" fmla="*/ 58 w 260"/>
                  <a:gd name="T21" fmla="*/ 310 h 576"/>
                  <a:gd name="T22" fmla="*/ 104 w 260"/>
                  <a:gd name="T23" fmla="*/ 248 h 576"/>
                  <a:gd name="T24" fmla="*/ 124 w 260"/>
                  <a:gd name="T25" fmla="*/ 246 h 576"/>
                  <a:gd name="T26" fmla="*/ 138 w 260"/>
                  <a:gd name="T27" fmla="*/ 240 h 576"/>
                  <a:gd name="T28" fmla="*/ 146 w 260"/>
                  <a:gd name="T29" fmla="*/ 226 h 576"/>
                  <a:gd name="T30" fmla="*/ 148 w 260"/>
                  <a:gd name="T31" fmla="*/ 204 h 576"/>
                  <a:gd name="T32" fmla="*/ 148 w 260"/>
                  <a:gd name="T33" fmla="*/ 90 h 576"/>
                  <a:gd name="T34" fmla="*/ 142 w 260"/>
                  <a:gd name="T35" fmla="*/ 78 h 576"/>
                  <a:gd name="T36" fmla="*/ 130 w 260"/>
                  <a:gd name="T37" fmla="*/ 72 h 576"/>
                  <a:gd name="T38" fmla="*/ 124 w 260"/>
                  <a:gd name="T39" fmla="*/ 72 h 576"/>
                  <a:gd name="T40" fmla="*/ 114 w 260"/>
                  <a:gd name="T41" fmla="*/ 82 h 576"/>
                  <a:gd name="T42" fmla="*/ 112 w 260"/>
                  <a:gd name="T43" fmla="*/ 184 h 576"/>
                  <a:gd name="T44" fmla="*/ 0 w 260"/>
                  <a:gd name="T45" fmla="*/ 102 h 576"/>
                  <a:gd name="T46" fmla="*/ 0 w 260"/>
                  <a:gd name="T47" fmla="*/ 86 h 576"/>
                  <a:gd name="T48" fmla="*/ 6 w 260"/>
                  <a:gd name="T49" fmla="*/ 52 h 576"/>
                  <a:gd name="T50" fmla="*/ 18 w 260"/>
                  <a:gd name="T51" fmla="*/ 28 h 576"/>
                  <a:gd name="T52" fmla="*/ 30 w 260"/>
                  <a:gd name="T53" fmla="*/ 16 h 576"/>
                  <a:gd name="T54" fmla="*/ 46 w 260"/>
                  <a:gd name="T55" fmla="*/ 6 h 576"/>
                  <a:gd name="T56" fmla="*/ 70 w 260"/>
                  <a:gd name="T57" fmla="*/ 0 h 576"/>
                  <a:gd name="T58" fmla="*/ 176 w 260"/>
                  <a:gd name="T59" fmla="*/ 0 h 576"/>
                  <a:gd name="T60" fmla="*/ 190 w 260"/>
                  <a:gd name="T61" fmla="*/ 0 h 576"/>
                  <a:gd name="T62" fmla="*/ 214 w 260"/>
                  <a:gd name="T63" fmla="*/ 6 h 576"/>
                  <a:gd name="T64" fmla="*/ 230 w 260"/>
                  <a:gd name="T65" fmla="*/ 16 h 576"/>
                  <a:gd name="T66" fmla="*/ 242 w 260"/>
                  <a:gd name="T67" fmla="*/ 28 h 576"/>
                  <a:gd name="T68" fmla="*/ 254 w 260"/>
                  <a:gd name="T69" fmla="*/ 52 h 576"/>
                  <a:gd name="T70" fmla="*/ 260 w 260"/>
                  <a:gd name="T71" fmla="*/ 86 h 576"/>
                  <a:gd name="T72" fmla="*/ 260 w 260"/>
                  <a:gd name="T73" fmla="*/ 194 h 576"/>
                  <a:gd name="T74" fmla="*/ 258 w 260"/>
                  <a:gd name="T75" fmla="*/ 216 h 576"/>
                  <a:gd name="T76" fmla="*/ 244 w 260"/>
                  <a:gd name="T77" fmla="*/ 248 h 576"/>
                  <a:gd name="T78" fmla="*/ 222 w 260"/>
                  <a:gd name="T79" fmla="*/ 266 h 576"/>
                  <a:gd name="T80" fmla="*/ 196 w 260"/>
                  <a:gd name="T81" fmla="*/ 272 h 576"/>
                  <a:gd name="T82" fmla="*/ 184 w 260"/>
                  <a:gd name="T83" fmla="*/ 278 h 576"/>
                  <a:gd name="T84" fmla="*/ 196 w 260"/>
                  <a:gd name="T85" fmla="*/ 280 h 576"/>
                  <a:gd name="T86" fmla="*/ 218 w 260"/>
                  <a:gd name="T87" fmla="*/ 284 h 576"/>
                  <a:gd name="T88" fmla="*/ 234 w 260"/>
                  <a:gd name="T89" fmla="*/ 292 h 576"/>
                  <a:gd name="T90" fmla="*/ 250 w 260"/>
                  <a:gd name="T91" fmla="*/ 310 h 576"/>
                  <a:gd name="T92" fmla="*/ 258 w 260"/>
                  <a:gd name="T93" fmla="*/ 336 h 576"/>
                  <a:gd name="T94" fmla="*/ 260 w 260"/>
                  <a:gd name="T95" fmla="*/ 472 h 576"/>
                  <a:gd name="T96" fmla="*/ 260 w 260"/>
                  <a:gd name="T97" fmla="*/ 488 h 576"/>
                  <a:gd name="T98" fmla="*/ 254 w 260"/>
                  <a:gd name="T99" fmla="*/ 522 h 576"/>
                  <a:gd name="T100" fmla="*/ 242 w 260"/>
                  <a:gd name="T101" fmla="*/ 546 h 576"/>
                  <a:gd name="T102" fmla="*/ 230 w 260"/>
                  <a:gd name="T103" fmla="*/ 560 h 576"/>
                  <a:gd name="T104" fmla="*/ 214 w 260"/>
                  <a:gd name="T105" fmla="*/ 570 h 576"/>
                  <a:gd name="T106" fmla="*/ 190 w 260"/>
                  <a:gd name="T107" fmla="*/ 574 h 576"/>
                  <a:gd name="T108" fmla="*/ 84 w 260"/>
                  <a:gd name="T109" fmla="*/ 576 h 576"/>
                  <a:gd name="T110" fmla="*/ 70 w 260"/>
                  <a:gd name="T111" fmla="*/ 574 h 576"/>
                  <a:gd name="T112" fmla="*/ 46 w 260"/>
                  <a:gd name="T113" fmla="*/ 570 h 576"/>
                  <a:gd name="T114" fmla="*/ 30 w 260"/>
                  <a:gd name="T115" fmla="*/ 560 h 576"/>
                  <a:gd name="T116" fmla="*/ 18 w 260"/>
                  <a:gd name="T117" fmla="*/ 546 h 576"/>
                  <a:gd name="T118" fmla="*/ 6 w 260"/>
                  <a:gd name="T119" fmla="*/ 522 h 576"/>
                  <a:gd name="T120" fmla="*/ 0 w 260"/>
                  <a:gd name="T121" fmla="*/ 488 h 576"/>
                  <a:gd name="T122" fmla="*/ 0 w 260"/>
                  <a:gd name="T123" fmla="*/ 3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" h="576">
                    <a:moveTo>
                      <a:pt x="112" y="374"/>
                    </a:moveTo>
                    <a:lnTo>
                      <a:pt x="112" y="482"/>
                    </a:lnTo>
                    <a:lnTo>
                      <a:pt x="112" y="482"/>
                    </a:lnTo>
                    <a:lnTo>
                      <a:pt x="114" y="492"/>
                    </a:lnTo>
                    <a:lnTo>
                      <a:pt x="118" y="498"/>
                    </a:lnTo>
                    <a:lnTo>
                      <a:pt x="124" y="500"/>
                    </a:lnTo>
                    <a:lnTo>
                      <a:pt x="130" y="502"/>
                    </a:lnTo>
                    <a:lnTo>
                      <a:pt x="130" y="502"/>
                    </a:lnTo>
                    <a:lnTo>
                      <a:pt x="138" y="500"/>
                    </a:lnTo>
                    <a:lnTo>
                      <a:pt x="142" y="496"/>
                    </a:lnTo>
                    <a:lnTo>
                      <a:pt x="146" y="490"/>
                    </a:lnTo>
                    <a:lnTo>
                      <a:pt x="148" y="482"/>
                    </a:lnTo>
                    <a:lnTo>
                      <a:pt x="148" y="348"/>
                    </a:lnTo>
                    <a:lnTo>
                      <a:pt x="148" y="348"/>
                    </a:lnTo>
                    <a:lnTo>
                      <a:pt x="146" y="336"/>
                    </a:lnTo>
                    <a:lnTo>
                      <a:pt x="144" y="328"/>
                    </a:lnTo>
                    <a:lnTo>
                      <a:pt x="140" y="322"/>
                    </a:lnTo>
                    <a:lnTo>
                      <a:pt x="136" y="318"/>
                    </a:lnTo>
                    <a:lnTo>
                      <a:pt x="128" y="314"/>
                    </a:lnTo>
                    <a:lnTo>
                      <a:pt x="116" y="312"/>
                    </a:lnTo>
                    <a:lnTo>
                      <a:pt x="102" y="310"/>
                    </a:lnTo>
                    <a:lnTo>
                      <a:pt x="58" y="310"/>
                    </a:lnTo>
                    <a:lnTo>
                      <a:pt x="58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24" y="246"/>
                    </a:lnTo>
                    <a:lnTo>
                      <a:pt x="132" y="244"/>
                    </a:lnTo>
                    <a:lnTo>
                      <a:pt x="138" y="240"/>
                    </a:lnTo>
                    <a:lnTo>
                      <a:pt x="142" y="234"/>
                    </a:lnTo>
                    <a:lnTo>
                      <a:pt x="146" y="226"/>
                    </a:lnTo>
                    <a:lnTo>
                      <a:pt x="146" y="216"/>
                    </a:lnTo>
                    <a:lnTo>
                      <a:pt x="148" y="204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6" y="84"/>
                    </a:lnTo>
                    <a:lnTo>
                      <a:pt x="142" y="78"/>
                    </a:lnTo>
                    <a:lnTo>
                      <a:pt x="138" y="74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24" y="72"/>
                    </a:lnTo>
                    <a:lnTo>
                      <a:pt x="118" y="76"/>
                    </a:lnTo>
                    <a:lnTo>
                      <a:pt x="114" y="82"/>
                    </a:lnTo>
                    <a:lnTo>
                      <a:pt x="112" y="90"/>
                    </a:lnTo>
                    <a:lnTo>
                      <a:pt x="112" y="184"/>
                    </a:lnTo>
                    <a:lnTo>
                      <a:pt x="0" y="18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6" y="52"/>
                    </a:lnTo>
                    <a:lnTo>
                      <a:pt x="12" y="36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0"/>
                    </a:lnTo>
                    <a:lnTo>
                      <a:pt x="46" y="6"/>
                    </a:lnTo>
                    <a:lnTo>
                      <a:pt x="58" y="2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90" y="0"/>
                    </a:lnTo>
                    <a:lnTo>
                      <a:pt x="202" y="2"/>
                    </a:lnTo>
                    <a:lnTo>
                      <a:pt x="214" y="6"/>
                    </a:lnTo>
                    <a:lnTo>
                      <a:pt x="222" y="10"/>
                    </a:lnTo>
                    <a:lnTo>
                      <a:pt x="230" y="16"/>
                    </a:lnTo>
                    <a:lnTo>
                      <a:pt x="238" y="22"/>
                    </a:lnTo>
                    <a:lnTo>
                      <a:pt x="242" y="28"/>
                    </a:lnTo>
                    <a:lnTo>
                      <a:pt x="248" y="36"/>
                    </a:lnTo>
                    <a:lnTo>
                      <a:pt x="254" y="52"/>
                    </a:lnTo>
                    <a:lnTo>
                      <a:pt x="258" y="70"/>
                    </a:lnTo>
                    <a:lnTo>
                      <a:pt x="260" y="86"/>
                    </a:lnTo>
                    <a:lnTo>
                      <a:pt x="260" y="102"/>
                    </a:lnTo>
                    <a:lnTo>
                      <a:pt x="260" y="194"/>
                    </a:lnTo>
                    <a:lnTo>
                      <a:pt x="260" y="194"/>
                    </a:lnTo>
                    <a:lnTo>
                      <a:pt x="258" y="216"/>
                    </a:lnTo>
                    <a:lnTo>
                      <a:pt x="252" y="234"/>
                    </a:lnTo>
                    <a:lnTo>
                      <a:pt x="244" y="248"/>
                    </a:lnTo>
                    <a:lnTo>
                      <a:pt x="234" y="258"/>
                    </a:lnTo>
                    <a:lnTo>
                      <a:pt x="222" y="266"/>
                    </a:lnTo>
                    <a:lnTo>
                      <a:pt x="210" y="270"/>
                    </a:lnTo>
                    <a:lnTo>
                      <a:pt x="196" y="272"/>
                    </a:lnTo>
                    <a:lnTo>
                      <a:pt x="184" y="272"/>
                    </a:lnTo>
                    <a:lnTo>
                      <a:pt x="184" y="278"/>
                    </a:lnTo>
                    <a:lnTo>
                      <a:pt x="184" y="278"/>
                    </a:lnTo>
                    <a:lnTo>
                      <a:pt x="196" y="280"/>
                    </a:lnTo>
                    <a:lnTo>
                      <a:pt x="208" y="280"/>
                    </a:lnTo>
                    <a:lnTo>
                      <a:pt x="218" y="284"/>
                    </a:lnTo>
                    <a:lnTo>
                      <a:pt x="228" y="288"/>
                    </a:lnTo>
                    <a:lnTo>
                      <a:pt x="234" y="292"/>
                    </a:lnTo>
                    <a:lnTo>
                      <a:pt x="240" y="298"/>
                    </a:lnTo>
                    <a:lnTo>
                      <a:pt x="250" y="310"/>
                    </a:lnTo>
                    <a:lnTo>
                      <a:pt x="256" y="322"/>
                    </a:lnTo>
                    <a:lnTo>
                      <a:pt x="258" y="336"/>
                    </a:lnTo>
                    <a:lnTo>
                      <a:pt x="260" y="358"/>
                    </a:lnTo>
                    <a:lnTo>
                      <a:pt x="260" y="472"/>
                    </a:lnTo>
                    <a:lnTo>
                      <a:pt x="260" y="472"/>
                    </a:lnTo>
                    <a:lnTo>
                      <a:pt x="260" y="488"/>
                    </a:lnTo>
                    <a:lnTo>
                      <a:pt x="258" y="506"/>
                    </a:lnTo>
                    <a:lnTo>
                      <a:pt x="254" y="522"/>
                    </a:lnTo>
                    <a:lnTo>
                      <a:pt x="248" y="540"/>
                    </a:lnTo>
                    <a:lnTo>
                      <a:pt x="242" y="546"/>
                    </a:lnTo>
                    <a:lnTo>
                      <a:pt x="238" y="554"/>
                    </a:lnTo>
                    <a:lnTo>
                      <a:pt x="230" y="560"/>
                    </a:lnTo>
                    <a:lnTo>
                      <a:pt x="222" y="566"/>
                    </a:lnTo>
                    <a:lnTo>
                      <a:pt x="214" y="570"/>
                    </a:lnTo>
                    <a:lnTo>
                      <a:pt x="202" y="572"/>
                    </a:lnTo>
                    <a:lnTo>
                      <a:pt x="190" y="574"/>
                    </a:lnTo>
                    <a:lnTo>
                      <a:pt x="176" y="576"/>
                    </a:lnTo>
                    <a:lnTo>
                      <a:pt x="84" y="576"/>
                    </a:lnTo>
                    <a:lnTo>
                      <a:pt x="84" y="576"/>
                    </a:lnTo>
                    <a:lnTo>
                      <a:pt x="70" y="574"/>
                    </a:lnTo>
                    <a:lnTo>
                      <a:pt x="58" y="572"/>
                    </a:lnTo>
                    <a:lnTo>
                      <a:pt x="46" y="570"/>
                    </a:lnTo>
                    <a:lnTo>
                      <a:pt x="38" y="566"/>
                    </a:lnTo>
                    <a:lnTo>
                      <a:pt x="30" y="560"/>
                    </a:lnTo>
                    <a:lnTo>
                      <a:pt x="22" y="554"/>
                    </a:lnTo>
                    <a:lnTo>
                      <a:pt x="18" y="546"/>
                    </a:lnTo>
                    <a:lnTo>
                      <a:pt x="12" y="540"/>
                    </a:lnTo>
                    <a:lnTo>
                      <a:pt x="6" y="522"/>
                    </a:lnTo>
                    <a:lnTo>
                      <a:pt x="2" y="506"/>
                    </a:lnTo>
                    <a:lnTo>
                      <a:pt x="0" y="488"/>
                    </a:lnTo>
                    <a:lnTo>
                      <a:pt x="0" y="472"/>
                    </a:lnTo>
                    <a:lnTo>
                      <a:pt x="0" y="374"/>
                    </a:lnTo>
                    <a:lnTo>
                      <a:pt x="112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4" name="Freeform 12"/>
              <p:cNvSpPr>
                <a:spLocks/>
              </p:cNvSpPr>
              <p:nvPr userDrawn="1"/>
            </p:nvSpPr>
            <p:spPr bwMode="auto">
              <a:xfrm>
                <a:off x="2332" y="1657"/>
                <a:ext cx="258" cy="576"/>
              </a:xfrm>
              <a:custGeom>
                <a:avLst/>
                <a:gdLst>
                  <a:gd name="T0" fmla="*/ 0 w 258"/>
                  <a:gd name="T1" fmla="*/ 0 h 576"/>
                  <a:gd name="T2" fmla="*/ 258 w 258"/>
                  <a:gd name="T3" fmla="*/ 0 h 576"/>
                  <a:gd name="T4" fmla="*/ 258 w 258"/>
                  <a:gd name="T5" fmla="*/ 576 h 576"/>
                  <a:gd name="T6" fmla="*/ 154 w 258"/>
                  <a:gd name="T7" fmla="*/ 576 h 576"/>
                  <a:gd name="T8" fmla="*/ 154 w 258"/>
                  <a:gd name="T9" fmla="*/ 72 h 576"/>
                  <a:gd name="T10" fmla="*/ 104 w 258"/>
                  <a:gd name="T11" fmla="*/ 72 h 576"/>
                  <a:gd name="T12" fmla="*/ 104 w 258"/>
                  <a:gd name="T13" fmla="*/ 576 h 576"/>
                  <a:gd name="T14" fmla="*/ 0 w 258"/>
                  <a:gd name="T15" fmla="*/ 576 h 576"/>
                  <a:gd name="T16" fmla="*/ 0 w 258"/>
                  <a:gd name="T1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576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76"/>
                    </a:lnTo>
                    <a:lnTo>
                      <a:pt x="154" y="576"/>
                    </a:lnTo>
                    <a:lnTo>
                      <a:pt x="154" y="72"/>
                    </a:lnTo>
                    <a:lnTo>
                      <a:pt x="104" y="72"/>
                    </a:lnTo>
                    <a:lnTo>
                      <a:pt x="10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5" name="Freeform 13"/>
              <p:cNvSpPr>
                <a:spLocks noEditPoints="1"/>
              </p:cNvSpPr>
              <p:nvPr userDrawn="1"/>
            </p:nvSpPr>
            <p:spPr bwMode="auto">
              <a:xfrm>
                <a:off x="2670" y="1657"/>
                <a:ext cx="268" cy="576"/>
              </a:xfrm>
              <a:custGeom>
                <a:avLst/>
                <a:gdLst>
                  <a:gd name="T0" fmla="*/ 0 w 268"/>
                  <a:gd name="T1" fmla="*/ 576 h 576"/>
                  <a:gd name="T2" fmla="*/ 112 w 268"/>
                  <a:gd name="T3" fmla="*/ 576 h 576"/>
                  <a:gd name="T4" fmla="*/ 112 w 268"/>
                  <a:gd name="T5" fmla="*/ 380 h 576"/>
                  <a:gd name="T6" fmla="*/ 176 w 268"/>
                  <a:gd name="T7" fmla="*/ 380 h 576"/>
                  <a:gd name="T8" fmla="*/ 176 w 268"/>
                  <a:gd name="T9" fmla="*/ 380 h 576"/>
                  <a:gd name="T10" fmla="*/ 190 w 268"/>
                  <a:gd name="T11" fmla="*/ 380 h 576"/>
                  <a:gd name="T12" fmla="*/ 202 w 268"/>
                  <a:gd name="T13" fmla="*/ 378 h 576"/>
                  <a:gd name="T14" fmla="*/ 214 w 268"/>
                  <a:gd name="T15" fmla="*/ 374 h 576"/>
                  <a:gd name="T16" fmla="*/ 224 w 268"/>
                  <a:gd name="T17" fmla="*/ 370 h 576"/>
                  <a:gd name="T18" fmla="*/ 232 w 268"/>
                  <a:gd name="T19" fmla="*/ 364 h 576"/>
                  <a:gd name="T20" fmla="*/ 240 w 268"/>
                  <a:gd name="T21" fmla="*/ 358 h 576"/>
                  <a:gd name="T22" fmla="*/ 252 w 268"/>
                  <a:gd name="T23" fmla="*/ 344 h 576"/>
                  <a:gd name="T24" fmla="*/ 260 w 268"/>
                  <a:gd name="T25" fmla="*/ 328 h 576"/>
                  <a:gd name="T26" fmla="*/ 264 w 268"/>
                  <a:gd name="T27" fmla="*/ 310 h 576"/>
                  <a:gd name="T28" fmla="*/ 266 w 268"/>
                  <a:gd name="T29" fmla="*/ 294 h 576"/>
                  <a:gd name="T30" fmla="*/ 268 w 268"/>
                  <a:gd name="T31" fmla="*/ 278 h 576"/>
                  <a:gd name="T32" fmla="*/ 268 w 268"/>
                  <a:gd name="T33" fmla="*/ 102 h 576"/>
                  <a:gd name="T34" fmla="*/ 268 w 268"/>
                  <a:gd name="T35" fmla="*/ 102 h 576"/>
                  <a:gd name="T36" fmla="*/ 266 w 268"/>
                  <a:gd name="T37" fmla="*/ 86 h 576"/>
                  <a:gd name="T38" fmla="*/ 264 w 268"/>
                  <a:gd name="T39" fmla="*/ 70 h 576"/>
                  <a:gd name="T40" fmla="*/ 260 w 268"/>
                  <a:gd name="T41" fmla="*/ 52 h 576"/>
                  <a:gd name="T42" fmla="*/ 252 w 268"/>
                  <a:gd name="T43" fmla="*/ 36 h 576"/>
                  <a:gd name="T44" fmla="*/ 240 w 268"/>
                  <a:gd name="T45" fmla="*/ 22 h 576"/>
                  <a:gd name="T46" fmla="*/ 232 w 268"/>
                  <a:gd name="T47" fmla="*/ 16 h 576"/>
                  <a:gd name="T48" fmla="*/ 224 w 268"/>
                  <a:gd name="T49" fmla="*/ 10 h 576"/>
                  <a:gd name="T50" fmla="*/ 214 w 268"/>
                  <a:gd name="T51" fmla="*/ 6 h 576"/>
                  <a:gd name="T52" fmla="*/ 202 w 268"/>
                  <a:gd name="T53" fmla="*/ 2 h 576"/>
                  <a:gd name="T54" fmla="*/ 190 w 268"/>
                  <a:gd name="T55" fmla="*/ 0 h 576"/>
                  <a:gd name="T56" fmla="*/ 176 w 268"/>
                  <a:gd name="T57" fmla="*/ 0 h 576"/>
                  <a:gd name="T58" fmla="*/ 0 w 268"/>
                  <a:gd name="T59" fmla="*/ 0 h 576"/>
                  <a:gd name="T60" fmla="*/ 0 w 268"/>
                  <a:gd name="T61" fmla="*/ 576 h 576"/>
                  <a:gd name="T62" fmla="*/ 112 w 268"/>
                  <a:gd name="T63" fmla="*/ 316 h 576"/>
                  <a:gd name="T64" fmla="*/ 112 w 268"/>
                  <a:gd name="T65" fmla="*/ 72 h 576"/>
                  <a:gd name="T66" fmla="*/ 142 w 268"/>
                  <a:gd name="T67" fmla="*/ 72 h 576"/>
                  <a:gd name="T68" fmla="*/ 142 w 268"/>
                  <a:gd name="T69" fmla="*/ 72 h 576"/>
                  <a:gd name="T70" fmla="*/ 150 w 268"/>
                  <a:gd name="T71" fmla="*/ 74 h 576"/>
                  <a:gd name="T72" fmla="*/ 156 w 268"/>
                  <a:gd name="T73" fmla="*/ 80 h 576"/>
                  <a:gd name="T74" fmla="*/ 162 w 268"/>
                  <a:gd name="T75" fmla="*/ 88 h 576"/>
                  <a:gd name="T76" fmla="*/ 162 w 268"/>
                  <a:gd name="T77" fmla="*/ 100 h 576"/>
                  <a:gd name="T78" fmla="*/ 162 w 268"/>
                  <a:gd name="T79" fmla="*/ 288 h 576"/>
                  <a:gd name="T80" fmla="*/ 162 w 268"/>
                  <a:gd name="T81" fmla="*/ 288 h 576"/>
                  <a:gd name="T82" fmla="*/ 162 w 268"/>
                  <a:gd name="T83" fmla="*/ 300 h 576"/>
                  <a:gd name="T84" fmla="*/ 156 w 268"/>
                  <a:gd name="T85" fmla="*/ 310 h 576"/>
                  <a:gd name="T86" fmla="*/ 150 w 268"/>
                  <a:gd name="T87" fmla="*/ 314 h 576"/>
                  <a:gd name="T88" fmla="*/ 142 w 268"/>
                  <a:gd name="T89" fmla="*/ 316 h 576"/>
                  <a:gd name="T90" fmla="*/ 112 w 268"/>
                  <a:gd name="T91" fmla="*/ 31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8" h="576">
                    <a:moveTo>
                      <a:pt x="0" y="576"/>
                    </a:moveTo>
                    <a:lnTo>
                      <a:pt x="112" y="576"/>
                    </a:lnTo>
                    <a:lnTo>
                      <a:pt x="112" y="380"/>
                    </a:lnTo>
                    <a:lnTo>
                      <a:pt x="176" y="380"/>
                    </a:lnTo>
                    <a:lnTo>
                      <a:pt x="176" y="380"/>
                    </a:lnTo>
                    <a:lnTo>
                      <a:pt x="190" y="380"/>
                    </a:lnTo>
                    <a:lnTo>
                      <a:pt x="202" y="378"/>
                    </a:lnTo>
                    <a:lnTo>
                      <a:pt x="214" y="374"/>
                    </a:lnTo>
                    <a:lnTo>
                      <a:pt x="224" y="370"/>
                    </a:lnTo>
                    <a:lnTo>
                      <a:pt x="232" y="364"/>
                    </a:lnTo>
                    <a:lnTo>
                      <a:pt x="240" y="358"/>
                    </a:lnTo>
                    <a:lnTo>
                      <a:pt x="252" y="344"/>
                    </a:lnTo>
                    <a:lnTo>
                      <a:pt x="260" y="328"/>
                    </a:lnTo>
                    <a:lnTo>
                      <a:pt x="264" y="310"/>
                    </a:lnTo>
                    <a:lnTo>
                      <a:pt x="266" y="294"/>
                    </a:lnTo>
                    <a:lnTo>
                      <a:pt x="268" y="278"/>
                    </a:lnTo>
                    <a:lnTo>
                      <a:pt x="268" y="102"/>
                    </a:lnTo>
                    <a:lnTo>
                      <a:pt x="268" y="102"/>
                    </a:lnTo>
                    <a:lnTo>
                      <a:pt x="266" y="86"/>
                    </a:lnTo>
                    <a:lnTo>
                      <a:pt x="264" y="70"/>
                    </a:lnTo>
                    <a:lnTo>
                      <a:pt x="260" y="52"/>
                    </a:lnTo>
                    <a:lnTo>
                      <a:pt x="252" y="36"/>
                    </a:lnTo>
                    <a:lnTo>
                      <a:pt x="240" y="22"/>
                    </a:lnTo>
                    <a:lnTo>
                      <a:pt x="232" y="16"/>
                    </a:lnTo>
                    <a:lnTo>
                      <a:pt x="224" y="10"/>
                    </a:lnTo>
                    <a:lnTo>
                      <a:pt x="214" y="6"/>
                    </a:lnTo>
                    <a:lnTo>
                      <a:pt x="202" y="2"/>
                    </a:lnTo>
                    <a:lnTo>
                      <a:pt x="190" y="0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576"/>
                    </a:lnTo>
                    <a:close/>
                    <a:moveTo>
                      <a:pt x="112" y="316"/>
                    </a:moveTo>
                    <a:lnTo>
                      <a:pt x="112" y="72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50" y="74"/>
                    </a:lnTo>
                    <a:lnTo>
                      <a:pt x="156" y="80"/>
                    </a:lnTo>
                    <a:lnTo>
                      <a:pt x="162" y="88"/>
                    </a:lnTo>
                    <a:lnTo>
                      <a:pt x="162" y="100"/>
                    </a:lnTo>
                    <a:lnTo>
                      <a:pt x="162" y="288"/>
                    </a:lnTo>
                    <a:lnTo>
                      <a:pt x="162" y="288"/>
                    </a:lnTo>
                    <a:lnTo>
                      <a:pt x="162" y="300"/>
                    </a:lnTo>
                    <a:lnTo>
                      <a:pt x="156" y="310"/>
                    </a:lnTo>
                    <a:lnTo>
                      <a:pt x="150" y="314"/>
                    </a:lnTo>
                    <a:lnTo>
                      <a:pt x="142" y="316"/>
                    </a:lnTo>
                    <a:lnTo>
                      <a:pt x="112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6" name="Freeform 14"/>
              <p:cNvSpPr>
                <a:spLocks/>
              </p:cNvSpPr>
              <p:nvPr userDrawn="1"/>
            </p:nvSpPr>
            <p:spPr bwMode="auto">
              <a:xfrm>
                <a:off x="3320" y="1657"/>
                <a:ext cx="436" cy="576"/>
              </a:xfrm>
              <a:custGeom>
                <a:avLst/>
                <a:gdLst>
                  <a:gd name="T0" fmla="*/ 292 w 436"/>
                  <a:gd name="T1" fmla="*/ 0 h 576"/>
                  <a:gd name="T2" fmla="*/ 436 w 436"/>
                  <a:gd name="T3" fmla="*/ 0 h 576"/>
                  <a:gd name="T4" fmla="*/ 436 w 436"/>
                  <a:gd name="T5" fmla="*/ 576 h 576"/>
                  <a:gd name="T6" fmla="*/ 324 w 436"/>
                  <a:gd name="T7" fmla="*/ 576 h 576"/>
                  <a:gd name="T8" fmla="*/ 324 w 436"/>
                  <a:gd name="T9" fmla="*/ 214 h 576"/>
                  <a:gd name="T10" fmla="*/ 320 w 436"/>
                  <a:gd name="T11" fmla="*/ 214 h 576"/>
                  <a:gd name="T12" fmla="*/ 262 w 436"/>
                  <a:gd name="T13" fmla="*/ 576 h 576"/>
                  <a:gd name="T14" fmla="*/ 174 w 436"/>
                  <a:gd name="T15" fmla="*/ 576 h 576"/>
                  <a:gd name="T16" fmla="*/ 116 w 436"/>
                  <a:gd name="T17" fmla="*/ 214 h 576"/>
                  <a:gd name="T18" fmla="*/ 112 w 436"/>
                  <a:gd name="T19" fmla="*/ 214 h 576"/>
                  <a:gd name="T20" fmla="*/ 112 w 436"/>
                  <a:gd name="T21" fmla="*/ 576 h 576"/>
                  <a:gd name="T22" fmla="*/ 0 w 436"/>
                  <a:gd name="T23" fmla="*/ 576 h 576"/>
                  <a:gd name="T24" fmla="*/ 0 w 436"/>
                  <a:gd name="T25" fmla="*/ 0 h 576"/>
                  <a:gd name="T26" fmla="*/ 146 w 436"/>
                  <a:gd name="T27" fmla="*/ 0 h 576"/>
                  <a:gd name="T28" fmla="*/ 218 w 436"/>
                  <a:gd name="T29" fmla="*/ 404 h 576"/>
                  <a:gd name="T30" fmla="*/ 292 w 436"/>
                  <a:gd name="T3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6" h="576">
                    <a:moveTo>
                      <a:pt x="292" y="0"/>
                    </a:moveTo>
                    <a:lnTo>
                      <a:pt x="436" y="0"/>
                    </a:lnTo>
                    <a:lnTo>
                      <a:pt x="436" y="576"/>
                    </a:lnTo>
                    <a:lnTo>
                      <a:pt x="324" y="576"/>
                    </a:lnTo>
                    <a:lnTo>
                      <a:pt x="324" y="214"/>
                    </a:lnTo>
                    <a:lnTo>
                      <a:pt x="320" y="214"/>
                    </a:lnTo>
                    <a:lnTo>
                      <a:pt x="262" y="576"/>
                    </a:lnTo>
                    <a:lnTo>
                      <a:pt x="174" y="576"/>
                    </a:lnTo>
                    <a:lnTo>
                      <a:pt x="116" y="214"/>
                    </a:lnTo>
                    <a:lnTo>
                      <a:pt x="112" y="214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218" y="404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7" name="Freeform 15"/>
              <p:cNvSpPr>
                <a:spLocks noEditPoints="1"/>
              </p:cNvSpPr>
              <p:nvPr userDrawn="1"/>
            </p:nvSpPr>
            <p:spPr bwMode="auto">
              <a:xfrm>
                <a:off x="900" y="1159"/>
                <a:ext cx="330" cy="1042"/>
              </a:xfrm>
              <a:custGeom>
                <a:avLst/>
                <a:gdLst>
                  <a:gd name="T0" fmla="*/ 288 w 330"/>
                  <a:gd name="T1" fmla="*/ 600 h 1042"/>
                  <a:gd name="T2" fmla="*/ 272 w 330"/>
                  <a:gd name="T3" fmla="*/ 714 h 1042"/>
                  <a:gd name="T4" fmla="*/ 270 w 330"/>
                  <a:gd name="T5" fmla="*/ 604 h 1042"/>
                  <a:gd name="T6" fmla="*/ 254 w 330"/>
                  <a:gd name="T7" fmla="*/ 490 h 1042"/>
                  <a:gd name="T8" fmla="*/ 216 w 330"/>
                  <a:gd name="T9" fmla="*/ 364 h 1042"/>
                  <a:gd name="T10" fmla="*/ 176 w 330"/>
                  <a:gd name="T11" fmla="*/ 272 h 1042"/>
                  <a:gd name="T12" fmla="*/ 152 w 330"/>
                  <a:gd name="T13" fmla="*/ 272 h 1042"/>
                  <a:gd name="T14" fmla="*/ 92 w 330"/>
                  <a:gd name="T15" fmla="*/ 422 h 1042"/>
                  <a:gd name="T16" fmla="*/ 74 w 330"/>
                  <a:gd name="T17" fmla="*/ 490 h 1042"/>
                  <a:gd name="T18" fmla="*/ 56 w 330"/>
                  <a:gd name="T19" fmla="*/ 624 h 1042"/>
                  <a:gd name="T20" fmla="*/ 54 w 330"/>
                  <a:gd name="T21" fmla="*/ 716 h 1042"/>
                  <a:gd name="T22" fmla="*/ 40 w 330"/>
                  <a:gd name="T23" fmla="*/ 568 h 1042"/>
                  <a:gd name="T24" fmla="*/ 40 w 330"/>
                  <a:gd name="T25" fmla="*/ 498 h 1042"/>
                  <a:gd name="T26" fmla="*/ 52 w 330"/>
                  <a:gd name="T27" fmla="*/ 382 h 1042"/>
                  <a:gd name="T28" fmla="*/ 72 w 330"/>
                  <a:gd name="T29" fmla="*/ 298 h 1042"/>
                  <a:gd name="T30" fmla="*/ 128 w 330"/>
                  <a:gd name="T31" fmla="*/ 148 h 1042"/>
                  <a:gd name="T32" fmla="*/ 164 w 330"/>
                  <a:gd name="T33" fmla="*/ 80 h 1042"/>
                  <a:gd name="T34" fmla="*/ 216 w 330"/>
                  <a:gd name="T35" fmla="*/ 186 h 1042"/>
                  <a:gd name="T36" fmla="*/ 256 w 330"/>
                  <a:gd name="T37" fmla="*/ 296 h 1042"/>
                  <a:gd name="T38" fmla="*/ 274 w 330"/>
                  <a:gd name="T39" fmla="*/ 372 h 1042"/>
                  <a:gd name="T40" fmla="*/ 290 w 330"/>
                  <a:gd name="T41" fmla="*/ 506 h 1042"/>
                  <a:gd name="T42" fmla="*/ 164 w 330"/>
                  <a:gd name="T43" fmla="*/ 1004 h 1042"/>
                  <a:gd name="T44" fmla="*/ 134 w 330"/>
                  <a:gd name="T45" fmla="*/ 932 h 1042"/>
                  <a:gd name="T46" fmla="*/ 120 w 330"/>
                  <a:gd name="T47" fmla="*/ 848 h 1042"/>
                  <a:gd name="T48" fmla="*/ 118 w 330"/>
                  <a:gd name="T49" fmla="*/ 780 h 1042"/>
                  <a:gd name="T50" fmla="*/ 136 w 330"/>
                  <a:gd name="T51" fmla="*/ 692 h 1042"/>
                  <a:gd name="T52" fmla="*/ 164 w 330"/>
                  <a:gd name="T53" fmla="*/ 626 h 1042"/>
                  <a:gd name="T54" fmla="*/ 182 w 330"/>
                  <a:gd name="T55" fmla="*/ 666 h 1042"/>
                  <a:gd name="T56" fmla="*/ 202 w 330"/>
                  <a:gd name="T57" fmla="*/ 740 h 1042"/>
                  <a:gd name="T58" fmla="*/ 210 w 330"/>
                  <a:gd name="T59" fmla="*/ 806 h 1042"/>
                  <a:gd name="T60" fmla="*/ 202 w 330"/>
                  <a:gd name="T61" fmla="*/ 900 h 1042"/>
                  <a:gd name="T62" fmla="*/ 180 w 330"/>
                  <a:gd name="T63" fmla="*/ 972 h 1042"/>
                  <a:gd name="T64" fmla="*/ 300 w 330"/>
                  <a:gd name="T65" fmla="*/ 296 h 1042"/>
                  <a:gd name="T66" fmla="*/ 266 w 330"/>
                  <a:gd name="T67" fmla="*/ 188 h 1042"/>
                  <a:gd name="T68" fmla="*/ 204 w 330"/>
                  <a:gd name="T69" fmla="*/ 62 h 1042"/>
                  <a:gd name="T70" fmla="*/ 164 w 330"/>
                  <a:gd name="T71" fmla="*/ 0 h 1042"/>
                  <a:gd name="T72" fmla="*/ 88 w 330"/>
                  <a:gd name="T73" fmla="*/ 132 h 1042"/>
                  <a:gd name="T74" fmla="*/ 38 w 330"/>
                  <a:gd name="T75" fmla="*/ 260 h 1042"/>
                  <a:gd name="T76" fmla="*/ 14 w 330"/>
                  <a:gd name="T77" fmla="*/ 358 h 1042"/>
                  <a:gd name="T78" fmla="*/ 0 w 330"/>
                  <a:gd name="T79" fmla="*/ 500 h 1042"/>
                  <a:gd name="T80" fmla="*/ 6 w 330"/>
                  <a:gd name="T81" fmla="*/ 634 h 1042"/>
                  <a:gd name="T82" fmla="*/ 22 w 330"/>
                  <a:gd name="T83" fmla="*/ 722 h 1042"/>
                  <a:gd name="T84" fmla="*/ 62 w 330"/>
                  <a:gd name="T85" fmla="*/ 854 h 1042"/>
                  <a:gd name="T86" fmla="*/ 94 w 330"/>
                  <a:gd name="T87" fmla="*/ 924 h 1042"/>
                  <a:gd name="T88" fmla="*/ 164 w 330"/>
                  <a:gd name="T89" fmla="*/ 1042 h 1042"/>
                  <a:gd name="T90" fmla="*/ 202 w 330"/>
                  <a:gd name="T91" fmla="*/ 986 h 1042"/>
                  <a:gd name="T92" fmla="*/ 268 w 330"/>
                  <a:gd name="T93" fmla="*/ 846 h 1042"/>
                  <a:gd name="T94" fmla="*/ 306 w 330"/>
                  <a:gd name="T95" fmla="*/ 722 h 1042"/>
                  <a:gd name="T96" fmla="*/ 320 w 330"/>
                  <a:gd name="T97" fmla="*/ 652 h 1042"/>
                  <a:gd name="T98" fmla="*/ 330 w 330"/>
                  <a:gd name="T99" fmla="*/ 532 h 1042"/>
                  <a:gd name="T100" fmla="*/ 320 w 330"/>
                  <a:gd name="T101" fmla="*/ 40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0" h="1042">
                    <a:moveTo>
                      <a:pt x="290" y="556"/>
                    </a:moveTo>
                    <a:lnTo>
                      <a:pt x="290" y="556"/>
                    </a:lnTo>
                    <a:lnTo>
                      <a:pt x="288" y="600"/>
                    </a:lnTo>
                    <a:lnTo>
                      <a:pt x="284" y="642"/>
                    </a:lnTo>
                    <a:lnTo>
                      <a:pt x="278" y="682"/>
                    </a:lnTo>
                    <a:lnTo>
                      <a:pt x="272" y="714"/>
                    </a:lnTo>
                    <a:lnTo>
                      <a:pt x="272" y="714"/>
                    </a:lnTo>
                    <a:lnTo>
                      <a:pt x="272" y="662"/>
                    </a:lnTo>
                    <a:lnTo>
                      <a:pt x="270" y="604"/>
                    </a:lnTo>
                    <a:lnTo>
                      <a:pt x="262" y="546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46" y="462"/>
                    </a:lnTo>
                    <a:lnTo>
                      <a:pt x="238" y="430"/>
                    </a:lnTo>
                    <a:lnTo>
                      <a:pt x="216" y="364"/>
                    </a:lnTo>
                    <a:lnTo>
                      <a:pt x="202" y="332"/>
                    </a:lnTo>
                    <a:lnTo>
                      <a:pt x="190" y="300"/>
                    </a:lnTo>
                    <a:lnTo>
                      <a:pt x="176" y="272"/>
                    </a:lnTo>
                    <a:lnTo>
                      <a:pt x="164" y="250"/>
                    </a:lnTo>
                    <a:lnTo>
                      <a:pt x="164" y="250"/>
                    </a:lnTo>
                    <a:lnTo>
                      <a:pt x="152" y="272"/>
                    </a:lnTo>
                    <a:lnTo>
                      <a:pt x="140" y="296"/>
                    </a:lnTo>
                    <a:lnTo>
                      <a:pt x="114" y="356"/>
                    </a:lnTo>
                    <a:lnTo>
                      <a:pt x="92" y="422"/>
                    </a:lnTo>
                    <a:lnTo>
                      <a:pt x="82" y="456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68" y="524"/>
                    </a:lnTo>
                    <a:lnTo>
                      <a:pt x="64" y="558"/>
                    </a:lnTo>
                    <a:lnTo>
                      <a:pt x="56" y="624"/>
                    </a:lnTo>
                    <a:lnTo>
                      <a:pt x="54" y="678"/>
                    </a:lnTo>
                    <a:lnTo>
                      <a:pt x="54" y="716"/>
                    </a:lnTo>
                    <a:lnTo>
                      <a:pt x="54" y="716"/>
                    </a:lnTo>
                    <a:lnTo>
                      <a:pt x="50" y="684"/>
                    </a:lnTo>
                    <a:lnTo>
                      <a:pt x="44" y="632"/>
                    </a:lnTo>
                    <a:lnTo>
                      <a:pt x="40" y="568"/>
                    </a:lnTo>
                    <a:lnTo>
                      <a:pt x="38" y="532"/>
                    </a:lnTo>
                    <a:lnTo>
                      <a:pt x="40" y="498"/>
                    </a:lnTo>
                    <a:lnTo>
                      <a:pt x="40" y="498"/>
                    </a:lnTo>
                    <a:lnTo>
                      <a:pt x="42" y="468"/>
                    </a:lnTo>
                    <a:lnTo>
                      <a:pt x="44" y="438"/>
                    </a:lnTo>
                    <a:lnTo>
                      <a:pt x="52" y="382"/>
                    </a:lnTo>
                    <a:lnTo>
                      <a:pt x="62" y="334"/>
                    </a:lnTo>
                    <a:lnTo>
                      <a:pt x="72" y="298"/>
                    </a:lnTo>
                    <a:lnTo>
                      <a:pt x="72" y="298"/>
                    </a:lnTo>
                    <a:lnTo>
                      <a:pt x="86" y="254"/>
                    </a:lnTo>
                    <a:lnTo>
                      <a:pt x="102" y="214"/>
                    </a:lnTo>
                    <a:lnTo>
                      <a:pt x="128" y="148"/>
                    </a:lnTo>
                    <a:lnTo>
                      <a:pt x="150" y="102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78" y="106"/>
                    </a:lnTo>
                    <a:lnTo>
                      <a:pt x="202" y="154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4" y="258"/>
                    </a:lnTo>
                    <a:lnTo>
                      <a:pt x="256" y="296"/>
                    </a:lnTo>
                    <a:lnTo>
                      <a:pt x="256" y="296"/>
                    </a:lnTo>
                    <a:lnTo>
                      <a:pt x="266" y="334"/>
                    </a:lnTo>
                    <a:lnTo>
                      <a:pt x="274" y="372"/>
                    </a:lnTo>
                    <a:lnTo>
                      <a:pt x="280" y="408"/>
                    </a:lnTo>
                    <a:lnTo>
                      <a:pt x="284" y="442"/>
                    </a:lnTo>
                    <a:lnTo>
                      <a:pt x="290" y="506"/>
                    </a:lnTo>
                    <a:lnTo>
                      <a:pt x="290" y="556"/>
                    </a:lnTo>
                    <a:close/>
                    <a:moveTo>
                      <a:pt x="164" y="1004"/>
                    </a:moveTo>
                    <a:lnTo>
                      <a:pt x="164" y="1004"/>
                    </a:lnTo>
                    <a:lnTo>
                      <a:pt x="150" y="974"/>
                    </a:lnTo>
                    <a:lnTo>
                      <a:pt x="142" y="954"/>
                    </a:lnTo>
                    <a:lnTo>
                      <a:pt x="134" y="932"/>
                    </a:lnTo>
                    <a:lnTo>
                      <a:pt x="128" y="908"/>
                    </a:lnTo>
                    <a:lnTo>
                      <a:pt x="122" y="880"/>
                    </a:lnTo>
                    <a:lnTo>
                      <a:pt x="120" y="848"/>
                    </a:lnTo>
                    <a:lnTo>
                      <a:pt x="116" y="814"/>
                    </a:lnTo>
                    <a:lnTo>
                      <a:pt x="116" y="814"/>
                    </a:lnTo>
                    <a:lnTo>
                      <a:pt x="118" y="780"/>
                    </a:lnTo>
                    <a:lnTo>
                      <a:pt x="122" y="748"/>
                    </a:lnTo>
                    <a:lnTo>
                      <a:pt x="128" y="718"/>
                    </a:lnTo>
                    <a:lnTo>
                      <a:pt x="136" y="692"/>
                    </a:lnTo>
                    <a:lnTo>
                      <a:pt x="144" y="670"/>
                    </a:lnTo>
                    <a:lnTo>
                      <a:pt x="152" y="650"/>
                    </a:lnTo>
                    <a:lnTo>
                      <a:pt x="164" y="626"/>
                    </a:lnTo>
                    <a:lnTo>
                      <a:pt x="164" y="626"/>
                    </a:lnTo>
                    <a:lnTo>
                      <a:pt x="176" y="648"/>
                    </a:lnTo>
                    <a:lnTo>
                      <a:pt x="182" y="666"/>
                    </a:lnTo>
                    <a:lnTo>
                      <a:pt x="190" y="688"/>
                    </a:lnTo>
                    <a:lnTo>
                      <a:pt x="196" y="712"/>
                    </a:lnTo>
                    <a:lnTo>
                      <a:pt x="202" y="740"/>
                    </a:lnTo>
                    <a:lnTo>
                      <a:pt x="208" y="772"/>
                    </a:lnTo>
                    <a:lnTo>
                      <a:pt x="210" y="806"/>
                    </a:lnTo>
                    <a:lnTo>
                      <a:pt x="210" y="806"/>
                    </a:lnTo>
                    <a:lnTo>
                      <a:pt x="210" y="840"/>
                    </a:lnTo>
                    <a:lnTo>
                      <a:pt x="206" y="870"/>
                    </a:lnTo>
                    <a:lnTo>
                      <a:pt x="202" y="900"/>
                    </a:lnTo>
                    <a:lnTo>
                      <a:pt x="194" y="926"/>
                    </a:lnTo>
                    <a:lnTo>
                      <a:pt x="188" y="950"/>
                    </a:lnTo>
                    <a:lnTo>
                      <a:pt x="180" y="972"/>
                    </a:lnTo>
                    <a:lnTo>
                      <a:pt x="164" y="1004"/>
                    </a:lnTo>
                    <a:close/>
                    <a:moveTo>
                      <a:pt x="300" y="296"/>
                    </a:moveTo>
                    <a:lnTo>
                      <a:pt x="300" y="296"/>
                    </a:lnTo>
                    <a:lnTo>
                      <a:pt x="292" y="268"/>
                    </a:lnTo>
                    <a:lnTo>
                      <a:pt x="284" y="242"/>
                    </a:lnTo>
                    <a:lnTo>
                      <a:pt x="266" y="188"/>
                    </a:lnTo>
                    <a:lnTo>
                      <a:pt x="244" y="140"/>
                    </a:lnTo>
                    <a:lnTo>
                      <a:pt x="224" y="98"/>
                    </a:lnTo>
                    <a:lnTo>
                      <a:pt x="204" y="62"/>
                    </a:lnTo>
                    <a:lnTo>
                      <a:pt x="186" y="32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42" y="34"/>
                    </a:lnTo>
                    <a:lnTo>
                      <a:pt x="108" y="94"/>
                    </a:lnTo>
                    <a:lnTo>
                      <a:pt x="88" y="132"/>
                    </a:lnTo>
                    <a:lnTo>
                      <a:pt x="70" y="172"/>
                    </a:lnTo>
                    <a:lnTo>
                      <a:pt x="54" y="214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24" y="310"/>
                    </a:lnTo>
                    <a:lnTo>
                      <a:pt x="14" y="358"/>
                    </a:lnTo>
                    <a:lnTo>
                      <a:pt x="8" y="406"/>
                    </a:lnTo>
                    <a:lnTo>
                      <a:pt x="2" y="454"/>
                    </a:lnTo>
                    <a:lnTo>
                      <a:pt x="0" y="500"/>
                    </a:lnTo>
                    <a:lnTo>
                      <a:pt x="0" y="546"/>
                    </a:lnTo>
                    <a:lnTo>
                      <a:pt x="2" y="590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14" y="680"/>
                    </a:lnTo>
                    <a:lnTo>
                      <a:pt x="22" y="722"/>
                    </a:lnTo>
                    <a:lnTo>
                      <a:pt x="32" y="762"/>
                    </a:lnTo>
                    <a:lnTo>
                      <a:pt x="44" y="800"/>
                    </a:lnTo>
                    <a:lnTo>
                      <a:pt x="62" y="854"/>
                    </a:lnTo>
                    <a:lnTo>
                      <a:pt x="70" y="876"/>
                    </a:lnTo>
                    <a:lnTo>
                      <a:pt x="70" y="876"/>
                    </a:lnTo>
                    <a:lnTo>
                      <a:pt x="94" y="924"/>
                    </a:lnTo>
                    <a:lnTo>
                      <a:pt x="118" y="970"/>
                    </a:lnTo>
                    <a:lnTo>
                      <a:pt x="142" y="1010"/>
                    </a:lnTo>
                    <a:lnTo>
                      <a:pt x="164" y="1042"/>
                    </a:lnTo>
                    <a:lnTo>
                      <a:pt x="164" y="1042"/>
                    </a:lnTo>
                    <a:lnTo>
                      <a:pt x="182" y="1018"/>
                    </a:lnTo>
                    <a:lnTo>
                      <a:pt x="202" y="986"/>
                    </a:lnTo>
                    <a:lnTo>
                      <a:pt x="224" y="946"/>
                    </a:lnTo>
                    <a:lnTo>
                      <a:pt x="246" y="900"/>
                    </a:lnTo>
                    <a:lnTo>
                      <a:pt x="268" y="846"/>
                    </a:lnTo>
                    <a:lnTo>
                      <a:pt x="288" y="786"/>
                    </a:lnTo>
                    <a:lnTo>
                      <a:pt x="298" y="754"/>
                    </a:lnTo>
                    <a:lnTo>
                      <a:pt x="306" y="722"/>
                    </a:lnTo>
                    <a:lnTo>
                      <a:pt x="314" y="686"/>
                    </a:lnTo>
                    <a:lnTo>
                      <a:pt x="320" y="652"/>
                    </a:lnTo>
                    <a:lnTo>
                      <a:pt x="320" y="652"/>
                    </a:lnTo>
                    <a:lnTo>
                      <a:pt x="324" y="612"/>
                    </a:lnTo>
                    <a:lnTo>
                      <a:pt x="328" y="572"/>
                    </a:lnTo>
                    <a:lnTo>
                      <a:pt x="330" y="532"/>
                    </a:lnTo>
                    <a:lnTo>
                      <a:pt x="328" y="492"/>
                    </a:lnTo>
                    <a:lnTo>
                      <a:pt x="326" y="448"/>
                    </a:lnTo>
                    <a:lnTo>
                      <a:pt x="320" y="402"/>
                    </a:lnTo>
                    <a:lnTo>
                      <a:pt x="312" y="352"/>
                    </a:lnTo>
                    <a:lnTo>
                      <a:pt x="300" y="2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8" name="Freeform 19"/>
              <p:cNvSpPr>
                <a:spLocks/>
              </p:cNvSpPr>
              <p:nvPr userDrawn="1"/>
            </p:nvSpPr>
            <p:spPr bwMode="auto">
              <a:xfrm>
                <a:off x="264" y="1659"/>
                <a:ext cx="1008" cy="1150"/>
              </a:xfrm>
              <a:custGeom>
                <a:avLst/>
                <a:gdLst>
                  <a:gd name="T0" fmla="*/ 584 w 1008"/>
                  <a:gd name="T1" fmla="*/ 754 h 1150"/>
                  <a:gd name="T2" fmla="*/ 610 w 1008"/>
                  <a:gd name="T3" fmla="*/ 734 h 1150"/>
                  <a:gd name="T4" fmla="*/ 654 w 1008"/>
                  <a:gd name="T5" fmla="*/ 714 h 1150"/>
                  <a:gd name="T6" fmla="*/ 700 w 1008"/>
                  <a:gd name="T7" fmla="*/ 706 h 1150"/>
                  <a:gd name="T8" fmla="*/ 746 w 1008"/>
                  <a:gd name="T9" fmla="*/ 714 h 1150"/>
                  <a:gd name="T10" fmla="*/ 790 w 1008"/>
                  <a:gd name="T11" fmla="*/ 734 h 1150"/>
                  <a:gd name="T12" fmla="*/ 816 w 1008"/>
                  <a:gd name="T13" fmla="*/ 754 h 1150"/>
                  <a:gd name="T14" fmla="*/ 844 w 1008"/>
                  <a:gd name="T15" fmla="*/ 792 h 1150"/>
                  <a:gd name="T16" fmla="*/ 860 w 1008"/>
                  <a:gd name="T17" fmla="*/ 838 h 1150"/>
                  <a:gd name="T18" fmla="*/ 862 w 1008"/>
                  <a:gd name="T19" fmla="*/ 884 h 1150"/>
                  <a:gd name="T20" fmla="*/ 852 w 1008"/>
                  <a:gd name="T21" fmla="*/ 928 h 1150"/>
                  <a:gd name="T22" fmla="*/ 826 w 1008"/>
                  <a:gd name="T23" fmla="*/ 970 h 1150"/>
                  <a:gd name="T24" fmla="*/ 814 w 1008"/>
                  <a:gd name="T25" fmla="*/ 984 h 1150"/>
                  <a:gd name="T26" fmla="*/ 762 w 1008"/>
                  <a:gd name="T27" fmla="*/ 1024 h 1150"/>
                  <a:gd name="T28" fmla="*/ 676 w 1008"/>
                  <a:gd name="T29" fmla="*/ 1064 h 1150"/>
                  <a:gd name="T30" fmla="*/ 584 w 1008"/>
                  <a:gd name="T31" fmla="*/ 1078 h 1150"/>
                  <a:gd name="T32" fmla="*/ 520 w 1008"/>
                  <a:gd name="T33" fmla="*/ 1072 h 1150"/>
                  <a:gd name="T34" fmla="*/ 432 w 1008"/>
                  <a:gd name="T35" fmla="*/ 1040 h 1150"/>
                  <a:gd name="T36" fmla="*/ 352 w 1008"/>
                  <a:gd name="T37" fmla="*/ 984 h 1150"/>
                  <a:gd name="T38" fmla="*/ 314 w 1008"/>
                  <a:gd name="T39" fmla="*/ 940 h 1150"/>
                  <a:gd name="T40" fmla="*/ 276 w 1008"/>
                  <a:gd name="T41" fmla="*/ 864 h 1150"/>
                  <a:gd name="T42" fmla="*/ 258 w 1008"/>
                  <a:gd name="T43" fmla="*/ 784 h 1150"/>
                  <a:gd name="T44" fmla="*/ 260 w 1008"/>
                  <a:gd name="T45" fmla="*/ 702 h 1150"/>
                  <a:gd name="T46" fmla="*/ 284 w 1008"/>
                  <a:gd name="T47" fmla="*/ 624 h 1150"/>
                  <a:gd name="T48" fmla="*/ 312 w 1008"/>
                  <a:gd name="T49" fmla="*/ 576 h 1150"/>
                  <a:gd name="T50" fmla="*/ 352 w 1008"/>
                  <a:gd name="T51" fmla="*/ 528 h 1150"/>
                  <a:gd name="T52" fmla="*/ 432 w 1008"/>
                  <a:gd name="T53" fmla="*/ 470 h 1150"/>
                  <a:gd name="T54" fmla="*/ 520 w 1008"/>
                  <a:gd name="T55" fmla="*/ 438 h 1150"/>
                  <a:gd name="T56" fmla="*/ 584 w 1008"/>
                  <a:gd name="T57" fmla="*/ 0 h 1150"/>
                  <a:gd name="T58" fmla="*/ 524 w 1008"/>
                  <a:gd name="T59" fmla="*/ 4 h 1150"/>
                  <a:gd name="T60" fmla="*/ 438 w 1008"/>
                  <a:gd name="T61" fmla="*/ 20 h 1150"/>
                  <a:gd name="T62" fmla="*/ 356 w 1008"/>
                  <a:gd name="T63" fmla="*/ 46 h 1150"/>
                  <a:gd name="T64" fmla="*/ 282 w 1008"/>
                  <a:gd name="T65" fmla="*/ 84 h 1150"/>
                  <a:gd name="T66" fmla="*/ 212 w 1008"/>
                  <a:gd name="T67" fmla="*/ 132 h 1150"/>
                  <a:gd name="T68" fmla="*/ 152 w 1008"/>
                  <a:gd name="T69" fmla="*/ 190 h 1150"/>
                  <a:gd name="T70" fmla="*/ 100 w 1008"/>
                  <a:gd name="T71" fmla="*/ 254 h 1150"/>
                  <a:gd name="T72" fmla="*/ 58 w 1008"/>
                  <a:gd name="T73" fmla="*/ 326 h 1150"/>
                  <a:gd name="T74" fmla="*/ 26 w 1008"/>
                  <a:gd name="T75" fmla="*/ 404 h 1150"/>
                  <a:gd name="T76" fmla="*/ 6 w 1008"/>
                  <a:gd name="T77" fmla="*/ 488 h 1150"/>
                  <a:gd name="T78" fmla="*/ 0 w 1008"/>
                  <a:gd name="T79" fmla="*/ 576 h 1150"/>
                  <a:gd name="T80" fmla="*/ 4 w 1008"/>
                  <a:gd name="T81" fmla="*/ 634 h 1150"/>
                  <a:gd name="T82" fmla="*/ 18 w 1008"/>
                  <a:gd name="T83" fmla="*/ 718 h 1150"/>
                  <a:gd name="T84" fmla="*/ 46 w 1008"/>
                  <a:gd name="T85" fmla="*/ 798 h 1150"/>
                  <a:gd name="T86" fmla="*/ 84 w 1008"/>
                  <a:gd name="T87" fmla="*/ 872 h 1150"/>
                  <a:gd name="T88" fmla="*/ 134 w 1008"/>
                  <a:gd name="T89" fmla="*/ 940 h 1150"/>
                  <a:gd name="T90" fmla="*/ 192 w 1008"/>
                  <a:gd name="T91" fmla="*/ 1000 h 1150"/>
                  <a:gd name="T92" fmla="*/ 258 w 1008"/>
                  <a:gd name="T93" fmla="*/ 1052 h 1150"/>
                  <a:gd name="T94" fmla="*/ 330 w 1008"/>
                  <a:gd name="T95" fmla="*/ 1092 h 1150"/>
                  <a:gd name="T96" fmla="*/ 410 w 1008"/>
                  <a:gd name="T97" fmla="*/ 1124 h 1150"/>
                  <a:gd name="T98" fmla="*/ 494 w 1008"/>
                  <a:gd name="T99" fmla="*/ 1142 h 1150"/>
                  <a:gd name="T100" fmla="*/ 584 w 1008"/>
                  <a:gd name="T101" fmla="*/ 1150 h 1150"/>
                  <a:gd name="T102" fmla="*/ 646 w 1008"/>
                  <a:gd name="T103" fmla="*/ 1146 h 1150"/>
                  <a:gd name="T104" fmla="*/ 734 w 1008"/>
                  <a:gd name="T105" fmla="*/ 1130 h 1150"/>
                  <a:gd name="T106" fmla="*/ 818 w 1008"/>
                  <a:gd name="T107" fmla="*/ 1100 h 1150"/>
                  <a:gd name="T108" fmla="*/ 896 w 1008"/>
                  <a:gd name="T109" fmla="*/ 1060 h 1150"/>
                  <a:gd name="T110" fmla="*/ 966 w 1008"/>
                  <a:gd name="T111" fmla="*/ 1008 h 1150"/>
                  <a:gd name="T112" fmla="*/ 1008 w 1008"/>
                  <a:gd name="T113" fmla="*/ 574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8" h="1150">
                    <a:moveTo>
                      <a:pt x="584" y="574"/>
                    </a:moveTo>
                    <a:lnTo>
                      <a:pt x="584" y="754"/>
                    </a:lnTo>
                    <a:lnTo>
                      <a:pt x="584" y="754"/>
                    </a:lnTo>
                    <a:lnTo>
                      <a:pt x="584" y="754"/>
                    </a:lnTo>
                    <a:lnTo>
                      <a:pt x="596" y="742"/>
                    </a:lnTo>
                    <a:lnTo>
                      <a:pt x="610" y="734"/>
                    </a:lnTo>
                    <a:lnTo>
                      <a:pt x="624" y="726"/>
                    </a:lnTo>
                    <a:lnTo>
                      <a:pt x="638" y="718"/>
                    </a:lnTo>
                    <a:lnTo>
                      <a:pt x="654" y="714"/>
                    </a:lnTo>
                    <a:lnTo>
                      <a:pt x="668" y="710"/>
                    </a:lnTo>
                    <a:lnTo>
                      <a:pt x="684" y="708"/>
                    </a:lnTo>
                    <a:lnTo>
                      <a:pt x="700" y="706"/>
                    </a:lnTo>
                    <a:lnTo>
                      <a:pt x="716" y="708"/>
                    </a:lnTo>
                    <a:lnTo>
                      <a:pt x="732" y="710"/>
                    </a:lnTo>
                    <a:lnTo>
                      <a:pt x="746" y="714"/>
                    </a:lnTo>
                    <a:lnTo>
                      <a:pt x="762" y="718"/>
                    </a:lnTo>
                    <a:lnTo>
                      <a:pt x="776" y="726"/>
                    </a:lnTo>
                    <a:lnTo>
                      <a:pt x="790" y="734"/>
                    </a:lnTo>
                    <a:lnTo>
                      <a:pt x="804" y="742"/>
                    </a:lnTo>
                    <a:lnTo>
                      <a:pt x="816" y="754"/>
                    </a:lnTo>
                    <a:lnTo>
                      <a:pt x="816" y="754"/>
                    </a:lnTo>
                    <a:lnTo>
                      <a:pt x="826" y="766"/>
                    </a:lnTo>
                    <a:lnTo>
                      <a:pt x="836" y="780"/>
                    </a:lnTo>
                    <a:lnTo>
                      <a:pt x="844" y="792"/>
                    </a:lnTo>
                    <a:lnTo>
                      <a:pt x="852" y="808"/>
                    </a:lnTo>
                    <a:lnTo>
                      <a:pt x="856" y="822"/>
                    </a:lnTo>
                    <a:lnTo>
                      <a:pt x="860" y="838"/>
                    </a:lnTo>
                    <a:lnTo>
                      <a:pt x="862" y="852"/>
                    </a:lnTo>
                    <a:lnTo>
                      <a:pt x="864" y="868"/>
                    </a:lnTo>
                    <a:lnTo>
                      <a:pt x="862" y="884"/>
                    </a:lnTo>
                    <a:lnTo>
                      <a:pt x="860" y="898"/>
                    </a:lnTo>
                    <a:lnTo>
                      <a:pt x="856" y="914"/>
                    </a:lnTo>
                    <a:lnTo>
                      <a:pt x="852" y="928"/>
                    </a:lnTo>
                    <a:lnTo>
                      <a:pt x="844" y="944"/>
                    </a:lnTo>
                    <a:lnTo>
                      <a:pt x="836" y="956"/>
                    </a:lnTo>
                    <a:lnTo>
                      <a:pt x="826" y="970"/>
                    </a:lnTo>
                    <a:lnTo>
                      <a:pt x="816" y="982"/>
                    </a:lnTo>
                    <a:lnTo>
                      <a:pt x="814" y="982"/>
                    </a:lnTo>
                    <a:lnTo>
                      <a:pt x="814" y="984"/>
                    </a:lnTo>
                    <a:lnTo>
                      <a:pt x="814" y="984"/>
                    </a:lnTo>
                    <a:lnTo>
                      <a:pt x="790" y="1006"/>
                    </a:lnTo>
                    <a:lnTo>
                      <a:pt x="762" y="1024"/>
                    </a:lnTo>
                    <a:lnTo>
                      <a:pt x="734" y="1040"/>
                    </a:lnTo>
                    <a:lnTo>
                      <a:pt x="706" y="1054"/>
                    </a:lnTo>
                    <a:lnTo>
                      <a:pt x="676" y="1064"/>
                    </a:lnTo>
                    <a:lnTo>
                      <a:pt x="646" y="1072"/>
                    </a:lnTo>
                    <a:lnTo>
                      <a:pt x="614" y="1076"/>
                    </a:lnTo>
                    <a:lnTo>
                      <a:pt x="584" y="1078"/>
                    </a:lnTo>
                    <a:lnTo>
                      <a:pt x="584" y="1078"/>
                    </a:lnTo>
                    <a:lnTo>
                      <a:pt x="552" y="1076"/>
                    </a:lnTo>
                    <a:lnTo>
                      <a:pt x="520" y="1072"/>
                    </a:lnTo>
                    <a:lnTo>
                      <a:pt x="490" y="1064"/>
                    </a:lnTo>
                    <a:lnTo>
                      <a:pt x="460" y="1054"/>
                    </a:lnTo>
                    <a:lnTo>
                      <a:pt x="432" y="1040"/>
                    </a:lnTo>
                    <a:lnTo>
                      <a:pt x="404" y="1024"/>
                    </a:lnTo>
                    <a:lnTo>
                      <a:pt x="376" y="1006"/>
                    </a:lnTo>
                    <a:lnTo>
                      <a:pt x="352" y="984"/>
                    </a:lnTo>
                    <a:lnTo>
                      <a:pt x="352" y="984"/>
                    </a:lnTo>
                    <a:lnTo>
                      <a:pt x="332" y="962"/>
                    </a:lnTo>
                    <a:lnTo>
                      <a:pt x="314" y="940"/>
                    </a:lnTo>
                    <a:lnTo>
                      <a:pt x="298" y="916"/>
                    </a:lnTo>
                    <a:lnTo>
                      <a:pt x="286" y="890"/>
                    </a:lnTo>
                    <a:lnTo>
                      <a:pt x="276" y="864"/>
                    </a:lnTo>
                    <a:lnTo>
                      <a:pt x="266" y="838"/>
                    </a:lnTo>
                    <a:lnTo>
                      <a:pt x="260" y="812"/>
                    </a:lnTo>
                    <a:lnTo>
                      <a:pt x="258" y="784"/>
                    </a:lnTo>
                    <a:lnTo>
                      <a:pt x="256" y="758"/>
                    </a:lnTo>
                    <a:lnTo>
                      <a:pt x="256" y="730"/>
                    </a:lnTo>
                    <a:lnTo>
                      <a:pt x="260" y="702"/>
                    </a:lnTo>
                    <a:lnTo>
                      <a:pt x="266" y="676"/>
                    </a:lnTo>
                    <a:lnTo>
                      <a:pt x="274" y="650"/>
                    </a:lnTo>
                    <a:lnTo>
                      <a:pt x="284" y="624"/>
                    </a:lnTo>
                    <a:lnTo>
                      <a:pt x="296" y="600"/>
                    </a:lnTo>
                    <a:lnTo>
                      <a:pt x="312" y="576"/>
                    </a:lnTo>
                    <a:lnTo>
                      <a:pt x="312" y="576"/>
                    </a:lnTo>
                    <a:lnTo>
                      <a:pt x="330" y="550"/>
                    </a:lnTo>
                    <a:lnTo>
                      <a:pt x="352" y="528"/>
                    </a:lnTo>
                    <a:lnTo>
                      <a:pt x="352" y="528"/>
                    </a:lnTo>
                    <a:lnTo>
                      <a:pt x="376" y="506"/>
                    </a:lnTo>
                    <a:lnTo>
                      <a:pt x="404" y="486"/>
                    </a:lnTo>
                    <a:lnTo>
                      <a:pt x="432" y="470"/>
                    </a:lnTo>
                    <a:lnTo>
                      <a:pt x="460" y="456"/>
                    </a:lnTo>
                    <a:lnTo>
                      <a:pt x="490" y="446"/>
                    </a:lnTo>
                    <a:lnTo>
                      <a:pt x="520" y="438"/>
                    </a:lnTo>
                    <a:lnTo>
                      <a:pt x="552" y="434"/>
                    </a:lnTo>
                    <a:lnTo>
                      <a:pt x="584" y="43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554" y="2"/>
                    </a:lnTo>
                    <a:lnTo>
                      <a:pt x="524" y="4"/>
                    </a:lnTo>
                    <a:lnTo>
                      <a:pt x="494" y="8"/>
                    </a:lnTo>
                    <a:lnTo>
                      <a:pt x="466" y="12"/>
                    </a:lnTo>
                    <a:lnTo>
                      <a:pt x="438" y="20"/>
                    </a:lnTo>
                    <a:lnTo>
                      <a:pt x="410" y="26"/>
                    </a:lnTo>
                    <a:lnTo>
                      <a:pt x="382" y="36"/>
                    </a:lnTo>
                    <a:lnTo>
                      <a:pt x="356" y="46"/>
                    </a:lnTo>
                    <a:lnTo>
                      <a:pt x="330" y="58"/>
                    </a:lnTo>
                    <a:lnTo>
                      <a:pt x="306" y="70"/>
                    </a:lnTo>
                    <a:lnTo>
                      <a:pt x="282" y="84"/>
                    </a:lnTo>
                    <a:lnTo>
                      <a:pt x="258" y="100"/>
                    </a:lnTo>
                    <a:lnTo>
                      <a:pt x="234" y="116"/>
                    </a:lnTo>
                    <a:lnTo>
                      <a:pt x="212" y="132"/>
                    </a:lnTo>
                    <a:lnTo>
                      <a:pt x="192" y="150"/>
                    </a:lnTo>
                    <a:lnTo>
                      <a:pt x="172" y="170"/>
                    </a:lnTo>
                    <a:lnTo>
                      <a:pt x="152" y="190"/>
                    </a:lnTo>
                    <a:lnTo>
                      <a:pt x="134" y="210"/>
                    </a:lnTo>
                    <a:lnTo>
                      <a:pt x="116" y="232"/>
                    </a:lnTo>
                    <a:lnTo>
                      <a:pt x="100" y="254"/>
                    </a:lnTo>
                    <a:lnTo>
                      <a:pt x="84" y="278"/>
                    </a:lnTo>
                    <a:lnTo>
                      <a:pt x="70" y="302"/>
                    </a:lnTo>
                    <a:lnTo>
                      <a:pt x="58" y="326"/>
                    </a:lnTo>
                    <a:lnTo>
                      <a:pt x="46" y="352"/>
                    </a:lnTo>
                    <a:lnTo>
                      <a:pt x="36" y="378"/>
                    </a:lnTo>
                    <a:lnTo>
                      <a:pt x="26" y="404"/>
                    </a:lnTo>
                    <a:lnTo>
                      <a:pt x="18" y="432"/>
                    </a:lnTo>
                    <a:lnTo>
                      <a:pt x="12" y="460"/>
                    </a:lnTo>
                    <a:lnTo>
                      <a:pt x="6" y="488"/>
                    </a:lnTo>
                    <a:lnTo>
                      <a:pt x="4" y="516"/>
                    </a:lnTo>
                    <a:lnTo>
                      <a:pt x="2" y="546"/>
                    </a:lnTo>
                    <a:lnTo>
                      <a:pt x="0" y="576"/>
                    </a:lnTo>
                    <a:lnTo>
                      <a:pt x="0" y="576"/>
                    </a:lnTo>
                    <a:lnTo>
                      <a:pt x="2" y="604"/>
                    </a:lnTo>
                    <a:lnTo>
                      <a:pt x="4" y="634"/>
                    </a:lnTo>
                    <a:lnTo>
                      <a:pt x="6" y="662"/>
                    </a:lnTo>
                    <a:lnTo>
                      <a:pt x="12" y="690"/>
                    </a:lnTo>
                    <a:lnTo>
                      <a:pt x="18" y="718"/>
                    </a:lnTo>
                    <a:lnTo>
                      <a:pt x="26" y="746"/>
                    </a:lnTo>
                    <a:lnTo>
                      <a:pt x="36" y="772"/>
                    </a:lnTo>
                    <a:lnTo>
                      <a:pt x="46" y="798"/>
                    </a:lnTo>
                    <a:lnTo>
                      <a:pt x="58" y="824"/>
                    </a:lnTo>
                    <a:lnTo>
                      <a:pt x="70" y="848"/>
                    </a:lnTo>
                    <a:lnTo>
                      <a:pt x="84" y="872"/>
                    </a:lnTo>
                    <a:lnTo>
                      <a:pt x="100" y="896"/>
                    </a:lnTo>
                    <a:lnTo>
                      <a:pt x="116" y="918"/>
                    </a:lnTo>
                    <a:lnTo>
                      <a:pt x="134" y="940"/>
                    </a:lnTo>
                    <a:lnTo>
                      <a:pt x="152" y="962"/>
                    </a:lnTo>
                    <a:lnTo>
                      <a:pt x="172" y="982"/>
                    </a:lnTo>
                    <a:lnTo>
                      <a:pt x="192" y="1000"/>
                    </a:lnTo>
                    <a:lnTo>
                      <a:pt x="212" y="1018"/>
                    </a:lnTo>
                    <a:lnTo>
                      <a:pt x="234" y="1036"/>
                    </a:lnTo>
                    <a:lnTo>
                      <a:pt x="258" y="1052"/>
                    </a:lnTo>
                    <a:lnTo>
                      <a:pt x="282" y="1066"/>
                    </a:lnTo>
                    <a:lnTo>
                      <a:pt x="306" y="1080"/>
                    </a:lnTo>
                    <a:lnTo>
                      <a:pt x="330" y="1092"/>
                    </a:lnTo>
                    <a:lnTo>
                      <a:pt x="356" y="1104"/>
                    </a:lnTo>
                    <a:lnTo>
                      <a:pt x="382" y="1114"/>
                    </a:lnTo>
                    <a:lnTo>
                      <a:pt x="410" y="1124"/>
                    </a:lnTo>
                    <a:lnTo>
                      <a:pt x="438" y="1132"/>
                    </a:lnTo>
                    <a:lnTo>
                      <a:pt x="466" y="1138"/>
                    </a:lnTo>
                    <a:lnTo>
                      <a:pt x="494" y="1142"/>
                    </a:lnTo>
                    <a:lnTo>
                      <a:pt x="524" y="1146"/>
                    </a:lnTo>
                    <a:lnTo>
                      <a:pt x="554" y="1148"/>
                    </a:lnTo>
                    <a:lnTo>
                      <a:pt x="584" y="1150"/>
                    </a:lnTo>
                    <a:lnTo>
                      <a:pt x="584" y="1150"/>
                    </a:lnTo>
                    <a:lnTo>
                      <a:pt x="614" y="1148"/>
                    </a:lnTo>
                    <a:lnTo>
                      <a:pt x="646" y="1146"/>
                    </a:lnTo>
                    <a:lnTo>
                      <a:pt x="676" y="1142"/>
                    </a:lnTo>
                    <a:lnTo>
                      <a:pt x="706" y="1136"/>
                    </a:lnTo>
                    <a:lnTo>
                      <a:pt x="734" y="1130"/>
                    </a:lnTo>
                    <a:lnTo>
                      <a:pt x="764" y="1122"/>
                    </a:lnTo>
                    <a:lnTo>
                      <a:pt x="792" y="1112"/>
                    </a:lnTo>
                    <a:lnTo>
                      <a:pt x="818" y="1100"/>
                    </a:lnTo>
                    <a:lnTo>
                      <a:pt x="846" y="1088"/>
                    </a:lnTo>
                    <a:lnTo>
                      <a:pt x="872" y="1074"/>
                    </a:lnTo>
                    <a:lnTo>
                      <a:pt x="896" y="1060"/>
                    </a:lnTo>
                    <a:lnTo>
                      <a:pt x="920" y="1044"/>
                    </a:lnTo>
                    <a:lnTo>
                      <a:pt x="944" y="1026"/>
                    </a:lnTo>
                    <a:lnTo>
                      <a:pt x="966" y="1008"/>
                    </a:lnTo>
                    <a:lnTo>
                      <a:pt x="988" y="988"/>
                    </a:lnTo>
                    <a:lnTo>
                      <a:pt x="1008" y="968"/>
                    </a:lnTo>
                    <a:lnTo>
                      <a:pt x="1008" y="574"/>
                    </a:lnTo>
                    <a:lnTo>
                      <a:pt x="584" y="5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39" name="Freeform 20"/>
              <p:cNvSpPr>
                <a:spLocks noEditPoints="1"/>
              </p:cNvSpPr>
              <p:nvPr userDrawn="1"/>
            </p:nvSpPr>
            <p:spPr bwMode="auto">
              <a:xfrm>
                <a:off x="1428" y="2425"/>
                <a:ext cx="2328" cy="384"/>
              </a:xfrm>
              <a:custGeom>
                <a:avLst/>
                <a:gdLst>
                  <a:gd name="T0" fmla="*/ 2222 w 2328"/>
                  <a:gd name="T1" fmla="*/ 266 h 384"/>
                  <a:gd name="T2" fmla="*/ 2204 w 2328"/>
                  <a:gd name="T3" fmla="*/ 300 h 384"/>
                  <a:gd name="T4" fmla="*/ 2156 w 2328"/>
                  <a:gd name="T5" fmla="*/ 312 h 384"/>
                  <a:gd name="T6" fmla="*/ 2076 w 2328"/>
                  <a:gd name="T7" fmla="*/ 62 h 384"/>
                  <a:gd name="T8" fmla="*/ 2144 w 2328"/>
                  <a:gd name="T9" fmla="*/ 158 h 384"/>
                  <a:gd name="T10" fmla="*/ 2182 w 2328"/>
                  <a:gd name="T11" fmla="*/ 162 h 384"/>
                  <a:gd name="T12" fmla="*/ 2214 w 2328"/>
                  <a:gd name="T13" fmla="*/ 180 h 384"/>
                  <a:gd name="T14" fmla="*/ 2224 w 2328"/>
                  <a:gd name="T15" fmla="*/ 222 h 384"/>
                  <a:gd name="T16" fmla="*/ 1686 w 2328"/>
                  <a:gd name="T17" fmla="*/ 108 h 384"/>
                  <a:gd name="T18" fmla="*/ 1630 w 2328"/>
                  <a:gd name="T19" fmla="*/ 108 h 384"/>
                  <a:gd name="T20" fmla="*/ 1732 w 2328"/>
                  <a:gd name="T21" fmla="*/ 62 h 384"/>
                  <a:gd name="T22" fmla="*/ 1278 w 2328"/>
                  <a:gd name="T23" fmla="*/ 222 h 384"/>
                  <a:gd name="T24" fmla="*/ 1266 w 2328"/>
                  <a:gd name="T25" fmla="*/ 266 h 384"/>
                  <a:gd name="T26" fmla="*/ 1230 w 2328"/>
                  <a:gd name="T27" fmla="*/ 284 h 384"/>
                  <a:gd name="T28" fmla="*/ 1194 w 2328"/>
                  <a:gd name="T29" fmla="*/ 312 h 384"/>
                  <a:gd name="T30" fmla="*/ 1136 w 2328"/>
                  <a:gd name="T31" fmla="*/ 286 h 384"/>
                  <a:gd name="T32" fmla="*/ 1084 w 2328"/>
                  <a:gd name="T33" fmla="*/ 280 h 384"/>
                  <a:gd name="T34" fmla="*/ 1056 w 2328"/>
                  <a:gd name="T35" fmla="*/ 254 h 384"/>
                  <a:gd name="T36" fmla="*/ 1052 w 2328"/>
                  <a:gd name="T37" fmla="*/ 144 h 384"/>
                  <a:gd name="T38" fmla="*/ 1056 w 2328"/>
                  <a:gd name="T39" fmla="*/ 112 h 384"/>
                  <a:gd name="T40" fmla="*/ 1082 w 2328"/>
                  <a:gd name="T41" fmla="*/ 88 h 384"/>
                  <a:gd name="T42" fmla="*/ 1136 w 2328"/>
                  <a:gd name="T43" fmla="*/ 80 h 384"/>
                  <a:gd name="T44" fmla="*/ 1194 w 2328"/>
                  <a:gd name="T45" fmla="*/ 80 h 384"/>
                  <a:gd name="T46" fmla="*/ 1232 w 2328"/>
                  <a:gd name="T47" fmla="*/ 84 h 384"/>
                  <a:gd name="T48" fmla="*/ 1266 w 2328"/>
                  <a:gd name="T49" fmla="*/ 102 h 384"/>
                  <a:gd name="T50" fmla="*/ 1278 w 2328"/>
                  <a:gd name="T51" fmla="*/ 144 h 384"/>
                  <a:gd name="T52" fmla="*/ 662 w 2328"/>
                  <a:gd name="T53" fmla="*/ 108 h 384"/>
                  <a:gd name="T54" fmla="*/ 734 w 2328"/>
                  <a:gd name="T55" fmla="*/ 206 h 384"/>
                  <a:gd name="T56" fmla="*/ 742 w 2328"/>
                  <a:gd name="T57" fmla="*/ 264 h 384"/>
                  <a:gd name="T58" fmla="*/ 600 w 2328"/>
                  <a:gd name="T59" fmla="*/ 62 h 384"/>
                  <a:gd name="T60" fmla="*/ 252 w 2328"/>
                  <a:gd name="T61" fmla="*/ 312 h 384"/>
                  <a:gd name="T62" fmla="*/ 164 w 2328"/>
                  <a:gd name="T63" fmla="*/ 202 h 384"/>
                  <a:gd name="T64" fmla="*/ 104 w 2328"/>
                  <a:gd name="T65" fmla="*/ 62 h 384"/>
                  <a:gd name="T66" fmla="*/ 194 w 2328"/>
                  <a:gd name="T67" fmla="*/ 158 h 384"/>
                  <a:gd name="T68" fmla="*/ 252 w 2328"/>
                  <a:gd name="T69" fmla="*/ 312 h 384"/>
                  <a:gd name="T70" fmla="*/ 0 w 2328"/>
                  <a:gd name="T71" fmla="*/ 384 h 384"/>
                  <a:gd name="T72" fmla="*/ 1108 w 2328"/>
                  <a:gd name="T73" fmla="*/ 142 h 384"/>
                  <a:gd name="T74" fmla="*/ 1110 w 2328"/>
                  <a:gd name="T75" fmla="*/ 232 h 384"/>
                  <a:gd name="T76" fmla="*/ 1126 w 2328"/>
                  <a:gd name="T77" fmla="*/ 240 h 384"/>
                  <a:gd name="T78" fmla="*/ 1126 w 2328"/>
                  <a:gd name="T79" fmla="*/ 124 h 384"/>
                  <a:gd name="T80" fmla="*/ 1112 w 2328"/>
                  <a:gd name="T81" fmla="*/ 128 h 384"/>
                  <a:gd name="T82" fmla="*/ 1202 w 2328"/>
                  <a:gd name="T83" fmla="*/ 124 h 384"/>
                  <a:gd name="T84" fmla="*/ 1202 w 2328"/>
                  <a:gd name="T85" fmla="*/ 240 h 384"/>
                  <a:gd name="T86" fmla="*/ 1216 w 2328"/>
                  <a:gd name="T87" fmla="*/ 238 h 384"/>
                  <a:gd name="T88" fmla="*/ 1220 w 2328"/>
                  <a:gd name="T89" fmla="*/ 142 h 384"/>
                  <a:gd name="T90" fmla="*/ 1216 w 2328"/>
                  <a:gd name="T91" fmla="*/ 128 h 384"/>
                  <a:gd name="T92" fmla="*/ 2148 w 2328"/>
                  <a:gd name="T93" fmla="*/ 202 h 384"/>
                  <a:gd name="T94" fmla="*/ 2148 w 2328"/>
                  <a:gd name="T95" fmla="*/ 268 h 384"/>
                  <a:gd name="T96" fmla="*/ 2162 w 2328"/>
                  <a:gd name="T97" fmla="*/ 264 h 384"/>
                  <a:gd name="T98" fmla="*/ 2166 w 2328"/>
                  <a:gd name="T99" fmla="*/ 220 h 384"/>
                  <a:gd name="T100" fmla="*/ 2162 w 2328"/>
                  <a:gd name="T101" fmla="*/ 20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28" h="384">
                    <a:moveTo>
                      <a:pt x="2224" y="248"/>
                    </a:moveTo>
                    <a:lnTo>
                      <a:pt x="2224" y="248"/>
                    </a:lnTo>
                    <a:lnTo>
                      <a:pt x="2222" y="266"/>
                    </a:lnTo>
                    <a:lnTo>
                      <a:pt x="2220" y="280"/>
                    </a:lnTo>
                    <a:lnTo>
                      <a:pt x="2212" y="292"/>
                    </a:lnTo>
                    <a:lnTo>
                      <a:pt x="2204" y="300"/>
                    </a:lnTo>
                    <a:lnTo>
                      <a:pt x="2192" y="306"/>
                    </a:lnTo>
                    <a:lnTo>
                      <a:pt x="2176" y="310"/>
                    </a:lnTo>
                    <a:lnTo>
                      <a:pt x="2156" y="312"/>
                    </a:lnTo>
                    <a:lnTo>
                      <a:pt x="2134" y="312"/>
                    </a:lnTo>
                    <a:lnTo>
                      <a:pt x="2076" y="312"/>
                    </a:lnTo>
                    <a:lnTo>
                      <a:pt x="2076" y="62"/>
                    </a:lnTo>
                    <a:lnTo>
                      <a:pt x="2134" y="62"/>
                    </a:lnTo>
                    <a:lnTo>
                      <a:pt x="2134" y="158"/>
                    </a:lnTo>
                    <a:lnTo>
                      <a:pt x="2144" y="158"/>
                    </a:lnTo>
                    <a:lnTo>
                      <a:pt x="2144" y="158"/>
                    </a:lnTo>
                    <a:lnTo>
                      <a:pt x="2164" y="158"/>
                    </a:lnTo>
                    <a:lnTo>
                      <a:pt x="2182" y="162"/>
                    </a:lnTo>
                    <a:lnTo>
                      <a:pt x="2196" y="166"/>
                    </a:lnTo>
                    <a:lnTo>
                      <a:pt x="2206" y="172"/>
                    </a:lnTo>
                    <a:lnTo>
                      <a:pt x="2214" y="180"/>
                    </a:lnTo>
                    <a:lnTo>
                      <a:pt x="2220" y="190"/>
                    </a:lnTo>
                    <a:lnTo>
                      <a:pt x="2224" y="204"/>
                    </a:lnTo>
                    <a:lnTo>
                      <a:pt x="2224" y="222"/>
                    </a:lnTo>
                    <a:lnTo>
                      <a:pt x="2224" y="248"/>
                    </a:lnTo>
                    <a:close/>
                    <a:moveTo>
                      <a:pt x="1732" y="108"/>
                    </a:moveTo>
                    <a:lnTo>
                      <a:pt x="1686" y="108"/>
                    </a:lnTo>
                    <a:lnTo>
                      <a:pt x="1686" y="312"/>
                    </a:lnTo>
                    <a:lnTo>
                      <a:pt x="1630" y="312"/>
                    </a:lnTo>
                    <a:lnTo>
                      <a:pt x="1630" y="108"/>
                    </a:lnTo>
                    <a:lnTo>
                      <a:pt x="1582" y="108"/>
                    </a:lnTo>
                    <a:lnTo>
                      <a:pt x="1582" y="62"/>
                    </a:lnTo>
                    <a:lnTo>
                      <a:pt x="1732" y="62"/>
                    </a:lnTo>
                    <a:lnTo>
                      <a:pt x="1732" y="108"/>
                    </a:lnTo>
                    <a:close/>
                    <a:moveTo>
                      <a:pt x="1278" y="222"/>
                    </a:moveTo>
                    <a:lnTo>
                      <a:pt x="1278" y="222"/>
                    </a:lnTo>
                    <a:lnTo>
                      <a:pt x="1276" y="240"/>
                    </a:lnTo>
                    <a:lnTo>
                      <a:pt x="1272" y="254"/>
                    </a:lnTo>
                    <a:lnTo>
                      <a:pt x="1266" y="266"/>
                    </a:lnTo>
                    <a:lnTo>
                      <a:pt x="1258" y="274"/>
                    </a:lnTo>
                    <a:lnTo>
                      <a:pt x="1246" y="280"/>
                    </a:lnTo>
                    <a:lnTo>
                      <a:pt x="1230" y="284"/>
                    </a:lnTo>
                    <a:lnTo>
                      <a:pt x="1214" y="286"/>
                    </a:lnTo>
                    <a:lnTo>
                      <a:pt x="1194" y="286"/>
                    </a:lnTo>
                    <a:lnTo>
                      <a:pt x="1194" y="312"/>
                    </a:lnTo>
                    <a:lnTo>
                      <a:pt x="1136" y="312"/>
                    </a:lnTo>
                    <a:lnTo>
                      <a:pt x="1136" y="286"/>
                    </a:lnTo>
                    <a:lnTo>
                      <a:pt x="1136" y="286"/>
                    </a:lnTo>
                    <a:lnTo>
                      <a:pt x="1116" y="286"/>
                    </a:lnTo>
                    <a:lnTo>
                      <a:pt x="1098" y="284"/>
                    </a:lnTo>
                    <a:lnTo>
                      <a:pt x="1084" y="280"/>
                    </a:lnTo>
                    <a:lnTo>
                      <a:pt x="1072" y="274"/>
                    </a:lnTo>
                    <a:lnTo>
                      <a:pt x="1062" y="266"/>
                    </a:lnTo>
                    <a:lnTo>
                      <a:pt x="1056" y="254"/>
                    </a:lnTo>
                    <a:lnTo>
                      <a:pt x="1052" y="240"/>
                    </a:lnTo>
                    <a:lnTo>
                      <a:pt x="1052" y="222"/>
                    </a:lnTo>
                    <a:lnTo>
                      <a:pt x="1052" y="144"/>
                    </a:lnTo>
                    <a:lnTo>
                      <a:pt x="1052" y="144"/>
                    </a:lnTo>
                    <a:lnTo>
                      <a:pt x="1052" y="128"/>
                    </a:lnTo>
                    <a:lnTo>
                      <a:pt x="1056" y="112"/>
                    </a:lnTo>
                    <a:lnTo>
                      <a:pt x="1062" y="102"/>
                    </a:lnTo>
                    <a:lnTo>
                      <a:pt x="1072" y="94"/>
                    </a:lnTo>
                    <a:lnTo>
                      <a:pt x="1082" y="88"/>
                    </a:lnTo>
                    <a:lnTo>
                      <a:pt x="1098" y="84"/>
                    </a:lnTo>
                    <a:lnTo>
                      <a:pt x="1116" y="82"/>
                    </a:lnTo>
                    <a:lnTo>
                      <a:pt x="1136" y="80"/>
                    </a:lnTo>
                    <a:lnTo>
                      <a:pt x="1136" y="62"/>
                    </a:lnTo>
                    <a:lnTo>
                      <a:pt x="1194" y="62"/>
                    </a:lnTo>
                    <a:lnTo>
                      <a:pt x="1194" y="80"/>
                    </a:lnTo>
                    <a:lnTo>
                      <a:pt x="1194" y="80"/>
                    </a:lnTo>
                    <a:lnTo>
                      <a:pt x="1214" y="82"/>
                    </a:lnTo>
                    <a:lnTo>
                      <a:pt x="1232" y="84"/>
                    </a:lnTo>
                    <a:lnTo>
                      <a:pt x="1246" y="88"/>
                    </a:lnTo>
                    <a:lnTo>
                      <a:pt x="1258" y="94"/>
                    </a:lnTo>
                    <a:lnTo>
                      <a:pt x="1266" y="102"/>
                    </a:lnTo>
                    <a:lnTo>
                      <a:pt x="1272" y="112"/>
                    </a:lnTo>
                    <a:lnTo>
                      <a:pt x="1276" y="128"/>
                    </a:lnTo>
                    <a:lnTo>
                      <a:pt x="1278" y="144"/>
                    </a:lnTo>
                    <a:lnTo>
                      <a:pt x="1278" y="222"/>
                    </a:lnTo>
                    <a:close/>
                    <a:moveTo>
                      <a:pt x="742" y="108"/>
                    </a:moveTo>
                    <a:lnTo>
                      <a:pt x="662" y="108"/>
                    </a:lnTo>
                    <a:lnTo>
                      <a:pt x="662" y="158"/>
                    </a:lnTo>
                    <a:lnTo>
                      <a:pt x="734" y="158"/>
                    </a:lnTo>
                    <a:lnTo>
                      <a:pt x="734" y="206"/>
                    </a:lnTo>
                    <a:lnTo>
                      <a:pt x="662" y="206"/>
                    </a:lnTo>
                    <a:lnTo>
                      <a:pt x="662" y="264"/>
                    </a:lnTo>
                    <a:lnTo>
                      <a:pt x="742" y="264"/>
                    </a:lnTo>
                    <a:lnTo>
                      <a:pt x="742" y="312"/>
                    </a:lnTo>
                    <a:lnTo>
                      <a:pt x="600" y="312"/>
                    </a:lnTo>
                    <a:lnTo>
                      <a:pt x="600" y="62"/>
                    </a:lnTo>
                    <a:lnTo>
                      <a:pt x="742" y="62"/>
                    </a:lnTo>
                    <a:lnTo>
                      <a:pt x="742" y="108"/>
                    </a:lnTo>
                    <a:close/>
                    <a:moveTo>
                      <a:pt x="252" y="312"/>
                    </a:moveTo>
                    <a:lnTo>
                      <a:pt x="194" y="312"/>
                    </a:lnTo>
                    <a:lnTo>
                      <a:pt x="194" y="202"/>
                    </a:lnTo>
                    <a:lnTo>
                      <a:pt x="164" y="202"/>
                    </a:lnTo>
                    <a:lnTo>
                      <a:pt x="164" y="312"/>
                    </a:lnTo>
                    <a:lnTo>
                      <a:pt x="104" y="312"/>
                    </a:lnTo>
                    <a:lnTo>
                      <a:pt x="104" y="62"/>
                    </a:lnTo>
                    <a:lnTo>
                      <a:pt x="164" y="62"/>
                    </a:lnTo>
                    <a:lnTo>
                      <a:pt x="164" y="158"/>
                    </a:lnTo>
                    <a:lnTo>
                      <a:pt x="194" y="158"/>
                    </a:lnTo>
                    <a:lnTo>
                      <a:pt x="194" y="62"/>
                    </a:lnTo>
                    <a:lnTo>
                      <a:pt x="252" y="62"/>
                    </a:lnTo>
                    <a:lnTo>
                      <a:pt x="252" y="312"/>
                    </a:lnTo>
                    <a:close/>
                    <a:moveTo>
                      <a:pt x="2328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2328" y="384"/>
                    </a:lnTo>
                    <a:lnTo>
                      <a:pt x="2328" y="0"/>
                    </a:lnTo>
                    <a:close/>
                    <a:moveTo>
                      <a:pt x="1108" y="142"/>
                    </a:moveTo>
                    <a:lnTo>
                      <a:pt x="1108" y="224"/>
                    </a:lnTo>
                    <a:lnTo>
                      <a:pt x="1108" y="224"/>
                    </a:lnTo>
                    <a:lnTo>
                      <a:pt x="1110" y="232"/>
                    </a:lnTo>
                    <a:lnTo>
                      <a:pt x="1112" y="238"/>
                    </a:lnTo>
                    <a:lnTo>
                      <a:pt x="1118" y="240"/>
                    </a:lnTo>
                    <a:lnTo>
                      <a:pt x="1126" y="240"/>
                    </a:lnTo>
                    <a:lnTo>
                      <a:pt x="1136" y="240"/>
                    </a:lnTo>
                    <a:lnTo>
                      <a:pt x="1136" y="124"/>
                    </a:lnTo>
                    <a:lnTo>
                      <a:pt x="1126" y="124"/>
                    </a:lnTo>
                    <a:lnTo>
                      <a:pt x="1126" y="124"/>
                    </a:lnTo>
                    <a:lnTo>
                      <a:pt x="1118" y="126"/>
                    </a:lnTo>
                    <a:lnTo>
                      <a:pt x="1112" y="128"/>
                    </a:lnTo>
                    <a:lnTo>
                      <a:pt x="1110" y="134"/>
                    </a:lnTo>
                    <a:lnTo>
                      <a:pt x="1108" y="142"/>
                    </a:lnTo>
                    <a:close/>
                    <a:moveTo>
                      <a:pt x="1202" y="124"/>
                    </a:moveTo>
                    <a:lnTo>
                      <a:pt x="1194" y="124"/>
                    </a:lnTo>
                    <a:lnTo>
                      <a:pt x="1194" y="240"/>
                    </a:lnTo>
                    <a:lnTo>
                      <a:pt x="1202" y="240"/>
                    </a:lnTo>
                    <a:lnTo>
                      <a:pt x="1202" y="240"/>
                    </a:lnTo>
                    <a:lnTo>
                      <a:pt x="1210" y="240"/>
                    </a:lnTo>
                    <a:lnTo>
                      <a:pt x="1216" y="238"/>
                    </a:lnTo>
                    <a:lnTo>
                      <a:pt x="1220" y="232"/>
                    </a:lnTo>
                    <a:lnTo>
                      <a:pt x="1220" y="222"/>
                    </a:lnTo>
                    <a:lnTo>
                      <a:pt x="1220" y="142"/>
                    </a:lnTo>
                    <a:lnTo>
                      <a:pt x="1220" y="142"/>
                    </a:lnTo>
                    <a:lnTo>
                      <a:pt x="1220" y="134"/>
                    </a:lnTo>
                    <a:lnTo>
                      <a:pt x="1216" y="128"/>
                    </a:lnTo>
                    <a:lnTo>
                      <a:pt x="1210" y="126"/>
                    </a:lnTo>
                    <a:lnTo>
                      <a:pt x="1202" y="124"/>
                    </a:lnTo>
                    <a:close/>
                    <a:moveTo>
                      <a:pt x="2148" y="202"/>
                    </a:moveTo>
                    <a:lnTo>
                      <a:pt x="2134" y="202"/>
                    </a:lnTo>
                    <a:lnTo>
                      <a:pt x="2134" y="268"/>
                    </a:lnTo>
                    <a:lnTo>
                      <a:pt x="2148" y="268"/>
                    </a:lnTo>
                    <a:lnTo>
                      <a:pt x="2148" y="268"/>
                    </a:lnTo>
                    <a:lnTo>
                      <a:pt x="2156" y="266"/>
                    </a:lnTo>
                    <a:lnTo>
                      <a:pt x="2162" y="264"/>
                    </a:lnTo>
                    <a:lnTo>
                      <a:pt x="2164" y="258"/>
                    </a:lnTo>
                    <a:lnTo>
                      <a:pt x="2166" y="250"/>
                    </a:lnTo>
                    <a:lnTo>
                      <a:pt x="2166" y="220"/>
                    </a:lnTo>
                    <a:lnTo>
                      <a:pt x="2166" y="220"/>
                    </a:lnTo>
                    <a:lnTo>
                      <a:pt x="2164" y="212"/>
                    </a:lnTo>
                    <a:lnTo>
                      <a:pt x="2162" y="206"/>
                    </a:lnTo>
                    <a:lnTo>
                      <a:pt x="2156" y="204"/>
                    </a:lnTo>
                    <a:lnTo>
                      <a:pt x="2148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0" name="Freeform 27"/>
              <p:cNvSpPr>
                <a:spLocks/>
              </p:cNvSpPr>
              <p:nvPr userDrawn="1"/>
            </p:nvSpPr>
            <p:spPr bwMode="auto">
              <a:xfrm>
                <a:off x="2536" y="2549"/>
                <a:ext cx="28" cy="116"/>
              </a:xfrm>
              <a:custGeom>
                <a:avLst/>
                <a:gdLst>
                  <a:gd name="T0" fmla="*/ 0 w 28"/>
                  <a:gd name="T1" fmla="*/ 18 h 116"/>
                  <a:gd name="T2" fmla="*/ 0 w 28"/>
                  <a:gd name="T3" fmla="*/ 100 h 116"/>
                  <a:gd name="T4" fmla="*/ 0 w 28"/>
                  <a:gd name="T5" fmla="*/ 100 h 116"/>
                  <a:gd name="T6" fmla="*/ 2 w 28"/>
                  <a:gd name="T7" fmla="*/ 108 h 116"/>
                  <a:gd name="T8" fmla="*/ 4 w 28"/>
                  <a:gd name="T9" fmla="*/ 114 h 116"/>
                  <a:gd name="T10" fmla="*/ 10 w 28"/>
                  <a:gd name="T11" fmla="*/ 116 h 116"/>
                  <a:gd name="T12" fmla="*/ 18 w 28"/>
                  <a:gd name="T13" fmla="*/ 116 h 116"/>
                  <a:gd name="T14" fmla="*/ 28 w 28"/>
                  <a:gd name="T15" fmla="*/ 116 h 116"/>
                  <a:gd name="T16" fmla="*/ 28 w 28"/>
                  <a:gd name="T17" fmla="*/ 0 h 116"/>
                  <a:gd name="T18" fmla="*/ 18 w 28"/>
                  <a:gd name="T19" fmla="*/ 0 h 116"/>
                  <a:gd name="T20" fmla="*/ 18 w 28"/>
                  <a:gd name="T21" fmla="*/ 0 h 116"/>
                  <a:gd name="T22" fmla="*/ 10 w 28"/>
                  <a:gd name="T23" fmla="*/ 2 h 116"/>
                  <a:gd name="T24" fmla="*/ 4 w 28"/>
                  <a:gd name="T25" fmla="*/ 4 h 116"/>
                  <a:gd name="T26" fmla="*/ 2 w 28"/>
                  <a:gd name="T27" fmla="*/ 10 h 116"/>
                  <a:gd name="T28" fmla="*/ 0 w 28"/>
                  <a:gd name="T29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16">
                    <a:moveTo>
                      <a:pt x="0" y="18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2" y="108"/>
                    </a:lnTo>
                    <a:lnTo>
                      <a:pt x="4" y="114"/>
                    </a:lnTo>
                    <a:lnTo>
                      <a:pt x="10" y="116"/>
                    </a:lnTo>
                    <a:lnTo>
                      <a:pt x="18" y="116"/>
                    </a:lnTo>
                    <a:lnTo>
                      <a:pt x="28" y="11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1" name="Freeform 28"/>
              <p:cNvSpPr>
                <a:spLocks/>
              </p:cNvSpPr>
              <p:nvPr userDrawn="1"/>
            </p:nvSpPr>
            <p:spPr bwMode="auto">
              <a:xfrm>
                <a:off x="2622" y="2549"/>
                <a:ext cx="26" cy="116"/>
              </a:xfrm>
              <a:custGeom>
                <a:avLst/>
                <a:gdLst>
                  <a:gd name="T0" fmla="*/ 8 w 26"/>
                  <a:gd name="T1" fmla="*/ 0 h 116"/>
                  <a:gd name="T2" fmla="*/ 0 w 26"/>
                  <a:gd name="T3" fmla="*/ 0 h 116"/>
                  <a:gd name="T4" fmla="*/ 0 w 26"/>
                  <a:gd name="T5" fmla="*/ 116 h 116"/>
                  <a:gd name="T6" fmla="*/ 8 w 26"/>
                  <a:gd name="T7" fmla="*/ 116 h 116"/>
                  <a:gd name="T8" fmla="*/ 8 w 26"/>
                  <a:gd name="T9" fmla="*/ 116 h 116"/>
                  <a:gd name="T10" fmla="*/ 16 w 26"/>
                  <a:gd name="T11" fmla="*/ 116 h 116"/>
                  <a:gd name="T12" fmla="*/ 22 w 26"/>
                  <a:gd name="T13" fmla="*/ 114 h 116"/>
                  <a:gd name="T14" fmla="*/ 26 w 26"/>
                  <a:gd name="T15" fmla="*/ 108 h 116"/>
                  <a:gd name="T16" fmla="*/ 26 w 26"/>
                  <a:gd name="T17" fmla="*/ 98 h 116"/>
                  <a:gd name="T18" fmla="*/ 26 w 26"/>
                  <a:gd name="T19" fmla="*/ 18 h 116"/>
                  <a:gd name="T20" fmla="*/ 26 w 26"/>
                  <a:gd name="T21" fmla="*/ 18 h 116"/>
                  <a:gd name="T22" fmla="*/ 26 w 26"/>
                  <a:gd name="T23" fmla="*/ 10 h 116"/>
                  <a:gd name="T24" fmla="*/ 22 w 26"/>
                  <a:gd name="T25" fmla="*/ 4 h 116"/>
                  <a:gd name="T26" fmla="*/ 16 w 26"/>
                  <a:gd name="T27" fmla="*/ 2 h 116"/>
                  <a:gd name="T28" fmla="*/ 8 w 26"/>
                  <a:gd name="T2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16">
                    <a:moveTo>
                      <a:pt x="8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6" y="116"/>
                    </a:lnTo>
                    <a:lnTo>
                      <a:pt x="22" y="114"/>
                    </a:lnTo>
                    <a:lnTo>
                      <a:pt x="26" y="108"/>
                    </a:lnTo>
                    <a:lnTo>
                      <a:pt x="26" y="9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2" name="Freeform 29"/>
              <p:cNvSpPr>
                <a:spLocks/>
              </p:cNvSpPr>
              <p:nvPr userDrawn="1"/>
            </p:nvSpPr>
            <p:spPr bwMode="auto">
              <a:xfrm>
                <a:off x="3562" y="2627"/>
                <a:ext cx="32" cy="66"/>
              </a:xfrm>
              <a:custGeom>
                <a:avLst/>
                <a:gdLst>
                  <a:gd name="T0" fmla="*/ 14 w 32"/>
                  <a:gd name="T1" fmla="*/ 0 h 66"/>
                  <a:gd name="T2" fmla="*/ 0 w 32"/>
                  <a:gd name="T3" fmla="*/ 0 h 66"/>
                  <a:gd name="T4" fmla="*/ 0 w 32"/>
                  <a:gd name="T5" fmla="*/ 66 h 66"/>
                  <a:gd name="T6" fmla="*/ 14 w 32"/>
                  <a:gd name="T7" fmla="*/ 66 h 66"/>
                  <a:gd name="T8" fmla="*/ 14 w 32"/>
                  <a:gd name="T9" fmla="*/ 66 h 66"/>
                  <a:gd name="T10" fmla="*/ 22 w 32"/>
                  <a:gd name="T11" fmla="*/ 64 h 66"/>
                  <a:gd name="T12" fmla="*/ 28 w 32"/>
                  <a:gd name="T13" fmla="*/ 62 h 66"/>
                  <a:gd name="T14" fmla="*/ 30 w 32"/>
                  <a:gd name="T15" fmla="*/ 56 h 66"/>
                  <a:gd name="T16" fmla="*/ 32 w 32"/>
                  <a:gd name="T17" fmla="*/ 48 h 66"/>
                  <a:gd name="T18" fmla="*/ 32 w 32"/>
                  <a:gd name="T19" fmla="*/ 18 h 66"/>
                  <a:gd name="T20" fmla="*/ 32 w 32"/>
                  <a:gd name="T21" fmla="*/ 18 h 66"/>
                  <a:gd name="T22" fmla="*/ 30 w 32"/>
                  <a:gd name="T23" fmla="*/ 10 h 66"/>
                  <a:gd name="T24" fmla="*/ 28 w 32"/>
                  <a:gd name="T25" fmla="*/ 4 h 66"/>
                  <a:gd name="T26" fmla="*/ 22 w 32"/>
                  <a:gd name="T27" fmla="*/ 2 h 66"/>
                  <a:gd name="T28" fmla="*/ 14 w 32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6">
                    <a:moveTo>
                      <a:pt x="14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22" y="64"/>
                    </a:lnTo>
                    <a:lnTo>
                      <a:pt x="28" y="62"/>
                    </a:lnTo>
                    <a:lnTo>
                      <a:pt x="30" y="56"/>
                    </a:lnTo>
                    <a:lnTo>
                      <a:pt x="32" y="4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681"/>
                <a:endParaRPr lang="ru-RU" sz="1400">
                  <a:solidFill>
                    <a:srgbClr val="3C3C3C"/>
                  </a:solidFill>
                </a:endParaRPr>
              </a:p>
            </p:txBody>
          </p:sp>
        </p:grpSp>
      </p:grpSp>
      <p:sp>
        <p:nvSpPr>
          <p:cNvPr id="9" name="Скругленный прямоугольник 8"/>
          <p:cNvSpPr/>
          <p:nvPr/>
        </p:nvSpPr>
        <p:spPr>
          <a:xfrm>
            <a:off x="3332466" y="1697197"/>
            <a:ext cx="2481047" cy="519890"/>
          </a:xfrm>
          <a:prstGeom prst="round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53319" y="1394899"/>
            <a:ext cx="439341" cy="441722"/>
            <a:chOff x="1062038" y="2794000"/>
            <a:chExt cx="585788" cy="588963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62038" y="2794000"/>
              <a:ext cx="585788" cy="588963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681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228725" y="2900363"/>
              <a:ext cx="190500" cy="187325"/>
            </a:xfrm>
            <a:custGeom>
              <a:avLst/>
              <a:gdLst>
                <a:gd name="T0" fmla="*/ 67 w 79"/>
                <a:gd name="T1" fmla="*/ 40 h 78"/>
                <a:gd name="T2" fmla="*/ 57 w 79"/>
                <a:gd name="T3" fmla="*/ 46 h 78"/>
                <a:gd name="T4" fmla="*/ 53 w 79"/>
                <a:gd name="T5" fmla="*/ 46 h 78"/>
                <a:gd name="T6" fmla="*/ 53 w 79"/>
                <a:gd name="T7" fmla="*/ 25 h 78"/>
                <a:gd name="T8" fmla="*/ 33 w 79"/>
                <a:gd name="T9" fmla="*/ 25 h 78"/>
                <a:gd name="T10" fmla="*/ 33 w 79"/>
                <a:gd name="T11" fmla="*/ 21 h 78"/>
                <a:gd name="T12" fmla="*/ 38 w 79"/>
                <a:gd name="T13" fmla="*/ 11 h 78"/>
                <a:gd name="T14" fmla="*/ 26 w 79"/>
                <a:gd name="T15" fmla="*/ 0 h 78"/>
                <a:gd name="T16" fmla="*/ 15 w 79"/>
                <a:gd name="T17" fmla="*/ 11 h 78"/>
                <a:gd name="T18" fmla="*/ 20 w 79"/>
                <a:gd name="T19" fmla="*/ 21 h 78"/>
                <a:gd name="T20" fmla="*/ 20 w 79"/>
                <a:gd name="T21" fmla="*/ 25 h 78"/>
                <a:gd name="T22" fmla="*/ 6 w 79"/>
                <a:gd name="T23" fmla="*/ 25 h 78"/>
                <a:gd name="T24" fmla="*/ 0 w 79"/>
                <a:gd name="T25" fmla="*/ 32 h 78"/>
                <a:gd name="T26" fmla="*/ 0 w 79"/>
                <a:gd name="T27" fmla="*/ 78 h 78"/>
                <a:gd name="T28" fmla="*/ 0 w 79"/>
                <a:gd name="T29" fmla="*/ 78 h 78"/>
                <a:gd name="T30" fmla="*/ 0 w 79"/>
                <a:gd name="T31" fmla="*/ 78 h 78"/>
                <a:gd name="T32" fmla="*/ 20 w 79"/>
                <a:gd name="T33" fmla="*/ 78 h 78"/>
                <a:gd name="T34" fmla="*/ 20 w 79"/>
                <a:gd name="T35" fmla="*/ 73 h 78"/>
                <a:gd name="T36" fmla="*/ 15 w 79"/>
                <a:gd name="T37" fmla="*/ 63 h 78"/>
                <a:gd name="T38" fmla="*/ 27 w 79"/>
                <a:gd name="T39" fmla="*/ 50 h 78"/>
                <a:gd name="T40" fmla="*/ 40 w 79"/>
                <a:gd name="T41" fmla="*/ 63 h 78"/>
                <a:gd name="T42" fmla="*/ 35 w 79"/>
                <a:gd name="T43" fmla="*/ 73 h 78"/>
                <a:gd name="T44" fmla="*/ 35 w 79"/>
                <a:gd name="T45" fmla="*/ 78 h 78"/>
                <a:gd name="T46" fmla="*/ 53 w 79"/>
                <a:gd name="T47" fmla="*/ 78 h 78"/>
                <a:gd name="T48" fmla="*/ 53 w 79"/>
                <a:gd name="T49" fmla="*/ 78 h 78"/>
                <a:gd name="T50" fmla="*/ 53 w 79"/>
                <a:gd name="T51" fmla="*/ 78 h 78"/>
                <a:gd name="T52" fmla="*/ 53 w 79"/>
                <a:gd name="T53" fmla="*/ 58 h 78"/>
                <a:gd name="T54" fmla="*/ 57 w 79"/>
                <a:gd name="T55" fmla="*/ 58 h 78"/>
                <a:gd name="T56" fmla="*/ 67 w 79"/>
                <a:gd name="T57" fmla="*/ 64 h 78"/>
                <a:gd name="T58" fmla="*/ 79 w 79"/>
                <a:gd name="T59" fmla="*/ 52 h 78"/>
                <a:gd name="T60" fmla="*/ 67 w 79"/>
                <a:gd name="T61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78">
                  <a:moveTo>
                    <a:pt x="67" y="40"/>
                  </a:moveTo>
                  <a:cubicBezTo>
                    <a:pt x="63" y="40"/>
                    <a:pt x="60" y="42"/>
                    <a:pt x="57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6" y="19"/>
                    <a:pt x="38" y="15"/>
                    <a:pt x="38" y="11"/>
                  </a:cubicBezTo>
                  <a:cubicBezTo>
                    <a:pt x="38" y="5"/>
                    <a:pt x="33" y="0"/>
                    <a:pt x="26" y="0"/>
                  </a:cubicBezTo>
                  <a:cubicBezTo>
                    <a:pt x="20" y="0"/>
                    <a:pt x="15" y="5"/>
                    <a:pt x="15" y="11"/>
                  </a:cubicBezTo>
                  <a:cubicBezTo>
                    <a:pt x="15" y="15"/>
                    <a:pt x="17" y="19"/>
                    <a:pt x="20" y="21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0" y="27"/>
                    <a:pt x="0" y="3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7" y="70"/>
                    <a:pt x="15" y="67"/>
                    <a:pt x="15" y="63"/>
                  </a:cubicBezTo>
                  <a:cubicBezTo>
                    <a:pt x="15" y="56"/>
                    <a:pt x="21" y="50"/>
                    <a:pt x="27" y="50"/>
                  </a:cubicBezTo>
                  <a:cubicBezTo>
                    <a:pt x="34" y="50"/>
                    <a:pt x="40" y="56"/>
                    <a:pt x="40" y="63"/>
                  </a:cubicBezTo>
                  <a:cubicBezTo>
                    <a:pt x="40" y="67"/>
                    <a:pt x="38" y="70"/>
                    <a:pt x="35" y="73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62"/>
                    <a:pt x="63" y="64"/>
                    <a:pt x="67" y="64"/>
                  </a:cubicBezTo>
                  <a:cubicBezTo>
                    <a:pt x="74" y="64"/>
                    <a:pt x="79" y="58"/>
                    <a:pt x="79" y="52"/>
                  </a:cubicBezTo>
                  <a:cubicBezTo>
                    <a:pt x="79" y="46"/>
                    <a:pt x="74" y="40"/>
                    <a:pt x="67" y="40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681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54138" y="2960688"/>
              <a:ext cx="190500" cy="190500"/>
            </a:xfrm>
            <a:custGeom>
              <a:avLst/>
              <a:gdLst>
                <a:gd name="T0" fmla="*/ 68 w 79"/>
                <a:gd name="T1" fmla="*/ 15 h 79"/>
                <a:gd name="T2" fmla="*/ 58 w 79"/>
                <a:gd name="T3" fmla="*/ 21 h 79"/>
                <a:gd name="T4" fmla="*/ 53 w 79"/>
                <a:gd name="T5" fmla="*/ 21 h 79"/>
                <a:gd name="T6" fmla="*/ 53 w 79"/>
                <a:gd name="T7" fmla="*/ 8 h 79"/>
                <a:gd name="T8" fmla="*/ 47 w 79"/>
                <a:gd name="T9" fmla="*/ 0 h 79"/>
                <a:gd name="T10" fmla="*/ 0 w 79"/>
                <a:gd name="T11" fmla="*/ 0 h 79"/>
                <a:gd name="T12" fmla="*/ 0 w 79"/>
                <a:gd name="T13" fmla="*/ 0 h 79"/>
                <a:gd name="T14" fmla="*/ 1 w 79"/>
                <a:gd name="T15" fmla="*/ 0 h 79"/>
                <a:gd name="T16" fmla="*/ 1 w 79"/>
                <a:gd name="T17" fmla="*/ 21 h 79"/>
                <a:gd name="T18" fmla="*/ 5 w 79"/>
                <a:gd name="T19" fmla="*/ 21 h 79"/>
                <a:gd name="T20" fmla="*/ 15 w 79"/>
                <a:gd name="T21" fmla="*/ 15 h 79"/>
                <a:gd name="T22" fmla="*/ 27 w 79"/>
                <a:gd name="T23" fmla="*/ 27 h 79"/>
                <a:gd name="T24" fmla="*/ 15 w 79"/>
                <a:gd name="T25" fmla="*/ 39 h 79"/>
                <a:gd name="T26" fmla="*/ 5 w 79"/>
                <a:gd name="T27" fmla="*/ 33 h 79"/>
                <a:gd name="T28" fmla="*/ 1 w 79"/>
                <a:gd name="T29" fmla="*/ 33 h 79"/>
                <a:gd name="T30" fmla="*/ 1 w 79"/>
                <a:gd name="T31" fmla="*/ 53 h 79"/>
                <a:gd name="T32" fmla="*/ 20 w 79"/>
                <a:gd name="T33" fmla="*/ 53 h 79"/>
                <a:gd name="T34" fmla="*/ 20 w 79"/>
                <a:gd name="T35" fmla="*/ 58 h 79"/>
                <a:gd name="T36" fmla="*/ 15 w 79"/>
                <a:gd name="T37" fmla="*/ 68 h 79"/>
                <a:gd name="T38" fmla="*/ 27 w 79"/>
                <a:gd name="T39" fmla="*/ 79 h 79"/>
                <a:gd name="T40" fmla="*/ 38 w 79"/>
                <a:gd name="T41" fmla="*/ 68 h 79"/>
                <a:gd name="T42" fmla="*/ 33 w 79"/>
                <a:gd name="T43" fmla="*/ 58 h 79"/>
                <a:gd name="T44" fmla="*/ 33 w 79"/>
                <a:gd name="T45" fmla="*/ 53 h 79"/>
                <a:gd name="T46" fmla="*/ 53 w 79"/>
                <a:gd name="T47" fmla="*/ 53 h 79"/>
                <a:gd name="T48" fmla="*/ 53 w 79"/>
                <a:gd name="T49" fmla="*/ 33 h 79"/>
                <a:gd name="T50" fmla="*/ 58 w 79"/>
                <a:gd name="T51" fmla="*/ 33 h 79"/>
                <a:gd name="T52" fmla="*/ 68 w 79"/>
                <a:gd name="T53" fmla="*/ 39 h 79"/>
                <a:gd name="T54" fmla="*/ 79 w 79"/>
                <a:gd name="T55" fmla="*/ 27 h 79"/>
                <a:gd name="T56" fmla="*/ 68 w 79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9">
                  <a:moveTo>
                    <a:pt x="68" y="15"/>
                  </a:moveTo>
                  <a:cubicBezTo>
                    <a:pt x="64" y="15"/>
                    <a:pt x="60" y="17"/>
                    <a:pt x="58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2"/>
                    <a:pt x="50" y="1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7"/>
                    <a:pt x="11" y="15"/>
                    <a:pt x="15" y="15"/>
                  </a:cubicBezTo>
                  <a:cubicBezTo>
                    <a:pt x="22" y="15"/>
                    <a:pt x="27" y="21"/>
                    <a:pt x="27" y="27"/>
                  </a:cubicBezTo>
                  <a:cubicBezTo>
                    <a:pt x="27" y="33"/>
                    <a:pt x="22" y="39"/>
                    <a:pt x="15" y="39"/>
                  </a:cubicBezTo>
                  <a:cubicBezTo>
                    <a:pt x="11" y="39"/>
                    <a:pt x="8" y="37"/>
                    <a:pt x="5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0"/>
                    <a:pt x="15" y="64"/>
                    <a:pt x="15" y="68"/>
                  </a:cubicBezTo>
                  <a:cubicBezTo>
                    <a:pt x="15" y="74"/>
                    <a:pt x="20" y="79"/>
                    <a:pt x="27" y="79"/>
                  </a:cubicBezTo>
                  <a:cubicBezTo>
                    <a:pt x="33" y="79"/>
                    <a:pt x="38" y="74"/>
                    <a:pt x="38" y="68"/>
                  </a:cubicBezTo>
                  <a:cubicBezTo>
                    <a:pt x="38" y="64"/>
                    <a:pt x="36" y="60"/>
                    <a:pt x="33" y="5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7"/>
                    <a:pt x="64" y="39"/>
                    <a:pt x="68" y="39"/>
                  </a:cubicBezTo>
                  <a:cubicBezTo>
                    <a:pt x="74" y="39"/>
                    <a:pt x="79" y="33"/>
                    <a:pt x="79" y="27"/>
                  </a:cubicBezTo>
                  <a:cubicBezTo>
                    <a:pt x="79" y="21"/>
                    <a:pt x="74" y="15"/>
                    <a:pt x="68" y="15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681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293813" y="3087688"/>
              <a:ext cx="187325" cy="192088"/>
            </a:xfrm>
            <a:custGeom>
              <a:avLst/>
              <a:gdLst>
                <a:gd name="T0" fmla="*/ 58 w 78"/>
                <a:gd name="T1" fmla="*/ 5 h 79"/>
                <a:gd name="T2" fmla="*/ 63 w 78"/>
                <a:gd name="T3" fmla="*/ 15 h 79"/>
                <a:gd name="T4" fmla="*/ 52 w 78"/>
                <a:gd name="T5" fmla="*/ 26 h 79"/>
                <a:gd name="T6" fmla="*/ 40 w 78"/>
                <a:gd name="T7" fmla="*/ 15 h 79"/>
                <a:gd name="T8" fmla="*/ 45 w 78"/>
                <a:gd name="T9" fmla="*/ 5 h 79"/>
                <a:gd name="T10" fmla="*/ 45 w 78"/>
                <a:gd name="T11" fmla="*/ 0 h 79"/>
                <a:gd name="T12" fmla="*/ 26 w 78"/>
                <a:gd name="T13" fmla="*/ 0 h 79"/>
                <a:gd name="T14" fmla="*/ 26 w 78"/>
                <a:gd name="T15" fmla="*/ 0 h 79"/>
                <a:gd name="T16" fmla="*/ 26 w 78"/>
                <a:gd name="T17" fmla="*/ 20 h 79"/>
                <a:gd name="T18" fmla="*/ 21 w 78"/>
                <a:gd name="T19" fmla="*/ 20 h 79"/>
                <a:gd name="T20" fmla="*/ 12 w 78"/>
                <a:gd name="T21" fmla="*/ 15 h 79"/>
                <a:gd name="T22" fmla="*/ 0 w 78"/>
                <a:gd name="T23" fmla="*/ 27 h 79"/>
                <a:gd name="T24" fmla="*/ 12 w 78"/>
                <a:gd name="T25" fmla="*/ 38 h 79"/>
                <a:gd name="T26" fmla="*/ 21 w 78"/>
                <a:gd name="T27" fmla="*/ 33 h 79"/>
                <a:gd name="T28" fmla="*/ 26 w 78"/>
                <a:gd name="T29" fmla="*/ 33 h 79"/>
                <a:gd name="T30" fmla="*/ 26 w 78"/>
                <a:gd name="T31" fmla="*/ 53 h 79"/>
                <a:gd name="T32" fmla="*/ 46 w 78"/>
                <a:gd name="T33" fmla="*/ 53 h 79"/>
                <a:gd name="T34" fmla="*/ 46 w 78"/>
                <a:gd name="T35" fmla="*/ 58 h 79"/>
                <a:gd name="T36" fmla="*/ 41 w 78"/>
                <a:gd name="T37" fmla="*/ 67 h 79"/>
                <a:gd name="T38" fmla="*/ 52 w 78"/>
                <a:gd name="T39" fmla="*/ 79 h 79"/>
                <a:gd name="T40" fmla="*/ 64 w 78"/>
                <a:gd name="T41" fmla="*/ 67 h 79"/>
                <a:gd name="T42" fmla="*/ 59 w 78"/>
                <a:gd name="T43" fmla="*/ 58 h 79"/>
                <a:gd name="T44" fmla="*/ 59 w 78"/>
                <a:gd name="T45" fmla="*/ 53 h 79"/>
                <a:gd name="T46" fmla="*/ 72 w 78"/>
                <a:gd name="T47" fmla="*/ 53 h 79"/>
                <a:gd name="T48" fmla="*/ 78 w 78"/>
                <a:gd name="T49" fmla="*/ 46 h 79"/>
                <a:gd name="T50" fmla="*/ 78 w 78"/>
                <a:gd name="T51" fmla="*/ 0 h 79"/>
                <a:gd name="T52" fmla="*/ 58 w 78"/>
                <a:gd name="T53" fmla="*/ 0 h 79"/>
                <a:gd name="T54" fmla="*/ 58 w 78"/>
                <a:gd name="T5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9">
                  <a:moveTo>
                    <a:pt x="58" y="5"/>
                  </a:moveTo>
                  <a:cubicBezTo>
                    <a:pt x="61" y="7"/>
                    <a:pt x="63" y="11"/>
                    <a:pt x="63" y="15"/>
                  </a:cubicBezTo>
                  <a:cubicBezTo>
                    <a:pt x="63" y="21"/>
                    <a:pt x="58" y="26"/>
                    <a:pt x="52" y="26"/>
                  </a:cubicBezTo>
                  <a:cubicBezTo>
                    <a:pt x="45" y="26"/>
                    <a:pt x="40" y="21"/>
                    <a:pt x="40" y="15"/>
                  </a:cubicBezTo>
                  <a:cubicBezTo>
                    <a:pt x="40" y="11"/>
                    <a:pt x="42" y="7"/>
                    <a:pt x="45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7"/>
                    <a:pt x="16" y="15"/>
                    <a:pt x="12" y="15"/>
                  </a:cubicBezTo>
                  <a:cubicBezTo>
                    <a:pt x="5" y="15"/>
                    <a:pt x="0" y="20"/>
                    <a:pt x="0" y="27"/>
                  </a:cubicBezTo>
                  <a:cubicBezTo>
                    <a:pt x="0" y="33"/>
                    <a:pt x="5" y="38"/>
                    <a:pt x="12" y="38"/>
                  </a:cubicBezTo>
                  <a:cubicBezTo>
                    <a:pt x="16" y="38"/>
                    <a:pt x="19" y="36"/>
                    <a:pt x="21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60"/>
                    <a:pt x="41" y="63"/>
                    <a:pt x="41" y="67"/>
                  </a:cubicBezTo>
                  <a:cubicBezTo>
                    <a:pt x="41" y="74"/>
                    <a:pt x="46" y="79"/>
                    <a:pt x="52" y="79"/>
                  </a:cubicBezTo>
                  <a:cubicBezTo>
                    <a:pt x="59" y="79"/>
                    <a:pt x="64" y="74"/>
                    <a:pt x="64" y="67"/>
                  </a:cubicBezTo>
                  <a:cubicBezTo>
                    <a:pt x="64" y="63"/>
                    <a:pt x="62" y="60"/>
                    <a:pt x="59" y="58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5" y="53"/>
                    <a:pt x="78" y="51"/>
                    <a:pt x="78" y="4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5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681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65225" y="3021013"/>
              <a:ext cx="190500" cy="195263"/>
            </a:xfrm>
            <a:custGeom>
              <a:avLst/>
              <a:gdLst>
                <a:gd name="T0" fmla="*/ 74 w 79"/>
                <a:gd name="T1" fmla="*/ 61 h 81"/>
                <a:gd name="T2" fmla="*/ 65 w 79"/>
                <a:gd name="T3" fmla="*/ 66 h 81"/>
                <a:gd name="T4" fmla="*/ 53 w 79"/>
                <a:gd name="T5" fmla="*/ 55 h 81"/>
                <a:gd name="T6" fmla="*/ 65 w 79"/>
                <a:gd name="T7" fmla="*/ 43 h 81"/>
                <a:gd name="T8" fmla="*/ 74 w 79"/>
                <a:gd name="T9" fmla="*/ 48 h 81"/>
                <a:gd name="T10" fmla="*/ 79 w 79"/>
                <a:gd name="T11" fmla="*/ 48 h 81"/>
                <a:gd name="T12" fmla="*/ 79 w 79"/>
                <a:gd name="T13" fmla="*/ 28 h 81"/>
                <a:gd name="T14" fmla="*/ 61 w 79"/>
                <a:gd name="T15" fmla="*/ 28 h 81"/>
                <a:gd name="T16" fmla="*/ 61 w 79"/>
                <a:gd name="T17" fmla="*/ 23 h 81"/>
                <a:gd name="T18" fmla="*/ 66 w 79"/>
                <a:gd name="T19" fmla="*/ 13 h 81"/>
                <a:gd name="T20" fmla="*/ 53 w 79"/>
                <a:gd name="T21" fmla="*/ 0 h 81"/>
                <a:gd name="T22" fmla="*/ 41 w 79"/>
                <a:gd name="T23" fmla="*/ 13 h 81"/>
                <a:gd name="T24" fmla="*/ 46 w 79"/>
                <a:gd name="T25" fmla="*/ 23 h 81"/>
                <a:gd name="T26" fmla="*/ 46 w 79"/>
                <a:gd name="T27" fmla="*/ 28 h 81"/>
                <a:gd name="T28" fmla="*/ 26 w 79"/>
                <a:gd name="T29" fmla="*/ 28 h 81"/>
                <a:gd name="T30" fmla="*/ 26 w 79"/>
                <a:gd name="T31" fmla="*/ 46 h 81"/>
                <a:gd name="T32" fmla="*/ 23 w 79"/>
                <a:gd name="T33" fmla="*/ 46 h 81"/>
                <a:gd name="T34" fmla="*/ 13 w 79"/>
                <a:gd name="T35" fmla="*/ 41 h 81"/>
                <a:gd name="T36" fmla="*/ 0 w 79"/>
                <a:gd name="T37" fmla="*/ 53 h 81"/>
                <a:gd name="T38" fmla="*/ 13 w 79"/>
                <a:gd name="T39" fmla="*/ 66 h 81"/>
                <a:gd name="T40" fmla="*/ 23 w 79"/>
                <a:gd name="T41" fmla="*/ 61 h 81"/>
                <a:gd name="T42" fmla="*/ 26 w 79"/>
                <a:gd name="T43" fmla="*/ 61 h 81"/>
                <a:gd name="T44" fmla="*/ 26 w 79"/>
                <a:gd name="T45" fmla="*/ 75 h 81"/>
                <a:gd name="T46" fmla="*/ 32 w 79"/>
                <a:gd name="T47" fmla="*/ 81 h 81"/>
                <a:gd name="T48" fmla="*/ 34 w 79"/>
                <a:gd name="T49" fmla="*/ 81 h 81"/>
                <a:gd name="T50" fmla="*/ 34 w 79"/>
                <a:gd name="T51" fmla="*/ 81 h 81"/>
                <a:gd name="T52" fmla="*/ 34 w 79"/>
                <a:gd name="T53" fmla="*/ 81 h 81"/>
                <a:gd name="T54" fmla="*/ 79 w 79"/>
                <a:gd name="T55" fmla="*/ 81 h 81"/>
                <a:gd name="T56" fmla="*/ 79 w 79"/>
                <a:gd name="T57" fmla="*/ 61 h 81"/>
                <a:gd name="T58" fmla="*/ 74 w 79"/>
                <a:gd name="T5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81">
                  <a:moveTo>
                    <a:pt x="74" y="61"/>
                  </a:moveTo>
                  <a:cubicBezTo>
                    <a:pt x="72" y="64"/>
                    <a:pt x="69" y="66"/>
                    <a:pt x="65" y="66"/>
                  </a:cubicBezTo>
                  <a:cubicBezTo>
                    <a:pt x="58" y="66"/>
                    <a:pt x="53" y="61"/>
                    <a:pt x="53" y="55"/>
                  </a:cubicBezTo>
                  <a:cubicBezTo>
                    <a:pt x="53" y="48"/>
                    <a:pt x="58" y="43"/>
                    <a:pt x="65" y="43"/>
                  </a:cubicBezTo>
                  <a:cubicBezTo>
                    <a:pt x="69" y="43"/>
                    <a:pt x="72" y="45"/>
                    <a:pt x="74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20"/>
                    <a:pt x="66" y="17"/>
                    <a:pt x="66" y="13"/>
                  </a:cubicBezTo>
                  <a:cubicBezTo>
                    <a:pt x="66" y="6"/>
                    <a:pt x="60" y="0"/>
                    <a:pt x="53" y="0"/>
                  </a:cubicBezTo>
                  <a:cubicBezTo>
                    <a:pt x="47" y="0"/>
                    <a:pt x="41" y="6"/>
                    <a:pt x="41" y="13"/>
                  </a:cubicBezTo>
                  <a:cubicBezTo>
                    <a:pt x="41" y="17"/>
                    <a:pt x="43" y="20"/>
                    <a:pt x="46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3"/>
                    <a:pt x="17" y="41"/>
                    <a:pt x="13" y="41"/>
                  </a:cubicBezTo>
                  <a:cubicBezTo>
                    <a:pt x="6" y="41"/>
                    <a:pt x="0" y="46"/>
                    <a:pt x="0" y="53"/>
                  </a:cubicBezTo>
                  <a:cubicBezTo>
                    <a:pt x="0" y="60"/>
                    <a:pt x="6" y="66"/>
                    <a:pt x="13" y="66"/>
                  </a:cubicBezTo>
                  <a:cubicBezTo>
                    <a:pt x="17" y="66"/>
                    <a:pt x="21" y="64"/>
                    <a:pt x="23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80"/>
                    <a:pt x="30" y="81"/>
                    <a:pt x="32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61"/>
                    <a:pt x="79" y="61"/>
                    <a:pt x="79" y="61"/>
                  </a:cubicBezTo>
                  <a:lnTo>
                    <a:pt x="74" y="61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681"/>
              <a:endParaRPr lang="ru-RU" sz="1400">
                <a:solidFill>
                  <a:prstClr val="black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3672713" y="863645"/>
            <a:ext cx="1913707" cy="3424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883953" y="3130631"/>
            <a:ext cx="0" cy="1515333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046219" y="3130631"/>
            <a:ext cx="0" cy="171045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987082" y="3458268"/>
            <a:ext cx="1851661" cy="1292660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Создание эффективной технологии для освоения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баженовской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свиты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rgbClr val="7F7F7F"/>
                </a:solidFill>
              </a:rPr>
              <a:t>Доступ к технологически зависимой ресурсной базе</a:t>
            </a:r>
            <a:endParaRPr lang="en-US" sz="900" dirty="0">
              <a:solidFill>
                <a:srgbClr val="7F7F7F"/>
              </a:solidFill>
            </a:endParaRP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Прозрачный механизм использования господдержки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Получение доли в перспективных технологиях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0" name="Равнобедренный треугольник 79"/>
          <p:cNvSpPr/>
          <p:nvPr/>
        </p:nvSpPr>
        <p:spPr>
          <a:xfrm rot="5400000">
            <a:off x="6878977" y="3524365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82" name="Равнобедренный треугольник 81"/>
          <p:cNvSpPr/>
          <p:nvPr/>
        </p:nvSpPr>
        <p:spPr>
          <a:xfrm rot="5400000">
            <a:off x="6878977" y="3859225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83" name="Равнобедренный треугольник 82"/>
          <p:cNvSpPr/>
          <p:nvPr/>
        </p:nvSpPr>
        <p:spPr>
          <a:xfrm rot="5400000">
            <a:off x="6878977" y="4172893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84" name="Равнобедренный треугольник 83"/>
          <p:cNvSpPr/>
          <p:nvPr/>
        </p:nvSpPr>
        <p:spPr>
          <a:xfrm rot="5400000">
            <a:off x="6878977" y="4507756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49351" y="3458268"/>
            <a:ext cx="2337203" cy="1331132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Выполнение энергетической стратегии ТЭК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Увеличение налоговых поступлений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Развитие производства и компетенций</a:t>
            </a:r>
            <a:br>
              <a:rPr lang="ru-RU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в национальном масштабе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Создание среды эффективного взаимодействия государства, ВИНК, разработчиков технологий и инвесторов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PR</a:t>
            </a:r>
            <a:endParaRPr lang="ru-RU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 rot="5400000">
            <a:off x="4041251" y="354685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3" name="Равнобедренный треугольник 72"/>
          <p:cNvSpPr/>
          <p:nvPr/>
        </p:nvSpPr>
        <p:spPr>
          <a:xfrm rot="5400000">
            <a:off x="4041251" y="3728092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 rot="5400000">
            <a:off x="4041251" y="3904531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rot="5400000">
            <a:off x="4041251" y="4221745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6" name="Равнобедренный треугольник 75"/>
          <p:cNvSpPr/>
          <p:nvPr/>
        </p:nvSpPr>
        <p:spPr>
          <a:xfrm rot="5400000">
            <a:off x="4041251" y="4680655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89505" y="3458275"/>
            <a:ext cx="2368070" cy="101566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Возможность испытать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оборудование на полигоне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Площадка для привлечения финансирования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Возможность масштабировать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конечный продукт</a:t>
            </a:r>
          </a:p>
          <a:p>
            <a:pPr defTabSz="685681"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Коммерциализация технологий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986401" y="3130631"/>
            <a:ext cx="0" cy="1429854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Равнобедренный треугольник 65"/>
          <p:cNvSpPr/>
          <p:nvPr/>
        </p:nvSpPr>
        <p:spPr>
          <a:xfrm rot="5400000">
            <a:off x="981432" y="3528001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981432" y="3856438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981432" y="4026076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979683" y="424377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304133"/>
            <a:ext cx="6125075" cy="443198"/>
          </a:xfrm>
          <a:noFill/>
        </p:spPr>
        <p:txBody>
          <a:bodyPr vert="horz" wrap="none" lIns="0" tIns="0" rIns="0" bIns="0" rtlCol="0" anchor="b" anchorCtr="0">
            <a:spAutoFit/>
          </a:bodyPr>
          <a:lstStyle/>
          <a:p>
            <a:pPr defTabSz="914265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Национальный проект «Бажен»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Пример уникальной инициативы в российской нефтегазовой индустрии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8408" y="1225037"/>
            <a:ext cx="1616045" cy="99257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/>
            <a:r>
              <a:rPr lang="ru-RU" sz="1200" dirty="0">
                <a:solidFill>
                  <a:srgbClr val="706F6F"/>
                </a:solidFill>
              </a:rPr>
              <a:t>Уникальная </a:t>
            </a:r>
            <a:r>
              <a:rPr lang="ru-RU" sz="1200" b="1" dirty="0">
                <a:solidFill>
                  <a:srgbClr val="706F6F"/>
                </a:solidFill>
              </a:rPr>
              <a:t>возможность работы по принципу </a:t>
            </a:r>
            <a:r>
              <a:rPr lang="ru-RU" sz="1200" b="1" dirty="0" err="1">
                <a:solidFill>
                  <a:srgbClr val="706F6F"/>
                </a:solidFill>
              </a:rPr>
              <a:t>win-win</a:t>
            </a:r>
            <a:r>
              <a:rPr lang="ru-RU" sz="1200" b="1" dirty="0">
                <a:solidFill>
                  <a:srgbClr val="706F6F"/>
                </a:solidFill>
              </a:rPr>
              <a:t> </a:t>
            </a:r>
            <a:r>
              <a:rPr lang="ru-RU" sz="1200" dirty="0">
                <a:solidFill>
                  <a:srgbClr val="706F6F"/>
                </a:solidFill>
              </a:rPr>
              <a:t/>
            </a:r>
            <a:br>
              <a:rPr lang="ru-RU" sz="1200" dirty="0">
                <a:solidFill>
                  <a:srgbClr val="706F6F"/>
                </a:solidFill>
              </a:rPr>
            </a:br>
            <a:r>
              <a:rPr lang="ru-RU" sz="1200" dirty="0">
                <a:solidFill>
                  <a:srgbClr val="706F6F"/>
                </a:solidFill>
              </a:rPr>
              <a:t>для ключевых участников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2466" y="1821254"/>
            <a:ext cx="2481047" cy="2846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681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Технологический центр «</a:t>
            </a:r>
            <a:r>
              <a:rPr lang="ru-RU" sz="1400" b="1" dirty="0" err="1">
                <a:solidFill>
                  <a:prstClr val="white"/>
                </a:solidFill>
                <a:cs typeface="Arial" panose="020B0604020202020204" pitchFamily="34" charset="0"/>
              </a:rPr>
              <a:t>Бажен</a:t>
            </a:r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745758" y="2380661"/>
            <a:ext cx="1518285" cy="923925"/>
            <a:chOff x="8994317" y="3174213"/>
            <a:chExt cx="2024380" cy="12319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994317" y="3429000"/>
              <a:ext cx="2024380" cy="977113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24785" y="3726024"/>
              <a:ext cx="156344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681"/>
              <a:r>
                <a:rPr lang="ru-RU" sz="1400" b="1" dirty="0">
                  <a:solidFill>
                    <a:srgbClr val="7F7F7F"/>
                  </a:solidFill>
                  <a:cs typeface="Arial" panose="020B0604020202020204" pitchFamily="34" charset="0"/>
                </a:rPr>
                <a:t>Инвесторы</a:t>
              </a:r>
              <a:endParaRPr lang="ru-RU" sz="1100" b="1" dirty="0">
                <a:solidFill>
                  <a:srgbClr val="7F7F7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9713613" y="3174213"/>
              <a:ext cx="585788" cy="588963"/>
              <a:chOff x="5802313" y="5113338"/>
              <a:chExt cx="585788" cy="588963"/>
            </a:xfrm>
          </p:grpSpPr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5802313" y="5113338"/>
                <a:ext cx="585788" cy="588963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972176" y="5227638"/>
                <a:ext cx="309563" cy="184150"/>
              </a:xfrm>
              <a:custGeom>
                <a:avLst/>
                <a:gdLst>
                  <a:gd name="T0" fmla="*/ 128 w 128"/>
                  <a:gd name="T1" fmla="*/ 76 h 76"/>
                  <a:gd name="T2" fmla="*/ 52 w 128"/>
                  <a:gd name="T3" fmla="*/ 0 h 76"/>
                  <a:gd name="T4" fmla="*/ 0 w 128"/>
                  <a:gd name="T5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76">
                    <a:moveTo>
                      <a:pt x="128" y="76"/>
                    </a:moveTo>
                    <a:cubicBezTo>
                      <a:pt x="128" y="34"/>
                      <a:pt x="94" y="0"/>
                      <a:pt x="52" y="0"/>
                    </a:cubicBezTo>
                    <a:cubicBezTo>
                      <a:pt x="32" y="0"/>
                      <a:pt x="14" y="8"/>
                      <a:pt x="0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915026" y="5405438"/>
                <a:ext cx="306388" cy="184150"/>
              </a:xfrm>
              <a:custGeom>
                <a:avLst/>
                <a:gdLst>
                  <a:gd name="T0" fmla="*/ 0 w 127"/>
                  <a:gd name="T1" fmla="*/ 0 h 76"/>
                  <a:gd name="T2" fmla="*/ 76 w 127"/>
                  <a:gd name="T3" fmla="*/ 76 h 76"/>
                  <a:gd name="T4" fmla="*/ 126 w 127"/>
                  <a:gd name="T5" fmla="*/ 57 h 76"/>
                  <a:gd name="T6" fmla="*/ 127 w 127"/>
                  <a:gd name="T7" fmla="*/ 5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76">
                    <a:moveTo>
                      <a:pt x="0" y="0"/>
                    </a:moveTo>
                    <a:cubicBezTo>
                      <a:pt x="0" y="42"/>
                      <a:pt x="34" y="76"/>
                      <a:pt x="76" y="76"/>
                    </a:cubicBezTo>
                    <a:cubicBezTo>
                      <a:pt x="95" y="76"/>
                      <a:pt x="112" y="69"/>
                      <a:pt x="126" y="57"/>
                    </a:cubicBezTo>
                    <a:cubicBezTo>
                      <a:pt x="126" y="57"/>
                      <a:pt x="127" y="56"/>
                      <a:pt x="127" y="56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5867401" y="5330825"/>
                <a:ext cx="95250" cy="80963"/>
              </a:xfrm>
              <a:custGeom>
                <a:avLst/>
                <a:gdLst>
                  <a:gd name="T0" fmla="*/ 0 w 60"/>
                  <a:gd name="T1" fmla="*/ 51 h 51"/>
                  <a:gd name="T2" fmla="*/ 30 w 60"/>
                  <a:gd name="T3" fmla="*/ 0 h 51"/>
                  <a:gd name="T4" fmla="*/ 60 w 60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1">
                    <a:moveTo>
                      <a:pt x="0" y="51"/>
                    </a:moveTo>
                    <a:lnTo>
                      <a:pt x="30" y="0"/>
                    </a:lnTo>
                    <a:lnTo>
                      <a:pt x="60" y="51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6238876" y="5405438"/>
                <a:ext cx="85725" cy="73025"/>
              </a:xfrm>
              <a:custGeom>
                <a:avLst/>
                <a:gdLst>
                  <a:gd name="T0" fmla="*/ 54 w 54"/>
                  <a:gd name="T1" fmla="*/ 0 h 46"/>
                  <a:gd name="T2" fmla="*/ 27 w 54"/>
                  <a:gd name="T3" fmla="*/ 46 h 46"/>
                  <a:gd name="T4" fmla="*/ 0 w 54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46">
                    <a:moveTo>
                      <a:pt x="54" y="0"/>
                    </a:moveTo>
                    <a:lnTo>
                      <a:pt x="27" y="4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6064251" y="5321300"/>
                <a:ext cx="0" cy="179388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6038851" y="5321300"/>
                <a:ext cx="117475" cy="90488"/>
              </a:xfrm>
              <a:custGeom>
                <a:avLst/>
                <a:gdLst>
                  <a:gd name="T0" fmla="*/ 11 w 49"/>
                  <a:gd name="T1" fmla="*/ 0 h 37"/>
                  <a:gd name="T2" fmla="*/ 31 w 49"/>
                  <a:gd name="T3" fmla="*/ 0 h 37"/>
                  <a:gd name="T4" fmla="*/ 49 w 49"/>
                  <a:gd name="T5" fmla="*/ 19 h 37"/>
                  <a:gd name="T6" fmla="*/ 31 w 49"/>
                  <a:gd name="T7" fmla="*/ 37 h 37"/>
                  <a:gd name="T8" fmla="*/ 0 w 4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1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1" y="0"/>
                      <a:pt x="49" y="9"/>
                      <a:pt x="49" y="19"/>
                    </a:cubicBezTo>
                    <a:cubicBezTo>
                      <a:pt x="49" y="29"/>
                      <a:pt x="41" y="37"/>
                      <a:pt x="31" y="37"/>
                    </a:cubicBezTo>
                    <a:cubicBezTo>
                      <a:pt x="0" y="37"/>
                      <a:pt x="0" y="37"/>
                      <a:pt x="0" y="3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>
                <a:off x="6038851" y="5456238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826170" y="2261119"/>
            <a:ext cx="1518285" cy="1043466"/>
            <a:chOff x="1101531" y="3014825"/>
            <a:chExt cx="2024380" cy="13912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01531" y="3429000"/>
              <a:ext cx="2024380" cy="977113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9758" y="3594392"/>
              <a:ext cx="1973879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681"/>
              <a:r>
                <a:rPr lang="ru-RU" sz="1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Разработчики инноваций</a:t>
              </a: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812202" y="3014825"/>
              <a:ext cx="587375" cy="585788"/>
              <a:chOff x="10383838" y="2782888"/>
              <a:chExt cx="587375" cy="585788"/>
            </a:xfrm>
          </p:grpSpPr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>
                <a:off x="10383838" y="2782888"/>
                <a:ext cx="587375" cy="585788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0577513" y="3201988"/>
                <a:ext cx="236537" cy="42863"/>
              </a:xfrm>
              <a:custGeom>
                <a:avLst/>
                <a:gdLst>
                  <a:gd name="T0" fmla="*/ 93 w 98"/>
                  <a:gd name="T1" fmla="*/ 18 h 18"/>
                  <a:gd name="T2" fmla="*/ 5 w 98"/>
                  <a:gd name="T3" fmla="*/ 18 h 18"/>
                  <a:gd name="T4" fmla="*/ 0 w 98"/>
                  <a:gd name="T5" fmla="*/ 13 h 18"/>
                  <a:gd name="T6" fmla="*/ 0 w 98"/>
                  <a:gd name="T7" fmla="*/ 5 h 18"/>
                  <a:gd name="T8" fmla="*/ 5 w 98"/>
                  <a:gd name="T9" fmla="*/ 0 h 18"/>
                  <a:gd name="T10" fmla="*/ 93 w 98"/>
                  <a:gd name="T11" fmla="*/ 0 h 18"/>
                  <a:gd name="T12" fmla="*/ 98 w 98"/>
                  <a:gd name="T13" fmla="*/ 5 h 18"/>
                  <a:gd name="T14" fmla="*/ 98 w 98"/>
                  <a:gd name="T15" fmla="*/ 13 h 18"/>
                  <a:gd name="T16" fmla="*/ 93 w 9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8">
                    <a:moveTo>
                      <a:pt x="93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2" y="18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8" y="2"/>
                      <a:pt x="98" y="5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6"/>
                      <a:pt x="96" y="18"/>
                      <a:pt x="93" y="1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639425" y="3108326"/>
                <a:ext cx="125412" cy="19050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1" y="0"/>
                      <a:pt x="52" y="2"/>
                      <a:pt x="52" y="4"/>
                    </a:cubicBezTo>
                    <a:cubicBezTo>
                      <a:pt x="52" y="7"/>
                      <a:pt x="51" y="8"/>
                      <a:pt x="48" y="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0610850" y="3117851"/>
                <a:ext cx="28575" cy="0"/>
              </a:xfrm>
              <a:prstGeom prst="lin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10675938" y="2898776"/>
                <a:ext cx="53975" cy="84138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658475" y="2881313"/>
                <a:ext cx="87312" cy="17463"/>
              </a:xfrm>
              <a:custGeom>
                <a:avLst/>
                <a:gdLst>
                  <a:gd name="T0" fmla="*/ 32 w 36"/>
                  <a:gd name="T1" fmla="*/ 7 h 7"/>
                  <a:gd name="T2" fmla="*/ 4 w 36"/>
                  <a:gd name="T3" fmla="*/ 7 h 7"/>
                  <a:gd name="T4" fmla="*/ 0 w 36"/>
                  <a:gd name="T5" fmla="*/ 4 h 7"/>
                  <a:gd name="T6" fmla="*/ 4 w 36"/>
                  <a:gd name="T7" fmla="*/ 0 h 7"/>
                  <a:gd name="T8" fmla="*/ 32 w 36"/>
                  <a:gd name="T9" fmla="*/ 0 h 7"/>
                  <a:gd name="T10" fmla="*/ 36 w 36"/>
                  <a:gd name="T11" fmla="*/ 4 h 7"/>
                  <a:gd name="T12" fmla="*/ 32 w 36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">
                    <a:moveTo>
                      <a:pt x="3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6"/>
                      <a:pt x="34" y="7"/>
                      <a:pt x="32" y="7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52"/>
              <p:cNvSpPr>
                <a:spLocks noChangeArrowheads="1"/>
              </p:cNvSpPr>
              <p:nvPr/>
            </p:nvSpPr>
            <p:spPr bwMode="auto">
              <a:xfrm>
                <a:off x="10542588" y="2933701"/>
                <a:ext cx="90487" cy="904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541000" y="2998788"/>
                <a:ext cx="134937" cy="203200"/>
              </a:xfrm>
              <a:custGeom>
                <a:avLst/>
                <a:gdLst>
                  <a:gd name="T0" fmla="*/ 18 w 56"/>
                  <a:gd name="T1" fmla="*/ 21 h 84"/>
                  <a:gd name="T2" fmla="*/ 19 w 56"/>
                  <a:gd name="T3" fmla="*/ 10 h 84"/>
                  <a:gd name="T4" fmla="*/ 4 w 56"/>
                  <a:gd name="T5" fmla="*/ 0 h 84"/>
                  <a:gd name="T6" fmla="*/ 0 w 56"/>
                  <a:gd name="T7" fmla="*/ 21 h 84"/>
                  <a:gd name="T8" fmla="*/ 32 w 56"/>
                  <a:gd name="T9" fmla="*/ 73 h 84"/>
                  <a:gd name="T10" fmla="*/ 32 w 56"/>
                  <a:gd name="T11" fmla="*/ 84 h 84"/>
                  <a:gd name="T12" fmla="*/ 56 w 56"/>
                  <a:gd name="T13" fmla="*/ 84 h 84"/>
                  <a:gd name="T14" fmla="*/ 56 w 56"/>
                  <a:gd name="T15" fmla="*/ 61 h 84"/>
                  <a:gd name="T16" fmla="*/ 18 w 56"/>
                  <a:gd name="T17" fmla="*/ 2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4">
                    <a:moveTo>
                      <a:pt x="18" y="21"/>
                    </a:moveTo>
                    <a:cubicBezTo>
                      <a:pt x="18" y="17"/>
                      <a:pt x="18" y="13"/>
                      <a:pt x="19" y="10"/>
                    </a:cubicBezTo>
                    <a:cubicBezTo>
                      <a:pt x="13" y="10"/>
                      <a:pt x="7" y="6"/>
                      <a:pt x="4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0" y="44"/>
                      <a:pt x="13" y="63"/>
                      <a:pt x="32" y="73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35" y="60"/>
                      <a:pt x="18" y="43"/>
                      <a:pt x="18" y="2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601325" y="2913063"/>
                <a:ext cx="74612" cy="55563"/>
              </a:xfrm>
              <a:custGeom>
                <a:avLst/>
                <a:gdLst>
                  <a:gd name="T0" fmla="*/ 0 w 31"/>
                  <a:gd name="T1" fmla="*/ 10 h 23"/>
                  <a:gd name="T2" fmla="*/ 13 w 31"/>
                  <a:gd name="T3" fmla="*/ 23 h 23"/>
                  <a:gd name="T4" fmla="*/ 31 w 31"/>
                  <a:gd name="T5" fmla="*/ 18 h 23"/>
                  <a:gd name="T6" fmla="*/ 31 w 31"/>
                  <a:gd name="T7" fmla="*/ 0 h 23"/>
                  <a:gd name="T8" fmla="*/ 0 w 31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0" y="10"/>
                    </a:moveTo>
                    <a:cubicBezTo>
                      <a:pt x="6" y="12"/>
                      <a:pt x="11" y="17"/>
                      <a:pt x="13" y="23"/>
                    </a:cubicBezTo>
                    <a:cubicBezTo>
                      <a:pt x="18" y="20"/>
                      <a:pt x="25" y="18"/>
                      <a:pt x="31" y="1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9" y="4"/>
                      <a:pt x="0" y="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55"/>
              <p:cNvSpPr>
                <a:spLocks noChangeArrowheads="1"/>
              </p:cNvSpPr>
              <p:nvPr/>
            </p:nvSpPr>
            <p:spPr bwMode="auto">
              <a:xfrm>
                <a:off x="10561638" y="2951163"/>
                <a:ext cx="53975" cy="523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10683875" y="2982913"/>
                <a:ext cx="38100" cy="41275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0690225" y="3024188"/>
                <a:ext cx="23812" cy="39688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13 h 17"/>
                  <a:gd name="T4" fmla="*/ 5 w 10"/>
                  <a:gd name="T5" fmla="*/ 17 h 17"/>
                  <a:gd name="T6" fmla="*/ 10 w 10"/>
                  <a:gd name="T7" fmla="*/ 13 h 17"/>
                  <a:gd name="T8" fmla="*/ 10 w 10"/>
                  <a:gd name="T9" fmla="*/ 0 h 17"/>
                  <a:gd name="T10" fmla="*/ 0 w 1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8" y="17"/>
                      <a:pt x="10" y="15"/>
                      <a:pt x="10" y="1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8" name="Прямоугольник 107"/>
          <p:cNvSpPr/>
          <p:nvPr/>
        </p:nvSpPr>
        <p:spPr>
          <a:xfrm>
            <a:off x="3681538" y="915853"/>
            <a:ext cx="1879340" cy="238525"/>
          </a:xfrm>
          <a:prstGeom prst="rect">
            <a:avLst/>
          </a:prstGeom>
        </p:spPr>
        <p:txBody>
          <a:bodyPr wrap="none" lIns="68570" tIns="34289" rIns="68570" bIns="34289">
            <a:spAutoFit/>
          </a:bodyPr>
          <a:lstStyle/>
          <a:p>
            <a:pPr algn="ctr" defTabSz="685681"/>
            <a:r>
              <a:rPr lang="ru-RU" sz="1100" b="1" dirty="0">
                <a:solidFill>
                  <a:prstClr val="white"/>
                </a:solidFill>
                <a:cs typeface="Arial" panose="020B0604020202020204" pitchFamily="34" charset="0"/>
              </a:rPr>
              <a:t>Национальный проект «</a:t>
            </a:r>
            <a:r>
              <a:rPr lang="ru-RU" sz="1100" b="1" dirty="0" err="1">
                <a:solidFill>
                  <a:prstClr val="white"/>
                </a:solidFill>
                <a:cs typeface="Arial" panose="020B0604020202020204" pitchFamily="34" charset="0"/>
              </a:rPr>
              <a:t>Бажен</a:t>
            </a:r>
            <a:r>
              <a:rPr lang="ru-RU" sz="1100" b="1" dirty="0">
                <a:solidFill>
                  <a:prstClr val="white"/>
                </a:solidFill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3815074" y="2312410"/>
            <a:ext cx="1518285" cy="963638"/>
            <a:chOff x="9780165" y="2668357"/>
            <a:chExt cx="2024380" cy="1284851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9780165" y="2976095"/>
              <a:ext cx="2024380" cy="977113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0021317" y="3280862"/>
              <a:ext cx="149192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681"/>
              <a:r>
                <a:rPr lang="ru-RU" sz="1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Государство</a:t>
              </a:r>
              <a:endParaRPr lang="ru-RU" sz="1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10498668" y="2668357"/>
              <a:ext cx="587375" cy="592138"/>
              <a:chOff x="5832475" y="1208088"/>
              <a:chExt cx="587375" cy="592138"/>
            </a:xfrm>
          </p:grpSpPr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5832475" y="1208088"/>
                <a:ext cx="587375" cy="592138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6056313" y="1636713"/>
                <a:ext cx="74612" cy="96838"/>
              </a:xfrm>
              <a:custGeom>
                <a:avLst/>
                <a:gdLst>
                  <a:gd name="T0" fmla="*/ 21 w 31"/>
                  <a:gd name="T1" fmla="*/ 0 h 40"/>
                  <a:gd name="T2" fmla="*/ 21 w 31"/>
                  <a:gd name="T3" fmla="*/ 4 h 40"/>
                  <a:gd name="T4" fmla="*/ 0 w 31"/>
                  <a:gd name="T5" fmla="*/ 22 h 40"/>
                  <a:gd name="T6" fmla="*/ 31 w 31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">
                    <a:moveTo>
                      <a:pt x="21" y="0"/>
                    </a:moveTo>
                    <a:cubicBezTo>
                      <a:pt x="21" y="2"/>
                      <a:pt x="21" y="2"/>
                      <a:pt x="21" y="4"/>
                    </a:cubicBezTo>
                    <a:cubicBezTo>
                      <a:pt x="18" y="15"/>
                      <a:pt x="0" y="18"/>
                      <a:pt x="0" y="22"/>
                    </a:cubicBezTo>
                    <a:cubicBezTo>
                      <a:pt x="0" y="26"/>
                      <a:pt x="15" y="40"/>
                      <a:pt x="31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6019800" y="1581150"/>
                <a:ext cx="58737" cy="76200"/>
              </a:xfrm>
              <a:custGeom>
                <a:avLst/>
                <a:gdLst>
                  <a:gd name="T0" fmla="*/ 15 w 24"/>
                  <a:gd name="T1" fmla="*/ 0 h 31"/>
                  <a:gd name="T2" fmla="*/ 2 w 24"/>
                  <a:gd name="T3" fmla="*/ 13 h 31"/>
                  <a:gd name="T4" fmla="*/ 11 w 24"/>
                  <a:gd name="T5" fmla="*/ 28 h 31"/>
                  <a:gd name="T6" fmla="*/ 21 w 24"/>
                  <a:gd name="T7" fmla="*/ 28 h 31"/>
                  <a:gd name="T8" fmla="*/ 24 w 24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5" y="0"/>
                    </a:moveTo>
                    <a:cubicBezTo>
                      <a:pt x="10" y="2"/>
                      <a:pt x="4" y="6"/>
                      <a:pt x="2" y="13"/>
                    </a:cubicBezTo>
                    <a:cubicBezTo>
                      <a:pt x="0" y="23"/>
                      <a:pt x="11" y="28"/>
                      <a:pt x="11" y="28"/>
                    </a:cubicBezTo>
                    <a:cubicBezTo>
                      <a:pt x="11" y="28"/>
                      <a:pt x="17" y="31"/>
                      <a:pt x="21" y="28"/>
                    </a:cubicBezTo>
                    <a:cubicBezTo>
                      <a:pt x="23" y="27"/>
                      <a:pt x="23" y="24"/>
                      <a:pt x="24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5878513" y="1350963"/>
                <a:ext cx="177800" cy="209550"/>
              </a:xfrm>
              <a:custGeom>
                <a:avLst/>
                <a:gdLst>
                  <a:gd name="T0" fmla="*/ 74 w 74"/>
                  <a:gd name="T1" fmla="*/ 55 h 86"/>
                  <a:gd name="T2" fmla="*/ 68 w 74"/>
                  <a:gd name="T3" fmla="*/ 42 h 86"/>
                  <a:gd name="T4" fmla="*/ 29 w 74"/>
                  <a:gd name="T5" fmla="*/ 0 h 86"/>
                  <a:gd name="T6" fmla="*/ 31 w 74"/>
                  <a:gd name="T7" fmla="*/ 76 h 86"/>
                  <a:gd name="T8" fmla="*/ 53 w 74"/>
                  <a:gd name="T9" fmla="*/ 86 h 86"/>
                  <a:gd name="T10" fmla="*/ 66 w 74"/>
                  <a:gd name="T11" fmla="*/ 83 h 86"/>
                  <a:gd name="T12" fmla="*/ 74 w 74"/>
                  <a:gd name="T13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86">
                    <a:moveTo>
                      <a:pt x="74" y="55"/>
                    </a:moveTo>
                    <a:cubicBezTo>
                      <a:pt x="69" y="52"/>
                      <a:pt x="68" y="42"/>
                      <a:pt x="68" y="4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0" y="47"/>
                      <a:pt x="31" y="76"/>
                    </a:cubicBezTo>
                    <a:cubicBezTo>
                      <a:pt x="37" y="82"/>
                      <a:pt x="45" y="85"/>
                      <a:pt x="53" y="86"/>
                    </a:cubicBezTo>
                    <a:cubicBezTo>
                      <a:pt x="58" y="86"/>
                      <a:pt x="62" y="85"/>
                      <a:pt x="66" y="83"/>
                    </a:cubicBezTo>
                    <a:cubicBezTo>
                      <a:pt x="69" y="81"/>
                      <a:pt x="71" y="78"/>
                      <a:pt x="74" y="7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6024563" y="1371600"/>
                <a:ext cx="106362" cy="96838"/>
              </a:xfrm>
              <a:custGeom>
                <a:avLst/>
                <a:gdLst>
                  <a:gd name="T0" fmla="*/ 44 w 44"/>
                  <a:gd name="T1" fmla="*/ 28 h 40"/>
                  <a:gd name="T2" fmla="*/ 20 w 44"/>
                  <a:gd name="T3" fmla="*/ 2 h 40"/>
                  <a:gd name="T4" fmla="*/ 9 w 44"/>
                  <a:gd name="T5" fmla="*/ 6 h 40"/>
                  <a:gd name="T6" fmla="*/ 0 w 44"/>
                  <a:gd name="T7" fmla="*/ 13 h 40"/>
                  <a:gd name="T8" fmla="*/ 10 w 44"/>
                  <a:gd name="T9" fmla="*/ 13 h 40"/>
                  <a:gd name="T10" fmla="*/ 23 w 44"/>
                  <a:gd name="T11" fmla="*/ 27 h 40"/>
                  <a:gd name="T12" fmla="*/ 22 w 44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44" y="28"/>
                    </a:moveTo>
                    <a:cubicBezTo>
                      <a:pt x="44" y="28"/>
                      <a:pt x="37" y="6"/>
                      <a:pt x="20" y="2"/>
                    </a:cubicBezTo>
                    <a:cubicBezTo>
                      <a:pt x="20" y="2"/>
                      <a:pt x="13" y="0"/>
                      <a:pt x="9" y="6"/>
                    </a:cubicBezTo>
                    <a:cubicBezTo>
                      <a:pt x="9" y="6"/>
                      <a:pt x="1" y="7"/>
                      <a:pt x="0" y="13"/>
                    </a:cubicBezTo>
                    <a:cubicBezTo>
                      <a:pt x="0" y="13"/>
                      <a:pt x="7" y="11"/>
                      <a:pt x="10" y="13"/>
                    </a:cubicBezTo>
                    <a:cubicBezTo>
                      <a:pt x="10" y="13"/>
                      <a:pt x="22" y="19"/>
                      <a:pt x="23" y="27"/>
                    </a:cubicBezTo>
                    <a:cubicBezTo>
                      <a:pt x="24" y="31"/>
                      <a:pt x="24" y="36"/>
                      <a:pt x="22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H="1">
                <a:off x="5999163" y="1641475"/>
                <a:ext cx="36512" cy="3016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9"/>
              <p:cNvSpPr>
                <a:spLocks noChangeShapeType="1"/>
              </p:cNvSpPr>
              <p:nvPr/>
            </p:nvSpPr>
            <p:spPr bwMode="auto">
              <a:xfrm>
                <a:off x="6226175" y="1641475"/>
                <a:ext cx="38100" cy="3016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>
                <a:off x="5935663" y="1595438"/>
                <a:ext cx="77787" cy="9525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1"/>
              <p:cNvSpPr>
                <a:spLocks/>
              </p:cNvSpPr>
              <p:nvPr/>
            </p:nvSpPr>
            <p:spPr bwMode="auto">
              <a:xfrm>
                <a:off x="6129338" y="1636713"/>
                <a:ext cx="74612" cy="96838"/>
              </a:xfrm>
              <a:custGeom>
                <a:avLst/>
                <a:gdLst>
                  <a:gd name="T0" fmla="*/ 9 w 31"/>
                  <a:gd name="T1" fmla="*/ 0 h 40"/>
                  <a:gd name="T2" fmla="*/ 10 w 31"/>
                  <a:gd name="T3" fmla="*/ 4 h 40"/>
                  <a:gd name="T4" fmla="*/ 31 w 31"/>
                  <a:gd name="T5" fmla="*/ 22 h 40"/>
                  <a:gd name="T6" fmla="*/ 0 w 31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">
                    <a:moveTo>
                      <a:pt x="9" y="0"/>
                    </a:moveTo>
                    <a:cubicBezTo>
                      <a:pt x="9" y="2"/>
                      <a:pt x="10" y="2"/>
                      <a:pt x="10" y="4"/>
                    </a:cubicBezTo>
                    <a:cubicBezTo>
                      <a:pt x="13" y="15"/>
                      <a:pt x="31" y="18"/>
                      <a:pt x="31" y="22"/>
                    </a:cubicBezTo>
                    <a:cubicBezTo>
                      <a:pt x="31" y="26"/>
                      <a:pt x="16" y="40"/>
                      <a:pt x="0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2"/>
              <p:cNvSpPr>
                <a:spLocks/>
              </p:cNvSpPr>
              <p:nvPr/>
            </p:nvSpPr>
            <p:spPr bwMode="auto">
              <a:xfrm>
                <a:off x="6181725" y="1581150"/>
                <a:ext cx="58737" cy="76200"/>
              </a:xfrm>
              <a:custGeom>
                <a:avLst/>
                <a:gdLst>
                  <a:gd name="T0" fmla="*/ 9 w 24"/>
                  <a:gd name="T1" fmla="*/ 0 h 31"/>
                  <a:gd name="T2" fmla="*/ 21 w 24"/>
                  <a:gd name="T3" fmla="*/ 13 h 31"/>
                  <a:gd name="T4" fmla="*/ 13 w 24"/>
                  <a:gd name="T5" fmla="*/ 28 h 31"/>
                  <a:gd name="T6" fmla="*/ 3 w 24"/>
                  <a:gd name="T7" fmla="*/ 28 h 31"/>
                  <a:gd name="T8" fmla="*/ 0 w 24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9" y="0"/>
                    </a:moveTo>
                    <a:cubicBezTo>
                      <a:pt x="14" y="2"/>
                      <a:pt x="20" y="6"/>
                      <a:pt x="21" y="13"/>
                    </a:cubicBezTo>
                    <a:cubicBezTo>
                      <a:pt x="24" y="23"/>
                      <a:pt x="13" y="28"/>
                      <a:pt x="13" y="28"/>
                    </a:cubicBezTo>
                    <a:cubicBezTo>
                      <a:pt x="13" y="28"/>
                      <a:pt x="7" y="31"/>
                      <a:pt x="3" y="28"/>
                    </a:cubicBezTo>
                    <a:cubicBezTo>
                      <a:pt x="1" y="27"/>
                      <a:pt x="1" y="24"/>
                      <a:pt x="0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"/>
              <p:cNvSpPr>
                <a:spLocks/>
              </p:cNvSpPr>
              <p:nvPr/>
            </p:nvSpPr>
            <p:spPr bwMode="auto">
              <a:xfrm>
                <a:off x="6203950" y="1350963"/>
                <a:ext cx="179387" cy="209550"/>
              </a:xfrm>
              <a:custGeom>
                <a:avLst/>
                <a:gdLst>
                  <a:gd name="T0" fmla="*/ 0 w 74"/>
                  <a:gd name="T1" fmla="*/ 55 h 86"/>
                  <a:gd name="T2" fmla="*/ 6 w 74"/>
                  <a:gd name="T3" fmla="*/ 42 h 86"/>
                  <a:gd name="T4" fmla="*/ 45 w 74"/>
                  <a:gd name="T5" fmla="*/ 0 h 86"/>
                  <a:gd name="T6" fmla="*/ 43 w 74"/>
                  <a:gd name="T7" fmla="*/ 76 h 86"/>
                  <a:gd name="T8" fmla="*/ 20 w 74"/>
                  <a:gd name="T9" fmla="*/ 86 h 86"/>
                  <a:gd name="T10" fmla="*/ 8 w 74"/>
                  <a:gd name="T11" fmla="*/ 83 h 86"/>
                  <a:gd name="T12" fmla="*/ 0 w 74"/>
                  <a:gd name="T13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86">
                    <a:moveTo>
                      <a:pt x="0" y="55"/>
                    </a:moveTo>
                    <a:cubicBezTo>
                      <a:pt x="5" y="52"/>
                      <a:pt x="6" y="42"/>
                      <a:pt x="6" y="4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74" y="47"/>
                      <a:pt x="43" y="76"/>
                    </a:cubicBezTo>
                    <a:cubicBezTo>
                      <a:pt x="37" y="82"/>
                      <a:pt x="29" y="85"/>
                      <a:pt x="20" y="86"/>
                    </a:cubicBezTo>
                    <a:cubicBezTo>
                      <a:pt x="16" y="86"/>
                      <a:pt x="11" y="85"/>
                      <a:pt x="8" y="83"/>
                    </a:cubicBezTo>
                    <a:cubicBezTo>
                      <a:pt x="5" y="81"/>
                      <a:pt x="3" y="78"/>
                      <a:pt x="0" y="7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4"/>
              <p:cNvSpPr>
                <a:spLocks/>
              </p:cNvSpPr>
              <p:nvPr/>
            </p:nvSpPr>
            <p:spPr bwMode="auto">
              <a:xfrm>
                <a:off x="6129338" y="1371600"/>
                <a:ext cx="106362" cy="96838"/>
              </a:xfrm>
              <a:custGeom>
                <a:avLst/>
                <a:gdLst>
                  <a:gd name="T0" fmla="*/ 0 w 44"/>
                  <a:gd name="T1" fmla="*/ 28 h 40"/>
                  <a:gd name="T2" fmla="*/ 24 w 44"/>
                  <a:gd name="T3" fmla="*/ 2 h 40"/>
                  <a:gd name="T4" fmla="*/ 35 w 44"/>
                  <a:gd name="T5" fmla="*/ 6 h 40"/>
                  <a:gd name="T6" fmla="*/ 44 w 44"/>
                  <a:gd name="T7" fmla="*/ 13 h 40"/>
                  <a:gd name="T8" fmla="*/ 34 w 44"/>
                  <a:gd name="T9" fmla="*/ 13 h 40"/>
                  <a:gd name="T10" fmla="*/ 21 w 44"/>
                  <a:gd name="T11" fmla="*/ 27 h 40"/>
                  <a:gd name="T12" fmla="*/ 21 w 44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0" y="28"/>
                    </a:moveTo>
                    <a:cubicBezTo>
                      <a:pt x="0" y="28"/>
                      <a:pt x="7" y="6"/>
                      <a:pt x="24" y="2"/>
                    </a:cubicBezTo>
                    <a:cubicBezTo>
                      <a:pt x="24" y="2"/>
                      <a:pt x="31" y="0"/>
                      <a:pt x="35" y="6"/>
                    </a:cubicBezTo>
                    <a:cubicBezTo>
                      <a:pt x="35" y="6"/>
                      <a:pt x="43" y="7"/>
                      <a:pt x="44" y="13"/>
                    </a:cubicBezTo>
                    <a:cubicBezTo>
                      <a:pt x="44" y="13"/>
                      <a:pt x="37" y="11"/>
                      <a:pt x="34" y="13"/>
                    </a:cubicBezTo>
                    <a:cubicBezTo>
                      <a:pt x="34" y="13"/>
                      <a:pt x="22" y="19"/>
                      <a:pt x="21" y="27"/>
                    </a:cubicBezTo>
                    <a:cubicBezTo>
                      <a:pt x="20" y="31"/>
                      <a:pt x="20" y="36"/>
                      <a:pt x="21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6254750" y="1625600"/>
                <a:ext cx="52387" cy="52388"/>
              </a:xfrm>
              <a:prstGeom prst="ellips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5907088" y="1560513"/>
                <a:ext cx="38100" cy="39688"/>
              </a:xfrm>
              <a:custGeom>
                <a:avLst/>
                <a:gdLst>
                  <a:gd name="T0" fmla="*/ 13 w 16"/>
                  <a:gd name="T1" fmla="*/ 5 h 17"/>
                  <a:gd name="T2" fmla="*/ 12 w 16"/>
                  <a:gd name="T3" fmla="*/ 14 h 17"/>
                  <a:gd name="T4" fmla="*/ 2 w 16"/>
                  <a:gd name="T5" fmla="*/ 13 h 17"/>
                  <a:gd name="T6" fmla="*/ 0 w 16"/>
                  <a:gd name="T7" fmla="*/ 0 h 17"/>
                  <a:gd name="T8" fmla="*/ 13 w 16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3" y="5"/>
                    </a:moveTo>
                    <a:cubicBezTo>
                      <a:pt x="16" y="8"/>
                      <a:pt x="15" y="12"/>
                      <a:pt x="12" y="14"/>
                    </a:cubicBezTo>
                    <a:cubicBezTo>
                      <a:pt x="9" y="17"/>
                      <a:pt x="5" y="16"/>
                      <a:pt x="2" y="13"/>
                    </a:cubicBezTo>
                    <a:cubicBezTo>
                      <a:pt x="0" y="10"/>
                      <a:pt x="0" y="0"/>
                      <a:pt x="0" y="0"/>
                    </a:cubicBezTo>
                    <a:cubicBezTo>
                      <a:pt x="0" y="0"/>
                      <a:pt x="11" y="2"/>
                      <a:pt x="13" y="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6056313" y="1468438"/>
                <a:ext cx="147637" cy="184150"/>
              </a:xfrm>
              <a:custGeom>
                <a:avLst/>
                <a:gdLst>
                  <a:gd name="T0" fmla="*/ 30 w 61"/>
                  <a:gd name="T1" fmla="*/ 0 h 76"/>
                  <a:gd name="T2" fmla="*/ 52 w 61"/>
                  <a:gd name="T3" fmla="*/ 0 h 76"/>
                  <a:gd name="T4" fmla="*/ 61 w 61"/>
                  <a:gd name="T5" fmla="*/ 0 h 76"/>
                  <a:gd name="T6" fmla="*/ 61 w 61"/>
                  <a:gd name="T7" fmla="*/ 59 h 76"/>
                  <a:gd name="T8" fmla="*/ 58 w 61"/>
                  <a:gd name="T9" fmla="*/ 65 h 76"/>
                  <a:gd name="T10" fmla="*/ 44 w 61"/>
                  <a:gd name="T11" fmla="*/ 69 h 76"/>
                  <a:gd name="T12" fmla="*/ 30 w 61"/>
                  <a:gd name="T13" fmla="*/ 76 h 76"/>
                  <a:gd name="T14" fmla="*/ 17 w 61"/>
                  <a:gd name="T15" fmla="*/ 69 h 76"/>
                  <a:gd name="T16" fmla="*/ 3 w 61"/>
                  <a:gd name="T17" fmla="*/ 65 h 76"/>
                  <a:gd name="T18" fmla="*/ 0 w 61"/>
                  <a:gd name="T19" fmla="*/ 59 h 76"/>
                  <a:gd name="T20" fmla="*/ 0 w 61"/>
                  <a:gd name="T21" fmla="*/ 0 h 76"/>
                  <a:gd name="T22" fmla="*/ 9 w 61"/>
                  <a:gd name="T23" fmla="*/ 0 h 76"/>
                  <a:gd name="T24" fmla="*/ 30 w 61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76">
                    <a:moveTo>
                      <a:pt x="3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61"/>
                      <a:pt x="60" y="64"/>
                      <a:pt x="58" y="65"/>
                    </a:cubicBezTo>
                    <a:cubicBezTo>
                      <a:pt x="55" y="68"/>
                      <a:pt x="48" y="68"/>
                      <a:pt x="44" y="69"/>
                    </a:cubicBezTo>
                    <a:cubicBezTo>
                      <a:pt x="39" y="70"/>
                      <a:pt x="34" y="72"/>
                      <a:pt x="30" y="76"/>
                    </a:cubicBezTo>
                    <a:cubicBezTo>
                      <a:pt x="26" y="72"/>
                      <a:pt x="22" y="70"/>
                      <a:pt x="17" y="69"/>
                    </a:cubicBezTo>
                    <a:cubicBezTo>
                      <a:pt x="13" y="68"/>
                      <a:pt x="6" y="68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>
                <a:off x="6129338" y="1274763"/>
                <a:ext cx="0" cy="2381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29"/>
              <p:cNvSpPr>
                <a:spLocks noChangeShapeType="1"/>
              </p:cNvSpPr>
              <p:nvPr/>
            </p:nvSpPr>
            <p:spPr bwMode="auto">
              <a:xfrm>
                <a:off x="6119813" y="1281113"/>
                <a:ext cx="19050" cy="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6075363" y="1290638"/>
                <a:ext cx="53975" cy="82550"/>
              </a:xfrm>
              <a:custGeom>
                <a:avLst/>
                <a:gdLst>
                  <a:gd name="T0" fmla="*/ 22 w 22"/>
                  <a:gd name="T1" fmla="*/ 3 h 34"/>
                  <a:gd name="T2" fmla="*/ 4 w 22"/>
                  <a:gd name="T3" fmla="*/ 8 h 34"/>
                  <a:gd name="T4" fmla="*/ 9 w 22"/>
                  <a:gd name="T5" fmla="*/ 29 h 34"/>
                  <a:gd name="T6" fmla="*/ 9 w 22"/>
                  <a:gd name="T7" fmla="*/ 34 h 34"/>
                  <a:gd name="T8" fmla="*/ 22 w 2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22" y="3"/>
                    </a:moveTo>
                    <a:cubicBezTo>
                      <a:pt x="16" y="0"/>
                      <a:pt x="7" y="1"/>
                      <a:pt x="4" y="8"/>
                    </a:cubicBezTo>
                    <a:cubicBezTo>
                      <a:pt x="0" y="15"/>
                      <a:pt x="3" y="23"/>
                      <a:pt x="9" y="29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22" y="34"/>
                      <a:pt x="22" y="34"/>
                      <a:pt x="22" y="34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1"/>
              <p:cNvSpPr>
                <a:spLocks/>
              </p:cNvSpPr>
              <p:nvPr/>
            </p:nvSpPr>
            <p:spPr bwMode="auto">
              <a:xfrm>
                <a:off x="6129338" y="1290638"/>
                <a:ext cx="52387" cy="82550"/>
              </a:xfrm>
              <a:custGeom>
                <a:avLst/>
                <a:gdLst>
                  <a:gd name="T0" fmla="*/ 0 w 22"/>
                  <a:gd name="T1" fmla="*/ 3 h 34"/>
                  <a:gd name="T2" fmla="*/ 19 w 22"/>
                  <a:gd name="T3" fmla="*/ 8 h 34"/>
                  <a:gd name="T4" fmla="*/ 14 w 22"/>
                  <a:gd name="T5" fmla="*/ 29 h 34"/>
                  <a:gd name="T6" fmla="*/ 14 w 22"/>
                  <a:gd name="T7" fmla="*/ 34 h 34"/>
                  <a:gd name="T8" fmla="*/ 0 w 2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0" y="3"/>
                    </a:moveTo>
                    <a:cubicBezTo>
                      <a:pt x="6" y="0"/>
                      <a:pt x="16" y="1"/>
                      <a:pt x="19" y="8"/>
                    </a:cubicBezTo>
                    <a:cubicBezTo>
                      <a:pt x="22" y="15"/>
                      <a:pt x="19" y="23"/>
                      <a:pt x="14" y="29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52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/>
          <p:cNvCxnSpPr/>
          <p:nvPr/>
        </p:nvCxnSpPr>
        <p:spPr>
          <a:xfrm>
            <a:off x="6156176" y="996255"/>
            <a:ext cx="0" cy="2655615"/>
          </a:xfrm>
          <a:prstGeom prst="line">
            <a:avLst/>
          </a:prstGeom>
          <a:ln>
            <a:solidFill>
              <a:srgbClr val="706F6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987824" y="928757"/>
            <a:ext cx="0" cy="2723113"/>
          </a:xfrm>
          <a:prstGeom prst="line">
            <a:avLst/>
          </a:prstGeom>
          <a:ln>
            <a:solidFill>
              <a:srgbClr val="706F6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525732"/>
            <a:ext cx="4142160" cy="221599"/>
          </a:xfrm>
          <a:noFill/>
        </p:spPr>
        <p:txBody>
          <a:bodyPr vert="horz" wrap="none" lIns="0" tIns="0" rIns="0" bIns="0" rtlCol="0" anchor="b" anchorCtr="0">
            <a:spAutoFit/>
          </a:bodyPr>
          <a:lstStyle/>
          <a:p>
            <a:pPr defTabSz="914265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Финальный слайд: Наука – Технологии – Бизнес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53509" y="802104"/>
            <a:ext cx="1518285" cy="894983"/>
            <a:chOff x="6853509" y="812672"/>
            <a:chExt cx="1518285" cy="89498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853509" y="1076622"/>
              <a:ext cx="1518285" cy="631033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48982" y="1256369"/>
              <a:ext cx="11725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681"/>
              <a:r>
                <a:rPr lang="ru-RU" sz="1400" b="1" dirty="0" smtClean="0">
                  <a:cs typeface="Arial" panose="020B0604020202020204" pitchFamily="34" charset="0"/>
                </a:rPr>
                <a:t>Бизнес</a:t>
              </a:r>
              <a:endParaRPr lang="ru-RU" sz="1100" b="1" dirty="0"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438820" y="812672"/>
              <a:ext cx="439341" cy="441722"/>
              <a:chOff x="5802313" y="5113337"/>
              <a:chExt cx="585788" cy="588963"/>
            </a:xfrm>
          </p:grpSpPr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5802313" y="5113337"/>
                <a:ext cx="585788" cy="588963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972176" y="5227638"/>
                <a:ext cx="309563" cy="184150"/>
              </a:xfrm>
              <a:custGeom>
                <a:avLst/>
                <a:gdLst>
                  <a:gd name="T0" fmla="*/ 128 w 128"/>
                  <a:gd name="T1" fmla="*/ 76 h 76"/>
                  <a:gd name="T2" fmla="*/ 52 w 128"/>
                  <a:gd name="T3" fmla="*/ 0 h 76"/>
                  <a:gd name="T4" fmla="*/ 0 w 128"/>
                  <a:gd name="T5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76">
                    <a:moveTo>
                      <a:pt x="128" y="76"/>
                    </a:moveTo>
                    <a:cubicBezTo>
                      <a:pt x="128" y="34"/>
                      <a:pt x="94" y="0"/>
                      <a:pt x="52" y="0"/>
                    </a:cubicBezTo>
                    <a:cubicBezTo>
                      <a:pt x="32" y="0"/>
                      <a:pt x="14" y="8"/>
                      <a:pt x="0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915026" y="5405438"/>
                <a:ext cx="306388" cy="184150"/>
              </a:xfrm>
              <a:custGeom>
                <a:avLst/>
                <a:gdLst>
                  <a:gd name="T0" fmla="*/ 0 w 127"/>
                  <a:gd name="T1" fmla="*/ 0 h 76"/>
                  <a:gd name="T2" fmla="*/ 76 w 127"/>
                  <a:gd name="T3" fmla="*/ 76 h 76"/>
                  <a:gd name="T4" fmla="*/ 126 w 127"/>
                  <a:gd name="T5" fmla="*/ 57 h 76"/>
                  <a:gd name="T6" fmla="*/ 127 w 127"/>
                  <a:gd name="T7" fmla="*/ 5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76">
                    <a:moveTo>
                      <a:pt x="0" y="0"/>
                    </a:moveTo>
                    <a:cubicBezTo>
                      <a:pt x="0" y="42"/>
                      <a:pt x="34" y="76"/>
                      <a:pt x="76" y="76"/>
                    </a:cubicBezTo>
                    <a:cubicBezTo>
                      <a:pt x="95" y="76"/>
                      <a:pt x="112" y="69"/>
                      <a:pt x="126" y="57"/>
                    </a:cubicBezTo>
                    <a:cubicBezTo>
                      <a:pt x="126" y="57"/>
                      <a:pt x="127" y="56"/>
                      <a:pt x="127" y="56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5867401" y="5330825"/>
                <a:ext cx="95250" cy="80963"/>
              </a:xfrm>
              <a:custGeom>
                <a:avLst/>
                <a:gdLst>
                  <a:gd name="T0" fmla="*/ 0 w 60"/>
                  <a:gd name="T1" fmla="*/ 51 h 51"/>
                  <a:gd name="T2" fmla="*/ 30 w 60"/>
                  <a:gd name="T3" fmla="*/ 0 h 51"/>
                  <a:gd name="T4" fmla="*/ 60 w 60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1">
                    <a:moveTo>
                      <a:pt x="0" y="51"/>
                    </a:moveTo>
                    <a:lnTo>
                      <a:pt x="30" y="0"/>
                    </a:lnTo>
                    <a:lnTo>
                      <a:pt x="60" y="51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6238876" y="5405438"/>
                <a:ext cx="85725" cy="73025"/>
              </a:xfrm>
              <a:custGeom>
                <a:avLst/>
                <a:gdLst>
                  <a:gd name="T0" fmla="*/ 54 w 54"/>
                  <a:gd name="T1" fmla="*/ 0 h 46"/>
                  <a:gd name="T2" fmla="*/ 27 w 54"/>
                  <a:gd name="T3" fmla="*/ 46 h 46"/>
                  <a:gd name="T4" fmla="*/ 0 w 54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46">
                    <a:moveTo>
                      <a:pt x="54" y="0"/>
                    </a:moveTo>
                    <a:lnTo>
                      <a:pt x="27" y="4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6064251" y="5321300"/>
                <a:ext cx="0" cy="179388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6038851" y="5321300"/>
                <a:ext cx="117475" cy="90488"/>
              </a:xfrm>
              <a:custGeom>
                <a:avLst/>
                <a:gdLst>
                  <a:gd name="T0" fmla="*/ 11 w 49"/>
                  <a:gd name="T1" fmla="*/ 0 h 37"/>
                  <a:gd name="T2" fmla="*/ 31 w 49"/>
                  <a:gd name="T3" fmla="*/ 0 h 37"/>
                  <a:gd name="T4" fmla="*/ 49 w 49"/>
                  <a:gd name="T5" fmla="*/ 19 h 37"/>
                  <a:gd name="T6" fmla="*/ 31 w 49"/>
                  <a:gd name="T7" fmla="*/ 37 h 37"/>
                  <a:gd name="T8" fmla="*/ 0 w 4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1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1" y="0"/>
                      <a:pt x="49" y="9"/>
                      <a:pt x="49" y="19"/>
                    </a:cubicBezTo>
                    <a:cubicBezTo>
                      <a:pt x="49" y="29"/>
                      <a:pt x="41" y="37"/>
                      <a:pt x="31" y="37"/>
                    </a:cubicBezTo>
                    <a:cubicBezTo>
                      <a:pt x="0" y="37"/>
                      <a:pt x="0" y="37"/>
                      <a:pt x="0" y="3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>
                <a:off x="6038851" y="5456238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600030" y="789455"/>
            <a:ext cx="1518285" cy="918201"/>
            <a:chOff x="1101531" y="3014825"/>
            <a:chExt cx="2024380" cy="122426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01531" y="3428998"/>
              <a:ext cx="2024380" cy="810094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9758" y="3728101"/>
              <a:ext cx="1973879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681"/>
              <a:r>
                <a:rPr lang="ru-RU" sz="1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Наука</a:t>
              </a:r>
              <a:endParaRPr lang="ru-RU" sz="14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812202" y="3014825"/>
              <a:ext cx="587375" cy="585788"/>
              <a:chOff x="10383838" y="2782888"/>
              <a:chExt cx="587375" cy="585788"/>
            </a:xfrm>
          </p:grpSpPr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>
                <a:off x="10383838" y="2782888"/>
                <a:ext cx="587375" cy="585788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0577513" y="3201988"/>
                <a:ext cx="236537" cy="42863"/>
              </a:xfrm>
              <a:custGeom>
                <a:avLst/>
                <a:gdLst>
                  <a:gd name="T0" fmla="*/ 93 w 98"/>
                  <a:gd name="T1" fmla="*/ 18 h 18"/>
                  <a:gd name="T2" fmla="*/ 5 w 98"/>
                  <a:gd name="T3" fmla="*/ 18 h 18"/>
                  <a:gd name="T4" fmla="*/ 0 w 98"/>
                  <a:gd name="T5" fmla="*/ 13 h 18"/>
                  <a:gd name="T6" fmla="*/ 0 w 98"/>
                  <a:gd name="T7" fmla="*/ 5 h 18"/>
                  <a:gd name="T8" fmla="*/ 5 w 98"/>
                  <a:gd name="T9" fmla="*/ 0 h 18"/>
                  <a:gd name="T10" fmla="*/ 93 w 98"/>
                  <a:gd name="T11" fmla="*/ 0 h 18"/>
                  <a:gd name="T12" fmla="*/ 98 w 98"/>
                  <a:gd name="T13" fmla="*/ 5 h 18"/>
                  <a:gd name="T14" fmla="*/ 98 w 98"/>
                  <a:gd name="T15" fmla="*/ 13 h 18"/>
                  <a:gd name="T16" fmla="*/ 93 w 9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8">
                    <a:moveTo>
                      <a:pt x="93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2" y="18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8" y="2"/>
                      <a:pt x="98" y="5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6"/>
                      <a:pt x="96" y="18"/>
                      <a:pt x="93" y="1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639425" y="3108326"/>
                <a:ext cx="125412" cy="19050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1" y="0"/>
                      <a:pt x="52" y="2"/>
                      <a:pt x="52" y="4"/>
                    </a:cubicBezTo>
                    <a:cubicBezTo>
                      <a:pt x="52" y="7"/>
                      <a:pt x="51" y="8"/>
                      <a:pt x="48" y="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0610850" y="3117851"/>
                <a:ext cx="28575" cy="0"/>
              </a:xfrm>
              <a:prstGeom prst="lin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10675938" y="2898776"/>
                <a:ext cx="53975" cy="84138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658475" y="2881313"/>
                <a:ext cx="87312" cy="17463"/>
              </a:xfrm>
              <a:custGeom>
                <a:avLst/>
                <a:gdLst>
                  <a:gd name="T0" fmla="*/ 32 w 36"/>
                  <a:gd name="T1" fmla="*/ 7 h 7"/>
                  <a:gd name="T2" fmla="*/ 4 w 36"/>
                  <a:gd name="T3" fmla="*/ 7 h 7"/>
                  <a:gd name="T4" fmla="*/ 0 w 36"/>
                  <a:gd name="T5" fmla="*/ 4 h 7"/>
                  <a:gd name="T6" fmla="*/ 4 w 36"/>
                  <a:gd name="T7" fmla="*/ 0 h 7"/>
                  <a:gd name="T8" fmla="*/ 32 w 36"/>
                  <a:gd name="T9" fmla="*/ 0 h 7"/>
                  <a:gd name="T10" fmla="*/ 36 w 36"/>
                  <a:gd name="T11" fmla="*/ 4 h 7"/>
                  <a:gd name="T12" fmla="*/ 32 w 36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">
                    <a:moveTo>
                      <a:pt x="3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6"/>
                      <a:pt x="34" y="7"/>
                      <a:pt x="32" y="7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52"/>
              <p:cNvSpPr>
                <a:spLocks noChangeArrowheads="1"/>
              </p:cNvSpPr>
              <p:nvPr/>
            </p:nvSpPr>
            <p:spPr bwMode="auto">
              <a:xfrm>
                <a:off x="10542588" y="2933701"/>
                <a:ext cx="90487" cy="904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541000" y="2998788"/>
                <a:ext cx="134937" cy="203200"/>
              </a:xfrm>
              <a:custGeom>
                <a:avLst/>
                <a:gdLst>
                  <a:gd name="T0" fmla="*/ 18 w 56"/>
                  <a:gd name="T1" fmla="*/ 21 h 84"/>
                  <a:gd name="T2" fmla="*/ 19 w 56"/>
                  <a:gd name="T3" fmla="*/ 10 h 84"/>
                  <a:gd name="T4" fmla="*/ 4 w 56"/>
                  <a:gd name="T5" fmla="*/ 0 h 84"/>
                  <a:gd name="T6" fmla="*/ 0 w 56"/>
                  <a:gd name="T7" fmla="*/ 21 h 84"/>
                  <a:gd name="T8" fmla="*/ 32 w 56"/>
                  <a:gd name="T9" fmla="*/ 73 h 84"/>
                  <a:gd name="T10" fmla="*/ 32 w 56"/>
                  <a:gd name="T11" fmla="*/ 84 h 84"/>
                  <a:gd name="T12" fmla="*/ 56 w 56"/>
                  <a:gd name="T13" fmla="*/ 84 h 84"/>
                  <a:gd name="T14" fmla="*/ 56 w 56"/>
                  <a:gd name="T15" fmla="*/ 61 h 84"/>
                  <a:gd name="T16" fmla="*/ 18 w 56"/>
                  <a:gd name="T17" fmla="*/ 2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4">
                    <a:moveTo>
                      <a:pt x="18" y="21"/>
                    </a:moveTo>
                    <a:cubicBezTo>
                      <a:pt x="18" y="17"/>
                      <a:pt x="18" y="13"/>
                      <a:pt x="19" y="10"/>
                    </a:cubicBezTo>
                    <a:cubicBezTo>
                      <a:pt x="13" y="10"/>
                      <a:pt x="7" y="6"/>
                      <a:pt x="4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0" y="44"/>
                      <a:pt x="13" y="63"/>
                      <a:pt x="32" y="73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35" y="60"/>
                      <a:pt x="18" y="43"/>
                      <a:pt x="18" y="2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601325" y="2913063"/>
                <a:ext cx="74612" cy="55563"/>
              </a:xfrm>
              <a:custGeom>
                <a:avLst/>
                <a:gdLst>
                  <a:gd name="T0" fmla="*/ 0 w 31"/>
                  <a:gd name="T1" fmla="*/ 10 h 23"/>
                  <a:gd name="T2" fmla="*/ 13 w 31"/>
                  <a:gd name="T3" fmla="*/ 23 h 23"/>
                  <a:gd name="T4" fmla="*/ 31 w 31"/>
                  <a:gd name="T5" fmla="*/ 18 h 23"/>
                  <a:gd name="T6" fmla="*/ 31 w 31"/>
                  <a:gd name="T7" fmla="*/ 0 h 23"/>
                  <a:gd name="T8" fmla="*/ 0 w 31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0" y="10"/>
                    </a:moveTo>
                    <a:cubicBezTo>
                      <a:pt x="6" y="12"/>
                      <a:pt x="11" y="17"/>
                      <a:pt x="13" y="23"/>
                    </a:cubicBezTo>
                    <a:cubicBezTo>
                      <a:pt x="18" y="20"/>
                      <a:pt x="25" y="18"/>
                      <a:pt x="31" y="1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9" y="4"/>
                      <a:pt x="0" y="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55"/>
              <p:cNvSpPr>
                <a:spLocks noChangeArrowheads="1"/>
              </p:cNvSpPr>
              <p:nvPr/>
            </p:nvSpPr>
            <p:spPr bwMode="auto">
              <a:xfrm>
                <a:off x="10561638" y="2951163"/>
                <a:ext cx="53975" cy="523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10683875" y="2982913"/>
                <a:ext cx="38100" cy="41275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0690225" y="3024188"/>
                <a:ext cx="23812" cy="39688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13 h 17"/>
                  <a:gd name="T4" fmla="*/ 5 w 10"/>
                  <a:gd name="T5" fmla="*/ 17 h 17"/>
                  <a:gd name="T6" fmla="*/ 10 w 10"/>
                  <a:gd name="T7" fmla="*/ 13 h 17"/>
                  <a:gd name="T8" fmla="*/ 10 w 10"/>
                  <a:gd name="T9" fmla="*/ 0 h 17"/>
                  <a:gd name="T10" fmla="*/ 0 w 1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8" y="17"/>
                      <a:pt x="10" y="15"/>
                      <a:pt x="10" y="1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3904123" y="790600"/>
            <a:ext cx="1518285" cy="917055"/>
            <a:chOff x="3904123" y="790600"/>
            <a:chExt cx="1518285" cy="917055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3904123" y="1076624"/>
              <a:ext cx="1518285" cy="631031"/>
              <a:chOff x="8994317" y="3429000"/>
              <a:chExt cx="2024380" cy="815274"/>
            </a:xfrm>
            <a:solidFill>
              <a:srgbClr val="00B0F0"/>
            </a:solidFill>
          </p:grpSpPr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8994317" y="3429000"/>
                <a:ext cx="2024380" cy="8152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81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9193036" y="3638104"/>
                <a:ext cx="1563445" cy="41036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685681"/>
                <a:r>
                  <a:rPr lang="ru-RU" sz="1400" b="1" dirty="0" smtClean="0">
                    <a:cs typeface="Arial" panose="020B0604020202020204" pitchFamily="34" charset="0"/>
                  </a:rPr>
                  <a:t>Технологии</a:t>
                </a:r>
                <a:endParaRPr lang="ru-RU" sz="1100" b="1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395376" y="790600"/>
              <a:ext cx="439341" cy="441722"/>
              <a:chOff x="1062038" y="2794000"/>
              <a:chExt cx="585788" cy="588963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1062038" y="2794000"/>
                <a:ext cx="585788" cy="588963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0070B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228725" y="2900363"/>
                <a:ext cx="190500" cy="187325"/>
              </a:xfrm>
              <a:custGeom>
                <a:avLst/>
                <a:gdLst>
                  <a:gd name="T0" fmla="*/ 67 w 79"/>
                  <a:gd name="T1" fmla="*/ 40 h 78"/>
                  <a:gd name="T2" fmla="*/ 57 w 79"/>
                  <a:gd name="T3" fmla="*/ 46 h 78"/>
                  <a:gd name="T4" fmla="*/ 53 w 79"/>
                  <a:gd name="T5" fmla="*/ 46 h 78"/>
                  <a:gd name="T6" fmla="*/ 53 w 79"/>
                  <a:gd name="T7" fmla="*/ 25 h 78"/>
                  <a:gd name="T8" fmla="*/ 33 w 79"/>
                  <a:gd name="T9" fmla="*/ 25 h 78"/>
                  <a:gd name="T10" fmla="*/ 33 w 79"/>
                  <a:gd name="T11" fmla="*/ 21 h 78"/>
                  <a:gd name="T12" fmla="*/ 38 w 79"/>
                  <a:gd name="T13" fmla="*/ 11 h 78"/>
                  <a:gd name="T14" fmla="*/ 26 w 79"/>
                  <a:gd name="T15" fmla="*/ 0 h 78"/>
                  <a:gd name="T16" fmla="*/ 15 w 79"/>
                  <a:gd name="T17" fmla="*/ 11 h 78"/>
                  <a:gd name="T18" fmla="*/ 20 w 79"/>
                  <a:gd name="T19" fmla="*/ 21 h 78"/>
                  <a:gd name="T20" fmla="*/ 20 w 79"/>
                  <a:gd name="T21" fmla="*/ 25 h 78"/>
                  <a:gd name="T22" fmla="*/ 6 w 79"/>
                  <a:gd name="T23" fmla="*/ 25 h 78"/>
                  <a:gd name="T24" fmla="*/ 0 w 79"/>
                  <a:gd name="T25" fmla="*/ 32 h 78"/>
                  <a:gd name="T26" fmla="*/ 0 w 79"/>
                  <a:gd name="T27" fmla="*/ 78 h 78"/>
                  <a:gd name="T28" fmla="*/ 0 w 79"/>
                  <a:gd name="T29" fmla="*/ 78 h 78"/>
                  <a:gd name="T30" fmla="*/ 0 w 79"/>
                  <a:gd name="T31" fmla="*/ 78 h 78"/>
                  <a:gd name="T32" fmla="*/ 20 w 79"/>
                  <a:gd name="T33" fmla="*/ 78 h 78"/>
                  <a:gd name="T34" fmla="*/ 20 w 79"/>
                  <a:gd name="T35" fmla="*/ 73 h 78"/>
                  <a:gd name="T36" fmla="*/ 15 w 79"/>
                  <a:gd name="T37" fmla="*/ 63 h 78"/>
                  <a:gd name="T38" fmla="*/ 27 w 79"/>
                  <a:gd name="T39" fmla="*/ 50 h 78"/>
                  <a:gd name="T40" fmla="*/ 40 w 79"/>
                  <a:gd name="T41" fmla="*/ 63 h 78"/>
                  <a:gd name="T42" fmla="*/ 35 w 79"/>
                  <a:gd name="T43" fmla="*/ 73 h 78"/>
                  <a:gd name="T44" fmla="*/ 35 w 79"/>
                  <a:gd name="T45" fmla="*/ 78 h 78"/>
                  <a:gd name="T46" fmla="*/ 53 w 79"/>
                  <a:gd name="T47" fmla="*/ 78 h 78"/>
                  <a:gd name="T48" fmla="*/ 53 w 79"/>
                  <a:gd name="T49" fmla="*/ 78 h 78"/>
                  <a:gd name="T50" fmla="*/ 53 w 79"/>
                  <a:gd name="T51" fmla="*/ 78 h 78"/>
                  <a:gd name="T52" fmla="*/ 53 w 79"/>
                  <a:gd name="T53" fmla="*/ 58 h 78"/>
                  <a:gd name="T54" fmla="*/ 57 w 79"/>
                  <a:gd name="T55" fmla="*/ 58 h 78"/>
                  <a:gd name="T56" fmla="*/ 67 w 79"/>
                  <a:gd name="T57" fmla="*/ 64 h 78"/>
                  <a:gd name="T58" fmla="*/ 79 w 79"/>
                  <a:gd name="T59" fmla="*/ 52 h 78"/>
                  <a:gd name="T60" fmla="*/ 67 w 79"/>
                  <a:gd name="T61" fmla="*/ 4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9" h="78">
                    <a:moveTo>
                      <a:pt x="67" y="40"/>
                    </a:moveTo>
                    <a:cubicBezTo>
                      <a:pt x="63" y="40"/>
                      <a:pt x="60" y="42"/>
                      <a:pt x="57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6" y="19"/>
                      <a:pt x="38" y="15"/>
                      <a:pt x="38" y="11"/>
                    </a:cubicBezTo>
                    <a:cubicBezTo>
                      <a:pt x="38" y="5"/>
                      <a:pt x="33" y="0"/>
                      <a:pt x="26" y="0"/>
                    </a:cubicBezTo>
                    <a:cubicBezTo>
                      <a:pt x="20" y="0"/>
                      <a:pt x="15" y="5"/>
                      <a:pt x="15" y="11"/>
                    </a:cubicBezTo>
                    <a:cubicBezTo>
                      <a:pt x="15" y="15"/>
                      <a:pt x="17" y="19"/>
                      <a:pt x="20" y="21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6"/>
                      <a:pt x="0" y="27"/>
                      <a:pt x="0" y="3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70"/>
                      <a:pt x="15" y="67"/>
                      <a:pt x="15" y="63"/>
                    </a:cubicBezTo>
                    <a:cubicBezTo>
                      <a:pt x="15" y="56"/>
                      <a:pt x="21" y="50"/>
                      <a:pt x="27" y="50"/>
                    </a:cubicBezTo>
                    <a:cubicBezTo>
                      <a:pt x="34" y="50"/>
                      <a:pt x="40" y="56"/>
                      <a:pt x="40" y="63"/>
                    </a:cubicBezTo>
                    <a:cubicBezTo>
                      <a:pt x="40" y="67"/>
                      <a:pt x="38" y="70"/>
                      <a:pt x="35" y="73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60" y="62"/>
                      <a:pt x="63" y="64"/>
                      <a:pt x="67" y="64"/>
                    </a:cubicBezTo>
                    <a:cubicBezTo>
                      <a:pt x="74" y="64"/>
                      <a:pt x="79" y="58"/>
                      <a:pt x="79" y="52"/>
                    </a:cubicBezTo>
                    <a:cubicBezTo>
                      <a:pt x="79" y="46"/>
                      <a:pt x="74" y="40"/>
                      <a:pt x="67" y="4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354138" y="2960688"/>
                <a:ext cx="190500" cy="190500"/>
              </a:xfrm>
              <a:custGeom>
                <a:avLst/>
                <a:gdLst>
                  <a:gd name="T0" fmla="*/ 68 w 79"/>
                  <a:gd name="T1" fmla="*/ 15 h 79"/>
                  <a:gd name="T2" fmla="*/ 58 w 79"/>
                  <a:gd name="T3" fmla="*/ 21 h 79"/>
                  <a:gd name="T4" fmla="*/ 53 w 79"/>
                  <a:gd name="T5" fmla="*/ 21 h 79"/>
                  <a:gd name="T6" fmla="*/ 53 w 79"/>
                  <a:gd name="T7" fmla="*/ 8 h 79"/>
                  <a:gd name="T8" fmla="*/ 47 w 79"/>
                  <a:gd name="T9" fmla="*/ 0 h 79"/>
                  <a:gd name="T10" fmla="*/ 0 w 79"/>
                  <a:gd name="T11" fmla="*/ 0 h 79"/>
                  <a:gd name="T12" fmla="*/ 0 w 79"/>
                  <a:gd name="T13" fmla="*/ 0 h 79"/>
                  <a:gd name="T14" fmla="*/ 1 w 79"/>
                  <a:gd name="T15" fmla="*/ 0 h 79"/>
                  <a:gd name="T16" fmla="*/ 1 w 79"/>
                  <a:gd name="T17" fmla="*/ 21 h 79"/>
                  <a:gd name="T18" fmla="*/ 5 w 79"/>
                  <a:gd name="T19" fmla="*/ 21 h 79"/>
                  <a:gd name="T20" fmla="*/ 15 w 79"/>
                  <a:gd name="T21" fmla="*/ 15 h 79"/>
                  <a:gd name="T22" fmla="*/ 27 w 79"/>
                  <a:gd name="T23" fmla="*/ 27 h 79"/>
                  <a:gd name="T24" fmla="*/ 15 w 79"/>
                  <a:gd name="T25" fmla="*/ 39 h 79"/>
                  <a:gd name="T26" fmla="*/ 5 w 79"/>
                  <a:gd name="T27" fmla="*/ 33 h 79"/>
                  <a:gd name="T28" fmla="*/ 1 w 79"/>
                  <a:gd name="T29" fmla="*/ 33 h 79"/>
                  <a:gd name="T30" fmla="*/ 1 w 79"/>
                  <a:gd name="T31" fmla="*/ 53 h 79"/>
                  <a:gd name="T32" fmla="*/ 20 w 79"/>
                  <a:gd name="T33" fmla="*/ 53 h 79"/>
                  <a:gd name="T34" fmla="*/ 20 w 79"/>
                  <a:gd name="T35" fmla="*/ 58 h 79"/>
                  <a:gd name="T36" fmla="*/ 15 w 79"/>
                  <a:gd name="T37" fmla="*/ 68 h 79"/>
                  <a:gd name="T38" fmla="*/ 27 w 79"/>
                  <a:gd name="T39" fmla="*/ 79 h 79"/>
                  <a:gd name="T40" fmla="*/ 38 w 79"/>
                  <a:gd name="T41" fmla="*/ 68 h 79"/>
                  <a:gd name="T42" fmla="*/ 33 w 79"/>
                  <a:gd name="T43" fmla="*/ 58 h 79"/>
                  <a:gd name="T44" fmla="*/ 33 w 79"/>
                  <a:gd name="T45" fmla="*/ 53 h 79"/>
                  <a:gd name="T46" fmla="*/ 53 w 79"/>
                  <a:gd name="T47" fmla="*/ 53 h 79"/>
                  <a:gd name="T48" fmla="*/ 53 w 79"/>
                  <a:gd name="T49" fmla="*/ 33 h 79"/>
                  <a:gd name="T50" fmla="*/ 58 w 79"/>
                  <a:gd name="T51" fmla="*/ 33 h 79"/>
                  <a:gd name="T52" fmla="*/ 68 w 79"/>
                  <a:gd name="T53" fmla="*/ 39 h 79"/>
                  <a:gd name="T54" fmla="*/ 79 w 79"/>
                  <a:gd name="T55" fmla="*/ 27 h 79"/>
                  <a:gd name="T56" fmla="*/ 68 w 79"/>
                  <a:gd name="T5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" h="79">
                    <a:moveTo>
                      <a:pt x="68" y="15"/>
                    </a:moveTo>
                    <a:cubicBezTo>
                      <a:pt x="64" y="15"/>
                      <a:pt x="60" y="17"/>
                      <a:pt x="58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2"/>
                      <a:pt x="50" y="1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8" y="17"/>
                      <a:pt x="11" y="15"/>
                      <a:pt x="15" y="15"/>
                    </a:cubicBezTo>
                    <a:cubicBezTo>
                      <a:pt x="22" y="15"/>
                      <a:pt x="27" y="21"/>
                      <a:pt x="27" y="27"/>
                    </a:cubicBezTo>
                    <a:cubicBezTo>
                      <a:pt x="27" y="33"/>
                      <a:pt x="22" y="39"/>
                      <a:pt x="15" y="39"/>
                    </a:cubicBezTo>
                    <a:cubicBezTo>
                      <a:pt x="11" y="39"/>
                      <a:pt x="8" y="37"/>
                      <a:pt x="5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7" y="60"/>
                      <a:pt x="15" y="64"/>
                      <a:pt x="15" y="68"/>
                    </a:cubicBezTo>
                    <a:cubicBezTo>
                      <a:pt x="15" y="74"/>
                      <a:pt x="20" y="79"/>
                      <a:pt x="27" y="79"/>
                    </a:cubicBezTo>
                    <a:cubicBezTo>
                      <a:pt x="33" y="79"/>
                      <a:pt x="38" y="74"/>
                      <a:pt x="38" y="68"/>
                    </a:cubicBezTo>
                    <a:cubicBezTo>
                      <a:pt x="38" y="64"/>
                      <a:pt x="36" y="60"/>
                      <a:pt x="33" y="58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60" y="37"/>
                      <a:pt x="64" y="39"/>
                      <a:pt x="68" y="39"/>
                    </a:cubicBezTo>
                    <a:cubicBezTo>
                      <a:pt x="74" y="39"/>
                      <a:pt x="79" y="33"/>
                      <a:pt x="79" y="27"/>
                    </a:cubicBezTo>
                    <a:cubicBezTo>
                      <a:pt x="79" y="21"/>
                      <a:pt x="74" y="15"/>
                      <a:pt x="68" y="1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1293813" y="3087688"/>
                <a:ext cx="187325" cy="192088"/>
              </a:xfrm>
              <a:custGeom>
                <a:avLst/>
                <a:gdLst>
                  <a:gd name="T0" fmla="*/ 58 w 78"/>
                  <a:gd name="T1" fmla="*/ 5 h 79"/>
                  <a:gd name="T2" fmla="*/ 63 w 78"/>
                  <a:gd name="T3" fmla="*/ 15 h 79"/>
                  <a:gd name="T4" fmla="*/ 52 w 78"/>
                  <a:gd name="T5" fmla="*/ 26 h 79"/>
                  <a:gd name="T6" fmla="*/ 40 w 78"/>
                  <a:gd name="T7" fmla="*/ 15 h 79"/>
                  <a:gd name="T8" fmla="*/ 45 w 78"/>
                  <a:gd name="T9" fmla="*/ 5 h 79"/>
                  <a:gd name="T10" fmla="*/ 45 w 78"/>
                  <a:gd name="T11" fmla="*/ 0 h 79"/>
                  <a:gd name="T12" fmla="*/ 26 w 78"/>
                  <a:gd name="T13" fmla="*/ 0 h 79"/>
                  <a:gd name="T14" fmla="*/ 26 w 78"/>
                  <a:gd name="T15" fmla="*/ 0 h 79"/>
                  <a:gd name="T16" fmla="*/ 26 w 78"/>
                  <a:gd name="T17" fmla="*/ 20 h 79"/>
                  <a:gd name="T18" fmla="*/ 21 w 78"/>
                  <a:gd name="T19" fmla="*/ 20 h 79"/>
                  <a:gd name="T20" fmla="*/ 12 w 78"/>
                  <a:gd name="T21" fmla="*/ 15 h 79"/>
                  <a:gd name="T22" fmla="*/ 0 w 78"/>
                  <a:gd name="T23" fmla="*/ 27 h 79"/>
                  <a:gd name="T24" fmla="*/ 12 w 78"/>
                  <a:gd name="T25" fmla="*/ 38 h 79"/>
                  <a:gd name="T26" fmla="*/ 21 w 78"/>
                  <a:gd name="T27" fmla="*/ 33 h 79"/>
                  <a:gd name="T28" fmla="*/ 26 w 78"/>
                  <a:gd name="T29" fmla="*/ 33 h 79"/>
                  <a:gd name="T30" fmla="*/ 26 w 78"/>
                  <a:gd name="T31" fmla="*/ 53 h 79"/>
                  <a:gd name="T32" fmla="*/ 46 w 78"/>
                  <a:gd name="T33" fmla="*/ 53 h 79"/>
                  <a:gd name="T34" fmla="*/ 46 w 78"/>
                  <a:gd name="T35" fmla="*/ 58 h 79"/>
                  <a:gd name="T36" fmla="*/ 41 w 78"/>
                  <a:gd name="T37" fmla="*/ 67 h 79"/>
                  <a:gd name="T38" fmla="*/ 52 w 78"/>
                  <a:gd name="T39" fmla="*/ 79 h 79"/>
                  <a:gd name="T40" fmla="*/ 64 w 78"/>
                  <a:gd name="T41" fmla="*/ 67 h 79"/>
                  <a:gd name="T42" fmla="*/ 59 w 78"/>
                  <a:gd name="T43" fmla="*/ 58 h 79"/>
                  <a:gd name="T44" fmla="*/ 59 w 78"/>
                  <a:gd name="T45" fmla="*/ 53 h 79"/>
                  <a:gd name="T46" fmla="*/ 72 w 78"/>
                  <a:gd name="T47" fmla="*/ 53 h 79"/>
                  <a:gd name="T48" fmla="*/ 78 w 78"/>
                  <a:gd name="T49" fmla="*/ 46 h 79"/>
                  <a:gd name="T50" fmla="*/ 78 w 78"/>
                  <a:gd name="T51" fmla="*/ 0 h 79"/>
                  <a:gd name="T52" fmla="*/ 58 w 78"/>
                  <a:gd name="T53" fmla="*/ 0 h 79"/>
                  <a:gd name="T54" fmla="*/ 58 w 78"/>
                  <a:gd name="T55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9">
                    <a:moveTo>
                      <a:pt x="58" y="5"/>
                    </a:moveTo>
                    <a:cubicBezTo>
                      <a:pt x="61" y="7"/>
                      <a:pt x="63" y="11"/>
                      <a:pt x="63" y="15"/>
                    </a:cubicBezTo>
                    <a:cubicBezTo>
                      <a:pt x="63" y="21"/>
                      <a:pt x="58" y="26"/>
                      <a:pt x="52" y="26"/>
                    </a:cubicBezTo>
                    <a:cubicBezTo>
                      <a:pt x="45" y="26"/>
                      <a:pt x="40" y="21"/>
                      <a:pt x="40" y="15"/>
                    </a:cubicBezTo>
                    <a:cubicBezTo>
                      <a:pt x="40" y="11"/>
                      <a:pt x="42" y="7"/>
                      <a:pt x="45" y="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7"/>
                      <a:pt x="16" y="15"/>
                      <a:pt x="12" y="15"/>
                    </a:cubicBezTo>
                    <a:cubicBezTo>
                      <a:pt x="5" y="15"/>
                      <a:pt x="0" y="20"/>
                      <a:pt x="0" y="27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6" y="38"/>
                      <a:pt x="19" y="36"/>
                      <a:pt x="21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3" y="60"/>
                      <a:pt x="41" y="63"/>
                      <a:pt x="41" y="67"/>
                    </a:cubicBezTo>
                    <a:cubicBezTo>
                      <a:pt x="41" y="74"/>
                      <a:pt x="46" y="79"/>
                      <a:pt x="52" y="79"/>
                    </a:cubicBezTo>
                    <a:cubicBezTo>
                      <a:pt x="59" y="79"/>
                      <a:pt x="64" y="74"/>
                      <a:pt x="64" y="67"/>
                    </a:cubicBezTo>
                    <a:cubicBezTo>
                      <a:pt x="64" y="63"/>
                      <a:pt x="62" y="60"/>
                      <a:pt x="59" y="58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3"/>
                      <a:pt x="78" y="51"/>
                      <a:pt x="78" y="4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1165225" y="3021013"/>
                <a:ext cx="190500" cy="195263"/>
              </a:xfrm>
              <a:custGeom>
                <a:avLst/>
                <a:gdLst>
                  <a:gd name="T0" fmla="*/ 74 w 79"/>
                  <a:gd name="T1" fmla="*/ 61 h 81"/>
                  <a:gd name="T2" fmla="*/ 65 w 79"/>
                  <a:gd name="T3" fmla="*/ 66 h 81"/>
                  <a:gd name="T4" fmla="*/ 53 w 79"/>
                  <a:gd name="T5" fmla="*/ 55 h 81"/>
                  <a:gd name="T6" fmla="*/ 65 w 79"/>
                  <a:gd name="T7" fmla="*/ 43 h 81"/>
                  <a:gd name="T8" fmla="*/ 74 w 79"/>
                  <a:gd name="T9" fmla="*/ 48 h 81"/>
                  <a:gd name="T10" fmla="*/ 79 w 79"/>
                  <a:gd name="T11" fmla="*/ 48 h 81"/>
                  <a:gd name="T12" fmla="*/ 79 w 79"/>
                  <a:gd name="T13" fmla="*/ 28 h 81"/>
                  <a:gd name="T14" fmla="*/ 61 w 79"/>
                  <a:gd name="T15" fmla="*/ 28 h 81"/>
                  <a:gd name="T16" fmla="*/ 61 w 79"/>
                  <a:gd name="T17" fmla="*/ 23 h 81"/>
                  <a:gd name="T18" fmla="*/ 66 w 79"/>
                  <a:gd name="T19" fmla="*/ 13 h 81"/>
                  <a:gd name="T20" fmla="*/ 53 w 79"/>
                  <a:gd name="T21" fmla="*/ 0 h 81"/>
                  <a:gd name="T22" fmla="*/ 41 w 79"/>
                  <a:gd name="T23" fmla="*/ 13 h 81"/>
                  <a:gd name="T24" fmla="*/ 46 w 79"/>
                  <a:gd name="T25" fmla="*/ 23 h 81"/>
                  <a:gd name="T26" fmla="*/ 46 w 79"/>
                  <a:gd name="T27" fmla="*/ 28 h 81"/>
                  <a:gd name="T28" fmla="*/ 26 w 79"/>
                  <a:gd name="T29" fmla="*/ 28 h 81"/>
                  <a:gd name="T30" fmla="*/ 26 w 79"/>
                  <a:gd name="T31" fmla="*/ 46 h 81"/>
                  <a:gd name="T32" fmla="*/ 23 w 79"/>
                  <a:gd name="T33" fmla="*/ 46 h 81"/>
                  <a:gd name="T34" fmla="*/ 13 w 79"/>
                  <a:gd name="T35" fmla="*/ 41 h 81"/>
                  <a:gd name="T36" fmla="*/ 0 w 79"/>
                  <a:gd name="T37" fmla="*/ 53 h 81"/>
                  <a:gd name="T38" fmla="*/ 13 w 79"/>
                  <a:gd name="T39" fmla="*/ 66 h 81"/>
                  <a:gd name="T40" fmla="*/ 23 w 79"/>
                  <a:gd name="T41" fmla="*/ 61 h 81"/>
                  <a:gd name="T42" fmla="*/ 26 w 79"/>
                  <a:gd name="T43" fmla="*/ 61 h 81"/>
                  <a:gd name="T44" fmla="*/ 26 w 79"/>
                  <a:gd name="T45" fmla="*/ 75 h 81"/>
                  <a:gd name="T46" fmla="*/ 32 w 79"/>
                  <a:gd name="T47" fmla="*/ 81 h 81"/>
                  <a:gd name="T48" fmla="*/ 34 w 79"/>
                  <a:gd name="T49" fmla="*/ 81 h 81"/>
                  <a:gd name="T50" fmla="*/ 34 w 79"/>
                  <a:gd name="T51" fmla="*/ 81 h 81"/>
                  <a:gd name="T52" fmla="*/ 34 w 79"/>
                  <a:gd name="T53" fmla="*/ 81 h 81"/>
                  <a:gd name="T54" fmla="*/ 79 w 79"/>
                  <a:gd name="T55" fmla="*/ 81 h 81"/>
                  <a:gd name="T56" fmla="*/ 79 w 79"/>
                  <a:gd name="T57" fmla="*/ 61 h 81"/>
                  <a:gd name="T58" fmla="*/ 74 w 79"/>
                  <a:gd name="T59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81">
                    <a:moveTo>
                      <a:pt x="74" y="61"/>
                    </a:moveTo>
                    <a:cubicBezTo>
                      <a:pt x="72" y="64"/>
                      <a:pt x="69" y="66"/>
                      <a:pt x="65" y="66"/>
                    </a:cubicBezTo>
                    <a:cubicBezTo>
                      <a:pt x="58" y="66"/>
                      <a:pt x="53" y="61"/>
                      <a:pt x="53" y="55"/>
                    </a:cubicBezTo>
                    <a:cubicBezTo>
                      <a:pt x="53" y="48"/>
                      <a:pt x="58" y="43"/>
                      <a:pt x="65" y="43"/>
                    </a:cubicBezTo>
                    <a:cubicBezTo>
                      <a:pt x="69" y="43"/>
                      <a:pt x="72" y="45"/>
                      <a:pt x="74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4" y="20"/>
                      <a:pt x="66" y="17"/>
                      <a:pt x="66" y="13"/>
                    </a:cubicBezTo>
                    <a:cubicBezTo>
                      <a:pt x="66" y="6"/>
                      <a:pt x="60" y="0"/>
                      <a:pt x="53" y="0"/>
                    </a:cubicBezTo>
                    <a:cubicBezTo>
                      <a:pt x="47" y="0"/>
                      <a:pt x="41" y="6"/>
                      <a:pt x="41" y="13"/>
                    </a:cubicBezTo>
                    <a:cubicBezTo>
                      <a:pt x="41" y="17"/>
                      <a:pt x="43" y="20"/>
                      <a:pt x="46" y="23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1" y="43"/>
                      <a:pt x="17" y="41"/>
                      <a:pt x="13" y="41"/>
                    </a:cubicBezTo>
                    <a:cubicBezTo>
                      <a:pt x="6" y="41"/>
                      <a:pt x="0" y="46"/>
                      <a:pt x="0" y="53"/>
                    </a:cubicBezTo>
                    <a:cubicBezTo>
                      <a:pt x="0" y="60"/>
                      <a:pt x="6" y="66"/>
                      <a:pt x="13" y="66"/>
                    </a:cubicBezTo>
                    <a:cubicBezTo>
                      <a:pt x="17" y="66"/>
                      <a:pt x="21" y="64"/>
                      <a:pt x="23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7" y="80"/>
                      <a:pt x="30" y="81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61"/>
                      <a:pt x="79" y="61"/>
                      <a:pt x="79" y="61"/>
                    </a:cubicBezTo>
                    <a:lnTo>
                      <a:pt x="74" y="61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81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3128118" y="3625665"/>
            <a:ext cx="2587824" cy="338542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4077"/>
                </a:solidFill>
                <a:latin typeface="Arial"/>
              </a:rPr>
              <a:t>Потенциальное развитие</a:t>
            </a:r>
            <a:endParaRPr lang="ru-RU" sz="1600" b="1" dirty="0">
              <a:solidFill>
                <a:srgbClr val="004077"/>
              </a:solidFill>
              <a:latin typeface="Arial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6654" y="2124270"/>
            <a:ext cx="2808312" cy="977189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Есть идеи </a:t>
            </a:r>
            <a:r>
              <a:rPr lang="ru-RU" sz="900" dirty="0">
                <a:solidFill>
                  <a:srgbClr val="44546A"/>
                </a:solidFill>
              </a:rPr>
              <a:t>и подходы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Есть лаборатории </a:t>
            </a:r>
            <a:r>
              <a:rPr lang="ru-RU" sz="900" dirty="0">
                <a:solidFill>
                  <a:srgbClr val="44546A"/>
                </a:solidFill>
              </a:rPr>
              <a:t>и оборудование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Есть гибкость в программах </a:t>
            </a:r>
            <a:r>
              <a:rPr lang="ru-RU" sz="900" dirty="0">
                <a:solidFill>
                  <a:srgbClr val="44546A"/>
                </a:solidFill>
              </a:rPr>
              <a:t>обучения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Есть молодые ученые</a:t>
            </a:r>
          </a:p>
          <a:p>
            <a:pPr marL="128567" indent="-128567" defTabSz="685681"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Увеличена доля собств. </a:t>
            </a:r>
            <a:r>
              <a:rPr lang="ru-RU" sz="900" dirty="0">
                <a:solidFill>
                  <a:srgbClr val="44546A"/>
                </a:solidFill>
              </a:rPr>
              <a:t>и</a:t>
            </a:r>
            <a:r>
              <a:rPr lang="ru-RU" sz="900" dirty="0" smtClean="0">
                <a:solidFill>
                  <a:srgbClr val="44546A"/>
                </a:solidFill>
              </a:rPr>
              <a:t> </a:t>
            </a:r>
            <a:r>
              <a:rPr lang="ru-RU" sz="900" dirty="0" smtClean="0">
                <a:solidFill>
                  <a:srgbClr val="44546A"/>
                </a:solidFill>
              </a:rPr>
              <a:t>государственных </a:t>
            </a:r>
            <a:r>
              <a:rPr lang="ru-RU" sz="900" dirty="0">
                <a:solidFill>
                  <a:srgbClr val="44546A"/>
                </a:solidFill>
              </a:rPr>
              <a:t>инвестиций на реализацию НИР /</a:t>
            </a:r>
            <a:r>
              <a:rPr lang="ru-RU" sz="900" dirty="0" smtClean="0">
                <a:solidFill>
                  <a:srgbClr val="44546A"/>
                </a:solidFill>
              </a:rPr>
              <a:t>НИОКР</a:t>
            </a:r>
            <a:endParaRPr lang="ru-RU" sz="900" dirty="0">
              <a:solidFill>
                <a:srgbClr val="44546A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323528" y="3651870"/>
            <a:ext cx="8496944" cy="0"/>
          </a:xfrm>
          <a:prstGeom prst="line">
            <a:avLst/>
          </a:prstGeom>
          <a:ln>
            <a:solidFill>
              <a:srgbClr val="706F6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09455" y="3867894"/>
            <a:ext cx="8609991" cy="1090040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28600" indent="-228600" defTabSz="685681">
              <a:lnSpc>
                <a:spcPct val="150000"/>
              </a:lnSpc>
              <a:spcBef>
                <a:spcPts val="225"/>
              </a:spcBef>
              <a:buClr>
                <a:srgbClr val="0070BA"/>
              </a:buClr>
              <a:buFont typeface="+mj-lt"/>
              <a:buAutoNum type="arabicPeriod"/>
            </a:pPr>
            <a:r>
              <a:rPr lang="ru-RU" sz="1400" dirty="0">
                <a:solidFill>
                  <a:srgbClr val="44546A"/>
                </a:solidFill>
              </a:rPr>
              <a:t>Формирование корпуса компетентных руководителей инновационных  проектов </a:t>
            </a:r>
            <a:r>
              <a:rPr lang="ru-RU" sz="1400" dirty="0" smtClean="0">
                <a:solidFill>
                  <a:srgbClr val="44546A"/>
                </a:solidFill>
              </a:rPr>
              <a:t>в отраслевых ВУЗах и НИИ</a:t>
            </a:r>
            <a:endParaRPr lang="ru-RU" sz="1400" dirty="0" smtClean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228600" indent="-228600" defTabSz="685681">
              <a:lnSpc>
                <a:spcPct val="150000"/>
              </a:lnSpc>
              <a:spcBef>
                <a:spcPts val="225"/>
              </a:spcBef>
              <a:buClr>
                <a:srgbClr val="0070BA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Организация научной средой консорциумов с разработанными повестками</a:t>
            </a:r>
          </a:p>
          <a:p>
            <a:pPr marL="228600" indent="-228600" defTabSz="685681">
              <a:lnSpc>
                <a:spcPct val="150000"/>
              </a:lnSpc>
              <a:spcBef>
                <a:spcPts val="225"/>
              </a:spcBef>
              <a:buClr>
                <a:srgbClr val="0070BA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Усиление сотрудничества как </a:t>
            </a:r>
            <a:r>
              <a:rPr lang="ru-RU" sz="1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между представителями </a:t>
            </a:r>
            <a:r>
              <a:rPr lang="ru-RU" sz="1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науки, так и с производством</a:t>
            </a:r>
            <a:endParaRPr lang="ru-RU" sz="1400" dirty="0">
              <a:solidFill>
                <a:srgbClr val="44546A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36320" y="2232419"/>
            <a:ext cx="2510141" cy="146963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44546A"/>
                </a:solidFill>
              </a:rPr>
              <a:t>Готов поддержать стабильность развития отрасли в средне- и долгосрочной перспективе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44546A"/>
                </a:solidFill>
              </a:rPr>
              <a:t>Сформулировал</a:t>
            </a:r>
            <a:r>
              <a:rPr lang="ru-RU" sz="900" dirty="0" smtClean="0">
                <a:solidFill>
                  <a:srgbClr val="44546A"/>
                </a:solidFill>
              </a:rPr>
              <a:t> технологические вызовы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Располагает огромным объемом информации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Имеет бюджет на технологическое развитие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Имеет полигоны для внедрения новых технологий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Готов к тиражированию технологий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endParaRPr lang="ru-RU" sz="900" dirty="0" smtClean="0">
              <a:solidFill>
                <a:srgbClr val="44546A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07693" y="2110293"/>
            <a:ext cx="2723028" cy="111568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Разработка </a:t>
            </a:r>
            <a:r>
              <a:rPr lang="ru-RU" sz="900" dirty="0">
                <a:solidFill>
                  <a:srgbClr val="44546A"/>
                </a:solidFill>
              </a:rPr>
              <a:t>новых </a:t>
            </a:r>
            <a:r>
              <a:rPr lang="ru-RU" sz="900" dirty="0" smtClean="0">
                <a:solidFill>
                  <a:srgbClr val="44546A"/>
                </a:solidFill>
              </a:rPr>
              <a:t>инструментов проектирования и дизайна</a:t>
            </a: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Разработка принципиально новых методов исследований пласта и стимуляции добычи УВ</a:t>
            </a:r>
            <a:endParaRPr lang="ru-RU" sz="900" dirty="0">
              <a:solidFill>
                <a:srgbClr val="44546A"/>
              </a:solidFill>
            </a:endParaRP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Разработка импортозамещающего ПО</a:t>
            </a:r>
            <a:endParaRPr lang="ru-RU" sz="900" dirty="0">
              <a:solidFill>
                <a:srgbClr val="44546A"/>
              </a:solidFill>
            </a:endParaRPr>
          </a:p>
          <a:p>
            <a:pPr marL="128567" indent="-128567" defTabSz="685681">
              <a:spcBef>
                <a:spcPts val="225"/>
              </a:spcBef>
              <a:buClr>
                <a:srgbClr val="0070BA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4546A"/>
                </a:solidFill>
              </a:rPr>
              <a:t>Разработка и развитие цифровых методов обработки информации</a:t>
            </a:r>
            <a:endParaRPr lang="ru-RU" sz="900" dirty="0">
              <a:solidFill>
                <a:srgbClr val="44546A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25069" y="1742917"/>
            <a:ext cx="1493246" cy="342497"/>
            <a:chOff x="625070" y="1836677"/>
            <a:chExt cx="1493246" cy="342497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25070" y="1836677"/>
              <a:ext cx="1493246" cy="3424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rtlCol="0" anchor="ctr"/>
            <a:lstStyle/>
            <a:p>
              <a:pPr algn="ctr" defTabSz="685681"/>
              <a:endParaRPr lang="ru-RU" sz="14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33894" y="1888885"/>
              <a:ext cx="1466430" cy="223136"/>
            </a:xfrm>
            <a:prstGeom prst="rect">
              <a:avLst/>
            </a:prstGeom>
          </p:spPr>
          <p:txBody>
            <a:bodyPr wrap="square" lIns="68570" tIns="34289" rIns="68570" bIns="34289">
              <a:spAutoFit/>
            </a:bodyPr>
            <a:lstStyle/>
            <a:p>
              <a:pPr algn="ctr" defTabSz="685681"/>
              <a:r>
                <a:rPr lang="ru-RU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Может</a:t>
              </a:r>
              <a:endParaRPr lang="ru-RU" sz="10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6879435" y="1878317"/>
            <a:ext cx="1466430" cy="23852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681"/>
            <a:r>
              <a:rPr lang="ru-RU" sz="11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Сильные стороны</a:t>
            </a:r>
            <a:endParaRPr lang="ru-RU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928360" y="1747855"/>
            <a:ext cx="1493246" cy="342497"/>
            <a:chOff x="627935" y="1876878"/>
            <a:chExt cx="1493246" cy="342497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627935" y="1876878"/>
              <a:ext cx="1493246" cy="3424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rtlCol="0" anchor="ctr"/>
            <a:lstStyle/>
            <a:p>
              <a:pPr algn="ctr" defTabSz="685681"/>
              <a:endParaRPr lang="ru-RU" sz="14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41343" y="1932265"/>
              <a:ext cx="1466430" cy="223136"/>
            </a:xfrm>
            <a:prstGeom prst="rect">
              <a:avLst/>
            </a:prstGeom>
          </p:spPr>
          <p:txBody>
            <a:bodyPr wrap="square" lIns="68570" tIns="34289" rIns="68570" bIns="34289">
              <a:spAutoFit/>
            </a:bodyPr>
            <a:lstStyle/>
            <a:p>
              <a:pPr algn="ctr" defTabSz="685681"/>
              <a:r>
                <a:rPr lang="ru-RU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Ждут</a:t>
              </a:r>
              <a:endParaRPr lang="ru-RU" sz="10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866027" y="1741861"/>
            <a:ext cx="1493246" cy="342497"/>
            <a:chOff x="625070" y="1836677"/>
            <a:chExt cx="1493246" cy="342497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25070" y="1836677"/>
              <a:ext cx="1493246" cy="3424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rtlCol="0" anchor="ctr"/>
            <a:lstStyle/>
            <a:p>
              <a:pPr algn="ctr" defTabSz="685681"/>
              <a:endParaRPr lang="ru-RU" sz="14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33894" y="1888885"/>
              <a:ext cx="1466430" cy="223136"/>
            </a:xfrm>
            <a:prstGeom prst="rect">
              <a:avLst/>
            </a:prstGeom>
          </p:spPr>
          <p:txBody>
            <a:bodyPr wrap="square" lIns="68570" tIns="34289" rIns="68570" bIns="34289">
              <a:spAutoFit/>
            </a:bodyPr>
            <a:lstStyle/>
            <a:p>
              <a:pPr algn="ctr" defTabSz="685681"/>
              <a:r>
                <a:rPr lang="ru-RU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Готов</a:t>
              </a:r>
              <a:endParaRPr lang="ru-RU" sz="10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2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138" y="267494"/>
            <a:ext cx="1037143" cy="338542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41960"/>
              </p:ext>
            </p:extLst>
          </p:nvPr>
        </p:nvGraphicFramePr>
        <p:xfrm>
          <a:off x="359566" y="987576"/>
          <a:ext cx="8424937" cy="202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Слайд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Стратегия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технологического развития. Система технологического менеджмента. Проектный подход.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Инновационное окружение компании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Примеры реализуемых проектов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8-15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Заключение. Дискуссия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1" y="17"/>
            <a:ext cx="158750" cy="1190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000" b="1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23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9906828"/>
              </p:ext>
            </p:extLst>
          </p:nvPr>
        </p:nvGraphicFramePr>
        <p:xfrm>
          <a:off x="1098616" y="3837320"/>
          <a:ext cx="3039495" cy="78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08177" y="4587935"/>
            <a:ext cx="2921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FD3164B-9878-4A68-BEB5-C87318F93C19}" type="datetime'''''''2''''''''''''''''''''''''''''''0''1''''5'''''''">
              <a:rPr lang="ru-RU" altLang="en-US" sz="900" b="0"/>
              <a:pPr algn="ctr"/>
              <a:t>2015</a:t>
            </a:fld>
            <a:endParaRPr lang="ru-RU" sz="900" b="0" dirty="0">
              <a:sym typeface="+mn-lt"/>
            </a:endParaRPr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10893" y="4587935"/>
            <a:ext cx="2921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8A371D-6D5F-46CC-86F0-F0AF4533270C}" type="datetime'''''''20''''''''''''''''''''1''''''7'''">
              <a:rPr lang="ru-RU" altLang="en-US" sz="900" b="0"/>
              <a:pPr algn="ctr"/>
              <a:t>2017</a:t>
            </a:fld>
            <a:endParaRPr lang="ru-RU" sz="900" b="0" dirty="0">
              <a:sym typeface="+mn-lt"/>
            </a:endParaRPr>
          </a:p>
        </p:txBody>
      </p:sp>
      <p:sp>
        <p:nvSpPr>
          <p:cNvPr id="8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94307" y="4587935"/>
            <a:ext cx="2921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D4902D-8A6A-486E-80CD-761EC2AA5A9D}" type="datetime'''''''2''''''''''''''''''''''''0''''''''''''''1''6'">
              <a:rPr lang="ru-RU" altLang="en-US" sz="900" b="0"/>
              <a:pPr algn="ctr"/>
              <a:t>2016</a:t>
            </a:fld>
            <a:endParaRPr lang="ru-RU" sz="900" b="0" dirty="0">
              <a:sym typeface="+mn-lt"/>
            </a:endParaRPr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92561" y="4587935"/>
            <a:ext cx="2921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5D9C52-D23B-427F-9060-82F44B96C20F}" type="datetime'2''''''''''''''0''''''1''''''''''''''''''''''8'''''">
              <a:rPr lang="ru-RU" altLang="en-US" sz="900" b="0"/>
              <a:pPr algn="ctr"/>
              <a:t>2018</a:t>
            </a:fld>
            <a:endParaRPr lang="ru-RU" sz="900" b="0" dirty="0"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456" y="3723635"/>
            <a:ext cx="2453933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000" b="1" dirty="0">
                <a:solidFill>
                  <a:schemeClr val="accent3"/>
                </a:solidFill>
              </a:rPr>
              <a:t>Бюджет Тех стратегии, млн </a:t>
            </a:r>
            <a:r>
              <a:rPr lang="ru-RU" sz="1000" b="1" dirty="0" err="1">
                <a:solidFill>
                  <a:schemeClr val="accent3"/>
                </a:solidFill>
              </a:rPr>
              <a:t>руб</a:t>
            </a:r>
            <a:endParaRPr lang="ru-RU" sz="1000" b="1" dirty="0">
              <a:solidFill>
                <a:schemeClr val="accent3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16179"/>
              </p:ext>
            </p:extLst>
          </p:nvPr>
        </p:nvGraphicFramePr>
        <p:xfrm>
          <a:off x="4563418" y="3651870"/>
          <a:ext cx="2847989" cy="115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570681" y="3727561"/>
            <a:ext cx="2881639" cy="24620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b="1" dirty="0">
                <a:solidFill>
                  <a:schemeClr val="accent3"/>
                </a:solidFill>
              </a:rPr>
              <a:t>Проекты на этапе ОПР, шт.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5796136" y="1326151"/>
            <a:ext cx="3074609" cy="1893671"/>
            <a:chOff x="215573" y="1317363"/>
            <a:chExt cx="3074609" cy="2524891"/>
          </a:xfrm>
        </p:grpSpPr>
        <p:cxnSp>
          <p:nvCxnSpPr>
            <p:cNvPr id="33" name="Прямая со стрелкой 32"/>
            <p:cNvCxnSpPr/>
            <p:nvPr/>
          </p:nvCxnSpPr>
          <p:spPr>
            <a:xfrm flipV="1">
              <a:off x="789435" y="1334610"/>
              <a:ext cx="0" cy="2340000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734869" y="2775010"/>
              <a:ext cx="108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solidFill>
                  <a:schemeClr val="accent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734869" y="3362437"/>
              <a:ext cx="108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solidFill>
                  <a:schemeClr val="accent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734869" y="2187580"/>
              <a:ext cx="108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solidFill>
                  <a:schemeClr val="accent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734869" y="1600152"/>
              <a:ext cx="108000" cy="14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7051" y="3226702"/>
              <a:ext cx="2130603" cy="6155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accent1"/>
                  </a:solidFill>
                </a:rPr>
                <a:t>23 </a:t>
              </a:r>
              <a:r>
                <a:rPr lang="ru-RU" sz="1200" dirty="0">
                  <a:solidFill>
                    <a:schemeClr val="accent1"/>
                  </a:solidFill>
                </a:rPr>
                <a:t>активных проекта</a:t>
              </a:r>
            </a:p>
            <a:p>
              <a:r>
                <a:rPr lang="ru-RU" sz="1200" dirty="0">
                  <a:solidFill>
                    <a:schemeClr val="accent1"/>
                  </a:solidFill>
                </a:rPr>
                <a:t>5/9 долгосрочных программ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5573" y="3340683"/>
              <a:ext cx="4708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1200" kern="1100" dirty="0">
                  <a:solidFill>
                    <a:schemeClr val="accent1"/>
                  </a:solidFill>
                  <a:latin typeface="+mj-lt"/>
                </a:rPr>
                <a:t>2015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5573" y="2747340"/>
              <a:ext cx="4708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1200" kern="1100" dirty="0">
                  <a:solidFill>
                    <a:schemeClr val="accent1"/>
                  </a:solidFill>
                  <a:latin typeface="+mj-lt"/>
                </a:rPr>
                <a:t>2016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5573" y="2167260"/>
              <a:ext cx="4708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1200" kern="1100" dirty="0">
                  <a:solidFill>
                    <a:schemeClr val="accent1"/>
                  </a:solidFill>
                  <a:latin typeface="+mj-lt"/>
                </a:rPr>
                <a:t>2017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5573" y="1590023"/>
              <a:ext cx="4708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1200" b="1" kern="1100" dirty="0">
                  <a:solidFill>
                    <a:schemeClr val="accent3"/>
                  </a:solidFill>
                  <a:latin typeface="+mj-lt"/>
                </a:rPr>
                <a:t>2018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7051" y="2439563"/>
              <a:ext cx="2283131" cy="8617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>
                  <a:solidFill>
                    <a:schemeClr val="accent1"/>
                  </a:solidFill>
                </a:rPr>
                <a:t>54</a:t>
              </a:r>
              <a:r>
                <a:rPr lang="en-US" sz="1200" dirty="0">
                  <a:solidFill>
                    <a:schemeClr val="accent1"/>
                  </a:solidFill>
                </a:rPr>
                <a:t> </a:t>
              </a:r>
              <a:r>
                <a:rPr lang="ru-RU" sz="1200" dirty="0">
                  <a:solidFill>
                    <a:schemeClr val="accent1"/>
                  </a:solidFill>
                </a:rPr>
                <a:t>активных проекта, </a:t>
              </a:r>
            </a:p>
            <a:p>
              <a:r>
                <a:rPr lang="ru-RU" sz="1200" dirty="0">
                  <a:solidFill>
                    <a:schemeClr val="accent1"/>
                  </a:solidFill>
                </a:rPr>
                <a:t>4 тиражируемых,</a:t>
              </a:r>
            </a:p>
            <a:p>
              <a:r>
                <a:rPr lang="ru-RU" sz="1200" b="1" dirty="0">
                  <a:solidFill>
                    <a:schemeClr val="accent1"/>
                  </a:solidFill>
                </a:rPr>
                <a:t>9 долгосрочных программ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07050" y="1900126"/>
              <a:ext cx="1649841" cy="6155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200" dirty="0">
                  <a:solidFill>
                    <a:schemeClr val="accent1"/>
                  </a:solidFill>
                </a:rPr>
                <a:t>97 активных проектов, </a:t>
              </a:r>
            </a:p>
            <a:p>
              <a:r>
                <a:rPr lang="ru-RU" sz="1200" dirty="0">
                  <a:solidFill>
                    <a:schemeClr val="accent1"/>
                  </a:solidFill>
                </a:rPr>
                <a:t>7 тиражируемых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3735" y="1317363"/>
              <a:ext cx="2177233" cy="6976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400" b="1" dirty="0">
                  <a:solidFill>
                    <a:schemeClr val="accent3"/>
                  </a:solidFill>
                </a:rPr>
                <a:t>120 активных проектов,</a:t>
              </a:r>
            </a:p>
            <a:p>
              <a:r>
                <a:rPr lang="ru-RU" sz="1400" b="1" dirty="0">
                  <a:solidFill>
                    <a:schemeClr val="accent3"/>
                  </a:solidFill>
                </a:rPr>
                <a:t>20 тиражируемых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323548" y="2451809"/>
            <a:ext cx="687757" cy="689449"/>
            <a:chOff x="4680012" y="3845514"/>
            <a:chExt cx="403200" cy="37557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4680012" y="3845514"/>
              <a:ext cx="403200" cy="375574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4680012" y="3845514"/>
              <a:ext cx="403200" cy="375574"/>
              <a:chOff x="5207638" y="3592281"/>
              <a:chExt cx="403200" cy="375574"/>
            </a:xfrm>
          </p:grpSpPr>
          <p:sp>
            <p:nvSpPr>
              <p:cNvPr id="90" name="gr"/>
              <p:cNvSpPr>
                <a:spLocks noChangeAspect="1" noEditPoints="1"/>
              </p:cNvSpPr>
              <p:nvPr/>
            </p:nvSpPr>
            <p:spPr bwMode="auto">
              <a:xfrm>
                <a:off x="5277363" y="3615136"/>
                <a:ext cx="272961" cy="288000"/>
              </a:xfrm>
              <a:custGeom>
                <a:avLst/>
                <a:gdLst>
                  <a:gd name="T0" fmla="*/ 4650 w 15246"/>
                  <a:gd name="T1" fmla="*/ 6857 h 16086"/>
                  <a:gd name="T2" fmla="*/ 3792 w 15246"/>
                  <a:gd name="T3" fmla="*/ 6467 h 16086"/>
                  <a:gd name="T4" fmla="*/ 1949 w 15246"/>
                  <a:gd name="T5" fmla="*/ 6602 h 16086"/>
                  <a:gd name="T6" fmla="*/ 1301 w 15246"/>
                  <a:gd name="T7" fmla="*/ 6857 h 16086"/>
                  <a:gd name="T8" fmla="*/ 758 w 15246"/>
                  <a:gd name="T9" fmla="*/ 7476 h 16086"/>
                  <a:gd name="T10" fmla="*/ 519 w 15246"/>
                  <a:gd name="T11" fmla="*/ 8881 h 16086"/>
                  <a:gd name="T12" fmla="*/ 5432 w 15246"/>
                  <a:gd name="T13" fmla="*/ 8861 h 16086"/>
                  <a:gd name="T14" fmla="*/ 5099 w 15246"/>
                  <a:gd name="T15" fmla="*/ 7248 h 16086"/>
                  <a:gd name="T16" fmla="*/ 5229 w 15246"/>
                  <a:gd name="T17" fmla="*/ 2672 h 16086"/>
                  <a:gd name="T18" fmla="*/ 6039 w 15246"/>
                  <a:gd name="T19" fmla="*/ 2816 h 16086"/>
                  <a:gd name="T20" fmla="*/ 9319 w 15246"/>
                  <a:gd name="T21" fmla="*/ 2701 h 16086"/>
                  <a:gd name="T22" fmla="*/ 9494 w 15246"/>
                  <a:gd name="T23" fmla="*/ 597 h 16086"/>
                  <a:gd name="T24" fmla="*/ 9294 w 15246"/>
                  <a:gd name="T25" fmla="*/ 352 h 16086"/>
                  <a:gd name="T26" fmla="*/ 5163 w 15246"/>
                  <a:gd name="T27" fmla="*/ 450 h 16086"/>
                  <a:gd name="T28" fmla="*/ 12744 w 15246"/>
                  <a:gd name="T29" fmla="*/ 8942 h 16086"/>
                  <a:gd name="T30" fmla="*/ 12229 w 15246"/>
                  <a:gd name="T31" fmla="*/ 9484 h 16086"/>
                  <a:gd name="T32" fmla="*/ 11560 w 15246"/>
                  <a:gd name="T33" fmla="*/ 11378 h 16086"/>
                  <a:gd name="T34" fmla="*/ 7910 w 15246"/>
                  <a:gd name="T35" fmla="*/ 9359 h 16086"/>
                  <a:gd name="T36" fmla="*/ 7713 w 15246"/>
                  <a:gd name="T37" fmla="*/ 5742 h 16086"/>
                  <a:gd name="T38" fmla="*/ 8288 w 15246"/>
                  <a:gd name="T39" fmla="*/ 5339 h 16086"/>
                  <a:gd name="T40" fmla="*/ 12710 w 15246"/>
                  <a:gd name="T41" fmla="*/ 5740 h 16086"/>
                  <a:gd name="T42" fmla="*/ 12325 w 15246"/>
                  <a:gd name="T43" fmla="*/ 5761 h 16086"/>
                  <a:gd name="T44" fmla="*/ 8160 w 15246"/>
                  <a:gd name="T45" fmla="*/ 5715 h 16086"/>
                  <a:gd name="T46" fmla="*/ 8021 w 15246"/>
                  <a:gd name="T47" fmla="*/ 8907 h 16086"/>
                  <a:gd name="T48" fmla="*/ 8235 w 15246"/>
                  <a:gd name="T49" fmla="*/ 9142 h 16086"/>
                  <a:gd name="T50" fmla="*/ 11474 w 15246"/>
                  <a:gd name="T51" fmla="*/ 9246 h 16086"/>
                  <a:gd name="T52" fmla="*/ 12296 w 15246"/>
                  <a:gd name="T53" fmla="*/ 9094 h 16086"/>
                  <a:gd name="T54" fmla="*/ 12607 w 15246"/>
                  <a:gd name="T55" fmla="*/ 13009 h 16086"/>
                  <a:gd name="T56" fmla="*/ 12322 w 15246"/>
                  <a:gd name="T57" fmla="*/ 11070 h 16086"/>
                  <a:gd name="T58" fmla="*/ 13170 w 15246"/>
                  <a:gd name="T59" fmla="*/ 10740 h 16086"/>
                  <a:gd name="T60" fmla="*/ 13665 w 15246"/>
                  <a:gd name="T61" fmla="*/ 10958 h 16086"/>
                  <a:gd name="T62" fmla="*/ 13881 w 15246"/>
                  <a:gd name="T63" fmla="*/ 12293 h 16086"/>
                  <a:gd name="T64" fmla="*/ 11331 w 15246"/>
                  <a:gd name="T65" fmla="*/ 13683 h 16086"/>
                  <a:gd name="T66" fmla="*/ 11866 w 15246"/>
                  <a:gd name="T67" fmla="*/ 13442 h 16086"/>
                  <a:gd name="T68" fmla="*/ 12416 w 15246"/>
                  <a:gd name="T69" fmla="*/ 13195 h 16086"/>
                  <a:gd name="T70" fmla="*/ 12969 w 15246"/>
                  <a:gd name="T71" fmla="*/ 13472 h 16086"/>
                  <a:gd name="T72" fmla="*/ 13571 w 15246"/>
                  <a:gd name="T73" fmla="*/ 13290 h 16086"/>
                  <a:gd name="T74" fmla="*/ 14042 w 15246"/>
                  <a:gd name="T75" fmla="*/ 13378 h 16086"/>
                  <a:gd name="T76" fmla="*/ 14555 w 15246"/>
                  <a:gd name="T77" fmla="*/ 13575 h 16086"/>
                  <a:gd name="T78" fmla="*/ 15082 w 15246"/>
                  <a:gd name="T79" fmla="*/ 14291 h 16086"/>
                  <a:gd name="T80" fmla="*/ 15246 w 15246"/>
                  <a:gd name="T81" fmla="*/ 15397 h 16086"/>
                  <a:gd name="T82" fmla="*/ 14780 w 15246"/>
                  <a:gd name="T83" fmla="*/ 15821 h 16086"/>
                  <a:gd name="T84" fmla="*/ 11187 w 15246"/>
                  <a:gd name="T85" fmla="*/ 15778 h 16086"/>
                  <a:gd name="T86" fmla="*/ 10843 w 15246"/>
                  <a:gd name="T87" fmla="*/ 15391 h 16086"/>
                  <a:gd name="T88" fmla="*/ 11022 w 15246"/>
                  <a:gd name="T89" fmla="*/ 14235 h 16086"/>
                  <a:gd name="T90" fmla="*/ 4946 w 15246"/>
                  <a:gd name="T91" fmla="*/ 180 h 16086"/>
                  <a:gd name="T92" fmla="*/ 9465 w 15246"/>
                  <a:gd name="T93" fmla="*/ 48 h 16086"/>
                  <a:gd name="T94" fmla="*/ 9837 w 15246"/>
                  <a:gd name="T95" fmla="*/ 2482 h 16086"/>
                  <a:gd name="T96" fmla="*/ 9351 w 15246"/>
                  <a:gd name="T97" fmla="*/ 3048 h 16086"/>
                  <a:gd name="T98" fmla="*/ 4833 w 15246"/>
                  <a:gd name="T99" fmla="*/ 4830 h 16086"/>
                  <a:gd name="T100" fmla="*/ 4990 w 15246"/>
                  <a:gd name="T101" fmla="*/ 2922 h 16086"/>
                  <a:gd name="T102" fmla="*/ 75 w 15246"/>
                  <a:gd name="T103" fmla="*/ 9402 h 16086"/>
                  <a:gd name="T104" fmla="*/ 172 w 15246"/>
                  <a:gd name="T105" fmla="*/ 15914 h 16086"/>
                  <a:gd name="T106" fmla="*/ 5902 w 15246"/>
                  <a:gd name="T107" fmla="*/ 9423 h 16086"/>
                  <a:gd name="T108" fmla="*/ 2183 w 15246"/>
                  <a:gd name="T109" fmla="*/ 5861 h 16086"/>
                  <a:gd name="T110" fmla="*/ 3066 w 15246"/>
                  <a:gd name="T111" fmla="*/ 6449 h 16086"/>
                  <a:gd name="T112" fmla="*/ 3852 w 15246"/>
                  <a:gd name="T113" fmla="*/ 5588 h 16086"/>
                  <a:gd name="T114" fmla="*/ 3946 w 15246"/>
                  <a:gd name="T115" fmla="*/ 4995 h 16086"/>
                  <a:gd name="T116" fmla="*/ 3861 w 15246"/>
                  <a:gd name="T117" fmla="*/ 4162 h 16086"/>
                  <a:gd name="T118" fmla="*/ 2957 w 15246"/>
                  <a:gd name="T119" fmla="*/ 3715 h 16086"/>
                  <a:gd name="T120" fmla="*/ 2492 w 15246"/>
                  <a:gd name="T121" fmla="*/ 3791 h 16086"/>
                  <a:gd name="T122" fmla="*/ 1991 w 15246"/>
                  <a:gd name="T123" fmla="*/ 4436 h 16086"/>
                  <a:gd name="T124" fmla="*/ 1969 w 15246"/>
                  <a:gd name="T125" fmla="*/ 5229 h 16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246" h="16086">
                    <a:moveTo>
                      <a:pt x="5014" y="7101"/>
                    </a:moveTo>
                    <a:lnTo>
                      <a:pt x="5010" y="7095"/>
                    </a:lnTo>
                    <a:lnTo>
                      <a:pt x="4995" y="7078"/>
                    </a:lnTo>
                    <a:lnTo>
                      <a:pt x="4983" y="7066"/>
                    </a:lnTo>
                    <a:lnTo>
                      <a:pt x="4969" y="7053"/>
                    </a:lnTo>
                    <a:lnTo>
                      <a:pt x="4953" y="7037"/>
                    </a:lnTo>
                    <a:lnTo>
                      <a:pt x="4934" y="7021"/>
                    </a:lnTo>
                    <a:lnTo>
                      <a:pt x="4912" y="7002"/>
                    </a:lnTo>
                    <a:lnTo>
                      <a:pt x="4887" y="6983"/>
                    </a:lnTo>
                    <a:lnTo>
                      <a:pt x="4859" y="6964"/>
                    </a:lnTo>
                    <a:lnTo>
                      <a:pt x="4829" y="6944"/>
                    </a:lnTo>
                    <a:lnTo>
                      <a:pt x="4794" y="6924"/>
                    </a:lnTo>
                    <a:lnTo>
                      <a:pt x="4757" y="6904"/>
                    </a:lnTo>
                    <a:lnTo>
                      <a:pt x="4718" y="6885"/>
                    </a:lnTo>
                    <a:lnTo>
                      <a:pt x="4675" y="6867"/>
                    </a:lnTo>
                    <a:lnTo>
                      <a:pt x="4674" y="6867"/>
                    </a:lnTo>
                    <a:lnTo>
                      <a:pt x="4663" y="6862"/>
                    </a:lnTo>
                    <a:lnTo>
                      <a:pt x="4663" y="6862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1" y="6857"/>
                    </a:lnTo>
                    <a:lnTo>
                      <a:pt x="4650" y="6857"/>
                    </a:lnTo>
                    <a:lnTo>
                      <a:pt x="4650" y="6857"/>
                    </a:lnTo>
                    <a:lnTo>
                      <a:pt x="4650" y="6857"/>
                    </a:lnTo>
                    <a:lnTo>
                      <a:pt x="4650" y="6857"/>
                    </a:lnTo>
                    <a:lnTo>
                      <a:pt x="4593" y="6839"/>
                    </a:lnTo>
                    <a:lnTo>
                      <a:pt x="4552" y="6819"/>
                    </a:lnTo>
                    <a:lnTo>
                      <a:pt x="4510" y="6801"/>
                    </a:lnTo>
                    <a:lnTo>
                      <a:pt x="4470" y="6784"/>
                    </a:lnTo>
                    <a:lnTo>
                      <a:pt x="4430" y="6767"/>
                    </a:lnTo>
                    <a:lnTo>
                      <a:pt x="4356" y="6738"/>
                    </a:lnTo>
                    <a:lnTo>
                      <a:pt x="4291" y="6713"/>
                    </a:lnTo>
                    <a:lnTo>
                      <a:pt x="4235" y="6694"/>
                    </a:lnTo>
                    <a:lnTo>
                      <a:pt x="4193" y="6679"/>
                    </a:lnTo>
                    <a:lnTo>
                      <a:pt x="4166" y="6670"/>
                    </a:lnTo>
                    <a:lnTo>
                      <a:pt x="4156" y="6667"/>
                    </a:lnTo>
                    <a:lnTo>
                      <a:pt x="4123" y="6654"/>
                    </a:lnTo>
                    <a:lnTo>
                      <a:pt x="4091" y="6641"/>
                    </a:lnTo>
                    <a:lnTo>
                      <a:pt x="4060" y="6628"/>
                    </a:lnTo>
                    <a:lnTo>
                      <a:pt x="4031" y="6616"/>
                    </a:lnTo>
                    <a:lnTo>
                      <a:pt x="4003" y="6602"/>
                    </a:lnTo>
                    <a:lnTo>
                      <a:pt x="3975" y="6587"/>
                    </a:lnTo>
                    <a:lnTo>
                      <a:pt x="3949" y="6572"/>
                    </a:lnTo>
                    <a:lnTo>
                      <a:pt x="3923" y="6558"/>
                    </a:lnTo>
                    <a:lnTo>
                      <a:pt x="3897" y="6543"/>
                    </a:lnTo>
                    <a:lnTo>
                      <a:pt x="3873" y="6528"/>
                    </a:lnTo>
                    <a:lnTo>
                      <a:pt x="3851" y="6512"/>
                    </a:lnTo>
                    <a:lnTo>
                      <a:pt x="3830" y="6497"/>
                    </a:lnTo>
                    <a:lnTo>
                      <a:pt x="3810" y="6482"/>
                    </a:lnTo>
                    <a:lnTo>
                      <a:pt x="3792" y="6467"/>
                    </a:lnTo>
                    <a:lnTo>
                      <a:pt x="3776" y="6450"/>
                    </a:lnTo>
                    <a:lnTo>
                      <a:pt x="3762" y="6435"/>
                    </a:lnTo>
                    <a:lnTo>
                      <a:pt x="3749" y="6420"/>
                    </a:lnTo>
                    <a:lnTo>
                      <a:pt x="3739" y="6405"/>
                    </a:lnTo>
                    <a:lnTo>
                      <a:pt x="3730" y="6390"/>
                    </a:lnTo>
                    <a:lnTo>
                      <a:pt x="3724" y="6375"/>
                    </a:lnTo>
                    <a:lnTo>
                      <a:pt x="3724" y="6376"/>
                    </a:lnTo>
                    <a:lnTo>
                      <a:pt x="3722" y="6373"/>
                    </a:lnTo>
                    <a:lnTo>
                      <a:pt x="2975" y="7921"/>
                    </a:lnTo>
                    <a:lnTo>
                      <a:pt x="2230" y="6373"/>
                    </a:lnTo>
                    <a:lnTo>
                      <a:pt x="2228" y="6376"/>
                    </a:lnTo>
                    <a:lnTo>
                      <a:pt x="2228" y="6375"/>
                    </a:lnTo>
                    <a:lnTo>
                      <a:pt x="2222" y="6390"/>
                    </a:lnTo>
                    <a:lnTo>
                      <a:pt x="2214" y="6405"/>
                    </a:lnTo>
                    <a:lnTo>
                      <a:pt x="2203" y="6420"/>
                    </a:lnTo>
                    <a:lnTo>
                      <a:pt x="2190" y="6435"/>
                    </a:lnTo>
                    <a:lnTo>
                      <a:pt x="2176" y="6450"/>
                    </a:lnTo>
                    <a:lnTo>
                      <a:pt x="2160" y="6467"/>
                    </a:lnTo>
                    <a:lnTo>
                      <a:pt x="2142" y="6482"/>
                    </a:lnTo>
                    <a:lnTo>
                      <a:pt x="2122" y="6497"/>
                    </a:lnTo>
                    <a:lnTo>
                      <a:pt x="2101" y="6512"/>
                    </a:lnTo>
                    <a:lnTo>
                      <a:pt x="2078" y="6528"/>
                    </a:lnTo>
                    <a:lnTo>
                      <a:pt x="2054" y="6543"/>
                    </a:lnTo>
                    <a:lnTo>
                      <a:pt x="2029" y="6558"/>
                    </a:lnTo>
                    <a:lnTo>
                      <a:pt x="2003" y="6572"/>
                    </a:lnTo>
                    <a:lnTo>
                      <a:pt x="1977" y="6587"/>
                    </a:lnTo>
                    <a:lnTo>
                      <a:pt x="1949" y="6602"/>
                    </a:lnTo>
                    <a:lnTo>
                      <a:pt x="1921" y="6616"/>
                    </a:lnTo>
                    <a:lnTo>
                      <a:pt x="1891" y="6628"/>
                    </a:lnTo>
                    <a:lnTo>
                      <a:pt x="1861" y="6641"/>
                    </a:lnTo>
                    <a:lnTo>
                      <a:pt x="1829" y="6654"/>
                    </a:lnTo>
                    <a:lnTo>
                      <a:pt x="1796" y="6667"/>
                    </a:lnTo>
                    <a:lnTo>
                      <a:pt x="1786" y="6670"/>
                    </a:lnTo>
                    <a:lnTo>
                      <a:pt x="1759" y="6679"/>
                    </a:lnTo>
                    <a:lnTo>
                      <a:pt x="1716" y="6694"/>
                    </a:lnTo>
                    <a:lnTo>
                      <a:pt x="1661" y="6713"/>
                    </a:lnTo>
                    <a:lnTo>
                      <a:pt x="1596" y="6738"/>
                    </a:lnTo>
                    <a:lnTo>
                      <a:pt x="1521" y="6767"/>
                    </a:lnTo>
                    <a:lnTo>
                      <a:pt x="1482" y="6784"/>
                    </a:lnTo>
                    <a:lnTo>
                      <a:pt x="1442" y="6801"/>
                    </a:lnTo>
                    <a:lnTo>
                      <a:pt x="1400" y="6819"/>
                    </a:lnTo>
                    <a:lnTo>
                      <a:pt x="1358" y="6839"/>
                    </a:lnTo>
                    <a:lnTo>
                      <a:pt x="1337" y="6846"/>
                    </a:lnTo>
                    <a:lnTo>
                      <a:pt x="1320" y="6851"/>
                    </a:lnTo>
                    <a:lnTo>
                      <a:pt x="1309" y="6855"/>
                    </a:lnTo>
                    <a:lnTo>
                      <a:pt x="1302" y="6857"/>
                    </a:lnTo>
                    <a:lnTo>
                      <a:pt x="1302" y="6857"/>
                    </a:lnTo>
                    <a:lnTo>
                      <a:pt x="1302" y="6857"/>
                    </a:lnTo>
                    <a:lnTo>
                      <a:pt x="1302" y="6857"/>
                    </a:lnTo>
                    <a:lnTo>
                      <a:pt x="1302" y="6857"/>
                    </a:lnTo>
                    <a:lnTo>
                      <a:pt x="1301" y="6857"/>
                    </a:lnTo>
                    <a:lnTo>
                      <a:pt x="1301" y="6857"/>
                    </a:lnTo>
                    <a:lnTo>
                      <a:pt x="1301" y="6857"/>
                    </a:lnTo>
                    <a:lnTo>
                      <a:pt x="1301" y="6857"/>
                    </a:lnTo>
                    <a:lnTo>
                      <a:pt x="1301" y="6857"/>
                    </a:lnTo>
                    <a:lnTo>
                      <a:pt x="1301" y="6857"/>
                    </a:lnTo>
                    <a:lnTo>
                      <a:pt x="1289" y="6862"/>
                    </a:lnTo>
                    <a:lnTo>
                      <a:pt x="1289" y="6862"/>
                    </a:lnTo>
                    <a:lnTo>
                      <a:pt x="1278" y="6867"/>
                    </a:lnTo>
                    <a:lnTo>
                      <a:pt x="1277" y="6867"/>
                    </a:lnTo>
                    <a:lnTo>
                      <a:pt x="1234" y="6885"/>
                    </a:lnTo>
                    <a:lnTo>
                      <a:pt x="1194" y="6904"/>
                    </a:lnTo>
                    <a:lnTo>
                      <a:pt x="1157" y="6924"/>
                    </a:lnTo>
                    <a:lnTo>
                      <a:pt x="1123" y="6944"/>
                    </a:lnTo>
                    <a:lnTo>
                      <a:pt x="1093" y="6964"/>
                    </a:lnTo>
                    <a:lnTo>
                      <a:pt x="1065" y="6983"/>
                    </a:lnTo>
                    <a:lnTo>
                      <a:pt x="1040" y="7002"/>
                    </a:lnTo>
                    <a:lnTo>
                      <a:pt x="1018" y="7021"/>
                    </a:lnTo>
                    <a:lnTo>
                      <a:pt x="999" y="7037"/>
                    </a:lnTo>
                    <a:lnTo>
                      <a:pt x="982" y="7053"/>
                    </a:lnTo>
                    <a:lnTo>
                      <a:pt x="968" y="7066"/>
                    </a:lnTo>
                    <a:lnTo>
                      <a:pt x="957" y="7078"/>
                    </a:lnTo>
                    <a:lnTo>
                      <a:pt x="942" y="7095"/>
                    </a:lnTo>
                    <a:lnTo>
                      <a:pt x="938" y="7101"/>
                    </a:lnTo>
                    <a:lnTo>
                      <a:pt x="908" y="7147"/>
                    </a:lnTo>
                    <a:lnTo>
                      <a:pt x="880" y="7196"/>
                    </a:lnTo>
                    <a:lnTo>
                      <a:pt x="853" y="7248"/>
                    </a:lnTo>
                    <a:lnTo>
                      <a:pt x="828" y="7302"/>
                    </a:lnTo>
                    <a:lnTo>
                      <a:pt x="803" y="7358"/>
                    </a:lnTo>
                    <a:lnTo>
                      <a:pt x="780" y="7416"/>
                    </a:lnTo>
                    <a:lnTo>
                      <a:pt x="758" y="7476"/>
                    </a:lnTo>
                    <a:lnTo>
                      <a:pt x="738" y="7536"/>
                    </a:lnTo>
                    <a:lnTo>
                      <a:pt x="719" y="7599"/>
                    </a:lnTo>
                    <a:lnTo>
                      <a:pt x="701" y="7662"/>
                    </a:lnTo>
                    <a:lnTo>
                      <a:pt x="684" y="7725"/>
                    </a:lnTo>
                    <a:lnTo>
                      <a:pt x="668" y="7790"/>
                    </a:lnTo>
                    <a:lnTo>
                      <a:pt x="653" y="7854"/>
                    </a:lnTo>
                    <a:lnTo>
                      <a:pt x="639" y="7919"/>
                    </a:lnTo>
                    <a:lnTo>
                      <a:pt x="625" y="7984"/>
                    </a:lnTo>
                    <a:lnTo>
                      <a:pt x="613" y="8047"/>
                    </a:lnTo>
                    <a:lnTo>
                      <a:pt x="602" y="8111"/>
                    </a:lnTo>
                    <a:lnTo>
                      <a:pt x="592" y="8174"/>
                    </a:lnTo>
                    <a:lnTo>
                      <a:pt x="583" y="8235"/>
                    </a:lnTo>
                    <a:lnTo>
                      <a:pt x="574" y="8295"/>
                    </a:lnTo>
                    <a:lnTo>
                      <a:pt x="559" y="8411"/>
                    </a:lnTo>
                    <a:lnTo>
                      <a:pt x="547" y="8519"/>
                    </a:lnTo>
                    <a:lnTo>
                      <a:pt x="538" y="8617"/>
                    </a:lnTo>
                    <a:lnTo>
                      <a:pt x="530" y="8704"/>
                    </a:lnTo>
                    <a:lnTo>
                      <a:pt x="525" y="8777"/>
                    </a:lnTo>
                    <a:lnTo>
                      <a:pt x="521" y="8835"/>
                    </a:lnTo>
                    <a:lnTo>
                      <a:pt x="521" y="8835"/>
                    </a:lnTo>
                    <a:lnTo>
                      <a:pt x="521" y="8849"/>
                    </a:lnTo>
                    <a:lnTo>
                      <a:pt x="521" y="8849"/>
                    </a:lnTo>
                    <a:lnTo>
                      <a:pt x="520" y="8861"/>
                    </a:lnTo>
                    <a:lnTo>
                      <a:pt x="520" y="8861"/>
                    </a:lnTo>
                    <a:lnTo>
                      <a:pt x="519" y="8872"/>
                    </a:lnTo>
                    <a:lnTo>
                      <a:pt x="519" y="8872"/>
                    </a:lnTo>
                    <a:lnTo>
                      <a:pt x="519" y="8881"/>
                    </a:lnTo>
                    <a:lnTo>
                      <a:pt x="519" y="8881"/>
                    </a:lnTo>
                    <a:lnTo>
                      <a:pt x="518" y="8890"/>
                    </a:lnTo>
                    <a:lnTo>
                      <a:pt x="518" y="8896"/>
                    </a:lnTo>
                    <a:lnTo>
                      <a:pt x="518" y="8901"/>
                    </a:lnTo>
                    <a:lnTo>
                      <a:pt x="518" y="8903"/>
                    </a:lnTo>
                    <a:lnTo>
                      <a:pt x="518" y="8903"/>
                    </a:lnTo>
                    <a:lnTo>
                      <a:pt x="518" y="8904"/>
                    </a:lnTo>
                    <a:lnTo>
                      <a:pt x="519" y="8939"/>
                    </a:lnTo>
                    <a:lnTo>
                      <a:pt x="521" y="8972"/>
                    </a:lnTo>
                    <a:lnTo>
                      <a:pt x="525" y="9001"/>
                    </a:lnTo>
                    <a:lnTo>
                      <a:pt x="529" y="9029"/>
                    </a:lnTo>
                    <a:lnTo>
                      <a:pt x="5423" y="9029"/>
                    </a:lnTo>
                    <a:lnTo>
                      <a:pt x="5427" y="9001"/>
                    </a:lnTo>
                    <a:lnTo>
                      <a:pt x="5431" y="8972"/>
                    </a:lnTo>
                    <a:lnTo>
                      <a:pt x="5433" y="8939"/>
                    </a:lnTo>
                    <a:lnTo>
                      <a:pt x="5434" y="8904"/>
                    </a:lnTo>
                    <a:lnTo>
                      <a:pt x="5434" y="8903"/>
                    </a:lnTo>
                    <a:lnTo>
                      <a:pt x="5434" y="8903"/>
                    </a:lnTo>
                    <a:lnTo>
                      <a:pt x="5434" y="8901"/>
                    </a:lnTo>
                    <a:lnTo>
                      <a:pt x="5434" y="8896"/>
                    </a:lnTo>
                    <a:lnTo>
                      <a:pt x="5433" y="8890"/>
                    </a:lnTo>
                    <a:lnTo>
                      <a:pt x="5433" y="8881"/>
                    </a:lnTo>
                    <a:lnTo>
                      <a:pt x="5433" y="8881"/>
                    </a:lnTo>
                    <a:lnTo>
                      <a:pt x="5433" y="8872"/>
                    </a:lnTo>
                    <a:lnTo>
                      <a:pt x="5433" y="8872"/>
                    </a:lnTo>
                    <a:lnTo>
                      <a:pt x="5432" y="8861"/>
                    </a:lnTo>
                    <a:lnTo>
                      <a:pt x="5432" y="8861"/>
                    </a:lnTo>
                    <a:lnTo>
                      <a:pt x="5431" y="8849"/>
                    </a:lnTo>
                    <a:lnTo>
                      <a:pt x="5431" y="8849"/>
                    </a:lnTo>
                    <a:lnTo>
                      <a:pt x="5431" y="8835"/>
                    </a:lnTo>
                    <a:lnTo>
                      <a:pt x="5431" y="8835"/>
                    </a:lnTo>
                    <a:lnTo>
                      <a:pt x="5427" y="8777"/>
                    </a:lnTo>
                    <a:lnTo>
                      <a:pt x="5422" y="8704"/>
                    </a:lnTo>
                    <a:lnTo>
                      <a:pt x="5414" y="8617"/>
                    </a:lnTo>
                    <a:lnTo>
                      <a:pt x="5405" y="8519"/>
                    </a:lnTo>
                    <a:lnTo>
                      <a:pt x="5393" y="8411"/>
                    </a:lnTo>
                    <a:lnTo>
                      <a:pt x="5378" y="8295"/>
                    </a:lnTo>
                    <a:lnTo>
                      <a:pt x="5369" y="8235"/>
                    </a:lnTo>
                    <a:lnTo>
                      <a:pt x="5360" y="8174"/>
                    </a:lnTo>
                    <a:lnTo>
                      <a:pt x="5349" y="8111"/>
                    </a:lnTo>
                    <a:lnTo>
                      <a:pt x="5338" y="8047"/>
                    </a:lnTo>
                    <a:lnTo>
                      <a:pt x="5326" y="7984"/>
                    </a:lnTo>
                    <a:lnTo>
                      <a:pt x="5313" y="7919"/>
                    </a:lnTo>
                    <a:lnTo>
                      <a:pt x="5299" y="7854"/>
                    </a:lnTo>
                    <a:lnTo>
                      <a:pt x="5284" y="7790"/>
                    </a:lnTo>
                    <a:lnTo>
                      <a:pt x="5268" y="7725"/>
                    </a:lnTo>
                    <a:lnTo>
                      <a:pt x="5251" y="7662"/>
                    </a:lnTo>
                    <a:lnTo>
                      <a:pt x="5233" y="7599"/>
                    </a:lnTo>
                    <a:lnTo>
                      <a:pt x="5214" y="7536"/>
                    </a:lnTo>
                    <a:lnTo>
                      <a:pt x="5194" y="7476"/>
                    </a:lnTo>
                    <a:lnTo>
                      <a:pt x="5171" y="7416"/>
                    </a:lnTo>
                    <a:lnTo>
                      <a:pt x="5148" y="7358"/>
                    </a:lnTo>
                    <a:lnTo>
                      <a:pt x="5124" y="7302"/>
                    </a:lnTo>
                    <a:lnTo>
                      <a:pt x="5099" y="7248"/>
                    </a:lnTo>
                    <a:lnTo>
                      <a:pt x="5072" y="7196"/>
                    </a:lnTo>
                    <a:lnTo>
                      <a:pt x="5044" y="7147"/>
                    </a:lnTo>
                    <a:lnTo>
                      <a:pt x="5014" y="7101"/>
                    </a:lnTo>
                    <a:close/>
                    <a:moveTo>
                      <a:pt x="5111" y="611"/>
                    </a:moveTo>
                    <a:lnTo>
                      <a:pt x="5111" y="2450"/>
                    </a:lnTo>
                    <a:lnTo>
                      <a:pt x="5111" y="2464"/>
                    </a:lnTo>
                    <a:lnTo>
                      <a:pt x="5112" y="2477"/>
                    </a:lnTo>
                    <a:lnTo>
                      <a:pt x="5114" y="2491"/>
                    </a:lnTo>
                    <a:lnTo>
                      <a:pt x="5116" y="2504"/>
                    </a:lnTo>
                    <a:lnTo>
                      <a:pt x="5119" y="2517"/>
                    </a:lnTo>
                    <a:lnTo>
                      <a:pt x="5123" y="2530"/>
                    </a:lnTo>
                    <a:lnTo>
                      <a:pt x="5127" y="2543"/>
                    </a:lnTo>
                    <a:lnTo>
                      <a:pt x="5132" y="2555"/>
                    </a:lnTo>
                    <a:lnTo>
                      <a:pt x="5137" y="2567"/>
                    </a:lnTo>
                    <a:lnTo>
                      <a:pt x="5143" y="2578"/>
                    </a:lnTo>
                    <a:lnTo>
                      <a:pt x="5150" y="2589"/>
                    </a:lnTo>
                    <a:lnTo>
                      <a:pt x="5157" y="2600"/>
                    </a:lnTo>
                    <a:lnTo>
                      <a:pt x="5164" y="2610"/>
                    </a:lnTo>
                    <a:lnTo>
                      <a:pt x="5172" y="2620"/>
                    </a:lnTo>
                    <a:lnTo>
                      <a:pt x="5181" y="2630"/>
                    </a:lnTo>
                    <a:lnTo>
                      <a:pt x="5190" y="2639"/>
                    </a:lnTo>
                    <a:lnTo>
                      <a:pt x="5190" y="2640"/>
                    </a:lnTo>
                    <a:lnTo>
                      <a:pt x="5190" y="2640"/>
                    </a:lnTo>
                    <a:lnTo>
                      <a:pt x="5199" y="2649"/>
                    </a:lnTo>
                    <a:lnTo>
                      <a:pt x="5209" y="2657"/>
                    </a:lnTo>
                    <a:lnTo>
                      <a:pt x="5219" y="2665"/>
                    </a:lnTo>
                    <a:lnTo>
                      <a:pt x="5229" y="2672"/>
                    </a:lnTo>
                    <a:lnTo>
                      <a:pt x="5240" y="2679"/>
                    </a:lnTo>
                    <a:lnTo>
                      <a:pt x="5251" y="2685"/>
                    </a:lnTo>
                    <a:lnTo>
                      <a:pt x="5262" y="2691"/>
                    </a:lnTo>
                    <a:lnTo>
                      <a:pt x="5274" y="2696"/>
                    </a:lnTo>
                    <a:lnTo>
                      <a:pt x="5286" y="2701"/>
                    </a:lnTo>
                    <a:lnTo>
                      <a:pt x="5298" y="2705"/>
                    </a:lnTo>
                    <a:lnTo>
                      <a:pt x="5311" y="2709"/>
                    </a:lnTo>
                    <a:lnTo>
                      <a:pt x="5324" y="2713"/>
                    </a:lnTo>
                    <a:lnTo>
                      <a:pt x="5337" y="2715"/>
                    </a:lnTo>
                    <a:lnTo>
                      <a:pt x="5351" y="2717"/>
                    </a:lnTo>
                    <a:lnTo>
                      <a:pt x="5365" y="2718"/>
                    </a:lnTo>
                    <a:lnTo>
                      <a:pt x="5379" y="2718"/>
                    </a:lnTo>
                    <a:lnTo>
                      <a:pt x="5884" y="2718"/>
                    </a:lnTo>
                    <a:lnTo>
                      <a:pt x="5884" y="2719"/>
                    </a:lnTo>
                    <a:lnTo>
                      <a:pt x="5904" y="2720"/>
                    </a:lnTo>
                    <a:lnTo>
                      <a:pt x="5922" y="2723"/>
                    </a:lnTo>
                    <a:lnTo>
                      <a:pt x="5931" y="2725"/>
                    </a:lnTo>
                    <a:lnTo>
                      <a:pt x="5940" y="2728"/>
                    </a:lnTo>
                    <a:lnTo>
                      <a:pt x="5949" y="2731"/>
                    </a:lnTo>
                    <a:lnTo>
                      <a:pt x="5957" y="2735"/>
                    </a:lnTo>
                    <a:lnTo>
                      <a:pt x="5973" y="2743"/>
                    </a:lnTo>
                    <a:lnTo>
                      <a:pt x="5987" y="2753"/>
                    </a:lnTo>
                    <a:lnTo>
                      <a:pt x="6000" y="2763"/>
                    </a:lnTo>
                    <a:lnTo>
                      <a:pt x="6012" y="2775"/>
                    </a:lnTo>
                    <a:lnTo>
                      <a:pt x="6022" y="2788"/>
                    </a:lnTo>
                    <a:lnTo>
                      <a:pt x="6031" y="2802"/>
                    </a:lnTo>
                    <a:lnTo>
                      <a:pt x="6039" y="2816"/>
                    </a:lnTo>
                    <a:lnTo>
                      <a:pt x="6045" y="2831"/>
                    </a:lnTo>
                    <a:lnTo>
                      <a:pt x="6050" y="2847"/>
                    </a:lnTo>
                    <a:lnTo>
                      <a:pt x="6053" y="2863"/>
                    </a:lnTo>
                    <a:lnTo>
                      <a:pt x="6055" y="2879"/>
                    </a:lnTo>
                    <a:lnTo>
                      <a:pt x="6055" y="2895"/>
                    </a:lnTo>
                    <a:lnTo>
                      <a:pt x="6054" y="2913"/>
                    </a:lnTo>
                    <a:lnTo>
                      <a:pt x="6051" y="2930"/>
                    </a:lnTo>
                    <a:lnTo>
                      <a:pt x="6046" y="2946"/>
                    </a:lnTo>
                    <a:lnTo>
                      <a:pt x="6039" y="2962"/>
                    </a:lnTo>
                    <a:lnTo>
                      <a:pt x="5476" y="4159"/>
                    </a:lnTo>
                    <a:lnTo>
                      <a:pt x="7172" y="2760"/>
                    </a:lnTo>
                    <a:lnTo>
                      <a:pt x="7183" y="2751"/>
                    </a:lnTo>
                    <a:lnTo>
                      <a:pt x="7196" y="2742"/>
                    </a:lnTo>
                    <a:lnTo>
                      <a:pt x="7209" y="2735"/>
                    </a:lnTo>
                    <a:lnTo>
                      <a:pt x="7223" y="2729"/>
                    </a:lnTo>
                    <a:lnTo>
                      <a:pt x="7237" y="2725"/>
                    </a:lnTo>
                    <a:lnTo>
                      <a:pt x="7252" y="2721"/>
                    </a:lnTo>
                    <a:lnTo>
                      <a:pt x="7268" y="2719"/>
                    </a:lnTo>
                    <a:lnTo>
                      <a:pt x="7283" y="2718"/>
                    </a:lnTo>
                    <a:lnTo>
                      <a:pt x="9228" y="2718"/>
                    </a:lnTo>
                    <a:lnTo>
                      <a:pt x="9241" y="2718"/>
                    </a:lnTo>
                    <a:lnTo>
                      <a:pt x="9255" y="2717"/>
                    </a:lnTo>
                    <a:lnTo>
                      <a:pt x="9268" y="2715"/>
                    </a:lnTo>
                    <a:lnTo>
                      <a:pt x="9281" y="2713"/>
                    </a:lnTo>
                    <a:lnTo>
                      <a:pt x="9294" y="2709"/>
                    </a:lnTo>
                    <a:lnTo>
                      <a:pt x="9307" y="2705"/>
                    </a:lnTo>
                    <a:lnTo>
                      <a:pt x="9319" y="2701"/>
                    </a:lnTo>
                    <a:lnTo>
                      <a:pt x="9331" y="2696"/>
                    </a:lnTo>
                    <a:lnTo>
                      <a:pt x="9343" y="2691"/>
                    </a:lnTo>
                    <a:lnTo>
                      <a:pt x="9355" y="2685"/>
                    </a:lnTo>
                    <a:lnTo>
                      <a:pt x="9366" y="2679"/>
                    </a:lnTo>
                    <a:lnTo>
                      <a:pt x="9377" y="2672"/>
                    </a:lnTo>
                    <a:lnTo>
                      <a:pt x="9388" y="2664"/>
                    </a:lnTo>
                    <a:lnTo>
                      <a:pt x="9398" y="2656"/>
                    </a:lnTo>
                    <a:lnTo>
                      <a:pt x="9407" y="2648"/>
                    </a:lnTo>
                    <a:lnTo>
                      <a:pt x="9416" y="2639"/>
                    </a:lnTo>
                    <a:lnTo>
                      <a:pt x="9425" y="2630"/>
                    </a:lnTo>
                    <a:lnTo>
                      <a:pt x="9434" y="2620"/>
                    </a:lnTo>
                    <a:lnTo>
                      <a:pt x="9441" y="2610"/>
                    </a:lnTo>
                    <a:lnTo>
                      <a:pt x="9449" y="2600"/>
                    </a:lnTo>
                    <a:lnTo>
                      <a:pt x="9456" y="2589"/>
                    </a:lnTo>
                    <a:lnTo>
                      <a:pt x="9462" y="2578"/>
                    </a:lnTo>
                    <a:lnTo>
                      <a:pt x="9468" y="2567"/>
                    </a:lnTo>
                    <a:lnTo>
                      <a:pt x="9473" y="2555"/>
                    </a:lnTo>
                    <a:lnTo>
                      <a:pt x="9478" y="2543"/>
                    </a:lnTo>
                    <a:lnTo>
                      <a:pt x="9482" y="2530"/>
                    </a:lnTo>
                    <a:lnTo>
                      <a:pt x="9486" y="2517"/>
                    </a:lnTo>
                    <a:lnTo>
                      <a:pt x="9489" y="2504"/>
                    </a:lnTo>
                    <a:lnTo>
                      <a:pt x="9491" y="2491"/>
                    </a:lnTo>
                    <a:lnTo>
                      <a:pt x="9493" y="2477"/>
                    </a:lnTo>
                    <a:lnTo>
                      <a:pt x="9494" y="2464"/>
                    </a:lnTo>
                    <a:lnTo>
                      <a:pt x="9494" y="2450"/>
                    </a:lnTo>
                    <a:lnTo>
                      <a:pt x="9494" y="611"/>
                    </a:lnTo>
                    <a:lnTo>
                      <a:pt x="9494" y="597"/>
                    </a:lnTo>
                    <a:lnTo>
                      <a:pt x="9493" y="584"/>
                    </a:lnTo>
                    <a:lnTo>
                      <a:pt x="9492" y="572"/>
                    </a:lnTo>
                    <a:lnTo>
                      <a:pt x="9489" y="559"/>
                    </a:lnTo>
                    <a:lnTo>
                      <a:pt x="9487" y="547"/>
                    </a:lnTo>
                    <a:lnTo>
                      <a:pt x="9483" y="534"/>
                    </a:lnTo>
                    <a:lnTo>
                      <a:pt x="9480" y="523"/>
                    </a:lnTo>
                    <a:lnTo>
                      <a:pt x="9475" y="511"/>
                    </a:lnTo>
                    <a:lnTo>
                      <a:pt x="9470" y="500"/>
                    </a:lnTo>
                    <a:lnTo>
                      <a:pt x="9465" y="489"/>
                    </a:lnTo>
                    <a:lnTo>
                      <a:pt x="9459" y="478"/>
                    </a:lnTo>
                    <a:lnTo>
                      <a:pt x="9453" y="466"/>
                    </a:lnTo>
                    <a:lnTo>
                      <a:pt x="9446" y="456"/>
                    </a:lnTo>
                    <a:lnTo>
                      <a:pt x="9439" y="446"/>
                    </a:lnTo>
                    <a:lnTo>
                      <a:pt x="9431" y="437"/>
                    </a:lnTo>
                    <a:lnTo>
                      <a:pt x="9423" y="428"/>
                    </a:lnTo>
                    <a:lnTo>
                      <a:pt x="9416" y="422"/>
                    </a:lnTo>
                    <a:lnTo>
                      <a:pt x="9407" y="413"/>
                    </a:lnTo>
                    <a:lnTo>
                      <a:pt x="9398" y="404"/>
                    </a:lnTo>
                    <a:lnTo>
                      <a:pt x="9388" y="397"/>
                    </a:lnTo>
                    <a:lnTo>
                      <a:pt x="9377" y="389"/>
                    </a:lnTo>
                    <a:lnTo>
                      <a:pt x="9366" y="382"/>
                    </a:lnTo>
                    <a:lnTo>
                      <a:pt x="9355" y="376"/>
                    </a:lnTo>
                    <a:lnTo>
                      <a:pt x="9343" y="370"/>
                    </a:lnTo>
                    <a:lnTo>
                      <a:pt x="9331" y="365"/>
                    </a:lnTo>
                    <a:lnTo>
                      <a:pt x="9319" y="360"/>
                    </a:lnTo>
                    <a:lnTo>
                      <a:pt x="9307" y="356"/>
                    </a:lnTo>
                    <a:lnTo>
                      <a:pt x="9294" y="352"/>
                    </a:lnTo>
                    <a:lnTo>
                      <a:pt x="9281" y="349"/>
                    </a:lnTo>
                    <a:lnTo>
                      <a:pt x="9268" y="347"/>
                    </a:lnTo>
                    <a:lnTo>
                      <a:pt x="9255" y="345"/>
                    </a:lnTo>
                    <a:lnTo>
                      <a:pt x="9241" y="344"/>
                    </a:lnTo>
                    <a:lnTo>
                      <a:pt x="9228" y="344"/>
                    </a:lnTo>
                    <a:lnTo>
                      <a:pt x="5379" y="344"/>
                    </a:lnTo>
                    <a:lnTo>
                      <a:pt x="5365" y="344"/>
                    </a:lnTo>
                    <a:lnTo>
                      <a:pt x="5351" y="345"/>
                    </a:lnTo>
                    <a:lnTo>
                      <a:pt x="5338" y="347"/>
                    </a:lnTo>
                    <a:lnTo>
                      <a:pt x="5325" y="349"/>
                    </a:lnTo>
                    <a:lnTo>
                      <a:pt x="5312" y="352"/>
                    </a:lnTo>
                    <a:lnTo>
                      <a:pt x="5300" y="355"/>
                    </a:lnTo>
                    <a:lnTo>
                      <a:pt x="5288" y="359"/>
                    </a:lnTo>
                    <a:lnTo>
                      <a:pt x="5276" y="364"/>
                    </a:lnTo>
                    <a:lnTo>
                      <a:pt x="5264" y="369"/>
                    </a:lnTo>
                    <a:lnTo>
                      <a:pt x="5253" y="375"/>
                    </a:lnTo>
                    <a:lnTo>
                      <a:pt x="5242" y="381"/>
                    </a:lnTo>
                    <a:lnTo>
                      <a:pt x="5231" y="387"/>
                    </a:lnTo>
                    <a:lnTo>
                      <a:pt x="5221" y="394"/>
                    </a:lnTo>
                    <a:lnTo>
                      <a:pt x="5211" y="402"/>
                    </a:lnTo>
                    <a:lnTo>
                      <a:pt x="5201" y="410"/>
                    </a:lnTo>
                    <a:lnTo>
                      <a:pt x="5192" y="419"/>
                    </a:lnTo>
                    <a:lnTo>
                      <a:pt x="5190" y="421"/>
                    </a:lnTo>
                    <a:lnTo>
                      <a:pt x="5189" y="422"/>
                    </a:lnTo>
                    <a:lnTo>
                      <a:pt x="5181" y="431"/>
                    </a:lnTo>
                    <a:lnTo>
                      <a:pt x="5171" y="440"/>
                    </a:lnTo>
                    <a:lnTo>
                      <a:pt x="5163" y="450"/>
                    </a:lnTo>
                    <a:lnTo>
                      <a:pt x="5156" y="461"/>
                    </a:lnTo>
                    <a:lnTo>
                      <a:pt x="5149" y="472"/>
                    </a:lnTo>
                    <a:lnTo>
                      <a:pt x="5143" y="483"/>
                    </a:lnTo>
                    <a:lnTo>
                      <a:pt x="5137" y="495"/>
                    </a:lnTo>
                    <a:lnTo>
                      <a:pt x="5132" y="507"/>
                    </a:lnTo>
                    <a:lnTo>
                      <a:pt x="5127" y="519"/>
                    </a:lnTo>
                    <a:lnTo>
                      <a:pt x="5123" y="531"/>
                    </a:lnTo>
                    <a:lnTo>
                      <a:pt x="5119" y="544"/>
                    </a:lnTo>
                    <a:lnTo>
                      <a:pt x="5116" y="557"/>
                    </a:lnTo>
                    <a:lnTo>
                      <a:pt x="5114" y="570"/>
                    </a:lnTo>
                    <a:lnTo>
                      <a:pt x="5112" y="583"/>
                    </a:lnTo>
                    <a:lnTo>
                      <a:pt x="5111" y="597"/>
                    </a:lnTo>
                    <a:lnTo>
                      <a:pt x="5111" y="611"/>
                    </a:lnTo>
                    <a:close/>
                    <a:moveTo>
                      <a:pt x="10380" y="9233"/>
                    </a:moveTo>
                    <a:lnTo>
                      <a:pt x="10385" y="9242"/>
                    </a:lnTo>
                    <a:lnTo>
                      <a:pt x="10390" y="9252"/>
                    </a:lnTo>
                    <a:lnTo>
                      <a:pt x="10393" y="9263"/>
                    </a:lnTo>
                    <a:lnTo>
                      <a:pt x="10397" y="9274"/>
                    </a:lnTo>
                    <a:lnTo>
                      <a:pt x="10399" y="9285"/>
                    </a:lnTo>
                    <a:lnTo>
                      <a:pt x="10401" y="9296"/>
                    </a:lnTo>
                    <a:lnTo>
                      <a:pt x="10402" y="9307"/>
                    </a:lnTo>
                    <a:lnTo>
                      <a:pt x="10403" y="9319"/>
                    </a:lnTo>
                    <a:lnTo>
                      <a:pt x="10380" y="9233"/>
                    </a:lnTo>
                    <a:close/>
                    <a:moveTo>
                      <a:pt x="12747" y="5949"/>
                    </a:moveTo>
                    <a:lnTo>
                      <a:pt x="12747" y="8879"/>
                    </a:lnTo>
                    <a:lnTo>
                      <a:pt x="12746" y="8911"/>
                    </a:lnTo>
                    <a:lnTo>
                      <a:pt x="12744" y="8942"/>
                    </a:lnTo>
                    <a:lnTo>
                      <a:pt x="12740" y="8972"/>
                    </a:lnTo>
                    <a:lnTo>
                      <a:pt x="12735" y="9002"/>
                    </a:lnTo>
                    <a:lnTo>
                      <a:pt x="12728" y="9032"/>
                    </a:lnTo>
                    <a:lnTo>
                      <a:pt x="12720" y="9061"/>
                    </a:lnTo>
                    <a:lnTo>
                      <a:pt x="12710" y="9090"/>
                    </a:lnTo>
                    <a:lnTo>
                      <a:pt x="12699" y="9117"/>
                    </a:lnTo>
                    <a:lnTo>
                      <a:pt x="12687" y="9144"/>
                    </a:lnTo>
                    <a:lnTo>
                      <a:pt x="12674" y="9171"/>
                    </a:lnTo>
                    <a:lnTo>
                      <a:pt x="12659" y="9196"/>
                    </a:lnTo>
                    <a:lnTo>
                      <a:pt x="12643" y="9221"/>
                    </a:lnTo>
                    <a:lnTo>
                      <a:pt x="12626" y="9245"/>
                    </a:lnTo>
                    <a:lnTo>
                      <a:pt x="12607" y="9268"/>
                    </a:lnTo>
                    <a:lnTo>
                      <a:pt x="12588" y="9291"/>
                    </a:lnTo>
                    <a:lnTo>
                      <a:pt x="12568" y="9312"/>
                    </a:lnTo>
                    <a:lnTo>
                      <a:pt x="12547" y="9332"/>
                    </a:lnTo>
                    <a:lnTo>
                      <a:pt x="12525" y="9351"/>
                    </a:lnTo>
                    <a:lnTo>
                      <a:pt x="12502" y="9369"/>
                    </a:lnTo>
                    <a:lnTo>
                      <a:pt x="12478" y="9386"/>
                    </a:lnTo>
                    <a:lnTo>
                      <a:pt x="12453" y="9402"/>
                    </a:lnTo>
                    <a:lnTo>
                      <a:pt x="12427" y="9416"/>
                    </a:lnTo>
                    <a:lnTo>
                      <a:pt x="12401" y="9430"/>
                    </a:lnTo>
                    <a:lnTo>
                      <a:pt x="12374" y="9442"/>
                    </a:lnTo>
                    <a:lnTo>
                      <a:pt x="12346" y="9454"/>
                    </a:lnTo>
                    <a:lnTo>
                      <a:pt x="12318" y="9463"/>
                    </a:lnTo>
                    <a:lnTo>
                      <a:pt x="12289" y="9471"/>
                    </a:lnTo>
                    <a:lnTo>
                      <a:pt x="12260" y="9478"/>
                    </a:lnTo>
                    <a:lnTo>
                      <a:pt x="12229" y="9484"/>
                    </a:lnTo>
                    <a:lnTo>
                      <a:pt x="12199" y="9487"/>
                    </a:lnTo>
                    <a:lnTo>
                      <a:pt x="12168" y="9490"/>
                    </a:lnTo>
                    <a:lnTo>
                      <a:pt x="12136" y="9491"/>
                    </a:lnTo>
                    <a:lnTo>
                      <a:pt x="11793" y="9491"/>
                    </a:lnTo>
                    <a:lnTo>
                      <a:pt x="11713" y="11216"/>
                    </a:lnTo>
                    <a:lnTo>
                      <a:pt x="11713" y="11216"/>
                    </a:lnTo>
                    <a:lnTo>
                      <a:pt x="11712" y="11226"/>
                    </a:lnTo>
                    <a:lnTo>
                      <a:pt x="11711" y="11235"/>
                    </a:lnTo>
                    <a:lnTo>
                      <a:pt x="11709" y="11245"/>
                    </a:lnTo>
                    <a:lnTo>
                      <a:pt x="11706" y="11254"/>
                    </a:lnTo>
                    <a:lnTo>
                      <a:pt x="11703" y="11263"/>
                    </a:lnTo>
                    <a:lnTo>
                      <a:pt x="11699" y="11272"/>
                    </a:lnTo>
                    <a:lnTo>
                      <a:pt x="11695" y="11281"/>
                    </a:lnTo>
                    <a:lnTo>
                      <a:pt x="11691" y="11290"/>
                    </a:lnTo>
                    <a:lnTo>
                      <a:pt x="11686" y="11298"/>
                    </a:lnTo>
                    <a:lnTo>
                      <a:pt x="11681" y="11306"/>
                    </a:lnTo>
                    <a:lnTo>
                      <a:pt x="11675" y="11314"/>
                    </a:lnTo>
                    <a:lnTo>
                      <a:pt x="11669" y="11323"/>
                    </a:lnTo>
                    <a:lnTo>
                      <a:pt x="11662" y="11330"/>
                    </a:lnTo>
                    <a:lnTo>
                      <a:pt x="11654" y="11337"/>
                    </a:lnTo>
                    <a:lnTo>
                      <a:pt x="11647" y="11343"/>
                    </a:lnTo>
                    <a:lnTo>
                      <a:pt x="11638" y="11349"/>
                    </a:lnTo>
                    <a:lnTo>
                      <a:pt x="11624" y="11359"/>
                    </a:lnTo>
                    <a:lnTo>
                      <a:pt x="11608" y="11366"/>
                    </a:lnTo>
                    <a:lnTo>
                      <a:pt x="11592" y="11372"/>
                    </a:lnTo>
                    <a:lnTo>
                      <a:pt x="11576" y="11376"/>
                    </a:lnTo>
                    <a:lnTo>
                      <a:pt x="11560" y="11378"/>
                    </a:lnTo>
                    <a:lnTo>
                      <a:pt x="11544" y="11379"/>
                    </a:lnTo>
                    <a:lnTo>
                      <a:pt x="11527" y="11379"/>
                    </a:lnTo>
                    <a:lnTo>
                      <a:pt x="11510" y="11377"/>
                    </a:lnTo>
                    <a:lnTo>
                      <a:pt x="11494" y="11373"/>
                    </a:lnTo>
                    <a:lnTo>
                      <a:pt x="11479" y="11368"/>
                    </a:lnTo>
                    <a:lnTo>
                      <a:pt x="11464" y="11361"/>
                    </a:lnTo>
                    <a:lnTo>
                      <a:pt x="11449" y="11353"/>
                    </a:lnTo>
                    <a:lnTo>
                      <a:pt x="11436" y="11343"/>
                    </a:lnTo>
                    <a:lnTo>
                      <a:pt x="11423" y="11332"/>
                    </a:lnTo>
                    <a:lnTo>
                      <a:pt x="11411" y="11320"/>
                    </a:lnTo>
                    <a:lnTo>
                      <a:pt x="11401" y="11305"/>
                    </a:lnTo>
                    <a:lnTo>
                      <a:pt x="10142" y="9491"/>
                    </a:lnTo>
                    <a:lnTo>
                      <a:pt x="8288" y="9491"/>
                    </a:lnTo>
                    <a:lnTo>
                      <a:pt x="8257" y="9490"/>
                    </a:lnTo>
                    <a:lnTo>
                      <a:pt x="8227" y="9488"/>
                    </a:lnTo>
                    <a:lnTo>
                      <a:pt x="8197" y="9484"/>
                    </a:lnTo>
                    <a:lnTo>
                      <a:pt x="8168" y="9479"/>
                    </a:lnTo>
                    <a:lnTo>
                      <a:pt x="8140" y="9473"/>
                    </a:lnTo>
                    <a:lnTo>
                      <a:pt x="8112" y="9465"/>
                    </a:lnTo>
                    <a:lnTo>
                      <a:pt x="8085" y="9456"/>
                    </a:lnTo>
                    <a:lnTo>
                      <a:pt x="8057" y="9445"/>
                    </a:lnTo>
                    <a:lnTo>
                      <a:pt x="8030" y="9433"/>
                    </a:lnTo>
                    <a:lnTo>
                      <a:pt x="8005" y="9421"/>
                    </a:lnTo>
                    <a:lnTo>
                      <a:pt x="7980" y="9407"/>
                    </a:lnTo>
                    <a:lnTo>
                      <a:pt x="7956" y="9392"/>
                    </a:lnTo>
                    <a:lnTo>
                      <a:pt x="7932" y="9376"/>
                    </a:lnTo>
                    <a:lnTo>
                      <a:pt x="7910" y="9359"/>
                    </a:lnTo>
                    <a:lnTo>
                      <a:pt x="7887" y="9341"/>
                    </a:lnTo>
                    <a:lnTo>
                      <a:pt x="7866" y="9322"/>
                    </a:lnTo>
                    <a:lnTo>
                      <a:pt x="7855" y="9312"/>
                    </a:lnTo>
                    <a:lnTo>
                      <a:pt x="7835" y="9291"/>
                    </a:lnTo>
                    <a:lnTo>
                      <a:pt x="7816" y="9268"/>
                    </a:lnTo>
                    <a:lnTo>
                      <a:pt x="7798" y="9245"/>
                    </a:lnTo>
                    <a:lnTo>
                      <a:pt x="7781" y="9221"/>
                    </a:lnTo>
                    <a:lnTo>
                      <a:pt x="7765" y="9196"/>
                    </a:lnTo>
                    <a:lnTo>
                      <a:pt x="7751" y="9171"/>
                    </a:lnTo>
                    <a:lnTo>
                      <a:pt x="7737" y="9144"/>
                    </a:lnTo>
                    <a:lnTo>
                      <a:pt x="7725" y="9117"/>
                    </a:lnTo>
                    <a:lnTo>
                      <a:pt x="7713" y="9090"/>
                    </a:lnTo>
                    <a:lnTo>
                      <a:pt x="7704" y="9061"/>
                    </a:lnTo>
                    <a:lnTo>
                      <a:pt x="7695" y="9032"/>
                    </a:lnTo>
                    <a:lnTo>
                      <a:pt x="7689" y="9002"/>
                    </a:lnTo>
                    <a:lnTo>
                      <a:pt x="7683" y="8972"/>
                    </a:lnTo>
                    <a:lnTo>
                      <a:pt x="7679" y="8942"/>
                    </a:lnTo>
                    <a:lnTo>
                      <a:pt x="7677" y="8911"/>
                    </a:lnTo>
                    <a:lnTo>
                      <a:pt x="7676" y="8879"/>
                    </a:lnTo>
                    <a:lnTo>
                      <a:pt x="7676" y="5949"/>
                    </a:lnTo>
                    <a:lnTo>
                      <a:pt x="7677" y="5919"/>
                    </a:lnTo>
                    <a:lnTo>
                      <a:pt x="7679" y="5887"/>
                    </a:lnTo>
                    <a:lnTo>
                      <a:pt x="7683" y="5857"/>
                    </a:lnTo>
                    <a:lnTo>
                      <a:pt x="7688" y="5828"/>
                    </a:lnTo>
                    <a:lnTo>
                      <a:pt x="7695" y="5798"/>
                    </a:lnTo>
                    <a:lnTo>
                      <a:pt x="7703" y="5770"/>
                    </a:lnTo>
                    <a:lnTo>
                      <a:pt x="7713" y="5742"/>
                    </a:lnTo>
                    <a:lnTo>
                      <a:pt x="7724" y="5715"/>
                    </a:lnTo>
                    <a:lnTo>
                      <a:pt x="7736" y="5687"/>
                    </a:lnTo>
                    <a:lnTo>
                      <a:pt x="7749" y="5661"/>
                    </a:lnTo>
                    <a:lnTo>
                      <a:pt x="7764" y="5636"/>
                    </a:lnTo>
                    <a:lnTo>
                      <a:pt x="7779" y="5611"/>
                    </a:lnTo>
                    <a:lnTo>
                      <a:pt x="7796" y="5588"/>
                    </a:lnTo>
                    <a:lnTo>
                      <a:pt x="7814" y="5565"/>
                    </a:lnTo>
                    <a:lnTo>
                      <a:pt x="7832" y="5543"/>
                    </a:lnTo>
                    <a:lnTo>
                      <a:pt x="7852" y="5522"/>
                    </a:lnTo>
                    <a:lnTo>
                      <a:pt x="7855" y="5519"/>
                    </a:lnTo>
                    <a:lnTo>
                      <a:pt x="7856" y="5517"/>
                    </a:lnTo>
                    <a:lnTo>
                      <a:pt x="7877" y="5497"/>
                    </a:lnTo>
                    <a:lnTo>
                      <a:pt x="7900" y="5478"/>
                    </a:lnTo>
                    <a:lnTo>
                      <a:pt x="7923" y="5460"/>
                    </a:lnTo>
                    <a:lnTo>
                      <a:pt x="7947" y="5443"/>
                    </a:lnTo>
                    <a:lnTo>
                      <a:pt x="7972" y="5427"/>
                    </a:lnTo>
                    <a:lnTo>
                      <a:pt x="7997" y="5412"/>
                    </a:lnTo>
                    <a:lnTo>
                      <a:pt x="8023" y="5399"/>
                    </a:lnTo>
                    <a:lnTo>
                      <a:pt x="8050" y="5387"/>
                    </a:lnTo>
                    <a:lnTo>
                      <a:pt x="8079" y="5376"/>
                    </a:lnTo>
                    <a:lnTo>
                      <a:pt x="8107" y="5366"/>
                    </a:lnTo>
                    <a:lnTo>
                      <a:pt x="8136" y="5358"/>
                    </a:lnTo>
                    <a:lnTo>
                      <a:pt x="8165" y="5351"/>
                    </a:lnTo>
                    <a:lnTo>
                      <a:pt x="8195" y="5346"/>
                    </a:lnTo>
                    <a:lnTo>
                      <a:pt x="8225" y="5342"/>
                    </a:lnTo>
                    <a:lnTo>
                      <a:pt x="8256" y="5340"/>
                    </a:lnTo>
                    <a:lnTo>
                      <a:pt x="8288" y="5339"/>
                    </a:lnTo>
                    <a:lnTo>
                      <a:pt x="12136" y="5339"/>
                    </a:lnTo>
                    <a:lnTo>
                      <a:pt x="12168" y="5340"/>
                    </a:lnTo>
                    <a:lnTo>
                      <a:pt x="12199" y="5342"/>
                    </a:lnTo>
                    <a:lnTo>
                      <a:pt x="12229" y="5346"/>
                    </a:lnTo>
                    <a:lnTo>
                      <a:pt x="12260" y="5351"/>
                    </a:lnTo>
                    <a:lnTo>
                      <a:pt x="12289" y="5358"/>
                    </a:lnTo>
                    <a:lnTo>
                      <a:pt x="12318" y="5366"/>
                    </a:lnTo>
                    <a:lnTo>
                      <a:pt x="12346" y="5376"/>
                    </a:lnTo>
                    <a:lnTo>
                      <a:pt x="12374" y="5387"/>
                    </a:lnTo>
                    <a:lnTo>
                      <a:pt x="12401" y="5399"/>
                    </a:lnTo>
                    <a:lnTo>
                      <a:pt x="12427" y="5412"/>
                    </a:lnTo>
                    <a:lnTo>
                      <a:pt x="12453" y="5427"/>
                    </a:lnTo>
                    <a:lnTo>
                      <a:pt x="12478" y="5443"/>
                    </a:lnTo>
                    <a:lnTo>
                      <a:pt x="12502" y="5460"/>
                    </a:lnTo>
                    <a:lnTo>
                      <a:pt x="12525" y="5478"/>
                    </a:lnTo>
                    <a:lnTo>
                      <a:pt x="12547" y="5497"/>
                    </a:lnTo>
                    <a:lnTo>
                      <a:pt x="12568" y="5517"/>
                    </a:lnTo>
                    <a:lnTo>
                      <a:pt x="12568" y="5517"/>
                    </a:lnTo>
                    <a:lnTo>
                      <a:pt x="12588" y="5539"/>
                    </a:lnTo>
                    <a:lnTo>
                      <a:pt x="12607" y="5561"/>
                    </a:lnTo>
                    <a:lnTo>
                      <a:pt x="12626" y="5584"/>
                    </a:lnTo>
                    <a:lnTo>
                      <a:pt x="12643" y="5608"/>
                    </a:lnTo>
                    <a:lnTo>
                      <a:pt x="12659" y="5633"/>
                    </a:lnTo>
                    <a:lnTo>
                      <a:pt x="12673" y="5658"/>
                    </a:lnTo>
                    <a:lnTo>
                      <a:pt x="12687" y="5684"/>
                    </a:lnTo>
                    <a:lnTo>
                      <a:pt x="12699" y="5712"/>
                    </a:lnTo>
                    <a:lnTo>
                      <a:pt x="12710" y="5740"/>
                    </a:lnTo>
                    <a:lnTo>
                      <a:pt x="12720" y="5768"/>
                    </a:lnTo>
                    <a:lnTo>
                      <a:pt x="12728" y="5797"/>
                    </a:lnTo>
                    <a:lnTo>
                      <a:pt x="12735" y="5826"/>
                    </a:lnTo>
                    <a:lnTo>
                      <a:pt x="12740" y="5856"/>
                    </a:lnTo>
                    <a:lnTo>
                      <a:pt x="12744" y="5886"/>
                    </a:lnTo>
                    <a:lnTo>
                      <a:pt x="12746" y="5918"/>
                    </a:lnTo>
                    <a:lnTo>
                      <a:pt x="12747" y="5949"/>
                    </a:lnTo>
                    <a:close/>
                    <a:moveTo>
                      <a:pt x="12403" y="8879"/>
                    </a:moveTo>
                    <a:lnTo>
                      <a:pt x="12403" y="5949"/>
                    </a:lnTo>
                    <a:lnTo>
                      <a:pt x="12403" y="5936"/>
                    </a:lnTo>
                    <a:lnTo>
                      <a:pt x="12402" y="5922"/>
                    </a:lnTo>
                    <a:lnTo>
                      <a:pt x="12400" y="5909"/>
                    </a:lnTo>
                    <a:lnTo>
                      <a:pt x="12398" y="5896"/>
                    </a:lnTo>
                    <a:lnTo>
                      <a:pt x="12395" y="5882"/>
                    </a:lnTo>
                    <a:lnTo>
                      <a:pt x="12391" y="5869"/>
                    </a:lnTo>
                    <a:lnTo>
                      <a:pt x="12387" y="5857"/>
                    </a:lnTo>
                    <a:lnTo>
                      <a:pt x="12383" y="5845"/>
                    </a:lnTo>
                    <a:lnTo>
                      <a:pt x="12377" y="5833"/>
                    </a:lnTo>
                    <a:lnTo>
                      <a:pt x="12371" y="5821"/>
                    </a:lnTo>
                    <a:lnTo>
                      <a:pt x="12365" y="5810"/>
                    </a:lnTo>
                    <a:lnTo>
                      <a:pt x="12358" y="5800"/>
                    </a:lnTo>
                    <a:lnTo>
                      <a:pt x="12351" y="5789"/>
                    </a:lnTo>
                    <a:lnTo>
                      <a:pt x="12343" y="5779"/>
                    </a:lnTo>
                    <a:lnTo>
                      <a:pt x="12335" y="5770"/>
                    </a:lnTo>
                    <a:lnTo>
                      <a:pt x="12326" y="5761"/>
                    </a:lnTo>
                    <a:lnTo>
                      <a:pt x="12326" y="5760"/>
                    </a:lnTo>
                    <a:lnTo>
                      <a:pt x="12325" y="5761"/>
                    </a:lnTo>
                    <a:lnTo>
                      <a:pt x="12316" y="5752"/>
                    </a:lnTo>
                    <a:lnTo>
                      <a:pt x="12307" y="5743"/>
                    </a:lnTo>
                    <a:lnTo>
                      <a:pt x="12296" y="5736"/>
                    </a:lnTo>
                    <a:lnTo>
                      <a:pt x="12286" y="5728"/>
                    </a:lnTo>
                    <a:lnTo>
                      <a:pt x="12275" y="5721"/>
                    </a:lnTo>
                    <a:lnTo>
                      <a:pt x="12264" y="5715"/>
                    </a:lnTo>
                    <a:lnTo>
                      <a:pt x="12253" y="5709"/>
                    </a:lnTo>
                    <a:lnTo>
                      <a:pt x="12240" y="5703"/>
                    </a:lnTo>
                    <a:lnTo>
                      <a:pt x="12228" y="5698"/>
                    </a:lnTo>
                    <a:lnTo>
                      <a:pt x="12215" y="5694"/>
                    </a:lnTo>
                    <a:lnTo>
                      <a:pt x="12203" y="5690"/>
                    </a:lnTo>
                    <a:lnTo>
                      <a:pt x="12190" y="5687"/>
                    </a:lnTo>
                    <a:lnTo>
                      <a:pt x="12177" y="5685"/>
                    </a:lnTo>
                    <a:lnTo>
                      <a:pt x="12164" y="5683"/>
                    </a:lnTo>
                    <a:lnTo>
                      <a:pt x="12150" y="5682"/>
                    </a:lnTo>
                    <a:lnTo>
                      <a:pt x="12136" y="5682"/>
                    </a:lnTo>
                    <a:lnTo>
                      <a:pt x="8288" y="5682"/>
                    </a:lnTo>
                    <a:lnTo>
                      <a:pt x="8274" y="5682"/>
                    </a:lnTo>
                    <a:lnTo>
                      <a:pt x="8261" y="5683"/>
                    </a:lnTo>
                    <a:lnTo>
                      <a:pt x="8246" y="5685"/>
                    </a:lnTo>
                    <a:lnTo>
                      <a:pt x="8233" y="5687"/>
                    </a:lnTo>
                    <a:lnTo>
                      <a:pt x="8220" y="5690"/>
                    </a:lnTo>
                    <a:lnTo>
                      <a:pt x="8207" y="5694"/>
                    </a:lnTo>
                    <a:lnTo>
                      <a:pt x="8195" y="5698"/>
                    </a:lnTo>
                    <a:lnTo>
                      <a:pt x="8183" y="5702"/>
                    </a:lnTo>
                    <a:lnTo>
                      <a:pt x="8171" y="5709"/>
                    </a:lnTo>
                    <a:lnTo>
                      <a:pt x="8160" y="5715"/>
                    </a:lnTo>
                    <a:lnTo>
                      <a:pt x="8149" y="5721"/>
                    </a:lnTo>
                    <a:lnTo>
                      <a:pt x="8138" y="5728"/>
                    </a:lnTo>
                    <a:lnTo>
                      <a:pt x="8128" y="5735"/>
                    </a:lnTo>
                    <a:lnTo>
                      <a:pt x="8118" y="5743"/>
                    </a:lnTo>
                    <a:lnTo>
                      <a:pt x="8108" y="5751"/>
                    </a:lnTo>
                    <a:lnTo>
                      <a:pt x="8099" y="5760"/>
                    </a:lnTo>
                    <a:lnTo>
                      <a:pt x="8098" y="5761"/>
                    </a:lnTo>
                    <a:lnTo>
                      <a:pt x="8096" y="5763"/>
                    </a:lnTo>
                    <a:lnTo>
                      <a:pt x="8087" y="5772"/>
                    </a:lnTo>
                    <a:lnTo>
                      <a:pt x="8079" y="5782"/>
                    </a:lnTo>
                    <a:lnTo>
                      <a:pt x="8071" y="5791"/>
                    </a:lnTo>
                    <a:lnTo>
                      <a:pt x="8064" y="5802"/>
                    </a:lnTo>
                    <a:lnTo>
                      <a:pt x="8057" y="5812"/>
                    </a:lnTo>
                    <a:lnTo>
                      <a:pt x="8051" y="5823"/>
                    </a:lnTo>
                    <a:lnTo>
                      <a:pt x="8045" y="5835"/>
                    </a:lnTo>
                    <a:lnTo>
                      <a:pt x="8040" y="5846"/>
                    </a:lnTo>
                    <a:lnTo>
                      <a:pt x="8036" y="5858"/>
                    </a:lnTo>
                    <a:lnTo>
                      <a:pt x="8032" y="5870"/>
                    </a:lnTo>
                    <a:lnTo>
                      <a:pt x="8028" y="5883"/>
                    </a:lnTo>
                    <a:lnTo>
                      <a:pt x="8025" y="5897"/>
                    </a:lnTo>
                    <a:lnTo>
                      <a:pt x="8023" y="5909"/>
                    </a:lnTo>
                    <a:lnTo>
                      <a:pt x="8021" y="5923"/>
                    </a:lnTo>
                    <a:lnTo>
                      <a:pt x="8020" y="5936"/>
                    </a:lnTo>
                    <a:lnTo>
                      <a:pt x="8020" y="5949"/>
                    </a:lnTo>
                    <a:lnTo>
                      <a:pt x="8020" y="8879"/>
                    </a:lnTo>
                    <a:lnTo>
                      <a:pt x="8020" y="8894"/>
                    </a:lnTo>
                    <a:lnTo>
                      <a:pt x="8021" y="8907"/>
                    </a:lnTo>
                    <a:lnTo>
                      <a:pt x="8023" y="8921"/>
                    </a:lnTo>
                    <a:lnTo>
                      <a:pt x="8025" y="8934"/>
                    </a:lnTo>
                    <a:lnTo>
                      <a:pt x="8028" y="8947"/>
                    </a:lnTo>
                    <a:lnTo>
                      <a:pt x="8032" y="8959"/>
                    </a:lnTo>
                    <a:lnTo>
                      <a:pt x="8036" y="8971"/>
                    </a:lnTo>
                    <a:lnTo>
                      <a:pt x="8041" y="8984"/>
                    </a:lnTo>
                    <a:lnTo>
                      <a:pt x="8046" y="8995"/>
                    </a:lnTo>
                    <a:lnTo>
                      <a:pt x="8052" y="9007"/>
                    </a:lnTo>
                    <a:lnTo>
                      <a:pt x="8059" y="9018"/>
                    </a:lnTo>
                    <a:lnTo>
                      <a:pt x="8065" y="9029"/>
                    </a:lnTo>
                    <a:lnTo>
                      <a:pt x="8073" y="9039"/>
                    </a:lnTo>
                    <a:lnTo>
                      <a:pt x="8082" y="9049"/>
                    </a:lnTo>
                    <a:lnTo>
                      <a:pt x="8090" y="9059"/>
                    </a:lnTo>
                    <a:lnTo>
                      <a:pt x="8099" y="9068"/>
                    </a:lnTo>
                    <a:lnTo>
                      <a:pt x="8105" y="9076"/>
                    </a:lnTo>
                    <a:lnTo>
                      <a:pt x="8114" y="9084"/>
                    </a:lnTo>
                    <a:lnTo>
                      <a:pt x="8124" y="9092"/>
                    </a:lnTo>
                    <a:lnTo>
                      <a:pt x="8134" y="9099"/>
                    </a:lnTo>
                    <a:lnTo>
                      <a:pt x="8144" y="9106"/>
                    </a:lnTo>
                    <a:lnTo>
                      <a:pt x="8154" y="9112"/>
                    </a:lnTo>
                    <a:lnTo>
                      <a:pt x="8165" y="9118"/>
                    </a:lnTo>
                    <a:lnTo>
                      <a:pt x="8176" y="9123"/>
                    </a:lnTo>
                    <a:lnTo>
                      <a:pt x="8187" y="9128"/>
                    </a:lnTo>
                    <a:lnTo>
                      <a:pt x="8199" y="9132"/>
                    </a:lnTo>
                    <a:lnTo>
                      <a:pt x="8211" y="9136"/>
                    </a:lnTo>
                    <a:lnTo>
                      <a:pt x="8223" y="9139"/>
                    </a:lnTo>
                    <a:lnTo>
                      <a:pt x="8235" y="9142"/>
                    </a:lnTo>
                    <a:lnTo>
                      <a:pt x="8248" y="9144"/>
                    </a:lnTo>
                    <a:lnTo>
                      <a:pt x="8262" y="9146"/>
                    </a:lnTo>
                    <a:lnTo>
                      <a:pt x="8275" y="9147"/>
                    </a:lnTo>
                    <a:lnTo>
                      <a:pt x="8288" y="9147"/>
                    </a:lnTo>
                    <a:lnTo>
                      <a:pt x="10231" y="9147"/>
                    </a:lnTo>
                    <a:lnTo>
                      <a:pt x="10243" y="9147"/>
                    </a:lnTo>
                    <a:lnTo>
                      <a:pt x="10254" y="9149"/>
                    </a:lnTo>
                    <a:lnTo>
                      <a:pt x="10267" y="9151"/>
                    </a:lnTo>
                    <a:lnTo>
                      <a:pt x="10278" y="9153"/>
                    </a:lnTo>
                    <a:lnTo>
                      <a:pt x="10288" y="9157"/>
                    </a:lnTo>
                    <a:lnTo>
                      <a:pt x="10299" y="9161"/>
                    </a:lnTo>
                    <a:lnTo>
                      <a:pt x="10309" y="9165"/>
                    </a:lnTo>
                    <a:lnTo>
                      <a:pt x="10319" y="9171"/>
                    </a:lnTo>
                    <a:lnTo>
                      <a:pt x="10328" y="9177"/>
                    </a:lnTo>
                    <a:lnTo>
                      <a:pt x="10337" y="9183"/>
                    </a:lnTo>
                    <a:lnTo>
                      <a:pt x="10345" y="9190"/>
                    </a:lnTo>
                    <a:lnTo>
                      <a:pt x="10353" y="9198"/>
                    </a:lnTo>
                    <a:lnTo>
                      <a:pt x="10361" y="9206"/>
                    </a:lnTo>
                    <a:lnTo>
                      <a:pt x="10368" y="9214"/>
                    </a:lnTo>
                    <a:lnTo>
                      <a:pt x="10374" y="9223"/>
                    </a:lnTo>
                    <a:lnTo>
                      <a:pt x="10380" y="9233"/>
                    </a:lnTo>
                    <a:lnTo>
                      <a:pt x="11394" y="10695"/>
                    </a:lnTo>
                    <a:lnTo>
                      <a:pt x="11459" y="9311"/>
                    </a:lnTo>
                    <a:lnTo>
                      <a:pt x="11460" y="9294"/>
                    </a:lnTo>
                    <a:lnTo>
                      <a:pt x="11464" y="9278"/>
                    </a:lnTo>
                    <a:lnTo>
                      <a:pt x="11468" y="9262"/>
                    </a:lnTo>
                    <a:lnTo>
                      <a:pt x="11474" y="9246"/>
                    </a:lnTo>
                    <a:lnTo>
                      <a:pt x="11482" y="9232"/>
                    </a:lnTo>
                    <a:lnTo>
                      <a:pt x="11491" y="9218"/>
                    </a:lnTo>
                    <a:lnTo>
                      <a:pt x="11501" y="9206"/>
                    </a:lnTo>
                    <a:lnTo>
                      <a:pt x="11511" y="9194"/>
                    </a:lnTo>
                    <a:lnTo>
                      <a:pt x="11523" y="9184"/>
                    </a:lnTo>
                    <a:lnTo>
                      <a:pt x="11537" y="9175"/>
                    </a:lnTo>
                    <a:lnTo>
                      <a:pt x="11551" y="9167"/>
                    </a:lnTo>
                    <a:lnTo>
                      <a:pt x="11566" y="9160"/>
                    </a:lnTo>
                    <a:lnTo>
                      <a:pt x="11581" y="9155"/>
                    </a:lnTo>
                    <a:lnTo>
                      <a:pt x="11597" y="9151"/>
                    </a:lnTo>
                    <a:lnTo>
                      <a:pt x="11613" y="9148"/>
                    </a:lnTo>
                    <a:lnTo>
                      <a:pt x="11630" y="9147"/>
                    </a:lnTo>
                    <a:lnTo>
                      <a:pt x="11630" y="9147"/>
                    </a:lnTo>
                    <a:lnTo>
                      <a:pt x="12136" y="9147"/>
                    </a:lnTo>
                    <a:lnTo>
                      <a:pt x="12150" y="9147"/>
                    </a:lnTo>
                    <a:lnTo>
                      <a:pt x="12164" y="9146"/>
                    </a:lnTo>
                    <a:lnTo>
                      <a:pt x="12177" y="9144"/>
                    </a:lnTo>
                    <a:lnTo>
                      <a:pt x="12190" y="9142"/>
                    </a:lnTo>
                    <a:lnTo>
                      <a:pt x="12203" y="9139"/>
                    </a:lnTo>
                    <a:lnTo>
                      <a:pt x="12215" y="9135"/>
                    </a:lnTo>
                    <a:lnTo>
                      <a:pt x="12228" y="9131"/>
                    </a:lnTo>
                    <a:lnTo>
                      <a:pt x="12240" y="9126"/>
                    </a:lnTo>
                    <a:lnTo>
                      <a:pt x="12253" y="9121"/>
                    </a:lnTo>
                    <a:lnTo>
                      <a:pt x="12264" y="9115"/>
                    </a:lnTo>
                    <a:lnTo>
                      <a:pt x="12275" y="9108"/>
                    </a:lnTo>
                    <a:lnTo>
                      <a:pt x="12286" y="9101"/>
                    </a:lnTo>
                    <a:lnTo>
                      <a:pt x="12296" y="9094"/>
                    </a:lnTo>
                    <a:lnTo>
                      <a:pt x="12307" y="9086"/>
                    </a:lnTo>
                    <a:lnTo>
                      <a:pt x="12316" y="9078"/>
                    </a:lnTo>
                    <a:lnTo>
                      <a:pt x="12325" y="9068"/>
                    </a:lnTo>
                    <a:lnTo>
                      <a:pt x="12334" y="9059"/>
                    </a:lnTo>
                    <a:lnTo>
                      <a:pt x="12343" y="9049"/>
                    </a:lnTo>
                    <a:lnTo>
                      <a:pt x="12350" y="9039"/>
                    </a:lnTo>
                    <a:lnTo>
                      <a:pt x="12358" y="9029"/>
                    </a:lnTo>
                    <a:lnTo>
                      <a:pt x="12365" y="9018"/>
                    </a:lnTo>
                    <a:lnTo>
                      <a:pt x="12371" y="9007"/>
                    </a:lnTo>
                    <a:lnTo>
                      <a:pt x="12377" y="8995"/>
                    </a:lnTo>
                    <a:lnTo>
                      <a:pt x="12382" y="8984"/>
                    </a:lnTo>
                    <a:lnTo>
                      <a:pt x="12387" y="8971"/>
                    </a:lnTo>
                    <a:lnTo>
                      <a:pt x="12391" y="8959"/>
                    </a:lnTo>
                    <a:lnTo>
                      <a:pt x="12395" y="8947"/>
                    </a:lnTo>
                    <a:lnTo>
                      <a:pt x="12398" y="8934"/>
                    </a:lnTo>
                    <a:lnTo>
                      <a:pt x="12400" y="8921"/>
                    </a:lnTo>
                    <a:lnTo>
                      <a:pt x="12402" y="8907"/>
                    </a:lnTo>
                    <a:lnTo>
                      <a:pt x="12403" y="8894"/>
                    </a:lnTo>
                    <a:lnTo>
                      <a:pt x="12403" y="8879"/>
                    </a:lnTo>
                    <a:close/>
                    <a:moveTo>
                      <a:pt x="13074" y="13217"/>
                    </a:moveTo>
                    <a:lnTo>
                      <a:pt x="12999" y="13212"/>
                    </a:lnTo>
                    <a:lnTo>
                      <a:pt x="12926" y="13198"/>
                    </a:lnTo>
                    <a:lnTo>
                      <a:pt x="12857" y="13175"/>
                    </a:lnTo>
                    <a:lnTo>
                      <a:pt x="12790" y="13144"/>
                    </a:lnTo>
                    <a:lnTo>
                      <a:pt x="12726" y="13106"/>
                    </a:lnTo>
                    <a:lnTo>
                      <a:pt x="12666" y="13061"/>
                    </a:lnTo>
                    <a:lnTo>
                      <a:pt x="12607" y="13009"/>
                    </a:lnTo>
                    <a:lnTo>
                      <a:pt x="12552" y="12950"/>
                    </a:lnTo>
                    <a:lnTo>
                      <a:pt x="12501" y="12887"/>
                    </a:lnTo>
                    <a:lnTo>
                      <a:pt x="12452" y="12819"/>
                    </a:lnTo>
                    <a:lnTo>
                      <a:pt x="12406" y="12745"/>
                    </a:lnTo>
                    <a:lnTo>
                      <a:pt x="12364" y="12669"/>
                    </a:lnTo>
                    <a:lnTo>
                      <a:pt x="12325" y="12588"/>
                    </a:lnTo>
                    <a:lnTo>
                      <a:pt x="12289" y="12505"/>
                    </a:lnTo>
                    <a:lnTo>
                      <a:pt x="12257" y="12419"/>
                    </a:lnTo>
                    <a:lnTo>
                      <a:pt x="12228" y="12331"/>
                    </a:lnTo>
                    <a:lnTo>
                      <a:pt x="12203" y="12242"/>
                    </a:lnTo>
                    <a:lnTo>
                      <a:pt x="12181" y="12153"/>
                    </a:lnTo>
                    <a:lnTo>
                      <a:pt x="12163" y="12063"/>
                    </a:lnTo>
                    <a:lnTo>
                      <a:pt x="12149" y="11973"/>
                    </a:lnTo>
                    <a:lnTo>
                      <a:pt x="12139" y="11885"/>
                    </a:lnTo>
                    <a:lnTo>
                      <a:pt x="12132" y="11797"/>
                    </a:lnTo>
                    <a:lnTo>
                      <a:pt x="12129" y="11712"/>
                    </a:lnTo>
                    <a:lnTo>
                      <a:pt x="12130" y="11628"/>
                    </a:lnTo>
                    <a:lnTo>
                      <a:pt x="12135" y="11548"/>
                    </a:lnTo>
                    <a:lnTo>
                      <a:pt x="12145" y="11470"/>
                    </a:lnTo>
                    <a:lnTo>
                      <a:pt x="12158" y="11397"/>
                    </a:lnTo>
                    <a:lnTo>
                      <a:pt x="12175" y="11329"/>
                    </a:lnTo>
                    <a:lnTo>
                      <a:pt x="12197" y="11264"/>
                    </a:lnTo>
                    <a:lnTo>
                      <a:pt x="12223" y="11206"/>
                    </a:lnTo>
                    <a:lnTo>
                      <a:pt x="12254" y="11154"/>
                    </a:lnTo>
                    <a:lnTo>
                      <a:pt x="12288" y="11108"/>
                    </a:lnTo>
                    <a:lnTo>
                      <a:pt x="12300" y="11094"/>
                    </a:lnTo>
                    <a:lnTo>
                      <a:pt x="12322" y="11070"/>
                    </a:lnTo>
                    <a:lnTo>
                      <a:pt x="12337" y="11056"/>
                    </a:lnTo>
                    <a:lnTo>
                      <a:pt x="12355" y="11040"/>
                    </a:lnTo>
                    <a:lnTo>
                      <a:pt x="12375" y="11023"/>
                    </a:lnTo>
                    <a:lnTo>
                      <a:pt x="12398" y="11005"/>
                    </a:lnTo>
                    <a:lnTo>
                      <a:pt x="12424" y="10986"/>
                    </a:lnTo>
                    <a:lnTo>
                      <a:pt x="12454" y="10967"/>
                    </a:lnTo>
                    <a:lnTo>
                      <a:pt x="12485" y="10948"/>
                    </a:lnTo>
                    <a:lnTo>
                      <a:pt x="12520" y="10928"/>
                    </a:lnTo>
                    <a:lnTo>
                      <a:pt x="12558" y="10910"/>
                    </a:lnTo>
                    <a:lnTo>
                      <a:pt x="12599" y="10892"/>
                    </a:lnTo>
                    <a:lnTo>
                      <a:pt x="12621" y="10884"/>
                    </a:lnTo>
                    <a:lnTo>
                      <a:pt x="12644" y="10876"/>
                    </a:lnTo>
                    <a:lnTo>
                      <a:pt x="12667" y="10868"/>
                    </a:lnTo>
                    <a:lnTo>
                      <a:pt x="12691" y="10861"/>
                    </a:lnTo>
                    <a:lnTo>
                      <a:pt x="12816" y="10819"/>
                    </a:lnTo>
                    <a:lnTo>
                      <a:pt x="12853" y="10807"/>
                    </a:lnTo>
                    <a:lnTo>
                      <a:pt x="12889" y="10797"/>
                    </a:lnTo>
                    <a:lnTo>
                      <a:pt x="12922" y="10788"/>
                    </a:lnTo>
                    <a:lnTo>
                      <a:pt x="12954" y="10780"/>
                    </a:lnTo>
                    <a:lnTo>
                      <a:pt x="13012" y="10766"/>
                    </a:lnTo>
                    <a:lnTo>
                      <a:pt x="13060" y="10756"/>
                    </a:lnTo>
                    <a:lnTo>
                      <a:pt x="13100" y="10748"/>
                    </a:lnTo>
                    <a:lnTo>
                      <a:pt x="13129" y="10743"/>
                    </a:lnTo>
                    <a:lnTo>
                      <a:pt x="13148" y="10741"/>
                    </a:lnTo>
                    <a:lnTo>
                      <a:pt x="13155" y="10740"/>
                    </a:lnTo>
                    <a:lnTo>
                      <a:pt x="13163" y="10740"/>
                    </a:lnTo>
                    <a:lnTo>
                      <a:pt x="13170" y="10740"/>
                    </a:lnTo>
                    <a:lnTo>
                      <a:pt x="13177" y="10741"/>
                    </a:lnTo>
                    <a:lnTo>
                      <a:pt x="13184" y="10743"/>
                    </a:lnTo>
                    <a:lnTo>
                      <a:pt x="13192" y="10745"/>
                    </a:lnTo>
                    <a:lnTo>
                      <a:pt x="13205" y="10747"/>
                    </a:lnTo>
                    <a:lnTo>
                      <a:pt x="13219" y="10748"/>
                    </a:lnTo>
                    <a:lnTo>
                      <a:pt x="13234" y="10748"/>
                    </a:lnTo>
                    <a:lnTo>
                      <a:pt x="13244" y="10747"/>
                    </a:lnTo>
                    <a:lnTo>
                      <a:pt x="13254" y="10746"/>
                    </a:lnTo>
                    <a:lnTo>
                      <a:pt x="13264" y="10747"/>
                    </a:lnTo>
                    <a:lnTo>
                      <a:pt x="13274" y="10748"/>
                    </a:lnTo>
                    <a:lnTo>
                      <a:pt x="13295" y="10751"/>
                    </a:lnTo>
                    <a:lnTo>
                      <a:pt x="13315" y="10756"/>
                    </a:lnTo>
                    <a:lnTo>
                      <a:pt x="13350" y="10766"/>
                    </a:lnTo>
                    <a:lnTo>
                      <a:pt x="13370" y="10773"/>
                    </a:lnTo>
                    <a:lnTo>
                      <a:pt x="13377" y="10776"/>
                    </a:lnTo>
                    <a:lnTo>
                      <a:pt x="13393" y="10782"/>
                    </a:lnTo>
                    <a:lnTo>
                      <a:pt x="13415" y="10792"/>
                    </a:lnTo>
                    <a:lnTo>
                      <a:pt x="13444" y="10806"/>
                    </a:lnTo>
                    <a:lnTo>
                      <a:pt x="13477" y="10824"/>
                    </a:lnTo>
                    <a:lnTo>
                      <a:pt x="13515" y="10847"/>
                    </a:lnTo>
                    <a:lnTo>
                      <a:pt x="13536" y="10859"/>
                    </a:lnTo>
                    <a:lnTo>
                      <a:pt x="13556" y="10873"/>
                    </a:lnTo>
                    <a:lnTo>
                      <a:pt x="13578" y="10887"/>
                    </a:lnTo>
                    <a:lnTo>
                      <a:pt x="13599" y="10903"/>
                    </a:lnTo>
                    <a:lnTo>
                      <a:pt x="13621" y="10920"/>
                    </a:lnTo>
                    <a:lnTo>
                      <a:pt x="13643" y="10938"/>
                    </a:lnTo>
                    <a:lnTo>
                      <a:pt x="13665" y="10958"/>
                    </a:lnTo>
                    <a:lnTo>
                      <a:pt x="13687" y="10978"/>
                    </a:lnTo>
                    <a:lnTo>
                      <a:pt x="13710" y="10999"/>
                    </a:lnTo>
                    <a:lnTo>
                      <a:pt x="13732" y="11021"/>
                    </a:lnTo>
                    <a:lnTo>
                      <a:pt x="13753" y="11044"/>
                    </a:lnTo>
                    <a:lnTo>
                      <a:pt x="13774" y="11069"/>
                    </a:lnTo>
                    <a:lnTo>
                      <a:pt x="13794" y="11095"/>
                    </a:lnTo>
                    <a:lnTo>
                      <a:pt x="13813" y="11122"/>
                    </a:lnTo>
                    <a:lnTo>
                      <a:pt x="13831" y="11151"/>
                    </a:lnTo>
                    <a:lnTo>
                      <a:pt x="13848" y="11180"/>
                    </a:lnTo>
                    <a:lnTo>
                      <a:pt x="13864" y="11210"/>
                    </a:lnTo>
                    <a:lnTo>
                      <a:pt x="13879" y="11242"/>
                    </a:lnTo>
                    <a:lnTo>
                      <a:pt x="13894" y="11274"/>
                    </a:lnTo>
                    <a:lnTo>
                      <a:pt x="13906" y="11308"/>
                    </a:lnTo>
                    <a:lnTo>
                      <a:pt x="13924" y="11359"/>
                    </a:lnTo>
                    <a:lnTo>
                      <a:pt x="13939" y="11413"/>
                    </a:lnTo>
                    <a:lnTo>
                      <a:pt x="13950" y="11471"/>
                    </a:lnTo>
                    <a:lnTo>
                      <a:pt x="13959" y="11535"/>
                    </a:lnTo>
                    <a:lnTo>
                      <a:pt x="13965" y="11601"/>
                    </a:lnTo>
                    <a:lnTo>
                      <a:pt x="13967" y="11670"/>
                    </a:lnTo>
                    <a:lnTo>
                      <a:pt x="13967" y="11743"/>
                    </a:lnTo>
                    <a:lnTo>
                      <a:pt x="13963" y="11817"/>
                    </a:lnTo>
                    <a:lnTo>
                      <a:pt x="13957" y="11895"/>
                    </a:lnTo>
                    <a:lnTo>
                      <a:pt x="13948" y="11973"/>
                    </a:lnTo>
                    <a:lnTo>
                      <a:pt x="13935" y="12052"/>
                    </a:lnTo>
                    <a:lnTo>
                      <a:pt x="13921" y="12132"/>
                    </a:lnTo>
                    <a:lnTo>
                      <a:pt x="13903" y="12212"/>
                    </a:lnTo>
                    <a:lnTo>
                      <a:pt x="13881" y="12293"/>
                    </a:lnTo>
                    <a:lnTo>
                      <a:pt x="13858" y="12372"/>
                    </a:lnTo>
                    <a:lnTo>
                      <a:pt x="13832" y="12451"/>
                    </a:lnTo>
                    <a:lnTo>
                      <a:pt x="13804" y="12527"/>
                    </a:lnTo>
                    <a:lnTo>
                      <a:pt x="13772" y="12602"/>
                    </a:lnTo>
                    <a:lnTo>
                      <a:pt x="13739" y="12675"/>
                    </a:lnTo>
                    <a:lnTo>
                      <a:pt x="13701" y="12745"/>
                    </a:lnTo>
                    <a:lnTo>
                      <a:pt x="13662" y="12811"/>
                    </a:lnTo>
                    <a:lnTo>
                      <a:pt x="13621" y="12875"/>
                    </a:lnTo>
                    <a:lnTo>
                      <a:pt x="13577" y="12934"/>
                    </a:lnTo>
                    <a:lnTo>
                      <a:pt x="13531" y="12988"/>
                    </a:lnTo>
                    <a:lnTo>
                      <a:pt x="13481" y="13039"/>
                    </a:lnTo>
                    <a:lnTo>
                      <a:pt x="13430" y="13083"/>
                    </a:lnTo>
                    <a:lnTo>
                      <a:pt x="13377" y="13122"/>
                    </a:lnTo>
                    <a:lnTo>
                      <a:pt x="13320" y="13155"/>
                    </a:lnTo>
                    <a:lnTo>
                      <a:pt x="13262" y="13181"/>
                    </a:lnTo>
                    <a:lnTo>
                      <a:pt x="13202" y="13201"/>
                    </a:lnTo>
                    <a:lnTo>
                      <a:pt x="13139" y="13213"/>
                    </a:lnTo>
                    <a:lnTo>
                      <a:pt x="13074" y="13217"/>
                    </a:lnTo>
                    <a:close/>
                    <a:moveTo>
                      <a:pt x="11218" y="13789"/>
                    </a:moveTo>
                    <a:lnTo>
                      <a:pt x="11223" y="13784"/>
                    </a:lnTo>
                    <a:lnTo>
                      <a:pt x="11236" y="13769"/>
                    </a:lnTo>
                    <a:lnTo>
                      <a:pt x="11246" y="13758"/>
                    </a:lnTo>
                    <a:lnTo>
                      <a:pt x="11258" y="13745"/>
                    </a:lnTo>
                    <a:lnTo>
                      <a:pt x="11273" y="13731"/>
                    </a:lnTo>
                    <a:lnTo>
                      <a:pt x="11290" y="13716"/>
                    </a:lnTo>
                    <a:lnTo>
                      <a:pt x="11309" y="13700"/>
                    </a:lnTo>
                    <a:lnTo>
                      <a:pt x="11331" y="13683"/>
                    </a:lnTo>
                    <a:lnTo>
                      <a:pt x="11357" y="13666"/>
                    </a:lnTo>
                    <a:lnTo>
                      <a:pt x="11385" y="13648"/>
                    </a:lnTo>
                    <a:lnTo>
                      <a:pt x="11415" y="13631"/>
                    </a:lnTo>
                    <a:lnTo>
                      <a:pt x="11448" y="13613"/>
                    </a:lnTo>
                    <a:lnTo>
                      <a:pt x="11483" y="13596"/>
                    </a:lnTo>
                    <a:lnTo>
                      <a:pt x="11522" y="13579"/>
                    </a:lnTo>
                    <a:lnTo>
                      <a:pt x="11522" y="13579"/>
                    </a:lnTo>
                    <a:lnTo>
                      <a:pt x="11533" y="13575"/>
                    </a:lnTo>
                    <a:lnTo>
                      <a:pt x="11533" y="13575"/>
                    </a:lnTo>
                    <a:lnTo>
                      <a:pt x="11544" y="13571"/>
                    </a:lnTo>
                    <a:lnTo>
                      <a:pt x="11544" y="13571"/>
                    </a:lnTo>
                    <a:lnTo>
                      <a:pt x="11544" y="13571"/>
                    </a:lnTo>
                    <a:lnTo>
                      <a:pt x="11544" y="13571"/>
                    </a:lnTo>
                    <a:lnTo>
                      <a:pt x="11544" y="13571"/>
                    </a:lnTo>
                    <a:lnTo>
                      <a:pt x="11544" y="13571"/>
                    </a:lnTo>
                    <a:lnTo>
                      <a:pt x="11545" y="13571"/>
                    </a:lnTo>
                    <a:lnTo>
                      <a:pt x="11545" y="13571"/>
                    </a:lnTo>
                    <a:lnTo>
                      <a:pt x="11545" y="13571"/>
                    </a:lnTo>
                    <a:lnTo>
                      <a:pt x="11545" y="13571"/>
                    </a:lnTo>
                    <a:lnTo>
                      <a:pt x="11545" y="13571"/>
                    </a:lnTo>
                    <a:lnTo>
                      <a:pt x="11595" y="13554"/>
                    </a:lnTo>
                    <a:lnTo>
                      <a:pt x="11632" y="13536"/>
                    </a:lnTo>
                    <a:lnTo>
                      <a:pt x="11669" y="13520"/>
                    </a:lnTo>
                    <a:lnTo>
                      <a:pt x="11705" y="13505"/>
                    </a:lnTo>
                    <a:lnTo>
                      <a:pt x="11741" y="13490"/>
                    </a:lnTo>
                    <a:lnTo>
                      <a:pt x="11807" y="13464"/>
                    </a:lnTo>
                    <a:lnTo>
                      <a:pt x="11866" y="13442"/>
                    </a:lnTo>
                    <a:lnTo>
                      <a:pt x="11916" y="13424"/>
                    </a:lnTo>
                    <a:lnTo>
                      <a:pt x="11954" y="13411"/>
                    </a:lnTo>
                    <a:lnTo>
                      <a:pt x="11978" y="13403"/>
                    </a:lnTo>
                    <a:lnTo>
                      <a:pt x="11987" y="13400"/>
                    </a:lnTo>
                    <a:lnTo>
                      <a:pt x="12017" y="13389"/>
                    </a:lnTo>
                    <a:lnTo>
                      <a:pt x="12045" y="13378"/>
                    </a:lnTo>
                    <a:lnTo>
                      <a:pt x="12073" y="13365"/>
                    </a:lnTo>
                    <a:lnTo>
                      <a:pt x="12099" y="13355"/>
                    </a:lnTo>
                    <a:lnTo>
                      <a:pt x="12149" y="13329"/>
                    </a:lnTo>
                    <a:lnTo>
                      <a:pt x="12196" y="13302"/>
                    </a:lnTo>
                    <a:lnTo>
                      <a:pt x="12218" y="13289"/>
                    </a:lnTo>
                    <a:lnTo>
                      <a:pt x="12239" y="13275"/>
                    </a:lnTo>
                    <a:lnTo>
                      <a:pt x="12260" y="13262"/>
                    </a:lnTo>
                    <a:lnTo>
                      <a:pt x="12279" y="13248"/>
                    </a:lnTo>
                    <a:lnTo>
                      <a:pt x="12296" y="13234"/>
                    </a:lnTo>
                    <a:lnTo>
                      <a:pt x="12313" y="13221"/>
                    </a:lnTo>
                    <a:lnTo>
                      <a:pt x="12327" y="13207"/>
                    </a:lnTo>
                    <a:lnTo>
                      <a:pt x="12340" y="13193"/>
                    </a:lnTo>
                    <a:lnTo>
                      <a:pt x="12351" y="13179"/>
                    </a:lnTo>
                    <a:lnTo>
                      <a:pt x="12361" y="13165"/>
                    </a:lnTo>
                    <a:lnTo>
                      <a:pt x="12368" y="13152"/>
                    </a:lnTo>
                    <a:lnTo>
                      <a:pt x="12374" y="13138"/>
                    </a:lnTo>
                    <a:lnTo>
                      <a:pt x="12374" y="13140"/>
                    </a:lnTo>
                    <a:lnTo>
                      <a:pt x="12375" y="13137"/>
                    </a:lnTo>
                    <a:lnTo>
                      <a:pt x="12386" y="13159"/>
                    </a:lnTo>
                    <a:lnTo>
                      <a:pt x="12401" y="13176"/>
                    </a:lnTo>
                    <a:lnTo>
                      <a:pt x="12416" y="13195"/>
                    </a:lnTo>
                    <a:lnTo>
                      <a:pt x="12432" y="13212"/>
                    </a:lnTo>
                    <a:lnTo>
                      <a:pt x="12449" y="13228"/>
                    </a:lnTo>
                    <a:lnTo>
                      <a:pt x="12465" y="13244"/>
                    </a:lnTo>
                    <a:lnTo>
                      <a:pt x="12482" y="13260"/>
                    </a:lnTo>
                    <a:lnTo>
                      <a:pt x="12499" y="13275"/>
                    </a:lnTo>
                    <a:lnTo>
                      <a:pt x="12517" y="13290"/>
                    </a:lnTo>
                    <a:lnTo>
                      <a:pt x="12535" y="13304"/>
                    </a:lnTo>
                    <a:lnTo>
                      <a:pt x="12554" y="13318"/>
                    </a:lnTo>
                    <a:lnTo>
                      <a:pt x="12572" y="13331"/>
                    </a:lnTo>
                    <a:lnTo>
                      <a:pt x="12592" y="13344"/>
                    </a:lnTo>
                    <a:lnTo>
                      <a:pt x="12611" y="13356"/>
                    </a:lnTo>
                    <a:lnTo>
                      <a:pt x="12632" y="13367"/>
                    </a:lnTo>
                    <a:lnTo>
                      <a:pt x="12653" y="13379"/>
                    </a:lnTo>
                    <a:lnTo>
                      <a:pt x="12673" y="13390"/>
                    </a:lnTo>
                    <a:lnTo>
                      <a:pt x="12694" y="13400"/>
                    </a:lnTo>
                    <a:lnTo>
                      <a:pt x="12716" y="13409"/>
                    </a:lnTo>
                    <a:lnTo>
                      <a:pt x="12737" y="13418"/>
                    </a:lnTo>
                    <a:lnTo>
                      <a:pt x="12759" y="13426"/>
                    </a:lnTo>
                    <a:lnTo>
                      <a:pt x="12782" y="13434"/>
                    </a:lnTo>
                    <a:lnTo>
                      <a:pt x="12805" y="13441"/>
                    </a:lnTo>
                    <a:lnTo>
                      <a:pt x="12828" y="13447"/>
                    </a:lnTo>
                    <a:lnTo>
                      <a:pt x="12851" y="13453"/>
                    </a:lnTo>
                    <a:lnTo>
                      <a:pt x="12874" y="13458"/>
                    </a:lnTo>
                    <a:lnTo>
                      <a:pt x="12898" y="13463"/>
                    </a:lnTo>
                    <a:lnTo>
                      <a:pt x="12921" y="13467"/>
                    </a:lnTo>
                    <a:lnTo>
                      <a:pt x="12945" y="13470"/>
                    </a:lnTo>
                    <a:lnTo>
                      <a:pt x="12969" y="13472"/>
                    </a:lnTo>
                    <a:lnTo>
                      <a:pt x="12995" y="13474"/>
                    </a:lnTo>
                    <a:lnTo>
                      <a:pt x="13019" y="13475"/>
                    </a:lnTo>
                    <a:lnTo>
                      <a:pt x="13044" y="13475"/>
                    </a:lnTo>
                    <a:lnTo>
                      <a:pt x="13069" y="13475"/>
                    </a:lnTo>
                    <a:lnTo>
                      <a:pt x="13093" y="13474"/>
                    </a:lnTo>
                    <a:lnTo>
                      <a:pt x="13118" y="13472"/>
                    </a:lnTo>
                    <a:lnTo>
                      <a:pt x="13142" y="13470"/>
                    </a:lnTo>
                    <a:lnTo>
                      <a:pt x="13167" y="13467"/>
                    </a:lnTo>
                    <a:lnTo>
                      <a:pt x="13191" y="13463"/>
                    </a:lnTo>
                    <a:lnTo>
                      <a:pt x="13214" y="13458"/>
                    </a:lnTo>
                    <a:lnTo>
                      <a:pt x="13237" y="13453"/>
                    </a:lnTo>
                    <a:lnTo>
                      <a:pt x="13260" y="13447"/>
                    </a:lnTo>
                    <a:lnTo>
                      <a:pt x="13283" y="13441"/>
                    </a:lnTo>
                    <a:lnTo>
                      <a:pt x="13306" y="13434"/>
                    </a:lnTo>
                    <a:lnTo>
                      <a:pt x="13328" y="13426"/>
                    </a:lnTo>
                    <a:lnTo>
                      <a:pt x="13351" y="13418"/>
                    </a:lnTo>
                    <a:lnTo>
                      <a:pt x="13372" y="13409"/>
                    </a:lnTo>
                    <a:lnTo>
                      <a:pt x="13394" y="13400"/>
                    </a:lnTo>
                    <a:lnTo>
                      <a:pt x="13415" y="13390"/>
                    </a:lnTo>
                    <a:lnTo>
                      <a:pt x="13435" y="13379"/>
                    </a:lnTo>
                    <a:lnTo>
                      <a:pt x="13456" y="13367"/>
                    </a:lnTo>
                    <a:lnTo>
                      <a:pt x="13476" y="13356"/>
                    </a:lnTo>
                    <a:lnTo>
                      <a:pt x="13495" y="13344"/>
                    </a:lnTo>
                    <a:lnTo>
                      <a:pt x="13515" y="13331"/>
                    </a:lnTo>
                    <a:lnTo>
                      <a:pt x="13535" y="13318"/>
                    </a:lnTo>
                    <a:lnTo>
                      <a:pt x="13553" y="13304"/>
                    </a:lnTo>
                    <a:lnTo>
                      <a:pt x="13571" y="13290"/>
                    </a:lnTo>
                    <a:lnTo>
                      <a:pt x="13589" y="13275"/>
                    </a:lnTo>
                    <a:lnTo>
                      <a:pt x="13606" y="13260"/>
                    </a:lnTo>
                    <a:lnTo>
                      <a:pt x="13623" y="13244"/>
                    </a:lnTo>
                    <a:lnTo>
                      <a:pt x="13640" y="13228"/>
                    </a:lnTo>
                    <a:lnTo>
                      <a:pt x="13656" y="13212"/>
                    </a:lnTo>
                    <a:lnTo>
                      <a:pt x="13671" y="13195"/>
                    </a:lnTo>
                    <a:lnTo>
                      <a:pt x="13686" y="13176"/>
                    </a:lnTo>
                    <a:lnTo>
                      <a:pt x="13701" y="13159"/>
                    </a:lnTo>
                    <a:lnTo>
                      <a:pt x="13713" y="13137"/>
                    </a:lnTo>
                    <a:lnTo>
                      <a:pt x="13714" y="13140"/>
                    </a:lnTo>
                    <a:lnTo>
                      <a:pt x="13714" y="13138"/>
                    </a:lnTo>
                    <a:lnTo>
                      <a:pt x="13720" y="13152"/>
                    </a:lnTo>
                    <a:lnTo>
                      <a:pt x="13727" y="13165"/>
                    </a:lnTo>
                    <a:lnTo>
                      <a:pt x="13737" y="13179"/>
                    </a:lnTo>
                    <a:lnTo>
                      <a:pt x="13748" y="13193"/>
                    </a:lnTo>
                    <a:lnTo>
                      <a:pt x="13761" y="13207"/>
                    </a:lnTo>
                    <a:lnTo>
                      <a:pt x="13776" y="13221"/>
                    </a:lnTo>
                    <a:lnTo>
                      <a:pt x="13792" y="13234"/>
                    </a:lnTo>
                    <a:lnTo>
                      <a:pt x="13809" y="13248"/>
                    </a:lnTo>
                    <a:lnTo>
                      <a:pt x="13828" y="13262"/>
                    </a:lnTo>
                    <a:lnTo>
                      <a:pt x="13848" y="13275"/>
                    </a:lnTo>
                    <a:lnTo>
                      <a:pt x="13869" y="13289"/>
                    </a:lnTo>
                    <a:lnTo>
                      <a:pt x="13893" y="13302"/>
                    </a:lnTo>
                    <a:lnTo>
                      <a:pt x="13940" y="13329"/>
                    </a:lnTo>
                    <a:lnTo>
                      <a:pt x="13990" y="13355"/>
                    </a:lnTo>
                    <a:lnTo>
                      <a:pt x="14015" y="13365"/>
                    </a:lnTo>
                    <a:lnTo>
                      <a:pt x="14042" y="13378"/>
                    </a:lnTo>
                    <a:lnTo>
                      <a:pt x="14071" y="13389"/>
                    </a:lnTo>
                    <a:lnTo>
                      <a:pt x="14101" y="13400"/>
                    </a:lnTo>
                    <a:lnTo>
                      <a:pt x="14110" y="13403"/>
                    </a:lnTo>
                    <a:lnTo>
                      <a:pt x="14134" y="13411"/>
                    </a:lnTo>
                    <a:lnTo>
                      <a:pt x="14172" y="13424"/>
                    </a:lnTo>
                    <a:lnTo>
                      <a:pt x="14221" y="13442"/>
                    </a:lnTo>
                    <a:lnTo>
                      <a:pt x="14281" y="13464"/>
                    </a:lnTo>
                    <a:lnTo>
                      <a:pt x="14347" y="13490"/>
                    </a:lnTo>
                    <a:lnTo>
                      <a:pt x="14382" y="13505"/>
                    </a:lnTo>
                    <a:lnTo>
                      <a:pt x="14418" y="13520"/>
                    </a:lnTo>
                    <a:lnTo>
                      <a:pt x="14456" y="13536"/>
                    </a:lnTo>
                    <a:lnTo>
                      <a:pt x="14493" y="13554"/>
                    </a:lnTo>
                    <a:lnTo>
                      <a:pt x="14512" y="13560"/>
                    </a:lnTo>
                    <a:lnTo>
                      <a:pt x="14527" y="13566"/>
                    </a:lnTo>
                    <a:lnTo>
                      <a:pt x="14537" y="13569"/>
                    </a:lnTo>
                    <a:lnTo>
                      <a:pt x="14543" y="13571"/>
                    </a:lnTo>
                    <a:lnTo>
                      <a:pt x="14543" y="13571"/>
                    </a:lnTo>
                    <a:lnTo>
                      <a:pt x="14543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44" y="13571"/>
                    </a:lnTo>
                    <a:lnTo>
                      <a:pt x="14555" y="13575"/>
                    </a:lnTo>
                    <a:lnTo>
                      <a:pt x="14555" y="13575"/>
                    </a:lnTo>
                    <a:lnTo>
                      <a:pt x="14565" y="13579"/>
                    </a:lnTo>
                    <a:lnTo>
                      <a:pt x="14565" y="13579"/>
                    </a:lnTo>
                    <a:lnTo>
                      <a:pt x="14604" y="13596"/>
                    </a:lnTo>
                    <a:lnTo>
                      <a:pt x="14640" y="13613"/>
                    </a:lnTo>
                    <a:lnTo>
                      <a:pt x="14673" y="13631"/>
                    </a:lnTo>
                    <a:lnTo>
                      <a:pt x="14704" y="13648"/>
                    </a:lnTo>
                    <a:lnTo>
                      <a:pt x="14731" y="13666"/>
                    </a:lnTo>
                    <a:lnTo>
                      <a:pt x="14756" y="13683"/>
                    </a:lnTo>
                    <a:lnTo>
                      <a:pt x="14778" y="13700"/>
                    </a:lnTo>
                    <a:lnTo>
                      <a:pt x="14799" y="13716"/>
                    </a:lnTo>
                    <a:lnTo>
                      <a:pt x="14816" y="13731"/>
                    </a:lnTo>
                    <a:lnTo>
                      <a:pt x="14830" y="13745"/>
                    </a:lnTo>
                    <a:lnTo>
                      <a:pt x="14843" y="13758"/>
                    </a:lnTo>
                    <a:lnTo>
                      <a:pt x="14853" y="13769"/>
                    </a:lnTo>
                    <a:lnTo>
                      <a:pt x="14866" y="13784"/>
                    </a:lnTo>
                    <a:lnTo>
                      <a:pt x="14870" y="13789"/>
                    </a:lnTo>
                    <a:lnTo>
                      <a:pt x="14896" y="13831"/>
                    </a:lnTo>
                    <a:lnTo>
                      <a:pt x="14922" y="13875"/>
                    </a:lnTo>
                    <a:lnTo>
                      <a:pt x="14946" y="13921"/>
                    </a:lnTo>
                    <a:lnTo>
                      <a:pt x="14968" y="13970"/>
                    </a:lnTo>
                    <a:lnTo>
                      <a:pt x="14991" y="14020"/>
                    </a:lnTo>
                    <a:lnTo>
                      <a:pt x="15011" y="14071"/>
                    </a:lnTo>
                    <a:lnTo>
                      <a:pt x="15031" y="14125"/>
                    </a:lnTo>
                    <a:lnTo>
                      <a:pt x="15049" y="14180"/>
                    </a:lnTo>
                    <a:lnTo>
                      <a:pt x="15066" y="14235"/>
                    </a:lnTo>
                    <a:lnTo>
                      <a:pt x="15082" y="14291"/>
                    </a:lnTo>
                    <a:lnTo>
                      <a:pt x="15097" y="14349"/>
                    </a:lnTo>
                    <a:lnTo>
                      <a:pt x="15112" y="14406"/>
                    </a:lnTo>
                    <a:lnTo>
                      <a:pt x="15125" y="14464"/>
                    </a:lnTo>
                    <a:lnTo>
                      <a:pt x="15137" y="14522"/>
                    </a:lnTo>
                    <a:lnTo>
                      <a:pt x="15149" y="14580"/>
                    </a:lnTo>
                    <a:lnTo>
                      <a:pt x="15161" y="14637"/>
                    </a:lnTo>
                    <a:lnTo>
                      <a:pt x="15171" y="14694"/>
                    </a:lnTo>
                    <a:lnTo>
                      <a:pt x="15180" y="14750"/>
                    </a:lnTo>
                    <a:lnTo>
                      <a:pt x="15188" y="14805"/>
                    </a:lnTo>
                    <a:lnTo>
                      <a:pt x="15196" y="14859"/>
                    </a:lnTo>
                    <a:lnTo>
                      <a:pt x="15209" y="14963"/>
                    </a:lnTo>
                    <a:lnTo>
                      <a:pt x="15220" y="15060"/>
                    </a:lnTo>
                    <a:lnTo>
                      <a:pt x="15228" y="15147"/>
                    </a:lnTo>
                    <a:lnTo>
                      <a:pt x="15235" y="15224"/>
                    </a:lnTo>
                    <a:lnTo>
                      <a:pt x="15240" y="15290"/>
                    </a:lnTo>
                    <a:lnTo>
                      <a:pt x="15243" y="15342"/>
                    </a:lnTo>
                    <a:lnTo>
                      <a:pt x="15243" y="15342"/>
                    </a:lnTo>
                    <a:lnTo>
                      <a:pt x="15244" y="15355"/>
                    </a:lnTo>
                    <a:lnTo>
                      <a:pt x="15244" y="15355"/>
                    </a:lnTo>
                    <a:lnTo>
                      <a:pt x="15244" y="15366"/>
                    </a:lnTo>
                    <a:lnTo>
                      <a:pt x="15244" y="15366"/>
                    </a:lnTo>
                    <a:lnTo>
                      <a:pt x="15245" y="15376"/>
                    </a:lnTo>
                    <a:lnTo>
                      <a:pt x="15245" y="15376"/>
                    </a:lnTo>
                    <a:lnTo>
                      <a:pt x="15245" y="15384"/>
                    </a:lnTo>
                    <a:lnTo>
                      <a:pt x="15245" y="15384"/>
                    </a:lnTo>
                    <a:lnTo>
                      <a:pt x="15245" y="15391"/>
                    </a:lnTo>
                    <a:lnTo>
                      <a:pt x="15246" y="15397"/>
                    </a:lnTo>
                    <a:lnTo>
                      <a:pt x="15246" y="15400"/>
                    </a:lnTo>
                    <a:lnTo>
                      <a:pt x="15246" y="15403"/>
                    </a:lnTo>
                    <a:lnTo>
                      <a:pt x="15246" y="15403"/>
                    </a:lnTo>
                    <a:lnTo>
                      <a:pt x="15246" y="15403"/>
                    </a:lnTo>
                    <a:lnTo>
                      <a:pt x="15245" y="15426"/>
                    </a:lnTo>
                    <a:lnTo>
                      <a:pt x="15244" y="15449"/>
                    </a:lnTo>
                    <a:lnTo>
                      <a:pt x="15242" y="15470"/>
                    </a:lnTo>
                    <a:lnTo>
                      <a:pt x="15240" y="15489"/>
                    </a:lnTo>
                    <a:lnTo>
                      <a:pt x="15238" y="15507"/>
                    </a:lnTo>
                    <a:lnTo>
                      <a:pt x="15234" y="15524"/>
                    </a:lnTo>
                    <a:lnTo>
                      <a:pt x="15231" y="15540"/>
                    </a:lnTo>
                    <a:lnTo>
                      <a:pt x="15227" y="15555"/>
                    </a:lnTo>
                    <a:lnTo>
                      <a:pt x="15223" y="15569"/>
                    </a:lnTo>
                    <a:lnTo>
                      <a:pt x="15218" y="15581"/>
                    </a:lnTo>
                    <a:lnTo>
                      <a:pt x="15214" y="15593"/>
                    </a:lnTo>
                    <a:lnTo>
                      <a:pt x="15209" y="15604"/>
                    </a:lnTo>
                    <a:lnTo>
                      <a:pt x="15199" y="15624"/>
                    </a:lnTo>
                    <a:lnTo>
                      <a:pt x="15188" y="15640"/>
                    </a:lnTo>
                    <a:lnTo>
                      <a:pt x="15178" y="15653"/>
                    </a:lnTo>
                    <a:lnTo>
                      <a:pt x="15168" y="15663"/>
                    </a:lnTo>
                    <a:lnTo>
                      <a:pt x="15159" y="15671"/>
                    </a:lnTo>
                    <a:lnTo>
                      <a:pt x="15150" y="15676"/>
                    </a:lnTo>
                    <a:lnTo>
                      <a:pt x="15137" y="15683"/>
                    </a:lnTo>
                    <a:lnTo>
                      <a:pt x="15132" y="15684"/>
                    </a:lnTo>
                    <a:lnTo>
                      <a:pt x="15019" y="15733"/>
                    </a:lnTo>
                    <a:lnTo>
                      <a:pt x="14901" y="15778"/>
                    </a:lnTo>
                    <a:lnTo>
                      <a:pt x="14780" y="15821"/>
                    </a:lnTo>
                    <a:lnTo>
                      <a:pt x="14658" y="15860"/>
                    </a:lnTo>
                    <a:lnTo>
                      <a:pt x="14532" y="15896"/>
                    </a:lnTo>
                    <a:lnTo>
                      <a:pt x="14403" y="15929"/>
                    </a:lnTo>
                    <a:lnTo>
                      <a:pt x="14274" y="15958"/>
                    </a:lnTo>
                    <a:lnTo>
                      <a:pt x="14142" y="15985"/>
                    </a:lnTo>
                    <a:lnTo>
                      <a:pt x="14008" y="16009"/>
                    </a:lnTo>
                    <a:lnTo>
                      <a:pt x="13873" y="16030"/>
                    </a:lnTo>
                    <a:lnTo>
                      <a:pt x="13737" y="16047"/>
                    </a:lnTo>
                    <a:lnTo>
                      <a:pt x="13600" y="16061"/>
                    </a:lnTo>
                    <a:lnTo>
                      <a:pt x="13461" y="16072"/>
                    </a:lnTo>
                    <a:lnTo>
                      <a:pt x="13322" y="16080"/>
                    </a:lnTo>
                    <a:lnTo>
                      <a:pt x="13184" y="16084"/>
                    </a:lnTo>
                    <a:lnTo>
                      <a:pt x="13044" y="16086"/>
                    </a:lnTo>
                    <a:lnTo>
                      <a:pt x="12904" y="16084"/>
                    </a:lnTo>
                    <a:lnTo>
                      <a:pt x="12765" y="16080"/>
                    </a:lnTo>
                    <a:lnTo>
                      <a:pt x="12627" y="16072"/>
                    </a:lnTo>
                    <a:lnTo>
                      <a:pt x="12489" y="16061"/>
                    </a:lnTo>
                    <a:lnTo>
                      <a:pt x="12351" y="16047"/>
                    </a:lnTo>
                    <a:lnTo>
                      <a:pt x="12214" y="16030"/>
                    </a:lnTo>
                    <a:lnTo>
                      <a:pt x="12080" y="16010"/>
                    </a:lnTo>
                    <a:lnTo>
                      <a:pt x="11946" y="15985"/>
                    </a:lnTo>
                    <a:lnTo>
                      <a:pt x="11814" y="15959"/>
                    </a:lnTo>
                    <a:lnTo>
                      <a:pt x="11684" y="15929"/>
                    </a:lnTo>
                    <a:lnTo>
                      <a:pt x="11557" y="15896"/>
                    </a:lnTo>
                    <a:lnTo>
                      <a:pt x="11431" y="15860"/>
                    </a:lnTo>
                    <a:lnTo>
                      <a:pt x="11307" y="15821"/>
                    </a:lnTo>
                    <a:lnTo>
                      <a:pt x="11187" y="15778"/>
                    </a:lnTo>
                    <a:lnTo>
                      <a:pt x="11069" y="15733"/>
                    </a:lnTo>
                    <a:lnTo>
                      <a:pt x="10955" y="15684"/>
                    </a:lnTo>
                    <a:lnTo>
                      <a:pt x="10950" y="15683"/>
                    </a:lnTo>
                    <a:lnTo>
                      <a:pt x="10937" y="15676"/>
                    </a:lnTo>
                    <a:lnTo>
                      <a:pt x="10929" y="15671"/>
                    </a:lnTo>
                    <a:lnTo>
                      <a:pt x="10920" y="15663"/>
                    </a:lnTo>
                    <a:lnTo>
                      <a:pt x="10910" y="15653"/>
                    </a:lnTo>
                    <a:lnTo>
                      <a:pt x="10900" y="15640"/>
                    </a:lnTo>
                    <a:lnTo>
                      <a:pt x="10889" y="15624"/>
                    </a:lnTo>
                    <a:lnTo>
                      <a:pt x="10879" y="15604"/>
                    </a:lnTo>
                    <a:lnTo>
                      <a:pt x="10874" y="15593"/>
                    </a:lnTo>
                    <a:lnTo>
                      <a:pt x="10870" y="15581"/>
                    </a:lnTo>
                    <a:lnTo>
                      <a:pt x="10865" y="15569"/>
                    </a:lnTo>
                    <a:lnTo>
                      <a:pt x="10861" y="15555"/>
                    </a:lnTo>
                    <a:lnTo>
                      <a:pt x="10857" y="15540"/>
                    </a:lnTo>
                    <a:lnTo>
                      <a:pt x="10854" y="15524"/>
                    </a:lnTo>
                    <a:lnTo>
                      <a:pt x="10851" y="15507"/>
                    </a:lnTo>
                    <a:lnTo>
                      <a:pt x="10848" y="15489"/>
                    </a:lnTo>
                    <a:lnTo>
                      <a:pt x="10846" y="15470"/>
                    </a:lnTo>
                    <a:lnTo>
                      <a:pt x="10844" y="15449"/>
                    </a:lnTo>
                    <a:lnTo>
                      <a:pt x="10843" y="15426"/>
                    </a:lnTo>
                    <a:lnTo>
                      <a:pt x="10842" y="15403"/>
                    </a:lnTo>
                    <a:lnTo>
                      <a:pt x="10842" y="15403"/>
                    </a:lnTo>
                    <a:lnTo>
                      <a:pt x="10842" y="15403"/>
                    </a:lnTo>
                    <a:lnTo>
                      <a:pt x="10842" y="15400"/>
                    </a:lnTo>
                    <a:lnTo>
                      <a:pt x="10842" y="15397"/>
                    </a:lnTo>
                    <a:lnTo>
                      <a:pt x="10843" y="15391"/>
                    </a:lnTo>
                    <a:lnTo>
                      <a:pt x="10843" y="15384"/>
                    </a:lnTo>
                    <a:lnTo>
                      <a:pt x="10843" y="15384"/>
                    </a:lnTo>
                    <a:lnTo>
                      <a:pt x="10843" y="15376"/>
                    </a:lnTo>
                    <a:lnTo>
                      <a:pt x="10844" y="15376"/>
                    </a:lnTo>
                    <a:lnTo>
                      <a:pt x="10844" y="15366"/>
                    </a:lnTo>
                    <a:lnTo>
                      <a:pt x="10844" y="15366"/>
                    </a:lnTo>
                    <a:lnTo>
                      <a:pt x="10845" y="15355"/>
                    </a:lnTo>
                    <a:lnTo>
                      <a:pt x="10845" y="15355"/>
                    </a:lnTo>
                    <a:lnTo>
                      <a:pt x="10845" y="15342"/>
                    </a:lnTo>
                    <a:lnTo>
                      <a:pt x="10845" y="15342"/>
                    </a:lnTo>
                    <a:lnTo>
                      <a:pt x="10848" y="15290"/>
                    </a:lnTo>
                    <a:lnTo>
                      <a:pt x="10853" y="15224"/>
                    </a:lnTo>
                    <a:lnTo>
                      <a:pt x="10860" y="15147"/>
                    </a:lnTo>
                    <a:lnTo>
                      <a:pt x="10868" y="15060"/>
                    </a:lnTo>
                    <a:lnTo>
                      <a:pt x="10879" y="14963"/>
                    </a:lnTo>
                    <a:lnTo>
                      <a:pt x="10892" y="14859"/>
                    </a:lnTo>
                    <a:lnTo>
                      <a:pt x="10900" y="14805"/>
                    </a:lnTo>
                    <a:lnTo>
                      <a:pt x="10908" y="14750"/>
                    </a:lnTo>
                    <a:lnTo>
                      <a:pt x="10918" y="14694"/>
                    </a:lnTo>
                    <a:lnTo>
                      <a:pt x="10928" y="14637"/>
                    </a:lnTo>
                    <a:lnTo>
                      <a:pt x="10938" y="14580"/>
                    </a:lnTo>
                    <a:lnTo>
                      <a:pt x="10950" y="14522"/>
                    </a:lnTo>
                    <a:lnTo>
                      <a:pt x="10962" y="14464"/>
                    </a:lnTo>
                    <a:lnTo>
                      <a:pt x="10976" y="14406"/>
                    </a:lnTo>
                    <a:lnTo>
                      <a:pt x="10991" y="14349"/>
                    </a:lnTo>
                    <a:lnTo>
                      <a:pt x="11006" y="14291"/>
                    </a:lnTo>
                    <a:lnTo>
                      <a:pt x="11022" y="14235"/>
                    </a:lnTo>
                    <a:lnTo>
                      <a:pt x="11039" y="14180"/>
                    </a:lnTo>
                    <a:lnTo>
                      <a:pt x="11058" y="14125"/>
                    </a:lnTo>
                    <a:lnTo>
                      <a:pt x="11077" y="14071"/>
                    </a:lnTo>
                    <a:lnTo>
                      <a:pt x="11098" y="14020"/>
                    </a:lnTo>
                    <a:lnTo>
                      <a:pt x="11119" y="13970"/>
                    </a:lnTo>
                    <a:lnTo>
                      <a:pt x="11142" y="13921"/>
                    </a:lnTo>
                    <a:lnTo>
                      <a:pt x="11167" y="13875"/>
                    </a:lnTo>
                    <a:lnTo>
                      <a:pt x="11192" y="13831"/>
                    </a:lnTo>
                    <a:lnTo>
                      <a:pt x="11218" y="13789"/>
                    </a:lnTo>
                    <a:close/>
                    <a:moveTo>
                      <a:pt x="4767" y="2450"/>
                    </a:moveTo>
                    <a:lnTo>
                      <a:pt x="4767" y="611"/>
                    </a:lnTo>
                    <a:lnTo>
                      <a:pt x="4768" y="579"/>
                    </a:lnTo>
                    <a:lnTo>
                      <a:pt x="4770" y="549"/>
                    </a:lnTo>
                    <a:lnTo>
                      <a:pt x="4774" y="518"/>
                    </a:lnTo>
                    <a:lnTo>
                      <a:pt x="4780" y="489"/>
                    </a:lnTo>
                    <a:lnTo>
                      <a:pt x="4786" y="458"/>
                    </a:lnTo>
                    <a:lnTo>
                      <a:pt x="4795" y="429"/>
                    </a:lnTo>
                    <a:lnTo>
                      <a:pt x="4804" y="401"/>
                    </a:lnTo>
                    <a:lnTo>
                      <a:pt x="4816" y="374"/>
                    </a:lnTo>
                    <a:lnTo>
                      <a:pt x="4828" y="347"/>
                    </a:lnTo>
                    <a:lnTo>
                      <a:pt x="4842" y="321"/>
                    </a:lnTo>
                    <a:lnTo>
                      <a:pt x="4856" y="295"/>
                    </a:lnTo>
                    <a:lnTo>
                      <a:pt x="4872" y="270"/>
                    </a:lnTo>
                    <a:lnTo>
                      <a:pt x="4889" y="246"/>
                    </a:lnTo>
                    <a:lnTo>
                      <a:pt x="4907" y="223"/>
                    </a:lnTo>
                    <a:lnTo>
                      <a:pt x="4926" y="201"/>
                    </a:lnTo>
                    <a:lnTo>
                      <a:pt x="4946" y="180"/>
                    </a:lnTo>
                    <a:lnTo>
                      <a:pt x="4947" y="179"/>
                    </a:lnTo>
                    <a:lnTo>
                      <a:pt x="4950" y="176"/>
                    </a:lnTo>
                    <a:lnTo>
                      <a:pt x="4971" y="156"/>
                    </a:lnTo>
                    <a:lnTo>
                      <a:pt x="4994" y="137"/>
                    </a:lnTo>
                    <a:lnTo>
                      <a:pt x="5017" y="120"/>
                    </a:lnTo>
                    <a:lnTo>
                      <a:pt x="5041" y="103"/>
                    </a:lnTo>
                    <a:lnTo>
                      <a:pt x="5065" y="86"/>
                    </a:lnTo>
                    <a:lnTo>
                      <a:pt x="5090" y="72"/>
                    </a:lnTo>
                    <a:lnTo>
                      <a:pt x="5116" y="59"/>
                    </a:lnTo>
                    <a:lnTo>
                      <a:pt x="5143" y="47"/>
                    </a:lnTo>
                    <a:lnTo>
                      <a:pt x="5170" y="36"/>
                    </a:lnTo>
                    <a:lnTo>
                      <a:pt x="5199" y="27"/>
                    </a:lnTo>
                    <a:lnTo>
                      <a:pt x="5228" y="19"/>
                    </a:lnTo>
                    <a:lnTo>
                      <a:pt x="5257" y="12"/>
                    </a:lnTo>
                    <a:lnTo>
                      <a:pt x="5287" y="7"/>
                    </a:lnTo>
                    <a:lnTo>
                      <a:pt x="5317" y="3"/>
                    </a:lnTo>
                    <a:lnTo>
                      <a:pt x="5347" y="1"/>
                    </a:lnTo>
                    <a:lnTo>
                      <a:pt x="5379" y="0"/>
                    </a:lnTo>
                    <a:lnTo>
                      <a:pt x="9228" y="0"/>
                    </a:lnTo>
                    <a:lnTo>
                      <a:pt x="9259" y="1"/>
                    </a:lnTo>
                    <a:lnTo>
                      <a:pt x="9290" y="3"/>
                    </a:lnTo>
                    <a:lnTo>
                      <a:pt x="9320" y="7"/>
                    </a:lnTo>
                    <a:lnTo>
                      <a:pt x="9351" y="12"/>
                    </a:lnTo>
                    <a:lnTo>
                      <a:pt x="9380" y="19"/>
                    </a:lnTo>
                    <a:lnTo>
                      <a:pt x="9409" y="27"/>
                    </a:lnTo>
                    <a:lnTo>
                      <a:pt x="9437" y="37"/>
                    </a:lnTo>
                    <a:lnTo>
                      <a:pt x="9465" y="48"/>
                    </a:lnTo>
                    <a:lnTo>
                      <a:pt x="9492" y="60"/>
                    </a:lnTo>
                    <a:lnTo>
                      <a:pt x="9518" y="73"/>
                    </a:lnTo>
                    <a:lnTo>
                      <a:pt x="9544" y="88"/>
                    </a:lnTo>
                    <a:lnTo>
                      <a:pt x="9569" y="105"/>
                    </a:lnTo>
                    <a:lnTo>
                      <a:pt x="9593" y="122"/>
                    </a:lnTo>
                    <a:lnTo>
                      <a:pt x="9616" y="140"/>
                    </a:lnTo>
                    <a:lnTo>
                      <a:pt x="9638" y="159"/>
                    </a:lnTo>
                    <a:lnTo>
                      <a:pt x="9659" y="179"/>
                    </a:lnTo>
                    <a:lnTo>
                      <a:pt x="9669" y="190"/>
                    </a:lnTo>
                    <a:lnTo>
                      <a:pt x="9688" y="211"/>
                    </a:lnTo>
                    <a:lnTo>
                      <a:pt x="9706" y="233"/>
                    </a:lnTo>
                    <a:lnTo>
                      <a:pt x="9724" y="255"/>
                    </a:lnTo>
                    <a:lnTo>
                      <a:pt x="9740" y="279"/>
                    </a:lnTo>
                    <a:lnTo>
                      <a:pt x="9755" y="304"/>
                    </a:lnTo>
                    <a:lnTo>
                      <a:pt x="9769" y="329"/>
                    </a:lnTo>
                    <a:lnTo>
                      <a:pt x="9782" y="354"/>
                    </a:lnTo>
                    <a:lnTo>
                      <a:pt x="9793" y="380"/>
                    </a:lnTo>
                    <a:lnTo>
                      <a:pt x="9803" y="407"/>
                    </a:lnTo>
                    <a:lnTo>
                      <a:pt x="9812" y="435"/>
                    </a:lnTo>
                    <a:lnTo>
                      <a:pt x="9820" y="463"/>
                    </a:lnTo>
                    <a:lnTo>
                      <a:pt x="9826" y="492"/>
                    </a:lnTo>
                    <a:lnTo>
                      <a:pt x="9832" y="521"/>
                    </a:lnTo>
                    <a:lnTo>
                      <a:pt x="9835" y="551"/>
                    </a:lnTo>
                    <a:lnTo>
                      <a:pt x="9837" y="580"/>
                    </a:lnTo>
                    <a:lnTo>
                      <a:pt x="9838" y="611"/>
                    </a:lnTo>
                    <a:lnTo>
                      <a:pt x="9838" y="2450"/>
                    </a:lnTo>
                    <a:lnTo>
                      <a:pt x="9837" y="2482"/>
                    </a:lnTo>
                    <a:lnTo>
                      <a:pt x="9835" y="2512"/>
                    </a:lnTo>
                    <a:lnTo>
                      <a:pt x="9831" y="2544"/>
                    </a:lnTo>
                    <a:lnTo>
                      <a:pt x="9826" y="2574"/>
                    </a:lnTo>
                    <a:lnTo>
                      <a:pt x="9819" y="2603"/>
                    </a:lnTo>
                    <a:lnTo>
                      <a:pt x="9811" y="2632"/>
                    </a:lnTo>
                    <a:lnTo>
                      <a:pt x="9801" y="2660"/>
                    </a:lnTo>
                    <a:lnTo>
                      <a:pt x="9790" y="2688"/>
                    </a:lnTo>
                    <a:lnTo>
                      <a:pt x="9778" y="2716"/>
                    </a:lnTo>
                    <a:lnTo>
                      <a:pt x="9765" y="2742"/>
                    </a:lnTo>
                    <a:lnTo>
                      <a:pt x="9750" y="2767"/>
                    </a:lnTo>
                    <a:lnTo>
                      <a:pt x="9734" y="2792"/>
                    </a:lnTo>
                    <a:lnTo>
                      <a:pt x="9717" y="2816"/>
                    </a:lnTo>
                    <a:lnTo>
                      <a:pt x="9698" y="2839"/>
                    </a:lnTo>
                    <a:lnTo>
                      <a:pt x="9679" y="2861"/>
                    </a:lnTo>
                    <a:lnTo>
                      <a:pt x="9659" y="2882"/>
                    </a:lnTo>
                    <a:lnTo>
                      <a:pt x="9638" y="2903"/>
                    </a:lnTo>
                    <a:lnTo>
                      <a:pt x="9616" y="2922"/>
                    </a:lnTo>
                    <a:lnTo>
                      <a:pt x="9593" y="2940"/>
                    </a:lnTo>
                    <a:lnTo>
                      <a:pt x="9569" y="2957"/>
                    </a:lnTo>
                    <a:lnTo>
                      <a:pt x="9544" y="2973"/>
                    </a:lnTo>
                    <a:lnTo>
                      <a:pt x="9518" y="2987"/>
                    </a:lnTo>
                    <a:lnTo>
                      <a:pt x="9492" y="3001"/>
                    </a:lnTo>
                    <a:lnTo>
                      <a:pt x="9465" y="3013"/>
                    </a:lnTo>
                    <a:lnTo>
                      <a:pt x="9437" y="3024"/>
                    </a:lnTo>
                    <a:lnTo>
                      <a:pt x="9409" y="3033"/>
                    </a:lnTo>
                    <a:lnTo>
                      <a:pt x="9380" y="3042"/>
                    </a:lnTo>
                    <a:lnTo>
                      <a:pt x="9351" y="3048"/>
                    </a:lnTo>
                    <a:lnTo>
                      <a:pt x="9320" y="3054"/>
                    </a:lnTo>
                    <a:lnTo>
                      <a:pt x="9290" y="3058"/>
                    </a:lnTo>
                    <a:lnTo>
                      <a:pt x="9259" y="3060"/>
                    </a:lnTo>
                    <a:lnTo>
                      <a:pt x="9228" y="3061"/>
                    </a:lnTo>
                    <a:lnTo>
                      <a:pt x="7345" y="3061"/>
                    </a:lnTo>
                    <a:lnTo>
                      <a:pt x="5106" y="4911"/>
                    </a:lnTo>
                    <a:lnTo>
                      <a:pt x="5092" y="4921"/>
                    </a:lnTo>
                    <a:lnTo>
                      <a:pt x="5077" y="4930"/>
                    </a:lnTo>
                    <a:lnTo>
                      <a:pt x="5062" y="4937"/>
                    </a:lnTo>
                    <a:lnTo>
                      <a:pt x="5046" y="4943"/>
                    </a:lnTo>
                    <a:lnTo>
                      <a:pt x="5030" y="4947"/>
                    </a:lnTo>
                    <a:lnTo>
                      <a:pt x="5013" y="4949"/>
                    </a:lnTo>
                    <a:lnTo>
                      <a:pt x="4997" y="4950"/>
                    </a:lnTo>
                    <a:lnTo>
                      <a:pt x="4980" y="4949"/>
                    </a:lnTo>
                    <a:lnTo>
                      <a:pt x="4963" y="4947"/>
                    </a:lnTo>
                    <a:lnTo>
                      <a:pt x="4947" y="4943"/>
                    </a:lnTo>
                    <a:lnTo>
                      <a:pt x="4932" y="4938"/>
                    </a:lnTo>
                    <a:lnTo>
                      <a:pt x="4917" y="4931"/>
                    </a:lnTo>
                    <a:lnTo>
                      <a:pt x="4902" y="4923"/>
                    </a:lnTo>
                    <a:lnTo>
                      <a:pt x="4889" y="4913"/>
                    </a:lnTo>
                    <a:lnTo>
                      <a:pt x="4876" y="4901"/>
                    </a:lnTo>
                    <a:lnTo>
                      <a:pt x="4864" y="4888"/>
                    </a:lnTo>
                    <a:lnTo>
                      <a:pt x="4856" y="4877"/>
                    </a:lnTo>
                    <a:lnTo>
                      <a:pt x="4849" y="4866"/>
                    </a:lnTo>
                    <a:lnTo>
                      <a:pt x="4842" y="4854"/>
                    </a:lnTo>
                    <a:lnTo>
                      <a:pt x="4837" y="4842"/>
                    </a:lnTo>
                    <a:lnTo>
                      <a:pt x="4833" y="4830"/>
                    </a:lnTo>
                    <a:lnTo>
                      <a:pt x="4829" y="4818"/>
                    </a:lnTo>
                    <a:lnTo>
                      <a:pt x="4827" y="4805"/>
                    </a:lnTo>
                    <a:lnTo>
                      <a:pt x="4826" y="4792"/>
                    </a:lnTo>
                    <a:lnTo>
                      <a:pt x="4825" y="4779"/>
                    </a:lnTo>
                    <a:lnTo>
                      <a:pt x="4826" y="4765"/>
                    </a:lnTo>
                    <a:lnTo>
                      <a:pt x="4827" y="4753"/>
                    </a:lnTo>
                    <a:lnTo>
                      <a:pt x="4829" y="4740"/>
                    </a:lnTo>
                    <a:lnTo>
                      <a:pt x="4833" y="4728"/>
                    </a:lnTo>
                    <a:lnTo>
                      <a:pt x="4837" y="4716"/>
                    </a:lnTo>
                    <a:lnTo>
                      <a:pt x="4842" y="4704"/>
                    </a:lnTo>
                    <a:lnTo>
                      <a:pt x="4848" y="4692"/>
                    </a:lnTo>
                    <a:lnTo>
                      <a:pt x="5615" y="3061"/>
                    </a:lnTo>
                    <a:lnTo>
                      <a:pt x="5379" y="3061"/>
                    </a:lnTo>
                    <a:lnTo>
                      <a:pt x="5347" y="3060"/>
                    </a:lnTo>
                    <a:lnTo>
                      <a:pt x="5316" y="3058"/>
                    </a:lnTo>
                    <a:lnTo>
                      <a:pt x="5286" y="3054"/>
                    </a:lnTo>
                    <a:lnTo>
                      <a:pt x="5256" y="3048"/>
                    </a:lnTo>
                    <a:lnTo>
                      <a:pt x="5226" y="3042"/>
                    </a:lnTo>
                    <a:lnTo>
                      <a:pt x="5198" y="3033"/>
                    </a:lnTo>
                    <a:lnTo>
                      <a:pt x="5168" y="3024"/>
                    </a:lnTo>
                    <a:lnTo>
                      <a:pt x="5141" y="3013"/>
                    </a:lnTo>
                    <a:lnTo>
                      <a:pt x="5114" y="3001"/>
                    </a:lnTo>
                    <a:lnTo>
                      <a:pt x="5088" y="2987"/>
                    </a:lnTo>
                    <a:lnTo>
                      <a:pt x="5062" y="2973"/>
                    </a:lnTo>
                    <a:lnTo>
                      <a:pt x="5038" y="2957"/>
                    </a:lnTo>
                    <a:lnTo>
                      <a:pt x="5014" y="2940"/>
                    </a:lnTo>
                    <a:lnTo>
                      <a:pt x="4990" y="2922"/>
                    </a:lnTo>
                    <a:lnTo>
                      <a:pt x="4968" y="2903"/>
                    </a:lnTo>
                    <a:lnTo>
                      <a:pt x="4947" y="2881"/>
                    </a:lnTo>
                    <a:lnTo>
                      <a:pt x="4946" y="2882"/>
                    </a:lnTo>
                    <a:lnTo>
                      <a:pt x="4926" y="2861"/>
                    </a:lnTo>
                    <a:lnTo>
                      <a:pt x="4907" y="2839"/>
                    </a:lnTo>
                    <a:lnTo>
                      <a:pt x="4889" y="2816"/>
                    </a:lnTo>
                    <a:lnTo>
                      <a:pt x="4872" y="2792"/>
                    </a:lnTo>
                    <a:lnTo>
                      <a:pt x="4856" y="2767"/>
                    </a:lnTo>
                    <a:lnTo>
                      <a:pt x="4842" y="2742"/>
                    </a:lnTo>
                    <a:lnTo>
                      <a:pt x="4828" y="2716"/>
                    </a:lnTo>
                    <a:lnTo>
                      <a:pt x="4816" y="2688"/>
                    </a:lnTo>
                    <a:lnTo>
                      <a:pt x="4804" y="2660"/>
                    </a:lnTo>
                    <a:lnTo>
                      <a:pt x="4795" y="2632"/>
                    </a:lnTo>
                    <a:lnTo>
                      <a:pt x="4786" y="2603"/>
                    </a:lnTo>
                    <a:lnTo>
                      <a:pt x="4780" y="2574"/>
                    </a:lnTo>
                    <a:lnTo>
                      <a:pt x="4774" y="2544"/>
                    </a:lnTo>
                    <a:lnTo>
                      <a:pt x="4770" y="2512"/>
                    </a:lnTo>
                    <a:lnTo>
                      <a:pt x="4768" y="2482"/>
                    </a:lnTo>
                    <a:lnTo>
                      <a:pt x="4767" y="2450"/>
                    </a:lnTo>
                    <a:close/>
                    <a:moveTo>
                      <a:pt x="5780" y="9372"/>
                    </a:moveTo>
                    <a:lnTo>
                      <a:pt x="172" y="9372"/>
                    </a:lnTo>
                    <a:lnTo>
                      <a:pt x="154" y="9373"/>
                    </a:lnTo>
                    <a:lnTo>
                      <a:pt x="137" y="9376"/>
                    </a:lnTo>
                    <a:lnTo>
                      <a:pt x="121" y="9380"/>
                    </a:lnTo>
                    <a:lnTo>
                      <a:pt x="105" y="9386"/>
                    </a:lnTo>
                    <a:lnTo>
                      <a:pt x="89" y="9393"/>
                    </a:lnTo>
                    <a:lnTo>
                      <a:pt x="75" y="9402"/>
                    </a:lnTo>
                    <a:lnTo>
                      <a:pt x="62" y="9411"/>
                    </a:lnTo>
                    <a:lnTo>
                      <a:pt x="50" y="9422"/>
                    </a:lnTo>
                    <a:lnTo>
                      <a:pt x="39" y="9434"/>
                    </a:lnTo>
                    <a:lnTo>
                      <a:pt x="29" y="9449"/>
                    </a:lnTo>
                    <a:lnTo>
                      <a:pt x="21" y="9463"/>
                    </a:lnTo>
                    <a:lnTo>
                      <a:pt x="13" y="9478"/>
                    </a:lnTo>
                    <a:lnTo>
                      <a:pt x="8" y="9493"/>
                    </a:lnTo>
                    <a:lnTo>
                      <a:pt x="3" y="9510"/>
                    </a:lnTo>
                    <a:lnTo>
                      <a:pt x="1" y="9527"/>
                    </a:lnTo>
                    <a:lnTo>
                      <a:pt x="0" y="9544"/>
                    </a:lnTo>
                    <a:lnTo>
                      <a:pt x="0" y="15742"/>
                    </a:lnTo>
                    <a:lnTo>
                      <a:pt x="1" y="15760"/>
                    </a:lnTo>
                    <a:lnTo>
                      <a:pt x="4" y="15777"/>
                    </a:lnTo>
                    <a:lnTo>
                      <a:pt x="8" y="15793"/>
                    </a:lnTo>
                    <a:lnTo>
                      <a:pt x="14" y="15810"/>
                    </a:lnTo>
                    <a:lnTo>
                      <a:pt x="21" y="15825"/>
                    </a:lnTo>
                    <a:lnTo>
                      <a:pt x="29" y="15839"/>
                    </a:lnTo>
                    <a:lnTo>
                      <a:pt x="39" y="15852"/>
                    </a:lnTo>
                    <a:lnTo>
                      <a:pt x="50" y="15864"/>
                    </a:lnTo>
                    <a:lnTo>
                      <a:pt x="62" y="15875"/>
                    </a:lnTo>
                    <a:lnTo>
                      <a:pt x="76" y="15885"/>
                    </a:lnTo>
                    <a:lnTo>
                      <a:pt x="90" y="15893"/>
                    </a:lnTo>
                    <a:lnTo>
                      <a:pt x="106" y="15901"/>
                    </a:lnTo>
                    <a:lnTo>
                      <a:pt x="121" y="15907"/>
                    </a:lnTo>
                    <a:lnTo>
                      <a:pt x="138" y="15911"/>
                    </a:lnTo>
                    <a:lnTo>
                      <a:pt x="154" y="15913"/>
                    </a:lnTo>
                    <a:lnTo>
                      <a:pt x="172" y="15914"/>
                    </a:lnTo>
                    <a:lnTo>
                      <a:pt x="5780" y="15914"/>
                    </a:lnTo>
                    <a:lnTo>
                      <a:pt x="5798" y="15913"/>
                    </a:lnTo>
                    <a:lnTo>
                      <a:pt x="5815" y="15911"/>
                    </a:lnTo>
                    <a:lnTo>
                      <a:pt x="5831" y="15907"/>
                    </a:lnTo>
                    <a:lnTo>
                      <a:pt x="5847" y="15901"/>
                    </a:lnTo>
                    <a:lnTo>
                      <a:pt x="5862" y="15894"/>
                    </a:lnTo>
                    <a:lnTo>
                      <a:pt x="5876" y="15885"/>
                    </a:lnTo>
                    <a:lnTo>
                      <a:pt x="5889" y="15876"/>
                    </a:lnTo>
                    <a:lnTo>
                      <a:pt x="5902" y="15865"/>
                    </a:lnTo>
                    <a:lnTo>
                      <a:pt x="5902" y="15864"/>
                    </a:lnTo>
                    <a:lnTo>
                      <a:pt x="5913" y="15852"/>
                    </a:lnTo>
                    <a:lnTo>
                      <a:pt x="5923" y="15839"/>
                    </a:lnTo>
                    <a:lnTo>
                      <a:pt x="5931" y="15825"/>
                    </a:lnTo>
                    <a:lnTo>
                      <a:pt x="5939" y="15810"/>
                    </a:lnTo>
                    <a:lnTo>
                      <a:pt x="5944" y="15793"/>
                    </a:lnTo>
                    <a:lnTo>
                      <a:pt x="5949" y="15777"/>
                    </a:lnTo>
                    <a:lnTo>
                      <a:pt x="5951" y="15760"/>
                    </a:lnTo>
                    <a:lnTo>
                      <a:pt x="5952" y="15742"/>
                    </a:lnTo>
                    <a:lnTo>
                      <a:pt x="5952" y="9544"/>
                    </a:lnTo>
                    <a:lnTo>
                      <a:pt x="5951" y="9527"/>
                    </a:lnTo>
                    <a:lnTo>
                      <a:pt x="5948" y="9510"/>
                    </a:lnTo>
                    <a:lnTo>
                      <a:pt x="5944" y="9494"/>
                    </a:lnTo>
                    <a:lnTo>
                      <a:pt x="5938" y="9478"/>
                    </a:lnTo>
                    <a:lnTo>
                      <a:pt x="5931" y="9463"/>
                    </a:lnTo>
                    <a:lnTo>
                      <a:pt x="5923" y="9449"/>
                    </a:lnTo>
                    <a:lnTo>
                      <a:pt x="5913" y="9435"/>
                    </a:lnTo>
                    <a:lnTo>
                      <a:pt x="5902" y="9423"/>
                    </a:lnTo>
                    <a:lnTo>
                      <a:pt x="5888" y="9412"/>
                    </a:lnTo>
                    <a:lnTo>
                      <a:pt x="5875" y="9402"/>
                    </a:lnTo>
                    <a:lnTo>
                      <a:pt x="5861" y="9393"/>
                    </a:lnTo>
                    <a:lnTo>
                      <a:pt x="5846" y="9386"/>
                    </a:lnTo>
                    <a:lnTo>
                      <a:pt x="5831" y="9380"/>
                    </a:lnTo>
                    <a:lnTo>
                      <a:pt x="5814" y="9376"/>
                    </a:lnTo>
                    <a:lnTo>
                      <a:pt x="5797" y="9373"/>
                    </a:lnTo>
                    <a:lnTo>
                      <a:pt x="5780" y="9372"/>
                    </a:lnTo>
                    <a:close/>
                    <a:moveTo>
                      <a:pt x="1992" y="5332"/>
                    </a:moveTo>
                    <a:lnTo>
                      <a:pt x="1995" y="5347"/>
                    </a:lnTo>
                    <a:lnTo>
                      <a:pt x="1998" y="5362"/>
                    </a:lnTo>
                    <a:lnTo>
                      <a:pt x="2001" y="5376"/>
                    </a:lnTo>
                    <a:lnTo>
                      <a:pt x="2005" y="5389"/>
                    </a:lnTo>
                    <a:lnTo>
                      <a:pt x="2014" y="5413"/>
                    </a:lnTo>
                    <a:lnTo>
                      <a:pt x="2023" y="5435"/>
                    </a:lnTo>
                    <a:lnTo>
                      <a:pt x="2034" y="5454"/>
                    </a:lnTo>
                    <a:lnTo>
                      <a:pt x="2045" y="5471"/>
                    </a:lnTo>
                    <a:lnTo>
                      <a:pt x="2056" y="5486"/>
                    </a:lnTo>
                    <a:lnTo>
                      <a:pt x="2068" y="5499"/>
                    </a:lnTo>
                    <a:lnTo>
                      <a:pt x="2076" y="5547"/>
                    </a:lnTo>
                    <a:lnTo>
                      <a:pt x="2086" y="5593"/>
                    </a:lnTo>
                    <a:lnTo>
                      <a:pt x="2099" y="5639"/>
                    </a:lnTo>
                    <a:lnTo>
                      <a:pt x="2112" y="5684"/>
                    </a:lnTo>
                    <a:lnTo>
                      <a:pt x="2128" y="5730"/>
                    </a:lnTo>
                    <a:lnTo>
                      <a:pt x="2145" y="5774"/>
                    </a:lnTo>
                    <a:lnTo>
                      <a:pt x="2163" y="5818"/>
                    </a:lnTo>
                    <a:lnTo>
                      <a:pt x="2183" y="5861"/>
                    </a:lnTo>
                    <a:lnTo>
                      <a:pt x="2205" y="5904"/>
                    </a:lnTo>
                    <a:lnTo>
                      <a:pt x="2227" y="5945"/>
                    </a:lnTo>
                    <a:lnTo>
                      <a:pt x="2252" y="5985"/>
                    </a:lnTo>
                    <a:lnTo>
                      <a:pt x="2278" y="6024"/>
                    </a:lnTo>
                    <a:lnTo>
                      <a:pt x="2304" y="6062"/>
                    </a:lnTo>
                    <a:lnTo>
                      <a:pt x="2332" y="6099"/>
                    </a:lnTo>
                    <a:lnTo>
                      <a:pt x="2361" y="6135"/>
                    </a:lnTo>
                    <a:lnTo>
                      <a:pt x="2390" y="6169"/>
                    </a:lnTo>
                    <a:lnTo>
                      <a:pt x="2421" y="6201"/>
                    </a:lnTo>
                    <a:lnTo>
                      <a:pt x="2453" y="6232"/>
                    </a:lnTo>
                    <a:lnTo>
                      <a:pt x="2485" y="6261"/>
                    </a:lnTo>
                    <a:lnTo>
                      <a:pt x="2518" y="6290"/>
                    </a:lnTo>
                    <a:lnTo>
                      <a:pt x="2552" y="6316"/>
                    </a:lnTo>
                    <a:lnTo>
                      <a:pt x="2586" y="6340"/>
                    </a:lnTo>
                    <a:lnTo>
                      <a:pt x="2620" y="6362"/>
                    </a:lnTo>
                    <a:lnTo>
                      <a:pt x="2656" y="6382"/>
                    </a:lnTo>
                    <a:lnTo>
                      <a:pt x="2691" y="6400"/>
                    </a:lnTo>
                    <a:lnTo>
                      <a:pt x="2727" y="6416"/>
                    </a:lnTo>
                    <a:lnTo>
                      <a:pt x="2762" y="6430"/>
                    </a:lnTo>
                    <a:lnTo>
                      <a:pt x="2798" y="6441"/>
                    </a:lnTo>
                    <a:lnTo>
                      <a:pt x="2835" y="6450"/>
                    </a:lnTo>
                    <a:lnTo>
                      <a:pt x="2871" y="6457"/>
                    </a:lnTo>
                    <a:lnTo>
                      <a:pt x="2907" y="6461"/>
                    </a:lnTo>
                    <a:lnTo>
                      <a:pt x="2942" y="6463"/>
                    </a:lnTo>
                    <a:lnTo>
                      <a:pt x="2984" y="6461"/>
                    </a:lnTo>
                    <a:lnTo>
                      <a:pt x="3026" y="6457"/>
                    </a:lnTo>
                    <a:lnTo>
                      <a:pt x="3066" y="6449"/>
                    </a:lnTo>
                    <a:lnTo>
                      <a:pt x="3107" y="6439"/>
                    </a:lnTo>
                    <a:lnTo>
                      <a:pt x="3147" y="6427"/>
                    </a:lnTo>
                    <a:lnTo>
                      <a:pt x="3187" y="6413"/>
                    </a:lnTo>
                    <a:lnTo>
                      <a:pt x="3226" y="6396"/>
                    </a:lnTo>
                    <a:lnTo>
                      <a:pt x="3264" y="6377"/>
                    </a:lnTo>
                    <a:lnTo>
                      <a:pt x="3302" y="6355"/>
                    </a:lnTo>
                    <a:lnTo>
                      <a:pt x="3339" y="6332"/>
                    </a:lnTo>
                    <a:lnTo>
                      <a:pt x="3376" y="6307"/>
                    </a:lnTo>
                    <a:lnTo>
                      <a:pt x="3411" y="6280"/>
                    </a:lnTo>
                    <a:lnTo>
                      <a:pt x="3446" y="6250"/>
                    </a:lnTo>
                    <a:lnTo>
                      <a:pt x="3479" y="6220"/>
                    </a:lnTo>
                    <a:lnTo>
                      <a:pt x="3512" y="6188"/>
                    </a:lnTo>
                    <a:lnTo>
                      <a:pt x="3544" y="6154"/>
                    </a:lnTo>
                    <a:lnTo>
                      <a:pt x="3575" y="6119"/>
                    </a:lnTo>
                    <a:lnTo>
                      <a:pt x="3604" y="6083"/>
                    </a:lnTo>
                    <a:lnTo>
                      <a:pt x="3633" y="6045"/>
                    </a:lnTo>
                    <a:lnTo>
                      <a:pt x="3660" y="6007"/>
                    </a:lnTo>
                    <a:lnTo>
                      <a:pt x="3685" y="5968"/>
                    </a:lnTo>
                    <a:lnTo>
                      <a:pt x="3710" y="5928"/>
                    </a:lnTo>
                    <a:lnTo>
                      <a:pt x="3734" y="5886"/>
                    </a:lnTo>
                    <a:lnTo>
                      <a:pt x="3755" y="5845"/>
                    </a:lnTo>
                    <a:lnTo>
                      <a:pt x="3776" y="5803"/>
                    </a:lnTo>
                    <a:lnTo>
                      <a:pt x="3794" y="5761"/>
                    </a:lnTo>
                    <a:lnTo>
                      <a:pt x="3811" y="5718"/>
                    </a:lnTo>
                    <a:lnTo>
                      <a:pt x="3826" y="5674"/>
                    </a:lnTo>
                    <a:lnTo>
                      <a:pt x="3840" y="5631"/>
                    </a:lnTo>
                    <a:lnTo>
                      <a:pt x="3852" y="5588"/>
                    </a:lnTo>
                    <a:lnTo>
                      <a:pt x="3862" y="5545"/>
                    </a:lnTo>
                    <a:lnTo>
                      <a:pt x="3870" y="5501"/>
                    </a:lnTo>
                    <a:lnTo>
                      <a:pt x="3883" y="5488"/>
                    </a:lnTo>
                    <a:lnTo>
                      <a:pt x="3894" y="5472"/>
                    </a:lnTo>
                    <a:lnTo>
                      <a:pt x="3907" y="5455"/>
                    </a:lnTo>
                    <a:lnTo>
                      <a:pt x="3918" y="5435"/>
                    </a:lnTo>
                    <a:lnTo>
                      <a:pt x="3928" y="5413"/>
                    </a:lnTo>
                    <a:lnTo>
                      <a:pt x="3936" y="5389"/>
                    </a:lnTo>
                    <a:lnTo>
                      <a:pt x="3944" y="5362"/>
                    </a:lnTo>
                    <a:lnTo>
                      <a:pt x="3950" y="5332"/>
                    </a:lnTo>
                    <a:lnTo>
                      <a:pt x="3960" y="5293"/>
                    </a:lnTo>
                    <a:lnTo>
                      <a:pt x="3969" y="5251"/>
                    </a:lnTo>
                    <a:lnTo>
                      <a:pt x="3973" y="5229"/>
                    </a:lnTo>
                    <a:lnTo>
                      <a:pt x="3977" y="5206"/>
                    </a:lnTo>
                    <a:lnTo>
                      <a:pt x="3980" y="5183"/>
                    </a:lnTo>
                    <a:lnTo>
                      <a:pt x="3981" y="5160"/>
                    </a:lnTo>
                    <a:lnTo>
                      <a:pt x="3982" y="5136"/>
                    </a:lnTo>
                    <a:lnTo>
                      <a:pt x="3982" y="5113"/>
                    </a:lnTo>
                    <a:lnTo>
                      <a:pt x="3981" y="5092"/>
                    </a:lnTo>
                    <a:lnTo>
                      <a:pt x="3978" y="5071"/>
                    </a:lnTo>
                    <a:lnTo>
                      <a:pt x="3974" y="5051"/>
                    </a:lnTo>
                    <a:lnTo>
                      <a:pt x="3968" y="5032"/>
                    </a:lnTo>
                    <a:lnTo>
                      <a:pt x="3964" y="5024"/>
                    </a:lnTo>
                    <a:lnTo>
                      <a:pt x="3960" y="5015"/>
                    </a:lnTo>
                    <a:lnTo>
                      <a:pt x="3956" y="5007"/>
                    </a:lnTo>
                    <a:lnTo>
                      <a:pt x="3950" y="5000"/>
                    </a:lnTo>
                    <a:lnTo>
                      <a:pt x="3946" y="4995"/>
                    </a:lnTo>
                    <a:lnTo>
                      <a:pt x="3942" y="4989"/>
                    </a:lnTo>
                    <a:lnTo>
                      <a:pt x="3952" y="4949"/>
                    </a:lnTo>
                    <a:lnTo>
                      <a:pt x="3962" y="4906"/>
                    </a:lnTo>
                    <a:lnTo>
                      <a:pt x="3971" y="4859"/>
                    </a:lnTo>
                    <a:lnTo>
                      <a:pt x="3979" y="4808"/>
                    </a:lnTo>
                    <a:lnTo>
                      <a:pt x="3983" y="4782"/>
                    </a:lnTo>
                    <a:lnTo>
                      <a:pt x="3986" y="4753"/>
                    </a:lnTo>
                    <a:lnTo>
                      <a:pt x="3989" y="4726"/>
                    </a:lnTo>
                    <a:lnTo>
                      <a:pt x="3991" y="4697"/>
                    </a:lnTo>
                    <a:lnTo>
                      <a:pt x="3992" y="4669"/>
                    </a:lnTo>
                    <a:lnTo>
                      <a:pt x="3993" y="4639"/>
                    </a:lnTo>
                    <a:lnTo>
                      <a:pt x="3993" y="4610"/>
                    </a:lnTo>
                    <a:lnTo>
                      <a:pt x="3992" y="4579"/>
                    </a:lnTo>
                    <a:lnTo>
                      <a:pt x="3990" y="4549"/>
                    </a:lnTo>
                    <a:lnTo>
                      <a:pt x="3988" y="4519"/>
                    </a:lnTo>
                    <a:lnTo>
                      <a:pt x="3984" y="4488"/>
                    </a:lnTo>
                    <a:lnTo>
                      <a:pt x="3979" y="4458"/>
                    </a:lnTo>
                    <a:lnTo>
                      <a:pt x="3974" y="4427"/>
                    </a:lnTo>
                    <a:lnTo>
                      <a:pt x="3967" y="4397"/>
                    </a:lnTo>
                    <a:lnTo>
                      <a:pt x="3959" y="4366"/>
                    </a:lnTo>
                    <a:lnTo>
                      <a:pt x="3949" y="4336"/>
                    </a:lnTo>
                    <a:lnTo>
                      <a:pt x="3938" y="4306"/>
                    </a:lnTo>
                    <a:lnTo>
                      <a:pt x="3926" y="4277"/>
                    </a:lnTo>
                    <a:lnTo>
                      <a:pt x="3913" y="4248"/>
                    </a:lnTo>
                    <a:lnTo>
                      <a:pt x="3896" y="4219"/>
                    </a:lnTo>
                    <a:lnTo>
                      <a:pt x="3880" y="4190"/>
                    </a:lnTo>
                    <a:lnTo>
                      <a:pt x="3861" y="4162"/>
                    </a:lnTo>
                    <a:lnTo>
                      <a:pt x="3841" y="4135"/>
                    </a:lnTo>
                    <a:lnTo>
                      <a:pt x="3819" y="4109"/>
                    </a:lnTo>
                    <a:lnTo>
                      <a:pt x="3806" y="4093"/>
                    </a:lnTo>
                    <a:lnTo>
                      <a:pt x="3782" y="4067"/>
                    </a:lnTo>
                    <a:lnTo>
                      <a:pt x="3765" y="4050"/>
                    </a:lnTo>
                    <a:lnTo>
                      <a:pt x="3745" y="4033"/>
                    </a:lnTo>
                    <a:lnTo>
                      <a:pt x="3723" y="4013"/>
                    </a:lnTo>
                    <a:lnTo>
                      <a:pt x="3696" y="3992"/>
                    </a:lnTo>
                    <a:lnTo>
                      <a:pt x="3667" y="3972"/>
                    </a:lnTo>
                    <a:lnTo>
                      <a:pt x="3635" y="3951"/>
                    </a:lnTo>
                    <a:lnTo>
                      <a:pt x="3600" y="3929"/>
                    </a:lnTo>
                    <a:lnTo>
                      <a:pt x="3561" y="3908"/>
                    </a:lnTo>
                    <a:lnTo>
                      <a:pt x="3540" y="3898"/>
                    </a:lnTo>
                    <a:lnTo>
                      <a:pt x="3518" y="3888"/>
                    </a:lnTo>
                    <a:lnTo>
                      <a:pt x="3496" y="3878"/>
                    </a:lnTo>
                    <a:lnTo>
                      <a:pt x="3472" y="3869"/>
                    </a:lnTo>
                    <a:lnTo>
                      <a:pt x="3448" y="3859"/>
                    </a:lnTo>
                    <a:lnTo>
                      <a:pt x="3423" y="3850"/>
                    </a:lnTo>
                    <a:lnTo>
                      <a:pt x="3398" y="3842"/>
                    </a:lnTo>
                    <a:lnTo>
                      <a:pt x="3371" y="3832"/>
                    </a:lnTo>
                    <a:lnTo>
                      <a:pt x="3231" y="3784"/>
                    </a:lnTo>
                    <a:lnTo>
                      <a:pt x="3189" y="3772"/>
                    </a:lnTo>
                    <a:lnTo>
                      <a:pt x="3149" y="3761"/>
                    </a:lnTo>
                    <a:lnTo>
                      <a:pt x="3111" y="3750"/>
                    </a:lnTo>
                    <a:lnTo>
                      <a:pt x="3076" y="3741"/>
                    </a:lnTo>
                    <a:lnTo>
                      <a:pt x="3012" y="3727"/>
                    </a:lnTo>
                    <a:lnTo>
                      <a:pt x="2957" y="3715"/>
                    </a:lnTo>
                    <a:lnTo>
                      <a:pt x="2914" y="3707"/>
                    </a:lnTo>
                    <a:lnTo>
                      <a:pt x="2881" y="3702"/>
                    </a:lnTo>
                    <a:lnTo>
                      <a:pt x="2860" y="3699"/>
                    </a:lnTo>
                    <a:lnTo>
                      <a:pt x="2851" y="3698"/>
                    </a:lnTo>
                    <a:lnTo>
                      <a:pt x="2844" y="3698"/>
                    </a:lnTo>
                    <a:lnTo>
                      <a:pt x="2836" y="3698"/>
                    </a:lnTo>
                    <a:lnTo>
                      <a:pt x="2828" y="3699"/>
                    </a:lnTo>
                    <a:lnTo>
                      <a:pt x="2820" y="3701"/>
                    </a:lnTo>
                    <a:lnTo>
                      <a:pt x="2810" y="3703"/>
                    </a:lnTo>
                    <a:lnTo>
                      <a:pt x="2796" y="3706"/>
                    </a:lnTo>
                    <a:lnTo>
                      <a:pt x="2788" y="3707"/>
                    </a:lnTo>
                    <a:lnTo>
                      <a:pt x="2780" y="3708"/>
                    </a:lnTo>
                    <a:lnTo>
                      <a:pt x="2771" y="3708"/>
                    </a:lnTo>
                    <a:lnTo>
                      <a:pt x="2763" y="3707"/>
                    </a:lnTo>
                    <a:lnTo>
                      <a:pt x="2753" y="3706"/>
                    </a:lnTo>
                    <a:lnTo>
                      <a:pt x="2742" y="3706"/>
                    </a:lnTo>
                    <a:lnTo>
                      <a:pt x="2730" y="3706"/>
                    </a:lnTo>
                    <a:lnTo>
                      <a:pt x="2719" y="3707"/>
                    </a:lnTo>
                    <a:lnTo>
                      <a:pt x="2695" y="3710"/>
                    </a:lnTo>
                    <a:lnTo>
                      <a:pt x="2673" y="3715"/>
                    </a:lnTo>
                    <a:lnTo>
                      <a:pt x="2635" y="3726"/>
                    </a:lnTo>
                    <a:lnTo>
                      <a:pt x="2612" y="3734"/>
                    </a:lnTo>
                    <a:lnTo>
                      <a:pt x="2603" y="3737"/>
                    </a:lnTo>
                    <a:lnTo>
                      <a:pt x="2586" y="3744"/>
                    </a:lnTo>
                    <a:lnTo>
                      <a:pt x="2561" y="3756"/>
                    </a:lnTo>
                    <a:lnTo>
                      <a:pt x="2529" y="3771"/>
                    </a:lnTo>
                    <a:lnTo>
                      <a:pt x="2492" y="3791"/>
                    </a:lnTo>
                    <a:lnTo>
                      <a:pt x="2449" y="3816"/>
                    </a:lnTo>
                    <a:lnTo>
                      <a:pt x="2427" y="3830"/>
                    </a:lnTo>
                    <a:lnTo>
                      <a:pt x="2404" y="3846"/>
                    </a:lnTo>
                    <a:lnTo>
                      <a:pt x="2380" y="3863"/>
                    </a:lnTo>
                    <a:lnTo>
                      <a:pt x="2356" y="3880"/>
                    </a:lnTo>
                    <a:lnTo>
                      <a:pt x="2332" y="3899"/>
                    </a:lnTo>
                    <a:lnTo>
                      <a:pt x="2307" y="3919"/>
                    </a:lnTo>
                    <a:lnTo>
                      <a:pt x="2282" y="3940"/>
                    </a:lnTo>
                    <a:lnTo>
                      <a:pt x="2257" y="3962"/>
                    </a:lnTo>
                    <a:lnTo>
                      <a:pt x="2232" y="3986"/>
                    </a:lnTo>
                    <a:lnTo>
                      <a:pt x="2208" y="4011"/>
                    </a:lnTo>
                    <a:lnTo>
                      <a:pt x="2185" y="4038"/>
                    </a:lnTo>
                    <a:lnTo>
                      <a:pt x="2161" y="4065"/>
                    </a:lnTo>
                    <a:lnTo>
                      <a:pt x="2139" y="4094"/>
                    </a:lnTo>
                    <a:lnTo>
                      <a:pt x="2118" y="4124"/>
                    </a:lnTo>
                    <a:lnTo>
                      <a:pt x="2097" y="4155"/>
                    </a:lnTo>
                    <a:lnTo>
                      <a:pt x="2077" y="4188"/>
                    </a:lnTo>
                    <a:lnTo>
                      <a:pt x="2059" y="4223"/>
                    </a:lnTo>
                    <a:lnTo>
                      <a:pt x="2043" y="4258"/>
                    </a:lnTo>
                    <a:lnTo>
                      <a:pt x="2028" y="4295"/>
                    </a:lnTo>
                    <a:lnTo>
                      <a:pt x="2014" y="4333"/>
                    </a:lnTo>
                    <a:lnTo>
                      <a:pt x="2011" y="4340"/>
                    </a:lnTo>
                    <a:lnTo>
                      <a:pt x="2008" y="4352"/>
                    </a:lnTo>
                    <a:lnTo>
                      <a:pt x="2004" y="4367"/>
                    </a:lnTo>
                    <a:lnTo>
                      <a:pt x="1999" y="4386"/>
                    </a:lnTo>
                    <a:lnTo>
                      <a:pt x="1995" y="4409"/>
                    </a:lnTo>
                    <a:lnTo>
                      <a:pt x="1991" y="4436"/>
                    </a:lnTo>
                    <a:lnTo>
                      <a:pt x="1987" y="4468"/>
                    </a:lnTo>
                    <a:lnTo>
                      <a:pt x="1984" y="4503"/>
                    </a:lnTo>
                    <a:lnTo>
                      <a:pt x="1983" y="4544"/>
                    </a:lnTo>
                    <a:lnTo>
                      <a:pt x="1982" y="4590"/>
                    </a:lnTo>
                    <a:lnTo>
                      <a:pt x="1983" y="4640"/>
                    </a:lnTo>
                    <a:lnTo>
                      <a:pt x="1986" y="4696"/>
                    </a:lnTo>
                    <a:lnTo>
                      <a:pt x="1991" y="4756"/>
                    </a:lnTo>
                    <a:lnTo>
                      <a:pt x="1997" y="4824"/>
                    </a:lnTo>
                    <a:lnTo>
                      <a:pt x="2007" y="4896"/>
                    </a:lnTo>
                    <a:lnTo>
                      <a:pt x="2019" y="4974"/>
                    </a:lnTo>
                    <a:lnTo>
                      <a:pt x="2011" y="4979"/>
                    </a:lnTo>
                    <a:lnTo>
                      <a:pt x="2004" y="4986"/>
                    </a:lnTo>
                    <a:lnTo>
                      <a:pt x="1997" y="4993"/>
                    </a:lnTo>
                    <a:lnTo>
                      <a:pt x="1991" y="5001"/>
                    </a:lnTo>
                    <a:lnTo>
                      <a:pt x="1986" y="5009"/>
                    </a:lnTo>
                    <a:lnTo>
                      <a:pt x="1981" y="5016"/>
                    </a:lnTo>
                    <a:lnTo>
                      <a:pt x="1977" y="5024"/>
                    </a:lnTo>
                    <a:lnTo>
                      <a:pt x="1973" y="5033"/>
                    </a:lnTo>
                    <a:lnTo>
                      <a:pt x="1967" y="5051"/>
                    </a:lnTo>
                    <a:lnTo>
                      <a:pt x="1963" y="5071"/>
                    </a:lnTo>
                    <a:lnTo>
                      <a:pt x="1961" y="5092"/>
                    </a:lnTo>
                    <a:lnTo>
                      <a:pt x="1959" y="5114"/>
                    </a:lnTo>
                    <a:lnTo>
                      <a:pt x="1959" y="5136"/>
                    </a:lnTo>
                    <a:lnTo>
                      <a:pt x="1960" y="5160"/>
                    </a:lnTo>
                    <a:lnTo>
                      <a:pt x="1962" y="5183"/>
                    </a:lnTo>
                    <a:lnTo>
                      <a:pt x="1965" y="5206"/>
                    </a:lnTo>
                    <a:lnTo>
                      <a:pt x="1969" y="5229"/>
                    </a:lnTo>
                    <a:lnTo>
                      <a:pt x="1973" y="5251"/>
                    </a:lnTo>
                    <a:lnTo>
                      <a:pt x="1982" y="5293"/>
                    </a:lnTo>
                    <a:lnTo>
                      <a:pt x="1992" y="5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75613" tIns="37806" rIns="75613" bIns="378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00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5207638" y="3592281"/>
                <a:ext cx="403200" cy="375574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1167495" y="2374942"/>
            <a:ext cx="4023613" cy="26159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spcAft>
                <a:spcPts val="400"/>
              </a:spcAft>
            </a:pPr>
            <a:r>
              <a:rPr lang="ru-RU" sz="1100" b="1" dirty="0">
                <a:solidFill>
                  <a:schemeClr val="accent3"/>
                </a:solidFill>
                <a:ea typeface="Arial Narrow" charset="0"/>
                <a:cs typeface="Arial Narrow" charset="0"/>
              </a:rPr>
              <a:t>Расширение внешнего взаимодействия с партнерами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25488" y="2566384"/>
            <a:ext cx="540049" cy="461653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400" b="1" dirty="0" smtClean="0">
                <a:solidFill>
                  <a:schemeClr val="accent3"/>
                </a:solidFill>
              </a:rPr>
              <a:t>60</a:t>
            </a:r>
            <a:r>
              <a:rPr lang="ru-RU" sz="1400" b="1" dirty="0" smtClean="0">
                <a:solidFill>
                  <a:schemeClr val="accent3"/>
                </a:solidFill>
              </a:rPr>
              <a:t>+</a:t>
            </a:r>
            <a:endParaRPr lang="ru-RU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754641" y="2598686"/>
            <a:ext cx="3321416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/>
              <a:t>сессий с внешним окружением в 2017 г</a:t>
            </a:r>
            <a:r>
              <a:rPr lang="ru-RU" sz="1000" dirty="0" smtClean="0"/>
              <a:t>.,</a:t>
            </a:r>
          </a:p>
          <a:p>
            <a:r>
              <a:rPr lang="ru-RU" sz="1000" b="1" dirty="0" smtClean="0"/>
              <a:t>26</a:t>
            </a:r>
            <a:r>
              <a:rPr lang="ru-RU" sz="1000" dirty="0" smtClean="0"/>
              <a:t> </a:t>
            </a:r>
            <a:r>
              <a:rPr lang="ru-RU" sz="1000" dirty="0"/>
              <a:t>– с иностранными партнерами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11680" y="2902185"/>
            <a:ext cx="540049" cy="461653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86</a:t>
            </a:r>
            <a:endParaRPr lang="ru-RU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744651" y="2933789"/>
            <a:ext cx="3178152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/>
              <a:t>Докладов сотрудников БРД на </a:t>
            </a:r>
            <a:r>
              <a:rPr lang="ru-RU" sz="1000" dirty="0" smtClean="0"/>
              <a:t>конференциях,</a:t>
            </a:r>
          </a:p>
          <a:p>
            <a:r>
              <a:rPr lang="ru-RU" sz="1000" b="1" dirty="0" smtClean="0"/>
              <a:t>16 </a:t>
            </a:r>
            <a:r>
              <a:rPr lang="ru-RU" sz="1000" dirty="0"/>
              <a:t>– на иностранных конференциях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43972" y="1059582"/>
            <a:ext cx="5083985" cy="1022757"/>
            <a:chOff x="343972" y="1190775"/>
            <a:chExt cx="5083985" cy="1022757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43972" y="1264916"/>
              <a:ext cx="699645" cy="764897"/>
              <a:chOff x="4680012" y="1304764"/>
              <a:chExt cx="415177" cy="409352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4680012" y="1304764"/>
                <a:ext cx="415177" cy="40935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4680013" y="1338542"/>
                <a:ext cx="403200" cy="375574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orsmajor_01"/>
              <p:cNvSpPr>
                <a:spLocks noChangeAspect="1" noEditPoints="1"/>
              </p:cNvSpPr>
              <p:nvPr/>
            </p:nvSpPr>
            <p:spPr bwMode="auto">
              <a:xfrm flipV="1">
                <a:off x="4707212" y="1392014"/>
                <a:ext cx="348802" cy="268569"/>
              </a:xfrm>
              <a:custGeom>
                <a:avLst/>
                <a:gdLst>
                  <a:gd name="T0" fmla="*/ 14402 w 16107"/>
                  <a:gd name="T1" fmla="*/ 4943 h 12402"/>
                  <a:gd name="T2" fmla="*/ 14648 w 16107"/>
                  <a:gd name="T3" fmla="*/ 4913 h 12402"/>
                  <a:gd name="T4" fmla="*/ 14823 w 16107"/>
                  <a:gd name="T5" fmla="*/ 5044 h 12402"/>
                  <a:gd name="T6" fmla="*/ 16103 w 16107"/>
                  <a:gd name="T7" fmla="*/ 7766 h 12402"/>
                  <a:gd name="T8" fmla="*/ 16062 w 16107"/>
                  <a:gd name="T9" fmla="*/ 8015 h 12402"/>
                  <a:gd name="T10" fmla="*/ 15913 w 16107"/>
                  <a:gd name="T11" fmla="*/ 8176 h 12402"/>
                  <a:gd name="T12" fmla="*/ 12964 w 16107"/>
                  <a:gd name="T13" fmla="*/ 8732 h 12402"/>
                  <a:gd name="T14" fmla="*/ 12757 w 16107"/>
                  <a:gd name="T15" fmla="*/ 8695 h 12402"/>
                  <a:gd name="T16" fmla="*/ 12602 w 16107"/>
                  <a:gd name="T17" fmla="*/ 8497 h 12402"/>
                  <a:gd name="T18" fmla="*/ 12623 w 16107"/>
                  <a:gd name="T19" fmla="*/ 8271 h 12402"/>
                  <a:gd name="T20" fmla="*/ 12917 w 16107"/>
                  <a:gd name="T21" fmla="*/ 7631 h 12402"/>
                  <a:gd name="T22" fmla="*/ 9607 w 16107"/>
                  <a:gd name="T23" fmla="*/ 5975 h 12402"/>
                  <a:gd name="T24" fmla="*/ 7370 w 16107"/>
                  <a:gd name="T25" fmla="*/ 8583 h 12402"/>
                  <a:gd name="T26" fmla="*/ 7088 w 16107"/>
                  <a:gd name="T27" fmla="*/ 8779 h 12402"/>
                  <a:gd name="T28" fmla="*/ 6723 w 16107"/>
                  <a:gd name="T29" fmla="*/ 8807 h 12402"/>
                  <a:gd name="T30" fmla="*/ 3403 w 16107"/>
                  <a:gd name="T31" fmla="*/ 7622 h 12402"/>
                  <a:gd name="T32" fmla="*/ 3083 w 16107"/>
                  <a:gd name="T33" fmla="*/ 7633 h 12402"/>
                  <a:gd name="T34" fmla="*/ 1131 w 16107"/>
                  <a:gd name="T35" fmla="*/ 8630 h 12402"/>
                  <a:gd name="T36" fmla="*/ 27 w 16107"/>
                  <a:gd name="T37" fmla="*/ 6588 h 12402"/>
                  <a:gd name="T38" fmla="*/ 2135 w 16107"/>
                  <a:gd name="T39" fmla="*/ 5326 h 12402"/>
                  <a:gd name="T40" fmla="*/ 2605 w 16107"/>
                  <a:gd name="T41" fmla="*/ 5224 h 12402"/>
                  <a:gd name="T42" fmla="*/ 6274 w 16107"/>
                  <a:gd name="T43" fmla="*/ 6452 h 12402"/>
                  <a:gd name="T44" fmla="*/ 6527 w 16107"/>
                  <a:gd name="T45" fmla="*/ 6358 h 12402"/>
                  <a:gd name="T46" fmla="*/ 8790 w 16107"/>
                  <a:gd name="T47" fmla="*/ 3637 h 12402"/>
                  <a:gd name="T48" fmla="*/ 9156 w 16107"/>
                  <a:gd name="T49" fmla="*/ 3591 h 12402"/>
                  <a:gd name="T50" fmla="*/ 13843 w 16107"/>
                  <a:gd name="T51" fmla="*/ 5791 h 12402"/>
                  <a:gd name="T52" fmla="*/ 1850 w 16107"/>
                  <a:gd name="T53" fmla="*/ 10635 h 12402"/>
                  <a:gd name="T54" fmla="*/ 1993 w 16107"/>
                  <a:gd name="T55" fmla="*/ 11293 h 12402"/>
                  <a:gd name="T56" fmla="*/ 2352 w 16107"/>
                  <a:gd name="T57" fmla="*/ 11839 h 12402"/>
                  <a:gd name="T58" fmla="*/ 2879 w 16107"/>
                  <a:gd name="T59" fmla="*/ 12223 h 12402"/>
                  <a:gd name="T60" fmla="*/ 3525 w 16107"/>
                  <a:gd name="T61" fmla="*/ 12397 h 12402"/>
                  <a:gd name="T62" fmla="*/ 12939 w 16107"/>
                  <a:gd name="T63" fmla="*/ 12333 h 12402"/>
                  <a:gd name="T64" fmla="*/ 13527 w 16107"/>
                  <a:gd name="T65" fmla="*/ 12041 h 12402"/>
                  <a:gd name="T66" fmla="*/ 13971 w 16107"/>
                  <a:gd name="T67" fmla="*/ 11565 h 12402"/>
                  <a:gd name="T68" fmla="*/ 14220 w 16107"/>
                  <a:gd name="T69" fmla="*/ 10953 h 12402"/>
                  <a:gd name="T70" fmla="*/ 13791 w 16107"/>
                  <a:gd name="T71" fmla="*/ 10727 h 12402"/>
                  <a:gd name="T72" fmla="*/ 13649 w 16107"/>
                  <a:gd name="T73" fmla="*/ 11203 h 12402"/>
                  <a:gd name="T74" fmla="*/ 13353 w 16107"/>
                  <a:gd name="T75" fmla="*/ 11589 h 12402"/>
                  <a:gd name="T76" fmla="*/ 12938 w 16107"/>
                  <a:gd name="T77" fmla="*/ 11848 h 12402"/>
                  <a:gd name="T78" fmla="*/ 12443 w 16107"/>
                  <a:gd name="T79" fmla="*/ 11942 h 12402"/>
                  <a:gd name="T80" fmla="*/ 3200 w 16107"/>
                  <a:gd name="T81" fmla="*/ 11860 h 12402"/>
                  <a:gd name="T82" fmla="*/ 2779 w 16107"/>
                  <a:gd name="T83" fmla="*/ 11611 h 12402"/>
                  <a:gd name="T84" fmla="*/ 2474 w 16107"/>
                  <a:gd name="T85" fmla="*/ 11232 h 12402"/>
                  <a:gd name="T86" fmla="*/ 2320 w 16107"/>
                  <a:gd name="T87" fmla="*/ 10760 h 12402"/>
                  <a:gd name="T88" fmla="*/ 2320 w 16107"/>
                  <a:gd name="T89" fmla="*/ 1642 h 12402"/>
                  <a:gd name="T90" fmla="*/ 2474 w 16107"/>
                  <a:gd name="T91" fmla="*/ 1170 h 12402"/>
                  <a:gd name="T92" fmla="*/ 2779 w 16107"/>
                  <a:gd name="T93" fmla="*/ 791 h 12402"/>
                  <a:gd name="T94" fmla="*/ 3200 w 16107"/>
                  <a:gd name="T95" fmla="*/ 542 h 12402"/>
                  <a:gd name="T96" fmla="*/ 12443 w 16107"/>
                  <a:gd name="T97" fmla="*/ 460 h 12402"/>
                  <a:gd name="T98" fmla="*/ 12938 w 16107"/>
                  <a:gd name="T99" fmla="*/ 554 h 12402"/>
                  <a:gd name="T100" fmla="*/ 13353 w 16107"/>
                  <a:gd name="T101" fmla="*/ 813 h 12402"/>
                  <a:gd name="T102" fmla="*/ 13649 w 16107"/>
                  <a:gd name="T103" fmla="*/ 1198 h 12402"/>
                  <a:gd name="T104" fmla="*/ 13791 w 16107"/>
                  <a:gd name="T105" fmla="*/ 1675 h 12402"/>
                  <a:gd name="T106" fmla="*/ 14258 w 16107"/>
                  <a:gd name="T107" fmla="*/ 4588 h 12402"/>
                  <a:gd name="T108" fmla="*/ 14147 w 16107"/>
                  <a:gd name="T109" fmla="*/ 1191 h 12402"/>
                  <a:gd name="T110" fmla="*/ 13814 w 16107"/>
                  <a:gd name="T111" fmla="*/ 628 h 12402"/>
                  <a:gd name="T112" fmla="*/ 13306 w 16107"/>
                  <a:gd name="T113" fmla="*/ 219 h 12402"/>
                  <a:gd name="T114" fmla="*/ 12673 w 16107"/>
                  <a:gd name="T115" fmla="*/ 15 h 12402"/>
                  <a:gd name="T116" fmla="*/ 3256 w 16107"/>
                  <a:gd name="T117" fmla="*/ 46 h 12402"/>
                  <a:gd name="T118" fmla="*/ 2651 w 16107"/>
                  <a:gd name="T119" fmla="*/ 311 h 12402"/>
                  <a:gd name="T120" fmla="*/ 2186 w 16107"/>
                  <a:gd name="T121" fmla="*/ 765 h 12402"/>
                  <a:gd name="T122" fmla="*/ 1907 w 16107"/>
                  <a:gd name="T123" fmla="*/ 1361 h 1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07" h="12402">
                    <a:moveTo>
                      <a:pt x="14245" y="5119"/>
                    </a:moveTo>
                    <a:lnTo>
                      <a:pt x="14254" y="5102"/>
                    </a:lnTo>
                    <a:lnTo>
                      <a:pt x="14263" y="5086"/>
                    </a:lnTo>
                    <a:lnTo>
                      <a:pt x="14273" y="5069"/>
                    </a:lnTo>
                    <a:lnTo>
                      <a:pt x="14283" y="5055"/>
                    </a:lnTo>
                    <a:lnTo>
                      <a:pt x="14294" y="5040"/>
                    </a:lnTo>
                    <a:lnTo>
                      <a:pt x="14304" y="5027"/>
                    </a:lnTo>
                    <a:lnTo>
                      <a:pt x="14316" y="5014"/>
                    </a:lnTo>
                    <a:lnTo>
                      <a:pt x="14327" y="5002"/>
                    </a:lnTo>
                    <a:lnTo>
                      <a:pt x="14339" y="4990"/>
                    </a:lnTo>
                    <a:lnTo>
                      <a:pt x="14351" y="4979"/>
                    </a:lnTo>
                    <a:lnTo>
                      <a:pt x="14363" y="4969"/>
                    </a:lnTo>
                    <a:lnTo>
                      <a:pt x="14375" y="4960"/>
                    </a:lnTo>
                    <a:lnTo>
                      <a:pt x="14389" y="4951"/>
                    </a:lnTo>
                    <a:lnTo>
                      <a:pt x="14402" y="4943"/>
                    </a:lnTo>
                    <a:lnTo>
                      <a:pt x="14415" y="4935"/>
                    </a:lnTo>
                    <a:lnTo>
                      <a:pt x="14428" y="4929"/>
                    </a:lnTo>
                    <a:lnTo>
                      <a:pt x="14445" y="4922"/>
                    </a:lnTo>
                    <a:lnTo>
                      <a:pt x="14461" y="4915"/>
                    </a:lnTo>
                    <a:lnTo>
                      <a:pt x="14478" y="4909"/>
                    </a:lnTo>
                    <a:lnTo>
                      <a:pt x="14494" y="4905"/>
                    </a:lnTo>
                    <a:lnTo>
                      <a:pt x="14511" y="4902"/>
                    </a:lnTo>
                    <a:lnTo>
                      <a:pt x="14529" y="4900"/>
                    </a:lnTo>
                    <a:lnTo>
                      <a:pt x="14546" y="4898"/>
                    </a:lnTo>
                    <a:lnTo>
                      <a:pt x="14563" y="4898"/>
                    </a:lnTo>
                    <a:lnTo>
                      <a:pt x="14580" y="4899"/>
                    </a:lnTo>
                    <a:lnTo>
                      <a:pt x="14598" y="4901"/>
                    </a:lnTo>
                    <a:lnTo>
                      <a:pt x="14615" y="4903"/>
                    </a:lnTo>
                    <a:lnTo>
                      <a:pt x="14631" y="4907"/>
                    </a:lnTo>
                    <a:lnTo>
                      <a:pt x="14648" y="4913"/>
                    </a:lnTo>
                    <a:lnTo>
                      <a:pt x="14664" y="4919"/>
                    </a:lnTo>
                    <a:lnTo>
                      <a:pt x="14681" y="4925"/>
                    </a:lnTo>
                    <a:lnTo>
                      <a:pt x="14697" y="4933"/>
                    </a:lnTo>
                    <a:lnTo>
                      <a:pt x="14708" y="4939"/>
                    </a:lnTo>
                    <a:lnTo>
                      <a:pt x="14719" y="4946"/>
                    </a:lnTo>
                    <a:lnTo>
                      <a:pt x="14730" y="4954"/>
                    </a:lnTo>
                    <a:lnTo>
                      <a:pt x="14741" y="4962"/>
                    </a:lnTo>
                    <a:lnTo>
                      <a:pt x="14753" y="4970"/>
                    </a:lnTo>
                    <a:lnTo>
                      <a:pt x="14763" y="4979"/>
                    </a:lnTo>
                    <a:lnTo>
                      <a:pt x="14774" y="4989"/>
                    </a:lnTo>
                    <a:lnTo>
                      <a:pt x="14784" y="4999"/>
                    </a:lnTo>
                    <a:lnTo>
                      <a:pt x="14794" y="5009"/>
                    </a:lnTo>
                    <a:lnTo>
                      <a:pt x="14804" y="5020"/>
                    </a:lnTo>
                    <a:lnTo>
                      <a:pt x="14814" y="5032"/>
                    </a:lnTo>
                    <a:lnTo>
                      <a:pt x="14823" y="5044"/>
                    </a:lnTo>
                    <a:lnTo>
                      <a:pt x="14833" y="5057"/>
                    </a:lnTo>
                    <a:lnTo>
                      <a:pt x="14842" y="5070"/>
                    </a:lnTo>
                    <a:lnTo>
                      <a:pt x="14851" y="5085"/>
                    </a:lnTo>
                    <a:lnTo>
                      <a:pt x="14859" y="5099"/>
                    </a:lnTo>
                    <a:lnTo>
                      <a:pt x="14867" y="5114"/>
                    </a:lnTo>
                    <a:lnTo>
                      <a:pt x="14874" y="5129"/>
                    </a:lnTo>
                    <a:lnTo>
                      <a:pt x="16060" y="7624"/>
                    </a:lnTo>
                    <a:lnTo>
                      <a:pt x="16066" y="7638"/>
                    </a:lnTo>
                    <a:lnTo>
                      <a:pt x="16077" y="7667"/>
                    </a:lnTo>
                    <a:lnTo>
                      <a:pt x="16087" y="7694"/>
                    </a:lnTo>
                    <a:lnTo>
                      <a:pt x="16094" y="7721"/>
                    </a:lnTo>
                    <a:lnTo>
                      <a:pt x="16100" y="7748"/>
                    </a:lnTo>
                    <a:lnTo>
                      <a:pt x="16100" y="7749"/>
                    </a:lnTo>
                    <a:lnTo>
                      <a:pt x="16100" y="7749"/>
                    </a:lnTo>
                    <a:lnTo>
                      <a:pt x="16103" y="7766"/>
                    </a:lnTo>
                    <a:lnTo>
                      <a:pt x="16105" y="7784"/>
                    </a:lnTo>
                    <a:lnTo>
                      <a:pt x="16106" y="7801"/>
                    </a:lnTo>
                    <a:lnTo>
                      <a:pt x="16107" y="7819"/>
                    </a:lnTo>
                    <a:lnTo>
                      <a:pt x="16107" y="7837"/>
                    </a:lnTo>
                    <a:lnTo>
                      <a:pt x="16106" y="7854"/>
                    </a:lnTo>
                    <a:lnTo>
                      <a:pt x="16105" y="7871"/>
                    </a:lnTo>
                    <a:lnTo>
                      <a:pt x="16102" y="7887"/>
                    </a:lnTo>
                    <a:lnTo>
                      <a:pt x="16100" y="7904"/>
                    </a:lnTo>
                    <a:lnTo>
                      <a:pt x="16096" y="7920"/>
                    </a:lnTo>
                    <a:lnTo>
                      <a:pt x="16092" y="7936"/>
                    </a:lnTo>
                    <a:lnTo>
                      <a:pt x="16087" y="7952"/>
                    </a:lnTo>
                    <a:lnTo>
                      <a:pt x="16082" y="7968"/>
                    </a:lnTo>
                    <a:lnTo>
                      <a:pt x="16076" y="7985"/>
                    </a:lnTo>
                    <a:lnTo>
                      <a:pt x="16069" y="8000"/>
                    </a:lnTo>
                    <a:lnTo>
                      <a:pt x="16062" y="8015"/>
                    </a:lnTo>
                    <a:lnTo>
                      <a:pt x="16061" y="8016"/>
                    </a:lnTo>
                    <a:lnTo>
                      <a:pt x="16062" y="8016"/>
                    </a:lnTo>
                    <a:lnTo>
                      <a:pt x="16054" y="8030"/>
                    </a:lnTo>
                    <a:lnTo>
                      <a:pt x="16045" y="8045"/>
                    </a:lnTo>
                    <a:lnTo>
                      <a:pt x="16036" y="8059"/>
                    </a:lnTo>
                    <a:lnTo>
                      <a:pt x="16025" y="8072"/>
                    </a:lnTo>
                    <a:lnTo>
                      <a:pt x="16015" y="8085"/>
                    </a:lnTo>
                    <a:lnTo>
                      <a:pt x="16004" y="8098"/>
                    </a:lnTo>
                    <a:lnTo>
                      <a:pt x="15993" y="8111"/>
                    </a:lnTo>
                    <a:lnTo>
                      <a:pt x="15981" y="8123"/>
                    </a:lnTo>
                    <a:lnTo>
                      <a:pt x="15968" y="8135"/>
                    </a:lnTo>
                    <a:lnTo>
                      <a:pt x="15955" y="8146"/>
                    </a:lnTo>
                    <a:lnTo>
                      <a:pt x="15942" y="8157"/>
                    </a:lnTo>
                    <a:lnTo>
                      <a:pt x="15928" y="8167"/>
                    </a:lnTo>
                    <a:lnTo>
                      <a:pt x="15913" y="8176"/>
                    </a:lnTo>
                    <a:lnTo>
                      <a:pt x="15898" y="8186"/>
                    </a:lnTo>
                    <a:lnTo>
                      <a:pt x="15882" y="8194"/>
                    </a:lnTo>
                    <a:lnTo>
                      <a:pt x="15865" y="8202"/>
                    </a:lnTo>
                    <a:lnTo>
                      <a:pt x="15851" y="8209"/>
                    </a:lnTo>
                    <a:lnTo>
                      <a:pt x="15836" y="8215"/>
                    </a:lnTo>
                    <a:lnTo>
                      <a:pt x="15821" y="8220"/>
                    </a:lnTo>
                    <a:lnTo>
                      <a:pt x="15806" y="8226"/>
                    </a:lnTo>
                    <a:lnTo>
                      <a:pt x="15790" y="8230"/>
                    </a:lnTo>
                    <a:lnTo>
                      <a:pt x="15774" y="8235"/>
                    </a:lnTo>
                    <a:lnTo>
                      <a:pt x="15758" y="8238"/>
                    </a:lnTo>
                    <a:lnTo>
                      <a:pt x="15741" y="8242"/>
                    </a:lnTo>
                    <a:lnTo>
                      <a:pt x="13019" y="8726"/>
                    </a:lnTo>
                    <a:lnTo>
                      <a:pt x="13001" y="8729"/>
                    </a:lnTo>
                    <a:lnTo>
                      <a:pt x="12982" y="8731"/>
                    </a:lnTo>
                    <a:lnTo>
                      <a:pt x="12964" y="8732"/>
                    </a:lnTo>
                    <a:lnTo>
                      <a:pt x="12946" y="8733"/>
                    </a:lnTo>
                    <a:lnTo>
                      <a:pt x="12929" y="8734"/>
                    </a:lnTo>
                    <a:lnTo>
                      <a:pt x="12911" y="8733"/>
                    </a:lnTo>
                    <a:lnTo>
                      <a:pt x="12894" y="8732"/>
                    </a:lnTo>
                    <a:lnTo>
                      <a:pt x="12878" y="8730"/>
                    </a:lnTo>
                    <a:lnTo>
                      <a:pt x="12861" y="8728"/>
                    </a:lnTo>
                    <a:lnTo>
                      <a:pt x="12845" y="8725"/>
                    </a:lnTo>
                    <a:lnTo>
                      <a:pt x="12829" y="8722"/>
                    </a:lnTo>
                    <a:lnTo>
                      <a:pt x="12814" y="8717"/>
                    </a:lnTo>
                    <a:lnTo>
                      <a:pt x="12800" y="8713"/>
                    </a:lnTo>
                    <a:lnTo>
                      <a:pt x="12785" y="8707"/>
                    </a:lnTo>
                    <a:lnTo>
                      <a:pt x="12771" y="8701"/>
                    </a:lnTo>
                    <a:lnTo>
                      <a:pt x="12758" y="8695"/>
                    </a:lnTo>
                    <a:lnTo>
                      <a:pt x="12757" y="8694"/>
                    </a:lnTo>
                    <a:lnTo>
                      <a:pt x="12757" y="8695"/>
                    </a:lnTo>
                    <a:lnTo>
                      <a:pt x="12742" y="8686"/>
                    </a:lnTo>
                    <a:lnTo>
                      <a:pt x="12727" y="8677"/>
                    </a:lnTo>
                    <a:lnTo>
                      <a:pt x="12712" y="8667"/>
                    </a:lnTo>
                    <a:lnTo>
                      <a:pt x="12699" y="8656"/>
                    </a:lnTo>
                    <a:lnTo>
                      <a:pt x="12686" y="8645"/>
                    </a:lnTo>
                    <a:lnTo>
                      <a:pt x="12674" y="8633"/>
                    </a:lnTo>
                    <a:lnTo>
                      <a:pt x="12663" y="8620"/>
                    </a:lnTo>
                    <a:lnTo>
                      <a:pt x="12652" y="8606"/>
                    </a:lnTo>
                    <a:lnTo>
                      <a:pt x="12642" y="8592"/>
                    </a:lnTo>
                    <a:lnTo>
                      <a:pt x="12633" y="8577"/>
                    </a:lnTo>
                    <a:lnTo>
                      <a:pt x="12625" y="8562"/>
                    </a:lnTo>
                    <a:lnTo>
                      <a:pt x="12618" y="8546"/>
                    </a:lnTo>
                    <a:lnTo>
                      <a:pt x="12612" y="8530"/>
                    </a:lnTo>
                    <a:lnTo>
                      <a:pt x="12606" y="8514"/>
                    </a:lnTo>
                    <a:lnTo>
                      <a:pt x="12602" y="8497"/>
                    </a:lnTo>
                    <a:lnTo>
                      <a:pt x="12598" y="8480"/>
                    </a:lnTo>
                    <a:lnTo>
                      <a:pt x="12598" y="8480"/>
                    </a:lnTo>
                    <a:lnTo>
                      <a:pt x="12596" y="8465"/>
                    </a:lnTo>
                    <a:lnTo>
                      <a:pt x="12594" y="8450"/>
                    </a:lnTo>
                    <a:lnTo>
                      <a:pt x="12593" y="8434"/>
                    </a:lnTo>
                    <a:lnTo>
                      <a:pt x="12593" y="8419"/>
                    </a:lnTo>
                    <a:lnTo>
                      <a:pt x="12594" y="8404"/>
                    </a:lnTo>
                    <a:lnTo>
                      <a:pt x="12595" y="8388"/>
                    </a:lnTo>
                    <a:lnTo>
                      <a:pt x="12597" y="8372"/>
                    </a:lnTo>
                    <a:lnTo>
                      <a:pt x="12599" y="8356"/>
                    </a:lnTo>
                    <a:lnTo>
                      <a:pt x="12603" y="8339"/>
                    </a:lnTo>
                    <a:lnTo>
                      <a:pt x="12607" y="8323"/>
                    </a:lnTo>
                    <a:lnTo>
                      <a:pt x="12611" y="8306"/>
                    </a:lnTo>
                    <a:lnTo>
                      <a:pt x="12617" y="8288"/>
                    </a:lnTo>
                    <a:lnTo>
                      <a:pt x="12623" y="8271"/>
                    </a:lnTo>
                    <a:lnTo>
                      <a:pt x="12630" y="8254"/>
                    </a:lnTo>
                    <a:lnTo>
                      <a:pt x="12638" y="8237"/>
                    </a:lnTo>
                    <a:lnTo>
                      <a:pt x="12646" y="8220"/>
                    </a:lnTo>
                    <a:lnTo>
                      <a:pt x="12647" y="8219"/>
                    </a:lnTo>
                    <a:lnTo>
                      <a:pt x="12646" y="8219"/>
                    </a:lnTo>
                    <a:lnTo>
                      <a:pt x="12906" y="7716"/>
                    </a:lnTo>
                    <a:lnTo>
                      <a:pt x="12908" y="7713"/>
                    </a:lnTo>
                    <a:lnTo>
                      <a:pt x="12907" y="7713"/>
                    </a:lnTo>
                    <a:lnTo>
                      <a:pt x="12912" y="7702"/>
                    </a:lnTo>
                    <a:lnTo>
                      <a:pt x="12916" y="7690"/>
                    </a:lnTo>
                    <a:lnTo>
                      <a:pt x="12918" y="7678"/>
                    </a:lnTo>
                    <a:lnTo>
                      <a:pt x="12920" y="7667"/>
                    </a:lnTo>
                    <a:lnTo>
                      <a:pt x="12920" y="7655"/>
                    </a:lnTo>
                    <a:lnTo>
                      <a:pt x="12919" y="7643"/>
                    </a:lnTo>
                    <a:lnTo>
                      <a:pt x="12917" y="7631"/>
                    </a:lnTo>
                    <a:lnTo>
                      <a:pt x="12914" y="7621"/>
                    </a:lnTo>
                    <a:lnTo>
                      <a:pt x="12910" y="7610"/>
                    </a:lnTo>
                    <a:lnTo>
                      <a:pt x="12905" y="7600"/>
                    </a:lnTo>
                    <a:lnTo>
                      <a:pt x="12899" y="7590"/>
                    </a:lnTo>
                    <a:lnTo>
                      <a:pt x="12892" y="7581"/>
                    </a:lnTo>
                    <a:lnTo>
                      <a:pt x="12884" y="7572"/>
                    </a:lnTo>
                    <a:lnTo>
                      <a:pt x="12875" y="7565"/>
                    </a:lnTo>
                    <a:lnTo>
                      <a:pt x="12864" y="7558"/>
                    </a:lnTo>
                    <a:lnTo>
                      <a:pt x="12853" y="7552"/>
                    </a:lnTo>
                    <a:lnTo>
                      <a:pt x="12851" y="7550"/>
                    </a:lnTo>
                    <a:lnTo>
                      <a:pt x="12851" y="7551"/>
                    </a:lnTo>
                    <a:lnTo>
                      <a:pt x="9655" y="5989"/>
                    </a:lnTo>
                    <a:lnTo>
                      <a:pt x="9640" y="5983"/>
                    </a:lnTo>
                    <a:lnTo>
                      <a:pt x="9624" y="5978"/>
                    </a:lnTo>
                    <a:lnTo>
                      <a:pt x="9607" y="5975"/>
                    </a:lnTo>
                    <a:lnTo>
                      <a:pt x="9590" y="5973"/>
                    </a:lnTo>
                    <a:lnTo>
                      <a:pt x="9573" y="5972"/>
                    </a:lnTo>
                    <a:lnTo>
                      <a:pt x="9554" y="5973"/>
                    </a:lnTo>
                    <a:lnTo>
                      <a:pt x="9536" y="5975"/>
                    </a:lnTo>
                    <a:lnTo>
                      <a:pt x="9518" y="5978"/>
                    </a:lnTo>
                    <a:lnTo>
                      <a:pt x="9501" y="5982"/>
                    </a:lnTo>
                    <a:lnTo>
                      <a:pt x="9484" y="5988"/>
                    </a:lnTo>
                    <a:lnTo>
                      <a:pt x="9467" y="5995"/>
                    </a:lnTo>
                    <a:lnTo>
                      <a:pt x="9452" y="6003"/>
                    </a:lnTo>
                    <a:lnTo>
                      <a:pt x="9438" y="6012"/>
                    </a:lnTo>
                    <a:lnTo>
                      <a:pt x="9424" y="6022"/>
                    </a:lnTo>
                    <a:lnTo>
                      <a:pt x="9412" y="6034"/>
                    </a:lnTo>
                    <a:lnTo>
                      <a:pt x="9400" y="6047"/>
                    </a:lnTo>
                    <a:lnTo>
                      <a:pt x="9390" y="6059"/>
                    </a:lnTo>
                    <a:lnTo>
                      <a:pt x="7370" y="8583"/>
                    </a:lnTo>
                    <a:lnTo>
                      <a:pt x="7370" y="8583"/>
                    </a:lnTo>
                    <a:lnTo>
                      <a:pt x="7354" y="8602"/>
                    </a:lnTo>
                    <a:lnTo>
                      <a:pt x="7338" y="8620"/>
                    </a:lnTo>
                    <a:lnTo>
                      <a:pt x="7321" y="8638"/>
                    </a:lnTo>
                    <a:lnTo>
                      <a:pt x="7303" y="8654"/>
                    </a:lnTo>
                    <a:lnTo>
                      <a:pt x="7283" y="8670"/>
                    </a:lnTo>
                    <a:lnTo>
                      <a:pt x="7264" y="8685"/>
                    </a:lnTo>
                    <a:lnTo>
                      <a:pt x="7244" y="8699"/>
                    </a:lnTo>
                    <a:lnTo>
                      <a:pt x="7223" y="8713"/>
                    </a:lnTo>
                    <a:lnTo>
                      <a:pt x="7202" y="8726"/>
                    </a:lnTo>
                    <a:lnTo>
                      <a:pt x="7180" y="8738"/>
                    </a:lnTo>
                    <a:lnTo>
                      <a:pt x="7158" y="8749"/>
                    </a:lnTo>
                    <a:lnTo>
                      <a:pt x="7135" y="8760"/>
                    </a:lnTo>
                    <a:lnTo>
                      <a:pt x="7112" y="8769"/>
                    </a:lnTo>
                    <a:lnTo>
                      <a:pt x="7088" y="8779"/>
                    </a:lnTo>
                    <a:lnTo>
                      <a:pt x="7065" y="8787"/>
                    </a:lnTo>
                    <a:lnTo>
                      <a:pt x="7041" y="8794"/>
                    </a:lnTo>
                    <a:lnTo>
                      <a:pt x="7017" y="8800"/>
                    </a:lnTo>
                    <a:lnTo>
                      <a:pt x="6992" y="8806"/>
                    </a:lnTo>
                    <a:lnTo>
                      <a:pt x="6968" y="8810"/>
                    </a:lnTo>
                    <a:lnTo>
                      <a:pt x="6944" y="8814"/>
                    </a:lnTo>
                    <a:lnTo>
                      <a:pt x="6919" y="8817"/>
                    </a:lnTo>
                    <a:lnTo>
                      <a:pt x="6895" y="8819"/>
                    </a:lnTo>
                    <a:lnTo>
                      <a:pt x="6870" y="8820"/>
                    </a:lnTo>
                    <a:lnTo>
                      <a:pt x="6844" y="8820"/>
                    </a:lnTo>
                    <a:lnTo>
                      <a:pt x="6820" y="8819"/>
                    </a:lnTo>
                    <a:lnTo>
                      <a:pt x="6795" y="8818"/>
                    </a:lnTo>
                    <a:lnTo>
                      <a:pt x="6771" y="8815"/>
                    </a:lnTo>
                    <a:lnTo>
                      <a:pt x="6747" y="8811"/>
                    </a:lnTo>
                    <a:lnTo>
                      <a:pt x="6723" y="8807"/>
                    </a:lnTo>
                    <a:lnTo>
                      <a:pt x="6698" y="8801"/>
                    </a:lnTo>
                    <a:lnTo>
                      <a:pt x="6675" y="8794"/>
                    </a:lnTo>
                    <a:lnTo>
                      <a:pt x="6652" y="8787"/>
                    </a:lnTo>
                    <a:lnTo>
                      <a:pt x="3832" y="7769"/>
                    </a:lnTo>
                    <a:lnTo>
                      <a:pt x="3810" y="7761"/>
                    </a:lnTo>
                    <a:lnTo>
                      <a:pt x="3789" y="7753"/>
                    </a:lnTo>
                    <a:lnTo>
                      <a:pt x="3768" y="7745"/>
                    </a:lnTo>
                    <a:lnTo>
                      <a:pt x="3747" y="7736"/>
                    </a:lnTo>
                    <a:lnTo>
                      <a:pt x="3738" y="7733"/>
                    </a:lnTo>
                    <a:lnTo>
                      <a:pt x="3665" y="7704"/>
                    </a:lnTo>
                    <a:lnTo>
                      <a:pt x="3584" y="7675"/>
                    </a:lnTo>
                    <a:lnTo>
                      <a:pt x="3540" y="7660"/>
                    </a:lnTo>
                    <a:lnTo>
                      <a:pt x="3494" y="7645"/>
                    </a:lnTo>
                    <a:lnTo>
                      <a:pt x="3449" y="7633"/>
                    </a:lnTo>
                    <a:lnTo>
                      <a:pt x="3403" y="7622"/>
                    </a:lnTo>
                    <a:lnTo>
                      <a:pt x="3379" y="7617"/>
                    </a:lnTo>
                    <a:lnTo>
                      <a:pt x="3356" y="7613"/>
                    </a:lnTo>
                    <a:lnTo>
                      <a:pt x="3333" y="7609"/>
                    </a:lnTo>
                    <a:lnTo>
                      <a:pt x="3310" y="7607"/>
                    </a:lnTo>
                    <a:lnTo>
                      <a:pt x="3287" y="7604"/>
                    </a:lnTo>
                    <a:lnTo>
                      <a:pt x="3265" y="7603"/>
                    </a:lnTo>
                    <a:lnTo>
                      <a:pt x="3243" y="7602"/>
                    </a:lnTo>
                    <a:lnTo>
                      <a:pt x="3221" y="7603"/>
                    </a:lnTo>
                    <a:lnTo>
                      <a:pt x="3200" y="7604"/>
                    </a:lnTo>
                    <a:lnTo>
                      <a:pt x="3179" y="7606"/>
                    </a:lnTo>
                    <a:lnTo>
                      <a:pt x="3159" y="7609"/>
                    </a:lnTo>
                    <a:lnTo>
                      <a:pt x="3139" y="7613"/>
                    </a:lnTo>
                    <a:lnTo>
                      <a:pt x="3120" y="7619"/>
                    </a:lnTo>
                    <a:lnTo>
                      <a:pt x="3102" y="7625"/>
                    </a:lnTo>
                    <a:lnTo>
                      <a:pt x="3083" y="7633"/>
                    </a:lnTo>
                    <a:lnTo>
                      <a:pt x="3066" y="7642"/>
                    </a:lnTo>
                    <a:lnTo>
                      <a:pt x="1357" y="8653"/>
                    </a:lnTo>
                    <a:lnTo>
                      <a:pt x="1340" y="8662"/>
                    </a:lnTo>
                    <a:lnTo>
                      <a:pt x="1322" y="8669"/>
                    </a:lnTo>
                    <a:lnTo>
                      <a:pt x="1304" y="8675"/>
                    </a:lnTo>
                    <a:lnTo>
                      <a:pt x="1286" y="8678"/>
                    </a:lnTo>
                    <a:lnTo>
                      <a:pt x="1266" y="8680"/>
                    </a:lnTo>
                    <a:lnTo>
                      <a:pt x="1248" y="8679"/>
                    </a:lnTo>
                    <a:lnTo>
                      <a:pt x="1229" y="8677"/>
                    </a:lnTo>
                    <a:lnTo>
                      <a:pt x="1211" y="8674"/>
                    </a:lnTo>
                    <a:lnTo>
                      <a:pt x="1194" y="8668"/>
                    </a:lnTo>
                    <a:lnTo>
                      <a:pt x="1177" y="8661"/>
                    </a:lnTo>
                    <a:lnTo>
                      <a:pt x="1161" y="8652"/>
                    </a:lnTo>
                    <a:lnTo>
                      <a:pt x="1145" y="8642"/>
                    </a:lnTo>
                    <a:lnTo>
                      <a:pt x="1131" y="8630"/>
                    </a:lnTo>
                    <a:lnTo>
                      <a:pt x="1116" y="8616"/>
                    </a:lnTo>
                    <a:lnTo>
                      <a:pt x="1104" y="8601"/>
                    </a:lnTo>
                    <a:lnTo>
                      <a:pt x="1094" y="8585"/>
                    </a:lnTo>
                    <a:lnTo>
                      <a:pt x="27" y="6785"/>
                    </a:lnTo>
                    <a:lnTo>
                      <a:pt x="18" y="6768"/>
                    </a:lnTo>
                    <a:lnTo>
                      <a:pt x="10" y="6750"/>
                    </a:lnTo>
                    <a:lnTo>
                      <a:pt x="5" y="6732"/>
                    </a:lnTo>
                    <a:lnTo>
                      <a:pt x="2" y="6713"/>
                    </a:lnTo>
                    <a:lnTo>
                      <a:pt x="0" y="6695"/>
                    </a:lnTo>
                    <a:lnTo>
                      <a:pt x="0" y="6675"/>
                    </a:lnTo>
                    <a:lnTo>
                      <a:pt x="2" y="6657"/>
                    </a:lnTo>
                    <a:lnTo>
                      <a:pt x="6" y="6639"/>
                    </a:lnTo>
                    <a:lnTo>
                      <a:pt x="11" y="6622"/>
                    </a:lnTo>
                    <a:lnTo>
                      <a:pt x="19" y="6605"/>
                    </a:lnTo>
                    <a:lnTo>
                      <a:pt x="27" y="6588"/>
                    </a:lnTo>
                    <a:lnTo>
                      <a:pt x="37" y="6573"/>
                    </a:lnTo>
                    <a:lnTo>
                      <a:pt x="49" y="6559"/>
                    </a:lnTo>
                    <a:lnTo>
                      <a:pt x="63" y="6545"/>
                    </a:lnTo>
                    <a:lnTo>
                      <a:pt x="78" y="6533"/>
                    </a:lnTo>
                    <a:lnTo>
                      <a:pt x="95" y="6521"/>
                    </a:lnTo>
                    <a:lnTo>
                      <a:pt x="107" y="6515"/>
                    </a:lnTo>
                    <a:lnTo>
                      <a:pt x="1818" y="5510"/>
                    </a:lnTo>
                    <a:lnTo>
                      <a:pt x="1818" y="5510"/>
                    </a:lnTo>
                    <a:lnTo>
                      <a:pt x="1914" y="5453"/>
                    </a:lnTo>
                    <a:lnTo>
                      <a:pt x="1922" y="5449"/>
                    </a:lnTo>
                    <a:lnTo>
                      <a:pt x="1985" y="5411"/>
                    </a:lnTo>
                    <a:lnTo>
                      <a:pt x="2047" y="5374"/>
                    </a:lnTo>
                    <a:lnTo>
                      <a:pt x="2077" y="5357"/>
                    </a:lnTo>
                    <a:lnTo>
                      <a:pt x="2106" y="5341"/>
                    </a:lnTo>
                    <a:lnTo>
                      <a:pt x="2135" y="5326"/>
                    </a:lnTo>
                    <a:lnTo>
                      <a:pt x="2163" y="5312"/>
                    </a:lnTo>
                    <a:lnTo>
                      <a:pt x="2193" y="5299"/>
                    </a:lnTo>
                    <a:lnTo>
                      <a:pt x="2221" y="5286"/>
                    </a:lnTo>
                    <a:lnTo>
                      <a:pt x="2250" y="5275"/>
                    </a:lnTo>
                    <a:lnTo>
                      <a:pt x="2279" y="5264"/>
                    </a:lnTo>
                    <a:lnTo>
                      <a:pt x="2308" y="5255"/>
                    </a:lnTo>
                    <a:lnTo>
                      <a:pt x="2339" y="5247"/>
                    </a:lnTo>
                    <a:lnTo>
                      <a:pt x="2369" y="5240"/>
                    </a:lnTo>
                    <a:lnTo>
                      <a:pt x="2400" y="5233"/>
                    </a:lnTo>
                    <a:lnTo>
                      <a:pt x="2432" y="5228"/>
                    </a:lnTo>
                    <a:lnTo>
                      <a:pt x="2464" y="5225"/>
                    </a:lnTo>
                    <a:lnTo>
                      <a:pt x="2498" y="5222"/>
                    </a:lnTo>
                    <a:lnTo>
                      <a:pt x="2533" y="5222"/>
                    </a:lnTo>
                    <a:lnTo>
                      <a:pt x="2568" y="5222"/>
                    </a:lnTo>
                    <a:lnTo>
                      <a:pt x="2605" y="5224"/>
                    </a:lnTo>
                    <a:lnTo>
                      <a:pt x="2644" y="5228"/>
                    </a:lnTo>
                    <a:lnTo>
                      <a:pt x="2683" y="5233"/>
                    </a:lnTo>
                    <a:lnTo>
                      <a:pt x="2724" y="5241"/>
                    </a:lnTo>
                    <a:lnTo>
                      <a:pt x="2767" y="5249"/>
                    </a:lnTo>
                    <a:lnTo>
                      <a:pt x="2812" y="5259"/>
                    </a:lnTo>
                    <a:lnTo>
                      <a:pt x="2858" y="5270"/>
                    </a:lnTo>
                    <a:lnTo>
                      <a:pt x="2906" y="5284"/>
                    </a:lnTo>
                    <a:lnTo>
                      <a:pt x="2957" y="5299"/>
                    </a:lnTo>
                    <a:lnTo>
                      <a:pt x="3009" y="5316"/>
                    </a:lnTo>
                    <a:lnTo>
                      <a:pt x="3064" y="5334"/>
                    </a:lnTo>
                    <a:lnTo>
                      <a:pt x="3072" y="5338"/>
                    </a:lnTo>
                    <a:lnTo>
                      <a:pt x="6235" y="6444"/>
                    </a:lnTo>
                    <a:lnTo>
                      <a:pt x="6237" y="6445"/>
                    </a:lnTo>
                    <a:lnTo>
                      <a:pt x="6255" y="6449"/>
                    </a:lnTo>
                    <a:lnTo>
                      <a:pt x="6274" y="6452"/>
                    </a:lnTo>
                    <a:lnTo>
                      <a:pt x="6293" y="6454"/>
                    </a:lnTo>
                    <a:lnTo>
                      <a:pt x="6312" y="6454"/>
                    </a:lnTo>
                    <a:lnTo>
                      <a:pt x="6332" y="6453"/>
                    </a:lnTo>
                    <a:lnTo>
                      <a:pt x="6352" y="6450"/>
                    </a:lnTo>
                    <a:lnTo>
                      <a:pt x="6373" y="6446"/>
                    </a:lnTo>
                    <a:lnTo>
                      <a:pt x="6393" y="6441"/>
                    </a:lnTo>
                    <a:lnTo>
                      <a:pt x="6403" y="6438"/>
                    </a:lnTo>
                    <a:lnTo>
                      <a:pt x="6422" y="6431"/>
                    </a:lnTo>
                    <a:lnTo>
                      <a:pt x="6440" y="6424"/>
                    </a:lnTo>
                    <a:lnTo>
                      <a:pt x="6458" y="6415"/>
                    </a:lnTo>
                    <a:lnTo>
                      <a:pt x="6474" y="6406"/>
                    </a:lnTo>
                    <a:lnTo>
                      <a:pt x="6489" y="6395"/>
                    </a:lnTo>
                    <a:lnTo>
                      <a:pt x="6504" y="6384"/>
                    </a:lnTo>
                    <a:lnTo>
                      <a:pt x="6516" y="6372"/>
                    </a:lnTo>
                    <a:lnTo>
                      <a:pt x="6527" y="6358"/>
                    </a:lnTo>
                    <a:lnTo>
                      <a:pt x="6538" y="6346"/>
                    </a:lnTo>
                    <a:lnTo>
                      <a:pt x="8574" y="3802"/>
                    </a:lnTo>
                    <a:lnTo>
                      <a:pt x="8575" y="3802"/>
                    </a:lnTo>
                    <a:lnTo>
                      <a:pt x="8574" y="3801"/>
                    </a:lnTo>
                    <a:lnTo>
                      <a:pt x="8590" y="3781"/>
                    </a:lnTo>
                    <a:lnTo>
                      <a:pt x="8607" y="3763"/>
                    </a:lnTo>
                    <a:lnTo>
                      <a:pt x="8625" y="3746"/>
                    </a:lnTo>
                    <a:lnTo>
                      <a:pt x="8643" y="3729"/>
                    </a:lnTo>
                    <a:lnTo>
                      <a:pt x="8663" y="3714"/>
                    </a:lnTo>
                    <a:lnTo>
                      <a:pt x="8683" y="3699"/>
                    </a:lnTo>
                    <a:lnTo>
                      <a:pt x="8703" y="3685"/>
                    </a:lnTo>
                    <a:lnTo>
                      <a:pt x="8724" y="3672"/>
                    </a:lnTo>
                    <a:lnTo>
                      <a:pt x="8746" y="3659"/>
                    </a:lnTo>
                    <a:lnTo>
                      <a:pt x="8768" y="3648"/>
                    </a:lnTo>
                    <a:lnTo>
                      <a:pt x="8790" y="3637"/>
                    </a:lnTo>
                    <a:lnTo>
                      <a:pt x="8814" y="3628"/>
                    </a:lnTo>
                    <a:lnTo>
                      <a:pt x="8837" y="3618"/>
                    </a:lnTo>
                    <a:lnTo>
                      <a:pt x="8861" y="3610"/>
                    </a:lnTo>
                    <a:lnTo>
                      <a:pt x="8884" y="3603"/>
                    </a:lnTo>
                    <a:lnTo>
                      <a:pt x="8908" y="3597"/>
                    </a:lnTo>
                    <a:lnTo>
                      <a:pt x="8932" y="3592"/>
                    </a:lnTo>
                    <a:lnTo>
                      <a:pt x="8958" y="3588"/>
                    </a:lnTo>
                    <a:lnTo>
                      <a:pt x="8982" y="3585"/>
                    </a:lnTo>
                    <a:lnTo>
                      <a:pt x="9007" y="3583"/>
                    </a:lnTo>
                    <a:lnTo>
                      <a:pt x="9032" y="3582"/>
                    </a:lnTo>
                    <a:lnTo>
                      <a:pt x="9056" y="3582"/>
                    </a:lnTo>
                    <a:lnTo>
                      <a:pt x="9081" y="3583"/>
                    </a:lnTo>
                    <a:lnTo>
                      <a:pt x="9106" y="3585"/>
                    </a:lnTo>
                    <a:lnTo>
                      <a:pt x="9131" y="3587"/>
                    </a:lnTo>
                    <a:lnTo>
                      <a:pt x="9156" y="3591"/>
                    </a:lnTo>
                    <a:lnTo>
                      <a:pt x="9180" y="3596"/>
                    </a:lnTo>
                    <a:lnTo>
                      <a:pt x="9204" y="3602"/>
                    </a:lnTo>
                    <a:lnTo>
                      <a:pt x="9228" y="3609"/>
                    </a:lnTo>
                    <a:lnTo>
                      <a:pt x="9251" y="3617"/>
                    </a:lnTo>
                    <a:lnTo>
                      <a:pt x="9275" y="3627"/>
                    </a:lnTo>
                    <a:lnTo>
                      <a:pt x="9297" y="3637"/>
                    </a:lnTo>
                    <a:lnTo>
                      <a:pt x="13752" y="5783"/>
                    </a:lnTo>
                    <a:lnTo>
                      <a:pt x="13758" y="5786"/>
                    </a:lnTo>
                    <a:lnTo>
                      <a:pt x="13770" y="5790"/>
                    </a:lnTo>
                    <a:lnTo>
                      <a:pt x="13782" y="5793"/>
                    </a:lnTo>
                    <a:lnTo>
                      <a:pt x="13794" y="5794"/>
                    </a:lnTo>
                    <a:lnTo>
                      <a:pt x="13807" y="5795"/>
                    </a:lnTo>
                    <a:lnTo>
                      <a:pt x="13819" y="5795"/>
                    </a:lnTo>
                    <a:lnTo>
                      <a:pt x="13831" y="5794"/>
                    </a:lnTo>
                    <a:lnTo>
                      <a:pt x="13843" y="5791"/>
                    </a:lnTo>
                    <a:lnTo>
                      <a:pt x="13855" y="5788"/>
                    </a:lnTo>
                    <a:lnTo>
                      <a:pt x="13855" y="5788"/>
                    </a:lnTo>
                    <a:lnTo>
                      <a:pt x="13867" y="5783"/>
                    </a:lnTo>
                    <a:lnTo>
                      <a:pt x="13879" y="5778"/>
                    </a:lnTo>
                    <a:lnTo>
                      <a:pt x="13890" y="5771"/>
                    </a:lnTo>
                    <a:lnTo>
                      <a:pt x="13900" y="5763"/>
                    </a:lnTo>
                    <a:lnTo>
                      <a:pt x="13910" y="5754"/>
                    </a:lnTo>
                    <a:lnTo>
                      <a:pt x="13919" y="5744"/>
                    </a:lnTo>
                    <a:lnTo>
                      <a:pt x="13928" y="5733"/>
                    </a:lnTo>
                    <a:lnTo>
                      <a:pt x="13934" y="5722"/>
                    </a:lnTo>
                    <a:lnTo>
                      <a:pt x="14245" y="5119"/>
                    </a:lnTo>
                    <a:close/>
                    <a:moveTo>
                      <a:pt x="2309" y="8533"/>
                    </a:moveTo>
                    <a:lnTo>
                      <a:pt x="1849" y="8805"/>
                    </a:lnTo>
                    <a:lnTo>
                      <a:pt x="1849" y="10589"/>
                    </a:lnTo>
                    <a:lnTo>
                      <a:pt x="1850" y="10635"/>
                    </a:lnTo>
                    <a:lnTo>
                      <a:pt x="1852" y="10681"/>
                    </a:lnTo>
                    <a:lnTo>
                      <a:pt x="1855" y="10728"/>
                    </a:lnTo>
                    <a:lnTo>
                      <a:pt x="1859" y="10773"/>
                    </a:lnTo>
                    <a:lnTo>
                      <a:pt x="1864" y="10819"/>
                    </a:lnTo>
                    <a:lnTo>
                      <a:pt x="1870" y="10863"/>
                    </a:lnTo>
                    <a:lnTo>
                      <a:pt x="1878" y="10909"/>
                    </a:lnTo>
                    <a:lnTo>
                      <a:pt x="1887" y="10953"/>
                    </a:lnTo>
                    <a:lnTo>
                      <a:pt x="1897" y="10997"/>
                    </a:lnTo>
                    <a:lnTo>
                      <a:pt x="1907" y="11041"/>
                    </a:lnTo>
                    <a:lnTo>
                      <a:pt x="1919" y="11084"/>
                    </a:lnTo>
                    <a:lnTo>
                      <a:pt x="1932" y="11126"/>
                    </a:lnTo>
                    <a:lnTo>
                      <a:pt x="1945" y="11168"/>
                    </a:lnTo>
                    <a:lnTo>
                      <a:pt x="1960" y="11211"/>
                    </a:lnTo>
                    <a:lnTo>
                      <a:pt x="1976" y="11252"/>
                    </a:lnTo>
                    <a:lnTo>
                      <a:pt x="1993" y="11293"/>
                    </a:lnTo>
                    <a:lnTo>
                      <a:pt x="2010" y="11333"/>
                    </a:lnTo>
                    <a:lnTo>
                      <a:pt x="2029" y="11374"/>
                    </a:lnTo>
                    <a:lnTo>
                      <a:pt x="2049" y="11413"/>
                    </a:lnTo>
                    <a:lnTo>
                      <a:pt x="2070" y="11451"/>
                    </a:lnTo>
                    <a:lnTo>
                      <a:pt x="2091" y="11489"/>
                    </a:lnTo>
                    <a:lnTo>
                      <a:pt x="2113" y="11528"/>
                    </a:lnTo>
                    <a:lnTo>
                      <a:pt x="2136" y="11565"/>
                    </a:lnTo>
                    <a:lnTo>
                      <a:pt x="2160" y="11601"/>
                    </a:lnTo>
                    <a:lnTo>
                      <a:pt x="2186" y="11637"/>
                    </a:lnTo>
                    <a:lnTo>
                      <a:pt x="2211" y="11672"/>
                    </a:lnTo>
                    <a:lnTo>
                      <a:pt x="2238" y="11707"/>
                    </a:lnTo>
                    <a:lnTo>
                      <a:pt x="2265" y="11741"/>
                    </a:lnTo>
                    <a:lnTo>
                      <a:pt x="2293" y="11774"/>
                    </a:lnTo>
                    <a:lnTo>
                      <a:pt x="2322" y="11806"/>
                    </a:lnTo>
                    <a:lnTo>
                      <a:pt x="2352" y="11839"/>
                    </a:lnTo>
                    <a:lnTo>
                      <a:pt x="2382" y="11870"/>
                    </a:lnTo>
                    <a:lnTo>
                      <a:pt x="2413" y="11900"/>
                    </a:lnTo>
                    <a:lnTo>
                      <a:pt x="2445" y="11930"/>
                    </a:lnTo>
                    <a:lnTo>
                      <a:pt x="2477" y="11958"/>
                    </a:lnTo>
                    <a:lnTo>
                      <a:pt x="2512" y="11986"/>
                    </a:lnTo>
                    <a:lnTo>
                      <a:pt x="2545" y="12014"/>
                    </a:lnTo>
                    <a:lnTo>
                      <a:pt x="2580" y="12041"/>
                    </a:lnTo>
                    <a:lnTo>
                      <a:pt x="2615" y="12066"/>
                    </a:lnTo>
                    <a:lnTo>
                      <a:pt x="2651" y="12091"/>
                    </a:lnTo>
                    <a:lnTo>
                      <a:pt x="2688" y="12115"/>
                    </a:lnTo>
                    <a:lnTo>
                      <a:pt x="2725" y="12138"/>
                    </a:lnTo>
                    <a:lnTo>
                      <a:pt x="2762" y="12161"/>
                    </a:lnTo>
                    <a:lnTo>
                      <a:pt x="2801" y="12183"/>
                    </a:lnTo>
                    <a:lnTo>
                      <a:pt x="2840" y="12203"/>
                    </a:lnTo>
                    <a:lnTo>
                      <a:pt x="2879" y="12223"/>
                    </a:lnTo>
                    <a:lnTo>
                      <a:pt x="2918" y="12241"/>
                    </a:lnTo>
                    <a:lnTo>
                      <a:pt x="2960" y="12259"/>
                    </a:lnTo>
                    <a:lnTo>
                      <a:pt x="3000" y="12275"/>
                    </a:lnTo>
                    <a:lnTo>
                      <a:pt x="3041" y="12291"/>
                    </a:lnTo>
                    <a:lnTo>
                      <a:pt x="3083" y="12306"/>
                    </a:lnTo>
                    <a:lnTo>
                      <a:pt x="3126" y="12320"/>
                    </a:lnTo>
                    <a:lnTo>
                      <a:pt x="3169" y="12333"/>
                    </a:lnTo>
                    <a:lnTo>
                      <a:pt x="3212" y="12345"/>
                    </a:lnTo>
                    <a:lnTo>
                      <a:pt x="3256" y="12356"/>
                    </a:lnTo>
                    <a:lnTo>
                      <a:pt x="3300" y="12365"/>
                    </a:lnTo>
                    <a:lnTo>
                      <a:pt x="3344" y="12374"/>
                    </a:lnTo>
                    <a:lnTo>
                      <a:pt x="3389" y="12381"/>
                    </a:lnTo>
                    <a:lnTo>
                      <a:pt x="3434" y="12387"/>
                    </a:lnTo>
                    <a:lnTo>
                      <a:pt x="3479" y="12393"/>
                    </a:lnTo>
                    <a:lnTo>
                      <a:pt x="3525" y="12397"/>
                    </a:lnTo>
                    <a:lnTo>
                      <a:pt x="3571" y="12400"/>
                    </a:lnTo>
                    <a:lnTo>
                      <a:pt x="3617" y="12401"/>
                    </a:lnTo>
                    <a:lnTo>
                      <a:pt x="3664" y="12402"/>
                    </a:lnTo>
                    <a:lnTo>
                      <a:pt x="12443" y="12402"/>
                    </a:lnTo>
                    <a:lnTo>
                      <a:pt x="12490" y="12401"/>
                    </a:lnTo>
                    <a:lnTo>
                      <a:pt x="12536" y="12400"/>
                    </a:lnTo>
                    <a:lnTo>
                      <a:pt x="12583" y="12397"/>
                    </a:lnTo>
                    <a:lnTo>
                      <a:pt x="12628" y="12393"/>
                    </a:lnTo>
                    <a:lnTo>
                      <a:pt x="12673" y="12387"/>
                    </a:lnTo>
                    <a:lnTo>
                      <a:pt x="12718" y="12381"/>
                    </a:lnTo>
                    <a:lnTo>
                      <a:pt x="12764" y="12374"/>
                    </a:lnTo>
                    <a:lnTo>
                      <a:pt x="12808" y="12365"/>
                    </a:lnTo>
                    <a:lnTo>
                      <a:pt x="12851" y="12356"/>
                    </a:lnTo>
                    <a:lnTo>
                      <a:pt x="12896" y="12345"/>
                    </a:lnTo>
                    <a:lnTo>
                      <a:pt x="12939" y="12333"/>
                    </a:lnTo>
                    <a:lnTo>
                      <a:pt x="12981" y="12320"/>
                    </a:lnTo>
                    <a:lnTo>
                      <a:pt x="13024" y="12306"/>
                    </a:lnTo>
                    <a:lnTo>
                      <a:pt x="13066" y="12291"/>
                    </a:lnTo>
                    <a:lnTo>
                      <a:pt x="13107" y="12275"/>
                    </a:lnTo>
                    <a:lnTo>
                      <a:pt x="13148" y="12259"/>
                    </a:lnTo>
                    <a:lnTo>
                      <a:pt x="13189" y="12241"/>
                    </a:lnTo>
                    <a:lnTo>
                      <a:pt x="13228" y="12223"/>
                    </a:lnTo>
                    <a:lnTo>
                      <a:pt x="13268" y="12203"/>
                    </a:lnTo>
                    <a:lnTo>
                      <a:pt x="13306" y="12183"/>
                    </a:lnTo>
                    <a:lnTo>
                      <a:pt x="13345" y="12161"/>
                    </a:lnTo>
                    <a:lnTo>
                      <a:pt x="13383" y="12138"/>
                    </a:lnTo>
                    <a:lnTo>
                      <a:pt x="13419" y="12115"/>
                    </a:lnTo>
                    <a:lnTo>
                      <a:pt x="13456" y="12091"/>
                    </a:lnTo>
                    <a:lnTo>
                      <a:pt x="13492" y="12066"/>
                    </a:lnTo>
                    <a:lnTo>
                      <a:pt x="13527" y="12041"/>
                    </a:lnTo>
                    <a:lnTo>
                      <a:pt x="13562" y="12014"/>
                    </a:lnTo>
                    <a:lnTo>
                      <a:pt x="13596" y="11986"/>
                    </a:lnTo>
                    <a:lnTo>
                      <a:pt x="13630" y="11958"/>
                    </a:lnTo>
                    <a:lnTo>
                      <a:pt x="13662" y="11930"/>
                    </a:lnTo>
                    <a:lnTo>
                      <a:pt x="13694" y="11900"/>
                    </a:lnTo>
                    <a:lnTo>
                      <a:pt x="13725" y="11870"/>
                    </a:lnTo>
                    <a:lnTo>
                      <a:pt x="13755" y="11839"/>
                    </a:lnTo>
                    <a:lnTo>
                      <a:pt x="13785" y="11806"/>
                    </a:lnTo>
                    <a:lnTo>
                      <a:pt x="13814" y="11774"/>
                    </a:lnTo>
                    <a:lnTo>
                      <a:pt x="13842" y="11741"/>
                    </a:lnTo>
                    <a:lnTo>
                      <a:pt x="13869" y="11707"/>
                    </a:lnTo>
                    <a:lnTo>
                      <a:pt x="13896" y="11672"/>
                    </a:lnTo>
                    <a:lnTo>
                      <a:pt x="13921" y="11637"/>
                    </a:lnTo>
                    <a:lnTo>
                      <a:pt x="13947" y="11601"/>
                    </a:lnTo>
                    <a:lnTo>
                      <a:pt x="13971" y="11565"/>
                    </a:lnTo>
                    <a:lnTo>
                      <a:pt x="13994" y="11528"/>
                    </a:lnTo>
                    <a:lnTo>
                      <a:pt x="14016" y="11489"/>
                    </a:lnTo>
                    <a:lnTo>
                      <a:pt x="14038" y="11451"/>
                    </a:lnTo>
                    <a:lnTo>
                      <a:pt x="14058" y="11413"/>
                    </a:lnTo>
                    <a:lnTo>
                      <a:pt x="14078" y="11374"/>
                    </a:lnTo>
                    <a:lnTo>
                      <a:pt x="14097" y="11333"/>
                    </a:lnTo>
                    <a:lnTo>
                      <a:pt x="14115" y="11293"/>
                    </a:lnTo>
                    <a:lnTo>
                      <a:pt x="14131" y="11252"/>
                    </a:lnTo>
                    <a:lnTo>
                      <a:pt x="14147" y="11211"/>
                    </a:lnTo>
                    <a:lnTo>
                      <a:pt x="14162" y="11168"/>
                    </a:lnTo>
                    <a:lnTo>
                      <a:pt x="14175" y="11126"/>
                    </a:lnTo>
                    <a:lnTo>
                      <a:pt x="14188" y="11084"/>
                    </a:lnTo>
                    <a:lnTo>
                      <a:pt x="14200" y="11041"/>
                    </a:lnTo>
                    <a:lnTo>
                      <a:pt x="14211" y="10997"/>
                    </a:lnTo>
                    <a:lnTo>
                      <a:pt x="14220" y="10953"/>
                    </a:lnTo>
                    <a:lnTo>
                      <a:pt x="14230" y="10909"/>
                    </a:lnTo>
                    <a:lnTo>
                      <a:pt x="14237" y="10863"/>
                    </a:lnTo>
                    <a:lnTo>
                      <a:pt x="14243" y="10819"/>
                    </a:lnTo>
                    <a:lnTo>
                      <a:pt x="14249" y="10773"/>
                    </a:lnTo>
                    <a:lnTo>
                      <a:pt x="14253" y="10728"/>
                    </a:lnTo>
                    <a:lnTo>
                      <a:pt x="14255" y="10681"/>
                    </a:lnTo>
                    <a:lnTo>
                      <a:pt x="14257" y="10635"/>
                    </a:lnTo>
                    <a:lnTo>
                      <a:pt x="14258" y="10589"/>
                    </a:lnTo>
                    <a:lnTo>
                      <a:pt x="14258" y="8873"/>
                    </a:lnTo>
                    <a:lnTo>
                      <a:pt x="13798" y="8948"/>
                    </a:lnTo>
                    <a:lnTo>
                      <a:pt x="13798" y="10589"/>
                    </a:lnTo>
                    <a:lnTo>
                      <a:pt x="13797" y="10623"/>
                    </a:lnTo>
                    <a:lnTo>
                      <a:pt x="13796" y="10658"/>
                    </a:lnTo>
                    <a:lnTo>
                      <a:pt x="13794" y="10692"/>
                    </a:lnTo>
                    <a:lnTo>
                      <a:pt x="13791" y="10727"/>
                    </a:lnTo>
                    <a:lnTo>
                      <a:pt x="13787" y="10760"/>
                    </a:lnTo>
                    <a:lnTo>
                      <a:pt x="13782" y="10794"/>
                    </a:lnTo>
                    <a:lnTo>
                      <a:pt x="13777" y="10827"/>
                    </a:lnTo>
                    <a:lnTo>
                      <a:pt x="13769" y="10860"/>
                    </a:lnTo>
                    <a:lnTo>
                      <a:pt x="13762" y="10893"/>
                    </a:lnTo>
                    <a:lnTo>
                      <a:pt x="13754" y="10926"/>
                    </a:lnTo>
                    <a:lnTo>
                      <a:pt x="13745" y="10958"/>
                    </a:lnTo>
                    <a:lnTo>
                      <a:pt x="13736" y="10989"/>
                    </a:lnTo>
                    <a:lnTo>
                      <a:pt x="13726" y="11021"/>
                    </a:lnTo>
                    <a:lnTo>
                      <a:pt x="13715" y="11053"/>
                    </a:lnTo>
                    <a:lnTo>
                      <a:pt x="13703" y="11083"/>
                    </a:lnTo>
                    <a:lnTo>
                      <a:pt x="13690" y="11114"/>
                    </a:lnTo>
                    <a:lnTo>
                      <a:pt x="13677" y="11144"/>
                    </a:lnTo>
                    <a:lnTo>
                      <a:pt x="13663" y="11173"/>
                    </a:lnTo>
                    <a:lnTo>
                      <a:pt x="13649" y="11203"/>
                    </a:lnTo>
                    <a:lnTo>
                      <a:pt x="13634" y="11232"/>
                    </a:lnTo>
                    <a:lnTo>
                      <a:pt x="13617" y="11261"/>
                    </a:lnTo>
                    <a:lnTo>
                      <a:pt x="13600" y="11289"/>
                    </a:lnTo>
                    <a:lnTo>
                      <a:pt x="13583" y="11316"/>
                    </a:lnTo>
                    <a:lnTo>
                      <a:pt x="13565" y="11343"/>
                    </a:lnTo>
                    <a:lnTo>
                      <a:pt x="13546" y="11371"/>
                    </a:lnTo>
                    <a:lnTo>
                      <a:pt x="13527" y="11397"/>
                    </a:lnTo>
                    <a:lnTo>
                      <a:pt x="13508" y="11423"/>
                    </a:lnTo>
                    <a:lnTo>
                      <a:pt x="13487" y="11448"/>
                    </a:lnTo>
                    <a:lnTo>
                      <a:pt x="13465" y="11473"/>
                    </a:lnTo>
                    <a:lnTo>
                      <a:pt x="13444" y="11497"/>
                    </a:lnTo>
                    <a:lnTo>
                      <a:pt x="13422" y="11521"/>
                    </a:lnTo>
                    <a:lnTo>
                      <a:pt x="13399" y="11544"/>
                    </a:lnTo>
                    <a:lnTo>
                      <a:pt x="13376" y="11567"/>
                    </a:lnTo>
                    <a:lnTo>
                      <a:pt x="13353" y="11589"/>
                    </a:lnTo>
                    <a:lnTo>
                      <a:pt x="13328" y="11611"/>
                    </a:lnTo>
                    <a:lnTo>
                      <a:pt x="13303" y="11631"/>
                    </a:lnTo>
                    <a:lnTo>
                      <a:pt x="13277" y="11652"/>
                    </a:lnTo>
                    <a:lnTo>
                      <a:pt x="13252" y="11671"/>
                    </a:lnTo>
                    <a:lnTo>
                      <a:pt x="13226" y="11692"/>
                    </a:lnTo>
                    <a:lnTo>
                      <a:pt x="13199" y="11710"/>
                    </a:lnTo>
                    <a:lnTo>
                      <a:pt x="13171" y="11728"/>
                    </a:lnTo>
                    <a:lnTo>
                      <a:pt x="13143" y="11745"/>
                    </a:lnTo>
                    <a:lnTo>
                      <a:pt x="13115" y="11762"/>
                    </a:lnTo>
                    <a:lnTo>
                      <a:pt x="13087" y="11778"/>
                    </a:lnTo>
                    <a:lnTo>
                      <a:pt x="13058" y="11793"/>
                    </a:lnTo>
                    <a:lnTo>
                      <a:pt x="13029" y="11808"/>
                    </a:lnTo>
                    <a:lnTo>
                      <a:pt x="12998" y="11821"/>
                    </a:lnTo>
                    <a:lnTo>
                      <a:pt x="12969" y="11835"/>
                    </a:lnTo>
                    <a:lnTo>
                      <a:pt x="12938" y="11848"/>
                    </a:lnTo>
                    <a:lnTo>
                      <a:pt x="12908" y="11860"/>
                    </a:lnTo>
                    <a:lnTo>
                      <a:pt x="12876" y="11871"/>
                    </a:lnTo>
                    <a:lnTo>
                      <a:pt x="12844" y="11881"/>
                    </a:lnTo>
                    <a:lnTo>
                      <a:pt x="12812" y="11891"/>
                    </a:lnTo>
                    <a:lnTo>
                      <a:pt x="12780" y="11899"/>
                    </a:lnTo>
                    <a:lnTo>
                      <a:pt x="12748" y="11907"/>
                    </a:lnTo>
                    <a:lnTo>
                      <a:pt x="12714" y="11914"/>
                    </a:lnTo>
                    <a:lnTo>
                      <a:pt x="12682" y="11921"/>
                    </a:lnTo>
                    <a:lnTo>
                      <a:pt x="12648" y="11926"/>
                    </a:lnTo>
                    <a:lnTo>
                      <a:pt x="12615" y="11931"/>
                    </a:lnTo>
                    <a:lnTo>
                      <a:pt x="12581" y="11935"/>
                    </a:lnTo>
                    <a:lnTo>
                      <a:pt x="12546" y="11938"/>
                    </a:lnTo>
                    <a:lnTo>
                      <a:pt x="12512" y="11940"/>
                    </a:lnTo>
                    <a:lnTo>
                      <a:pt x="12478" y="11941"/>
                    </a:lnTo>
                    <a:lnTo>
                      <a:pt x="12443" y="11942"/>
                    </a:lnTo>
                    <a:lnTo>
                      <a:pt x="3664" y="11942"/>
                    </a:lnTo>
                    <a:lnTo>
                      <a:pt x="3629" y="11941"/>
                    </a:lnTo>
                    <a:lnTo>
                      <a:pt x="3595" y="11940"/>
                    </a:lnTo>
                    <a:lnTo>
                      <a:pt x="3561" y="11938"/>
                    </a:lnTo>
                    <a:lnTo>
                      <a:pt x="3526" y="11935"/>
                    </a:lnTo>
                    <a:lnTo>
                      <a:pt x="3492" y="11931"/>
                    </a:lnTo>
                    <a:lnTo>
                      <a:pt x="3459" y="11926"/>
                    </a:lnTo>
                    <a:lnTo>
                      <a:pt x="3426" y="11921"/>
                    </a:lnTo>
                    <a:lnTo>
                      <a:pt x="3393" y="11914"/>
                    </a:lnTo>
                    <a:lnTo>
                      <a:pt x="3359" y="11907"/>
                    </a:lnTo>
                    <a:lnTo>
                      <a:pt x="3327" y="11899"/>
                    </a:lnTo>
                    <a:lnTo>
                      <a:pt x="3295" y="11891"/>
                    </a:lnTo>
                    <a:lnTo>
                      <a:pt x="3263" y="11881"/>
                    </a:lnTo>
                    <a:lnTo>
                      <a:pt x="3231" y="11871"/>
                    </a:lnTo>
                    <a:lnTo>
                      <a:pt x="3200" y="11860"/>
                    </a:lnTo>
                    <a:lnTo>
                      <a:pt x="3169" y="11848"/>
                    </a:lnTo>
                    <a:lnTo>
                      <a:pt x="3139" y="11835"/>
                    </a:lnTo>
                    <a:lnTo>
                      <a:pt x="3109" y="11821"/>
                    </a:lnTo>
                    <a:lnTo>
                      <a:pt x="3078" y="11808"/>
                    </a:lnTo>
                    <a:lnTo>
                      <a:pt x="3049" y="11793"/>
                    </a:lnTo>
                    <a:lnTo>
                      <a:pt x="3020" y="11778"/>
                    </a:lnTo>
                    <a:lnTo>
                      <a:pt x="2992" y="11762"/>
                    </a:lnTo>
                    <a:lnTo>
                      <a:pt x="2964" y="11745"/>
                    </a:lnTo>
                    <a:lnTo>
                      <a:pt x="2936" y="11728"/>
                    </a:lnTo>
                    <a:lnTo>
                      <a:pt x="2908" y="11710"/>
                    </a:lnTo>
                    <a:lnTo>
                      <a:pt x="2882" y="11692"/>
                    </a:lnTo>
                    <a:lnTo>
                      <a:pt x="2855" y="11671"/>
                    </a:lnTo>
                    <a:lnTo>
                      <a:pt x="2830" y="11652"/>
                    </a:lnTo>
                    <a:lnTo>
                      <a:pt x="2804" y="11631"/>
                    </a:lnTo>
                    <a:lnTo>
                      <a:pt x="2779" y="11611"/>
                    </a:lnTo>
                    <a:lnTo>
                      <a:pt x="2755" y="11589"/>
                    </a:lnTo>
                    <a:lnTo>
                      <a:pt x="2731" y="11567"/>
                    </a:lnTo>
                    <a:lnTo>
                      <a:pt x="2708" y="11544"/>
                    </a:lnTo>
                    <a:lnTo>
                      <a:pt x="2685" y="11521"/>
                    </a:lnTo>
                    <a:lnTo>
                      <a:pt x="2663" y="11497"/>
                    </a:lnTo>
                    <a:lnTo>
                      <a:pt x="2642" y="11473"/>
                    </a:lnTo>
                    <a:lnTo>
                      <a:pt x="2620" y="11448"/>
                    </a:lnTo>
                    <a:lnTo>
                      <a:pt x="2600" y="11423"/>
                    </a:lnTo>
                    <a:lnTo>
                      <a:pt x="2580" y="11397"/>
                    </a:lnTo>
                    <a:lnTo>
                      <a:pt x="2561" y="11371"/>
                    </a:lnTo>
                    <a:lnTo>
                      <a:pt x="2542" y="11343"/>
                    </a:lnTo>
                    <a:lnTo>
                      <a:pt x="2524" y="11316"/>
                    </a:lnTo>
                    <a:lnTo>
                      <a:pt x="2507" y="11289"/>
                    </a:lnTo>
                    <a:lnTo>
                      <a:pt x="2490" y="11261"/>
                    </a:lnTo>
                    <a:lnTo>
                      <a:pt x="2474" y="11232"/>
                    </a:lnTo>
                    <a:lnTo>
                      <a:pt x="2458" y="11203"/>
                    </a:lnTo>
                    <a:lnTo>
                      <a:pt x="2444" y="11173"/>
                    </a:lnTo>
                    <a:lnTo>
                      <a:pt x="2430" y="11144"/>
                    </a:lnTo>
                    <a:lnTo>
                      <a:pt x="2417" y="11114"/>
                    </a:lnTo>
                    <a:lnTo>
                      <a:pt x="2404" y="11083"/>
                    </a:lnTo>
                    <a:lnTo>
                      <a:pt x="2392" y="11053"/>
                    </a:lnTo>
                    <a:lnTo>
                      <a:pt x="2381" y="11021"/>
                    </a:lnTo>
                    <a:lnTo>
                      <a:pt x="2371" y="10989"/>
                    </a:lnTo>
                    <a:lnTo>
                      <a:pt x="2362" y="10958"/>
                    </a:lnTo>
                    <a:lnTo>
                      <a:pt x="2353" y="10926"/>
                    </a:lnTo>
                    <a:lnTo>
                      <a:pt x="2345" y="10893"/>
                    </a:lnTo>
                    <a:lnTo>
                      <a:pt x="2338" y="10860"/>
                    </a:lnTo>
                    <a:lnTo>
                      <a:pt x="2331" y="10827"/>
                    </a:lnTo>
                    <a:lnTo>
                      <a:pt x="2325" y="10794"/>
                    </a:lnTo>
                    <a:lnTo>
                      <a:pt x="2320" y="10760"/>
                    </a:lnTo>
                    <a:lnTo>
                      <a:pt x="2316" y="10727"/>
                    </a:lnTo>
                    <a:lnTo>
                      <a:pt x="2313" y="10692"/>
                    </a:lnTo>
                    <a:lnTo>
                      <a:pt x="2311" y="10658"/>
                    </a:lnTo>
                    <a:lnTo>
                      <a:pt x="2310" y="10623"/>
                    </a:lnTo>
                    <a:lnTo>
                      <a:pt x="2309" y="10589"/>
                    </a:lnTo>
                    <a:lnTo>
                      <a:pt x="2309" y="8533"/>
                    </a:lnTo>
                    <a:close/>
                    <a:moveTo>
                      <a:pt x="13904" y="4943"/>
                    </a:moveTo>
                    <a:lnTo>
                      <a:pt x="13904" y="4943"/>
                    </a:lnTo>
                    <a:lnTo>
                      <a:pt x="13904" y="4943"/>
                    </a:lnTo>
                    <a:close/>
                    <a:moveTo>
                      <a:pt x="2309" y="1813"/>
                    </a:moveTo>
                    <a:lnTo>
                      <a:pt x="2310" y="1779"/>
                    </a:lnTo>
                    <a:lnTo>
                      <a:pt x="2311" y="1744"/>
                    </a:lnTo>
                    <a:lnTo>
                      <a:pt x="2313" y="1710"/>
                    </a:lnTo>
                    <a:lnTo>
                      <a:pt x="2316" y="1675"/>
                    </a:lnTo>
                    <a:lnTo>
                      <a:pt x="2320" y="1642"/>
                    </a:lnTo>
                    <a:lnTo>
                      <a:pt x="2325" y="1608"/>
                    </a:lnTo>
                    <a:lnTo>
                      <a:pt x="2331" y="1575"/>
                    </a:lnTo>
                    <a:lnTo>
                      <a:pt x="2338" y="1542"/>
                    </a:lnTo>
                    <a:lnTo>
                      <a:pt x="2345" y="1509"/>
                    </a:lnTo>
                    <a:lnTo>
                      <a:pt x="2353" y="1476"/>
                    </a:lnTo>
                    <a:lnTo>
                      <a:pt x="2362" y="1444"/>
                    </a:lnTo>
                    <a:lnTo>
                      <a:pt x="2371" y="1413"/>
                    </a:lnTo>
                    <a:lnTo>
                      <a:pt x="2381" y="1381"/>
                    </a:lnTo>
                    <a:lnTo>
                      <a:pt x="2392" y="1349"/>
                    </a:lnTo>
                    <a:lnTo>
                      <a:pt x="2404" y="1319"/>
                    </a:lnTo>
                    <a:lnTo>
                      <a:pt x="2417" y="1288"/>
                    </a:lnTo>
                    <a:lnTo>
                      <a:pt x="2430" y="1258"/>
                    </a:lnTo>
                    <a:lnTo>
                      <a:pt x="2444" y="1229"/>
                    </a:lnTo>
                    <a:lnTo>
                      <a:pt x="2458" y="1198"/>
                    </a:lnTo>
                    <a:lnTo>
                      <a:pt x="2474" y="1170"/>
                    </a:lnTo>
                    <a:lnTo>
                      <a:pt x="2490" y="1141"/>
                    </a:lnTo>
                    <a:lnTo>
                      <a:pt x="2507" y="1113"/>
                    </a:lnTo>
                    <a:lnTo>
                      <a:pt x="2524" y="1086"/>
                    </a:lnTo>
                    <a:lnTo>
                      <a:pt x="2542" y="1059"/>
                    </a:lnTo>
                    <a:lnTo>
                      <a:pt x="2561" y="1031"/>
                    </a:lnTo>
                    <a:lnTo>
                      <a:pt x="2580" y="1005"/>
                    </a:lnTo>
                    <a:lnTo>
                      <a:pt x="2600" y="979"/>
                    </a:lnTo>
                    <a:lnTo>
                      <a:pt x="2620" y="954"/>
                    </a:lnTo>
                    <a:lnTo>
                      <a:pt x="2642" y="929"/>
                    </a:lnTo>
                    <a:lnTo>
                      <a:pt x="2663" y="905"/>
                    </a:lnTo>
                    <a:lnTo>
                      <a:pt x="2685" y="881"/>
                    </a:lnTo>
                    <a:lnTo>
                      <a:pt x="2708" y="857"/>
                    </a:lnTo>
                    <a:lnTo>
                      <a:pt x="2731" y="835"/>
                    </a:lnTo>
                    <a:lnTo>
                      <a:pt x="2755" y="813"/>
                    </a:lnTo>
                    <a:lnTo>
                      <a:pt x="2779" y="791"/>
                    </a:lnTo>
                    <a:lnTo>
                      <a:pt x="2804" y="770"/>
                    </a:lnTo>
                    <a:lnTo>
                      <a:pt x="2830" y="750"/>
                    </a:lnTo>
                    <a:lnTo>
                      <a:pt x="2855" y="730"/>
                    </a:lnTo>
                    <a:lnTo>
                      <a:pt x="2882" y="710"/>
                    </a:lnTo>
                    <a:lnTo>
                      <a:pt x="2908" y="692"/>
                    </a:lnTo>
                    <a:lnTo>
                      <a:pt x="2936" y="674"/>
                    </a:lnTo>
                    <a:lnTo>
                      <a:pt x="2964" y="657"/>
                    </a:lnTo>
                    <a:lnTo>
                      <a:pt x="2992" y="640"/>
                    </a:lnTo>
                    <a:lnTo>
                      <a:pt x="3020" y="624"/>
                    </a:lnTo>
                    <a:lnTo>
                      <a:pt x="3049" y="609"/>
                    </a:lnTo>
                    <a:lnTo>
                      <a:pt x="3078" y="594"/>
                    </a:lnTo>
                    <a:lnTo>
                      <a:pt x="3109" y="581"/>
                    </a:lnTo>
                    <a:lnTo>
                      <a:pt x="3139" y="567"/>
                    </a:lnTo>
                    <a:lnTo>
                      <a:pt x="3169" y="554"/>
                    </a:lnTo>
                    <a:lnTo>
                      <a:pt x="3200" y="542"/>
                    </a:lnTo>
                    <a:lnTo>
                      <a:pt x="3231" y="531"/>
                    </a:lnTo>
                    <a:lnTo>
                      <a:pt x="3263" y="521"/>
                    </a:lnTo>
                    <a:lnTo>
                      <a:pt x="3295" y="511"/>
                    </a:lnTo>
                    <a:lnTo>
                      <a:pt x="3327" y="503"/>
                    </a:lnTo>
                    <a:lnTo>
                      <a:pt x="3359" y="495"/>
                    </a:lnTo>
                    <a:lnTo>
                      <a:pt x="3393" y="488"/>
                    </a:lnTo>
                    <a:lnTo>
                      <a:pt x="3425" y="481"/>
                    </a:lnTo>
                    <a:lnTo>
                      <a:pt x="3459" y="476"/>
                    </a:lnTo>
                    <a:lnTo>
                      <a:pt x="3492" y="471"/>
                    </a:lnTo>
                    <a:lnTo>
                      <a:pt x="3526" y="467"/>
                    </a:lnTo>
                    <a:lnTo>
                      <a:pt x="3561" y="464"/>
                    </a:lnTo>
                    <a:lnTo>
                      <a:pt x="3595" y="462"/>
                    </a:lnTo>
                    <a:lnTo>
                      <a:pt x="3629" y="461"/>
                    </a:lnTo>
                    <a:lnTo>
                      <a:pt x="3664" y="460"/>
                    </a:lnTo>
                    <a:lnTo>
                      <a:pt x="12443" y="460"/>
                    </a:lnTo>
                    <a:lnTo>
                      <a:pt x="12478" y="461"/>
                    </a:lnTo>
                    <a:lnTo>
                      <a:pt x="12512" y="462"/>
                    </a:lnTo>
                    <a:lnTo>
                      <a:pt x="12546" y="464"/>
                    </a:lnTo>
                    <a:lnTo>
                      <a:pt x="12581" y="467"/>
                    </a:lnTo>
                    <a:lnTo>
                      <a:pt x="12615" y="471"/>
                    </a:lnTo>
                    <a:lnTo>
                      <a:pt x="12648" y="476"/>
                    </a:lnTo>
                    <a:lnTo>
                      <a:pt x="12682" y="481"/>
                    </a:lnTo>
                    <a:lnTo>
                      <a:pt x="12715" y="488"/>
                    </a:lnTo>
                    <a:lnTo>
                      <a:pt x="12748" y="495"/>
                    </a:lnTo>
                    <a:lnTo>
                      <a:pt x="12780" y="503"/>
                    </a:lnTo>
                    <a:lnTo>
                      <a:pt x="12812" y="511"/>
                    </a:lnTo>
                    <a:lnTo>
                      <a:pt x="12844" y="521"/>
                    </a:lnTo>
                    <a:lnTo>
                      <a:pt x="12877" y="531"/>
                    </a:lnTo>
                    <a:lnTo>
                      <a:pt x="12908" y="542"/>
                    </a:lnTo>
                    <a:lnTo>
                      <a:pt x="12938" y="554"/>
                    </a:lnTo>
                    <a:lnTo>
                      <a:pt x="12969" y="567"/>
                    </a:lnTo>
                    <a:lnTo>
                      <a:pt x="12999" y="581"/>
                    </a:lnTo>
                    <a:lnTo>
                      <a:pt x="13029" y="594"/>
                    </a:lnTo>
                    <a:lnTo>
                      <a:pt x="13058" y="609"/>
                    </a:lnTo>
                    <a:lnTo>
                      <a:pt x="13087" y="624"/>
                    </a:lnTo>
                    <a:lnTo>
                      <a:pt x="13116" y="640"/>
                    </a:lnTo>
                    <a:lnTo>
                      <a:pt x="13143" y="657"/>
                    </a:lnTo>
                    <a:lnTo>
                      <a:pt x="13171" y="674"/>
                    </a:lnTo>
                    <a:lnTo>
                      <a:pt x="13199" y="692"/>
                    </a:lnTo>
                    <a:lnTo>
                      <a:pt x="13226" y="710"/>
                    </a:lnTo>
                    <a:lnTo>
                      <a:pt x="13252" y="730"/>
                    </a:lnTo>
                    <a:lnTo>
                      <a:pt x="13277" y="750"/>
                    </a:lnTo>
                    <a:lnTo>
                      <a:pt x="13303" y="770"/>
                    </a:lnTo>
                    <a:lnTo>
                      <a:pt x="13328" y="791"/>
                    </a:lnTo>
                    <a:lnTo>
                      <a:pt x="13353" y="813"/>
                    </a:lnTo>
                    <a:lnTo>
                      <a:pt x="13376" y="835"/>
                    </a:lnTo>
                    <a:lnTo>
                      <a:pt x="13399" y="857"/>
                    </a:lnTo>
                    <a:lnTo>
                      <a:pt x="13422" y="881"/>
                    </a:lnTo>
                    <a:lnTo>
                      <a:pt x="13444" y="905"/>
                    </a:lnTo>
                    <a:lnTo>
                      <a:pt x="13465" y="929"/>
                    </a:lnTo>
                    <a:lnTo>
                      <a:pt x="13487" y="954"/>
                    </a:lnTo>
                    <a:lnTo>
                      <a:pt x="13508" y="979"/>
                    </a:lnTo>
                    <a:lnTo>
                      <a:pt x="13527" y="1005"/>
                    </a:lnTo>
                    <a:lnTo>
                      <a:pt x="13546" y="1031"/>
                    </a:lnTo>
                    <a:lnTo>
                      <a:pt x="13565" y="1059"/>
                    </a:lnTo>
                    <a:lnTo>
                      <a:pt x="13583" y="1086"/>
                    </a:lnTo>
                    <a:lnTo>
                      <a:pt x="13600" y="1113"/>
                    </a:lnTo>
                    <a:lnTo>
                      <a:pt x="13617" y="1141"/>
                    </a:lnTo>
                    <a:lnTo>
                      <a:pt x="13634" y="1170"/>
                    </a:lnTo>
                    <a:lnTo>
                      <a:pt x="13649" y="1198"/>
                    </a:lnTo>
                    <a:lnTo>
                      <a:pt x="13663" y="1229"/>
                    </a:lnTo>
                    <a:lnTo>
                      <a:pt x="13677" y="1258"/>
                    </a:lnTo>
                    <a:lnTo>
                      <a:pt x="13690" y="1288"/>
                    </a:lnTo>
                    <a:lnTo>
                      <a:pt x="13703" y="1319"/>
                    </a:lnTo>
                    <a:lnTo>
                      <a:pt x="13715" y="1349"/>
                    </a:lnTo>
                    <a:lnTo>
                      <a:pt x="13726" y="1381"/>
                    </a:lnTo>
                    <a:lnTo>
                      <a:pt x="13736" y="1413"/>
                    </a:lnTo>
                    <a:lnTo>
                      <a:pt x="13745" y="1444"/>
                    </a:lnTo>
                    <a:lnTo>
                      <a:pt x="13754" y="1476"/>
                    </a:lnTo>
                    <a:lnTo>
                      <a:pt x="13762" y="1509"/>
                    </a:lnTo>
                    <a:lnTo>
                      <a:pt x="13769" y="1542"/>
                    </a:lnTo>
                    <a:lnTo>
                      <a:pt x="13777" y="1575"/>
                    </a:lnTo>
                    <a:lnTo>
                      <a:pt x="13782" y="1608"/>
                    </a:lnTo>
                    <a:lnTo>
                      <a:pt x="13787" y="1642"/>
                    </a:lnTo>
                    <a:lnTo>
                      <a:pt x="13791" y="1675"/>
                    </a:lnTo>
                    <a:lnTo>
                      <a:pt x="13794" y="1710"/>
                    </a:lnTo>
                    <a:lnTo>
                      <a:pt x="13796" y="1744"/>
                    </a:lnTo>
                    <a:lnTo>
                      <a:pt x="13797" y="1779"/>
                    </a:lnTo>
                    <a:lnTo>
                      <a:pt x="13798" y="1813"/>
                    </a:lnTo>
                    <a:lnTo>
                      <a:pt x="13798" y="5151"/>
                    </a:lnTo>
                    <a:lnTo>
                      <a:pt x="13904" y="4942"/>
                    </a:lnTo>
                    <a:lnTo>
                      <a:pt x="13919" y="4914"/>
                    </a:lnTo>
                    <a:lnTo>
                      <a:pt x="13936" y="4886"/>
                    </a:lnTo>
                    <a:lnTo>
                      <a:pt x="13953" y="4860"/>
                    </a:lnTo>
                    <a:lnTo>
                      <a:pt x="13971" y="4834"/>
                    </a:lnTo>
                    <a:lnTo>
                      <a:pt x="13989" y="4809"/>
                    </a:lnTo>
                    <a:lnTo>
                      <a:pt x="14009" y="4785"/>
                    </a:lnTo>
                    <a:lnTo>
                      <a:pt x="14029" y="4762"/>
                    </a:lnTo>
                    <a:lnTo>
                      <a:pt x="14050" y="4738"/>
                    </a:lnTo>
                    <a:lnTo>
                      <a:pt x="14258" y="4588"/>
                    </a:lnTo>
                    <a:lnTo>
                      <a:pt x="14258" y="1813"/>
                    </a:lnTo>
                    <a:lnTo>
                      <a:pt x="14257" y="1767"/>
                    </a:lnTo>
                    <a:lnTo>
                      <a:pt x="14255" y="1721"/>
                    </a:lnTo>
                    <a:lnTo>
                      <a:pt x="14253" y="1674"/>
                    </a:lnTo>
                    <a:lnTo>
                      <a:pt x="14249" y="1629"/>
                    </a:lnTo>
                    <a:lnTo>
                      <a:pt x="14243" y="1583"/>
                    </a:lnTo>
                    <a:lnTo>
                      <a:pt x="14237" y="1539"/>
                    </a:lnTo>
                    <a:lnTo>
                      <a:pt x="14230" y="1493"/>
                    </a:lnTo>
                    <a:lnTo>
                      <a:pt x="14220" y="1449"/>
                    </a:lnTo>
                    <a:lnTo>
                      <a:pt x="14211" y="1405"/>
                    </a:lnTo>
                    <a:lnTo>
                      <a:pt x="14200" y="1361"/>
                    </a:lnTo>
                    <a:lnTo>
                      <a:pt x="14188" y="1318"/>
                    </a:lnTo>
                    <a:lnTo>
                      <a:pt x="14175" y="1276"/>
                    </a:lnTo>
                    <a:lnTo>
                      <a:pt x="14162" y="1234"/>
                    </a:lnTo>
                    <a:lnTo>
                      <a:pt x="14147" y="1191"/>
                    </a:lnTo>
                    <a:lnTo>
                      <a:pt x="14131" y="1150"/>
                    </a:lnTo>
                    <a:lnTo>
                      <a:pt x="14115" y="1109"/>
                    </a:lnTo>
                    <a:lnTo>
                      <a:pt x="14097" y="1069"/>
                    </a:lnTo>
                    <a:lnTo>
                      <a:pt x="14078" y="1028"/>
                    </a:lnTo>
                    <a:lnTo>
                      <a:pt x="14058" y="989"/>
                    </a:lnTo>
                    <a:lnTo>
                      <a:pt x="14038" y="951"/>
                    </a:lnTo>
                    <a:lnTo>
                      <a:pt x="14016" y="913"/>
                    </a:lnTo>
                    <a:lnTo>
                      <a:pt x="13994" y="874"/>
                    </a:lnTo>
                    <a:lnTo>
                      <a:pt x="13971" y="837"/>
                    </a:lnTo>
                    <a:lnTo>
                      <a:pt x="13947" y="801"/>
                    </a:lnTo>
                    <a:lnTo>
                      <a:pt x="13921" y="765"/>
                    </a:lnTo>
                    <a:lnTo>
                      <a:pt x="13896" y="730"/>
                    </a:lnTo>
                    <a:lnTo>
                      <a:pt x="13869" y="695"/>
                    </a:lnTo>
                    <a:lnTo>
                      <a:pt x="13842" y="661"/>
                    </a:lnTo>
                    <a:lnTo>
                      <a:pt x="13814" y="628"/>
                    </a:lnTo>
                    <a:lnTo>
                      <a:pt x="13785" y="596"/>
                    </a:lnTo>
                    <a:lnTo>
                      <a:pt x="13755" y="563"/>
                    </a:lnTo>
                    <a:lnTo>
                      <a:pt x="13725" y="532"/>
                    </a:lnTo>
                    <a:lnTo>
                      <a:pt x="13694" y="502"/>
                    </a:lnTo>
                    <a:lnTo>
                      <a:pt x="13662" y="472"/>
                    </a:lnTo>
                    <a:lnTo>
                      <a:pt x="13630" y="444"/>
                    </a:lnTo>
                    <a:lnTo>
                      <a:pt x="13596" y="416"/>
                    </a:lnTo>
                    <a:lnTo>
                      <a:pt x="13562" y="388"/>
                    </a:lnTo>
                    <a:lnTo>
                      <a:pt x="13527" y="361"/>
                    </a:lnTo>
                    <a:lnTo>
                      <a:pt x="13492" y="336"/>
                    </a:lnTo>
                    <a:lnTo>
                      <a:pt x="13456" y="311"/>
                    </a:lnTo>
                    <a:lnTo>
                      <a:pt x="13420" y="287"/>
                    </a:lnTo>
                    <a:lnTo>
                      <a:pt x="13383" y="264"/>
                    </a:lnTo>
                    <a:lnTo>
                      <a:pt x="13345" y="241"/>
                    </a:lnTo>
                    <a:lnTo>
                      <a:pt x="13306" y="219"/>
                    </a:lnTo>
                    <a:lnTo>
                      <a:pt x="13268" y="199"/>
                    </a:lnTo>
                    <a:lnTo>
                      <a:pt x="13228" y="179"/>
                    </a:lnTo>
                    <a:lnTo>
                      <a:pt x="13189" y="161"/>
                    </a:lnTo>
                    <a:lnTo>
                      <a:pt x="13148" y="143"/>
                    </a:lnTo>
                    <a:lnTo>
                      <a:pt x="13107" y="127"/>
                    </a:lnTo>
                    <a:lnTo>
                      <a:pt x="13066" y="111"/>
                    </a:lnTo>
                    <a:lnTo>
                      <a:pt x="13024" y="96"/>
                    </a:lnTo>
                    <a:lnTo>
                      <a:pt x="12981" y="82"/>
                    </a:lnTo>
                    <a:lnTo>
                      <a:pt x="12939" y="69"/>
                    </a:lnTo>
                    <a:lnTo>
                      <a:pt x="12896" y="57"/>
                    </a:lnTo>
                    <a:lnTo>
                      <a:pt x="12851" y="46"/>
                    </a:lnTo>
                    <a:lnTo>
                      <a:pt x="12808" y="37"/>
                    </a:lnTo>
                    <a:lnTo>
                      <a:pt x="12764" y="28"/>
                    </a:lnTo>
                    <a:lnTo>
                      <a:pt x="12718" y="21"/>
                    </a:lnTo>
                    <a:lnTo>
                      <a:pt x="12673" y="15"/>
                    </a:lnTo>
                    <a:lnTo>
                      <a:pt x="12628" y="9"/>
                    </a:lnTo>
                    <a:lnTo>
                      <a:pt x="12583" y="5"/>
                    </a:lnTo>
                    <a:lnTo>
                      <a:pt x="12536" y="2"/>
                    </a:lnTo>
                    <a:lnTo>
                      <a:pt x="12490" y="1"/>
                    </a:lnTo>
                    <a:lnTo>
                      <a:pt x="12443" y="0"/>
                    </a:lnTo>
                    <a:lnTo>
                      <a:pt x="3664" y="0"/>
                    </a:lnTo>
                    <a:lnTo>
                      <a:pt x="3617" y="1"/>
                    </a:lnTo>
                    <a:lnTo>
                      <a:pt x="3571" y="2"/>
                    </a:lnTo>
                    <a:lnTo>
                      <a:pt x="3524" y="5"/>
                    </a:lnTo>
                    <a:lnTo>
                      <a:pt x="3479" y="9"/>
                    </a:lnTo>
                    <a:lnTo>
                      <a:pt x="3434" y="15"/>
                    </a:lnTo>
                    <a:lnTo>
                      <a:pt x="3389" y="21"/>
                    </a:lnTo>
                    <a:lnTo>
                      <a:pt x="3344" y="28"/>
                    </a:lnTo>
                    <a:lnTo>
                      <a:pt x="3299" y="37"/>
                    </a:lnTo>
                    <a:lnTo>
                      <a:pt x="3256" y="46"/>
                    </a:lnTo>
                    <a:lnTo>
                      <a:pt x="3211" y="57"/>
                    </a:lnTo>
                    <a:lnTo>
                      <a:pt x="3168" y="69"/>
                    </a:lnTo>
                    <a:lnTo>
                      <a:pt x="3126" y="82"/>
                    </a:lnTo>
                    <a:lnTo>
                      <a:pt x="3083" y="96"/>
                    </a:lnTo>
                    <a:lnTo>
                      <a:pt x="3041" y="111"/>
                    </a:lnTo>
                    <a:lnTo>
                      <a:pt x="3000" y="127"/>
                    </a:lnTo>
                    <a:lnTo>
                      <a:pt x="2959" y="143"/>
                    </a:lnTo>
                    <a:lnTo>
                      <a:pt x="2918" y="161"/>
                    </a:lnTo>
                    <a:lnTo>
                      <a:pt x="2879" y="179"/>
                    </a:lnTo>
                    <a:lnTo>
                      <a:pt x="2840" y="199"/>
                    </a:lnTo>
                    <a:lnTo>
                      <a:pt x="2801" y="219"/>
                    </a:lnTo>
                    <a:lnTo>
                      <a:pt x="2762" y="241"/>
                    </a:lnTo>
                    <a:lnTo>
                      <a:pt x="2725" y="264"/>
                    </a:lnTo>
                    <a:lnTo>
                      <a:pt x="2688" y="287"/>
                    </a:lnTo>
                    <a:lnTo>
                      <a:pt x="2651" y="311"/>
                    </a:lnTo>
                    <a:lnTo>
                      <a:pt x="2615" y="336"/>
                    </a:lnTo>
                    <a:lnTo>
                      <a:pt x="2580" y="361"/>
                    </a:lnTo>
                    <a:lnTo>
                      <a:pt x="2545" y="388"/>
                    </a:lnTo>
                    <a:lnTo>
                      <a:pt x="2512" y="416"/>
                    </a:lnTo>
                    <a:lnTo>
                      <a:pt x="2477" y="444"/>
                    </a:lnTo>
                    <a:lnTo>
                      <a:pt x="2445" y="472"/>
                    </a:lnTo>
                    <a:lnTo>
                      <a:pt x="2413" y="502"/>
                    </a:lnTo>
                    <a:lnTo>
                      <a:pt x="2382" y="532"/>
                    </a:lnTo>
                    <a:lnTo>
                      <a:pt x="2352" y="563"/>
                    </a:lnTo>
                    <a:lnTo>
                      <a:pt x="2322" y="596"/>
                    </a:lnTo>
                    <a:lnTo>
                      <a:pt x="2293" y="628"/>
                    </a:lnTo>
                    <a:lnTo>
                      <a:pt x="2265" y="661"/>
                    </a:lnTo>
                    <a:lnTo>
                      <a:pt x="2238" y="695"/>
                    </a:lnTo>
                    <a:lnTo>
                      <a:pt x="2211" y="730"/>
                    </a:lnTo>
                    <a:lnTo>
                      <a:pt x="2186" y="765"/>
                    </a:lnTo>
                    <a:lnTo>
                      <a:pt x="2160" y="801"/>
                    </a:lnTo>
                    <a:lnTo>
                      <a:pt x="2136" y="837"/>
                    </a:lnTo>
                    <a:lnTo>
                      <a:pt x="2113" y="874"/>
                    </a:lnTo>
                    <a:lnTo>
                      <a:pt x="2091" y="913"/>
                    </a:lnTo>
                    <a:lnTo>
                      <a:pt x="2070" y="951"/>
                    </a:lnTo>
                    <a:lnTo>
                      <a:pt x="2049" y="989"/>
                    </a:lnTo>
                    <a:lnTo>
                      <a:pt x="2029" y="1028"/>
                    </a:lnTo>
                    <a:lnTo>
                      <a:pt x="2010" y="1069"/>
                    </a:lnTo>
                    <a:lnTo>
                      <a:pt x="1993" y="1109"/>
                    </a:lnTo>
                    <a:lnTo>
                      <a:pt x="1976" y="1150"/>
                    </a:lnTo>
                    <a:lnTo>
                      <a:pt x="1960" y="1191"/>
                    </a:lnTo>
                    <a:lnTo>
                      <a:pt x="1945" y="1234"/>
                    </a:lnTo>
                    <a:lnTo>
                      <a:pt x="1932" y="1276"/>
                    </a:lnTo>
                    <a:lnTo>
                      <a:pt x="1919" y="1318"/>
                    </a:lnTo>
                    <a:lnTo>
                      <a:pt x="1907" y="1361"/>
                    </a:lnTo>
                    <a:lnTo>
                      <a:pt x="1897" y="1405"/>
                    </a:lnTo>
                    <a:lnTo>
                      <a:pt x="1887" y="1449"/>
                    </a:lnTo>
                    <a:lnTo>
                      <a:pt x="1878" y="1493"/>
                    </a:lnTo>
                    <a:lnTo>
                      <a:pt x="1870" y="1539"/>
                    </a:lnTo>
                    <a:lnTo>
                      <a:pt x="1864" y="1583"/>
                    </a:lnTo>
                    <a:lnTo>
                      <a:pt x="1859" y="1629"/>
                    </a:lnTo>
                    <a:lnTo>
                      <a:pt x="1855" y="1674"/>
                    </a:lnTo>
                    <a:lnTo>
                      <a:pt x="1852" y="1721"/>
                    </a:lnTo>
                    <a:lnTo>
                      <a:pt x="1850" y="1767"/>
                    </a:lnTo>
                    <a:lnTo>
                      <a:pt x="1849" y="1813"/>
                    </a:lnTo>
                    <a:lnTo>
                      <a:pt x="1849" y="5078"/>
                    </a:lnTo>
                    <a:lnTo>
                      <a:pt x="2309" y="4867"/>
                    </a:lnTo>
                    <a:lnTo>
                      <a:pt x="2309" y="18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75613" tIns="37806" rIns="75613" bIns="378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00"/>
              </a:p>
            </p:txBody>
          </p:sp>
        </p:grpSp>
        <p:sp>
          <p:nvSpPr>
            <p:cNvPr id="86" name="Прямоугольник 85"/>
            <p:cNvSpPr/>
            <p:nvPr/>
          </p:nvSpPr>
          <p:spPr>
            <a:xfrm>
              <a:off x="1135524" y="1190775"/>
              <a:ext cx="4055584" cy="261598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100" b="1" dirty="0" err="1">
                  <a:solidFill>
                    <a:schemeClr val="accent3"/>
                  </a:solidFill>
                  <a:ea typeface="Arial Narrow" charset="0"/>
                  <a:cs typeface="Arial Narrow" charset="0"/>
                </a:rPr>
                <a:t>Операционализация</a:t>
              </a:r>
              <a:r>
                <a:rPr lang="ru-RU" sz="1100" b="1" dirty="0">
                  <a:solidFill>
                    <a:schemeClr val="accent3"/>
                  </a:solidFill>
                  <a:ea typeface="Arial Narrow" charset="0"/>
                  <a:cs typeface="Arial Narrow" charset="0"/>
                </a:rPr>
                <a:t> технологического портфеля в ДО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091611" y="1751879"/>
              <a:ext cx="540049" cy="461653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2400" b="1" dirty="0">
                  <a:solidFill>
                    <a:schemeClr val="accent3"/>
                  </a:solidFill>
                </a:rPr>
                <a:t>20</a:t>
              </a:r>
              <a:endParaRPr lang="ru-RU" sz="1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663036" y="1782644"/>
              <a:ext cx="1528072" cy="400097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00" dirty="0"/>
                <a:t>технологий планируется к тиражированию в 2018 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57185" y="1365891"/>
              <a:ext cx="540049" cy="461653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2400" b="1" dirty="0">
                  <a:solidFill>
                    <a:schemeClr val="accent3"/>
                  </a:solidFill>
                </a:rPr>
                <a:t>101</a:t>
              </a:r>
              <a:endParaRPr lang="ru-RU" sz="1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43189" y="1390152"/>
              <a:ext cx="1419735" cy="400097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00" dirty="0"/>
                <a:t>активный проект в портфеле на март 2018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30527" y="1751879"/>
              <a:ext cx="540049" cy="461653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2400" b="1" dirty="0">
                  <a:solidFill>
                    <a:schemeClr val="accent3"/>
                  </a:solidFill>
                </a:rPr>
                <a:t>11</a:t>
              </a:r>
              <a:endParaRPr lang="ru-RU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20690" y="1782644"/>
              <a:ext cx="1553778" cy="400097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00" dirty="0" err="1"/>
                <a:t>ЕОЛов</a:t>
              </a:r>
              <a:r>
                <a:rPr lang="ru-RU" sz="1000" dirty="0"/>
                <a:t> по технологиям определены в ДО БРД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137430" y="1373564"/>
              <a:ext cx="540049" cy="461653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2400" b="1" dirty="0">
                  <a:solidFill>
                    <a:schemeClr val="accent3"/>
                  </a:solidFill>
                </a:rPr>
                <a:t>32</a:t>
              </a:r>
              <a:endParaRPr lang="ru-RU" sz="1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08853" y="1401052"/>
              <a:ext cx="1719104" cy="400097"/>
            </a:xfrm>
            <a:prstGeom prst="rect">
              <a:avLst/>
            </a:prstGeom>
            <a:noFill/>
          </p:spPr>
          <p:txBody>
            <a:bodyPr wrap="square" lIns="0" tIns="45714" rIns="0" bIns="45714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00" dirty="0"/>
                <a:t>технологии включены в тех.планы ДО БРД 2017 </a:t>
              </a:r>
            </a:p>
          </p:txBody>
        </p:sp>
      </p:grpSp>
      <p:sp>
        <p:nvSpPr>
          <p:cNvPr id="60" name="Заголовок 59"/>
          <p:cNvSpPr txBox="1">
            <a:spLocks noGrp="1"/>
          </p:cNvSpPr>
          <p:nvPr>
            <p:ph type="title"/>
          </p:nvPr>
        </p:nvSpPr>
        <p:spPr>
          <a:xfrm>
            <a:off x="288246" y="171757"/>
            <a:ext cx="4236737" cy="584763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Технологическая стратегия ПАО «Газпром нефть»</a:t>
            </a:r>
          </a:p>
          <a:p>
            <a:r>
              <a:rPr lang="ru-RU" sz="16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Приоритеты и основные показатели</a:t>
            </a:r>
            <a:endParaRPr lang="ru-RU" sz="16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1" y="17"/>
            <a:ext cx="158750" cy="1190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062" y="918793"/>
            <a:ext cx="3698106" cy="600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Технологии поиска перспективных объектов в отложениях </a:t>
            </a:r>
            <a:r>
              <a:rPr lang="ru-RU" sz="1100" b="1" dirty="0" err="1">
                <a:solidFill>
                  <a:schemeClr val="accent3"/>
                </a:solidFill>
              </a:rPr>
              <a:t>доюрского</a:t>
            </a:r>
            <a:r>
              <a:rPr lang="ru-RU" sz="1100" b="1" dirty="0">
                <a:solidFill>
                  <a:schemeClr val="accent3"/>
                </a:solidFill>
              </a:rPr>
              <a:t> комплекса Томской области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207" y="2651839"/>
            <a:ext cx="2738087" cy="600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Смешивающееся вытеснение:</a:t>
            </a:r>
            <a:r>
              <a:rPr lang="en-US" sz="1100" b="1" dirty="0">
                <a:solidFill>
                  <a:schemeClr val="accent3"/>
                </a:solidFill>
              </a:rPr>
              <a:t/>
            </a:r>
            <a:br>
              <a:rPr lang="en-US" sz="1100" b="1" dirty="0">
                <a:solidFill>
                  <a:schemeClr val="accent3"/>
                </a:solidFill>
              </a:rPr>
            </a:br>
            <a:r>
              <a:rPr lang="ru-RU" sz="1100" b="1" dirty="0">
                <a:solidFill>
                  <a:schemeClr val="accent3"/>
                </a:solidFill>
              </a:rPr>
              <a:t>Фаза II закачка углеводородных газов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064" y="2087443"/>
            <a:ext cx="2614959" cy="425745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>
              <a:lnSpc>
                <a:spcPts val="1300"/>
              </a:lnSpc>
            </a:pPr>
            <a:r>
              <a:rPr lang="ru-RU" sz="1100" b="1" dirty="0">
                <a:solidFill>
                  <a:schemeClr val="accent3"/>
                </a:solidFill>
              </a:rPr>
              <a:t>Технологии разработки </a:t>
            </a:r>
            <a:r>
              <a:rPr lang="ru-RU" sz="1100" b="1" dirty="0" err="1">
                <a:solidFill>
                  <a:schemeClr val="accent3"/>
                </a:solidFill>
              </a:rPr>
              <a:t>низкопроницаемых</a:t>
            </a:r>
            <a:r>
              <a:rPr lang="ru-RU" sz="1100" b="1" dirty="0">
                <a:solidFill>
                  <a:schemeClr val="accent3"/>
                </a:solidFill>
              </a:rPr>
              <a:t> коллекторов</a:t>
            </a:r>
            <a:endParaRPr lang="sk-SK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48549" y="3085027"/>
            <a:ext cx="811484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b="1" dirty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млн т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доп. добыча</a:t>
            </a:r>
            <a:endParaRPr lang="ru-RU" sz="1100" b="1" dirty="0">
              <a:solidFill>
                <a:schemeClr val="accent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68348" y="2177998"/>
            <a:ext cx="1446106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b="1" dirty="0">
                <a:solidFill>
                  <a:schemeClr val="accent3"/>
                </a:solidFill>
              </a:rPr>
              <a:t>7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млн т</a:t>
            </a:r>
          </a:p>
          <a:p>
            <a:pPr>
              <a:lnSpc>
                <a:spcPts val="1200"/>
              </a:lnSpc>
            </a:pPr>
            <a:r>
              <a:rPr lang="ru-RU" sz="1100" dirty="0">
                <a:solidFill>
                  <a:srgbClr val="706F6F"/>
                </a:solidFill>
              </a:rPr>
              <a:t>доп. добыча</a:t>
            </a:r>
            <a:endParaRPr lang="ru-RU" sz="1100" b="1" dirty="0">
              <a:solidFill>
                <a:schemeClr val="accent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1132" y="2662349"/>
            <a:ext cx="1545330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b="1" dirty="0">
                <a:solidFill>
                  <a:schemeClr val="accent3"/>
                </a:solidFill>
              </a:rPr>
              <a:t>23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млн т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прирост запасов </a:t>
            </a:r>
            <a:r>
              <a:rPr lang="ru-RU" sz="1000" b="1" dirty="0">
                <a:solidFill>
                  <a:srgbClr val="706F6F"/>
                </a:solidFill>
              </a:rPr>
              <a:t>до 2041</a:t>
            </a:r>
            <a:endParaRPr lang="ru-RU" sz="1100" b="1" dirty="0">
              <a:solidFill>
                <a:schemeClr val="accent3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914" y="4909520"/>
            <a:ext cx="4493597" cy="230820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1">
                    <a:lumMod val="75000"/>
                  </a:schemeClr>
                </a:solidFill>
              </a:rPr>
              <a:t>* все эффекты рассчитаны до 2025 года, если не указано иначе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252" y="1033631"/>
            <a:ext cx="1640788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15,9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млрд</a:t>
            </a:r>
            <a:r>
              <a:rPr lang="en-US" sz="1100" b="1" dirty="0">
                <a:solidFill>
                  <a:schemeClr val="accent3"/>
                </a:solidFill>
              </a:rPr>
              <a:t> </a:t>
            </a:r>
            <a:r>
              <a:rPr lang="ru-RU" sz="1100" b="1" dirty="0">
                <a:solidFill>
                  <a:schemeClr val="accent3"/>
                </a:solidFill>
              </a:rPr>
              <a:t>₽</a:t>
            </a:r>
            <a:endParaRPr lang="en-US" sz="1100" b="1" dirty="0">
              <a:solidFill>
                <a:schemeClr val="accent3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сокращение затрат ГРР</a:t>
            </a:r>
            <a:endParaRPr lang="ru-RU" sz="1100" b="1" dirty="0">
              <a:solidFill>
                <a:schemeClr val="accent3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5466" y="3450930"/>
            <a:ext cx="2497008" cy="26159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Центр управления проектами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61336" y="3450940"/>
            <a:ext cx="2892241" cy="26159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Инструменты управления пластом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264890" y="2571750"/>
            <a:ext cx="543946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8591" y="3724066"/>
            <a:ext cx="1602744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100" b="1" dirty="0">
                <a:solidFill>
                  <a:schemeClr val="accent3"/>
                </a:solidFill>
              </a:rPr>
              <a:t>до </a:t>
            </a:r>
            <a:r>
              <a:rPr lang="ru-RU" sz="2400" b="1" dirty="0">
                <a:solidFill>
                  <a:schemeClr val="accent3"/>
                </a:solidFill>
              </a:rPr>
              <a:t>10</a:t>
            </a:r>
            <a:r>
              <a:rPr lang="ru-RU" sz="1400" b="1" dirty="0">
                <a:solidFill>
                  <a:schemeClr val="accent3"/>
                </a:solidFill>
              </a:rPr>
              <a:t>%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снижение кап. затрат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75856" y="3723878"/>
            <a:ext cx="939582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1</a:t>
            </a:r>
            <a:r>
              <a:rPr lang="ru-RU" sz="1400" b="1" dirty="0">
                <a:solidFill>
                  <a:schemeClr val="accent3"/>
                </a:solidFill>
              </a:rPr>
              <a:t>%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рост КИН на новых активах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339935" y="3723878"/>
            <a:ext cx="993988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0,4</a:t>
            </a:r>
            <a:r>
              <a:rPr lang="ru-RU" sz="1400" b="1" dirty="0">
                <a:solidFill>
                  <a:schemeClr val="accent3"/>
                </a:solidFill>
              </a:rPr>
              <a:t>%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рост КИН на текущих активах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64890" y="1461150"/>
            <a:ext cx="543946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65466" y="4180627"/>
            <a:ext cx="2795868" cy="26159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Интегрированное моделирование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961342" y="4180734"/>
            <a:ext cx="2892235" cy="26159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Буровой помощник </a:t>
            </a:r>
            <a:r>
              <a:rPr lang="en-US" sz="1100" b="1" dirty="0" err="1">
                <a:solidFill>
                  <a:schemeClr val="accent3"/>
                </a:solidFill>
              </a:rPr>
              <a:t>iAdvisor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5978" y="4515966"/>
            <a:ext cx="657481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93</a:t>
            </a:r>
            <a:r>
              <a:rPr lang="ru-RU" sz="1400" b="1" dirty="0">
                <a:solidFill>
                  <a:schemeClr val="accent3"/>
                </a:solidFill>
              </a:rPr>
              <a:t>%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точность проходки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61778" y="4509424"/>
            <a:ext cx="819387" cy="400097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0,5</a:t>
            </a:r>
            <a:r>
              <a:rPr lang="ru-RU" sz="1400" b="1" dirty="0">
                <a:solidFill>
                  <a:schemeClr val="accent3"/>
                </a:solidFill>
              </a:rPr>
              <a:t>%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рост КИН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22278" y="4474890"/>
            <a:ext cx="1043225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2,9</a:t>
            </a:r>
            <a:r>
              <a:rPr lang="ru-RU" sz="1100" b="1" dirty="0">
                <a:solidFill>
                  <a:schemeClr val="accent3"/>
                </a:solidFill>
              </a:rPr>
              <a:t> млрд</a:t>
            </a:r>
            <a:r>
              <a:rPr lang="en-US" sz="1100" b="1" dirty="0">
                <a:solidFill>
                  <a:schemeClr val="accent3"/>
                </a:solidFill>
              </a:rPr>
              <a:t> </a:t>
            </a:r>
            <a:r>
              <a:rPr lang="ru-RU" sz="1100" b="1" dirty="0">
                <a:solidFill>
                  <a:schemeClr val="accent3"/>
                </a:solidFill>
              </a:rPr>
              <a:t>₽</a:t>
            </a:r>
            <a:endParaRPr lang="en-US" sz="1100" b="1" dirty="0">
              <a:solidFill>
                <a:schemeClr val="accent3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706F6F"/>
                </a:solidFill>
              </a:rPr>
              <a:t>предотвращение осложнений</a:t>
            </a:r>
            <a:endParaRPr lang="ru-RU" sz="1100" b="1" dirty="0">
              <a:solidFill>
                <a:schemeClr val="accent3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877410" y="944278"/>
            <a:ext cx="79000" cy="399314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882911" y="2087442"/>
            <a:ext cx="79200" cy="399600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077085" y="3688831"/>
            <a:ext cx="79000" cy="491796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077085" y="4428304"/>
            <a:ext cx="79000" cy="399314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6882" y="3676132"/>
            <a:ext cx="79000" cy="504495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46882" y="4429101"/>
            <a:ext cx="79000" cy="398518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50665" y="3435846"/>
            <a:ext cx="547214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787403" y="3358519"/>
            <a:ext cx="1778997" cy="1493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4" rIns="0" bIns="45714"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Цифровые инструменты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229062" y="4234818"/>
            <a:ext cx="549385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804762" y="835022"/>
            <a:ext cx="0" cy="399895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77755" y="915783"/>
            <a:ext cx="54179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907800" y="834583"/>
            <a:ext cx="1778997" cy="1493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4" rIns="0" bIns="45714" rtlCol="0" anchor="ctr"/>
          <a:lstStyle/>
          <a:p>
            <a:pPr algn="ctr">
              <a:spcBef>
                <a:spcPts val="600"/>
              </a:spcBef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ТОП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проекты* 2018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915480" y="915783"/>
            <a:ext cx="29176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6247352" y="834583"/>
            <a:ext cx="2327299" cy="1493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4" rIns="0" bIns="45714"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Тиражируемые технологии 2018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324582" y="1551922"/>
            <a:ext cx="79000" cy="399314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246085" y="1275612"/>
            <a:ext cx="2637530" cy="26159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Лучевое моделирование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60261" y="1543493"/>
            <a:ext cx="2353845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2,7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млрд.</a:t>
            </a:r>
            <a:r>
              <a:rPr lang="en-US" sz="1100" b="1" dirty="0">
                <a:solidFill>
                  <a:schemeClr val="accent3"/>
                </a:solidFill>
              </a:rPr>
              <a:t> </a:t>
            </a:r>
            <a:r>
              <a:rPr lang="ru-RU" sz="1100" b="1" dirty="0">
                <a:solidFill>
                  <a:schemeClr val="accent3"/>
                </a:solidFill>
              </a:rPr>
              <a:t>₽</a:t>
            </a:r>
            <a:endParaRPr lang="en-US" sz="1100" b="1" dirty="0">
              <a:solidFill>
                <a:schemeClr val="accent3"/>
              </a:solidFill>
            </a:endParaRPr>
          </a:p>
          <a:p>
            <a:pPr font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экономия при определении оптимальных параметров съёмки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324582" y="2859782"/>
            <a:ext cx="79000" cy="399314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188764" y="2241481"/>
            <a:ext cx="2637530" cy="600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Локализация зон осложнений методами </a:t>
            </a:r>
            <a:r>
              <a:rPr lang="ru-RU" sz="1100" b="1" dirty="0" err="1">
                <a:solidFill>
                  <a:schemeClr val="accent3"/>
                </a:solidFill>
              </a:rPr>
              <a:t>геомеханического</a:t>
            </a:r>
            <a:r>
              <a:rPr lang="ru-RU" sz="1100" b="1" dirty="0">
                <a:solidFill>
                  <a:schemeClr val="accent3"/>
                </a:solidFill>
              </a:rPr>
              <a:t> моделирования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89058" y="2881848"/>
            <a:ext cx="2239584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0,5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млрд</a:t>
            </a:r>
            <a:r>
              <a:rPr lang="en-US" sz="1100" b="1" dirty="0">
                <a:solidFill>
                  <a:schemeClr val="accent3"/>
                </a:solidFill>
              </a:rPr>
              <a:t> </a:t>
            </a:r>
            <a:r>
              <a:rPr lang="ru-RU" sz="1100" b="1" dirty="0">
                <a:solidFill>
                  <a:schemeClr val="accent3"/>
                </a:solidFill>
              </a:rPr>
              <a:t>₽</a:t>
            </a:r>
            <a:endParaRPr lang="en-US" sz="1100" b="1" dirty="0">
              <a:solidFill>
                <a:schemeClr val="accent3"/>
              </a:solidFill>
            </a:endParaRPr>
          </a:p>
          <a:p>
            <a:pPr font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снижение средней стоимости скважин на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Царичанском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м/р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324582" y="3992860"/>
            <a:ext cx="79000" cy="399314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205573" y="3553886"/>
            <a:ext cx="2637530" cy="430875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Оптимальный дизайн скважин на </a:t>
            </a:r>
            <a:r>
              <a:rPr lang="ru-RU" sz="1100" b="1" dirty="0" err="1">
                <a:solidFill>
                  <a:schemeClr val="accent3"/>
                </a:solidFill>
              </a:rPr>
              <a:t>Царичанском</a:t>
            </a:r>
            <a:r>
              <a:rPr lang="ru-RU" sz="1100" b="1" dirty="0">
                <a:solidFill>
                  <a:schemeClr val="accent3"/>
                </a:solidFill>
              </a:rPr>
              <a:t> месторождении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540836" y="4030960"/>
            <a:ext cx="2156171" cy="5539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843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млн</a:t>
            </a:r>
            <a:r>
              <a:rPr lang="en-US" sz="1100" b="1" dirty="0">
                <a:solidFill>
                  <a:schemeClr val="accent3"/>
                </a:solidFill>
              </a:rPr>
              <a:t> </a:t>
            </a:r>
            <a:r>
              <a:rPr lang="ru-RU" sz="1100" b="1" dirty="0">
                <a:solidFill>
                  <a:schemeClr val="accent3"/>
                </a:solidFill>
              </a:rPr>
              <a:t>₽</a:t>
            </a:r>
            <a:endParaRPr lang="en-US" sz="1100" b="1" dirty="0">
              <a:solidFill>
                <a:schemeClr val="accent3"/>
              </a:solidFill>
            </a:endParaRPr>
          </a:p>
          <a:p>
            <a:pPr font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Полученное в 2017 снижение затрат по 17 скважинам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887830" y="2662348"/>
            <a:ext cx="68580" cy="622725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6399" y="2067694"/>
            <a:ext cx="543946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252205" y="1520362"/>
            <a:ext cx="2628292" cy="43087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fontAlgn="ctr"/>
            <a:r>
              <a:rPr lang="ru-RU" sz="1100" b="1" dirty="0">
                <a:solidFill>
                  <a:schemeClr val="accent3"/>
                </a:solidFill>
              </a:rPr>
              <a:t>Новые элементы технологий ГРП и интенсификации для </a:t>
            </a:r>
            <a:r>
              <a:rPr lang="ru-RU" sz="1100" b="1" dirty="0" err="1">
                <a:solidFill>
                  <a:schemeClr val="accent3"/>
                </a:solidFill>
              </a:rPr>
              <a:t>бажена</a:t>
            </a:r>
            <a:endParaRPr lang="sk-SK" sz="1100" b="1" dirty="0">
              <a:solidFill>
                <a:schemeClr val="accent3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77410" y="1475879"/>
            <a:ext cx="79000" cy="495387"/>
          </a:xfrm>
          <a:prstGeom prst="rect">
            <a:avLst/>
          </a:prstGeom>
          <a:pattFill prst="dkUpDiag">
            <a:fgClr>
              <a:schemeClr val="accent3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06508" y="1483124"/>
            <a:ext cx="1645612" cy="625800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3"/>
                </a:solidFill>
              </a:rPr>
              <a:t>10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%</a:t>
            </a:r>
          </a:p>
          <a:p>
            <a:pPr lvl="0"/>
            <a:r>
              <a:rPr lang="ru-RU" sz="900" dirty="0">
                <a:solidFill>
                  <a:srgbClr val="706F6F"/>
                </a:solidFill>
              </a:rPr>
              <a:t>снижение  стоимости скважин на </a:t>
            </a:r>
            <a:r>
              <a:rPr lang="ru-RU" sz="900" dirty="0" err="1" smtClean="0">
                <a:solidFill>
                  <a:srgbClr val="706F6F"/>
                </a:solidFill>
              </a:rPr>
              <a:t>бажен</a:t>
            </a:r>
            <a:endParaRPr lang="ru-RU" sz="900" dirty="0">
              <a:solidFill>
                <a:srgbClr val="706F6F"/>
              </a:solidFill>
            </a:endParaRPr>
          </a:p>
        </p:txBody>
      </p:sp>
      <p:sp>
        <p:nvSpPr>
          <p:cNvPr id="54" name="Заголовок 59"/>
          <p:cNvSpPr txBox="1">
            <a:spLocks/>
          </p:cNvSpPr>
          <p:nvPr/>
        </p:nvSpPr>
        <p:spPr>
          <a:xfrm>
            <a:off x="288246" y="171757"/>
            <a:ext cx="4318490" cy="584763"/>
          </a:xfrm>
          <a:prstGeom prst="rect">
            <a:avLst/>
          </a:prstGeom>
          <a:noFill/>
        </p:spPr>
        <p:txBody>
          <a:bodyPr vert="horz" wrap="none" lIns="0" tIns="45714" rIns="0" bIns="45714" rtlCol="0" anchor="b" anchorCtr="0">
            <a:spAutoFit/>
          </a:bodyPr>
          <a:lstStyle>
            <a:lvl1pPr algn="l" defTabSz="914265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600" b="1" dirty="0" smtClean="0">
                <a:latin typeface="Arial Narrow" panose="020B0606020202030204" pitchFamily="34" charset="0"/>
              </a:rPr>
              <a:t>Технологическая стратегия ПАО «Газпром нефть»</a:t>
            </a:r>
          </a:p>
          <a:p>
            <a:r>
              <a:rPr lang="ru-RU" sz="16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Приоритетные технологии 2018 года</a:t>
            </a:r>
            <a:endParaRPr lang="ru-RU" sz="16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/>
          <p:cNvSpPr txBox="1"/>
          <p:nvPr/>
        </p:nvSpPr>
        <p:spPr>
          <a:xfrm>
            <a:off x="290456" y="195538"/>
            <a:ext cx="4294445" cy="584763"/>
          </a:xfrm>
          <a:prstGeom prst="rect">
            <a:avLst/>
          </a:prstGeom>
          <a:noFill/>
        </p:spPr>
        <p:txBody>
          <a:bodyPr wrap="none" lIns="0" tIns="45714" rIns="0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Технологическая стратегия ПАО «Газпром нефть»</a:t>
            </a:r>
          </a:p>
          <a:p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</a:rPr>
              <a:t>Подход к управлению технологическим развитием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644033" y="843558"/>
            <a:ext cx="4320001" cy="3888432"/>
            <a:chOff x="4644007" y="843558"/>
            <a:chExt cx="4320001" cy="38884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44008" y="987574"/>
              <a:ext cx="4320000" cy="3744416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ятиугольник 17"/>
            <p:cNvSpPr/>
            <p:nvPr/>
          </p:nvSpPr>
          <p:spPr>
            <a:xfrm rot="5400000">
              <a:off x="6562138" y="-1074573"/>
              <a:ext cx="483737" cy="4320000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888" algn="ctr">
                <a:spcBef>
                  <a:spcPts val="600"/>
                </a:spcBef>
              </a:pPr>
              <a:r>
                <a:rPr lang="ru-RU" sz="1000" b="1" dirty="0">
                  <a:solidFill>
                    <a:schemeClr val="accent1"/>
                  </a:solidFill>
                </a:rPr>
                <a:t>ПРОЕКТНЫЙ ПОДХОД</a:t>
              </a:r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674" y="1491630"/>
              <a:ext cx="4140806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07504" y="843558"/>
            <a:ext cx="4320000" cy="3888432"/>
            <a:chOff x="179512" y="843558"/>
            <a:chExt cx="4320000" cy="38884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79512" y="987574"/>
              <a:ext cx="4320000" cy="3744416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 rot="5400000">
              <a:off x="2097643" y="-1074573"/>
              <a:ext cx="483737" cy="4320000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888" algn="ctr">
                <a:spcBef>
                  <a:spcPts val="600"/>
                </a:spcBef>
              </a:pPr>
              <a:r>
                <a:rPr lang="ru-RU" sz="1000" b="1" dirty="0">
                  <a:solidFill>
                    <a:schemeClr val="accent1"/>
                  </a:solidFill>
                </a:rPr>
                <a:t>СИСТЕМА ТЕХНОЛОГИЧЕСКОГО МЕНЕДЖМЕНТА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7283" y="4155928"/>
              <a:ext cx="41254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>
                  <a:solidFill>
                    <a:schemeClr val="accent1"/>
                  </a:solidFill>
                </a:rPr>
                <a:t>РАЗРАБОТАНА СИСТЕМА УПРАВЛЕНИЯ ТЕХНОЛОГИЯМИ В ПАО «ГАЗПРОМ НЕФТЬ», ПОЗВОЛЯЮЩАЯ ОСУЩЕСТВЛЯТЬ ЗАПУСК, МОНИТОРИНГ И ОЦЕНКУ ЭФФЕКТИВНОСТИ ТЕХНОЛОГИЧЕСКИХ ПРОЕКТОВ</a:t>
              </a:r>
            </a:p>
          </p:txBody>
        </p: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83" y="1491630"/>
              <a:ext cx="4104456" cy="255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" name="Полилиния 91"/>
          <p:cNvSpPr/>
          <p:nvPr/>
        </p:nvSpPr>
        <p:spPr>
          <a:xfrm>
            <a:off x="4340825" y="1274220"/>
            <a:ext cx="303275" cy="2953714"/>
          </a:xfrm>
          <a:custGeom>
            <a:avLst/>
            <a:gdLst>
              <a:gd name="connsiteX0" fmla="*/ 0 w 635000"/>
              <a:gd name="connsiteY0" fmla="*/ 0 h 2743200"/>
              <a:gd name="connsiteX1" fmla="*/ 635000 w 635000"/>
              <a:gd name="connsiteY1" fmla="*/ 1384300 h 2743200"/>
              <a:gd name="connsiteX2" fmla="*/ 12700 w 6350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2743200">
                <a:moveTo>
                  <a:pt x="0" y="0"/>
                </a:moveTo>
                <a:lnTo>
                  <a:pt x="635000" y="1384300"/>
                </a:lnTo>
                <a:lnTo>
                  <a:pt x="12700" y="2743200"/>
                </a:lnTo>
              </a:path>
            </a:pathLst>
          </a:custGeom>
          <a:noFill/>
          <a:ln w="76200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3" descr="http://images.wikia.com/logopedia/images/8/80/Shell_logo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/>
          <a:stretch/>
        </p:blipFill>
        <p:spPr bwMode="auto">
          <a:xfrm>
            <a:off x="7509639" y="1097863"/>
            <a:ext cx="545824" cy="2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484" y="843558"/>
            <a:ext cx="1151325" cy="4267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26896" r="19225" b="46094"/>
          <a:stretch/>
        </p:blipFill>
        <p:spPr>
          <a:xfrm>
            <a:off x="5329821" y="1097766"/>
            <a:ext cx="1012816" cy="155081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245517" y="1312999"/>
            <a:ext cx="6210689" cy="762308"/>
          </a:xfrm>
          <a:custGeom>
            <a:avLst/>
            <a:gdLst>
              <a:gd name="connsiteX0" fmla="*/ 0 w 8447315"/>
              <a:gd name="connsiteY0" fmla="*/ 1807028 h 1807028"/>
              <a:gd name="connsiteX1" fmla="*/ 0 w 8447315"/>
              <a:gd name="connsiteY1" fmla="*/ 914400 h 1807028"/>
              <a:gd name="connsiteX2" fmla="*/ 4049486 w 8447315"/>
              <a:gd name="connsiteY2" fmla="*/ 0 h 1807028"/>
              <a:gd name="connsiteX3" fmla="*/ 8447315 w 8447315"/>
              <a:gd name="connsiteY3" fmla="*/ 707571 h 1807028"/>
              <a:gd name="connsiteX4" fmla="*/ 8447315 w 8447315"/>
              <a:gd name="connsiteY4" fmla="*/ 1654628 h 1807028"/>
              <a:gd name="connsiteX5" fmla="*/ 4256315 w 8447315"/>
              <a:gd name="connsiteY5" fmla="*/ 1219200 h 1807028"/>
              <a:gd name="connsiteX6" fmla="*/ 0 w 8447315"/>
              <a:gd name="connsiteY6" fmla="*/ 1807028 h 1807028"/>
              <a:gd name="connsiteX0" fmla="*/ 0 w 8447315"/>
              <a:gd name="connsiteY0" fmla="*/ 1807028 h 1810016"/>
              <a:gd name="connsiteX1" fmla="*/ 0 w 8447315"/>
              <a:gd name="connsiteY1" fmla="*/ 914400 h 1810016"/>
              <a:gd name="connsiteX2" fmla="*/ 4049486 w 8447315"/>
              <a:gd name="connsiteY2" fmla="*/ 0 h 1810016"/>
              <a:gd name="connsiteX3" fmla="*/ 8447315 w 8447315"/>
              <a:gd name="connsiteY3" fmla="*/ 707571 h 1810016"/>
              <a:gd name="connsiteX4" fmla="*/ 8447315 w 8447315"/>
              <a:gd name="connsiteY4" fmla="*/ 1654628 h 1810016"/>
              <a:gd name="connsiteX5" fmla="*/ 4256315 w 8447315"/>
              <a:gd name="connsiteY5" fmla="*/ 1219200 h 1810016"/>
              <a:gd name="connsiteX6" fmla="*/ 0 w 8447315"/>
              <a:gd name="connsiteY6" fmla="*/ 1807028 h 1810016"/>
              <a:gd name="connsiteX0" fmla="*/ 0 w 8447315"/>
              <a:gd name="connsiteY0" fmla="*/ 1808836 h 1811824"/>
              <a:gd name="connsiteX1" fmla="*/ 0 w 8447315"/>
              <a:gd name="connsiteY1" fmla="*/ 916208 h 1811824"/>
              <a:gd name="connsiteX2" fmla="*/ 4049486 w 8447315"/>
              <a:gd name="connsiteY2" fmla="*/ 1808 h 1811824"/>
              <a:gd name="connsiteX3" fmla="*/ 8447315 w 8447315"/>
              <a:gd name="connsiteY3" fmla="*/ 709379 h 1811824"/>
              <a:gd name="connsiteX4" fmla="*/ 8447315 w 8447315"/>
              <a:gd name="connsiteY4" fmla="*/ 1656436 h 1811824"/>
              <a:gd name="connsiteX5" fmla="*/ 4256315 w 8447315"/>
              <a:gd name="connsiteY5" fmla="*/ 1221008 h 1811824"/>
              <a:gd name="connsiteX6" fmla="*/ 0 w 8447315"/>
              <a:gd name="connsiteY6" fmla="*/ 1808836 h 1811824"/>
              <a:gd name="connsiteX0" fmla="*/ 0 w 8447315"/>
              <a:gd name="connsiteY0" fmla="*/ 1808836 h 1811824"/>
              <a:gd name="connsiteX1" fmla="*/ 0 w 8447315"/>
              <a:gd name="connsiteY1" fmla="*/ 916208 h 1811824"/>
              <a:gd name="connsiteX2" fmla="*/ 4049486 w 8447315"/>
              <a:gd name="connsiteY2" fmla="*/ 1808 h 1811824"/>
              <a:gd name="connsiteX3" fmla="*/ 8447315 w 8447315"/>
              <a:gd name="connsiteY3" fmla="*/ 709379 h 1811824"/>
              <a:gd name="connsiteX4" fmla="*/ 8447315 w 8447315"/>
              <a:gd name="connsiteY4" fmla="*/ 1656436 h 1811824"/>
              <a:gd name="connsiteX5" fmla="*/ 4256315 w 8447315"/>
              <a:gd name="connsiteY5" fmla="*/ 1221008 h 1811824"/>
              <a:gd name="connsiteX6" fmla="*/ 0 w 8447315"/>
              <a:gd name="connsiteY6" fmla="*/ 1808836 h 1811824"/>
              <a:gd name="connsiteX0" fmla="*/ 0 w 8447315"/>
              <a:gd name="connsiteY0" fmla="*/ 1808836 h 1808836"/>
              <a:gd name="connsiteX1" fmla="*/ 0 w 8447315"/>
              <a:gd name="connsiteY1" fmla="*/ 916208 h 1808836"/>
              <a:gd name="connsiteX2" fmla="*/ 4049486 w 8447315"/>
              <a:gd name="connsiteY2" fmla="*/ 1808 h 1808836"/>
              <a:gd name="connsiteX3" fmla="*/ 8447315 w 8447315"/>
              <a:gd name="connsiteY3" fmla="*/ 709379 h 1808836"/>
              <a:gd name="connsiteX4" fmla="*/ 8447315 w 8447315"/>
              <a:gd name="connsiteY4" fmla="*/ 1656436 h 1808836"/>
              <a:gd name="connsiteX5" fmla="*/ 4256315 w 8447315"/>
              <a:gd name="connsiteY5" fmla="*/ 1221008 h 1808836"/>
              <a:gd name="connsiteX6" fmla="*/ 0 w 8447315"/>
              <a:gd name="connsiteY6" fmla="*/ 1808836 h 1808836"/>
              <a:gd name="connsiteX0" fmla="*/ 0 w 8447315"/>
              <a:gd name="connsiteY0" fmla="*/ 1808836 h 1808836"/>
              <a:gd name="connsiteX1" fmla="*/ 0 w 8447315"/>
              <a:gd name="connsiteY1" fmla="*/ 916208 h 1808836"/>
              <a:gd name="connsiteX2" fmla="*/ 4049486 w 8447315"/>
              <a:gd name="connsiteY2" fmla="*/ 1808 h 1808836"/>
              <a:gd name="connsiteX3" fmla="*/ 8447315 w 8447315"/>
              <a:gd name="connsiteY3" fmla="*/ 709379 h 1808836"/>
              <a:gd name="connsiteX4" fmla="*/ 8447315 w 8447315"/>
              <a:gd name="connsiteY4" fmla="*/ 1656436 h 1808836"/>
              <a:gd name="connsiteX5" fmla="*/ 4038601 w 8447315"/>
              <a:gd name="connsiteY5" fmla="*/ 1199236 h 1808836"/>
              <a:gd name="connsiteX6" fmla="*/ 0 w 8447315"/>
              <a:gd name="connsiteY6" fmla="*/ 1808836 h 1808836"/>
              <a:gd name="connsiteX0" fmla="*/ 0 w 8447315"/>
              <a:gd name="connsiteY0" fmla="*/ 1808836 h 1808836"/>
              <a:gd name="connsiteX1" fmla="*/ 0 w 8447315"/>
              <a:gd name="connsiteY1" fmla="*/ 916208 h 1808836"/>
              <a:gd name="connsiteX2" fmla="*/ 4049486 w 8447315"/>
              <a:gd name="connsiteY2" fmla="*/ 1808 h 1808836"/>
              <a:gd name="connsiteX3" fmla="*/ 8447315 w 8447315"/>
              <a:gd name="connsiteY3" fmla="*/ 709379 h 1808836"/>
              <a:gd name="connsiteX4" fmla="*/ 8447315 w 8447315"/>
              <a:gd name="connsiteY4" fmla="*/ 1656436 h 1808836"/>
              <a:gd name="connsiteX5" fmla="*/ 4038601 w 8447315"/>
              <a:gd name="connsiteY5" fmla="*/ 1199236 h 1808836"/>
              <a:gd name="connsiteX6" fmla="*/ 0 w 8447315"/>
              <a:gd name="connsiteY6" fmla="*/ 1808836 h 1808836"/>
              <a:gd name="connsiteX0" fmla="*/ 0 w 8447315"/>
              <a:gd name="connsiteY0" fmla="*/ 1808836 h 1808836"/>
              <a:gd name="connsiteX1" fmla="*/ 0 w 8447315"/>
              <a:gd name="connsiteY1" fmla="*/ 916208 h 1808836"/>
              <a:gd name="connsiteX2" fmla="*/ 4049486 w 8447315"/>
              <a:gd name="connsiteY2" fmla="*/ 1808 h 1808836"/>
              <a:gd name="connsiteX3" fmla="*/ 8447315 w 8447315"/>
              <a:gd name="connsiteY3" fmla="*/ 709379 h 1808836"/>
              <a:gd name="connsiteX4" fmla="*/ 8447315 w 8447315"/>
              <a:gd name="connsiteY4" fmla="*/ 1656436 h 1808836"/>
              <a:gd name="connsiteX5" fmla="*/ 4038601 w 8447315"/>
              <a:gd name="connsiteY5" fmla="*/ 1199236 h 1808836"/>
              <a:gd name="connsiteX6" fmla="*/ 0 w 8447315"/>
              <a:gd name="connsiteY6" fmla="*/ 1808836 h 1808836"/>
              <a:gd name="connsiteX0" fmla="*/ 10886 w 8458201"/>
              <a:gd name="connsiteY0" fmla="*/ 1817111 h 1817111"/>
              <a:gd name="connsiteX1" fmla="*/ 0 w 8458201"/>
              <a:gd name="connsiteY1" fmla="*/ 1251054 h 1817111"/>
              <a:gd name="connsiteX2" fmla="*/ 4060372 w 8458201"/>
              <a:gd name="connsiteY2" fmla="*/ 10083 h 1817111"/>
              <a:gd name="connsiteX3" fmla="*/ 8458201 w 8458201"/>
              <a:gd name="connsiteY3" fmla="*/ 717654 h 1817111"/>
              <a:gd name="connsiteX4" fmla="*/ 8458201 w 8458201"/>
              <a:gd name="connsiteY4" fmla="*/ 1664711 h 1817111"/>
              <a:gd name="connsiteX5" fmla="*/ 4049487 w 8458201"/>
              <a:gd name="connsiteY5" fmla="*/ 1207511 h 1817111"/>
              <a:gd name="connsiteX6" fmla="*/ 10886 w 8458201"/>
              <a:gd name="connsiteY6" fmla="*/ 1817111 h 1817111"/>
              <a:gd name="connsiteX0" fmla="*/ 10886 w 8458201"/>
              <a:gd name="connsiteY0" fmla="*/ 2230768 h 2230768"/>
              <a:gd name="connsiteX1" fmla="*/ 0 w 8458201"/>
              <a:gd name="connsiteY1" fmla="*/ 1251054 h 2230768"/>
              <a:gd name="connsiteX2" fmla="*/ 4060372 w 8458201"/>
              <a:gd name="connsiteY2" fmla="*/ 10083 h 2230768"/>
              <a:gd name="connsiteX3" fmla="*/ 8458201 w 8458201"/>
              <a:gd name="connsiteY3" fmla="*/ 717654 h 2230768"/>
              <a:gd name="connsiteX4" fmla="*/ 8458201 w 8458201"/>
              <a:gd name="connsiteY4" fmla="*/ 1664711 h 2230768"/>
              <a:gd name="connsiteX5" fmla="*/ 4049487 w 8458201"/>
              <a:gd name="connsiteY5" fmla="*/ 1207511 h 2230768"/>
              <a:gd name="connsiteX6" fmla="*/ 10886 w 8458201"/>
              <a:gd name="connsiteY6" fmla="*/ 2230768 h 2230768"/>
              <a:gd name="connsiteX0" fmla="*/ 0 w 8447315"/>
              <a:gd name="connsiteY0" fmla="*/ 2227131 h 2227131"/>
              <a:gd name="connsiteX1" fmla="*/ 293914 w 8447315"/>
              <a:gd name="connsiteY1" fmla="*/ 1127674 h 2227131"/>
              <a:gd name="connsiteX2" fmla="*/ 4049486 w 8447315"/>
              <a:gd name="connsiteY2" fmla="*/ 6446 h 2227131"/>
              <a:gd name="connsiteX3" fmla="*/ 8447315 w 8447315"/>
              <a:gd name="connsiteY3" fmla="*/ 714017 h 2227131"/>
              <a:gd name="connsiteX4" fmla="*/ 8447315 w 8447315"/>
              <a:gd name="connsiteY4" fmla="*/ 1661074 h 2227131"/>
              <a:gd name="connsiteX5" fmla="*/ 4038601 w 8447315"/>
              <a:gd name="connsiteY5" fmla="*/ 1203874 h 2227131"/>
              <a:gd name="connsiteX6" fmla="*/ 0 w 8447315"/>
              <a:gd name="connsiteY6" fmla="*/ 2227131 h 2227131"/>
              <a:gd name="connsiteX0" fmla="*/ 0 w 8218715"/>
              <a:gd name="connsiteY0" fmla="*/ 2227131 h 2227131"/>
              <a:gd name="connsiteX1" fmla="*/ 65314 w 8218715"/>
              <a:gd name="connsiteY1" fmla="*/ 1127674 h 2227131"/>
              <a:gd name="connsiteX2" fmla="*/ 3820886 w 8218715"/>
              <a:gd name="connsiteY2" fmla="*/ 6446 h 2227131"/>
              <a:gd name="connsiteX3" fmla="*/ 8218715 w 8218715"/>
              <a:gd name="connsiteY3" fmla="*/ 714017 h 2227131"/>
              <a:gd name="connsiteX4" fmla="*/ 8218715 w 8218715"/>
              <a:gd name="connsiteY4" fmla="*/ 1661074 h 2227131"/>
              <a:gd name="connsiteX5" fmla="*/ 3810001 w 8218715"/>
              <a:gd name="connsiteY5" fmla="*/ 1203874 h 2227131"/>
              <a:gd name="connsiteX6" fmla="*/ 0 w 8218715"/>
              <a:gd name="connsiteY6" fmla="*/ 2227131 h 2227131"/>
              <a:gd name="connsiteX0" fmla="*/ 76200 w 8153401"/>
              <a:gd name="connsiteY0" fmla="*/ 2129159 h 2129159"/>
              <a:gd name="connsiteX1" fmla="*/ 0 w 8153401"/>
              <a:gd name="connsiteY1" fmla="*/ 1127674 h 2129159"/>
              <a:gd name="connsiteX2" fmla="*/ 3755572 w 8153401"/>
              <a:gd name="connsiteY2" fmla="*/ 6446 h 2129159"/>
              <a:gd name="connsiteX3" fmla="*/ 8153401 w 8153401"/>
              <a:gd name="connsiteY3" fmla="*/ 714017 h 2129159"/>
              <a:gd name="connsiteX4" fmla="*/ 8153401 w 8153401"/>
              <a:gd name="connsiteY4" fmla="*/ 1661074 h 2129159"/>
              <a:gd name="connsiteX5" fmla="*/ 3744687 w 8153401"/>
              <a:gd name="connsiteY5" fmla="*/ 1203874 h 2129159"/>
              <a:gd name="connsiteX6" fmla="*/ 76200 w 8153401"/>
              <a:gd name="connsiteY6" fmla="*/ 2129159 h 2129159"/>
              <a:gd name="connsiteX0" fmla="*/ 0 w 8077201"/>
              <a:gd name="connsiteY0" fmla="*/ 2128860 h 2128860"/>
              <a:gd name="connsiteX1" fmla="*/ 21772 w 8077201"/>
              <a:gd name="connsiteY1" fmla="*/ 1116489 h 2128860"/>
              <a:gd name="connsiteX2" fmla="*/ 3679372 w 8077201"/>
              <a:gd name="connsiteY2" fmla="*/ 6147 h 2128860"/>
              <a:gd name="connsiteX3" fmla="*/ 8077201 w 8077201"/>
              <a:gd name="connsiteY3" fmla="*/ 713718 h 2128860"/>
              <a:gd name="connsiteX4" fmla="*/ 8077201 w 8077201"/>
              <a:gd name="connsiteY4" fmla="*/ 1660775 h 2128860"/>
              <a:gd name="connsiteX5" fmla="*/ 3668487 w 8077201"/>
              <a:gd name="connsiteY5" fmla="*/ 1203575 h 2128860"/>
              <a:gd name="connsiteX6" fmla="*/ 0 w 8077201"/>
              <a:gd name="connsiteY6" fmla="*/ 2128860 h 2128860"/>
              <a:gd name="connsiteX0" fmla="*/ 0 w 8077201"/>
              <a:gd name="connsiteY0" fmla="*/ 2131750 h 2131750"/>
              <a:gd name="connsiteX1" fmla="*/ 21772 w 8077201"/>
              <a:gd name="connsiteY1" fmla="*/ 1119379 h 2131750"/>
              <a:gd name="connsiteX2" fmla="*/ 3679372 w 8077201"/>
              <a:gd name="connsiteY2" fmla="*/ 9037 h 2131750"/>
              <a:gd name="connsiteX3" fmla="*/ 8077201 w 8077201"/>
              <a:gd name="connsiteY3" fmla="*/ 716608 h 2131750"/>
              <a:gd name="connsiteX4" fmla="*/ 8077201 w 8077201"/>
              <a:gd name="connsiteY4" fmla="*/ 1663665 h 2131750"/>
              <a:gd name="connsiteX5" fmla="*/ 3668487 w 8077201"/>
              <a:gd name="connsiteY5" fmla="*/ 1206465 h 2131750"/>
              <a:gd name="connsiteX6" fmla="*/ 0 w 8077201"/>
              <a:gd name="connsiteY6" fmla="*/ 2131750 h 2131750"/>
              <a:gd name="connsiteX0" fmla="*/ 0 w 8077201"/>
              <a:gd name="connsiteY0" fmla="*/ 2131750 h 2131750"/>
              <a:gd name="connsiteX1" fmla="*/ 21772 w 8077201"/>
              <a:gd name="connsiteY1" fmla="*/ 1119379 h 2131750"/>
              <a:gd name="connsiteX2" fmla="*/ 3679372 w 8077201"/>
              <a:gd name="connsiteY2" fmla="*/ 9037 h 2131750"/>
              <a:gd name="connsiteX3" fmla="*/ 8077201 w 8077201"/>
              <a:gd name="connsiteY3" fmla="*/ 716608 h 2131750"/>
              <a:gd name="connsiteX4" fmla="*/ 8055430 w 8077201"/>
              <a:gd name="connsiteY4" fmla="*/ 1750750 h 2131750"/>
              <a:gd name="connsiteX5" fmla="*/ 3668487 w 8077201"/>
              <a:gd name="connsiteY5" fmla="*/ 1206465 h 2131750"/>
              <a:gd name="connsiteX6" fmla="*/ 0 w 8077201"/>
              <a:gd name="connsiteY6" fmla="*/ 2131750 h 2131750"/>
              <a:gd name="connsiteX0" fmla="*/ 0 w 8077201"/>
              <a:gd name="connsiteY0" fmla="*/ 2131750 h 2131750"/>
              <a:gd name="connsiteX1" fmla="*/ 21772 w 8077201"/>
              <a:gd name="connsiteY1" fmla="*/ 1119379 h 2131750"/>
              <a:gd name="connsiteX2" fmla="*/ 3679372 w 8077201"/>
              <a:gd name="connsiteY2" fmla="*/ 9037 h 2131750"/>
              <a:gd name="connsiteX3" fmla="*/ 8077201 w 8077201"/>
              <a:gd name="connsiteY3" fmla="*/ 716608 h 2131750"/>
              <a:gd name="connsiteX4" fmla="*/ 8055430 w 8077201"/>
              <a:gd name="connsiteY4" fmla="*/ 1750750 h 2131750"/>
              <a:gd name="connsiteX5" fmla="*/ 3668487 w 8077201"/>
              <a:gd name="connsiteY5" fmla="*/ 1206465 h 2131750"/>
              <a:gd name="connsiteX6" fmla="*/ 0 w 8077201"/>
              <a:gd name="connsiteY6" fmla="*/ 2131750 h 2131750"/>
              <a:gd name="connsiteX0" fmla="*/ 0 w 8077201"/>
              <a:gd name="connsiteY0" fmla="*/ 2131750 h 2131750"/>
              <a:gd name="connsiteX1" fmla="*/ 21772 w 8077201"/>
              <a:gd name="connsiteY1" fmla="*/ 1119379 h 2131750"/>
              <a:gd name="connsiteX2" fmla="*/ 3679372 w 8077201"/>
              <a:gd name="connsiteY2" fmla="*/ 9037 h 2131750"/>
              <a:gd name="connsiteX3" fmla="*/ 8077201 w 8077201"/>
              <a:gd name="connsiteY3" fmla="*/ 716608 h 2131750"/>
              <a:gd name="connsiteX4" fmla="*/ 8055430 w 8077201"/>
              <a:gd name="connsiteY4" fmla="*/ 1750750 h 2131750"/>
              <a:gd name="connsiteX5" fmla="*/ 3668487 w 8077201"/>
              <a:gd name="connsiteY5" fmla="*/ 1206465 h 2131750"/>
              <a:gd name="connsiteX6" fmla="*/ 0 w 8077201"/>
              <a:gd name="connsiteY6" fmla="*/ 2131750 h 2131750"/>
              <a:gd name="connsiteX0" fmla="*/ 0 w 8077201"/>
              <a:gd name="connsiteY0" fmla="*/ 2238621 h 2238621"/>
              <a:gd name="connsiteX1" fmla="*/ 21772 w 8077201"/>
              <a:gd name="connsiteY1" fmla="*/ 1226250 h 2238621"/>
              <a:gd name="connsiteX2" fmla="*/ 4060372 w 8077201"/>
              <a:gd name="connsiteY2" fmla="*/ 7051 h 2238621"/>
              <a:gd name="connsiteX3" fmla="*/ 8077201 w 8077201"/>
              <a:gd name="connsiteY3" fmla="*/ 823479 h 2238621"/>
              <a:gd name="connsiteX4" fmla="*/ 8055430 w 8077201"/>
              <a:gd name="connsiteY4" fmla="*/ 1857621 h 2238621"/>
              <a:gd name="connsiteX5" fmla="*/ 3668487 w 8077201"/>
              <a:gd name="connsiteY5" fmla="*/ 1313336 h 2238621"/>
              <a:gd name="connsiteX6" fmla="*/ 0 w 8077201"/>
              <a:gd name="connsiteY6" fmla="*/ 2238621 h 2238621"/>
              <a:gd name="connsiteX0" fmla="*/ 0 w 8077201"/>
              <a:gd name="connsiteY0" fmla="*/ 2238621 h 2238621"/>
              <a:gd name="connsiteX1" fmla="*/ 21772 w 8077201"/>
              <a:gd name="connsiteY1" fmla="*/ 1226250 h 2238621"/>
              <a:gd name="connsiteX2" fmla="*/ 4060372 w 8077201"/>
              <a:gd name="connsiteY2" fmla="*/ 7051 h 2238621"/>
              <a:gd name="connsiteX3" fmla="*/ 8077201 w 8077201"/>
              <a:gd name="connsiteY3" fmla="*/ 823479 h 2238621"/>
              <a:gd name="connsiteX4" fmla="*/ 8055430 w 8077201"/>
              <a:gd name="connsiteY4" fmla="*/ 1857621 h 2238621"/>
              <a:gd name="connsiteX5" fmla="*/ 3668487 w 8077201"/>
              <a:gd name="connsiteY5" fmla="*/ 1313336 h 2238621"/>
              <a:gd name="connsiteX6" fmla="*/ 0 w 8077201"/>
              <a:gd name="connsiteY6" fmla="*/ 2238621 h 2238621"/>
              <a:gd name="connsiteX0" fmla="*/ 0 w 8077201"/>
              <a:gd name="connsiteY0" fmla="*/ 2238621 h 2238621"/>
              <a:gd name="connsiteX1" fmla="*/ 21772 w 8077201"/>
              <a:gd name="connsiteY1" fmla="*/ 1226250 h 2238621"/>
              <a:gd name="connsiteX2" fmla="*/ 4060372 w 8077201"/>
              <a:gd name="connsiteY2" fmla="*/ 7051 h 2238621"/>
              <a:gd name="connsiteX3" fmla="*/ 8077201 w 8077201"/>
              <a:gd name="connsiteY3" fmla="*/ 823479 h 2238621"/>
              <a:gd name="connsiteX4" fmla="*/ 8055430 w 8077201"/>
              <a:gd name="connsiteY4" fmla="*/ 1857621 h 2238621"/>
              <a:gd name="connsiteX5" fmla="*/ 4114802 w 8077201"/>
              <a:gd name="connsiteY5" fmla="*/ 1182708 h 2238621"/>
              <a:gd name="connsiteX6" fmla="*/ 0 w 8077201"/>
              <a:gd name="connsiteY6" fmla="*/ 2238621 h 2238621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55430 w 8077201"/>
              <a:gd name="connsiteY4" fmla="*/ 1851009 h 2232009"/>
              <a:gd name="connsiteX5" fmla="*/ 4114802 w 8077201"/>
              <a:gd name="connsiteY5" fmla="*/ 1176096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55430 w 8077201"/>
              <a:gd name="connsiteY4" fmla="*/ 1851009 h 2232009"/>
              <a:gd name="connsiteX5" fmla="*/ 4114802 w 8077201"/>
              <a:gd name="connsiteY5" fmla="*/ 1176096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55430 w 8077201"/>
              <a:gd name="connsiteY4" fmla="*/ 1851009 h 2232009"/>
              <a:gd name="connsiteX5" fmla="*/ 4071259 w 8077201"/>
              <a:gd name="connsiteY5" fmla="*/ 1121667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71259 w 8077201"/>
              <a:gd name="connsiteY5" fmla="*/ 1121667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71259 w 8077201"/>
              <a:gd name="connsiteY5" fmla="*/ 1121667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71259 w 8077201"/>
              <a:gd name="connsiteY5" fmla="*/ 1121667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27717 w 8077201"/>
              <a:gd name="connsiteY5" fmla="*/ 1001924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27717 w 8077201"/>
              <a:gd name="connsiteY5" fmla="*/ 1001924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27717 w 8077201"/>
              <a:gd name="connsiteY5" fmla="*/ 1001924 h 2232009"/>
              <a:gd name="connsiteX6" fmla="*/ 0 w 8077201"/>
              <a:gd name="connsiteY6" fmla="*/ 2232009 h 2232009"/>
              <a:gd name="connsiteX0" fmla="*/ 0 w 8077201"/>
              <a:gd name="connsiteY0" fmla="*/ 2232009 h 2232009"/>
              <a:gd name="connsiteX1" fmla="*/ 21772 w 8077201"/>
              <a:gd name="connsiteY1" fmla="*/ 1219638 h 2232009"/>
              <a:gd name="connsiteX2" fmla="*/ 4060372 w 8077201"/>
              <a:gd name="connsiteY2" fmla="*/ 439 h 2232009"/>
              <a:gd name="connsiteX3" fmla="*/ 8077201 w 8077201"/>
              <a:gd name="connsiteY3" fmla="*/ 816867 h 2232009"/>
              <a:gd name="connsiteX4" fmla="*/ 8011887 w 8077201"/>
              <a:gd name="connsiteY4" fmla="*/ 1948980 h 2232009"/>
              <a:gd name="connsiteX5" fmla="*/ 4027717 w 8077201"/>
              <a:gd name="connsiteY5" fmla="*/ 1001924 h 2232009"/>
              <a:gd name="connsiteX6" fmla="*/ 0 w 8077201"/>
              <a:gd name="connsiteY6" fmla="*/ 2232009 h 2232009"/>
              <a:gd name="connsiteX0" fmla="*/ 0 w 8077201"/>
              <a:gd name="connsiteY0" fmla="*/ 2362565 h 2362565"/>
              <a:gd name="connsiteX1" fmla="*/ 21772 w 8077201"/>
              <a:gd name="connsiteY1" fmla="*/ 1350194 h 2362565"/>
              <a:gd name="connsiteX2" fmla="*/ 4071258 w 8077201"/>
              <a:gd name="connsiteY2" fmla="*/ 367 h 2362565"/>
              <a:gd name="connsiteX3" fmla="*/ 8077201 w 8077201"/>
              <a:gd name="connsiteY3" fmla="*/ 947423 h 2362565"/>
              <a:gd name="connsiteX4" fmla="*/ 8011887 w 8077201"/>
              <a:gd name="connsiteY4" fmla="*/ 2079536 h 2362565"/>
              <a:gd name="connsiteX5" fmla="*/ 4027717 w 8077201"/>
              <a:gd name="connsiteY5" fmla="*/ 1132480 h 2362565"/>
              <a:gd name="connsiteX6" fmla="*/ 0 w 8077201"/>
              <a:gd name="connsiteY6" fmla="*/ 2362565 h 2362565"/>
              <a:gd name="connsiteX0" fmla="*/ 0 w 8077201"/>
              <a:gd name="connsiteY0" fmla="*/ 2362565 h 2362565"/>
              <a:gd name="connsiteX1" fmla="*/ 21772 w 8077201"/>
              <a:gd name="connsiteY1" fmla="*/ 1350194 h 2362565"/>
              <a:gd name="connsiteX2" fmla="*/ 4071258 w 8077201"/>
              <a:gd name="connsiteY2" fmla="*/ 367 h 2362565"/>
              <a:gd name="connsiteX3" fmla="*/ 8077201 w 8077201"/>
              <a:gd name="connsiteY3" fmla="*/ 947423 h 2362565"/>
              <a:gd name="connsiteX4" fmla="*/ 8011887 w 8077201"/>
              <a:gd name="connsiteY4" fmla="*/ 2079536 h 2362565"/>
              <a:gd name="connsiteX5" fmla="*/ 4027717 w 8077201"/>
              <a:gd name="connsiteY5" fmla="*/ 969194 h 2362565"/>
              <a:gd name="connsiteX6" fmla="*/ 0 w 8077201"/>
              <a:gd name="connsiteY6" fmla="*/ 2362565 h 2362565"/>
              <a:gd name="connsiteX0" fmla="*/ 0 w 8077201"/>
              <a:gd name="connsiteY0" fmla="*/ 2362565 h 2362565"/>
              <a:gd name="connsiteX1" fmla="*/ 21772 w 8077201"/>
              <a:gd name="connsiteY1" fmla="*/ 1350194 h 2362565"/>
              <a:gd name="connsiteX2" fmla="*/ 4071258 w 8077201"/>
              <a:gd name="connsiteY2" fmla="*/ 367 h 2362565"/>
              <a:gd name="connsiteX3" fmla="*/ 8077201 w 8077201"/>
              <a:gd name="connsiteY3" fmla="*/ 947423 h 2362565"/>
              <a:gd name="connsiteX4" fmla="*/ 8011887 w 8077201"/>
              <a:gd name="connsiteY4" fmla="*/ 2079536 h 2362565"/>
              <a:gd name="connsiteX5" fmla="*/ 4027717 w 8077201"/>
              <a:gd name="connsiteY5" fmla="*/ 969194 h 2362565"/>
              <a:gd name="connsiteX6" fmla="*/ 0 w 8077201"/>
              <a:gd name="connsiteY6" fmla="*/ 2362565 h 2362565"/>
              <a:gd name="connsiteX0" fmla="*/ 0 w 8077201"/>
              <a:gd name="connsiteY0" fmla="*/ 2363056 h 2363056"/>
              <a:gd name="connsiteX1" fmla="*/ 21772 w 8077201"/>
              <a:gd name="connsiteY1" fmla="*/ 1350685 h 2363056"/>
              <a:gd name="connsiteX2" fmla="*/ 4071258 w 8077201"/>
              <a:gd name="connsiteY2" fmla="*/ 858 h 2363056"/>
              <a:gd name="connsiteX3" fmla="*/ 8077201 w 8077201"/>
              <a:gd name="connsiteY3" fmla="*/ 947914 h 2363056"/>
              <a:gd name="connsiteX4" fmla="*/ 8011887 w 8077201"/>
              <a:gd name="connsiteY4" fmla="*/ 2080027 h 2363056"/>
              <a:gd name="connsiteX5" fmla="*/ 4027717 w 8077201"/>
              <a:gd name="connsiteY5" fmla="*/ 969685 h 2363056"/>
              <a:gd name="connsiteX6" fmla="*/ 0 w 8077201"/>
              <a:gd name="connsiteY6" fmla="*/ 2363056 h 2363056"/>
              <a:gd name="connsiteX0" fmla="*/ 43542 w 8055429"/>
              <a:gd name="connsiteY0" fmla="*/ 2363056 h 2363056"/>
              <a:gd name="connsiteX1" fmla="*/ 0 w 8055429"/>
              <a:gd name="connsiteY1" fmla="*/ 1350685 h 2363056"/>
              <a:gd name="connsiteX2" fmla="*/ 4049486 w 8055429"/>
              <a:gd name="connsiteY2" fmla="*/ 858 h 2363056"/>
              <a:gd name="connsiteX3" fmla="*/ 8055429 w 8055429"/>
              <a:gd name="connsiteY3" fmla="*/ 947914 h 2363056"/>
              <a:gd name="connsiteX4" fmla="*/ 7990115 w 8055429"/>
              <a:gd name="connsiteY4" fmla="*/ 2080027 h 2363056"/>
              <a:gd name="connsiteX5" fmla="*/ 4005945 w 8055429"/>
              <a:gd name="connsiteY5" fmla="*/ 969685 h 2363056"/>
              <a:gd name="connsiteX6" fmla="*/ 43542 w 8055429"/>
              <a:gd name="connsiteY6" fmla="*/ 2363056 h 2363056"/>
              <a:gd name="connsiteX0" fmla="*/ 65313 w 8055429"/>
              <a:gd name="connsiteY0" fmla="*/ 2193819 h 2193819"/>
              <a:gd name="connsiteX1" fmla="*/ 0 w 8055429"/>
              <a:gd name="connsiteY1" fmla="*/ 1350685 h 2193819"/>
              <a:gd name="connsiteX2" fmla="*/ 4049486 w 8055429"/>
              <a:gd name="connsiteY2" fmla="*/ 858 h 2193819"/>
              <a:gd name="connsiteX3" fmla="*/ 8055429 w 8055429"/>
              <a:gd name="connsiteY3" fmla="*/ 947914 h 2193819"/>
              <a:gd name="connsiteX4" fmla="*/ 7990115 w 8055429"/>
              <a:gd name="connsiteY4" fmla="*/ 2080027 h 2193819"/>
              <a:gd name="connsiteX5" fmla="*/ 4005945 w 8055429"/>
              <a:gd name="connsiteY5" fmla="*/ 969685 h 2193819"/>
              <a:gd name="connsiteX6" fmla="*/ 65313 w 8055429"/>
              <a:gd name="connsiteY6" fmla="*/ 2193819 h 2193819"/>
              <a:gd name="connsiteX0" fmla="*/ 65313 w 8055429"/>
              <a:gd name="connsiteY0" fmla="*/ 2193819 h 2193819"/>
              <a:gd name="connsiteX1" fmla="*/ 0 w 8055429"/>
              <a:gd name="connsiteY1" fmla="*/ 1350685 h 2193819"/>
              <a:gd name="connsiteX2" fmla="*/ 4049486 w 8055429"/>
              <a:gd name="connsiteY2" fmla="*/ 858 h 2193819"/>
              <a:gd name="connsiteX3" fmla="*/ 8055429 w 8055429"/>
              <a:gd name="connsiteY3" fmla="*/ 947914 h 2193819"/>
              <a:gd name="connsiteX4" fmla="*/ 7979229 w 8055429"/>
              <a:gd name="connsiteY4" fmla="*/ 2025707 h 2193819"/>
              <a:gd name="connsiteX5" fmla="*/ 4005945 w 8055429"/>
              <a:gd name="connsiteY5" fmla="*/ 969685 h 2193819"/>
              <a:gd name="connsiteX6" fmla="*/ 65313 w 8055429"/>
              <a:gd name="connsiteY6" fmla="*/ 2193819 h 2193819"/>
              <a:gd name="connsiteX0" fmla="*/ 65313 w 8055429"/>
              <a:gd name="connsiteY0" fmla="*/ 2193819 h 2193819"/>
              <a:gd name="connsiteX1" fmla="*/ 0 w 8055429"/>
              <a:gd name="connsiteY1" fmla="*/ 1350685 h 2193819"/>
              <a:gd name="connsiteX2" fmla="*/ 4049486 w 8055429"/>
              <a:gd name="connsiteY2" fmla="*/ 858 h 2193819"/>
              <a:gd name="connsiteX3" fmla="*/ 8055429 w 8055429"/>
              <a:gd name="connsiteY3" fmla="*/ 947914 h 2193819"/>
              <a:gd name="connsiteX4" fmla="*/ 7979229 w 8055429"/>
              <a:gd name="connsiteY4" fmla="*/ 2025707 h 2193819"/>
              <a:gd name="connsiteX5" fmla="*/ 4005945 w 8055429"/>
              <a:gd name="connsiteY5" fmla="*/ 928945 h 2193819"/>
              <a:gd name="connsiteX6" fmla="*/ 65313 w 8055429"/>
              <a:gd name="connsiteY6" fmla="*/ 2193819 h 2193819"/>
              <a:gd name="connsiteX0" fmla="*/ 141513 w 8055429"/>
              <a:gd name="connsiteY0" fmla="*/ 2220980 h 2220980"/>
              <a:gd name="connsiteX1" fmla="*/ 0 w 8055429"/>
              <a:gd name="connsiteY1" fmla="*/ 1350685 h 2220980"/>
              <a:gd name="connsiteX2" fmla="*/ 4049486 w 8055429"/>
              <a:gd name="connsiteY2" fmla="*/ 858 h 2220980"/>
              <a:gd name="connsiteX3" fmla="*/ 8055429 w 8055429"/>
              <a:gd name="connsiteY3" fmla="*/ 947914 h 2220980"/>
              <a:gd name="connsiteX4" fmla="*/ 7979229 w 8055429"/>
              <a:gd name="connsiteY4" fmla="*/ 2025707 h 2220980"/>
              <a:gd name="connsiteX5" fmla="*/ 4005945 w 8055429"/>
              <a:gd name="connsiteY5" fmla="*/ 928945 h 2220980"/>
              <a:gd name="connsiteX6" fmla="*/ 141513 w 8055429"/>
              <a:gd name="connsiteY6" fmla="*/ 2220980 h 2220980"/>
              <a:gd name="connsiteX0" fmla="*/ 141513 w 8055429"/>
              <a:gd name="connsiteY0" fmla="*/ 2044441 h 2044441"/>
              <a:gd name="connsiteX1" fmla="*/ 0 w 8055429"/>
              <a:gd name="connsiteY1" fmla="*/ 1350685 h 2044441"/>
              <a:gd name="connsiteX2" fmla="*/ 4049486 w 8055429"/>
              <a:gd name="connsiteY2" fmla="*/ 858 h 2044441"/>
              <a:gd name="connsiteX3" fmla="*/ 8055429 w 8055429"/>
              <a:gd name="connsiteY3" fmla="*/ 947914 h 2044441"/>
              <a:gd name="connsiteX4" fmla="*/ 7979229 w 8055429"/>
              <a:gd name="connsiteY4" fmla="*/ 2025707 h 2044441"/>
              <a:gd name="connsiteX5" fmla="*/ 4005945 w 8055429"/>
              <a:gd name="connsiteY5" fmla="*/ 928945 h 2044441"/>
              <a:gd name="connsiteX6" fmla="*/ 141513 w 8055429"/>
              <a:gd name="connsiteY6" fmla="*/ 2044441 h 2044441"/>
              <a:gd name="connsiteX0" fmla="*/ 141513 w 8055429"/>
              <a:gd name="connsiteY0" fmla="*/ 2044441 h 2044441"/>
              <a:gd name="connsiteX1" fmla="*/ 0 w 8055429"/>
              <a:gd name="connsiteY1" fmla="*/ 1350685 h 2044441"/>
              <a:gd name="connsiteX2" fmla="*/ 4049486 w 8055429"/>
              <a:gd name="connsiteY2" fmla="*/ 858 h 2044441"/>
              <a:gd name="connsiteX3" fmla="*/ 8055429 w 8055429"/>
              <a:gd name="connsiteY3" fmla="*/ 947914 h 2044441"/>
              <a:gd name="connsiteX4" fmla="*/ 7979229 w 8055429"/>
              <a:gd name="connsiteY4" fmla="*/ 1956282 h 2044441"/>
              <a:gd name="connsiteX5" fmla="*/ 4005945 w 8055429"/>
              <a:gd name="connsiteY5" fmla="*/ 928945 h 2044441"/>
              <a:gd name="connsiteX6" fmla="*/ 141513 w 8055429"/>
              <a:gd name="connsiteY6" fmla="*/ 2044441 h 2044441"/>
              <a:gd name="connsiteX0" fmla="*/ 141513 w 8055429"/>
              <a:gd name="connsiteY0" fmla="*/ 2044441 h 2044441"/>
              <a:gd name="connsiteX1" fmla="*/ 0 w 8055429"/>
              <a:gd name="connsiteY1" fmla="*/ 1350685 h 2044441"/>
              <a:gd name="connsiteX2" fmla="*/ 4049486 w 8055429"/>
              <a:gd name="connsiteY2" fmla="*/ 858 h 2044441"/>
              <a:gd name="connsiteX3" fmla="*/ 8055429 w 8055429"/>
              <a:gd name="connsiteY3" fmla="*/ 947914 h 2044441"/>
              <a:gd name="connsiteX4" fmla="*/ 7979229 w 8055429"/>
              <a:gd name="connsiteY4" fmla="*/ 1956282 h 2044441"/>
              <a:gd name="connsiteX5" fmla="*/ 3995059 w 8055429"/>
              <a:gd name="connsiteY5" fmla="*/ 859519 h 2044441"/>
              <a:gd name="connsiteX6" fmla="*/ 141513 w 8055429"/>
              <a:gd name="connsiteY6" fmla="*/ 2044441 h 204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5429" h="2044441">
                <a:moveTo>
                  <a:pt x="141513" y="2044441"/>
                </a:moveTo>
                <a:lnTo>
                  <a:pt x="0" y="1350685"/>
                </a:lnTo>
                <a:cubicBezTo>
                  <a:pt x="54428" y="777371"/>
                  <a:pt x="2010229" y="-29986"/>
                  <a:pt x="4049486" y="858"/>
                </a:cubicBezTo>
                <a:cubicBezTo>
                  <a:pt x="6088743" y="31702"/>
                  <a:pt x="7986486" y="487086"/>
                  <a:pt x="8055429" y="947914"/>
                </a:cubicBezTo>
                <a:lnTo>
                  <a:pt x="7979229" y="1956282"/>
                </a:lnTo>
                <a:cubicBezTo>
                  <a:pt x="8010073" y="1421068"/>
                  <a:pt x="5301345" y="844826"/>
                  <a:pt x="3995059" y="859519"/>
                </a:cubicBezTo>
                <a:cubicBezTo>
                  <a:pt x="2688773" y="874212"/>
                  <a:pt x="284843" y="1355013"/>
                  <a:pt x="141513" y="2044441"/>
                </a:cubicBezTo>
                <a:close/>
              </a:path>
            </a:pathLst>
          </a:custGeom>
          <a:gradFill flip="none" rotWithShape="1">
            <a:gsLst>
              <a:gs pos="1010">
                <a:schemeClr val="accent2">
                  <a:lumMod val="40000"/>
                  <a:lumOff val="60000"/>
                </a:schemeClr>
              </a:gs>
              <a:gs pos="49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87000">
                <a:schemeClr val="accent2"/>
              </a:gs>
              <a:gs pos="7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66" y="195538"/>
            <a:ext cx="6820778" cy="492443"/>
          </a:xfr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ПАО «Газпром нефть» эффективно задействует </a:t>
            </a:r>
            <a:r>
              <a:rPr lang="ru-RU" sz="1600" b="1" dirty="0" smtClean="0">
                <a:latin typeface="Arial Narrow" panose="020B0606020202030204" pitchFamily="34" charset="0"/>
                <a:ea typeface="+mn-ea"/>
                <a:cs typeface="+mn-cs"/>
              </a:rPr>
              <a:t>науку и производство </a:t>
            </a:r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страны    </a:t>
            </a:r>
            <a:b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rPr>
              <a:t>70% проектов реализуются в партнерствах с инновационным окружением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48537" y="1110193"/>
            <a:ext cx="1829332" cy="1616210"/>
            <a:chOff x="4511824" y="2708920"/>
            <a:chExt cx="2664296" cy="2664296"/>
          </a:xfrm>
          <a:effectLst/>
        </p:grpSpPr>
        <p:sp>
          <p:nvSpPr>
            <p:cNvPr id="3" name="Овал 2"/>
            <p:cNvSpPr/>
            <p:nvPr/>
          </p:nvSpPr>
          <p:spPr>
            <a:xfrm>
              <a:off x="4511824" y="2708920"/>
              <a:ext cx="2664296" cy="2664296"/>
            </a:xfrm>
            <a:prstGeom prst="ellipse">
              <a:avLst/>
            </a:prstGeom>
            <a:gradFill flip="none" rotWithShape="1">
              <a:gsLst>
                <a:gs pos="40000">
                  <a:schemeClr val="accent3">
                    <a:lumMod val="16000"/>
                    <a:lumOff val="84000"/>
                  </a:schemeClr>
                </a:gs>
                <a:gs pos="100000">
                  <a:schemeClr val="accent1"/>
                </a:gs>
                <a:gs pos="72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121" y="3421638"/>
              <a:ext cx="2286747" cy="1234844"/>
            </a:xfrm>
            <a:prstGeom prst="rect">
              <a:avLst/>
            </a:prstGeom>
          </p:spPr>
        </p:pic>
      </p:grpSp>
      <p:sp>
        <p:nvSpPr>
          <p:cNvPr id="8" name="Полилиния 7"/>
          <p:cNvSpPr/>
          <p:nvPr/>
        </p:nvSpPr>
        <p:spPr>
          <a:xfrm>
            <a:off x="1276279" y="2215442"/>
            <a:ext cx="6210690" cy="782615"/>
          </a:xfrm>
          <a:custGeom>
            <a:avLst/>
            <a:gdLst>
              <a:gd name="connsiteX0" fmla="*/ 7848600 w 7881257"/>
              <a:gd name="connsiteY0" fmla="*/ 0 h 2754086"/>
              <a:gd name="connsiteX1" fmla="*/ 3722914 w 7881257"/>
              <a:gd name="connsiteY1" fmla="*/ 1524000 h 2754086"/>
              <a:gd name="connsiteX2" fmla="*/ 609600 w 7881257"/>
              <a:gd name="connsiteY2" fmla="*/ 696686 h 2754086"/>
              <a:gd name="connsiteX3" fmla="*/ 609600 w 7881257"/>
              <a:gd name="connsiteY3" fmla="*/ 217715 h 2754086"/>
              <a:gd name="connsiteX4" fmla="*/ 0 w 7881257"/>
              <a:gd name="connsiteY4" fmla="*/ 1153886 h 2754086"/>
              <a:gd name="connsiteX5" fmla="*/ 598714 w 7881257"/>
              <a:gd name="connsiteY5" fmla="*/ 1828800 h 2754086"/>
              <a:gd name="connsiteX6" fmla="*/ 598714 w 7881257"/>
              <a:gd name="connsiteY6" fmla="*/ 1534886 h 2754086"/>
              <a:gd name="connsiteX7" fmla="*/ 3831771 w 7881257"/>
              <a:gd name="connsiteY7" fmla="*/ 2754086 h 2754086"/>
              <a:gd name="connsiteX8" fmla="*/ 7881257 w 7881257"/>
              <a:gd name="connsiteY8" fmla="*/ 925286 h 2754086"/>
              <a:gd name="connsiteX9" fmla="*/ 7848600 w 7881257"/>
              <a:gd name="connsiteY9" fmla="*/ 0 h 2754086"/>
              <a:gd name="connsiteX0" fmla="*/ 7892142 w 7892142"/>
              <a:gd name="connsiteY0" fmla="*/ 0 h 2764972"/>
              <a:gd name="connsiteX1" fmla="*/ 3722914 w 7892142"/>
              <a:gd name="connsiteY1" fmla="*/ 1534886 h 2764972"/>
              <a:gd name="connsiteX2" fmla="*/ 609600 w 7892142"/>
              <a:gd name="connsiteY2" fmla="*/ 707572 h 2764972"/>
              <a:gd name="connsiteX3" fmla="*/ 609600 w 7892142"/>
              <a:gd name="connsiteY3" fmla="*/ 228601 h 2764972"/>
              <a:gd name="connsiteX4" fmla="*/ 0 w 7892142"/>
              <a:gd name="connsiteY4" fmla="*/ 1164772 h 2764972"/>
              <a:gd name="connsiteX5" fmla="*/ 598714 w 7892142"/>
              <a:gd name="connsiteY5" fmla="*/ 1839686 h 2764972"/>
              <a:gd name="connsiteX6" fmla="*/ 598714 w 7892142"/>
              <a:gd name="connsiteY6" fmla="*/ 1545772 h 2764972"/>
              <a:gd name="connsiteX7" fmla="*/ 3831771 w 7892142"/>
              <a:gd name="connsiteY7" fmla="*/ 2764972 h 2764972"/>
              <a:gd name="connsiteX8" fmla="*/ 7881257 w 7892142"/>
              <a:gd name="connsiteY8" fmla="*/ 936172 h 2764972"/>
              <a:gd name="connsiteX9" fmla="*/ 7892142 w 7892142"/>
              <a:gd name="connsiteY9" fmla="*/ 0 h 2764972"/>
              <a:gd name="connsiteX0" fmla="*/ 7892142 w 7892142"/>
              <a:gd name="connsiteY0" fmla="*/ 0 h 2764972"/>
              <a:gd name="connsiteX1" fmla="*/ 3722914 w 7892142"/>
              <a:gd name="connsiteY1" fmla="*/ 1534886 h 2764972"/>
              <a:gd name="connsiteX2" fmla="*/ 609600 w 7892142"/>
              <a:gd name="connsiteY2" fmla="*/ 707572 h 2764972"/>
              <a:gd name="connsiteX3" fmla="*/ 609600 w 7892142"/>
              <a:gd name="connsiteY3" fmla="*/ 228601 h 2764972"/>
              <a:gd name="connsiteX4" fmla="*/ 0 w 7892142"/>
              <a:gd name="connsiteY4" fmla="*/ 1164772 h 2764972"/>
              <a:gd name="connsiteX5" fmla="*/ 598714 w 7892142"/>
              <a:gd name="connsiteY5" fmla="*/ 1839686 h 2764972"/>
              <a:gd name="connsiteX6" fmla="*/ 598714 w 7892142"/>
              <a:gd name="connsiteY6" fmla="*/ 1545772 h 2764972"/>
              <a:gd name="connsiteX7" fmla="*/ 3831771 w 7892142"/>
              <a:gd name="connsiteY7" fmla="*/ 2764972 h 2764972"/>
              <a:gd name="connsiteX8" fmla="*/ 7881257 w 7892142"/>
              <a:gd name="connsiteY8" fmla="*/ 936172 h 2764972"/>
              <a:gd name="connsiteX9" fmla="*/ 7892142 w 7892142"/>
              <a:gd name="connsiteY9" fmla="*/ 0 h 2764972"/>
              <a:gd name="connsiteX0" fmla="*/ 7892142 w 7892142"/>
              <a:gd name="connsiteY0" fmla="*/ 0 h 2771231"/>
              <a:gd name="connsiteX1" fmla="*/ 3722914 w 7892142"/>
              <a:gd name="connsiteY1" fmla="*/ 1534886 h 2771231"/>
              <a:gd name="connsiteX2" fmla="*/ 609600 w 7892142"/>
              <a:gd name="connsiteY2" fmla="*/ 707572 h 2771231"/>
              <a:gd name="connsiteX3" fmla="*/ 609600 w 7892142"/>
              <a:gd name="connsiteY3" fmla="*/ 228601 h 2771231"/>
              <a:gd name="connsiteX4" fmla="*/ 0 w 7892142"/>
              <a:gd name="connsiteY4" fmla="*/ 1164772 h 2771231"/>
              <a:gd name="connsiteX5" fmla="*/ 598714 w 7892142"/>
              <a:gd name="connsiteY5" fmla="*/ 1839686 h 2771231"/>
              <a:gd name="connsiteX6" fmla="*/ 598714 w 7892142"/>
              <a:gd name="connsiteY6" fmla="*/ 1545772 h 2771231"/>
              <a:gd name="connsiteX7" fmla="*/ 3831771 w 7892142"/>
              <a:gd name="connsiteY7" fmla="*/ 2764972 h 2771231"/>
              <a:gd name="connsiteX8" fmla="*/ 7881257 w 7892142"/>
              <a:gd name="connsiteY8" fmla="*/ 936172 h 2771231"/>
              <a:gd name="connsiteX9" fmla="*/ 7892142 w 7892142"/>
              <a:gd name="connsiteY9" fmla="*/ 0 h 2771231"/>
              <a:gd name="connsiteX0" fmla="*/ 7892142 w 7892142"/>
              <a:gd name="connsiteY0" fmla="*/ 0 h 2782063"/>
              <a:gd name="connsiteX1" fmla="*/ 3722914 w 7892142"/>
              <a:gd name="connsiteY1" fmla="*/ 1534886 h 2782063"/>
              <a:gd name="connsiteX2" fmla="*/ 609600 w 7892142"/>
              <a:gd name="connsiteY2" fmla="*/ 707572 h 2782063"/>
              <a:gd name="connsiteX3" fmla="*/ 609600 w 7892142"/>
              <a:gd name="connsiteY3" fmla="*/ 228601 h 2782063"/>
              <a:gd name="connsiteX4" fmla="*/ 0 w 7892142"/>
              <a:gd name="connsiteY4" fmla="*/ 1164772 h 2782063"/>
              <a:gd name="connsiteX5" fmla="*/ 598714 w 7892142"/>
              <a:gd name="connsiteY5" fmla="*/ 1839686 h 2782063"/>
              <a:gd name="connsiteX6" fmla="*/ 598714 w 7892142"/>
              <a:gd name="connsiteY6" fmla="*/ 1545772 h 2782063"/>
              <a:gd name="connsiteX7" fmla="*/ 3918857 w 7892142"/>
              <a:gd name="connsiteY7" fmla="*/ 2775858 h 2782063"/>
              <a:gd name="connsiteX8" fmla="*/ 7881257 w 7892142"/>
              <a:gd name="connsiteY8" fmla="*/ 936172 h 2782063"/>
              <a:gd name="connsiteX9" fmla="*/ 7892142 w 7892142"/>
              <a:gd name="connsiteY9" fmla="*/ 0 h 2782063"/>
              <a:gd name="connsiteX0" fmla="*/ 7892142 w 7892142"/>
              <a:gd name="connsiteY0" fmla="*/ 0 h 2793083"/>
              <a:gd name="connsiteX1" fmla="*/ 3722914 w 7892142"/>
              <a:gd name="connsiteY1" fmla="*/ 1534886 h 2793083"/>
              <a:gd name="connsiteX2" fmla="*/ 609600 w 7892142"/>
              <a:gd name="connsiteY2" fmla="*/ 707572 h 2793083"/>
              <a:gd name="connsiteX3" fmla="*/ 609600 w 7892142"/>
              <a:gd name="connsiteY3" fmla="*/ 228601 h 2793083"/>
              <a:gd name="connsiteX4" fmla="*/ 0 w 7892142"/>
              <a:gd name="connsiteY4" fmla="*/ 1164772 h 2793083"/>
              <a:gd name="connsiteX5" fmla="*/ 598714 w 7892142"/>
              <a:gd name="connsiteY5" fmla="*/ 1839686 h 2793083"/>
              <a:gd name="connsiteX6" fmla="*/ 598714 w 7892142"/>
              <a:gd name="connsiteY6" fmla="*/ 1545772 h 2793083"/>
              <a:gd name="connsiteX7" fmla="*/ 3918857 w 7892142"/>
              <a:gd name="connsiteY7" fmla="*/ 2775858 h 2793083"/>
              <a:gd name="connsiteX8" fmla="*/ 7881257 w 7892142"/>
              <a:gd name="connsiteY8" fmla="*/ 936172 h 2793083"/>
              <a:gd name="connsiteX9" fmla="*/ 7892142 w 7892142"/>
              <a:gd name="connsiteY9" fmla="*/ 0 h 2793083"/>
              <a:gd name="connsiteX0" fmla="*/ 7892142 w 7892142"/>
              <a:gd name="connsiteY0" fmla="*/ 0 h 2793083"/>
              <a:gd name="connsiteX1" fmla="*/ 3722914 w 7892142"/>
              <a:gd name="connsiteY1" fmla="*/ 1534886 h 2793083"/>
              <a:gd name="connsiteX2" fmla="*/ 609600 w 7892142"/>
              <a:gd name="connsiteY2" fmla="*/ 707572 h 2793083"/>
              <a:gd name="connsiteX3" fmla="*/ 609600 w 7892142"/>
              <a:gd name="connsiteY3" fmla="*/ 228601 h 2793083"/>
              <a:gd name="connsiteX4" fmla="*/ 0 w 7892142"/>
              <a:gd name="connsiteY4" fmla="*/ 1164772 h 2793083"/>
              <a:gd name="connsiteX5" fmla="*/ 598714 w 7892142"/>
              <a:gd name="connsiteY5" fmla="*/ 1839686 h 2793083"/>
              <a:gd name="connsiteX6" fmla="*/ 598714 w 7892142"/>
              <a:gd name="connsiteY6" fmla="*/ 1545772 h 2793083"/>
              <a:gd name="connsiteX7" fmla="*/ 3918857 w 7892142"/>
              <a:gd name="connsiteY7" fmla="*/ 2775858 h 2793083"/>
              <a:gd name="connsiteX8" fmla="*/ 7881257 w 7892142"/>
              <a:gd name="connsiteY8" fmla="*/ 936172 h 2793083"/>
              <a:gd name="connsiteX9" fmla="*/ 7892142 w 7892142"/>
              <a:gd name="connsiteY9" fmla="*/ 0 h 2793083"/>
              <a:gd name="connsiteX0" fmla="*/ 7892142 w 7892142"/>
              <a:gd name="connsiteY0" fmla="*/ 0 h 2793083"/>
              <a:gd name="connsiteX1" fmla="*/ 3722914 w 7892142"/>
              <a:gd name="connsiteY1" fmla="*/ 1534886 h 2793083"/>
              <a:gd name="connsiteX2" fmla="*/ 609600 w 7892142"/>
              <a:gd name="connsiteY2" fmla="*/ 707572 h 2793083"/>
              <a:gd name="connsiteX3" fmla="*/ 609600 w 7892142"/>
              <a:gd name="connsiteY3" fmla="*/ 228601 h 2793083"/>
              <a:gd name="connsiteX4" fmla="*/ 0 w 7892142"/>
              <a:gd name="connsiteY4" fmla="*/ 1164772 h 2793083"/>
              <a:gd name="connsiteX5" fmla="*/ 598714 w 7892142"/>
              <a:gd name="connsiteY5" fmla="*/ 1839686 h 2793083"/>
              <a:gd name="connsiteX6" fmla="*/ 598714 w 7892142"/>
              <a:gd name="connsiteY6" fmla="*/ 1545772 h 2793083"/>
              <a:gd name="connsiteX7" fmla="*/ 3918857 w 7892142"/>
              <a:gd name="connsiteY7" fmla="*/ 2775858 h 2793083"/>
              <a:gd name="connsiteX8" fmla="*/ 7881257 w 7892142"/>
              <a:gd name="connsiteY8" fmla="*/ 936172 h 2793083"/>
              <a:gd name="connsiteX9" fmla="*/ 7892142 w 7892142"/>
              <a:gd name="connsiteY9" fmla="*/ 0 h 2793083"/>
              <a:gd name="connsiteX0" fmla="*/ 7892142 w 7892142"/>
              <a:gd name="connsiteY0" fmla="*/ 0 h 2793083"/>
              <a:gd name="connsiteX1" fmla="*/ 4027714 w 7892142"/>
              <a:gd name="connsiteY1" fmla="*/ 1491343 h 2793083"/>
              <a:gd name="connsiteX2" fmla="*/ 609600 w 7892142"/>
              <a:gd name="connsiteY2" fmla="*/ 707572 h 2793083"/>
              <a:gd name="connsiteX3" fmla="*/ 609600 w 7892142"/>
              <a:gd name="connsiteY3" fmla="*/ 228601 h 2793083"/>
              <a:gd name="connsiteX4" fmla="*/ 0 w 7892142"/>
              <a:gd name="connsiteY4" fmla="*/ 1164772 h 2793083"/>
              <a:gd name="connsiteX5" fmla="*/ 598714 w 7892142"/>
              <a:gd name="connsiteY5" fmla="*/ 1839686 h 2793083"/>
              <a:gd name="connsiteX6" fmla="*/ 598714 w 7892142"/>
              <a:gd name="connsiteY6" fmla="*/ 1545772 h 2793083"/>
              <a:gd name="connsiteX7" fmla="*/ 3918857 w 7892142"/>
              <a:gd name="connsiteY7" fmla="*/ 2775858 h 2793083"/>
              <a:gd name="connsiteX8" fmla="*/ 7881257 w 7892142"/>
              <a:gd name="connsiteY8" fmla="*/ 936172 h 2793083"/>
              <a:gd name="connsiteX9" fmla="*/ 7892142 w 7892142"/>
              <a:gd name="connsiteY9" fmla="*/ 0 h 2793083"/>
              <a:gd name="connsiteX0" fmla="*/ 7892142 w 7892142"/>
              <a:gd name="connsiteY0" fmla="*/ 0 h 2797358"/>
              <a:gd name="connsiteX1" fmla="*/ 4027714 w 7892142"/>
              <a:gd name="connsiteY1" fmla="*/ 1491343 h 2797358"/>
              <a:gd name="connsiteX2" fmla="*/ 609600 w 7892142"/>
              <a:gd name="connsiteY2" fmla="*/ 707572 h 2797358"/>
              <a:gd name="connsiteX3" fmla="*/ 609600 w 7892142"/>
              <a:gd name="connsiteY3" fmla="*/ 228601 h 2797358"/>
              <a:gd name="connsiteX4" fmla="*/ 0 w 7892142"/>
              <a:gd name="connsiteY4" fmla="*/ 1164772 h 2797358"/>
              <a:gd name="connsiteX5" fmla="*/ 598714 w 7892142"/>
              <a:gd name="connsiteY5" fmla="*/ 1839686 h 2797358"/>
              <a:gd name="connsiteX6" fmla="*/ 598714 w 7892142"/>
              <a:gd name="connsiteY6" fmla="*/ 1545772 h 2797358"/>
              <a:gd name="connsiteX7" fmla="*/ 3918857 w 7892142"/>
              <a:gd name="connsiteY7" fmla="*/ 2775858 h 2797358"/>
              <a:gd name="connsiteX8" fmla="*/ 7881257 w 7892142"/>
              <a:gd name="connsiteY8" fmla="*/ 936172 h 2797358"/>
              <a:gd name="connsiteX9" fmla="*/ 7892142 w 7892142"/>
              <a:gd name="connsiteY9" fmla="*/ 0 h 2797358"/>
              <a:gd name="connsiteX0" fmla="*/ 7892142 w 7892142"/>
              <a:gd name="connsiteY0" fmla="*/ 0 h 2797358"/>
              <a:gd name="connsiteX1" fmla="*/ 4027714 w 7892142"/>
              <a:gd name="connsiteY1" fmla="*/ 1491343 h 2797358"/>
              <a:gd name="connsiteX2" fmla="*/ 609600 w 7892142"/>
              <a:gd name="connsiteY2" fmla="*/ 707572 h 2797358"/>
              <a:gd name="connsiteX3" fmla="*/ 609600 w 7892142"/>
              <a:gd name="connsiteY3" fmla="*/ 228601 h 2797358"/>
              <a:gd name="connsiteX4" fmla="*/ 0 w 7892142"/>
              <a:gd name="connsiteY4" fmla="*/ 1164772 h 2797358"/>
              <a:gd name="connsiteX5" fmla="*/ 424543 w 7892142"/>
              <a:gd name="connsiteY5" fmla="*/ 1839686 h 2797358"/>
              <a:gd name="connsiteX6" fmla="*/ 598714 w 7892142"/>
              <a:gd name="connsiteY6" fmla="*/ 1545772 h 2797358"/>
              <a:gd name="connsiteX7" fmla="*/ 3918857 w 7892142"/>
              <a:gd name="connsiteY7" fmla="*/ 2775858 h 2797358"/>
              <a:gd name="connsiteX8" fmla="*/ 7881257 w 7892142"/>
              <a:gd name="connsiteY8" fmla="*/ 936172 h 2797358"/>
              <a:gd name="connsiteX9" fmla="*/ 7892142 w 7892142"/>
              <a:gd name="connsiteY9" fmla="*/ 0 h 2797358"/>
              <a:gd name="connsiteX0" fmla="*/ 7957456 w 7957456"/>
              <a:gd name="connsiteY0" fmla="*/ 0 h 2797358"/>
              <a:gd name="connsiteX1" fmla="*/ 4093028 w 7957456"/>
              <a:gd name="connsiteY1" fmla="*/ 1491343 h 2797358"/>
              <a:gd name="connsiteX2" fmla="*/ 674914 w 7957456"/>
              <a:gd name="connsiteY2" fmla="*/ 707572 h 2797358"/>
              <a:gd name="connsiteX3" fmla="*/ 674914 w 7957456"/>
              <a:gd name="connsiteY3" fmla="*/ 228601 h 2797358"/>
              <a:gd name="connsiteX4" fmla="*/ 0 w 7957456"/>
              <a:gd name="connsiteY4" fmla="*/ 805543 h 2797358"/>
              <a:gd name="connsiteX5" fmla="*/ 489857 w 7957456"/>
              <a:gd name="connsiteY5" fmla="*/ 1839686 h 2797358"/>
              <a:gd name="connsiteX6" fmla="*/ 664028 w 7957456"/>
              <a:gd name="connsiteY6" fmla="*/ 1545772 h 2797358"/>
              <a:gd name="connsiteX7" fmla="*/ 3984171 w 7957456"/>
              <a:gd name="connsiteY7" fmla="*/ 2775858 h 2797358"/>
              <a:gd name="connsiteX8" fmla="*/ 7946571 w 7957456"/>
              <a:gd name="connsiteY8" fmla="*/ 936172 h 2797358"/>
              <a:gd name="connsiteX9" fmla="*/ 7957456 w 7957456"/>
              <a:gd name="connsiteY9" fmla="*/ 0 h 2797358"/>
              <a:gd name="connsiteX0" fmla="*/ 7957456 w 7957456"/>
              <a:gd name="connsiteY0" fmla="*/ 0 h 2797358"/>
              <a:gd name="connsiteX1" fmla="*/ 4093028 w 7957456"/>
              <a:gd name="connsiteY1" fmla="*/ 1491343 h 2797358"/>
              <a:gd name="connsiteX2" fmla="*/ 674914 w 7957456"/>
              <a:gd name="connsiteY2" fmla="*/ 707572 h 2797358"/>
              <a:gd name="connsiteX3" fmla="*/ 903514 w 7957456"/>
              <a:gd name="connsiteY3" fmla="*/ 217715 h 2797358"/>
              <a:gd name="connsiteX4" fmla="*/ 0 w 7957456"/>
              <a:gd name="connsiteY4" fmla="*/ 805543 h 2797358"/>
              <a:gd name="connsiteX5" fmla="*/ 489857 w 7957456"/>
              <a:gd name="connsiteY5" fmla="*/ 1839686 h 2797358"/>
              <a:gd name="connsiteX6" fmla="*/ 664028 w 7957456"/>
              <a:gd name="connsiteY6" fmla="*/ 1545772 h 2797358"/>
              <a:gd name="connsiteX7" fmla="*/ 3984171 w 7957456"/>
              <a:gd name="connsiteY7" fmla="*/ 2775858 h 2797358"/>
              <a:gd name="connsiteX8" fmla="*/ 7946571 w 7957456"/>
              <a:gd name="connsiteY8" fmla="*/ 936172 h 2797358"/>
              <a:gd name="connsiteX9" fmla="*/ 7957456 w 7957456"/>
              <a:gd name="connsiteY9" fmla="*/ 0 h 2797358"/>
              <a:gd name="connsiteX0" fmla="*/ 7957456 w 7957456"/>
              <a:gd name="connsiteY0" fmla="*/ 0 h 2797358"/>
              <a:gd name="connsiteX1" fmla="*/ 4093028 w 7957456"/>
              <a:gd name="connsiteY1" fmla="*/ 1491343 h 2797358"/>
              <a:gd name="connsiteX2" fmla="*/ 881743 w 7957456"/>
              <a:gd name="connsiteY2" fmla="*/ 849086 h 2797358"/>
              <a:gd name="connsiteX3" fmla="*/ 903514 w 7957456"/>
              <a:gd name="connsiteY3" fmla="*/ 217715 h 2797358"/>
              <a:gd name="connsiteX4" fmla="*/ 0 w 7957456"/>
              <a:gd name="connsiteY4" fmla="*/ 805543 h 2797358"/>
              <a:gd name="connsiteX5" fmla="*/ 489857 w 7957456"/>
              <a:gd name="connsiteY5" fmla="*/ 1839686 h 2797358"/>
              <a:gd name="connsiteX6" fmla="*/ 664028 w 7957456"/>
              <a:gd name="connsiteY6" fmla="*/ 1545772 h 2797358"/>
              <a:gd name="connsiteX7" fmla="*/ 3984171 w 7957456"/>
              <a:gd name="connsiteY7" fmla="*/ 2775858 h 2797358"/>
              <a:gd name="connsiteX8" fmla="*/ 7946571 w 7957456"/>
              <a:gd name="connsiteY8" fmla="*/ 936172 h 2797358"/>
              <a:gd name="connsiteX9" fmla="*/ 7957456 w 7957456"/>
              <a:gd name="connsiteY9" fmla="*/ 0 h 2797358"/>
              <a:gd name="connsiteX0" fmla="*/ 7957456 w 7957456"/>
              <a:gd name="connsiteY0" fmla="*/ 0 h 2797358"/>
              <a:gd name="connsiteX1" fmla="*/ 4093028 w 7957456"/>
              <a:gd name="connsiteY1" fmla="*/ 1491343 h 2797358"/>
              <a:gd name="connsiteX2" fmla="*/ 881743 w 7957456"/>
              <a:gd name="connsiteY2" fmla="*/ 849086 h 2797358"/>
              <a:gd name="connsiteX3" fmla="*/ 903514 w 7957456"/>
              <a:gd name="connsiteY3" fmla="*/ 217715 h 2797358"/>
              <a:gd name="connsiteX4" fmla="*/ 0 w 7957456"/>
              <a:gd name="connsiteY4" fmla="*/ 805543 h 2797358"/>
              <a:gd name="connsiteX5" fmla="*/ 489857 w 7957456"/>
              <a:gd name="connsiteY5" fmla="*/ 1839686 h 2797358"/>
              <a:gd name="connsiteX6" fmla="*/ 664028 w 7957456"/>
              <a:gd name="connsiteY6" fmla="*/ 1545772 h 2797358"/>
              <a:gd name="connsiteX7" fmla="*/ 3984171 w 7957456"/>
              <a:gd name="connsiteY7" fmla="*/ 2775858 h 2797358"/>
              <a:gd name="connsiteX8" fmla="*/ 7946571 w 7957456"/>
              <a:gd name="connsiteY8" fmla="*/ 936172 h 2797358"/>
              <a:gd name="connsiteX9" fmla="*/ 7957456 w 7957456"/>
              <a:gd name="connsiteY9" fmla="*/ 0 h 2797358"/>
              <a:gd name="connsiteX0" fmla="*/ 7957456 w 7957456"/>
              <a:gd name="connsiteY0" fmla="*/ 0 h 2779269"/>
              <a:gd name="connsiteX1" fmla="*/ 4093028 w 7957456"/>
              <a:gd name="connsiteY1" fmla="*/ 1491343 h 2779269"/>
              <a:gd name="connsiteX2" fmla="*/ 881743 w 7957456"/>
              <a:gd name="connsiteY2" fmla="*/ 849086 h 2779269"/>
              <a:gd name="connsiteX3" fmla="*/ 903514 w 7957456"/>
              <a:gd name="connsiteY3" fmla="*/ 217715 h 2779269"/>
              <a:gd name="connsiteX4" fmla="*/ 0 w 7957456"/>
              <a:gd name="connsiteY4" fmla="*/ 805543 h 2779269"/>
              <a:gd name="connsiteX5" fmla="*/ 489857 w 7957456"/>
              <a:gd name="connsiteY5" fmla="*/ 1839686 h 2779269"/>
              <a:gd name="connsiteX6" fmla="*/ 631371 w 7957456"/>
              <a:gd name="connsiteY6" fmla="*/ 1360715 h 2779269"/>
              <a:gd name="connsiteX7" fmla="*/ 3984171 w 7957456"/>
              <a:gd name="connsiteY7" fmla="*/ 2775858 h 2779269"/>
              <a:gd name="connsiteX8" fmla="*/ 7946571 w 7957456"/>
              <a:gd name="connsiteY8" fmla="*/ 936172 h 2779269"/>
              <a:gd name="connsiteX9" fmla="*/ 7957456 w 7957456"/>
              <a:gd name="connsiteY9" fmla="*/ 0 h 2779269"/>
              <a:gd name="connsiteX0" fmla="*/ 7957456 w 7957456"/>
              <a:gd name="connsiteY0" fmla="*/ 0 h 2781104"/>
              <a:gd name="connsiteX1" fmla="*/ 4093028 w 7957456"/>
              <a:gd name="connsiteY1" fmla="*/ 1491343 h 2781104"/>
              <a:gd name="connsiteX2" fmla="*/ 881743 w 7957456"/>
              <a:gd name="connsiteY2" fmla="*/ 849086 h 2781104"/>
              <a:gd name="connsiteX3" fmla="*/ 903514 w 7957456"/>
              <a:gd name="connsiteY3" fmla="*/ 217715 h 2781104"/>
              <a:gd name="connsiteX4" fmla="*/ 0 w 7957456"/>
              <a:gd name="connsiteY4" fmla="*/ 805543 h 2781104"/>
              <a:gd name="connsiteX5" fmla="*/ 489857 w 7957456"/>
              <a:gd name="connsiteY5" fmla="*/ 1839686 h 2781104"/>
              <a:gd name="connsiteX6" fmla="*/ 533399 w 7957456"/>
              <a:gd name="connsiteY6" fmla="*/ 1447801 h 2781104"/>
              <a:gd name="connsiteX7" fmla="*/ 3984171 w 7957456"/>
              <a:gd name="connsiteY7" fmla="*/ 2775858 h 2781104"/>
              <a:gd name="connsiteX8" fmla="*/ 7946571 w 7957456"/>
              <a:gd name="connsiteY8" fmla="*/ 936172 h 2781104"/>
              <a:gd name="connsiteX9" fmla="*/ 7957456 w 7957456"/>
              <a:gd name="connsiteY9" fmla="*/ 0 h 2781104"/>
              <a:gd name="connsiteX0" fmla="*/ 7957456 w 7957456"/>
              <a:gd name="connsiteY0" fmla="*/ 0 h 2781104"/>
              <a:gd name="connsiteX1" fmla="*/ 4093028 w 7957456"/>
              <a:gd name="connsiteY1" fmla="*/ 1491343 h 2781104"/>
              <a:gd name="connsiteX2" fmla="*/ 783772 w 7957456"/>
              <a:gd name="connsiteY2" fmla="*/ 642257 h 2781104"/>
              <a:gd name="connsiteX3" fmla="*/ 903514 w 7957456"/>
              <a:gd name="connsiteY3" fmla="*/ 217715 h 2781104"/>
              <a:gd name="connsiteX4" fmla="*/ 0 w 7957456"/>
              <a:gd name="connsiteY4" fmla="*/ 805543 h 2781104"/>
              <a:gd name="connsiteX5" fmla="*/ 489857 w 7957456"/>
              <a:gd name="connsiteY5" fmla="*/ 1839686 h 2781104"/>
              <a:gd name="connsiteX6" fmla="*/ 533399 w 7957456"/>
              <a:gd name="connsiteY6" fmla="*/ 1447801 h 2781104"/>
              <a:gd name="connsiteX7" fmla="*/ 3984171 w 7957456"/>
              <a:gd name="connsiteY7" fmla="*/ 2775858 h 2781104"/>
              <a:gd name="connsiteX8" fmla="*/ 7946571 w 7957456"/>
              <a:gd name="connsiteY8" fmla="*/ 936172 h 2781104"/>
              <a:gd name="connsiteX9" fmla="*/ 7957456 w 7957456"/>
              <a:gd name="connsiteY9" fmla="*/ 0 h 2781104"/>
              <a:gd name="connsiteX0" fmla="*/ 7957456 w 7957456"/>
              <a:gd name="connsiteY0" fmla="*/ 0 h 2781104"/>
              <a:gd name="connsiteX1" fmla="*/ 4093028 w 7957456"/>
              <a:gd name="connsiteY1" fmla="*/ 1491343 h 2781104"/>
              <a:gd name="connsiteX2" fmla="*/ 696686 w 7957456"/>
              <a:gd name="connsiteY2" fmla="*/ 620486 h 2781104"/>
              <a:gd name="connsiteX3" fmla="*/ 903514 w 7957456"/>
              <a:gd name="connsiteY3" fmla="*/ 217715 h 2781104"/>
              <a:gd name="connsiteX4" fmla="*/ 0 w 7957456"/>
              <a:gd name="connsiteY4" fmla="*/ 805543 h 2781104"/>
              <a:gd name="connsiteX5" fmla="*/ 489857 w 7957456"/>
              <a:gd name="connsiteY5" fmla="*/ 1839686 h 2781104"/>
              <a:gd name="connsiteX6" fmla="*/ 533399 w 7957456"/>
              <a:gd name="connsiteY6" fmla="*/ 1447801 h 2781104"/>
              <a:gd name="connsiteX7" fmla="*/ 3984171 w 7957456"/>
              <a:gd name="connsiteY7" fmla="*/ 2775858 h 2781104"/>
              <a:gd name="connsiteX8" fmla="*/ 7946571 w 7957456"/>
              <a:gd name="connsiteY8" fmla="*/ 936172 h 2781104"/>
              <a:gd name="connsiteX9" fmla="*/ 7957456 w 7957456"/>
              <a:gd name="connsiteY9" fmla="*/ 0 h 2781104"/>
              <a:gd name="connsiteX0" fmla="*/ 7957456 w 7957456"/>
              <a:gd name="connsiteY0" fmla="*/ 0 h 2779073"/>
              <a:gd name="connsiteX1" fmla="*/ 4093028 w 7957456"/>
              <a:gd name="connsiteY1" fmla="*/ 1491343 h 2779073"/>
              <a:gd name="connsiteX2" fmla="*/ 696686 w 7957456"/>
              <a:gd name="connsiteY2" fmla="*/ 620486 h 2779073"/>
              <a:gd name="connsiteX3" fmla="*/ 903514 w 7957456"/>
              <a:gd name="connsiteY3" fmla="*/ 217715 h 2779073"/>
              <a:gd name="connsiteX4" fmla="*/ 0 w 7957456"/>
              <a:gd name="connsiteY4" fmla="*/ 805543 h 2779073"/>
              <a:gd name="connsiteX5" fmla="*/ 489857 w 7957456"/>
              <a:gd name="connsiteY5" fmla="*/ 1839686 h 2779073"/>
              <a:gd name="connsiteX6" fmla="*/ 500742 w 7957456"/>
              <a:gd name="connsiteY6" fmla="*/ 1349830 h 2779073"/>
              <a:gd name="connsiteX7" fmla="*/ 3984171 w 7957456"/>
              <a:gd name="connsiteY7" fmla="*/ 2775858 h 2779073"/>
              <a:gd name="connsiteX8" fmla="*/ 7946571 w 7957456"/>
              <a:gd name="connsiteY8" fmla="*/ 936172 h 2779073"/>
              <a:gd name="connsiteX9" fmla="*/ 7957456 w 7957456"/>
              <a:gd name="connsiteY9" fmla="*/ 0 h 2779073"/>
              <a:gd name="connsiteX0" fmla="*/ 7979228 w 7979228"/>
              <a:gd name="connsiteY0" fmla="*/ 0 h 2779073"/>
              <a:gd name="connsiteX1" fmla="*/ 4114800 w 7979228"/>
              <a:gd name="connsiteY1" fmla="*/ 1491343 h 2779073"/>
              <a:gd name="connsiteX2" fmla="*/ 718458 w 7979228"/>
              <a:gd name="connsiteY2" fmla="*/ 620486 h 2779073"/>
              <a:gd name="connsiteX3" fmla="*/ 925286 w 7979228"/>
              <a:gd name="connsiteY3" fmla="*/ 217715 h 2779073"/>
              <a:gd name="connsiteX4" fmla="*/ 0 w 7979228"/>
              <a:gd name="connsiteY4" fmla="*/ 707572 h 2779073"/>
              <a:gd name="connsiteX5" fmla="*/ 511629 w 7979228"/>
              <a:gd name="connsiteY5" fmla="*/ 1839686 h 2779073"/>
              <a:gd name="connsiteX6" fmla="*/ 522514 w 7979228"/>
              <a:gd name="connsiteY6" fmla="*/ 1349830 h 2779073"/>
              <a:gd name="connsiteX7" fmla="*/ 4005943 w 7979228"/>
              <a:gd name="connsiteY7" fmla="*/ 2775858 h 2779073"/>
              <a:gd name="connsiteX8" fmla="*/ 7968343 w 7979228"/>
              <a:gd name="connsiteY8" fmla="*/ 936172 h 2779073"/>
              <a:gd name="connsiteX9" fmla="*/ 7979228 w 7979228"/>
              <a:gd name="connsiteY9" fmla="*/ 0 h 2779073"/>
              <a:gd name="connsiteX0" fmla="*/ 7979228 w 7979228"/>
              <a:gd name="connsiteY0" fmla="*/ 0 h 2735661"/>
              <a:gd name="connsiteX1" fmla="*/ 4114800 w 7979228"/>
              <a:gd name="connsiteY1" fmla="*/ 1491343 h 2735661"/>
              <a:gd name="connsiteX2" fmla="*/ 718458 w 7979228"/>
              <a:gd name="connsiteY2" fmla="*/ 620486 h 2735661"/>
              <a:gd name="connsiteX3" fmla="*/ 925286 w 7979228"/>
              <a:gd name="connsiteY3" fmla="*/ 217715 h 2735661"/>
              <a:gd name="connsiteX4" fmla="*/ 0 w 7979228"/>
              <a:gd name="connsiteY4" fmla="*/ 707572 h 2735661"/>
              <a:gd name="connsiteX5" fmla="*/ 511629 w 7979228"/>
              <a:gd name="connsiteY5" fmla="*/ 1839686 h 2735661"/>
              <a:gd name="connsiteX6" fmla="*/ 522514 w 7979228"/>
              <a:gd name="connsiteY6" fmla="*/ 1349830 h 2735661"/>
              <a:gd name="connsiteX7" fmla="*/ 4626429 w 7979228"/>
              <a:gd name="connsiteY7" fmla="*/ 2732315 h 2735661"/>
              <a:gd name="connsiteX8" fmla="*/ 7968343 w 7979228"/>
              <a:gd name="connsiteY8" fmla="*/ 936172 h 2735661"/>
              <a:gd name="connsiteX9" fmla="*/ 7979228 w 7979228"/>
              <a:gd name="connsiteY9" fmla="*/ 0 h 2735661"/>
              <a:gd name="connsiteX0" fmla="*/ 7979228 w 7979228"/>
              <a:gd name="connsiteY0" fmla="*/ 0 h 2735661"/>
              <a:gd name="connsiteX1" fmla="*/ 4659085 w 7979228"/>
              <a:gd name="connsiteY1" fmla="*/ 1426029 h 2735661"/>
              <a:gd name="connsiteX2" fmla="*/ 718458 w 7979228"/>
              <a:gd name="connsiteY2" fmla="*/ 620486 h 2735661"/>
              <a:gd name="connsiteX3" fmla="*/ 925286 w 7979228"/>
              <a:gd name="connsiteY3" fmla="*/ 217715 h 2735661"/>
              <a:gd name="connsiteX4" fmla="*/ 0 w 7979228"/>
              <a:gd name="connsiteY4" fmla="*/ 707572 h 2735661"/>
              <a:gd name="connsiteX5" fmla="*/ 511629 w 7979228"/>
              <a:gd name="connsiteY5" fmla="*/ 1839686 h 2735661"/>
              <a:gd name="connsiteX6" fmla="*/ 522514 w 7979228"/>
              <a:gd name="connsiteY6" fmla="*/ 1349830 h 2735661"/>
              <a:gd name="connsiteX7" fmla="*/ 4626429 w 7979228"/>
              <a:gd name="connsiteY7" fmla="*/ 2732315 h 2735661"/>
              <a:gd name="connsiteX8" fmla="*/ 7968343 w 7979228"/>
              <a:gd name="connsiteY8" fmla="*/ 936172 h 2735661"/>
              <a:gd name="connsiteX9" fmla="*/ 7979228 w 7979228"/>
              <a:gd name="connsiteY9" fmla="*/ 0 h 2735661"/>
              <a:gd name="connsiteX0" fmla="*/ 7979228 w 7979228"/>
              <a:gd name="connsiteY0" fmla="*/ 0 h 2735661"/>
              <a:gd name="connsiteX1" fmla="*/ 4637313 w 7979228"/>
              <a:gd name="connsiteY1" fmla="*/ 1524000 h 2735661"/>
              <a:gd name="connsiteX2" fmla="*/ 718458 w 7979228"/>
              <a:gd name="connsiteY2" fmla="*/ 620486 h 2735661"/>
              <a:gd name="connsiteX3" fmla="*/ 925286 w 7979228"/>
              <a:gd name="connsiteY3" fmla="*/ 217715 h 2735661"/>
              <a:gd name="connsiteX4" fmla="*/ 0 w 7979228"/>
              <a:gd name="connsiteY4" fmla="*/ 707572 h 2735661"/>
              <a:gd name="connsiteX5" fmla="*/ 511629 w 7979228"/>
              <a:gd name="connsiteY5" fmla="*/ 1839686 h 2735661"/>
              <a:gd name="connsiteX6" fmla="*/ 522514 w 7979228"/>
              <a:gd name="connsiteY6" fmla="*/ 1349830 h 2735661"/>
              <a:gd name="connsiteX7" fmla="*/ 4626429 w 7979228"/>
              <a:gd name="connsiteY7" fmla="*/ 2732315 h 2735661"/>
              <a:gd name="connsiteX8" fmla="*/ 7968343 w 7979228"/>
              <a:gd name="connsiteY8" fmla="*/ 936172 h 2735661"/>
              <a:gd name="connsiteX9" fmla="*/ 7979228 w 7979228"/>
              <a:gd name="connsiteY9" fmla="*/ 0 h 2735661"/>
              <a:gd name="connsiteX0" fmla="*/ 7979228 w 7979228"/>
              <a:gd name="connsiteY0" fmla="*/ 0 h 2735661"/>
              <a:gd name="connsiteX1" fmla="*/ 4637313 w 7979228"/>
              <a:gd name="connsiteY1" fmla="*/ 1524000 h 2735661"/>
              <a:gd name="connsiteX2" fmla="*/ 718458 w 7979228"/>
              <a:gd name="connsiteY2" fmla="*/ 620486 h 2735661"/>
              <a:gd name="connsiteX3" fmla="*/ 925286 w 7979228"/>
              <a:gd name="connsiteY3" fmla="*/ 217715 h 2735661"/>
              <a:gd name="connsiteX4" fmla="*/ 0 w 7979228"/>
              <a:gd name="connsiteY4" fmla="*/ 707572 h 2735661"/>
              <a:gd name="connsiteX5" fmla="*/ 511629 w 7979228"/>
              <a:gd name="connsiteY5" fmla="*/ 1839686 h 2735661"/>
              <a:gd name="connsiteX6" fmla="*/ 522514 w 7979228"/>
              <a:gd name="connsiteY6" fmla="*/ 1349830 h 2735661"/>
              <a:gd name="connsiteX7" fmla="*/ 4626429 w 7979228"/>
              <a:gd name="connsiteY7" fmla="*/ 2732315 h 2735661"/>
              <a:gd name="connsiteX8" fmla="*/ 7968343 w 7979228"/>
              <a:gd name="connsiteY8" fmla="*/ 936172 h 2735661"/>
              <a:gd name="connsiteX9" fmla="*/ 7979228 w 7979228"/>
              <a:gd name="connsiteY9" fmla="*/ 0 h 2735661"/>
              <a:gd name="connsiteX0" fmla="*/ 7979228 w 7979228"/>
              <a:gd name="connsiteY0" fmla="*/ 0 h 2732804"/>
              <a:gd name="connsiteX1" fmla="*/ 4637313 w 7979228"/>
              <a:gd name="connsiteY1" fmla="*/ 1524000 h 2732804"/>
              <a:gd name="connsiteX2" fmla="*/ 718458 w 7979228"/>
              <a:gd name="connsiteY2" fmla="*/ 620486 h 2732804"/>
              <a:gd name="connsiteX3" fmla="*/ 925286 w 7979228"/>
              <a:gd name="connsiteY3" fmla="*/ 217715 h 2732804"/>
              <a:gd name="connsiteX4" fmla="*/ 0 w 7979228"/>
              <a:gd name="connsiteY4" fmla="*/ 707572 h 2732804"/>
              <a:gd name="connsiteX5" fmla="*/ 511629 w 7979228"/>
              <a:gd name="connsiteY5" fmla="*/ 1839686 h 2732804"/>
              <a:gd name="connsiteX6" fmla="*/ 522514 w 7979228"/>
              <a:gd name="connsiteY6" fmla="*/ 1349830 h 2732804"/>
              <a:gd name="connsiteX7" fmla="*/ 4626429 w 7979228"/>
              <a:gd name="connsiteY7" fmla="*/ 2732315 h 2732804"/>
              <a:gd name="connsiteX8" fmla="*/ 7968343 w 7979228"/>
              <a:gd name="connsiteY8" fmla="*/ 936172 h 2732804"/>
              <a:gd name="connsiteX9" fmla="*/ 7979228 w 7979228"/>
              <a:gd name="connsiteY9" fmla="*/ 0 h 2732804"/>
              <a:gd name="connsiteX0" fmla="*/ 7979228 w 7979228"/>
              <a:gd name="connsiteY0" fmla="*/ 0 h 2624006"/>
              <a:gd name="connsiteX1" fmla="*/ 4637313 w 7979228"/>
              <a:gd name="connsiteY1" fmla="*/ 1524000 h 2624006"/>
              <a:gd name="connsiteX2" fmla="*/ 718458 w 7979228"/>
              <a:gd name="connsiteY2" fmla="*/ 620486 h 2624006"/>
              <a:gd name="connsiteX3" fmla="*/ 925286 w 7979228"/>
              <a:gd name="connsiteY3" fmla="*/ 217715 h 2624006"/>
              <a:gd name="connsiteX4" fmla="*/ 0 w 7979228"/>
              <a:gd name="connsiteY4" fmla="*/ 707572 h 2624006"/>
              <a:gd name="connsiteX5" fmla="*/ 511629 w 7979228"/>
              <a:gd name="connsiteY5" fmla="*/ 1839686 h 2624006"/>
              <a:gd name="connsiteX6" fmla="*/ 522514 w 7979228"/>
              <a:gd name="connsiteY6" fmla="*/ 1349830 h 2624006"/>
              <a:gd name="connsiteX7" fmla="*/ 4626429 w 7979228"/>
              <a:gd name="connsiteY7" fmla="*/ 2623457 h 2624006"/>
              <a:gd name="connsiteX8" fmla="*/ 7968343 w 7979228"/>
              <a:gd name="connsiteY8" fmla="*/ 936172 h 2624006"/>
              <a:gd name="connsiteX9" fmla="*/ 7979228 w 7979228"/>
              <a:gd name="connsiteY9" fmla="*/ 0 h 2624006"/>
              <a:gd name="connsiteX0" fmla="*/ 7979228 w 7979228"/>
              <a:gd name="connsiteY0" fmla="*/ 0 h 2624006"/>
              <a:gd name="connsiteX1" fmla="*/ 4637313 w 7979228"/>
              <a:gd name="connsiteY1" fmla="*/ 1524000 h 2624006"/>
              <a:gd name="connsiteX2" fmla="*/ 718458 w 7979228"/>
              <a:gd name="connsiteY2" fmla="*/ 620486 h 2624006"/>
              <a:gd name="connsiteX3" fmla="*/ 925286 w 7979228"/>
              <a:gd name="connsiteY3" fmla="*/ 217715 h 2624006"/>
              <a:gd name="connsiteX4" fmla="*/ 0 w 7979228"/>
              <a:gd name="connsiteY4" fmla="*/ 707572 h 2624006"/>
              <a:gd name="connsiteX5" fmla="*/ 511629 w 7979228"/>
              <a:gd name="connsiteY5" fmla="*/ 1839686 h 2624006"/>
              <a:gd name="connsiteX6" fmla="*/ 522514 w 7979228"/>
              <a:gd name="connsiteY6" fmla="*/ 1349830 h 2624006"/>
              <a:gd name="connsiteX7" fmla="*/ 4626429 w 7979228"/>
              <a:gd name="connsiteY7" fmla="*/ 2623457 h 2624006"/>
              <a:gd name="connsiteX8" fmla="*/ 7968343 w 7979228"/>
              <a:gd name="connsiteY8" fmla="*/ 936172 h 2624006"/>
              <a:gd name="connsiteX9" fmla="*/ 7979228 w 7979228"/>
              <a:gd name="connsiteY9" fmla="*/ 0 h 2624006"/>
              <a:gd name="connsiteX0" fmla="*/ 7979228 w 7979228"/>
              <a:gd name="connsiteY0" fmla="*/ 0 h 2624006"/>
              <a:gd name="connsiteX1" fmla="*/ 4637313 w 7979228"/>
              <a:gd name="connsiteY1" fmla="*/ 1524000 h 2624006"/>
              <a:gd name="connsiteX2" fmla="*/ 718458 w 7979228"/>
              <a:gd name="connsiteY2" fmla="*/ 620486 h 2624006"/>
              <a:gd name="connsiteX3" fmla="*/ 925286 w 7979228"/>
              <a:gd name="connsiteY3" fmla="*/ 217715 h 2624006"/>
              <a:gd name="connsiteX4" fmla="*/ 0 w 7979228"/>
              <a:gd name="connsiteY4" fmla="*/ 707572 h 2624006"/>
              <a:gd name="connsiteX5" fmla="*/ 511629 w 7979228"/>
              <a:gd name="connsiteY5" fmla="*/ 1839686 h 2624006"/>
              <a:gd name="connsiteX6" fmla="*/ 522514 w 7979228"/>
              <a:gd name="connsiteY6" fmla="*/ 1349830 h 2624006"/>
              <a:gd name="connsiteX7" fmla="*/ 4626429 w 7979228"/>
              <a:gd name="connsiteY7" fmla="*/ 2623457 h 2624006"/>
              <a:gd name="connsiteX8" fmla="*/ 7968343 w 7979228"/>
              <a:gd name="connsiteY8" fmla="*/ 936172 h 2624006"/>
              <a:gd name="connsiteX9" fmla="*/ 7979228 w 7979228"/>
              <a:gd name="connsiteY9" fmla="*/ 0 h 2624006"/>
              <a:gd name="connsiteX0" fmla="*/ 7979228 w 7979228"/>
              <a:gd name="connsiteY0" fmla="*/ 0 h 2624006"/>
              <a:gd name="connsiteX1" fmla="*/ 4637313 w 7979228"/>
              <a:gd name="connsiteY1" fmla="*/ 1524000 h 2624006"/>
              <a:gd name="connsiteX2" fmla="*/ 718458 w 7979228"/>
              <a:gd name="connsiteY2" fmla="*/ 620486 h 2624006"/>
              <a:gd name="connsiteX3" fmla="*/ 925286 w 7979228"/>
              <a:gd name="connsiteY3" fmla="*/ 217715 h 2624006"/>
              <a:gd name="connsiteX4" fmla="*/ 0 w 7979228"/>
              <a:gd name="connsiteY4" fmla="*/ 707572 h 2624006"/>
              <a:gd name="connsiteX5" fmla="*/ 511629 w 7979228"/>
              <a:gd name="connsiteY5" fmla="*/ 1839686 h 2624006"/>
              <a:gd name="connsiteX6" fmla="*/ 522514 w 7979228"/>
              <a:gd name="connsiteY6" fmla="*/ 1349830 h 2624006"/>
              <a:gd name="connsiteX7" fmla="*/ 4626429 w 7979228"/>
              <a:gd name="connsiteY7" fmla="*/ 2623457 h 2624006"/>
              <a:gd name="connsiteX8" fmla="*/ 7968343 w 7979228"/>
              <a:gd name="connsiteY8" fmla="*/ 936172 h 2624006"/>
              <a:gd name="connsiteX9" fmla="*/ 7979228 w 7979228"/>
              <a:gd name="connsiteY9" fmla="*/ 0 h 2624006"/>
              <a:gd name="connsiteX0" fmla="*/ 7979228 w 7990115"/>
              <a:gd name="connsiteY0" fmla="*/ 0 h 2624006"/>
              <a:gd name="connsiteX1" fmla="*/ 4637313 w 7990115"/>
              <a:gd name="connsiteY1" fmla="*/ 1524000 h 2624006"/>
              <a:gd name="connsiteX2" fmla="*/ 718458 w 7990115"/>
              <a:gd name="connsiteY2" fmla="*/ 620486 h 2624006"/>
              <a:gd name="connsiteX3" fmla="*/ 925286 w 7990115"/>
              <a:gd name="connsiteY3" fmla="*/ 217715 h 2624006"/>
              <a:gd name="connsiteX4" fmla="*/ 0 w 7990115"/>
              <a:gd name="connsiteY4" fmla="*/ 707572 h 2624006"/>
              <a:gd name="connsiteX5" fmla="*/ 511629 w 7990115"/>
              <a:gd name="connsiteY5" fmla="*/ 1839686 h 2624006"/>
              <a:gd name="connsiteX6" fmla="*/ 522514 w 7990115"/>
              <a:gd name="connsiteY6" fmla="*/ 1349830 h 2624006"/>
              <a:gd name="connsiteX7" fmla="*/ 4626429 w 7990115"/>
              <a:gd name="connsiteY7" fmla="*/ 2623457 h 2624006"/>
              <a:gd name="connsiteX8" fmla="*/ 7990115 w 7990115"/>
              <a:gd name="connsiteY8" fmla="*/ 1197429 h 2624006"/>
              <a:gd name="connsiteX9" fmla="*/ 7979228 w 7990115"/>
              <a:gd name="connsiteY9" fmla="*/ 0 h 2624006"/>
              <a:gd name="connsiteX0" fmla="*/ 7979228 w 7979228"/>
              <a:gd name="connsiteY0" fmla="*/ 0 h 2624169"/>
              <a:gd name="connsiteX1" fmla="*/ 4637313 w 7979228"/>
              <a:gd name="connsiteY1" fmla="*/ 1524000 h 2624169"/>
              <a:gd name="connsiteX2" fmla="*/ 718458 w 7979228"/>
              <a:gd name="connsiteY2" fmla="*/ 620486 h 2624169"/>
              <a:gd name="connsiteX3" fmla="*/ 925286 w 7979228"/>
              <a:gd name="connsiteY3" fmla="*/ 217715 h 2624169"/>
              <a:gd name="connsiteX4" fmla="*/ 0 w 7979228"/>
              <a:gd name="connsiteY4" fmla="*/ 707572 h 2624169"/>
              <a:gd name="connsiteX5" fmla="*/ 511629 w 7979228"/>
              <a:gd name="connsiteY5" fmla="*/ 1839686 h 2624169"/>
              <a:gd name="connsiteX6" fmla="*/ 522514 w 7979228"/>
              <a:gd name="connsiteY6" fmla="*/ 1349830 h 2624169"/>
              <a:gd name="connsiteX7" fmla="*/ 4626429 w 7979228"/>
              <a:gd name="connsiteY7" fmla="*/ 2623457 h 2624169"/>
              <a:gd name="connsiteX8" fmla="*/ 7935686 w 7979228"/>
              <a:gd name="connsiteY8" fmla="*/ 1175658 h 2624169"/>
              <a:gd name="connsiteX9" fmla="*/ 7979228 w 7979228"/>
              <a:gd name="connsiteY9" fmla="*/ 0 h 2624169"/>
              <a:gd name="connsiteX0" fmla="*/ 7979228 w 7979228"/>
              <a:gd name="connsiteY0" fmla="*/ 0 h 2624169"/>
              <a:gd name="connsiteX1" fmla="*/ 4637313 w 7979228"/>
              <a:gd name="connsiteY1" fmla="*/ 1524000 h 2624169"/>
              <a:gd name="connsiteX2" fmla="*/ 718458 w 7979228"/>
              <a:gd name="connsiteY2" fmla="*/ 620486 h 2624169"/>
              <a:gd name="connsiteX3" fmla="*/ 925286 w 7979228"/>
              <a:gd name="connsiteY3" fmla="*/ 217715 h 2624169"/>
              <a:gd name="connsiteX4" fmla="*/ 0 w 7979228"/>
              <a:gd name="connsiteY4" fmla="*/ 707572 h 2624169"/>
              <a:gd name="connsiteX5" fmla="*/ 511629 w 7979228"/>
              <a:gd name="connsiteY5" fmla="*/ 1839686 h 2624169"/>
              <a:gd name="connsiteX6" fmla="*/ 522514 w 7979228"/>
              <a:gd name="connsiteY6" fmla="*/ 1349830 h 2624169"/>
              <a:gd name="connsiteX7" fmla="*/ 4626429 w 7979228"/>
              <a:gd name="connsiteY7" fmla="*/ 2623457 h 2624169"/>
              <a:gd name="connsiteX8" fmla="*/ 7935686 w 7979228"/>
              <a:gd name="connsiteY8" fmla="*/ 1175658 h 2624169"/>
              <a:gd name="connsiteX9" fmla="*/ 7979228 w 7979228"/>
              <a:gd name="connsiteY9" fmla="*/ 0 h 2624169"/>
              <a:gd name="connsiteX0" fmla="*/ 7979228 w 7979228"/>
              <a:gd name="connsiteY0" fmla="*/ 0 h 2626762"/>
              <a:gd name="connsiteX1" fmla="*/ 4637313 w 7979228"/>
              <a:gd name="connsiteY1" fmla="*/ 1524000 h 2626762"/>
              <a:gd name="connsiteX2" fmla="*/ 718458 w 7979228"/>
              <a:gd name="connsiteY2" fmla="*/ 620486 h 2626762"/>
              <a:gd name="connsiteX3" fmla="*/ 925286 w 7979228"/>
              <a:gd name="connsiteY3" fmla="*/ 217715 h 2626762"/>
              <a:gd name="connsiteX4" fmla="*/ 0 w 7979228"/>
              <a:gd name="connsiteY4" fmla="*/ 707572 h 2626762"/>
              <a:gd name="connsiteX5" fmla="*/ 511629 w 7979228"/>
              <a:gd name="connsiteY5" fmla="*/ 1839686 h 2626762"/>
              <a:gd name="connsiteX6" fmla="*/ 532789 w 7979228"/>
              <a:gd name="connsiteY6" fmla="*/ 1524002 h 2626762"/>
              <a:gd name="connsiteX7" fmla="*/ 4626429 w 7979228"/>
              <a:gd name="connsiteY7" fmla="*/ 2623457 h 2626762"/>
              <a:gd name="connsiteX8" fmla="*/ 7935686 w 7979228"/>
              <a:gd name="connsiteY8" fmla="*/ 1175658 h 2626762"/>
              <a:gd name="connsiteX9" fmla="*/ 7979228 w 7979228"/>
              <a:gd name="connsiteY9" fmla="*/ 0 h 2626762"/>
              <a:gd name="connsiteX0" fmla="*/ 7979228 w 7979228"/>
              <a:gd name="connsiteY0" fmla="*/ 0 h 2626762"/>
              <a:gd name="connsiteX1" fmla="*/ 4637313 w 7979228"/>
              <a:gd name="connsiteY1" fmla="*/ 1524000 h 2626762"/>
              <a:gd name="connsiteX2" fmla="*/ 718458 w 7979228"/>
              <a:gd name="connsiteY2" fmla="*/ 620486 h 2626762"/>
              <a:gd name="connsiteX3" fmla="*/ 925286 w 7979228"/>
              <a:gd name="connsiteY3" fmla="*/ 217715 h 2626762"/>
              <a:gd name="connsiteX4" fmla="*/ 0 w 7979228"/>
              <a:gd name="connsiteY4" fmla="*/ 707572 h 2626762"/>
              <a:gd name="connsiteX5" fmla="*/ 511629 w 7979228"/>
              <a:gd name="connsiteY5" fmla="*/ 2046515 h 2626762"/>
              <a:gd name="connsiteX6" fmla="*/ 532789 w 7979228"/>
              <a:gd name="connsiteY6" fmla="*/ 1524002 h 2626762"/>
              <a:gd name="connsiteX7" fmla="*/ 4626429 w 7979228"/>
              <a:gd name="connsiteY7" fmla="*/ 2623457 h 2626762"/>
              <a:gd name="connsiteX8" fmla="*/ 7935686 w 7979228"/>
              <a:gd name="connsiteY8" fmla="*/ 1175658 h 2626762"/>
              <a:gd name="connsiteX9" fmla="*/ 7979228 w 7979228"/>
              <a:gd name="connsiteY9" fmla="*/ 0 h 2626762"/>
              <a:gd name="connsiteX0" fmla="*/ 7979228 w 7979228"/>
              <a:gd name="connsiteY0" fmla="*/ 0 h 2629414"/>
              <a:gd name="connsiteX1" fmla="*/ 4637313 w 7979228"/>
              <a:gd name="connsiteY1" fmla="*/ 1524000 h 2629414"/>
              <a:gd name="connsiteX2" fmla="*/ 718458 w 7979228"/>
              <a:gd name="connsiteY2" fmla="*/ 620486 h 2629414"/>
              <a:gd name="connsiteX3" fmla="*/ 925286 w 7979228"/>
              <a:gd name="connsiteY3" fmla="*/ 217715 h 2629414"/>
              <a:gd name="connsiteX4" fmla="*/ 0 w 7979228"/>
              <a:gd name="connsiteY4" fmla="*/ 707572 h 2629414"/>
              <a:gd name="connsiteX5" fmla="*/ 511629 w 7979228"/>
              <a:gd name="connsiteY5" fmla="*/ 2046515 h 2629414"/>
              <a:gd name="connsiteX6" fmla="*/ 553340 w 7979228"/>
              <a:gd name="connsiteY6" fmla="*/ 1621974 h 2629414"/>
              <a:gd name="connsiteX7" fmla="*/ 4626429 w 7979228"/>
              <a:gd name="connsiteY7" fmla="*/ 2623457 h 2629414"/>
              <a:gd name="connsiteX8" fmla="*/ 7935686 w 7979228"/>
              <a:gd name="connsiteY8" fmla="*/ 1175658 h 2629414"/>
              <a:gd name="connsiteX9" fmla="*/ 7979228 w 7979228"/>
              <a:gd name="connsiteY9" fmla="*/ 0 h 2629414"/>
              <a:gd name="connsiteX0" fmla="*/ 7979228 w 7979228"/>
              <a:gd name="connsiteY0" fmla="*/ 0 h 2780753"/>
              <a:gd name="connsiteX1" fmla="*/ 4637313 w 7979228"/>
              <a:gd name="connsiteY1" fmla="*/ 1524000 h 2780753"/>
              <a:gd name="connsiteX2" fmla="*/ 718458 w 7979228"/>
              <a:gd name="connsiteY2" fmla="*/ 620486 h 2780753"/>
              <a:gd name="connsiteX3" fmla="*/ 925286 w 7979228"/>
              <a:gd name="connsiteY3" fmla="*/ 217715 h 2780753"/>
              <a:gd name="connsiteX4" fmla="*/ 0 w 7979228"/>
              <a:gd name="connsiteY4" fmla="*/ 707572 h 2780753"/>
              <a:gd name="connsiteX5" fmla="*/ 511629 w 7979228"/>
              <a:gd name="connsiteY5" fmla="*/ 2046515 h 2780753"/>
              <a:gd name="connsiteX6" fmla="*/ 553340 w 7979228"/>
              <a:gd name="connsiteY6" fmla="*/ 1621974 h 2780753"/>
              <a:gd name="connsiteX7" fmla="*/ 4626429 w 7979228"/>
              <a:gd name="connsiteY7" fmla="*/ 2775857 h 2780753"/>
              <a:gd name="connsiteX8" fmla="*/ 7935686 w 7979228"/>
              <a:gd name="connsiteY8" fmla="*/ 1175658 h 2780753"/>
              <a:gd name="connsiteX9" fmla="*/ 7979228 w 7979228"/>
              <a:gd name="connsiteY9" fmla="*/ 0 h 2780753"/>
              <a:gd name="connsiteX0" fmla="*/ 7979228 w 7979228"/>
              <a:gd name="connsiteY0" fmla="*/ 0 h 2780753"/>
              <a:gd name="connsiteX1" fmla="*/ 4637313 w 7979228"/>
              <a:gd name="connsiteY1" fmla="*/ 1524000 h 2780753"/>
              <a:gd name="connsiteX2" fmla="*/ 718458 w 7979228"/>
              <a:gd name="connsiteY2" fmla="*/ 620486 h 2780753"/>
              <a:gd name="connsiteX3" fmla="*/ 925286 w 7979228"/>
              <a:gd name="connsiteY3" fmla="*/ 217715 h 2780753"/>
              <a:gd name="connsiteX4" fmla="*/ 0 w 7979228"/>
              <a:gd name="connsiteY4" fmla="*/ 707572 h 2780753"/>
              <a:gd name="connsiteX5" fmla="*/ 511629 w 7979228"/>
              <a:gd name="connsiteY5" fmla="*/ 2046515 h 2780753"/>
              <a:gd name="connsiteX6" fmla="*/ 553340 w 7979228"/>
              <a:gd name="connsiteY6" fmla="*/ 1621974 h 2780753"/>
              <a:gd name="connsiteX7" fmla="*/ 4626429 w 7979228"/>
              <a:gd name="connsiteY7" fmla="*/ 2775857 h 2780753"/>
              <a:gd name="connsiteX8" fmla="*/ 7935686 w 7979228"/>
              <a:gd name="connsiteY8" fmla="*/ 1175658 h 2780753"/>
              <a:gd name="connsiteX9" fmla="*/ 7979228 w 7979228"/>
              <a:gd name="connsiteY9" fmla="*/ 0 h 2780753"/>
              <a:gd name="connsiteX0" fmla="*/ 7979228 w 7979228"/>
              <a:gd name="connsiteY0" fmla="*/ 0 h 2780753"/>
              <a:gd name="connsiteX1" fmla="*/ 4637313 w 7979228"/>
              <a:gd name="connsiteY1" fmla="*/ 1524000 h 2780753"/>
              <a:gd name="connsiteX2" fmla="*/ 718458 w 7979228"/>
              <a:gd name="connsiteY2" fmla="*/ 620486 h 2780753"/>
              <a:gd name="connsiteX3" fmla="*/ 925286 w 7979228"/>
              <a:gd name="connsiteY3" fmla="*/ 217715 h 2780753"/>
              <a:gd name="connsiteX4" fmla="*/ 0 w 7979228"/>
              <a:gd name="connsiteY4" fmla="*/ 707572 h 2780753"/>
              <a:gd name="connsiteX5" fmla="*/ 511629 w 7979228"/>
              <a:gd name="connsiteY5" fmla="*/ 2046515 h 2780753"/>
              <a:gd name="connsiteX6" fmla="*/ 553340 w 7979228"/>
              <a:gd name="connsiteY6" fmla="*/ 1621974 h 2780753"/>
              <a:gd name="connsiteX7" fmla="*/ 4626429 w 7979228"/>
              <a:gd name="connsiteY7" fmla="*/ 2775857 h 2780753"/>
              <a:gd name="connsiteX8" fmla="*/ 7606646 w 7979228"/>
              <a:gd name="connsiteY8" fmla="*/ 1175658 h 2780753"/>
              <a:gd name="connsiteX9" fmla="*/ 7979228 w 7979228"/>
              <a:gd name="connsiteY9" fmla="*/ 0 h 2780753"/>
              <a:gd name="connsiteX0" fmla="*/ 7979228 w 7979228"/>
              <a:gd name="connsiteY0" fmla="*/ 0 h 2782397"/>
              <a:gd name="connsiteX1" fmla="*/ 4637313 w 7979228"/>
              <a:gd name="connsiteY1" fmla="*/ 1524000 h 2782397"/>
              <a:gd name="connsiteX2" fmla="*/ 718458 w 7979228"/>
              <a:gd name="connsiteY2" fmla="*/ 620486 h 2782397"/>
              <a:gd name="connsiteX3" fmla="*/ 925286 w 7979228"/>
              <a:gd name="connsiteY3" fmla="*/ 217715 h 2782397"/>
              <a:gd name="connsiteX4" fmla="*/ 0 w 7979228"/>
              <a:gd name="connsiteY4" fmla="*/ 707572 h 2782397"/>
              <a:gd name="connsiteX5" fmla="*/ 511629 w 7979228"/>
              <a:gd name="connsiteY5" fmla="*/ 2046515 h 2782397"/>
              <a:gd name="connsiteX6" fmla="*/ 553340 w 7979228"/>
              <a:gd name="connsiteY6" fmla="*/ 1621974 h 2782397"/>
              <a:gd name="connsiteX7" fmla="*/ 4626429 w 7979228"/>
              <a:gd name="connsiteY7" fmla="*/ 2775857 h 2782397"/>
              <a:gd name="connsiteX8" fmla="*/ 7904839 w 7979228"/>
              <a:gd name="connsiteY8" fmla="*/ 1099458 h 2782397"/>
              <a:gd name="connsiteX9" fmla="*/ 7979228 w 7979228"/>
              <a:gd name="connsiteY9" fmla="*/ 0 h 2782397"/>
              <a:gd name="connsiteX0" fmla="*/ 7979228 w 7979228"/>
              <a:gd name="connsiteY0" fmla="*/ 0 h 2782397"/>
              <a:gd name="connsiteX1" fmla="*/ 4637313 w 7979228"/>
              <a:gd name="connsiteY1" fmla="*/ 1524000 h 2782397"/>
              <a:gd name="connsiteX2" fmla="*/ 718458 w 7979228"/>
              <a:gd name="connsiteY2" fmla="*/ 620486 h 2782397"/>
              <a:gd name="connsiteX3" fmla="*/ 925286 w 7979228"/>
              <a:gd name="connsiteY3" fmla="*/ 217715 h 2782397"/>
              <a:gd name="connsiteX4" fmla="*/ 0 w 7979228"/>
              <a:gd name="connsiteY4" fmla="*/ 707572 h 2782397"/>
              <a:gd name="connsiteX5" fmla="*/ 511629 w 7979228"/>
              <a:gd name="connsiteY5" fmla="*/ 2046515 h 2782397"/>
              <a:gd name="connsiteX6" fmla="*/ 553340 w 7979228"/>
              <a:gd name="connsiteY6" fmla="*/ 1621974 h 2782397"/>
              <a:gd name="connsiteX7" fmla="*/ 4626429 w 7979228"/>
              <a:gd name="connsiteY7" fmla="*/ 2775857 h 2782397"/>
              <a:gd name="connsiteX8" fmla="*/ 7935686 w 7979228"/>
              <a:gd name="connsiteY8" fmla="*/ 1099458 h 2782397"/>
              <a:gd name="connsiteX9" fmla="*/ 7979228 w 7979228"/>
              <a:gd name="connsiteY9" fmla="*/ 0 h 2782397"/>
              <a:gd name="connsiteX0" fmla="*/ 7979228 w 7979228"/>
              <a:gd name="connsiteY0" fmla="*/ 0 h 2782397"/>
              <a:gd name="connsiteX1" fmla="*/ 4637313 w 7979228"/>
              <a:gd name="connsiteY1" fmla="*/ 1524000 h 2782397"/>
              <a:gd name="connsiteX2" fmla="*/ 718458 w 7979228"/>
              <a:gd name="connsiteY2" fmla="*/ 620486 h 2782397"/>
              <a:gd name="connsiteX3" fmla="*/ 925286 w 7979228"/>
              <a:gd name="connsiteY3" fmla="*/ 217715 h 2782397"/>
              <a:gd name="connsiteX4" fmla="*/ 0 w 7979228"/>
              <a:gd name="connsiteY4" fmla="*/ 707572 h 2782397"/>
              <a:gd name="connsiteX5" fmla="*/ 511629 w 7979228"/>
              <a:gd name="connsiteY5" fmla="*/ 2046515 h 2782397"/>
              <a:gd name="connsiteX6" fmla="*/ 553340 w 7979228"/>
              <a:gd name="connsiteY6" fmla="*/ 1621974 h 2782397"/>
              <a:gd name="connsiteX7" fmla="*/ 4626429 w 7979228"/>
              <a:gd name="connsiteY7" fmla="*/ 2775857 h 2782397"/>
              <a:gd name="connsiteX8" fmla="*/ 7935686 w 7979228"/>
              <a:gd name="connsiteY8" fmla="*/ 1099458 h 2782397"/>
              <a:gd name="connsiteX9" fmla="*/ 7979228 w 7979228"/>
              <a:gd name="connsiteY9" fmla="*/ 0 h 2782397"/>
              <a:gd name="connsiteX0" fmla="*/ 7979228 w 7979228"/>
              <a:gd name="connsiteY0" fmla="*/ 0 h 2782397"/>
              <a:gd name="connsiteX1" fmla="*/ 4637313 w 7979228"/>
              <a:gd name="connsiteY1" fmla="*/ 1524000 h 2782397"/>
              <a:gd name="connsiteX2" fmla="*/ 718458 w 7979228"/>
              <a:gd name="connsiteY2" fmla="*/ 620486 h 2782397"/>
              <a:gd name="connsiteX3" fmla="*/ 925286 w 7979228"/>
              <a:gd name="connsiteY3" fmla="*/ 217715 h 2782397"/>
              <a:gd name="connsiteX4" fmla="*/ 0 w 7979228"/>
              <a:gd name="connsiteY4" fmla="*/ 707572 h 2782397"/>
              <a:gd name="connsiteX5" fmla="*/ 511629 w 7979228"/>
              <a:gd name="connsiteY5" fmla="*/ 2046515 h 2782397"/>
              <a:gd name="connsiteX6" fmla="*/ 553340 w 7979228"/>
              <a:gd name="connsiteY6" fmla="*/ 1621974 h 2782397"/>
              <a:gd name="connsiteX7" fmla="*/ 4626429 w 7979228"/>
              <a:gd name="connsiteY7" fmla="*/ 2775857 h 2782397"/>
              <a:gd name="connsiteX8" fmla="*/ 7935686 w 7979228"/>
              <a:gd name="connsiteY8" fmla="*/ 1099458 h 2782397"/>
              <a:gd name="connsiteX9" fmla="*/ 7979228 w 7979228"/>
              <a:gd name="connsiteY9" fmla="*/ 0 h 2782397"/>
              <a:gd name="connsiteX0" fmla="*/ 7979228 w 7979228"/>
              <a:gd name="connsiteY0" fmla="*/ 0 h 2706818"/>
              <a:gd name="connsiteX1" fmla="*/ 4637313 w 7979228"/>
              <a:gd name="connsiteY1" fmla="*/ 1524000 h 2706818"/>
              <a:gd name="connsiteX2" fmla="*/ 718458 w 7979228"/>
              <a:gd name="connsiteY2" fmla="*/ 620486 h 2706818"/>
              <a:gd name="connsiteX3" fmla="*/ 925286 w 7979228"/>
              <a:gd name="connsiteY3" fmla="*/ 217715 h 2706818"/>
              <a:gd name="connsiteX4" fmla="*/ 0 w 7979228"/>
              <a:gd name="connsiteY4" fmla="*/ 707572 h 2706818"/>
              <a:gd name="connsiteX5" fmla="*/ 511629 w 7979228"/>
              <a:gd name="connsiteY5" fmla="*/ 2046515 h 2706818"/>
              <a:gd name="connsiteX6" fmla="*/ 553340 w 7979228"/>
              <a:gd name="connsiteY6" fmla="*/ 1621974 h 2706818"/>
              <a:gd name="connsiteX7" fmla="*/ 4605863 w 7979228"/>
              <a:gd name="connsiteY7" fmla="*/ 2699657 h 2706818"/>
              <a:gd name="connsiteX8" fmla="*/ 7935686 w 7979228"/>
              <a:gd name="connsiteY8" fmla="*/ 1099458 h 2706818"/>
              <a:gd name="connsiteX9" fmla="*/ 7979228 w 7979228"/>
              <a:gd name="connsiteY9" fmla="*/ 0 h 2706818"/>
              <a:gd name="connsiteX0" fmla="*/ 7979228 w 7979228"/>
              <a:gd name="connsiteY0" fmla="*/ 0 h 2700802"/>
              <a:gd name="connsiteX1" fmla="*/ 4637313 w 7979228"/>
              <a:gd name="connsiteY1" fmla="*/ 1524000 h 2700802"/>
              <a:gd name="connsiteX2" fmla="*/ 718458 w 7979228"/>
              <a:gd name="connsiteY2" fmla="*/ 620486 h 2700802"/>
              <a:gd name="connsiteX3" fmla="*/ 925286 w 7979228"/>
              <a:gd name="connsiteY3" fmla="*/ 217715 h 2700802"/>
              <a:gd name="connsiteX4" fmla="*/ 0 w 7979228"/>
              <a:gd name="connsiteY4" fmla="*/ 707572 h 2700802"/>
              <a:gd name="connsiteX5" fmla="*/ 511629 w 7979228"/>
              <a:gd name="connsiteY5" fmla="*/ 2046515 h 2700802"/>
              <a:gd name="connsiteX6" fmla="*/ 553340 w 7979228"/>
              <a:gd name="connsiteY6" fmla="*/ 1621974 h 2700802"/>
              <a:gd name="connsiteX7" fmla="*/ 4605863 w 7979228"/>
              <a:gd name="connsiteY7" fmla="*/ 2699657 h 2700802"/>
              <a:gd name="connsiteX8" fmla="*/ 7935686 w 7979228"/>
              <a:gd name="connsiteY8" fmla="*/ 1099458 h 2700802"/>
              <a:gd name="connsiteX9" fmla="*/ 7979228 w 7979228"/>
              <a:gd name="connsiteY9" fmla="*/ 0 h 2700802"/>
              <a:gd name="connsiteX0" fmla="*/ 7979228 w 7979228"/>
              <a:gd name="connsiteY0" fmla="*/ 0 h 2613878"/>
              <a:gd name="connsiteX1" fmla="*/ 4637313 w 7979228"/>
              <a:gd name="connsiteY1" fmla="*/ 1524000 h 2613878"/>
              <a:gd name="connsiteX2" fmla="*/ 718458 w 7979228"/>
              <a:gd name="connsiteY2" fmla="*/ 620486 h 2613878"/>
              <a:gd name="connsiteX3" fmla="*/ 925286 w 7979228"/>
              <a:gd name="connsiteY3" fmla="*/ 217715 h 2613878"/>
              <a:gd name="connsiteX4" fmla="*/ 0 w 7979228"/>
              <a:gd name="connsiteY4" fmla="*/ 707572 h 2613878"/>
              <a:gd name="connsiteX5" fmla="*/ 511629 w 7979228"/>
              <a:gd name="connsiteY5" fmla="*/ 2046515 h 2613878"/>
              <a:gd name="connsiteX6" fmla="*/ 553340 w 7979228"/>
              <a:gd name="connsiteY6" fmla="*/ 1621974 h 2613878"/>
              <a:gd name="connsiteX7" fmla="*/ 4389931 w 7979228"/>
              <a:gd name="connsiteY7" fmla="*/ 2612571 h 2613878"/>
              <a:gd name="connsiteX8" fmla="*/ 7935686 w 7979228"/>
              <a:gd name="connsiteY8" fmla="*/ 1099458 h 2613878"/>
              <a:gd name="connsiteX9" fmla="*/ 7979228 w 7979228"/>
              <a:gd name="connsiteY9" fmla="*/ 0 h 2613878"/>
              <a:gd name="connsiteX0" fmla="*/ 7979228 w 7979228"/>
              <a:gd name="connsiteY0" fmla="*/ 0 h 2613878"/>
              <a:gd name="connsiteX1" fmla="*/ 4637313 w 7979228"/>
              <a:gd name="connsiteY1" fmla="*/ 1524000 h 2613878"/>
              <a:gd name="connsiteX2" fmla="*/ 718458 w 7979228"/>
              <a:gd name="connsiteY2" fmla="*/ 620486 h 2613878"/>
              <a:gd name="connsiteX3" fmla="*/ 925286 w 7979228"/>
              <a:gd name="connsiteY3" fmla="*/ 217715 h 2613878"/>
              <a:gd name="connsiteX4" fmla="*/ 0 w 7979228"/>
              <a:gd name="connsiteY4" fmla="*/ 707572 h 2613878"/>
              <a:gd name="connsiteX5" fmla="*/ 511629 w 7979228"/>
              <a:gd name="connsiteY5" fmla="*/ 2046515 h 2613878"/>
              <a:gd name="connsiteX6" fmla="*/ 553340 w 7979228"/>
              <a:gd name="connsiteY6" fmla="*/ 1621974 h 2613878"/>
              <a:gd name="connsiteX7" fmla="*/ 4389931 w 7979228"/>
              <a:gd name="connsiteY7" fmla="*/ 2612571 h 2613878"/>
              <a:gd name="connsiteX8" fmla="*/ 7935686 w 7979228"/>
              <a:gd name="connsiteY8" fmla="*/ 1099458 h 2613878"/>
              <a:gd name="connsiteX9" fmla="*/ 7979228 w 7979228"/>
              <a:gd name="connsiteY9" fmla="*/ 0 h 2613878"/>
              <a:gd name="connsiteX0" fmla="*/ 7979228 w 7979228"/>
              <a:gd name="connsiteY0" fmla="*/ 0 h 2776890"/>
              <a:gd name="connsiteX1" fmla="*/ 4637313 w 7979228"/>
              <a:gd name="connsiteY1" fmla="*/ 1524000 h 2776890"/>
              <a:gd name="connsiteX2" fmla="*/ 718458 w 7979228"/>
              <a:gd name="connsiteY2" fmla="*/ 620486 h 2776890"/>
              <a:gd name="connsiteX3" fmla="*/ 925286 w 7979228"/>
              <a:gd name="connsiteY3" fmla="*/ 217715 h 2776890"/>
              <a:gd name="connsiteX4" fmla="*/ 0 w 7979228"/>
              <a:gd name="connsiteY4" fmla="*/ 707572 h 2776890"/>
              <a:gd name="connsiteX5" fmla="*/ 511629 w 7979228"/>
              <a:gd name="connsiteY5" fmla="*/ 2046515 h 2776890"/>
              <a:gd name="connsiteX6" fmla="*/ 553340 w 7979228"/>
              <a:gd name="connsiteY6" fmla="*/ 1621974 h 2776890"/>
              <a:gd name="connsiteX7" fmla="*/ 4544170 w 7979228"/>
              <a:gd name="connsiteY7" fmla="*/ 2775857 h 2776890"/>
              <a:gd name="connsiteX8" fmla="*/ 7935686 w 7979228"/>
              <a:gd name="connsiteY8" fmla="*/ 1099458 h 2776890"/>
              <a:gd name="connsiteX9" fmla="*/ 7979228 w 7979228"/>
              <a:gd name="connsiteY9" fmla="*/ 0 h 2776890"/>
              <a:gd name="connsiteX0" fmla="*/ 7979228 w 7979228"/>
              <a:gd name="connsiteY0" fmla="*/ 0 h 2657335"/>
              <a:gd name="connsiteX1" fmla="*/ 4637313 w 7979228"/>
              <a:gd name="connsiteY1" fmla="*/ 1524000 h 2657335"/>
              <a:gd name="connsiteX2" fmla="*/ 718458 w 7979228"/>
              <a:gd name="connsiteY2" fmla="*/ 620486 h 2657335"/>
              <a:gd name="connsiteX3" fmla="*/ 925286 w 7979228"/>
              <a:gd name="connsiteY3" fmla="*/ 217715 h 2657335"/>
              <a:gd name="connsiteX4" fmla="*/ 0 w 7979228"/>
              <a:gd name="connsiteY4" fmla="*/ 707572 h 2657335"/>
              <a:gd name="connsiteX5" fmla="*/ 511629 w 7979228"/>
              <a:gd name="connsiteY5" fmla="*/ 2046515 h 2657335"/>
              <a:gd name="connsiteX6" fmla="*/ 553340 w 7979228"/>
              <a:gd name="connsiteY6" fmla="*/ 1621974 h 2657335"/>
              <a:gd name="connsiteX7" fmla="*/ 4646995 w 7979228"/>
              <a:gd name="connsiteY7" fmla="*/ 2656114 h 2657335"/>
              <a:gd name="connsiteX8" fmla="*/ 7935686 w 7979228"/>
              <a:gd name="connsiteY8" fmla="*/ 1099458 h 2657335"/>
              <a:gd name="connsiteX9" fmla="*/ 7979228 w 7979228"/>
              <a:gd name="connsiteY9" fmla="*/ 0 h 2657335"/>
              <a:gd name="connsiteX0" fmla="*/ 7979228 w 7979228"/>
              <a:gd name="connsiteY0" fmla="*/ 0 h 2700802"/>
              <a:gd name="connsiteX1" fmla="*/ 4637313 w 7979228"/>
              <a:gd name="connsiteY1" fmla="*/ 1524000 h 2700802"/>
              <a:gd name="connsiteX2" fmla="*/ 718458 w 7979228"/>
              <a:gd name="connsiteY2" fmla="*/ 620486 h 2700802"/>
              <a:gd name="connsiteX3" fmla="*/ 925286 w 7979228"/>
              <a:gd name="connsiteY3" fmla="*/ 217715 h 2700802"/>
              <a:gd name="connsiteX4" fmla="*/ 0 w 7979228"/>
              <a:gd name="connsiteY4" fmla="*/ 707572 h 2700802"/>
              <a:gd name="connsiteX5" fmla="*/ 511629 w 7979228"/>
              <a:gd name="connsiteY5" fmla="*/ 2046515 h 2700802"/>
              <a:gd name="connsiteX6" fmla="*/ 553340 w 7979228"/>
              <a:gd name="connsiteY6" fmla="*/ 1621974 h 2700802"/>
              <a:gd name="connsiteX7" fmla="*/ 4646995 w 7979228"/>
              <a:gd name="connsiteY7" fmla="*/ 2699657 h 2700802"/>
              <a:gd name="connsiteX8" fmla="*/ 7935686 w 7979228"/>
              <a:gd name="connsiteY8" fmla="*/ 1099458 h 2700802"/>
              <a:gd name="connsiteX9" fmla="*/ 7979228 w 7979228"/>
              <a:gd name="connsiteY9" fmla="*/ 0 h 2700802"/>
              <a:gd name="connsiteX0" fmla="*/ 7794143 w 7794143"/>
              <a:gd name="connsiteY0" fmla="*/ 0 h 2700802"/>
              <a:gd name="connsiteX1" fmla="*/ 4452228 w 7794143"/>
              <a:gd name="connsiteY1" fmla="*/ 1524000 h 2700802"/>
              <a:gd name="connsiteX2" fmla="*/ 533373 w 7794143"/>
              <a:gd name="connsiteY2" fmla="*/ 620486 h 2700802"/>
              <a:gd name="connsiteX3" fmla="*/ 740201 w 7794143"/>
              <a:gd name="connsiteY3" fmla="*/ 217715 h 2700802"/>
              <a:gd name="connsiteX4" fmla="*/ 0 w 7794143"/>
              <a:gd name="connsiteY4" fmla="*/ 772886 h 2700802"/>
              <a:gd name="connsiteX5" fmla="*/ 326544 w 7794143"/>
              <a:gd name="connsiteY5" fmla="*/ 2046515 h 2700802"/>
              <a:gd name="connsiteX6" fmla="*/ 368255 w 7794143"/>
              <a:gd name="connsiteY6" fmla="*/ 1621974 h 2700802"/>
              <a:gd name="connsiteX7" fmla="*/ 4461910 w 7794143"/>
              <a:gd name="connsiteY7" fmla="*/ 2699657 h 2700802"/>
              <a:gd name="connsiteX8" fmla="*/ 7750601 w 7794143"/>
              <a:gd name="connsiteY8" fmla="*/ 1099458 h 2700802"/>
              <a:gd name="connsiteX9" fmla="*/ 7794143 w 7794143"/>
              <a:gd name="connsiteY9" fmla="*/ 0 h 2700802"/>
              <a:gd name="connsiteX0" fmla="*/ 7794143 w 7794143"/>
              <a:gd name="connsiteY0" fmla="*/ 0 h 2700802"/>
              <a:gd name="connsiteX1" fmla="*/ 4452228 w 7794143"/>
              <a:gd name="connsiteY1" fmla="*/ 1524000 h 2700802"/>
              <a:gd name="connsiteX2" fmla="*/ 533373 w 7794143"/>
              <a:gd name="connsiteY2" fmla="*/ 620486 h 2700802"/>
              <a:gd name="connsiteX3" fmla="*/ 740201 w 7794143"/>
              <a:gd name="connsiteY3" fmla="*/ 217715 h 2700802"/>
              <a:gd name="connsiteX4" fmla="*/ 0 w 7794143"/>
              <a:gd name="connsiteY4" fmla="*/ 772886 h 2700802"/>
              <a:gd name="connsiteX5" fmla="*/ 521912 w 7794143"/>
              <a:gd name="connsiteY5" fmla="*/ 2220687 h 2700802"/>
              <a:gd name="connsiteX6" fmla="*/ 368255 w 7794143"/>
              <a:gd name="connsiteY6" fmla="*/ 1621974 h 2700802"/>
              <a:gd name="connsiteX7" fmla="*/ 4461910 w 7794143"/>
              <a:gd name="connsiteY7" fmla="*/ 2699657 h 2700802"/>
              <a:gd name="connsiteX8" fmla="*/ 7750601 w 7794143"/>
              <a:gd name="connsiteY8" fmla="*/ 1099458 h 2700802"/>
              <a:gd name="connsiteX9" fmla="*/ 7794143 w 7794143"/>
              <a:gd name="connsiteY9" fmla="*/ 0 h 2700802"/>
              <a:gd name="connsiteX0" fmla="*/ 7794143 w 7794143"/>
              <a:gd name="connsiteY0" fmla="*/ 0 h 2710206"/>
              <a:gd name="connsiteX1" fmla="*/ 4452228 w 7794143"/>
              <a:gd name="connsiteY1" fmla="*/ 1524000 h 2710206"/>
              <a:gd name="connsiteX2" fmla="*/ 533373 w 7794143"/>
              <a:gd name="connsiteY2" fmla="*/ 620486 h 2710206"/>
              <a:gd name="connsiteX3" fmla="*/ 740201 w 7794143"/>
              <a:gd name="connsiteY3" fmla="*/ 217715 h 2710206"/>
              <a:gd name="connsiteX4" fmla="*/ 0 w 7794143"/>
              <a:gd name="connsiteY4" fmla="*/ 772886 h 2710206"/>
              <a:gd name="connsiteX5" fmla="*/ 521912 w 7794143"/>
              <a:gd name="connsiteY5" fmla="*/ 2220687 h 2710206"/>
              <a:gd name="connsiteX6" fmla="*/ 563622 w 7794143"/>
              <a:gd name="connsiteY6" fmla="*/ 1709060 h 2710206"/>
              <a:gd name="connsiteX7" fmla="*/ 4461910 w 7794143"/>
              <a:gd name="connsiteY7" fmla="*/ 2699657 h 2710206"/>
              <a:gd name="connsiteX8" fmla="*/ 7750601 w 7794143"/>
              <a:gd name="connsiteY8" fmla="*/ 1099458 h 2710206"/>
              <a:gd name="connsiteX9" fmla="*/ 7794143 w 7794143"/>
              <a:gd name="connsiteY9" fmla="*/ 0 h 2710206"/>
              <a:gd name="connsiteX0" fmla="*/ 7794143 w 7794143"/>
              <a:gd name="connsiteY0" fmla="*/ 0 h 2709729"/>
              <a:gd name="connsiteX1" fmla="*/ 4452228 w 7794143"/>
              <a:gd name="connsiteY1" fmla="*/ 1524000 h 2709729"/>
              <a:gd name="connsiteX2" fmla="*/ 533373 w 7794143"/>
              <a:gd name="connsiteY2" fmla="*/ 620486 h 2709729"/>
              <a:gd name="connsiteX3" fmla="*/ 740201 w 7794143"/>
              <a:gd name="connsiteY3" fmla="*/ 217715 h 2709729"/>
              <a:gd name="connsiteX4" fmla="*/ 0 w 7794143"/>
              <a:gd name="connsiteY4" fmla="*/ 772886 h 2709729"/>
              <a:gd name="connsiteX5" fmla="*/ 521912 w 7794143"/>
              <a:gd name="connsiteY5" fmla="*/ 2220687 h 2709729"/>
              <a:gd name="connsiteX6" fmla="*/ 645882 w 7794143"/>
              <a:gd name="connsiteY6" fmla="*/ 1698174 h 2709729"/>
              <a:gd name="connsiteX7" fmla="*/ 4461910 w 7794143"/>
              <a:gd name="connsiteY7" fmla="*/ 2699657 h 2709729"/>
              <a:gd name="connsiteX8" fmla="*/ 7750601 w 7794143"/>
              <a:gd name="connsiteY8" fmla="*/ 1099458 h 2709729"/>
              <a:gd name="connsiteX9" fmla="*/ 7794143 w 7794143"/>
              <a:gd name="connsiteY9" fmla="*/ 0 h 2709729"/>
              <a:gd name="connsiteX0" fmla="*/ 7794143 w 7794143"/>
              <a:gd name="connsiteY0" fmla="*/ 0 h 2709729"/>
              <a:gd name="connsiteX1" fmla="*/ 4452228 w 7794143"/>
              <a:gd name="connsiteY1" fmla="*/ 1524000 h 2709729"/>
              <a:gd name="connsiteX2" fmla="*/ 533373 w 7794143"/>
              <a:gd name="connsiteY2" fmla="*/ 620486 h 2709729"/>
              <a:gd name="connsiteX3" fmla="*/ 740201 w 7794143"/>
              <a:gd name="connsiteY3" fmla="*/ 217715 h 2709729"/>
              <a:gd name="connsiteX4" fmla="*/ 0 w 7794143"/>
              <a:gd name="connsiteY4" fmla="*/ 772886 h 2709729"/>
              <a:gd name="connsiteX5" fmla="*/ 635020 w 7794143"/>
              <a:gd name="connsiteY5" fmla="*/ 2177144 h 2709729"/>
              <a:gd name="connsiteX6" fmla="*/ 645882 w 7794143"/>
              <a:gd name="connsiteY6" fmla="*/ 1698174 h 2709729"/>
              <a:gd name="connsiteX7" fmla="*/ 4461910 w 7794143"/>
              <a:gd name="connsiteY7" fmla="*/ 2699657 h 2709729"/>
              <a:gd name="connsiteX8" fmla="*/ 7750601 w 7794143"/>
              <a:gd name="connsiteY8" fmla="*/ 1099458 h 2709729"/>
              <a:gd name="connsiteX9" fmla="*/ 7794143 w 7794143"/>
              <a:gd name="connsiteY9" fmla="*/ 0 h 2709729"/>
              <a:gd name="connsiteX0" fmla="*/ 7794143 w 7794143"/>
              <a:gd name="connsiteY0" fmla="*/ 0 h 2705452"/>
              <a:gd name="connsiteX1" fmla="*/ 4452228 w 7794143"/>
              <a:gd name="connsiteY1" fmla="*/ 1524000 h 2705452"/>
              <a:gd name="connsiteX2" fmla="*/ 533373 w 7794143"/>
              <a:gd name="connsiteY2" fmla="*/ 620486 h 2705452"/>
              <a:gd name="connsiteX3" fmla="*/ 740201 w 7794143"/>
              <a:gd name="connsiteY3" fmla="*/ 217715 h 2705452"/>
              <a:gd name="connsiteX4" fmla="*/ 0 w 7794143"/>
              <a:gd name="connsiteY4" fmla="*/ 772886 h 2705452"/>
              <a:gd name="connsiteX5" fmla="*/ 635020 w 7794143"/>
              <a:gd name="connsiteY5" fmla="*/ 2177144 h 2705452"/>
              <a:gd name="connsiteX6" fmla="*/ 522493 w 7794143"/>
              <a:gd name="connsiteY6" fmla="*/ 1578431 h 2705452"/>
              <a:gd name="connsiteX7" fmla="*/ 4461910 w 7794143"/>
              <a:gd name="connsiteY7" fmla="*/ 2699657 h 2705452"/>
              <a:gd name="connsiteX8" fmla="*/ 7750601 w 7794143"/>
              <a:gd name="connsiteY8" fmla="*/ 1099458 h 2705452"/>
              <a:gd name="connsiteX9" fmla="*/ 7794143 w 7794143"/>
              <a:gd name="connsiteY9" fmla="*/ 0 h 2705452"/>
              <a:gd name="connsiteX0" fmla="*/ 7794143 w 7794143"/>
              <a:gd name="connsiteY0" fmla="*/ 0 h 2705452"/>
              <a:gd name="connsiteX1" fmla="*/ 4452228 w 7794143"/>
              <a:gd name="connsiteY1" fmla="*/ 1524000 h 2705452"/>
              <a:gd name="connsiteX2" fmla="*/ 533373 w 7794143"/>
              <a:gd name="connsiteY2" fmla="*/ 620486 h 2705452"/>
              <a:gd name="connsiteX3" fmla="*/ 740201 w 7794143"/>
              <a:gd name="connsiteY3" fmla="*/ 217715 h 2705452"/>
              <a:gd name="connsiteX4" fmla="*/ 0 w 7794143"/>
              <a:gd name="connsiteY4" fmla="*/ 772886 h 2705452"/>
              <a:gd name="connsiteX5" fmla="*/ 491065 w 7794143"/>
              <a:gd name="connsiteY5" fmla="*/ 2100944 h 2705452"/>
              <a:gd name="connsiteX6" fmla="*/ 522493 w 7794143"/>
              <a:gd name="connsiteY6" fmla="*/ 1578431 h 2705452"/>
              <a:gd name="connsiteX7" fmla="*/ 4461910 w 7794143"/>
              <a:gd name="connsiteY7" fmla="*/ 2699657 h 2705452"/>
              <a:gd name="connsiteX8" fmla="*/ 7750601 w 7794143"/>
              <a:gd name="connsiteY8" fmla="*/ 1099458 h 2705452"/>
              <a:gd name="connsiteX9" fmla="*/ 7794143 w 7794143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543656 w 7804426"/>
              <a:gd name="connsiteY2" fmla="*/ 620486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492243 w 7804426"/>
              <a:gd name="connsiteY2" fmla="*/ 903515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492243 w 7804426"/>
              <a:gd name="connsiteY2" fmla="*/ 903515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595068 w 7804426"/>
              <a:gd name="connsiteY2" fmla="*/ 729344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595068 w 7804426"/>
              <a:gd name="connsiteY2" fmla="*/ 729344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605351 w 7804426"/>
              <a:gd name="connsiteY2" fmla="*/ 674915 h 2705452"/>
              <a:gd name="connsiteX3" fmla="*/ 750484 w 7804426"/>
              <a:gd name="connsiteY3" fmla="*/ 217715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605351 w 7804426"/>
              <a:gd name="connsiteY2" fmla="*/ 674915 h 2705452"/>
              <a:gd name="connsiteX3" fmla="*/ 729919 w 7804426"/>
              <a:gd name="connsiteY3" fmla="*/ 424544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605351 w 7804426"/>
              <a:gd name="connsiteY2" fmla="*/ 674915 h 2705452"/>
              <a:gd name="connsiteX3" fmla="*/ 740201 w 7804426"/>
              <a:gd name="connsiteY3" fmla="*/ 250373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646480 w 7804426"/>
              <a:gd name="connsiteY2" fmla="*/ 805544 h 2705452"/>
              <a:gd name="connsiteX3" fmla="*/ 740201 w 7804426"/>
              <a:gd name="connsiteY3" fmla="*/ 250373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804426 w 7804426"/>
              <a:gd name="connsiteY0" fmla="*/ 0 h 2705452"/>
              <a:gd name="connsiteX1" fmla="*/ 4462511 w 7804426"/>
              <a:gd name="connsiteY1" fmla="*/ 1524000 h 2705452"/>
              <a:gd name="connsiteX2" fmla="*/ 646480 w 7804426"/>
              <a:gd name="connsiteY2" fmla="*/ 805544 h 2705452"/>
              <a:gd name="connsiteX3" fmla="*/ 822462 w 7804426"/>
              <a:gd name="connsiteY3" fmla="*/ 402773 h 2705452"/>
              <a:gd name="connsiteX4" fmla="*/ 0 w 7804426"/>
              <a:gd name="connsiteY4" fmla="*/ 1099458 h 2705452"/>
              <a:gd name="connsiteX5" fmla="*/ 501348 w 7804426"/>
              <a:gd name="connsiteY5" fmla="*/ 2100944 h 2705452"/>
              <a:gd name="connsiteX6" fmla="*/ 532776 w 7804426"/>
              <a:gd name="connsiteY6" fmla="*/ 1578431 h 2705452"/>
              <a:gd name="connsiteX7" fmla="*/ 4472193 w 7804426"/>
              <a:gd name="connsiteY7" fmla="*/ 2699657 h 2705452"/>
              <a:gd name="connsiteX8" fmla="*/ 7760884 w 7804426"/>
              <a:gd name="connsiteY8" fmla="*/ 1099458 h 2705452"/>
              <a:gd name="connsiteX9" fmla="*/ 7804426 w 7804426"/>
              <a:gd name="connsiteY9" fmla="*/ 0 h 2705452"/>
              <a:gd name="connsiteX0" fmla="*/ 7763296 w 7763296"/>
              <a:gd name="connsiteY0" fmla="*/ 0 h 2705452"/>
              <a:gd name="connsiteX1" fmla="*/ 4421381 w 7763296"/>
              <a:gd name="connsiteY1" fmla="*/ 1524000 h 2705452"/>
              <a:gd name="connsiteX2" fmla="*/ 605350 w 7763296"/>
              <a:gd name="connsiteY2" fmla="*/ 805544 h 2705452"/>
              <a:gd name="connsiteX3" fmla="*/ 781332 w 7763296"/>
              <a:gd name="connsiteY3" fmla="*/ 402773 h 2705452"/>
              <a:gd name="connsiteX4" fmla="*/ 0 w 7763296"/>
              <a:gd name="connsiteY4" fmla="*/ 1045030 h 2705452"/>
              <a:gd name="connsiteX5" fmla="*/ 460218 w 7763296"/>
              <a:gd name="connsiteY5" fmla="*/ 2100944 h 2705452"/>
              <a:gd name="connsiteX6" fmla="*/ 491646 w 7763296"/>
              <a:gd name="connsiteY6" fmla="*/ 1578431 h 2705452"/>
              <a:gd name="connsiteX7" fmla="*/ 4431063 w 7763296"/>
              <a:gd name="connsiteY7" fmla="*/ 2699657 h 2705452"/>
              <a:gd name="connsiteX8" fmla="*/ 7719754 w 7763296"/>
              <a:gd name="connsiteY8" fmla="*/ 1099458 h 2705452"/>
              <a:gd name="connsiteX9" fmla="*/ 7763296 w 7763296"/>
              <a:gd name="connsiteY9" fmla="*/ 0 h 2705452"/>
              <a:gd name="connsiteX0" fmla="*/ 7773579 w 7773579"/>
              <a:gd name="connsiteY0" fmla="*/ 0 h 2705452"/>
              <a:gd name="connsiteX1" fmla="*/ 4431664 w 7773579"/>
              <a:gd name="connsiteY1" fmla="*/ 1524000 h 2705452"/>
              <a:gd name="connsiteX2" fmla="*/ 615633 w 7773579"/>
              <a:gd name="connsiteY2" fmla="*/ 805544 h 2705452"/>
              <a:gd name="connsiteX3" fmla="*/ 791615 w 7773579"/>
              <a:gd name="connsiteY3" fmla="*/ 402773 h 2705452"/>
              <a:gd name="connsiteX4" fmla="*/ 0 w 7773579"/>
              <a:gd name="connsiteY4" fmla="*/ 968830 h 2705452"/>
              <a:gd name="connsiteX5" fmla="*/ 470501 w 7773579"/>
              <a:gd name="connsiteY5" fmla="*/ 2100944 h 2705452"/>
              <a:gd name="connsiteX6" fmla="*/ 501929 w 7773579"/>
              <a:gd name="connsiteY6" fmla="*/ 1578431 h 2705452"/>
              <a:gd name="connsiteX7" fmla="*/ 4441346 w 7773579"/>
              <a:gd name="connsiteY7" fmla="*/ 2699657 h 2705452"/>
              <a:gd name="connsiteX8" fmla="*/ 7730037 w 7773579"/>
              <a:gd name="connsiteY8" fmla="*/ 1099458 h 2705452"/>
              <a:gd name="connsiteX9" fmla="*/ 7773579 w 7773579"/>
              <a:gd name="connsiteY9" fmla="*/ 0 h 2705452"/>
              <a:gd name="connsiteX0" fmla="*/ 7773579 w 7773579"/>
              <a:gd name="connsiteY0" fmla="*/ 0 h 2705452"/>
              <a:gd name="connsiteX1" fmla="*/ 4431664 w 7773579"/>
              <a:gd name="connsiteY1" fmla="*/ 1524000 h 2705452"/>
              <a:gd name="connsiteX2" fmla="*/ 677329 w 7773579"/>
              <a:gd name="connsiteY2" fmla="*/ 805544 h 2705452"/>
              <a:gd name="connsiteX3" fmla="*/ 791615 w 7773579"/>
              <a:gd name="connsiteY3" fmla="*/ 402773 h 2705452"/>
              <a:gd name="connsiteX4" fmla="*/ 0 w 7773579"/>
              <a:gd name="connsiteY4" fmla="*/ 968830 h 2705452"/>
              <a:gd name="connsiteX5" fmla="*/ 470501 w 7773579"/>
              <a:gd name="connsiteY5" fmla="*/ 2100944 h 2705452"/>
              <a:gd name="connsiteX6" fmla="*/ 501929 w 7773579"/>
              <a:gd name="connsiteY6" fmla="*/ 1578431 h 2705452"/>
              <a:gd name="connsiteX7" fmla="*/ 4441346 w 7773579"/>
              <a:gd name="connsiteY7" fmla="*/ 2699657 h 2705452"/>
              <a:gd name="connsiteX8" fmla="*/ 7730037 w 7773579"/>
              <a:gd name="connsiteY8" fmla="*/ 1099458 h 2705452"/>
              <a:gd name="connsiteX9" fmla="*/ 7773579 w 7773579"/>
              <a:gd name="connsiteY9" fmla="*/ 0 h 2705452"/>
              <a:gd name="connsiteX0" fmla="*/ 7773579 w 7773579"/>
              <a:gd name="connsiteY0" fmla="*/ 0 h 2705452"/>
              <a:gd name="connsiteX1" fmla="*/ 4431664 w 7773579"/>
              <a:gd name="connsiteY1" fmla="*/ 1524000 h 2705452"/>
              <a:gd name="connsiteX2" fmla="*/ 718459 w 7773579"/>
              <a:gd name="connsiteY2" fmla="*/ 718458 h 2705452"/>
              <a:gd name="connsiteX3" fmla="*/ 791615 w 7773579"/>
              <a:gd name="connsiteY3" fmla="*/ 402773 h 2705452"/>
              <a:gd name="connsiteX4" fmla="*/ 0 w 7773579"/>
              <a:gd name="connsiteY4" fmla="*/ 968830 h 2705452"/>
              <a:gd name="connsiteX5" fmla="*/ 470501 w 7773579"/>
              <a:gd name="connsiteY5" fmla="*/ 2100944 h 2705452"/>
              <a:gd name="connsiteX6" fmla="*/ 501929 w 7773579"/>
              <a:gd name="connsiteY6" fmla="*/ 1578431 h 2705452"/>
              <a:gd name="connsiteX7" fmla="*/ 4441346 w 7773579"/>
              <a:gd name="connsiteY7" fmla="*/ 2699657 h 2705452"/>
              <a:gd name="connsiteX8" fmla="*/ 7730037 w 7773579"/>
              <a:gd name="connsiteY8" fmla="*/ 1099458 h 2705452"/>
              <a:gd name="connsiteX9" fmla="*/ 7773579 w 7773579"/>
              <a:gd name="connsiteY9" fmla="*/ 0 h 2705452"/>
              <a:gd name="connsiteX0" fmla="*/ 7773579 w 7773579"/>
              <a:gd name="connsiteY0" fmla="*/ 0 h 2705452"/>
              <a:gd name="connsiteX1" fmla="*/ 4431664 w 7773579"/>
              <a:gd name="connsiteY1" fmla="*/ 1524000 h 2705452"/>
              <a:gd name="connsiteX2" fmla="*/ 625916 w 7773579"/>
              <a:gd name="connsiteY2" fmla="*/ 718458 h 2705452"/>
              <a:gd name="connsiteX3" fmla="*/ 791615 w 7773579"/>
              <a:gd name="connsiteY3" fmla="*/ 402773 h 2705452"/>
              <a:gd name="connsiteX4" fmla="*/ 0 w 7773579"/>
              <a:gd name="connsiteY4" fmla="*/ 968830 h 2705452"/>
              <a:gd name="connsiteX5" fmla="*/ 470501 w 7773579"/>
              <a:gd name="connsiteY5" fmla="*/ 2100944 h 2705452"/>
              <a:gd name="connsiteX6" fmla="*/ 501929 w 7773579"/>
              <a:gd name="connsiteY6" fmla="*/ 1578431 h 2705452"/>
              <a:gd name="connsiteX7" fmla="*/ 4441346 w 7773579"/>
              <a:gd name="connsiteY7" fmla="*/ 2699657 h 2705452"/>
              <a:gd name="connsiteX8" fmla="*/ 7730037 w 7773579"/>
              <a:gd name="connsiteY8" fmla="*/ 1099458 h 2705452"/>
              <a:gd name="connsiteX9" fmla="*/ 7773579 w 7773579"/>
              <a:gd name="connsiteY9" fmla="*/ 0 h 2705452"/>
              <a:gd name="connsiteX0" fmla="*/ 7773579 w 7773579"/>
              <a:gd name="connsiteY0" fmla="*/ 0 h 2707578"/>
              <a:gd name="connsiteX1" fmla="*/ 4431664 w 7773579"/>
              <a:gd name="connsiteY1" fmla="*/ 1524000 h 2707578"/>
              <a:gd name="connsiteX2" fmla="*/ 625916 w 7773579"/>
              <a:gd name="connsiteY2" fmla="*/ 718458 h 2707578"/>
              <a:gd name="connsiteX3" fmla="*/ 791615 w 7773579"/>
              <a:gd name="connsiteY3" fmla="*/ 402773 h 2707578"/>
              <a:gd name="connsiteX4" fmla="*/ 0 w 7773579"/>
              <a:gd name="connsiteY4" fmla="*/ 968830 h 2707578"/>
              <a:gd name="connsiteX5" fmla="*/ 470501 w 7773579"/>
              <a:gd name="connsiteY5" fmla="*/ 2100944 h 2707578"/>
              <a:gd name="connsiteX6" fmla="*/ 501929 w 7773579"/>
              <a:gd name="connsiteY6" fmla="*/ 1643745 h 2707578"/>
              <a:gd name="connsiteX7" fmla="*/ 4441346 w 7773579"/>
              <a:gd name="connsiteY7" fmla="*/ 2699657 h 2707578"/>
              <a:gd name="connsiteX8" fmla="*/ 7730037 w 7773579"/>
              <a:gd name="connsiteY8" fmla="*/ 1099458 h 2707578"/>
              <a:gd name="connsiteX9" fmla="*/ 7773579 w 7773579"/>
              <a:gd name="connsiteY9" fmla="*/ 0 h 2707578"/>
              <a:gd name="connsiteX0" fmla="*/ 7773579 w 7773579"/>
              <a:gd name="connsiteY0" fmla="*/ 0 h 2707578"/>
              <a:gd name="connsiteX1" fmla="*/ 4431664 w 7773579"/>
              <a:gd name="connsiteY1" fmla="*/ 1524000 h 2707578"/>
              <a:gd name="connsiteX2" fmla="*/ 625916 w 7773579"/>
              <a:gd name="connsiteY2" fmla="*/ 718458 h 2707578"/>
              <a:gd name="connsiteX3" fmla="*/ 791615 w 7773579"/>
              <a:gd name="connsiteY3" fmla="*/ 402773 h 2707578"/>
              <a:gd name="connsiteX4" fmla="*/ 0 w 7773579"/>
              <a:gd name="connsiteY4" fmla="*/ 968830 h 2707578"/>
              <a:gd name="connsiteX5" fmla="*/ 552760 w 7773579"/>
              <a:gd name="connsiteY5" fmla="*/ 2013858 h 2707578"/>
              <a:gd name="connsiteX6" fmla="*/ 501929 w 7773579"/>
              <a:gd name="connsiteY6" fmla="*/ 1643745 h 2707578"/>
              <a:gd name="connsiteX7" fmla="*/ 4441346 w 7773579"/>
              <a:gd name="connsiteY7" fmla="*/ 2699657 h 2707578"/>
              <a:gd name="connsiteX8" fmla="*/ 7730037 w 7773579"/>
              <a:gd name="connsiteY8" fmla="*/ 1099458 h 2707578"/>
              <a:gd name="connsiteX9" fmla="*/ 7773579 w 7773579"/>
              <a:gd name="connsiteY9" fmla="*/ 0 h 2707578"/>
              <a:gd name="connsiteX0" fmla="*/ 7773579 w 7773579"/>
              <a:gd name="connsiteY0" fmla="*/ 0 h 2704553"/>
              <a:gd name="connsiteX1" fmla="*/ 4431664 w 7773579"/>
              <a:gd name="connsiteY1" fmla="*/ 1524000 h 2704553"/>
              <a:gd name="connsiteX2" fmla="*/ 625916 w 7773579"/>
              <a:gd name="connsiteY2" fmla="*/ 718458 h 2704553"/>
              <a:gd name="connsiteX3" fmla="*/ 791615 w 7773579"/>
              <a:gd name="connsiteY3" fmla="*/ 402773 h 2704553"/>
              <a:gd name="connsiteX4" fmla="*/ 0 w 7773579"/>
              <a:gd name="connsiteY4" fmla="*/ 968830 h 2704553"/>
              <a:gd name="connsiteX5" fmla="*/ 552760 w 7773579"/>
              <a:gd name="connsiteY5" fmla="*/ 2013858 h 2704553"/>
              <a:gd name="connsiteX6" fmla="*/ 543059 w 7773579"/>
              <a:gd name="connsiteY6" fmla="*/ 1545774 h 2704553"/>
              <a:gd name="connsiteX7" fmla="*/ 4441346 w 7773579"/>
              <a:gd name="connsiteY7" fmla="*/ 2699657 h 2704553"/>
              <a:gd name="connsiteX8" fmla="*/ 7730037 w 7773579"/>
              <a:gd name="connsiteY8" fmla="*/ 1099458 h 2704553"/>
              <a:gd name="connsiteX9" fmla="*/ 7773579 w 7773579"/>
              <a:gd name="connsiteY9" fmla="*/ 0 h 2704553"/>
              <a:gd name="connsiteX0" fmla="*/ 7773579 w 7773579"/>
              <a:gd name="connsiteY0" fmla="*/ 0 h 2704553"/>
              <a:gd name="connsiteX1" fmla="*/ 4431664 w 7773579"/>
              <a:gd name="connsiteY1" fmla="*/ 1524000 h 2704553"/>
              <a:gd name="connsiteX2" fmla="*/ 615633 w 7773579"/>
              <a:gd name="connsiteY2" fmla="*/ 816429 h 2704553"/>
              <a:gd name="connsiteX3" fmla="*/ 791615 w 7773579"/>
              <a:gd name="connsiteY3" fmla="*/ 402773 h 2704553"/>
              <a:gd name="connsiteX4" fmla="*/ 0 w 7773579"/>
              <a:gd name="connsiteY4" fmla="*/ 968830 h 2704553"/>
              <a:gd name="connsiteX5" fmla="*/ 552760 w 7773579"/>
              <a:gd name="connsiteY5" fmla="*/ 2013858 h 2704553"/>
              <a:gd name="connsiteX6" fmla="*/ 543059 w 7773579"/>
              <a:gd name="connsiteY6" fmla="*/ 1545774 h 2704553"/>
              <a:gd name="connsiteX7" fmla="*/ 4441346 w 7773579"/>
              <a:gd name="connsiteY7" fmla="*/ 2699657 h 2704553"/>
              <a:gd name="connsiteX8" fmla="*/ 7730037 w 7773579"/>
              <a:gd name="connsiteY8" fmla="*/ 1099458 h 2704553"/>
              <a:gd name="connsiteX9" fmla="*/ 7773579 w 7773579"/>
              <a:gd name="connsiteY9" fmla="*/ 0 h 2704553"/>
              <a:gd name="connsiteX0" fmla="*/ 7773579 w 7773579"/>
              <a:gd name="connsiteY0" fmla="*/ 0 h 2704553"/>
              <a:gd name="connsiteX1" fmla="*/ 4431664 w 7773579"/>
              <a:gd name="connsiteY1" fmla="*/ 1524000 h 2704553"/>
              <a:gd name="connsiteX2" fmla="*/ 656763 w 7773579"/>
              <a:gd name="connsiteY2" fmla="*/ 729343 h 2704553"/>
              <a:gd name="connsiteX3" fmla="*/ 791615 w 7773579"/>
              <a:gd name="connsiteY3" fmla="*/ 402773 h 2704553"/>
              <a:gd name="connsiteX4" fmla="*/ 0 w 7773579"/>
              <a:gd name="connsiteY4" fmla="*/ 968830 h 2704553"/>
              <a:gd name="connsiteX5" fmla="*/ 552760 w 7773579"/>
              <a:gd name="connsiteY5" fmla="*/ 2013858 h 2704553"/>
              <a:gd name="connsiteX6" fmla="*/ 543059 w 7773579"/>
              <a:gd name="connsiteY6" fmla="*/ 1545774 h 2704553"/>
              <a:gd name="connsiteX7" fmla="*/ 4441346 w 7773579"/>
              <a:gd name="connsiteY7" fmla="*/ 2699657 h 2704553"/>
              <a:gd name="connsiteX8" fmla="*/ 7730037 w 7773579"/>
              <a:gd name="connsiteY8" fmla="*/ 1099458 h 2704553"/>
              <a:gd name="connsiteX9" fmla="*/ 7773579 w 7773579"/>
              <a:gd name="connsiteY9" fmla="*/ 0 h 2704553"/>
              <a:gd name="connsiteX0" fmla="*/ 7711884 w 7711884"/>
              <a:gd name="connsiteY0" fmla="*/ 0 h 2704553"/>
              <a:gd name="connsiteX1" fmla="*/ 4369969 w 7711884"/>
              <a:gd name="connsiteY1" fmla="*/ 1524000 h 2704553"/>
              <a:gd name="connsiteX2" fmla="*/ 595068 w 7711884"/>
              <a:gd name="connsiteY2" fmla="*/ 729343 h 2704553"/>
              <a:gd name="connsiteX3" fmla="*/ 729920 w 7711884"/>
              <a:gd name="connsiteY3" fmla="*/ 402773 h 2704553"/>
              <a:gd name="connsiteX4" fmla="*/ 0 w 7711884"/>
              <a:gd name="connsiteY4" fmla="*/ 849087 h 2704553"/>
              <a:gd name="connsiteX5" fmla="*/ 491065 w 7711884"/>
              <a:gd name="connsiteY5" fmla="*/ 2013858 h 2704553"/>
              <a:gd name="connsiteX6" fmla="*/ 481364 w 7711884"/>
              <a:gd name="connsiteY6" fmla="*/ 1545774 h 2704553"/>
              <a:gd name="connsiteX7" fmla="*/ 4379651 w 7711884"/>
              <a:gd name="connsiteY7" fmla="*/ 2699657 h 2704553"/>
              <a:gd name="connsiteX8" fmla="*/ 7668342 w 7711884"/>
              <a:gd name="connsiteY8" fmla="*/ 1099458 h 2704553"/>
              <a:gd name="connsiteX9" fmla="*/ 7711884 w 7711884"/>
              <a:gd name="connsiteY9" fmla="*/ 0 h 2704553"/>
              <a:gd name="connsiteX0" fmla="*/ 7711884 w 7711884"/>
              <a:gd name="connsiteY0" fmla="*/ 0 h 2704553"/>
              <a:gd name="connsiteX1" fmla="*/ 4369969 w 7711884"/>
              <a:gd name="connsiteY1" fmla="*/ 1524000 h 2704553"/>
              <a:gd name="connsiteX2" fmla="*/ 595068 w 7711884"/>
              <a:gd name="connsiteY2" fmla="*/ 729343 h 2704553"/>
              <a:gd name="connsiteX3" fmla="*/ 699072 w 7711884"/>
              <a:gd name="connsiteY3" fmla="*/ 370116 h 2704553"/>
              <a:gd name="connsiteX4" fmla="*/ 0 w 7711884"/>
              <a:gd name="connsiteY4" fmla="*/ 849087 h 2704553"/>
              <a:gd name="connsiteX5" fmla="*/ 491065 w 7711884"/>
              <a:gd name="connsiteY5" fmla="*/ 2013858 h 2704553"/>
              <a:gd name="connsiteX6" fmla="*/ 481364 w 7711884"/>
              <a:gd name="connsiteY6" fmla="*/ 1545774 h 2704553"/>
              <a:gd name="connsiteX7" fmla="*/ 4379651 w 7711884"/>
              <a:gd name="connsiteY7" fmla="*/ 2699657 h 2704553"/>
              <a:gd name="connsiteX8" fmla="*/ 7668342 w 7711884"/>
              <a:gd name="connsiteY8" fmla="*/ 1099458 h 2704553"/>
              <a:gd name="connsiteX9" fmla="*/ 7711884 w 7711884"/>
              <a:gd name="connsiteY9" fmla="*/ 0 h 2704553"/>
              <a:gd name="connsiteX0" fmla="*/ 7711884 w 7711884"/>
              <a:gd name="connsiteY0" fmla="*/ 0 h 2704553"/>
              <a:gd name="connsiteX1" fmla="*/ 4369969 w 7711884"/>
              <a:gd name="connsiteY1" fmla="*/ 1524000 h 2704553"/>
              <a:gd name="connsiteX2" fmla="*/ 533373 w 7711884"/>
              <a:gd name="connsiteY2" fmla="*/ 718458 h 2704553"/>
              <a:gd name="connsiteX3" fmla="*/ 699072 w 7711884"/>
              <a:gd name="connsiteY3" fmla="*/ 370116 h 2704553"/>
              <a:gd name="connsiteX4" fmla="*/ 0 w 7711884"/>
              <a:gd name="connsiteY4" fmla="*/ 849087 h 2704553"/>
              <a:gd name="connsiteX5" fmla="*/ 491065 w 7711884"/>
              <a:gd name="connsiteY5" fmla="*/ 2013858 h 2704553"/>
              <a:gd name="connsiteX6" fmla="*/ 481364 w 7711884"/>
              <a:gd name="connsiteY6" fmla="*/ 1545774 h 2704553"/>
              <a:gd name="connsiteX7" fmla="*/ 4379651 w 7711884"/>
              <a:gd name="connsiteY7" fmla="*/ 2699657 h 2704553"/>
              <a:gd name="connsiteX8" fmla="*/ 7668342 w 7711884"/>
              <a:gd name="connsiteY8" fmla="*/ 1099458 h 2704553"/>
              <a:gd name="connsiteX9" fmla="*/ 7711884 w 7711884"/>
              <a:gd name="connsiteY9" fmla="*/ 0 h 2704553"/>
              <a:gd name="connsiteX0" fmla="*/ 7711884 w 7711884"/>
              <a:gd name="connsiteY0" fmla="*/ 0 h 2703506"/>
              <a:gd name="connsiteX1" fmla="*/ 4369969 w 7711884"/>
              <a:gd name="connsiteY1" fmla="*/ 1524000 h 2703506"/>
              <a:gd name="connsiteX2" fmla="*/ 533373 w 7711884"/>
              <a:gd name="connsiteY2" fmla="*/ 718458 h 2703506"/>
              <a:gd name="connsiteX3" fmla="*/ 699072 w 7711884"/>
              <a:gd name="connsiteY3" fmla="*/ 370116 h 2703506"/>
              <a:gd name="connsiteX4" fmla="*/ 0 w 7711884"/>
              <a:gd name="connsiteY4" fmla="*/ 849087 h 2703506"/>
              <a:gd name="connsiteX5" fmla="*/ 491065 w 7711884"/>
              <a:gd name="connsiteY5" fmla="*/ 2013858 h 2703506"/>
              <a:gd name="connsiteX6" fmla="*/ 419668 w 7711884"/>
              <a:gd name="connsiteY6" fmla="*/ 1502232 h 2703506"/>
              <a:gd name="connsiteX7" fmla="*/ 4379651 w 7711884"/>
              <a:gd name="connsiteY7" fmla="*/ 2699657 h 2703506"/>
              <a:gd name="connsiteX8" fmla="*/ 7668342 w 7711884"/>
              <a:gd name="connsiteY8" fmla="*/ 1099458 h 2703506"/>
              <a:gd name="connsiteX9" fmla="*/ 7711884 w 7711884"/>
              <a:gd name="connsiteY9" fmla="*/ 0 h 2703506"/>
              <a:gd name="connsiteX0" fmla="*/ 7711884 w 7711884"/>
              <a:gd name="connsiteY0" fmla="*/ 0 h 2703506"/>
              <a:gd name="connsiteX1" fmla="*/ 4369969 w 7711884"/>
              <a:gd name="connsiteY1" fmla="*/ 1524000 h 2703506"/>
              <a:gd name="connsiteX2" fmla="*/ 533373 w 7711884"/>
              <a:gd name="connsiteY2" fmla="*/ 718458 h 2703506"/>
              <a:gd name="connsiteX3" fmla="*/ 699072 w 7711884"/>
              <a:gd name="connsiteY3" fmla="*/ 370116 h 2703506"/>
              <a:gd name="connsiteX4" fmla="*/ 0 w 7711884"/>
              <a:gd name="connsiteY4" fmla="*/ 849087 h 2703506"/>
              <a:gd name="connsiteX5" fmla="*/ 532195 w 7711884"/>
              <a:gd name="connsiteY5" fmla="*/ 1905001 h 2703506"/>
              <a:gd name="connsiteX6" fmla="*/ 419668 w 7711884"/>
              <a:gd name="connsiteY6" fmla="*/ 1502232 h 2703506"/>
              <a:gd name="connsiteX7" fmla="*/ 4379651 w 7711884"/>
              <a:gd name="connsiteY7" fmla="*/ 2699657 h 2703506"/>
              <a:gd name="connsiteX8" fmla="*/ 7668342 w 7711884"/>
              <a:gd name="connsiteY8" fmla="*/ 1099458 h 2703506"/>
              <a:gd name="connsiteX9" fmla="*/ 7711884 w 7711884"/>
              <a:gd name="connsiteY9" fmla="*/ 0 h 2703506"/>
              <a:gd name="connsiteX0" fmla="*/ 7711884 w 7711884"/>
              <a:gd name="connsiteY0" fmla="*/ 0 h 2703506"/>
              <a:gd name="connsiteX1" fmla="*/ 4369969 w 7711884"/>
              <a:gd name="connsiteY1" fmla="*/ 1524000 h 2703506"/>
              <a:gd name="connsiteX2" fmla="*/ 533373 w 7711884"/>
              <a:gd name="connsiteY2" fmla="*/ 718458 h 2703506"/>
              <a:gd name="connsiteX3" fmla="*/ 699072 w 7711884"/>
              <a:gd name="connsiteY3" fmla="*/ 370116 h 2703506"/>
              <a:gd name="connsiteX4" fmla="*/ 0 w 7711884"/>
              <a:gd name="connsiteY4" fmla="*/ 849087 h 2703506"/>
              <a:gd name="connsiteX5" fmla="*/ 521912 w 7711884"/>
              <a:gd name="connsiteY5" fmla="*/ 2024744 h 2703506"/>
              <a:gd name="connsiteX6" fmla="*/ 419668 w 7711884"/>
              <a:gd name="connsiteY6" fmla="*/ 1502232 h 2703506"/>
              <a:gd name="connsiteX7" fmla="*/ 4379651 w 7711884"/>
              <a:gd name="connsiteY7" fmla="*/ 2699657 h 2703506"/>
              <a:gd name="connsiteX8" fmla="*/ 7668342 w 7711884"/>
              <a:gd name="connsiteY8" fmla="*/ 1099458 h 2703506"/>
              <a:gd name="connsiteX9" fmla="*/ 7711884 w 7711884"/>
              <a:gd name="connsiteY9" fmla="*/ 0 h 2703506"/>
              <a:gd name="connsiteX0" fmla="*/ 7711884 w 7711884"/>
              <a:gd name="connsiteY0" fmla="*/ 0 h 2707979"/>
              <a:gd name="connsiteX1" fmla="*/ 4369969 w 7711884"/>
              <a:gd name="connsiteY1" fmla="*/ 1524000 h 2707979"/>
              <a:gd name="connsiteX2" fmla="*/ 533373 w 7711884"/>
              <a:gd name="connsiteY2" fmla="*/ 718458 h 2707979"/>
              <a:gd name="connsiteX3" fmla="*/ 699072 w 7711884"/>
              <a:gd name="connsiteY3" fmla="*/ 370116 h 2707979"/>
              <a:gd name="connsiteX4" fmla="*/ 0 w 7711884"/>
              <a:gd name="connsiteY4" fmla="*/ 849087 h 2707979"/>
              <a:gd name="connsiteX5" fmla="*/ 521912 w 7711884"/>
              <a:gd name="connsiteY5" fmla="*/ 2024744 h 2707979"/>
              <a:gd name="connsiteX6" fmla="*/ 429951 w 7711884"/>
              <a:gd name="connsiteY6" fmla="*/ 1654632 h 2707979"/>
              <a:gd name="connsiteX7" fmla="*/ 4379651 w 7711884"/>
              <a:gd name="connsiteY7" fmla="*/ 2699657 h 2707979"/>
              <a:gd name="connsiteX8" fmla="*/ 7668342 w 7711884"/>
              <a:gd name="connsiteY8" fmla="*/ 1099458 h 2707979"/>
              <a:gd name="connsiteX9" fmla="*/ 7711884 w 7711884"/>
              <a:gd name="connsiteY9" fmla="*/ 0 h 2707979"/>
              <a:gd name="connsiteX0" fmla="*/ 7711884 w 7711884"/>
              <a:gd name="connsiteY0" fmla="*/ 0 h 2707979"/>
              <a:gd name="connsiteX1" fmla="*/ 4123189 w 7711884"/>
              <a:gd name="connsiteY1" fmla="*/ 1589091 h 2707979"/>
              <a:gd name="connsiteX2" fmla="*/ 533373 w 7711884"/>
              <a:gd name="connsiteY2" fmla="*/ 718458 h 2707979"/>
              <a:gd name="connsiteX3" fmla="*/ 699072 w 7711884"/>
              <a:gd name="connsiteY3" fmla="*/ 370116 h 2707979"/>
              <a:gd name="connsiteX4" fmla="*/ 0 w 7711884"/>
              <a:gd name="connsiteY4" fmla="*/ 849087 h 2707979"/>
              <a:gd name="connsiteX5" fmla="*/ 521912 w 7711884"/>
              <a:gd name="connsiteY5" fmla="*/ 2024744 h 2707979"/>
              <a:gd name="connsiteX6" fmla="*/ 429951 w 7711884"/>
              <a:gd name="connsiteY6" fmla="*/ 1654632 h 2707979"/>
              <a:gd name="connsiteX7" fmla="*/ 4379651 w 7711884"/>
              <a:gd name="connsiteY7" fmla="*/ 2699657 h 2707979"/>
              <a:gd name="connsiteX8" fmla="*/ 7668342 w 7711884"/>
              <a:gd name="connsiteY8" fmla="*/ 1099458 h 2707979"/>
              <a:gd name="connsiteX9" fmla="*/ 7711884 w 7711884"/>
              <a:gd name="connsiteY9" fmla="*/ 0 h 2707979"/>
              <a:gd name="connsiteX0" fmla="*/ 7711884 w 7711884"/>
              <a:gd name="connsiteY0" fmla="*/ 0 h 2707979"/>
              <a:gd name="connsiteX1" fmla="*/ 4123189 w 7711884"/>
              <a:gd name="connsiteY1" fmla="*/ 1589091 h 2707979"/>
              <a:gd name="connsiteX2" fmla="*/ 533373 w 7711884"/>
              <a:gd name="connsiteY2" fmla="*/ 718458 h 2707979"/>
              <a:gd name="connsiteX3" fmla="*/ 699072 w 7711884"/>
              <a:gd name="connsiteY3" fmla="*/ 370116 h 2707979"/>
              <a:gd name="connsiteX4" fmla="*/ 0 w 7711884"/>
              <a:gd name="connsiteY4" fmla="*/ 849087 h 2707979"/>
              <a:gd name="connsiteX5" fmla="*/ 521912 w 7711884"/>
              <a:gd name="connsiteY5" fmla="*/ 2024744 h 2707979"/>
              <a:gd name="connsiteX6" fmla="*/ 429951 w 7711884"/>
              <a:gd name="connsiteY6" fmla="*/ 1654632 h 2707979"/>
              <a:gd name="connsiteX7" fmla="*/ 4379651 w 7711884"/>
              <a:gd name="connsiteY7" fmla="*/ 2699657 h 2707979"/>
              <a:gd name="connsiteX8" fmla="*/ 7668342 w 7711884"/>
              <a:gd name="connsiteY8" fmla="*/ 1099458 h 2707979"/>
              <a:gd name="connsiteX9" fmla="*/ 7711884 w 7711884"/>
              <a:gd name="connsiteY9" fmla="*/ 0 h 2707979"/>
              <a:gd name="connsiteX0" fmla="*/ 7711884 w 7711884"/>
              <a:gd name="connsiteY0" fmla="*/ 0 h 2966258"/>
              <a:gd name="connsiteX1" fmla="*/ 4123189 w 7711884"/>
              <a:gd name="connsiteY1" fmla="*/ 1589091 h 2966258"/>
              <a:gd name="connsiteX2" fmla="*/ 533373 w 7711884"/>
              <a:gd name="connsiteY2" fmla="*/ 718458 h 2966258"/>
              <a:gd name="connsiteX3" fmla="*/ 699072 w 7711884"/>
              <a:gd name="connsiteY3" fmla="*/ 370116 h 2966258"/>
              <a:gd name="connsiteX4" fmla="*/ 0 w 7711884"/>
              <a:gd name="connsiteY4" fmla="*/ 849087 h 2966258"/>
              <a:gd name="connsiteX5" fmla="*/ 521912 w 7711884"/>
              <a:gd name="connsiteY5" fmla="*/ 2024744 h 2966258"/>
              <a:gd name="connsiteX6" fmla="*/ 429951 w 7711884"/>
              <a:gd name="connsiteY6" fmla="*/ 1654632 h 2966258"/>
              <a:gd name="connsiteX7" fmla="*/ 4174001 w 7711884"/>
              <a:gd name="connsiteY7" fmla="*/ 2960021 h 2966258"/>
              <a:gd name="connsiteX8" fmla="*/ 7668342 w 7711884"/>
              <a:gd name="connsiteY8" fmla="*/ 1099458 h 2966258"/>
              <a:gd name="connsiteX9" fmla="*/ 7711884 w 7711884"/>
              <a:gd name="connsiteY9" fmla="*/ 0 h 2966258"/>
              <a:gd name="connsiteX0" fmla="*/ 7711884 w 7711884"/>
              <a:gd name="connsiteY0" fmla="*/ 0 h 2964730"/>
              <a:gd name="connsiteX1" fmla="*/ 4123189 w 7711884"/>
              <a:gd name="connsiteY1" fmla="*/ 1589091 h 2964730"/>
              <a:gd name="connsiteX2" fmla="*/ 533373 w 7711884"/>
              <a:gd name="connsiteY2" fmla="*/ 718458 h 2964730"/>
              <a:gd name="connsiteX3" fmla="*/ 699072 w 7711884"/>
              <a:gd name="connsiteY3" fmla="*/ 370116 h 2964730"/>
              <a:gd name="connsiteX4" fmla="*/ 0 w 7711884"/>
              <a:gd name="connsiteY4" fmla="*/ 849087 h 2964730"/>
              <a:gd name="connsiteX5" fmla="*/ 521912 w 7711884"/>
              <a:gd name="connsiteY5" fmla="*/ 2024744 h 2964730"/>
              <a:gd name="connsiteX6" fmla="*/ 429951 w 7711884"/>
              <a:gd name="connsiteY6" fmla="*/ 1654632 h 2964730"/>
              <a:gd name="connsiteX7" fmla="*/ 4174001 w 7711884"/>
              <a:gd name="connsiteY7" fmla="*/ 2960021 h 2964730"/>
              <a:gd name="connsiteX8" fmla="*/ 7668342 w 7711884"/>
              <a:gd name="connsiteY8" fmla="*/ 1099458 h 2964730"/>
              <a:gd name="connsiteX9" fmla="*/ 7711884 w 7711884"/>
              <a:gd name="connsiteY9" fmla="*/ 0 h 2964730"/>
              <a:gd name="connsiteX0" fmla="*/ 7711884 w 7711884"/>
              <a:gd name="connsiteY0" fmla="*/ 0 h 2964730"/>
              <a:gd name="connsiteX1" fmla="*/ 4123189 w 7711884"/>
              <a:gd name="connsiteY1" fmla="*/ 1497964 h 2964730"/>
              <a:gd name="connsiteX2" fmla="*/ 533373 w 7711884"/>
              <a:gd name="connsiteY2" fmla="*/ 718458 h 2964730"/>
              <a:gd name="connsiteX3" fmla="*/ 699072 w 7711884"/>
              <a:gd name="connsiteY3" fmla="*/ 370116 h 2964730"/>
              <a:gd name="connsiteX4" fmla="*/ 0 w 7711884"/>
              <a:gd name="connsiteY4" fmla="*/ 849087 h 2964730"/>
              <a:gd name="connsiteX5" fmla="*/ 521912 w 7711884"/>
              <a:gd name="connsiteY5" fmla="*/ 2024744 h 2964730"/>
              <a:gd name="connsiteX6" fmla="*/ 429951 w 7711884"/>
              <a:gd name="connsiteY6" fmla="*/ 1654632 h 2964730"/>
              <a:gd name="connsiteX7" fmla="*/ 4174001 w 7711884"/>
              <a:gd name="connsiteY7" fmla="*/ 2960021 h 2964730"/>
              <a:gd name="connsiteX8" fmla="*/ 7668342 w 7711884"/>
              <a:gd name="connsiteY8" fmla="*/ 1099458 h 2964730"/>
              <a:gd name="connsiteX9" fmla="*/ 7711884 w 7711884"/>
              <a:gd name="connsiteY9" fmla="*/ 0 h 2964730"/>
              <a:gd name="connsiteX0" fmla="*/ 7711884 w 7711884"/>
              <a:gd name="connsiteY0" fmla="*/ 0 h 2718900"/>
              <a:gd name="connsiteX1" fmla="*/ 4123189 w 7711884"/>
              <a:gd name="connsiteY1" fmla="*/ 1497964 h 2718900"/>
              <a:gd name="connsiteX2" fmla="*/ 533373 w 7711884"/>
              <a:gd name="connsiteY2" fmla="*/ 718458 h 2718900"/>
              <a:gd name="connsiteX3" fmla="*/ 699072 w 7711884"/>
              <a:gd name="connsiteY3" fmla="*/ 370116 h 2718900"/>
              <a:gd name="connsiteX4" fmla="*/ 0 w 7711884"/>
              <a:gd name="connsiteY4" fmla="*/ 849087 h 2718900"/>
              <a:gd name="connsiteX5" fmla="*/ 521912 w 7711884"/>
              <a:gd name="connsiteY5" fmla="*/ 2024744 h 2718900"/>
              <a:gd name="connsiteX6" fmla="*/ 429951 w 7711884"/>
              <a:gd name="connsiteY6" fmla="*/ 1654632 h 2718900"/>
              <a:gd name="connsiteX7" fmla="*/ 4174001 w 7711884"/>
              <a:gd name="connsiteY7" fmla="*/ 2712676 h 2718900"/>
              <a:gd name="connsiteX8" fmla="*/ 7668342 w 7711884"/>
              <a:gd name="connsiteY8" fmla="*/ 1099458 h 2718900"/>
              <a:gd name="connsiteX9" fmla="*/ 7711884 w 7711884"/>
              <a:gd name="connsiteY9" fmla="*/ 0 h 2718900"/>
              <a:gd name="connsiteX0" fmla="*/ 7711884 w 7711884"/>
              <a:gd name="connsiteY0" fmla="*/ 0 h 2718901"/>
              <a:gd name="connsiteX1" fmla="*/ 4123189 w 7711884"/>
              <a:gd name="connsiteY1" fmla="*/ 1497964 h 2718901"/>
              <a:gd name="connsiteX2" fmla="*/ 533373 w 7711884"/>
              <a:gd name="connsiteY2" fmla="*/ 718458 h 2718901"/>
              <a:gd name="connsiteX3" fmla="*/ 699072 w 7711884"/>
              <a:gd name="connsiteY3" fmla="*/ 309552 h 2718901"/>
              <a:gd name="connsiteX4" fmla="*/ 0 w 7711884"/>
              <a:gd name="connsiteY4" fmla="*/ 849087 h 2718901"/>
              <a:gd name="connsiteX5" fmla="*/ 521912 w 7711884"/>
              <a:gd name="connsiteY5" fmla="*/ 2024744 h 2718901"/>
              <a:gd name="connsiteX6" fmla="*/ 429951 w 7711884"/>
              <a:gd name="connsiteY6" fmla="*/ 1654632 h 2718901"/>
              <a:gd name="connsiteX7" fmla="*/ 4174001 w 7711884"/>
              <a:gd name="connsiteY7" fmla="*/ 2712676 h 2718901"/>
              <a:gd name="connsiteX8" fmla="*/ 7668342 w 7711884"/>
              <a:gd name="connsiteY8" fmla="*/ 1099458 h 2718901"/>
              <a:gd name="connsiteX9" fmla="*/ 7711884 w 7711884"/>
              <a:gd name="connsiteY9" fmla="*/ 0 h 2718901"/>
              <a:gd name="connsiteX0" fmla="*/ 7609059 w 7609059"/>
              <a:gd name="connsiteY0" fmla="*/ 0 h 2718901"/>
              <a:gd name="connsiteX1" fmla="*/ 4020364 w 7609059"/>
              <a:gd name="connsiteY1" fmla="*/ 1497964 h 2718901"/>
              <a:gd name="connsiteX2" fmla="*/ 430548 w 7609059"/>
              <a:gd name="connsiteY2" fmla="*/ 718458 h 2718901"/>
              <a:gd name="connsiteX3" fmla="*/ 596247 w 7609059"/>
              <a:gd name="connsiteY3" fmla="*/ 309552 h 2718901"/>
              <a:gd name="connsiteX4" fmla="*/ 0 w 7609059"/>
              <a:gd name="connsiteY4" fmla="*/ 833947 h 2718901"/>
              <a:gd name="connsiteX5" fmla="*/ 419087 w 7609059"/>
              <a:gd name="connsiteY5" fmla="*/ 2024744 h 2718901"/>
              <a:gd name="connsiteX6" fmla="*/ 327126 w 7609059"/>
              <a:gd name="connsiteY6" fmla="*/ 1654632 h 2718901"/>
              <a:gd name="connsiteX7" fmla="*/ 4071176 w 7609059"/>
              <a:gd name="connsiteY7" fmla="*/ 2712676 h 2718901"/>
              <a:gd name="connsiteX8" fmla="*/ 7565517 w 7609059"/>
              <a:gd name="connsiteY8" fmla="*/ 1099458 h 2718901"/>
              <a:gd name="connsiteX9" fmla="*/ 7609059 w 7609059"/>
              <a:gd name="connsiteY9" fmla="*/ 0 h 2718901"/>
              <a:gd name="connsiteX0" fmla="*/ 7609059 w 7609059"/>
              <a:gd name="connsiteY0" fmla="*/ 0 h 2718396"/>
              <a:gd name="connsiteX1" fmla="*/ 4020364 w 7609059"/>
              <a:gd name="connsiteY1" fmla="*/ 1497964 h 2718396"/>
              <a:gd name="connsiteX2" fmla="*/ 430548 w 7609059"/>
              <a:gd name="connsiteY2" fmla="*/ 718458 h 2718396"/>
              <a:gd name="connsiteX3" fmla="*/ 596247 w 7609059"/>
              <a:gd name="connsiteY3" fmla="*/ 309552 h 2718396"/>
              <a:gd name="connsiteX4" fmla="*/ 0 w 7609059"/>
              <a:gd name="connsiteY4" fmla="*/ 833947 h 2718396"/>
              <a:gd name="connsiteX5" fmla="*/ 419087 w 7609059"/>
              <a:gd name="connsiteY5" fmla="*/ 2024744 h 2718396"/>
              <a:gd name="connsiteX6" fmla="*/ 347691 w 7609059"/>
              <a:gd name="connsiteY6" fmla="*/ 1578927 h 2718396"/>
              <a:gd name="connsiteX7" fmla="*/ 4071176 w 7609059"/>
              <a:gd name="connsiteY7" fmla="*/ 2712676 h 2718396"/>
              <a:gd name="connsiteX8" fmla="*/ 7565517 w 7609059"/>
              <a:gd name="connsiteY8" fmla="*/ 1099458 h 2718396"/>
              <a:gd name="connsiteX9" fmla="*/ 7609059 w 7609059"/>
              <a:gd name="connsiteY9" fmla="*/ 0 h 2718396"/>
              <a:gd name="connsiteX0" fmla="*/ 7609059 w 7609059"/>
              <a:gd name="connsiteY0" fmla="*/ 0 h 2718396"/>
              <a:gd name="connsiteX1" fmla="*/ 4020364 w 7609059"/>
              <a:gd name="connsiteY1" fmla="*/ 1497964 h 2718396"/>
              <a:gd name="connsiteX2" fmla="*/ 430548 w 7609059"/>
              <a:gd name="connsiteY2" fmla="*/ 718458 h 2718396"/>
              <a:gd name="connsiteX3" fmla="*/ 596247 w 7609059"/>
              <a:gd name="connsiteY3" fmla="*/ 309552 h 2718396"/>
              <a:gd name="connsiteX4" fmla="*/ 0 w 7609059"/>
              <a:gd name="connsiteY4" fmla="*/ 833947 h 2718396"/>
              <a:gd name="connsiteX5" fmla="*/ 419087 w 7609059"/>
              <a:gd name="connsiteY5" fmla="*/ 2024744 h 2718396"/>
              <a:gd name="connsiteX6" fmla="*/ 347691 w 7609059"/>
              <a:gd name="connsiteY6" fmla="*/ 1578927 h 2718396"/>
              <a:gd name="connsiteX7" fmla="*/ 4071176 w 7609059"/>
              <a:gd name="connsiteY7" fmla="*/ 2712676 h 2718396"/>
              <a:gd name="connsiteX8" fmla="*/ 7565517 w 7609059"/>
              <a:gd name="connsiteY8" fmla="*/ 1099458 h 2718396"/>
              <a:gd name="connsiteX9" fmla="*/ 7609059 w 7609059"/>
              <a:gd name="connsiteY9" fmla="*/ 0 h 2718396"/>
              <a:gd name="connsiteX0" fmla="*/ 7609059 w 7609059"/>
              <a:gd name="connsiteY0" fmla="*/ 0 h 2718397"/>
              <a:gd name="connsiteX1" fmla="*/ 4020364 w 7609059"/>
              <a:gd name="connsiteY1" fmla="*/ 1497964 h 2718397"/>
              <a:gd name="connsiteX2" fmla="*/ 430548 w 7609059"/>
              <a:gd name="connsiteY2" fmla="*/ 718458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07257 w 7609059"/>
              <a:gd name="connsiteY1" fmla="*/ 1513105 h 2718397"/>
              <a:gd name="connsiteX2" fmla="*/ 430548 w 7609059"/>
              <a:gd name="connsiteY2" fmla="*/ 718458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27822 w 7609059"/>
              <a:gd name="connsiteY1" fmla="*/ 1422260 h 2718397"/>
              <a:gd name="connsiteX2" fmla="*/ 430548 w 7609059"/>
              <a:gd name="connsiteY2" fmla="*/ 718458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27822 w 7609059"/>
              <a:gd name="connsiteY1" fmla="*/ 1422260 h 2718397"/>
              <a:gd name="connsiteX2" fmla="*/ 430548 w 7609059"/>
              <a:gd name="connsiteY2" fmla="*/ 718458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27822 w 7609059"/>
              <a:gd name="connsiteY1" fmla="*/ 1422260 h 2718397"/>
              <a:gd name="connsiteX2" fmla="*/ 471677 w 7609059"/>
              <a:gd name="connsiteY2" fmla="*/ 657896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27822 w 7609059"/>
              <a:gd name="connsiteY1" fmla="*/ 1422260 h 2718397"/>
              <a:gd name="connsiteX2" fmla="*/ 471677 w 7609059"/>
              <a:gd name="connsiteY2" fmla="*/ 657896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718397"/>
              <a:gd name="connsiteX1" fmla="*/ 3927822 w 7609059"/>
              <a:gd name="connsiteY1" fmla="*/ 1422260 h 2718397"/>
              <a:gd name="connsiteX2" fmla="*/ 471677 w 7609059"/>
              <a:gd name="connsiteY2" fmla="*/ 657896 h 2718397"/>
              <a:gd name="connsiteX3" fmla="*/ 596247 w 7609059"/>
              <a:gd name="connsiteY3" fmla="*/ 309552 h 2718397"/>
              <a:gd name="connsiteX4" fmla="*/ 0 w 7609059"/>
              <a:gd name="connsiteY4" fmla="*/ 833947 h 2718397"/>
              <a:gd name="connsiteX5" fmla="*/ 419087 w 7609059"/>
              <a:gd name="connsiteY5" fmla="*/ 2024744 h 2718397"/>
              <a:gd name="connsiteX6" fmla="*/ 347691 w 7609059"/>
              <a:gd name="connsiteY6" fmla="*/ 1578927 h 2718397"/>
              <a:gd name="connsiteX7" fmla="*/ 3916939 w 7609059"/>
              <a:gd name="connsiteY7" fmla="*/ 2712677 h 2718397"/>
              <a:gd name="connsiteX8" fmla="*/ 7565517 w 7609059"/>
              <a:gd name="connsiteY8" fmla="*/ 1099458 h 2718397"/>
              <a:gd name="connsiteX9" fmla="*/ 7609059 w 7609059"/>
              <a:gd name="connsiteY9" fmla="*/ 0 h 2718397"/>
              <a:gd name="connsiteX0" fmla="*/ 7609059 w 7609059"/>
              <a:gd name="connsiteY0" fmla="*/ 0 h 2613231"/>
              <a:gd name="connsiteX1" fmla="*/ 3927822 w 7609059"/>
              <a:gd name="connsiteY1" fmla="*/ 1422260 h 2613231"/>
              <a:gd name="connsiteX2" fmla="*/ 471677 w 7609059"/>
              <a:gd name="connsiteY2" fmla="*/ 657896 h 2613231"/>
              <a:gd name="connsiteX3" fmla="*/ 596247 w 7609059"/>
              <a:gd name="connsiteY3" fmla="*/ 309552 h 2613231"/>
              <a:gd name="connsiteX4" fmla="*/ 0 w 7609059"/>
              <a:gd name="connsiteY4" fmla="*/ 833947 h 2613231"/>
              <a:gd name="connsiteX5" fmla="*/ 419087 w 7609059"/>
              <a:gd name="connsiteY5" fmla="*/ 2024744 h 2613231"/>
              <a:gd name="connsiteX6" fmla="*/ 347691 w 7609059"/>
              <a:gd name="connsiteY6" fmla="*/ 1578927 h 2613231"/>
              <a:gd name="connsiteX7" fmla="*/ 3916939 w 7609059"/>
              <a:gd name="connsiteY7" fmla="*/ 2606692 h 2613231"/>
              <a:gd name="connsiteX8" fmla="*/ 7565517 w 7609059"/>
              <a:gd name="connsiteY8" fmla="*/ 1099458 h 2613231"/>
              <a:gd name="connsiteX9" fmla="*/ 7609059 w 7609059"/>
              <a:gd name="connsiteY9" fmla="*/ 0 h 2613231"/>
              <a:gd name="connsiteX0" fmla="*/ 7609059 w 7609059"/>
              <a:gd name="connsiteY0" fmla="*/ 0 h 2613231"/>
              <a:gd name="connsiteX1" fmla="*/ 3927822 w 7609059"/>
              <a:gd name="connsiteY1" fmla="*/ 1422260 h 2613231"/>
              <a:gd name="connsiteX2" fmla="*/ 471677 w 7609059"/>
              <a:gd name="connsiteY2" fmla="*/ 657896 h 2613231"/>
              <a:gd name="connsiteX3" fmla="*/ 596247 w 7609059"/>
              <a:gd name="connsiteY3" fmla="*/ 309552 h 2613231"/>
              <a:gd name="connsiteX4" fmla="*/ 0 w 7609059"/>
              <a:gd name="connsiteY4" fmla="*/ 833947 h 2613231"/>
              <a:gd name="connsiteX5" fmla="*/ 419087 w 7609059"/>
              <a:gd name="connsiteY5" fmla="*/ 2024744 h 2613231"/>
              <a:gd name="connsiteX6" fmla="*/ 347691 w 7609059"/>
              <a:gd name="connsiteY6" fmla="*/ 1578927 h 2613231"/>
              <a:gd name="connsiteX7" fmla="*/ 3916939 w 7609059"/>
              <a:gd name="connsiteY7" fmla="*/ 2606692 h 2613231"/>
              <a:gd name="connsiteX8" fmla="*/ 7565517 w 7609059"/>
              <a:gd name="connsiteY8" fmla="*/ 1099458 h 2613231"/>
              <a:gd name="connsiteX9" fmla="*/ 7609059 w 7609059"/>
              <a:gd name="connsiteY9" fmla="*/ 0 h 2613231"/>
              <a:gd name="connsiteX0" fmla="*/ 7609059 w 7609059"/>
              <a:gd name="connsiteY0" fmla="*/ 0 h 2598227"/>
              <a:gd name="connsiteX1" fmla="*/ 3927822 w 7609059"/>
              <a:gd name="connsiteY1" fmla="*/ 1422260 h 2598227"/>
              <a:gd name="connsiteX2" fmla="*/ 471677 w 7609059"/>
              <a:gd name="connsiteY2" fmla="*/ 657896 h 2598227"/>
              <a:gd name="connsiteX3" fmla="*/ 596247 w 7609059"/>
              <a:gd name="connsiteY3" fmla="*/ 309552 h 2598227"/>
              <a:gd name="connsiteX4" fmla="*/ 0 w 7609059"/>
              <a:gd name="connsiteY4" fmla="*/ 833947 h 2598227"/>
              <a:gd name="connsiteX5" fmla="*/ 419087 w 7609059"/>
              <a:gd name="connsiteY5" fmla="*/ 2024744 h 2598227"/>
              <a:gd name="connsiteX6" fmla="*/ 347691 w 7609059"/>
              <a:gd name="connsiteY6" fmla="*/ 1578927 h 2598227"/>
              <a:gd name="connsiteX7" fmla="*/ 3783266 w 7609059"/>
              <a:gd name="connsiteY7" fmla="*/ 2591553 h 2598227"/>
              <a:gd name="connsiteX8" fmla="*/ 7565517 w 7609059"/>
              <a:gd name="connsiteY8" fmla="*/ 1099458 h 2598227"/>
              <a:gd name="connsiteX9" fmla="*/ 7609059 w 7609059"/>
              <a:gd name="connsiteY9" fmla="*/ 0 h 2598227"/>
              <a:gd name="connsiteX0" fmla="*/ 7609059 w 7609059"/>
              <a:gd name="connsiteY0" fmla="*/ 0 h 2594335"/>
              <a:gd name="connsiteX1" fmla="*/ 3927822 w 7609059"/>
              <a:gd name="connsiteY1" fmla="*/ 1422260 h 2594335"/>
              <a:gd name="connsiteX2" fmla="*/ 471677 w 7609059"/>
              <a:gd name="connsiteY2" fmla="*/ 657896 h 2594335"/>
              <a:gd name="connsiteX3" fmla="*/ 596247 w 7609059"/>
              <a:gd name="connsiteY3" fmla="*/ 309552 h 2594335"/>
              <a:gd name="connsiteX4" fmla="*/ 0 w 7609059"/>
              <a:gd name="connsiteY4" fmla="*/ 833947 h 2594335"/>
              <a:gd name="connsiteX5" fmla="*/ 419087 w 7609059"/>
              <a:gd name="connsiteY5" fmla="*/ 2024744 h 2594335"/>
              <a:gd name="connsiteX6" fmla="*/ 347691 w 7609059"/>
              <a:gd name="connsiteY6" fmla="*/ 1578927 h 2594335"/>
              <a:gd name="connsiteX7" fmla="*/ 3783266 w 7609059"/>
              <a:gd name="connsiteY7" fmla="*/ 2591553 h 2594335"/>
              <a:gd name="connsiteX8" fmla="*/ 7565517 w 7609059"/>
              <a:gd name="connsiteY8" fmla="*/ 1099458 h 2594335"/>
              <a:gd name="connsiteX9" fmla="*/ 7609059 w 7609059"/>
              <a:gd name="connsiteY9" fmla="*/ 0 h 2594335"/>
              <a:gd name="connsiteX0" fmla="*/ 7609059 w 7609059"/>
              <a:gd name="connsiteY0" fmla="*/ 0 h 2594335"/>
              <a:gd name="connsiteX1" fmla="*/ 3927822 w 7609059"/>
              <a:gd name="connsiteY1" fmla="*/ 1422260 h 2594335"/>
              <a:gd name="connsiteX2" fmla="*/ 471677 w 7609059"/>
              <a:gd name="connsiteY2" fmla="*/ 657896 h 2594335"/>
              <a:gd name="connsiteX3" fmla="*/ 596247 w 7609059"/>
              <a:gd name="connsiteY3" fmla="*/ 309552 h 2594335"/>
              <a:gd name="connsiteX4" fmla="*/ 0 w 7609059"/>
              <a:gd name="connsiteY4" fmla="*/ 833947 h 2594335"/>
              <a:gd name="connsiteX5" fmla="*/ 419087 w 7609059"/>
              <a:gd name="connsiteY5" fmla="*/ 2024744 h 2594335"/>
              <a:gd name="connsiteX6" fmla="*/ 347691 w 7609059"/>
              <a:gd name="connsiteY6" fmla="*/ 1578927 h 2594335"/>
              <a:gd name="connsiteX7" fmla="*/ 3783266 w 7609059"/>
              <a:gd name="connsiteY7" fmla="*/ 2591553 h 2594335"/>
              <a:gd name="connsiteX8" fmla="*/ 7565517 w 7609059"/>
              <a:gd name="connsiteY8" fmla="*/ 1099458 h 2594335"/>
              <a:gd name="connsiteX9" fmla="*/ 7609059 w 7609059"/>
              <a:gd name="connsiteY9" fmla="*/ 0 h 25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059" h="2594335">
                <a:moveTo>
                  <a:pt x="7609059" y="0"/>
                </a:moveTo>
                <a:cubicBezTo>
                  <a:pt x="7569650" y="808246"/>
                  <a:pt x="5312753" y="1373174"/>
                  <a:pt x="3927822" y="1422260"/>
                </a:cubicBezTo>
                <a:cubicBezTo>
                  <a:pt x="2542891" y="1471346"/>
                  <a:pt x="657902" y="962696"/>
                  <a:pt x="471677" y="657896"/>
                </a:cubicBezTo>
                <a:lnTo>
                  <a:pt x="596247" y="309552"/>
                </a:lnTo>
                <a:lnTo>
                  <a:pt x="0" y="833947"/>
                </a:lnTo>
                <a:lnTo>
                  <a:pt x="419087" y="2024744"/>
                </a:lnTo>
                <a:lnTo>
                  <a:pt x="347691" y="1578927"/>
                </a:lnTo>
                <a:cubicBezTo>
                  <a:pt x="745020" y="2016170"/>
                  <a:pt x="1963344" y="2641183"/>
                  <a:pt x="3783266" y="2591553"/>
                </a:cubicBezTo>
                <a:cubicBezTo>
                  <a:pt x="5603188" y="2541923"/>
                  <a:pt x="7425837" y="1998094"/>
                  <a:pt x="7565517" y="1099458"/>
                </a:cubicBezTo>
                <a:cubicBezTo>
                  <a:pt x="7580031" y="732972"/>
                  <a:pt x="7604828" y="351345"/>
                  <a:pt x="76090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Rectangle 32"/>
          <p:cNvSpPr/>
          <p:nvPr>
            <p:custDataLst>
              <p:tags r:id="rId1"/>
            </p:custDataLst>
          </p:nvPr>
        </p:nvSpPr>
        <p:spPr>
          <a:xfrm>
            <a:off x="7236296" y="2814685"/>
            <a:ext cx="1566319" cy="183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Институты РАН</a:t>
            </a:r>
          </a:p>
        </p:txBody>
      </p:sp>
      <p:sp>
        <p:nvSpPr>
          <p:cNvPr id="12" name="Rectangle 34"/>
          <p:cNvSpPr/>
          <p:nvPr>
            <p:custDataLst>
              <p:tags r:id="rId2"/>
            </p:custDataLst>
          </p:nvPr>
        </p:nvSpPr>
        <p:spPr>
          <a:xfrm>
            <a:off x="238144" y="2780989"/>
            <a:ext cx="1100559" cy="22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r>
              <a:rPr lang="ru-RU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ВУЗы РФ</a:t>
            </a:r>
          </a:p>
        </p:txBody>
      </p:sp>
      <p:sp>
        <p:nvSpPr>
          <p:cNvPr id="13" name="Rectangle 35"/>
          <p:cNvSpPr/>
          <p:nvPr>
            <p:custDataLst>
              <p:tags r:id="rId3"/>
            </p:custDataLst>
          </p:nvPr>
        </p:nvSpPr>
        <p:spPr>
          <a:xfrm>
            <a:off x="259408" y="863826"/>
            <a:ext cx="1980039" cy="21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Сервисные фирмы</a:t>
            </a:r>
          </a:p>
        </p:txBody>
      </p:sp>
      <p:sp>
        <p:nvSpPr>
          <p:cNvPr id="14" name="Rectangle 36"/>
          <p:cNvSpPr/>
          <p:nvPr>
            <p:custDataLst>
              <p:tags r:id="rId4"/>
            </p:custDataLst>
          </p:nvPr>
        </p:nvSpPr>
        <p:spPr>
          <a:xfrm>
            <a:off x="2488564" y="3373452"/>
            <a:ext cx="2150990" cy="157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Западные университеты*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0974" y="897202"/>
            <a:ext cx="2475590" cy="239191"/>
          </a:xfrm>
          <a:prstGeom prst="rect">
            <a:avLst/>
          </a:prstGeom>
          <a:noFill/>
        </p:spPr>
        <p:txBody>
          <a:bodyPr wrap="square" lIns="26999" tIns="26999" rIns="26999" bIns="26999" rtlCol="0">
            <a:spAutoFit/>
          </a:bodyPr>
          <a:lstStyle/>
          <a:p>
            <a:r>
              <a:rPr lang="ru-RU" sz="1200" b="1" dirty="0">
                <a:solidFill>
                  <a:schemeClr val="accent3"/>
                </a:solidFill>
              </a:rPr>
              <a:t>Нефтяные компании-партнеры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/>
          <a:stretch/>
        </p:blipFill>
        <p:spPr bwMode="auto">
          <a:xfrm>
            <a:off x="7086225" y="1130424"/>
            <a:ext cx="543509" cy="2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/>
          <a:srcRect b="13828"/>
          <a:stretch/>
        </p:blipFill>
        <p:spPr>
          <a:xfrm>
            <a:off x="6721726" y="1095941"/>
            <a:ext cx="438896" cy="304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82" y="1140097"/>
            <a:ext cx="686413" cy="177032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79" y="1795052"/>
            <a:ext cx="781982" cy="1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4" y="1388379"/>
            <a:ext cx="1068713" cy="292435"/>
          </a:xfrm>
          <a:prstGeom prst="rect">
            <a:avLst/>
          </a:prstGeom>
        </p:spPr>
      </p:pic>
      <p:pic>
        <p:nvPicPr>
          <p:cNvPr id="26" name="Picture 21" descr="Картинки по запросу Haliburton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6" y="1419910"/>
            <a:ext cx="1169661" cy="1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Картинки по запросу Shlumberger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0" y="1560504"/>
            <a:ext cx="868574" cy="1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68" y="4032386"/>
            <a:ext cx="789896" cy="3022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" y="3594396"/>
            <a:ext cx="933534" cy="411010"/>
          </a:xfrm>
          <a:prstGeom prst="rect">
            <a:avLst/>
          </a:prstGeom>
        </p:spPr>
      </p:pic>
      <p:pic>
        <p:nvPicPr>
          <p:cNvPr id="28" name="Picture 28" descr="Похожее изображение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74" y="1066334"/>
            <a:ext cx="776105" cy="3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" y="1214364"/>
            <a:ext cx="861121" cy="1725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4" y="1746185"/>
            <a:ext cx="577116" cy="247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0810" y="4204499"/>
            <a:ext cx="2246603" cy="307764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marL="53994" indent="-53994">
              <a:spcBef>
                <a:spcPts val="450"/>
              </a:spcBef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* В связи с санкциями с 2013 года сотрудничество носит ограниченный характер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1" y="3675499"/>
            <a:ext cx="388575" cy="411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027876"/>
            <a:ext cx="309964" cy="2979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1" y="3475105"/>
            <a:ext cx="328391" cy="2496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03" y="3389745"/>
            <a:ext cx="298184" cy="2791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5" y="3399798"/>
            <a:ext cx="861391" cy="193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82" y="3126540"/>
            <a:ext cx="317919" cy="2377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7" y="4039970"/>
            <a:ext cx="487799" cy="235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2" y="3057690"/>
            <a:ext cx="374226" cy="27782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0" y="4029873"/>
            <a:ext cx="305937" cy="22975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9" y="3885509"/>
            <a:ext cx="596813" cy="50871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78" y="3040709"/>
            <a:ext cx="261863" cy="27986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65" y="5800594"/>
            <a:ext cx="311960" cy="143507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709363" y="3585875"/>
            <a:ext cx="1568123" cy="265747"/>
            <a:chOff x="3289382" y="5123853"/>
            <a:chExt cx="2800614" cy="6328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382" y="5124734"/>
              <a:ext cx="631938" cy="63193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406" y="5126737"/>
              <a:ext cx="625948" cy="62594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7" y="5133331"/>
              <a:ext cx="615252" cy="61935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534" y="5123853"/>
              <a:ext cx="631462" cy="62883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54" y="3934954"/>
            <a:ext cx="639060" cy="1757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3" y="3954385"/>
            <a:ext cx="1231223" cy="1158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73" y="3701600"/>
            <a:ext cx="469196" cy="14075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6" y="3693532"/>
            <a:ext cx="1011971" cy="27498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30" y="3665146"/>
            <a:ext cx="712406" cy="20925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84" y="3910073"/>
            <a:ext cx="807552" cy="14185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20" y="3658054"/>
            <a:ext cx="345686" cy="2015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6" y="4113650"/>
            <a:ext cx="1034642" cy="22402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9" b="25891"/>
          <a:stretch/>
        </p:blipFill>
        <p:spPr>
          <a:xfrm>
            <a:off x="5763710" y="3889008"/>
            <a:ext cx="648661" cy="17973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31" y="4085997"/>
            <a:ext cx="379619" cy="1893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30" y="3897020"/>
            <a:ext cx="759298" cy="31764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24" y="3934861"/>
            <a:ext cx="356297" cy="25608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96" y="3452142"/>
            <a:ext cx="781337" cy="42778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39" y="3063154"/>
            <a:ext cx="525942" cy="3241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23661" r="11130" b="887"/>
          <a:stretch/>
        </p:blipFill>
        <p:spPr>
          <a:xfrm>
            <a:off x="6937429" y="3034219"/>
            <a:ext cx="911709" cy="394184"/>
          </a:xfrm>
          <a:prstGeom prst="rect">
            <a:avLst/>
          </a:prstGeom>
        </p:spPr>
      </p:pic>
      <p:sp>
        <p:nvSpPr>
          <p:cNvPr id="15" name="Rectangle 36"/>
          <p:cNvSpPr/>
          <p:nvPr>
            <p:custDataLst>
              <p:tags r:id="rId5"/>
            </p:custDataLst>
          </p:nvPr>
        </p:nvSpPr>
        <p:spPr>
          <a:xfrm>
            <a:off x="4588715" y="3401733"/>
            <a:ext cx="2552218" cy="26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r>
              <a:rPr lang="ru-RU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Технологические ИТ-партнеры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7" y="3406326"/>
            <a:ext cx="443551" cy="43570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56" y="3057707"/>
            <a:ext cx="476479" cy="4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авнобедренный треугольник 36"/>
          <p:cNvSpPr/>
          <p:nvPr/>
        </p:nvSpPr>
        <p:spPr>
          <a:xfrm>
            <a:off x="611560" y="786790"/>
            <a:ext cx="4968552" cy="403244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Иерархия взаимодействия с партнерами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161"/>
          <p:cNvGraphicFramePr/>
          <p:nvPr>
            <p:extLst>
              <p:ext uri="{D42A27DB-BD31-4B8C-83A1-F6EECF244321}">
                <p14:modId xmlns:p14="http://schemas.microsoft.com/office/powerpoint/2010/main" val="4064063686"/>
              </p:ext>
            </p:extLst>
          </p:nvPr>
        </p:nvGraphicFramePr>
        <p:xfrm>
          <a:off x="744025" y="915567"/>
          <a:ext cx="4712448" cy="384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924952"/>
            <a:ext cx="1656184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Национальный проект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843569"/>
            <a:ext cx="3964933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>
                <a:solidFill>
                  <a:schemeClr val="accent3"/>
                </a:solidFill>
              </a:rPr>
              <a:t>Проект «</a:t>
            </a:r>
            <a:r>
              <a:rPr lang="ru-RU" sz="1200" b="1" dirty="0" err="1">
                <a:solidFill>
                  <a:schemeClr val="accent3"/>
                </a:solidFill>
              </a:rPr>
              <a:t>Бажен</a:t>
            </a:r>
            <a:r>
              <a:rPr lang="ru-RU" sz="1200" b="1" dirty="0">
                <a:solidFill>
                  <a:schemeClr val="accent3"/>
                </a:solidFill>
              </a:rPr>
              <a:t>»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4687" y="1101928"/>
            <a:ext cx="4084698" cy="261598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C3C3C"/>
                </a:solidFill>
              </a:rPr>
              <a:t>Минэнерго, </a:t>
            </a:r>
            <a:r>
              <a:rPr lang="ru-RU" sz="1100" dirty="0" smtClean="0">
                <a:solidFill>
                  <a:schemeClr val="tx2"/>
                </a:solidFill>
              </a:rPr>
              <a:t>Минприроды, ХМАО-Югра, </a:t>
            </a:r>
            <a:r>
              <a:rPr lang="ru-RU" sz="1100" dirty="0" err="1" smtClean="0">
                <a:solidFill>
                  <a:schemeClr val="tx2"/>
                </a:solidFill>
              </a:rPr>
              <a:t>С</a:t>
            </a:r>
            <a:r>
              <a:rPr lang="ru-RU" sz="1100" dirty="0" err="1" smtClean="0">
                <a:solidFill>
                  <a:schemeClr val="bg2">
                    <a:lumMod val="75000"/>
                  </a:schemeClr>
                </a:solidFill>
              </a:rPr>
              <a:t>колтех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, МФТИ,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МГУ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55977" y="1089778"/>
            <a:ext cx="3964958" cy="4715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3044" y="1472419"/>
            <a:ext cx="3637866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>
                <a:solidFill>
                  <a:schemeClr val="accent3"/>
                </a:solidFill>
              </a:rPr>
              <a:t>«</a:t>
            </a:r>
            <a:r>
              <a:rPr lang="ru-RU" sz="1200" b="1" dirty="0" err="1">
                <a:solidFill>
                  <a:schemeClr val="accent3"/>
                </a:solidFill>
              </a:rPr>
              <a:t>Доюрский</a:t>
            </a:r>
            <a:r>
              <a:rPr lang="ru-RU" sz="1200" b="1" dirty="0">
                <a:solidFill>
                  <a:schemeClr val="accent3"/>
                </a:solidFill>
              </a:rPr>
              <a:t> комплекс», «</a:t>
            </a:r>
            <a:r>
              <a:rPr lang="ru-RU" sz="1200" b="1" dirty="0" err="1">
                <a:solidFill>
                  <a:schemeClr val="accent3"/>
                </a:solidFill>
              </a:rPr>
              <a:t>Кибер</a:t>
            </a:r>
            <a:r>
              <a:rPr lang="ru-RU" sz="1200" b="1" dirty="0">
                <a:solidFill>
                  <a:schemeClr val="accent3"/>
                </a:solidFill>
              </a:rPr>
              <a:t> ГРП»,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043" y="1730772"/>
            <a:ext cx="3637868" cy="430875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Администрация Томской обл., </a:t>
            </a:r>
            <a:r>
              <a:rPr lang="ru-RU" sz="1100" dirty="0" smtClean="0"/>
              <a:t>ТПУ, Татнефть</a:t>
            </a:r>
            <a:r>
              <a:rPr lang="ru-RU" sz="1100" dirty="0"/>
              <a:t>, </a:t>
            </a:r>
            <a:r>
              <a:rPr lang="ru-RU" sz="1100" dirty="0" err="1"/>
              <a:t>Зарубежнефть</a:t>
            </a:r>
            <a:r>
              <a:rPr lang="ru-RU" sz="1100" dirty="0"/>
              <a:t>, </a:t>
            </a:r>
            <a:r>
              <a:rPr lang="ru-RU" sz="1100" dirty="0" err="1" smtClean="0"/>
              <a:t>Иннопрактика</a:t>
            </a:r>
            <a:r>
              <a:rPr lang="ru-RU" sz="1100" dirty="0" smtClean="0"/>
              <a:t>, </a:t>
            </a:r>
            <a:r>
              <a:rPr lang="ru-RU" sz="1100" dirty="0" err="1" smtClean="0">
                <a:solidFill>
                  <a:schemeClr val="tx2"/>
                </a:solidFill>
              </a:rPr>
              <a:t>С</a:t>
            </a:r>
            <a:r>
              <a:rPr lang="ru-RU" sz="1100" dirty="0" err="1" smtClean="0">
                <a:solidFill>
                  <a:schemeClr val="bg2">
                    <a:lumMod val="75000"/>
                  </a:schemeClr>
                </a:solidFill>
              </a:rPr>
              <a:t>колтех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, МФТИ</a:t>
            </a:r>
            <a:endParaRPr lang="ru-RU" sz="11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68260" y="1723337"/>
            <a:ext cx="3652650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58646" y="2211727"/>
            <a:ext cx="3262285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>
                <a:solidFill>
                  <a:schemeClr val="accent3"/>
                </a:solidFill>
              </a:rPr>
              <a:t>Нематериальное развитие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6100" y="2470079"/>
            <a:ext cx="3555293" cy="261598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РГУ им. Губкина,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СПбГУ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, ПОЛИТЕХ,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МФТИ, </a:t>
            </a:r>
            <a:r>
              <a:rPr lang="ru-RU" sz="1100" dirty="0" err="1" smtClean="0">
                <a:solidFill>
                  <a:schemeClr val="bg2">
                    <a:lumMod val="75000"/>
                  </a:schemeClr>
                </a:solidFill>
              </a:rPr>
              <a:t>БашГУ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43861" y="2462645"/>
            <a:ext cx="3277069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3890" y="3407728"/>
            <a:ext cx="2911574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>
                <a:solidFill>
                  <a:schemeClr val="accent3"/>
                </a:solidFill>
              </a:rPr>
              <a:t>Технологические проекты 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3890" y="3666082"/>
            <a:ext cx="3040049" cy="415486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>
            <a:defPPr>
              <a:defRPr lang="ru-RU"/>
            </a:defPPr>
            <a:lvl1pPr algn="ct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schemeClr val="tx2"/>
                </a:solidFill>
              </a:rPr>
              <a:t>ИНГГ, ИПМ, ИФЗ, МФТИ</a:t>
            </a:r>
            <a:r>
              <a:rPr lang="ru-RU" dirty="0" smtClean="0"/>
              <a:t>, </a:t>
            </a:r>
            <a:r>
              <a:rPr lang="ru-RU" dirty="0" err="1" smtClean="0"/>
              <a:t>Сколтех</a:t>
            </a:r>
            <a:r>
              <a:rPr lang="ru-RU" dirty="0" smtClean="0"/>
              <a:t>, </a:t>
            </a:r>
            <a:r>
              <a:rPr lang="ru-RU" dirty="0" err="1" smtClean="0"/>
              <a:t>Политех</a:t>
            </a:r>
            <a:r>
              <a:rPr lang="ru-RU" dirty="0" smtClean="0"/>
              <a:t>, </a:t>
            </a:r>
            <a:r>
              <a:rPr lang="en-US" dirty="0"/>
              <a:t>IBM, </a:t>
            </a:r>
            <a:r>
              <a:rPr lang="ru-RU" dirty="0" smtClean="0"/>
              <a:t>Яндекс.</a:t>
            </a:r>
            <a:r>
              <a:rPr lang="en-US" dirty="0" smtClean="0"/>
              <a:t>T</a:t>
            </a:r>
            <a:r>
              <a:rPr lang="ru-RU" dirty="0" err="1" smtClean="0"/>
              <a:t>ерра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УНТЦ,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Геонавтех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857097" y="3653937"/>
            <a:ext cx="2503249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7097" y="4083918"/>
            <a:ext cx="2679839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 smtClean="0">
                <a:solidFill>
                  <a:schemeClr val="accent3"/>
                </a:solidFill>
              </a:rPr>
              <a:t>Проекты развития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1" y="4334837"/>
            <a:ext cx="2479528" cy="430875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1100" dirty="0" smtClean="0"/>
              <a:t>ВУЗы, Научно-исследовательские организации, Лабораторные центры</a:t>
            </a:r>
            <a:endParaRPr lang="ru-RU" sz="1100" dirty="0">
              <a:solidFill>
                <a:srgbClr val="FFC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145129" y="4330127"/>
            <a:ext cx="2291651" cy="471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97072" y="2775637"/>
            <a:ext cx="2823863" cy="246209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>
              <a:lnSpc>
                <a:spcPts val="1200"/>
              </a:lnSpc>
              <a:spcBef>
                <a:spcPts val="800"/>
              </a:spcBef>
            </a:pPr>
            <a:r>
              <a:rPr lang="ru-RU" sz="1200" b="1" dirty="0" smtClean="0">
                <a:solidFill>
                  <a:schemeClr val="accent3"/>
                </a:solidFill>
              </a:rPr>
              <a:t>Совместные </a:t>
            </a:r>
            <a:r>
              <a:rPr lang="ru-RU" sz="1200" b="1" dirty="0">
                <a:solidFill>
                  <a:schemeClr val="accent3"/>
                </a:solidFill>
              </a:rPr>
              <a:t>проекты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7057" y="3034000"/>
            <a:ext cx="2823878" cy="261598"/>
          </a:xfrm>
          <a:prstGeom prst="rect">
            <a:avLst/>
          </a:prstGeom>
          <a:noFill/>
        </p:spPr>
        <p:txBody>
          <a:bodyPr wrap="square" lIns="0" tIns="45714" rIns="0" bIns="45714" rtlCol="0">
            <a:spAutoFit/>
          </a:bodyPr>
          <a:lstStyle/>
          <a:p>
            <a:pPr algn="ctr"/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Роснефть, Татнефть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bg2">
                    <a:lumMod val="75000"/>
                  </a:schemeClr>
                </a:solidFill>
              </a:rPr>
              <a:t>Wintershall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Shell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5425049" y="3021847"/>
            <a:ext cx="2895861" cy="2353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7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/>
          <p:cNvSpPr txBox="1"/>
          <p:nvPr/>
        </p:nvSpPr>
        <p:spPr>
          <a:xfrm>
            <a:off x="855510" y="2371704"/>
            <a:ext cx="7432984" cy="400097"/>
          </a:xfrm>
          <a:prstGeom prst="rect">
            <a:avLst/>
          </a:prstGeom>
          <a:noFill/>
        </p:spPr>
        <p:txBody>
          <a:bodyPr wrap="square" lIns="0" tIns="45714" rIns="0" bIns="45714" rtlCol="0"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ПРИМЕРЫ ПРОЕКТОВ ПАО «ГАЗПРОМ НЕФТЬ»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9543"/>
            <a:ext cx="8640960" cy="1440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278915" y="267511"/>
            <a:ext cx="4865114" cy="492443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spAutoFit/>
          </a:bodyPr>
          <a:lstStyle>
            <a:lvl1pPr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Пример решения частной задачи нефтяного инжиниринга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336699"/>
                </a:solidFill>
                <a:latin typeface="Arial Narrow" panose="020B0606020202030204" pitchFamily="34" charset="0"/>
              </a:rPr>
              <a:t>Расширение «окна видимости» при бурении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0843" y="915566"/>
            <a:ext cx="8641655" cy="8640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t"/>
          <a:lstStyle/>
          <a:p>
            <a:pPr defTabSz="685783">
              <a:spcBef>
                <a:spcPts val="600"/>
              </a:spcBef>
            </a:pPr>
            <a:r>
              <a:rPr lang="ru-RU" sz="1400" b="1" dirty="0">
                <a:solidFill>
                  <a:srgbClr val="0070BA"/>
                </a:solidFill>
              </a:rPr>
              <a:t>Цель проекта: </a:t>
            </a:r>
            <a:r>
              <a:rPr lang="ru-RU" sz="1400" dirty="0">
                <a:solidFill>
                  <a:srgbClr val="3C3C3C"/>
                </a:solidFill>
              </a:rPr>
              <a:t>увеличение глубины  прогноза геологических  свойств пласта до долота при сопровождении бурения в реальном времени, позволяющее специалистам корректировать траекторию скважины до получения данных L</a:t>
            </a:r>
            <a:r>
              <a:rPr lang="en-US" sz="1400" dirty="0">
                <a:solidFill>
                  <a:srgbClr val="3C3C3C"/>
                </a:solidFill>
              </a:rPr>
              <a:t>w</a:t>
            </a:r>
            <a:r>
              <a:rPr lang="ru-RU" sz="1400" dirty="0">
                <a:solidFill>
                  <a:srgbClr val="3C3C3C"/>
                </a:solidFill>
              </a:rPr>
              <a:t>D (</a:t>
            </a:r>
            <a:r>
              <a:rPr lang="en-US" sz="1400" dirty="0">
                <a:solidFill>
                  <a:srgbClr val="3C3C3C"/>
                </a:solidFill>
              </a:rPr>
              <a:t>Logging while Drilling</a:t>
            </a:r>
            <a:r>
              <a:rPr lang="ru-RU" sz="1400" dirty="0">
                <a:solidFill>
                  <a:srgbClr val="3C3C3C"/>
                </a:solidFill>
              </a:rPr>
              <a:t>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69405" y="1991364"/>
            <a:ext cx="2915064" cy="15524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96" tIns="45718" rIns="35998" bIns="45718" rtlCol="0" anchor="t"/>
          <a:lstStyle/>
          <a:p>
            <a:pPr defTabSz="685783">
              <a:spcBef>
                <a:spcPts val="600"/>
              </a:spcBef>
            </a:pPr>
            <a:r>
              <a:rPr lang="ru-RU" sz="1200" b="1" dirty="0">
                <a:solidFill>
                  <a:srgbClr val="0070BA"/>
                </a:solidFill>
              </a:rPr>
              <a:t>Главные (ожидаемые) эффекты</a:t>
            </a:r>
          </a:p>
          <a:p>
            <a:pPr marL="215995" indent="-161996" defTabSz="685783">
              <a:spcBef>
                <a:spcPts val="450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1100" dirty="0">
                <a:solidFill>
                  <a:srgbClr val="3C3C3C"/>
                </a:solidFill>
              </a:rPr>
              <a:t>Минимизация случаев выхода </a:t>
            </a:r>
            <a:br>
              <a:rPr lang="ru-RU" sz="1100" dirty="0">
                <a:solidFill>
                  <a:srgbClr val="3C3C3C"/>
                </a:solidFill>
              </a:rPr>
            </a:br>
            <a:r>
              <a:rPr lang="ru-RU" sz="1100" dirty="0">
                <a:solidFill>
                  <a:srgbClr val="3C3C3C"/>
                </a:solidFill>
              </a:rPr>
              <a:t>из целевого интервала </a:t>
            </a:r>
          </a:p>
          <a:p>
            <a:pPr marL="215995" indent="-161996" defTabSz="685783">
              <a:spcBef>
                <a:spcPts val="450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1100" dirty="0">
                <a:solidFill>
                  <a:srgbClr val="3C3C3C"/>
                </a:solidFill>
              </a:rPr>
              <a:t>Повышение эффективной длины горизонтальных скважин </a:t>
            </a:r>
            <a:r>
              <a:rPr lang="ru-RU" sz="1100" b="1" dirty="0">
                <a:solidFill>
                  <a:srgbClr val="3C3C3C"/>
                </a:solidFill>
              </a:rPr>
              <a:t>до 91%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0830" y="1849200"/>
            <a:ext cx="5473303" cy="29148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t"/>
          <a:lstStyle/>
          <a:p>
            <a:pPr defTabSz="685783">
              <a:spcBef>
                <a:spcPts val="600"/>
              </a:spcBef>
            </a:pPr>
            <a:endParaRPr lang="ru-RU" sz="1200" b="1" dirty="0">
              <a:solidFill>
                <a:srgbClr val="004077"/>
              </a:solidFill>
              <a:latin typeface="DINCyr-Regular" panose="02000503030000020003" pitchFamily="2" charset="-5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7834" y="1842669"/>
            <a:ext cx="2377984" cy="1033612"/>
          </a:xfrm>
          <a:prstGeom prst="rect">
            <a:avLst/>
          </a:prstGeom>
          <a:noFill/>
          <a:ln>
            <a:noFill/>
          </a:ln>
        </p:spPr>
        <p:txBody>
          <a:bodyPr wrap="square" lIns="0" tIns="45718" rIns="0" bIns="45718" rtlCol="0">
            <a:spAutoFit/>
          </a:bodyPr>
          <a:lstStyle/>
          <a:p>
            <a:pPr defTabSz="685783">
              <a:spcBef>
                <a:spcPts val="600"/>
              </a:spcBef>
              <a:spcAft>
                <a:spcPts val="300"/>
              </a:spcAft>
            </a:pPr>
            <a:r>
              <a:rPr lang="ru-RU" sz="1000" dirty="0">
                <a:solidFill>
                  <a:srgbClr val="0070BA"/>
                </a:solidFill>
              </a:rPr>
              <a:t>Данные для анализа в реальном времени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800" dirty="0">
                <a:solidFill>
                  <a:srgbClr val="3C3C3C"/>
                </a:solidFill>
              </a:rPr>
              <a:t>Данные ГТИ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800" dirty="0">
                <a:solidFill>
                  <a:srgbClr val="3C3C3C"/>
                </a:solidFill>
              </a:rPr>
              <a:t>Проект на строительства скважины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800" dirty="0">
                <a:solidFill>
                  <a:srgbClr val="3C3C3C"/>
                </a:solidFill>
              </a:rPr>
              <a:t>Геологическая модель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800" dirty="0">
                <a:solidFill>
                  <a:srgbClr val="3C3C3C"/>
                </a:solidFill>
              </a:rPr>
              <a:t>Исторические данные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9553" y="4031505"/>
            <a:ext cx="2053558" cy="730965"/>
          </a:xfrm>
          <a:prstGeom prst="rect">
            <a:avLst/>
          </a:prstGeom>
          <a:noFill/>
          <a:ln>
            <a:noFill/>
          </a:ln>
        </p:spPr>
        <p:txBody>
          <a:bodyPr wrap="square" lIns="0" tIns="45718" rIns="0" bIns="45718" rtlCol="0">
            <a:spAutoFit/>
          </a:bodyPr>
          <a:lstStyle/>
          <a:p>
            <a:pPr defTabSz="685783">
              <a:spcBef>
                <a:spcPts val="600"/>
              </a:spcBef>
              <a:spcAft>
                <a:spcPts val="300"/>
              </a:spcAft>
            </a:pPr>
            <a:r>
              <a:rPr lang="ru-RU" sz="1000" dirty="0">
                <a:solidFill>
                  <a:srgbClr val="0070BA"/>
                </a:solidFill>
              </a:rPr>
              <a:t>Данные для калибровки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en-US" sz="800" dirty="0">
                <a:solidFill>
                  <a:srgbClr val="3C3C3C"/>
                </a:solidFill>
              </a:rPr>
              <a:t>MWD</a:t>
            </a: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en-US" sz="800" dirty="0">
                <a:solidFill>
                  <a:srgbClr val="3C3C3C"/>
                </a:solidFill>
              </a:rPr>
              <a:t>LWD</a:t>
            </a:r>
            <a:endParaRPr lang="ru-RU" sz="800" dirty="0">
              <a:solidFill>
                <a:srgbClr val="3C3C3C"/>
              </a:solidFill>
            </a:endParaRPr>
          </a:p>
          <a:p>
            <a:pPr marL="215995" indent="-161996" defTabSz="685783">
              <a:spcBef>
                <a:spcPts val="225"/>
              </a:spcBef>
              <a:buClr>
                <a:srgbClr val="0070BA"/>
              </a:buClr>
              <a:buFont typeface="Arial" panose="020B0604020202020204" pitchFamily="34" charset="0"/>
              <a:buChar char="»"/>
            </a:pPr>
            <a:r>
              <a:rPr lang="ru-RU" sz="800" dirty="0">
                <a:solidFill>
                  <a:srgbClr val="3C3C3C"/>
                </a:solidFill>
              </a:rPr>
              <a:t>Анализ шлама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67545" y="2964043"/>
            <a:ext cx="2314304" cy="57027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>
              <a:spcBef>
                <a:spcPts val="600"/>
              </a:spcBef>
            </a:pPr>
            <a:r>
              <a:rPr lang="ru-RU" sz="1200" dirty="0">
                <a:solidFill>
                  <a:srgbClr val="3C3C3C"/>
                </a:solidFill>
              </a:rPr>
              <a:t>Система раннего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 предупреждения</a:t>
            </a:r>
          </a:p>
        </p:txBody>
      </p:sp>
      <p:grpSp>
        <p:nvGrpSpPr>
          <p:cNvPr id="91" name="Группа 90"/>
          <p:cNvGrpSpPr>
            <a:grpSpLocks noChangeAspect="1"/>
          </p:cNvGrpSpPr>
          <p:nvPr/>
        </p:nvGrpSpPr>
        <p:grpSpPr>
          <a:xfrm>
            <a:off x="539927" y="3060759"/>
            <a:ext cx="432048" cy="402976"/>
            <a:chOff x="4884284" y="3148719"/>
            <a:chExt cx="1548551" cy="1548551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4884284" y="3148719"/>
              <a:ext cx="1548551" cy="1548551"/>
              <a:chOff x="4836409" y="5394818"/>
              <a:chExt cx="851715" cy="851715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4836409" y="5394818"/>
                <a:ext cx="851715" cy="851715"/>
              </a:xfrm>
              <a:prstGeom prst="ellipse">
                <a:avLst/>
              </a:prstGeom>
              <a:solidFill>
                <a:srgbClr val="FFCF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spcBef>
                    <a:spcPts val="450"/>
                  </a:spcBef>
                </a:pPr>
                <a:endParaRPr lang="ru-RU" sz="900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4997564" y="5512210"/>
                <a:ext cx="684440" cy="728492"/>
              </a:xfrm>
              <a:custGeom>
                <a:avLst/>
                <a:gdLst>
                  <a:gd name="connsiteX0" fmla="*/ 213360 w 662940"/>
                  <a:gd name="connsiteY0" fmla="*/ 0 h 609600"/>
                  <a:gd name="connsiteX1" fmla="*/ 167640 w 662940"/>
                  <a:gd name="connsiteY1" fmla="*/ 99060 h 609600"/>
                  <a:gd name="connsiteX2" fmla="*/ 137160 w 662940"/>
                  <a:gd name="connsiteY2" fmla="*/ 144780 h 609600"/>
                  <a:gd name="connsiteX3" fmla="*/ 91440 w 662940"/>
                  <a:gd name="connsiteY3" fmla="*/ 220980 h 609600"/>
                  <a:gd name="connsiteX4" fmla="*/ 0 w 662940"/>
                  <a:gd name="connsiteY4" fmla="*/ 350520 h 609600"/>
                  <a:gd name="connsiteX5" fmla="*/ 152400 w 662940"/>
                  <a:gd name="connsiteY5" fmla="*/ 609600 h 609600"/>
                  <a:gd name="connsiteX6" fmla="*/ 662940 w 662940"/>
                  <a:gd name="connsiteY6" fmla="*/ 190500 h 609600"/>
                  <a:gd name="connsiteX7" fmla="*/ 213360 w 662940"/>
                  <a:gd name="connsiteY7" fmla="*/ 0 h 609600"/>
                  <a:gd name="connsiteX0" fmla="*/ 213360 w 662940"/>
                  <a:gd name="connsiteY0" fmla="*/ 0 h 609600"/>
                  <a:gd name="connsiteX1" fmla="*/ 167640 w 662940"/>
                  <a:gd name="connsiteY1" fmla="*/ 99060 h 609600"/>
                  <a:gd name="connsiteX2" fmla="*/ 137160 w 662940"/>
                  <a:gd name="connsiteY2" fmla="*/ 144780 h 609600"/>
                  <a:gd name="connsiteX3" fmla="*/ 91440 w 662940"/>
                  <a:gd name="connsiteY3" fmla="*/ 220980 h 609600"/>
                  <a:gd name="connsiteX4" fmla="*/ 0 w 662940"/>
                  <a:gd name="connsiteY4" fmla="*/ 350520 h 609600"/>
                  <a:gd name="connsiteX5" fmla="*/ 152400 w 662940"/>
                  <a:gd name="connsiteY5" fmla="*/ 609600 h 609600"/>
                  <a:gd name="connsiteX6" fmla="*/ 662940 w 662940"/>
                  <a:gd name="connsiteY6" fmla="*/ 190500 h 609600"/>
                  <a:gd name="connsiteX7" fmla="*/ 213360 w 662940"/>
                  <a:gd name="connsiteY7" fmla="*/ 0 h 609600"/>
                  <a:gd name="connsiteX0" fmla="*/ 213360 w 647700"/>
                  <a:gd name="connsiteY0" fmla="*/ 0 h 609600"/>
                  <a:gd name="connsiteX1" fmla="*/ 167640 w 647700"/>
                  <a:gd name="connsiteY1" fmla="*/ 99060 h 609600"/>
                  <a:gd name="connsiteX2" fmla="*/ 137160 w 647700"/>
                  <a:gd name="connsiteY2" fmla="*/ 144780 h 609600"/>
                  <a:gd name="connsiteX3" fmla="*/ 91440 w 647700"/>
                  <a:gd name="connsiteY3" fmla="*/ 220980 h 609600"/>
                  <a:gd name="connsiteX4" fmla="*/ 0 w 647700"/>
                  <a:gd name="connsiteY4" fmla="*/ 350520 h 609600"/>
                  <a:gd name="connsiteX5" fmla="*/ 152400 w 647700"/>
                  <a:gd name="connsiteY5" fmla="*/ 609600 h 609600"/>
                  <a:gd name="connsiteX6" fmla="*/ 647700 w 647700"/>
                  <a:gd name="connsiteY6" fmla="*/ 175260 h 609600"/>
                  <a:gd name="connsiteX7" fmla="*/ 213360 w 647700"/>
                  <a:gd name="connsiteY7" fmla="*/ 0 h 609600"/>
                  <a:gd name="connsiteX0" fmla="*/ 213360 w 647700"/>
                  <a:gd name="connsiteY0" fmla="*/ 0 h 609600"/>
                  <a:gd name="connsiteX1" fmla="*/ 167640 w 647700"/>
                  <a:gd name="connsiteY1" fmla="*/ 99060 h 609600"/>
                  <a:gd name="connsiteX2" fmla="*/ 137160 w 647700"/>
                  <a:gd name="connsiteY2" fmla="*/ 144780 h 609600"/>
                  <a:gd name="connsiteX3" fmla="*/ 91440 w 647700"/>
                  <a:gd name="connsiteY3" fmla="*/ 220980 h 609600"/>
                  <a:gd name="connsiteX4" fmla="*/ 0 w 647700"/>
                  <a:gd name="connsiteY4" fmla="*/ 350520 h 609600"/>
                  <a:gd name="connsiteX5" fmla="*/ 152400 w 647700"/>
                  <a:gd name="connsiteY5" fmla="*/ 609600 h 609600"/>
                  <a:gd name="connsiteX6" fmla="*/ 647700 w 647700"/>
                  <a:gd name="connsiteY6" fmla="*/ 175260 h 609600"/>
                  <a:gd name="connsiteX7" fmla="*/ 213360 w 647700"/>
                  <a:gd name="connsiteY7" fmla="*/ 0 h 609600"/>
                  <a:gd name="connsiteX0" fmla="*/ 213360 w 647700"/>
                  <a:gd name="connsiteY0" fmla="*/ 0 h 609600"/>
                  <a:gd name="connsiteX1" fmla="*/ 167640 w 647700"/>
                  <a:gd name="connsiteY1" fmla="*/ 99060 h 609600"/>
                  <a:gd name="connsiteX2" fmla="*/ 137160 w 647700"/>
                  <a:gd name="connsiteY2" fmla="*/ 144780 h 609600"/>
                  <a:gd name="connsiteX3" fmla="*/ 91440 w 647700"/>
                  <a:gd name="connsiteY3" fmla="*/ 220980 h 609600"/>
                  <a:gd name="connsiteX4" fmla="*/ 0 w 647700"/>
                  <a:gd name="connsiteY4" fmla="*/ 350520 h 609600"/>
                  <a:gd name="connsiteX5" fmla="*/ 152400 w 647700"/>
                  <a:gd name="connsiteY5" fmla="*/ 609600 h 609600"/>
                  <a:gd name="connsiteX6" fmla="*/ 647700 w 647700"/>
                  <a:gd name="connsiteY6" fmla="*/ 175260 h 609600"/>
                  <a:gd name="connsiteX7" fmla="*/ 213360 w 647700"/>
                  <a:gd name="connsiteY7" fmla="*/ 0 h 609600"/>
                  <a:gd name="connsiteX0" fmla="*/ 213360 w 647700"/>
                  <a:gd name="connsiteY0" fmla="*/ 0 h 609600"/>
                  <a:gd name="connsiteX1" fmla="*/ 167640 w 647700"/>
                  <a:gd name="connsiteY1" fmla="*/ 99060 h 609600"/>
                  <a:gd name="connsiteX2" fmla="*/ 137160 w 647700"/>
                  <a:gd name="connsiteY2" fmla="*/ 144780 h 609600"/>
                  <a:gd name="connsiteX3" fmla="*/ 91440 w 647700"/>
                  <a:gd name="connsiteY3" fmla="*/ 220980 h 609600"/>
                  <a:gd name="connsiteX4" fmla="*/ 0 w 647700"/>
                  <a:gd name="connsiteY4" fmla="*/ 350520 h 609600"/>
                  <a:gd name="connsiteX5" fmla="*/ 152400 w 647700"/>
                  <a:gd name="connsiteY5" fmla="*/ 609600 h 609600"/>
                  <a:gd name="connsiteX6" fmla="*/ 647700 w 647700"/>
                  <a:gd name="connsiteY6" fmla="*/ 175260 h 609600"/>
                  <a:gd name="connsiteX7" fmla="*/ 213360 w 647700"/>
                  <a:gd name="connsiteY7" fmla="*/ 0 h 609600"/>
                  <a:gd name="connsiteX0" fmla="*/ 213360 w 647700"/>
                  <a:gd name="connsiteY0" fmla="*/ 0 h 609600"/>
                  <a:gd name="connsiteX1" fmla="*/ 167640 w 647700"/>
                  <a:gd name="connsiteY1" fmla="*/ 99060 h 609600"/>
                  <a:gd name="connsiteX2" fmla="*/ 137160 w 647700"/>
                  <a:gd name="connsiteY2" fmla="*/ 144780 h 609600"/>
                  <a:gd name="connsiteX3" fmla="*/ 91440 w 647700"/>
                  <a:gd name="connsiteY3" fmla="*/ 220980 h 609600"/>
                  <a:gd name="connsiteX4" fmla="*/ 0 w 647700"/>
                  <a:gd name="connsiteY4" fmla="*/ 350520 h 609600"/>
                  <a:gd name="connsiteX5" fmla="*/ 152400 w 647700"/>
                  <a:gd name="connsiteY5" fmla="*/ 609600 h 609600"/>
                  <a:gd name="connsiteX6" fmla="*/ 647700 w 647700"/>
                  <a:gd name="connsiteY6" fmla="*/ 175260 h 609600"/>
                  <a:gd name="connsiteX7" fmla="*/ 213360 w 647700"/>
                  <a:gd name="connsiteY7" fmla="*/ 0 h 609600"/>
                  <a:gd name="connsiteX0" fmla="*/ 265543 w 699883"/>
                  <a:gd name="connsiteY0" fmla="*/ 0 h 609600"/>
                  <a:gd name="connsiteX1" fmla="*/ 219823 w 699883"/>
                  <a:gd name="connsiteY1" fmla="*/ 99060 h 609600"/>
                  <a:gd name="connsiteX2" fmla="*/ 189343 w 699883"/>
                  <a:gd name="connsiteY2" fmla="*/ 144780 h 609600"/>
                  <a:gd name="connsiteX3" fmla="*/ 143623 w 699883"/>
                  <a:gd name="connsiteY3" fmla="*/ 220980 h 609600"/>
                  <a:gd name="connsiteX4" fmla="*/ 0 w 699883"/>
                  <a:gd name="connsiteY4" fmla="*/ 411400 h 609600"/>
                  <a:gd name="connsiteX5" fmla="*/ 204583 w 699883"/>
                  <a:gd name="connsiteY5" fmla="*/ 609600 h 609600"/>
                  <a:gd name="connsiteX6" fmla="*/ 699883 w 699883"/>
                  <a:gd name="connsiteY6" fmla="*/ 175260 h 609600"/>
                  <a:gd name="connsiteX7" fmla="*/ 265543 w 699883"/>
                  <a:gd name="connsiteY7" fmla="*/ 0 h 609600"/>
                  <a:gd name="connsiteX0" fmla="*/ 239452 w 699883"/>
                  <a:gd name="connsiteY0" fmla="*/ 0 h 670480"/>
                  <a:gd name="connsiteX1" fmla="*/ 219823 w 699883"/>
                  <a:gd name="connsiteY1" fmla="*/ 159940 h 670480"/>
                  <a:gd name="connsiteX2" fmla="*/ 189343 w 699883"/>
                  <a:gd name="connsiteY2" fmla="*/ 205660 h 670480"/>
                  <a:gd name="connsiteX3" fmla="*/ 143623 w 699883"/>
                  <a:gd name="connsiteY3" fmla="*/ 281860 h 670480"/>
                  <a:gd name="connsiteX4" fmla="*/ 0 w 699883"/>
                  <a:gd name="connsiteY4" fmla="*/ 472280 h 670480"/>
                  <a:gd name="connsiteX5" fmla="*/ 204583 w 699883"/>
                  <a:gd name="connsiteY5" fmla="*/ 670480 h 670480"/>
                  <a:gd name="connsiteX6" fmla="*/ 699883 w 699883"/>
                  <a:gd name="connsiteY6" fmla="*/ 236140 h 670480"/>
                  <a:gd name="connsiteX7" fmla="*/ 239452 w 699883"/>
                  <a:gd name="connsiteY7" fmla="*/ 0 h 670480"/>
                  <a:gd name="connsiteX0" fmla="*/ 239452 w 699883"/>
                  <a:gd name="connsiteY0" fmla="*/ 0 h 670480"/>
                  <a:gd name="connsiteX1" fmla="*/ 219823 w 699883"/>
                  <a:gd name="connsiteY1" fmla="*/ 159940 h 670480"/>
                  <a:gd name="connsiteX2" fmla="*/ 189343 w 699883"/>
                  <a:gd name="connsiteY2" fmla="*/ 205660 h 670480"/>
                  <a:gd name="connsiteX3" fmla="*/ 143623 w 699883"/>
                  <a:gd name="connsiteY3" fmla="*/ 281860 h 670480"/>
                  <a:gd name="connsiteX4" fmla="*/ 0 w 699883"/>
                  <a:gd name="connsiteY4" fmla="*/ 446189 h 670480"/>
                  <a:gd name="connsiteX5" fmla="*/ 204583 w 699883"/>
                  <a:gd name="connsiteY5" fmla="*/ 670480 h 670480"/>
                  <a:gd name="connsiteX6" fmla="*/ 699883 w 699883"/>
                  <a:gd name="connsiteY6" fmla="*/ 236140 h 670480"/>
                  <a:gd name="connsiteX7" fmla="*/ 239452 w 699883"/>
                  <a:gd name="connsiteY7" fmla="*/ 0 h 670480"/>
                  <a:gd name="connsiteX0" fmla="*/ 230755 w 691186"/>
                  <a:gd name="connsiteY0" fmla="*/ 0 h 670480"/>
                  <a:gd name="connsiteX1" fmla="*/ 211126 w 691186"/>
                  <a:gd name="connsiteY1" fmla="*/ 159940 h 670480"/>
                  <a:gd name="connsiteX2" fmla="*/ 180646 w 691186"/>
                  <a:gd name="connsiteY2" fmla="*/ 205660 h 670480"/>
                  <a:gd name="connsiteX3" fmla="*/ 134926 w 691186"/>
                  <a:gd name="connsiteY3" fmla="*/ 281860 h 670480"/>
                  <a:gd name="connsiteX4" fmla="*/ 0 w 691186"/>
                  <a:gd name="connsiteY4" fmla="*/ 411401 h 670480"/>
                  <a:gd name="connsiteX5" fmla="*/ 195886 w 691186"/>
                  <a:gd name="connsiteY5" fmla="*/ 670480 h 670480"/>
                  <a:gd name="connsiteX6" fmla="*/ 691186 w 691186"/>
                  <a:gd name="connsiteY6" fmla="*/ 236140 h 670480"/>
                  <a:gd name="connsiteX7" fmla="*/ 230755 w 691186"/>
                  <a:gd name="connsiteY7" fmla="*/ 0 h 670480"/>
                  <a:gd name="connsiteX0" fmla="*/ 469760 w 691186"/>
                  <a:gd name="connsiteY0" fmla="*/ 0 h 718281"/>
                  <a:gd name="connsiteX1" fmla="*/ 211126 w 691186"/>
                  <a:gd name="connsiteY1" fmla="*/ 207741 h 718281"/>
                  <a:gd name="connsiteX2" fmla="*/ 180646 w 691186"/>
                  <a:gd name="connsiteY2" fmla="*/ 253461 h 718281"/>
                  <a:gd name="connsiteX3" fmla="*/ 134926 w 691186"/>
                  <a:gd name="connsiteY3" fmla="*/ 329661 h 718281"/>
                  <a:gd name="connsiteX4" fmla="*/ 0 w 691186"/>
                  <a:gd name="connsiteY4" fmla="*/ 459202 h 718281"/>
                  <a:gd name="connsiteX5" fmla="*/ 195886 w 691186"/>
                  <a:gd name="connsiteY5" fmla="*/ 718281 h 718281"/>
                  <a:gd name="connsiteX6" fmla="*/ 691186 w 691186"/>
                  <a:gd name="connsiteY6" fmla="*/ 283941 h 718281"/>
                  <a:gd name="connsiteX7" fmla="*/ 469760 w 691186"/>
                  <a:gd name="connsiteY7" fmla="*/ 0 h 718281"/>
                  <a:gd name="connsiteX0" fmla="*/ 469760 w 683218"/>
                  <a:gd name="connsiteY0" fmla="*/ 0 h 718281"/>
                  <a:gd name="connsiteX1" fmla="*/ 211126 w 683218"/>
                  <a:gd name="connsiteY1" fmla="*/ 207741 h 718281"/>
                  <a:gd name="connsiteX2" fmla="*/ 180646 w 683218"/>
                  <a:gd name="connsiteY2" fmla="*/ 253461 h 718281"/>
                  <a:gd name="connsiteX3" fmla="*/ 134926 w 683218"/>
                  <a:gd name="connsiteY3" fmla="*/ 329661 h 718281"/>
                  <a:gd name="connsiteX4" fmla="*/ 0 w 683218"/>
                  <a:gd name="connsiteY4" fmla="*/ 459202 h 718281"/>
                  <a:gd name="connsiteX5" fmla="*/ 195886 w 683218"/>
                  <a:gd name="connsiteY5" fmla="*/ 718281 h 718281"/>
                  <a:gd name="connsiteX6" fmla="*/ 683218 w 683218"/>
                  <a:gd name="connsiteY6" fmla="*/ 188339 h 718281"/>
                  <a:gd name="connsiteX7" fmla="*/ 469760 w 683218"/>
                  <a:gd name="connsiteY7" fmla="*/ 0 h 718281"/>
                  <a:gd name="connsiteX0" fmla="*/ 469760 w 684168"/>
                  <a:gd name="connsiteY0" fmla="*/ 0 h 718281"/>
                  <a:gd name="connsiteX1" fmla="*/ 211126 w 684168"/>
                  <a:gd name="connsiteY1" fmla="*/ 207741 h 718281"/>
                  <a:gd name="connsiteX2" fmla="*/ 180646 w 684168"/>
                  <a:gd name="connsiteY2" fmla="*/ 253461 h 718281"/>
                  <a:gd name="connsiteX3" fmla="*/ 134926 w 684168"/>
                  <a:gd name="connsiteY3" fmla="*/ 329661 h 718281"/>
                  <a:gd name="connsiteX4" fmla="*/ 0 w 684168"/>
                  <a:gd name="connsiteY4" fmla="*/ 459202 h 718281"/>
                  <a:gd name="connsiteX5" fmla="*/ 195886 w 684168"/>
                  <a:gd name="connsiteY5" fmla="*/ 718281 h 718281"/>
                  <a:gd name="connsiteX6" fmla="*/ 683218 w 684168"/>
                  <a:gd name="connsiteY6" fmla="*/ 188339 h 718281"/>
                  <a:gd name="connsiteX7" fmla="*/ 469760 w 684168"/>
                  <a:gd name="connsiteY7" fmla="*/ 0 h 718281"/>
                  <a:gd name="connsiteX0" fmla="*/ 469760 w 684199"/>
                  <a:gd name="connsiteY0" fmla="*/ 0 h 718429"/>
                  <a:gd name="connsiteX1" fmla="*/ 211126 w 684199"/>
                  <a:gd name="connsiteY1" fmla="*/ 207741 h 718429"/>
                  <a:gd name="connsiteX2" fmla="*/ 180646 w 684199"/>
                  <a:gd name="connsiteY2" fmla="*/ 253461 h 718429"/>
                  <a:gd name="connsiteX3" fmla="*/ 134926 w 684199"/>
                  <a:gd name="connsiteY3" fmla="*/ 329661 h 718429"/>
                  <a:gd name="connsiteX4" fmla="*/ 0 w 684199"/>
                  <a:gd name="connsiteY4" fmla="*/ 459202 h 718429"/>
                  <a:gd name="connsiteX5" fmla="*/ 195886 w 684199"/>
                  <a:gd name="connsiteY5" fmla="*/ 718281 h 718429"/>
                  <a:gd name="connsiteX6" fmla="*/ 683218 w 684199"/>
                  <a:gd name="connsiteY6" fmla="*/ 188339 h 718429"/>
                  <a:gd name="connsiteX7" fmla="*/ 469760 w 684199"/>
                  <a:gd name="connsiteY7" fmla="*/ 0 h 718429"/>
                  <a:gd name="connsiteX0" fmla="*/ 533494 w 747933"/>
                  <a:gd name="connsiteY0" fmla="*/ 0 h 718429"/>
                  <a:gd name="connsiteX1" fmla="*/ 274860 w 747933"/>
                  <a:gd name="connsiteY1" fmla="*/ 207741 h 718429"/>
                  <a:gd name="connsiteX2" fmla="*/ 244380 w 747933"/>
                  <a:gd name="connsiteY2" fmla="*/ 253461 h 718429"/>
                  <a:gd name="connsiteX3" fmla="*/ 198660 w 747933"/>
                  <a:gd name="connsiteY3" fmla="*/ 329661 h 718429"/>
                  <a:gd name="connsiteX4" fmla="*/ 0 w 747933"/>
                  <a:gd name="connsiteY4" fmla="*/ 411401 h 718429"/>
                  <a:gd name="connsiteX5" fmla="*/ 259620 w 747933"/>
                  <a:gd name="connsiteY5" fmla="*/ 718281 h 718429"/>
                  <a:gd name="connsiteX6" fmla="*/ 746952 w 747933"/>
                  <a:gd name="connsiteY6" fmla="*/ 188339 h 718429"/>
                  <a:gd name="connsiteX7" fmla="*/ 533494 w 747933"/>
                  <a:gd name="connsiteY7" fmla="*/ 0 h 718429"/>
                  <a:gd name="connsiteX0" fmla="*/ 541972 w 756411"/>
                  <a:gd name="connsiteY0" fmla="*/ 0 h 718429"/>
                  <a:gd name="connsiteX1" fmla="*/ 283338 w 756411"/>
                  <a:gd name="connsiteY1" fmla="*/ 207741 h 718429"/>
                  <a:gd name="connsiteX2" fmla="*/ 252858 w 756411"/>
                  <a:gd name="connsiteY2" fmla="*/ 253461 h 718429"/>
                  <a:gd name="connsiteX3" fmla="*/ 0 w 756411"/>
                  <a:gd name="connsiteY3" fmla="*/ 273894 h 718429"/>
                  <a:gd name="connsiteX4" fmla="*/ 8478 w 756411"/>
                  <a:gd name="connsiteY4" fmla="*/ 411401 h 718429"/>
                  <a:gd name="connsiteX5" fmla="*/ 268098 w 756411"/>
                  <a:gd name="connsiteY5" fmla="*/ 718281 h 718429"/>
                  <a:gd name="connsiteX6" fmla="*/ 755430 w 756411"/>
                  <a:gd name="connsiteY6" fmla="*/ 188339 h 718429"/>
                  <a:gd name="connsiteX7" fmla="*/ 541972 w 756411"/>
                  <a:gd name="connsiteY7" fmla="*/ 0 h 718429"/>
                  <a:gd name="connsiteX0" fmla="*/ 541972 w 756411"/>
                  <a:gd name="connsiteY0" fmla="*/ 0 h 718429"/>
                  <a:gd name="connsiteX1" fmla="*/ 283338 w 756411"/>
                  <a:gd name="connsiteY1" fmla="*/ 207741 h 718429"/>
                  <a:gd name="connsiteX2" fmla="*/ 213025 w 756411"/>
                  <a:gd name="connsiteY2" fmla="*/ 54291 h 718429"/>
                  <a:gd name="connsiteX3" fmla="*/ 0 w 756411"/>
                  <a:gd name="connsiteY3" fmla="*/ 273894 h 718429"/>
                  <a:gd name="connsiteX4" fmla="*/ 8478 w 756411"/>
                  <a:gd name="connsiteY4" fmla="*/ 411401 h 718429"/>
                  <a:gd name="connsiteX5" fmla="*/ 268098 w 756411"/>
                  <a:gd name="connsiteY5" fmla="*/ 718281 h 718429"/>
                  <a:gd name="connsiteX6" fmla="*/ 755430 w 756411"/>
                  <a:gd name="connsiteY6" fmla="*/ 188339 h 718429"/>
                  <a:gd name="connsiteX7" fmla="*/ 541972 w 756411"/>
                  <a:gd name="connsiteY7" fmla="*/ 0 h 718429"/>
                  <a:gd name="connsiteX0" fmla="*/ 557905 w 772344"/>
                  <a:gd name="connsiteY0" fmla="*/ 0 h 718429"/>
                  <a:gd name="connsiteX1" fmla="*/ 299271 w 772344"/>
                  <a:gd name="connsiteY1" fmla="*/ 207741 h 718429"/>
                  <a:gd name="connsiteX2" fmla="*/ 228958 w 772344"/>
                  <a:gd name="connsiteY2" fmla="*/ 54291 h 718429"/>
                  <a:gd name="connsiteX3" fmla="*/ 0 w 772344"/>
                  <a:gd name="connsiteY3" fmla="*/ 66757 h 718429"/>
                  <a:gd name="connsiteX4" fmla="*/ 24411 w 772344"/>
                  <a:gd name="connsiteY4" fmla="*/ 411401 h 718429"/>
                  <a:gd name="connsiteX5" fmla="*/ 284031 w 772344"/>
                  <a:gd name="connsiteY5" fmla="*/ 718281 h 718429"/>
                  <a:gd name="connsiteX6" fmla="*/ 771363 w 772344"/>
                  <a:gd name="connsiteY6" fmla="*/ 188339 h 718429"/>
                  <a:gd name="connsiteX7" fmla="*/ 557905 w 772344"/>
                  <a:gd name="connsiteY7" fmla="*/ 0 h 718429"/>
                  <a:gd name="connsiteX0" fmla="*/ 557905 w 772344"/>
                  <a:gd name="connsiteY0" fmla="*/ 15330 h 733759"/>
                  <a:gd name="connsiteX1" fmla="*/ 355039 w 772344"/>
                  <a:gd name="connsiteY1" fmla="*/ 0 h 733759"/>
                  <a:gd name="connsiteX2" fmla="*/ 228958 w 772344"/>
                  <a:gd name="connsiteY2" fmla="*/ 69621 h 733759"/>
                  <a:gd name="connsiteX3" fmla="*/ 0 w 772344"/>
                  <a:gd name="connsiteY3" fmla="*/ 82087 h 733759"/>
                  <a:gd name="connsiteX4" fmla="*/ 24411 w 772344"/>
                  <a:gd name="connsiteY4" fmla="*/ 426731 h 733759"/>
                  <a:gd name="connsiteX5" fmla="*/ 284031 w 772344"/>
                  <a:gd name="connsiteY5" fmla="*/ 733611 h 733759"/>
                  <a:gd name="connsiteX6" fmla="*/ 771363 w 772344"/>
                  <a:gd name="connsiteY6" fmla="*/ 203669 h 733759"/>
                  <a:gd name="connsiteX7" fmla="*/ 557905 w 772344"/>
                  <a:gd name="connsiteY7" fmla="*/ 15330 h 733759"/>
                  <a:gd name="connsiteX0" fmla="*/ 534005 w 772344"/>
                  <a:gd name="connsiteY0" fmla="*/ 0 h 742331"/>
                  <a:gd name="connsiteX1" fmla="*/ 355039 w 772344"/>
                  <a:gd name="connsiteY1" fmla="*/ 8572 h 742331"/>
                  <a:gd name="connsiteX2" fmla="*/ 228958 w 772344"/>
                  <a:gd name="connsiteY2" fmla="*/ 78193 h 742331"/>
                  <a:gd name="connsiteX3" fmla="*/ 0 w 772344"/>
                  <a:gd name="connsiteY3" fmla="*/ 90659 h 742331"/>
                  <a:gd name="connsiteX4" fmla="*/ 24411 w 772344"/>
                  <a:gd name="connsiteY4" fmla="*/ 435303 h 742331"/>
                  <a:gd name="connsiteX5" fmla="*/ 284031 w 772344"/>
                  <a:gd name="connsiteY5" fmla="*/ 742183 h 742331"/>
                  <a:gd name="connsiteX6" fmla="*/ 771363 w 772344"/>
                  <a:gd name="connsiteY6" fmla="*/ 212241 h 742331"/>
                  <a:gd name="connsiteX7" fmla="*/ 534005 w 772344"/>
                  <a:gd name="connsiteY7" fmla="*/ 0 h 742331"/>
                  <a:gd name="connsiteX0" fmla="*/ 405969 w 772344"/>
                  <a:gd name="connsiteY0" fmla="*/ 0 h 806349"/>
                  <a:gd name="connsiteX1" fmla="*/ 355039 w 772344"/>
                  <a:gd name="connsiteY1" fmla="*/ 72590 h 806349"/>
                  <a:gd name="connsiteX2" fmla="*/ 228958 w 772344"/>
                  <a:gd name="connsiteY2" fmla="*/ 142211 h 806349"/>
                  <a:gd name="connsiteX3" fmla="*/ 0 w 772344"/>
                  <a:gd name="connsiteY3" fmla="*/ 154677 h 806349"/>
                  <a:gd name="connsiteX4" fmla="*/ 24411 w 772344"/>
                  <a:gd name="connsiteY4" fmla="*/ 499321 h 806349"/>
                  <a:gd name="connsiteX5" fmla="*/ 284031 w 772344"/>
                  <a:gd name="connsiteY5" fmla="*/ 806201 h 806349"/>
                  <a:gd name="connsiteX6" fmla="*/ 771363 w 772344"/>
                  <a:gd name="connsiteY6" fmla="*/ 276259 h 806349"/>
                  <a:gd name="connsiteX7" fmla="*/ 405969 w 772344"/>
                  <a:gd name="connsiteY7" fmla="*/ 0 h 806349"/>
                  <a:gd name="connsiteX0" fmla="*/ 405969 w 772344"/>
                  <a:gd name="connsiteY0" fmla="*/ 0 h 806349"/>
                  <a:gd name="connsiteX1" fmla="*/ 294577 w 772344"/>
                  <a:gd name="connsiteY1" fmla="*/ 61920 h 806349"/>
                  <a:gd name="connsiteX2" fmla="*/ 228958 w 772344"/>
                  <a:gd name="connsiteY2" fmla="*/ 142211 h 806349"/>
                  <a:gd name="connsiteX3" fmla="*/ 0 w 772344"/>
                  <a:gd name="connsiteY3" fmla="*/ 154677 h 806349"/>
                  <a:gd name="connsiteX4" fmla="*/ 24411 w 772344"/>
                  <a:gd name="connsiteY4" fmla="*/ 499321 h 806349"/>
                  <a:gd name="connsiteX5" fmla="*/ 284031 w 772344"/>
                  <a:gd name="connsiteY5" fmla="*/ 806201 h 806349"/>
                  <a:gd name="connsiteX6" fmla="*/ 771363 w 772344"/>
                  <a:gd name="connsiteY6" fmla="*/ 276259 h 806349"/>
                  <a:gd name="connsiteX7" fmla="*/ 405969 w 772344"/>
                  <a:gd name="connsiteY7" fmla="*/ 0 h 806349"/>
                  <a:gd name="connsiteX0" fmla="*/ 377517 w 772344"/>
                  <a:gd name="connsiteY0" fmla="*/ 30551 h 744429"/>
                  <a:gd name="connsiteX1" fmla="*/ 294577 w 772344"/>
                  <a:gd name="connsiteY1" fmla="*/ 0 h 744429"/>
                  <a:gd name="connsiteX2" fmla="*/ 228958 w 772344"/>
                  <a:gd name="connsiteY2" fmla="*/ 80291 h 744429"/>
                  <a:gd name="connsiteX3" fmla="*/ 0 w 772344"/>
                  <a:gd name="connsiteY3" fmla="*/ 92757 h 744429"/>
                  <a:gd name="connsiteX4" fmla="*/ 24411 w 772344"/>
                  <a:gd name="connsiteY4" fmla="*/ 437401 h 744429"/>
                  <a:gd name="connsiteX5" fmla="*/ 284031 w 772344"/>
                  <a:gd name="connsiteY5" fmla="*/ 744281 h 744429"/>
                  <a:gd name="connsiteX6" fmla="*/ 771363 w 772344"/>
                  <a:gd name="connsiteY6" fmla="*/ 214339 h 744429"/>
                  <a:gd name="connsiteX7" fmla="*/ 377517 w 772344"/>
                  <a:gd name="connsiteY7" fmla="*/ 30551 h 744429"/>
                  <a:gd name="connsiteX0" fmla="*/ 771363 w 772344"/>
                  <a:gd name="connsiteY0" fmla="*/ 214339 h 744429"/>
                  <a:gd name="connsiteX1" fmla="*/ 294577 w 772344"/>
                  <a:gd name="connsiteY1" fmla="*/ 0 h 744429"/>
                  <a:gd name="connsiteX2" fmla="*/ 228958 w 772344"/>
                  <a:gd name="connsiteY2" fmla="*/ 80291 h 744429"/>
                  <a:gd name="connsiteX3" fmla="*/ 0 w 772344"/>
                  <a:gd name="connsiteY3" fmla="*/ 92757 h 744429"/>
                  <a:gd name="connsiteX4" fmla="*/ 24411 w 772344"/>
                  <a:gd name="connsiteY4" fmla="*/ 437401 h 744429"/>
                  <a:gd name="connsiteX5" fmla="*/ 284031 w 772344"/>
                  <a:gd name="connsiteY5" fmla="*/ 744281 h 744429"/>
                  <a:gd name="connsiteX6" fmla="*/ 771363 w 772344"/>
                  <a:gd name="connsiteY6" fmla="*/ 214339 h 744429"/>
                  <a:gd name="connsiteX0" fmla="*/ 771363 w 772344"/>
                  <a:gd name="connsiteY0" fmla="*/ 214339 h 744429"/>
                  <a:gd name="connsiteX1" fmla="*/ 294577 w 772344"/>
                  <a:gd name="connsiteY1" fmla="*/ 0 h 744429"/>
                  <a:gd name="connsiteX2" fmla="*/ 232515 w 772344"/>
                  <a:gd name="connsiteY2" fmla="*/ 26942 h 744429"/>
                  <a:gd name="connsiteX3" fmla="*/ 0 w 772344"/>
                  <a:gd name="connsiteY3" fmla="*/ 92757 h 744429"/>
                  <a:gd name="connsiteX4" fmla="*/ 24411 w 772344"/>
                  <a:gd name="connsiteY4" fmla="*/ 437401 h 744429"/>
                  <a:gd name="connsiteX5" fmla="*/ 284031 w 772344"/>
                  <a:gd name="connsiteY5" fmla="*/ 744281 h 744429"/>
                  <a:gd name="connsiteX6" fmla="*/ 771363 w 772344"/>
                  <a:gd name="connsiteY6" fmla="*/ 214339 h 744429"/>
                  <a:gd name="connsiteX0" fmla="*/ 746952 w 747933"/>
                  <a:gd name="connsiteY0" fmla="*/ 214339 h 744429"/>
                  <a:gd name="connsiteX1" fmla="*/ 270166 w 747933"/>
                  <a:gd name="connsiteY1" fmla="*/ 0 h 744429"/>
                  <a:gd name="connsiteX2" fmla="*/ 208104 w 747933"/>
                  <a:gd name="connsiteY2" fmla="*/ 26942 h 744429"/>
                  <a:gd name="connsiteX3" fmla="*/ 71616 w 747933"/>
                  <a:gd name="connsiteY3" fmla="*/ 508874 h 744429"/>
                  <a:gd name="connsiteX4" fmla="*/ 0 w 747933"/>
                  <a:gd name="connsiteY4" fmla="*/ 437401 h 744429"/>
                  <a:gd name="connsiteX5" fmla="*/ 259620 w 747933"/>
                  <a:gd name="connsiteY5" fmla="*/ 744281 h 744429"/>
                  <a:gd name="connsiteX6" fmla="*/ 746952 w 747933"/>
                  <a:gd name="connsiteY6" fmla="*/ 214339 h 744429"/>
                  <a:gd name="connsiteX0" fmla="*/ 750509 w 751490"/>
                  <a:gd name="connsiteY0" fmla="*/ 214339 h 744429"/>
                  <a:gd name="connsiteX1" fmla="*/ 273723 w 751490"/>
                  <a:gd name="connsiteY1" fmla="*/ 0 h 744429"/>
                  <a:gd name="connsiteX2" fmla="*/ 211661 w 751490"/>
                  <a:gd name="connsiteY2" fmla="*/ 26942 h 744429"/>
                  <a:gd name="connsiteX3" fmla="*/ 75173 w 751490"/>
                  <a:gd name="connsiteY3" fmla="*/ 508874 h 744429"/>
                  <a:gd name="connsiteX4" fmla="*/ 0 w 751490"/>
                  <a:gd name="connsiteY4" fmla="*/ 536985 h 744429"/>
                  <a:gd name="connsiteX5" fmla="*/ 263177 w 751490"/>
                  <a:gd name="connsiteY5" fmla="*/ 744281 h 744429"/>
                  <a:gd name="connsiteX6" fmla="*/ 750509 w 751490"/>
                  <a:gd name="connsiteY6" fmla="*/ 214339 h 744429"/>
                  <a:gd name="connsiteX0" fmla="*/ 750509 w 751490"/>
                  <a:gd name="connsiteY0" fmla="*/ 246348 h 776438"/>
                  <a:gd name="connsiteX1" fmla="*/ 277279 w 751490"/>
                  <a:gd name="connsiteY1" fmla="*/ 0 h 776438"/>
                  <a:gd name="connsiteX2" fmla="*/ 211661 w 751490"/>
                  <a:gd name="connsiteY2" fmla="*/ 58951 h 776438"/>
                  <a:gd name="connsiteX3" fmla="*/ 75173 w 751490"/>
                  <a:gd name="connsiteY3" fmla="*/ 540883 h 776438"/>
                  <a:gd name="connsiteX4" fmla="*/ 0 w 751490"/>
                  <a:gd name="connsiteY4" fmla="*/ 568994 h 776438"/>
                  <a:gd name="connsiteX5" fmla="*/ 263177 w 751490"/>
                  <a:gd name="connsiteY5" fmla="*/ 776290 h 776438"/>
                  <a:gd name="connsiteX6" fmla="*/ 750509 w 751490"/>
                  <a:gd name="connsiteY6" fmla="*/ 246348 h 776438"/>
                  <a:gd name="connsiteX0" fmla="*/ 750509 w 751490"/>
                  <a:gd name="connsiteY0" fmla="*/ 246348 h 776438"/>
                  <a:gd name="connsiteX1" fmla="*/ 277279 w 751490"/>
                  <a:gd name="connsiteY1" fmla="*/ 0 h 776438"/>
                  <a:gd name="connsiteX2" fmla="*/ 197435 w 751490"/>
                  <a:gd name="connsiteY2" fmla="*/ 44725 h 776438"/>
                  <a:gd name="connsiteX3" fmla="*/ 75173 w 751490"/>
                  <a:gd name="connsiteY3" fmla="*/ 540883 h 776438"/>
                  <a:gd name="connsiteX4" fmla="*/ 0 w 751490"/>
                  <a:gd name="connsiteY4" fmla="*/ 568994 h 776438"/>
                  <a:gd name="connsiteX5" fmla="*/ 263177 w 751490"/>
                  <a:gd name="connsiteY5" fmla="*/ 776290 h 776438"/>
                  <a:gd name="connsiteX6" fmla="*/ 750509 w 751490"/>
                  <a:gd name="connsiteY6" fmla="*/ 246348 h 776438"/>
                  <a:gd name="connsiteX0" fmla="*/ 750509 w 751490"/>
                  <a:gd name="connsiteY0" fmla="*/ 246348 h 776438"/>
                  <a:gd name="connsiteX1" fmla="*/ 277279 w 751490"/>
                  <a:gd name="connsiteY1" fmla="*/ 0 h 776438"/>
                  <a:gd name="connsiteX2" fmla="*/ 197435 w 751490"/>
                  <a:gd name="connsiteY2" fmla="*/ 44725 h 776438"/>
                  <a:gd name="connsiteX3" fmla="*/ 64504 w 751490"/>
                  <a:gd name="connsiteY3" fmla="*/ 537327 h 776438"/>
                  <a:gd name="connsiteX4" fmla="*/ 0 w 751490"/>
                  <a:gd name="connsiteY4" fmla="*/ 568994 h 776438"/>
                  <a:gd name="connsiteX5" fmla="*/ 263177 w 751490"/>
                  <a:gd name="connsiteY5" fmla="*/ 776290 h 776438"/>
                  <a:gd name="connsiteX6" fmla="*/ 750509 w 751490"/>
                  <a:gd name="connsiteY6" fmla="*/ 246348 h 776438"/>
                  <a:gd name="connsiteX0" fmla="*/ 746952 w 747933"/>
                  <a:gd name="connsiteY0" fmla="*/ 246348 h 776438"/>
                  <a:gd name="connsiteX1" fmla="*/ 273722 w 747933"/>
                  <a:gd name="connsiteY1" fmla="*/ 0 h 776438"/>
                  <a:gd name="connsiteX2" fmla="*/ 193878 w 747933"/>
                  <a:gd name="connsiteY2" fmla="*/ 44725 h 776438"/>
                  <a:gd name="connsiteX3" fmla="*/ 60947 w 747933"/>
                  <a:gd name="connsiteY3" fmla="*/ 537327 h 776438"/>
                  <a:gd name="connsiteX4" fmla="*/ 0 w 747933"/>
                  <a:gd name="connsiteY4" fmla="*/ 533429 h 776438"/>
                  <a:gd name="connsiteX5" fmla="*/ 259620 w 747933"/>
                  <a:gd name="connsiteY5" fmla="*/ 776290 h 776438"/>
                  <a:gd name="connsiteX6" fmla="*/ 746952 w 747933"/>
                  <a:gd name="connsiteY6" fmla="*/ 246348 h 776438"/>
                  <a:gd name="connsiteX0" fmla="*/ 746952 w 747933"/>
                  <a:gd name="connsiteY0" fmla="*/ 282224 h 812314"/>
                  <a:gd name="connsiteX1" fmla="*/ 181042 w 747933"/>
                  <a:gd name="connsiteY1" fmla="*/ 0 h 812314"/>
                  <a:gd name="connsiteX2" fmla="*/ 193878 w 747933"/>
                  <a:gd name="connsiteY2" fmla="*/ 80601 h 812314"/>
                  <a:gd name="connsiteX3" fmla="*/ 60947 w 747933"/>
                  <a:gd name="connsiteY3" fmla="*/ 573203 h 812314"/>
                  <a:gd name="connsiteX4" fmla="*/ 0 w 747933"/>
                  <a:gd name="connsiteY4" fmla="*/ 569305 h 812314"/>
                  <a:gd name="connsiteX5" fmla="*/ 259620 w 747933"/>
                  <a:gd name="connsiteY5" fmla="*/ 812166 h 812314"/>
                  <a:gd name="connsiteX6" fmla="*/ 746952 w 747933"/>
                  <a:gd name="connsiteY6" fmla="*/ 282224 h 81231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122686 w 809672"/>
                  <a:gd name="connsiteY3" fmla="*/ 576313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122686 w 809672"/>
                  <a:gd name="connsiteY3" fmla="*/ 576313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65882 w 809672"/>
                  <a:gd name="connsiteY3" fmla="*/ 328171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94284 w 809672"/>
                  <a:gd name="connsiteY3" fmla="*/ 338634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94284 w 809672"/>
                  <a:gd name="connsiteY3" fmla="*/ 338634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94284 w 809672"/>
                  <a:gd name="connsiteY3" fmla="*/ 338634 h 815424"/>
                  <a:gd name="connsiteX4" fmla="*/ 61739 w 809672"/>
                  <a:gd name="connsiteY4" fmla="*/ 572415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242781 w 809672"/>
                  <a:gd name="connsiteY1" fmla="*/ 3110 h 815424"/>
                  <a:gd name="connsiteX2" fmla="*/ 0 w 809672"/>
                  <a:gd name="connsiteY2" fmla="*/ 0 h 815424"/>
                  <a:gd name="connsiteX3" fmla="*/ 94284 w 809672"/>
                  <a:gd name="connsiteY3" fmla="*/ 338634 h 815424"/>
                  <a:gd name="connsiteX4" fmla="*/ 121532 w 809672"/>
                  <a:gd name="connsiteY4" fmla="*/ 573909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808691 w 809672"/>
                  <a:gd name="connsiteY0" fmla="*/ 285334 h 815424"/>
                  <a:gd name="connsiteX1" fmla="*/ 448470 w 809672"/>
                  <a:gd name="connsiteY1" fmla="*/ 41378 h 815424"/>
                  <a:gd name="connsiteX2" fmla="*/ 0 w 809672"/>
                  <a:gd name="connsiteY2" fmla="*/ 0 h 815424"/>
                  <a:gd name="connsiteX3" fmla="*/ 94284 w 809672"/>
                  <a:gd name="connsiteY3" fmla="*/ 338634 h 815424"/>
                  <a:gd name="connsiteX4" fmla="*/ 121532 w 809672"/>
                  <a:gd name="connsiteY4" fmla="*/ 573909 h 815424"/>
                  <a:gd name="connsiteX5" fmla="*/ 321359 w 809672"/>
                  <a:gd name="connsiteY5" fmla="*/ 815276 h 815424"/>
                  <a:gd name="connsiteX6" fmla="*/ 808691 w 809672"/>
                  <a:gd name="connsiteY6" fmla="*/ 285334 h 815424"/>
                  <a:gd name="connsiteX0" fmla="*/ 723882 w 724863"/>
                  <a:gd name="connsiteY0" fmla="*/ 285334 h 815424"/>
                  <a:gd name="connsiteX1" fmla="*/ 363661 w 724863"/>
                  <a:gd name="connsiteY1" fmla="*/ 41378 h 815424"/>
                  <a:gd name="connsiteX2" fmla="*/ 120880 w 724863"/>
                  <a:gd name="connsiteY2" fmla="*/ 0 h 815424"/>
                  <a:gd name="connsiteX3" fmla="*/ 9475 w 724863"/>
                  <a:gd name="connsiteY3" fmla="*/ 338634 h 815424"/>
                  <a:gd name="connsiteX4" fmla="*/ 36723 w 724863"/>
                  <a:gd name="connsiteY4" fmla="*/ 573909 h 815424"/>
                  <a:gd name="connsiteX5" fmla="*/ 236550 w 724863"/>
                  <a:gd name="connsiteY5" fmla="*/ 815276 h 815424"/>
                  <a:gd name="connsiteX6" fmla="*/ 723882 w 724863"/>
                  <a:gd name="connsiteY6" fmla="*/ 285334 h 815424"/>
                  <a:gd name="connsiteX0" fmla="*/ 730700 w 731681"/>
                  <a:gd name="connsiteY0" fmla="*/ 288343 h 818433"/>
                  <a:gd name="connsiteX1" fmla="*/ 370479 w 731681"/>
                  <a:gd name="connsiteY1" fmla="*/ 44387 h 818433"/>
                  <a:gd name="connsiteX2" fmla="*/ 127698 w 731681"/>
                  <a:gd name="connsiteY2" fmla="*/ 3009 h 818433"/>
                  <a:gd name="connsiteX3" fmla="*/ 16293 w 731681"/>
                  <a:gd name="connsiteY3" fmla="*/ 341643 h 818433"/>
                  <a:gd name="connsiteX4" fmla="*/ 43541 w 731681"/>
                  <a:gd name="connsiteY4" fmla="*/ 576918 h 818433"/>
                  <a:gd name="connsiteX5" fmla="*/ 243368 w 731681"/>
                  <a:gd name="connsiteY5" fmla="*/ 818285 h 818433"/>
                  <a:gd name="connsiteX6" fmla="*/ 730700 w 731681"/>
                  <a:gd name="connsiteY6" fmla="*/ 288343 h 818433"/>
                  <a:gd name="connsiteX0" fmla="*/ 756315 w 757296"/>
                  <a:gd name="connsiteY0" fmla="*/ 288785 h 818875"/>
                  <a:gd name="connsiteX1" fmla="*/ 396094 w 757296"/>
                  <a:gd name="connsiteY1" fmla="*/ 44829 h 818875"/>
                  <a:gd name="connsiteX2" fmla="*/ 153313 w 757296"/>
                  <a:gd name="connsiteY2" fmla="*/ 3451 h 818875"/>
                  <a:gd name="connsiteX3" fmla="*/ 13207 w 757296"/>
                  <a:gd name="connsiteY3" fmla="*/ 294250 h 818875"/>
                  <a:gd name="connsiteX4" fmla="*/ 69156 w 757296"/>
                  <a:gd name="connsiteY4" fmla="*/ 577360 h 818875"/>
                  <a:gd name="connsiteX5" fmla="*/ 268983 w 757296"/>
                  <a:gd name="connsiteY5" fmla="*/ 818727 h 818875"/>
                  <a:gd name="connsiteX6" fmla="*/ 756315 w 757296"/>
                  <a:gd name="connsiteY6" fmla="*/ 288785 h 818875"/>
                  <a:gd name="connsiteX0" fmla="*/ 764090 w 765071"/>
                  <a:gd name="connsiteY0" fmla="*/ 288785 h 818875"/>
                  <a:gd name="connsiteX1" fmla="*/ 403869 w 765071"/>
                  <a:gd name="connsiteY1" fmla="*/ 44829 h 818875"/>
                  <a:gd name="connsiteX2" fmla="*/ 161088 w 765071"/>
                  <a:gd name="connsiteY2" fmla="*/ 3451 h 818875"/>
                  <a:gd name="connsiteX3" fmla="*/ 20982 w 765071"/>
                  <a:gd name="connsiteY3" fmla="*/ 294250 h 818875"/>
                  <a:gd name="connsiteX4" fmla="*/ 76931 w 765071"/>
                  <a:gd name="connsiteY4" fmla="*/ 577360 h 818875"/>
                  <a:gd name="connsiteX5" fmla="*/ 276758 w 765071"/>
                  <a:gd name="connsiteY5" fmla="*/ 818727 h 818875"/>
                  <a:gd name="connsiteX6" fmla="*/ 764090 w 765071"/>
                  <a:gd name="connsiteY6" fmla="*/ 288785 h 818875"/>
                  <a:gd name="connsiteX0" fmla="*/ 780205 w 781186"/>
                  <a:gd name="connsiteY0" fmla="*/ 288785 h 818875"/>
                  <a:gd name="connsiteX1" fmla="*/ 419984 w 781186"/>
                  <a:gd name="connsiteY1" fmla="*/ 44829 h 818875"/>
                  <a:gd name="connsiteX2" fmla="*/ 177203 w 781186"/>
                  <a:gd name="connsiteY2" fmla="*/ 3451 h 818875"/>
                  <a:gd name="connsiteX3" fmla="*/ 37097 w 781186"/>
                  <a:gd name="connsiteY3" fmla="*/ 294250 h 818875"/>
                  <a:gd name="connsiteX4" fmla="*/ 11727 w 781186"/>
                  <a:gd name="connsiteY4" fmla="*/ 472124 h 818875"/>
                  <a:gd name="connsiteX5" fmla="*/ 292873 w 781186"/>
                  <a:gd name="connsiteY5" fmla="*/ 818727 h 818875"/>
                  <a:gd name="connsiteX6" fmla="*/ 780205 w 781186"/>
                  <a:gd name="connsiteY6" fmla="*/ 288785 h 818875"/>
                  <a:gd name="connsiteX0" fmla="*/ 780205 w 781186"/>
                  <a:gd name="connsiteY0" fmla="*/ 301400 h 831490"/>
                  <a:gd name="connsiteX1" fmla="*/ 472602 w 781186"/>
                  <a:gd name="connsiteY1" fmla="*/ 42 h 831490"/>
                  <a:gd name="connsiteX2" fmla="*/ 177203 w 781186"/>
                  <a:gd name="connsiteY2" fmla="*/ 16066 h 831490"/>
                  <a:gd name="connsiteX3" fmla="*/ 37097 w 781186"/>
                  <a:gd name="connsiteY3" fmla="*/ 306865 h 831490"/>
                  <a:gd name="connsiteX4" fmla="*/ 11727 w 781186"/>
                  <a:gd name="connsiteY4" fmla="*/ 484739 h 831490"/>
                  <a:gd name="connsiteX5" fmla="*/ 292873 w 781186"/>
                  <a:gd name="connsiteY5" fmla="*/ 831342 h 831490"/>
                  <a:gd name="connsiteX6" fmla="*/ 780205 w 781186"/>
                  <a:gd name="connsiteY6" fmla="*/ 301400 h 831490"/>
                  <a:gd name="connsiteX0" fmla="*/ 780205 w 781186"/>
                  <a:gd name="connsiteY0" fmla="*/ 301377 h 831467"/>
                  <a:gd name="connsiteX1" fmla="*/ 472602 w 781186"/>
                  <a:gd name="connsiteY1" fmla="*/ 19 h 831467"/>
                  <a:gd name="connsiteX2" fmla="*/ 181986 w 781186"/>
                  <a:gd name="connsiteY2" fmla="*/ 39960 h 831467"/>
                  <a:gd name="connsiteX3" fmla="*/ 37097 w 781186"/>
                  <a:gd name="connsiteY3" fmla="*/ 306842 h 831467"/>
                  <a:gd name="connsiteX4" fmla="*/ 11727 w 781186"/>
                  <a:gd name="connsiteY4" fmla="*/ 484716 h 831467"/>
                  <a:gd name="connsiteX5" fmla="*/ 292873 w 781186"/>
                  <a:gd name="connsiteY5" fmla="*/ 831319 h 831467"/>
                  <a:gd name="connsiteX6" fmla="*/ 780205 w 781186"/>
                  <a:gd name="connsiteY6" fmla="*/ 301377 h 831467"/>
                  <a:gd name="connsiteX0" fmla="*/ 780205 w 781186"/>
                  <a:gd name="connsiteY0" fmla="*/ 301377 h 831467"/>
                  <a:gd name="connsiteX1" fmla="*/ 472602 w 781186"/>
                  <a:gd name="connsiteY1" fmla="*/ 19 h 831467"/>
                  <a:gd name="connsiteX2" fmla="*/ 181986 w 781186"/>
                  <a:gd name="connsiteY2" fmla="*/ 39960 h 831467"/>
                  <a:gd name="connsiteX3" fmla="*/ 37097 w 781186"/>
                  <a:gd name="connsiteY3" fmla="*/ 306842 h 831467"/>
                  <a:gd name="connsiteX4" fmla="*/ 11727 w 781186"/>
                  <a:gd name="connsiteY4" fmla="*/ 585169 h 831467"/>
                  <a:gd name="connsiteX5" fmla="*/ 292873 w 781186"/>
                  <a:gd name="connsiteY5" fmla="*/ 831319 h 831467"/>
                  <a:gd name="connsiteX6" fmla="*/ 780205 w 781186"/>
                  <a:gd name="connsiteY6" fmla="*/ 301377 h 8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186" h="831467">
                    <a:moveTo>
                      <a:pt x="780205" y="301377"/>
                    </a:moveTo>
                    <a:lnTo>
                      <a:pt x="472602" y="19"/>
                    </a:lnTo>
                    <a:cubicBezTo>
                      <a:pt x="391675" y="-1018"/>
                      <a:pt x="262913" y="40997"/>
                      <a:pt x="181986" y="39960"/>
                    </a:cubicBezTo>
                    <a:cubicBezTo>
                      <a:pt x="93129" y="1262"/>
                      <a:pt x="-12767" y="276180"/>
                      <a:pt x="37097" y="306842"/>
                    </a:cubicBezTo>
                    <a:cubicBezTo>
                      <a:pt x="-35338" y="496583"/>
                      <a:pt x="22575" y="507242"/>
                      <a:pt x="11727" y="585169"/>
                    </a:cubicBezTo>
                    <a:lnTo>
                      <a:pt x="292873" y="831319"/>
                    </a:lnTo>
                    <a:cubicBezTo>
                      <a:pt x="577699" y="837787"/>
                      <a:pt x="797761" y="632963"/>
                      <a:pt x="780205" y="3013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spcBef>
                    <a:spcPts val="450"/>
                  </a:spcBef>
                </a:pPr>
                <a:endParaRPr lang="ru-RU" sz="900" dirty="0">
                  <a:solidFill>
                    <a:srgbClr val="3C3C3C"/>
                  </a:solidFill>
                </a:endParaRPr>
              </a:p>
            </p:txBody>
          </p:sp>
        </p:grpSp>
        <p:sp>
          <p:nvSpPr>
            <p:cNvPr id="105" name="Picture139"/>
            <p:cNvSpPr>
              <a:spLocks noChangeAspect="1" noEditPoints="1"/>
            </p:cNvSpPr>
            <p:nvPr/>
          </p:nvSpPr>
          <p:spPr bwMode="auto">
            <a:xfrm>
              <a:off x="5182089" y="3339262"/>
              <a:ext cx="1087680" cy="1105571"/>
            </a:xfrm>
            <a:custGeom>
              <a:avLst/>
              <a:gdLst>
                <a:gd name="T0" fmla="*/ 250 w 912"/>
                <a:gd name="T1" fmla="*/ 156 h 927"/>
                <a:gd name="T2" fmla="*/ 169 w 912"/>
                <a:gd name="T3" fmla="*/ 249 h 927"/>
                <a:gd name="T4" fmla="*/ 130 w 912"/>
                <a:gd name="T5" fmla="*/ 352 h 927"/>
                <a:gd name="T6" fmla="*/ 518 w 912"/>
                <a:gd name="T7" fmla="*/ 411 h 927"/>
                <a:gd name="T8" fmla="*/ 457 w 912"/>
                <a:gd name="T9" fmla="*/ 269 h 927"/>
                <a:gd name="T10" fmla="*/ 792 w 912"/>
                <a:gd name="T11" fmla="*/ 498 h 927"/>
                <a:gd name="T12" fmla="*/ 820 w 912"/>
                <a:gd name="T13" fmla="*/ 406 h 927"/>
                <a:gd name="T14" fmla="*/ 778 w 912"/>
                <a:gd name="T15" fmla="*/ 258 h 927"/>
                <a:gd name="T16" fmla="*/ 694 w 912"/>
                <a:gd name="T17" fmla="*/ 157 h 927"/>
                <a:gd name="T18" fmla="*/ 649 w 912"/>
                <a:gd name="T19" fmla="*/ 325 h 927"/>
                <a:gd name="T20" fmla="*/ 578 w 912"/>
                <a:gd name="T21" fmla="*/ 255 h 927"/>
                <a:gd name="T22" fmla="*/ 609 w 912"/>
                <a:gd name="T23" fmla="*/ 104 h 927"/>
                <a:gd name="T24" fmla="*/ 490 w 912"/>
                <a:gd name="T25" fmla="*/ 76 h 927"/>
                <a:gd name="T26" fmla="*/ 374 w 912"/>
                <a:gd name="T27" fmla="*/ 101 h 927"/>
                <a:gd name="T28" fmla="*/ 578 w 912"/>
                <a:gd name="T29" fmla="*/ 255 h 927"/>
                <a:gd name="T30" fmla="*/ 613 w 912"/>
                <a:gd name="T31" fmla="*/ 417 h 927"/>
                <a:gd name="T32" fmla="*/ 676 w 912"/>
                <a:gd name="T33" fmla="*/ 539 h 927"/>
                <a:gd name="T34" fmla="*/ 608 w 912"/>
                <a:gd name="T35" fmla="*/ 748 h 927"/>
                <a:gd name="T36" fmla="*/ 712 w 912"/>
                <a:gd name="T37" fmla="*/ 679 h 927"/>
                <a:gd name="T38" fmla="*/ 705 w 912"/>
                <a:gd name="T39" fmla="*/ 631 h 927"/>
                <a:gd name="T40" fmla="*/ 182 w 912"/>
                <a:gd name="T41" fmla="*/ 897 h 927"/>
                <a:gd name="T42" fmla="*/ 517 w 912"/>
                <a:gd name="T43" fmla="*/ 441 h 927"/>
                <a:gd name="T44" fmla="*/ 61 w 912"/>
                <a:gd name="T45" fmla="*/ 502 h 927"/>
                <a:gd name="T46" fmla="*/ 558 w 912"/>
                <a:gd name="T47" fmla="*/ 462 h 927"/>
                <a:gd name="T48" fmla="*/ 547 w 912"/>
                <a:gd name="T49" fmla="*/ 417 h 927"/>
                <a:gd name="T50" fmla="*/ 419 w 912"/>
                <a:gd name="T51" fmla="*/ 165 h 927"/>
                <a:gd name="T52" fmla="*/ 249 w 912"/>
                <a:gd name="T53" fmla="*/ 78 h 927"/>
                <a:gd name="T54" fmla="*/ 169 w 912"/>
                <a:gd name="T55" fmla="*/ 95 h 927"/>
                <a:gd name="T56" fmla="*/ 159 w 912"/>
                <a:gd name="T57" fmla="*/ 185 h 927"/>
                <a:gd name="T58" fmla="*/ 182 w 912"/>
                <a:gd name="T59" fmla="*/ 147 h 927"/>
                <a:gd name="T60" fmla="*/ 200 w 912"/>
                <a:gd name="T61" fmla="*/ 109 h 927"/>
                <a:gd name="T62" fmla="*/ 305 w 912"/>
                <a:gd name="T63" fmla="*/ 132 h 927"/>
                <a:gd name="T64" fmla="*/ 530 w 912"/>
                <a:gd name="T65" fmla="*/ 294 h 927"/>
                <a:gd name="T66" fmla="*/ 715 w 912"/>
                <a:gd name="T67" fmla="*/ 494 h 927"/>
                <a:gd name="T68" fmla="*/ 794 w 912"/>
                <a:gd name="T69" fmla="*/ 654 h 927"/>
                <a:gd name="T70" fmla="*/ 777 w 912"/>
                <a:gd name="T71" fmla="*/ 688 h 927"/>
                <a:gd name="T72" fmla="*/ 715 w 912"/>
                <a:gd name="T73" fmla="*/ 717 h 927"/>
                <a:gd name="T74" fmla="*/ 807 w 912"/>
                <a:gd name="T75" fmla="*/ 703 h 927"/>
                <a:gd name="T76" fmla="*/ 822 w 912"/>
                <a:gd name="T77" fmla="*/ 635 h 927"/>
                <a:gd name="T78" fmla="*/ 746 w 912"/>
                <a:gd name="T79" fmla="*/ 486 h 927"/>
                <a:gd name="T80" fmla="*/ 582 w 912"/>
                <a:gd name="T81" fmla="*/ 300 h 927"/>
                <a:gd name="T82" fmla="*/ 870 w 912"/>
                <a:gd name="T83" fmla="*/ 495 h 927"/>
                <a:gd name="T84" fmla="*/ 876 w 912"/>
                <a:gd name="T85" fmla="*/ 540 h 927"/>
                <a:gd name="T86" fmla="*/ 835 w 912"/>
                <a:gd name="T87" fmla="*/ 577 h 927"/>
                <a:gd name="T88" fmla="*/ 901 w 912"/>
                <a:gd name="T89" fmla="*/ 555 h 927"/>
                <a:gd name="T90" fmla="*/ 894 w 912"/>
                <a:gd name="T91" fmla="*/ 472 h 927"/>
                <a:gd name="T92" fmla="*/ 627 w 912"/>
                <a:gd name="T93" fmla="*/ 44 h 927"/>
                <a:gd name="T94" fmla="*/ 634 w 912"/>
                <a:gd name="T95" fmla="*/ 149 h 927"/>
                <a:gd name="T96" fmla="*/ 626 w 912"/>
                <a:gd name="T97" fmla="*/ 301 h 927"/>
                <a:gd name="T98" fmla="*/ 669 w 912"/>
                <a:gd name="T99" fmla="*/ 118 h 927"/>
                <a:gd name="T100" fmla="*/ 644 w 912"/>
                <a:gd name="T101" fmla="*/ 18 h 927"/>
                <a:gd name="T102" fmla="*/ 602 w 912"/>
                <a:gd name="T103" fmla="*/ 0 h 927"/>
                <a:gd name="T104" fmla="*/ 513 w 912"/>
                <a:gd name="T105" fmla="*/ 48 h 927"/>
                <a:gd name="T106" fmla="*/ 585 w 912"/>
                <a:gd name="T107" fmla="*/ 34 h 927"/>
                <a:gd name="T108" fmla="*/ 155 w 912"/>
                <a:gd name="T109" fmla="*/ 411 h 927"/>
                <a:gd name="T110" fmla="*/ 86 w 912"/>
                <a:gd name="T111" fmla="*/ 334 h 927"/>
                <a:gd name="T112" fmla="*/ 114 w 912"/>
                <a:gd name="T113" fmla="*/ 298 h 927"/>
                <a:gd name="T114" fmla="*/ 73 w 912"/>
                <a:gd name="T115" fmla="*/ 289 h 927"/>
                <a:gd name="T116" fmla="*/ 64 w 912"/>
                <a:gd name="T117" fmla="*/ 365 h 927"/>
                <a:gd name="T118" fmla="*/ 597 w 912"/>
                <a:gd name="T119" fmla="*/ 589 h 927"/>
                <a:gd name="T120" fmla="*/ 731 w 912"/>
                <a:gd name="T121" fmla="*/ 571 h 927"/>
                <a:gd name="T122" fmla="*/ 547 w 912"/>
                <a:gd name="T123" fmla="*/ 58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2" h="927">
                  <a:moveTo>
                    <a:pt x="323" y="175"/>
                  </a:moveTo>
                  <a:lnTo>
                    <a:pt x="323" y="175"/>
                  </a:lnTo>
                  <a:lnTo>
                    <a:pt x="304" y="165"/>
                  </a:lnTo>
                  <a:lnTo>
                    <a:pt x="289" y="157"/>
                  </a:lnTo>
                  <a:lnTo>
                    <a:pt x="274" y="150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50" y="156"/>
                  </a:lnTo>
                  <a:lnTo>
                    <a:pt x="238" y="165"/>
                  </a:lnTo>
                  <a:lnTo>
                    <a:pt x="227" y="176"/>
                  </a:lnTo>
                  <a:lnTo>
                    <a:pt x="215" y="187"/>
                  </a:lnTo>
                  <a:lnTo>
                    <a:pt x="206" y="198"/>
                  </a:lnTo>
                  <a:lnTo>
                    <a:pt x="196" y="210"/>
                  </a:lnTo>
                  <a:lnTo>
                    <a:pt x="186" y="223"/>
                  </a:lnTo>
                  <a:lnTo>
                    <a:pt x="178" y="236"/>
                  </a:lnTo>
                  <a:lnTo>
                    <a:pt x="169" y="249"/>
                  </a:lnTo>
                  <a:lnTo>
                    <a:pt x="162" y="263"/>
                  </a:lnTo>
                  <a:lnTo>
                    <a:pt x="155" y="277"/>
                  </a:lnTo>
                  <a:lnTo>
                    <a:pt x="149" y="292"/>
                  </a:lnTo>
                  <a:lnTo>
                    <a:pt x="143" y="306"/>
                  </a:lnTo>
                  <a:lnTo>
                    <a:pt x="138" y="321"/>
                  </a:lnTo>
                  <a:lnTo>
                    <a:pt x="133" y="337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41" y="363"/>
                  </a:lnTo>
                  <a:lnTo>
                    <a:pt x="158" y="376"/>
                  </a:lnTo>
                  <a:lnTo>
                    <a:pt x="179" y="389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16" y="411"/>
                  </a:lnTo>
                  <a:lnTo>
                    <a:pt x="518" y="411"/>
                  </a:lnTo>
                  <a:lnTo>
                    <a:pt x="518" y="411"/>
                  </a:lnTo>
                  <a:lnTo>
                    <a:pt x="532" y="379"/>
                  </a:lnTo>
                  <a:lnTo>
                    <a:pt x="544" y="348"/>
                  </a:lnTo>
                  <a:lnTo>
                    <a:pt x="544" y="348"/>
                  </a:lnTo>
                  <a:lnTo>
                    <a:pt x="540" y="343"/>
                  </a:lnTo>
                  <a:lnTo>
                    <a:pt x="540" y="343"/>
                  </a:lnTo>
                  <a:lnTo>
                    <a:pt x="512" y="318"/>
                  </a:lnTo>
                  <a:lnTo>
                    <a:pt x="484" y="293"/>
                  </a:lnTo>
                  <a:lnTo>
                    <a:pt x="457" y="269"/>
                  </a:lnTo>
                  <a:lnTo>
                    <a:pt x="429" y="247"/>
                  </a:lnTo>
                  <a:lnTo>
                    <a:pt x="401" y="226"/>
                  </a:lnTo>
                  <a:lnTo>
                    <a:pt x="374" y="207"/>
                  </a:lnTo>
                  <a:lnTo>
                    <a:pt x="347" y="190"/>
                  </a:lnTo>
                  <a:lnTo>
                    <a:pt x="323" y="175"/>
                  </a:lnTo>
                  <a:lnTo>
                    <a:pt x="323" y="175"/>
                  </a:lnTo>
                  <a:close/>
                  <a:moveTo>
                    <a:pt x="792" y="498"/>
                  </a:moveTo>
                  <a:lnTo>
                    <a:pt x="792" y="498"/>
                  </a:lnTo>
                  <a:lnTo>
                    <a:pt x="807" y="523"/>
                  </a:lnTo>
                  <a:lnTo>
                    <a:pt x="807" y="523"/>
                  </a:lnTo>
                  <a:lnTo>
                    <a:pt x="812" y="499"/>
                  </a:lnTo>
                  <a:lnTo>
                    <a:pt x="817" y="475"/>
                  </a:lnTo>
                  <a:lnTo>
                    <a:pt x="820" y="451"/>
                  </a:lnTo>
                  <a:lnTo>
                    <a:pt x="821" y="426"/>
                  </a:lnTo>
                  <a:lnTo>
                    <a:pt x="821" y="426"/>
                  </a:lnTo>
                  <a:lnTo>
                    <a:pt x="820" y="406"/>
                  </a:lnTo>
                  <a:lnTo>
                    <a:pt x="818" y="385"/>
                  </a:lnTo>
                  <a:lnTo>
                    <a:pt x="816" y="366"/>
                  </a:lnTo>
                  <a:lnTo>
                    <a:pt x="811" y="347"/>
                  </a:lnTo>
                  <a:lnTo>
                    <a:pt x="807" y="328"/>
                  </a:lnTo>
                  <a:lnTo>
                    <a:pt x="801" y="310"/>
                  </a:lnTo>
                  <a:lnTo>
                    <a:pt x="794" y="292"/>
                  </a:lnTo>
                  <a:lnTo>
                    <a:pt x="787" y="275"/>
                  </a:lnTo>
                  <a:lnTo>
                    <a:pt x="778" y="258"/>
                  </a:lnTo>
                  <a:lnTo>
                    <a:pt x="768" y="241"/>
                  </a:lnTo>
                  <a:lnTo>
                    <a:pt x="758" y="225"/>
                  </a:lnTo>
                  <a:lnTo>
                    <a:pt x="747" y="210"/>
                  </a:lnTo>
                  <a:lnTo>
                    <a:pt x="735" y="196"/>
                  </a:lnTo>
                  <a:lnTo>
                    <a:pt x="722" y="182"/>
                  </a:lnTo>
                  <a:lnTo>
                    <a:pt x="708" y="170"/>
                  </a:lnTo>
                  <a:lnTo>
                    <a:pt x="694" y="157"/>
                  </a:lnTo>
                  <a:lnTo>
                    <a:pt x="694" y="157"/>
                  </a:lnTo>
                  <a:lnTo>
                    <a:pt x="690" y="179"/>
                  </a:lnTo>
                  <a:lnTo>
                    <a:pt x="686" y="204"/>
                  </a:lnTo>
                  <a:lnTo>
                    <a:pt x="686" y="204"/>
                  </a:lnTo>
                  <a:lnTo>
                    <a:pt x="678" y="235"/>
                  </a:lnTo>
                  <a:lnTo>
                    <a:pt x="669" y="265"/>
                  </a:lnTo>
                  <a:lnTo>
                    <a:pt x="659" y="296"/>
                  </a:lnTo>
                  <a:lnTo>
                    <a:pt x="649" y="325"/>
                  </a:lnTo>
                  <a:lnTo>
                    <a:pt x="649" y="325"/>
                  </a:lnTo>
                  <a:lnTo>
                    <a:pt x="684" y="362"/>
                  </a:lnTo>
                  <a:lnTo>
                    <a:pt x="720" y="403"/>
                  </a:lnTo>
                  <a:lnTo>
                    <a:pt x="738" y="426"/>
                  </a:lnTo>
                  <a:lnTo>
                    <a:pt x="757" y="450"/>
                  </a:lnTo>
                  <a:lnTo>
                    <a:pt x="775" y="473"/>
                  </a:lnTo>
                  <a:lnTo>
                    <a:pt x="792" y="498"/>
                  </a:lnTo>
                  <a:lnTo>
                    <a:pt x="792" y="498"/>
                  </a:lnTo>
                  <a:close/>
                  <a:moveTo>
                    <a:pt x="578" y="255"/>
                  </a:moveTo>
                  <a:lnTo>
                    <a:pt x="578" y="255"/>
                  </a:lnTo>
                  <a:lnTo>
                    <a:pt x="589" y="215"/>
                  </a:lnTo>
                  <a:lnTo>
                    <a:pt x="599" y="177"/>
                  </a:lnTo>
                  <a:lnTo>
                    <a:pt x="599" y="177"/>
                  </a:lnTo>
                  <a:lnTo>
                    <a:pt x="603" y="155"/>
                  </a:lnTo>
                  <a:lnTo>
                    <a:pt x="607" y="135"/>
                  </a:lnTo>
                  <a:lnTo>
                    <a:pt x="608" y="118"/>
                  </a:lnTo>
                  <a:lnTo>
                    <a:pt x="609" y="104"/>
                  </a:lnTo>
                  <a:lnTo>
                    <a:pt x="609" y="104"/>
                  </a:lnTo>
                  <a:lnTo>
                    <a:pt x="593" y="98"/>
                  </a:lnTo>
                  <a:lnTo>
                    <a:pt x="577" y="92"/>
                  </a:lnTo>
                  <a:lnTo>
                    <a:pt x="559" y="87"/>
                  </a:lnTo>
                  <a:lnTo>
                    <a:pt x="542" y="84"/>
                  </a:lnTo>
                  <a:lnTo>
                    <a:pt x="525" y="80"/>
                  </a:lnTo>
                  <a:lnTo>
                    <a:pt x="507" y="77"/>
                  </a:lnTo>
                  <a:lnTo>
                    <a:pt x="490" y="76"/>
                  </a:lnTo>
                  <a:lnTo>
                    <a:pt x="472" y="76"/>
                  </a:lnTo>
                  <a:lnTo>
                    <a:pt x="472" y="76"/>
                  </a:lnTo>
                  <a:lnTo>
                    <a:pt x="443" y="77"/>
                  </a:lnTo>
                  <a:lnTo>
                    <a:pt x="415" y="80"/>
                  </a:lnTo>
                  <a:lnTo>
                    <a:pt x="388" y="86"/>
                  </a:lnTo>
                  <a:lnTo>
                    <a:pt x="362" y="93"/>
                  </a:lnTo>
                  <a:lnTo>
                    <a:pt x="362" y="93"/>
                  </a:lnTo>
                  <a:lnTo>
                    <a:pt x="374" y="101"/>
                  </a:lnTo>
                  <a:lnTo>
                    <a:pt x="374" y="101"/>
                  </a:lnTo>
                  <a:lnTo>
                    <a:pt x="404" y="119"/>
                  </a:lnTo>
                  <a:lnTo>
                    <a:pt x="434" y="139"/>
                  </a:lnTo>
                  <a:lnTo>
                    <a:pt x="462" y="160"/>
                  </a:lnTo>
                  <a:lnTo>
                    <a:pt x="490" y="180"/>
                  </a:lnTo>
                  <a:lnTo>
                    <a:pt x="515" y="201"/>
                  </a:lnTo>
                  <a:lnTo>
                    <a:pt x="538" y="221"/>
                  </a:lnTo>
                  <a:lnTo>
                    <a:pt x="578" y="255"/>
                  </a:lnTo>
                  <a:lnTo>
                    <a:pt x="578" y="255"/>
                  </a:lnTo>
                  <a:close/>
                  <a:moveTo>
                    <a:pt x="712" y="541"/>
                  </a:moveTo>
                  <a:lnTo>
                    <a:pt x="712" y="541"/>
                  </a:lnTo>
                  <a:lnTo>
                    <a:pt x="690" y="511"/>
                  </a:lnTo>
                  <a:lnTo>
                    <a:pt x="667" y="481"/>
                  </a:lnTo>
                  <a:lnTo>
                    <a:pt x="641" y="448"/>
                  </a:lnTo>
                  <a:lnTo>
                    <a:pt x="613" y="417"/>
                  </a:lnTo>
                  <a:lnTo>
                    <a:pt x="613" y="417"/>
                  </a:lnTo>
                  <a:lnTo>
                    <a:pt x="598" y="451"/>
                  </a:lnTo>
                  <a:lnTo>
                    <a:pt x="586" y="475"/>
                  </a:lnTo>
                  <a:lnTo>
                    <a:pt x="586" y="475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602" y="529"/>
                  </a:lnTo>
                  <a:lnTo>
                    <a:pt x="640" y="534"/>
                  </a:lnTo>
                  <a:lnTo>
                    <a:pt x="676" y="539"/>
                  </a:lnTo>
                  <a:lnTo>
                    <a:pt x="712" y="541"/>
                  </a:lnTo>
                  <a:lnTo>
                    <a:pt x="712" y="541"/>
                  </a:lnTo>
                  <a:close/>
                  <a:moveTo>
                    <a:pt x="547" y="767"/>
                  </a:moveTo>
                  <a:lnTo>
                    <a:pt x="547" y="767"/>
                  </a:lnTo>
                  <a:lnTo>
                    <a:pt x="563" y="763"/>
                  </a:lnTo>
                  <a:lnTo>
                    <a:pt x="578" y="759"/>
                  </a:lnTo>
                  <a:lnTo>
                    <a:pt x="593" y="753"/>
                  </a:lnTo>
                  <a:lnTo>
                    <a:pt x="608" y="748"/>
                  </a:lnTo>
                  <a:lnTo>
                    <a:pt x="623" y="741"/>
                  </a:lnTo>
                  <a:lnTo>
                    <a:pt x="637" y="734"/>
                  </a:lnTo>
                  <a:lnTo>
                    <a:pt x="649" y="726"/>
                  </a:lnTo>
                  <a:lnTo>
                    <a:pt x="663" y="718"/>
                  </a:lnTo>
                  <a:lnTo>
                    <a:pt x="676" y="709"/>
                  </a:lnTo>
                  <a:lnTo>
                    <a:pt x="688" y="700"/>
                  </a:lnTo>
                  <a:lnTo>
                    <a:pt x="701" y="689"/>
                  </a:lnTo>
                  <a:lnTo>
                    <a:pt x="712" y="679"/>
                  </a:lnTo>
                  <a:lnTo>
                    <a:pt x="723" y="667"/>
                  </a:lnTo>
                  <a:lnTo>
                    <a:pt x="734" y="657"/>
                  </a:lnTo>
                  <a:lnTo>
                    <a:pt x="744" y="644"/>
                  </a:lnTo>
                  <a:lnTo>
                    <a:pt x="753" y="632"/>
                  </a:lnTo>
                  <a:lnTo>
                    <a:pt x="753" y="632"/>
                  </a:lnTo>
                  <a:lnTo>
                    <a:pt x="729" y="632"/>
                  </a:lnTo>
                  <a:lnTo>
                    <a:pt x="729" y="632"/>
                  </a:lnTo>
                  <a:lnTo>
                    <a:pt x="705" y="631"/>
                  </a:lnTo>
                  <a:lnTo>
                    <a:pt x="682" y="629"/>
                  </a:lnTo>
                  <a:lnTo>
                    <a:pt x="634" y="624"/>
                  </a:lnTo>
                  <a:lnTo>
                    <a:pt x="589" y="618"/>
                  </a:lnTo>
                  <a:lnTo>
                    <a:pt x="547" y="610"/>
                  </a:lnTo>
                  <a:lnTo>
                    <a:pt x="547" y="767"/>
                  </a:lnTo>
                  <a:close/>
                  <a:moveTo>
                    <a:pt x="0" y="836"/>
                  </a:moveTo>
                  <a:lnTo>
                    <a:pt x="182" y="836"/>
                  </a:lnTo>
                  <a:lnTo>
                    <a:pt x="182" y="897"/>
                  </a:lnTo>
                  <a:lnTo>
                    <a:pt x="122" y="897"/>
                  </a:lnTo>
                  <a:lnTo>
                    <a:pt x="122" y="927"/>
                  </a:lnTo>
                  <a:lnTo>
                    <a:pt x="395" y="927"/>
                  </a:lnTo>
                  <a:lnTo>
                    <a:pt x="395" y="897"/>
                  </a:lnTo>
                  <a:lnTo>
                    <a:pt x="334" y="897"/>
                  </a:lnTo>
                  <a:lnTo>
                    <a:pt x="334" y="836"/>
                  </a:lnTo>
                  <a:lnTo>
                    <a:pt x="517" y="836"/>
                  </a:lnTo>
                  <a:lnTo>
                    <a:pt x="517" y="441"/>
                  </a:lnTo>
                  <a:lnTo>
                    <a:pt x="0" y="441"/>
                  </a:lnTo>
                  <a:lnTo>
                    <a:pt x="0" y="836"/>
                  </a:lnTo>
                  <a:close/>
                  <a:moveTo>
                    <a:pt x="455" y="806"/>
                  </a:moveTo>
                  <a:lnTo>
                    <a:pt x="425" y="806"/>
                  </a:lnTo>
                  <a:lnTo>
                    <a:pt x="425" y="776"/>
                  </a:lnTo>
                  <a:lnTo>
                    <a:pt x="455" y="776"/>
                  </a:lnTo>
                  <a:lnTo>
                    <a:pt x="455" y="806"/>
                  </a:lnTo>
                  <a:close/>
                  <a:moveTo>
                    <a:pt x="61" y="502"/>
                  </a:moveTo>
                  <a:lnTo>
                    <a:pt x="455" y="502"/>
                  </a:lnTo>
                  <a:lnTo>
                    <a:pt x="455" y="745"/>
                  </a:lnTo>
                  <a:lnTo>
                    <a:pt x="61" y="745"/>
                  </a:lnTo>
                  <a:lnTo>
                    <a:pt x="61" y="502"/>
                  </a:lnTo>
                  <a:close/>
                  <a:moveTo>
                    <a:pt x="547" y="417"/>
                  </a:moveTo>
                  <a:lnTo>
                    <a:pt x="547" y="486"/>
                  </a:lnTo>
                  <a:lnTo>
                    <a:pt x="547" y="486"/>
                  </a:lnTo>
                  <a:lnTo>
                    <a:pt x="558" y="462"/>
                  </a:lnTo>
                  <a:lnTo>
                    <a:pt x="558" y="462"/>
                  </a:lnTo>
                  <a:lnTo>
                    <a:pt x="574" y="429"/>
                  </a:lnTo>
                  <a:lnTo>
                    <a:pt x="590" y="394"/>
                  </a:lnTo>
                  <a:lnTo>
                    <a:pt x="590" y="394"/>
                  </a:lnTo>
                  <a:lnTo>
                    <a:pt x="568" y="370"/>
                  </a:lnTo>
                  <a:lnTo>
                    <a:pt x="568" y="370"/>
                  </a:lnTo>
                  <a:lnTo>
                    <a:pt x="547" y="417"/>
                  </a:lnTo>
                  <a:lnTo>
                    <a:pt x="547" y="417"/>
                  </a:lnTo>
                  <a:close/>
                  <a:moveTo>
                    <a:pt x="582" y="300"/>
                  </a:moveTo>
                  <a:lnTo>
                    <a:pt x="582" y="300"/>
                  </a:lnTo>
                  <a:lnTo>
                    <a:pt x="558" y="279"/>
                  </a:lnTo>
                  <a:lnTo>
                    <a:pt x="534" y="256"/>
                  </a:lnTo>
                  <a:lnTo>
                    <a:pt x="506" y="233"/>
                  </a:lnTo>
                  <a:lnTo>
                    <a:pt x="478" y="209"/>
                  </a:lnTo>
                  <a:lnTo>
                    <a:pt x="449" y="187"/>
                  </a:lnTo>
                  <a:lnTo>
                    <a:pt x="419" y="165"/>
                  </a:lnTo>
                  <a:lnTo>
                    <a:pt x="389" y="145"/>
                  </a:lnTo>
                  <a:lnTo>
                    <a:pt x="359" y="127"/>
                  </a:lnTo>
                  <a:lnTo>
                    <a:pt x="330" y="109"/>
                  </a:lnTo>
                  <a:lnTo>
                    <a:pt x="301" y="97"/>
                  </a:lnTo>
                  <a:lnTo>
                    <a:pt x="287" y="90"/>
                  </a:lnTo>
                  <a:lnTo>
                    <a:pt x="274" y="86"/>
                  </a:lnTo>
                  <a:lnTo>
                    <a:pt x="260" y="82"/>
                  </a:lnTo>
                  <a:lnTo>
                    <a:pt x="249" y="78"/>
                  </a:lnTo>
                  <a:lnTo>
                    <a:pt x="236" y="76"/>
                  </a:lnTo>
                  <a:lnTo>
                    <a:pt x="225" y="75"/>
                  </a:lnTo>
                  <a:lnTo>
                    <a:pt x="213" y="76"/>
                  </a:lnTo>
                  <a:lnTo>
                    <a:pt x="204" y="77"/>
                  </a:lnTo>
                  <a:lnTo>
                    <a:pt x="194" y="79"/>
                  </a:lnTo>
                  <a:lnTo>
                    <a:pt x="184" y="84"/>
                  </a:lnTo>
                  <a:lnTo>
                    <a:pt x="177" y="89"/>
                  </a:lnTo>
                  <a:lnTo>
                    <a:pt x="169" y="95"/>
                  </a:lnTo>
                  <a:lnTo>
                    <a:pt x="169" y="95"/>
                  </a:lnTo>
                  <a:lnTo>
                    <a:pt x="162" y="105"/>
                  </a:lnTo>
                  <a:lnTo>
                    <a:pt x="156" y="116"/>
                  </a:lnTo>
                  <a:lnTo>
                    <a:pt x="153" y="128"/>
                  </a:lnTo>
                  <a:lnTo>
                    <a:pt x="152" y="141"/>
                  </a:lnTo>
                  <a:lnTo>
                    <a:pt x="152" y="155"/>
                  </a:lnTo>
                  <a:lnTo>
                    <a:pt x="155" y="170"/>
                  </a:lnTo>
                  <a:lnTo>
                    <a:pt x="159" y="185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76" y="187"/>
                  </a:lnTo>
                  <a:lnTo>
                    <a:pt x="188" y="174"/>
                  </a:lnTo>
                  <a:lnTo>
                    <a:pt x="188" y="174"/>
                  </a:lnTo>
                  <a:lnTo>
                    <a:pt x="184" y="164"/>
                  </a:lnTo>
                  <a:lnTo>
                    <a:pt x="183" y="155"/>
                  </a:lnTo>
                  <a:lnTo>
                    <a:pt x="182" y="147"/>
                  </a:lnTo>
                  <a:lnTo>
                    <a:pt x="182" y="139"/>
                  </a:lnTo>
                  <a:lnTo>
                    <a:pt x="183" y="132"/>
                  </a:lnTo>
                  <a:lnTo>
                    <a:pt x="184" y="127"/>
                  </a:lnTo>
                  <a:lnTo>
                    <a:pt x="188" y="120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95" y="113"/>
                  </a:lnTo>
                  <a:lnTo>
                    <a:pt x="200" y="109"/>
                  </a:lnTo>
                  <a:lnTo>
                    <a:pt x="206" y="107"/>
                  </a:lnTo>
                  <a:lnTo>
                    <a:pt x="212" y="106"/>
                  </a:lnTo>
                  <a:lnTo>
                    <a:pt x="219" y="105"/>
                  </a:lnTo>
                  <a:lnTo>
                    <a:pt x="226" y="106"/>
                  </a:lnTo>
                  <a:lnTo>
                    <a:pt x="243" y="108"/>
                  </a:lnTo>
                  <a:lnTo>
                    <a:pt x="261" y="114"/>
                  </a:lnTo>
                  <a:lnTo>
                    <a:pt x="283" y="121"/>
                  </a:lnTo>
                  <a:lnTo>
                    <a:pt x="305" y="132"/>
                  </a:lnTo>
                  <a:lnTo>
                    <a:pt x="330" y="145"/>
                  </a:lnTo>
                  <a:lnTo>
                    <a:pt x="356" y="160"/>
                  </a:lnTo>
                  <a:lnTo>
                    <a:pt x="383" y="177"/>
                  </a:lnTo>
                  <a:lnTo>
                    <a:pt x="410" y="196"/>
                  </a:lnTo>
                  <a:lnTo>
                    <a:pt x="439" y="218"/>
                  </a:lnTo>
                  <a:lnTo>
                    <a:pt x="469" y="241"/>
                  </a:lnTo>
                  <a:lnTo>
                    <a:pt x="499" y="266"/>
                  </a:lnTo>
                  <a:lnTo>
                    <a:pt x="530" y="294"/>
                  </a:lnTo>
                  <a:lnTo>
                    <a:pt x="562" y="322"/>
                  </a:lnTo>
                  <a:lnTo>
                    <a:pt x="562" y="322"/>
                  </a:lnTo>
                  <a:lnTo>
                    <a:pt x="592" y="352"/>
                  </a:lnTo>
                  <a:lnTo>
                    <a:pt x="619" y="381"/>
                  </a:lnTo>
                  <a:lnTo>
                    <a:pt x="646" y="410"/>
                  </a:lnTo>
                  <a:lnTo>
                    <a:pt x="671" y="439"/>
                  </a:lnTo>
                  <a:lnTo>
                    <a:pt x="693" y="467"/>
                  </a:lnTo>
                  <a:lnTo>
                    <a:pt x="715" y="494"/>
                  </a:lnTo>
                  <a:lnTo>
                    <a:pt x="733" y="519"/>
                  </a:lnTo>
                  <a:lnTo>
                    <a:pt x="750" y="545"/>
                  </a:lnTo>
                  <a:lnTo>
                    <a:pt x="764" y="569"/>
                  </a:lnTo>
                  <a:lnTo>
                    <a:pt x="775" y="591"/>
                  </a:lnTo>
                  <a:lnTo>
                    <a:pt x="784" y="612"/>
                  </a:lnTo>
                  <a:lnTo>
                    <a:pt x="790" y="630"/>
                  </a:lnTo>
                  <a:lnTo>
                    <a:pt x="793" y="647"/>
                  </a:lnTo>
                  <a:lnTo>
                    <a:pt x="794" y="654"/>
                  </a:lnTo>
                  <a:lnTo>
                    <a:pt x="794" y="661"/>
                  </a:lnTo>
                  <a:lnTo>
                    <a:pt x="793" y="667"/>
                  </a:lnTo>
                  <a:lnTo>
                    <a:pt x="791" y="673"/>
                  </a:lnTo>
                  <a:lnTo>
                    <a:pt x="789" y="678"/>
                  </a:lnTo>
                  <a:lnTo>
                    <a:pt x="784" y="682"/>
                  </a:lnTo>
                  <a:lnTo>
                    <a:pt x="784" y="682"/>
                  </a:lnTo>
                  <a:lnTo>
                    <a:pt x="781" y="686"/>
                  </a:lnTo>
                  <a:lnTo>
                    <a:pt x="777" y="688"/>
                  </a:lnTo>
                  <a:lnTo>
                    <a:pt x="773" y="690"/>
                  </a:lnTo>
                  <a:lnTo>
                    <a:pt x="767" y="691"/>
                  </a:lnTo>
                  <a:lnTo>
                    <a:pt x="756" y="692"/>
                  </a:lnTo>
                  <a:lnTo>
                    <a:pt x="743" y="692"/>
                  </a:lnTo>
                  <a:lnTo>
                    <a:pt x="743" y="692"/>
                  </a:lnTo>
                  <a:lnTo>
                    <a:pt x="729" y="705"/>
                  </a:lnTo>
                  <a:lnTo>
                    <a:pt x="715" y="717"/>
                  </a:lnTo>
                  <a:lnTo>
                    <a:pt x="715" y="717"/>
                  </a:lnTo>
                  <a:lnTo>
                    <a:pt x="729" y="720"/>
                  </a:lnTo>
                  <a:lnTo>
                    <a:pt x="743" y="722"/>
                  </a:lnTo>
                  <a:lnTo>
                    <a:pt x="756" y="723"/>
                  </a:lnTo>
                  <a:lnTo>
                    <a:pt x="767" y="722"/>
                  </a:lnTo>
                  <a:lnTo>
                    <a:pt x="779" y="720"/>
                  </a:lnTo>
                  <a:lnTo>
                    <a:pt x="789" y="716"/>
                  </a:lnTo>
                  <a:lnTo>
                    <a:pt x="798" y="710"/>
                  </a:lnTo>
                  <a:lnTo>
                    <a:pt x="807" y="703"/>
                  </a:lnTo>
                  <a:lnTo>
                    <a:pt x="807" y="703"/>
                  </a:lnTo>
                  <a:lnTo>
                    <a:pt x="812" y="695"/>
                  </a:lnTo>
                  <a:lnTo>
                    <a:pt x="818" y="687"/>
                  </a:lnTo>
                  <a:lnTo>
                    <a:pt x="821" y="678"/>
                  </a:lnTo>
                  <a:lnTo>
                    <a:pt x="823" y="668"/>
                  </a:lnTo>
                  <a:lnTo>
                    <a:pt x="824" y="658"/>
                  </a:lnTo>
                  <a:lnTo>
                    <a:pt x="823" y="647"/>
                  </a:lnTo>
                  <a:lnTo>
                    <a:pt x="822" y="635"/>
                  </a:lnTo>
                  <a:lnTo>
                    <a:pt x="820" y="623"/>
                  </a:lnTo>
                  <a:lnTo>
                    <a:pt x="816" y="610"/>
                  </a:lnTo>
                  <a:lnTo>
                    <a:pt x="811" y="598"/>
                  </a:lnTo>
                  <a:lnTo>
                    <a:pt x="806" y="585"/>
                  </a:lnTo>
                  <a:lnTo>
                    <a:pt x="799" y="571"/>
                  </a:lnTo>
                  <a:lnTo>
                    <a:pt x="784" y="543"/>
                  </a:lnTo>
                  <a:lnTo>
                    <a:pt x="766" y="515"/>
                  </a:lnTo>
                  <a:lnTo>
                    <a:pt x="746" y="486"/>
                  </a:lnTo>
                  <a:lnTo>
                    <a:pt x="724" y="457"/>
                  </a:lnTo>
                  <a:lnTo>
                    <a:pt x="701" y="428"/>
                  </a:lnTo>
                  <a:lnTo>
                    <a:pt x="677" y="400"/>
                  </a:lnTo>
                  <a:lnTo>
                    <a:pt x="653" y="372"/>
                  </a:lnTo>
                  <a:lnTo>
                    <a:pt x="629" y="347"/>
                  </a:lnTo>
                  <a:lnTo>
                    <a:pt x="604" y="323"/>
                  </a:lnTo>
                  <a:lnTo>
                    <a:pt x="582" y="300"/>
                  </a:lnTo>
                  <a:lnTo>
                    <a:pt x="582" y="300"/>
                  </a:lnTo>
                  <a:close/>
                  <a:moveTo>
                    <a:pt x="851" y="435"/>
                  </a:moveTo>
                  <a:lnTo>
                    <a:pt x="851" y="435"/>
                  </a:lnTo>
                  <a:lnTo>
                    <a:pt x="850" y="454"/>
                  </a:lnTo>
                  <a:lnTo>
                    <a:pt x="848" y="473"/>
                  </a:lnTo>
                  <a:lnTo>
                    <a:pt x="848" y="473"/>
                  </a:lnTo>
                  <a:lnTo>
                    <a:pt x="856" y="480"/>
                  </a:lnTo>
                  <a:lnTo>
                    <a:pt x="864" y="487"/>
                  </a:lnTo>
                  <a:lnTo>
                    <a:pt x="870" y="495"/>
                  </a:lnTo>
                  <a:lnTo>
                    <a:pt x="876" y="502"/>
                  </a:lnTo>
                  <a:lnTo>
                    <a:pt x="879" y="510"/>
                  </a:lnTo>
                  <a:lnTo>
                    <a:pt x="881" y="516"/>
                  </a:lnTo>
                  <a:lnTo>
                    <a:pt x="882" y="523"/>
                  </a:lnTo>
                  <a:lnTo>
                    <a:pt x="881" y="529"/>
                  </a:lnTo>
                  <a:lnTo>
                    <a:pt x="881" y="529"/>
                  </a:lnTo>
                  <a:lnTo>
                    <a:pt x="879" y="534"/>
                  </a:lnTo>
                  <a:lnTo>
                    <a:pt x="876" y="540"/>
                  </a:lnTo>
                  <a:lnTo>
                    <a:pt x="870" y="545"/>
                  </a:lnTo>
                  <a:lnTo>
                    <a:pt x="865" y="549"/>
                  </a:lnTo>
                  <a:lnTo>
                    <a:pt x="857" y="554"/>
                  </a:lnTo>
                  <a:lnTo>
                    <a:pt x="849" y="557"/>
                  </a:lnTo>
                  <a:lnTo>
                    <a:pt x="839" y="560"/>
                  </a:lnTo>
                  <a:lnTo>
                    <a:pt x="828" y="563"/>
                  </a:lnTo>
                  <a:lnTo>
                    <a:pt x="828" y="563"/>
                  </a:lnTo>
                  <a:lnTo>
                    <a:pt x="835" y="577"/>
                  </a:lnTo>
                  <a:lnTo>
                    <a:pt x="841" y="591"/>
                  </a:lnTo>
                  <a:lnTo>
                    <a:pt x="841" y="591"/>
                  </a:lnTo>
                  <a:lnTo>
                    <a:pt x="854" y="588"/>
                  </a:lnTo>
                  <a:lnTo>
                    <a:pt x="866" y="583"/>
                  </a:lnTo>
                  <a:lnTo>
                    <a:pt x="877" y="577"/>
                  </a:lnTo>
                  <a:lnTo>
                    <a:pt x="886" y="571"/>
                  </a:lnTo>
                  <a:lnTo>
                    <a:pt x="895" y="563"/>
                  </a:lnTo>
                  <a:lnTo>
                    <a:pt x="901" y="555"/>
                  </a:lnTo>
                  <a:lnTo>
                    <a:pt x="907" y="546"/>
                  </a:lnTo>
                  <a:lnTo>
                    <a:pt x="910" y="535"/>
                  </a:lnTo>
                  <a:lnTo>
                    <a:pt x="910" y="535"/>
                  </a:lnTo>
                  <a:lnTo>
                    <a:pt x="912" y="525"/>
                  </a:lnTo>
                  <a:lnTo>
                    <a:pt x="911" y="512"/>
                  </a:lnTo>
                  <a:lnTo>
                    <a:pt x="908" y="499"/>
                  </a:lnTo>
                  <a:lnTo>
                    <a:pt x="902" y="485"/>
                  </a:lnTo>
                  <a:lnTo>
                    <a:pt x="894" y="472"/>
                  </a:lnTo>
                  <a:lnTo>
                    <a:pt x="882" y="459"/>
                  </a:lnTo>
                  <a:lnTo>
                    <a:pt x="868" y="446"/>
                  </a:lnTo>
                  <a:lnTo>
                    <a:pt x="851" y="435"/>
                  </a:lnTo>
                  <a:lnTo>
                    <a:pt x="851" y="435"/>
                  </a:lnTo>
                  <a:close/>
                  <a:moveTo>
                    <a:pt x="615" y="33"/>
                  </a:moveTo>
                  <a:lnTo>
                    <a:pt x="615" y="33"/>
                  </a:lnTo>
                  <a:lnTo>
                    <a:pt x="622" y="38"/>
                  </a:lnTo>
                  <a:lnTo>
                    <a:pt x="627" y="44"/>
                  </a:lnTo>
                  <a:lnTo>
                    <a:pt x="631" y="52"/>
                  </a:lnTo>
                  <a:lnTo>
                    <a:pt x="634" y="61"/>
                  </a:lnTo>
                  <a:lnTo>
                    <a:pt x="637" y="73"/>
                  </a:lnTo>
                  <a:lnTo>
                    <a:pt x="639" y="85"/>
                  </a:lnTo>
                  <a:lnTo>
                    <a:pt x="639" y="99"/>
                  </a:lnTo>
                  <a:lnTo>
                    <a:pt x="639" y="115"/>
                  </a:lnTo>
                  <a:lnTo>
                    <a:pt x="637" y="131"/>
                  </a:lnTo>
                  <a:lnTo>
                    <a:pt x="634" y="149"/>
                  </a:lnTo>
                  <a:lnTo>
                    <a:pt x="631" y="168"/>
                  </a:lnTo>
                  <a:lnTo>
                    <a:pt x="627" y="189"/>
                  </a:lnTo>
                  <a:lnTo>
                    <a:pt x="616" y="232"/>
                  </a:lnTo>
                  <a:lnTo>
                    <a:pt x="602" y="278"/>
                  </a:lnTo>
                  <a:lnTo>
                    <a:pt x="602" y="278"/>
                  </a:lnTo>
                  <a:lnTo>
                    <a:pt x="602" y="279"/>
                  </a:lnTo>
                  <a:lnTo>
                    <a:pt x="602" y="279"/>
                  </a:lnTo>
                  <a:lnTo>
                    <a:pt x="626" y="301"/>
                  </a:lnTo>
                  <a:lnTo>
                    <a:pt x="626" y="301"/>
                  </a:lnTo>
                  <a:lnTo>
                    <a:pt x="642" y="253"/>
                  </a:lnTo>
                  <a:lnTo>
                    <a:pt x="648" y="230"/>
                  </a:lnTo>
                  <a:lnTo>
                    <a:pt x="655" y="206"/>
                  </a:lnTo>
                  <a:lnTo>
                    <a:pt x="659" y="182"/>
                  </a:lnTo>
                  <a:lnTo>
                    <a:pt x="663" y="160"/>
                  </a:lnTo>
                  <a:lnTo>
                    <a:pt x="667" y="138"/>
                  </a:lnTo>
                  <a:lnTo>
                    <a:pt x="669" y="118"/>
                  </a:lnTo>
                  <a:lnTo>
                    <a:pt x="669" y="99"/>
                  </a:lnTo>
                  <a:lnTo>
                    <a:pt x="668" y="80"/>
                  </a:lnTo>
                  <a:lnTo>
                    <a:pt x="666" y="63"/>
                  </a:lnTo>
                  <a:lnTo>
                    <a:pt x="662" y="48"/>
                  </a:lnTo>
                  <a:lnTo>
                    <a:pt x="656" y="34"/>
                  </a:lnTo>
                  <a:lnTo>
                    <a:pt x="653" y="29"/>
                  </a:lnTo>
                  <a:lnTo>
                    <a:pt x="648" y="24"/>
                  </a:lnTo>
                  <a:lnTo>
                    <a:pt x="644" y="18"/>
                  </a:lnTo>
                  <a:lnTo>
                    <a:pt x="639" y="14"/>
                  </a:lnTo>
                  <a:lnTo>
                    <a:pt x="633" y="10"/>
                  </a:lnTo>
                  <a:lnTo>
                    <a:pt x="628" y="6"/>
                  </a:lnTo>
                  <a:lnTo>
                    <a:pt x="628" y="6"/>
                  </a:lnTo>
                  <a:lnTo>
                    <a:pt x="622" y="4"/>
                  </a:lnTo>
                  <a:lnTo>
                    <a:pt x="615" y="2"/>
                  </a:lnTo>
                  <a:lnTo>
                    <a:pt x="609" y="1"/>
                  </a:lnTo>
                  <a:lnTo>
                    <a:pt x="602" y="0"/>
                  </a:lnTo>
                  <a:lnTo>
                    <a:pt x="595" y="0"/>
                  </a:lnTo>
                  <a:lnTo>
                    <a:pt x="588" y="1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58" y="11"/>
                  </a:lnTo>
                  <a:lnTo>
                    <a:pt x="543" y="20"/>
                  </a:lnTo>
                  <a:lnTo>
                    <a:pt x="528" y="32"/>
                  </a:lnTo>
                  <a:lnTo>
                    <a:pt x="513" y="48"/>
                  </a:lnTo>
                  <a:lnTo>
                    <a:pt x="513" y="48"/>
                  </a:lnTo>
                  <a:lnTo>
                    <a:pt x="530" y="50"/>
                  </a:lnTo>
                  <a:lnTo>
                    <a:pt x="548" y="54"/>
                  </a:lnTo>
                  <a:lnTo>
                    <a:pt x="548" y="54"/>
                  </a:lnTo>
                  <a:lnTo>
                    <a:pt x="557" y="47"/>
                  </a:lnTo>
                  <a:lnTo>
                    <a:pt x="566" y="42"/>
                  </a:lnTo>
                  <a:lnTo>
                    <a:pt x="575" y="38"/>
                  </a:lnTo>
                  <a:lnTo>
                    <a:pt x="585" y="34"/>
                  </a:lnTo>
                  <a:lnTo>
                    <a:pt x="594" y="32"/>
                  </a:lnTo>
                  <a:lnTo>
                    <a:pt x="602" y="31"/>
                  </a:lnTo>
                  <a:lnTo>
                    <a:pt x="609" y="32"/>
                  </a:lnTo>
                  <a:lnTo>
                    <a:pt x="615" y="33"/>
                  </a:lnTo>
                  <a:lnTo>
                    <a:pt x="615" y="33"/>
                  </a:lnTo>
                  <a:close/>
                  <a:moveTo>
                    <a:pt x="104" y="411"/>
                  </a:moveTo>
                  <a:lnTo>
                    <a:pt x="155" y="411"/>
                  </a:lnTo>
                  <a:lnTo>
                    <a:pt x="155" y="411"/>
                  </a:lnTo>
                  <a:lnTo>
                    <a:pt x="138" y="399"/>
                  </a:lnTo>
                  <a:lnTo>
                    <a:pt x="123" y="387"/>
                  </a:lnTo>
                  <a:lnTo>
                    <a:pt x="110" y="376"/>
                  </a:lnTo>
                  <a:lnTo>
                    <a:pt x="101" y="365"/>
                  </a:lnTo>
                  <a:lnTo>
                    <a:pt x="92" y="354"/>
                  </a:lnTo>
                  <a:lnTo>
                    <a:pt x="88" y="343"/>
                  </a:lnTo>
                  <a:lnTo>
                    <a:pt x="87" y="339"/>
                  </a:lnTo>
                  <a:lnTo>
                    <a:pt x="86" y="334"/>
                  </a:lnTo>
                  <a:lnTo>
                    <a:pt x="86" y="329"/>
                  </a:lnTo>
                  <a:lnTo>
                    <a:pt x="87" y="324"/>
                  </a:lnTo>
                  <a:lnTo>
                    <a:pt x="87" y="324"/>
                  </a:lnTo>
                  <a:lnTo>
                    <a:pt x="90" y="317"/>
                  </a:lnTo>
                  <a:lnTo>
                    <a:pt x="95" y="309"/>
                  </a:lnTo>
                  <a:lnTo>
                    <a:pt x="103" y="304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21" y="279"/>
                  </a:lnTo>
                  <a:lnTo>
                    <a:pt x="129" y="261"/>
                  </a:lnTo>
                  <a:lnTo>
                    <a:pt x="129" y="261"/>
                  </a:lnTo>
                  <a:lnTo>
                    <a:pt x="116" y="265"/>
                  </a:lnTo>
                  <a:lnTo>
                    <a:pt x="103" y="269"/>
                  </a:lnTo>
                  <a:lnTo>
                    <a:pt x="92" y="275"/>
                  </a:lnTo>
                  <a:lnTo>
                    <a:pt x="81" y="281"/>
                  </a:lnTo>
                  <a:lnTo>
                    <a:pt x="73" y="289"/>
                  </a:lnTo>
                  <a:lnTo>
                    <a:pt x="66" y="297"/>
                  </a:lnTo>
                  <a:lnTo>
                    <a:pt x="61" y="307"/>
                  </a:lnTo>
                  <a:lnTo>
                    <a:pt x="57" y="317"/>
                  </a:lnTo>
                  <a:lnTo>
                    <a:pt x="57" y="317"/>
                  </a:lnTo>
                  <a:lnTo>
                    <a:pt x="56" y="329"/>
                  </a:lnTo>
                  <a:lnTo>
                    <a:pt x="56" y="341"/>
                  </a:lnTo>
                  <a:lnTo>
                    <a:pt x="59" y="353"/>
                  </a:lnTo>
                  <a:lnTo>
                    <a:pt x="64" y="365"/>
                  </a:lnTo>
                  <a:lnTo>
                    <a:pt x="72" y="377"/>
                  </a:lnTo>
                  <a:lnTo>
                    <a:pt x="80" y="388"/>
                  </a:lnTo>
                  <a:lnTo>
                    <a:pt x="91" y="399"/>
                  </a:lnTo>
                  <a:lnTo>
                    <a:pt x="104" y="411"/>
                  </a:lnTo>
                  <a:lnTo>
                    <a:pt x="104" y="411"/>
                  </a:lnTo>
                  <a:close/>
                  <a:moveTo>
                    <a:pt x="547" y="580"/>
                  </a:moveTo>
                  <a:lnTo>
                    <a:pt x="547" y="580"/>
                  </a:lnTo>
                  <a:lnTo>
                    <a:pt x="597" y="589"/>
                  </a:lnTo>
                  <a:lnTo>
                    <a:pt x="648" y="595"/>
                  </a:lnTo>
                  <a:lnTo>
                    <a:pt x="674" y="599"/>
                  </a:lnTo>
                  <a:lnTo>
                    <a:pt x="699" y="600"/>
                  </a:lnTo>
                  <a:lnTo>
                    <a:pt x="723" y="602"/>
                  </a:lnTo>
                  <a:lnTo>
                    <a:pt x="747" y="602"/>
                  </a:lnTo>
                  <a:lnTo>
                    <a:pt x="747" y="602"/>
                  </a:lnTo>
                  <a:lnTo>
                    <a:pt x="739" y="587"/>
                  </a:lnTo>
                  <a:lnTo>
                    <a:pt x="731" y="571"/>
                  </a:lnTo>
                  <a:lnTo>
                    <a:pt x="731" y="571"/>
                  </a:lnTo>
                  <a:lnTo>
                    <a:pt x="689" y="570"/>
                  </a:lnTo>
                  <a:lnTo>
                    <a:pt x="645" y="565"/>
                  </a:lnTo>
                  <a:lnTo>
                    <a:pt x="598" y="559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7" y="550"/>
                  </a:lnTo>
                  <a:lnTo>
                    <a:pt x="547" y="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srgbClr val="3C3C3C"/>
                </a:solidFill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467556" y="3530977"/>
            <a:ext cx="771435" cy="3166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>
              <a:spcBef>
                <a:spcPts val="600"/>
              </a:spcBef>
            </a:pPr>
            <a:r>
              <a:rPr lang="ru-RU" sz="800" dirty="0">
                <a:solidFill>
                  <a:srgbClr val="3C3C3C"/>
                </a:solidFill>
              </a:rPr>
              <a:t>Машинное обучение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211052" y="3530978"/>
            <a:ext cx="799365" cy="3166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>
              <a:spcBef>
                <a:spcPts val="600"/>
              </a:spcBef>
            </a:pPr>
            <a:r>
              <a:rPr lang="ru-RU" sz="800" dirty="0">
                <a:solidFill>
                  <a:srgbClr val="3C3C3C"/>
                </a:solidFill>
              </a:rPr>
              <a:t>Обученный алгоритм</a:t>
            </a:r>
          </a:p>
        </p:txBody>
      </p:sp>
      <p:sp>
        <p:nvSpPr>
          <p:cNvPr id="115" name="Стрелка вправо 114"/>
          <p:cNvSpPr/>
          <p:nvPr/>
        </p:nvSpPr>
        <p:spPr>
          <a:xfrm>
            <a:off x="1169598" y="3524606"/>
            <a:ext cx="149344" cy="316641"/>
          </a:xfrm>
          <a:prstGeom prst="rightArrow">
            <a:avLst>
              <a:gd name="adj1" fmla="val 65489"/>
              <a:gd name="adj2" fmla="val 7407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>
              <a:spcBef>
                <a:spcPts val="600"/>
              </a:spcBef>
            </a:pPr>
            <a:endParaRPr lang="ru-RU" sz="1700" dirty="0">
              <a:solidFill>
                <a:srgbClr val="3C3C3C"/>
              </a:solidFill>
            </a:endParaRPr>
          </a:p>
        </p:txBody>
      </p:sp>
      <p:cxnSp>
        <p:nvCxnSpPr>
          <p:cNvPr id="116" name="Соединительная линия уступом 115"/>
          <p:cNvCxnSpPr/>
          <p:nvPr/>
        </p:nvCxnSpPr>
        <p:spPr>
          <a:xfrm rot="10800000" flipV="1">
            <a:off x="471725" y="1974982"/>
            <a:ext cx="8329" cy="1396226"/>
          </a:xfrm>
          <a:prstGeom prst="bentConnector3">
            <a:avLst>
              <a:gd name="adj1" fmla="val 1708512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0800000">
            <a:off x="475889" y="3753476"/>
            <a:ext cx="8327" cy="414739"/>
          </a:xfrm>
          <a:prstGeom prst="bentConnector3">
            <a:avLst>
              <a:gd name="adj1" fmla="val 1830071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965833" y="3524978"/>
            <a:ext cx="816019" cy="32264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rtlCol="0" anchor="ctr"/>
          <a:lstStyle/>
          <a:p>
            <a:pPr marL="71997" algn="ctr" defTabSz="685783">
              <a:spcBef>
                <a:spcPts val="600"/>
              </a:spcBef>
            </a:pPr>
            <a:r>
              <a:rPr lang="ru-RU" sz="800" dirty="0">
                <a:solidFill>
                  <a:srgbClr val="FFFFFF"/>
                </a:solidFill>
              </a:rPr>
              <a:t>Предсказание литологии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1914054" y="3530978"/>
            <a:ext cx="149344" cy="316641"/>
          </a:xfrm>
          <a:prstGeom prst="rightArrow">
            <a:avLst>
              <a:gd name="adj1" fmla="val 65489"/>
              <a:gd name="adj2" fmla="val 7407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>
              <a:spcBef>
                <a:spcPts val="600"/>
              </a:spcBef>
            </a:pPr>
            <a:endParaRPr lang="ru-RU" sz="1700" dirty="0">
              <a:solidFill>
                <a:srgbClr val="3C3C3C"/>
              </a:solidFill>
            </a:endParaRPr>
          </a:p>
        </p:txBody>
      </p:sp>
      <p:cxnSp>
        <p:nvCxnSpPr>
          <p:cNvPr id="120" name="Соединительная линия уступом 119"/>
          <p:cNvCxnSpPr>
            <a:stCxn id="118" idx="3"/>
          </p:cNvCxnSpPr>
          <p:nvPr/>
        </p:nvCxnSpPr>
        <p:spPr>
          <a:xfrm flipH="1">
            <a:off x="2010415" y="3686295"/>
            <a:ext cx="771434" cy="481912"/>
          </a:xfrm>
          <a:prstGeom prst="bentConnector3">
            <a:avLst>
              <a:gd name="adj1" fmla="val -1317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870102" y="3300831"/>
            <a:ext cx="3023077" cy="126330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96" tIns="45718" rIns="35998" bIns="45718" rtlCol="0" anchor="t"/>
          <a:lstStyle/>
          <a:p>
            <a:pPr defTabSz="685783">
              <a:spcBef>
                <a:spcPts val="600"/>
              </a:spcBef>
            </a:pPr>
            <a:r>
              <a:rPr lang="ru-RU" sz="1200" b="1" dirty="0">
                <a:solidFill>
                  <a:srgbClr val="0070BA"/>
                </a:solidFill>
              </a:rPr>
              <a:t>Технологические партнеры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25570" y="2035648"/>
            <a:ext cx="3134562" cy="2555108"/>
            <a:chOff x="3486101" y="2722490"/>
            <a:chExt cx="4179416" cy="340681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2" t="1242" r="18751" b="1032"/>
            <a:stretch/>
          </p:blipFill>
          <p:spPr bwMode="auto">
            <a:xfrm flipH="1">
              <a:off x="4007767" y="2722490"/>
              <a:ext cx="3491017" cy="340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8872" r="16851" b="2297"/>
            <a:stretch/>
          </p:blipFill>
          <p:spPr>
            <a:xfrm rot="12907731">
              <a:off x="3486101" y="4250570"/>
              <a:ext cx="4179416" cy="260600"/>
            </a:xfrm>
            <a:prstGeom prst="rect">
              <a:avLst/>
            </a:prstGeom>
          </p:spPr>
        </p:pic>
        <p:cxnSp>
          <p:nvCxnSpPr>
            <p:cNvPr id="39" name="Прямая со стрелкой 38"/>
            <p:cNvCxnSpPr/>
            <p:nvPr/>
          </p:nvCxnSpPr>
          <p:spPr>
            <a:xfrm>
              <a:off x="5310786" y="4678593"/>
              <a:ext cx="1680313" cy="119256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124985" y="4425893"/>
              <a:ext cx="391721" cy="505396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853736" y="5618984"/>
              <a:ext cx="391721" cy="505396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4"/>
            <p:cNvSpPr txBox="1"/>
            <p:nvPr/>
          </p:nvSpPr>
          <p:spPr>
            <a:xfrm>
              <a:off x="5852741" y="3559145"/>
              <a:ext cx="1550749" cy="455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defTabSz="685783"/>
              <a:r>
                <a:rPr lang="el-GR" sz="1800" i="1" dirty="0" smtClean="0">
                  <a:latin typeface="Arial"/>
                </a:rPr>
                <a:t>γ</a:t>
              </a:r>
              <a:r>
                <a:rPr lang="ru-RU" sz="1800" i="1" dirty="0" smtClean="0">
                  <a:latin typeface="Arial"/>
                </a:rPr>
                <a:t>-</a:t>
              </a:r>
              <a:r>
                <a:rPr lang="ru-RU" sz="1800" dirty="0" smtClean="0">
                  <a:latin typeface="Arial"/>
                </a:rPr>
                <a:t>Датчик</a:t>
              </a:r>
              <a:endParaRPr lang="ru-RU" sz="1800" dirty="0">
                <a:latin typeface="Arial"/>
              </a:endParaRPr>
            </a:p>
          </p:txBody>
        </p:sp>
        <p:sp>
          <p:nvSpPr>
            <p:cNvPr id="34" name="TextBox 71"/>
            <p:cNvSpPr txBox="1"/>
            <p:nvPr/>
          </p:nvSpPr>
          <p:spPr>
            <a:xfrm>
              <a:off x="4069676" y="5042691"/>
              <a:ext cx="301651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defTabSz="685783"/>
              <a:r>
                <a:rPr lang="en-US" sz="3200" b="1" dirty="0">
                  <a:solidFill>
                    <a:srgbClr val="004077">
                      <a:lumMod val="40000"/>
                      <a:lumOff val="60000"/>
                    </a:srgbClr>
                  </a:solidFill>
                </a:rPr>
                <a:t>17</a:t>
              </a:r>
              <a:r>
                <a:rPr lang="ru-RU" sz="2800" b="1" dirty="0">
                  <a:solidFill>
                    <a:srgbClr val="004077">
                      <a:lumMod val="40000"/>
                      <a:lumOff val="60000"/>
                    </a:srgbClr>
                  </a:solidFill>
                </a:rPr>
                <a:t>м</a:t>
              </a:r>
            </a:p>
            <a:p>
              <a:pPr defTabSz="685783"/>
              <a:r>
                <a:rPr lang="ru-RU" sz="1800" dirty="0" smtClean="0">
                  <a:solidFill>
                    <a:srgbClr val="004077">
                      <a:lumMod val="40000"/>
                      <a:lumOff val="60000"/>
                    </a:srgbClr>
                  </a:solidFill>
                  <a:latin typeface="Arial"/>
                </a:rPr>
                <a:t>«невидимая зона»</a:t>
              </a:r>
              <a:endParaRPr lang="ru-RU" dirty="0">
                <a:solidFill>
                  <a:srgbClr val="004077">
                    <a:lumMod val="40000"/>
                    <a:lumOff val="60000"/>
                  </a:srgbClr>
                </a:solidFill>
                <a:latin typeface="Arial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628134" y="3867970"/>
              <a:ext cx="535566" cy="416552"/>
            </a:xfrm>
            <a:custGeom>
              <a:avLst/>
              <a:gdLst>
                <a:gd name="connsiteX0" fmla="*/ 116602 w 276161"/>
                <a:gd name="connsiteY0" fmla="*/ 24548 h 214792"/>
                <a:gd name="connsiteX1" fmla="*/ 0 w 276161"/>
                <a:gd name="connsiteY1" fmla="*/ 214792 h 214792"/>
                <a:gd name="connsiteX2" fmla="*/ 276161 w 276161"/>
                <a:gd name="connsiteY2" fmla="*/ 0 h 214792"/>
                <a:gd name="connsiteX3" fmla="*/ 116602 w 276161"/>
                <a:gd name="connsiteY3" fmla="*/ 24548 h 21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161" h="214792">
                  <a:moveTo>
                    <a:pt x="116602" y="24548"/>
                  </a:moveTo>
                  <a:lnTo>
                    <a:pt x="0" y="214792"/>
                  </a:lnTo>
                  <a:lnTo>
                    <a:pt x="276161" y="0"/>
                  </a:lnTo>
                  <a:lnTo>
                    <a:pt x="116602" y="245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783"/>
              <a:endParaRPr lang="ru-RU" sz="900" b="1" dirty="0">
                <a:solidFill>
                  <a:srgbClr val="3C3C3C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777482" y="3054536"/>
              <a:ext cx="227125" cy="410468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Bef>
                  <a:spcPts val="450"/>
                </a:spcBef>
              </a:pPr>
              <a:endParaRPr lang="ru-RU" sz="900" dirty="0">
                <a:solidFill>
                  <a:srgbClr val="3C3C3C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37672"/>
            <a:ext cx="793262" cy="317304"/>
          </a:xfrm>
          <a:prstGeom prst="rect">
            <a:avLst/>
          </a:prstGeom>
        </p:spPr>
      </p:pic>
      <p:pic>
        <p:nvPicPr>
          <p:cNvPr id="45" name="Picture 6" descr="I:\My Pictures\Сколтех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430"/>
          <a:stretch/>
        </p:blipFill>
        <p:spPr bwMode="auto">
          <a:xfrm>
            <a:off x="7128656" y="3740631"/>
            <a:ext cx="1764537" cy="3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OBbkZQWybTX.prTbV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mNLXehTF2C8xMTo0cq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WrADADQMiuQ6X5ghG.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yqErGSLGOOrqNaFuP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Mes7X9Tv2b5bJo3mUQ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DhpS.wTv65VLlJN9JR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qP.bUQhSF1q2FEDw4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Xgx11S06u5Jj6sLRq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eSMZw8kWMvLHbCZv3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grOiNR0.TcB6sjNtG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e3Yh0X0k.kWdUqdJyH.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e3Yh0X0k.kWdUqdJyH.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vaWuTVEES61xTijBgB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bbZo5DTEqhNsMbY9Ly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lBxcPfgkqG3S6IQ1Q5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pn_speech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800"/>
          </a:spcBef>
          <a:defRPr sz="2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eliosCondBlack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3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4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5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6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!АТ - ЭИ - 17.08.2016</Template>
  <TotalTime>28336</TotalTime>
  <Words>1472</Words>
  <Application>Microsoft Office PowerPoint</Application>
  <PresentationFormat>Экран (16:9)</PresentationFormat>
  <Paragraphs>327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Arial</vt:lpstr>
      <vt:lpstr>Arial Narrow</vt:lpstr>
      <vt:lpstr>Calibri</vt:lpstr>
      <vt:lpstr>DINCyr-Regular</vt:lpstr>
      <vt:lpstr>HeliosCond</vt:lpstr>
      <vt:lpstr>HeliosCondBlack</vt:lpstr>
      <vt:lpstr>HeliosCondC</vt:lpstr>
      <vt:lpstr>HelvNeue Light for IBM</vt:lpstr>
      <vt:lpstr>Wingdings</vt:lpstr>
      <vt:lpstr>gpn_report</vt:lpstr>
      <vt:lpstr>gpn_speech</vt:lpstr>
      <vt:lpstr>1_gpn_report</vt:lpstr>
      <vt:lpstr>6_gpn_report</vt:lpstr>
      <vt:lpstr>Тема Office</vt:lpstr>
      <vt:lpstr>3_gpn_report</vt:lpstr>
      <vt:lpstr>4_gpn_report</vt:lpstr>
      <vt:lpstr>5_gpn_report</vt:lpstr>
      <vt:lpstr>think-cell Slide</vt:lpstr>
      <vt:lpstr>НАЦИОНАЛЬНЫЙ НЕФТЕГАЗОВЫЙ ФОРУМ – 2018  ВЫСТАВКА НЕФТЕГАЗ – 2018   «Отраслевые кластеры, технопарки, инжиниринговые центры и особые экономические зоны»  17-19 апреля 2018г </vt:lpstr>
      <vt:lpstr>Презентация PowerPoint</vt:lpstr>
      <vt:lpstr>Технологическая стратегия ПАО «Газпром нефть» Приоритеты и основные показатели</vt:lpstr>
      <vt:lpstr>Презентация PowerPoint</vt:lpstr>
      <vt:lpstr>Презентация PowerPoint</vt:lpstr>
      <vt:lpstr>ПАО «Газпром нефть» эффективно задействует науку и производство страны     70% проектов реализуются в партнерствах с инновационным окружением</vt:lpstr>
      <vt:lpstr>Иерархия взаимодействия с партнерами</vt:lpstr>
      <vt:lpstr>Презентация PowerPoint</vt:lpstr>
      <vt:lpstr>Презентация PowerPoint</vt:lpstr>
      <vt:lpstr>Сотрудничество с ИЦ МФТИ Проект по созданию симулятора оптимальной системы трещин (РОСТ МГРП)</vt:lpstr>
      <vt:lpstr>Стратегия взаимодействия ПАО «Газпромнефть» и «Wintershall» Взаимное развитие компетенций обеих сторон</vt:lpstr>
      <vt:lpstr>Консорциум по изучению и разработке карбонатных залежей Совместное решение задач с ВИНК</vt:lpstr>
      <vt:lpstr>Долгосрочные проекты сотрудничества:  «Настройка» ключевых компетенций ВУЗов для решения технологических вызовов</vt:lpstr>
      <vt:lpstr>Презентация PowerPoint</vt:lpstr>
      <vt:lpstr>Национальный проект «Бажен» Пример уникальной инициативы в российской нефтегазовой индустрии</vt:lpstr>
      <vt:lpstr>Финальный слайд: Наука – Технологии – Бизнес </vt:lpstr>
      <vt:lpstr>Спасибо за внимание!</vt:lpstr>
    </vt:vector>
  </TitlesOfParts>
  <Company>NTC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Kasyanenko.AA</dc:creator>
  <cp:lastModifiedBy>Жуков Владислав Вячеславович</cp:lastModifiedBy>
  <cp:revision>688</cp:revision>
  <cp:lastPrinted>2018-04-12T05:21:54Z</cp:lastPrinted>
  <dcterms:created xsi:type="dcterms:W3CDTF">2016-08-23T14:54:05Z</dcterms:created>
  <dcterms:modified xsi:type="dcterms:W3CDTF">2018-04-16T08:40:51Z</dcterms:modified>
</cp:coreProperties>
</file>