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9" r:id="rId1"/>
    <p:sldMasterId id="2147483741" r:id="rId2"/>
    <p:sldMasterId id="2147483853" r:id="rId3"/>
    <p:sldMasterId id="2147483913" r:id="rId4"/>
    <p:sldMasterId id="2147483934" r:id="rId5"/>
    <p:sldMasterId id="2147483958" r:id="rId6"/>
    <p:sldMasterId id="2147483978" r:id="rId7"/>
  </p:sldMasterIdLst>
  <p:notesMasterIdLst>
    <p:notesMasterId r:id="rId29"/>
  </p:notesMasterIdLst>
  <p:handoutMasterIdLst>
    <p:handoutMasterId r:id="rId30"/>
  </p:handoutMasterIdLst>
  <p:sldIdLst>
    <p:sldId id="1950" r:id="rId8"/>
    <p:sldId id="1999" r:id="rId9"/>
    <p:sldId id="1957" r:id="rId10"/>
    <p:sldId id="2003" r:id="rId11"/>
    <p:sldId id="1935" r:id="rId12"/>
    <p:sldId id="1956" r:id="rId13"/>
    <p:sldId id="1951" r:id="rId14"/>
    <p:sldId id="1955" r:id="rId15"/>
    <p:sldId id="1974" r:id="rId16"/>
    <p:sldId id="2000" r:id="rId17"/>
    <p:sldId id="1953" r:id="rId18"/>
    <p:sldId id="1954" r:id="rId19"/>
    <p:sldId id="1960" r:id="rId20"/>
    <p:sldId id="1963" r:id="rId21"/>
    <p:sldId id="2001" r:id="rId22"/>
    <p:sldId id="1994" r:id="rId23"/>
    <p:sldId id="1995" r:id="rId24"/>
    <p:sldId id="2002" r:id="rId25"/>
    <p:sldId id="1973" r:id="rId26"/>
    <p:sldId id="1975" r:id="rId27"/>
    <p:sldId id="1947" r:id="rId28"/>
  </p:sldIdLst>
  <p:sldSz cx="9144000" cy="5143500" type="screen16x9"/>
  <p:notesSz cx="6858000" cy="9144000"/>
  <p:embeddedFontLst>
    <p:embeddedFont>
      <p:font typeface="굴림" pitchFamily="34" charset="-127"/>
      <p:regular r:id="rId31"/>
    </p:embeddedFont>
    <p:embeddedFont>
      <p:font typeface="Malgun Gothic" pitchFamily="34" charset="-127"/>
      <p:regular r:id="rId32"/>
      <p:bold r:id="rId33"/>
    </p:embeddedFont>
    <p:embeddedFont>
      <p:font typeface="Tahoma" pitchFamily="34" charset="0"/>
      <p:regular r:id="rId34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삼성고딕 XB" charset="-127"/>
      <p:regular r:id="rId4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B2546"/>
    <a:srgbClr val="0066FF"/>
    <a:srgbClr val="3043FA"/>
    <a:srgbClr val="5DB530"/>
    <a:srgbClr val="0099FF"/>
    <a:srgbClr val="BC3639"/>
    <a:srgbClr val="9D2D30"/>
    <a:srgbClr val="984132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93" autoAdjust="0"/>
    <p:restoredTop sz="99125" autoAdjust="0"/>
  </p:normalViewPr>
  <p:slideViewPr>
    <p:cSldViewPr>
      <p:cViewPr>
        <p:scale>
          <a:sx n="106" d="100"/>
          <a:sy n="106" d="100"/>
        </p:scale>
        <p:origin x="-552" y="-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804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C350D-E186-4CE4-AB0D-2A705FCEAFC7}" type="datetimeFigureOut">
              <a:rPr lang="ko-KR" altLang="en-US" smtClean="0"/>
              <a:pPr/>
              <a:t>2017-05-11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85857-775F-4F28-B04F-4F1F179F48E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5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8A7AD-4E83-475D-BBF6-ABAA0F764BD0}" type="datetimeFigureOut">
              <a:rPr lang="ko-KR" altLang="en-US" smtClean="0"/>
              <a:pPr/>
              <a:t>2017-05-11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43074-A408-468A-A49F-530D40761CC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04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3" y="1597839"/>
            <a:ext cx="7772400" cy="1102519"/>
          </a:xfrm>
          <a:prstGeom prst="rect">
            <a:avLst/>
          </a:prstGeom>
        </p:spPr>
        <p:txBody>
          <a:bodyPr lIns="91395" tIns="45697" rIns="91395" bIns="45697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395" tIns="45697" rIns="91395" bIns="45697"/>
          <a:lstStyle>
            <a:lvl1pPr marL="0" indent="0" algn="ctr">
              <a:buNone/>
              <a:defRPr/>
            </a:lvl1pPr>
            <a:lvl2pPr marL="456975" indent="0" algn="ctr">
              <a:buNone/>
              <a:defRPr/>
            </a:lvl2pPr>
            <a:lvl3pPr marL="913950" indent="0" algn="ctr">
              <a:buNone/>
              <a:defRPr/>
            </a:lvl3pPr>
            <a:lvl4pPr marL="1370925" indent="0" algn="ctr">
              <a:buNone/>
              <a:defRPr/>
            </a:lvl4pPr>
            <a:lvl5pPr marL="1827900" indent="0" algn="ctr">
              <a:buNone/>
              <a:defRPr/>
            </a:lvl5pPr>
            <a:lvl6pPr marL="2284874" indent="0" algn="ctr">
              <a:buNone/>
              <a:defRPr/>
            </a:lvl6pPr>
            <a:lvl7pPr marL="2741850" indent="0" algn="ctr">
              <a:buNone/>
              <a:defRPr/>
            </a:lvl7pPr>
            <a:lvl8pPr marL="3198824" indent="0" algn="ctr">
              <a:buNone/>
              <a:defRPr/>
            </a:lvl8pPr>
            <a:lvl9pPr marL="36558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3862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5" tIns="45697" rIns="91395" bIns="45697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395" tIns="45697" rIns="91395" bIns="45697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2634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39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51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cxnSp>
        <p:nvCxnSpPr>
          <p:cNvPr id="33" name="직선 연결선 32"/>
          <p:cNvCxnSpPr/>
          <p:nvPr userDrawn="1"/>
        </p:nvCxnSpPr>
        <p:spPr>
          <a:xfrm>
            <a:off x="2777343" y="3076855"/>
            <a:ext cx="63666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39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51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cxnSp>
        <p:nvCxnSpPr>
          <p:cNvPr id="33" name="직선 연결선 32"/>
          <p:cNvCxnSpPr/>
          <p:nvPr userDrawn="1"/>
        </p:nvCxnSpPr>
        <p:spPr>
          <a:xfrm>
            <a:off x="2777343" y="3076855"/>
            <a:ext cx="63666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  <p:sp>
        <p:nvSpPr>
          <p:cNvPr id="50" name="직사각형 49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51" name="그림 50" descr="samsug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pic>
        <p:nvPicPr>
          <p:cNvPr id="4" name="Picture 2" descr="D:\디스플레이전략마케팅_업무(from20101215)\Project\2013\95\사진\ME95C_003_R_Perspective_Black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23" t="1969" r="13123" b="394"/>
          <a:stretch>
            <a:fillRect/>
          </a:stretch>
        </p:blipFill>
        <p:spPr bwMode="auto">
          <a:xfrm>
            <a:off x="6165716" y="3136773"/>
            <a:ext cx="2654756" cy="1757242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작업\삼성전자 2012전략\PNG\29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72464" y="170138"/>
            <a:ext cx="829692" cy="206757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 userDrawn="1"/>
        </p:nvSpPr>
        <p:spPr>
          <a:xfrm>
            <a:off x="-6731" y="575492"/>
            <a:ext cx="9150733" cy="45590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059" tIns="44030" rIns="88059" bIns="44030" anchor="ctr"/>
          <a:lstStyle/>
          <a:p>
            <a:pPr algn="ctr" defTabSz="880579">
              <a:defRPr/>
            </a:pPr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22943" y="-203897"/>
            <a:ext cx="1321058" cy="559362"/>
          </a:xfrm>
          <a:prstGeom prst="rect">
            <a:avLst/>
          </a:prstGeom>
          <a:noFill/>
        </p:spPr>
        <p:txBody>
          <a:bodyPr wrap="square" lIns="96753" tIns="48376" rIns="96753" bIns="48376" rtlCol="0" anchor="ctr" anchorCtr="0">
            <a:spAutoFit/>
          </a:bodyPr>
          <a:lstStyle/>
          <a:p>
            <a:pPr marL="1680" indent="176373" defTabSz="9938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ko-KR" sz="1500" b="1" i="1" dirty="0" smtClean="0">
                <a:solidFill>
                  <a:srgbClr val="FF0000"/>
                </a:solidFill>
                <a:sym typeface="Wingdings" pitchFamily="2" charset="2"/>
              </a:rPr>
              <a:t>Confidential</a:t>
            </a:r>
            <a:endParaRPr lang="ko-KR" altLang="en-US" sz="1500" b="1" i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33712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6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40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2"/>
            <a:ext cx="984738" cy="265468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4"/>
            <a:ext cx="7363695" cy="1954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2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4"/>
            <a:ext cx="7363695" cy="1954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51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6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  <a:prstGeom prst="rect">
            <a:avLst/>
          </a:prstGeom>
        </p:spPr>
        <p:txBody>
          <a:bodyPr vert="eaVert" lIns="91395" tIns="45697" rIns="91395" bIns="45697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  <a:prstGeom prst="rect">
            <a:avLst/>
          </a:prstGeom>
        </p:spPr>
        <p:txBody>
          <a:bodyPr vert="eaVert" lIns="91395" tIns="45697" rIns="91395" bIns="45697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0221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233363" y="628650"/>
            <a:ext cx="1163637" cy="1273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4" name="직선 연결선 3"/>
          <p:cNvCxnSpPr/>
          <p:nvPr userDrawn="1"/>
        </p:nvCxnSpPr>
        <p:spPr>
          <a:xfrm flipV="1">
            <a:off x="1009650" y="689372"/>
            <a:ext cx="8313738" cy="35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 userDrawn="1"/>
        </p:nvSpPr>
        <p:spPr>
          <a:xfrm>
            <a:off x="-14288" y="4954192"/>
            <a:ext cx="7502526" cy="2190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그림 20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005387"/>
            <a:ext cx="893763" cy="11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자유형 6"/>
          <p:cNvSpPr/>
          <p:nvPr userDrawn="1"/>
        </p:nvSpPr>
        <p:spPr>
          <a:xfrm>
            <a:off x="6756400" y="4930381"/>
            <a:ext cx="2420938" cy="234553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r>
              <a:rPr lang="en-US" altLang="ko-KR" sz="1400" b="1" dirty="0">
                <a:solidFill>
                  <a:prstClr val="white"/>
                </a:solidFill>
                <a:latin typeface="Calibri" pitchFamily="34" charset="0"/>
                <a:ea typeface="삼성고딕 XB" pitchFamily="2" charset="-127"/>
              </a:rPr>
              <a:t>     EU/CIS Display Marketing</a:t>
            </a:r>
            <a:endParaRPr lang="ko-KR" altLang="en-US" sz="1400" b="1" dirty="0">
              <a:solidFill>
                <a:prstClr val="white"/>
              </a:solidFill>
              <a:latin typeface="Calibri" pitchFamily="34" charset="0"/>
              <a:ea typeface="삼성고딕 XB" pitchFamily="2" charset="-127"/>
            </a:endParaRPr>
          </a:p>
        </p:txBody>
      </p:sp>
      <p:sp>
        <p:nvSpPr>
          <p:cNvPr id="8" name="자유형 7"/>
          <p:cNvSpPr/>
          <p:nvPr userDrawn="1"/>
        </p:nvSpPr>
        <p:spPr>
          <a:xfrm>
            <a:off x="6756400" y="4932762"/>
            <a:ext cx="2420938" cy="234553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r>
              <a:rPr lang="en-US" altLang="ko-KR" sz="1400" b="1" dirty="0">
                <a:solidFill>
                  <a:prstClr val="white"/>
                </a:solidFill>
                <a:latin typeface="Calibri" pitchFamily="34" charset="0"/>
                <a:ea typeface="삼성고딕 XB" pitchFamily="2" charset="-127"/>
              </a:rPr>
              <a:t>Enterprise Business Team</a:t>
            </a:r>
            <a:endParaRPr lang="ko-KR" altLang="en-US" sz="1400" b="1" dirty="0">
              <a:solidFill>
                <a:prstClr val="white"/>
              </a:solidFill>
              <a:latin typeface="Calibri" pitchFamily="34" charset="0"/>
              <a:ea typeface="삼성고딕 XB" pitchFamily="2" charset="-127"/>
            </a:endParaRPr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421075" y="4930395"/>
            <a:ext cx="2173287" cy="220265"/>
          </a:xfrm>
        </p:spPr>
        <p:txBody>
          <a:bodyPr lIns="91433" tIns="45716" rIns="91433" bIns="45716" rtlCol="0"/>
          <a:lstStyle>
            <a:lvl1pPr algn="ctr">
              <a:defRPr sz="120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9A93F365-06E9-44C8-BCDC-59025745C122}" type="slidenum">
              <a:rPr lang="ko-KR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r>
              <a:rPr lang="en-US" altLang="ko-KR" dirty="0">
                <a:solidFill>
                  <a:prstClr val="white"/>
                </a:solidFill>
              </a:rPr>
              <a:t>/31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75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5" y="1200157"/>
            <a:ext cx="4038600" cy="339447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7" y="1200157"/>
            <a:ext cx="4038600" cy="339447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8AA23-3C88-49AF-9521-652E2F1D28F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642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86C3E-D7AA-4738-9A22-C4B8520D1EE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94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17" descr="B2C3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0"/>
            <a:ext cx="91376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F:\도형자료\데코도형\라인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10000"/>
          </a:blip>
          <a:srcRect l="1585"/>
          <a:stretch>
            <a:fillRect/>
          </a:stretch>
        </p:blipFill>
        <p:spPr bwMode="auto">
          <a:xfrm flipV="1">
            <a:off x="0" y="2932509"/>
            <a:ext cx="9144000" cy="2210991"/>
          </a:xfrm>
          <a:prstGeom prst="rect">
            <a:avLst/>
          </a:prstGeom>
          <a:noFill/>
        </p:spPr>
      </p:pic>
      <p:sp>
        <p:nvSpPr>
          <p:cNvPr id="5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32A7-3006-4DB9-8C1E-F2DF5512D13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4753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7" y="3600454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7" y="459582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69597" indent="0">
              <a:buNone/>
              <a:defRPr sz="2900"/>
            </a:lvl2pPr>
            <a:lvl3pPr marL="939196" indent="0">
              <a:buNone/>
              <a:defRPr sz="2400"/>
            </a:lvl3pPr>
            <a:lvl4pPr marL="1408795" indent="0">
              <a:buNone/>
              <a:defRPr sz="2100"/>
            </a:lvl4pPr>
            <a:lvl5pPr marL="1878390" indent="0">
              <a:buNone/>
              <a:defRPr sz="2100"/>
            </a:lvl5pPr>
            <a:lvl6pPr marL="2347989" indent="0">
              <a:buNone/>
              <a:defRPr sz="2100"/>
            </a:lvl6pPr>
            <a:lvl7pPr marL="2817588" indent="0">
              <a:buNone/>
              <a:defRPr sz="2100"/>
            </a:lvl7pPr>
            <a:lvl8pPr marL="3287185" indent="0">
              <a:buNone/>
              <a:defRPr sz="2100"/>
            </a:lvl8pPr>
            <a:lvl9pPr marL="3756783" indent="0">
              <a:buNone/>
              <a:defRPr sz="21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7" y="4025503"/>
            <a:ext cx="5486400" cy="603647"/>
          </a:xfrm>
        </p:spPr>
        <p:txBody>
          <a:bodyPr/>
          <a:lstStyle>
            <a:lvl1pPr marL="0" indent="0">
              <a:buNone/>
              <a:defRPr sz="1600"/>
            </a:lvl1pPr>
            <a:lvl2pPr marL="469597" indent="0">
              <a:buNone/>
              <a:defRPr sz="1200"/>
            </a:lvl2pPr>
            <a:lvl3pPr marL="939196" indent="0">
              <a:buNone/>
              <a:defRPr sz="1000"/>
            </a:lvl3pPr>
            <a:lvl4pPr marL="1408795" indent="0">
              <a:buNone/>
              <a:defRPr sz="1000"/>
            </a:lvl4pPr>
            <a:lvl5pPr marL="1878390" indent="0">
              <a:buNone/>
              <a:defRPr sz="1000"/>
            </a:lvl5pPr>
            <a:lvl6pPr marL="2347989" indent="0">
              <a:buNone/>
              <a:defRPr sz="1000"/>
            </a:lvl6pPr>
            <a:lvl7pPr marL="2817588" indent="0">
              <a:buNone/>
              <a:defRPr sz="1000"/>
            </a:lvl7pPr>
            <a:lvl8pPr marL="3287185" indent="0">
              <a:buNone/>
              <a:defRPr sz="1000"/>
            </a:lvl8pPr>
            <a:lvl9pPr marL="3756783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CC51B-920B-4D13-8655-D89BECF5D72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973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36221-3470-4E62-9A4F-1B81632F7FD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3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3" y="205993"/>
            <a:ext cx="2057400" cy="438864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05993"/>
            <a:ext cx="6019800" cy="438864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87EFF-A6C8-4899-AD70-3C11B75334D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688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228600" y="627461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3" tIns="43201" rIns="86403" bIns="43201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3" name="직선 연결선 2"/>
          <p:cNvCxnSpPr/>
          <p:nvPr userDrawn="1"/>
        </p:nvCxnSpPr>
        <p:spPr>
          <a:xfrm flipV="1">
            <a:off x="990600" y="682232"/>
            <a:ext cx="7956550" cy="23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 userDrawn="1"/>
        </p:nvSpPr>
        <p:spPr>
          <a:xfrm>
            <a:off x="508000" y="9"/>
            <a:ext cx="4741863" cy="575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4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5" tIns="45697" rIns="91395" bIns="45697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395" tIns="45697" rIns="91395" bIns="45697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909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작업\삼성전자 2012전략\PNG\29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38" y="170260"/>
            <a:ext cx="830262" cy="20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-7938" y="575075"/>
            <a:ext cx="9151938" cy="45600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217" tIns="41609" rIns="83217" bIns="41609" anchor="ctr"/>
          <a:lstStyle/>
          <a:p>
            <a:pPr algn="ctr" defTabSz="831780">
              <a:defRPr/>
            </a:pPr>
            <a:endParaRPr lang="ko-KR" altLang="en-US" sz="1600">
              <a:solidFill>
                <a:srgbClr val="FFFFFF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94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1" y="1597838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4EC862-A103-4EAE-AB6E-DB65AC3786DE}" type="datetime1">
              <a:rPr lang="ko-KR" altLang="en-US"/>
              <a:pPr>
                <a:defRPr/>
              </a:pPr>
              <a:t>2017-05-11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F2FCA9-315F-4B38-905D-5409DF2076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863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직사각형 2"/>
          <p:cNvSpPr/>
          <p:nvPr userDrawn="1"/>
        </p:nvSpPr>
        <p:spPr>
          <a:xfrm>
            <a:off x="233363" y="628650"/>
            <a:ext cx="1163637" cy="1273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4" name="직선 연결선 3"/>
          <p:cNvCxnSpPr/>
          <p:nvPr userDrawn="1"/>
        </p:nvCxnSpPr>
        <p:spPr>
          <a:xfrm flipV="1">
            <a:off x="1009650" y="689372"/>
            <a:ext cx="8313738" cy="35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 userDrawn="1"/>
        </p:nvSpPr>
        <p:spPr>
          <a:xfrm>
            <a:off x="-14288" y="4954192"/>
            <a:ext cx="7502526" cy="2190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그림 20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005387"/>
            <a:ext cx="893763" cy="11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자유형 6"/>
          <p:cNvSpPr/>
          <p:nvPr userDrawn="1"/>
        </p:nvSpPr>
        <p:spPr>
          <a:xfrm>
            <a:off x="6756400" y="4930381"/>
            <a:ext cx="2420938" cy="234553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r>
              <a:rPr lang="en-US" altLang="ko-KR" sz="1400" b="1" dirty="0">
                <a:solidFill>
                  <a:prstClr val="white"/>
                </a:solidFill>
                <a:latin typeface="Calibri" pitchFamily="34" charset="0"/>
                <a:ea typeface="삼성고딕 XB" pitchFamily="2" charset="-127"/>
              </a:rPr>
              <a:t>     EU/CIS Display Marketing</a:t>
            </a:r>
            <a:endParaRPr lang="ko-KR" altLang="en-US" sz="1400" b="1" dirty="0">
              <a:solidFill>
                <a:prstClr val="white"/>
              </a:solidFill>
              <a:latin typeface="Calibri" pitchFamily="34" charset="0"/>
              <a:ea typeface="삼성고딕 XB" pitchFamily="2" charset="-127"/>
            </a:endParaRPr>
          </a:p>
        </p:txBody>
      </p:sp>
      <p:sp>
        <p:nvSpPr>
          <p:cNvPr id="8" name="자유형 7"/>
          <p:cNvSpPr/>
          <p:nvPr userDrawn="1"/>
        </p:nvSpPr>
        <p:spPr>
          <a:xfrm>
            <a:off x="6756400" y="4932762"/>
            <a:ext cx="2420938" cy="234553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r>
              <a:rPr lang="en-US" altLang="ko-KR" sz="1400" b="1" dirty="0">
                <a:solidFill>
                  <a:prstClr val="white"/>
                </a:solidFill>
                <a:latin typeface="Calibri" pitchFamily="34" charset="0"/>
                <a:ea typeface="삼성고딕 XB" pitchFamily="2" charset="-127"/>
              </a:rPr>
              <a:t>Enterprise Business Team</a:t>
            </a:r>
            <a:endParaRPr lang="ko-KR" altLang="en-US" sz="1400" b="1" dirty="0">
              <a:solidFill>
                <a:prstClr val="white"/>
              </a:solidFill>
              <a:latin typeface="Calibri" pitchFamily="34" charset="0"/>
              <a:ea typeface="삼성고딕 XB" pitchFamily="2" charset="-127"/>
            </a:endParaRPr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421075" y="4930395"/>
            <a:ext cx="2173287" cy="220265"/>
          </a:xfrm>
        </p:spPr>
        <p:txBody>
          <a:bodyPr lIns="91433" tIns="45716" rIns="91433" bIns="45716" rtlCol="0"/>
          <a:lstStyle>
            <a:lvl1pPr algn="ctr">
              <a:defRPr sz="120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9A93F365-06E9-44C8-BCDC-59025745C122}" type="slidenum">
              <a:rPr lang="ko-KR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r>
              <a:rPr lang="en-US" altLang="ko-KR" dirty="0">
                <a:solidFill>
                  <a:prstClr val="white"/>
                </a:solidFill>
              </a:rPr>
              <a:t>/31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75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5" y="1200157"/>
            <a:ext cx="4038600" cy="339447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7" y="1200157"/>
            <a:ext cx="4038600" cy="339447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8AA23-3C88-49AF-9521-652E2F1D28F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642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4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86C3E-D7AA-4738-9A22-C4B8520D1EE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943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17" descr="B2C3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0"/>
            <a:ext cx="91376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F:\도형자료\데코도형\라인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10000"/>
          </a:blip>
          <a:srcRect l="1585"/>
          <a:stretch>
            <a:fillRect/>
          </a:stretch>
        </p:blipFill>
        <p:spPr bwMode="auto">
          <a:xfrm flipV="1">
            <a:off x="0" y="2932509"/>
            <a:ext cx="9144000" cy="2210991"/>
          </a:xfrm>
          <a:prstGeom prst="rect">
            <a:avLst/>
          </a:prstGeom>
          <a:noFill/>
        </p:spPr>
      </p:pic>
      <p:sp>
        <p:nvSpPr>
          <p:cNvPr id="5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32A7-3006-4DB9-8C1E-F2DF5512D13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475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7" y="3600454"/>
            <a:ext cx="5486400" cy="425054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7" y="459582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69597" indent="0">
              <a:buNone/>
              <a:defRPr sz="2900"/>
            </a:lvl2pPr>
            <a:lvl3pPr marL="939196" indent="0">
              <a:buNone/>
              <a:defRPr sz="2400"/>
            </a:lvl3pPr>
            <a:lvl4pPr marL="1408795" indent="0">
              <a:buNone/>
              <a:defRPr sz="2100"/>
            </a:lvl4pPr>
            <a:lvl5pPr marL="1878390" indent="0">
              <a:buNone/>
              <a:defRPr sz="2100"/>
            </a:lvl5pPr>
            <a:lvl6pPr marL="2347989" indent="0">
              <a:buNone/>
              <a:defRPr sz="2100"/>
            </a:lvl6pPr>
            <a:lvl7pPr marL="2817588" indent="0">
              <a:buNone/>
              <a:defRPr sz="2100"/>
            </a:lvl7pPr>
            <a:lvl8pPr marL="3287185" indent="0">
              <a:buNone/>
              <a:defRPr sz="2100"/>
            </a:lvl8pPr>
            <a:lvl9pPr marL="3756783" indent="0">
              <a:buNone/>
              <a:defRPr sz="21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7" y="4025503"/>
            <a:ext cx="5486400" cy="603647"/>
          </a:xfrm>
        </p:spPr>
        <p:txBody>
          <a:bodyPr/>
          <a:lstStyle>
            <a:lvl1pPr marL="0" indent="0">
              <a:buNone/>
              <a:defRPr sz="1600"/>
            </a:lvl1pPr>
            <a:lvl2pPr marL="469597" indent="0">
              <a:buNone/>
              <a:defRPr sz="1200"/>
            </a:lvl2pPr>
            <a:lvl3pPr marL="939196" indent="0">
              <a:buNone/>
              <a:defRPr sz="1000"/>
            </a:lvl3pPr>
            <a:lvl4pPr marL="1408795" indent="0">
              <a:buNone/>
              <a:defRPr sz="1000"/>
            </a:lvl4pPr>
            <a:lvl5pPr marL="1878390" indent="0">
              <a:buNone/>
              <a:defRPr sz="1000"/>
            </a:lvl5pPr>
            <a:lvl6pPr marL="2347989" indent="0">
              <a:buNone/>
              <a:defRPr sz="1000"/>
            </a:lvl6pPr>
            <a:lvl7pPr marL="2817588" indent="0">
              <a:buNone/>
              <a:defRPr sz="1000"/>
            </a:lvl7pPr>
            <a:lvl8pPr marL="3287185" indent="0">
              <a:buNone/>
              <a:defRPr sz="1000"/>
            </a:lvl8pPr>
            <a:lvl9pPr marL="3756783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CC51B-920B-4D13-8655-D89BECF5D72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973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36221-3470-4E62-9A4F-1B81632F7FD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3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3" y="205993"/>
            <a:ext cx="2057400" cy="438864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05993"/>
            <a:ext cx="6019800" cy="4388643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87EFF-A6C8-4899-AD70-3C11B75334D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688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228600" y="627461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3" tIns="43201" rIns="86403" bIns="43201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3" name="직선 연결선 2"/>
          <p:cNvCxnSpPr/>
          <p:nvPr userDrawn="1"/>
        </p:nvCxnSpPr>
        <p:spPr>
          <a:xfrm flipV="1">
            <a:off x="990600" y="682232"/>
            <a:ext cx="7956550" cy="23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/>
          <p:cNvSpPr/>
          <p:nvPr userDrawn="1"/>
        </p:nvSpPr>
        <p:spPr>
          <a:xfrm>
            <a:off x="508000" y="9"/>
            <a:ext cx="4741863" cy="575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4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5" y="3305182"/>
            <a:ext cx="7772400" cy="1021557"/>
          </a:xfrm>
          <a:prstGeom prst="rect">
            <a:avLst/>
          </a:prstGeom>
        </p:spPr>
        <p:txBody>
          <a:bodyPr lIns="91395" tIns="45697" rIns="91395" bIns="45697"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5" y="2180039"/>
            <a:ext cx="7772400" cy="1125140"/>
          </a:xfrm>
          <a:prstGeom prst="rect">
            <a:avLst/>
          </a:prstGeom>
        </p:spPr>
        <p:txBody>
          <a:bodyPr lIns="91395" tIns="45697" rIns="91395" bIns="45697" anchor="b"/>
          <a:lstStyle>
            <a:lvl1pPr marL="0" indent="0">
              <a:buNone/>
              <a:defRPr sz="2000"/>
            </a:lvl1pPr>
            <a:lvl2pPr marL="456975" indent="0">
              <a:buNone/>
              <a:defRPr sz="1800"/>
            </a:lvl2pPr>
            <a:lvl3pPr marL="913950" indent="0">
              <a:buNone/>
              <a:defRPr sz="1600"/>
            </a:lvl3pPr>
            <a:lvl4pPr marL="1370925" indent="0">
              <a:buNone/>
              <a:defRPr sz="1400"/>
            </a:lvl4pPr>
            <a:lvl5pPr marL="1827900" indent="0">
              <a:buNone/>
              <a:defRPr sz="1400"/>
            </a:lvl5pPr>
            <a:lvl6pPr marL="2284874" indent="0">
              <a:buNone/>
              <a:defRPr sz="1400"/>
            </a:lvl6pPr>
            <a:lvl7pPr marL="2741850" indent="0">
              <a:buNone/>
              <a:defRPr sz="1400"/>
            </a:lvl7pPr>
            <a:lvl8pPr marL="3198824" indent="0">
              <a:buNone/>
              <a:defRPr sz="1400"/>
            </a:lvl8pPr>
            <a:lvl9pPr marL="36558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187474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작업\삼성전자 2012전략\PNG\29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38" y="170260"/>
            <a:ext cx="830262" cy="20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-7938" y="575075"/>
            <a:ext cx="9151938" cy="45600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217" tIns="41609" rIns="83217" bIns="41609" anchor="ctr"/>
          <a:lstStyle/>
          <a:p>
            <a:pPr algn="ctr" defTabSz="831780">
              <a:defRPr/>
            </a:pPr>
            <a:endParaRPr lang="ko-KR" altLang="en-US" sz="1600">
              <a:solidFill>
                <a:srgbClr val="FFFFFF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94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1" y="1597838"/>
            <a:ext cx="7772400" cy="11025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4EC862-A103-4EAE-AB6E-DB65AC3786DE}" type="datetime1">
              <a:rPr lang="ko-KR" altLang="en-US"/>
              <a:pPr>
                <a:defRPr/>
              </a:pPr>
              <a:t>2017-05-11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F2FCA9-315F-4B38-905D-5409DF2076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863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50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63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  <p:sp>
        <p:nvSpPr>
          <p:cNvPr id="50" name="직사각형 49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51" name="그림 50" descr="samsug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자유형 9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 dirty="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28295" y="4953897"/>
            <a:ext cx="5317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93847"/>
            <a:fld id="{342D48A9-B220-467A-9D10-7DE5F01BACFE}" type="slidenum">
              <a:rPr lang="ko-KR" altLang="en-US" sz="1000" smtClean="0">
                <a:solidFill>
                  <a:prstClr val="white"/>
                </a:solidFill>
                <a:latin typeface="Calibri" pitchFamily="34" charset="0"/>
              </a:rPr>
              <a:pPr defTabSz="993847"/>
              <a:t>‹#›</a:t>
            </a:fld>
            <a:r>
              <a:rPr lang="en-US" altLang="ko-KR" sz="1000" dirty="0" smtClean="0">
                <a:solidFill>
                  <a:prstClr val="white"/>
                </a:solidFill>
                <a:latin typeface="Calibri" pitchFamily="34" charset="0"/>
              </a:rPr>
              <a:t>/35</a:t>
            </a:r>
            <a:endParaRPr lang="ko-KR" altLang="en-US" sz="10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 userDrawn="1"/>
        </p:nvSpPr>
        <p:spPr>
          <a:xfrm>
            <a:off x="118586" y="1113589"/>
            <a:ext cx="8840367" cy="3650206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 userDrawn="1"/>
        </p:nvSpPr>
        <p:spPr>
          <a:xfrm>
            <a:off x="4572008" y="1437625"/>
            <a:ext cx="4386949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118582" y="1437625"/>
            <a:ext cx="4386949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 userDrawn="1"/>
        </p:nvSpPr>
        <p:spPr>
          <a:xfrm>
            <a:off x="3094053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18582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6069531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7" name="자유형 16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 userDrawn="1"/>
        </p:nvSpPr>
        <p:spPr>
          <a:xfrm>
            <a:off x="4572008" y="1437625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118582" y="1437625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2" name="모서리가 둥근 직사각형 11"/>
          <p:cNvSpPr/>
          <p:nvPr userDrawn="1"/>
        </p:nvSpPr>
        <p:spPr>
          <a:xfrm>
            <a:off x="4572008" y="3137241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18582" y="3137241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4" name="자유형 13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5" tIns="45697" rIns="91395" bIns="45697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395" tIns="45697" rIns="91395" bIns="4569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395" tIns="45697" rIns="91395" bIns="4569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03432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15" name="그림 14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자유형 8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pic>
        <p:nvPicPr>
          <p:cNvPr id="8" name="Picture 1" descr="F:\도형자료\데코도형\라인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10000"/>
          </a:blip>
          <a:srcRect l="1585"/>
          <a:stretch>
            <a:fillRect/>
          </a:stretch>
        </p:blipFill>
        <p:spPr bwMode="auto">
          <a:xfrm flipV="1">
            <a:off x="0" y="2932513"/>
            <a:ext cx="9144000" cy="2210991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50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63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cxnSp>
        <p:nvCxnSpPr>
          <p:cNvPr id="33" name="직선 연결선 32"/>
          <p:cNvCxnSpPr/>
          <p:nvPr userDrawn="1"/>
        </p:nvCxnSpPr>
        <p:spPr>
          <a:xfrm>
            <a:off x="2777343" y="3076855"/>
            <a:ext cx="63666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50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63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cxnSp>
        <p:nvCxnSpPr>
          <p:cNvPr id="33" name="직선 연결선 32"/>
          <p:cNvCxnSpPr/>
          <p:nvPr userDrawn="1"/>
        </p:nvCxnSpPr>
        <p:spPr>
          <a:xfrm>
            <a:off x="2777343" y="3076855"/>
            <a:ext cx="63666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  <p:sp>
        <p:nvSpPr>
          <p:cNvPr id="50" name="직사각형 49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51" name="그림 50" descr="samsug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  <p:pic>
        <p:nvPicPr>
          <p:cNvPr id="4" name="Picture 2" descr="D:\디스플레이전략마케팅_업무(from20101215)\Project\2013\95\사진\ME95C_003_R_Perspective_Black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23" t="1969" r="13123" b="394"/>
          <a:stretch>
            <a:fillRect/>
          </a:stretch>
        </p:blipFill>
        <p:spPr bwMode="auto">
          <a:xfrm>
            <a:off x="6165716" y="3136785"/>
            <a:ext cx="2654756" cy="1757242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작업\삼성전자 2012전략\PNG\29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72464" y="170138"/>
            <a:ext cx="829692" cy="206757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 userDrawn="1"/>
        </p:nvSpPr>
        <p:spPr>
          <a:xfrm>
            <a:off x="-6731" y="575492"/>
            <a:ext cx="9150733" cy="45590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059" tIns="44030" rIns="88059" bIns="44030" anchor="ctr"/>
          <a:lstStyle/>
          <a:p>
            <a:pPr algn="ctr" defTabSz="880579">
              <a:defRPr/>
            </a:pPr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22943" y="-203897"/>
            <a:ext cx="1321058" cy="559362"/>
          </a:xfrm>
          <a:prstGeom prst="rect">
            <a:avLst/>
          </a:prstGeom>
          <a:noFill/>
        </p:spPr>
        <p:txBody>
          <a:bodyPr wrap="square" lIns="96753" tIns="48376" rIns="96753" bIns="48376" rtlCol="0" anchor="ctr" anchorCtr="0">
            <a:spAutoFit/>
          </a:bodyPr>
          <a:lstStyle/>
          <a:p>
            <a:pPr marL="1680" indent="176373" defTabSz="9938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ko-KR" sz="1500" b="1" i="1" dirty="0" smtClean="0">
                <a:solidFill>
                  <a:srgbClr val="FF0000"/>
                </a:solidFill>
                <a:sym typeface="Wingdings" pitchFamily="2" charset="2"/>
              </a:rPr>
              <a:t>Confidential</a:t>
            </a:r>
            <a:endParaRPr lang="ko-KR" altLang="en-US" sz="1500" b="1" i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33712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6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50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2"/>
            <a:ext cx="984738" cy="265468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4"/>
            <a:ext cx="7363695" cy="1954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5" tIns="45697" rIns="91395" bIns="45697"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  <a:prstGeom prst="rect">
            <a:avLst/>
          </a:prstGeom>
        </p:spPr>
        <p:txBody>
          <a:bodyPr lIns="91395" tIns="45697" rIns="91395" bIns="45697"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5" indent="0">
              <a:buNone/>
              <a:defRPr sz="1600" b="1"/>
            </a:lvl4pPr>
            <a:lvl5pPr marL="1827900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0" indent="0">
              <a:buNone/>
              <a:defRPr sz="1600" b="1"/>
            </a:lvl7pPr>
            <a:lvl8pPr marL="3198824" indent="0">
              <a:buNone/>
              <a:defRPr sz="1600" b="1"/>
            </a:lvl8pPr>
            <a:lvl9pPr marL="36558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1" y="1631159"/>
            <a:ext cx="4040188" cy="2963466"/>
          </a:xfrm>
          <a:prstGeom prst="rect">
            <a:avLst/>
          </a:prstGeom>
        </p:spPr>
        <p:txBody>
          <a:bodyPr lIns="91395" tIns="45697" rIns="91395" bIns="4569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lIns="91395" tIns="45697" rIns="91395" bIns="45697"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5" indent="0">
              <a:buNone/>
              <a:defRPr sz="1600" b="1"/>
            </a:lvl4pPr>
            <a:lvl5pPr marL="1827900" indent="0">
              <a:buNone/>
              <a:defRPr sz="1600" b="1"/>
            </a:lvl5pPr>
            <a:lvl6pPr marL="2284874" indent="0">
              <a:buNone/>
              <a:defRPr sz="1600" b="1"/>
            </a:lvl6pPr>
            <a:lvl7pPr marL="2741850" indent="0">
              <a:buNone/>
              <a:defRPr sz="1600" b="1"/>
            </a:lvl7pPr>
            <a:lvl8pPr marL="3198824" indent="0">
              <a:buNone/>
              <a:defRPr sz="1600" b="1"/>
            </a:lvl8pPr>
            <a:lvl9pPr marL="36558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3" y="1631159"/>
            <a:ext cx="4041775" cy="2963466"/>
          </a:xfrm>
          <a:prstGeom prst="rect">
            <a:avLst/>
          </a:prstGeom>
        </p:spPr>
        <p:txBody>
          <a:bodyPr lIns="91395" tIns="45697" rIns="91395" bIns="4569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29199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2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4"/>
            <a:ext cx="7363695" cy="1954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63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6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41549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560721"/>
      </p:ext>
    </p:extLst>
  </p:cSld>
  <p:clrMapOvr>
    <a:masterClrMapping/>
  </p:clrMapOvr>
  <p:transition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47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60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  <p:sp>
        <p:nvSpPr>
          <p:cNvPr id="50" name="직사각형 49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51" name="그림 50" descr="samsug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자유형 9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 dirty="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 userDrawn="1"/>
        </p:nvSpPr>
        <p:spPr>
          <a:xfrm>
            <a:off x="118586" y="1113589"/>
            <a:ext cx="8840367" cy="3650206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 userDrawn="1"/>
        </p:nvSpPr>
        <p:spPr>
          <a:xfrm>
            <a:off x="3094053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18582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6069531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7" name="자유형 16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 userDrawn="1"/>
        </p:nvSpPr>
        <p:spPr>
          <a:xfrm>
            <a:off x="4572008" y="1437625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118582" y="1437625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2" name="모서리가 둥근 직사각형 11"/>
          <p:cNvSpPr/>
          <p:nvPr userDrawn="1"/>
        </p:nvSpPr>
        <p:spPr>
          <a:xfrm>
            <a:off x="4572008" y="3137241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18582" y="3137241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4" name="자유형 13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395" tIns="45697" rIns="91395" bIns="45697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8322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15" name="그림 14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자유형 8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400" b="1" dirty="0" smtClean="0">
                <a:solidFill>
                  <a:prstClr val="white"/>
                </a:solidFill>
                <a:latin typeface="Calibri" pitchFamily="34" charset="0"/>
                <a:ea typeface="삼성고딕 XB" pitchFamily="2" charset="-127"/>
                <a:cs typeface="Arial" pitchFamily="34" charset="0"/>
              </a:rPr>
              <a:t>Enterprise Business Team</a:t>
            </a:r>
            <a:endParaRPr lang="ko-KR" altLang="en-US" sz="1400" b="1" dirty="0">
              <a:solidFill>
                <a:prstClr val="white"/>
              </a:solidFill>
              <a:latin typeface="Calibri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pic>
        <p:nvPicPr>
          <p:cNvPr id="8" name="Picture 1" descr="F:\도형자료\데코도형\라인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10000"/>
          </a:blip>
          <a:srcRect l="1585"/>
          <a:stretch>
            <a:fillRect/>
          </a:stretch>
        </p:blipFill>
        <p:spPr bwMode="auto">
          <a:xfrm flipV="1">
            <a:off x="0" y="2932513"/>
            <a:ext cx="9144000" cy="2210991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47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60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cxnSp>
        <p:nvCxnSpPr>
          <p:cNvPr id="33" name="직선 연결선 32"/>
          <p:cNvCxnSpPr/>
          <p:nvPr userDrawn="1"/>
        </p:nvCxnSpPr>
        <p:spPr>
          <a:xfrm>
            <a:off x="2777343" y="3076855"/>
            <a:ext cx="63666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47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60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cxnSp>
        <p:nvCxnSpPr>
          <p:cNvPr id="33" name="직선 연결선 32"/>
          <p:cNvCxnSpPr/>
          <p:nvPr userDrawn="1"/>
        </p:nvCxnSpPr>
        <p:spPr>
          <a:xfrm>
            <a:off x="2777343" y="3076855"/>
            <a:ext cx="63666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  <p:sp>
        <p:nvSpPr>
          <p:cNvPr id="50" name="직사각형 49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51" name="그림 50" descr="samsug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  <p:pic>
        <p:nvPicPr>
          <p:cNvPr id="4" name="Picture 2" descr="D:\디스플레이전략마케팅_업무(from20101215)\Project\2013\95\사진\ME95C_003_R_Perspective_Black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23" t="1969" r="13123" b="394"/>
          <a:stretch>
            <a:fillRect/>
          </a:stretch>
        </p:blipFill>
        <p:spPr bwMode="auto">
          <a:xfrm>
            <a:off x="6165716" y="3136782"/>
            <a:ext cx="2654756" cy="1757242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작업\삼성전자 2012전략\PNG\29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72464" y="170138"/>
            <a:ext cx="829692" cy="206757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 userDrawn="1"/>
        </p:nvSpPr>
        <p:spPr>
          <a:xfrm>
            <a:off x="-6731" y="575492"/>
            <a:ext cx="9150733" cy="45590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059" tIns="44030" rIns="88059" bIns="44030" anchor="ctr"/>
          <a:lstStyle/>
          <a:p>
            <a:pPr algn="ctr" defTabSz="880579">
              <a:defRPr/>
            </a:pPr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22943" y="-203897"/>
            <a:ext cx="1321058" cy="559362"/>
          </a:xfrm>
          <a:prstGeom prst="rect">
            <a:avLst/>
          </a:prstGeom>
          <a:noFill/>
        </p:spPr>
        <p:txBody>
          <a:bodyPr wrap="square" lIns="96753" tIns="48376" rIns="96753" bIns="48376" rtlCol="0" anchor="ctr" anchorCtr="0">
            <a:spAutoFit/>
          </a:bodyPr>
          <a:lstStyle/>
          <a:p>
            <a:pPr marL="1680" indent="176373" defTabSz="9938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ko-KR" sz="1500" b="1" i="1" dirty="0" smtClean="0">
                <a:solidFill>
                  <a:srgbClr val="FF0000"/>
                </a:solidFill>
                <a:sym typeface="Wingdings" pitchFamily="2" charset="2"/>
              </a:rPr>
              <a:t>Confidential</a:t>
            </a:r>
            <a:endParaRPr lang="ko-KR" altLang="en-US" sz="1500" b="1" i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33712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6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48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2"/>
            <a:ext cx="984738" cy="265468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4"/>
            <a:ext cx="7363695" cy="1954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015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2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4"/>
            <a:ext cx="7363695" cy="1954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60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6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44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56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  <p:sp>
        <p:nvSpPr>
          <p:cNvPr id="50" name="직사각형 49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51" name="그림 50" descr="samsug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자유형 9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 dirty="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28295" y="4953890"/>
            <a:ext cx="5317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93847"/>
            <a:fld id="{342D48A9-B220-467A-9D10-7DE5F01BACFE}" type="slidenum">
              <a:rPr lang="ko-KR" altLang="en-US" sz="1000" smtClean="0">
                <a:solidFill>
                  <a:prstClr val="white"/>
                </a:solidFill>
                <a:latin typeface="Calibri" pitchFamily="34" charset="0"/>
              </a:rPr>
              <a:pPr defTabSz="993847"/>
              <a:t>‹#›</a:t>
            </a:fld>
            <a:r>
              <a:rPr lang="en-US" altLang="ko-KR" sz="1000" dirty="0" smtClean="0">
                <a:solidFill>
                  <a:prstClr val="white"/>
                </a:solidFill>
                <a:latin typeface="Calibri" pitchFamily="34" charset="0"/>
              </a:rPr>
              <a:t>/</a:t>
            </a:r>
            <a:endParaRPr lang="ko-KR" altLang="en-US" sz="10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 userDrawn="1"/>
        </p:nvSpPr>
        <p:spPr>
          <a:xfrm>
            <a:off x="118586" y="1113589"/>
            <a:ext cx="8840367" cy="3650206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자유형 8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 userDrawn="1"/>
        </p:nvSpPr>
        <p:spPr>
          <a:xfrm>
            <a:off x="4572008" y="1437625"/>
            <a:ext cx="4386949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118582" y="1437625"/>
            <a:ext cx="4386949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 userDrawn="1"/>
        </p:nvSpPr>
        <p:spPr>
          <a:xfrm>
            <a:off x="3094053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18582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6069531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8" name="자유형 17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 userDrawn="1"/>
        </p:nvSpPr>
        <p:spPr>
          <a:xfrm>
            <a:off x="4572008" y="1437625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118582" y="1437625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2" name="모서리가 둥근 직사각형 11"/>
          <p:cNvSpPr/>
          <p:nvPr userDrawn="1"/>
        </p:nvSpPr>
        <p:spPr>
          <a:xfrm>
            <a:off x="4572008" y="3137241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18582" y="3137241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7" name="자유형 16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15" name="그림 14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자유형 7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  <a:prstGeom prst="rect">
            <a:avLst/>
          </a:prstGeom>
        </p:spPr>
        <p:txBody>
          <a:bodyPr lIns="91395" tIns="45697" rIns="91395" bIns="45697"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  <a:prstGeom prst="rect">
            <a:avLst/>
          </a:prstGeom>
        </p:spPr>
        <p:txBody>
          <a:bodyPr lIns="91395" tIns="45697" rIns="91395" bIns="4569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  <a:prstGeom prst="rect">
            <a:avLst/>
          </a:prstGeom>
        </p:spPr>
        <p:txBody>
          <a:bodyPr lIns="91395" tIns="45697" rIns="91395" bIns="45697"/>
          <a:lstStyle>
            <a:lvl1pPr marL="0" indent="0">
              <a:buNone/>
              <a:defRPr sz="1400"/>
            </a:lvl1pPr>
            <a:lvl2pPr marL="456975" indent="0">
              <a:buNone/>
              <a:defRPr sz="1200"/>
            </a:lvl2pPr>
            <a:lvl3pPr marL="913950" indent="0">
              <a:buNone/>
              <a:defRPr sz="1000"/>
            </a:lvl3pPr>
            <a:lvl4pPr marL="1370925" indent="0">
              <a:buNone/>
              <a:defRPr sz="900"/>
            </a:lvl4pPr>
            <a:lvl5pPr marL="1827900" indent="0">
              <a:buNone/>
              <a:defRPr sz="900"/>
            </a:lvl5pPr>
            <a:lvl6pPr marL="2284874" indent="0">
              <a:buNone/>
              <a:defRPr sz="900"/>
            </a:lvl6pPr>
            <a:lvl7pPr marL="2741850" indent="0">
              <a:buNone/>
              <a:defRPr sz="900"/>
            </a:lvl7pPr>
            <a:lvl8pPr marL="3198824" indent="0">
              <a:buNone/>
              <a:defRPr sz="900"/>
            </a:lvl8pPr>
            <a:lvl9pPr marL="36558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143459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pic>
        <p:nvPicPr>
          <p:cNvPr id="8" name="Picture 1" descr="F:\도형자료\데코도형\라인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10000"/>
          </a:blip>
          <a:srcRect l="1585"/>
          <a:stretch>
            <a:fillRect/>
          </a:stretch>
        </p:blipFill>
        <p:spPr bwMode="auto">
          <a:xfrm flipV="1">
            <a:off x="0" y="2932513"/>
            <a:ext cx="9144000" cy="2210991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44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56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cxnSp>
        <p:nvCxnSpPr>
          <p:cNvPr id="33" name="직선 연결선 32"/>
          <p:cNvCxnSpPr/>
          <p:nvPr userDrawn="1"/>
        </p:nvCxnSpPr>
        <p:spPr>
          <a:xfrm>
            <a:off x="2777343" y="3076855"/>
            <a:ext cx="63666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44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56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cxnSp>
        <p:nvCxnSpPr>
          <p:cNvPr id="33" name="직선 연결선 32"/>
          <p:cNvCxnSpPr/>
          <p:nvPr userDrawn="1"/>
        </p:nvCxnSpPr>
        <p:spPr>
          <a:xfrm>
            <a:off x="2777343" y="3076855"/>
            <a:ext cx="636666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  <p:sp>
        <p:nvSpPr>
          <p:cNvPr id="50" name="직사각형 49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51" name="그림 50" descr="samsug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pic>
        <p:nvPicPr>
          <p:cNvPr id="4" name="Picture 2" descr="D:\디스플레이전략마케팅_업무(from20101215)\Project\2013\95\사진\ME95C_003_R_Perspective_Black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23" t="1969" r="13123" b="394"/>
          <a:stretch>
            <a:fillRect/>
          </a:stretch>
        </p:blipFill>
        <p:spPr bwMode="auto">
          <a:xfrm>
            <a:off x="6165716" y="3136778"/>
            <a:ext cx="2654756" cy="1757242"/>
          </a:xfrm>
          <a:prstGeom prst="rect">
            <a:avLst/>
          </a:prstGeom>
          <a:noFill/>
        </p:spPr>
      </p:pic>
      <p:sp>
        <p:nvSpPr>
          <p:cNvPr id="13" name="자유형 12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작업\삼성전자 2012전략\PNG\29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72464" y="170138"/>
            <a:ext cx="829692" cy="206757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 userDrawn="1"/>
        </p:nvSpPr>
        <p:spPr>
          <a:xfrm>
            <a:off x="-6731" y="575492"/>
            <a:ext cx="9150733" cy="455906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059" tIns="44030" rIns="88059" bIns="44030" anchor="ctr"/>
          <a:lstStyle/>
          <a:p>
            <a:pPr algn="ctr" defTabSz="880579">
              <a:defRPr/>
            </a:pPr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22943" y="-203897"/>
            <a:ext cx="1321058" cy="559362"/>
          </a:xfrm>
          <a:prstGeom prst="rect">
            <a:avLst/>
          </a:prstGeom>
          <a:noFill/>
        </p:spPr>
        <p:txBody>
          <a:bodyPr wrap="square" lIns="96753" tIns="48376" rIns="96753" bIns="48376" rtlCol="0" anchor="ctr" anchorCtr="0">
            <a:spAutoFit/>
          </a:bodyPr>
          <a:lstStyle/>
          <a:p>
            <a:pPr marL="1680" indent="176373" defTabSz="993847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altLang="ko-KR" sz="1500" b="1" i="1" dirty="0" smtClean="0">
                <a:solidFill>
                  <a:srgbClr val="FF0000"/>
                </a:solidFill>
                <a:sym typeface="Wingdings" pitchFamily="2" charset="2"/>
              </a:rPr>
              <a:t>Confidential</a:t>
            </a:r>
            <a:endParaRPr lang="ko-KR" altLang="en-US" sz="1500" b="1" i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33712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6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44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2"/>
            <a:ext cx="984738" cy="265468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4"/>
            <a:ext cx="7363695" cy="1954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2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4"/>
            <a:ext cx="7363695" cy="19548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56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6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5"/>
          </a:xfrm>
          <a:prstGeom prst="rect">
            <a:avLst/>
          </a:prstGeom>
        </p:spPr>
        <p:txBody>
          <a:bodyPr lIns="91395" tIns="45697" rIns="91395" bIns="45697"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395" tIns="45697" rIns="91395" bIns="45697"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50" indent="0">
              <a:buNone/>
              <a:defRPr sz="2400"/>
            </a:lvl3pPr>
            <a:lvl4pPr marL="1370925" indent="0">
              <a:buNone/>
              <a:defRPr sz="2000"/>
            </a:lvl4pPr>
            <a:lvl5pPr marL="1827900" indent="0">
              <a:buNone/>
              <a:defRPr sz="2000"/>
            </a:lvl5pPr>
            <a:lvl6pPr marL="2284874" indent="0">
              <a:buNone/>
              <a:defRPr sz="2000"/>
            </a:lvl6pPr>
            <a:lvl7pPr marL="2741850" indent="0">
              <a:buNone/>
              <a:defRPr sz="2000"/>
            </a:lvl7pPr>
            <a:lvl8pPr marL="3198824" indent="0">
              <a:buNone/>
              <a:defRPr sz="2000"/>
            </a:lvl8pPr>
            <a:lvl9pPr marL="36558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  <a:prstGeom prst="rect">
            <a:avLst/>
          </a:prstGeom>
        </p:spPr>
        <p:txBody>
          <a:bodyPr lIns="91395" tIns="45697" rIns="91395" bIns="45697"/>
          <a:lstStyle>
            <a:lvl1pPr marL="0" indent="0">
              <a:buNone/>
              <a:defRPr sz="1400"/>
            </a:lvl1pPr>
            <a:lvl2pPr marL="456975" indent="0">
              <a:buNone/>
              <a:defRPr sz="1200"/>
            </a:lvl2pPr>
            <a:lvl3pPr marL="913950" indent="0">
              <a:buNone/>
              <a:defRPr sz="1000"/>
            </a:lvl3pPr>
            <a:lvl4pPr marL="1370925" indent="0">
              <a:buNone/>
              <a:defRPr sz="900"/>
            </a:lvl4pPr>
            <a:lvl5pPr marL="1827900" indent="0">
              <a:buNone/>
              <a:defRPr sz="900"/>
            </a:lvl5pPr>
            <a:lvl6pPr marL="2284874" indent="0">
              <a:buNone/>
              <a:defRPr sz="900"/>
            </a:lvl6pPr>
            <a:lvl7pPr marL="2741850" indent="0">
              <a:buNone/>
              <a:defRPr sz="900"/>
            </a:lvl7pPr>
            <a:lvl8pPr marL="3198824" indent="0">
              <a:buNone/>
              <a:defRPr sz="900"/>
            </a:lvl8pPr>
            <a:lvl9pPr marL="36558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4908024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B2C 표지5.jpg"/>
          <p:cNvPicPr>
            <a:picLocks noChangeAspect="1"/>
          </p:cNvPicPr>
          <p:nvPr userDrawn="1"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-3442" y="-5963"/>
            <a:ext cx="9148667" cy="5143500"/>
          </a:xfrm>
          <a:prstGeom prst="rect">
            <a:avLst/>
          </a:prstGeom>
        </p:spPr>
      </p:pic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5103752" y="4029912"/>
            <a:ext cx="3798620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bg1"/>
                </a:solidFill>
                <a:effectLst/>
                <a:latin typeface="Calibri" pitchFamily="34" charset="0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320889" y="1057265"/>
            <a:ext cx="5184576" cy="594066"/>
          </a:xfrm>
        </p:spPr>
        <p:txBody>
          <a:bodyPr>
            <a:normAutofit/>
          </a:bodyPr>
          <a:lstStyle>
            <a:lvl1pPr algn="l">
              <a:defRPr sz="3600" b="1" baseline="0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1302" y="1664039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pic>
        <p:nvPicPr>
          <p:cNvPr id="18" name="Picture 3" descr="C:\Users\je2929.yang.DO-JAEHAN85-L01\Desktop\바탕화면\하얀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908" y="171454"/>
            <a:ext cx="984738" cy="265467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B2C 표지6.jpg"/>
          <p:cNvPicPr>
            <a:picLocks noChangeAspect="1"/>
          </p:cNvPicPr>
          <p:nvPr userDrawn="1"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8793" y="0"/>
            <a:ext cx="9157688" cy="51435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-4428" y="1052363"/>
            <a:ext cx="5908431" cy="742950"/>
          </a:xfrm>
          <a:prstGeom prst="rect">
            <a:avLst/>
          </a:prstGeom>
          <a:gradFill>
            <a:gsLst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8" name="제목 8"/>
          <p:cNvSpPr>
            <a:spLocks noGrp="1"/>
          </p:cNvSpPr>
          <p:nvPr>
            <p:ph type="title"/>
          </p:nvPr>
        </p:nvSpPr>
        <p:spPr>
          <a:xfrm>
            <a:off x="321858" y="1054394"/>
            <a:ext cx="5184576" cy="594066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9" name="텍스트 개체 틀 16"/>
          <p:cNvSpPr>
            <a:spLocks noGrp="1"/>
          </p:cNvSpPr>
          <p:nvPr>
            <p:ph type="body" sz="quarter" idx="10" hasCustomPrompt="1"/>
          </p:nvPr>
        </p:nvSpPr>
        <p:spPr>
          <a:xfrm>
            <a:off x="322273" y="1648651"/>
            <a:ext cx="4851889" cy="432197"/>
          </a:xfrm>
        </p:spPr>
        <p:txBody>
          <a:bodyPr>
            <a:noAutofit/>
          </a:bodyPr>
          <a:lstStyle>
            <a:lvl1pPr>
              <a:buNone/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  <a:lvl2pPr>
              <a:buNone/>
              <a:defRPr sz="2400"/>
            </a:lvl2pPr>
            <a:lvl3pPr>
              <a:buNone/>
              <a:defRPr sz="2400"/>
            </a:lvl3pPr>
            <a:lvl4pPr>
              <a:buNone/>
              <a:defRPr sz="2400"/>
            </a:lvl4pPr>
            <a:lvl5pPr>
              <a:buNone/>
              <a:defRPr sz="2400"/>
            </a:lvl5pPr>
          </a:lstStyle>
          <a:p>
            <a:pPr lvl="0"/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10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2976746" y="4137925"/>
            <a:ext cx="3333338" cy="75608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발표자명 편집</a:t>
            </a:r>
            <a:endParaRPr lang="ko-KR" altLang="en-US" dirty="0"/>
          </a:p>
        </p:txBody>
      </p:sp>
      <p:pic>
        <p:nvPicPr>
          <p:cNvPr id="12" name="Picture 2" descr="C:\Users\je2929.yang.DO-JAEHAN85-L01\Desktop\바탕화면\파랑로고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4864" y="249492"/>
            <a:ext cx="847981" cy="228600"/>
          </a:xfrm>
          <a:prstGeom prst="rect">
            <a:avLst/>
          </a:prstGeom>
          <a:noFill/>
        </p:spPr>
      </p:pic>
      <p:sp>
        <p:nvSpPr>
          <p:cNvPr id="11" name="자유형 10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27081" y="2571750"/>
            <a:ext cx="5502565" cy="486054"/>
          </a:xfrm>
        </p:spPr>
        <p:txBody>
          <a:bodyPr anchor="ctr">
            <a:normAutofit/>
          </a:bodyPr>
          <a:lstStyle>
            <a:lvl1pPr algn="l">
              <a:defRPr sz="2800" b="1" cap="none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641435" y="3099112"/>
            <a:ext cx="5502565" cy="432047"/>
          </a:xfr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27" name="텍스트 개체 틀 26"/>
          <p:cNvSpPr>
            <a:spLocks noGrp="1"/>
          </p:cNvSpPr>
          <p:nvPr>
            <p:ph type="body" sz="quarter" idx="10" hasCustomPrompt="1"/>
          </p:nvPr>
        </p:nvSpPr>
        <p:spPr>
          <a:xfrm>
            <a:off x="2829452" y="2571751"/>
            <a:ext cx="731158" cy="486221"/>
          </a:xfrm>
        </p:spPr>
        <p:txBody>
          <a:bodyPr anchor="ctr">
            <a:noAutofit/>
          </a:bodyPr>
          <a:lstStyle>
            <a:lvl1pPr algn="ctr">
              <a:buNone/>
              <a:defRPr sz="4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altLang="ko-KR" dirty="0" smtClean="0"/>
              <a:t>#.</a:t>
            </a:r>
            <a:endParaRPr lang="ko-KR" altLang="en-US" dirty="0"/>
          </a:p>
        </p:txBody>
      </p:sp>
      <p:pic>
        <p:nvPicPr>
          <p:cNvPr id="40" name="그림 39" descr="11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180" y="-59181"/>
            <a:ext cx="3364862" cy="3483222"/>
          </a:xfrm>
          <a:prstGeom prst="rect">
            <a:avLst/>
          </a:prstGeom>
        </p:spPr>
      </p:pic>
      <p:sp>
        <p:nvSpPr>
          <p:cNvPr id="50" name="직사각형 49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51" name="그림 50" descr="samsug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자유형 9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 dirty="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328295" y="4953884"/>
            <a:ext cx="5317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93847"/>
            <a:fld id="{342D48A9-B220-467A-9D10-7DE5F01BACFE}" type="slidenum">
              <a:rPr lang="ko-KR" altLang="en-US" sz="1000" smtClean="0">
                <a:solidFill>
                  <a:prstClr val="white"/>
                </a:solidFill>
                <a:latin typeface="Calibri" pitchFamily="34" charset="0"/>
              </a:rPr>
              <a:pPr defTabSz="993847"/>
              <a:t>‹#›</a:t>
            </a:fld>
            <a:r>
              <a:rPr lang="en-US" altLang="ko-KR" sz="1000" dirty="0" smtClean="0">
                <a:solidFill>
                  <a:prstClr val="white"/>
                </a:solidFill>
                <a:latin typeface="Calibri" pitchFamily="34" charset="0"/>
              </a:rPr>
              <a:t>/</a:t>
            </a:r>
            <a:endParaRPr lang="ko-KR" altLang="en-US" sz="1000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자유형 8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 userDrawn="1"/>
        </p:nvSpPr>
        <p:spPr>
          <a:xfrm>
            <a:off x="118586" y="1113589"/>
            <a:ext cx="8840367" cy="3650206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0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 userDrawn="1"/>
        </p:nvSpPr>
        <p:spPr>
          <a:xfrm>
            <a:off x="4572008" y="1437625"/>
            <a:ext cx="4386949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118582" y="1437625"/>
            <a:ext cx="4386949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2" name="자유형 11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 userDrawn="1"/>
        </p:nvSpPr>
        <p:spPr>
          <a:xfrm>
            <a:off x="3094053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18582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6069531" y="1437575"/>
            <a:ext cx="2891077" cy="332617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7" name="자유형 16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r>
              <a:rPr lang="en-US" altLang="ko-KR" sz="1100" b="1" dirty="0" smtClean="0">
                <a:solidFill>
                  <a:prstClr val="white"/>
                </a:solidFill>
                <a:latin typeface="Arial" pitchFamily="34" charset="0"/>
                <a:ea typeface="삼성고딕 XB" pitchFamily="2" charset="-127"/>
                <a:cs typeface="Arial" pitchFamily="34" charset="0"/>
              </a:rPr>
              <a:t>    B2B Solution Product Planning</a:t>
            </a:r>
            <a:endParaRPr lang="ko-KR" altLang="en-US" sz="1100" b="1" dirty="0">
              <a:solidFill>
                <a:prstClr val="white"/>
              </a:solidFill>
              <a:latin typeface="Arial" pitchFamily="34" charset="0"/>
              <a:ea typeface="삼성고딕 XB" pitchFamily="2" charset="-127"/>
              <a:cs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897565"/>
            <a:ext cx="8229600" cy="3697059"/>
          </a:xfrm>
        </p:spPr>
        <p:txBody>
          <a:bodyPr>
            <a:normAutofit/>
          </a:bodyPr>
          <a:lstStyle>
            <a:lvl1pPr>
              <a:defRPr sz="2400">
                <a:latin typeface="Calibri" pitchFamily="34" charset="0"/>
                <a:ea typeface="+mn-ea"/>
              </a:defRPr>
            </a:lvl1pPr>
            <a:lvl2pPr>
              <a:defRPr sz="2000">
                <a:latin typeface="Calibri" pitchFamily="34" charset="0"/>
                <a:ea typeface="+mn-ea"/>
              </a:defRPr>
            </a:lvl2pPr>
            <a:lvl3pPr>
              <a:buFont typeface="Wingdings" pitchFamily="2" charset="2"/>
              <a:buChar char="§"/>
              <a:defRPr sz="1800">
                <a:latin typeface="Calibri" pitchFamily="34" charset="0"/>
                <a:ea typeface="+mn-ea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5" name="직사각형 14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6" name="직선 연결선 15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20" name="그림 19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0" name="모서리가 둥근 직사각형 9"/>
          <p:cNvSpPr/>
          <p:nvPr userDrawn="1"/>
        </p:nvSpPr>
        <p:spPr>
          <a:xfrm>
            <a:off x="4572008" y="1437625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1" name="모서리가 둥근 직사각형 10"/>
          <p:cNvSpPr/>
          <p:nvPr userDrawn="1"/>
        </p:nvSpPr>
        <p:spPr>
          <a:xfrm>
            <a:off x="118582" y="1437625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2" name="모서리가 둥근 직사각형 11"/>
          <p:cNvSpPr/>
          <p:nvPr userDrawn="1"/>
        </p:nvSpPr>
        <p:spPr>
          <a:xfrm>
            <a:off x="4572008" y="3137241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>
              <a:solidFill>
                <a:prstClr val="white"/>
              </a:solidFill>
            </a:endParaRPr>
          </a:p>
        </p:txBody>
      </p:sp>
      <p:sp>
        <p:nvSpPr>
          <p:cNvPr id="13" name="모서리가 둥근 직사각형 12"/>
          <p:cNvSpPr/>
          <p:nvPr userDrawn="1"/>
        </p:nvSpPr>
        <p:spPr>
          <a:xfrm>
            <a:off x="118582" y="3137241"/>
            <a:ext cx="4386949" cy="1633500"/>
          </a:xfrm>
          <a:prstGeom prst="roundRect">
            <a:avLst>
              <a:gd name="adj" fmla="val 4128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00" b="1" dirty="0">
              <a:solidFill>
                <a:prstClr val="white"/>
              </a:solidFill>
            </a:endParaRPr>
          </a:p>
        </p:txBody>
      </p:sp>
      <p:sp>
        <p:nvSpPr>
          <p:cNvPr id="17" name="자유형 16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228600" y="627534"/>
            <a:ext cx="1143000" cy="1143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7" name="직선 연결선 6"/>
          <p:cNvCxnSpPr/>
          <p:nvPr userDrawn="1"/>
        </p:nvCxnSpPr>
        <p:spPr>
          <a:xfrm flipV="1">
            <a:off x="990602" y="682126"/>
            <a:ext cx="8160224" cy="255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 userDrawn="1"/>
        </p:nvSpPr>
        <p:spPr>
          <a:xfrm>
            <a:off x="-14353" y="4951231"/>
            <a:ext cx="7363695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3847"/>
            <a:endParaRPr lang="ko-KR" altLang="en-US" sz="1900">
              <a:solidFill>
                <a:prstClr val="white"/>
              </a:solidFill>
            </a:endParaRPr>
          </a:p>
        </p:txBody>
      </p:sp>
      <p:pic>
        <p:nvPicPr>
          <p:cNvPr id="15" name="그림 14" descr="samsu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2" y="4992160"/>
            <a:ext cx="877124" cy="101078"/>
          </a:xfrm>
          <a:prstGeom prst="rect">
            <a:avLst/>
          </a:prstGeom>
        </p:spPr>
      </p:pic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457200" y="141482"/>
            <a:ext cx="6707088" cy="54006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itchFamily="34" charset="0"/>
                <a:ea typeface="+mn-ea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자유형 7"/>
          <p:cNvSpPr/>
          <p:nvPr userDrawn="1"/>
        </p:nvSpPr>
        <p:spPr>
          <a:xfrm>
            <a:off x="6699007" y="4946651"/>
            <a:ext cx="2444994" cy="196850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삼성고딕 XB" pitchFamily="2" charset="-127"/>
                <a:cs typeface="+mn-cs"/>
              </a:rPr>
              <a:t>Enterprise Business Team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삼성고딕 XB" pitchFamily="2" charset="-127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B2C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97" y="0"/>
            <a:ext cx="9136206" cy="5143500"/>
          </a:xfrm>
          <a:prstGeom prst="rect">
            <a:avLst/>
          </a:prstGeom>
        </p:spPr>
      </p:pic>
      <p:pic>
        <p:nvPicPr>
          <p:cNvPr id="8" name="Picture 1" descr="F:\도형자료\데코도형\라인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10000"/>
          </a:blip>
          <a:srcRect l="1585"/>
          <a:stretch>
            <a:fillRect/>
          </a:stretch>
        </p:blipFill>
        <p:spPr bwMode="auto">
          <a:xfrm flipV="1">
            <a:off x="0" y="2932513"/>
            <a:ext cx="9144000" cy="2210991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0" y="2"/>
            <a:ext cx="419526" cy="587463"/>
          </a:xfrm>
          <a:prstGeom prst="rect">
            <a:avLst/>
          </a:prstGeom>
          <a:solidFill>
            <a:srgbClr val="0D0D0D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2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5pPr>
      <a:lvl6pPr marL="45697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6pPr>
      <a:lvl7pPr marL="91395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7pPr>
      <a:lvl8pPr marL="137092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8pPr>
      <a:lvl9pPr marL="18279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9pPr>
    </p:titleStyle>
    <p:bodyStyle>
      <a:lvl1pPr marL="342732" indent="-342732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584" indent="-285609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435" indent="-228487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413" indent="-228487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6386" indent="-228487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3362" indent="-228487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0339" indent="-228487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7312" indent="-228487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4286" indent="-228487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39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5" algn="l" defTabSz="9139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0" algn="l" defTabSz="9139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4" algn="l" defTabSz="9139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50" algn="l" defTabSz="9139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4" algn="l" defTabSz="9139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0" algn="l" defTabSz="91395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19" tIns="46961" rIns="93919" bIns="469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19" tIns="46961" rIns="93919" bIns="469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79"/>
            <a:ext cx="2133600" cy="273844"/>
          </a:xfrm>
          <a:prstGeom prst="rect">
            <a:avLst/>
          </a:prstGeom>
        </p:spPr>
        <p:txBody>
          <a:bodyPr vert="horz" wrap="square" lIns="93919" tIns="46961" rIns="93919" bIns="46961" numCol="1" anchor="ctr" anchorCtr="0" compatLnSpc="1">
            <a:prstTxWarp prst="textNoShape">
              <a:avLst/>
            </a:prstTxWarp>
          </a:bodyPr>
          <a:lstStyle>
            <a:lvl1pPr defTabSz="938134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79"/>
            <a:ext cx="2895600" cy="273844"/>
          </a:xfrm>
          <a:prstGeom prst="rect">
            <a:avLst/>
          </a:prstGeom>
        </p:spPr>
        <p:txBody>
          <a:bodyPr vert="horz" wrap="square" lIns="93919" tIns="46961" rIns="93919" bIns="46961" numCol="1" anchor="ctr" anchorCtr="0" compatLnSpc="1">
            <a:prstTxWarp prst="textNoShape">
              <a:avLst/>
            </a:prstTxWarp>
          </a:bodyPr>
          <a:lstStyle>
            <a:lvl1pPr algn="ctr" defTabSz="938134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79"/>
            <a:ext cx="2133600" cy="273844"/>
          </a:xfrm>
          <a:prstGeom prst="rect">
            <a:avLst/>
          </a:prstGeom>
        </p:spPr>
        <p:txBody>
          <a:bodyPr vert="horz" wrap="square" lIns="93919" tIns="46961" rIns="93919" bIns="46961" numCol="1" anchor="ctr" anchorCtr="0" compatLnSpc="1">
            <a:prstTxWarp prst="textNoShape">
              <a:avLst/>
            </a:prstTxWarp>
          </a:bodyPr>
          <a:lstStyle>
            <a:lvl1pPr algn="r" defTabSz="938134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07156C06-4D02-448A-BB97-B71AF180421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3363" y="628650"/>
            <a:ext cx="1163637" cy="1273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V="1">
            <a:off x="1009650" y="689372"/>
            <a:ext cx="7956550" cy="35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-14288" y="4954192"/>
            <a:ext cx="7502526" cy="2190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36" name="그림 12" descr="samsug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005387"/>
            <a:ext cx="893763" cy="11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슬라이드 번호 개체 틀 3"/>
          <p:cNvSpPr txBox="1">
            <a:spLocks/>
          </p:cNvSpPr>
          <p:nvPr/>
        </p:nvSpPr>
        <p:spPr>
          <a:xfrm>
            <a:off x="3421075" y="4930395"/>
            <a:ext cx="2173287" cy="220265"/>
          </a:xfrm>
          <a:prstGeom prst="rect">
            <a:avLst/>
          </a:prstGeom>
        </p:spPr>
        <p:txBody>
          <a:bodyPr lIns="91433" tIns="45716" rIns="91433" bIns="45716" anchor="ctr"/>
          <a:lstStyle>
            <a:lvl1pPr algn="ctr">
              <a:defRPr sz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defTabSz="938134">
              <a:defRPr/>
            </a:pPr>
            <a:fld id="{A4F1AB0F-B9D5-462D-AA5C-56DFA0DF1E3E}" type="slidenum">
              <a:rPr lang="ko-KR" altLang="en-US" smtClean="0">
                <a:solidFill>
                  <a:prstClr val="white"/>
                </a:solidFill>
              </a:rPr>
              <a:pPr defTabSz="938134">
                <a:defRPr/>
              </a:pPr>
              <a:t>‹#›</a:t>
            </a:fld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6756400" y="4932762"/>
            <a:ext cx="2420938" cy="234553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r>
              <a:rPr lang="en-US" altLang="ko-KR" sz="1400" b="1" dirty="0">
                <a:solidFill>
                  <a:prstClr val="white"/>
                </a:solidFill>
                <a:latin typeface="Calibri" pitchFamily="34" charset="0"/>
                <a:ea typeface="삼성고딕 XB" pitchFamily="2" charset="-127"/>
              </a:rPr>
              <a:t>Enterprise Business Team</a:t>
            </a:r>
            <a:endParaRPr lang="ko-KR" altLang="en-US" sz="1400" b="1" dirty="0">
              <a:solidFill>
                <a:prstClr val="white"/>
              </a:solidFill>
              <a:latin typeface="Calibri" pitchFamily="34" charset="0"/>
              <a:ea typeface="삼성고딕 X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556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36625" rtl="0" eaLnBrk="0" fontAlgn="base" latinLnBrk="1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j-cs"/>
        </a:defRPr>
      </a:lvl1pPr>
      <a:lvl2pPr algn="ctr" defTabSz="936625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625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625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625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162" algn="ctr" defTabSz="938134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Malgun Gothic" pitchFamily="50" charset="-127"/>
          <a:ea typeface="Malgun Gothic" pitchFamily="50" charset="-127"/>
        </a:defRPr>
      </a:lvl6pPr>
      <a:lvl7pPr marL="914323" algn="ctr" defTabSz="938134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Malgun Gothic" pitchFamily="50" charset="-127"/>
          <a:ea typeface="Malgun Gothic" pitchFamily="50" charset="-127"/>
        </a:defRPr>
      </a:lvl7pPr>
      <a:lvl8pPr marL="1371485" algn="ctr" defTabSz="938134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Malgun Gothic" pitchFamily="50" charset="-127"/>
          <a:ea typeface="Malgun Gothic" pitchFamily="50" charset="-127"/>
        </a:defRPr>
      </a:lvl8pPr>
      <a:lvl9pPr marL="1828646" algn="ctr" defTabSz="938134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Malgun Gothic" pitchFamily="50" charset="-127"/>
          <a:ea typeface="Malgun Gothic" pitchFamily="50" charset="-127"/>
        </a:defRPr>
      </a:lvl9pPr>
    </p:titleStyle>
    <p:bodyStyle>
      <a:lvl1pPr marL="349250" indent="-349250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3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60413" indent="-290513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9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71575" indent="-231775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41475" indent="-231775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111375" indent="-231775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82787" indent="-234799" algn="l" defTabSz="93919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52384" indent="-234799" algn="l" defTabSz="93919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83" indent="-234799" algn="l" defTabSz="93919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91584" indent="-234799" algn="l" defTabSz="93919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9597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9196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08795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78390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47989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588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87185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56783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19" tIns="46961" rIns="93919" bIns="469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19" tIns="46961" rIns="93919" bIns="469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79"/>
            <a:ext cx="2133600" cy="273844"/>
          </a:xfrm>
          <a:prstGeom prst="rect">
            <a:avLst/>
          </a:prstGeom>
        </p:spPr>
        <p:txBody>
          <a:bodyPr vert="horz" wrap="square" lIns="93919" tIns="46961" rIns="93919" bIns="46961" numCol="1" anchor="ctr" anchorCtr="0" compatLnSpc="1">
            <a:prstTxWarp prst="textNoShape">
              <a:avLst/>
            </a:prstTxWarp>
          </a:bodyPr>
          <a:lstStyle>
            <a:lvl1pPr defTabSz="938134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79"/>
            <a:ext cx="2895600" cy="273844"/>
          </a:xfrm>
          <a:prstGeom prst="rect">
            <a:avLst/>
          </a:prstGeom>
        </p:spPr>
        <p:txBody>
          <a:bodyPr vert="horz" wrap="square" lIns="93919" tIns="46961" rIns="93919" bIns="46961" numCol="1" anchor="ctr" anchorCtr="0" compatLnSpc="1">
            <a:prstTxWarp prst="textNoShape">
              <a:avLst/>
            </a:prstTxWarp>
          </a:bodyPr>
          <a:lstStyle>
            <a:lvl1pPr algn="ctr" defTabSz="938134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79"/>
            <a:ext cx="2133600" cy="273844"/>
          </a:xfrm>
          <a:prstGeom prst="rect">
            <a:avLst/>
          </a:prstGeom>
        </p:spPr>
        <p:txBody>
          <a:bodyPr vert="horz" wrap="square" lIns="93919" tIns="46961" rIns="93919" bIns="46961" numCol="1" anchor="ctr" anchorCtr="0" compatLnSpc="1">
            <a:prstTxWarp prst="textNoShape">
              <a:avLst/>
            </a:prstTxWarp>
          </a:bodyPr>
          <a:lstStyle>
            <a:lvl1pPr algn="r" defTabSz="938134">
              <a:defRPr kumimoji="0" sz="1200">
                <a:solidFill>
                  <a:srgbClr val="898989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07156C06-4D02-448A-BB97-B71AF180421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2613" y="422673"/>
            <a:ext cx="781050" cy="25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3363" y="628650"/>
            <a:ext cx="1163637" cy="1273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>
            <a:defPPr>
              <a:defRPr lang="ko-KR"/>
            </a:defPPr>
            <a:lvl1pPr marL="0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6963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39275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08913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78548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348187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17826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87462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757099" algn="l" defTabSz="939275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b="1">
              <a:solidFill>
                <a:prstClr val="white"/>
              </a:solidFill>
              <a:latin typeface="Calibri" pitchFamily="34" charset="0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V="1">
            <a:off x="1009650" y="689372"/>
            <a:ext cx="7956550" cy="35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-14288" y="4954192"/>
            <a:ext cx="7502526" cy="2190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36" name="그림 12" descr="samsug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2" y="5005387"/>
            <a:ext cx="893763" cy="11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슬라이드 번호 개체 틀 3"/>
          <p:cNvSpPr txBox="1">
            <a:spLocks/>
          </p:cNvSpPr>
          <p:nvPr/>
        </p:nvSpPr>
        <p:spPr>
          <a:xfrm>
            <a:off x="3421075" y="4930395"/>
            <a:ext cx="2173287" cy="220265"/>
          </a:xfrm>
          <a:prstGeom prst="rect">
            <a:avLst/>
          </a:prstGeom>
        </p:spPr>
        <p:txBody>
          <a:bodyPr lIns="91433" tIns="45716" rIns="91433" bIns="45716" anchor="ctr"/>
          <a:lstStyle>
            <a:lvl1pPr algn="ctr">
              <a:defRPr sz="120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pPr defTabSz="938134">
              <a:defRPr/>
            </a:pPr>
            <a:fld id="{A4F1AB0F-B9D5-462D-AA5C-56DFA0DF1E3E}" type="slidenum">
              <a:rPr lang="ko-KR" altLang="en-US" smtClean="0">
                <a:solidFill>
                  <a:prstClr val="white"/>
                </a:solidFill>
              </a:rPr>
              <a:pPr defTabSz="938134">
                <a:defRPr/>
              </a:pPr>
              <a:t>‹#›</a:t>
            </a:fld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자유형 15"/>
          <p:cNvSpPr/>
          <p:nvPr/>
        </p:nvSpPr>
        <p:spPr>
          <a:xfrm>
            <a:off x="6756400" y="4932762"/>
            <a:ext cx="2420938" cy="234553"/>
          </a:xfrm>
          <a:custGeom>
            <a:avLst/>
            <a:gdLst>
              <a:gd name="connsiteX0" fmla="*/ 203200 w 2582334"/>
              <a:gd name="connsiteY0" fmla="*/ 0 h 270934"/>
              <a:gd name="connsiteX1" fmla="*/ 0 w 2582334"/>
              <a:gd name="connsiteY1" fmla="*/ 270934 h 270934"/>
              <a:gd name="connsiteX2" fmla="*/ 2582334 w 2582334"/>
              <a:gd name="connsiteY2" fmla="*/ 270934 h 270934"/>
              <a:gd name="connsiteX3" fmla="*/ 2582334 w 2582334"/>
              <a:gd name="connsiteY3" fmla="*/ 0 h 270934"/>
              <a:gd name="connsiteX4" fmla="*/ 203200 w 2582334"/>
              <a:gd name="connsiteY4" fmla="*/ 0 h 2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2334" h="270934">
                <a:moveTo>
                  <a:pt x="203200" y="0"/>
                </a:moveTo>
                <a:lnTo>
                  <a:pt x="0" y="270934"/>
                </a:lnTo>
                <a:lnTo>
                  <a:pt x="2582334" y="270934"/>
                </a:lnTo>
                <a:lnTo>
                  <a:pt x="2582334" y="0"/>
                </a:lnTo>
                <a:lnTo>
                  <a:pt x="20320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6" rIns="91433" bIns="45716" anchor="ctr"/>
          <a:lstStyle/>
          <a:p>
            <a:pPr algn="ctr" defTabSz="938134">
              <a:defRPr/>
            </a:pPr>
            <a:r>
              <a:rPr lang="en-US" altLang="ko-KR" sz="1400" b="1" dirty="0">
                <a:solidFill>
                  <a:prstClr val="white"/>
                </a:solidFill>
                <a:latin typeface="Calibri" pitchFamily="34" charset="0"/>
                <a:ea typeface="삼성고딕 XB" pitchFamily="2" charset="-127"/>
              </a:rPr>
              <a:t>Enterprise Business Team</a:t>
            </a:r>
            <a:endParaRPr lang="ko-KR" altLang="en-US" sz="1400" b="1" dirty="0">
              <a:solidFill>
                <a:prstClr val="white"/>
              </a:solidFill>
              <a:latin typeface="Calibri" pitchFamily="34" charset="0"/>
              <a:ea typeface="삼성고딕 XB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556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36625" rtl="0" eaLnBrk="0" fontAlgn="base" latinLnBrk="1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j-cs"/>
        </a:defRPr>
      </a:lvl1pPr>
      <a:lvl2pPr algn="ctr" defTabSz="936625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936625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936625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936625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162" algn="ctr" defTabSz="938134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Malgun Gothic" pitchFamily="50" charset="-127"/>
          <a:ea typeface="Malgun Gothic" pitchFamily="50" charset="-127"/>
        </a:defRPr>
      </a:lvl6pPr>
      <a:lvl7pPr marL="914323" algn="ctr" defTabSz="938134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Malgun Gothic" pitchFamily="50" charset="-127"/>
          <a:ea typeface="Malgun Gothic" pitchFamily="50" charset="-127"/>
        </a:defRPr>
      </a:lvl7pPr>
      <a:lvl8pPr marL="1371485" algn="ctr" defTabSz="938134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Malgun Gothic" pitchFamily="50" charset="-127"/>
          <a:ea typeface="Malgun Gothic" pitchFamily="50" charset="-127"/>
        </a:defRPr>
      </a:lvl8pPr>
      <a:lvl9pPr marL="1828646" algn="ctr" defTabSz="938134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Malgun Gothic" pitchFamily="50" charset="-127"/>
          <a:ea typeface="Malgun Gothic" pitchFamily="50" charset="-127"/>
        </a:defRPr>
      </a:lvl9pPr>
    </p:titleStyle>
    <p:bodyStyle>
      <a:lvl1pPr marL="349250" indent="-349250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3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60413" indent="-290513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9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71575" indent="-231775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41475" indent="-231775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111375" indent="-231775" algn="l" defTabSz="936625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1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82787" indent="-234799" algn="l" defTabSz="93919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52384" indent="-234799" algn="l" defTabSz="93919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21983" indent="-234799" algn="l" defTabSz="93919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91584" indent="-234799" algn="l" defTabSz="93919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9597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9196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08795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78390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47989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588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87185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56783" algn="l" defTabSz="93919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alibri" pitchFamily="34" charset="0"/>
          <a:ea typeface="+mn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alibri" pitchFamily="34" charset="0"/>
          <a:ea typeface="+mn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alibri" pitchFamily="34" charset="0"/>
          <a:ea typeface="+mn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Calibri" pitchFamily="34" charset="0"/>
          <a:ea typeface="+mn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displaysolutions.samsung.com/" TargetMode="External"/><Relationship Id="rId2" Type="http://schemas.openxmlformats.org/officeDocument/2006/relationships/hyperlink" Target="mailto:Korotkin.k@samsung.com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777" y="206769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 по визуализации от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Samsung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корпоративный и промышленный сегмент) </a:t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69502"/>
            <a:ext cx="3553093" cy="170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64" y="3166742"/>
            <a:ext cx="3415126" cy="146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2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137320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Видеостена – варианты реализации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 descr="В Корпоративном университете Сбербанка прошла Международная конференция «Больше чем обучение: готовим лидеров цифрового мира»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3555082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http://www.mchs.gov.ru/upload/site1/document_images/Y9zCXBDkNc-1000x10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44" y="771550"/>
            <a:ext cx="3568080" cy="207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forsite-company.ru/upload/medialibrary/63e/63e2993b7d50a021b1995bfe865d07d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54350"/>
            <a:ext cx="3534845" cy="193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43" y="2854350"/>
            <a:ext cx="3568080" cy="193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929408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Видеостена - калибровка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77155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Превосходное качество изображения – технология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Color Expert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1347614"/>
            <a:ext cx="35283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Усовершенствованная</a:t>
            </a:r>
            <a:r>
              <a:rPr lang="en-US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заводская </a:t>
            </a:r>
            <a:r>
              <a:rPr lang="en-US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цветовая калибровка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Встроенное ПО </a:t>
            </a:r>
            <a:r>
              <a:rPr lang="en-US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Advanced Color </a:t>
            </a:r>
            <a:br>
              <a:rPr lang="en-US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Management (ACM)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Настройки: однордность цвета, </a:t>
            </a:r>
            <a:b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гамма, баланс белого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Отсутствие затемнения на стыках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04617" y="117786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Обычная видеостена</a:t>
            </a: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48249" y="118707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SAMSUNG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20" y="2844130"/>
            <a:ext cx="4571660" cy="188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92" y="1516067"/>
            <a:ext cx="1983866" cy="125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91630"/>
            <a:ext cx="1943307" cy="121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75806"/>
            <a:ext cx="3124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9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457" y="1923678"/>
            <a:ext cx="696850" cy="64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425352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Видеостена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удобство монтажа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</a:blip>
          <a:srcRect r="896"/>
          <a:stretch>
            <a:fillRect/>
          </a:stretch>
        </p:blipFill>
        <p:spPr bwMode="auto">
          <a:xfrm>
            <a:off x="1691680" y="2880389"/>
            <a:ext cx="1366343" cy="132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986" y="3215025"/>
            <a:ext cx="936104" cy="7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타원 73"/>
          <p:cNvSpPr/>
          <p:nvPr/>
        </p:nvSpPr>
        <p:spPr>
          <a:xfrm>
            <a:off x="358606" y="3039259"/>
            <a:ext cx="1098000" cy="1098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8" tIns="45692" rIns="91388" bIns="456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rgbClr val="252234"/>
              </a:solidFill>
              <a:latin typeface="Samsung InterFace" pitchFamily="34" charset="0"/>
              <a:ea typeface="굴림" charset="-127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2829585"/>
            <a:ext cx="604227" cy="576064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8035" y="4053721"/>
            <a:ext cx="643125" cy="29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50" dirty="0" smtClean="0">
                <a:solidFill>
                  <a:schemeClr val="tx1">
                    <a:lumMod val="50000"/>
                  </a:schemeClr>
                </a:solidFill>
                <a:latin typeface="Samsung InterFace Black" pitchFamily="34" charset="0"/>
                <a:ea typeface="+mn-ea"/>
              </a:rPr>
              <a:t>Z-axis</a:t>
            </a:r>
            <a:endParaRPr lang="ko-KR" altLang="en-US" sz="1050" dirty="0">
              <a:solidFill>
                <a:schemeClr val="tx1">
                  <a:lumMod val="50000"/>
                </a:schemeClr>
              </a:solidFill>
              <a:latin typeface="Samsung InterFace Black" pitchFamily="34" charset="0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926993"/>
            <a:ext cx="551754" cy="29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50" dirty="0" smtClean="0">
                <a:solidFill>
                  <a:srgbClr val="FF0000"/>
                </a:solidFill>
                <a:latin typeface="Samsung InterFace Black" pitchFamily="34" charset="0"/>
                <a:ea typeface="+mn-ea"/>
              </a:rPr>
              <a:t>PUSH</a:t>
            </a:r>
            <a:endParaRPr lang="ko-KR" altLang="en-US" sz="1050" dirty="0">
              <a:solidFill>
                <a:srgbClr val="FF0000"/>
              </a:solidFill>
              <a:latin typeface="Samsung InterFace Black" pitchFamily="34" charset="0"/>
              <a:ea typeface="+mn-ea"/>
            </a:endParaRPr>
          </a:p>
        </p:txBody>
      </p:sp>
      <p:pic>
        <p:nvPicPr>
          <p:cNvPr id="14" name="Picture 3"/>
          <p:cNvPicPr preferRelativeResize="0">
            <a:picLocks noChangeArrowheads="1"/>
          </p:cNvPicPr>
          <p:nvPr/>
        </p:nvPicPr>
        <p:blipFill>
          <a:blip r:embed="rId6" cstate="print"/>
          <a:srcRect l="1185" t="2626" r="52329" b="2600"/>
          <a:stretch>
            <a:fillRect/>
          </a:stretch>
        </p:blipFill>
        <p:spPr bwMode="auto">
          <a:xfrm>
            <a:off x="3259238" y="2283718"/>
            <a:ext cx="1096738" cy="10967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326656" y="2631058"/>
            <a:ext cx="567784" cy="29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50" dirty="0" smtClean="0">
                <a:solidFill>
                  <a:srgbClr val="FF0000"/>
                </a:solidFill>
                <a:latin typeface="Samsung InterFace Black" pitchFamily="34" charset="0"/>
                <a:ea typeface="+mn-ea"/>
              </a:rPr>
              <a:t>Drag</a:t>
            </a:r>
            <a:endParaRPr lang="ko-KR" altLang="en-US" sz="1050" dirty="0">
              <a:solidFill>
                <a:srgbClr val="FF0000"/>
              </a:solidFill>
              <a:latin typeface="Samsung InterFace Black" pitchFamily="34" charset="0"/>
              <a:ea typeface="+mn-ea"/>
            </a:endParaRPr>
          </a:p>
        </p:txBody>
      </p:sp>
      <p:pic>
        <p:nvPicPr>
          <p:cNvPr id="16" name="Picture 31" descr="k-104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 rot="14374690" flipH="1" flipV="1">
            <a:off x="2964758" y="2541533"/>
            <a:ext cx="213378" cy="68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1" descr="k-104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 rot="14374690">
            <a:off x="1625829" y="3321409"/>
            <a:ext cx="213378" cy="68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5"/>
          <p:cNvPicPr>
            <a:picLocks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139360" y="3567162"/>
            <a:ext cx="1098000" cy="109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3867894"/>
            <a:ext cx="379964" cy="29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566046" y="3637012"/>
            <a:ext cx="716863" cy="29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50" dirty="0" smtClean="0">
                <a:solidFill>
                  <a:srgbClr val="FF0000"/>
                </a:solidFill>
                <a:latin typeface="Samsung InterFace Black" pitchFamily="34" charset="0"/>
                <a:ea typeface="+mn-ea"/>
              </a:rPr>
              <a:t>Rotate</a:t>
            </a:r>
            <a:endParaRPr lang="ko-KR" altLang="en-US" sz="1050" dirty="0">
              <a:solidFill>
                <a:srgbClr val="FF0000"/>
              </a:solidFill>
              <a:latin typeface="Samsung InterFace Black" pitchFamily="34" charset="0"/>
              <a:ea typeface="+mn-ea"/>
            </a:endParaRPr>
          </a:p>
        </p:txBody>
      </p:sp>
      <p:pic>
        <p:nvPicPr>
          <p:cNvPr id="21" name="Picture 31" descr="k-104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 rot="7225310" flipH="1">
            <a:off x="2851222" y="3719356"/>
            <a:ext cx="213378" cy="68281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3851920" y="3268970"/>
            <a:ext cx="652743" cy="29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050" dirty="0" smtClean="0">
                <a:solidFill>
                  <a:schemeClr val="tx1">
                    <a:lumMod val="50000"/>
                  </a:schemeClr>
                </a:solidFill>
                <a:latin typeface="Samsung InterFace Black" pitchFamily="34" charset="0"/>
                <a:ea typeface="+mn-ea"/>
              </a:rPr>
              <a:t>Y-axis</a:t>
            </a:r>
            <a:endParaRPr lang="ko-KR" altLang="en-US" sz="1050" dirty="0">
              <a:solidFill>
                <a:schemeClr val="tx1">
                  <a:lumMod val="50000"/>
                </a:schemeClr>
              </a:solidFill>
              <a:latin typeface="Samsung InterFace Black" pitchFamily="34" charset="0"/>
              <a:ea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2172" y="4408061"/>
            <a:ext cx="6912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ko-KR" sz="1200" dirty="0" smtClean="0">
                <a:solidFill>
                  <a:schemeClr val="tx1">
                    <a:lumMod val="50000"/>
                  </a:schemeClr>
                </a:solidFill>
                <a:latin typeface="Samsung InterFace Black" pitchFamily="34" charset="0"/>
                <a:ea typeface="+mn-ea"/>
              </a:rPr>
              <a:t>X-axis</a:t>
            </a:r>
            <a:endParaRPr lang="ko-KR" altLang="en-US" sz="1200" dirty="0">
              <a:solidFill>
                <a:schemeClr val="tx1">
                  <a:lumMod val="50000"/>
                </a:schemeClr>
              </a:solidFill>
              <a:latin typeface="Samsung InterFace Black" pitchFamily="34" charset="0"/>
              <a:ea typeface="+mn-ea"/>
            </a:endParaRP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971494" y="2954023"/>
            <a:ext cx="206324" cy="2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타원 80"/>
          <p:cNvSpPr/>
          <p:nvPr/>
        </p:nvSpPr>
        <p:spPr>
          <a:xfrm>
            <a:off x="1670472" y="2835935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8" tIns="45692" rIns="91388" bIns="456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rgbClr val="252234"/>
              </a:solidFill>
              <a:latin typeface="Samsung InterFace" pitchFamily="34" charset="0"/>
              <a:ea typeface="굴림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19" y="2139702"/>
            <a:ext cx="2706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WMN-46VD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видеостенный дисплей 46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”)</a:t>
            </a:r>
          </a:p>
          <a:p>
            <a:pPr algn="ctr"/>
            <a:r>
              <a:rPr lang="en-US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WMN-55VD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видеостенный дисплей 55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1" y="889901"/>
            <a:ext cx="2088232" cy="110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355976" y="1201851"/>
            <a:ext cx="25922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Специализированное выдвижное </a:t>
            </a:r>
            <a:b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u="sng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настенное крепление</a:t>
            </a: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для </a:t>
            </a:r>
            <a:b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видеостен 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UD/UE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Максимальная точность </a:t>
            </a:r>
            <a:b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юстировки дисплеев </a:t>
            </a:r>
            <a:b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(подгонка по 3-м плоскостям)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Минимальная толщина креп-</a:t>
            </a:r>
            <a:b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ления – </a:t>
            </a:r>
            <a:r>
              <a:rPr lang="ru-RU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всего 39 мм</a:t>
            </a: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Альбомная и портретная </a:t>
            </a:r>
            <a:b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ориентация</a:t>
            </a:r>
          </a:p>
          <a:p>
            <a:endParaRPr lang="ru-RU" sz="10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000" u="sng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Напольные стойки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Поддержка серии 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UD </a:t>
            </a: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диагонали 46 и 55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Удобная автономная </a:t>
            </a:r>
            <a:b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установка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Отсутствие необходимости в </a:t>
            </a:r>
            <a:b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усилении стены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10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sz="1000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56" y="1292479"/>
            <a:ext cx="1799208" cy="148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44654"/>
            <a:ext cx="2408023" cy="98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511047" y="885771"/>
            <a:ext cx="2706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MID-UD46DS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”)</a:t>
            </a:r>
          </a:p>
          <a:p>
            <a:pPr algn="ctr"/>
            <a:r>
              <a:rPr lang="en-US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MID-UD55DS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(5</a:t>
            </a:r>
            <a:r>
              <a:rPr lang="ru-RU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en-US" sz="10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14649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7380312" y="2067694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756592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Дисплеи для отдельного использования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199568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7574"/>
            <a:ext cx="1440160" cy="950506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87574"/>
            <a:ext cx="1512168" cy="973503"/>
          </a:xfrm>
          <a:prstGeom prst="rect">
            <a:avLst/>
          </a:prstGeom>
          <a:noFill/>
        </p:spPr>
      </p:pic>
      <p:pic>
        <p:nvPicPr>
          <p:cNvPr id="11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327" y="980652"/>
            <a:ext cx="1305729" cy="9430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9808" y="910876"/>
            <a:ext cx="1306448" cy="1028142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3" name="그림 117" descr="ED65C_004_Right-Perspective-10_Black_thumb.png"/>
          <p:cNvPicPr>
            <a:picLocks noChangeAspect="1"/>
          </p:cNvPicPr>
          <p:nvPr/>
        </p:nvPicPr>
        <p:blipFill>
          <a:blip r:embed="rId6" cstate="print"/>
          <a:srcRect t="9319" b="10671"/>
          <a:stretch>
            <a:fillRect/>
          </a:stretch>
        </p:blipFill>
        <p:spPr>
          <a:xfrm>
            <a:off x="7380312" y="886633"/>
            <a:ext cx="1296144" cy="103704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528" y="2067694"/>
            <a:ext cx="1224136" cy="432048"/>
            <a:chOff x="323528" y="2067694"/>
            <a:chExt cx="1224136" cy="432048"/>
          </a:xfrm>
        </p:grpSpPr>
        <p:sp>
          <p:nvSpPr>
            <p:cNvPr id="14" name="Rounded Rectangle 13"/>
            <p:cNvSpPr/>
            <p:nvPr/>
          </p:nvSpPr>
          <p:spPr>
            <a:xfrm>
              <a:off x="323528" y="2067694"/>
              <a:ext cx="1224136" cy="4320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28" y="2139702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206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DCE / DCE-M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7504" y="2643758"/>
            <a:ext cx="1800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Диагонали 32/40/48/55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Яркость 330/350/400/</a:t>
            </a:r>
            <a:b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450 нит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Режим работы 16/7 и </a:t>
            </a:r>
            <a:b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24/7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Встроенный медиаплеер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Lite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Тонкая рамка </a:t>
            </a:r>
            <a:b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(9.5/15.0 мм)</a:t>
            </a:r>
            <a:endParaRPr lang="en-US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Бюджетная серия для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Digital Signage</a:t>
            </a:r>
            <a:endParaRPr lang="en-US" sz="1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051720" y="2067694"/>
            <a:ext cx="1224136" cy="432048"/>
            <a:chOff x="1979712" y="2067694"/>
            <a:chExt cx="1224136" cy="432048"/>
          </a:xfrm>
        </p:grpSpPr>
        <p:sp>
          <p:nvSpPr>
            <p:cNvPr id="17" name="Rounded Rectangle 16"/>
            <p:cNvSpPr/>
            <p:nvPr/>
          </p:nvSpPr>
          <p:spPr>
            <a:xfrm>
              <a:off x="1979712" y="2067694"/>
              <a:ext cx="1224136" cy="4320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9712" y="2139702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206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DBE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763688" y="2643758"/>
            <a:ext cx="18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Диагонали 32/40/48/55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Яркость 3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50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нит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Режим работы 16/7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Встроенный медиаплеер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S3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(полноценный)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Встроенная платформа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SSSP 3.0</a:t>
            </a:r>
            <a:endParaRPr lang="ru-RU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Встроенный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WiFi</a:t>
            </a:r>
            <a:endParaRPr lang="en-US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Тонкая рамка </a:t>
            </a:r>
            <a:b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(9.5/15.0 мм)</a:t>
            </a:r>
            <a:endParaRPr lang="en-US" sz="1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779912" y="2067694"/>
            <a:ext cx="1224136" cy="432048"/>
            <a:chOff x="3707904" y="2067694"/>
            <a:chExt cx="1224136" cy="432048"/>
          </a:xfrm>
        </p:grpSpPr>
        <p:sp>
          <p:nvSpPr>
            <p:cNvPr id="20" name="Rounded Rectangle 19"/>
            <p:cNvSpPr/>
            <p:nvPr/>
          </p:nvSpPr>
          <p:spPr>
            <a:xfrm>
              <a:off x="3707904" y="2067694"/>
              <a:ext cx="1224136" cy="43204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07904" y="2139702"/>
              <a:ext cx="1224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206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DME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63888" y="2643758"/>
            <a:ext cx="1800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Диагонали 32/40/48/55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Яркость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400/450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нит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Режим работы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/7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Встроенный медиаплеер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S3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(полноценный)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Встроенная платформа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SSSP 3.0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Встроенный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WiFi</a:t>
            </a:r>
            <a:endParaRPr lang="en-US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Тонкая рамка </a:t>
            </a:r>
            <a:b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(9.5/15.0 мм)</a:t>
            </a:r>
            <a:endParaRPr lang="en-US" sz="1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652120" y="2067694"/>
            <a:ext cx="1224136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652120" y="203807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PMF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lang="ru-RU" sz="1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овинка</a:t>
            </a:r>
            <a:endParaRPr lang="en-US" sz="12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64088" y="2606590"/>
            <a:ext cx="180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Диагонали 32/43/49/55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Яркость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400/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нит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Режим работы 16/7 и </a:t>
            </a:r>
            <a:b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/7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Встроенный медиаплеер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ru-RU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(полноценный)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ОС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Tizen</a:t>
            </a:r>
            <a:endParaRPr lang="ru-RU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Встроенная платформа </a:t>
            </a:r>
            <a:r>
              <a:rPr lang="en-US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SSSP </a:t>
            </a:r>
            <a:r>
              <a:rPr lang="ru-RU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en-US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.0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Встроенный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WiFi</a:t>
            </a:r>
            <a:endParaRPr lang="en-US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Защита по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IP5x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Тонкая рамка </a:t>
            </a:r>
            <a:r>
              <a:rPr lang="ru-RU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0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(6.9/6.9/8.9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мм)</a:t>
            </a:r>
            <a:endParaRPr lang="en-US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Тонкий корпус (29.9 мм)</a:t>
            </a:r>
            <a:endParaRPr lang="en-US" sz="1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80312" y="203807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PHF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lang="ru-RU" sz="1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овинка</a:t>
            </a:r>
            <a:endParaRPr lang="en-US" sz="12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4288" y="2633593"/>
            <a:ext cx="1800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Диагонали 32/43/49/55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Яркость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7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0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нит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Режим работы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/7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Встроенный медиаплеер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ru-RU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(полноценный)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ОС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Tizen</a:t>
            </a:r>
            <a:endParaRPr lang="ru-RU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Встроенная платформа </a:t>
            </a:r>
            <a:r>
              <a:rPr lang="en-US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SSSP </a:t>
            </a:r>
            <a:r>
              <a:rPr lang="ru-RU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en-US" sz="10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.0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Встроенный </a:t>
            </a:r>
            <a:r>
              <a:rPr lang="en-US" sz="1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WiFi</a:t>
            </a:r>
            <a:endParaRPr lang="en-US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Защита по </a:t>
            </a:r>
            <a:r>
              <a:rPr lang="en-US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IP5x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Тонкая рамка </a:t>
            </a:r>
            <a:r>
              <a:rPr lang="ru-RU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0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000" dirty="0">
                <a:latin typeface="Tahoma" pitchFamily="34" charset="0"/>
                <a:ea typeface="Tahoma" pitchFamily="34" charset="0"/>
                <a:cs typeface="Tahoma" pitchFamily="34" charset="0"/>
              </a:rPr>
              <a:t>(6.9/6.9/8.9 </a:t>
            </a: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мм)</a:t>
            </a:r>
            <a:endParaRPr lang="en-US" sz="1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Тонкий корпус (29.9 мм)</a:t>
            </a:r>
            <a:endParaRPr lang="en-US" sz="11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9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756592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Дисплеи для отдельного использования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8369"/>
            <a:ext cx="2304256" cy="118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84355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Простая работа с контентом благодаря встроенному </a:t>
            </a:r>
            <a:b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медиаплееру</a:t>
            </a:r>
            <a:endParaRPr lang="en-US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7614"/>
            <a:ext cx="2304256" cy="140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31840" y="1070615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НОВИНКА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ОС </a:t>
            </a:r>
            <a:r>
              <a:rPr lang="en-US" sz="12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Tizen</a:t>
            </a:r>
            <a:endParaRPr lang="en-US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74718"/>
            <a:ext cx="230425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536" y="290217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Тонкая рамка – также и на отдельных дисплеях</a:t>
            </a:r>
            <a:endParaRPr lang="en-US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3374856"/>
            <a:ext cx="2304256" cy="140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31840" y="3086839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Антибликовая поверхность</a:t>
            </a:r>
            <a:endParaRPr lang="en-US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7614"/>
            <a:ext cx="2304257" cy="140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12160" y="843558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Теперь 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удобн</a:t>
            </a: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ы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</a:t>
            </a: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встраивания </a:t>
            </a: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sz="1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IR </a:t>
            </a:r>
            <a:r>
              <a:rPr lang="ru-RU" sz="1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центру)</a:t>
            </a:r>
            <a:endParaRPr lang="en-US" sz="1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40346"/>
            <a:ext cx="2304257" cy="140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12160" y="3086839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Повышенная пылезащита</a:t>
            </a:r>
            <a:endParaRPr lang="en-US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6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417240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Отдельные дисплеи – варианты применения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915566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Дисплеи малой диагонали </a:t>
            </a:r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(10/22</a:t>
            </a:r>
            <a:r>
              <a:rPr lang="en-US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”)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61" y="1635646"/>
            <a:ext cx="1546902" cy="285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339752" y="896982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Дисплеи классических </a:t>
            </a:r>
            <a:b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размеров</a:t>
            </a:r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(32/40/43/49/55</a:t>
            </a:r>
            <a:r>
              <a:rPr lang="en-US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35646"/>
            <a:ext cx="3220923" cy="166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557" y="3410201"/>
            <a:ext cx="2412693" cy="128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868144" y="915566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Дисплеи больших </a:t>
            </a:r>
            <a:b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диагоналей</a:t>
            </a:r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(65/75/82/85/98</a:t>
            </a:r>
            <a:r>
              <a:rPr lang="en-US" sz="1400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49" y="3219822"/>
            <a:ext cx="3112315" cy="149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34719"/>
            <a:ext cx="2348507" cy="127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72" y="1321147"/>
            <a:ext cx="69095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15566"/>
            <a:ext cx="19442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520" y="1546795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Светодиодный экран </a:t>
            </a:r>
            <a:br>
              <a:rPr lang="ru-RU" sz="28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корпоратиного </a:t>
            </a:r>
            <a:br>
              <a:rPr lang="ru-RU" sz="28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промышленного сегмента</a:t>
            </a:r>
            <a:endParaRPr lang="en-US" sz="2800" b="1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9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3081536" y="-85700"/>
            <a:ext cx="8229600" cy="85725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LED-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экран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1" y="1851670"/>
            <a:ext cx="326542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338322"/>
            <a:ext cx="326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Видеостена на базе ЖК</a:t>
            </a:r>
            <a:endParaRPr lang="en-US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995936" y="2499742"/>
            <a:ext cx="648072" cy="504056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344364"/>
            <a:ext cx="4243932" cy="302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77280" y="843558"/>
            <a:ext cx="326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LED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-экран</a:t>
            </a:r>
            <a:endParaRPr lang="en-US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6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3081536" y="-85700"/>
            <a:ext cx="8229600" cy="85725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LED-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экран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833680"/>
            <a:ext cx="698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Специально для корпоративного сегмента – </a:t>
            </a:r>
            <a:b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потребность в малых шагах пикселя – </a:t>
            </a:r>
            <a:b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1.5/2.0/2.5 мм</a:t>
            </a:r>
          </a:p>
          <a:p>
            <a:endParaRPr lang="ru-RU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Полностью бесшовный цельный экран</a:t>
            </a:r>
          </a:p>
          <a:p>
            <a:endParaRPr lang="ru-RU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Возможность создания полиэкранов </a:t>
            </a:r>
            <a:b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ультрабольших форматов</a:t>
            </a:r>
          </a:p>
          <a:p>
            <a:endParaRPr lang="ru-RU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Легкая эксплуатация и обслуживание</a:t>
            </a:r>
          </a:p>
          <a:p>
            <a:endParaRPr lang="ru-RU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Нет необходимости предусматривать большие </a:t>
            </a:r>
            <a:b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пространства с тыловой части для обслуживания экрана </a:t>
            </a:r>
            <a:b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(в отличие от видеокубов)</a:t>
            </a:r>
            <a:endParaRPr lang="en-US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54944"/>
            <a:ext cx="2736304" cy="184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9742"/>
            <a:ext cx="3010703" cy="166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3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2058983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Программное обеспечение</a:t>
            </a:r>
            <a:endParaRPr lang="en-US" sz="3200" b="1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2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-273224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Корпоративный продукт – общая информация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771550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Проф.решение ≠ бытовой ТВ</a:t>
            </a:r>
          </a:p>
          <a:p>
            <a:endParaRPr lang="ru-RU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100% корпоративное решение</a:t>
            </a:r>
          </a:p>
          <a:p>
            <a:endParaRPr lang="ru-RU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Индивидуальная проработка</a:t>
            </a:r>
            <a:b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каждого отдельного проекта</a:t>
            </a:r>
          </a:p>
          <a:p>
            <a:endParaRPr lang="ru-RU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Часть сложного интеграционного </a:t>
            </a:r>
            <a:b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IT-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решения</a:t>
            </a:r>
          </a:p>
          <a:p>
            <a:endParaRPr lang="ru-RU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Более 6 лет на рынке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Корпоративная гарантия и </a:t>
            </a:r>
            <a:b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постпродажный сервис</a:t>
            </a:r>
          </a:p>
          <a:p>
            <a:endParaRPr lang="ru-RU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890215"/>
            <a:ext cx="4859691" cy="132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91" y="2283718"/>
            <a:ext cx="3697944" cy="1682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51870"/>
            <a:ext cx="1714861" cy="113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74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3558"/>
            <a:ext cx="8280920" cy="38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3132856" y="-85700"/>
            <a:ext cx="8229600" cy="85725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MagicInfo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96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923871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en-US" sz="7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2688" y="320297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Кирилл Короткин</a:t>
            </a:r>
            <a:endParaRPr lang="en-US" sz="12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Профессиональные 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дисплеи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 / </a:t>
            </a:r>
          </a:p>
          <a:p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Светодиодные экраны 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(Samsung Smart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Signage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LED Signage)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: +7 (495) 797 23 73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: +7 985 776 01 57</a:t>
            </a:r>
          </a:p>
          <a:p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1200" i="1" u="sng" dirty="0">
                <a:latin typeface="Times New Roman" pitchFamily="18" charset="0"/>
                <a:cs typeface="Times New Roman" pitchFamily="18" charset="0"/>
                <a:hlinkClick r:id="rId2"/>
              </a:rPr>
              <a:t>Korotkin.k@samsung.com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200" i="1" u="sng" dirty="0">
                <a:latin typeface="Times New Roman" pitchFamily="18" charset="0"/>
                <a:cs typeface="Times New Roman" pitchFamily="18" charset="0"/>
                <a:hlinkClick r:id="rId3"/>
              </a:rPr>
              <a:t>http://displaysolutions.samsung.com</a:t>
            </a:r>
            <a:endParaRPr lang="en-US" sz="1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1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-1713384" y="-92546"/>
            <a:ext cx="8229600" cy="857250"/>
          </a:xfrm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Samsung B2B (2008-2017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гг.)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28342" y="1275606"/>
            <a:ext cx="8764138" cy="1751"/>
          </a:xfrm>
          <a:prstGeom prst="straightConnector1">
            <a:avLst/>
          </a:prstGeom>
          <a:ln w="76200">
            <a:solidFill>
              <a:srgbClr val="0070C0"/>
            </a:solidFill>
            <a:tailEnd type="triangle" w="med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8342" y="719250"/>
            <a:ext cx="992547" cy="394964"/>
          </a:xfrm>
          <a:prstGeom prst="rect">
            <a:avLst/>
          </a:prstGeom>
          <a:noFill/>
        </p:spPr>
        <p:txBody>
          <a:bodyPr wrap="none" lIns="116824" tIns="58412" rIns="116824" bIns="58412" rtlCol="0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КАМ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88432" y="699542"/>
            <a:ext cx="5292080" cy="394964"/>
          </a:xfrm>
          <a:prstGeom prst="rect">
            <a:avLst/>
          </a:prstGeom>
          <a:noFill/>
        </p:spPr>
        <p:txBody>
          <a:bodyPr wrap="square" lIns="116824" tIns="58412" rIns="116824" bIns="58412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Отдел 10 человек (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КАМ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Pre-Sale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Post-Sale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8342" y="952650"/>
            <a:ext cx="704007" cy="394964"/>
          </a:xfrm>
          <a:prstGeom prst="rect">
            <a:avLst/>
          </a:prstGeom>
          <a:noFill/>
        </p:spPr>
        <p:txBody>
          <a:bodyPr wrap="none" lIns="116824" tIns="58412" rIns="116824" bIns="58412" rtlCol="0">
            <a:spAutoFit/>
          </a:bodyPr>
          <a:lstStyle/>
          <a:p>
            <a:r>
              <a:rPr lang="ru-RU" sz="1800" b="1" i="1" dirty="0"/>
              <a:t>2008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40352" y="915566"/>
            <a:ext cx="1258646" cy="394964"/>
          </a:xfrm>
          <a:prstGeom prst="rect">
            <a:avLst/>
          </a:prstGeom>
          <a:noFill/>
        </p:spPr>
        <p:txBody>
          <a:bodyPr wrap="none" lIns="116824" tIns="58412" rIns="116824" bIns="58412" rtlCol="0">
            <a:spAutoFit/>
          </a:bodyPr>
          <a:lstStyle/>
          <a:p>
            <a:r>
              <a:rPr lang="ru-RU" sz="1800" b="1" i="1" dirty="0"/>
              <a:t>      </a:t>
            </a:r>
            <a:r>
              <a:rPr lang="ru-RU" sz="1800" b="1" i="1" dirty="0" smtClean="0"/>
              <a:t>201</a:t>
            </a:r>
            <a:r>
              <a:rPr lang="en-US" b="1" i="1" dirty="0"/>
              <a:t>7</a:t>
            </a:r>
            <a:endParaRPr lang="ru-RU" sz="1800" b="1" i="1" dirty="0"/>
          </a:p>
        </p:txBody>
      </p:sp>
      <p:sp>
        <p:nvSpPr>
          <p:cNvPr id="36" name="TextBox 35"/>
          <p:cNvSpPr txBox="1"/>
          <p:nvPr/>
        </p:nvSpPr>
        <p:spPr>
          <a:xfrm>
            <a:off x="467544" y="1275606"/>
            <a:ext cx="85689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Доля 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Samsung VD &gt; 50% (</a:t>
            </a: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данные 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IT Research)</a:t>
            </a:r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Корпоративная команда по развитию 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VD </a:t>
            </a: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России</a:t>
            </a:r>
          </a:p>
          <a:p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Корпоративное обучение по продукту</a:t>
            </a:r>
          </a:p>
          <a:p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Профессиональная 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Pre-sale </a:t>
            </a: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поддержка</a:t>
            </a:r>
          </a:p>
          <a:p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Активное присутствие в регионах</a:t>
            </a:r>
          </a:p>
          <a:p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Собственное Программное Обеспечение</a:t>
            </a:r>
          </a:p>
          <a:p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 РФ </a:t>
            </a:r>
            <a:b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(80% линейки проф.решений)</a:t>
            </a:r>
          </a:p>
          <a:p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Минимальный срок поставки (1-6 недель)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99742"/>
            <a:ext cx="3003434" cy="227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3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203848" y="1635646"/>
            <a:ext cx="2016224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2700808" y="-92546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 поставки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52536" y="199568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ВЕНДОР </a:t>
            </a:r>
            <a:r>
              <a:rPr lang="en-US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en-US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Samsung)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051720" y="2139702"/>
            <a:ext cx="864096" cy="288032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3808" y="199742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Системный </a:t>
            </a:r>
            <a:br>
              <a:rPr lang="ru-RU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интегратор</a:t>
            </a:r>
            <a:endParaRPr lang="en-US" b="1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64088" y="2139702"/>
            <a:ext cx="864096" cy="288032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28184" y="199742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Конечный </a:t>
            </a:r>
            <a:br>
              <a:rPr lang="ru-RU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пользователь</a:t>
            </a:r>
            <a:endParaRPr lang="en-US" b="1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2913787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Поставка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Гарантия / </a:t>
            </a:r>
            <a:b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сервис</a:t>
            </a:r>
            <a:endParaRPr lang="en-US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1800" y="2931790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комплексного решения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Финальное общее КП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Логистика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Монтаж и пуско-наладка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Различные </a:t>
            </a:r>
            <a:b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дополнительные </a:t>
            </a:r>
            <a:b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сервисы</a:t>
            </a:r>
            <a:endParaRPr lang="en-US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8184" y="2913787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Постановка </a:t>
            </a:r>
            <a:b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задачи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Закупка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Использование 100% </a:t>
            </a:r>
            <a:b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ресурса проф. продукта для бизнес-целей</a:t>
            </a:r>
            <a:endParaRPr lang="en-US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5076"/>
            <a:ext cx="1920627" cy="112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699792" y="1059742"/>
            <a:ext cx="298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ProAV</a:t>
            </a:r>
            <a:r>
              <a:rPr lang="en-US" sz="20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/IT-</a:t>
            </a:r>
            <a:r>
              <a:rPr lang="ru-RU" sz="20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компании</a:t>
            </a:r>
            <a:endParaRPr lang="en-US" sz="2000" b="1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06004"/>
            <a:ext cx="2016224" cy="119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7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3558"/>
            <a:ext cx="1440160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52536" y="1533441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Торговый центр</a:t>
            </a:r>
            <a:endParaRPr lang="en-US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43558"/>
            <a:ext cx="1410371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5616" y="1533441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Гостиница</a:t>
            </a:r>
            <a:endParaRPr lang="en-US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11" y="843559"/>
            <a:ext cx="1440230" cy="74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95936" y="1533441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Банк</a:t>
            </a:r>
            <a:endParaRPr lang="en-US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441" y="843559"/>
            <a:ext cx="1440089" cy="74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436096" y="1533440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Ресторан</a:t>
            </a:r>
            <a:endParaRPr lang="en-US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165" y="843558"/>
            <a:ext cx="1407046" cy="74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538126" y="1533440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Бизнес-центр</a:t>
            </a:r>
            <a:endParaRPr lang="en-US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30" y="843558"/>
            <a:ext cx="1349449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04248" y="1533441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Транспорт</a:t>
            </a:r>
            <a:endParaRPr lang="en-US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0" y="1902088"/>
            <a:ext cx="1431478" cy="74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252536" y="2571750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Ритейл</a:t>
            </a:r>
            <a:endParaRPr lang="en-US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902089"/>
            <a:ext cx="1410371" cy="7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15616" y="2571750"/>
            <a:ext cx="27363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Корпоративный сегмент</a:t>
            </a:r>
            <a:endParaRPr lang="en-US" sz="9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165" y="1896046"/>
            <a:ext cx="1407046" cy="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83768" y="2571750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АЗС</a:t>
            </a:r>
            <a:endParaRPr lang="en-US" sz="10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Picture 2" descr="http://www.futurebox.gr/photos/NASDAQ-MarketSite-Broadcast-Data-Monitoring-Broadcast-Video-Walls-Image5-1309629065.jpg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0211" y="1901067"/>
            <a:ext cx="1440230" cy="742692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25" name="TextBox 24"/>
          <p:cNvSpPr txBox="1"/>
          <p:nvPr/>
        </p:nvSpPr>
        <p:spPr>
          <a:xfrm>
            <a:off x="3995936" y="2571750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Телестудия</a:t>
            </a:r>
            <a:endParaRPr lang="en-US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20441" y="1901067"/>
            <a:ext cx="1440089" cy="73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27" name="TextBox 26"/>
          <p:cNvSpPr txBox="1"/>
          <p:nvPr/>
        </p:nvSpPr>
        <p:spPr>
          <a:xfrm>
            <a:off x="5398950" y="2571750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Образование</a:t>
            </a:r>
            <a:endParaRPr lang="en-US" sz="10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4248" y="2571750"/>
            <a:ext cx="2736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НЕФТЕГАЗ</a:t>
            </a:r>
            <a:endParaRPr lang="en-US" sz="10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" name="그림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 b="13873"/>
          <a:stretch/>
        </p:blipFill>
        <p:spPr>
          <a:xfrm>
            <a:off x="467544" y="3003798"/>
            <a:ext cx="2318540" cy="1428424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01" y="3003799"/>
            <a:ext cx="1534283" cy="142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03799"/>
            <a:ext cx="2520280" cy="142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0" descr="http://ww1.prweb.com/prfiles/2009/06/03/1580534/GreeneButtonKiosk.JPG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7110158" y="3003798"/>
            <a:ext cx="1422282" cy="1441609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322587" y="4445407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LED-</a:t>
            </a:r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экран</a:t>
            </a:r>
            <a:endParaRPr lang="en-US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39752" y="4424213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Видеостена</a:t>
            </a:r>
            <a:endParaRPr lang="en-US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27984" y="442421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Дисплеи отдельного </a:t>
            </a:r>
            <a:b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использования</a:t>
            </a:r>
            <a:endParaRPr lang="en-US" sz="12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53147" y="4422724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Специальные решения</a:t>
            </a:r>
            <a:endParaRPr lang="en-US" sz="14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-921296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Сферы применения и типы продуктов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30" y="1896046"/>
            <a:ext cx="1349449" cy="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5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2058983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Профессиональный ЖК-дисплей</a:t>
            </a:r>
            <a:endParaRPr lang="en-US" sz="3200" b="1" dirty="0" smtClean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63471"/>
            <a:ext cx="1824893" cy="13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68760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Обзор линейки – </a:t>
            </a:r>
            <a:r>
              <a:rPr 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LCD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34"/>
          <p:cNvPicPr>
            <a:picLocks noChangeAspect="1"/>
          </p:cNvPicPr>
          <p:nvPr/>
        </p:nvPicPr>
        <p:blipFill rotWithShape="1">
          <a:blip r:embed="rId3"/>
          <a:srcRect b="26055"/>
          <a:stretch/>
        </p:blipFill>
        <p:spPr>
          <a:xfrm>
            <a:off x="1763688" y="876673"/>
            <a:ext cx="2088232" cy="1119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1374" y="1976522"/>
            <a:ext cx="259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Отдельное использование</a:t>
            </a:r>
            <a:endParaRPr lang="en-US" altLang="ko-KR" sz="1200" b="1" dirty="0" smtClean="0">
              <a:solidFill>
                <a:srgbClr val="00206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algn="ctr"/>
            <a:r>
              <a:rPr lang="ru-RU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32</a:t>
            </a:r>
            <a:r>
              <a:rPr lang="en-US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”</a:t>
            </a:r>
            <a:r>
              <a:rPr lang="ru-RU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40</a:t>
            </a:r>
            <a:r>
              <a:rPr lang="en-US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” 43” 48” 49” 55</a:t>
            </a:r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”</a:t>
            </a:r>
            <a:endParaRPr lang="ru-RU" altLang="ko-KR" sz="1200" b="1" dirty="0">
              <a:solidFill>
                <a:srgbClr val="00206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472842" y="2542133"/>
            <a:ext cx="259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Видеостена</a:t>
            </a:r>
            <a:endParaRPr lang="en-US" altLang="ko-KR" sz="1200" b="1" dirty="0" smtClean="0">
              <a:solidFill>
                <a:srgbClr val="00206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algn="ctr"/>
            <a:r>
              <a:rPr lang="ru-RU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4</a:t>
            </a:r>
            <a:r>
              <a:rPr lang="en-US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6” 55</a:t>
            </a:r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”</a:t>
            </a:r>
            <a:endParaRPr lang="ru-RU" altLang="ko-KR" sz="1200" b="1" dirty="0">
              <a:solidFill>
                <a:srgbClr val="00206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grpSp>
        <p:nvGrpSpPr>
          <p:cNvPr id="14" name="그룹 1"/>
          <p:cNvGrpSpPr/>
          <p:nvPr/>
        </p:nvGrpSpPr>
        <p:grpSpPr>
          <a:xfrm>
            <a:off x="4283968" y="987574"/>
            <a:ext cx="1584176" cy="737999"/>
            <a:chOff x="4658522" y="1203598"/>
            <a:chExt cx="3729902" cy="1766775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620" y="1203598"/>
              <a:ext cx="2210804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975" y="1433574"/>
              <a:ext cx="2162398" cy="1536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845" y="1757388"/>
              <a:ext cx="1476902" cy="1058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 preferRelativeResize="0"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522" y="1908040"/>
              <a:ext cx="1440160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" y="3003798"/>
            <a:ext cx="2343136" cy="139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775630" y="1779662"/>
            <a:ext cx="259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Дисплеи малой диагонали </a:t>
            </a:r>
            <a:b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</a:br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10.1”</a:t>
            </a:r>
            <a: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21.5”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91838" y="2182093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Интерактивный дисплей</a:t>
            </a:r>
            <a:r>
              <a:rPr lang="en-US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“all-in-one”</a:t>
            </a:r>
          </a:p>
          <a:p>
            <a:pPr algn="ctr"/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10.1” 21.5” 65</a:t>
            </a:r>
            <a:r>
              <a:rPr lang="en-US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” 75” 82” 85”</a:t>
            </a:r>
            <a:endParaRPr lang="en-US" altLang="ko-KR" sz="1200" b="1" dirty="0" smtClean="0">
              <a:solidFill>
                <a:srgbClr val="00206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9"/>
          <a:stretch>
            <a:fillRect/>
          </a:stretch>
        </p:blipFill>
        <p:spPr>
          <a:xfrm>
            <a:off x="2585614" y="2510430"/>
            <a:ext cx="1368152" cy="189195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907704" y="4385689"/>
            <a:ext cx="259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Витрина </a:t>
            </a:r>
            <a:r>
              <a:rPr lang="ru-RU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/ улица</a:t>
            </a:r>
            <a:endParaRPr lang="en-US" altLang="ko-KR" sz="1200" b="1" dirty="0">
              <a:solidFill>
                <a:srgbClr val="00206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24” 46” 55” 75”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72200" y="4371950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Специальные решения</a:t>
            </a:r>
            <a:endParaRPr lang="en-US" altLang="ko-KR" sz="1200" b="1" dirty="0" smtClean="0">
              <a:solidFill>
                <a:srgbClr val="002060"/>
              </a:solidFill>
              <a:latin typeface="Calibri" panose="020F050202020403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85" y="863471"/>
            <a:ext cx="1282434" cy="170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-324544" y="430832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Дисплеи большой диагонали</a:t>
            </a:r>
          </a:p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65” 75” 82</a:t>
            </a:r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”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108686"/>
            <a:ext cx="1525852" cy="126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79" y="2830337"/>
            <a:ext cx="2211883" cy="155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139952" y="437195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Линейка </a:t>
            </a:r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UHD</a:t>
            </a:r>
          </a:p>
          <a:p>
            <a:pPr algn="ctr"/>
            <a:r>
              <a:rPr lang="en-US" altLang="ko-KR" sz="1200" b="1" dirty="0" smtClean="0">
                <a:solidFill>
                  <a:srgbClr val="002060"/>
                </a:solidFill>
                <a:latin typeface="Calibri" panose="020F0502020204030204" pitchFamily="34" charset="0"/>
                <a:ea typeface="맑은 고딕" panose="020B0503020000020004" pitchFamily="50" charset="-127"/>
              </a:rPr>
              <a:t>49” 55” 65” 85” 98”</a:t>
            </a:r>
          </a:p>
        </p:txBody>
      </p:sp>
    </p:spTree>
    <p:extLst>
      <p:ext uri="{BB962C8B-B14F-4D97-AF65-F5344CB8AC3E}">
        <p14:creationId xmlns:p14="http://schemas.microsoft.com/office/powerpoint/2010/main" val="29791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260648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Видеостена – варианты релизации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915566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Модели со стыком 5.5 мм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  <a:r>
              <a:rPr lang="en-US" sz="1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endParaRPr lang="en-US" sz="1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Модели со стыком 3.5 мм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46 и 55</a:t>
            </a:r>
            <a:r>
              <a:rPr lang="en-US" sz="1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  <a:p>
            <a:endParaRPr lang="en-US" sz="1400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Модели с </a:t>
            </a:r>
            <a:r>
              <a:rPr lang="ru-RU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премиальным</a:t>
            </a:r>
            <a:r>
              <a:rPr lang="ru-RU" sz="14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1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стыком 1.7 мм</a:t>
            </a:r>
          </a:p>
          <a:p>
            <a:r>
              <a:rPr lang="ru-RU" sz="1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  <a:r>
              <a:rPr lang="en-US" sz="1400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34" y="771550"/>
            <a:ext cx="5072496" cy="308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946891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Коммутация: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Сторонние контроллеры </a:t>
            </a:r>
            <a:b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(создание больших </a:t>
            </a:r>
            <a:b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диспетчерских центров)</a:t>
            </a:r>
          </a:p>
          <a:p>
            <a:endParaRPr lang="ru-RU" sz="1400" i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Решение от вендора (более </a:t>
            </a:r>
            <a:b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простые сценарии </a:t>
            </a:r>
            <a:b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4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использования видеостены)</a:t>
            </a:r>
            <a:endParaRPr lang="en-US" sz="1400" i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91830"/>
            <a:ext cx="2627560" cy="161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73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15566"/>
            <a:ext cx="7848872" cy="37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116632" y="-85700"/>
            <a:ext cx="8229600" cy="85725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Видеостена – варианты реализации 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4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b="1" dirty="0" smtClean="0">
            <a:latin typeface="Tahoma" pitchFamily="34" charset="0"/>
            <a:ea typeface="Tahoma" pitchFamily="34" charset="0"/>
            <a:cs typeface="Tahoma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b="1" dirty="0" smtClean="0">
            <a:latin typeface="Tahoma" pitchFamily="34" charset="0"/>
            <a:ea typeface="Tahoma" pitchFamily="34" charset="0"/>
            <a:cs typeface="Tahoma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SalesPresentation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SalesPresentation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SalesPresentation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4_SalesPresentation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42717</TotalTime>
  <Words>504</Words>
  <Application>Microsoft Office PowerPoint</Application>
  <PresentationFormat>Экран (16:9)</PresentationFormat>
  <Paragraphs>209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21</vt:i4>
      </vt:variant>
    </vt:vector>
  </HeadingPairs>
  <TitlesOfParts>
    <vt:vector size="38" baseType="lpstr">
      <vt:lpstr>Arial</vt:lpstr>
      <vt:lpstr>Wingdings</vt:lpstr>
      <vt:lpstr>굴림</vt:lpstr>
      <vt:lpstr>Malgun Gothic</vt:lpstr>
      <vt:lpstr>Samsung InterFace</vt:lpstr>
      <vt:lpstr>Tahoma</vt:lpstr>
      <vt:lpstr>Calibri</vt:lpstr>
      <vt:lpstr>Times New Roman</vt:lpstr>
      <vt:lpstr>Samsung InterFace Black</vt:lpstr>
      <vt:lpstr>삼성고딕 XB</vt:lpstr>
      <vt:lpstr>22_디자인 사용자 지정</vt:lpstr>
      <vt:lpstr>4_Office 테마</vt:lpstr>
      <vt:lpstr>5_Office 테마</vt:lpstr>
      <vt:lpstr>1_SalesPresentationTheme</vt:lpstr>
      <vt:lpstr>2_SalesPresentationTheme</vt:lpstr>
      <vt:lpstr>3_SalesPresentationTheme</vt:lpstr>
      <vt:lpstr>4_SalesPresentationTheme</vt:lpstr>
      <vt:lpstr>Презентация PowerPoint</vt:lpstr>
      <vt:lpstr>Корпоративный продукт – общая информация</vt:lpstr>
      <vt:lpstr>Samsung B2B (2008-2017 гг.) </vt:lpstr>
      <vt:lpstr>Канал поставки</vt:lpstr>
      <vt:lpstr>Сферы применения и типы продуктов</vt:lpstr>
      <vt:lpstr>Презентация PowerPoint</vt:lpstr>
      <vt:lpstr>Обзор линейки – LCD </vt:lpstr>
      <vt:lpstr>Видеостена – варианты релизации</vt:lpstr>
      <vt:lpstr>Видеостена – варианты реализации </vt:lpstr>
      <vt:lpstr>Видеостена – варианты реализации</vt:lpstr>
      <vt:lpstr>Видеостена - калибровка</vt:lpstr>
      <vt:lpstr>Видеостена – удобство монтажа</vt:lpstr>
      <vt:lpstr>Дисплеи для отдельного использования</vt:lpstr>
      <vt:lpstr>Дисплеи для отдельного использования</vt:lpstr>
      <vt:lpstr>Отдельные дисплеи – варианты применения</vt:lpstr>
      <vt:lpstr>Презентация PowerPoint</vt:lpstr>
      <vt:lpstr>LED-экран</vt:lpstr>
      <vt:lpstr>LED-экран</vt:lpstr>
      <vt:lpstr>Презентация PowerPoint</vt:lpstr>
      <vt:lpstr>MagicInfo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이성태</dc:creator>
  <cp:lastModifiedBy>User</cp:lastModifiedBy>
  <cp:revision>1206</cp:revision>
  <dcterms:created xsi:type="dcterms:W3CDTF">2013-05-22T12:05:41Z</dcterms:created>
  <dcterms:modified xsi:type="dcterms:W3CDTF">2017-05-11T04:59:53Z</dcterms:modified>
</cp:coreProperties>
</file>