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315" r:id="rId3"/>
    <p:sldId id="326" r:id="rId4"/>
    <p:sldId id="328" r:id="rId5"/>
    <p:sldId id="320" r:id="rId6"/>
    <p:sldId id="317" r:id="rId7"/>
    <p:sldId id="325" r:id="rId8"/>
    <p:sldId id="327" r:id="rId9"/>
    <p:sldId id="324" r:id="rId10"/>
    <p:sldId id="329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A6A6A6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1" autoAdjust="0"/>
    <p:restoredTop sz="81528" autoAdjust="0"/>
  </p:normalViewPr>
  <p:slideViewPr>
    <p:cSldViewPr>
      <p:cViewPr varScale="1">
        <p:scale>
          <a:sx n="116" d="100"/>
          <a:sy n="116" d="100"/>
        </p:scale>
        <p:origin x="906" y="84"/>
      </p:cViewPr>
      <p:guideLst>
        <p:guide orient="horz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18B3F-13D7-408A-8000-5596CCD7D97B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882FF-E7DC-41D3-8FF6-DDEA7FDE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1649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5185-2FFA-4DB5-8B72-CAC161CBC97C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6BC7A-9A4F-45BB-B311-DCA0678CC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6954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u="none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6BC7A-9A4F-45BB-B311-DCA0678CCBD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704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u="none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6BC7A-9A4F-45BB-B311-DCA0678CCBD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153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Пример из нашей практики.</a:t>
            </a:r>
            <a:r>
              <a:rPr lang="ru-RU" baseline="0" dirty="0"/>
              <a:t> </a:t>
            </a:r>
            <a:r>
              <a:rPr lang="ru-RU" dirty="0"/>
              <a:t> Мы такой</a:t>
            </a:r>
            <a:r>
              <a:rPr lang="ru-RU" baseline="0" dirty="0"/>
              <a:t> же подход пропагандируем – он наиболее эффективен. В этом случае заказчик получает решение своей проблемы, мы – максимум исходной информации и доступ к объекту испытаний, чтобы сделать тест </a:t>
            </a:r>
            <a:r>
              <a:rPr lang="ru-RU" baseline="0"/>
              <a:t>максимально эффективно. 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6BC7A-9A4F-45BB-B311-DCA0678CCBD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83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Положительные примеры понимания</a:t>
            </a:r>
            <a:r>
              <a:rPr lang="ru-RU" baseline="0" dirty="0"/>
              <a:t> сложности задач и необходимости совместного их решения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6BC7A-9A4F-45BB-B311-DCA0678CCBD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378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Пример из нашей практики.</a:t>
            </a:r>
            <a:r>
              <a:rPr lang="ru-RU" baseline="0" dirty="0"/>
              <a:t> </a:t>
            </a:r>
            <a:r>
              <a:rPr lang="ru-RU" dirty="0"/>
              <a:t> Мы такой</a:t>
            </a:r>
            <a:r>
              <a:rPr lang="ru-RU" baseline="0" dirty="0"/>
              <a:t> же подход пропагандируем – он наиболее эффективен. В этом случае заказчик получает решение своей проблемы, мы – максимум исходной информации и доступ к объекту испытаний, чтобы сделать тест </a:t>
            </a:r>
            <a:r>
              <a:rPr lang="ru-RU" baseline="0"/>
              <a:t>максимально эффективно. 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6BC7A-9A4F-45BB-B311-DCA0678CCBD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53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6BC7A-9A4F-45BB-B311-DCA0678CCBD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693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6BC7A-9A4F-45BB-B311-DCA0678CCBD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228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Следует</a:t>
            </a:r>
            <a:r>
              <a:rPr lang="ru-RU" baseline="0" dirty="0"/>
              <a:t> отметить, что партнерство с заказчиком – не залог успеха. Нам известны примеры когда партнерство осложнялось несколькими проблемами. 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6BC7A-9A4F-45BB-B311-DCA0678CCBD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53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Следует</a:t>
            </a:r>
            <a:r>
              <a:rPr lang="ru-RU" baseline="0" dirty="0"/>
              <a:t> отметить, что партнерство с заказчиком – не залог успеха. Нам известны примеры когда партнерство осложнялось несколькими проблемами. 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6BC7A-9A4F-45BB-B311-DCA0678CCBD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501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9556"/>
            <a:ext cx="2844000" cy="59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4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5868144" y="598662"/>
            <a:ext cx="2808312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solidFill>
                  <a:schemeClr val="tx1"/>
                </a:solidFill>
              </a:rPr>
              <a:t>Эффективные комплексные</a:t>
            </a:r>
          </a:p>
          <a:p>
            <a:pPr algn="l"/>
            <a:r>
              <a:rPr lang="ru-RU" sz="1200" dirty="0">
                <a:solidFill>
                  <a:schemeClr val="tx1"/>
                </a:solidFill>
              </a:rPr>
              <a:t>решения технологических задач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9699"/>
            <a:ext cx="2844000" cy="59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7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3" y="1995686"/>
            <a:ext cx="2880320" cy="1080120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539553" y="4803998"/>
            <a:ext cx="8208911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539553" y="843559"/>
            <a:ext cx="4392487" cy="576064"/>
          </a:xfrm>
        </p:spPr>
        <p:txBody>
          <a:bodyPr>
            <a:normAutofit/>
          </a:bodyPr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63638"/>
            <a:ext cx="4392488" cy="360040"/>
          </a:xfrm>
        </p:spPr>
        <p:txBody>
          <a:bodyPr>
            <a:norm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35700" y="267494"/>
            <a:ext cx="1800200" cy="360040"/>
          </a:xfrm>
        </p:spPr>
        <p:txBody>
          <a:bodyPr/>
          <a:lstStyle>
            <a:lvl1pPr algn="l">
              <a:defRPr sz="800" b="1">
                <a:solidFill>
                  <a:srgbClr val="ED1C24"/>
                </a:solidFill>
              </a:defRPr>
            </a:lvl1pPr>
          </a:lstStyle>
          <a:p>
            <a:r>
              <a:rPr lang="ru-RU" dirty="0"/>
              <a:t>тема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76256" y="4803998"/>
            <a:ext cx="1872208" cy="144016"/>
          </a:xfrm>
        </p:spPr>
        <p:txBody>
          <a:bodyPr/>
          <a:lstStyle>
            <a:lvl1pPr>
              <a:defRPr sz="1000"/>
            </a:lvl1pPr>
          </a:lstStyle>
          <a:p>
            <a:fld id="{B9090A09-5308-4C4F-A01A-3D20BD0C0A9C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539553" y="843156"/>
            <a:ext cx="82089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 userDrawn="1"/>
        </p:nvSpPr>
        <p:spPr>
          <a:xfrm>
            <a:off x="0" y="0"/>
            <a:ext cx="9144000" cy="72008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67494"/>
            <a:ext cx="1656184" cy="346133"/>
          </a:xfrm>
          <a:prstGeom prst="rect">
            <a:avLst/>
          </a:prstGeom>
        </p:spPr>
      </p:pic>
      <p:sp>
        <p:nvSpPr>
          <p:cNvPr id="16" name="Нижний колонтитул 4"/>
          <p:cNvSpPr txBox="1">
            <a:spLocks/>
          </p:cNvSpPr>
          <p:nvPr userDrawn="1"/>
        </p:nvSpPr>
        <p:spPr>
          <a:xfrm>
            <a:off x="539552" y="4739084"/>
            <a:ext cx="62646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" b="1" baseline="0" dirty="0" smtClean="0">
                <a:solidFill>
                  <a:schemeClr val="tx1"/>
                </a:solidFill>
              </a:rPr>
              <a:t>Подготовлено для Национального нефтегазового форума 2017. Группа компаний «</a:t>
            </a:r>
            <a:r>
              <a:rPr lang="ru-RU" sz="600" b="1" baseline="0" dirty="0" err="1" smtClean="0">
                <a:solidFill>
                  <a:schemeClr val="tx1"/>
                </a:solidFill>
              </a:rPr>
              <a:t>Миррико</a:t>
            </a:r>
            <a:r>
              <a:rPr lang="ru-RU" sz="600" b="1" baseline="0" dirty="0" smtClean="0">
                <a:solidFill>
                  <a:schemeClr val="tx1"/>
                </a:solidFill>
              </a:rPr>
              <a:t>». © Все права защищены.</a:t>
            </a:r>
            <a:endParaRPr lang="ru-RU" sz="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2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203598"/>
            <a:ext cx="815739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750" y="2211709"/>
            <a:ext cx="8147050" cy="2382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26926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докладчик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90A09-5308-4C4F-A01A-3D20BD0C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57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4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270750" y="4803775"/>
            <a:ext cx="1873250" cy="144463"/>
          </a:xfrm>
        </p:spPr>
        <p:txBody>
          <a:bodyPr/>
          <a:lstStyle/>
          <a:p>
            <a:fld id="{B9090A09-5308-4C4F-A01A-3D20BD0C0A9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1923678"/>
            <a:ext cx="5688632" cy="115212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Экспортный потенциал российских технологий: грёзы или скрытые резервы?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364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660231" y="5968449"/>
            <a:ext cx="1888369" cy="337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000">
              <a:latin typeface="+mn-lt"/>
            </a:endParaRPr>
          </a:p>
        </p:txBody>
      </p:sp>
      <p:sp>
        <p:nvSpPr>
          <p:cNvPr id="12" name="Номер слайда 6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000">
              <a:latin typeface="+mn-lt"/>
            </a:endParaRPr>
          </a:p>
        </p:txBody>
      </p:sp>
      <p:sp>
        <p:nvSpPr>
          <p:cNvPr id="10" name="Номер слайда 6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000">
              <a:latin typeface="+mn-lt"/>
            </a:endParaRPr>
          </a:p>
        </p:txBody>
      </p:sp>
      <p:sp>
        <p:nvSpPr>
          <p:cNvPr id="13" name="Номер слайда 5"/>
          <p:cNvSpPr txBox="1">
            <a:spLocks/>
          </p:cNvSpPr>
          <p:nvPr/>
        </p:nvSpPr>
        <p:spPr>
          <a:xfrm>
            <a:off x="6876256" y="4796797"/>
            <a:ext cx="1872208" cy="158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090A09-5308-4C4F-A01A-3D20BD0C0A9C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0" b="17871"/>
          <a:stretch/>
        </p:blipFill>
        <p:spPr>
          <a:xfrm>
            <a:off x="2987824" y="1851670"/>
            <a:ext cx="2680611" cy="172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2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://kp.ru/share/i/12/9856505/wr-720.sh-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 descr="http://pro-arctic.ru/wp-content/uploads/2015/09/neft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Номер слайда 5"/>
          <p:cNvSpPr txBox="1">
            <a:spLocks/>
          </p:cNvSpPr>
          <p:nvPr/>
        </p:nvSpPr>
        <p:spPr>
          <a:xfrm>
            <a:off x="6876256" y="4803998"/>
            <a:ext cx="1872208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090A09-5308-4C4F-A01A-3D20BD0C0A9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AutoShape 2" descr="http://www.media.nakanune.ru/images/pictures/image_big_7536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" descr="http://b1.vestifinance.ru/c/208941.640xp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0375" y="2139702"/>
            <a:ext cx="828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Роль государственных </a:t>
            </a:r>
            <a:r>
              <a:rPr lang="ru-RU" dirty="0" smtClean="0"/>
              <a:t>институтов</a:t>
            </a:r>
          </a:p>
          <a:p>
            <a:pPr algn="ctr"/>
            <a:r>
              <a:rPr lang="ru-RU" dirty="0" smtClean="0"/>
              <a:t>в </a:t>
            </a:r>
            <a:r>
              <a:rPr lang="ru-RU" dirty="0" smtClean="0"/>
              <a:t>технологическом развитии отрасли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21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://kp.ru/share/i/12/9856505/wr-720.sh-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 descr="http://pro-arctic.ru/wp-content/uploads/2015/09/neft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Номер слайда 5"/>
          <p:cNvSpPr txBox="1">
            <a:spLocks/>
          </p:cNvSpPr>
          <p:nvPr/>
        </p:nvSpPr>
        <p:spPr>
          <a:xfrm>
            <a:off x="6876256" y="4803998"/>
            <a:ext cx="1872208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090A09-5308-4C4F-A01A-3D20BD0C0A9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" name="AutoShape 2" descr="http://www.media.nakanune.ru/images/pictures/image_big_7536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" descr="http://b1.vestifinance.ru/c/208941.640xp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661040"/>
              </p:ext>
            </p:extLst>
          </p:nvPr>
        </p:nvGraphicFramePr>
        <p:xfrm>
          <a:off x="564266" y="1131590"/>
          <a:ext cx="8136904" cy="3259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4608512"/>
                <a:gridCol w="1728192"/>
              </a:tblGrid>
              <a:tr h="579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Сегмент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Целевые задачи в дорожных картах </a:t>
                      </a:r>
                      <a:r>
                        <a:rPr lang="ru-RU" sz="900" u="none" strike="noStrike" dirty="0" err="1">
                          <a:effectLst/>
                        </a:rPr>
                        <a:t>Минпромторга</a:t>
                      </a:r>
                      <a:r>
                        <a:rPr lang="ru-RU" sz="900" u="none" strike="noStrike" dirty="0">
                          <a:effectLst/>
                        </a:rPr>
                        <a:t> и Минэнерго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Количество российских </a:t>
                      </a:r>
                      <a:r>
                        <a:rPr lang="ru-RU" sz="900" u="none" strike="noStrike" dirty="0">
                          <a:effectLst/>
                        </a:rPr>
                        <a:t>продуктов и технологий, внедряемых в настоящее время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648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Разведка и добыча. Бурение и </a:t>
                      </a:r>
                      <a:r>
                        <a:rPr lang="ru-RU" sz="900" u="none" strike="noStrike" dirty="0" err="1">
                          <a:effectLst/>
                        </a:rPr>
                        <a:t>заканчивание</a:t>
                      </a:r>
                      <a:r>
                        <a:rPr lang="ru-RU" sz="900" u="none" strike="noStrike" dirty="0">
                          <a:effectLst/>
                        </a:rPr>
                        <a:t> скважин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Оборудование для плавучих буровых установок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6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Подводное устьевое оборудование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6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Роторно-управляемые </a:t>
                      </a:r>
                      <a:r>
                        <a:rPr lang="ru-RU" sz="900" u="none" strike="noStrike" dirty="0">
                          <a:effectLst/>
                        </a:rPr>
                        <a:t>системы, навигационное оборудование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31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Оборудование и программное обеспечение для </a:t>
                      </a:r>
                      <a:r>
                        <a:rPr lang="ru-RU" sz="900" u="none" strike="noStrike" dirty="0" err="1">
                          <a:effectLst/>
                        </a:rPr>
                        <a:t>заканчивания</a:t>
                      </a:r>
                      <a:r>
                        <a:rPr lang="ru-RU" sz="900" u="none" strike="noStrike" dirty="0">
                          <a:effectLst/>
                        </a:rPr>
                        <a:t> скважин с применением многозонного </a:t>
                      </a:r>
                      <a:r>
                        <a:rPr lang="ru-RU" sz="900" u="none" strike="noStrike" dirty="0" err="1">
                          <a:effectLst/>
                        </a:rPr>
                        <a:t>гидроразрыва</a:t>
                      </a:r>
                      <a:r>
                        <a:rPr lang="ru-RU" sz="900" u="none" strike="noStrike" dirty="0">
                          <a:effectLst/>
                        </a:rPr>
                        <a:t> пласта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6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Разведка и добыча. Исследование резервуаров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Геолого-гидродинамическое моделирование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4214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Транспортировка углеводородов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Блочные </a:t>
                      </a:r>
                      <a:r>
                        <a:rPr lang="ru-RU" sz="900" u="none" strike="noStrike" dirty="0" smtClean="0">
                          <a:effectLst/>
                        </a:rPr>
                        <a:t>нефтяные </a:t>
                      </a:r>
                      <a:r>
                        <a:rPr lang="ru-RU" sz="900" u="none" strike="noStrike" dirty="0">
                          <a:effectLst/>
                        </a:rPr>
                        <a:t>насосные станции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Технологии производства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антитурбулентных</a:t>
                      </a:r>
                      <a:r>
                        <a:rPr lang="ru-RU" sz="900" u="none" strike="noStrike" dirty="0" smtClean="0">
                          <a:effectLst/>
                        </a:rPr>
                        <a:t> присадок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648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Переработка углеводородов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Технологии производства катализаторов для нефтепереработки и нефтехимии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6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Технологии производства присадок для моторных топлив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36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0" b="26200"/>
          <a:stretch/>
        </p:blipFill>
        <p:spPr>
          <a:xfrm>
            <a:off x="314467" y="1563638"/>
            <a:ext cx="1886850" cy="898128"/>
          </a:xfrm>
          <a:prstGeom prst="rect">
            <a:avLst/>
          </a:prstGeom>
        </p:spPr>
      </p:pic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660231" y="5968449"/>
            <a:ext cx="1888369" cy="337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000">
              <a:latin typeface="+mn-lt"/>
            </a:endParaRPr>
          </a:p>
        </p:txBody>
      </p:sp>
      <p:sp>
        <p:nvSpPr>
          <p:cNvPr id="12" name="Номер слайда 6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000">
              <a:latin typeface="+mn-lt"/>
            </a:endParaRPr>
          </a:p>
        </p:txBody>
      </p:sp>
      <p:sp>
        <p:nvSpPr>
          <p:cNvPr id="10" name="Номер слайда 6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000">
              <a:latin typeface="+mn-lt"/>
            </a:endParaRPr>
          </a:p>
        </p:txBody>
      </p:sp>
      <p:sp>
        <p:nvSpPr>
          <p:cNvPr id="13" name="Номер слайда 5"/>
          <p:cNvSpPr txBox="1">
            <a:spLocks/>
          </p:cNvSpPr>
          <p:nvPr/>
        </p:nvSpPr>
        <p:spPr>
          <a:xfrm>
            <a:off x="6876256" y="4803998"/>
            <a:ext cx="1872208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090A09-5308-4C4F-A01A-3D20BD0C0A9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16165" y="987574"/>
            <a:ext cx="5832648" cy="360040"/>
          </a:xfrm>
        </p:spPr>
        <p:txBody>
          <a:bodyPr>
            <a:noAutofit/>
          </a:bodyPr>
          <a:lstStyle/>
          <a:p>
            <a:r>
              <a:rPr lang="ru-RU" sz="1800" dirty="0"/>
              <a:t>Совместная разработка технологий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3015119" y="2139702"/>
            <a:ext cx="1" cy="1368152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01317" y="2139702"/>
            <a:ext cx="806052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67744" y="3507854"/>
            <a:ext cx="747375" cy="948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15119" y="2927023"/>
            <a:ext cx="648072" cy="0"/>
          </a:xfrm>
          <a:prstGeom prst="straightConnector1">
            <a:avLst/>
          </a:prstGeom>
          <a:ln>
            <a:solidFill>
              <a:srgbClr val="A6A6A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663191" y="1779662"/>
            <a:ext cx="4680520" cy="20882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Разработка </a:t>
            </a:r>
            <a:r>
              <a:rPr lang="ru-RU" dirty="0" smtClean="0"/>
              <a:t>и внедрение роторной управляемой системы для бурения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83" y="3133018"/>
            <a:ext cx="1874180" cy="74967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211960" y="4443958"/>
            <a:ext cx="4474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Источник:  </a:t>
            </a:r>
            <a:r>
              <a:rPr lang="ru-RU" sz="1400" dirty="0" smtClean="0"/>
              <a:t>журнал «Сибирская нефть»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3271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660231" y="5968449"/>
            <a:ext cx="1888369" cy="337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000">
              <a:latin typeface="+mn-lt"/>
            </a:endParaRPr>
          </a:p>
        </p:txBody>
      </p:sp>
      <p:sp>
        <p:nvSpPr>
          <p:cNvPr id="12" name="Номер слайда 6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000">
              <a:latin typeface="+mn-lt"/>
            </a:endParaRPr>
          </a:p>
        </p:txBody>
      </p:sp>
      <p:sp>
        <p:nvSpPr>
          <p:cNvPr id="10" name="Номер слайда 6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000">
              <a:latin typeface="+mn-lt"/>
            </a:endParaRPr>
          </a:p>
        </p:txBody>
      </p:sp>
      <p:sp>
        <p:nvSpPr>
          <p:cNvPr id="13" name="Номер слайда 5"/>
          <p:cNvSpPr txBox="1">
            <a:spLocks/>
          </p:cNvSpPr>
          <p:nvPr/>
        </p:nvSpPr>
        <p:spPr>
          <a:xfrm>
            <a:off x="6876256" y="4803998"/>
            <a:ext cx="1872208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090A09-5308-4C4F-A01A-3D20BD0C0A9C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16165" y="987574"/>
            <a:ext cx="5832648" cy="360040"/>
          </a:xfrm>
        </p:spPr>
        <p:txBody>
          <a:bodyPr>
            <a:noAutofit/>
          </a:bodyPr>
          <a:lstStyle/>
          <a:p>
            <a:r>
              <a:rPr lang="ru-RU" sz="1800" dirty="0"/>
              <a:t>Совместная разработка технологий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011536" y="1707654"/>
            <a:ext cx="0" cy="2408094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95736" y="1707654"/>
            <a:ext cx="806052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09067" y="2927023"/>
            <a:ext cx="806052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09067" y="4115748"/>
            <a:ext cx="806052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01788" y="2927023"/>
            <a:ext cx="661403" cy="0"/>
          </a:xfrm>
          <a:prstGeom prst="straightConnector1">
            <a:avLst/>
          </a:prstGeom>
          <a:ln>
            <a:solidFill>
              <a:srgbClr val="A6A6A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11960" y="4443958"/>
            <a:ext cx="4474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Источник:  Пресс-служба ПАО «ЛУКОЙЛ»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63191" y="1851670"/>
            <a:ext cx="4680520" cy="2160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Установка с канатной штангой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- Использование в скважинах малого диаметра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Использование в скважинах с кривизной до </a:t>
            </a:r>
            <a:r>
              <a:rPr lang="ru-RU" dirty="0" smtClean="0"/>
              <a:t>65°</a:t>
            </a:r>
          </a:p>
        </p:txBody>
      </p:sp>
      <p:pic>
        <p:nvPicPr>
          <p:cNvPr id="1026" name="Picture 2" descr="C:\Users\sattarov_r_I\Desktop\Снимо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15" y="3721262"/>
            <a:ext cx="2232045" cy="78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ОАО &quot;ЛУКОЙЛ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67" y="1489821"/>
            <a:ext cx="1671737" cy="43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sattarov_r_I\Desktop\Снимок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7" y="2640238"/>
            <a:ext cx="17907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08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660231" y="5968449"/>
            <a:ext cx="1888369" cy="337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000">
              <a:latin typeface="+mn-lt"/>
            </a:endParaRPr>
          </a:p>
        </p:txBody>
      </p:sp>
      <p:sp>
        <p:nvSpPr>
          <p:cNvPr id="12" name="Номер слайда 6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000">
              <a:latin typeface="+mn-lt"/>
            </a:endParaRPr>
          </a:p>
        </p:txBody>
      </p:sp>
      <p:sp>
        <p:nvSpPr>
          <p:cNvPr id="10" name="Номер слайда 6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000">
              <a:latin typeface="+mn-lt"/>
            </a:endParaRPr>
          </a:p>
        </p:txBody>
      </p:sp>
      <p:sp>
        <p:nvSpPr>
          <p:cNvPr id="13" name="Номер слайда 5"/>
          <p:cNvSpPr txBox="1">
            <a:spLocks/>
          </p:cNvSpPr>
          <p:nvPr/>
        </p:nvSpPr>
        <p:spPr>
          <a:xfrm>
            <a:off x="6876256" y="4803998"/>
            <a:ext cx="1872208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090A09-5308-4C4F-A01A-3D20BD0C0A9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16165" y="987574"/>
            <a:ext cx="5832648" cy="360040"/>
          </a:xfrm>
        </p:spPr>
        <p:txBody>
          <a:bodyPr>
            <a:noAutofit/>
          </a:bodyPr>
          <a:lstStyle/>
          <a:p>
            <a:r>
              <a:rPr lang="ru-RU" sz="1800" dirty="0"/>
              <a:t>Совместная разработка технологий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3015119" y="2139702"/>
            <a:ext cx="1" cy="1368152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01317" y="2139702"/>
            <a:ext cx="806052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67744" y="3507854"/>
            <a:ext cx="747375" cy="948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15119" y="2927023"/>
            <a:ext cx="648072" cy="0"/>
          </a:xfrm>
          <a:prstGeom prst="straightConnector1">
            <a:avLst/>
          </a:prstGeom>
          <a:ln>
            <a:solidFill>
              <a:srgbClr val="A6A6A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663191" y="1779662"/>
            <a:ext cx="4680520" cy="20882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Разработка технологии исследования остаточной нефтенасыщенности</a:t>
            </a:r>
            <a:r>
              <a:rPr lang="en-US" dirty="0"/>
              <a:t> SWCTT</a:t>
            </a:r>
            <a:endParaRPr lang="ru-RU" dirty="0"/>
          </a:p>
          <a:p>
            <a:pPr algn="ctr"/>
            <a:endParaRPr lang="ru-RU" dirty="0"/>
          </a:p>
          <a:p>
            <a:pPr marL="285750" indent="-285750" algn="ctr">
              <a:buFontTx/>
              <a:buChar char="-"/>
            </a:pPr>
            <a:r>
              <a:rPr lang="ru-RU" dirty="0"/>
              <a:t>Подбор распадающихся трассеров  </a:t>
            </a:r>
          </a:p>
          <a:p>
            <a:pPr algn="ctr"/>
            <a:r>
              <a:rPr lang="ru-RU" dirty="0"/>
              <a:t>- Апробация методики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67" y="3335735"/>
            <a:ext cx="1656184" cy="346133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21" y="1668214"/>
            <a:ext cx="9048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5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://kp.ru/share/i/12/9856505/wr-720.sh-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 descr="http://pro-arctic.ru/wp-content/uploads/2015/09/neft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Номер слайда 5"/>
          <p:cNvSpPr txBox="1">
            <a:spLocks/>
          </p:cNvSpPr>
          <p:nvPr/>
        </p:nvSpPr>
        <p:spPr>
          <a:xfrm>
            <a:off x="6876256" y="4803998"/>
            <a:ext cx="1872208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090A09-5308-4C4F-A01A-3D20BD0C0A9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" name="AutoShape 2" descr="http://www.media.nakanune.ru/images/pictures/image_big_7536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" descr="http://b1.vestifinance.ru/c/208941.640xp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0375" y="2139702"/>
            <a:ext cx="8288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 экспортном потенциале отечественных технологий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57986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"/>
          <a:stretch/>
        </p:blipFill>
        <p:spPr>
          <a:xfrm>
            <a:off x="1686552" y="915567"/>
            <a:ext cx="5880451" cy="3888432"/>
          </a:xfrm>
          <a:prstGeom prst="rect">
            <a:avLst/>
          </a:prstGeom>
        </p:spPr>
      </p:pic>
      <p:sp>
        <p:nvSpPr>
          <p:cNvPr id="3" name="AutoShape 2" descr="http://kp.ru/share/i/12/9856505/wr-720.sh-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 descr="http://pro-arctic.ru/wp-content/uploads/2015/09/neft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Номер слайда 5"/>
          <p:cNvSpPr txBox="1">
            <a:spLocks/>
          </p:cNvSpPr>
          <p:nvPr/>
        </p:nvSpPr>
        <p:spPr>
          <a:xfrm>
            <a:off x="6876256" y="4803998"/>
            <a:ext cx="1872208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090A09-5308-4C4F-A01A-3D20BD0C0A9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" name="AutoShape 2" descr="http://www.media.nakanune.ru/images/pictures/image_big_7536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" descr="http://b1.vestifinance.ru/c/208941.640xp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075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660231" y="5968449"/>
            <a:ext cx="1888369" cy="337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000">
              <a:latin typeface="+mn-lt"/>
            </a:endParaRPr>
          </a:p>
        </p:txBody>
      </p:sp>
      <p:sp>
        <p:nvSpPr>
          <p:cNvPr id="12" name="Номер слайда 6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000">
              <a:latin typeface="+mn-lt"/>
            </a:endParaRPr>
          </a:p>
        </p:txBody>
      </p:sp>
      <p:sp>
        <p:nvSpPr>
          <p:cNvPr id="10" name="Номер слайда 6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60FA9F-0AD7-4F2C-B36C-B9A5D8135C6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000">
              <a:latin typeface="+mn-lt"/>
            </a:endParaRPr>
          </a:p>
        </p:txBody>
      </p:sp>
      <p:sp>
        <p:nvSpPr>
          <p:cNvPr id="13" name="Номер слайда 5"/>
          <p:cNvSpPr txBox="1">
            <a:spLocks/>
          </p:cNvSpPr>
          <p:nvPr/>
        </p:nvSpPr>
        <p:spPr>
          <a:xfrm>
            <a:off x="6876256" y="4796797"/>
            <a:ext cx="1872208" cy="158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090A09-5308-4C4F-A01A-3D20BD0C0A9C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16164" y="987574"/>
            <a:ext cx="8332300" cy="398602"/>
          </a:xfrm>
        </p:spPr>
        <p:txBody>
          <a:bodyPr>
            <a:noAutofit/>
          </a:bodyPr>
          <a:lstStyle/>
          <a:p>
            <a:r>
              <a:rPr lang="ru-RU" dirty="0" smtClean="0"/>
              <a:t>Три ключевых момента, от которых зависит </a:t>
            </a:r>
            <a:r>
              <a:rPr lang="ru-RU" dirty="0" smtClean="0"/>
              <a:t>развитие </a:t>
            </a:r>
            <a:r>
              <a:rPr lang="ru-RU" dirty="0" smtClean="0"/>
              <a:t>экспорта: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987824" y="2596820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Гармонизация стандартов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987824" y="1479407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Аккредитация и завоевание доверия у потребителей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987824" y="3482526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Заинтересованность российских нефтяных компаний в поддержке национальных производителей</a:t>
            </a:r>
            <a:endParaRPr lang="ru-RU" sz="16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884" y="1575830"/>
            <a:ext cx="1566230" cy="325530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1117884" y="2428173"/>
            <a:ext cx="1566231" cy="628031"/>
            <a:chOff x="1117884" y="2622337"/>
            <a:chExt cx="1566231" cy="628031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884" y="2622337"/>
              <a:ext cx="634375" cy="628031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5012" y="2755275"/>
              <a:ext cx="859103" cy="403371"/>
            </a:xfrm>
            <a:prstGeom prst="rect">
              <a:avLst/>
            </a:prstGeom>
          </p:spPr>
        </p:pic>
      </p:grp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0" t="22784" r="18500" b="24296"/>
          <a:stretch/>
        </p:blipFill>
        <p:spPr>
          <a:xfrm>
            <a:off x="1172926" y="3482526"/>
            <a:ext cx="1549773" cy="106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77787"/>
      </p:ext>
    </p:extLst>
  </p:cSld>
  <p:clrMapOvr>
    <a:masterClrMapping/>
  </p:clrMapOvr>
</p:sld>
</file>

<file path=ppt/theme/theme1.xml><?xml version="1.0" encoding="utf-8"?>
<a:theme xmlns:a="http://schemas.openxmlformats.org/drawingml/2006/main" name="миррико-презентация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миррико-презентация_</Template>
  <TotalTime>1836</TotalTime>
  <Words>371</Words>
  <Application>Microsoft Office PowerPoint</Application>
  <PresentationFormat>Экран (16:9)</PresentationFormat>
  <Paragraphs>86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миррико-презентация_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 в две или больше строк</dc:title>
  <dc:creator>Михаил</dc:creator>
  <cp:lastModifiedBy>Качурин Антон Владимирович</cp:lastModifiedBy>
  <cp:revision>160</cp:revision>
  <dcterms:created xsi:type="dcterms:W3CDTF">2016-03-28T16:58:17Z</dcterms:created>
  <dcterms:modified xsi:type="dcterms:W3CDTF">2017-04-17T20:02:46Z</dcterms:modified>
</cp:coreProperties>
</file>