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1" r:id="rId1"/>
    <p:sldMasterId id="2147483698" r:id="rId2"/>
  </p:sldMasterIdLst>
  <p:notesMasterIdLst>
    <p:notesMasterId r:id="rId13"/>
  </p:notesMasterIdLst>
  <p:handoutMasterIdLst>
    <p:handoutMasterId r:id="rId14"/>
  </p:handoutMasterIdLst>
  <p:sldIdLst>
    <p:sldId id="1343" r:id="rId3"/>
    <p:sldId id="1486" r:id="rId4"/>
    <p:sldId id="1487" r:id="rId5"/>
    <p:sldId id="1485" r:id="rId6"/>
    <p:sldId id="1482" r:id="rId7"/>
    <p:sldId id="1490" r:id="rId8"/>
    <p:sldId id="1491" r:id="rId9"/>
    <p:sldId id="1489" r:id="rId10"/>
    <p:sldId id="1488" r:id="rId11"/>
    <p:sldId id="1492" r:id="rId12"/>
  </p:sldIdLst>
  <p:sldSz cx="9906000" cy="6858000" type="A4"/>
  <p:notesSz cx="6797675" cy="9928225"/>
  <p:custDataLst>
    <p:tags r:id="rId15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FF"/>
    <a:srgbClr val="00488C"/>
    <a:srgbClr val="D00000"/>
    <a:srgbClr val="A50021"/>
    <a:srgbClr val="9F1ABA"/>
    <a:srgbClr val="B41CB8"/>
    <a:srgbClr val="800000"/>
    <a:srgbClr val="000000"/>
    <a:srgbClr val="5082BE"/>
    <a:srgbClr val="FAF5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202B0CA-FC54-4496-8BCA-5EF66A818D29}" styleName="Темный стиль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606" autoAdjust="0"/>
    <p:restoredTop sz="78743" autoAdjust="0"/>
  </p:normalViewPr>
  <p:slideViewPr>
    <p:cSldViewPr snapToGrid="0">
      <p:cViewPr>
        <p:scale>
          <a:sx n="90" d="100"/>
          <a:sy n="90" d="100"/>
        </p:scale>
        <p:origin x="-1248" y="-163"/>
      </p:cViewPr>
      <p:guideLst>
        <p:guide orient="horz" pos="102"/>
        <p:guide pos="2952"/>
        <p:guide pos="10"/>
        <p:guide pos="17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10290"/>
    </p:cViewPr>
  </p:sorterViewPr>
  <p:notesViewPr>
    <p:cSldViewPr snapToGrid="0">
      <p:cViewPr varScale="1">
        <p:scale>
          <a:sx n="113" d="100"/>
          <a:sy n="113" d="100"/>
        </p:scale>
        <p:origin x="-276" y="-10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8E93126-3D08-4619-BFB7-E7193FEEC500}" type="doc">
      <dgm:prSet loTypeId="urn:microsoft.com/office/officeart/2005/8/layout/radial3" loCatId="cycle" qsTypeId="urn:microsoft.com/office/officeart/2005/8/quickstyle/3d4" qsCatId="3D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857B7E7D-5D4E-4B78-AEEF-4CD4F2D6A55B}">
      <dgm:prSet phldrT="[Текст]" custT="1"/>
      <dgm:spPr>
        <a:solidFill>
          <a:schemeClr val="bg2">
            <a:lumMod val="75000"/>
            <a:alpha val="50000"/>
          </a:schemeClr>
        </a:solidFill>
        <a:ln>
          <a:noFill/>
        </a:ln>
      </dgm:spPr>
      <dgm:t>
        <a:bodyPr/>
        <a:lstStyle/>
        <a:p>
          <a:endParaRPr lang="ru-RU" sz="2000" b="1" i="0" u="none" cap="none" spc="0" dirty="0">
            <a:ln w="18415" cmpd="sng">
              <a:prstDash val="solid"/>
            </a:ln>
            <a:effectLst/>
            <a:latin typeface="Calibri" pitchFamily="34" charset="0"/>
          </a:endParaRPr>
        </a:p>
      </dgm:t>
    </dgm:pt>
    <dgm:pt modelId="{D4F2C8A1-7B30-49D4-9AF3-A298EC480C6C}" type="parTrans" cxnId="{FA678CCB-2790-4D7F-AD00-0DAC9C0E1E46}">
      <dgm:prSet/>
      <dgm:spPr/>
      <dgm:t>
        <a:bodyPr/>
        <a:lstStyle/>
        <a:p>
          <a:endParaRPr lang="ru-RU" sz="2000" b="1">
            <a:solidFill>
              <a:srgbClr val="054C8D"/>
            </a:solidFill>
          </a:endParaRPr>
        </a:p>
      </dgm:t>
    </dgm:pt>
    <dgm:pt modelId="{3EAFD274-00DC-4132-91B6-CE8BAC26262D}" type="sibTrans" cxnId="{FA678CCB-2790-4D7F-AD00-0DAC9C0E1E46}">
      <dgm:prSet/>
      <dgm:spPr/>
      <dgm:t>
        <a:bodyPr/>
        <a:lstStyle/>
        <a:p>
          <a:endParaRPr lang="ru-RU" sz="2000" b="1">
            <a:solidFill>
              <a:srgbClr val="054C8D"/>
            </a:solidFill>
          </a:endParaRPr>
        </a:p>
      </dgm:t>
    </dgm:pt>
    <dgm:pt modelId="{F349B856-230C-41B3-8DF3-95262C7009B8}">
      <dgm:prSet phldrT="[Текст]" custT="1"/>
      <dgm:spPr>
        <a:solidFill>
          <a:schemeClr val="bg2">
            <a:lumMod val="75000"/>
            <a:alpha val="50000"/>
          </a:schemeClr>
        </a:solidFill>
        <a:ln>
          <a:noFill/>
        </a:ln>
      </dgm:spPr>
      <dgm:t>
        <a:bodyPr/>
        <a:lstStyle/>
        <a:p>
          <a:endParaRPr lang="ru-RU" sz="2000" b="1" dirty="0">
            <a:solidFill>
              <a:srgbClr val="C00000"/>
            </a:solidFill>
            <a:latin typeface="Calibri" pitchFamily="34" charset="0"/>
          </a:endParaRPr>
        </a:p>
      </dgm:t>
    </dgm:pt>
    <dgm:pt modelId="{A62ADA85-3EB6-4274-AE26-2D7D7B2F6D09}" type="parTrans" cxnId="{34F6A6D3-59DF-4531-BCEB-718F58340B64}">
      <dgm:prSet/>
      <dgm:spPr/>
      <dgm:t>
        <a:bodyPr/>
        <a:lstStyle/>
        <a:p>
          <a:endParaRPr lang="ru-RU" sz="2000" b="1">
            <a:solidFill>
              <a:srgbClr val="054C8D"/>
            </a:solidFill>
          </a:endParaRPr>
        </a:p>
      </dgm:t>
    </dgm:pt>
    <dgm:pt modelId="{B44457ED-7185-47B3-A5CC-598881D25CFC}" type="sibTrans" cxnId="{34F6A6D3-59DF-4531-BCEB-718F58340B64}">
      <dgm:prSet/>
      <dgm:spPr/>
      <dgm:t>
        <a:bodyPr/>
        <a:lstStyle/>
        <a:p>
          <a:endParaRPr lang="ru-RU" sz="2000" b="1">
            <a:solidFill>
              <a:srgbClr val="054C8D"/>
            </a:solidFill>
          </a:endParaRPr>
        </a:p>
      </dgm:t>
    </dgm:pt>
    <dgm:pt modelId="{53E2DCF9-9EDC-48A7-985E-606FF02128E2}">
      <dgm:prSet phldrT="[Текст]" custT="1"/>
      <dgm:spPr>
        <a:solidFill>
          <a:schemeClr val="bg2">
            <a:lumMod val="75000"/>
            <a:alpha val="50000"/>
          </a:schemeClr>
        </a:solidFill>
        <a:ln>
          <a:noFill/>
        </a:ln>
      </dgm:spPr>
      <dgm:t>
        <a:bodyPr/>
        <a:lstStyle/>
        <a:p>
          <a:endParaRPr lang="ru-RU" sz="2000" b="1" dirty="0">
            <a:solidFill>
              <a:srgbClr val="C00000"/>
            </a:solidFill>
            <a:latin typeface="Calibri" pitchFamily="34" charset="0"/>
          </a:endParaRPr>
        </a:p>
      </dgm:t>
    </dgm:pt>
    <dgm:pt modelId="{8E8BE76F-5335-43D8-921C-EFCCC34E397B}" type="parTrans" cxnId="{045D4743-630F-4001-A49B-C4FBF899CCE6}">
      <dgm:prSet/>
      <dgm:spPr/>
      <dgm:t>
        <a:bodyPr/>
        <a:lstStyle/>
        <a:p>
          <a:endParaRPr lang="ru-RU" sz="2000" b="1">
            <a:solidFill>
              <a:srgbClr val="054C8D"/>
            </a:solidFill>
          </a:endParaRPr>
        </a:p>
      </dgm:t>
    </dgm:pt>
    <dgm:pt modelId="{15231BFA-3E59-4226-974C-70816E916357}" type="sibTrans" cxnId="{045D4743-630F-4001-A49B-C4FBF899CCE6}">
      <dgm:prSet/>
      <dgm:spPr/>
      <dgm:t>
        <a:bodyPr/>
        <a:lstStyle/>
        <a:p>
          <a:endParaRPr lang="ru-RU" sz="2000" b="1">
            <a:solidFill>
              <a:srgbClr val="054C8D"/>
            </a:solidFill>
          </a:endParaRPr>
        </a:p>
      </dgm:t>
    </dgm:pt>
    <dgm:pt modelId="{4B189989-8584-4EC4-B568-BA6DE9D2651B}">
      <dgm:prSet phldrT="[Текст]" custT="1"/>
      <dgm:spPr>
        <a:solidFill>
          <a:schemeClr val="bg2">
            <a:lumMod val="75000"/>
            <a:alpha val="50000"/>
          </a:schemeClr>
        </a:solidFill>
        <a:ln>
          <a:noFill/>
        </a:ln>
      </dgm:spPr>
      <dgm:t>
        <a:bodyPr/>
        <a:lstStyle/>
        <a:p>
          <a:endParaRPr lang="ru-RU" sz="2000" b="1" dirty="0">
            <a:solidFill>
              <a:srgbClr val="C00000"/>
            </a:solidFill>
            <a:latin typeface="Calibri" pitchFamily="34" charset="0"/>
          </a:endParaRPr>
        </a:p>
      </dgm:t>
    </dgm:pt>
    <dgm:pt modelId="{78EA80FE-6ECD-487A-9227-7BBD71A3EB68}" type="parTrans" cxnId="{C6334E9C-122B-4D22-BD83-5EA1138EE095}">
      <dgm:prSet/>
      <dgm:spPr/>
      <dgm:t>
        <a:bodyPr/>
        <a:lstStyle/>
        <a:p>
          <a:endParaRPr lang="ru-RU" sz="2000" b="1">
            <a:solidFill>
              <a:srgbClr val="054C8D"/>
            </a:solidFill>
          </a:endParaRPr>
        </a:p>
      </dgm:t>
    </dgm:pt>
    <dgm:pt modelId="{AAF34B1B-C7D2-416E-B28B-ED86F8F2EE0C}" type="sibTrans" cxnId="{C6334E9C-122B-4D22-BD83-5EA1138EE095}">
      <dgm:prSet/>
      <dgm:spPr/>
      <dgm:t>
        <a:bodyPr/>
        <a:lstStyle/>
        <a:p>
          <a:endParaRPr lang="ru-RU" sz="2000" b="1">
            <a:solidFill>
              <a:srgbClr val="054C8D"/>
            </a:solidFill>
          </a:endParaRPr>
        </a:p>
      </dgm:t>
    </dgm:pt>
    <dgm:pt modelId="{C8D3E94F-1F45-4B80-8D5C-C5376C1C71E0}">
      <dgm:prSet custT="1"/>
      <dgm:spPr>
        <a:solidFill>
          <a:schemeClr val="bg2">
            <a:lumMod val="75000"/>
            <a:alpha val="50000"/>
          </a:schemeClr>
        </a:solidFill>
        <a:ln>
          <a:noFill/>
        </a:ln>
      </dgm:spPr>
      <dgm:t>
        <a:bodyPr/>
        <a:lstStyle/>
        <a:p>
          <a:endParaRPr lang="ru-RU" sz="2000" b="1" dirty="0">
            <a:solidFill>
              <a:srgbClr val="C00000"/>
            </a:solidFill>
            <a:latin typeface="Calibri" pitchFamily="34" charset="0"/>
          </a:endParaRPr>
        </a:p>
      </dgm:t>
    </dgm:pt>
    <dgm:pt modelId="{BDF8CBA8-CCDA-4C4C-9E12-EE3557C38BFB}" type="parTrans" cxnId="{A6D980BD-4DF8-460D-9D81-9BF8AFEF1A55}">
      <dgm:prSet/>
      <dgm:spPr/>
      <dgm:t>
        <a:bodyPr/>
        <a:lstStyle/>
        <a:p>
          <a:endParaRPr lang="ru-RU" sz="2000" b="1">
            <a:solidFill>
              <a:srgbClr val="054C8D"/>
            </a:solidFill>
          </a:endParaRPr>
        </a:p>
      </dgm:t>
    </dgm:pt>
    <dgm:pt modelId="{417763B2-B44E-447A-AF3A-4BB71D2CB3B2}" type="sibTrans" cxnId="{A6D980BD-4DF8-460D-9D81-9BF8AFEF1A55}">
      <dgm:prSet/>
      <dgm:spPr/>
      <dgm:t>
        <a:bodyPr/>
        <a:lstStyle/>
        <a:p>
          <a:endParaRPr lang="ru-RU" sz="2000" b="1">
            <a:solidFill>
              <a:srgbClr val="054C8D"/>
            </a:solidFill>
          </a:endParaRPr>
        </a:p>
      </dgm:t>
    </dgm:pt>
    <dgm:pt modelId="{F3F6E4F7-F556-43A4-BF10-6BCF2B5133A5}">
      <dgm:prSet custT="1"/>
      <dgm:spPr>
        <a:solidFill>
          <a:schemeClr val="bg2">
            <a:lumMod val="75000"/>
            <a:alpha val="50000"/>
          </a:schemeClr>
        </a:solidFill>
        <a:ln w="38100">
          <a:noFill/>
        </a:ln>
      </dgm:spPr>
      <dgm:t>
        <a:bodyPr/>
        <a:lstStyle/>
        <a:p>
          <a:endParaRPr lang="ru-RU" sz="2000" b="1" dirty="0">
            <a:solidFill>
              <a:srgbClr val="C00000"/>
            </a:solidFill>
            <a:latin typeface="Calibri" pitchFamily="34" charset="0"/>
          </a:endParaRPr>
        </a:p>
      </dgm:t>
    </dgm:pt>
    <dgm:pt modelId="{8D3B41F6-BC51-4953-B7CD-5DA02119E31F}" type="parTrans" cxnId="{20DE13B3-A040-4A58-A16D-B453C4AD6CB8}">
      <dgm:prSet/>
      <dgm:spPr/>
      <dgm:t>
        <a:bodyPr/>
        <a:lstStyle/>
        <a:p>
          <a:endParaRPr lang="ru-RU" sz="2000" b="1">
            <a:solidFill>
              <a:srgbClr val="054C8D"/>
            </a:solidFill>
          </a:endParaRPr>
        </a:p>
      </dgm:t>
    </dgm:pt>
    <dgm:pt modelId="{13180227-F522-4814-8B56-FE4E103C0C61}" type="sibTrans" cxnId="{20DE13B3-A040-4A58-A16D-B453C4AD6CB8}">
      <dgm:prSet/>
      <dgm:spPr/>
      <dgm:t>
        <a:bodyPr/>
        <a:lstStyle/>
        <a:p>
          <a:endParaRPr lang="ru-RU" sz="2000" b="1">
            <a:solidFill>
              <a:srgbClr val="054C8D"/>
            </a:solidFill>
          </a:endParaRPr>
        </a:p>
      </dgm:t>
    </dgm:pt>
    <dgm:pt modelId="{AFAC648B-69E0-44FE-8ACB-8375862D939C}">
      <dgm:prSet phldrT="[Текст]" custT="1"/>
      <dgm:spPr>
        <a:solidFill>
          <a:schemeClr val="bg2">
            <a:lumMod val="75000"/>
            <a:alpha val="50000"/>
          </a:schemeClr>
        </a:solidFill>
        <a:ln>
          <a:noFill/>
        </a:ln>
      </dgm:spPr>
      <dgm:t>
        <a:bodyPr lIns="0" tIns="0" rIns="0" bIns="0"/>
        <a:lstStyle/>
        <a:p>
          <a:pPr algn="ctr">
            <a:lnSpc>
              <a:spcPct val="100000"/>
            </a:lnSpc>
          </a:pPr>
          <a:endParaRPr lang="ru-RU" sz="2000" b="1" dirty="0">
            <a:solidFill>
              <a:srgbClr val="C00000"/>
            </a:solidFill>
            <a:latin typeface="Calibri" pitchFamily="34" charset="0"/>
          </a:endParaRPr>
        </a:p>
      </dgm:t>
    </dgm:pt>
    <dgm:pt modelId="{222EAFCA-5F4F-43F1-AE36-6F8BA4153001}" type="parTrans" cxnId="{92EE2D75-9EE7-47B3-8C68-3EB0F458F9C1}">
      <dgm:prSet/>
      <dgm:spPr/>
      <dgm:t>
        <a:bodyPr/>
        <a:lstStyle/>
        <a:p>
          <a:endParaRPr lang="ru-RU" sz="2000" b="1">
            <a:solidFill>
              <a:srgbClr val="054C8D"/>
            </a:solidFill>
          </a:endParaRPr>
        </a:p>
      </dgm:t>
    </dgm:pt>
    <dgm:pt modelId="{CB05FCE0-1A30-4A7E-96A9-84FD92DED8A9}" type="sibTrans" cxnId="{92EE2D75-9EE7-47B3-8C68-3EB0F458F9C1}">
      <dgm:prSet/>
      <dgm:spPr/>
      <dgm:t>
        <a:bodyPr/>
        <a:lstStyle/>
        <a:p>
          <a:endParaRPr lang="ru-RU" sz="2000" b="1">
            <a:solidFill>
              <a:srgbClr val="054C8D"/>
            </a:solidFill>
          </a:endParaRPr>
        </a:p>
      </dgm:t>
    </dgm:pt>
    <dgm:pt modelId="{E61FB97A-3E07-4EC3-BC4A-66F0FB89C1CE}" type="pres">
      <dgm:prSet presAssocID="{A8E93126-3D08-4619-BFB7-E7193FEEC500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CD5ED8A-2DEA-4938-8F11-F99A24AE243E}" type="pres">
      <dgm:prSet presAssocID="{A8E93126-3D08-4619-BFB7-E7193FEEC500}" presName="radial" presStyleCnt="0">
        <dgm:presLayoutVars>
          <dgm:animLvl val="ctr"/>
        </dgm:presLayoutVars>
      </dgm:prSet>
      <dgm:spPr/>
      <dgm:t>
        <a:bodyPr/>
        <a:lstStyle/>
        <a:p>
          <a:endParaRPr lang="ru-RU"/>
        </a:p>
      </dgm:t>
    </dgm:pt>
    <dgm:pt modelId="{9231826B-3FD7-4798-8F3B-B0EAF928F686}" type="pres">
      <dgm:prSet presAssocID="{857B7E7D-5D4E-4B78-AEEF-4CD4F2D6A55B}" presName="centerShape" presStyleLbl="vennNode1" presStyleIdx="0" presStyleCnt="7" custScaleX="50609" custScaleY="51509" custLinFactNeighborY="6615"/>
      <dgm:spPr/>
      <dgm:t>
        <a:bodyPr/>
        <a:lstStyle/>
        <a:p>
          <a:endParaRPr lang="ru-RU"/>
        </a:p>
      </dgm:t>
    </dgm:pt>
    <dgm:pt modelId="{5F62BDB7-B8EF-44F4-B1D0-D2B065155961}" type="pres">
      <dgm:prSet presAssocID="{F349B856-230C-41B3-8DF3-95262C7009B8}" presName="node" presStyleLbl="vennNode1" presStyleIdx="1" presStyleCnt="7" custRadScaleRad="64238" custRadScaleInc="-82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DC9FA2-6DE3-4A8C-89DE-DF36CDDCB9D5}" type="pres">
      <dgm:prSet presAssocID="{53E2DCF9-9EDC-48A7-985E-606FF02128E2}" presName="node" presStyleLbl="vennNode1" presStyleIdx="2" presStyleCnt="7" custRadScaleRad="71091" custRadScaleInc="87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9E0318-001D-4B60-89AE-820956BD527E}" type="pres">
      <dgm:prSet presAssocID="{4B189989-8584-4EC4-B568-BA6DE9D2651B}" presName="node" presStyleLbl="vennNode1" presStyleIdx="3" presStyleCnt="7" custRadScaleRad="83990" custRadScaleInc="77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5AAEDA-553F-4630-B341-472BDD641A2C}" type="pres">
      <dgm:prSet presAssocID="{AFAC648B-69E0-44FE-8ACB-8375862D939C}" presName="node" presStyleLbl="vennNode1" presStyleIdx="4" presStyleCnt="7" custScaleX="104886" custRadScaleRad="90905" custRadScaleInc="-27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FD4563-8CDC-40A6-AE1B-45993BB83C06}" type="pres">
      <dgm:prSet presAssocID="{C8D3E94F-1F45-4B80-8D5C-C5376C1C71E0}" presName="node" presStyleLbl="vennNode1" presStyleIdx="5" presStyleCnt="7" custRadScaleRad="85725" custRadScaleInc="-168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88DC4E-A172-41DA-B127-9B3F041F5C99}" type="pres">
      <dgm:prSet presAssocID="{F3F6E4F7-F556-43A4-BF10-6BCF2B5133A5}" presName="node" presStyleLbl="vennNode1" presStyleIdx="6" presStyleCnt="7" custRadScaleRad="73534" custRadScaleInc="-218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3C25768-D679-4CD3-B989-29F02CB57055}" type="presOf" srcId="{A8E93126-3D08-4619-BFB7-E7193FEEC500}" destId="{E61FB97A-3E07-4EC3-BC4A-66F0FB89C1CE}" srcOrd="0" destOrd="0" presId="urn:microsoft.com/office/officeart/2005/8/layout/radial3"/>
    <dgm:cxn modelId="{045D4743-630F-4001-A49B-C4FBF899CCE6}" srcId="{857B7E7D-5D4E-4B78-AEEF-4CD4F2D6A55B}" destId="{53E2DCF9-9EDC-48A7-985E-606FF02128E2}" srcOrd="1" destOrd="0" parTransId="{8E8BE76F-5335-43D8-921C-EFCCC34E397B}" sibTransId="{15231BFA-3E59-4226-974C-70816E916357}"/>
    <dgm:cxn modelId="{14BA1398-FF1C-4F9A-B3D3-496B6B43E2B7}" type="presOf" srcId="{4B189989-8584-4EC4-B568-BA6DE9D2651B}" destId="{909E0318-001D-4B60-89AE-820956BD527E}" srcOrd="0" destOrd="0" presId="urn:microsoft.com/office/officeart/2005/8/layout/radial3"/>
    <dgm:cxn modelId="{FA678CCB-2790-4D7F-AD00-0DAC9C0E1E46}" srcId="{A8E93126-3D08-4619-BFB7-E7193FEEC500}" destId="{857B7E7D-5D4E-4B78-AEEF-4CD4F2D6A55B}" srcOrd="0" destOrd="0" parTransId="{D4F2C8A1-7B30-49D4-9AF3-A298EC480C6C}" sibTransId="{3EAFD274-00DC-4132-91B6-CE8BAC26262D}"/>
    <dgm:cxn modelId="{6C9B08BB-A3EF-4FC6-AB8F-61F2BD7F0469}" type="presOf" srcId="{AFAC648B-69E0-44FE-8ACB-8375862D939C}" destId="{CC5AAEDA-553F-4630-B341-472BDD641A2C}" srcOrd="0" destOrd="0" presId="urn:microsoft.com/office/officeart/2005/8/layout/radial3"/>
    <dgm:cxn modelId="{1CC36229-21EE-47DC-9047-C89D0AC9AB54}" type="presOf" srcId="{857B7E7D-5D4E-4B78-AEEF-4CD4F2D6A55B}" destId="{9231826B-3FD7-4798-8F3B-B0EAF928F686}" srcOrd="0" destOrd="0" presId="urn:microsoft.com/office/officeart/2005/8/layout/radial3"/>
    <dgm:cxn modelId="{4FF6D686-629C-4B39-8853-576A1216E3B1}" type="presOf" srcId="{53E2DCF9-9EDC-48A7-985E-606FF02128E2}" destId="{06DC9FA2-6DE3-4A8C-89DE-DF36CDDCB9D5}" srcOrd="0" destOrd="0" presId="urn:microsoft.com/office/officeart/2005/8/layout/radial3"/>
    <dgm:cxn modelId="{34F6A6D3-59DF-4531-BCEB-718F58340B64}" srcId="{857B7E7D-5D4E-4B78-AEEF-4CD4F2D6A55B}" destId="{F349B856-230C-41B3-8DF3-95262C7009B8}" srcOrd="0" destOrd="0" parTransId="{A62ADA85-3EB6-4274-AE26-2D7D7B2F6D09}" sibTransId="{B44457ED-7185-47B3-A5CC-598881D25CFC}"/>
    <dgm:cxn modelId="{AF1ED6B2-8B67-41F9-9917-E102B0BE109D}" type="presOf" srcId="{F349B856-230C-41B3-8DF3-95262C7009B8}" destId="{5F62BDB7-B8EF-44F4-B1D0-D2B065155961}" srcOrd="0" destOrd="0" presId="urn:microsoft.com/office/officeart/2005/8/layout/radial3"/>
    <dgm:cxn modelId="{C59080CC-027F-4892-AE7F-EE62BD960B3C}" type="presOf" srcId="{F3F6E4F7-F556-43A4-BF10-6BCF2B5133A5}" destId="{2C88DC4E-A172-41DA-B127-9B3F041F5C99}" srcOrd="0" destOrd="0" presId="urn:microsoft.com/office/officeart/2005/8/layout/radial3"/>
    <dgm:cxn modelId="{92EE2D75-9EE7-47B3-8C68-3EB0F458F9C1}" srcId="{857B7E7D-5D4E-4B78-AEEF-4CD4F2D6A55B}" destId="{AFAC648B-69E0-44FE-8ACB-8375862D939C}" srcOrd="3" destOrd="0" parTransId="{222EAFCA-5F4F-43F1-AE36-6F8BA4153001}" sibTransId="{CB05FCE0-1A30-4A7E-96A9-84FD92DED8A9}"/>
    <dgm:cxn modelId="{A6D980BD-4DF8-460D-9D81-9BF8AFEF1A55}" srcId="{857B7E7D-5D4E-4B78-AEEF-4CD4F2D6A55B}" destId="{C8D3E94F-1F45-4B80-8D5C-C5376C1C71E0}" srcOrd="4" destOrd="0" parTransId="{BDF8CBA8-CCDA-4C4C-9E12-EE3557C38BFB}" sibTransId="{417763B2-B44E-447A-AF3A-4BB71D2CB3B2}"/>
    <dgm:cxn modelId="{C6334E9C-122B-4D22-BD83-5EA1138EE095}" srcId="{857B7E7D-5D4E-4B78-AEEF-4CD4F2D6A55B}" destId="{4B189989-8584-4EC4-B568-BA6DE9D2651B}" srcOrd="2" destOrd="0" parTransId="{78EA80FE-6ECD-487A-9227-7BBD71A3EB68}" sibTransId="{AAF34B1B-C7D2-416E-B28B-ED86F8F2EE0C}"/>
    <dgm:cxn modelId="{977AB937-EDB0-415E-8FDA-E0575414166F}" type="presOf" srcId="{C8D3E94F-1F45-4B80-8D5C-C5376C1C71E0}" destId="{DCFD4563-8CDC-40A6-AE1B-45993BB83C06}" srcOrd="0" destOrd="0" presId="urn:microsoft.com/office/officeart/2005/8/layout/radial3"/>
    <dgm:cxn modelId="{20DE13B3-A040-4A58-A16D-B453C4AD6CB8}" srcId="{857B7E7D-5D4E-4B78-AEEF-4CD4F2D6A55B}" destId="{F3F6E4F7-F556-43A4-BF10-6BCF2B5133A5}" srcOrd="5" destOrd="0" parTransId="{8D3B41F6-BC51-4953-B7CD-5DA02119E31F}" sibTransId="{13180227-F522-4814-8B56-FE4E103C0C61}"/>
    <dgm:cxn modelId="{CD77D61E-98BF-40E6-ACB3-06C2E3F74380}" type="presParOf" srcId="{E61FB97A-3E07-4EC3-BC4A-66F0FB89C1CE}" destId="{4CD5ED8A-2DEA-4938-8F11-F99A24AE243E}" srcOrd="0" destOrd="0" presId="urn:microsoft.com/office/officeart/2005/8/layout/radial3"/>
    <dgm:cxn modelId="{948EE186-7366-494C-8768-7B578303E5BD}" type="presParOf" srcId="{4CD5ED8A-2DEA-4938-8F11-F99A24AE243E}" destId="{9231826B-3FD7-4798-8F3B-B0EAF928F686}" srcOrd="0" destOrd="0" presId="urn:microsoft.com/office/officeart/2005/8/layout/radial3"/>
    <dgm:cxn modelId="{3B500C6B-A4AF-4B8A-8D23-BBFA92D5891F}" type="presParOf" srcId="{4CD5ED8A-2DEA-4938-8F11-F99A24AE243E}" destId="{5F62BDB7-B8EF-44F4-B1D0-D2B065155961}" srcOrd="1" destOrd="0" presId="urn:microsoft.com/office/officeart/2005/8/layout/radial3"/>
    <dgm:cxn modelId="{89631B58-EA34-431D-B95B-F9B86F1E1478}" type="presParOf" srcId="{4CD5ED8A-2DEA-4938-8F11-F99A24AE243E}" destId="{06DC9FA2-6DE3-4A8C-89DE-DF36CDDCB9D5}" srcOrd="2" destOrd="0" presId="urn:microsoft.com/office/officeart/2005/8/layout/radial3"/>
    <dgm:cxn modelId="{4AC4D248-F5E1-4084-9027-0E8038D227DF}" type="presParOf" srcId="{4CD5ED8A-2DEA-4938-8F11-F99A24AE243E}" destId="{909E0318-001D-4B60-89AE-820956BD527E}" srcOrd="3" destOrd="0" presId="urn:microsoft.com/office/officeart/2005/8/layout/radial3"/>
    <dgm:cxn modelId="{F2F98B16-17D8-45C5-AD19-0C121D886BCF}" type="presParOf" srcId="{4CD5ED8A-2DEA-4938-8F11-F99A24AE243E}" destId="{CC5AAEDA-553F-4630-B341-472BDD641A2C}" srcOrd="4" destOrd="0" presId="urn:microsoft.com/office/officeart/2005/8/layout/radial3"/>
    <dgm:cxn modelId="{172BE8B6-8FFC-43E2-BEA7-252C00D03227}" type="presParOf" srcId="{4CD5ED8A-2DEA-4938-8F11-F99A24AE243E}" destId="{DCFD4563-8CDC-40A6-AE1B-45993BB83C06}" srcOrd="5" destOrd="0" presId="urn:microsoft.com/office/officeart/2005/8/layout/radial3"/>
    <dgm:cxn modelId="{09234D5C-CFA5-4FB8-83D5-98D0A9A636A7}" type="presParOf" srcId="{4CD5ED8A-2DEA-4938-8F11-F99A24AE243E}" destId="{2C88DC4E-A172-41DA-B127-9B3F041F5C99}" srcOrd="6" destOrd="0" presId="urn:microsoft.com/office/officeart/2005/8/layout/radial3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31826B-3FD7-4798-8F3B-B0EAF928F686}">
      <dsp:nvSpPr>
        <dsp:cNvPr id="0" name=""/>
        <dsp:cNvSpPr/>
      </dsp:nvSpPr>
      <dsp:spPr>
        <a:xfrm>
          <a:off x="3130231" y="1826765"/>
          <a:ext cx="1266412" cy="1288933"/>
        </a:xfrm>
        <a:prstGeom prst="ellipse">
          <a:avLst/>
        </a:prstGeom>
        <a:solidFill>
          <a:schemeClr val="bg2">
            <a:lumMod val="75000"/>
            <a:alpha val="5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i="0" u="none" kern="1200" cap="none" spc="0" dirty="0">
            <a:ln w="18415" cmpd="sng">
              <a:prstDash val="solid"/>
            </a:ln>
            <a:effectLst/>
            <a:latin typeface="Calibri" pitchFamily="34" charset="0"/>
          </a:endParaRPr>
        </a:p>
      </dsp:txBody>
      <dsp:txXfrm>
        <a:off x="3315693" y="2015525"/>
        <a:ext cx="895488" cy="911413"/>
      </dsp:txXfrm>
    </dsp:sp>
    <dsp:sp modelId="{5F62BDB7-B8EF-44F4-B1D0-D2B065155961}">
      <dsp:nvSpPr>
        <dsp:cNvPr id="0" name=""/>
        <dsp:cNvSpPr/>
      </dsp:nvSpPr>
      <dsp:spPr>
        <a:xfrm>
          <a:off x="3048049" y="587084"/>
          <a:ext cx="1251173" cy="1251173"/>
        </a:xfrm>
        <a:prstGeom prst="ellipse">
          <a:avLst/>
        </a:prstGeom>
        <a:solidFill>
          <a:schemeClr val="bg2">
            <a:lumMod val="75000"/>
            <a:alpha val="5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kern="1200" dirty="0">
            <a:solidFill>
              <a:srgbClr val="C00000"/>
            </a:solidFill>
            <a:latin typeface="Calibri" pitchFamily="34" charset="0"/>
          </a:endParaRPr>
        </a:p>
      </dsp:txBody>
      <dsp:txXfrm>
        <a:off x="3231279" y="770314"/>
        <a:ext cx="884713" cy="884713"/>
      </dsp:txXfrm>
    </dsp:sp>
    <dsp:sp modelId="{06DC9FA2-6DE3-4A8C-89DE-DF36CDDCB9D5}">
      <dsp:nvSpPr>
        <dsp:cNvPr id="0" name=""/>
        <dsp:cNvSpPr/>
      </dsp:nvSpPr>
      <dsp:spPr>
        <a:xfrm>
          <a:off x="4190113" y="1145417"/>
          <a:ext cx="1251173" cy="1251173"/>
        </a:xfrm>
        <a:prstGeom prst="ellipse">
          <a:avLst/>
        </a:prstGeom>
        <a:solidFill>
          <a:schemeClr val="bg2">
            <a:lumMod val="75000"/>
            <a:alpha val="5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kern="1200" dirty="0">
            <a:solidFill>
              <a:srgbClr val="C00000"/>
            </a:solidFill>
            <a:latin typeface="Calibri" pitchFamily="34" charset="0"/>
          </a:endParaRPr>
        </a:p>
      </dsp:txBody>
      <dsp:txXfrm>
        <a:off x="4373343" y="1328647"/>
        <a:ext cx="884713" cy="884713"/>
      </dsp:txXfrm>
    </dsp:sp>
    <dsp:sp modelId="{909E0318-001D-4B60-89AE-820956BD527E}">
      <dsp:nvSpPr>
        <dsp:cNvPr id="0" name=""/>
        <dsp:cNvSpPr/>
      </dsp:nvSpPr>
      <dsp:spPr>
        <a:xfrm>
          <a:off x="4264193" y="2407675"/>
          <a:ext cx="1251173" cy="1251173"/>
        </a:xfrm>
        <a:prstGeom prst="ellipse">
          <a:avLst/>
        </a:prstGeom>
        <a:solidFill>
          <a:schemeClr val="bg2">
            <a:lumMod val="75000"/>
            <a:alpha val="5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kern="1200" dirty="0">
            <a:solidFill>
              <a:srgbClr val="C00000"/>
            </a:solidFill>
            <a:latin typeface="Calibri" pitchFamily="34" charset="0"/>
          </a:endParaRPr>
        </a:p>
      </dsp:txBody>
      <dsp:txXfrm>
        <a:off x="4447423" y="2590905"/>
        <a:ext cx="884713" cy="884713"/>
      </dsp:txXfrm>
    </dsp:sp>
    <dsp:sp modelId="{CC5AAEDA-553F-4630-B341-472BDD641A2C}">
      <dsp:nvSpPr>
        <dsp:cNvPr id="0" name=""/>
        <dsp:cNvSpPr/>
      </dsp:nvSpPr>
      <dsp:spPr>
        <a:xfrm>
          <a:off x="3150467" y="3110810"/>
          <a:ext cx="1312305" cy="1251173"/>
        </a:xfrm>
        <a:prstGeom prst="ellipse">
          <a:avLst/>
        </a:prstGeom>
        <a:solidFill>
          <a:schemeClr val="bg2">
            <a:lumMod val="75000"/>
            <a:alpha val="5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ru-RU" sz="2000" b="1" kern="1200" dirty="0">
            <a:solidFill>
              <a:srgbClr val="C00000"/>
            </a:solidFill>
            <a:latin typeface="Calibri" pitchFamily="34" charset="0"/>
          </a:endParaRPr>
        </a:p>
      </dsp:txBody>
      <dsp:txXfrm>
        <a:off x="3342650" y="3294040"/>
        <a:ext cx="927939" cy="884713"/>
      </dsp:txXfrm>
    </dsp:sp>
    <dsp:sp modelId="{DCFD4563-8CDC-40A6-AE1B-45993BB83C06}">
      <dsp:nvSpPr>
        <dsp:cNvPr id="0" name=""/>
        <dsp:cNvSpPr/>
      </dsp:nvSpPr>
      <dsp:spPr>
        <a:xfrm>
          <a:off x="2069676" y="2530352"/>
          <a:ext cx="1251173" cy="1251173"/>
        </a:xfrm>
        <a:prstGeom prst="ellipse">
          <a:avLst/>
        </a:prstGeom>
        <a:solidFill>
          <a:schemeClr val="bg2">
            <a:lumMod val="75000"/>
            <a:alpha val="5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kern="1200" dirty="0">
            <a:solidFill>
              <a:srgbClr val="C00000"/>
            </a:solidFill>
            <a:latin typeface="Calibri" pitchFamily="34" charset="0"/>
          </a:endParaRPr>
        </a:p>
      </dsp:txBody>
      <dsp:txXfrm>
        <a:off x="2252906" y="2713582"/>
        <a:ext cx="884713" cy="884713"/>
      </dsp:txXfrm>
    </dsp:sp>
    <dsp:sp modelId="{2C88DC4E-A172-41DA-B127-9B3F041F5C99}">
      <dsp:nvSpPr>
        <dsp:cNvPr id="0" name=""/>
        <dsp:cNvSpPr/>
      </dsp:nvSpPr>
      <dsp:spPr>
        <a:xfrm>
          <a:off x="1991389" y="1281369"/>
          <a:ext cx="1251173" cy="1251173"/>
        </a:xfrm>
        <a:prstGeom prst="ellipse">
          <a:avLst/>
        </a:prstGeom>
        <a:solidFill>
          <a:schemeClr val="bg2">
            <a:lumMod val="75000"/>
            <a:alpha val="50000"/>
          </a:schemeClr>
        </a:solidFill>
        <a:ln w="38100"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kern="1200" dirty="0">
            <a:solidFill>
              <a:srgbClr val="C00000"/>
            </a:solidFill>
            <a:latin typeface="Calibri" pitchFamily="34" charset="0"/>
          </a:endParaRPr>
        </a:p>
      </dsp:txBody>
      <dsp:txXfrm>
        <a:off x="2174619" y="1464599"/>
        <a:ext cx="884713" cy="8847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5341" cy="551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>
            <a:lvl1pPr defTabSz="914182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335" y="0"/>
            <a:ext cx="2945340" cy="551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>
            <a:lvl1pPr algn="r" defTabSz="914182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376834"/>
            <a:ext cx="2945341" cy="551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1" tIns="45715" rIns="91431" bIns="45715" numCol="1" anchor="b" anchorCtr="0" compatLnSpc="1">
            <a:prstTxWarp prst="textNoShape">
              <a:avLst/>
            </a:prstTxWarp>
          </a:bodyPr>
          <a:lstStyle>
            <a:lvl1pPr defTabSz="914182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335" y="9376834"/>
            <a:ext cx="2945340" cy="551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1" tIns="45715" rIns="91431" bIns="45715" numCol="1" anchor="b" anchorCtr="0" compatLnSpc="1">
            <a:prstTxWarp prst="textNoShape">
              <a:avLst/>
            </a:prstTxWarp>
          </a:bodyPr>
          <a:lstStyle>
            <a:lvl1pPr algn="r" defTabSz="914182">
              <a:defRPr/>
            </a:lvl1pPr>
          </a:lstStyle>
          <a:p>
            <a:pPr>
              <a:defRPr/>
            </a:pPr>
            <a:fld id="{BF579A9C-C158-4311-B5CE-8192FA4736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8945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5341" cy="551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>
            <a:lvl1pPr defTabSz="914182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335" y="0"/>
            <a:ext cx="2945340" cy="551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>
            <a:lvl1pPr algn="r" defTabSz="914182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93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90563" y="771525"/>
            <a:ext cx="5418137" cy="37512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993" y="4743239"/>
            <a:ext cx="4983689" cy="4412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376834"/>
            <a:ext cx="2945341" cy="551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1" tIns="45715" rIns="91431" bIns="45715" numCol="1" anchor="b" anchorCtr="0" compatLnSpc="1">
            <a:prstTxWarp prst="textNoShape">
              <a:avLst/>
            </a:prstTxWarp>
          </a:bodyPr>
          <a:lstStyle>
            <a:lvl1pPr defTabSz="914182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335" y="9376834"/>
            <a:ext cx="2945340" cy="551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1" tIns="45715" rIns="91431" bIns="45715" numCol="1" anchor="b" anchorCtr="0" compatLnSpc="1">
            <a:prstTxWarp prst="textNoShape">
              <a:avLst/>
            </a:prstTxWarp>
          </a:bodyPr>
          <a:lstStyle>
            <a:lvl1pPr algn="r" defTabSz="914182">
              <a:defRPr/>
            </a:lvl1pPr>
          </a:lstStyle>
          <a:p>
            <a:pPr>
              <a:defRPr/>
            </a:pPr>
            <a:fld id="{B3C69C93-367E-46A3-8943-F791CA1787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7574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1200" y="744538"/>
            <a:ext cx="5376863" cy="3722687"/>
          </a:xfrm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768" y="4714547"/>
            <a:ext cx="5438140" cy="446852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62800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0663" y="-19050"/>
            <a:ext cx="8840787" cy="903288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90566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51935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97012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39222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25787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1660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9313" y="365125"/>
            <a:ext cx="8840787" cy="903288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88950" y="1628775"/>
            <a:ext cx="8915400" cy="48958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4129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95300" y="-182562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128" y="5949281"/>
            <a:ext cx="2311400" cy="365125"/>
          </a:xfrm>
          <a:prstGeom prst="rect">
            <a:avLst/>
          </a:prstGeom>
        </p:spPr>
        <p:txBody>
          <a:bodyPr/>
          <a:lstStyle/>
          <a:p>
            <a:fld id="{4BB199D0-3EE0-4468-B824-26022C802211}" type="datetime1">
              <a:rPr lang="en-US" smtClean="0"/>
              <a:t>4/14/2017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84550" y="5984876"/>
            <a:ext cx="31369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Round Table Trieste April 2015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512050" y="5949281"/>
            <a:ext cx="2311400" cy="365125"/>
          </a:xfrm>
          <a:prstGeom prst="rect">
            <a:avLst/>
          </a:prstGeom>
        </p:spPr>
        <p:txBody>
          <a:bodyPr/>
          <a:lstStyle/>
          <a:p>
            <a:fld id="{0DC604CD-AEEF-4C65-A6FE-F1192A14FB4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86665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6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5" Type="http://schemas.openxmlformats.org/officeDocument/2006/relationships/slideLayout" Target="../slideLayouts/slideLayout8.xml"/><Relationship Id="rId4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2177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8" r:id="rId2"/>
    <p:sldLayoutId id="2147483705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0" descr="logoMet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5876" y="497397"/>
            <a:ext cx="1576387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0" y="0"/>
            <a:ext cx="1690007" cy="685799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223809"/>
            <a:ext cx="4637314" cy="1131916"/>
          </a:xfrm>
          <a:prstGeom prst="rect">
            <a:avLst/>
          </a:prstGeom>
          <a:gradFill>
            <a:gsLst>
              <a:gs pos="2083">
                <a:srgbClr val="C00000"/>
              </a:gs>
              <a:gs pos="100000">
                <a:srgbClr val="FF000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635302" y="223809"/>
            <a:ext cx="3088113" cy="1131916"/>
          </a:xfrm>
          <a:prstGeom prst="rect">
            <a:avLst/>
          </a:prstGeom>
          <a:gradFill>
            <a:gsLst>
              <a:gs pos="2083">
                <a:srgbClr val="00488C"/>
              </a:gs>
              <a:gs pos="100000">
                <a:srgbClr val="00B0F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-2" y="6800195"/>
            <a:ext cx="9905999" cy="57805"/>
          </a:xfrm>
          <a:prstGeom prst="rect">
            <a:avLst/>
          </a:prstGeom>
          <a:gradFill>
            <a:gsLst>
              <a:gs pos="0">
                <a:srgbClr val="C00000"/>
              </a:gs>
              <a:gs pos="46000">
                <a:srgbClr val="CD0921"/>
              </a:gs>
              <a:gs pos="100000">
                <a:srgbClr val="00B0F0"/>
              </a:gs>
              <a:gs pos="59000">
                <a:srgbClr val="00488C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9287536" y="6588123"/>
            <a:ext cx="550862" cy="249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3862" tIns="31931" rIns="63862" bIns="31931">
            <a:spAutoFit/>
          </a:bodyPr>
          <a:lstStyle>
            <a:lvl1pPr defTabSz="638175" eaLnBrk="0" hangingPunct="0">
              <a:defRPr sz="17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638175" eaLnBrk="0" hangingPunct="0">
              <a:defRPr sz="17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638175" eaLnBrk="0" hangingPunct="0">
              <a:defRPr sz="17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638175" eaLnBrk="0" hangingPunct="0">
              <a:defRPr sz="17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638175" eaLnBrk="0" hangingPunct="0">
              <a:defRPr sz="17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638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638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638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638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fld id="{F7E33CFF-B0A3-47CB-99E0-9A4EE6C2EE15}" type="slidenum">
              <a:rPr lang="ru-RU" sz="1200" smtClean="0">
                <a:solidFill>
                  <a:srgbClr val="FFFFFF">
                    <a:lumMod val="75000"/>
                  </a:srgbClr>
                </a:solidFill>
                <a:latin typeface="Calibri" pitchFamily="34" charset="0"/>
                <a:cs typeface="Calibri" pitchFamily="34" charset="0"/>
              </a:rPr>
              <a:pPr algn="r" eaLnBrk="1" hangingPunct="1">
                <a:spcBef>
                  <a:spcPct val="50000"/>
                </a:spcBef>
                <a:defRPr/>
              </a:pPr>
              <a:t>‹#›</a:t>
            </a:fld>
            <a:endParaRPr lang="ru-RU" sz="1200" dirty="0" smtClean="0">
              <a:solidFill>
                <a:srgbClr val="FFFFFF">
                  <a:lumMod val="75000"/>
                </a:srgb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Text Box 10"/>
          <p:cNvSpPr txBox="1">
            <a:spLocks noChangeArrowheads="1"/>
          </p:cNvSpPr>
          <p:nvPr userDrawn="1"/>
        </p:nvSpPr>
        <p:spPr bwMode="auto">
          <a:xfrm>
            <a:off x="1858690" y="6586380"/>
            <a:ext cx="3925884" cy="218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3862" tIns="31931" rIns="63862" bIns="31931">
            <a:spAutoFit/>
          </a:bodyPr>
          <a:lstStyle>
            <a:lvl1pPr defTabSz="638175" eaLnBrk="0" hangingPunct="0">
              <a:defRPr sz="17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638175" eaLnBrk="0" hangingPunct="0">
              <a:defRPr sz="17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638175" eaLnBrk="0" hangingPunct="0">
              <a:defRPr sz="17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638175" eaLnBrk="0" hangingPunct="0">
              <a:defRPr sz="17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638175" eaLnBrk="0" hangingPunct="0">
              <a:defRPr sz="17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638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638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638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638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1000" dirty="0" smtClean="0">
                <a:solidFill>
                  <a:srgbClr val="FFFFFF">
                    <a:lumMod val="75000"/>
                  </a:srgbClr>
                </a:solidFill>
                <a:latin typeface="Calibri" pitchFamily="34" charset="0"/>
                <a:cs typeface="Calibri" pitchFamily="34" charset="0"/>
              </a:rPr>
              <a:t>www.severstalmetiz.com</a:t>
            </a:r>
            <a:endParaRPr lang="ru-RU" sz="1000" dirty="0" smtClean="0">
              <a:solidFill>
                <a:srgbClr val="FFFFFF">
                  <a:lumMod val="75000"/>
                </a:srgbClr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4140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</p:sldLayoutIdLst>
  <p:timing>
    <p:tnLst>
      <p:par>
        <p:cTn id="1" dur="indefinite" restart="never" nodeType="tmRoot"/>
      </p:par>
    </p:tnLst>
  </p:timing>
  <p:txStyles>
    <p:titleStyle>
      <a:lvl1pPr algn="l" defTabSz="957263" rtl="0" eaLnBrk="0" fontAlgn="base" hangingPunct="0">
        <a:spcBef>
          <a:spcPct val="0"/>
        </a:spcBef>
        <a:spcAft>
          <a:spcPct val="0"/>
        </a:spcAft>
        <a:defRPr sz="2200" i="1">
          <a:solidFill>
            <a:srgbClr val="00579C"/>
          </a:solidFill>
          <a:latin typeface="FS Severstal" pitchFamily="2" charset="0"/>
          <a:ea typeface="+mj-ea"/>
          <a:cs typeface="+mj-cs"/>
        </a:defRPr>
      </a:lvl1pPr>
      <a:lvl2pPr algn="l" defTabSz="957263" rtl="0" eaLnBrk="0" fontAlgn="base" hangingPunct="0">
        <a:spcBef>
          <a:spcPct val="0"/>
        </a:spcBef>
        <a:spcAft>
          <a:spcPct val="0"/>
        </a:spcAft>
        <a:defRPr sz="2200" i="1">
          <a:solidFill>
            <a:srgbClr val="00579C"/>
          </a:solidFill>
          <a:latin typeface="FS Severstal" pitchFamily="2" charset="0"/>
        </a:defRPr>
      </a:lvl2pPr>
      <a:lvl3pPr algn="l" defTabSz="957263" rtl="0" eaLnBrk="0" fontAlgn="base" hangingPunct="0">
        <a:spcBef>
          <a:spcPct val="0"/>
        </a:spcBef>
        <a:spcAft>
          <a:spcPct val="0"/>
        </a:spcAft>
        <a:defRPr sz="2200" i="1">
          <a:solidFill>
            <a:srgbClr val="00579C"/>
          </a:solidFill>
          <a:latin typeface="FS Severstal" pitchFamily="2" charset="0"/>
        </a:defRPr>
      </a:lvl3pPr>
      <a:lvl4pPr algn="l" defTabSz="957263" rtl="0" eaLnBrk="0" fontAlgn="base" hangingPunct="0">
        <a:spcBef>
          <a:spcPct val="0"/>
        </a:spcBef>
        <a:spcAft>
          <a:spcPct val="0"/>
        </a:spcAft>
        <a:defRPr sz="2200" i="1">
          <a:solidFill>
            <a:srgbClr val="00579C"/>
          </a:solidFill>
          <a:latin typeface="FS Severstal" pitchFamily="2" charset="0"/>
        </a:defRPr>
      </a:lvl4pPr>
      <a:lvl5pPr algn="l" defTabSz="957263" rtl="0" eaLnBrk="0" fontAlgn="base" hangingPunct="0">
        <a:spcBef>
          <a:spcPct val="0"/>
        </a:spcBef>
        <a:spcAft>
          <a:spcPct val="0"/>
        </a:spcAft>
        <a:defRPr sz="2200" i="1">
          <a:solidFill>
            <a:srgbClr val="00579C"/>
          </a:solidFill>
          <a:latin typeface="FS Severstal" pitchFamily="2" charset="0"/>
        </a:defRPr>
      </a:lvl5pPr>
      <a:lvl6pPr marL="457200" algn="ctr" defTabSz="1371600" rtl="0" fontAlgn="base">
        <a:spcBef>
          <a:spcPct val="0"/>
        </a:spcBef>
        <a:spcAft>
          <a:spcPct val="0"/>
        </a:spcAft>
        <a:defRPr sz="6600">
          <a:solidFill>
            <a:schemeClr val="tx2"/>
          </a:solidFill>
          <a:latin typeface="Times New Roman" pitchFamily="18" charset="0"/>
        </a:defRPr>
      </a:lvl6pPr>
      <a:lvl7pPr marL="914400" algn="ctr" defTabSz="1371600" rtl="0" fontAlgn="base">
        <a:spcBef>
          <a:spcPct val="0"/>
        </a:spcBef>
        <a:spcAft>
          <a:spcPct val="0"/>
        </a:spcAft>
        <a:defRPr sz="6600">
          <a:solidFill>
            <a:schemeClr val="tx2"/>
          </a:solidFill>
          <a:latin typeface="Times New Roman" pitchFamily="18" charset="0"/>
        </a:defRPr>
      </a:lvl7pPr>
      <a:lvl8pPr marL="1371600" algn="ctr" defTabSz="1371600" rtl="0" fontAlgn="base">
        <a:spcBef>
          <a:spcPct val="0"/>
        </a:spcBef>
        <a:spcAft>
          <a:spcPct val="0"/>
        </a:spcAft>
        <a:defRPr sz="6600">
          <a:solidFill>
            <a:schemeClr val="tx2"/>
          </a:solidFill>
          <a:latin typeface="Times New Roman" pitchFamily="18" charset="0"/>
        </a:defRPr>
      </a:lvl8pPr>
      <a:lvl9pPr marL="1828800" algn="ctr" defTabSz="1371600" rtl="0" fontAlgn="base">
        <a:spcBef>
          <a:spcPct val="0"/>
        </a:spcBef>
        <a:spcAft>
          <a:spcPct val="0"/>
        </a:spcAft>
        <a:defRPr sz="66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defTabSz="957263" rtl="0" eaLnBrk="0" fontAlgn="base" hangingPunct="0">
        <a:spcBef>
          <a:spcPct val="20000"/>
        </a:spcBef>
        <a:spcAft>
          <a:spcPct val="0"/>
        </a:spcAft>
        <a:defRPr sz="1500">
          <a:solidFill>
            <a:srgbClr val="777777"/>
          </a:solidFill>
          <a:latin typeface="Arial" pitchFamily="34" charset="0"/>
          <a:ea typeface="+mn-ea"/>
          <a:cs typeface="+mn-cs"/>
        </a:defRPr>
      </a:lvl1pPr>
      <a:lvl2pPr marL="490538" indent="-160338" algn="l" defTabSz="957263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1300">
          <a:solidFill>
            <a:srgbClr val="777777"/>
          </a:solidFill>
          <a:latin typeface="Arial" pitchFamily="34" charset="0"/>
        </a:defRPr>
      </a:lvl2pPr>
      <a:lvl3pPr marL="822325" indent="-165100" algn="l" defTabSz="95726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&gt;"/>
        <a:defRPr sz="1100">
          <a:solidFill>
            <a:srgbClr val="777777"/>
          </a:solidFill>
          <a:latin typeface="Arial" pitchFamily="34" charset="0"/>
        </a:defRPr>
      </a:lvl3pPr>
      <a:lvl4pPr marL="1150938" indent="-163513" algn="l" defTabSz="957263" rtl="0" eaLnBrk="0" fontAlgn="base" hangingPunct="0">
        <a:spcBef>
          <a:spcPct val="20000"/>
        </a:spcBef>
        <a:spcAft>
          <a:spcPct val="0"/>
        </a:spcAft>
        <a:buChar char="–"/>
        <a:defRPr sz="900">
          <a:solidFill>
            <a:srgbClr val="777777"/>
          </a:solidFill>
          <a:latin typeface="Arial" pitchFamily="34" charset="0"/>
        </a:defRPr>
      </a:lvl4pPr>
      <a:lvl5pPr marL="1479550" indent="-163513" algn="l" defTabSz="957263" rtl="0" eaLnBrk="0" fontAlgn="base" hangingPunct="0">
        <a:spcBef>
          <a:spcPct val="20000"/>
        </a:spcBef>
        <a:spcAft>
          <a:spcPct val="0"/>
        </a:spcAft>
        <a:buChar char="»"/>
        <a:defRPr sz="800">
          <a:solidFill>
            <a:srgbClr val="777777"/>
          </a:solidFill>
          <a:latin typeface="Arial" pitchFamily="34" charset="0"/>
        </a:defRPr>
      </a:lvl5pPr>
      <a:lvl6pPr marL="3543300" indent="-342900" algn="l" defTabSz="1371600" rtl="0" fontAlgn="base">
        <a:spcBef>
          <a:spcPct val="20000"/>
        </a:spcBef>
        <a:spcAft>
          <a:spcPct val="0"/>
        </a:spcAft>
        <a:buChar char="»"/>
        <a:defRPr sz="3000">
          <a:solidFill>
            <a:schemeClr val="tx1"/>
          </a:solidFill>
          <a:latin typeface="+mn-lt"/>
        </a:defRPr>
      </a:lvl6pPr>
      <a:lvl7pPr marL="4000500" indent="-342900" algn="l" defTabSz="1371600" rtl="0" fontAlgn="base">
        <a:spcBef>
          <a:spcPct val="20000"/>
        </a:spcBef>
        <a:spcAft>
          <a:spcPct val="0"/>
        </a:spcAft>
        <a:buChar char="»"/>
        <a:defRPr sz="3000">
          <a:solidFill>
            <a:schemeClr val="tx1"/>
          </a:solidFill>
          <a:latin typeface="+mn-lt"/>
        </a:defRPr>
      </a:lvl7pPr>
      <a:lvl8pPr marL="4457700" indent="-342900" algn="l" defTabSz="1371600" rtl="0" fontAlgn="base">
        <a:spcBef>
          <a:spcPct val="20000"/>
        </a:spcBef>
        <a:spcAft>
          <a:spcPct val="0"/>
        </a:spcAft>
        <a:buChar char="»"/>
        <a:defRPr sz="3000">
          <a:solidFill>
            <a:schemeClr val="tx1"/>
          </a:solidFill>
          <a:latin typeface="+mn-lt"/>
        </a:defRPr>
      </a:lvl8pPr>
      <a:lvl9pPr marL="4914900" indent="-342900" algn="l" defTabSz="1371600" rtl="0" fontAlgn="base">
        <a:spcBef>
          <a:spcPct val="20000"/>
        </a:spcBef>
        <a:spcAft>
          <a:spcPct val="0"/>
        </a:spcAft>
        <a:buChar char="»"/>
        <a:defRPr sz="3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1.xml"/><Relationship Id="rId4" Type="http://schemas.openxmlformats.org/officeDocument/2006/relationships/image" Target="../media/image14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tags" Target="../tags/tag14.xml"/><Relationship Id="rId18" Type="http://schemas.openxmlformats.org/officeDocument/2006/relationships/image" Target="../media/image7.gif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openxmlformats.org/officeDocument/2006/relationships/tags" Target="../tags/tag13.xml"/><Relationship Id="rId17" Type="http://schemas.openxmlformats.org/officeDocument/2006/relationships/image" Target="../media/image6.png"/><Relationship Id="rId2" Type="http://schemas.openxmlformats.org/officeDocument/2006/relationships/tags" Target="../tags/tag3.xml"/><Relationship Id="rId16" Type="http://schemas.openxmlformats.org/officeDocument/2006/relationships/image" Target="../media/image5.jpeg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5" Type="http://schemas.openxmlformats.org/officeDocument/2006/relationships/tags" Target="../tags/tag6.xml"/><Relationship Id="rId15" Type="http://schemas.openxmlformats.org/officeDocument/2006/relationships/image" Target="../media/image4.jpeg"/><Relationship Id="rId10" Type="http://schemas.openxmlformats.org/officeDocument/2006/relationships/tags" Target="../tags/tag11.xml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diagramColors" Target="../diagrams/colors1.xml"/><Relationship Id="rId3" Type="http://schemas.openxmlformats.org/officeDocument/2006/relationships/image" Target="../media/image4.jpeg"/><Relationship Id="rId7" Type="http://schemas.openxmlformats.org/officeDocument/2006/relationships/image" Target="../media/image10.jpeg"/><Relationship Id="rId12" Type="http://schemas.openxmlformats.org/officeDocument/2006/relationships/diagramQuickStyle" Target="../diagrams/quickStyle1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5.xml"/><Relationship Id="rId6" Type="http://schemas.openxmlformats.org/officeDocument/2006/relationships/image" Target="../media/image9.jpeg"/><Relationship Id="rId11" Type="http://schemas.openxmlformats.org/officeDocument/2006/relationships/diagramLayout" Target="../diagrams/layout1.xml"/><Relationship Id="rId5" Type="http://schemas.openxmlformats.org/officeDocument/2006/relationships/image" Target="../media/image8.png"/><Relationship Id="rId10" Type="http://schemas.openxmlformats.org/officeDocument/2006/relationships/diagramData" Target="../diagrams/data1.xml"/><Relationship Id="rId4" Type="http://schemas.openxmlformats.org/officeDocument/2006/relationships/image" Target="../media/image5.jpeg"/><Relationship Id="rId9" Type="http://schemas.openxmlformats.org/officeDocument/2006/relationships/image" Target="../media/image12.png"/><Relationship Id="rId14" Type="http://schemas.microsoft.com/office/2007/relationships/diagramDrawing" Target="../diagrams/drawing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6.xml"/><Relationship Id="rId5" Type="http://schemas.openxmlformats.org/officeDocument/2006/relationships/image" Target="../media/image13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jpeg"/><Relationship Id="rId7" Type="http://schemas.openxmlformats.org/officeDocument/2006/relationships/image" Target="../media/image19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jpeg"/><Relationship Id="rId9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7.xml"/><Relationship Id="rId5" Type="http://schemas.openxmlformats.org/officeDocument/2006/relationships/image" Target="../media/image23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4.jpeg"/><Relationship Id="rId7" Type="http://schemas.openxmlformats.org/officeDocument/2006/relationships/image" Target="../media/image26.jpe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8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9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microsoft.com/office/2007/relationships/hdphoto" Target="../media/hdphoto1.wdp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0.xml"/><Relationship Id="rId6" Type="http://schemas.openxmlformats.org/officeDocument/2006/relationships/image" Target="../media/image28.jpeg"/><Relationship Id="rId5" Type="http://schemas.openxmlformats.org/officeDocument/2006/relationships/image" Target="../media/image23.jpe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C:\Users\pau2302\Desktop\Дилеры\2017\посещение дилеров\фото\wire_rope_hois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88" b="28802"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0"/>
            <a:ext cx="9906000" cy="6858000"/>
          </a:xfrm>
          <a:prstGeom prst="rect">
            <a:avLst/>
          </a:prstGeom>
          <a:gradFill>
            <a:gsLst>
              <a:gs pos="13000">
                <a:schemeClr val="bg1"/>
              </a:gs>
              <a:gs pos="100000">
                <a:schemeClr val="accent1">
                  <a:tint val="44500"/>
                  <a:satMod val="160000"/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ru-RU" b="1" i="1" dirty="0">
              <a:solidFill>
                <a:schemeClr val="bg1"/>
              </a:solidFill>
            </a:endParaRPr>
          </a:p>
        </p:txBody>
      </p:sp>
      <p:pic>
        <p:nvPicPr>
          <p:cNvPr id="10" name="Picture 10" descr="logoMe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5872" y="318407"/>
            <a:ext cx="2101079" cy="736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-1" y="3849110"/>
            <a:ext cx="5884333" cy="1357890"/>
          </a:xfrm>
          <a:prstGeom prst="rect">
            <a:avLst/>
          </a:prstGeom>
          <a:gradFill>
            <a:gsLst>
              <a:gs pos="2083">
                <a:srgbClr val="C00000"/>
              </a:gs>
              <a:gs pos="100000">
                <a:srgbClr val="FF000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-2" y="6800195"/>
            <a:ext cx="9905999" cy="57805"/>
          </a:xfrm>
          <a:prstGeom prst="rect">
            <a:avLst/>
          </a:prstGeom>
          <a:gradFill>
            <a:gsLst>
              <a:gs pos="0">
                <a:srgbClr val="C00000"/>
              </a:gs>
              <a:gs pos="46000">
                <a:srgbClr val="CD0921"/>
              </a:gs>
              <a:gs pos="100000">
                <a:srgbClr val="00B0F0"/>
              </a:gs>
              <a:gs pos="59000">
                <a:srgbClr val="00488C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5884319" y="3849110"/>
            <a:ext cx="3606844" cy="1357890"/>
          </a:xfrm>
          <a:prstGeom prst="rect">
            <a:avLst/>
          </a:prstGeom>
          <a:gradFill>
            <a:gsLst>
              <a:gs pos="2083">
                <a:srgbClr val="00488C"/>
              </a:gs>
              <a:gs pos="100000">
                <a:srgbClr val="00B0F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altLang="ru-RU" sz="1400" b="1" i="1" dirty="0" smtClean="0">
                <a:solidFill>
                  <a:schemeClr val="bg1"/>
                </a:solidFill>
              </a:rPr>
              <a:t>Москва, 18 апреля </a:t>
            </a:r>
            <a:r>
              <a:rPr lang="ru-RU" altLang="ru-RU" sz="1400" b="1" i="1" dirty="0">
                <a:solidFill>
                  <a:schemeClr val="bg1"/>
                </a:solidFill>
              </a:rPr>
              <a:t>2017</a:t>
            </a:r>
          </a:p>
          <a:p>
            <a:r>
              <a:rPr lang="ru-RU" altLang="ru-RU" sz="1400" b="1" i="1" dirty="0" smtClean="0">
                <a:solidFill>
                  <a:schemeClr val="bg1"/>
                </a:solidFill>
              </a:rPr>
              <a:t>Ширяевский </a:t>
            </a:r>
            <a:r>
              <a:rPr lang="ru-RU" altLang="ru-RU" sz="1400" b="1" i="1" dirty="0">
                <a:solidFill>
                  <a:schemeClr val="bg1"/>
                </a:solidFill>
              </a:rPr>
              <a:t>В</a:t>
            </a:r>
            <a:r>
              <a:rPr lang="ru-RU" altLang="ru-RU" sz="1400" b="1" i="1" dirty="0" smtClean="0">
                <a:solidFill>
                  <a:schemeClr val="bg1"/>
                </a:solidFill>
              </a:rPr>
              <a:t>ячеслав</a:t>
            </a:r>
            <a:endParaRPr lang="en-US" altLang="ru-RU" sz="1400" b="1" i="1" dirty="0" smtClean="0">
              <a:solidFill>
                <a:schemeClr val="bg1"/>
              </a:solidFill>
            </a:endParaRPr>
          </a:p>
        </p:txBody>
      </p:sp>
      <p:sp>
        <p:nvSpPr>
          <p:cNvPr id="37892" name="Rectangle 21"/>
          <p:cNvSpPr>
            <a:spLocks noChangeArrowheads="1"/>
          </p:cNvSpPr>
          <p:nvPr/>
        </p:nvSpPr>
        <p:spPr bwMode="auto">
          <a:xfrm>
            <a:off x="-3" y="3849110"/>
            <a:ext cx="5884335" cy="1357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957263" eaLnBrk="0" hangingPunct="0">
              <a:spcBef>
                <a:spcPct val="20000"/>
              </a:spcBef>
              <a:defRPr sz="1400">
                <a:solidFill>
                  <a:srgbClr val="777777"/>
                </a:solidFill>
                <a:latin typeface="Arial" charset="0"/>
              </a:defRPr>
            </a:lvl1pPr>
            <a:lvl2pPr marL="742950" indent="-285750" defTabSz="957263" eaLnBrk="0" hangingPunct="0">
              <a:spcBef>
                <a:spcPct val="20000"/>
              </a:spcBef>
              <a:buFont typeface="Wingdings" pitchFamily="2" charset="2"/>
              <a:buChar char="§"/>
              <a:defRPr sz="1400">
                <a:solidFill>
                  <a:srgbClr val="777777"/>
                </a:solidFill>
                <a:latin typeface="Arial" charset="0"/>
              </a:defRPr>
            </a:lvl2pPr>
            <a:lvl3pPr marL="1143000" indent="-228600" defTabSz="957263" eaLnBrk="0" hangingPunct="0">
              <a:spcBef>
                <a:spcPct val="20000"/>
              </a:spcBef>
              <a:buFont typeface="Arial" charset="0"/>
              <a:buChar char="&gt;"/>
              <a:defRPr sz="1400">
                <a:solidFill>
                  <a:srgbClr val="777777"/>
                </a:solidFill>
                <a:latin typeface="Arial" charset="0"/>
              </a:defRPr>
            </a:lvl3pPr>
            <a:lvl4pPr marL="1600200" indent="-228600" defTabSz="957263" eaLnBrk="0" hangingPunct="0">
              <a:spcBef>
                <a:spcPct val="20000"/>
              </a:spcBef>
              <a:buChar char="–"/>
              <a:defRPr sz="1200">
                <a:solidFill>
                  <a:schemeClr val="bg2"/>
                </a:solidFill>
                <a:latin typeface="FS Severstal" pitchFamily="2" charset="0"/>
              </a:defRPr>
            </a:lvl4pPr>
            <a:lvl5pPr marL="2057400" indent="-228600" defTabSz="957263" eaLnBrk="0" hangingPunct="0">
              <a:spcBef>
                <a:spcPct val="20000"/>
              </a:spcBef>
              <a:buChar char="•"/>
              <a:defRPr sz="1200">
                <a:solidFill>
                  <a:schemeClr val="bg2"/>
                </a:solidFill>
                <a:latin typeface="FS Severstal" pitchFamily="2" charset="0"/>
              </a:defRPr>
            </a:lvl5pPr>
            <a:lvl6pPr marL="25146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>
                <a:solidFill>
                  <a:schemeClr val="bg2"/>
                </a:solidFill>
                <a:latin typeface="FS Severstal" pitchFamily="2" charset="0"/>
              </a:defRPr>
            </a:lvl6pPr>
            <a:lvl7pPr marL="29718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>
                <a:solidFill>
                  <a:schemeClr val="bg2"/>
                </a:solidFill>
                <a:latin typeface="FS Severstal" pitchFamily="2" charset="0"/>
              </a:defRPr>
            </a:lvl7pPr>
            <a:lvl8pPr marL="34290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>
                <a:solidFill>
                  <a:schemeClr val="bg2"/>
                </a:solidFill>
                <a:latin typeface="FS Severstal" pitchFamily="2" charset="0"/>
              </a:defRPr>
            </a:lvl8pPr>
            <a:lvl9pPr marL="38862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>
                <a:solidFill>
                  <a:schemeClr val="bg2"/>
                </a:solidFill>
                <a:latin typeface="FS Severstal" pitchFamily="2" charset="0"/>
              </a:defRPr>
            </a:lvl9pPr>
          </a:lstStyle>
          <a:p>
            <a:pPr algn="ctr"/>
            <a:r>
              <a:rPr lang="ru-RU" altLang="ru-RU" sz="2400" b="1" i="1" dirty="0" smtClean="0">
                <a:solidFill>
                  <a:schemeClr val="bg1"/>
                </a:solidFill>
              </a:rPr>
              <a:t> </a:t>
            </a:r>
            <a:r>
              <a:rPr lang="ru-RU" sz="1800" b="1" dirty="0" smtClean="0">
                <a:solidFill>
                  <a:srgbClr val="00487E"/>
                </a:solidFill>
              </a:rPr>
              <a:t>Стальные </a:t>
            </a:r>
            <a:r>
              <a:rPr lang="ru-RU" sz="1800" b="1" dirty="0">
                <a:solidFill>
                  <a:srgbClr val="00487E"/>
                </a:solidFill>
              </a:rPr>
              <a:t>канаты для нефтедобычи. </a:t>
            </a:r>
            <a:endParaRPr lang="ru-RU" sz="1800" b="1" dirty="0" smtClean="0">
              <a:solidFill>
                <a:srgbClr val="00487E"/>
              </a:solidFill>
            </a:endParaRPr>
          </a:p>
          <a:p>
            <a:pPr algn="ctr"/>
            <a:r>
              <a:rPr lang="ru-RU" sz="1800" b="1" dirty="0" smtClean="0">
                <a:solidFill>
                  <a:srgbClr val="00487E"/>
                </a:solidFill>
              </a:rPr>
              <a:t>Новые </a:t>
            </a:r>
            <a:r>
              <a:rPr lang="ru-RU" sz="1800" b="1" dirty="0">
                <a:solidFill>
                  <a:srgbClr val="00487E"/>
                </a:solidFill>
              </a:rPr>
              <a:t>решения для повышения эффективности эксплуатации и снижения затрат</a:t>
            </a:r>
            <a:r>
              <a:rPr lang="ru-RU" sz="1800" b="1" dirty="0" smtClean="0">
                <a:solidFill>
                  <a:srgbClr val="00487E"/>
                </a:solidFill>
              </a:rPr>
              <a:t>.</a:t>
            </a:r>
          </a:p>
          <a:p>
            <a:pPr algn="ctr"/>
            <a:r>
              <a:rPr lang="ru-RU" altLang="ru-RU" sz="1800" b="1" dirty="0" smtClean="0">
                <a:solidFill>
                  <a:srgbClr val="00487E"/>
                </a:solidFill>
                <a:latin typeface="Calibri" pitchFamily="34" charset="0"/>
                <a:cs typeface="Calibri" pitchFamily="34" charset="0"/>
              </a:rPr>
              <a:t>7 вопросов и ответов</a:t>
            </a:r>
            <a:endParaRPr lang="en-US" altLang="ru-RU" sz="1800" b="1" dirty="0">
              <a:solidFill>
                <a:srgbClr val="00487E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00" r="32" b="10653"/>
          <a:stretch/>
        </p:blipFill>
        <p:spPr bwMode="auto">
          <a:xfrm>
            <a:off x="354962" y="233215"/>
            <a:ext cx="4598035" cy="2332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7201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" y="1334206"/>
            <a:ext cx="9905999" cy="5067299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Rectangle 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" y="0"/>
            <a:ext cx="9905998" cy="157401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  <a:extLst/>
        </p:spPr>
        <p:txBody>
          <a:bodyPr vert="horz" wrap="square" lIns="95753" tIns="47876" rIns="95753" bIns="47876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ru-RU"/>
            </a:defPPr>
            <a:lvl1pPr defTabSz="957040" eaLnBrk="0" hangingPunct="0">
              <a:defRPr sz="2100" i="1">
                <a:solidFill>
                  <a:srgbClr val="005DA3"/>
                </a:solidFill>
              </a:defRPr>
            </a:lvl1pPr>
          </a:lstStyle>
          <a:p>
            <a:r>
              <a:rPr lang="ru-RU" sz="4800" b="1" i="0" cap="all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И </a:t>
            </a:r>
            <a:r>
              <a:rPr lang="ru-RU" sz="4800" b="1" i="0" cap="all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ЭТО </a:t>
            </a:r>
            <a:r>
              <a:rPr lang="ru-RU" sz="4800" b="1" i="0" cap="all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ВСЕ? </a:t>
            </a:r>
          </a:p>
          <a:p>
            <a:r>
              <a:rPr lang="ru-RU" sz="4800" b="1" i="0" cap="all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4800" b="1" i="0" cap="all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              НЕТ, </a:t>
            </a:r>
            <a:r>
              <a:rPr lang="ru-RU" sz="4800" b="1" i="0" cap="all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ЭТО ТОЛЬКО </a:t>
            </a:r>
            <a:r>
              <a:rPr lang="ru-RU" sz="4800" b="1" i="0" cap="all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НАЧАЛО!!!</a:t>
            </a:r>
            <a:endParaRPr lang="ru-RU" sz="4800" b="1" i="0" cap="all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Rectangle 21"/>
          <p:cNvSpPr>
            <a:spLocks noChangeArrowheads="1"/>
          </p:cNvSpPr>
          <p:nvPr/>
        </p:nvSpPr>
        <p:spPr bwMode="auto">
          <a:xfrm>
            <a:off x="7318985" y="3696154"/>
            <a:ext cx="2386607" cy="1312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r" defTabSz="957263">
              <a:defRPr/>
            </a:pPr>
            <a:r>
              <a:rPr lang="ru-RU" sz="1000" b="1" dirty="0" smtClean="0">
                <a:solidFill>
                  <a:srgbClr val="0048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ОАО «Северсталь-метиз»</a:t>
            </a:r>
            <a:endParaRPr lang="ru-RU" sz="1000" b="1" dirty="0">
              <a:solidFill>
                <a:srgbClr val="00487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defTabSz="957263">
              <a:defRPr/>
            </a:pPr>
            <a:r>
              <a:rPr lang="ru-RU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1626</a:t>
            </a:r>
            <a:r>
              <a:rPr lang="en-US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ru-RU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Россия, </a:t>
            </a:r>
          </a:p>
          <a:p>
            <a:pPr algn="r" defTabSz="957263">
              <a:defRPr/>
            </a:pPr>
            <a:r>
              <a:rPr lang="ru-RU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Вологодская обл.,</a:t>
            </a:r>
            <a:r>
              <a:rPr lang="en-US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 Череповец, </a:t>
            </a:r>
          </a:p>
          <a:p>
            <a:pPr algn="r" defTabSz="957263">
              <a:defRPr/>
            </a:pPr>
            <a:r>
              <a:rPr lang="ru-RU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ул. 50-летия Октября,</a:t>
            </a:r>
            <a:r>
              <a:rPr lang="en-US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д. 1/33</a:t>
            </a:r>
          </a:p>
          <a:p>
            <a:pPr algn="r" defTabSz="957263">
              <a:defRPr/>
            </a:pPr>
            <a:r>
              <a:rPr lang="ru-RU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тел.:+7(8202)</a:t>
            </a:r>
            <a:r>
              <a:rPr lang="en-US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53-91-91 </a:t>
            </a:r>
            <a:endParaRPr lang="en-US" sz="10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defTabSz="957263">
              <a:defRPr/>
            </a:pPr>
            <a:r>
              <a:rPr lang="ru-RU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факс: +7(8202)</a:t>
            </a:r>
            <a:r>
              <a:rPr lang="en-US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53-85-20</a:t>
            </a:r>
          </a:p>
          <a:p>
            <a:pPr algn="r" defTabSz="957263">
              <a:defRPr/>
            </a:pPr>
            <a:r>
              <a:rPr lang="en-US" sz="1000" b="1" dirty="0" smtClean="0">
                <a:solidFill>
                  <a:srgbClr val="0048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www.severstalmetiz.com</a:t>
            </a:r>
            <a:endParaRPr lang="en-US" sz="1000" b="1" dirty="0">
              <a:solidFill>
                <a:srgbClr val="00488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" y="1675615"/>
            <a:ext cx="306347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38175">
              <a:buClr>
                <a:schemeClr val="bg1"/>
              </a:buClr>
              <a:defRPr/>
            </a:pPr>
            <a:r>
              <a:rPr lang="ru-RU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Продажи канатов:</a:t>
            </a:r>
          </a:p>
          <a:p>
            <a:pPr defTabSz="638175">
              <a:defRPr/>
            </a:pPr>
            <a:r>
              <a:rPr lang="ru-RU" sz="1200" b="1" dirty="0">
                <a:solidFill>
                  <a:srgbClr val="0048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Вячеслав Ширяевский</a:t>
            </a:r>
          </a:p>
          <a:p>
            <a:pPr defTabSz="638175">
              <a:defRPr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тел</a:t>
            </a:r>
            <a:r>
              <a:rPr lang="it-IT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моб</a:t>
            </a:r>
            <a:r>
              <a:rPr lang="it-IT" sz="1200" dirty="0">
                <a:latin typeface="Arial" panose="020B0604020202020204" pitchFamily="34" charset="0"/>
                <a:cs typeface="Arial" panose="020B0604020202020204" pitchFamily="34" charset="0"/>
              </a:rPr>
              <a:t>. :+7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-92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209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5-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638175">
              <a:buClr>
                <a:schemeClr val="bg1"/>
              </a:buClr>
              <a:defRPr/>
            </a:pPr>
            <a:r>
              <a:rPr lang="en-US" sz="12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it-IT" sz="12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-mail: </a:t>
            </a:r>
            <a:r>
              <a:rPr lang="en-US" sz="12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market</a:t>
            </a:r>
            <a:r>
              <a:rPr lang="ru-RU" sz="12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@severstalmetiz.com</a:t>
            </a:r>
            <a:endParaRPr lang="en-US" sz="1200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638175">
              <a:buClr>
                <a:schemeClr val="bg1"/>
              </a:buClr>
              <a:defRPr/>
            </a:pPr>
            <a:endParaRPr lang="en-US" sz="1200" b="1" dirty="0">
              <a:solidFill>
                <a:srgbClr val="00487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638175">
              <a:buClr>
                <a:schemeClr val="bg1"/>
              </a:buClr>
              <a:defRPr/>
            </a:pPr>
            <a:r>
              <a:rPr lang="ru-RU" b="1" dirty="0">
                <a:solidFill>
                  <a:srgbClr val="00487E"/>
                </a:solidFill>
                <a:cs typeface="Arial" panose="020B0604020202020204" pitchFamily="34" charset="0"/>
              </a:rPr>
              <a:t>Алексей </a:t>
            </a:r>
            <a:r>
              <a:rPr lang="ru-RU" b="1" dirty="0" smtClean="0">
                <a:solidFill>
                  <a:srgbClr val="00487E"/>
                </a:solidFill>
                <a:cs typeface="Arial" panose="020B0604020202020204" pitchFamily="34" charset="0"/>
              </a:rPr>
              <a:t>Шумилов</a:t>
            </a:r>
            <a:endParaRPr lang="ru-RU" sz="1200" b="1" dirty="0">
              <a:solidFill>
                <a:srgbClr val="00487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638175">
              <a:buClr>
                <a:schemeClr val="bg1"/>
              </a:buClr>
              <a:defRPr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+7(8442) 63-40-98</a:t>
            </a:r>
          </a:p>
          <a:p>
            <a:pPr defTabSz="638175">
              <a:buClr>
                <a:schemeClr val="bg1"/>
              </a:buClr>
              <a:defRPr/>
            </a:pPr>
            <a:r>
              <a:rPr lang="en-US" sz="12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it-IT" sz="12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-mail:</a:t>
            </a:r>
            <a:r>
              <a:rPr lang="ru-RU" sz="12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2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asshumilov@severstalmetiz.com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638175">
              <a:buClr>
                <a:schemeClr val="bg1"/>
              </a:buClr>
              <a:defRPr/>
            </a:pPr>
            <a:endParaRPr lang="ru-RU" sz="1200" b="1" dirty="0">
              <a:solidFill>
                <a:srgbClr val="00487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638175">
              <a:buClr>
                <a:schemeClr val="bg1"/>
              </a:buClr>
              <a:defRPr/>
            </a:pPr>
            <a:r>
              <a:rPr lang="ru-RU" sz="1200" b="1" dirty="0">
                <a:solidFill>
                  <a:srgbClr val="0048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Нина Звонцева</a:t>
            </a:r>
          </a:p>
          <a:p>
            <a:pPr defTabSz="638175">
              <a:buClr>
                <a:schemeClr val="bg1"/>
              </a:buClr>
              <a:defRPr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+7(8202) 53-90-06</a:t>
            </a:r>
          </a:p>
          <a:p>
            <a:pPr defTabSz="638175">
              <a:buClr>
                <a:schemeClr val="bg1"/>
              </a:buClr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it-IT" sz="1200" dirty="0">
                <a:latin typeface="Arial" panose="020B0604020202020204" pitchFamily="34" charset="0"/>
                <a:cs typeface="Arial" panose="020B0604020202020204" pitchFamily="34" charset="0"/>
              </a:rPr>
              <a:t>-mail: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nzvontseva@severstalmetiz.com</a:t>
            </a:r>
            <a:endParaRPr lang="en-US" sz="1200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258208" y="2557526"/>
            <a:ext cx="406077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38175">
              <a:buClr>
                <a:schemeClr val="bg1"/>
              </a:buClr>
              <a:defRPr/>
            </a:pPr>
            <a:r>
              <a:rPr lang="ru-RU" b="1" dirty="0">
                <a:cs typeface="Arial" panose="020B0604020202020204" pitchFamily="34" charset="0"/>
              </a:rPr>
              <a:t>Техническая поддержка (шахтные установки)</a:t>
            </a:r>
            <a:r>
              <a:rPr lang="en-US" b="1" dirty="0">
                <a:cs typeface="Arial" panose="020B0604020202020204" pitchFamily="34" charset="0"/>
              </a:rPr>
              <a:t>:</a:t>
            </a:r>
            <a:endParaRPr lang="ru-RU" b="1" dirty="0">
              <a:cs typeface="Arial" panose="020B0604020202020204" pitchFamily="34" charset="0"/>
            </a:endParaRPr>
          </a:p>
          <a:p>
            <a:pPr defTabSz="638175">
              <a:defRPr/>
            </a:pPr>
            <a:r>
              <a:rPr lang="ru-RU" altLang="ru-RU" b="1" dirty="0">
                <a:solidFill>
                  <a:srgbClr val="00487E"/>
                </a:solidFill>
                <a:cs typeface="Arial" panose="020B0604020202020204" pitchFamily="34" charset="0"/>
              </a:rPr>
              <a:t>Евгений Басков</a:t>
            </a:r>
          </a:p>
          <a:p>
            <a:pPr defTabSz="638175">
              <a:defRPr/>
            </a:pPr>
            <a:r>
              <a:rPr lang="ru-RU" altLang="ru-RU" dirty="0">
                <a:cs typeface="Arial" panose="020B0604020202020204" pitchFamily="34" charset="0"/>
              </a:rPr>
              <a:t>+7(8202) 53-8</a:t>
            </a:r>
            <a:r>
              <a:rPr lang="en-US" altLang="ru-RU" dirty="0">
                <a:cs typeface="Arial" panose="020B0604020202020204" pitchFamily="34" charset="0"/>
              </a:rPr>
              <a:t>6</a:t>
            </a:r>
            <a:r>
              <a:rPr lang="ru-RU" altLang="ru-RU" dirty="0">
                <a:cs typeface="Arial" panose="020B0604020202020204" pitchFamily="34" charset="0"/>
              </a:rPr>
              <a:t>-</a:t>
            </a:r>
            <a:r>
              <a:rPr lang="en-US" altLang="ru-RU" dirty="0">
                <a:cs typeface="Arial" panose="020B0604020202020204" pitchFamily="34" charset="0"/>
              </a:rPr>
              <a:t>43</a:t>
            </a:r>
            <a:r>
              <a:rPr lang="ru-RU" altLang="ru-RU" dirty="0">
                <a:cs typeface="Arial" panose="020B0604020202020204" pitchFamily="34" charset="0"/>
              </a:rPr>
              <a:t>                    </a:t>
            </a:r>
          </a:p>
          <a:p>
            <a:pPr defTabSz="638175">
              <a:defRPr/>
            </a:pPr>
            <a:r>
              <a:rPr lang="en-US" dirty="0">
                <a:cs typeface="Arial" panose="020B0604020202020204" pitchFamily="34" charset="0"/>
              </a:rPr>
              <a:t>e</a:t>
            </a:r>
            <a:r>
              <a:rPr lang="it-IT" dirty="0">
                <a:cs typeface="Arial" panose="020B0604020202020204" pitchFamily="34" charset="0"/>
              </a:rPr>
              <a:t>-mail: ebaskov@severstalmetiz.com</a:t>
            </a:r>
            <a:endParaRPr lang="ru-RU" dirty="0">
              <a:cs typeface="Arial" panose="020B0604020202020204" pitchFamily="34" charset="0"/>
            </a:endParaRPr>
          </a:p>
          <a:p>
            <a:pPr defTabSz="638175">
              <a:defRPr/>
            </a:pPr>
            <a:endParaRPr lang="ru-RU" dirty="0">
              <a:cs typeface="Arial" panose="020B0604020202020204" pitchFamily="34" charset="0"/>
            </a:endParaRPr>
          </a:p>
          <a:p>
            <a:pPr defTabSz="638175">
              <a:buClr>
                <a:schemeClr val="bg1"/>
              </a:buClr>
              <a:defRPr/>
            </a:pPr>
            <a:r>
              <a:rPr lang="ru-RU" b="1" dirty="0">
                <a:cs typeface="Arial" panose="020B0604020202020204" pitchFamily="34" charset="0"/>
              </a:rPr>
              <a:t>Техническая поддержка (буровые установки)</a:t>
            </a:r>
            <a:r>
              <a:rPr lang="en-US" b="1" dirty="0">
                <a:cs typeface="Arial" panose="020B0604020202020204" pitchFamily="34" charset="0"/>
              </a:rPr>
              <a:t>:</a:t>
            </a:r>
            <a:endParaRPr lang="ru-RU" b="1" dirty="0">
              <a:cs typeface="Arial" panose="020B0604020202020204" pitchFamily="34" charset="0"/>
            </a:endParaRPr>
          </a:p>
          <a:p>
            <a:pPr defTabSz="638175">
              <a:defRPr/>
            </a:pPr>
            <a:r>
              <a:rPr lang="ru-RU" altLang="ru-RU" b="1" dirty="0">
                <a:solidFill>
                  <a:srgbClr val="00487E"/>
                </a:solidFill>
                <a:cs typeface="Arial" panose="020B0604020202020204" pitchFamily="34" charset="0"/>
              </a:rPr>
              <a:t>Сергей </a:t>
            </a:r>
            <a:r>
              <a:rPr lang="ru-RU" altLang="ru-RU" b="1" dirty="0" err="1">
                <a:solidFill>
                  <a:srgbClr val="00487E"/>
                </a:solidFill>
                <a:cs typeface="Arial" panose="020B0604020202020204" pitchFamily="34" charset="0"/>
              </a:rPr>
              <a:t>Русанов</a:t>
            </a:r>
            <a:endParaRPr lang="ru-RU" altLang="ru-RU" b="1" dirty="0">
              <a:solidFill>
                <a:srgbClr val="00487E"/>
              </a:solidFill>
              <a:cs typeface="Arial" panose="020B0604020202020204" pitchFamily="34" charset="0"/>
            </a:endParaRPr>
          </a:p>
          <a:p>
            <a:pPr defTabSz="638175">
              <a:defRPr/>
            </a:pPr>
            <a:r>
              <a:rPr lang="ru-RU" altLang="ru-RU" dirty="0">
                <a:cs typeface="Arial" panose="020B0604020202020204" pitchFamily="34" charset="0"/>
              </a:rPr>
              <a:t>+7(8202) 53-93-79</a:t>
            </a:r>
          </a:p>
          <a:p>
            <a:pPr defTabSz="638175">
              <a:defRPr/>
            </a:pPr>
            <a:r>
              <a:rPr lang="en-US" dirty="0">
                <a:cs typeface="Arial" panose="020B0604020202020204" pitchFamily="34" charset="0"/>
              </a:rPr>
              <a:t>e</a:t>
            </a:r>
            <a:r>
              <a:rPr lang="it-IT" dirty="0">
                <a:cs typeface="Arial" panose="020B0604020202020204" pitchFamily="34" charset="0"/>
              </a:rPr>
              <a:t>-mail: snrusanov@severstalmetiz.com</a:t>
            </a:r>
            <a:endParaRPr lang="ru-RU" dirty="0">
              <a:cs typeface="Arial" panose="020B0604020202020204" pitchFamily="34" charset="0"/>
            </a:endParaRPr>
          </a:p>
          <a:p>
            <a:pPr defTabSz="638175">
              <a:defRPr/>
            </a:pPr>
            <a:endParaRPr lang="ru-RU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87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05" descr="D:\= МЕТИЗ\- Презентации\Корпоративная презентация\2014 corp\materials\2_o_komp_2.jp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63133" cy="6791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-6374" y="223838"/>
            <a:ext cx="4637314" cy="1128712"/>
          </a:xfrm>
          <a:prstGeom prst="rect">
            <a:avLst/>
          </a:prstGeom>
          <a:gradFill>
            <a:gsLst>
              <a:gs pos="2083">
                <a:srgbClr val="C00000"/>
              </a:gs>
              <a:gs pos="100000">
                <a:srgbClr val="FF000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AutoShape 6"/>
          <p:cNvSpPr>
            <a:spLocks noChangeArrowheads="1"/>
          </p:cNvSpPr>
          <p:nvPr/>
        </p:nvSpPr>
        <p:spPr bwMode="auto">
          <a:xfrm>
            <a:off x="2548691" y="519906"/>
            <a:ext cx="1781148" cy="536575"/>
          </a:xfrm>
          <a:prstGeom prst="roundRect">
            <a:avLst>
              <a:gd name="adj" fmla="val 4514"/>
            </a:avLst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6" tIns="45709" rIns="91416" bIns="45709" anchor="ctr"/>
          <a:lstStyle>
            <a:lvl1pPr eaLnBrk="0" hangingPunct="0">
              <a:spcBef>
                <a:spcPct val="20000"/>
              </a:spcBef>
              <a:defRPr sz="1400">
                <a:solidFill>
                  <a:srgbClr val="777777"/>
                </a:solidFill>
                <a:latin typeface="FS Severstal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§"/>
              <a:defRPr sz="1200">
                <a:solidFill>
                  <a:srgbClr val="777777"/>
                </a:solidFill>
                <a:latin typeface="FS Severstal"/>
              </a:defRPr>
            </a:lvl2pPr>
            <a:lvl3pPr marL="1143000" indent="-228600" eaLnBrk="0" hangingPunct="0">
              <a:spcBef>
                <a:spcPct val="20000"/>
              </a:spcBef>
              <a:buFont typeface="FS Severstal"/>
              <a:buChar char="&gt;"/>
              <a:defRPr sz="1200">
                <a:solidFill>
                  <a:srgbClr val="777777"/>
                </a:solidFill>
                <a:latin typeface="FS Severstal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200">
                <a:solidFill>
                  <a:srgbClr val="777777"/>
                </a:solidFill>
                <a:latin typeface="FS Severstal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200">
                <a:solidFill>
                  <a:srgbClr val="777777"/>
                </a:solidFill>
                <a:latin typeface="FS Severstal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777777"/>
                </a:solidFill>
                <a:latin typeface="FS Severstal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777777"/>
                </a:solidFill>
                <a:latin typeface="FS Severstal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777777"/>
                </a:solidFill>
                <a:latin typeface="FS Severstal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777777"/>
                </a:solidFill>
                <a:latin typeface="FS Severstal"/>
              </a:defRPr>
            </a:lvl9pPr>
          </a:lstStyle>
          <a:p>
            <a:pPr algn="ctr" fontAlgn="auto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defRPr/>
            </a:pPr>
            <a:r>
              <a:rPr lang="ru-RU" altLang="ru-RU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КТО?</a:t>
            </a:r>
            <a:endParaRPr lang="en-US" altLang="ru-RU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Объект 4"/>
          <p:cNvSpPr txBox="1">
            <a:spLocks/>
          </p:cNvSpPr>
          <p:nvPr/>
        </p:nvSpPr>
        <p:spPr>
          <a:xfrm>
            <a:off x="1555036" y="1622091"/>
            <a:ext cx="7613579" cy="59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7740" tIns="48870" rIns="97740" bIns="48870">
            <a:spAutoFit/>
          </a:bodyPr>
          <a:lstStyle>
            <a:defPPr>
              <a:defRPr lang="ru-RU"/>
            </a:defPPr>
            <a:lvl1pPr>
              <a:defRPr sz="1700" i="1">
                <a:solidFill>
                  <a:srgbClr val="005DA3"/>
                </a:solidFill>
              </a:defRPr>
            </a:lvl1pPr>
          </a:lstStyle>
          <a:p>
            <a:pPr>
              <a:spcBef>
                <a:spcPts val="1000"/>
              </a:spcBef>
            </a:pPr>
            <a:r>
              <a:rPr lang="ru-RU" altLang="ru-RU" sz="1600" b="1" i="0" dirty="0" smtClean="0">
                <a:solidFill>
                  <a:srgbClr val="FF0000"/>
                </a:solidFill>
                <a:cs typeface="Arial" panose="020B0604020202020204" pitchFamily="34" charset="0"/>
              </a:rPr>
              <a:t>АО «Северсталь-метиз</a:t>
            </a:r>
            <a:r>
              <a:rPr lang="ru-RU" altLang="ru-RU" sz="1600" b="1" i="0" dirty="0">
                <a:solidFill>
                  <a:srgbClr val="FF0000"/>
                </a:solidFill>
                <a:cs typeface="Arial" panose="020B0604020202020204" pitchFamily="34" charset="0"/>
              </a:rPr>
              <a:t>» </a:t>
            </a:r>
            <a:r>
              <a:rPr lang="ru-RU" altLang="ru-RU" sz="1600" b="1" i="0" dirty="0">
                <a:solidFill>
                  <a:srgbClr val="002060"/>
                </a:solidFill>
                <a:cs typeface="Arial" panose="020B0604020202020204" pitchFamily="34" charset="0"/>
              </a:rPr>
              <a:t>-международная компания, </a:t>
            </a:r>
            <a:r>
              <a:rPr lang="ru-RU" altLang="ru-RU" sz="1600" b="1" i="0" dirty="0" smtClean="0">
                <a:solidFill>
                  <a:srgbClr val="002060"/>
                </a:solidFill>
                <a:cs typeface="Arial" panose="020B0604020202020204" pitchFamily="34" charset="0"/>
              </a:rPr>
              <a:t>объединяющая </a:t>
            </a:r>
            <a:r>
              <a:rPr lang="ru-RU" altLang="ru-RU" sz="1600" b="1" i="0" dirty="0">
                <a:solidFill>
                  <a:srgbClr val="002060"/>
                </a:solidFill>
                <a:cs typeface="Arial" panose="020B0604020202020204" pitchFamily="34" charset="0"/>
              </a:rPr>
              <a:t>метизные активы компании «Северсталь</a:t>
            </a:r>
            <a:r>
              <a:rPr lang="ru-RU" altLang="ru-RU" sz="1600" b="1" i="0" dirty="0" smtClean="0">
                <a:solidFill>
                  <a:srgbClr val="002060"/>
                </a:solidFill>
                <a:cs typeface="Arial" panose="020B0604020202020204" pitchFamily="34" charset="0"/>
              </a:rPr>
              <a:t>»</a:t>
            </a:r>
            <a:endParaRPr lang="ru-RU" altLang="ru-RU" sz="1600" b="1" i="0" dirty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sp>
        <p:nvSpPr>
          <p:cNvPr id="17" name="Rectangle 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52932" y="416685"/>
            <a:ext cx="4531787" cy="743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5753" tIns="47876" rIns="95753" bIns="47876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ru-RU"/>
            </a:defPPr>
            <a:lvl1pPr defTabSz="957040" eaLnBrk="0" hangingPunct="0">
              <a:defRPr sz="2100" i="1">
                <a:solidFill>
                  <a:srgbClr val="005DA3"/>
                </a:solidFill>
              </a:defRPr>
            </a:lvl1pPr>
          </a:lstStyle>
          <a:p>
            <a:r>
              <a:rPr lang="ru-RU" b="1" i="0" cap="all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7 ВОПРОСОВ</a:t>
            </a:r>
          </a:p>
          <a:p>
            <a:r>
              <a:rPr lang="ru-RU" b="1" i="0" cap="all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         И ответов</a:t>
            </a:r>
            <a:endParaRPr lang="ru-RU" b="1" i="0" cap="all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8" name="Picture 91" descr="D:\= МЕТИЗ\- Презентации\Корпоративная презентация\2014 corp\materials\2_o_komp_1.jp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7314" y="223838"/>
            <a:ext cx="3082699" cy="1128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1" name="Группа 50"/>
          <p:cNvGrpSpPr/>
          <p:nvPr/>
        </p:nvGrpSpPr>
        <p:grpSpPr>
          <a:xfrm>
            <a:off x="1693108" y="2587374"/>
            <a:ext cx="3075182" cy="3133476"/>
            <a:chOff x="1648580" y="2865924"/>
            <a:chExt cx="4180947" cy="3527508"/>
          </a:xfrm>
        </p:grpSpPr>
        <p:sp>
          <p:nvSpPr>
            <p:cNvPr id="52" name="AutoShape 6"/>
            <p:cNvSpPr>
              <a:spLocks noChangeArrowheads="1"/>
            </p:cNvSpPr>
            <p:nvPr/>
          </p:nvSpPr>
          <p:spPr bwMode="auto">
            <a:xfrm>
              <a:off x="1648580" y="2865924"/>
              <a:ext cx="4180947" cy="536575"/>
            </a:xfrm>
            <a:prstGeom prst="roundRect">
              <a:avLst>
                <a:gd name="adj" fmla="val 4514"/>
              </a:avLst>
            </a:pr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noFill/>
            </a:ln>
            <a:ex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16" tIns="45709" rIns="91416" bIns="45709" anchor="ctr"/>
            <a:lstStyle>
              <a:lvl1pPr eaLnBrk="0" hangingPunct="0">
                <a:spcBef>
                  <a:spcPct val="20000"/>
                </a:spcBef>
                <a:defRPr sz="1400">
                  <a:solidFill>
                    <a:srgbClr val="777777"/>
                  </a:solidFill>
                  <a:latin typeface="FS Severstal"/>
                </a:defRPr>
              </a:lvl1pPr>
              <a:lvl2pPr marL="742950" indent="-285750" eaLnBrk="0" hangingPunct="0">
                <a:spcBef>
                  <a:spcPct val="20000"/>
                </a:spcBef>
                <a:buFont typeface="Wingdings" pitchFamily="2" charset="2"/>
                <a:buChar char="§"/>
                <a:defRPr sz="1200">
                  <a:solidFill>
                    <a:srgbClr val="777777"/>
                  </a:solidFill>
                  <a:latin typeface="FS Severstal"/>
                </a:defRPr>
              </a:lvl2pPr>
              <a:lvl3pPr marL="1143000" indent="-228600" eaLnBrk="0" hangingPunct="0">
                <a:spcBef>
                  <a:spcPct val="20000"/>
                </a:spcBef>
                <a:buFont typeface="FS Severstal"/>
                <a:buChar char="&gt;"/>
                <a:defRPr sz="1200">
                  <a:solidFill>
                    <a:srgbClr val="777777"/>
                  </a:solidFill>
                  <a:latin typeface="FS Severstal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1200">
                  <a:solidFill>
                    <a:srgbClr val="777777"/>
                  </a:solidFill>
                  <a:latin typeface="FS Severstal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200">
                  <a:solidFill>
                    <a:srgbClr val="777777"/>
                  </a:solidFill>
                  <a:latin typeface="FS Severstal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rgbClr val="777777"/>
                  </a:solidFill>
                  <a:latin typeface="FS Severstal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rgbClr val="777777"/>
                  </a:solidFill>
                  <a:latin typeface="FS Severstal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rgbClr val="777777"/>
                  </a:solidFill>
                  <a:latin typeface="FS Severstal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rgbClr val="777777"/>
                  </a:solidFill>
                  <a:latin typeface="FS Severstal"/>
                </a:defRPr>
              </a:lvl9pPr>
            </a:lstStyle>
            <a:p>
              <a:pPr algn="ctr" fontAlgn="auto">
                <a:lnSpc>
                  <a:spcPct val="110000"/>
                </a:lnSpc>
                <a:spcBef>
                  <a:spcPct val="0"/>
                </a:spcBef>
                <a:spcAft>
                  <a:spcPts val="0"/>
                </a:spcAft>
                <a:defRPr/>
              </a:pPr>
              <a:r>
                <a:rPr lang="ru-RU" altLang="ru-RU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</a:t>
              </a:r>
              <a:r>
                <a:rPr lang="ru-RU" altLang="ru-RU" b="1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АО «Северсталь»</a:t>
              </a:r>
              <a:endParaRPr lang="en-US" altLang="ru-RU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" name="Стрелка вниз 52"/>
            <p:cNvSpPr>
              <a:spLocks noChangeArrowheads="1"/>
            </p:cNvSpPr>
            <p:nvPr/>
          </p:nvSpPr>
          <p:spPr bwMode="auto">
            <a:xfrm>
              <a:off x="2895599" y="3392039"/>
              <a:ext cx="1511300" cy="384175"/>
            </a:xfrm>
            <a:prstGeom prst="downArrow">
              <a:avLst>
                <a:gd name="adj1" fmla="val 50000"/>
                <a:gd name="adj2" fmla="val 50000"/>
              </a:avLst>
            </a:prstGeom>
            <a:gradFill rotWithShape="1">
              <a:gsLst>
                <a:gs pos="0">
                  <a:srgbClr val="003F77"/>
                </a:gs>
                <a:gs pos="50000">
                  <a:srgbClr val="005FAD"/>
                </a:gs>
                <a:gs pos="100000">
                  <a:srgbClr val="0072CE"/>
                </a:gs>
              </a:gsLst>
              <a:lin ang="162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638175" eaLnBrk="0" hangingPunct="0">
                <a:spcBef>
                  <a:spcPct val="20000"/>
                </a:spcBef>
                <a:defRPr sz="1400">
                  <a:solidFill>
                    <a:srgbClr val="777777"/>
                  </a:solidFill>
                  <a:latin typeface="Arial" charset="0"/>
                </a:defRPr>
              </a:lvl1pPr>
              <a:lvl2pPr marL="742950" indent="-285750" defTabSz="638175" eaLnBrk="0" hangingPunct="0">
                <a:spcBef>
                  <a:spcPct val="20000"/>
                </a:spcBef>
                <a:buFont typeface="Wingdings" pitchFamily="2" charset="2"/>
                <a:buChar char="§"/>
                <a:defRPr sz="1400">
                  <a:solidFill>
                    <a:srgbClr val="777777"/>
                  </a:solidFill>
                  <a:latin typeface="Arial" charset="0"/>
                </a:defRPr>
              </a:lvl2pPr>
              <a:lvl3pPr marL="1143000" indent="-228600" defTabSz="638175" eaLnBrk="0" hangingPunct="0">
                <a:spcBef>
                  <a:spcPct val="20000"/>
                </a:spcBef>
                <a:buFont typeface="Arial" charset="0"/>
                <a:buChar char="&gt;"/>
                <a:defRPr sz="1400">
                  <a:solidFill>
                    <a:srgbClr val="777777"/>
                  </a:solidFill>
                  <a:latin typeface="Arial" charset="0"/>
                </a:defRPr>
              </a:lvl3pPr>
              <a:lvl4pPr marL="1600200" indent="-228600" defTabSz="638175" eaLnBrk="0" hangingPunct="0">
                <a:spcBef>
                  <a:spcPct val="20000"/>
                </a:spcBef>
                <a:buChar char="–"/>
                <a:defRPr sz="1200">
                  <a:solidFill>
                    <a:schemeClr val="bg2"/>
                  </a:solidFill>
                  <a:latin typeface="FS Severstal" pitchFamily="2" charset="0"/>
                </a:defRPr>
              </a:lvl4pPr>
              <a:lvl5pPr marL="2057400" indent="-228600" defTabSz="638175" eaLnBrk="0" hangingPunct="0">
                <a:spcBef>
                  <a:spcPct val="20000"/>
                </a:spcBef>
                <a:buChar char="•"/>
                <a:defRPr sz="1200">
                  <a:solidFill>
                    <a:schemeClr val="bg2"/>
                  </a:solidFill>
                  <a:latin typeface="FS Severstal" pitchFamily="2" charset="0"/>
                </a:defRPr>
              </a:lvl5pPr>
              <a:lvl6pPr marL="2514600" indent="-228600" defTabSz="638175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200">
                  <a:solidFill>
                    <a:schemeClr val="bg2"/>
                  </a:solidFill>
                  <a:latin typeface="FS Severstal" pitchFamily="2" charset="0"/>
                </a:defRPr>
              </a:lvl6pPr>
              <a:lvl7pPr marL="2971800" indent="-228600" defTabSz="638175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200">
                  <a:solidFill>
                    <a:schemeClr val="bg2"/>
                  </a:solidFill>
                  <a:latin typeface="FS Severstal" pitchFamily="2" charset="0"/>
                </a:defRPr>
              </a:lvl7pPr>
              <a:lvl8pPr marL="3429000" indent="-228600" defTabSz="638175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200">
                  <a:solidFill>
                    <a:schemeClr val="bg2"/>
                  </a:solidFill>
                  <a:latin typeface="FS Severstal" pitchFamily="2" charset="0"/>
                </a:defRPr>
              </a:lvl8pPr>
              <a:lvl9pPr marL="3886200" indent="-228600" defTabSz="638175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200">
                  <a:solidFill>
                    <a:schemeClr val="bg2"/>
                  </a:solidFill>
                  <a:latin typeface="FS Severstal" pitchFamily="2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endParaRPr lang="ru-RU" altLang="ru-RU" sz="1700" baseline="-25000">
                <a:solidFill>
                  <a:srgbClr val="FF0000"/>
                </a:solidFill>
                <a:latin typeface="Calibri" pitchFamily="34" charset="0"/>
              </a:endParaRPr>
            </a:p>
          </p:txBody>
        </p:sp>
        <p:sp>
          <p:nvSpPr>
            <p:cNvPr id="54" name="AutoShape 6"/>
            <p:cNvSpPr>
              <a:spLocks noChangeArrowheads="1"/>
            </p:cNvSpPr>
            <p:nvPr/>
          </p:nvSpPr>
          <p:spPr bwMode="auto">
            <a:xfrm>
              <a:off x="1754187" y="4696964"/>
              <a:ext cx="4075339" cy="536575"/>
            </a:xfrm>
            <a:prstGeom prst="roundRect">
              <a:avLst>
                <a:gd name="adj" fmla="val 4514"/>
              </a:avLst>
            </a:pr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16" tIns="45709" rIns="91416" bIns="45709" anchor="ctr"/>
            <a:lstStyle>
              <a:lvl1pPr eaLnBrk="0" hangingPunct="0">
                <a:spcBef>
                  <a:spcPct val="20000"/>
                </a:spcBef>
                <a:defRPr sz="1400">
                  <a:solidFill>
                    <a:srgbClr val="777777"/>
                  </a:solidFill>
                  <a:latin typeface="FS Severstal"/>
                </a:defRPr>
              </a:lvl1pPr>
              <a:lvl2pPr marL="742950" indent="-285750" eaLnBrk="0" hangingPunct="0">
                <a:spcBef>
                  <a:spcPct val="20000"/>
                </a:spcBef>
                <a:buFont typeface="Wingdings" pitchFamily="2" charset="2"/>
                <a:buChar char="§"/>
                <a:defRPr sz="1200">
                  <a:solidFill>
                    <a:srgbClr val="777777"/>
                  </a:solidFill>
                  <a:latin typeface="FS Severstal"/>
                </a:defRPr>
              </a:lvl2pPr>
              <a:lvl3pPr marL="1143000" indent="-228600" eaLnBrk="0" hangingPunct="0">
                <a:spcBef>
                  <a:spcPct val="20000"/>
                </a:spcBef>
                <a:buFont typeface="FS Severstal"/>
                <a:buChar char="&gt;"/>
                <a:defRPr sz="1200">
                  <a:solidFill>
                    <a:srgbClr val="777777"/>
                  </a:solidFill>
                  <a:latin typeface="FS Severstal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1200">
                  <a:solidFill>
                    <a:srgbClr val="777777"/>
                  </a:solidFill>
                  <a:latin typeface="FS Severstal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200">
                  <a:solidFill>
                    <a:srgbClr val="777777"/>
                  </a:solidFill>
                  <a:latin typeface="FS Severstal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rgbClr val="777777"/>
                  </a:solidFill>
                  <a:latin typeface="FS Severstal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rgbClr val="777777"/>
                  </a:solidFill>
                  <a:latin typeface="FS Severstal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rgbClr val="777777"/>
                  </a:solidFill>
                  <a:latin typeface="FS Severstal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rgbClr val="777777"/>
                  </a:solidFill>
                  <a:latin typeface="FS Severstal"/>
                </a:defRPr>
              </a:lvl9pPr>
            </a:lstStyle>
            <a:p>
              <a:pPr algn="ctr" fontAlgn="auto">
                <a:lnSpc>
                  <a:spcPct val="110000"/>
                </a:lnSpc>
                <a:spcBef>
                  <a:spcPct val="0"/>
                </a:spcBef>
                <a:spcAft>
                  <a:spcPts val="0"/>
                </a:spcAft>
                <a:defRPr/>
              </a:pPr>
              <a:r>
                <a:rPr lang="ru-RU" altLang="ru-RU" b="1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Канатное направление</a:t>
              </a:r>
              <a:endParaRPr lang="en-US" altLang="ru-RU" sz="1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" name="Стрелка вниз 101"/>
            <p:cNvSpPr>
              <a:spLocks noChangeArrowheads="1"/>
            </p:cNvSpPr>
            <p:nvPr/>
          </p:nvSpPr>
          <p:spPr bwMode="auto">
            <a:xfrm>
              <a:off x="3611562" y="5263132"/>
              <a:ext cx="419100" cy="196850"/>
            </a:xfrm>
            <a:prstGeom prst="downArrow">
              <a:avLst>
                <a:gd name="adj1" fmla="val 50000"/>
                <a:gd name="adj2" fmla="val 50000"/>
              </a:avLst>
            </a:prstGeom>
            <a:gradFill rotWithShape="1">
              <a:gsLst>
                <a:gs pos="0">
                  <a:srgbClr val="770000"/>
                </a:gs>
                <a:gs pos="50000">
                  <a:srgbClr val="AD0000"/>
                </a:gs>
                <a:gs pos="100000">
                  <a:srgbClr val="CE0000"/>
                </a:gs>
              </a:gsLst>
              <a:lin ang="162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638175" eaLnBrk="0" hangingPunct="0">
                <a:spcBef>
                  <a:spcPct val="20000"/>
                </a:spcBef>
                <a:defRPr sz="1400">
                  <a:solidFill>
                    <a:srgbClr val="777777"/>
                  </a:solidFill>
                  <a:latin typeface="Arial" charset="0"/>
                </a:defRPr>
              </a:lvl1pPr>
              <a:lvl2pPr marL="742950" indent="-285750" defTabSz="638175" eaLnBrk="0" hangingPunct="0">
                <a:spcBef>
                  <a:spcPct val="20000"/>
                </a:spcBef>
                <a:buFont typeface="Wingdings" pitchFamily="2" charset="2"/>
                <a:buChar char="§"/>
                <a:defRPr sz="1400">
                  <a:solidFill>
                    <a:srgbClr val="777777"/>
                  </a:solidFill>
                  <a:latin typeface="Arial" charset="0"/>
                </a:defRPr>
              </a:lvl2pPr>
              <a:lvl3pPr marL="1143000" indent="-228600" defTabSz="638175" eaLnBrk="0" hangingPunct="0">
                <a:spcBef>
                  <a:spcPct val="20000"/>
                </a:spcBef>
                <a:buFont typeface="Arial" charset="0"/>
                <a:buChar char="&gt;"/>
                <a:defRPr sz="1400">
                  <a:solidFill>
                    <a:srgbClr val="777777"/>
                  </a:solidFill>
                  <a:latin typeface="Arial" charset="0"/>
                </a:defRPr>
              </a:lvl3pPr>
              <a:lvl4pPr marL="1600200" indent="-228600" defTabSz="638175" eaLnBrk="0" hangingPunct="0">
                <a:spcBef>
                  <a:spcPct val="20000"/>
                </a:spcBef>
                <a:buChar char="–"/>
                <a:defRPr sz="1200">
                  <a:solidFill>
                    <a:schemeClr val="bg2"/>
                  </a:solidFill>
                  <a:latin typeface="FS Severstal" pitchFamily="2" charset="0"/>
                </a:defRPr>
              </a:lvl4pPr>
              <a:lvl5pPr marL="2057400" indent="-228600" defTabSz="638175" eaLnBrk="0" hangingPunct="0">
                <a:spcBef>
                  <a:spcPct val="20000"/>
                </a:spcBef>
                <a:buChar char="•"/>
                <a:defRPr sz="1200">
                  <a:solidFill>
                    <a:schemeClr val="bg2"/>
                  </a:solidFill>
                  <a:latin typeface="FS Severstal" pitchFamily="2" charset="0"/>
                </a:defRPr>
              </a:lvl5pPr>
              <a:lvl6pPr marL="2514600" indent="-228600" defTabSz="638175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200">
                  <a:solidFill>
                    <a:schemeClr val="bg2"/>
                  </a:solidFill>
                  <a:latin typeface="FS Severstal" pitchFamily="2" charset="0"/>
                </a:defRPr>
              </a:lvl6pPr>
              <a:lvl7pPr marL="2971800" indent="-228600" defTabSz="638175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200">
                  <a:solidFill>
                    <a:schemeClr val="bg2"/>
                  </a:solidFill>
                  <a:latin typeface="FS Severstal" pitchFamily="2" charset="0"/>
                </a:defRPr>
              </a:lvl7pPr>
              <a:lvl8pPr marL="3429000" indent="-228600" defTabSz="638175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200">
                  <a:solidFill>
                    <a:schemeClr val="bg2"/>
                  </a:solidFill>
                  <a:latin typeface="FS Severstal" pitchFamily="2" charset="0"/>
                </a:defRPr>
              </a:lvl8pPr>
              <a:lvl9pPr marL="3886200" indent="-228600" defTabSz="638175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200">
                  <a:solidFill>
                    <a:schemeClr val="bg2"/>
                  </a:solidFill>
                  <a:latin typeface="FS Severstal" pitchFamily="2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endParaRPr lang="ru-RU" altLang="ru-RU" sz="1700" baseline="-250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56" name="AutoShape 11"/>
            <p:cNvSpPr>
              <a:spLocks noChangeArrowheads="1"/>
            </p:cNvSpPr>
            <p:nvPr/>
          </p:nvSpPr>
          <p:spPr bwMode="auto">
            <a:xfrm>
              <a:off x="3152774" y="5453632"/>
              <a:ext cx="1336675" cy="939800"/>
            </a:xfrm>
            <a:prstGeom prst="roundRect">
              <a:avLst>
                <a:gd name="adj" fmla="val 4514"/>
              </a:avLst>
            </a:prstGeom>
            <a:gradFill flip="none" rotWithShape="1">
              <a:gsLst>
                <a:gs pos="0">
                  <a:schemeClr val="lt1">
                    <a:shade val="30000"/>
                    <a:satMod val="115000"/>
                  </a:schemeClr>
                </a:gs>
                <a:gs pos="50000">
                  <a:schemeClr val="lt1">
                    <a:shade val="67500"/>
                    <a:satMod val="115000"/>
                  </a:schemeClr>
                </a:gs>
                <a:gs pos="100000">
                  <a:schemeClr val="lt1">
                    <a:shade val="100000"/>
                    <a:satMod val="115000"/>
                  </a:schemeClr>
                </a:gs>
              </a:gsLst>
              <a:lin ang="18900000" scaled="1"/>
              <a:tileRect/>
            </a:gradFill>
            <a:ln>
              <a:noFill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45709" rIns="0" bIns="45709" anchor="ctr"/>
            <a:lstStyle/>
            <a:p>
              <a:pPr algn="ctr" eaLnBrk="0" fontAlgn="auto" hangingPunct="0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900" b="1" dirty="0">
                  <a:solidFill>
                    <a:srgbClr val="00487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Волгоград</a:t>
              </a:r>
              <a:endParaRPr lang="en-US" sz="900" b="1" dirty="0">
                <a:solidFill>
                  <a:srgbClr val="00487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" name="AutoShape 11"/>
            <p:cNvSpPr>
              <a:spLocks noChangeArrowheads="1"/>
            </p:cNvSpPr>
            <p:nvPr/>
          </p:nvSpPr>
          <p:spPr bwMode="auto">
            <a:xfrm>
              <a:off x="4637314" y="5459982"/>
              <a:ext cx="1192212" cy="933450"/>
            </a:xfrm>
            <a:prstGeom prst="roundRect">
              <a:avLst>
                <a:gd name="adj" fmla="val 4514"/>
              </a:avLst>
            </a:prstGeom>
            <a:gradFill flip="none" rotWithShape="1">
              <a:gsLst>
                <a:gs pos="0">
                  <a:schemeClr val="lt1">
                    <a:shade val="30000"/>
                    <a:satMod val="115000"/>
                  </a:schemeClr>
                </a:gs>
                <a:gs pos="50000">
                  <a:schemeClr val="lt1">
                    <a:shade val="67500"/>
                    <a:satMod val="115000"/>
                  </a:schemeClr>
                </a:gs>
                <a:gs pos="100000">
                  <a:schemeClr val="lt1">
                    <a:shade val="100000"/>
                    <a:satMod val="115000"/>
                  </a:schemeClr>
                </a:gs>
              </a:gsLst>
              <a:lin ang="18900000" scaled="1"/>
              <a:tileRect/>
            </a:gradFill>
            <a:ln>
              <a:noFill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45709" rIns="0" bIns="45709" anchor="ctr"/>
            <a:lstStyle/>
            <a:p>
              <a:pPr algn="ctr" eaLnBrk="0" fontAlgn="auto" hangingPunct="0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900" b="1" dirty="0" smtClean="0">
                  <a:solidFill>
                    <a:srgbClr val="00487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Сервисное подразделение</a:t>
              </a:r>
            </a:p>
            <a:p>
              <a:pPr algn="ctr" eaLnBrk="0" fontAlgn="auto" hangingPunct="0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900" b="1" dirty="0" smtClean="0">
                <a:solidFill>
                  <a:srgbClr val="00487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 eaLnBrk="0" fontAlgn="auto" hangingPunct="0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900" b="1" dirty="0" smtClean="0">
                  <a:solidFill>
                    <a:srgbClr val="00487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«Течи </a:t>
              </a:r>
              <a:r>
                <a:rPr lang="ru-RU" sz="900" b="1" dirty="0">
                  <a:solidFill>
                    <a:srgbClr val="00487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Рус»</a:t>
              </a:r>
            </a:p>
          </p:txBody>
        </p:sp>
        <p:sp>
          <p:nvSpPr>
            <p:cNvPr id="58" name="AutoShape 9"/>
            <p:cNvSpPr>
              <a:spLocks noChangeArrowheads="1"/>
            </p:cNvSpPr>
            <p:nvPr/>
          </p:nvSpPr>
          <p:spPr bwMode="auto">
            <a:xfrm>
              <a:off x="1781708" y="5448994"/>
              <a:ext cx="1285850" cy="943540"/>
            </a:xfrm>
            <a:prstGeom prst="roundRect">
              <a:avLst>
                <a:gd name="adj" fmla="val 4514"/>
              </a:avLst>
            </a:prstGeom>
            <a:gradFill flip="none" rotWithShape="1">
              <a:gsLst>
                <a:gs pos="0">
                  <a:schemeClr val="bg1">
                    <a:lumMod val="95000"/>
                    <a:shade val="30000"/>
                    <a:satMod val="115000"/>
                  </a:schemeClr>
                </a:gs>
                <a:gs pos="50000">
                  <a:schemeClr val="bg1">
                    <a:lumMod val="95000"/>
                    <a:shade val="67500"/>
                    <a:satMod val="115000"/>
                  </a:schemeClr>
                </a:gs>
                <a:gs pos="100000">
                  <a:schemeClr val="bg1">
                    <a:lumMod val="95000"/>
                    <a:shade val="100000"/>
                    <a:satMod val="115000"/>
                  </a:scheme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lIns="0" tIns="45709" rIns="0" bIns="45709" anchor="ctr"/>
            <a:lstStyle>
              <a:lvl1pPr eaLnBrk="0" hangingPunct="0">
                <a:spcBef>
                  <a:spcPct val="20000"/>
                </a:spcBef>
                <a:defRPr sz="1400">
                  <a:solidFill>
                    <a:srgbClr val="777777"/>
                  </a:solidFill>
                  <a:latin typeface="FS Severstal"/>
                </a:defRPr>
              </a:lvl1pPr>
              <a:lvl2pPr marL="742950" indent="-285750" eaLnBrk="0" hangingPunct="0">
                <a:spcBef>
                  <a:spcPct val="20000"/>
                </a:spcBef>
                <a:buFont typeface="Wingdings" pitchFamily="2" charset="2"/>
                <a:buChar char="§"/>
                <a:defRPr sz="1200">
                  <a:solidFill>
                    <a:srgbClr val="777777"/>
                  </a:solidFill>
                  <a:latin typeface="FS Severstal"/>
                </a:defRPr>
              </a:lvl2pPr>
              <a:lvl3pPr marL="1143000" indent="-228600" eaLnBrk="0" hangingPunct="0">
                <a:spcBef>
                  <a:spcPct val="20000"/>
                </a:spcBef>
                <a:buFont typeface="FS Severstal"/>
                <a:buChar char="&gt;"/>
                <a:defRPr sz="1200">
                  <a:solidFill>
                    <a:srgbClr val="777777"/>
                  </a:solidFill>
                  <a:latin typeface="FS Severstal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1200">
                  <a:solidFill>
                    <a:srgbClr val="777777"/>
                  </a:solidFill>
                  <a:latin typeface="FS Severstal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200">
                  <a:solidFill>
                    <a:srgbClr val="777777"/>
                  </a:solidFill>
                  <a:latin typeface="FS Severstal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rgbClr val="777777"/>
                  </a:solidFill>
                  <a:latin typeface="FS Severstal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rgbClr val="777777"/>
                  </a:solidFill>
                  <a:latin typeface="FS Severstal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rgbClr val="777777"/>
                  </a:solidFill>
                  <a:latin typeface="FS Severstal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rgbClr val="777777"/>
                  </a:solidFill>
                  <a:latin typeface="FS Severstal"/>
                </a:defRPr>
              </a:lvl9pPr>
            </a:lstStyle>
            <a:p>
              <a:pPr algn="ctr" fontAlgn="auto">
                <a:spcBef>
                  <a:spcPct val="0"/>
                </a:spcBef>
                <a:spcAft>
                  <a:spcPts val="0"/>
                </a:spcAft>
                <a:defRPr/>
              </a:pPr>
              <a:r>
                <a:rPr lang="ru-RU" altLang="ru-RU" sz="900" b="1" dirty="0" smtClean="0">
                  <a:solidFill>
                    <a:srgbClr val="1F497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Череповец</a:t>
              </a:r>
              <a:endParaRPr lang="en-US" altLang="ru-RU" sz="900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" name="Стрелка вниз 34"/>
            <p:cNvSpPr>
              <a:spLocks noChangeArrowheads="1"/>
            </p:cNvSpPr>
            <p:nvPr/>
          </p:nvSpPr>
          <p:spPr bwMode="auto">
            <a:xfrm>
              <a:off x="2214562" y="5288208"/>
              <a:ext cx="420687" cy="200025"/>
            </a:xfrm>
            <a:prstGeom prst="downArrow">
              <a:avLst>
                <a:gd name="adj1" fmla="val 50000"/>
                <a:gd name="adj2" fmla="val 50000"/>
              </a:avLst>
            </a:prstGeom>
            <a:gradFill rotWithShape="1">
              <a:gsLst>
                <a:gs pos="0">
                  <a:srgbClr val="770000"/>
                </a:gs>
                <a:gs pos="50000">
                  <a:srgbClr val="AD0000"/>
                </a:gs>
                <a:gs pos="100000">
                  <a:srgbClr val="CE0000"/>
                </a:gs>
              </a:gsLst>
              <a:lin ang="162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638175" eaLnBrk="0" hangingPunct="0">
                <a:spcBef>
                  <a:spcPct val="20000"/>
                </a:spcBef>
                <a:defRPr sz="1400">
                  <a:solidFill>
                    <a:srgbClr val="777777"/>
                  </a:solidFill>
                  <a:latin typeface="Arial" charset="0"/>
                </a:defRPr>
              </a:lvl1pPr>
              <a:lvl2pPr marL="742950" indent="-285750" defTabSz="638175" eaLnBrk="0" hangingPunct="0">
                <a:spcBef>
                  <a:spcPct val="20000"/>
                </a:spcBef>
                <a:buFont typeface="Wingdings" pitchFamily="2" charset="2"/>
                <a:buChar char="§"/>
                <a:defRPr sz="1400">
                  <a:solidFill>
                    <a:srgbClr val="777777"/>
                  </a:solidFill>
                  <a:latin typeface="Arial" charset="0"/>
                </a:defRPr>
              </a:lvl2pPr>
              <a:lvl3pPr marL="1143000" indent="-228600" defTabSz="638175" eaLnBrk="0" hangingPunct="0">
                <a:spcBef>
                  <a:spcPct val="20000"/>
                </a:spcBef>
                <a:buFont typeface="Arial" charset="0"/>
                <a:buChar char="&gt;"/>
                <a:defRPr sz="1400">
                  <a:solidFill>
                    <a:srgbClr val="777777"/>
                  </a:solidFill>
                  <a:latin typeface="Arial" charset="0"/>
                </a:defRPr>
              </a:lvl3pPr>
              <a:lvl4pPr marL="1600200" indent="-228600" defTabSz="638175" eaLnBrk="0" hangingPunct="0">
                <a:spcBef>
                  <a:spcPct val="20000"/>
                </a:spcBef>
                <a:buChar char="–"/>
                <a:defRPr sz="1200">
                  <a:solidFill>
                    <a:schemeClr val="bg2"/>
                  </a:solidFill>
                  <a:latin typeface="FS Severstal" pitchFamily="2" charset="0"/>
                </a:defRPr>
              </a:lvl4pPr>
              <a:lvl5pPr marL="2057400" indent="-228600" defTabSz="638175" eaLnBrk="0" hangingPunct="0">
                <a:spcBef>
                  <a:spcPct val="20000"/>
                </a:spcBef>
                <a:buChar char="•"/>
                <a:defRPr sz="1200">
                  <a:solidFill>
                    <a:schemeClr val="bg2"/>
                  </a:solidFill>
                  <a:latin typeface="FS Severstal" pitchFamily="2" charset="0"/>
                </a:defRPr>
              </a:lvl5pPr>
              <a:lvl6pPr marL="2514600" indent="-228600" defTabSz="638175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200">
                  <a:solidFill>
                    <a:schemeClr val="bg2"/>
                  </a:solidFill>
                  <a:latin typeface="FS Severstal" pitchFamily="2" charset="0"/>
                </a:defRPr>
              </a:lvl6pPr>
              <a:lvl7pPr marL="2971800" indent="-228600" defTabSz="638175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200">
                  <a:solidFill>
                    <a:schemeClr val="bg2"/>
                  </a:solidFill>
                  <a:latin typeface="FS Severstal" pitchFamily="2" charset="0"/>
                </a:defRPr>
              </a:lvl7pPr>
              <a:lvl8pPr marL="3429000" indent="-228600" defTabSz="638175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200">
                  <a:solidFill>
                    <a:schemeClr val="bg2"/>
                  </a:solidFill>
                  <a:latin typeface="FS Severstal" pitchFamily="2" charset="0"/>
                </a:defRPr>
              </a:lvl8pPr>
              <a:lvl9pPr marL="3886200" indent="-228600" defTabSz="638175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200">
                  <a:solidFill>
                    <a:schemeClr val="bg2"/>
                  </a:solidFill>
                  <a:latin typeface="FS Severstal" pitchFamily="2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endParaRPr lang="ru-RU" altLang="ru-RU" sz="1700" baseline="-250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60" name="Стрелка вниз 36"/>
            <p:cNvSpPr>
              <a:spLocks noChangeArrowheads="1"/>
            </p:cNvSpPr>
            <p:nvPr/>
          </p:nvSpPr>
          <p:spPr bwMode="auto">
            <a:xfrm>
              <a:off x="4952205" y="5291343"/>
              <a:ext cx="420688" cy="200025"/>
            </a:xfrm>
            <a:prstGeom prst="downArrow">
              <a:avLst>
                <a:gd name="adj1" fmla="val 50000"/>
                <a:gd name="adj2" fmla="val 50000"/>
              </a:avLst>
            </a:prstGeom>
            <a:gradFill rotWithShape="1">
              <a:gsLst>
                <a:gs pos="0">
                  <a:srgbClr val="770000"/>
                </a:gs>
                <a:gs pos="50000">
                  <a:srgbClr val="AD0000"/>
                </a:gs>
                <a:gs pos="100000">
                  <a:srgbClr val="CE0000"/>
                </a:gs>
              </a:gsLst>
              <a:lin ang="162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638175" eaLnBrk="0" hangingPunct="0">
                <a:spcBef>
                  <a:spcPct val="20000"/>
                </a:spcBef>
                <a:defRPr sz="1400">
                  <a:solidFill>
                    <a:srgbClr val="777777"/>
                  </a:solidFill>
                  <a:latin typeface="Arial" charset="0"/>
                </a:defRPr>
              </a:lvl1pPr>
              <a:lvl2pPr marL="742950" indent="-285750" defTabSz="638175" eaLnBrk="0" hangingPunct="0">
                <a:spcBef>
                  <a:spcPct val="20000"/>
                </a:spcBef>
                <a:buFont typeface="Wingdings" pitchFamily="2" charset="2"/>
                <a:buChar char="§"/>
                <a:defRPr sz="1400">
                  <a:solidFill>
                    <a:srgbClr val="777777"/>
                  </a:solidFill>
                  <a:latin typeface="Arial" charset="0"/>
                </a:defRPr>
              </a:lvl2pPr>
              <a:lvl3pPr marL="1143000" indent="-228600" defTabSz="638175" eaLnBrk="0" hangingPunct="0">
                <a:spcBef>
                  <a:spcPct val="20000"/>
                </a:spcBef>
                <a:buFont typeface="Arial" charset="0"/>
                <a:buChar char="&gt;"/>
                <a:defRPr sz="1400">
                  <a:solidFill>
                    <a:srgbClr val="777777"/>
                  </a:solidFill>
                  <a:latin typeface="Arial" charset="0"/>
                </a:defRPr>
              </a:lvl3pPr>
              <a:lvl4pPr marL="1600200" indent="-228600" defTabSz="638175" eaLnBrk="0" hangingPunct="0">
                <a:spcBef>
                  <a:spcPct val="20000"/>
                </a:spcBef>
                <a:buChar char="–"/>
                <a:defRPr sz="1200">
                  <a:solidFill>
                    <a:schemeClr val="bg2"/>
                  </a:solidFill>
                  <a:latin typeface="FS Severstal" pitchFamily="2" charset="0"/>
                </a:defRPr>
              </a:lvl4pPr>
              <a:lvl5pPr marL="2057400" indent="-228600" defTabSz="638175" eaLnBrk="0" hangingPunct="0">
                <a:spcBef>
                  <a:spcPct val="20000"/>
                </a:spcBef>
                <a:buChar char="•"/>
                <a:defRPr sz="1200">
                  <a:solidFill>
                    <a:schemeClr val="bg2"/>
                  </a:solidFill>
                  <a:latin typeface="FS Severstal" pitchFamily="2" charset="0"/>
                </a:defRPr>
              </a:lvl5pPr>
              <a:lvl6pPr marL="2514600" indent="-228600" defTabSz="638175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200">
                  <a:solidFill>
                    <a:schemeClr val="bg2"/>
                  </a:solidFill>
                  <a:latin typeface="FS Severstal" pitchFamily="2" charset="0"/>
                </a:defRPr>
              </a:lvl6pPr>
              <a:lvl7pPr marL="2971800" indent="-228600" defTabSz="638175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200">
                  <a:solidFill>
                    <a:schemeClr val="bg2"/>
                  </a:solidFill>
                  <a:latin typeface="FS Severstal" pitchFamily="2" charset="0"/>
                </a:defRPr>
              </a:lvl7pPr>
              <a:lvl8pPr marL="3429000" indent="-228600" defTabSz="638175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200">
                  <a:solidFill>
                    <a:schemeClr val="bg2"/>
                  </a:solidFill>
                  <a:latin typeface="FS Severstal" pitchFamily="2" charset="0"/>
                </a:defRPr>
              </a:lvl8pPr>
              <a:lvl9pPr marL="3886200" indent="-228600" defTabSz="638175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200">
                  <a:solidFill>
                    <a:schemeClr val="bg2"/>
                  </a:solidFill>
                  <a:latin typeface="FS Severstal" pitchFamily="2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endParaRPr lang="ru-RU" altLang="ru-RU" sz="1700" baseline="-250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61" name="AutoShape 6"/>
            <p:cNvSpPr>
              <a:spLocks noChangeArrowheads="1"/>
            </p:cNvSpPr>
            <p:nvPr/>
          </p:nvSpPr>
          <p:spPr bwMode="auto">
            <a:xfrm>
              <a:off x="1690689" y="3776214"/>
              <a:ext cx="4138838" cy="533400"/>
            </a:xfrm>
            <a:prstGeom prst="roundRect">
              <a:avLst>
                <a:gd name="adj" fmla="val 4514"/>
              </a:avLst>
            </a:pr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noFill/>
            </a:ln>
            <a:ex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16" tIns="45709" rIns="91416" bIns="45709" anchor="ctr"/>
            <a:lstStyle>
              <a:lvl1pPr eaLnBrk="0" hangingPunct="0">
                <a:spcBef>
                  <a:spcPct val="20000"/>
                </a:spcBef>
                <a:defRPr sz="1400">
                  <a:solidFill>
                    <a:srgbClr val="777777"/>
                  </a:solidFill>
                  <a:latin typeface="FS Severstal"/>
                </a:defRPr>
              </a:lvl1pPr>
              <a:lvl2pPr marL="742950" indent="-285750" eaLnBrk="0" hangingPunct="0">
                <a:spcBef>
                  <a:spcPct val="20000"/>
                </a:spcBef>
                <a:buFont typeface="Wingdings" pitchFamily="2" charset="2"/>
                <a:buChar char="§"/>
                <a:defRPr sz="1200">
                  <a:solidFill>
                    <a:srgbClr val="777777"/>
                  </a:solidFill>
                  <a:latin typeface="FS Severstal"/>
                </a:defRPr>
              </a:lvl2pPr>
              <a:lvl3pPr marL="1143000" indent="-228600" eaLnBrk="0" hangingPunct="0">
                <a:spcBef>
                  <a:spcPct val="20000"/>
                </a:spcBef>
                <a:buFont typeface="FS Severstal"/>
                <a:buChar char="&gt;"/>
                <a:defRPr sz="1200">
                  <a:solidFill>
                    <a:srgbClr val="777777"/>
                  </a:solidFill>
                  <a:latin typeface="FS Severstal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1200">
                  <a:solidFill>
                    <a:srgbClr val="777777"/>
                  </a:solidFill>
                  <a:latin typeface="FS Severstal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200">
                  <a:solidFill>
                    <a:srgbClr val="777777"/>
                  </a:solidFill>
                  <a:latin typeface="FS Severstal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rgbClr val="777777"/>
                  </a:solidFill>
                  <a:latin typeface="FS Severstal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rgbClr val="777777"/>
                  </a:solidFill>
                  <a:latin typeface="FS Severstal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rgbClr val="777777"/>
                  </a:solidFill>
                  <a:latin typeface="FS Severstal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rgbClr val="777777"/>
                  </a:solidFill>
                  <a:latin typeface="FS Severstal"/>
                </a:defRPr>
              </a:lvl9pPr>
            </a:lstStyle>
            <a:p>
              <a:pPr algn="ctr" fontAlgn="auto">
                <a:lnSpc>
                  <a:spcPct val="110000"/>
                </a:lnSpc>
                <a:spcBef>
                  <a:spcPct val="0"/>
                </a:spcBef>
                <a:spcAft>
                  <a:spcPts val="0"/>
                </a:spcAft>
                <a:defRPr/>
              </a:pPr>
              <a:r>
                <a:rPr lang="ru-RU" altLang="ru-RU" b="1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ОАО «Северсталь-метиз»</a:t>
              </a:r>
              <a:endParaRPr lang="en-US" altLang="ru-RU" sz="1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2" name="Стрелка вниз 28"/>
            <p:cNvSpPr>
              <a:spLocks noChangeArrowheads="1"/>
            </p:cNvSpPr>
            <p:nvPr/>
          </p:nvSpPr>
          <p:spPr bwMode="auto">
            <a:xfrm>
              <a:off x="2855912" y="4309614"/>
              <a:ext cx="1511300" cy="387350"/>
            </a:xfrm>
            <a:prstGeom prst="downArrow">
              <a:avLst>
                <a:gd name="adj1" fmla="val 50000"/>
                <a:gd name="adj2" fmla="val 50000"/>
              </a:avLst>
            </a:prstGeom>
            <a:gradFill rotWithShape="1">
              <a:gsLst>
                <a:gs pos="0">
                  <a:srgbClr val="003F77"/>
                </a:gs>
                <a:gs pos="50000">
                  <a:srgbClr val="005FAD"/>
                </a:gs>
                <a:gs pos="100000">
                  <a:srgbClr val="0072CE"/>
                </a:gs>
              </a:gsLst>
              <a:lin ang="162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638175" eaLnBrk="0" hangingPunct="0">
                <a:spcBef>
                  <a:spcPct val="20000"/>
                </a:spcBef>
                <a:defRPr sz="1400">
                  <a:solidFill>
                    <a:srgbClr val="777777"/>
                  </a:solidFill>
                  <a:latin typeface="Arial" charset="0"/>
                </a:defRPr>
              </a:lvl1pPr>
              <a:lvl2pPr marL="742950" indent="-285750" defTabSz="638175" eaLnBrk="0" hangingPunct="0">
                <a:spcBef>
                  <a:spcPct val="20000"/>
                </a:spcBef>
                <a:buFont typeface="Wingdings" pitchFamily="2" charset="2"/>
                <a:buChar char="§"/>
                <a:defRPr sz="1400">
                  <a:solidFill>
                    <a:srgbClr val="777777"/>
                  </a:solidFill>
                  <a:latin typeface="Arial" charset="0"/>
                </a:defRPr>
              </a:lvl2pPr>
              <a:lvl3pPr marL="1143000" indent="-228600" defTabSz="638175" eaLnBrk="0" hangingPunct="0">
                <a:spcBef>
                  <a:spcPct val="20000"/>
                </a:spcBef>
                <a:buFont typeface="Arial" charset="0"/>
                <a:buChar char="&gt;"/>
                <a:defRPr sz="1400">
                  <a:solidFill>
                    <a:srgbClr val="777777"/>
                  </a:solidFill>
                  <a:latin typeface="Arial" charset="0"/>
                </a:defRPr>
              </a:lvl3pPr>
              <a:lvl4pPr marL="1600200" indent="-228600" defTabSz="638175" eaLnBrk="0" hangingPunct="0">
                <a:spcBef>
                  <a:spcPct val="20000"/>
                </a:spcBef>
                <a:buChar char="–"/>
                <a:defRPr sz="1200">
                  <a:solidFill>
                    <a:schemeClr val="bg2"/>
                  </a:solidFill>
                  <a:latin typeface="FS Severstal" pitchFamily="2" charset="0"/>
                </a:defRPr>
              </a:lvl4pPr>
              <a:lvl5pPr marL="2057400" indent="-228600" defTabSz="638175" eaLnBrk="0" hangingPunct="0">
                <a:spcBef>
                  <a:spcPct val="20000"/>
                </a:spcBef>
                <a:buChar char="•"/>
                <a:defRPr sz="1200">
                  <a:solidFill>
                    <a:schemeClr val="bg2"/>
                  </a:solidFill>
                  <a:latin typeface="FS Severstal" pitchFamily="2" charset="0"/>
                </a:defRPr>
              </a:lvl5pPr>
              <a:lvl6pPr marL="2514600" indent="-228600" defTabSz="638175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200">
                  <a:solidFill>
                    <a:schemeClr val="bg2"/>
                  </a:solidFill>
                  <a:latin typeface="FS Severstal" pitchFamily="2" charset="0"/>
                </a:defRPr>
              </a:lvl6pPr>
              <a:lvl7pPr marL="2971800" indent="-228600" defTabSz="638175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200">
                  <a:solidFill>
                    <a:schemeClr val="bg2"/>
                  </a:solidFill>
                  <a:latin typeface="FS Severstal" pitchFamily="2" charset="0"/>
                </a:defRPr>
              </a:lvl7pPr>
              <a:lvl8pPr marL="3429000" indent="-228600" defTabSz="638175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200">
                  <a:solidFill>
                    <a:schemeClr val="bg2"/>
                  </a:solidFill>
                  <a:latin typeface="FS Severstal" pitchFamily="2" charset="0"/>
                </a:defRPr>
              </a:lvl8pPr>
              <a:lvl9pPr marL="3886200" indent="-228600" defTabSz="638175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200">
                  <a:solidFill>
                    <a:schemeClr val="bg2"/>
                  </a:solidFill>
                  <a:latin typeface="FS Severstal" pitchFamily="2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endParaRPr lang="ru-RU" altLang="ru-RU" sz="1700" baseline="-25000">
                <a:solidFill>
                  <a:srgbClr val="FF0000"/>
                </a:solidFill>
                <a:latin typeface="Calibri" pitchFamily="34" charset="0"/>
              </a:endParaRPr>
            </a:p>
          </p:txBody>
        </p:sp>
      </p:grpSp>
      <p:grpSp>
        <p:nvGrpSpPr>
          <p:cNvPr id="63" name="Группа 62"/>
          <p:cNvGrpSpPr/>
          <p:nvPr/>
        </p:nvGrpSpPr>
        <p:grpSpPr>
          <a:xfrm>
            <a:off x="4961469" y="2532624"/>
            <a:ext cx="5333990" cy="3673458"/>
            <a:chOff x="128464" y="1389700"/>
            <a:chExt cx="6169250" cy="3925689"/>
          </a:xfrm>
        </p:grpSpPr>
        <p:pic>
          <p:nvPicPr>
            <p:cNvPr id="64" name="Picture 2" descr="D:\= МЕТИЗ\- Презентации\Корпоративная презентация\2014 corp\materials\4_o_komp_1-karta copy.png"/>
            <p:cNvPicPr>
              <a:picLocks noChangeAspect="1" noChangeArrowheads="1"/>
            </p:cNvPicPr>
            <p:nvPr/>
          </p:nvPicPr>
          <p:blipFill rotWithShape="1"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699"/>
            <a:stretch/>
          </p:blipFill>
          <p:spPr bwMode="auto">
            <a:xfrm>
              <a:off x="128464" y="1389700"/>
              <a:ext cx="5406954" cy="35283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5" name="Text Box 39"/>
            <p:cNvSpPr txBox="1"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2765519" y="2227392"/>
              <a:ext cx="1482596" cy="320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7740" tIns="48870" rIns="97740" bIns="48870">
              <a:spAutoFit/>
            </a:bodyPr>
            <a:lstStyle>
              <a:lvl1pPr>
                <a:defRPr sz="1400">
                  <a:solidFill>
                    <a:srgbClr val="777777"/>
                  </a:solidFill>
                  <a:latin typeface="FS Severstal" pitchFamily="2" charset="0"/>
                </a:defRPr>
              </a:lvl1pPr>
              <a:lvl2pPr>
                <a:defRPr sz="1200">
                  <a:solidFill>
                    <a:srgbClr val="777777"/>
                  </a:solidFill>
                  <a:latin typeface="FS Severstal" pitchFamily="2" charset="0"/>
                </a:defRPr>
              </a:lvl2pPr>
              <a:lvl3pPr>
                <a:defRPr sz="1200">
                  <a:solidFill>
                    <a:srgbClr val="777777"/>
                  </a:solidFill>
                  <a:latin typeface="FS Severstal" pitchFamily="2" charset="0"/>
                </a:defRPr>
              </a:lvl3pPr>
              <a:lvl4pPr>
                <a:defRPr sz="1200">
                  <a:solidFill>
                    <a:srgbClr val="777777"/>
                  </a:solidFill>
                  <a:latin typeface="FS Severstal" pitchFamily="2" charset="0"/>
                </a:defRPr>
              </a:lvl4pPr>
              <a:lvl5pPr>
                <a:defRPr sz="1200">
                  <a:solidFill>
                    <a:srgbClr val="777777"/>
                  </a:solidFill>
                  <a:latin typeface="FS Severstal" pitchFamily="2" charset="0"/>
                </a:defRPr>
              </a:lvl5pPr>
              <a:lvl6pPr eaLnBrk="0" hangingPunct="0">
                <a:defRPr sz="1200">
                  <a:solidFill>
                    <a:srgbClr val="777777"/>
                  </a:solidFill>
                  <a:latin typeface="FS Severstal" pitchFamily="2" charset="0"/>
                </a:defRPr>
              </a:lvl6pPr>
              <a:lvl7pPr eaLnBrk="0" hangingPunct="0">
                <a:defRPr sz="1200">
                  <a:solidFill>
                    <a:srgbClr val="777777"/>
                  </a:solidFill>
                  <a:latin typeface="FS Severstal" pitchFamily="2" charset="0"/>
                </a:defRPr>
              </a:lvl7pPr>
              <a:lvl8pPr eaLnBrk="0" hangingPunct="0">
                <a:defRPr sz="1200">
                  <a:solidFill>
                    <a:srgbClr val="777777"/>
                  </a:solidFill>
                  <a:latin typeface="FS Severstal" pitchFamily="2" charset="0"/>
                </a:defRPr>
              </a:lvl8pPr>
              <a:lvl9pPr eaLnBrk="0" hangingPunct="0">
                <a:defRPr sz="1200">
                  <a:solidFill>
                    <a:srgbClr val="777777"/>
                  </a:solidFill>
                  <a:latin typeface="FS Severstal" pitchFamily="2" charset="0"/>
                </a:defRPr>
              </a:lvl9pPr>
            </a:lstStyle>
            <a:p>
              <a:pPr fontAlgn="auto">
                <a:spcBef>
                  <a:spcPct val="50000"/>
                </a:spcBef>
                <a:spcAft>
                  <a:spcPts val="0"/>
                </a:spcAft>
              </a:pPr>
              <a:r>
                <a:rPr lang="ru-RU" altLang="ru-RU" sz="1100" b="1" dirty="0">
                  <a:solidFill>
                    <a:srgbClr val="D00000"/>
                  </a:solidFill>
                  <a:latin typeface="Calibri" pitchFamily="34" charset="0"/>
                  <a:cs typeface="Calibri" pitchFamily="34" charset="0"/>
                </a:rPr>
                <a:t>Череповец</a:t>
              </a:r>
            </a:p>
          </p:txBody>
        </p:sp>
        <p:sp>
          <p:nvSpPr>
            <p:cNvPr id="66" name="Text Box 39"/>
            <p:cNvSpPr txBox="1"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3552763" y="3384183"/>
              <a:ext cx="1318369" cy="320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7740" tIns="48870" rIns="97740" bIns="48870">
              <a:spAutoFit/>
            </a:bodyPr>
            <a:lstStyle>
              <a:lvl1pPr>
                <a:defRPr sz="1400">
                  <a:solidFill>
                    <a:srgbClr val="777777"/>
                  </a:solidFill>
                  <a:latin typeface="FS Severstal" pitchFamily="2" charset="0"/>
                </a:defRPr>
              </a:lvl1pPr>
              <a:lvl2pPr>
                <a:defRPr sz="1200">
                  <a:solidFill>
                    <a:srgbClr val="777777"/>
                  </a:solidFill>
                  <a:latin typeface="FS Severstal" pitchFamily="2" charset="0"/>
                </a:defRPr>
              </a:lvl2pPr>
              <a:lvl3pPr>
                <a:defRPr sz="1200">
                  <a:solidFill>
                    <a:srgbClr val="777777"/>
                  </a:solidFill>
                  <a:latin typeface="FS Severstal" pitchFamily="2" charset="0"/>
                </a:defRPr>
              </a:lvl3pPr>
              <a:lvl4pPr>
                <a:defRPr sz="1200">
                  <a:solidFill>
                    <a:srgbClr val="777777"/>
                  </a:solidFill>
                  <a:latin typeface="FS Severstal" pitchFamily="2" charset="0"/>
                </a:defRPr>
              </a:lvl4pPr>
              <a:lvl5pPr>
                <a:defRPr sz="1200">
                  <a:solidFill>
                    <a:srgbClr val="777777"/>
                  </a:solidFill>
                  <a:latin typeface="FS Severstal" pitchFamily="2" charset="0"/>
                </a:defRPr>
              </a:lvl5pPr>
              <a:lvl6pPr eaLnBrk="0" hangingPunct="0">
                <a:defRPr sz="1200">
                  <a:solidFill>
                    <a:srgbClr val="777777"/>
                  </a:solidFill>
                  <a:latin typeface="FS Severstal" pitchFamily="2" charset="0"/>
                </a:defRPr>
              </a:lvl6pPr>
              <a:lvl7pPr eaLnBrk="0" hangingPunct="0">
                <a:defRPr sz="1200">
                  <a:solidFill>
                    <a:srgbClr val="777777"/>
                  </a:solidFill>
                  <a:latin typeface="FS Severstal" pitchFamily="2" charset="0"/>
                </a:defRPr>
              </a:lvl7pPr>
              <a:lvl8pPr eaLnBrk="0" hangingPunct="0">
                <a:defRPr sz="1200">
                  <a:solidFill>
                    <a:srgbClr val="777777"/>
                  </a:solidFill>
                  <a:latin typeface="FS Severstal" pitchFamily="2" charset="0"/>
                </a:defRPr>
              </a:lvl8pPr>
              <a:lvl9pPr eaLnBrk="0" hangingPunct="0">
                <a:defRPr sz="1200">
                  <a:solidFill>
                    <a:srgbClr val="777777"/>
                  </a:solidFill>
                  <a:latin typeface="FS Severstal" pitchFamily="2" charset="0"/>
                </a:defRPr>
              </a:lvl9pPr>
            </a:lstStyle>
            <a:p>
              <a:pPr fontAlgn="auto">
                <a:spcBef>
                  <a:spcPct val="50000"/>
                </a:spcBef>
                <a:spcAft>
                  <a:spcPts val="0"/>
                </a:spcAft>
              </a:pPr>
              <a:r>
                <a:rPr lang="ru-RU" altLang="ru-RU" sz="1100" b="1" dirty="0">
                  <a:solidFill>
                    <a:srgbClr val="D00000"/>
                  </a:solidFill>
                  <a:latin typeface="Calibri" pitchFamily="34" charset="0"/>
                  <a:cs typeface="Calibri" pitchFamily="34" charset="0"/>
                </a:rPr>
                <a:t>Волгоград</a:t>
              </a:r>
            </a:p>
          </p:txBody>
        </p:sp>
        <p:sp>
          <p:nvSpPr>
            <p:cNvPr id="67" name="Text Box 39"/>
            <p:cNvSpPr txBox="1"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1884415" y="3678791"/>
              <a:ext cx="1843275" cy="522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7740" tIns="48870" rIns="97740" bIns="48870">
              <a:spAutoFit/>
            </a:bodyPr>
            <a:lstStyle>
              <a:lvl1pPr>
                <a:defRPr sz="1400">
                  <a:solidFill>
                    <a:srgbClr val="777777"/>
                  </a:solidFill>
                  <a:latin typeface="FS Severstal" pitchFamily="2" charset="0"/>
                </a:defRPr>
              </a:lvl1pPr>
              <a:lvl2pPr>
                <a:defRPr sz="1200">
                  <a:solidFill>
                    <a:srgbClr val="777777"/>
                  </a:solidFill>
                  <a:latin typeface="FS Severstal" pitchFamily="2" charset="0"/>
                </a:defRPr>
              </a:lvl2pPr>
              <a:lvl3pPr>
                <a:defRPr sz="1200">
                  <a:solidFill>
                    <a:srgbClr val="777777"/>
                  </a:solidFill>
                  <a:latin typeface="FS Severstal" pitchFamily="2" charset="0"/>
                </a:defRPr>
              </a:lvl3pPr>
              <a:lvl4pPr>
                <a:defRPr sz="1200">
                  <a:solidFill>
                    <a:srgbClr val="777777"/>
                  </a:solidFill>
                  <a:latin typeface="FS Severstal" pitchFamily="2" charset="0"/>
                </a:defRPr>
              </a:lvl4pPr>
              <a:lvl5pPr>
                <a:defRPr sz="1200">
                  <a:solidFill>
                    <a:srgbClr val="777777"/>
                  </a:solidFill>
                  <a:latin typeface="FS Severstal" pitchFamily="2" charset="0"/>
                </a:defRPr>
              </a:lvl5pPr>
              <a:lvl6pPr eaLnBrk="0" hangingPunct="0">
                <a:defRPr sz="1200">
                  <a:solidFill>
                    <a:srgbClr val="777777"/>
                  </a:solidFill>
                  <a:latin typeface="FS Severstal" pitchFamily="2" charset="0"/>
                </a:defRPr>
              </a:lvl6pPr>
              <a:lvl7pPr eaLnBrk="0" hangingPunct="0">
                <a:defRPr sz="1200">
                  <a:solidFill>
                    <a:srgbClr val="777777"/>
                  </a:solidFill>
                  <a:latin typeface="FS Severstal" pitchFamily="2" charset="0"/>
                </a:defRPr>
              </a:lvl7pPr>
              <a:lvl8pPr eaLnBrk="0" hangingPunct="0">
                <a:defRPr sz="1200">
                  <a:solidFill>
                    <a:srgbClr val="777777"/>
                  </a:solidFill>
                  <a:latin typeface="FS Severstal" pitchFamily="2" charset="0"/>
                </a:defRPr>
              </a:lvl8pPr>
              <a:lvl9pPr eaLnBrk="0" hangingPunct="0">
                <a:defRPr sz="1200">
                  <a:solidFill>
                    <a:srgbClr val="777777"/>
                  </a:solidFill>
                  <a:latin typeface="FS Severstal" pitchFamily="2" charset="0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altLang="ru-RU" sz="1100" b="1" dirty="0">
                  <a:solidFill>
                    <a:srgbClr val="D00000"/>
                  </a:solidFill>
                  <a:latin typeface="Calibri" pitchFamily="34" charset="0"/>
                  <a:cs typeface="Calibri" pitchFamily="34" charset="0"/>
                </a:rPr>
                <a:t>Днепропетровск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altLang="ru-RU" sz="1100" b="1" dirty="0">
                  <a:solidFill>
                    <a:srgbClr val="D00000"/>
                  </a:solidFill>
                  <a:latin typeface="Calibri" pitchFamily="34" charset="0"/>
                  <a:cs typeface="Calibri" pitchFamily="34" charset="0"/>
                </a:rPr>
                <a:t>(Украина)</a:t>
              </a:r>
            </a:p>
          </p:txBody>
        </p:sp>
        <p:sp>
          <p:nvSpPr>
            <p:cNvPr id="68" name="Text Box 39"/>
            <p:cNvSpPr txBox="1"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2732849" y="2837295"/>
              <a:ext cx="1293071" cy="320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7740" tIns="48870" rIns="97740" bIns="48870">
              <a:spAutoFit/>
            </a:bodyPr>
            <a:lstStyle>
              <a:lvl1pPr>
                <a:defRPr sz="1400">
                  <a:solidFill>
                    <a:srgbClr val="777777"/>
                  </a:solidFill>
                  <a:latin typeface="FS Severstal" pitchFamily="2" charset="0"/>
                </a:defRPr>
              </a:lvl1pPr>
              <a:lvl2pPr>
                <a:defRPr sz="1200">
                  <a:solidFill>
                    <a:srgbClr val="777777"/>
                  </a:solidFill>
                  <a:latin typeface="FS Severstal" pitchFamily="2" charset="0"/>
                </a:defRPr>
              </a:lvl2pPr>
              <a:lvl3pPr>
                <a:defRPr sz="1200">
                  <a:solidFill>
                    <a:srgbClr val="777777"/>
                  </a:solidFill>
                  <a:latin typeface="FS Severstal" pitchFamily="2" charset="0"/>
                </a:defRPr>
              </a:lvl3pPr>
              <a:lvl4pPr>
                <a:defRPr sz="1200">
                  <a:solidFill>
                    <a:srgbClr val="777777"/>
                  </a:solidFill>
                  <a:latin typeface="FS Severstal" pitchFamily="2" charset="0"/>
                </a:defRPr>
              </a:lvl4pPr>
              <a:lvl5pPr>
                <a:defRPr sz="1200">
                  <a:solidFill>
                    <a:srgbClr val="777777"/>
                  </a:solidFill>
                  <a:latin typeface="FS Severstal" pitchFamily="2" charset="0"/>
                </a:defRPr>
              </a:lvl5pPr>
              <a:lvl6pPr eaLnBrk="0" hangingPunct="0">
                <a:defRPr sz="1200">
                  <a:solidFill>
                    <a:srgbClr val="777777"/>
                  </a:solidFill>
                  <a:latin typeface="FS Severstal" pitchFamily="2" charset="0"/>
                </a:defRPr>
              </a:lvl6pPr>
              <a:lvl7pPr eaLnBrk="0" hangingPunct="0">
                <a:defRPr sz="1200">
                  <a:solidFill>
                    <a:srgbClr val="777777"/>
                  </a:solidFill>
                  <a:latin typeface="FS Severstal" pitchFamily="2" charset="0"/>
                </a:defRPr>
              </a:lvl7pPr>
              <a:lvl8pPr eaLnBrk="0" hangingPunct="0">
                <a:defRPr sz="1200">
                  <a:solidFill>
                    <a:srgbClr val="777777"/>
                  </a:solidFill>
                  <a:latin typeface="FS Severstal" pitchFamily="2" charset="0"/>
                </a:defRPr>
              </a:lvl8pPr>
              <a:lvl9pPr eaLnBrk="0" hangingPunct="0">
                <a:defRPr sz="1200">
                  <a:solidFill>
                    <a:srgbClr val="777777"/>
                  </a:solidFill>
                  <a:latin typeface="FS Severstal" pitchFamily="2" charset="0"/>
                </a:defRPr>
              </a:lvl9pPr>
            </a:lstStyle>
            <a:p>
              <a:pPr fontAlgn="auto">
                <a:spcBef>
                  <a:spcPct val="50000"/>
                </a:spcBef>
                <a:spcAft>
                  <a:spcPts val="0"/>
                </a:spcAft>
              </a:pPr>
              <a:r>
                <a:rPr lang="ru-RU" altLang="ru-RU" sz="1100" b="1" dirty="0">
                  <a:solidFill>
                    <a:srgbClr val="D00000"/>
                  </a:solidFill>
                  <a:latin typeface="Calibri" pitchFamily="34" charset="0"/>
                  <a:cs typeface="Calibri" pitchFamily="34" charset="0"/>
                </a:rPr>
                <a:t>Орел</a:t>
              </a:r>
            </a:p>
          </p:txBody>
        </p:sp>
        <p:sp>
          <p:nvSpPr>
            <p:cNvPr id="69" name="Text Box 39"/>
            <p:cNvSpPr txBox="1"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470122" y="2599308"/>
              <a:ext cx="1555989" cy="26797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  <a:extLst/>
          </p:spPr>
          <p:txBody>
            <a:bodyPr wrap="square" lIns="97740" tIns="48870" rIns="97740" bIns="48870">
              <a:spAutoFit/>
            </a:bodyPr>
            <a:lstStyle>
              <a:lvl1pPr>
                <a:defRPr sz="1400">
                  <a:solidFill>
                    <a:srgbClr val="777777"/>
                  </a:solidFill>
                  <a:latin typeface="FS Severstal" pitchFamily="2" charset="0"/>
                </a:defRPr>
              </a:lvl1pPr>
              <a:lvl2pPr>
                <a:defRPr sz="1200">
                  <a:solidFill>
                    <a:srgbClr val="777777"/>
                  </a:solidFill>
                  <a:latin typeface="FS Severstal" pitchFamily="2" charset="0"/>
                </a:defRPr>
              </a:lvl2pPr>
              <a:lvl3pPr>
                <a:defRPr sz="1200">
                  <a:solidFill>
                    <a:srgbClr val="777777"/>
                  </a:solidFill>
                  <a:latin typeface="FS Severstal" pitchFamily="2" charset="0"/>
                </a:defRPr>
              </a:lvl3pPr>
              <a:lvl4pPr>
                <a:defRPr sz="1200">
                  <a:solidFill>
                    <a:srgbClr val="777777"/>
                  </a:solidFill>
                  <a:latin typeface="FS Severstal" pitchFamily="2" charset="0"/>
                </a:defRPr>
              </a:lvl4pPr>
              <a:lvl5pPr>
                <a:defRPr sz="1200">
                  <a:solidFill>
                    <a:srgbClr val="777777"/>
                  </a:solidFill>
                  <a:latin typeface="FS Severstal" pitchFamily="2" charset="0"/>
                </a:defRPr>
              </a:lvl5pPr>
              <a:lvl6pPr eaLnBrk="0" hangingPunct="0">
                <a:defRPr sz="1200">
                  <a:solidFill>
                    <a:srgbClr val="777777"/>
                  </a:solidFill>
                  <a:latin typeface="FS Severstal" pitchFamily="2" charset="0"/>
                </a:defRPr>
              </a:lvl6pPr>
              <a:lvl7pPr eaLnBrk="0" hangingPunct="0">
                <a:defRPr sz="1200">
                  <a:solidFill>
                    <a:srgbClr val="777777"/>
                  </a:solidFill>
                  <a:latin typeface="FS Severstal" pitchFamily="2" charset="0"/>
                </a:defRPr>
              </a:lvl7pPr>
              <a:lvl8pPr eaLnBrk="0" hangingPunct="0">
                <a:defRPr sz="1200">
                  <a:solidFill>
                    <a:srgbClr val="777777"/>
                  </a:solidFill>
                  <a:latin typeface="FS Severstal" pitchFamily="2" charset="0"/>
                </a:defRPr>
              </a:lvl8pPr>
              <a:lvl9pPr eaLnBrk="0" hangingPunct="0">
                <a:defRPr sz="1200">
                  <a:solidFill>
                    <a:srgbClr val="777777"/>
                  </a:solidFill>
                  <a:latin typeface="FS Severstal" pitchFamily="2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Calibri" pitchFamily="34" charset="0"/>
                </a:rPr>
                <a:t>Нижний Новгород</a:t>
              </a:r>
            </a:p>
          </p:txBody>
        </p:sp>
        <p:sp>
          <p:nvSpPr>
            <p:cNvPr id="70" name="Text Box 39"/>
            <p:cNvSpPr txBox="1"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1393052" y="2162156"/>
              <a:ext cx="1535491" cy="522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7740" tIns="48870" rIns="97740" bIns="48870">
              <a:spAutoFit/>
            </a:bodyPr>
            <a:lstStyle>
              <a:lvl1pPr>
                <a:defRPr sz="1400">
                  <a:solidFill>
                    <a:srgbClr val="777777"/>
                  </a:solidFill>
                  <a:latin typeface="FS Severstal" pitchFamily="2" charset="0"/>
                </a:defRPr>
              </a:lvl1pPr>
              <a:lvl2pPr>
                <a:defRPr sz="1200">
                  <a:solidFill>
                    <a:srgbClr val="777777"/>
                  </a:solidFill>
                  <a:latin typeface="FS Severstal" pitchFamily="2" charset="0"/>
                </a:defRPr>
              </a:lvl2pPr>
              <a:lvl3pPr>
                <a:defRPr sz="1200">
                  <a:solidFill>
                    <a:srgbClr val="777777"/>
                  </a:solidFill>
                  <a:latin typeface="FS Severstal" pitchFamily="2" charset="0"/>
                </a:defRPr>
              </a:lvl3pPr>
              <a:lvl4pPr>
                <a:defRPr sz="1200">
                  <a:solidFill>
                    <a:srgbClr val="777777"/>
                  </a:solidFill>
                  <a:latin typeface="FS Severstal" pitchFamily="2" charset="0"/>
                </a:defRPr>
              </a:lvl4pPr>
              <a:lvl5pPr>
                <a:defRPr sz="1200">
                  <a:solidFill>
                    <a:srgbClr val="777777"/>
                  </a:solidFill>
                  <a:latin typeface="FS Severstal" pitchFamily="2" charset="0"/>
                </a:defRPr>
              </a:lvl5pPr>
              <a:lvl6pPr eaLnBrk="0" hangingPunct="0">
                <a:defRPr sz="1200">
                  <a:solidFill>
                    <a:srgbClr val="777777"/>
                  </a:solidFill>
                  <a:latin typeface="FS Severstal" pitchFamily="2" charset="0"/>
                </a:defRPr>
              </a:lvl6pPr>
              <a:lvl7pPr eaLnBrk="0" hangingPunct="0">
                <a:defRPr sz="1200">
                  <a:solidFill>
                    <a:srgbClr val="777777"/>
                  </a:solidFill>
                  <a:latin typeface="FS Severstal" pitchFamily="2" charset="0"/>
                </a:defRPr>
              </a:lvl7pPr>
              <a:lvl8pPr eaLnBrk="0" hangingPunct="0">
                <a:defRPr sz="1200">
                  <a:solidFill>
                    <a:srgbClr val="777777"/>
                  </a:solidFill>
                  <a:latin typeface="FS Severstal" pitchFamily="2" charset="0"/>
                </a:defRPr>
              </a:lvl8pPr>
              <a:lvl9pPr eaLnBrk="0" hangingPunct="0">
                <a:defRPr sz="1200">
                  <a:solidFill>
                    <a:srgbClr val="777777"/>
                  </a:solidFill>
                  <a:latin typeface="FS Severstal" pitchFamily="2" charset="0"/>
                </a:defRPr>
              </a:lvl9pPr>
            </a:lstStyle>
            <a:p>
              <a:pPr fontAlgn="auto">
                <a:spcBef>
                  <a:spcPct val="50000"/>
                </a:spcBef>
                <a:spcAft>
                  <a:spcPts val="0"/>
                </a:spcAft>
              </a:pPr>
              <a:r>
                <a:rPr lang="ru-RU" altLang="ru-RU" sz="1100" b="1" dirty="0">
                  <a:solidFill>
                    <a:srgbClr val="0070C0"/>
                  </a:solidFill>
                  <a:latin typeface="Calibri" pitchFamily="34" charset="0"/>
                  <a:cs typeface="Calibri" pitchFamily="34" charset="0"/>
                </a:rPr>
                <a:t>Санкт-Петербург</a:t>
              </a:r>
            </a:p>
          </p:txBody>
        </p:sp>
        <p:sp>
          <p:nvSpPr>
            <p:cNvPr id="71" name="Text Box 39"/>
            <p:cNvSpPr txBox="1"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2181025" y="2663303"/>
              <a:ext cx="994853" cy="320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7740" tIns="48870" rIns="97740" bIns="48870">
              <a:spAutoFit/>
            </a:bodyPr>
            <a:lstStyle>
              <a:lvl1pPr>
                <a:defRPr sz="1400">
                  <a:solidFill>
                    <a:srgbClr val="777777"/>
                  </a:solidFill>
                  <a:latin typeface="FS Severstal" pitchFamily="2" charset="0"/>
                </a:defRPr>
              </a:lvl1pPr>
              <a:lvl2pPr>
                <a:defRPr sz="1200">
                  <a:solidFill>
                    <a:srgbClr val="777777"/>
                  </a:solidFill>
                  <a:latin typeface="FS Severstal" pitchFamily="2" charset="0"/>
                </a:defRPr>
              </a:lvl2pPr>
              <a:lvl3pPr>
                <a:defRPr sz="1200">
                  <a:solidFill>
                    <a:srgbClr val="777777"/>
                  </a:solidFill>
                  <a:latin typeface="FS Severstal" pitchFamily="2" charset="0"/>
                </a:defRPr>
              </a:lvl3pPr>
              <a:lvl4pPr>
                <a:defRPr sz="1200">
                  <a:solidFill>
                    <a:srgbClr val="777777"/>
                  </a:solidFill>
                  <a:latin typeface="FS Severstal" pitchFamily="2" charset="0"/>
                </a:defRPr>
              </a:lvl4pPr>
              <a:lvl5pPr>
                <a:defRPr sz="1200">
                  <a:solidFill>
                    <a:srgbClr val="777777"/>
                  </a:solidFill>
                  <a:latin typeface="FS Severstal" pitchFamily="2" charset="0"/>
                </a:defRPr>
              </a:lvl5pPr>
              <a:lvl6pPr eaLnBrk="0" hangingPunct="0">
                <a:defRPr sz="1200">
                  <a:solidFill>
                    <a:srgbClr val="777777"/>
                  </a:solidFill>
                  <a:latin typeface="FS Severstal" pitchFamily="2" charset="0"/>
                </a:defRPr>
              </a:lvl6pPr>
              <a:lvl7pPr eaLnBrk="0" hangingPunct="0">
                <a:defRPr sz="1200">
                  <a:solidFill>
                    <a:srgbClr val="777777"/>
                  </a:solidFill>
                  <a:latin typeface="FS Severstal" pitchFamily="2" charset="0"/>
                </a:defRPr>
              </a:lvl7pPr>
              <a:lvl8pPr eaLnBrk="0" hangingPunct="0">
                <a:defRPr sz="1200">
                  <a:solidFill>
                    <a:srgbClr val="777777"/>
                  </a:solidFill>
                  <a:latin typeface="FS Severstal" pitchFamily="2" charset="0"/>
                </a:defRPr>
              </a:lvl8pPr>
              <a:lvl9pPr eaLnBrk="0" hangingPunct="0">
                <a:defRPr sz="1200">
                  <a:solidFill>
                    <a:srgbClr val="777777"/>
                  </a:solidFill>
                  <a:latin typeface="FS Severstal" pitchFamily="2" charset="0"/>
                </a:defRPr>
              </a:lvl9pPr>
            </a:lstStyle>
            <a:p>
              <a:pPr fontAlgn="auto">
                <a:spcBef>
                  <a:spcPct val="50000"/>
                </a:spcBef>
                <a:spcAft>
                  <a:spcPts val="0"/>
                </a:spcAft>
              </a:pPr>
              <a:r>
                <a:rPr lang="ru-RU" altLang="ru-RU" sz="1100" b="1" dirty="0">
                  <a:solidFill>
                    <a:srgbClr val="0070C0"/>
                  </a:solidFill>
                  <a:latin typeface="Calibri" pitchFamily="34" charset="0"/>
                  <a:cs typeface="Calibri" pitchFamily="34" charset="0"/>
                </a:rPr>
                <a:t>Москва</a:t>
              </a:r>
            </a:p>
          </p:txBody>
        </p:sp>
        <p:sp>
          <p:nvSpPr>
            <p:cNvPr id="72" name="Овал 71"/>
            <p:cNvSpPr/>
            <p:nvPr/>
          </p:nvSpPr>
          <p:spPr>
            <a:xfrm>
              <a:off x="2390451" y="2390738"/>
              <a:ext cx="144000" cy="144000"/>
            </a:xfrm>
            <a:prstGeom prst="ellipse">
              <a:avLst/>
            </a:prstGeom>
            <a:solidFill>
              <a:srgbClr val="4F81BD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3" name="Овал 72"/>
            <p:cNvSpPr/>
            <p:nvPr/>
          </p:nvSpPr>
          <p:spPr>
            <a:xfrm>
              <a:off x="2776517" y="3050524"/>
              <a:ext cx="144000" cy="144000"/>
            </a:xfrm>
            <a:prstGeom prst="ellipse">
              <a:avLst/>
            </a:prstGeom>
            <a:solidFill>
              <a:srgbClr val="C000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4" name="Овал 73"/>
            <p:cNvSpPr/>
            <p:nvPr/>
          </p:nvSpPr>
          <p:spPr>
            <a:xfrm>
              <a:off x="3263967" y="3435098"/>
              <a:ext cx="144000" cy="144000"/>
            </a:xfrm>
            <a:prstGeom prst="ellipse">
              <a:avLst/>
            </a:prstGeom>
            <a:gradFill flip="none" rotWithShape="1">
              <a:gsLst>
                <a:gs pos="21000">
                  <a:srgbClr val="FF0000"/>
                </a:gs>
                <a:gs pos="51000">
                  <a:srgbClr val="00488C"/>
                </a:gs>
                <a:gs pos="49000">
                  <a:srgbClr val="A50021"/>
                </a:gs>
                <a:gs pos="76000">
                  <a:srgbClr val="0099FF"/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5" name="Овал 74"/>
            <p:cNvSpPr/>
            <p:nvPr/>
          </p:nvSpPr>
          <p:spPr>
            <a:xfrm>
              <a:off x="2707120" y="3582248"/>
              <a:ext cx="144000" cy="144000"/>
            </a:xfrm>
            <a:prstGeom prst="ellipse">
              <a:avLst/>
            </a:prstGeom>
            <a:solidFill>
              <a:srgbClr val="C000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6" name="Овал 75"/>
            <p:cNvSpPr/>
            <p:nvPr/>
          </p:nvSpPr>
          <p:spPr>
            <a:xfrm>
              <a:off x="2900706" y="2449604"/>
              <a:ext cx="144000" cy="144000"/>
            </a:xfrm>
            <a:prstGeom prst="ellipse">
              <a:avLst/>
            </a:prstGeom>
            <a:gradFill flip="none" rotWithShape="1">
              <a:gsLst>
                <a:gs pos="21000">
                  <a:srgbClr val="FF0000"/>
                </a:gs>
                <a:gs pos="51000">
                  <a:srgbClr val="00488C"/>
                </a:gs>
                <a:gs pos="49000">
                  <a:srgbClr val="A50021"/>
                </a:gs>
                <a:gs pos="76000">
                  <a:srgbClr val="0099FF"/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7" name="Овал 76"/>
            <p:cNvSpPr/>
            <p:nvPr/>
          </p:nvSpPr>
          <p:spPr>
            <a:xfrm>
              <a:off x="2856543" y="2684679"/>
              <a:ext cx="144000" cy="144000"/>
            </a:xfrm>
            <a:prstGeom prst="ellipse">
              <a:avLst/>
            </a:prstGeom>
            <a:solidFill>
              <a:srgbClr val="4F81BD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8" name="Овал 77"/>
            <p:cNvSpPr/>
            <p:nvPr/>
          </p:nvSpPr>
          <p:spPr>
            <a:xfrm>
              <a:off x="3389976" y="2679419"/>
              <a:ext cx="144000" cy="144000"/>
            </a:xfrm>
            <a:prstGeom prst="ellipse">
              <a:avLst/>
            </a:prstGeom>
            <a:solidFill>
              <a:srgbClr val="4F81BD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9" name="Овал 78"/>
            <p:cNvSpPr/>
            <p:nvPr/>
          </p:nvSpPr>
          <p:spPr>
            <a:xfrm>
              <a:off x="4188245" y="2509329"/>
              <a:ext cx="144000" cy="144000"/>
            </a:xfrm>
            <a:prstGeom prst="ellipse">
              <a:avLst/>
            </a:prstGeom>
            <a:solidFill>
              <a:srgbClr val="4F81BD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grpSp>
          <p:nvGrpSpPr>
            <p:cNvPr id="80" name="Группа 79"/>
            <p:cNvGrpSpPr/>
            <p:nvPr/>
          </p:nvGrpSpPr>
          <p:grpSpPr>
            <a:xfrm>
              <a:off x="949654" y="4890946"/>
              <a:ext cx="5348060" cy="424443"/>
              <a:chOff x="-64693" y="5034319"/>
              <a:chExt cx="5348060" cy="424443"/>
            </a:xfrm>
          </p:grpSpPr>
          <p:sp>
            <p:nvSpPr>
              <p:cNvPr id="83" name="Text Box 39"/>
              <p:cNvSpPr txBox="1">
                <a:spLocks noChangeArrowheads="1"/>
              </p:cNvSpPr>
              <p:nvPr>
                <p:custDataLst>
                  <p:tags r:id="rId11"/>
                </p:custDataLst>
              </p:nvPr>
            </p:nvSpPr>
            <p:spPr bwMode="auto">
              <a:xfrm>
                <a:off x="137667" y="5108321"/>
                <a:ext cx="1464804" cy="320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97740" tIns="48870" rIns="97740" bIns="48870">
                <a:spAutoFit/>
              </a:bodyPr>
              <a:lstStyle>
                <a:lvl1pPr>
                  <a:defRPr sz="1400">
                    <a:solidFill>
                      <a:srgbClr val="777777"/>
                    </a:solidFill>
                    <a:latin typeface="FS Severstal" pitchFamily="2" charset="0"/>
                  </a:defRPr>
                </a:lvl1pPr>
                <a:lvl2pPr>
                  <a:defRPr sz="1200">
                    <a:solidFill>
                      <a:srgbClr val="777777"/>
                    </a:solidFill>
                    <a:latin typeface="FS Severstal" pitchFamily="2" charset="0"/>
                  </a:defRPr>
                </a:lvl2pPr>
                <a:lvl3pPr>
                  <a:defRPr sz="1200">
                    <a:solidFill>
                      <a:srgbClr val="777777"/>
                    </a:solidFill>
                    <a:latin typeface="FS Severstal" pitchFamily="2" charset="0"/>
                  </a:defRPr>
                </a:lvl3pPr>
                <a:lvl4pPr>
                  <a:defRPr sz="1200">
                    <a:solidFill>
                      <a:srgbClr val="777777"/>
                    </a:solidFill>
                    <a:latin typeface="FS Severstal" pitchFamily="2" charset="0"/>
                  </a:defRPr>
                </a:lvl4pPr>
                <a:lvl5pPr>
                  <a:defRPr sz="1200">
                    <a:solidFill>
                      <a:srgbClr val="777777"/>
                    </a:solidFill>
                    <a:latin typeface="FS Severstal" pitchFamily="2" charset="0"/>
                  </a:defRPr>
                </a:lvl5pPr>
                <a:lvl6pPr eaLnBrk="0" hangingPunct="0">
                  <a:defRPr sz="1200">
                    <a:solidFill>
                      <a:srgbClr val="777777"/>
                    </a:solidFill>
                    <a:latin typeface="FS Severstal" pitchFamily="2" charset="0"/>
                  </a:defRPr>
                </a:lvl6pPr>
                <a:lvl7pPr eaLnBrk="0" hangingPunct="0">
                  <a:defRPr sz="1200">
                    <a:solidFill>
                      <a:srgbClr val="777777"/>
                    </a:solidFill>
                    <a:latin typeface="FS Severstal" pitchFamily="2" charset="0"/>
                  </a:defRPr>
                </a:lvl7pPr>
                <a:lvl8pPr eaLnBrk="0" hangingPunct="0">
                  <a:defRPr sz="1200">
                    <a:solidFill>
                      <a:srgbClr val="777777"/>
                    </a:solidFill>
                    <a:latin typeface="FS Severstal" pitchFamily="2" charset="0"/>
                  </a:defRPr>
                </a:lvl8pPr>
                <a:lvl9pPr eaLnBrk="0" hangingPunct="0">
                  <a:defRPr sz="1200">
                    <a:solidFill>
                      <a:srgbClr val="777777"/>
                    </a:solidFill>
                    <a:latin typeface="FS Severstal" pitchFamily="2" charset="0"/>
                  </a:defRPr>
                </a:lvl9pPr>
              </a:lstStyle>
              <a:p>
                <a:pPr fontAlgn="auto">
                  <a:spcBef>
                    <a:spcPct val="50000"/>
                  </a:spcBef>
                  <a:spcAft>
                    <a:spcPts val="0"/>
                  </a:spcAft>
                </a:pPr>
                <a:r>
                  <a:rPr lang="ru-RU" altLang="ru-RU" sz="1100" b="1" dirty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производство</a:t>
                </a:r>
              </a:p>
            </p:txBody>
          </p:sp>
          <p:sp>
            <p:nvSpPr>
              <p:cNvPr id="84" name="Text Box 39"/>
              <p:cNvSpPr txBox="1">
                <a:spLocks noChangeArrowheads="1"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1592104" y="5034319"/>
                <a:ext cx="1608426" cy="42444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97740" tIns="48870" rIns="97740" bIns="48870">
                <a:spAutoFit/>
              </a:bodyPr>
              <a:lstStyle>
                <a:lvl1pPr>
                  <a:defRPr sz="1400">
                    <a:solidFill>
                      <a:srgbClr val="777777"/>
                    </a:solidFill>
                    <a:latin typeface="FS Severstal" pitchFamily="2" charset="0"/>
                  </a:defRPr>
                </a:lvl1pPr>
                <a:lvl2pPr>
                  <a:defRPr sz="1200">
                    <a:solidFill>
                      <a:srgbClr val="777777"/>
                    </a:solidFill>
                    <a:latin typeface="FS Severstal" pitchFamily="2" charset="0"/>
                  </a:defRPr>
                </a:lvl2pPr>
                <a:lvl3pPr>
                  <a:defRPr sz="1200">
                    <a:solidFill>
                      <a:srgbClr val="777777"/>
                    </a:solidFill>
                    <a:latin typeface="FS Severstal" pitchFamily="2" charset="0"/>
                  </a:defRPr>
                </a:lvl3pPr>
                <a:lvl4pPr>
                  <a:defRPr sz="1200">
                    <a:solidFill>
                      <a:srgbClr val="777777"/>
                    </a:solidFill>
                    <a:latin typeface="FS Severstal" pitchFamily="2" charset="0"/>
                  </a:defRPr>
                </a:lvl4pPr>
                <a:lvl5pPr>
                  <a:defRPr sz="1200">
                    <a:solidFill>
                      <a:srgbClr val="777777"/>
                    </a:solidFill>
                    <a:latin typeface="FS Severstal" pitchFamily="2" charset="0"/>
                  </a:defRPr>
                </a:lvl5pPr>
                <a:lvl6pPr eaLnBrk="0" hangingPunct="0">
                  <a:defRPr sz="1200">
                    <a:solidFill>
                      <a:srgbClr val="777777"/>
                    </a:solidFill>
                    <a:latin typeface="FS Severstal" pitchFamily="2" charset="0"/>
                  </a:defRPr>
                </a:lvl6pPr>
                <a:lvl7pPr eaLnBrk="0" hangingPunct="0">
                  <a:defRPr sz="1200">
                    <a:solidFill>
                      <a:srgbClr val="777777"/>
                    </a:solidFill>
                    <a:latin typeface="FS Severstal" pitchFamily="2" charset="0"/>
                  </a:defRPr>
                </a:lvl7pPr>
                <a:lvl8pPr eaLnBrk="0" hangingPunct="0">
                  <a:defRPr sz="1200">
                    <a:solidFill>
                      <a:srgbClr val="777777"/>
                    </a:solidFill>
                    <a:latin typeface="FS Severstal" pitchFamily="2" charset="0"/>
                  </a:defRPr>
                </a:lvl8pPr>
                <a:lvl9pPr eaLnBrk="0" hangingPunct="0">
                  <a:defRPr sz="1200">
                    <a:solidFill>
                      <a:srgbClr val="777777"/>
                    </a:solidFill>
                    <a:latin typeface="FS Severstal" pitchFamily="2" charset="0"/>
                  </a:defRPr>
                </a:lvl9pPr>
              </a:lstStyle>
              <a:p>
                <a:pPr fontAlgn="auto">
                  <a:lnSpc>
                    <a:spcPts val="1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ru-RU" altLang="ru-RU" sz="1100" b="1" dirty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производство </a:t>
                </a:r>
                <a:endParaRPr lang="en-US" altLang="ru-RU" sz="1100" b="1" dirty="0" smtClean="0">
                  <a:solidFill>
                    <a:srgbClr val="0070C0"/>
                  </a:solidFill>
                  <a:latin typeface="Calibri" pitchFamily="34" charset="0"/>
                  <a:cs typeface="Calibri" pitchFamily="34" charset="0"/>
                </a:endParaRPr>
              </a:p>
              <a:p>
                <a:pPr fontAlgn="auto">
                  <a:lnSpc>
                    <a:spcPts val="1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ru-RU" altLang="ru-RU" sz="1100" b="1" dirty="0" smtClean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и </a:t>
                </a:r>
                <a:r>
                  <a:rPr lang="ru-RU" altLang="ru-RU" sz="1100" b="1" dirty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дистрибуция</a:t>
                </a:r>
              </a:p>
            </p:txBody>
          </p:sp>
          <p:sp>
            <p:nvSpPr>
              <p:cNvPr id="85" name="Овал 84"/>
              <p:cNvSpPr/>
              <p:nvPr/>
            </p:nvSpPr>
            <p:spPr>
              <a:xfrm>
                <a:off x="-64693" y="5157497"/>
                <a:ext cx="144000" cy="144001"/>
              </a:xfrm>
              <a:prstGeom prst="ellipse">
                <a:avLst/>
              </a:prstGeom>
              <a:solidFill>
                <a:srgbClr val="C00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86" name="Овал 85"/>
              <p:cNvSpPr/>
              <p:nvPr/>
            </p:nvSpPr>
            <p:spPr>
              <a:xfrm>
                <a:off x="1520104" y="5174541"/>
                <a:ext cx="144000" cy="144001"/>
              </a:xfrm>
              <a:prstGeom prst="ellipse">
                <a:avLst/>
              </a:prstGeom>
              <a:gradFill flip="none" rotWithShape="1">
                <a:gsLst>
                  <a:gs pos="21000">
                    <a:srgbClr val="FF0000"/>
                  </a:gs>
                  <a:gs pos="51000">
                    <a:srgbClr val="00488C"/>
                  </a:gs>
                  <a:gs pos="49000">
                    <a:srgbClr val="A50021"/>
                  </a:gs>
                  <a:gs pos="76000">
                    <a:srgbClr val="0099FF"/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87" name="Text Box 39"/>
              <p:cNvSpPr txBox="1">
                <a:spLocks noChangeArrowheads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3264113" y="5108321"/>
                <a:ext cx="2019254" cy="320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97740" tIns="48870" rIns="97740" bIns="48870">
                <a:spAutoFit/>
              </a:bodyPr>
              <a:lstStyle>
                <a:lvl1pPr>
                  <a:defRPr sz="1400">
                    <a:solidFill>
                      <a:srgbClr val="777777"/>
                    </a:solidFill>
                    <a:latin typeface="FS Severstal" pitchFamily="2" charset="0"/>
                  </a:defRPr>
                </a:lvl1pPr>
                <a:lvl2pPr>
                  <a:defRPr sz="1200">
                    <a:solidFill>
                      <a:srgbClr val="777777"/>
                    </a:solidFill>
                    <a:latin typeface="FS Severstal" pitchFamily="2" charset="0"/>
                  </a:defRPr>
                </a:lvl2pPr>
                <a:lvl3pPr>
                  <a:defRPr sz="1200">
                    <a:solidFill>
                      <a:srgbClr val="777777"/>
                    </a:solidFill>
                    <a:latin typeface="FS Severstal" pitchFamily="2" charset="0"/>
                  </a:defRPr>
                </a:lvl3pPr>
                <a:lvl4pPr>
                  <a:defRPr sz="1200">
                    <a:solidFill>
                      <a:srgbClr val="777777"/>
                    </a:solidFill>
                    <a:latin typeface="FS Severstal" pitchFamily="2" charset="0"/>
                  </a:defRPr>
                </a:lvl4pPr>
                <a:lvl5pPr>
                  <a:defRPr sz="1200">
                    <a:solidFill>
                      <a:srgbClr val="777777"/>
                    </a:solidFill>
                    <a:latin typeface="FS Severstal" pitchFamily="2" charset="0"/>
                  </a:defRPr>
                </a:lvl5pPr>
                <a:lvl6pPr eaLnBrk="0" hangingPunct="0">
                  <a:defRPr sz="1200">
                    <a:solidFill>
                      <a:srgbClr val="777777"/>
                    </a:solidFill>
                    <a:latin typeface="FS Severstal" pitchFamily="2" charset="0"/>
                  </a:defRPr>
                </a:lvl6pPr>
                <a:lvl7pPr eaLnBrk="0" hangingPunct="0">
                  <a:defRPr sz="1200">
                    <a:solidFill>
                      <a:srgbClr val="777777"/>
                    </a:solidFill>
                    <a:latin typeface="FS Severstal" pitchFamily="2" charset="0"/>
                  </a:defRPr>
                </a:lvl7pPr>
                <a:lvl8pPr eaLnBrk="0" hangingPunct="0">
                  <a:defRPr sz="1200">
                    <a:solidFill>
                      <a:srgbClr val="777777"/>
                    </a:solidFill>
                    <a:latin typeface="FS Severstal" pitchFamily="2" charset="0"/>
                  </a:defRPr>
                </a:lvl8pPr>
                <a:lvl9pPr eaLnBrk="0" hangingPunct="0">
                  <a:defRPr sz="1200">
                    <a:solidFill>
                      <a:srgbClr val="777777"/>
                    </a:solidFill>
                    <a:latin typeface="FS Severstal" pitchFamily="2" charset="0"/>
                  </a:defRPr>
                </a:lvl9pPr>
              </a:lstStyle>
              <a:p>
                <a:pPr fontAlgn="auto">
                  <a:spcBef>
                    <a:spcPct val="50000"/>
                  </a:spcBef>
                  <a:spcAft>
                    <a:spcPts val="0"/>
                  </a:spcAft>
                </a:pPr>
                <a:r>
                  <a:rPr lang="ru-RU" altLang="ru-RU" sz="1100" b="1" dirty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дистрибуция</a:t>
                </a:r>
              </a:p>
            </p:txBody>
          </p:sp>
          <p:sp>
            <p:nvSpPr>
              <p:cNvPr id="88" name="Овал 87"/>
              <p:cNvSpPr/>
              <p:nvPr/>
            </p:nvSpPr>
            <p:spPr>
              <a:xfrm>
                <a:off x="3078024" y="5162367"/>
                <a:ext cx="144000" cy="144000"/>
              </a:xfrm>
              <a:prstGeom prst="ellipse">
                <a:avLst/>
              </a:prstGeom>
              <a:solidFill>
                <a:srgbClr val="4F81BD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</p:grpSp>
        <p:pic>
          <p:nvPicPr>
            <p:cNvPr id="81" name="Picture 2" descr="http://konyakov.ru/pubs/rr/800px-Blank_map_of_Russia-gray.gif"/>
            <p:cNvPicPr>
              <a:picLocks noChangeAspect="1" noChangeArrowheads="1"/>
            </p:cNvPicPr>
            <p:nvPr/>
          </p:nvPicPr>
          <p:blipFill rotWithShape="1"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442" t="5033" r="65" b="22918"/>
            <a:stretch/>
          </p:blipFill>
          <p:spPr bwMode="auto">
            <a:xfrm>
              <a:off x="4556491" y="3153318"/>
              <a:ext cx="978927" cy="1477290"/>
            </a:xfrm>
            <a:prstGeom prst="rect">
              <a:avLst/>
            </a:prstGeom>
            <a:noFill/>
            <a:ln w="3175">
              <a:solidFill>
                <a:srgbClr val="0070C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2" name="Овал 81"/>
            <p:cNvSpPr/>
            <p:nvPr/>
          </p:nvSpPr>
          <p:spPr>
            <a:xfrm flipV="1">
              <a:off x="5117417" y="4453990"/>
              <a:ext cx="144000" cy="144000"/>
            </a:xfrm>
            <a:prstGeom prst="ellipse">
              <a:avLst/>
            </a:prstGeom>
            <a:solidFill>
              <a:srgbClr val="4F81BD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sp>
        <p:nvSpPr>
          <p:cNvPr id="4" name="Прямоугольник 3"/>
          <p:cNvSpPr/>
          <p:nvPr/>
        </p:nvSpPr>
        <p:spPr>
          <a:xfrm>
            <a:off x="1724080" y="6063479"/>
            <a:ext cx="84337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14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2 завода в РФ </a:t>
            </a:r>
            <a:r>
              <a:rPr lang="ru-RU" altLang="ru-RU" sz="1400" b="1" dirty="0" smtClean="0">
                <a:solidFill>
                  <a:srgbClr val="002060"/>
                </a:solidFill>
                <a:cs typeface="Arial" panose="020B0604020202020204" pitchFamily="34" charset="0"/>
              </a:rPr>
              <a:t>: Волгоград</a:t>
            </a:r>
            <a:r>
              <a:rPr lang="ru-RU" altLang="ru-RU" sz="1400" b="1" dirty="0">
                <a:solidFill>
                  <a:srgbClr val="002060"/>
                </a:solidFill>
                <a:cs typeface="Arial" panose="020B0604020202020204" pitchFamily="34" charset="0"/>
              </a:rPr>
              <a:t>, Череповец, </a:t>
            </a:r>
            <a:endParaRPr lang="ru-RU" altLang="ru-RU" sz="1400" b="1" dirty="0" smtClean="0">
              <a:solidFill>
                <a:srgbClr val="002060"/>
              </a:solidFill>
              <a:cs typeface="Arial" panose="020B0604020202020204" pitchFamily="34" charset="0"/>
            </a:endParaRPr>
          </a:p>
          <a:p>
            <a:r>
              <a:rPr lang="ru-RU" altLang="ru-RU" sz="14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Собственная </a:t>
            </a:r>
            <a:r>
              <a:rPr lang="ru-RU" altLang="ru-RU" sz="1400" b="1" dirty="0">
                <a:solidFill>
                  <a:srgbClr val="FF0000"/>
                </a:solidFill>
                <a:cs typeface="Arial" panose="020B0604020202020204" pitchFamily="34" charset="0"/>
              </a:rPr>
              <a:t>сервисная сеть </a:t>
            </a:r>
            <a:r>
              <a:rPr lang="ru-RU" altLang="ru-RU" sz="1400" b="1" dirty="0" smtClean="0">
                <a:solidFill>
                  <a:srgbClr val="002060"/>
                </a:solidFill>
                <a:cs typeface="Arial" panose="020B0604020202020204" pitchFamily="34" charset="0"/>
              </a:rPr>
              <a:t>Москва</a:t>
            </a:r>
            <a:r>
              <a:rPr lang="ru-RU" altLang="ru-RU" sz="1400" b="1" dirty="0">
                <a:solidFill>
                  <a:srgbClr val="002060"/>
                </a:solidFill>
                <a:cs typeface="Arial" panose="020B0604020202020204" pitchFamily="34" charset="0"/>
              </a:rPr>
              <a:t>, С-Пб, </a:t>
            </a:r>
            <a:r>
              <a:rPr lang="ru-RU" altLang="ru-RU" sz="1400" b="1" dirty="0" smtClean="0">
                <a:solidFill>
                  <a:srgbClr val="002060"/>
                </a:solidFill>
                <a:cs typeface="Arial" panose="020B0604020202020204" pitchFamily="34" charset="0"/>
              </a:rPr>
              <a:t>Волгоград, Н.Н., Екатеринбург, Владивосток</a:t>
            </a:r>
            <a:r>
              <a:rPr lang="ru-RU" altLang="ru-RU" b="1" dirty="0" smtClean="0">
                <a:solidFill>
                  <a:srgbClr val="002060"/>
                </a:solidFill>
                <a:cs typeface="Arial" panose="020B0604020202020204" pitchFamily="34" charset="0"/>
              </a:rPr>
              <a:t>.</a:t>
            </a:r>
            <a:endParaRPr lang="ru-RU" dirty="0"/>
          </a:p>
        </p:txBody>
      </p:sp>
      <p:sp>
        <p:nvSpPr>
          <p:cNvPr id="89" name="Text Box 39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8858376" y="5029602"/>
            <a:ext cx="1555989" cy="267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7740" tIns="48870" rIns="97740" bIns="48870">
            <a:spAutoFit/>
          </a:bodyPr>
          <a:lstStyle>
            <a:lvl1pPr>
              <a:defRPr sz="1400">
                <a:solidFill>
                  <a:srgbClr val="777777"/>
                </a:solidFill>
                <a:latin typeface="FS Severstal" pitchFamily="2" charset="0"/>
              </a:defRPr>
            </a:lvl1pPr>
            <a:lvl2pPr>
              <a:defRPr sz="1200">
                <a:solidFill>
                  <a:srgbClr val="777777"/>
                </a:solidFill>
                <a:latin typeface="FS Severstal" pitchFamily="2" charset="0"/>
              </a:defRPr>
            </a:lvl2pPr>
            <a:lvl3pPr>
              <a:defRPr sz="1200">
                <a:solidFill>
                  <a:srgbClr val="777777"/>
                </a:solidFill>
                <a:latin typeface="FS Severstal" pitchFamily="2" charset="0"/>
              </a:defRPr>
            </a:lvl3pPr>
            <a:lvl4pPr>
              <a:defRPr sz="1200">
                <a:solidFill>
                  <a:srgbClr val="777777"/>
                </a:solidFill>
                <a:latin typeface="FS Severstal" pitchFamily="2" charset="0"/>
              </a:defRPr>
            </a:lvl4pPr>
            <a:lvl5pPr>
              <a:defRPr sz="1200">
                <a:solidFill>
                  <a:srgbClr val="777777"/>
                </a:solidFill>
                <a:latin typeface="FS Severstal" pitchFamily="2" charset="0"/>
              </a:defRPr>
            </a:lvl5pPr>
            <a:lvl6pPr eaLnBrk="0" hangingPunct="0">
              <a:defRPr sz="1200">
                <a:solidFill>
                  <a:srgbClr val="777777"/>
                </a:solidFill>
                <a:latin typeface="FS Severstal" pitchFamily="2" charset="0"/>
              </a:defRPr>
            </a:lvl6pPr>
            <a:lvl7pPr eaLnBrk="0" hangingPunct="0">
              <a:defRPr sz="1200">
                <a:solidFill>
                  <a:srgbClr val="777777"/>
                </a:solidFill>
                <a:latin typeface="FS Severstal" pitchFamily="2" charset="0"/>
              </a:defRPr>
            </a:lvl7pPr>
            <a:lvl8pPr eaLnBrk="0" hangingPunct="0">
              <a:defRPr sz="1200">
                <a:solidFill>
                  <a:srgbClr val="777777"/>
                </a:solidFill>
                <a:latin typeface="FS Severstal" pitchFamily="2" charset="0"/>
              </a:defRPr>
            </a:lvl8pPr>
            <a:lvl9pPr eaLnBrk="0" hangingPunct="0">
              <a:defRPr sz="1200">
                <a:solidFill>
                  <a:srgbClr val="777777"/>
                </a:solidFill>
                <a:latin typeface="FS Severstal" pitchFamily="2" charset="0"/>
              </a:defRPr>
            </a:lvl9pPr>
          </a:lstStyle>
          <a:p>
            <a:pPr fontAlgn="auto">
              <a:spcBef>
                <a:spcPct val="50000"/>
              </a:spcBef>
              <a:spcAft>
                <a:spcPts val="0"/>
              </a:spcAft>
            </a:pPr>
            <a:r>
              <a:rPr lang="ru-RU" altLang="ru-RU" sz="1100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Владивосток</a:t>
            </a:r>
            <a:endParaRPr lang="ru-RU" altLang="ru-RU" sz="1100" b="1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0" name="Text Box 39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8331245" y="3268746"/>
            <a:ext cx="1555989" cy="267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7740" tIns="48870" rIns="97740" bIns="48870">
            <a:spAutoFit/>
          </a:bodyPr>
          <a:lstStyle>
            <a:lvl1pPr>
              <a:defRPr sz="1400">
                <a:solidFill>
                  <a:srgbClr val="777777"/>
                </a:solidFill>
                <a:latin typeface="FS Severstal" pitchFamily="2" charset="0"/>
              </a:defRPr>
            </a:lvl1pPr>
            <a:lvl2pPr>
              <a:defRPr sz="1200">
                <a:solidFill>
                  <a:srgbClr val="777777"/>
                </a:solidFill>
                <a:latin typeface="FS Severstal" pitchFamily="2" charset="0"/>
              </a:defRPr>
            </a:lvl2pPr>
            <a:lvl3pPr>
              <a:defRPr sz="1200">
                <a:solidFill>
                  <a:srgbClr val="777777"/>
                </a:solidFill>
                <a:latin typeface="FS Severstal" pitchFamily="2" charset="0"/>
              </a:defRPr>
            </a:lvl3pPr>
            <a:lvl4pPr>
              <a:defRPr sz="1200">
                <a:solidFill>
                  <a:srgbClr val="777777"/>
                </a:solidFill>
                <a:latin typeface="FS Severstal" pitchFamily="2" charset="0"/>
              </a:defRPr>
            </a:lvl4pPr>
            <a:lvl5pPr>
              <a:defRPr sz="1200">
                <a:solidFill>
                  <a:srgbClr val="777777"/>
                </a:solidFill>
                <a:latin typeface="FS Severstal" pitchFamily="2" charset="0"/>
              </a:defRPr>
            </a:lvl5pPr>
            <a:lvl6pPr eaLnBrk="0" hangingPunct="0">
              <a:defRPr sz="1200">
                <a:solidFill>
                  <a:srgbClr val="777777"/>
                </a:solidFill>
                <a:latin typeface="FS Severstal" pitchFamily="2" charset="0"/>
              </a:defRPr>
            </a:lvl6pPr>
            <a:lvl7pPr eaLnBrk="0" hangingPunct="0">
              <a:defRPr sz="1200">
                <a:solidFill>
                  <a:srgbClr val="777777"/>
                </a:solidFill>
                <a:latin typeface="FS Severstal" pitchFamily="2" charset="0"/>
              </a:defRPr>
            </a:lvl7pPr>
            <a:lvl8pPr eaLnBrk="0" hangingPunct="0">
              <a:defRPr sz="1200">
                <a:solidFill>
                  <a:srgbClr val="777777"/>
                </a:solidFill>
                <a:latin typeface="FS Severstal" pitchFamily="2" charset="0"/>
              </a:defRPr>
            </a:lvl8pPr>
            <a:lvl9pPr eaLnBrk="0" hangingPunct="0">
              <a:defRPr sz="1200">
                <a:solidFill>
                  <a:srgbClr val="777777"/>
                </a:solidFill>
                <a:latin typeface="FS Severstal" pitchFamily="2" charset="0"/>
              </a:defRPr>
            </a:lvl9pPr>
          </a:lstStyle>
          <a:p>
            <a:pPr fontAlgn="auto">
              <a:spcBef>
                <a:spcPct val="50000"/>
              </a:spcBef>
              <a:spcAft>
                <a:spcPts val="0"/>
              </a:spcAft>
            </a:pPr>
            <a:r>
              <a:rPr lang="ru-RU" altLang="ru-RU" sz="1100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Екатеринбург</a:t>
            </a:r>
            <a:endParaRPr lang="ru-RU" altLang="ru-RU" sz="1100" b="1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643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05" descr="D:\= МЕТИЗ\- Презентации\Корпоративная презентация\2014 corp\materials\2_o_komp_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63133" cy="6791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-6374" y="223838"/>
            <a:ext cx="4637314" cy="1128712"/>
          </a:xfrm>
          <a:prstGeom prst="rect">
            <a:avLst/>
          </a:prstGeom>
          <a:gradFill>
            <a:gsLst>
              <a:gs pos="2083">
                <a:srgbClr val="C00000"/>
              </a:gs>
              <a:gs pos="100000">
                <a:srgbClr val="FF000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Объект 4"/>
          <p:cNvSpPr txBox="1">
            <a:spLocks/>
          </p:cNvSpPr>
          <p:nvPr/>
        </p:nvSpPr>
        <p:spPr>
          <a:xfrm>
            <a:off x="1363133" y="1516468"/>
            <a:ext cx="2329907" cy="2160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7740" tIns="48870" rIns="97740" bIns="48870">
            <a:spAutoFit/>
          </a:bodyPr>
          <a:lstStyle>
            <a:defPPr>
              <a:defRPr lang="ru-RU"/>
            </a:defPPr>
            <a:lvl1pPr>
              <a:defRPr sz="1700" i="1">
                <a:solidFill>
                  <a:srgbClr val="005DA3"/>
                </a:solidFill>
              </a:defRPr>
            </a:lvl1pPr>
          </a:lstStyle>
          <a:p>
            <a:pPr marL="180000" indent="-180000">
              <a:spcBef>
                <a:spcPts val="1000"/>
              </a:spcBef>
              <a:buFont typeface="Arial" pitchFamily="34" charset="0"/>
              <a:buChar char="•"/>
            </a:pPr>
            <a:r>
              <a:rPr lang="ru-RU" altLang="ru-RU" sz="1600" b="1" i="0" dirty="0" smtClean="0">
                <a:solidFill>
                  <a:srgbClr val="FF0000"/>
                </a:solidFill>
                <a:cs typeface="Arial" panose="020B0604020202020204" pitchFamily="34" charset="0"/>
              </a:rPr>
              <a:t>Стальные канаты</a:t>
            </a:r>
            <a:r>
              <a:rPr lang="ru-RU" altLang="ru-RU" sz="1600" b="1" i="0" dirty="0" smtClean="0">
                <a:solidFill>
                  <a:srgbClr val="002060"/>
                </a:solidFill>
                <a:cs typeface="Arial" panose="020B0604020202020204" pitchFamily="34" charset="0"/>
              </a:rPr>
              <a:t> ГОСТ, ТУ,</a:t>
            </a:r>
            <a:r>
              <a:rPr lang="en-US" altLang="ru-RU" sz="1600" b="1" i="0" dirty="0" smtClean="0">
                <a:solidFill>
                  <a:srgbClr val="002060"/>
                </a:solidFill>
                <a:cs typeface="Arial" panose="020B0604020202020204" pitchFamily="34" charset="0"/>
              </a:rPr>
              <a:t> EN</a:t>
            </a:r>
            <a:endParaRPr lang="ru-RU" altLang="ru-RU" sz="1600" b="1" i="0" dirty="0" smtClean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 marL="180000" indent="-180000">
              <a:spcBef>
                <a:spcPts val="1000"/>
              </a:spcBef>
              <a:buFont typeface="Arial" pitchFamily="34" charset="0"/>
              <a:buChar char="•"/>
            </a:pPr>
            <a:r>
              <a:rPr lang="ru-RU" altLang="ru-RU" sz="1600" b="1" i="0" dirty="0" smtClean="0">
                <a:solidFill>
                  <a:srgbClr val="FF0000"/>
                </a:solidFill>
                <a:cs typeface="Arial" panose="020B0604020202020204" pitchFamily="34" charset="0"/>
              </a:rPr>
              <a:t>Стропа</a:t>
            </a:r>
            <a:r>
              <a:rPr lang="ru-RU" sz="1600" dirty="0">
                <a:latin typeface="Calibri" panose="020F0502020204030204" pitchFamily="34" charset="0"/>
              </a:rPr>
              <a:t> </a:t>
            </a:r>
            <a:endParaRPr lang="en-US" sz="1600" dirty="0" smtClean="0">
              <a:latin typeface="Calibri" panose="020F0502020204030204" pitchFamily="34" charset="0"/>
            </a:endParaRPr>
          </a:p>
          <a:p>
            <a:pPr marL="180000" indent="-180000">
              <a:spcBef>
                <a:spcPts val="1000"/>
              </a:spcBef>
              <a:buFont typeface="Arial" pitchFamily="34" charset="0"/>
              <a:buChar char="•"/>
            </a:pPr>
            <a:r>
              <a:rPr lang="ru-RU" altLang="ru-RU" sz="1600" b="1" i="0" dirty="0" smtClean="0">
                <a:solidFill>
                  <a:srgbClr val="FF0000"/>
                </a:solidFill>
                <a:cs typeface="Arial" panose="020B0604020202020204" pitchFamily="34" charset="0"/>
              </a:rPr>
              <a:t>Комплектующие</a:t>
            </a:r>
            <a:r>
              <a:rPr lang="en-US" altLang="ru-RU" sz="1600" b="1" i="0" dirty="0" smtClean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ru-RU" sz="1600" b="1" i="0" dirty="0" smtClean="0">
                <a:solidFill>
                  <a:srgbClr val="002060"/>
                </a:solidFill>
                <a:cs typeface="Arial" panose="020B0604020202020204" pitchFamily="34" charset="0"/>
              </a:rPr>
              <a:t>Крюки</a:t>
            </a:r>
            <a:r>
              <a:rPr lang="ru-RU" sz="1600" b="1" i="0" dirty="0">
                <a:solidFill>
                  <a:srgbClr val="002060"/>
                </a:solidFill>
                <a:cs typeface="Arial" panose="020B0604020202020204" pitchFamily="34" charset="0"/>
              </a:rPr>
              <a:t>, звенья, </a:t>
            </a:r>
            <a:r>
              <a:rPr lang="ru-RU" sz="1600" b="1" i="0" dirty="0" smtClean="0">
                <a:solidFill>
                  <a:srgbClr val="002060"/>
                </a:solidFill>
                <a:cs typeface="Arial" panose="020B0604020202020204" pitchFamily="34" charset="0"/>
              </a:rPr>
              <a:t>скобы</a:t>
            </a:r>
            <a:r>
              <a:rPr lang="en-US" sz="1600" b="1" i="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ru-RU" sz="1600" b="1" i="0" dirty="0" smtClean="0">
                <a:solidFill>
                  <a:srgbClr val="002060"/>
                </a:solidFill>
                <a:cs typeface="Arial" panose="020B0604020202020204" pitchFamily="34" charset="0"/>
              </a:rPr>
              <a:t>и т.д.</a:t>
            </a:r>
            <a:endParaRPr lang="ru-RU" altLang="ru-RU" sz="1600" b="1" i="0" dirty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 marL="180000" indent="-180000">
              <a:spcBef>
                <a:spcPts val="1000"/>
              </a:spcBef>
              <a:buFont typeface="Arial" pitchFamily="34" charset="0"/>
              <a:buChar char="•"/>
            </a:pPr>
            <a:endParaRPr lang="ru-RU" sz="1300" b="1" i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05527" y="402113"/>
            <a:ext cx="4531787" cy="743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5753" tIns="47876" rIns="95753" bIns="47876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ru-RU"/>
            </a:defPPr>
            <a:lvl1pPr defTabSz="957040" eaLnBrk="0" hangingPunct="0">
              <a:defRPr sz="2100" i="1">
                <a:solidFill>
                  <a:srgbClr val="005DA3"/>
                </a:solidFill>
              </a:defRPr>
            </a:lvl1pPr>
          </a:lstStyle>
          <a:p>
            <a:r>
              <a:rPr lang="ru-RU" b="1" i="0" cap="all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7 ВОПРОСОВ</a:t>
            </a:r>
          </a:p>
          <a:p>
            <a:r>
              <a:rPr lang="ru-RU" b="1" i="0" cap="all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         И ответов</a:t>
            </a:r>
            <a:endParaRPr lang="ru-RU" b="1" i="0" cap="all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8" name="Picture 91" descr="D:\= МЕТИЗ\- Презентации\Корпоративная презентация\2014 corp\materials\2_o_komp_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7314" y="223838"/>
            <a:ext cx="3082699" cy="1128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Объект 4"/>
          <p:cNvSpPr txBox="1">
            <a:spLocks/>
          </p:cNvSpPr>
          <p:nvPr/>
        </p:nvSpPr>
        <p:spPr>
          <a:xfrm>
            <a:off x="3577157" y="1556954"/>
            <a:ext cx="2889972" cy="1458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7740" tIns="48870" rIns="97740" bIns="48870">
            <a:spAutoFit/>
          </a:bodyPr>
          <a:lstStyle>
            <a:defPPr>
              <a:defRPr lang="ru-RU"/>
            </a:defPPr>
            <a:lvl1pPr>
              <a:defRPr sz="1700" i="1">
                <a:solidFill>
                  <a:srgbClr val="005DA3"/>
                </a:solidFill>
              </a:defRPr>
            </a:lvl1pPr>
          </a:lstStyle>
          <a:p>
            <a:pPr marL="180000" indent="-180000">
              <a:spcBef>
                <a:spcPts val="1000"/>
              </a:spcBef>
              <a:buFont typeface="Arial" pitchFamily="34" charset="0"/>
              <a:buChar char="•"/>
            </a:pPr>
            <a:r>
              <a:rPr lang="ru-RU" altLang="ru-RU" sz="1600" b="1" i="0" dirty="0" smtClean="0">
                <a:solidFill>
                  <a:srgbClr val="FF0000"/>
                </a:solidFill>
                <a:cs typeface="Arial" panose="020B0604020202020204" pitchFamily="34" charset="0"/>
              </a:rPr>
              <a:t>Изделия </a:t>
            </a:r>
            <a:r>
              <a:rPr lang="ru-RU" altLang="ru-RU" sz="1600" b="1" i="0" dirty="0" smtClean="0">
                <a:solidFill>
                  <a:srgbClr val="002060"/>
                </a:solidFill>
                <a:cs typeface="Arial" panose="020B0604020202020204" pitchFamily="34" charset="0"/>
              </a:rPr>
              <a:t>порезка, концевые заделки </a:t>
            </a:r>
          </a:p>
          <a:p>
            <a:pPr marL="180000" indent="-180000">
              <a:spcBef>
                <a:spcPts val="1000"/>
              </a:spcBef>
              <a:buFont typeface="Arial" pitchFamily="34" charset="0"/>
              <a:buChar char="•"/>
            </a:pPr>
            <a:r>
              <a:rPr lang="ru-RU" altLang="ru-RU" sz="1600" b="1" i="0" dirty="0" smtClean="0">
                <a:solidFill>
                  <a:srgbClr val="FF0000"/>
                </a:solidFill>
                <a:cs typeface="Arial" panose="020B0604020202020204" pitchFamily="34" charset="0"/>
              </a:rPr>
              <a:t>Услуги</a:t>
            </a:r>
            <a:r>
              <a:rPr lang="ru-RU" sz="1600" dirty="0" smtClean="0">
                <a:latin typeface="Calibri" panose="020F0502020204030204" pitchFamily="34" charset="0"/>
              </a:rPr>
              <a:t> </a:t>
            </a:r>
            <a:r>
              <a:rPr lang="ru-RU" altLang="ru-RU" sz="1600" b="1" i="0" dirty="0" smtClean="0">
                <a:solidFill>
                  <a:srgbClr val="002060"/>
                </a:solidFill>
                <a:cs typeface="Arial" panose="020B0604020202020204" pitchFamily="34" charset="0"/>
              </a:rPr>
              <a:t>техническая поддержка, вытяжка, дефектоскопия</a:t>
            </a:r>
            <a:endParaRPr lang="en-US" sz="1600" dirty="0" smtClean="0">
              <a:latin typeface="Calibri" panose="020F0502020204030204" pitchFamily="34" charset="0"/>
            </a:endParaRPr>
          </a:p>
        </p:txBody>
      </p:sp>
      <p:sp>
        <p:nvSpPr>
          <p:cNvPr id="53" name="AutoShape 6"/>
          <p:cNvSpPr>
            <a:spLocks noChangeArrowheads="1"/>
          </p:cNvSpPr>
          <p:nvPr/>
        </p:nvSpPr>
        <p:spPr bwMode="auto">
          <a:xfrm>
            <a:off x="2498420" y="520697"/>
            <a:ext cx="1781148" cy="536575"/>
          </a:xfrm>
          <a:prstGeom prst="roundRect">
            <a:avLst>
              <a:gd name="adj" fmla="val 4514"/>
            </a:avLst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6" tIns="45709" rIns="91416" bIns="45709" anchor="ctr"/>
          <a:lstStyle>
            <a:lvl1pPr eaLnBrk="0" hangingPunct="0">
              <a:spcBef>
                <a:spcPct val="20000"/>
              </a:spcBef>
              <a:defRPr sz="1400">
                <a:solidFill>
                  <a:srgbClr val="777777"/>
                </a:solidFill>
                <a:latin typeface="FS Severstal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§"/>
              <a:defRPr sz="1200">
                <a:solidFill>
                  <a:srgbClr val="777777"/>
                </a:solidFill>
                <a:latin typeface="FS Severstal"/>
              </a:defRPr>
            </a:lvl2pPr>
            <a:lvl3pPr marL="1143000" indent="-228600" eaLnBrk="0" hangingPunct="0">
              <a:spcBef>
                <a:spcPct val="20000"/>
              </a:spcBef>
              <a:buFont typeface="FS Severstal"/>
              <a:buChar char="&gt;"/>
              <a:defRPr sz="1200">
                <a:solidFill>
                  <a:srgbClr val="777777"/>
                </a:solidFill>
                <a:latin typeface="FS Severstal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200">
                <a:solidFill>
                  <a:srgbClr val="777777"/>
                </a:solidFill>
                <a:latin typeface="FS Severstal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200">
                <a:solidFill>
                  <a:srgbClr val="777777"/>
                </a:solidFill>
                <a:latin typeface="FS Severstal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777777"/>
                </a:solidFill>
                <a:latin typeface="FS Severstal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777777"/>
                </a:solidFill>
                <a:latin typeface="FS Severstal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777777"/>
                </a:solidFill>
                <a:latin typeface="FS Severstal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777777"/>
                </a:solidFill>
                <a:latin typeface="FS Severstal"/>
              </a:defRPr>
            </a:lvl9pPr>
          </a:lstStyle>
          <a:p>
            <a:pPr algn="ctr" fontAlgn="auto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defRPr/>
            </a:pPr>
            <a:r>
              <a:rPr lang="ru-RU" altLang="ru-RU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ЧТО?</a:t>
            </a:r>
            <a:endParaRPr lang="en-US" altLang="ru-RU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4" name="Группа 53"/>
          <p:cNvGrpSpPr/>
          <p:nvPr/>
        </p:nvGrpSpPr>
        <p:grpSpPr>
          <a:xfrm>
            <a:off x="2498420" y="3585034"/>
            <a:ext cx="2766471" cy="2923126"/>
            <a:chOff x="5273036" y="1459471"/>
            <a:chExt cx="4481513" cy="5124450"/>
          </a:xfrm>
        </p:grpSpPr>
        <p:pic>
          <p:nvPicPr>
            <p:cNvPr id="55" name="Picture 6" descr="DSC0391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132"/>
            <a:stretch>
              <a:fillRect/>
            </a:stretch>
          </p:blipFill>
          <p:spPr bwMode="auto">
            <a:xfrm>
              <a:off x="7579674" y="1459471"/>
              <a:ext cx="2174875" cy="1522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6" name="Picture 4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3036" y="3021571"/>
              <a:ext cx="4481513" cy="187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7" name="Picture 6" descr="C:\Users\kod0803\Documents\Картинки\1363941315foto1_big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49" b="3288"/>
            <a:stretch>
              <a:fillRect/>
            </a:stretch>
          </p:blipFill>
          <p:spPr bwMode="auto">
            <a:xfrm>
              <a:off x="5273036" y="1459471"/>
              <a:ext cx="2270125" cy="1522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" name="Picture 7" descr="C:\Users\kod0803\Documents\Картинки\image-35ae0717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50" t="50"/>
            <a:stretch>
              <a:fillRect/>
            </a:stretch>
          </p:blipFill>
          <p:spPr bwMode="auto">
            <a:xfrm>
              <a:off x="7500299" y="4929746"/>
              <a:ext cx="2254250" cy="1654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9" name="Picture 8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864" b="19934"/>
            <a:stretch>
              <a:fillRect/>
            </a:stretch>
          </p:blipFill>
          <p:spPr bwMode="auto">
            <a:xfrm>
              <a:off x="5273036" y="4928159"/>
              <a:ext cx="2174875" cy="1655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0" name="Группа 59"/>
          <p:cNvGrpSpPr/>
          <p:nvPr/>
        </p:nvGrpSpPr>
        <p:grpSpPr>
          <a:xfrm>
            <a:off x="4033190" y="1253152"/>
            <a:ext cx="7526876" cy="4511272"/>
            <a:chOff x="823374" y="53445"/>
            <a:chExt cx="8317717" cy="6192688"/>
          </a:xfrm>
        </p:grpSpPr>
        <p:graphicFrame>
          <p:nvGraphicFramePr>
            <p:cNvPr id="61" name="Схема 60"/>
            <p:cNvGraphicFramePr/>
            <p:nvPr>
              <p:extLst>
                <p:ext uri="{D42A27DB-BD31-4B8C-83A1-F6EECF244321}">
                  <p14:modId xmlns:p14="http://schemas.microsoft.com/office/powerpoint/2010/main" val="4877192"/>
                </p:ext>
              </p:extLst>
            </p:nvPr>
          </p:nvGraphicFramePr>
          <p:xfrm>
            <a:off x="823374" y="53445"/>
            <a:ext cx="8317717" cy="6192688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0" r:lo="rId11" r:qs="rId12" r:cs="rId13"/>
            </a:graphicData>
          </a:graphic>
        </p:graphicFrame>
        <p:sp>
          <p:nvSpPr>
            <p:cNvPr id="62" name="Прямоугольник 61"/>
            <p:cNvSpPr/>
            <p:nvPr/>
          </p:nvSpPr>
          <p:spPr>
            <a:xfrm>
              <a:off x="5639231" y="3923440"/>
              <a:ext cx="1571080" cy="4533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</a:rPr>
                <a:t>Консультации</a:t>
              </a:r>
            </a:p>
          </p:txBody>
        </p:sp>
        <p:sp>
          <p:nvSpPr>
            <p:cNvPr id="63" name="Прямоугольник 62"/>
            <p:cNvSpPr/>
            <p:nvPr/>
          </p:nvSpPr>
          <p:spPr>
            <a:xfrm>
              <a:off x="4012571" y="4551717"/>
              <a:ext cx="2205904" cy="1360127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lvl="0" algn="ctr">
                <a:defRPr/>
              </a:pPr>
              <a:r>
                <a:rPr lang="ru-RU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</a:rPr>
                <a:t>Техническое</a:t>
              </a:r>
            </a:p>
            <a:p>
              <a:pPr lvl="0" algn="ctr">
                <a:defRPr/>
              </a:pPr>
              <a:r>
                <a:rPr lang="ru-RU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</a:rPr>
                <a:t>с</a:t>
              </a:r>
              <a:r>
                <a:rPr lang="ru-RU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</a:rPr>
                <a:t>опровождение</a:t>
              </a:r>
            </a:p>
            <a:p>
              <a:pPr lvl="0" algn="ctr">
                <a:defRPr/>
              </a:pPr>
              <a:r>
                <a:rPr lang="ru-RU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</a:rPr>
                <a:t>н</a:t>
              </a:r>
              <a:r>
                <a:rPr lang="ru-RU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</a:rPr>
                <a:t>авески</a:t>
              </a:r>
            </a:p>
            <a:p>
              <a:pPr lvl="0" algn="ctr">
                <a:defRPr/>
              </a:pPr>
              <a:r>
                <a:rPr lang="ru-RU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</a:rPr>
                <a:t>канатов</a:t>
              </a:r>
              <a:endPara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endParaRPr>
            </a:p>
          </p:txBody>
        </p:sp>
        <p:sp>
          <p:nvSpPr>
            <p:cNvPr id="64" name="Прямоугольник 63"/>
            <p:cNvSpPr/>
            <p:nvPr/>
          </p:nvSpPr>
          <p:spPr>
            <a:xfrm>
              <a:off x="3066776" y="4004209"/>
              <a:ext cx="1357733" cy="105787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>
                <a:defRPr/>
              </a:pPr>
              <a:r>
                <a:rPr lang="ru-RU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</a:rPr>
                <a:t>Мониторинг</a:t>
              </a:r>
            </a:p>
            <a:p>
              <a:pPr lvl="0" algn="ctr">
                <a:defRPr/>
              </a:pPr>
              <a:r>
                <a:rPr lang="ru-RU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</a:rPr>
                <a:t>н</a:t>
              </a:r>
              <a:r>
                <a:rPr lang="ru-RU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</a:rPr>
                <a:t>аработки</a:t>
              </a:r>
            </a:p>
            <a:p>
              <a:pPr lvl="0" algn="ctr">
                <a:defRPr/>
              </a:pPr>
              <a:r>
                <a:rPr lang="ru-RU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</a:rPr>
                <a:t>канатов</a:t>
              </a:r>
              <a:endPara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endParaRPr>
            </a:p>
          </p:txBody>
        </p:sp>
        <p:sp>
          <p:nvSpPr>
            <p:cNvPr id="65" name="Прямоугольник 64"/>
            <p:cNvSpPr/>
            <p:nvPr/>
          </p:nvSpPr>
          <p:spPr>
            <a:xfrm>
              <a:off x="4254916" y="1213893"/>
              <a:ext cx="1316961" cy="130975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>
                <a:defRPr/>
              </a:pPr>
              <a:r>
                <a:rPr lang="ru-RU" sz="10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</a:rPr>
                <a:t>Подбор</a:t>
              </a:r>
              <a:endParaRPr lang="en-US" sz="1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endParaRPr>
            </a:p>
            <a:p>
              <a:pPr lvl="0" algn="ctr">
                <a:defRPr/>
              </a:pPr>
              <a:r>
                <a:rPr lang="ru-RU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</a:rPr>
                <a:t>к</a:t>
              </a:r>
              <a:r>
                <a:rPr lang="ru-RU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</a:rPr>
                <a:t>аната</a:t>
              </a:r>
              <a:r>
                <a:rPr lang="en-US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</a:rPr>
                <a:t> </a:t>
              </a:r>
              <a:r>
                <a:rPr lang="ru-RU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</a:rPr>
                <a:t>под</a:t>
              </a:r>
              <a:endPara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endParaRPr>
            </a:p>
            <a:p>
              <a:pPr lvl="0" algn="ctr">
                <a:defRPr/>
              </a:pPr>
              <a:r>
                <a:rPr lang="ru-RU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</a:rPr>
                <a:t>к</a:t>
              </a:r>
              <a:r>
                <a:rPr lang="ru-RU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</a:rPr>
                <a:t>онкретные</a:t>
              </a:r>
              <a:endPara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endParaRPr>
            </a:p>
            <a:p>
              <a:pPr lvl="0" algn="ctr">
                <a:defRPr/>
              </a:pPr>
              <a:r>
                <a:rPr lang="ru-RU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</a:rPr>
                <a:t>условия</a:t>
              </a:r>
              <a:endPara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endParaRPr>
            </a:p>
          </p:txBody>
        </p:sp>
        <p:sp>
          <p:nvSpPr>
            <p:cNvPr id="66" name="Прямоугольник 65"/>
            <p:cNvSpPr/>
            <p:nvPr/>
          </p:nvSpPr>
          <p:spPr>
            <a:xfrm>
              <a:off x="5503495" y="2009054"/>
              <a:ext cx="1429958" cy="10578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>
                <a:defRPr/>
              </a:pPr>
              <a:r>
                <a:rPr lang="ru-RU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</a:rPr>
                <a:t>Разработка</a:t>
              </a:r>
              <a:endPara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endParaRPr>
            </a:p>
            <a:p>
              <a:pPr lvl="0" algn="ctr">
                <a:defRPr/>
              </a:pPr>
              <a:r>
                <a:rPr lang="ru-RU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</a:rPr>
                <a:t>специальных</a:t>
              </a:r>
              <a:endPara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endParaRPr>
            </a:p>
            <a:p>
              <a:pPr lvl="0" algn="ctr">
                <a:defRPr/>
              </a:pPr>
              <a:r>
                <a:rPr lang="ru-RU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</a:rPr>
                <a:t>канатов</a:t>
              </a:r>
              <a:endPara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endParaRPr>
            </a:p>
          </p:txBody>
        </p:sp>
        <p:sp>
          <p:nvSpPr>
            <p:cNvPr id="67" name="Прямоугольник 66"/>
            <p:cNvSpPr/>
            <p:nvPr/>
          </p:nvSpPr>
          <p:spPr>
            <a:xfrm>
              <a:off x="4030774" y="3066929"/>
              <a:ext cx="2011585" cy="755626"/>
            </a:xfrm>
            <a:prstGeom prst="rect">
              <a:avLst/>
            </a:prstGeom>
            <a:effectLst/>
          </p:spPr>
          <p:txBody>
            <a:bodyPr wrap="square">
              <a:spAutoFit/>
            </a:bodyPr>
            <a:lstStyle/>
            <a:p>
              <a:pPr lvl="0" algn="ctr"/>
              <a:r>
                <a:rPr lang="ru-RU" b="1" dirty="0" smtClean="0">
                  <a:ln w="18415" cmpd="sng">
                    <a:prstDash val="solid"/>
                  </a:ln>
                  <a:solidFill>
                    <a:srgbClr val="C00000"/>
                  </a:solidFill>
                  <a:latin typeface="Calibri" pitchFamily="34" charset="0"/>
                </a:rPr>
                <a:t>Техническая</a:t>
              </a:r>
              <a:endParaRPr lang="en-US" b="1" dirty="0" smtClean="0">
                <a:ln w="18415" cmpd="sng">
                  <a:prstDash val="solid"/>
                </a:ln>
                <a:solidFill>
                  <a:srgbClr val="C00000"/>
                </a:solidFill>
                <a:latin typeface="Calibri" pitchFamily="34" charset="0"/>
              </a:endParaRPr>
            </a:p>
            <a:p>
              <a:pPr lvl="0" algn="ctr"/>
              <a:r>
                <a:rPr lang="ru-RU" b="1" dirty="0" smtClean="0">
                  <a:ln w="18415" cmpd="sng">
                    <a:prstDash val="solid"/>
                  </a:ln>
                  <a:solidFill>
                    <a:srgbClr val="C00000"/>
                  </a:solidFill>
                  <a:latin typeface="Calibri" pitchFamily="34" charset="0"/>
                </a:rPr>
                <a:t>поддержка</a:t>
              </a:r>
              <a:endParaRPr lang="ru-RU" b="1" dirty="0">
                <a:ln w="18415" cmpd="sng">
                  <a:prstDash val="solid"/>
                </a:ln>
                <a:solidFill>
                  <a:srgbClr val="C00000"/>
                </a:solidFill>
                <a:latin typeface="Calibri" pitchFamily="34" charset="0"/>
              </a:endParaRPr>
            </a:p>
          </p:txBody>
        </p:sp>
        <p:sp>
          <p:nvSpPr>
            <p:cNvPr id="68" name="Прямоугольник 67"/>
            <p:cNvSpPr/>
            <p:nvPr/>
          </p:nvSpPr>
          <p:spPr>
            <a:xfrm>
              <a:off x="2903984" y="2364062"/>
              <a:ext cx="1442673" cy="7556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defRPr/>
              </a:pPr>
              <a:r>
                <a:rPr lang="ru-RU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</a:rPr>
                <a:t>Обучающие</a:t>
              </a:r>
            </a:p>
            <a:p>
              <a:pPr lvl="0" algn="ctr">
                <a:defRPr/>
              </a:pPr>
              <a:r>
                <a:rPr lang="ru-RU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</a:rPr>
                <a:t>семинары</a:t>
              </a:r>
              <a:endPara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58498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05" descr="D:\= МЕТИЗ\- Презентации\Корпоративная презентация\2014 corp\materials\2_o_komp_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63133" cy="6791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-6374" y="223838"/>
            <a:ext cx="4637314" cy="1128712"/>
          </a:xfrm>
          <a:prstGeom prst="rect">
            <a:avLst/>
          </a:prstGeom>
          <a:gradFill>
            <a:gsLst>
              <a:gs pos="2083">
                <a:srgbClr val="C00000"/>
              </a:gs>
              <a:gs pos="100000">
                <a:srgbClr val="FF000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Rectangle 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05527" y="402113"/>
            <a:ext cx="4531787" cy="743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5753" tIns="47876" rIns="95753" bIns="47876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ru-RU"/>
            </a:defPPr>
            <a:lvl1pPr defTabSz="957040" eaLnBrk="0" hangingPunct="0">
              <a:defRPr sz="2100" i="1">
                <a:solidFill>
                  <a:srgbClr val="005DA3"/>
                </a:solidFill>
              </a:defRPr>
            </a:lvl1pPr>
          </a:lstStyle>
          <a:p>
            <a:r>
              <a:rPr lang="ru-RU" b="1" i="0" cap="all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7 ВОПРОСОВ</a:t>
            </a:r>
          </a:p>
          <a:p>
            <a:r>
              <a:rPr lang="ru-RU" b="1" i="0" cap="all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         И ответов</a:t>
            </a:r>
            <a:endParaRPr lang="ru-RU" b="1" i="0" cap="all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8" name="Picture 91" descr="D:\= МЕТИЗ\- Презентации\Корпоративная презентация\2014 corp\materials\2_o_komp_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7314" y="223838"/>
            <a:ext cx="3082699" cy="1128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AutoShape 6"/>
          <p:cNvSpPr>
            <a:spLocks noChangeArrowheads="1"/>
          </p:cNvSpPr>
          <p:nvPr/>
        </p:nvSpPr>
        <p:spPr bwMode="auto">
          <a:xfrm>
            <a:off x="2492738" y="537342"/>
            <a:ext cx="1781148" cy="536575"/>
          </a:xfrm>
          <a:prstGeom prst="roundRect">
            <a:avLst>
              <a:gd name="adj" fmla="val 4514"/>
            </a:avLst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6" tIns="45709" rIns="91416" bIns="45709" anchor="ctr"/>
          <a:lstStyle>
            <a:lvl1pPr eaLnBrk="0" hangingPunct="0">
              <a:spcBef>
                <a:spcPct val="20000"/>
              </a:spcBef>
              <a:defRPr sz="1400">
                <a:solidFill>
                  <a:srgbClr val="777777"/>
                </a:solidFill>
                <a:latin typeface="FS Severstal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§"/>
              <a:defRPr sz="1200">
                <a:solidFill>
                  <a:srgbClr val="777777"/>
                </a:solidFill>
                <a:latin typeface="FS Severstal"/>
              </a:defRPr>
            </a:lvl2pPr>
            <a:lvl3pPr marL="1143000" indent="-228600" eaLnBrk="0" hangingPunct="0">
              <a:spcBef>
                <a:spcPct val="20000"/>
              </a:spcBef>
              <a:buFont typeface="FS Severstal"/>
              <a:buChar char="&gt;"/>
              <a:defRPr sz="1200">
                <a:solidFill>
                  <a:srgbClr val="777777"/>
                </a:solidFill>
                <a:latin typeface="FS Severstal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200">
                <a:solidFill>
                  <a:srgbClr val="777777"/>
                </a:solidFill>
                <a:latin typeface="FS Severstal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200">
                <a:solidFill>
                  <a:srgbClr val="777777"/>
                </a:solidFill>
                <a:latin typeface="FS Severstal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777777"/>
                </a:solidFill>
                <a:latin typeface="FS Severstal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777777"/>
                </a:solidFill>
                <a:latin typeface="FS Severstal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777777"/>
                </a:solidFill>
                <a:latin typeface="FS Severstal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777777"/>
                </a:solidFill>
                <a:latin typeface="FS Severstal"/>
              </a:defRPr>
            </a:lvl9pPr>
          </a:lstStyle>
          <a:p>
            <a:pPr algn="ctr" fontAlgn="auto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defRPr/>
            </a:pPr>
            <a:r>
              <a:rPr lang="ru-RU" altLang="ru-RU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ГДЕ?</a:t>
            </a:r>
            <a:endParaRPr lang="en-US" altLang="ru-RU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Объект 4"/>
          <p:cNvSpPr txBox="1">
            <a:spLocks/>
          </p:cNvSpPr>
          <p:nvPr/>
        </p:nvSpPr>
        <p:spPr>
          <a:xfrm>
            <a:off x="7887929" y="258711"/>
            <a:ext cx="1958803" cy="1093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7740" tIns="48870" rIns="97740" bIns="48870">
            <a:spAutoFit/>
          </a:bodyPr>
          <a:lstStyle>
            <a:defPPr>
              <a:defRPr lang="ru-RU"/>
            </a:defPPr>
            <a:lvl1pPr>
              <a:defRPr sz="1700" i="1">
                <a:solidFill>
                  <a:srgbClr val="005DA3"/>
                </a:solidFill>
              </a:defRPr>
            </a:lvl1pPr>
          </a:lstStyle>
          <a:p>
            <a:pPr algn="ctr">
              <a:spcBef>
                <a:spcPts val="1000"/>
              </a:spcBef>
            </a:pPr>
            <a:r>
              <a:rPr lang="ru-RU" altLang="ru-RU" sz="1600" b="1" i="0" dirty="0" smtClean="0">
                <a:solidFill>
                  <a:srgbClr val="FF0000"/>
                </a:solidFill>
                <a:cs typeface="Arial" panose="020B0604020202020204" pitchFamily="34" charset="0"/>
              </a:rPr>
              <a:t>НА СУШЕ </a:t>
            </a:r>
          </a:p>
          <a:p>
            <a:pPr algn="ctr">
              <a:spcBef>
                <a:spcPts val="1000"/>
              </a:spcBef>
            </a:pPr>
            <a:r>
              <a:rPr lang="ru-RU" altLang="ru-RU" sz="1600" b="1" i="0" dirty="0" smtClean="0">
                <a:solidFill>
                  <a:srgbClr val="FF0000"/>
                </a:solidFill>
                <a:cs typeface="Arial" panose="020B0604020202020204" pitchFamily="34" charset="0"/>
              </a:rPr>
              <a:t>И </a:t>
            </a:r>
          </a:p>
          <a:p>
            <a:pPr algn="ctr">
              <a:spcBef>
                <a:spcPts val="1000"/>
              </a:spcBef>
            </a:pPr>
            <a:r>
              <a:rPr lang="ru-RU" altLang="ru-RU" sz="1600" b="1" i="0" dirty="0" smtClean="0">
                <a:solidFill>
                  <a:srgbClr val="FF0000"/>
                </a:solidFill>
                <a:cs typeface="Arial" panose="020B0604020202020204" pitchFamily="34" charset="0"/>
              </a:rPr>
              <a:t>НА МОРЕ</a:t>
            </a:r>
            <a:endParaRPr lang="ru-RU" altLang="ru-RU" sz="1600" b="1" i="0" dirty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grpSp>
        <p:nvGrpSpPr>
          <p:cNvPr id="57" name="Группа 56"/>
          <p:cNvGrpSpPr/>
          <p:nvPr/>
        </p:nvGrpSpPr>
        <p:grpSpPr>
          <a:xfrm>
            <a:off x="2602644" y="3150227"/>
            <a:ext cx="7758725" cy="3716237"/>
            <a:chOff x="1209725" y="635758"/>
            <a:chExt cx="9659566" cy="5620580"/>
          </a:xfrm>
        </p:grpSpPr>
        <p:sp>
          <p:nvSpPr>
            <p:cNvPr id="58" name="Rectangle 2"/>
            <p:cNvSpPr>
              <a:spLocks noChangeArrowheads="1"/>
            </p:cNvSpPr>
            <p:nvPr/>
          </p:nvSpPr>
          <p:spPr bwMode="auto">
            <a:xfrm>
              <a:off x="4537296" y="3463538"/>
              <a:ext cx="170520" cy="276999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endParaRPr lang="ru-RU" b="1" dirty="0">
                <a:latin typeface="Calibri" panose="020F0502020204030204" pitchFamily="34" charset="0"/>
              </a:endParaRPr>
            </a:p>
          </p:txBody>
        </p:sp>
        <p:sp>
          <p:nvSpPr>
            <p:cNvPr id="59" name="Line 3"/>
            <p:cNvSpPr>
              <a:spLocks noChangeShapeType="1"/>
            </p:cNvSpPr>
            <p:nvPr/>
          </p:nvSpPr>
          <p:spPr bwMode="auto">
            <a:xfrm flipV="1">
              <a:off x="2013439" y="3716338"/>
              <a:ext cx="6087208" cy="3016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b="1" dirty="0">
                <a:latin typeface="Calibri" panose="020F0502020204030204" pitchFamily="34" charset="0"/>
              </a:endParaRPr>
            </a:p>
          </p:txBody>
        </p:sp>
        <p:sp>
          <p:nvSpPr>
            <p:cNvPr id="60" name="Line 4"/>
            <p:cNvSpPr>
              <a:spLocks noChangeShapeType="1"/>
            </p:cNvSpPr>
            <p:nvPr/>
          </p:nvSpPr>
          <p:spPr bwMode="auto">
            <a:xfrm flipH="1" flipV="1">
              <a:off x="4422531" y="1276350"/>
              <a:ext cx="4397" cy="497998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b="1" dirty="0">
                <a:latin typeface="Calibri" panose="020F0502020204030204" pitchFamily="34" charset="0"/>
              </a:endParaRPr>
            </a:p>
          </p:txBody>
        </p:sp>
        <p:sp>
          <p:nvSpPr>
            <p:cNvPr id="61" name="Text Box 5"/>
            <p:cNvSpPr txBox="1">
              <a:spLocks noChangeArrowheads="1"/>
            </p:cNvSpPr>
            <p:nvPr/>
          </p:nvSpPr>
          <p:spPr bwMode="auto">
            <a:xfrm rot="16200000">
              <a:off x="94837" y="1806135"/>
              <a:ext cx="2782517" cy="498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17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17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17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17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17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</a:rPr>
                <a:t>Специальные</a:t>
              </a:r>
              <a:endParaRPr lang="it-IT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2" name="Text Box 6"/>
            <p:cNvSpPr txBox="1">
              <a:spLocks noChangeArrowheads="1"/>
            </p:cNvSpPr>
            <p:nvPr/>
          </p:nvSpPr>
          <p:spPr bwMode="auto">
            <a:xfrm rot="16200000">
              <a:off x="53854" y="4602332"/>
              <a:ext cx="2809877" cy="498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17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17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17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17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17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</a:rPr>
                <a:t>Стандартные</a:t>
              </a:r>
              <a:r>
                <a:rPr lang="it-IT" sz="2000" b="1" dirty="0">
                  <a:solidFill>
                    <a:schemeClr val="bg2">
                      <a:lumMod val="50000"/>
                    </a:schemeClr>
                  </a:solidFill>
                  <a:latin typeface="Calibri" panose="020F0502020204030204" pitchFamily="34" charset="0"/>
                </a:rPr>
                <a:t> </a:t>
              </a:r>
            </a:p>
          </p:txBody>
        </p:sp>
        <p:sp>
          <p:nvSpPr>
            <p:cNvPr id="63" name="Text Box 7"/>
            <p:cNvSpPr txBox="1">
              <a:spLocks noChangeArrowheads="1"/>
            </p:cNvSpPr>
            <p:nvPr/>
          </p:nvSpPr>
          <p:spPr bwMode="auto">
            <a:xfrm>
              <a:off x="2276537" y="635758"/>
              <a:ext cx="2272725" cy="10706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17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17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17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17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17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ts val="600"/>
                </a:spcBef>
              </a:pPr>
              <a:r>
                <a:rPr lang="ru-RU" sz="2000" b="1" dirty="0">
                  <a:solidFill>
                    <a:schemeClr val="bg2">
                      <a:lumMod val="50000"/>
                    </a:schemeClr>
                  </a:solidFill>
                  <a:latin typeface="Calibri" panose="020F0502020204030204" pitchFamily="34" charset="0"/>
                </a:rPr>
                <a:t>Статическое применение</a:t>
              </a:r>
              <a:r>
                <a:rPr lang="it-IT" sz="2000" b="1" dirty="0">
                  <a:solidFill>
                    <a:schemeClr val="bg2">
                      <a:lumMod val="50000"/>
                    </a:schemeClr>
                  </a:solidFill>
                  <a:latin typeface="Calibri" panose="020F0502020204030204" pitchFamily="34" charset="0"/>
                </a:rPr>
                <a:t> </a:t>
              </a:r>
            </a:p>
          </p:txBody>
        </p:sp>
        <p:sp>
          <p:nvSpPr>
            <p:cNvPr id="64" name="Text Box 8"/>
            <p:cNvSpPr txBox="1">
              <a:spLocks noChangeArrowheads="1"/>
            </p:cNvSpPr>
            <p:nvPr/>
          </p:nvSpPr>
          <p:spPr bwMode="auto">
            <a:xfrm>
              <a:off x="4894852" y="741033"/>
              <a:ext cx="5974439" cy="6051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17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17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17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17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17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sz="2000" b="1" dirty="0">
                  <a:solidFill>
                    <a:schemeClr val="bg2">
                      <a:lumMod val="50000"/>
                    </a:schemeClr>
                  </a:solidFill>
                  <a:latin typeface="Calibri" panose="020F0502020204030204" pitchFamily="34" charset="0"/>
                </a:rPr>
                <a:t>Динамическое применение</a:t>
              </a:r>
              <a:endParaRPr lang="it-IT" sz="20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5" name="AutoShape 9"/>
            <p:cNvSpPr>
              <a:spLocks noChangeArrowheads="1"/>
            </p:cNvSpPr>
            <p:nvPr/>
          </p:nvSpPr>
          <p:spPr bwMode="auto">
            <a:xfrm>
              <a:off x="4305300" y="1554163"/>
              <a:ext cx="2341690" cy="285750"/>
            </a:xfrm>
            <a:prstGeom prst="flowChartAlternateProcess">
              <a:avLst/>
            </a:prstGeom>
            <a:solidFill>
              <a:srgbClr val="0070C0"/>
            </a:solidFill>
            <a:ln w="12700">
              <a:solidFill>
                <a:schemeClr val="bg1">
                  <a:lumMod val="85000"/>
                </a:scheme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it-IT" b="1" dirty="0">
                  <a:solidFill>
                    <a:schemeClr val="bg1"/>
                  </a:solidFill>
                  <a:latin typeface="Calibri" panose="020F0502020204030204" pitchFamily="34" charset="0"/>
                </a:rPr>
                <a:t>   </a:t>
              </a:r>
              <a:r>
                <a:rPr lang="ru-RU" b="1" dirty="0">
                  <a:solidFill>
                    <a:schemeClr val="bg1"/>
                  </a:solidFill>
                  <a:latin typeface="Calibri" panose="020F0502020204030204" pitchFamily="34" charset="0"/>
                </a:rPr>
                <a:t>Канатные дороги</a:t>
              </a:r>
              <a:endParaRPr lang="it-IT" b="1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6" name="AutoShape 10"/>
            <p:cNvSpPr>
              <a:spLocks noChangeArrowheads="1"/>
            </p:cNvSpPr>
            <p:nvPr/>
          </p:nvSpPr>
          <p:spPr bwMode="auto">
            <a:xfrm>
              <a:off x="2501413" y="2089151"/>
              <a:ext cx="1802423" cy="619125"/>
            </a:xfrm>
            <a:prstGeom prst="flowChartAlternateProcess">
              <a:avLst/>
            </a:prstGeom>
            <a:solidFill>
              <a:srgbClr val="005392"/>
            </a:solidFill>
            <a:ln w="12700">
              <a:solidFill>
                <a:srgbClr val="00539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r>
                <a:rPr lang="ru-RU" b="1" dirty="0">
                  <a:solidFill>
                    <a:schemeClr val="bg1"/>
                  </a:solidFill>
                  <a:latin typeface="Calibri" panose="020F0502020204030204" pitchFamily="34" charset="0"/>
                </a:rPr>
                <a:t>Подвесные конструкции</a:t>
              </a:r>
              <a:endParaRPr lang="it-IT" b="1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7" name="AutoShape 12"/>
            <p:cNvSpPr>
              <a:spLocks noChangeArrowheads="1"/>
            </p:cNvSpPr>
            <p:nvPr/>
          </p:nvSpPr>
          <p:spPr bwMode="auto">
            <a:xfrm>
              <a:off x="1957756" y="4214737"/>
              <a:ext cx="1562100" cy="928687"/>
            </a:xfrm>
            <a:prstGeom prst="flowChartAlternateProcess">
              <a:avLst/>
            </a:prstGeom>
            <a:solidFill>
              <a:srgbClr val="005392"/>
            </a:solidFill>
            <a:ln w="12700">
              <a:solidFill>
                <a:srgbClr val="00539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ru-RU" b="1" dirty="0">
                  <a:solidFill>
                    <a:schemeClr val="bg1"/>
                  </a:solidFill>
                  <a:latin typeface="Calibri" panose="020F0502020204030204" pitchFamily="34" charset="0"/>
                </a:rPr>
                <a:t>Мосты</a:t>
              </a:r>
              <a:r>
                <a:rPr lang="it-IT" b="1" dirty="0">
                  <a:solidFill>
                    <a:schemeClr val="bg1"/>
                  </a:solidFill>
                  <a:latin typeface="Calibri" panose="020F0502020204030204" pitchFamily="34" charset="0"/>
                </a:rPr>
                <a:t> </a:t>
              </a:r>
            </a:p>
          </p:txBody>
        </p:sp>
        <p:sp>
          <p:nvSpPr>
            <p:cNvPr id="68" name="AutoShape 16"/>
            <p:cNvSpPr>
              <a:spLocks noChangeArrowheads="1"/>
            </p:cNvSpPr>
            <p:nvPr/>
          </p:nvSpPr>
          <p:spPr bwMode="auto">
            <a:xfrm>
              <a:off x="6148003" y="4237302"/>
              <a:ext cx="2142644" cy="1920875"/>
            </a:xfrm>
            <a:prstGeom prst="flowChartAlternateProcess">
              <a:avLst/>
            </a:prstGeom>
            <a:solidFill>
              <a:srgbClr val="0070C0"/>
            </a:solidFill>
            <a:ln w="12700">
              <a:solidFill>
                <a:schemeClr val="bg1">
                  <a:lumMod val="85000"/>
                </a:scheme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ru-RU" b="1" dirty="0" smtClean="0">
                  <a:solidFill>
                    <a:schemeClr val="bg1"/>
                  </a:solidFill>
                  <a:latin typeface="Calibri" panose="020F0502020204030204" pitchFamily="34" charset="0"/>
                </a:rPr>
                <a:t>Стандартный </a:t>
              </a:r>
            </a:p>
            <a:p>
              <a:pPr algn="ctr"/>
              <a:r>
                <a:rPr lang="ru-RU" b="1" dirty="0" smtClean="0">
                  <a:solidFill>
                    <a:schemeClr val="bg1"/>
                  </a:solidFill>
                  <a:latin typeface="Calibri" panose="020F0502020204030204" pitchFamily="34" charset="0"/>
                </a:rPr>
                <a:t>подъем</a:t>
              </a:r>
              <a:endParaRPr lang="it-IT" b="1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9" name="AutoShape 17"/>
            <p:cNvSpPr>
              <a:spLocks noChangeArrowheads="1"/>
            </p:cNvSpPr>
            <p:nvPr/>
          </p:nvSpPr>
          <p:spPr bwMode="auto">
            <a:xfrm>
              <a:off x="4529504" y="1835151"/>
              <a:ext cx="2689821" cy="284163"/>
            </a:xfrm>
            <a:prstGeom prst="flowChartAlternateProcess">
              <a:avLst/>
            </a:prstGeom>
            <a:solidFill>
              <a:srgbClr val="FF0000"/>
            </a:solidFill>
            <a:ln w="12700">
              <a:solidFill>
                <a:schemeClr val="bg1">
                  <a:lumMod val="85000"/>
                </a:scheme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ru-RU" b="1" dirty="0">
                  <a:solidFill>
                    <a:schemeClr val="bg1"/>
                  </a:solidFill>
                  <a:latin typeface="Calibri" panose="020F0502020204030204" pitchFamily="34" charset="0"/>
                </a:rPr>
                <a:t>Шельфовые платформы</a:t>
              </a:r>
              <a:endParaRPr lang="it-IT" b="1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0" name="AutoShape 26"/>
            <p:cNvSpPr>
              <a:spLocks noChangeArrowheads="1"/>
            </p:cNvSpPr>
            <p:nvPr/>
          </p:nvSpPr>
          <p:spPr bwMode="auto">
            <a:xfrm>
              <a:off x="4592516" y="5283200"/>
              <a:ext cx="1884485" cy="712788"/>
            </a:xfrm>
            <a:prstGeom prst="flowChartAlternateProcess">
              <a:avLst/>
            </a:prstGeom>
            <a:solidFill>
              <a:srgbClr val="0070C0"/>
            </a:solidFill>
            <a:ln w="12700">
              <a:solidFill>
                <a:schemeClr val="bg1">
                  <a:lumMod val="85000"/>
                </a:scheme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/>
            <a:p>
              <a:r>
                <a:rPr lang="ru-RU" b="1" dirty="0">
                  <a:solidFill>
                    <a:schemeClr val="bg1"/>
                  </a:solidFill>
                  <a:latin typeface="Calibri" panose="020F0502020204030204" pitchFamily="34" charset="0"/>
                </a:rPr>
                <a:t>Лифты</a:t>
              </a:r>
              <a:endParaRPr lang="it-IT" b="1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1" name="AutoShape 30"/>
            <p:cNvSpPr>
              <a:spLocks noChangeArrowheads="1"/>
            </p:cNvSpPr>
            <p:nvPr/>
          </p:nvSpPr>
          <p:spPr bwMode="auto">
            <a:xfrm>
              <a:off x="5146431" y="2133600"/>
              <a:ext cx="1752600" cy="723900"/>
            </a:xfrm>
            <a:prstGeom prst="flowChartAlternateProcess">
              <a:avLst/>
            </a:prstGeom>
            <a:solidFill>
              <a:srgbClr val="FF0000"/>
            </a:solidFill>
            <a:ln w="12700">
              <a:solidFill>
                <a:schemeClr val="bg1">
                  <a:lumMod val="85000"/>
                </a:scheme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r>
                <a:rPr lang="ru-RU" b="1" dirty="0">
                  <a:solidFill>
                    <a:schemeClr val="bg1"/>
                  </a:solidFill>
                  <a:latin typeface="Calibri" panose="020F0502020204030204" pitchFamily="34" charset="0"/>
                </a:rPr>
                <a:t>Специальный подъем</a:t>
              </a:r>
              <a:endParaRPr lang="it-IT" b="1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2" name="AutoShape 31"/>
            <p:cNvSpPr>
              <a:spLocks noChangeArrowheads="1"/>
            </p:cNvSpPr>
            <p:nvPr/>
          </p:nvSpPr>
          <p:spPr bwMode="auto">
            <a:xfrm>
              <a:off x="5583116" y="2833688"/>
              <a:ext cx="2864074" cy="379412"/>
            </a:xfrm>
            <a:prstGeom prst="flowChartAlternateProcess">
              <a:avLst/>
            </a:prstGeom>
            <a:solidFill>
              <a:srgbClr val="0070C0"/>
            </a:solidFill>
            <a:ln w="12700">
              <a:solidFill>
                <a:schemeClr val="bg1">
                  <a:lumMod val="85000"/>
                </a:scheme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it-IT" b="1" dirty="0">
                  <a:solidFill>
                    <a:schemeClr val="bg1"/>
                  </a:solidFill>
                  <a:latin typeface="Calibri" panose="020F0502020204030204" pitchFamily="34" charset="0"/>
                </a:rPr>
                <a:t> </a:t>
              </a:r>
              <a:r>
                <a:rPr lang="ru-RU" b="1" dirty="0">
                  <a:solidFill>
                    <a:schemeClr val="bg1"/>
                  </a:solidFill>
                  <a:latin typeface="Calibri" panose="020F0502020204030204" pitchFamily="34" charset="0"/>
                </a:rPr>
                <a:t>Канаты для алмазных пил</a:t>
              </a:r>
              <a:endParaRPr lang="it-IT" b="1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3" name="AutoShape 32"/>
            <p:cNvSpPr>
              <a:spLocks noChangeArrowheads="1"/>
            </p:cNvSpPr>
            <p:nvPr/>
          </p:nvSpPr>
          <p:spPr bwMode="auto">
            <a:xfrm>
              <a:off x="2601493" y="5113598"/>
              <a:ext cx="2101362" cy="882390"/>
            </a:xfrm>
            <a:prstGeom prst="flowChartAlternateProcess">
              <a:avLst/>
            </a:prstGeom>
            <a:solidFill>
              <a:srgbClr val="FF0000"/>
            </a:solidFill>
            <a:ln w="12700">
              <a:solidFill>
                <a:schemeClr val="bg1">
                  <a:lumMod val="85000"/>
                </a:scheme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r>
                <a:rPr lang="ru-RU" b="1" dirty="0">
                  <a:solidFill>
                    <a:schemeClr val="bg1"/>
                  </a:solidFill>
                  <a:latin typeface="Calibri" panose="020F0502020204030204" pitchFamily="34" charset="0"/>
                </a:rPr>
                <a:t>Грузоподъемные комплектующие</a:t>
              </a:r>
              <a:r>
                <a:rPr lang="it-IT" b="1" dirty="0">
                  <a:solidFill>
                    <a:schemeClr val="bg1"/>
                  </a:solidFill>
                  <a:latin typeface="Calibri" panose="020F0502020204030204" pitchFamily="34" charset="0"/>
                </a:rPr>
                <a:t>  </a:t>
              </a:r>
            </a:p>
          </p:txBody>
        </p:sp>
        <p:sp>
          <p:nvSpPr>
            <p:cNvPr id="74" name="AutoShape 15"/>
            <p:cNvSpPr>
              <a:spLocks noChangeArrowheads="1"/>
            </p:cNvSpPr>
            <p:nvPr/>
          </p:nvSpPr>
          <p:spPr bwMode="auto">
            <a:xfrm>
              <a:off x="5146431" y="3167520"/>
              <a:ext cx="1905000" cy="1767453"/>
            </a:xfrm>
            <a:prstGeom prst="flowChartAlternateProcess">
              <a:avLst/>
            </a:prstGeom>
            <a:solidFill>
              <a:srgbClr val="0070C0"/>
            </a:solidFill>
            <a:ln w="12700">
              <a:solidFill>
                <a:schemeClr val="bg1">
                  <a:lumMod val="85000"/>
                </a:schemeClr>
              </a:solidFill>
              <a:miter lim="800000"/>
              <a:headEnd/>
              <a:tailEnd/>
            </a:ln>
          </p:spPr>
          <p:txBody>
            <a:bodyPr anchor="ctr" anchorCtr="1"/>
            <a:lstStyle/>
            <a:p>
              <a:pPr algn="ctr"/>
              <a:r>
                <a:rPr lang="ru-RU" b="1" dirty="0">
                  <a:solidFill>
                    <a:schemeClr val="bg1"/>
                  </a:solidFill>
                  <a:latin typeface="Calibri" panose="020F0502020204030204" pitchFamily="34" charset="0"/>
                </a:rPr>
                <a:t>Добыча </a:t>
              </a:r>
              <a:r>
                <a:rPr lang="ru-RU" b="1" dirty="0" smtClean="0">
                  <a:solidFill>
                    <a:schemeClr val="bg1"/>
                  </a:solidFill>
                  <a:latin typeface="Calibri" panose="020F0502020204030204" pitchFamily="34" charset="0"/>
                </a:rPr>
                <a:t>  полезных     ископаемых</a:t>
              </a:r>
              <a:endParaRPr lang="it-IT" b="1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5" name="AutoShape 11"/>
            <p:cNvSpPr>
              <a:spLocks noChangeArrowheads="1"/>
            </p:cNvSpPr>
            <p:nvPr/>
          </p:nvSpPr>
          <p:spPr bwMode="auto">
            <a:xfrm>
              <a:off x="3248892" y="4216821"/>
              <a:ext cx="1562100" cy="944563"/>
            </a:xfrm>
            <a:prstGeom prst="flowChartAlternateProcess">
              <a:avLst/>
            </a:prstGeom>
            <a:solidFill>
              <a:srgbClr val="0070C0"/>
            </a:solidFill>
            <a:ln w="12700">
              <a:solidFill>
                <a:schemeClr val="bg1">
                  <a:lumMod val="85000"/>
                </a:scheme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ru-RU" b="1" dirty="0" smtClean="0">
                  <a:solidFill>
                    <a:schemeClr val="bg1"/>
                  </a:solidFill>
                  <a:latin typeface="Calibri" panose="020F0502020204030204" pitchFamily="34" charset="0"/>
                </a:rPr>
                <a:t>  ЛЭП</a:t>
              </a:r>
              <a:endParaRPr lang="it-IT" b="1" dirty="0">
                <a:latin typeface="Calibri" panose="020F0502020204030204" pitchFamily="34" charset="0"/>
              </a:endParaRPr>
            </a:p>
          </p:txBody>
        </p:sp>
        <p:sp>
          <p:nvSpPr>
            <p:cNvPr id="76" name="AutoShape 27"/>
            <p:cNvSpPr>
              <a:spLocks noChangeArrowheads="1"/>
            </p:cNvSpPr>
            <p:nvPr/>
          </p:nvSpPr>
          <p:spPr bwMode="auto">
            <a:xfrm>
              <a:off x="4117778" y="4524796"/>
              <a:ext cx="1031631" cy="636587"/>
            </a:xfrm>
            <a:prstGeom prst="flowChartAlternateProcess">
              <a:avLst/>
            </a:prstGeom>
            <a:solidFill>
              <a:srgbClr val="0070C0"/>
            </a:solidFill>
            <a:ln w="12700">
              <a:solidFill>
                <a:schemeClr val="bg1">
                  <a:lumMod val="85000"/>
                </a:scheme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r>
                <a:rPr lang="ru-RU" b="1" dirty="0">
                  <a:solidFill>
                    <a:schemeClr val="bg1"/>
                  </a:solidFill>
                  <a:latin typeface="Calibri" panose="020F0502020204030204" pitchFamily="34" charset="0"/>
                </a:rPr>
                <a:t>Ловля рыбы</a:t>
              </a:r>
              <a:endParaRPr lang="it-IT" b="1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7" name="AutoShape 13"/>
            <p:cNvSpPr>
              <a:spLocks noChangeArrowheads="1"/>
            </p:cNvSpPr>
            <p:nvPr/>
          </p:nvSpPr>
          <p:spPr bwMode="auto">
            <a:xfrm>
              <a:off x="3519856" y="3417372"/>
              <a:ext cx="1770178" cy="923925"/>
            </a:xfrm>
            <a:prstGeom prst="flowChartAlternateProcess">
              <a:avLst/>
            </a:prstGeom>
            <a:solidFill>
              <a:srgbClr val="FF0000"/>
            </a:solidFill>
            <a:ln w="19050">
              <a:solidFill>
                <a:schemeClr val="bg1">
                  <a:lumMod val="85000"/>
                </a:scheme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ru-RU" b="1" dirty="0">
                  <a:solidFill>
                    <a:schemeClr val="bg1"/>
                  </a:solidFill>
                  <a:latin typeface="Calibri" panose="020F0502020204030204" pitchFamily="34" charset="0"/>
                </a:rPr>
                <a:t>Нефтедобыча</a:t>
              </a:r>
              <a:endParaRPr lang="it-IT" b="1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8" name="AutoShape 25"/>
            <p:cNvSpPr>
              <a:spLocks noChangeArrowheads="1"/>
            </p:cNvSpPr>
            <p:nvPr/>
          </p:nvSpPr>
          <p:spPr bwMode="auto">
            <a:xfrm>
              <a:off x="2501413" y="3446462"/>
              <a:ext cx="1103497" cy="569913"/>
            </a:xfrm>
            <a:prstGeom prst="flowChartAlternateProcess">
              <a:avLst/>
            </a:prstGeom>
            <a:solidFill>
              <a:srgbClr val="FF0000"/>
            </a:solidFill>
            <a:ln w="19050">
              <a:solidFill>
                <a:schemeClr val="bg1">
                  <a:lumMod val="85000"/>
                </a:scheme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b="1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  <a:p>
              <a:r>
                <a:rPr lang="ru-RU" b="1" dirty="0" smtClean="0">
                  <a:solidFill>
                    <a:schemeClr val="bg1"/>
                  </a:solidFill>
                  <a:latin typeface="Calibri" panose="020F0502020204030204" pitchFamily="34" charset="0"/>
                </a:rPr>
                <a:t>Якорные</a:t>
              </a:r>
              <a:endParaRPr lang="it-IT" b="1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  <a:p>
              <a:endParaRPr lang="it-IT" b="1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</p:grp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75" y="1440391"/>
            <a:ext cx="9853107" cy="1804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0942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" y="1334205"/>
            <a:ext cx="9905999" cy="5067299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604CD-AEEF-4C65-A6FE-F1192A14FB4E}" type="slidenum">
              <a:rPr lang="en-GB" smtClean="0"/>
              <a:pPr/>
              <a:t>5</a:t>
            </a:fld>
            <a:endParaRPr lang="en-GB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239051" y="209550"/>
            <a:ext cx="4222881" cy="9032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204D84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2000" dirty="0" smtClean="0">
                <a:solidFill>
                  <a:schemeClr val="bg1"/>
                </a:solidFill>
                <a:latin typeface="Arial"/>
              </a:rPr>
              <a:t>ПРИМЕРЫ ИСПОЛЬЗОВАНИЯ</a:t>
            </a:r>
          </a:p>
        </p:txBody>
      </p:sp>
      <p:sp>
        <p:nvSpPr>
          <p:cNvPr id="9" name="AutoShape 15"/>
          <p:cNvSpPr>
            <a:spLocks noChangeArrowheads="1"/>
          </p:cNvSpPr>
          <p:nvPr/>
        </p:nvSpPr>
        <p:spPr bwMode="auto">
          <a:xfrm>
            <a:off x="3602965" y="826294"/>
            <a:ext cx="6084623" cy="1944687"/>
          </a:xfrm>
          <a:prstGeom prst="homePlate">
            <a:avLst>
              <a:gd name="adj" fmla="val 51292"/>
            </a:avLst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defTabSz="638175" eaLnBrk="0" hangingPunct="0">
              <a:spcBef>
                <a:spcPct val="20000"/>
              </a:spcBef>
              <a:defRPr sz="1400">
                <a:solidFill>
                  <a:srgbClr val="777777"/>
                </a:solidFill>
                <a:latin typeface="Arial" charset="0"/>
              </a:defRPr>
            </a:lvl1pPr>
            <a:lvl2pPr marL="742950" indent="-285750" defTabSz="638175" eaLnBrk="0" hangingPunct="0">
              <a:spcBef>
                <a:spcPct val="20000"/>
              </a:spcBef>
              <a:buFont typeface="Wingdings" pitchFamily="2" charset="2"/>
              <a:buChar char="§"/>
              <a:defRPr sz="1400">
                <a:solidFill>
                  <a:srgbClr val="777777"/>
                </a:solidFill>
                <a:latin typeface="Arial" charset="0"/>
              </a:defRPr>
            </a:lvl2pPr>
            <a:lvl3pPr marL="1143000" indent="-228600" defTabSz="638175" eaLnBrk="0" hangingPunct="0">
              <a:spcBef>
                <a:spcPct val="20000"/>
              </a:spcBef>
              <a:buFont typeface="Arial" charset="0"/>
              <a:buChar char="&gt;"/>
              <a:defRPr sz="1400">
                <a:solidFill>
                  <a:srgbClr val="777777"/>
                </a:solidFill>
                <a:latin typeface="Arial" charset="0"/>
              </a:defRPr>
            </a:lvl3pPr>
            <a:lvl4pPr marL="1600200" indent="-228600" defTabSz="638175" eaLnBrk="0" hangingPunct="0">
              <a:spcBef>
                <a:spcPct val="20000"/>
              </a:spcBef>
              <a:buChar char="–"/>
              <a:defRPr sz="1200">
                <a:solidFill>
                  <a:schemeClr val="bg2"/>
                </a:solidFill>
                <a:latin typeface="FS Severstal" pitchFamily="2" charset="0"/>
              </a:defRPr>
            </a:lvl4pPr>
            <a:lvl5pPr marL="2057400" indent="-228600" defTabSz="638175" eaLnBrk="0" hangingPunct="0">
              <a:spcBef>
                <a:spcPct val="20000"/>
              </a:spcBef>
              <a:buChar char="•"/>
              <a:defRPr sz="1200">
                <a:solidFill>
                  <a:schemeClr val="bg2"/>
                </a:solidFill>
                <a:latin typeface="FS Severstal" pitchFamily="2" charset="0"/>
              </a:defRPr>
            </a:lvl5pPr>
            <a:lvl6pPr marL="2514600" indent="-228600" defTabSz="638175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>
                <a:solidFill>
                  <a:schemeClr val="bg2"/>
                </a:solidFill>
                <a:latin typeface="FS Severstal" pitchFamily="2" charset="0"/>
              </a:defRPr>
            </a:lvl6pPr>
            <a:lvl7pPr marL="2971800" indent="-228600" defTabSz="638175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>
                <a:solidFill>
                  <a:schemeClr val="bg2"/>
                </a:solidFill>
                <a:latin typeface="FS Severstal" pitchFamily="2" charset="0"/>
              </a:defRPr>
            </a:lvl7pPr>
            <a:lvl8pPr marL="3429000" indent="-228600" defTabSz="638175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>
                <a:solidFill>
                  <a:schemeClr val="bg2"/>
                </a:solidFill>
                <a:latin typeface="FS Severstal" pitchFamily="2" charset="0"/>
              </a:defRPr>
            </a:lvl8pPr>
            <a:lvl9pPr marL="3886200" indent="-228600" defTabSz="638175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>
                <a:solidFill>
                  <a:schemeClr val="bg2"/>
                </a:solidFill>
                <a:latin typeface="FS Severstal" pitchFamily="2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endParaRPr lang="ru-RU" altLang="ru-RU" sz="1700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427368" y="1416296"/>
            <a:ext cx="626022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altLang="ru-RU" sz="1400" b="1" dirty="0">
                <a:solidFill>
                  <a:srgbClr val="FF0000"/>
                </a:solidFill>
                <a:cs typeface="Arial" panose="020B0604020202020204" pitchFamily="34" charset="0"/>
              </a:rPr>
              <a:t>Канаты для технологического бурения</a:t>
            </a:r>
            <a:r>
              <a:rPr lang="it-IT" altLang="ru-RU" sz="14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endParaRPr lang="ru-RU" altLang="ru-RU" sz="1400" b="1" dirty="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 marL="342900" indent="-342900">
              <a:buFontTx/>
              <a:buAutoNum type="arabicParenR"/>
              <a:defRPr/>
            </a:pPr>
            <a:r>
              <a:rPr lang="ru-RU" altLang="ru-RU" sz="1400" dirty="0">
                <a:solidFill>
                  <a:srgbClr val="204D84"/>
                </a:solidFill>
                <a:cs typeface="Arial" panose="020B0604020202020204" pitchFamily="34" charset="0"/>
              </a:rPr>
              <a:t>Канаты направляющих верхнего привода установки </a:t>
            </a:r>
            <a:r>
              <a:rPr lang="en-US" altLang="ru-RU" sz="1400" dirty="0" smtClean="0">
                <a:solidFill>
                  <a:srgbClr val="204D84"/>
                </a:solidFill>
                <a:cs typeface="Arial" panose="020B0604020202020204" pitchFamily="34" charset="0"/>
              </a:rPr>
              <a:t>(</a:t>
            </a:r>
            <a:r>
              <a:rPr lang="en-US" altLang="ru-RU" sz="1400" dirty="0" err="1" smtClean="0">
                <a:solidFill>
                  <a:srgbClr val="204D84"/>
                </a:solidFill>
                <a:cs typeface="Arial" panose="020B0604020202020204" pitchFamily="34" charset="0"/>
              </a:rPr>
              <a:t>Tuy</a:t>
            </a:r>
            <a:r>
              <a:rPr lang="en-US" altLang="ru-RU" sz="1400" dirty="0" smtClean="0">
                <a:solidFill>
                  <a:srgbClr val="204D84"/>
                </a:solidFill>
                <a:cs typeface="Arial" panose="020B0604020202020204" pitchFamily="34" charset="0"/>
              </a:rPr>
              <a:t> lines </a:t>
            </a:r>
            <a:r>
              <a:rPr lang="en-US" altLang="ru-RU" sz="1400" dirty="0" err="1" smtClean="0">
                <a:solidFill>
                  <a:srgbClr val="204D84"/>
                </a:solidFill>
                <a:cs typeface="Arial" panose="020B0604020202020204" pitchFamily="34" charset="0"/>
              </a:rPr>
              <a:t>Canrig</a:t>
            </a:r>
            <a:r>
              <a:rPr lang="en-US" altLang="ru-RU" sz="1400" dirty="0" smtClean="0">
                <a:solidFill>
                  <a:srgbClr val="204D84"/>
                </a:solidFill>
                <a:cs typeface="Arial" panose="020B0604020202020204" pitchFamily="34" charset="0"/>
              </a:rPr>
              <a:t>, NOV, Tesco, </a:t>
            </a:r>
            <a:r>
              <a:rPr lang="en-US" altLang="ru-RU" sz="1400" dirty="0" err="1" smtClean="0">
                <a:solidFill>
                  <a:srgbClr val="204D84"/>
                </a:solidFill>
                <a:cs typeface="Arial" panose="020B0604020202020204" pitchFamily="34" charset="0"/>
              </a:rPr>
              <a:t>Bentec,ZJ,HH</a:t>
            </a:r>
            <a:r>
              <a:rPr lang="en-US" altLang="ru-RU" sz="1400" dirty="0" smtClean="0">
                <a:solidFill>
                  <a:srgbClr val="204D84"/>
                </a:solidFill>
                <a:cs typeface="Arial" panose="020B0604020202020204" pitchFamily="34" charset="0"/>
              </a:rPr>
              <a:t>)</a:t>
            </a:r>
          </a:p>
          <a:p>
            <a:pPr marL="342900" indent="-342900">
              <a:buFontTx/>
              <a:buAutoNum type="arabicParenR"/>
              <a:defRPr/>
            </a:pPr>
            <a:r>
              <a:rPr lang="ru-RU" altLang="ru-RU" sz="1400" dirty="0" smtClean="0">
                <a:solidFill>
                  <a:srgbClr val="204D84"/>
                </a:solidFill>
                <a:cs typeface="Arial" panose="020B0604020202020204" pitchFamily="34" charset="0"/>
              </a:rPr>
              <a:t>Канаты натяжения тележки верхнего привода</a:t>
            </a:r>
            <a:r>
              <a:rPr lang="en-US" altLang="ru-RU" sz="1400" dirty="0" smtClean="0">
                <a:solidFill>
                  <a:srgbClr val="204D84"/>
                </a:solidFill>
                <a:cs typeface="Arial" panose="020B0604020202020204" pitchFamily="34" charset="0"/>
              </a:rPr>
              <a:t> (</a:t>
            </a:r>
            <a:r>
              <a:rPr lang="en-US" altLang="ru-RU" sz="1400" dirty="0">
                <a:solidFill>
                  <a:srgbClr val="204D84"/>
                </a:solidFill>
                <a:cs typeface="Arial" panose="020B0604020202020204" pitchFamily="34" charset="0"/>
              </a:rPr>
              <a:t>Guy Lines </a:t>
            </a:r>
            <a:r>
              <a:rPr lang="en-US" altLang="ru-RU" sz="1400" dirty="0" err="1">
                <a:solidFill>
                  <a:srgbClr val="204D84"/>
                </a:solidFill>
                <a:cs typeface="Arial" panose="020B0604020202020204" pitchFamily="34" charset="0"/>
              </a:rPr>
              <a:t>Canrig</a:t>
            </a:r>
            <a:r>
              <a:rPr lang="en-US" altLang="ru-RU" sz="1400" dirty="0">
                <a:solidFill>
                  <a:srgbClr val="204D84"/>
                </a:solidFill>
                <a:cs typeface="Arial" panose="020B0604020202020204" pitchFamily="34" charset="0"/>
              </a:rPr>
              <a:t>, NOV, Tesco, </a:t>
            </a:r>
            <a:r>
              <a:rPr lang="en-US" altLang="ru-RU" sz="1400" dirty="0" err="1" smtClean="0">
                <a:solidFill>
                  <a:srgbClr val="204D84"/>
                </a:solidFill>
                <a:cs typeface="Arial" panose="020B0604020202020204" pitchFamily="34" charset="0"/>
              </a:rPr>
              <a:t>Bentec,ZJ,HH</a:t>
            </a:r>
            <a:r>
              <a:rPr lang="en-US" altLang="ru-RU" sz="1400" dirty="0" smtClean="0">
                <a:solidFill>
                  <a:srgbClr val="204D84"/>
                </a:solidFill>
                <a:cs typeface="Arial" panose="020B0604020202020204" pitchFamily="34" charset="0"/>
              </a:rPr>
              <a:t>)</a:t>
            </a:r>
            <a:endParaRPr lang="ru-RU" altLang="ru-RU" sz="1400" dirty="0">
              <a:solidFill>
                <a:srgbClr val="204D84"/>
              </a:solidFill>
              <a:cs typeface="Arial" panose="020B0604020202020204" pitchFamily="34" charset="0"/>
            </a:endParaRPr>
          </a:p>
          <a:p>
            <a:pPr marL="342900" indent="-342900">
              <a:buFontTx/>
              <a:buAutoNum type="arabicParenR"/>
              <a:defRPr/>
            </a:pPr>
            <a:r>
              <a:rPr lang="ru-RU" altLang="ru-RU" sz="1400" dirty="0">
                <a:solidFill>
                  <a:srgbClr val="204D84"/>
                </a:solidFill>
                <a:cs typeface="Arial" panose="020B0604020202020204" pitchFamily="34" charset="0"/>
              </a:rPr>
              <a:t>Канаты крон </a:t>
            </a:r>
            <a:r>
              <a:rPr lang="ru-RU" altLang="ru-RU" sz="1400" dirty="0" smtClean="0">
                <a:solidFill>
                  <a:srgbClr val="204D84"/>
                </a:solidFill>
                <a:cs typeface="Arial" panose="020B0604020202020204" pitchFamily="34" charset="0"/>
              </a:rPr>
              <a:t>блока</a:t>
            </a:r>
            <a:r>
              <a:rPr lang="en-US" altLang="ru-RU" sz="1400" dirty="0">
                <a:solidFill>
                  <a:srgbClr val="204D84"/>
                </a:solidFill>
                <a:cs typeface="Arial" panose="020B0604020202020204" pitchFamily="34" charset="0"/>
              </a:rPr>
              <a:t> </a:t>
            </a:r>
            <a:r>
              <a:rPr lang="en-US" altLang="ru-RU" sz="1400" dirty="0" smtClean="0">
                <a:solidFill>
                  <a:srgbClr val="204D84"/>
                </a:solidFill>
                <a:cs typeface="Arial" panose="020B0604020202020204" pitchFamily="34" charset="0"/>
              </a:rPr>
              <a:t>(NOV)</a:t>
            </a:r>
            <a:endParaRPr lang="ru-RU" altLang="ru-RU" sz="1400" dirty="0">
              <a:solidFill>
                <a:srgbClr val="204D84"/>
              </a:solidFill>
              <a:cs typeface="Arial" panose="020B0604020202020204" pitchFamily="34" charset="0"/>
            </a:endParaRPr>
          </a:p>
          <a:p>
            <a:pPr marL="342900" indent="-342900">
              <a:buFontTx/>
              <a:buAutoNum type="arabicParenR"/>
              <a:defRPr/>
            </a:pPr>
            <a:r>
              <a:rPr lang="ru-RU" altLang="ru-RU" sz="1400" dirty="0">
                <a:solidFill>
                  <a:srgbClr val="204D84"/>
                </a:solidFill>
                <a:cs typeface="Arial" panose="020B0604020202020204" pitchFamily="34" charset="0"/>
              </a:rPr>
              <a:t>Стропа кронблочной подвески верхнего привода </a:t>
            </a:r>
            <a:r>
              <a:rPr lang="en-US" altLang="ru-RU" sz="1400" dirty="0" smtClean="0">
                <a:solidFill>
                  <a:srgbClr val="204D84"/>
                </a:solidFill>
                <a:cs typeface="Arial" panose="020B0604020202020204" pitchFamily="34" charset="0"/>
              </a:rPr>
              <a:t>(</a:t>
            </a:r>
            <a:r>
              <a:rPr lang="en-US" altLang="ru-RU" sz="1400" dirty="0" err="1" smtClean="0">
                <a:solidFill>
                  <a:srgbClr val="204D84"/>
                </a:solidFill>
                <a:cs typeface="Arial" panose="020B0604020202020204" pitchFamily="34" charset="0"/>
              </a:rPr>
              <a:t>Canrig</a:t>
            </a:r>
            <a:r>
              <a:rPr lang="en-US" altLang="ru-RU" sz="1400" dirty="0">
                <a:solidFill>
                  <a:srgbClr val="204D84"/>
                </a:solidFill>
                <a:cs typeface="Arial" panose="020B0604020202020204" pitchFamily="34" charset="0"/>
              </a:rPr>
              <a:t>, NOV, Tesco, </a:t>
            </a:r>
            <a:r>
              <a:rPr lang="en-US" altLang="ru-RU" sz="1400" dirty="0" err="1">
                <a:solidFill>
                  <a:srgbClr val="204D84"/>
                </a:solidFill>
                <a:cs typeface="Arial" panose="020B0604020202020204" pitchFamily="34" charset="0"/>
              </a:rPr>
              <a:t>Bentec</a:t>
            </a:r>
            <a:r>
              <a:rPr lang="en-US" altLang="ru-RU" sz="1400" dirty="0">
                <a:solidFill>
                  <a:srgbClr val="204D84"/>
                </a:solidFill>
                <a:cs typeface="Arial" panose="020B0604020202020204" pitchFamily="34" charset="0"/>
              </a:rPr>
              <a:t> </a:t>
            </a:r>
            <a:r>
              <a:rPr lang="en-US" altLang="ru-RU" sz="1400" dirty="0" smtClean="0">
                <a:solidFill>
                  <a:srgbClr val="204D84"/>
                </a:solidFill>
                <a:cs typeface="Arial" panose="020B0604020202020204" pitchFamily="34" charset="0"/>
              </a:rPr>
              <a:t>,ZJ,HH)</a:t>
            </a:r>
          </a:p>
          <a:p>
            <a:pPr marL="342900" indent="-342900">
              <a:buFontTx/>
              <a:buAutoNum type="arabicParenR"/>
              <a:defRPr/>
            </a:pPr>
            <a:r>
              <a:rPr lang="ru-RU" altLang="ru-RU" sz="1400" dirty="0" smtClean="0">
                <a:solidFill>
                  <a:srgbClr val="204D84"/>
                </a:solidFill>
                <a:cs typeface="Arial" panose="020B0604020202020204" pitchFamily="34" charset="0"/>
              </a:rPr>
              <a:t>Канаты </a:t>
            </a:r>
            <a:r>
              <a:rPr lang="ru-RU" altLang="ru-RU" sz="1400" dirty="0">
                <a:solidFill>
                  <a:srgbClr val="204D84"/>
                </a:solidFill>
                <a:cs typeface="Arial" panose="020B0604020202020204" pitchFamily="34" charset="0"/>
              </a:rPr>
              <a:t>консольно-поворотного </a:t>
            </a:r>
            <a:r>
              <a:rPr lang="ru-RU" altLang="ru-RU" sz="1400" dirty="0" smtClean="0">
                <a:solidFill>
                  <a:srgbClr val="204D84"/>
                </a:solidFill>
                <a:cs typeface="Arial" panose="020B0604020202020204" pitchFamily="34" charset="0"/>
              </a:rPr>
              <a:t>крана</a:t>
            </a:r>
            <a:r>
              <a:rPr lang="en-US" altLang="ru-RU" sz="1400" dirty="0" smtClean="0">
                <a:solidFill>
                  <a:srgbClr val="204D84"/>
                </a:solidFill>
                <a:cs typeface="Arial" panose="020B0604020202020204" pitchFamily="34" charset="0"/>
              </a:rPr>
              <a:t> (</a:t>
            </a:r>
            <a:r>
              <a:rPr lang="en-US" altLang="ru-RU" sz="1400" dirty="0" err="1" smtClean="0">
                <a:solidFill>
                  <a:srgbClr val="204D84"/>
                </a:solidFill>
                <a:cs typeface="Arial" panose="020B0604020202020204" pitchFamily="34" charset="0"/>
              </a:rPr>
              <a:t>Drillmec</a:t>
            </a:r>
            <a:r>
              <a:rPr lang="en-US" altLang="ru-RU" sz="1400" dirty="0" smtClean="0">
                <a:solidFill>
                  <a:srgbClr val="204D84"/>
                </a:solidFill>
                <a:cs typeface="Arial" panose="020B0604020202020204" pitchFamily="34" charset="0"/>
              </a:rPr>
              <a:t>, NOV, </a:t>
            </a:r>
            <a:r>
              <a:rPr lang="en-US" altLang="ru-RU" sz="1400" dirty="0" err="1" smtClean="0">
                <a:solidFill>
                  <a:srgbClr val="204D84"/>
                </a:solidFill>
                <a:cs typeface="Arial" panose="020B0604020202020204" pitchFamily="34" charset="0"/>
              </a:rPr>
              <a:t>Bentec</a:t>
            </a:r>
            <a:r>
              <a:rPr lang="en-US" altLang="ru-RU" sz="1400" dirty="0" smtClean="0">
                <a:solidFill>
                  <a:srgbClr val="204D84"/>
                </a:solidFill>
                <a:cs typeface="Arial" panose="020B0604020202020204" pitchFamily="34" charset="0"/>
              </a:rPr>
              <a:t>, ZJ,HH)</a:t>
            </a:r>
            <a:endParaRPr lang="it-IT" altLang="ru-RU" sz="1400" dirty="0">
              <a:solidFill>
                <a:srgbClr val="204D84"/>
              </a:solidFill>
              <a:cs typeface="Arial" panose="020B0604020202020204" pitchFamily="34" charset="0"/>
            </a:endParaRPr>
          </a:p>
        </p:txBody>
      </p:sp>
      <p:pic>
        <p:nvPicPr>
          <p:cNvPr id="1026" name="Picture 2" descr="C:\Users\tdm3009\Desktop\клиенты\Canrig\DSC_0443_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067" y="1588185"/>
            <a:ext cx="1767012" cy="1423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tdm3009\Desktop\клиенты\тяги\пнг\image-11-08-15-02-06-1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1593509" y="1556566"/>
            <a:ext cx="1764092" cy="1483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0434" y="3447621"/>
            <a:ext cx="4953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>
                <a:solidFill>
                  <a:srgbClr val="204D84"/>
                </a:solidFill>
                <a:cs typeface="Arial" panose="020B0604020202020204" pitchFamily="34" charset="0"/>
              </a:rPr>
              <a:t>Специальные изделия для </a:t>
            </a:r>
            <a:r>
              <a:rPr lang="ru-RU" sz="1400" dirty="0" smtClean="0">
                <a:solidFill>
                  <a:srgbClr val="204D84"/>
                </a:solidFill>
                <a:cs typeface="Arial" panose="020B0604020202020204" pitchFamily="34" charset="0"/>
              </a:rPr>
              <a:t>системы подъема </a:t>
            </a:r>
            <a:r>
              <a:rPr lang="ru-RU" sz="1400" dirty="0">
                <a:solidFill>
                  <a:srgbClr val="204D84"/>
                </a:solidFill>
                <a:cs typeface="Arial" panose="020B0604020202020204" pitchFamily="34" charset="0"/>
              </a:rPr>
              <a:t>нефтяных вышек из горизонтального положения в </a:t>
            </a:r>
            <a:r>
              <a:rPr lang="ru-RU" sz="1400" dirty="0" smtClean="0">
                <a:solidFill>
                  <a:srgbClr val="204D84"/>
                </a:solidFill>
                <a:cs typeface="Arial" panose="020B0604020202020204" pitchFamily="34" charset="0"/>
              </a:rPr>
              <a:t>вертикальное:</a:t>
            </a:r>
            <a:endParaRPr lang="ru-RU" sz="1400" dirty="0">
              <a:solidFill>
                <a:srgbClr val="204D84"/>
              </a:solidFill>
              <a:cs typeface="Arial" panose="020B0604020202020204" pitchFamily="34" charset="0"/>
            </a:endParaRPr>
          </a:p>
          <a:p>
            <a:r>
              <a:rPr lang="ru-RU" sz="1400" b="1" dirty="0">
                <a:solidFill>
                  <a:srgbClr val="FF0000"/>
                </a:solidFill>
                <a:cs typeface="Arial" panose="020B0604020202020204" pitchFamily="34" charset="0"/>
              </a:rPr>
              <a:t>канатные тяги </a:t>
            </a:r>
            <a:r>
              <a:rPr lang="ru-RU" sz="14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(</a:t>
            </a:r>
            <a:r>
              <a:rPr lang="ru-RU" sz="1400" b="1" dirty="0">
                <a:solidFill>
                  <a:srgbClr val="FF0000"/>
                </a:solidFill>
                <a:cs typeface="Arial" panose="020B0604020202020204" pitchFamily="34" charset="0"/>
              </a:rPr>
              <a:t>R</a:t>
            </a:r>
            <a:r>
              <a:rPr lang="en-US" sz="1400" b="1" dirty="0">
                <a:solidFill>
                  <a:srgbClr val="FF0000"/>
                </a:solidFill>
                <a:cs typeface="Arial" panose="020B0604020202020204" pitchFamily="34" charset="0"/>
              </a:rPr>
              <a:t>a</a:t>
            </a:r>
            <a:r>
              <a:rPr lang="ru-RU" sz="1400" b="1" dirty="0" err="1">
                <a:solidFill>
                  <a:srgbClr val="FF0000"/>
                </a:solidFill>
                <a:cs typeface="Arial" panose="020B0604020202020204" pitchFamily="34" charset="0"/>
              </a:rPr>
              <a:t>isen</a:t>
            </a:r>
            <a:r>
              <a:rPr lang="ru-RU" sz="14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ru-RU" sz="1400" b="1" dirty="0" err="1">
                <a:solidFill>
                  <a:srgbClr val="FF0000"/>
                </a:solidFill>
                <a:cs typeface="Arial" panose="020B0604020202020204" pitchFamily="34" charset="0"/>
              </a:rPr>
              <a:t>Lines</a:t>
            </a:r>
            <a:r>
              <a:rPr lang="ru-RU" sz="1400" b="1" dirty="0">
                <a:solidFill>
                  <a:srgbClr val="FF0000"/>
                </a:solidFill>
                <a:cs typeface="Arial" panose="020B0604020202020204" pitchFamily="34" charset="0"/>
              </a:rPr>
              <a:t>)</a:t>
            </a:r>
          </a:p>
          <a:p>
            <a:r>
              <a:rPr lang="en-US" sz="1400" dirty="0">
                <a:solidFill>
                  <a:srgbClr val="204D84"/>
                </a:solidFill>
                <a:cs typeface="Arial" panose="020B0604020202020204" pitchFamily="34" charset="0"/>
              </a:rPr>
              <a:t>ZJ30-90DBS, IRI 270, WDI 823-825, 1500HP, DM 750-2000, </a:t>
            </a:r>
            <a:r>
              <a:rPr lang="de-DE" sz="1400" dirty="0">
                <a:solidFill>
                  <a:srgbClr val="204D84"/>
                </a:solidFill>
                <a:cs typeface="Arial" panose="020B0604020202020204" pitchFamily="34" charset="0"/>
              </a:rPr>
              <a:t>CS 320, CS HR 4000-6000, WEI </a:t>
            </a:r>
            <a:r>
              <a:rPr lang="de-DE" sz="1400" dirty="0">
                <a:solidFill>
                  <a:srgbClr val="204D84"/>
                </a:solidFill>
                <a:cs typeface="Arial" panose="020B0604020202020204" pitchFamily="34" charset="0"/>
              </a:rPr>
              <a:t>DS250LT</a:t>
            </a:r>
            <a:endParaRPr lang="ru-RU" sz="1400" dirty="0">
              <a:solidFill>
                <a:srgbClr val="204D84"/>
              </a:solidFill>
              <a:cs typeface="Arial" panose="020B0604020202020204" pitchFamily="34" charset="0"/>
            </a:endParaRPr>
          </a:p>
          <a:p>
            <a:endParaRPr lang="ru-RU" sz="1400" dirty="0" smtClean="0">
              <a:solidFill>
                <a:srgbClr val="204D84"/>
              </a:solidFill>
              <a:cs typeface="Arial" panose="020B0604020202020204" pitchFamily="34" charset="0"/>
            </a:endParaRPr>
          </a:p>
          <a:p>
            <a:r>
              <a:rPr lang="ru-RU" sz="1400" dirty="0" smtClean="0">
                <a:solidFill>
                  <a:srgbClr val="204D84"/>
                </a:solidFill>
                <a:cs typeface="Arial" panose="020B0604020202020204" pitchFamily="34" charset="0"/>
              </a:rPr>
              <a:t>Диаметр </a:t>
            </a:r>
            <a:r>
              <a:rPr lang="ru-RU" sz="1400" dirty="0">
                <a:solidFill>
                  <a:srgbClr val="204D84"/>
                </a:solidFill>
                <a:cs typeface="Arial" panose="020B0604020202020204" pitchFamily="34" charset="0"/>
              </a:rPr>
              <a:t>канатов от 28 до 90 мм</a:t>
            </a:r>
          </a:p>
          <a:p>
            <a:r>
              <a:rPr lang="ru-RU" sz="1400" dirty="0">
                <a:solidFill>
                  <a:srgbClr val="204D84"/>
                </a:solidFill>
                <a:cs typeface="Arial" panose="020B0604020202020204" pitchFamily="34" charset="0"/>
              </a:rPr>
              <a:t>Минимальное разрывное усилие от 70 до 700 </a:t>
            </a:r>
            <a:r>
              <a:rPr lang="ru-RU" sz="1400" dirty="0" smtClean="0">
                <a:solidFill>
                  <a:srgbClr val="204D84"/>
                </a:solidFill>
                <a:cs typeface="Arial" panose="020B0604020202020204" pitchFamily="34" charset="0"/>
              </a:rPr>
              <a:t>т</a:t>
            </a:r>
            <a:endParaRPr lang="ru-RU" dirty="0"/>
          </a:p>
        </p:txBody>
      </p:sp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05581" y="4523152"/>
            <a:ext cx="1072772" cy="2683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3186" y="3447621"/>
            <a:ext cx="1344928" cy="1643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8992" y="5178307"/>
            <a:ext cx="2548467" cy="1518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4304" y="5178306"/>
            <a:ext cx="2391789" cy="1652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5276" y="3438692"/>
            <a:ext cx="1766953" cy="1652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8754" y="3445681"/>
            <a:ext cx="1294678" cy="164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956494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05" descr="D:\= МЕТИЗ\- Презентации\Корпоративная презентация\2014 corp\materials\2_o_komp_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63133" cy="6791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-6374" y="223838"/>
            <a:ext cx="4637314" cy="1128712"/>
          </a:xfrm>
          <a:prstGeom prst="rect">
            <a:avLst/>
          </a:prstGeom>
          <a:gradFill>
            <a:gsLst>
              <a:gs pos="2083">
                <a:srgbClr val="C00000"/>
              </a:gs>
              <a:gs pos="100000">
                <a:srgbClr val="FF000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Объект 4"/>
          <p:cNvSpPr txBox="1">
            <a:spLocks/>
          </p:cNvSpPr>
          <p:nvPr/>
        </p:nvSpPr>
        <p:spPr>
          <a:xfrm>
            <a:off x="1600200" y="1702905"/>
            <a:ext cx="7789333" cy="4674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7740" tIns="48870" rIns="97740" bIns="48870">
            <a:spAutoFit/>
          </a:bodyPr>
          <a:lstStyle>
            <a:defPPr>
              <a:defRPr lang="ru-RU"/>
            </a:defPPr>
            <a:lvl1pPr>
              <a:defRPr sz="1700" i="1">
                <a:solidFill>
                  <a:srgbClr val="005DA3"/>
                </a:solidFill>
              </a:defRPr>
            </a:lvl1pPr>
          </a:lstStyle>
          <a:p>
            <a:pPr marL="180000" indent="-180000">
              <a:spcBef>
                <a:spcPts val="1000"/>
              </a:spcBef>
              <a:buFont typeface="Arial" pitchFamily="34" charset="0"/>
              <a:buChar char="•"/>
            </a:pPr>
            <a:r>
              <a:rPr lang="ru-RU" altLang="ru-RU" sz="2400" b="1" i="0" dirty="0" smtClean="0">
                <a:solidFill>
                  <a:srgbClr val="002060"/>
                </a:solidFill>
                <a:cs typeface="Arial" panose="020B0604020202020204" pitchFamily="34" charset="0"/>
              </a:rPr>
              <a:t>УЖЕ СЕГОДНЯ РАБОТА ПО ПРОГРАММЕ ИМПОРТЗАМЕЩЕНИЯ</a:t>
            </a:r>
          </a:p>
          <a:p>
            <a:pPr marL="180000" indent="-180000">
              <a:spcBef>
                <a:spcPts val="1000"/>
              </a:spcBef>
              <a:buFont typeface="Arial" pitchFamily="34" charset="0"/>
              <a:buChar char="•"/>
            </a:pPr>
            <a:r>
              <a:rPr lang="ru-RU" altLang="ru-RU" sz="2400" b="1" i="0" dirty="0" smtClean="0">
                <a:solidFill>
                  <a:srgbClr val="002060"/>
                </a:solidFill>
                <a:cs typeface="Arial" panose="020B0604020202020204" pitchFamily="34" charset="0"/>
              </a:rPr>
              <a:t>ЗА ПОСЛЕДНИЕ 5 ЛЕТ БОЛЕЕ 15 НВП, СВЯЗАННЫХ С НЕФТЯНОЙ И ГАЗОВОЙ ОТРАСЛЬЮ</a:t>
            </a:r>
          </a:p>
          <a:p>
            <a:pPr marL="180000" indent="-180000">
              <a:spcBef>
                <a:spcPts val="1000"/>
              </a:spcBef>
              <a:buFont typeface="Arial" pitchFamily="34" charset="0"/>
              <a:buChar char="•"/>
            </a:pPr>
            <a:r>
              <a:rPr lang="ru-RU" altLang="ru-RU" sz="2400" b="1" i="0" dirty="0" smtClean="0">
                <a:solidFill>
                  <a:srgbClr val="002060"/>
                </a:solidFill>
                <a:cs typeface="Arial" panose="020B0604020202020204" pitchFamily="34" charset="0"/>
              </a:rPr>
              <a:t>СОБСТВЕННАЯ ИСПЫТАТЕЛЬНАЯ БАЗА</a:t>
            </a:r>
          </a:p>
          <a:p>
            <a:pPr marL="180000" indent="-180000">
              <a:spcBef>
                <a:spcPts val="1000"/>
              </a:spcBef>
              <a:buFont typeface="Arial" pitchFamily="34" charset="0"/>
              <a:buChar char="•"/>
            </a:pPr>
            <a:r>
              <a:rPr lang="ru-RU" altLang="ru-RU" sz="2400" b="1" i="0" dirty="0" smtClean="0">
                <a:solidFill>
                  <a:srgbClr val="002060"/>
                </a:solidFill>
                <a:cs typeface="Arial" panose="020B0604020202020204" pitchFamily="34" charset="0"/>
              </a:rPr>
              <a:t>РЕГУЛЯРНЫЕ ОБУЧАЮЩИЕ СЕМИНАРЫ                  У КЛИЕНТОВ</a:t>
            </a:r>
          </a:p>
          <a:p>
            <a:pPr marL="180000" indent="-180000">
              <a:spcBef>
                <a:spcPts val="1000"/>
              </a:spcBef>
              <a:buFont typeface="Arial" pitchFamily="34" charset="0"/>
              <a:buChar char="•"/>
            </a:pPr>
            <a:r>
              <a:rPr lang="ru-RU" altLang="ru-RU" sz="2400" b="1" i="0" dirty="0" smtClean="0">
                <a:solidFill>
                  <a:srgbClr val="002060"/>
                </a:solidFill>
                <a:cs typeface="Arial" panose="020B0604020202020204" pitchFamily="34" charset="0"/>
              </a:rPr>
              <a:t>ВИЗИТЫ КЛИЕНТОВ НА НАШИ ПРОИЗВОДСТВЕННЫЕ                                           ПЛОЩАДКИ</a:t>
            </a:r>
          </a:p>
        </p:txBody>
      </p:sp>
      <p:sp>
        <p:nvSpPr>
          <p:cNvPr id="17" name="Rectangle 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05527" y="402113"/>
            <a:ext cx="4531787" cy="743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5753" tIns="47876" rIns="95753" bIns="47876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ru-RU"/>
            </a:defPPr>
            <a:lvl1pPr defTabSz="957040" eaLnBrk="0" hangingPunct="0">
              <a:defRPr sz="2100" i="1">
                <a:solidFill>
                  <a:srgbClr val="005DA3"/>
                </a:solidFill>
              </a:defRPr>
            </a:lvl1pPr>
          </a:lstStyle>
          <a:p>
            <a:r>
              <a:rPr lang="ru-RU" b="1" i="0" cap="all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7 ВОПРОСОВ</a:t>
            </a:r>
          </a:p>
          <a:p>
            <a:r>
              <a:rPr lang="ru-RU" b="1" i="0" cap="all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         И ответов</a:t>
            </a:r>
            <a:endParaRPr lang="ru-RU" b="1" i="0" cap="all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8" name="Picture 91" descr="D:\= МЕТИЗ\- Презентации\Корпоративная презентация\2014 corp\materials\2_o_komp_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7314" y="223838"/>
            <a:ext cx="3082699" cy="1128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AutoShape 6"/>
          <p:cNvSpPr>
            <a:spLocks noChangeArrowheads="1"/>
          </p:cNvSpPr>
          <p:nvPr/>
        </p:nvSpPr>
        <p:spPr bwMode="auto">
          <a:xfrm>
            <a:off x="2371420" y="568852"/>
            <a:ext cx="1781148" cy="536575"/>
          </a:xfrm>
          <a:prstGeom prst="roundRect">
            <a:avLst>
              <a:gd name="adj" fmla="val 4514"/>
            </a:avLst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6" tIns="45709" rIns="91416" bIns="45709" anchor="ctr"/>
          <a:lstStyle>
            <a:lvl1pPr eaLnBrk="0" hangingPunct="0">
              <a:spcBef>
                <a:spcPct val="20000"/>
              </a:spcBef>
              <a:defRPr sz="1400">
                <a:solidFill>
                  <a:srgbClr val="777777"/>
                </a:solidFill>
                <a:latin typeface="FS Severstal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§"/>
              <a:defRPr sz="1200">
                <a:solidFill>
                  <a:srgbClr val="777777"/>
                </a:solidFill>
                <a:latin typeface="FS Severstal"/>
              </a:defRPr>
            </a:lvl2pPr>
            <a:lvl3pPr marL="1143000" indent="-228600" eaLnBrk="0" hangingPunct="0">
              <a:spcBef>
                <a:spcPct val="20000"/>
              </a:spcBef>
              <a:buFont typeface="FS Severstal"/>
              <a:buChar char="&gt;"/>
              <a:defRPr sz="1200">
                <a:solidFill>
                  <a:srgbClr val="777777"/>
                </a:solidFill>
                <a:latin typeface="FS Severstal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200">
                <a:solidFill>
                  <a:srgbClr val="777777"/>
                </a:solidFill>
                <a:latin typeface="FS Severstal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200">
                <a:solidFill>
                  <a:srgbClr val="777777"/>
                </a:solidFill>
                <a:latin typeface="FS Severstal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777777"/>
                </a:solidFill>
                <a:latin typeface="FS Severstal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777777"/>
                </a:solidFill>
                <a:latin typeface="FS Severstal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777777"/>
                </a:solidFill>
                <a:latin typeface="FS Severstal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777777"/>
                </a:solidFill>
                <a:latin typeface="FS Severstal"/>
              </a:defRPr>
            </a:lvl9pPr>
          </a:lstStyle>
          <a:p>
            <a:pPr algn="ctr" fontAlgn="auto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defRPr/>
            </a:pPr>
            <a:r>
              <a:rPr lang="ru-RU" altLang="ru-RU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КОГДА?</a:t>
            </a:r>
            <a:endParaRPr lang="en-US" altLang="ru-RU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29970" y="5104015"/>
            <a:ext cx="2536971" cy="1559252"/>
          </a:xfrm>
          <a:prstGeom prst="rect">
            <a:avLst/>
          </a:prstGeom>
          <a:noFill/>
          <a:ln w="19050">
            <a:solidFill>
              <a:srgbClr val="ECE8D8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9367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05" descr="D:\= МЕТИЗ\- Презентации\Корпоративная презентация\2014 corp\materials\2_o_komp_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63133" cy="6791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-6374" y="223838"/>
            <a:ext cx="4637314" cy="1128712"/>
          </a:xfrm>
          <a:prstGeom prst="rect">
            <a:avLst/>
          </a:prstGeom>
          <a:gradFill>
            <a:gsLst>
              <a:gs pos="2083">
                <a:srgbClr val="C00000"/>
              </a:gs>
              <a:gs pos="100000">
                <a:srgbClr val="FF000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Объект 4"/>
          <p:cNvSpPr txBox="1">
            <a:spLocks/>
          </p:cNvSpPr>
          <p:nvPr/>
        </p:nvSpPr>
        <p:spPr>
          <a:xfrm>
            <a:off x="1600200" y="1457372"/>
            <a:ext cx="7789333" cy="5059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7740" tIns="48870" rIns="97740" bIns="48870">
            <a:spAutoFit/>
          </a:bodyPr>
          <a:lstStyle>
            <a:defPPr>
              <a:defRPr lang="ru-RU"/>
            </a:defPPr>
            <a:lvl1pPr>
              <a:defRPr sz="1700" i="1">
                <a:solidFill>
                  <a:srgbClr val="005DA3"/>
                </a:solidFill>
              </a:defRPr>
            </a:lvl1pPr>
          </a:lstStyle>
          <a:p>
            <a:pPr marL="180000" indent="-180000">
              <a:spcBef>
                <a:spcPts val="1000"/>
              </a:spcBef>
              <a:buFont typeface="Arial" pitchFamily="34" charset="0"/>
              <a:buChar char="•"/>
            </a:pPr>
            <a:r>
              <a:rPr lang="ru-RU" altLang="ru-RU" sz="2400" b="1" i="0" dirty="0" smtClean="0">
                <a:solidFill>
                  <a:srgbClr val="002060"/>
                </a:solidFill>
                <a:cs typeface="Arial" panose="020B0604020202020204" pitchFamily="34" charset="0"/>
              </a:rPr>
              <a:t>РАЗВИВАТЬСЯ ВМЕСТЕ С РЫНКОМ</a:t>
            </a:r>
          </a:p>
          <a:p>
            <a:pPr marL="180000" indent="-180000">
              <a:spcBef>
                <a:spcPts val="1000"/>
              </a:spcBef>
              <a:buFont typeface="Arial" pitchFamily="34" charset="0"/>
              <a:buChar char="•"/>
            </a:pPr>
            <a:r>
              <a:rPr lang="ru-RU" altLang="ru-RU" sz="2400" b="1" i="0" dirty="0" smtClean="0">
                <a:solidFill>
                  <a:srgbClr val="002060"/>
                </a:solidFill>
                <a:cs typeface="Arial" panose="020B0604020202020204" pitchFamily="34" charset="0"/>
              </a:rPr>
              <a:t>ПОМОГАТЬ РОССИЙСКИМ ПРОИЗВОДИТЕЛЯМ НЕФТЕГАЗОВОГО ОБОРУДОВАНИЯ В КОНКУРЕНТНОЙ БОРЬБЕ ЗА РЫНОК</a:t>
            </a:r>
          </a:p>
          <a:p>
            <a:pPr>
              <a:spcBef>
                <a:spcPts val="1000"/>
              </a:spcBef>
            </a:pPr>
            <a:r>
              <a:rPr lang="ru-RU" altLang="ru-RU" sz="2400" b="1" i="0" dirty="0" smtClean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</a:p>
          <a:p>
            <a:pPr marL="180000" indent="-180000">
              <a:spcBef>
                <a:spcPts val="1000"/>
              </a:spcBef>
              <a:buFont typeface="Arial" pitchFamily="34" charset="0"/>
              <a:buChar char="•"/>
            </a:pPr>
            <a:endParaRPr lang="ru-RU" altLang="ru-RU" sz="2400" b="1" i="0" dirty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 marL="180000" indent="-180000">
              <a:spcBef>
                <a:spcPts val="1000"/>
              </a:spcBef>
              <a:buFont typeface="Arial" pitchFamily="34" charset="0"/>
              <a:buChar char="•"/>
            </a:pPr>
            <a:endParaRPr lang="ru-RU" altLang="ru-RU" sz="2400" b="1" i="0" dirty="0" smtClean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 marL="180000" indent="-180000">
              <a:spcBef>
                <a:spcPts val="1000"/>
              </a:spcBef>
              <a:buFont typeface="Arial" pitchFamily="34" charset="0"/>
              <a:buChar char="•"/>
            </a:pPr>
            <a:endParaRPr lang="ru-RU" altLang="ru-RU" sz="2400" b="1" i="0" dirty="0" smtClean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 marL="180000" indent="-180000">
              <a:spcBef>
                <a:spcPts val="1000"/>
              </a:spcBef>
              <a:buFont typeface="Arial" pitchFamily="34" charset="0"/>
              <a:buChar char="•"/>
            </a:pPr>
            <a:r>
              <a:rPr lang="ru-RU" altLang="ru-RU" sz="2400" b="1" i="0" dirty="0" smtClean="0">
                <a:solidFill>
                  <a:srgbClr val="002060"/>
                </a:solidFill>
                <a:cs typeface="Arial" panose="020B0604020202020204" pitchFamily="34" charset="0"/>
              </a:rPr>
              <a:t>СНИЖЕНИЕ                                                       СТОИМОСТИ ВЛАДЕНИЯ (ТСО) У КЛИЕНТОВ</a:t>
            </a:r>
          </a:p>
          <a:p>
            <a:pPr marL="180000" indent="-180000">
              <a:spcBef>
                <a:spcPts val="1000"/>
              </a:spcBef>
              <a:buFont typeface="Arial" pitchFamily="34" charset="0"/>
              <a:buChar char="•"/>
            </a:pPr>
            <a:r>
              <a:rPr lang="ru-RU" altLang="ru-RU" sz="2400" b="1" i="0" dirty="0" smtClean="0">
                <a:solidFill>
                  <a:srgbClr val="002060"/>
                </a:solidFill>
                <a:cs typeface="Arial" panose="020B0604020202020204" pitchFamily="34" charset="0"/>
              </a:rPr>
              <a:t>ИМПОРТЗАМЕЩЕНИЕ</a:t>
            </a:r>
          </a:p>
        </p:txBody>
      </p:sp>
      <p:sp>
        <p:nvSpPr>
          <p:cNvPr id="17" name="Rectangle 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05527" y="402113"/>
            <a:ext cx="4531787" cy="743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5753" tIns="47876" rIns="95753" bIns="47876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ru-RU"/>
            </a:defPPr>
            <a:lvl1pPr defTabSz="957040" eaLnBrk="0" hangingPunct="0">
              <a:defRPr sz="2100" i="1">
                <a:solidFill>
                  <a:srgbClr val="005DA3"/>
                </a:solidFill>
              </a:defRPr>
            </a:lvl1pPr>
          </a:lstStyle>
          <a:p>
            <a:r>
              <a:rPr lang="ru-RU" b="1" i="0" cap="all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7 ВОПРОСОВ</a:t>
            </a:r>
          </a:p>
          <a:p>
            <a:r>
              <a:rPr lang="ru-RU" b="1" i="0" cap="all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         И ответов</a:t>
            </a:r>
            <a:endParaRPr lang="ru-RU" b="1" i="0" cap="all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8" name="Picture 91" descr="D:\= МЕТИЗ\- Презентации\Корпоративная презентация\2014 corp\materials\2_o_komp_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7314" y="223838"/>
            <a:ext cx="3082699" cy="1128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AutoShape 6"/>
          <p:cNvSpPr>
            <a:spLocks noChangeArrowheads="1"/>
          </p:cNvSpPr>
          <p:nvPr/>
        </p:nvSpPr>
        <p:spPr bwMode="auto">
          <a:xfrm>
            <a:off x="2643282" y="505334"/>
            <a:ext cx="1781148" cy="536575"/>
          </a:xfrm>
          <a:prstGeom prst="roundRect">
            <a:avLst>
              <a:gd name="adj" fmla="val 4514"/>
            </a:avLst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6" tIns="45709" rIns="91416" bIns="45709" anchor="ctr"/>
          <a:lstStyle>
            <a:lvl1pPr eaLnBrk="0" hangingPunct="0">
              <a:spcBef>
                <a:spcPct val="20000"/>
              </a:spcBef>
              <a:defRPr sz="1400">
                <a:solidFill>
                  <a:srgbClr val="777777"/>
                </a:solidFill>
                <a:latin typeface="FS Severstal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§"/>
              <a:defRPr sz="1200">
                <a:solidFill>
                  <a:srgbClr val="777777"/>
                </a:solidFill>
                <a:latin typeface="FS Severstal"/>
              </a:defRPr>
            </a:lvl2pPr>
            <a:lvl3pPr marL="1143000" indent="-228600" eaLnBrk="0" hangingPunct="0">
              <a:spcBef>
                <a:spcPct val="20000"/>
              </a:spcBef>
              <a:buFont typeface="FS Severstal"/>
              <a:buChar char="&gt;"/>
              <a:defRPr sz="1200">
                <a:solidFill>
                  <a:srgbClr val="777777"/>
                </a:solidFill>
                <a:latin typeface="FS Severstal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200">
                <a:solidFill>
                  <a:srgbClr val="777777"/>
                </a:solidFill>
                <a:latin typeface="FS Severstal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200">
                <a:solidFill>
                  <a:srgbClr val="777777"/>
                </a:solidFill>
                <a:latin typeface="FS Severstal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777777"/>
                </a:solidFill>
                <a:latin typeface="FS Severstal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777777"/>
                </a:solidFill>
                <a:latin typeface="FS Severstal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777777"/>
                </a:solidFill>
                <a:latin typeface="FS Severstal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777777"/>
                </a:solidFill>
                <a:latin typeface="FS Severstal"/>
              </a:defRPr>
            </a:lvl9pPr>
          </a:lstStyle>
          <a:p>
            <a:pPr algn="ctr" fontAlgn="auto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defRPr/>
            </a:pPr>
            <a:r>
              <a:rPr lang="ru-RU" altLang="ru-RU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ЗАЧЕМ?</a:t>
            </a:r>
            <a:endParaRPr lang="en-US" altLang="ru-RU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1912514" y="3377921"/>
            <a:ext cx="7310372" cy="1821575"/>
            <a:chOff x="2161450" y="1934218"/>
            <a:chExt cx="8048476" cy="2104135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3974619" y="3330467"/>
              <a:ext cx="2257749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1200"/>
                </a:lnSpc>
                <a:spcBef>
                  <a:spcPct val="50000"/>
                </a:spcBef>
                <a:defRPr/>
              </a:pPr>
              <a:r>
                <a:rPr lang="ru-RU" sz="1200" b="1" dirty="0" smtClean="0">
                  <a:solidFill>
                    <a:srgbClr val="000000"/>
                  </a:solidFill>
                  <a:latin typeface="Calibri" panose="020F0502020204030204" pitchFamily="34" charset="0"/>
                  <a:cs typeface="Times New Roman" pitchFamily="18" charset="0"/>
                </a:rPr>
                <a:t>ТУ 068</a:t>
              </a:r>
              <a:endParaRPr lang="ru-RU" sz="1200" b="1" dirty="0">
                <a:solidFill>
                  <a:srgbClr val="000000"/>
                </a:solidFill>
                <a:latin typeface="Calibri" panose="020F0502020204030204" pitchFamily="34" charset="0"/>
                <a:cs typeface="Times New Roman" pitchFamily="18" charset="0"/>
              </a:endParaRPr>
            </a:p>
            <a:p>
              <a:pPr algn="ctr">
                <a:lnSpc>
                  <a:spcPts val="1200"/>
                </a:lnSpc>
                <a:defRPr/>
              </a:pPr>
              <a:r>
                <a:rPr lang="ru-RU" sz="1200" dirty="0" smtClean="0">
                  <a:solidFill>
                    <a:srgbClr val="000000"/>
                  </a:solidFill>
                  <a:latin typeface="Calibri" panose="020F0502020204030204" pitchFamily="34" charset="0"/>
                  <a:cs typeface="Times New Roman" pitchFamily="18" charset="0"/>
                </a:rPr>
                <a:t>с </a:t>
              </a:r>
              <a:r>
                <a:rPr lang="ru-RU" sz="1200" dirty="0">
                  <a:solidFill>
                    <a:srgbClr val="000000"/>
                  </a:solidFill>
                  <a:latin typeface="Calibri" panose="020F0502020204030204" pitchFamily="34" charset="0"/>
                  <a:cs typeface="Times New Roman" pitchFamily="18" charset="0"/>
                </a:rPr>
                <a:t>пластическим обжатием </a:t>
              </a:r>
              <a:r>
                <a:rPr lang="ru-RU" sz="1200" dirty="0" smtClean="0">
                  <a:solidFill>
                    <a:srgbClr val="000000"/>
                  </a:solidFill>
                  <a:latin typeface="Calibri" panose="020F0502020204030204" pitchFamily="34" charset="0"/>
                  <a:cs typeface="Times New Roman" pitchFamily="18" charset="0"/>
                </a:rPr>
                <a:t>наружных прядей и органическим заполнителем</a:t>
              </a:r>
              <a:endParaRPr lang="ru-RU" sz="1200" dirty="0">
                <a:solidFill>
                  <a:srgbClr val="000000"/>
                </a:solidFill>
                <a:latin typeface="Calibri" panose="020F0502020204030204" pitchFamily="34" charset="0"/>
                <a:cs typeface="Times New Roman" pitchFamily="18" charset="0"/>
              </a:endParaRPr>
            </a:p>
          </p:txBody>
        </p:sp>
        <p:sp>
          <p:nvSpPr>
            <p:cNvPr id="11" name="Нашивка 6"/>
            <p:cNvSpPr>
              <a:spLocks noChangeArrowheads="1"/>
            </p:cNvSpPr>
            <p:nvPr/>
          </p:nvSpPr>
          <p:spPr bwMode="auto">
            <a:xfrm>
              <a:off x="3702114" y="2387904"/>
              <a:ext cx="577850" cy="382587"/>
            </a:xfrm>
            <a:prstGeom prst="chevron">
              <a:avLst>
                <a:gd name="adj" fmla="val 49947"/>
              </a:avLst>
            </a:prstGeom>
            <a:solidFill>
              <a:srgbClr val="005DA3">
                <a:alpha val="50980"/>
              </a:srgbClr>
            </a:solidFill>
            <a:ln w="9525" algn="ctr">
              <a:solidFill>
                <a:srgbClr val="D7E7F5"/>
              </a:solidFill>
              <a:round/>
              <a:headEnd/>
              <a:tailEnd/>
            </a:ln>
          </p:spPr>
          <p:txBody>
            <a:bodyPr/>
            <a:lstStyle>
              <a:lvl1pPr defTabSz="638175">
                <a:defRPr sz="17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638175">
                <a:defRPr sz="17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638175">
                <a:defRPr sz="17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638175">
                <a:defRPr sz="17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638175">
                <a:defRPr sz="17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638175" fontAlgn="base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638175" fontAlgn="base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638175" fontAlgn="base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638175" fontAlgn="base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ru-RU" altLang="ru-RU" dirty="0"/>
            </a:p>
          </p:txBody>
        </p:sp>
        <p:sp>
          <p:nvSpPr>
            <p:cNvPr id="12" name="Нашивка 15"/>
            <p:cNvSpPr>
              <a:spLocks noChangeArrowheads="1"/>
            </p:cNvSpPr>
            <p:nvPr/>
          </p:nvSpPr>
          <p:spPr bwMode="auto">
            <a:xfrm>
              <a:off x="5810127" y="2387904"/>
              <a:ext cx="577850" cy="382587"/>
            </a:xfrm>
            <a:prstGeom prst="chevron">
              <a:avLst>
                <a:gd name="adj" fmla="val 49947"/>
              </a:avLst>
            </a:prstGeom>
            <a:solidFill>
              <a:srgbClr val="005DA3">
                <a:alpha val="50980"/>
              </a:srgbClr>
            </a:solidFill>
            <a:ln w="9525" algn="ctr">
              <a:solidFill>
                <a:srgbClr val="D7E7F5"/>
              </a:solidFill>
              <a:round/>
              <a:headEnd/>
              <a:tailEnd/>
            </a:ln>
          </p:spPr>
          <p:txBody>
            <a:bodyPr/>
            <a:lstStyle>
              <a:lvl1pPr defTabSz="638175">
                <a:defRPr sz="17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638175">
                <a:defRPr sz="17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638175">
                <a:defRPr sz="17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638175">
                <a:defRPr sz="17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638175">
                <a:defRPr sz="17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638175" fontAlgn="base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638175" fontAlgn="base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638175" fontAlgn="base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638175" fontAlgn="base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ru-RU" altLang="ru-RU" dirty="0"/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5988756" y="3330467"/>
              <a:ext cx="2423254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1200"/>
                </a:lnSpc>
                <a:spcBef>
                  <a:spcPct val="50000"/>
                </a:spcBef>
                <a:defRPr/>
              </a:pPr>
              <a:r>
                <a:rPr lang="ru-RU" sz="1200" b="1" dirty="0" smtClean="0">
                  <a:solidFill>
                    <a:srgbClr val="000000"/>
                  </a:solidFill>
                  <a:latin typeface="Calibri" panose="020F0502020204030204" pitchFamily="34" charset="0"/>
                  <a:cs typeface="Times New Roman" pitchFamily="18" charset="0"/>
                </a:rPr>
                <a:t>ТУ 049</a:t>
              </a:r>
              <a:endParaRPr lang="ru-RU" sz="1200" b="1" dirty="0">
                <a:solidFill>
                  <a:srgbClr val="000000"/>
                </a:solidFill>
                <a:latin typeface="Calibri" panose="020F0502020204030204" pitchFamily="34" charset="0"/>
                <a:cs typeface="Times New Roman" pitchFamily="18" charset="0"/>
              </a:endParaRPr>
            </a:p>
            <a:p>
              <a:pPr algn="ctr">
                <a:lnSpc>
                  <a:spcPts val="1200"/>
                </a:lnSpc>
                <a:defRPr/>
              </a:pPr>
              <a:r>
                <a:rPr lang="ru-RU" sz="1200" dirty="0" smtClean="0">
                  <a:solidFill>
                    <a:srgbClr val="000000"/>
                  </a:solidFill>
                  <a:latin typeface="Calibri" panose="020F0502020204030204" pitchFamily="34" charset="0"/>
                  <a:cs typeface="Times New Roman" pitchFamily="18" charset="0"/>
                </a:rPr>
                <a:t>с </a:t>
              </a:r>
              <a:r>
                <a:rPr lang="ru-RU" sz="1200" dirty="0">
                  <a:solidFill>
                    <a:srgbClr val="000000"/>
                  </a:solidFill>
                  <a:latin typeface="Calibri" panose="020F0502020204030204" pitchFamily="34" charset="0"/>
                  <a:cs typeface="Times New Roman" pitchFamily="18" charset="0"/>
                </a:rPr>
                <a:t>пластическим </a:t>
              </a:r>
              <a:r>
                <a:rPr lang="ru-RU" sz="1200" dirty="0" smtClean="0">
                  <a:solidFill>
                    <a:srgbClr val="000000"/>
                  </a:solidFill>
                  <a:latin typeface="Calibri" panose="020F0502020204030204" pitchFamily="34" charset="0"/>
                  <a:cs typeface="Times New Roman" pitchFamily="18" charset="0"/>
                </a:rPr>
                <a:t>обжатием прядей, с 3-мя органическими заполнителями</a:t>
              </a:r>
              <a:endParaRPr lang="ru-RU" sz="1200" dirty="0">
                <a:solidFill>
                  <a:srgbClr val="000000"/>
                </a:solidFill>
                <a:latin typeface="Calibri" panose="020F0502020204030204" pitchFamily="34" charset="0"/>
                <a:cs typeface="Times New Roman" pitchFamily="18" charset="0"/>
              </a:endParaRPr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2161450" y="3394109"/>
              <a:ext cx="1609104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ru-RU" sz="1200" b="1" dirty="0">
                  <a:solidFill>
                    <a:srgbClr val="000000"/>
                  </a:solidFill>
                  <a:latin typeface="Calibri" panose="020F0502020204030204" pitchFamily="34" charset="0"/>
                  <a:cs typeface="Times New Roman" pitchFamily="18" charset="0"/>
                </a:rPr>
                <a:t>ГОСТ </a:t>
              </a:r>
              <a:r>
                <a:rPr lang="ru-RU" sz="1200" b="1" dirty="0" smtClean="0">
                  <a:solidFill>
                    <a:srgbClr val="000000"/>
                  </a:solidFill>
                  <a:latin typeface="Calibri" panose="020F0502020204030204" pitchFamily="34" charset="0"/>
                  <a:cs typeface="Times New Roman" pitchFamily="18" charset="0"/>
                </a:rPr>
                <a:t>16853</a:t>
              </a:r>
              <a:endParaRPr lang="ru-RU" sz="1200" b="1" dirty="0">
                <a:solidFill>
                  <a:srgbClr val="000000"/>
                </a:solidFill>
                <a:latin typeface="Calibri" panose="020F0502020204030204" pitchFamily="34" charset="0"/>
                <a:cs typeface="Times New Roman" pitchFamily="18" charset="0"/>
              </a:endParaRPr>
            </a:p>
          </p:txBody>
        </p:sp>
        <p:sp>
          <p:nvSpPr>
            <p:cNvPr id="15" name="Прямоугольник 13"/>
            <p:cNvSpPr>
              <a:spLocks noChangeArrowheads="1"/>
            </p:cNvSpPr>
            <p:nvPr/>
          </p:nvSpPr>
          <p:spPr bwMode="auto">
            <a:xfrm>
              <a:off x="8038226" y="3316498"/>
              <a:ext cx="2171700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7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lnSpc>
                  <a:spcPts val="1200"/>
                </a:lnSpc>
              </a:pPr>
              <a:r>
                <a:rPr lang="ru-RU" altLang="ru-RU" sz="1200" b="1" dirty="0" smtClean="0">
                  <a:solidFill>
                    <a:srgbClr val="000000"/>
                  </a:solidFill>
                  <a:latin typeface="Calibri" panose="020F0502020204030204" pitchFamily="34" charset="0"/>
                </a:rPr>
                <a:t>ТУ 072</a:t>
              </a:r>
            </a:p>
            <a:p>
              <a:pPr algn="ctr">
                <a:lnSpc>
                  <a:spcPts val="1200"/>
                </a:lnSpc>
              </a:pPr>
              <a:r>
                <a:rPr lang="ru-RU" altLang="ru-RU" sz="1200" dirty="0" smtClean="0">
                  <a:solidFill>
                    <a:srgbClr val="000000"/>
                  </a:solidFill>
                  <a:latin typeface="Calibri" panose="020F0502020204030204" pitchFamily="34" charset="0"/>
                  <a:cs typeface="Times New Roman" pitchFamily="18" charset="0"/>
                </a:rPr>
                <a:t>8х17, </a:t>
              </a:r>
            </a:p>
            <a:p>
              <a:pPr algn="ctr">
                <a:lnSpc>
                  <a:spcPts val="1200"/>
                </a:lnSpc>
              </a:pPr>
              <a:r>
                <a:rPr lang="ru-RU" altLang="ru-RU" sz="1200" dirty="0" smtClean="0">
                  <a:solidFill>
                    <a:srgbClr val="000000"/>
                  </a:solidFill>
                  <a:latin typeface="Calibri" panose="020F0502020204030204" pitchFamily="34" charset="0"/>
                  <a:cs typeface="Times New Roman" pitchFamily="18" charset="0"/>
                </a:rPr>
                <a:t>8-прядный канат</a:t>
              </a:r>
              <a:endParaRPr lang="ru-RU" altLang="ru-RU" sz="1200" dirty="0">
                <a:solidFill>
                  <a:srgbClr val="000000"/>
                </a:solidFill>
                <a:latin typeface="Calibri" panose="020F0502020204030204" pitchFamily="34" charset="0"/>
                <a:cs typeface="Times New Roman" pitchFamily="18" charset="0"/>
              </a:endParaRPr>
            </a:p>
          </p:txBody>
        </p:sp>
        <p:pic>
          <p:nvPicPr>
            <p:cNvPr id="21" name="Picture 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16200000">
              <a:off x="2321166" y="1968831"/>
              <a:ext cx="1286959" cy="12649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5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443275" y="1942745"/>
              <a:ext cx="1279373" cy="1301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6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473073" y="1942746"/>
              <a:ext cx="1260842" cy="12860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7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370530" y="1934218"/>
              <a:ext cx="1383654" cy="1277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" name="Нашивка 16"/>
            <p:cNvSpPr>
              <a:spLocks noChangeArrowheads="1"/>
            </p:cNvSpPr>
            <p:nvPr/>
          </p:nvSpPr>
          <p:spPr bwMode="auto">
            <a:xfrm>
              <a:off x="7738469" y="2387904"/>
              <a:ext cx="577850" cy="382587"/>
            </a:xfrm>
            <a:prstGeom prst="chevron">
              <a:avLst>
                <a:gd name="adj" fmla="val 49947"/>
              </a:avLst>
            </a:prstGeom>
            <a:solidFill>
              <a:srgbClr val="005DA3">
                <a:alpha val="50980"/>
              </a:srgbClr>
            </a:solidFill>
            <a:ln w="9525" algn="ctr">
              <a:solidFill>
                <a:srgbClr val="D7E7F5"/>
              </a:solidFill>
              <a:round/>
              <a:headEnd/>
              <a:tailEnd/>
            </a:ln>
          </p:spPr>
          <p:txBody>
            <a:bodyPr/>
            <a:lstStyle>
              <a:lvl1pPr defTabSz="638175">
                <a:defRPr sz="17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638175">
                <a:defRPr sz="17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638175">
                <a:defRPr sz="17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638175">
                <a:defRPr sz="17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638175">
                <a:defRPr sz="17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638175" fontAlgn="base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638175" fontAlgn="base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638175" fontAlgn="base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638175" fontAlgn="base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ru-RU" altLang="ru-RU" dirty="0"/>
            </a:p>
          </p:txBody>
        </p:sp>
      </p:grpSp>
      <p:sp>
        <p:nvSpPr>
          <p:cNvPr id="27" name="Прямоугольник 26"/>
          <p:cNvSpPr/>
          <p:nvPr/>
        </p:nvSpPr>
        <p:spPr>
          <a:xfrm>
            <a:off x="1912514" y="3146082"/>
            <a:ext cx="7104486" cy="27699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Calibri" panose="020F0502020204030204" pitchFamily="34" charset="0"/>
                <a:cs typeface="Times New Roman" pitchFamily="18" charset="0"/>
              </a:rPr>
              <a:t>Эволюция </a:t>
            </a:r>
            <a:r>
              <a:rPr lang="ru-RU" b="1" dirty="0">
                <a:solidFill>
                  <a:schemeClr val="bg1"/>
                </a:solidFill>
                <a:latin typeface="Calibri" panose="020F0502020204030204" pitchFamily="34" charset="0"/>
                <a:cs typeface="Times New Roman" pitchFamily="18" charset="0"/>
              </a:rPr>
              <a:t>6-прядных канатов (конструкция </a:t>
            </a:r>
            <a:r>
              <a:rPr lang="ru-RU" b="1" dirty="0" smtClean="0">
                <a:solidFill>
                  <a:schemeClr val="bg1"/>
                </a:solidFill>
                <a:latin typeface="Calibri" panose="020F0502020204030204" pitchFamily="34" charset="0"/>
                <a:cs typeface="Times New Roman" pitchFamily="18" charset="0"/>
              </a:rPr>
              <a:t>6х26)</a:t>
            </a:r>
            <a:endParaRPr lang="ru-RU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9142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05" descr="D:\= МЕТИЗ\- Презентации\Корпоративная презентация\2014 corp\materials\2_o_komp_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63133" cy="6791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-6374" y="223838"/>
            <a:ext cx="4637314" cy="1128712"/>
          </a:xfrm>
          <a:prstGeom prst="rect">
            <a:avLst/>
          </a:prstGeom>
          <a:gradFill>
            <a:gsLst>
              <a:gs pos="2083">
                <a:srgbClr val="C00000"/>
              </a:gs>
              <a:gs pos="100000">
                <a:srgbClr val="FF000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Объект 4"/>
          <p:cNvSpPr txBox="1">
            <a:spLocks/>
          </p:cNvSpPr>
          <p:nvPr/>
        </p:nvSpPr>
        <p:spPr>
          <a:xfrm>
            <a:off x="1286933" y="1554249"/>
            <a:ext cx="8305800" cy="965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7740" tIns="48870" rIns="97740" bIns="48870">
            <a:spAutoFit/>
          </a:bodyPr>
          <a:lstStyle>
            <a:defPPr>
              <a:defRPr lang="ru-RU"/>
            </a:defPPr>
            <a:lvl1pPr>
              <a:defRPr sz="1700" i="1">
                <a:solidFill>
                  <a:srgbClr val="005DA3"/>
                </a:solidFill>
              </a:defRPr>
            </a:lvl1pPr>
          </a:lstStyle>
          <a:p>
            <a:pPr marL="180000" indent="-180000">
              <a:spcBef>
                <a:spcPts val="1000"/>
              </a:spcBef>
              <a:buFont typeface="Arial" pitchFamily="34" charset="0"/>
              <a:buChar char="•"/>
            </a:pPr>
            <a:r>
              <a:rPr lang="ru-RU" altLang="ru-RU" sz="2400" b="1" i="0" dirty="0" smtClean="0">
                <a:solidFill>
                  <a:srgbClr val="002060"/>
                </a:solidFill>
                <a:cs typeface="Arial" panose="020B0604020202020204" pitchFamily="34" charset="0"/>
              </a:rPr>
              <a:t>ВЫГОДНОЕ СООТНОШЕНИЕ ЦЕНА/КАЧЕСТВО</a:t>
            </a:r>
          </a:p>
          <a:p>
            <a:pPr marL="180000" indent="-180000">
              <a:spcBef>
                <a:spcPts val="1000"/>
              </a:spcBef>
              <a:buFont typeface="Arial" pitchFamily="34" charset="0"/>
              <a:buChar char="•"/>
            </a:pPr>
            <a:r>
              <a:rPr lang="ru-RU" sz="2400" b="1" i="0" dirty="0" smtClean="0">
                <a:solidFill>
                  <a:srgbClr val="002060"/>
                </a:solidFill>
                <a:cs typeface="Arial" panose="020B0604020202020204" pitchFamily="34" charset="0"/>
              </a:rPr>
              <a:t>ЭКОНОМИКА</a:t>
            </a:r>
            <a:endParaRPr lang="ru-RU" sz="2400" b="1" i="0" dirty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sp>
        <p:nvSpPr>
          <p:cNvPr id="17" name="Rectangle 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05527" y="402113"/>
            <a:ext cx="4531787" cy="743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5753" tIns="47876" rIns="95753" bIns="47876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ru-RU"/>
            </a:defPPr>
            <a:lvl1pPr defTabSz="957040" eaLnBrk="0" hangingPunct="0">
              <a:defRPr sz="2100" i="1">
                <a:solidFill>
                  <a:srgbClr val="005DA3"/>
                </a:solidFill>
              </a:defRPr>
            </a:lvl1pPr>
          </a:lstStyle>
          <a:p>
            <a:r>
              <a:rPr lang="ru-RU" b="1" i="0" cap="all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7 ВОПРОСОВ</a:t>
            </a:r>
          </a:p>
          <a:p>
            <a:r>
              <a:rPr lang="ru-RU" b="1" i="0" cap="all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         И ответов</a:t>
            </a:r>
            <a:endParaRPr lang="ru-RU" b="1" i="0" cap="all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8" name="Picture 91" descr="D:\= МЕТИЗ\- Презентации\Корпоративная презентация\2014 corp\materials\2_o_komp_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7314" y="223838"/>
            <a:ext cx="3082699" cy="1128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AutoShape 6"/>
          <p:cNvSpPr>
            <a:spLocks noChangeArrowheads="1"/>
          </p:cNvSpPr>
          <p:nvPr/>
        </p:nvSpPr>
        <p:spPr bwMode="auto">
          <a:xfrm>
            <a:off x="2621284" y="519906"/>
            <a:ext cx="1781148" cy="536575"/>
          </a:xfrm>
          <a:prstGeom prst="roundRect">
            <a:avLst>
              <a:gd name="adj" fmla="val 4514"/>
            </a:avLst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6" tIns="45709" rIns="91416" bIns="45709" anchor="ctr"/>
          <a:lstStyle>
            <a:lvl1pPr eaLnBrk="0" hangingPunct="0">
              <a:spcBef>
                <a:spcPct val="20000"/>
              </a:spcBef>
              <a:defRPr sz="1400">
                <a:solidFill>
                  <a:srgbClr val="777777"/>
                </a:solidFill>
                <a:latin typeface="FS Severstal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§"/>
              <a:defRPr sz="1200">
                <a:solidFill>
                  <a:srgbClr val="777777"/>
                </a:solidFill>
                <a:latin typeface="FS Severstal"/>
              </a:defRPr>
            </a:lvl2pPr>
            <a:lvl3pPr marL="1143000" indent="-228600" eaLnBrk="0" hangingPunct="0">
              <a:spcBef>
                <a:spcPct val="20000"/>
              </a:spcBef>
              <a:buFont typeface="FS Severstal"/>
              <a:buChar char="&gt;"/>
              <a:defRPr sz="1200">
                <a:solidFill>
                  <a:srgbClr val="777777"/>
                </a:solidFill>
                <a:latin typeface="FS Severstal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200">
                <a:solidFill>
                  <a:srgbClr val="777777"/>
                </a:solidFill>
                <a:latin typeface="FS Severstal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200">
                <a:solidFill>
                  <a:srgbClr val="777777"/>
                </a:solidFill>
                <a:latin typeface="FS Severstal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777777"/>
                </a:solidFill>
                <a:latin typeface="FS Severstal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777777"/>
                </a:solidFill>
                <a:latin typeface="FS Severstal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777777"/>
                </a:solidFill>
                <a:latin typeface="FS Severstal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777777"/>
                </a:solidFill>
                <a:latin typeface="FS Severstal"/>
              </a:defRPr>
            </a:lvl9pPr>
          </a:lstStyle>
          <a:p>
            <a:pPr algn="ctr" fontAlgn="auto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defRPr/>
            </a:pPr>
            <a:r>
              <a:rPr lang="ru-RU" altLang="ru-RU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СКОЛЬКО?</a:t>
            </a:r>
            <a:endParaRPr lang="en-US" altLang="ru-RU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3" name="Группа 32"/>
          <p:cNvGrpSpPr/>
          <p:nvPr/>
        </p:nvGrpSpPr>
        <p:grpSpPr>
          <a:xfrm>
            <a:off x="3198593" y="2168351"/>
            <a:ext cx="6394140" cy="4181106"/>
            <a:chOff x="2768752" y="1641231"/>
            <a:chExt cx="7059790" cy="4952046"/>
          </a:xfrm>
        </p:grpSpPr>
        <p:sp>
          <p:nvSpPr>
            <p:cNvPr id="34" name="AutoShape 6"/>
            <p:cNvSpPr>
              <a:spLocks noChangeArrowheads="1"/>
            </p:cNvSpPr>
            <p:nvPr/>
          </p:nvSpPr>
          <p:spPr bwMode="auto">
            <a:xfrm rot="5400000" flipV="1">
              <a:off x="5535248" y="-1125263"/>
              <a:ext cx="629610" cy="6162598"/>
            </a:xfrm>
            <a:prstGeom prst="rect">
              <a:avLst/>
            </a:prstGeom>
            <a:noFill/>
            <a:ln w="12700">
              <a:solidFill>
                <a:schemeClr val="bg1"/>
              </a:solidFill>
              <a:prstDash val="sysDash"/>
              <a:headEnd/>
              <a:tailEnd/>
            </a:ln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eaVert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38175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2200" b="1" dirty="0" smtClean="0">
                  <a:solidFill>
                    <a:srgbClr val="00487E"/>
                  </a:solidFill>
                  <a:latin typeface="Calibri" pitchFamily="34" charset="0"/>
                </a:rPr>
                <a:t>подходящий современный канат</a:t>
              </a:r>
              <a:endParaRPr lang="ru-RU" sz="2200" b="1" dirty="0">
                <a:solidFill>
                  <a:srgbClr val="00487E"/>
                </a:solidFill>
                <a:latin typeface="Calibri" pitchFamily="34" charset="0"/>
              </a:endParaRPr>
            </a:p>
          </p:txBody>
        </p:sp>
        <p:sp>
          <p:nvSpPr>
            <p:cNvPr id="35" name="AutoShape 8"/>
            <p:cNvSpPr>
              <a:spLocks noChangeArrowheads="1"/>
            </p:cNvSpPr>
            <p:nvPr/>
          </p:nvSpPr>
          <p:spPr bwMode="auto">
            <a:xfrm rot="16200000" flipH="1">
              <a:off x="5481926" y="-141712"/>
              <a:ext cx="771721" cy="6168874"/>
            </a:xfrm>
            <a:prstGeom prst="rect">
              <a:avLst/>
            </a:prstGeom>
            <a:noFill/>
            <a:ln w="12700">
              <a:solidFill>
                <a:schemeClr val="bg1"/>
              </a:solidFill>
              <a:prstDash val="sysDash"/>
              <a:headEnd/>
              <a:tailEnd/>
            </a:ln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eaVert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38175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2200" b="1" dirty="0">
                  <a:solidFill>
                    <a:srgbClr val="00487E"/>
                  </a:solidFill>
                  <a:latin typeface="Calibri" pitchFamily="34" charset="0"/>
                  <a:cs typeface="Calibri" pitchFamily="34" charset="0"/>
                </a:rPr>
                <a:t>эффективная заделка каната и</a:t>
              </a:r>
            </a:p>
            <a:p>
              <a:pPr algn="ctr" defTabSz="638175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2200" b="1" dirty="0">
                  <a:solidFill>
                    <a:srgbClr val="00487E"/>
                  </a:solidFill>
                  <a:latin typeface="Calibri" pitchFamily="34" charset="0"/>
                  <a:cs typeface="Calibri" pitchFamily="34" charset="0"/>
                </a:rPr>
                <a:t>правильные элементы </a:t>
              </a:r>
              <a:r>
                <a:rPr lang="ru-RU" sz="2200" b="1" dirty="0" smtClean="0">
                  <a:solidFill>
                    <a:srgbClr val="00487E"/>
                  </a:solidFill>
                  <a:latin typeface="Calibri" pitchFamily="34" charset="0"/>
                  <a:cs typeface="Calibri" pitchFamily="34" charset="0"/>
                </a:rPr>
                <a:t>крепления</a:t>
              </a:r>
              <a:endParaRPr lang="ru-RU" sz="2200" b="1" dirty="0">
                <a:solidFill>
                  <a:srgbClr val="00487E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6" name="AutoShape 7"/>
            <p:cNvSpPr>
              <a:spLocks noChangeArrowheads="1"/>
            </p:cNvSpPr>
            <p:nvPr/>
          </p:nvSpPr>
          <p:spPr bwMode="auto">
            <a:xfrm rot="16200000" flipH="1">
              <a:off x="5488523" y="712918"/>
              <a:ext cx="762244" cy="6172590"/>
            </a:xfrm>
            <a:prstGeom prst="rect">
              <a:avLst/>
            </a:prstGeom>
            <a:noFill/>
            <a:ln w="12700">
              <a:solidFill>
                <a:schemeClr val="bg1"/>
              </a:solidFill>
              <a:prstDash val="sysDash"/>
              <a:headEnd/>
              <a:tailEnd/>
            </a:ln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eaVert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38175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2200" b="1" dirty="0" smtClean="0">
                  <a:solidFill>
                    <a:srgbClr val="00487E"/>
                  </a:solidFill>
                  <a:latin typeface="Calibri" pitchFamily="34" charset="0"/>
                  <a:cs typeface="Calibri" pitchFamily="34" charset="0"/>
                </a:rPr>
                <a:t>грамотная </a:t>
              </a:r>
              <a:r>
                <a:rPr lang="ru-RU" sz="2200" b="1" dirty="0">
                  <a:solidFill>
                    <a:srgbClr val="00487E"/>
                  </a:solidFill>
                  <a:latin typeface="Calibri" pitchFamily="34" charset="0"/>
                  <a:cs typeface="Calibri" pitchFamily="34" charset="0"/>
                </a:rPr>
                <a:t>навеска и </a:t>
              </a:r>
              <a:r>
                <a:rPr lang="ru-RU" sz="2200" b="1" dirty="0" smtClean="0">
                  <a:solidFill>
                    <a:srgbClr val="00487E"/>
                  </a:solidFill>
                  <a:latin typeface="Calibri" pitchFamily="34" charset="0"/>
                  <a:cs typeface="Calibri" pitchFamily="34" charset="0"/>
                </a:rPr>
                <a:t>эксплуатация</a:t>
              </a:r>
              <a:endParaRPr lang="ru-RU" sz="2200" b="1" dirty="0">
                <a:solidFill>
                  <a:srgbClr val="00487E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grpSp>
          <p:nvGrpSpPr>
            <p:cNvPr id="37" name="Группа 36"/>
            <p:cNvGrpSpPr/>
            <p:nvPr/>
          </p:nvGrpSpPr>
          <p:grpSpPr>
            <a:xfrm>
              <a:off x="2768752" y="4625609"/>
              <a:ext cx="7059790" cy="1967668"/>
              <a:chOff x="1508234" y="4553583"/>
              <a:chExt cx="6516729" cy="1967668"/>
            </a:xfrm>
            <a:noFill/>
          </p:grpSpPr>
          <p:sp>
            <p:nvSpPr>
              <p:cNvPr id="47" name="AutoShape 11"/>
              <p:cNvSpPr>
                <a:spLocks noChangeArrowheads="1"/>
              </p:cNvSpPr>
              <p:nvPr/>
            </p:nvSpPr>
            <p:spPr bwMode="auto">
              <a:xfrm rot="16200000" flipH="1">
                <a:off x="3974510" y="2269705"/>
                <a:ext cx="1584177" cy="6516729"/>
              </a:xfrm>
              <a:prstGeom prst="rect">
                <a:avLst/>
              </a:prstGeom>
              <a:grpFill/>
              <a:ln>
                <a:noFill/>
                <a:headEnd/>
                <a:tailEnd/>
              </a:ln>
              <a:extLst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vert="eaVert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342900" indent="-342900" algn="ctr" defTabSz="638175" fontAlgn="base">
                  <a:spcBef>
                    <a:spcPct val="0"/>
                  </a:spcBef>
                  <a:spcAft>
                    <a:spcPct val="0"/>
                  </a:spcAft>
                  <a:buFont typeface="Wingdings" pitchFamily="2" charset="2"/>
                  <a:buChar char="ü"/>
                </a:pPr>
                <a:endParaRPr lang="ru-RU" sz="2400" b="1" dirty="0">
                  <a:solidFill>
                    <a:schemeClr val="tx2"/>
                  </a:solidFill>
                  <a:latin typeface="+mj-lt"/>
                </a:endParaRPr>
              </a:p>
            </p:txBody>
          </p:sp>
          <p:sp>
            <p:nvSpPr>
              <p:cNvPr id="48" name="Прямоугольник 47"/>
              <p:cNvSpPr/>
              <p:nvPr/>
            </p:nvSpPr>
            <p:spPr>
              <a:xfrm>
                <a:off x="1521708" y="4553583"/>
                <a:ext cx="5684301" cy="1967668"/>
              </a:xfrm>
              <a:prstGeom prst="rect">
                <a:avLst/>
              </a:prstGeom>
              <a:solidFill>
                <a:srgbClr val="ECE8D8"/>
              </a:solidFill>
              <a:ln w="12700">
                <a:solidFill>
                  <a:srgbClr val="C00000"/>
                </a:solidFill>
                <a:prstDash val="sysDash"/>
              </a:ln>
            </p:spPr>
            <p:txBody>
              <a:bodyPr wrap="square" anchor="ctr" anchorCtr="0">
                <a:noAutofit/>
              </a:bodyPr>
              <a:lstStyle/>
              <a:p>
                <a:pPr marL="342900" indent="-342900" defTabSz="638175" fontAlgn="base">
                  <a:lnSpc>
                    <a:spcPts val="2200"/>
                  </a:lnSpc>
                  <a:spcBef>
                    <a:spcPts val="600"/>
                  </a:spcBef>
                  <a:spcAft>
                    <a:spcPct val="0"/>
                  </a:spcAft>
                  <a:buClr>
                    <a:srgbClr val="C00000"/>
                  </a:buClr>
                  <a:buFont typeface="Wingdings" pitchFamily="2" charset="2"/>
                  <a:buChar char="ü"/>
                </a:pPr>
                <a:r>
                  <a:rPr lang="ru-RU" sz="2200" b="1" dirty="0">
                    <a:solidFill>
                      <a:srgbClr val="00487E"/>
                    </a:solidFill>
                    <a:latin typeface="Calibri" pitchFamily="34" charset="0"/>
                    <a:cs typeface="Calibri" pitchFamily="34" charset="0"/>
                  </a:rPr>
                  <a:t>снижение стоимости оборудования</a:t>
                </a:r>
              </a:p>
              <a:p>
                <a:pPr marL="342900" indent="-342900" defTabSz="638175" fontAlgn="base">
                  <a:lnSpc>
                    <a:spcPts val="2200"/>
                  </a:lnSpc>
                  <a:spcBef>
                    <a:spcPts val="600"/>
                  </a:spcBef>
                  <a:spcAft>
                    <a:spcPct val="0"/>
                  </a:spcAft>
                  <a:buClr>
                    <a:srgbClr val="C00000"/>
                  </a:buClr>
                  <a:buFont typeface="Wingdings" pitchFamily="2" charset="2"/>
                  <a:buChar char="ü"/>
                </a:pPr>
                <a:r>
                  <a:rPr lang="ru-RU" sz="2200" b="1" dirty="0">
                    <a:solidFill>
                      <a:srgbClr val="00487E"/>
                    </a:solidFill>
                    <a:latin typeface="Calibri" pitchFamily="34" charset="0"/>
                    <a:cs typeface="Calibri" pitchFamily="34" charset="0"/>
                  </a:rPr>
                  <a:t>сокращение технологических </a:t>
                </a:r>
                <a:r>
                  <a:rPr lang="en-US" sz="2200" b="1" dirty="0" smtClean="0">
                    <a:solidFill>
                      <a:srgbClr val="00487E"/>
                    </a:solidFill>
                    <a:latin typeface="Calibri" pitchFamily="34" charset="0"/>
                    <a:cs typeface="Calibri" pitchFamily="34" charset="0"/>
                  </a:rPr>
                  <a:t/>
                </a:r>
                <a:br>
                  <a:rPr lang="en-US" sz="2200" b="1" dirty="0" smtClean="0">
                    <a:solidFill>
                      <a:srgbClr val="00487E"/>
                    </a:solidFill>
                    <a:latin typeface="Calibri" pitchFamily="34" charset="0"/>
                    <a:cs typeface="Calibri" pitchFamily="34" charset="0"/>
                  </a:rPr>
                </a:br>
                <a:r>
                  <a:rPr lang="ru-RU" sz="2200" b="1" dirty="0" smtClean="0">
                    <a:solidFill>
                      <a:srgbClr val="00487E"/>
                    </a:solidFill>
                    <a:latin typeface="Calibri" pitchFamily="34" charset="0"/>
                    <a:cs typeface="Calibri" pitchFamily="34" charset="0"/>
                  </a:rPr>
                  <a:t>и </a:t>
                </a:r>
                <a:r>
                  <a:rPr lang="ru-RU" sz="2200" b="1" dirty="0">
                    <a:solidFill>
                      <a:srgbClr val="00487E"/>
                    </a:solidFill>
                    <a:latin typeface="Calibri" pitchFamily="34" charset="0"/>
                    <a:cs typeface="Calibri" pitchFamily="34" charset="0"/>
                  </a:rPr>
                  <a:t>эксплуатационных затрат</a:t>
                </a:r>
              </a:p>
              <a:p>
                <a:pPr marL="342900" indent="-342900" defTabSz="638175" fontAlgn="base">
                  <a:lnSpc>
                    <a:spcPts val="2200"/>
                  </a:lnSpc>
                  <a:spcBef>
                    <a:spcPts val="600"/>
                  </a:spcBef>
                  <a:spcAft>
                    <a:spcPct val="0"/>
                  </a:spcAft>
                  <a:buClr>
                    <a:srgbClr val="C00000"/>
                  </a:buClr>
                  <a:buFont typeface="Wingdings" pitchFamily="2" charset="2"/>
                  <a:buChar char="ü"/>
                </a:pPr>
                <a:r>
                  <a:rPr lang="ru-RU" sz="2200" b="1" dirty="0">
                    <a:solidFill>
                      <a:srgbClr val="00487E"/>
                    </a:solidFill>
                    <a:latin typeface="Calibri" pitchFamily="34" charset="0"/>
                    <a:cs typeface="Calibri" pitchFamily="34" charset="0"/>
                  </a:rPr>
                  <a:t>повышение эффективности производства</a:t>
                </a:r>
              </a:p>
            </p:txBody>
          </p:sp>
        </p:grpSp>
        <p:grpSp>
          <p:nvGrpSpPr>
            <p:cNvPr id="38" name="Группа 37"/>
            <p:cNvGrpSpPr/>
            <p:nvPr/>
          </p:nvGrpSpPr>
          <p:grpSpPr>
            <a:xfrm>
              <a:off x="2917619" y="4094132"/>
              <a:ext cx="642140" cy="580899"/>
              <a:chOff x="136686" y="3804718"/>
              <a:chExt cx="648072" cy="580899"/>
            </a:xfrm>
          </p:grpSpPr>
          <p:sp>
            <p:nvSpPr>
              <p:cNvPr id="45" name="Овал 44"/>
              <p:cNvSpPr/>
              <p:nvPr/>
            </p:nvSpPr>
            <p:spPr>
              <a:xfrm>
                <a:off x="136686" y="3804718"/>
                <a:ext cx="648072" cy="580899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46" name="Равно 45"/>
              <p:cNvSpPr/>
              <p:nvPr/>
            </p:nvSpPr>
            <p:spPr bwMode="auto">
              <a:xfrm>
                <a:off x="250299" y="3940149"/>
                <a:ext cx="398814" cy="396044"/>
              </a:xfrm>
              <a:prstGeom prst="mathEqual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endParaRPr lang="ru-RU" dirty="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</p:grpSp>
        <p:grpSp>
          <p:nvGrpSpPr>
            <p:cNvPr id="39" name="Группа 38"/>
            <p:cNvGrpSpPr/>
            <p:nvPr/>
          </p:nvGrpSpPr>
          <p:grpSpPr>
            <a:xfrm>
              <a:off x="2906706" y="2270841"/>
              <a:ext cx="642139" cy="580899"/>
              <a:chOff x="245285" y="2106756"/>
              <a:chExt cx="648071" cy="580899"/>
            </a:xfrm>
          </p:grpSpPr>
          <p:sp>
            <p:nvSpPr>
              <p:cNvPr id="43" name="Овал 42"/>
              <p:cNvSpPr/>
              <p:nvPr/>
            </p:nvSpPr>
            <p:spPr>
              <a:xfrm>
                <a:off x="245285" y="2106756"/>
                <a:ext cx="648071" cy="580899"/>
              </a:xfrm>
              <a:prstGeom prst="ellipse">
                <a:avLst/>
              </a:prstGeom>
              <a:solidFill>
                <a:srgbClr val="00487E"/>
              </a:solidFill>
              <a:ln>
                <a:solidFill>
                  <a:srgbClr val="00487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44" name="AutoShape 9"/>
              <p:cNvSpPr>
                <a:spLocks noChangeArrowheads="1"/>
              </p:cNvSpPr>
              <p:nvPr/>
            </p:nvSpPr>
            <p:spPr bwMode="auto">
              <a:xfrm>
                <a:off x="369912" y="2217024"/>
                <a:ext cx="398814" cy="360362"/>
              </a:xfrm>
              <a:prstGeom prst="plus">
                <a:avLst>
                  <a:gd name="adj" fmla="val 40045"/>
                </a:avLst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700" dirty="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</p:grpSp>
        <p:grpSp>
          <p:nvGrpSpPr>
            <p:cNvPr id="40" name="Группа 39"/>
            <p:cNvGrpSpPr/>
            <p:nvPr/>
          </p:nvGrpSpPr>
          <p:grpSpPr>
            <a:xfrm>
              <a:off x="2906704" y="3328585"/>
              <a:ext cx="642140" cy="580899"/>
              <a:chOff x="245283" y="2106757"/>
              <a:chExt cx="648072" cy="580899"/>
            </a:xfrm>
          </p:grpSpPr>
          <p:sp>
            <p:nvSpPr>
              <p:cNvPr id="41" name="Овал 40"/>
              <p:cNvSpPr/>
              <p:nvPr/>
            </p:nvSpPr>
            <p:spPr>
              <a:xfrm>
                <a:off x="245283" y="2106757"/>
                <a:ext cx="648072" cy="580899"/>
              </a:xfrm>
              <a:prstGeom prst="ellipse">
                <a:avLst/>
              </a:prstGeom>
              <a:solidFill>
                <a:srgbClr val="00487E"/>
              </a:solidFill>
              <a:ln>
                <a:solidFill>
                  <a:srgbClr val="00487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42" name="AutoShape 9"/>
              <p:cNvSpPr>
                <a:spLocks noChangeArrowheads="1"/>
              </p:cNvSpPr>
              <p:nvPr/>
            </p:nvSpPr>
            <p:spPr bwMode="auto">
              <a:xfrm>
                <a:off x="369912" y="2217025"/>
                <a:ext cx="398814" cy="360362"/>
              </a:xfrm>
              <a:prstGeom prst="plus">
                <a:avLst>
                  <a:gd name="adj" fmla="val 40045"/>
                </a:avLst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700" dirty="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8708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05" descr="D:\= МЕТИЗ\- Презентации\Корпоративная презентация\2014 corp\materials\2_o_komp_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63133" cy="6791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-6374" y="223838"/>
            <a:ext cx="4637314" cy="1128712"/>
          </a:xfrm>
          <a:prstGeom prst="rect">
            <a:avLst/>
          </a:prstGeom>
          <a:gradFill>
            <a:gsLst>
              <a:gs pos="2083">
                <a:srgbClr val="C00000"/>
              </a:gs>
              <a:gs pos="100000">
                <a:srgbClr val="FF000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Объект 4"/>
          <p:cNvSpPr txBox="1">
            <a:spLocks/>
          </p:cNvSpPr>
          <p:nvPr/>
        </p:nvSpPr>
        <p:spPr>
          <a:xfrm>
            <a:off x="1600200" y="1542039"/>
            <a:ext cx="8305800" cy="3453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7740" tIns="48870" rIns="97740" bIns="48870">
            <a:spAutoFit/>
          </a:bodyPr>
          <a:lstStyle>
            <a:defPPr>
              <a:defRPr lang="ru-RU"/>
            </a:defPPr>
            <a:lvl1pPr>
              <a:defRPr sz="1700" i="1">
                <a:solidFill>
                  <a:srgbClr val="005DA3"/>
                </a:solidFill>
              </a:defRPr>
            </a:lvl1pPr>
          </a:lstStyle>
          <a:p>
            <a:pPr marL="180000" indent="-180000">
              <a:spcBef>
                <a:spcPts val="1000"/>
              </a:spcBef>
              <a:buFont typeface="Arial" pitchFamily="34" charset="0"/>
              <a:buChar char="•"/>
            </a:pPr>
            <a:r>
              <a:rPr lang="ru-RU" altLang="ru-RU" sz="2400" b="1" i="0" dirty="0">
                <a:solidFill>
                  <a:srgbClr val="002060"/>
                </a:solidFill>
                <a:cs typeface="Arial" panose="020B0604020202020204" pitchFamily="34" charset="0"/>
              </a:rPr>
              <a:t>ОПЫТ ПРОИЗВОДСТВА БОЛЕЕ 60 </a:t>
            </a:r>
            <a:r>
              <a:rPr lang="ru-RU" altLang="ru-RU" sz="2400" b="1" i="0" dirty="0" smtClean="0">
                <a:solidFill>
                  <a:srgbClr val="002060"/>
                </a:solidFill>
                <a:cs typeface="Arial" panose="020B0604020202020204" pitchFamily="34" charset="0"/>
              </a:rPr>
              <a:t>ЛЕТ</a:t>
            </a:r>
          </a:p>
          <a:p>
            <a:pPr marL="180000" indent="-180000">
              <a:spcBef>
                <a:spcPts val="1000"/>
              </a:spcBef>
              <a:buFont typeface="Arial" pitchFamily="34" charset="0"/>
              <a:buChar char="•"/>
            </a:pPr>
            <a:r>
              <a:rPr lang="ru-RU" altLang="ru-RU" sz="2400" b="1" i="0" dirty="0" smtClean="0">
                <a:solidFill>
                  <a:srgbClr val="002060"/>
                </a:solidFill>
                <a:cs typeface="Arial" panose="020B0604020202020204" pitchFamily="34" charset="0"/>
              </a:rPr>
              <a:t>ИНВЕСТИЦИИ В ОБНОВЛЕНИЕ ОБОРУДОВАНИЯ</a:t>
            </a:r>
          </a:p>
          <a:p>
            <a:pPr marL="180000" indent="-180000">
              <a:spcBef>
                <a:spcPts val="1000"/>
              </a:spcBef>
              <a:buFont typeface="Arial" pitchFamily="34" charset="0"/>
              <a:buChar char="•"/>
            </a:pPr>
            <a:r>
              <a:rPr lang="ru-RU" altLang="ru-RU" sz="2400" b="1" i="0" dirty="0">
                <a:solidFill>
                  <a:srgbClr val="002060"/>
                </a:solidFill>
                <a:cs typeface="Arial" panose="020B0604020202020204" pitchFamily="34" charset="0"/>
              </a:rPr>
              <a:t>ПРОФЕССИОНАЛЬНАЯ КОМАНДА</a:t>
            </a:r>
          </a:p>
          <a:p>
            <a:pPr marL="180000" indent="-180000">
              <a:spcBef>
                <a:spcPts val="1000"/>
              </a:spcBef>
              <a:buFont typeface="Arial" pitchFamily="34" charset="0"/>
              <a:buChar char="•"/>
            </a:pPr>
            <a:r>
              <a:rPr lang="ru-RU" altLang="ru-RU" sz="2400" b="1" i="0" dirty="0" smtClean="0">
                <a:solidFill>
                  <a:srgbClr val="002060"/>
                </a:solidFill>
                <a:cs typeface="Arial" panose="020B0604020202020204" pitchFamily="34" charset="0"/>
              </a:rPr>
              <a:t>КЛИЕНТООРИЕНТИРОВАННОСТЬ</a:t>
            </a:r>
          </a:p>
          <a:p>
            <a:pPr marL="180000" indent="-180000">
              <a:spcBef>
                <a:spcPts val="1000"/>
              </a:spcBef>
              <a:buFont typeface="Arial" pitchFamily="34" charset="0"/>
              <a:buChar char="•"/>
            </a:pPr>
            <a:r>
              <a:rPr lang="ru-RU" sz="2400" b="1" i="0" dirty="0">
                <a:solidFill>
                  <a:srgbClr val="002060"/>
                </a:solidFill>
                <a:cs typeface="Arial" panose="020B0604020202020204" pitchFamily="34" charset="0"/>
              </a:rPr>
              <a:t>УНИКАЛЬНЫЙ НАБОР ТЕХНИЧЕСКИХ </a:t>
            </a:r>
            <a:r>
              <a:rPr lang="ru-RU" sz="2400" b="1" i="0" dirty="0" smtClean="0">
                <a:solidFill>
                  <a:srgbClr val="002060"/>
                </a:solidFill>
                <a:cs typeface="Arial" panose="020B0604020202020204" pitchFamily="34" charset="0"/>
              </a:rPr>
              <a:t>СЕРВИСОВ</a:t>
            </a:r>
          </a:p>
          <a:p>
            <a:pPr marL="180000" indent="-180000">
              <a:spcBef>
                <a:spcPts val="1000"/>
              </a:spcBef>
              <a:buFont typeface="Arial" pitchFamily="34" charset="0"/>
              <a:buChar char="•"/>
            </a:pPr>
            <a:r>
              <a:rPr lang="ru-RU" sz="2400" b="1" i="0" dirty="0">
                <a:solidFill>
                  <a:srgbClr val="002060"/>
                </a:solidFill>
                <a:cs typeface="Arial" panose="020B0604020202020204" pitchFamily="34" charset="0"/>
              </a:rPr>
              <a:t>НАЛИЧИЕ КАНАТОВ НА </a:t>
            </a:r>
            <a:r>
              <a:rPr lang="ru-RU" sz="2400" b="1" i="0" dirty="0" smtClean="0">
                <a:solidFill>
                  <a:srgbClr val="002060"/>
                </a:solidFill>
                <a:cs typeface="Arial" panose="020B0604020202020204" pitchFamily="34" charset="0"/>
              </a:rPr>
              <a:t>СКЛАДЕ</a:t>
            </a:r>
          </a:p>
          <a:p>
            <a:pPr marL="180000" indent="-180000">
              <a:spcBef>
                <a:spcPts val="1000"/>
              </a:spcBef>
              <a:buFont typeface="Arial" pitchFamily="34" charset="0"/>
              <a:buChar char="•"/>
            </a:pPr>
            <a:r>
              <a:rPr lang="ru-RU" sz="2400" b="1" i="0" dirty="0">
                <a:solidFill>
                  <a:srgbClr val="002060"/>
                </a:solidFill>
                <a:cs typeface="Arial" panose="020B0604020202020204" pitchFamily="34" charset="0"/>
              </a:rPr>
              <a:t>ЭКОНОМИЯ </a:t>
            </a:r>
            <a:r>
              <a:rPr lang="ru-RU" sz="2400" b="1" i="0" dirty="0" smtClean="0">
                <a:solidFill>
                  <a:srgbClr val="002060"/>
                </a:solidFill>
                <a:cs typeface="Arial" panose="020B0604020202020204" pitchFamily="34" charset="0"/>
              </a:rPr>
              <a:t>ЗАТРАТ</a:t>
            </a:r>
            <a:endParaRPr lang="ru-RU" sz="2400" b="1" i="0" dirty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sp>
        <p:nvSpPr>
          <p:cNvPr id="17" name="Rectangle 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05527" y="402113"/>
            <a:ext cx="4531787" cy="743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5753" tIns="47876" rIns="95753" bIns="47876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ru-RU"/>
            </a:defPPr>
            <a:lvl1pPr defTabSz="957040" eaLnBrk="0" hangingPunct="0">
              <a:defRPr sz="2100" i="1">
                <a:solidFill>
                  <a:srgbClr val="005DA3"/>
                </a:solidFill>
              </a:defRPr>
            </a:lvl1pPr>
          </a:lstStyle>
          <a:p>
            <a:r>
              <a:rPr lang="ru-RU" b="1" i="0" cap="all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7 ВОПРОСОВ</a:t>
            </a:r>
          </a:p>
          <a:p>
            <a:r>
              <a:rPr lang="ru-RU" b="1" i="0" cap="all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         И ответов</a:t>
            </a:r>
            <a:endParaRPr lang="ru-RU" b="1" i="0" cap="all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8" name="Picture 91" descr="D:\= МЕТИЗ\- Презентации\Корпоративная презентация\2014 corp\materials\2_o_komp_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7314" y="223838"/>
            <a:ext cx="3082699" cy="1128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AutoShape 6"/>
          <p:cNvSpPr>
            <a:spLocks noChangeArrowheads="1"/>
          </p:cNvSpPr>
          <p:nvPr/>
        </p:nvSpPr>
        <p:spPr bwMode="auto">
          <a:xfrm>
            <a:off x="2579185" y="519905"/>
            <a:ext cx="1781148" cy="536575"/>
          </a:xfrm>
          <a:prstGeom prst="roundRect">
            <a:avLst>
              <a:gd name="adj" fmla="val 4514"/>
            </a:avLst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6" tIns="45709" rIns="91416" bIns="45709" anchor="ctr"/>
          <a:lstStyle>
            <a:lvl1pPr eaLnBrk="0" hangingPunct="0">
              <a:spcBef>
                <a:spcPct val="20000"/>
              </a:spcBef>
              <a:defRPr sz="1400">
                <a:solidFill>
                  <a:srgbClr val="777777"/>
                </a:solidFill>
                <a:latin typeface="FS Severstal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§"/>
              <a:defRPr sz="1200">
                <a:solidFill>
                  <a:srgbClr val="777777"/>
                </a:solidFill>
                <a:latin typeface="FS Severstal"/>
              </a:defRPr>
            </a:lvl2pPr>
            <a:lvl3pPr marL="1143000" indent="-228600" eaLnBrk="0" hangingPunct="0">
              <a:spcBef>
                <a:spcPct val="20000"/>
              </a:spcBef>
              <a:buFont typeface="FS Severstal"/>
              <a:buChar char="&gt;"/>
              <a:defRPr sz="1200">
                <a:solidFill>
                  <a:srgbClr val="777777"/>
                </a:solidFill>
                <a:latin typeface="FS Severstal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200">
                <a:solidFill>
                  <a:srgbClr val="777777"/>
                </a:solidFill>
                <a:latin typeface="FS Severstal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200">
                <a:solidFill>
                  <a:srgbClr val="777777"/>
                </a:solidFill>
                <a:latin typeface="FS Severstal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777777"/>
                </a:solidFill>
                <a:latin typeface="FS Severstal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777777"/>
                </a:solidFill>
                <a:latin typeface="FS Severstal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777777"/>
                </a:solidFill>
                <a:latin typeface="FS Severstal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777777"/>
                </a:solidFill>
                <a:latin typeface="FS Severstal"/>
              </a:defRPr>
            </a:lvl9pPr>
          </a:lstStyle>
          <a:p>
            <a:pPr algn="ctr" fontAlgn="auto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defRPr/>
            </a:pPr>
            <a:r>
              <a:rPr lang="ru-RU" altLang="ru-RU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ПОЧЕМУ?</a:t>
            </a:r>
            <a:endParaRPr lang="en-US" altLang="ru-RU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29970" y="5104015"/>
            <a:ext cx="2536971" cy="1559252"/>
          </a:xfrm>
          <a:prstGeom prst="rect">
            <a:avLst/>
          </a:prstGeom>
          <a:noFill/>
          <a:ln w="19050">
            <a:solidFill>
              <a:srgbClr val="ECE8D8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3" descr="C:\Users\kod0803\Documents\Фотки\ВЗ от Вики\IMG_810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755" y="5122498"/>
            <a:ext cx="2532549" cy="1559252"/>
          </a:xfrm>
          <a:prstGeom prst="rect">
            <a:avLst/>
          </a:prstGeom>
          <a:noFill/>
          <a:ln w="19050">
            <a:solidFill>
              <a:srgbClr val="ECE8D8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6974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#10;&lt;root reqver=&quot;17839&quot;&gt;&lt;version val=&quot;21185&quot;/&gt;&lt;CPresentation id=&quot;1&quot;&gt;&lt;m_defprecNumber idref=&quot;2&quot;/&gt;&lt;m_defprecPercent idref=&quot;3&quot;/&gt;&lt;m_defprecDate idref=&quot;4&quot;/&gt;&lt;m_defprecYear idref=&quot;5&quot;/&gt;&lt;m_defprecQuarter idref=&quot;6&quot;/&gt;&lt;m_defprecMonth idref=&quot;7&quot;/&gt;&lt;m_defprecWeek idref=&quot;8&quot;/&gt;&lt;m_defprecDay idref=&quot;9&quot;/&gt;&lt;m_mruColor&gt;&lt;m_vecMRU length=&quot;11&quot;&gt;&lt;elem m_fUsage=&quot;7.00309098356257480000E+000&quot;&gt;&lt;m_ppcolschidx val=&quot;0&quot;/&gt;&lt;m_rgb r=&quot;0&quot; g=&quot;48&quot; b=&quot;8c&quot;/&gt;&lt;/elem&gt;&lt;elem m_fUsage=&quot;1.25950796857519730000E+000&quot;&gt;&lt;m_ppcolschidx val=&quot;0&quot;/&gt;&lt;m_rgb r=&quot;da&quot; g=&quot;da&quot; b=&quot;da&quot;/&gt;&lt;/elem&gt;&lt;elem m_fUsage=&quot;7.87853706339910480000E-001&quot;&gt;&lt;m_ppcolschidx val=&quot;0&quot;/&gt;&lt;m_rgb r=&quot;cd&quot; g=&quot;9&quot; b=&quot;21&quot;/&gt;&lt;/elem&gt;&lt;elem m_fUsage=&quot;4.90141090232759650000E-001&quot;&gt;&lt;m_ppcolschidx val=&quot;0&quot;/&gt;&lt;m_rgb r=&quot;fd&quot; g=&quot;7c&quot; b=&quot;79&quot;/&gt;&lt;/elem&gt;&lt;elem m_fUsage=&quot;3.87420489000000150000E-001&quot;&gt;&lt;m_ppcolschidx val=&quot;0&quot;/&gt;&lt;m_rgb r=&quot;fb&quot; g=&quot;f8&quot; b=&quot;6a&quot;/&gt;&lt;/elem&gt;&lt;elem m_fUsage=&quot;6.96296937513489200000E-002&quot;&gt;&lt;m_ppcolschidx val=&quot;0&quot;/&gt;&lt;m_rgb r=&quot;fc&quot; g=&quot;fd&quot; b=&quot;c1&quot;/&gt;&lt;/elem&gt;&lt;elem m_fUsage=&quot;1.99668234139454810000E-003&quot;&gt;&lt;m_ppcolschidx val=&quot;0&quot;/&gt;&lt;m_rgb r=&quot;98&quot; g=&quot;1&quot; b=&quot;d&quot;/&gt;&lt;/elem&gt;&lt;elem m_fUsage=&quot;3.59366815538669760000E-004&quot;&gt;&lt;m_ppcolschidx val=&quot;0&quot;/&gt;&lt;m_rgb r=&quot;cc&quot; g=&quot;0&quot; b=&quot;b8&quot;/&gt;&lt;/elem&gt;&lt;elem m_fUsage=&quot;4.37138647293796470000E-009&quot;&gt;&lt;m_ppcolschidx val=&quot;0&quot;/&gt;&lt;m_rgb r=&quot;c8&quot; g=&quot;4&quot; b=&quot;b9&quot;/&gt;&lt;/elem&gt;&lt;elem m_fUsage=&quot;3.08394593452956670000E-009&quot;&gt;&lt;m_ppcolschidx val=&quot;0&quot;/&gt;&lt;m_rgb r=&quot;fe&quot; g=&quot;c1&quot; b=&quot;c0&quot;/&gt;&lt;/elem&gt;&lt;elem m_fUsage=&quot;2.24819658627205420000E-009&quot;&gt;&lt;m_ppcolschidx val=&quot;0&quot;/&gt;&lt;m_rgb r=&quot;f7&quot; g=&quot;48&quot; b=&quot;67&quot;/&gt;&lt;/elem&gt;&lt;/m_vecMRU&gt;&lt;/m_mruColor&gt;&lt;m_mapectfillschemeMRU&gt;&lt;key val=&quot;0&quot;/&gt;&lt;elem&gt;&lt;m_nPartnerID val=&quot;530&quot;/&gt;&lt;m_nIndex val=&quot;1&quot;/&gt;&lt;/elem&gt;&lt;key val=&quot;1&quot;/&gt;&lt;elem&gt;&lt;m_nPartnerID val=&quot;530&quot;/&gt;&lt;m_nIndex val=&quot;4&quot;/&gt;&lt;/elem&gt;&lt;key val=&quot;4&quot;/&gt;&lt;elem&gt;&lt;m_nPartnerID val=&quot;530&quot;/&gt;&lt;m_nIndex val=&quot;1&quot;/&gt;&lt;/elem&gt;&lt;key val=&quot;6&quot;/&gt;&lt;elem&gt;&lt;m_nPartnerID val=&quot;530&quot;/&gt;&lt;m_nIndex val=&quot;5&quot;/&gt;&lt;/elem&gt;&lt;/m_mapectfillschemeMRU&gt;&lt;m_eweekdayFirstOfWeek val=&quot;2&quot;/&gt;&lt;m_eweekdayFirstOfWorkweek val=&quot;2&quot;/&gt;&lt;m_eweekdayFirstOfWeekend val=&quot;7&quot;/&gt;&lt;/CPresentation&gt;&lt;CDefaultPrec id=&quot;9&quot;&gt;&lt;m_precDefault/&gt;&lt;/CDefaultPrec&gt;&lt;CDefaultPrec id=&quot;8&quot;&gt;&lt;m_precDefault/&gt;&lt;/CDefaultPrec&gt;&lt;CDefaultPrec id=&quot;7&quot;&gt;&lt;m_precDefault/&gt;&lt;/CDefaultPrec&gt;&lt;CDefaultPrec id=&quot;6&quot;&gt;&lt;m_precDefault/&gt;&lt;/CDefaultPrec&gt;&lt;CDefaultPrec id=&quot;5&quot;&gt;&lt;m_precDefault/&gt;&lt;/CDefaultPrec&gt;&lt;CDefaultPrec id=&quot;4&quot;&gt;&lt;m_precDefault/&gt;&lt;/CDefaultPrec&gt;&lt;CDefaultPrec id=&quot;3&quot;&gt;&lt;m_precDefault/&gt;&lt;/CDefaultPrec&gt;&lt;CDefaultPrec id=&quot;2&quot;&gt;&lt;m_precDefault&gt;&lt;m_chDecimalSymbol&gt;,&lt;/m_chDecimalSymbol&gt;&lt;m_nGroupingDigits val=&quot;3&quot;/&gt;&lt;m_chGroupingSymbol&gt;.&lt;/m_chGroupingSymbol&gt;&lt;m_chMinusSymbol&gt;-&lt;/m_chMinusSymbol&gt;&lt;m_chDecimalSymbol17909&gt;,&lt;/m_chDecimalSymbol17909&gt;&lt;m_nGroupingDigits17909 val=&quot;3&quot;/&gt;&lt;m_chGroupingSymbol17909&gt;.&lt;/m_chGroupingSymbol17909&gt;&lt;/m_precDefault&gt;&lt;/CDefaultPrec&gt;&lt;/root&gt;"/>
  <p:tag name="THINKCELLUNDODONOTDELETE" val="953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Tu.JXys90W5vaOTaIJX1A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Tu.JXys90W5vaOTaIJX1A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Tu.JXys90W5vaOTaIJX1A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Tu.JXys90W5vaOTaIJX1A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Tu.JXys90W5vaOTaIJX1A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C_VPawKh0Ww9spwjMGUeA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C_VPawKh0Ww9spwjMGUeA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C_VPawKh0Ww9spwjMGUeA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C_VPawKh0Ww9spwjMGUeA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C_VPawKh0Ww9spwjMGUe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C_VPawKh0Ww9spwjMGUeA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C_VPawKh0Ww9spwjMGUeA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C_VPawKh0Ww9spwjMGUe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Tu.JXys90W5vaOTaIJX1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Tu.JXys90W5vaOTaIJX1A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Tu.JXys90W5vaOTaIJX1A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Jr1v97D0061ZytK8RJbxA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4kb9P63bU2Epc31ojRuvg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MO870m1.0mtuZHkaQtNhw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Tu.JXys90W5vaOTaIJX1A"/>
</p:tagLst>
</file>

<file path=ppt/theme/theme1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Оформление по умолчанию">
  <a:themeElements>
    <a:clrScheme name="Другая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00"/>
      </a:hlink>
      <a:folHlink>
        <a:srgbClr val="000000"/>
      </a:folHlink>
    </a:clrScheme>
    <a:fontScheme name="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66373</TotalTime>
  <Words>638</Words>
  <Application>Microsoft Office PowerPoint</Application>
  <PresentationFormat>Лист A4 (210x297 мм)</PresentationFormat>
  <Paragraphs>180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10</vt:i4>
      </vt:variant>
    </vt:vector>
  </HeadingPairs>
  <TitlesOfParts>
    <vt:vector size="12" baseType="lpstr">
      <vt:lpstr>Специальное оформление</vt:lpstr>
      <vt:lpstr>1_Оформление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ayu.prozhogin</dc:creator>
  <cp:lastModifiedBy>Ширяевский Вячеслав Николаевич</cp:lastModifiedBy>
  <cp:revision>3028</cp:revision>
  <cp:lastPrinted>2013-08-23T05:27:45Z</cp:lastPrinted>
  <dcterms:created xsi:type="dcterms:W3CDTF">2009-07-15T13:03:22Z</dcterms:created>
  <dcterms:modified xsi:type="dcterms:W3CDTF">2017-04-16T15:54:57Z</dcterms:modified>
</cp:coreProperties>
</file>