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7" r:id="rId1"/>
  </p:sldMasterIdLst>
  <p:notesMasterIdLst>
    <p:notesMasterId r:id="rId10"/>
  </p:notesMasterIdLst>
  <p:handoutMasterIdLst>
    <p:handoutMasterId r:id="rId11"/>
  </p:handoutMasterIdLst>
  <p:sldIdLst>
    <p:sldId id="345" r:id="rId2"/>
    <p:sldId id="554" r:id="rId3"/>
    <p:sldId id="551" r:id="rId4"/>
    <p:sldId id="552" r:id="rId5"/>
    <p:sldId id="546" r:id="rId6"/>
    <p:sldId id="547" r:id="rId7"/>
    <p:sldId id="548" r:id="rId8"/>
    <p:sldId id="550" r:id="rId9"/>
  </p:sldIdLst>
  <p:sldSz cx="12195175" cy="6858000"/>
  <p:notesSz cx="7010400" cy="9296400"/>
  <p:defaultTex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5">
          <p15:clr>
            <a:srgbClr val="A4A3A4"/>
          </p15:clr>
        </p15:guide>
        <p15:guide id="2" orient="horz" pos="3929">
          <p15:clr>
            <a:srgbClr val="A4A3A4"/>
          </p15:clr>
        </p15:guide>
        <p15:guide id="3" orient="horz" pos="3521">
          <p15:clr>
            <a:srgbClr val="A4A3A4"/>
          </p15:clr>
        </p15:guide>
        <p15:guide id="4" pos="303">
          <p15:clr>
            <a:srgbClr val="A4A3A4"/>
          </p15:clr>
        </p15:guide>
        <p15:guide id="5" pos="7379">
          <p15:clr>
            <a:srgbClr val="A4A3A4"/>
          </p15:clr>
        </p15:guide>
      </p15:sldGuideLst>
    </p:ext>
    <p:ext uri="{2D200454-40CA-4A62-9FC3-DE9A4176ACB9}">
      <p15:notesGuideLst xmlns:p15="http://schemas.microsoft.com/office/powerpoint/2012/main">
        <p15:guide id="1" orient="horz" pos="2909">
          <p15:clr>
            <a:srgbClr val="A4A3A4"/>
          </p15:clr>
        </p15:guide>
        <p15:guide id="2" pos="2209">
          <p15:clr>
            <a:srgbClr val="A4A3A4"/>
          </p15:clr>
        </p15:guide>
        <p15:guide id="3" orient="horz"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g Moineau" initials="gm" lastIdx="6" clrIdx="0"/>
  <p:cmAuthor id="1" name="Lauren Perl" initials="LFP" lastIdx="6" clrIdx="1"/>
  <p:cmAuthor id="2" name="Meyer, Jeff" initials="MJ"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41D"/>
    <a:srgbClr val="7F8080"/>
    <a:srgbClr val="00B5F1"/>
    <a:srgbClr val="8DC63F"/>
    <a:srgbClr val="009697"/>
    <a:srgbClr val="B1B3B6"/>
    <a:srgbClr val="00AB4E"/>
    <a:srgbClr val="495965"/>
    <a:srgbClr val="0066B3"/>
    <a:srgbClr val="103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348D8D-2592-4D36-8BCA-CF58A03317E7}">
  <a:tblStyle styleId="{4F348D8D-2592-4D36-8BCA-CF58A03317E7}" styleName="IHSM Table Style">
    <a:wholeTbl>
      <a:tcTxStyle>
        <a:fontRef idx="minor"/>
        <a:schemeClr val="dk1"/>
      </a:tcTxStyle>
      <a:tcStyle>
        <a:tcBdr>
          <a:left>
            <a:ln>
              <a:noFill/>
            </a:ln>
          </a:left>
          <a:right>
            <a:ln>
              <a:noFill/>
            </a:ln>
          </a:right>
          <a:top>
            <a:ln>
              <a:noFill/>
            </a:ln>
          </a:top>
          <a:bottom>
            <a:ln>
              <a:noFill/>
            </a:ln>
          </a:bottom>
          <a:insideH>
            <a:ln>
              <a:noFill/>
            </a:ln>
          </a:insideH>
          <a:insideV>
            <a:ln>
              <a:noFill/>
            </a:ln>
          </a:insideV>
        </a:tcBdr>
      </a:tcStyle>
    </a:wholeTbl>
    <a:band1H>
      <a:tcTxStyle>
        <a:schemeClr val="dk1"/>
      </a:tcTxStyle>
      <a:tcStyle>
        <a:tcBdr/>
      </a:tcStyle>
    </a:band1H>
    <a:band2H>
      <a:tcStyle>
        <a:tcBdr/>
      </a:tcStyle>
    </a:band2H>
    <a:band1V>
      <a:tcStyle>
        <a:tcBdr/>
      </a:tcStyle>
    </a:band1V>
    <a:band2V>
      <a:tcStyle>
        <a:tcBdr/>
      </a:tcStyle>
    </a:band2V>
    <a:lastRow>
      <a:tcStyle>
        <a:tcBdr/>
      </a:tcStyle>
    </a:lastRow>
    <a:firstRow>
      <a:tcTxStyle>
        <a:fontRef idx="major"/>
        <a:schemeClr val="bg1"/>
      </a:tcTxStyle>
      <a:tcStyle>
        <a:tcBdr/>
        <a:fill>
          <a:solidFill>
            <a:srgbClr val="7F808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2" autoAdjust="0"/>
    <p:restoredTop sz="90798" autoAdjust="0"/>
  </p:normalViewPr>
  <p:slideViewPr>
    <p:cSldViewPr snapToObjects="1" showGuides="1">
      <p:cViewPr varScale="1">
        <p:scale>
          <a:sx n="76" d="100"/>
          <a:sy n="76" d="100"/>
        </p:scale>
        <p:origin x="1123" y="43"/>
      </p:cViewPr>
      <p:guideLst>
        <p:guide orient="horz" pos="935"/>
        <p:guide orient="horz" pos="3929"/>
        <p:guide orient="horz" pos="3521"/>
        <p:guide pos="303"/>
        <p:guide pos="7379"/>
      </p:guideLst>
    </p:cSldViewPr>
  </p:slideViewPr>
  <p:notesTextViewPr>
    <p:cViewPr>
      <p:scale>
        <a:sx n="100" d="100"/>
        <a:sy n="100" d="100"/>
      </p:scale>
      <p:origin x="0" y="0"/>
    </p:cViewPr>
  </p:notesTextViewPr>
  <p:sorterViewPr>
    <p:cViewPr>
      <p:scale>
        <a:sx n="80" d="100"/>
        <a:sy n="80" d="100"/>
      </p:scale>
      <p:origin x="0" y="432"/>
    </p:cViewPr>
  </p:sorterViewPr>
  <p:notesViewPr>
    <p:cSldViewPr snapToObjects="1" showGuides="1">
      <p:cViewPr varScale="1">
        <p:scale>
          <a:sx n="52" d="100"/>
          <a:sy n="52" d="100"/>
        </p:scale>
        <p:origin x="-2838" y="-84"/>
      </p:cViewPr>
      <p:guideLst>
        <p:guide orient="horz" pos="2909"/>
        <p:guide pos="2209"/>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zik35926\Desktop\September%202018%20COM%20report\Figure%20files\Copy%20of%20Global%20COM%20monthly%20figures%20A.September%202018.xlsm"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zik35926\Desktop\Copy%20of%20Demand%20for%20Jeff.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zik35926\Desktop\September%202018%20COM%20report\Figure%20files\Global%20COM%20monthly%20figures%20D.September%202018.xlsx"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zik35926\Desktop\Copy%20of%20Iran%20sanctions%20impact_Sept%202018.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pa45379\Documents\Iran%20export%20char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zik35926\Desktop\September%202018%20COM%20report\Figure%20files\Global%20COM%20monthly%20figures%20D.September%202018.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zik35926\Desktop\Charts%20for%20NAM-COM%20PPT_FOR%20JEFF.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zik35926\Desktop\Copy%20of%20Russian%20Monthly%20Oil%20Production_4%20Sep%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8316055871904"/>
          <c:y val="8.5434848154039691E-2"/>
          <c:w val="0.86999355137002954"/>
          <c:h val="0.69137934978114646"/>
        </c:manualLayout>
      </c:layout>
      <c:lineChart>
        <c:grouping val="standard"/>
        <c:varyColors val="0"/>
        <c:ser>
          <c:idx val="0"/>
          <c:order val="0"/>
          <c:tx>
            <c:strRef>
              <c:f>'Benchmark crude prices'!$P$4</c:f>
              <c:strCache>
                <c:ptCount val="1"/>
                <c:pt idx="0">
                  <c:v>Dated Brent</c:v>
                </c:pt>
              </c:strCache>
            </c:strRef>
          </c:tx>
          <c:spPr>
            <a:ln w="44450">
              <a:solidFill>
                <a:srgbClr val="00AB4E"/>
              </a:solidFill>
            </a:ln>
          </c:spPr>
          <c:marker>
            <c:symbol val="square"/>
            <c:size val="4"/>
            <c:spPr>
              <a:solidFill>
                <a:srgbClr val="00AB4E"/>
              </a:solidFill>
              <a:ln>
                <a:solidFill>
                  <a:srgbClr val="00AB4E"/>
                </a:solidFill>
              </a:ln>
            </c:spPr>
          </c:marker>
          <c:cat>
            <c:strRef>
              <c:f>'Benchmark crude prices'!$O$9:$O$28</c:f>
              <c:strCache>
                <c:ptCount val="20"/>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pt idx="19">
                  <c:v>Q4 19</c:v>
                </c:pt>
              </c:strCache>
            </c:strRef>
          </c:cat>
          <c:val>
            <c:numRef>
              <c:f>'Benchmark crude prices'!$P$9:$P$28</c:f>
              <c:numCache>
                <c:formatCode>#,##0.00</c:formatCode>
                <c:ptCount val="20"/>
                <c:pt idx="0">
                  <c:v>53.865312500000002</c:v>
                </c:pt>
                <c:pt idx="1">
                  <c:v>61.873934426229511</c:v>
                </c:pt>
                <c:pt idx="2">
                  <c:v>50.437846153846152</c:v>
                </c:pt>
                <c:pt idx="3">
                  <c:v>43.709531249999998</c:v>
                </c:pt>
                <c:pt idx="4">
                  <c:v>33.950806451612898</c:v>
                </c:pt>
                <c:pt idx="5">
                  <c:v>45.507903225806452</c:v>
                </c:pt>
                <c:pt idx="6">
                  <c:v>45.802153846153843</c:v>
                </c:pt>
                <c:pt idx="7">
                  <c:v>49.346031746031748</c:v>
                </c:pt>
                <c:pt idx="8">
                  <c:v>53.659062500000005</c:v>
                </c:pt>
                <c:pt idx="9">
                  <c:v>49.579344262295088</c:v>
                </c:pt>
                <c:pt idx="10">
                  <c:v>52.066562500000003</c:v>
                </c:pt>
                <c:pt idx="11">
                  <c:v>61.217142857142861</c:v>
                </c:pt>
                <c:pt idx="12">
                  <c:v>66.789682539682545</c:v>
                </c:pt>
                <c:pt idx="13">
                  <c:v>74.357258064516117</c:v>
                </c:pt>
                <c:pt idx="14">
                  <c:v>74.626666666666665</c:v>
                </c:pt>
                <c:pt idx="15">
                  <c:v>77.96875</c:v>
                </c:pt>
                <c:pt idx="16">
                  <c:v>83.34375</c:v>
                </c:pt>
                <c:pt idx="17">
                  <c:v>81.868852459016395</c:v>
                </c:pt>
                <c:pt idx="18">
                  <c:v>77.984615384615381</c:v>
                </c:pt>
                <c:pt idx="19">
                  <c:v>79.28125</c:v>
                </c:pt>
              </c:numCache>
            </c:numRef>
          </c:val>
          <c:smooth val="0"/>
          <c:extLst>
            <c:ext xmlns:c16="http://schemas.microsoft.com/office/drawing/2014/chart" uri="{C3380CC4-5D6E-409C-BE32-E72D297353CC}">
              <c16:uniqueId val="{00000000-1572-44CE-BFBF-04015AE199E8}"/>
            </c:ext>
          </c:extLst>
        </c:ser>
        <c:ser>
          <c:idx val="2"/>
          <c:order val="1"/>
          <c:tx>
            <c:strRef>
              <c:f>'Benchmark crude prices'!$Q$4</c:f>
              <c:strCache>
                <c:ptCount val="1"/>
                <c:pt idx="0">
                  <c:v>WTI-Cushing</c:v>
                </c:pt>
              </c:strCache>
            </c:strRef>
          </c:tx>
          <c:spPr>
            <a:ln w="22225">
              <a:solidFill>
                <a:srgbClr val="009697"/>
              </a:solidFill>
            </a:ln>
          </c:spPr>
          <c:marker>
            <c:symbol val="square"/>
            <c:size val="3"/>
            <c:spPr>
              <a:solidFill>
                <a:srgbClr val="009697"/>
              </a:solidFill>
              <a:ln>
                <a:solidFill>
                  <a:srgbClr val="009697"/>
                </a:solidFill>
              </a:ln>
            </c:spPr>
          </c:marker>
          <c:cat>
            <c:strRef>
              <c:f>'Benchmark crude prices'!$O$9:$O$28</c:f>
              <c:strCache>
                <c:ptCount val="20"/>
                <c:pt idx="0">
                  <c:v>Q1 15</c:v>
                </c:pt>
                <c:pt idx="1">
                  <c:v>Q2 15</c:v>
                </c:pt>
                <c:pt idx="2">
                  <c:v>Q3 15</c:v>
                </c:pt>
                <c:pt idx="3">
                  <c:v>Q4 15</c:v>
                </c:pt>
                <c:pt idx="4">
                  <c:v>Q1 16</c:v>
                </c:pt>
                <c:pt idx="5">
                  <c:v>Q2 16</c:v>
                </c:pt>
                <c:pt idx="6">
                  <c:v>Q3 16</c:v>
                </c:pt>
                <c:pt idx="7">
                  <c:v>Q4 16</c:v>
                </c:pt>
                <c:pt idx="8">
                  <c:v>Q1 17</c:v>
                </c:pt>
                <c:pt idx="9">
                  <c:v>Q2 17</c:v>
                </c:pt>
                <c:pt idx="10">
                  <c:v>Q3 17</c:v>
                </c:pt>
                <c:pt idx="11">
                  <c:v>Q4 17</c:v>
                </c:pt>
                <c:pt idx="12">
                  <c:v>Q1 18</c:v>
                </c:pt>
                <c:pt idx="13">
                  <c:v>Q2 18</c:v>
                </c:pt>
                <c:pt idx="14">
                  <c:v>Q3 18</c:v>
                </c:pt>
                <c:pt idx="15">
                  <c:v>Q4 18</c:v>
                </c:pt>
                <c:pt idx="16">
                  <c:v>Q1 19</c:v>
                </c:pt>
                <c:pt idx="17">
                  <c:v>Q2 19</c:v>
                </c:pt>
                <c:pt idx="18">
                  <c:v>Q3 19</c:v>
                </c:pt>
                <c:pt idx="19">
                  <c:v>Q4 19</c:v>
                </c:pt>
              </c:strCache>
            </c:strRef>
          </c:cat>
          <c:val>
            <c:numRef>
              <c:f>'Benchmark crude prices'!$Q$9:$Q$28</c:f>
              <c:numCache>
                <c:formatCode>#,##0.00</c:formatCode>
                <c:ptCount val="20"/>
                <c:pt idx="0">
                  <c:v>48.497868852459014</c:v>
                </c:pt>
                <c:pt idx="1">
                  <c:v>57.851746031746039</c:v>
                </c:pt>
                <c:pt idx="2">
                  <c:v>46.473593749999999</c:v>
                </c:pt>
                <c:pt idx="3">
                  <c:v>42.030634920634924</c:v>
                </c:pt>
                <c:pt idx="4">
                  <c:v>33.412295081967216</c:v>
                </c:pt>
                <c:pt idx="5">
                  <c:v>45.496666666666663</c:v>
                </c:pt>
                <c:pt idx="6">
                  <c:v>44.87890625</c:v>
                </c:pt>
                <c:pt idx="7">
                  <c:v>49.227580645161289</c:v>
                </c:pt>
                <c:pt idx="8">
                  <c:v>51.69580645161291</c:v>
                </c:pt>
                <c:pt idx="9">
                  <c:v>48.109206349206353</c:v>
                </c:pt>
                <c:pt idx="10">
                  <c:v>48.163333333333334</c:v>
                </c:pt>
                <c:pt idx="11">
                  <c:v>55.228064516129038</c:v>
                </c:pt>
                <c:pt idx="12">
                  <c:v>62.892622950819671</c:v>
                </c:pt>
                <c:pt idx="13">
                  <c:v>68.030937499999993</c:v>
                </c:pt>
                <c:pt idx="14">
                  <c:v>69.118803936591505</c:v>
                </c:pt>
                <c:pt idx="15">
                  <c:v>67.86823646396418</c:v>
                </c:pt>
                <c:pt idx="16">
                  <c:v>71.794362063361461</c:v>
                </c:pt>
                <c:pt idx="17">
                  <c:v>70.209988704274608</c:v>
                </c:pt>
                <c:pt idx="18">
                  <c:v>68.037108169570786</c:v>
                </c:pt>
                <c:pt idx="19">
                  <c:v>72.996197721869663</c:v>
                </c:pt>
              </c:numCache>
            </c:numRef>
          </c:val>
          <c:smooth val="0"/>
          <c:extLst>
            <c:ext xmlns:c16="http://schemas.microsoft.com/office/drawing/2014/chart" uri="{C3380CC4-5D6E-409C-BE32-E72D297353CC}">
              <c16:uniqueId val="{00000001-1572-44CE-BFBF-04015AE199E8}"/>
            </c:ext>
          </c:extLst>
        </c:ser>
        <c:dLbls>
          <c:showLegendKey val="0"/>
          <c:showVal val="0"/>
          <c:showCatName val="0"/>
          <c:showSerName val="0"/>
          <c:showPercent val="0"/>
          <c:showBubbleSize val="0"/>
        </c:dLbls>
        <c:marker val="1"/>
        <c:smooth val="0"/>
        <c:axId val="101784576"/>
        <c:axId val="101786752"/>
      </c:lineChart>
      <c:catAx>
        <c:axId val="101784576"/>
        <c:scaling>
          <c:orientation val="minMax"/>
        </c:scaling>
        <c:delete val="0"/>
        <c:axPos val="b"/>
        <c:numFmt formatCode="General" sourceLinked="0"/>
        <c:majorTickMark val="out"/>
        <c:minorTickMark val="none"/>
        <c:tickLblPos val="nextTo"/>
        <c:spPr>
          <a:ln w="3175">
            <a:solidFill>
              <a:srgbClr val="7F8080"/>
            </a:solidFill>
            <a:prstDash val="solid"/>
          </a:ln>
        </c:spPr>
        <c:txPr>
          <a:bodyPr rot="-5400000" vert="horz"/>
          <a:lstStyle/>
          <a:p>
            <a:pPr>
              <a:defRPr sz="1000" b="0">
                <a:solidFill>
                  <a:srgbClr val="000000"/>
                </a:solidFill>
                <a:latin typeface="Arial"/>
                <a:ea typeface="Arial"/>
                <a:cs typeface="Arial"/>
              </a:defRPr>
            </a:pPr>
            <a:endParaRPr lang="ru-RU"/>
          </a:p>
        </c:txPr>
        <c:crossAx val="101786752"/>
        <c:crosses val="autoZero"/>
        <c:auto val="1"/>
        <c:lblAlgn val="ctr"/>
        <c:lblOffset val="100"/>
        <c:noMultiLvlLbl val="0"/>
      </c:catAx>
      <c:valAx>
        <c:axId val="101786752"/>
        <c:scaling>
          <c:orientation val="minMax"/>
          <c:max val="100"/>
          <c:min val="0"/>
        </c:scaling>
        <c:delete val="0"/>
        <c:axPos val="l"/>
        <c:majorGridlines>
          <c:spPr>
            <a:ln w="3175">
              <a:solidFill>
                <a:schemeClr val="bg1">
                  <a:lumMod val="85000"/>
                </a:schemeClr>
              </a:solidFill>
              <a:prstDash val="solid"/>
            </a:ln>
          </c:spPr>
        </c:majorGridlines>
        <c:numFmt formatCode="&quot;$&quot;#,##0" sourceLinked="0"/>
        <c:majorTickMark val="out"/>
        <c:minorTickMark val="none"/>
        <c:tickLblPos val="nextTo"/>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101784576"/>
        <c:crosses val="autoZero"/>
        <c:crossBetween val="between"/>
      </c:valAx>
      <c:spPr>
        <a:noFill/>
        <a:ln>
          <a:noFill/>
        </a:ln>
      </c:spPr>
    </c:plotArea>
    <c:legend>
      <c:legendPos val="b"/>
      <c:layout>
        <c:manualLayout>
          <c:xMode val="edge"/>
          <c:yMode val="edge"/>
          <c:x val="0"/>
          <c:y val="0.87840658327581411"/>
          <c:w val="1"/>
          <c:h val="6.020839401065612E-2"/>
        </c:manualLayout>
      </c:layout>
      <c:overlay val="0"/>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4.183582621082621E-2"/>
          <c:y val="7.2159090909090909E-2"/>
          <c:w val="0.89479691951566953"/>
          <c:h val="0.7777146464646465"/>
        </c:manualLayout>
      </c:layout>
      <c:barChart>
        <c:barDir val="col"/>
        <c:grouping val="stacked"/>
        <c:varyColors val="0"/>
        <c:ser>
          <c:idx val="8"/>
          <c:order val="0"/>
          <c:tx>
            <c:strRef>
              <c:f>'Global demand growth'!$A$14</c:f>
              <c:strCache>
                <c:ptCount val="1"/>
                <c:pt idx="0">
                  <c:v>China</c:v>
                </c:pt>
              </c:strCache>
            </c:strRef>
          </c:tx>
          <c:spPr>
            <a:solidFill>
              <a:srgbClr val="00AB4E"/>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growth'!$B$14:$I$14</c:f>
              <c:numCache>
                <c:formatCode>#,##0.00_);[Red]\(#,##0.00\)</c:formatCode>
                <c:ptCount val="6"/>
                <c:pt idx="0">
                  <c:v>0.35073381361260658</c:v>
                </c:pt>
                <c:pt idx="1">
                  <c:v>0.7760876939098349</c:v>
                </c:pt>
                <c:pt idx="2">
                  <c:v>0.68666498863862735</c:v>
                </c:pt>
                <c:pt idx="3">
                  <c:v>0.6905917005937372</c:v>
                </c:pt>
                <c:pt idx="4">
                  <c:v>0.44162368104516142</c:v>
                </c:pt>
                <c:pt idx="5">
                  <c:v>0.39835388076380346</c:v>
                </c:pt>
              </c:numCache>
            </c:numRef>
          </c:val>
          <c:extLst>
            <c:ext xmlns:c16="http://schemas.microsoft.com/office/drawing/2014/chart" uri="{C3380CC4-5D6E-409C-BE32-E72D297353CC}">
              <c16:uniqueId val="{00000000-7498-4A30-B62F-B5CF615E2924}"/>
            </c:ext>
          </c:extLst>
        </c:ser>
        <c:ser>
          <c:idx val="9"/>
          <c:order val="1"/>
          <c:tx>
            <c:strRef>
              <c:f>'Global demand growth'!$A$15</c:f>
              <c:strCache>
                <c:ptCount val="1"/>
                <c:pt idx="0">
                  <c:v>India</c:v>
                </c:pt>
              </c:strCache>
            </c:strRef>
          </c:tx>
          <c:spPr>
            <a:solidFill>
              <a:srgbClr val="B1B3B6"/>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growth'!$B$15:$I$15</c:f>
              <c:numCache>
                <c:formatCode>#,##0.00_);[Red]\(#,##0.00\)</c:formatCode>
                <c:ptCount val="6"/>
                <c:pt idx="0">
                  <c:v>0.1338856426826518</c:v>
                </c:pt>
                <c:pt idx="1">
                  <c:v>0.32495011487204017</c:v>
                </c:pt>
                <c:pt idx="2">
                  <c:v>0.42855458021131998</c:v>
                </c:pt>
                <c:pt idx="3">
                  <c:v>0.18885856722376279</c:v>
                </c:pt>
                <c:pt idx="4">
                  <c:v>0.27321240818450399</c:v>
                </c:pt>
                <c:pt idx="5">
                  <c:v>0.23850990935064512</c:v>
                </c:pt>
              </c:numCache>
            </c:numRef>
          </c:val>
          <c:extLst>
            <c:ext xmlns:c16="http://schemas.microsoft.com/office/drawing/2014/chart" uri="{C3380CC4-5D6E-409C-BE32-E72D297353CC}">
              <c16:uniqueId val="{00000001-7498-4A30-B62F-B5CF615E2924}"/>
            </c:ext>
          </c:extLst>
        </c:ser>
        <c:ser>
          <c:idx val="2"/>
          <c:order val="2"/>
          <c:tx>
            <c:strRef>
              <c:f>'Global demand growth'!$A$8</c:f>
              <c:strCache>
                <c:ptCount val="1"/>
                <c:pt idx="0">
                  <c:v>United States</c:v>
                </c:pt>
              </c:strCache>
            </c:strRef>
          </c:tx>
          <c:spPr>
            <a:solidFill>
              <a:srgbClr val="009697"/>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growth'!$B$8:$I$8</c:f>
              <c:numCache>
                <c:formatCode>#,##0.00_);[Red]\(#,##0.00\)</c:formatCode>
                <c:ptCount val="6"/>
                <c:pt idx="0">
                  <c:v>0.12908258314754661</c:v>
                </c:pt>
                <c:pt idx="1">
                  <c:v>0.43343287671232389</c:v>
                </c:pt>
                <c:pt idx="2">
                  <c:v>0.15371991167003429</c:v>
                </c:pt>
                <c:pt idx="3">
                  <c:v>0.27049104723407774</c:v>
                </c:pt>
                <c:pt idx="4">
                  <c:v>0.40268904826433877</c:v>
                </c:pt>
                <c:pt idx="5">
                  <c:v>0.33371716534670526</c:v>
                </c:pt>
              </c:numCache>
            </c:numRef>
          </c:val>
          <c:extLst>
            <c:ext xmlns:c16="http://schemas.microsoft.com/office/drawing/2014/chart" uri="{C3380CC4-5D6E-409C-BE32-E72D297353CC}">
              <c16:uniqueId val="{00000002-7498-4A30-B62F-B5CF615E2924}"/>
            </c:ext>
          </c:extLst>
        </c:ser>
        <c:ser>
          <c:idx val="1"/>
          <c:order val="3"/>
          <c:tx>
            <c:strRef>
              <c:f>'Global demand growth'!$A$16</c:f>
              <c:strCache>
                <c:ptCount val="1"/>
                <c:pt idx="0">
                  <c:v>Other non-OECD Asia</c:v>
                </c:pt>
              </c:strCache>
            </c:strRef>
          </c:tx>
          <c:spPr>
            <a:solidFill>
              <a:srgbClr val="8DC63F"/>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growth'!$B$16:$I$16</c:f>
              <c:numCache>
                <c:formatCode>#,##0.00_);[Red]\(#,##0.00\)</c:formatCode>
                <c:ptCount val="6"/>
                <c:pt idx="0">
                  <c:v>0.18788839005918945</c:v>
                </c:pt>
                <c:pt idx="1">
                  <c:v>9.1323164366048815E-2</c:v>
                </c:pt>
                <c:pt idx="2">
                  <c:v>0.21002143619816674</c:v>
                </c:pt>
                <c:pt idx="3">
                  <c:v>0.3192077332392298</c:v>
                </c:pt>
                <c:pt idx="4">
                  <c:v>0.213370347959291</c:v>
                </c:pt>
                <c:pt idx="5">
                  <c:v>0.20767528138558333</c:v>
                </c:pt>
              </c:numCache>
            </c:numRef>
          </c:val>
          <c:extLst>
            <c:ext xmlns:c16="http://schemas.microsoft.com/office/drawing/2014/chart" uri="{C3380CC4-5D6E-409C-BE32-E72D297353CC}">
              <c16:uniqueId val="{00000003-7498-4A30-B62F-B5CF615E2924}"/>
            </c:ext>
          </c:extLst>
        </c:ser>
        <c:ser>
          <c:idx val="4"/>
          <c:order val="4"/>
          <c:tx>
            <c:strRef>
              <c:f>'Global demand growth'!$A$10</c:f>
              <c:strCache>
                <c:ptCount val="1"/>
                <c:pt idx="0">
                  <c:v>Europe</c:v>
                </c:pt>
              </c:strCache>
            </c:strRef>
          </c:tx>
          <c:spPr>
            <a:solidFill>
              <a:srgbClr val="00B5F1"/>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growth'!$B$10:$I$10</c:f>
              <c:numCache>
                <c:formatCode>#,##0.00_);[Red]\(#,##0.00\)</c:formatCode>
                <c:ptCount val="6"/>
                <c:pt idx="0">
                  <c:v>-8.1234559151504016E-3</c:v>
                </c:pt>
                <c:pt idx="1">
                  <c:v>0.27889306069070935</c:v>
                </c:pt>
                <c:pt idx="2">
                  <c:v>0.18677601389345175</c:v>
                </c:pt>
                <c:pt idx="3">
                  <c:v>0.32222461187910056</c:v>
                </c:pt>
                <c:pt idx="4">
                  <c:v>5.5836214962191377E-2</c:v>
                </c:pt>
                <c:pt idx="5">
                  <c:v>5.7911631617907133E-2</c:v>
                </c:pt>
              </c:numCache>
            </c:numRef>
          </c:val>
          <c:extLst>
            <c:ext xmlns:c16="http://schemas.microsoft.com/office/drawing/2014/chart" uri="{C3380CC4-5D6E-409C-BE32-E72D297353CC}">
              <c16:uniqueId val="{00000004-7498-4A30-B62F-B5CF615E2924}"/>
            </c:ext>
          </c:extLst>
        </c:ser>
        <c:ser>
          <c:idx val="0"/>
          <c:order val="5"/>
          <c:tx>
            <c:strRef>
              <c:f>'Global demand growth'!$A$27</c:f>
              <c:strCache>
                <c:ptCount val="1"/>
                <c:pt idx="0">
                  <c:v>Others</c:v>
                </c:pt>
              </c:strCache>
            </c:strRef>
          </c:tx>
          <c:spPr>
            <a:solidFill>
              <a:srgbClr val="F7941D"/>
            </a:solidFill>
          </c:spPr>
          <c:invertIfNegative val="0"/>
          <c:cat>
            <c:numRef>
              <c:f>'Global demand growth'!$B$6:$I$6</c:f>
              <c:numCache>
                <c:formatCode>General</c:formatCode>
                <c:ptCount val="6"/>
                <c:pt idx="0" formatCode="0">
                  <c:v>2014</c:v>
                </c:pt>
                <c:pt idx="1">
                  <c:v>2015</c:v>
                </c:pt>
                <c:pt idx="2">
                  <c:v>2016</c:v>
                </c:pt>
                <c:pt idx="3">
                  <c:v>2017</c:v>
                </c:pt>
                <c:pt idx="4">
                  <c:v>2018</c:v>
                </c:pt>
                <c:pt idx="5">
                  <c:v>2019</c:v>
                </c:pt>
              </c:numCache>
            </c:numRef>
          </c:cat>
          <c:val>
            <c:numRef>
              <c:f>'Global demand growth'!$B$27:$I$27</c:f>
              <c:numCache>
                <c:formatCode>#,##0.00_);[Red]\(#,##0.00\)</c:formatCode>
                <c:ptCount val="6"/>
                <c:pt idx="0">
                  <c:v>0.29170322579041552</c:v>
                </c:pt>
                <c:pt idx="1">
                  <c:v>-9.9157588437527755E-2</c:v>
                </c:pt>
                <c:pt idx="2">
                  <c:v>-0.15132315957261169</c:v>
                </c:pt>
                <c:pt idx="3">
                  <c:v>0.13535921188553046</c:v>
                </c:pt>
                <c:pt idx="4">
                  <c:v>0.25509411349062283</c:v>
                </c:pt>
                <c:pt idx="5">
                  <c:v>0.25183213153535577</c:v>
                </c:pt>
              </c:numCache>
            </c:numRef>
          </c:val>
          <c:extLst>
            <c:ext xmlns:c16="http://schemas.microsoft.com/office/drawing/2014/chart" uri="{C3380CC4-5D6E-409C-BE32-E72D297353CC}">
              <c16:uniqueId val="{00000005-7498-4A30-B62F-B5CF615E2924}"/>
            </c:ext>
          </c:extLst>
        </c:ser>
        <c:dLbls>
          <c:showLegendKey val="0"/>
          <c:showVal val="0"/>
          <c:showCatName val="0"/>
          <c:showSerName val="0"/>
          <c:showPercent val="0"/>
          <c:showBubbleSize val="0"/>
        </c:dLbls>
        <c:gapWidth val="150"/>
        <c:overlap val="100"/>
        <c:axId val="92896256"/>
        <c:axId val="92902144"/>
      </c:barChart>
      <c:catAx>
        <c:axId val="92896256"/>
        <c:scaling>
          <c:orientation val="minMax"/>
        </c:scaling>
        <c:delete val="0"/>
        <c:axPos val="b"/>
        <c:numFmt formatCode="General" sourceLinked="0"/>
        <c:majorTickMark val="out"/>
        <c:minorTickMark val="none"/>
        <c:tickLblPos val="low"/>
        <c:spPr>
          <a:ln w="3175">
            <a:solidFill>
              <a:srgbClr val="7F8080"/>
            </a:solidFill>
            <a:prstDash val="solid"/>
          </a:ln>
        </c:spPr>
        <c:txPr>
          <a:bodyPr rot="0" vert="horz"/>
          <a:lstStyle/>
          <a:p>
            <a:pPr>
              <a:defRPr sz="1000" b="0">
                <a:solidFill>
                  <a:srgbClr val="000000"/>
                </a:solidFill>
                <a:latin typeface="Arial"/>
                <a:ea typeface="Arial"/>
                <a:cs typeface="Arial"/>
              </a:defRPr>
            </a:pPr>
            <a:endParaRPr lang="ru-RU"/>
          </a:p>
        </c:txPr>
        <c:crossAx val="92902144"/>
        <c:crosses val="autoZero"/>
        <c:auto val="1"/>
        <c:lblAlgn val="ctr"/>
        <c:lblOffset val="100"/>
        <c:noMultiLvlLbl val="0"/>
      </c:catAx>
      <c:valAx>
        <c:axId val="92902144"/>
        <c:scaling>
          <c:orientation val="minMax"/>
        </c:scaling>
        <c:delete val="0"/>
        <c:axPos val="l"/>
        <c:majorGridlines>
          <c:spPr>
            <a:ln w="3175">
              <a:solidFill>
                <a:srgbClr val="FFFFFF">
                  <a:lumMod val="85000"/>
                </a:srgbClr>
              </a:solidFill>
              <a:prstDash val="solid"/>
            </a:ln>
          </c:spPr>
        </c:majorGridlines>
        <c:numFmt formatCode="#,##0.0" sourceLinked="0"/>
        <c:majorTickMark val="out"/>
        <c:minorTickMark val="none"/>
        <c:tickLblPos val="nextTo"/>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92896256"/>
        <c:crosses val="autoZero"/>
        <c:crossBetween val="between"/>
      </c:valAx>
      <c:spPr>
        <a:noFill/>
        <a:ln>
          <a:noFill/>
        </a:ln>
      </c:spPr>
    </c:plotArea>
    <c:legend>
      <c:legendPos val="b"/>
      <c:layout>
        <c:manualLayout>
          <c:xMode val="edge"/>
          <c:yMode val="edge"/>
          <c:x val="0"/>
          <c:y val="0.85789805332449665"/>
          <c:w val="1"/>
          <c:h val="9.3532997754038255E-2"/>
        </c:manualLayout>
      </c:layout>
      <c:overlay val="0"/>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741216844785295E-2"/>
          <c:y val="0.16457665094016452"/>
          <c:w val="0.84787552912584629"/>
          <c:h val="0.63346288024799091"/>
        </c:manualLayout>
      </c:layout>
      <c:barChart>
        <c:barDir val="col"/>
        <c:grouping val="clustered"/>
        <c:varyColors val="0"/>
        <c:ser>
          <c:idx val="0"/>
          <c:order val="0"/>
          <c:tx>
            <c:strRef>
              <c:f>'China demand'!$K$4</c:f>
              <c:strCache>
                <c:ptCount val="1"/>
                <c:pt idx="0">
                  <c:v>Volume (left axis)</c:v>
                </c:pt>
              </c:strCache>
            </c:strRef>
          </c:tx>
          <c:spPr>
            <a:solidFill>
              <a:srgbClr val="00AB4E"/>
            </a:solidFill>
            <a:ln>
              <a:noFill/>
            </a:ln>
          </c:spPr>
          <c:invertIfNegative val="0"/>
          <c:dPt>
            <c:idx val="16"/>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1-E697-4B92-872D-C9EE8F9FFAB1}"/>
              </c:ext>
            </c:extLst>
          </c:dPt>
          <c:dPt>
            <c:idx val="17"/>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3-E697-4B92-872D-C9EE8F9FFAB1}"/>
              </c:ext>
            </c:extLst>
          </c:dPt>
          <c:cat>
            <c:numRef>
              <c:f>'China demand'!$J$7:$J$24</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'China demand'!$K$7:$K$24</c:f>
              <c:numCache>
                <c:formatCode>0.0</c:formatCode>
                <c:ptCount val="18"/>
                <c:pt idx="0">
                  <c:v>0.3529419928767128</c:v>
                </c:pt>
                <c:pt idx="1">
                  <c:v>0.51631499178082141</c:v>
                </c:pt>
                <c:pt idx="2">
                  <c:v>0.82515336776405412</c:v>
                </c:pt>
                <c:pt idx="3">
                  <c:v>4.2258222920876776E-2</c:v>
                </c:pt>
                <c:pt idx="4">
                  <c:v>0.33815913017349963</c:v>
                </c:pt>
                <c:pt idx="5">
                  <c:v>0.68533176795113615</c:v>
                </c:pt>
                <c:pt idx="6">
                  <c:v>0.59540186814355867</c:v>
                </c:pt>
                <c:pt idx="7">
                  <c:v>-4.1100953555355701E-2</c:v>
                </c:pt>
                <c:pt idx="8">
                  <c:v>1.1542904841199899</c:v>
                </c:pt>
                <c:pt idx="9">
                  <c:v>0.37336380073327113</c:v>
                </c:pt>
                <c:pt idx="10">
                  <c:v>0.57616150978282477</c:v>
                </c:pt>
                <c:pt idx="11">
                  <c:v>0.39915476322610211</c:v>
                </c:pt>
                <c:pt idx="12">
                  <c:v>0.35073381361260658</c:v>
                </c:pt>
                <c:pt idx="13">
                  <c:v>0.7760876939098349</c:v>
                </c:pt>
                <c:pt idx="14">
                  <c:v>0.68666498863862735</c:v>
                </c:pt>
                <c:pt idx="15">
                  <c:v>0.6905917005937372</c:v>
                </c:pt>
                <c:pt idx="16">
                  <c:v>0.44162368104516148</c:v>
                </c:pt>
                <c:pt idx="17">
                  <c:v>0.3983538807638034</c:v>
                </c:pt>
              </c:numCache>
            </c:numRef>
          </c:val>
          <c:extLst>
            <c:ext xmlns:c16="http://schemas.microsoft.com/office/drawing/2014/chart" uri="{C3380CC4-5D6E-409C-BE32-E72D297353CC}">
              <c16:uniqueId val="{00000000-B513-4EE2-86C3-C9B30957E5A5}"/>
            </c:ext>
          </c:extLst>
        </c:ser>
        <c:dLbls>
          <c:showLegendKey val="0"/>
          <c:showVal val="0"/>
          <c:showCatName val="0"/>
          <c:showSerName val="0"/>
          <c:showPercent val="0"/>
          <c:showBubbleSize val="0"/>
        </c:dLbls>
        <c:gapWidth val="150"/>
        <c:axId val="98540160"/>
        <c:axId val="98550144"/>
      </c:barChart>
      <c:lineChart>
        <c:grouping val="standard"/>
        <c:varyColors val="0"/>
        <c:ser>
          <c:idx val="1"/>
          <c:order val="1"/>
          <c:tx>
            <c:strRef>
              <c:f>'China demand'!$L$4</c:f>
              <c:strCache>
                <c:ptCount val="1"/>
                <c:pt idx="0">
                  <c:v>Percentage (right axis)</c:v>
                </c:pt>
              </c:strCache>
            </c:strRef>
          </c:tx>
          <c:marker>
            <c:symbol val="none"/>
          </c:marker>
          <c:dPt>
            <c:idx val="16"/>
            <c:bubble3D val="0"/>
            <c:spPr>
              <a:ln>
                <a:prstDash val="sysDash"/>
              </a:ln>
            </c:spPr>
            <c:extLst>
              <c:ext xmlns:c16="http://schemas.microsoft.com/office/drawing/2014/chart" uri="{C3380CC4-5D6E-409C-BE32-E72D297353CC}">
                <c16:uniqueId val="{00000005-E697-4B92-872D-C9EE8F9FFAB1}"/>
              </c:ext>
            </c:extLst>
          </c:dPt>
          <c:dPt>
            <c:idx val="17"/>
            <c:bubble3D val="0"/>
            <c:spPr>
              <a:ln>
                <a:prstDash val="sysDash"/>
              </a:ln>
            </c:spPr>
            <c:extLst>
              <c:ext xmlns:c16="http://schemas.microsoft.com/office/drawing/2014/chart" uri="{C3380CC4-5D6E-409C-BE32-E72D297353CC}">
                <c16:uniqueId val="{00000007-E697-4B92-872D-C9EE8F9FFAB1}"/>
              </c:ext>
            </c:extLst>
          </c:dPt>
          <c:cat>
            <c:numRef>
              <c:f>'China demand'!$J$7:$J$24</c:f>
              <c:numCache>
                <c:formatCode>General</c:formatCode>
                <c:ptCount val="18"/>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numCache>
            </c:numRef>
          </c:cat>
          <c:val>
            <c:numRef>
              <c:f>'China demand'!$L$7:$L$24</c:f>
              <c:numCache>
                <c:formatCode>0%</c:formatCode>
                <c:ptCount val="18"/>
                <c:pt idx="0">
                  <c:v>7.5288814583378397E-2</c:v>
                </c:pt>
                <c:pt idx="1">
                  <c:v>0.10242753776691542</c:v>
                </c:pt>
                <c:pt idx="2">
                  <c:v>0.1484863804827882</c:v>
                </c:pt>
                <c:pt idx="3">
                  <c:v>6.6212094285727921E-3</c:v>
                </c:pt>
                <c:pt idx="4">
                  <c:v>5.2635788846876377E-2</c:v>
                </c:pt>
                <c:pt idx="5">
                  <c:v>0.10134043177420783</c:v>
                </c:pt>
                <c:pt idx="6">
                  <c:v>7.9941169333909837E-2</c:v>
                </c:pt>
                <c:pt idx="7">
                  <c:v>-5.1098965014756198E-3</c:v>
                </c:pt>
                <c:pt idx="8">
                  <c:v>0.14424481485626048</c:v>
                </c:pt>
                <c:pt idx="9">
                  <c:v>4.0775411352477954E-2</c:v>
                </c:pt>
                <c:pt idx="10">
                  <c:v>6.0457942169922806E-2</c:v>
                </c:pt>
                <c:pt idx="11">
                  <c:v>3.9496352107284402E-2</c:v>
                </c:pt>
                <c:pt idx="12">
                  <c:v>3.3386457291242073E-2</c:v>
                </c:pt>
                <c:pt idx="13">
                  <c:v>7.1489248451183859E-2</c:v>
                </c:pt>
                <c:pt idx="14">
                  <c:v>5.9031935272743599E-2</c:v>
                </c:pt>
                <c:pt idx="15">
                  <c:v>5.6060170598593632E-2</c:v>
                </c:pt>
                <c:pt idx="16">
                  <c:v>3.3946636514268151E-2</c:v>
                </c:pt>
                <c:pt idx="17">
                  <c:v>2.9615244634237318E-2</c:v>
                </c:pt>
              </c:numCache>
            </c:numRef>
          </c:val>
          <c:smooth val="0"/>
          <c:extLst>
            <c:ext xmlns:c16="http://schemas.microsoft.com/office/drawing/2014/chart" uri="{C3380CC4-5D6E-409C-BE32-E72D297353CC}">
              <c16:uniqueId val="{00000008-E697-4B92-872D-C9EE8F9FFAB1}"/>
            </c:ext>
          </c:extLst>
        </c:ser>
        <c:dLbls>
          <c:showLegendKey val="0"/>
          <c:showVal val="0"/>
          <c:showCatName val="0"/>
          <c:showSerName val="0"/>
          <c:showPercent val="0"/>
          <c:showBubbleSize val="0"/>
        </c:dLbls>
        <c:marker val="1"/>
        <c:smooth val="0"/>
        <c:axId val="98553216"/>
        <c:axId val="98551680"/>
      </c:lineChart>
      <c:catAx>
        <c:axId val="98540160"/>
        <c:scaling>
          <c:orientation val="minMax"/>
        </c:scaling>
        <c:delete val="0"/>
        <c:axPos val="b"/>
        <c:numFmt formatCode="General" sourceLinked="0"/>
        <c:majorTickMark val="out"/>
        <c:minorTickMark val="none"/>
        <c:tickLblPos val="nextTo"/>
        <c:spPr>
          <a:ln w="3175">
            <a:solidFill>
              <a:srgbClr val="7F8080"/>
            </a:solidFill>
            <a:prstDash val="solid"/>
          </a:ln>
        </c:spPr>
        <c:txPr>
          <a:bodyPr rot="0" vert="horz"/>
          <a:lstStyle/>
          <a:p>
            <a:pPr>
              <a:defRPr sz="1000" b="0">
                <a:solidFill>
                  <a:srgbClr val="000000"/>
                </a:solidFill>
                <a:latin typeface="Arial"/>
                <a:ea typeface="Arial"/>
                <a:cs typeface="Arial"/>
              </a:defRPr>
            </a:pPr>
            <a:endParaRPr lang="ru-RU"/>
          </a:p>
        </c:txPr>
        <c:crossAx val="98550144"/>
        <c:crosses val="autoZero"/>
        <c:auto val="1"/>
        <c:lblAlgn val="ctr"/>
        <c:lblOffset val="100"/>
        <c:noMultiLvlLbl val="0"/>
      </c:catAx>
      <c:valAx>
        <c:axId val="98550144"/>
        <c:scaling>
          <c:orientation val="minMax"/>
        </c:scaling>
        <c:delete val="0"/>
        <c:axPos val="l"/>
        <c:majorGridlines>
          <c:spPr>
            <a:ln w="3175">
              <a:solidFill>
                <a:schemeClr val="bg1">
                  <a:lumMod val="85000"/>
                </a:schemeClr>
              </a:solidFill>
              <a:prstDash val="solid"/>
            </a:ln>
          </c:spPr>
        </c:majorGridlines>
        <c:numFmt formatCode="#,##0.0" sourceLinked="0"/>
        <c:majorTickMark val="out"/>
        <c:minorTickMark val="none"/>
        <c:tickLblPos val="nextTo"/>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98540160"/>
        <c:crosses val="autoZero"/>
        <c:crossBetween val="between"/>
      </c:valAx>
      <c:valAx>
        <c:axId val="98551680"/>
        <c:scaling>
          <c:orientation val="minMax"/>
        </c:scaling>
        <c:delete val="0"/>
        <c:axPos val="r"/>
        <c:numFmt formatCode="0%" sourceLinked="1"/>
        <c:majorTickMark val="out"/>
        <c:minorTickMark val="none"/>
        <c:tickLblPos val="nextTo"/>
        <c:txPr>
          <a:bodyPr/>
          <a:lstStyle/>
          <a:p>
            <a:pPr>
              <a:defRPr sz="1000" b="0">
                <a:solidFill>
                  <a:srgbClr val="000000"/>
                </a:solidFill>
                <a:latin typeface="Arial"/>
                <a:ea typeface="Arial"/>
                <a:cs typeface="Arial"/>
              </a:defRPr>
            </a:pPr>
            <a:endParaRPr lang="ru-RU"/>
          </a:p>
        </c:txPr>
        <c:crossAx val="98553216"/>
        <c:crosses val="max"/>
        <c:crossBetween val="between"/>
      </c:valAx>
      <c:catAx>
        <c:axId val="98553216"/>
        <c:scaling>
          <c:orientation val="minMax"/>
        </c:scaling>
        <c:delete val="1"/>
        <c:axPos val="b"/>
        <c:numFmt formatCode="General" sourceLinked="1"/>
        <c:majorTickMark val="out"/>
        <c:minorTickMark val="none"/>
        <c:tickLblPos val="nextTo"/>
        <c:crossAx val="98551680"/>
        <c:crosses val="autoZero"/>
        <c:auto val="1"/>
        <c:lblAlgn val="ctr"/>
        <c:lblOffset val="100"/>
        <c:noMultiLvlLbl val="0"/>
      </c:catAx>
      <c:spPr>
        <a:noFill/>
        <a:ln>
          <a:noFill/>
        </a:ln>
      </c:spPr>
    </c:plotArea>
    <c:legend>
      <c:legendPos val="b"/>
      <c:layout>
        <c:manualLayout>
          <c:xMode val="edge"/>
          <c:yMode val="edge"/>
          <c:x val="0"/>
          <c:y val="0.86590909090909096"/>
          <c:w val="1"/>
          <c:h val="6.1468855218855221E-2"/>
        </c:manualLayout>
      </c:layout>
      <c:overlay val="0"/>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4.183582621082621E-2"/>
          <c:y val="7.2159090909090909E-2"/>
          <c:w val="0.94282621082621088"/>
          <c:h val="0.7777146464646465"/>
        </c:manualLayout>
      </c:layout>
      <c:barChart>
        <c:barDir val="col"/>
        <c:grouping val="stacked"/>
        <c:varyColors val="0"/>
        <c:ser>
          <c:idx val="2"/>
          <c:order val="0"/>
          <c:tx>
            <c:strRef>
              <c:f>Sheet1!$A$31</c:f>
              <c:strCache>
                <c:ptCount val="1"/>
                <c:pt idx="0">
                  <c:v>China</c:v>
                </c:pt>
              </c:strCache>
            </c:strRef>
          </c:tx>
          <c:spPr>
            <a:solidFill>
              <a:srgbClr val="00AB4E"/>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Sheet1!$B$31:$I$31</c:f>
              <c:numCache>
                <c:formatCode>0</c:formatCode>
                <c:ptCount val="8"/>
                <c:pt idx="0">
                  <c:v>649.71680345622133</c:v>
                </c:pt>
                <c:pt idx="1">
                  <c:v>623</c:v>
                </c:pt>
                <c:pt idx="2">
                  <c:v>654.15</c:v>
                </c:pt>
                <c:pt idx="3">
                  <c:v>778.75</c:v>
                </c:pt>
                <c:pt idx="4">
                  <c:v>841.05000000000007</c:v>
                </c:pt>
                <c:pt idx="5">
                  <c:v>841.05000000000007</c:v>
                </c:pt>
                <c:pt idx="6">
                  <c:v>841.05000000000007</c:v>
                </c:pt>
                <c:pt idx="7">
                  <c:v>841.05000000000007</c:v>
                </c:pt>
              </c:numCache>
            </c:numRef>
          </c:val>
          <c:extLst>
            <c:ext xmlns:c16="http://schemas.microsoft.com/office/drawing/2014/chart" uri="{C3380CC4-5D6E-409C-BE32-E72D297353CC}">
              <c16:uniqueId val="{00000002-F7E4-4CEE-BADF-5D33EEBBBB2A}"/>
            </c:ext>
          </c:extLst>
        </c:ser>
        <c:ser>
          <c:idx val="4"/>
          <c:order val="1"/>
          <c:tx>
            <c:strRef>
              <c:f>Sheet1!$A$33</c:f>
              <c:strCache>
                <c:ptCount val="1"/>
                <c:pt idx="0">
                  <c:v>Turkey</c:v>
                </c:pt>
              </c:strCache>
            </c:strRef>
          </c:tx>
          <c:spPr>
            <a:solidFill>
              <a:srgbClr val="B1B3B6"/>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Sheet1!$B$33:$I$33</c:f>
              <c:numCache>
                <c:formatCode>0</c:formatCode>
                <c:ptCount val="8"/>
                <c:pt idx="0">
                  <c:v>168.94779185867895</c:v>
                </c:pt>
                <c:pt idx="1">
                  <c:v>232</c:v>
                </c:pt>
                <c:pt idx="2">
                  <c:v>185.60000000000002</c:v>
                </c:pt>
                <c:pt idx="3">
                  <c:v>185.60000000000002</c:v>
                </c:pt>
                <c:pt idx="4">
                  <c:v>185.60000000000002</c:v>
                </c:pt>
                <c:pt idx="5">
                  <c:v>185.60000000000002</c:v>
                </c:pt>
                <c:pt idx="6">
                  <c:v>185.60000000000002</c:v>
                </c:pt>
                <c:pt idx="7">
                  <c:v>185.60000000000002</c:v>
                </c:pt>
              </c:numCache>
            </c:numRef>
          </c:val>
          <c:extLst>
            <c:ext xmlns:c16="http://schemas.microsoft.com/office/drawing/2014/chart" uri="{C3380CC4-5D6E-409C-BE32-E72D297353CC}">
              <c16:uniqueId val="{00000004-F7E4-4CEE-BADF-5D33EEBBBB2A}"/>
            </c:ext>
          </c:extLst>
        </c:ser>
        <c:ser>
          <c:idx val="3"/>
          <c:order val="2"/>
          <c:tx>
            <c:strRef>
              <c:f>Sheet1!$A$32</c:f>
              <c:strCache>
                <c:ptCount val="1"/>
                <c:pt idx="0">
                  <c:v>India</c:v>
                </c:pt>
              </c:strCache>
            </c:strRef>
          </c:tx>
          <c:spPr>
            <a:solidFill>
              <a:srgbClr val="009697"/>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Sheet1!$B$32:$I$32</c:f>
              <c:numCache>
                <c:formatCode>0</c:formatCode>
                <c:ptCount val="8"/>
                <c:pt idx="0">
                  <c:v>485.77146632104456</c:v>
                </c:pt>
                <c:pt idx="1">
                  <c:v>485.77146632104456</c:v>
                </c:pt>
                <c:pt idx="2">
                  <c:v>550</c:v>
                </c:pt>
                <c:pt idx="3">
                  <c:v>291.46287979262672</c:v>
                </c:pt>
                <c:pt idx="4">
                  <c:v>194.30858652841783</c:v>
                </c:pt>
                <c:pt idx="5">
                  <c:v>150</c:v>
                </c:pt>
                <c:pt idx="6">
                  <c:v>116.58515191705069</c:v>
                </c:pt>
                <c:pt idx="7">
                  <c:v>77.723434611367139</c:v>
                </c:pt>
              </c:numCache>
            </c:numRef>
          </c:val>
          <c:extLst>
            <c:ext xmlns:c16="http://schemas.microsoft.com/office/drawing/2014/chart" uri="{C3380CC4-5D6E-409C-BE32-E72D297353CC}">
              <c16:uniqueId val="{00000003-F7E4-4CEE-BADF-5D33EEBBBB2A}"/>
            </c:ext>
          </c:extLst>
        </c:ser>
        <c:ser>
          <c:idx val="0"/>
          <c:order val="3"/>
          <c:tx>
            <c:strRef>
              <c:f>Sheet1!$A$29</c:f>
              <c:strCache>
                <c:ptCount val="1"/>
                <c:pt idx="0">
                  <c:v>Japan</c:v>
                </c:pt>
              </c:strCache>
            </c:strRef>
          </c:tx>
          <c:spPr>
            <a:solidFill>
              <a:srgbClr val="8DC63F"/>
            </a:solidFill>
            <a:ln>
              <a:noFill/>
            </a:ln>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Sheet1!$B$29:$I$29</c:f>
              <c:numCache>
                <c:formatCode>0</c:formatCode>
                <c:ptCount val="8"/>
                <c:pt idx="0">
                  <c:v>203.23587750460828</c:v>
                </c:pt>
                <c:pt idx="1">
                  <c:v>175</c:v>
                </c:pt>
                <c:pt idx="2">
                  <c:v>125</c:v>
                </c:pt>
                <c:pt idx="3">
                  <c:v>60</c:v>
                </c:pt>
                <c:pt idx="4" formatCode="General">
                  <c:v>0</c:v>
                </c:pt>
                <c:pt idx="5" formatCode="General">
                  <c:v>0</c:v>
                </c:pt>
                <c:pt idx="6" formatCode="General">
                  <c:v>0</c:v>
                </c:pt>
                <c:pt idx="7" formatCode="General">
                  <c:v>0</c:v>
                </c:pt>
              </c:numCache>
            </c:numRef>
          </c:val>
          <c:extLst>
            <c:ext xmlns:c16="http://schemas.microsoft.com/office/drawing/2014/chart" uri="{C3380CC4-5D6E-409C-BE32-E72D297353CC}">
              <c16:uniqueId val="{00000000-F7E4-4CEE-BADF-5D33EEBBBB2A}"/>
            </c:ext>
          </c:extLst>
        </c:ser>
        <c:ser>
          <c:idx val="1"/>
          <c:order val="4"/>
          <c:tx>
            <c:strRef>
              <c:f>Sheet1!$A$30</c:f>
              <c:strCache>
                <c:ptCount val="1"/>
                <c:pt idx="0">
                  <c:v>S Korea</c:v>
                </c:pt>
              </c:strCache>
            </c:strRef>
          </c:tx>
          <c:spPr>
            <a:solidFill>
              <a:srgbClr val="00B5F1"/>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Sheet1!$B$30:$I$30</c:f>
              <c:numCache>
                <c:formatCode>0</c:formatCode>
                <c:ptCount val="8"/>
                <c:pt idx="0">
                  <c:v>280.02175967741931</c:v>
                </c:pt>
                <c:pt idx="1">
                  <c:v>262</c:v>
                </c:pt>
                <c:pt idx="2">
                  <c:v>52.400000000000006</c:v>
                </c:pt>
                <c:pt idx="3" formatCode="General">
                  <c:v>0</c:v>
                </c:pt>
                <c:pt idx="4" formatCode="General">
                  <c:v>0</c:v>
                </c:pt>
                <c:pt idx="5" formatCode="General">
                  <c:v>0</c:v>
                </c:pt>
                <c:pt idx="6" formatCode="General">
                  <c:v>0</c:v>
                </c:pt>
                <c:pt idx="7" formatCode="General">
                  <c:v>0</c:v>
                </c:pt>
              </c:numCache>
            </c:numRef>
          </c:val>
          <c:extLst>
            <c:ext xmlns:c16="http://schemas.microsoft.com/office/drawing/2014/chart" uri="{C3380CC4-5D6E-409C-BE32-E72D297353CC}">
              <c16:uniqueId val="{00000001-F7E4-4CEE-BADF-5D33EEBBBB2A}"/>
            </c:ext>
          </c:extLst>
        </c:ser>
        <c:ser>
          <c:idx val="24"/>
          <c:order val="5"/>
          <c:tx>
            <c:strRef>
              <c:f>Sheet1!$A$53</c:f>
              <c:strCache>
                <c:ptCount val="1"/>
                <c:pt idx="0">
                  <c:v>EU</c:v>
                </c:pt>
              </c:strCache>
            </c:strRef>
          </c:tx>
          <c:spPr>
            <a:solidFill>
              <a:srgbClr val="F7941D"/>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Sheet1!$B$53:$I$53</c:f>
              <c:numCache>
                <c:formatCode>0</c:formatCode>
                <c:ptCount val="8"/>
                <c:pt idx="0">
                  <c:v>550.74105606758837</c:v>
                </c:pt>
                <c:pt idx="1">
                  <c:v>531.27499231950844</c:v>
                </c:pt>
                <c:pt idx="2">
                  <c:v>260.43979646697386</c:v>
                </c:pt>
                <c:pt idx="3">
                  <c:v>0</c:v>
                </c:pt>
                <c:pt idx="4">
                  <c:v>0</c:v>
                </c:pt>
                <c:pt idx="5">
                  <c:v>0</c:v>
                </c:pt>
                <c:pt idx="6">
                  <c:v>0</c:v>
                </c:pt>
                <c:pt idx="7">
                  <c:v>0</c:v>
                </c:pt>
              </c:numCache>
            </c:numRef>
          </c:val>
          <c:extLst>
            <c:ext xmlns:c16="http://schemas.microsoft.com/office/drawing/2014/chart" uri="{C3380CC4-5D6E-409C-BE32-E72D297353CC}">
              <c16:uniqueId val="{00000018-BD09-4C72-AA5E-E4B2F2CF8A65}"/>
            </c:ext>
          </c:extLst>
        </c:ser>
        <c:ser>
          <c:idx val="25"/>
          <c:order val="6"/>
          <c:tx>
            <c:strRef>
              <c:f>Sheet1!$A$55</c:f>
              <c:strCache>
                <c:ptCount val="1"/>
                <c:pt idx="0">
                  <c:v>Other</c:v>
                </c:pt>
              </c:strCache>
            </c:strRef>
          </c:tx>
          <c:spPr>
            <a:solidFill>
              <a:srgbClr val="96157C"/>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Sheet1!$B$55:$I$55</c:f>
              <c:numCache>
                <c:formatCode>0</c:formatCode>
                <c:ptCount val="8"/>
                <c:pt idx="0">
                  <c:v>11.259029999999999</c:v>
                </c:pt>
                <c:pt idx="1">
                  <c:v>11.259029999999999</c:v>
                </c:pt>
                <c:pt idx="2">
                  <c:v>11.259029999999999</c:v>
                </c:pt>
                <c:pt idx="3">
                  <c:v>11.259029999999999</c:v>
                </c:pt>
                <c:pt idx="4">
                  <c:v>11.259029999999999</c:v>
                </c:pt>
                <c:pt idx="5">
                  <c:v>11.259029999999999</c:v>
                </c:pt>
                <c:pt idx="6">
                  <c:v>11.259029999999999</c:v>
                </c:pt>
                <c:pt idx="7">
                  <c:v>11.259029999999999</c:v>
                </c:pt>
              </c:numCache>
            </c:numRef>
          </c:val>
          <c:extLst>
            <c:ext xmlns:c16="http://schemas.microsoft.com/office/drawing/2014/chart" uri="{C3380CC4-5D6E-409C-BE32-E72D297353CC}">
              <c16:uniqueId val="{00000019-BD09-4C72-AA5E-E4B2F2CF8A65}"/>
            </c:ext>
          </c:extLst>
        </c:ser>
        <c:ser>
          <c:idx val="21"/>
          <c:order val="7"/>
          <c:tx>
            <c:strRef>
              <c:f>Sheet1!$A$50</c:f>
              <c:strCache>
                <c:ptCount val="1"/>
                <c:pt idx="0">
                  <c:v>Smuggling/swaps</c:v>
                </c:pt>
              </c:strCache>
            </c:strRef>
          </c:tx>
          <c:spPr>
            <a:solidFill>
              <a:srgbClr val="FABFB7"/>
            </a:solidFill>
          </c:spPr>
          <c:invertIfNegative val="0"/>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Sheet1!$B$50:$I$50</c:f>
              <c:numCache>
                <c:formatCode>0</c:formatCode>
                <c:ptCount val="8"/>
                <c:pt idx="0">
                  <c:v>0</c:v>
                </c:pt>
                <c:pt idx="1">
                  <c:v>0</c:v>
                </c:pt>
                <c:pt idx="2">
                  <c:v>0</c:v>
                </c:pt>
                <c:pt idx="3">
                  <c:v>50</c:v>
                </c:pt>
                <c:pt idx="4">
                  <c:v>50</c:v>
                </c:pt>
                <c:pt idx="5">
                  <c:v>100</c:v>
                </c:pt>
                <c:pt idx="6">
                  <c:v>100</c:v>
                </c:pt>
                <c:pt idx="7">
                  <c:v>100</c:v>
                </c:pt>
              </c:numCache>
            </c:numRef>
          </c:val>
          <c:extLst>
            <c:ext xmlns:c16="http://schemas.microsoft.com/office/drawing/2014/chart" uri="{C3380CC4-5D6E-409C-BE32-E72D297353CC}">
              <c16:uniqueId val="{00000015-BD09-4C72-AA5E-E4B2F2CF8A65}"/>
            </c:ext>
          </c:extLst>
        </c:ser>
        <c:dLbls>
          <c:showLegendKey val="0"/>
          <c:showVal val="0"/>
          <c:showCatName val="0"/>
          <c:showSerName val="0"/>
          <c:showPercent val="0"/>
          <c:showBubbleSize val="0"/>
        </c:dLbls>
        <c:gapWidth val="150"/>
        <c:overlap val="100"/>
        <c:axId val="98005376"/>
        <c:axId val="98006912"/>
      </c:barChart>
      <c:lineChart>
        <c:grouping val="standard"/>
        <c:varyColors val="0"/>
        <c:ser>
          <c:idx val="22"/>
          <c:order val="8"/>
          <c:tx>
            <c:strRef>
              <c:f>Sheet1!$A$51</c:f>
              <c:strCache>
                <c:ptCount val="1"/>
                <c:pt idx="0">
                  <c:v>Total</c:v>
                </c:pt>
              </c:strCache>
            </c:strRef>
          </c:tx>
          <c:spPr>
            <a:ln>
              <a:solidFill>
                <a:srgbClr val="000000"/>
              </a:solidFill>
            </a:ln>
          </c:spPr>
          <c:marker>
            <c:symbol val="none"/>
          </c:marker>
          <c:cat>
            <c:strRef>
              <c:f>Sheet1!$B$28:$I$28</c:f>
              <c:strCache>
                <c:ptCount val="8"/>
                <c:pt idx="0">
                  <c:v>1Q2018</c:v>
                </c:pt>
                <c:pt idx="1">
                  <c:v>2Q2018</c:v>
                </c:pt>
                <c:pt idx="2">
                  <c:v>3Q2018</c:v>
                </c:pt>
                <c:pt idx="3">
                  <c:v>4Q2018</c:v>
                </c:pt>
                <c:pt idx="4">
                  <c:v>1Q2019</c:v>
                </c:pt>
                <c:pt idx="5">
                  <c:v>2Q2019</c:v>
                </c:pt>
                <c:pt idx="6">
                  <c:v>3Q2019</c:v>
                </c:pt>
                <c:pt idx="7">
                  <c:v>4Q2019</c:v>
                </c:pt>
              </c:strCache>
            </c:strRef>
          </c:cat>
          <c:val>
            <c:numRef>
              <c:f>Sheet1!$B$51:$I$51</c:f>
              <c:numCache>
                <c:formatCode>0</c:formatCode>
                <c:ptCount val="8"/>
                <c:pt idx="0">
                  <c:v>2338.69378488556</c:v>
                </c:pt>
                <c:pt idx="1">
                  <c:v>2320.305488640553</c:v>
                </c:pt>
                <c:pt idx="2">
                  <c:v>1838.8488264669738</c:v>
                </c:pt>
                <c:pt idx="3">
                  <c:v>1377.0719097926265</c:v>
                </c:pt>
                <c:pt idx="4">
                  <c:v>1282.2176165284179</c:v>
                </c:pt>
                <c:pt idx="5">
                  <c:v>1287.90903</c:v>
                </c:pt>
                <c:pt idx="6">
                  <c:v>1254.4941819170506</c:v>
                </c:pt>
                <c:pt idx="7">
                  <c:v>1215.6324646113671</c:v>
                </c:pt>
              </c:numCache>
            </c:numRef>
          </c:val>
          <c:smooth val="1"/>
          <c:extLst>
            <c:ext xmlns:c16="http://schemas.microsoft.com/office/drawing/2014/chart" uri="{C3380CC4-5D6E-409C-BE32-E72D297353CC}">
              <c16:uniqueId val="{00000016-BD09-4C72-AA5E-E4B2F2CF8A65}"/>
            </c:ext>
          </c:extLst>
        </c:ser>
        <c:dLbls>
          <c:showLegendKey val="0"/>
          <c:showVal val="0"/>
          <c:showCatName val="0"/>
          <c:showSerName val="0"/>
          <c:showPercent val="0"/>
          <c:showBubbleSize val="0"/>
        </c:dLbls>
        <c:marker val="1"/>
        <c:smooth val="0"/>
        <c:axId val="98005376"/>
        <c:axId val="98006912"/>
      </c:lineChart>
      <c:catAx>
        <c:axId val="98005376"/>
        <c:scaling>
          <c:orientation val="minMax"/>
        </c:scaling>
        <c:delete val="0"/>
        <c:axPos val="b"/>
        <c:numFmt formatCode="General" sourceLinked="0"/>
        <c:majorTickMark val="out"/>
        <c:minorTickMark val="none"/>
        <c:tickLblPos val="nextTo"/>
        <c:spPr>
          <a:ln w="3175">
            <a:solidFill>
              <a:srgbClr val="7F8080"/>
            </a:solidFill>
            <a:prstDash val="solid"/>
          </a:ln>
        </c:spPr>
        <c:txPr>
          <a:bodyPr rot="0" vert="horz"/>
          <a:lstStyle/>
          <a:p>
            <a:pPr>
              <a:defRPr sz="1000" b="0">
                <a:solidFill>
                  <a:srgbClr val="000000"/>
                </a:solidFill>
                <a:latin typeface="Arial"/>
                <a:ea typeface="Arial"/>
                <a:cs typeface="Arial"/>
              </a:defRPr>
            </a:pPr>
            <a:endParaRPr lang="ru-RU"/>
          </a:p>
        </c:txPr>
        <c:crossAx val="98006912"/>
        <c:crosses val="autoZero"/>
        <c:auto val="1"/>
        <c:lblAlgn val="ctr"/>
        <c:lblOffset val="100"/>
        <c:noMultiLvlLbl val="0"/>
      </c:catAx>
      <c:valAx>
        <c:axId val="98006912"/>
        <c:scaling>
          <c:orientation val="minMax"/>
        </c:scaling>
        <c:delete val="0"/>
        <c:axPos val="l"/>
        <c:majorGridlines>
          <c:spPr>
            <a:ln w="3175">
              <a:solidFill>
                <a:srgbClr val="FFFFFF">
                  <a:lumMod val="85000"/>
                </a:srgbClr>
              </a:solidFill>
              <a:prstDash val="solid"/>
            </a:ln>
          </c:spPr>
        </c:majorGridlines>
        <c:numFmt formatCode="#,##0" sourceLinked="0"/>
        <c:majorTickMark val="out"/>
        <c:minorTickMark val="none"/>
        <c:tickLblPos val="nextTo"/>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98005376"/>
        <c:crosses val="autoZero"/>
        <c:crossBetween val="between"/>
      </c:valAx>
      <c:spPr>
        <a:noFill/>
        <a:ln>
          <a:noFill/>
        </a:ln>
      </c:spPr>
    </c:plotArea>
    <c:legend>
      <c:legendPos val="b"/>
      <c:layout>
        <c:manualLayout>
          <c:xMode val="edge"/>
          <c:yMode val="edge"/>
          <c:x val="0"/>
          <c:y val="0.85789805332449665"/>
          <c:w val="1"/>
          <c:h val="9.3532997754038255E-2"/>
        </c:manualLayout>
      </c:layout>
      <c:overlay val="0"/>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3.2492690058479531E-2"/>
          <c:y val="7.2159090909090909E-2"/>
          <c:w val="0.94228801169590648"/>
          <c:h val="0.83918350168350153"/>
        </c:manualLayout>
      </c:layout>
      <c:barChart>
        <c:barDir val="bar"/>
        <c:grouping val="clustered"/>
        <c:varyColors val="0"/>
        <c:ser>
          <c:idx val="0"/>
          <c:order val="0"/>
          <c:tx>
            <c:strRef>
              <c:f>Sheet1!$B$2:$B$3</c:f>
              <c:strCache>
                <c:ptCount val="2"/>
                <c:pt idx="0">
                  <c:v>Iran mid-2018 hydro carbon exports</c:v>
                </c:pt>
                <c:pt idx="1">
                  <c:v>MMb/d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LPG</c:v>
                </c:pt>
                <c:pt idx="1">
                  <c:v>Condensates</c:v>
                </c:pt>
                <c:pt idx="2">
                  <c:v>Refined products</c:v>
                </c:pt>
                <c:pt idx="3">
                  <c:v>Crude oil</c:v>
                </c:pt>
                <c:pt idx="4">
                  <c:v>   Total</c:v>
                </c:pt>
              </c:strCache>
            </c:strRef>
          </c:cat>
          <c:val>
            <c:numRef>
              <c:f>Sheet1!$B$4:$B$8</c:f>
              <c:numCache>
                <c:formatCode>General</c:formatCode>
                <c:ptCount val="5"/>
                <c:pt idx="0">
                  <c:v>0.2</c:v>
                </c:pt>
                <c:pt idx="1">
                  <c:v>0.4</c:v>
                </c:pt>
                <c:pt idx="2">
                  <c:v>0.5</c:v>
                </c:pt>
                <c:pt idx="3">
                  <c:v>2.2000000000000002</c:v>
                </c:pt>
                <c:pt idx="4">
                  <c:v>3.3000000000000003</c:v>
                </c:pt>
              </c:numCache>
            </c:numRef>
          </c:val>
          <c:extLst>
            <c:ext xmlns:c16="http://schemas.microsoft.com/office/drawing/2014/chart" uri="{C3380CC4-5D6E-409C-BE32-E72D297353CC}">
              <c16:uniqueId val="{00000000-C5D4-45AB-92C4-7C46FD9B87EC}"/>
            </c:ext>
          </c:extLst>
        </c:ser>
        <c:dLbls>
          <c:showLegendKey val="0"/>
          <c:showVal val="0"/>
          <c:showCatName val="0"/>
          <c:showSerName val="0"/>
          <c:showPercent val="0"/>
          <c:showBubbleSize val="0"/>
        </c:dLbls>
        <c:gapWidth val="182"/>
        <c:axId val="61410688"/>
        <c:axId val="78931456"/>
      </c:barChart>
      <c:catAx>
        <c:axId val="61410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Arial"/>
                <a:ea typeface="Arial"/>
                <a:cs typeface="Arial"/>
              </a:defRPr>
            </a:pPr>
            <a:endParaRPr lang="ru-RU"/>
          </a:p>
        </c:txPr>
        <c:crossAx val="78931456"/>
        <c:crosses val="autoZero"/>
        <c:auto val="1"/>
        <c:lblAlgn val="ctr"/>
        <c:lblOffset val="100"/>
        <c:noMultiLvlLbl val="0"/>
      </c:catAx>
      <c:valAx>
        <c:axId val="789314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MMb/d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00000"/>
                </a:solidFill>
                <a:latin typeface="Arial"/>
                <a:ea typeface="Arial"/>
                <a:cs typeface="Arial"/>
              </a:defRPr>
            </a:pPr>
            <a:endParaRPr lang="ru-RU"/>
          </a:p>
        </c:txPr>
        <c:crossAx val="61410688"/>
        <c:crosses val="autoZero"/>
        <c:crossBetween val="between"/>
      </c:valAx>
      <c:spPr>
        <a:noFill/>
        <a:ln>
          <a:noFill/>
        </a:ln>
        <a:effectLst/>
      </c:spPr>
    </c:plotArea>
    <c:plotVisOnly val="1"/>
    <c:dispBlanksAs val="gap"/>
    <c:showDLblsOverMax val="0"/>
  </c:chart>
  <c:spPr>
    <a:solidFill>
      <a:schemeClr val="bg1"/>
    </a:solidFill>
    <a:ln w="19050" cap="flat" cmpd="sng" algn="ctr">
      <a:solidFill>
        <a:srgbClr val="7F8080"/>
      </a:solidFill>
      <a:round/>
    </a:ln>
    <a:effectLst/>
  </c:spPr>
  <c:txPr>
    <a:bodyPr/>
    <a:lstStyle/>
    <a:p>
      <a:pPr>
        <a:defRPr/>
      </a:pPr>
      <a:endParaRPr lang="ru-RU"/>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976384093187043E-2"/>
          <c:y val="0.12190722310776385"/>
          <c:w val="0.89855996746771538"/>
          <c:h val="0.69687233238398272"/>
        </c:manualLayout>
      </c:layout>
      <c:barChart>
        <c:barDir val="col"/>
        <c:grouping val="stacked"/>
        <c:varyColors val="0"/>
        <c:ser>
          <c:idx val="0"/>
          <c:order val="0"/>
          <c:tx>
            <c:strRef>
              <c:f>'Spare cap'!$K$4</c:f>
              <c:strCache>
                <c:ptCount val="1"/>
                <c:pt idx="0">
                  <c:v>Spare capacity</c:v>
                </c:pt>
              </c:strCache>
            </c:strRef>
          </c:tx>
          <c:spPr>
            <a:solidFill>
              <a:srgbClr val="00AB4E"/>
            </a:solidFill>
            <a:ln>
              <a:noFill/>
            </a:ln>
          </c:spPr>
          <c:invertIfNegative val="0"/>
          <c:dPt>
            <c:idx val="6"/>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1-189A-4D68-BA43-44A308520802}"/>
              </c:ext>
            </c:extLst>
          </c:dPt>
          <c:dPt>
            <c:idx val="7"/>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3-189A-4D68-BA43-44A308520802}"/>
              </c:ext>
            </c:extLst>
          </c:dPt>
          <c:dPt>
            <c:idx val="8"/>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5-189A-4D68-BA43-44A308520802}"/>
              </c:ext>
            </c:extLst>
          </c:dPt>
          <c:dPt>
            <c:idx val="9"/>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7-189A-4D68-BA43-44A308520802}"/>
              </c:ext>
            </c:extLst>
          </c:dPt>
          <c:dPt>
            <c:idx val="10"/>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9-189A-4D68-BA43-44A308520802}"/>
              </c:ext>
            </c:extLst>
          </c:dPt>
          <c:dPt>
            <c:idx val="11"/>
            <c:invertIfNegative val="0"/>
            <c:bubble3D val="0"/>
            <c:spPr>
              <a:pattFill prst="ltDnDiag">
                <a:fgClr>
                  <a:srgbClr val="00AB4E"/>
                </a:fgClr>
                <a:bgClr>
                  <a:schemeClr val="bg1"/>
                </a:bgClr>
              </a:pattFill>
              <a:ln>
                <a:noFill/>
              </a:ln>
            </c:spPr>
            <c:extLst>
              <c:ext xmlns:c16="http://schemas.microsoft.com/office/drawing/2014/chart" uri="{C3380CC4-5D6E-409C-BE32-E72D297353CC}">
                <c16:uniqueId val="{0000000B-189A-4D68-BA43-44A308520802}"/>
              </c:ext>
            </c:extLst>
          </c:dPt>
          <c:cat>
            <c:strRef>
              <c:f>'Spare cap'!$J$5:$J$16</c:f>
              <c:strCache>
                <c:ptCount val="12"/>
                <c:pt idx="0">
                  <c:v>1Q 2017</c:v>
                </c:pt>
                <c:pt idx="1">
                  <c:v>2Q 2017</c:v>
                </c:pt>
                <c:pt idx="2">
                  <c:v>3Q 2017</c:v>
                </c:pt>
                <c:pt idx="3">
                  <c:v>4Q 2017</c:v>
                </c:pt>
                <c:pt idx="4">
                  <c:v>1Q 2018</c:v>
                </c:pt>
                <c:pt idx="5">
                  <c:v>2Q 2018</c:v>
                </c:pt>
                <c:pt idx="6">
                  <c:v>3Q 2018</c:v>
                </c:pt>
                <c:pt idx="7">
                  <c:v>4Q 2018</c:v>
                </c:pt>
                <c:pt idx="8">
                  <c:v>1Q 2019</c:v>
                </c:pt>
                <c:pt idx="9">
                  <c:v>2Q 2019</c:v>
                </c:pt>
                <c:pt idx="10">
                  <c:v>3Q 2019</c:v>
                </c:pt>
                <c:pt idx="11">
                  <c:v>4Q 2019</c:v>
                </c:pt>
              </c:strCache>
            </c:strRef>
          </c:cat>
          <c:val>
            <c:numRef>
              <c:f>'Spare cap'!$K$5:$K$16</c:f>
              <c:numCache>
                <c:formatCode>0.00</c:formatCode>
                <c:ptCount val="12"/>
                <c:pt idx="0">
                  <c:v>2.3703333333333334</c:v>
                </c:pt>
                <c:pt idx="1">
                  <c:v>2.3580000000000001</c:v>
                </c:pt>
                <c:pt idx="2">
                  <c:v>2.468666666666667</c:v>
                </c:pt>
                <c:pt idx="3">
                  <c:v>2.5343333333333331</c:v>
                </c:pt>
                <c:pt idx="4">
                  <c:v>2.6656666666666666</c:v>
                </c:pt>
                <c:pt idx="5">
                  <c:v>2.5133333333333332</c:v>
                </c:pt>
                <c:pt idx="6">
                  <c:v>2.0803333333333334</c:v>
                </c:pt>
                <c:pt idx="7">
                  <c:v>1.7566666666666666</c:v>
                </c:pt>
                <c:pt idx="8">
                  <c:v>2.0866666666666664</c:v>
                </c:pt>
                <c:pt idx="9">
                  <c:v>1.8650000000000002</c:v>
                </c:pt>
                <c:pt idx="10">
                  <c:v>1.8733333333333333</c:v>
                </c:pt>
                <c:pt idx="11">
                  <c:v>2.2149999999999999</c:v>
                </c:pt>
              </c:numCache>
            </c:numRef>
          </c:val>
          <c:extLst>
            <c:ext xmlns:c16="http://schemas.microsoft.com/office/drawing/2014/chart" uri="{C3380CC4-5D6E-409C-BE32-E72D297353CC}">
              <c16:uniqueId val="{00000000-86CB-46F5-B5E4-7ED42175B0E7}"/>
            </c:ext>
          </c:extLst>
        </c:ser>
        <c:dLbls>
          <c:showLegendKey val="0"/>
          <c:showVal val="0"/>
          <c:showCatName val="0"/>
          <c:showSerName val="0"/>
          <c:showPercent val="0"/>
          <c:showBubbleSize val="0"/>
        </c:dLbls>
        <c:gapWidth val="150"/>
        <c:overlap val="100"/>
        <c:axId val="98481280"/>
        <c:axId val="98482816"/>
      </c:barChart>
      <c:catAx>
        <c:axId val="98481280"/>
        <c:scaling>
          <c:orientation val="minMax"/>
        </c:scaling>
        <c:delete val="0"/>
        <c:axPos val="b"/>
        <c:numFmt formatCode="General" sourceLinked="0"/>
        <c:majorTickMark val="out"/>
        <c:minorTickMark val="none"/>
        <c:tickLblPos val="low"/>
        <c:spPr>
          <a:ln w="3175">
            <a:solidFill>
              <a:srgbClr val="7F8080"/>
            </a:solidFill>
            <a:prstDash val="solid"/>
          </a:ln>
        </c:spPr>
        <c:txPr>
          <a:bodyPr rot="0" vert="horz"/>
          <a:lstStyle/>
          <a:p>
            <a:pPr>
              <a:defRPr sz="1000" b="0">
                <a:solidFill>
                  <a:srgbClr val="000000"/>
                </a:solidFill>
                <a:latin typeface="Arial"/>
                <a:ea typeface="Arial"/>
                <a:cs typeface="Arial"/>
              </a:defRPr>
            </a:pPr>
            <a:endParaRPr lang="ru-RU"/>
          </a:p>
        </c:txPr>
        <c:crossAx val="98482816"/>
        <c:crosses val="autoZero"/>
        <c:auto val="1"/>
        <c:lblAlgn val="ctr"/>
        <c:lblOffset val="100"/>
        <c:noMultiLvlLbl val="0"/>
      </c:catAx>
      <c:valAx>
        <c:axId val="98482816"/>
        <c:scaling>
          <c:orientation val="minMax"/>
        </c:scaling>
        <c:delete val="0"/>
        <c:axPos val="l"/>
        <c:majorGridlines>
          <c:spPr>
            <a:ln w="3175">
              <a:solidFill>
                <a:schemeClr val="bg1">
                  <a:lumMod val="85000"/>
                </a:schemeClr>
              </a:solidFill>
              <a:prstDash val="solid"/>
            </a:ln>
          </c:spPr>
        </c:majorGridlines>
        <c:numFmt formatCode="#,##0.0" sourceLinked="0"/>
        <c:majorTickMark val="out"/>
        <c:minorTickMark val="none"/>
        <c:tickLblPos val="low"/>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98481280"/>
        <c:crosses val="autoZero"/>
        <c:crossBetween val="between"/>
      </c:valAx>
      <c:spPr>
        <a:noFill/>
        <a:ln>
          <a:noFill/>
        </a:ln>
      </c:spPr>
    </c:plotArea>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79589566224235"/>
          <c:y val="8.9760834003965936E-2"/>
          <c:w val="0.87330342045202647"/>
          <c:h val="0.71011482282149607"/>
        </c:manualLayout>
      </c:layout>
      <c:lineChart>
        <c:grouping val="standard"/>
        <c:varyColors val="0"/>
        <c:ser>
          <c:idx val="1"/>
          <c:order val="0"/>
          <c:tx>
            <c:strRef>
              <c:f>'US tight oil prod by play'!$J$6</c:f>
              <c:strCache>
                <c:ptCount val="1"/>
                <c:pt idx="0">
                  <c:v>Permian</c:v>
                </c:pt>
              </c:strCache>
            </c:strRef>
          </c:tx>
          <c:spPr>
            <a:ln>
              <a:solidFill>
                <a:srgbClr val="00AB4E"/>
              </a:solidFill>
            </a:ln>
          </c:spPr>
          <c:marker>
            <c:symbol val="none"/>
          </c:marker>
          <c:cat>
            <c:numRef>
              <c:f>'US tight oil prod by play'!$K$4:$CD$4</c:f>
              <c:numCache>
                <c:formatCode>mmm\-yyyy</c:formatCode>
                <c:ptCount val="72"/>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pt idx="25">
                  <c:v>42401</c:v>
                </c:pt>
                <c:pt idx="26">
                  <c:v>42430</c:v>
                </c:pt>
                <c:pt idx="27">
                  <c:v>42461</c:v>
                </c:pt>
                <c:pt idx="28">
                  <c:v>42491</c:v>
                </c:pt>
                <c:pt idx="29">
                  <c:v>42522</c:v>
                </c:pt>
                <c:pt idx="30">
                  <c:v>42552</c:v>
                </c:pt>
                <c:pt idx="31">
                  <c:v>42583</c:v>
                </c:pt>
                <c:pt idx="32">
                  <c:v>42614</c:v>
                </c:pt>
                <c:pt idx="33">
                  <c:v>42644</c:v>
                </c:pt>
                <c:pt idx="34">
                  <c:v>42675</c:v>
                </c:pt>
                <c:pt idx="35">
                  <c:v>42705</c:v>
                </c:pt>
                <c:pt idx="36">
                  <c:v>42736</c:v>
                </c:pt>
                <c:pt idx="37">
                  <c:v>42767</c:v>
                </c:pt>
                <c:pt idx="38">
                  <c:v>42795</c:v>
                </c:pt>
                <c:pt idx="39">
                  <c:v>42826</c:v>
                </c:pt>
                <c:pt idx="40">
                  <c:v>42856</c:v>
                </c:pt>
                <c:pt idx="41">
                  <c:v>42887</c:v>
                </c:pt>
                <c:pt idx="42">
                  <c:v>42917</c:v>
                </c:pt>
                <c:pt idx="43">
                  <c:v>42948</c:v>
                </c:pt>
                <c:pt idx="44">
                  <c:v>42979</c:v>
                </c:pt>
                <c:pt idx="45">
                  <c:v>43009</c:v>
                </c:pt>
                <c:pt idx="46">
                  <c:v>43040</c:v>
                </c:pt>
                <c:pt idx="47">
                  <c:v>43070</c:v>
                </c:pt>
                <c:pt idx="48">
                  <c:v>43101</c:v>
                </c:pt>
                <c:pt idx="49">
                  <c:v>43132</c:v>
                </c:pt>
                <c:pt idx="50">
                  <c:v>43160</c:v>
                </c:pt>
                <c:pt idx="51">
                  <c:v>43191</c:v>
                </c:pt>
                <c:pt idx="52">
                  <c:v>43221</c:v>
                </c:pt>
                <c:pt idx="53">
                  <c:v>43252</c:v>
                </c:pt>
                <c:pt idx="54">
                  <c:v>43282</c:v>
                </c:pt>
                <c:pt idx="55">
                  <c:v>43313</c:v>
                </c:pt>
                <c:pt idx="56">
                  <c:v>43344</c:v>
                </c:pt>
                <c:pt idx="57">
                  <c:v>43374</c:v>
                </c:pt>
                <c:pt idx="58">
                  <c:v>43405</c:v>
                </c:pt>
                <c:pt idx="59">
                  <c:v>43435</c:v>
                </c:pt>
                <c:pt idx="60">
                  <c:v>43466</c:v>
                </c:pt>
                <c:pt idx="61">
                  <c:v>43497</c:v>
                </c:pt>
                <c:pt idx="62">
                  <c:v>43525</c:v>
                </c:pt>
                <c:pt idx="63">
                  <c:v>43556</c:v>
                </c:pt>
                <c:pt idx="64">
                  <c:v>43586</c:v>
                </c:pt>
                <c:pt idx="65">
                  <c:v>43617</c:v>
                </c:pt>
                <c:pt idx="66">
                  <c:v>43647</c:v>
                </c:pt>
                <c:pt idx="67">
                  <c:v>43678</c:v>
                </c:pt>
                <c:pt idx="68">
                  <c:v>43709</c:v>
                </c:pt>
                <c:pt idx="69">
                  <c:v>43739</c:v>
                </c:pt>
                <c:pt idx="70">
                  <c:v>43770</c:v>
                </c:pt>
                <c:pt idx="71">
                  <c:v>43800</c:v>
                </c:pt>
              </c:numCache>
            </c:numRef>
          </c:cat>
          <c:val>
            <c:numRef>
              <c:f>'US tight oil prod by play'!$K$6:$CD$6</c:f>
              <c:numCache>
                <c:formatCode>_(* #,##0.00_);_(* \(#,##0.00\);_(* "-"??_);_(@_)</c:formatCode>
                <c:ptCount val="72"/>
                <c:pt idx="0">
                  <c:v>1.4830156999999999</c:v>
                </c:pt>
                <c:pt idx="1">
                  <c:v>1.5132174600000001</c:v>
                </c:pt>
                <c:pt idx="2">
                  <c:v>1.54572054</c:v>
                </c:pt>
                <c:pt idx="3">
                  <c:v>1.5691199600000001</c:v>
                </c:pt>
                <c:pt idx="4">
                  <c:v>1.5852042200000001</c:v>
                </c:pt>
                <c:pt idx="5">
                  <c:v>1.59084593</c:v>
                </c:pt>
                <c:pt idx="6">
                  <c:v>1.63970229</c:v>
                </c:pt>
                <c:pt idx="7">
                  <c:v>1.6783062500000001</c:v>
                </c:pt>
                <c:pt idx="8">
                  <c:v>1.6683177</c:v>
                </c:pt>
                <c:pt idx="9">
                  <c:v>1.74093141</c:v>
                </c:pt>
                <c:pt idx="10">
                  <c:v>1.79138036</c:v>
                </c:pt>
                <c:pt idx="11">
                  <c:v>1.8010913799999999</c:v>
                </c:pt>
                <c:pt idx="12">
                  <c:v>1.6981913799999999</c:v>
                </c:pt>
                <c:pt idx="13">
                  <c:v>1.8107371399999999</c:v>
                </c:pt>
                <c:pt idx="14">
                  <c:v>1.8862233500000001</c:v>
                </c:pt>
                <c:pt idx="15">
                  <c:v>1.91012483</c:v>
                </c:pt>
                <c:pt idx="16">
                  <c:v>1.9039822900000001</c:v>
                </c:pt>
                <c:pt idx="17">
                  <c:v>1.8948023300000001</c:v>
                </c:pt>
                <c:pt idx="18">
                  <c:v>1.8707237700000001</c:v>
                </c:pt>
                <c:pt idx="19">
                  <c:v>1.9105492899999998</c:v>
                </c:pt>
                <c:pt idx="20">
                  <c:v>1.9319146300000001</c:v>
                </c:pt>
                <c:pt idx="21">
                  <c:v>1.92278854</c:v>
                </c:pt>
                <c:pt idx="22">
                  <c:v>1.9566403000000001</c:v>
                </c:pt>
                <c:pt idx="23">
                  <c:v>1.84522977</c:v>
                </c:pt>
                <c:pt idx="24">
                  <c:v>1.9289545800000001</c:v>
                </c:pt>
                <c:pt idx="25">
                  <c:v>1.96667327</c:v>
                </c:pt>
                <c:pt idx="26">
                  <c:v>1.9792926699999998</c:v>
                </c:pt>
                <c:pt idx="27">
                  <c:v>1.9894497</c:v>
                </c:pt>
                <c:pt idx="28">
                  <c:v>1.9866819599999999</c:v>
                </c:pt>
                <c:pt idx="29">
                  <c:v>1.9967018999999997</c:v>
                </c:pt>
                <c:pt idx="30">
                  <c:v>2.0289263799999997</c:v>
                </c:pt>
                <c:pt idx="31">
                  <c:v>2.0493758299999998</c:v>
                </c:pt>
                <c:pt idx="32">
                  <c:v>2.0393275000000002</c:v>
                </c:pt>
                <c:pt idx="33">
                  <c:v>2.0887027699999998</c:v>
                </c:pt>
                <c:pt idx="34">
                  <c:v>2.1103103300000003</c:v>
                </c:pt>
                <c:pt idx="35">
                  <c:v>2.1153164800000002</c:v>
                </c:pt>
                <c:pt idx="36">
                  <c:v>2.1421718700000003</c:v>
                </c:pt>
                <c:pt idx="37">
                  <c:v>2.2504394199999997</c:v>
                </c:pt>
                <c:pt idx="38">
                  <c:v>2.2552253200000001</c:v>
                </c:pt>
                <c:pt idx="39">
                  <c:v>2.2889935599999998</c:v>
                </c:pt>
                <c:pt idx="40">
                  <c:v>2.38211248</c:v>
                </c:pt>
                <c:pt idx="41">
                  <c:v>2.4010605299999996</c:v>
                </c:pt>
                <c:pt idx="42">
                  <c:v>2.42271722</c:v>
                </c:pt>
                <c:pt idx="43">
                  <c:v>2.4749677000000001</c:v>
                </c:pt>
                <c:pt idx="44">
                  <c:v>2.5702013299999997</c:v>
                </c:pt>
                <c:pt idx="45">
                  <c:v>2.7022468699999997</c:v>
                </c:pt>
                <c:pt idx="46">
                  <c:v>2.7886951</c:v>
                </c:pt>
                <c:pt idx="47">
                  <c:v>2.8341068999999997</c:v>
                </c:pt>
                <c:pt idx="48">
                  <c:v>2.8335941600000001</c:v>
                </c:pt>
                <c:pt idx="49">
                  <c:v>2.9807140699999999</c:v>
                </c:pt>
                <c:pt idx="50">
                  <c:v>3.1683913800000001</c:v>
                </c:pt>
                <c:pt idx="51">
                  <c:v>3.17468986</c:v>
                </c:pt>
                <c:pt idx="52">
                  <c:v>3.2358803300000001</c:v>
                </c:pt>
                <c:pt idx="53">
                  <c:v>3.2913092700000002</c:v>
                </c:pt>
                <c:pt idx="54">
                  <c:v>3.3607178955732953</c:v>
                </c:pt>
                <c:pt idx="55">
                  <c:v>3.3923458962896342</c:v>
                </c:pt>
                <c:pt idx="56">
                  <c:v>3.4118607752577725</c:v>
                </c:pt>
                <c:pt idx="57">
                  <c:v>3.4458881655754379</c:v>
                </c:pt>
                <c:pt idx="58">
                  <c:v>3.4786944472177002</c:v>
                </c:pt>
                <c:pt idx="59">
                  <c:v>3.5084665366750523</c:v>
                </c:pt>
                <c:pt idx="60">
                  <c:v>3.534007086543852</c:v>
                </c:pt>
                <c:pt idx="61">
                  <c:v>3.5569659791662351</c:v>
                </c:pt>
                <c:pt idx="62">
                  <c:v>3.5905645390190237</c:v>
                </c:pt>
                <c:pt idx="63">
                  <c:v>3.5971972237521856</c:v>
                </c:pt>
                <c:pt idx="64">
                  <c:v>3.6202070255317325</c:v>
                </c:pt>
                <c:pt idx="65">
                  <c:v>3.6485373873925049</c:v>
                </c:pt>
                <c:pt idx="66">
                  <c:v>3.7395743202715339</c:v>
                </c:pt>
                <c:pt idx="67">
                  <c:v>3.8497574623602331</c:v>
                </c:pt>
                <c:pt idx="68">
                  <c:v>3.959225144130778</c:v>
                </c:pt>
                <c:pt idx="69">
                  <c:v>4.1233266191107347</c:v>
                </c:pt>
                <c:pt idx="70">
                  <c:v>4.3641298248256462</c:v>
                </c:pt>
                <c:pt idx="71">
                  <c:v>4.6189933738406399</c:v>
                </c:pt>
              </c:numCache>
            </c:numRef>
          </c:val>
          <c:smooth val="0"/>
          <c:extLst>
            <c:ext xmlns:c16="http://schemas.microsoft.com/office/drawing/2014/chart" uri="{C3380CC4-5D6E-409C-BE32-E72D297353CC}">
              <c16:uniqueId val="{00000001-2E0D-4319-BB9C-1B3F56C7D9D0}"/>
            </c:ext>
          </c:extLst>
        </c:ser>
        <c:ser>
          <c:idx val="0"/>
          <c:order val="1"/>
          <c:tx>
            <c:strRef>
              <c:f>'US tight oil prod by play'!$J$7</c:f>
              <c:strCache>
                <c:ptCount val="1"/>
                <c:pt idx="0">
                  <c:v>Rest of United States</c:v>
                </c:pt>
              </c:strCache>
            </c:strRef>
          </c:tx>
          <c:spPr>
            <a:ln>
              <a:solidFill>
                <a:srgbClr val="B1B3B6"/>
              </a:solidFill>
            </a:ln>
          </c:spPr>
          <c:marker>
            <c:symbol val="none"/>
          </c:marker>
          <c:cat>
            <c:numRef>
              <c:f>'US tight oil prod by play'!$K$4:$CD$4</c:f>
              <c:numCache>
                <c:formatCode>mmm\-yyyy</c:formatCode>
                <c:ptCount val="72"/>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pt idx="25">
                  <c:v>42401</c:v>
                </c:pt>
                <c:pt idx="26">
                  <c:v>42430</c:v>
                </c:pt>
                <c:pt idx="27">
                  <c:v>42461</c:v>
                </c:pt>
                <c:pt idx="28">
                  <c:v>42491</c:v>
                </c:pt>
                <c:pt idx="29">
                  <c:v>42522</c:v>
                </c:pt>
                <c:pt idx="30">
                  <c:v>42552</c:v>
                </c:pt>
                <c:pt idx="31">
                  <c:v>42583</c:v>
                </c:pt>
                <c:pt idx="32">
                  <c:v>42614</c:v>
                </c:pt>
                <c:pt idx="33">
                  <c:v>42644</c:v>
                </c:pt>
                <c:pt idx="34">
                  <c:v>42675</c:v>
                </c:pt>
                <c:pt idx="35">
                  <c:v>42705</c:v>
                </c:pt>
                <c:pt idx="36">
                  <c:v>42736</c:v>
                </c:pt>
                <c:pt idx="37">
                  <c:v>42767</c:v>
                </c:pt>
                <c:pt idx="38">
                  <c:v>42795</c:v>
                </c:pt>
                <c:pt idx="39">
                  <c:v>42826</c:v>
                </c:pt>
                <c:pt idx="40">
                  <c:v>42856</c:v>
                </c:pt>
                <c:pt idx="41">
                  <c:v>42887</c:v>
                </c:pt>
                <c:pt idx="42">
                  <c:v>42917</c:v>
                </c:pt>
                <c:pt idx="43">
                  <c:v>42948</c:v>
                </c:pt>
                <c:pt idx="44">
                  <c:v>42979</c:v>
                </c:pt>
                <c:pt idx="45">
                  <c:v>43009</c:v>
                </c:pt>
                <c:pt idx="46">
                  <c:v>43040</c:v>
                </c:pt>
                <c:pt idx="47">
                  <c:v>43070</c:v>
                </c:pt>
                <c:pt idx="48">
                  <c:v>43101</c:v>
                </c:pt>
                <c:pt idx="49">
                  <c:v>43132</c:v>
                </c:pt>
                <c:pt idx="50">
                  <c:v>43160</c:v>
                </c:pt>
                <c:pt idx="51">
                  <c:v>43191</c:v>
                </c:pt>
                <c:pt idx="52">
                  <c:v>43221</c:v>
                </c:pt>
                <c:pt idx="53">
                  <c:v>43252</c:v>
                </c:pt>
                <c:pt idx="54">
                  <c:v>43282</c:v>
                </c:pt>
                <c:pt idx="55">
                  <c:v>43313</c:v>
                </c:pt>
                <c:pt idx="56">
                  <c:v>43344</c:v>
                </c:pt>
                <c:pt idx="57">
                  <c:v>43374</c:v>
                </c:pt>
                <c:pt idx="58">
                  <c:v>43405</c:v>
                </c:pt>
                <c:pt idx="59">
                  <c:v>43435</c:v>
                </c:pt>
                <c:pt idx="60">
                  <c:v>43466</c:v>
                </c:pt>
                <c:pt idx="61">
                  <c:v>43497</c:v>
                </c:pt>
                <c:pt idx="62">
                  <c:v>43525</c:v>
                </c:pt>
                <c:pt idx="63">
                  <c:v>43556</c:v>
                </c:pt>
                <c:pt idx="64">
                  <c:v>43586</c:v>
                </c:pt>
                <c:pt idx="65">
                  <c:v>43617</c:v>
                </c:pt>
                <c:pt idx="66">
                  <c:v>43647</c:v>
                </c:pt>
                <c:pt idx="67">
                  <c:v>43678</c:v>
                </c:pt>
                <c:pt idx="68">
                  <c:v>43709</c:v>
                </c:pt>
                <c:pt idx="69">
                  <c:v>43739</c:v>
                </c:pt>
                <c:pt idx="70">
                  <c:v>43770</c:v>
                </c:pt>
                <c:pt idx="71">
                  <c:v>43800</c:v>
                </c:pt>
              </c:numCache>
            </c:numRef>
          </c:cat>
          <c:val>
            <c:numRef>
              <c:f>'US tight oil prod by play'!$K$7:$CD$7</c:f>
              <c:numCache>
                <c:formatCode>_(* #,##0.00_);_(* \(#,##0.00\);_(* "-"??_);_(@_)</c:formatCode>
                <c:ptCount val="72"/>
                <c:pt idx="0">
                  <c:v>6.5399842999999995</c:v>
                </c:pt>
                <c:pt idx="1">
                  <c:v>6.6007825400000009</c:v>
                </c:pt>
                <c:pt idx="2">
                  <c:v>6.7072794600000005</c:v>
                </c:pt>
                <c:pt idx="3">
                  <c:v>7.0288800400000007</c:v>
                </c:pt>
                <c:pt idx="4">
                  <c:v>7.0087957799999998</c:v>
                </c:pt>
                <c:pt idx="5">
                  <c:v>7.1161540700000003</c:v>
                </c:pt>
                <c:pt idx="6">
                  <c:v>7.1642977100000005</c:v>
                </c:pt>
                <c:pt idx="7">
                  <c:v>7.1886937500000005</c:v>
                </c:pt>
                <c:pt idx="8">
                  <c:v>7.3786823000000004</c:v>
                </c:pt>
                <c:pt idx="9">
                  <c:v>7.4910685899999994</c:v>
                </c:pt>
                <c:pt idx="10">
                  <c:v>7.5036196400000001</c:v>
                </c:pt>
                <c:pt idx="11">
                  <c:v>7.6629086200000005</c:v>
                </c:pt>
                <c:pt idx="12">
                  <c:v>7.6598086200000006</c:v>
                </c:pt>
                <c:pt idx="13">
                  <c:v>7.7262628600000012</c:v>
                </c:pt>
                <c:pt idx="14">
                  <c:v>7.6737766500000006</c:v>
                </c:pt>
                <c:pt idx="15">
                  <c:v>7.7158751699999994</c:v>
                </c:pt>
                <c:pt idx="16">
                  <c:v>7.5240177100000007</c:v>
                </c:pt>
                <c:pt idx="17">
                  <c:v>7.4341976700000005</c:v>
                </c:pt>
                <c:pt idx="18">
                  <c:v>7.5322762300000008</c:v>
                </c:pt>
                <c:pt idx="19">
                  <c:v>7.4684507099999999</c:v>
                </c:pt>
                <c:pt idx="20">
                  <c:v>7.4860853699999996</c:v>
                </c:pt>
                <c:pt idx="21">
                  <c:v>7.4172114599999999</c:v>
                </c:pt>
                <c:pt idx="22">
                  <c:v>7.3503597000000003</c:v>
                </c:pt>
                <c:pt idx="23">
                  <c:v>7.3837702299999997</c:v>
                </c:pt>
                <c:pt idx="24">
                  <c:v>7.2770454199999994</c:v>
                </c:pt>
                <c:pt idx="25">
                  <c:v>7.14832673</c:v>
                </c:pt>
                <c:pt idx="26">
                  <c:v>7.1117073299999998</c:v>
                </c:pt>
                <c:pt idx="27">
                  <c:v>6.8855503000000002</c:v>
                </c:pt>
                <c:pt idx="28">
                  <c:v>6.8423180400000003</c:v>
                </c:pt>
                <c:pt idx="29">
                  <c:v>6.6802980999999999</c:v>
                </c:pt>
                <c:pt idx="30">
                  <c:v>6.6180736200000005</c:v>
                </c:pt>
                <c:pt idx="31">
                  <c:v>6.6316241699999994</c:v>
                </c:pt>
                <c:pt idx="32">
                  <c:v>6.4896724999999993</c:v>
                </c:pt>
                <c:pt idx="33">
                  <c:v>6.7082972300000012</c:v>
                </c:pt>
                <c:pt idx="34">
                  <c:v>6.7866896699999995</c:v>
                </c:pt>
                <c:pt idx="35">
                  <c:v>6.670683519999999</c:v>
                </c:pt>
                <c:pt idx="36">
                  <c:v>6.7238281299999993</c:v>
                </c:pt>
                <c:pt idx="37">
                  <c:v>6.8715605800000006</c:v>
                </c:pt>
                <c:pt idx="38">
                  <c:v>6.8987746799999998</c:v>
                </c:pt>
                <c:pt idx="39">
                  <c:v>6.8400064399999998</c:v>
                </c:pt>
                <c:pt idx="40">
                  <c:v>6.8348875200000005</c:v>
                </c:pt>
                <c:pt idx="41">
                  <c:v>6.7169394700000007</c:v>
                </c:pt>
                <c:pt idx="42">
                  <c:v>6.8162827800000008</c:v>
                </c:pt>
                <c:pt idx="43">
                  <c:v>6.7480323000000002</c:v>
                </c:pt>
                <c:pt idx="44">
                  <c:v>6.9137986700000003</c:v>
                </c:pt>
                <c:pt idx="45">
                  <c:v>6.9987531300000008</c:v>
                </c:pt>
                <c:pt idx="46">
                  <c:v>7.3113048999999997</c:v>
                </c:pt>
                <c:pt idx="47">
                  <c:v>7.2038931000000002</c:v>
                </c:pt>
                <c:pt idx="48">
                  <c:v>7.1604058399999992</c:v>
                </c:pt>
                <c:pt idx="49">
                  <c:v>7.2672859299999999</c:v>
                </c:pt>
                <c:pt idx="50">
                  <c:v>7.2926086200000002</c:v>
                </c:pt>
                <c:pt idx="51">
                  <c:v>7.2983101400000008</c:v>
                </c:pt>
                <c:pt idx="52">
                  <c:v>7.2061196699999996</c:v>
                </c:pt>
                <c:pt idx="53">
                  <c:v>7.3826907299999993</c:v>
                </c:pt>
                <c:pt idx="54">
                  <c:v>7.5095479773293441</c:v>
                </c:pt>
                <c:pt idx="55">
                  <c:v>7.5274122317653864</c:v>
                </c:pt>
                <c:pt idx="56">
                  <c:v>7.5719719207529748</c:v>
                </c:pt>
                <c:pt idx="57">
                  <c:v>7.6284312295554315</c:v>
                </c:pt>
                <c:pt idx="58">
                  <c:v>7.6740919466241149</c:v>
                </c:pt>
                <c:pt idx="59">
                  <c:v>7.7063282978216465</c:v>
                </c:pt>
                <c:pt idx="60">
                  <c:v>7.7255851576453196</c:v>
                </c:pt>
                <c:pt idx="61">
                  <c:v>7.752301738383621</c:v>
                </c:pt>
                <c:pt idx="62">
                  <c:v>7.805316586022947</c:v>
                </c:pt>
                <c:pt idx="63">
                  <c:v>7.8888718280327073</c:v>
                </c:pt>
                <c:pt idx="64">
                  <c:v>7.9032186087717964</c:v>
                </c:pt>
                <c:pt idx="65">
                  <c:v>7.9003841737945546</c:v>
                </c:pt>
                <c:pt idx="66">
                  <c:v>7.826959354857693</c:v>
                </c:pt>
                <c:pt idx="67">
                  <c:v>7.8352379468085696</c:v>
                </c:pt>
                <c:pt idx="68">
                  <c:v>7.8663654274955892</c:v>
                </c:pt>
                <c:pt idx="69">
                  <c:v>7.8308287373389422</c:v>
                </c:pt>
                <c:pt idx="70">
                  <c:v>7.8544753053625858</c:v>
                </c:pt>
                <c:pt idx="71">
                  <c:v>7.8601139768904229</c:v>
                </c:pt>
              </c:numCache>
            </c:numRef>
          </c:val>
          <c:smooth val="0"/>
          <c:extLst>
            <c:ext xmlns:c16="http://schemas.microsoft.com/office/drawing/2014/chart" uri="{C3380CC4-5D6E-409C-BE32-E72D297353CC}">
              <c16:uniqueId val="{00000000-2E0D-4319-BB9C-1B3F56C7D9D0}"/>
            </c:ext>
          </c:extLst>
        </c:ser>
        <c:dLbls>
          <c:showLegendKey val="0"/>
          <c:showVal val="0"/>
          <c:showCatName val="0"/>
          <c:showSerName val="0"/>
          <c:showPercent val="0"/>
          <c:showBubbleSize val="0"/>
        </c:dLbls>
        <c:smooth val="0"/>
        <c:axId val="67030400"/>
        <c:axId val="92816512"/>
      </c:lineChart>
      <c:dateAx>
        <c:axId val="67030400"/>
        <c:scaling>
          <c:orientation val="minMax"/>
        </c:scaling>
        <c:delete val="0"/>
        <c:axPos val="b"/>
        <c:numFmt formatCode="[$-409]mmm\-yy;@" sourceLinked="0"/>
        <c:majorTickMark val="out"/>
        <c:minorTickMark val="none"/>
        <c:tickLblPos val="nextTo"/>
        <c:spPr>
          <a:ln w="3175">
            <a:solidFill>
              <a:srgbClr val="7F8080"/>
            </a:solidFill>
            <a:prstDash val="solid"/>
          </a:ln>
        </c:spPr>
        <c:txPr>
          <a:bodyPr rot="0" vert="horz"/>
          <a:lstStyle/>
          <a:p>
            <a:pPr>
              <a:defRPr sz="1000" b="0">
                <a:solidFill>
                  <a:srgbClr val="000000"/>
                </a:solidFill>
                <a:latin typeface="Arial"/>
                <a:ea typeface="Arial"/>
                <a:cs typeface="Arial"/>
              </a:defRPr>
            </a:pPr>
            <a:endParaRPr lang="ru-RU"/>
          </a:p>
        </c:txPr>
        <c:crossAx val="92816512"/>
        <c:crosses val="autoZero"/>
        <c:auto val="0"/>
        <c:lblOffset val="100"/>
        <c:baseTimeUnit val="days"/>
      </c:dateAx>
      <c:valAx>
        <c:axId val="92816512"/>
        <c:scaling>
          <c:orientation val="minMax"/>
          <c:max val="9"/>
        </c:scaling>
        <c:delete val="0"/>
        <c:axPos val="l"/>
        <c:majorGridlines>
          <c:spPr>
            <a:ln w="3175">
              <a:solidFill>
                <a:schemeClr val="bg1">
                  <a:lumMod val="85000"/>
                </a:schemeClr>
              </a:solidFill>
              <a:prstDash val="solid"/>
            </a:ln>
          </c:spPr>
        </c:majorGridlines>
        <c:numFmt formatCode="#,##0.0" sourceLinked="0"/>
        <c:majorTickMark val="out"/>
        <c:minorTickMark val="none"/>
        <c:tickLblPos val="nextTo"/>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67030400"/>
        <c:crosses val="autoZero"/>
        <c:crossBetween val="between"/>
        <c:majorUnit val="1"/>
      </c:valAx>
      <c:spPr>
        <a:noFill/>
        <a:ln>
          <a:noFill/>
        </a:ln>
      </c:spPr>
    </c:plotArea>
    <c:legend>
      <c:legendPos val="b"/>
      <c:layout>
        <c:manualLayout>
          <c:xMode val="edge"/>
          <c:yMode val="edge"/>
          <c:x val="0"/>
          <c:y val="0.86057006401253944"/>
          <c:w val="1"/>
          <c:h val="6.1468855218855221E-2"/>
        </c:manualLayout>
      </c:layout>
      <c:overlay val="0"/>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001250762252792E-2"/>
          <c:y val="0.12182496226047897"/>
          <c:w val="0.85609984732688515"/>
          <c:h val="0.63448724220093733"/>
        </c:manualLayout>
      </c:layout>
      <c:barChart>
        <c:barDir val="col"/>
        <c:grouping val="clustered"/>
        <c:varyColors val="0"/>
        <c:ser>
          <c:idx val="0"/>
          <c:order val="0"/>
          <c:tx>
            <c:strRef>
              <c:f>Figure!$J$5</c:f>
              <c:strCache>
                <c:ptCount val="1"/>
                <c:pt idx="0">
                  <c:v>Production in MMb/d (left axis)</c:v>
                </c:pt>
              </c:strCache>
            </c:strRef>
          </c:tx>
          <c:spPr>
            <a:solidFill>
              <a:srgbClr val="00AB4E"/>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Figure!$N$4:$AG$4</c:f>
              <c:numCache>
                <c:formatCode>mmm\-yy</c:formatCode>
                <c:ptCount val="2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numCache>
            </c:numRef>
          </c:cat>
          <c:val>
            <c:numRef>
              <c:f>Figure!$N$5:$AG$5</c:f>
              <c:numCache>
                <c:formatCode>0.00</c:formatCode>
                <c:ptCount val="20"/>
                <c:pt idx="0">
                  <c:v>11.065794483870969</c:v>
                </c:pt>
                <c:pt idx="1">
                  <c:v>11.062307892857143</c:v>
                </c:pt>
                <c:pt idx="2">
                  <c:v>11.006186451612905</c:v>
                </c:pt>
                <c:pt idx="3">
                  <c:v>10.950389333333332</c:v>
                </c:pt>
                <c:pt idx="4">
                  <c:v>10.902361612903224</c:v>
                </c:pt>
                <c:pt idx="5">
                  <c:v>10.901634579999998</c:v>
                </c:pt>
                <c:pt idx="6">
                  <c:v>10.905069677419355</c:v>
                </c:pt>
                <c:pt idx="7">
                  <c:v>10.866073548387096</c:v>
                </c:pt>
                <c:pt idx="8">
                  <c:v>10.862181</c:v>
                </c:pt>
                <c:pt idx="9">
                  <c:v>10.886419354838708</c:v>
                </c:pt>
                <c:pt idx="10">
                  <c:v>10.896831666666667</c:v>
                </c:pt>
                <c:pt idx="11">
                  <c:v>10.911804516129031</c:v>
                </c:pt>
                <c:pt idx="12">
                  <c:v>10.904410322580647</c:v>
                </c:pt>
                <c:pt idx="13">
                  <c:v>10.907216785714285</c:v>
                </c:pt>
                <c:pt idx="14">
                  <c:v>10.924073225806451</c:v>
                </c:pt>
                <c:pt idx="15">
                  <c:v>10.920410666666667</c:v>
                </c:pt>
                <c:pt idx="16">
                  <c:v>10.920988387096775</c:v>
                </c:pt>
                <c:pt idx="17">
                  <c:v>11.017257333333333</c:v>
                </c:pt>
                <c:pt idx="18">
                  <c:v>11.168764516129032</c:v>
                </c:pt>
                <c:pt idx="19">
                  <c:v>11.164243225806453</c:v>
                </c:pt>
              </c:numCache>
            </c:numRef>
          </c:val>
          <c:extLst>
            <c:ext xmlns:c16="http://schemas.microsoft.com/office/drawing/2014/chart" uri="{C3380CC4-5D6E-409C-BE32-E72D297353CC}">
              <c16:uniqueId val="{00000000-46BD-41CB-8C6C-AF6FE30E786A}"/>
            </c:ext>
          </c:extLst>
        </c:ser>
        <c:dLbls>
          <c:showLegendKey val="0"/>
          <c:showVal val="0"/>
          <c:showCatName val="0"/>
          <c:showSerName val="0"/>
          <c:showPercent val="0"/>
          <c:showBubbleSize val="0"/>
        </c:dLbls>
        <c:gapWidth val="150"/>
        <c:axId val="98062720"/>
        <c:axId val="98064256"/>
      </c:barChart>
      <c:lineChart>
        <c:grouping val="standard"/>
        <c:varyColors val="0"/>
        <c:ser>
          <c:idx val="1"/>
          <c:order val="1"/>
          <c:tx>
            <c:strRef>
              <c:f>Figure!$J$6</c:f>
              <c:strCache>
                <c:ptCount val="1"/>
                <c:pt idx="0">
                  <c:v>Compliance with initial reduction target of 300,000 b/d in percent (right axis)*</c:v>
                </c:pt>
              </c:strCache>
            </c:strRef>
          </c:tx>
          <c:marker>
            <c:symbol val="none"/>
          </c:marker>
          <c:cat>
            <c:numRef>
              <c:f>Figure!$N$4:$AG$4</c:f>
              <c:numCache>
                <c:formatCode>mmm\-yy</c:formatCode>
                <c:ptCount val="2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numCache>
            </c:numRef>
          </c:cat>
          <c:val>
            <c:numRef>
              <c:f>Figure!$N$6:$AG$6</c:f>
              <c:numCache>
                <c:formatCode>0.0%</c:formatCode>
                <c:ptCount val="20"/>
                <c:pt idx="0">
                  <c:v>0.39184516129031183</c:v>
                </c:pt>
                <c:pt idx="1">
                  <c:v>0.40346713133639545</c:v>
                </c:pt>
                <c:pt idx="2">
                  <c:v>0.59053860215052434</c:v>
                </c:pt>
                <c:pt idx="3">
                  <c:v>0.77652899641576367</c:v>
                </c:pt>
                <c:pt idx="4">
                  <c:v>0.93662139784946097</c:v>
                </c:pt>
                <c:pt idx="5">
                  <c:v>0.93904484086021212</c:v>
                </c:pt>
                <c:pt idx="6">
                  <c:v>0.92759451612902311</c:v>
                </c:pt>
                <c:pt idx="7">
                  <c:v>1.0575816129032198</c:v>
                </c:pt>
                <c:pt idx="8">
                  <c:v>1.0705567741935373</c:v>
                </c:pt>
                <c:pt idx="9">
                  <c:v>0.98976225806451112</c:v>
                </c:pt>
                <c:pt idx="10">
                  <c:v>0.95505455197131595</c:v>
                </c:pt>
                <c:pt idx="11">
                  <c:v>0.90514505376343246</c:v>
                </c:pt>
                <c:pt idx="12">
                  <c:v>0.92979236559138367</c:v>
                </c:pt>
                <c:pt idx="13">
                  <c:v>0.92043748847925599</c:v>
                </c:pt>
                <c:pt idx="14">
                  <c:v>0.86424935483870291</c:v>
                </c:pt>
                <c:pt idx="15">
                  <c:v>0.87645788530465019</c:v>
                </c:pt>
                <c:pt idx="16">
                  <c:v>0.87453215053762201</c:v>
                </c:pt>
                <c:pt idx="17">
                  <c:v>0.55363566308242906</c:v>
                </c:pt>
                <c:pt idx="18">
                  <c:v>4.8611720430095984E-2</c:v>
                </c:pt>
                <c:pt idx="19">
                  <c:v>6.3682688172029878E-2</c:v>
                </c:pt>
              </c:numCache>
            </c:numRef>
          </c:val>
          <c:smooth val="0"/>
          <c:extLst>
            <c:ext xmlns:c16="http://schemas.microsoft.com/office/drawing/2014/chart" uri="{C3380CC4-5D6E-409C-BE32-E72D297353CC}">
              <c16:uniqueId val="{00000001-46BD-41CB-8C6C-AF6FE30E786A}"/>
            </c:ext>
          </c:extLst>
        </c:ser>
        <c:dLbls>
          <c:showLegendKey val="0"/>
          <c:showVal val="0"/>
          <c:showCatName val="0"/>
          <c:showSerName val="0"/>
          <c:showPercent val="0"/>
          <c:showBubbleSize val="0"/>
        </c:dLbls>
        <c:marker val="1"/>
        <c:smooth val="0"/>
        <c:axId val="92996736"/>
        <c:axId val="98065792"/>
      </c:lineChart>
      <c:dateAx>
        <c:axId val="98062720"/>
        <c:scaling>
          <c:orientation val="minMax"/>
        </c:scaling>
        <c:delete val="0"/>
        <c:axPos val="b"/>
        <c:numFmt formatCode="[$-409]mmm\-yy;@" sourceLinked="0"/>
        <c:majorTickMark val="out"/>
        <c:minorTickMark val="none"/>
        <c:tickLblPos val="low"/>
        <c:spPr>
          <a:ln w="3175">
            <a:solidFill>
              <a:srgbClr val="7F8080"/>
            </a:solidFill>
            <a:prstDash val="solid"/>
          </a:ln>
        </c:spPr>
        <c:txPr>
          <a:bodyPr rot="-2700000" vert="horz"/>
          <a:lstStyle/>
          <a:p>
            <a:pPr>
              <a:defRPr sz="1000" b="0">
                <a:solidFill>
                  <a:srgbClr val="000000"/>
                </a:solidFill>
                <a:latin typeface="Arial"/>
                <a:ea typeface="Arial"/>
                <a:cs typeface="Arial"/>
              </a:defRPr>
            </a:pPr>
            <a:endParaRPr lang="ru-RU"/>
          </a:p>
        </c:txPr>
        <c:crossAx val="98064256"/>
        <c:crosses val="autoZero"/>
        <c:auto val="1"/>
        <c:lblOffset val="100"/>
        <c:baseTimeUnit val="months"/>
      </c:dateAx>
      <c:valAx>
        <c:axId val="98064256"/>
        <c:scaling>
          <c:orientation val="minMax"/>
          <c:max val="11.2"/>
          <c:min val="10.8"/>
        </c:scaling>
        <c:delete val="0"/>
        <c:axPos val="l"/>
        <c:majorGridlines>
          <c:spPr>
            <a:ln w="3175">
              <a:solidFill>
                <a:schemeClr val="bg1">
                  <a:lumMod val="85000"/>
                </a:schemeClr>
              </a:solidFill>
              <a:prstDash val="solid"/>
            </a:ln>
          </c:spPr>
        </c:majorGridlines>
        <c:numFmt formatCode="#,##0.0" sourceLinked="0"/>
        <c:majorTickMark val="out"/>
        <c:minorTickMark val="none"/>
        <c:tickLblPos val="low"/>
        <c:spPr>
          <a:ln w="3175">
            <a:solidFill>
              <a:srgbClr val="7F8080"/>
            </a:solidFill>
            <a:prstDash val="solid"/>
          </a:ln>
        </c:spPr>
        <c:txPr>
          <a:bodyPr/>
          <a:lstStyle/>
          <a:p>
            <a:pPr>
              <a:defRPr sz="1000" b="0">
                <a:solidFill>
                  <a:srgbClr val="000000"/>
                </a:solidFill>
                <a:latin typeface="Arial"/>
                <a:ea typeface="Arial"/>
                <a:cs typeface="Arial"/>
              </a:defRPr>
            </a:pPr>
            <a:endParaRPr lang="ru-RU"/>
          </a:p>
        </c:txPr>
        <c:crossAx val="98062720"/>
        <c:crosses val="autoZero"/>
        <c:crossBetween val="between"/>
        <c:majorUnit val="0.1"/>
      </c:valAx>
      <c:valAx>
        <c:axId val="98065792"/>
        <c:scaling>
          <c:orientation val="minMax"/>
        </c:scaling>
        <c:delete val="0"/>
        <c:axPos val="r"/>
        <c:numFmt formatCode="0%" sourceLinked="0"/>
        <c:majorTickMark val="out"/>
        <c:minorTickMark val="none"/>
        <c:tickLblPos val="nextTo"/>
        <c:txPr>
          <a:bodyPr/>
          <a:lstStyle/>
          <a:p>
            <a:pPr>
              <a:defRPr sz="1000" b="0">
                <a:solidFill>
                  <a:srgbClr val="000000"/>
                </a:solidFill>
                <a:latin typeface="Arial"/>
                <a:ea typeface="Arial"/>
                <a:cs typeface="Arial"/>
              </a:defRPr>
            </a:pPr>
            <a:endParaRPr lang="ru-RU"/>
          </a:p>
        </c:txPr>
        <c:crossAx val="92996736"/>
        <c:crosses val="max"/>
        <c:crossBetween val="between"/>
      </c:valAx>
      <c:dateAx>
        <c:axId val="92996736"/>
        <c:scaling>
          <c:orientation val="minMax"/>
        </c:scaling>
        <c:delete val="1"/>
        <c:axPos val="b"/>
        <c:numFmt formatCode="mmm\-yy" sourceLinked="1"/>
        <c:majorTickMark val="out"/>
        <c:minorTickMark val="none"/>
        <c:tickLblPos val="nextTo"/>
        <c:crossAx val="98065792"/>
        <c:crosses val="autoZero"/>
        <c:auto val="1"/>
        <c:lblOffset val="100"/>
        <c:baseTimeUnit val="months"/>
      </c:dateAx>
      <c:spPr>
        <a:noFill/>
        <a:ln w="25400">
          <a:noFill/>
        </a:ln>
      </c:spPr>
    </c:plotArea>
    <c:legend>
      <c:legendPos val="b"/>
      <c:layout>
        <c:manualLayout>
          <c:xMode val="edge"/>
          <c:yMode val="edge"/>
          <c:x val="0"/>
          <c:y val="0.86590902896593824"/>
          <c:w val="1"/>
          <c:h val="6.1468855218855221E-2"/>
        </c:manualLayout>
      </c:layout>
      <c:overlay val="1"/>
      <c:txPr>
        <a:bodyPr/>
        <a:lstStyle/>
        <a:p>
          <a:pPr>
            <a:defRPr sz="1000" b="0">
              <a:solidFill>
                <a:srgbClr val="000000"/>
              </a:solidFill>
              <a:latin typeface="Arial"/>
            </a:defRPr>
          </a:pPr>
          <a:endParaRPr lang="ru-RU"/>
        </a:p>
      </c:txPr>
    </c:legend>
    <c:plotVisOnly val="1"/>
    <c:dispBlanksAs val="gap"/>
    <c:showDLblsOverMax val="0"/>
  </c:chart>
  <c:spPr>
    <a:noFill/>
    <a:ln w="19050" cmpd="sng">
      <a:solidFill>
        <a:srgbClr val="7F8080"/>
      </a:solidFill>
      <a:prstDash val="solid"/>
    </a:ln>
  </c:spPr>
  <c:txPr>
    <a:bodyPr/>
    <a:lstStyle/>
    <a:p>
      <a:pPr>
        <a:defRPr sz="700">
          <a:latin typeface="Arial" pitchFamily="34" charset="0"/>
          <a:cs typeface="Arial" pitchFamily="34" charset="0"/>
        </a:defRPr>
      </a:pPr>
      <a:endParaRPr lang="ru-RU"/>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0.14973</cdr:y>
    </cdr:from>
    <cdr:to>
      <cdr:x>0.06761</cdr:x>
      <cdr:y>0.79719</cdr:y>
    </cdr:to>
    <cdr:sp macro="" textlink="">
      <cdr:nvSpPr>
        <cdr:cNvPr id="5" name="txtBoxPrimaryYAxisLabel"/>
        <cdr:cNvSpPr txBox="1"/>
      </cdr:nvSpPr>
      <cdr:spPr>
        <a:xfrm xmlns:a="http://schemas.openxmlformats.org/drawingml/2006/main" rot="16200000">
          <a:off x="-1507016" y="1562219"/>
          <a:ext cx="2437027" cy="43971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r>
            <a:rPr lang="ru-RU" sz="1000" b="1" i="0" u="none" strike="noStrike" dirty="0">
              <a:solidFill>
                <a:srgbClr val="000000"/>
              </a:solidFill>
              <a:latin typeface="Arial"/>
              <a:cs typeface="Arial"/>
            </a:rPr>
            <a:t>Среднеквартальная цена за баррель</a:t>
          </a:r>
          <a:endParaRPr lang="en-US" sz="1000" b="1" dirty="0">
            <a:solidFill>
              <a:srgbClr val="000000"/>
            </a:solidFill>
            <a:latin typeface="Arial"/>
          </a:endParaRPr>
        </a:p>
      </cdr:txBody>
    </cdr:sp>
  </cdr:relSizeAnchor>
  <cdr:relSizeAnchor xmlns:cdr="http://schemas.openxmlformats.org/drawingml/2006/chartDrawing">
    <cdr:from>
      <cdr:x>0.74073</cdr:x>
      <cdr:y>0.08899</cdr:y>
    </cdr:from>
    <cdr:to>
      <cdr:x>0.88161</cdr:x>
      <cdr:y>0.7703</cdr:y>
    </cdr:to>
    <cdr:grpSp>
      <cdr:nvGrpSpPr>
        <cdr:cNvPr id="15" name="Group 14">
          <a:extLst xmlns:a="http://schemas.openxmlformats.org/drawingml/2006/main">
            <a:ext uri="{FF2B5EF4-FFF2-40B4-BE49-F238E27FC236}">
              <a16:creationId xmlns:a16="http://schemas.microsoft.com/office/drawing/2014/main" id="{9DAD67FC-6573-4527-AB0F-0374C22D8499}"/>
            </a:ext>
          </a:extLst>
        </cdr:cNvPr>
        <cdr:cNvGrpSpPr/>
      </cdr:nvGrpSpPr>
      <cdr:grpSpPr>
        <a:xfrm xmlns:a="http://schemas.openxmlformats.org/drawingml/2006/main">
          <a:off x="4817431" y="334955"/>
          <a:ext cx="916257" cy="2564425"/>
          <a:chOff x="2204477" y="416433"/>
          <a:chExt cx="1027520" cy="1856027"/>
        </a:xfrm>
      </cdr:grpSpPr>
      <cdr:sp macro="" textlink="">
        <cdr:nvSpPr>
          <cdr:cNvPr id="9" name="Pentagon 8"/>
          <cdr:cNvSpPr/>
        </cdr:nvSpPr>
        <cdr:spPr>
          <a:xfrm xmlns:a="http://schemas.openxmlformats.org/drawingml/2006/main">
            <a:off x="2211619" y="416433"/>
            <a:ext cx="1020378" cy="165456"/>
          </a:xfrm>
          <a:prstGeom xmlns:a="http://schemas.openxmlformats.org/drawingml/2006/main" prst="homePlate">
            <a:avLst/>
          </a:prstGeom>
          <a:solidFill xmlns:a="http://schemas.openxmlformats.org/drawingml/2006/main">
            <a:srgbClr val="E5EAEC"/>
          </a:solidFill>
          <a:ln xmlns:a="http://schemas.openxmlformats.org/drawingml/2006/main" w="3175">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108000" tIns="72000" rIns="108000" bIns="72000" rtlCol="0" anchor="ctr">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ru-RU" sz="1000" b="1" dirty="0">
                <a:solidFill>
                  <a:sysClr val="windowText" lastClr="000000"/>
                </a:solidFill>
              </a:rPr>
              <a:t>Прогноз</a:t>
            </a:r>
            <a:endParaRPr lang="en-US" sz="1000" b="1" dirty="0">
              <a:solidFill>
                <a:sysClr val="windowText" lastClr="000000"/>
              </a:solidFill>
            </a:endParaRPr>
          </a:p>
        </cdr:txBody>
      </cdr:sp>
      <cdr:sp macro="" textlink="">
        <cdr:nvSpPr>
          <cdr:cNvPr id="14" name="Straight Connector 13"/>
          <cdr:cNvSpPr/>
        </cdr:nvSpPr>
        <cdr:spPr>
          <a:xfrm xmlns:a="http://schemas.openxmlformats.org/drawingml/2006/main">
            <a:off x="2204477" y="448057"/>
            <a:ext cx="0" cy="1824403"/>
          </a:xfrm>
          <a:prstGeom xmlns:a="http://schemas.openxmlformats.org/drawingml/2006/main" prst="line">
            <a:avLst/>
          </a:prstGeom>
          <a:ln xmlns:a="http://schemas.openxmlformats.org/drawingml/2006/main" w="63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grpSp>
  </cdr:relSizeAnchor>
  <cdr:relSizeAnchor xmlns:cdr="http://schemas.openxmlformats.org/drawingml/2006/chartDrawing">
    <cdr:from>
      <cdr:x>0</cdr:x>
      <cdr:y>0</cdr:y>
    </cdr:from>
    <cdr:to>
      <cdr:x>1</cdr:x>
      <cdr:y>0.06003</cdr:y>
    </cdr:to>
    <cdr:sp macro="" textlink="">
      <cdr:nvSpPr>
        <cdr:cNvPr id="3" name="txtboxChartTitle"/>
        <cdr:cNvSpPr txBox="1"/>
      </cdr:nvSpPr>
      <cdr:spPr>
        <a:xfrm xmlns:a="http://schemas.openxmlformats.org/drawingml/2006/main">
          <a:off x="0" y="0"/>
          <a:ext cx="8318500" cy="292100"/>
        </a:xfrm>
        <a:prstGeom xmlns:a="http://schemas.openxmlformats.org/drawingml/2006/main" prst="rect">
          <a:avLst/>
        </a:prstGeom>
        <a:solidFill xmlns:a="http://schemas.openxmlformats.org/drawingml/2006/main">
          <a:srgbClr val="7F8080"/>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ru-RU" sz="1200" b="1" dirty="0">
              <a:solidFill>
                <a:srgbClr val="FFFFFF"/>
              </a:solidFill>
              <a:latin typeface="Arial"/>
            </a:rPr>
            <a:t>Прогноз цены на нефть марки </a:t>
          </a:r>
          <a:r>
            <a:rPr lang="en-US" sz="1200" b="1" dirty="0">
              <a:solidFill>
                <a:srgbClr val="FFFFFF"/>
              </a:solidFill>
              <a:latin typeface="Arial"/>
            </a:rPr>
            <a:t>Brent</a:t>
          </a:r>
          <a:r>
            <a:rPr lang="en-US" sz="1200" b="1" baseline="0" dirty="0">
              <a:solidFill>
                <a:srgbClr val="FFFFFF"/>
              </a:solidFill>
              <a:latin typeface="Arial"/>
            </a:rPr>
            <a:t> </a:t>
          </a:r>
          <a:r>
            <a:rPr lang="ru-RU" sz="1200" b="1" baseline="0" dirty="0">
              <a:solidFill>
                <a:srgbClr val="FFFFFF"/>
              </a:solidFill>
              <a:latin typeface="Arial"/>
            </a:rPr>
            <a:t>и </a:t>
          </a:r>
          <a:r>
            <a:rPr lang="en-US" sz="1200" b="1" baseline="0" dirty="0">
              <a:solidFill>
                <a:srgbClr val="FFFFFF"/>
              </a:solidFill>
              <a:latin typeface="Arial"/>
            </a:rPr>
            <a:t>WTI</a:t>
          </a:r>
          <a:r>
            <a:rPr lang="ru-RU" sz="1200" b="1" dirty="0">
              <a:solidFill>
                <a:srgbClr val="FFFFFF"/>
              </a:solidFill>
              <a:latin typeface="Arial"/>
            </a:rPr>
            <a:t> до конца 2019</a:t>
          </a:r>
          <a:endParaRPr lang="en-US" sz="1200" b="1" dirty="0">
            <a:solidFill>
              <a:srgbClr val="FFFFFF"/>
            </a:solidFill>
            <a:latin typeface="Arial"/>
          </a:endParaRPr>
        </a:p>
      </cdr:txBody>
    </cdr:sp>
  </cdr:relSizeAnchor>
  <cdr:relSizeAnchor xmlns:cdr="http://schemas.openxmlformats.org/drawingml/2006/chartDrawing">
    <cdr:from>
      <cdr:x>0</cdr:x>
      <cdr:y>0.91296</cdr:y>
    </cdr:from>
    <cdr:to>
      <cdr:x>1</cdr:x>
      <cdr:y>1</cdr:y>
    </cdr:to>
    <cdr:sp macro="" textlink="">
      <cdr:nvSpPr>
        <cdr:cNvPr id="6" name="txtBoxSourceLine"/>
        <cdr:cNvSpPr txBox="1"/>
      </cdr:nvSpPr>
      <cdr:spPr>
        <a:xfrm xmlns:a="http://schemas.openxmlformats.org/drawingml/2006/main">
          <a:off x="0" y="4281844"/>
          <a:ext cx="8218800" cy="408243"/>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700" b="0" dirty="0">
              <a:solidFill>
                <a:srgbClr val="000000"/>
              </a:solidFill>
              <a:latin typeface="Arial"/>
            </a:rPr>
            <a:t>Notes:</a:t>
          </a:r>
          <a:r>
            <a:rPr lang="en-US" sz="700" b="0" baseline="0" dirty="0">
              <a:solidFill>
                <a:srgbClr val="000000"/>
              </a:solidFill>
              <a:latin typeface="Arial"/>
            </a:rPr>
            <a:t> WTI = West Texas Intermediate. </a:t>
          </a:r>
        </a:p>
        <a:p xmlns:a="http://schemas.openxmlformats.org/drawingml/2006/main">
          <a:pPr algn="l" eaLnBrk="1"/>
          <a:r>
            <a:rPr lang="en-US" sz="700" b="0" dirty="0">
              <a:solidFill>
                <a:srgbClr val="000000"/>
              </a:solidFill>
              <a:latin typeface="Arial"/>
            </a:rPr>
            <a:t>Source: IHS Markit, Argus Media Limited (historical)</a:t>
          </a:r>
        </a:p>
      </cdr:txBody>
    </cdr:sp>
  </cdr:relSizeAnchor>
  <cdr:relSizeAnchor xmlns:cdr="http://schemas.openxmlformats.org/drawingml/2006/chartDrawing">
    <cdr:from>
      <cdr:x>0.82539</cdr:x>
      <cdr:y>0.95563</cdr:y>
    </cdr:from>
    <cdr:to>
      <cdr:x>1</cdr:x>
      <cdr:y>1</cdr:y>
    </cdr:to>
    <cdr:sp macro="" textlink="">
      <cdr:nvSpPr>
        <cdr:cNvPr id="7" name="txtboxCopyrightLine"/>
        <cdr:cNvSpPr txBox="1"/>
      </cdr:nvSpPr>
      <cdr:spPr>
        <a:xfrm xmlns:a="http://schemas.openxmlformats.org/drawingml/2006/main">
          <a:off x="6783700" y="4650400"/>
          <a:ext cx="1435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US" sz="700" b="0" dirty="0">
              <a:solidFill>
                <a:srgbClr val="000000"/>
              </a:solidFill>
              <a:latin typeface="Arial"/>
            </a:rPr>
            <a:t>© 2018</a:t>
          </a:r>
          <a:r>
            <a:rPr lang="en-US" sz="700" b="0" baseline="0" dirty="0">
              <a:solidFill>
                <a:srgbClr val="000000"/>
              </a:solidFill>
              <a:latin typeface="Arial"/>
            </a:rPr>
            <a:t> </a:t>
          </a:r>
          <a:r>
            <a:rPr lang="en-US" sz="700" b="0" dirty="0">
              <a:solidFill>
                <a:srgbClr val="000000"/>
              </a:solidFill>
              <a:latin typeface="Arial"/>
            </a:rPr>
            <a:t>IHS Markit</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4.84007E-6</cdr:y>
    </cdr:from>
    <cdr:to>
      <cdr:x>1</cdr:x>
      <cdr:y>0.06147</cdr:y>
    </cdr:to>
    <cdr:sp macro="" textlink="">
      <cdr:nvSpPr>
        <cdr:cNvPr id="3" name="txtboxChartTitle"/>
        <cdr:cNvSpPr txBox="1"/>
      </cdr:nvSpPr>
      <cdr:spPr>
        <a:xfrm xmlns:a="http://schemas.openxmlformats.org/drawingml/2006/main">
          <a:off x="0" y="23"/>
          <a:ext cx="11232000" cy="292100"/>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l"/>
          <a:r>
            <a:rPr lang="ru-RU" sz="1200" b="1" dirty="0">
              <a:solidFill>
                <a:srgbClr val="FFFFFF"/>
              </a:solidFill>
              <a:latin typeface="Arial"/>
              <a:cs typeface="Arial" pitchFamily="34" charset="0"/>
            </a:rPr>
            <a:t>Среднегодовой прирост спроса на нефть</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0.76182</cdr:x>
      <cdr:y>0.95424</cdr:y>
    </cdr:from>
    <cdr:to>
      <cdr:x>1</cdr:x>
      <cdr:y>1</cdr:y>
    </cdr:to>
    <cdr:sp macro="" textlink="">
      <cdr:nvSpPr>
        <cdr:cNvPr id="6" name="txtboxCopyrightLine"/>
        <cdr:cNvSpPr txBox="1"/>
      </cdr:nvSpPr>
      <cdr:spPr>
        <a:xfrm xmlns:a="http://schemas.openxmlformats.org/drawingml/2006/main">
          <a:off x="4168774" y="4535487"/>
          <a:ext cx="1303338" cy="217488"/>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a:solidFill>
                <a:srgbClr val="000000"/>
              </a:solidFill>
              <a:latin typeface="Arial"/>
              <a:cs typeface="Arial" pitchFamily="34" charset="0"/>
            </a:rPr>
            <a:t>© 2018 IHS Markit</a:t>
          </a:r>
        </a:p>
      </cdr:txBody>
    </cdr:sp>
  </cdr:relSizeAnchor>
  <cdr:relSizeAnchor xmlns:cdr="http://schemas.openxmlformats.org/drawingml/2006/chartDrawing">
    <cdr:from>
      <cdr:x>3.6549E-7</cdr:x>
      <cdr:y>0.11599</cdr:y>
    </cdr:from>
    <cdr:to>
      <cdr:x>0.06556</cdr:x>
      <cdr:y>0.71035</cdr:y>
    </cdr:to>
    <cdr:sp macro="" textlink="">
      <cdr:nvSpPr>
        <cdr:cNvPr id="8" name="txtBoxPrimaryYAxisLabel"/>
        <cdr:cNvSpPr txBox="1"/>
      </cdr:nvSpPr>
      <cdr:spPr>
        <a:xfrm xmlns:a="http://schemas.openxmlformats.org/drawingml/2006/main" rot="16200000">
          <a:off x="-1233101" y="1784401"/>
          <a:ext cx="2824978" cy="35877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t">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000" b="1" i="0" u="none" strike="noStrike" dirty="0">
              <a:solidFill>
                <a:srgbClr val="000000"/>
              </a:solidFill>
              <a:latin typeface="Arial"/>
            </a:rPr>
            <a:t>Млн б</a:t>
          </a:r>
          <a:r>
            <a:rPr lang="en-US" sz="1000" b="1" i="0" u="none" strike="noStrike" dirty="0">
              <a:solidFill>
                <a:srgbClr val="000000"/>
              </a:solidFill>
              <a:latin typeface="Arial"/>
            </a:rPr>
            <a:t>/</a:t>
          </a:r>
          <a:r>
            <a:rPr lang="ru-RU" sz="1000" b="1" i="0" u="none" strike="noStrike" dirty="0">
              <a:solidFill>
                <a:srgbClr val="000000"/>
              </a:solidFill>
              <a:latin typeface="Arial"/>
            </a:rPr>
            <a:t>сутки</a:t>
          </a:r>
          <a:endParaRPr lang="en-US" sz="1000" b="1" dirty="0">
            <a:solidFill>
              <a:srgbClr val="000000"/>
            </a:solidFill>
            <a:latin typeface="Arial"/>
          </a:endParaRPr>
        </a:p>
      </cdr:txBody>
    </cdr:sp>
  </cdr:relSizeAnchor>
  <cdr:relSizeAnchor xmlns:cdr="http://schemas.openxmlformats.org/drawingml/2006/chartDrawing">
    <cdr:from>
      <cdr:x>0</cdr:x>
      <cdr:y>0.95457</cdr:y>
    </cdr:from>
    <cdr:to>
      <cdr:x>0.86611</cdr:x>
      <cdr:y>1</cdr:y>
    </cdr:to>
    <cdr:sp macro="" textlink="">
      <cdr:nvSpPr>
        <cdr:cNvPr id="11" name="txtBoxSourceLine"/>
        <cdr:cNvSpPr txBox="1"/>
      </cdr:nvSpPr>
      <cdr:spPr>
        <a:xfrm xmlns:a="http://schemas.openxmlformats.org/drawingml/2006/main">
          <a:off x="0" y="4737100"/>
          <a:ext cx="9728200"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a:solidFill>
                <a:srgbClr val="000000"/>
              </a:solidFill>
              <a:latin typeface="Arial"/>
              <a:cs typeface="Arial" pitchFamily="34" charset="0"/>
            </a:rPr>
            <a:t>Source: IHS Markit</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0.10503</cdr:y>
    </cdr:to>
    <cdr:sp macro="" textlink="">
      <cdr:nvSpPr>
        <cdr:cNvPr id="2" name="txtboxChartTitle"/>
        <cdr:cNvSpPr txBox="1"/>
      </cdr:nvSpPr>
      <cdr:spPr>
        <a:xfrm xmlns:a="http://schemas.openxmlformats.org/drawingml/2006/main">
          <a:off x="0" y="0"/>
          <a:ext cx="11233150" cy="268286"/>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ru-RU" sz="1200" b="1" i="0" u="none" strike="noStrike" dirty="0">
              <a:solidFill>
                <a:srgbClr val="FFFFFF"/>
              </a:solidFill>
              <a:latin typeface="Arial"/>
              <a:cs typeface="Arial" pitchFamily="34" charset="0"/>
            </a:rPr>
            <a:t>Ежегодный прирост потреблени</a:t>
          </a:r>
          <a:r>
            <a:rPr lang="ru-RU" sz="1200" b="1" dirty="0">
              <a:solidFill>
                <a:srgbClr val="FFFFFF"/>
              </a:solidFill>
              <a:latin typeface="Arial"/>
              <a:cs typeface="Arial" pitchFamily="34" charset="0"/>
            </a:rPr>
            <a:t>я нефти в Китае</a:t>
          </a:r>
          <a:endParaRPr lang="en-US" sz="1200" b="1" i="0" u="none" strike="noStrike" dirty="0">
            <a:solidFill>
              <a:srgbClr val="FFFFFF"/>
            </a:solidFill>
            <a:latin typeface="Arial"/>
            <a:cs typeface="Arial" pitchFamily="34" charset="0"/>
          </a:endParaRPr>
        </a:p>
      </cdr:txBody>
    </cdr:sp>
  </cdr:relSizeAnchor>
  <cdr:relSizeAnchor xmlns:cdr="http://schemas.openxmlformats.org/drawingml/2006/chartDrawing">
    <cdr:from>
      <cdr:x>0</cdr:x>
      <cdr:y>0.93051</cdr:y>
    </cdr:from>
    <cdr:to>
      <cdr:x>0.86611</cdr:x>
      <cdr:y>1</cdr:y>
    </cdr:to>
    <cdr:sp macro="" textlink="">
      <cdr:nvSpPr>
        <cdr:cNvPr id="6" name="txtBoxSourceLine"/>
        <cdr:cNvSpPr txBox="1"/>
      </cdr:nvSpPr>
      <cdr:spPr>
        <a:xfrm xmlns:a="http://schemas.openxmlformats.org/drawingml/2006/main">
          <a:off x="0" y="4737100"/>
          <a:ext cx="9728200" cy="3302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r>
            <a:rPr lang="en-US" sz="700" b="0" i="0" u="none" strike="noStrike" dirty="0">
              <a:solidFill>
                <a:srgbClr val="000000"/>
              </a:solidFill>
              <a:latin typeface="Arial"/>
              <a:cs typeface="Arial" pitchFamily="34" charset="0"/>
            </a:rPr>
            <a:t>Source: IHS Markit</a:t>
          </a:r>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0.87223</cdr:x>
      <cdr:y>0.95457</cdr:y>
    </cdr:from>
    <cdr:to>
      <cdr:x>1</cdr:x>
      <cdr:y>1</cdr:y>
    </cdr:to>
    <cdr:sp macro="" textlink="">
      <cdr:nvSpPr>
        <cdr:cNvPr id="4" name="txtboxCopyrightLine"/>
        <cdr:cNvSpPr txBox="1"/>
      </cdr:nvSpPr>
      <cdr:spPr>
        <a:xfrm xmlns:a="http://schemas.openxmlformats.org/drawingml/2006/main">
          <a:off x="9796900" y="4737100"/>
          <a:ext cx="1435100"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1D3A8802-EAB0-4D91-92A1-74CEC9CB959E}" type="TxLink">
            <a:rPr lang="en-US" sz="700" b="0" i="0" u="none" strike="noStrike">
              <a:solidFill>
                <a:srgbClr val="000000"/>
              </a:solidFill>
              <a:latin typeface="Arial"/>
              <a:cs typeface="Arial" pitchFamily="34" charset="0"/>
            </a:rPr>
            <a:pPr algn="r"/>
            <a:t>© 2018 IHS Markit</a:t>
          </a:fld>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0.01159</cdr:x>
      <cdr:y>0.10503</cdr:y>
    </cdr:from>
    <cdr:to>
      <cdr:x>0.03759</cdr:x>
      <cdr:y>0.79087</cdr:y>
    </cdr:to>
    <cdr:sp macro="" textlink="">
      <cdr:nvSpPr>
        <cdr:cNvPr id="5" name="txtBoxPrimaryYAxisLabel"/>
        <cdr:cNvSpPr txBox="1"/>
      </cdr:nvSpPr>
      <cdr:spPr>
        <a:xfrm xmlns:a="http://schemas.openxmlformats.org/drawingml/2006/main" rot="16200000">
          <a:off x="-599686" y="998147"/>
          <a:ext cx="1751832" cy="29211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r>
            <a:rPr lang="ru-RU" sz="1000" b="1" i="0" u="none" strike="noStrike" dirty="0">
              <a:solidFill>
                <a:srgbClr val="000000"/>
              </a:solidFill>
              <a:latin typeface="Arial"/>
              <a:cs typeface="Arial"/>
            </a:rPr>
            <a:t>Млн б</a:t>
          </a:r>
          <a:r>
            <a:rPr lang="en-US" sz="1000" b="1" i="0" u="none" strike="noStrike" dirty="0">
              <a:solidFill>
                <a:srgbClr val="000000"/>
              </a:solidFill>
              <a:latin typeface="Arial"/>
              <a:cs typeface="Arial"/>
            </a:rPr>
            <a:t>/</a:t>
          </a:r>
          <a:r>
            <a:rPr lang="ru-RU" sz="1000" b="1" i="0" u="none" strike="noStrike" dirty="0">
              <a:solidFill>
                <a:srgbClr val="000000"/>
              </a:solidFill>
              <a:latin typeface="Arial"/>
              <a:cs typeface="Arial"/>
            </a:rPr>
            <a:t>сутки</a:t>
          </a:r>
          <a:endParaRPr lang="en-US" sz="1000" b="1" dirty="0">
            <a:solidFill>
              <a:srgbClr val="000000"/>
            </a:solidFill>
            <a:latin typeface="Aria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4.84007E-6</cdr:y>
    </cdr:from>
    <cdr:to>
      <cdr:x>1</cdr:x>
      <cdr:y>0.06147</cdr:y>
    </cdr:to>
    <cdr:sp macro="" textlink="">
      <cdr:nvSpPr>
        <cdr:cNvPr id="3" name="txtboxChartTitle"/>
        <cdr:cNvSpPr txBox="1"/>
      </cdr:nvSpPr>
      <cdr:spPr>
        <a:xfrm xmlns:a="http://schemas.openxmlformats.org/drawingml/2006/main">
          <a:off x="0" y="23"/>
          <a:ext cx="11232000" cy="292100"/>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l"/>
          <a:r>
            <a:rPr lang="ru-RU" sz="1200" b="1" dirty="0">
              <a:solidFill>
                <a:srgbClr val="FFFFFF"/>
              </a:solidFill>
              <a:latin typeface="Arial"/>
              <a:cs typeface="Arial" pitchFamily="34" charset="0"/>
            </a:rPr>
            <a:t>Экспорт нефти из Ирана по направлениям</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0.83145</cdr:x>
      <cdr:y>0.93821</cdr:y>
    </cdr:from>
    <cdr:to>
      <cdr:x>1</cdr:x>
      <cdr:y>1</cdr:y>
    </cdr:to>
    <cdr:sp macro="" textlink="">
      <cdr:nvSpPr>
        <cdr:cNvPr id="6" name="txtboxCopyrightLine"/>
        <cdr:cNvSpPr txBox="1"/>
      </cdr:nvSpPr>
      <cdr:spPr>
        <a:xfrm xmlns:a="http://schemas.openxmlformats.org/drawingml/2006/main">
          <a:off x="4549774" y="4459287"/>
          <a:ext cx="922338" cy="293688"/>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a:solidFill>
                <a:srgbClr val="000000"/>
              </a:solidFill>
              <a:latin typeface="Arial"/>
              <a:cs typeface="Arial" pitchFamily="34" charset="0"/>
            </a:rPr>
            <a:t>© 2018 IHS Markit</a:t>
          </a:r>
        </a:p>
      </cdr:txBody>
    </cdr:sp>
  </cdr:relSizeAnchor>
  <cdr:relSizeAnchor xmlns:cdr="http://schemas.openxmlformats.org/drawingml/2006/chartDrawing">
    <cdr:from>
      <cdr:x>0.00118</cdr:x>
      <cdr:y>0.08627</cdr:y>
    </cdr:from>
    <cdr:to>
      <cdr:x>0.05164</cdr:x>
      <cdr:y>0.74007</cdr:y>
    </cdr:to>
    <cdr:sp macro="" textlink="">
      <cdr:nvSpPr>
        <cdr:cNvPr id="8" name="txtBoxPrimaryYAxisLabel"/>
        <cdr:cNvSpPr txBox="1"/>
      </cdr:nvSpPr>
      <cdr:spPr>
        <a:xfrm xmlns:a="http://schemas.openxmlformats.org/drawingml/2006/main" rot="16200000">
          <a:off x="-1409214" y="1825736"/>
          <a:ext cx="3107476" cy="27610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t">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000" b="1" i="0" u="none" strike="noStrike" dirty="0">
              <a:solidFill>
                <a:srgbClr val="000000"/>
              </a:solidFill>
              <a:latin typeface="Arial"/>
            </a:rPr>
            <a:t>Тыс.</a:t>
          </a:r>
          <a:r>
            <a:rPr lang="en-US" sz="1000" b="1" i="0" u="none" strike="noStrike" dirty="0">
              <a:solidFill>
                <a:srgbClr val="000000"/>
              </a:solidFill>
              <a:latin typeface="Arial"/>
            </a:rPr>
            <a:t> </a:t>
          </a:r>
          <a:r>
            <a:rPr lang="ru-RU" sz="1000" b="1" i="0" u="none" strike="noStrike" dirty="0">
              <a:solidFill>
                <a:srgbClr val="000000"/>
              </a:solidFill>
              <a:latin typeface="Arial"/>
            </a:rPr>
            <a:t>б</a:t>
          </a:r>
          <a:r>
            <a:rPr lang="en-US" sz="1000" b="1" i="0" u="none" strike="noStrike" dirty="0">
              <a:solidFill>
                <a:srgbClr val="000000"/>
              </a:solidFill>
              <a:latin typeface="Arial"/>
            </a:rPr>
            <a:t>/</a:t>
          </a:r>
          <a:r>
            <a:rPr lang="ru-RU" sz="1000" b="1" i="0" u="none" strike="noStrike" dirty="0">
              <a:solidFill>
                <a:srgbClr val="000000"/>
              </a:solidFill>
              <a:latin typeface="Arial"/>
            </a:rPr>
            <a:t>сутки</a:t>
          </a:r>
          <a:endParaRPr lang="en-US" sz="1000" b="1" dirty="0">
            <a:solidFill>
              <a:srgbClr val="000000"/>
            </a:solidFill>
            <a:latin typeface="Arial"/>
          </a:endParaRPr>
        </a:p>
      </cdr:txBody>
    </cdr:sp>
  </cdr:relSizeAnchor>
  <cdr:relSizeAnchor xmlns:cdr="http://schemas.openxmlformats.org/drawingml/2006/chartDrawing">
    <cdr:from>
      <cdr:x>0</cdr:x>
      <cdr:y>0.95457</cdr:y>
    </cdr:from>
    <cdr:to>
      <cdr:x>0.86611</cdr:x>
      <cdr:y>1</cdr:y>
    </cdr:to>
    <cdr:sp macro="" textlink="">
      <cdr:nvSpPr>
        <cdr:cNvPr id="11" name="txtBoxSourceLine"/>
        <cdr:cNvSpPr txBox="1"/>
      </cdr:nvSpPr>
      <cdr:spPr>
        <a:xfrm xmlns:a="http://schemas.openxmlformats.org/drawingml/2006/main">
          <a:off x="0" y="4737100"/>
          <a:ext cx="9728200"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a:solidFill>
                <a:srgbClr val="000000"/>
              </a:solidFill>
              <a:latin typeface="Arial"/>
              <a:cs typeface="Arial" pitchFamily="34" charset="0"/>
            </a:rPr>
            <a:t>Source: IHS Markit</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0.06147</cdr:y>
    </cdr:to>
    <cdr:sp macro="" textlink="">
      <cdr:nvSpPr>
        <cdr:cNvPr id="2" name="txtboxChartTitle">
          <a:extLst xmlns:a="http://schemas.openxmlformats.org/drawingml/2006/main">
            <a:ext uri="{FF2B5EF4-FFF2-40B4-BE49-F238E27FC236}">
              <a16:creationId xmlns:a16="http://schemas.microsoft.com/office/drawing/2014/main" id="{4214F2BF-80BD-4598-BEF7-2033480AE98F}"/>
            </a:ext>
          </a:extLst>
        </cdr:cNvPr>
        <cdr:cNvSpPr txBox="1"/>
      </cdr:nvSpPr>
      <cdr:spPr>
        <a:xfrm xmlns:a="http://schemas.openxmlformats.org/drawingml/2006/main">
          <a:off x="0" y="0"/>
          <a:ext cx="5472000" cy="292100"/>
        </a:xfrm>
        <a:prstGeom xmlns:a="http://schemas.openxmlformats.org/drawingml/2006/main" prst="rect">
          <a:avLst/>
        </a:prstGeom>
        <a:solidFill xmlns:a="http://schemas.openxmlformats.org/drawingml/2006/main">
          <a:srgbClr val="7F8080"/>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ru-RU" sz="1200" b="1" dirty="0">
              <a:solidFill>
                <a:srgbClr val="FFFFFF"/>
              </a:solidFill>
              <a:latin typeface="Arial" panose="020B0604020202020204" pitchFamily="34" charset="0"/>
            </a:rPr>
            <a:t>Экспорт углеводородов из Ирана в середине 2018 года</a:t>
          </a:r>
          <a:endParaRPr lang="en-US" sz="1200" b="1" dirty="0">
            <a:solidFill>
              <a:srgbClr val="FFFFFF"/>
            </a:solidFill>
            <a:latin typeface="Arial" panose="020B0604020202020204" pitchFamily="34" charset="0"/>
          </a:endParaRPr>
        </a:p>
      </cdr:txBody>
    </cdr:sp>
  </cdr:relSizeAnchor>
  <cdr:relSizeAnchor xmlns:cdr="http://schemas.openxmlformats.org/drawingml/2006/chartDrawing">
    <cdr:from>
      <cdr:x>0</cdr:x>
      <cdr:y>0.95457</cdr:y>
    </cdr:from>
    <cdr:to>
      <cdr:x>0.72644</cdr:x>
      <cdr:y>1</cdr:y>
    </cdr:to>
    <cdr:sp macro="" textlink="">
      <cdr:nvSpPr>
        <cdr:cNvPr id="3" name="txtBoxSourceLine">
          <a:extLst xmlns:a="http://schemas.openxmlformats.org/drawingml/2006/main">
            <a:ext uri="{FF2B5EF4-FFF2-40B4-BE49-F238E27FC236}">
              <a16:creationId xmlns:a16="http://schemas.microsoft.com/office/drawing/2014/main" id="{AF792FC6-37F8-4231-A407-C684E4EF6D5A}"/>
            </a:ext>
          </a:extLst>
        </cdr:cNvPr>
        <cdr:cNvSpPr txBox="1"/>
      </cdr:nvSpPr>
      <cdr:spPr>
        <a:xfrm xmlns:a="http://schemas.openxmlformats.org/drawingml/2006/main">
          <a:off x="0" y="4737100"/>
          <a:ext cx="3975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700" b="0">
              <a:solidFill>
                <a:srgbClr val="000000"/>
              </a:solidFill>
              <a:latin typeface="Arial" panose="020B0604020202020204" pitchFamily="34" charset="0"/>
            </a:rPr>
            <a:t>Source: IHS Markit</a:t>
          </a:r>
        </a:p>
      </cdr:txBody>
    </cdr:sp>
  </cdr:relSizeAnchor>
  <cdr:relSizeAnchor xmlns:cdr="http://schemas.openxmlformats.org/drawingml/2006/chartDrawing">
    <cdr:from>
      <cdr:x>0.73774</cdr:x>
      <cdr:y>0.95457</cdr:y>
    </cdr:from>
    <cdr:to>
      <cdr:x>1</cdr:x>
      <cdr:y>1</cdr:y>
    </cdr:to>
    <cdr:sp macro="" textlink="">
      <cdr:nvSpPr>
        <cdr:cNvPr id="4" name="txtboxCopyrightLine">
          <a:extLst xmlns:a="http://schemas.openxmlformats.org/drawingml/2006/main">
            <a:ext uri="{FF2B5EF4-FFF2-40B4-BE49-F238E27FC236}">
              <a16:creationId xmlns:a16="http://schemas.microsoft.com/office/drawing/2014/main" id="{811FD88A-BE96-4F86-8827-0FF88249C512}"/>
            </a:ext>
          </a:extLst>
        </cdr:cNvPr>
        <cdr:cNvSpPr txBox="1"/>
      </cdr:nvSpPr>
      <cdr:spPr>
        <a:xfrm xmlns:a="http://schemas.openxmlformats.org/drawingml/2006/main">
          <a:off x="4036900" y="4737100"/>
          <a:ext cx="1435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US" sz="700" b="0">
              <a:solidFill>
                <a:srgbClr val="000000"/>
              </a:solidFill>
              <a:latin typeface="Arial" panose="020B0604020202020204" pitchFamily="34" charset="0"/>
            </a:rPr>
            <a:t>© 2018 IHS Markit</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1</cdr:x>
      <cdr:y>0.06147</cdr:y>
    </cdr:to>
    <cdr:sp macro="" textlink="">
      <cdr:nvSpPr>
        <cdr:cNvPr id="2" name="txtboxChartTitle"/>
        <cdr:cNvSpPr txBox="1"/>
      </cdr:nvSpPr>
      <cdr:spPr>
        <a:xfrm xmlns:a="http://schemas.openxmlformats.org/drawingml/2006/main">
          <a:off x="0" y="0"/>
          <a:ext cx="11232000" cy="292100"/>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ru-RU" sz="1200" b="1" i="0" u="none" strike="noStrike" dirty="0">
              <a:solidFill>
                <a:srgbClr val="FFFFFF"/>
              </a:solidFill>
              <a:latin typeface="Arial"/>
              <a:cs typeface="Arial" pitchFamily="34" charset="0"/>
            </a:rPr>
            <a:t>Общая неиспользованный потенциал добычи нефти в Саудовской Аравии, Кувейте и ОАЭ</a:t>
          </a:r>
          <a:endParaRPr lang="en-US" sz="1200" b="1" i="0" u="none" strike="noStrike" dirty="0">
            <a:solidFill>
              <a:srgbClr val="FFFFFF"/>
            </a:solidFill>
            <a:latin typeface="Arial"/>
            <a:cs typeface="Arial" pitchFamily="34" charset="0"/>
          </a:endParaRPr>
        </a:p>
      </cdr:txBody>
    </cdr:sp>
  </cdr:relSizeAnchor>
  <cdr:relSizeAnchor xmlns:cdr="http://schemas.openxmlformats.org/drawingml/2006/chartDrawing">
    <cdr:from>
      <cdr:x>0</cdr:x>
      <cdr:y>0.91213</cdr:y>
    </cdr:from>
    <cdr:to>
      <cdr:x>0.86611</cdr:x>
      <cdr:y>1</cdr:y>
    </cdr:to>
    <cdr:sp macro="" textlink="">
      <cdr:nvSpPr>
        <cdr:cNvPr id="6" name="txtBoxSourceLine"/>
        <cdr:cNvSpPr txBox="1"/>
      </cdr:nvSpPr>
      <cdr:spPr>
        <a:xfrm xmlns:a="http://schemas.openxmlformats.org/drawingml/2006/main">
          <a:off x="0" y="3163888"/>
          <a:ext cx="9729143" cy="304799"/>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fld id="{B23CE50E-03B5-4DC7-84FB-CC0A7C609598}" type="TxLink">
            <a:rPr lang="en-US" sz="700" b="0" i="0" u="none" strike="noStrike">
              <a:solidFill>
                <a:srgbClr val="000000"/>
              </a:solidFill>
              <a:latin typeface="Arial"/>
              <a:cs typeface="Arial" pitchFamily="34" charset="0"/>
            </a:rPr>
            <a:pPr algn="l"/>
            <a:t>Notes: Gulf-3 includes Saudi Arabia, UAE, and Kuwait.
Source: IHS Markit</a:t>
          </a:fld>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0.87223</cdr:x>
      <cdr:y>0.95457</cdr:y>
    </cdr:from>
    <cdr:to>
      <cdr:x>1</cdr:x>
      <cdr:y>1</cdr:y>
    </cdr:to>
    <cdr:sp macro="" textlink="">
      <cdr:nvSpPr>
        <cdr:cNvPr id="4" name="txtboxCopyrightLine"/>
        <cdr:cNvSpPr txBox="1"/>
      </cdr:nvSpPr>
      <cdr:spPr>
        <a:xfrm xmlns:a="http://schemas.openxmlformats.org/drawingml/2006/main">
          <a:off x="9796900" y="4737100"/>
          <a:ext cx="1435100"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DDDC643E-5AD5-4CCC-89FA-BA7FF3BBA1F1}" type="TxLink">
            <a:rPr lang="en-US" sz="700" b="0" i="0" u="none" strike="noStrike">
              <a:solidFill>
                <a:srgbClr val="000000"/>
              </a:solidFill>
              <a:latin typeface="Arial"/>
              <a:cs typeface="Arial" pitchFamily="34" charset="0"/>
            </a:rPr>
            <a:pPr algn="r"/>
            <a:t>© 2018 IHS Markit</a:t>
          </a:fld>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3.20513E-6</cdr:x>
      <cdr:y>0.10156</cdr:y>
    </cdr:from>
    <cdr:to>
      <cdr:x>0.02601</cdr:x>
      <cdr:y>0.66561</cdr:y>
    </cdr:to>
    <cdr:sp macro="" textlink="">
      <cdr:nvSpPr>
        <cdr:cNvPr id="5" name="txtBoxPrimaryYAxisLabel"/>
        <cdr:cNvSpPr txBox="1"/>
      </cdr:nvSpPr>
      <cdr:spPr>
        <a:xfrm xmlns:a="http://schemas.openxmlformats.org/drawingml/2006/main" rot="16200000">
          <a:off x="-1194097" y="1676746"/>
          <a:ext cx="2680366" cy="2921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r>
            <a:rPr lang="ru-RU" sz="1000" b="1" i="0" u="none" strike="noStrike" dirty="0">
              <a:solidFill>
                <a:srgbClr val="000000"/>
              </a:solidFill>
              <a:latin typeface="Arial"/>
              <a:cs typeface="Arial"/>
            </a:rPr>
            <a:t>Млн б</a:t>
          </a:r>
          <a:r>
            <a:rPr lang="en-US" sz="1000" b="1" i="0" u="none" strike="noStrike" dirty="0">
              <a:solidFill>
                <a:srgbClr val="000000"/>
              </a:solidFill>
              <a:latin typeface="Arial"/>
              <a:cs typeface="Arial"/>
            </a:rPr>
            <a:t>/</a:t>
          </a:r>
          <a:r>
            <a:rPr lang="ru-RU" sz="1000" b="1" i="0" u="none" strike="noStrike" dirty="0">
              <a:solidFill>
                <a:srgbClr val="000000"/>
              </a:solidFill>
              <a:latin typeface="Arial"/>
              <a:cs typeface="Arial"/>
            </a:rPr>
            <a:t>сутки</a:t>
          </a:r>
          <a:endParaRPr lang="en-US" sz="1000" b="1" dirty="0">
            <a:solidFill>
              <a:srgbClr val="000000"/>
            </a:solidFill>
            <a:latin typeface="Aria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1</cdr:x>
      <cdr:y>0.06147</cdr:y>
    </cdr:to>
    <cdr:sp macro="" textlink="">
      <cdr:nvSpPr>
        <cdr:cNvPr id="2" name="txtboxChartTitle"/>
        <cdr:cNvSpPr txBox="1"/>
      </cdr:nvSpPr>
      <cdr:spPr>
        <a:xfrm xmlns:a="http://schemas.openxmlformats.org/drawingml/2006/main">
          <a:off x="0" y="0"/>
          <a:ext cx="11232000" cy="292100"/>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ru-RU" sz="1200" b="1" i="0" u="none" strike="noStrike" dirty="0">
              <a:solidFill>
                <a:srgbClr val="FFFFFF"/>
              </a:solidFill>
              <a:latin typeface="Arial"/>
              <a:cs typeface="Arial" pitchFamily="34" charset="0"/>
            </a:rPr>
            <a:t>Прогноз добычи нефти в США</a:t>
          </a:r>
          <a:endParaRPr lang="en-US" sz="1200" b="1" i="0" u="none" strike="noStrike" dirty="0">
            <a:solidFill>
              <a:srgbClr val="FFFFFF"/>
            </a:solidFill>
            <a:latin typeface="Arial"/>
            <a:cs typeface="Arial" pitchFamily="34" charset="0"/>
          </a:endParaRPr>
        </a:p>
      </cdr:txBody>
    </cdr:sp>
  </cdr:relSizeAnchor>
  <cdr:relSizeAnchor xmlns:cdr="http://schemas.openxmlformats.org/drawingml/2006/chartDrawing">
    <cdr:from>
      <cdr:x>0</cdr:x>
      <cdr:y>0.93821</cdr:y>
    </cdr:from>
    <cdr:to>
      <cdr:x>0.86611</cdr:x>
      <cdr:y>1</cdr:y>
    </cdr:to>
    <cdr:sp macro="" textlink="">
      <cdr:nvSpPr>
        <cdr:cNvPr id="6" name="txtBoxSourceLine"/>
        <cdr:cNvSpPr txBox="1"/>
      </cdr:nvSpPr>
      <cdr:spPr>
        <a:xfrm xmlns:a="http://schemas.openxmlformats.org/drawingml/2006/main">
          <a:off x="0" y="4459287"/>
          <a:ext cx="4739452" cy="293688"/>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r>
            <a:rPr lang="en-US" sz="700" b="0" i="0" u="none" strike="noStrike" dirty="0">
              <a:solidFill>
                <a:srgbClr val="000000"/>
              </a:solidFill>
              <a:latin typeface="Arial"/>
              <a:cs typeface="Arial" pitchFamily="34" charset="0"/>
            </a:rPr>
            <a:t>Notes: EIA data are through June 2018.</a:t>
          </a:r>
        </a:p>
        <a:p xmlns:a="http://schemas.openxmlformats.org/drawingml/2006/main">
          <a:pPr algn="l"/>
          <a:r>
            <a:rPr lang="en-US" sz="700" dirty="0">
              <a:solidFill>
                <a:srgbClr val="000000"/>
              </a:solidFill>
              <a:latin typeface="Arial"/>
              <a:cs typeface="Arial" pitchFamily="34" charset="0"/>
            </a:rPr>
            <a:t>Source: IHS Markit, EIA</a:t>
          </a:r>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0.80911</cdr:x>
      <cdr:y>0.95424</cdr:y>
    </cdr:from>
    <cdr:to>
      <cdr:x>1</cdr:x>
      <cdr:y>1</cdr:y>
    </cdr:to>
    <cdr:sp macro="" textlink="">
      <cdr:nvSpPr>
        <cdr:cNvPr id="4" name="txtboxCopyrightLine"/>
        <cdr:cNvSpPr txBox="1"/>
      </cdr:nvSpPr>
      <cdr:spPr>
        <a:xfrm xmlns:a="http://schemas.openxmlformats.org/drawingml/2006/main">
          <a:off x="4427537" y="4535487"/>
          <a:ext cx="1044576" cy="217488"/>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22CF2D4B-A0E6-43B6-8376-C063822D2E33}" type="TxLink">
            <a:rPr lang="en-US" sz="700" b="0" i="0" u="none" strike="noStrike">
              <a:solidFill>
                <a:srgbClr val="000000"/>
              </a:solidFill>
              <a:latin typeface="Arial"/>
              <a:cs typeface="Arial" pitchFamily="34" charset="0"/>
            </a:rPr>
            <a:pPr algn="r"/>
            <a:t>© 2018 IHS Markit</a:t>
          </a:fld>
          <a:endParaRPr lang="en-US" sz="700" b="0" dirty="0">
            <a:solidFill>
              <a:srgbClr val="000000"/>
            </a:solidFill>
            <a:latin typeface="Arial"/>
            <a:cs typeface="Arial" pitchFamily="34" charset="0"/>
          </a:endParaRPr>
        </a:p>
      </cdr:txBody>
    </cdr:sp>
  </cdr:relSizeAnchor>
  <cdr:relSizeAnchor xmlns:cdr="http://schemas.openxmlformats.org/drawingml/2006/chartDrawing">
    <cdr:from>
      <cdr:x>1.82745E-7</cdr:x>
      <cdr:y>0.12057</cdr:y>
    </cdr:from>
    <cdr:to>
      <cdr:x>0.07108</cdr:x>
      <cdr:y>0.77366</cdr:y>
    </cdr:to>
    <cdr:sp macro="" textlink="">
      <cdr:nvSpPr>
        <cdr:cNvPr id="5" name="txtBoxPrimaryYAxisLabel"/>
        <cdr:cNvSpPr txBox="1"/>
      </cdr:nvSpPr>
      <cdr:spPr>
        <a:xfrm xmlns:a="http://schemas.openxmlformats.org/drawingml/2006/main" rot="16200000">
          <a:off x="-1357581" y="1930669"/>
          <a:ext cx="3104098" cy="38893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r>
            <a:rPr lang="ru-RU" sz="1000" b="1" i="0" u="none" strike="noStrike" dirty="0">
              <a:solidFill>
                <a:srgbClr val="000000"/>
              </a:solidFill>
              <a:latin typeface="Arial"/>
              <a:cs typeface="Arial"/>
            </a:rPr>
            <a:t>Млн </a:t>
          </a:r>
          <a:r>
            <a:rPr lang="ru-RU" sz="1000" b="1" dirty="0"/>
            <a:t>б</a:t>
          </a:r>
          <a:r>
            <a:rPr lang="en-US" sz="1000" b="1" dirty="0"/>
            <a:t>/</a:t>
          </a:r>
          <a:r>
            <a:rPr lang="ru-RU" sz="1000" b="1" dirty="0"/>
            <a:t>сутки</a:t>
          </a:r>
          <a:endParaRPr lang="en-US" sz="1000" b="1" dirty="0">
            <a:solidFill>
              <a:srgbClr val="000000"/>
            </a:solidFill>
            <a:latin typeface="Arial"/>
          </a:endParaRPr>
        </a:p>
      </cdr:txBody>
    </cdr:sp>
  </cdr:relSizeAnchor>
  <cdr:relSizeAnchor xmlns:cdr="http://schemas.openxmlformats.org/drawingml/2006/chartDrawing">
    <cdr:from>
      <cdr:x>0.76733</cdr:x>
      <cdr:y>0.07248</cdr:y>
    </cdr:from>
    <cdr:to>
      <cdr:x>0.92051</cdr:x>
      <cdr:y>0.79206</cdr:y>
    </cdr:to>
    <cdr:grpSp>
      <cdr:nvGrpSpPr>
        <cdr:cNvPr id="7" name="Group 6">
          <a:extLst xmlns:a="http://schemas.openxmlformats.org/drawingml/2006/main">
            <a:ext uri="{FF2B5EF4-FFF2-40B4-BE49-F238E27FC236}">
              <a16:creationId xmlns:a16="http://schemas.microsoft.com/office/drawing/2014/main" id="{8B5D9647-0A1F-4622-8C29-64C3185CF190}"/>
            </a:ext>
          </a:extLst>
        </cdr:cNvPr>
        <cdr:cNvGrpSpPr/>
      </cdr:nvGrpSpPr>
      <cdr:grpSpPr>
        <a:xfrm xmlns:a="http://schemas.openxmlformats.org/drawingml/2006/main">
          <a:off x="4198916" y="344496"/>
          <a:ext cx="838219" cy="3420145"/>
          <a:chOff x="0" y="0"/>
          <a:chExt cx="254104" cy="118020"/>
        </a:xfrm>
      </cdr:grpSpPr>
      <cdr:sp macro="" textlink="">
        <cdr:nvSpPr>
          <cdr:cNvPr id="8" name="Pentagon 7"/>
          <cdr:cNvSpPr/>
        </cdr:nvSpPr>
        <cdr:spPr>
          <a:xfrm xmlns:a="http://schemas.openxmlformats.org/drawingml/2006/main">
            <a:off x="0" y="645"/>
            <a:ext cx="254104" cy="7243"/>
          </a:xfrm>
          <a:prstGeom xmlns:a="http://schemas.openxmlformats.org/drawingml/2006/main" prst="homePlate">
            <a:avLst/>
          </a:prstGeom>
          <a:solidFill xmlns:a="http://schemas.openxmlformats.org/drawingml/2006/main">
            <a:srgbClr val="E5EAEC"/>
          </a:solidFill>
          <a:ln xmlns:a="http://schemas.openxmlformats.org/drawingml/2006/main" w="3175">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108000" tIns="72000" rIns="108000" bIns="72000" rtlCol="0" anchor="ctr">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ru-RU" sz="1000" b="1" dirty="0">
                <a:solidFill>
                  <a:sysClr val="windowText" lastClr="000000"/>
                </a:solidFill>
              </a:rPr>
              <a:t>Прогноз</a:t>
            </a:r>
            <a:endParaRPr lang="en-US" sz="1000" b="1" dirty="0">
              <a:solidFill>
                <a:sysClr val="windowText" lastClr="000000"/>
              </a:solidFill>
            </a:endParaRPr>
          </a:p>
        </cdr:txBody>
      </cdr:sp>
      <cdr:sp macro="" textlink="">
        <cdr:nvSpPr>
          <cdr:cNvPr id="9" name="Straight Connector 8"/>
          <cdr:cNvSpPr/>
        </cdr:nvSpPr>
        <cdr:spPr>
          <a:xfrm xmlns:a="http://schemas.openxmlformats.org/drawingml/2006/main">
            <a:off x="304" y="0"/>
            <a:ext cx="0" cy="118020"/>
          </a:xfrm>
          <a:prstGeom xmlns:a="http://schemas.openxmlformats.org/drawingml/2006/main" prst="line">
            <a:avLst/>
          </a:prstGeom>
          <a:ln xmlns:a="http://schemas.openxmlformats.org/drawingml/2006/main" w="63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dirty="0"/>
          </a:p>
        </cdr:txBody>
      </cdr:sp>
    </cdr:grp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1</cdr:x>
      <cdr:y>0.05645</cdr:y>
    </cdr:to>
    <cdr:sp macro="" textlink="">
      <cdr:nvSpPr>
        <cdr:cNvPr id="2" name="txtboxChartTitle"/>
        <cdr:cNvSpPr txBox="1"/>
      </cdr:nvSpPr>
      <cdr:spPr>
        <a:xfrm xmlns:a="http://schemas.openxmlformats.org/drawingml/2006/main">
          <a:off x="0" y="0"/>
          <a:ext cx="11233150" cy="268287"/>
        </a:xfrm>
        <a:prstGeom xmlns:a="http://schemas.openxmlformats.org/drawingml/2006/main" prst="rect">
          <a:avLst/>
        </a:prstGeom>
        <a:solidFill xmlns:a="http://schemas.openxmlformats.org/drawingml/2006/main">
          <a:srgbClr val="7F8080"/>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ru-RU" sz="1200" b="1" dirty="0">
              <a:solidFill>
                <a:srgbClr val="FFFFFF"/>
              </a:solidFill>
              <a:cs typeface="Arial" pitchFamily="34" charset="0"/>
            </a:rPr>
            <a:t>Среднемесячная добычи нефти и газового конденсата в России</a:t>
          </a:r>
          <a:endParaRPr lang="en-US" sz="1200" b="1" i="0" u="none" strike="noStrike" dirty="0">
            <a:solidFill>
              <a:srgbClr val="FFFFFF"/>
            </a:solidFill>
            <a:latin typeface="Arial"/>
            <a:cs typeface="Arial" pitchFamily="34" charset="0"/>
          </a:endParaRPr>
        </a:p>
      </cdr:txBody>
    </cdr:sp>
  </cdr:relSizeAnchor>
  <cdr:relSizeAnchor xmlns:cdr="http://schemas.openxmlformats.org/drawingml/2006/chartDrawing">
    <cdr:from>
      <cdr:x>0.87223</cdr:x>
      <cdr:y>0.95457</cdr:y>
    </cdr:from>
    <cdr:to>
      <cdr:x>1</cdr:x>
      <cdr:y>1</cdr:y>
    </cdr:to>
    <cdr:sp macro="" textlink="">
      <cdr:nvSpPr>
        <cdr:cNvPr id="4" name="txtboxCopyrightLine"/>
        <cdr:cNvSpPr txBox="1"/>
      </cdr:nvSpPr>
      <cdr:spPr>
        <a:xfrm xmlns:a="http://schemas.openxmlformats.org/drawingml/2006/main">
          <a:off x="9796900" y="4737100"/>
          <a:ext cx="1435100"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p xmlns:a="http://schemas.openxmlformats.org/drawingml/2006/main">
          <a:pPr algn="r"/>
          <a:fld id="{D3C677C9-F501-4814-A2D5-1BF47B294BED}" type="TxLink">
            <a:rPr lang="en-US" sz="700" b="0" i="0" u="none" strike="noStrike">
              <a:solidFill>
                <a:srgbClr val="000000"/>
              </a:solidFill>
              <a:latin typeface="Arial"/>
              <a:cs typeface="Arial" pitchFamily="34" charset="0"/>
            </a:rPr>
            <a:pPr algn="r"/>
            <a:t>© 2018 IHS Markit</a:t>
          </a:fld>
          <a:endParaRPr lang="en-US" sz="700" b="0" i="0" u="none" strike="noStrike" dirty="0">
            <a:solidFill>
              <a:srgbClr val="000000"/>
            </a:solidFill>
            <a:latin typeface="Arial"/>
            <a:cs typeface="Arial" pitchFamily="34" charset="0"/>
          </a:endParaRPr>
        </a:p>
      </cdr:txBody>
    </cdr:sp>
  </cdr:relSizeAnchor>
  <cdr:relSizeAnchor xmlns:cdr="http://schemas.openxmlformats.org/drawingml/2006/chartDrawing">
    <cdr:from>
      <cdr:x>0.01159</cdr:x>
      <cdr:y>0.10716</cdr:y>
    </cdr:from>
    <cdr:to>
      <cdr:x>0.03872</cdr:x>
      <cdr:y>0.82531</cdr:y>
    </cdr:to>
    <cdr:sp macro="" textlink="">
      <cdr:nvSpPr>
        <cdr:cNvPr id="5" name="txtBoxPrimaryYAxisLabel"/>
        <cdr:cNvSpPr txBox="1"/>
      </cdr:nvSpPr>
      <cdr:spPr>
        <a:xfrm xmlns:a="http://schemas.openxmlformats.org/drawingml/2006/main" rot="16200000">
          <a:off x="-1127117" y="1677995"/>
          <a:ext cx="2819399" cy="30478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r>
            <a:rPr lang="ru-RU" sz="1000" b="1" i="0" u="none" strike="noStrike" dirty="0">
              <a:solidFill>
                <a:srgbClr val="000000"/>
              </a:solidFill>
              <a:latin typeface="Arial"/>
              <a:cs typeface="Arial"/>
            </a:rPr>
            <a:t>Млн б</a:t>
          </a:r>
          <a:r>
            <a:rPr lang="en-US" sz="1000" b="1" dirty="0">
              <a:solidFill>
                <a:srgbClr val="000000"/>
              </a:solidFill>
              <a:latin typeface="Arial"/>
              <a:cs typeface="Arial"/>
            </a:rPr>
            <a:t>/</a:t>
          </a:r>
          <a:r>
            <a:rPr lang="ru-RU" sz="1000" b="1" dirty="0">
              <a:solidFill>
                <a:srgbClr val="000000"/>
              </a:solidFill>
              <a:latin typeface="Arial"/>
              <a:cs typeface="Arial"/>
            </a:rPr>
            <a:t>сутки</a:t>
          </a:r>
          <a:endParaRPr lang="en-US" sz="1000" b="1" i="0" u="none" strike="noStrike" dirty="0">
            <a:solidFill>
              <a:srgbClr val="000000"/>
            </a:solidFill>
            <a:latin typeface="Arial"/>
          </a:endParaRPr>
        </a:p>
      </cdr:txBody>
    </cdr:sp>
  </cdr:relSizeAnchor>
  <cdr:relSizeAnchor xmlns:cdr="http://schemas.openxmlformats.org/drawingml/2006/chartDrawing">
    <cdr:from>
      <cdr:x>0</cdr:x>
      <cdr:y>0.92236</cdr:y>
    </cdr:from>
    <cdr:to>
      <cdr:x>0.86611</cdr:x>
      <cdr:y>1</cdr:y>
    </cdr:to>
    <cdr:sp macro="" textlink="">
      <cdr:nvSpPr>
        <cdr:cNvPr id="3" name="txtBoxSourceLine"/>
        <cdr:cNvSpPr txBox="1"/>
      </cdr:nvSpPr>
      <cdr:spPr>
        <a:xfrm xmlns:a="http://schemas.openxmlformats.org/drawingml/2006/main">
          <a:off x="0" y="3621087"/>
          <a:ext cx="9729143" cy="3048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700" b="0" dirty="0">
              <a:solidFill>
                <a:srgbClr val="000000"/>
              </a:solidFill>
              <a:latin typeface="Arial"/>
            </a:rPr>
            <a:t>*Planned reduction from October 2016 baseline production level.</a:t>
          </a:r>
        </a:p>
        <a:p xmlns:a="http://schemas.openxmlformats.org/drawingml/2006/main">
          <a:pPr algn="l" eaLnBrk="1"/>
          <a:r>
            <a:rPr lang="en-US" sz="700" b="0" dirty="0">
              <a:solidFill>
                <a:srgbClr val="000000"/>
              </a:solidFill>
              <a:latin typeface="Arial"/>
            </a:rPr>
            <a:t>Source: IHS Markit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3701" y="154941"/>
            <a:ext cx="3037841" cy="464820"/>
          </a:xfrm>
          <a:prstGeom prst="rect">
            <a:avLst/>
          </a:prstGeom>
        </p:spPr>
        <p:txBody>
          <a:bodyPr vert="horz" lIns="93009" tIns="46506" rIns="93009" bIns="46506" rtlCol="0"/>
          <a:lstStyle>
            <a:lvl1pPr algn="l">
              <a:defRPr sz="1300"/>
            </a:lvl1pPr>
          </a:lstStyle>
          <a:p>
            <a:endParaRPr lang="en-US" sz="1100" dirty="0">
              <a:solidFill>
                <a:srgbClr val="666666"/>
              </a:solidFill>
              <a:latin typeface="Arial" pitchFamily="34" charset="0"/>
              <a:cs typeface="Arial" pitchFamily="34" charset="0"/>
            </a:endParaRPr>
          </a:p>
        </p:txBody>
      </p:sp>
      <p:sp>
        <p:nvSpPr>
          <p:cNvPr id="3" name="Date Placeholder 2"/>
          <p:cNvSpPr>
            <a:spLocks noGrp="1"/>
          </p:cNvSpPr>
          <p:nvPr>
            <p:ph type="dt" sz="quarter" idx="1"/>
          </p:nvPr>
        </p:nvSpPr>
        <p:spPr>
          <a:xfrm>
            <a:off x="3738902" y="154941"/>
            <a:ext cx="3037841" cy="464820"/>
          </a:xfrm>
          <a:prstGeom prst="rect">
            <a:avLst/>
          </a:prstGeom>
        </p:spPr>
        <p:txBody>
          <a:bodyPr vert="horz" lIns="93009" tIns="46506" rIns="93009" bIns="46506" rtlCol="0"/>
          <a:lstStyle>
            <a:lvl1pPr algn="r">
              <a:defRPr sz="1300"/>
            </a:lvl1pPr>
          </a:lstStyle>
          <a:p>
            <a:fld id="{1B569FE1-51EE-4BDB-BFC0-FF7113750CC9}" type="datetimeFigureOut">
              <a:rPr lang="en-US" sz="1100">
                <a:solidFill>
                  <a:srgbClr val="666666"/>
                </a:solidFill>
                <a:latin typeface="Arial" pitchFamily="34" charset="0"/>
                <a:cs typeface="Arial" pitchFamily="34" charset="0"/>
              </a:rPr>
              <a:pPr/>
              <a:t>9/19/2018</a:t>
            </a:fld>
            <a:endParaRPr lang="en-US" sz="1100" dirty="0">
              <a:solidFill>
                <a:srgbClr val="666666"/>
              </a:solidFill>
              <a:latin typeface="Arial" pitchFamily="34" charset="0"/>
              <a:cs typeface="Arial" pitchFamily="34" charset="0"/>
            </a:endParaRPr>
          </a:p>
        </p:txBody>
      </p:sp>
      <p:sp>
        <p:nvSpPr>
          <p:cNvPr id="4" name="Footer Placeholder 3"/>
          <p:cNvSpPr>
            <a:spLocks noGrp="1"/>
          </p:cNvSpPr>
          <p:nvPr>
            <p:ph type="ftr" sz="quarter" idx="2"/>
          </p:nvPr>
        </p:nvSpPr>
        <p:spPr>
          <a:xfrm>
            <a:off x="233701" y="8676643"/>
            <a:ext cx="3037841" cy="464820"/>
          </a:xfrm>
          <a:prstGeom prst="rect">
            <a:avLst/>
          </a:prstGeom>
        </p:spPr>
        <p:txBody>
          <a:bodyPr vert="horz" lIns="93009" tIns="46506" rIns="93009" bIns="46506" rtlCol="0" anchor="b"/>
          <a:lstStyle>
            <a:lvl1pPr algn="l">
              <a:defRPr sz="1300"/>
            </a:lvl1pPr>
          </a:lstStyle>
          <a:p>
            <a:r>
              <a:rPr lang="en-US" sz="1100" dirty="0">
                <a:solidFill>
                  <a:srgbClr val="666666"/>
                </a:solidFill>
                <a:latin typeface="Arial" pitchFamily="34" charset="0"/>
                <a:cs typeface="Arial" pitchFamily="34" charset="0"/>
              </a:rPr>
              <a:t>Copyright </a:t>
            </a:r>
            <a:r>
              <a:rPr lang="en-US" altLang="ja-JP" sz="1100" dirty="0">
                <a:solidFill>
                  <a:srgbClr val="666666"/>
                </a:solidFill>
                <a:latin typeface="Arial" pitchFamily="34" charset="0"/>
                <a:cs typeface="Arial" pitchFamily="34" charset="0"/>
              </a:rPr>
              <a:t>© </a:t>
            </a:r>
            <a:r>
              <a:rPr lang="en-US" sz="1100" dirty="0">
                <a:solidFill>
                  <a:srgbClr val="666666"/>
                </a:solidFill>
                <a:latin typeface="Arial" pitchFamily="34" charset="0"/>
                <a:cs typeface="Arial" pitchFamily="34" charset="0"/>
              </a:rPr>
              <a:t>2017 IHS Markit Inc. All Rights Reserved.</a:t>
            </a:r>
          </a:p>
        </p:txBody>
      </p:sp>
      <p:sp>
        <p:nvSpPr>
          <p:cNvPr id="5" name="Slide Number Placeholder 4"/>
          <p:cNvSpPr>
            <a:spLocks noGrp="1"/>
          </p:cNvSpPr>
          <p:nvPr>
            <p:ph type="sldNum" sz="quarter" idx="3"/>
          </p:nvPr>
        </p:nvSpPr>
        <p:spPr>
          <a:xfrm>
            <a:off x="3738902" y="8676643"/>
            <a:ext cx="3037841" cy="464820"/>
          </a:xfrm>
          <a:prstGeom prst="rect">
            <a:avLst/>
          </a:prstGeom>
        </p:spPr>
        <p:txBody>
          <a:bodyPr vert="horz" lIns="93009" tIns="46506" rIns="93009" bIns="46506" rtlCol="0" anchor="b"/>
          <a:lstStyle>
            <a:lvl1pPr algn="r">
              <a:defRPr sz="1300"/>
            </a:lvl1pPr>
          </a:lstStyle>
          <a:p>
            <a:fld id="{7696AA7F-128A-4F96-90D9-798331F07881}" type="slidenum">
              <a:rPr lang="en-US" sz="1100">
                <a:solidFill>
                  <a:srgbClr val="666666"/>
                </a:solidFill>
                <a:latin typeface="Arial" pitchFamily="34" charset="0"/>
                <a:cs typeface="Arial" pitchFamily="34" charset="0"/>
              </a:rPr>
              <a:pPr/>
              <a:t>‹#›</a:t>
            </a:fld>
            <a:endParaRPr lang="en-US" sz="1100" dirty="0">
              <a:solidFill>
                <a:srgbClr val="666666"/>
              </a:solidFill>
              <a:latin typeface="Arial" pitchFamily="34" charset="0"/>
              <a:cs typeface="Arial" pitchFamily="34" charset="0"/>
            </a:endParaRPr>
          </a:p>
        </p:txBody>
      </p:sp>
    </p:spTree>
    <p:extLst>
      <p:ext uri="{BB962C8B-B14F-4D97-AF65-F5344CB8AC3E}">
        <p14:creationId xmlns:p14="http://schemas.microsoft.com/office/powerpoint/2010/main" val="188611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33701" y="154941"/>
            <a:ext cx="3037841" cy="464820"/>
          </a:xfrm>
          <a:prstGeom prst="rect">
            <a:avLst/>
          </a:prstGeom>
        </p:spPr>
        <p:txBody>
          <a:bodyPr vert="horz" lIns="93009" tIns="46506" rIns="93009" bIns="46506" rtlCol="0"/>
          <a:lstStyle>
            <a:lvl1pPr algn="l">
              <a:defRPr sz="1100">
                <a:solidFill>
                  <a:srgbClr val="666666"/>
                </a:solidFill>
              </a:defRPr>
            </a:lvl1pPr>
          </a:lstStyle>
          <a:p>
            <a:endParaRPr lang="en-US" dirty="0"/>
          </a:p>
        </p:txBody>
      </p:sp>
      <p:sp>
        <p:nvSpPr>
          <p:cNvPr id="3" name="Date Placeholder 2"/>
          <p:cNvSpPr>
            <a:spLocks noGrp="1"/>
          </p:cNvSpPr>
          <p:nvPr>
            <p:ph type="dt" idx="1"/>
          </p:nvPr>
        </p:nvSpPr>
        <p:spPr>
          <a:xfrm>
            <a:off x="3738902" y="154941"/>
            <a:ext cx="3037841" cy="464820"/>
          </a:xfrm>
          <a:prstGeom prst="rect">
            <a:avLst/>
          </a:prstGeom>
        </p:spPr>
        <p:txBody>
          <a:bodyPr vert="horz" lIns="93009" tIns="46506" rIns="93009" bIns="46506" rtlCol="0"/>
          <a:lstStyle>
            <a:lvl1pPr algn="r">
              <a:defRPr sz="1100">
                <a:solidFill>
                  <a:srgbClr val="666666"/>
                </a:solidFill>
              </a:defRPr>
            </a:lvl1pPr>
          </a:lstStyle>
          <a:p>
            <a:fld id="{4893E39E-9981-4D6A-B4AC-34D0BB6D3124}" type="datetimeFigureOut">
              <a:rPr lang="en-US" smtClean="0"/>
              <a:pPr/>
              <a:t>9/19/2018</a:t>
            </a:fld>
            <a:endParaRPr lang="en-US" dirty="0"/>
          </a:p>
        </p:txBody>
      </p:sp>
      <p:sp>
        <p:nvSpPr>
          <p:cNvPr id="4" name="Slide Image Placeholder 3"/>
          <p:cNvSpPr>
            <a:spLocks noGrp="1" noRot="1" noChangeAspect="1"/>
          </p:cNvSpPr>
          <p:nvPr>
            <p:ph type="sldImg" idx="2"/>
          </p:nvPr>
        </p:nvSpPr>
        <p:spPr>
          <a:xfrm>
            <a:off x="401638" y="692150"/>
            <a:ext cx="6207125" cy="3490913"/>
          </a:xfrm>
          <a:prstGeom prst="rect">
            <a:avLst/>
          </a:prstGeom>
          <a:noFill/>
          <a:ln w="12700">
            <a:solidFill>
              <a:prstClr val="black"/>
            </a:solidFill>
          </a:ln>
        </p:spPr>
        <p:txBody>
          <a:bodyPr vert="horz" lIns="93009" tIns="46506" rIns="93009" bIns="4650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009" tIns="46506" rIns="93009" bIns="4650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33701" y="8676643"/>
            <a:ext cx="3037841" cy="464820"/>
          </a:xfrm>
          <a:prstGeom prst="rect">
            <a:avLst/>
          </a:prstGeom>
        </p:spPr>
        <p:txBody>
          <a:bodyPr vert="horz" lIns="93009" tIns="46506" rIns="93009" bIns="46506" rtlCol="0" anchor="b"/>
          <a:lstStyle>
            <a:lvl1pPr algn="l">
              <a:defRPr sz="1100">
                <a:solidFill>
                  <a:srgbClr val="666666"/>
                </a:solidFill>
              </a:defRPr>
            </a:lvl1pPr>
          </a:lstStyle>
          <a:p>
            <a:endParaRPr lang="en-US" dirty="0"/>
          </a:p>
        </p:txBody>
      </p:sp>
      <p:sp>
        <p:nvSpPr>
          <p:cNvPr id="7" name="Slide Number Placeholder 6"/>
          <p:cNvSpPr>
            <a:spLocks noGrp="1"/>
          </p:cNvSpPr>
          <p:nvPr>
            <p:ph type="sldNum" sz="quarter" idx="5"/>
          </p:nvPr>
        </p:nvSpPr>
        <p:spPr>
          <a:xfrm>
            <a:off x="3738902" y="8676643"/>
            <a:ext cx="3037841" cy="464820"/>
          </a:xfrm>
          <a:prstGeom prst="rect">
            <a:avLst/>
          </a:prstGeom>
        </p:spPr>
        <p:txBody>
          <a:bodyPr vert="horz" lIns="93009" tIns="46506" rIns="93009" bIns="46506" rtlCol="0" anchor="b"/>
          <a:lstStyle>
            <a:lvl1pPr algn="r">
              <a:defRPr sz="1100">
                <a:solidFill>
                  <a:srgbClr val="666666"/>
                </a:solidFill>
              </a:defRPr>
            </a:lvl1pPr>
          </a:lstStyle>
          <a:p>
            <a:fld id="{02A32C17-A472-4774-AAA4-7C42DB4D94B6}" type="slidenum">
              <a:rPr lang="en-US" smtClean="0"/>
              <a:pPr/>
              <a:t>‹#›</a:t>
            </a:fld>
            <a:endParaRPr lang="en-US" dirty="0"/>
          </a:p>
        </p:txBody>
      </p:sp>
    </p:spTree>
    <p:extLst>
      <p:ext uri="{BB962C8B-B14F-4D97-AF65-F5344CB8AC3E}">
        <p14:creationId xmlns:p14="http://schemas.microsoft.com/office/powerpoint/2010/main" val="4290632529"/>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1200"/>
      </a:spcBef>
      <a:spcAft>
        <a:spcPts val="400"/>
      </a:spcAft>
      <a:defRPr sz="1200" b="1" kern="1200">
        <a:solidFill>
          <a:schemeClr val="tx1"/>
        </a:solidFill>
        <a:latin typeface="+mn-lt"/>
        <a:ea typeface="+mn-ea"/>
        <a:cs typeface="+mn-cs"/>
      </a:defRPr>
    </a:lvl1pPr>
    <a:lvl2pPr marL="144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2pPr>
    <a:lvl3pPr marL="288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3pPr>
    <a:lvl4pPr marL="432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4pPr>
    <a:lvl5pPr marL="576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1638" y="692150"/>
            <a:ext cx="6207125"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1</a:t>
            </a:fld>
            <a:endParaRPr lang="en-US" dirty="0"/>
          </a:p>
        </p:txBody>
      </p:sp>
    </p:spTree>
    <p:extLst>
      <p:ext uri="{BB962C8B-B14F-4D97-AF65-F5344CB8AC3E}">
        <p14:creationId xmlns:p14="http://schemas.microsoft.com/office/powerpoint/2010/main" val="2584232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400" dirty="0"/>
              <a:t>Iranian oil exports are falling sharply as renewed US sanctions force some importers to reduce purchases of Iranian oil ahead of the 4 November deadline to halt such purchases. Washington continues to signal that it intends to enforce the sanctions. </a:t>
            </a:r>
          </a:p>
          <a:p>
            <a:r>
              <a:rPr lang="en-US" sz="1400" dirty="0"/>
              <a:t>IHS Markit estimates that Iranian crude oil exports will fall by about 500,000 b/d between second quarter and third quarter 2018, as the European Union, South Korea, and Japan cut back on imports.</a:t>
            </a:r>
          </a:p>
          <a:p>
            <a:r>
              <a:rPr lang="en-US" sz="1400" dirty="0"/>
              <a:t>Further, we assume that exports will fall a further roughly 600,000 b/d by first quarter 2019 before stabilizing at 1.2-1.3 </a:t>
            </a:r>
            <a:r>
              <a:rPr lang="en-US" sz="1400" dirty="0" err="1"/>
              <a:t>MMb</a:t>
            </a:r>
            <a:r>
              <a:rPr lang="en-US" sz="1400" dirty="0"/>
              <a:t>/d. </a:t>
            </a:r>
          </a:p>
          <a:p>
            <a:pPr lvl="1"/>
            <a:r>
              <a:rPr lang="en-US" sz="1200" dirty="0"/>
              <a:t>The level of China’s imports from Iran in coming months is uncertain. We currently assume China maintains a sizable oil trade with Iran—and potentially expands it—despite US sanctions, as China has a number of smaller oil traders and independent refiners with little or no exposure to the US financial system.</a:t>
            </a:r>
          </a:p>
          <a:p>
            <a:r>
              <a:rPr lang="en-US" altLang="ru-RU" sz="1100" dirty="0"/>
              <a:t>К </a:t>
            </a:r>
            <a:r>
              <a:rPr lang="en-US" altLang="ru-RU" sz="1100" dirty="0" err="1"/>
              <a:t>середине</a:t>
            </a:r>
            <a:r>
              <a:rPr lang="en-US" altLang="ru-RU" sz="1100" dirty="0"/>
              <a:t> 2018 </a:t>
            </a:r>
            <a:r>
              <a:rPr lang="en-US" altLang="ru-RU" sz="1100" dirty="0" err="1"/>
              <a:t>года</a:t>
            </a:r>
            <a:r>
              <a:rPr lang="en-US" altLang="ru-RU" sz="1100" dirty="0"/>
              <a:t> </a:t>
            </a:r>
            <a:r>
              <a:rPr lang="en-US" altLang="ru-RU" sz="1100" dirty="0" err="1"/>
              <a:t>Иран</a:t>
            </a:r>
            <a:r>
              <a:rPr lang="en-US" altLang="ru-RU" sz="1100" dirty="0"/>
              <a:t> </a:t>
            </a:r>
            <a:r>
              <a:rPr lang="en-US" altLang="ru-RU" sz="1100" dirty="0" err="1"/>
              <a:t>экспортировал</a:t>
            </a:r>
            <a:r>
              <a:rPr lang="en-US" altLang="ru-RU" sz="1100" dirty="0"/>
              <a:t> </a:t>
            </a:r>
            <a:r>
              <a:rPr lang="en-US" altLang="ru-RU" sz="1100" dirty="0" err="1"/>
              <a:t>до</a:t>
            </a:r>
            <a:r>
              <a:rPr lang="en-US" altLang="ru-RU" sz="1100" dirty="0"/>
              <a:t> 3,3 </a:t>
            </a:r>
            <a:r>
              <a:rPr lang="en-US" altLang="ru-RU" sz="1100" dirty="0" err="1"/>
              <a:t>миллионов</a:t>
            </a:r>
            <a:r>
              <a:rPr lang="en-US" altLang="ru-RU" sz="1100" dirty="0"/>
              <a:t> </a:t>
            </a:r>
            <a:r>
              <a:rPr lang="en-US" altLang="ru-RU" sz="1100" dirty="0" err="1"/>
              <a:t>баррелей</a:t>
            </a:r>
            <a:r>
              <a:rPr lang="en-US" altLang="ru-RU" sz="1100" dirty="0"/>
              <a:t> в </a:t>
            </a:r>
            <a:r>
              <a:rPr lang="en-US" altLang="ru-RU" sz="1100" dirty="0" err="1"/>
              <a:t>день</a:t>
            </a:r>
            <a:r>
              <a:rPr lang="en-US" altLang="ru-RU" sz="1100" dirty="0"/>
              <a:t> </a:t>
            </a:r>
            <a:r>
              <a:rPr lang="en-US" altLang="ru-RU" sz="1100" dirty="0" err="1"/>
              <a:t>топлива</a:t>
            </a:r>
            <a:r>
              <a:rPr lang="en-US" altLang="ru-RU" sz="1100" dirty="0"/>
              <a:t> и </a:t>
            </a:r>
            <a:r>
              <a:rPr lang="en-US" altLang="ru-RU" sz="1100" dirty="0" err="1"/>
              <a:t>промышленного</a:t>
            </a:r>
            <a:r>
              <a:rPr lang="en-US" altLang="ru-RU" sz="1100" dirty="0"/>
              <a:t> </a:t>
            </a:r>
            <a:r>
              <a:rPr lang="en-US" altLang="ru-RU" sz="1100" dirty="0" err="1"/>
              <a:t>сырья</a:t>
            </a:r>
            <a:r>
              <a:rPr lang="en-US" altLang="ru-RU" sz="1100" dirty="0"/>
              <a:t>, в </a:t>
            </a:r>
            <a:r>
              <a:rPr lang="en-US" altLang="ru-RU" sz="1100" dirty="0" err="1"/>
              <a:t>основном</a:t>
            </a:r>
            <a:r>
              <a:rPr lang="en-US" altLang="ru-RU" sz="1100" dirty="0"/>
              <a:t> в </a:t>
            </a:r>
            <a:r>
              <a:rPr lang="en-US" altLang="ru-RU" sz="1100" dirty="0" err="1"/>
              <a:t>страны</a:t>
            </a:r>
            <a:r>
              <a:rPr lang="en-US" altLang="ru-RU" sz="1100" dirty="0"/>
              <a:t> к </a:t>
            </a:r>
            <a:r>
              <a:rPr lang="en-US" altLang="ru-RU" sz="1100" dirty="0" err="1"/>
              <a:t>востоку</a:t>
            </a:r>
            <a:r>
              <a:rPr lang="en-US" altLang="ru-RU" sz="1100" dirty="0"/>
              <a:t> </a:t>
            </a:r>
            <a:r>
              <a:rPr lang="en-US" altLang="ru-RU" sz="1100" dirty="0" err="1"/>
              <a:t>от</a:t>
            </a:r>
            <a:r>
              <a:rPr lang="en-US" altLang="ru-RU" sz="1100" dirty="0"/>
              <a:t> </a:t>
            </a:r>
            <a:r>
              <a:rPr lang="en-US" altLang="ru-RU" sz="1100" dirty="0" err="1"/>
              <a:t>Суэцкого</a:t>
            </a:r>
            <a:r>
              <a:rPr lang="en-US" altLang="ru-RU" sz="1100" dirty="0"/>
              <a:t> </a:t>
            </a:r>
            <a:r>
              <a:rPr lang="en-US" altLang="ru-RU" sz="1100" dirty="0" err="1"/>
              <a:t>канала</a:t>
            </a:r>
            <a:r>
              <a:rPr lang="en-US" altLang="ru-RU" sz="1100" dirty="0"/>
              <a:t>. </a:t>
            </a:r>
            <a:r>
              <a:rPr lang="en-US" altLang="ru-RU" sz="1100" dirty="0" err="1"/>
              <a:t>Весь</a:t>
            </a:r>
            <a:r>
              <a:rPr lang="en-US" altLang="ru-RU" sz="1100" dirty="0"/>
              <a:t> </a:t>
            </a:r>
            <a:r>
              <a:rPr lang="en-US" altLang="ru-RU" sz="1100" dirty="0" err="1"/>
              <a:t>этот</a:t>
            </a:r>
            <a:r>
              <a:rPr lang="en-US" altLang="ru-RU" sz="1100" dirty="0"/>
              <a:t> </a:t>
            </a:r>
            <a:r>
              <a:rPr lang="en-US" altLang="ru-RU" sz="1100" dirty="0" err="1"/>
              <a:t>объем</a:t>
            </a:r>
            <a:r>
              <a:rPr lang="en-US" altLang="ru-RU" sz="1100" dirty="0"/>
              <a:t> </a:t>
            </a:r>
            <a:r>
              <a:rPr lang="en-US" altLang="ru-RU" sz="1100" dirty="0" err="1"/>
              <a:t>подпадает</a:t>
            </a:r>
            <a:r>
              <a:rPr lang="en-US" altLang="ru-RU" sz="1100" dirty="0"/>
              <a:t> </a:t>
            </a:r>
            <a:r>
              <a:rPr lang="en-US" altLang="ru-RU" sz="1100" dirty="0" err="1"/>
              <a:t>под</a:t>
            </a:r>
            <a:r>
              <a:rPr lang="en-US" altLang="ru-RU" sz="1100" dirty="0"/>
              <a:t> </a:t>
            </a:r>
            <a:r>
              <a:rPr lang="en-US" altLang="ru-RU" sz="1100" dirty="0" err="1"/>
              <a:t>действие</a:t>
            </a:r>
            <a:r>
              <a:rPr lang="en-US" altLang="ru-RU" sz="1100" dirty="0"/>
              <a:t> </a:t>
            </a:r>
            <a:r>
              <a:rPr lang="en-US" altLang="ru-RU" sz="1100" dirty="0" err="1"/>
              <a:t>возобновившихся</a:t>
            </a:r>
            <a:r>
              <a:rPr lang="en-US" altLang="ru-RU" sz="1100" dirty="0"/>
              <a:t> </a:t>
            </a:r>
            <a:r>
              <a:rPr lang="en-US" altLang="ru-RU" sz="1100" dirty="0" err="1"/>
              <a:t>американских</a:t>
            </a:r>
            <a:r>
              <a:rPr lang="en-US" altLang="ru-RU" sz="1100" dirty="0"/>
              <a:t> </a:t>
            </a:r>
            <a:r>
              <a:rPr lang="en-US" altLang="ru-RU" sz="1100" dirty="0" err="1"/>
              <a:t>санкций</a:t>
            </a:r>
            <a:r>
              <a:rPr lang="en-US" altLang="ru-RU" sz="1100" dirty="0"/>
              <a:t> (в 2012 </a:t>
            </a:r>
            <a:r>
              <a:rPr lang="en-US" altLang="ru-RU" sz="1100" dirty="0" err="1"/>
              <a:t>году</a:t>
            </a:r>
            <a:r>
              <a:rPr lang="en-US" altLang="ru-RU" sz="1100" dirty="0"/>
              <a:t> </a:t>
            </a:r>
            <a:r>
              <a:rPr lang="en-US" altLang="ru-RU" sz="1100" dirty="0" err="1"/>
              <a:t>импортеры</a:t>
            </a:r>
            <a:r>
              <a:rPr lang="en-US" altLang="ru-RU" sz="1100" dirty="0"/>
              <a:t> </a:t>
            </a:r>
            <a:r>
              <a:rPr lang="en-US" altLang="ru-RU" sz="1100" dirty="0" err="1"/>
              <a:t>должны</a:t>
            </a:r>
            <a:r>
              <a:rPr lang="en-US" altLang="ru-RU" sz="1100" dirty="0"/>
              <a:t> </a:t>
            </a:r>
            <a:r>
              <a:rPr lang="en-US" altLang="ru-RU" sz="1100" dirty="0" err="1"/>
              <a:t>были</a:t>
            </a:r>
            <a:r>
              <a:rPr lang="en-US" altLang="ru-RU" sz="1100" dirty="0"/>
              <a:t> </a:t>
            </a:r>
            <a:r>
              <a:rPr lang="en-US" altLang="ru-RU" sz="1100" dirty="0" err="1"/>
              <a:t>только</a:t>
            </a:r>
            <a:r>
              <a:rPr lang="en-US" altLang="ru-RU" sz="1100" dirty="0"/>
              <a:t> </a:t>
            </a:r>
            <a:r>
              <a:rPr lang="en-US" altLang="ru-RU" sz="1100" dirty="0" err="1"/>
              <a:t>снизить</a:t>
            </a:r>
            <a:r>
              <a:rPr lang="en-US" altLang="ru-RU" sz="1100" dirty="0"/>
              <a:t> </a:t>
            </a:r>
            <a:r>
              <a:rPr lang="en-US" altLang="ru-RU" sz="1100" dirty="0" err="1"/>
              <a:t>объем</a:t>
            </a:r>
            <a:r>
              <a:rPr lang="en-US" altLang="ru-RU" sz="1100" dirty="0"/>
              <a:t> </a:t>
            </a:r>
            <a:r>
              <a:rPr lang="en-US" altLang="ru-RU" sz="1100" dirty="0" err="1"/>
              <a:t>закупок</a:t>
            </a:r>
            <a:r>
              <a:rPr lang="en-US" altLang="ru-RU" sz="1100" dirty="0"/>
              <a:t> </a:t>
            </a:r>
            <a:r>
              <a:rPr lang="en-US" altLang="ru-RU" sz="1100" dirty="0" err="1"/>
              <a:t>сырой</a:t>
            </a:r>
            <a:r>
              <a:rPr lang="en-US" altLang="ru-RU" sz="1100" dirty="0"/>
              <a:t> </a:t>
            </a:r>
            <a:r>
              <a:rPr lang="en-US" altLang="ru-RU" sz="1100" dirty="0" err="1"/>
              <a:t>нефти</a:t>
            </a:r>
            <a:r>
              <a:rPr lang="en-US" altLang="ru-RU" sz="1100" dirty="0"/>
              <a:t>).</a:t>
            </a:r>
          </a:p>
          <a:p>
            <a:pPr lvl="2">
              <a:spcBef>
                <a:spcPts val="600"/>
              </a:spcBef>
              <a:spcAft>
                <a:spcPts val="400"/>
              </a:spcAft>
            </a:pPr>
            <a:r>
              <a:rPr lang="en-US" altLang="ru-RU" dirty="0" err="1"/>
              <a:t>Иран</a:t>
            </a:r>
            <a:r>
              <a:rPr lang="en-US" altLang="ru-RU" dirty="0"/>
              <a:t> </a:t>
            </a:r>
            <a:r>
              <a:rPr lang="en-US" altLang="ru-RU" dirty="0" err="1"/>
              <a:t>добывает</a:t>
            </a:r>
            <a:r>
              <a:rPr lang="en-US" altLang="ru-RU" dirty="0"/>
              <a:t> </a:t>
            </a:r>
            <a:r>
              <a:rPr lang="en-US" altLang="ru-RU" dirty="0" err="1"/>
              <a:t>порядка</a:t>
            </a:r>
            <a:r>
              <a:rPr lang="en-US" altLang="ru-RU" dirty="0"/>
              <a:t> 3,8 </a:t>
            </a:r>
            <a:r>
              <a:rPr lang="en-US" altLang="ru-RU" dirty="0" err="1"/>
              <a:t>миллионов</a:t>
            </a:r>
            <a:r>
              <a:rPr lang="en-US" altLang="ru-RU" dirty="0"/>
              <a:t> </a:t>
            </a:r>
            <a:r>
              <a:rPr lang="en-US" altLang="ru-RU" dirty="0" err="1"/>
              <a:t>баррелей</a:t>
            </a:r>
            <a:r>
              <a:rPr lang="en-US" altLang="ru-RU" dirty="0"/>
              <a:t> в </a:t>
            </a:r>
            <a:r>
              <a:rPr lang="en-US" altLang="ru-RU" dirty="0" err="1"/>
              <a:t>день</a:t>
            </a:r>
            <a:r>
              <a:rPr lang="en-US" altLang="ru-RU" dirty="0"/>
              <a:t> </a:t>
            </a:r>
            <a:r>
              <a:rPr lang="en-US" altLang="ru-RU" dirty="0" err="1"/>
              <a:t>сырой</a:t>
            </a:r>
            <a:r>
              <a:rPr lang="en-US" altLang="ru-RU" dirty="0"/>
              <a:t> </a:t>
            </a:r>
            <a:r>
              <a:rPr lang="en-US" altLang="ru-RU" dirty="0" err="1"/>
              <a:t>нефти</a:t>
            </a:r>
            <a:r>
              <a:rPr lang="en-US" altLang="ru-RU" dirty="0"/>
              <a:t>, </a:t>
            </a:r>
            <a:r>
              <a:rPr lang="en-US" altLang="ru-RU" dirty="0" err="1"/>
              <a:t>из</a:t>
            </a:r>
            <a:r>
              <a:rPr lang="en-US" altLang="ru-RU" dirty="0"/>
              <a:t> </a:t>
            </a:r>
            <a:r>
              <a:rPr lang="en-US" altLang="ru-RU" dirty="0" err="1"/>
              <a:t>которых</a:t>
            </a:r>
            <a:r>
              <a:rPr lang="en-US" altLang="ru-RU" dirty="0"/>
              <a:t> </a:t>
            </a:r>
            <a:r>
              <a:rPr lang="en-US" altLang="ru-RU" dirty="0" err="1"/>
              <a:t>около</a:t>
            </a:r>
            <a:r>
              <a:rPr lang="en-US" altLang="ru-RU" dirty="0"/>
              <a:t> 2,2 </a:t>
            </a:r>
            <a:r>
              <a:rPr lang="en-US" altLang="ru-RU" dirty="0" err="1"/>
              <a:t>миллионов</a:t>
            </a:r>
            <a:r>
              <a:rPr lang="en-US" altLang="ru-RU" dirty="0"/>
              <a:t> </a:t>
            </a:r>
            <a:r>
              <a:rPr lang="en-US" altLang="ru-RU" dirty="0" err="1"/>
              <a:t>баррелей</a:t>
            </a:r>
            <a:r>
              <a:rPr lang="en-US" altLang="ru-RU" dirty="0"/>
              <a:t> в </a:t>
            </a:r>
            <a:r>
              <a:rPr lang="en-US" altLang="ru-RU" dirty="0" err="1"/>
              <a:t>день</a:t>
            </a:r>
            <a:r>
              <a:rPr lang="en-US" altLang="ru-RU" dirty="0"/>
              <a:t> </a:t>
            </a:r>
            <a:r>
              <a:rPr lang="en-US" altLang="ru-RU" dirty="0" err="1"/>
              <a:t>идет</a:t>
            </a:r>
            <a:r>
              <a:rPr lang="en-US" altLang="ru-RU" dirty="0"/>
              <a:t> </a:t>
            </a:r>
            <a:r>
              <a:rPr lang="en-US" altLang="ru-RU" dirty="0" err="1"/>
              <a:t>на</a:t>
            </a:r>
            <a:r>
              <a:rPr lang="en-US" altLang="ru-RU" dirty="0"/>
              <a:t> </a:t>
            </a:r>
            <a:r>
              <a:rPr lang="en-US" altLang="ru-RU" dirty="0" err="1"/>
              <a:t>экспорт</a:t>
            </a:r>
            <a:r>
              <a:rPr lang="en-US" altLang="ru-RU" dirty="0"/>
              <a:t>, в </a:t>
            </a:r>
            <a:r>
              <a:rPr lang="en-US" altLang="ru-RU" dirty="0" err="1"/>
              <a:t>основном</a:t>
            </a:r>
            <a:r>
              <a:rPr lang="en-US" altLang="ru-RU" dirty="0"/>
              <a:t> в </a:t>
            </a:r>
            <a:r>
              <a:rPr lang="en-US" altLang="ru-RU" dirty="0" err="1"/>
              <a:t>страны</a:t>
            </a:r>
            <a:r>
              <a:rPr lang="en-US" altLang="ru-RU" dirty="0"/>
              <a:t> </a:t>
            </a:r>
            <a:r>
              <a:rPr lang="en-US" altLang="ru-RU" dirty="0" err="1"/>
              <a:t>Азии</a:t>
            </a:r>
            <a:r>
              <a:rPr lang="en-US" altLang="ru-RU" dirty="0"/>
              <a:t>, </a:t>
            </a:r>
            <a:r>
              <a:rPr lang="en-US" altLang="ru-RU" dirty="0" err="1"/>
              <a:t>хотя</a:t>
            </a:r>
            <a:r>
              <a:rPr lang="en-US" altLang="ru-RU" dirty="0"/>
              <a:t> </a:t>
            </a:r>
            <a:r>
              <a:rPr lang="en-US" altLang="ru-RU" dirty="0" err="1"/>
              <a:t>на</a:t>
            </a:r>
            <a:r>
              <a:rPr lang="en-US" altLang="ru-RU" dirty="0"/>
              <a:t> </a:t>
            </a:r>
            <a:r>
              <a:rPr lang="en-US" altLang="ru-RU" dirty="0" err="1"/>
              <a:t>Европу</a:t>
            </a:r>
            <a:r>
              <a:rPr lang="en-US" altLang="ru-RU" dirty="0"/>
              <a:t> </a:t>
            </a:r>
            <a:r>
              <a:rPr lang="en-US" altLang="ru-RU" dirty="0" err="1"/>
              <a:t>приходитя</a:t>
            </a:r>
            <a:r>
              <a:rPr lang="en-US" altLang="ru-RU" dirty="0"/>
              <a:t> </a:t>
            </a:r>
            <a:r>
              <a:rPr lang="en-US" altLang="ru-RU" dirty="0" err="1"/>
              <a:t>около</a:t>
            </a:r>
            <a:r>
              <a:rPr lang="en-US" altLang="ru-RU" dirty="0"/>
              <a:t> 0,6 </a:t>
            </a:r>
            <a:r>
              <a:rPr lang="en-US" altLang="ru-RU" dirty="0" err="1"/>
              <a:t>миллионов</a:t>
            </a:r>
            <a:r>
              <a:rPr lang="en-US" altLang="ru-RU" dirty="0"/>
              <a:t> </a:t>
            </a:r>
            <a:r>
              <a:rPr lang="en-US" altLang="ru-RU" dirty="0" err="1"/>
              <a:t>баррелей</a:t>
            </a:r>
            <a:r>
              <a:rPr lang="en-US" altLang="ru-RU" dirty="0"/>
              <a:t> в </a:t>
            </a:r>
            <a:r>
              <a:rPr lang="en-US" altLang="ru-RU" dirty="0" err="1"/>
              <a:t>день</a:t>
            </a:r>
            <a:r>
              <a:rPr lang="en-US" altLang="ru-RU" dirty="0"/>
              <a:t>.</a:t>
            </a:r>
          </a:p>
          <a:p>
            <a:pPr lvl="2">
              <a:spcBef>
                <a:spcPts val="600"/>
              </a:spcBef>
              <a:spcAft>
                <a:spcPts val="400"/>
              </a:spcAft>
            </a:pPr>
            <a:r>
              <a:rPr lang="en-US" altLang="ru-RU" dirty="0" err="1"/>
              <a:t>Иран</a:t>
            </a:r>
            <a:r>
              <a:rPr lang="en-US" altLang="ru-RU" dirty="0"/>
              <a:t> </a:t>
            </a:r>
            <a:r>
              <a:rPr lang="en-US" altLang="ru-RU" dirty="0" err="1"/>
              <a:t>экспортирует</a:t>
            </a:r>
            <a:r>
              <a:rPr lang="en-US" altLang="ru-RU" dirty="0"/>
              <a:t> в </a:t>
            </a:r>
            <a:r>
              <a:rPr lang="en-US" altLang="ru-RU" dirty="0" err="1"/>
              <a:t>основном</a:t>
            </a:r>
            <a:r>
              <a:rPr lang="en-US" altLang="ru-RU" dirty="0"/>
              <a:t> </a:t>
            </a:r>
            <a:r>
              <a:rPr lang="en-US" altLang="ru-RU" dirty="0" err="1"/>
              <a:t>дизельное</a:t>
            </a:r>
            <a:r>
              <a:rPr lang="en-US" altLang="ru-RU" dirty="0"/>
              <a:t> и </a:t>
            </a:r>
            <a:r>
              <a:rPr lang="en-US" altLang="ru-RU" dirty="0" err="1"/>
              <a:t>жидкое</a:t>
            </a:r>
            <a:r>
              <a:rPr lang="en-US" altLang="ru-RU" dirty="0"/>
              <a:t> </a:t>
            </a:r>
            <a:r>
              <a:rPr lang="en-US" altLang="ru-RU" dirty="0" err="1"/>
              <a:t>топливо</a:t>
            </a:r>
            <a:r>
              <a:rPr lang="en-US" altLang="ru-RU" dirty="0"/>
              <a:t>. </a:t>
            </a:r>
            <a:r>
              <a:rPr lang="en-US" altLang="ru-RU" dirty="0" err="1"/>
              <a:t>Основная</a:t>
            </a:r>
            <a:r>
              <a:rPr lang="en-US" altLang="ru-RU" dirty="0"/>
              <a:t> </a:t>
            </a:r>
            <a:r>
              <a:rPr lang="en-US" altLang="ru-RU" dirty="0" err="1"/>
              <a:t>часть</a:t>
            </a:r>
            <a:r>
              <a:rPr lang="en-US" altLang="ru-RU" dirty="0"/>
              <a:t> </a:t>
            </a:r>
            <a:r>
              <a:rPr lang="en-US" altLang="ru-RU" dirty="0" err="1"/>
              <a:t>экспорта</a:t>
            </a:r>
            <a:r>
              <a:rPr lang="en-US" altLang="ru-RU" dirty="0"/>
              <a:t> </a:t>
            </a:r>
            <a:r>
              <a:rPr lang="en-US" altLang="ru-RU" dirty="0" err="1"/>
              <a:t>идет</a:t>
            </a:r>
            <a:r>
              <a:rPr lang="en-US" altLang="ru-RU" dirty="0"/>
              <a:t> в </a:t>
            </a:r>
            <a:r>
              <a:rPr lang="en-US" altLang="ru-RU" dirty="0" err="1"/>
              <a:t>страны</a:t>
            </a:r>
            <a:r>
              <a:rPr lang="en-US" altLang="ru-RU" dirty="0"/>
              <a:t> </a:t>
            </a:r>
            <a:r>
              <a:rPr lang="en-US" altLang="ru-RU" dirty="0" err="1"/>
              <a:t>Азии</a:t>
            </a:r>
            <a:r>
              <a:rPr lang="en-US" altLang="ru-RU" dirty="0"/>
              <a:t>, </a:t>
            </a:r>
            <a:r>
              <a:rPr lang="en-US" altLang="ru-RU" dirty="0" err="1"/>
              <a:t>хотя</a:t>
            </a:r>
            <a:r>
              <a:rPr lang="en-US" altLang="ru-RU" dirty="0"/>
              <a:t> </a:t>
            </a:r>
            <a:r>
              <a:rPr lang="en-US" altLang="ru-RU" dirty="0" err="1"/>
              <a:t>какие-то</a:t>
            </a:r>
            <a:r>
              <a:rPr lang="en-US" altLang="ru-RU" dirty="0"/>
              <a:t> </a:t>
            </a:r>
            <a:r>
              <a:rPr lang="en-US" altLang="ru-RU" dirty="0" err="1"/>
              <a:t>объемы</a:t>
            </a:r>
            <a:r>
              <a:rPr lang="en-US" altLang="ru-RU" dirty="0"/>
              <a:t> </a:t>
            </a:r>
            <a:r>
              <a:rPr lang="en-US" altLang="ru-RU" dirty="0" err="1"/>
              <a:t>импортируются</a:t>
            </a:r>
            <a:r>
              <a:rPr lang="en-US" altLang="ru-RU" dirty="0"/>
              <a:t> в </a:t>
            </a:r>
            <a:r>
              <a:rPr lang="en-US" altLang="ru-RU" dirty="0" err="1"/>
              <a:t>Фуджирах</a:t>
            </a:r>
            <a:r>
              <a:rPr lang="en-US" altLang="ru-RU" dirty="0"/>
              <a:t> (Fujairah) </a:t>
            </a:r>
            <a:r>
              <a:rPr lang="en-US" altLang="ru-RU" dirty="0" err="1"/>
              <a:t>для</a:t>
            </a:r>
            <a:r>
              <a:rPr lang="en-US" altLang="ru-RU" dirty="0"/>
              <a:t> </a:t>
            </a:r>
            <a:r>
              <a:rPr lang="en-US" altLang="ru-RU" dirty="0" err="1"/>
              <a:t>смешивания</a:t>
            </a:r>
            <a:r>
              <a:rPr lang="en-US" altLang="ru-RU" dirty="0"/>
              <a:t> в </a:t>
            </a:r>
            <a:r>
              <a:rPr lang="en-US" altLang="ru-RU" dirty="0" err="1"/>
              <a:t>бункерах</a:t>
            </a:r>
            <a:r>
              <a:rPr lang="en-US" altLang="ru-RU" dirty="0"/>
              <a:t>.</a:t>
            </a:r>
          </a:p>
          <a:p>
            <a:pPr lvl="2">
              <a:spcBef>
                <a:spcPts val="600"/>
              </a:spcBef>
              <a:spcAft>
                <a:spcPts val="400"/>
              </a:spcAft>
            </a:pPr>
            <a:r>
              <a:rPr lang="en-US" altLang="ru-RU" dirty="0" err="1"/>
              <a:t>Иран</a:t>
            </a:r>
            <a:r>
              <a:rPr lang="en-US" altLang="ru-RU" dirty="0"/>
              <a:t> </a:t>
            </a:r>
            <a:r>
              <a:rPr lang="en-US" altLang="ru-RU" dirty="0" err="1"/>
              <a:t>производит</a:t>
            </a:r>
            <a:r>
              <a:rPr lang="en-US" altLang="ru-RU" dirty="0"/>
              <a:t> </a:t>
            </a:r>
            <a:r>
              <a:rPr lang="en-US" altLang="ru-RU" dirty="0" err="1"/>
              <a:t>порядка</a:t>
            </a:r>
            <a:r>
              <a:rPr lang="en-US" altLang="ru-RU" dirty="0"/>
              <a:t> 0,8 </a:t>
            </a:r>
            <a:r>
              <a:rPr lang="en-US" altLang="ru-RU" dirty="0" err="1"/>
              <a:t>миллионов</a:t>
            </a:r>
            <a:r>
              <a:rPr lang="en-US" altLang="ru-RU" dirty="0"/>
              <a:t> </a:t>
            </a:r>
            <a:r>
              <a:rPr lang="en-US" altLang="ru-RU" dirty="0" err="1"/>
              <a:t>баррелей</a:t>
            </a:r>
            <a:r>
              <a:rPr lang="en-US" altLang="ru-RU" dirty="0"/>
              <a:t> </a:t>
            </a:r>
            <a:r>
              <a:rPr lang="en-US" altLang="ru-RU" dirty="0" err="1"/>
              <a:t>конденсата</a:t>
            </a:r>
            <a:r>
              <a:rPr lang="en-US" altLang="ru-RU" dirty="0"/>
              <a:t> в </a:t>
            </a:r>
            <a:r>
              <a:rPr lang="en-US" altLang="ru-RU" dirty="0" err="1"/>
              <a:t>день</a:t>
            </a:r>
            <a:r>
              <a:rPr lang="en-US" altLang="ru-RU" dirty="0"/>
              <a:t>, </a:t>
            </a:r>
            <a:r>
              <a:rPr lang="en-US" altLang="ru-RU" dirty="0" err="1"/>
              <a:t>большая</a:t>
            </a:r>
            <a:r>
              <a:rPr lang="en-US" altLang="ru-RU" dirty="0"/>
              <a:t> </a:t>
            </a:r>
            <a:r>
              <a:rPr lang="en-US" altLang="ru-RU" dirty="0" err="1"/>
              <a:t>часть</a:t>
            </a:r>
            <a:r>
              <a:rPr lang="en-US" altLang="ru-RU" dirty="0"/>
              <a:t> </a:t>
            </a:r>
            <a:r>
              <a:rPr lang="en-US" altLang="ru-RU" dirty="0" err="1"/>
              <a:t>которого</a:t>
            </a:r>
            <a:r>
              <a:rPr lang="en-US" altLang="ru-RU" dirty="0"/>
              <a:t> </a:t>
            </a:r>
            <a:r>
              <a:rPr lang="en-US" altLang="ru-RU" dirty="0" err="1"/>
              <a:t>поступает</a:t>
            </a:r>
            <a:r>
              <a:rPr lang="en-US" altLang="ru-RU" dirty="0"/>
              <a:t> </a:t>
            </a:r>
            <a:r>
              <a:rPr lang="en-US" altLang="ru-RU" dirty="0" err="1"/>
              <a:t>из</a:t>
            </a:r>
            <a:r>
              <a:rPr lang="en-US" altLang="ru-RU" dirty="0"/>
              <a:t> </a:t>
            </a:r>
            <a:r>
              <a:rPr lang="en-US" altLang="ru-RU" dirty="0" err="1"/>
              <a:t>различных</a:t>
            </a:r>
            <a:r>
              <a:rPr lang="en-US" altLang="ru-RU" dirty="0"/>
              <a:t> </a:t>
            </a:r>
            <a:r>
              <a:rPr lang="en-US" altLang="ru-RU" dirty="0" err="1"/>
              <a:t>морских</a:t>
            </a:r>
            <a:r>
              <a:rPr lang="en-US" altLang="ru-RU" dirty="0"/>
              <a:t> </a:t>
            </a:r>
            <a:r>
              <a:rPr lang="en-US" altLang="ru-RU" dirty="0" err="1"/>
              <a:t>месторождений</a:t>
            </a:r>
            <a:r>
              <a:rPr lang="en-US" altLang="ru-RU" dirty="0"/>
              <a:t> </a:t>
            </a:r>
            <a:r>
              <a:rPr lang="en-US" altLang="ru-RU" dirty="0" err="1"/>
              <a:t>Южного</a:t>
            </a:r>
            <a:r>
              <a:rPr lang="en-US" altLang="ru-RU" dirty="0"/>
              <a:t> </a:t>
            </a:r>
            <a:r>
              <a:rPr lang="en-US" altLang="ru-RU" dirty="0" err="1"/>
              <a:t>Парса</a:t>
            </a:r>
            <a:r>
              <a:rPr lang="en-US" altLang="ru-RU" dirty="0"/>
              <a:t>. </a:t>
            </a:r>
            <a:r>
              <a:rPr lang="en-US" altLang="ru-RU" dirty="0" err="1"/>
              <a:t>Основным</a:t>
            </a:r>
            <a:r>
              <a:rPr lang="en-US" altLang="ru-RU" dirty="0"/>
              <a:t> </a:t>
            </a:r>
            <a:r>
              <a:rPr lang="en-US" altLang="ru-RU" dirty="0" err="1"/>
              <a:t>заказчиком</a:t>
            </a:r>
            <a:r>
              <a:rPr lang="en-US" altLang="ru-RU" dirty="0"/>
              <a:t> </a:t>
            </a:r>
            <a:r>
              <a:rPr lang="en-US" altLang="ru-RU" dirty="0" err="1"/>
              <a:t>этого</a:t>
            </a:r>
            <a:r>
              <a:rPr lang="en-US" altLang="ru-RU" dirty="0"/>
              <a:t> </a:t>
            </a:r>
            <a:r>
              <a:rPr lang="en-US" altLang="ru-RU" dirty="0" err="1"/>
              <a:t>сырья</a:t>
            </a:r>
            <a:r>
              <a:rPr lang="en-US" altLang="ru-RU" dirty="0"/>
              <a:t> </a:t>
            </a:r>
            <a:r>
              <a:rPr lang="en-US" altLang="ru-RU" dirty="0" err="1"/>
              <a:t>выступают</a:t>
            </a:r>
            <a:r>
              <a:rPr lang="en-US" altLang="ru-RU" dirty="0"/>
              <a:t> </a:t>
            </a:r>
            <a:r>
              <a:rPr lang="en-US" altLang="ru-RU" dirty="0" err="1"/>
              <a:t>Южная</a:t>
            </a:r>
            <a:r>
              <a:rPr lang="en-US" altLang="ru-RU" dirty="0"/>
              <a:t> </a:t>
            </a:r>
            <a:r>
              <a:rPr lang="en-US" altLang="ru-RU" dirty="0" err="1"/>
              <a:t>Корея</a:t>
            </a:r>
            <a:r>
              <a:rPr lang="en-US" altLang="ru-RU" dirty="0"/>
              <a:t> и ОАЭ.</a:t>
            </a:r>
          </a:p>
          <a:p>
            <a:pPr lvl="2">
              <a:spcBef>
                <a:spcPts val="600"/>
              </a:spcBef>
              <a:spcAft>
                <a:spcPts val="400"/>
              </a:spcAft>
            </a:pPr>
            <a:r>
              <a:rPr lang="en-US" altLang="ru-RU" dirty="0"/>
              <a:t>СНГ (</a:t>
            </a:r>
            <a:r>
              <a:rPr lang="en-US" altLang="ru-RU" dirty="0" err="1"/>
              <a:t>пропано-бутановые</a:t>
            </a:r>
            <a:r>
              <a:rPr lang="en-US" altLang="ru-RU" dirty="0"/>
              <a:t> </a:t>
            </a:r>
            <a:r>
              <a:rPr lang="en-US" altLang="ru-RU" dirty="0" err="1"/>
              <a:t>фракции</a:t>
            </a:r>
            <a:r>
              <a:rPr lang="en-US" altLang="ru-RU" dirty="0"/>
              <a:t>) </a:t>
            </a:r>
            <a:r>
              <a:rPr lang="en-US" altLang="ru-RU" dirty="0" err="1"/>
              <a:t>экспортируются</a:t>
            </a:r>
            <a:r>
              <a:rPr lang="en-US" altLang="ru-RU" dirty="0"/>
              <a:t> в </a:t>
            </a:r>
            <a:r>
              <a:rPr lang="en-US" altLang="ru-RU" dirty="0" err="1"/>
              <a:t>основном</a:t>
            </a:r>
            <a:r>
              <a:rPr lang="en-US" altLang="ru-RU" dirty="0"/>
              <a:t> в </a:t>
            </a:r>
            <a:r>
              <a:rPr lang="en-US" altLang="ru-RU" dirty="0" err="1"/>
              <a:t>Китай</a:t>
            </a:r>
            <a:r>
              <a:rPr lang="en-US" altLang="ru-RU" dirty="0"/>
              <a:t> и </a:t>
            </a:r>
            <a:r>
              <a:rPr lang="en-US" altLang="ru-RU" dirty="0" err="1"/>
              <a:t>Индонезию</a:t>
            </a:r>
            <a:r>
              <a:rPr lang="en-US" altLang="ru-RU" dirty="0"/>
              <a:t>.</a:t>
            </a:r>
          </a:p>
          <a:p>
            <a:endParaRPr lang="ru-RU"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5</a:t>
            </a:fld>
            <a:endParaRPr lang="en-US" dirty="0"/>
          </a:p>
        </p:txBody>
      </p:sp>
    </p:spTree>
    <p:extLst>
      <p:ext uri="{BB962C8B-B14F-4D97-AF65-F5344CB8AC3E}">
        <p14:creationId xmlns:p14="http://schemas.microsoft.com/office/powerpoint/2010/main" val="2136819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9" name="Title 8"/>
          <p:cNvSpPr>
            <a:spLocks noGrp="1"/>
          </p:cNvSpPr>
          <p:nvPr>
            <p:ph type="title" hasCustomPrompt="1"/>
          </p:nvPr>
        </p:nvSpPr>
        <p:spPr>
          <a:xfrm>
            <a:off x="481013" y="1788895"/>
            <a:ext cx="11233150" cy="559955"/>
          </a:xfrm>
          <a:prstGeom prst="rect">
            <a:avLst/>
          </a:prstGeom>
        </p:spPr>
        <p:txBody>
          <a:bodyPr wrap="none" lIns="0" rIns="90000" anchor="ctr">
            <a:noAutofit/>
          </a:bodyPr>
          <a:lstStyle>
            <a:lvl1pPr marL="0" indent="0">
              <a:defRPr sz="3500" b="1" baseline="0">
                <a:solidFill>
                  <a:schemeClr val="accent1"/>
                </a:solidFill>
              </a:defRPr>
            </a:lvl1pPr>
          </a:lstStyle>
          <a:p>
            <a:r>
              <a:rPr lang="en-US" dirty="0"/>
              <a:t>Short Report Title</a:t>
            </a:r>
          </a:p>
        </p:txBody>
      </p:sp>
      <p:sp>
        <p:nvSpPr>
          <p:cNvPr id="12"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sp>
        <p:nvSpPr>
          <p:cNvPr id="23" name="Text Placeholder 33"/>
          <p:cNvSpPr>
            <a:spLocks noGrp="1"/>
          </p:cNvSpPr>
          <p:nvPr>
            <p:ph type="body" sz="quarter" idx="14" hasCustomPrompt="1"/>
          </p:nvPr>
        </p:nvSpPr>
        <p:spPr>
          <a:xfrm>
            <a:off x="481013" y="246544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5" name="Straight Connector 24"/>
          <p:cNvCxnSpPr/>
          <p:nvPr userDrawn="1"/>
        </p:nvCxnSpPr>
        <p:spPr>
          <a:xfrm>
            <a:off x="481013" y="240230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20"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21"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16"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18"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3"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baseline="0">
                <a:solidFill>
                  <a:srgbClr val="58595B"/>
                </a:solidFill>
              </a:defRPr>
            </a:lvl1pPr>
          </a:lstStyle>
          <a:p>
            <a:pPr lvl="0"/>
            <a:r>
              <a:rPr lang="en-US" dirty="0"/>
              <a:t>Optional Placeholder—Delete this placeholder if you aren’t using it</a:t>
            </a:r>
          </a:p>
        </p:txBody>
      </p:sp>
    </p:spTree>
    <p:extLst>
      <p:ext uri="{BB962C8B-B14F-4D97-AF65-F5344CB8AC3E}">
        <p14:creationId xmlns:p14="http://schemas.microsoft.com/office/powerpoint/2010/main" val="47982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1 Column">
    <p:spTree>
      <p:nvGrpSpPr>
        <p:cNvPr id="1" name=""/>
        <p:cNvGrpSpPr/>
        <p:nvPr/>
      </p:nvGrpSpPr>
      <p:grpSpPr>
        <a:xfrm>
          <a:off x="0" y="0"/>
          <a:ext cx="0" cy="0"/>
          <a:chOff x="0" y="0"/>
          <a:chExt cx="0" cy="0"/>
        </a:xfrm>
      </p:grpSpPr>
      <p:sp>
        <p:nvSpPr>
          <p:cNvPr id="11" name="TextBox 10"/>
          <p:cNvSpPr txBox="1"/>
          <p:nvPr userDrawn="1"/>
        </p:nvSpPr>
        <p:spPr>
          <a:xfrm>
            <a:off x="481013" y="504151"/>
            <a:ext cx="11233150" cy="461665"/>
          </a:xfrm>
          <a:prstGeom prst="rect">
            <a:avLst/>
          </a:prstGeom>
          <a:noFill/>
        </p:spPr>
        <p:txBody>
          <a:bodyPr wrap="square" lIns="0" rtlCol="0">
            <a:spAutoFit/>
          </a:bodyPr>
          <a:lstStyle/>
          <a:p>
            <a:pPr marL="0"/>
            <a:r>
              <a:rPr lang="en-US" sz="2400" b="1" baseline="0" dirty="0">
                <a:solidFill>
                  <a:schemeClr val="accent1"/>
                </a:solidFill>
                <a:latin typeface="+mj-lt"/>
              </a:rPr>
              <a:t>Contents</a:t>
            </a:r>
          </a:p>
        </p:txBody>
      </p:sp>
      <p:sp>
        <p:nvSpPr>
          <p:cNvPr id="7" name="Text Placeholder 7"/>
          <p:cNvSpPr>
            <a:spLocks noGrp="1"/>
          </p:cNvSpPr>
          <p:nvPr>
            <p:ph type="body" sz="quarter" idx="13" hasCustomPrompt="1"/>
          </p:nvPr>
        </p:nvSpPr>
        <p:spPr>
          <a:xfrm>
            <a:off x="481013" y="1341438"/>
            <a:ext cx="11233149" cy="4967287"/>
          </a:xfrm>
        </p:spPr>
        <p:txBody>
          <a:bodyPr/>
          <a:lstStyle>
            <a:lvl1pPr marL="0" indent="0">
              <a:spcBef>
                <a:spcPts val="1200"/>
              </a:spcBef>
              <a:spcAft>
                <a:spcPts val="300"/>
              </a:spcAft>
              <a:buClr>
                <a:schemeClr val="bg1"/>
              </a:buClr>
              <a:buSzPct val="25000"/>
              <a:buFont typeface="Arial" pitchFamily="34" charset="0"/>
              <a:buChar char="‮"/>
              <a:tabLst>
                <a:tab pos="7175500" algn="r"/>
              </a:tabLst>
              <a:defRPr lang="en-US" sz="12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504000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a:t>Section level 1</a:t>
            </a:r>
          </a:p>
        </p:txBody>
      </p:sp>
      <p:sp>
        <p:nvSpPr>
          <p:cNvPr id="9" name="Footer Placeholder 8"/>
          <p:cNvSpPr>
            <a:spLocks noGrp="1"/>
          </p:cNvSpPr>
          <p:nvPr>
            <p:ph type="ftr" sz="quarter" idx="14"/>
          </p:nvPr>
        </p:nvSpPr>
        <p:spPr/>
        <p:txBody>
          <a:bodyPr/>
          <a:lstStyle/>
          <a:p>
            <a:r>
              <a:rPr lang="en-US" dirty="0"/>
              <a:t>Report Name / Month 2017</a:t>
            </a:r>
          </a:p>
        </p:txBody>
      </p:sp>
      <p:sp>
        <p:nvSpPr>
          <p:cNvPr id="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of Contents - One Heading Level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81013" y="1341438"/>
            <a:ext cx="11233149" cy="4967287"/>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200" b="1" u="none" kern="1200" cap="none" baseline="0" dirty="0" smtClean="0">
                <a:solidFill>
                  <a:srgbClr val="58595B"/>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0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8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dirty="0"/>
              <a:t>Section level 1</a:t>
            </a:r>
          </a:p>
        </p:txBody>
      </p:sp>
      <p:sp>
        <p:nvSpPr>
          <p:cNvPr id="9" name="Footer Placeholder 8"/>
          <p:cNvSpPr>
            <a:spLocks noGrp="1"/>
          </p:cNvSpPr>
          <p:nvPr>
            <p:ph type="ftr" sz="quarter" idx="14"/>
          </p:nvPr>
        </p:nvSpPr>
        <p:spPr/>
        <p:txBody>
          <a:bodyPr/>
          <a:lstStyle/>
          <a:p>
            <a:r>
              <a:rPr lang="en-US" dirty="0"/>
              <a:t>Report Name / Month 2017</a:t>
            </a:r>
          </a:p>
        </p:txBody>
      </p:sp>
      <p:sp>
        <p:nvSpPr>
          <p:cNvPr id="8" name="Slide Number Placeholder 5"/>
          <p:cNvSpPr>
            <a:spLocks noGrp="1"/>
          </p:cNvSpPr>
          <p:nvPr>
            <p:ph type="sldNum" sz="quarter" idx="4"/>
          </p:nvPr>
        </p:nvSpPr>
        <p:spPr>
          <a:xfrm>
            <a:off x="6239436" y="6490800"/>
            <a:ext cx="5474728"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3" name="TextBox 12"/>
          <p:cNvSpPr txBox="1"/>
          <p:nvPr userDrawn="1"/>
        </p:nvSpPr>
        <p:spPr>
          <a:xfrm>
            <a:off x="481013" y="504151"/>
            <a:ext cx="11233150" cy="461665"/>
          </a:xfrm>
          <a:prstGeom prst="rect">
            <a:avLst/>
          </a:prstGeom>
          <a:noFill/>
        </p:spPr>
        <p:txBody>
          <a:bodyPr wrap="square" lIns="0" rtlCol="0">
            <a:spAutoFit/>
          </a:bodyPr>
          <a:lstStyle/>
          <a:p>
            <a:pPr marL="0"/>
            <a:r>
              <a:rPr lang="en-US" sz="2400" b="1" baseline="0" dirty="0">
                <a:solidFill>
                  <a:schemeClr val="accent1"/>
                </a:solidFill>
                <a:latin typeface="+mj-lt"/>
              </a:rPr>
              <a:t>Contents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of Contents - 1 Column">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481013" y="1341438"/>
            <a:ext cx="11233149" cy="4967287"/>
          </a:xfrm>
        </p:spPr>
        <p:txBody>
          <a:bodyPr/>
          <a:lstStyle>
            <a:lvl1pPr marL="0" indent="0">
              <a:spcBef>
                <a:spcPts val="1200"/>
              </a:spcBef>
              <a:spcAft>
                <a:spcPts val="300"/>
              </a:spcAft>
              <a:buClr>
                <a:schemeClr val="bg1"/>
              </a:buClr>
              <a:buSzPct val="25000"/>
              <a:buFont typeface="Arial" pitchFamily="34" charset="0"/>
              <a:buChar char="‮"/>
              <a:tabLst>
                <a:tab pos="7175500" algn="r"/>
              </a:tabLst>
              <a:defRPr lang="en-US" sz="12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7175500" algn="r"/>
              </a:tabLst>
              <a:defRPr lang="en-US" sz="10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7175500" algn="r"/>
              </a:tabLst>
              <a:defRPr lang="en-US" sz="8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a:t>Section level 1</a:t>
            </a:r>
          </a:p>
          <a:p>
            <a:pPr lvl="1"/>
            <a:r>
              <a:rPr lang="en-US" dirty="0"/>
              <a:t>Section level 2</a:t>
            </a:r>
          </a:p>
          <a:p>
            <a:pPr lvl="2"/>
            <a:r>
              <a:rPr lang="en-US" dirty="0"/>
              <a:t>Section level 3</a:t>
            </a:r>
          </a:p>
        </p:txBody>
      </p:sp>
      <p:sp>
        <p:nvSpPr>
          <p:cNvPr id="10" name="Footer Placeholder 8"/>
          <p:cNvSpPr>
            <a:spLocks noGrp="1"/>
          </p:cNvSpPr>
          <p:nvPr>
            <p:ph type="ftr" sz="quarter" idx="14"/>
          </p:nvPr>
        </p:nvSpPr>
        <p:spPr>
          <a:xfrm>
            <a:off x="6242049" y="0"/>
            <a:ext cx="5472113" cy="360000"/>
          </a:xfrm>
        </p:spPr>
        <p:txBody>
          <a:bodyPr/>
          <a:lstStyle/>
          <a:p>
            <a:r>
              <a:rPr lang="en-US" dirty="0"/>
              <a:t>Report Name / Month 2017</a:t>
            </a:r>
          </a:p>
        </p:txBody>
      </p:sp>
      <p:sp>
        <p:nvSpPr>
          <p:cNvPr id="11"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3" name="TextBox 12"/>
          <p:cNvSpPr txBox="1"/>
          <p:nvPr userDrawn="1"/>
        </p:nvSpPr>
        <p:spPr>
          <a:xfrm>
            <a:off x="481013" y="504151"/>
            <a:ext cx="11233150" cy="461665"/>
          </a:xfrm>
          <a:prstGeom prst="rect">
            <a:avLst/>
          </a:prstGeom>
          <a:noFill/>
        </p:spPr>
        <p:txBody>
          <a:bodyPr wrap="square" lIns="0" rtlCol="0">
            <a:spAutoFit/>
          </a:bodyPr>
          <a:lstStyle/>
          <a:p>
            <a:pPr marL="0"/>
            <a:r>
              <a:rPr lang="en-US" sz="2400" b="1" baseline="0" dirty="0">
                <a:solidFill>
                  <a:schemeClr val="accent1"/>
                </a:solidFill>
                <a:latin typeface="+mj-lt"/>
              </a:rPr>
              <a:t>Contents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s - 2 Column">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481013" y="1341438"/>
            <a:ext cx="11233149" cy="4967287"/>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2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8211600" algn="r"/>
              </a:tabLst>
              <a:defRPr lang="en-US" sz="1000" b="1" u="none" kern="1200" baseline="0" dirty="0" smtClean="0">
                <a:solidFill>
                  <a:srgbClr val="58595B"/>
                </a:solidFill>
                <a:uFill>
                  <a:solidFill>
                    <a:schemeClr val="tx1"/>
                  </a:solidFill>
                </a:uFill>
                <a:latin typeface="+mn-lt"/>
                <a:ea typeface="+mn-ea"/>
                <a:cs typeface="+mn-cs"/>
              </a:defRPr>
            </a:lvl2pPr>
            <a:lvl3pPr marL="177800" indent="-177800">
              <a:spcBef>
                <a:spcPts val="0"/>
              </a:spcBef>
              <a:spcAft>
                <a:spcPts val="300"/>
              </a:spcAft>
              <a:buClr>
                <a:srgbClr val="A1ABB2"/>
              </a:buClr>
              <a:buSzPct val="100000"/>
              <a:buFont typeface="Arial" pitchFamily="34" charset="0"/>
              <a:buNone/>
              <a:tabLst>
                <a:tab pos="8210550" algn="r"/>
              </a:tabLst>
              <a:defRPr lang="en-US" sz="800" u="none" kern="1200" baseline="0" dirty="0" smtClean="0">
                <a:solidFill>
                  <a:srgbClr val="58595B"/>
                </a:solidFill>
                <a:uFill>
                  <a:solidFill>
                    <a:schemeClr val="tx1">
                      <a:lumMod val="50000"/>
                      <a:lumOff val="50000"/>
                    </a:schemeClr>
                  </a:solidFill>
                </a:uFill>
                <a:latin typeface="+mn-lt"/>
                <a:ea typeface="+mn-ea"/>
                <a:cs typeface="+mn-cs"/>
              </a:defRPr>
            </a:lvl3pPr>
          </a:lstStyle>
          <a:p>
            <a:pPr lvl="0"/>
            <a:r>
              <a:rPr lang="en-US" dirty="0"/>
              <a:t>Section Level 1</a:t>
            </a:r>
          </a:p>
          <a:p>
            <a:pPr lvl="1"/>
            <a:r>
              <a:rPr lang="en-US" dirty="0"/>
              <a:t>Section level 2</a:t>
            </a:r>
          </a:p>
          <a:p>
            <a:pPr lvl="2"/>
            <a:r>
              <a:rPr lang="en-US" dirty="0"/>
              <a:t>Section level 3</a:t>
            </a:r>
          </a:p>
        </p:txBody>
      </p:sp>
      <p:sp>
        <p:nvSpPr>
          <p:cNvPr id="8" name="Footer Placeholder 8"/>
          <p:cNvSpPr>
            <a:spLocks noGrp="1"/>
          </p:cNvSpPr>
          <p:nvPr>
            <p:ph type="ftr" sz="quarter" idx="14"/>
          </p:nvPr>
        </p:nvSpPr>
        <p:spPr>
          <a:xfrm>
            <a:off x="6242049" y="0"/>
            <a:ext cx="5472113" cy="360000"/>
          </a:xfrm>
        </p:spPr>
        <p:txBody>
          <a:bodyPr/>
          <a:lstStyle/>
          <a:p>
            <a:r>
              <a:rPr lang="en-US" dirty="0"/>
              <a:t>Report Name / Month 2017</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14" name="TextBox 13"/>
          <p:cNvSpPr txBox="1"/>
          <p:nvPr userDrawn="1"/>
        </p:nvSpPr>
        <p:spPr>
          <a:xfrm>
            <a:off x="481013" y="504151"/>
            <a:ext cx="11233150" cy="461665"/>
          </a:xfrm>
          <a:prstGeom prst="rect">
            <a:avLst/>
          </a:prstGeom>
          <a:noFill/>
        </p:spPr>
        <p:txBody>
          <a:bodyPr wrap="square" lIns="0" rtlCol="0">
            <a:spAutoFit/>
          </a:bodyPr>
          <a:lstStyle/>
          <a:p>
            <a:pPr marL="0"/>
            <a:r>
              <a:rPr lang="en-US" sz="2400" b="1" baseline="0" dirty="0">
                <a:solidFill>
                  <a:schemeClr val="accent1"/>
                </a:solidFill>
                <a:latin typeface="+mj-lt"/>
              </a:rPr>
              <a:t>Contents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81013" y="836640"/>
            <a:ext cx="11233149" cy="1821740"/>
          </a:xfrm>
          <a:prstGeom prst="rect">
            <a:avLst/>
          </a:prstGeom>
        </p:spPr>
        <p:txBody>
          <a:bodyPr anchor="b"/>
          <a:lstStyle>
            <a:lvl1pPr>
              <a:defRPr sz="2800" spc="0" baseline="0"/>
            </a:lvl1pPr>
          </a:lstStyle>
          <a:p>
            <a:r>
              <a:rPr lang="en-US" dirty="0"/>
              <a:t>Section divider title here in sentence case</a:t>
            </a:r>
          </a:p>
        </p:txBody>
      </p:sp>
      <p:cxnSp>
        <p:nvCxnSpPr>
          <p:cNvPr id="13" name="Straight Connector 12"/>
          <p:cNvCxnSpPr/>
          <p:nvPr userDrawn="1"/>
        </p:nvCxnSpPr>
        <p:spPr>
          <a:xfrm>
            <a:off x="481013" y="2729818"/>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Footer Placeholder 8"/>
          <p:cNvSpPr>
            <a:spLocks noGrp="1"/>
          </p:cNvSpPr>
          <p:nvPr>
            <p:ph type="ftr" sz="quarter" idx="14"/>
          </p:nvPr>
        </p:nvSpPr>
        <p:spPr>
          <a:xfrm>
            <a:off x="6242049" y="0"/>
            <a:ext cx="5472113" cy="360000"/>
          </a:xfrm>
        </p:spPr>
        <p:txBody>
          <a:bodyPr/>
          <a:lstStyle/>
          <a:p>
            <a:r>
              <a:rPr lang="en-US" dirty="0"/>
              <a:t>Report Name / Month 2017</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
        <p:nvSpPr>
          <p:cNvPr id="6" name="Text Placeholder 2"/>
          <p:cNvSpPr>
            <a:spLocks noGrp="1"/>
          </p:cNvSpPr>
          <p:nvPr>
            <p:ph type="body" idx="1" hasCustomPrompt="1"/>
          </p:nvPr>
        </p:nvSpPr>
        <p:spPr>
          <a:xfrm>
            <a:off x="481013" y="2996952"/>
            <a:ext cx="7963642" cy="538609"/>
          </a:xfrm>
        </p:spPr>
        <p:txBody>
          <a:bodyPr wrap="square">
            <a:spAutoFit/>
          </a:bodyPr>
          <a:lstStyle>
            <a:lvl1pPr marL="285750" indent="-285750">
              <a:lnSpc>
                <a:spcPct val="100000"/>
              </a:lnSpc>
              <a:buFont typeface="Arial" panose="020B0604020202020204" pitchFamily="34" charset="0"/>
              <a:buChar char="•"/>
              <a:defRPr sz="1600">
                <a:solidFill>
                  <a:srgbClr val="58595B"/>
                </a:solidFill>
              </a:defRPr>
            </a:lvl1pPr>
            <a:lvl2pPr marL="536575" indent="-361950">
              <a:spcBef>
                <a:spcPts val="0"/>
              </a:spcBef>
              <a:buFont typeface="Arial" panose="020B0604020202020204" pitchFamily="34" charset="0"/>
              <a:buChar char="•"/>
              <a:defRPr lang="en-US" sz="1400" b="0" kern="1200" baseline="0" dirty="0" smtClean="0">
                <a:solidFill>
                  <a:srgbClr val="58595B"/>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If you need to add bullets to this slide add them here</a:t>
            </a:r>
          </a:p>
          <a:p>
            <a:pPr lvl="1"/>
            <a:r>
              <a:rPr lang="en-US" dirty="0"/>
              <a:t>If you need to add bullets to this slide add them here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3" name="Content Placeholder 2"/>
          <p:cNvSpPr>
            <a:spLocks noGrp="1"/>
          </p:cNvSpPr>
          <p:nvPr>
            <p:ph idx="1"/>
          </p:nvPr>
        </p:nvSpPr>
        <p:spPr>
          <a:xfrm>
            <a:off x="481013" y="1484313"/>
            <a:ext cx="11233150" cy="475297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p:cNvSpPr>
            <a:spLocks noGrp="1"/>
          </p:cNvSpPr>
          <p:nvPr>
            <p:ph type="ftr" sz="quarter" idx="11"/>
          </p:nvPr>
        </p:nvSpPr>
        <p:spPr/>
        <p:txBody>
          <a:bodyPr/>
          <a:lstStyle/>
          <a:p>
            <a:r>
              <a:rPr lang="en-US" dirty="0"/>
              <a:t>Report Name / Month 2017</a:t>
            </a:r>
          </a:p>
        </p:txBody>
      </p:sp>
      <p:sp>
        <p:nvSpPr>
          <p:cNvPr id="11" name="Gray text above slide title"/>
          <p:cNvSpPr>
            <a:spLocks noGrp="1"/>
          </p:cNvSpPr>
          <p:nvPr>
            <p:ph type="body" sz="quarter" idx="12"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7" name="Content Placeholder 2"/>
          <p:cNvSpPr>
            <a:spLocks noGrp="1"/>
          </p:cNvSpPr>
          <p:nvPr>
            <p:ph idx="1"/>
          </p:nvPr>
        </p:nvSpPr>
        <p:spPr>
          <a:xfrm>
            <a:off x="481013" y="1484313"/>
            <a:ext cx="5472111" cy="475297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1"/>
          </p:nvPr>
        </p:nvSpPr>
        <p:spPr>
          <a:xfrm>
            <a:off x="6242050" y="1484313"/>
            <a:ext cx="5472113" cy="475297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2"/>
          </p:nvPr>
        </p:nvSpPr>
        <p:spPr/>
        <p:txBody>
          <a:bodyPr/>
          <a:lstStyle/>
          <a:p>
            <a:r>
              <a:rPr lang="en-US" dirty="0"/>
              <a:t>Report Name / Month 2017</a:t>
            </a:r>
          </a:p>
        </p:txBody>
      </p:sp>
      <p:sp>
        <p:nvSpPr>
          <p:cNvPr id="11" name="Gray text above slide title"/>
          <p:cNvSpPr>
            <a:spLocks noGrp="1"/>
          </p:cNvSpPr>
          <p:nvPr>
            <p:ph type="body" sz="quarter" idx="13"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laceholders v2">
    <p:spTree>
      <p:nvGrpSpPr>
        <p:cNvPr id="1" name=""/>
        <p:cNvGrpSpPr/>
        <p:nvPr/>
      </p:nvGrpSpPr>
      <p:grpSpPr>
        <a:xfrm>
          <a:off x="0" y="0"/>
          <a:ext cx="0" cy="0"/>
          <a:chOff x="0" y="0"/>
          <a:chExt cx="0" cy="0"/>
        </a:xfrm>
      </p:grpSpPr>
      <p:sp>
        <p:nvSpPr>
          <p:cNvPr id="14"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8" name="Content Placeholder 2"/>
          <p:cNvSpPr>
            <a:spLocks noGrp="1"/>
          </p:cNvSpPr>
          <p:nvPr>
            <p:ph idx="1"/>
          </p:nvPr>
        </p:nvSpPr>
        <p:spPr>
          <a:xfrm>
            <a:off x="481013" y="1484313"/>
            <a:ext cx="11233149"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1"/>
          </p:nvPr>
        </p:nvSpPr>
        <p:spPr>
          <a:xfrm>
            <a:off x="481013" y="4005263"/>
            <a:ext cx="11233149"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2"/>
          </p:nvPr>
        </p:nvSpPr>
        <p:spPr/>
        <p:txBody>
          <a:bodyPr/>
          <a:lstStyle/>
          <a:p>
            <a:r>
              <a:rPr lang="en-US" dirty="0"/>
              <a:t>Report Name / Month 2017</a:t>
            </a:r>
          </a:p>
        </p:txBody>
      </p:sp>
      <p:sp>
        <p:nvSpPr>
          <p:cNvPr id="10" name="Gray text above slide title"/>
          <p:cNvSpPr>
            <a:spLocks noGrp="1"/>
          </p:cNvSpPr>
          <p:nvPr>
            <p:ph type="body" sz="quarter" idx="13"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3"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12" name="Content Placeholder 2"/>
          <p:cNvSpPr>
            <a:spLocks noGrp="1"/>
          </p:cNvSpPr>
          <p:nvPr>
            <p:ph idx="1"/>
          </p:nvPr>
        </p:nvSpPr>
        <p:spPr>
          <a:xfrm>
            <a:off x="481013" y="1484314"/>
            <a:ext cx="3528000" cy="4752974"/>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1"/>
          </p:nvPr>
        </p:nvSpPr>
        <p:spPr>
          <a:xfrm>
            <a:off x="4312384" y="1484314"/>
            <a:ext cx="3528000" cy="4752974"/>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2"/>
          </p:nvPr>
        </p:nvSpPr>
        <p:spPr>
          <a:xfrm>
            <a:off x="8143755" y="1484314"/>
            <a:ext cx="3528000" cy="4752974"/>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3"/>
          </p:nvPr>
        </p:nvSpPr>
        <p:spPr/>
        <p:txBody>
          <a:bodyPr/>
          <a:lstStyle/>
          <a:p>
            <a:r>
              <a:rPr lang="en-US" dirty="0"/>
              <a:t>Report Name / Month 2017</a:t>
            </a:r>
          </a:p>
        </p:txBody>
      </p:sp>
      <p:sp>
        <p:nvSpPr>
          <p:cNvPr id="9" name="Gray text above slide title"/>
          <p:cNvSpPr>
            <a:spLocks noGrp="1"/>
          </p:cNvSpPr>
          <p:nvPr>
            <p:ph type="body" sz="quarter" idx="14"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laceholders v2">
    <p:spTree>
      <p:nvGrpSpPr>
        <p:cNvPr id="1" name=""/>
        <p:cNvGrpSpPr/>
        <p:nvPr/>
      </p:nvGrpSpPr>
      <p:grpSpPr>
        <a:xfrm>
          <a:off x="0" y="0"/>
          <a:ext cx="0" cy="0"/>
          <a:chOff x="0" y="0"/>
          <a:chExt cx="0" cy="0"/>
        </a:xfrm>
      </p:grpSpPr>
      <p:sp>
        <p:nvSpPr>
          <p:cNvPr id="15"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8" name="Content Placeholder 2"/>
          <p:cNvSpPr>
            <a:spLocks noGrp="1"/>
          </p:cNvSpPr>
          <p:nvPr>
            <p:ph idx="1"/>
          </p:nvPr>
        </p:nvSpPr>
        <p:spPr>
          <a:xfrm>
            <a:off x="481013" y="1484313"/>
            <a:ext cx="5472111" cy="475297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1"/>
          </p:nvPr>
        </p:nvSpPr>
        <p:spPr>
          <a:xfrm>
            <a:off x="6242050" y="1484313"/>
            <a:ext cx="5472113"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2"/>
          </p:nvPr>
        </p:nvSpPr>
        <p:spPr>
          <a:xfrm>
            <a:off x="6242051" y="4005263"/>
            <a:ext cx="5472112"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3"/>
          </p:nvPr>
        </p:nvSpPr>
        <p:spPr/>
        <p:txBody>
          <a:bodyPr/>
          <a:lstStyle/>
          <a:p>
            <a:r>
              <a:rPr lang="en-US" dirty="0"/>
              <a:t>Report Name / Month 2017</a:t>
            </a:r>
          </a:p>
        </p:txBody>
      </p:sp>
      <p:sp>
        <p:nvSpPr>
          <p:cNvPr id="10" name="Gray text above slide title"/>
          <p:cNvSpPr>
            <a:spLocks noGrp="1"/>
          </p:cNvSpPr>
          <p:nvPr>
            <p:ph type="body" sz="quarter" idx="14"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4"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03280"/>
            <a:ext cx="11233150"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a:t>Long Report Title</a:t>
            </a:r>
          </a:p>
        </p:txBody>
      </p:sp>
      <p:sp>
        <p:nvSpPr>
          <p:cNvPr id="12"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sp>
        <p:nvSpPr>
          <p:cNvPr id="20" name="Text Placeholder 33"/>
          <p:cNvSpPr>
            <a:spLocks noGrp="1"/>
          </p:cNvSpPr>
          <p:nvPr>
            <p:ph type="body" sz="quarter" idx="14" hasCustomPrompt="1"/>
          </p:nvPr>
        </p:nvSpPr>
        <p:spPr>
          <a:xfrm>
            <a:off x="481013" y="241972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2" name="Straight Connector 21"/>
          <p:cNvCxnSpPr/>
          <p:nvPr userDrawn="1"/>
        </p:nvCxnSpPr>
        <p:spPr>
          <a:xfrm>
            <a:off x="481013" y="235658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24"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27"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5"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6"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19"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extLst>
      <p:ext uri="{BB962C8B-B14F-4D97-AF65-F5344CB8AC3E}">
        <p14:creationId xmlns:p14="http://schemas.microsoft.com/office/powerpoint/2010/main" val="293814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laceholders v3">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
          </p:nvPr>
        </p:nvSpPr>
        <p:spPr>
          <a:xfrm>
            <a:off x="6242050" y="1484313"/>
            <a:ext cx="5472113" cy="475297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1"/>
          </p:nvPr>
        </p:nvSpPr>
        <p:spPr>
          <a:xfrm>
            <a:off x="481013" y="1484313"/>
            <a:ext cx="5472112"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2"/>
          </p:nvPr>
        </p:nvSpPr>
        <p:spPr>
          <a:xfrm>
            <a:off x="481013" y="4005263"/>
            <a:ext cx="5472111"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p:cNvSpPr>
            <a:spLocks noGrp="1"/>
          </p:cNvSpPr>
          <p:nvPr>
            <p:ph type="ftr" sz="quarter" idx="13"/>
          </p:nvPr>
        </p:nvSpPr>
        <p:spPr/>
        <p:txBody>
          <a:bodyPr/>
          <a:lstStyle/>
          <a:p>
            <a:r>
              <a:rPr lang="en-US" dirty="0"/>
              <a:t>Report Name / Month 2017</a:t>
            </a:r>
          </a:p>
        </p:txBody>
      </p:sp>
      <p:sp>
        <p:nvSpPr>
          <p:cNvPr id="10" name="Gray text above slide title"/>
          <p:cNvSpPr>
            <a:spLocks noGrp="1"/>
          </p:cNvSpPr>
          <p:nvPr>
            <p:ph type="body" sz="quarter" idx="14"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laceholders v4">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
          </p:nvPr>
        </p:nvSpPr>
        <p:spPr>
          <a:xfrm>
            <a:off x="481013" y="1484313"/>
            <a:ext cx="11233149"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1"/>
          </p:nvPr>
        </p:nvSpPr>
        <p:spPr>
          <a:xfrm>
            <a:off x="481013" y="4005263"/>
            <a:ext cx="5472112" cy="2232025"/>
          </a:xfrm>
        </p:spPr>
        <p:txBody>
          <a:bodyPr/>
          <a:lstStyle>
            <a:lvl4pPr marL="727075" indent="-179388">
              <a:tabLst/>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2"/>
          </p:nvPr>
        </p:nvSpPr>
        <p:spPr>
          <a:xfrm>
            <a:off x="6242050" y="4005263"/>
            <a:ext cx="5472113"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p:cNvSpPr>
            <a:spLocks noGrp="1"/>
          </p:cNvSpPr>
          <p:nvPr>
            <p:ph type="ftr" sz="quarter" idx="13"/>
          </p:nvPr>
        </p:nvSpPr>
        <p:spPr/>
        <p:txBody>
          <a:bodyPr/>
          <a:lstStyle/>
          <a:p>
            <a:r>
              <a:rPr lang="en-US" dirty="0"/>
              <a:t>Report Name / Month 2017</a:t>
            </a:r>
          </a:p>
        </p:txBody>
      </p:sp>
      <p:sp>
        <p:nvSpPr>
          <p:cNvPr id="10" name="Gray text above slide title"/>
          <p:cNvSpPr>
            <a:spLocks noGrp="1"/>
          </p:cNvSpPr>
          <p:nvPr>
            <p:ph type="body" sz="quarter" idx="14"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laceholders v5">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9" name="Content Placeholder 2"/>
          <p:cNvSpPr>
            <a:spLocks noGrp="1"/>
          </p:cNvSpPr>
          <p:nvPr>
            <p:ph idx="11"/>
          </p:nvPr>
        </p:nvSpPr>
        <p:spPr>
          <a:xfrm>
            <a:off x="481013" y="1484313"/>
            <a:ext cx="5472112"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8"/>
          </p:nvPr>
        </p:nvSpPr>
        <p:spPr>
          <a:xfrm>
            <a:off x="6242050" y="1484313"/>
            <a:ext cx="5472113"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9"/>
          </p:nvPr>
        </p:nvSpPr>
        <p:spPr>
          <a:xfrm>
            <a:off x="481013" y="4005263"/>
            <a:ext cx="11233149" cy="2232025"/>
          </a:xfrm>
        </p:spPr>
        <p:txBody>
          <a:bodyPr/>
          <a:lstStyle>
            <a:lvl4pPr marL="727075" indent="-179388">
              <a:tabLst/>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p:cNvSpPr>
            <a:spLocks noGrp="1"/>
          </p:cNvSpPr>
          <p:nvPr>
            <p:ph type="ftr" sz="quarter" idx="20"/>
          </p:nvPr>
        </p:nvSpPr>
        <p:spPr/>
        <p:txBody>
          <a:bodyPr/>
          <a:lstStyle/>
          <a:p>
            <a:r>
              <a:rPr lang="en-US" dirty="0"/>
              <a:t>Report Name / Month 2017</a:t>
            </a:r>
          </a:p>
        </p:txBody>
      </p:sp>
      <p:sp>
        <p:nvSpPr>
          <p:cNvPr id="10" name="Gray text above slide title"/>
          <p:cNvSpPr>
            <a:spLocks noGrp="1"/>
          </p:cNvSpPr>
          <p:nvPr>
            <p:ph type="body" sz="quarter" idx="14"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6"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11" name="Content Placeholder 2"/>
          <p:cNvSpPr>
            <a:spLocks noGrp="1"/>
          </p:cNvSpPr>
          <p:nvPr>
            <p:ph idx="11"/>
          </p:nvPr>
        </p:nvSpPr>
        <p:spPr>
          <a:xfrm>
            <a:off x="481013" y="1484313"/>
            <a:ext cx="5472112"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2"/>
          </p:nvPr>
        </p:nvSpPr>
        <p:spPr>
          <a:xfrm>
            <a:off x="6242050" y="1484313"/>
            <a:ext cx="5472113" cy="2232025"/>
          </a:xfrm>
        </p:spPr>
        <p:txBody>
          <a:bodyPr/>
          <a:lstStyle>
            <a:lvl4pPr marL="727075" indent="-179388">
              <a:tabLst/>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3"/>
          </p:nvPr>
        </p:nvSpPr>
        <p:spPr>
          <a:xfrm>
            <a:off x="481013" y="4005263"/>
            <a:ext cx="5472112"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6242050" y="4005263"/>
            <a:ext cx="5472113" cy="2232025"/>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9"/>
          <p:cNvSpPr>
            <a:spLocks noGrp="1"/>
          </p:cNvSpPr>
          <p:nvPr>
            <p:ph type="ftr" sz="quarter" idx="15"/>
          </p:nvPr>
        </p:nvSpPr>
        <p:spPr/>
        <p:txBody>
          <a:bodyPr/>
          <a:lstStyle/>
          <a:p>
            <a:r>
              <a:rPr lang="en-US" dirty="0"/>
              <a:t>Report Name / Month 2017</a:t>
            </a:r>
          </a:p>
        </p:txBody>
      </p:sp>
      <p:sp>
        <p:nvSpPr>
          <p:cNvPr id="12" name="Gray text above slide title"/>
          <p:cNvSpPr>
            <a:spLocks noGrp="1"/>
          </p:cNvSpPr>
          <p:nvPr>
            <p:ph type="body" sz="quarter" idx="16"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8"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81013" y="549275"/>
            <a:ext cx="11233150" cy="792163"/>
          </a:xfrm>
          <a:prstGeom prst="rect">
            <a:avLst/>
          </a:prstGeom>
        </p:spPr>
        <p:txBody>
          <a:bodyPr/>
          <a:lstStyle>
            <a:lvl1pPr>
              <a:defRPr spc="0" baseline="0"/>
            </a:lvl1pPr>
          </a:lstStyle>
          <a:p>
            <a:r>
              <a:rPr lang="en-US"/>
              <a:t>Click to edit Master title style</a:t>
            </a:r>
            <a:endParaRPr lang="en-US" dirty="0"/>
          </a:p>
        </p:txBody>
      </p:sp>
      <p:sp>
        <p:nvSpPr>
          <p:cNvPr id="7" name="Footer Placeholder 6"/>
          <p:cNvSpPr>
            <a:spLocks noGrp="1"/>
          </p:cNvSpPr>
          <p:nvPr>
            <p:ph type="ftr" sz="quarter" idx="11"/>
          </p:nvPr>
        </p:nvSpPr>
        <p:spPr/>
        <p:txBody>
          <a:bodyPr/>
          <a:lstStyle/>
          <a:p>
            <a:r>
              <a:rPr lang="en-US" dirty="0"/>
              <a:t>Report Name / Month 2017</a:t>
            </a:r>
          </a:p>
        </p:txBody>
      </p:sp>
      <p:sp>
        <p:nvSpPr>
          <p:cNvPr id="10" name="Gray text above slide title"/>
          <p:cNvSpPr>
            <a:spLocks noGrp="1"/>
          </p:cNvSpPr>
          <p:nvPr>
            <p:ph type="body" sz="quarter" idx="16"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11"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Report Name / Month 2017</a:t>
            </a:r>
          </a:p>
        </p:txBody>
      </p:sp>
      <p:sp>
        <p:nvSpPr>
          <p:cNvPr id="6" name="Gray text above slide title"/>
          <p:cNvSpPr>
            <a:spLocks noGrp="1"/>
          </p:cNvSpPr>
          <p:nvPr>
            <p:ph type="body" sz="quarter" idx="16" hasCustomPrompt="1"/>
          </p:nvPr>
        </p:nvSpPr>
        <p:spPr>
          <a:xfrm>
            <a:off x="481013" y="0"/>
            <a:ext cx="5472112" cy="360040"/>
          </a:xfrm>
        </p:spPr>
        <p:txBody>
          <a:bodyPr wrap="none" anchor="ctr"/>
          <a:lstStyle>
            <a:lvl1pPr marL="0" indent="0">
              <a:buNone/>
              <a:tabLst/>
              <a:defRPr b="1">
                <a:solidFill>
                  <a:schemeClr val="bg1"/>
                </a:solidFill>
              </a:defRPr>
            </a:lvl1pPr>
          </a:lstStyle>
          <a:p>
            <a:pPr lvl="0"/>
            <a:r>
              <a:rPr lang="en-US" dirty="0"/>
              <a:t>Add white text here in sentence case</a:t>
            </a:r>
          </a:p>
        </p:txBody>
      </p:sp>
      <p:sp>
        <p:nvSpPr>
          <p:cNvPr id="7" name="Slide Number Placeholder 5"/>
          <p:cNvSpPr>
            <a:spLocks noGrp="1"/>
          </p:cNvSpPr>
          <p:nvPr>
            <p:ph type="sldNum" sz="quarter" idx="4"/>
          </p:nvPr>
        </p:nvSpPr>
        <p:spPr>
          <a:xfrm>
            <a:off x="6242050" y="6490800"/>
            <a:ext cx="5472113"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ublic Use Disclaimer">
    <p:spTree>
      <p:nvGrpSpPr>
        <p:cNvPr id="1" name=""/>
        <p:cNvGrpSpPr/>
        <p:nvPr/>
      </p:nvGrpSpPr>
      <p:grpSpPr>
        <a:xfrm>
          <a:off x="0" y="0"/>
          <a:ext cx="0" cy="0"/>
          <a:chOff x="0" y="0"/>
          <a:chExt cx="0" cy="0"/>
        </a:xfrm>
      </p:grpSpPr>
      <p:sp>
        <p:nvSpPr>
          <p:cNvPr id="13" name="TextBox 12"/>
          <p:cNvSpPr txBox="1"/>
          <p:nvPr userDrawn="1"/>
        </p:nvSpPr>
        <p:spPr>
          <a:xfrm>
            <a:off x="481013" y="4365104"/>
            <a:ext cx="11233150" cy="792088"/>
          </a:xfrm>
          <a:prstGeom prst="rect">
            <a:avLst/>
          </a:prstGeom>
          <a:noFill/>
        </p:spPr>
        <p:txBody>
          <a:bodyPr wrap="square" lIns="0" tIns="0" rIns="468000" bIns="0" rtlCol="0">
            <a:noAutofit/>
          </a:bodyPr>
          <a:lstStyle/>
          <a:p>
            <a:pPr marL="0" indent="0">
              <a:lnSpc>
                <a:spcPct val="120000"/>
              </a:lnSpc>
              <a:spcAft>
                <a:spcPts val="200"/>
              </a:spcAft>
            </a:pPr>
            <a:r>
              <a:rPr lang="en-GB" sz="1100" b="0" dirty="0">
                <a:solidFill>
                  <a:schemeClr val="accent1"/>
                </a:solidFill>
                <a:latin typeface="+mn-lt"/>
                <a:cs typeface="Arial" pitchFamily="34" charset="0"/>
              </a:rPr>
              <a:t>IHS Markit</a:t>
            </a:r>
            <a:r>
              <a:rPr lang="en-GB" sz="1100" b="0" baseline="0" dirty="0">
                <a:solidFill>
                  <a:schemeClr val="accent1"/>
                </a:solidFill>
                <a:latin typeface="+mn-lt"/>
                <a:cs typeface="Arial" pitchFamily="34" charset="0"/>
              </a:rPr>
              <a:t> </a:t>
            </a:r>
            <a:r>
              <a:rPr lang="en-GB" sz="1100" b="0" dirty="0">
                <a:solidFill>
                  <a:schemeClr val="accent1"/>
                </a:solidFill>
                <a:latin typeface="+mn-lt"/>
                <a:cs typeface="Arial" pitchFamily="34" charset="0"/>
              </a:rPr>
              <a:t>Customer Care</a:t>
            </a:r>
          </a:p>
          <a:p>
            <a:pPr marL="0" indent="-108000">
              <a:lnSpc>
                <a:spcPct val="120000"/>
              </a:lnSpc>
              <a:buFont typeface="Arial" pitchFamily="34" charset="0"/>
              <a:buNone/>
            </a:pPr>
            <a:r>
              <a:rPr lang="en-GB" sz="800" b="0" dirty="0">
                <a:solidFill>
                  <a:schemeClr val="tx1"/>
                </a:solidFill>
                <a:latin typeface="+mn-lt"/>
                <a:cs typeface="Arial" pitchFamily="34" charset="0"/>
              </a:rPr>
              <a:t>CustomerCare@ihsmarkit.com</a:t>
            </a:r>
          </a:p>
          <a:p>
            <a:pPr marL="0" indent="-108000">
              <a:lnSpc>
                <a:spcPct val="120000"/>
              </a:lnSpc>
              <a:buFont typeface="Arial" pitchFamily="34" charset="0"/>
              <a:buNone/>
            </a:pPr>
            <a:r>
              <a:rPr lang="en-GB" sz="800" b="0" dirty="0">
                <a:solidFill>
                  <a:schemeClr val="tx1"/>
                </a:solidFill>
                <a:latin typeface="+mn-lt"/>
                <a:cs typeface="Arial" pitchFamily="34" charset="0"/>
              </a:rPr>
              <a:t>Americas:</a:t>
            </a:r>
            <a:r>
              <a:rPr lang="ru-RU" sz="800" b="0">
                <a:solidFill>
                  <a:schemeClr val="tx1"/>
                </a:solidFill>
                <a:latin typeface="+mn-lt"/>
                <a:cs typeface="Arial" pitchFamily="34" charset="0"/>
              </a:rPr>
              <a:t> +</a:t>
            </a:r>
            <a:r>
              <a:rPr lang="en-GB" sz="800" b="0" dirty="0">
                <a:solidFill>
                  <a:schemeClr val="tx1"/>
                </a:solidFill>
                <a:latin typeface="+mn-lt"/>
                <a:cs typeface="Arial" pitchFamily="34" charset="0"/>
              </a:rPr>
              <a:t>1 800 IHS CARE (+1 800 447 2273)</a:t>
            </a:r>
          </a:p>
          <a:p>
            <a:pPr marL="0" indent="-108000">
              <a:lnSpc>
                <a:spcPct val="120000"/>
              </a:lnSpc>
              <a:buFont typeface="Arial" pitchFamily="34" charset="0"/>
              <a:buNone/>
            </a:pPr>
            <a:r>
              <a:rPr lang="en-GB" sz="800" b="0" baseline="0" dirty="0">
                <a:solidFill>
                  <a:schemeClr val="tx1"/>
                </a:solidFill>
                <a:latin typeface="+mn-lt"/>
                <a:cs typeface="Arial" pitchFamily="34" charset="0"/>
              </a:rPr>
              <a:t>Europe, Middle East, and Africa: </a:t>
            </a:r>
            <a:r>
              <a:rPr lang="en-GB" sz="800" b="0" dirty="0">
                <a:solidFill>
                  <a:schemeClr val="tx1"/>
                </a:solidFill>
                <a:latin typeface="+mn-lt"/>
                <a:cs typeface="Arial" pitchFamily="34" charset="0"/>
              </a:rPr>
              <a:t>+44 (0) 1344 328 300</a:t>
            </a:r>
          </a:p>
          <a:p>
            <a:pPr marL="0" indent="-108000">
              <a:lnSpc>
                <a:spcPct val="120000"/>
              </a:lnSpc>
              <a:buFont typeface="Arial" pitchFamily="34" charset="0"/>
              <a:buNone/>
            </a:pPr>
            <a:r>
              <a:rPr lang="en-GB" sz="800" b="0" dirty="0">
                <a:solidFill>
                  <a:schemeClr val="tx1"/>
                </a:solidFill>
                <a:latin typeface="+mn-lt"/>
                <a:cs typeface="Arial" pitchFamily="34" charset="0"/>
              </a:rPr>
              <a:t>Asia and the Pacific Rim: +604</a:t>
            </a:r>
            <a:r>
              <a:rPr lang="en-GB" sz="800" b="0" baseline="0" dirty="0">
                <a:solidFill>
                  <a:schemeClr val="tx1"/>
                </a:solidFill>
                <a:latin typeface="+mn-lt"/>
                <a:cs typeface="Arial" pitchFamily="34" charset="0"/>
              </a:rPr>
              <a:t> 291 3600</a:t>
            </a:r>
            <a:endParaRPr lang="en-GB" sz="800" b="0" dirty="0">
              <a:solidFill>
                <a:schemeClr val="tx1"/>
              </a:solidFill>
              <a:latin typeface="+mn-lt"/>
              <a:cs typeface="Arial" pitchFamily="34" charset="0"/>
            </a:endParaRPr>
          </a:p>
        </p:txBody>
      </p:sp>
      <p:sp>
        <p:nvSpPr>
          <p:cNvPr id="14" name="Line 25"/>
          <p:cNvSpPr>
            <a:spLocks noChangeShapeType="1"/>
          </p:cNvSpPr>
          <p:nvPr userDrawn="1"/>
        </p:nvSpPr>
        <p:spPr bwMode="auto">
          <a:xfrm>
            <a:off x="481013" y="5373216"/>
            <a:ext cx="11233150" cy="0"/>
          </a:xfrm>
          <a:prstGeom prst="line">
            <a:avLst/>
          </a:prstGeom>
          <a:noFill/>
          <a:ln w="6350">
            <a:solidFill>
              <a:schemeClr val="accent1"/>
            </a:solidFill>
            <a:round/>
            <a:headEnd/>
            <a:tailEnd/>
          </a:ln>
        </p:spPr>
        <p:txBody>
          <a:bodyPr/>
          <a:lstStyle/>
          <a:p>
            <a:endParaRPr lang="en-US" dirty="0"/>
          </a:p>
        </p:txBody>
      </p:sp>
      <p:sp>
        <p:nvSpPr>
          <p:cNvPr id="6" name="TextBox 5"/>
          <p:cNvSpPr txBox="1"/>
          <p:nvPr userDrawn="1"/>
        </p:nvSpPr>
        <p:spPr>
          <a:xfrm>
            <a:off x="481013" y="5445225"/>
            <a:ext cx="7560790" cy="837302"/>
          </a:xfrm>
          <a:prstGeom prst="rect">
            <a:avLst/>
          </a:prstGeom>
          <a:noFill/>
        </p:spPr>
        <p:txBody>
          <a:bodyPr wrap="square" lIns="0" tIns="0" rIns="0" bIns="0" rtlCol="0" anchor="b">
            <a:noAutofit/>
          </a:bodyPr>
          <a:lstStyle/>
          <a:p>
            <a:pPr algn="l">
              <a:spcAft>
                <a:spcPts val="200"/>
              </a:spcAft>
            </a:pPr>
            <a:r>
              <a:rPr lang="en-US" sz="700" b="1" dirty="0">
                <a:solidFill>
                  <a:srgbClr val="00AB4E"/>
                </a:solidFill>
                <a:latin typeface="+mn-lt"/>
                <a:cs typeface="Arial" pitchFamily="34" charset="0"/>
              </a:rPr>
              <a:t>Disclaimer</a:t>
            </a:r>
            <a:endParaRPr lang="en-US" sz="500" b="1" dirty="0">
              <a:solidFill>
                <a:srgbClr val="00AB4E"/>
              </a:solidFill>
              <a:latin typeface="+mn-lt"/>
              <a:cs typeface="Arial" pitchFamily="34" charset="0"/>
            </a:endParaRPr>
          </a:p>
          <a:p>
            <a:pPr algn="l"/>
            <a:r>
              <a:rPr lang="en-US" sz="500" dirty="0">
                <a:solidFill>
                  <a:schemeClr val="tx1"/>
                </a:solidFill>
                <a:latin typeface="+mn-lt"/>
                <a:cs typeface="Arial" pitchFamily="34" charset="0"/>
              </a:rPr>
              <a:t>The information contained in this presentation is confidential. Any unauthorized use, disclosure, reproduction, or dissemination, in full or in part, in any media or by any means, without the prior written permission of IHS Markit Ltd. or any of its affiliates ("IHS Markit") is strictly prohibited. IHS Markit owns all IHS Markit logos and trade names contained in this presentation that are subject to license. Opinions, statements, estimates, and projections in this presentation (including other media) are solely those of the individual author(s) at the time of writing and do not necessarily reflect the opinions of IHS Markit. Neither IHS Markit nor the author(s) has any obligation to update this presentation in the event that any content, opinion, statement, estimate,</a:t>
            </a:r>
            <a:r>
              <a:rPr lang="en-US" sz="500" baseline="0" dirty="0">
                <a:solidFill>
                  <a:schemeClr val="tx1"/>
                </a:solidFill>
                <a:latin typeface="+mn-lt"/>
                <a:cs typeface="Arial" pitchFamily="34" charset="0"/>
              </a:rPr>
              <a:t> </a:t>
            </a:r>
            <a:r>
              <a:rPr lang="en-US" sz="500" dirty="0">
                <a:solidFill>
                  <a:schemeClr val="tx1"/>
                </a:solidFill>
                <a:latin typeface="+mn-lt"/>
                <a:cs typeface="Arial" pitchFamily="34" charset="0"/>
              </a:rPr>
              <a:t>or projection (collectively, "information") changes or subsequently becomes inaccurate. IHS Markit makes no warranty, expressed or implied, as to the accuracy, completeness, or timeliness of any information in this presentation, and shall not in any way be liable to any recipient for any inaccuracies or omissions. Without limiting the foregoing, IHS Markit shall have no liability whatsoever to any recipient, whether in contract, in tort (including negligence), under warranty, under statute or otherwise, in respect of any loss or damage suffered by any recipient as a result of or in connection with any information provided, or any course of action determined, by it or any third party, whether or not based on any information provided. The inclusion of a link to an external website by IHS Markit should not be understood to be an endorsement of that website or the site's owners (or their products/services). IHS Markit is not responsible for either the content or output of external websites. Copyright © 2017, IHS Markit</a:t>
            </a:r>
            <a:r>
              <a:rPr lang="en-US" sz="500" baseline="30000" dirty="0">
                <a:solidFill>
                  <a:schemeClr val="tx1"/>
                </a:solidFill>
                <a:latin typeface="+mn-lt"/>
                <a:cs typeface="Arial" pitchFamily="34" charset="0"/>
              </a:rPr>
              <a:t>TM</a:t>
            </a:r>
            <a:r>
              <a:rPr lang="en-US" sz="500" dirty="0">
                <a:solidFill>
                  <a:schemeClr val="tx1"/>
                </a:solidFill>
                <a:latin typeface="+mn-lt"/>
                <a:cs typeface="Arial" pitchFamily="34" charset="0"/>
              </a:rPr>
              <a:t>. All rights reserved and all intellectual property rights are retained by IHS Markit. </a:t>
            </a:r>
          </a:p>
          <a:p>
            <a:pPr algn="l"/>
            <a:endParaRPr lang="en-US" sz="500" dirty="0">
              <a:solidFill>
                <a:schemeClr val="tx1"/>
              </a:solidFill>
              <a:latin typeface="+mn-lt"/>
              <a:cs typeface="Arial" pitchFamily="34" charset="0"/>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9642" y="5301208"/>
            <a:ext cx="3023366" cy="1219099"/>
          </a:xfrm>
          <a:prstGeom prst="rect">
            <a:avLst/>
          </a:prstGeom>
        </p:spPr>
      </p:pic>
    </p:spTree>
    <p:extLst>
      <p:ext uri="{BB962C8B-B14F-4D97-AF65-F5344CB8AC3E}">
        <p14:creationId xmlns:p14="http://schemas.microsoft.com/office/powerpoint/2010/main" val="2382005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10" name="Slide Number Placeholder 6"/>
          <p:cNvSpPr>
            <a:spLocks noGrp="1"/>
          </p:cNvSpPr>
          <p:nvPr>
            <p:ph type="sldNum" sz="quarter" idx="10"/>
          </p:nvPr>
        </p:nvSpPr>
        <p:spPr>
          <a:xfrm>
            <a:off x="10803465" y="6510528"/>
            <a:ext cx="769247" cy="219456"/>
          </a:xfrm>
          <a:prstGeom prst="rect">
            <a:avLst/>
          </a:prstGeom>
        </p:spPr>
        <p:txBody>
          <a:bodyPr/>
          <a:lstStyle/>
          <a:p>
            <a:fld id="{C1654822-CBA3-4BDF-80A9-3FE33B17E59A}" type="slidenum">
              <a:rPr lang="en-US" smtClean="0"/>
              <a:pPr/>
              <a:t>‹#›</a:t>
            </a:fld>
            <a:endParaRPr lang="en-US" dirty="0"/>
          </a:p>
        </p:txBody>
      </p:sp>
      <p:sp>
        <p:nvSpPr>
          <p:cNvPr id="15" name="Title 1"/>
          <p:cNvSpPr>
            <a:spLocks noGrp="1"/>
          </p:cNvSpPr>
          <p:nvPr>
            <p:ph type="title"/>
          </p:nvPr>
        </p:nvSpPr>
        <p:spPr>
          <a:xfrm>
            <a:off x="622461" y="549275"/>
            <a:ext cx="10953853" cy="792163"/>
          </a:xfrm>
          <a:prstGeom prst="rect">
            <a:avLst/>
          </a:prstGeom>
        </p:spPr>
        <p:txBody>
          <a:bodyPr/>
          <a:lstStyle>
            <a:lvl1pPr>
              <a:defRPr spc="0" baseline="0"/>
            </a:lvl1pPr>
          </a:lstStyle>
          <a:p>
            <a:r>
              <a:rPr lang="en-US"/>
              <a:t>Click to edit Master title style</a:t>
            </a:r>
            <a:endParaRPr lang="en-US" dirty="0"/>
          </a:p>
        </p:txBody>
      </p:sp>
      <p:sp>
        <p:nvSpPr>
          <p:cNvPr id="7" name="Content Placeholder 2"/>
          <p:cNvSpPr>
            <a:spLocks noGrp="1"/>
          </p:cNvSpPr>
          <p:nvPr>
            <p:ph idx="1"/>
          </p:nvPr>
        </p:nvSpPr>
        <p:spPr>
          <a:xfrm>
            <a:off x="609760" y="1484313"/>
            <a:ext cx="5295163" cy="4752976"/>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1"/>
          </p:nvPr>
        </p:nvSpPr>
        <p:spPr>
          <a:xfrm>
            <a:off x="6277550" y="1484313"/>
            <a:ext cx="5295163" cy="4752976"/>
          </a:xfrm>
        </p:spPr>
        <p:txBody>
          <a:bodyPr/>
          <a:lstStyle>
            <a:lvl4pPr marL="727075" indent="-179388">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2"/>
          </p:nvPr>
        </p:nvSpPr>
        <p:spPr/>
        <p:txBody>
          <a:bodyPr/>
          <a:lstStyle/>
          <a:p>
            <a:r>
              <a:rPr lang="en-US" dirty="0"/>
              <a:t>Report Name / Month 2015</a:t>
            </a:r>
          </a:p>
        </p:txBody>
      </p:sp>
    </p:spTree>
    <p:extLst>
      <p:ext uri="{BB962C8B-B14F-4D97-AF65-F5344CB8AC3E}">
        <p14:creationId xmlns:p14="http://schemas.microsoft.com/office/powerpoint/2010/main" val="38303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29952"/>
            <a:ext cx="11233150" cy="95095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a:t>Long Report Title, Long Report Title, Long Report Title, Long Report Title, Long Report</a:t>
            </a:r>
          </a:p>
        </p:txBody>
      </p:sp>
      <p:sp>
        <p:nvSpPr>
          <p:cNvPr id="12"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sp>
        <p:nvSpPr>
          <p:cNvPr id="18" name="Text Placeholder 33"/>
          <p:cNvSpPr>
            <a:spLocks noGrp="1"/>
          </p:cNvSpPr>
          <p:nvPr>
            <p:ph type="body" sz="quarter" idx="14" hasCustomPrompt="1"/>
          </p:nvPr>
        </p:nvSpPr>
        <p:spPr>
          <a:xfrm>
            <a:off x="481013" y="289216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0" name="Straight Connector 19"/>
          <p:cNvCxnSpPr/>
          <p:nvPr userDrawn="1"/>
        </p:nvCxnSpPr>
        <p:spPr>
          <a:xfrm>
            <a:off x="481013" y="282902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23"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25"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5"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6"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19"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extLst>
      <p:ext uri="{BB962C8B-B14F-4D97-AF65-F5344CB8AC3E}">
        <p14:creationId xmlns:p14="http://schemas.microsoft.com/office/powerpoint/2010/main" val="236345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788895"/>
            <a:ext cx="11233150" cy="631965"/>
          </a:xfrm>
          <a:prstGeom prst="rect">
            <a:avLst/>
          </a:prstGeom>
        </p:spPr>
        <p:txBody>
          <a:bodyPr wrap="none" lIns="0" rIns="90000" anchor="ctr">
            <a:noAutofit/>
          </a:bodyPr>
          <a:lstStyle>
            <a:lvl1pPr marL="0" indent="0">
              <a:defRPr sz="3500" b="1" baseline="0">
                <a:solidFill>
                  <a:schemeClr val="accent1"/>
                </a:solidFill>
              </a:defRPr>
            </a:lvl1pPr>
          </a:lstStyle>
          <a:p>
            <a:r>
              <a:rPr lang="en-US" dirty="0"/>
              <a:t>Short Report Title</a:t>
            </a:r>
          </a:p>
        </p:txBody>
      </p:sp>
      <p:sp>
        <p:nvSpPr>
          <p:cNvPr id="20" name="Subtitle 2"/>
          <p:cNvSpPr>
            <a:spLocks noGrp="1"/>
          </p:cNvSpPr>
          <p:nvPr>
            <p:ph type="subTitle" idx="1" hasCustomPrompt="1"/>
          </p:nvPr>
        </p:nvSpPr>
        <p:spPr>
          <a:xfrm>
            <a:off x="481013" y="2406812"/>
            <a:ext cx="11233150" cy="230078"/>
          </a:xfrm>
        </p:spPr>
        <p:txBody>
          <a:bodyPr wrap="non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One line subtitle. Make this sentence case</a:t>
            </a:r>
          </a:p>
        </p:txBody>
      </p:sp>
      <p:sp>
        <p:nvSpPr>
          <p:cNvPr id="24" name="Text Placeholder 33"/>
          <p:cNvSpPr>
            <a:spLocks noGrp="1"/>
          </p:cNvSpPr>
          <p:nvPr>
            <p:ph type="body" sz="quarter" idx="14" hasCustomPrompt="1"/>
          </p:nvPr>
        </p:nvSpPr>
        <p:spPr>
          <a:xfrm>
            <a:off x="481013" y="280072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6" name="Straight Connector 25"/>
          <p:cNvCxnSpPr/>
          <p:nvPr userDrawn="1"/>
        </p:nvCxnSpPr>
        <p:spPr>
          <a:xfrm>
            <a:off x="481013" y="273758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7"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8"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19"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03280"/>
            <a:ext cx="11233150"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a:t>Long Report Title</a:t>
            </a:r>
          </a:p>
        </p:txBody>
      </p:sp>
      <p:sp>
        <p:nvSpPr>
          <p:cNvPr id="20" name="Subtitle 2"/>
          <p:cNvSpPr>
            <a:spLocks noGrp="1"/>
          </p:cNvSpPr>
          <p:nvPr>
            <p:ph type="subTitle" idx="1" hasCustomPrompt="1"/>
          </p:nvPr>
        </p:nvSpPr>
        <p:spPr>
          <a:xfrm>
            <a:off x="481013" y="2287762"/>
            <a:ext cx="11233150" cy="205108"/>
          </a:xfrm>
        </p:spPr>
        <p:txBody>
          <a:bodyPr wrap="non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One line subtitle. Make this sentence case</a:t>
            </a:r>
          </a:p>
        </p:txBody>
      </p:sp>
      <p:sp>
        <p:nvSpPr>
          <p:cNvPr id="23" name="Text Placeholder 33"/>
          <p:cNvSpPr>
            <a:spLocks noGrp="1"/>
          </p:cNvSpPr>
          <p:nvPr>
            <p:ph type="body" sz="quarter" idx="14" hasCustomPrompt="1"/>
          </p:nvPr>
        </p:nvSpPr>
        <p:spPr>
          <a:xfrm>
            <a:off x="481013" y="267880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4" name="Straight Connector 23"/>
          <p:cNvCxnSpPr/>
          <p:nvPr userDrawn="1"/>
        </p:nvCxnSpPr>
        <p:spPr>
          <a:xfrm>
            <a:off x="481013" y="261566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8"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9"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21"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11392"/>
            <a:ext cx="11233150" cy="96951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a:t>Long Report Title, Long Report Title, Long Report Title, Long Report Title, Long Report</a:t>
            </a:r>
          </a:p>
        </p:txBody>
      </p:sp>
      <p:sp>
        <p:nvSpPr>
          <p:cNvPr id="20" name="Subtitle 2"/>
          <p:cNvSpPr>
            <a:spLocks noGrp="1"/>
          </p:cNvSpPr>
          <p:nvPr>
            <p:ph type="subTitle" idx="1" hasCustomPrompt="1"/>
          </p:nvPr>
        </p:nvSpPr>
        <p:spPr>
          <a:xfrm>
            <a:off x="481013" y="2780132"/>
            <a:ext cx="11233150" cy="216808"/>
          </a:xfrm>
        </p:spPr>
        <p:txBody>
          <a:bodyPr wrap="square" lIns="0" tIns="0" rIns="0" bIns="0" anchor="t" anchorCtr="0">
            <a:noAutofit/>
          </a:bodyPr>
          <a:lstStyle>
            <a:lvl1pPr marL="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One line subtitle. Make this sentence case</a:t>
            </a:r>
          </a:p>
        </p:txBody>
      </p:sp>
      <p:sp>
        <p:nvSpPr>
          <p:cNvPr id="23" name="Text Placeholder 33"/>
          <p:cNvSpPr>
            <a:spLocks noGrp="1"/>
          </p:cNvSpPr>
          <p:nvPr>
            <p:ph type="body" sz="quarter" idx="14" hasCustomPrompt="1"/>
          </p:nvPr>
        </p:nvSpPr>
        <p:spPr>
          <a:xfrm>
            <a:off x="481013" y="317410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4" name="Straight Connector 23"/>
          <p:cNvCxnSpPr/>
          <p:nvPr userDrawn="1"/>
        </p:nvCxnSpPr>
        <p:spPr>
          <a:xfrm>
            <a:off x="481013" y="311096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8"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9"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21"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extLst>
      <p:ext uri="{BB962C8B-B14F-4D97-AF65-F5344CB8AC3E}">
        <p14:creationId xmlns:p14="http://schemas.microsoft.com/office/powerpoint/2010/main" val="236345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788895"/>
            <a:ext cx="11233150" cy="631965"/>
          </a:xfrm>
          <a:prstGeom prst="rect">
            <a:avLst/>
          </a:prstGeom>
        </p:spPr>
        <p:txBody>
          <a:bodyPr wrap="none" lIns="0" rIns="90000" anchor="ctr">
            <a:noAutofit/>
          </a:bodyPr>
          <a:lstStyle>
            <a:lvl1pPr marL="0" indent="0">
              <a:defRPr sz="3500" b="1" baseline="0">
                <a:solidFill>
                  <a:schemeClr val="accent1"/>
                </a:solidFill>
              </a:defRPr>
            </a:lvl1pPr>
          </a:lstStyle>
          <a:p>
            <a:r>
              <a:rPr lang="en-US" dirty="0"/>
              <a:t>Short Report Title</a:t>
            </a:r>
          </a:p>
        </p:txBody>
      </p:sp>
      <p:sp>
        <p:nvSpPr>
          <p:cNvPr id="20" name="Subtitle 2"/>
          <p:cNvSpPr>
            <a:spLocks noGrp="1"/>
          </p:cNvSpPr>
          <p:nvPr>
            <p:ph type="subTitle" idx="1" hasCustomPrompt="1"/>
          </p:nvPr>
        </p:nvSpPr>
        <p:spPr>
          <a:xfrm>
            <a:off x="481013" y="2406812"/>
            <a:ext cx="11233150" cy="432000"/>
          </a:xfrm>
        </p:spPr>
        <p:txBody>
          <a:bodyPr wrap="squar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Two line subtitle. Make this sentence case. </a:t>
            </a:r>
            <a:r>
              <a:rPr lang="en-US" dirty="0" err="1"/>
              <a:t>Xxxxxxxxxx</a:t>
            </a:r>
            <a:r>
              <a:rPr lang="en-US" dirty="0"/>
              <a:t> </a:t>
            </a:r>
            <a:r>
              <a:rPr lang="en-US" dirty="0" err="1"/>
              <a:t>xxxxxxxxxx</a:t>
            </a:r>
            <a:r>
              <a:rPr lang="en-US" dirty="0"/>
              <a:t> </a:t>
            </a:r>
            <a:r>
              <a:rPr lang="en-US" dirty="0" err="1"/>
              <a:t>xxxxxxxxxxxx</a:t>
            </a:r>
            <a:r>
              <a:rPr lang="en-US" dirty="0"/>
              <a:t> </a:t>
            </a:r>
            <a:r>
              <a:rPr lang="en-US" dirty="0" err="1"/>
              <a:t>xxxxxxxxxxx</a:t>
            </a:r>
            <a:r>
              <a:rPr lang="en-US" dirty="0"/>
              <a:t> </a:t>
            </a:r>
            <a:r>
              <a:rPr lang="en-US" dirty="0" err="1"/>
              <a:t>xxxxxxxxxxxxx</a:t>
            </a:r>
            <a:r>
              <a:rPr lang="en-US" dirty="0"/>
              <a:t> </a:t>
            </a:r>
            <a:r>
              <a:rPr lang="en-US" dirty="0" err="1"/>
              <a:t>xxxxxxxxxxx</a:t>
            </a:r>
            <a:r>
              <a:rPr lang="en-US" dirty="0"/>
              <a:t> </a:t>
            </a:r>
            <a:r>
              <a:rPr lang="en-US" dirty="0" err="1"/>
              <a:t>xxxxxxxxxxxxxxxxx</a:t>
            </a:r>
            <a:r>
              <a:rPr lang="en-US" dirty="0"/>
              <a:t> </a:t>
            </a:r>
            <a:r>
              <a:rPr lang="en-US" dirty="0" err="1"/>
              <a:t>xxxxxxxxxxxxxxxxx</a:t>
            </a:r>
            <a:r>
              <a:rPr lang="en-US" dirty="0"/>
              <a:t> </a:t>
            </a:r>
            <a:r>
              <a:rPr lang="en-US" dirty="0" err="1"/>
              <a:t>xxxxxxxxxxxxxxxxxxxx</a:t>
            </a:r>
            <a:endParaRPr lang="en-US" dirty="0"/>
          </a:p>
        </p:txBody>
      </p:sp>
      <p:sp>
        <p:nvSpPr>
          <p:cNvPr id="23" name="Text Placeholder 33"/>
          <p:cNvSpPr>
            <a:spLocks noGrp="1"/>
          </p:cNvSpPr>
          <p:nvPr>
            <p:ph type="body" sz="quarter" idx="14" hasCustomPrompt="1"/>
          </p:nvPr>
        </p:nvSpPr>
        <p:spPr>
          <a:xfrm>
            <a:off x="481013" y="302170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6" name="Straight Connector 25"/>
          <p:cNvCxnSpPr/>
          <p:nvPr userDrawn="1"/>
        </p:nvCxnSpPr>
        <p:spPr>
          <a:xfrm>
            <a:off x="481013" y="295856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8"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9"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21"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03280"/>
            <a:ext cx="11233150" cy="473560"/>
          </a:xfrm>
          <a:prstGeom prst="rect">
            <a:avLst/>
          </a:prstGeom>
        </p:spPr>
        <p:txBody>
          <a:bodyPr wrap="none" lIns="0" rIns="90000" anchor="ctr">
            <a:noAutofit/>
          </a:bodyPr>
          <a:lstStyle>
            <a:lvl1pPr marL="0" indent="0">
              <a:defRPr sz="2800" b="1" baseline="0">
                <a:solidFill>
                  <a:schemeClr val="accent1"/>
                </a:solidFill>
              </a:defRPr>
            </a:lvl1pPr>
          </a:lstStyle>
          <a:p>
            <a:r>
              <a:rPr lang="en-US" dirty="0"/>
              <a:t>Long Report Title</a:t>
            </a:r>
          </a:p>
        </p:txBody>
      </p:sp>
      <p:sp>
        <p:nvSpPr>
          <p:cNvPr id="20" name="Subtitle 2"/>
          <p:cNvSpPr>
            <a:spLocks noGrp="1"/>
          </p:cNvSpPr>
          <p:nvPr>
            <p:ph type="subTitle" idx="1" hasCustomPrompt="1"/>
          </p:nvPr>
        </p:nvSpPr>
        <p:spPr>
          <a:xfrm>
            <a:off x="481013" y="2287762"/>
            <a:ext cx="11233150" cy="432000"/>
          </a:xfrm>
        </p:spPr>
        <p:txBody>
          <a:bodyPr wrap="square" lIns="0" tIns="0" rIns="0" bIns="0" anchor="t" anchorCtr="0">
            <a:noAutofit/>
          </a:bodyPr>
          <a:lstStyle>
            <a:lvl1pPr marL="0" indent="0" algn="l">
              <a:buNone/>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Two line subtitle. Make this sentence case. </a:t>
            </a:r>
            <a:r>
              <a:rPr lang="en-US" dirty="0" err="1"/>
              <a:t>Xxxxxxxxxx</a:t>
            </a:r>
            <a:r>
              <a:rPr lang="en-US" dirty="0"/>
              <a:t> </a:t>
            </a:r>
            <a:r>
              <a:rPr lang="en-US" dirty="0" err="1"/>
              <a:t>xxxxxxxxxx</a:t>
            </a:r>
            <a:r>
              <a:rPr lang="en-US" dirty="0"/>
              <a:t> </a:t>
            </a:r>
            <a:r>
              <a:rPr lang="en-US" dirty="0" err="1"/>
              <a:t>xxxxxxxxxxxx</a:t>
            </a:r>
            <a:r>
              <a:rPr lang="en-US" dirty="0"/>
              <a:t> </a:t>
            </a:r>
            <a:r>
              <a:rPr lang="en-US" dirty="0" err="1"/>
              <a:t>xxxxxxxxxxx</a:t>
            </a:r>
            <a:r>
              <a:rPr lang="en-US" dirty="0"/>
              <a:t> </a:t>
            </a:r>
            <a:r>
              <a:rPr lang="en-US" dirty="0" err="1"/>
              <a:t>xxxxxxxxxxxxx</a:t>
            </a:r>
            <a:r>
              <a:rPr lang="en-US" dirty="0"/>
              <a:t> </a:t>
            </a:r>
            <a:r>
              <a:rPr lang="en-US" dirty="0" err="1"/>
              <a:t>xxxxxxxxxxx</a:t>
            </a:r>
            <a:r>
              <a:rPr lang="en-US" dirty="0"/>
              <a:t> </a:t>
            </a:r>
            <a:r>
              <a:rPr lang="en-US" dirty="0" err="1"/>
              <a:t>xxxxxxxxxxxxxxxxx</a:t>
            </a:r>
            <a:r>
              <a:rPr lang="en-US" dirty="0"/>
              <a:t> </a:t>
            </a:r>
            <a:r>
              <a:rPr lang="en-US" dirty="0" err="1"/>
              <a:t>xxxxxxxxxxxxxxxxx</a:t>
            </a:r>
            <a:r>
              <a:rPr lang="en-US" dirty="0"/>
              <a:t> </a:t>
            </a:r>
            <a:r>
              <a:rPr lang="en-US" dirty="0" err="1"/>
              <a:t>xxxxxxxxxxxxxxxxxxxx</a:t>
            </a:r>
            <a:endParaRPr lang="en-US" dirty="0"/>
          </a:p>
        </p:txBody>
      </p:sp>
      <p:sp>
        <p:nvSpPr>
          <p:cNvPr id="23" name="Text Placeholder 33"/>
          <p:cNvSpPr>
            <a:spLocks noGrp="1"/>
          </p:cNvSpPr>
          <p:nvPr>
            <p:ph type="body" sz="quarter" idx="14" hasCustomPrompt="1"/>
          </p:nvPr>
        </p:nvSpPr>
        <p:spPr>
          <a:xfrm>
            <a:off x="481013" y="287692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4" name="Straight Connector 23"/>
          <p:cNvCxnSpPr/>
          <p:nvPr userDrawn="1"/>
        </p:nvCxnSpPr>
        <p:spPr>
          <a:xfrm>
            <a:off x="481013" y="281378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2017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8"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9"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21"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481013" y="1811392"/>
            <a:ext cx="11233150" cy="969519"/>
          </a:xfrm>
          <a:prstGeom prst="rect">
            <a:avLst/>
          </a:prstGeom>
        </p:spPr>
        <p:txBody>
          <a:bodyPr wrap="square" lIns="0" rIns="90000" anchor="ctr" anchorCtr="0">
            <a:noAutofit/>
          </a:bodyPr>
          <a:lstStyle>
            <a:lvl1pPr marL="0" indent="0">
              <a:defRPr sz="2800" b="1" baseline="0">
                <a:solidFill>
                  <a:schemeClr val="accent1"/>
                </a:solidFill>
              </a:defRPr>
            </a:lvl1pPr>
          </a:lstStyle>
          <a:p>
            <a:r>
              <a:rPr lang="en-US" dirty="0"/>
              <a:t>Long Report Title, Long Report Title, Long Report Title, Long Report Title, Long Report</a:t>
            </a:r>
          </a:p>
        </p:txBody>
      </p:sp>
      <p:sp>
        <p:nvSpPr>
          <p:cNvPr id="20" name="Subtitle 2"/>
          <p:cNvSpPr>
            <a:spLocks noGrp="1"/>
          </p:cNvSpPr>
          <p:nvPr>
            <p:ph type="subTitle" idx="1" hasCustomPrompt="1"/>
          </p:nvPr>
        </p:nvSpPr>
        <p:spPr>
          <a:xfrm>
            <a:off x="481013" y="2780132"/>
            <a:ext cx="11233150" cy="432000"/>
          </a:xfrm>
        </p:spPr>
        <p:txBody>
          <a:bodyPr wrap="square" lIns="0" tIns="0" rIns="0" bIns="0" anchor="t" anchorCtr="0">
            <a:noAutofit/>
          </a:bodyPr>
          <a:lstStyle>
            <a:lvl1pPr marL="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585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Two line subtitle. Make this sentence case. </a:t>
            </a:r>
            <a:r>
              <a:rPr lang="en-US" dirty="0" err="1"/>
              <a:t>Xxxxxxxxxx</a:t>
            </a:r>
            <a:r>
              <a:rPr lang="en-US" dirty="0"/>
              <a:t> </a:t>
            </a:r>
            <a:r>
              <a:rPr lang="en-US" dirty="0" err="1"/>
              <a:t>xxxxxxxxxx</a:t>
            </a:r>
            <a:r>
              <a:rPr lang="en-US" dirty="0"/>
              <a:t> </a:t>
            </a:r>
            <a:r>
              <a:rPr lang="en-US" dirty="0" err="1"/>
              <a:t>xxxxxxxxxxxx</a:t>
            </a:r>
            <a:r>
              <a:rPr lang="en-US" dirty="0"/>
              <a:t> </a:t>
            </a:r>
            <a:r>
              <a:rPr lang="en-US" dirty="0" err="1"/>
              <a:t>xxxxxxxxxxx</a:t>
            </a:r>
            <a:r>
              <a:rPr lang="en-US" dirty="0"/>
              <a:t> </a:t>
            </a:r>
            <a:r>
              <a:rPr lang="en-US" dirty="0" err="1"/>
              <a:t>xxxxxxxxxxxxx</a:t>
            </a:r>
            <a:r>
              <a:rPr lang="en-US" dirty="0"/>
              <a:t> </a:t>
            </a:r>
            <a:r>
              <a:rPr lang="en-US" dirty="0" err="1"/>
              <a:t>xxxxxxxxxxx</a:t>
            </a:r>
            <a:r>
              <a:rPr lang="en-US" dirty="0"/>
              <a:t> </a:t>
            </a:r>
            <a:r>
              <a:rPr lang="en-US" dirty="0" err="1"/>
              <a:t>xxxxxxxxxxxxxxxxx</a:t>
            </a:r>
            <a:r>
              <a:rPr lang="en-US" dirty="0"/>
              <a:t> </a:t>
            </a:r>
            <a:r>
              <a:rPr lang="en-US" dirty="0" err="1"/>
              <a:t>xxxxxxxxxxxxxxxxx</a:t>
            </a:r>
            <a:r>
              <a:rPr lang="en-US" dirty="0"/>
              <a:t> </a:t>
            </a:r>
            <a:r>
              <a:rPr lang="en-US" dirty="0" err="1"/>
              <a:t>xxxxxxxxxxxxxxxxxxxx</a:t>
            </a:r>
            <a:endParaRPr lang="en-US" dirty="0"/>
          </a:p>
        </p:txBody>
      </p:sp>
      <p:sp>
        <p:nvSpPr>
          <p:cNvPr id="23" name="Text Placeholder 33"/>
          <p:cNvSpPr>
            <a:spLocks noGrp="1"/>
          </p:cNvSpPr>
          <p:nvPr>
            <p:ph type="body" sz="quarter" idx="14" hasCustomPrompt="1"/>
          </p:nvPr>
        </p:nvSpPr>
        <p:spPr>
          <a:xfrm>
            <a:off x="481013" y="3364608"/>
            <a:ext cx="5472112" cy="246888"/>
          </a:xfrm>
        </p:spPr>
        <p:txBody>
          <a:bodyPr lIns="0">
            <a:noAutofit/>
          </a:bodyPr>
          <a:lstStyle>
            <a:lvl1pPr marL="0" indent="0">
              <a:buNone/>
              <a:defRPr sz="1200" b="0" baseline="0">
                <a:solidFill>
                  <a:srgbClr val="58595B"/>
                </a:solidFill>
              </a:defRPr>
            </a:lvl1pPr>
            <a:lvl2pPr>
              <a:buNone/>
              <a:defRPr sz="1400"/>
            </a:lvl2pPr>
            <a:lvl3pPr>
              <a:buNone/>
              <a:defRPr sz="1400"/>
            </a:lvl3pPr>
            <a:lvl4pPr>
              <a:buNone/>
              <a:defRPr sz="1400"/>
            </a:lvl4pPr>
            <a:lvl5pPr>
              <a:buNone/>
              <a:defRPr sz="1400"/>
            </a:lvl5pPr>
          </a:lstStyle>
          <a:p>
            <a:pPr lvl="0"/>
            <a:r>
              <a:rPr lang="en-US" dirty="0"/>
              <a:t>DD Month 2017</a:t>
            </a:r>
          </a:p>
        </p:txBody>
      </p:sp>
      <p:cxnSp>
        <p:nvCxnSpPr>
          <p:cNvPr id="24" name="Straight Connector 23"/>
          <p:cNvCxnSpPr/>
          <p:nvPr userDrawn="1"/>
        </p:nvCxnSpPr>
        <p:spPr>
          <a:xfrm>
            <a:off x="481013" y="3301469"/>
            <a:ext cx="11233150" cy="0"/>
          </a:xfrm>
          <a:prstGeom prst="line">
            <a:avLst/>
          </a:prstGeom>
          <a:ln>
            <a:solidFill>
              <a:srgbClr val="58595B"/>
            </a:solidFill>
          </a:ln>
        </p:spPr>
        <p:style>
          <a:lnRef idx="1">
            <a:schemeClr val="accent1"/>
          </a:lnRef>
          <a:fillRef idx="0">
            <a:schemeClr val="accent1"/>
          </a:fillRef>
          <a:effectRef idx="0">
            <a:schemeClr val="accent1"/>
          </a:effectRef>
          <a:fontRef idx="minor">
            <a:schemeClr val="tx1"/>
          </a:fontRef>
        </p:style>
      </p:cxnSp>
      <p:sp>
        <p:nvSpPr>
          <p:cNvPr id="14" name="Line 25"/>
          <p:cNvSpPr>
            <a:spLocks noChangeShapeType="1"/>
          </p:cNvSpPr>
          <p:nvPr userDrawn="1"/>
        </p:nvSpPr>
        <p:spPr bwMode="auto">
          <a:xfrm>
            <a:off x="481013" y="1044000"/>
            <a:ext cx="11233150" cy="0"/>
          </a:xfrm>
          <a:prstGeom prst="line">
            <a:avLst/>
          </a:prstGeom>
          <a:noFill/>
          <a:ln w="6350">
            <a:solidFill>
              <a:srgbClr val="58595B"/>
            </a:solidFill>
            <a:round/>
            <a:headEnd/>
            <a:tailEnd/>
          </a:ln>
        </p:spPr>
        <p:txBody>
          <a:bodyPr/>
          <a:lstStyle/>
          <a:p>
            <a:endParaRPr lang="en-US" dirty="0"/>
          </a:p>
        </p:txBody>
      </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5641" y="5345658"/>
            <a:ext cx="3023366" cy="1219099"/>
          </a:xfrm>
          <a:prstGeom prst="rect">
            <a:avLst/>
          </a:prstGeom>
        </p:spPr>
      </p:pic>
      <p:sp>
        <p:nvSpPr>
          <p:cNvPr id="30" name="copyright"/>
          <p:cNvSpPr txBox="1"/>
          <p:nvPr userDrawn="1"/>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2017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
        <p:nvSpPr>
          <p:cNvPr id="32" name="Text Placeholder 31"/>
          <p:cNvSpPr>
            <a:spLocks noGrp="1"/>
          </p:cNvSpPr>
          <p:nvPr>
            <p:ph type="body" sz="quarter" idx="13" hasCustomPrompt="1"/>
          </p:nvPr>
        </p:nvSpPr>
        <p:spPr>
          <a:xfrm>
            <a:off x="481013" y="4067174"/>
            <a:ext cx="8208862" cy="2048329"/>
          </a:xfrm>
        </p:spPr>
        <p:txBody>
          <a:bodyPr lIns="0" tIns="0" rIns="0" bIns="0" anchor="b">
            <a:noAutofit/>
          </a:bodyPr>
          <a:lstStyle>
            <a:lvl1pPr marL="0" indent="0">
              <a:lnSpc>
                <a:spcPct val="100000"/>
              </a:lnSpc>
              <a:spcBef>
                <a:spcPts val="600"/>
              </a:spcBef>
              <a:spcAft>
                <a:spcPts val="0"/>
              </a:spcAft>
              <a:buNone/>
              <a:defRPr sz="1000" b="0" baseline="0">
                <a:solidFill>
                  <a:srgbClr val="58595B"/>
                </a:solidFill>
              </a:defRPr>
            </a:lvl1pPr>
          </a:lstStyle>
          <a:p>
            <a:pPr lvl="0"/>
            <a:r>
              <a:rPr lang="en-US" dirty="0"/>
              <a:t>First and Last Name in Bold, Title, Phone Number, first.last@ihsmarkit.com</a:t>
            </a:r>
          </a:p>
        </p:txBody>
      </p:sp>
      <p:sp>
        <p:nvSpPr>
          <p:cNvPr id="16" name="Text Placeholder 29"/>
          <p:cNvSpPr>
            <a:spLocks noGrp="1"/>
          </p:cNvSpPr>
          <p:nvPr>
            <p:ph type="body" sz="quarter" idx="12" hasCustomPrompt="1"/>
          </p:nvPr>
        </p:nvSpPr>
        <p:spPr>
          <a:xfrm>
            <a:off x="6242050" y="1027340"/>
            <a:ext cx="5472113" cy="292608"/>
          </a:xfrm>
        </p:spPr>
        <p:txBody>
          <a:bodyPr wrap="none" rIns="0" anchor="b">
            <a:noAutofit/>
          </a:bodyPr>
          <a:lstStyle>
            <a:lvl1pPr marL="0" indent="0" algn="r">
              <a:buNone/>
              <a:tabLst/>
              <a:defRPr sz="1400" b="0" baseline="0">
                <a:solidFill>
                  <a:srgbClr val="58595B"/>
                </a:solidFill>
              </a:defRPr>
            </a:lvl1pPr>
          </a:lstStyle>
          <a:p>
            <a:pPr lvl="0"/>
            <a:r>
              <a:rPr lang="en-US" dirty="0"/>
              <a:t>Report Type</a:t>
            </a:r>
          </a:p>
        </p:txBody>
      </p:sp>
      <p:sp>
        <p:nvSpPr>
          <p:cNvPr id="18" name="Text Placeholder 17"/>
          <p:cNvSpPr>
            <a:spLocks noGrp="1"/>
          </p:cNvSpPr>
          <p:nvPr>
            <p:ph type="body" sz="quarter" idx="16" hasCustomPrompt="1"/>
          </p:nvPr>
        </p:nvSpPr>
        <p:spPr>
          <a:xfrm>
            <a:off x="481013" y="381000"/>
            <a:ext cx="11233150" cy="650872"/>
          </a:xfrm>
        </p:spPr>
        <p:txBody>
          <a:bodyPr anchor="b"/>
          <a:lstStyle>
            <a:lvl1pPr marL="0" indent="0">
              <a:buNone/>
              <a:defRPr sz="2100" b="1" cap="none" baseline="0">
                <a:solidFill>
                  <a:srgbClr val="58595B"/>
                </a:solidFill>
              </a:defRPr>
            </a:lvl1pPr>
          </a:lstStyle>
          <a:p>
            <a:pPr lvl="0"/>
            <a:r>
              <a:rPr lang="en-US" dirty="0"/>
              <a:t>Service Line</a:t>
            </a:r>
          </a:p>
        </p:txBody>
      </p:sp>
      <p:sp>
        <p:nvSpPr>
          <p:cNvPr id="19" name="Text Placeholder 27"/>
          <p:cNvSpPr>
            <a:spLocks noGrp="1"/>
          </p:cNvSpPr>
          <p:nvPr>
            <p:ph type="body" sz="quarter" idx="11" hasCustomPrompt="1"/>
          </p:nvPr>
        </p:nvSpPr>
        <p:spPr>
          <a:xfrm>
            <a:off x="481013" y="1586503"/>
            <a:ext cx="11233150" cy="219456"/>
          </a:xfrm>
        </p:spPr>
        <p:txBody>
          <a:bodyPr lIns="0" tIns="0" anchor="b" anchorCtr="0">
            <a:noAutofit/>
          </a:bodyPr>
          <a:lstStyle>
            <a:lvl1pPr marL="0" indent="0">
              <a:buNone/>
              <a:defRPr sz="1400" b="1">
                <a:solidFill>
                  <a:srgbClr val="58595B"/>
                </a:solidFill>
              </a:defRPr>
            </a:lvl1pPr>
          </a:lstStyle>
          <a:p>
            <a:pPr lvl="0"/>
            <a:r>
              <a:rPr lang="en-US" dirty="0"/>
              <a:t>Optional Placeholder—Delete this placeholder if you aren’t using it</a:t>
            </a:r>
          </a:p>
        </p:txBody>
      </p:sp>
    </p:spTree>
    <p:extLst>
      <p:ext uri="{BB962C8B-B14F-4D97-AF65-F5344CB8AC3E}">
        <p14:creationId xmlns:p14="http://schemas.microsoft.com/office/powerpoint/2010/main" val="420273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image1.png"/>
          <p:cNvPicPr>
            <a:picLocks noChangeAspect="1"/>
          </p:cNvPicPr>
          <p:nvPr/>
        </p:nvPicPr>
        <p:blipFill>
          <a:blip r:embed="rId29"/>
          <a:stretch>
            <a:fillRect/>
          </a:stretch>
        </p:blipFill>
        <p:spPr>
          <a:xfrm>
            <a:off x="755" y="0"/>
            <a:ext cx="12194420" cy="360000"/>
          </a:xfrm>
          <a:prstGeom prst="rect">
            <a:avLst/>
          </a:prstGeom>
        </p:spPr>
      </p:pic>
      <p:sp>
        <p:nvSpPr>
          <p:cNvPr id="3" name="Text Placeholder 2"/>
          <p:cNvSpPr>
            <a:spLocks noGrp="1"/>
          </p:cNvSpPr>
          <p:nvPr>
            <p:ph type="body" idx="1"/>
          </p:nvPr>
        </p:nvSpPr>
        <p:spPr>
          <a:xfrm>
            <a:off x="481013" y="1484313"/>
            <a:ext cx="11233149" cy="47529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81013" y="549275"/>
            <a:ext cx="11233150" cy="755489"/>
          </a:xfrm>
          <a:prstGeom prst="rect">
            <a:avLst/>
          </a:prstGeom>
        </p:spPr>
        <p:txBody>
          <a:bodyPr vert="horz" lIns="0" tIns="0" rIns="0" bIns="0" rtlCol="0" anchor="t">
            <a:noAutofit/>
          </a:bodyPr>
          <a:lstStyle/>
          <a:p>
            <a:r>
              <a:rPr lang="en-US"/>
              <a:t>Click to edit Master title style</a:t>
            </a:r>
            <a:endParaRPr lang="en-US" dirty="0"/>
          </a:p>
        </p:txBody>
      </p:sp>
      <p:sp>
        <p:nvSpPr>
          <p:cNvPr id="15" name="Footer Placeholder 4"/>
          <p:cNvSpPr>
            <a:spLocks noGrp="1"/>
          </p:cNvSpPr>
          <p:nvPr>
            <p:ph type="ftr" sz="quarter" idx="3"/>
          </p:nvPr>
        </p:nvSpPr>
        <p:spPr>
          <a:xfrm>
            <a:off x="6242049" y="0"/>
            <a:ext cx="5472113" cy="360000"/>
          </a:xfrm>
          <a:prstGeom prst="rect">
            <a:avLst/>
          </a:prstGeom>
        </p:spPr>
        <p:txBody>
          <a:bodyPr vert="horz" wrap="none" lIns="0" tIns="0" rIns="0" bIns="0" rtlCol="0" anchor="ctr"/>
          <a:lstStyle>
            <a:lvl1pPr algn="r">
              <a:defRPr sz="800" b="1">
                <a:solidFill>
                  <a:schemeClr val="bg1"/>
                </a:solidFill>
              </a:defRPr>
            </a:lvl1pPr>
          </a:lstStyle>
          <a:p>
            <a:r>
              <a:rPr lang="en-US" dirty="0"/>
              <a:t>Report Name / Month 2017</a:t>
            </a:r>
          </a:p>
        </p:txBody>
      </p:sp>
      <p:sp>
        <p:nvSpPr>
          <p:cNvPr id="16" name="Slide Number Placeholder 5"/>
          <p:cNvSpPr>
            <a:spLocks noGrp="1"/>
          </p:cNvSpPr>
          <p:nvPr>
            <p:ph type="sldNum" sz="quarter" idx="4"/>
          </p:nvPr>
        </p:nvSpPr>
        <p:spPr>
          <a:xfrm>
            <a:off x="6225988" y="6490800"/>
            <a:ext cx="5488175" cy="367200"/>
          </a:xfrm>
          <a:prstGeom prst="rect">
            <a:avLst/>
          </a:prstGeom>
        </p:spPr>
        <p:txBody>
          <a:bodyPr vert="horz" lIns="0" tIns="0" rIns="0" bIns="0" rtlCol="0" anchor="ctr"/>
          <a:lstStyle>
            <a:lvl1pPr algn="r">
              <a:defRPr sz="800">
                <a:solidFill>
                  <a:srgbClr val="58595B"/>
                </a:solidFill>
              </a:defRPr>
            </a:lvl1pPr>
          </a:lstStyle>
          <a:p>
            <a:fld id="{24C46141-E31C-41A4-BE53-0A6DFD9041A4}" type="slidenum">
              <a:rPr lang="en-US" smtClean="0"/>
              <a:pPr/>
              <a:t>‹#›</a:t>
            </a:fld>
            <a:endParaRPr lang="en-US" dirty="0"/>
          </a:p>
        </p:txBody>
      </p:sp>
      <p:cxnSp>
        <p:nvCxnSpPr>
          <p:cNvPr id="8" name="Straight Connector 7"/>
          <p:cNvCxnSpPr/>
          <p:nvPr/>
        </p:nvCxnSpPr>
        <p:spPr>
          <a:xfrm>
            <a:off x="480963" y="6489700"/>
            <a:ext cx="11233200" cy="0"/>
          </a:xfrm>
          <a:prstGeom prst="line">
            <a:avLst/>
          </a:prstGeom>
          <a:ln w="6350">
            <a:solidFill>
              <a:srgbClr val="58595B"/>
            </a:solidFill>
          </a:ln>
        </p:spPr>
        <p:style>
          <a:lnRef idx="1">
            <a:schemeClr val="accent1"/>
          </a:lnRef>
          <a:fillRef idx="0">
            <a:schemeClr val="accent1"/>
          </a:fillRef>
          <a:effectRef idx="0">
            <a:schemeClr val="accent1"/>
          </a:effectRef>
          <a:fontRef idx="minor">
            <a:schemeClr val="tx1"/>
          </a:fontRef>
        </p:style>
      </p:cxnSp>
      <p:sp>
        <p:nvSpPr>
          <p:cNvPr id="9" name="copyright"/>
          <p:cNvSpPr txBox="1"/>
          <p:nvPr/>
        </p:nvSpPr>
        <p:spPr>
          <a:xfrm>
            <a:off x="481012" y="6489380"/>
            <a:ext cx="5472113" cy="368620"/>
          </a:xfrm>
          <a:prstGeom prst="rect">
            <a:avLst/>
          </a:prstGeom>
          <a:noFill/>
        </p:spPr>
        <p:txBody>
          <a:bodyPr wrap="none" lIns="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rgbClr val="58595B"/>
                </a:solidFill>
                <a:latin typeface="+mn-lt"/>
              </a:rPr>
              <a:t>Confidential. © 2018 IHS Markit</a:t>
            </a:r>
            <a:r>
              <a:rPr lang="en-US" sz="800" baseline="30000" dirty="0">
                <a:solidFill>
                  <a:srgbClr val="58595B"/>
                </a:solidFill>
                <a:latin typeface="+mn-lt"/>
              </a:rPr>
              <a:t>TM</a:t>
            </a:r>
            <a:r>
              <a:rPr lang="en-US" sz="800" baseline="0" dirty="0">
                <a:solidFill>
                  <a:srgbClr val="58595B"/>
                </a:solidFill>
                <a:latin typeface="+mn-lt"/>
              </a:rPr>
              <a:t>. All Rights Reserved.</a:t>
            </a:r>
            <a:endParaRPr lang="en-GB" sz="800" dirty="0">
              <a:solidFill>
                <a:srgbClr val="58595B"/>
              </a:solidFill>
              <a:latin typeface="+mn-lt"/>
            </a:endParaRPr>
          </a:p>
        </p:txBody>
      </p:sp>
    </p:spTree>
  </p:cSld>
  <p:clrMap bg1="lt1" tx1="dk1" bg2="lt2" tx2="dk2" accent1="accent1" accent2="accent2" accent3="accent3" accent4="accent4" accent5="accent5" accent6="accent6" hlink="hlink" folHlink="folHlink"/>
  <p:sldLayoutIdLst>
    <p:sldLayoutId id="2147483753" r:id="rId1"/>
    <p:sldLayoutId id="2147483745" r:id="rId2"/>
    <p:sldLayoutId id="2147483746" r:id="rId3"/>
    <p:sldLayoutId id="2147483754" r:id="rId4"/>
    <p:sldLayoutId id="2147483748" r:id="rId5"/>
    <p:sldLayoutId id="2147483749" r:id="rId6"/>
    <p:sldLayoutId id="2147483755" r:id="rId7"/>
    <p:sldLayoutId id="2147483751" r:id="rId8"/>
    <p:sldLayoutId id="2147483752" r:id="rId9"/>
    <p:sldLayoutId id="2147483763" r:id="rId10"/>
    <p:sldLayoutId id="2147483764" r:id="rId11"/>
    <p:sldLayoutId id="2147483762" r:id="rId12"/>
    <p:sldLayoutId id="2147483720" r:id="rId13"/>
    <p:sldLayoutId id="2147483761" r:id="rId14"/>
    <p:sldLayoutId id="2147483759" r:id="rId15"/>
    <p:sldLayoutId id="2147483722" r:id="rId16"/>
    <p:sldLayoutId id="2147483728" r:id="rId17"/>
    <p:sldLayoutId id="2147483730" r:id="rId18"/>
    <p:sldLayoutId id="2147483724" r:id="rId19"/>
    <p:sldLayoutId id="2147483731" r:id="rId20"/>
    <p:sldLayoutId id="2147483732" r:id="rId21"/>
    <p:sldLayoutId id="2147483733" r:id="rId22"/>
    <p:sldLayoutId id="2147483723" r:id="rId23"/>
    <p:sldLayoutId id="2147483725" r:id="rId24"/>
    <p:sldLayoutId id="2147483726" r:id="rId25"/>
    <p:sldLayoutId id="2147483765" r:id="rId26"/>
    <p:sldLayoutId id="2147483769" r:id="rId27"/>
  </p:sldLayoutIdLst>
  <p:hf hdr="0" dt="0"/>
  <p:txStyles>
    <p:titleStyle>
      <a:lvl1pPr algn="l" defTabSz="914400" rtl="0" eaLnBrk="1" latinLnBrk="0" hangingPunct="1">
        <a:spcBef>
          <a:spcPct val="0"/>
        </a:spcBef>
        <a:buNone/>
        <a:defRPr sz="2400" b="1" kern="1200" spc="0" baseline="0">
          <a:solidFill>
            <a:schemeClr val="accent1"/>
          </a:solidFill>
          <a:latin typeface="+mj-lt"/>
          <a:ea typeface="+mj-ea"/>
          <a:cs typeface="+mj-cs"/>
        </a:defRPr>
      </a:lvl1pPr>
    </p:titleStyle>
    <p:bodyStyle>
      <a:lvl1pPr marL="177800" indent="-177800" algn="l" defTabSz="914400" rtl="0" eaLnBrk="1" latinLnBrk="0" hangingPunct="1">
        <a:spcBef>
          <a:spcPts val="600"/>
        </a:spcBef>
        <a:spcAft>
          <a:spcPts val="400"/>
        </a:spcAft>
        <a:buClrTx/>
        <a:buSzPct val="90000"/>
        <a:buFont typeface="Arial" pitchFamily="34" charset="0"/>
        <a:buChar char="•"/>
        <a:defRPr lang="en-US" sz="1200" b="0" kern="1200" baseline="0" dirty="0" smtClean="0">
          <a:solidFill>
            <a:schemeClr val="tx1"/>
          </a:solidFill>
          <a:latin typeface="+mn-lt"/>
          <a:ea typeface="+mn-ea"/>
          <a:cs typeface="+mn-cs"/>
        </a:defRPr>
      </a:lvl1pPr>
      <a:lvl2pPr marL="355600" indent="-177800" algn="l" defTabSz="914400" rtl="0" eaLnBrk="1" latinLnBrk="0" hangingPunct="1">
        <a:spcBef>
          <a:spcPts val="0"/>
        </a:spcBef>
        <a:spcAft>
          <a:spcPts val="600"/>
        </a:spcAft>
        <a:buClrTx/>
        <a:buSzPct val="90000"/>
        <a:buFont typeface="Arial" pitchFamily="34" charset="0"/>
        <a:buChar char="•"/>
        <a:defRPr sz="1100" kern="1200" baseline="0">
          <a:solidFill>
            <a:schemeClr val="tx1"/>
          </a:solidFill>
          <a:latin typeface="+mn-lt"/>
          <a:ea typeface="+mn-ea"/>
          <a:cs typeface="+mn-cs"/>
        </a:defRPr>
      </a:lvl2pPr>
      <a:lvl3pPr marL="533400" indent="-179388" algn="l" defTabSz="914400" rtl="0" eaLnBrk="1" latinLnBrk="0" hangingPunct="1">
        <a:spcBef>
          <a:spcPts val="0"/>
        </a:spcBef>
        <a:spcAft>
          <a:spcPts val="600"/>
        </a:spcAft>
        <a:buClrTx/>
        <a:buSzPct val="90000"/>
        <a:buFont typeface="Arial" pitchFamily="34" charset="0"/>
        <a:buChar char="•"/>
        <a:defRPr sz="1100" kern="1200" baseline="0">
          <a:solidFill>
            <a:schemeClr val="tx1"/>
          </a:solidFill>
          <a:latin typeface="+mn-lt"/>
          <a:ea typeface="+mn-ea"/>
          <a:cs typeface="+mn-cs"/>
        </a:defRPr>
      </a:lvl3pPr>
      <a:lvl4pPr marL="727075" indent="-179388" algn="l" defTabSz="914400" rtl="0" eaLnBrk="1" latinLnBrk="0" hangingPunct="1">
        <a:spcBef>
          <a:spcPts val="0"/>
        </a:spcBef>
        <a:spcAft>
          <a:spcPts val="600"/>
        </a:spcAft>
        <a:buClrTx/>
        <a:buSzPct val="90000"/>
        <a:buFont typeface="Arial" pitchFamily="34" charset="0"/>
        <a:buChar char="•"/>
        <a:defRPr sz="1100" kern="1200" baseline="0">
          <a:solidFill>
            <a:schemeClr val="tx1"/>
          </a:solidFill>
          <a:latin typeface="+mn-lt"/>
          <a:ea typeface="+mn-ea"/>
          <a:cs typeface="+mn-cs"/>
        </a:defRPr>
      </a:lvl4pPr>
      <a:lvl5pPr marL="906463" indent="-179388" algn="l" defTabSz="914400" rtl="0" eaLnBrk="1" latinLnBrk="0" hangingPunct="1">
        <a:spcBef>
          <a:spcPts val="0"/>
        </a:spcBef>
        <a:spcAft>
          <a:spcPts val="600"/>
        </a:spcAft>
        <a:buClrTx/>
        <a:buSzPct val="90000"/>
        <a:buFont typeface="Arial" pitchFamily="34" charset="0"/>
        <a:buChar char="•"/>
        <a:defRPr sz="11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000" kern="1200">
          <a:solidFill>
            <a:schemeClr val="tx1"/>
          </a:solidFill>
          <a:latin typeface="+mn-lt"/>
          <a:ea typeface="+mn-ea"/>
          <a:cs typeface="+mn-cs"/>
        </a:defRPr>
      </a:lvl6pPr>
      <a:lvl7pPr marL="2743200" algn="l" defTabSz="914400" rtl="0" eaLnBrk="1" latinLnBrk="0" hangingPunct="1">
        <a:defRPr sz="1000" kern="1200">
          <a:solidFill>
            <a:schemeClr val="tx1"/>
          </a:solidFill>
          <a:latin typeface="+mn-lt"/>
          <a:ea typeface="+mn-ea"/>
          <a:cs typeface="+mn-cs"/>
        </a:defRPr>
      </a:lvl7pPr>
      <a:lvl8pPr marL="3200400" algn="l" defTabSz="914400" rtl="0" eaLnBrk="1" latinLnBrk="0" hangingPunct="1">
        <a:defRPr sz="1000" kern="1200">
          <a:solidFill>
            <a:schemeClr val="tx1"/>
          </a:solidFill>
          <a:latin typeface="+mn-lt"/>
          <a:ea typeface="+mn-ea"/>
          <a:cs typeface="+mn-cs"/>
        </a:defRPr>
      </a:lvl8pPr>
      <a:lvl9pPr marL="3657600" algn="l" defTabSz="914400"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u-RU" altLang="ru-RU" sz="2400" dirty="0">
                <a:solidFill>
                  <a:srgbClr val="00AB4E"/>
                </a:solidFill>
              </a:rPr>
              <a:t>Обзор среднесрочных тенденций на рынке нефти</a:t>
            </a:r>
          </a:p>
        </p:txBody>
      </p:sp>
      <p:sp>
        <p:nvSpPr>
          <p:cNvPr id="11" name="Text Placeholder 10"/>
          <p:cNvSpPr>
            <a:spLocks noGrp="1"/>
          </p:cNvSpPr>
          <p:nvPr>
            <p:ph type="body" sz="quarter" idx="14"/>
          </p:nvPr>
        </p:nvSpPr>
        <p:spPr/>
        <p:txBody>
          <a:bodyPr/>
          <a:lstStyle/>
          <a:p>
            <a:r>
              <a:rPr lang="en-US" dirty="0"/>
              <a:t>2</a:t>
            </a:r>
            <a:r>
              <a:rPr lang="ru-RU" dirty="0"/>
              <a:t>0</a:t>
            </a:r>
            <a:r>
              <a:rPr lang="en-US" dirty="0"/>
              <a:t> </a:t>
            </a:r>
            <a:r>
              <a:rPr lang="ru-RU" dirty="0"/>
              <a:t>сентября </a:t>
            </a:r>
            <a:r>
              <a:rPr lang="en-US" dirty="0"/>
              <a:t>2018</a:t>
            </a:r>
            <a:r>
              <a:rPr lang="ru-RU" dirty="0"/>
              <a:t>г</a:t>
            </a:r>
            <a:endParaRPr lang="en-US" dirty="0"/>
          </a:p>
        </p:txBody>
      </p:sp>
      <p:sp>
        <p:nvSpPr>
          <p:cNvPr id="6" name="Text Placeholder 5">
            <a:extLst>
              <a:ext uri="{FF2B5EF4-FFF2-40B4-BE49-F238E27FC236}">
                <a16:creationId xmlns:a16="http://schemas.microsoft.com/office/drawing/2014/main" id="{11262CA6-8185-4EF7-8620-8D66C057A3F6}"/>
              </a:ext>
            </a:extLst>
          </p:cNvPr>
          <p:cNvSpPr>
            <a:spLocks noGrp="1"/>
          </p:cNvSpPr>
          <p:nvPr>
            <p:ph type="body" sz="quarter" idx="16"/>
          </p:nvPr>
        </p:nvSpPr>
        <p:spPr/>
        <p:txBody>
          <a:bodyPr/>
          <a:lstStyle/>
          <a:p>
            <a:endParaRPr lang="ru-RU"/>
          </a:p>
        </p:txBody>
      </p:sp>
    </p:spTree>
    <p:extLst>
      <p:ext uri="{BB962C8B-B14F-4D97-AF65-F5344CB8AC3E}">
        <p14:creationId xmlns:p14="http://schemas.microsoft.com/office/powerpoint/2010/main" val="281851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2</a:t>
            </a:fld>
            <a:endParaRPr lang="en-US" sz="2000" dirty="0">
              <a:solidFill>
                <a:srgbClr val="58595B"/>
              </a:solidFill>
            </a:endParaRPr>
          </a:p>
        </p:txBody>
      </p:sp>
      <p:sp>
        <p:nvSpPr>
          <p:cNvPr id="2" name="Title 1"/>
          <p:cNvSpPr>
            <a:spLocks noGrp="1"/>
          </p:cNvSpPr>
          <p:nvPr>
            <p:ph type="title" idx="4294967295"/>
          </p:nvPr>
        </p:nvSpPr>
        <p:spPr>
          <a:xfrm>
            <a:off x="481013" y="503237"/>
            <a:ext cx="10953750" cy="792163"/>
          </a:xfrm>
        </p:spPr>
        <p:txBody>
          <a:bodyPr/>
          <a:lstStyle/>
          <a:p>
            <a:r>
              <a:rPr lang="ru-RU" dirty="0"/>
              <a:t>До конца десятилетия цена на нефть марки </a:t>
            </a:r>
            <a:r>
              <a:rPr lang="ru-RU" dirty="0" err="1"/>
              <a:t>Брент</a:t>
            </a:r>
            <a:r>
              <a:rPr lang="ru-RU" dirty="0"/>
              <a:t> имеет шансы вырасти до </a:t>
            </a:r>
            <a:r>
              <a:rPr lang="en-US" dirty="0"/>
              <a:t>$85 </a:t>
            </a:r>
            <a:r>
              <a:rPr lang="ru-RU" dirty="0"/>
              <a:t>и удержаться в диапазоне </a:t>
            </a:r>
            <a:r>
              <a:rPr lang="en-US" dirty="0"/>
              <a:t>$75-85</a:t>
            </a:r>
            <a:r>
              <a:rPr lang="ru-RU" dirty="0"/>
              <a:t> за баррель</a:t>
            </a:r>
            <a:endParaRPr lang="en-US" dirty="0"/>
          </a:p>
        </p:txBody>
      </p:sp>
      <p:sp>
        <p:nvSpPr>
          <p:cNvPr id="14" name="txtBoxSourceLine"/>
          <p:cNvSpPr txBox="1"/>
          <p:nvPr/>
        </p:nvSpPr>
        <p:spPr>
          <a:xfrm>
            <a:off x="393844" y="5987386"/>
            <a:ext cx="10289678" cy="308442"/>
          </a:xfrm>
          <a:prstGeom prst="rect">
            <a:avLst/>
          </a:prstGeom>
          <a:ln w="9525" cmpd="sng">
            <a:noFill/>
            <a:prstDash val="solid"/>
            <a:headEnd type="none" w="med" len="med"/>
            <a:tailEnd type="triangle" w="med" len="med"/>
          </a:ln>
        </p:spPr>
        <p:txBody>
          <a:bodyPr wrap="square" lIns="73152" bIns="73152"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en-US" sz="700" b="0" dirty="0">
              <a:solidFill>
                <a:srgbClr val="707C8A"/>
              </a:solidFill>
              <a:latin typeface="Arial"/>
              <a:cs typeface="Arial" pitchFamily="34" charset="0"/>
            </a:endParaRPr>
          </a:p>
          <a:p>
            <a:r>
              <a:rPr lang="en-US" sz="700" b="0" dirty="0">
                <a:latin typeface="Arial"/>
                <a:cs typeface="Arial" pitchFamily="34" charset="0"/>
              </a:rPr>
              <a:t>Source: IHS Markit, </a:t>
            </a:r>
            <a:r>
              <a:rPr lang="en-US" sz="700" dirty="0"/>
              <a:t>Argus Media Limited (historical)</a:t>
            </a:r>
          </a:p>
        </p:txBody>
      </p:sp>
      <p:graphicFrame>
        <p:nvGraphicFramePr>
          <p:cNvPr id="6" name="Table 5"/>
          <p:cNvGraphicFramePr>
            <a:graphicFrameLocks noGrp="1"/>
          </p:cNvGraphicFramePr>
          <p:nvPr>
            <p:extLst>
              <p:ext uri="{D42A27DB-BD31-4B8C-83A1-F6EECF244321}">
                <p14:modId xmlns:p14="http://schemas.microsoft.com/office/powerpoint/2010/main" val="689286950"/>
              </p:ext>
            </p:extLst>
          </p:nvPr>
        </p:nvGraphicFramePr>
        <p:xfrm>
          <a:off x="477836" y="5313235"/>
          <a:ext cx="10953751" cy="717985"/>
        </p:xfrm>
        <a:graphic>
          <a:graphicData uri="http://schemas.openxmlformats.org/drawingml/2006/table">
            <a:tbl>
              <a:tblPr/>
              <a:tblGrid>
                <a:gridCol w="781983">
                  <a:extLst>
                    <a:ext uri="{9D8B030D-6E8A-4147-A177-3AD203B41FA5}">
                      <a16:colId xmlns:a16="http://schemas.microsoft.com/office/drawing/2014/main" val="20000"/>
                    </a:ext>
                  </a:extLst>
                </a:gridCol>
                <a:gridCol w="719065">
                  <a:extLst>
                    <a:ext uri="{9D8B030D-6E8A-4147-A177-3AD203B41FA5}">
                      <a16:colId xmlns:a16="http://schemas.microsoft.com/office/drawing/2014/main" val="20001"/>
                    </a:ext>
                  </a:extLst>
                </a:gridCol>
                <a:gridCol w="707081">
                  <a:extLst>
                    <a:ext uri="{9D8B030D-6E8A-4147-A177-3AD203B41FA5}">
                      <a16:colId xmlns:a16="http://schemas.microsoft.com/office/drawing/2014/main" val="20002"/>
                    </a:ext>
                  </a:extLst>
                </a:gridCol>
                <a:gridCol w="755018">
                  <a:extLst>
                    <a:ext uri="{9D8B030D-6E8A-4147-A177-3AD203B41FA5}">
                      <a16:colId xmlns:a16="http://schemas.microsoft.com/office/drawing/2014/main" val="20003"/>
                    </a:ext>
                  </a:extLst>
                </a:gridCol>
                <a:gridCol w="755018">
                  <a:extLst>
                    <a:ext uri="{9D8B030D-6E8A-4147-A177-3AD203B41FA5}">
                      <a16:colId xmlns:a16="http://schemas.microsoft.com/office/drawing/2014/main" val="20004"/>
                    </a:ext>
                  </a:extLst>
                </a:gridCol>
                <a:gridCol w="755018">
                  <a:extLst>
                    <a:ext uri="{9D8B030D-6E8A-4147-A177-3AD203B41FA5}">
                      <a16:colId xmlns:a16="http://schemas.microsoft.com/office/drawing/2014/main" val="20005"/>
                    </a:ext>
                  </a:extLst>
                </a:gridCol>
                <a:gridCol w="755018">
                  <a:extLst>
                    <a:ext uri="{9D8B030D-6E8A-4147-A177-3AD203B41FA5}">
                      <a16:colId xmlns:a16="http://schemas.microsoft.com/office/drawing/2014/main" val="20006"/>
                    </a:ext>
                  </a:extLst>
                </a:gridCol>
                <a:gridCol w="755018">
                  <a:extLst>
                    <a:ext uri="{9D8B030D-6E8A-4147-A177-3AD203B41FA5}">
                      <a16:colId xmlns:a16="http://schemas.microsoft.com/office/drawing/2014/main" val="20007"/>
                    </a:ext>
                  </a:extLst>
                </a:gridCol>
                <a:gridCol w="710076">
                  <a:extLst>
                    <a:ext uri="{9D8B030D-6E8A-4147-A177-3AD203B41FA5}">
                      <a16:colId xmlns:a16="http://schemas.microsoft.com/office/drawing/2014/main" val="20008"/>
                    </a:ext>
                  </a:extLst>
                </a:gridCol>
                <a:gridCol w="710076">
                  <a:extLst>
                    <a:ext uri="{9D8B030D-6E8A-4147-A177-3AD203B41FA5}">
                      <a16:colId xmlns:a16="http://schemas.microsoft.com/office/drawing/2014/main" val="20009"/>
                    </a:ext>
                  </a:extLst>
                </a:gridCol>
                <a:gridCol w="710076">
                  <a:extLst>
                    <a:ext uri="{9D8B030D-6E8A-4147-A177-3AD203B41FA5}">
                      <a16:colId xmlns:a16="http://schemas.microsoft.com/office/drawing/2014/main" val="20010"/>
                    </a:ext>
                  </a:extLst>
                </a:gridCol>
                <a:gridCol w="710076">
                  <a:extLst>
                    <a:ext uri="{9D8B030D-6E8A-4147-A177-3AD203B41FA5}">
                      <a16:colId xmlns:a16="http://schemas.microsoft.com/office/drawing/2014/main" val="20011"/>
                    </a:ext>
                  </a:extLst>
                </a:gridCol>
                <a:gridCol w="710076">
                  <a:extLst>
                    <a:ext uri="{9D8B030D-6E8A-4147-A177-3AD203B41FA5}">
                      <a16:colId xmlns:a16="http://schemas.microsoft.com/office/drawing/2014/main" val="20012"/>
                    </a:ext>
                  </a:extLst>
                </a:gridCol>
                <a:gridCol w="710076">
                  <a:extLst>
                    <a:ext uri="{9D8B030D-6E8A-4147-A177-3AD203B41FA5}">
                      <a16:colId xmlns:a16="http://schemas.microsoft.com/office/drawing/2014/main" val="20013"/>
                    </a:ext>
                  </a:extLst>
                </a:gridCol>
                <a:gridCol w="710076">
                  <a:extLst>
                    <a:ext uri="{9D8B030D-6E8A-4147-A177-3AD203B41FA5}">
                      <a16:colId xmlns:a16="http://schemas.microsoft.com/office/drawing/2014/main" val="20014"/>
                    </a:ext>
                  </a:extLst>
                </a:gridCol>
              </a:tblGrid>
              <a:tr h="227757">
                <a:tc gridSpan="9">
                  <a:txBody>
                    <a:bodyPr/>
                    <a:lstStyle/>
                    <a:p>
                      <a:pPr algn="l" rtl="0" fontAlgn="ctr"/>
                      <a:r>
                        <a:rPr lang="ru-RU" sz="1000" b="1" i="0" u="none" strike="noStrike" dirty="0">
                          <a:solidFill>
                            <a:srgbClr val="FFFFFF"/>
                          </a:solidFill>
                          <a:effectLst/>
                          <a:latin typeface="Arial"/>
                        </a:rPr>
                        <a:t>Прогноз цен</a:t>
                      </a:r>
                      <a:endParaRPr lang="en-US" sz="1000" b="1" i="0" u="none" strike="noStrike" dirty="0">
                        <a:solidFill>
                          <a:srgbClr val="FFFFFF"/>
                        </a:solidFill>
                        <a:effectLst/>
                        <a:latin typeface="Arial"/>
                      </a:endParaRP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tc>
                  <a:txBody>
                    <a:bodyPr/>
                    <a:lstStyle/>
                    <a:p>
                      <a:pPr algn="ctr" fontAlgn="ctr"/>
                      <a:r>
                        <a:rPr lang="en-US" sz="1000" b="0" i="0" u="none" strike="noStrike" dirty="0">
                          <a:solidFill>
                            <a:srgbClr val="000000"/>
                          </a:solidFill>
                          <a:effectLst/>
                          <a:latin typeface="Arial"/>
                        </a:rPr>
                        <a:t> </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8080"/>
                    </a:solidFill>
                  </a:tcPr>
                </a:tc>
                <a:extLst>
                  <a:ext uri="{0D108BD9-81ED-4DB2-BD59-A6C34878D82A}">
                    <a16:rowId xmlns:a16="http://schemas.microsoft.com/office/drawing/2014/main" val="10000"/>
                  </a:ext>
                </a:extLst>
              </a:tr>
              <a:tr h="163005">
                <a:tc>
                  <a:txBody>
                    <a:bodyPr/>
                    <a:lstStyle/>
                    <a:p>
                      <a:pPr algn="l" rtl="0" fontAlgn="t"/>
                      <a:r>
                        <a:rPr lang="en-US" sz="1000" b="1" i="0" u="none" strike="noStrike" dirty="0">
                          <a:solidFill>
                            <a:srgbClr val="000000"/>
                          </a:solidFill>
                          <a:effectLst/>
                          <a:latin typeface="Arial"/>
                        </a:rPr>
                        <a:t> </a:t>
                      </a:r>
                    </a:p>
                  </a:txBody>
                  <a:tcPr marL="0" marR="0" marT="0" marB="0">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3Q 2016</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4Q 2016</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1Q 2017</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2Q 2017</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3Q 2017</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tcPr>
                </a:tc>
                <a:tc>
                  <a:txBody>
                    <a:bodyPr/>
                    <a:lstStyle/>
                    <a:p>
                      <a:pPr algn="ctr" rtl="0" fontAlgn="ctr"/>
                      <a:r>
                        <a:rPr lang="en-US" sz="1050" b="1" i="0" u="none" strike="noStrike" dirty="0">
                          <a:solidFill>
                            <a:srgbClr val="000000"/>
                          </a:solidFill>
                          <a:effectLst/>
                          <a:latin typeface="Arial" panose="020B0604020202020204" pitchFamily="34" charset="0"/>
                        </a:rPr>
                        <a:t>4Q 2017</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noFill/>
                  </a:tcPr>
                </a:tc>
                <a:tc>
                  <a:txBody>
                    <a:bodyPr/>
                    <a:lstStyle/>
                    <a:p>
                      <a:pPr algn="ctr" rtl="0" fontAlgn="ctr"/>
                      <a:r>
                        <a:rPr lang="en-US" sz="1050" b="1" i="0" u="none" strike="noStrike" dirty="0">
                          <a:solidFill>
                            <a:srgbClr val="000000"/>
                          </a:solidFill>
                          <a:effectLst/>
                          <a:latin typeface="Arial" panose="020B0604020202020204" pitchFamily="34" charset="0"/>
                        </a:rPr>
                        <a:t>1Q 2018</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solidFill>
                  </a:tcPr>
                </a:tc>
                <a:tc>
                  <a:txBody>
                    <a:bodyPr/>
                    <a:lstStyle/>
                    <a:p>
                      <a:pPr algn="ctr" rtl="0" fontAlgn="ctr"/>
                      <a:r>
                        <a:rPr lang="en-US" sz="1050" b="1" i="0" u="none" strike="noStrike" dirty="0">
                          <a:solidFill>
                            <a:srgbClr val="000000"/>
                          </a:solidFill>
                          <a:effectLst/>
                          <a:latin typeface="Arial" panose="020B0604020202020204" pitchFamily="34" charset="0"/>
                        </a:rPr>
                        <a:t>2Q 2018</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solidFill>
                  </a:tcPr>
                </a:tc>
                <a:tc>
                  <a:txBody>
                    <a:bodyPr/>
                    <a:lstStyle/>
                    <a:p>
                      <a:pPr algn="ctr" rtl="0" fontAlgn="ctr"/>
                      <a:r>
                        <a:rPr lang="en-US" sz="1050" b="1" i="0" u="none" strike="noStrike" dirty="0">
                          <a:solidFill>
                            <a:srgbClr val="000000"/>
                          </a:solidFill>
                          <a:effectLst/>
                          <a:latin typeface="Arial" panose="020B0604020202020204" pitchFamily="34" charset="0"/>
                        </a:rPr>
                        <a:t>3Q 2018</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tc>
                  <a:txBody>
                    <a:bodyPr/>
                    <a:lstStyle/>
                    <a:p>
                      <a:pPr algn="ctr" rtl="0" fontAlgn="ctr"/>
                      <a:r>
                        <a:rPr lang="en-US" sz="1050" b="1" i="0" u="none" strike="noStrike" dirty="0">
                          <a:solidFill>
                            <a:srgbClr val="000000"/>
                          </a:solidFill>
                          <a:effectLst/>
                          <a:latin typeface="Arial" panose="020B0604020202020204" pitchFamily="34" charset="0"/>
                        </a:rPr>
                        <a:t>4Q 2018</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tc>
                  <a:txBody>
                    <a:bodyPr/>
                    <a:lstStyle/>
                    <a:p>
                      <a:pPr algn="ctr" rtl="0" fontAlgn="ctr"/>
                      <a:r>
                        <a:rPr lang="en-US" sz="1050" b="1" i="0" u="none" strike="noStrike" dirty="0">
                          <a:solidFill>
                            <a:srgbClr val="000000"/>
                          </a:solidFill>
                          <a:effectLst/>
                          <a:latin typeface="Arial" panose="020B0604020202020204" pitchFamily="34" charset="0"/>
                        </a:rPr>
                        <a:t>1Q 2019</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tc>
                  <a:txBody>
                    <a:bodyPr/>
                    <a:lstStyle/>
                    <a:p>
                      <a:pPr algn="ctr" rtl="0" fontAlgn="ctr"/>
                      <a:r>
                        <a:rPr lang="en-US" sz="1050" b="1" i="0" u="none" strike="noStrike" dirty="0">
                          <a:solidFill>
                            <a:srgbClr val="000000"/>
                          </a:solidFill>
                          <a:effectLst/>
                          <a:latin typeface="Arial" panose="020B0604020202020204" pitchFamily="34" charset="0"/>
                        </a:rPr>
                        <a:t>2Q 2019</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tc>
                  <a:txBody>
                    <a:bodyPr/>
                    <a:lstStyle/>
                    <a:p>
                      <a:pPr algn="ctr" rtl="0" fontAlgn="ctr"/>
                      <a:r>
                        <a:rPr lang="en-US" sz="1050" b="1" i="0" u="none" strike="noStrike" dirty="0">
                          <a:solidFill>
                            <a:srgbClr val="000000"/>
                          </a:solidFill>
                          <a:effectLst/>
                          <a:latin typeface="Arial" panose="020B0604020202020204" pitchFamily="34" charset="0"/>
                        </a:rPr>
                        <a:t>3Q 2019</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tc>
                  <a:txBody>
                    <a:bodyPr/>
                    <a:lstStyle/>
                    <a:p>
                      <a:pPr algn="ctr" rtl="0" fontAlgn="ctr"/>
                      <a:r>
                        <a:rPr lang="en-US" sz="1050" b="1" i="0" u="none" strike="noStrike" dirty="0">
                          <a:solidFill>
                            <a:srgbClr val="000000"/>
                          </a:solidFill>
                          <a:effectLst/>
                          <a:latin typeface="Arial" panose="020B0604020202020204" pitchFamily="34" charset="0"/>
                        </a:rPr>
                        <a:t>4Q 2019</a:t>
                      </a:r>
                    </a:p>
                  </a:txBody>
                  <a:tcPr marL="9525" marR="9525" marT="9525" marB="0" anchor="ctr">
                    <a:lnL>
                      <a:noFill/>
                    </a:lnL>
                    <a:lnR>
                      <a:noFill/>
                    </a:lnR>
                    <a:lnT w="19050" cap="flat" cmpd="sng" algn="ctr">
                      <a:solidFill>
                        <a:srgbClr val="FFFFFF"/>
                      </a:solidFill>
                      <a:prstDash val="solid"/>
                      <a:round/>
                      <a:headEnd type="none" w="med" len="med"/>
                      <a:tailEnd type="none" w="med" len="med"/>
                    </a:lnT>
                    <a:lnB w="12700" cap="flat" cmpd="sng" algn="ctr">
                      <a:solidFill>
                        <a:srgbClr val="707C8A"/>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63005">
                <a:tc>
                  <a:txBody>
                    <a:bodyPr/>
                    <a:lstStyle/>
                    <a:p>
                      <a:pPr algn="l" rtl="0" fontAlgn="ctr"/>
                      <a:r>
                        <a:rPr lang="en-US" sz="1000" b="1" i="0" u="none" strike="noStrike" dirty="0">
                          <a:solidFill>
                            <a:srgbClr val="000000"/>
                          </a:solidFill>
                          <a:effectLst/>
                          <a:latin typeface="Arial"/>
                        </a:rPr>
                        <a:t>Dated Brent</a:t>
                      </a:r>
                    </a:p>
                  </a:txBody>
                  <a:tcPr marL="0" marR="0" marT="0"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$45.80</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$49.35</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$53.66</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$49.58</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$52.07</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tcPr>
                </a:tc>
                <a:tc>
                  <a:txBody>
                    <a:bodyPr/>
                    <a:lstStyle/>
                    <a:p>
                      <a:pPr algn="ctr" rtl="0" fontAlgn="ctr"/>
                      <a:r>
                        <a:rPr lang="en-US" sz="900" b="0" i="0" u="none" strike="noStrike" dirty="0">
                          <a:solidFill>
                            <a:srgbClr val="000000"/>
                          </a:solidFill>
                          <a:effectLst/>
                          <a:latin typeface="Arial"/>
                        </a:rPr>
                        <a:t>$61.22</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noFill/>
                  </a:tcPr>
                </a:tc>
                <a:tc>
                  <a:txBody>
                    <a:bodyPr/>
                    <a:lstStyle/>
                    <a:p>
                      <a:pPr algn="ctr" rtl="0" fontAlgn="ctr"/>
                      <a:r>
                        <a:rPr lang="en-US" sz="900" b="0" i="0" u="none" strike="noStrike" dirty="0">
                          <a:solidFill>
                            <a:srgbClr val="000000"/>
                          </a:solidFill>
                          <a:effectLst/>
                          <a:latin typeface="Arial"/>
                        </a:rPr>
                        <a:t>$66.79</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solidFill>
                  </a:tcPr>
                </a:tc>
                <a:tc>
                  <a:txBody>
                    <a:bodyPr/>
                    <a:lstStyle/>
                    <a:p>
                      <a:pPr algn="ctr" rtl="0" fontAlgn="ctr"/>
                      <a:r>
                        <a:rPr lang="en-US" sz="900" b="0" i="0" u="none" strike="noStrike" dirty="0">
                          <a:solidFill>
                            <a:srgbClr val="000000"/>
                          </a:solidFill>
                          <a:effectLst/>
                          <a:latin typeface="Arial"/>
                        </a:rPr>
                        <a:t>$74.36</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solidFill>
                  </a:tcPr>
                </a:tc>
                <a:tc>
                  <a:txBody>
                    <a:bodyPr/>
                    <a:lstStyle/>
                    <a:p>
                      <a:pPr algn="ctr" rtl="0" fontAlgn="ctr"/>
                      <a:r>
                        <a:rPr lang="en-US" sz="900" b="0" i="0" u="none" strike="noStrike" dirty="0">
                          <a:solidFill>
                            <a:srgbClr val="000000"/>
                          </a:solidFill>
                          <a:effectLst/>
                          <a:latin typeface="Arial"/>
                        </a:rPr>
                        <a:t>$74.63</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$77.97</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$83.34</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$81.87</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$77.98</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$79.28</a:t>
                      </a:r>
                    </a:p>
                  </a:txBody>
                  <a:tcPr marL="9525" marR="9525" marT="9525" marB="0" anchor="ctr">
                    <a:lnL>
                      <a:noFill/>
                    </a:lnL>
                    <a:lnR>
                      <a:noFill/>
                    </a:lnR>
                    <a:lnT w="12700" cap="flat" cmpd="sng" algn="ctr">
                      <a:solidFill>
                        <a:srgbClr val="707C8A"/>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02"/>
                  </a:ext>
                </a:extLst>
              </a:tr>
              <a:tr h="157678">
                <a:tc>
                  <a:txBody>
                    <a:bodyPr/>
                    <a:lstStyle/>
                    <a:p>
                      <a:pPr algn="l" rtl="0" fontAlgn="ctr"/>
                      <a:r>
                        <a:rPr lang="en-US" sz="1000" b="1" i="0" u="none" strike="noStrike" dirty="0">
                          <a:solidFill>
                            <a:srgbClr val="000000"/>
                          </a:solidFill>
                          <a:effectLst/>
                          <a:latin typeface="Arial"/>
                        </a:rPr>
                        <a:t>WTI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$44.88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$49.23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$51.70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$48.11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$48.16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a:rPr>
                        <a:t>$55.23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a:rPr>
                        <a:t>$62.89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900" b="0" i="0" u="none" strike="noStrike" dirty="0">
                          <a:solidFill>
                            <a:srgbClr val="000000"/>
                          </a:solidFill>
                          <a:effectLst/>
                          <a:latin typeface="Arial"/>
                        </a:rPr>
                        <a:t>$68.03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900" b="0" i="0" u="none" strike="noStrike" dirty="0">
                          <a:solidFill>
                            <a:srgbClr val="000000"/>
                          </a:solidFill>
                          <a:effectLst/>
                          <a:latin typeface="Arial"/>
                        </a:rPr>
                        <a:t>$69.12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$67.87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$71.79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$70.21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$68.04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900" b="0" i="0" u="none" strike="noStrike" dirty="0">
                          <a:solidFill>
                            <a:srgbClr val="000000"/>
                          </a:solidFill>
                          <a:effectLst/>
                          <a:latin typeface="Arial"/>
                        </a:rPr>
                        <a:t>$73.00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24567522"/>
              </p:ext>
            </p:extLst>
          </p:nvPr>
        </p:nvGraphicFramePr>
        <p:xfrm>
          <a:off x="7258231" y="1314556"/>
          <a:ext cx="4191000" cy="3916217"/>
        </p:xfrm>
        <a:graphic>
          <a:graphicData uri="http://schemas.openxmlformats.org/drawingml/2006/table">
            <a:tbl>
              <a:tblPr/>
              <a:tblGrid>
                <a:gridCol w="4191000">
                  <a:extLst>
                    <a:ext uri="{9D8B030D-6E8A-4147-A177-3AD203B41FA5}">
                      <a16:colId xmlns:a16="http://schemas.microsoft.com/office/drawing/2014/main" val="20000"/>
                    </a:ext>
                  </a:extLst>
                </a:gridCol>
              </a:tblGrid>
              <a:tr h="219041">
                <a:tc>
                  <a:txBody>
                    <a:bodyPr/>
                    <a:lstStyle/>
                    <a:p>
                      <a:pPr algn="ctr" fontAlgn="b"/>
                      <a:endParaRPr lang="en-US" sz="1400" b="0" i="0" u="none" strike="noStrike" dirty="0">
                        <a:solidFill>
                          <a:schemeClr val="tx1"/>
                        </a:solidFill>
                        <a:effectLst/>
                        <a:latin typeface="Arial"/>
                      </a:endParaRPr>
                    </a:p>
                  </a:txBody>
                  <a:tcPr marL="0" marR="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10000"/>
                  </a:ext>
                </a:extLst>
              </a:tr>
              <a:tr h="3697176">
                <a:tc>
                  <a:txBody>
                    <a:bodyPr/>
                    <a:lstStyle/>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ru-RU" sz="1150" b="1" dirty="0"/>
                        <a:t>Мировой спрос </a:t>
                      </a:r>
                      <a:r>
                        <a:rPr lang="ru-RU" sz="1150" b="0" dirty="0"/>
                        <a:t>остается высоким на уровне </a:t>
                      </a:r>
                      <a:r>
                        <a:rPr lang="en-US" sz="1150" b="0" baseline="0" dirty="0"/>
                        <a:t>1</a:t>
                      </a:r>
                      <a:r>
                        <a:rPr lang="ru-RU" sz="1150" b="0" baseline="0" dirty="0"/>
                        <a:t>,</a:t>
                      </a:r>
                      <a:r>
                        <a:rPr lang="en-US" sz="1150" b="0" baseline="0" dirty="0"/>
                        <a:t>6 </a:t>
                      </a:r>
                      <a:r>
                        <a:rPr lang="ru-RU" sz="1150" b="0" baseline="0" dirty="0"/>
                        <a:t>млн б</a:t>
                      </a:r>
                      <a:r>
                        <a:rPr lang="en-US" sz="1150" b="0" baseline="0" dirty="0"/>
                        <a:t>/</a:t>
                      </a:r>
                      <a:r>
                        <a:rPr lang="ru-RU" sz="1150" b="0" baseline="0" dirty="0"/>
                        <a:t>сутки в 2018 и </a:t>
                      </a:r>
                      <a:r>
                        <a:rPr lang="en-US" sz="1150" b="0" baseline="0" dirty="0"/>
                        <a:t>1</a:t>
                      </a:r>
                      <a:r>
                        <a:rPr lang="ru-RU" sz="1150" b="0" baseline="0" dirty="0"/>
                        <a:t>,5</a:t>
                      </a:r>
                      <a:r>
                        <a:rPr lang="en-US" sz="1150" b="0" baseline="0" dirty="0"/>
                        <a:t> </a:t>
                      </a:r>
                      <a:r>
                        <a:rPr lang="ru-RU" sz="1150" b="0" baseline="0" dirty="0"/>
                        <a:t>млн б</a:t>
                      </a:r>
                      <a:r>
                        <a:rPr lang="en-US" sz="1150" b="0" baseline="0" dirty="0"/>
                        <a:t>/</a:t>
                      </a:r>
                      <a:r>
                        <a:rPr lang="ru-RU" sz="1150" b="0" baseline="0" dirty="0"/>
                        <a:t>сутки в 2019</a:t>
                      </a:r>
                      <a:endParaRPr lang="en-US" sz="1150" b="0" baseline="0" dirty="0"/>
                    </a:p>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US" sz="1150" b="0" i="0" u="none" strike="noStrike" baseline="0" dirty="0">
                        <a:solidFill>
                          <a:schemeClr val="tx1"/>
                        </a:solidFill>
                        <a:effectLst/>
                        <a:latin typeface="+mn-lt"/>
                      </a:endParaRPr>
                    </a:p>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ru-RU" sz="1150" b="1" kern="1200" dirty="0">
                          <a:solidFill>
                            <a:schemeClr val="tx1"/>
                          </a:solidFill>
                          <a:latin typeface="+mn-lt"/>
                          <a:ea typeface="+mn-ea"/>
                          <a:cs typeface="+mn-cs"/>
                        </a:rPr>
                        <a:t>Добыча в Иране и Венесуэле: </a:t>
                      </a:r>
                      <a:r>
                        <a:rPr lang="ru-RU" sz="1150" b="0" kern="1200" dirty="0">
                          <a:solidFill>
                            <a:schemeClr val="tx1"/>
                          </a:solidFill>
                          <a:latin typeface="+mn-lt"/>
                          <a:ea typeface="+mn-ea"/>
                          <a:cs typeface="+mn-cs"/>
                        </a:rPr>
                        <a:t>жесткие санкции со стороны США приведут к падению экспорта Ирана на 1 млн б</a:t>
                      </a:r>
                      <a:r>
                        <a:rPr lang="en-US" sz="1150" b="0" kern="1200" dirty="0">
                          <a:solidFill>
                            <a:schemeClr val="tx1"/>
                          </a:solidFill>
                          <a:latin typeface="+mn-lt"/>
                          <a:ea typeface="+mn-ea"/>
                          <a:cs typeface="+mn-cs"/>
                        </a:rPr>
                        <a:t>/</a:t>
                      </a:r>
                      <a:r>
                        <a:rPr lang="ru-RU" sz="1150" b="0" kern="1200" dirty="0">
                          <a:solidFill>
                            <a:schemeClr val="tx1"/>
                          </a:solidFill>
                          <a:latin typeface="+mn-lt"/>
                          <a:ea typeface="+mn-ea"/>
                          <a:cs typeface="+mn-cs"/>
                        </a:rPr>
                        <a:t>сутки </a:t>
                      </a:r>
                      <a:r>
                        <a:rPr lang="en-US" sz="1150" b="0" kern="1200" dirty="0">
                          <a:solidFill>
                            <a:schemeClr val="tx1"/>
                          </a:solidFill>
                          <a:latin typeface="+mn-lt"/>
                          <a:ea typeface="+mn-ea"/>
                          <a:cs typeface="+mn-cs"/>
                        </a:rPr>
                        <a:t>(2</a:t>
                      </a:r>
                      <a:r>
                        <a:rPr lang="ru-RU" sz="1150" b="0" kern="1200" dirty="0">
                          <a:solidFill>
                            <a:schemeClr val="tx1"/>
                          </a:solidFill>
                          <a:latin typeface="+mn-lt"/>
                          <a:ea typeface="+mn-ea"/>
                          <a:cs typeface="+mn-cs"/>
                        </a:rPr>
                        <a:t>кв2018-1кв2019</a:t>
                      </a:r>
                      <a:r>
                        <a:rPr lang="en-US" sz="1150" b="0" kern="1200" dirty="0">
                          <a:solidFill>
                            <a:schemeClr val="tx1"/>
                          </a:solidFill>
                          <a:latin typeface="+mn-lt"/>
                          <a:ea typeface="+mn-ea"/>
                          <a:cs typeface="+mn-cs"/>
                        </a:rPr>
                        <a:t>)</a:t>
                      </a:r>
                      <a:r>
                        <a:rPr lang="ru-RU" sz="1150" b="0" kern="1200" dirty="0">
                          <a:solidFill>
                            <a:schemeClr val="tx1"/>
                          </a:solidFill>
                          <a:latin typeface="+mn-lt"/>
                          <a:ea typeface="+mn-ea"/>
                          <a:cs typeface="+mn-cs"/>
                        </a:rPr>
                        <a:t>, а добыча нефти в Венесуэле сократиться еще на 300 тыс. б</a:t>
                      </a:r>
                      <a:r>
                        <a:rPr lang="en-US" sz="1150" b="0" kern="1200" dirty="0">
                          <a:solidFill>
                            <a:schemeClr val="tx1"/>
                          </a:solidFill>
                          <a:latin typeface="+mn-lt"/>
                          <a:ea typeface="+mn-ea"/>
                          <a:cs typeface="+mn-cs"/>
                        </a:rPr>
                        <a:t>/</a:t>
                      </a:r>
                      <a:r>
                        <a:rPr lang="ru-RU" sz="1150" b="0" kern="1200" dirty="0">
                          <a:solidFill>
                            <a:schemeClr val="tx1"/>
                          </a:solidFill>
                          <a:latin typeface="+mn-lt"/>
                          <a:ea typeface="+mn-ea"/>
                          <a:cs typeface="+mn-cs"/>
                        </a:rPr>
                        <a:t>сутки до конца 2018 из-за политико-экономических неурядиц</a:t>
                      </a:r>
                    </a:p>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ru-RU" sz="1150" b="0" kern="1200" dirty="0">
                        <a:solidFill>
                          <a:schemeClr val="tx1"/>
                        </a:solidFill>
                        <a:latin typeface="+mn-lt"/>
                        <a:ea typeface="+mn-ea"/>
                        <a:cs typeface="+mn-cs"/>
                      </a:endParaRPr>
                    </a:p>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ru-RU" sz="1150" b="1" kern="1200" dirty="0">
                          <a:solidFill>
                            <a:schemeClr val="tx1"/>
                          </a:solidFill>
                          <a:latin typeface="+mn-lt"/>
                          <a:ea typeface="+mn-ea"/>
                          <a:cs typeface="+mn-cs"/>
                        </a:rPr>
                        <a:t>Добычи и свободные мощности Саудовской Аравии, Кувейта и ОАЭ</a:t>
                      </a:r>
                      <a:r>
                        <a:rPr lang="ru-RU" sz="1150" b="0" kern="1200" dirty="0">
                          <a:solidFill>
                            <a:schemeClr val="tx1"/>
                          </a:solidFill>
                          <a:latin typeface="+mn-lt"/>
                          <a:ea typeface="+mn-ea"/>
                          <a:cs typeface="+mn-cs"/>
                        </a:rPr>
                        <a:t>: добыча вырастет на 300 тыс. б</a:t>
                      </a:r>
                      <a:r>
                        <a:rPr lang="en-US" sz="1150" b="0" kern="1200" dirty="0">
                          <a:solidFill>
                            <a:schemeClr val="tx1"/>
                          </a:solidFill>
                          <a:latin typeface="+mn-lt"/>
                          <a:ea typeface="+mn-ea"/>
                          <a:cs typeface="+mn-cs"/>
                        </a:rPr>
                        <a:t>/</a:t>
                      </a:r>
                      <a:r>
                        <a:rPr lang="ru-RU" sz="1150" b="0" kern="1200" dirty="0">
                          <a:solidFill>
                            <a:schemeClr val="tx1"/>
                          </a:solidFill>
                          <a:latin typeface="+mn-lt"/>
                          <a:ea typeface="+mn-ea"/>
                          <a:cs typeface="+mn-cs"/>
                        </a:rPr>
                        <a:t>сутки до конца 2018, а свободные мощности упадут ниже 1,8 млн. б</a:t>
                      </a:r>
                      <a:r>
                        <a:rPr lang="en-US" sz="1150" b="0" kern="1200" dirty="0">
                          <a:solidFill>
                            <a:schemeClr val="tx1"/>
                          </a:solidFill>
                          <a:latin typeface="+mn-lt"/>
                          <a:ea typeface="+mn-ea"/>
                          <a:cs typeface="+mn-cs"/>
                        </a:rPr>
                        <a:t>/</a:t>
                      </a:r>
                      <a:r>
                        <a:rPr lang="ru-RU" sz="1150" b="0" kern="1200" dirty="0">
                          <a:solidFill>
                            <a:schemeClr val="tx1"/>
                          </a:solidFill>
                          <a:latin typeface="+mn-lt"/>
                          <a:ea typeface="+mn-ea"/>
                          <a:cs typeface="+mn-cs"/>
                        </a:rPr>
                        <a:t>сутки</a:t>
                      </a:r>
                      <a:endParaRPr lang="en-US" sz="1150" b="1" kern="1200" dirty="0">
                        <a:solidFill>
                          <a:schemeClr val="tx1"/>
                        </a:solidFill>
                        <a:latin typeface="+mn-lt"/>
                        <a:ea typeface="+mn-ea"/>
                        <a:cs typeface="+mn-cs"/>
                      </a:endParaRPr>
                    </a:p>
                    <a:p>
                      <a:pPr marL="285750"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US" sz="1150" b="1" kern="1200" dirty="0">
                        <a:solidFill>
                          <a:schemeClr val="tx1"/>
                        </a:solidFill>
                        <a:latin typeface="+mn-lt"/>
                        <a:ea typeface="+mn-ea"/>
                        <a:cs typeface="+mn-cs"/>
                      </a:endParaRPr>
                    </a:p>
                    <a:p>
                      <a:pPr marL="288925" marR="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ru-RU" sz="1150" b="1" i="0" u="none" strike="noStrike" baseline="0" dirty="0">
                          <a:solidFill>
                            <a:schemeClr val="tx1"/>
                          </a:solidFill>
                          <a:effectLst/>
                          <a:latin typeface="+mn-lt"/>
                        </a:rPr>
                        <a:t>Добыча нефти в США: </a:t>
                      </a:r>
                      <a:r>
                        <a:rPr lang="ru-RU" sz="1150" b="0" i="0" u="none" strike="noStrike" baseline="0" dirty="0">
                          <a:solidFill>
                            <a:schemeClr val="tx1"/>
                          </a:solidFill>
                          <a:effectLst/>
                          <a:latin typeface="+mn-lt"/>
                        </a:rPr>
                        <a:t>производство вырастет на </a:t>
                      </a:r>
                      <a:r>
                        <a:rPr lang="en-US" sz="1150" b="0" i="0" u="none" strike="noStrike" baseline="0" dirty="0">
                          <a:solidFill>
                            <a:schemeClr val="tx1"/>
                          </a:solidFill>
                          <a:effectLst/>
                          <a:latin typeface="+mn-lt"/>
                        </a:rPr>
                        <a:t>1</a:t>
                      </a:r>
                      <a:r>
                        <a:rPr lang="ru-RU" sz="1150" b="0" i="0" u="none" strike="noStrike" baseline="0" dirty="0">
                          <a:solidFill>
                            <a:schemeClr val="tx1"/>
                          </a:solidFill>
                          <a:effectLst/>
                          <a:latin typeface="+mn-lt"/>
                        </a:rPr>
                        <a:t>,</a:t>
                      </a:r>
                      <a:r>
                        <a:rPr lang="en-US" sz="1150" b="0" i="0" u="none" strike="noStrike" baseline="0" dirty="0">
                          <a:solidFill>
                            <a:schemeClr val="tx1"/>
                          </a:solidFill>
                          <a:effectLst/>
                          <a:latin typeface="+mn-lt"/>
                        </a:rPr>
                        <a:t>3 </a:t>
                      </a:r>
                      <a:r>
                        <a:rPr lang="ru-RU" sz="1150" b="0" i="0" u="none" strike="noStrike" baseline="0" dirty="0">
                          <a:solidFill>
                            <a:schemeClr val="tx1"/>
                          </a:solidFill>
                          <a:effectLst/>
                          <a:latin typeface="+mn-lt"/>
                        </a:rPr>
                        <a:t>млн б</a:t>
                      </a:r>
                      <a:r>
                        <a:rPr lang="en-US" sz="1150" b="0" i="0" u="none" strike="noStrike" baseline="0" dirty="0">
                          <a:solidFill>
                            <a:schemeClr val="tx1"/>
                          </a:solidFill>
                          <a:effectLst/>
                          <a:latin typeface="+mn-lt"/>
                        </a:rPr>
                        <a:t>/</a:t>
                      </a:r>
                      <a:r>
                        <a:rPr lang="ru-RU" sz="1150" b="0" i="0" u="none" strike="noStrike" baseline="0" dirty="0">
                          <a:solidFill>
                            <a:schemeClr val="tx1"/>
                          </a:solidFill>
                          <a:effectLst/>
                          <a:latin typeface="+mn-lt"/>
                        </a:rPr>
                        <a:t>сутки в 2018 и на 1 млн б</a:t>
                      </a:r>
                      <a:r>
                        <a:rPr lang="en-US" sz="1150" b="0" i="0" u="none" strike="noStrike" baseline="0" dirty="0">
                          <a:solidFill>
                            <a:schemeClr val="tx1"/>
                          </a:solidFill>
                          <a:effectLst/>
                          <a:latin typeface="+mn-lt"/>
                        </a:rPr>
                        <a:t>/</a:t>
                      </a:r>
                      <a:r>
                        <a:rPr lang="ru-RU" sz="1150" b="0" i="0" u="none" strike="noStrike" baseline="0" dirty="0">
                          <a:solidFill>
                            <a:schemeClr val="tx1"/>
                          </a:solidFill>
                          <a:effectLst/>
                          <a:latin typeface="+mn-lt"/>
                        </a:rPr>
                        <a:t>сутки в 2019. Не смотря на логистические ограничения экспорта из Пермского бассейна, цены основных зон добычи будут находиться существенно выше цен безубыточности</a:t>
                      </a:r>
                      <a:endParaRPr lang="en-US" sz="1200" b="0" baseline="0" dirty="0"/>
                    </a:p>
                  </a:txBody>
                  <a:tcPr marL="0" marR="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15" name="Chart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838041919"/>
              </p:ext>
            </p:extLst>
          </p:nvPr>
        </p:nvGraphicFramePr>
        <p:xfrm>
          <a:off x="508359" y="1341439"/>
          <a:ext cx="6503628" cy="3763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28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Общемировой спрос на нефть достаточно высок, но проблемы развивающихся стран внушают опасения</a:t>
            </a:r>
            <a:endParaRPr lang="en-US" dirty="0"/>
          </a:p>
        </p:txBody>
      </p:sp>
      <p:sp>
        <p:nvSpPr>
          <p:cNvPr id="4" name="Content Placeholder 3"/>
          <p:cNvSpPr>
            <a:spLocks noGrp="1"/>
          </p:cNvSpPr>
          <p:nvPr>
            <p:ph idx="11"/>
          </p:nvPr>
        </p:nvSpPr>
        <p:spPr>
          <a:xfrm>
            <a:off x="6254822" y="1484313"/>
            <a:ext cx="5472113" cy="4617951"/>
          </a:xfrm>
        </p:spPr>
        <p:txBody>
          <a:bodyPr/>
          <a:lstStyle/>
          <a:p>
            <a:pPr lvl="0"/>
            <a:r>
              <a:rPr lang="ru-RU" sz="1400" dirty="0"/>
              <a:t>Рост потребления нефти в 2018 году составил 1,6 млн б</a:t>
            </a:r>
            <a:r>
              <a:rPr lang="en-US" sz="1400" dirty="0"/>
              <a:t>/</a:t>
            </a:r>
            <a:r>
              <a:rPr lang="ru-RU" sz="1400" dirty="0"/>
              <a:t>сутки, не смотря на существенный рост цен: 2</a:t>
            </a:r>
            <a:r>
              <a:rPr lang="en-US" sz="1400" dirty="0"/>
              <a:t>/</a:t>
            </a:r>
            <a:r>
              <a:rPr lang="ru-RU" sz="1400" dirty="0"/>
              <a:t>3 прироста потребления приходится на США, Индию и Китай</a:t>
            </a:r>
            <a:endParaRPr lang="en-US" sz="1400" dirty="0"/>
          </a:p>
          <a:p>
            <a:pPr lvl="0"/>
            <a:r>
              <a:rPr lang="ru-RU" sz="1400" dirty="0"/>
              <a:t>Проблемы в некоторых развивающихся странах (Турция, Аргентина, ЮАР) и угроза торговых войн могут существенно охладить рост мировой экономики и снизить темпы роста спроса на нефть не только в Индии и Китае, но и в других развивающихся странах юго-восточной Азии</a:t>
            </a:r>
            <a:endParaRPr lang="en-US" dirty="0"/>
          </a:p>
          <a:p>
            <a:pPr lvl="0"/>
            <a:r>
              <a:rPr lang="ru-RU" sz="1400" dirty="0"/>
              <a:t>В следующем году рост мировой экономики лишь немного замедлится (с 3,2% в 2018 до 3,1% в 2019), что повлечет также небольшое снижения прироста потребления нефти и нефтепродуктов (с 1,6 млн б</a:t>
            </a:r>
            <a:r>
              <a:rPr lang="en-US" sz="1400" dirty="0"/>
              <a:t>/</a:t>
            </a:r>
            <a:r>
              <a:rPr lang="ru-RU" sz="1400" dirty="0"/>
              <a:t>сутки</a:t>
            </a:r>
            <a:r>
              <a:rPr lang="en-US" sz="1400" dirty="0"/>
              <a:t> </a:t>
            </a:r>
            <a:r>
              <a:rPr lang="ru-RU" sz="1400" dirty="0"/>
              <a:t>в 2018 до 1,5 млн б</a:t>
            </a:r>
            <a:r>
              <a:rPr lang="en-US" sz="1400" dirty="0"/>
              <a:t>/</a:t>
            </a:r>
            <a:r>
              <a:rPr lang="ru-RU" sz="1400" dirty="0"/>
              <a:t>сутки в 2019)</a:t>
            </a:r>
          </a:p>
          <a:p>
            <a:pPr lvl="0"/>
            <a:r>
              <a:rPr lang="ru-RU" sz="1400" dirty="0"/>
              <a:t>В тоже время риски более существенного замедления мировой экономики растут и могут привести к более резкому спаду потребления нефти на рубеже 2020-2021</a:t>
            </a:r>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3</a:t>
            </a:fld>
            <a:endParaRPr lang="en-US" sz="2000" dirty="0">
              <a:solidFill>
                <a:srgbClr val="58595B"/>
              </a:solidFill>
            </a:endParaRPr>
          </a:p>
        </p:txBody>
      </p:sp>
      <p:graphicFrame>
        <p:nvGraphicFramePr>
          <p:cNvPr id="8" name="Content Placeholder 7">
            <a:extLst>
              <a:ext uri="{FF2B5EF4-FFF2-40B4-BE49-F238E27FC236}">
                <a16:creationId xmlns:a16="http://schemas.microsoft.com/office/drawing/2014/main" id="{F0D0FC8D-6884-4CAD-800F-3CBA06E69793}"/>
              </a:ext>
            </a:extLst>
          </p:cNvPr>
          <p:cNvGraphicFramePr>
            <a:graphicFrameLocks noGrp="1"/>
          </p:cNvGraphicFramePr>
          <p:nvPr>
            <p:ph idx="1"/>
            <p:extLst>
              <p:ext uri="{D42A27DB-BD31-4B8C-83A1-F6EECF244321}">
                <p14:modId xmlns:p14="http://schemas.microsoft.com/office/powerpoint/2010/main" val="2381904495"/>
              </p:ext>
            </p:extLst>
          </p:nvPr>
        </p:nvGraphicFramePr>
        <p:xfrm>
          <a:off x="481013" y="1484313"/>
          <a:ext cx="5472112" cy="4752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059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Прирост потребления нефти в Китае имеет падающую тенденцию, но все равно остается основным драйвером роста спроса в мире в целом</a:t>
            </a:r>
            <a:endParaRPr lang="en-US" dirty="0"/>
          </a:p>
        </p:txBody>
      </p:sp>
      <p:sp>
        <p:nvSpPr>
          <p:cNvPr id="10" name="Content Placeholder 9"/>
          <p:cNvSpPr>
            <a:spLocks noGrp="1"/>
          </p:cNvSpPr>
          <p:nvPr>
            <p:ph idx="11"/>
          </p:nvPr>
        </p:nvSpPr>
        <p:spPr>
          <a:xfrm>
            <a:off x="467673" y="5029200"/>
            <a:ext cx="11233150" cy="1295400"/>
          </a:xfrm>
        </p:spPr>
        <p:txBody>
          <a:bodyPr/>
          <a:lstStyle/>
          <a:p>
            <a:r>
              <a:rPr lang="ru-RU" sz="1400" dirty="0"/>
              <a:t>В 2015-2017 средний прирост спроса составил 700 тыс. б</a:t>
            </a:r>
            <a:r>
              <a:rPr lang="en-US" sz="1400" dirty="0"/>
              <a:t>/</a:t>
            </a:r>
            <a:r>
              <a:rPr lang="ru-RU" sz="1400" dirty="0"/>
              <a:t>сутки. Этот прирост был следствием роста спроса на бензин и керосин со стороны личного потребления автотранспортом и растущими авиаперевозками. В тоже время рост потребления дизеля со стороны промышленного сектора был средним, что характеризовало плавный переход к сервисно-ориентированной экономике</a:t>
            </a:r>
          </a:p>
          <a:p>
            <a:r>
              <a:rPr lang="ru-RU" sz="1400" dirty="0"/>
              <a:t>В 2018-2019 прирост спроса упадет до примерно 400 тыс. б</a:t>
            </a:r>
            <a:r>
              <a:rPr lang="en-US" sz="1400" dirty="0"/>
              <a:t>/</a:t>
            </a:r>
            <a:r>
              <a:rPr lang="ru-RU" sz="1400" dirty="0"/>
              <a:t>сутки, что будет отражением замедлением экономического и промышленного роста с 6,9% в 2017 до 6,3% в 2019, в том числе в следствие торговой войны с США</a:t>
            </a:r>
            <a:endParaRPr lang="en-US" sz="1200" dirty="0"/>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4</a:t>
            </a:fld>
            <a:endParaRPr lang="en-US" sz="2000" dirty="0">
              <a:solidFill>
                <a:srgbClr val="58595B"/>
              </a:solidFill>
            </a:endParaRPr>
          </a:p>
        </p:txBody>
      </p:sp>
      <p:graphicFrame>
        <p:nvGraphicFramePr>
          <p:cNvPr id="9" name="Chart1">
            <a:extLst>
              <a:ext uri="{FF2B5EF4-FFF2-40B4-BE49-F238E27FC236}">
                <a16:creationId xmlns:a16="http://schemas.microsoft.com/office/drawing/2014/main" id="{00000000-0008-0000-0400-000002000000}"/>
              </a:ext>
            </a:extLst>
          </p:cNvPr>
          <p:cNvGraphicFramePr>
            <a:graphicFrameLocks noGrp="1"/>
          </p:cNvGraphicFramePr>
          <p:nvPr>
            <p:ph idx="1"/>
            <p:extLst>
              <p:ext uri="{D42A27DB-BD31-4B8C-83A1-F6EECF244321}">
                <p14:modId xmlns:p14="http://schemas.microsoft.com/office/powerpoint/2010/main" val="3667444345"/>
              </p:ext>
            </p:extLst>
          </p:nvPr>
        </p:nvGraphicFramePr>
        <p:xfrm>
          <a:off x="481013" y="1484313"/>
          <a:ext cx="11233150" cy="337868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654B4024-30D2-4616-8B5C-BA8F36F8E0AD}"/>
              </a:ext>
            </a:extLst>
          </p:cNvPr>
          <p:cNvSpPr txBox="1"/>
          <p:nvPr/>
        </p:nvSpPr>
        <p:spPr>
          <a:xfrm>
            <a:off x="3582987" y="4383592"/>
            <a:ext cx="1583300" cy="246221"/>
          </a:xfrm>
          <a:prstGeom prst="rect">
            <a:avLst/>
          </a:prstGeom>
          <a:solidFill>
            <a:schemeClr val="bg1"/>
          </a:solidFill>
        </p:spPr>
        <p:txBody>
          <a:bodyPr wrap="none" lIns="72000" rIns="72000" rtlCol="0">
            <a:spAutoFit/>
          </a:bodyPr>
          <a:lstStyle/>
          <a:p>
            <a:r>
              <a:rPr lang="ru-RU" sz="1000" dirty="0"/>
              <a:t>Объем прироста спроса</a:t>
            </a:r>
          </a:p>
        </p:txBody>
      </p:sp>
      <p:sp>
        <p:nvSpPr>
          <p:cNvPr id="12" name="TextBox 11">
            <a:extLst>
              <a:ext uri="{FF2B5EF4-FFF2-40B4-BE49-F238E27FC236}">
                <a16:creationId xmlns:a16="http://schemas.microsoft.com/office/drawing/2014/main" id="{6D366E32-F489-41D5-A0BF-C50D04EC3809}"/>
              </a:ext>
            </a:extLst>
          </p:cNvPr>
          <p:cNvSpPr txBox="1"/>
          <p:nvPr/>
        </p:nvSpPr>
        <p:spPr>
          <a:xfrm>
            <a:off x="7633415" y="4381115"/>
            <a:ext cx="2093055" cy="246221"/>
          </a:xfrm>
          <a:prstGeom prst="rect">
            <a:avLst/>
          </a:prstGeom>
          <a:solidFill>
            <a:schemeClr val="bg1"/>
          </a:solidFill>
        </p:spPr>
        <p:txBody>
          <a:bodyPr wrap="none" lIns="72000" rIns="72000" rtlCol="0">
            <a:spAutoFit/>
          </a:bodyPr>
          <a:lstStyle/>
          <a:p>
            <a:r>
              <a:rPr lang="ru-RU" sz="1000" dirty="0"/>
              <a:t>Темп прироста потребления в %</a:t>
            </a:r>
          </a:p>
        </p:txBody>
      </p:sp>
    </p:spTree>
    <p:extLst>
      <p:ext uri="{BB962C8B-B14F-4D97-AF65-F5344CB8AC3E}">
        <p14:creationId xmlns:p14="http://schemas.microsoft.com/office/powerpoint/2010/main" val="187501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Экспорт нефти и нефтепродуктов из Ирана существенно сократится уже в ближайшие месяцы</a:t>
            </a:r>
            <a:br>
              <a:rPr lang="en-US" dirty="0"/>
            </a:br>
            <a:endParaRPr lang="en-US" sz="1800" dirty="0"/>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5</a:t>
            </a:fld>
            <a:endParaRPr lang="en-US" sz="2000" dirty="0">
              <a:solidFill>
                <a:srgbClr val="58595B"/>
              </a:solidFill>
            </a:endParaRPr>
          </a:p>
        </p:txBody>
      </p:sp>
      <p:graphicFrame>
        <p:nvGraphicFramePr>
          <p:cNvPr id="9" name="Content Placeholder 8">
            <a:extLst>
              <a:ext uri="{FF2B5EF4-FFF2-40B4-BE49-F238E27FC236}">
                <a16:creationId xmlns:a16="http://schemas.microsoft.com/office/drawing/2014/main" id="{C84F7553-5E4B-4B25-BA37-4A5534064A13}"/>
              </a:ext>
            </a:extLst>
          </p:cNvPr>
          <p:cNvGraphicFramePr>
            <a:graphicFrameLocks noGrp="1"/>
          </p:cNvGraphicFramePr>
          <p:nvPr>
            <p:ph idx="1"/>
            <p:extLst>
              <p:ext uri="{D42A27DB-BD31-4B8C-83A1-F6EECF244321}">
                <p14:modId xmlns:p14="http://schemas.microsoft.com/office/powerpoint/2010/main" val="2476705492"/>
              </p:ext>
            </p:extLst>
          </p:nvPr>
        </p:nvGraphicFramePr>
        <p:xfrm>
          <a:off x="481013" y="1484313"/>
          <a:ext cx="5472112" cy="4752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9">
            <a:extLst>
              <a:ext uri="{FF2B5EF4-FFF2-40B4-BE49-F238E27FC236}">
                <a16:creationId xmlns:a16="http://schemas.microsoft.com/office/drawing/2014/main" id="{4E296BC2-F618-4813-A3B0-A7AB53B3F42E}"/>
              </a:ext>
            </a:extLst>
          </p:cNvPr>
          <p:cNvGraphicFramePr>
            <a:graphicFrameLocks noGrp="1"/>
          </p:cNvGraphicFramePr>
          <p:nvPr>
            <p:ph idx="11"/>
            <p:extLst>
              <p:ext uri="{D42A27DB-BD31-4B8C-83A1-F6EECF244321}">
                <p14:modId xmlns:p14="http://schemas.microsoft.com/office/powerpoint/2010/main" val="735834239"/>
              </p:ext>
            </p:extLst>
          </p:nvPr>
        </p:nvGraphicFramePr>
        <p:xfrm>
          <a:off x="6242050" y="1484313"/>
          <a:ext cx="5472113" cy="4752975"/>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6B123D12-AD4F-4C48-8518-FFB14E163B26}"/>
              </a:ext>
            </a:extLst>
          </p:cNvPr>
          <p:cNvSpPr txBox="1"/>
          <p:nvPr/>
        </p:nvSpPr>
        <p:spPr>
          <a:xfrm>
            <a:off x="7011987" y="2057400"/>
            <a:ext cx="482037" cy="246221"/>
          </a:xfrm>
          <a:prstGeom prst="rect">
            <a:avLst/>
          </a:prstGeom>
          <a:solidFill>
            <a:schemeClr val="bg1"/>
          </a:solidFill>
        </p:spPr>
        <p:txBody>
          <a:bodyPr wrap="none" lIns="72000" rIns="72000" rtlCol="0">
            <a:spAutoFit/>
          </a:bodyPr>
          <a:lstStyle/>
          <a:p>
            <a:r>
              <a:rPr lang="ru-RU" sz="1000" dirty="0"/>
              <a:t>Всего</a:t>
            </a:r>
          </a:p>
        </p:txBody>
      </p:sp>
      <p:sp>
        <p:nvSpPr>
          <p:cNvPr id="14" name="TextBox 13">
            <a:extLst>
              <a:ext uri="{FF2B5EF4-FFF2-40B4-BE49-F238E27FC236}">
                <a16:creationId xmlns:a16="http://schemas.microsoft.com/office/drawing/2014/main" id="{252E25C2-8912-4792-9811-2525F38490BE}"/>
              </a:ext>
            </a:extLst>
          </p:cNvPr>
          <p:cNvSpPr txBox="1"/>
          <p:nvPr/>
        </p:nvSpPr>
        <p:spPr>
          <a:xfrm>
            <a:off x="6894165" y="2830322"/>
            <a:ext cx="576615" cy="246221"/>
          </a:xfrm>
          <a:prstGeom prst="rect">
            <a:avLst/>
          </a:prstGeom>
          <a:solidFill>
            <a:schemeClr val="bg1"/>
          </a:solidFill>
        </p:spPr>
        <p:txBody>
          <a:bodyPr wrap="none" lIns="72000" rIns="72000" rtlCol="0">
            <a:spAutoFit/>
          </a:bodyPr>
          <a:lstStyle/>
          <a:p>
            <a:r>
              <a:rPr lang="ru-RU" sz="1000" dirty="0"/>
              <a:t>Нефть </a:t>
            </a:r>
          </a:p>
        </p:txBody>
      </p:sp>
      <p:sp>
        <p:nvSpPr>
          <p:cNvPr id="15" name="TextBox 14">
            <a:extLst>
              <a:ext uri="{FF2B5EF4-FFF2-40B4-BE49-F238E27FC236}">
                <a16:creationId xmlns:a16="http://schemas.microsoft.com/office/drawing/2014/main" id="{8F85BB50-6D94-4212-9B9B-ADF692B24BF7}"/>
              </a:ext>
            </a:extLst>
          </p:cNvPr>
          <p:cNvSpPr txBox="1"/>
          <p:nvPr/>
        </p:nvSpPr>
        <p:spPr>
          <a:xfrm>
            <a:off x="6362195" y="3568630"/>
            <a:ext cx="1137666" cy="246221"/>
          </a:xfrm>
          <a:prstGeom prst="rect">
            <a:avLst/>
          </a:prstGeom>
          <a:solidFill>
            <a:schemeClr val="bg1"/>
          </a:solidFill>
        </p:spPr>
        <p:txBody>
          <a:bodyPr wrap="none" lIns="72000" rIns="72000" rtlCol="0">
            <a:spAutoFit/>
          </a:bodyPr>
          <a:lstStyle/>
          <a:p>
            <a:r>
              <a:rPr lang="ru-RU" sz="1000" dirty="0"/>
              <a:t>Нефтепродукты</a:t>
            </a:r>
          </a:p>
        </p:txBody>
      </p:sp>
      <p:sp>
        <p:nvSpPr>
          <p:cNvPr id="16" name="TextBox 15">
            <a:extLst>
              <a:ext uri="{FF2B5EF4-FFF2-40B4-BE49-F238E27FC236}">
                <a16:creationId xmlns:a16="http://schemas.microsoft.com/office/drawing/2014/main" id="{8A0064A4-2E60-4F24-B54F-33E877262D0A}"/>
              </a:ext>
            </a:extLst>
          </p:cNvPr>
          <p:cNvSpPr txBox="1"/>
          <p:nvPr/>
        </p:nvSpPr>
        <p:spPr>
          <a:xfrm>
            <a:off x="6554787" y="4318513"/>
            <a:ext cx="913245" cy="246221"/>
          </a:xfrm>
          <a:prstGeom prst="rect">
            <a:avLst/>
          </a:prstGeom>
          <a:solidFill>
            <a:schemeClr val="bg1"/>
          </a:solidFill>
        </p:spPr>
        <p:txBody>
          <a:bodyPr wrap="none" lIns="72000" rIns="72000" rtlCol="0">
            <a:spAutoFit/>
          </a:bodyPr>
          <a:lstStyle/>
          <a:p>
            <a:r>
              <a:rPr lang="ru-RU" sz="1000" dirty="0"/>
              <a:t>   Конденсат </a:t>
            </a:r>
          </a:p>
        </p:txBody>
      </p:sp>
      <p:sp>
        <p:nvSpPr>
          <p:cNvPr id="17" name="TextBox 16">
            <a:extLst>
              <a:ext uri="{FF2B5EF4-FFF2-40B4-BE49-F238E27FC236}">
                <a16:creationId xmlns:a16="http://schemas.microsoft.com/office/drawing/2014/main" id="{DAEB9119-C4C1-490C-A1CF-94FEA0CB0B1A}"/>
              </a:ext>
            </a:extLst>
          </p:cNvPr>
          <p:cNvSpPr txBox="1"/>
          <p:nvPr/>
        </p:nvSpPr>
        <p:spPr>
          <a:xfrm>
            <a:off x="6935787" y="5087779"/>
            <a:ext cx="530127" cy="246221"/>
          </a:xfrm>
          <a:prstGeom prst="rect">
            <a:avLst/>
          </a:prstGeom>
          <a:solidFill>
            <a:schemeClr val="bg1"/>
          </a:solidFill>
        </p:spPr>
        <p:txBody>
          <a:bodyPr wrap="none" lIns="72000" rIns="72000" rtlCol="0">
            <a:spAutoFit/>
          </a:bodyPr>
          <a:lstStyle/>
          <a:p>
            <a:r>
              <a:rPr lang="ru-RU" sz="1000" dirty="0"/>
              <a:t>   СУГ </a:t>
            </a:r>
          </a:p>
        </p:txBody>
      </p:sp>
      <p:sp>
        <p:nvSpPr>
          <p:cNvPr id="19" name="TextBox 18">
            <a:extLst>
              <a:ext uri="{FF2B5EF4-FFF2-40B4-BE49-F238E27FC236}">
                <a16:creationId xmlns:a16="http://schemas.microsoft.com/office/drawing/2014/main" id="{748CBF6D-C61C-4A43-8EE0-A7C8D75ECB21}"/>
              </a:ext>
            </a:extLst>
          </p:cNvPr>
          <p:cNvSpPr txBox="1"/>
          <p:nvPr/>
        </p:nvSpPr>
        <p:spPr>
          <a:xfrm>
            <a:off x="8978106" y="5791200"/>
            <a:ext cx="964541" cy="246221"/>
          </a:xfrm>
          <a:prstGeom prst="rect">
            <a:avLst/>
          </a:prstGeom>
          <a:solidFill>
            <a:schemeClr val="bg1"/>
          </a:solidFill>
        </p:spPr>
        <p:txBody>
          <a:bodyPr wrap="none" lIns="72000" rIns="72000" rtlCol="0">
            <a:spAutoFit/>
          </a:bodyPr>
          <a:lstStyle/>
          <a:p>
            <a:r>
              <a:rPr lang="ru-RU" sz="1000" dirty="0"/>
              <a:t>   Млн б</a:t>
            </a:r>
            <a:r>
              <a:rPr lang="en-US" sz="1000" dirty="0"/>
              <a:t>/</a:t>
            </a:r>
            <a:r>
              <a:rPr lang="ru-RU" sz="1000" dirty="0"/>
              <a:t>сутки</a:t>
            </a:r>
          </a:p>
        </p:txBody>
      </p:sp>
    </p:spTree>
    <p:extLst>
      <p:ext uri="{BB962C8B-B14F-4D97-AF65-F5344CB8AC3E}">
        <p14:creationId xmlns:p14="http://schemas.microsoft.com/office/powerpoint/2010/main" val="248212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Рост добычи нефти в Саудовской Аравии, Кувейте и ОАЭ приведет к падению свободных мощностей ниже 1,8 млн б</a:t>
            </a:r>
            <a:r>
              <a:rPr lang="en-US" dirty="0"/>
              <a:t>/</a:t>
            </a:r>
            <a:r>
              <a:rPr lang="ru-RU" dirty="0"/>
              <a:t>сутки в конце 2018</a:t>
            </a:r>
            <a:endParaRPr lang="en-US" sz="1800" dirty="0"/>
          </a:p>
        </p:txBody>
      </p:sp>
      <p:sp>
        <p:nvSpPr>
          <p:cNvPr id="10" name="Content Placeholder 9"/>
          <p:cNvSpPr>
            <a:spLocks noGrp="1"/>
          </p:cNvSpPr>
          <p:nvPr>
            <p:ph idx="11"/>
          </p:nvPr>
        </p:nvSpPr>
        <p:spPr>
          <a:xfrm>
            <a:off x="481013" y="5029200"/>
            <a:ext cx="11233149" cy="1208088"/>
          </a:xfrm>
        </p:spPr>
        <p:txBody>
          <a:bodyPr/>
          <a:lstStyle/>
          <a:p>
            <a:r>
              <a:rPr lang="ru-RU" sz="1400" dirty="0"/>
              <a:t>Добыча нефти в Саудовской Аравии вырастет с 10 млн б</a:t>
            </a:r>
            <a:r>
              <a:rPr lang="en-US" sz="1400" dirty="0"/>
              <a:t>/</a:t>
            </a:r>
            <a:r>
              <a:rPr lang="ru-RU" sz="1400" dirty="0"/>
              <a:t>сутки в мае, до 10,4 млн б</a:t>
            </a:r>
            <a:r>
              <a:rPr lang="en-US" sz="1400" dirty="0"/>
              <a:t>/</a:t>
            </a:r>
            <a:r>
              <a:rPr lang="ru-RU" sz="1400" dirty="0"/>
              <a:t>сутки в Августе и до 10,7 млн б</a:t>
            </a:r>
            <a:r>
              <a:rPr lang="en-US" sz="1400" dirty="0"/>
              <a:t>/</a:t>
            </a:r>
            <a:r>
              <a:rPr lang="ru-RU" sz="1400" dirty="0"/>
              <a:t>сутки в ноябре 2018</a:t>
            </a:r>
          </a:p>
          <a:p>
            <a:r>
              <a:rPr lang="ru-RU" sz="1400" dirty="0"/>
              <a:t>Снижение свободных мощностей, которые могут компенсировать временное падения добычи в мире, приведет к росту волатильности и повышательному давлению на цены на нефть</a:t>
            </a:r>
            <a:endParaRPr lang="en-US" dirty="0"/>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6</a:t>
            </a:fld>
            <a:endParaRPr lang="en-US" sz="2000" dirty="0">
              <a:solidFill>
                <a:srgbClr val="58595B"/>
              </a:solidFill>
            </a:endParaRPr>
          </a:p>
        </p:txBody>
      </p:sp>
      <p:graphicFrame>
        <p:nvGraphicFramePr>
          <p:cNvPr id="12" name="Chart1">
            <a:extLst>
              <a:ext uri="{FF2B5EF4-FFF2-40B4-BE49-F238E27FC236}">
                <a16:creationId xmlns:a16="http://schemas.microsoft.com/office/drawing/2014/main" id="{00000000-0008-0000-0500-000002000000}"/>
              </a:ext>
            </a:extLst>
          </p:cNvPr>
          <p:cNvGraphicFramePr>
            <a:graphicFrameLocks noGrp="1"/>
          </p:cNvGraphicFramePr>
          <p:nvPr>
            <p:ph idx="1"/>
            <p:extLst>
              <p:ext uri="{D42A27DB-BD31-4B8C-83A1-F6EECF244321}">
                <p14:modId xmlns:p14="http://schemas.microsoft.com/office/powerpoint/2010/main" val="3826930744"/>
              </p:ext>
            </p:extLst>
          </p:nvPr>
        </p:nvGraphicFramePr>
        <p:xfrm>
          <a:off x="481013" y="1484313"/>
          <a:ext cx="11233149" cy="3468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891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Темпы роста добычи нефти в США ограничены инфраструктурой до конца 2019</a:t>
            </a:r>
            <a:endParaRPr lang="en-US" dirty="0"/>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7</a:t>
            </a:fld>
            <a:endParaRPr lang="en-US" sz="2000" dirty="0">
              <a:solidFill>
                <a:srgbClr val="58595B"/>
              </a:solidFill>
            </a:endParaRPr>
          </a:p>
        </p:txBody>
      </p:sp>
      <p:sp>
        <p:nvSpPr>
          <p:cNvPr id="9" name="Content Placeholder 8"/>
          <p:cNvSpPr>
            <a:spLocks noGrp="1"/>
          </p:cNvSpPr>
          <p:nvPr>
            <p:ph idx="1"/>
          </p:nvPr>
        </p:nvSpPr>
        <p:spPr/>
        <p:txBody>
          <a:bodyPr/>
          <a:lstStyle/>
          <a:p>
            <a:r>
              <a:rPr lang="ru-RU" sz="1600" dirty="0"/>
              <a:t>Задержки с расширением трубопроводной инфраструктуры по транспорту нефти в Пермском бассейне будут ограничивать рост добычи нефти в США</a:t>
            </a:r>
          </a:p>
          <a:p>
            <a:r>
              <a:rPr lang="ru-RU" sz="1600" dirty="0"/>
              <a:t>С расширением существующих трубопроводов и вводом в действие ряда новых в Пермском бассейне в конце 2019 будет расти и добыча нефти</a:t>
            </a:r>
          </a:p>
          <a:p>
            <a:r>
              <a:rPr lang="ru-RU" sz="1600" dirty="0"/>
              <a:t>Задержки с развитием инфраструктуры приведут к росту добычи до уровня 12,5 млн б</a:t>
            </a:r>
            <a:r>
              <a:rPr lang="en-US" sz="1600" dirty="0"/>
              <a:t>/</a:t>
            </a:r>
            <a:r>
              <a:rPr lang="ru-RU" sz="1600" dirty="0"/>
              <a:t>сутки к концу 2019 (предыдущий прогноз был на уровне 12,9 млн б</a:t>
            </a:r>
            <a:r>
              <a:rPr lang="en-US" sz="1600" dirty="0"/>
              <a:t>/</a:t>
            </a:r>
            <a:r>
              <a:rPr lang="ru-RU" sz="1600" dirty="0"/>
              <a:t>сутки при условии разрешения инфраструктурных ограничений в середине 2019)</a:t>
            </a:r>
          </a:p>
          <a:p>
            <a:r>
              <a:rPr lang="ru-RU" sz="1600" dirty="0"/>
              <a:t>Высокая цена на нефть будет обеспечивать рост не только за счет пробуренных, но не законченных скважин (</a:t>
            </a:r>
            <a:r>
              <a:rPr lang="en-US" sz="1600" dirty="0"/>
              <a:t>DUCs)</a:t>
            </a:r>
            <a:r>
              <a:rPr lang="ru-RU" sz="1600" dirty="0"/>
              <a:t>, но и за счет вновь пробуренных</a:t>
            </a:r>
          </a:p>
        </p:txBody>
      </p:sp>
      <p:graphicFrame>
        <p:nvGraphicFramePr>
          <p:cNvPr id="10" name="Chart1">
            <a:extLst>
              <a:ext uri="{FF2B5EF4-FFF2-40B4-BE49-F238E27FC236}">
                <a16:creationId xmlns:a16="http://schemas.microsoft.com/office/drawing/2014/main" id="{00000000-0008-0000-0000-000002000000}"/>
              </a:ext>
            </a:extLst>
          </p:cNvPr>
          <p:cNvGraphicFramePr>
            <a:graphicFrameLocks noGrp="1"/>
          </p:cNvGraphicFramePr>
          <p:nvPr>
            <p:ph idx="11"/>
            <p:extLst>
              <p:ext uri="{D42A27DB-BD31-4B8C-83A1-F6EECF244321}">
                <p14:modId xmlns:p14="http://schemas.microsoft.com/office/powerpoint/2010/main" val="2411265627"/>
              </p:ext>
            </p:extLst>
          </p:nvPr>
        </p:nvGraphicFramePr>
        <p:xfrm>
          <a:off x="6242050" y="1484313"/>
          <a:ext cx="5472113" cy="4752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5078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Добыча нефти в России за последние 3 месяца выросла на почти 300 тыс. б/сутки, рост в 2019 году может составить 300-400 тыс. б</a:t>
            </a:r>
            <a:r>
              <a:rPr lang="en-US" dirty="0"/>
              <a:t>/</a:t>
            </a:r>
            <a:r>
              <a:rPr lang="ru-RU" dirty="0"/>
              <a:t>сутки</a:t>
            </a:r>
            <a:endParaRPr lang="en-US" sz="1800" dirty="0"/>
          </a:p>
        </p:txBody>
      </p:sp>
      <p:sp>
        <p:nvSpPr>
          <p:cNvPr id="7" name="Slide Number Placeholder 2"/>
          <p:cNvSpPr>
            <a:spLocks noGrp="1"/>
          </p:cNvSpPr>
          <p:nvPr>
            <p:ph type="sldNum" sz="quarter" idx="4"/>
          </p:nvPr>
        </p:nvSpPr>
        <p:spPr>
          <a:prstGeom prst="rect">
            <a:avLst/>
          </a:prstGeom>
        </p:spPr>
        <p:txBody>
          <a:bodyPr vert="horz" lIns="0" tIns="0" rIns="0" bIns="0" rtlCol="0" anchor="ctr"/>
          <a:lstStyle/>
          <a:p>
            <a:pPr algn="r"/>
            <a:fld id="{C1654822-CBA3-4BDF-80A9-3FE33B17E59A}" type="slidenum">
              <a:rPr lang="en-US" sz="2000">
                <a:solidFill>
                  <a:srgbClr val="58595B"/>
                </a:solidFill>
              </a:rPr>
              <a:pPr algn="r"/>
              <a:t>8</a:t>
            </a:fld>
            <a:endParaRPr lang="en-US" sz="2000" dirty="0">
              <a:solidFill>
                <a:srgbClr val="58595B"/>
              </a:solidFill>
            </a:endParaRPr>
          </a:p>
        </p:txBody>
      </p:sp>
      <p:graphicFrame>
        <p:nvGraphicFramePr>
          <p:cNvPr id="10" name="Chart1">
            <a:extLst>
              <a:ext uri="{FF2B5EF4-FFF2-40B4-BE49-F238E27FC236}">
                <a16:creationId xmlns:a16="http://schemas.microsoft.com/office/drawing/2014/main" id="{A8DAF736-4D84-4B32-828C-C92DEFF77DFC}"/>
              </a:ext>
            </a:extLst>
          </p:cNvPr>
          <p:cNvGraphicFramePr>
            <a:graphicFrameLocks noGrp="1"/>
          </p:cNvGraphicFramePr>
          <p:nvPr>
            <p:ph idx="1"/>
            <p:extLst>
              <p:ext uri="{D42A27DB-BD31-4B8C-83A1-F6EECF244321}">
                <p14:modId xmlns:p14="http://schemas.microsoft.com/office/powerpoint/2010/main" val="2747392889"/>
              </p:ext>
            </p:extLst>
          </p:nvPr>
        </p:nvGraphicFramePr>
        <p:xfrm>
          <a:off x="481013" y="1484313"/>
          <a:ext cx="11233149" cy="4840287"/>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AA372FEC-9E47-4BA7-B0DF-4583822EA77F}"/>
              </a:ext>
            </a:extLst>
          </p:cNvPr>
          <p:cNvSpPr txBox="1"/>
          <p:nvPr/>
        </p:nvSpPr>
        <p:spPr>
          <a:xfrm>
            <a:off x="2323595" y="5697379"/>
            <a:ext cx="2379992" cy="246221"/>
          </a:xfrm>
          <a:prstGeom prst="rect">
            <a:avLst/>
          </a:prstGeom>
          <a:solidFill>
            <a:schemeClr val="bg1"/>
          </a:solidFill>
        </p:spPr>
        <p:txBody>
          <a:bodyPr wrap="none" lIns="72000" rIns="72000" rtlCol="0">
            <a:spAutoFit/>
          </a:bodyPr>
          <a:lstStyle/>
          <a:p>
            <a:r>
              <a:rPr lang="ru-RU" sz="1000" dirty="0"/>
              <a:t>Добыча нефти и газового конденсата</a:t>
            </a:r>
          </a:p>
        </p:txBody>
      </p:sp>
      <p:sp>
        <p:nvSpPr>
          <p:cNvPr id="14" name="TextBox 13">
            <a:extLst>
              <a:ext uri="{FF2B5EF4-FFF2-40B4-BE49-F238E27FC236}">
                <a16:creationId xmlns:a16="http://schemas.microsoft.com/office/drawing/2014/main" id="{C0778E09-230D-452B-BDAC-D0D4C1887D02}"/>
              </a:ext>
            </a:extLst>
          </p:cNvPr>
          <p:cNvSpPr txBox="1"/>
          <p:nvPr/>
        </p:nvSpPr>
        <p:spPr>
          <a:xfrm>
            <a:off x="5828882" y="5697378"/>
            <a:ext cx="5231735" cy="246221"/>
          </a:xfrm>
          <a:prstGeom prst="rect">
            <a:avLst/>
          </a:prstGeom>
          <a:solidFill>
            <a:schemeClr val="bg1"/>
          </a:solidFill>
        </p:spPr>
        <p:txBody>
          <a:bodyPr wrap="none" lIns="72000" rIns="72000" rtlCol="0">
            <a:spAutoFit/>
          </a:bodyPr>
          <a:lstStyle/>
          <a:p>
            <a:r>
              <a:rPr lang="ru-RU" sz="1000" dirty="0"/>
              <a:t>Степень выполнения ограничений по объемам добычи в рамках соглашения с ОПЕК</a:t>
            </a:r>
          </a:p>
        </p:txBody>
      </p:sp>
    </p:spTree>
    <p:extLst>
      <p:ext uri="{BB962C8B-B14F-4D97-AF65-F5344CB8AC3E}">
        <p14:creationId xmlns:p14="http://schemas.microsoft.com/office/powerpoint/2010/main" val="3697928893"/>
      </p:ext>
    </p:extLst>
  </p:cSld>
  <p:clrMapOvr>
    <a:masterClrMapping/>
  </p:clrMapOvr>
</p:sld>
</file>

<file path=ppt/theme/theme1.xml><?xml version="1.0" encoding="utf-8"?>
<a:theme xmlns:a="http://schemas.openxmlformats.org/drawingml/2006/main" name="IHSM Analyst Report Template 2017 (1)">
  <a:themeElements>
    <a:clrScheme name="Custom 3">
      <a:dk1>
        <a:srgbClr val="000000"/>
      </a:dk1>
      <a:lt1>
        <a:srgbClr val="FFFFFF"/>
      </a:lt1>
      <a:dk2>
        <a:srgbClr val="4B4B4B"/>
      </a:dk2>
      <a:lt2>
        <a:srgbClr val="999999"/>
      </a:lt2>
      <a:accent1>
        <a:srgbClr val="00AB4E"/>
      </a:accent1>
      <a:accent2>
        <a:srgbClr val="B1B3B6"/>
      </a:accent2>
      <a:accent3>
        <a:srgbClr val="009697"/>
      </a:accent3>
      <a:accent4>
        <a:srgbClr val="8DC63F"/>
      </a:accent4>
      <a:accent5>
        <a:srgbClr val="00B5F1"/>
      </a:accent5>
      <a:accent6>
        <a:srgbClr val="F7941D"/>
      </a:accent6>
      <a:hlink>
        <a:srgbClr val="00AB4E"/>
      </a:hlink>
      <a:folHlink>
        <a:srgbClr val="00969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F8080"/>
        </a:solidFill>
        <a:ln>
          <a:noFill/>
        </a:ln>
      </a:spPr>
      <a:bodyPr rtlCol="0" anchor="ctr"/>
      <a:lstStyle>
        <a:defPPr algn="ctr">
          <a:defRPr sz="1300" b="1" spc="2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7F808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rIns="72000" rtlCol="0">
        <a:spAutoFit/>
      </a:bodyPr>
      <a:lstStyle>
        <a:defPPr>
          <a:defRPr sz="1000" dirty="0" err="1" smtClean="0"/>
        </a:defPPr>
      </a:lstStyle>
    </a:txDef>
  </a:objectDefaults>
  <a:extraClrSchemeLst/>
  <a:custClrLst>
    <a:custClr name="IHSM Green">
      <a:srgbClr val="00AB4E"/>
    </a:custClr>
    <a:custClr name="IHSM Gray Tint">
      <a:srgbClr val="B1B3B6"/>
    </a:custClr>
    <a:custClr name="IHSM Teal">
      <a:srgbClr val="009697"/>
    </a:custClr>
    <a:custClr name="IHSM Bright Green">
      <a:srgbClr val="8DC63F"/>
    </a:custClr>
    <a:custClr name="IHSM Blue">
      <a:srgbClr val="00B5F1"/>
    </a:custClr>
    <a:custClr name="IHSM Orange">
      <a:srgbClr val="F7941D"/>
    </a:custClr>
    <a:custClr name="IHSM Purple">
      <a:srgbClr val="96157C"/>
    </a:custClr>
    <a:custClr name="IHSM Red Tint">
      <a:srgbClr val="FABFB7"/>
    </a:custClr>
    <a:custClr name="IHSM Red">
      <a:srgbClr val="EE2F53"/>
    </a:custClr>
    <a:custClr name="IHSM Blue Tint">
      <a:srgbClr val="B6E4FA"/>
    </a:custClr>
    <a:custClr name="IHSM Mid Blue">
      <a:srgbClr val="0066B3"/>
    </a:custClr>
    <a:custClr name="IHSM Light Yellow">
      <a:srgbClr val="FFD200"/>
    </a:custClr>
    <a:custClr name="IHSM Dark Gray">
      <a:srgbClr val="58595B"/>
    </a:custClr>
    <a:custClr name="IHSM Teal Tint">
      <a:srgbClr val="8DC0C4"/>
    </a:custClr>
    <a:custClr name="IHSM Burnt Orange">
      <a:srgbClr val="C84623"/>
    </a:custClr>
    <a:custClr name="IHSM Bright Green Tint">
      <a:srgbClr val="C4DF9B"/>
    </a:custClr>
    <a:custClr name="IHSM Dark Blue">
      <a:srgbClr val="103C68"/>
    </a:custClr>
    <a:custClr name="IHSM Dark Purple Tint">
      <a:srgbClr val="8F7890"/>
    </a:custClr>
    <a:custClr name="IHSM Yellow Tint">
      <a:srgbClr val="FFE694"/>
    </a:custClr>
    <a:custClr name="IHSM Dark Green">
      <a:srgbClr val="265B3F"/>
    </a:custClr>
    <a:custClr name="IHSM Orange Tint">
      <a:srgbClr val="FBB161"/>
    </a:custClr>
    <a:custClr name="IHSM Dark Purple">
      <a:srgbClr val="4B254C"/>
    </a:custClr>
    <a:custClr name="IHSM Gray">
      <a:srgbClr val="939598"/>
    </a:custClr>
    <a:custClr name="Landfill 1">
      <a:srgbClr val="F2F1EC"/>
    </a:custClr>
    <a:custClr name="Landfill 2">
      <a:srgbClr val="E3E3DF"/>
    </a:custClr>
    <a:custClr name="Landfill 3">
      <a:srgbClr val="D2D2CF"/>
    </a:custClr>
    <a:custClr name="Map Gray 4">
      <a:srgbClr val="B3BABB"/>
    </a:custClr>
    <a:custClr name="Admin borders">
      <a:srgbClr val="9DA5A7"/>
    </a:custClr>
    <a:custClr name="Country borders">
      <a:srgbClr val="797F81"/>
    </a:custClr>
    <a:custClr name="Country names">
      <a:srgbClr val="434A4F"/>
    </a:custClr>
    <a:custClr name="Ocean fills">
      <a:srgbClr val="D1DFE7"/>
    </a:custClr>
    <a:custClr name="Rivers">
      <a:srgbClr val="8EBBD0"/>
    </a:custClr>
    <a:custClr name="Bodies of water text">
      <a:srgbClr val="467082"/>
    </a:custClr>
    <a:custClr name="IHSM Neutral Gray">
      <a:srgbClr val="7F8080"/>
    </a:custClr>
  </a:custClrLst>
</a:theme>
</file>

<file path=ppt/theme/theme2.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IHSM Analyst Report Template 2017 (1)</Template>
  <TotalTime>32925</TotalTime>
  <Words>1354</Words>
  <Application>Microsoft Office PowerPoint</Application>
  <PresentationFormat>Custom</PresentationFormat>
  <Paragraphs>147</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ＭＳ Ｐゴシック</vt:lpstr>
      <vt:lpstr>Arial</vt:lpstr>
      <vt:lpstr>IHSM Analyst Report Template 2017 (1)</vt:lpstr>
      <vt:lpstr>Обзор среднесрочных тенденций на рынке нефти</vt:lpstr>
      <vt:lpstr>До конца десятилетия цена на нефть марки Брент имеет шансы вырасти до $85 и удержаться в диапазоне $75-85 за баррель</vt:lpstr>
      <vt:lpstr>Общемировой спрос на нефть достаточно высок, но проблемы развивающихся стран внушают опасения</vt:lpstr>
      <vt:lpstr>Прирост потребления нефти в Китае имеет падающую тенденцию, но все равно остается основным драйвером роста спроса в мире в целом</vt:lpstr>
      <vt:lpstr>Экспорт нефти и нефтепродуктов из Ирана существенно сократится уже в ближайшие месяцы </vt:lpstr>
      <vt:lpstr>Рост добычи нефти в Саудовской Аравии, Кувейте и ОАЭ приведет к падению свободных мощностей ниже 1,8 млн б/сутки в конце 2018</vt:lpstr>
      <vt:lpstr>Темпы роста добычи нефти в США ограничены инфраструктурой до конца 2019</vt:lpstr>
      <vt:lpstr>Добыча нефти в России за последние 3 месяца выросла на почти 300 тыс. б/сутки, рост в 2019 году может составить 300-400 тыс. б/сутки</vt:lpstr>
    </vt:vector>
  </TitlesOfParts>
  <Company>IHS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Meyer, Jeff</dc:creator>
  <cp:lastModifiedBy>Maxim Nechaev</cp:lastModifiedBy>
  <cp:revision>5799</cp:revision>
  <cp:lastPrinted>2018-04-19T17:26:58Z</cp:lastPrinted>
  <dcterms:created xsi:type="dcterms:W3CDTF">2017-03-14T13:40:24Z</dcterms:created>
  <dcterms:modified xsi:type="dcterms:W3CDTF">2018-09-19T20:51:31Z</dcterms:modified>
</cp:coreProperties>
</file>