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9D7E"/>
    <a:srgbClr val="00B0F0"/>
    <a:srgbClr val="69B4D9"/>
    <a:srgbClr val="1F4E79"/>
    <a:srgbClr val="1DFF83"/>
    <a:srgbClr val="2D72B1"/>
    <a:srgbClr val="0091C4"/>
    <a:srgbClr val="A3EC86"/>
    <a:srgbClr val="0040F8"/>
    <a:srgbClr val="00A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0" autoAdjust="0"/>
    <p:restoredTop sz="93326" autoAdjust="0"/>
  </p:normalViewPr>
  <p:slideViewPr>
    <p:cSldViewPr snapToGrid="0">
      <p:cViewPr>
        <p:scale>
          <a:sx n="66" d="100"/>
          <a:sy n="66" d="100"/>
        </p:scale>
        <p:origin x="-1338" y="-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637D3F-3028-45EE-8745-B76032C19FCB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BE0ADD-B700-4537-87F7-05EEF7109E4A}">
      <dgm:prSet phldrT="[Текст]" custT="1"/>
      <dgm:spPr>
        <a:solidFill>
          <a:srgbClr val="0099FF"/>
        </a:solidFill>
        <a:ln>
          <a:solidFill>
            <a:srgbClr val="0099FF"/>
          </a:solidFill>
        </a:ln>
      </dgm:spPr>
      <dgm:t>
        <a:bodyPr/>
        <a:lstStyle/>
        <a:p>
          <a:r>
            <a:rPr lang="ru-RU" sz="2400" b="1" dirty="0">
              <a:solidFill>
                <a:schemeClr val="bg1"/>
              </a:solidFill>
              <a:latin typeface="Franklin Gothic Book" panose="020B0503020102020204" pitchFamily="34" charset="0"/>
            </a:rPr>
            <a:t>24,1%</a:t>
          </a:r>
        </a:p>
      </dgm:t>
    </dgm:pt>
    <dgm:pt modelId="{1F4A1F5C-E0FF-463C-8646-0B35F00162D2}" type="parTrans" cxnId="{214E37C4-9FD7-4B54-8A79-1D2CB1650D11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2BA48FC7-54CC-48BF-990D-2D94625798A7}" type="sibTrans" cxnId="{214E37C4-9FD7-4B54-8A79-1D2CB1650D11}">
      <dgm:prSet/>
      <dgm:spPr>
        <a:noFill/>
      </dgm:spPr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3FB9F678-E1A4-444A-8063-64545B2A82F7}">
      <dgm:prSet phldrT="[Текст]" custT="1"/>
      <dgm:spPr>
        <a:solidFill>
          <a:srgbClr val="0099FF"/>
        </a:solidFill>
        <a:ln>
          <a:solidFill>
            <a:srgbClr val="0099FF"/>
          </a:solidFill>
        </a:ln>
      </dgm:spPr>
      <dgm:t>
        <a:bodyPr/>
        <a:lstStyle/>
        <a:p>
          <a:r>
            <a:rPr lang="ru-RU" sz="2400" b="1" dirty="0">
              <a:latin typeface="Franklin Gothic Book" panose="020B0503020102020204" pitchFamily="34" charset="0"/>
            </a:rPr>
            <a:t>15,5%</a:t>
          </a:r>
        </a:p>
      </dgm:t>
    </dgm:pt>
    <dgm:pt modelId="{27466C78-1159-4AC7-AD77-79DA52594028}" type="parTrans" cxnId="{3BB14B20-6C75-493D-ABD1-F0C9FBD11A59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BE1285C8-4759-4A19-9246-1ED3A805C05B}" type="sibTrans" cxnId="{3BB14B20-6C75-493D-ABD1-F0C9FBD11A59}">
      <dgm:prSet/>
      <dgm:spPr>
        <a:noFill/>
      </dgm:spPr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2D22F924-7246-4474-8D8A-B058C4BD6813}">
      <dgm:prSet phldrT="[Текст]" custT="1"/>
      <dgm:spPr>
        <a:solidFill>
          <a:srgbClr val="0070C0">
            <a:alpha val="90000"/>
          </a:srgbClr>
        </a:solidFill>
        <a:ln w="19050">
          <a:noFill/>
        </a:ln>
      </dgm:spPr>
      <dgm:t>
        <a:bodyPr tIns="0"/>
        <a:lstStyle/>
        <a:p>
          <a:pPr marL="0" indent="0">
            <a:spcAft>
              <a:spcPts val="0"/>
            </a:spcAft>
          </a:pPr>
          <a:r>
            <a:rPr lang="ru-RU" sz="1100" dirty="0">
              <a:solidFill>
                <a:schemeClr val="bg1"/>
              </a:solidFill>
              <a:latin typeface="Century Gothic" panose="020B0502020202020204" pitchFamily="34" charset="0"/>
            </a:rPr>
            <a:t>Доля обучающихся в высших учебных заведениях</a:t>
          </a:r>
        </a:p>
      </dgm:t>
    </dgm:pt>
    <dgm:pt modelId="{0AB80686-D0A0-467C-A2AF-85601CA05EA9}" type="parTrans" cxnId="{73DF9B0D-9B1A-4524-84F7-E03372DED314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F93379CA-3FDC-4386-8AE8-6AB7467B2325}" type="sibTrans" cxnId="{73DF9B0D-9B1A-4524-84F7-E03372DED314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CDC64AA4-A3E3-490E-807A-70539F4C4286}">
      <dgm:prSet phldrT="[Текст]" custT="1"/>
      <dgm:spPr>
        <a:solidFill>
          <a:srgbClr val="0099FF"/>
        </a:solidFill>
        <a:ln>
          <a:solidFill>
            <a:srgbClr val="0099FF"/>
          </a:solidFill>
        </a:ln>
      </dgm:spPr>
      <dgm:t>
        <a:bodyPr/>
        <a:lstStyle/>
        <a:p>
          <a:r>
            <a:rPr lang="ru-RU" sz="2400" b="1" dirty="0">
              <a:latin typeface="Franklin Gothic Book" panose="020B0503020102020204" pitchFamily="34" charset="0"/>
            </a:rPr>
            <a:t>40,8%</a:t>
          </a:r>
        </a:p>
      </dgm:t>
    </dgm:pt>
    <dgm:pt modelId="{82538BCD-D749-4449-9F73-DE27BBE79F4E}" type="parTrans" cxnId="{D4429722-03E1-4737-B170-56A431E94ECA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40D48807-8BF8-4BD2-A366-715F5750FDAD}" type="sibTrans" cxnId="{D4429722-03E1-4737-B170-56A431E94ECA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C0A2552F-352B-456B-ABFA-636736008719}">
      <dgm:prSet phldrT="[Текст]" custT="1"/>
      <dgm:spPr>
        <a:solidFill>
          <a:srgbClr val="0070C0"/>
        </a:solidFill>
        <a:ln w="19050">
          <a:noFill/>
        </a:ln>
      </dgm:spPr>
      <dgm:t>
        <a:bodyPr tIns="36000"/>
        <a:lstStyle/>
        <a:p>
          <a:r>
            <a:rPr lang="ru-RU" sz="1100" dirty="0">
              <a:solidFill>
                <a:schemeClr val="bg1"/>
              </a:solidFill>
              <a:latin typeface="Century Gothic" panose="020B0502020202020204" pitchFamily="34" charset="0"/>
            </a:rPr>
            <a:t>Доля обучающихся в вузах по инженерным направлениям подготовки</a:t>
          </a:r>
        </a:p>
      </dgm:t>
    </dgm:pt>
    <dgm:pt modelId="{88B6E0B4-36B1-4113-B8A1-4C363D91A8C2}" type="parTrans" cxnId="{AFCED2A0-8A67-40AC-BAB6-429FC525C8F5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5BEFFBC1-8C45-438F-A3DE-F1D355515552}" type="sibTrans" cxnId="{AFCED2A0-8A67-40AC-BAB6-429FC525C8F5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93ADE5EE-5880-4C84-A847-202F3CF9211C}">
      <dgm:prSet phldrT="[Текст]" custT="1"/>
      <dgm:spPr>
        <a:solidFill>
          <a:srgbClr val="0070C0">
            <a:alpha val="90000"/>
          </a:srgbClr>
        </a:solidFill>
        <a:ln w="19050">
          <a:noFill/>
        </a:ln>
      </dgm:spPr>
      <dgm:t>
        <a:bodyPr tIns="252000" anchor="ctr" anchorCtr="0"/>
        <a:lstStyle/>
        <a:p>
          <a:r>
            <a:rPr lang="ru-RU" sz="1200" dirty="0">
              <a:solidFill>
                <a:schemeClr val="bg1"/>
              </a:solidFill>
              <a:latin typeface="Century Gothic" panose="020B0502020202020204" pitchFamily="34" charset="0"/>
            </a:rPr>
            <a:t>Доля населения в возрасте 15-35 лет</a:t>
          </a:r>
        </a:p>
      </dgm:t>
    </dgm:pt>
    <dgm:pt modelId="{34C9B531-290D-4B8B-BDF1-0D49001EE706}" type="sibTrans" cxnId="{732C72D5-21AB-4B29-9011-0325BA65FF5E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14285B3B-39A6-4D00-B7D4-80EC972B8C82}" type="parTrans" cxnId="{732C72D5-21AB-4B29-9011-0325BA65FF5E}">
      <dgm:prSet/>
      <dgm:spPr/>
      <dgm:t>
        <a:bodyPr/>
        <a:lstStyle/>
        <a:p>
          <a:endParaRPr lang="ru-RU">
            <a:latin typeface="Franklin Gothic Book" panose="020B0503020102020204" pitchFamily="34" charset="0"/>
          </a:endParaRPr>
        </a:p>
      </dgm:t>
    </dgm:pt>
    <dgm:pt modelId="{704B169F-C366-4987-A99C-AEAFF7691F99}" type="pres">
      <dgm:prSet presAssocID="{E4637D3F-3028-45EE-8745-B76032C19FC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2B0DCB-8B1C-4575-9131-3208B9245593}" type="pres">
      <dgm:prSet presAssocID="{E4637D3F-3028-45EE-8745-B76032C19FCB}" presName="tSp" presStyleCnt="0"/>
      <dgm:spPr/>
    </dgm:pt>
    <dgm:pt modelId="{E03EE245-5FFA-413E-A81E-9B9608328E69}" type="pres">
      <dgm:prSet presAssocID="{E4637D3F-3028-45EE-8745-B76032C19FCB}" presName="bSp" presStyleCnt="0"/>
      <dgm:spPr/>
    </dgm:pt>
    <dgm:pt modelId="{316CAB4B-BDA9-41BA-AF0F-54118DF8812F}" type="pres">
      <dgm:prSet presAssocID="{E4637D3F-3028-45EE-8745-B76032C19FCB}" presName="process" presStyleCnt="0"/>
      <dgm:spPr/>
    </dgm:pt>
    <dgm:pt modelId="{EA4BC6E6-AA22-45D8-BC45-1DE815BA3294}" type="pres">
      <dgm:prSet presAssocID="{CDBE0ADD-B700-4537-87F7-05EEF7109E4A}" presName="composite1" presStyleCnt="0"/>
      <dgm:spPr/>
    </dgm:pt>
    <dgm:pt modelId="{809BEC33-612B-4EC5-91AC-57E1360D2410}" type="pres">
      <dgm:prSet presAssocID="{CDBE0ADD-B700-4537-87F7-05EEF7109E4A}" presName="dummyNode1" presStyleLbl="node1" presStyleIdx="0" presStyleCnt="3"/>
      <dgm:spPr/>
    </dgm:pt>
    <dgm:pt modelId="{DCFEC565-7FEA-4B9A-BAFC-9D6529B16F9B}" type="pres">
      <dgm:prSet presAssocID="{CDBE0ADD-B700-4537-87F7-05EEF7109E4A}" presName="childNode1" presStyleLbl="bgAcc1" presStyleIdx="0" presStyleCnt="3" custScaleX="237585" custLinFactNeighborX="-91764" custLinFactNeighborY="181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AD8F1-B5E4-4BE0-951A-2A9D2AD97F58}" type="pres">
      <dgm:prSet presAssocID="{CDBE0ADD-B700-4537-87F7-05EEF7109E4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83DF5-CAA4-41EE-96BC-C74AB85113D6}" type="pres">
      <dgm:prSet presAssocID="{CDBE0ADD-B700-4537-87F7-05EEF7109E4A}" presName="parentNode1" presStyleLbl="node1" presStyleIdx="0" presStyleCnt="3" custScaleX="146176" custScaleY="147619" custLinFactNeighborX="-2229" custLinFactNeighborY="541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1F5E1-208D-4BA9-AD49-49660B6D3DAD}" type="pres">
      <dgm:prSet presAssocID="{CDBE0ADD-B700-4537-87F7-05EEF7109E4A}" presName="connSite1" presStyleCnt="0"/>
      <dgm:spPr/>
    </dgm:pt>
    <dgm:pt modelId="{331015EC-6DFF-42AE-B2F7-D187756900CF}" type="pres">
      <dgm:prSet presAssocID="{2BA48FC7-54CC-48BF-990D-2D94625798A7}" presName="Name9" presStyleLbl="sibTrans2D1" presStyleIdx="0" presStyleCnt="2"/>
      <dgm:spPr/>
      <dgm:t>
        <a:bodyPr/>
        <a:lstStyle/>
        <a:p>
          <a:endParaRPr lang="ru-RU"/>
        </a:p>
      </dgm:t>
    </dgm:pt>
    <dgm:pt modelId="{8A25B82C-2E41-40B0-BFEB-D31A91D33E23}" type="pres">
      <dgm:prSet presAssocID="{3FB9F678-E1A4-444A-8063-64545B2A82F7}" presName="composite2" presStyleCnt="0"/>
      <dgm:spPr/>
    </dgm:pt>
    <dgm:pt modelId="{C327F8FA-68E0-4F1C-8071-033DE76A52A8}" type="pres">
      <dgm:prSet presAssocID="{3FB9F678-E1A4-444A-8063-64545B2A82F7}" presName="dummyNode2" presStyleLbl="node1" presStyleIdx="0" presStyleCnt="3"/>
      <dgm:spPr/>
    </dgm:pt>
    <dgm:pt modelId="{586AEA14-273F-42EC-A12D-D53870067EE0}" type="pres">
      <dgm:prSet presAssocID="{3FB9F678-E1A4-444A-8063-64545B2A82F7}" presName="childNode2" presStyleLbl="bgAcc1" presStyleIdx="1" presStyleCnt="3" custScaleX="235655" custLinFactNeighborX="-40102" custLinFactNeighborY="184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E8EA2-0AAF-4786-A05B-4018901D6A97}" type="pres">
      <dgm:prSet presAssocID="{3FB9F678-E1A4-444A-8063-64545B2A82F7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AEB47-4F93-4516-A534-75AF6D582785}" type="pres">
      <dgm:prSet presAssocID="{3FB9F678-E1A4-444A-8063-64545B2A82F7}" presName="parentNode2" presStyleLbl="node1" presStyleIdx="1" presStyleCnt="3" custScaleX="151119" custScaleY="147618" custLinFactY="100000" custLinFactNeighborX="79938" custLinFactNeighborY="158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66CE8C-C967-4414-A548-597609874089}" type="pres">
      <dgm:prSet presAssocID="{3FB9F678-E1A4-444A-8063-64545B2A82F7}" presName="connSite2" presStyleCnt="0"/>
      <dgm:spPr/>
    </dgm:pt>
    <dgm:pt modelId="{8D7CD245-9132-4690-AD6D-BF135BC29451}" type="pres">
      <dgm:prSet presAssocID="{BE1285C8-4759-4A19-9246-1ED3A805C05B}" presName="Name18" presStyleLbl="sibTrans2D1" presStyleIdx="1" presStyleCnt="2" custLinFactNeighborY="4855"/>
      <dgm:spPr/>
      <dgm:t>
        <a:bodyPr/>
        <a:lstStyle/>
        <a:p>
          <a:endParaRPr lang="ru-RU"/>
        </a:p>
      </dgm:t>
    </dgm:pt>
    <dgm:pt modelId="{BF6F6617-3ECE-404B-AF02-DF4188FD1263}" type="pres">
      <dgm:prSet presAssocID="{CDC64AA4-A3E3-490E-807A-70539F4C4286}" presName="composite1" presStyleCnt="0"/>
      <dgm:spPr/>
    </dgm:pt>
    <dgm:pt modelId="{7B625F71-0D63-412D-ACAD-8E4AD19885A1}" type="pres">
      <dgm:prSet presAssocID="{CDC64AA4-A3E3-490E-807A-70539F4C4286}" presName="dummyNode1" presStyleLbl="node1" presStyleIdx="1" presStyleCnt="3"/>
      <dgm:spPr/>
    </dgm:pt>
    <dgm:pt modelId="{FD2509AE-65FF-4715-994A-61BE25CCF095}" type="pres">
      <dgm:prSet presAssocID="{CDC64AA4-A3E3-490E-807A-70539F4C4286}" presName="childNode1" presStyleLbl="bgAcc1" presStyleIdx="2" presStyleCnt="3" custScaleX="235655" custLinFactNeighborX="49068" custLinFactNeighborY="27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8099C2-F3CC-4AC2-95EF-2F69F5C95498}" type="pres">
      <dgm:prSet presAssocID="{CDC64AA4-A3E3-490E-807A-70539F4C428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BCBFC3-66CA-4AE5-9173-3F63246AF79C}" type="pres">
      <dgm:prSet presAssocID="{CDC64AA4-A3E3-490E-807A-70539F4C4286}" presName="parentNode1" presStyleLbl="node1" presStyleIdx="2" presStyleCnt="3" custScaleX="137873" custScaleY="138096" custLinFactX="68401" custLinFactNeighborX="100000" custLinFactNeighborY="952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AC6AA-DEA4-4A80-BED7-296013666305}" type="pres">
      <dgm:prSet presAssocID="{CDC64AA4-A3E3-490E-807A-70539F4C4286}" presName="connSite1" presStyleCnt="0"/>
      <dgm:spPr/>
    </dgm:pt>
  </dgm:ptLst>
  <dgm:cxnLst>
    <dgm:cxn modelId="{C37E8E1E-1BBF-4D45-95F2-49585D0DDD13}" type="presOf" srcId="{2D22F924-7246-4474-8D8A-B058C4BD6813}" destId="{6FBE8EA2-0AAF-4786-A05B-4018901D6A97}" srcOrd="1" destOrd="0" presId="urn:microsoft.com/office/officeart/2005/8/layout/hProcess4"/>
    <dgm:cxn modelId="{A2B50F00-E167-45B7-A16F-05316BEF1B75}" type="presOf" srcId="{3FB9F678-E1A4-444A-8063-64545B2A82F7}" destId="{79DAEB47-4F93-4516-A534-75AF6D582785}" srcOrd="0" destOrd="0" presId="urn:microsoft.com/office/officeart/2005/8/layout/hProcess4"/>
    <dgm:cxn modelId="{AFCED2A0-8A67-40AC-BAB6-429FC525C8F5}" srcId="{CDC64AA4-A3E3-490E-807A-70539F4C4286}" destId="{C0A2552F-352B-456B-ABFA-636736008719}" srcOrd="0" destOrd="0" parTransId="{88B6E0B4-36B1-4113-B8A1-4C363D91A8C2}" sibTransId="{5BEFFBC1-8C45-438F-A3DE-F1D355515552}"/>
    <dgm:cxn modelId="{1F804267-B2B1-4AEF-98DD-A1464F4340FF}" type="presOf" srcId="{C0A2552F-352B-456B-ABFA-636736008719}" destId="{B98099C2-F3CC-4AC2-95EF-2F69F5C95498}" srcOrd="1" destOrd="0" presId="urn:microsoft.com/office/officeart/2005/8/layout/hProcess4"/>
    <dgm:cxn modelId="{65FB6F83-CBA5-488C-8ADD-77E613A1F7C3}" type="presOf" srcId="{CDC64AA4-A3E3-490E-807A-70539F4C4286}" destId="{40BCBFC3-66CA-4AE5-9173-3F63246AF79C}" srcOrd="0" destOrd="0" presId="urn:microsoft.com/office/officeart/2005/8/layout/hProcess4"/>
    <dgm:cxn modelId="{B3ECE1C4-FC1B-479D-8FB8-72AC3EF5DE76}" type="presOf" srcId="{C0A2552F-352B-456B-ABFA-636736008719}" destId="{FD2509AE-65FF-4715-994A-61BE25CCF095}" srcOrd="0" destOrd="0" presId="urn:microsoft.com/office/officeart/2005/8/layout/hProcess4"/>
    <dgm:cxn modelId="{1A26A377-A6CA-4258-B4DD-E1770460CCD6}" type="presOf" srcId="{E4637D3F-3028-45EE-8745-B76032C19FCB}" destId="{704B169F-C366-4987-A99C-AEAFF7691F99}" srcOrd="0" destOrd="0" presId="urn:microsoft.com/office/officeart/2005/8/layout/hProcess4"/>
    <dgm:cxn modelId="{F6024492-4F35-4F98-9C9A-013E089020A7}" type="presOf" srcId="{CDBE0ADD-B700-4537-87F7-05EEF7109E4A}" destId="{B2283DF5-CAA4-41EE-96BC-C74AB85113D6}" srcOrd="0" destOrd="0" presId="urn:microsoft.com/office/officeart/2005/8/layout/hProcess4"/>
    <dgm:cxn modelId="{214E37C4-9FD7-4B54-8A79-1D2CB1650D11}" srcId="{E4637D3F-3028-45EE-8745-B76032C19FCB}" destId="{CDBE0ADD-B700-4537-87F7-05EEF7109E4A}" srcOrd="0" destOrd="0" parTransId="{1F4A1F5C-E0FF-463C-8646-0B35F00162D2}" sibTransId="{2BA48FC7-54CC-48BF-990D-2D94625798A7}"/>
    <dgm:cxn modelId="{5525AC0C-F9A6-4051-AFC4-FE88B43547A1}" type="presOf" srcId="{93ADE5EE-5880-4C84-A847-202F3CF9211C}" destId="{DCFEC565-7FEA-4B9A-BAFC-9D6529B16F9B}" srcOrd="0" destOrd="0" presId="urn:microsoft.com/office/officeart/2005/8/layout/hProcess4"/>
    <dgm:cxn modelId="{FBA66DE9-383D-40E3-B04B-F6A0C7BFFCDA}" type="presOf" srcId="{2BA48FC7-54CC-48BF-990D-2D94625798A7}" destId="{331015EC-6DFF-42AE-B2F7-D187756900CF}" srcOrd="0" destOrd="0" presId="urn:microsoft.com/office/officeart/2005/8/layout/hProcess4"/>
    <dgm:cxn modelId="{73DF9B0D-9B1A-4524-84F7-E03372DED314}" srcId="{3FB9F678-E1A4-444A-8063-64545B2A82F7}" destId="{2D22F924-7246-4474-8D8A-B058C4BD6813}" srcOrd="0" destOrd="0" parTransId="{0AB80686-D0A0-467C-A2AF-85601CA05EA9}" sibTransId="{F93379CA-3FDC-4386-8AE8-6AB7467B2325}"/>
    <dgm:cxn modelId="{203ED07E-28BD-43F4-B82E-4541C95C5D60}" type="presOf" srcId="{BE1285C8-4759-4A19-9246-1ED3A805C05B}" destId="{8D7CD245-9132-4690-AD6D-BF135BC29451}" srcOrd="0" destOrd="0" presId="urn:microsoft.com/office/officeart/2005/8/layout/hProcess4"/>
    <dgm:cxn modelId="{3BB14B20-6C75-493D-ABD1-F0C9FBD11A59}" srcId="{E4637D3F-3028-45EE-8745-B76032C19FCB}" destId="{3FB9F678-E1A4-444A-8063-64545B2A82F7}" srcOrd="1" destOrd="0" parTransId="{27466C78-1159-4AC7-AD77-79DA52594028}" sibTransId="{BE1285C8-4759-4A19-9246-1ED3A805C05B}"/>
    <dgm:cxn modelId="{91BF6D4E-A4C4-4488-8CF2-F14DFE7AB0C8}" type="presOf" srcId="{2D22F924-7246-4474-8D8A-B058C4BD6813}" destId="{586AEA14-273F-42EC-A12D-D53870067EE0}" srcOrd="0" destOrd="0" presId="urn:microsoft.com/office/officeart/2005/8/layout/hProcess4"/>
    <dgm:cxn modelId="{732C72D5-21AB-4B29-9011-0325BA65FF5E}" srcId="{CDBE0ADD-B700-4537-87F7-05EEF7109E4A}" destId="{93ADE5EE-5880-4C84-A847-202F3CF9211C}" srcOrd="0" destOrd="0" parTransId="{14285B3B-39A6-4D00-B7D4-80EC972B8C82}" sibTransId="{34C9B531-290D-4B8B-BDF1-0D49001EE706}"/>
    <dgm:cxn modelId="{D4429722-03E1-4737-B170-56A431E94ECA}" srcId="{E4637D3F-3028-45EE-8745-B76032C19FCB}" destId="{CDC64AA4-A3E3-490E-807A-70539F4C4286}" srcOrd="2" destOrd="0" parTransId="{82538BCD-D749-4449-9F73-DE27BBE79F4E}" sibTransId="{40D48807-8BF8-4BD2-A366-715F5750FDAD}"/>
    <dgm:cxn modelId="{EE4BA63C-3BB4-49A8-9CF1-786E03D9CC86}" type="presOf" srcId="{93ADE5EE-5880-4C84-A847-202F3CF9211C}" destId="{C7CAD8F1-B5E4-4BE0-951A-2A9D2AD97F58}" srcOrd="1" destOrd="0" presId="urn:microsoft.com/office/officeart/2005/8/layout/hProcess4"/>
    <dgm:cxn modelId="{05FCB820-AA61-40DC-BDF4-A129A8DEE507}" type="presParOf" srcId="{704B169F-C366-4987-A99C-AEAFF7691F99}" destId="{DB2B0DCB-8B1C-4575-9131-3208B9245593}" srcOrd="0" destOrd="0" presId="urn:microsoft.com/office/officeart/2005/8/layout/hProcess4"/>
    <dgm:cxn modelId="{92CD5FF0-28C5-4362-A191-9E0B6F6AE873}" type="presParOf" srcId="{704B169F-C366-4987-A99C-AEAFF7691F99}" destId="{E03EE245-5FFA-413E-A81E-9B9608328E69}" srcOrd="1" destOrd="0" presId="urn:microsoft.com/office/officeart/2005/8/layout/hProcess4"/>
    <dgm:cxn modelId="{6CD0C138-1D1A-4A3F-A942-9E426001DA7D}" type="presParOf" srcId="{704B169F-C366-4987-A99C-AEAFF7691F99}" destId="{316CAB4B-BDA9-41BA-AF0F-54118DF8812F}" srcOrd="2" destOrd="0" presId="urn:microsoft.com/office/officeart/2005/8/layout/hProcess4"/>
    <dgm:cxn modelId="{8FCDDDBB-4A4D-4233-B6DF-46F0BD5233DD}" type="presParOf" srcId="{316CAB4B-BDA9-41BA-AF0F-54118DF8812F}" destId="{EA4BC6E6-AA22-45D8-BC45-1DE815BA3294}" srcOrd="0" destOrd="0" presId="urn:microsoft.com/office/officeart/2005/8/layout/hProcess4"/>
    <dgm:cxn modelId="{2BDB96F3-5661-4042-A60D-476F7BFC769E}" type="presParOf" srcId="{EA4BC6E6-AA22-45D8-BC45-1DE815BA3294}" destId="{809BEC33-612B-4EC5-91AC-57E1360D2410}" srcOrd="0" destOrd="0" presId="urn:microsoft.com/office/officeart/2005/8/layout/hProcess4"/>
    <dgm:cxn modelId="{BC60A78B-C140-489F-A1A3-C4DD36C9A5F2}" type="presParOf" srcId="{EA4BC6E6-AA22-45D8-BC45-1DE815BA3294}" destId="{DCFEC565-7FEA-4B9A-BAFC-9D6529B16F9B}" srcOrd="1" destOrd="0" presId="urn:microsoft.com/office/officeart/2005/8/layout/hProcess4"/>
    <dgm:cxn modelId="{41ABE3E5-B22C-4A2C-8B38-00EF37E7844B}" type="presParOf" srcId="{EA4BC6E6-AA22-45D8-BC45-1DE815BA3294}" destId="{C7CAD8F1-B5E4-4BE0-951A-2A9D2AD97F58}" srcOrd="2" destOrd="0" presId="urn:microsoft.com/office/officeart/2005/8/layout/hProcess4"/>
    <dgm:cxn modelId="{7327B2EB-602F-42ED-91FE-DD9BED9EEDE1}" type="presParOf" srcId="{EA4BC6E6-AA22-45D8-BC45-1DE815BA3294}" destId="{B2283DF5-CAA4-41EE-96BC-C74AB85113D6}" srcOrd="3" destOrd="0" presId="urn:microsoft.com/office/officeart/2005/8/layout/hProcess4"/>
    <dgm:cxn modelId="{73AA2264-FF9C-47CB-B43B-A2F3C47E14D0}" type="presParOf" srcId="{EA4BC6E6-AA22-45D8-BC45-1DE815BA3294}" destId="{6771F5E1-208D-4BA9-AD49-49660B6D3DAD}" srcOrd="4" destOrd="0" presId="urn:microsoft.com/office/officeart/2005/8/layout/hProcess4"/>
    <dgm:cxn modelId="{3542E2A0-FD2B-43B2-BD13-3939E0C3678F}" type="presParOf" srcId="{316CAB4B-BDA9-41BA-AF0F-54118DF8812F}" destId="{331015EC-6DFF-42AE-B2F7-D187756900CF}" srcOrd="1" destOrd="0" presId="urn:microsoft.com/office/officeart/2005/8/layout/hProcess4"/>
    <dgm:cxn modelId="{E2EE0BD0-1D95-489B-A990-B5EEBB0FEF6A}" type="presParOf" srcId="{316CAB4B-BDA9-41BA-AF0F-54118DF8812F}" destId="{8A25B82C-2E41-40B0-BFEB-D31A91D33E23}" srcOrd="2" destOrd="0" presId="urn:microsoft.com/office/officeart/2005/8/layout/hProcess4"/>
    <dgm:cxn modelId="{6F1BF655-4B84-4253-A373-F312D684AC1B}" type="presParOf" srcId="{8A25B82C-2E41-40B0-BFEB-D31A91D33E23}" destId="{C327F8FA-68E0-4F1C-8071-033DE76A52A8}" srcOrd="0" destOrd="0" presId="urn:microsoft.com/office/officeart/2005/8/layout/hProcess4"/>
    <dgm:cxn modelId="{01330E2A-A024-4659-B073-ECCD68F4FC7B}" type="presParOf" srcId="{8A25B82C-2E41-40B0-BFEB-D31A91D33E23}" destId="{586AEA14-273F-42EC-A12D-D53870067EE0}" srcOrd="1" destOrd="0" presId="urn:microsoft.com/office/officeart/2005/8/layout/hProcess4"/>
    <dgm:cxn modelId="{A7A003B6-E7BF-4483-A935-5CD811F90842}" type="presParOf" srcId="{8A25B82C-2E41-40B0-BFEB-D31A91D33E23}" destId="{6FBE8EA2-0AAF-4786-A05B-4018901D6A97}" srcOrd="2" destOrd="0" presId="urn:microsoft.com/office/officeart/2005/8/layout/hProcess4"/>
    <dgm:cxn modelId="{5F2EDA75-1829-4410-A091-54BF5D06C4C7}" type="presParOf" srcId="{8A25B82C-2E41-40B0-BFEB-D31A91D33E23}" destId="{79DAEB47-4F93-4516-A534-75AF6D582785}" srcOrd="3" destOrd="0" presId="urn:microsoft.com/office/officeart/2005/8/layout/hProcess4"/>
    <dgm:cxn modelId="{FED068CD-DFE9-4F51-BCB0-E111134DFF78}" type="presParOf" srcId="{8A25B82C-2E41-40B0-BFEB-D31A91D33E23}" destId="{5266CE8C-C967-4414-A548-597609874089}" srcOrd="4" destOrd="0" presId="urn:microsoft.com/office/officeart/2005/8/layout/hProcess4"/>
    <dgm:cxn modelId="{CF5AED8C-99CE-4A73-83E3-23007830497E}" type="presParOf" srcId="{316CAB4B-BDA9-41BA-AF0F-54118DF8812F}" destId="{8D7CD245-9132-4690-AD6D-BF135BC29451}" srcOrd="3" destOrd="0" presId="urn:microsoft.com/office/officeart/2005/8/layout/hProcess4"/>
    <dgm:cxn modelId="{015DE83D-6A9F-452B-8B71-C99BE8622D81}" type="presParOf" srcId="{316CAB4B-BDA9-41BA-AF0F-54118DF8812F}" destId="{BF6F6617-3ECE-404B-AF02-DF4188FD1263}" srcOrd="4" destOrd="0" presId="urn:microsoft.com/office/officeart/2005/8/layout/hProcess4"/>
    <dgm:cxn modelId="{263E887A-B3F8-496C-8CAC-FB861C9BBA9E}" type="presParOf" srcId="{BF6F6617-3ECE-404B-AF02-DF4188FD1263}" destId="{7B625F71-0D63-412D-ACAD-8E4AD19885A1}" srcOrd="0" destOrd="0" presId="urn:microsoft.com/office/officeart/2005/8/layout/hProcess4"/>
    <dgm:cxn modelId="{7D5846E9-011B-458E-AFD4-DBDB6AB11880}" type="presParOf" srcId="{BF6F6617-3ECE-404B-AF02-DF4188FD1263}" destId="{FD2509AE-65FF-4715-994A-61BE25CCF095}" srcOrd="1" destOrd="0" presId="urn:microsoft.com/office/officeart/2005/8/layout/hProcess4"/>
    <dgm:cxn modelId="{BDA9A991-FD38-4C93-8882-CB13BC254395}" type="presParOf" srcId="{BF6F6617-3ECE-404B-AF02-DF4188FD1263}" destId="{B98099C2-F3CC-4AC2-95EF-2F69F5C95498}" srcOrd="2" destOrd="0" presId="urn:microsoft.com/office/officeart/2005/8/layout/hProcess4"/>
    <dgm:cxn modelId="{3EF51E72-1D1D-42C3-912E-1661BAA4D54A}" type="presParOf" srcId="{BF6F6617-3ECE-404B-AF02-DF4188FD1263}" destId="{40BCBFC3-66CA-4AE5-9173-3F63246AF79C}" srcOrd="3" destOrd="0" presId="urn:microsoft.com/office/officeart/2005/8/layout/hProcess4"/>
    <dgm:cxn modelId="{6CBCDF56-343B-47DC-9A6D-DAC51A7E997C}" type="presParOf" srcId="{BF6F6617-3ECE-404B-AF02-DF4188FD1263}" destId="{24FAC6AA-DEA4-4A80-BED7-2960136663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F2D9F7-FAC1-4FC5-A5A4-7F918F2AB64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D2AF649C-2D23-4A64-896C-06F8D46E4A59}">
      <dgm:prSet phldrT="[Текст]"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Качество как соответствие основным стандартам (стандартно-ориентированный подход)</a:t>
          </a:r>
        </a:p>
      </dgm:t>
    </dgm:pt>
    <dgm:pt modelId="{35C9975C-ABA5-4C17-BE37-F20136E16B1A}" type="parTrans" cxnId="{936320A8-C981-415C-B429-282D06DA583A}">
      <dgm:prSet/>
      <dgm:spPr/>
      <dgm:t>
        <a:bodyPr/>
        <a:lstStyle/>
        <a:p>
          <a:endParaRPr lang="ru-RU"/>
        </a:p>
      </dgm:t>
    </dgm:pt>
    <dgm:pt modelId="{2D4FBB5D-FA7A-4531-B680-DD9ED4D5FCA6}" type="sibTrans" cxnId="{936320A8-C981-415C-B429-282D06DA583A}">
      <dgm:prSet/>
      <dgm:spPr/>
      <dgm:t>
        <a:bodyPr/>
        <a:lstStyle/>
        <a:p>
          <a:endParaRPr lang="ru-RU"/>
        </a:p>
      </dgm:t>
    </dgm:pt>
    <dgm:pt modelId="{C28CDBDF-7321-48E8-8101-854EEF5D8C8B}">
      <dgm:prSet phldrT="[Текст]"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Качество образования как уровень восприятия потребителями степени достижения удовлетворенности их потребностей и ожиданий</a:t>
          </a:r>
        </a:p>
      </dgm:t>
    </dgm:pt>
    <dgm:pt modelId="{BBD93844-568A-42EA-9CEC-058CD3678A08}" type="parTrans" cxnId="{B32020A6-D8EB-4122-85BB-129BDB102DEC}">
      <dgm:prSet/>
      <dgm:spPr/>
      <dgm:t>
        <a:bodyPr/>
        <a:lstStyle/>
        <a:p>
          <a:endParaRPr lang="ru-RU"/>
        </a:p>
      </dgm:t>
    </dgm:pt>
    <dgm:pt modelId="{E5D7E403-AE3D-461F-9020-3257760795C1}" type="sibTrans" cxnId="{B32020A6-D8EB-4122-85BB-129BDB102DEC}">
      <dgm:prSet/>
      <dgm:spPr/>
      <dgm:t>
        <a:bodyPr/>
        <a:lstStyle/>
        <a:p>
          <a:endParaRPr lang="ru-RU"/>
        </a:p>
      </dgm:t>
    </dgm:pt>
    <dgm:pt modelId="{D457442F-0F8D-4E18-83DF-937134217483}">
      <dgm:prSet phldrT="[Текст]"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Качество образования как степень соответствия современным внешним вызовам</a:t>
          </a:r>
        </a:p>
      </dgm:t>
    </dgm:pt>
    <dgm:pt modelId="{5ACBA0C5-8727-423F-8B7E-9C585C259F38}" type="parTrans" cxnId="{03F10343-3D07-431C-AA0A-9712BB9CF5E5}">
      <dgm:prSet/>
      <dgm:spPr/>
      <dgm:t>
        <a:bodyPr/>
        <a:lstStyle/>
        <a:p>
          <a:endParaRPr lang="ru-RU"/>
        </a:p>
      </dgm:t>
    </dgm:pt>
    <dgm:pt modelId="{0A1BB0BE-D063-4EAC-8731-7229203FBDFF}" type="sibTrans" cxnId="{03F10343-3D07-431C-AA0A-9712BB9CF5E5}">
      <dgm:prSet/>
      <dgm:spPr/>
      <dgm:t>
        <a:bodyPr/>
        <a:lstStyle/>
        <a:p>
          <a:endParaRPr lang="ru-RU"/>
        </a:p>
      </dgm:t>
    </dgm:pt>
    <dgm:pt modelId="{33D24FAB-F2C4-4236-B64A-4D4CAFE6AFDF}" type="pres">
      <dgm:prSet presAssocID="{BEF2D9F7-FAC1-4FC5-A5A4-7F918F2AB647}" presName="arrowDiagram" presStyleCnt="0">
        <dgm:presLayoutVars>
          <dgm:chMax val="5"/>
          <dgm:dir/>
          <dgm:resizeHandles val="exact"/>
        </dgm:presLayoutVars>
      </dgm:prSet>
      <dgm:spPr/>
    </dgm:pt>
    <dgm:pt modelId="{7FB51372-F4DF-4F8A-9275-EAA6003BCFE9}" type="pres">
      <dgm:prSet presAssocID="{BEF2D9F7-FAC1-4FC5-A5A4-7F918F2AB647}" presName="arrow" presStyleLbl="bgShp" presStyleIdx="0" presStyleCnt="1" custLinFactNeighborX="-14640" custLinFactNeighborY="-22836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4CBD0AF-E123-4A20-AAB9-C97EB674AEAB}" type="pres">
      <dgm:prSet presAssocID="{BEF2D9F7-FAC1-4FC5-A5A4-7F918F2AB647}" presName="arrowDiagram3" presStyleCnt="0"/>
      <dgm:spPr/>
    </dgm:pt>
    <dgm:pt modelId="{CD735992-3C00-4810-B5AC-2CC7D171CAA9}" type="pres">
      <dgm:prSet presAssocID="{D2AF649C-2D23-4A64-896C-06F8D46E4A59}" presName="bullet3a" presStyleLbl="node1" presStyleIdx="0" presStyleCnt="3" custScaleX="150741" custScaleY="150741" custLinFactNeighborX="-58570" custLinFactNeighborY="-7221"/>
      <dgm:spPr>
        <a:solidFill>
          <a:srgbClr val="00A5D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4B178C85-6431-4346-B97C-2008EC9B3076}" type="pres">
      <dgm:prSet presAssocID="{D2AF649C-2D23-4A64-896C-06F8D46E4A59}" presName="textBox3a" presStyleLbl="revTx" presStyleIdx="0" presStyleCnt="3" custScaleX="156381" custScaleY="58044" custLinFactNeighborX="19087" custLinFactNeighborY="29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AEA9F-A69C-4110-8775-A0454A712060}" type="pres">
      <dgm:prSet presAssocID="{C28CDBDF-7321-48E8-8101-854EEF5D8C8B}" presName="bullet3b" presStyleLbl="node1" presStyleIdx="1" presStyleCnt="3" custScaleX="150741" custScaleY="150741" custLinFactNeighborX="-42253" custLinFactNeighborY="-20753"/>
      <dgm:spPr>
        <a:solidFill>
          <a:srgbClr val="00A5D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6A3DC274-DE16-4709-83A9-7B5393C7358E}" type="pres">
      <dgm:prSet presAssocID="{C28CDBDF-7321-48E8-8101-854EEF5D8C8B}" presName="textBox3b" presStyleLbl="revTx" presStyleIdx="1" presStyleCnt="3" custScaleX="166595" custScaleY="44321" custLinFactNeighborX="17644" custLinFactNeighborY="-8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44E4CD-78B3-4F70-8D2D-1FA0BC19836C}" type="pres">
      <dgm:prSet presAssocID="{D457442F-0F8D-4E18-83DF-937134217483}" presName="bullet3c" presStyleLbl="node1" presStyleIdx="2" presStyleCnt="3" custScaleX="150741" custScaleY="150741" custLinFactNeighborX="-3405" custLinFactNeighborY="-27383"/>
      <dgm:spPr>
        <a:solidFill>
          <a:srgbClr val="00A5DF"/>
        </a:solidFill>
        <a:ln>
          <a:noFill/>
        </a:ln>
        <a:scene3d>
          <a:camera prst="orthographicFront"/>
          <a:lightRig rig="threePt" dir="t"/>
        </a:scene3d>
        <a:sp3d>
          <a:bevelT/>
        </a:sp3d>
      </dgm:spPr>
    </dgm:pt>
    <dgm:pt modelId="{101DD297-6421-4305-8E4F-3DA7B517F8E8}" type="pres">
      <dgm:prSet presAssocID="{D457442F-0F8D-4E18-83DF-937134217483}" presName="textBox3c" presStyleLbl="revTx" presStyleIdx="2" presStyleCnt="3" custScaleX="173052" custScaleY="31317" custLinFactNeighborX="8649" custLinFactNeighborY="-21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6320A8-C981-415C-B429-282D06DA583A}" srcId="{BEF2D9F7-FAC1-4FC5-A5A4-7F918F2AB647}" destId="{D2AF649C-2D23-4A64-896C-06F8D46E4A59}" srcOrd="0" destOrd="0" parTransId="{35C9975C-ABA5-4C17-BE37-F20136E16B1A}" sibTransId="{2D4FBB5D-FA7A-4531-B680-DD9ED4D5FCA6}"/>
    <dgm:cxn modelId="{CD9244BF-D552-4ABE-AD19-441D2732F730}" type="presOf" srcId="{BEF2D9F7-FAC1-4FC5-A5A4-7F918F2AB647}" destId="{33D24FAB-F2C4-4236-B64A-4D4CAFE6AFDF}" srcOrd="0" destOrd="0" presId="urn:microsoft.com/office/officeart/2005/8/layout/arrow2"/>
    <dgm:cxn modelId="{BA0EEA22-00EF-4BE0-8E6C-6B7DBAD8C38F}" type="presOf" srcId="{D2AF649C-2D23-4A64-896C-06F8D46E4A59}" destId="{4B178C85-6431-4346-B97C-2008EC9B3076}" srcOrd="0" destOrd="0" presId="urn:microsoft.com/office/officeart/2005/8/layout/arrow2"/>
    <dgm:cxn modelId="{B32020A6-D8EB-4122-85BB-129BDB102DEC}" srcId="{BEF2D9F7-FAC1-4FC5-A5A4-7F918F2AB647}" destId="{C28CDBDF-7321-48E8-8101-854EEF5D8C8B}" srcOrd="1" destOrd="0" parTransId="{BBD93844-568A-42EA-9CEC-058CD3678A08}" sibTransId="{E5D7E403-AE3D-461F-9020-3257760795C1}"/>
    <dgm:cxn modelId="{37383045-F8E0-47CF-AA61-55195741130C}" type="presOf" srcId="{C28CDBDF-7321-48E8-8101-854EEF5D8C8B}" destId="{6A3DC274-DE16-4709-83A9-7B5393C7358E}" srcOrd="0" destOrd="0" presId="urn:microsoft.com/office/officeart/2005/8/layout/arrow2"/>
    <dgm:cxn modelId="{103E4076-70EF-4648-A13B-B83B78DFDE29}" type="presOf" srcId="{D457442F-0F8D-4E18-83DF-937134217483}" destId="{101DD297-6421-4305-8E4F-3DA7B517F8E8}" srcOrd="0" destOrd="0" presId="urn:microsoft.com/office/officeart/2005/8/layout/arrow2"/>
    <dgm:cxn modelId="{03F10343-3D07-431C-AA0A-9712BB9CF5E5}" srcId="{BEF2D9F7-FAC1-4FC5-A5A4-7F918F2AB647}" destId="{D457442F-0F8D-4E18-83DF-937134217483}" srcOrd="2" destOrd="0" parTransId="{5ACBA0C5-8727-423F-8B7E-9C585C259F38}" sibTransId="{0A1BB0BE-D063-4EAC-8731-7229203FBDFF}"/>
    <dgm:cxn modelId="{5A8EFED0-9653-46B6-A164-268E7B1A47A9}" type="presParOf" srcId="{33D24FAB-F2C4-4236-B64A-4D4CAFE6AFDF}" destId="{7FB51372-F4DF-4F8A-9275-EAA6003BCFE9}" srcOrd="0" destOrd="0" presId="urn:microsoft.com/office/officeart/2005/8/layout/arrow2"/>
    <dgm:cxn modelId="{B005C51D-33B4-48FE-B4DC-023D9D91D458}" type="presParOf" srcId="{33D24FAB-F2C4-4236-B64A-4D4CAFE6AFDF}" destId="{04CBD0AF-E123-4A20-AAB9-C97EB674AEAB}" srcOrd="1" destOrd="0" presId="urn:microsoft.com/office/officeart/2005/8/layout/arrow2"/>
    <dgm:cxn modelId="{6AB7E003-B0D4-45BD-9C30-8D772E1254A4}" type="presParOf" srcId="{04CBD0AF-E123-4A20-AAB9-C97EB674AEAB}" destId="{CD735992-3C00-4810-B5AC-2CC7D171CAA9}" srcOrd="0" destOrd="0" presId="urn:microsoft.com/office/officeart/2005/8/layout/arrow2"/>
    <dgm:cxn modelId="{34B2DFA1-3499-48A2-B45F-E72A15A9E718}" type="presParOf" srcId="{04CBD0AF-E123-4A20-AAB9-C97EB674AEAB}" destId="{4B178C85-6431-4346-B97C-2008EC9B3076}" srcOrd="1" destOrd="0" presId="urn:microsoft.com/office/officeart/2005/8/layout/arrow2"/>
    <dgm:cxn modelId="{F504B270-A498-47F3-B1CC-09A15B99CCAF}" type="presParOf" srcId="{04CBD0AF-E123-4A20-AAB9-C97EB674AEAB}" destId="{814AEA9F-A69C-4110-8775-A0454A712060}" srcOrd="2" destOrd="0" presId="urn:microsoft.com/office/officeart/2005/8/layout/arrow2"/>
    <dgm:cxn modelId="{A5D3CBAF-CBB4-41A4-B7FA-70D31DB62AD7}" type="presParOf" srcId="{04CBD0AF-E123-4A20-AAB9-C97EB674AEAB}" destId="{6A3DC274-DE16-4709-83A9-7B5393C7358E}" srcOrd="3" destOrd="0" presId="urn:microsoft.com/office/officeart/2005/8/layout/arrow2"/>
    <dgm:cxn modelId="{1EA35FF8-146E-4188-B39B-B0430FBE3961}" type="presParOf" srcId="{04CBD0AF-E123-4A20-AAB9-C97EB674AEAB}" destId="{0644E4CD-78B3-4F70-8D2D-1FA0BC19836C}" srcOrd="4" destOrd="0" presId="urn:microsoft.com/office/officeart/2005/8/layout/arrow2"/>
    <dgm:cxn modelId="{933B787F-59B4-46C8-A393-E3A7F4003420}" type="presParOf" srcId="{04CBD0AF-E123-4A20-AAB9-C97EB674AEAB}" destId="{101DD297-6421-4305-8E4F-3DA7B517F8E8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20BFC0-CB32-4175-B00D-D76E4FB085D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B2081D10-D206-4527-AA58-2818FB7D9F5C}">
      <dgm:prSet phldrT="[Текст]" custT="1"/>
      <dgm:spPr>
        <a:solidFill>
          <a:srgbClr val="0070C0"/>
        </a:solidFill>
      </dgm:spPr>
      <dgm:t>
        <a:bodyPr/>
        <a:lstStyle/>
        <a:p>
          <a:r>
            <a:rPr lang="ru-RU" sz="1100" dirty="0"/>
            <a:t>2000</a:t>
          </a:r>
        </a:p>
      </dgm:t>
    </dgm:pt>
    <dgm:pt modelId="{B9B5FE85-3992-4E25-B411-9A3C918589DD}" type="parTrans" cxnId="{D2478209-EA10-4BF4-A5F0-B9300241FE20}">
      <dgm:prSet/>
      <dgm:spPr/>
      <dgm:t>
        <a:bodyPr/>
        <a:lstStyle/>
        <a:p>
          <a:endParaRPr lang="ru-RU"/>
        </a:p>
      </dgm:t>
    </dgm:pt>
    <dgm:pt modelId="{4843475F-EF2F-44FA-81B1-E6A7C873EA44}" type="sibTrans" cxnId="{D2478209-EA10-4BF4-A5F0-B9300241FE20}">
      <dgm:prSet/>
      <dgm:spPr/>
      <dgm:t>
        <a:bodyPr/>
        <a:lstStyle/>
        <a:p>
          <a:endParaRPr lang="ru-RU"/>
        </a:p>
      </dgm:t>
    </dgm:pt>
    <dgm:pt modelId="{5865160A-1AD3-46BA-A5EE-35A6F9CF817C}">
      <dgm:prSet phldrT="[Текст]" custT="1"/>
      <dgm:spPr>
        <a:solidFill>
          <a:srgbClr val="009BD2"/>
        </a:solidFill>
      </dgm:spPr>
      <dgm:t>
        <a:bodyPr/>
        <a:lstStyle/>
        <a:p>
          <a:r>
            <a:rPr lang="ru-RU" sz="1100" dirty="0"/>
            <a:t>2010</a:t>
          </a:r>
        </a:p>
      </dgm:t>
    </dgm:pt>
    <dgm:pt modelId="{8FD0E92C-5B4D-4EF9-971E-046FAAE0D5A0}" type="parTrans" cxnId="{01E2E859-115F-4FB5-A675-EBCDC87A2A55}">
      <dgm:prSet/>
      <dgm:spPr/>
      <dgm:t>
        <a:bodyPr/>
        <a:lstStyle/>
        <a:p>
          <a:endParaRPr lang="ru-RU"/>
        </a:p>
      </dgm:t>
    </dgm:pt>
    <dgm:pt modelId="{19805002-CB0F-43A8-BCE4-96C36BC5E58F}" type="sibTrans" cxnId="{01E2E859-115F-4FB5-A675-EBCDC87A2A55}">
      <dgm:prSet/>
      <dgm:spPr/>
      <dgm:t>
        <a:bodyPr/>
        <a:lstStyle/>
        <a:p>
          <a:endParaRPr lang="ru-RU"/>
        </a:p>
      </dgm:t>
    </dgm:pt>
    <dgm:pt modelId="{F08E10C9-E646-4D96-8EFD-B696BB72AB76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100" dirty="0"/>
            <a:t>2020</a:t>
          </a:r>
        </a:p>
      </dgm:t>
    </dgm:pt>
    <dgm:pt modelId="{26016D41-E442-4BF1-83A0-5951B4693C59}" type="parTrans" cxnId="{C8A39D24-BFAC-4D54-820E-EC369BE82D0F}">
      <dgm:prSet/>
      <dgm:spPr/>
      <dgm:t>
        <a:bodyPr/>
        <a:lstStyle/>
        <a:p>
          <a:endParaRPr lang="ru-RU"/>
        </a:p>
      </dgm:t>
    </dgm:pt>
    <dgm:pt modelId="{01902D8F-6A21-4E0C-90E5-108D7CE105F2}" type="sibTrans" cxnId="{C8A39D24-BFAC-4D54-820E-EC369BE82D0F}">
      <dgm:prSet/>
      <dgm:spPr/>
      <dgm:t>
        <a:bodyPr/>
        <a:lstStyle/>
        <a:p>
          <a:endParaRPr lang="ru-RU"/>
        </a:p>
      </dgm:t>
    </dgm:pt>
    <dgm:pt modelId="{ED0C41C8-355B-4649-8E8E-62134C4EC39A}" type="pres">
      <dgm:prSet presAssocID="{8F20BFC0-CB32-4175-B00D-D76E4FB085DD}" presName="Name0" presStyleCnt="0">
        <dgm:presLayoutVars>
          <dgm:dir/>
          <dgm:resizeHandles val="exact"/>
        </dgm:presLayoutVars>
      </dgm:prSet>
      <dgm:spPr/>
    </dgm:pt>
    <dgm:pt modelId="{06AA2C56-1553-4EFF-8724-91CA2A9A39DA}" type="pres">
      <dgm:prSet presAssocID="{B2081D10-D206-4527-AA58-2818FB7D9F5C}" presName="parTxOnly" presStyleLbl="node1" presStyleIdx="0" presStyleCnt="3" custScaleX="56017" custLinFactNeighborX="-4715" custLinFactNeighborY="-75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C86153-3225-4268-8BD4-064E62DE0E0D}" type="pres">
      <dgm:prSet presAssocID="{4843475F-EF2F-44FA-81B1-E6A7C873EA44}" presName="parSpace" presStyleCnt="0"/>
      <dgm:spPr/>
    </dgm:pt>
    <dgm:pt modelId="{94ECB35B-83F7-4DAE-95EE-3F79DDD4854E}" type="pres">
      <dgm:prSet presAssocID="{5865160A-1AD3-46BA-A5EE-35A6F9CF817C}" presName="parTxOnly" presStyleLbl="node1" presStyleIdx="1" presStyleCnt="3" custScaleX="568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C8003-41C8-4F37-A1C2-BDB9F8E07218}" type="pres">
      <dgm:prSet presAssocID="{19805002-CB0F-43A8-BCE4-96C36BC5E58F}" presName="parSpace" presStyleCnt="0"/>
      <dgm:spPr/>
    </dgm:pt>
    <dgm:pt modelId="{9D89E153-1A54-47CB-8D59-8DA873D3C85C}" type="pres">
      <dgm:prSet presAssocID="{F08E10C9-E646-4D96-8EFD-B696BB72AB76}" presName="parTxOnly" presStyleLbl="node1" presStyleIdx="2" presStyleCnt="3" custScaleX="61687" custLinFactNeighborX="-3330" custLinFactNeighborY="-64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E2E859-115F-4FB5-A675-EBCDC87A2A55}" srcId="{8F20BFC0-CB32-4175-B00D-D76E4FB085DD}" destId="{5865160A-1AD3-46BA-A5EE-35A6F9CF817C}" srcOrd="1" destOrd="0" parTransId="{8FD0E92C-5B4D-4EF9-971E-046FAAE0D5A0}" sibTransId="{19805002-CB0F-43A8-BCE4-96C36BC5E58F}"/>
    <dgm:cxn modelId="{C8A39D24-BFAC-4D54-820E-EC369BE82D0F}" srcId="{8F20BFC0-CB32-4175-B00D-D76E4FB085DD}" destId="{F08E10C9-E646-4D96-8EFD-B696BB72AB76}" srcOrd="2" destOrd="0" parTransId="{26016D41-E442-4BF1-83A0-5951B4693C59}" sibTransId="{01902D8F-6A21-4E0C-90E5-108D7CE105F2}"/>
    <dgm:cxn modelId="{97DBE10A-9138-495B-91E9-3E03DE6DA4A6}" type="presOf" srcId="{F08E10C9-E646-4D96-8EFD-B696BB72AB76}" destId="{9D89E153-1A54-47CB-8D59-8DA873D3C85C}" srcOrd="0" destOrd="0" presId="urn:microsoft.com/office/officeart/2005/8/layout/hChevron3"/>
    <dgm:cxn modelId="{B56D4A7E-26FA-4B4F-B044-20A268B6145E}" type="presOf" srcId="{8F20BFC0-CB32-4175-B00D-D76E4FB085DD}" destId="{ED0C41C8-355B-4649-8E8E-62134C4EC39A}" srcOrd="0" destOrd="0" presId="urn:microsoft.com/office/officeart/2005/8/layout/hChevron3"/>
    <dgm:cxn modelId="{E3A24565-E8BB-4B10-9EFF-490E96914B88}" type="presOf" srcId="{5865160A-1AD3-46BA-A5EE-35A6F9CF817C}" destId="{94ECB35B-83F7-4DAE-95EE-3F79DDD4854E}" srcOrd="0" destOrd="0" presId="urn:microsoft.com/office/officeart/2005/8/layout/hChevron3"/>
    <dgm:cxn modelId="{D2478209-EA10-4BF4-A5F0-B9300241FE20}" srcId="{8F20BFC0-CB32-4175-B00D-D76E4FB085DD}" destId="{B2081D10-D206-4527-AA58-2818FB7D9F5C}" srcOrd="0" destOrd="0" parTransId="{B9B5FE85-3992-4E25-B411-9A3C918589DD}" sibTransId="{4843475F-EF2F-44FA-81B1-E6A7C873EA44}"/>
    <dgm:cxn modelId="{E6BD6112-6F6C-4722-94B2-4E58CAA7F57B}" type="presOf" srcId="{B2081D10-D206-4527-AA58-2818FB7D9F5C}" destId="{06AA2C56-1553-4EFF-8724-91CA2A9A39DA}" srcOrd="0" destOrd="0" presId="urn:microsoft.com/office/officeart/2005/8/layout/hChevron3"/>
    <dgm:cxn modelId="{FD247EF5-456C-4B50-A605-CFC70FA5CCF4}" type="presParOf" srcId="{ED0C41C8-355B-4649-8E8E-62134C4EC39A}" destId="{06AA2C56-1553-4EFF-8724-91CA2A9A39DA}" srcOrd="0" destOrd="0" presId="urn:microsoft.com/office/officeart/2005/8/layout/hChevron3"/>
    <dgm:cxn modelId="{131314D2-A4AF-473B-A584-8CD44F3021D2}" type="presParOf" srcId="{ED0C41C8-355B-4649-8E8E-62134C4EC39A}" destId="{7CC86153-3225-4268-8BD4-064E62DE0E0D}" srcOrd="1" destOrd="0" presId="urn:microsoft.com/office/officeart/2005/8/layout/hChevron3"/>
    <dgm:cxn modelId="{F94DBF20-6227-4939-9C3E-CB8D0854C2DD}" type="presParOf" srcId="{ED0C41C8-355B-4649-8E8E-62134C4EC39A}" destId="{94ECB35B-83F7-4DAE-95EE-3F79DDD4854E}" srcOrd="2" destOrd="0" presId="urn:microsoft.com/office/officeart/2005/8/layout/hChevron3"/>
    <dgm:cxn modelId="{0DF17914-659C-4C1D-8F2E-E2CA40D30095}" type="presParOf" srcId="{ED0C41C8-355B-4649-8E8E-62134C4EC39A}" destId="{A24C8003-41C8-4F37-A1C2-BDB9F8E07218}" srcOrd="3" destOrd="0" presId="urn:microsoft.com/office/officeart/2005/8/layout/hChevron3"/>
    <dgm:cxn modelId="{BF2D85C0-D49A-468A-97A0-765C774D6324}" type="presParOf" srcId="{ED0C41C8-355B-4649-8E8E-62134C4EC39A}" destId="{9D89E153-1A54-47CB-8D59-8DA873D3C85C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EC565-7FEA-4B9A-BAFC-9D6529B16F9B}">
      <dsp:nvSpPr>
        <dsp:cNvPr id="0" name=""/>
        <dsp:cNvSpPr/>
      </dsp:nvSpPr>
      <dsp:spPr>
        <a:xfrm>
          <a:off x="327303" y="455415"/>
          <a:ext cx="2016650" cy="70009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252000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chemeClr val="bg1"/>
              </a:solidFill>
              <a:latin typeface="Century Gothic" panose="020B0502020202020204" pitchFamily="34" charset="0"/>
            </a:rPr>
            <a:t>Доля населения в возрасте 15-35 лет</a:t>
          </a:r>
        </a:p>
      </dsp:txBody>
      <dsp:txXfrm>
        <a:off x="343414" y="471526"/>
        <a:ext cx="1984428" cy="517850"/>
      </dsp:txXfrm>
    </dsp:sp>
    <dsp:sp modelId="{331015EC-6DFF-42AE-B2F7-D187756900CF}">
      <dsp:nvSpPr>
        <dsp:cNvPr id="0" name=""/>
        <dsp:cNvSpPr/>
      </dsp:nvSpPr>
      <dsp:spPr>
        <a:xfrm>
          <a:off x="1989306" y="-268610"/>
          <a:ext cx="2297589" cy="2297589"/>
        </a:xfrm>
        <a:prstGeom prst="leftCircularArrow">
          <a:avLst>
            <a:gd name="adj1" fmla="val 4179"/>
            <a:gd name="adj2" fmla="val 527045"/>
            <a:gd name="adj3" fmla="val 2239682"/>
            <a:gd name="adj4" fmla="val 8961615"/>
            <a:gd name="adj5" fmla="val 4875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83DF5-CAA4-41EE-96BC-C74AB85113D6}">
      <dsp:nvSpPr>
        <dsp:cNvPr id="0" name=""/>
        <dsp:cNvSpPr/>
      </dsp:nvSpPr>
      <dsp:spPr>
        <a:xfrm>
          <a:off x="1687734" y="969729"/>
          <a:ext cx="1102897" cy="442915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solidFill>
                <a:schemeClr val="bg1"/>
              </a:solidFill>
              <a:latin typeface="Franklin Gothic Book" panose="020B0503020102020204" pitchFamily="34" charset="0"/>
            </a:rPr>
            <a:t>24,1%</a:t>
          </a:r>
        </a:p>
      </dsp:txBody>
      <dsp:txXfrm>
        <a:off x="1700707" y="982702"/>
        <a:ext cx="1076951" cy="416969"/>
      </dsp:txXfrm>
    </dsp:sp>
    <dsp:sp modelId="{586AEA14-273F-42EC-A12D-D53870067EE0}">
      <dsp:nvSpPr>
        <dsp:cNvPr id="0" name=""/>
        <dsp:cNvSpPr/>
      </dsp:nvSpPr>
      <dsp:spPr>
        <a:xfrm>
          <a:off x="3239666" y="529303"/>
          <a:ext cx="2000267" cy="70009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0" rIns="123825" bIns="123825" numCol="1" spcCol="1270" anchor="t" anchorCtr="0">
          <a:noAutofit/>
        </a:bodyPr>
        <a:lstStyle/>
        <a:p>
          <a:pPr marL="0" lvl="1" indent="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>
              <a:solidFill>
                <a:schemeClr val="bg1"/>
              </a:solidFill>
              <a:latin typeface="Century Gothic" panose="020B0502020202020204" pitchFamily="34" charset="0"/>
            </a:rPr>
            <a:t>Доля обучающихся в высших учебных заведениях</a:t>
          </a:r>
        </a:p>
      </dsp:txBody>
      <dsp:txXfrm>
        <a:off x="3255777" y="695433"/>
        <a:ext cx="1968045" cy="517850"/>
      </dsp:txXfrm>
    </dsp:sp>
    <dsp:sp modelId="{8D7CD245-9132-4690-AD6D-BF135BC29451}">
      <dsp:nvSpPr>
        <dsp:cNvPr id="0" name=""/>
        <dsp:cNvSpPr/>
      </dsp:nvSpPr>
      <dsp:spPr>
        <a:xfrm>
          <a:off x="5185114" y="51522"/>
          <a:ext cx="2644593" cy="2644593"/>
        </a:xfrm>
        <a:prstGeom prst="circularArrow">
          <a:avLst>
            <a:gd name="adj1" fmla="val 3631"/>
            <a:gd name="adj2" fmla="val 451869"/>
            <a:gd name="adj3" fmla="val 18430971"/>
            <a:gd name="adj4" fmla="val 11633861"/>
            <a:gd name="adj5" fmla="val 4236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AEB47-4F93-4516-A534-75AF6D582785}">
      <dsp:nvSpPr>
        <dsp:cNvPr id="0" name=""/>
        <dsp:cNvSpPr/>
      </dsp:nvSpPr>
      <dsp:spPr>
        <a:xfrm>
          <a:off x="4754695" y="952805"/>
          <a:ext cx="1140192" cy="442912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Franklin Gothic Book" panose="020B0503020102020204" pitchFamily="34" charset="0"/>
            </a:rPr>
            <a:t>15,5%</a:t>
          </a:r>
        </a:p>
      </dsp:txBody>
      <dsp:txXfrm>
        <a:off x="4767667" y="965777"/>
        <a:ext cx="1114248" cy="416968"/>
      </dsp:txXfrm>
    </dsp:sp>
    <dsp:sp modelId="{FD2509AE-65FF-4715-994A-61BE25CCF095}">
      <dsp:nvSpPr>
        <dsp:cNvPr id="0" name=""/>
        <dsp:cNvSpPr/>
      </dsp:nvSpPr>
      <dsp:spPr>
        <a:xfrm>
          <a:off x="6454020" y="529697"/>
          <a:ext cx="2000267" cy="700092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36000" rIns="123825" bIns="123825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>
              <a:solidFill>
                <a:schemeClr val="bg1"/>
              </a:solidFill>
              <a:latin typeface="Century Gothic" panose="020B0502020202020204" pitchFamily="34" charset="0"/>
            </a:rPr>
            <a:t>Доля обучающихся в вузах по инженерным направлениям подготовки</a:t>
          </a:r>
        </a:p>
      </dsp:txBody>
      <dsp:txXfrm>
        <a:off x="6470131" y="545808"/>
        <a:ext cx="1968045" cy="517850"/>
      </dsp:txXfrm>
    </dsp:sp>
    <dsp:sp modelId="{40BCBFC3-66CA-4AE5-9173-3F63246AF79C}">
      <dsp:nvSpPr>
        <dsp:cNvPr id="0" name=""/>
        <dsp:cNvSpPr/>
      </dsp:nvSpPr>
      <dsp:spPr>
        <a:xfrm>
          <a:off x="7929586" y="857257"/>
          <a:ext cx="1040251" cy="414342"/>
        </a:xfrm>
        <a:prstGeom prst="roundRect">
          <a:avLst>
            <a:gd name="adj" fmla="val 10000"/>
          </a:avLst>
        </a:prstGeom>
        <a:solidFill>
          <a:srgbClr val="0099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Franklin Gothic Book" panose="020B0503020102020204" pitchFamily="34" charset="0"/>
            </a:rPr>
            <a:t>40,8%</a:t>
          </a:r>
        </a:p>
      </dsp:txBody>
      <dsp:txXfrm>
        <a:off x="7941722" y="869393"/>
        <a:ext cx="1015979" cy="3900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51372-F4DF-4F8A-9275-EAA6003BCFE9}">
      <dsp:nvSpPr>
        <dsp:cNvPr id="0" name=""/>
        <dsp:cNvSpPr/>
      </dsp:nvSpPr>
      <dsp:spPr>
        <a:xfrm>
          <a:off x="0" y="0"/>
          <a:ext cx="8128000" cy="50799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35992-3C00-4810-B5AC-2CC7D171CAA9}">
      <dsp:nvSpPr>
        <dsp:cNvPr id="0" name=""/>
        <dsp:cNvSpPr/>
      </dsp:nvSpPr>
      <dsp:spPr>
        <a:xfrm>
          <a:off x="854866" y="3606674"/>
          <a:ext cx="318557" cy="318557"/>
        </a:xfrm>
        <a:prstGeom prst="ellipse">
          <a:avLst/>
        </a:prstGeom>
        <a:solidFill>
          <a:srgbClr val="00A5D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178C85-6431-4346-B97C-2008EC9B3076}">
      <dsp:nvSpPr>
        <dsp:cNvPr id="0" name=""/>
        <dsp:cNvSpPr/>
      </dsp:nvSpPr>
      <dsp:spPr>
        <a:xfrm>
          <a:off x="965515" y="4132696"/>
          <a:ext cx="2961580" cy="85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97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Качество как соответствие основным стандартам (стандартно-ориентированный подход)</a:t>
          </a:r>
        </a:p>
      </dsp:txBody>
      <dsp:txXfrm>
        <a:off x="965515" y="4132696"/>
        <a:ext cx="2961580" cy="852155"/>
      </dsp:txXfrm>
    </dsp:sp>
    <dsp:sp modelId="{814AEA9F-A69C-4110-8775-A0454A712060}">
      <dsp:nvSpPr>
        <dsp:cNvPr id="0" name=""/>
        <dsp:cNvSpPr/>
      </dsp:nvSpPr>
      <dsp:spPr>
        <a:xfrm>
          <a:off x="2639299" y="2118606"/>
          <a:ext cx="575854" cy="575854"/>
        </a:xfrm>
        <a:prstGeom prst="ellipse">
          <a:avLst/>
        </a:prstGeom>
        <a:solidFill>
          <a:srgbClr val="00A5D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DC274-DE16-4709-83A9-7B5393C7358E}">
      <dsp:nvSpPr>
        <dsp:cNvPr id="0" name=""/>
        <dsp:cNvSpPr/>
      </dsp:nvSpPr>
      <dsp:spPr>
        <a:xfrm>
          <a:off x="2783284" y="3024022"/>
          <a:ext cx="3249801" cy="1224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42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Качество образования как уровень восприятия потребителями степени достижения удовлетворенности их потребностей и ожиданий</a:t>
          </a:r>
        </a:p>
      </dsp:txBody>
      <dsp:txXfrm>
        <a:off x="2783284" y="3024022"/>
        <a:ext cx="3249801" cy="1224819"/>
      </dsp:txXfrm>
    </dsp:sp>
    <dsp:sp modelId="{0644E4CD-78B3-4F70-8D2D-1FA0BC19836C}">
      <dsp:nvSpPr>
        <dsp:cNvPr id="0" name=""/>
        <dsp:cNvSpPr/>
      </dsp:nvSpPr>
      <dsp:spPr>
        <a:xfrm>
          <a:off x="4988933" y="1175866"/>
          <a:ext cx="796394" cy="796394"/>
        </a:xfrm>
        <a:prstGeom prst="ellipse">
          <a:avLst/>
        </a:prstGeom>
        <a:solidFill>
          <a:srgbClr val="00A5DF"/>
        </a:solidFill>
        <a:ln w="12700" cap="flat" cmpd="sng" algn="ctr">
          <a:noFill/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1DD297-6421-4305-8E4F-3DA7B517F8E8}">
      <dsp:nvSpPr>
        <dsp:cNvPr id="0" name=""/>
        <dsp:cNvSpPr/>
      </dsp:nvSpPr>
      <dsp:spPr>
        <a:xfrm>
          <a:off x="4752240" y="2184578"/>
          <a:ext cx="3375759" cy="1105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946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rPr>
            <a:t>Качество образования как степень соответствия современным внешним вызовам</a:t>
          </a:r>
        </a:p>
      </dsp:txBody>
      <dsp:txXfrm>
        <a:off x="4752240" y="2184578"/>
        <a:ext cx="3375759" cy="11056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A2C56-1553-4EFF-8724-91CA2A9A39DA}">
      <dsp:nvSpPr>
        <dsp:cNvPr id="0" name=""/>
        <dsp:cNvSpPr/>
      </dsp:nvSpPr>
      <dsp:spPr>
        <a:xfrm>
          <a:off x="0" y="0"/>
          <a:ext cx="4867327" cy="182474"/>
        </a:xfrm>
        <a:prstGeom prst="homePlat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674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2000</a:t>
          </a:r>
        </a:p>
      </dsp:txBody>
      <dsp:txXfrm>
        <a:off x="0" y="0"/>
        <a:ext cx="4821709" cy="182474"/>
      </dsp:txXfrm>
    </dsp:sp>
    <dsp:sp modelId="{94ECB35B-83F7-4DAE-95EE-3F79DDD4854E}">
      <dsp:nvSpPr>
        <dsp:cNvPr id="0" name=""/>
        <dsp:cNvSpPr/>
      </dsp:nvSpPr>
      <dsp:spPr>
        <a:xfrm>
          <a:off x="3129992" y="0"/>
          <a:ext cx="4939272" cy="182474"/>
        </a:xfrm>
        <a:prstGeom prst="chevron">
          <a:avLst/>
        </a:prstGeom>
        <a:solidFill>
          <a:srgbClr val="009BD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2010</a:t>
          </a:r>
        </a:p>
      </dsp:txBody>
      <dsp:txXfrm>
        <a:off x="3221229" y="0"/>
        <a:ext cx="4756798" cy="182474"/>
      </dsp:txXfrm>
    </dsp:sp>
    <dsp:sp modelId="{9D89E153-1A54-47CB-8D59-8DA873D3C85C}">
      <dsp:nvSpPr>
        <dsp:cNvPr id="0" name=""/>
        <dsp:cNvSpPr/>
      </dsp:nvSpPr>
      <dsp:spPr>
        <a:xfrm>
          <a:off x="6273592" y="0"/>
          <a:ext cx="5359994" cy="182474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06" tIns="29337" rIns="14669" bIns="29337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2020</a:t>
          </a:r>
        </a:p>
      </dsp:txBody>
      <dsp:txXfrm>
        <a:off x="6364829" y="0"/>
        <a:ext cx="5177520" cy="182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9725B-5F46-4914-89B7-44E7CBEEBB10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8CFD4-AFE4-4CE8-A2DD-C59157ACD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83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11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5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96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5995"/>
            <a:ext cx="12192000" cy="28692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81781" y="0"/>
            <a:ext cx="11181899" cy="924232"/>
          </a:xfrm>
        </p:spPr>
        <p:txBody>
          <a:bodyPr>
            <a:normAutofit/>
          </a:bodyPr>
          <a:lstStyle>
            <a:lvl1pPr>
              <a:defRPr sz="2400">
                <a:latin typeface="Century Gothic" panose="020B0502020202020204" pitchFamily="34" charset="0"/>
              </a:defRPr>
            </a:lvl1pPr>
          </a:lstStyle>
          <a:p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ЦЕЛИ И ЗАДАЧИ ТЕХНОЛОГИИ МОДУЛЬНОГО ОБУЧЕНИЯ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417251" y="6602501"/>
            <a:ext cx="409990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ТЮМЕНСКИЙ ИНДУСТРИАЛЬНЫЙ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1310990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64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7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96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405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09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34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18507-963A-43FA-A3E1-2C14B0E7B406}" type="datetimeFigureOut">
              <a:rPr lang="ru-RU" smtClean="0"/>
              <a:t>18.04.2016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19E43-8CCC-419B-B70C-8E7B80C3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1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gif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7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Relationship Id="rId14" Type="http://schemas.openxmlformats.org/officeDocument/2006/relationships/image" Target="../media/image3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278" y="1861979"/>
            <a:ext cx="11800522" cy="23876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altLang="ru-RU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Новые вызовы в подготовке инженерных кадров для предприятий топливно-энергетического комплекса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932"/>
            <a:ext cx="12192000" cy="550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060" y="390854"/>
            <a:ext cx="10336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ТЮМЕНСКИЙ ИНДУСТРИАЛЬНЫЙ УНИВЕРСИТЕТ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399213"/>
            <a:ext cx="12192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Москва –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53416" y="5446532"/>
            <a:ext cx="4546471" cy="47054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Первый проректор Данилов О.Ф.</a:t>
            </a:r>
            <a:endParaRPr lang="ru-RU" b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1681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образовательной модели аспирантуры</a:t>
            </a:r>
            <a:endParaRPr lang="ru-RU" dirty="0"/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2235388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2016 г.</a:t>
            </a:r>
          </a:p>
        </p:txBody>
      </p:sp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>
            <a:off x="5393100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2020 г.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8550812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2025 г.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3149" y="788259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cxnSp>
        <p:nvCxnSpPr>
          <p:cNvPr id="46" name="Прямая со стрелкой 45"/>
          <p:cNvCxnSpPr>
            <a:stCxn id="3" idx="3"/>
            <a:endCxn id="4" idx="1"/>
          </p:cNvCxnSpPr>
          <p:nvPr/>
        </p:nvCxnSpPr>
        <p:spPr>
          <a:xfrm>
            <a:off x="3762193" y="1120625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" idx="3"/>
            <a:endCxn id="7" idx="1"/>
          </p:cNvCxnSpPr>
          <p:nvPr/>
        </p:nvCxnSpPr>
        <p:spPr>
          <a:xfrm>
            <a:off x="6919905" y="1120625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77391" y="771281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961888" y="3942675"/>
            <a:ext cx="11066290" cy="32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961888" y="2724370"/>
            <a:ext cx="11066290" cy="32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961888" y="5113215"/>
            <a:ext cx="11066290" cy="32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961888" y="1874342"/>
            <a:ext cx="9746307" cy="4678076"/>
            <a:chOff x="822452" y="1634078"/>
            <a:chExt cx="9746307" cy="5022267"/>
          </a:xfrm>
        </p:grpSpPr>
        <p:sp>
          <p:nvSpPr>
            <p:cNvPr id="5" name="TextBox 4"/>
            <p:cNvSpPr txBox="1"/>
            <p:nvPr/>
          </p:nvSpPr>
          <p:spPr>
            <a:xfrm>
              <a:off x="1764754" y="1678706"/>
              <a:ext cx="2481058" cy="4814706"/>
            </a:xfrm>
            <a:prstGeom prst="rect">
              <a:avLst/>
            </a:prstGeom>
            <a:solidFill>
              <a:srgbClr val="1F4E79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1600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142179" y="2265761"/>
              <a:ext cx="984677" cy="3477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i="1" dirty="0">
                  <a:latin typeface="Bookman Old Style" pitchFamily="18" charset="0"/>
                  <a:cs typeface="Estrangelo Edessa" pitchFamily="66" charset="0"/>
                </a:rPr>
                <a:t>С</a:t>
              </a:r>
              <a:r>
                <a:rPr lang="en-US" i="1" dirty="0">
                  <a:latin typeface="Bookman Old Style" pitchFamily="18" charset="0"/>
                  <a:cs typeface="Estrangelo Edessa" pitchFamily="66" charset="0"/>
                </a:rPr>
                <a:t>ore</a:t>
              </a:r>
              <a:endParaRPr lang="ru-RU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97070" y="1678706"/>
              <a:ext cx="2481058" cy="4405071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1600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33681" y="1666118"/>
              <a:ext cx="2483264" cy="441766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1600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2452" y="1834756"/>
              <a:ext cx="454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Estrangelo Edessa" pitchFamily="66" charset="0"/>
                </a:rPr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3437" y="2877054"/>
              <a:ext cx="454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Estrangelo Edessa" pitchFamily="66" charset="0"/>
                </a:rPr>
                <a:t>2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731620" y="1684757"/>
              <a:ext cx="713454" cy="4392554"/>
            </a:xfrm>
            <a:prstGeom prst="rect">
              <a:avLst/>
            </a:prstGeom>
            <a:solidFill>
              <a:srgbClr val="69B4D9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1600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8967219" y="1672239"/>
              <a:ext cx="1044833" cy="4405071"/>
            </a:xfrm>
            <a:prstGeom prst="rect">
              <a:avLst/>
            </a:prstGeom>
            <a:solidFill>
              <a:srgbClr val="00B0F0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1600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89556" y="549289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26856" y="163407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4733968" y="1658831"/>
              <a:ext cx="1234648" cy="1210904"/>
            </a:xfrm>
            <a:prstGeom prst="rect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0" rIns="36000" bIns="0" rtlCol="0" anchor="ctr" anchorCtr="1">
              <a:noAutofit/>
            </a:bodyPr>
            <a:lstStyle/>
            <a:p>
              <a:pPr algn="ctr"/>
              <a:r>
                <a:rPr lang="ru-RU" sz="800" dirty="0">
                  <a:solidFill>
                    <a:schemeClr val="bg1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Педагогическая 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практика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968617" y="1657539"/>
              <a:ext cx="1246124" cy="1235382"/>
            </a:xfrm>
            <a:prstGeom prst="rect">
              <a:avLst/>
            </a:prstGeom>
            <a:solidFill>
              <a:schemeClr val="bg2">
                <a:lumMod val="10000"/>
                <a:alpha val="54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endPara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endParaRPr>
            </a:p>
            <a:p>
              <a:pPr algn="ctr"/>
              <a:endPara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endParaRPr>
            </a:p>
            <a:p>
              <a:pPr algn="ctr"/>
              <a:r>
                <a:rPr lang="ru-RU" sz="800" dirty="0">
                  <a:solidFill>
                    <a:schemeClr val="bg1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Педагогика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Иностранный язык</a:t>
              </a:r>
            </a:p>
            <a:p>
              <a:pPr algn="ctr"/>
              <a:r>
                <a:rPr lang="ru-RU" sz="800" dirty="0">
                  <a:solidFill>
                    <a:schemeClr val="bg1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История и философия науки. Основы академического письма. Навыки публичных выступлений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876364" y="1672239"/>
              <a:ext cx="500655" cy="4405071"/>
            </a:xfrm>
            <a:prstGeom prst="rect">
              <a:avLst/>
            </a:prstGeom>
            <a:solidFill>
              <a:srgbClr val="1E9D7E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1600" i="1" dirty="0">
                <a:latin typeface="Bookman Old Style" pitchFamily="18" charset="0"/>
                <a:cs typeface="Estrangelo Edessa" pitchFamily="66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04940" y="163407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03047" y="163407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05819" y="163407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22452" y="4064635"/>
              <a:ext cx="454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Estrangelo Edessa" pitchFamily="66" charset="0"/>
                </a:rPr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39171" y="5329952"/>
              <a:ext cx="454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cs typeface="Estrangelo Edessa" pitchFamily="66" charset="0"/>
                </a:rPr>
                <a:t>4</a:t>
              </a:r>
            </a:p>
          </p:txBody>
        </p:sp>
        <p:sp>
          <p:nvSpPr>
            <p:cNvPr id="64" name="Text Box 29"/>
            <p:cNvSpPr txBox="1">
              <a:spLocks noChangeArrowheads="1"/>
            </p:cNvSpPr>
            <p:nvPr/>
          </p:nvSpPr>
          <p:spPr bwMode="auto">
            <a:xfrm>
              <a:off x="2138843" y="1812484"/>
              <a:ext cx="2040052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Иностранный язык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История и философия науки</a:t>
              </a:r>
            </a:p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Педагогика</a:t>
              </a:r>
            </a:p>
          </p:txBody>
        </p:sp>
        <p:sp>
          <p:nvSpPr>
            <p:cNvPr id="65" name="Text Box 29"/>
            <p:cNvSpPr txBox="1">
              <a:spLocks noChangeArrowheads="1"/>
            </p:cNvSpPr>
            <p:nvPr/>
          </p:nvSpPr>
          <p:spPr bwMode="auto">
            <a:xfrm>
              <a:off x="2138843" y="2290210"/>
              <a:ext cx="2040052" cy="2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rgbClr val="1DFF83"/>
                  </a:solidFill>
                  <a:latin typeface="Century Gothic" panose="020B0502020202020204" pitchFamily="34" charset="0"/>
                  <a:cs typeface="Arial" pitchFamily="34" charset="0"/>
                </a:rPr>
                <a:t>Научные исследования</a:t>
              </a:r>
            </a:p>
          </p:txBody>
        </p:sp>
        <p:sp>
          <p:nvSpPr>
            <p:cNvPr id="70" name="Text Box 29"/>
            <p:cNvSpPr txBox="1">
              <a:spLocks noChangeArrowheads="1"/>
            </p:cNvSpPr>
            <p:nvPr/>
          </p:nvSpPr>
          <p:spPr bwMode="auto">
            <a:xfrm>
              <a:off x="2115672" y="2892920"/>
              <a:ext cx="2040052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Дисциплины направленности</a:t>
              </a:r>
            </a:p>
          </p:txBody>
        </p:sp>
        <p:sp>
          <p:nvSpPr>
            <p:cNvPr id="74" name="Text Box 29"/>
            <p:cNvSpPr txBox="1">
              <a:spLocks noChangeArrowheads="1"/>
            </p:cNvSpPr>
            <p:nvPr/>
          </p:nvSpPr>
          <p:spPr bwMode="auto">
            <a:xfrm>
              <a:off x="2115672" y="3261164"/>
              <a:ext cx="2040052" cy="2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rgbClr val="1DFF83"/>
                  </a:solidFill>
                  <a:latin typeface="Century Gothic" panose="020B0502020202020204" pitchFamily="34" charset="0"/>
                  <a:cs typeface="Arial" pitchFamily="34" charset="0"/>
                </a:rPr>
                <a:t>Научные исследования</a:t>
              </a:r>
            </a:p>
          </p:txBody>
        </p:sp>
        <p:sp>
          <p:nvSpPr>
            <p:cNvPr id="78" name="Text Box 29"/>
            <p:cNvSpPr txBox="1">
              <a:spLocks noChangeArrowheads="1"/>
            </p:cNvSpPr>
            <p:nvPr/>
          </p:nvSpPr>
          <p:spPr bwMode="auto">
            <a:xfrm>
              <a:off x="2115672" y="4209047"/>
              <a:ext cx="2040052" cy="25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Дисциплины по выбору</a:t>
              </a:r>
            </a:p>
          </p:txBody>
        </p:sp>
        <p:sp>
          <p:nvSpPr>
            <p:cNvPr id="81" name="Text Box 29"/>
            <p:cNvSpPr txBox="1">
              <a:spLocks noChangeArrowheads="1"/>
            </p:cNvSpPr>
            <p:nvPr/>
          </p:nvSpPr>
          <p:spPr bwMode="auto">
            <a:xfrm>
              <a:off x="2112171" y="4442501"/>
              <a:ext cx="2040052" cy="2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rgbClr val="1DFF83"/>
                  </a:solidFill>
                  <a:latin typeface="Century Gothic" panose="020B0502020202020204" pitchFamily="34" charset="0"/>
                  <a:cs typeface="Arial" pitchFamily="34" charset="0"/>
                </a:rPr>
                <a:t>Научные исследования</a:t>
              </a:r>
            </a:p>
          </p:txBody>
        </p:sp>
        <p:sp>
          <p:nvSpPr>
            <p:cNvPr id="82" name="Text Box 29"/>
            <p:cNvSpPr txBox="1">
              <a:spLocks noChangeArrowheads="1"/>
            </p:cNvSpPr>
            <p:nvPr/>
          </p:nvSpPr>
          <p:spPr bwMode="auto">
            <a:xfrm>
              <a:off x="2131642" y="5622341"/>
              <a:ext cx="2040052" cy="259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lvl="0" algn="r" fontAlgn="base">
                <a:spcBef>
                  <a:spcPct val="0"/>
                </a:spcBef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Государственная итоговая аттестация</a:t>
              </a:r>
            </a:p>
          </p:txBody>
        </p:sp>
        <p:sp>
          <p:nvSpPr>
            <p:cNvPr id="88" name="Text Box 29"/>
            <p:cNvSpPr txBox="1">
              <a:spLocks noChangeArrowheads="1"/>
            </p:cNvSpPr>
            <p:nvPr/>
          </p:nvSpPr>
          <p:spPr bwMode="auto">
            <a:xfrm>
              <a:off x="2131642" y="5351096"/>
              <a:ext cx="2040052" cy="230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rgbClr val="1DFF83"/>
                  </a:solidFill>
                  <a:latin typeface="Century Gothic" panose="020B0502020202020204" pitchFamily="34" charset="0"/>
                  <a:cs typeface="Arial" pitchFamily="34" charset="0"/>
                </a:rPr>
                <a:t>Научные исследования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795339" y="4492544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795339" y="3357277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795339" y="2176061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513977" y="6083777"/>
              <a:ext cx="2956577" cy="5572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marL="357188"/>
              <a:r>
                <a:rPr lang="ru-RU" sz="900" b="1" i="1" dirty="0">
                  <a:solidFill>
                    <a:srgbClr val="FF0000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Отсутствие принципов формирования заказа на квалификацию «преподаватель-исследователь»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81281" y="6010014"/>
              <a:ext cx="2362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!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5044257" y="163407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67991" y="1634078"/>
              <a:ext cx="662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15</a:t>
              </a:r>
              <a:r>
                <a:rPr lang="en-US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8" name="Text Box 29"/>
            <p:cNvSpPr txBox="1">
              <a:spLocks noChangeArrowheads="1"/>
            </p:cNvSpPr>
            <p:nvPr/>
          </p:nvSpPr>
          <p:spPr bwMode="auto">
            <a:xfrm>
              <a:off x="5696460" y="3415356"/>
              <a:ext cx="1322098" cy="30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lang="ru-RU" sz="1000" dirty="0">
                  <a:solidFill>
                    <a:srgbClr val="1DFF83"/>
                  </a:solidFill>
                  <a:latin typeface="Century Gothic" panose="020B0502020202020204" pitchFamily="34" charset="0"/>
                  <a:cs typeface="Arial" pitchFamily="34" charset="0"/>
                </a:rPr>
                <a:t>НАУЧНЫЕ ИССЛЕДОВАНИЯ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524840" y="3094777"/>
              <a:ext cx="662940" cy="396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59</a:t>
              </a:r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39066" y="2869735"/>
              <a:ext cx="480466" cy="2398470"/>
            </a:xfrm>
            <a:prstGeom prst="rect">
              <a:avLst/>
            </a:prstGeom>
            <a:solidFill>
              <a:srgbClr val="2D72B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rtlCol="0">
              <a:noAutofit/>
            </a:bodyPr>
            <a:lstStyle/>
            <a:p>
              <a:pPr lvl="0" fontAlgn="base">
                <a:spcBef>
                  <a:spcPct val="0"/>
                </a:spcBef>
              </a:pPr>
              <a:r>
                <a:rPr lang="ru-RU" sz="10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Научно-исследовательский семинар</a:t>
              </a:r>
            </a:p>
            <a:p>
              <a:pPr algn="ctr"/>
              <a:endParaRPr lang="ru-RU" sz="10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229801" y="2869735"/>
              <a:ext cx="552932" cy="1250332"/>
            </a:xfrm>
            <a:prstGeom prst="rect">
              <a:avLst/>
            </a:prstGeom>
            <a:solidFill>
              <a:srgbClr val="2D72B1"/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rtlCol="0">
              <a:noAutofit/>
            </a:bodyPr>
            <a:lstStyle/>
            <a:p>
              <a:pPr lvl="0" fontAlgn="base">
                <a:spcBef>
                  <a:spcPct val="0"/>
                </a:spcBef>
              </a:pP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Профессиональный модуль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229801" y="4099746"/>
              <a:ext cx="552932" cy="1169900"/>
            </a:xfrm>
            <a:prstGeom prst="rect">
              <a:avLst/>
            </a:prstGeom>
            <a:solidFill>
              <a:srgbClr val="2D72B1">
                <a:alpha val="56000"/>
              </a:srgbClr>
            </a:solidFill>
            <a:ln w="3175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vert270" wrap="square" rtlCol="0">
              <a:noAutofit/>
            </a:bodyPr>
            <a:lstStyle/>
            <a:p>
              <a:pPr lvl="0" fontAlgn="base">
                <a:spcBef>
                  <a:spcPct val="0"/>
                </a:spcBef>
              </a:pP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Орган. – </a:t>
              </a:r>
              <a:r>
                <a:rPr lang="ru-RU" sz="900" dirty="0" err="1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исслед</a:t>
              </a:r>
              <a:r>
                <a:rPr lang="ru-RU" sz="900" dirty="0">
                  <a:solidFill>
                    <a:schemeClr val="bg1"/>
                  </a:solidFill>
                  <a:latin typeface="Century Gothic" panose="020B0502020202020204" pitchFamily="34" charset="0"/>
                  <a:cs typeface="Arial" pitchFamily="34" charset="0"/>
                </a:rPr>
                <a:t>. практика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636364" y="2855061"/>
              <a:ext cx="596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361276" y="2855061"/>
              <a:ext cx="48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372900" y="4119996"/>
              <a:ext cx="48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393100" y="4134741"/>
              <a:ext cx="1813229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5725" algn="r"/>
              <a:r>
                <a:rPr lang="ru-RU" sz="900" dirty="0">
                  <a:solidFill>
                    <a:srgbClr val="1DFF83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Написание статей. Доклады на научных конференциях всех уровней.</a:t>
              </a:r>
            </a:p>
            <a:p>
              <a:pPr marL="85725" algn="r"/>
              <a:r>
                <a:rPr lang="ru-RU" sz="900" dirty="0">
                  <a:solidFill>
                    <a:srgbClr val="1DFF83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Апробация и анализ результатов эксперимента</a:t>
              </a:r>
            </a:p>
            <a:p>
              <a:pPr marL="85725" algn="r"/>
              <a:endParaRPr lang="ru-RU" sz="900" dirty="0">
                <a:solidFill>
                  <a:srgbClr val="1DFF83"/>
                </a:solidFill>
                <a:latin typeface="Century Gothic" panose="020B0502020202020204" pitchFamily="34" charset="0"/>
                <a:cs typeface="Estrangelo Edessa" pitchFamily="66" charset="0"/>
              </a:endParaRPr>
            </a:p>
            <a:p>
              <a:pPr marL="85725" algn="r"/>
              <a:r>
                <a:rPr lang="ru-RU" sz="900" dirty="0">
                  <a:solidFill>
                    <a:srgbClr val="1DFF83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Членство в академических сообществах.</a:t>
              </a:r>
            </a:p>
            <a:p>
              <a:pPr algn="r"/>
              <a:r>
                <a:rPr lang="ru-RU" sz="900" dirty="0">
                  <a:solidFill>
                    <a:srgbClr val="1DFF83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Подготовка НКР.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784120" y="5472341"/>
              <a:ext cx="998614" cy="446324"/>
            </a:xfrm>
            <a:prstGeom prst="rect">
              <a:avLst/>
            </a:prstGeom>
            <a:solidFill>
              <a:schemeClr val="bg1">
                <a:alpha val="19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0" rIns="36000" bIns="0" rtlCol="0" anchor="ctr" anchorCtr="1">
              <a:no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Century Gothic" panose="020B0502020202020204" pitchFamily="34" charset="0"/>
                  <a:cs typeface="Estrangelo Edessa" pitchFamily="66" charset="0"/>
                </a:rPr>
                <a:t>ГИА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641585" y="6332791"/>
              <a:ext cx="2857520" cy="214314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r>
                <a:rPr lang="ru-RU" sz="1100" dirty="0">
                  <a:latin typeface="Century Gothic" panose="020B0502020202020204" pitchFamily="34" charset="0"/>
                  <a:cs typeface="Estrangelo Edessa" pitchFamily="66" charset="0"/>
                </a:rPr>
                <a:t>Защита диссертации (</a:t>
              </a:r>
              <a:r>
                <a:rPr lang="en-US" sz="1100" dirty="0">
                  <a:latin typeface="Century Gothic" panose="020B0502020202020204" pitchFamily="34" charset="0"/>
                  <a:cs typeface="Estrangelo Edessa" pitchFamily="66" charset="0"/>
                </a:rPr>
                <a:t>PhD</a:t>
              </a:r>
              <a:r>
                <a:rPr lang="ru-RU" sz="1100" dirty="0">
                  <a:latin typeface="Century Gothic" panose="020B0502020202020204" pitchFamily="34" charset="0"/>
                  <a:cs typeface="Estrangelo Edessa" pitchFamily="66" charset="0"/>
                </a:rPr>
                <a:t>)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334611" y="5441755"/>
              <a:ext cx="4856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</a:t>
              </a:r>
              <a:r>
                <a: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Равнобедренный треугольник 12"/>
            <p:cNvSpPr/>
            <p:nvPr/>
          </p:nvSpPr>
          <p:spPr>
            <a:xfrm flipV="1">
              <a:off x="4769289" y="6139950"/>
              <a:ext cx="1028275" cy="21858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962893" y="3165564"/>
              <a:ext cx="215444" cy="2286016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 anchorCtr="1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Физические .лица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8507005" y="4431535"/>
              <a:ext cx="215444" cy="924569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 anchorCtr="1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НИИ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9089824" y="2630115"/>
              <a:ext cx="646331" cy="2496000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 anchorCtr="1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Научно-исследовательские подразделения корпораций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100556" y="4427842"/>
              <a:ext cx="215444" cy="924569"/>
            </a:xfrm>
            <a:prstGeom prst="rect">
              <a:avLst/>
            </a:prstGeom>
            <a:noFill/>
          </p:spPr>
          <p:txBody>
            <a:bodyPr vert="vert270" wrap="square" lIns="0" tIns="0" rIns="0" bIns="0" rtlCol="0" anchor="ctr" anchorCtr="1">
              <a:spAutoFit/>
            </a:bodyPr>
            <a:lstStyle/>
            <a:p>
              <a:r>
                <a:rPr lang="ru-RU" sz="14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ВУЗЫ</a:t>
              </a: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876364" y="5622341"/>
              <a:ext cx="2568710" cy="476110"/>
            </a:xfrm>
            <a:prstGeom prst="rect">
              <a:avLst/>
            </a:prstGeom>
            <a:solidFill>
              <a:schemeClr val="tx2">
                <a:lumMod val="50000"/>
                <a:alpha val="87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PhD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 rot="10800000" flipV="1">
            <a:off x="7919713" y="1631298"/>
            <a:ext cx="2714644" cy="13849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ru-RU" sz="900" dirty="0">
                <a:latin typeface="Century Gothic" panose="020B0502020202020204" pitchFamily="34" charset="0"/>
              </a:rPr>
              <a:t>Структура заказа</a:t>
            </a:r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7466242" y="3765972"/>
            <a:ext cx="478134" cy="353406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10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5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образовательной модели </a:t>
            </a:r>
            <a:r>
              <a:rPr lang="ru-RU" dirty="0"/>
              <a:t>ДПО</a:t>
            </a:r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2244676" y="939414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2016 г.</a:t>
            </a:r>
          </a:p>
        </p:txBody>
      </p:sp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>
            <a:off x="5738005" y="941300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2020 г.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23466" y="2077044"/>
            <a:ext cx="984677" cy="34776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i="1" dirty="0">
                <a:latin typeface="Bookman Old Style" pitchFamily="18" charset="0"/>
                <a:cs typeface="Estrangelo Edessa" pitchFamily="66" charset="0"/>
              </a:rPr>
              <a:t>С</a:t>
            </a:r>
            <a:r>
              <a:rPr lang="en-US" i="1" dirty="0">
                <a:latin typeface="Bookman Old Style" pitchFamily="18" charset="0"/>
                <a:cs typeface="Estrangelo Edessa" pitchFamily="66" charset="0"/>
              </a:rPr>
              <a:t>ore</a:t>
            </a:r>
            <a:endParaRPr lang="ru-RU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895717" y="941300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2025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8357" y="1489988"/>
            <a:ext cx="2481058" cy="375398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9880" y="1477054"/>
            <a:ext cx="2481058" cy="3766920"/>
          </a:xfrm>
          <a:prstGeom prst="rect">
            <a:avLst/>
          </a:prstGeom>
          <a:solidFill>
            <a:srgbClr val="0091C4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9879" y="1477400"/>
            <a:ext cx="1667317" cy="376657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18054" y="812322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cxnSp>
        <p:nvCxnSpPr>
          <p:cNvPr id="46" name="Прямая со стрелкой 45"/>
          <p:cNvCxnSpPr>
            <a:stCxn id="3" idx="3"/>
            <a:endCxn id="4" idx="1"/>
          </p:cNvCxnSpPr>
          <p:nvPr/>
        </p:nvCxnSpPr>
        <p:spPr>
          <a:xfrm>
            <a:off x="3771481" y="1142802"/>
            <a:ext cx="1966524" cy="1886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" idx="3"/>
            <a:endCxn id="7" idx="1"/>
          </p:cNvCxnSpPr>
          <p:nvPr/>
        </p:nvCxnSpPr>
        <p:spPr>
          <a:xfrm>
            <a:off x="7264810" y="1144688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022296" y="795344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«Иду на бренд»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95888" y="1482606"/>
            <a:ext cx="469680" cy="3761367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656886" y="4656673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907338" y="4656674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199258" y="4656674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536228" y="3318174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ЗАКАЗ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КОПОРАЦИЙ</a:t>
            </a:r>
          </a:p>
        </p:txBody>
      </p:sp>
      <p:sp>
        <p:nvSpPr>
          <p:cNvPr id="86" name="TextBox 85"/>
          <p:cNvSpPr txBox="1"/>
          <p:nvPr/>
        </p:nvSpPr>
        <p:spPr>
          <a:xfrm rot="16200000">
            <a:off x="6361073" y="3305369"/>
            <a:ext cx="199772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ФИЗИЧЕСКИЕ ЛИЦА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2712" y="1477054"/>
            <a:ext cx="3050841" cy="3769681"/>
          </a:xfrm>
          <a:prstGeom prst="rect">
            <a:avLst/>
          </a:prstGeom>
          <a:solidFill>
            <a:srgbClr val="1F4E79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3016" y="1730093"/>
            <a:ext cx="875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ППК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ППП</a:t>
            </a:r>
          </a:p>
          <a:p>
            <a:r>
              <a:rPr lang="ru-RU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ПП</a:t>
            </a:r>
          </a:p>
        </p:txBody>
      </p:sp>
      <p:sp>
        <p:nvSpPr>
          <p:cNvPr id="12" name="Правая фигурная скобка 11"/>
          <p:cNvSpPr/>
          <p:nvPr/>
        </p:nvSpPr>
        <p:spPr>
          <a:xfrm>
            <a:off x="2356343" y="1756931"/>
            <a:ext cx="379984" cy="724124"/>
          </a:xfrm>
          <a:prstGeom prst="rightBrace">
            <a:avLst>
              <a:gd name="adj1" fmla="val 22717"/>
              <a:gd name="adj2" fmla="val 50000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auto">
          <a:xfrm>
            <a:off x="1516977" y="3149560"/>
            <a:ext cx="217844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Федеральный заказ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Региональный заказ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Корпорации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Физические лица </a:t>
            </a:r>
            <a:endParaRPr kumimoji="0" lang="ru-RU" sz="14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42544" y="4141521"/>
            <a:ext cx="3050841" cy="1102453"/>
          </a:xfrm>
          <a:prstGeom prst="rect">
            <a:avLst/>
          </a:prstGeom>
          <a:solidFill>
            <a:srgbClr val="0070C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pic>
        <p:nvPicPr>
          <p:cNvPr id="2052" name="Picture 4" descr="http://www.myiconfinder.com/uploads/iconsets/e3daf39a65e0872640c9b085d6d92d4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55" y="1457349"/>
            <a:ext cx="1588438" cy="1291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4447" y="1718737"/>
            <a:ext cx="1124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310</a:t>
            </a:r>
          </a:p>
        </p:txBody>
      </p:sp>
      <p:pic>
        <p:nvPicPr>
          <p:cNvPr id="2054" name="Picture 6" descr="http://ncsiapps.ncsi.gov.om/IM/Images/people_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797" y="3204253"/>
            <a:ext cx="1031193" cy="62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935836" y="3123513"/>
            <a:ext cx="7147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1%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1%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15%</a:t>
            </a:r>
          </a:p>
          <a:p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83%</a:t>
            </a:r>
            <a:endParaRPr lang="ru-RU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7" name="Picture 4" descr="http://www.myiconfinder.com/uploads/iconsets/e3daf39a65e0872640c9b085d6d92d48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131" y="4138418"/>
            <a:ext cx="1295424" cy="10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3278998" y="3945899"/>
            <a:ext cx="11865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8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Международная сертификация (</a:t>
            </a:r>
            <a:r>
              <a:rPr kumimoji="0" lang="en-US" sz="8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IWCF</a:t>
            </a:r>
            <a:r>
              <a:rPr kumimoji="0" lang="ru-RU" sz="80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)</a:t>
            </a:r>
            <a:endParaRPr kumimoji="0" lang="ru-RU" sz="11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2" name="Правая фигурная скобка 71"/>
          <p:cNvSpPr/>
          <p:nvPr/>
        </p:nvSpPr>
        <p:spPr>
          <a:xfrm rot="10800000">
            <a:off x="2784264" y="4431987"/>
            <a:ext cx="174058" cy="524178"/>
          </a:xfrm>
          <a:prstGeom prst="rightBrace">
            <a:avLst>
              <a:gd name="adj1" fmla="val 22717"/>
              <a:gd name="adj2" fmla="val 50000"/>
            </a:avLst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 Box 29"/>
          <p:cNvSpPr txBox="1">
            <a:spLocks noChangeArrowheads="1"/>
          </p:cNvSpPr>
          <p:nvPr/>
        </p:nvSpPr>
        <p:spPr bwMode="auto">
          <a:xfrm>
            <a:off x="2793979" y="4437623"/>
            <a:ext cx="702752" cy="5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5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ППК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050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Arial" pitchFamily="34" charset="0"/>
              </a:rPr>
              <a:t>ПП</a:t>
            </a:r>
            <a:endParaRPr kumimoji="0" lang="ru-RU" sz="16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4" name="Text Box 29"/>
          <p:cNvSpPr txBox="1">
            <a:spLocks noChangeArrowheads="1"/>
          </p:cNvSpPr>
          <p:nvPr/>
        </p:nvSpPr>
        <p:spPr bwMode="auto">
          <a:xfrm>
            <a:off x="1769803" y="4431987"/>
            <a:ext cx="702752" cy="20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103</a:t>
            </a:r>
            <a:endParaRPr kumimoji="0" lang="ru-RU" sz="3200" b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78" name="Text Box 29"/>
          <p:cNvSpPr txBox="1">
            <a:spLocks noChangeArrowheads="1"/>
          </p:cNvSpPr>
          <p:nvPr/>
        </p:nvSpPr>
        <p:spPr bwMode="auto">
          <a:xfrm>
            <a:off x="3303380" y="4715219"/>
            <a:ext cx="118654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ru-RU" sz="800" b="1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Корпорации – 100%</a:t>
            </a:r>
            <a:endParaRPr kumimoji="0" lang="ru-RU" sz="11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933903" y="4656673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220832" y="1853002"/>
            <a:ext cx="1683757" cy="169277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30%</a:t>
            </a:r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- Новая квалификация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76259" y="2062089"/>
            <a:ext cx="15488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20% </a:t>
            </a: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- Продвижение по карьерной лестнице</a:t>
            </a:r>
          </a:p>
          <a:p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66075" y="2461869"/>
            <a:ext cx="168093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50%</a:t>
            </a:r>
            <a:r>
              <a:rPr lang="ru-RU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- Соответствие требованиям</a:t>
            </a:r>
          </a:p>
          <a:p>
            <a:endParaRPr lang="ru-RU" sz="9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 rot="10800000" flipV="1">
            <a:off x="5261515" y="1554750"/>
            <a:ext cx="1643074" cy="161583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Что продаем?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408722" y="5418758"/>
            <a:ext cx="3081206" cy="10227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Estrangelo Edessa" pitchFamily="66" charset="0"/>
              </a:rPr>
              <a:t>Отсутствие системы </a:t>
            </a:r>
            <a:r>
              <a:rPr lang="ru-RU" sz="1050" dirty="0" err="1">
                <a:solidFill>
                  <a:srgbClr val="FF0000"/>
                </a:solidFill>
                <a:latin typeface="Century Gothic" panose="020B0502020202020204" pitchFamily="34" charset="0"/>
                <a:cs typeface="Estrangelo Edessa" pitchFamily="66" charset="0"/>
              </a:rPr>
              <a:t>грейдов</a:t>
            </a: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Estrangelo Edessa" pitchFamily="66" charset="0"/>
              </a:rPr>
              <a:t> к кадровому составу.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Estrangelo Edessa" pitchFamily="66" charset="0"/>
              </a:rPr>
              <a:t>Низкая доля корпоративных заказов.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FF0000"/>
                </a:solidFill>
                <a:latin typeface="Century Gothic" panose="020B0502020202020204" pitchFamily="34" charset="0"/>
                <a:cs typeface="Estrangelo Edessa" pitchFamily="66" charset="0"/>
              </a:rPr>
              <a:t>Отсутствие независимой внешней оценки профессионального сообщества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108237" y="5362183"/>
            <a:ext cx="2739575" cy="10119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E9D7E"/>
                </a:solidFill>
                <a:latin typeface="Century Gothic" panose="020B0502020202020204" pitchFamily="34" charset="0"/>
                <a:cs typeface="Estrangelo Edessa" pitchFamily="66" charset="0"/>
              </a:rPr>
              <a:t>Сертификация качества программ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>
                <a:solidFill>
                  <a:srgbClr val="1E9D7E"/>
                </a:solidFill>
                <a:latin typeface="Century Gothic" panose="020B0502020202020204" pitchFamily="34" charset="0"/>
                <a:cs typeface="Estrangelo Edessa" pitchFamily="66" charset="0"/>
              </a:rPr>
              <a:t>Система </a:t>
            </a:r>
            <a:r>
              <a:rPr lang="ru-RU" sz="1050" dirty="0" err="1">
                <a:solidFill>
                  <a:srgbClr val="1E9D7E"/>
                </a:solidFill>
                <a:latin typeface="Century Gothic" panose="020B0502020202020204" pitchFamily="34" charset="0"/>
                <a:cs typeface="Estrangelo Edessa" pitchFamily="66" charset="0"/>
              </a:rPr>
              <a:t>грейдов</a:t>
            </a:r>
            <a:r>
              <a:rPr lang="ru-RU" sz="1050" dirty="0">
                <a:solidFill>
                  <a:srgbClr val="1E9D7E"/>
                </a:solidFill>
                <a:latin typeface="Century Gothic" panose="020B0502020202020204" pitchFamily="34" charset="0"/>
                <a:cs typeface="Estrangelo Edessa" pitchFamily="66" charset="0"/>
              </a:rPr>
              <a:t> к кадровому составу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50" dirty="0" err="1">
                <a:solidFill>
                  <a:srgbClr val="1E9D7E"/>
                </a:solidFill>
                <a:latin typeface="Century Gothic" panose="020B0502020202020204" pitchFamily="34" charset="0"/>
                <a:cs typeface="Estrangelo Edessa" pitchFamily="66" charset="0"/>
              </a:rPr>
              <a:t>Прототипированный</a:t>
            </a:r>
            <a:r>
              <a:rPr lang="ru-RU" sz="1050" dirty="0">
                <a:solidFill>
                  <a:srgbClr val="1E9D7E"/>
                </a:solidFill>
                <a:latin typeface="Century Gothic" panose="020B0502020202020204" pitchFamily="34" charset="0"/>
                <a:cs typeface="Estrangelo Edessa" pitchFamily="66" charset="0"/>
              </a:rPr>
              <a:t> лабораторный комплекс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301755" y="2410441"/>
            <a:ext cx="197073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ЗАКАЗ КОРПОРАЦИЙ, ФЕДЕРАЛЬНЫЕ ПРОГРАММЫ, ПРОГРАММЫ РАЗВИТИЯ РЕГИОНОВ</a:t>
            </a:r>
          </a:p>
        </p:txBody>
      </p:sp>
      <p:sp>
        <p:nvSpPr>
          <p:cNvPr id="101" name="TextBox 100"/>
          <p:cNvSpPr txBox="1"/>
          <p:nvPr/>
        </p:nvSpPr>
        <p:spPr>
          <a:xfrm rot="16200000">
            <a:off x="9531868" y="3047087"/>
            <a:ext cx="199772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ФИЗИЧЕСКИЕ ЛИЦА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11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59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модель университета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1817857" y="760504"/>
            <a:ext cx="7971073" cy="5764285"/>
            <a:chOff x="705382" y="987273"/>
            <a:chExt cx="7971073" cy="5764285"/>
          </a:xfrm>
        </p:grpSpPr>
        <p:pic>
          <p:nvPicPr>
            <p:cNvPr id="4" name="Picture 1" descr="C:\Users\MIB\AppData\Local\Temp\notes142542\макет 0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5382" y="987273"/>
              <a:ext cx="7971073" cy="5764285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4244118" y="3314702"/>
              <a:ext cx="878600" cy="408623"/>
            </a:xfrm>
            <a:prstGeom prst="round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solidFill>
                    <a:schemeClr val="accent5">
                      <a:lumMod val="75000"/>
                    </a:schemeClr>
                  </a:solidFill>
                </a:rPr>
                <a:t>ВУЗ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12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76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Главная задача – взаимодействие с бизнесом и органами власти</a:t>
            </a:r>
          </a:p>
        </p:txBody>
      </p:sp>
      <p:pic>
        <p:nvPicPr>
          <p:cNvPr id="5" name="Рисунок 4" descr="_318-36120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2487" y="3257860"/>
            <a:ext cx="1320104" cy="1320104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1903989" y="3171972"/>
            <a:ext cx="1908548" cy="1538473"/>
            <a:chOff x="1439634" y="3542851"/>
            <a:chExt cx="2107755" cy="1699053"/>
          </a:xfrm>
        </p:grpSpPr>
        <p:pic>
          <p:nvPicPr>
            <p:cNvPr id="3" name="Рисунок 2" descr="1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E5F0F4"/>
                </a:clrFrom>
                <a:clrTo>
                  <a:srgbClr val="E5F0F4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1818" t="22944" r="75844" b="62337"/>
            <a:stretch>
              <a:fillRect/>
            </a:stretch>
          </p:blipFill>
          <p:spPr>
            <a:xfrm>
              <a:off x="1875497" y="3542851"/>
              <a:ext cx="1236028" cy="1105921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39634" y="4718684"/>
              <a:ext cx="2107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БИЗНЕС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8026027" y="3171972"/>
            <a:ext cx="1908548" cy="1749869"/>
            <a:chOff x="8179245" y="3322428"/>
            <a:chExt cx="2107755" cy="1932513"/>
          </a:xfrm>
        </p:grpSpPr>
        <p:pic>
          <p:nvPicPr>
            <p:cNvPr id="4" name="Рисунок 3" descr="14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CEE4EF"/>
                </a:clrFrom>
                <a:clrTo>
                  <a:srgbClr val="CEE4E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  <a:lum contrast="40000"/>
            </a:blip>
            <a:srcRect l="74675" t="20606" r="9481" b="60865"/>
            <a:stretch>
              <a:fillRect/>
            </a:stretch>
          </p:blipFill>
          <p:spPr>
            <a:xfrm>
              <a:off x="8573474" y="3322428"/>
              <a:ext cx="1587322" cy="139215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179245" y="4731721"/>
              <a:ext cx="21077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accent5">
                      <a:lumMod val="75000"/>
                    </a:schemeClr>
                  </a:solidFill>
                  <a:latin typeface="Century Gothic" panose="020B0502020202020204" pitchFamily="34" charset="0"/>
                </a:rPr>
                <a:t>ВУЗ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32352" y="2109903"/>
            <a:ext cx="3876002" cy="47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ОРГАНЫ ВЛАСТИ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97983" y="4555032"/>
            <a:ext cx="2309109" cy="45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Franklin Gothic Book" pitchFamily="34" charset="0"/>
              </a:rPr>
              <a:t>ФОРСАЙТ</a:t>
            </a:r>
          </a:p>
        </p:txBody>
      </p:sp>
      <p:sp>
        <p:nvSpPr>
          <p:cNvPr id="10" name="Прямоугольный треугольник 9"/>
          <p:cNvSpPr/>
          <p:nvPr/>
        </p:nvSpPr>
        <p:spPr>
          <a:xfrm rot="18836651">
            <a:off x="5881856" y="2557170"/>
            <a:ext cx="376997" cy="40055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rot="13272278">
            <a:off x="4368786" y="3717632"/>
            <a:ext cx="376997" cy="40055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/>
        </p:nvSpPr>
        <p:spPr>
          <a:xfrm rot="2538433">
            <a:off x="7269299" y="3717631"/>
            <a:ext cx="376997" cy="40055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ый треугольник 12"/>
          <p:cNvSpPr/>
          <p:nvPr/>
        </p:nvSpPr>
        <p:spPr>
          <a:xfrm rot="18836651">
            <a:off x="5881857" y="4914758"/>
            <a:ext cx="376997" cy="400559"/>
          </a:xfrm>
          <a:prstGeom prst="rt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677365" y="5474039"/>
            <a:ext cx="6656360" cy="473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СООТВЕТСТВИЕ ВНЕШНИМ ВЫЗОВАМ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86984" y="1000432"/>
            <a:ext cx="966740" cy="8910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13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02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Ожидаемые  результаты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4120857" y="2970301"/>
            <a:ext cx="3348140" cy="2947017"/>
          </a:xfrm>
          <a:prstGeom prst="roundRect">
            <a:avLst>
              <a:gd name="adj" fmla="val 13745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Возможность оценки уровня подготовки выпускников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Обеспечение квалифицированными  конкурентоспособными инженерными кадрами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Быстрая адаптация молодых специалистов к современным условиям производства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Повышение уровня удовлетворенности работодателей качеством подготовки выпускников</a:t>
            </a: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246006" y="2970301"/>
            <a:ext cx="3358724" cy="1765912"/>
          </a:xfrm>
          <a:prstGeom prst="roundRect">
            <a:avLst>
              <a:gd name="adj" fmla="val 13745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Обеспечение гибкости содержания обучения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Подготовка востребованных специалистов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Повышение конкурентоспособности образовательных программ</a:t>
            </a:r>
          </a:p>
          <a:p>
            <a:pPr eaLnBrk="0" hangingPunct="0"/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7915092" y="3274349"/>
            <a:ext cx="4167497" cy="2923728"/>
          </a:xfrm>
          <a:prstGeom prst="roundRect">
            <a:avLst>
              <a:gd name="adj" fmla="val 13745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28575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Подготовка инновационных кадров по приоритетным направлениям развития отечественной  экономики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Содействие развитию региональной инженерной инфраструктуры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Совершенствование производственной инфраструктуры региона и, как следствие, повышение уровня качества жизни проживающих на его территории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Укрепление и развитие интеллектуального потенциала региона</a:t>
            </a:r>
          </a:p>
          <a:p>
            <a:pPr marL="285750" lvl="0" indent="-285750" eaLnBrk="0" hangingPunct="0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Cambria Math" pitchFamily="18" charset="0"/>
              </a:rPr>
              <a:t>Создание условий для личностного роста и развития молодежи, повышение уровня ее занятости</a:t>
            </a:r>
          </a:p>
          <a:p>
            <a:pPr marL="285750" indent="-285750" eaLnBrk="0" hangingPunct="0"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901971" y="1103510"/>
            <a:ext cx="1703388" cy="1687513"/>
            <a:chOff x="1614525" y="1107915"/>
            <a:chExt cx="1703388" cy="1687513"/>
          </a:xfrm>
        </p:grpSpPr>
        <p:sp>
          <p:nvSpPr>
            <p:cNvPr id="11" name="Oval 13"/>
            <p:cNvSpPr>
              <a:spLocks noChangeArrowheads="1"/>
            </p:cNvSpPr>
            <p:nvPr/>
          </p:nvSpPr>
          <p:spPr bwMode="gray">
            <a:xfrm>
              <a:off x="1614525" y="1107915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1614525" y="1107915"/>
              <a:ext cx="1703388" cy="1687513"/>
            </a:xfrm>
            <a:prstGeom prst="ellipse">
              <a:avLst/>
            </a:prstGeom>
            <a:gradFill rotWithShape="1">
              <a:gsLst>
                <a:gs pos="0">
                  <a:srgbClr val="00B0F0"/>
                </a:gs>
                <a:gs pos="100000">
                  <a:schemeClr val="fol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9" name="Группа 38"/>
            <p:cNvGrpSpPr/>
            <p:nvPr/>
          </p:nvGrpSpPr>
          <p:grpSpPr>
            <a:xfrm>
              <a:off x="1725650" y="1217453"/>
              <a:ext cx="1482725" cy="1470025"/>
              <a:chOff x="1725650" y="1217453"/>
              <a:chExt cx="1482725" cy="1470025"/>
            </a:xfrm>
          </p:grpSpPr>
          <p:sp>
            <p:nvSpPr>
              <p:cNvPr id="13" name="Oval 15"/>
              <p:cNvSpPr>
                <a:spLocks noChangeArrowheads="1"/>
              </p:cNvSpPr>
              <p:nvPr/>
            </p:nvSpPr>
            <p:spPr bwMode="gray">
              <a:xfrm>
                <a:off x="1725650" y="1217453"/>
                <a:ext cx="1481138" cy="1466850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4" name="Oval 16"/>
              <p:cNvSpPr>
                <a:spLocks noChangeArrowheads="1"/>
              </p:cNvSpPr>
              <p:nvPr/>
            </p:nvSpPr>
            <p:spPr bwMode="gray">
              <a:xfrm>
                <a:off x="1727238" y="1220628"/>
                <a:ext cx="1481137" cy="146685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5">
                      <a:lumMod val="5000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5" name="Oval 17"/>
              <p:cNvSpPr>
                <a:spLocks noChangeArrowheads="1"/>
              </p:cNvSpPr>
              <p:nvPr/>
            </p:nvSpPr>
            <p:spPr bwMode="gray">
              <a:xfrm>
                <a:off x="1800263" y="1292065"/>
                <a:ext cx="1333500" cy="13208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16" name="Group 18"/>
              <p:cNvGrpSpPr>
                <a:grpSpLocks/>
              </p:cNvGrpSpPr>
              <p:nvPr/>
            </p:nvGrpSpPr>
            <p:grpSpPr bwMode="auto">
              <a:xfrm>
                <a:off x="1820900" y="1311115"/>
                <a:ext cx="1290638" cy="1277938"/>
                <a:chOff x="4166" y="1706"/>
                <a:chExt cx="1252" cy="1252"/>
              </a:xfrm>
            </p:grpSpPr>
            <p:sp>
              <p:nvSpPr>
                <p:cNvPr id="17" name="Oval 19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8" name="Oval 20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19" name="Oval 21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20" name="Oval 22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36" name="Text Box 38"/>
              <p:cNvSpPr txBox="1">
                <a:spLocks noChangeArrowheads="1"/>
              </p:cNvSpPr>
              <p:nvPr/>
            </p:nvSpPr>
            <p:spPr bwMode="gray">
              <a:xfrm>
                <a:off x="2033585" y="1679208"/>
                <a:ext cx="832279" cy="52322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ru-RU" sz="2800" dirty="0">
                    <a:solidFill>
                      <a:srgbClr val="000000"/>
                    </a:solidFill>
                    <a:latin typeface="Century Gothic" panose="020B0502020202020204" pitchFamily="34" charset="0"/>
                  </a:rPr>
                  <a:t>ВУЗ</a:t>
                </a:r>
                <a:endParaRPr lang="en-US" sz="2800" dirty="0">
                  <a:solidFill>
                    <a:srgbClr val="000000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41" name="Группа 40"/>
          <p:cNvGrpSpPr/>
          <p:nvPr/>
        </p:nvGrpSpPr>
        <p:grpSpPr>
          <a:xfrm>
            <a:off x="4808351" y="1080129"/>
            <a:ext cx="1906342" cy="1687512"/>
            <a:chOff x="4455869" y="1103412"/>
            <a:chExt cx="1906342" cy="1687512"/>
          </a:xfrm>
        </p:grpSpPr>
        <p:sp>
          <p:nvSpPr>
            <p:cNvPr id="21" name="Oval 23"/>
            <p:cNvSpPr>
              <a:spLocks noChangeArrowheads="1"/>
            </p:cNvSpPr>
            <p:nvPr/>
          </p:nvSpPr>
          <p:spPr bwMode="gray">
            <a:xfrm>
              <a:off x="4558140" y="1103412"/>
              <a:ext cx="1703388" cy="16875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gray">
            <a:xfrm>
              <a:off x="4558140" y="1103412"/>
              <a:ext cx="1703388" cy="16875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gray">
            <a:xfrm>
              <a:off x="4669265" y="1214537"/>
              <a:ext cx="1481138" cy="146685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26"/>
            <p:cNvSpPr>
              <a:spLocks noChangeArrowheads="1"/>
            </p:cNvSpPr>
            <p:nvPr/>
          </p:nvSpPr>
          <p:spPr bwMode="gray">
            <a:xfrm>
              <a:off x="4670853" y="1216124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rgbClr val="C00000"/>
                </a:gs>
                <a:gs pos="100000">
                  <a:srgbClr val="FFC0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5" name="Oval 27"/>
            <p:cNvSpPr>
              <a:spLocks noChangeArrowheads="1"/>
            </p:cNvSpPr>
            <p:nvPr/>
          </p:nvSpPr>
          <p:spPr bwMode="gray">
            <a:xfrm>
              <a:off x="4742290" y="1285974"/>
              <a:ext cx="1333500" cy="13208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26" name="Group 28"/>
            <p:cNvGrpSpPr>
              <a:grpSpLocks/>
            </p:cNvGrpSpPr>
            <p:nvPr/>
          </p:nvGrpSpPr>
          <p:grpSpPr bwMode="auto">
            <a:xfrm>
              <a:off x="4764515" y="1301849"/>
              <a:ext cx="1290638" cy="1277938"/>
              <a:chOff x="4166" y="1706"/>
              <a:chExt cx="1252" cy="1252"/>
            </a:xfrm>
          </p:grpSpPr>
          <p:sp>
            <p:nvSpPr>
              <p:cNvPr id="27" name="Oval 29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8" name="Oval 30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9" name="Oval 31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0" name="Oval 32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7" name="Text Box 39"/>
            <p:cNvSpPr txBox="1">
              <a:spLocks noChangeArrowheads="1"/>
            </p:cNvSpPr>
            <p:nvPr/>
          </p:nvSpPr>
          <p:spPr bwMode="gray">
            <a:xfrm>
              <a:off x="4455869" y="1654418"/>
              <a:ext cx="190634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Предприятия-партнеры</a:t>
              </a:r>
              <a:endParaRPr lang="en-US" sz="1400" dirty="0">
                <a:solidFill>
                  <a:srgbClr val="000000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9100204" y="1103510"/>
            <a:ext cx="1703387" cy="1687512"/>
            <a:chOff x="7553722" y="1103412"/>
            <a:chExt cx="1703387" cy="1687512"/>
          </a:xfrm>
        </p:grpSpPr>
        <p:sp>
          <p:nvSpPr>
            <p:cNvPr id="6" name="Oval 8"/>
            <p:cNvSpPr>
              <a:spLocks noChangeArrowheads="1"/>
            </p:cNvSpPr>
            <p:nvPr/>
          </p:nvSpPr>
          <p:spPr bwMode="gray">
            <a:xfrm>
              <a:off x="7553722" y="1103412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" name="Oval 9"/>
            <p:cNvSpPr>
              <a:spLocks noChangeArrowheads="1"/>
            </p:cNvSpPr>
            <p:nvPr/>
          </p:nvSpPr>
          <p:spPr bwMode="gray">
            <a:xfrm>
              <a:off x="7553722" y="1103412"/>
              <a:ext cx="1703387" cy="16875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7664847" y="1214537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gray">
            <a:xfrm>
              <a:off x="7690247" y="1222474"/>
              <a:ext cx="1481137" cy="14668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gray">
            <a:xfrm>
              <a:off x="7744222" y="1285974"/>
              <a:ext cx="1335087" cy="132080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grpSp>
          <p:nvGrpSpPr>
            <p:cNvPr id="31" name="Group 33"/>
            <p:cNvGrpSpPr>
              <a:grpSpLocks/>
            </p:cNvGrpSpPr>
            <p:nvPr/>
          </p:nvGrpSpPr>
          <p:grpSpPr bwMode="auto">
            <a:xfrm>
              <a:off x="7768034" y="1301849"/>
              <a:ext cx="1292225" cy="1277938"/>
              <a:chOff x="4166" y="1706"/>
              <a:chExt cx="1252" cy="1252"/>
            </a:xfrm>
          </p:grpSpPr>
          <p:sp>
            <p:nvSpPr>
              <p:cNvPr id="32" name="Oval 3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3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5" name="Oval 3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40"/>
            <p:cNvSpPr txBox="1">
              <a:spLocks noChangeArrowheads="1"/>
            </p:cNvSpPr>
            <p:nvPr/>
          </p:nvSpPr>
          <p:spPr bwMode="gray">
            <a:xfrm>
              <a:off x="7784548" y="1652166"/>
              <a:ext cx="1335622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Область, </a:t>
              </a:r>
            </a:p>
            <a:p>
              <a:pPr algn="ctr" eaLnBrk="0" hangingPunct="0"/>
              <a:r>
                <a:rPr lang="ru-RU" sz="1400" dirty="0">
                  <a:solidFill>
                    <a:srgbClr val="000000"/>
                  </a:solidFill>
                  <a:latin typeface="Century Gothic" panose="020B0502020202020204" pitchFamily="34" charset="0"/>
                </a:rPr>
                <a:t>Государство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14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68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278" y="1861979"/>
            <a:ext cx="11800522" cy="2387600"/>
          </a:xfrm>
        </p:spPr>
        <p:txBody>
          <a:bodyPr>
            <a:noAutofit/>
          </a:bodyPr>
          <a:lstStyle/>
          <a:p>
            <a:pPr algn="r"/>
            <a:r>
              <a:rPr lang="ru-RU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«Есть нечто более сильное, чем все на свете войска</a:t>
            </a:r>
            <a:r>
              <a:rPr lang="en-US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ru-RU" sz="36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это идея, время которой пришло»</a:t>
            </a:r>
            <a:r>
              <a:rPr lang="ru-R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ru-RU" sz="3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</a:br>
            <a:r>
              <a:rPr lang="ru-RU" sz="2800" i="1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В. Гюго</a:t>
            </a:r>
            <a:endParaRPr lang="ru-RU" sz="36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818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7932"/>
            <a:ext cx="12192000" cy="550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060" y="390854"/>
            <a:ext cx="10336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ТЮМЕНСКИЙ ИНДУСТРИАЛЬНЫЙ УНИВЕРСИТЕТ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6399213"/>
            <a:ext cx="121920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Москва – 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15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091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Глобальный прогноз: потребность в инженерных кадрах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2382C573-293E-4113-AE54-4D0E05B52B0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448" y="701117"/>
            <a:ext cx="11025232" cy="57457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03359" y="5910381"/>
            <a:ext cx="20746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Временной период: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954841" y="1520574"/>
            <a:ext cx="865309" cy="209550"/>
            <a:chOff x="7262691" y="4337050"/>
            <a:chExt cx="1900359" cy="438150"/>
          </a:xfrm>
        </p:grpSpPr>
        <p:sp>
          <p:nvSpPr>
            <p:cNvPr id="13" name="Шеврон 12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" name="Шеврон 13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796341" y="2727074"/>
            <a:ext cx="865309" cy="209550"/>
            <a:chOff x="7262691" y="4337050"/>
            <a:chExt cx="1900359" cy="438150"/>
          </a:xfrm>
        </p:grpSpPr>
        <p:sp>
          <p:nvSpPr>
            <p:cNvPr id="17" name="Шеврон 16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Шеврон 17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0266241" y="2409574"/>
            <a:ext cx="865309" cy="209550"/>
            <a:chOff x="7262691" y="4337050"/>
            <a:chExt cx="1900359" cy="438150"/>
          </a:xfrm>
        </p:grpSpPr>
        <p:sp>
          <p:nvSpPr>
            <p:cNvPr id="20" name="Шеврон 19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Шеврон 20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0204808" y="5121024"/>
            <a:ext cx="865309" cy="209550"/>
            <a:chOff x="7262691" y="4337050"/>
            <a:chExt cx="1900359" cy="438150"/>
          </a:xfrm>
        </p:grpSpPr>
        <p:sp>
          <p:nvSpPr>
            <p:cNvPr id="27" name="Шеврон 26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66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" name="Шеврон 27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9772153" y="3999691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30" name="Шеврон 29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" name="Шеврон 30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7979028" y="3257591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41" name="Шеврон 40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" name="Шеврон 41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8337469" y="2727074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44" name="Шеврон 43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Шеврон 44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66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6477963" y="1311024"/>
            <a:ext cx="865309" cy="209550"/>
            <a:chOff x="7262691" y="4337050"/>
            <a:chExt cx="1900359" cy="438150"/>
          </a:xfrm>
          <a:solidFill>
            <a:srgbClr val="FF6600"/>
          </a:solidFill>
        </p:grpSpPr>
        <p:sp>
          <p:nvSpPr>
            <p:cNvPr id="47" name="Шеврон 46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Шеврон 47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503363" y="1616103"/>
            <a:ext cx="865309" cy="209550"/>
            <a:chOff x="7262691" y="4337050"/>
            <a:chExt cx="1900359" cy="438150"/>
          </a:xfrm>
          <a:solidFill>
            <a:srgbClr val="FF0000"/>
          </a:solidFill>
        </p:grpSpPr>
        <p:sp>
          <p:nvSpPr>
            <p:cNvPr id="50" name="Шеврон 49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" name="Шеврон 50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502150" y="2210934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56" name="Шеврон 55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66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7" name="Шеврон 56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6297916" y="5472153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59" name="Шеврон 58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0" name="Шеврон 59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586466" y="4379953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62" name="Шеврон 61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Шеврон 62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2259137" y="3228084"/>
            <a:ext cx="865309" cy="209550"/>
            <a:chOff x="7262691" y="4337050"/>
            <a:chExt cx="1900359" cy="438150"/>
          </a:xfrm>
          <a:solidFill>
            <a:srgbClr val="FFFF00"/>
          </a:solidFill>
        </p:grpSpPr>
        <p:sp>
          <p:nvSpPr>
            <p:cNvPr id="73" name="Шеврон 72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Шеврон 73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030716" y="2442542"/>
            <a:ext cx="865309" cy="209550"/>
            <a:chOff x="7262691" y="4337050"/>
            <a:chExt cx="1900359" cy="438150"/>
          </a:xfrm>
          <a:solidFill>
            <a:srgbClr val="FF0000"/>
          </a:solidFill>
        </p:grpSpPr>
        <p:sp>
          <p:nvSpPr>
            <p:cNvPr id="76" name="Шеврон 75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7" name="Шеврон 76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Группа 77"/>
          <p:cNvGrpSpPr/>
          <p:nvPr/>
        </p:nvGrpSpPr>
        <p:grpSpPr>
          <a:xfrm>
            <a:off x="2271729" y="1779822"/>
            <a:ext cx="865309" cy="209550"/>
            <a:chOff x="7262691" y="4337050"/>
            <a:chExt cx="1900359" cy="438150"/>
          </a:xfrm>
          <a:solidFill>
            <a:srgbClr val="FF0000"/>
          </a:solidFill>
        </p:grpSpPr>
        <p:sp>
          <p:nvSpPr>
            <p:cNvPr id="79" name="Шеврон 78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0" name="Шеврон 79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Группа 80"/>
          <p:cNvGrpSpPr/>
          <p:nvPr/>
        </p:nvGrpSpPr>
        <p:grpSpPr>
          <a:xfrm>
            <a:off x="5125853" y="1740504"/>
            <a:ext cx="865309" cy="209550"/>
            <a:chOff x="7262691" y="4337050"/>
            <a:chExt cx="1900359" cy="438150"/>
          </a:xfrm>
          <a:solidFill>
            <a:srgbClr val="FF6600"/>
          </a:solidFill>
        </p:grpSpPr>
        <p:sp>
          <p:nvSpPr>
            <p:cNvPr id="82" name="Шеврон 81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Шеврон 82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5125853" y="2042946"/>
            <a:ext cx="865309" cy="209550"/>
            <a:chOff x="7262691" y="4337050"/>
            <a:chExt cx="1900359" cy="438150"/>
          </a:xfrm>
          <a:solidFill>
            <a:srgbClr val="FF6600"/>
          </a:solidFill>
        </p:grpSpPr>
        <p:sp>
          <p:nvSpPr>
            <p:cNvPr id="85" name="Шеврон 84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6" name="Шеврон 85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5125853" y="2315709"/>
            <a:ext cx="865309" cy="209550"/>
            <a:chOff x="7262691" y="4337050"/>
            <a:chExt cx="1900359" cy="438150"/>
          </a:xfrm>
          <a:solidFill>
            <a:srgbClr val="FF0000"/>
          </a:solidFill>
        </p:grpSpPr>
        <p:sp>
          <p:nvSpPr>
            <p:cNvPr id="88" name="Шеврон 87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9" name="Шеврон 88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5986497" y="2627880"/>
            <a:ext cx="865309" cy="209550"/>
            <a:chOff x="7262691" y="4337050"/>
            <a:chExt cx="1900359" cy="438150"/>
          </a:xfrm>
          <a:solidFill>
            <a:srgbClr val="FF0000"/>
          </a:solidFill>
        </p:grpSpPr>
        <p:sp>
          <p:nvSpPr>
            <p:cNvPr id="91" name="Шеврон 90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Шеврон 91"/>
            <p:cNvSpPr/>
            <p:nvPr/>
          </p:nvSpPr>
          <p:spPr>
            <a:xfrm>
              <a:off x="7262691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http://ostranah.ru/media/flags/australia_fla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2643" y="5115010"/>
            <a:ext cx="433387" cy="21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abali.ru/wp-content/uploads/2011/03/japan_flag_Abali.ru_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8244" y="2400818"/>
            <a:ext cx="340751" cy="22706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flagistrany.ru/data/flags/ultra/k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976" y="2727074"/>
            <a:ext cx="314264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bali.ru/wp-content/uploads/2011/01/Flag_of_Polan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791" y="3999691"/>
            <a:ext cx="379852" cy="2174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Флаг Инд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862" y="3253777"/>
            <a:ext cx="351979" cy="23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flags.fmcdn.net/data/flags/small/c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028" y="2732192"/>
            <a:ext cx="306648" cy="2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flags.fmcdn.net/data/flags/small/z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06" y="5472153"/>
            <a:ext cx="328845" cy="21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flags.fmcdn.net/data/flags/small/r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794" y="1523395"/>
            <a:ext cx="310093" cy="20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flags.fmcdn.net/data/flags/small/b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57" y="4379953"/>
            <a:ext cx="298609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Флаг Мексики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670" y="3228084"/>
            <a:ext cx="376292" cy="214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flags.fmcdn.net/data/flags/small/us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48" y="2435941"/>
            <a:ext cx="382571" cy="20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://flags.fmcdn.net/data/flags/small/ca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87" y="1778028"/>
            <a:ext cx="422688" cy="21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flags.fmcdn.net/data/flags/small/fi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63" y="1311024"/>
            <a:ext cx="363934" cy="22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flags.fmcdn.net/data/flags/small/de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108" y="1630698"/>
            <a:ext cx="324113" cy="1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flags.fmcdn.net/data/flags/small/tr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357" y="2213965"/>
            <a:ext cx="342867" cy="2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flags.fmcdn.net/data/flags/small/gb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57" y="1740504"/>
            <a:ext cx="433420" cy="2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flags.fmcdn.net/data/flags/small/fr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929" y="2039346"/>
            <a:ext cx="308646" cy="20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flags.fmcdn.net/data/flags/small/es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184" y="2317438"/>
            <a:ext cx="311732" cy="20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http://flags.fmcdn.net/data/flags/small/it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76" y="2618076"/>
            <a:ext cx="321047" cy="21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3" name="Группа 92"/>
          <p:cNvGrpSpPr/>
          <p:nvPr/>
        </p:nvGrpSpPr>
        <p:grpSpPr>
          <a:xfrm>
            <a:off x="5824249" y="5848183"/>
            <a:ext cx="2513220" cy="467983"/>
            <a:chOff x="7262690" y="4337050"/>
            <a:chExt cx="1900360" cy="438151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4" name="Шеврон 61"/>
            <p:cNvSpPr/>
            <p:nvPr/>
          </p:nvSpPr>
          <p:spPr>
            <a:xfrm>
              <a:off x="8159750" y="4337050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2020-2030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5" name="Шеврон 62"/>
            <p:cNvSpPr/>
            <p:nvPr/>
          </p:nvSpPr>
          <p:spPr>
            <a:xfrm>
              <a:off x="7262690" y="4337051"/>
              <a:ext cx="1003300" cy="438150"/>
            </a:xfrm>
            <a:prstGeom prst="chevron">
              <a:avLst>
                <a:gd name="adj" fmla="val 38406"/>
              </a:avLst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36000" bIns="0" rtlCol="0" anchor="ctr"/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2010-2020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7033" y="3694171"/>
            <a:ext cx="1439803" cy="307777"/>
            <a:chOff x="377033" y="3694171"/>
            <a:chExt cx="1439803" cy="307777"/>
          </a:xfrm>
        </p:grpSpPr>
        <p:sp>
          <p:nvSpPr>
            <p:cNvPr id="100" name="TextBox 99"/>
            <p:cNvSpPr txBox="1"/>
            <p:nvPr/>
          </p:nvSpPr>
          <p:spPr>
            <a:xfrm>
              <a:off x="833875" y="3694171"/>
              <a:ext cx="9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Высокая </a:t>
              </a:r>
            </a:p>
          </p:txBody>
        </p:sp>
        <p:sp>
          <p:nvSpPr>
            <p:cNvPr id="103" name="Шеврон 75"/>
            <p:cNvSpPr/>
            <p:nvPr/>
          </p:nvSpPr>
          <p:spPr>
            <a:xfrm>
              <a:off x="377033" y="3743284"/>
              <a:ext cx="456842" cy="209550"/>
            </a:xfrm>
            <a:prstGeom prst="chevron">
              <a:avLst>
                <a:gd name="adj" fmla="val 38406"/>
              </a:avLst>
            </a:prstGeom>
            <a:solidFill>
              <a:srgbClr val="FF0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77033" y="4101645"/>
            <a:ext cx="1464057" cy="307777"/>
            <a:chOff x="377033" y="4087503"/>
            <a:chExt cx="1464057" cy="307777"/>
          </a:xfrm>
        </p:grpSpPr>
        <p:sp>
          <p:nvSpPr>
            <p:cNvPr id="101" name="TextBox 100"/>
            <p:cNvSpPr txBox="1"/>
            <p:nvPr/>
          </p:nvSpPr>
          <p:spPr>
            <a:xfrm>
              <a:off x="845305" y="4087503"/>
              <a:ext cx="9957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Средняя </a:t>
              </a:r>
            </a:p>
          </p:txBody>
        </p:sp>
        <p:sp>
          <p:nvSpPr>
            <p:cNvPr id="105" name="Шеврон 75"/>
            <p:cNvSpPr/>
            <p:nvPr/>
          </p:nvSpPr>
          <p:spPr>
            <a:xfrm>
              <a:off x="377033" y="4136616"/>
              <a:ext cx="456842" cy="209550"/>
            </a:xfrm>
            <a:prstGeom prst="chevron">
              <a:avLst>
                <a:gd name="adj" fmla="val 38406"/>
              </a:avLst>
            </a:prstGeom>
            <a:solidFill>
              <a:srgbClr val="FFC0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77033" y="4509119"/>
            <a:ext cx="1255666" cy="307777"/>
            <a:chOff x="377033" y="4509119"/>
            <a:chExt cx="1255666" cy="307777"/>
          </a:xfrm>
        </p:grpSpPr>
        <p:sp>
          <p:nvSpPr>
            <p:cNvPr id="102" name="TextBox 101"/>
            <p:cNvSpPr txBox="1"/>
            <p:nvPr/>
          </p:nvSpPr>
          <p:spPr>
            <a:xfrm>
              <a:off x="845304" y="4509119"/>
              <a:ext cx="787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Низкая</a:t>
              </a:r>
            </a:p>
          </p:txBody>
        </p:sp>
        <p:sp>
          <p:nvSpPr>
            <p:cNvPr id="106" name="Шеврон 75"/>
            <p:cNvSpPr/>
            <p:nvPr/>
          </p:nvSpPr>
          <p:spPr>
            <a:xfrm>
              <a:off x="377033" y="4558232"/>
              <a:ext cx="456842" cy="209550"/>
            </a:xfrm>
            <a:prstGeom prst="chevron">
              <a:avLst>
                <a:gd name="adj" fmla="val 38406"/>
              </a:avLst>
            </a:prstGeom>
            <a:solidFill>
              <a:srgbClr val="FFFF00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806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Прямоугольник 92"/>
          <p:cNvSpPr/>
          <p:nvPr/>
        </p:nvSpPr>
        <p:spPr>
          <a:xfrm>
            <a:off x="0" y="864066"/>
            <a:ext cx="12192000" cy="19272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Значимость подготовки инженерных кадров для национальной и региональной экономики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44074693"/>
              </p:ext>
            </p:extLst>
          </p:nvPr>
        </p:nvGraphicFramePr>
        <p:xfrm>
          <a:off x="1260165" y="1051941"/>
          <a:ext cx="9144000" cy="1428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20800" y="2791317"/>
            <a:ext cx="9144000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Доля работников, занятых в экономике РФ / Тюменской области по видам экономической деятельности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18057" y="6252446"/>
            <a:ext cx="8941593" cy="27699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Контингент обучающихся в вузах РФ / Тюменской области по видам экономической деятельности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889375" y="1067076"/>
            <a:ext cx="1104405" cy="5107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Franklin Gothic Book" pitchFamily="34" charset="0"/>
              </a:rPr>
              <a:t>27,9%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032751" y="1144661"/>
            <a:ext cx="1104405" cy="5107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Franklin Gothic Book" pitchFamily="34" charset="0"/>
              </a:rPr>
              <a:t>12,8%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184780" y="1124107"/>
            <a:ext cx="1104405" cy="51077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Franklin Gothic Book" pitchFamily="34" charset="0"/>
              </a:rPr>
              <a:t>27,6%</a:t>
            </a:r>
          </a:p>
        </p:txBody>
      </p:sp>
      <p:grpSp>
        <p:nvGrpSpPr>
          <p:cNvPr id="83" name="Группа 82"/>
          <p:cNvGrpSpPr/>
          <p:nvPr/>
        </p:nvGrpSpPr>
        <p:grpSpPr>
          <a:xfrm>
            <a:off x="1331950" y="3254785"/>
            <a:ext cx="1386840" cy="2894713"/>
            <a:chOff x="1148374" y="3251453"/>
            <a:chExt cx="1386840" cy="2894713"/>
          </a:xfrm>
        </p:grpSpPr>
        <p:sp>
          <p:nvSpPr>
            <p:cNvPr id="53" name="TextBox 52"/>
            <p:cNvSpPr txBox="1"/>
            <p:nvPr/>
          </p:nvSpPr>
          <p:spPr>
            <a:xfrm>
              <a:off x="1484604" y="3251453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14,6 %</a:t>
              </a: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7617" t="57292" r="83594" b="27083"/>
            <a:stretch/>
          </p:blipFill>
          <p:spPr>
            <a:xfrm>
              <a:off x="1481805" y="4038125"/>
              <a:ext cx="719979" cy="72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484604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5,5 %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148374" y="4757563"/>
              <a:ext cx="13868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Обрабатываю-</a:t>
              </a:r>
              <a:r>
                <a:rPr lang="ru-RU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щие</a:t>
              </a: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производства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84604" y="5838389"/>
              <a:ext cx="714380" cy="307777"/>
            </a:xfrm>
            <a:prstGeom prst="wedgeRectCallout">
              <a:avLst>
                <a:gd name="adj1" fmla="val -15338"/>
                <a:gd name="adj2" fmla="val -81923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3,8%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484604" y="5515971"/>
              <a:ext cx="714380" cy="307777"/>
            </a:xfrm>
            <a:prstGeom prst="wedgeRectCallout">
              <a:avLst>
                <a:gd name="adj1" fmla="val -15338"/>
                <a:gd name="adj2" fmla="val -8192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5 %</a:t>
              </a:r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2536964" y="3254784"/>
            <a:ext cx="1000132" cy="2894953"/>
            <a:chOff x="2360566" y="3251213"/>
            <a:chExt cx="1000132" cy="2894953"/>
          </a:xfrm>
        </p:grpSpPr>
        <p:sp>
          <p:nvSpPr>
            <p:cNvPr id="54" name="TextBox 53"/>
            <p:cNvSpPr txBox="1"/>
            <p:nvPr/>
          </p:nvSpPr>
          <p:spPr>
            <a:xfrm>
              <a:off x="2503442" y="3251213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8,4 %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32812" t="57292" r="57813" b="27083"/>
            <a:stretch/>
          </p:blipFill>
          <p:spPr>
            <a:xfrm>
              <a:off x="2476632" y="4038125"/>
              <a:ext cx="768000" cy="72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03442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9,4 %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60566" y="4772952"/>
              <a:ext cx="100013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Строи-</a:t>
              </a:r>
              <a:r>
                <a:rPr lang="ru-RU" sz="1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тельство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03442" y="5838389"/>
              <a:ext cx="714380" cy="307777"/>
            </a:xfrm>
            <a:prstGeom prst="wedgeRectCallout">
              <a:avLst>
                <a:gd name="adj1" fmla="val -13560"/>
                <a:gd name="adj2" fmla="val -81923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7,4%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03442" y="5515971"/>
              <a:ext cx="714380" cy="307777"/>
            </a:xfrm>
            <a:prstGeom prst="wedgeRectCallout">
              <a:avLst>
                <a:gd name="adj1" fmla="val -13560"/>
                <a:gd name="adj2" fmla="val -8192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6 %</a:t>
              </a: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368642" y="3256290"/>
            <a:ext cx="1357322" cy="2896720"/>
            <a:chOff x="3178156" y="3249446"/>
            <a:chExt cx="1357322" cy="2896720"/>
          </a:xfrm>
        </p:grpSpPr>
        <p:sp>
          <p:nvSpPr>
            <p:cNvPr id="55" name="TextBox 54"/>
            <p:cNvSpPr txBox="1"/>
            <p:nvPr/>
          </p:nvSpPr>
          <p:spPr>
            <a:xfrm>
              <a:off x="3499627" y="3249446"/>
              <a:ext cx="714380" cy="297962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1,6 %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45703" t="57292" r="45508" b="27083"/>
            <a:stretch/>
          </p:blipFill>
          <p:spPr>
            <a:xfrm>
              <a:off x="3496817" y="4038125"/>
              <a:ext cx="720000" cy="7200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499627" y="3574912"/>
              <a:ext cx="714380" cy="297962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19,6 %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78156" y="4757563"/>
              <a:ext cx="13573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Добыча полезных ископаемых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99627" y="5838389"/>
              <a:ext cx="714380" cy="307777"/>
            </a:xfrm>
            <a:prstGeom prst="wedgeRectCallout">
              <a:avLst>
                <a:gd name="adj1" fmla="val -17116"/>
                <a:gd name="adj2" fmla="val -81923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15,1%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499627" y="5515971"/>
              <a:ext cx="714380" cy="307777"/>
            </a:xfrm>
            <a:prstGeom prst="wedgeRectCallout">
              <a:avLst>
                <a:gd name="adj1" fmla="val -17116"/>
                <a:gd name="adj2" fmla="val -8192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4,2 %</a:t>
              </a:r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4382685" y="3240115"/>
            <a:ext cx="1357322" cy="2896597"/>
            <a:chOff x="4106850" y="3249569"/>
            <a:chExt cx="1357322" cy="2896597"/>
          </a:xfrm>
        </p:grpSpPr>
        <p:sp>
          <p:nvSpPr>
            <p:cNvPr id="56" name="TextBox 55"/>
            <p:cNvSpPr txBox="1"/>
            <p:nvPr/>
          </p:nvSpPr>
          <p:spPr>
            <a:xfrm>
              <a:off x="4428321" y="3249569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8 %</a:t>
              </a: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7422" t="57292" r="32617" b="27083"/>
            <a:stretch/>
          </p:blipFill>
          <p:spPr>
            <a:xfrm>
              <a:off x="4377511" y="3966687"/>
              <a:ext cx="816000" cy="7200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428321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12,1 %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06850" y="4757563"/>
              <a:ext cx="135732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Транспорт </a:t>
              </a:r>
            </a:p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и связь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28321" y="5838389"/>
              <a:ext cx="714380" cy="307777"/>
            </a:xfrm>
            <a:prstGeom prst="wedgeRectCallout">
              <a:avLst>
                <a:gd name="adj1" fmla="val -10005"/>
                <a:gd name="adj2" fmla="val -85362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4,6%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28321" y="5515971"/>
              <a:ext cx="714380" cy="307777"/>
            </a:xfrm>
            <a:prstGeom prst="wedgeRectCallout">
              <a:avLst>
                <a:gd name="adj1" fmla="val -10005"/>
                <a:gd name="adj2" fmla="val -85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7,9 %</a:t>
              </a:r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346443" y="3223752"/>
            <a:ext cx="1357322" cy="2903843"/>
            <a:chOff x="4964106" y="3242323"/>
            <a:chExt cx="1357322" cy="2903843"/>
          </a:xfrm>
        </p:grpSpPr>
        <p:sp>
          <p:nvSpPr>
            <p:cNvPr id="57" name="TextBox 56"/>
            <p:cNvSpPr txBox="1"/>
            <p:nvPr/>
          </p:nvSpPr>
          <p:spPr>
            <a:xfrm>
              <a:off x="5301901" y="3242323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2,8 %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7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82617" t="57292" r="8007" b="27083"/>
            <a:stretch/>
          </p:blipFill>
          <p:spPr>
            <a:xfrm>
              <a:off x="5258746" y="4038125"/>
              <a:ext cx="768042" cy="7200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285577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5,1 %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64106" y="4686125"/>
              <a:ext cx="13573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Производство и распределение электроэнергии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285577" y="5838389"/>
              <a:ext cx="714380" cy="307777"/>
            </a:xfrm>
            <a:prstGeom prst="wedgeRectCallout">
              <a:avLst>
                <a:gd name="adj1" fmla="val -13560"/>
                <a:gd name="adj2" fmla="val -85362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5,2 %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285577" y="5515971"/>
              <a:ext cx="714380" cy="307777"/>
            </a:xfrm>
            <a:prstGeom prst="wedgeRectCallout">
              <a:avLst>
                <a:gd name="adj1" fmla="val -13560"/>
                <a:gd name="adj2" fmla="val -85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4,5 %</a:t>
              </a: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6578657" y="3223101"/>
            <a:ext cx="901708" cy="2904494"/>
            <a:chOff x="6151818" y="3241672"/>
            <a:chExt cx="901708" cy="2904494"/>
          </a:xfrm>
        </p:grpSpPr>
        <p:sp>
          <p:nvSpPr>
            <p:cNvPr id="58" name="TextBox 57"/>
            <p:cNvSpPr txBox="1"/>
            <p:nvPr/>
          </p:nvSpPr>
          <p:spPr>
            <a:xfrm>
              <a:off x="6245482" y="324167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9,4 %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51818" y="4686125"/>
              <a:ext cx="90170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Сельское, лесное  хозяйство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245482" y="5838389"/>
              <a:ext cx="714380" cy="307777"/>
            </a:xfrm>
            <a:prstGeom prst="wedgeRectCallout">
              <a:avLst>
                <a:gd name="adj1" fmla="val -15338"/>
                <a:gd name="adj2" fmla="val -81923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3,1%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245482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1,6 %</a:t>
              </a:r>
            </a:p>
          </p:txBody>
        </p:sp>
        <p:pic>
          <p:nvPicPr>
            <p:cNvPr id="45" name="Рисунок 44" descr="2504497-symbol-of-agriculture.jp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311937" y="4092788"/>
              <a:ext cx="581470" cy="593337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>
              <a:off x="6245482" y="5515971"/>
              <a:ext cx="714380" cy="307777"/>
            </a:xfrm>
            <a:prstGeom prst="wedgeRectCallout">
              <a:avLst>
                <a:gd name="adj1" fmla="val -15338"/>
                <a:gd name="adj2" fmla="val -8192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3,5%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7355257" y="3223101"/>
            <a:ext cx="1232429" cy="2904494"/>
            <a:chOff x="6845431" y="3241672"/>
            <a:chExt cx="1232429" cy="2904494"/>
          </a:xfrm>
        </p:grpSpPr>
        <p:sp>
          <p:nvSpPr>
            <p:cNvPr id="59" name="TextBox 58"/>
            <p:cNvSpPr txBox="1"/>
            <p:nvPr/>
          </p:nvSpPr>
          <p:spPr>
            <a:xfrm>
              <a:off x="7104455" y="324167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34,9 %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45431" y="4636491"/>
              <a:ext cx="12324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Торговля, финансы, прочие социальные услуги</a:t>
              </a:r>
              <a:endParaRPr lang="ru-RU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104455" y="5838389"/>
              <a:ext cx="714380" cy="307777"/>
            </a:xfrm>
            <a:prstGeom prst="wedgeRectCallout">
              <a:avLst>
                <a:gd name="adj1" fmla="val -13560"/>
                <a:gd name="adj2" fmla="val -81923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41,2%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04455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18,8 %</a:t>
              </a:r>
            </a:p>
          </p:txBody>
        </p:sp>
        <p:pic>
          <p:nvPicPr>
            <p:cNvPr id="48" name="Рисунок 47" descr="cart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27935" r="21783" b="60472"/>
            <a:stretch>
              <a:fillRect/>
            </a:stretch>
          </p:blipFill>
          <p:spPr>
            <a:xfrm>
              <a:off x="7211612" y="4130495"/>
              <a:ext cx="500066" cy="555629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7104455" y="5515971"/>
              <a:ext cx="714380" cy="307777"/>
            </a:xfrm>
            <a:prstGeom prst="wedgeRectCallout">
              <a:avLst>
                <a:gd name="adj1" fmla="val -13560"/>
                <a:gd name="adj2" fmla="val -8192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56,8%</a:t>
              </a: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462578" y="3232916"/>
            <a:ext cx="1147160" cy="2894679"/>
            <a:chOff x="7821626" y="3251487"/>
            <a:chExt cx="1147160" cy="2894679"/>
          </a:xfrm>
        </p:grpSpPr>
        <p:sp>
          <p:nvSpPr>
            <p:cNvPr id="60" name="TextBox 59"/>
            <p:cNvSpPr txBox="1"/>
            <p:nvPr/>
          </p:nvSpPr>
          <p:spPr>
            <a:xfrm>
              <a:off x="8000221" y="3251487"/>
              <a:ext cx="714380" cy="297962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t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8,1 %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1626" y="4686687"/>
              <a:ext cx="11471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Образование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00221" y="5838389"/>
              <a:ext cx="714380" cy="307777"/>
            </a:xfrm>
            <a:prstGeom prst="wedgeRectCallout">
              <a:avLst>
                <a:gd name="adj1" fmla="val -17116"/>
                <a:gd name="adj2" fmla="val -81923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10,9%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00221" y="3574912"/>
              <a:ext cx="714380" cy="297962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t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11 %</a:t>
              </a:r>
            </a:p>
          </p:txBody>
        </p:sp>
        <p:pic>
          <p:nvPicPr>
            <p:cNvPr id="46" name="Рисунок 45" descr="5197948.png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67995" y="4257497"/>
              <a:ext cx="578833" cy="3858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8000221" y="5515971"/>
              <a:ext cx="714380" cy="307777"/>
            </a:xfrm>
            <a:prstGeom prst="wedgeRectCallout">
              <a:avLst>
                <a:gd name="adj1" fmla="val -17116"/>
                <a:gd name="adj2" fmla="val -81923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8,1 %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9484630" y="3232076"/>
            <a:ext cx="1000132" cy="2895519"/>
            <a:chOff x="8678882" y="3250647"/>
            <a:chExt cx="1000132" cy="2895519"/>
          </a:xfrm>
        </p:grpSpPr>
        <p:sp>
          <p:nvSpPr>
            <p:cNvPr id="61" name="TextBox 60"/>
            <p:cNvSpPr txBox="1"/>
            <p:nvPr/>
          </p:nvSpPr>
          <p:spPr>
            <a:xfrm>
              <a:off x="8821758" y="3250647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6,6%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678882" y="4686125"/>
              <a:ext cx="1000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Медицина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821758" y="5838389"/>
              <a:ext cx="714380" cy="307777"/>
            </a:xfrm>
            <a:prstGeom prst="wedgeRectCallout">
              <a:avLst>
                <a:gd name="adj1" fmla="val -10005"/>
                <a:gd name="adj2" fmla="val -85362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8,7%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821758" y="3574912"/>
              <a:ext cx="714380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9,1 %</a:t>
              </a:r>
            </a:p>
          </p:txBody>
        </p:sp>
        <p:pic>
          <p:nvPicPr>
            <p:cNvPr id="47" name="Рисунок 46" descr="bady-pri-onkologii_2.jp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12001" r="12998" b="5498"/>
            <a:stretch>
              <a:fillRect/>
            </a:stretch>
          </p:blipFill>
          <p:spPr>
            <a:xfrm>
              <a:off x="8928915" y="4056035"/>
              <a:ext cx="500066" cy="63009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8821758" y="5515971"/>
              <a:ext cx="714380" cy="307777"/>
            </a:xfrm>
            <a:prstGeom prst="wedgeRectCallout">
              <a:avLst>
                <a:gd name="adj1" fmla="val -10005"/>
                <a:gd name="adj2" fmla="val -85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4,3 %</a:t>
              </a:r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10359650" y="3232076"/>
            <a:ext cx="1101088" cy="2895519"/>
            <a:chOff x="9393262" y="3250647"/>
            <a:chExt cx="1101088" cy="2895519"/>
          </a:xfrm>
        </p:grpSpPr>
        <p:sp>
          <p:nvSpPr>
            <p:cNvPr id="62" name="TextBox 61"/>
            <p:cNvSpPr txBox="1"/>
            <p:nvPr/>
          </p:nvSpPr>
          <p:spPr>
            <a:xfrm>
              <a:off x="9576777" y="3250647"/>
              <a:ext cx="734059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5,5 %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393262" y="4686125"/>
              <a:ext cx="11010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Военная безопасность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576777" y="3574912"/>
              <a:ext cx="734059" cy="307777"/>
            </a:xfrm>
            <a:prstGeom prst="wedgeRectCallout">
              <a:avLst>
                <a:gd name="adj1" fmla="val -22449"/>
                <a:gd name="adj2" fmla="val 90009"/>
              </a:avLst>
            </a:prstGeom>
            <a:solidFill>
              <a:srgbClr val="0099FF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lIns="36000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7,8 %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9586616" y="5838389"/>
              <a:ext cx="714380" cy="307777"/>
            </a:xfrm>
            <a:prstGeom prst="wedgeRectCallout">
              <a:avLst>
                <a:gd name="adj1" fmla="val -10005"/>
                <a:gd name="adj2" fmla="val -85362"/>
              </a:avLst>
            </a:prstGeom>
            <a:solidFill>
              <a:srgbClr val="0099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prstClr val="white"/>
                  </a:solidFill>
                  <a:latin typeface="Franklin Gothic Book" panose="020B0503020102020204" pitchFamily="34" charset="0"/>
                </a:rPr>
                <a:t>…%</a:t>
              </a:r>
            </a:p>
          </p:txBody>
        </p:sp>
        <p:pic>
          <p:nvPicPr>
            <p:cNvPr id="49" name="Рисунок 48" descr="Kak_narisovat_tank_dlya_rebenka-14.jpg"/>
            <p:cNvPicPr>
              <a:picLocks noChangeAspect="1"/>
            </p:cNvPicPr>
            <p:nvPr/>
          </p:nvPicPr>
          <p:blipFill>
            <a:blip r:embed="rId1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26514" y="4114621"/>
              <a:ext cx="834584" cy="533392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9586616" y="5515971"/>
              <a:ext cx="714380" cy="307777"/>
            </a:xfrm>
            <a:prstGeom prst="wedgeRectCallout">
              <a:avLst>
                <a:gd name="adj1" fmla="val -10005"/>
                <a:gd name="adj2" fmla="val -85362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/>
                  </a:solidFill>
                  <a:latin typeface="Franklin Gothic Book" panose="020B0503020102020204" pitchFamily="34" charset="0"/>
                </a:rPr>
                <a:t>…%</a:t>
              </a:r>
            </a:p>
          </p:txBody>
        </p:sp>
      </p:grpSp>
      <p:pic>
        <p:nvPicPr>
          <p:cNvPr id="73" name="Рисунок 72" descr="3574f04d49c215d24ee664f5362550a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14" b="64127"/>
          <a:stretch>
            <a:fillRect/>
          </a:stretch>
        </p:blipFill>
        <p:spPr>
          <a:xfrm>
            <a:off x="3822174" y="1816897"/>
            <a:ext cx="416896" cy="324481"/>
          </a:xfrm>
          <a:prstGeom prst="rect">
            <a:avLst/>
          </a:prstGeom>
        </p:spPr>
      </p:pic>
      <p:pic>
        <p:nvPicPr>
          <p:cNvPr id="74" name="Рисунок 73" descr="ru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91899" y="939367"/>
            <a:ext cx="403761" cy="269402"/>
          </a:xfrm>
          <a:prstGeom prst="rect">
            <a:avLst/>
          </a:prstGeom>
        </p:spPr>
      </p:pic>
      <p:pic>
        <p:nvPicPr>
          <p:cNvPr id="75" name="Рисунок 74" descr="3574f04d49c215d24ee664f5362550a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14" b="64127"/>
          <a:stretch>
            <a:fillRect/>
          </a:stretch>
        </p:blipFill>
        <p:spPr>
          <a:xfrm>
            <a:off x="6986302" y="1801308"/>
            <a:ext cx="416896" cy="324481"/>
          </a:xfrm>
          <a:prstGeom prst="rect">
            <a:avLst/>
          </a:prstGeom>
        </p:spPr>
      </p:pic>
      <p:pic>
        <p:nvPicPr>
          <p:cNvPr id="76" name="Рисунок 75" descr="ru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86302" y="996820"/>
            <a:ext cx="403761" cy="269402"/>
          </a:xfrm>
          <a:prstGeom prst="rect">
            <a:avLst/>
          </a:prstGeom>
        </p:spPr>
      </p:pic>
      <p:pic>
        <p:nvPicPr>
          <p:cNvPr id="77" name="Рисунок 76" descr="3574f04d49c215d24ee664f5362550a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14" b="64127"/>
          <a:stretch>
            <a:fillRect/>
          </a:stretch>
        </p:blipFill>
        <p:spPr>
          <a:xfrm>
            <a:off x="10047904" y="1740372"/>
            <a:ext cx="416896" cy="324481"/>
          </a:xfrm>
          <a:prstGeom prst="rect">
            <a:avLst/>
          </a:prstGeom>
        </p:spPr>
      </p:pic>
      <p:pic>
        <p:nvPicPr>
          <p:cNvPr id="78" name="Рисунок 77" descr="ru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50422" y="992860"/>
            <a:ext cx="403761" cy="269402"/>
          </a:xfrm>
          <a:prstGeom prst="rect">
            <a:avLst/>
          </a:prstGeom>
        </p:spPr>
      </p:pic>
      <p:pic>
        <p:nvPicPr>
          <p:cNvPr id="79" name="Рисунок 78" descr="3574f04d49c215d24ee664f5362550a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14" b="64127"/>
          <a:stretch>
            <a:fillRect/>
          </a:stretch>
        </p:blipFill>
        <p:spPr>
          <a:xfrm>
            <a:off x="915616" y="3566445"/>
            <a:ext cx="416896" cy="324481"/>
          </a:xfrm>
          <a:prstGeom prst="rect">
            <a:avLst/>
          </a:prstGeom>
        </p:spPr>
      </p:pic>
      <p:pic>
        <p:nvPicPr>
          <p:cNvPr id="80" name="Рисунок 79" descr="ru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012" y="3207165"/>
            <a:ext cx="403761" cy="269402"/>
          </a:xfrm>
          <a:prstGeom prst="rect">
            <a:avLst/>
          </a:prstGeom>
        </p:spPr>
      </p:pic>
      <p:pic>
        <p:nvPicPr>
          <p:cNvPr id="81" name="Рисунок 80" descr="3574f04d49c215d24ee664f5362550a6.jpg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114" b="64127"/>
          <a:stretch>
            <a:fillRect/>
          </a:stretch>
        </p:blipFill>
        <p:spPr>
          <a:xfrm>
            <a:off x="889917" y="5803287"/>
            <a:ext cx="416896" cy="324481"/>
          </a:xfrm>
          <a:prstGeom prst="rect">
            <a:avLst/>
          </a:prstGeom>
        </p:spPr>
      </p:pic>
      <p:pic>
        <p:nvPicPr>
          <p:cNvPr id="82" name="Рисунок 81" descr="ru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8012" y="5473679"/>
            <a:ext cx="403761" cy="269402"/>
          </a:xfrm>
          <a:prstGeom prst="rect">
            <a:avLst/>
          </a:prstGeom>
        </p:spPr>
      </p:pic>
      <p:sp>
        <p:nvSpPr>
          <p:cNvPr id="94" name="Шеврон 93"/>
          <p:cNvSpPr/>
          <p:nvPr/>
        </p:nvSpPr>
        <p:spPr>
          <a:xfrm>
            <a:off x="10960961" y="1085179"/>
            <a:ext cx="1098958" cy="14429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Шеврон 94"/>
          <p:cNvSpPr/>
          <p:nvPr/>
        </p:nvSpPr>
        <p:spPr>
          <a:xfrm>
            <a:off x="207855" y="1051941"/>
            <a:ext cx="1098958" cy="1442924"/>
          </a:xfrm>
          <a:prstGeom prst="chevr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3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31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Внешние вызовы системе подготовки инженерных кадров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65157157"/>
              </p:ext>
            </p:extLst>
          </p:nvPr>
        </p:nvGraphicFramePr>
        <p:xfrm>
          <a:off x="1600899" y="73644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908" y="1108168"/>
            <a:ext cx="1386191" cy="1207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598" y="3696786"/>
            <a:ext cx="268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Ориентация на производителя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15044" y="2240243"/>
            <a:ext cx="2725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Ориентация на потребителя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16052" y="1180634"/>
            <a:ext cx="3455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ru-RU" dirty="0">
                <a:solidFill>
                  <a:srgbClr val="00B0F0"/>
                </a:solidFill>
                <a:latin typeface="Century Gothic" panose="020B0502020202020204" pitchFamily="34" charset="0"/>
              </a:rPr>
              <a:t>Прогнозно-опережающее образование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988029" y="5162848"/>
            <a:ext cx="54817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Востребованность и конкурентоспособность образования </a:t>
            </a:r>
          </a:p>
          <a:p>
            <a:pPr>
              <a:buClr>
                <a:prstClr val="black">
                  <a:lumMod val="50000"/>
                  <a:lumOff val="50000"/>
                </a:prstClr>
              </a:buClr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в авангарде современного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глобализирующегося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общества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4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77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Внешние вызовы системе подготовки инженерных кадров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26748" y="1143965"/>
            <a:ext cx="11321796" cy="1550151"/>
            <a:chOff x="912" y="1008"/>
            <a:chExt cx="3984" cy="912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400"/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999" y="1092"/>
              <a:ext cx="1032" cy="746"/>
              <a:chOff x="999" y="1092"/>
              <a:chExt cx="1032" cy="746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999" y="1092"/>
                <a:ext cx="1032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0070C0"/>
                  </a:gs>
                  <a:gs pos="100000">
                    <a:srgbClr val="00206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4000"/>
              </a:p>
            </p:txBody>
          </p:sp>
          <p:sp>
            <p:nvSpPr>
              <p:cNvPr id="8" name="Freeform 7"/>
              <p:cNvSpPr>
                <a:spLocks/>
              </p:cNvSpPr>
              <p:nvPr/>
            </p:nvSpPr>
            <p:spPr bwMode="gray">
              <a:xfrm>
                <a:off x="1047" y="1140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37000"/>
                    </a:schemeClr>
                  </a:gs>
                  <a:gs pos="48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9" name="Text Box 8"/>
              <p:cNvSpPr txBox="1">
                <a:spLocks noChangeArrowheads="1"/>
              </p:cNvSpPr>
              <p:nvPr/>
            </p:nvSpPr>
            <p:spPr bwMode="gray">
              <a:xfrm>
                <a:off x="1010" y="1254"/>
                <a:ext cx="1011" cy="43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4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Глобализация и интернационализация высшего образования</a:t>
                </a:r>
              </a:p>
            </p:txBody>
          </p:sp>
        </p:grpSp>
        <p:sp>
          <p:nvSpPr>
            <p:cNvPr id="6" name="Text Box 9"/>
            <p:cNvSpPr txBox="1">
              <a:spLocks noChangeArrowheads="1"/>
            </p:cNvSpPr>
            <p:nvPr/>
          </p:nvSpPr>
          <p:spPr bwMode="gray">
            <a:xfrm>
              <a:off x="2067" y="1113"/>
              <a:ext cx="2793" cy="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Индивидуализация процесса обучения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Дуальное образование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Конвергенция образования и производства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Технологии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коллаборации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и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краудсорсинга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prstClr val="black">
                    <a:lumMod val="50000"/>
                    <a:lumOff val="50000"/>
                  </a:prstClr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Непрерывное образование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426749" y="2889360"/>
            <a:ext cx="11321795" cy="1550152"/>
            <a:chOff x="912" y="2016"/>
            <a:chExt cx="3984" cy="912"/>
          </a:xfrm>
        </p:grpSpPr>
        <p:sp>
          <p:nvSpPr>
            <p:cNvPr id="11" name="AutoShape 11"/>
            <p:cNvSpPr>
              <a:spLocks noChangeArrowheads="1"/>
            </p:cNvSpPr>
            <p:nvPr/>
          </p:nvSpPr>
          <p:spPr bwMode="gray">
            <a:xfrm>
              <a:off x="912" y="201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9216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400"/>
            </a:p>
          </p:txBody>
        </p:sp>
        <p:grpSp>
          <p:nvGrpSpPr>
            <p:cNvPr id="12" name="Group 12"/>
            <p:cNvGrpSpPr>
              <a:grpSpLocks/>
            </p:cNvGrpSpPr>
            <p:nvPr/>
          </p:nvGrpSpPr>
          <p:grpSpPr bwMode="auto">
            <a:xfrm>
              <a:off x="1003" y="2099"/>
              <a:ext cx="1018" cy="746"/>
              <a:chOff x="1003" y="2099"/>
              <a:chExt cx="1018" cy="746"/>
            </a:xfrm>
          </p:grpSpPr>
          <p:sp>
            <p:nvSpPr>
              <p:cNvPr id="14" name="AutoShape 13"/>
              <p:cNvSpPr>
                <a:spLocks noChangeArrowheads="1"/>
              </p:cNvSpPr>
              <p:nvPr/>
            </p:nvSpPr>
            <p:spPr bwMode="gray">
              <a:xfrm>
                <a:off x="1003" y="2099"/>
                <a:ext cx="1018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hlink">
                      <a:gamma/>
                      <a:tint val="72549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gray">
              <a:xfrm>
                <a:off x="1047" y="2148"/>
                <a:ext cx="383" cy="373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0" y="118"/>
                  </a:cxn>
                  <a:cxn ang="0">
                    <a:pos x="0" y="589"/>
                  </a:cxn>
                  <a:cxn ang="0">
                    <a:pos x="161" y="174"/>
                  </a:cxn>
                  <a:cxn ang="0">
                    <a:pos x="589" y="0"/>
                  </a:cxn>
                  <a:cxn ang="0">
                    <a:pos x="118" y="0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4235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gray">
              <a:xfrm>
                <a:off x="1046" y="2256"/>
                <a:ext cx="921" cy="3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6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Инновационное развитие экономики</a:t>
                </a:r>
              </a:p>
            </p:txBody>
          </p:sp>
        </p:grp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2078" y="2064"/>
              <a:ext cx="2734" cy="8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Инновационная активность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Интеллектуальный потенциал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Конкурентоспособность на внешнем и внутреннем рынках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Арктический вектор развития ТЭК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</a:pP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Энергоэффективность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92D05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Рациональное природопользование</a:t>
              </a:r>
            </a:p>
          </p:txBody>
        </p:sp>
      </p:grpSp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426748" y="4659246"/>
            <a:ext cx="11321796" cy="1550152"/>
            <a:chOff x="912" y="3036"/>
            <a:chExt cx="3984" cy="912"/>
          </a:xfrm>
        </p:grpSpPr>
        <p:sp>
          <p:nvSpPr>
            <p:cNvPr id="18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2400"/>
            </a:p>
          </p:txBody>
        </p: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999" y="3120"/>
              <a:ext cx="1023" cy="746"/>
              <a:chOff x="999" y="3120"/>
              <a:chExt cx="1023" cy="746"/>
            </a:xfrm>
          </p:grpSpPr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999" y="3120"/>
                <a:ext cx="1023" cy="746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rgbClr val="69B4D9"/>
                  </a:gs>
                  <a:gs pos="100000">
                    <a:srgbClr val="0070C0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 sz="2400"/>
              </a:p>
            </p:txBody>
          </p:sp>
          <p:sp>
            <p:nvSpPr>
              <p:cNvPr id="23" name="Text Box 22"/>
              <p:cNvSpPr txBox="1">
                <a:spLocks noChangeArrowheads="1"/>
              </p:cNvSpPr>
              <p:nvPr/>
            </p:nvSpPr>
            <p:spPr bwMode="gray">
              <a:xfrm>
                <a:off x="1001" y="3211"/>
                <a:ext cx="989" cy="56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ru-RU" sz="14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Четвертая индустриальная революция инноваций и комбинаций</a:t>
                </a:r>
              </a:p>
              <a:p>
                <a:pPr algn="ctr" eaLnBrk="0" hangingPunct="0"/>
                <a:r>
                  <a:rPr lang="ru-RU" sz="1400" b="1" dirty="0">
                    <a:solidFill>
                      <a:srgbClr val="FFFFFF"/>
                    </a:solidFill>
                    <a:latin typeface="Century Gothic" panose="020B0502020202020204" pitchFamily="34" charset="0"/>
                  </a:rPr>
                  <a:t>технологий</a:t>
                </a:r>
              </a:p>
            </p:txBody>
          </p:sp>
        </p:grpSp>
        <p:sp>
          <p:nvSpPr>
            <p:cNvPr id="20" name="Text Box 23"/>
            <p:cNvSpPr txBox="1">
              <a:spLocks noChangeArrowheads="1"/>
            </p:cNvSpPr>
            <p:nvPr/>
          </p:nvSpPr>
          <p:spPr bwMode="gray">
            <a:xfrm>
              <a:off x="2078" y="3170"/>
              <a:ext cx="2734" cy="6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SMART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-технологии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Искусственный интеллект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Индустрия </a:t>
              </a: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наносистем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и материалов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</a:pPr>
              <a:r>
                <a:rPr lang="ru-RU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Мехатроника</a:t>
              </a: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 и робототехника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  <a:buClr>
                  <a:srgbClr val="00B0F0"/>
                </a:buClr>
              </a:pPr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</a:rPr>
                <a:t>Биотехнологии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3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-3039" y="3512417"/>
            <a:ext cx="12192000" cy="1397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747614"/>
            <a:ext cx="12192000" cy="1397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012" y="0"/>
            <a:ext cx="11181899" cy="924232"/>
          </a:xfrm>
        </p:spPr>
        <p:txBody>
          <a:bodyPr/>
          <a:lstStyle/>
          <a:p>
            <a:r>
              <a:rPr lang="ru-RU" dirty="0"/>
              <a:t>Тренды развития мировой и отечественной промышленности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997" y="796250"/>
            <a:ext cx="720000" cy="1296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1100" dirty="0">
                <a:solidFill>
                  <a:prstClr val="white"/>
                </a:solidFill>
                <a:latin typeface="Franklin Gothic Medium" pitchFamily="34" charset="0"/>
              </a:rPr>
              <a:t>ПРОЕКТИРОВАНИЕ ПРОИЗВОДСТВА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984" y="2176763"/>
            <a:ext cx="720000" cy="1296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Franklin Gothic Medium" pitchFamily="34" charset="0"/>
              </a:rPr>
              <a:t>НОВЫЕ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Franklin Gothic Medium" pitchFamily="34" charset="0"/>
              </a:rPr>
              <a:t>МАТЕРИАЛЫ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984" y="3552314"/>
            <a:ext cx="720000" cy="1296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white"/>
                </a:solidFill>
              </a:rPr>
              <a:t>«</a:t>
            </a:r>
            <a:r>
              <a:rPr lang="ru-RU" sz="1200" dirty="0">
                <a:solidFill>
                  <a:prstClr val="white"/>
                </a:solidFill>
                <a:latin typeface="Franklin Gothic Medium" pitchFamily="34" charset="0"/>
              </a:rPr>
              <a:t>УМНЫЕ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ru-RU" sz="1200" dirty="0">
                <a:solidFill>
                  <a:prstClr val="white"/>
                </a:solidFill>
                <a:latin typeface="Franklin Gothic Medium" pitchFamily="34" charset="0"/>
              </a:rPr>
              <a:t>СИСТЕМЫ</a:t>
            </a:r>
            <a:r>
              <a:rPr lang="ru-RU" sz="1200" dirty="0">
                <a:solidFill>
                  <a:prstClr val="white"/>
                </a:solidFill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20" y="890252"/>
            <a:ext cx="210850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Массовый выход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на рынок поставщиков ПО автоматического проектирования (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Intergraph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, AVEVA, 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Bentley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, SAP, 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Oracle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, 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Dassault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Systemes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и др.)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720" y="2266184"/>
            <a:ext cx="18472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Franklin Gothic Medium" pitchFamily="34" charset="0"/>
              </a:defRPr>
            </a:lvl1pPr>
          </a:lstStyle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Масштабирование 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производства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полимеров,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стеклопластиков, углепластиков,  1-го поколения композитов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52270" y="2463058"/>
            <a:ext cx="13713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Создание </a:t>
            </a:r>
          </a:p>
          <a:p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био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– , нано-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композитов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и т.д. </a:t>
            </a:r>
          </a:p>
          <a:p>
            <a:endParaRPr lang="ru-RU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04219" y="2435461"/>
            <a:ext cx="2734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Массовая интеграция новых  материалов в проектирование и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производство, исчерпание конкурентных преимуществ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8720" y="3577304"/>
            <a:ext cx="23799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000">
                <a:latin typeface="Franklin Gothic Medium" pitchFamily="34" charset="0"/>
              </a:defRPr>
            </a:lvl1pPr>
          </a:lstStyle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Облачные вычисления,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очередная революция в  электронике (размеры, </a:t>
            </a:r>
          </a:p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мощность), роботизированное проектирование и т.д.</a:t>
            </a:r>
          </a:p>
        </p:txBody>
      </p:sp>
      <p:sp>
        <p:nvSpPr>
          <p:cNvPr id="18" name="Блок-схема: ссылка на другую страницу 17"/>
          <p:cNvSpPr/>
          <p:nvPr/>
        </p:nvSpPr>
        <p:spPr>
          <a:xfrm rot="16200000">
            <a:off x="4576887" y="2395267"/>
            <a:ext cx="1260000" cy="3596358"/>
          </a:xfrm>
          <a:prstGeom prst="flowChartOffpageConnector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Smart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grid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 1-го поколения –«программируемые среды», 2-е поколение роботов («самообучающиеся», 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промроботы</a:t>
            </a:r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)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028720" y="5308528"/>
            <a:ext cx="27485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Развитие сетевых технологий, разработка соответствующего слоя  программного обеспечения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1815" y="4937211"/>
            <a:ext cx="720000" cy="1296000"/>
          </a:xfrm>
          <a:prstGeom prst="rect">
            <a:avLst/>
          </a:prstGeom>
          <a:solidFill>
            <a:srgbClr val="0070C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rtlCol="0">
            <a:spAutoFit/>
          </a:bodyPr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Franklin Gothic Medium" pitchFamily="34" charset="0"/>
              </a:rPr>
              <a:t>РАЗРАБОТКА</a:t>
            </a:r>
            <a:r>
              <a:rPr lang="ru-RU" sz="1200" dirty="0">
                <a:solidFill>
                  <a:prstClr val="white"/>
                </a:solidFill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Franklin Gothic Medium" pitchFamily="34" charset="0"/>
              </a:rPr>
              <a:t>SOFTWARE</a:t>
            </a:r>
            <a:endParaRPr lang="ru-RU" sz="1200" dirty="0">
              <a:solidFill>
                <a:prstClr val="white"/>
              </a:solidFill>
              <a:latin typeface="Franklin Gothic Medium" pitchFamily="34" charset="0"/>
            </a:endParaRPr>
          </a:p>
        </p:txBody>
      </p:sp>
      <p:sp>
        <p:nvSpPr>
          <p:cNvPr id="22" name="Блок-схема: ссылка на другую страницу 21"/>
          <p:cNvSpPr/>
          <p:nvPr/>
        </p:nvSpPr>
        <p:spPr>
          <a:xfrm rot="16200000">
            <a:off x="5334757" y="4131517"/>
            <a:ext cx="1260000" cy="3081623"/>
          </a:xfrm>
          <a:prstGeom prst="flowChartOffpageConnector">
            <a:avLst/>
          </a:prstGeom>
          <a:noFill/>
          <a:ln w="2857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ru-RU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>Переход от  персональных компьютеров к  мобильным устройствам, тенденция к кросс-</a:t>
            </a:r>
            <a:r>
              <a:rPr lang="ru-RU" sz="11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платформенности</a:t>
            </a:r>
            <a:endParaRPr lang="ru-RU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807325231"/>
              </p:ext>
            </p:extLst>
          </p:nvPr>
        </p:nvGraphicFramePr>
        <p:xfrm>
          <a:off x="302997" y="6371446"/>
          <a:ext cx="11691925" cy="18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524279" y="890252"/>
            <a:ext cx="456522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entury Gothic" panose="020B0502020202020204" pitchFamily="34" charset="0"/>
              </a:rPr>
              <a:t>Массовый переход к современным системам проектирования, исчерпание конкурентных преимуществ: открытые электронные каталоги технологических решений; глобальные технологические стандарты с «открытым кодом», конвертация данных из разных программ в «облаке» и внутрикорпоративно (SOA) и т.п.</a:t>
            </a:r>
          </a:p>
        </p:txBody>
      </p:sp>
      <p:sp>
        <p:nvSpPr>
          <p:cNvPr id="29" name="Пятиугольник 28"/>
          <p:cNvSpPr/>
          <p:nvPr/>
        </p:nvSpPr>
        <p:spPr>
          <a:xfrm>
            <a:off x="3250850" y="808156"/>
            <a:ext cx="3867839" cy="12600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Масштабный импорт автоматизированных систем проектирования и управления жизненным циклом (PLM), «модульная революция»</a:t>
            </a:r>
          </a:p>
        </p:txBody>
      </p:sp>
      <p:sp>
        <p:nvSpPr>
          <p:cNvPr id="30" name="Пятиугольник 29"/>
          <p:cNvSpPr/>
          <p:nvPr/>
        </p:nvSpPr>
        <p:spPr>
          <a:xfrm>
            <a:off x="4242877" y="2191480"/>
            <a:ext cx="3867839" cy="12600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Автоматизированное </a:t>
            </a:r>
          </a:p>
          <a:p>
            <a:pPr algn="ctr"/>
            <a:r>
              <a:rPr lang="ru-RU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проектирование функций и свойств материалов в рамках уже сложившегося 6D проектирования. Селективный отбор прежде всего пройдут материалы, которые гибко интегрируются в производственный процесс на микро-, мезо- и макроуровне</a:t>
            </a:r>
          </a:p>
        </p:txBody>
      </p:sp>
      <p:sp>
        <p:nvSpPr>
          <p:cNvPr id="31" name="Пятиугольник 30"/>
          <p:cNvSpPr/>
          <p:nvPr/>
        </p:nvSpPr>
        <p:spPr>
          <a:xfrm>
            <a:off x="7170586" y="3570313"/>
            <a:ext cx="3867839" cy="12600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Smart</a:t>
            </a:r>
            <a:r>
              <a:rPr lang="ru-RU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ru-RU" sz="11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grid</a:t>
            </a:r>
            <a:r>
              <a:rPr lang="ru-RU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 2-го поколения –«саморегулируемые среды», (</a:t>
            </a:r>
            <a:r>
              <a:rPr lang="ru-RU" sz="11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беспилотники</a:t>
            </a:r>
            <a:r>
              <a:rPr lang="ru-RU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, роботы 3-го поколения, самоорганизующиеся роботизированные производственные системы и т.д.), мобильные системы</a:t>
            </a:r>
          </a:p>
        </p:txBody>
      </p:sp>
      <p:sp>
        <p:nvSpPr>
          <p:cNvPr id="32" name="Пятиугольник 31"/>
          <p:cNvSpPr/>
          <p:nvPr/>
        </p:nvSpPr>
        <p:spPr>
          <a:xfrm>
            <a:off x="7602717" y="5022650"/>
            <a:ext cx="3867839" cy="1260001"/>
          </a:xfrm>
          <a:prstGeom prst="homePlat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rgbClr val="0070C0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>
                <a:solidFill>
                  <a:prstClr val="white"/>
                </a:solidFill>
                <a:latin typeface="Century Gothic" panose="020B0502020202020204" pitchFamily="34" charset="0"/>
              </a:rPr>
              <a:t>Необходимая  функция устройств - возможность работать в глобальной сети, способность работать автономно-дополнительная возможность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образовательной модели </a:t>
            </a:r>
            <a:r>
              <a:rPr lang="ru-RU" dirty="0" err="1"/>
              <a:t>бакалавриата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7738426" y="1407186"/>
            <a:ext cx="2231116" cy="51367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Century Gothic" panose="020B0502020202020204" pitchFamily="34" charset="0"/>
                <a:cs typeface="Estrangelo Edessa" pitchFamily="66" charset="0"/>
              </a:rPr>
              <a:t>CDIO</a:t>
            </a:r>
            <a:r>
              <a:rPr lang="ru-RU" sz="2000" dirty="0">
                <a:solidFill>
                  <a:prstClr val="white"/>
                </a:solidFill>
                <a:latin typeface="Century Gothic" panose="020B0502020202020204" pitchFamily="34" charset="0"/>
                <a:cs typeface="Estrangelo Edessa" pitchFamily="66" charset="0"/>
              </a:rPr>
              <a:t>- Профстандарт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3912" y="3468578"/>
            <a:ext cx="8458545" cy="216558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3912" y="1260759"/>
            <a:ext cx="8458544" cy="2201458"/>
          </a:xfrm>
          <a:prstGeom prst="rect">
            <a:avLst/>
          </a:prstGeom>
          <a:solidFill>
            <a:srgbClr val="0091C4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609322" y="1307118"/>
            <a:ext cx="548087" cy="440291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123" y="1519049"/>
            <a:ext cx="12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1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курс</a:t>
            </a:r>
            <a:endParaRPr lang="ru-RU" sz="32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123" y="2657581"/>
            <a:ext cx="12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2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курс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123" y="3758310"/>
            <a:ext cx="12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3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курс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0123" y="4859038"/>
            <a:ext cx="1246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4 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курс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845721" y="1267120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45721" y="4569307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45721" y="2367849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45721" y="3468578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45721" y="5670035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491120" y="1430297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15%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491120" y="1813851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480019" y="2485955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39131" y="2964093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22298" y="5197031"/>
            <a:ext cx="8143900" cy="361938"/>
          </a:xfrm>
          <a:prstGeom prst="rect">
            <a:avLst/>
          </a:prstGeom>
          <a:solidFill>
            <a:schemeClr val="accent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Государственная итоговая аттестация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9874983" y="5197886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864881" y="3531423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0190502" y="3728696"/>
            <a:ext cx="2198767" cy="916311"/>
            <a:chOff x="5281818" y="4217765"/>
            <a:chExt cx="2198767" cy="916311"/>
          </a:xfrm>
        </p:grpSpPr>
        <p:sp>
          <p:nvSpPr>
            <p:cNvPr id="60" name="TextBox 59"/>
            <p:cNvSpPr txBox="1"/>
            <p:nvPr/>
          </p:nvSpPr>
          <p:spPr>
            <a:xfrm rot="19997452">
              <a:off x="5281818" y="4610856"/>
              <a:ext cx="21987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MAJOR</a:t>
              </a: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20000746">
              <a:off x="6501154" y="4217765"/>
              <a:ext cx="662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62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0239603" y="1779518"/>
            <a:ext cx="1777251" cy="861607"/>
            <a:chOff x="5733217" y="1986503"/>
            <a:chExt cx="1777251" cy="861607"/>
          </a:xfrm>
        </p:grpSpPr>
        <p:sp>
          <p:nvSpPr>
            <p:cNvPr id="46" name="TextBox 45"/>
            <p:cNvSpPr txBox="1"/>
            <p:nvPr/>
          </p:nvSpPr>
          <p:spPr>
            <a:xfrm rot="20164538">
              <a:off x="5733217" y="2324890"/>
              <a:ext cx="17772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CORE</a:t>
              </a:r>
              <a:endPara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20253154">
              <a:off x="6675793" y="1986503"/>
              <a:ext cx="662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38</a:t>
              </a:r>
              <a:r>
                <a:rPr lang="en-US" sz="14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%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66" name="Прямоугольник 65"/>
          <p:cNvSpPr/>
          <p:nvPr/>
        </p:nvSpPr>
        <p:spPr>
          <a:xfrm>
            <a:off x="2304640" y="1346594"/>
            <a:ext cx="1440000" cy="931191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Gothic" panose="020B0502020202020204" pitchFamily="34" charset="0"/>
              </a:rPr>
              <a:t>Модуль математических и </a:t>
            </a:r>
            <a:r>
              <a:rPr lang="ru-RU" sz="1050" dirty="0" err="1" smtClean="0">
                <a:latin typeface="Century Gothic" panose="020B0502020202020204" pitchFamily="34" charset="0"/>
              </a:rPr>
              <a:t>естесственнонаучных</a:t>
            </a:r>
            <a:r>
              <a:rPr lang="ru-RU" sz="1050" dirty="0" smtClean="0">
                <a:latin typeface="Century Gothic" panose="020B0502020202020204" pitchFamily="34" charset="0"/>
              </a:rPr>
              <a:t> дисциплин -1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14700" y="1346594"/>
            <a:ext cx="1440000" cy="931191"/>
          </a:xfrm>
          <a:prstGeom prst="rect">
            <a:avLst/>
          </a:prstGeom>
          <a:solidFill>
            <a:schemeClr val="bg2">
              <a:lumMod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Gothic" panose="020B0502020202020204" pitchFamily="34" charset="0"/>
              </a:rPr>
              <a:t>Модуль языковой подготовки -1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24760" y="1346594"/>
            <a:ext cx="1440000" cy="931191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Модуль математических и </a:t>
            </a:r>
            <a:r>
              <a:rPr lang="ru-RU" sz="1050" dirty="0" err="1">
                <a:latin typeface="Century Gothic" panose="020B0502020202020204" pitchFamily="34" charset="0"/>
              </a:rPr>
              <a:t>естесственнонаучных</a:t>
            </a:r>
            <a:r>
              <a:rPr lang="ru-RU" sz="1050" dirty="0">
                <a:latin typeface="Century Gothic" panose="020B0502020202020204" pitchFamily="34" charset="0"/>
              </a:rPr>
              <a:t> дисциплин </a:t>
            </a:r>
            <a:r>
              <a:rPr lang="ru-RU" sz="1050" dirty="0" smtClean="0">
                <a:latin typeface="Century Gothic" panose="020B0502020202020204" pitchFamily="34" charset="0"/>
              </a:rPr>
              <a:t>-2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434820" y="1346594"/>
            <a:ext cx="1440000" cy="931191"/>
          </a:xfrm>
          <a:prstGeom prst="rect">
            <a:avLst/>
          </a:prstGeom>
          <a:solidFill>
            <a:schemeClr val="bg2">
              <a:lumMod val="2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Gothic" panose="020B0502020202020204" pitchFamily="34" charset="0"/>
              </a:rPr>
              <a:t>Модуль математических и </a:t>
            </a:r>
            <a:r>
              <a:rPr lang="ru-RU" sz="1050" dirty="0" err="1" smtClean="0">
                <a:latin typeface="Century Gothic" panose="020B0502020202020204" pitchFamily="34" charset="0"/>
              </a:rPr>
              <a:t>естесственнонаучных</a:t>
            </a:r>
            <a:r>
              <a:rPr lang="ru-RU" sz="1050" dirty="0" smtClean="0">
                <a:latin typeface="Century Gothic" panose="020B0502020202020204" pitchFamily="34" charset="0"/>
              </a:rPr>
              <a:t> дисциплин -3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144881" y="1346594"/>
            <a:ext cx="1440000" cy="931191"/>
          </a:xfrm>
          <a:prstGeom prst="rect">
            <a:avLst/>
          </a:prstGeom>
          <a:solidFill>
            <a:schemeClr val="bg2">
              <a:lumMod val="2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Модуль языковой подготовки </a:t>
            </a:r>
            <a:r>
              <a:rPr lang="ru-RU" sz="1050" dirty="0" smtClean="0">
                <a:latin typeface="Century Gothic" panose="020B0502020202020204" pitchFamily="34" charset="0"/>
              </a:rPr>
              <a:t>-2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304640" y="2446343"/>
            <a:ext cx="1440000" cy="931191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Gothic" panose="020B0502020202020204" pitchFamily="34" charset="0"/>
              </a:rPr>
              <a:t>Модуль социально-гуманитарных и экономических дисциплин - 1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014700" y="2446343"/>
            <a:ext cx="1440000" cy="931191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>
                <a:latin typeface="Century Gothic" panose="020B0502020202020204" pitchFamily="34" charset="0"/>
              </a:rPr>
              <a:t>Междисциплинарный модуль - 1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724760" y="2446343"/>
            <a:ext cx="1440000" cy="931191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Междисциплинарный модуль - </a:t>
            </a:r>
            <a:r>
              <a:rPr lang="ru-RU" sz="1050" dirty="0" smtClean="0">
                <a:latin typeface="Century Gothic" panose="020B0502020202020204" pitchFamily="34" charset="0"/>
              </a:rPr>
              <a:t>2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434820" y="2446343"/>
            <a:ext cx="1440000" cy="931191"/>
          </a:xfrm>
          <a:prstGeom prst="rect">
            <a:avLst/>
          </a:prstGeom>
          <a:solidFill>
            <a:schemeClr val="accent1">
              <a:lumMod val="5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Модуль социально-гуманитарных и экономических дисциплин - </a:t>
            </a:r>
            <a:r>
              <a:rPr lang="ru-RU" sz="1050" dirty="0" smtClean="0">
                <a:latin typeface="Century Gothic" panose="020B0502020202020204" pitchFamily="34" charset="0"/>
              </a:rPr>
              <a:t>2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9144881" y="2446343"/>
            <a:ext cx="1440000" cy="931191"/>
          </a:xfrm>
          <a:prstGeom prst="rect">
            <a:avLst/>
          </a:prstGeom>
          <a:solidFill>
            <a:schemeClr val="accent5">
              <a:lumMod val="5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Century Gothic" panose="020B0502020202020204" pitchFamily="34" charset="0"/>
              </a:rPr>
              <a:t>Междисциплинарный модуль - </a:t>
            </a:r>
            <a:r>
              <a:rPr lang="ru-RU" sz="1050" dirty="0" smtClean="0">
                <a:latin typeface="Century Gothic" panose="020B0502020202020204" pitchFamily="34" charset="0"/>
              </a:rPr>
              <a:t>3</a:t>
            </a:r>
            <a:endParaRPr lang="ru-RU" sz="1050" dirty="0">
              <a:latin typeface="Century Gothic" panose="020B0502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образовательной модели </a:t>
            </a:r>
            <a:r>
              <a:rPr lang="ru-RU" dirty="0" err="1"/>
              <a:t>бакалавриата</a:t>
            </a:r>
            <a:endParaRPr lang="ru-RU" dirty="0"/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2235388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2016 г.</a:t>
            </a:r>
          </a:p>
        </p:txBody>
      </p:sp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>
            <a:off x="5393100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2020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7139" y="1533340"/>
            <a:ext cx="2481058" cy="440291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4564" y="2120396"/>
            <a:ext cx="984677" cy="34776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i="1" dirty="0">
                <a:latin typeface="Bookman Old Style" pitchFamily="18" charset="0"/>
                <a:cs typeface="Estrangelo Edessa" pitchFamily="66" charset="0"/>
              </a:rPr>
              <a:t>С</a:t>
            </a:r>
            <a:r>
              <a:rPr lang="en-US" i="1" dirty="0">
                <a:latin typeface="Bookman Old Style" pitchFamily="18" charset="0"/>
                <a:cs typeface="Estrangelo Edessa" pitchFamily="66" charset="0"/>
              </a:rPr>
              <a:t>ore</a:t>
            </a:r>
            <a:endParaRPr lang="ru-RU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550812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2025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9455" y="1533340"/>
            <a:ext cx="2481058" cy="440291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6067" y="1533340"/>
            <a:ext cx="2481058" cy="2201458"/>
          </a:xfrm>
          <a:prstGeom prst="rect">
            <a:avLst/>
          </a:prstGeom>
          <a:solidFill>
            <a:srgbClr val="A3EC86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6067" y="3734798"/>
            <a:ext cx="2481058" cy="2201458"/>
          </a:xfrm>
          <a:prstGeom prst="rect">
            <a:avLst/>
          </a:prstGeom>
          <a:solidFill>
            <a:srgbClr val="0091C4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8191" y="1533340"/>
            <a:ext cx="548087" cy="440291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33899" y="3853679"/>
            <a:ext cx="452552" cy="1028978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4820" y="3853679"/>
            <a:ext cx="452552" cy="1028978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4721" y="3853679"/>
            <a:ext cx="452552" cy="1028978"/>
          </a:xfrm>
          <a:prstGeom prst="rect">
            <a:avLst/>
          </a:prstGeom>
          <a:solidFill>
            <a:srgbClr val="00B0F0"/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37477" y="4835526"/>
            <a:ext cx="452552" cy="1064855"/>
          </a:xfrm>
          <a:prstGeom prst="rect">
            <a:avLst/>
          </a:prstGeom>
          <a:solidFill>
            <a:srgbClr val="0091C4"/>
          </a:solidFill>
          <a:ln w="19050"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84820" y="4835526"/>
            <a:ext cx="452552" cy="1064855"/>
          </a:xfrm>
          <a:prstGeom prst="rect">
            <a:avLst/>
          </a:prstGeom>
          <a:solidFill>
            <a:srgbClr val="0091C4"/>
          </a:solidFill>
          <a:ln w="19050"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4721" y="4835526"/>
            <a:ext cx="452552" cy="1064855"/>
          </a:xfrm>
          <a:prstGeom prst="rect">
            <a:avLst/>
          </a:prstGeom>
          <a:solidFill>
            <a:srgbClr val="0091C4"/>
          </a:solidFill>
          <a:ln w="19050">
            <a:noFill/>
            <a:prstDash val="lg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9662" y="3808181"/>
            <a:ext cx="267191" cy="220145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21.03.01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0985" y="3808181"/>
            <a:ext cx="267191" cy="220145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18.03.01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73417" y="3793422"/>
            <a:ext cx="267191" cy="220145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23.03.01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37546" y="6201056"/>
            <a:ext cx="605955" cy="220146"/>
          </a:xfrm>
          <a:prstGeom prst="rect">
            <a:avLst/>
          </a:prstGeom>
          <a:solidFill>
            <a:srgbClr val="0091C4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7623" y="1789065"/>
            <a:ext cx="4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7623" y="2927597"/>
            <a:ext cx="4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7623" y="4028326"/>
            <a:ext cx="4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623" y="5129054"/>
            <a:ext cx="4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968586" y="6201056"/>
            <a:ext cx="605955" cy="220146"/>
          </a:xfrm>
          <a:prstGeom prst="rect">
            <a:avLst/>
          </a:prstGeom>
          <a:solidFill>
            <a:srgbClr val="1F4E79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158239" y="1533340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158239" y="4835527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58239" y="2634069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158239" y="3734798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58239" y="5936255"/>
            <a:ext cx="9846735" cy="163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616766" y="6201056"/>
            <a:ext cx="605955" cy="220146"/>
          </a:xfrm>
          <a:prstGeom prst="rect">
            <a:avLst/>
          </a:prstGeom>
          <a:solidFill>
            <a:srgbClr val="A3EC86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0944" y="1673406"/>
            <a:ext cx="2231116" cy="513673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CDIO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- Профстандарт</a:t>
            </a: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7235632" y="1533340"/>
            <a:ext cx="227233" cy="2201458"/>
          </a:xfrm>
          <a:prstGeom prst="rightBrace">
            <a:avLst>
              <a:gd name="adj1" fmla="val 35987"/>
              <a:gd name="adj2" fmla="val 4525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481372" y="2279705"/>
            <a:ext cx="454432" cy="47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53122" y="4458695"/>
            <a:ext cx="454432" cy="47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43" name="Правая фигурная скобка 42"/>
          <p:cNvSpPr/>
          <p:nvPr/>
        </p:nvSpPr>
        <p:spPr>
          <a:xfrm>
            <a:off x="7235632" y="3734798"/>
            <a:ext cx="227233" cy="2201458"/>
          </a:xfrm>
          <a:prstGeom prst="rightBrace">
            <a:avLst>
              <a:gd name="adj1" fmla="val 35987"/>
              <a:gd name="adj2" fmla="val 4525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573149" y="788259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cxnSp>
        <p:nvCxnSpPr>
          <p:cNvPr id="46" name="Прямая со стрелкой 45"/>
          <p:cNvCxnSpPr>
            <a:stCxn id="3" idx="3"/>
            <a:endCxn id="4" idx="1"/>
          </p:cNvCxnSpPr>
          <p:nvPr/>
        </p:nvCxnSpPr>
        <p:spPr>
          <a:xfrm>
            <a:off x="3762193" y="1120625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" idx="3"/>
            <a:endCxn id="7" idx="1"/>
          </p:cNvCxnSpPr>
          <p:nvPr/>
        </p:nvCxnSpPr>
        <p:spPr>
          <a:xfrm>
            <a:off x="6919905" y="1120625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77391" y="771281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466758" y="1785269"/>
            <a:ext cx="1419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CORE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0" name="Правая фигурная скобка 69"/>
          <p:cNvSpPr/>
          <p:nvPr/>
        </p:nvSpPr>
        <p:spPr>
          <a:xfrm>
            <a:off x="10453559" y="1555810"/>
            <a:ext cx="227233" cy="4380444"/>
          </a:xfrm>
          <a:prstGeom prst="rightBrace">
            <a:avLst>
              <a:gd name="adj1" fmla="val 35987"/>
              <a:gd name="adj2" fmla="val 45259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TextBox 70"/>
          <p:cNvSpPr txBox="1"/>
          <p:nvPr/>
        </p:nvSpPr>
        <p:spPr>
          <a:xfrm>
            <a:off x="10712633" y="3305642"/>
            <a:ext cx="454432" cy="474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4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  <a:cs typeface="Estrangelo Edessa" pitchFamily="66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2102564" y="6157241"/>
            <a:ext cx="36359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Практико-модульное обучение (ПМО)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531131" y="6157241"/>
            <a:ext cx="27366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Проектное обучение (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CDIO)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10187501" y="6157241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CORE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816921" y="5065257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712186" y="5040124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797770" y="5129054"/>
            <a:ext cx="81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642242" y="5040124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8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20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Равнобедренный треугольник 92"/>
          <p:cNvSpPr/>
          <p:nvPr/>
        </p:nvSpPr>
        <p:spPr>
          <a:xfrm flipV="1">
            <a:off x="7899455" y="4839977"/>
            <a:ext cx="1544964" cy="58163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/>
          <p:cNvSpPr/>
          <p:nvPr/>
        </p:nvSpPr>
        <p:spPr>
          <a:xfrm flipV="1">
            <a:off x="5983444" y="4839978"/>
            <a:ext cx="1233681" cy="58163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flipV="1">
            <a:off x="4733529" y="4835118"/>
            <a:ext cx="1233681" cy="58163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Трансформация образовательной модели магистратуры</a:t>
            </a:r>
            <a:endParaRPr lang="ru-RU" dirty="0"/>
          </a:p>
        </p:txBody>
      </p:sp>
      <p:sp>
        <p:nvSpPr>
          <p:cNvPr id="3" name="Пятиугольник 2">
            <a:hlinkClick r:id="rId2" action="ppaction://hlinksldjump"/>
          </p:cNvPr>
          <p:cNvSpPr/>
          <p:nvPr/>
        </p:nvSpPr>
        <p:spPr>
          <a:xfrm>
            <a:off x="2235388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2016 г.</a:t>
            </a:r>
          </a:p>
        </p:txBody>
      </p:sp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>
            <a:off x="5393100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2020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7139" y="1533341"/>
            <a:ext cx="2481058" cy="3248210"/>
          </a:xfrm>
          <a:prstGeom prst="rect">
            <a:avLst/>
          </a:prstGeom>
          <a:solidFill>
            <a:srgbClr val="1F4E79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4564" y="2120396"/>
            <a:ext cx="984677" cy="347766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ru-RU" i="1" dirty="0">
                <a:latin typeface="Bookman Old Style" pitchFamily="18" charset="0"/>
                <a:cs typeface="Estrangelo Edessa" pitchFamily="66" charset="0"/>
              </a:rPr>
              <a:t>С</a:t>
            </a:r>
            <a:r>
              <a:rPr lang="en-US" i="1" dirty="0">
                <a:latin typeface="Bookman Old Style" pitchFamily="18" charset="0"/>
                <a:cs typeface="Estrangelo Edessa" pitchFamily="66" charset="0"/>
              </a:rPr>
              <a:t>ore</a:t>
            </a:r>
            <a:endParaRPr lang="ru-RU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550812" y="917237"/>
            <a:ext cx="1526805" cy="406776"/>
          </a:xfrm>
          <a:prstGeom prst="homePlate">
            <a:avLst/>
          </a:prstGeom>
          <a:solidFill>
            <a:srgbClr val="0070C0"/>
          </a:solidFill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Estrangelo Edessa" pitchFamily="66" charset="0"/>
              </a:rPr>
              <a:t>2025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99455" y="1533341"/>
            <a:ext cx="2481058" cy="32482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6067" y="1520406"/>
            <a:ext cx="2481058" cy="3257753"/>
          </a:xfrm>
          <a:prstGeom prst="rect">
            <a:avLst/>
          </a:prstGeom>
          <a:solidFill>
            <a:srgbClr val="0091C4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6067" y="1520753"/>
            <a:ext cx="1234934" cy="324821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6975" y="2024607"/>
            <a:ext cx="4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46975" y="3687608"/>
            <a:ext cx="45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cs typeface="Estrangelo Edessa" pitchFamily="66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3149" y="788259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cxnSp>
        <p:nvCxnSpPr>
          <p:cNvPr id="46" name="Прямая со стрелкой 45"/>
          <p:cNvCxnSpPr>
            <a:stCxn id="3" idx="3"/>
            <a:endCxn id="4" idx="1"/>
          </p:cNvCxnSpPr>
          <p:nvPr/>
        </p:nvCxnSpPr>
        <p:spPr>
          <a:xfrm>
            <a:off x="3762193" y="1120625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" idx="3"/>
            <a:endCxn id="7" idx="1"/>
          </p:cNvCxnSpPr>
          <p:nvPr/>
        </p:nvCxnSpPr>
        <p:spPr>
          <a:xfrm>
            <a:off x="6919905" y="1120625"/>
            <a:ext cx="1630907" cy="0"/>
          </a:xfrm>
          <a:prstGeom prst="straightConnector1">
            <a:avLst/>
          </a:prstGeom>
          <a:ln w="31750">
            <a:solidFill>
              <a:schemeClr val="accent5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677391" y="771281"/>
            <a:ext cx="1893609" cy="733819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200" dirty="0">
                <a:latin typeface="Century Gothic" panose="020B0502020202020204" pitchFamily="34" charset="0"/>
                <a:cs typeface="Estrangelo Edessa" pitchFamily="66" charset="0"/>
              </a:rPr>
              <a:t>Форсайт компетенций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67343" y="1533340"/>
            <a:ext cx="1490107" cy="3248210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06000" y="1526874"/>
            <a:ext cx="469680" cy="3248210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444419" y="1526874"/>
            <a:ext cx="469680" cy="3248210"/>
          </a:xfrm>
          <a:prstGeom prst="rect">
            <a:avLst/>
          </a:prstGeom>
          <a:solidFill>
            <a:srgbClr val="00B0F0"/>
          </a:solidFill>
          <a:ln w="31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endParaRPr lang="ru-RU" sz="1600" i="1" dirty="0">
              <a:latin typeface="Bookman Old Style" pitchFamily="18" charset="0"/>
              <a:cs typeface="Estrangelo Edessa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92029" y="4080422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180926" y="4094360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69996" y="4094360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163563" y="4094360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213793" y="4094360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30360" y="4094360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814821" y="4090827"/>
            <a:ext cx="662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041396" y="3107490"/>
            <a:ext cx="11066290" cy="32027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grpSp>
        <p:nvGrpSpPr>
          <p:cNvPr id="44" name="Группа 43"/>
          <p:cNvGrpSpPr/>
          <p:nvPr/>
        </p:nvGrpSpPr>
        <p:grpSpPr>
          <a:xfrm>
            <a:off x="1378132" y="4820475"/>
            <a:ext cx="9372149" cy="642942"/>
            <a:chOff x="1378132" y="4820475"/>
            <a:chExt cx="9372149" cy="642942"/>
          </a:xfrm>
        </p:grpSpPr>
        <p:sp>
          <p:nvSpPr>
            <p:cNvPr id="67" name="TextBox 66"/>
            <p:cNvSpPr txBox="1"/>
            <p:nvPr/>
          </p:nvSpPr>
          <p:spPr>
            <a:xfrm>
              <a:off x="1378132" y="4820475"/>
              <a:ext cx="1714512" cy="64294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50" dirty="0" err="1">
                  <a:latin typeface="Century Gothic" panose="020B0502020202020204" pitchFamily="34" charset="0"/>
                  <a:cs typeface="Estrangelo Edessa" pitchFamily="66" charset="0"/>
                </a:rPr>
                <a:t>Доучивание</a:t>
              </a:r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 </a:t>
              </a:r>
            </a:p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профильных </a:t>
              </a:r>
            </a:p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бакалавров до инженеров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33796" y="4820475"/>
              <a:ext cx="1403726" cy="5000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Технологическая магистратура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949402" y="4820475"/>
              <a:ext cx="1414909" cy="5000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Управленческая магистратура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51892" y="4820475"/>
              <a:ext cx="1285884" cy="5000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«Попытка переучить»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759445" y="4820475"/>
              <a:ext cx="1571636" cy="500066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Магистратура </a:t>
              </a:r>
            </a:p>
            <a:p>
              <a:pPr algn="ctr"/>
              <a:r>
                <a:rPr lang="en-US" sz="1050" dirty="0" err="1">
                  <a:latin typeface="Century Gothic" panose="020B0502020202020204" pitchFamily="34" charset="0"/>
                  <a:cs typeface="Estrangelo Edessa" pitchFamily="66" charset="0"/>
                </a:rPr>
                <a:t>TargeT</a:t>
              </a:r>
              <a:r>
                <a:rPr lang="en-US" sz="1050" dirty="0">
                  <a:latin typeface="Century Gothic" panose="020B0502020202020204" pitchFamily="34" charset="0"/>
                  <a:cs typeface="Estrangelo Edessa" pitchFamily="66" charset="0"/>
                </a:rPr>
                <a:t> project</a:t>
              </a:r>
              <a:endParaRPr lang="ru-RU" sz="1050" dirty="0">
                <a:latin typeface="Century Gothic" panose="020B0502020202020204" pitchFamily="34" charset="0"/>
                <a:cs typeface="Estrangelo Edessa" pitchFamily="66" charset="0"/>
              </a:endParaRPr>
            </a:p>
            <a:p>
              <a:pPr algn="ctr"/>
              <a:r>
                <a:rPr lang="ru-RU" sz="1050" dirty="0">
                  <a:latin typeface="Century Gothic" panose="020B0502020202020204" pitchFamily="34" charset="0"/>
                  <a:cs typeface="Estrangelo Edessa" pitchFamily="66" charset="0"/>
                </a:rPr>
                <a:t> 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9021596" y="4820475"/>
              <a:ext cx="1084617" cy="335437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900" dirty="0">
                  <a:latin typeface="Century Gothic" panose="020B0502020202020204" pitchFamily="34" charset="0"/>
                  <a:cs typeface="Estrangelo Edessa" pitchFamily="66" charset="0"/>
                </a:rPr>
                <a:t>Технологи-</a:t>
              </a:r>
              <a:r>
                <a:rPr lang="ru-RU" sz="900" dirty="0" err="1">
                  <a:latin typeface="Century Gothic" panose="020B0502020202020204" pitchFamily="34" charset="0"/>
                  <a:cs typeface="Estrangelo Edessa" pitchFamily="66" charset="0"/>
                </a:rPr>
                <a:t>ческая</a:t>
              </a:r>
              <a:endParaRPr lang="ru-RU" sz="900" dirty="0">
                <a:latin typeface="Century Gothic" panose="020B0502020202020204" pitchFamily="34" charset="0"/>
                <a:cs typeface="Estrangelo Edessa" pitchFamily="66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50658" y="4820475"/>
              <a:ext cx="999623" cy="409342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ru-RU" sz="900" dirty="0" err="1">
                  <a:latin typeface="Century Gothic" panose="020B0502020202020204" pitchFamily="34" charset="0"/>
                  <a:cs typeface="Estrangelo Edessa" pitchFamily="66" charset="0"/>
                </a:rPr>
                <a:t>Управлен-ческая</a:t>
              </a:r>
              <a:endParaRPr lang="ru-RU" sz="900" dirty="0">
                <a:latin typeface="Century Gothic" panose="020B0502020202020204" pitchFamily="34" charset="0"/>
                <a:cs typeface="Estrangelo Edessa" pitchFamily="66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4736067" y="5406461"/>
            <a:ext cx="1234934" cy="571480"/>
          </a:xfrm>
          <a:prstGeom prst="rect">
            <a:avLst/>
          </a:prstGeom>
          <a:solidFill>
            <a:srgbClr val="1F4E7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Инженер-проектировщик - разработчик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971001" y="5406461"/>
            <a:ext cx="1246124" cy="571480"/>
          </a:xfrm>
          <a:prstGeom prst="rect">
            <a:avLst/>
          </a:prstGeom>
          <a:solidFill>
            <a:srgbClr val="0091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Менеджер проектов  технологических производств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899455" y="5406461"/>
            <a:ext cx="1522189" cy="571480"/>
          </a:xfrm>
          <a:prstGeom prst="rect">
            <a:avLst/>
          </a:prstGeom>
          <a:solidFill>
            <a:srgbClr val="0091C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Инженер -менеджер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4835593" y="3550922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ПРОЕКТНОЕ ОБУЧЕНИЕ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085059" y="3555747"/>
            <a:ext cx="1000132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ПРОЕКТНОЕ ОБУЧЕНИЕ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36353" y="1513466"/>
            <a:ext cx="1234648" cy="822055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36000" tIns="0" rIns="36000" bIns="0" rtlCol="0" anchor="ctr" anchorCtr="1"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Модуль </a:t>
            </a:r>
            <a:r>
              <a:rPr lang="ru-RU" sz="800" dirty="0" err="1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спецдисциплин</a:t>
            </a:r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 технологической направленности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971002" y="1512173"/>
            <a:ext cx="1246124" cy="1609645"/>
          </a:xfrm>
          <a:prstGeom prst="rect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ctr" anchorCtr="1">
            <a:no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Вариативные </a:t>
            </a:r>
            <a:b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</a:br>
            <a:r>
              <a:rPr lang="ru-RU" sz="800" dirty="0">
                <a:solidFill>
                  <a:schemeClr val="bg1"/>
                </a:solidFill>
                <a:latin typeface="Century Gothic" panose="020B0502020202020204" pitchFamily="34" charset="0"/>
                <a:cs typeface="Estrangelo Edessa" pitchFamily="66" charset="0"/>
              </a:rPr>
              <a:t>модули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407775" y="6446838"/>
            <a:ext cx="784225" cy="562630"/>
          </a:xfrm>
          <a:prstGeom prst="ellipse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fld id="{124212A1-E090-4A59-889C-E7620DFD9DB6}" type="slidenum">
              <a:rPr lang="ru-RU" sz="20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pPr algn="ctr"/>
              <a:t>9</a:t>
            </a:fld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06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1248</Words>
  <Application>Microsoft Office PowerPoint</Application>
  <PresentationFormat>Произвольный</PresentationFormat>
  <Paragraphs>371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Новые вызовы в подготовке инженерных кадров для предприятий топливно-энергетического комплекса</vt:lpstr>
      <vt:lpstr>Глобальный прогноз: потребность в инженерных кадрах </vt:lpstr>
      <vt:lpstr>Значимость подготовки инженерных кадров для национальной и региональной экономики</vt:lpstr>
      <vt:lpstr>Внешние вызовы системе подготовки инженерных кадров</vt:lpstr>
      <vt:lpstr>Внешние вызовы системе подготовки инженерных кадров</vt:lpstr>
      <vt:lpstr>Тренды развития мировой и отечественной промышленности</vt:lpstr>
      <vt:lpstr>Трансформация образовательной модели бакалавриата</vt:lpstr>
      <vt:lpstr>Трансформация образовательной модели бакалавриата</vt:lpstr>
      <vt:lpstr>Трансформация образовательной модели магистратуры</vt:lpstr>
      <vt:lpstr>Трансформация образовательной модели аспирантуры</vt:lpstr>
      <vt:lpstr>Трансформация образовательной модели ДПО</vt:lpstr>
      <vt:lpstr>Финансовая модель университета</vt:lpstr>
      <vt:lpstr>Главная задача – взаимодействие с бизнесом и органами власти</vt:lpstr>
      <vt:lpstr>Ожидаемые  результаты</vt:lpstr>
      <vt:lpstr>«Есть нечто более сильное, чем все на свете войска: это идея, время которой пришло»  В. Гюго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Модульная система обучения  по направлению подготовки бакалавров  21.03.01. «Нефтегазовое дело»,  профиль «Бурение нефтяных  и газовых скважин»</dc:title>
  <dc:creator>fatboa</dc:creator>
  <cp:lastModifiedBy>User</cp:lastModifiedBy>
  <cp:revision>176</cp:revision>
  <dcterms:created xsi:type="dcterms:W3CDTF">2016-02-10T11:26:32Z</dcterms:created>
  <dcterms:modified xsi:type="dcterms:W3CDTF">2016-04-18T08:15:11Z</dcterms:modified>
</cp:coreProperties>
</file>