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6" r:id="rId2"/>
    <p:sldId id="447" r:id="rId3"/>
    <p:sldId id="438" r:id="rId4"/>
    <p:sldId id="433" r:id="rId5"/>
    <p:sldId id="413" r:id="rId6"/>
    <p:sldId id="441" r:id="rId7"/>
    <p:sldId id="445" r:id="rId8"/>
    <p:sldId id="440" r:id="rId9"/>
  </p:sldIdLst>
  <p:sldSz cx="12192000" cy="6858000"/>
  <p:notesSz cx="6797675" cy="987425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ED7F"/>
    <a:srgbClr val="CCFF33"/>
    <a:srgbClr val="254061"/>
    <a:srgbClr val="264D9A"/>
    <a:srgbClr val="B8465E"/>
    <a:srgbClr val="FFFF66"/>
    <a:srgbClr val="1E3C78"/>
    <a:srgbClr val="996633"/>
    <a:srgbClr val="6A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660"/>
  </p:normalViewPr>
  <p:slideViewPr>
    <p:cSldViewPr snapToGrid="0">
      <p:cViewPr>
        <p:scale>
          <a:sx n="100" d="100"/>
          <a:sy n="100" d="100"/>
        </p:scale>
        <p:origin x="-1020" y="-378"/>
      </p:cViewPr>
      <p:guideLst>
        <p:guide orient="horz" pos="2160"/>
        <p:guide pos="3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участников </a:t>
            </a:r>
          </a:p>
          <a:p>
            <a:pPr>
              <a:defRPr/>
            </a:pPr>
            <a:r>
              <a:rPr lang="ru-RU"/>
              <a:t>по сегментам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Апстрим</c:v>
                </c:pt>
                <c:pt idx="1">
                  <c:v>Даунстрим</c:v>
                </c:pt>
                <c:pt idx="2">
                  <c:v>Мидстрим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участников </a:t>
            </a:r>
          </a:p>
          <a:p>
            <a:pPr>
              <a:defRPr/>
            </a:pPr>
            <a:r>
              <a:rPr lang="ru-RU"/>
              <a:t>по стадии развития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Прототип</c:v>
                </c:pt>
                <c:pt idx="1">
                  <c:v>Полевые испытания</c:v>
                </c:pt>
                <c:pt idx="2">
                  <c:v>Коммерциализация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5E59F-B5A0-4D34-99DF-0A41D57BC28F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E33864-321D-4682-A27E-6B4EF226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94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47F5F0-41BC-4795-B3A3-A9BCBBA299B8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B9AE94-CE7F-41C9-B597-EC7562B4F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43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F30BE-4F3D-4901-9DE8-0CE0404AEE51}" type="slidenum">
              <a:rPr lang="en-US" altLang="ru-RU">
                <a:latin typeface="Calibri" panose="020F0502020204030204" pitchFamily="34" charset="0"/>
              </a:rPr>
              <a:pPr/>
              <a:t>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F30BE-4F3D-4901-9DE8-0CE0404AEE51}" type="slidenum">
              <a:rPr lang="en-US" altLang="ru-RU">
                <a:latin typeface="Calibri" panose="020F0502020204030204" pitchFamily="34" charset="0"/>
              </a:rPr>
              <a:pPr/>
              <a:t>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3684" y="2382752"/>
            <a:ext cx="5321905" cy="1632857"/>
          </a:xfrm>
          <a:prstGeom prst="rect">
            <a:avLst/>
          </a:prstGeom>
        </p:spPr>
        <p:txBody>
          <a:bodyPr/>
          <a:lstStyle>
            <a:lvl1pPr algn="r">
              <a:defRPr baseline="0">
                <a:ln>
                  <a:noFill/>
                </a:ln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81" y="681499"/>
            <a:ext cx="481963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098" y="2222076"/>
            <a:ext cx="1602180" cy="114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636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681" y="4611"/>
            <a:ext cx="10294958" cy="8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 algn="l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edit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50880" y="-19050"/>
            <a:ext cx="341121" cy="870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EFEFEF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77781" y="521737"/>
            <a:ext cx="520363" cy="348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49"/>
            <a:ext cx="1217496" cy="8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585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791200" y="6356351"/>
            <a:ext cx="5562600" cy="36618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609585" eaLnBrk="1" hangingPunct="1">
              <a:spcBef>
                <a:spcPct val="20000"/>
              </a:spcBef>
              <a:defRPr lang="ru-RU" sz="1333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2054BE-50C2-4163-98CF-68BEEB7D5B4F}" type="slidenum">
              <a:rPr/>
              <a:pPr>
                <a:defRPr/>
              </a:pPr>
              <a:t>‹#›</a:t>
            </a:fld>
            <a:r>
              <a:rPr dirty="0"/>
              <a:t> </a:t>
            </a:r>
            <a:r>
              <a:rPr altLang="ru-RU" dirty="0"/>
              <a:t>•</a:t>
            </a:r>
            <a:r>
              <a:rPr dirty="0"/>
              <a:t> Фонд «</a:t>
            </a:r>
            <a:r>
              <a:rPr altLang="ru-RU" dirty="0"/>
              <a:t>Сколково» • Марат Зайдуллин</a:t>
            </a:r>
          </a:p>
        </p:txBody>
      </p:sp>
      <p:sp>
        <p:nvSpPr>
          <p:cNvPr id="3" name="Rectangle 6"/>
          <p:cNvSpPr/>
          <p:nvPr userDrawn="1"/>
        </p:nvSpPr>
        <p:spPr>
          <a:xfrm>
            <a:off x="11850880" y="0"/>
            <a:ext cx="341121" cy="870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EFEFE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7496" cy="8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999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520260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363" indent="-2841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413" indent="-2270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613" indent="-2270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813" indent="-2270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8A6F615-0B18-430A-9FAE-3F720A568B80}" type="slidenum">
              <a:rPr lang="be-BY" altLang="ru-RU" sz="1600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‹#›</a:t>
            </a:fld>
            <a:endParaRPr lang="be-BY" altLang="ru-RU" sz="1600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897711" y="44624"/>
            <a:ext cx="10150949" cy="839127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ru-RU" sz="22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6"/>
          <p:cNvSpPr/>
          <p:nvPr userDrawn="1"/>
        </p:nvSpPr>
        <p:spPr>
          <a:xfrm>
            <a:off x="11850880" y="0"/>
            <a:ext cx="341121" cy="8705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EFEFE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7496" cy="8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916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be-BY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be-BY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78155-9F50-4254-9CE4-35803469C2F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chart" Target="../charts/chart2.xml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9" Type="http://schemas.openxmlformats.org/officeDocument/2006/relationships/image" Target="../media/image84.png"/><Relationship Id="rId21" Type="http://schemas.openxmlformats.org/officeDocument/2006/relationships/image" Target="../media/image66.pn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50" Type="http://schemas.openxmlformats.org/officeDocument/2006/relationships/image" Target="../media/image95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9" Type="http://schemas.openxmlformats.org/officeDocument/2006/relationships/image" Target="../media/image74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jpe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53" Type="http://schemas.openxmlformats.org/officeDocument/2006/relationships/image" Target="../media/image98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4" Type="http://schemas.openxmlformats.org/officeDocument/2006/relationships/image" Target="../media/image89.png"/><Relationship Id="rId52" Type="http://schemas.openxmlformats.org/officeDocument/2006/relationships/image" Target="../media/image97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image" Target="../media/image93.png"/><Relationship Id="rId8" Type="http://schemas.openxmlformats.org/officeDocument/2006/relationships/image" Target="../media/image53.png"/><Relationship Id="rId51" Type="http://schemas.openxmlformats.org/officeDocument/2006/relationships/image" Target="../media/image96.png"/><Relationship Id="rId3" Type="http://schemas.openxmlformats.org/officeDocument/2006/relationships/image" Target="../media/image48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20" Type="http://schemas.openxmlformats.org/officeDocument/2006/relationships/image" Target="../media/image65.png"/><Relationship Id="rId41" Type="http://schemas.openxmlformats.org/officeDocument/2006/relationships/image" Target="../media/image86.png"/><Relationship Id="rId54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3746" y="1774837"/>
            <a:ext cx="6059837" cy="215050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2800" b="1" dirty="0">
                <a:solidFill>
                  <a:srgbClr val="2992BE"/>
                </a:solidFill>
                <a:latin typeface="HelveticaNeueCyr-Heavy" charset="0"/>
              </a:rPr>
              <a:t>Фонд Сколково – инновации в ТЭК и предложение по сотрудничеству </a:t>
            </a:r>
            <a:r>
              <a:rPr lang="ru-RU" sz="2800" b="1" dirty="0" smtClean="0">
                <a:solidFill>
                  <a:srgbClr val="2992BE"/>
                </a:solidFill>
                <a:latin typeface="HelveticaNeueCyr-Heavy" charset="0"/>
              </a:rPr>
              <a:t>со </a:t>
            </a:r>
            <a:r>
              <a:rPr lang="ru-RU" sz="2800" b="1" smtClean="0">
                <a:solidFill>
                  <a:srgbClr val="2992BE"/>
                </a:solidFill>
                <a:latin typeface="HelveticaNeueCyr-Heavy" charset="0"/>
              </a:rPr>
              <a:t>странами БРИКС</a:t>
            </a:r>
            <a:endParaRPr lang="en-US" sz="2400" b="1" dirty="0">
              <a:solidFill>
                <a:srgbClr val="2992BE"/>
              </a:solidFill>
              <a:latin typeface="HelveticaNeueCyr-Heavy" charset="0"/>
            </a:endParaRPr>
          </a:p>
        </p:txBody>
      </p:sp>
      <p:pic>
        <p:nvPicPr>
          <p:cNvPr id="3" name="Picture 2" descr="Y:\Кластер ЭТ\5 Внешние коммуникации\! Брендбук\En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52" y="5621024"/>
            <a:ext cx="1476142" cy="1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9913" y="56322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HelveticaNeueCyr-Heavy" charset="0"/>
              </a:rPr>
              <a:t>Николай Грачёв</a:t>
            </a:r>
          </a:p>
          <a:p>
            <a:pPr algn="ctr"/>
            <a:r>
              <a:rPr lang="ru-RU" dirty="0" smtClean="0"/>
              <a:t>Вице-президент, Исполнительный директор</a:t>
            </a:r>
          </a:p>
          <a:p>
            <a:pPr algn="ctr"/>
            <a:r>
              <a:rPr lang="ru-RU" dirty="0" smtClean="0"/>
              <a:t>Кластера </a:t>
            </a:r>
            <a:r>
              <a:rPr lang="ru-RU" dirty="0" err="1" smtClean="0"/>
              <a:t>энергоэффективных</a:t>
            </a:r>
            <a:r>
              <a:rPr lang="ru-RU" dirty="0" smtClean="0"/>
              <a:t>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2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26" y="6235702"/>
            <a:ext cx="1100504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AutoShape 29" descr="http://upload.wikimedia.org/wikipedia/commons/3/39/Rosneft_logo.svg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9255" name="Заголовок 2"/>
          <p:cNvSpPr txBox="1">
            <a:spLocks/>
          </p:cNvSpPr>
          <p:nvPr/>
        </p:nvSpPr>
        <p:spPr bwMode="auto">
          <a:xfrm>
            <a:off x="207434" y="574677"/>
            <a:ext cx="11844867" cy="8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1" lang="ru-RU" altLang="ru-RU" sz="2700" b="1" dirty="0">
              <a:solidFill>
                <a:srgbClr val="376092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376092"/>
                </a:solidFill>
                <a:cs typeface="Arial" panose="020B0604020202020204" pitchFamily="34" charset="0"/>
              </a:rPr>
              <a:t>ИННОВАЦИОННЫЙ ЦЕНТР СКОЛКОВО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015964" y="4506557"/>
            <a:ext cx="2500691" cy="496831"/>
          </a:xfrm>
          <a:prstGeom prst="rect">
            <a:avLst/>
          </a:prstGeom>
          <a:noFill/>
        </p:spPr>
        <p:txBody>
          <a:bodyPr lIns="65306" tIns="32653" rIns="65306" bIns="32653">
            <a:spAutoFit/>
          </a:bodyPr>
          <a:lstStyle/>
          <a:p>
            <a:pPr algn="r" eaLnBrk="0" hangingPunct="0">
              <a:defRPr/>
            </a:pPr>
            <a:r>
              <a:rPr lang="en-US" sz="1400" i="1" kern="0" dirty="0">
                <a:solidFill>
                  <a:srgbClr val="000000"/>
                </a:solidFill>
                <a:cs typeface="Arial" pitchFamily="34" charset="0"/>
                <a:sym typeface="Arial"/>
                <a:rtl val="0"/>
              </a:rPr>
              <a:t>20 minutes by car or rail from Moscow city center</a:t>
            </a:r>
            <a:endParaRPr lang="ru-RU" sz="1400" i="1" kern="0" dirty="0">
              <a:solidFill>
                <a:srgbClr val="000000"/>
              </a:solidFill>
              <a:cs typeface="Arial" pitchFamily="34" charset="0"/>
              <a:sym typeface="Arial"/>
              <a:rtl val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688630" y="1961081"/>
            <a:ext cx="3997476" cy="4163786"/>
            <a:chOff x="523875" y="1408113"/>
            <a:chExt cx="4197350" cy="5829300"/>
          </a:xfrm>
        </p:grpSpPr>
        <p:pic>
          <p:nvPicPr>
            <p:cNvPr id="35" name="Picture 2" descr="43510-regional analysis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408113"/>
              <a:ext cx="41973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Прямая со стрелкой 35"/>
            <p:cNvCxnSpPr/>
            <p:nvPr/>
          </p:nvCxnSpPr>
          <p:spPr bwMode="auto">
            <a:xfrm flipV="1">
              <a:off x="1419225" y="3786188"/>
              <a:ext cx="1217612" cy="72549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arrow"/>
              <a:tailEnd type="arrow"/>
            </a:ln>
            <a:effectLst/>
            <a:extLst/>
          </p:spPr>
        </p:cxnSp>
      </p:grpSp>
      <p:sp>
        <p:nvSpPr>
          <p:cNvPr id="37" name="TextBox 36"/>
          <p:cNvSpPr txBox="1"/>
          <p:nvPr/>
        </p:nvSpPr>
        <p:spPr>
          <a:xfrm rot="3803569">
            <a:off x="10064939" y="4362704"/>
            <a:ext cx="1039812" cy="281387"/>
          </a:xfrm>
          <a:prstGeom prst="rect">
            <a:avLst/>
          </a:prstGeom>
          <a:noFill/>
        </p:spPr>
        <p:txBody>
          <a:bodyPr lIns="65306" tIns="32653" rIns="65306" bIns="32653">
            <a:spAutoFit/>
          </a:bodyPr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EFEFEF"/>
                </a:solidFill>
                <a:cs typeface="Arial"/>
                <a:sym typeface="Arial"/>
                <a:rtl val="0"/>
              </a:rPr>
              <a:t>MKAD</a:t>
            </a:r>
            <a:endParaRPr lang="ru-RU" sz="1400" kern="0" dirty="0">
              <a:solidFill>
                <a:srgbClr val="EFEFEF"/>
              </a:solidFill>
              <a:cs typeface="Arial"/>
              <a:sym typeface="Arial"/>
              <a:rtl val="0"/>
            </a:endParaRPr>
          </a:p>
        </p:txBody>
      </p:sp>
      <p:pic>
        <p:nvPicPr>
          <p:cNvPr id="38" name="char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15" y="980028"/>
            <a:ext cx="3889187" cy="216094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638279" y="4445002"/>
            <a:ext cx="2257822" cy="5583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1600" i="1" kern="0" dirty="0" smtClean="0">
                <a:solidFill>
                  <a:srgbClr val="000000"/>
                </a:solidFill>
                <a:cs typeface="Arial" pitchFamily="34" charset="0"/>
                <a:sym typeface="Arial"/>
                <a:rtl val="0"/>
              </a:rPr>
              <a:t>20 минут от центра Москвы</a:t>
            </a:r>
            <a:endParaRPr lang="ru-RU" sz="1600" i="1" kern="0" dirty="0">
              <a:solidFill>
                <a:srgbClr val="000000"/>
              </a:solidFill>
              <a:cs typeface="Arial" pitchFamily="34" charset="0"/>
              <a:sym typeface="Arial"/>
              <a:rtl val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55" y="916506"/>
            <a:ext cx="4435996" cy="22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0" y="4445002"/>
            <a:ext cx="3765536" cy="186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 descr="C:\Users\Lymarev_AS\Desktop\здание чертежи и фото\nocna0011a cop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6" y="3232545"/>
            <a:ext cx="3645533" cy="13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262" y="4605074"/>
            <a:ext cx="4582781" cy="1395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43" y="3038270"/>
            <a:ext cx="4279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079778" y="871328"/>
            <a:ext cx="298890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450 гектар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30 тыс. человек к 2020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&gt; 1400 </a:t>
            </a:r>
            <a:r>
              <a:rPr lang="ru-RU" sz="1600" b="1" dirty="0" err="1" smtClean="0"/>
              <a:t>стартапов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&gt;</a:t>
            </a:r>
            <a:r>
              <a:rPr lang="ru-RU" sz="1600" b="1" dirty="0" smtClean="0"/>
              <a:t> 70 индустриальных партнеров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10% международных патентных заявок РФ</a:t>
            </a:r>
            <a:endParaRPr lang="en-US" sz="1600" b="1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57" y="6486027"/>
            <a:ext cx="10799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74" y="6357620"/>
            <a:ext cx="534866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3" y="6389691"/>
            <a:ext cx="530469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Изображение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20" y="6367463"/>
            <a:ext cx="4059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Изображение 10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18" y="6379372"/>
            <a:ext cx="92319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Изображение 10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07" y="6402390"/>
            <a:ext cx="1012581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Изображение 10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96" y="6385883"/>
            <a:ext cx="281354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Изображение 1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36" y="6342066"/>
            <a:ext cx="41763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02" descr="http://probalet.info/wp-content/uploads/2012/10/01-ballet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84" y="6301584"/>
            <a:ext cx="34729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2" descr="http://salvationarmystlouis.files.wordpress.com/2011/09/boeing-logo-photos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32" y="6465097"/>
            <a:ext cx="90121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20" descr="http://telecompk.net/wp-content/uploads/2012/11/samsung-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16" y="6443665"/>
            <a:ext cx="707781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30" descr="http://mirvaht.ru/wp-content/uploads/2012/03/tatnef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8" y="6275391"/>
            <a:ext cx="728196" cy="5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34" descr="http://www.f1cd.ru/companys/ibm_international_business_machines_aibiyem/logo_ibm_international_business_machines_aibiyem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530" y="6445707"/>
            <a:ext cx="568569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26" descr="http://www.servernews.ru/assets/images/articles/594214/fe2e0de1f6cb4ea3abcd377c59e1a591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4" y="6359528"/>
            <a:ext cx="95982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002" y="1096435"/>
            <a:ext cx="122501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33" tIns="45717" rIns="91433" bIns="45717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Участники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852" y="4708526"/>
            <a:ext cx="116410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33" tIns="45717" rIns="91433" bIns="45717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Партнеры</a:t>
            </a:r>
            <a:endParaRPr lang="ru-RU" sz="1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77852" y="4710642"/>
            <a:ext cx="111019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08000" y="1096433"/>
            <a:ext cx="11101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6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8" y="5648326"/>
            <a:ext cx="1462617" cy="6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6" descr="http://corporatevisions.com/wp-content/uploads/2012/11/honeywel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4" y="5934077"/>
            <a:ext cx="1642533" cy="4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7" descr="http://www.houstontech.org/themes/houstontech/media/images/htc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6" y="5872694"/>
            <a:ext cx="214206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15" descr="http://www.cataways.com/upload/medialibrary/d73/d73976b9a157b66f2603d6b879c1a7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2" y="4947708"/>
            <a:ext cx="1538815" cy="41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1" descr="http://2mcqr7177avm29fyv51m380xi1v.wpengine.netdna-cdn.com/wp-content/uploads/2014/10/Total-ukhodit-s-SHakhdeniza-to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68" y="5794377"/>
            <a:ext cx="16700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5" descr="http://www.ekor-neva.ru/upload/medialibrary/fc3/transneft_NEW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b="20901"/>
          <a:stretch>
            <a:fillRect/>
          </a:stretch>
        </p:blipFill>
        <p:spPr bwMode="auto">
          <a:xfrm>
            <a:off x="10414001" y="4818595"/>
            <a:ext cx="1346200" cy="7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AutoShape 29" descr="http://upload.wikimedia.org/wikipedia/commons/3/39/Rosneft_logo.svg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pic>
        <p:nvPicPr>
          <p:cNvPr id="9245" name="Picture 4" descr="http://urfo.org/pict/arts1/06/60/66038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17447" r="14592" b="22450"/>
          <a:stretch>
            <a:fillRect/>
          </a:stretch>
        </p:blipFill>
        <p:spPr bwMode="auto">
          <a:xfrm>
            <a:off x="9298519" y="5006977"/>
            <a:ext cx="891116" cy="5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6" descr="http://careerrussia.ru/wp-content/uploads/2013/08/Sibur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18" y="5182662"/>
            <a:ext cx="1361016" cy="24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10" descr="http://worksport.ru/wp-content/uploads/2014/10/gazpromneft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19" y="4750861"/>
            <a:ext cx="1363133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12" descr="http://www.rosneft.ru/img/sys/h_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68" y="4818593"/>
            <a:ext cx="1403351" cy="88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5" name="Заголовок 2"/>
          <p:cNvSpPr txBox="1">
            <a:spLocks/>
          </p:cNvSpPr>
          <p:nvPr/>
        </p:nvSpPr>
        <p:spPr bwMode="auto">
          <a:xfrm>
            <a:off x="207434" y="574677"/>
            <a:ext cx="11844867" cy="8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1" lang="ru-RU" altLang="ru-RU" sz="2700" b="1" dirty="0">
              <a:solidFill>
                <a:srgbClr val="376092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376092"/>
                </a:solidFill>
                <a:cs typeface="Arial" panose="020B0604020202020204" pitchFamily="34" charset="0"/>
              </a:rPr>
              <a:t>КРАТКО О НЕФТЕГАЗОВОМ </a:t>
            </a:r>
            <a:r>
              <a:rPr lang="ru-RU" altLang="ru-RU" dirty="0" smtClean="0">
                <a:solidFill>
                  <a:srgbClr val="376092"/>
                </a:solidFill>
                <a:cs typeface="Arial" panose="020B0604020202020204" pitchFamily="34" charset="0"/>
              </a:rPr>
              <a:t>НАПРАВЛЕНИИ В СКОЛКОВО</a:t>
            </a:r>
            <a:endParaRPr lang="ru-RU" dirty="0"/>
          </a:p>
        </p:txBody>
      </p:sp>
      <p:pic>
        <p:nvPicPr>
          <p:cNvPr id="44" name="Picture 12" descr="http://cs616230.vk.me/v616230870/1455a/jPNxGVugVm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85" y="5178990"/>
            <a:ext cx="696302" cy="69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://gubkin.ru/faculty/meb/chairs_and_departments/international_gas-oil_business/images/GRU%20logo%20rus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3" y="5814259"/>
            <a:ext cx="811167" cy="7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2" y="5737187"/>
            <a:ext cx="802296" cy="8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9" descr="http://erp.kz/images/post/565f29b03b072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190" y="5701242"/>
            <a:ext cx="1295589" cy="9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9100" y="1513344"/>
            <a:ext cx="398761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343433"/>
                </a:solidFill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110 </a:t>
            </a:r>
            <a:r>
              <a:rPr lang="ru-RU" sz="1600" dirty="0" err="1">
                <a:solidFill>
                  <a:srgbClr val="343433"/>
                </a:solidFill>
                <a:cs typeface="Arial" panose="020B0604020202020204" pitchFamily="34" charset="0"/>
              </a:rPr>
              <a:t>стартапов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 (+40% за год)</a:t>
            </a:r>
          </a:p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343433"/>
                </a:solidFill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1,5 </a:t>
            </a:r>
            <a:r>
              <a:rPr lang="ru-RU" sz="1600" dirty="0" err="1">
                <a:solidFill>
                  <a:srgbClr val="343433"/>
                </a:solidFill>
                <a:cs typeface="Arial" panose="020B0604020202020204" pitchFamily="34" charset="0"/>
              </a:rPr>
              <a:t>млрд.руб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. выручки в 2015г.</a:t>
            </a:r>
          </a:p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343433"/>
                </a:solidFill>
                <a:cs typeface="Arial" panose="020B0604020202020204" pitchFamily="34" charset="0"/>
              </a:rPr>
              <a:t>15 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участников с международными продажами</a:t>
            </a:r>
          </a:p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343433"/>
                </a:solidFill>
                <a:cs typeface="Arial" panose="020B0604020202020204" pitchFamily="34" charset="0"/>
              </a:rPr>
              <a:t>Более 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800 млн. руб. частных инвестиций в 2015г.</a:t>
            </a:r>
          </a:p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343433"/>
                </a:solidFill>
                <a:cs typeface="Arial" panose="020B0604020202020204" pitchFamily="34" charset="0"/>
              </a:rPr>
              <a:t>Более 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100 заявок на патенты в год</a:t>
            </a:r>
          </a:p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1600" dirty="0" smtClean="0">
                <a:solidFill>
                  <a:srgbClr val="343433"/>
                </a:solidFill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343433"/>
                </a:solidFill>
                <a:cs typeface="Arial" panose="020B0604020202020204" pitchFamily="34" charset="0"/>
              </a:rPr>
              <a:t>1000 сотрудников</a:t>
            </a:r>
            <a:endParaRPr lang="ru-RU" sz="1600" dirty="0">
              <a:solidFill>
                <a:srgbClr val="343433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963495"/>
              </p:ext>
            </p:extLst>
          </p:nvPr>
        </p:nvGraphicFramePr>
        <p:xfrm>
          <a:off x="4594944" y="1096435"/>
          <a:ext cx="3860082" cy="361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723056354"/>
              </p:ext>
            </p:extLst>
          </p:nvPr>
        </p:nvGraphicFramePr>
        <p:xfrm>
          <a:off x="8147632" y="1096435"/>
          <a:ext cx="3860082" cy="355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772347" y="1872238"/>
            <a:ext cx="1159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/>
              <a:t>Мидстрим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148641" y="4254480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/>
              <a:t>Апстрим</a:t>
            </a:r>
            <a:endParaRPr lang="ru-RU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406713" y="4121130"/>
            <a:ext cx="1219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/>
              <a:t>Даунстрим</a:t>
            </a:r>
            <a:endParaRPr lang="ru-RU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207654" y="1921847"/>
            <a:ext cx="1005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Первые </a:t>
            </a:r>
          </a:p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родажи</a:t>
            </a:r>
            <a:endParaRPr lang="ru-RU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10974826" y="2174398"/>
            <a:ext cx="1077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Прототип</a:t>
            </a:r>
            <a:endParaRPr lang="ru-RU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8720288" y="43295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ОПИ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07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ашивка 16"/>
          <p:cNvSpPr/>
          <p:nvPr/>
        </p:nvSpPr>
        <p:spPr>
          <a:xfrm rot="5400000">
            <a:off x="558398" y="4599338"/>
            <a:ext cx="596673" cy="1309814"/>
          </a:xfrm>
          <a:prstGeom prst="chevron">
            <a:avLst>
              <a:gd name="adj" fmla="val 244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НОВЫХ ПРОЕКТОВ</a:t>
            </a:r>
            <a:br>
              <a:rPr lang="ru-RU" dirty="0" smtClean="0"/>
            </a:br>
            <a:r>
              <a:rPr lang="ru-RU" sz="2400" dirty="0" smtClean="0"/>
              <a:t>ПРЕОБЛАДАЮТ ТЕХНОЛОГИИ РАЗВЕДКИ И ДОБЫЧИ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34839"/>
              </p:ext>
            </p:extLst>
          </p:nvPr>
        </p:nvGraphicFramePr>
        <p:xfrm>
          <a:off x="1902940" y="1147123"/>
          <a:ext cx="9918356" cy="52852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239849"/>
                <a:gridCol w="6678507"/>
              </a:tblGrid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ИГЕО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Молекулярно-электронные датчики нового поколения для сейсморазведки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Геонавигационные технологии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"GEONAFT" - </a:t>
                      </a:r>
                      <a:r>
                        <a:rPr lang="ru-RU" sz="1600" u="none" strike="noStrike" dirty="0" err="1">
                          <a:effectLst/>
                        </a:rPr>
                        <a:t>геонавигация</a:t>
                      </a:r>
                      <a:r>
                        <a:rPr lang="ru-RU" sz="1600" u="none" strike="noStrike" dirty="0">
                          <a:effectLst/>
                        </a:rPr>
                        <a:t> в режиме реального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времени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Аксель Телеметрия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Телеметрическая система для наклонно-направленного бурения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Русские универсальные системы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Интегрированная роторная управляемая система бурения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Промтехнологии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Производство сталеполимерных шлангокабелей для добычи углеводородов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НПП "Лаборатория инноваций"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Гидравлический скважинный трактор C-trans для доставки геофизических приборов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Петробуст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Водородная термогазохимическая технология комплексного воздействия на пласт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Перфобур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Технология радиального бурения горизонтальных перфорационных каналов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Вейвконтроль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Система обнаружения утечек (СОУ) </a:t>
                      </a:r>
                      <a:r>
                        <a:rPr lang="ru-RU" sz="1600" u="none" strike="noStrike" dirty="0" err="1">
                          <a:effectLst/>
                        </a:rPr>
                        <a:t>WaveControl</a:t>
                      </a:r>
                      <a:r>
                        <a:rPr lang="ru-RU" sz="1600" u="none" strike="noStrike" dirty="0">
                          <a:effectLst/>
                        </a:rPr>
                        <a:t> в продуктопроводах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Трайсэл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Солюшнс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Технология производства СПГ с применением прямого впрыска хладагента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ДжиКьюОйл</a:t>
                      </a:r>
                      <a:r>
                        <a:rPr lang="ru-RU" sz="1600" u="none" strike="noStrike" dirty="0">
                          <a:effectLst/>
                        </a:rPr>
                        <a:t> Рус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Технология холодного смешения для производства смазочных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67" marR="2367" marT="236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 rot="5400000">
            <a:off x="558398" y="768866"/>
            <a:ext cx="596673" cy="1309814"/>
          </a:xfrm>
          <a:prstGeom prst="chevron">
            <a:avLst>
              <a:gd name="adj" fmla="val 2409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86481" y="1727932"/>
            <a:ext cx="1540507" cy="1309814"/>
          </a:xfrm>
          <a:prstGeom prst="chevron">
            <a:avLst>
              <a:gd name="adj" fmla="val 111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48622" y="2897013"/>
            <a:ext cx="1016224" cy="1309814"/>
          </a:xfrm>
          <a:prstGeom prst="chevron">
            <a:avLst>
              <a:gd name="adj" fmla="val 1427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299729" y="3853173"/>
            <a:ext cx="1114011" cy="1309814"/>
          </a:xfrm>
          <a:prstGeom prst="chevron">
            <a:avLst>
              <a:gd name="adj" fmla="val 1290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17" y="1294016"/>
            <a:ext cx="1004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Разведка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467" y="2235300"/>
            <a:ext cx="93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Бурение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651" y="3382789"/>
            <a:ext cx="89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Добыча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034" y="4354191"/>
            <a:ext cx="577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МУН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539" y="5136500"/>
            <a:ext cx="1116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Транспорт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0564" y="5255540"/>
            <a:ext cx="932340" cy="1309814"/>
          </a:xfrm>
          <a:prstGeom prst="chevron">
            <a:avLst>
              <a:gd name="adj" fmla="val 157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179" y="5749166"/>
            <a:ext cx="132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Переработка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ЭКСПОРТНЫЙ ПОТЕНЦИАЛ РОССИЙСКИХ ТЕХНОЛОГИЙ – ПРИМЕР РРТ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2" t="16913" r="15346" b="10864"/>
          <a:stretch/>
        </p:blipFill>
        <p:spPr bwMode="auto">
          <a:xfrm>
            <a:off x="3519892" y="1015136"/>
            <a:ext cx="8672108" cy="54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247135" y="1260389"/>
            <a:ext cx="2973860" cy="4901513"/>
          </a:xfrm>
          <a:prstGeom prst="foldedCorner">
            <a:avLst>
              <a:gd name="adj" fmla="val 1362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Компания </a:t>
            </a:r>
            <a:r>
              <a:rPr lang="en-US" sz="1600" dirty="0" smtClean="0">
                <a:solidFill>
                  <a:schemeClr val="tx1"/>
                </a:solidFill>
              </a:rPr>
              <a:t>KBR </a:t>
            </a:r>
            <a:r>
              <a:rPr lang="ru-RU" sz="1600" dirty="0" smtClean="0">
                <a:solidFill>
                  <a:schemeClr val="tx1"/>
                </a:solidFill>
              </a:rPr>
              <a:t>стала стратегическим партнёром компании РРТ (участник </a:t>
            </a:r>
            <a:r>
              <a:rPr lang="ru-RU" sz="1600" dirty="0" err="1" smtClean="0">
                <a:solidFill>
                  <a:schemeClr val="tx1"/>
                </a:solidFill>
              </a:rPr>
              <a:t>Сколково</a:t>
            </a:r>
            <a:r>
              <a:rPr lang="ru-RU" sz="1600" dirty="0" smtClean="0">
                <a:solidFill>
                  <a:schemeClr val="tx1"/>
                </a:solidFill>
              </a:rPr>
              <a:t>) для продвижения технологии изомеризации </a:t>
            </a:r>
            <a:r>
              <a:rPr lang="en-US" sz="1600" dirty="0" smtClean="0">
                <a:solidFill>
                  <a:schemeClr val="tx1"/>
                </a:solidFill>
              </a:rPr>
              <a:t>PRIS </a:t>
            </a:r>
            <a:r>
              <a:rPr lang="ru-RU" sz="1600" dirty="0" smtClean="0">
                <a:solidFill>
                  <a:schemeClr val="tx1"/>
                </a:solidFill>
              </a:rPr>
              <a:t>в мире.</a:t>
            </a:r>
          </a:p>
          <a:p>
            <a:pPr algn="ctr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РРТ приступила к строительству собственного мини-НПЗ в Индустриальном парке «</a:t>
            </a:r>
            <a:r>
              <a:rPr lang="ru-RU" sz="1600" dirty="0" err="1" smtClean="0">
                <a:solidFill>
                  <a:schemeClr val="tx1"/>
                </a:solidFill>
              </a:rPr>
              <a:t>Тольяттисинтез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ЭКСПОРТНЫЙ ПОТЕНЦИАЛ РОССИЙСКИХ ТЕХНОЛОГИЙ – ПРИМЕР </a:t>
            </a:r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ЭНГО и НОВАС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819822" y="1167319"/>
            <a:ext cx="25396" cy="4999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" y="1122912"/>
            <a:ext cx="1407338" cy="11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93020" y="1122911"/>
            <a:ext cx="3604057" cy="10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2" tIns="60931" rIns="121862" bIns="6093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ru-RU" altLang="ru-RU" sz="1600" b="1"/>
              <a:t>ООО «ЭНГО Инжиниринг»</a:t>
            </a:r>
          </a:p>
          <a:p>
            <a:pPr>
              <a:spcBef>
                <a:spcPts val="1599"/>
              </a:spcBef>
            </a:pPr>
            <a:r>
              <a:rPr lang="ru-RU" altLang="ru-RU" sz="1500" i="1"/>
              <a:t>Технология сверхзвуковой сепарации газов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5" y="4679851"/>
            <a:ext cx="1898320" cy="13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E.Vargin\Desktop\1\Фото\IMG_26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03" y="4614294"/>
            <a:ext cx="1991437" cy="14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268576" y="4895551"/>
            <a:ext cx="708960" cy="3573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2" tIns="60931" rIns="121862" bIns="60931" anchor="ctr"/>
          <a:lstStyle/>
          <a:p>
            <a:pPr algn="ctr">
              <a:defRPr/>
            </a:pPr>
            <a:endParaRPr lang="ru-RU" sz="1900"/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50772" y="2309262"/>
            <a:ext cx="5246305" cy="217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2" tIns="60931" rIns="121862" bIns="60931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1500"/>
              <a:t>Установки уже применяются на месторождениях в РФ (Газпром, СИБУР, Роснефть), Китае и Бразилии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ru-RU" altLang="ru-RU" sz="1500"/>
              <a:t>Планируется применение установок при строительстве ГПЗ проекта «Сила Сибири» - решение позволит сократить себестоимость ГПЗ на 20-30% (более 100 млрд. руб.)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ru-RU" altLang="ru-RU" sz="1500"/>
              <a:t>Ведутся НИОКР для новых сфер применения (отделение сероводорода и углекислого газа)</a:t>
            </a:r>
          </a:p>
        </p:txBody>
      </p:sp>
      <p:pic>
        <p:nvPicPr>
          <p:cNvPr id="23" name="Рисунок 19" descr="Логотип Сколково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4" y="1184237"/>
            <a:ext cx="3102495" cy="6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9470439" y="1169435"/>
            <a:ext cx="3606174" cy="61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2" tIns="60931" rIns="121862" bIns="6093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ru-RU" altLang="ru-RU" sz="1600" b="1"/>
              <a:t>ООО «НОВАС Ск»</a:t>
            </a:r>
          </a:p>
          <a:p>
            <a:r>
              <a:rPr lang="ru-RU" altLang="ru-RU" sz="1600" i="1"/>
              <a:t>(ГК </a:t>
            </a:r>
            <a:r>
              <a:rPr lang="en-US" altLang="ru-RU" sz="1600" i="1"/>
              <a:t>Novas Energy)</a:t>
            </a:r>
            <a:endParaRPr lang="ru-RU" altLang="ru-RU" sz="1600" i="1"/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120337" y="2004744"/>
            <a:ext cx="5688612" cy="8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2" tIns="60931" rIns="121862" bIns="6093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ts val="1599"/>
              </a:spcBef>
            </a:pPr>
            <a:r>
              <a:rPr lang="ru-RU" altLang="ru-RU" sz="1500"/>
              <a:t>Технология плазменно-импульсного воздействия на скважины для увеличения добычи нефти и газа и добычи шахтного метана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6179593" y="3064213"/>
            <a:ext cx="5629356" cy="17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2" tIns="60931" rIns="121862" bIns="60931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ru-RU" altLang="ru-RU" sz="1500"/>
              <a:t>Действуют совместные предприятия в США и Китае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ru-RU" altLang="ru-RU" sz="1500"/>
              <a:t>Привлечены инвестиции на развитие бизнеса от </a:t>
            </a:r>
            <a:r>
              <a:rPr lang="en-US" altLang="ru-RU" sz="1500"/>
              <a:t>Technovita Corp</a:t>
            </a:r>
            <a:r>
              <a:rPr lang="ru-RU" altLang="ru-RU" sz="1500"/>
              <a:t>.</a:t>
            </a:r>
            <a:r>
              <a:rPr lang="en-US" altLang="ru-RU" sz="1500"/>
              <a:t> (</a:t>
            </a:r>
            <a:r>
              <a:rPr lang="ru-RU" altLang="ru-RU" sz="1500"/>
              <a:t>Канада) и </a:t>
            </a:r>
            <a:r>
              <a:rPr lang="en-US" altLang="ru-RU" sz="1500"/>
              <a:t>Millhouse Capital</a:t>
            </a:r>
            <a:endParaRPr lang="ru-RU" altLang="ru-RU" sz="1500"/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ru-RU" altLang="ru-RU" sz="1500"/>
              <a:t>В 2016 г. на рынок будет выведен универсальный автономный мобильный комплекс для любых типов скважин</a:t>
            </a:r>
          </a:p>
        </p:txBody>
      </p:sp>
      <p:pic>
        <p:nvPicPr>
          <p:cNvPr id="27" name="Picture 2" descr="\\Serversbs\Users Documents\Бочкарев\Рабочий стол\2 vert 2010-06-02 26x19 outl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0077" r="15131" b="9039"/>
          <a:stretch>
            <a:fillRect/>
          </a:stretch>
        </p:blipFill>
        <p:spPr bwMode="auto">
          <a:xfrm>
            <a:off x="9282089" y="4601606"/>
            <a:ext cx="1722667" cy="15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P:\Маркетинг\Сколково\Генерато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45" y="4916698"/>
            <a:ext cx="1847528" cy="11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4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1352550" y="44451"/>
            <a:ext cx="10839450" cy="8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ru-RU" altLang="ru-RU" sz="2800" b="1" dirty="0" smtClean="0">
                <a:solidFill>
                  <a:srgbClr val="376092"/>
                </a:solidFill>
                <a:latin typeface="+mn-lt"/>
              </a:rPr>
              <a:t>ИНСТРУМЕНТЫ ПОДДЕРЖКИ – </a:t>
            </a:r>
            <a:br>
              <a:rPr lang="ru-RU" altLang="ru-RU" sz="2800" b="1" dirty="0" smtClean="0">
                <a:solidFill>
                  <a:srgbClr val="376092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376092"/>
                </a:solidFill>
                <a:latin typeface="+mn-lt"/>
              </a:rPr>
              <a:t>МЕЖДУНАРОДНАЯ АКСЕЛЕРАЦИЯ</a:t>
            </a:r>
            <a:endParaRPr lang="ru-RU" altLang="ru-RU" sz="2800" b="1" dirty="0">
              <a:solidFill>
                <a:srgbClr val="376092"/>
              </a:solidFill>
              <a:latin typeface="+mn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46" y="5432954"/>
            <a:ext cx="516329" cy="36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35" y="5422232"/>
            <a:ext cx="597740" cy="33754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9" name="Picture 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55" y="6341743"/>
            <a:ext cx="1369899" cy="3518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" name="Picture 3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72" y="6305039"/>
            <a:ext cx="1205497" cy="36672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43" y="6378369"/>
            <a:ext cx="1066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83" y="4582130"/>
            <a:ext cx="609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26" y="4605880"/>
            <a:ext cx="782637" cy="3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39" y="4597982"/>
            <a:ext cx="1358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42" y="4567057"/>
            <a:ext cx="596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26" y="4632250"/>
            <a:ext cx="2247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51" y="4574232"/>
            <a:ext cx="1223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13" y="4597982"/>
            <a:ext cx="1447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41475" y="4064388"/>
            <a:ext cx="103525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8</a:t>
            </a:r>
            <a:r>
              <a:rPr lang="ru-RU" sz="1200" b="1" dirty="0" smtClean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стартапов приняли участие в выставке </a:t>
            </a:r>
            <a:r>
              <a:rPr lang="en-US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ICT Expo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, провели встречи с ключевыми игроками инновационной экосистемы и государственными агентствами</a:t>
            </a:r>
            <a:r>
              <a:rPr lang="en-US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, </a:t>
            </a:r>
            <a:r>
              <a:rPr lang="en-US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6</a:t>
            </a:r>
            <a:r>
              <a:rPr lang="en-US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стартапов выходят на рынки Азии </a:t>
            </a: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" y="4155081"/>
            <a:ext cx="1119188" cy="4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91" y="5404243"/>
            <a:ext cx="682464" cy="38676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514" y="5435622"/>
            <a:ext cx="326567" cy="31359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67" y="5512129"/>
            <a:ext cx="703820" cy="15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179" y="5393165"/>
            <a:ext cx="493423" cy="38659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2" y="5488614"/>
            <a:ext cx="645893" cy="19569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933" y="5413548"/>
            <a:ext cx="460992" cy="3356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301" y="5412024"/>
            <a:ext cx="438959" cy="324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44" y="5431660"/>
            <a:ext cx="639101" cy="3993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78" y="5482862"/>
            <a:ext cx="806449" cy="2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4" y="5488615"/>
            <a:ext cx="1148348" cy="1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74" y="5488614"/>
            <a:ext cx="560111" cy="198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75" y="5453223"/>
            <a:ext cx="1103604" cy="25047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3" name="Прямоугольник 52"/>
          <p:cNvSpPr/>
          <p:nvPr/>
        </p:nvSpPr>
        <p:spPr>
          <a:xfrm>
            <a:off x="1789696" y="4923363"/>
            <a:ext cx="10399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14</a:t>
            </a:r>
            <a:r>
              <a:rPr lang="ru-RU" sz="1600" b="1" dirty="0">
                <a:solidFill>
                  <a:srgbClr val="00B0F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компаний приняли участие в программе акселерации,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целевая </a:t>
            </a:r>
            <a:r>
              <a:rPr lang="ru-RU" sz="1200" dirty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работа с </a:t>
            </a:r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3–7</a:t>
            </a:r>
            <a:r>
              <a:rPr lang="ru-RU" sz="1200" b="1" dirty="0">
                <a:solidFill>
                  <a:srgbClr val="FF000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персональными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менторами, </a:t>
            </a:r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7</a:t>
            </a:r>
            <a:r>
              <a:rPr lang="ru-RU" sz="1600" b="1" dirty="0">
                <a:solidFill>
                  <a:srgbClr val="00B0F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стартапов выходят на международные рынки  </a:t>
            </a:r>
            <a:endParaRPr lang="ru-RU" sz="1200" dirty="0">
              <a:solidFill>
                <a:schemeClr val="bg1">
                  <a:lumMod val="25000"/>
                </a:schemeClr>
              </a:solidFill>
              <a:latin typeface="HelveticaNeueCyr-Heavy"/>
              <a:cs typeface="Helvetica" panose="020B0604020202020204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" y="4999434"/>
            <a:ext cx="1834051" cy="3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9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68" y="6270518"/>
            <a:ext cx="1040341" cy="43576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6" name="Picture 25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502" y="6352858"/>
            <a:ext cx="453255" cy="32074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28" y="6403460"/>
            <a:ext cx="1304744" cy="1698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8" name="Picture 27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51" y="6365493"/>
            <a:ext cx="1321805" cy="24411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9" name="Picture 28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13" y="6375898"/>
            <a:ext cx="386857" cy="29014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0" name="Picture 30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167" y="6280828"/>
            <a:ext cx="527959" cy="44799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1" name="Picture 32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36" y="6374091"/>
            <a:ext cx="716064" cy="2984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2" name="Picture 33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00" y="6268180"/>
            <a:ext cx="491283" cy="46185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3" name="Picture 34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26" y="6268180"/>
            <a:ext cx="620676" cy="5268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4" name="TextBox 63"/>
          <p:cNvSpPr txBox="1"/>
          <p:nvPr/>
        </p:nvSpPr>
        <p:spPr>
          <a:xfrm>
            <a:off x="1789697" y="5826134"/>
            <a:ext cx="10399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12</a:t>
            </a:r>
            <a:r>
              <a:rPr lang="ru-RU" sz="1200" b="1" dirty="0" smtClean="0">
                <a:solidFill>
                  <a:srgbClr val="00B0F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компаний приняли участие в программе акселерации, </a:t>
            </a:r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10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 лекций в программе, работа с группой из </a:t>
            </a:r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27</a:t>
            </a:r>
            <a:r>
              <a:rPr lang="ru-RU" sz="1600" b="1" dirty="0" smtClean="0">
                <a:solidFill>
                  <a:srgbClr val="FF000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менторов, </a:t>
            </a:r>
            <a:r>
              <a:rPr lang="ru-RU" sz="1600" b="1" dirty="0">
                <a:solidFill>
                  <a:srgbClr val="5AD7FF"/>
                </a:solidFill>
                <a:latin typeface="HelveticaNeueCyr-Heavy"/>
                <a:cs typeface="Helvetica" panose="020B0604020202020204" pitchFamily="34" charset="0"/>
              </a:rPr>
              <a:t>6</a:t>
            </a:r>
            <a:r>
              <a:rPr lang="ru-RU" sz="1600" b="1" dirty="0">
                <a:solidFill>
                  <a:srgbClr val="0070C0"/>
                </a:solidFill>
                <a:latin typeface="HelveticaNeueCyr-Heavy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25000"/>
                  </a:schemeClr>
                </a:solidFill>
                <a:latin typeface="HelveticaNeueCyr-Heavy"/>
                <a:cs typeface="Helvetica" panose="020B0604020202020204" pitchFamily="34" charset="0"/>
              </a:rPr>
              <a:t>стартапов выходят на международные рынки</a:t>
            </a:r>
            <a:endParaRPr lang="ru-RU" sz="1200" dirty="0">
              <a:solidFill>
                <a:schemeClr val="bg1">
                  <a:lumMod val="25000"/>
                </a:schemeClr>
              </a:solidFill>
              <a:latin typeface="HelveticaNeueCyr-Heavy"/>
              <a:cs typeface="Helvetica" panose="020B0604020202020204" pitchFamily="34" charset="0"/>
            </a:endParaRPr>
          </a:p>
        </p:txBody>
      </p:sp>
      <p:pic>
        <p:nvPicPr>
          <p:cNvPr id="65" name="Picture 8" descr="http://circumventive.com/wp-content/uploads/2011/10/LOGO_CMYK_Gray_Large.jpg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" y="5949824"/>
            <a:ext cx="1754537" cy="2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16" y="1722845"/>
            <a:ext cx="912875" cy="2071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11" y="1692804"/>
            <a:ext cx="376407" cy="2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47" y="1698487"/>
            <a:ext cx="520141" cy="29372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9" name="TextBox 68"/>
          <p:cNvSpPr txBox="1"/>
          <p:nvPr/>
        </p:nvSpPr>
        <p:spPr>
          <a:xfrm>
            <a:off x="1887016" y="1285116"/>
            <a:ext cx="1030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5AD7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 компаний приняли участие в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программе, </a:t>
            </a:r>
            <a:r>
              <a:rPr lang="en-US" sz="1600" b="1" dirty="0" smtClean="0">
                <a:solidFill>
                  <a:srgbClr val="5AD7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стартап</a:t>
            </a:r>
            <a:r>
              <a:rPr lang="ru-RU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а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приступили к созданию представительств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США</a:t>
            </a:r>
            <a:endParaRPr lang="ru-RU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" y="1267031"/>
            <a:ext cx="1738465" cy="35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5" y="1673266"/>
            <a:ext cx="585599" cy="3318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64" y="1620795"/>
            <a:ext cx="368357" cy="3537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1787074"/>
            <a:ext cx="582453" cy="12924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4" name="Picture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20" y="1738534"/>
            <a:ext cx="256965" cy="20133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5" name="Picture 16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44" y="1789515"/>
            <a:ext cx="410445" cy="12436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6" name="Picture 1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07" y="1732379"/>
            <a:ext cx="288032" cy="2097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7" name="Picture 19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94" y="1733734"/>
            <a:ext cx="300940" cy="22212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8" name="Picture 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14" y="1674446"/>
            <a:ext cx="567305" cy="35450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498" y="1716068"/>
            <a:ext cx="651759" cy="22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929" y="1764811"/>
            <a:ext cx="1047212" cy="1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0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29" y="1746159"/>
            <a:ext cx="592615" cy="20970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9" y="2180162"/>
            <a:ext cx="88290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887015" y="2017829"/>
            <a:ext cx="10306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5AD7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компаний приняли участие в </a:t>
            </a:r>
            <a:r>
              <a:rPr lang="ru-RU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роад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-шоу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Сингапуре, </a:t>
            </a:r>
            <a:r>
              <a:rPr lang="ru-RU" sz="1600" b="1" dirty="0" smtClean="0">
                <a:solidFill>
                  <a:srgbClr val="5AD7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компании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начали продажи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рынках ЮВА (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SPB TV,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BoardMaps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Ivideon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4" name="Picture 8" descr="http://www.escindia.in/templates/newescindiafront/images/logo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847575"/>
            <a:ext cx="1345717" cy="3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882828" y="2821125"/>
            <a:ext cx="103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5AD7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 резидентов ИТ кластера приняли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участие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международной </a:t>
            </a:r>
            <a:r>
              <a:rPr lang="ru-RU" sz="1200" dirty="0">
                <a:latin typeface="Helvetica" panose="020B0604020202020204" pitchFamily="34" charset="0"/>
                <a:cs typeface="Helvetica" panose="020B0604020202020204" pitchFamily="34" charset="0"/>
              </a:rPr>
              <a:t>IT-конференции IndiaSoft-2015 в </a:t>
            </a:r>
            <a:r>
              <a:rPr lang="ru-RU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Нью-Дели</a:t>
            </a:r>
            <a:endParaRPr lang="ru-RU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6" name="Picture 18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30" y="2566136"/>
            <a:ext cx="720079" cy="1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9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31" y="2477160"/>
            <a:ext cx="673208" cy="2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0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41" y="3331383"/>
            <a:ext cx="479243" cy="1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38" y="3324818"/>
            <a:ext cx="538397" cy="13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81" y="3313974"/>
            <a:ext cx="224620" cy="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3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51" y="3324817"/>
            <a:ext cx="227676" cy="1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4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09" y="2540150"/>
            <a:ext cx="682953" cy="1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99" y="3215999"/>
            <a:ext cx="400407" cy="27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78" y="3258333"/>
            <a:ext cx="878973" cy="2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40" y="3178635"/>
            <a:ext cx="697307" cy="2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59" y="3217843"/>
            <a:ext cx="892659" cy="22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22" y="3257887"/>
            <a:ext cx="376889" cy="2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1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266" y="3271020"/>
            <a:ext cx="1077655" cy="20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29" y="3219981"/>
            <a:ext cx="361347" cy="26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3" y="3206588"/>
            <a:ext cx="588092" cy="26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5408536" y="102336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AD7FF"/>
                </a:solidFill>
                <a:latin typeface="HelveticaNeueCyr-Heavy"/>
              </a:rPr>
              <a:t>2015</a:t>
            </a:r>
            <a:endParaRPr lang="ru-RU" b="1" dirty="0">
              <a:solidFill>
                <a:srgbClr val="5AD7FF"/>
              </a:solidFill>
              <a:latin typeface="HelveticaNeueCyr-Heavy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08536" y="37935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AD7FF"/>
                </a:solidFill>
                <a:latin typeface="HelveticaNeueCyr-Heavy"/>
              </a:rPr>
              <a:t>2014</a:t>
            </a:r>
            <a:endParaRPr lang="ru-RU" b="1" dirty="0">
              <a:solidFill>
                <a:srgbClr val="5AD7FF"/>
              </a:solidFill>
              <a:latin typeface="HelveticaNeueCyr-Heavy"/>
            </a:endParaRPr>
          </a:p>
        </p:txBody>
      </p:sp>
    </p:spTree>
    <p:extLst>
      <p:ext uri="{BB962C8B-B14F-4D97-AF65-F5344CB8AC3E}">
        <p14:creationId xmlns:p14="http://schemas.microsoft.com/office/powerpoint/2010/main" val="91922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 «СКОЛКОВО» </a:t>
            </a:r>
            <a:r>
              <a:rPr lang="ru-RU" dirty="0" smtClean="0"/>
              <a:t>И КОМПАНИИ ИЗ СТРАН БРИКС – ПРЕДЛОЖЕНИЕ К СОТРУДНИЧЕСТВУ В ОБЛАСТИ ТЭК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9100" y="1160919"/>
            <a:ext cx="10791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2000" b="1" dirty="0" smtClean="0">
                <a:solidFill>
                  <a:srgbClr val="343433"/>
                </a:solidFill>
                <a:cs typeface="Arial" panose="020B0604020202020204" pitchFamily="34" charset="0"/>
              </a:rPr>
              <a:t>СКОЛКОВО как технологический партнер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Поиск перспективных технологий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Покупка и внедрение новых технологий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Агентские услуги по выводу российских технологий на рынки БРИКС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НИОКР-проекты со </a:t>
            </a:r>
            <a:r>
              <a:rPr lang="ru-RU" sz="2000" dirty="0" err="1" smtClean="0">
                <a:solidFill>
                  <a:srgbClr val="343433"/>
                </a:solidFill>
                <a:cs typeface="Arial" panose="020B0604020202020204" pitchFamily="34" charset="0"/>
              </a:rPr>
              <a:t>Сколтех</a:t>
            </a: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rgbClr val="343433"/>
                </a:solidFill>
                <a:cs typeface="Arial" panose="020B0604020202020204" pitchFamily="34" charset="0"/>
              </a:rPr>
              <a:t>Сколковский</a:t>
            </a: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 институт науки и технологий)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Инвестиции в</a:t>
            </a: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343433"/>
                </a:solidFill>
                <a:cs typeface="Arial" panose="020B0604020202020204" pitchFamily="34" charset="0"/>
              </a:rPr>
              <a:t>стартапы</a:t>
            </a: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 Сколково, совместные венчурные фонды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endParaRPr lang="ru-RU" altLang="ru-RU" sz="2000" dirty="0">
              <a:latin typeface="Trebuchet MS" panose="020B0603020202020204" pitchFamily="34" charset="0"/>
            </a:endParaRPr>
          </a:p>
          <a:p>
            <a:pPr marL="285744" indent="-285744">
              <a:spcBef>
                <a:spcPts val="1200"/>
              </a:spcBef>
              <a:buFont typeface="Arial"/>
              <a:buChar char="•"/>
            </a:pPr>
            <a:r>
              <a:rPr lang="ru-RU" sz="2000" b="1" dirty="0" smtClean="0">
                <a:solidFill>
                  <a:srgbClr val="343433"/>
                </a:solidFill>
                <a:cs typeface="Arial" panose="020B0604020202020204" pitchFamily="34" charset="0"/>
              </a:rPr>
              <a:t>СКОЛКОВО как оптимальная площадка для развития бизнеса в России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>
                <a:solidFill>
                  <a:srgbClr val="343433"/>
                </a:solidFill>
                <a:cs typeface="Arial" panose="020B0604020202020204" pitchFamily="34" charset="0"/>
              </a:rPr>
              <a:t>Участие в мероприятиях Сколково – идеальная площадка для </a:t>
            </a:r>
            <a:r>
              <a:rPr lang="en-US" sz="2000" dirty="0">
                <a:solidFill>
                  <a:srgbClr val="343433"/>
                </a:solidFill>
                <a:cs typeface="Arial" panose="020B0604020202020204" pitchFamily="34" charset="0"/>
              </a:rPr>
              <a:t>networking</a:t>
            </a:r>
            <a:r>
              <a:rPr lang="ru-RU" sz="2000" dirty="0">
                <a:solidFill>
                  <a:srgbClr val="343433"/>
                </a:solidFill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Открытие </a:t>
            </a:r>
            <a:r>
              <a:rPr lang="ru-RU" sz="2000" dirty="0">
                <a:solidFill>
                  <a:srgbClr val="343433"/>
                </a:solidFill>
                <a:cs typeface="Arial" panose="020B0604020202020204" pitchFamily="34" charset="0"/>
              </a:rPr>
              <a:t>НИОКР-центра в Сколково – налоговые льготы и доступ к лучшим технологиям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ru-RU" sz="2000" dirty="0" smtClean="0">
                <a:solidFill>
                  <a:srgbClr val="343433"/>
                </a:solidFill>
                <a:cs typeface="Arial" panose="020B0604020202020204" pitchFamily="34" charset="0"/>
              </a:rPr>
              <a:t>Открытие коммерческого офиса в Сколково – уникальная инфраструктура и инновационная экосистема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1124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640</Words>
  <Application>Microsoft Office PowerPoint</Application>
  <PresentationFormat>Произвольный</PresentationFormat>
  <Paragraphs>101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Фонд Сколково – инновации в ТЭК и предложение по сотрудничеству со странами БРИКС</vt:lpstr>
      <vt:lpstr>ИННОВАЦИОННЫЙ ЦЕНТР СКОЛКОВО</vt:lpstr>
      <vt:lpstr>КРАТКО О НЕФТЕГАЗОВОМ НАПРАВЛЕНИИ В СКОЛКОВО</vt:lpstr>
      <vt:lpstr>ПРИМЕРЫ НОВЫХ ПРОЕКТОВ ПРЕОБЛАДАЮТ ТЕХНОЛОГИИ РАЗВЕДКИ И ДОБЫЧИ</vt:lpstr>
      <vt:lpstr>ЭКСПОРТНЫЙ ПОТЕНЦИАЛ РОССИЙСКИХ ТЕХНОЛОГИЙ – ПРИМЕР РРТ</vt:lpstr>
      <vt:lpstr>ЭКСПОРТНЫЙ ПОТЕНЦИАЛ РОССИЙСКИХ ТЕХНОЛОГИЙ – ПРИМЕР ЭНГО и НОВАС</vt:lpstr>
      <vt:lpstr>ИНСТРУМЕНТЫ ПОДДЕРЖКИ –  МЕЖДУНАРОДНАЯ АКСЕЛЕРАЦИЯ</vt:lpstr>
      <vt:lpstr>ФОНД «СКОЛКОВО» И КОМПАНИИ ИЗ СТРАН БРИКС – ПРЕДЛОЖЕНИЕ К СОТРУДНИЧЕСТВУ В ОБЛАСТИ ТЭК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S.A.O.</dc:creator>
  <cp:lastModifiedBy>Grachev Nikolay</cp:lastModifiedBy>
  <cp:revision>637</cp:revision>
  <cp:lastPrinted>2015-06-17T09:43:54Z</cp:lastPrinted>
  <dcterms:created xsi:type="dcterms:W3CDTF">2012-05-09T17:48:19Z</dcterms:created>
  <dcterms:modified xsi:type="dcterms:W3CDTF">2016-04-21T09:12:02Z</dcterms:modified>
</cp:coreProperties>
</file>